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59" r:id="rId3"/>
    <p:sldId id="260" r:id="rId4"/>
    <p:sldId id="258" r:id="rId5"/>
    <p:sldId id="261" r:id="rId6"/>
    <p:sldId id="262" r:id="rId7"/>
    <p:sldId id="263" r:id="rId8"/>
    <p:sldId id="264" r:id="rId9"/>
    <p:sldId id="265" r:id="rId10"/>
    <p:sldId id="266" r:id="rId1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80" autoAdjust="0"/>
    <p:restoredTop sz="94660"/>
  </p:normalViewPr>
  <p:slideViewPr>
    <p:cSldViewPr snapToGrid="0">
      <p:cViewPr varScale="1">
        <p:scale>
          <a:sx n="74" d="100"/>
          <a:sy n="74" d="100"/>
        </p:scale>
        <p:origin x="58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3375E4-CA6F-4302-9AAE-0C14901D0E02}" type="datetimeFigureOut">
              <a:rPr lang="de-DE" smtClean="0"/>
              <a:t>03.05.2020</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0DA3AC-EF30-4C30-B2E2-4A6006BBED6B}" type="slidenum">
              <a:rPr lang="de-DE" smtClean="0"/>
              <a:t>‹Nr.›</a:t>
            </a:fld>
            <a:endParaRPr lang="de-DE"/>
          </a:p>
        </p:txBody>
      </p:sp>
    </p:spTree>
    <p:extLst>
      <p:ext uri="{BB962C8B-B14F-4D97-AF65-F5344CB8AC3E}">
        <p14:creationId xmlns:p14="http://schemas.microsoft.com/office/powerpoint/2010/main" val="1501047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F189CAE-E512-46CF-8E77-B1818801EF14}" type="slidenum">
              <a:rPr lang="de-DE" smtClean="0"/>
              <a:t>2</a:t>
            </a:fld>
            <a:endParaRPr lang="de-DE"/>
          </a:p>
        </p:txBody>
      </p:sp>
    </p:spTree>
    <p:extLst>
      <p:ext uri="{BB962C8B-B14F-4D97-AF65-F5344CB8AC3E}">
        <p14:creationId xmlns:p14="http://schemas.microsoft.com/office/powerpoint/2010/main" val="1272537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F189CAE-E512-46CF-8E77-B1818801EF14}" type="slidenum">
              <a:rPr lang="de-DE" smtClean="0"/>
              <a:t>3</a:t>
            </a:fld>
            <a:endParaRPr lang="de-DE"/>
          </a:p>
        </p:txBody>
      </p:sp>
    </p:spTree>
    <p:extLst>
      <p:ext uri="{BB962C8B-B14F-4D97-AF65-F5344CB8AC3E}">
        <p14:creationId xmlns:p14="http://schemas.microsoft.com/office/powerpoint/2010/main" val="2222681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F189CAE-E512-46CF-8E77-B1818801EF14}" type="slidenum">
              <a:rPr lang="de-DE" smtClean="0"/>
              <a:t>4</a:t>
            </a:fld>
            <a:endParaRPr lang="de-DE"/>
          </a:p>
        </p:txBody>
      </p:sp>
    </p:spTree>
    <p:extLst>
      <p:ext uri="{BB962C8B-B14F-4D97-AF65-F5344CB8AC3E}">
        <p14:creationId xmlns:p14="http://schemas.microsoft.com/office/powerpoint/2010/main" val="3454247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F189CAE-E512-46CF-8E77-B1818801EF14}" type="slidenum">
              <a:rPr lang="de-DE" smtClean="0"/>
              <a:t>6</a:t>
            </a:fld>
            <a:endParaRPr lang="de-DE"/>
          </a:p>
        </p:txBody>
      </p:sp>
    </p:spTree>
    <p:extLst>
      <p:ext uri="{BB962C8B-B14F-4D97-AF65-F5344CB8AC3E}">
        <p14:creationId xmlns:p14="http://schemas.microsoft.com/office/powerpoint/2010/main" val="1402169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525D7B08-2019-4488-AF3B-C7A1D684B33D}" type="datetimeFigureOut">
              <a:rPr lang="de-DE" smtClean="0"/>
              <a:t>03.05.2020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24A5BCD-992A-4680-9441-1E879FEDC14A}" type="slidenum">
              <a:rPr lang="de-DE" smtClean="0"/>
              <a:t>‹Nr.›</a:t>
            </a:fld>
            <a:endParaRPr lang="de-DE"/>
          </a:p>
        </p:txBody>
      </p:sp>
    </p:spTree>
    <p:extLst>
      <p:ext uri="{BB962C8B-B14F-4D97-AF65-F5344CB8AC3E}">
        <p14:creationId xmlns:p14="http://schemas.microsoft.com/office/powerpoint/2010/main" val="1026777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525D7B08-2019-4488-AF3B-C7A1D684B33D}" type="datetimeFigureOut">
              <a:rPr lang="de-DE" smtClean="0"/>
              <a:t>03.05.2020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24A5BCD-992A-4680-9441-1E879FEDC14A}" type="slidenum">
              <a:rPr lang="de-DE" smtClean="0"/>
              <a:t>‹Nr.›</a:t>
            </a:fld>
            <a:endParaRPr lang="de-DE"/>
          </a:p>
        </p:txBody>
      </p:sp>
    </p:spTree>
    <p:extLst>
      <p:ext uri="{BB962C8B-B14F-4D97-AF65-F5344CB8AC3E}">
        <p14:creationId xmlns:p14="http://schemas.microsoft.com/office/powerpoint/2010/main" val="1473317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525D7B08-2019-4488-AF3B-C7A1D684B33D}" type="datetimeFigureOut">
              <a:rPr lang="de-DE" smtClean="0"/>
              <a:t>03.05.2020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24A5BCD-992A-4680-9441-1E879FEDC14A}" type="slidenum">
              <a:rPr lang="de-DE" smtClean="0"/>
              <a:t>‹Nr.›</a:t>
            </a:fld>
            <a:endParaRPr lang="de-DE"/>
          </a:p>
        </p:txBody>
      </p:sp>
    </p:spTree>
    <p:extLst>
      <p:ext uri="{BB962C8B-B14F-4D97-AF65-F5344CB8AC3E}">
        <p14:creationId xmlns:p14="http://schemas.microsoft.com/office/powerpoint/2010/main" val="1173040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562" y="477271"/>
            <a:ext cx="10971684" cy="736933"/>
          </a:xfrm>
          <a:prstGeom prst="rect">
            <a:avLst/>
          </a:prstGeom>
        </p:spPr>
        <p:txBody>
          <a:bodyPr lIns="0" tIns="0" rIns="0" bIns="0" anchor="ctr">
            <a:spAutoFit/>
          </a:bodyPr>
          <a:lstStyle/>
          <a:p>
            <a:pPr algn="ctr"/>
            <a:endParaRPr lang="en-US" sz="5321" b="0" strike="noStrike" spc="-1">
              <a:latin typeface="Arial"/>
            </a:endParaRPr>
          </a:p>
        </p:txBody>
      </p:sp>
      <p:sp>
        <p:nvSpPr>
          <p:cNvPr id="6" name="PlaceHolder 2"/>
          <p:cNvSpPr>
            <a:spLocks noGrp="1"/>
          </p:cNvSpPr>
          <p:nvPr>
            <p:ph type="subTitle"/>
          </p:nvPr>
        </p:nvSpPr>
        <p:spPr>
          <a:xfrm>
            <a:off x="609562" y="3324818"/>
            <a:ext cx="10971684" cy="535981"/>
          </a:xfrm>
          <a:prstGeom prst="rect">
            <a:avLst/>
          </a:prstGeom>
        </p:spPr>
        <p:txBody>
          <a:bodyPr lIns="0" tIns="0" rIns="0" bIns="0" anchor="ctr">
            <a:spAutoFit/>
          </a:bodyPr>
          <a:lstStyle/>
          <a:p>
            <a:pPr algn="ctr"/>
            <a:endParaRPr lang="en-US" sz="3870" b="0" strike="noStrike" spc="-1">
              <a:latin typeface="Arial"/>
            </a:endParaRPr>
          </a:p>
        </p:txBody>
      </p:sp>
    </p:spTree>
    <p:extLst>
      <p:ext uri="{BB962C8B-B14F-4D97-AF65-F5344CB8AC3E}">
        <p14:creationId xmlns:p14="http://schemas.microsoft.com/office/powerpoint/2010/main" val="3543956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525D7B08-2019-4488-AF3B-C7A1D684B33D}" type="datetimeFigureOut">
              <a:rPr lang="de-DE" smtClean="0"/>
              <a:t>03.05.2020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24A5BCD-992A-4680-9441-1E879FEDC14A}" type="slidenum">
              <a:rPr lang="de-DE" smtClean="0"/>
              <a:t>‹Nr.›</a:t>
            </a:fld>
            <a:endParaRPr lang="de-DE"/>
          </a:p>
        </p:txBody>
      </p:sp>
    </p:spTree>
    <p:extLst>
      <p:ext uri="{BB962C8B-B14F-4D97-AF65-F5344CB8AC3E}">
        <p14:creationId xmlns:p14="http://schemas.microsoft.com/office/powerpoint/2010/main" val="623806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525D7B08-2019-4488-AF3B-C7A1D684B33D}" type="datetimeFigureOut">
              <a:rPr lang="de-DE" smtClean="0"/>
              <a:t>03.05.2020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24A5BCD-992A-4680-9441-1E879FEDC14A}" type="slidenum">
              <a:rPr lang="de-DE" smtClean="0"/>
              <a:t>‹Nr.›</a:t>
            </a:fld>
            <a:endParaRPr lang="de-DE"/>
          </a:p>
        </p:txBody>
      </p:sp>
    </p:spTree>
    <p:extLst>
      <p:ext uri="{BB962C8B-B14F-4D97-AF65-F5344CB8AC3E}">
        <p14:creationId xmlns:p14="http://schemas.microsoft.com/office/powerpoint/2010/main" val="2530551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838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72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525D7B08-2019-4488-AF3B-C7A1D684B33D}" type="datetimeFigureOut">
              <a:rPr lang="de-DE" smtClean="0"/>
              <a:t>03.05.2020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24A5BCD-992A-4680-9441-1E879FEDC14A}" type="slidenum">
              <a:rPr lang="de-DE" smtClean="0"/>
              <a:t>‹Nr.›</a:t>
            </a:fld>
            <a:endParaRPr lang="de-DE"/>
          </a:p>
        </p:txBody>
      </p:sp>
    </p:spTree>
    <p:extLst>
      <p:ext uri="{BB962C8B-B14F-4D97-AF65-F5344CB8AC3E}">
        <p14:creationId xmlns:p14="http://schemas.microsoft.com/office/powerpoint/2010/main" val="3086276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525D7B08-2019-4488-AF3B-C7A1D684B33D}" type="datetimeFigureOut">
              <a:rPr lang="de-DE" smtClean="0"/>
              <a:t>03.05.2020</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424A5BCD-992A-4680-9441-1E879FEDC14A}" type="slidenum">
              <a:rPr lang="de-DE" smtClean="0"/>
              <a:t>‹Nr.›</a:t>
            </a:fld>
            <a:endParaRPr lang="de-DE"/>
          </a:p>
        </p:txBody>
      </p:sp>
    </p:spTree>
    <p:extLst>
      <p:ext uri="{BB962C8B-B14F-4D97-AF65-F5344CB8AC3E}">
        <p14:creationId xmlns:p14="http://schemas.microsoft.com/office/powerpoint/2010/main" val="1454767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525D7B08-2019-4488-AF3B-C7A1D684B33D}" type="datetimeFigureOut">
              <a:rPr lang="de-DE" smtClean="0"/>
              <a:t>03.05.2020</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424A5BCD-992A-4680-9441-1E879FEDC14A}" type="slidenum">
              <a:rPr lang="de-DE" smtClean="0"/>
              <a:t>‹Nr.›</a:t>
            </a:fld>
            <a:endParaRPr lang="de-DE"/>
          </a:p>
        </p:txBody>
      </p:sp>
    </p:spTree>
    <p:extLst>
      <p:ext uri="{BB962C8B-B14F-4D97-AF65-F5344CB8AC3E}">
        <p14:creationId xmlns:p14="http://schemas.microsoft.com/office/powerpoint/2010/main" val="4050793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525D7B08-2019-4488-AF3B-C7A1D684B33D}" type="datetimeFigureOut">
              <a:rPr lang="de-DE" smtClean="0"/>
              <a:t>03.05.2020</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424A5BCD-992A-4680-9441-1E879FEDC14A}" type="slidenum">
              <a:rPr lang="de-DE" smtClean="0"/>
              <a:t>‹Nr.›</a:t>
            </a:fld>
            <a:endParaRPr lang="de-DE"/>
          </a:p>
        </p:txBody>
      </p:sp>
    </p:spTree>
    <p:extLst>
      <p:ext uri="{BB962C8B-B14F-4D97-AF65-F5344CB8AC3E}">
        <p14:creationId xmlns:p14="http://schemas.microsoft.com/office/powerpoint/2010/main" val="3247482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525D7B08-2019-4488-AF3B-C7A1D684B33D}" type="datetimeFigureOut">
              <a:rPr lang="de-DE" smtClean="0"/>
              <a:t>03.05.2020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24A5BCD-992A-4680-9441-1E879FEDC14A}" type="slidenum">
              <a:rPr lang="de-DE" smtClean="0"/>
              <a:t>‹Nr.›</a:t>
            </a:fld>
            <a:endParaRPr lang="de-DE"/>
          </a:p>
        </p:txBody>
      </p:sp>
    </p:spTree>
    <p:extLst>
      <p:ext uri="{BB962C8B-B14F-4D97-AF65-F5344CB8AC3E}">
        <p14:creationId xmlns:p14="http://schemas.microsoft.com/office/powerpoint/2010/main" val="3696848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525D7B08-2019-4488-AF3B-C7A1D684B33D}" type="datetimeFigureOut">
              <a:rPr lang="de-DE" smtClean="0"/>
              <a:t>03.05.2020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24A5BCD-992A-4680-9441-1E879FEDC14A}" type="slidenum">
              <a:rPr lang="de-DE" smtClean="0"/>
              <a:t>‹Nr.›</a:t>
            </a:fld>
            <a:endParaRPr lang="de-DE"/>
          </a:p>
        </p:txBody>
      </p:sp>
    </p:spTree>
    <p:extLst>
      <p:ext uri="{BB962C8B-B14F-4D97-AF65-F5344CB8AC3E}">
        <p14:creationId xmlns:p14="http://schemas.microsoft.com/office/powerpoint/2010/main" val="2018263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5D7B08-2019-4488-AF3B-C7A1D684B33D}" type="datetimeFigureOut">
              <a:rPr lang="de-DE" smtClean="0"/>
              <a:t>03.05.2020</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4A5BCD-992A-4680-9441-1E879FEDC14A}" type="slidenum">
              <a:rPr lang="de-DE" smtClean="0"/>
              <a:t>‹Nr.›</a:t>
            </a:fld>
            <a:endParaRPr lang="de-DE"/>
          </a:p>
        </p:txBody>
      </p:sp>
    </p:spTree>
    <p:extLst>
      <p:ext uri="{BB962C8B-B14F-4D97-AF65-F5344CB8AC3E}">
        <p14:creationId xmlns:p14="http://schemas.microsoft.com/office/powerpoint/2010/main" val="3459502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8.jpeg"/><Relationship Id="rId3" Type="http://schemas.openxmlformats.org/officeDocument/2006/relationships/image" Target="../media/image2.jpeg"/><Relationship Id="rId7" Type="http://schemas.openxmlformats.org/officeDocument/2006/relationships/slide" Target="slide2.xml"/><Relationship Id="rId12"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slide" Target="slide7.xml"/><Relationship Id="rId5" Type="http://schemas.openxmlformats.org/officeDocument/2006/relationships/hyperlink" Target="https://twitter.com/IRTG_StRATEGy" TargetMode="External"/><Relationship Id="rId10" Type="http://schemas.openxmlformats.org/officeDocument/2006/relationships/image" Target="../media/image6.png"/><Relationship Id="rId4" Type="http://schemas.openxmlformats.org/officeDocument/2006/relationships/image" Target="../media/image3.jpeg"/><Relationship Id="rId9" Type="http://schemas.openxmlformats.org/officeDocument/2006/relationships/slide" Target="slide4.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slide" Target="slide9.xml"/><Relationship Id="rId5" Type="http://schemas.openxmlformats.org/officeDocument/2006/relationships/hyperlink" Target="http://doi.org/10.5281/zenodo.1243862" TargetMode="Externa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slide" Target="slide4.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slide" Target="slide4.xml"/><Relationship Id="rId5" Type="http://schemas.openxmlformats.org/officeDocument/2006/relationships/image" Target="../media/image11.jp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2.jpeg"/><Relationship Id="rId7" Type="http://schemas.openxmlformats.org/officeDocument/2006/relationships/slide" Target="slide3.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slide" Target="slide5.xml"/><Relationship Id="rId5" Type="http://schemas.openxmlformats.org/officeDocument/2006/relationships/slide" Target="slide2.xml"/><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slide" Target="slide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slide" Target="slide6.xml"/><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jpeg"/><Relationship Id="rId7" Type="http://schemas.openxmlformats.org/officeDocument/2006/relationships/hyperlink" Target="https://meetingorganizer.copernicus.org/EGU2020/EGU2020-8383.html" TargetMode="External"/><Relationship Id="rId12" Type="http://schemas.openxmlformats.org/officeDocument/2006/relationships/slide" Target="slide4.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4.png"/><Relationship Id="rId11" Type="http://schemas.openxmlformats.org/officeDocument/2006/relationships/image" Target="../media/image9.png"/><Relationship Id="rId5" Type="http://schemas.openxmlformats.org/officeDocument/2006/relationships/image" Target="../media/image13.png"/><Relationship Id="rId10" Type="http://schemas.openxmlformats.org/officeDocument/2006/relationships/slide" Target="slide7.xml"/><Relationship Id="rId4" Type="http://schemas.openxmlformats.org/officeDocument/2006/relationships/image" Target="../media/image3.jpe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3.jpeg"/><Relationship Id="rId7"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slide" Target="slide8.xml"/><Relationship Id="rId5" Type="http://schemas.openxmlformats.org/officeDocument/2006/relationships/image" Target="../media/image17.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slide" Target="slide9.xml"/><Relationship Id="rId5" Type="http://schemas.openxmlformats.org/officeDocument/2006/relationships/slide" Target="slide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image" Target="../media/image3.jpeg"/><Relationship Id="rId7"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hyperlink" Target="http://www.irtg-strategy.de/en/" TargetMode="External"/><Relationship Id="rId5" Type="http://schemas.openxmlformats.org/officeDocument/2006/relationships/image" Target="../media/image18.jpg"/><Relationship Id="rId4" Type="http://schemas.openxmlformats.org/officeDocument/2006/relationships/image" Target="../media/image9.png"/><Relationship Id="rId9" Type="http://schemas.openxmlformats.org/officeDocument/2006/relationships/slide" Target="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Grafik 40"/>
          <p:cNvPicPr/>
          <p:nvPr/>
        </p:nvPicPr>
        <p:blipFill>
          <a:blip r:embed="rId2"/>
          <a:stretch/>
        </p:blipFill>
        <p:spPr>
          <a:xfrm>
            <a:off x="1520" y="5751454"/>
            <a:ext cx="12190382" cy="1108058"/>
          </a:xfrm>
          <a:prstGeom prst="rect">
            <a:avLst/>
          </a:prstGeom>
          <a:ln>
            <a:noFill/>
          </a:ln>
        </p:spPr>
      </p:pic>
      <p:sp>
        <p:nvSpPr>
          <p:cNvPr id="2" name="Rechteck 1"/>
          <p:cNvSpPr/>
          <p:nvPr/>
        </p:nvSpPr>
        <p:spPr>
          <a:xfrm>
            <a:off x="0" y="935209"/>
            <a:ext cx="12192000" cy="4667577"/>
          </a:xfrm>
          <a:prstGeom prst="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de-DE" dirty="0"/>
          </a:p>
        </p:txBody>
      </p:sp>
      <p:sp>
        <p:nvSpPr>
          <p:cNvPr id="42" name="CustomShape 1"/>
          <p:cNvSpPr/>
          <p:nvPr/>
        </p:nvSpPr>
        <p:spPr>
          <a:xfrm>
            <a:off x="851829" y="2624509"/>
            <a:ext cx="9574146" cy="1860841"/>
          </a:xfrm>
          <a:prstGeom prst="rect">
            <a:avLst/>
          </a:prstGeom>
          <a:noFill/>
          <a:ln>
            <a:noFill/>
          </a:ln>
        </p:spPr>
        <p:style>
          <a:lnRef idx="0">
            <a:scrgbClr r="0" g="0" b="0"/>
          </a:lnRef>
          <a:fillRef idx="0">
            <a:scrgbClr r="0" g="0" b="0"/>
          </a:fillRef>
          <a:effectRef idx="0">
            <a:scrgbClr r="0" g="0" b="0"/>
          </a:effectRef>
          <a:fontRef idx="minor"/>
        </p:style>
      </p:sp>
      <p:pic>
        <p:nvPicPr>
          <p:cNvPr id="45" name="Picture 6"/>
          <p:cNvPicPr/>
          <p:nvPr/>
        </p:nvPicPr>
        <p:blipFill>
          <a:blip r:embed="rId3"/>
          <a:stretch/>
        </p:blipFill>
        <p:spPr>
          <a:xfrm>
            <a:off x="160436" y="61389"/>
            <a:ext cx="2229178" cy="761491"/>
          </a:xfrm>
          <a:prstGeom prst="rect">
            <a:avLst/>
          </a:prstGeom>
          <a:ln>
            <a:noFill/>
          </a:ln>
        </p:spPr>
      </p:pic>
      <p:sp>
        <p:nvSpPr>
          <p:cNvPr id="46" name="TextShape 4"/>
          <p:cNvSpPr txBox="1"/>
          <p:nvPr/>
        </p:nvSpPr>
        <p:spPr>
          <a:xfrm>
            <a:off x="3281527" y="224624"/>
            <a:ext cx="6303523" cy="482190"/>
          </a:xfrm>
          <a:prstGeom prst="rect">
            <a:avLst/>
          </a:prstGeom>
          <a:noFill/>
          <a:ln>
            <a:noFill/>
          </a:ln>
        </p:spPr>
        <p:txBody>
          <a:bodyPr lIns="108847" tIns="54423" rIns="108847" bIns="54423">
            <a:spAutoFit/>
          </a:bodyPr>
          <a:lstStyle/>
          <a:p>
            <a:pPr algn="ctr"/>
            <a:r>
              <a:rPr lang="en-US" sz="2419" i="1" spc="-1" dirty="0" smtClean="0">
                <a:solidFill>
                  <a:srgbClr val="00285B"/>
                </a:solidFill>
                <a:latin typeface="TeXGyreHeros"/>
              </a:rPr>
              <a:t>EGU 2020: Sharing geoscience online</a:t>
            </a:r>
            <a:endParaRPr lang="en-US" sz="2419" spc="-1" dirty="0">
              <a:latin typeface="Arial"/>
            </a:endParaRPr>
          </a:p>
        </p:txBody>
      </p:sp>
      <p:pic>
        <p:nvPicPr>
          <p:cNvPr id="47" name="Grafik 46"/>
          <p:cNvPicPr/>
          <p:nvPr/>
        </p:nvPicPr>
        <p:blipFill>
          <a:blip r:embed="rId4"/>
          <a:stretch/>
        </p:blipFill>
        <p:spPr>
          <a:xfrm>
            <a:off x="11280203" y="76193"/>
            <a:ext cx="780212" cy="783695"/>
          </a:xfrm>
          <a:prstGeom prst="rect">
            <a:avLst/>
          </a:prstGeom>
          <a:ln>
            <a:noFill/>
          </a:ln>
        </p:spPr>
      </p:pic>
      <p:sp>
        <p:nvSpPr>
          <p:cNvPr id="48" name="Line 5"/>
          <p:cNvSpPr/>
          <p:nvPr/>
        </p:nvSpPr>
        <p:spPr>
          <a:xfrm>
            <a:off x="214" y="935210"/>
            <a:ext cx="12190817" cy="0"/>
          </a:xfrm>
          <a:prstGeom prst="line">
            <a:avLst/>
          </a:prstGeom>
          <a:ln w="29160">
            <a:solidFill>
              <a:srgbClr val="00285B"/>
            </a:solidFill>
            <a:round/>
          </a:ln>
        </p:spPr>
        <p:style>
          <a:lnRef idx="0">
            <a:scrgbClr r="0" g="0" b="0"/>
          </a:lnRef>
          <a:fillRef idx="0">
            <a:scrgbClr r="0" g="0" b="0"/>
          </a:fillRef>
          <a:effectRef idx="0">
            <a:scrgbClr r="0" g="0" b="0"/>
          </a:effectRef>
          <a:fontRef idx="minor"/>
        </p:style>
      </p:sp>
      <p:sp>
        <p:nvSpPr>
          <p:cNvPr id="11" name="Textfeld 10"/>
          <p:cNvSpPr txBox="1"/>
          <p:nvPr/>
        </p:nvSpPr>
        <p:spPr>
          <a:xfrm>
            <a:off x="1029251" y="1025372"/>
            <a:ext cx="10459794" cy="1015663"/>
          </a:xfrm>
          <a:prstGeom prst="rect">
            <a:avLst/>
          </a:prstGeom>
          <a:solidFill>
            <a:srgbClr val="FFFFFF">
              <a:alpha val="60000"/>
            </a:srgbClr>
          </a:solidFill>
          <a:ln>
            <a:solidFill>
              <a:schemeClr val="tx1"/>
            </a:solidFill>
          </a:ln>
        </p:spPr>
        <p:txBody>
          <a:bodyPr wrap="square" rtlCol="0">
            <a:spAutoFit/>
          </a:bodyPr>
          <a:lstStyle/>
          <a:p>
            <a:pPr algn="ctr"/>
            <a:r>
              <a:rPr lang="en-GB" sz="3000" b="1" dirty="0"/>
              <a:t>Lithospheric density structure of the </a:t>
            </a:r>
            <a:r>
              <a:rPr lang="en-GB" sz="3000" b="1" dirty="0" smtClean="0"/>
              <a:t>southern </a:t>
            </a:r>
            <a:r>
              <a:rPr lang="en-GB" sz="3000" b="1" dirty="0"/>
              <a:t>Central Andes and their forelands constrained by 3D gravity modelling</a:t>
            </a:r>
            <a:endParaRPr lang="de-DE" sz="3000" dirty="0"/>
          </a:p>
        </p:txBody>
      </p:sp>
      <p:sp>
        <p:nvSpPr>
          <p:cNvPr id="12" name="Textfeld 11"/>
          <p:cNvSpPr txBox="1"/>
          <p:nvPr/>
        </p:nvSpPr>
        <p:spPr>
          <a:xfrm>
            <a:off x="1029251" y="2114969"/>
            <a:ext cx="10459794" cy="687881"/>
          </a:xfrm>
          <a:prstGeom prst="rect">
            <a:avLst/>
          </a:prstGeom>
          <a:solidFill>
            <a:schemeClr val="bg1">
              <a:alpha val="60000"/>
            </a:schemeClr>
          </a:solidFill>
          <a:ln>
            <a:solidFill>
              <a:srgbClr val="E8EBEF"/>
            </a:solidFill>
          </a:ln>
        </p:spPr>
        <p:txBody>
          <a:bodyPr wrap="square" rtlCol="0">
            <a:spAutoFit/>
          </a:bodyPr>
          <a:lstStyle/>
          <a:p>
            <a:pPr algn="ctr"/>
            <a:r>
              <a:rPr lang="de-DE" sz="1935" b="1" dirty="0"/>
              <a:t>Constanza Rodriguez Piceda </a:t>
            </a:r>
            <a:r>
              <a:rPr lang="de-DE" sz="1935" baseline="30000" dirty="0"/>
              <a:t>1,2</a:t>
            </a:r>
            <a:r>
              <a:rPr lang="de-DE" sz="1935" dirty="0"/>
              <a:t>, Magdalena Scheck-Wenderoth </a:t>
            </a:r>
            <a:r>
              <a:rPr lang="de-DE" sz="1935" baseline="30000" dirty="0"/>
              <a:t>1,3</a:t>
            </a:r>
            <a:r>
              <a:rPr lang="de-DE" sz="1935" dirty="0"/>
              <a:t>, Maria Laura Gómez </a:t>
            </a:r>
            <a:r>
              <a:rPr lang="de-DE" sz="1935" dirty="0" err="1"/>
              <a:t>Dacal</a:t>
            </a:r>
            <a:r>
              <a:rPr lang="de-DE" sz="1935" dirty="0"/>
              <a:t> </a:t>
            </a:r>
            <a:r>
              <a:rPr lang="de-DE" sz="1935" baseline="30000" dirty="0" smtClean="0"/>
              <a:t>1</a:t>
            </a:r>
            <a:r>
              <a:rPr lang="de-DE" sz="1935" dirty="0" smtClean="0"/>
              <a:t>, </a:t>
            </a:r>
            <a:r>
              <a:rPr lang="de-DE" sz="1935" dirty="0"/>
              <a:t>Judith Bott</a:t>
            </a:r>
            <a:r>
              <a:rPr lang="de-DE" sz="1935" baseline="30000" dirty="0"/>
              <a:t> </a:t>
            </a:r>
            <a:r>
              <a:rPr lang="de-DE" sz="1935" baseline="30000" dirty="0" smtClean="0"/>
              <a:t>1</a:t>
            </a:r>
            <a:r>
              <a:rPr lang="de-DE" sz="1935" dirty="0" smtClean="0"/>
              <a:t> , Claudia Prezzi</a:t>
            </a:r>
            <a:r>
              <a:rPr lang="de-DE" sz="1935" baseline="30000" dirty="0" smtClean="0"/>
              <a:t>4  </a:t>
            </a:r>
            <a:r>
              <a:rPr lang="de-DE" sz="1935" dirty="0" smtClean="0"/>
              <a:t>&amp; Manfred Strecker</a:t>
            </a:r>
            <a:r>
              <a:rPr lang="de-DE" sz="1935" baseline="30000" dirty="0" smtClean="0"/>
              <a:t> 1</a:t>
            </a:r>
            <a:endParaRPr lang="de-DE" sz="1935" dirty="0" smtClean="0"/>
          </a:p>
        </p:txBody>
      </p:sp>
      <p:sp>
        <p:nvSpPr>
          <p:cNvPr id="13" name="Rechteck 12"/>
          <p:cNvSpPr/>
          <p:nvPr/>
        </p:nvSpPr>
        <p:spPr>
          <a:xfrm>
            <a:off x="0" y="5602787"/>
            <a:ext cx="12177265" cy="538865"/>
          </a:xfrm>
          <a:prstGeom prst="rect">
            <a:avLst/>
          </a:prstGeom>
        </p:spPr>
        <p:txBody>
          <a:bodyPr wrap="square">
            <a:spAutoFit/>
          </a:bodyPr>
          <a:lstStyle/>
          <a:p>
            <a:pPr algn="ctr"/>
            <a:r>
              <a:rPr lang="de-DE" sz="1451" b="1" dirty="0"/>
              <a:t>1</a:t>
            </a:r>
            <a:r>
              <a:rPr lang="de-DE" sz="1451" dirty="0"/>
              <a:t>: Helmholtz-Zentrum Potsdam GFZ - Deutsches </a:t>
            </a:r>
            <a:r>
              <a:rPr lang="de-DE" sz="1451" dirty="0" err="1"/>
              <a:t>GeoForschungsZentrum</a:t>
            </a:r>
            <a:r>
              <a:rPr lang="de-DE" sz="1451" dirty="0"/>
              <a:t>, Germany;</a:t>
            </a:r>
            <a:r>
              <a:rPr lang="de-DE" sz="1451" b="1" dirty="0"/>
              <a:t> 2</a:t>
            </a:r>
            <a:r>
              <a:rPr lang="de-DE" sz="1451" dirty="0"/>
              <a:t>: </a:t>
            </a:r>
            <a:r>
              <a:rPr lang="de-DE" sz="1451" dirty="0" smtClean="0"/>
              <a:t>University </a:t>
            </a:r>
            <a:r>
              <a:rPr lang="de-DE" sz="1451" dirty="0" err="1" smtClean="0"/>
              <a:t>of</a:t>
            </a:r>
            <a:r>
              <a:rPr lang="de-DE" sz="1451" dirty="0" smtClean="0"/>
              <a:t> </a:t>
            </a:r>
            <a:r>
              <a:rPr lang="de-DE" sz="1451" dirty="0"/>
              <a:t>Potsdam, </a:t>
            </a:r>
            <a:r>
              <a:rPr lang="de-DE" sz="1451" dirty="0" smtClean="0"/>
              <a:t>Institute </a:t>
            </a:r>
            <a:r>
              <a:rPr lang="de-DE" sz="1451" dirty="0" err="1" smtClean="0"/>
              <a:t>for</a:t>
            </a:r>
            <a:r>
              <a:rPr lang="de-DE" sz="1451" dirty="0" smtClean="0"/>
              <a:t> </a:t>
            </a:r>
            <a:r>
              <a:rPr lang="de-DE" sz="1451" dirty="0" err="1" smtClean="0"/>
              <a:t>Geosciences</a:t>
            </a:r>
            <a:r>
              <a:rPr lang="de-DE" sz="1451" dirty="0" smtClean="0"/>
              <a:t>, </a:t>
            </a:r>
            <a:r>
              <a:rPr lang="de-DE" sz="1451" dirty="0"/>
              <a:t>Germany; </a:t>
            </a:r>
            <a:r>
              <a:rPr lang="de-DE" sz="1451" b="1" dirty="0"/>
              <a:t>3</a:t>
            </a:r>
            <a:r>
              <a:rPr lang="de-DE" sz="1451" dirty="0"/>
              <a:t>: RWTH Aachen, Germany; </a:t>
            </a:r>
            <a:r>
              <a:rPr lang="de-DE" sz="1451" b="1" dirty="0"/>
              <a:t>4</a:t>
            </a:r>
            <a:r>
              <a:rPr lang="de-DE" sz="1451" dirty="0"/>
              <a:t>: CONICET</a:t>
            </a:r>
            <a:r>
              <a:rPr lang="de-DE" sz="1451" dirty="0" smtClean="0"/>
              <a:t>, University </a:t>
            </a:r>
            <a:r>
              <a:rPr lang="de-DE" sz="1451" dirty="0" err="1" smtClean="0"/>
              <a:t>of</a:t>
            </a:r>
            <a:r>
              <a:rPr lang="de-DE" sz="1451" dirty="0"/>
              <a:t> </a:t>
            </a:r>
            <a:r>
              <a:rPr lang="de-DE" sz="1451" dirty="0" smtClean="0"/>
              <a:t>Buenos Aires, </a:t>
            </a:r>
            <a:r>
              <a:rPr lang="de-DE" sz="1451" dirty="0" err="1"/>
              <a:t>Argentina</a:t>
            </a:r>
            <a:endParaRPr lang="de-DE" sz="1451" dirty="0"/>
          </a:p>
        </p:txBody>
      </p:sp>
      <p:pic>
        <p:nvPicPr>
          <p:cNvPr id="5" name="Grafik 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20586" y="593246"/>
            <a:ext cx="237657" cy="193295"/>
          </a:xfrm>
          <a:prstGeom prst="rect">
            <a:avLst/>
          </a:prstGeom>
        </p:spPr>
      </p:pic>
      <p:sp>
        <p:nvSpPr>
          <p:cNvPr id="9" name="Rechteck 8"/>
          <p:cNvSpPr/>
          <p:nvPr/>
        </p:nvSpPr>
        <p:spPr>
          <a:xfrm>
            <a:off x="2614100" y="566782"/>
            <a:ext cx="1116011" cy="246221"/>
          </a:xfrm>
          <a:prstGeom prst="rect">
            <a:avLst/>
          </a:prstGeom>
        </p:spPr>
        <p:txBody>
          <a:bodyPr wrap="none">
            <a:spAutoFit/>
          </a:bodyPr>
          <a:lstStyle/>
          <a:p>
            <a:r>
              <a:rPr lang="de-DE" sz="1000" dirty="0"/>
              <a:t>@</a:t>
            </a:r>
            <a:r>
              <a:rPr lang="de-DE" sz="1000" dirty="0" err="1"/>
              <a:t>IRTG_StRATEGy</a:t>
            </a:r>
            <a:endParaRPr lang="de-DE" sz="1000" dirty="0"/>
          </a:p>
        </p:txBody>
      </p:sp>
      <p:grpSp>
        <p:nvGrpSpPr>
          <p:cNvPr id="6" name="Gruppieren 5"/>
          <p:cNvGrpSpPr/>
          <p:nvPr/>
        </p:nvGrpSpPr>
        <p:grpSpPr>
          <a:xfrm>
            <a:off x="2169661" y="3145008"/>
            <a:ext cx="1995054" cy="1916063"/>
            <a:chOff x="2169661" y="3145008"/>
            <a:chExt cx="1995054" cy="1916063"/>
          </a:xfrm>
        </p:grpSpPr>
        <p:sp>
          <p:nvSpPr>
            <p:cNvPr id="4" name="Ellipse 3">
              <a:hlinkClick r:id="rId7" action="ppaction://hlinksldjump"/>
            </p:cNvPr>
            <p:cNvSpPr/>
            <p:nvPr/>
          </p:nvSpPr>
          <p:spPr>
            <a:xfrm>
              <a:off x="2169661" y="3145008"/>
              <a:ext cx="1995054" cy="1892643"/>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4" name="Grafik 13">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70686" y="3476035"/>
              <a:ext cx="1177287" cy="1085245"/>
            </a:xfrm>
            <a:prstGeom prst="rect">
              <a:avLst/>
            </a:prstGeom>
          </p:spPr>
        </p:pic>
        <p:sp>
          <p:nvSpPr>
            <p:cNvPr id="3" name="Textfeld 2">
              <a:hlinkClick r:id="rId7" action="ppaction://hlinksldjump"/>
            </p:cNvPr>
            <p:cNvSpPr txBox="1"/>
            <p:nvPr/>
          </p:nvSpPr>
          <p:spPr>
            <a:xfrm>
              <a:off x="2407123" y="4753294"/>
              <a:ext cx="1520130" cy="307777"/>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s-AR" sz="1400" dirty="0" smtClean="0"/>
                <a:t>Geological setting</a:t>
              </a:r>
              <a:endParaRPr lang="de-DE" sz="1400" dirty="0"/>
            </a:p>
          </p:txBody>
        </p:sp>
      </p:grpSp>
      <p:grpSp>
        <p:nvGrpSpPr>
          <p:cNvPr id="7" name="Gruppieren 6"/>
          <p:cNvGrpSpPr/>
          <p:nvPr/>
        </p:nvGrpSpPr>
        <p:grpSpPr>
          <a:xfrm>
            <a:off x="5147858" y="3145008"/>
            <a:ext cx="1995054" cy="1916063"/>
            <a:chOff x="5146275" y="3122752"/>
            <a:chExt cx="1995054" cy="1916063"/>
          </a:xfrm>
        </p:grpSpPr>
        <p:sp>
          <p:nvSpPr>
            <p:cNvPr id="17" name="Ellipse 16">
              <a:hlinkClick r:id="rId9" action="ppaction://hlinksldjump"/>
            </p:cNvPr>
            <p:cNvSpPr/>
            <p:nvPr/>
          </p:nvSpPr>
          <p:spPr>
            <a:xfrm>
              <a:off x="5146275" y="3122752"/>
              <a:ext cx="1995054" cy="1892643"/>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feld 17">
              <a:hlinkClick r:id="rId9" action="ppaction://hlinksldjump"/>
            </p:cNvPr>
            <p:cNvSpPr txBox="1"/>
            <p:nvPr/>
          </p:nvSpPr>
          <p:spPr>
            <a:xfrm>
              <a:off x="5381389" y="4731038"/>
              <a:ext cx="1520130" cy="307777"/>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s-AR" sz="1400" dirty="0" smtClean="0"/>
                <a:t>Method</a:t>
              </a:r>
              <a:endParaRPr lang="de-DE" sz="1400" dirty="0"/>
            </a:p>
          </p:txBody>
        </p:sp>
        <p:pic>
          <p:nvPicPr>
            <p:cNvPr id="19" name="Grafik 3">
              <a:hlinkClick r:id="rId9" action="ppaction://hlinksldjump"/>
            </p:cNvPr>
            <p:cNvPicPr/>
            <p:nvPr/>
          </p:nvPicPr>
          <p:blipFill>
            <a:blip r:embed="rId10"/>
            <a:srcRect r="16727"/>
            <a:stretch/>
          </p:blipFill>
          <p:spPr>
            <a:xfrm>
              <a:off x="5584570" y="3546676"/>
              <a:ext cx="1189309" cy="1000707"/>
            </a:xfrm>
            <a:prstGeom prst="rect">
              <a:avLst/>
            </a:prstGeom>
            <a:ln>
              <a:noFill/>
            </a:ln>
          </p:spPr>
        </p:pic>
      </p:grpSp>
      <p:grpSp>
        <p:nvGrpSpPr>
          <p:cNvPr id="8" name="Gruppieren 7"/>
          <p:cNvGrpSpPr/>
          <p:nvPr/>
        </p:nvGrpSpPr>
        <p:grpSpPr>
          <a:xfrm>
            <a:off x="8126054" y="3126376"/>
            <a:ext cx="1995054" cy="1934695"/>
            <a:chOff x="8126054" y="3122752"/>
            <a:chExt cx="1995054" cy="1934695"/>
          </a:xfrm>
        </p:grpSpPr>
        <p:sp>
          <p:nvSpPr>
            <p:cNvPr id="20" name="Ellipse 19">
              <a:hlinkClick r:id="rId11" action="ppaction://hlinksldjump"/>
            </p:cNvPr>
            <p:cNvSpPr/>
            <p:nvPr/>
          </p:nvSpPr>
          <p:spPr>
            <a:xfrm>
              <a:off x="8126054" y="3122752"/>
              <a:ext cx="1995054" cy="1890772"/>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Textfeld 20">
              <a:hlinkClick r:id="rId11" action="ppaction://hlinksldjump"/>
            </p:cNvPr>
            <p:cNvSpPr txBox="1"/>
            <p:nvPr/>
          </p:nvSpPr>
          <p:spPr>
            <a:xfrm>
              <a:off x="8403385" y="4749670"/>
              <a:ext cx="1520130" cy="307777"/>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s-AR" sz="1400" dirty="0" smtClean="0"/>
                <a:t>Results</a:t>
              </a:r>
              <a:endParaRPr lang="de-DE" sz="1400" dirty="0"/>
            </a:p>
          </p:txBody>
        </p:sp>
        <p:pic>
          <p:nvPicPr>
            <p:cNvPr id="22" name="Grafik 21">
              <a:hlinkClick r:id="rId11" action="ppaction://hlinksldjump"/>
            </p:cNvPr>
            <p:cNvPicPr>
              <a:picLocks noChangeAspect="1"/>
            </p:cNvPicPr>
            <p:nvPr/>
          </p:nvPicPr>
          <p:blipFill>
            <a:blip r:embed="rId12"/>
            <a:stretch>
              <a:fillRect/>
            </a:stretch>
          </p:blipFill>
          <p:spPr>
            <a:xfrm>
              <a:off x="8645115" y="3492334"/>
              <a:ext cx="1036670" cy="1087579"/>
            </a:xfrm>
            <a:prstGeom prst="rect">
              <a:avLst/>
            </a:prstGeom>
          </p:spPr>
        </p:pic>
      </p:grpSp>
      <p:grpSp>
        <p:nvGrpSpPr>
          <p:cNvPr id="15" name="Gruppieren 14"/>
          <p:cNvGrpSpPr/>
          <p:nvPr/>
        </p:nvGrpSpPr>
        <p:grpSpPr>
          <a:xfrm>
            <a:off x="10972800" y="5141119"/>
            <a:ext cx="997527" cy="307777"/>
            <a:chOff x="10972800" y="5141119"/>
            <a:chExt cx="997527" cy="307777"/>
          </a:xfrm>
        </p:grpSpPr>
        <p:sp>
          <p:nvSpPr>
            <p:cNvPr id="23" name="Textfeld 22">
              <a:hlinkClick r:id="rId7" action="ppaction://hlinksldjump"/>
            </p:cNvPr>
            <p:cNvSpPr txBox="1"/>
            <p:nvPr/>
          </p:nvSpPr>
          <p:spPr>
            <a:xfrm>
              <a:off x="10972800" y="5141119"/>
              <a:ext cx="997527" cy="307777"/>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s-AR" sz="1400" dirty="0" smtClean="0"/>
                <a:t>next</a:t>
              </a:r>
              <a:endParaRPr lang="de-DE" sz="1400" dirty="0"/>
            </a:p>
          </p:txBody>
        </p:sp>
        <p:sp>
          <p:nvSpPr>
            <p:cNvPr id="24" name="Pfeil nach rechts 23"/>
            <p:cNvSpPr/>
            <p:nvPr/>
          </p:nvSpPr>
          <p:spPr>
            <a:xfrm>
              <a:off x="11489045" y="5205387"/>
              <a:ext cx="304800" cy="200025"/>
            </a:xfrm>
            <a:prstGeom prst="rightArrow">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16" name="Grafik 1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668044" y="252681"/>
            <a:ext cx="1471818" cy="440779"/>
          </a:xfrm>
          <a:prstGeom prst="rect">
            <a:avLst/>
          </a:prstGeom>
        </p:spPr>
      </p:pic>
    </p:spTree>
    <p:extLst>
      <p:ext uri="{BB962C8B-B14F-4D97-AF65-F5344CB8AC3E}">
        <p14:creationId xmlns:p14="http://schemas.microsoft.com/office/powerpoint/2010/main" val="3512159993"/>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6"/>
          <p:cNvPicPr/>
          <p:nvPr/>
        </p:nvPicPr>
        <p:blipFill>
          <a:blip r:embed="rId2"/>
          <a:stretch/>
        </p:blipFill>
        <p:spPr>
          <a:xfrm>
            <a:off x="160436" y="61389"/>
            <a:ext cx="2229178" cy="761491"/>
          </a:xfrm>
          <a:prstGeom prst="rect">
            <a:avLst/>
          </a:prstGeom>
          <a:ln>
            <a:noFill/>
          </a:ln>
        </p:spPr>
      </p:pic>
      <p:pic>
        <p:nvPicPr>
          <p:cNvPr id="51" name="Grafik 50"/>
          <p:cNvPicPr/>
          <p:nvPr/>
        </p:nvPicPr>
        <p:blipFill>
          <a:blip r:embed="rId3"/>
          <a:stretch/>
        </p:blipFill>
        <p:spPr>
          <a:xfrm>
            <a:off x="11280203" y="76193"/>
            <a:ext cx="780212" cy="783695"/>
          </a:xfrm>
          <a:prstGeom prst="rect">
            <a:avLst/>
          </a:prstGeom>
          <a:ln>
            <a:noFill/>
          </a:ln>
        </p:spPr>
      </p:pic>
      <p:sp>
        <p:nvSpPr>
          <p:cNvPr id="53" name="Line 2"/>
          <p:cNvSpPr/>
          <p:nvPr/>
        </p:nvSpPr>
        <p:spPr>
          <a:xfrm>
            <a:off x="214" y="935210"/>
            <a:ext cx="12190817" cy="0"/>
          </a:xfrm>
          <a:prstGeom prst="line">
            <a:avLst/>
          </a:prstGeom>
          <a:ln w="29160">
            <a:solidFill>
              <a:srgbClr val="00285B"/>
            </a:solidFill>
            <a:round/>
          </a:ln>
        </p:spPr>
        <p:style>
          <a:lnRef idx="0">
            <a:scrgbClr r="0" g="0" b="0"/>
          </a:lnRef>
          <a:fillRef idx="0">
            <a:scrgbClr r="0" g="0" b="0"/>
          </a:fillRef>
          <a:effectRef idx="0">
            <a:scrgbClr r="0" g="0" b="0"/>
          </a:effectRef>
          <a:fontRef idx="minor"/>
        </p:style>
      </p:sp>
      <p:pic>
        <p:nvPicPr>
          <p:cNvPr id="3" name="Grafi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01630" y="408387"/>
            <a:ext cx="1227411" cy="429442"/>
          </a:xfrm>
          <a:prstGeom prst="rect">
            <a:avLst/>
          </a:prstGeom>
        </p:spPr>
      </p:pic>
      <p:sp>
        <p:nvSpPr>
          <p:cNvPr id="11" name="Textfeld 10"/>
          <p:cNvSpPr txBox="1"/>
          <p:nvPr/>
        </p:nvSpPr>
        <p:spPr>
          <a:xfrm>
            <a:off x="5155140" y="198511"/>
            <a:ext cx="1880964" cy="539058"/>
          </a:xfrm>
          <a:prstGeom prst="rect">
            <a:avLst/>
          </a:prstGeom>
          <a:noFill/>
        </p:spPr>
        <p:txBody>
          <a:bodyPr wrap="none" rtlCol="0">
            <a:spAutoFit/>
          </a:bodyPr>
          <a:lstStyle/>
          <a:p>
            <a:r>
              <a:rPr lang="es-AR" sz="2903" b="1" dirty="0" smtClean="0">
                <a:solidFill>
                  <a:schemeClr val="tx2"/>
                </a:solidFill>
              </a:rPr>
              <a:t>References</a:t>
            </a:r>
            <a:endParaRPr lang="en-GB" sz="2903" b="1" dirty="0">
              <a:solidFill>
                <a:schemeClr val="tx2"/>
              </a:solidFill>
            </a:endParaRPr>
          </a:p>
        </p:txBody>
      </p:sp>
      <p:sp>
        <p:nvSpPr>
          <p:cNvPr id="8" name="Rechteck 7"/>
          <p:cNvSpPr/>
          <p:nvPr/>
        </p:nvSpPr>
        <p:spPr>
          <a:xfrm>
            <a:off x="209143" y="1284859"/>
            <a:ext cx="10567555" cy="5266763"/>
          </a:xfrm>
          <a:prstGeom prst="rect">
            <a:avLst/>
          </a:prstGeom>
        </p:spPr>
        <p:txBody>
          <a:bodyPr wrap="square">
            <a:spAutoFit/>
          </a:bodyPr>
          <a:lstStyle/>
          <a:p>
            <a:pPr algn="just">
              <a:lnSpc>
                <a:spcPct val="107000"/>
              </a:lnSpc>
              <a:spcAft>
                <a:spcPts val="600"/>
              </a:spcAft>
            </a:pPr>
            <a:r>
              <a:rPr lang="en-GB" sz="900" dirty="0" smtClean="0">
                <a:effectLst/>
                <a:latin typeface="+mj-lt"/>
                <a:ea typeface="Calibri" panose="020F0502020204030204" pitchFamily="34" charset="0"/>
                <a:cs typeface="Times New Roman" panose="02020603050405020304" pitchFamily="18" charset="0"/>
              </a:rPr>
              <a:t>Amante, C. Eakins, B.W. (2009). ETOPO1 1 Arc-Minute Global Relief Model: Procedures, Data Sources and Analysis. NOAA Technical Memorandum NESDIS NGDC-24. National Geophysical Data </a:t>
            </a:r>
            <a:r>
              <a:rPr lang="en-GB" sz="900" dirty="0" err="1" smtClean="0">
                <a:effectLst/>
                <a:latin typeface="+mj-lt"/>
                <a:ea typeface="Calibri" panose="020F0502020204030204" pitchFamily="34" charset="0"/>
                <a:cs typeface="Times New Roman" panose="02020603050405020304" pitchFamily="18" charset="0"/>
              </a:rPr>
              <a:t>Center</a:t>
            </a:r>
            <a:r>
              <a:rPr lang="en-GB" sz="900" dirty="0" smtClean="0">
                <a:effectLst/>
                <a:latin typeface="+mj-lt"/>
                <a:ea typeface="Calibri" panose="020F0502020204030204" pitchFamily="34" charset="0"/>
                <a:cs typeface="Times New Roman" panose="02020603050405020304" pitchFamily="18" charset="0"/>
              </a:rPr>
              <a:t>, NOAA. https://doi.org/10.7289/V5C8276M</a:t>
            </a:r>
            <a:endParaRPr lang="de-DE" sz="900" dirty="0" smtClean="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GB" sz="900" dirty="0" err="1" smtClean="0">
                <a:effectLst/>
                <a:latin typeface="+mj-lt"/>
                <a:ea typeface="Calibri" panose="020F0502020204030204" pitchFamily="34" charset="0"/>
                <a:cs typeface="Times New Roman" panose="02020603050405020304" pitchFamily="18" charset="0"/>
              </a:rPr>
              <a:t>Assumpção</a:t>
            </a:r>
            <a:r>
              <a:rPr lang="en-GB" sz="900" dirty="0" smtClean="0">
                <a:effectLst/>
                <a:latin typeface="+mj-lt"/>
                <a:ea typeface="Calibri" panose="020F0502020204030204" pitchFamily="34" charset="0"/>
                <a:cs typeface="Times New Roman" panose="02020603050405020304" pitchFamily="18" charset="0"/>
              </a:rPr>
              <a:t> M, Feng M, </a:t>
            </a:r>
            <a:r>
              <a:rPr lang="en-GB" sz="900" dirty="0" err="1" smtClean="0">
                <a:effectLst/>
                <a:latin typeface="+mj-lt"/>
                <a:ea typeface="Calibri" panose="020F0502020204030204" pitchFamily="34" charset="0"/>
                <a:cs typeface="Times New Roman" panose="02020603050405020304" pitchFamily="18" charset="0"/>
              </a:rPr>
              <a:t>Tassara</a:t>
            </a:r>
            <a:r>
              <a:rPr lang="en-GB" sz="900" dirty="0" smtClean="0">
                <a:effectLst/>
                <a:latin typeface="+mj-lt"/>
                <a:ea typeface="Calibri" panose="020F0502020204030204" pitchFamily="34" charset="0"/>
                <a:cs typeface="Times New Roman" panose="02020603050405020304" pitchFamily="18" charset="0"/>
              </a:rPr>
              <a:t> A, </a:t>
            </a:r>
            <a:r>
              <a:rPr lang="en-GB" sz="900" dirty="0" err="1" smtClean="0">
                <a:effectLst/>
                <a:latin typeface="+mj-lt"/>
                <a:ea typeface="Calibri" panose="020F0502020204030204" pitchFamily="34" charset="0"/>
                <a:cs typeface="Times New Roman" panose="02020603050405020304" pitchFamily="18" charset="0"/>
              </a:rPr>
              <a:t>Julià</a:t>
            </a:r>
            <a:r>
              <a:rPr lang="en-GB" sz="900" dirty="0" smtClean="0">
                <a:effectLst/>
                <a:latin typeface="+mj-lt"/>
                <a:ea typeface="Calibri" panose="020F0502020204030204" pitchFamily="34" charset="0"/>
                <a:cs typeface="Times New Roman" panose="02020603050405020304" pitchFamily="18" charset="0"/>
              </a:rPr>
              <a:t> J (2013) Models of crustal thickness for South America from seismic refraction, receiver functions and surface wave tomography. Tectonophysics 609:82–96</a:t>
            </a:r>
            <a:endParaRPr lang="de-DE" sz="900" dirty="0" smtClean="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GB" sz="900" dirty="0" err="1" smtClean="0">
                <a:effectLst/>
                <a:latin typeface="+mj-lt"/>
                <a:ea typeface="Calibri" panose="020F0502020204030204" pitchFamily="34" charset="0"/>
                <a:cs typeface="Times New Roman" panose="02020603050405020304" pitchFamily="18" charset="0"/>
              </a:rPr>
              <a:t>Astini</a:t>
            </a:r>
            <a:r>
              <a:rPr lang="en-GB" sz="900" dirty="0" smtClean="0">
                <a:effectLst/>
                <a:latin typeface="+mj-lt"/>
                <a:ea typeface="Calibri" panose="020F0502020204030204" pitchFamily="34" charset="0"/>
                <a:cs typeface="Times New Roman" panose="02020603050405020304" pitchFamily="18" charset="0"/>
              </a:rPr>
              <a:t> R, Benedetto J, </a:t>
            </a:r>
            <a:r>
              <a:rPr lang="en-GB" sz="900" dirty="0" err="1" smtClean="0">
                <a:effectLst/>
                <a:latin typeface="+mj-lt"/>
                <a:ea typeface="Calibri" panose="020F0502020204030204" pitchFamily="34" charset="0"/>
                <a:cs typeface="Times New Roman" panose="02020603050405020304" pitchFamily="18" charset="0"/>
              </a:rPr>
              <a:t>Vaccari</a:t>
            </a:r>
            <a:r>
              <a:rPr lang="en-GB" sz="900" dirty="0" smtClean="0">
                <a:effectLst/>
                <a:latin typeface="+mj-lt"/>
                <a:ea typeface="Calibri" panose="020F0502020204030204" pitchFamily="34" charset="0"/>
                <a:cs typeface="Times New Roman" panose="02020603050405020304" pitchFamily="18" charset="0"/>
              </a:rPr>
              <a:t> N (1995) The early </a:t>
            </a:r>
            <a:r>
              <a:rPr lang="en-GB" sz="900" dirty="0" err="1" smtClean="0">
                <a:effectLst/>
                <a:latin typeface="+mj-lt"/>
                <a:ea typeface="Calibri" panose="020F0502020204030204" pitchFamily="34" charset="0"/>
                <a:cs typeface="Times New Roman" panose="02020603050405020304" pitchFamily="18" charset="0"/>
              </a:rPr>
              <a:t>Paleozoic</a:t>
            </a:r>
            <a:r>
              <a:rPr lang="en-GB" sz="900" dirty="0" smtClean="0">
                <a:effectLst/>
                <a:latin typeface="+mj-lt"/>
                <a:ea typeface="Calibri" panose="020F0502020204030204" pitchFamily="34" charset="0"/>
                <a:cs typeface="Times New Roman" panose="02020603050405020304" pitchFamily="18" charset="0"/>
              </a:rPr>
              <a:t> evolution of the Argentine </a:t>
            </a:r>
            <a:r>
              <a:rPr lang="en-GB" sz="900" dirty="0" err="1" smtClean="0">
                <a:effectLst/>
                <a:latin typeface="+mj-lt"/>
                <a:ea typeface="Calibri" panose="020F0502020204030204" pitchFamily="34" charset="0"/>
                <a:cs typeface="Times New Roman" panose="02020603050405020304" pitchFamily="18" charset="0"/>
              </a:rPr>
              <a:t>Precordillera</a:t>
            </a:r>
            <a:r>
              <a:rPr lang="en-GB" sz="900" dirty="0" smtClean="0">
                <a:effectLst/>
                <a:latin typeface="+mj-lt"/>
                <a:ea typeface="Calibri" panose="020F0502020204030204" pitchFamily="34" charset="0"/>
                <a:cs typeface="Times New Roman" panose="02020603050405020304" pitchFamily="18" charset="0"/>
              </a:rPr>
              <a:t> as a Laurentian rifted, drifted, and collided terrane: A geodynamic model. Geological Society of America Bulletin 107:253–273</a:t>
            </a:r>
            <a:endParaRPr lang="de-DE" sz="900" dirty="0" smtClean="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GB" sz="900" dirty="0" smtClean="0">
                <a:effectLst/>
                <a:latin typeface="+mj-lt"/>
                <a:ea typeface="Calibri" panose="020F0502020204030204" pitchFamily="34" charset="0"/>
                <a:cs typeface="Times New Roman" panose="02020603050405020304" pitchFamily="18" charset="0"/>
              </a:rPr>
              <a:t>Contreras-Reyes E, </a:t>
            </a:r>
            <a:r>
              <a:rPr lang="en-GB" sz="900" dirty="0" err="1" smtClean="0">
                <a:effectLst/>
                <a:latin typeface="+mj-lt"/>
                <a:ea typeface="Calibri" panose="020F0502020204030204" pitchFamily="34" charset="0"/>
                <a:cs typeface="Times New Roman" panose="02020603050405020304" pitchFamily="18" charset="0"/>
              </a:rPr>
              <a:t>Grevemeyer</a:t>
            </a:r>
            <a:r>
              <a:rPr lang="en-GB" sz="900" dirty="0" smtClean="0">
                <a:effectLst/>
                <a:latin typeface="+mj-lt"/>
                <a:ea typeface="Calibri" panose="020F0502020204030204" pitchFamily="34" charset="0"/>
                <a:cs typeface="Times New Roman" panose="02020603050405020304" pitchFamily="18" charset="0"/>
              </a:rPr>
              <a:t> I, </a:t>
            </a:r>
            <a:r>
              <a:rPr lang="en-GB" sz="900" dirty="0" err="1" smtClean="0">
                <a:effectLst/>
                <a:latin typeface="+mj-lt"/>
                <a:ea typeface="Calibri" panose="020F0502020204030204" pitchFamily="34" charset="0"/>
                <a:cs typeface="Times New Roman" panose="02020603050405020304" pitchFamily="18" charset="0"/>
              </a:rPr>
              <a:t>Flueh</a:t>
            </a:r>
            <a:r>
              <a:rPr lang="en-GB" sz="900" dirty="0" smtClean="0">
                <a:effectLst/>
                <a:latin typeface="+mj-lt"/>
                <a:ea typeface="Calibri" panose="020F0502020204030204" pitchFamily="34" charset="0"/>
                <a:cs typeface="Times New Roman" panose="02020603050405020304" pitchFamily="18" charset="0"/>
              </a:rPr>
              <a:t> ER, Reichert C (2008) Upper lithospheric structure of the subduction zone offshore of southern </a:t>
            </a:r>
            <a:r>
              <a:rPr lang="en-GB" sz="900" dirty="0" err="1" smtClean="0">
                <a:effectLst/>
                <a:latin typeface="+mj-lt"/>
                <a:ea typeface="Calibri" panose="020F0502020204030204" pitchFamily="34" charset="0"/>
                <a:cs typeface="Times New Roman" panose="02020603050405020304" pitchFamily="18" charset="0"/>
              </a:rPr>
              <a:t>Arauco</a:t>
            </a:r>
            <a:r>
              <a:rPr lang="en-GB" sz="900" dirty="0" smtClean="0">
                <a:effectLst/>
                <a:latin typeface="+mj-lt"/>
                <a:ea typeface="Calibri" panose="020F0502020204030204" pitchFamily="34" charset="0"/>
                <a:cs typeface="Times New Roman" panose="02020603050405020304" pitchFamily="18" charset="0"/>
              </a:rPr>
              <a:t> peninsula, Chile, at </a:t>
            </a:r>
            <a:r>
              <a:rPr lang="en-GB" sz="900" dirty="0" smtClean="0">
                <a:effectLst/>
                <a:latin typeface="+mj-lt"/>
                <a:ea typeface="Calibri" panose="020F0502020204030204" pitchFamily="34" charset="0"/>
                <a:cs typeface="Cambria Math" panose="02040503050406030204" pitchFamily="18" charset="0"/>
              </a:rPr>
              <a:t>∼</a:t>
            </a:r>
            <a:r>
              <a:rPr lang="en-GB" sz="900" dirty="0" smtClean="0">
                <a:effectLst/>
                <a:latin typeface="+mj-lt"/>
                <a:ea typeface="Calibri" panose="020F0502020204030204" pitchFamily="34" charset="0"/>
                <a:cs typeface="Times New Roman" panose="02020603050405020304" pitchFamily="18" charset="0"/>
              </a:rPr>
              <a:t>38°S. J </a:t>
            </a:r>
            <a:r>
              <a:rPr lang="en-GB" sz="900" dirty="0" err="1" smtClean="0">
                <a:effectLst/>
                <a:latin typeface="+mj-lt"/>
                <a:ea typeface="Calibri" panose="020F0502020204030204" pitchFamily="34" charset="0"/>
                <a:cs typeface="Times New Roman" panose="02020603050405020304" pitchFamily="18" charset="0"/>
              </a:rPr>
              <a:t>Geophys</a:t>
            </a:r>
            <a:r>
              <a:rPr lang="en-GB" sz="900" dirty="0" smtClean="0">
                <a:effectLst/>
                <a:latin typeface="+mj-lt"/>
                <a:ea typeface="Calibri" panose="020F0502020204030204" pitchFamily="34" charset="0"/>
                <a:cs typeface="Times New Roman" panose="02020603050405020304" pitchFamily="18" charset="0"/>
              </a:rPr>
              <a:t> Res 113:B07303</a:t>
            </a:r>
            <a:endParaRPr lang="de-DE" sz="900" dirty="0" smtClean="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GB" sz="900" dirty="0" smtClean="0">
                <a:effectLst/>
                <a:latin typeface="+mj-lt"/>
                <a:ea typeface="Calibri" panose="020F0502020204030204" pitchFamily="34" charset="0"/>
                <a:cs typeface="Times New Roman" panose="02020603050405020304" pitchFamily="18" charset="0"/>
              </a:rPr>
              <a:t>Contreras-Reyes E, Becerra J, Kopp H, et al (2014) Seismic structure of the north-central Chilean convergent margin: Subduction erosion of a </a:t>
            </a:r>
            <a:r>
              <a:rPr lang="en-GB" sz="900" dirty="0" err="1" smtClean="0">
                <a:effectLst/>
                <a:latin typeface="+mj-lt"/>
                <a:ea typeface="Calibri" panose="020F0502020204030204" pitchFamily="34" charset="0"/>
                <a:cs typeface="Times New Roman" panose="02020603050405020304" pitchFamily="18" charset="0"/>
              </a:rPr>
              <a:t>paleomagmatic</a:t>
            </a:r>
            <a:r>
              <a:rPr lang="en-GB" sz="900" dirty="0" smtClean="0">
                <a:effectLst/>
                <a:latin typeface="+mj-lt"/>
                <a:ea typeface="Calibri" panose="020F0502020204030204" pitchFamily="34" charset="0"/>
                <a:cs typeface="Times New Roman" panose="02020603050405020304" pitchFamily="18" charset="0"/>
              </a:rPr>
              <a:t> arc. </a:t>
            </a:r>
            <a:r>
              <a:rPr lang="en-GB" sz="900" dirty="0" err="1" smtClean="0">
                <a:effectLst/>
                <a:latin typeface="+mj-lt"/>
                <a:ea typeface="Calibri" panose="020F0502020204030204" pitchFamily="34" charset="0"/>
                <a:cs typeface="Times New Roman" panose="02020603050405020304" pitchFamily="18" charset="0"/>
              </a:rPr>
              <a:t>Geophys</a:t>
            </a:r>
            <a:r>
              <a:rPr lang="en-GB" sz="900" dirty="0" smtClean="0">
                <a:effectLst/>
                <a:latin typeface="+mj-lt"/>
                <a:ea typeface="Calibri" panose="020F0502020204030204" pitchFamily="34" charset="0"/>
                <a:cs typeface="Times New Roman" panose="02020603050405020304" pitchFamily="18" charset="0"/>
              </a:rPr>
              <a:t> Res Lett 41:1523–1529</a:t>
            </a:r>
            <a:endParaRPr lang="de-DE" sz="900" dirty="0" smtClean="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GB" sz="900" dirty="0" smtClean="0">
                <a:effectLst/>
                <a:latin typeface="+mj-lt"/>
                <a:ea typeface="Calibri" panose="020F0502020204030204" pitchFamily="34" charset="0"/>
                <a:cs typeface="Times New Roman" panose="02020603050405020304" pitchFamily="18" charset="0"/>
              </a:rPr>
              <a:t>Contreras-Reyes E, Ruiz JA, Becerra J, et al (2015) Structure and tectonics of the central Chilean margin (31°–33°S): implications for subduction erosion and shallow crustal seismicity. </a:t>
            </a:r>
            <a:r>
              <a:rPr lang="en-GB" sz="900" dirty="0" err="1" smtClean="0">
                <a:effectLst/>
                <a:latin typeface="+mj-lt"/>
                <a:ea typeface="Calibri" panose="020F0502020204030204" pitchFamily="34" charset="0"/>
                <a:cs typeface="Times New Roman" panose="02020603050405020304" pitchFamily="18" charset="0"/>
              </a:rPr>
              <a:t>Geophys</a:t>
            </a:r>
            <a:r>
              <a:rPr lang="en-GB" sz="900" dirty="0" smtClean="0">
                <a:effectLst/>
                <a:latin typeface="+mj-lt"/>
                <a:ea typeface="Calibri" panose="020F0502020204030204" pitchFamily="34" charset="0"/>
                <a:cs typeface="Times New Roman" panose="02020603050405020304" pitchFamily="18" charset="0"/>
              </a:rPr>
              <a:t> J </a:t>
            </a:r>
            <a:r>
              <a:rPr lang="en-GB" sz="900" dirty="0" err="1" smtClean="0">
                <a:effectLst/>
                <a:latin typeface="+mj-lt"/>
                <a:ea typeface="Calibri" panose="020F0502020204030204" pitchFamily="34" charset="0"/>
                <a:cs typeface="Times New Roman" panose="02020603050405020304" pitchFamily="18" charset="0"/>
              </a:rPr>
              <a:t>Int</a:t>
            </a:r>
            <a:r>
              <a:rPr lang="en-GB" sz="900" dirty="0" smtClean="0">
                <a:effectLst/>
                <a:latin typeface="+mj-lt"/>
                <a:ea typeface="Calibri" panose="020F0502020204030204" pitchFamily="34" charset="0"/>
                <a:cs typeface="Times New Roman" panose="02020603050405020304" pitchFamily="18" charset="0"/>
              </a:rPr>
              <a:t> 203:776–791</a:t>
            </a:r>
            <a:endParaRPr lang="de-DE" sz="900" dirty="0" smtClean="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GB" sz="900" dirty="0" err="1" smtClean="0">
                <a:effectLst/>
                <a:latin typeface="+mj-lt"/>
                <a:ea typeface="Calibri" panose="020F0502020204030204" pitchFamily="34" charset="0"/>
                <a:cs typeface="Times New Roman" panose="02020603050405020304" pitchFamily="18" charset="0"/>
              </a:rPr>
              <a:t>Crameri</a:t>
            </a:r>
            <a:r>
              <a:rPr lang="en-GB" sz="900" dirty="0" smtClean="0">
                <a:effectLst/>
                <a:latin typeface="+mj-lt"/>
                <a:ea typeface="Calibri" panose="020F0502020204030204" pitchFamily="34" charset="0"/>
                <a:cs typeface="Times New Roman" panose="02020603050405020304" pitchFamily="18" charset="0"/>
              </a:rPr>
              <a:t> F. (2018). Scientific colour-maps. </a:t>
            </a:r>
            <a:r>
              <a:rPr lang="en-GB" sz="900" dirty="0" err="1" smtClean="0">
                <a:effectLst/>
                <a:latin typeface="+mj-lt"/>
                <a:ea typeface="Calibri" panose="020F0502020204030204" pitchFamily="34" charset="0"/>
                <a:cs typeface="Times New Roman" panose="02020603050405020304" pitchFamily="18" charset="0"/>
              </a:rPr>
              <a:t>Zenodo</a:t>
            </a:r>
            <a:r>
              <a:rPr lang="en-GB" sz="900" dirty="0" smtClean="0">
                <a:effectLst/>
                <a:latin typeface="+mj-lt"/>
                <a:ea typeface="Calibri" panose="020F0502020204030204" pitchFamily="34" charset="0"/>
                <a:cs typeface="Times New Roman" panose="02020603050405020304" pitchFamily="18" charset="0"/>
              </a:rPr>
              <a:t>. </a:t>
            </a:r>
            <a:r>
              <a:rPr lang="en-GB" sz="900" u="none" strike="noStrike" dirty="0" smtClean="0">
                <a:effectLst/>
                <a:latin typeface="+mj-lt"/>
                <a:ea typeface="Calibri" panose="020F0502020204030204" pitchFamily="34" charset="0"/>
                <a:cs typeface="Times New Roman" panose="02020603050405020304" pitchFamily="18" charset="0"/>
                <a:hlinkClick r:id="rId5"/>
              </a:rPr>
              <a:t>http://doi.org/10.5281/zenodo.1243862</a:t>
            </a:r>
            <a:endParaRPr lang="de-DE" sz="900" dirty="0" smtClean="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GB" sz="900" dirty="0" smtClean="0">
                <a:effectLst/>
                <a:latin typeface="+mj-lt"/>
                <a:ea typeface="Calibri" panose="020F0502020204030204" pitchFamily="34" charset="0"/>
                <a:cs typeface="Times New Roman" panose="02020603050405020304" pitchFamily="18" charset="0"/>
              </a:rPr>
              <a:t>Hayes GP, Moore GL, </a:t>
            </a:r>
            <a:r>
              <a:rPr lang="en-GB" sz="900" dirty="0" err="1" smtClean="0">
                <a:effectLst/>
                <a:latin typeface="+mj-lt"/>
                <a:ea typeface="Calibri" panose="020F0502020204030204" pitchFamily="34" charset="0"/>
                <a:cs typeface="Times New Roman" panose="02020603050405020304" pitchFamily="18" charset="0"/>
              </a:rPr>
              <a:t>Portner</a:t>
            </a:r>
            <a:r>
              <a:rPr lang="en-GB" sz="900" dirty="0" smtClean="0">
                <a:effectLst/>
                <a:latin typeface="+mj-lt"/>
                <a:ea typeface="Calibri" panose="020F0502020204030204" pitchFamily="34" charset="0"/>
                <a:cs typeface="Times New Roman" panose="02020603050405020304" pitchFamily="18" charset="0"/>
              </a:rPr>
              <a:t> DE, et al (2018) Slab2, a comprehensive subduction zone geometry model. Science 362:58</a:t>
            </a:r>
            <a:endParaRPr lang="de-DE" sz="900" dirty="0" smtClean="0">
              <a:effectLst/>
              <a:latin typeface="+mj-lt"/>
              <a:ea typeface="Calibri" panose="020F0502020204030204" pitchFamily="34" charset="0"/>
              <a:cs typeface="Times New Roman" panose="02020603050405020304" pitchFamily="18" charset="0"/>
            </a:endParaRPr>
          </a:p>
          <a:p>
            <a:pPr algn="just">
              <a:lnSpc>
                <a:spcPct val="107000"/>
              </a:lnSpc>
              <a:spcAft>
                <a:spcPts val="600"/>
              </a:spcAft>
            </a:pPr>
            <a:r>
              <a:rPr lang="en-GB" sz="900" dirty="0" smtClean="0">
                <a:effectLst/>
                <a:latin typeface="+mj-lt"/>
                <a:ea typeface="Calibri" panose="020F0502020204030204" pitchFamily="34" charset="0"/>
                <a:cs typeface="Times New Roman" panose="02020603050405020304" pitchFamily="18" charset="0"/>
              </a:rPr>
              <a:t>Heine C (2007) Formation and Evolution of intracontinental basins. Dissertation. School of Geosciences. University of Sydney</a:t>
            </a:r>
            <a:endParaRPr lang="de-DE" sz="900" dirty="0" smtClean="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GB" sz="900" dirty="0" err="1" smtClean="0">
                <a:effectLst/>
                <a:latin typeface="+mj-lt"/>
                <a:ea typeface="Calibri" panose="020F0502020204030204" pitchFamily="34" charset="0"/>
                <a:cs typeface="Times New Roman" panose="02020603050405020304" pitchFamily="18" charset="0"/>
              </a:rPr>
              <a:t>Ince</a:t>
            </a:r>
            <a:r>
              <a:rPr lang="en-GB" sz="900" dirty="0" smtClean="0">
                <a:effectLst/>
                <a:latin typeface="+mj-lt"/>
                <a:ea typeface="Calibri" panose="020F0502020204030204" pitchFamily="34" charset="0"/>
                <a:cs typeface="Times New Roman" panose="02020603050405020304" pitchFamily="18" charset="0"/>
              </a:rPr>
              <a:t> ES, </a:t>
            </a:r>
            <a:r>
              <a:rPr lang="en-GB" sz="900" dirty="0" err="1" smtClean="0">
                <a:effectLst/>
                <a:latin typeface="+mj-lt"/>
                <a:ea typeface="Calibri" panose="020F0502020204030204" pitchFamily="34" charset="0"/>
                <a:cs typeface="Times New Roman" panose="02020603050405020304" pitchFamily="18" charset="0"/>
              </a:rPr>
              <a:t>Barthelmes</a:t>
            </a:r>
            <a:r>
              <a:rPr lang="en-GB" sz="900" dirty="0" smtClean="0">
                <a:effectLst/>
                <a:latin typeface="+mj-lt"/>
                <a:ea typeface="Calibri" panose="020F0502020204030204" pitchFamily="34" charset="0"/>
                <a:cs typeface="Times New Roman" panose="02020603050405020304" pitchFamily="18" charset="0"/>
              </a:rPr>
              <a:t> F, </a:t>
            </a:r>
            <a:r>
              <a:rPr lang="en-GB" sz="900" dirty="0" err="1" smtClean="0">
                <a:effectLst/>
                <a:latin typeface="+mj-lt"/>
                <a:ea typeface="Calibri" panose="020F0502020204030204" pitchFamily="34" charset="0"/>
                <a:cs typeface="Times New Roman" panose="02020603050405020304" pitchFamily="18" charset="0"/>
              </a:rPr>
              <a:t>Reißland</a:t>
            </a:r>
            <a:r>
              <a:rPr lang="en-GB" sz="900" dirty="0" smtClean="0">
                <a:effectLst/>
                <a:latin typeface="+mj-lt"/>
                <a:ea typeface="Calibri" panose="020F0502020204030204" pitchFamily="34" charset="0"/>
                <a:cs typeface="Times New Roman" panose="02020603050405020304" pitchFamily="18" charset="0"/>
              </a:rPr>
              <a:t> S, et al (2019) ICGEM – 15 years of successful collection and distribution of global gravitational models, associated services, and future plans. Earth System Science Data 11:647–674</a:t>
            </a:r>
            <a:endParaRPr lang="de-DE" sz="900" dirty="0" smtClean="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GB" sz="900" dirty="0" err="1" smtClean="0">
                <a:effectLst/>
                <a:latin typeface="+mj-lt"/>
                <a:ea typeface="Calibri" panose="020F0502020204030204" pitchFamily="34" charset="0"/>
                <a:cs typeface="Times New Roman" panose="02020603050405020304" pitchFamily="18" charset="0"/>
              </a:rPr>
              <a:t>Laske</a:t>
            </a:r>
            <a:r>
              <a:rPr lang="en-GB" sz="900" dirty="0" smtClean="0">
                <a:effectLst/>
                <a:latin typeface="+mj-lt"/>
                <a:ea typeface="Calibri" panose="020F0502020204030204" pitchFamily="34" charset="0"/>
                <a:cs typeface="Times New Roman" panose="02020603050405020304" pitchFamily="18" charset="0"/>
              </a:rPr>
              <a:t> G, Masters G, Ma Z, </a:t>
            </a:r>
            <a:r>
              <a:rPr lang="en-GB" sz="900" dirty="0" err="1" smtClean="0">
                <a:effectLst/>
                <a:latin typeface="+mj-lt"/>
                <a:ea typeface="Calibri" panose="020F0502020204030204" pitchFamily="34" charset="0"/>
                <a:cs typeface="Times New Roman" panose="02020603050405020304" pitchFamily="18" charset="0"/>
              </a:rPr>
              <a:t>Pasyanos</a:t>
            </a:r>
            <a:r>
              <a:rPr lang="en-GB" sz="900" dirty="0" smtClean="0">
                <a:effectLst/>
                <a:latin typeface="+mj-lt"/>
                <a:ea typeface="Calibri" panose="020F0502020204030204" pitchFamily="34" charset="0"/>
                <a:cs typeface="Times New Roman" panose="02020603050405020304" pitchFamily="18" charset="0"/>
              </a:rPr>
              <a:t> M (2013) Update on CRUST1.0 -A 1-degree Global Model of Earth’s Crust</a:t>
            </a:r>
            <a:endParaRPr lang="de-DE" sz="900" dirty="0" smtClean="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GB" sz="900" dirty="0" smtClean="0">
                <a:effectLst/>
                <a:latin typeface="+mj-lt"/>
                <a:ea typeface="Calibri" panose="020F0502020204030204" pitchFamily="34" charset="0"/>
                <a:cs typeface="Times New Roman" panose="02020603050405020304" pitchFamily="18" charset="0"/>
              </a:rPr>
              <a:t>Ramos V, Jordan T, </a:t>
            </a:r>
            <a:r>
              <a:rPr lang="en-GB" sz="900" dirty="0" err="1" smtClean="0">
                <a:effectLst/>
                <a:latin typeface="+mj-lt"/>
                <a:ea typeface="Calibri" panose="020F0502020204030204" pitchFamily="34" charset="0"/>
                <a:cs typeface="Times New Roman" panose="02020603050405020304" pitchFamily="18" charset="0"/>
              </a:rPr>
              <a:t>Allmendinger</a:t>
            </a:r>
            <a:r>
              <a:rPr lang="en-GB" sz="900" dirty="0" smtClean="0">
                <a:effectLst/>
                <a:latin typeface="+mj-lt"/>
                <a:ea typeface="Calibri" panose="020F0502020204030204" pitchFamily="34" charset="0"/>
                <a:cs typeface="Times New Roman" panose="02020603050405020304" pitchFamily="18" charset="0"/>
              </a:rPr>
              <a:t> RW, et al (1986) </a:t>
            </a:r>
            <a:r>
              <a:rPr lang="en-GB" sz="900" dirty="0" err="1" smtClean="0">
                <a:effectLst/>
                <a:latin typeface="+mj-lt"/>
                <a:ea typeface="Calibri" panose="020F0502020204030204" pitchFamily="34" charset="0"/>
                <a:cs typeface="Times New Roman" panose="02020603050405020304" pitchFamily="18" charset="0"/>
              </a:rPr>
              <a:t>Paleozoic</a:t>
            </a:r>
            <a:r>
              <a:rPr lang="en-GB" sz="900" dirty="0" smtClean="0">
                <a:effectLst/>
                <a:latin typeface="+mj-lt"/>
                <a:ea typeface="Calibri" panose="020F0502020204030204" pitchFamily="34" charset="0"/>
                <a:cs typeface="Times New Roman" panose="02020603050405020304" pitchFamily="18" charset="0"/>
              </a:rPr>
              <a:t> terranes of the central Argentine‐Chilean Andes. Tectonics 5:855–880.</a:t>
            </a:r>
            <a:endParaRPr lang="de-DE" sz="900" dirty="0" smtClean="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GB" sz="900" dirty="0" smtClean="0">
                <a:effectLst/>
                <a:latin typeface="+mj-lt"/>
                <a:ea typeface="Calibri" panose="020F0502020204030204" pitchFamily="34" charset="0"/>
                <a:cs typeface="Times New Roman" panose="02020603050405020304" pitchFamily="18" charset="0"/>
              </a:rPr>
              <a:t>Ramos VA, </a:t>
            </a:r>
            <a:r>
              <a:rPr lang="en-GB" sz="900" dirty="0" err="1" smtClean="0">
                <a:effectLst/>
                <a:latin typeface="+mj-lt"/>
                <a:ea typeface="Calibri" panose="020F0502020204030204" pitchFamily="34" charset="0"/>
                <a:cs typeface="Times New Roman" panose="02020603050405020304" pitchFamily="18" charset="0"/>
              </a:rPr>
              <a:t>Vujovich</a:t>
            </a:r>
            <a:r>
              <a:rPr lang="en-GB" sz="900" dirty="0" smtClean="0">
                <a:effectLst/>
                <a:latin typeface="+mj-lt"/>
                <a:ea typeface="Calibri" panose="020F0502020204030204" pitchFamily="34" charset="0"/>
                <a:cs typeface="Times New Roman" panose="02020603050405020304" pitchFamily="18" charset="0"/>
              </a:rPr>
              <a:t> G, Martino R, </a:t>
            </a:r>
            <a:r>
              <a:rPr lang="en-GB" sz="900" dirty="0" err="1" smtClean="0">
                <a:effectLst/>
                <a:latin typeface="+mj-lt"/>
                <a:ea typeface="Calibri" panose="020F0502020204030204" pitchFamily="34" charset="0"/>
                <a:cs typeface="Times New Roman" panose="02020603050405020304" pitchFamily="18" charset="0"/>
              </a:rPr>
              <a:t>Otamendi</a:t>
            </a:r>
            <a:r>
              <a:rPr lang="en-GB" sz="900" dirty="0" smtClean="0">
                <a:effectLst/>
                <a:latin typeface="+mj-lt"/>
                <a:ea typeface="Calibri" panose="020F0502020204030204" pitchFamily="34" charset="0"/>
                <a:cs typeface="Times New Roman" panose="02020603050405020304" pitchFamily="18" charset="0"/>
              </a:rPr>
              <a:t> J (2010) </a:t>
            </a:r>
            <a:r>
              <a:rPr lang="en-GB" sz="900" dirty="0" err="1" smtClean="0">
                <a:effectLst/>
                <a:latin typeface="+mj-lt"/>
                <a:ea typeface="Calibri" panose="020F0502020204030204" pitchFamily="34" charset="0"/>
                <a:cs typeface="Times New Roman" panose="02020603050405020304" pitchFamily="18" charset="0"/>
              </a:rPr>
              <a:t>Pampia</a:t>
            </a:r>
            <a:r>
              <a:rPr lang="en-GB" sz="900" dirty="0" smtClean="0">
                <a:effectLst/>
                <a:latin typeface="+mj-lt"/>
                <a:ea typeface="Calibri" panose="020F0502020204030204" pitchFamily="34" charset="0"/>
                <a:cs typeface="Times New Roman" panose="02020603050405020304" pitchFamily="18" charset="0"/>
              </a:rPr>
              <a:t>: A large </a:t>
            </a:r>
            <a:r>
              <a:rPr lang="en-GB" sz="900" dirty="0" err="1" smtClean="0">
                <a:effectLst/>
                <a:latin typeface="+mj-lt"/>
                <a:ea typeface="Calibri" panose="020F0502020204030204" pitchFamily="34" charset="0"/>
                <a:cs typeface="Times New Roman" panose="02020603050405020304" pitchFamily="18" charset="0"/>
              </a:rPr>
              <a:t>cratonic</a:t>
            </a:r>
            <a:r>
              <a:rPr lang="en-GB" sz="900" dirty="0" smtClean="0">
                <a:effectLst/>
                <a:latin typeface="+mj-lt"/>
                <a:ea typeface="Calibri" panose="020F0502020204030204" pitchFamily="34" charset="0"/>
                <a:cs typeface="Times New Roman" panose="02020603050405020304" pitchFamily="18" charset="0"/>
              </a:rPr>
              <a:t> block missing in the </a:t>
            </a:r>
            <a:r>
              <a:rPr lang="en-GB" sz="900" dirty="0" err="1" smtClean="0">
                <a:effectLst/>
                <a:latin typeface="+mj-lt"/>
                <a:ea typeface="Calibri" panose="020F0502020204030204" pitchFamily="34" charset="0"/>
                <a:cs typeface="Times New Roman" panose="02020603050405020304" pitchFamily="18" charset="0"/>
              </a:rPr>
              <a:t>Rodinia</a:t>
            </a:r>
            <a:r>
              <a:rPr lang="en-GB" sz="900" dirty="0" smtClean="0">
                <a:effectLst/>
                <a:latin typeface="+mj-lt"/>
                <a:ea typeface="Calibri" panose="020F0502020204030204" pitchFamily="34" charset="0"/>
                <a:cs typeface="Times New Roman" panose="02020603050405020304" pitchFamily="18" charset="0"/>
              </a:rPr>
              <a:t> supercontinent. Journal of Geodynamics 50:243–255. </a:t>
            </a:r>
            <a:endParaRPr lang="de-DE" sz="900" dirty="0" smtClean="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GB" sz="900" dirty="0" err="1" smtClean="0">
                <a:effectLst/>
                <a:latin typeface="+mj-lt"/>
                <a:ea typeface="Calibri" panose="020F0502020204030204" pitchFamily="34" charset="0"/>
                <a:cs typeface="Times New Roman" panose="02020603050405020304" pitchFamily="18" charset="0"/>
              </a:rPr>
              <a:t>Rapalini</a:t>
            </a:r>
            <a:r>
              <a:rPr lang="en-GB" sz="900" dirty="0" smtClean="0">
                <a:effectLst/>
                <a:latin typeface="+mj-lt"/>
                <a:ea typeface="Calibri" panose="020F0502020204030204" pitchFamily="34" charset="0"/>
                <a:cs typeface="Times New Roman" panose="02020603050405020304" pitchFamily="18" charset="0"/>
              </a:rPr>
              <a:t> AE (2005) The accretionary history of southern South America from the latest Proterozoic to the Late Palaeozoic: some </a:t>
            </a:r>
            <a:r>
              <a:rPr lang="en-GB" sz="900" dirty="0" err="1" smtClean="0">
                <a:effectLst/>
                <a:latin typeface="+mj-lt"/>
                <a:ea typeface="Calibri" panose="020F0502020204030204" pitchFamily="34" charset="0"/>
                <a:cs typeface="Times New Roman" panose="02020603050405020304" pitchFamily="18" charset="0"/>
              </a:rPr>
              <a:t>palaeomagnetic</a:t>
            </a:r>
            <a:r>
              <a:rPr lang="en-GB" sz="900" dirty="0" smtClean="0">
                <a:effectLst/>
                <a:latin typeface="+mj-lt"/>
                <a:ea typeface="Calibri" panose="020F0502020204030204" pitchFamily="34" charset="0"/>
                <a:cs typeface="Times New Roman" panose="02020603050405020304" pitchFamily="18" charset="0"/>
              </a:rPr>
              <a:t> constraints. Geological Society, London, Special Publications 246:305–328</a:t>
            </a:r>
            <a:endParaRPr lang="de-DE" sz="900" dirty="0" smtClean="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GB" sz="900" dirty="0" smtClean="0">
                <a:effectLst/>
                <a:latin typeface="+mj-lt"/>
                <a:ea typeface="Calibri" panose="020F0502020204030204" pitchFamily="34" charset="0"/>
                <a:cs typeface="Times New Roman" panose="02020603050405020304" pitchFamily="18" charset="0"/>
              </a:rPr>
              <a:t>Schaeffer AJ and </a:t>
            </a:r>
            <a:r>
              <a:rPr lang="en-GB" sz="900" dirty="0" err="1" smtClean="0">
                <a:effectLst/>
                <a:latin typeface="+mj-lt"/>
                <a:ea typeface="Calibri" panose="020F0502020204030204" pitchFamily="34" charset="0"/>
                <a:cs typeface="Times New Roman" panose="02020603050405020304" pitchFamily="18" charset="0"/>
              </a:rPr>
              <a:t>Lebedev</a:t>
            </a:r>
            <a:r>
              <a:rPr lang="en-GB" sz="900" dirty="0" smtClean="0">
                <a:effectLst/>
                <a:latin typeface="+mj-lt"/>
                <a:ea typeface="Calibri" panose="020F0502020204030204" pitchFamily="34" charset="0"/>
                <a:cs typeface="Times New Roman" panose="02020603050405020304" pitchFamily="18" charset="0"/>
              </a:rPr>
              <a:t> S (2013) Global shear speed structure of the upper mantle and transition zone. </a:t>
            </a:r>
            <a:r>
              <a:rPr lang="en-GB" sz="900" dirty="0" err="1" smtClean="0">
                <a:effectLst/>
                <a:latin typeface="+mj-lt"/>
                <a:ea typeface="Calibri" panose="020F0502020204030204" pitchFamily="34" charset="0"/>
                <a:cs typeface="Times New Roman" panose="02020603050405020304" pitchFamily="18" charset="0"/>
              </a:rPr>
              <a:t>Geophys</a:t>
            </a:r>
            <a:r>
              <a:rPr lang="en-GB" sz="900" dirty="0" smtClean="0">
                <a:effectLst/>
                <a:latin typeface="+mj-lt"/>
                <a:ea typeface="Calibri" panose="020F0502020204030204" pitchFamily="34" charset="0"/>
                <a:cs typeface="Times New Roman" panose="02020603050405020304" pitchFamily="18" charset="0"/>
              </a:rPr>
              <a:t> J </a:t>
            </a:r>
            <a:r>
              <a:rPr lang="en-GB" sz="900" dirty="0" err="1" smtClean="0">
                <a:effectLst/>
                <a:latin typeface="+mj-lt"/>
                <a:ea typeface="Calibri" panose="020F0502020204030204" pitchFamily="34" charset="0"/>
                <a:cs typeface="Times New Roman" panose="02020603050405020304" pitchFamily="18" charset="0"/>
              </a:rPr>
              <a:t>Int</a:t>
            </a:r>
            <a:r>
              <a:rPr lang="en-GB" sz="900" dirty="0" smtClean="0">
                <a:effectLst/>
                <a:latin typeface="+mj-lt"/>
                <a:ea typeface="Calibri" panose="020F0502020204030204" pitchFamily="34" charset="0"/>
                <a:cs typeface="Times New Roman" panose="02020603050405020304" pitchFamily="18" charset="0"/>
              </a:rPr>
              <a:t> 194: 417-449</a:t>
            </a:r>
            <a:endParaRPr lang="de-DE" sz="900" dirty="0" smtClean="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GB" sz="900" dirty="0" smtClean="0">
                <a:effectLst/>
                <a:latin typeface="+mj-lt"/>
                <a:ea typeface="Calibri" panose="020F0502020204030204" pitchFamily="34" charset="0"/>
                <a:cs typeface="Times New Roman" panose="02020603050405020304" pitchFamily="18" charset="0"/>
              </a:rPr>
              <a:t>Schmidt S, Götze H-J, </a:t>
            </a:r>
            <a:r>
              <a:rPr lang="en-GB" sz="900" dirty="0" err="1" smtClean="0">
                <a:effectLst/>
                <a:latin typeface="+mj-lt"/>
                <a:ea typeface="Calibri" panose="020F0502020204030204" pitchFamily="34" charset="0"/>
                <a:cs typeface="Times New Roman" panose="02020603050405020304" pitchFamily="18" charset="0"/>
              </a:rPr>
              <a:t>Fichler</a:t>
            </a:r>
            <a:r>
              <a:rPr lang="en-GB" sz="900" dirty="0" smtClean="0">
                <a:effectLst/>
                <a:latin typeface="+mj-lt"/>
                <a:ea typeface="Calibri" panose="020F0502020204030204" pitchFamily="34" charset="0"/>
                <a:cs typeface="Times New Roman" panose="02020603050405020304" pitchFamily="18" charset="0"/>
              </a:rPr>
              <a:t> C, </a:t>
            </a:r>
            <a:r>
              <a:rPr lang="en-GB" sz="900" dirty="0" err="1" smtClean="0">
                <a:effectLst/>
                <a:latin typeface="+mj-lt"/>
                <a:ea typeface="Calibri" panose="020F0502020204030204" pitchFamily="34" charset="0"/>
                <a:cs typeface="Times New Roman" panose="02020603050405020304" pitchFamily="18" charset="0"/>
              </a:rPr>
              <a:t>Alvers</a:t>
            </a:r>
            <a:r>
              <a:rPr lang="en-GB" sz="900" dirty="0" smtClean="0">
                <a:effectLst/>
                <a:latin typeface="+mj-lt"/>
                <a:ea typeface="Calibri" panose="020F0502020204030204" pitchFamily="34" charset="0"/>
                <a:cs typeface="Times New Roman" panose="02020603050405020304" pitchFamily="18" charset="0"/>
              </a:rPr>
              <a:t> M (2010) IGMAS+–a new 3D gravity, FTG and magnetic </a:t>
            </a:r>
            <a:r>
              <a:rPr lang="en-GB" sz="900" dirty="0" err="1" smtClean="0">
                <a:effectLst/>
                <a:latin typeface="+mj-lt"/>
                <a:ea typeface="Calibri" panose="020F0502020204030204" pitchFamily="34" charset="0"/>
                <a:cs typeface="Times New Roman" panose="02020603050405020304" pitchFamily="18" charset="0"/>
              </a:rPr>
              <a:t>modeling</a:t>
            </a:r>
            <a:r>
              <a:rPr lang="en-GB" sz="900" dirty="0" smtClean="0">
                <a:effectLst/>
                <a:latin typeface="+mj-lt"/>
                <a:ea typeface="Calibri" panose="020F0502020204030204" pitchFamily="34" charset="0"/>
                <a:cs typeface="Times New Roman" panose="02020603050405020304" pitchFamily="18" charset="0"/>
              </a:rPr>
              <a:t> software. In: </a:t>
            </a:r>
            <a:r>
              <a:rPr lang="en-GB" sz="900" dirty="0" err="1" smtClean="0">
                <a:effectLst/>
                <a:latin typeface="+mj-lt"/>
                <a:ea typeface="Calibri" panose="020F0502020204030204" pitchFamily="34" charset="0"/>
                <a:cs typeface="Times New Roman" panose="02020603050405020304" pitchFamily="18" charset="0"/>
              </a:rPr>
              <a:t>Zipf</a:t>
            </a:r>
            <a:r>
              <a:rPr lang="en-GB" sz="900" dirty="0" smtClean="0">
                <a:effectLst/>
                <a:latin typeface="+mj-lt"/>
                <a:ea typeface="Calibri" panose="020F0502020204030204" pitchFamily="34" charset="0"/>
                <a:cs typeface="Times New Roman" panose="02020603050405020304" pitchFamily="18" charset="0"/>
              </a:rPr>
              <a:t> A, </a:t>
            </a:r>
            <a:r>
              <a:rPr lang="en-GB" sz="900" dirty="0" err="1" smtClean="0">
                <a:effectLst/>
                <a:latin typeface="+mj-lt"/>
                <a:ea typeface="Calibri" panose="020F0502020204030204" pitchFamily="34" charset="0"/>
                <a:cs typeface="Times New Roman" panose="02020603050405020304" pitchFamily="18" charset="0"/>
              </a:rPr>
              <a:t>Behncke</a:t>
            </a:r>
            <a:r>
              <a:rPr lang="en-GB" sz="900" dirty="0" smtClean="0">
                <a:effectLst/>
                <a:latin typeface="+mj-lt"/>
                <a:ea typeface="Calibri" panose="020F0502020204030204" pitchFamily="34" charset="0"/>
                <a:cs typeface="Times New Roman" panose="02020603050405020304" pitchFamily="18" charset="0"/>
              </a:rPr>
              <a:t> K, </a:t>
            </a:r>
            <a:r>
              <a:rPr lang="en-GB" sz="900" dirty="0" err="1" smtClean="0">
                <a:effectLst/>
                <a:latin typeface="+mj-lt"/>
                <a:ea typeface="Calibri" panose="020F0502020204030204" pitchFamily="34" charset="0"/>
                <a:cs typeface="Times New Roman" panose="02020603050405020304" pitchFamily="18" charset="0"/>
              </a:rPr>
              <a:t>Hillen</a:t>
            </a:r>
            <a:r>
              <a:rPr lang="en-GB" sz="900" dirty="0" smtClean="0">
                <a:effectLst/>
                <a:latin typeface="+mj-lt"/>
                <a:ea typeface="Calibri" panose="020F0502020204030204" pitchFamily="34" charset="0"/>
                <a:cs typeface="Times New Roman" panose="02020603050405020304" pitchFamily="18" charset="0"/>
              </a:rPr>
              <a:t> F, </a:t>
            </a:r>
            <a:r>
              <a:rPr lang="en-GB" sz="900" dirty="0" err="1" smtClean="0">
                <a:effectLst/>
                <a:latin typeface="+mj-lt"/>
                <a:ea typeface="Calibri" panose="020F0502020204030204" pitchFamily="34" charset="0"/>
                <a:cs typeface="Times New Roman" panose="02020603050405020304" pitchFamily="18" charset="0"/>
              </a:rPr>
              <a:t>Scheffermeyer</a:t>
            </a:r>
            <a:r>
              <a:rPr lang="en-GB" sz="900" dirty="0" smtClean="0">
                <a:effectLst/>
                <a:latin typeface="+mj-lt"/>
                <a:ea typeface="Calibri" panose="020F0502020204030204" pitchFamily="34" charset="0"/>
                <a:cs typeface="Times New Roman" panose="02020603050405020304" pitchFamily="18" charset="0"/>
              </a:rPr>
              <a:t>, J (</a:t>
            </a:r>
            <a:r>
              <a:rPr lang="en-GB" sz="900" dirty="0" err="1" smtClean="0">
                <a:effectLst/>
                <a:latin typeface="+mj-lt"/>
                <a:ea typeface="Calibri" panose="020F0502020204030204" pitchFamily="34" charset="0"/>
                <a:cs typeface="Times New Roman" panose="02020603050405020304" pitchFamily="18" charset="0"/>
              </a:rPr>
              <a:t>eds</a:t>
            </a:r>
            <a:r>
              <a:rPr lang="en-GB" sz="900" dirty="0" smtClean="0">
                <a:effectLst/>
                <a:latin typeface="+mj-lt"/>
                <a:ea typeface="Calibri" panose="020F0502020204030204" pitchFamily="34" charset="0"/>
                <a:cs typeface="Times New Roman" panose="02020603050405020304" pitchFamily="18" charset="0"/>
              </a:rPr>
              <a:t>) GEO-INFORMATIK Die Welt </a:t>
            </a:r>
            <a:r>
              <a:rPr lang="en-GB" sz="900" dirty="0" err="1" smtClean="0">
                <a:effectLst/>
                <a:latin typeface="+mj-lt"/>
                <a:ea typeface="Calibri" panose="020F0502020204030204" pitchFamily="34" charset="0"/>
                <a:cs typeface="Times New Roman" panose="02020603050405020304" pitchFamily="18" charset="0"/>
              </a:rPr>
              <a:t>im</a:t>
            </a:r>
            <a:r>
              <a:rPr lang="en-GB" sz="900" dirty="0" smtClean="0">
                <a:effectLst/>
                <a:latin typeface="+mj-lt"/>
                <a:ea typeface="Calibri" panose="020F0502020204030204" pitchFamily="34" charset="0"/>
                <a:cs typeface="Times New Roman" panose="02020603050405020304" pitchFamily="18" charset="0"/>
              </a:rPr>
              <a:t> </a:t>
            </a:r>
            <a:r>
              <a:rPr lang="en-GB" sz="900" dirty="0" err="1" smtClean="0">
                <a:effectLst/>
                <a:latin typeface="+mj-lt"/>
                <a:ea typeface="Calibri" panose="020F0502020204030204" pitchFamily="34" charset="0"/>
                <a:cs typeface="Times New Roman" panose="02020603050405020304" pitchFamily="18" charset="0"/>
              </a:rPr>
              <a:t>Netz</a:t>
            </a:r>
            <a:r>
              <a:rPr lang="en-GB" sz="900" dirty="0" smtClean="0">
                <a:effectLst/>
                <a:latin typeface="+mj-lt"/>
                <a:ea typeface="Calibri" panose="020F0502020204030204" pitchFamily="34" charset="0"/>
                <a:cs typeface="Times New Roman" panose="02020603050405020304" pitchFamily="18" charset="0"/>
              </a:rPr>
              <a:t>. </a:t>
            </a:r>
            <a:r>
              <a:rPr lang="en-GB" sz="900" dirty="0" err="1" smtClean="0">
                <a:effectLst/>
                <a:latin typeface="+mj-lt"/>
                <a:ea typeface="Calibri" panose="020F0502020204030204" pitchFamily="34" charset="0"/>
                <a:cs typeface="Times New Roman" panose="02020603050405020304" pitchFamily="18" charset="0"/>
              </a:rPr>
              <a:t>Akademische</a:t>
            </a:r>
            <a:r>
              <a:rPr lang="en-GB" sz="900" dirty="0" smtClean="0">
                <a:effectLst/>
                <a:latin typeface="+mj-lt"/>
                <a:ea typeface="Calibri" panose="020F0502020204030204" pitchFamily="34" charset="0"/>
                <a:cs typeface="Times New Roman" panose="02020603050405020304" pitchFamily="18" charset="0"/>
              </a:rPr>
              <a:t> </a:t>
            </a:r>
            <a:r>
              <a:rPr lang="en-GB" sz="900" dirty="0" err="1" smtClean="0">
                <a:effectLst/>
                <a:latin typeface="+mj-lt"/>
                <a:ea typeface="Calibri" panose="020F0502020204030204" pitchFamily="34" charset="0"/>
                <a:cs typeface="Times New Roman" panose="02020603050405020304" pitchFamily="18" charset="0"/>
              </a:rPr>
              <a:t>Verlagsgesellschaft</a:t>
            </a:r>
            <a:r>
              <a:rPr lang="en-GB" sz="900" dirty="0" smtClean="0">
                <a:effectLst/>
                <a:latin typeface="+mj-lt"/>
                <a:ea typeface="Calibri" panose="020F0502020204030204" pitchFamily="34" charset="0"/>
                <a:cs typeface="Times New Roman" panose="02020603050405020304" pitchFamily="18" charset="0"/>
              </a:rPr>
              <a:t> AKA GmbH, Heidelberg, pp 57–63</a:t>
            </a:r>
            <a:endParaRPr lang="de-DE" sz="900" dirty="0" smtClean="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GB" sz="900" dirty="0" err="1" smtClean="0">
                <a:effectLst/>
                <a:latin typeface="+mj-lt"/>
                <a:ea typeface="Calibri" panose="020F0502020204030204" pitchFamily="34" charset="0"/>
                <a:cs typeface="Times New Roman" panose="02020603050405020304" pitchFamily="18" charset="0"/>
              </a:rPr>
              <a:t>Straume</a:t>
            </a:r>
            <a:r>
              <a:rPr lang="en-GB" sz="900" dirty="0" smtClean="0">
                <a:effectLst/>
                <a:latin typeface="+mj-lt"/>
                <a:ea typeface="Calibri" panose="020F0502020204030204" pitchFamily="34" charset="0"/>
                <a:cs typeface="Times New Roman" panose="02020603050405020304" pitchFamily="18" charset="0"/>
              </a:rPr>
              <a:t> E, </a:t>
            </a:r>
            <a:r>
              <a:rPr lang="en-GB" sz="900" dirty="0" err="1" smtClean="0">
                <a:effectLst/>
                <a:latin typeface="+mj-lt"/>
                <a:ea typeface="Calibri" panose="020F0502020204030204" pitchFamily="34" charset="0"/>
                <a:cs typeface="Times New Roman" panose="02020603050405020304" pitchFamily="18" charset="0"/>
              </a:rPr>
              <a:t>Gaina</a:t>
            </a:r>
            <a:r>
              <a:rPr lang="en-GB" sz="900" dirty="0" smtClean="0">
                <a:effectLst/>
                <a:latin typeface="+mj-lt"/>
                <a:ea typeface="Calibri" panose="020F0502020204030204" pitchFamily="34" charset="0"/>
                <a:cs typeface="Times New Roman" panose="02020603050405020304" pitchFamily="18" charset="0"/>
              </a:rPr>
              <a:t> C, Medvedev S, et al (2019) </a:t>
            </a:r>
            <a:r>
              <a:rPr lang="en-GB" sz="900" dirty="0" err="1" smtClean="0">
                <a:effectLst/>
                <a:latin typeface="+mj-lt"/>
                <a:ea typeface="Calibri" panose="020F0502020204030204" pitchFamily="34" charset="0"/>
                <a:cs typeface="Times New Roman" panose="02020603050405020304" pitchFamily="18" charset="0"/>
              </a:rPr>
              <a:t>GlobSed</a:t>
            </a:r>
            <a:r>
              <a:rPr lang="en-GB" sz="900" dirty="0" smtClean="0">
                <a:effectLst/>
                <a:latin typeface="+mj-lt"/>
                <a:ea typeface="Calibri" panose="020F0502020204030204" pitchFamily="34" charset="0"/>
                <a:cs typeface="Times New Roman" panose="02020603050405020304" pitchFamily="18" charset="0"/>
              </a:rPr>
              <a:t>: Updated total sediment thickness in the world’s oceans. Geochemistry, Geophysics, Geosystems 20:1756–1772</a:t>
            </a:r>
            <a:endParaRPr lang="de-DE" sz="900" dirty="0" smtClean="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GB" sz="900" dirty="0" err="1" smtClean="0">
                <a:effectLst/>
                <a:latin typeface="+mj-lt"/>
                <a:ea typeface="Calibri" panose="020F0502020204030204" pitchFamily="34" charset="0"/>
                <a:cs typeface="Times New Roman" panose="02020603050405020304" pitchFamily="18" charset="0"/>
              </a:rPr>
              <a:t>Uieda</a:t>
            </a:r>
            <a:r>
              <a:rPr lang="en-GB" sz="900" dirty="0" smtClean="0">
                <a:effectLst/>
                <a:latin typeface="+mj-lt"/>
                <a:ea typeface="Calibri" panose="020F0502020204030204" pitchFamily="34" charset="0"/>
                <a:cs typeface="Times New Roman" panose="02020603050405020304" pitchFamily="18" charset="0"/>
              </a:rPr>
              <a:t> L, Oliveira Jr VC, Barbosa VC (2013) </a:t>
            </a:r>
            <a:r>
              <a:rPr lang="en-GB" sz="900" dirty="0" err="1" smtClean="0">
                <a:effectLst/>
                <a:latin typeface="+mj-lt"/>
                <a:ea typeface="Calibri" panose="020F0502020204030204" pitchFamily="34" charset="0"/>
                <a:cs typeface="Times New Roman" panose="02020603050405020304" pitchFamily="18" charset="0"/>
              </a:rPr>
              <a:t>Modeling</a:t>
            </a:r>
            <a:r>
              <a:rPr lang="en-GB" sz="900" dirty="0" smtClean="0">
                <a:effectLst/>
                <a:latin typeface="+mj-lt"/>
                <a:ea typeface="Calibri" panose="020F0502020204030204" pitchFamily="34" charset="0"/>
                <a:cs typeface="Times New Roman" panose="02020603050405020304" pitchFamily="18" charset="0"/>
              </a:rPr>
              <a:t> the earth with </a:t>
            </a:r>
            <a:r>
              <a:rPr lang="en-GB" sz="900" dirty="0" err="1" smtClean="0">
                <a:effectLst/>
                <a:latin typeface="+mj-lt"/>
                <a:ea typeface="Calibri" panose="020F0502020204030204" pitchFamily="34" charset="0"/>
                <a:cs typeface="Times New Roman" panose="02020603050405020304" pitchFamily="18" charset="0"/>
              </a:rPr>
              <a:t>fatiando</a:t>
            </a:r>
            <a:r>
              <a:rPr lang="en-GB" sz="900" dirty="0" smtClean="0">
                <a:effectLst/>
                <a:latin typeface="+mj-lt"/>
                <a:ea typeface="Calibri" panose="020F0502020204030204" pitchFamily="34" charset="0"/>
                <a:cs typeface="Times New Roman" panose="02020603050405020304" pitchFamily="18" charset="0"/>
              </a:rPr>
              <a:t> a terra. In: 12th Python in Science Conference </a:t>
            </a:r>
            <a:endParaRPr lang="de-DE" sz="900" dirty="0" smtClean="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GB" sz="900" dirty="0" err="1" smtClean="0">
                <a:effectLst/>
                <a:latin typeface="+mj-lt"/>
                <a:ea typeface="Calibri" panose="020F0502020204030204" pitchFamily="34" charset="0"/>
                <a:cs typeface="Times New Roman" panose="02020603050405020304" pitchFamily="18" charset="0"/>
              </a:rPr>
              <a:t>Völker</a:t>
            </a:r>
            <a:r>
              <a:rPr lang="en-GB" sz="900" dirty="0" smtClean="0">
                <a:effectLst/>
                <a:latin typeface="+mj-lt"/>
                <a:ea typeface="Calibri" panose="020F0502020204030204" pitchFamily="34" charset="0"/>
                <a:cs typeface="Times New Roman" panose="02020603050405020304" pitchFamily="18" charset="0"/>
              </a:rPr>
              <a:t> D, </a:t>
            </a:r>
            <a:r>
              <a:rPr lang="en-GB" sz="900" dirty="0" err="1" smtClean="0">
                <a:effectLst/>
                <a:latin typeface="+mj-lt"/>
                <a:ea typeface="Calibri" panose="020F0502020204030204" pitchFamily="34" charset="0"/>
                <a:cs typeface="Times New Roman" panose="02020603050405020304" pitchFamily="18" charset="0"/>
              </a:rPr>
              <a:t>Geersen</a:t>
            </a:r>
            <a:r>
              <a:rPr lang="en-GB" sz="900" dirty="0" smtClean="0">
                <a:effectLst/>
                <a:latin typeface="+mj-lt"/>
                <a:ea typeface="Calibri" panose="020F0502020204030204" pitchFamily="34" charset="0"/>
                <a:cs typeface="Times New Roman" panose="02020603050405020304" pitchFamily="18" charset="0"/>
              </a:rPr>
              <a:t> J, Contreras-Reyes E, Reichert C (2013) Sedimentary fill of the Chile Trench (32–46°S): volumetric distribution and causal factors. Journal of the Geological Society 170:723–736.</a:t>
            </a:r>
            <a:endParaRPr lang="de-DE" sz="900" dirty="0" smtClean="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Interaktive Schaltfläche: Start 14">
            <a:hlinkClick r:id="" action="ppaction://hlinkshowjump?jump=firstslide" highlightClick="1"/>
          </p:cNvPr>
          <p:cNvSpPr/>
          <p:nvPr/>
        </p:nvSpPr>
        <p:spPr>
          <a:xfrm>
            <a:off x="5739454" y="6420861"/>
            <a:ext cx="318446" cy="336543"/>
          </a:xfrm>
          <a:prstGeom prst="actionButtonHome">
            <a:avLst/>
          </a:prstGeom>
          <a:solidFill>
            <a:schemeClr val="bg1"/>
          </a:solidFill>
          <a:ln>
            <a:solidFill>
              <a:srgbClr val="4454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6" name="Gruppieren 15"/>
          <p:cNvGrpSpPr/>
          <p:nvPr/>
        </p:nvGrpSpPr>
        <p:grpSpPr>
          <a:xfrm>
            <a:off x="276447" y="6420861"/>
            <a:ext cx="997527" cy="307777"/>
            <a:chOff x="10971749" y="5184280"/>
            <a:chExt cx="997527" cy="307777"/>
          </a:xfrm>
        </p:grpSpPr>
        <p:sp>
          <p:nvSpPr>
            <p:cNvPr id="17" name="Textfeld 16">
              <a:hlinkClick r:id="rId6" action="ppaction://hlinksldjump"/>
            </p:cNvPr>
            <p:cNvSpPr txBox="1"/>
            <p:nvPr/>
          </p:nvSpPr>
          <p:spPr>
            <a:xfrm>
              <a:off x="10971749" y="5184280"/>
              <a:ext cx="997527" cy="307777"/>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r"/>
              <a:r>
                <a:rPr lang="es-AR" sz="1400" dirty="0" smtClean="0"/>
                <a:t>back</a:t>
              </a:r>
              <a:endParaRPr lang="de-DE" sz="1400" dirty="0"/>
            </a:p>
          </p:txBody>
        </p:sp>
        <p:sp>
          <p:nvSpPr>
            <p:cNvPr id="18" name="Pfeil nach rechts 17"/>
            <p:cNvSpPr/>
            <p:nvPr/>
          </p:nvSpPr>
          <p:spPr>
            <a:xfrm rot="10800000">
              <a:off x="11063018" y="5238157"/>
              <a:ext cx="304800" cy="200025"/>
            </a:xfrm>
            <a:prstGeom prst="rightArrow">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2838473958"/>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6"/>
          <p:cNvPicPr/>
          <p:nvPr/>
        </p:nvPicPr>
        <p:blipFill>
          <a:blip r:embed="rId3"/>
          <a:stretch/>
        </p:blipFill>
        <p:spPr>
          <a:xfrm>
            <a:off x="160436" y="61389"/>
            <a:ext cx="2229178" cy="761491"/>
          </a:xfrm>
          <a:prstGeom prst="rect">
            <a:avLst/>
          </a:prstGeom>
          <a:ln>
            <a:noFill/>
          </a:ln>
        </p:spPr>
      </p:pic>
      <p:pic>
        <p:nvPicPr>
          <p:cNvPr id="51" name="Grafik 50"/>
          <p:cNvPicPr/>
          <p:nvPr/>
        </p:nvPicPr>
        <p:blipFill>
          <a:blip r:embed="rId4"/>
          <a:stretch/>
        </p:blipFill>
        <p:spPr>
          <a:xfrm>
            <a:off x="11280203" y="76193"/>
            <a:ext cx="780212" cy="783695"/>
          </a:xfrm>
          <a:prstGeom prst="rect">
            <a:avLst/>
          </a:prstGeom>
          <a:ln>
            <a:noFill/>
          </a:ln>
        </p:spPr>
      </p:pic>
      <p:sp>
        <p:nvSpPr>
          <p:cNvPr id="53" name="Line 2"/>
          <p:cNvSpPr/>
          <p:nvPr/>
        </p:nvSpPr>
        <p:spPr>
          <a:xfrm>
            <a:off x="214" y="935210"/>
            <a:ext cx="12190817" cy="0"/>
          </a:xfrm>
          <a:prstGeom prst="line">
            <a:avLst/>
          </a:prstGeom>
          <a:ln w="29160">
            <a:solidFill>
              <a:srgbClr val="00285B"/>
            </a:solidFill>
            <a:round/>
          </a:ln>
        </p:spPr>
        <p:style>
          <a:lnRef idx="0">
            <a:scrgbClr r="0" g="0" b="0"/>
          </a:lnRef>
          <a:fillRef idx="0">
            <a:scrgbClr r="0" g="0" b="0"/>
          </a:fillRef>
          <a:effectRef idx="0">
            <a:scrgbClr r="0" g="0" b="0"/>
          </a:effectRef>
          <a:fontRef idx="minor"/>
        </p:style>
      </p:sp>
      <p:sp>
        <p:nvSpPr>
          <p:cNvPr id="19" name="Textfeld 18"/>
          <p:cNvSpPr txBox="1"/>
          <p:nvPr/>
        </p:nvSpPr>
        <p:spPr>
          <a:xfrm>
            <a:off x="5036678" y="211486"/>
            <a:ext cx="2117887" cy="539058"/>
          </a:xfrm>
          <a:prstGeom prst="rect">
            <a:avLst/>
          </a:prstGeom>
          <a:noFill/>
        </p:spPr>
        <p:txBody>
          <a:bodyPr wrap="none" rtlCol="0">
            <a:spAutoFit/>
          </a:bodyPr>
          <a:lstStyle/>
          <a:p>
            <a:r>
              <a:rPr lang="es-AR" sz="2903" b="1" dirty="0" smtClean="0">
                <a:solidFill>
                  <a:schemeClr val="tx2"/>
                </a:solidFill>
              </a:rPr>
              <a:t>Introduction</a:t>
            </a:r>
            <a:endParaRPr lang="en-GB" sz="2903" b="1" dirty="0">
              <a:solidFill>
                <a:schemeClr val="tx2"/>
              </a:solidFill>
            </a:endParaRPr>
          </a:p>
        </p:txBody>
      </p:sp>
      <p:pic>
        <p:nvPicPr>
          <p:cNvPr id="4" name="Grafik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96923" y="415976"/>
            <a:ext cx="1227411" cy="429442"/>
          </a:xfrm>
          <a:prstGeom prst="rect">
            <a:avLst/>
          </a:prstGeom>
        </p:spPr>
      </p:pic>
      <p:pic>
        <p:nvPicPr>
          <p:cNvPr id="27" name="Grafik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0436" y="1132532"/>
            <a:ext cx="4411600" cy="4066693"/>
          </a:xfrm>
          <a:prstGeom prst="rect">
            <a:avLst/>
          </a:prstGeom>
        </p:spPr>
      </p:pic>
      <p:sp>
        <p:nvSpPr>
          <p:cNvPr id="8" name="Textfeld 7"/>
          <p:cNvSpPr txBox="1"/>
          <p:nvPr/>
        </p:nvSpPr>
        <p:spPr>
          <a:xfrm>
            <a:off x="4851661" y="1180719"/>
            <a:ext cx="6428542" cy="3970318"/>
          </a:xfrm>
          <a:prstGeom prst="rect">
            <a:avLst/>
          </a:prstGeom>
          <a:noFill/>
        </p:spPr>
        <p:txBody>
          <a:bodyPr wrap="square" rtlCol="0">
            <a:spAutoFit/>
          </a:bodyPr>
          <a:lstStyle/>
          <a:p>
            <a:pPr algn="just"/>
            <a:r>
              <a:rPr lang="en-GB" dirty="0" smtClean="0"/>
              <a:t>The southern Central Andes (27°-40°S) are part of the only present-day subduction orogeny, where the Nazca Plate </a:t>
            </a:r>
            <a:r>
              <a:rPr lang="en-GB" dirty="0" err="1" smtClean="0"/>
              <a:t>subducts</a:t>
            </a:r>
            <a:r>
              <a:rPr lang="en-GB" dirty="0" smtClean="0"/>
              <a:t> beneath the South-American plate (Fig. 1). They are characterized by some remarkable features, including:</a:t>
            </a:r>
          </a:p>
          <a:p>
            <a:pPr marL="285750" indent="-285750" algn="just">
              <a:buFont typeface="Arial" panose="020B0604020202020204" pitchFamily="34" charset="0"/>
              <a:buChar char="•"/>
            </a:pPr>
            <a:r>
              <a:rPr lang="en-GB" dirty="0" smtClean="0"/>
              <a:t>N-S variation of the dip of the slab</a:t>
            </a:r>
          </a:p>
          <a:p>
            <a:pPr marL="285750" indent="-285750" algn="just">
              <a:buFont typeface="Arial" panose="020B0604020202020204" pitchFamily="34" charset="0"/>
              <a:buChar char="•"/>
            </a:pPr>
            <a:r>
              <a:rPr lang="en-GB" dirty="0" smtClean="0"/>
              <a:t>N-S decrease of the amount of shortening, elevation, crustal thickening and orogenic width.</a:t>
            </a:r>
          </a:p>
          <a:p>
            <a:pPr marL="285750" indent="-285750" algn="just">
              <a:buFont typeface="Arial" panose="020B0604020202020204" pitchFamily="34" charset="0"/>
              <a:buChar char="•"/>
            </a:pPr>
            <a:r>
              <a:rPr lang="en-GB" dirty="0" smtClean="0"/>
              <a:t>Accretion of terranes to the western margin during the </a:t>
            </a:r>
            <a:r>
              <a:rPr lang="en-GB" dirty="0" err="1" smtClean="0"/>
              <a:t>Paleozoic</a:t>
            </a:r>
            <a:endParaRPr lang="en-GB" dirty="0" smtClean="0"/>
          </a:p>
          <a:p>
            <a:pPr algn="just"/>
            <a:endParaRPr lang="en-GB" dirty="0"/>
          </a:p>
          <a:p>
            <a:pPr algn="just"/>
            <a:r>
              <a:rPr lang="en-GB" dirty="0" smtClean="0"/>
              <a:t>The shallow structures are relatively well documented, but the following unknowns remain regarding the </a:t>
            </a:r>
            <a:r>
              <a:rPr lang="en-GB" b="1" dirty="0" smtClean="0"/>
              <a:t>deep lithospheric configuration</a:t>
            </a:r>
            <a:r>
              <a:rPr lang="en-GB" dirty="0" smtClean="0"/>
              <a:t>:</a:t>
            </a:r>
          </a:p>
          <a:p>
            <a:pPr algn="just"/>
            <a:endParaRPr lang="de-DE" dirty="0"/>
          </a:p>
        </p:txBody>
      </p:sp>
      <p:sp>
        <p:nvSpPr>
          <p:cNvPr id="12" name="Textfeld 11"/>
          <p:cNvSpPr txBox="1"/>
          <p:nvPr/>
        </p:nvSpPr>
        <p:spPr>
          <a:xfrm>
            <a:off x="276447" y="5396546"/>
            <a:ext cx="4026177" cy="553998"/>
          </a:xfrm>
          <a:prstGeom prst="rect">
            <a:avLst/>
          </a:prstGeom>
          <a:noFill/>
        </p:spPr>
        <p:txBody>
          <a:bodyPr wrap="square" rtlCol="0">
            <a:spAutoFit/>
          </a:bodyPr>
          <a:lstStyle/>
          <a:p>
            <a:r>
              <a:rPr lang="es-AR" sz="1000" dirty="0" smtClean="0"/>
              <a:t>Fig. 1: southern central Andes overlain with morphotectonic units. The red rectangle shows the study area. The red triangles show the location of the active volcanic arc</a:t>
            </a:r>
            <a:endParaRPr lang="de-DE" sz="1000" dirty="0"/>
          </a:p>
        </p:txBody>
      </p:sp>
      <p:sp>
        <p:nvSpPr>
          <p:cNvPr id="30" name="Textfeld 29"/>
          <p:cNvSpPr txBox="1"/>
          <p:nvPr/>
        </p:nvSpPr>
        <p:spPr>
          <a:xfrm>
            <a:off x="4851661" y="4918846"/>
            <a:ext cx="6612772" cy="1460849"/>
          </a:xfrm>
          <a:prstGeom prst="rect">
            <a:avLst/>
          </a:prstGeom>
          <a:noFill/>
        </p:spPr>
        <p:txBody>
          <a:bodyPr wrap="none" rtlCol="0">
            <a:spAutoFit/>
          </a:bodyPr>
          <a:lstStyle/>
          <a:p>
            <a:pPr marL="285750" indent="-285750">
              <a:buFont typeface="Arial" panose="020B0604020202020204" pitchFamily="34" charset="0"/>
              <a:buChar char="•"/>
            </a:pPr>
            <a:r>
              <a:rPr lang="es-AR" dirty="0"/>
              <a:t>What is the </a:t>
            </a:r>
            <a:r>
              <a:rPr lang="es-AR" dirty="0">
                <a:solidFill>
                  <a:srgbClr val="FF0000"/>
                </a:solidFill>
              </a:rPr>
              <a:t>present-day structure </a:t>
            </a:r>
            <a:r>
              <a:rPr lang="es-AR" dirty="0"/>
              <a:t>of the </a:t>
            </a:r>
            <a:r>
              <a:rPr lang="es-AR" dirty="0" smtClean="0"/>
              <a:t>southern </a:t>
            </a:r>
            <a:r>
              <a:rPr lang="es-AR" dirty="0"/>
              <a:t>Central Andes?</a:t>
            </a:r>
          </a:p>
          <a:p>
            <a:pPr marL="285750" indent="-285750">
              <a:buFont typeface="Arial" panose="020B0604020202020204" pitchFamily="34" charset="0"/>
              <a:buChar char="•"/>
            </a:pPr>
            <a:r>
              <a:rPr lang="es-AR" dirty="0"/>
              <a:t>How does it reflect the </a:t>
            </a:r>
            <a:r>
              <a:rPr lang="es-AR" dirty="0">
                <a:solidFill>
                  <a:srgbClr val="FF0000"/>
                </a:solidFill>
              </a:rPr>
              <a:t>tectonic history </a:t>
            </a:r>
            <a:r>
              <a:rPr lang="es-AR" dirty="0"/>
              <a:t>of the region?</a:t>
            </a:r>
          </a:p>
          <a:p>
            <a:pPr marL="285750" indent="-285750">
              <a:buFont typeface="Arial" panose="020B0604020202020204" pitchFamily="34" charset="0"/>
              <a:buChar char="•"/>
            </a:pPr>
            <a:r>
              <a:rPr lang="es-AR" dirty="0"/>
              <a:t>How does it relate with </a:t>
            </a:r>
            <a:r>
              <a:rPr lang="es-AR" dirty="0">
                <a:solidFill>
                  <a:srgbClr val="FF0000"/>
                </a:solidFill>
              </a:rPr>
              <a:t>surface deformation</a:t>
            </a:r>
            <a:r>
              <a:rPr lang="es-AR" dirty="0"/>
              <a:t>?</a:t>
            </a:r>
          </a:p>
          <a:p>
            <a:pPr marL="285750" indent="-285750">
              <a:buFont typeface="Arial" panose="020B0604020202020204" pitchFamily="34" charset="0"/>
              <a:buChar char="•"/>
            </a:pPr>
            <a:r>
              <a:rPr lang="es-AR" dirty="0"/>
              <a:t>Is there any correlation with the </a:t>
            </a:r>
            <a:r>
              <a:rPr lang="es-AR" dirty="0">
                <a:solidFill>
                  <a:srgbClr val="FF0000"/>
                </a:solidFill>
              </a:rPr>
              <a:t>subduction dynamics</a:t>
            </a:r>
            <a:r>
              <a:rPr lang="es-AR" dirty="0" smtClean="0"/>
              <a:t>?</a:t>
            </a:r>
            <a:endParaRPr lang="es-AR" dirty="0"/>
          </a:p>
          <a:p>
            <a:pPr marL="345586" indent="-345586">
              <a:buFont typeface="Wingdings" panose="05000000000000000000" pitchFamily="2" charset="2"/>
              <a:buChar char="v"/>
            </a:pPr>
            <a:endParaRPr lang="de-DE" sz="1693" dirty="0"/>
          </a:p>
        </p:txBody>
      </p:sp>
      <p:grpSp>
        <p:nvGrpSpPr>
          <p:cNvPr id="36" name="Gruppieren 35"/>
          <p:cNvGrpSpPr/>
          <p:nvPr/>
        </p:nvGrpSpPr>
        <p:grpSpPr>
          <a:xfrm>
            <a:off x="10965669" y="6410472"/>
            <a:ext cx="997527" cy="307777"/>
            <a:chOff x="10972800" y="5141119"/>
            <a:chExt cx="997527" cy="307777"/>
          </a:xfrm>
        </p:grpSpPr>
        <p:sp>
          <p:nvSpPr>
            <p:cNvPr id="38" name="Textfeld 37">
              <a:hlinkClick r:id="rId7" action="ppaction://hlinksldjump"/>
            </p:cNvPr>
            <p:cNvSpPr txBox="1"/>
            <p:nvPr/>
          </p:nvSpPr>
          <p:spPr>
            <a:xfrm>
              <a:off x="10972800" y="5141119"/>
              <a:ext cx="997527" cy="307777"/>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s-AR" sz="1400" dirty="0" smtClean="0"/>
                <a:t>next</a:t>
              </a:r>
              <a:endParaRPr lang="de-DE" sz="1400" dirty="0"/>
            </a:p>
          </p:txBody>
        </p:sp>
        <p:sp>
          <p:nvSpPr>
            <p:cNvPr id="39" name="Pfeil nach rechts 38"/>
            <p:cNvSpPr/>
            <p:nvPr/>
          </p:nvSpPr>
          <p:spPr>
            <a:xfrm>
              <a:off x="11489045" y="5205387"/>
              <a:ext cx="304800" cy="200025"/>
            </a:xfrm>
            <a:prstGeom prst="rightArrow">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40" name="Interaktive Schaltfläche: Informationen 39">
            <a:hlinkClick r:id="" action="ppaction://hlinkshowjump?jump=nextslide" highlightClick="1"/>
          </p:cNvPr>
          <p:cNvSpPr/>
          <p:nvPr/>
        </p:nvSpPr>
        <p:spPr>
          <a:xfrm>
            <a:off x="6181377" y="3409146"/>
            <a:ext cx="294087" cy="330890"/>
          </a:xfrm>
          <a:prstGeom prst="actionButtonInformat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1" name="Gruppieren 40"/>
          <p:cNvGrpSpPr/>
          <p:nvPr/>
        </p:nvGrpSpPr>
        <p:grpSpPr>
          <a:xfrm>
            <a:off x="276447" y="6420861"/>
            <a:ext cx="997527" cy="307777"/>
            <a:chOff x="10971749" y="5184280"/>
            <a:chExt cx="997527" cy="307777"/>
          </a:xfrm>
        </p:grpSpPr>
        <p:sp>
          <p:nvSpPr>
            <p:cNvPr id="42" name="Textfeld 41">
              <a:hlinkClick r:id="" action="ppaction://hlinkshowjump?jump=previousslide"/>
            </p:cNvPr>
            <p:cNvSpPr txBox="1"/>
            <p:nvPr/>
          </p:nvSpPr>
          <p:spPr>
            <a:xfrm>
              <a:off x="10971749" y="5184280"/>
              <a:ext cx="997527" cy="307777"/>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r"/>
              <a:r>
                <a:rPr lang="es-AR" sz="1400" dirty="0" smtClean="0"/>
                <a:t>back</a:t>
              </a:r>
              <a:endParaRPr lang="de-DE" sz="1400" dirty="0"/>
            </a:p>
          </p:txBody>
        </p:sp>
        <p:sp>
          <p:nvSpPr>
            <p:cNvPr id="43" name="Pfeil nach rechts 42"/>
            <p:cNvSpPr/>
            <p:nvPr/>
          </p:nvSpPr>
          <p:spPr>
            <a:xfrm rot="10800000">
              <a:off x="11063018" y="5238157"/>
              <a:ext cx="304800" cy="200025"/>
            </a:xfrm>
            <a:prstGeom prst="rightArrow">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4" name="Interaktive Schaltfläche: Start 13">
            <a:hlinkClick r:id="" action="ppaction://hlinkshowjump?jump=firstslide" highlightClick="1"/>
          </p:cNvPr>
          <p:cNvSpPr/>
          <p:nvPr/>
        </p:nvSpPr>
        <p:spPr>
          <a:xfrm>
            <a:off x="5739454" y="6420861"/>
            <a:ext cx="318446" cy="336543"/>
          </a:xfrm>
          <a:prstGeom prst="actionButtonHome">
            <a:avLst/>
          </a:prstGeom>
          <a:noFill/>
          <a:ln>
            <a:solidFill>
              <a:srgbClr val="4454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36271055"/>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6"/>
          <p:cNvPicPr/>
          <p:nvPr/>
        </p:nvPicPr>
        <p:blipFill>
          <a:blip r:embed="rId3"/>
          <a:stretch/>
        </p:blipFill>
        <p:spPr>
          <a:xfrm>
            <a:off x="160436" y="61389"/>
            <a:ext cx="2229178" cy="761491"/>
          </a:xfrm>
          <a:prstGeom prst="rect">
            <a:avLst/>
          </a:prstGeom>
          <a:ln>
            <a:noFill/>
          </a:ln>
        </p:spPr>
      </p:pic>
      <p:pic>
        <p:nvPicPr>
          <p:cNvPr id="51" name="Grafik 50"/>
          <p:cNvPicPr/>
          <p:nvPr/>
        </p:nvPicPr>
        <p:blipFill>
          <a:blip r:embed="rId4"/>
          <a:stretch/>
        </p:blipFill>
        <p:spPr>
          <a:xfrm>
            <a:off x="11280203" y="76193"/>
            <a:ext cx="780212" cy="783695"/>
          </a:xfrm>
          <a:prstGeom prst="rect">
            <a:avLst/>
          </a:prstGeom>
          <a:ln>
            <a:noFill/>
          </a:ln>
        </p:spPr>
      </p:pic>
      <p:sp>
        <p:nvSpPr>
          <p:cNvPr id="53" name="Line 2"/>
          <p:cNvSpPr/>
          <p:nvPr/>
        </p:nvSpPr>
        <p:spPr>
          <a:xfrm>
            <a:off x="214" y="935210"/>
            <a:ext cx="12190817" cy="0"/>
          </a:xfrm>
          <a:prstGeom prst="line">
            <a:avLst/>
          </a:prstGeom>
          <a:ln w="29160">
            <a:solidFill>
              <a:srgbClr val="00285B"/>
            </a:solidFill>
            <a:round/>
          </a:ln>
        </p:spPr>
        <p:style>
          <a:lnRef idx="0">
            <a:scrgbClr r="0" g="0" b="0"/>
          </a:lnRef>
          <a:fillRef idx="0">
            <a:scrgbClr r="0" g="0" b="0"/>
          </a:fillRef>
          <a:effectRef idx="0">
            <a:scrgbClr r="0" g="0" b="0"/>
          </a:effectRef>
          <a:fontRef idx="minor"/>
        </p:style>
      </p:sp>
      <p:sp>
        <p:nvSpPr>
          <p:cNvPr id="19" name="Textfeld 18"/>
          <p:cNvSpPr txBox="1"/>
          <p:nvPr/>
        </p:nvSpPr>
        <p:spPr>
          <a:xfrm>
            <a:off x="4947766" y="198511"/>
            <a:ext cx="2117887" cy="539058"/>
          </a:xfrm>
          <a:prstGeom prst="rect">
            <a:avLst/>
          </a:prstGeom>
          <a:noFill/>
        </p:spPr>
        <p:txBody>
          <a:bodyPr wrap="none" rtlCol="0">
            <a:spAutoFit/>
          </a:bodyPr>
          <a:lstStyle/>
          <a:p>
            <a:r>
              <a:rPr lang="es-AR" sz="2903" b="1" dirty="0" smtClean="0">
                <a:solidFill>
                  <a:schemeClr val="tx2"/>
                </a:solidFill>
              </a:rPr>
              <a:t>Introduction</a:t>
            </a:r>
            <a:endParaRPr lang="en-GB" sz="2903" b="1" dirty="0">
              <a:solidFill>
                <a:schemeClr val="tx2"/>
              </a:solidFill>
            </a:endParaRPr>
          </a:p>
        </p:txBody>
      </p:sp>
      <p:pic>
        <p:nvPicPr>
          <p:cNvPr id="10" name="Grafik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7716" y="1299381"/>
            <a:ext cx="4050650" cy="4066693"/>
          </a:xfrm>
          <a:prstGeom prst="rect">
            <a:avLst/>
          </a:prstGeom>
        </p:spPr>
      </p:pic>
      <p:sp>
        <p:nvSpPr>
          <p:cNvPr id="12" name="Textfeld 11"/>
          <p:cNvSpPr txBox="1"/>
          <p:nvPr/>
        </p:nvSpPr>
        <p:spPr>
          <a:xfrm>
            <a:off x="4727926" y="1486663"/>
            <a:ext cx="6819032" cy="2585323"/>
          </a:xfrm>
          <a:prstGeom prst="rect">
            <a:avLst/>
          </a:prstGeom>
          <a:noFill/>
        </p:spPr>
        <p:txBody>
          <a:bodyPr wrap="square" rtlCol="0">
            <a:spAutoFit/>
          </a:bodyPr>
          <a:lstStyle/>
          <a:p>
            <a:pPr algn="just"/>
            <a:r>
              <a:rPr lang="en-GB" dirty="0" smtClean="0"/>
              <a:t>Within the proposed </a:t>
            </a:r>
            <a:r>
              <a:rPr lang="en-GB" dirty="0" err="1" smtClean="0"/>
              <a:t>paleogeographic</a:t>
            </a:r>
            <a:r>
              <a:rPr lang="en-GB" dirty="0" smtClean="0"/>
              <a:t> models, the most widely accepted is the </a:t>
            </a:r>
            <a:r>
              <a:rPr lang="en-GB" b="1" dirty="0" err="1" smtClean="0"/>
              <a:t>Chilenia-Cuyania-Pampia</a:t>
            </a:r>
            <a:r>
              <a:rPr lang="en-GB" b="1" dirty="0" smtClean="0"/>
              <a:t> model </a:t>
            </a:r>
            <a:r>
              <a:rPr lang="en-GB" dirty="0" smtClean="0"/>
              <a:t>(Fig. 2; e.g. Ramos et al. 1986, 2010; </a:t>
            </a:r>
            <a:r>
              <a:rPr lang="en-GB" dirty="0" err="1" smtClean="0"/>
              <a:t>Astini</a:t>
            </a:r>
            <a:r>
              <a:rPr lang="en-GB" dirty="0" smtClean="0"/>
              <a:t> et al. 1995; </a:t>
            </a:r>
            <a:r>
              <a:rPr lang="en-GB" dirty="0" err="1" smtClean="0"/>
              <a:t>Rapalini</a:t>
            </a:r>
            <a:r>
              <a:rPr lang="en-GB" dirty="0" smtClean="0"/>
              <a:t> 2005). </a:t>
            </a:r>
            <a:r>
              <a:rPr lang="en-GB" dirty="0" smtClean="0"/>
              <a:t>Based on (near-) surface geological observations, these terranes would have different crustal compositions:</a:t>
            </a:r>
          </a:p>
          <a:p>
            <a:pPr marL="285750" indent="-285750" algn="just">
              <a:buFont typeface="Arial" panose="020B0604020202020204" pitchFamily="34" charset="0"/>
              <a:buChar char="•"/>
            </a:pPr>
            <a:r>
              <a:rPr lang="en-GB" b="1" dirty="0" err="1" smtClean="0"/>
              <a:t>Chilenia</a:t>
            </a:r>
            <a:r>
              <a:rPr lang="en-GB" dirty="0" smtClean="0"/>
              <a:t>: intermediate composition</a:t>
            </a:r>
          </a:p>
          <a:p>
            <a:pPr marL="285750" indent="-285750" algn="just">
              <a:buFont typeface="Arial" panose="020B0604020202020204" pitchFamily="34" charset="0"/>
              <a:buChar char="•"/>
            </a:pPr>
            <a:r>
              <a:rPr lang="en-GB" b="1" dirty="0" err="1" smtClean="0"/>
              <a:t>Cuyania</a:t>
            </a:r>
            <a:r>
              <a:rPr lang="en-GB" dirty="0" smtClean="0"/>
              <a:t>: mafic composition</a:t>
            </a:r>
          </a:p>
          <a:p>
            <a:pPr marL="285750" indent="-285750" algn="just">
              <a:buFont typeface="Arial" panose="020B0604020202020204" pitchFamily="34" charset="0"/>
              <a:buChar char="•"/>
            </a:pPr>
            <a:r>
              <a:rPr lang="en-GB" b="1" dirty="0" err="1" smtClean="0"/>
              <a:t>Pampia</a:t>
            </a:r>
            <a:r>
              <a:rPr lang="en-GB" dirty="0" smtClean="0"/>
              <a:t>: Felsic composition</a:t>
            </a:r>
          </a:p>
          <a:p>
            <a:pPr algn="just"/>
            <a:r>
              <a:rPr lang="en-GB" dirty="0" smtClean="0"/>
              <a:t> </a:t>
            </a:r>
            <a:endParaRPr lang="de-DE" dirty="0"/>
          </a:p>
        </p:txBody>
      </p:sp>
      <p:sp>
        <p:nvSpPr>
          <p:cNvPr id="2" name="Textfeld 1"/>
          <p:cNvSpPr txBox="1"/>
          <p:nvPr/>
        </p:nvSpPr>
        <p:spPr>
          <a:xfrm>
            <a:off x="450307" y="5584300"/>
            <a:ext cx="4050650" cy="400110"/>
          </a:xfrm>
          <a:prstGeom prst="rect">
            <a:avLst/>
          </a:prstGeom>
          <a:noFill/>
        </p:spPr>
        <p:txBody>
          <a:bodyPr wrap="square" rtlCol="0">
            <a:spAutoFit/>
          </a:bodyPr>
          <a:lstStyle/>
          <a:p>
            <a:r>
              <a:rPr lang="en-GB" sz="1000" dirty="0" smtClean="0"/>
              <a:t>Fig.2: Location of the terranes accreted during the </a:t>
            </a:r>
            <a:r>
              <a:rPr lang="en-GB" sz="1000" dirty="0" err="1" smtClean="0"/>
              <a:t>Paleozoic</a:t>
            </a:r>
            <a:r>
              <a:rPr lang="en-GB" sz="1000" dirty="0" smtClean="0"/>
              <a:t> proposed for the study area (Ramos et al. 2010)</a:t>
            </a:r>
            <a:endParaRPr lang="en-GB" sz="1000" dirty="0"/>
          </a:p>
        </p:txBody>
      </p:sp>
      <p:grpSp>
        <p:nvGrpSpPr>
          <p:cNvPr id="15" name="Gruppieren 14"/>
          <p:cNvGrpSpPr/>
          <p:nvPr/>
        </p:nvGrpSpPr>
        <p:grpSpPr>
          <a:xfrm>
            <a:off x="10965669" y="6410472"/>
            <a:ext cx="997527" cy="307777"/>
            <a:chOff x="10972800" y="5141119"/>
            <a:chExt cx="997527" cy="307777"/>
          </a:xfrm>
        </p:grpSpPr>
        <p:sp>
          <p:nvSpPr>
            <p:cNvPr id="16" name="Textfeld 15">
              <a:hlinkClick r:id="rId6" action="ppaction://hlinksldjump"/>
            </p:cNvPr>
            <p:cNvSpPr txBox="1"/>
            <p:nvPr/>
          </p:nvSpPr>
          <p:spPr>
            <a:xfrm>
              <a:off x="10972800" y="5141119"/>
              <a:ext cx="997527" cy="307777"/>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s-AR" sz="1400" dirty="0" smtClean="0"/>
                <a:t>next</a:t>
              </a:r>
              <a:endParaRPr lang="de-DE" sz="1400" dirty="0"/>
            </a:p>
          </p:txBody>
        </p:sp>
        <p:sp>
          <p:nvSpPr>
            <p:cNvPr id="17" name="Pfeil nach rechts 16"/>
            <p:cNvSpPr/>
            <p:nvPr/>
          </p:nvSpPr>
          <p:spPr>
            <a:xfrm>
              <a:off x="11489045" y="5205387"/>
              <a:ext cx="304800" cy="200025"/>
            </a:xfrm>
            <a:prstGeom prst="rightArrow">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18" name="Grafik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96923" y="415976"/>
            <a:ext cx="1227411" cy="429442"/>
          </a:xfrm>
          <a:prstGeom prst="rect">
            <a:avLst/>
          </a:prstGeom>
        </p:spPr>
      </p:pic>
      <p:grpSp>
        <p:nvGrpSpPr>
          <p:cNvPr id="20" name="Gruppieren 19"/>
          <p:cNvGrpSpPr/>
          <p:nvPr/>
        </p:nvGrpSpPr>
        <p:grpSpPr>
          <a:xfrm>
            <a:off x="276447" y="6420861"/>
            <a:ext cx="997527" cy="307777"/>
            <a:chOff x="10971749" y="5184280"/>
            <a:chExt cx="997527" cy="307777"/>
          </a:xfrm>
        </p:grpSpPr>
        <p:sp>
          <p:nvSpPr>
            <p:cNvPr id="21" name="Textfeld 20">
              <a:hlinkClick r:id="" action="ppaction://hlinkshowjump?jump=previousslide"/>
            </p:cNvPr>
            <p:cNvSpPr txBox="1"/>
            <p:nvPr/>
          </p:nvSpPr>
          <p:spPr>
            <a:xfrm>
              <a:off x="10971749" y="5184280"/>
              <a:ext cx="997527" cy="307777"/>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r"/>
              <a:r>
                <a:rPr lang="es-AR" sz="1400" dirty="0" smtClean="0"/>
                <a:t>back</a:t>
              </a:r>
              <a:endParaRPr lang="de-DE" sz="1400" dirty="0"/>
            </a:p>
          </p:txBody>
        </p:sp>
        <p:sp>
          <p:nvSpPr>
            <p:cNvPr id="22" name="Pfeil nach rechts 21"/>
            <p:cNvSpPr/>
            <p:nvPr/>
          </p:nvSpPr>
          <p:spPr>
            <a:xfrm rot="10800000">
              <a:off x="11063018" y="5238157"/>
              <a:ext cx="304800" cy="200025"/>
            </a:xfrm>
            <a:prstGeom prst="rightArrow">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3" name="Interaktive Schaltfläche: Start 22">
            <a:hlinkClick r:id="" action="ppaction://hlinkshowjump?jump=firstslide" highlightClick="1"/>
          </p:cNvPr>
          <p:cNvSpPr/>
          <p:nvPr/>
        </p:nvSpPr>
        <p:spPr>
          <a:xfrm>
            <a:off x="5739454" y="6420861"/>
            <a:ext cx="318446" cy="336543"/>
          </a:xfrm>
          <a:prstGeom prst="actionButtonHome">
            <a:avLst/>
          </a:prstGeom>
          <a:noFill/>
          <a:ln>
            <a:solidFill>
              <a:srgbClr val="4454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11983537"/>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6"/>
          <p:cNvPicPr/>
          <p:nvPr/>
        </p:nvPicPr>
        <p:blipFill>
          <a:blip r:embed="rId3"/>
          <a:stretch/>
        </p:blipFill>
        <p:spPr>
          <a:xfrm>
            <a:off x="160436" y="61389"/>
            <a:ext cx="2229178" cy="761491"/>
          </a:xfrm>
          <a:prstGeom prst="rect">
            <a:avLst/>
          </a:prstGeom>
          <a:ln>
            <a:noFill/>
          </a:ln>
        </p:spPr>
      </p:pic>
      <p:pic>
        <p:nvPicPr>
          <p:cNvPr id="51" name="Grafik 50"/>
          <p:cNvPicPr/>
          <p:nvPr/>
        </p:nvPicPr>
        <p:blipFill>
          <a:blip r:embed="rId4"/>
          <a:stretch/>
        </p:blipFill>
        <p:spPr>
          <a:xfrm>
            <a:off x="11280203" y="76193"/>
            <a:ext cx="780212" cy="783695"/>
          </a:xfrm>
          <a:prstGeom prst="rect">
            <a:avLst/>
          </a:prstGeom>
          <a:ln>
            <a:noFill/>
          </a:ln>
        </p:spPr>
      </p:pic>
      <p:sp>
        <p:nvSpPr>
          <p:cNvPr id="53" name="Line 2"/>
          <p:cNvSpPr/>
          <p:nvPr/>
        </p:nvSpPr>
        <p:spPr>
          <a:xfrm>
            <a:off x="214" y="935210"/>
            <a:ext cx="12190817" cy="0"/>
          </a:xfrm>
          <a:prstGeom prst="line">
            <a:avLst/>
          </a:prstGeom>
          <a:ln w="29160">
            <a:solidFill>
              <a:srgbClr val="00285B"/>
            </a:solidFill>
            <a:round/>
          </a:ln>
        </p:spPr>
        <p:style>
          <a:lnRef idx="0">
            <a:scrgbClr r="0" g="0" b="0"/>
          </a:lnRef>
          <a:fillRef idx="0">
            <a:scrgbClr r="0" g="0" b="0"/>
          </a:fillRef>
          <a:effectRef idx="0">
            <a:scrgbClr r="0" g="0" b="0"/>
          </a:effectRef>
          <a:fontRef idx="minor"/>
        </p:style>
      </p:sp>
      <p:sp>
        <p:nvSpPr>
          <p:cNvPr id="19" name="Textfeld 18"/>
          <p:cNvSpPr txBox="1"/>
          <p:nvPr/>
        </p:nvSpPr>
        <p:spPr>
          <a:xfrm>
            <a:off x="4940479" y="259915"/>
            <a:ext cx="2270814" cy="539058"/>
          </a:xfrm>
          <a:prstGeom prst="rect">
            <a:avLst/>
          </a:prstGeom>
          <a:noFill/>
        </p:spPr>
        <p:txBody>
          <a:bodyPr wrap="none" rtlCol="0">
            <a:spAutoFit/>
          </a:bodyPr>
          <a:lstStyle/>
          <a:p>
            <a:r>
              <a:rPr lang="es-AR" sz="2903" b="1" dirty="0" smtClean="0">
                <a:solidFill>
                  <a:schemeClr val="tx2"/>
                </a:solidFill>
              </a:rPr>
              <a:t>Methodology</a:t>
            </a:r>
            <a:endParaRPr lang="en-GB" sz="2903" b="1" dirty="0">
              <a:solidFill>
                <a:schemeClr val="tx2"/>
              </a:solidFill>
            </a:endParaRPr>
          </a:p>
        </p:txBody>
      </p:sp>
      <p:grpSp>
        <p:nvGrpSpPr>
          <p:cNvPr id="20" name="Gruppieren 19"/>
          <p:cNvGrpSpPr/>
          <p:nvPr/>
        </p:nvGrpSpPr>
        <p:grpSpPr>
          <a:xfrm>
            <a:off x="265876" y="1902799"/>
            <a:ext cx="3687103" cy="1258719"/>
            <a:chOff x="265876" y="2520167"/>
            <a:chExt cx="3687103" cy="1258719"/>
          </a:xfrm>
          <a:effectLst>
            <a:outerShdw blurRad="50800" dist="38100" dir="5400000" algn="t" rotWithShape="0">
              <a:prstClr val="black">
                <a:alpha val="40000"/>
              </a:prstClr>
            </a:outerShdw>
          </a:effectLst>
        </p:grpSpPr>
        <p:sp>
          <p:nvSpPr>
            <p:cNvPr id="3" name="Textfeld 2"/>
            <p:cNvSpPr txBox="1"/>
            <p:nvPr/>
          </p:nvSpPr>
          <p:spPr>
            <a:xfrm>
              <a:off x="627485" y="2753471"/>
              <a:ext cx="2963883" cy="762388"/>
            </a:xfrm>
            <a:prstGeom prst="rect">
              <a:avLst/>
            </a:prstGeom>
            <a:noFill/>
            <a:scene3d>
              <a:camera prst="orthographicFront"/>
              <a:lightRig rig="threePt" dir="t"/>
            </a:scene3d>
            <a:sp3d>
              <a:bevelT w="6350" h="82550"/>
            </a:sp3d>
          </p:spPr>
          <p:txBody>
            <a:bodyPr wrap="square" rtlCol="0">
              <a:spAutoFit/>
            </a:bodyPr>
            <a:lstStyle/>
            <a:p>
              <a:pPr algn="ctr"/>
              <a:r>
                <a:rPr lang="es-AR" sz="2177" dirty="0"/>
                <a:t>Integration of geo-scientific datasets</a:t>
              </a:r>
              <a:endParaRPr lang="de-DE" sz="2177" dirty="0"/>
            </a:p>
          </p:txBody>
        </p:sp>
        <p:sp>
          <p:nvSpPr>
            <p:cNvPr id="5" name="Ellipse 4">
              <a:hlinkClick r:id="rId5" action="ppaction://hlinksldjump"/>
            </p:cNvPr>
            <p:cNvSpPr/>
            <p:nvPr/>
          </p:nvSpPr>
          <p:spPr>
            <a:xfrm>
              <a:off x="265876" y="2520167"/>
              <a:ext cx="3687103" cy="1258719"/>
            </a:xfrm>
            <a:prstGeom prst="ellipse">
              <a:avLst/>
            </a:prstGeom>
            <a:noFill/>
            <a:ln w="57150">
              <a:solidFill>
                <a:schemeClr val="tx2"/>
              </a:solidFill>
            </a:ln>
            <a:scene3d>
              <a:camera prst="orthographicFront"/>
              <a:lightRig rig="threePt" dir="t"/>
            </a:scene3d>
            <a:sp3d>
              <a:bevelT w="6350" h="825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77"/>
            </a:p>
          </p:txBody>
        </p:sp>
      </p:grpSp>
      <p:sp>
        <p:nvSpPr>
          <p:cNvPr id="6" name="Nach rechts gekrümmter Pfeil 5"/>
          <p:cNvSpPr/>
          <p:nvPr/>
        </p:nvSpPr>
        <p:spPr>
          <a:xfrm rot="18367556">
            <a:off x="2413704" y="3222217"/>
            <a:ext cx="1078889" cy="1998173"/>
          </a:xfrm>
          <a:prstGeom prst="curvedRightArrow">
            <a:avLst>
              <a:gd name="adj1" fmla="val 25000"/>
              <a:gd name="adj2" fmla="val 49839"/>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6" name="Nach rechts gekrümmter Pfeil 25"/>
          <p:cNvSpPr/>
          <p:nvPr/>
        </p:nvSpPr>
        <p:spPr>
          <a:xfrm rot="18367556">
            <a:off x="6661463" y="4440619"/>
            <a:ext cx="1078889" cy="1998173"/>
          </a:xfrm>
          <a:prstGeom prst="curvedRightArrow">
            <a:avLst>
              <a:gd name="adj1" fmla="val 25000"/>
              <a:gd name="adj2" fmla="val 49839"/>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nvGrpSpPr>
          <p:cNvPr id="22" name="Gruppieren 21"/>
          <p:cNvGrpSpPr/>
          <p:nvPr/>
        </p:nvGrpSpPr>
        <p:grpSpPr>
          <a:xfrm>
            <a:off x="7473581" y="3694356"/>
            <a:ext cx="4586834" cy="1551693"/>
            <a:chOff x="7473581" y="4311724"/>
            <a:chExt cx="4586834" cy="1551693"/>
          </a:xfrm>
          <a:effectLst>
            <a:outerShdw blurRad="50800" dist="38100" dir="2700000" algn="tl" rotWithShape="0">
              <a:prstClr val="black">
                <a:alpha val="40000"/>
              </a:prstClr>
            </a:outerShdw>
          </a:effectLst>
        </p:grpSpPr>
        <p:sp>
          <p:nvSpPr>
            <p:cNvPr id="37" name="Textfeld 36"/>
            <p:cNvSpPr txBox="1"/>
            <p:nvPr/>
          </p:nvSpPr>
          <p:spPr>
            <a:xfrm>
              <a:off x="7561562" y="4706376"/>
              <a:ext cx="4498853" cy="762388"/>
            </a:xfrm>
            <a:prstGeom prst="rect">
              <a:avLst/>
            </a:prstGeom>
            <a:noFill/>
          </p:spPr>
          <p:txBody>
            <a:bodyPr wrap="square" rtlCol="0">
              <a:spAutoFit/>
            </a:bodyPr>
            <a:lstStyle/>
            <a:p>
              <a:pPr algn="ctr"/>
              <a:r>
                <a:rPr lang="es-AR" sz="2177" dirty="0"/>
                <a:t>3D model of the sediments, crystalline crust and lithospheric mantle</a:t>
              </a:r>
              <a:endParaRPr lang="de-DE" sz="2177" dirty="0"/>
            </a:p>
          </p:txBody>
        </p:sp>
        <p:sp>
          <p:nvSpPr>
            <p:cNvPr id="28" name="Ellipse 27">
              <a:hlinkClick r:id="rId6" action="ppaction://hlinksldjump"/>
            </p:cNvPr>
            <p:cNvSpPr/>
            <p:nvPr/>
          </p:nvSpPr>
          <p:spPr>
            <a:xfrm>
              <a:off x="7473581" y="4311724"/>
              <a:ext cx="4586834" cy="1551693"/>
            </a:xfrm>
            <a:prstGeom prst="ellips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77">
                <a:solidFill>
                  <a:schemeClr val="accent5">
                    <a:lumMod val="50000"/>
                  </a:schemeClr>
                </a:solidFill>
              </a:endParaRPr>
            </a:p>
          </p:txBody>
        </p:sp>
      </p:grpSp>
      <p:sp>
        <p:nvSpPr>
          <p:cNvPr id="23" name="Textfeld 22"/>
          <p:cNvSpPr txBox="1"/>
          <p:nvPr/>
        </p:nvSpPr>
        <p:spPr>
          <a:xfrm>
            <a:off x="4334056" y="3500612"/>
            <a:ext cx="2138021" cy="427361"/>
          </a:xfrm>
          <a:prstGeom prst="rect">
            <a:avLst/>
          </a:prstGeom>
          <a:noFill/>
        </p:spPr>
        <p:txBody>
          <a:bodyPr wrap="none" rtlCol="0">
            <a:spAutoFit/>
          </a:bodyPr>
          <a:lstStyle/>
          <a:p>
            <a:r>
              <a:rPr lang="es-AR" sz="2177" dirty="0" smtClean="0"/>
              <a:t>gravity </a:t>
            </a:r>
            <a:r>
              <a:rPr lang="es-AR" sz="2177" dirty="0"/>
              <a:t>modelling</a:t>
            </a:r>
            <a:endParaRPr lang="de-DE" sz="2177" dirty="0"/>
          </a:p>
        </p:txBody>
      </p:sp>
      <p:sp>
        <p:nvSpPr>
          <p:cNvPr id="24" name="Ellipse 23">
            <a:hlinkClick r:id="rId7" action="ppaction://hlinksldjump"/>
          </p:cNvPr>
          <p:cNvSpPr/>
          <p:nvPr/>
        </p:nvSpPr>
        <p:spPr>
          <a:xfrm>
            <a:off x="3513805" y="3109719"/>
            <a:ext cx="3687103" cy="1258719"/>
          </a:xfrm>
          <a:prstGeom prst="ellipse">
            <a:avLst/>
          </a:prstGeom>
          <a:noFill/>
          <a:ln w="57150">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77">
              <a:solidFill>
                <a:schemeClr val="accent5">
                  <a:lumMod val="50000"/>
                </a:schemeClr>
              </a:solidFill>
            </a:endParaRPr>
          </a:p>
        </p:txBody>
      </p:sp>
      <p:sp>
        <p:nvSpPr>
          <p:cNvPr id="15" name="Interaktive Schaltfläche: Informationen 14">
            <a:hlinkClick r:id="" action="ppaction://hlinkshowjump?jump=nextslide" highlightClick="1"/>
          </p:cNvPr>
          <p:cNvSpPr/>
          <p:nvPr/>
        </p:nvSpPr>
        <p:spPr>
          <a:xfrm>
            <a:off x="3251141" y="2501972"/>
            <a:ext cx="294087" cy="330890"/>
          </a:xfrm>
          <a:prstGeom prst="actionButtonInformat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Interaktive Schaltfläche: Informationen 31">
            <a:hlinkClick r:id="rId8" action="ppaction://hlinksldjump" highlightClick="1"/>
          </p:cNvPr>
          <p:cNvSpPr/>
          <p:nvPr/>
        </p:nvSpPr>
        <p:spPr>
          <a:xfrm>
            <a:off x="6455853" y="3649171"/>
            <a:ext cx="294087" cy="330890"/>
          </a:xfrm>
          <a:prstGeom prst="actionButtonInformat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Interaktive Schaltfläche: Informationen 32">
            <a:hlinkClick r:id="rId9" action="ppaction://hlinksldjump" highlightClick="1"/>
          </p:cNvPr>
          <p:cNvSpPr/>
          <p:nvPr/>
        </p:nvSpPr>
        <p:spPr>
          <a:xfrm>
            <a:off x="9668495" y="4822229"/>
            <a:ext cx="294087" cy="330890"/>
          </a:xfrm>
          <a:prstGeom prst="actionButtonInformat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837943" y="1201793"/>
            <a:ext cx="10065961" cy="369332"/>
          </a:xfrm>
          <a:prstGeom prst="rect">
            <a:avLst/>
          </a:prstGeom>
          <a:noFill/>
        </p:spPr>
        <p:txBody>
          <a:bodyPr wrap="none" rtlCol="0">
            <a:spAutoFit/>
          </a:bodyPr>
          <a:lstStyle/>
          <a:p>
            <a:r>
              <a:rPr lang="es-AR" dirty="0" smtClean="0"/>
              <a:t>Generation of a 3D lithospheric-scale model by the integration of available geological and geophisical data</a:t>
            </a:r>
            <a:endParaRPr lang="de-DE" dirty="0"/>
          </a:p>
        </p:txBody>
      </p:sp>
      <p:pic>
        <p:nvPicPr>
          <p:cNvPr id="30" name="Grafik 2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896923" y="415976"/>
            <a:ext cx="1227411" cy="429442"/>
          </a:xfrm>
          <a:prstGeom prst="rect">
            <a:avLst/>
          </a:prstGeom>
        </p:spPr>
      </p:pic>
      <p:grpSp>
        <p:nvGrpSpPr>
          <p:cNvPr id="31" name="Gruppieren 30"/>
          <p:cNvGrpSpPr/>
          <p:nvPr/>
        </p:nvGrpSpPr>
        <p:grpSpPr>
          <a:xfrm>
            <a:off x="276447" y="6420861"/>
            <a:ext cx="997527" cy="307777"/>
            <a:chOff x="10971749" y="5184280"/>
            <a:chExt cx="997527" cy="307777"/>
          </a:xfrm>
        </p:grpSpPr>
        <p:sp>
          <p:nvSpPr>
            <p:cNvPr id="34" name="Textfeld 33">
              <a:hlinkClick r:id="" action="ppaction://hlinkshowjump?jump=nextslide"/>
            </p:cNvPr>
            <p:cNvSpPr txBox="1"/>
            <p:nvPr/>
          </p:nvSpPr>
          <p:spPr>
            <a:xfrm>
              <a:off x="10971749" y="5184280"/>
              <a:ext cx="997527" cy="307777"/>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r"/>
              <a:r>
                <a:rPr lang="es-AR" sz="1400" dirty="0" smtClean="0"/>
                <a:t>back</a:t>
              </a:r>
              <a:endParaRPr lang="de-DE" sz="1400" dirty="0"/>
            </a:p>
          </p:txBody>
        </p:sp>
        <p:sp>
          <p:nvSpPr>
            <p:cNvPr id="35" name="Pfeil nach rechts 34"/>
            <p:cNvSpPr/>
            <p:nvPr/>
          </p:nvSpPr>
          <p:spPr>
            <a:xfrm rot="10800000">
              <a:off x="11063018" y="5238157"/>
              <a:ext cx="304800" cy="200025"/>
            </a:xfrm>
            <a:prstGeom prst="rightArrow">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6" name="Interaktive Schaltfläche: Start 35">
            <a:hlinkClick r:id="" action="ppaction://hlinkshowjump?jump=firstslide" highlightClick="1"/>
          </p:cNvPr>
          <p:cNvSpPr/>
          <p:nvPr/>
        </p:nvSpPr>
        <p:spPr>
          <a:xfrm>
            <a:off x="5739454" y="6420861"/>
            <a:ext cx="318446" cy="336543"/>
          </a:xfrm>
          <a:prstGeom prst="actionButtonHome">
            <a:avLst/>
          </a:prstGeom>
          <a:noFill/>
          <a:ln>
            <a:solidFill>
              <a:srgbClr val="4454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38" name="Gruppieren 37"/>
          <p:cNvGrpSpPr/>
          <p:nvPr/>
        </p:nvGrpSpPr>
        <p:grpSpPr>
          <a:xfrm>
            <a:off x="10965669" y="6410472"/>
            <a:ext cx="997527" cy="307777"/>
            <a:chOff x="10972800" y="5141119"/>
            <a:chExt cx="997527" cy="307777"/>
          </a:xfrm>
        </p:grpSpPr>
        <p:sp>
          <p:nvSpPr>
            <p:cNvPr id="39" name="Textfeld 38">
              <a:hlinkClick r:id="rId8" action="ppaction://hlinksldjump"/>
            </p:cNvPr>
            <p:cNvSpPr txBox="1"/>
            <p:nvPr/>
          </p:nvSpPr>
          <p:spPr>
            <a:xfrm>
              <a:off x="10972800" y="5141119"/>
              <a:ext cx="997527" cy="307777"/>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s-AR" sz="1400" dirty="0" smtClean="0"/>
                <a:t>next</a:t>
              </a:r>
              <a:endParaRPr lang="de-DE" sz="1400" dirty="0"/>
            </a:p>
          </p:txBody>
        </p:sp>
        <p:sp>
          <p:nvSpPr>
            <p:cNvPr id="40" name="Pfeil nach rechts 39"/>
            <p:cNvSpPr/>
            <p:nvPr/>
          </p:nvSpPr>
          <p:spPr>
            <a:xfrm>
              <a:off x="11489045" y="5205387"/>
              <a:ext cx="304800" cy="200025"/>
            </a:xfrm>
            <a:prstGeom prst="rightArrow">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2468185515"/>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6"/>
          <p:cNvPicPr/>
          <p:nvPr/>
        </p:nvPicPr>
        <p:blipFill>
          <a:blip r:embed="rId2"/>
          <a:stretch/>
        </p:blipFill>
        <p:spPr>
          <a:xfrm>
            <a:off x="160436" y="61389"/>
            <a:ext cx="2229178" cy="761491"/>
          </a:xfrm>
          <a:prstGeom prst="rect">
            <a:avLst/>
          </a:prstGeom>
          <a:ln>
            <a:noFill/>
          </a:ln>
        </p:spPr>
      </p:pic>
      <p:pic>
        <p:nvPicPr>
          <p:cNvPr id="51" name="Grafik 50"/>
          <p:cNvPicPr/>
          <p:nvPr/>
        </p:nvPicPr>
        <p:blipFill>
          <a:blip r:embed="rId3"/>
          <a:stretch/>
        </p:blipFill>
        <p:spPr>
          <a:xfrm>
            <a:off x="11280203" y="76193"/>
            <a:ext cx="780212" cy="783695"/>
          </a:xfrm>
          <a:prstGeom prst="rect">
            <a:avLst/>
          </a:prstGeom>
          <a:ln>
            <a:noFill/>
          </a:ln>
        </p:spPr>
      </p:pic>
      <p:sp>
        <p:nvSpPr>
          <p:cNvPr id="53" name="Line 2"/>
          <p:cNvSpPr/>
          <p:nvPr/>
        </p:nvSpPr>
        <p:spPr>
          <a:xfrm>
            <a:off x="214" y="935210"/>
            <a:ext cx="12190817" cy="0"/>
          </a:xfrm>
          <a:prstGeom prst="line">
            <a:avLst/>
          </a:prstGeom>
          <a:ln w="29160">
            <a:solidFill>
              <a:srgbClr val="00285B"/>
            </a:solidFill>
            <a:round/>
          </a:ln>
        </p:spPr>
        <p:style>
          <a:lnRef idx="0">
            <a:scrgbClr r="0" g="0" b="0"/>
          </a:lnRef>
          <a:fillRef idx="0">
            <a:scrgbClr r="0" g="0" b="0"/>
          </a:fillRef>
          <a:effectRef idx="0">
            <a:scrgbClr r="0" g="0" b="0"/>
          </a:effectRef>
          <a:fontRef idx="minor"/>
        </p:style>
      </p:sp>
      <p:sp>
        <p:nvSpPr>
          <p:cNvPr id="19" name="Textfeld 18"/>
          <p:cNvSpPr txBox="1"/>
          <p:nvPr/>
        </p:nvSpPr>
        <p:spPr>
          <a:xfrm>
            <a:off x="4960215" y="188957"/>
            <a:ext cx="2700226" cy="539058"/>
          </a:xfrm>
          <a:prstGeom prst="rect">
            <a:avLst/>
          </a:prstGeom>
          <a:noFill/>
        </p:spPr>
        <p:txBody>
          <a:bodyPr wrap="none" rtlCol="0">
            <a:spAutoFit/>
          </a:bodyPr>
          <a:lstStyle/>
          <a:p>
            <a:r>
              <a:rPr lang="es-AR" sz="2903" b="1" dirty="0" smtClean="0">
                <a:solidFill>
                  <a:schemeClr val="tx2"/>
                </a:solidFill>
              </a:rPr>
              <a:t>Data integration</a:t>
            </a:r>
            <a:endParaRPr lang="en-GB" sz="2903" b="1" dirty="0">
              <a:solidFill>
                <a:schemeClr val="tx2"/>
              </a:solidFill>
            </a:endParaRPr>
          </a:p>
        </p:txBody>
      </p:sp>
      <p:sp>
        <p:nvSpPr>
          <p:cNvPr id="44" name="Textfeld 43"/>
          <p:cNvSpPr txBox="1"/>
          <p:nvPr/>
        </p:nvSpPr>
        <p:spPr>
          <a:xfrm>
            <a:off x="4907443" y="1760067"/>
            <a:ext cx="3731534" cy="646331"/>
          </a:xfrm>
          <a:prstGeom prst="rect">
            <a:avLst/>
          </a:prstGeom>
          <a:noFill/>
        </p:spPr>
        <p:txBody>
          <a:bodyPr wrap="none" rtlCol="0">
            <a:spAutoFit/>
          </a:bodyPr>
          <a:lstStyle/>
          <a:p>
            <a:r>
              <a:rPr lang="de-DE" b="1" dirty="0" smtClean="0"/>
              <a:t>Digital </a:t>
            </a:r>
            <a:r>
              <a:rPr lang="de-DE" b="1" dirty="0" err="1" smtClean="0"/>
              <a:t>elevation</a:t>
            </a:r>
            <a:r>
              <a:rPr lang="de-DE" b="1" dirty="0" smtClean="0"/>
              <a:t> </a:t>
            </a:r>
            <a:r>
              <a:rPr lang="de-DE" b="1" dirty="0" err="1" smtClean="0"/>
              <a:t>model</a:t>
            </a:r>
            <a:r>
              <a:rPr lang="de-DE" b="1" dirty="0" smtClean="0"/>
              <a:t>:</a:t>
            </a:r>
          </a:p>
          <a:p>
            <a:pPr marL="285750" indent="-285750">
              <a:buFont typeface="Arial" panose="020B0604020202020204" pitchFamily="34" charset="0"/>
              <a:buChar char="•"/>
            </a:pPr>
            <a:r>
              <a:rPr lang="de-DE" dirty="0" smtClean="0"/>
              <a:t>ETOPO1 (</a:t>
            </a:r>
            <a:r>
              <a:rPr lang="de-DE" dirty="0" err="1" smtClean="0"/>
              <a:t>Amante</a:t>
            </a:r>
            <a:r>
              <a:rPr lang="de-DE" dirty="0" smtClean="0"/>
              <a:t> </a:t>
            </a:r>
            <a:r>
              <a:rPr lang="de-DE" dirty="0" err="1" smtClean="0"/>
              <a:t>and</a:t>
            </a:r>
            <a:r>
              <a:rPr lang="de-DE" dirty="0" smtClean="0"/>
              <a:t> Eakins 2009)</a:t>
            </a:r>
          </a:p>
        </p:txBody>
      </p:sp>
      <p:sp>
        <p:nvSpPr>
          <p:cNvPr id="45" name="Textfeld 44"/>
          <p:cNvSpPr txBox="1"/>
          <p:nvPr/>
        </p:nvSpPr>
        <p:spPr>
          <a:xfrm>
            <a:off x="4907443" y="2425220"/>
            <a:ext cx="4883115" cy="1200329"/>
          </a:xfrm>
          <a:prstGeom prst="rect">
            <a:avLst/>
          </a:prstGeom>
          <a:noFill/>
        </p:spPr>
        <p:txBody>
          <a:bodyPr wrap="square" rtlCol="0">
            <a:spAutoFit/>
          </a:bodyPr>
          <a:lstStyle/>
          <a:p>
            <a:r>
              <a:rPr lang="de-DE" b="1" dirty="0" err="1" smtClean="0"/>
              <a:t>Seismic</a:t>
            </a:r>
            <a:r>
              <a:rPr lang="de-DE" b="1" dirty="0" smtClean="0"/>
              <a:t> </a:t>
            </a:r>
            <a:r>
              <a:rPr lang="de-DE" b="1" dirty="0" err="1" smtClean="0"/>
              <a:t>sections</a:t>
            </a:r>
            <a:r>
              <a:rPr lang="de-DE" b="1" dirty="0" smtClean="0"/>
              <a:t> (Fig. 3):</a:t>
            </a:r>
            <a:endParaRPr lang="de-DE" b="1" dirty="0" smtClean="0"/>
          </a:p>
          <a:p>
            <a:pPr marL="285750" indent="-285750">
              <a:buFont typeface="Arial" panose="020B0604020202020204" pitchFamily="34" charset="0"/>
              <a:buChar char="•"/>
            </a:pPr>
            <a:r>
              <a:rPr lang="en-GB" dirty="0" smtClean="0"/>
              <a:t>Araneda et al. (2013)</a:t>
            </a:r>
          </a:p>
          <a:p>
            <a:pPr marL="285750" indent="-285750">
              <a:buFont typeface="Arial" panose="020B0604020202020204" pitchFamily="34" charset="0"/>
              <a:buChar char="•"/>
            </a:pPr>
            <a:r>
              <a:rPr lang="en-GB" dirty="0" smtClean="0"/>
              <a:t>Contreras-Reyes et al. (2008, 2014, 2015)</a:t>
            </a:r>
          </a:p>
          <a:p>
            <a:r>
              <a:rPr lang="en-GB" dirty="0" smtClean="0"/>
              <a:t>etc</a:t>
            </a:r>
            <a:r>
              <a:rPr lang="en-GB" dirty="0" smtClean="0"/>
              <a:t>.</a:t>
            </a:r>
            <a:endParaRPr lang="de-DE" dirty="0"/>
          </a:p>
        </p:txBody>
      </p:sp>
      <p:sp>
        <p:nvSpPr>
          <p:cNvPr id="46" name="Textfeld 45"/>
          <p:cNvSpPr txBox="1"/>
          <p:nvPr/>
        </p:nvSpPr>
        <p:spPr>
          <a:xfrm>
            <a:off x="4907443" y="3604225"/>
            <a:ext cx="3532827" cy="1200329"/>
          </a:xfrm>
          <a:prstGeom prst="rect">
            <a:avLst/>
          </a:prstGeom>
          <a:noFill/>
        </p:spPr>
        <p:txBody>
          <a:bodyPr wrap="none" rtlCol="0">
            <a:spAutoFit/>
          </a:bodyPr>
          <a:lstStyle/>
          <a:p>
            <a:r>
              <a:rPr lang="de-DE" b="1" dirty="0" err="1" smtClean="0"/>
              <a:t>Seismically</a:t>
            </a:r>
            <a:r>
              <a:rPr lang="de-DE" b="1" dirty="0" smtClean="0"/>
              <a:t> </a:t>
            </a:r>
            <a:r>
              <a:rPr lang="de-DE" b="1" dirty="0" err="1" smtClean="0"/>
              <a:t>constrained</a:t>
            </a:r>
            <a:r>
              <a:rPr lang="de-DE" b="1" dirty="0" smtClean="0"/>
              <a:t> 3D </a:t>
            </a:r>
            <a:r>
              <a:rPr lang="de-DE" b="1" dirty="0" err="1" smtClean="0"/>
              <a:t>models</a:t>
            </a:r>
            <a:r>
              <a:rPr lang="de-DE" b="1" dirty="0" smtClean="0"/>
              <a:t>:</a:t>
            </a:r>
          </a:p>
          <a:p>
            <a:pPr marL="285750" indent="-285750">
              <a:buFont typeface="Arial" panose="020B0604020202020204" pitchFamily="34" charset="0"/>
              <a:buChar char="•"/>
            </a:pPr>
            <a:r>
              <a:rPr lang="en-GB" dirty="0" err="1" smtClean="0"/>
              <a:t>Assumpção</a:t>
            </a:r>
            <a:r>
              <a:rPr lang="en-GB" dirty="0" smtClean="0"/>
              <a:t> </a:t>
            </a:r>
            <a:r>
              <a:rPr lang="en-GB" dirty="0"/>
              <a:t>et al. </a:t>
            </a:r>
            <a:r>
              <a:rPr lang="en-GB" dirty="0" smtClean="0"/>
              <a:t>(2013)</a:t>
            </a:r>
          </a:p>
          <a:p>
            <a:pPr marL="285750" indent="-285750">
              <a:buFont typeface="Arial" panose="020B0604020202020204" pitchFamily="34" charset="0"/>
              <a:buChar char="•"/>
            </a:pPr>
            <a:r>
              <a:rPr lang="en-GB" dirty="0" smtClean="0"/>
              <a:t>CRUST1 (</a:t>
            </a:r>
            <a:r>
              <a:rPr lang="en-GB" dirty="0" err="1" smtClean="0"/>
              <a:t>Laske</a:t>
            </a:r>
            <a:r>
              <a:rPr lang="en-GB" dirty="0" smtClean="0"/>
              <a:t> et al. 2013)</a:t>
            </a:r>
          </a:p>
          <a:p>
            <a:pPr marL="285750" indent="-285750">
              <a:buFont typeface="Arial" panose="020B0604020202020204" pitchFamily="34" charset="0"/>
              <a:buChar char="•"/>
            </a:pPr>
            <a:r>
              <a:rPr lang="en-GB" dirty="0" smtClean="0"/>
              <a:t>SLAB2 (Hayes et al. 2018)</a:t>
            </a:r>
          </a:p>
        </p:txBody>
      </p:sp>
      <p:sp>
        <p:nvSpPr>
          <p:cNvPr id="47" name="Textfeld 46"/>
          <p:cNvSpPr txBox="1"/>
          <p:nvPr/>
        </p:nvSpPr>
        <p:spPr>
          <a:xfrm>
            <a:off x="4931627" y="4804554"/>
            <a:ext cx="3282117" cy="1200329"/>
          </a:xfrm>
          <a:prstGeom prst="rect">
            <a:avLst/>
          </a:prstGeom>
          <a:noFill/>
        </p:spPr>
        <p:txBody>
          <a:bodyPr wrap="none" rtlCol="0">
            <a:spAutoFit/>
          </a:bodyPr>
          <a:lstStyle/>
          <a:p>
            <a:r>
              <a:rPr lang="de-DE" b="1" dirty="0" smtClean="0"/>
              <a:t>Sediment </a:t>
            </a:r>
            <a:r>
              <a:rPr lang="de-DE" b="1" dirty="0" err="1" smtClean="0"/>
              <a:t>thickness</a:t>
            </a:r>
            <a:r>
              <a:rPr lang="de-DE" b="1" dirty="0" smtClean="0"/>
              <a:t> </a:t>
            </a:r>
            <a:r>
              <a:rPr lang="de-DE" b="1" dirty="0" err="1" smtClean="0"/>
              <a:t>maps</a:t>
            </a:r>
            <a:r>
              <a:rPr lang="de-DE" b="1" dirty="0" smtClean="0"/>
              <a:t>:</a:t>
            </a:r>
          </a:p>
          <a:p>
            <a:pPr marL="285750" indent="-285750">
              <a:buFont typeface="Arial" panose="020B0604020202020204" pitchFamily="34" charset="0"/>
              <a:buChar char="•"/>
            </a:pPr>
            <a:r>
              <a:rPr lang="de-DE" dirty="0" smtClean="0"/>
              <a:t>ICONS (Heine 2007)</a:t>
            </a:r>
          </a:p>
          <a:p>
            <a:pPr marL="285750" indent="-285750">
              <a:buFont typeface="Arial" panose="020B0604020202020204" pitchFamily="34" charset="0"/>
              <a:buChar char="•"/>
            </a:pPr>
            <a:r>
              <a:rPr lang="de-DE" dirty="0" smtClean="0"/>
              <a:t>Völker et al. (2013)</a:t>
            </a:r>
          </a:p>
          <a:p>
            <a:pPr marL="285750" indent="-285750">
              <a:buFont typeface="Arial" panose="020B0604020202020204" pitchFamily="34" charset="0"/>
              <a:buChar char="•"/>
            </a:pPr>
            <a:r>
              <a:rPr lang="de-DE" dirty="0" err="1" smtClean="0"/>
              <a:t>GlobSed</a:t>
            </a:r>
            <a:r>
              <a:rPr lang="de-DE" dirty="0" smtClean="0"/>
              <a:t> (</a:t>
            </a:r>
            <a:r>
              <a:rPr lang="de-DE" dirty="0" err="1" smtClean="0"/>
              <a:t>Straume</a:t>
            </a:r>
            <a:r>
              <a:rPr lang="de-DE" dirty="0" smtClean="0"/>
              <a:t> et al. 2019)</a:t>
            </a:r>
          </a:p>
        </p:txBody>
      </p:sp>
      <p:sp>
        <p:nvSpPr>
          <p:cNvPr id="48" name="Textfeld 47"/>
          <p:cNvSpPr txBox="1"/>
          <p:nvPr/>
        </p:nvSpPr>
        <p:spPr>
          <a:xfrm>
            <a:off x="8711992" y="1760066"/>
            <a:ext cx="3348423" cy="923330"/>
          </a:xfrm>
          <a:prstGeom prst="rect">
            <a:avLst/>
          </a:prstGeom>
          <a:noFill/>
        </p:spPr>
        <p:txBody>
          <a:bodyPr wrap="square" rtlCol="0">
            <a:spAutoFit/>
          </a:bodyPr>
          <a:lstStyle/>
          <a:p>
            <a:r>
              <a:rPr lang="de-DE" b="1" dirty="0" smtClean="0"/>
              <a:t>Vs </a:t>
            </a:r>
            <a:r>
              <a:rPr lang="de-DE" b="1" dirty="0" err="1" smtClean="0"/>
              <a:t>tomography</a:t>
            </a:r>
            <a:r>
              <a:rPr lang="de-DE" b="1" dirty="0" smtClean="0"/>
              <a:t>:</a:t>
            </a:r>
          </a:p>
          <a:p>
            <a:pPr marL="285750" indent="-285750">
              <a:buFont typeface="Arial" panose="020B0604020202020204" pitchFamily="34" charset="0"/>
              <a:buChar char="•"/>
            </a:pPr>
            <a:r>
              <a:rPr lang="de-DE" dirty="0" smtClean="0"/>
              <a:t>SL2013sv (Schaeffer </a:t>
            </a:r>
            <a:r>
              <a:rPr lang="de-DE" dirty="0" err="1" smtClean="0"/>
              <a:t>and</a:t>
            </a:r>
            <a:r>
              <a:rPr lang="de-DE" dirty="0" smtClean="0"/>
              <a:t> </a:t>
            </a:r>
            <a:r>
              <a:rPr lang="de-DE" dirty="0" err="1" smtClean="0"/>
              <a:t>Lebedev</a:t>
            </a:r>
            <a:r>
              <a:rPr lang="de-DE" dirty="0" smtClean="0"/>
              <a:t> 2013</a:t>
            </a:r>
            <a:r>
              <a:rPr lang="de-DE" sz="1400" dirty="0" smtClean="0"/>
              <a:t>)</a:t>
            </a:r>
            <a:endParaRPr lang="de-DE" sz="1400" dirty="0"/>
          </a:p>
        </p:txBody>
      </p:sp>
      <p:sp>
        <p:nvSpPr>
          <p:cNvPr id="5" name="Textfeld 4"/>
          <p:cNvSpPr txBox="1"/>
          <p:nvPr/>
        </p:nvSpPr>
        <p:spPr>
          <a:xfrm>
            <a:off x="265158" y="5697382"/>
            <a:ext cx="4569270" cy="246221"/>
          </a:xfrm>
          <a:prstGeom prst="rect">
            <a:avLst/>
          </a:prstGeom>
          <a:noFill/>
        </p:spPr>
        <p:txBody>
          <a:bodyPr wrap="square" rtlCol="0">
            <a:spAutoFit/>
          </a:bodyPr>
          <a:lstStyle/>
          <a:p>
            <a:r>
              <a:rPr lang="es-AR" sz="1000" dirty="0" smtClean="0"/>
              <a:t>Fig.3: Location of seismic sections used to constrained the 3D model</a:t>
            </a:r>
            <a:endParaRPr lang="de-DE" sz="1000" dirty="0"/>
          </a:p>
        </p:txBody>
      </p:sp>
      <p:pic>
        <p:nvPicPr>
          <p:cNvPr id="49" name="Grafik 48"/>
          <p:cNvPicPr>
            <a:picLocks noChangeAspect="1"/>
          </p:cNvPicPr>
          <p:nvPr/>
        </p:nvPicPr>
        <p:blipFill rotWithShape="1">
          <a:blip r:embed="rId4">
            <a:extLst>
              <a:ext uri="{28A0092B-C50C-407E-A947-70E740481C1C}">
                <a14:useLocalDpi xmlns:a14="http://schemas.microsoft.com/office/drawing/2010/main" val="0"/>
              </a:ext>
            </a:extLst>
          </a:blip>
          <a:srcRect l="13910" t="8564" r="20376" b="8767"/>
          <a:stretch/>
        </p:blipFill>
        <p:spPr>
          <a:xfrm>
            <a:off x="371661" y="1354176"/>
            <a:ext cx="4356265" cy="4138981"/>
          </a:xfrm>
          <a:prstGeom prst="rect">
            <a:avLst/>
          </a:prstGeom>
        </p:spPr>
      </p:pic>
      <p:sp>
        <p:nvSpPr>
          <p:cNvPr id="6" name="Textfeld 5"/>
          <p:cNvSpPr txBox="1"/>
          <p:nvPr/>
        </p:nvSpPr>
        <p:spPr>
          <a:xfrm>
            <a:off x="4834428" y="1113736"/>
            <a:ext cx="6785399" cy="646331"/>
          </a:xfrm>
          <a:prstGeom prst="rect">
            <a:avLst/>
          </a:prstGeom>
          <a:noFill/>
        </p:spPr>
        <p:txBody>
          <a:bodyPr wrap="square" rtlCol="0">
            <a:spAutoFit/>
          </a:bodyPr>
          <a:lstStyle/>
          <a:p>
            <a:r>
              <a:rPr lang="es-AR" dirty="0" smtClean="0"/>
              <a:t>Different data-sets were integrated to the model to constrain the lithospheric structure:</a:t>
            </a:r>
            <a:endParaRPr lang="de-DE" dirty="0"/>
          </a:p>
        </p:txBody>
      </p:sp>
      <p:grpSp>
        <p:nvGrpSpPr>
          <p:cNvPr id="52" name="Gruppieren 51"/>
          <p:cNvGrpSpPr/>
          <p:nvPr/>
        </p:nvGrpSpPr>
        <p:grpSpPr>
          <a:xfrm>
            <a:off x="10965669" y="6410472"/>
            <a:ext cx="997527" cy="307777"/>
            <a:chOff x="10972800" y="5141119"/>
            <a:chExt cx="997527" cy="307777"/>
          </a:xfrm>
        </p:grpSpPr>
        <p:sp>
          <p:nvSpPr>
            <p:cNvPr id="54" name="Textfeld 53">
              <a:hlinkClick r:id="rId5" action="ppaction://hlinksldjump"/>
            </p:cNvPr>
            <p:cNvSpPr txBox="1"/>
            <p:nvPr/>
          </p:nvSpPr>
          <p:spPr>
            <a:xfrm>
              <a:off x="10972800" y="5141119"/>
              <a:ext cx="997527" cy="307777"/>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s-AR" sz="1400" dirty="0" smtClean="0"/>
                <a:t>next</a:t>
              </a:r>
              <a:endParaRPr lang="de-DE" sz="1400" dirty="0"/>
            </a:p>
          </p:txBody>
        </p:sp>
        <p:sp>
          <p:nvSpPr>
            <p:cNvPr id="56" name="Pfeil nach rechts 55"/>
            <p:cNvSpPr/>
            <p:nvPr/>
          </p:nvSpPr>
          <p:spPr>
            <a:xfrm>
              <a:off x="11489045" y="5205387"/>
              <a:ext cx="304800" cy="200025"/>
            </a:xfrm>
            <a:prstGeom prst="rightArrow">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61" name="Grafik 6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96923" y="415976"/>
            <a:ext cx="1227411" cy="429442"/>
          </a:xfrm>
          <a:prstGeom prst="rect">
            <a:avLst/>
          </a:prstGeom>
        </p:spPr>
      </p:pic>
      <p:grpSp>
        <p:nvGrpSpPr>
          <p:cNvPr id="66" name="Gruppieren 65"/>
          <p:cNvGrpSpPr/>
          <p:nvPr/>
        </p:nvGrpSpPr>
        <p:grpSpPr>
          <a:xfrm>
            <a:off x="276447" y="6420861"/>
            <a:ext cx="997527" cy="307777"/>
            <a:chOff x="10971749" y="5184280"/>
            <a:chExt cx="997527" cy="307777"/>
          </a:xfrm>
        </p:grpSpPr>
        <p:sp>
          <p:nvSpPr>
            <p:cNvPr id="68" name="Textfeld 67">
              <a:hlinkClick r:id="" action="ppaction://hlinkshowjump?jump=previousslide"/>
            </p:cNvPr>
            <p:cNvSpPr txBox="1"/>
            <p:nvPr/>
          </p:nvSpPr>
          <p:spPr>
            <a:xfrm>
              <a:off x="10971749" y="5184280"/>
              <a:ext cx="997527" cy="307777"/>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r"/>
              <a:r>
                <a:rPr lang="es-AR" sz="1400" dirty="0" smtClean="0"/>
                <a:t>back</a:t>
              </a:r>
              <a:endParaRPr lang="de-DE" sz="1400" dirty="0"/>
            </a:p>
          </p:txBody>
        </p:sp>
        <p:sp>
          <p:nvSpPr>
            <p:cNvPr id="71" name="Pfeil nach rechts 70"/>
            <p:cNvSpPr/>
            <p:nvPr/>
          </p:nvSpPr>
          <p:spPr>
            <a:xfrm rot="10800000">
              <a:off x="11063018" y="5238157"/>
              <a:ext cx="304800" cy="200025"/>
            </a:xfrm>
            <a:prstGeom prst="rightArrow">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72" name="Interaktive Schaltfläche: Start 71">
            <a:hlinkClick r:id="" action="ppaction://hlinkshowjump?jump=firstslide" highlightClick="1"/>
          </p:cNvPr>
          <p:cNvSpPr/>
          <p:nvPr/>
        </p:nvSpPr>
        <p:spPr>
          <a:xfrm>
            <a:off x="5739454" y="6420861"/>
            <a:ext cx="318446" cy="336543"/>
          </a:xfrm>
          <a:prstGeom prst="actionButtonHome">
            <a:avLst/>
          </a:prstGeom>
          <a:noFill/>
          <a:ln>
            <a:solidFill>
              <a:srgbClr val="4454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67589038"/>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6"/>
          <p:cNvPicPr/>
          <p:nvPr/>
        </p:nvPicPr>
        <p:blipFill>
          <a:blip r:embed="rId3"/>
          <a:stretch/>
        </p:blipFill>
        <p:spPr>
          <a:xfrm>
            <a:off x="160436" y="61389"/>
            <a:ext cx="2229178" cy="761491"/>
          </a:xfrm>
          <a:prstGeom prst="rect">
            <a:avLst/>
          </a:prstGeom>
          <a:ln>
            <a:noFill/>
          </a:ln>
        </p:spPr>
      </p:pic>
      <p:pic>
        <p:nvPicPr>
          <p:cNvPr id="51" name="Grafik 50"/>
          <p:cNvPicPr/>
          <p:nvPr/>
        </p:nvPicPr>
        <p:blipFill>
          <a:blip r:embed="rId4"/>
          <a:stretch/>
        </p:blipFill>
        <p:spPr>
          <a:xfrm>
            <a:off x="11280203" y="76193"/>
            <a:ext cx="780212" cy="783695"/>
          </a:xfrm>
          <a:prstGeom prst="rect">
            <a:avLst/>
          </a:prstGeom>
          <a:ln>
            <a:noFill/>
          </a:ln>
        </p:spPr>
      </p:pic>
      <p:sp>
        <p:nvSpPr>
          <p:cNvPr id="53" name="Line 2"/>
          <p:cNvSpPr/>
          <p:nvPr/>
        </p:nvSpPr>
        <p:spPr>
          <a:xfrm>
            <a:off x="214" y="935210"/>
            <a:ext cx="12190817" cy="0"/>
          </a:xfrm>
          <a:prstGeom prst="line">
            <a:avLst/>
          </a:prstGeom>
          <a:ln w="29160">
            <a:solidFill>
              <a:srgbClr val="00285B"/>
            </a:solidFill>
            <a:round/>
          </a:ln>
        </p:spPr>
        <p:style>
          <a:lnRef idx="0">
            <a:scrgbClr r="0" g="0" b="0"/>
          </a:lnRef>
          <a:fillRef idx="0">
            <a:scrgbClr r="0" g="0" b="0"/>
          </a:fillRef>
          <a:effectRef idx="0">
            <a:scrgbClr r="0" g="0" b="0"/>
          </a:effectRef>
          <a:fontRef idx="minor"/>
        </p:style>
      </p:sp>
      <p:sp>
        <p:nvSpPr>
          <p:cNvPr id="19" name="Textfeld 18"/>
          <p:cNvSpPr txBox="1"/>
          <p:nvPr/>
        </p:nvSpPr>
        <p:spPr>
          <a:xfrm>
            <a:off x="4500957" y="198511"/>
            <a:ext cx="2926763" cy="539058"/>
          </a:xfrm>
          <a:prstGeom prst="rect">
            <a:avLst/>
          </a:prstGeom>
          <a:noFill/>
        </p:spPr>
        <p:txBody>
          <a:bodyPr wrap="none" rtlCol="0">
            <a:spAutoFit/>
          </a:bodyPr>
          <a:lstStyle/>
          <a:p>
            <a:r>
              <a:rPr lang="es-AR" sz="2903" b="1" dirty="0" smtClean="0">
                <a:solidFill>
                  <a:schemeClr val="tx2"/>
                </a:solidFill>
              </a:rPr>
              <a:t>Gravity modelling</a:t>
            </a:r>
            <a:endParaRPr lang="en-GB" sz="2903" b="1" dirty="0">
              <a:solidFill>
                <a:schemeClr val="tx2"/>
              </a:solidFill>
            </a:endParaRPr>
          </a:p>
        </p:txBody>
      </p:sp>
      <p:sp>
        <p:nvSpPr>
          <p:cNvPr id="3" name="Textfeld 2"/>
          <p:cNvSpPr txBox="1"/>
          <p:nvPr/>
        </p:nvSpPr>
        <p:spPr>
          <a:xfrm>
            <a:off x="3916231" y="1150798"/>
            <a:ext cx="8144184" cy="1200329"/>
          </a:xfrm>
          <a:prstGeom prst="rect">
            <a:avLst/>
          </a:prstGeom>
          <a:noFill/>
        </p:spPr>
        <p:txBody>
          <a:bodyPr wrap="square" rtlCol="0">
            <a:spAutoFit/>
          </a:bodyPr>
          <a:lstStyle/>
          <a:p>
            <a:pPr algn="just"/>
            <a:r>
              <a:rPr lang="es-AR" dirty="0" smtClean="0"/>
              <a:t>We further characterized the lithospheric structure testing the effect of the model with the gravity field. Using the defined configuration of the layers and assigning to them different densities, we compared the gravity field from the model against the measured gravity (Fig. 4). The gravity modelling part comprised two steps:</a:t>
            </a:r>
          </a:p>
        </p:txBody>
      </p:sp>
      <p:grpSp>
        <p:nvGrpSpPr>
          <p:cNvPr id="8" name="Gruppieren 7"/>
          <p:cNvGrpSpPr/>
          <p:nvPr/>
        </p:nvGrpSpPr>
        <p:grpSpPr>
          <a:xfrm>
            <a:off x="373899" y="1554256"/>
            <a:ext cx="3542332" cy="4050853"/>
            <a:chOff x="618448" y="1828798"/>
            <a:chExt cx="3542332" cy="4050853"/>
          </a:xfrm>
        </p:grpSpPr>
        <p:pic>
          <p:nvPicPr>
            <p:cNvPr id="5" name="Grafik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8448" y="1828798"/>
              <a:ext cx="3542332" cy="4050853"/>
            </a:xfrm>
            <a:prstGeom prst="rect">
              <a:avLst/>
            </a:prstGeom>
          </p:spPr>
        </p:pic>
        <p:sp>
          <p:nvSpPr>
            <p:cNvPr id="6" name="Rechteck 5"/>
            <p:cNvSpPr/>
            <p:nvPr/>
          </p:nvSpPr>
          <p:spPr>
            <a:xfrm>
              <a:off x="1485900" y="2473037"/>
              <a:ext cx="1672936" cy="27847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7" name="Textfeld 6"/>
          <p:cNvSpPr txBox="1"/>
          <p:nvPr/>
        </p:nvSpPr>
        <p:spPr>
          <a:xfrm>
            <a:off x="481847" y="5605109"/>
            <a:ext cx="3434384" cy="400110"/>
          </a:xfrm>
          <a:prstGeom prst="rect">
            <a:avLst/>
          </a:prstGeom>
          <a:noFill/>
        </p:spPr>
        <p:txBody>
          <a:bodyPr wrap="square" rtlCol="0">
            <a:spAutoFit/>
          </a:bodyPr>
          <a:lstStyle/>
          <a:p>
            <a:r>
              <a:rPr lang="es-AR" sz="1000" dirty="0" smtClean="0"/>
              <a:t>Fig. 4: Gravity disturbances from EIGEN 6C4 (</a:t>
            </a:r>
            <a:r>
              <a:rPr lang="de-DE" sz="1000" dirty="0" err="1" smtClean="0"/>
              <a:t>Förste</a:t>
            </a:r>
            <a:r>
              <a:rPr lang="de-DE" sz="1000" dirty="0" smtClean="0"/>
              <a:t> et al. 2014, Ince et al. 2019)</a:t>
            </a:r>
            <a:endParaRPr lang="de-DE" sz="1000" dirty="0"/>
          </a:p>
        </p:txBody>
      </p:sp>
      <p:sp>
        <p:nvSpPr>
          <p:cNvPr id="9" name="Textfeld 8"/>
          <p:cNvSpPr txBox="1"/>
          <p:nvPr/>
        </p:nvSpPr>
        <p:spPr>
          <a:xfrm>
            <a:off x="3916231" y="2376655"/>
            <a:ext cx="7729937" cy="369332"/>
          </a:xfrm>
          <a:prstGeom prst="rect">
            <a:avLst/>
          </a:prstGeom>
          <a:noFill/>
        </p:spPr>
        <p:txBody>
          <a:bodyPr wrap="none" rtlCol="0">
            <a:spAutoFit/>
          </a:bodyPr>
          <a:lstStyle/>
          <a:p>
            <a:pPr marL="342900" indent="-342900">
              <a:buAutoNum type="arabicParenBoth"/>
            </a:pPr>
            <a:r>
              <a:rPr lang="es-AR" b="1" dirty="0" smtClean="0"/>
              <a:t>Forward modelling</a:t>
            </a:r>
            <a:r>
              <a:rPr lang="es-AR" dirty="0" smtClean="0"/>
              <a:t>, using the interactive 3D gravity and magnetic application</a:t>
            </a:r>
          </a:p>
        </p:txBody>
      </p:sp>
      <p:sp>
        <p:nvSpPr>
          <p:cNvPr id="13" name="Textfeld 12"/>
          <p:cNvSpPr txBox="1"/>
          <p:nvPr/>
        </p:nvSpPr>
        <p:spPr>
          <a:xfrm>
            <a:off x="3916231" y="4645328"/>
            <a:ext cx="4669292" cy="369332"/>
          </a:xfrm>
          <a:prstGeom prst="rect">
            <a:avLst/>
          </a:prstGeom>
          <a:noFill/>
        </p:spPr>
        <p:txBody>
          <a:bodyPr wrap="none" rtlCol="0">
            <a:spAutoFit/>
          </a:bodyPr>
          <a:lstStyle/>
          <a:p>
            <a:r>
              <a:rPr lang="es-AR" b="1" dirty="0" smtClean="0"/>
              <a:t>(2) Inverse modelling</a:t>
            </a:r>
            <a:r>
              <a:rPr lang="es-AR" dirty="0" smtClean="0"/>
              <a:t>, using the python package</a:t>
            </a:r>
            <a:endParaRPr lang="de-DE" dirty="0"/>
          </a:p>
        </p:txBody>
      </p:sp>
      <p:pic>
        <p:nvPicPr>
          <p:cNvPr id="20" name="Grafik 19"/>
          <p:cNvPicPr>
            <a:picLocks noChangeAspect="1"/>
          </p:cNvPicPr>
          <p:nvPr/>
        </p:nvPicPr>
        <p:blipFill>
          <a:blip r:embed="rId6"/>
          <a:stretch>
            <a:fillRect/>
          </a:stretch>
        </p:blipFill>
        <p:spPr>
          <a:xfrm>
            <a:off x="4284546" y="2908719"/>
            <a:ext cx="1478546" cy="574990"/>
          </a:xfrm>
          <a:prstGeom prst="rect">
            <a:avLst/>
          </a:prstGeom>
        </p:spPr>
      </p:pic>
      <p:pic>
        <p:nvPicPr>
          <p:cNvPr id="21" name="Grafik 20">
            <a:hlinkClick r:id="rId7"/>
          </p:cNvPr>
          <p:cNvPicPr>
            <a:picLocks noChangeAspect="1"/>
          </p:cNvPicPr>
          <p:nvPr/>
        </p:nvPicPr>
        <p:blipFill>
          <a:blip r:embed="rId8"/>
          <a:stretch>
            <a:fillRect/>
          </a:stretch>
        </p:blipFill>
        <p:spPr>
          <a:xfrm rot="16200000">
            <a:off x="5742056" y="2939499"/>
            <a:ext cx="887639" cy="790215"/>
          </a:xfrm>
          <a:prstGeom prst="rect">
            <a:avLst/>
          </a:prstGeom>
        </p:spPr>
      </p:pic>
      <p:pic>
        <p:nvPicPr>
          <p:cNvPr id="22" name="Grafik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523417" y="4671989"/>
            <a:ext cx="1657350" cy="321112"/>
          </a:xfrm>
          <a:prstGeom prst="rect">
            <a:avLst/>
          </a:prstGeom>
        </p:spPr>
      </p:pic>
      <p:sp>
        <p:nvSpPr>
          <p:cNvPr id="15" name="Textfeld 14"/>
          <p:cNvSpPr txBox="1"/>
          <p:nvPr/>
        </p:nvSpPr>
        <p:spPr>
          <a:xfrm>
            <a:off x="4072270" y="3675832"/>
            <a:ext cx="7748255" cy="923330"/>
          </a:xfrm>
          <a:prstGeom prst="rect">
            <a:avLst/>
          </a:prstGeom>
          <a:noFill/>
        </p:spPr>
        <p:txBody>
          <a:bodyPr wrap="square" rtlCol="0">
            <a:spAutoFit/>
          </a:bodyPr>
          <a:lstStyle/>
          <a:p>
            <a:pPr algn="just"/>
            <a:r>
              <a:rPr lang="es-AR" dirty="0" smtClean="0"/>
              <a:t>From this step, we computed a gravity residual (i.e. difference between the observed gravity and the gravity response from the model). The residual was used in the step 2</a:t>
            </a:r>
            <a:endParaRPr lang="de-DE" dirty="0"/>
          </a:p>
        </p:txBody>
      </p:sp>
      <p:sp>
        <p:nvSpPr>
          <p:cNvPr id="16" name="Textfeld 15"/>
          <p:cNvSpPr txBox="1"/>
          <p:nvPr/>
        </p:nvSpPr>
        <p:spPr>
          <a:xfrm>
            <a:off x="4024179" y="5180688"/>
            <a:ext cx="7763151" cy="646331"/>
          </a:xfrm>
          <a:prstGeom prst="rect">
            <a:avLst/>
          </a:prstGeom>
          <a:noFill/>
        </p:spPr>
        <p:txBody>
          <a:bodyPr wrap="square" rtlCol="0">
            <a:spAutoFit/>
          </a:bodyPr>
          <a:lstStyle/>
          <a:p>
            <a:pPr algn="just"/>
            <a:r>
              <a:rPr lang="es-AR" dirty="0" smtClean="0"/>
              <a:t>We inverted the gravity residual from step (1) to compute the thickness of the lower crust</a:t>
            </a:r>
            <a:endParaRPr lang="de-DE" dirty="0"/>
          </a:p>
        </p:txBody>
      </p:sp>
      <p:grpSp>
        <p:nvGrpSpPr>
          <p:cNvPr id="28" name="Gruppieren 27"/>
          <p:cNvGrpSpPr/>
          <p:nvPr/>
        </p:nvGrpSpPr>
        <p:grpSpPr>
          <a:xfrm>
            <a:off x="10965669" y="6410472"/>
            <a:ext cx="997527" cy="307777"/>
            <a:chOff x="10972800" y="5141119"/>
            <a:chExt cx="997527" cy="307777"/>
          </a:xfrm>
        </p:grpSpPr>
        <p:sp>
          <p:nvSpPr>
            <p:cNvPr id="29" name="Textfeld 28">
              <a:hlinkClick r:id="rId10" action="ppaction://hlinksldjump"/>
            </p:cNvPr>
            <p:cNvSpPr txBox="1"/>
            <p:nvPr/>
          </p:nvSpPr>
          <p:spPr>
            <a:xfrm>
              <a:off x="10972800" y="5141119"/>
              <a:ext cx="997527" cy="307777"/>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s-AR" sz="1400" dirty="0" smtClean="0"/>
                <a:t>next</a:t>
              </a:r>
              <a:endParaRPr lang="de-DE" sz="1400" dirty="0"/>
            </a:p>
          </p:txBody>
        </p:sp>
        <p:sp>
          <p:nvSpPr>
            <p:cNvPr id="30" name="Pfeil nach rechts 29"/>
            <p:cNvSpPr/>
            <p:nvPr/>
          </p:nvSpPr>
          <p:spPr>
            <a:xfrm>
              <a:off x="11489045" y="5205387"/>
              <a:ext cx="304800" cy="200025"/>
            </a:xfrm>
            <a:prstGeom prst="rightArrow">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31" name="Grafik 3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896923" y="415976"/>
            <a:ext cx="1227411" cy="429442"/>
          </a:xfrm>
          <a:prstGeom prst="rect">
            <a:avLst/>
          </a:prstGeom>
        </p:spPr>
      </p:pic>
      <p:grpSp>
        <p:nvGrpSpPr>
          <p:cNvPr id="32" name="Gruppieren 31"/>
          <p:cNvGrpSpPr/>
          <p:nvPr/>
        </p:nvGrpSpPr>
        <p:grpSpPr>
          <a:xfrm>
            <a:off x="276447" y="6420861"/>
            <a:ext cx="997527" cy="307777"/>
            <a:chOff x="10971749" y="5184280"/>
            <a:chExt cx="997527" cy="307777"/>
          </a:xfrm>
        </p:grpSpPr>
        <p:sp>
          <p:nvSpPr>
            <p:cNvPr id="33" name="Textfeld 32">
              <a:hlinkClick r:id="rId12" action="ppaction://hlinksldjump"/>
            </p:cNvPr>
            <p:cNvSpPr txBox="1"/>
            <p:nvPr/>
          </p:nvSpPr>
          <p:spPr>
            <a:xfrm>
              <a:off x="10971749" y="5184280"/>
              <a:ext cx="997527" cy="307777"/>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r"/>
              <a:r>
                <a:rPr lang="es-AR" sz="1400" dirty="0" smtClean="0"/>
                <a:t>back</a:t>
              </a:r>
              <a:endParaRPr lang="de-DE" sz="1400" dirty="0"/>
            </a:p>
          </p:txBody>
        </p:sp>
        <p:sp>
          <p:nvSpPr>
            <p:cNvPr id="34" name="Pfeil nach rechts 33"/>
            <p:cNvSpPr/>
            <p:nvPr/>
          </p:nvSpPr>
          <p:spPr>
            <a:xfrm rot="10800000">
              <a:off x="11063018" y="5238157"/>
              <a:ext cx="304800" cy="200025"/>
            </a:xfrm>
            <a:prstGeom prst="rightArrow">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5" name="Interaktive Schaltfläche: Start 34">
            <a:hlinkClick r:id="" action="ppaction://hlinkshowjump?jump=firstslide" highlightClick="1"/>
          </p:cNvPr>
          <p:cNvSpPr/>
          <p:nvPr/>
        </p:nvSpPr>
        <p:spPr>
          <a:xfrm>
            <a:off x="5739454" y="6420861"/>
            <a:ext cx="318446" cy="336543"/>
          </a:xfrm>
          <a:prstGeom prst="actionButtonHome">
            <a:avLst/>
          </a:prstGeom>
          <a:noFill/>
          <a:ln>
            <a:solidFill>
              <a:srgbClr val="4454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p:cNvSpPr txBox="1"/>
          <p:nvPr/>
        </p:nvSpPr>
        <p:spPr>
          <a:xfrm>
            <a:off x="4700851" y="3443529"/>
            <a:ext cx="1263487" cy="246221"/>
          </a:xfrm>
          <a:prstGeom prst="rect">
            <a:avLst/>
          </a:prstGeom>
          <a:noFill/>
        </p:spPr>
        <p:txBody>
          <a:bodyPr wrap="none" rtlCol="0">
            <a:spAutoFit/>
          </a:bodyPr>
          <a:lstStyle/>
          <a:p>
            <a:r>
              <a:rPr lang="es-AR" sz="1000" dirty="0"/>
              <a:t>Schmidt et al. (2010)</a:t>
            </a:r>
            <a:endParaRPr lang="de-DE" sz="1000" dirty="0"/>
          </a:p>
        </p:txBody>
      </p:sp>
      <p:sp>
        <p:nvSpPr>
          <p:cNvPr id="37" name="Textfeld 36"/>
          <p:cNvSpPr txBox="1"/>
          <p:nvPr/>
        </p:nvSpPr>
        <p:spPr>
          <a:xfrm>
            <a:off x="9543579" y="4983259"/>
            <a:ext cx="1143262" cy="246221"/>
          </a:xfrm>
          <a:prstGeom prst="rect">
            <a:avLst/>
          </a:prstGeom>
          <a:noFill/>
        </p:spPr>
        <p:txBody>
          <a:bodyPr wrap="none" rtlCol="0">
            <a:spAutoFit/>
          </a:bodyPr>
          <a:lstStyle/>
          <a:p>
            <a:r>
              <a:rPr lang="es-AR" sz="1000" dirty="0" smtClean="0"/>
              <a:t>Uieda </a:t>
            </a:r>
            <a:r>
              <a:rPr lang="es-AR" sz="1000" dirty="0"/>
              <a:t>et al. (</a:t>
            </a:r>
            <a:r>
              <a:rPr lang="es-AR" sz="1000" dirty="0" smtClean="0"/>
              <a:t>2013)</a:t>
            </a:r>
            <a:endParaRPr lang="de-DE" sz="1000" dirty="0"/>
          </a:p>
        </p:txBody>
      </p:sp>
    </p:spTree>
    <p:extLst>
      <p:ext uri="{BB962C8B-B14F-4D97-AF65-F5344CB8AC3E}">
        <p14:creationId xmlns:p14="http://schemas.microsoft.com/office/powerpoint/2010/main" val="3300570094"/>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6"/>
          <p:cNvPicPr/>
          <p:nvPr/>
        </p:nvPicPr>
        <p:blipFill>
          <a:blip r:embed="rId2"/>
          <a:stretch/>
        </p:blipFill>
        <p:spPr>
          <a:xfrm>
            <a:off x="160436" y="61389"/>
            <a:ext cx="2229178" cy="761491"/>
          </a:xfrm>
          <a:prstGeom prst="rect">
            <a:avLst/>
          </a:prstGeom>
          <a:ln>
            <a:noFill/>
          </a:ln>
        </p:spPr>
      </p:pic>
      <p:pic>
        <p:nvPicPr>
          <p:cNvPr id="51" name="Grafik 50"/>
          <p:cNvPicPr/>
          <p:nvPr/>
        </p:nvPicPr>
        <p:blipFill>
          <a:blip r:embed="rId3"/>
          <a:stretch/>
        </p:blipFill>
        <p:spPr>
          <a:xfrm>
            <a:off x="11280203" y="76193"/>
            <a:ext cx="780212" cy="783695"/>
          </a:xfrm>
          <a:prstGeom prst="rect">
            <a:avLst/>
          </a:prstGeom>
          <a:ln>
            <a:noFill/>
          </a:ln>
        </p:spPr>
      </p:pic>
      <p:sp>
        <p:nvSpPr>
          <p:cNvPr id="53" name="Line 2"/>
          <p:cNvSpPr/>
          <p:nvPr/>
        </p:nvSpPr>
        <p:spPr>
          <a:xfrm>
            <a:off x="214" y="935210"/>
            <a:ext cx="12190817" cy="0"/>
          </a:xfrm>
          <a:prstGeom prst="line">
            <a:avLst/>
          </a:prstGeom>
          <a:ln w="29160">
            <a:solidFill>
              <a:srgbClr val="00285B"/>
            </a:solidFill>
            <a:round/>
          </a:ln>
        </p:spPr>
        <p:style>
          <a:lnRef idx="0">
            <a:scrgbClr r="0" g="0" b="0"/>
          </a:lnRef>
          <a:fillRef idx="0">
            <a:scrgbClr r="0" g="0" b="0"/>
          </a:fillRef>
          <a:effectRef idx="0">
            <a:scrgbClr r="0" g="0" b="0"/>
          </a:effectRef>
          <a:fontRef idx="minor"/>
        </p:style>
      </p:sp>
      <p:sp>
        <p:nvSpPr>
          <p:cNvPr id="19" name="Textfeld 18"/>
          <p:cNvSpPr txBox="1"/>
          <p:nvPr/>
        </p:nvSpPr>
        <p:spPr>
          <a:xfrm>
            <a:off x="5538399" y="165136"/>
            <a:ext cx="1296509" cy="539058"/>
          </a:xfrm>
          <a:prstGeom prst="rect">
            <a:avLst/>
          </a:prstGeom>
          <a:noFill/>
        </p:spPr>
        <p:txBody>
          <a:bodyPr wrap="none" rtlCol="0">
            <a:spAutoFit/>
          </a:bodyPr>
          <a:lstStyle/>
          <a:p>
            <a:r>
              <a:rPr lang="es-AR" sz="2903" b="1" dirty="0" smtClean="0">
                <a:solidFill>
                  <a:schemeClr val="tx2"/>
                </a:solidFill>
              </a:rPr>
              <a:t>Results</a:t>
            </a:r>
            <a:endParaRPr lang="en-GB" sz="2903" b="1" dirty="0">
              <a:solidFill>
                <a:schemeClr val="tx2"/>
              </a:solidFill>
            </a:endParaRPr>
          </a:p>
        </p:txBody>
      </p:sp>
      <p:sp>
        <p:nvSpPr>
          <p:cNvPr id="5" name="Textfeld 4"/>
          <p:cNvSpPr txBox="1"/>
          <p:nvPr/>
        </p:nvSpPr>
        <p:spPr>
          <a:xfrm>
            <a:off x="6491170" y="1147598"/>
            <a:ext cx="5460939" cy="923330"/>
          </a:xfrm>
          <a:prstGeom prst="rect">
            <a:avLst/>
          </a:prstGeom>
          <a:noFill/>
        </p:spPr>
        <p:txBody>
          <a:bodyPr wrap="square" rtlCol="0">
            <a:spAutoFit/>
          </a:bodyPr>
          <a:lstStyle/>
          <a:p>
            <a:pPr algn="just"/>
            <a:r>
              <a:rPr lang="es-AR" dirty="0" smtClean="0"/>
              <a:t>We derived a 3D structural model of the southern Central  Andes (Fig. 5) defining the first-order variations of thickness and density of the layers (e.g. Fig. 6)</a:t>
            </a:r>
            <a:endParaRPr lang="de-DE" dirty="0"/>
          </a:p>
        </p:txBody>
      </p:sp>
      <p:pic>
        <p:nvPicPr>
          <p:cNvPr id="6" name="Grafik 5"/>
          <p:cNvPicPr>
            <a:picLocks noChangeAspect="1"/>
          </p:cNvPicPr>
          <p:nvPr/>
        </p:nvPicPr>
        <p:blipFill>
          <a:blip r:embed="rId4"/>
          <a:stretch>
            <a:fillRect/>
          </a:stretch>
        </p:blipFill>
        <p:spPr>
          <a:xfrm>
            <a:off x="7438709" y="2256260"/>
            <a:ext cx="3520878" cy="3693779"/>
          </a:xfrm>
          <a:prstGeom prst="rect">
            <a:avLst/>
          </a:prstGeom>
        </p:spPr>
      </p:pic>
      <p:pic>
        <p:nvPicPr>
          <p:cNvPr id="21" name="Grafik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9836" y="1166227"/>
            <a:ext cx="6291335" cy="5385395"/>
          </a:xfrm>
          <a:prstGeom prst="rect">
            <a:avLst/>
          </a:prstGeom>
        </p:spPr>
      </p:pic>
      <p:sp>
        <p:nvSpPr>
          <p:cNvPr id="10" name="Rechteck 9"/>
          <p:cNvSpPr/>
          <p:nvPr/>
        </p:nvSpPr>
        <p:spPr>
          <a:xfrm>
            <a:off x="5396248" y="3107298"/>
            <a:ext cx="1438660" cy="18159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4" name="Grafik 23"/>
          <p:cNvPicPr>
            <a:picLocks noChangeAspect="1"/>
          </p:cNvPicPr>
          <p:nvPr/>
        </p:nvPicPr>
        <p:blipFill rotWithShape="1">
          <a:blip r:embed="rId5" cstate="print">
            <a:extLst>
              <a:ext uri="{28A0092B-C50C-407E-A947-70E740481C1C}">
                <a14:useLocalDpi xmlns:a14="http://schemas.microsoft.com/office/drawing/2010/main" val="0"/>
              </a:ext>
            </a:extLst>
          </a:blip>
          <a:srcRect l="82801" t="36872" b="32482"/>
          <a:stretch/>
        </p:blipFill>
        <p:spPr>
          <a:xfrm>
            <a:off x="5100187" y="2918609"/>
            <a:ext cx="1734721" cy="2645963"/>
          </a:xfrm>
          <a:prstGeom prst="rect">
            <a:avLst/>
          </a:prstGeom>
        </p:spPr>
      </p:pic>
      <p:sp>
        <p:nvSpPr>
          <p:cNvPr id="11" name="Textfeld 10"/>
          <p:cNvSpPr txBox="1"/>
          <p:nvPr/>
        </p:nvSpPr>
        <p:spPr>
          <a:xfrm>
            <a:off x="4640922" y="5460090"/>
            <a:ext cx="2622834" cy="246221"/>
          </a:xfrm>
          <a:prstGeom prst="rect">
            <a:avLst/>
          </a:prstGeom>
          <a:noFill/>
        </p:spPr>
        <p:txBody>
          <a:bodyPr wrap="none" rtlCol="0">
            <a:spAutoFit/>
          </a:bodyPr>
          <a:lstStyle/>
          <a:p>
            <a:r>
              <a:rPr lang="es-AR" sz="1000" dirty="0" smtClean="0"/>
              <a:t>Fig. 5: 3D model of the southern Central Andes</a:t>
            </a:r>
            <a:endParaRPr lang="de-DE" sz="1000" dirty="0"/>
          </a:p>
        </p:txBody>
      </p:sp>
      <p:sp>
        <p:nvSpPr>
          <p:cNvPr id="13" name="Textfeld 12"/>
          <p:cNvSpPr txBox="1"/>
          <p:nvPr/>
        </p:nvSpPr>
        <p:spPr>
          <a:xfrm>
            <a:off x="8036341" y="5950039"/>
            <a:ext cx="1991251" cy="246221"/>
          </a:xfrm>
          <a:prstGeom prst="rect">
            <a:avLst/>
          </a:prstGeom>
          <a:noFill/>
        </p:spPr>
        <p:txBody>
          <a:bodyPr wrap="none" rtlCol="0">
            <a:spAutoFit/>
          </a:bodyPr>
          <a:lstStyle/>
          <a:p>
            <a:r>
              <a:rPr lang="es-AR" sz="1000" dirty="0" smtClean="0"/>
              <a:t>Fig. 6: Thickness of the upper crust</a:t>
            </a:r>
            <a:endParaRPr lang="de-DE" sz="1000" dirty="0"/>
          </a:p>
        </p:txBody>
      </p:sp>
      <p:grpSp>
        <p:nvGrpSpPr>
          <p:cNvPr id="26" name="Gruppieren 25"/>
          <p:cNvGrpSpPr/>
          <p:nvPr/>
        </p:nvGrpSpPr>
        <p:grpSpPr>
          <a:xfrm>
            <a:off x="10965669" y="6410472"/>
            <a:ext cx="997527" cy="307777"/>
            <a:chOff x="10972800" y="5141119"/>
            <a:chExt cx="997527" cy="307777"/>
          </a:xfrm>
        </p:grpSpPr>
        <p:sp>
          <p:nvSpPr>
            <p:cNvPr id="27" name="Textfeld 26">
              <a:hlinkClick r:id="rId6" action="ppaction://hlinksldjump"/>
            </p:cNvPr>
            <p:cNvSpPr txBox="1"/>
            <p:nvPr/>
          </p:nvSpPr>
          <p:spPr>
            <a:xfrm>
              <a:off x="10972800" y="5141119"/>
              <a:ext cx="997527" cy="307777"/>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s-AR" sz="1400" dirty="0" smtClean="0"/>
                <a:t>next</a:t>
              </a:r>
              <a:endParaRPr lang="de-DE" sz="1400" dirty="0"/>
            </a:p>
          </p:txBody>
        </p:sp>
        <p:sp>
          <p:nvSpPr>
            <p:cNvPr id="28" name="Pfeil nach rechts 27"/>
            <p:cNvSpPr/>
            <p:nvPr/>
          </p:nvSpPr>
          <p:spPr>
            <a:xfrm>
              <a:off x="11489045" y="5205387"/>
              <a:ext cx="304800" cy="200025"/>
            </a:xfrm>
            <a:prstGeom prst="rightArrow">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29" name="Grafik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96923" y="415976"/>
            <a:ext cx="1227411" cy="429442"/>
          </a:xfrm>
          <a:prstGeom prst="rect">
            <a:avLst/>
          </a:prstGeom>
        </p:spPr>
      </p:pic>
      <p:grpSp>
        <p:nvGrpSpPr>
          <p:cNvPr id="30" name="Gruppieren 29"/>
          <p:cNvGrpSpPr/>
          <p:nvPr/>
        </p:nvGrpSpPr>
        <p:grpSpPr>
          <a:xfrm>
            <a:off x="276447" y="6420861"/>
            <a:ext cx="997527" cy="307777"/>
            <a:chOff x="10971749" y="5184280"/>
            <a:chExt cx="997527" cy="307777"/>
          </a:xfrm>
        </p:grpSpPr>
        <p:sp>
          <p:nvSpPr>
            <p:cNvPr id="32" name="Textfeld 31">
              <a:hlinkClick r:id="rId8" action="ppaction://hlinksldjump"/>
            </p:cNvPr>
            <p:cNvSpPr txBox="1"/>
            <p:nvPr/>
          </p:nvSpPr>
          <p:spPr>
            <a:xfrm>
              <a:off x="10971749" y="5184280"/>
              <a:ext cx="997527" cy="307777"/>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r"/>
              <a:r>
                <a:rPr lang="es-AR" sz="1400" dirty="0" smtClean="0"/>
                <a:t>back</a:t>
              </a:r>
              <a:endParaRPr lang="de-DE" sz="1400" dirty="0"/>
            </a:p>
          </p:txBody>
        </p:sp>
        <p:sp>
          <p:nvSpPr>
            <p:cNvPr id="33" name="Pfeil nach rechts 32"/>
            <p:cNvSpPr/>
            <p:nvPr/>
          </p:nvSpPr>
          <p:spPr>
            <a:xfrm rot="10800000">
              <a:off x="11063018" y="5238157"/>
              <a:ext cx="304800" cy="200025"/>
            </a:xfrm>
            <a:prstGeom prst="rightArrow">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4" name="Interaktive Schaltfläche: Start 33">
            <a:hlinkClick r:id="" action="ppaction://hlinkshowjump?jump=firstslide" highlightClick="1"/>
          </p:cNvPr>
          <p:cNvSpPr/>
          <p:nvPr/>
        </p:nvSpPr>
        <p:spPr>
          <a:xfrm>
            <a:off x="5739454" y="6420861"/>
            <a:ext cx="318446" cy="336543"/>
          </a:xfrm>
          <a:prstGeom prst="actionButtonHome">
            <a:avLst/>
          </a:prstGeom>
          <a:noFill/>
          <a:ln>
            <a:solidFill>
              <a:srgbClr val="4454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84579488"/>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6"/>
          <p:cNvPicPr/>
          <p:nvPr/>
        </p:nvPicPr>
        <p:blipFill>
          <a:blip r:embed="rId2"/>
          <a:stretch/>
        </p:blipFill>
        <p:spPr>
          <a:xfrm>
            <a:off x="160436" y="61389"/>
            <a:ext cx="2229178" cy="761491"/>
          </a:xfrm>
          <a:prstGeom prst="rect">
            <a:avLst/>
          </a:prstGeom>
          <a:ln>
            <a:noFill/>
          </a:ln>
        </p:spPr>
      </p:pic>
      <p:pic>
        <p:nvPicPr>
          <p:cNvPr id="51" name="Grafik 50"/>
          <p:cNvPicPr/>
          <p:nvPr/>
        </p:nvPicPr>
        <p:blipFill>
          <a:blip r:embed="rId3"/>
          <a:stretch/>
        </p:blipFill>
        <p:spPr>
          <a:xfrm>
            <a:off x="11280203" y="76193"/>
            <a:ext cx="780212" cy="783695"/>
          </a:xfrm>
          <a:prstGeom prst="rect">
            <a:avLst/>
          </a:prstGeom>
          <a:ln>
            <a:noFill/>
          </a:ln>
        </p:spPr>
      </p:pic>
      <p:sp>
        <p:nvSpPr>
          <p:cNvPr id="53" name="Line 2"/>
          <p:cNvSpPr/>
          <p:nvPr/>
        </p:nvSpPr>
        <p:spPr>
          <a:xfrm>
            <a:off x="214" y="935210"/>
            <a:ext cx="12190817" cy="0"/>
          </a:xfrm>
          <a:prstGeom prst="line">
            <a:avLst/>
          </a:prstGeom>
          <a:ln w="29160">
            <a:solidFill>
              <a:srgbClr val="00285B"/>
            </a:solidFill>
            <a:round/>
          </a:ln>
        </p:spPr>
        <p:style>
          <a:lnRef idx="0">
            <a:scrgbClr r="0" g="0" b="0"/>
          </a:lnRef>
          <a:fillRef idx="0">
            <a:scrgbClr r="0" g="0" b="0"/>
          </a:fillRef>
          <a:effectRef idx="0">
            <a:scrgbClr r="0" g="0" b="0"/>
          </a:effectRef>
          <a:fontRef idx="minor"/>
        </p:style>
      </p:sp>
      <p:sp>
        <p:nvSpPr>
          <p:cNvPr id="19" name="Textfeld 18"/>
          <p:cNvSpPr txBox="1"/>
          <p:nvPr/>
        </p:nvSpPr>
        <p:spPr>
          <a:xfrm>
            <a:off x="4630637" y="172605"/>
            <a:ext cx="2929969" cy="539058"/>
          </a:xfrm>
          <a:prstGeom prst="rect">
            <a:avLst/>
          </a:prstGeom>
          <a:noFill/>
        </p:spPr>
        <p:txBody>
          <a:bodyPr wrap="none" rtlCol="0">
            <a:spAutoFit/>
          </a:bodyPr>
          <a:lstStyle/>
          <a:p>
            <a:r>
              <a:rPr lang="es-AR" sz="2903" b="1" dirty="0" smtClean="0">
                <a:solidFill>
                  <a:schemeClr val="tx2"/>
                </a:solidFill>
              </a:rPr>
              <a:t>Results &amp; outlook</a:t>
            </a:r>
            <a:endParaRPr lang="en-GB" sz="2903" b="1" dirty="0">
              <a:solidFill>
                <a:schemeClr val="tx2"/>
              </a:solidFill>
            </a:endParaRPr>
          </a:p>
        </p:txBody>
      </p:sp>
      <p:sp>
        <p:nvSpPr>
          <p:cNvPr id="12" name="Pfeil nach rechts 11"/>
          <p:cNvSpPr/>
          <p:nvPr/>
        </p:nvSpPr>
        <p:spPr>
          <a:xfrm>
            <a:off x="511754" y="1655228"/>
            <a:ext cx="304800" cy="200025"/>
          </a:xfrm>
          <a:prstGeom prst="rightArrow">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Textfeld 15"/>
          <p:cNvSpPr txBox="1"/>
          <p:nvPr/>
        </p:nvSpPr>
        <p:spPr>
          <a:xfrm>
            <a:off x="816554" y="1487884"/>
            <a:ext cx="10755852" cy="646331"/>
          </a:xfrm>
          <a:prstGeom prst="rect">
            <a:avLst/>
          </a:prstGeom>
          <a:noFill/>
        </p:spPr>
        <p:txBody>
          <a:bodyPr wrap="square" rtlCol="0">
            <a:spAutoFit/>
          </a:bodyPr>
          <a:lstStyle/>
          <a:p>
            <a:pPr algn="just"/>
            <a:r>
              <a:rPr lang="es-MX" dirty="0" smtClean="0"/>
              <a:t>Crystalline crust is thicker and lighter beneath the orogen compared to the forearc and </a:t>
            </a:r>
            <a:r>
              <a:rPr lang="es-MX" dirty="0" smtClean="0"/>
              <a:t>foreland. These contrasts reflect d</a:t>
            </a:r>
            <a:r>
              <a:rPr lang="es-MX" dirty="0" smtClean="0">
                <a:sym typeface="Wingdings" panose="05000000000000000000" pitchFamily="2" charset="2"/>
              </a:rPr>
              <a:t>ifferent </a:t>
            </a:r>
            <a:r>
              <a:rPr lang="es-MX" dirty="0" smtClean="0">
                <a:sym typeface="Wingdings" panose="05000000000000000000" pitchFamily="2" charset="2"/>
              </a:rPr>
              <a:t>tectono-magmatic evolution of the segments</a:t>
            </a:r>
            <a:endParaRPr lang="de-DE" dirty="0"/>
          </a:p>
        </p:txBody>
      </p:sp>
      <p:sp>
        <p:nvSpPr>
          <p:cNvPr id="31" name="Pfeil nach rechts 30"/>
          <p:cNvSpPr/>
          <p:nvPr/>
        </p:nvSpPr>
        <p:spPr>
          <a:xfrm>
            <a:off x="511754" y="3329804"/>
            <a:ext cx="304800" cy="200025"/>
          </a:xfrm>
          <a:prstGeom prst="rightArrow">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p:cNvSpPr txBox="1"/>
          <p:nvPr/>
        </p:nvSpPr>
        <p:spPr>
          <a:xfrm>
            <a:off x="816554" y="3211984"/>
            <a:ext cx="10755851" cy="646331"/>
          </a:xfrm>
          <a:prstGeom prst="rect">
            <a:avLst/>
          </a:prstGeom>
          <a:noFill/>
        </p:spPr>
        <p:txBody>
          <a:bodyPr wrap="square" rtlCol="0">
            <a:spAutoFit/>
          </a:bodyPr>
          <a:lstStyle/>
          <a:p>
            <a:pPr algn="just"/>
            <a:r>
              <a:rPr lang="es-MX" dirty="0" smtClean="0"/>
              <a:t>The configuration </a:t>
            </a:r>
            <a:r>
              <a:rPr lang="es-MX" dirty="0" smtClean="0"/>
              <a:t>of the northern segment (thick orogenic crust </a:t>
            </a:r>
            <a:r>
              <a:rPr lang="es-MX" b="1" dirty="0" smtClean="0"/>
              <a:t>+</a:t>
            </a:r>
            <a:r>
              <a:rPr lang="es-MX" dirty="0" smtClean="0"/>
              <a:t> thick and potentially strong foreland crust) might enhance </a:t>
            </a:r>
            <a:r>
              <a:rPr lang="es-MX" dirty="0" smtClean="0"/>
              <a:t>the strong </a:t>
            </a:r>
            <a:r>
              <a:rPr lang="es-MX" dirty="0" smtClean="0"/>
              <a:t>coupling between the plates </a:t>
            </a:r>
            <a:r>
              <a:rPr lang="es-MX" dirty="0" smtClean="0">
                <a:sym typeface="Wingdings" panose="05000000000000000000" pitchFamily="2" charset="2"/>
              </a:rPr>
              <a:t>. This might </a:t>
            </a:r>
            <a:r>
              <a:rPr lang="es-MX" dirty="0" smtClean="0">
                <a:sym typeface="Wingdings" panose="05000000000000000000" pitchFamily="2" charset="2"/>
              </a:rPr>
              <a:t>facilitate the flat </a:t>
            </a:r>
            <a:r>
              <a:rPr lang="es-MX" dirty="0" smtClean="0">
                <a:sym typeface="Wingdings" panose="05000000000000000000" pitchFamily="2" charset="2"/>
              </a:rPr>
              <a:t>subduction regime</a:t>
            </a:r>
            <a:endParaRPr lang="de-DE" dirty="0"/>
          </a:p>
        </p:txBody>
      </p:sp>
      <p:sp>
        <p:nvSpPr>
          <p:cNvPr id="2" name="Textfeld 1"/>
          <p:cNvSpPr txBox="1"/>
          <p:nvPr/>
        </p:nvSpPr>
        <p:spPr>
          <a:xfrm>
            <a:off x="373487" y="1046737"/>
            <a:ext cx="3474862" cy="369332"/>
          </a:xfrm>
          <a:prstGeom prst="rect">
            <a:avLst/>
          </a:prstGeom>
          <a:noFill/>
        </p:spPr>
        <p:txBody>
          <a:bodyPr wrap="none" rtlCol="0">
            <a:spAutoFit/>
          </a:bodyPr>
          <a:lstStyle/>
          <a:p>
            <a:r>
              <a:rPr lang="es-AR" dirty="0" smtClean="0"/>
              <a:t>Some of our main findings suggest:</a:t>
            </a:r>
            <a:endParaRPr lang="de-DE" dirty="0"/>
          </a:p>
        </p:txBody>
      </p:sp>
      <p:sp>
        <p:nvSpPr>
          <p:cNvPr id="18" name="Pfeil nach rechts 17"/>
          <p:cNvSpPr/>
          <p:nvPr/>
        </p:nvSpPr>
        <p:spPr>
          <a:xfrm>
            <a:off x="511754" y="2465607"/>
            <a:ext cx="304800" cy="200025"/>
          </a:xfrm>
          <a:prstGeom prst="rightArrow">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p:cNvSpPr txBox="1"/>
          <p:nvPr/>
        </p:nvSpPr>
        <p:spPr>
          <a:xfrm>
            <a:off x="816554" y="2327437"/>
            <a:ext cx="10755852" cy="646331"/>
          </a:xfrm>
          <a:prstGeom prst="rect">
            <a:avLst/>
          </a:prstGeom>
          <a:noFill/>
        </p:spPr>
        <p:txBody>
          <a:bodyPr wrap="square" rtlCol="0">
            <a:spAutoFit/>
          </a:bodyPr>
          <a:lstStyle/>
          <a:p>
            <a:pPr algn="just"/>
            <a:r>
              <a:rPr lang="es-MX" dirty="0" smtClean="0"/>
              <a:t>There´s no evident correlation between the boundaries proposed for the Pampia-Chilenia-Cuyania model and the deep lithospheric structure (thickness or density of the crystalline crust/lithospheric mantle) </a:t>
            </a:r>
            <a:endParaRPr lang="de-DE" dirty="0"/>
          </a:p>
        </p:txBody>
      </p:sp>
      <p:sp>
        <p:nvSpPr>
          <p:cNvPr id="7" name="Textfeld 6"/>
          <p:cNvSpPr txBox="1"/>
          <p:nvPr/>
        </p:nvSpPr>
        <p:spPr>
          <a:xfrm>
            <a:off x="373487" y="4214351"/>
            <a:ext cx="1556323" cy="369332"/>
          </a:xfrm>
          <a:prstGeom prst="rect">
            <a:avLst/>
          </a:prstGeom>
          <a:noFill/>
        </p:spPr>
        <p:txBody>
          <a:bodyPr wrap="none" rtlCol="0">
            <a:spAutoFit/>
          </a:bodyPr>
          <a:lstStyle/>
          <a:p>
            <a:r>
              <a:rPr lang="es-AR" dirty="0" smtClean="0"/>
              <a:t>Ongoing work:</a:t>
            </a:r>
            <a:endParaRPr lang="de-DE" dirty="0"/>
          </a:p>
        </p:txBody>
      </p:sp>
      <p:sp>
        <p:nvSpPr>
          <p:cNvPr id="23" name="Pfeil nach rechts 22"/>
          <p:cNvSpPr/>
          <p:nvPr/>
        </p:nvSpPr>
        <p:spPr>
          <a:xfrm>
            <a:off x="511754" y="4852798"/>
            <a:ext cx="304800" cy="200025"/>
          </a:xfrm>
          <a:prstGeom prst="rightArrow">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816554" y="4755053"/>
            <a:ext cx="6756658" cy="369332"/>
          </a:xfrm>
          <a:prstGeom prst="rect">
            <a:avLst/>
          </a:prstGeom>
          <a:noFill/>
        </p:spPr>
        <p:txBody>
          <a:bodyPr wrap="none" rtlCol="0">
            <a:spAutoFit/>
          </a:bodyPr>
          <a:lstStyle/>
          <a:p>
            <a:r>
              <a:rPr lang="es-AR" dirty="0" smtClean="0"/>
              <a:t>Assess the thermal and rheological state of the lithosphere in the area</a:t>
            </a:r>
            <a:endParaRPr lang="de-DE" dirty="0"/>
          </a:p>
        </p:txBody>
      </p:sp>
      <p:sp>
        <p:nvSpPr>
          <p:cNvPr id="26" name="Textfeld 25"/>
          <p:cNvSpPr txBox="1"/>
          <p:nvPr/>
        </p:nvSpPr>
        <p:spPr>
          <a:xfrm>
            <a:off x="1548743" y="5285378"/>
            <a:ext cx="8997986" cy="369332"/>
          </a:xfrm>
          <a:prstGeom prst="rect">
            <a:avLst/>
          </a:prstGeom>
          <a:noFill/>
        </p:spPr>
        <p:txBody>
          <a:bodyPr wrap="square" rtlCol="0">
            <a:spAutoFit/>
          </a:bodyPr>
          <a:lstStyle/>
          <a:p>
            <a:pPr algn="ctr"/>
            <a:r>
              <a:rPr lang="de-DE" dirty="0" err="1" smtClean="0">
                <a:solidFill>
                  <a:srgbClr val="FF0000"/>
                </a:solidFill>
              </a:rPr>
              <a:t>What</a:t>
            </a:r>
            <a:r>
              <a:rPr lang="de-DE" dirty="0" smtClean="0">
                <a:solidFill>
                  <a:srgbClr val="FF0000"/>
                </a:solidFill>
              </a:rPr>
              <a:t> </a:t>
            </a:r>
            <a:r>
              <a:rPr lang="de-DE" dirty="0" err="1" smtClean="0">
                <a:solidFill>
                  <a:srgbClr val="FF0000"/>
                </a:solidFill>
              </a:rPr>
              <a:t>is</a:t>
            </a:r>
            <a:r>
              <a:rPr lang="de-DE" dirty="0" smtClean="0">
                <a:solidFill>
                  <a:srgbClr val="FF0000"/>
                </a:solidFill>
              </a:rPr>
              <a:t> </a:t>
            </a:r>
            <a:r>
              <a:rPr lang="de-DE" dirty="0" err="1" smtClean="0">
                <a:solidFill>
                  <a:srgbClr val="FF0000"/>
                </a:solidFill>
              </a:rPr>
              <a:t>the</a:t>
            </a:r>
            <a:r>
              <a:rPr lang="de-DE" dirty="0" smtClean="0">
                <a:solidFill>
                  <a:srgbClr val="FF0000"/>
                </a:solidFill>
              </a:rPr>
              <a:t> </a:t>
            </a:r>
            <a:r>
              <a:rPr lang="de-DE" dirty="0" err="1" smtClean="0">
                <a:solidFill>
                  <a:srgbClr val="FF0000"/>
                </a:solidFill>
              </a:rPr>
              <a:t>influence</a:t>
            </a:r>
            <a:r>
              <a:rPr lang="de-DE" dirty="0" smtClean="0">
                <a:solidFill>
                  <a:srgbClr val="FF0000"/>
                </a:solidFill>
              </a:rPr>
              <a:t> </a:t>
            </a:r>
            <a:r>
              <a:rPr lang="de-DE" dirty="0" err="1" smtClean="0">
                <a:solidFill>
                  <a:srgbClr val="FF0000"/>
                </a:solidFill>
              </a:rPr>
              <a:t>of</a:t>
            </a:r>
            <a:r>
              <a:rPr lang="de-DE" dirty="0" smtClean="0">
                <a:solidFill>
                  <a:srgbClr val="FF0000"/>
                </a:solidFill>
              </a:rPr>
              <a:t> </a:t>
            </a:r>
            <a:r>
              <a:rPr lang="de-DE" dirty="0" err="1" smtClean="0">
                <a:solidFill>
                  <a:srgbClr val="FF0000"/>
                </a:solidFill>
              </a:rPr>
              <a:t>the</a:t>
            </a:r>
            <a:r>
              <a:rPr lang="de-DE" dirty="0" smtClean="0">
                <a:solidFill>
                  <a:srgbClr val="FF0000"/>
                </a:solidFill>
              </a:rPr>
              <a:t> </a:t>
            </a:r>
            <a:r>
              <a:rPr lang="de-DE" dirty="0" err="1" smtClean="0">
                <a:solidFill>
                  <a:srgbClr val="FF0000"/>
                </a:solidFill>
              </a:rPr>
              <a:t>upper</a:t>
            </a:r>
            <a:r>
              <a:rPr lang="de-DE" dirty="0" smtClean="0">
                <a:solidFill>
                  <a:srgbClr val="FF0000"/>
                </a:solidFill>
              </a:rPr>
              <a:t> </a:t>
            </a:r>
            <a:r>
              <a:rPr lang="de-DE" dirty="0" err="1" smtClean="0">
                <a:solidFill>
                  <a:srgbClr val="FF0000"/>
                </a:solidFill>
              </a:rPr>
              <a:t>plate</a:t>
            </a:r>
            <a:r>
              <a:rPr lang="de-DE" dirty="0" smtClean="0">
                <a:solidFill>
                  <a:srgbClr val="FF0000"/>
                </a:solidFill>
              </a:rPr>
              <a:t> </a:t>
            </a:r>
            <a:r>
              <a:rPr lang="de-DE" dirty="0" err="1" smtClean="0">
                <a:solidFill>
                  <a:srgbClr val="FF0000"/>
                </a:solidFill>
              </a:rPr>
              <a:t>structure</a:t>
            </a:r>
            <a:r>
              <a:rPr lang="de-DE" dirty="0" smtClean="0">
                <a:solidFill>
                  <a:srgbClr val="FF0000"/>
                </a:solidFill>
              </a:rPr>
              <a:t> on </a:t>
            </a:r>
            <a:r>
              <a:rPr lang="de-DE" dirty="0" err="1" smtClean="0">
                <a:solidFill>
                  <a:srgbClr val="FF0000"/>
                </a:solidFill>
              </a:rPr>
              <a:t>the</a:t>
            </a:r>
            <a:r>
              <a:rPr lang="de-DE" dirty="0" smtClean="0">
                <a:solidFill>
                  <a:srgbClr val="FF0000"/>
                </a:solidFill>
              </a:rPr>
              <a:t> type </a:t>
            </a:r>
            <a:r>
              <a:rPr lang="de-DE" dirty="0" err="1" smtClean="0">
                <a:solidFill>
                  <a:srgbClr val="FF0000"/>
                </a:solidFill>
              </a:rPr>
              <a:t>and</a:t>
            </a:r>
            <a:r>
              <a:rPr lang="de-DE" dirty="0" smtClean="0">
                <a:solidFill>
                  <a:srgbClr val="FF0000"/>
                </a:solidFill>
              </a:rPr>
              <a:t> </a:t>
            </a:r>
            <a:r>
              <a:rPr lang="de-DE" dirty="0" err="1" smtClean="0">
                <a:solidFill>
                  <a:srgbClr val="FF0000"/>
                </a:solidFill>
              </a:rPr>
              <a:t>extent</a:t>
            </a:r>
            <a:r>
              <a:rPr lang="de-DE" dirty="0" smtClean="0">
                <a:solidFill>
                  <a:srgbClr val="FF0000"/>
                </a:solidFill>
              </a:rPr>
              <a:t> </a:t>
            </a:r>
            <a:r>
              <a:rPr lang="de-DE" dirty="0" err="1" smtClean="0">
                <a:solidFill>
                  <a:srgbClr val="FF0000"/>
                </a:solidFill>
              </a:rPr>
              <a:t>of</a:t>
            </a:r>
            <a:r>
              <a:rPr lang="de-DE" dirty="0" smtClean="0">
                <a:solidFill>
                  <a:srgbClr val="FF0000"/>
                </a:solidFill>
              </a:rPr>
              <a:t> </a:t>
            </a:r>
            <a:r>
              <a:rPr lang="de-DE" dirty="0" err="1" smtClean="0">
                <a:solidFill>
                  <a:srgbClr val="FF0000"/>
                </a:solidFill>
              </a:rPr>
              <a:t>deformation</a:t>
            </a:r>
            <a:r>
              <a:rPr lang="de-DE" dirty="0" smtClean="0">
                <a:solidFill>
                  <a:srgbClr val="FF0000"/>
                </a:solidFill>
              </a:rPr>
              <a:t>?</a:t>
            </a:r>
            <a:endParaRPr lang="de-DE" dirty="0">
              <a:solidFill>
                <a:srgbClr val="FF0000"/>
              </a:solidFill>
            </a:endParaRPr>
          </a:p>
        </p:txBody>
      </p:sp>
      <p:sp>
        <p:nvSpPr>
          <p:cNvPr id="27" name="Pfeil nach rechts 26"/>
          <p:cNvSpPr/>
          <p:nvPr/>
        </p:nvSpPr>
        <p:spPr>
          <a:xfrm>
            <a:off x="1548743" y="5375468"/>
            <a:ext cx="191192" cy="209906"/>
          </a:xfrm>
          <a:prstGeom prst="rightArrow">
            <a:avLst/>
          </a:prstGeom>
          <a:solidFill>
            <a:srgbClr val="4454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Textfeld 10"/>
          <p:cNvSpPr txBox="1"/>
          <p:nvPr/>
        </p:nvSpPr>
        <p:spPr>
          <a:xfrm>
            <a:off x="8211086" y="3937352"/>
            <a:ext cx="3805914" cy="369332"/>
          </a:xfrm>
          <a:prstGeom prst="rect">
            <a:avLst/>
          </a:prstGeom>
          <a:noFill/>
          <a:ln>
            <a:solidFill>
              <a:schemeClr val="tx1"/>
            </a:solidFill>
          </a:ln>
        </p:spPr>
        <p:txBody>
          <a:bodyPr wrap="none" rtlCol="0">
            <a:spAutoFit/>
          </a:bodyPr>
          <a:lstStyle/>
          <a:p>
            <a:r>
              <a:rPr lang="es-AR" b="1" dirty="0" smtClean="0"/>
              <a:t>Rodriguez Piceda et al. (under review)</a:t>
            </a:r>
            <a:endParaRPr lang="de-DE" b="1" dirty="0"/>
          </a:p>
        </p:txBody>
      </p:sp>
      <p:pic>
        <p:nvPicPr>
          <p:cNvPr id="30" name="Grafik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96923" y="415976"/>
            <a:ext cx="1227411" cy="429442"/>
          </a:xfrm>
          <a:prstGeom prst="rect">
            <a:avLst/>
          </a:prstGeom>
        </p:spPr>
      </p:pic>
      <p:grpSp>
        <p:nvGrpSpPr>
          <p:cNvPr id="32" name="Gruppieren 31"/>
          <p:cNvGrpSpPr/>
          <p:nvPr/>
        </p:nvGrpSpPr>
        <p:grpSpPr>
          <a:xfrm>
            <a:off x="276447" y="6420861"/>
            <a:ext cx="997527" cy="307777"/>
            <a:chOff x="10971749" y="5184280"/>
            <a:chExt cx="997527" cy="307777"/>
          </a:xfrm>
        </p:grpSpPr>
        <p:sp>
          <p:nvSpPr>
            <p:cNvPr id="33" name="Textfeld 32">
              <a:hlinkClick r:id="rId5" action="ppaction://hlinksldjump"/>
            </p:cNvPr>
            <p:cNvSpPr txBox="1"/>
            <p:nvPr/>
          </p:nvSpPr>
          <p:spPr>
            <a:xfrm>
              <a:off x="10971749" y="5184280"/>
              <a:ext cx="997527" cy="307777"/>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r"/>
              <a:r>
                <a:rPr lang="es-AR" sz="1400" dirty="0" smtClean="0"/>
                <a:t>back</a:t>
              </a:r>
              <a:endParaRPr lang="de-DE" sz="1400" dirty="0"/>
            </a:p>
          </p:txBody>
        </p:sp>
        <p:sp>
          <p:nvSpPr>
            <p:cNvPr id="34" name="Pfeil nach rechts 33"/>
            <p:cNvSpPr/>
            <p:nvPr/>
          </p:nvSpPr>
          <p:spPr>
            <a:xfrm rot="10800000">
              <a:off x="11063018" y="5238157"/>
              <a:ext cx="304800" cy="200025"/>
            </a:xfrm>
            <a:prstGeom prst="rightArrow">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5" name="Gruppieren 34"/>
          <p:cNvGrpSpPr/>
          <p:nvPr/>
        </p:nvGrpSpPr>
        <p:grpSpPr>
          <a:xfrm>
            <a:off x="10965669" y="6410472"/>
            <a:ext cx="997527" cy="307777"/>
            <a:chOff x="10972800" y="5141119"/>
            <a:chExt cx="997527" cy="307777"/>
          </a:xfrm>
        </p:grpSpPr>
        <p:sp>
          <p:nvSpPr>
            <p:cNvPr id="36" name="Textfeld 35">
              <a:hlinkClick r:id="rId6" action="ppaction://hlinksldjump"/>
            </p:cNvPr>
            <p:cNvSpPr txBox="1"/>
            <p:nvPr/>
          </p:nvSpPr>
          <p:spPr>
            <a:xfrm>
              <a:off x="10972800" y="5141119"/>
              <a:ext cx="997527" cy="307777"/>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s-AR" sz="1400" dirty="0" smtClean="0"/>
                <a:t>next</a:t>
              </a:r>
              <a:endParaRPr lang="de-DE" sz="1400" dirty="0"/>
            </a:p>
          </p:txBody>
        </p:sp>
        <p:sp>
          <p:nvSpPr>
            <p:cNvPr id="37" name="Pfeil nach rechts 36"/>
            <p:cNvSpPr/>
            <p:nvPr/>
          </p:nvSpPr>
          <p:spPr>
            <a:xfrm>
              <a:off x="11489045" y="5205387"/>
              <a:ext cx="304800" cy="200025"/>
            </a:xfrm>
            <a:prstGeom prst="rightArrow">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8" name="Interaktive Schaltfläche: Start 37">
            <a:hlinkClick r:id="" action="ppaction://hlinkshowjump?jump=firstslide" highlightClick="1"/>
          </p:cNvPr>
          <p:cNvSpPr/>
          <p:nvPr/>
        </p:nvSpPr>
        <p:spPr>
          <a:xfrm>
            <a:off x="5739454" y="6420861"/>
            <a:ext cx="318446" cy="336543"/>
          </a:xfrm>
          <a:prstGeom prst="actionButtonHome">
            <a:avLst/>
          </a:prstGeom>
          <a:noFill/>
          <a:ln>
            <a:solidFill>
              <a:srgbClr val="4454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85990733"/>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6"/>
          <p:cNvPicPr/>
          <p:nvPr/>
        </p:nvPicPr>
        <p:blipFill>
          <a:blip r:embed="rId2"/>
          <a:stretch/>
        </p:blipFill>
        <p:spPr>
          <a:xfrm>
            <a:off x="160436" y="61389"/>
            <a:ext cx="2229178" cy="761491"/>
          </a:xfrm>
          <a:prstGeom prst="rect">
            <a:avLst/>
          </a:prstGeom>
          <a:ln>
            <a:noFill/>
          </a:ln>
        </p:spPr>
      </p:pic>
      <p:pic>
        <p:nvPicPr>
          <p:cNvPr id="51" name="Grafik 50"/>
          <p:cNvPicPr/>
          <p:nvPr/>
        </p:nvPicPr>
        <p:blipFill>
          <a:blip r:embed="rId3"/>
          <a:stretch/>
        </p:blipFill>
        <p:spPr>
          <a:xfrm>
            <a:off x="11280203" y="76193"/>
            <a:ext cx="780212" cy="783695"/>
          </a:xfrm>
          <a:prstGeom prst="rect">
            <a:avLst/>
          </a:prstGeom>
          <a:ln>
            <a:noFill/>
          </a:ln>
        </p:spPr>
      </p:pic>
      <p:sp>
        <p:nvSpPr>
          <p:cNvPr id="53" name="Line 2"/>
          <p:cNvSpPr/>
          <p:nvPr/>
        </p:nvSpPr>
        <p:spPr>
          <a:xfrm>
            <a:off x="214" y="935210"/>
            <a:ext cx="12190817" cy="0"/>
          </a:xfrm>
          <a:prstGeom prst="line">
            <a:avLst/>
          </a:prstGeom>
          <a:ln w="29160">
            <a:solidFill>
              <a:srgbClr val="00285B"/>
            </a:solidFill>
            <a:round/>
          </a:ln>
        </p:spPr>
        <p:style>
          <a:lnRef idx="0">
            <a:scrgbClr r="0" g="0" b="0"/>
          </a:lnRef>
          <a:fillRef idx="0">
            <a:scrgbClr r="0" g="0" b="0"/>
          </a:fillRef>
          <a:effectRef idx="0">
            <a:scrgbClr r="0" g="0" b="0"/>
          </a:effectRef>
          <a:fontRef idx="minor"/>
        </p:style>
      </p:sp>
      <p:sp>
        <p:nvSpPr>
          <p:cNvPr id="20" name="Textfeld 19"/>
          <p:cNvSpPr txBox="1"/>
          <p:nvPr/>
        </p:nvSpPr>
        <p:spPr>
          <a:xfrm>
            <a:off x="11952110" y="6551622"/>
            <a:ext cx="239890" cy="369332"/>
          </a:xfrm>
          <a:prstGeom prst="rect">
            <a:avLst/>
          </a:prstGeom>
          <a:noFill/>
        </p:spPr>
        <p:txBody>
          <a:bodyPr wrap="square" rtlCol="0">
            <a:spAutoFit/>
          </a:bodyPr>
          <a:lstStyle/>
          <a:p>
            <a:r>
              <a:rPr lang="es-MX" dirty="0" smtClean="0"/>
              <a:t>4</a:t>
            </a:r>
            <a:endParaRPr lang="de-DE" dirty="0"/>
          </a:p>
        </p:txBody>
      </p:sp>
      <p:pic>
        <p:nvPicPr>
          <p:cNvPr id="3" name="Grafi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76698" y="6361977"/>
            <a:ext cx="1227411" cy="429442"/>
          </a:xfrm>
          <a:prstGeom prst="rect">
            <a:avLst/>
          </a:prstGeom>
        </p:spPr>
      </p:pic>
      <p:pic>
        <p:nvPicPr>
          <p:cNvPr id="5" name="Grafik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9" y="1"/>
            <a:ext cx="12191031" cy="6858000"/>
          </a:xfrm>
          <a:prstGeom prst="rect">
            <a:avLst/>
          </a:prstGeom>
        </p:spPr>
      </p:pic>
      <p:sp>
        <p:nvSpPr>
          <p:cNvPr id="25" name="Textfeld 24"/>
          <p:cNvSpPr txBox="1"/>
          <p:nvPr/>
        </p:nvSpPr>
        <p:spPr>
          <a:xfrm>
            <a:off x="316904" y="276732"/>
            <a:ext cx="11635206" cy="1569660"/>
          </a:xfrm>
          <a:prstGeom prst="rect">
            <a:avLst/>
          </a:prstGeom>
          <a:solidFill>
            <a:srgbClr val="FFFFFF">
              <a:alpha val="60000"/>
            </a:srgbClr>
          </a:solidFill>
          <a:ln>
            <a:solidFill>
              <a:schemeClr val="tx1"/>
            </a:solidFill>
          </a:ln>
        </p:spPr>
        <p:txBody>
          <a:bodyPr wrap="square" rtlCol="0">
            <a:spAutoFit/>
          </a:bodyPr>
          <a:lstStyle/>
          <a:p>
            <a:pPr algn="ctr"/>
            <a:r>
              <a:rPr lang="es-AR" sz="3200" dirty="0" smtClean="0"/>
              <a:t>Thanks for reading. You can follow the updates of the project on the webpage </a:t>
            </a:r>
            <a:r>
              <a:rPr lang="es-AR" sz="3200" dirty="0" smtClean="0">
                <a:hlinkClick r:id="rId6"/>
              </a:rPr>
              <a:t>http://www.irtg-strategy.de/en/</a:t>
            </a:r>
            <a:r>
              <a:rPr lang="es-AR" sz="3200" dirty="0" smtClean="0"/>
              <a:t> and on twitter (@IRTG_StRATEGy; @crpiceda)</a:t>
            </a:r>
          </a:p>
        </p:txBody>
      </p:sp>
      <p:pic>
        <p:nvPicPr>
          <p:cNvPr id="21" name="Espace réservé du contenu 4"/>
          <p:cNvPicPr>
            <a:picLocks noGrp="1"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76698" y="1156460"/>
            <a:ext cx="1360446" cy="1360446"/>
          </a:xfrm>
          <a:prstGeom prst="rect">
            <a:avLst/>
          </a:prstGeom>
        </p:spPr>
      </p:pic>
      <p:sp>
        <p:nvSpPr>
          <p:cNvPr id="29" name="Textfeld 28"/>
          <p:cNvSpPr txBox="1"/>
          <p:nvPr/>
        </p:nvSpPr>
        <p:spPr>
          <a:xfrm>
            <a:off x="3846213" y="5919148"/>
            <a:ext cx="4104928" cy="307777"/>
          </a:xfrm>
          <a:prstGeom prst="rect">
            <a:avLst/>
          </a:prstGeom>
          <a:solidFill>
            <a:srgbClr val="FFFFFF">
              <a:alpha val="60000"/>
            </a:srgbClr>
          </a:solidFill>
          <a:ln>
            <a:solidFill>
              <a:schemeClr val="tx1"/>
            </a:solidFill>
          </a:ln>
        </p:spPr>
        <p:txBody>
          <a:bodyPr wrap="square" rtlCol="0">
            <a:spAutoFit/>
          </a:bodyPr>
          <a:lstStyle/>
          <a:p>
            <a:pPr algn="ctr"/>
            <a:r>
              <a:rPr lang="es-AR" sz="1400" dirty="0" smtClean="0"/>
              <a:t>Puna plateau, Strategy Field School 2019, Argentina</a:t>
            </a:r>
          </a:p>
        </p:txBody>
      </p:sp>
      <p:sp>
        <p:nvSpPr>
          <p:cNvPr id="30" name="Interaktive Schaltfläche: Start 29">
            <a:hlinkClick r:id="" action="ppaction://hlinkshowjump?jump=firstslide" highlightClick="1"/>
          </p:cNvPr>
          <p:cNvSpPr/>
          <p:nvPr/>
        </p:nvSpPr>
        <p:spPr>
          <a:xfrm>
            <a:off x="5739454" y="6420861"/>
            <a:ext cx="318446" cy="336543"/>
          </a:xfrm>
          <a:prstGeom prst="actionButtonHome">
            <a:avLst/>
          </a:prstGeom>
          <a:solidFill>
            <a:schemeClr val="bg1"/>
          </a:solidFill>
          <a:ln>
            <a:solidFill>
              <a:srgbClr val="4454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33" name="Gruppieren 32"/>
          <p:cNvGrpSpPr/>
          <p:nvPr/>
        </p:nvGrpSpPr>
        <p:grpSpPr>
          <a:xfrm>
            <a:off x="10965669" y="6410472"/>
            <a:ext cx="997527" cy="307777"/>
            <a:chOff x="10972800" y="5141119"/>
            <a:chExt cx="997527" cy="307777"/>
          </a:xfrm>
        </p:grpSpPr>
        <p:sp>
          <p:nvSpPr>
            <p:cNvPr id="34" name="Textfeld 33">
              <a:hlinkClick r:id="rId8" action="ppaction://hlinksldjump"/>
            </p:cNvPr>
            <p:cNvSpPr txBox="1"/>
            <p:nvPr/>
          </p:nvSpPr>
          <p:spPr>
            <a:xfrm>
              <a:off x="10972800" y="5141119"/>
              <a:ext cx="997527" cy="307777"/>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s-AR" sz="1400" dirty="0" smtClean="0"/>
                <a:t>next</a:t>
              </a:r>
              <a:endParaRPr lang="de-DE" sz="1400" dirty="0"/>
            </a:p>
          </p:txBody>
        </p:sp>
        <p:sp>
          <p:nvSpPr>
            <p:cNvPr id="35" name="Pfeil nach rechts 34"/>
            <p:cNvSpPr/>
            <p:nvPr/>
          </p:nvSpPr>
          <p:spPr>
            <a:xfrm>
              <a:off x="11489045" y="5205387"/>
              <a:ext cx="304800" cy="200025"/>
            </a:xfrm>
            <a:prstGeom prst="rightArrow">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6" name="Gruppieren 35"/>
          <p:cNvGrpSpPr/>
          <p:nvPr/>
        </p:nvGrpSpPr>
        <p:grpSpPr>
          <a:xfrm>
            <a:off x="276447" y="6420861"/>
            <a:ext cx="997527" cy="307777"/>
            <a:chOff x="10971749" y="5184280"/>
            <a:chExt cx="997527" cy="307777"/>
          </a:xfrm>
        </p:grpSpPr>
        <p:sp>
          <p:nvSpPr>
            <p:cNvPr id="37" name="Textfeld 36">
              <a:hlinkClick r:id="rId9" action="ppaction://hlinksldjump"/>
            </p:cNvPr>
            <p:cNvSpPr txBox="1"/>
            <p:nvPr/>
          </p:nvSpPr>
          <p:spPr>
            <a:xfrm>
              <a:off x="10971749" y="5184280"/>
              <a:ext cx="997527" cy="307777"/>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r"/>
              <a:r>
                <a:rPr lang="es-AR" sz="1400" dirty="0" smtClean="0"/>
                <a:t>back</a:t>
              </a:r>
              <a:endParaRPr lang="de-DE" sz="1400" dirty="0"/>
            </a:p>
          </p:txBody>
        </p:sp>
        <p:sp>
          <p:nvSpPr>
            <p:cNvPr id="38" name="Pfeil nach rechts 37"/>
            <p:cNvSpPr/>
            <p:nvPr/>
          </p:nvSpPr>
          <p:spPr>
            <a:xfrm rot="10800000">
              <a:off x="11063018" y="5238157"/>
              <a:ext cx="304800" cy="200025"/>
            </a:xfrm>
            <a:prstGeom prst="rightArrow">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85345043"/>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1158</Words>
  <Application>Microsoft Office PowerPoint</Application>
  <PresentationFormat>Breitbild</PresentationFormat>
  <Paragraphs>119</Paragraphs>
  <Slides>10</Slides>
  <Notes>4</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10</vt:i4>
      </vt:variant>
    </vt:vector>
  </HeadingPairs>
  <TitlesOfParts>
    <vt:vector size="18" baseType="lpstr">
      <vt:lpstr>Arial</vt:lpstr>
      <vt:lpstr>Calibri</vt:lpstr>
      <vt:lpstr>Calibri Light</vt:lpstr>
      <vt:lpstr>Cambria Math</vt:lpstr>
      <vt:lpstr>TeXGyreHeros</vt:lpstr>
      <vt:lpstr>Times New Roman</vt:lpstr>
      <vt:lpstr>Wingdings</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piceda</dc:creator>
  <cp:lastModifiedBy>piceda</cp:lastModifiedBy>
  <cp:revision>27</cp:revision>
  <dcterms:created xsi:type="dcterms:W3CDTF">2020-05-03T10:19:51Z</dcterms:created>
  <dcterms:modified xsi:type="dcterms:W3CDTF">2020-05-03T14:50:50Z</dcterms:modified>
</cp:coreProperties>
</file>