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ire Harnett" initials="CEH" lastIdx="3" clrIdx="0">
    <p:extLst>
      <p:ext uri="{19B8F6BF-5375-455C-9EA6-DF929625EA0E}">
        <p15:presenceInfo xmlns:p15="http://schemas.microsoft.com/office/powerpoint/2012/main" userId="Claire Harne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2E2E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20" y="21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4B94-0152-472E-9EC0-412A71769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9E7E4-3957-4464-BC4B-3A3F1F4F7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48ED1-E487-45F0-B9C5-97B22327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12EE-6687-4820-91F4-C8B9B9D8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D035B-9750-4EDD-9C33-2B56F34F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90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F659-D771-4650-A706-9CCD03B4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2D659-7E1C-4D5A-A769-AB3FB1138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033A8-9C8A-4AF1-82F8-9B3E6A37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91971-D3E9-4E38-899B-9AC406D2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3C209-CBA3-4F55-BCFB-52E4CF2D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668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377A-DE77-4062-BD2C-E41E120F9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E4A55-196D-47C1-B06C-854E9AFF1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31245-0C97-4DE6-9FF7-F773CB0B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33A5D-2E9B-44CF-A8DC-15011370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89C6-7B11-48A7-A9C8-558293E4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2870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70D40570-8816-420A-81EB-C75F926B3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624"/>
            <a:ext cx="12192000" cy="8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A944CEF-1DC6-48BB-B645-0BC27C4DA0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359CF02-C803-4FFA-BC8C-77DF05ABEC6D}"/>
              </a:ext>
            </a:extLst>
          </p:cNvPr>
          <p:cNvGrpSpPr/>
          <p:nvPr userDrawn="1"/>
        </p:nvGrpSpPr>
        <p:grpSpPr>
          <a:xfrm>
            <a:off x="11342686" y="62378"/>
            <a:ext cx="546100" cy="746803"/>
            <a:chOff x="11473655" y="43682"/>
            <a:chExt cx="546100" cy="74680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AA2C64-0035-4BCA-8CA8-CA3F7E961861}"/>
                </a:ext>
              </a:extLst>
            </p:cNvPr>
            <p:cNvSpPr/>
            <p:nvPr userDrawn="1"/>
          </p:nvSpPr>
          <p:spPr>
            <a:xfrm>
              <a:off x="11544300" y="249759"/>
              <a:ext cx="404813" cy="364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FBD24B-D322-4879-A670-3478A8E2D8FE}"/>
                </a:ext>
              </a:extLst>
            </p:cNvPr>
            <p:cNvSpPr/>
            <p:nvPr userDrawn="1"/>
          </p:nvSpPr>
          <p:spPr>
            <a:xfrm>
              <a:off x="11818144" y="73364"/>
              <a:ext cx="130968" cy="20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4B0CD9-D500-4854-9B55-86D27A941D44}"/>
                </a:ext>
              </a:extLst>
            </p:cNvPr>
            <p:cNvSpPr/>
            <p:nvPr userDrawn="1"/>
          </p:nvSpPr>
          <p:spPr>
            <a:xfrm>
              <a:off x="11676459" y="103046"/>
              <a:ext cx="130968" cy="20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D08367-087B-40FC-8F4F-F4FB4A8E990D}"/>
                </a:ext>
              </a:extLst>
            </p:cNvPr>
            <p:cNvSpPr/>
            <p:nvPr userDrawn="1"/>
          </p:nvSpPr>
          <p:spPr>
            <a:xfrm>
              <a:off x="11545490" y="139729"/>
              <a:ext cx="130968" cy="20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F38329F-F6D6-4D3A-B37B-46E93E76B82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3655" y="43682"/>
              <a:ext cx="546100" cy="74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772AAA3-6528-4477-A5B7-EC8A24CE7C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972" y="5736432"/>
            <a:ext cx="1504059" cy="112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6B87FC-4071-4A4E-BECD-AB7956082972}"/>
              </a:ext>
            </a:extLst>
          </p:cNvPr>
          <p:cNvSpPr txBox="1"/>
          <p:nvPr userDrawn="1"/>
        </p:nvSpPr>
        <p:spPr>
          <a:xfrm>
            <a:off x="8859667" y="5842360"/>
            <a:ext cx="1829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GB" dirty="0">
              <a:solidFill>
                <a:schemeClr val="bg1"/>
              </a:solidFill>
            </a:endParaRPr>
          </a:p>
          <a:p>
            <a:pPr algn="r"/>
            <a:r>
              <a:rPr lang="en-GB" dirty="0">
                <a:solidFill>
                  <a:schemeClr val="bg1"/>
                </a:solidFill>
              </a:rPr>
              <a:t>EGU 2020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@claire_harnett1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EABFA0-E699-48B8-9EC7-E2679429620A}"/>
              </a:ext>
            </a:extLst>
          </p:cNvPr>
          <p:cNvSpPr txBox="1"/>
          <p:nvPr userDrawn="1"/>
        </p:nvSpPr>
        <p:spPr>
          <a:xfrm>
            <a:off x="3969" y="6194022"/>
            <a:ext cx="80256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u="none" strike="noStrike" dirty="0">
                <a:solidFill>
                  <a:schemeClr val="bg1"/>
                </a:solidFill>
                <a:effectLst/>
                <a:latin typeface="+mn-lt"/>
              </a:rPr>
              <a:t>Upscaling of geomechanical properties in Discrete Element Method (DEM) models of volcano-tectonics</a:t>
            </a:r>
          </a:p>
          <a:p>
            <a:r>
              <a:rPr lang="en-IE" sz="1100" b="1" i="0" dirty="0">
                <a:solidFill>
                  <a:schemeClr val="bg1"/>
                </a:solidFill>
                <a:effectLst/>
                <a:latin typeface="+mn-lt"/>
              </a:rPr>
              <a:t>Claire Harnett, Eoghan </a:t>
            </a:r>
            <a:r>
              <a:rPr lang="en-IE" sz="1100" b="1" i="0" dirty="0" err="1">
                <a:solidFill>
                  <a:schemeClr val="bg1"/>
                </a:solidFill>
                <a:effectLst/>
                <a:latin typeface="+mn-lt"/>
              </a:rPr>
              <a:t>Holohan</a:t>
            </a:r>
            <a:r>
              <a:rPr lang="en-IE" sz="1100" b="1" i="0" dirty="0">
                <a:solidFill>
                  <a:schemeClr val="bg1"/>
                </a:solidFill>
                <a:effectLst/>
                <a:latin typeface="+mn-lt"/>
              </a:rPr>
              <a:t>, Mark Thomas, and Martin </a:t>
            </a:r>
            <a:r>
              <a:rPr lang="en-IE" sz="1100" b="1" i="0" dirty="0" err="1">
                <a:solidFill>
                  <a:schemeClr val="bg1"/>
                </a:solidFill>
                <a:effectLst/>
                <a:latin typeface="+mn-lt"/>
              </a:rPr>
              <a:t>Schöpfer</a:t>
            </a:r>
            <a:r>
              <a:rPr lang="en-IE" sz="1100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IE" sz="1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8" name="Picture 4" descr="Twitter Makes Its Bird Logo More Optimistic As Its Business Model ...">
            <a:extLst>
              <a:ext uri="{FF2B5EF4-FFF2-40B4-BE49-F238E27FC236}">
                <a16:creationId xmlns:a16="http://schemas.microsoft.com/office/drawing/2014/main" id="{92E05046-E2B7-4998-990B-634187822A7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4"/>
          <a:stretch/>
        </p:blipFill>
        <p:spPr bwMode="auto">
          <a:xfrm>
            <a:off x="8671442" y="6470666"/>
            <a:ext cx="269356" cy="25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cation | Geo-Congress">
            <a:extLst>
              <a:ext uri="{FF2B5EF4-FFF2-40B4-BE49-F238E27FC236}">
                <a16:creationId xmlns:a16="http://schemas.microsoft.com/office/drawing/2014/main" id="{9A20B853-27B9-425E-88E4-E83E6EB954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55" y="242116"/>
            <a:ext cx="1021221" cy="3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68C39-83E7-4E14-8758-AEADA0148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B48DB-F3CE-4576-B3DE-9D4F9DF74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84B5E-4D5E-4484-A980-7B5EE9E0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69FB7-1F94-437A-B708-BE51E6E4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4E087-6791-4DD0-B7FE-FCEC3F16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142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9D00-D8DE-42E2-AE90-F58182EB2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97809-6675-402C-825F-2AE7E9442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AB5FB-D92D-4144-9113-757CEB37A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887CF-092F-4604-AAE2-D562B1FF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B9D3-5854-4F26-B353-32C31B7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988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DE9E0-D5B1-4DE2-B421-71C3DE560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30BF3-603C-42DB-A2A4-E54F8069F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AE279-1212-4738-A70C-AA7D7901A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95B38-EFF0-4294-BD4A-A1796B704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17C6A-4F2F-41FA-814B-111133330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9C6A5-909D-433F-85F9-B893B038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032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4F0F-8886-4B61-9C8B-3217963B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AB174-3B72-4B74-8CF9-0D31DBF6C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0076A-A690-4719-8121-D665386BE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4FCF6-BBCA-47E7-836B-6E6BE9AD9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175CC-BC8B-4F7F-85E0-E1BAA1CB9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857330-1D30-4B91-8AE5-B40EE001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28204-9250-413C-B6BE-EA1B3DC3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A5B02-D4FE-4E80-B3A1-9361FFC1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267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F203-5626-43C2-A136-2F7C6E67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C8921-6F76-4D23-85E3-3F3C937C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2852F-1E05-4ADA-9243-896B228C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1D95E-6D66-4DAA-9B4F-AECB87D1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420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B96EF-5A3C-4883-851B-7C73E8B5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882722-7A35-4F1C-8EAF-C986DDA5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804C2-2002-4E5A-AE44-826A2464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004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123D-E0CA-455C-BF88-427067A1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FCC0E-608E-4DAE-A2F0-F4931F08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8C7E2-9FC9-45C7-937D-206CAA27D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9A406-777B-4DEB-B40F-F696DFC0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4CEAF-D760-4E59-A522-E01BD13CE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6CC63-D3F5-434F-8BF7-495C366A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664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3680-2206-4EFB-8D5A-3B05657C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7137A0-FC6A-4EB4-9F55-CF585E23FF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FDB05-C370-4A3C-9F15-0D3061E04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17DFB-29F5-4A85-8816-4AF32AC3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CEC2C-663A-4D48-A5C2-A7CC6CFF0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2F49F-3A86-4E1B-8E99-BA9C0834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364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0B289-F1C3-4488-B8E2-5A8C1AEB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D1A27-A36E-4F9D-81C6-990111846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CC65F-6471-4755-9997-FB4824509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640C-CA16-4990-8836-0BFF01E3837D}" type="datetimeFigureOut">
              <a:rPr lang="en-IE" smtClean="0"/>
              <a:t>08/05/2020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8D10C-7028-4A6B-907E-4213420D1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0228E-A882-4F02-973A-2494D8ABE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D1344-74BF-4533-AF61-44891FBD57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076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CDF538F-3C51-4B0B-B317-8F6CBC4A8D85}"/>
              </a:ext>
            </a:extLst>
          </p:cNvPr>
          <p:cNvSpPr txBox="1"/>
          <p:nvPr/>
        </p:nvSpPr>
        <p:spPr>
          <a:xfrm>
            <a:off x="4253322" y="910309"/>
            <a:ext cx="3743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START: </a:t>
            </a:r>
            <a:r>
              <a:rPr lang="en-GB" b="1" dirty="0"/>
              <a:t>Observe large scale</a:t>
            </a:r>
          </a:p>
          <a:p>
            <a:pPr algn="ctr"/>
            <a:r>
              <a:rPr lang="en-GB" b="1" dirty="0"/>
              <a:t> volcanic deformation</a:t>
            </a:r>
          </a:p>
          <a:p>
            <a:pPr algn="ctr"/>
            <a:r>
              <a:rPr lang="en-GB" b="1" dirty="0"/>
              <a:t>(i.e., dome collapse, caldera collapse)</a:t>
            </a:r>
            <a:endParaRPr lang="en-IE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BBE969-0582-468E-A719-08156DAB7FD0}"/>
              </a:ext>
            </a:extLst>
          </p:cNvPr>
          <p:cNvSpPr txBox="1"/>
          <p:nvPr/>
        </p:nvSpPr>
        <p:spPr>
          <a:xfrm>
            <a:off x="9358327" y="1997685"/>
            <a:ext cx="2591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Establish mechanical </a:t>
            </a:r>
          </a:p>
          <a:p>
            <a:pPr algn="ctr"/>
            <a:r>
              <a:rPr lang="en-GB" b="1" dirty="0"/>
              <a:t>properties in the lab and </a:t>
            </a:r>
            <a:br>
              <a:rPr lang="en-GB" b="1" dirty="0"/>
            </a:br>
            <a:r>
              <a:rPr lang="en-GB" b="1" dirty="0"/>
              <a:t>calibrate within model</a:t>
            </a:r>
            <a:endParaRPr lang="en-IE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D1D103-C034-4992-9BE6-B0F23E60D907}"/>
              </a:ext>
            </a:extLst>
          </p:cNvPr>
          <p:cNvSpPr txBox="1"/>
          <p:nvPr/>
        </p:nvSpPr>
        <p:spPr>
          <a:xfrm>
            <a:off x="9221944" y="4226081"/>
            <a:ext cx="2863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Model geological process </a:t>
            </a:r>
          </a:p>
          <a:p>
            <a:pPr algn="ctr"/>
            <a:r>
              <a:rPr lang="en-GB" b="1" dirty="0"/>
              <a:t>using mechanical properties</a:t>
            </a:r>
            <a:endParaRPr lang="en-IE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58A96D-0081-4C4A-AAF1-73B9EF683968}"/>
              </a:ext>
            </a:extLst>
          </p:cNvPr>
          <p:cNvSpPr txBox="1"/>
          <p:nvPr/>
        </p:nvSpPr>
        <p:spPr>
          <a:xfrm>
            <a:off x="5025678" y="5367092"/>
            <a:ext cx="2366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Compare natural and </a:t>
            </a:r>
          </a:p>
          <a:p>
            <a:pPr algn="ctr"/>
            <a:r>
              <a:rPr lang="en-GB" b="1" dirty="0"/>
              <a:t>modelled observations</a:t>
            </a:r>
            <a:endParaRPr lang="en-IE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D27A8-E79F-46BA-9153-085F182091A4}"/>
              </a:ext>
            </a:extLst>
          </p:cNvPr>
          <p:cNvSpPr txBox="1"/>
          <p:nvPr/>
        </p:nvSpPr>
        <p:spPr>
          <a:xfrm>
            <a:off x="98152" y="4072823"/>
            <a:ext cx="2923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Infer upscaling of properties </a:t>
            </a:r>
          </a:p>
          <a:p>
            <a:pPr algn="ctr"/>
            <a:r>
              <a:rPr lang="en-GB" b="1" dirty="0"/>
              <a:t>required to produce </a:t>
            </a:r>
          </a:p>
          <a:p>
            <a:pPr algn="ctr"/>
            <a:r>
              <a:rPr lang="en-GB" b="1" dirty="0"/>
              <a:t>realistic model outcomes</a:t>
            </a:r>
            <a:endParaRPr lang="en-I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3AF9C3-AB36-45B3-80A7-B2FFEF78FA19}"/>
              </a:ext>
            </a:extLst>
          </p:cNvPr>
          <p:cNvSpPr txBox="1"/>
          <p:nvPr/>
        </p:nvSpPr>
        <p:spPr>
          <a:xfrm>
            <a:off x="357998" y="2002219"/>
            <a:ext cx="240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Develop understanding</a:t>
            </a:r>
          </a:p>
          <a:p>
            <a:r>
              <a:rPr lang="en-GB" b="1" dirty="0"/>
              <a:t>about volcanic process</a:t>
            </a:r>
            <a:endParaRPr lang="en-IE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381F57-D7C7-4E74-850C-7F748E20B3BB}"/>
              </a:ext>
            </a:extLst>
          </p:cNvPr>
          <p:cNvSpPr/>
          <p:nvPr/>
        </p:nvSpPr>
        <p:spPr>
          <a:xfrm>
            <a:off x="3537175" y="1958252"/>
            <a:ext cx="5117650" cy="1166816"/>
          </a:xfrm>
          <a:prstGeom prst="rect">
            <a:avLst/>
          </a:prstGeom>
          <a:solidFill>
            <a:srgbClr val="2E2E66">
              <a:alpha val="20000"/>
            </a:srgbClr>
          </a:solidFill>
          <a:ln w="76200">
            <a:solidFill>
              <a:srgbClr val="2E2E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Key question</a:t>
            </a:r>
            <a:r>
              <a:rPr lang="en-GB" dirty="0">
                <a:solidFill>
                  <a:schemeClr val="tx1"/>
                </a:solidFill>
              </a:rPr>
              <a:t>: how do we use mechanical properties of volcanic rock measured in the lab to inform us about volcanic processes at the field scale?</a:t>
            </a:r>
            <a:endParaRPr lang="en-IE" dirty="0">
              <a:solidFill>
                <a:schemeClr val="tx1"/>
              </a:solidFill>
            </a:endParaRPr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2AD3BB09-A88E-49E1-AEB4-89643E7A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21" y="3147418"/>
            <a:ext cx="2915128" cy="2307810"/>
          </a:xfrm>
          <a:prstGeom prst="rect">
            <a:avLst/>
          </a:prstGeom>
        </p:spPr>
      </p:pic>
      <p:sp>
        <p:nvSpPr>
          <p:cNvPr id="12" name="Arrow: Bent 11">
            <a:extLst>
              <a:ext uri="{FF2B5EF4-FFF2-40B4-BE49-F238E27FC236}">
                <a16:creationId xmlns:a16="http://schemas.microsoft.com/office/drawing/2014/main" id="{D58BADDA-54DE-42FD-9596-0DCFD5C2AA35}"/>
              </a:ext>
            </a:extLst>
          </p:cNvPr>
          <p:cNvSpPr/>
          <p:nvPr/>
        </p:nvSpPr>
        <p:spPr>
          <a:xfrm rot="10800000">
            <a:off x="7773073" y="5014423"/>
            <a:ext cx="3102124" cy="705339"/>
          </a:xfrm>
          <a:prstGeom prst="bentArrow">
            <a:avLst>
              <a:gd name="adj1" fmla="val 25000"/>
              <a:gd name="adj2" fmla="val 25000"/>
              <a:gd name="adj3" fmla="val 45305"/>
              <a:gd name="adj4" fmla="val 43750"/>
            </a:avLst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3CA17F43-D5B1-4D62-BBBD-238B589EF7E4}"/>
              </a:ext>
            </a:extLst>
          </p:cNvPr>
          <p:cNvSpPr/>
          <p:nvPr/>
        </p:nvSpPr>
        <p:spPr>
          <a:xfrm>
            <a:off x="1296257" y="1110902"/>
            <a:ext cx="3102124" cy="705339"/>
          </a:xfrm>
          <a:prstGeom prst="bentArrow">
            <a:avLst>
              <a:gd name="adj1" fmla="val 25000"/>
              <a:gd name="adj2" fmla="val 25000"/>
              <a:gd name="adj3" fmla="val 45305"/>
              <a:gd name="adj4" fmla="val 43750"/>
            </a:avLst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38" name="Arrow: Bent 37">
            <a:extLst>
              <a:ext uri="{FF2B5EF4-FFF2-40B4-BE49-F238E27FC236}">
                <a16:creationId xmlns:a16="http://schemas.microsoft.com/office/drawing/2014/main" id="{187FCAEB-4551-42BC-AC42-E5150480B952}"/>
              </a:ext>
            </a:extLst>
          </p:cNvPr>
          <p:cNvSpPr/>
          <p:nvPr/>
        </p:nvSpPr>
        <p:spPr>
          <a:xfrm rot="5400000">
            <a:off x="8971465" y="28328"/>
            <a:ext cx="705340" cy="3102124"/>
          </a:xfrm>
          <a:prstGeom prst="bentArrow">
            <a:avLst>
              <a:gd name="adj1" fmla="val 25000"/>
              <a:gd name="adj2" fmla="val 25000"/>
              <a:gd name="adj3" fmla="val 45305"/>
              <a:gd name="adj4" fmla="val 43750"/>
            </a:avLst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39" name="Arrow: Bent 38">
            <a:extLst>
              <a:ext uri="{FF2B5EF4-FFF2-40B4-BE49-F238E27FC236}">
                <a16:creationId xmlns:a16="http://schemas.microsoft.com/office/drawing/2014/main" id="{E9C4FA6C-6332-413B-8607-71D60113FD0F}"/>
              </a:ext>
            </a:extLst>
          </p:cNvPr>
          <p:cNvSpPr/>
          <p:nvPr/>
        </p:nvSpPr>
        <p:spPr>
          <a:xfrm rot="5400000" flipH="1" flipV="1">
            <a:off x="2494649" y="3816030"/>
            <a:ext cx="705340" cy="3102124"/>
          </a:xfrm>
          <a:prstGeom prst="bentArrow">
            <a:avLst>
              <a:gd name="adj1" fmla="val 25000"/>
              <a:gd name="adj2" fmla="val 25000"/>
              <a:gd name="adj3" fmla="val 45305"/>
              <a:gd name="adj4" fmla="val 43750"/>
            </a:avLst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EC79567-17F4-4891-9D85-BDDF947B7EA1}"/>
              </a:ext>
            </a:extLst>
          </p:cNvPr>
          <p:cNvSpPr/>
          <p:nvPr/>
        </p:nvSpPr>
        <p:spPr>
          <a:xfrm rot="5400000">
            <a:off x="10124475" y="3429900"/>
            <a:ext cx="1214525" cy="328008"/>
          </a:xfrm>
          <a:prstGeom prst="rightArrow">
            <a:avLst>
              <a:gd name="adj1" fmla="val 53089"/>
              <a:gd name="adj2" fmla="val 94081"/>
            </a:avLst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B234FD2-9E6E-4208-BCB5-CBAEBE7F56FA}"/>
              </a:ext>
            </a:extLst>
          </p:cNvPr>
          <p:cNvSpPr/>
          <p:nvPr/>
        </p:nvSpPr>
        <p:spPr>
          <a:xfrm rot="16200000">
            <a:off x="852999" y="3283288"/>
            <a:ext cx="1214525" cy="328008"/>
          </a:xfrm>
          <a:prstGeom prst="rightArrow">
            <a:avLst>
              <a:gd name="adj1" fmla="val 53089"/>
              <a:gd name="adj2" fmla="val 94081"/>
            </a:avLst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814330-E95A-4E38-A77B-406AC5B21C67}"/>
              </a:ext>
            </a:extLst>
          </p:cNvPr>
          <p:cNvSpPr txBox="1"/>
          <p:nvPr/>
        </p:nvSpPr>
        <p:spPr>
          <a:xfrm>
            <a:off x="98152" y="48064"/>
            <a:ext cx="9521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Upscaling of geomechanical properties in discrete element method (DEM) models of volcano-tectonics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16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59D88EE-A7EE-4A40-9C84-26DEE0F49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02" y="905650"/>
            <a:ext cx="3343586" cy="17411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0E7C94-A733-4CAF-91CA-8CD0A8768684}"/>
              </a:ext>
            </a:extLst>
          </p:cNvPr>
          <p:cNvSpPr/>
          <p:nvPr/>
        </p:nvSpPr>
        <p:spPr>
          <a:xfrm>
            <a:off x="102408" y="896267"/>
            <a:ext cx="2755091" cy="5061974"/>
          </a:xfrm>
          <a:prstGeom prst="rect">
            <a:avLst/>
          </a:prstGeom>
          <a:solidFill>
            <a:srgbClr val="2E2E68">
              <a:alpha val="29000"/>
            </a:srgbClr>
          </a:solidFill>
          <a:ln w="34925">
            <a:solidFill>
              <a:srgbClr val="2E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Observations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21744B-076C-4743-A8B9-1F952327D1FB}"/>
              </a:ext>
            </a:extLst>
          </p:cNvPr>
          <p:cNvGrpSpPr/>
          <p:nvPr/>
        </p:nvGrpSpPr>
        <p:grpSpPr>
          <a:xfrm>
            <a:off x="186077" y="1293928"/>
            <a:ext cx="2587752" cy="2008761"/>
            <a:chOff x="1345170" y="0"/>
            <a:chExt cx="9689414" cy="6507234"/>
          </a:xfrm>
        </p:grpSpPr>
        <p:pic>
          <p:nvPicPr>
            <p:cNvPr id="4" name="Picture 1" descr="D:\REST\talkspub\2014\KIT_W3\ratio W H_4.gif">
              <a:extLst>
                <a:ext uri="{FF2B5EF4-FFF2-40B4-BE49-F238E27FC236}">
                  <a16:creationId xmlns:a16="http://schemas.microsoft.com/office/drawing/2014/main" id="{E6F62C61-ECB3-4E6A-A7D0-074879CF7D0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170" y="0"/>
              <a:ext cx="9689414" cy="6507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GFZ_Logo.jpg">
              <a:extLst>
                <a:ext uri="{FF2B5EF4-FFF2-40B4-BE49-F238E27FC236}">
                  <a16:creationId xmlns:a16="http://schemas.microsoft.com/office/drawing/2014/main" id="{5AD342D0-A9A0-46E2-B5CB-0996D1AF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457" y="5669602"/>
              <a:ext cx="841234" cy="65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Fig. 9">
            <a:extLst>
              <a:ext uri="{FF2B5EF4-FFF2-40B4-BE49-F238E27FC236}">
                <a16:creationId xmlns:a16="http://schemas.microsoft.com/office/drawing/2014/main" id="{C824405E-D8D3-4DEF-B267-E3739350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9" y="905650"/>
            <a:ext cx="3248026" cy="25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ADFBB-8BC0-415E-A631-7BD1C52EAA86}"/>
              </a:ext>
            </a:extLst>
          </p:cNvPr>
          <p:cNvSpPr txBox="1"/>
          <p:nvPr/>
        </p:nvSpPr>
        <p:spPr>
          <a:xfrm>
            <a:off x="144168" y="3378889"/>
            <a:ext cx="25877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Dome growth at </a:t>
            </a:r>
            <a:r>
              <a:rPr lang="en-GB" sz="1400" b="1" dirty="0" err="1"/>
              <a:t>Volcán</a:t>
            </a:r>
            <a:r>
              <a:rPr lang="en-GB" sz="1400" b="1" dirty="0"/>
              <a:t> de Colima in January- March 2013</a:t>
            </a:r>
          </a:p>
          <a:p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Captured using time-lapse camera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Dome builds to a critical height and then volume increase occurs through lateral growth</a:t>
            </a:r>
          </a:p>
          <a:p>
            <a:r>
              <a:rPr lang="en-GB" sz="1400" b="1" dirty="0"/>
              <a:t> </a:t>
            </a:r>
            <a:endParaRPr lang="en-IE" sz="1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5E46F8-B950-4519-A576-B2D39E0BFBD0}"/>
              </a:ext>
            </a:extLst>
          </p:cNvPr>
          <p:cNvCxnSpPr/>
          <p:nvPr/>
        </p:nvCxnSpPr>
        <p:spPr>
          <a:xfrm>
            <a:off x="2914649" y="3427254"/>
            <a:ext cx="3905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5BA865-B954-4813-91C1-F1D9350E19E5}"/>
              </a:ext>
            </a:extLst>
          </p:cNvPr>
          <p:cNvSpPr/>
          <p:nvPr/>
        </p:nvSpPr>
        <p:spPr>
          <a:xfrm>
            <a:off x="3362324" y="896267"/>
            <a:ext cx="2755091" cy="5061974"/>
          </a:xfrm>
          <a:prstGeom prst="rect">
            <a:avLst/>
          </a:prstGeom>
          <a:solidFill>
            <a:srgbClr val="2E2E68">
              <a:alpha val="29000"/>
            </a:srgbClr>
          </a:solidFill>
          <a:ln w="34925">
            <a:solidFill>
              <a:srgbClr val="2E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Geomechanical properties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FD0494-2036-4EBE-A533-5E4C4BEE2728}"/>
              </a:ext>
            </a:extLst>
          </p:cNvPr>
          <p:cNvCxnSpPr/>
          <p:nvPr/>
        </p:nvCxnSpPr>
        <p:spPr>
          <a:xfrm>
            <a:off x="6172199" y="3429000"/>
            <a:ext cx="3905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9B6BEC-7E9A-4FB2-A434-638BFACE07AB}"/>
              </a:ext>
            </a:extLst>
          </p:cNvPr>
          <p:cNvSpPr txBox="1"/>
          <p:nvPr/>
        </p:nvSpPr>
        <p:spPr>
          <a:xfrm>
            <a:off x="144168" y="65270"/>
            <a:ext cx="9871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Determining geomechanical upscaling using observed and modelled lava dome growth</a:t>
            </a:r>
            <a:endParaRPr lang="en-IE" sz="2400" b="1" dirty="0">
              <a:solidFill>
                <a:schemeClr val="bg1"/>
              </a:solidFill>
            </a:endParaRPr>
          </a:p>
        </p:txBody>
      </p:sp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62D95F52-2393-4EBA-B9E4-2A2C2B86F7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5760" r="7239"/>
          <a:stretch/>
        </p:blipFill>
        <p:spPr>
          <a:xfrm>
            <a:off x="3480667" y="3839723"/>
            <a:ext cx="2518404" cy="20313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5BDC10-45A8-4F30-AD8C-788FC187E8F5}"/>
              </a:ext>
            </a:extLst>
          </p:cNvPr>
          <p:cNvSpPr txBox="1"/>
          <p:nvPr/>
        </p:nvSpPr>
        <p:spPr>
          <a:xfrm>
            <a:off x="3463810" y="1208203"/>
            <a:ext cx="25877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model is calibrated to the macro-scale behaviour of products from Colima (Heap et al., 2014).</a:t>
            </a:r>
          </a:p>
          <a:p>
            <a:endParaRPr lang="en-GB" sz="500" dirty="0"/>
          </a:p>
          <a:p>
            <a:r>
              <a:rPr lang="en-GB" sz="1400" dirty="0"/>
              <a:t>We calibrate uniaxial compressive strength, uniaxial tensile strength, and Young’s modulus.</a:t>
            </a:r>
          </a:p>
          <a:p>
            <a:endParaRPr lang="en-GB" sz="500" dirty="0"/>
          </a:p>
          <a:p>
            <a:r>
              <a:rPr lang="en-GB" sz="1400" dirty="0"/>
              <a:t>The fluid viscosity is also calibrated to expected viscosities at Colima.</a:t>
            </a:r>
            <a:endParaRPr lang="en-IE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8FCC27-EFC9-4061-BDE9-5861FA9A53E8}"/>
              </a:ext>
            </a:extLst>
          </p:cNvPr>
          <p:cNvSpPr/>
          <p:nvPr/>
        </p:nvSpPr>
        <p:spPr>
          <a:xfrm>
            <a:off x="6301474" y="2635502"/>
            <a:ext cx="2553624" cy="408613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100" dirty="0">
                <a:solidFill>
                  <a:schemeClr val="tx1"/>
                </a:solidFill>
              </a:rPr>
              <a:t>Typical DEM model of dome growth (red = fluid magma core, grey = solid talus)</a:t>
            </a:r>
            <a:endParaRPr lang="en-IE" sz="11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FA420-D737-42B9-A506-276684DFA262}"/>
              </a:ext>
            </a:extLst>
          </p:cNvPr>
          <p:cNvSpPr txBox="1"/>
          <p:nvPr/>
        </p:nvSpPr>
        <p:spPr>
          <a:xfrm>
            <a:off x="6301474" y="3657600"/>
            <a:ext cx="56660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Comparing modelled and observed dome growth, we find very good agreement with both lateral and vertical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However, in order to obtain this agreement, we must apply an </a:t>
            </a:r>
            <a:r>
              <a:rPr lang="en-GB" sz="1600" b="1" dirty="0"/>
              <a:t>upscaling factor of 80% </a:t>
            </a:r>
            <a:r>
              <a:rPr lang="en-GB" sz="1600" dirty="0"/>
              <a:t>(i.e., using a UCS of 3.7 MPa instead of 17.5 MPa)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model also shows that a stronger material is required to obtain the initial increase in height, e.g., through initial extrusion of denser conduit plug material</a:t>
            </a:r>
            <a:endParaRPr lang="en-IE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434C0C-5C87-4ED6-81C4-F0A25A7745F5}"/>
              </a:ext>
            </a:extLst>
          </p:cNvPr>
          <p:cNvSpPr/>
          <p:nvPr/>
        </p:nvSpPr>
        <p:spPr>
          <a:xfrm>
            <a:off x="6383539" y="1003928"/>
            <a:ext cx="2265735" cy="375502"/>
          </a:xfrm>
          <a:prstGeom prst="rect">
            <a:avLst/>
          </a:prstGeom>
          <a:solidFill>
            <a:srgbClr val="2E2E68">
              <a:alpha val="29000"/>
            </a:srgbClr>
          </a:solidFill>
          <a:ln w="34925">
            <a:solidFill>
              <a:srgbClr val="2E2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DEM modelling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A5BE5D-617C-4073-B199-2178AFCD8485}"/>
              </a:ext>
            </a:extLst>
          </p:cNvPr>
          <p:cNvSpPr txBox="1"/>
          <p:nvPr/>
        </p:nvSpPr>
        <p:spPr>
          <a:xfrm>
            <a:off x="1563392" y="1379430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Walter et al., 2019, </a:t>
            </a:r>
            <a:r>
              <a:rPr lang="en-GB" sz="800" i="1" dirty="0"/>
              <a:t>JVGR</a:t>
            </a:r>
            <a:endParaRPr lang="en-IE" sz="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C18FF4-EF77-4848-959C-0BF18D181343}"/>
              </a:ext>
            </a:extLst>
          </p:cNvPr>
          <p:cNvSpPr txBox="1"/>
          <p:nvPr/>
        </p:nvSpPr>
        <p:spPr>
          <a:xfrm>
            <a:off x="9262789" y="976235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Walter et al., 2019, </a:t>
            </a:r>
            <a:r>
              <a:rPr lang="en-GB" sz="800" i="1" dirty="0"/>
              <a:t>JVGR</a:t>
            </a:r>
            <a:endParaRPr lang="en-IE" sz="800" dirty="0"/>
          </a:p>
        </p:txBody>
      </p:sp>
    </p:spTree>
    <p:extLst>
      <p:ext uri="{BB962C8B-B14F-4D97-AF65-F5344CB8AC3E}">
        <p14:creationId xmlns:p14="http://schemas.microsoft.com/office/powerpoint/2010/main" val="330361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Up 5">
            <a:extLst>
              <a:ext uri="{FF2B5EF4-FFF2-40B4-BE49-F238E27FC236}">
                <a16:creationId xmlns:a16="http://schemas.microsoft.com/office/drawing/2014/main" id="{87959377-8264-44D2-94BF-8472BE863D9A}"/>
              </a:ext>
            </a:extLst>
          </p:cNvPr>
          <p:cNvSpPr/>
          <p:nvPr/>
        </p:nvSpPr>
        <p:spPr>
          <a:xfrm rot="5400000">
            <a:off x="4638866" y="3536885"/>
            <a:ext cx="539496" cy="4127629"/>
          </a:xfrm>
          <a:prstGeom prst="upArrow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FCB87-284D-41BE-A791-FCE0D739EE43}"/>
              </a:ext>
            </a:extLst>
          </p:cNvPr>
          <p:cNvSpPr txBox="1"/>
          <p:nvPr/>
        </p:nvSpPr>
        <p:spPr>
          <a:xfrm>
            <a:off x="16839" y="5247271"/>
            <a:ext cx="2706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HIGH STRENGTH,</a:t>
            </a:r>
          </a:p>
          <a:p>
            <a:pPr algn="ctr"/>
            <a:r>
              <a:rPr lang="en-GB" sz="2000" b="1" dirty="0"/>
              <a:t>BRITTLE DEFORMATION</a:t>
            </a:r>
            <a:endParaRPr lang="en-IE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6DE2D-1DB9-4917-B763-BD7AB0C9F46A}"/>
              </a:ext>
            </a:extLst>
          </p:cNvPr>
          <p:cNvSpPr txBox="1"/>
          <p:nvPr/>
        </p:nvSpPr>
        <p:spPr>
          <a:xfrm>
            <a:off x="6972429" y="5246756"/>
            <a:ext cx="2754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LOW STRENGTH, </a:t>
            </a:r>
          </a:p>
          <a:p>
            <a:pPr algn="ctr"/>
            <a:r>
              <a:rPr lang="en-GB" sz="2000" b="1" dirty="0"/>
              <a:t>DUCTILE DEFORMATION</a:t>
            </a:r>
            <a:endParaRPr lang="en-IE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C0034-E72C-45BD-A914-B091209675E8}"/>
              </a:ext>
            </a:extLst>
          </p:cNvPr>
          <p:cNvSpPr txBox="1"/>
          <p:nvPr/>
        </p:nvSpPr>
        <p:spPr>
          <a:xfrm>
            <a:off x="129637" y="36436"/>
            <a:ext cx="765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How can upscaling of geomechanical properties affect caldera failure mechanisms?</a:t>
            </a:r>
            <a:endParaRPr lang="en-IE" sz="24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A close up of a device&#10;&#10;Description automatically generated">
            <a:extLst>
              <a:ext uri="{FF2B5EF4-FFF2-40B4-BE49-F238E27FC236}">
                <a16:creationId xmlns:a16="http://schemas.microsoft.com/office/drawing/2014/main" id="{FC90B49E-8AD5-4D82-8447-C98EA895C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t="18735" r="29251" b="22360"/>
          <a:stretch/>
        </p:blipFill>
        <p:spPr>
          <a:xfrm>
            <a:off x="3344843" y="1251719"/>
            <a:ext cx="2952661" cy="3474000"/>
          </a:xfrm>
          <a:custGeom>
            <a:avLst/>
            <a:gdLst>
              <a:gd name="connsiteX0" fmla="*/ 0 w 3433499"/>
              <a:gd name="connsiteY0" fmla="*/ 0 h 6640588"/>
              <a:gd name="connsiteX1" fmla="*/ 3433499 w 3433499"/>
              <a:gd name="connsiteY1" fmla="*/ 0 h 6640588"/>
              <a:gd name="connsiteX2" fmla="*/ 3433499 w 3433499"/>
              <a:gd name="connsiteY2" fmla="*/ 6640588 h 6640588"/>
              <a:gd name="connsiteX3" fmla="*/ 0 w 3433499"/>
              <a:gd name="connsiteY3" fmla="*/ 6640588 h 664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499" h="6640588">
                <a:moveTo>
                  <a:pt x="0" y="0"/>
                </a:moveTo>
                <a:lnTo>
                  <a:pt x="3433499" y="0"/>
                </a:lnTo>
                <a:lnTo>
                  <a:pt x="3433499" y="6640588"/>
                </a:lnTo>
                <a:lnTo>
                  <a:pt x="0" y="6640588"/>
                </a:lnTo>
                <a:close/>
              </a:path>
            </a:pathLst>
          </a:custGeom>
        </p:spPr>
      </p:pic>
      <p:pic>
        <p:nvPicPr>
          <p:cNvPr id="31" name="Picture 30" descr="A picture containing bird&#10;&#10;Description automatically generated">
            <a:extLst>
              <a:ext uri="{FF2B5EF4-FFF2-40B4-BE49-F238E27FC236}">
                <a16:creationId xmlns:a16="http://schemas.microsoft.com/office/drawing/2014/main" id="{62D384A0-FD8A-482D-8A4B-18EB0F7D8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t="18735" r="29251" b="22360"/>
          <a:stretch/>
        </p:blipFill>
        <p:spPr>
          <a:xfrm>
            <a:off x="257597" y="1261965"/>
            <a:ext cx="2952661" cy="3474000"/>
          </a:xfrm>
          <a:custGeom>
            <a:avLst/>
            <a:gdLst>
              <a:gd name="connsiteX0" fmla="*/ 0 w 3433499"/>
              <a:gd name="connsiteY0" fmla="*/ 0 h 6843873"/>
              <a:gd name="connsiteX1" fmla="*/ 3433499 w 3433499"/>
              <a:gd name="connsiteY1" fmla="*/ 0 h 6843873"/>
              <a:gd name="connsiteX2" fmla="*/ 3433499 w 3433499"/>
              <a:gd name="connsiteY2" fmla="*/ 6843873 h 6843873"/>
              <a:gd name="connsiteX3" fmla="*/ 0 w 3433499"/>
              <a:gd name="connsiteY3" fmla="*/ 6843873 h 684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499" h="6843873">
                <a:moveTo>
                  <a:pt x="0" y="0"/>
                </a:moveTo>
                <a:lnTo>
                  <a:pt x="3433499" y="0"/>
                </a:lnTo>
                <a:lnTo>
                  <a:pt x="3433499" y="6843873"/>
                </a:lnTo>
                <a:lnTo>
                  <a:pt x="0" y="6843873"/>
                </a:lnTo>
                <a:close/>
              </a:path>
            </a:pathLst>
          </a:cu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E814A0B0-5F05-4443-BA83-1F48A6D1F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t="17701" r="34630" b="22644"/>
          <a:stretch/>
        </p:blipFill>
        <p:spPr>
          <a:xfrm>
            <a:off x="6432089" y="1232185"/>
            <a:ext cx="2951899" cy="3473104"/>
          </a:xfrm>
          <a:custGeom>
            <a:avLst/>
            <a:gdLst>
              <a:gd name="connsiteX0" fmla="*/ 0 w 3433499"/>
              <a:gd name="connsiteY0" fmla="*/ 0 h 6771785"/>
              <a:gd name="connsiteX1" fmla="*/ 3433499 w 3433499"/>
              <a:gd name="connsiteY1" fmla="*/ 0 h 6771785"/>
              <a:gd name="connsiteX2" fmla="*/ 3433499 w 3433499"/>
              <a:gd name="connsiteY2" fmla="*/ 6771785 h 6771785"/>
              <a:gd name="connsiteX3" fmla="*/ 0 w 3433499"/>
              <a:gd name="connsiteY3" fmla="*/ 6771785 h 677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499" h="6771785">
                <a:moveTo>
                  <a:pt x="0" y="0"/>
                </a:moveTo>
                <a:lnTo>
                  <a:pt x="3433499" y="0"/>
                </a:lnTo>
                <a:lnTo>
                  <a:pt x="3433499" y="6771785"/>
                </a:lnTo>
                <a:lnTo>
                  <a:pt x="0" y="6771785"/>
                </a:lnTo>
                <a:close/>
              </a:path>
            </a:pathLst>
          </a:cu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2B1909-E85A-4DD0-994E-8DC41DCAD0D2}"/>
              </a:ext>
            </a:extLst>
          </p:cNvPr>
          <p:cNvSpPr txBox="1"/>
          <p:nvPr/>
        </p:nvSpPr>
        <p:spPr>
          <a:xfrm>
            <a:off x="799753" y="867434"/>
            <a:ext cx="175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Strength = </a:t>
            </a:r>
            <a:r>
              <a:rPr lang="en-GB" sz="1600" b="1" dirty="0">
                <a:solidFill>
                  <a:srgbClr val="FF0000"/>
                </a:solidFill>
              </a:rPr>
              <a:t>10 MPa</a:t>
            </a:r>
          </a:p>
          <a:p>
            <a:pPr algn="ctr"/>
            <a:r>
              <a:rPr lang="en-GB" sz="1600" b="1" dirty="0"/>
              <a:t>Modulus = 1  </a:t>
            </a:r>
            <a:r>
              <a:rPr lang="en-GB" sz="1600" b="1" dirty="0" err="1"/>
              <a:t>GPa</a:t>
            </a:r>
            <a:endParaRPr lang="en-IE" sz="16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FE64D7-222A-46B4-9066-C56CE6FF629D}"/>
              </a:ext>
            </a:extLst>
          </p:cNvPr>
          <p:cNvSpPr txBox="1"/>
          <p:nvPr/>
        </p:nvSpPr>
        <p:spPr>
          <a:xfrm>
            <a:off x="3984840" y="867434"/>
            <a:ext cx="166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Strength = </a:t>
            </a:r>
            <a:r>
              <a:rPr lang="en-GB" sz="1600" b="1" dirty="0">
                <a:solidFill>
                  <a:srgbClr val="FF0000"/>
                </a:solidFill>
              </a:rPr>
              <a:t>5 MPa</a:t>
            </a:r>
          </a:p>
          <a:p>
            <a:pPr algn="ctr"/>
            <a:r>
              <a:rPr lang="en-GB" sz="1600" b="1" dirty="0"/>
              <a:t>Modulus = 1  </a:t>
            </a:r>
            <a:r>
              <a:rPr lang="en-GB" sz="1600" b="1" dirty="0" err="1"/>
              <a:t>GPa</a:t>
            </a:r>
            <a:endParaRPr lang="en-IE" sz="1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E98263-5053-4924-999E-27988464DE42}"/>
              </a:ext>
            </a:extLst>
          </p:cNvPr>
          <p:cNvSpPr txBox="1"/>
          <p:nvPr/>
        </p:nvSpPr>
        <p:spPr>
          <a:xfrm>
            <a:off x="7073931" y="869184"/>
            <a:ext cx="166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Strength = </a:t>
            </a:r>
            <a:r>
              <a:rPr lang="en-GB" sz="1600" b="1" dirty="0">
                <a:solidFill>
                  <a:srgbClr val="FF0000"/>
                </a:solidFill>
              </a:rPr>
              <a:t>1 MPa</a:t>
            </a:r>
          </a:p>
          <a:p>
            <a:pPr algn="ctr"/>
            <a:r>
              <a:rPr lang="en-GB" sz="1600" b="1" dirty="0"/>
              <a:t>Modulus = 1  </a:t>
            </a:r>
            <a:r>
              <a:rPr lang="en-GB" sz="1600" b="1" dirty="0" err="1"/>
              <a:t>GPa</a:t>
            </a:r>
            <a:endParaRPr lang="en-IE" sz="1600" b="1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D7D1B6-66FE-4A35-9F29-0BE2A0125EFD}"/>
              </a:ext>
            </a:extLst>
          </p:cNvPr>
          <p:cNvCxnSpPr>
            <a:cxnSpLocks/>
          </p:cNvCxnSpPr>
          <p:nvPr/>
        </p:nvCxnSpPr>
        <p:spPr>
          <a:xfrm rot="5400000">
            <a:off x="2872306" y="4250532"/>
            <a:ext cx="0" cy="2976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A9CD745-89E2-440D-8568-6223C3B4ADFC}"/>
              </a:ext>
            </a:extLst>
          </p:cNvPr>
          <p:cNvSpPr txBox="1"/>
          <p:nvPr/>
        </p:nvSpPr>
        <p:spPr>
          <a:xfrm>
            <a:off x="2582803" y="412236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100 m</a:t>
            </a:r>
            <a:endParaRPr lang="en-IE" sz="12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6D2428-090C-4E22-970A-A5A0B94E5E99}"/>
              </a:ext>
            </a:extLst>
          </p:cNvPr>
          <p:cNvSpPr/>
          <p:nvPr/>
        </p:nvSpPr>
        <p:spPr>
          <a:xfrm>
            <a:off x="330200" y="3206750"/>
            <a:ext cx="1143000" cy="3746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047E01-B21B-4903-9983-640473AD7241}"/>
              </a:ext>
            </a:extLst>
          </p:cNvPr>
          <p:cNvSpPr txBox="1"/>
          <p:nvPr/>
        </p:nvSpPr>
        <p:spPr>
          <a:xfrm>
            <a:off x="266700" y="3166417"/>
            <a:ext cx="130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magma reservoir, </a:t>
            </a:r>
          </a:p>
          <a:p>
            <a:pPr algn="ctr"/>
            <a:r>
              <a:rPr lang="en-GB" sz="1200" dirty="0"/>
              <a:t>50% depleted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8961B36-30F1-478E-B062-34D2F6C7C8DE}"/>
              </a:ext>
            </a:extLst>
          </p:cNvPr>
          <p:cNvCxnSpPr/>
          <p:nvPr/>
        </p:nvCxnSpPr>
        <p:spPr>
          <a:xfrm flipV="1">
            <a:off x="1270000" y="3086100"/>
            <a:ext cx="301031" cy="165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61FD215-2926-43D3-999F-2F2BC6352677}"/>
              </a:ext>
            </a:extLst>
          </p:cNvPr>
          <p:cNvSpPr/>
          <p:nvPr/>
        </p:nvSpPr>
        <p:spPr>
          <a:xfrm>
            <a:off x="810914" y="1569720"/>
            <a:ext cx="2361243" cy="6251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A3E9F2-934B-4391-91B0-798F24C4409F}"/>
              </a:ext>
            </a:extLst>
          </p:cNvPr>
          <p:cNvSpPr txBox="1"/>
          <p:nvPr/>
        </p:nvSpPr>
        <p:spPr>
          <a:xfrm>
            <a:off x="586406" y="1548509"/>
            <a:ext cx="2796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blue shows areas of high strain accumulation (where particles move relative to their neighbours)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945E9A-6CF7-442D-BEE7-3650744EDBA2}"/>
              </a:ext>
            </a:extLst>
          </p:cNvPr>
          <p:cNvCxnSpPr>
            <a:cxnSpLocks/>
          </p:cNvCxnSpPr>
          <p:nvPr/>
        </p:nvCxnSpPr>
        <p:spPr>
          <a:xfrm flipH="1">
            <a:off x="1984560" y="2194840"/>
            <a:ext cx="263340" cy="268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E728480-E67E-40DA-AD66-8635AE76AA5B}"/>
              </a:ext>
            </a:extLst>
          </p:cNvPr>
          <p:cNvSpPr txBox="1"/>
          <p:nvPr/>
        </p:nvSpPr>
        <p:spPr>
          <a:xfrm>
            <a:off x="293043" y="4575422"/>
            <a:ext cx="275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obvious deformation of</a:t>
            </a:r>
            <a:r>
              <a:rPr lang="en-IE" dirty="0"/>
              <a:t> layers due to high strength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7FD744-16C8-4B04-BF20-79C24F274E90}"/>
              </a:ext>
            </a:extLst>
          </p:cNvPr>
          <p:cNvSpPr txBox="1"/>
          <p:nvPr/>
        </p:nvSpPr>
        <p:spPr>
          <a:xfrm>
            <a:off x="3323758" y="4588320"/>
            <a:ext cx="299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Blocky deformation, cracks  at surface, piecemeal collapse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E70157-8DAA-4C2C-BD90-F8048A92B296}"/>
              </a:ext>
            </a:extLst>
          </p:cNvPr>
          <p:cNvSpPr txBox="1"/>
          <p:nvPr/>
        </p:nvSpPr>
        <p:spPr>
          <a:xfrm>
            <a:off x="6448721" y="4588320"/>
            <a:ext cx="299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More continuous deformation of layers, fault generation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19A83AF-E053-4C04-A3B9-18C0B0F32139}"/>
              </a:ext>
            </a:extLst>
          </p:cNvPr>
          <p:cNvSpPr/>
          <p:nvPr/>
        </p:nvSpPr>
        <p:spPr>
          <a:xfrm>
            <a:off x="9518573" y="1375278"/>
            <a:ext cx="2493903" cy="3909952"/>
          </a:xfrm>
          <a:prstGeom prst="rect">
            <a:avLst/>
          </a:prstGeom>
          <a:solidFill>
            <a:srgbClr val="2E2E66">
              <a:alpha val="20000"/>
            </a:srgbClr>
          </a:solidFill>
          <a:ln w="38100">
            <a:solidFill>
              <a:srgbClr val="2E2E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An order of magnitude change in the UCS of the material significantly affects the failure style.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These models show the importance of understanding upscaling in developing accurate predictive models.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Realistic failure again requires an</a:t>
            </a:r>
            <a:r>
              <a:rPr lang="en-GB" b="1" dirty="0">
                <a:solidFill>
                  <a:schemeClr val="tx1"/>
                </a:solidFill>
              </a:rPr>
              <a:t> upscaling factor of ~50%.</a:t>
            </a:r>
            <a:endParaRPr lang="en-IE" b="1" dirty="0">
              <a:solidFill>
                <a:schemeClr val="tx1"/>
              </a:solidFill>
            </a:endParaRPr>
          </a:p>
          <a:p>
            <a:endParaRPr lang="en-I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25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439</Words>
  <Application>Microsoft Office PowerPoint</Application>
  <PresentationFormat>Widescreen</PresentationFormat>
  <Paragraphs>90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Harnett</dc:creator>
  <cp:lastModifiedBy>Claire Harnett</cp:lastModifiedBy>
  <cp:revision>72</cp:revision>
  <dcterms:created xsi:type="dcterms:W3CDTF">2020-04-22T08:22:12Z</dcterms:created>
  <dcterms:modified xsi:type="dcterms:W3CDTF">2020-05-08T11:43:05Z</dcterms:modified>
</cp:coreProperties>
</file>