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92" r:id="rId6"/>
  </p:sldMasterIdLst>
  <p:notesMasterIdLst>
    <p:notesMasterId r:id="rId29"/>
  </p:notesMasterIdLst>
  <p:sldIdLst>
    <p:sldId id="256" r:id="rId7"/>
    <p:sldId id="300" r:id="rId8"/>
    <p:sldId id="301" r:id="rId9"/>
    <p:sldId id="276" r:id="rId10"/>
    <p:sldId id="278" r:id="rId11"/>
    <p:sldId id="286" r:id="rId12"/>
    <p:sldId id="287" r:id="rId13"/>
    <p:sldId id="302" r:id="rId14"/>
    <p:sldId id="271" r:id="rId15"/>
    <p:sldId id="279" r:id="rId16"/>
    <p:sldId id="258" r:id="rId17"/>
    <p:sldId id="291" r:id="rId18"/>
    <p:sldId id="292" r:id="rId19"/>
    <p:sldId id="293" r:id="rId20"/>
    <p:sldId id="294" r:id="rId21"/>
    <p:sldId id="273" r:id="rId22"/>
    <p:sldId id="295" r:id="rId23"/>
    <p:sldId id="296" r:id="rId24"/>
    <p:sldId id="297" r:id="rId25"/>
    <p:sldId id="298" r:id="rId26"/>
    <p:sldId id="299" r:id="rId27"/>
    <p:sldId id="3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9070" autoAdjust="0"/>
  </p:normalViewPr>
  <p:slideViewPr>
    <p:cSldViewPr snapToGrid="0">
      <p:cViewPr varScale="1">
        <p:scale>
          <a:sx n="79" d="100"/>
          <a:sy n="79" d="100"/>
        </p:scale>
        <p:origin x="18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58940-1B80-47EA-8126-17131A27C10C}"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915AC23B-5104-49DB-B295-79D831F22AB8}">
      <dgm:prSet phldrT="[Text]"/>
      <dgm:spPr/>
      <dgm:t>
        <a:bodyPr/>
        <a:lstStyle/>
        <a:p>
          <a:r>
            <a:rPr lang="en-US" dirty="0" smtClean="0"/>
            <a:t>Establish soil water balance Model at each site</a:t>
          </a:r>
          <a:endParaRPr lang="en-US" dirty="0"/>
        </a:p>
      </dgm:t>
    </dgm:pt>
    <dgm:pt modelId="{FDA477A3-EFA0-4D1F-A3E2-F41DB973204F}" type="parTrans" cxnId="{2D2296A0-CFAB-4E9B-ACFA-A57158E67068}">
      <dgm:prSet/>
      <dgm:spPr/>
      <dgm:t>
        <a:bodyPr/>
        <a:lstStyle/>
        <a:p>
          <a:endParaRPr lang="en-US"/>
        </a:p>
      </dgm:t>
    </dgm:pt>
    <dgm:pt modelId="{6C2351A9-3D3F-44B2-96B1-D06B548A02A6}" type="sibTrans" cxnId="{2D2296A0-CFAB-4E9B-ACFA-A57158E67068}">
      <dgm:prSet/>
      <dgm:spPr/>
      <dgm:t>
        <a:bodyPr/>
        <a:lstStyle/>
        <a:p>
          <a:endParaRPr lang="en-US"/>
        </a:p>
      </dgm:t>
    </dgm:pt>
    <dgm:pt modelId="{D2B9CA49-3287-4554-B38D-5DAF4636577C}">
      <dgm:prSet phldrT="[Text]"/>
      <dgm:spPr/>
      <dgm:t>
        <a:bodyPr/>
        <a:lstStyle/>
        <a:p>
          <a:r>
            <a:rPr lang="en-US" dirty="0" err="1" smtClean="0"/>
            <a:t>Optimise</a:t>
          </a:r>
          <a:r>
            <a:rPr lang="en-US" dirty="0" smtClean="0"/>
            <a:t> performance to match SM measurements, update soil hydraulic parameters</a:t>
          </a:r>
          <a:endParaRPr lang="en-US" dirty="0"/>
        </a:p>
      </dgm:t>
    </dgm:pt>
    <dgm:pt modelId="{E4BAB43E-9882-4EC1-A465-F6F56B72F87B}" type="parTrans" cxnId="{D16266D8-EDA8-4B8F-8DCE-43C4F6528302}">
      <dgm:prSet/>
      <dgm:spPr/>
      <dgm:t>
        <a:bodyPr/>
        <a:lstStyle/>
        <a:p>
          <a:endParaRPr lang="en-US"/>
        </a:p>
      </dgm:t>
    </dgm:pt>
    <dgm:pt modelId="{AC98FEC6-291E-4E35-B04E-8023DE9AEB2F}" type="sibTrans" cxnId="{D16266D8-EDA8-4B8F-8DCE-43C4F6528302}">
      <dgm:prSet/>
      <dgm:spPr/>
      <dgm:t>
        <a:bodyPr/>
        <a:lstStyle/>
        <a:p>
          <a:endParaRPr lang="en-US"/>
        </a:p>
      </dgm:t>
    </dgm:pt>
    <dgm:pt modelId="{623C9EF8-EB25-4AA8-BFF9-38A402B8C9E4}">
      <dgm:prSet phldrT="[Text]"/>
      <dgm:spPr/>
      <dgm:t>
        <a:bodyPr/>
        <a:lstStyle/>
        <a:p>
          <a:r>
            <a:rPr lang="en-US" dirty="0" smtClean="0"/>
            <a:t>Produce soil moisture profile at 2cm</a:t>
          </a:r>
          <a:endParaRPr lang="en-US" dirty="0"/>
        </a:p>
      </dgm:t>
    </dgm:pt>
    <dgm:pt modelId="{8BE1BDB0-D986-4EB3-A1A5-089932F40E06}" type="parTrans" cxnId="{6A5091A9-B894-4186-8A09-9AE6ED2300EB}">
      <dgm:prSet/>
      <dgm:spPr/>
      <dgm:t>
        <a:bodyPr/>
        <a:lstStyle/>
        <a:p>
          <a:endParaRPr lang="en-US"/>
        </a:p>
      </dgm:t>
    </dgm:pt>
    <dgm:pt modelId="{ABD9DE62-30D3-419D-8569-96EC4C398A25}" type="sibTrans" cxnId="{6A5091A9-B894-4186-8A09-9AE6ED2300EB}">
      <dgm:prSet/>
      <dgm:spPr/>
      <dgm:t>
        <a:bodyPr/>
        <a:lstStyle/>
        <a:p>
          <a:endParaRPr lang="en-US"/>
        </a:p>
      </dgm:t>
    </dgm:pt>
    <dgm:pt modelId="{576BE9DE-5BA1-4AD4-99AA-A5F5F4343857}">
      <dgm:prSet phldrT="[Text]"/>
      <dgm:spPr/>
      <dgm:t>
        <a:bodyPr/>
        <a:lstStyle/>
        <a:p>
          <a:r>
            <a:rPr lang="en-US" dirty="0" smtClean="0"/>
            <a:t>Convert SAR SMI to VWC via updated local soil hydraulic parameters</a:t>
          </a:r>
          <a:endParaRPr lang="en-US" dirty="0"/>
        </a:p>
      </dgm:t>
    </dgm:pt>
    <dgm:pt modelId="{FE76AA2E-4EDB-4E2D-A9F5-6A354C7F8ABD}" type="parTrans" cxnId="{5E7DACD2-ECB2-473F-8573-560986158933}">
      <dgm:prSet/>
      <dgm:spPr/>
      <dgm:t>
        <a:bodyPr/>
        <a:lstStyle/>
        <a:p>
          <a:endParaRPr lang="en-US"/>
        </a:p>
      </dgm:t>
    </dgm:pt>
    <dgm:pt modelId="{007492A6-474F-4A29-AA6B-F4B352D60B10}" type="sibTrans" cxnId="{5E7DACD2-ECB2-473F-8573-560986158933}">
      <dgm:prSet/>
      <dgm:spPr/>
      <dgm:t>
        <a:bodyPr/>
        <a:lstStyle/>
        <a:p>
          <a:endParaRPr lang="en-US"/>
        </a:p>
      </dgm:t>
    </dgm:pt>
    <dgm:pt modelId="{599024CD-42C6-45B8-91CC-D3953E25FF5E}">
      <dgm:prSet phldrT="[Text]"/>
      <dgm:spPr/>
      <dgm:t>
        <a:bodyPr/>
        <a:lstStyle/>
        <a:p>
          <a:r>
            <a:rPr lang="en-US" dirty="0" smtClean="0"/>
            <a:t>Assess SAR product performance vs. ground measurement </a:t>
          </a:r>
          <a:endParaRPr lang="en-US" dirty="0"/>
        </a:p>
      </dgm:t>
    </dgm:pt>
    <dgm:pt modelId="{E2E42ABA-0C4D-4B8E-9229-D987205ED370}" type="parTrans" cxnId="{FA972FE4-85A4-4FAF-97E4-12FCE9B18C84}">
      <dgm:prSet/>
      <dgm:spPr/>
      <dgm:t>
        <a:bodyPr/>
        <a:lstStyle/>
        <a:p>
          <a:endParaRPr lang="en-US"/>
        </a:p>
      </dgm:t>
    </dgm:pt>
    <dgm:pt modelId="{9D35DE49-1441-4580-AC07-B756EE59B316}" type="sibTrans" cxnId="{FA972FE4-85A4-4FAF-97E4-12FCE9B18C84}">
      <dgm:prSet/>
      <dgm:spPr/>
      <dgm:t>
        <a:bodyPr/>
        <a:lstStyle/>
        <a:p>
          <a:endParaRPr lang="en-US"/>
        </a:p>
      </dgm:t>
    </dgm:pt>
    <dgm:pt modelId="{8AC6A7A2-5FB0-4A91-AA44-9B15665B0BEA}" type="pres">
      <dgm:prSet presAssocID="{3E558940-1B80-47EA-8126-17131A27C10C}" presName="Name0" presStyleCnt="0">
        <dgm:presLayoutVars>
          <dgm:dir/>
          <dgm:animLvl val="lvl"/>
          <dgm:resizeHandles val="exact"/>
        </dgm:presLayoutVars>
      </dgm:prSet>
      <dgm:spPr/>
      <dgm:t>
        <a:bodyPr/>
        <a:lstStyle/>
        <a:p>
          <a:endParaRPr lang="en-US"/>
        </a:p>
      </dgm:t>
    </dgm:pt>
    <dgm:pt modelId="{33507C24-08D7-47F5-A299-7B78CF7C1067}" type="pres">
      <dgm:prSet presAssocID="{599024CD-42C6-45B8-91CC-D3953E25FF5E}" presName="boxAndChildren" presStyleCnt="0"/>
      <dgm:spPr/>
    </dgm:pt>
    <dgm:pt modelId="{B21CEE57-EBA5-4757-992E-A0A88D9AD8DE}" type="pres">
      <dgm:prSet presAssocID="{599024CD-42C6-45B8-91CC-D3953E25FF5E}" presName="parentTextBox" presStyleLbl="node1" presStyleIdx="0" presStyleCnt="5"/>
      <dgm:spPr/>
      <dgm:t>
        <a:bodyPr/>
        <a:lstStyle/>
        <a:p>
          <a:endParaRPr lang="en-US"/>
        </a:p>
      </dgm:t>
    </dgm:pt>
    <dgm:pt modelId="{41C290FE-0591-41E7-8443-4421B99E8C4E}" type="pres">
      <dgm:prSet presAssocID="{007492A6-474F-4A29-AA6B-F4B352D60B10}" presName="sp" presStyleCnt="0"/>
      <dgm:spPr/>
    </dgm:pt>
    <dgm:pt modelId="{4D8D33D4-026B-4034-ABDE-89E8D20E30C1}" type="pres">
      <dgm:prSet presAssocID="{576BE9DE-5BA1-4AD4-99AA-A5F5F4343857}" presName="arrowAndChildren" presStyleCnt="0"/>
      <dgm:spPr/>
    </dgm:pt>
    <dgm:pt modelId="{7A9807AE-255C-4818-92E2-9D9817BCC2A1}" type="pres">
      <dgm:prSet presAssocID="{576BE9DE-5BA1-4AD4-99AA-A5F5F4343857}" presName="parentTextArrow" presStyleLbl="node1" presStyleIdx="1" presStyleCnt="5"/>
      <dgm:spPr/>
      <dgm:t>
        <a:bodyPr/>
        <a:lstStyle/>
        <a:p>
          <a:endParaRPr lang="en-US"/>
        </a:p>
      </dgm:t>
    </dgm:pt>
    <dgm:pt modelId="{B39554D2-C9A2-42BA-BFE9-0E2685FCEDA8}" type="pres">
      <dgm:prSet presAssocID="{ABD9DE62-30D3-419D-8569-96EC4C398A25}" presName="sp" presStyleCnt="0"/>
      <dgm:spPr/>
    </dgm:pt>
    <dgm:pt modelId="{72DE2BB9-F28A-4117-AAFE-382D70C7192B}" type="pres">
      <dgm:prSet presAssocID="{623C9EF8-EB25-4AA8-BFF9-38A402B8C9E4}" presName="arrowAndChildren" presStyleCnt="0"/>
      <dgm:spPr/>
    </dgm:pt>
    <dgm:pt modelId="{41E11E4B-72A8-497A-9C98-29C1C383424E}" type="pres">
      <dgm:prSet presAssocID="{623C9EF8-EB25-4AA8-BFF9-38A402B8C9E4}" presName="parentTextArrow" presStyleLbl="node1" presStyleIdx="2" presStyleCnt="5"/>
      <dgm:spPr/>
      <dgm:t>
        <a:bodyPr/>
        <a:lstStyle/>
        <a:p>
          <a:endParaRPr lang="en-US"/>
        </a:p>
      </dgm:t>
    </dgm:pt>
    <dgm:pt modelId="{2C4CD582-8369-4F90-9D58-F01E638B538A}" type="pres">
      <dgm:prSet presAssocID="{AC98FEC6-291E-4E35-B04E-8023DE9AEB2F}" presName="sp" presStyleCnt="0"/>
      <dgm:spPr/>
    </dgm:pt>
    <dgm:pt modelId="{E07D2463-AEF3-4645-8CEC-3B63098FA02A}" type="pres">
      <dgm:prSet presAssocID="{D2B9CA49-3287-4554-B38D-5DAF4636577C}" presName="arrowAndChildren" presStyleCnt="0"/>
      <dgm:spPr/>
    </dgm:pt>
    <dgm:pt modelId="{AB65E68E-FAFE-4B98-8CEE-4826F16CF3E7}" type="pres">
      <dgm:prSet presAssocID="{D2B9CA49-3287-4554-B38D-5DAF4636577C}" presName="parentTextArrow" presStyleLbl="node1" presStyleIdx="3" presStyleCnt="5"/>
      <dgm:spPr/>
      <dgm:t>
        <a:bodyPr/>
        <a:lstStyle/>
        <a:p>
          <a:endParaRPr lang="en-US"/>
        </a:p>
      </dgm:t>
    </dgm:pt>
    <dgm:pt modelId="{534B781D-2F21-43AA-9D01-51B7DD584076}" type="pres">
      <dgm:prSet presAssocID="{6C2351A9-3D3F-44B2-96B1-D06B548A02A6}" presName="sp" presStyleCnt="0"/>
      <dgm:spPr/>
    </dgm:pt>
    <dgm:pt modelId="{C714717D-2A05-4059-A339-768ABDFCBDC6}" type="pres">
      <dgm:prSet presAssocID="{915AC23B-5104-49DB-B295-79D831F22AB8}" presName="arrowAndChildren" presStyleCnt="0"/>
      <dgm:spPr/>
    </dgm:pt>
    <dgm:pt modelId="{326F694F-D3E5-40A1-9B8B-08755DB6CFF6}" type="pres">
      <dgm:prSet presAssocID="{915AC23B-5104-49DB-B295-79D831F22AB8}" presName="parentTextArrow" presStyleLbl="node1" presStyleIdx="4" presStyleCnt="5" custLinFactNeighborX="3443" custLinFactNeighborY="-21553"/>
      <dgm:spPr/>
      <dgm:t>
        <a:bodyPr/>
        <a:lstStyle/>
        <a:p>
          <a:endParaRPr lang="en-US"/>
        </a:p>
      </dgm:t>
    </dgm:pt>
  </dgm:ptLst>
  <dgm:cxnLst>
    <dgm:cxn modelId="{5E7DACD2-ECB2-473F-8573-560986158933}" srcId="{3E558940-1B80-47EA-8126-17131A27C10C}" destId="{576BE9DE-5BA1-4AD4-99AA-A5F5F4343857}" srcOrd="3" destOrd="0" parTransId="{FE76AA2E-4EDB-4E2D-A9F5-6A354C7F8ABD}" sibTransId="{007492A6-474F-4A29-AA6B-F4B352D60B10}"/>
    <dgm:cxn modelId="{A5F25DC8-99A9-4BEB-AD6D-44E64ECE5786}" type="presOf" srcId="{915AC23B-5104-49DB-B295-79D831F22AB8}" destId="{326F694F-D3E5-40A1-9B8B-08755DB6CFF6}" srcOrd="0" destOrd="0" presId="urn:microsoft.com/office/officeart/2005/8/layout/process4"/>
    <dgm:cxn modelId="{D16266D8-EDA8-4B8F-8DCE-43C4F6528302}" srcId="{3E558940-1B80-47EA-8126-17131A27C10C}" destId="{D2B9CA49-3287-4554-B38D-5DAF4636577C}" srcOrd="1" destOrd="0" parTransId="{E4BAB43E-9882-4EC1-A465-F6F56B72F87B}" sibTransId="{AC98FEC6-291E-4E35-B04E-8023DE9AEB2F}"/>
    <dgm:cxn modelId="{88A6F623-133A-4EA8-9C9A-8A527E8A7DA5}" type="presOf" srcId="{599024CD-42C6-45B8-91CC-D3953E25FF5E}" destId="{B21CEE57-EBA5-4757-992E-A0A88D9AD8DE}" srcOrd="0" destOrd="0" presId="urn:microsoft.com/office/officeart/2005/8/layout/process4"/>
    <dgm:cxn modelId="{2D2296A0-CFAB-4E9B-ACFA-A57158E67068}" srcId="{3E558940-1B80-47EA-8126-17131A27C10C}" destId="{915AC23B-5104-49DB-B295-79D831F22AB8}" srcOrd="0" destOrd="0" parTransId="{FDA477A3-EFA0-4D1F-A3E2-F41DB973204F}" sibTransId="{6C2351A9-3D3F-44B2-96B1-D06B548A02A6}"/>
    <dgm:cxn modelId="{FA972FE4-85A4-4FAF-97E4-12FCE9B18C84}" srcId="{3E558940-1B80-47EA-8126-17131A27C10C}" destId="{599024CD-42C6-45B8-91CC-D3953E25FF5E}" srcOrd="4" destOrd="0" parTransId="{E2E42ABA-0C4D-4B8E-9229-D987205ED370}" sibTransId="{9D35DE49-1441-4580-AC07-B756EE59B316}"/>
    <dgm:cxn modelId="{032C9EEB-323D-4EAF-9BB1-C93D5DDD65A2}" type="presOf" srcId="{D2B9CA49-3287-4554-B38D-5DAF4636577C}" destId="{AB65E68E-FAFE-4B98-8CEE-4826F16CF3E7}" srcOrd="0" destOrd="0" presId="urn:microsoft.com/office/officeart/2005/8/layout/process4"/>
    <dgm:cxn modelId="{524CE720-54A9-4105-8624-8AADB4240146}" type="presOf" srcId="{623C9EF8-EB25-4AA8-BFF9-38A402B8C9E4}" destId="{41E11E4B-72A8-497A-9C98-29C1C383424E}" srcOrd="0" destOrd="0" presId="urn:microsoft.com/office/officeart/2005/8/layout/process4"/>
    <dgm:cxn modelId="{37C08C9F-10E6-4B5F-81D5-B2DCF7FD8730}" type="presOf" srcId="{3E558940-1B80-47EA-8126-17131A27C10C}" destId="{8AC6A7A2-5FB0-4A91-AA44-9B15665B0BEA}" srcOrd="0" destOrd="0" presId="urn:microsoft.com/office/officeart/2005/8/layout/process4"/>
    <dgm:cxn modelId="{A05A4C4C-C146-4AE4-A461-DDDCF2EF1E6F}" type="presOf" srcId="{576BE9DE-5BA1-4AD4-99AA-A5F5F4343857}" destId="{7A9807AE-255C-4818-92E2-9D9817BCC2A1}" srcOrd="0" destOrd="0" presId="urn:microsoft.com/office/officeart/2005/8/layout/process4"/>
    <dgm:cxn modelId="{6A5091A9-B894-4186-8A09-9AE6ED2300EB}" srcId="{3E558940-1B80-47EA-8126-17131A27C10C}" destId="{623C9EF8-EB25-4AA8-BFF9-38A402B8C9E4}" srcOrd="2" destOrd="0" parTransId="{8BE1BDB0-D986-4EB3-A1A5-089932F40E06}" sibTransId="{ABD9DE62-30D3-419D-8569-96EC4C398A25}"/>
    <dgm:cxn modelId="{E4A2FFAE-0D6C-4DAC-B3CF-0FAF22CB2901}" type="presParOf" srcId="{8AC6A7A2-5FB0-4A91-AA44-9B15665B0BEA}" destId="{33507C24-08D7-47F5-A299-7B78CF7C1067}" srcOrd="0" destOrd="0" presId="urn:microsoft.com/office/officeart/2005/8/layout/process4"/>
    <dgm:cxn modelId="{6EF81DFD-D14C-42A8-9273-443156CF2749}" type="presParOf" srcId="{33507C24-08D7-47F5-A299-7B78CF7C1067}" destId="{B21CEE57-EBA5-4757-992E-A0A88D9AD8DE}" srcOrd="0" destOrd="0" presId="urn:microsoft.com/office/officeart/2005/8/layout/process4"/>
    <dgm:cxn modelId="{1E285B45-B009-4E5B-A7E3-7CE0A491BF79}" type="presParOf" srcId="{8AC6A7A2-5FB0-4A91-AA44-9B15665B0BEA}" destId="{41C290FE-0591-41E7-8443-4421B99E8C4E}" srcOrd="1" destOrd="0" presId="urn:microsoft.com/office/officeart/2005/8/layout/process4"/>
    <dgm:cxn modelId="{6C38D575-F5B9-4385-9499-28F47ECE111A}" type="presParOf" srcId="{8AC6A7A2-5FB0-4A91-AA44-9B15665B0BEA}" destId="{4D8D33D4-026B-4034-ABDE-89E8D20E30C1}" srcOrd="2" destOrd="0" presId="urn:microsoft.com/office/officeart/2005/8/layout/process4"/>
    <dgm:cxn modelId="{6B14CD47-E09A-49BC-99FD-8F0CEC40CFFB}" type="presParOf" srcId="{4D8D33D4-026B-4034-ABDE-89E8D20E30C1}" destId="{7A9807AE-255C-4818-92E2-9D9817BCC2A1}" srcOrd="0" destOrd="0" presId="urn:microsoft.com/office/officeart/2005/8/layout/process4"/>
    <dgm:cxn modelId="{3F91E663-3FE4-48CD-999F-715AB1075A73}" type="presParOf" srcId="{8AC6A7A2-5FB0-4A91-AA44-9B15665B0BEA}" destId="{B39554D2-C9A2-42BA-BFE9-0E2685FCEDA8}" srcOrd="3" destOrd="0" presId="urn:microsoft.com/office/officeart/2005/8/layout/process4"/>
    <dgm:cxn modelId="{31C7AA63-BF6C-4BD7-81A6-3F09657EA3D9}" type="presParOf" srcId="{8AC6A7A2-5FB0-4A91-AA44-9B15665B0BEA}" destId="{72DE2BB9-F28A-4117-AAFE-382D70C7192B}" srcOrd="4" destOrd="0" presId="urn:microsoft.com/office/officeart/2005/8/layout/process4"/>
    <dgm:cxn modelId="{624A390E-D594-490A-AB01-75768AD12873}" type="presParOf" srcId="{72DE2BB9-F28A-4117-AAFE-382D70C7192B}" destId="{41E11E4B-72A8-497A-9C98-29C1C383424E}" srcOrd="0" destOrd="0" presId="urn:microsoft.com/office/officeart/2005/8/layout/process4"/>
    <dgm:cxn modelId="{7AB42740-E4E0-412C-8D4A-AEC709F8BC74}" type="presParOf" srcId="{8AC6A7A2-5FB0-4A91-AA44-9B15665B0BEA}" destId="{2C4CD582-8369-4F90-9D58-F01E638B538A}" srcOrd="5" destOrd="0" presId="urn:microsoft.com/office/officeart/2005/8/layout/process4"/>
    <dgm:cxn modelId="{8A1D3F10-DC26-4BA3-B5BD-B5001A18C1AE}" type="presParOf" srcId="{8AC6A7A2-5FB0-4A91-AA44-9B15665B0BEA}" destId="{E07D2463-AEF3-4645-8CEC-3B63098FA02A}" srcOrd="6" destOrd="0" presId="urn:microsoft.com/office/officeart/2005/8/layout/process4"/>
    <dgm:cxn modelId="{3D26A897-1EE5-450E-8C80-2244B83E68FB}" type="presParOf" srcId="{E07D2463-AEF3-4645-8CEC-3B63098FA02A}" destId="{AB65E68E-FAFE-4B98-8CEE-4826F16CF3E7}" srcOrd="0" destOrd="0" presId="urn:microsoft.com/office/officeart/2005/8/layout/process4"/>
    <dgm:cxn modelId="{C5E4E36A-4CDE-490A-9EFC-E83E2D61DD41}" type="presParOf" srcId="{8AC6A7A2-5FB0-4A91-AA44-9B15665B0BEA}" destId="{534B781D-2F21-43AA-9D01-51B7DD584076}" srcOrd="7" destOrd="0" presId="urn:microsoft.com/office/officeart/2005/8/layout/process4"/>
    <dgm:cxn modelId="{6B8EC9D7-3418-428E-9627-4FEA98C26E7B}" type="presParOf" srcId="{8AC6A7A2-5FB0-4A91-AA44-9B15665B0BEA}" destId="{C714717D-2A05-4059-A339-768ABDFCBDC6}" srcOrd="8" destOrd="0" presId="urn:microsoft.com/office/officeart/2005/8/layout/process4"/>
    <dgm:cxn modelId="{88771DF9-1E56-4DE5-BFBD-A19B109FC7C5}" type="presParOf" srcId="{C714717D-2A05-4059-A339-768ABDFCBDC6}" destId="{326F694F-D3E5-40A1-9B8B-08755DB6CFF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CEE57-EBA5-4757-992E-A0A88D9AD8DE}">
      <dsp:nvSpPr>
        <dsp:cNvPr id="0" name=""/>
        <dsp:cNvSpPr/>
      </dsp:nvSpPr>
      <dsp:spPr>
        <a:xfrm>
          <a:off x="0" y="3878360"/>
          <a:ext cx="7437120" cy="6362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Assess SAR product performance vs. ground measurement </a:t>
          </a:r>
          <a:endParaRPr lang="en-US" sz="1600" kern="1200" dirty="0"/>
        </a:p>
      </dsp:txBody>
      <dsp:txXfrm>
        <a:off x="0" y="3878360"/>
        <a:ext cx="7437120" cy="636277"/>
      </dsp:txXfrm>
    </dsp:sp>
    <dsp:sp modelId="{7A9807AE-255C-4818-92E2-9D9817BCC2A1}">
      <dsp:nvSpPr>
        <dsp:cNvPr id="0" name=""/>
        <dsp:cNvSpPr/>
      </dsp:nvSpPr>
      <dsp:spPr>
        <a:xfrm rot="10800000">
          <a:off x="0" y="2909310"/>
          <a:ext cx="7437120" cy="978594"/>
        </a:xfrm>
        <a:prstGeom prst="upArrowCallou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Convert SAR SMI to VWC via updated local soil hydraulic parameters</a:t>
          </a:r>
          <a:endParaRPr lang="en-US" sz="1600" kern="1200" dirty="0"/>
        </a:p>
      </dsp:txBody>
      <dsp:txXfrm rot="10800000">
        <a:off x="0" y="2909310"/>
        <a:ext cx="7437120" cy="635861"/>
      </dsp:txXfrm>
    </dsp:sp>
    <dsp:sp modelId="{41E11E4B-72A8-497A-9C98-29C1C383424E}">
      <dsp:nvSpPr>
        <dsp:cNvPr id="0" name=""/>
        <dsp:cNvSpPr/>
      </dsp:nvSpPr>
      <dsp:spPr>
        <a:xfrm rot="10800000">
          <a:off x="0" y="1940259"/>
          <a:ext cx="7437120" cy="978594"/>
        </a:xfrm>
        <a:prstGeom prst="upArrowCallou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Produce soil moisture profile at 2cm</a:t>
          </a:r>
          <a:endParaRPr lang="en-US" sz="1600" kern="1200" dirty="0"/>
        </a:p>
      </dsp:txBody>
      <dsp:txXfrm rot="10800000">
        <a:off x="0" y="1940259"/>
        <a:ext cx="7437120" cy="635861"/>
      </dsp:txXfrm>
    </dsp:sp>
    <dsp:sp modelId="{AB65E68E-FAFE-4B98-8CEE-4826F16CF3E7}">
      <dsp:nvSpPr>
        <dsp:cNvPr id="0" name=""/>
        <dsp:cNvSpPr/>
      </dsp:nvSpPr>
      <dsp:spPr>
        <a:xfrm rot="10800000">
          <a:off x="0" y="971209"/>
          <a:ext cx="7437120" cy="978594"/>
        </a:xfrm>
        <a:prstGeom prst="upArrowCallou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err="1" smtClean="0"/>
            <a:t>Optimise</a:t>
          </a:r>
          <a:r>
            <a:rPr lang="en-US" sz="1600" kern="1200" dirty="0" smtClean="0"/>
            <a:t> performance to match SM measurements, update soil hydraulic parameters</a:t>
          </a:r>
          <a:endParaRPr lang="en-US" sz="1600" kern="1200" dirty="0"/>
        </a:p>
      </dsp:txBody>
      <dsp:txXfrm rot="10800000">
        <a:off x="0" y="971209"/>
        <a:ext cx="7437120" cy="635861"/>
      </dsp:txXfrm>
    </dsp:sp>
    <dsp:sp modelId="{326F694F-D3E5-40A1-9B8B-08755DB6CFF6}">
      <dsp:nvSpPr>
        <dsp:cNvPr id="0" name=""/>
        <dsp:cNvSpPr/>
      </dsp:nvSpPr>
      <dsp:spPr>
        <a:xfrm rot="10800000">
          <a:off x="0" y="0"/>
          <a:ext cx="7437120" cy="978594"/>
        </a:xfrm>
        <a:prstGeom prst="upArrowCallou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Establish soil water balance Model at each site</a:t>
          </a:r>
          <a:endParaRPr lang="en-US" sz="1600" kern="1200" dirty="0"/>
        </a:p>
      </dsp:txBody>
      <dsp:txXfrm rot="10800000">
        <a:off x="0" y="0"/>
        <a:ext cx="7437120" cy="6358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6589D-119C-4908-A18D-FE785810FB59}" type="datetimeFigureOut">
              <a:rPr lang="en-GB" smtClean="0"/>
              <a:t>11/05/2020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03C66-3B0B-45DC-9856-C274B545A3C1}" type="slidenum">
              <a:rPr lang="en-GB" smtClean="0"/>
              <a:t>‹#›</a:t>
            </a:fld>
            <a:endParaRPr lang="en-GB"/>
          </a:p>
        </p:txBody>
      </p:sp>
    </p:spTree>
    <p:extLst>
      <p:ext uri="{BB962C8B-B14F-4D97-AF65-F5344CB8AC3E}">
        <p14:creationId xmlns:p14="http://schemas.microsoft.com/office/powerpoint/2010/main" val="377609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3</a:t>
            </a:fld>
            <a:endParaRPr lang="en-GB"/>
          </a:p>
        </p:txBody>
      </p:sp>
    </p:spTree>
    <p:extLst>
      <p:ext uri="{BB962C8B-B14F-4D97-AF65-F5344CB8AC3E}">
        <p14:creationId xmlns:p14="http://schemas.microsoft.com/office/powerpoint/2010/main" val="70207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5</a:t>
            </a:fld>
            <a:endParaRPr lang="en-GB"/>
          </a:p>
        </p:txBody>
      </p:sp>
    </p:spTree>
    <p:extLst>
      <p:ext uri="{BB962C8B-B14F-4D97-AF65-F5344CB8AC3E}">
        <p14:creationId xmlns:p14="http://schemas.microsoft.com/office/powerpoint/2010/main" val="95610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Single soil layer 25cm deep (CHIMN) or 15cm deep (CARDT)</a:t>
            </a:r>
          </a:p>
          <a:p>
            <a:pPr lvl="1"/>
            <a:r>
              <a:rPr lang="en-GB" dirty="0" smtClean="0"/>
              <a:t>Hydraulic parameters initially from HORIZON</a:t>
            </a:r>
          </a:p>
          <a:p>
            <a:r>
              <a:rPr lang="en-GB" dirty="0" smtClean="0"/>
              <a:t>LAI daily sequence interpolated from 8-day MODIS LAI Level 4 product (500m grid)</a:t>
            </a:r>
          </a:p>
          <a:p>
            <a:r>
              <a:rPr lang="en-GB" dirty="0" smtClean="0"/>
              <a:t>Potential Evapotranspiration (PET) from COSMOS-UK</a:t>
            </a:r>
          </a:p>
          <a:p>
            <a:pPr lvl="1"/>
            <a:r>
              <a:rPr lang="en-GB" dirty="0" smtClean="0"/>
              <a:t>Extinction Coefficient 0.463 (Typical value quoted many papers) </a:t>
            </a:r>
          </a:p>
          <a:p>
            <a:r>
              <a:rPr lang="en-GB" dirty="0" smtClean="0"/>
              <a:t>Rainfall from COSMOS (*1.05 for </a:t>
            </a:r>
            <a:r>
              <a:rPr lang="en-GB" dirty="0" err="1" smtClean="0"/>
              <a:t>undercatch</a:t>
            </a:r>
            <a:r>
              <a:rPr lang="en-GB" dirty="0" smtClean="0"/>
              <a:t>)</a:t>
            </a:r>
          </a:p>
          <a:p>
            <a:r>
              <a:rPr lang="en-GB" dirty="0" smtClean="0"/>
              <a:t>Grass roots: Surface(1) to 15cm (0)</a:t>
            </a:r>
          </a:p>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9</a:t>
            </a:fld>
            <a:endParaRPr lang="en-GB"/>
          </a:p>
        </p:txBody>
      </p:sp>
    </p:spTree>
    <p:extLst>
      <p:ext uri="{BB962C8B-B14F-4D97-AF65-F5344CB8AC3E}">
        <p14:creationId xmlns:p14="http://schemas.microsoft.com/office/powerpoint/2010/main" val="330424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19</a:t>
            </a:fld>
            <a:endParaRPr lang="en-GB"/>
          </a:p>
        </p:txBody>
      </p:sp>
    </p:spTree>
    <p:extLst>
      <p:ext uri="{BB962C8B-B14F-4D97-AF65-F5344CB8AC3E}">
        <p14:creationId xmlns:p14="http://schemas.microsoft.com/office/powerpoint/2010/main" val="373388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20</a:t>
            </a:fld>
            <a:endParaRPr lang="en-GB"/>
          </a:p>
        </p:txBody>
      </p:sp>
    </p:spTree>
    <p:extLst>
      <p:ext uri="{BB962C8B-B14F-4D97-AF65-F5344CB8AC3E}">
        <p14:creationId xmlns:p14="http://schemas.microsoft.com/office/powerpoint/2010/main" val="124738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References for this work:</a:t>
            </a:r>
          </a:p>
          <a:p>
            <a:endParaRPr lang="en-GB" dirty="0" smtClean="0"/>
          </a:p>
          <a:p>
            <a:r>
              <a:rPr lang="en-GB" dirty="0" smtClean="0"/>
              <a:t>Bauer-</a:t>
            </a:r>
            <a:r>
              <a:rPr lang="en-GB" dirty="0" err="1" smtClean="0"/>
              <a:t>Marschallinger</a:t>
            </a:r>
            <a:r>
              <a:rPr lang="en-GB" dirty="0" smtClean="0"/>
              <a:t> B. Copernicus Global Land Operations “Vegetation and Energy”. 2018; (1): 51. </a:t>
            </a:r>
          </a:p>
          <a:p>
            <a:r>
              <a:rPr lang="en-GB" dirty="0" err="1" smtClean="0"/>
              <a:t>Doubkova</a:t>
            </a:r>
            <a:r>
              <a:rPr lang="en-GB" dirty="0" smtClean="0"/>
              <a:t> M., Wagner W., </a:t>
            </a:r>
            <a:r>
              <a:rPr lang="en-GB" dirty="0" err="1" smtClean="0"/>
              <a:t>Naeimi</a:t>
            </a:r>
            <a:r>
              <a:rPr lang="en-GB" dirty="0" smtClean="0"/>
              <a:t> V., Cao S., Bauer-</a:t>
            </a:r>
            <a:r>
              <a:rPr lang="en-GB" dirty="0" err="1" smtClean="0"/>
              <a:t>Marschallinger</a:t>
            </a:r>
            <a:r>
              <a:rPr lang="en-GB" dirty="0" smtClean="0"/>
              <a:t> B., Kidd R., et al. The Use of Sentinel-1 for Monitoring of Soil Moisture within the Copernicus Global Land Service. European Space Agency, (Special Publication) ESA SP. Prague: ESA; 2016. p. 105.</a:t>
            </a:r>
          </a:p>
          <a:p>
            <a:endParaRPr lang="en-GB" dirty="0" smtClean="0"/>
          </a:p>
          <a:p>
            <a:r>
              <a:rPr lang="en-GB" dirty="0" smtClean="0"/>
              <a:t>Hun E., Crow WT., Holmes T., </a:t>
            </a:r>
            <a:r>
              <a:rPr lang="en-GB" dirty="0" err="1" smtClean="0"/>
              <a:t>Bolten</a:t>
            </a:r>
            <a:r>
              <a:rPr lang="en-GB" dirty="0" smtClean="0"/>
              <a:t> J. Benchmarking a Soil Moisture Data Assimilation System for Agricultural Drought Monitoring. Journal of Hydrometeorology. 2014. pp. 1117–1134. Available at: https://ntrs.nasa.gov/search.jsp?R=20140016553</a:t>
            </a:r>
          </a:p>
          <a:p>
            <a:endParaRPr lang="en-GB" dirty="0" smtClean="0"/>
          </a:p>
          <a:p>
            <a:r>
              <a:rPr lang="en-GB" dirty="0" smtClean="0"/>
              <a:t>Nolan M., </a:t>
            </a:r>
            <a:r>
              <a:rPr lang="en-GB" dirty="0" err="1" smtClean="0"/>
              <a:t>Fatland</a:t>
            </a:r>
            <a:r>
              <a:rPr lang="en-GB" dirty="0" smtClean="0"/>
              <a:t> DR. Penetration depth as a </a:t>
            </a:r>
            <a:r>
              <a:rPr lang="en-GB" dirty="0" err="1" smtClean="0"/>
              <a:t>DInSAR</a:t>
            </a:r>
            <a:r>
              <a:rPr lang="en-GB" dirty="0" smtClean="0"/>
              <a:t> observable and proxy for soil moisture. IEEE Transactions on Geoscience and Remote Sensing. March 2003; 41(3): 532–537. Available at: DOI:10.1109/TGRS.2003.809931</a:t>
            </a:r>
          </a:p>
          <a:p>
            <a:endParaRPr lang="en-GB" dirty="0" smtClean="0"/>
          </a:p>
          <a:p>
            <a:r>
              <a:rPr lang="en-GB" dirty="0" smtClean="0"/>
              <a:t>Hanks RJ. Applied Soil Physics. New York, NY: Springer New York; 1992. Available at: DOI:10.1007/978-1-4612-2938-4</a:t>
            </a:r>
          </a:p>
          <a:p>
            <a:r>
              <a:rPr lang="en-GB" dirty="0" smtClean="0"/>
              <a:t>HYDRUS 1-D: </a:t>
            </a:r>
            <a:r>
              <a:rPr lang="en-GB" dirty="0" err="1" smtClean="0"/>
              <a:t>Šimůnek</a:t>
            </a:r>
            <a:r>
              <a:rPr lang="en-GB" dirty="0" smtClean="0"/>
              <a:t>, J., M. </a:t>
            </a:r>
            <a:r>
              <a:rPr lang="en-GB" dirty="0" err="1" smtClean="0"/>
              <a:t>Šejna</a:t>
            </a:r>
            <a:r>
              <a:rPr lang="en-GB" dirty="0" smtClean="0"/>
              <a:t>, H. Saito, M. Sakai, and M. Th. van </a:t>
            </a:r>
            <a:r>
              <a:rPr lang="en-GB" dirty="0" err="1" smtClean="0"/>
              <a:t>Genuchten</a:t>
            </a:r>
            <a:r>
              <a:rPr lang="en-GB" dirty="0" smtClean="0"/>
              <a:t>, The HYDRUS-1D Software Package for Simulating the Movement of Water, Heat, and Multiple Solutes in Variably Saturated Media, Version 4.17, HYDRUS Software Series 3, Department of Environmental Sciences, University of California Riverside, Riverside, California, USA, pp. 343, 2013. </a:t>
            </a:r>
          </a:p>
          <a:p>
            <a:endParaRPr lang="en-GB" dirty="0" smtClean="0"/>
          </a:p>
          <a:p>
            <a:r>
              <a:rPr lang="en-GB" dirty="0" smtClean="0"/>
              <a:t>Cranfield University. </a:t>
            </a:r>
            <a:r>
              <a:rPr lang="en-GB" dirty="0" err="1" smtClean="0"/>
              <a:t>LandIS</a:t>
            </a:r>
            <a:r>
              <a:rPr lang="en-GB" dirty="0" smtClean="0"/>
              <a:t> - Land Information System - Homepage Soil Portal. 2017. Available at: http://www.landis.org.uk/ (Accessed: 12 December 2017)</a:t>
            </a:r>
          </a:p>
          <a:p>
            <a:r>
              <a:rPr lang="en-GB" dirty="0" smtClean="0"/>
              <a:t>Hollis JM., Lilly A., Higgins A., Jones RJA., Keay CA., Bellamy P. Predicting the water retention characteristics of UK mineral soils. European Journal of Soil Science. 2015; 66(1): 239–252. Available at: DOI:10.1111/ejss.12186</a:t>
            </a:r>
          </a:p>
          <a:p>
            <a:endParaRPr lang="en-GB" dirty="0" smtClean="0"/>
          </a:p>
          <a:p>
            <a:r>
              <a:rPr lang="en-GB" dirty="0" smtClean="0"/>
              <a:t>A: </a:t>
            </a:r>
            <a:r>
              <a:rPr lang="en-GB" dirty="0" err="1" smtClean="0"/>
              <a:t>Harmel</a:t>
            </a:r>
            <a:r>
              <a:rPr lang="en-GB" dirty="0" smtClean="0"/>
              <a:t>, R.D., Smith, P.K., </a:t>
            </a:r>
            <a:r>
              <a:rPr lang="en-GB" dirty="0" err="1" smtClean="0"/>
              <a:t>Migliaccio</a:t>
            </a:r>
            <a:r>
              <a:rPr lang="en-GB" dirty="0" smtClean="0"/>
              <a:t>, K.W., </a:t>
            </a:r>
            <a:r>
              <a:rPr lang="en-GB" dirty="0" err="1" smtClean="0"/>
              <a:t>Chaubey</a:t>
            </a:r>
            <a:r>
              <a:rPr lang="en-GB" dirty="0" smtClean="0"/>
              <a:t>, I., Douglas-</a:t>
            </a:r>
            <a:r>
              <a:rPr lang="en-GB" dirty="0" err="1" smtClean="0"/>
              <a:t>Mankin</a:t>
            </a:r>
            <a:r>
              <a:rPr lang="en-GB" dirty="0" smtClean="0"/>
              <a:t>, K.R., </a:t>
            </a:r>
            <a:r>
              <a:rPr lang="en-GB" dirty="0" err="1" smtClean="0"/>
              <a:t>Benham</a:t>
            </a:r>
            <a:r>
              <a:rPr lang="en-GB" dirty="0" smtClean="0"/>
              <a:t>, B., Shukla, S., Muñoz-</a:t>
            </a:r>
            <a:r>
              <a:rPr lang="en-GB" dirty="0" err="1" smtClean="0"/>
              <a:t>Carpena</a:t>
            </a:r>
            <a:r>
              <a:rPr lang="en-GB" dirty="0" smtClean="0"/>
              <a:t>, R. and Robson, B.J. (2014) ‘Evaluating, interpreting, and communicating performance of hydrologic/water quality models considering intended use: A review and recommendations’, Environmental Modelling &amp; Software, 57 Elsevier Ltd, pp. 40–51.</a:t>
            </a:r>
          </a:p>
          <a:p>
            <a:endParaRPr lang="en-GB" dirty="0" smtClean="0"/>
          </a:p>
          <a:p>
            <a:r>
              <a:rPr lang="en-GB" dirty="0" smtClean="0"/>
              <a:t>B: Willmott, C.J., Robeson, S.M. and Matsuura, K. (2012) ‘A refined index of model performance’, International Journal of Climatology, 32(13), pp. 2088–2094.</a:t>
            </a:r>
          </a:p>
          <a:p>
            <a:endParaRPr lang="en-GB" dirty="0"/>
          </a:p>
        </p:txBody>
      </p:sp>
      <p:sp>
        <p:nvSpPr>
          <p:cNvPr id="4" name="Slide Number Placeholder 3"/>
          <p:cNvSpPr>
            <a:spLocks noGrp="1"/>
          </p:cNvSpPr>
          <p:nvPr>
            <p:ph type="sldNum" sz="quarter" idx="10"/>
          </p:nvPr>
        </p:nvSpPr>
        <p:spPr/>
        <p:txBody>
          <a:bodyPr/>
          <a:lstStyle/>
          <a:p>
            <a:fld id="{7E903C66-3B0B-45DC-9856-C274B545A3C1}" type="slidenum">
              <a:rPr lang="en-GB" smtClean="0"/>
              <a:t>21</a:t>
            </a:fld>
            <a:endParaRPr lang="en-GB"/>
          </a:p>
        </p:txBody>
      </p:sp>
    </p:spTree>
    <p:extLst>
      <p:ext uri="{BB962C8B-B14F-4D97-AF65-F5344CB8AC3E}">
        <p14:creationId xmlns:p14="http://schemas.microsoft.com/office/powerpoint/2010/main" val="3188276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lstStyle>
            <a:lvl1pPr marL="0" indent="0">
              <a:buNone/>
              <a:defRPr sz="3200" b="1" i="0">
                <a:solidFill>
                  <a:srgbClr val="0C406D"/>
                </a:solidFill>
                <a:latin typeface="Arial" charset="0"/>
                <a:ea typeface="Arial" charset="0"/>
                <a:cs typeface="Arial" charset="0"/>
              </a:defRPr>
            </a:lvl1pPr>
          </a:lstStyle>
          <a:p>
            <a:pPr lvl="0"/>
            <a:r>
              <a:rPr lang="en-GB" dirty="0" smtClean="0"/>
              <a:t>Presentation or Chapter Title, Arial Bold 32pt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lstStyle>
            <a:lvl1pPr marL="0" indent="0">
              <a:buNone/>
              <a:defRPr sz="2200" b="1" i="0">
                <a:solidFill>
                  <a:srgbClr val="0099C4"/>
                </a:solidFill>
                <a:latin typeface="Arial" charset="0"/>
                <a:ea typeface="Arial" charset="0"/>
                <a:cs typeface="Arial" charset="0"/>
              </a:defRPr>
            </a:lvl1pPr>
          </a:lstStyle>
          <a:p>
            <a:pPr lvl="0"/>
            <a:r>
              <a:rPr lang="en-GB" dirty="0" smtClean="0"/>
              <a:t>Presenter’s Name and Title, Arial Bold 22pt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smtClean="0"/>
              <a:t>Date, Arial 20pt</a:t>
            </a:r>
            <a:endParaRPr lang="en-US" dirty="0"/>
          </a:p>
        </p:txBody>
      </p:sp>
      <p:sp>
        <p:nvSpPr>
          <p:cNvPr id="5" name="Text Placeholder 17"/>
          <p:cNvSpPr txBox="1">
            <a:spLocks/>
          </p:cNvSpPr>
          <p:nvPr/>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smtClean="0"/>
              <a:t>www.cranfield.ac.uk</a:t>
            </a:r>
            <a:endParaRPr lang="en-GB" sz="2400" b="0" dirty="0" smtClean="0"/>
          </a:p>
        </p:txBody>
      </p:sp>
      <p:sp>
        <p:nvSpPr>
          <p:cNvPr id="2" name="Rectangle 1"/>
          <p:cNvSpPr/>
          <p:nvPr/>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spTree>
    <p:extLst>
      <p:ext uri="{BB962C8B-B14F-4D97-AF65-F5344CB8AC3E}">
        <p14:creationId xmlns:p14="http://schemas.microsoft.com/office/powerpoint/2010/main" val="22764977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een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4116098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nk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195239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urple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199206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Red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309685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ellow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789765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2" name="Rectangle 1"/>
          <p:cNvSpPr/>
          <p:nvPr/>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10" name="TextBox 9"/>
          <p:cNvSpPr txBox="1"/>
          <p:nvPr/>
        </p:nvSpPr>
        <p:spPr>
          <a:xfrm>
            <a:off x="4871864" y="2367553"/>
            <a:ext cx="65808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smtClean="0">
                <a:solidFill>
                  <a:srgbClr val="0C406D"/>
                </a:solidFill>
                <a:latin typeface="Arial" charset="0"/>
                <a:ea typeface="Arial" charset="0"/>
                <a:cs typeface="Arial" charset="0"/>
              </a:rPr>
              <a:t>www.cranfield.ac.uk</a:t>
            </a:r>
            <a:endParaRPr lang="en-GB" sz="4400" b="1" dirty="0" smtClean="0">
              <a:solidFill>
                <a:srgbClr val="0C406D"/>
              </a:solidFill>
              <a:latin typeface="Arial" charset="0"/>
              <a:ea typeface="Arial" charset="0"/>
              <a:cs typeface="Arial" charset="0"/>
            </a:endParaRPr>
          </a:p>
        </p:txBody>
      </p:sp>
      <p:sp>
        <p:nvSpPr>
          <p:cNvPr id="12" name="TextBox 11"/>
          <p:cNvSpPr txBox="1"/>
          <p:nvPr/>
        </p:nvSpPr>
        <p:spPr>
          <a:xfrm>
            <a:off x="4871864" y="3585210"/>
            <a:ext cx="6336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smtClean="0">
                <a:solidFill>
                  <a:srgbClr val="0099C4"/>
                </a:solidFill>
                <a:latin typeface="Arial" charset="0"/>
                <a:ea typeface="Arial" charset="0"/>
                <a:cs typeface="Arial" charset="0"/>
              </a:rPr>
              <a:t>T: +44 (0)1234 750111</a:t>
            </a:r>
            <a:endParaRPr lang="en-US" sz="4000" b="1" dirty="0" smtClean="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317116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B3C7A9-0919-479F-AE75-5A9780FB0065}"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D15DB9-16AF-4B8B-BCBF-CFAAC41A3FF7}" type="slidenum">
              <a:rPr lang="en-GB" smtClean="0"/>
              <a:t>‹#›</a:t>
            </a:fld>
            <a:endParaRPr lang="en-GB"/>
          </a:p>
        </p:txBody>
      </p:sp>
    </p:spTree>
    <p:extLst>
      <p:ext uri="{BB962C8B-B14F-4D97-AF65-F5344CB8AC3E}">
        <p14:creationId xmlns:p14="http://schemas.microsoft.com/office/powerpoint/2010/main" val="2281748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B3C7A9-0919-479F-AE75-5A9780FB0065}"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D15DB9-16AF-4B8B-BCBF-CFAAC41A3FF7}" type="slidenum">
              <a:rPr lang="en-GB" smtClean="0"/>
              <a:t>‹#›</a:t>
            </a:fld>
            <a:endParaRPr lang="en-GB"/>
          </a:p>
        </p:txBody>
      </p:sp>
    </p:spTree>
    <p:extLst>
      <p:ext uri="{BB962C8B-B14F-4D97-AF65-F5344CB8AC3E}">
        <p14:creationId xmlns:p14="http://schemas.microsoft.com/office/powerpoint/2010/main" val="3694149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lstStyle>
            <a:lvl1pPr marL="0" indent="0">
              <a:buNone/>
              <a:defRPr sz="3200" b="1" i="0">
                <a:solidFill>
                  <a:srgbClr val="0C406D"/>
                </a:solidFill>
                <a:latin typeface="Arial" charset="0"/>
                <a:ea typeface="Arial" charset="0"/>
                <a:cs typeface="Arial" charset="0"/>
              </a:defRPr>
            </a:lvl1pPr>
          </a:lstStyle>
          <a:p>
            <a:pPr lvl="0"/>
            <a:r>
              <a:rPr lang="en-GB" dirty="0" smtClean="0"/>
              <a:t>Presentation or Chapter Title, Arial Bold 32pt</a:t>
            </a:r>
            <a:endParaRPr lang="en-US" dirty="0"/>
          </a:p>
        </p:txBody>
      </p:sp>
      <p:sp>
        <p:nvSpPr>
          <p:cNvPr id="11" name="Text Placeholder 8"/>
          <p:cNvSpPr>
            <a:spLocks noGrp="1"/>
          </p:cNvSpPr>
          <p:nvPr>
            <p:ph type="body" sz="quarter" idx="11" hasCustomPrompt="1"/>
          </p:nvPr>
        </p:nvSpPr>
        <p:spPr>
          <a:xfrm>
            <a:off x="4871864" y="4005064"/>
            <a:ext cx="6264696" cy="792088"/>
          </a:xfrm>
          <a:prstGeom prst="rect">
            <a:avLst/>
          </a:prstGeom>
        </p:spPr>
        <p:txBody>
          <a:bodyPr anchor="ctr"/>
          <a:lstStyle>
            <a:lvl1pPr marL="0" indent="0">
              <a:buNone/>
              <a:defRPr sz="2200" b="1" i="0">
                <a:solidFill>
                  <a:srgbClr val="0099C4"/>
                </a:solidFill>
                <a:latin typeface="Arial" charset="0"/>
                <a:ea typeface="Arial" charset="0"/>
                <a:cs typeface="Arial" charset="0"/>
              </a:defRPr>
            </a:lvl1pPr>
          </a:lstStyle>
          <a:p>
            <a:pPr lvl="0"/>
            <a:r>
              <a:rPr lang="en-GB" dirty="0" smtClean="0"/>
              <a:t>Presenter’s Name and Title, Arial Bold 22pt</a:t>
            </a:r>
            <a:endParaRPr lang="en-US" dirty="0"/>
          </a:p>
        </p:txBody>
      </p:sp>
      <p:sp>
        <p:nvSpPr>
          <p:cNvPr id="13" name="Text Placeholder 8"/>
          <p:cNvSpPr>
            <a:spLocks noGrp="1"/>
          </p:cNvSpPr>
          <p:nvPr>
            <p:ph type="body" sz="quarter" idx="12" hasCustomPrompt="1"/>
          </p:nvPr>
        </p:nvSpPr>
        <p:spPr>
          <a:xfrm>
            <a:off x="4873469" y="4941168"/>
            <a:ext cx="6264696" cy="504056"/>
          </a:xfrm>
          <a:prstGeom prst="rect">
            <a:avLst/>
          </a:prstGeom>
        </p:spPr>
        <p:txBody>
          <a:bodyPr anchor="ctr"/>
          <a:lstStyle>
            <a:lvl1pPr marL="0" indent="0">
              <a:buNone/>
              <a:defRPr sz="2000" b="1" i="0">
                <a:solidFill>
                  <a:schemeClr val="tx1"/>
                </a:solidFill>
                <a:latin typeface="Arial" charset="0"/>
                <a:ea typeface="Arial" charset="0"/>
                <a:cs typeface="Arial" charset="0"/>
              </a:defRPr>
            </a:lvl1pPr>
          </a:lstStyle>
          <a:p>
            <a:pPr lvl="0"/>
            <a:r>
              <a:rPr lang="en-GB" dirty="0" smtClean="0"/>
              <a:t>Date, Arial 20pt</a:t>
            </a:r>
            <a:endParaRPr lang="en-US" dirty="0"/>
          </a:p>
        </p:txBody>
      </p:sp>
      <p:sp>
        <p:nvSpPr>
          <p:cNvPr id="5" name="Text Placeholder 17"/>
          <p:cNvSpPr txBox="1">
            <a:spLocks/>
          </p:cNvSpPr>
          <p:nvPr userDrawn="1"/>
        </p:nvSpPr>
        <p:spPr>
          <a:xfrm>
            <a:off x="4871864" y="566124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b="0" dirty="0" err="1" smtClean="0"/>
              <a:t>www.cranfield.ac.uk</a:t>
            </a:r>
            <a:endParaRPr lang="en-GB" sz="2400" b="0" dirty="0" smtClean="0"/>
          </a:p>
        </p:txBody>
      </p:sp>
      <p:sp>
        <p:nvSpPr>
          <p:cNvPr id="2" name="Rectangle 1"/>
          <p:cNvSpPr/>
          <p:nvPr userDrawn="1"/>
        </p:nvSpPr>
        <p:spPr>
          <a:xfrm>
            <a:off x="263352" y="188640"/>
            <a:ext cx="1296144"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spTree>
    <p:extLst>
      <p:ext uri="{BB962C8B-B14F-4D97-AF65-F5344CB8AC3E}">
        <p14:creationId xmlns:p14="http://schemas.microsoft.com/office/powerpoint/2010/main" val="33267675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19" name="TextBox 18"/>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9"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smtClean="0"/>
              <a:t>Sub-header, Arial Bold 22pt</a:t>
            </a:r>
            <a:endParaRPr lang="en-US" dirty="0"/>
          </a:p>
        </p:txBody>
      </p:sp>
      <p:sp>
        <p:nvSpPr>
          <p:cNvPr id="13" name="Text Placeholder 8"/>
          <p:cNvSpPr>
            <a:spLocks noGrp="1"/>
          </p:cNvSpPr>
          <p:nvPr>
            <p:ph type="body" sz="quarter" idx="14" hasCustomPrompt="1"/>
          </p:nvPr>
        </p:nvSpPr>
        <p:spPr>
          <a:xfrm>
            <a:off x="407368" y="2348881"/>
            <a:ext cx="1137726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Tree>
    <p:extLst>
      <p:ext uri="{BB962C8B-B14F-4D97-AF65-F5344CB8AC3E}">
        <p14:creationId xmlns:p14="http://schemas.microsoft.com/office/powerpoint/2010/main" val="808455429"/>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smtClean="0"/>
              <a:t>Sub-header, Arial Bold 22pt</a:t>
            </a:r>
            <a:endParaRPr lang="en-US" dirty="0"/>
          </a:p>
        </p:txBody>
      </p:sp>
      <p:sp>
        <p:nvSpPr>
          <p:cNvPr id="6" name="Text Placeholder 8"/>
          <p:cNvSpPr>
            <a:spLocks noGrp="1"/>
          </p:cNvSpPr>
          <p:nvPr>
            <p:ph type="body" sz="quarter" idx="10"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10" name="Text Placeholder 8"/>
          <p:cNvSpPr>
            <a:spLocks noGrp="1"/>
          </p:cNvSpPr>
          <p:nvPr>
            <p:ph type="body" sz="quarter" idx="14" hasCustomPrompt="1"/>
          </p:nvPr>
        </p:nvSpPr>
        <p:spPr>
          <a:xfrm>
            <a:off x="407368" y="2348881"/>
            <a:ext cx="11377264" cy="3960439"/>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592476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smtClean="0"/>
              <a:t>Sub-header, Arial Bold 22pt</a:t>
            </a:r>
            <a:endParaRPr lang="en-US" dirty="0"/>
          </a:p>
        </p:txBody>
      </p:sp>
      <p:sp>
        <p:nvSpPr>
          <p:cNvPr id="13" name="Text Placeholder 8"/>
          <p:cNvSpPr>
            <a:spLocks noGrp="1"/>
          </p:cNvSpPr>
          <p:nvPr>
            <p:ph type="body" sz="quarter" idx="14" hasCustomPrompt="1"/>
          </p:nvPr>
        </p:nvSpPr>
        <p:spPr>
          <a:xfrm>
            <a:off x="407368" y="2348881"/>
            <a:ext cx="6696744" cy="381600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10"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2"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035388941"/>
      </p:ext>
    </p:extLst>
  </p:cSld>
  <p:clrMapOvr>
    <a:masterClrMapping/>
  </p:clrMapOvr>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12" name="Text Placeholder 8"/>
          <p:cNvSpPr>
            <a:spLocks noGrp="1"/>
          </p:cNvSpPr>
          <p:nvPr>
            <p:ph type="body" sz="quarter" idx="14" hasCustomPrompt="1"/>
          </p:nvPr>
        </p:nvSpPr>
        <p:spPr>
          <a:xfrm>
            <a:off x="407368" y="1412776"/>
            <a:ext cx="6696744" cy="4752105"/>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10" name="Rectangle 9"/>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8" name="Content Placeholder 2"/>
          <p:cNvSpPr>
            <a:spLocks noGrp="1"/>
          </p:cNvSpPr>
          <p:nvPr>
            <p:ph sz="quarter" idx="17" hasCustomPrompt="1"/>
          </p:nvPr>
        </p:nvSpPr>
        <p:spPr>
          <a:xfrm>
            <a:off x="7248525" y="1412776"/>
            <a:ext cx="4535488"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9"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57877612"/>
      </p:ext>
    </p:extLst>
  </p:cSld>
  <p:clrMapOvr>
    <a:masterClrMapping/>
  </p:clrMapOvr>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9" name="Text Placeholder 8"/>
          <p:cNvSpPr>
            <a:spLocks noGrp="1"/>
          </p:cNvSpPr>
          <p:nvPr>
            <p:ph type="body" sz="quarter" idx="16" hasCustomPrompt="1"/>
          </p:nvPr>
        </p:nvSpPr>
        <p:spPr>
          <a:xfrm>
            <a:off x="407366" y="1412776"/>
            <a:ext cx="11377265" cy="4752105"/>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smtClean="0"/>
              <a:t>Body copy, Arial 20pt minimum</a:t>
            </a:r>
          </a:p>
          <a:p>
            <a:pPr lvl="0"/>
            <a:r>
              <a:rPr lang="en-GB" dirty="0" smtClean="0"/>
              <a:t>Column 1</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GB" dirty="0" smtClean="0"/>
          </a:p>
          <a:p>
            <a:pPr lvl="0"/>
            <a:endParaRPr lang="en-GB" dirty="0" smtClean="0"/>
          </a:p>
          <a:p>
            <a:pPr lvl="0"/>
            <a:endParaRPr lang="en-GB" dirty="0" smtClean="0"/>
          </a:p>
          <a:p>
            <a:pPr lvl="0"/>
            <a:r>
              <a:rPr lang="en-GB" dirty="0" smtClean="0"/>
              <a:t>Body copy, Arial 20pt minimum</a:t>
            </a:r>
          </a:p>
          <a:p>
            <a:pPr lvl="0"/>
            <a:r>
              <a:rPr lang="en-GB" dirty="0" smtClean="0"/>
              <a:t>Column 2</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4"/>
            <a:endParaRPr lang="en-GB" dirty="0" smtClean="0"/>
          </a:p>
          <a:p>
            <a:pPr lvl="4"/>
            <a:endParaRPr lang="en-GB" dirty="0" smtClean="0"/>
          </a:p>
        </p:txBody>
      </p:sp>
      <p:sp>
        <p:nvSpPr>
          <p:cNvPr id="13"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7"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8394569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11" name="Text Placeholder 8"/>
          <p:cNvSpPr>
            <a:spLocks noGrp="1"/>
          </p:cNvSpPr>
          <p:nvPr>
            <p:ph type="body" sz="quarter" idx="10" hasCustomPrompt="1"/>
          </p:nvPr>
        </p:nvSpPr>
        <p:spPr>
          <a:xfrm>
            <a:off x="407368" y="404664"/>
            <a:ext cx="11377264"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7" name="Content Placeholder 2"/>
          <p:cNvSpPr>
            <a:spLocks noGrp="1"/>
          </p:cNvSpPr>
          <p:nvPr>
            <p:ph sz="quarter" idx="17" hasCustomPrompt="1"/>
          </p:nvPr>
        </p:nvSpPr>
        <p:spPr>
          <a:xfrm>
            <a:off x="407368" y="1412776"/>
            <a:ext cx="11376645" cy="4752105"/>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3"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9052450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ody copy, Image">
    <p:spTree>
      <p:nvGrpSpPr>
        <p:cNvPr id="1" name=""/>
        <p:cNvGrpSpPr/>
        <p:nvPr/>
      </p:nvGrpSpPr>
      <p:grpSpPr>
        <a:xfrm>
          <a:off x="0" y="0"/>
          <a:ext cx="0" cy="0"/>
          <a:chOff x="0" y="0"/>
          <a:chExt cx="0" cy="0"/>
        </a:xfrm>
      </p:grpSpPr>
      <p:sp>
        <p:nvSpPr>
          <p:cNvPr id="8" name="Text Placeholder 8"/>
          <p:cNvSpPr>
            <a:spLocks noGrp="1"/>
          </p:cNvSpPr>
          <p:nvPr>
            <p:ph type="body" sz="quarter" idx="14" hasCustomPrompt="1"/>
          </p:nvPr>
        </p:nvSpPr>
        <p:spPr>
          <a:xfrm>
            <a:off x="407368" y="404664"/>
            <a:ext cx="6552728" cy="5760217"/>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i="0">
                <a:solidFill>
                  <a:schemeClr val="tx1"/>
                </a:solidFill>
                <a:latin typeface="Arial" charset="0"/>
                <a:ea typeface="Arial" charset="0"/>
                <a:cs typeface="Arial" charset="0"/>
              </a:defRPr>
            </a:lvl1pPr>
            <a:lvl2pPr>
              <a:lnSpc>
                <a:spcPct val="100000"/>
              </a:lnSpc>
              <a:defRPr sz="2000" b="0" i="0"/>
            </a:lvl2pPr>
            <a:lvl3pPr>
              <a:lnSpc>
                <a:spcPct val="100000"/>
              </a:lnSpc>
              <a:defRPr sz="2000" b="0" i="0"/>
            </a:lvl3pPr>
            <a:lvl4pPr>
              <a:lnSpc>
                <a:spcPct val="100000"/>
              </a:lnSpc>
              <a:defRPr sz="2000" b="0" i="0"/>
            </a:lvl4pPr>
            <a:lvl5pPr marL="2171700" indent="-342900">
              <a:lnSpc>
                <a:spcPct val="100000"/>
              </a:lnSpc>
              <a:buFont typeface="Arial" panose="020B0604020202020204" pitchFamily="34" charset="0"/>
              <a:buChar char="•"/>
              <a:defRPr sz="2000" b="0" i="0"/>
            </a:lvl5pPr>
          </a:lstStyle>
          <a:p>
            <a:pPr lvl="0"/>
            <a:r>
              <a:rPr lang="en-GB" dirty="0" smtClean="0"/>
              <a:t>Body copy, Arial 20pt minimum</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p:txBody>
      </p:sp>
      <p:sp>
        <p:nvSpPr>
          <p:cNvPr id="9" name="Rectangle 8"/>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12" name="Content Placeholder 2"/>
          <p:cNvSpPr>
            <a:spLocks noGrp="1"/>
          </p:cNvSpPr>
          <p:nvPr>
            <p:ph sz="quarter" idx="17" hasCustomPrompt="1"/>
          </p:nvPr>
        </p:nvSpPr>
        <p:spPr>
          <a:xfrm>
            <a:off x="7248525" y="404664"/>
            <a:ext cx="4535488"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7"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63918059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lumn body copy">
    <p:spTree>
      <p:nvGrpSpPr>
        <p:cNvPr id="1" name=""/>
        <p:cNvGrpSpPr/>
        <p:nvPr/>
      </p:nvGrpSpPr>
      <p:grpSpPr>
        <a:xfrm>
          <a:off x="0" y="0"/>
          <a:ext cx="0" cy="0"/>
          <a:chOff x="0" y="0"/>
          <a:chExt cx="0" cy="0"/>
        </a:xfrm>
      </p:grpSpPr>
      <p:sp>
        <p:nvSpPr>
          <p:cNvPr id="10" name="Text Placeholder 8"/>
          <p:cNvSpPr>
            <a:spLocks noGrp="1"/>
          </p:cNvSpPr>
          <p:nvPr>
            <p:ph type="body" sz="quarter" idx="16" hasCustomPrompt="1"/>
          </p:nvPr>
        </p:nvSpPr>
        <p:spPr>
          <a:xfrm>
            <a:off x="407366" y="404664"/>
            <a:ext cx="11377265" cy="5760217"/>
          </a:xfrm>
          <a:prstGeom prst="rect">
            <a:avLst/>
          </a:prstGeom>
        </p:spPr>
        <p:txBody>
          <a:bodyPr numCol="2" spcCol="144000" anchor="t" anchorCtr="0">
            <a:normAutofit/>
          </a:bodyPr>
          <a:lstStyle>
            <a:lvl1pPr marL="0" indent="0">
              <a:lnSpc>
                <a:spcPct val="100000"/>
              </a:lnSpc>
              <a:buNone/>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smtClean="0"/>
              <a:t>Body copy, Arial 20pt minimum</a:t>
            </a:r>
          </a:p>
          <a:p>
            <a:pPr lvl="0"/>
            <a:r>
              <a:rPr lang="en-GB" dirty="0" smtClean="0"/>
              <a:t>Column 1</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r>
              <a:rPr lang="en-GB" dirty="0" smtClean="0"/>
              <a:t>Body copy, Arial 20pt minimum</a:t>
            </a:r>
          </a:p>
          <a:p>
            <a:pPr lvl="0"/>
            <a:r>
              <a:rPr lang="en-GB" dirty="0" smtClean="0"/>
              <a:t>Column 2</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4"/>
            <a:endParaRPr lang="en-GB" dirty="0" smtClean="0"/>
          </a:p>
          <a:p>
            <a:pPr lvl="4"/>
            <a:endParaRPr lang="en-GB" dirty="0" smtClean="0"/>
          </a:p>
        </p:txBody>
      </p:sp>
      <p:sp>
        <p:nvSpPr>
          <p:cNvPr id="12" name="Rectangle 11"/>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6"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3529897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rge image area">
    <p:spTree>
      <p:nvGrpSpPr>
        <p:cNvPr id="1" name=""/>
        <p:cNvGrpSpPr/>
        <p:nvPr/>
      </p:nvGrpSpPr>
      <p:grpSpPr>
        <a:xfrm>
          <a:off x="0" y="0"/>
          <a:ext cx="0" cy="0"/>
          <a:chOff x="0" y="0"/>
          <a:chExt cx="0" cy="0"/>
        </a:xfrm>
      </p:grpSpPr>
      <p:sp>
        <p:nvSpPr>
          <p:cNvPr id="8" name="Rectangle 7"/>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7" name="Content Placeholder 2"/>
          <p:cNvSpPr>
            <a:spLocks noGrp="1"/>
          </p:cNvSpPr>
          <p:nvPr>
            <p:ph sz="quarter" idx="17" hasCustomPrompt="1"/>
          </p:nvPr>
        </p:nvSpPr>
        <p:spPr>
          <a:xfrm>
            <a:off x="407368" y="404664"/>
            <a:ext cx="11376645" cy="5760217"/>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6"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780066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images">
    <p:spTree>
      <p:nvGrpSpPr>
        <p:cNvPr id="1" name=""/>
        <p:cNvGrpSpPr/>
        <p:nvPr/>
      </p:nvGrpSpPr>
      <p:grpSpPr>
        <a:xfrm>
          <a:off x="0" y="0"/>
          <a:ext cx="0" cy="0"/>
          <a:chOff x="0" y="0"/>
          <a:chExt cx="0" cy="0"/>
        </a:xfrm>
      </p:grpSpPr>
      <p:sp>
        <p:nvSpPr>
          <p:cNvPr id="11" name="Rectangle 10"/>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8" name="Content Placeholder 2"/>
          <p:cNvSpPr>
            <a:spLocks noGrp="1"/>
          </p:cNvSpPr>
          <p:nvPr>
            <p:ph sz="quarter" idx="19" hasCustomPrompt="1"/>
          </p:nvPr>
        </p:nvSpPr>
        <p:spPr>
          <a:xfrm>
            <a:off x="6168632" y="404662"/>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4" name="Content Placeholder 2"/>
          <p:cNvSpPr>
            <a:spLocks noGrp="1"/>
          </p:cNvSpPr>
          <p:nvPr>
            <p:ph sz="quarter" idx="20" hasCustomPrompt="1"/>
          </p:nvPr>
        </p:nvSpPr>
        <p:spPr>
          <a:xfrm>
            <a:off x="407368" y="404661"/>
            <a:ext cx="5615381" cy="576021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7"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392757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5"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7435028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7" name="Rectangle 6"/>
          <p:cNvSpPr/>
          <p:nvPr userDrawn="1"/>
        </p:nvSpPr>
        <p:spPr>
          <a:xfrm>
            <a:off x="0" y="6309320"/>
            <a:ext cx="12192000" cy="548680"/>
          </a:xfrm>
          <a:prstGeom prst="rect">
            <a:avLst/>
          </a:prstGeom>
          <a:solidFill>
            <a:srgbClr val="0C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904312" y="6414383"/>
            <a:ext cx="2880320" cy="338554"/>
          </a:xfrm>
          <a:prstGeom prst="rect">
            <a:avLst/>
          </a:prstGeom>
          <a:noFill/>
        </p:spPr>
        <p:txBody>
          <a:bodyPr wrap="square" rtlCol="0">
            <a:spAutoFit/>
          </a:bodyPr>
          <a:lstStyle/>
          <a:p>
            <a:pPr algn="r"/>
            <a:r>
              <a:rPr lang="en-US" sz="1600" dirty="0" smtClean="0">
                <a:solidFill>
                  <a:schemeClr val="bg1"/>
                </a:solidFill>
                <a:latin typeface="Arial" charset="0"/>
                <a:ea typeface="Arial" charset="0"/>
                <a:cs typeface="Arial" charset="0"/>
              </a:rPr>
              <a:t>© </a:t>
            </a:r>
            <a:r>
              <a:rPr lang="en-US" sz="1600" dirty="0" err="1" smtClean="0">
                <a:solidFill>
                  <a:schemeClr val="bg1"/>
                </a:solidFill>
                <a:latin typeface="Arial" charset="0"/>
                <a:ea typeface="Arial" charset="0"/>
                <a:cs typeface="Arial" charset="0"/>
              </a:rPr>
              <a:t>Cranfield</a:t>
            </a:r>
            <a:r>
              <a:rPr lang="en-US" sz="1600" dirty="0" smtClean="0">
                <a:solidFill>
                  <a:schemeClr val="bg1"/>
                </a:solidFill>
                <a:latin typeface="Arial" charset="0"/>
                <a:ea typeface="Arial" charset="0"/>
                <a:cs typeface="Arial" charset="0"/>
              </a:rPr>
              <a:t> University</a:t>
            </a:r>
            <a:endParaRPr lang="en-US" sz="1600" dirty="0">
              <a:solidFill>
                <a:schemeClr val="bg1"/>
              </a:solidFill>
              <a:latin typeface="Arial" charset="0"/>
              <a:ea typeface="Arial" charset="0"/>
              <a:cs typeface="Arial" charset="0"/>
            </a:endParaRPr>
          </a:p>
        </p:txBody>
      </p:sp>
      <p:sp>
        <p:nvSpPr>
          <p:cNvPr id="9" name="Footer Placeholder 16"/>
          <p:cNvSpPr txBox="1">
            <a:spLocks/>
          </p:cNvSpPr>
          <p:nvPr userDrawn="1"/>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000" y="1028112"/>
            <a:ext cx="3409000" cy="3409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7848" y="4487818"/>
            <a:ext cx="3309496" cy="1836446"/>
          </a:xfrm>
          <a:prstGeom prst="rect">
            <a:avLst/>
          </a:prstGeom>
        </p:spPr>
      </p:pic>
      <p:sp>
        <p:nvSpPr>
          <p:cNvPr id="13" name="TextBox 12"/>
          <p:cNvSpPr txBox="1"/>
          <p:nvPr userDrawn="1"/>
        </p:nvSpPr>
        <p:spPr>
          <a:xfrm>
            <a:off x="4871864" y="2367553"/>
            <a:ext cx="65808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err="1" smtClean="0">
                <a:solidFill>
                  <a:srgbClr val="0C406D"/>
                </a:solidFill>
                <a:latin typeface="Arial" charset="0"/>
                <a:ea typeface="Arial" charset="0"/>
                <a:cs typeface="Arial" charset="0"/>
              </a:rPr>
              <a:t>www.cranfield.ac.uk</a:t>
            </a:r>
            <a:endParaRPr lang="en-GB" sz="4400" b="1" dirty="0" smtClean="0">
              <a:solidFill>
                <a:srgbClr val="0C406D"/>
              </a:solidFill>
              <a:latin typeface="Arial" charset="0"/>
              <a:ea typeface="Arial" charset="0"/>
              <a:cs typeface="Arial" charset="0"/>
            </a:endParaRPr>
          </a:p>
        </p:txBody>
      </p:sp>
      <p:sp>
        <p:nvSpPr>
          <p:cNvPr id="14" name="TextBox 13"/>
          <p:cNvSpPr txBox="1"/>
          <p:nvPr userDrawn="1"/>
        </p:nvSpPr>
        <p:spPr>
          <a:xfrm>
            <a:off x="4871864" y="3585210"/>
            <a:ext cx="6336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smtClean="0">
                <a:solidFill>
                  <a:srgbClr val="0099C4"/>
                </a:solidFill>
                <a:latin typeface="Arial" charset="0"/>
                <a:ea typeface="Arial" charset="0"/>
                <a:cs typeface="Arial" charset="0"/>
              </a:rPr>
              <a:t>T: +44 (0)1234 750111</a:t>
            </a:r>
            <a:endParaRPr lang="en-US" sz="4000" b="1" dirty="0" smtClean="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16637698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Body copy, Image">
    <p:spTree>
      <p:nvGrpSpPr>
        <p:cNvPr id="1" name=""/>
        <p:cNvGrpSpPr/>
        <p:nvPr/>
      </p:nvGrpSpPr>
      <p:grpSpPr>
        <a:xfrm>
          <a:off x="0" y="0"/>
          <a:ext cx="0" cy="0"/>
          <a:chOff x="0" y="0"/>
          <a:chExt cx="0" cy="0"/>
        </a:xfrm>
      </p:grpSpPr>
      <p:sp>
        <p:nvSpPr>
          <p:cNvPr id="6" name="Text Placeholder 8"/>
          <p:cNvSpPr>
            <a:spLocks noGrp="1"/>
          </p:cNvSpPr>
          <p:nvPr>
            <p:ph type="body" sz="quarter" idx="15"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smtClean="0"/>
              <a:t>Sub-header, Arial Bold 22pt</a:t>
            </a:r>
            <a:endParaRPr lang="en-US" dirty="0"/>
          </a:p>
        </p:txBody>
      </p:sp>
      <p:sp>
        <p:nvSpPr>
          <p:cNvPr id="10" name="Text Placeholder 8"/>
          <p:cNvSpPr>
            <a:spLocks noGrp="1"/>
          </p:cNvSpPr>
          <p:nvPr>
            <p:ph type="body" sz="quarter" idx="14" hasCustomPrompt="1"/>
          </p:nvPr>
        </p:nvSpPr>
        <p:spPr>
          <a:xfrm>
            <a:off x="407368" y="2348881"/>
            <a:ext cx="6696744" cy="3960440"/>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2"/>
          <p:cNvSpPr>
            <a:spLocks noGrp="1"/>
          </p:cNvSpPr>
          <p:nvPr>
            <p:ph sz="quarter" idx="17"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Tree>
    <p:extLst>
      <p:ext uri="{BB962C8B-B14F-4D97-AF65-F5344CB8AC3E}">
        <p14:creationId xmlns:p14="http://schemas.microsoft.com/office/powerpoint/2010/main" val="250082630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Large image area">
    <p:spTree>
      <p:nvGrpSpPr>
        <p:cNvPr id="1" name=""/>
        <p:cNvGrpSpPr/>
        <p:nvPr/>
      </p:nvGrpSpPr>
      <p:grpSpPr>
        <a:xfrm>
          <a:off x="0" y="0"/>
          <a:ext cx="0" cy="0"/>
          <a:chOff x="0" y="0"/>
          <a:chExt cx="0" cy="0"/>
        </a:xfrm>
      </p:grpSpPr>
      <p:sp>
        <p:nvSpPr>
          <p:cNvPr id="3" name="Text Placeholder 8"/>
          <p:cNvSpPr>
            <a:spLocks noGrp="1"/>
          </p:cNvSpPr>
          <p:nvPr>
            <p:ph type="body" sz="quarter" idx="17"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a:t>Slide Title, Arial Bold 28pt</a:t>
            </a:r>
            <a:endParaRPr lang="en-GB" dirty="0"/>
          </a:p>
        </p:txBody>
      </p:sp>
      <p:sp>
        <p:nvSpPr>
          <p:cNvPr id="6" name="Content Placeholder 7"/>
          <p:cNvSpPr>
            <a:spLocks noGrp="1"/>
          </p:cNvSpPr>
          <p:nvPr>
            <p:ph sz="quarter" idx="16" hasCustomPrompt="1"/>
          </p:nvPr>
        </p:nvSpPr>
        <p:spPr>
          <a:xfrm>
            <a:off x="407988" y="1412776"/>
            <a:ext cx="11376643" cy="4895949"/>
          </a:xfrm>
          <a:prstGeom prst="rect">
            <a:avLst/>
          </a:prstGeom>
        </p:spPr>
        <p:txBody>
          <a:bodyPr/>
          <a:lstStyle>
            <a:lvl1pPr>
              <a:lnSpc>
                <a:spcPct val="100000"/>
              </a:lnSpc>
              <a:defRPr/>
            </a:lvl1pPr>
          </a:lstStyle>
          <a:p>
            <a:pPr lvl="0"/>
            <a:r>
              <a:rPr lang="en-US" dirty="0"/>
              <a:t>Image/media area</a:t>
            </a:r>
            <a:endParaRPr lang="en-GB" dirty="0"/>
          </a:p>
        </p:txBody>
      </p:sp>
    </p:spTree>
    <p:extLst>
      <p:ext uri="{BB962C8B-B14F-4D97-AF65-F5344CB8AC3E}">
        <p14:creationId xmlns:p14="http://schemas.microsoft.com/office/powerpoint/2010/main" val="2318344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0E0351-F6A3-421E-84FE-256BFB681524}"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D08722-6FE6-455F-9DF1-52194ED7BD4A}" type="slidenum">
              <a:rPr lang="en-GB" smtClean="0"/>
              <a:t>‹#›</a:t>
            </a:fld>
            <a:endParaRPr lang="en-GB"/>
          </a:p>
        </p:txBody>
      </p:sp>
    </p:spTree>
    <p:extLst>
      <p:ext uri="{BB962C8B-B14F-4D97-AF65-F5344CB8AC3E}">
        <p14:creationId xmlns:p14="http://schemas.microsoft.com/office/powerpoint/2010/main" val="1232387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27376F"/>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7"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prstClr val="white"/>
                </a:solidFill>
                <a:latin typeface="Arial" charset="0"/>
                <a:ea typeface="Arial" charset="0"/>
                <a:cs typeface="Arial" charset="0"/>
              </a:rPr>
              <a:t>www.cranfield.ac.uk</a:t>
            </a:r>
            <a:endParaRPr lang="en-GB" sz="1800" b="0" dirty="0" smtClean="0">
              <a:solidFill>
                <a:prstClr val="white"/>
              </a:solidFill>
              <a:latin typeface="Arial" charset="0"/>
              <a:ea typeface="Arial" charset="0"/>
              <a:cs typeface="Arial" charset="0"/>
            </a:endParaRPr>
          </a:p>
        </p:txBody>
      </p:sp>
      <p:sp>
        <p:nvSpPr>
          <p:cNvPr id="9"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10"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5"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2897865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5B781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prstClr val="white"/>
                </a:solidFill>
                <a:latin typeface="Arial" charset="0"/>
                <a:ea typeface="Arial" charset="0"/>
                <a:cs typeface="Arial" charset="0"/>
              </a:rPr>
              <a:t>www.cranfield.ac.uk</a:t>
            </a:r>
            <a:endParaRPr lang="en-GB" sz="1800" b="0" dirty="0" smtClean="0">
              <a:solidFill>
                <a:prstClr val="white"/>
              </a:solidFill>
              <a:latin typeface="Arial" charset="0"/>
              <a:ea typeface="Arial" charset="0"/>
              <a:cs typeface="Arial" charset="0"/>
            </a:endParaRPr>
          </a:p>
        </p:txBody>
      </p:sp>
      <p:sp>
        <p:nvSpPr>
          <p:cNvPr id="11"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12"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13"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163539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81214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4"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prstClr val="white"/>
                </a:solidFill>
                <a:latin typeface="Arial" charset="0"/>
                <a:ea typeface="Arial" charset="0"/>
                <a:cs typeface="Arial" charset="0"/>
              </a:rPr>
              <a:t>www.cranfield.ac.uk</a:t>
            </a:r>
            <a:endParaRPr lang="en-GB" sz="1800" b="0" dirty="0" smtClean="0">
              <a:solidFill>
                <a:prstClr val="white"/>
              </a:solidFill>
              <a:latin typeface="Arial" charset="0"/>
              <a:ea typeface="Arial" charset="0"/>
              <a:cs typeface="Arial" charset="0"/>
            </a:endParaRPr>
          </a:p>
        </p:txBody>
      </p:sp>
      <p:sp>
        <p:nvSpPr>
          <p:cNvPr id="10"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11"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12"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863838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442B58"/>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prstClr val="white"/>
                </a:solidFill>
                <a:latin typeface="Arial" charset="0"/>
                <a:ea typeface="Arial" charset="0"/>
                <a:cs typeface="Arial" charset="0"/>
              </a:rPr>
              <a:t>www.cranfield.ac.uk</a:t>
            </a:r>
            <a:endParaRPr lang="en-GB" sz="1800" b="0" dirty="0" smtClean="0">
              <a:solidFill>
                <a:prstClr val="white"/>
              </a:solidFill>
              <a:latin typeface="Arial" charset="0"/>
              <a:ea typeface="Arial" charset="0"/>
              <a:cs typeface="Arial" charset="0"/>
            </a:endParaRPr>
          </a:p>
        </p:txBody>
      </p:sp>
      <p:sp>
        <p:nvSpPr>
          <p:cNvPr id="8"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9"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10"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2190919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820E2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prstClr val="white"/>
                </a:solidFill>
                <a:latin typeface="Arial" charset="0"/>
                <a:ea typeface="Arial" charset="0"/>
                <a:cs typeface="Arial" charset="0"/>
              </a:rPr>
              <a:t>www.cranfield.ac.uk</a:t>
            </a:r>
            <a:endParaRPr lang="en-GB" sz="1800" b="0" dirty="0" smtClean="0">
              <a:solidFill>
                <a:prstClr val="white"/>
              </a:solidFill>
              <a:latin typeface="Arial" charset="0"/>
              <a:ea typeface="Arial" charset="0"/>
              <a:cs typeface="Arial" charset="0"/>
            </a:endParaRPr>
          </a:p>
        </p:txBody>
      </p:sp>
      <p:sp>
        <p:nvSpPr>
          <p:cNvPr id="9"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10"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11"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2175330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p:bg>
      <p:bgPr>
        <a:solidFill>
          <a:srgbClr val="DD7A0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 y="-27384"/>
            <a:ext cx="12223573" cy="6875887"/>
          </a:xfrm>
          <a:prstGeom prst="rect">
            <a:avLst/>
          </a:prstGeom>
        </p:spPr>
      </p:pic>
      <p:sp>
        <p:nvSpPr>
          <p:cNvPr id="3" name="Text Placeholder 17"/>
          <p:cNvSpPr txBox="1">
            <a:spLocks/>
          </p:cNvSpPr>
          <p:nvPr userDrawn="1"/>
        </p:nvSpPr>
        <p:spPr>
          <a:xfrm>
            <a:off x="800101" y="6057886"/>
            <a:ext cx="3557588"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smtClean="0">
                <a:solidFill>
                  <a:srgbClr val="0C406D"/>
                </a:solidFill>
                <a:latin typeface="Arial" charset="0"/>
                <a:ea typeface="Arial" charset="0"/>
                <a:cs typeface="Arial" charset="0"/>
              </a:rPr>
              <a:t>www.cranfield.ac.uk</a:t>
            </a:r>
            <a:endParaRPr lang="en-GB" sz="1800" b="0" dirty="0" smtClean="0">
              <a:solidFill>
                <a:srgbClr val="0C406D"/>
              </a:solidFill>
              <a:latin typeface="Arial" charset="0"/>
              <a:ea typeface="Arial" charset="0"/>
              <a:cs typeface="Arial" charset="0"/>
            </a:endParaRPr>
          </a:p>
        </p:txBody>
      </p:sp>
      <p:sp>
        <p:nvSpPr>
          <p:cNvPr id="9" name="Text Placeholder 8"/>
          <p:cNvSpPr>
            <a:spLocks noGrp="1"/>
          </p:cNvSpPr>
          <p:nvPr>
            <p:ph type="body" sz="quarter" idx="10" hasCustomPrompt="1"/>
          </p:nvPr>
        </p:nvSpPr>
        <p:spPr>
          <a:xfrm>
            <a:off x="5743571" y="2492897"/>
            <a:ext cx="5757864" cy="1789939"/>
          </a:xfrm>
          <a:prstGeom prst="rect">
            <a:avLst/>
          </a:prstGeom>
        </p:spPr>
        <p:txBody>
          <a:bodyPr anchor="ctr"/>
          <a:lstStyle>
            <a:lvl1pPr marL="0" indent="0">
              <a:buNone/>
              <a:defRPr sz="3600" b="1">
                <a:solidFill>
                  <a:schemeClr val="bg1"/>
                </a:solidFill>
                <a:latin typeface="Arial" charset="0"/>
                <a:ea typeface="Arial" charset="0"/>
                <a:cs typeface="Arial" charset="0"/>
              </a:defRPr>
            </a:lvl1pPr>
          </a:lstStyle>
          <a:p>
            <a:pPr lvl="0"/>
            <a:r>
              <a:rPr lang="en-GB" dirty="0" smtClean="0"/>
              <a:t>Presentation or Chapter Title, Arial Bold 36pt</a:t>
            </a:r>
            <a:endParaRPr lang="en-US" dirty="0"/>
          </a:p>
        </p:txBody>
      </p:sp>
      <p:sp>
        <p:nvSpPr>
          <p:cNvPr id="10" name="Text Placeholder 8"/>
          <p:cNvSpPr>
            <a:spLocks noGrp="1"/>
          </p:cNvSpPr>
          <p:nvPr>
            <p:ph type="body" sz="quarter" idx="11" hasCustomPrompt="1"/>
          </p:nvPr>
        </p:nvSpPr>
        <p:spPr>
          <a:xfrm>
            <a:off x="5743573" y="4437112"/>
            <a:ext cx="5757865" cy="648072"/>
          </a:xfrm>
          <a:prstGeom prst="rect">
            <a:avLst/>
          </a:prstGeom>
        </p:spPr>
        <p:txBody>
          <a:bodyPr anchor="ctr"/>
          <a:lstStyle>
            <a:lvl1pPr marL="0" indent="0">
              <a:buNone/>
              <a:defRPr sz="2200" b="1">
                <a:solidFill>
                  <a:schemeClr val="bg1"/>
                </a:solidFill>
                <a:latin typeface="Arial" charset="0"/>
                <a:ea typeface="Arial" charset="0"/>
                <a:cs typeface="Arial" charset="0"/>
              </a:defRPr>
            </a:lvl1pPr>
          </a:lstStyle>
          <a:p>
            <a:pPr lvl="0"/>
            <a:r>
              <a:rPr lang="en-GB" dirty="0" smtClean="0"/>
              <a:t>Presenter’s Name and Title,</a:t>
            </a:r>
            <a:br>
              <a:rPr lang="en-GB" dirty="0" smtClean="0"/>
            </a:br>
            <a:r>
              <a:rPr lang="en-GB" dirty="0" smtClean="0"/>
              <a:t>Arial Bold 22pt</a:t>
            </a:r>
            <a:endParaRPr lang="en-US" dirty="0"/>
          </a:p>
        </p:txBody>
      </p:sp>
      <p:sp>
        <p:nvSpPr>
          <p:cNvPr id="11" name="Text Placeholder 8"/>
          <p:cNvSpPr>
            <a:spLocks noGrp="1"/>
          </p:cNvSpPr>
          <p:nvPr>
            <p:ph type="body" sz="quarter" idx="12" hasCustomPrompt="1"/>
          </p:nvPr>
        </p:nvSpPr>
        <p:spPr>
          <a:xfrm>
            <a:off x="5743572" y="5239462"/>
            <a:ext cx="5757864" cy="493795"/>
          </a:xfrm>
          <a:prstGeom prst="rect">
            <a:avLst/>
          </a:prstGeom>
        </p:spPr>
        <p:txBody>
          <a:bodyPr anchor="ctr"/>
          <a:lstStyle>
            <a:lvl1pPr marL="0" indent="0">
              <a:buNone/>
              <a:defRPr sz="2000" b="0">
                <a:solidFill>
                  <a:schemeClr val="bg1"/>
                </a:solidFill>
                <a:latin typeface="Arial" charset="0"/>
                <a:ea typeface="Arial" charset="0"/>
                <a:cs typeface="Arial" charset="0"/>
              </a:defRPr>
            </a:lvl1pPr>
          </a:lstStyle>
          <a:p>
            <a:pPr lvl="0"/>
            <a:r>
              <a:rPr lang="en-GB" dirty="0" smtClean="0"/>
              <a:t>Date, Arial 20pt</a:t>
            </a:r>
            <a:endParaRPr lang="en-US" dirty="0"/>
          </a:p>
        </p:txBody>
      </p:sp>
    </p:spTree>
    <p:extLst>
      <p:ext uri="{BB962C8B-B14F-4D97-AF65-F5344CB8AC3E}">
        <p14:creationId xmlns:p14="http://schemas.microsoft.com/office/powerpoint/2010/main" val="422001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Body copy, Image">
    <p:spTree>
      <p:nvGrpSpPr>
        <p:cNvPr id="1" name=""/>
        <p:cNvGrpSpPr/>
        <p:nvPr/>
      </p:nvGrpSpPr>
      <p:grpSpPr>
        <a:xfrm>
          <a:off x="0" y="0"/>
          <a:ext cx="0" cy="0"/>
          <a:chOff x="0" y="0"/>
          <a:chExt cx="0" cy="0"/>
        </a:xfrm>
      </p:grpSpPr>
      <p:sp>
        <p:nvSpPr>
          <p:cNvPr id="5" name="Text Placeholder 8"/>
          <p:cNvSpPr>
            <a:spLocks noGrp="1"/>
          </p:cNvSpPr>
          <p:nvPr>
            <p:ph type="body" sz="quarter" idx="16"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8" name="Text Placeholder 8"/>
          <p:cNvSpPr>
            <a:spLocks noGrp="1"/>
          </p:cNvSpPr>
          <p:nvPr>
            <p:ph type="body" sz="quarter" idx="14" hasCustomPrompt="1"/>
          </p:nvPr>
        </p:nvSpPr>
        <p:spPr>
          <a:xfrm>
            <a:off x="407368" y="1412776"/>
            <a:ext cx="6696744" cy="4896544"/>
          </a:xfrm>
          <a:prstGeom prst="rect">
            <a:avLst/>
          </a:prstGeom>
        </p:spPr>
        <p:txBody>
          <a:bodyPr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2"/>
          <p:cNvSpPr>
            <a:spLocks noGrp="1"/>
          </p:cNvSpPr>
          <p:nvPr>
            <p:ph sz="quarter" idx="18" hasCustomPrompt="1"/>
          </p:nvPr>
        </p:nvSpPr>
        <p:spPr>
          <a:xfrm>
            <a:off x="7248525" y="1412776"/>
            <a:ext cx="4535488"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Tree>
    <p:extLst>
      <p:ext uri="{BB962C8B-B14F-4D97-AF65-F5344CB8AC3E}">
        <p14:creationId xmlns:p14="http://schemas.microsoft.com/office/powerpoint/2010/main" val="414065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Two column body copy">
    <p:spTree>
      <p:nvGrpSpPr>
        <p:cNvPr id="1" name=""/>
        <p:cNvGrpSpPr/>
        <p:nvPr/>
      </p:nvGrpSpPr>
      <p:grpSpPr>
        <a:xfrm>
          <a:off x="0" y="0"/>
          <a:ext cx="0" cy="0"/>
          <a:chOff x="0" y="0"/>
          <a:chExt cx="0" cy="0"/>
        </a:xfrm>
      </p:grpSpPr>
      <p:sp>
        <p:nvSpPr>
          <p:cNvPr id="5" name="Text Placeholder 8"/>
          <p:cNvSpPr>
            <a:spLocks noGrp="1"/>
          </p:cNvSpPr>
          <p:nvPr>
            <p:ph type="body" sz="quarter" idx="17"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7" name="Text Placeholder 8"/>
          <p:cNvSpPr>
            <a:spLocks noGrp="1"/>
          </p:cNvSpPr>
          <p:nvPr>
            <p:ph type="body" sz="quarter" idx="15" hasCustomPrompt="1"/>
          </p:nvPr>
        </p:nvSpPr>
        <p:spPr>
          <a:xfrm>
            <a:off x="407366" y="1412776"/>
            <a:ext cx="11377265" cy="4896544"/>
          </a:xfrm>
          <a:prstGeom prst="rect">
            <a:avLst/>
          </a:prstGeom>
        </p:spPr>
        <p:txBody>
          <a:bodyPr numCol="2" spcCol="144000" anchor="t" anchorCtr="0">
            <a:normAutofit/>
          </a:bodyPr>
          <a:lstStyle>
            <a:lvl1pPr marL="342900" indent="-342900">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smtClean="0"/>
              <a:t>Body copy, Arial 20pt minimum</a:t>
            </a:r>
          </a:p>
          <a:p>
            <a:pPr lvl="0"/>
            <a:r>
              <a:rPr lang="en-GB" dirty="0" smtClean="0"/>
              <a:t>Column 1</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endParaRPr lang="en-GB" dirty="0" smtClean="0"/>
          </a:p>
          <a:p>
            <a:pPr lvl="0"/>
            <a:endParaRPr lang="en-GB" dirty="0" smtClean="0"/>
          </a:p>
          <a:p>
            <a:pPr lvl="0"/>
            <a:endParaRPr lang="en-GB" dirty="0" smtClean="0"/>
          </a:p>
          <a:p>
            <a:pPr lvl="0"/>
            <a:endParaRPr lang="en-GB" dirty="0" smtClean="0"/>
          </a:p>
          <a:p>
            <a:pPr lvl="0"/>
            <a:r>
              <a:rPr lang="en-GB" dirty="0" smtClean="0"/>
              <a:t>Body copy, Arial 20pt minimum</a:t>
            </a:r>
          </a:p>
          <a:p>
            <a:pPr lvl="0"/>
            <a:r>
              <a:rPr lang="en-GB" dirty="0" smtClean="0"/>
              <a:t>Column 2</a:t>
            </a:r>
          </a:p>
          <a:p>
            <a:pPr lvl="0"/>
            <a:r>
              <a:rPr lang="en-US" dirty="0" smtClean="0"/>
              <a:t>Bullet points should always be circular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4"/>
            <a:endParaRPr lang="en-GB" dirty="0" smtClean="0"/>
          </a:p>
        </p:txBody>
      </p:sp>
    </p:spTree>
    <p:extLst>
      <p:ext uri="{BB962C8B-B14F-4D97-AF65-F5344CB8AC3E}">
        <p14:creationId xmlns:p14="http://schemas.microsoft.com/office/powerpoint/2010/main" val="335434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Large image area">
    <p:spTree>
      <p:nvGrpSpPr>
        <p:cNvPr id="1" name=""/>
        <p:cNvGrpSpPr/>
        <p:nvPr/>
      </p:nvGrpSpPr>
      <p:grpSpPr>
        <a:xfrm>
          <a:off x="0" y="0"/>
          <a:ext cx="0" cy="0"/>
          <a:chOff x="0" y="0"/>
          <a:chExt cx="0" cy="0"/>
        </a:xfrm>
      </p:grpSpPr>
      <p:sp>
        <p:nvSpPr>
          <p:cNvPr id="3" name="Text Placeholder 8"/>
          <p:cNvSpPr>
            <a:spLocks noGrp="1"/>
          </p:cNvSpPr>
          <p:nvPr>
            <p:ph type="body" sz="quarter" idx="17"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8" name="Content Placeholder 2"/>
          <p:cNvSpPr>
            <a:spLocks noGrp="1"/>
          </p:cNvSpPr>
          <p:nvPr>
            <p:ph sz="quarter" idx="19" hasCustomPrompt="1"/>
          </p:nvPr>
        </p:nvSpPr>
        <p:spPr>
          <a:xfrm>
            <a:off x="407368" y="1412776"/>
            <a:ext cx="11376645"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Tree>
    <p:extLst>
      <p:ext uri="{BB962C8B-B14F-4D97-AF65-F5344CB8AC3E}">
        <p14:creationId xmlns:p14="http://schemas.microsoft.com/office/powerpoint/2010/main" val="215592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8" name="Text Placeholder 8"/>
          <p:cNvSpPr>
            <a:spLocks noGrp="1"/>
          </p:cNvSpPr>
          <p:nvPr>
            <p:ph type="body" sz="quarter" idx="20" hasCustomPrompt="1"/>
          </p:nvPr>
        </p:nvSpPr>
        <p:spPr>
          <a:xfrm>
            <a:off x="1559496" y="404664"/>
            <a:ext cx="10225136" cy="864096"/>
          </a:xfrm>
          <a:prstGeom prst="rect">
            <a:avLst/>
          </a:prstGeom>
        </p:spPr>
        <p:txBody>
          <a:bodyPr anchor="ctr">
            <a:normAutofit/>
          </a:bodyPr>
          <a:lstStyle>
            <a:lvl1pPr marL="0" indent="0">
              <a:buNone/>
              <a:defRPr sz="2800" b="1">
                <a:solidFill>
                  <a:srgbClr val="0C406D"/>
                </a:solidFill>
                <a:latin typeface="Arial" charset="0"/>
                <a:ea typeface="Arial" charset="0"/>
                <a:cs typeface="Arial" charset="0"/>
              </a:defRPr>
            </a:lvl1pPr>
          </a:lstStyle>
          <a:p>
            <a:pPr lvl="0"/>
            <a:r>
              <a:rPr lang="en-US" dirty="0" smtClean="0"/>
              <a:t>Slide Title, Arial Bold 28pt</a:t>
            </a:r>
            <a:endParaRPr lang="en-GB" dirty="0" smtClean="0"/>
          </a:p>
        </p:txBody>
      </p:sp>
      <p:sp>
        <p:nvSpPr>
          <p:cNvPr id="11" name="Content Placeholder 2"/>
          <p:cNvSpPr>
            <a:spLocks noGrp="1"/>
          </p:cNvSpPr>
          <p:nvPr>
            <p:ph sz="quarter" idx="21" hasCustomPrompt="1"/>
          </p:nvPr>
        </p:nvSpPr>
        <p:spPr>
          <a:xfrm>
            <a:off x="6168632"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2" name="Content Placeholder 2"/>
          <p:cNvSpPr>
            <a:spLocks noGrp="1"/>
          </p:cNvSpPr>
          <p:nvPr>
            <p:ph sz="quarter" idx="22" hasCustomPrompt="1"/>
          </p:nvPr>
        </p:nvSpPr>
        <p:spPr>
          <a:xfrm>
            <a:off x="407987" y="1412776"/>
            <a:ext cx="5615381" cy="48959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Tree>
    <p:extLst>
      <p:ext uri="{BB962C8B-B14F-4D97-AF65-F5344CB8AC3E}">
        <p14:creationId xmlns:p14="http://schemas.microsoft.com/office/powerpoint/2010/main" val="177617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1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ue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Image/media area</a:t>
            </a:r>
            <a:endParaRPr lang="en-US" dirty="0"/>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ooter Placeholder 4"/>
          <p:cNvSpPr txBox="1">
            <a:spLocks/>
          </p:cNvSpPr>
          <p:nvPr/>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219577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800" y="403200"/>
            <a:ext cx="10224000" cy="864000"/>
          </a:xfrm>
          <a:prstGeom prst="rect">
            <a:avLst/>
          </a:prstGeom>
        </p:spPr>
        <p:txBody>
          <a:bodyPr vert="horz" lIns="91440" tIns="45720" rIns="91440" bIns="45720" rtlCol="0" anchor="ctr">
            <a:normAutofit/>
          </a:bodyPr>
          <a:lstStyle/>
          <a:p>
            <a:r>
              <a:rPr lang="en-US" dirty="0" smtClean="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000" y="324000"/>
            <a:ext cx="972000" cy="972000"/>
          </a:xfrm>
          <a:prstGeom prst="rect">
            <a:avLst/>
          </a:prstGeom>
        </p:spPr>
      </p:pic>
      <p:sp>
        <p:nvSpPr>
          <p:cNvPr id="8" name="Footer Placeholder 4"/>
          <p:cNvSpPr txBox="1">
            <a:spLocks/>
          </p:cNvSpPr>
          <p:nvPr/>
        </p:nvSpPr>
        <p:spPr>
          <a:xfrm>
            <a:off x="5842772" y="6353191"/>
            <a:ext cx="504056" cy="32698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mtClean="0"/>
              <a:pPr algn="ctr"/>
              <a:t>‹#›</a:t>
            </a:fld>
            <a:endParaRPr lang="en-US" dirty="0"/>
          </a:p>
        </p:txBody>
      </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547124" y="6325067"/>
            <a:ext cx="1235676" cy="298267"/>
          </a:xfrm>
          <a:prstGeom prst="rect">
            <a:avLst/>
          </a:prstGeom>
        </p:spPr>
      </p:pic>
      <p:pic>
        <p:nvPicPr>
          <p:cNvPr id="5" name="Picture 4"/>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190636" y="6325067"/>
            <a:ext cx="1172563" cy="298267"/>
          </a:xfrm>
          <a:prstGeom prst="rect">
            <a:avLst/>
          </a:prstGeom>
        </p:spPr>
      </p:pic>
      <p:pic>
        <p:nvPicPr>
          <p:cNvPr id="6" name="Picture 5"/>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6800" y="6185525"/>
            <a:ext cx="2150696" cy="577349"/>
          </a:xfrm>
          <a:prstGeom prst="rect">
            <a:avLst/>
          </a:prstGeom>
        </p:spPr>
      </p:pic>
      <p:pic>
        <p:nvPicPr>
          <p:cNvPr id="10" name="Picture 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957751" y="6340856"/>
            <a:ext cx="1048960" cy="282273"/>
          </a:xfrm>
          <a:prstGeom prst="rect">
            <a:avLst/>
          </a:prstGeom>
        </p:spPr>
      </p:pic>
      <p:sp>
        <p:nvSpPr>
          <p:cNvPr id="11" name="Rectangle 10"/>
          <p:cNvSpPr/>
          <p:nvPr userDrawn="1"/>
        </p:nvSpPr>
        <p:spPr>
          <a:xfrm>
            <a:off x="10547124" y="35423"/>
            <a:ext cx="1614545" cy="307777"/>
          </a:xfrm>
          <a:prstGeom prst="rect">
            <a:avLst/>
          </a:prstGeom>
        </p:spPr>
        <p:txBody>
          <a:bodyPr wrap="none">
            <a:spAutoFit/>
          </a:bodyPr>
          <a:lstStyle/>
          <a:p>
            <a:r>
              <a:rPr lang="en-GB" sz="1400" dirty="0" smtClean="0"/>
              <a:t>D227 Session HS6.3</a:t>
            </a:r>
            <a:endParaRPr lang="en-GB" sz="1400" dirty="0"/>
          </a:p>
        </p:txBody>
      </p:sp>
    </p:spTree>
    <p:extLst>
      <p:ext uri="{BB962C8B-B14F-4D97-AF65-F5344CB8AC3E}">
        <p14:creationId xmlns:p14="http://schemas.microsoft.com/office/powerpoint/2010/main" val="1777406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800" y="403200"/>
            <a:ext cx="11376000" cy="864000"/>
          </a:xfrm>
          <a:prstGeom prst="rect">
            <a:avLst/>
          </a:prstGeom>
        </p:spPr>
        <p:txBody>
          <a:bodyPr vert="horz" lIns="91440" tIns="45720" rIns="91440" bIns="45720" rtlCol="0" anchor="ctr">
            <a:normAutofit/>
          </a:bodyPr>
          <a:lstStyle/>
          <a:p>
            <a:r>
              <a:rPr lang="en-US" dirty="0" smtClean="0"/>
              <a:t>Slide Title, Arial Bold 28pt</a:t>
            </a:r>
            <a:endParaRPr lang="en-GB" dirty="0"/>
          </a:p>
        </p:txBody>
      </p:sp>
      <p:sp>
        <p:nvSpPr>
          <p:cNvPr id="3" name="Text Placeholder 2"/>
          <p:cNvSpPr>
            <a:spLocks noGrp="1"/>
          </p:cNvSpPr>
          <p:nvPr>
            <p:ph type="body" idx="1"/>
          </p:nvPr>
        </p:nvSpPr>
        <p:spPr>
          <a:xfrm>
            <a:off x="406800" y="1411200"/>
            <a:ext cx="11376000" cy="4769867"/>
          </a:xfrm>
          <a:prstGeom prst="rect">
            <a:avLst/>
          </a:prstGeom>
        </p:spPr>
        <p:txBody>
          <a:bodyPr vert="horz" lIns="91440" tIns="45720" rIns="91440" bIns="45720" rtlCol="0">
            <a:normAutofit/>
          </a:bodyPr>
          <a:lstStyle/>
          <a:p>
            <a:pPr lvl="0"/>
            <a:r>
              <a:rPr lang="en-US" dirty="0" smtClean="0"/>
              <a:t>Body copy, Arial 20pt minimum</a:t>
            </a:r>
          </a:p>
          <a:p>
            <a:pPr lvl="0"/>
            <a:r>
              <a:rPr lang="en-US" dirty="0" smtClean="0"/>
              <a:t>Bullet points should always be round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Rectangle 12"/>
          <p:cNvSpPr/>
          <p:nvPr/>
        </p:nvSpPr>
        <p:spPr>
          <a:xfrm>
            <a:off x="0" y="6309320"/>
            <a:ext cx="12192000" cy="548680"/>
          </a:xfrm>
          <a:prstGeom prst="rect">
            <a:avLst/>
          </a:prstGeom>
          <a:solidFill>
            <a:srgbClr val="0C406D"/>
          </a:solidFill>
          <a:ln w="12700" cap="flat" cmpd="sng" algn="ctr">
            <a:noFill/>
            <a:prstDash val="solid"/>
            <a:miter lim="800000"/>
          </a:ln>
          <a:effectLst/>
        </p:spPr>
        <p:txBody>
          <a:bodyPr rtlCol="0" anchor="ctr"/>
          <a:lstStyle/>
          <a:p>
            <a:pPr algn="ctr"/>
            <a:endParaRPr lang="en-US" kern="0">
              <a:solidFill>
                <a:prstClr val="white"/>
              </a:solidFill>
            </a:endParaRPr>
          </a:p>
        </p:txBody>
      </p:sp>
      <p:sp>
        <p:nvSpPr>
          <p:cNvPr id="14" name="TextBox 13"/>
          <p:cNvSpPr txBox="1"/>
          <p:nvPr/>
        </p:nvSpPr>
        <p:spPr>
          <a:xfrm>
            <a:off x="8904312" y="6414383"/>
            <a:ext cx="2880320" cy="338554"/>
          </a:xfrm>
          <a:prstGeom prst="rect">
            <a:avLst/>
          </a:prstGeom>
          <a:noFill/>
        </p:spPr>
        <p:txBody>
          <a:bodyPr wrap="square" rtlCol="0">
            <a:spAutoFit/>
          </a:bodyPr>
          <a:lstStyle/>
          <a:p>
            <a:pPr algn="r"/>
            <a:r>
              <a:rPr lang="en-US" sz="1600" dirty="0" smtClean="0">
                <a:solidFill>
                  <a:prstClr val="white"/>
                </a:solidFill>
                <a:latin typeface="Arial" charset="0"/>
                <a:ea typeface="Arial" charset="0"/>
                <a:cs typeface="Arial" charset="0"/>
              </a:rPr>
              <a:t>© </a:t>
            </a:r>
            <a:r>
              <a:rPr lang="en-US" sz="1600" dirty="0" err="1" smtClean="0">
                <a:solidFill>
                  <a:prstClr val="white"/>
                </a:solidFill>
                <a:latin typeface="Arial" charset="0"/>
                <a:ea typeface="Arial" charset="0"/>
                <a:cs typeface="Arial" charset="0"/>
              </a:rPr>
              <a:t>Cranfield</a:t>
            </a:r>
            <a:r>
              <a:rPr lang="en-US" sz="1600" dirty="0" smtClean="0">
                <a:solidFill>
                  <a:prstClr val="white"/>
                </a:solidFill>
                <a:latin typeface="Arial" charset="0"/>
                <a:ea typeface="Arial" charset="0"/>
                <a:cs typeface="Arial" charset="0"/>
              </a:rPr>
              <a:t> University</a:t>
            </a:r>
            <a:endParaRPr lang="en-US" sz="1600" dirty="0">
              <a:solidFill>
                <a:prstClr val="white"/>
              </a:solidFill>
              <a:latin typeface="Arial" charset="0"/>
              <a:ea typeface="Arial" charset="0"/>
              <a:cs typeface="Arial" charset="0"/>
            </a:endParaRPr>
          </a:p>
        </p:txBody>
      </p:sp>
      <p:sp>
        <p:nvSpPr>
          <p:cNvPr id="15" name="Footer Placeholder 16"/>
          <p:cNvSpPr txBox="1">
            <a:spLocks/>
          </p:cNvSpPr>
          <p:nvPr/>
        </p:nvSpPr>
        <p:spPr>
          <a:xfrm>
            <a:off x="407368" y="6414383"/>
            <a:ext cx="4114800" cy="307092"/>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0910640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9" r:id="rId13"/>
    <p:sldLayoutId id="2147483700" r:id="rId14"/>
  </p:sldLayoutIdLst>
  <p:txStyles>
    <p:titleStyle>
      <a:lvl1pPr algn="l" defTabSz="914400" rtl="0" eaLnBrk="1" latinLnBrk="0" hangingPunct="1">
        <a:lnSpc>
          <a:spcPct val="90000"/>
        </a:lnSpc>
        <a:spcBef>
          <a:spcPct val="0"/>
        </a:spcBef>
        <a:buNone/>
        <a:defRPr sz="2800" b="1" kern="1200" baseline="0">
          <a:solidFill>
            <a:srgbClr val="0C406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61107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40.png"/><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5067/MODIS/MYD15A2H.006"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noAutofit/>
          </a:bodyPr>
          <a:lstStyle/>
          <a:p>
            <a:r>
              <a:rPr lang="en-GB" sz="2400" dirty="0"/>
              <a:t>A performance assessment method for SAR satellite-derived surface soil moisture data using a soil-water balance model, meteorological observations, and soil </a:t>
            </a:r>
            <a:r>
              <a:rPr lang="en-GB" sz="2400" dirty="0" err="1"/>
              <a:t>pedotransfer</a:t>
            </a:r>
            <a:r>
              <a:rPr lang="en-GB" sz="2400" dirty="0"/>
              <a:t> functions.</a:t>
            </a:r>
          </a:p>
        </p:txBody>
      </p:sp>
      <p:sp>
        <p:nvSpPr>
          <p:cNvPr id="7" name="Text Placeholder 6"/>
          <p:cNvSpPr>
            <a:spLocks noGrp="1"/>
          </p:cNvSpPr>
          <p:nvPr>
            <p:ph type="body" sz="quarter" idx="11"/>
          </p:nvPr>
        </p:nvSpPr>
        <p:spPr/>
        <p:txBody>
          <a:bodyPr/>
          <a:lstStyle/>
          <a:p>
            <a:r>
              <a:rPr lang="en-GB" dirty="0"/>
              <a:t>John </a:t>
            </a:r>
            <a:r>
              <a:rPr lang="en-GB" dirty="0" smtClean="0"/>
              <a:t>Beale</a:t>
            </a:r>
            <a:r>
              <a:rPr lang="en-GB" baseline="30000" dirty="0" smtClean="0"/>
              <a:t>1,2</a:t>
            </a:r>
            <a:r>
              <a:rPr lang="en-GB" dirty="0" smtClean="0"/>
              <a:t>, </a:t>
            </a:r>
            <a:r>
              <a:rPr lang="en-GB" dirty="0"/>
              <a:t>Toby </a:t>
            </a:r>
            <a:r>
              <a:rPr lang="en-GB" dirty="0" smtClean="0"/>
              <a:t>Waine</a:t>
            </a:r>
            <a:r>
              <a:rPr lang="en-GB" baseline="30000" dirty="0" smtClean="0"/>
              <a:t>1</a:t>
            </a:r>
            <a:r>
              <a:rPr lang="en-GB" dirty="0" smtClean="0"/>
              <a:t>, </a:t>
            </a:r>
            <a:r>
              <a:rPr lang="en-GB" dirty="0"/>
              <a:t>Ronald </a:t>
            </a:r>
            <a:r>
              <a:rPr lang="en-GB" dirty="0" smtClean="0"/>
              <a:t>Corstanje</a:t>
            </a:r>
            <a:r>
              <a:rPr lang="en-GB" baseline="30000" dirty="0" smtClean="0"/>
              <a:t>1</a:t>
            </a:r>
            <a:r>
              <a:rPr lang="en-GB" dirty="0" smtClean="0"/>
              <a:t>, </a:t>
            </a:r>
            <a:r>
              <a:rPr lang="en-GB" dirty="0"/>
              <a:t>and Jonathan </a:t>
            </a:r>
            <a:r>
              <a:rPr lang="en-GB" dirty="0" smtClean="0"/>
              <a:t>Evans</a:t>
            </a:r>
            <a:r>
              <a:rPr lang="en-GB" baseline="30000" dirty="0" smtClean="0"/>
              <a:t>2</a:t>
            </a:r>
            <a:endParaRPr lang="en-GB" baseline="30000" dirty="0"/>
          </a:p>
        </p:txBody>
      </p:sp>
      <p:sp>
        <p:nvSpPr>
          <p:cNvPr id="8" name="Text Placeholder 7"/>
          <p:cNvSpPr>
            <a:spLocks noGrp="1"/>
          </p:cNvSpPr>
          <p:nvPr>
            <p:ph type="body" sz="quarter" idx="12"/>
          </p:nvPr>
        </p:nvSpPr>
        <p:spPr/>
        <p:txBody>
          <a:bodyPr>
            <a:normAutofit fontScale="62500" lnSpcReduction="20000"/>
          </a:bodyPr>
          <a:lstStyle/>
          <a:p>
            <a:r>
              <a:rPr lang="en-GB" dirty="0" smtClean="0"/>
              <a:t>1 – Cranfield University, Bedfordshire, UK</a:t>
            </a:r>
          </a:p>
          <a:p>
            <a:r>
              <a:rPr lang="en-GB" dirty="0" smtClean="0"/>
              <a:t>2 – UK Centre for Ecology and Hydrology, Wallingford, Oxon, UK</a:t>
            </a:r>
            <a:endParaRPr lang="en-GB" dirty="0"/>
          </a:p>
        </p:txBody>
      </p:sp>
      <p:sp>
        <p:nvSpPr>
          <p:cNvPr id="2" name="Rectangle 1"/>
          <p:cNvSpPr/>
          <p:nvPr/>
        </p:nvSpPr>
        <p:spPr>
          <a:xfrm>
            <a:off x="4871863" y="817018"/>
            <a:ext cx="2023311" cy="369332"/>
          </a:xfrm>
          <a:prstGeom prst="rect">
            <a:avLst/>
          </a:prstGeom>
        </p:spPr>
        <p:txBody>
          <a:bodyPr wrap="none">
            <a:spAutoFit/>
          </a:bodyPr>
          <a:lstStyle/>
          <a:p>
            <a:r>
              <a:rPr lang="en-GB" dirty="0"/>
              <a:t>D227 </a:t>
            </a:r>
            <a:r>
              <a:rPr lang="en-GB" dirty="0" smtClean="0"/>
              <a:t>Session HS6.3</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751" y="5733256"/>
            <a:ext cx="3511303" cy="94488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12" y="4745980"/>
            <a:ext cx="3600104" cy="9664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778" y="131538"/>
            <a:ext cx="1762298" cy="44827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3708" y="131538"/>
            <a:ext cx="1857155" cy="44827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237" y="6021288"/>
            <a:ext cx="1885379" cy="659883"/>
          </a:xfrm>
          <a:prstGeom prst="rect">
            <a:avLst/>
          </a:prstGeom>
        </p:spPr>
      </p:pic>
    </p:spTree>
    <p:extLst>
      <p:ext uri="{BB962C8B-B14F-4D97-AF65-F5344CB8AC3E}">
        <p14:creationId xmlns:p14="http://schemas.microsoft.com/office/powerpoint/2010/main" val="1355794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r>
              <a:rPr lang="en-GB" dirty="0"/>
              <a:t>HYDRUS 1-D Results of optimisation </a:t>
            </a:r>
          </a:p>
        </p:txBody>
      </p:sp>
      <p:sp>
        <p:nvSpPr>
          <p:cNvPr id="2" name="Text Placeholder 1"/>
          <p:cNvSpPr>
            <a:spLocks noGrp="1"/>
          </p:cNvSpPr>
          <p:nvPr>
            <p:ph type="body" sz="quarter" idx="15"/>
          </p:nvPr>
        </p:nvSpPr>
        <p:spPr/>
        <p:txBody>
          <a:bodyPr/>
          <a:lstStyle/>
          <a:p>
            <a:r>
              <a:rPr lang="en-GB" dirty="0"/>
              <a:t>CHIMN:</a:t>
            </a:r>
          </a:p>
          <a:p>
            <a:endParaRPr lang="en-GB" dirty="0"/>
          </a:p>
          <a:p>
            <a:endParaRPr lang="en-GB" dirty="0"/>
          </a:p>
          <a:p>
            <a:endParaRPr lang="en-GB" dirty="0"/>
          </a:p>
          <a:p>
            <a:endParaRPr lang="en-GB" dirty="0"/>
          </a:p>
          <a:p>
            <a:r>
              <a:rPr lang="en-GB" dirty="0"/>
              <a:t>CARDT:</a:t>
            </a:r>
          </a:p>
          <a:p>
            <a:endParaRPr lang="en-GB"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834075078"/>
              </p:ext>
            </p:extLst>
          </p:nvPr>
        </p:nvGraphicFramePr>
        <p:xfrm>
          <a:off x="727570" y="2203514"/>
          <a:ext cx="10736855" cy="1003456"/>
        </p:xfrm>
        <a:graphic>
          <a:graphicData uri="http://schemas.openxmlformats.org/drawingml/2006/table">
            <a:tbl>
              <a:tblPr firstRow="1">
                <a:tableStyleId>{9DCAF9ED-07DC-4A11-8D7F-57B35C25682E}</a:tableStyleId>
              </a:tblPr>
              <a:tblGrid>
                <a:gridCol w="1167755">
                  <a:extLst>
                    <a:ext uri="{9D8B030D-6E8A-4147-A177-3AD203B41FA5}">
                      <a16:colId xmlns:a16="http://schemas.microsoft.com/office/drawing/2014/main" val="473295074"/>
                    </a:ext>
                  </a:extLst>
                </a:gridCol>
                <a:gridCol w="1167755">
                  <a:extLst>
                    <a:ext uri="{9D8B030D-6E8A-4147-A177-3AD203B41FA5}">
                      <a16:colId xmlns:a16="http://schemas.microsoft.com/office/drawing/2014/main" val="1245034107"/>
                    </a:ext>
                  </a:extLst>
                </a:gridCol>
                <a:gridCol w="1281285">
                  <a:extLst>
                    <a:ext uri="{9D8B030D-6E8A-4147-A177-3AD203B41FA5}">
                      <a16:colId xmlns:a16="http://schemas.microsoft.com/office/drawing/2014/main" val="2607711646"/>
                    </a:ext>
                  </a:extLst>
                </a:gridCol>
                <a:gridCol w="1281285">
                  <a:extLst>
                    <a:ext uri="{9D8B030D-6E8A-4147-A177-3AD203B41FA5}">
                      <a16:colId xmlns:a16="http://schemas.microsoft.com/office/drawing/2014/main" val="1237996305"/>
                    </a:ext>
                  </a:extLst>
                </a:gridCol>
                <a:gridCol w="1167755">
                  <a:extLst>
                    <a:ext uri="{9D8B030D-6E8A-4147-A177-3AD203B41FA5}">
                      <a16:colId xmlns:a16="http://schemas.microsoft.com/office/drawing/2014/main" val="4017325682"/>
                    </a:ext>
                  </a:extLst>
                </a:gridCol>
                <a:gridCol w="1167755">
                  <a:extLst>
                    <a:ext uri="{9D8B030D-6E8A-4147-A177-3AD203B41FA5}">
                      <a16:colId xmlns:a16="http://schemas.microsoft.com/office/drawing/2014/main" val="4205883032"/>
                    </a:ext>
                  </a:extLst>
                </a:gridCol>
                <a:gridCol w="1167755">
                  <a:extLst>
                    <a:ext uri="{9D8B030D-6E8A-4147-A177-3AD203B41FA5}">
                      <a16:colId xmlns:a16="http://schemas.microsoft.com/office/drawing/2014/main" val="2017948810"/>
                    </a:ext>
                  </a:extLst>
                </a:gridCol>
                <a:gridCol w="1167755">
                  <a:extLst>
                    <a:ext uri="{9D8B030D-6E8A-4147-A177-3AD203B41FA5}">
                      <a16:colId xmlns:a16="http://schemas.microsoft.com/office/drawing/2014/main" val="1708113963"/>
                    </a:ext>
                  </a:extLst>
                </a:gridCol>
                <a:gridCol w="1167755">
                  <a:extLst>
                    <a:ext uri="{9D8B030D-6E8A-4147-A177-3AD203B41FA5}">
                      <a16:colId xmlns:a16="http://schemas.microsoft.com/office/drawing/2014/main" val="1341738396"/>
                    </a:ext>
                  </a:extLst>
                </a:gridCol>
              </a:tblGrid>
              <a:tr h="301434">
                <a:tc>
                  <a:txBody>
                    <a:bodyPr/>
                    <a:lstStyle/>
                    <a:p>
                      <a:pPr algn="ctr" fontAlgn="b"/>
                      <a:r>
                        <a:rPr lang="el-GR" sz="1600" u="none" strike="noStrike" dirty="0">
                          <a:effectLst/>
                        </a:rPr>
                        <a:t>θ</a:t>
                      </a:r>
                      <a:r>
                        <a:rPr lang="en-GB" sz="1600" u="none" strike="noStrike" baseline="-25000" dirty="0">
                          <a:effectLst/>
                        </a:rPr>
                        <a:t>r</a:t>
                      </a:r>
                      <a:endParaRPr lang="en-GB" sz="1600" b="0" i="0" u="none" strike="noStrike" dirty="0">
                        <a:solidFill>
                          <a:srgbClr val="000000"/>
                        </a:solidFill>
                        <a:effectLst/>
                        <a:latin typeface="+mn-lt"/>
                      </a:endParaRPr>
                    </a:p>
                  </a:txBody>
                  <a:tcPr marL="0" marR="0" marT="0" marB="0" anchor="b"/>
                </a:tc>
                <a:tc>
                  <a:txBody>
                    <a:bodyPr/>
                    <a:lstStyle/>
                    <a:p>
                      <a:pPr algn="ctr" fontAlgn="b"/>
                      <a:r>
                        <a:rPr lang="el-GR" sz="1600" u="none" strike="noStrike" dirty="0">
                          <a:effectLst/>
                        </a:rPr>
                        <a:t>θ</a:t>
                      </a:r>
                      <a:r>
                        <a:rPr lang="en-GB" sz="1600" u="none" strike="noStrike" baseline="-25000" dirty="0">
                          <a:effectLst/>
                        </a:rPr>
                        <a:t>s</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Alpha</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n</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K</a:t>
                      </a:r>
                      <a:r>
                        <a:rPr lang="en-GB" sz="1600" u="none" strike="noStrike" baseline="-25000" dirty="0">
                          <a:effectLst/>
                        </a:rPr>
                        <a:t>s</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I</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err="1">
                          <a:effectLst/>
                        </a:rPr>
                        <a:t>d</a:t>
                      </a:r>
                      <a:r>
                        <a:rPr lang="en-GB" sz="1600" u="none" strike="noStrike" baseline="-25000" dirty="0" err="1">
                          <a:effectLst/>
                        </a:rPr>
                        <a:t>r</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RMSE</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b="1" i="0" u="none" strike="noStrike" dirty="0" smtClean="0">
                          <a:solidFill>
                            <a:schemeClr val="bg1"/>
                          </a:solidFill>
                          <a:effectLst/>
                          <a:latin typeface="+mn-lt"/>
                        </a:rPr>
                        <a:t>Source</a:t>
                      </a:r>
                      <a:endParaRPr lang="en-GB" sz="1600" b="1" i="0" u="none" strike="noStrike" dirty="0">
                        <a:solidFill>
                          <a:schemeClr val="bg1"/>
                        </a:solidFill>
                        <a:effectLst/>
                        <a:latin typeface="+mn-lt"/>
                      </a:endParaRPr>
                    </a:p>
                  </a:txBody>
                  <a:tcPr marL="0" marR="0" marT="0" marB="0" anchor="b"/>
                </a:tc>
                <a:extLst>
                  <a:ext uri="{0D108BD9-81ED-4DB2-BD59-A6C34878D82A}">
                    <a16:rowId xmlns:a16="http://schemas.microsoft.com/office/drawing/2014/main" val="1946423959"/>
                  </a:ext>
                </a:extLst>
              </a:tr>
              <a:tr h="229091">
                <a:tc>
                  <a:txBody>
                    <a:bodyPr/>
                    <a:lstStyle/>
                    <a:p>
                      <a:pPr algn="ctr" fontAlgn="b"/>
                      <a:r>
                        <a:rPr lang="en-GB" sz="1100" b="0" i="0" u="none" strike="noStrike">
                          <a:solidFill>
                            <a:srgbClr val="000000"/>
                          </a:solidFill>
                          <a:effectLst/>
                          <a:latin typeface="Arial" panose="020B0604020202020204" pitchFamily="34" charset="0"/>
                        </a:rPr>
                        <a:t>0.1136</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0.5456</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0.054</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1.2326</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101.4</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0.5</a:t>
                      </a:r>
                    </a:p>
                  </a:txBody>
                  <a:tcPr marL="0" marR="0" marT="0" marB="0" anchor="b"/>
                </a:tc>
                <a:tc>
                  <a:txBody>
                    <a:bodyPr/>
                    <a:lstStyle/>
                    <a:p>
                      <a:pPr algn="ctr" fontAlgn="b"/>
                      <a:r>
                        <a:rPr lang="en-GB" sz="1100" b="0" i="0" u="none" strike="noStrike" dirty="0">
                          <a:solidFill>
                            <a:srgbClr val="000000"/>
                          </a:solidFill>
                          <a:effectLst/>
                          <a:latin typeface="Arial" panose="020B0604020202020204" pitchFamily="34" charset="0"/>
                        </a:rPr>
                        <a:t>0.784688</a:t>
                      </a:r>
                    </a:p>
                  </a:txBody>
                  <a:tcPr marL="0" marR="0" marT="0" marB="0" anchor="b"/>
                </a:tc>
                <a:tc>
                  <a:txBody>
                    <a:bodyPr/>
                    <a:lstStyle/>
                    <a:p>
                      <a:pPr algn="ctr" fontAlgn="b"/>
                      <a:r>
                        <a:rPr lang="en-GB" sz="1100" b="0" i="0" u="none" strike="noStrike" dirty="0">
                          <a:solidFill>
                            <a:srgbClr val="000000"/>
                          </a:solidFill>
                          <a:effectLst/>
                          <a:latin typeface="Arial" panose="020B0604020202020204" pitchFamily="34" charset="0"/>
                        </a:rPr>
                        <a:t>4.311305</a:t>
                      </a:r>
                    </a:p>
                  </a:txBody>
                  <a:tcPr marL="0" marR="0" marT="0" marB="0" anchor="b"/>
                </a:tc>
                <a:tc>
                  <a:txBody>
                    <a:bodyPr/>
                    <a:lstStyle/>
                    <a:p>
                      <a:pPr algn="ctr" fontAlgn="b"/>
                      <a:r>
                        <a:rPr lang="en-GB" sz="1100" b="0" i="0" u="none" strike="noStrike" dirty="0">
                          <a:solidFill>
                            <a:srgbClr val="000000"/>
                          </a:solidFill>
                          <a:effectLst/>
                          <a:latin typeface="Arial" panose="020B0604020202020204" pitchFamily="34" charset="0"/>
                        </a:rPr>
                        <a:t>Horizon</a:t>
                      </a:r>
                    </a:p>
                  </a:txBody>
                  <a:tcPr marL="0" marR="0" marT="0" marB="0" anchor="b"/>
                </a:tc>
                <a:extLst>
                  <a:ext uri="{0D108BD9-81ED-4DB2-BD59-A6C34878D82A}">
                    <a16:rowId xmlns:a16="http://schemas.microsoft.com/office/drawing/2014/main" val="2174033767"/>
                  </a:ext>
                </a:extLst>
              </a:tr>
              <a:tr h="229091">
                <a:tc>
                  <a:txBody>
                    <a:bodyPr/>
                    <a:lstStyle/>
                    <a:p>
                      <a:pPr algn="ctr" fontAlgn="b"/>
                      <a:r>
                        <a:rPr lang="en-GB" sz="1100" b="0" i="0" u="none" strike="noStrike">
                          <a:solidFill>
                            <a:srgbClr val="000000"/>
                          </a:solidFill>
                          <a:effectLst/>
                          <a:latin typeface="Arial" panose="020B0604020202020204" pitchFamily="34" charset="0"/>
                        </a:rPr>
                        <a:t>0.0844</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0.5287</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0.0123</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1.4607</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68.4</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0.56055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8.957068</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Rosetta</a:t>
                      </a:r>
                    </a:p>
                  </a:txBody>
                  <a:tcPr marL="0" marR="0" marT="0" marB="0" anchor="b"/>
                </a:tc>
                <a:extLst>
                  <a:ext uri="{0D108BD9-81ED-4DB2-BD59-A6C34878D82A}">
                    <a16:rowId xmlns:a16="http://schemas.microsoft.com/office/drawing/2014/main" val="3464813247"/>
                  </a:ext>
                </a:extLst>
              </a:tr>
              <a:tr h="229091">
                <a:tc>
                  <a:txBody>
                    <a:bodyPr/>
                    <a:lstStyle/>
                    <a:p>
                      <a:pPr algn="ctr" fontAlgn="b"/>
                      <a:r>
                        <a:rPr lang="en-GB" sz="1600" b="1" i="0" u="none" strike="noStrike" dirty="0">
                          <a:solidFill>
                            <a:schemeClr val="tx1"/>
                          </a:solidFill>
                          <a:effectLst/>
                          <a:latin typeface="Arial" panose="020B0604020202020204" pitchFamily="34" charset="0"/>
                        </a:rPr>
                        <a:t>0.042</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0.616</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0.012</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1.32</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52.5</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0.5</a:t>
                      </a:r>
                    </a:p>
                  </a:txBody>
                  <a:tcPr marL="0" marR="0" marT="0" marB="0" anchor="b"/>
                </a:tc>
                <a:tc>
                  <a:txBody>
                    <a:bodyPr/>
                    <a:lstStyle/>
                    <a:p>
                      <a:pPr algn="ctr" fontAlgn="b"/>
                      <a:r>
                        <a:rPr lang="en-GB" sz="1600" b="1" i="0" u="none" strike="noStrike" dirty="0">
                          <a:solidFill>
                            <a:schemeClr val="tx1"/>
                          </a:solidFill>
                          <a:effectLst/>
                          <a:latin typeface="Arial" panose="020B0604020202020204" pitchFamily="34" charset="0"/>
                        </a:rPr>
                        <a:t>0.837447</a:t>
                      </a:r>
                    </a:p>
                  </a:txBody>
                  <a:tcPr marL="0" marR="0" marT="0" marB="0" anchor="b"/>
                </a:tc>
                <a:tc>
                  <a:txBody>
                    <a:bodyPr/>
                    <a:lstStyle/>
                    <a:p>
                      <a:pPr algn="ctr" fontAlgn="b"/>
                      <a:r>
                        <a:rPr lang="en-GB" sz="1600" b="1" i="0" u="none" strike="noStrike" dirty="0" smtClean="0">
                          <a:solidFill>
                            <a:schemeClr val="tx1"/>
                          </a:solidFill>
                          <a:effectLst/>
                          <a:latin typeface="Arial" panose="020B0604020202020204" pitchFamily="34" charset="0"/>
                        </a:rPr>
                        <a:t>3.911477</a:t>
                      </a:r>
                      <a:endParaRPr lang="en-GB" sz="1600" b="1" i="0" u="none" strike="noStrike" dirty="0">
                        <a:solidFill>
                          <a:schemeClr val="tx1"/>
                        </a:solidFill>
                        <a:effectLst/>
                        <a:latin typeface="Arial" panose="020B0604020202020204" pitchFamily="34" charset="0"/>
                      </a:endParaRPr>
                    </a:p>
                  </a:txBody>
                  <a:tcPr marL="0" marR="0" marT="0" marB="0" anchor="b"/>
                </a:tc>
                <a:tc>
                  <a:txBody>
                    <a:bodyPr/>
                    <a:lstStyle/>
                    <a:p>
                      <a:pPr algn="ctr" fontAlgn="b"/>
                      <a:r>
                        <a:rPr lang="en-GB" sz="1600" b="1" i="0" u="none" strike="noStrike" dirty="0">
                          <a:solidFill>
                            <a:srgbClr val="000000"/>
                          </a:solidFill>
                          <a:effectLst/>
                          <a:latin typeface="Arial" panose="020B0604020202020204" pitchFamily="34" charset="0"/>
                        </a:rPr>
                        <a:t>Optimised</a:t>
                      </a:r>
                    </a:p>
                  </a:txBody>
                  <a:tcPr marL="0" marR="0" marT="0" marB="0" anchor="b"/>
                </a:tc>
                <a:extLst>
                  <a:ext uri="{0D108BD9-81ED-4DB2-BD59-A6C34878D82A}">
                    <a16:rowId xmlns:a16="http://schemas.microsoft.com/office/drawing/2014/main" val="499527259"/>
                  </a:ext>
                </a:extLst>
              </a:tr>
            </a:tbl>
          </a:graphicData>
        </a:graphic>
      </p:graphicFrame>
      <p:graphicFrame>
        <p:nvGraphicFramePr>
          <p:cNvPr id="6" name="Content Placeholder 6"/>
          <p:cNvGraphicFramePr>
            <a:graphicFrameLocks/>
          </p:cNvGraphicFramePr>
          <p:nvPr>
            <p:extLst>
              <p:ext uri="{D42A27DB-BD31-4B8C-83A1-F6EECF244321}">
                <p14:modId xmlns:p14="http://schemas.microsoft.com/office/powerpoint/2010/main" val="2480710202"/>
              </p:ext>
            </p:extLst>
          </p:nvPr>
        </p:nvGraphicFramePr>
        <p:xfrm>
          <a:off x="727571" y="4336133"/>
          <a:ext cx="10736855" cy="1003456"/>
        </p:xfrm>
        <a:graphic>
          <a:graphicData uri="http://schemas.openxmlformats.org/drawingml/2006/table">
            <a:tbl>
              <a:tblPr firstRow="1">
                <a:tableStyleId>{9DCAF9ED-07DC-4A11-8D7F-57B35C25682E}</a:tableStyleId>
              </a:tblPr>
              <a:tblGrid>
                <a:gridCol w="1167755">
                  <a:extLst>
                    <a:ext uri="{9D8B030D-6E8A-4147-A177-3AD203B41FA5}">
                      <a16:colId xmlns:a16="http://schemas.microsoft.com/office/drawing/2014/main" val="473295074"/>
                    </a:ext>
                  </a:extLst>
                </a:gridCol>
                <a:gridCol w="1167755">
                  <a:extLst>
                    <a:ext uri="{9D8B030D-6E8A-4147-A177-3AD203B41FA5}">
                      <a16:colId xmlns:a16="http://schemas.microsoft.com/office/drawing/2014/main" val="1245034107"/>
                    </a:ext>
                  </a:extLst>
                </a:gridCol>
                <a:gridCol w="1281285">
                  <a:extLst>
                    <a:ext uri="{9D8B030D-6E8A-4147-A177-3AD203B41FA5}">
                      <a16:colId xmlns:a16="http://schemas.microsoft.com/office/drawing/2014/main" val="2607711646"/>
                    </a:ext>
                  </a:extLst>
                </a:gridCol>
                <a:gridCol w="1281285">
                  <a:extLst>
                    <a:ext uri="{9D8B030D-6E8A-4147-A177-3AD203B41FA5}">
                      <a16:colId xmlns:a16="http://schemas.microsoft.com/office/drawing/2014/main" val="1237996305"/>
                    </a:ext>
                  </a:extLst>
                </a:gridCol>
                <a:gridCol w="1167755">
                  <a:extLst>
                    <a:ext uri="{9D8B030D-6E8A-4147-A177-3AD203B41FA5}">
                      <a16:colId xmlns:a16="http://schemas.microsoft.com/office/drawing/2014/main" val="4017325682"/>
                    </a:ext>
                  </a:extLst>
                </a:gridCol>
                <a:gridCol w="1167755">
                  <a:extLst>
                    <a:ext uri="{9D8B030D-6E8A-4147-A177-3AD203B41FA5}">
                      <a16:colId xmlns:a16="http://schemas.microsoft.com/office/drawing/2014/main" val="4205883032"/>
                    </a:ext>
                  </a:extLst>
                </a:gridCol>
                <a:gridCol w="1167755">
                  <a:extLst>
                    <a:ext uri="{9D8B030D-6E8A-4147-A177-3AD203B41FA5}">
                      <a16:colId xmlns:a16="http://schemas.microsoft.com/office/drawing/2014/main" val="2017948810"/>
                    </a:ext>
                  </a:extLst>
                </a:gridCol>
                <a:gridCol w="1167755">
                  <a:extLst>
                    <a:ext uri="{9D8B030D-6E8A-4147-A177-3AD203B41FA5}">
                      <a16:colId xmlns:a16="http://schemas.microsoft.com/office/drawing/2014/main" val="1708113963"/>
                    </a:ext>
                  </a:extLst>
                </a:gridCol>
                <a:gridCol w="1167755">
                  <a:extLst>
                    <a:ext uri="{9D8B030D-6E8A-4147-A177-3AD203B41FA5}">
                      <a16:colId xmlns:a16="http://schemas.microsoft.com/office/drawing/2014/main" val="1341738396"/>
                    </a:ext>
                  </a:extLst>
                </a:gridCol>
              </a:tblGrid>
              <a:tr h="301434">
                <a:tc>
                  <a:txBody>
                    <a:bodyPr/>
                    <a:lstStyle/>
                    <a:p>
                      <a:pPr algn="ctr" fontAlgn="b"/>
                      <a:r>
                        <a:rPr lang="el-GR" sz="1600" u="none" strike="noStrike" dirty="0">
                          <a:effectLst/>
                        </a:rPr>
                        <a:t>θ</a:t>
                      </a:r>
                      <a:r>
                        <a:rPr lang="en-GB" sz="1600" u="none" strike="noStrike" baseline="-25000" dirty="0">
                          <a:effectLst/>
                        </a:rPr>
                        <a:t>r</a:t>
                      </a:r>
                      <a:endParaRPr lang="en-GB" sz="1600" b="0" i="0" u="none" strike="noStrike" dirty="0">
                        <a:solidFill>
                          <a:srgbClr val="000000"/>
                        </a:solidFill>
                        <a:effectLst/>
                        <a:latin typeface="+mn-lt"/>
                      </a:endParaRPr>
                    </a:p>
                  </a:txBody>
                  <a:tcPr marL="0" marR="0" marT="0" marB="0" anchor="b"/>
                </a:tc>
                <a:tc>
                  <a:txBody>
                    <a:bodyPr/>
                    <a:lstStyle/>
                    <a:p>
                      <a:pPr algn="ctr" fontAlgn="b"/>
                      <a:r>
                        <a:rPr lang="el-GR" sz="1600" u="none" strike="noStrike" dirty="0">
                          <a:effectLst/>
                        </a:rPr>
                        <a:t>θ</a:t>
                      </a:r>
                      <a:r>
                        <a:rPr lang="en-GB" sz="1600" u="none" strike="noStrike" baseline="-25000" dirty="0">
                          <a:effectLst/>
                        </a:rPr>
                        <a:t>s</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Alpha</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n</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K</a:t>
                      </a:r>
                      <a:r>
                        <a:rPr lang="en-GB" sz="1600" u="none" strike="noStrike" baseline="-25000" dirty="0">
                          <a:effectLst/>
                        </a:rPr>
                        <a:t>s</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I</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err="1">
                          <a:effectLst/>
                        </a:rPr>
                        <a:t>d</a:t>
                      </a:r>
                      <a:r>
                        <a:rPr lang="en-GB" sz="1600" u="none" strike="noStrike" baseline="-25000" dirty="0" err="1">
                          <a:effectLst/>
                        </a:rPr>
                        <a:t>r</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u="none" strike="noStrike" dirty="0">
                          <a:effectLst/>
                        </a:rPr>
                        <a:t>RMSE</a:t>
                      </a:r>
                      <a:endParaRPr lang="en-GB" sz="1600" b="0" i="0" u="none" strike="noStrike" dirty="0">
                        <a:solidFill>
                          <a:srgbClr val="000000"/>
                        </a:solidFill>
                        <a:effectLst/>
                        <a:latin typeface="+mn-lt"/>
                      </a:endParaRPr>
                    </a:p>
                  </a:txBody>
                  <a:tcPr marL="0" marR="0" marT="0" marB="0" anchor="b"/>
                </a:tc>
                <a:tc>
                  <a:txBody>
                    <a:bodyPr/>
                    <a:lstStyle/>
                    <a:p>
                      <a:pPr algn="ctr" fontAlgn="b"/>
                      <a:r>
                        <a:rPr lang="en-GB" sz="1600" b="1" i="0" u="none" strike="noStrike" dirty="0" smtClean="0">
                          <a:solidFill>
                            <a:schemeClr val="bg1"/>
                          </a:solidFill>
                          <a:effectLst/>
                          <a:latin typeface="+mn-lt"/>
                        </a:rPr>
                        <a:t>Source</a:t>
                      </a:r>
                      <a:endParaRPr lang="en-GB" sz="1600" b="1" i="0" u="none" strike="noStrike" dirty="0">
                        <a:solidFill>
                          <a:schemeClr val="bg1"/>
                        </a:solidFill>
                        <a:effectLst/>
                        <a:latin typeface="+mn-lt"/>
                      </a:endParaRPr>
                    </a:p>
                  </a:txBody>
                  <a:tcPr marL="0" marR="0" marT="0" marB="0" anchor="b"/>
                </a:tc>
                <a:extLst>
                  <a:ext uri="{0D108BD9-81ED-4DB2-BD59-A6C34878D82A}">
                    <a16:rowId xmlns:a16="http://schemas.microsoft.com/office/drawing/2014/main" val="1946423959"/>
                  </a:ext>
                </a:extLst>
              </a:tr>
              <a:tr h="229091">
                <a:tc>
                  <a:txBody>
                    <a:bodyPr/>
                    <a:lstStyle/>
                    <a:p>
                      <a:pPr algn="ctr" fontAlgn="b"/>
                      <a:r>
                        <a:rPr lang="en-GB" sz="1100" b="0" i="0" u="none" strike="noStrike">
                          <a:solidFill>
                            <a:srgbClr val="3F3F76"/>
                          </a:solidFill>
                          <a:effectLst/>
                          <a:latin typeface="Arial" panose="020B0604020202020204" pitchFamily="34" charset="0"/>
                        </a:rPr>
                        <a:t>0.0959</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0.4836</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0.0492</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1.2438</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109.3</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0.646815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8.786365</a:t>
                      </a:r>
                    </a:p>
                  </a:txBody>
                  <a:tcPr marL="0" marR="0" marT="0" marB="0" anchor="b"/>
                </a:tc>
                <a:tc>
                  <a:txBody>
                    <a:bodyPr/>
                    <a:lstStyle/>
                    <a:p>
                      <a:pPr algn="ctr" fontAlgn="b"/>
                      <a:r>
                        <a:rPr lang="en-GB" sz="1100" b="0" i="0" u="none" strike="noStrike" dirty="0">
                          <a:solidFill>
                            <a:srgbClr val="000000"/>
                          </a:solidFill>
                          <a:effectLst/>
                          <a:latin typeface="Arial" panose="020B0604020202020204" pitchFamily="34" charset="0"/>
                        </a:rPr>
                        <a:t>Horizon</a:t>
                      </a:r>
                    </a:p>
                  </a:txBody>
                  <a:tcPr marL="0" marR="0" marT="0" marB="0" anchor="b"/>
                </a:tc>
                <a:extLst>
                  <a:ext uri="{0D108BD9-81ED-4DB2-BD59-A6C34878D82A}">
                    <a16:rowId xmlns:a16="http://schemas.microsoft.com/office/drawing/2014/main" val="2174033767"/>
                  </a:ext>
                </a:extLst>
              </a:tr>
              <a:tr h="229091">
                <a:tc>
                  <a:txBody>
                    <a:bodyPr/>
                    <a:lstStyle/>
                    <a:p>
                      <a:pPr algn="ctr" fontAlgn="b"/>
                      <a:r>
                        <a:rPr lang="en-GB" sz="1100" b="0" i="0" u="none" strike="noStrike">
                          <a:solidFill>
                            <a:srgbClr val="3F3F76"/>
                          </a:solidFill>
                          <a:effectLst/>
                          <a:latin typeface="Arial" panose="020B0604020202020204" pitchFamily="34" charset="0"/>
                        </a:rPr>
                        <a:t>0.0705</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0.4736</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0.0062</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1.6169</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65.26</a:t>
                      </a:r>
                    </a:p>
                  </a:txBody>
                  <a:tcPr marL="0" marR="0" marT="0" marB="0" anchor="b"/>
                </a:tc>
                <a:tc>
                  <a:txBody>
                    <a:bodyPr/>
                    <a:lstStyle/>
                    <a:p>
                      <a:pPr algn="ctr" fontAlgn="b"/>
                      <a:r>
                        <a:rPr lang="en-GB" sz="1100" b="0" i="0" u="none" strike="noStrike">
                          <a:solidFill>
                            <a:srgbClr val="3F3F76"/>
                          </a:solidFill>
                          <a:effectLst/>
                          <a:latin typeface="Arial" panose="020B0604020202020204" pitchFamily="34" charset="0"/>
                        </a:rPr>
                        <a:t>0.5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0.638548</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9.866635</a:t>
                      </a:r>
                    </a:p>
                  </a:txBody>
                  <a:tcPr marL="0" marR="0" marT="0" marB="0" anchor="b"/>
                </a:tc>
                <a:tc>
                  <a:txBody>
                    <a:bodyPr/>
                    <a:lstStyle/>
                    <a:p>
                      <a:pPr algn="ctr" fontAlgn="b"/>
                      <a:r>
                        <a:rPr lang="en-GB" sz="1100" b="0" i="0" u="none" strike="noStrike">
                          <a:solidFill>
                            <a:srgbClr val="000000"/>
                          </a:solidFill>
                          <a:effectLst/>
                          <a:latin typeface="Arial" panose="020B0604020202020204" pitchFamily="34" charset="0"/>
                        </a:rPr>
                        <a:t>Rosetta</a:t>
                      </a:r>
                    </a:p>
                  </a:txBody>
                  <a:tcPr marL="0" marR="0" marT="0" marB="0" anchor="b"/>
                </a:tc>
                <a:extLst>
                  <a:ext uri="{0D108BD9-81ED-4DB2-BD59-A6C34878D82A}">
                    <a16:rowId xmlns:a16="http://schemas.microsoft.com/office/drawing/2014/main" val="3464813247"/>
                  </a:ext>
                </a:extLst>
              </a:tr>
              <a:tr h="229091">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0.005</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0.62</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0.0016</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1.52</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20</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0.5</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0.810798</a:t>
                      </a:r>
                    </a:p>
                  </a:txBody>
                  <a:tcPr marL="0" marR="0" marT="0" marB="0" anchor="b"/>
                </a:tc>
                <a:tc>
                  <a:txBody>
                    <a:bodyPr/>
                    <a:lstStyle/>
                    <a:p>
                      <a:pPr marL="0" algn="ctr" defTabSz="914400" rtl="0" eaLnBrk="1" fontAlgn="b" latinLnBrk="0" hangingPunct="1"/>
                      <a:r>
                        <a:rPr lang="en-GB" sz="1600" b="1" i="0" u="none" strike="noStrike" kern="1200" dirty="0">
                          <a:solidFill>
                            <a:schemeClr val="tx1"/>
                          </a:solidFill>
                          <a:effectLst/>
                          <a:latin typeface="Arial" panose="020B0604020202020204" pitchFamily="34" charset="0"/>
                          <a:ea typeface="+mn-ea"/>
                          <a:cs typeface="+mn-cs"/>
                        </a:rPr>
                        <a:t>5.281719</a:t>
                      </a:r>
                    </a:p>
                  </a:txBody>
                  <a:tcPr marL="0" marR="0" marT="0" marB="0" anchor="b"/>
                </a:tc>
                <a:tc>
                  <a:txBody>
                    <a:bodyPr/>
                    <a:lstStyle/>
                    <a:p>
                      <a:pPr algn="ctr" fontAlgn="b"/>
                      <a:r>
                        <a:rPr lang="en-GB" sz="1600" b="1" i="0" u="none" strike="noStrike" dirty="0">
                          <a:solidFill>
                            <a:srgbClr val="000000"/>
                          </a:solidFill>
                          <a:effectLst/>
                          <a:latin typeface="Arial" panose="020B0604020202020204" pitchFamily="34" charset="0"/>
                        </a:rPr>
                        <a:t>Optimised</a:t>
                      </a:r>
                    </a:p>
                  </a:txBody>
                  <a:tcPr marL="0" marR="0" marT="0" marB="0" anchor="b"/>
                </a:tc>
                <a:extLst>
                  <a:ext uri="{0D108BD9-81ED-4DB2-BD59-A6C34878D82A}">
                    <a16:rowId xmlns:a16="http://schemas.microsoft.com/office/drawing/2014/main" val="499527259"/>
                  </a:ext>
                </a:extLst>
              </a:tr>
            </a:tbl>
          </a:graphicData>
        </a:graphic>
      </p:graphicFrame>
    </p:spTree>
    <p:extLst>
      <p:ext uri="{BB962C8B-B14F-4D97-AF65-F5344CB8AC3E}">
        <p14:creationId xmlns:p14="http://schemas.microsoft.com/office/powerpoint/2010/main" val="202653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fr-FR" dirty="0">
                <a:latin typeface="Arial" panose="020B0604020202020204" pitchFamily="34" charset="0"/>
                <a:cs typeface="Arial" panose="020B0604020202020204" pitchFamily="34" charset="0"/>
              </a:rPr>
              <a:t>HYDRUS 1-D model fit at 10cm vs. TDT </a:t>
            </a:r>
            <a:r>
              <a:rPr lang="fr-FR" dirty="0" err="1">
                <a:latin typeface="Arial" panose="020B0604020202020204" pitchFamily="34" charset="0"/>
                <a:cs typeface="Arial" panose="020B0604020202020204" pitchFamily="34" charset="0"/>
              </a:rPr>
              <a:t>sensors</a:t>
            </a:r>
            <a:r>
              <a:rPr lang="fr-FR" dirty="0">
                <a:latin typeface="Arial" panose="020B0604020202020204" pitchFamily="34" charset="0"/>
                <a:cs typeface="Arial" panose="020B0604020202020204" pitchFamily="34" charset="0"/>
              </a:rPr>
              <a:t> - </a:t>
            </a:r>
            <a:r>
              <a:rPr lang="fr-FR" dirty="0" smtClean="0">
                <a:latin typeface="Arial" panose="020B0604020202020204" pitchFamily="34" charset="0"/>
                <a:cs typeface="Arial" panose="020B0604020202020204" pitchFamily="34" charset="0"/>
              </a:rPr>
              <a:t>CHIMN</a:t>
            </a:r>
            <a:endParaRPr lang="fr-FR" dirty="0">
              <a:latin typeface="Arial" panose="020B0604020202020204" pitchFamily="34" charset="0"/>
              <a:cs typeface="Arial" panose="020B0604020202020204" pitchFamily="34" charset="0"/>
            </a:endParaRPr>
          </a:p>
        </p:txBody>
      </p:sp>
      <p:pic>
        <p:nvPicPr>
          <p:cNvPr id="8" name="Content Placeholder 2"/>
          <p:cNvPicPr>
            <a:picLocks noGrp="1" noChangeAspect="1"/>
          </p:cNvPicPr>
          <p:nvPr>
            <p:ph sz="quarter" idx="22"/>
          </p:nvPr>
        </p:nvPicPr>
        <p:blipFill>
          <a:blip r:embed="rId2"/>
          <a:stretch>
            <a:fillRect/>
          </a:stretch>
        </p:blipFill>
        <p:spPr>
          <a:xfrm>
            <a:off x="407988" y="1993239"/>
            <a:ext cx="5614987" cy="3735122"/>
          </a:xfrm>
          <a:prstGeom prst="rect">
            <a:avLst/>
          </a:prstGeom>
        </p:spPr>
      </p:pic>
      <p:pic>
        <p:nvPicPr>
          <p:cNvPr id="10" name="Content Placeholder 4"/>
          <p:cNvPicPr>
            <a:picLocks noGrp="1" noChangeAspect="1"/>
          </p:cNvPicPr>
          <p:nvPr>
            <p:ph sz="quarter" idx="21"/>
          </p:nvPr>
        </p:nvPicPr>
        <p:blipFill>
          <a:blip r:embed="rId3"/>
          <a:stretch>
            <a:fillRect/>
          </a:stretch>
        </p:blipFill>
        <p:spPr>
          <a:xfrm>
            <a:off x="6169025" y="1609365"/>
            <a:ext cx="5614988" cy="4502870"/>
          </a:xfrm>
          <a:prstGeom prst="rect">
            <a:avLst/>
          </a:prstGeom>
        </p:spPr>
      </p:pic>
    </p:spTree>
    <p:extLst>
      <p:ext uri="{BB962C8B-B14F-4D97-AF65-F5344CB8AC3E}">
        <p14:creationId xmlns:p14="http://schemas.microsoft.com/office/powerpoint/2010/main" val="306593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fr-FR" dirty="0">
                <a:latin typeface="Arial" panose="020B0604020202020204" pitchFamily="34" charset="0"/>
                <a:cs typeface="Arial" panose="020B0604020202020204" pitchFamily="34" charset="0"/>
              </a:rPr>
              <a:t>HYDRUS 1-D model fit at 10cm vs. </a:t>
            </a:r>
            <a:r>
              <a:rPr lang="fr-FR" dirty="0" err="1">
                <a:latin typeface="Arial" panose="020B0604020202020204" pitchFamily="34" charset="0"/>
                <a:cs typeface="Arial" panose="020B0604020202020204" pitchFamily="34" charset="0"/>
              </a:rPr>
              <a:t>Cosmic</a:t>
            </a:r>
            <a:r>
              <a:rPr lang="fr-FR" dirty="0">
                <a:latin typeface="Arial" panose="020B0604020202020204" pitchFamily="34" charset="0"/>
                <a:cs typeface="Arial" panose="020B0604020202020204" pitchFamily="34" charset="0"/>
              </a:rPr>
              <a:t>-Ray </a:t>
            </a:r>
            <a:r>
              <a:rPr lang="fr-FR" dirty="0" err="1">
                <a:latin typeface="Arial" panose="020B0604020202020204" pitchFamily="34" charset="0"/>
                <a:cs typeface="Arial" panose="020B0604020202020204" pitchFamily="34" charset="0"/>
              </a:rPr>
              <a:t>sensor</a:t>
            </a:r>
            <a:r>
              <a:rPr lang="fr-FR" dirty="0">
                <a:latin typeface="Arial" panose="020B0604020202020204" pitchFamily="34" charset="0"/>
                <a:cs typeface="Arial" panose="020B0604020202020204" pitchFamily="34" charset="0"/>
              </a:rPr>
              <a:t> - </a:t>
            </a:r>
            <a:r>
              <a:rPr lang="fr-FR" dirty="0" smtClean="0">
                <a:latin typeface="Arial" panose="020B0604020202020204" pitchFamily="34" charset="0"/>
                <a:cs typeface="Arial" panose="020B0604020202020204" pitchFamily="34" charset="0"/>
              </a:rPr>
              <a:t>CHIMN</a:t>
            </a:r>
            <a:endParaRPr lang="fr-FR" dirty="0">
              <a:latin typeface="Arial" panose="020B0604020202020204" pitchFamily="34" charset="0"/>
              <a:cs typeface="Arial" panose="020B0604020202020204" pitchFamily="34" charset="0"/>
            </a:endParaRPr>
          </a:p>
        </p:txBody>
      </p:sp>
      <p:pic>
        <p:nvPicPr>
          <p:cNvPr id="5" name="Content Placeholder 3"/>
          <p:cNvPicPr>
            <a:picLocks noGrp="1" noChangeAspect="1"/>
          </p:cNvPicPr>
          <p:nvPr>
            <p:ph sz="quarter" idx="22"/>
          </p:nvPr>
        </p:nvPicPr>
        <p:blipFill>
          <a:blip r:embed="rId2"/>
          <a:stretch>
            <a:fillRect/>
          </a:stretch>
        </p:blipFill>
        <p:spPr>
          <a:xfrm>
            <a:off x="407988" y="2010246"/>
            <a:ext cx="5614987" cy="3701107"/>
          </a:xfrm>
          <a:prstGeom prst="rect">
            <a:avLst/>
          </a:prstGeom>
        </p:spPr>
      </p:pic>
      <p:pic>
        <p:nvPicPr>
          <p:cNvPr id="6" name="Content Placeholder 4"/>
          <p:cNvPicPr>
            <a:picLocks noGrp="1" noChangeAspect="1"/>
          </p:cNvPicPr>
          <p:nvPr>
            <p:ph sz="quarter" idx="21"/>
          </p:nvPr>
        </p:nvPicPr>
        <p:blipFill>
          <a:blip r:embed="rId3"/>
          <a:stretch>
            <a:fillRect/>
          </a:stretch>
        </p:blipFill>
        <p:spPr>
          <a:xfrm>
            <a:off x="6211743" y="1666050"/>
            <a:ext cx="5529551" cy="4389500"/>
          </a:xfrm>
          <a:prstGeom prst="rect">
            <a:avLst/>
          </a:prstGeom>
        </p:spPr>
      </p:pic>
    </p:spTree>
    <p:extLst>
      <p:ext uri="{BB962C8B-B14F-4D97-AF65-F5344CB8AC3E}">
        <p14:creationId xmlns:p14="http://schemas.microsoft.com/office/powerpoint/2010/main" val="114252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da-DK" dirty="0">
                <a:latin typeface="Arial" panose="020B0604020202020204" pitchFamily="34" charset="0"/>
                <a:cs typeface="Arial" panose="020B0604020202020204" pitchFamily="34" charset="0"/>
              </a:rPr>
              <a:t>HYDRUS 1-D model fit at 10cm vs. TDT </a:t>
            </a:r>
            <a:r>
              <a:rPr lang="da-DK" dirty="0" smtClean="0">
                <a:latin typeface="Arial" panose="020B0604020202020204" pitchFamily="34" charset="0"/>
                <a:cs typeface="Arial" panose="020B0604020202020204" pitchFamily="34" charset="0"/>
              </a:rPr>
              <a:t>sensors </a:t>
            </a:r>
            <a:r>
              <a:rPr lang="fr-FR" dirty="0" smtClean="0">
                <a:latin typeface="Arial" panose="020B0604020202020204" pitchFamily="34" charset="0"/>
                <a:cs typeface="Arial" panose="020B0604020202020204" pitchFamily="34" charset="0"/>
              </a:rPr>
              <a:t>- CARDT</a:t>
            </a:r>
            <a:endParaRPr lang="fr-FR" dirty="0">
              <a:latin typeface="Arial" panose="020B0604020202020204" pitchFamily="34" charset="0"/>
              <a:cs typeface="Arial" panose="020B0604020202020204" pitchFamily="34" charset="0"/>
            </a:endParaRPr>
          </a:p>
        </p:txBody>
      </p:sp>
      <p:pic>
        <p:nvPicPr>
          <p:cNvPr id="5" name="Content Placeholder 5"/>
          <p:cNvPicPr>
            <a:picLocks noGrp="1" noChangeAspect="1"/>
          </p:cNvPicPr>
          <p:nvPr>
            <p:ph sz="quarter" idx="22"/>
          </p:nvPr>
        </p:nvPicPr>
        <p:blipFill>
          <a:blip r:embed="rId2"/>
          <a:stretch>
            <a:fillRect/>
          </a:stretch>
        </p:blipFill>
        <p:spPr>
          <a:xfrm>
            <a:off x="407988" y="1993239"/>
            <a:ext cx="5614987" cy="3735122"/>
          </a:xfrm>
          <a:prstGeom prst="rect">
            <a:avLst/>
          </a:prstGeom>
        </p:spPr>
      </p:pic>
      <p:pic>
        <p:nvPicPr>
          <p:cNvPr id="6" name="Content Placeholder 6"/>
          <p:cNvPicPr>
            <a:picLocks noGrp="1" noChangeAspect="1"/>
          </p:cNvPicPr>
          <p:nvPr>
            <p:ph sz="quarter" idx="21"/>
          </p:nvPr>
        </p:nvPicPr>
        <p:blipFill>
          <a:blip r:embed="rId3"/>
          <a:stretch>
            <a:fillRect/>
          </a:stretch>
        </p:blipFill>
        <p:spPr>
          <a:xfrm>
            <a:off x="6169025" y="1609365"/>
            <a:ext cx="5614988" cy="4502870"/>
          </a:xfrm>
          <a:prstGeom prst="rect">
            <a:avLst/>
          </a:prstGeom>
        </p:spPr>
      </p:pic>
    </p:spTree>
    <p:extLst>
      <p:ext uri="{BB962C8B-B14F-4D97-AF65-F5344CB8AC3E}">
        <p14:creationId xmlns:p14="http://schemas.microsoft.com/office/powerpoint/2010/main" val="287399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fr-FR" dirty="0">
                <a:latin typeface="Arial" panose="020B0604020202020204" pitchFamily="34" charset="0"/>
                <a:cs typeface="Arial" panose="020B0604020202020204" pitchFamily="34" charset="0"/>
              </a:rPr>
              <a:t>HYDRUS 1-D model fit at 10cm vs. </a:t>
            </a:r>
            <a:r>
              <a:rPr lang="fr-FR" dirty="0" err="1">
                <a:latin typeface="Arial" panose="020B0604020202020204" pitchFamily="34" charset="0"/>
                <a:cs typeface="Arial" panose="020B0604020202020204" pitchFamily="34" charset="0"/>
              </a:rPr>
              <a:t>Cosmic</a:t>
            </a:r>
            <a:r>
              <a:rPr lang="fr-FR" dirty="0">
                <a:latin typeface="Arial" panose="020B0604020202020204" pitchFamily="34" charset="0"/>
                <a:cs typeface="Arial" panose="020B0604020202020204" pitchFamily="34" charset="0"/>
              </a:rPr>
              <a:t>-Ray </a:t>
            </a:r>
            <a:r>
              <a:rPr lang="fr-FR" dirty="0" err="1">
                <a:latin typeface="Arial" panose="020B0604020202020204" pitchFamily="34" charset="0"/>
                <a:cs typeface="Arial" panose="020B0604020202020204" pitchFamily="34" charset="0"/>
              </a:rPr>
              <a:t>sensor</a:t>
            </a:r>
            <a:r>
              <a:rPr lang="fr-FR" dirty="0">
                <a:latin typeface="Arial" panose="020B0604020202020204" pitchFamily="34" charset="0"/>
                <a:cs typeface="Arial" panose="020B0604020202020204" pitchFamily="34" charset="0"/>
              </a:rPr>
              <a:t> - </a:t>
            </a:r>
            <a:r>
              <a:rPr lang="fr-FR" dirty="0" smtClean="0">
                <a:latin typeface="Arial" panose="020B0604020202020204" pitchFamily="34" charset="0"/>
                <a:cs typeface="Arial" panose="020B0604020202020204" pitchFamily="34" charset="0"/>
              </a:rPr>
              <a:t>CARDT</a:t>
            </a:r>
            <a:endParaRPr lang="fr-FR" dirty="0">
              <a:latin typeface="Arial" panose="020B0604020202020204" pitchFamily="34" charset="0"/>
              <a:cs typeface="Arial" panose="020B0604020202020204" pitchFamily="34" charset="0"/>
            </a:endParaRPr>
          </a:p>
        </p:txBody>
      </p:sp>
      <p:pic>
        <p:nvPicPr>
          <p:cNvPr id="5" name="Content Placeholder 5"/>
          <p:cNvPicPr>
            <a:picLocks noGrp="1" noChangeAspect="1"/>
          </p:cNvPicPr>
          <p:nvPr>
            <p:ph sz="quarter" idx="22"/>
          </p:nvPr>
        </p:nvPicPr>
        <p:blipFill>
          <a:blip r:embed="rId2"/>
          <a:stretch>
            <a:fillRect/>
          </a:stretch>
        </p:blipFill>
        <p:spPr>
          <a:xfrm>
            <a:off x="407988" y="2218760"/>
            <a:ext cx="5614987" cy="3284080"/>
          </a:xfrm>
          <a:prstGeom prst="rect">
            <a:avLst/>
          </a:prstGeom>
        </p:spPr>
      </p:pic>
      <p:pic>
        <p:nvPicPr>
          <p:cNvPr id="6" name="Content Placeholder 6"/>
          <p:cNvPicPr>
            <a:picLocks noGrp="1" noChangeAspect="1"/>
          </p:cNvPicPr>
          <p:nvPr>
            <p:ph sz="quarter" idx="21"/>
          </p:nvPr>
        </p:nvPicPr>
        <p:blipFill>
          <a:blip r:embed="rId3"/>
          <a:stretch>
            <a:fillRect/>
          </a:stretch>
        </p:blipFill>
        <p:spPr>
          <a:xfrm>
            <a:off x="6169025" y="1892802"/>
            <a:ext cx="5614988" cy="3935996"/>
          </a:xfrm>
          <a:prstGeom prst="rect">
            <a:avLst/>
          </a:prstGeom>
        </p:spPr>
      </p:pic>
    </p:spTree>
    <p:extLst>
      <p:ext uri="{BB962C8B-B14F-4D97-AF65-F5344CB8AC3E}">
        <p14:creationId xmlns:p14="http://schemas.microsoft.com/office/powerpoint/2010/main" val="3424330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GB" dirty="0" smtClean="0"/>
              <a:t>Initial Analysis </a:t>
            </a:r>
            <a:r>
              <a:rPr lang="en-GB" dirty="0"/>
              <a:t>of Copernicus SSM </a:t>
            </a:r>
            <a:r>
              <a:rPr lang="en-GB" dirty="0" smtClean="0"/>
              <a:t>Data vs. 2cm model</a:t>
            </a:r>
            <a:endParaRPr lang="en-GB" dirty="0"/>
          </a:p>
        </p:txBody>
      </p:sp>
      <mc:AlternateContent xmlns:mc="http://schemas.openxmlformats.org/markup-compatibility/2006">
        <mc:Choice xmlns:a14="http://schemas.microsoft.com/office/drawing/2010/main" Requires="a14">
          <p:sp>
            <p:nvSpPr>
              <p:cNvPr id="5" name="Text Placeholder 4"/>
              <p:cNvSpPr>
                <a:spLocks noGrp="1"/>
              </p:cNvSpPr>
              <p:nvPr>
                <p:ph type="body" sz="quarter" idx="15"/>
              </p:nvPr>
            </p:nvSpPr>
            <p:spPr/>
            <p:txBody>
              <a:bodyPr numCol="1"/>
              <a:lstStyle/>
              <a:p>
                <a:r>
                  <a:rPr lang="en-GB" dirty="0"/>
                  <a:t>Goal is to baseline performance of SSM at </a:t>
                </a:r>
                <a:r>
                  <a:rPr lang="en-GB" dirty="0" smtClean="0"/>
                  <a:t>COSMOS-UK </a:t>
                </a:r>
                <a:r>
                  <a:rPr lang="en-GB" dirty="0"/>
                  <a:t>sites by comparison with the 2cm depth modelled soil moisture from the optimised HYDRUS 1-D simulation at each </a:t>
                </a:r>
                <a:r>
                  <a:rPr lang="en-GB" dirty="0" smtClean="0"/>
                  <a:t>COSMOS-UK </a:t>
                </a:r>
                <a:r>
                  <a:rPr lang="en-GB" dirty="0"/>
                  <a:t>site</a:t>
                </a:r>
              </a:p>
              <a:p>
                <a:r>
                  <a:rPr lang="en-GB" dirty="0"/>
                  <a:t>Metrics</a:t>
                </a:r>
              </a:p>
              <a:p>
                <a:pPr lvl="1"/>
                <a:r>
                  <a:rPr lang="en-GB" dirty="0"/>
                  <a:t>Willmott Index (Improved),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𝑟</m:t>
                        </m:r>
                      </m:sub>
                    </m:sSub>
                  </m:oMath>
                </a14:m>
                <a:endParaRPr lang="en-GB" dirty="0"/>
              </a:p>
              <a:p>
                <a:pPr lvl="1"/>
                <a:r>
                  <a:rPr lang="en-GB" dirty="0"/>
                  <a:t>Root Mean Square Error, </a:t>
                </a:r>
                <a14:m>
                  <m:oMath xmlns:m="http://schemas.openxmlformats.org/officeDocument/2006/math">
                    <m:r>
                      <a:rPr lang="en-GB" i="1">
                        <a:latin typeface="Cambria Math" panose="02040503050406030204" pitchFamily="18" charset="0"/>
                      </a:rPr>
                      <m:t>𝑅𝑀𝑆𝐸</m:t>
                    </m:r>
                  </m:oMath>
                </a14:m>
                <a:endParaRPr lang="en-GB" dirty="0"/>
              </a:p>
              <a:p>
                <a:pPr lvl="1"/>
                <a:r>
                  <a:rPr lang="en-GB" dirty="0"/>
                  <a:t>Coefficient of determination,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𝑟</m:t>
                        </m:r>
                      </m:e>
                      <m:sup>
                        <m:r>
                          <a:rPr lang="en-GB" i="1">
                            <a:latin typeface="Cambria Math" panose="02040503050406030204" pitchFamily="18" charset="0"/>
                          </a:rPr>
                          <m:t>2</m:t>
                        </m:r>
                      </m:sup>
                    </m:sSup>
                  </m:oMath>
                </a14:m>
                <a:r>
                  <a:rPr lang="en-GB" dirty="0"/>
                  <a:t> (this is commonly used by many authors)</a:t>
                </a:r>
              </a:p>
              <a:p>
                <a:r>
                  <a:rPr lang="en-GB" dirty="0"/>
                  <a:t>SSM Data Preparation</a:t>
                </a:r>
              </a:p>
              <a:p>
                <a:pPr lvl="1"/>
                <a:r>
                  <a:rPr lang="en-GB" dirty="0"/>
                  <a:t>The soil moisture index (SMI) value is spatially averaged over the 200m radius of the site</a:t>
                </a:r>
              </a:p>
              <a:p>
                <a:pPr lvl="1"/>
                <a:r>
                  <a:rPr lang="en-GB" dirty="0"/>
                  <a:t>SMI is converted to VWC (in </a:t>
                </a:r>
                <a14:m>
                  <m:oMath xmlns:m="http://schemas.openxmlformats.org/officeDocument/2006/math">
                    <m:r>
                      <a:rPr lang="en-GB" i="1">
                        <a:latin typeface="Cambria Math" panose="02040503050406030204" pitchFamily="18" charset="0"/>
                      </a:rPr>
                      <m:t>𝑣𝑜𝑙</m:t>
                    </m:r>
                    <m:r>
                      <a:rPr lang="en-GB" i="1">
                        <a:latin typeface="Cambria Math" panose="02040503050406030204" pitchFamily="18" charset="0"/>
                      </a:rPr>
                      <m:t>.%</m:t>
                    </m:r>
                  </m:oMath>
                </a14:m>
                <a:r>
                  <a:rPr lang="en-GB" dirty="0"/>
                  <a:t>) initially using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𝑠</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𝑟</m:t>
                        </m:r>
                      </m:sub>
                    </m:sSub>
                  </m:oMath>
                </a14:m>
                <a:r>
                  <a:rPr lang="en-GB" dirty="0"/>
                  <a:t> from the optimisation of HYDRUS </a:t>
                </a:r>
                <a:r>
                  <a:rPr lang="en-GB" dirty="0" smtClean="0"/>
                  <a:t>1-D</a:t>
                </a:r>
              </a:p>
              <a:p>
                <a:r>
                  <a:rPr lang="en-GB" dirty="0" smtClean="0"/>
                  <a:t>Three filtering methods were applied experimentally to the SSM data</a:t>
                </a:r>
                <a:endParaRPr lang="en-GB" dirty="0"/>
              </a:p>
              <a:p>
                <a:endParaRPr lang="en-GB" dirty="0"/>
              </a:p>
            </p:txBody>
          </p:sp>
        </mc:Choice>
        <mc:Fallback>
          <p:sp>
            <p:nvSpPr>
              <p:cNvPr id="5" name="Text Placeholder 4"/>
              <p:cNvSpPr>
                <a:spLocks noGrp="1" noRot="1" noChangeAspect="1" noMove="1" noResize="1" noEditPoints="1" noAdjustHandles="1" noChangeArrowheads="1" noChangeShapeType="1" noTextEdit="1"/>
              </p:cNvSpPr>
              <p:nvPr>
                <p:ph type="body" sz="quarter" idx="15"/>
              </p:nvPr>
            </p:nvSpPr>
            <p:spPr>
              <a:blipFill>
                <a:blip r:embed="rId2"/>
                <a:stretch>
                  <a:fillRect l="-482" t="-623" r="-1072"/>
                </a:stretch>
              </a:blipFill>
            </p:spPr>
            <p:txBody>
              <a:bodyPr/>
              <a:lstStyle/>
              <a:p>
                <a:r>
                  <a:rPr lang="en-GB">
                    <a:noFill/>
                  </a:rPr>
                  <a:t> </a:t>
                </a:r>
              </a:p>
            </p:txBody>
          </p:sp>
        </mc:Fallback>
      </mc:AlternateContent>
    </p:spTree>
    <p:extLst>
      <p:ext uri="{BB962C8B-B14F-4D97-AF65-F5344CB8AC3E}">
        <p14:creationId xmlns:p14="http://schemas.microsoft.com/office/powerpoint/2010/main" val="2960895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r>
              <a:rPr lang="en-GB" dirty="0"/>
              <a:t>Metrics for Model Fit</a:t>
            </a:r>
          </a:p>
        </p:txBody>
      </p:sp>
      <mc:AlternateContent xmlns:mc="http://schemas.openxmlformats.org/markup-compatibility/2006" xmlns:a14="http://schemas.microsoft.com/office/drawing/2010/main">
        <mc:Choice Requires="a14">
          <p:sp>
            <p:nvSpPr>
              <p:cNvPr id="7" name="Text Placeholder 6"/>
              <p:cNvSpPr>
                <a:spLocks noGrp="1"/>
              </p:cNvSpPr>
              <p:nvPr>
                <p:ph type="body" sz="quarter" idx="15"/>
              </p:nvPr>
            </p:nvSpPr>
            <p:spPr>
              <a:xfrm>
                <a:off x="407367" y="1412776"/>
                <a:ext cx="7541818" cy="4896544"/>
              </a:xfrm>
            </p:spPr>
            <p:txBody>
              <a:bodyPr numCol="1">
                <a:normAutofit/>
              </a:bodyPr>
              <a:lstStyle/>
              <a:p>
                <a:r>
                  <a:rPr lang="en-GB" dirty="0"/>
                  <a:t>Harmel et al (2014</a:t>
                </a:r>
                <a:r>
                  <a:rPr lang="en-GB" dirty="0" smtClean="0"/>
                  <a:t>) [9] </a:t>
                </a:r>
                <a:r>
                  <a:rPr lang="en-GB" dirty="0"/>
                  <a:t>recommendation to use combination</a:t>
                </a:r>
              </a:p>
              <a:p>
                <a:pPr lvl="1"/>
                <a:r>
                  <a:rPr lang="en-GB" dirty="0"/>
                  <a:t>A relative performance index (such as Wilmott Index)</a:t>
                </a:r>
              </a:p>
              <a:p>
                <a:pPr lvl="1"/>
                <a:r>
                  <a:rPr lang="en-GB" dirty="0"/>
                  <a:t>An absolute performance measure (such as RMSE)</a:t>
                </a:r>
              </a:p>
              <a:p>
                <a:r>
                  <a:rPr lang="en-GB" dirty="0"/>
                  <a:t>Wilmott index (improved</a:t>
                </a:r>
                <a:r>
                  <a:rPr lang="en-GB" dirty="0" smtClean="0"/>
                  <a:t>) [10] </a:t>
                </a:r>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𝑟</m:t>
                        </m:r>
                      </m:sub>
                    </m:sSub>
                  </m:oMath>
                </a14:m>
                <a:endParaRPr lang="en-GB" dirty="0"/>
              </a:p>
              <a:p>
                <a:pPr lvl="1"/>
                <a:r>
                  <a:rPr lang="en-GB" dirty="0"/>
                  <a:t>Varies between -1 (poor) and +1 (good)</a:t>
                </a:r>
              </a:p>
              <a:p>
                <a:pPr lvl="1"/>
                <a:r>
                  <a:rPr lang="en-GB" dirty="0"/>
                  <a:t>Not heavily influenced by outliers</a:t>
                </a:r>
              </a:p>
              <a:p>
                <a:pPr lvl="1"/>
                <a:r>
                  <a:rPr lang="en-GB" dirty="0"/>
                  <a:t>Suitable where a 1:1 relationship between prediction and observation is expected</a:t>
                </a:r>
              </a:p>
              <a:p>
                <a:r>
                  <a:rPr lang="en-GB" dirty="0"/>
                  <a:t>RMSE</a:t>
                </a:r>
              </a:p>
              <a:p>
                <a:pPr lvl="1"/>
                <a:r>
                  <a:rPr lang="en-GB" dirty="0"/>
                  <a:t>Gives a measure of the spread of the data</a:t>
                </a:r>
              </a:p>
              <a:p>
                <a:r>
                  <a:rPr lang="en-GB" dirty="0"/>
                  <a:t>Goal: strike a balance between HIGH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𝑟</m:t>
                        </m:r>
                      </m:sub>
                    </m:sSub>
                  </m:oMath>
                </a14:m>
                <a:r>
                  <a:rPr lang="en-GB" dirty="0"/>
                  <a:t> and LOW RMSE</a:t>
                </a:r>
              </a:p>
              <a:p>
                <a:pPr lvl="1"/>
                <a:endParaRPr lang="en-GB" dirty="0"/>
              </a:p>
              <a:p>
                <a:endParaRPr lang="en-GB" dirty="0"/>
              </a:p>
              <a:p>
                <a:endParaRPr lang="en-GB" dirty="0"/>
              </a:p>
              <a:p>
                <a:endParaRPr lang="en-GB" dirty="0"/>
              </a:p>
              <a:p>
                <a:endParaRPr lang="en-GB" dirty="0"/>
              </a:p>
            </p:txBody>
          </p:sp>
        </mc:Choice>
        <mc:Fallback xmlns="">
          <p:sp>
            <p:nvSpPr>
              <p:cNvPr id="7" name="Text Placeholder 6"/>
              <p:cNvSpPr>
                <a:spLocks noGrp="1" noRot="1" noChangeAspect="1" noMove="1" noResize="1" noEditPoints="1" noAdjustHandles="1" noChangeArrowheads="1" noChangeShapeType="1" noTextEdit="1"/>
              </p:cNvSpPr>
              <p:nvPr>
                <p:ph type="body" sz="quarter" idx="15"/>
              </p:nvPr>
            </p:nvSpPr>
            <p:spPr>
              <a:xfrm>
                <a:off x="407367" y="1412776"/>
                <a:ext cx="7541818" cy="4896544"/>
              </a:xfrm>
              <a:blipFill>
                <a:blip r:embed="rId2"/>
                <a:stretch>
                  <a:fillRect l="-728" t="-623"/>
                </a:stretch>
              </a:blipFill>
            </p:spPr>
            <p:txBody>
              <a:bodyPr/>
              <a:lstStyle/>
              <a:p>
                <a:r>
                  <a:rPr lang="en-GB">
                    <a:noFill/>
                  </a:rPr>
                  <a:t> </a:t>
                </a:r>
              </a:p>
            </p:txBody>
          </p:sp>
        </mc:Fallback>
      </mc:AlternateContent>
      <p:pic>
        <p:nvPicPr>
          <p:cNvPr id="5" name="Picture 4"/>
          <p:cNvPicPr>
            <a:picLocks noChangeAspect="1"/>
          </p:cNvPicPr>
          <p:nvPr/>
        </p:nvPicPr>
        <p:blipFill>
          <a:blip r:embed="rId3"/>
          <a:stretch>
            <a:fillRect/>
          </a:stretch>
        </p:blipFill>
        <p:spPr>
          <a:xfrm>
            <a:off x="8088171" y="518609"/>
            <a:ext cx="2776564" cy="273666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1260350" y="1748440"/>
                <a:ext cx="5956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𝑐</m:t>
                      </m:r>
                      <m:r>
                        <a:rPr lang="en-GB" b="0" i="1" smtClean="0">
                          <a:latin typeface="Cambria Math" panose="02040503050406030204" pitchFamily="18" charset="0"/>
                        </a:rPr>
                        <m:t>=2</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11260350" y="1748440"/>
                <a:ext cx="595612" cy="276999"/>
              </a:xfrm>
              <a:prstGeom prst="rect">
                <a:avLst/>
              </a:prstGeom>
              <a:blipFill>
                <a:blip r:embed="rId4"/>
                <a:stretch>
                  <a:fillRect l="-5102" r="-9184"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358239" y="3965675"/>
                <a:ext cx="2585964"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𝑅𝑀𝑆𝐸</m:t>
                      </m:r>
                      <m:r>
                        <a:rPr lang="en-GB" b="0" i="1" smtClean="0">
                          <a:latin typeface="Cambria Math" panose="02040503050406030204" pitchFamily="18" charset="0"/>
                        </a:rPr>
                        <m:t>=</m:t>
                      </m:r>
                      <m:rad>
                        <m:radPr>
                          <m:degHide m:val="on"/>
                          <m:ctrlPr>
                            <a:rPr lang="en-GB" b="0" i="1" smtClean="0">
                              <a:latin typeface="Cambria Math" panose="02040503050406030204" pitchFamily="18" charset="0"/>
                            </a:rPr>
                          </m:ctrlPr>
                        </m:radPr>
                        <m:deg/>
                        <m:e>
                          <m:f>
                            <m:fPr>
                              <m:ctrlPr>
                                <a:rPr lang="en-GB" b="0" i="1" smtClean="0">
                                  <a:latin typeface="Cambria Math" panose="02040503050406030204" pitchFamily="18" charset="0"/>
                                </a:rPr>
                              </m:ctrlPr>
                            </m:fPr>
                            <m:num>
                              <m:nary>
                                <m:naryPr>
                                  <m:chr m:val="∑"/>
                                  <m:limLoc m:val="subSup"/>
                                  <m:ctrlPr>
                                    <a:rPr lang="en-GB" b="0"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𝑂</m:t>
                                              </m:r>
                                            </m:e>
                                            <m:sub>
                                              <m:r>
                                                <a:rPr lang="en-GB" b="0" i="1" smtClean="0">
                                                  <a:latin typeface="Cambria Math" panose="02040503050406030204" pitchFamily="18" charset="0"/>
                                                </a:rPr>
                                                <m:t>𝑖</m:t>
                                              </m:r>
                                            </m:sub>
                                          </m:sSub>
                                        </m:e>
                                      </m:d>
                                    </m:e>
                                    <m:sup>
                                      <m:r>
                                        <a:rPr lang="en-GB" b="0" i="1" smtClean="0">
                                          <a:latin typeface="Cambria Math" panose="02040503050406030204" pitchFamily="18" charset="0"/>
                                        </a:rPr>
                                        <m:t>2</m:t>
                                      </m:r>
                                    </m:sup>
                                  </m:sSup>
                                </m:e>
                              </m:nary>
                            </m:num>
                            <m:den>
                              <m:r>
                                <a:rPr lang="en-GB" b="0" i="1" smtClean="0">
                                  <a:latin typeface="Cambria Math" panose="02040503050406030204" pitchFamily="18" charset="0"/>
                                </a:rPr>
                                <m:t>𝑛</m:t>
                              </m:r>
                            </m:den>
                          </m:f>
                        </m:e>
                      </m:rad>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8358239" y="3965675"/>
                <a:ext cx="2585964" cy="818366"/>
              </a:xfrm>
              <a:prstGeom prst="rect">
                <a:avLst/>
              </a:prstGeom>
              <a:blipFill>
                <a:blip r:embed="rId5"/>
                <a:stretch>
                  <a:fillRect b="-746"/>
                </a:stretch>
              </a:blipFill>
            </p:spPr>
            <p:txBody>
              <a:bodyPr/>
              <a:lstStyle/>
              <a:p>
                <a:r>
                  <a:rPr lang="en-GB">
                    <a:noFill/>
                  </a:rPr>
                  <a:t> </a:t>
                </a:r>
              </a:p>
            </p:txBody>
          </p:sp>
        </mc:Fallback>
      </mc:AlternateContent>
    </p:spTree>
    <p:extLst>
      <p:ext uri="{BB962C8B-B14F-4D97-AF65-F5344CB8AC3E}">
        <p14:creationId xmlns:p14="http://schemas.microsoft.com/office/powerpoint/2010/main" val="282568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p:txBody>
          <a:bodyPr/>
          <a:lstStyle/>
          <a:p>
            <a:r>
              <a:rPr lang="en-GB" dirty="0"/>
              <a:t>SSM versus 2cm depth HYDRUS-1D </a:t>
            </a:r>
            <a:r>
              <a:rPr lang="en-GB" dirty="0" smtClean="0"/>
              <a:t>CHIMN</a:t>
            </a:r>
            <a:endParaRPr lang="en-GB" dirty="0"/>
          </a:p>
        </p:txBody>
      </p:sp>
      <p:pic>
        <p:nvPicPr>
          <p:cNvPr id="7" name="Content Placeholder 6"/>
          <p:cNvPicPr>
            <a:picLocks noGrp="1" noChangeAspect="1"/>
          </p:cNvPicPr>
          <p:nvPr>
            <p:ph sz="quarter" idx="22"/>
          </p:nvPr>
        </p:nvPicPr>
        <p:blipFill>
          <a:blip r:embed="rId2"/>
          <a:stretch>
            <a:fillRect/>
          </a:stretch>
        </p:blipFill>
        <p:spPr>
          <a:xfrm>
            <a:off x="407988" y="1842210"/>
            <a:ext cx="5614987" cy="4037180"/>
          </a:xfrm>
          <a:prstGeom prst="rect">
            <a:avLst/>
          </a:prstGeom>
        </p:spPr>
      </p:pic>
      <p:pic>
        <p:nvPicPr>
          <p:cNvPr id="8" name="Content Placeholder 7"/>
          <p:cNvPicPr>
            <a:picLocks noGrp="1" noChangeAspect="1"/>
          </p:cNvPicPr>
          <p:nvPr>
            <p:ph sz="quarter" idx="21"/>
          </p:nvPr>
        </p:nvPicPr>
        <p:blipFill>
          <a:blip r:embed="rId3"/>
          <a:stretch>
            <a:fillRect/>
          </a:stretch>
        </p:blipFill>
        <p:spPr>
          <a:xfrm>
            <a:off x="6169025" y="2034057"/>
            <a:ext cx="5614988" cy="3653485"/>
          </a:xfrm>
          <a:prstGeom prst="rect">
            <a:avLst/>
          </a:prstGeom>
        </p:spPr>
      </p:pic>
    </p:spTree>
    <p:extLst>
      <p:ext uri="{BB962C8B-B14F-4D97-AF65-F5344CB8AC3E}">
        <p14:creationId xmlns:p14="http://schemas.microsoft.com/office/powerpoint/2010/main" val="296195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lstStyle/>
          <a:p>
            <a:r>
              <a:rPr lang="en-GB" dirty="0"/>
              <a:t>SSM versus 2cm depth HYDRUS-1D </a:t>
            </a:r>
            <a:r>
              <a:rPr lang="en-GB" dirty="0" smtClean="0"/>
              <a:t>CARDT</a:t>
            </a:r>
            <a:endParaRPr lang="en-GB" dirty="0"/>
          </a:p>
        </p:txBody>
      </p:sp>
      <p:pic>
        <p:nvPicPr>
          <p:cNvPr id="5" name="Content Placeholder 4"/>
          <p:cNvPicPr>
            <a:picLocks noGrp="1" noChangeAspect="1"/>
          </p:cNvPicPr>
          <p:nvPr>
            <p:ph sz="quarter" idx="22"/>
          </p:nvPr>
        </p:nvPicPr>
        <p:blipFill>
          <a:blip r:embed="rId2"/>
          <a:stretch>
            <a:fillRect/>
          </a:stretch>
        </p:blipFill>
        <p:spPr>
          <a:xfrm>
            <a:off x="407988" y="1842210"/>
            <a:ext cx="5614987" cy="4037180"/>
          </a:xfrm>
          <a:prstGeom prst="rect">
            <a:avLst/>
          </a:prstGeom>
        </p:spPr>
      </p:pic>
      <p:pic>
        <p:nvPicPr>
          <p:cNvPr id="6" name="Content Placeholder 5"/>
          <p:cNvPicPr>
            <a:picLocks noGrp="1" noChangeAspect="1"/>
          </p:cNvPicPr>
          <p:nvPr>
            <p:ph sz="quarter" idx="21"/>
          </p:nvPr>
        </p:nvPicPr>
        <p:blipFill>
          <a:blip r:embed="rId3"/>
          <a:stretch>
            <a:fillRect/>
          </a:stretch>
        </p:blipFill>
        <p:spPr>
          <a:xfrm>
            <a:off x="6169025" y="2034057"/>
            <a:ext cx="5614988" cy="3653485"/>
          </a:xfrm>
          <a:prstGeom prst="rect">
            <a:avLst/>
          </a:prstGeom>
        </p:spPr>
      </p:pic>
    </p:spTree>
    <p:extLst>
      <p:ext uri="{BB962C8B-B14F-4D97-AF65-F5344CB8AC3E}">
        <p14:creationId xmlns:p14="http://schemas.microsoft.com/office/powerpoint/2010/main" val="224685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r>
              <a:rPr lang="en-GB" dirty="0" smtClean="0"/>
              <a:t>Results – Benefit of using modelled 2cm Data</a:t>
            </a:r>
            <a:endParaRPr lang="en-GB" dirty="0"/>
          </a:p>
        </p:txBody>
      </p:sp>
      <p:graphicFrame>
        <p:nvGraphicFramePr>
          <p:cNvPr id="7" name="Content Placeholder 6"/>
          <p:cNvGraphicFramePr>
            <a:graphicFrameLocks noGrp="1"/>
          </p:cNvGraphicFramePr>
          <p:nvPr>
            <p:ph sz="quarter" idx="19"/>
            <p:extLst>
              <p:ext uri="{D42A27DB-BD31-4B8C-83A1-F6EECF244321}">
                <p14:modId xmlns:p14="http://schemas.microsoft.com/office/powerpoint/2010/main" val="114142132"/>
              </p:ext>
            </p:extLst>
          </p:nvPr>
        </p:nvGraphicFramePr>
        <p:xfrm>
          <a:off x="407988" y="1412875"/>
          <a:ext cx="11376022" cy="2865120"/>
        </p:xfrm>
        <a:graphic>
          <a:graphicData uri="http://schemas.openxmlformats.org/drawingml/2006/table">
            <a:tbl>
              <a:tblPr firstRow="1" bandRow="1">
                <a:tableStyleId>{5C22544A-7EE6-4342-B048-85BDC9FD1C3A}</a:tableStyleId>
              </a:tblPr>
              <a:tblGrid>
                <a:gridCol w="1625146">
                  <a:extLst>
                    <a:ext uri="{9D8B030D-6E8A-4147-A177-3AD203B41FA5}">
                      <a16:colId xmlns:a16="http://schemas.microsoft.com/office/drawing/2014/main" val="3709584941"/>
                    </a:ext>
                  </a:extLst>
                </a:gridCol>
                <a:gridCol w="1625146">
                  <a:extLst>
                    <a:ext uri="{9D8B030D-6E8A-4147-A177-3AD203B41FA5}">
                      <a16:colId xmlns:a16="http://schemas.microsoft.com/office/drawing/2014/main" val="1019121858"/>
                    </a:ext>
                  </a:extLst>
                </a:gridCol>
                <a:gridCol w="1625146">
                  <a:extLst>
                    <a:ext uri="{9D8B030D-6E8A-4147-A177-3AD203B41FA5}">
                      <a16:colId xmlns:a16="http://schemas.microsoft.com/office/drawing/2014/main" val="675586300"/>
                    </a:ext>
                  </a:extLst>
                </a:gridCol>
                <a:gridCol w="1625146">
                  <a:extLst>
                    <a:ext uri="{9D8B030D-6E8A-4147-A177-3AD203B41FA5}">
                      <a16:colId xmlns:a16="http://schemas.microsoft.com/office/drawing/2014/main" val="4064685188"/>
                    </a:ext>
                  </a:extLst>
                </a:gridCol>
                <a:gridCol w="1625146">
                  <a:extLst>
                    <a:ext uri="{9D8B030D-6E8A-4147-A177-3AD203B41FA5}">
                      <a16:colId xmlns:a16="http://schemas.microsoft.com/office/drawing/2014/main" val="1270351507"/>
                    </a:ext>
                  </a:extLst>
                </a:gridCol>
                <a:gridCol w="1625146">
                  <a:extLst>
                    <a:ext uri="{9D8B030D-6E8A-4147-A177-3AD203B41FA5}">
                      <a16:colId xmlns:a16="http://schemas.microsoft.com/office/drawing/2014/main" val="1884576971"/>
                    </a:ext>
                  </a:extLst>
                </a:gridCol>
                <a:gridCol w="1625146">
                  <a:extLst>
                    <a:ext uri="{9D8B030D-6E8A-4147-A177-3AD203B41FA5}">
                      <a16:colId xmlns:a16="http://schemas.microsoft.com/office/drawing/2014/main" val="1240639724"/>
                    </a:ext>
                  </a:extLst>
                </a:gridCol>
              </a:tblGrid>
              <a:tr h="370840">
                <a:tc>
                  <a:txBody>
                    <a:bodyPr/>
                    <a:lstStyle/>
                    <a:p>
                      <a:r>
                        <a:rPr lang="en-GB" dirty="0" smtClean="0"/>
                        <a:t>SITE</a:t>
                      </a:r>
                      <a:endParaRPr lang="en-GB" dirty="0"/>
                    </a:p>
                  </a:txBody>
                  <a:tcPr/>
                </a:tc>
                <a:tc>
                  <a:txBody>
                    <a:bodyPr/>
                    <a:lstStyle/>
                    <a:p>
                      <a:r>
                        <a:rPr lang="en-GB" dirty="0" smtClean="0"/>
                        <a:t>“Ground Truth”</a:t>
                      </a:r>
                      <a:endParaRPr lang="en-GB" dirty="0"/>
                    </a:p>
                  </a:txBody>
                  <a:tcPr/>
                </a:tc>
                <a:tc>
                  <a:txBody>
                    <a:bodyPr/>
                    <a:lstStyle/>
                    <a:p>
                      <a:r>
                        <a:rPr lang="en-GB" dirty="0" smtClean="0"/>
                        <a:t>Willmott Index </a:t>
                      </a:r>
                      <a:r>
                        <a:rPr lang="en-GB" i="1" dirty="0" err="1" smtClean="0"/>
                        <a:t>d</a:t>
                      </a:r>
                      <a:r>
                        <a:rPr lang="en-GB" i="1" baseline="-25000" dirty="0" err="1" smtClean="0"/>
                        <a:t>r</a:t>
                      </a:r>
                      <a:endParaRPr lang="en-GB" i="1" baseline="-25000" dirty="0"/>
                    </a:p>
                  </a:txBody>
                  <a:tcPr/>
                </a:tc>
                <a:tc>
                  <a:txBody>
                    <a:bodyPr/>
                    <a:lstStyle/>
                    <a:p>
                      <a:r>
                        <a:rPr lang="en-GB" dirty="0" smtClean="0"/>
                        <a:t>RMSE</a:t>
                      </a:r>
                      <a:endParaRPr lang="en-GB" dirty="0"/>
                    </a:p>
                  </a:txBody>
                  <a:tcPr/>
                </a:tc>
                <a:tc>
                  <a:txBody>
                    <a:bodyPr/>
                    <a:lstStyle/>
                    <a:p>
                      <a:r>
                        <a:rPr lang="en-GB" dirty="0" smtClean="0"/>
                        <a:t>R</a:t>
                      </a:r>
                      <a:r>
                        <a:rPr lang="en-GB" baseline="30000" dirty="0" smtClean="0"/>
                        <a:t>2</a:t>
                      </a:r>
                      <a:endParaRPr lang="en-GB" baseline="30000" dirty="0"/>
                    </a:p>
                  </a:txBody>
                  <a:tcPr/>
                </a:tc>
                <a:tc>
                  <a:txBody>
                    <a:bodyPr/>
                    <a:lstStyle/>
                    <a:p>
                      <a:r>
                        <a:rPr lang="en-GB" dirty="0" smtClean="0"/>
                        <a:t>Slope error (bias)</a:t>
                      </a:r>
                      <a:endParaRPr lang="en-GB" dirty="0"/>
                    </a:p>
                  </a:txBody>
                  <a:tcPr/>
                </a:tc>
                <a:tc>
                  <a:txBody>
                    <a:bodyPr/>
                    <a:lstStyle/>
                    <a:p>
                      <a:r>
                        <a:rPr lang="en-GB" dirty="0" smtClean="0"/>
                        <a:t>Offset (vol.%)</a:t>
                      </a:r>
                      <a:endParaRPr lang="en-GB" dirty="0"/>
                    </a:p>
                  </a:txBody>
                  <a:tcPr/>
                </a:tc>
                <a:extLst>
                  <a:ext uri="{0D108BD9-81ED-4DB2-BD59-A6C34878D82A}">
                    <a16:rowId xmlns:a16="http://schemas.microsoft.com/office/drawing/2014/main" val="1659054511"/>
                  </a:ext>
                </a:extLst>
              </a:tr>
              <a:tr h="370840">
                <a:tc rowSpan="3">
                  <a:txBody>
                    <a:bodyPr/>
                    <a:lstStyle/>
                    <a:p>
                      <a:r>
                        <a:rPr lang="en-GB" sz="1800" kern="1200" dirty="0" smtClean="0">
                          <a:solidFill>
                            <a:schemeClr val="dk1"/>
                          </a:solidFill>
                          <a:latin typeface="+mn-lt"/>
                          <a:ea typeface="+mn-ea"/>
                          <a:cs typeface="+mn-cs"/>
                        </a:rPr>
                        <a:t>CHIMN</a:t>
                      </a:r>
                      <a:endParaRPr lang="en-GB" sz="1800" kern="1200" dirty="0">
                        <a:solidFill>
                          <a:schemeClr val="dk1"/>
                        </a:solidFill>
                        <a:latin typeface="+mn-lt"/>
                        <a:ea typeface="+mn-ea"/>
                        <a:cs typeface="+mn-cs"/>
                      </a:endParaRPr>
                    </a:p>
                  </a:txBody>
                  <a:tcPr anchor="ctr">
                    <a:lnB w="12700" cap="flat" cmpd="sng" algn="ctr">
                      <a:solidFill>
                        <a:schemeClr val="tx1"/>
                      </a:solidFill>
                      <a:prstDash val="solid"/>
                      <a:round/>
                      <a:headEnd type="none" w="med" len="med"/>
                      <a:tailEnd type="none" w="med" len="med"/>
                    </a:lnB>
                  </a:tcPr>
                </a:tc>
                <a:tc>
                  <a:txBody>
                    <a:bodyPr/>
                    <a:lstStyle/>
                    <a:p>
                      <a:r>
                        <a:rPr lang="en-GB" sz="1800" kern="1200" dirty="0" smtClean="0">
                          <a:solidFill>
                            <a:schemeClr val="dk1"/>
                          </a:solidFill>
                          <a:latin typeface="+mn-lt"/>
                          <a:ea typeface="+mn-ea"/>
                          <a:cs typeface="+mn-cs"/>
                        </a:rPr>
                        <a:t>2cm HYDRUS</a:t>
                      </a:r>
                      <a:endParaRPr lang="en-GB" sz="1800" kern="1200" dirty="0">
                        <a:solidFill>
                          <a:schemeClr val="dk1"/>
                        </a:solidFill>
                        <a:latin typeface="+mn-lt"/>
                        <a:ea typeface="+mn-ea"/>
                        <a:cs typeface="+mn-cs"/>
                      </a:endParaRPr>
                    </a:p>
                  </a:txBody>
                  <a:tcPr/>
                </a:tc>
                <a:tc>
                  <a:txBody>
                    <a:bodyPr/>
                    <a:lstStyle/>
                    <a:p>
                      <a:pPr algn="ctr" fontAlgn="b"/>
                      <a:r>
                        <a:rPr lang="en-GB" sz="1800" b="1" kern="1200" dirty="0">
                          <a:solidFill>
                            <a:srgbClr val="00B050"/>
                          </a:solidFill>
                          <a:latin typeface="+mn-lt"/>
                          <a:ea typeface="+mn-ea"/>
                          <a:cs typeface="+mn-cs"/>
                        </a:rPr>
                        <a:t>0.477</a:t>
                      </a:r>
                    </a:p>
                  </a:txBody>
                  <a:tcPr marL="9525" marR="9525" marT="9525" marB="0" anchor="b"/>
                </a:tc>
                <a:tc>
                  <a:txBody>
                    <a:bodyPr/>
                    <a:lstStyle/>
                    <a:p>
                      <a:pPr algn="ctr" fontAlgn="b"/>
                      <a:r>
                        <a:rPr lang="en-GB" sz="1800" kern="1200">
                          <a:solidFill>
                            <a:schemeClr val="dk1"/>
                          </a:solidFill>
                          <a:latin typeface="+mn-lt"/>
                          <a:ea typeface="+mn-ea"/>
                          <a:cs typeface="+mn-cs"/>
                        </a:rPr>
                        <a:t>12.232</a:t>
                      </a:r>
                    </a:p>
                  </a:txBody>
                  <a:tcPr marL="9525" marR="9525" marT="9525" marB="0" anchor="b"/>
                </a:tc>
                <a:tc>
                  <a:txBody>
                    <a:bodyPr/>
                    <a:lstStyle/>
                    <a:p>
                      <a:pPr algn="ctr" fontAlgn="b"/>
                      <a:r>
                        <a:rPr lang="en-GB" sz="1800" kern="1200">
                          <a:solidFill>
                            <a:schemeClr val="dk1"/>
                          </a:solidFill>
                          <a:latin typeface="+mn-lt"/>
                          <a:ea typeface="+mn-ea"/>
                          <a:cs typeface="+mn-cs"/>
                        </a:rPr>
                        <a:t>0.4224</a:t>
                      </a:r>
                    </a:p>
                  </a:txBody>
                  <a:tcPr marL="9525" marR="9525" marT="9525" marB="0" anchor="b"/>
                </a:tc>
                <a:tc>
                  <a:txBody>
                    <a:bodyPr/>
                    <a:lstStyle/>
                    <a:p>
                      <a:pPr algn="ctr" fontAlgn="b"/>
                      <a:r>
                        <a:rPr lang="en-GB" sz="1800" b="1" kern="1200" dirty="0">
                          <a:solidFill>
                            <a:srgbClr val="00B050"/>
                          </a:solidFill>
                          <a:latin typeface="+mn-lt"/>
                          <a:ea typeface="+mn-ea"/>
                          <a:cs typeface="+mn-cs"/>
                        </a:rPr>
                        <a:t>3.3%</a:t>
                      </a:r>
                    </a:p>
                  </a:txBody>
                  <a:tcPr marL="9525" marR="9525" marT="9525" marB="0" anchor="b"/>
                </a:tc>
                <a:tc>
                  <a:txBody>
                    <a:bodyPr/>
                    <a:lstStyle/>
                    <a:p>
                      <a:pPr algn="ctr" fontAlgn="b"/>
                      <a:r>
                        <a:rPr lang="en-GB" sz="1800" b="1" kern="1200" dirty="0">
                          <a:solidFill>
                            <a:srgbClr val="00B050"/>
                          </a:solidFill>
                          <a:latin typeface="+mn-lt"/>
                          <a:ea typeface="+mn-ea"/>
                          <a:cs typeface="+mn-cs"/>
                        </a:rPr>
                        <a:t>0.5579</a:t>
                      </a:r>
                    </a:p>
                  </a:txBody>
                  <a:tcPr marL="9525" marR="9525" marT="9525" marB="0" anchor="b"/>
                </a:tc>
                <a:extLst>
                  <a:ext uri="{0D108BD9-81ED-4DB2-BD59-A6C34878D82A}">
                    <a16:rowId xmlns:a16="http://schemas.microsoft.com/office/drawing/2014/main" val="1521528311"/>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10cm </a:t>
                      </a:r>
                      <a:r>
                        <a:rPr lang="en-GB" sz="1800" kern="1200" dirty="0">
                          <a:solidFill>
                            <a:schemeClr val="dk1"/>
                          </a:solidFill>
                          <a:latin typeface="+mn-lt"/>
                          <a:ea typeface="+mn-ea"/>
                          <a:cs typeface="+mn-cs"/>
                        </a:rPr>
                        <a:t>TDT</a:t>
                      </a:r>
                    </a:p>
                  </a:txBody>
                  <a:tcPr marL="9525" marR="9525" marT="9525" marB="0" anchor="b"/>
                </a:tc>
                <a:tc>
                  <a:txBody>
                    <a:bodyPr/>
                    <a:lstStyle/>
                    <a:p>
                      <a:pPr algn="ctr" fontAlgn="b"/>
                      <a:r>
                        <a:rPr lang="en-GB" sz="1800" kern="1200" dirty="0">
                          <a:solidFill>
                            <a:schemeClr val="dk1"/>
                          </a:solidFill>
                          <a:latin typeface="+mn-lt"/>
                          <a:ea typeface="+mn-ea"/>
                          <a:cs typeface="+mn-cs"/>
                        </a:rPr>
                        <a:t>0.453</a:t>
                      </a:r>
                    </a:p>
                  </a:txBody>
                  <a:tcPr marL="9525" marR="9525" marT="9525" marB="0" anchor="b"/>
                </a:tc>
                <a:tc>
                  <a:txBody>
                    <a:bodyPr/>
                    <a:lstStyle/>
                    <a:p>
                      <a:pPr algn="ctr" fontAlgn="b"/>
                      <a:r>
                        <a:rPr lang="en-GB" sz="1800" b="1" kern="1200" dirty="0">
                          <a:solidFill>
                            <a:srgbClr val="00B050"/>
                          </a:solidFill>
                          <a:latin typeface="+mn-lt"/>
                          <a:ea typeface="+mn-ea"/>
                          <a:cs typeface="+mn-cs"/>
                        </a:rPr>
                        <a:t>12.227</a:t>
                      </a:r>
                    </a:p>
                  </a:txBody>
                  <a:tcPr marL="9525" marR="9525" marT="9525" marB="0" anchor="b"/>
                </a:tc>
                <a:tc>
                  <a:txBody>
                    <a:bodyPr/>
                    <a:lstStyle/>
                    <a:p>
                      <a:pPr algn="ctr" fontAlgn="b"/>
                      <a:r>
                        <a:rPr lang="en-GB" sz="1800" kern="1200" dirty="0">
                          <a:solidFill>
                            <a:schemeClr val="dk1"/>
                          </a:solidFill>
                          <a:latin typeface="+mn-lt"/>
                          <a:ea typeface="+mn-ea"/>
                          <a:cs typeface="+mn-cs"/>
                        </a:rPr>
                        <a:t>0.4242</a:t>
                      </a:r>
                    </a:p>
                  </a:txBody>
                  <a:tcPr marL="9525" marR="9525" marT="9525" marB="0" anchor="b"/>
                </a:tc>
                <a:tc>
                  <a:txBody>
                    <a:bodyPr/>
                    <a:lstStyle/>
                    <a:p>
                      <a:pPr algn="ctr" fontAlgn="b"/>
                      <a:r>
                        <a:rPr lang="en-GB" sz="1800" kern="1200" dirty="0">
                          <a:solidFill>
                            <a:schemeClr val="dk1"/>
                          </a:solidFill>
                          <a:latin typeface="+mn-lt"/>
                          <a:ea typeface="+mn-ea"/>
                          <a:cs typeface="+mn-cs"/>
                        </a:rPr>
                        <a:t>-4.2%</a:t>
                      </a:r>
                    </a:p>
                  </a:txBody>
                  <a:tcPr marL="9525" marR="9525" marT="9525" marB="0" anchor="b"/>
                </a:tc>
                <a:tc>
                  <a:txBody>
                    <a:bodyPr/>
                    <a:lstStyle/>
                    <a:p>
                      <a:pPr algn="ctr" fontAlgn="b"/>
                      <a:r>
                        <a:rPr lang="en-GB" sz="1800" kern="1200">
                          <a:solidFill>
                            <a:schemeClr val="dk1"/>
                          </a:solidFill>
                          <a:latin typeface="+mn-lt"/>
                          <a:ea typeface="+mn-ea"/>
                          <a:cs typeface="+mn-cs"/>
                        </a:rPr>
                        <a:t>-2.0962</a:t>
                      </a:r>
                    </a:p>
                  </a:txBody>
                  <a:tcPr marL="9525" marR="9525" marT="9525" marB="0" anchor="b"/>
                </a:tc>
                <a:extLst>
                  <a:ext uri="{0D108BD9-81ED-4DB2-BD59-A6C34878D82A}">
                    <a16:rowId xmlns:a16="http://schemas.microsoft.com/office/drawing/2014/main" val="3962802954"/>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COSMOS Sensor</a:t>
                      </a:r>
                      <a:endParaRPr lang="en-GB" sz="1800" kern="1200" dirty="0">
                        <a:solidFill>
                          <a:schemeClr val="dk1"/>
                        </a:solidFill>
                        <a:latin typeface="+mn-lt"/>
                        <a:ea typeface="+mn-ea"/>
                        <a:cs typeface="+mn-cs"/>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GB" sz="1800" kern="1200" dirty="0">
                          <a:solidFill>
                            <a:schemeClr val="dk1"/>
                          </a:solidFill>
                          <a:latin typeface="+mn-lt"/>
                          <a:ea typeface="+mn-ea"/>
                          <a:cs typeface="+mn-cs"/>
                        </a:rPr>
                        <a:t>0.359</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GB" sz="1800" kern="1200" dirty="0">
                          <a:solidFill>
                            <a:schemeClr val="dk1"/>
                          </a:solidFill>
                          <a:latin typeface="+mn-lt"/>
                          <a:ea typeface="+mn-ea"/>
                          <a:cs typeface="+mn-cs"/>
                        </a:rPr>
                        <a:t>12.391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GB" sz="1800" b="1" kern="1200" dirty="0">
                          <a:solidFill>
                            <a:srgbClr val="00B050"/>
                          </a:solidFill>
                          <a:latin typeface="+mn-lt"/>
                          <a:ea typeface="+mn-ea"/>
                          <a:cs typeface="+mn-cs"/>
                        </a:rPr>
                        <a:t>0.4357</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GB" sz="1800" kern="1200" dirty="0">
                          <a:solidFill>
                            <a:schemeClr val="dk1"/>
                          </a:solidFill>
                          <a:latin typeface="+mn-lt"/>
                          <a:ea typeface="+mn-ea"/>
                          <a:cs typeface="+mn-cs"/>
                        </a:rPr>
                        <a:t>-19.7%</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GB" sz="1800" kern="1200" dirty="0">
                          <a:solidFill>
                            <a:schemeClr val="dk1"/>
                          </a:solidFill>
                          <a:latin typeface="+mn-lt"/>
                          <a:ea typeface="+mn-ea"/>
                          <a:cs typeface="+mn-cs"/>
                        </a:rPr>
                        <a:t>-8.5514</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1265272"/>
                  </a:ext>
                </a:extLst>
              </a:tr>
              <a:tr h="370840">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kern="1200" dirty="0" smtClean="0">
                          <a:solidFill>
                            <a:schemeClr val="dk1"/>
                          </a:solidFill>
                          <a:latin typeface="+mn-lt"/>
                          <a:ea typeface="+mn-ea"/>
                          <a:cs typeface="+mn-cs"/>
                        </a:rPr>
                        <a:t> CARDT</a:t>
                      </a:r>
                    </a:p>
                  </a:txBody>
                  <a:tcPr marL="9525" marR="9525" marT="9525" marB="0" anchor="ctr">
                    <a:lnT w="12700" cap="flat" cmpd="sng" algn="ctr">
                      <a:solidFill>
                        <a:schemeClr val="tx1"/>
                      </a:solidFill>
                      <a:prstDash val="solid"/>
                      <a:round/>
                      <a:headEnd type="none" w="med" len="med"/>
                      <a:tailEnd type="none" w="med" len="med"/>
                    </a:lnT>
                  </a:tcPr>
                </a:tc>
                <a:tc>
                  <a:txBody>
                    <a:bodyPr/>
                    <a:lstStyle/>
                    <a:p>
                      <a:r>
                        <a:rPr lang="en-GB" sz="1800" kern="1200" dirty="0" smtClean="0">
                          <a:solidFill>
                            <a:schemeClr val="dk1"/>
                          </a:solidFill>
                          <a:latin typeface="+mn-lt"/>
                          <a:ea typeface="+mn-ea"/>
                          <a:cs typeface="+mn-cs"/>
                        </a:rPr>
                        <a:t>2cm HYDRUS</a:t>
                      </a:r>
                      <a:endParaRPr lang="en-GB" sz="1800" kern="1200" dirty="0">
                        <a:solidFill>
                          <a:schemeClr val="dk1"/>
                        </a:solidFill>
                        <a:latin typeface="+mn-lt"/>
                        <a:ea typeface="+mn-ea"/>
                        <a:cs typeface="+mn-cs"/>
                      </a:endParaRPr>
                    </a:p>
                  </a:txBody>
                  <a:tcPr>
                    <a:lnT w="12700" cap="flat" cmpd="sng" algn="ctr">
                      <a:solidFill>
                        <a:schemeClr val="tx1"/>
                      </a:solidFill>
                      <a:prstDash val="solid"/>
                      <a:round/>
                      <a:headEnd type="none" w="med" len="med"/>
                      <a:tailEnd type="none" w="med" len="med"/>
                    </a:lnT>
                  </a:tcPr>
                </a:tc>
                <a:tc>
                  <a:txBody>
                    <a:bodyPr/>
                    <a:lstStyle/>
                    <a:p>
                      <a:pPr algn="ctr" fontAlgn="b"/>
                      <a:r>
                        <a:rPr lang="en-GB" sz="1800" b="1" kern="1200" dirty="0">
                          <a:solidFill>
                            <a:srgbClr val="00B050"/>
                          </a:solidFill>
                          <a:latin typeface="+mn-lt"/>
                          <a:ea typeface="+mn-ea"/>
                          <a:cs typeface="+mn-cs"/>
                        </a:rPr>
                        <a:t>0.441</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GB" sz="1800" b="1" kern="1200" dirty="0">
                          <a:solidFill>
                            <a:srgbClr val="00B050"/>
                          </a:solidFill>
                          <a:latin typeface="+mn-lt"/>
                          <a:ea typeface="+mn-ea"/>
                          <a:cs typeface="+mn-cs"/>
                        </a:rPr>
                        <a:t>14.486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GB" sz="1800" b="1" kern="1200" dirty="0">
                          <a:solidFill>
                            <a:srgbClr val="00B050"/>
                          </a:solidFill>
                          <a:latin typeface="+mn-lt"/>
                          <a:ea typeface="+mn-ea"/>
                          <a:cs typeface="+mn-cs"/>
                        </a:rPr>
                        <a:t>0.5384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GB" sz="1800" kern="1200">
                          <a:solidFill>
                            <a:schemeClr val="dk1"/>
                          </a:solidFill>
                          <a:latin typeface="+mn-lt"/>
                          <a:ea typeface="+mn-ea"/>
                          <a:cs typeface="+mn-cs"/>
                        </a:rPr>
                        <a:t>-17.7%</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GB" sz="1800" b="1" kern="1200" dirty="0">
                          <a:solidFill>
                            <a:srgbClr val="00B050"/>
                          </a:solidFill>
                          <a:latin typeface="+mn-lt"/>
                          <a:ea typeface="+mn-ea"/>
                          <a:cs typeface="+mn-cs"/>
                        </a:rPr>
                        <a:t>2.1452</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02325305"/>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10cm </a:t>
                      </a:r>
                      <a:r>
                        <a:rPr lang="en-GB" sz="1800" kern="1200" dirty="0">
                          <a:solidFill>
                            <a:schemeClr val="dk1"/>
                          </a:solidFill>
                          <a:latin typeface="+mn-lt"/>
                          <a:ea typeface="+mn-ea"/>
                          <a:cs typeface="+mn-cs"/>
                        </a:rPr>
                        <a:t>TDT</a:t>
                      </a:r>
                    </a:p>
                  </a:txBody>
                  <a:tcPr marL="9525" marR="9525" marT="9525" marB="0" anchor="b"/>
                </a:tc>
                <a:tc>
                  <a:txBody>
                    <a:bodyPr/>
                    <a:lstStyle/>
                    <a:p>
                      <a:pPr algn="ctr" fontAlgn="b"/>
                      <a:r>
                        <a:rPr lang="en-GB" sz="1800" kern="1200" dirty="0">
                          <a:solidFill>
                            <a:schemeClr val="dk1"/>
                          </a:solidFill>
                          <a:latin typeface="+mn-lt"/>
                          <a:ea typeface="+mn-ea"/>
                          <a:cs typeface="+mn-cs"/>
                        </a:rPr>
                        <a:t>0.395</a:t>
                      </a:r>
                    </a:p>
                  </a:txBody>
                  <a:tcPr marL="9525" marR="9525" marT="9525" marB="0" anchor="b"/>
                </a:tc>
                <a:tc>
                  <a:txBody>
                    <a:bodyPr/>
                    <a:lstStyle/>
                    <a:p>
                      <a:pPr algn="ctr" fontAlgn="b"/>
                      <a:r>
                        <a:rPr lang="en-GB" sz="1800" kern="1200" dirty="0">
                          <a:solidFill>
                            <a:schemeClr val="dk1"/>
                          </a:solidFill>
                          <a:latin typeface="+mn-lt"/>
                          <a:ea typeface="+mn-ea"/>
                          <a:cs typeface="+mn-cs"/>
                        </a:rPr>
                        <a:t>16.747</a:t>
                      </a:r>
                    </a:p>
                  </a:txBody>
                  <a:tcPr marL="9525" marR="9525" marT="9525" marB="0" anchor="b"/>
                </a:tc>
                <a:tc>
                  <a:txBody>
                    <a:bodyPr/>
                    <a:lstStyle/>
                    <a:p>
                      <a:pPr algn="ctr" fontAlgn="b"/>
                      <a:r>
                        <a:rPr lang="en-GB" sz="1800" kern="1200" dirty="0">
                          <a:solidFill>
                            <a:schemeClr val="dk1"/>
                          </a:solidFill>
                          <a:latin typeface="+mn-lt"/>
                          <a:ea typeface="+mn-ea"/>
                          <a:cs typeface="+mn-cs"/>
                        </a:rPr>
                        <a:t>0.3496</a:t>
                      </a:r>
                    </a:p>
                  </a:txBody>
                  <a:tcPr marL="9525" marR="9525" marT="9525" marB="0" anchor="b"/>
                </a:tc>
                <a:tc>
                  <a:txBody>
                    <a:bodyPr/>
                    <a:lstStyle/>
                    <a:p>
                      <a:pPr algn="ctr" fontAlgn="b"/>
                      <a:r>
                        <a:rPr lang="en-GB" sz="1800" b="1" kern="1200" dirty="0">
                          <a:solidFill>
                            <a:srgbClr val="00B050"/>
                          </a:solidFill>
                          <a:latin typeface="+mn-lt"/>
                          <a:ea typeface="+mn-ea"/>
                          <a:cs typeface="+mn-cs"/>
                        </a:rPr>
                        <a:t>5.2%</a:t>
                      </a:r>
                    </a:p>
                  </a:txBody>
                  <a:tcPr marL="9525" marR="9525" marT="9525" marB="0" anchor="b"/>
                </a:tc>
                <a:tc>
                  <a:txBody>
                    <a:bodyPr/>
                    <a:lstStyle/>
                    <a:p>
                      <a:pPr algn="ctr" fontAlgn="b"/>
                      <a:r>
                        <a:rPr lang="en-GB" sz="1800" kern="1200" dirty="0">
                          <a:solidFill>
                            <a:schemeClr val="dk1"/>
                          </a:solidFill>
                          <a:latin typeface="+mn-lt"/>
                          <a:ea typeface="+mn-ea"/>
                          <a:cs typeface="+mn-cs"/>
                        </a:rPr>
                        <a:t>8.2853</a:t>
                      </a:r>
                    </a:p>
                  </a:txBody>
                  <a:tcPr marL="9525" marR="9525" marT="9525" marB="0" anchor="b"/>
                </a:tc>
                <a:extLst>
                  <a:ext uri="{0D108BD9-81ED-4DB2-BD59-A6C34878D82A}">
                    <a16:rowId xmlns:a16="http://schemas.microsoft.com/office/drawing/2014/main" val="4152697367"/>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COSMOS Sensor</a:t>
                      </a:r>
                      <a:endParaRPr lang="en-GB" sz="1800" kern="1200" dirty="0">
                        <a:solidFill>
                          <a:schemeClr val="dk1"/>
                        </a:solidFill>
                        <a:latin typeface="+mn-lt"/>
                        <a:ea typeface="+mn-ea"/>
                        <a:cs typeface="+mn-cs"/>
                      </a:endParaRPr>
                    </a:p>
                  </a:txBody>
                  <a:tcPr marL="9525" marR="9525" marT="9525" marB="0" anchor="b"/>
                </a:tc>
                <a:tc>
                  <a:txBody>
                    <a:bodyPr/>
                    <a:lstStyle/>
                    <a:p>
                      <a:pPr algn="ctr" fontAlgn="b"/>
                      <a:r>
                        <a:rPr lang="en-GB" sz="1800" kern="1200">
                          <a:solidFill>
                            <a:schemeClr val="dk1"/>
                          </a:solidFill>
                          <a:latin typeface="+mn-lt"/>
                          <a:ea typeface="+mn-ea"/>
                          <a:cs typeface="+mn-cs"/>
                        </a:rPr>
                        <a:t>0.146</a:t>
                      </a:r>
                    </a:p>
                  </a:txBody>
                  <a:tcPr marL="9525" marR="9525" marT="9525" marB="0" anchor="b"/>
                </a:tc>
                <a:tc>
                  <a:txBody>
                    <a:bodyPr/>
                    <a:lstStyle/>
                    <a:p>
                      <a:pPr algn="ctr" fontAlgn="b"/>
                      <a:r>
                        <a:rPr lang="en-GB" sz="1800" kern="1200" dirty="0">
                          <a:solidFill>
                            <a:schemeClr val="dk1"/>
                          </a:solidFill>
                          <a:latin typeface="+mn-lt"/>
                          <a:ea typeface="+mn-ea"/>
                          <a:cs typeface="+mn-cs"/>
                        </a:rPr>
                        <a:t>14.474</a:t>
                      </a:r>
                    </a:p>
                  </a:txBody>
                  <a:tcPr marL="9525" marR="9525" marT="9525" marB="0" anchor="b"/>
                </a:tc>
                <a:tc>
                  <a:txBody>
                    <a:bodyPr/>
                    <a:lstStyle/>
                    <a:p>
                      <a:pPr algn="ctr" fontAlgn="b"/>
                      <a:r>
                        <a:rPr lang="en-GB" sz="1800" kern="1200" dirty="0">
                          <a:solidFill>
                            <a:schemeClr val="dk1"/>
                          </a:solidFill>
                          <a:latin typeface="+mn-lt"/>
                          <a:ea typeface="+mn-ea"/>
                          <a:cs typeface="+mn-cs"/>
                        </a:rPr>
                        <a:t>0.4028</a:t>
                      </a:r>
                    </a:p>
                  </a:txBody>
                  <a:tcPr marL="9525" marR="9525" marT="9525" marB="0" anchor="b"/>
                </a:tc>
                <a:tc>
                  <a:txBody>
                    <a:bodyPr/>
                    <a:lstStyle/>
                    <a:p>
                      <a:pPr algn="ctr" fontAlgn="b"/>
                      <a:r>
                        <a:rPr lang="en-GB" sz="1800" kern="1200" dirty="0">
                          <a:solidFill>
                            <a:schemeClr val="dk1"/>
                          </a:solidFill>
                          <a:latin typeface="+mn-lt"/>
                          <a:ea typeface="+mn-ea"/>
                          <a:cs typeface="+mn-cs"/>
                        </a:rPr>
                        <a:t>-32.1%</a:t>
                      </a:r>
                    </a:p>
                  </a:txBody>
                  <a:tcPr marL="9525" marR="9525" marT="9525" marB="0" anchor="b"/>
                </a:tc>
                <a:tc>
                  <a:txBody>
                    <a:bodyPr/>
                    <a:lstStyle/>
                    <a:p>
                      <a:pPr algn="ctr" fontAlgn="b"/>
                      <a:r>
                        <a:rPr lang="en-GB" sz="1800" kern="1200" dirty="0">
                          <a:solidFill>
                            <a:schemeClr val="dk1"/>
                          </a:solidFill>
                          <a:latin typeface="+mn-lt"/>
                          <a:ea typeface="+mn-ea"/>
                          <a:cs typeface="+mn-cs"/>
                        </a:rPr>
                        <a:t>2.6868</a:t>
                      </a:r>
                    </a:p>
                  </a:txBody>
                  <a:tcPr marL="9525" marR="9525" marT="9525" marB="0" anchor="b"/>
                </a:tc>
                <a:extLst>
                  <a:ext uri="{0D108BD9-81ED-4DB2-BD59-A6C34878D82A}">
                    <a16:rowId xmlns:a16="http://schemas.microsoft.com/office/drawing/2014/main" val="4152898518"/>
                  </a:ext>
                </a:extLst>
              </a:tr>
            </a:tbl>
          </a:graphicData>
        </a:graphic>
      </p:graphicFrame>
      <p:sp>
        <p:nvSpPr>
          <p:cNvPr id="8" name="TextBox 7"/>
          <p:cNvSpPr txBox="1"/>
          <p:nvPr/>
        </p:nvSpPr>
        <p:spPr>
          <a:xfrm>
            <a:off x="407988" y="4591939"/>
            <a:ext cx="10338315"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The use of 2cm depth modelled data for SSM performance assessment results in a better overall fit (as described by the Willmott Index) and (generally) the lowest bias and offset. </a:t>
            </a:r>
          </a:p>
          <a:p>
            <a:pPr marL="342900" indent="-342900">
              <a:buFont typeface="Arial" panose="020B0604020202020204" pitchFamily="34" charset="0"/>
              <a:buChar char="•"/>
            </a:pPr>
            <a:r>
              <a:rPr lang="en-GB" sz="2400" dirty="0" smtClean="0"/>
              <a:t>This is based on two sites of similar type and needs further validation</a:t>
            </a:r>
            <a:endParaRPr lang="en-GB" sz="2400" dirty="0"/>
          </a:p>
        </p:txBody>
      </p:sp>
    </p:spTree>
    <p:extLst>
      <p:ext uri="{BB962C8B-B14F-4D97-AF65-F5344CB8AC3E}">
        <p14:creationId xmlns:p14="http://schemas.microsoft.com/office/powerpoint/2010/main" val="31019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p:txBody>
          <a:bodyPr/>
          <a:lstStyle/>
          <a:p>
            <a:r>
              <a:rPr lang="en-GB" dirty="0" smtClean="0"/>
              <a:t>Introduction</a:t>
            </a:r>
            <a:endParaRPr lang="en-GB" dirty="0"/>
          </a:p>
        </p:txBody>
      </p:sp>
      <p:sp>
        <p:nvSpPr>
          <p:cNvPr id="11" name="Content Placeholder 10"/>
          <p:cNvSpPr>
            <a:spLocks noGrp="1"/>
          </p:cNvSpPr>
          <p:nvPr>
            <p:ph sz="quarter" idx="19"/>
          </p:nvPr>
        </p:nvSpPr>
        <p:spPr>
          <a:xfrm>
            <a:off x="407368" y="1412777"/>
            <a:ext cx="6264695" cy="2928446"/>
          </a:xfrm>
        </p:spPr>
        <p:txBody>
          <a:bodyPr>
            <a:normAutofit lnSpcReduction="10000"/>
          </a:bodyPr>
          <a:lstStyle/>
          <a:p>
            <a:r>
              <a:rPr lang="en-GB" dirty="0" smtClean="0"/>
              <a:t>Measurement of soil moisture (SM) is important for agriculture, meteorology and hydrology</a:t>
            </a:r>
          </a:p>
          <a:p>
            <a:r>
              <a:rPr lang="en-GB" dirty="0" smtClean="0"/>
              <a:t>Recently established SM monitoring networks (e.g. </a:t>
            </a:r>
            <a:r>
              <a:rPr lang="en-GB" dirty="0" smtClean="0"/>
              <a:t>COSMOS–UK</a:t>
            </a:r>
            <a:r>
              <a:rPr lang="en-GB" dirty="0" smtClean="0"/>
              <a:t>) provide quality data but sparse coverage</a:t>
            </a:r>
          </a:p>
          <a:p>
            <a:r>
              <a:rPr lang="en-GB" dirty="0" smtClean="0"/>
              <a:t>SAR, as </a:t>
            </a:r>
            <a:r>
              <a:rPr lang="en-GB" dirty="0"/>
              <a:t>a remote sensing </a:t>
            </a:r>
            <a:r>
              <a:rPr lang="en-GB" dirty="0" smtClean="0"/>
              <a:t>technique, can provide complete coverage but performance influenced by many factors</a:t>
            </a:r>
          </a:p>
          <a:p>
            <a:r>
              <a:rPr lang="en-GB" dirty="0" smtClean="0"/>
              <a:t>Can the ground networks help assess the SAR performance and provide actionable data?</a:t>
            </a:r>
            <a:endParaRPr lang="en-GB" dirty="0"/>
          </a:p>
          <a:p>
            <a:endParaRPr lang="en-GB" dirty="0"/>
          </a:p>
        </p:txBody>
      </p:sp>
      <p:pic>
        <p:nvPicPr>
          <p:cNvPr id="14" name="Picture 13"/>
          <p:cNvPicPr>
            <a:picLocks noChangeAspect="1"/>
          </p:cNvPicPr>
          <p:nvPr/>
        </p:nvPicPr>
        <p:blipFill>
          <a:blip r:embed="rId2"/>
          <a:stretch>
            <a:fillRect/>
          </a:stretch>
        </p:blipFill>
        <p:spPr>
          <a:xfrm>
            <a:off x="623391" y="4485240"/>
            <a:ext cx="6048672" cy="161499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3"/>
          <a:stretch>
            <a:fillRect/>
          </a:stretch>
        </p:blipFill>
        <p:spPr>
          <a:xfrm>
            <a:off x="6797766" y="1412776"/>
            <a:ext cx="5219822" cy="4687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55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GB" dirty="0" smtClean="0"/>
              <a:t>Best wet/dry references to concert SSM to VWC?</a:t>
            </a:r>
            <a:endParaRPr lang="en-GB" dirty="0"/>
          </a:p>
        </p:txBody>
      </p:sp>
      <p:graphicFrame>
        <p:nvGraphicFramePr>
          <p:cNvPr id="5" name="Content Placeholder 6"/>
          <p:cNvGraphicFramePr>
            <a:graphicFrameLocks noGrp="1"/>
          </p:cNvGraphicFramePr>
          <p:nvPr>
            <p:ph sz="quarter" idx="19"/>
            <p:extLst>
              <p:ext uri="{D42A27DB-BD31-4B8C-83A1-F6EECF244321}">
                <p14:modId xmlns:p14="http://schemas.microsoft.com/office/powerpoint/2010/main" val="545603477"/>
              </p:ext>
            </p:extLst>
          </p:nvPr>
        </p:nvGraphicFramePr>
        <p:xfrm>
          <a:off x="408608" y="1607947"/>
          <a:ext cx="11376022" cy="2901696"/>
        </p:xfrm>
        <a:graphic>
          <a:graphicData uri="http://schemas.openxmlformats.org/drawingml/2006/table">
            <a:tbl>
              <a:tblPr firstRow="1" bandRow="1">
                <a:tableStyleId>{5C22544A-7EE6-4342-B048-85BDC9FD1C3A}</a:tableStyleId>
              </a:tblPr>
              <a:tblGrid>
                <a:gridCol w="1151968">
                  <a:extLst>
                    <a:ext uri="{9D8B030D-6E8A-4147-A177-3AD203B41FA5}">
                      <a16:colId xmlns:a16="http://schemas.microsoft.com/office/drawing/2014/main" val="2306847126"/>
                    </a:ext>
                  </a:extLst>
                </a:gridCol>
                <a:gridCol w="2098324">
                  <a:extLst>
                    <a:ext uri="{9D8B030D-6E8A-4147-A177-3AD203B41FA5}">
                      <a16:colId xmlns:a16="http://schemas.microsoft.com/office/drawing/2014/main" val="1019121858"/>
                    </a:ext>
                  </a:extLst>
                </a:gridCol>
                <a:gridCol w="1625146">
                  <a:extLst>
                    <a:ext uri="{9D8B030D-6E8A-4147-A177-3AD203B41FA5}">
                      <a16:colId xmlns:a16="http://schemas.microsoft.com/office/drawing/2014/main" val="675586300"/>
                    </a:ext>
                  </a:extLst>
                </a:gridCol>
                <a:gridCol w="1625146">
                  <a:extLst>
                    <a:ext uri="{9D8B030D-6E8A-4147-A177-3AD203B41FA5}">
                      <a16:colId xmlns:a16="http://schemas.microsoft.com/office/drawing/2014/main" val="4064685188"/>
                    </a:ext>
                  </a:extLst>
                </a:gridCol>
                <a:gridCol w="1625146">
                  <a:extLst>
                    <a:ext uri="{9D8B030D-6E8A-4147-A177-3AD203B41FA5}">
                      <a16:colId xmlns:a16="http://schemas.microsoft.com/office/drawing/2014/main" val="1270351507"/>
                    </a:ext>
                  </a:extLst>
                </a:gridCol>
                <a:gridCol w="1625146">
                  <a:extLst>
                    <a:ext uri="{9D8B030D-6E8A-4147-A177-3AD203B41FA5}">
                      <a16:colId xmlns:a16="http://schemas.microsoft.com/office/drawing/2014/main" val="1884576971"/>
                    </a:ext>
                  </a:extLst>
                </a:gridCol>
                <a:gridCol w="1625146">
                  <a:extLst>
                    <a:ext uri="{9D8B030D-6E8A-4147-A177-3AD203B41FA5}">
                      <a16:colId xmlns:a16="http://schemas.microsoft.com/office/drawing/2014/main" val="1240639724"/>
                    </a:ext>
                  </a:extLst>
                </a:gridCol>
              </a:tblGrid>
              <a:tr h="370840">
                <a:tc>
                  <a:txBody>
                    <a:bodyPr/>
                    <a:lstStyle/>
                    <a:p>
                      <a:r>
                        <a:rPr lang="en-GB" dirty="0" smtClean="0"/>
                        <a:t>SITE</a:t>
                      </a:r>
                      <a:endParaRPr lang="en-GB" dirty="0"/>
                    </a:p>
                  </a:txBody>
                  <a:tcPr/>
                </a:tc>
                <a:tc>
                  <a:txBody>
                    <a:bodyPr/>
                    <a:lstStyle/>
                    <a:p>
                      <a:r>
                        <a:rPr lang="en-GB" dirty="0" smtClean="0"/>
                        <a:t>Reference set</a:t>
                      </a:r>
                      <a:endParaRPr lang="en-GB" dirty="0"/>
                    </a:p>
                  </a:txBody>
                  <a:tcPr/>
                </a:tc>
                <a:tc>
                  <a:txBody>
                    <a:bodyPr/>
                    <a:lstStyle/>
                    <a:p>
                      <a:r>
                        <a:rPr lang="en-GB" dirty="0" smtClean="0"/>
                        <a:t>Willmott Index </a:t>
                      </a:r>
                      <a:r>
                        <a:rPr lang="en-GB" i="1" dirty="0" err="1" smtClean="0"/>
                        <a:t>d</a:t>
                      </a:r>
                      <a:r>
                        <a:rPr lang="en-GB" i="1" baseline="-25000" dirty="0" err="1" smtClean="0"/>
                        <a:t>r</a:t>
                      </a:r>
                      <a:endParaRPr lang="en-GB" i="1" baseline="-25000" dirty="0"/>
                    </a:p>
                  </a:txBody>
                  <a:tcPr/>
                </a:tc>
                <a:tc>
                  <a:txBody>
                    <a:bodyPr/>
                    <a:lstStyle/>
                    <a:p>
                      <a:r>
                        <a:rPr lang="en-GB" dirty="0" smtClean="0"/>
                        <a:t>RMSE</a:t>
                      </a:r>
                      <a:endParaRPr lang="en-GB" dirty="0"/>
                    </a:p>
                  </a:txBody>
                  <a:tcPr/>
                </a:tc>
                <a:tc>
                  <a:txBody>
                    <a:bodyPr/>
                    <a:lstStyle/>
                    <a:p>
                      <a:r>
                        <a:rPr lang="en-GB" dirty="0" smtClean="0"/>
                        <a:t>R</a:t>
                      </a:r>
                      <a:r>
                        <a:rPr lang="en-GB" baseline="30000" dirty="0" smtClean="0"/>
                        <a:t>2</a:t>
                      </a:r>
                      <a:endParaRPr lang="en-GB" baseline="30000" dirty="0"/>
                    </a:p>
                  </a:txBody>
                  <a:tcPr/>
                </a:tc>
                <a:tc>
                  <a:txBody>
                    <a:bodyPr/>
                    <a:lstStyle/>
                    <a:p>
                      <a:r>
                        <a:rPr lang="en-GB" dirty="0" smtClean="0"/>
                        <a:t>Slope error (bias)</a:t>
                      </a:r>
                      <a:endParaRPr lang="en-GB" dirty="0"/>
                    </a:p>
                  </a:txBody>
                  <a:tcPr/>
                </a:tc>
                <a:tc>
                  <a:txBody>
                    <a:bodyPr/>
                    <a:lstStyle/>
                    <a:p>
                      <a:r>
                        <a:rPr lang="en-GB" dirty="0" smtClean="0"/>
                        <a:t>Offset (vol.%)</a:t>
                      </a:r>
                      <a:endParaRPr lang="en-GB" dirty="0"/>
                    </a:p>
                  </a:txBody>
                  <a:tcPr/>
                </a:tc>
                <a:extLst>
                  <a:ext uri="{0D108BD9-81ED-4DB2-BD59-A6C34878D82A}">
                    <a16:rowId xmlns:a16="http://schemas.microsoft.com/office/drawing/2014/main" val="1659054511"/>
                  </a:ext>
                </a:extLst>
              </a:tr>
              <a:tr h="370840">
                <a:tc rowSpan="3">
                  <a:txBody>
                    <a:bodyPr/>
                    <a:lstStyle/>
                    <a:p>
                      <a:pPr algn="ctr"/>
                      <a:r>
                        <a:rPr lang="en-GB" sz="1800" kern="1200" dirty="0" smtClean="0">
                          <a:solidFill>
                            <a:schemeClr val="dk1"/>
                          </a:solidFill>
                          <a:latin typeface="+mn-lt"/>
                          <a:ea typeface="+mn-ea"/>
                          <a:cs typeface="+mn-cs"/>
                        </a:rPr>
                        <a:t>CHIMN</a:t>
                      </a:r>
                      <a:endParaRPr lang="en-GB" sz="1800" kern="1200" dirty="0">
                        <a:solidFill>
                          <a:schemeClr val="dk1"/>
                        </a:solidFill>
                        <a:latin typeface="+mn-lt"/>
                        <a:ea typeface="+mn-ea"/>
                        <a:cs typeface="+mn-cs"/>
                      </a:endParaRPr>
                    </a:p>
                  </a:txBody>
                  <a:tcPr anchor="ctr"/>
                </a:tc>
                <a:tc>
                  <a:txBody>
                    <a:bodyPr/>
                    <a:lstStyle/>
                    <a:p>
                      <a:r>
                        <a:rPr lang="en-GB" sz="1800" kern="1200" dirty="0" smtClean="0">
                          <a:solidFill>
                            <a:schemeClr val="dk1"/>
                          </a:solidFill>
                          <a:latin typeface="+mn-lt"/>
                          <a:ea typeface="+mn-ea"/>
                          <a:cs typeface="+mn-cs"/>
                        </a:rPr>
                        <a:t>Optimised</a:t>
                      </a:r>
                      <a:r>
                        <a:rPr lang="en-GB" sz="1800" kern="1200" baseline="0" dirty="0" smtClean="0">
                          <a:solidFill>
                            <a:schemeClr val="dk1"/>
                          </a:solidFill>
                          <a:latin typeface="+mn-lt"/>
                          <a:ea typeface="+mn-ea"/>
                          <a:cs typeface="+mn-cs"/>
                        </a:rPr>
                        <a:t> </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s</a:t>
                      </a:r>
                      <a:r>
                        <a:rPr lang="en-GB" sz="1800" kern="1200" baseline="0" dirty="0" smtClean="0">
                          <a:solidFill>
                            <a:schemeClr val="dk1"/>
                          </a:solidFill>
                          <a:latin typeface="Arial" panose="020B0604020202020204" pitchFamily="34" charset="0"/>
                          <a:ea typeface="+mn-ea"/>
                          <a:cs typeface="Arial" panose="020B0604020202020204" pitchFamily="34" charset="0"/>
                        </a:rPr>
                        <a:t>/</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r</a:t>
                      </a:r>
                      <a:endParaRPr lang="en-GB" sz="1800" kern="1200" baseline="-25000" dirty="0">
                        <a:solidFill>
                          <a:schemeClr val="dk1"/>
                        </a:solidFill>
                        <a:latin typeface="+mn-lt"/>
                        <a:ea typeface="+mn-ea"/>
                        <a:cs typeface="+mn-cs"/>
                      </a:endParaRPr>
                    </a:p>
                  </a:txBody>
                  <a:tcPr anchor="ctr"/>
                </a:tc>
                <a:tc>
                  <a:txBody>
                    <a:bodyPr/>
                    <a:lstStyle/>
                    <a:p>
                      <a:pPr algn="ctr" fontAlgn="b"/>
                      <a:r>
                        <a:rPr lang="en-GB" sz="1800" b="0" kern="1200" dirty="0">
                          <a:solidFill>
                            <a:schemeClr val="tx1"/>
                          </a:solidFill>
                          <a:latin typeface="+mn-lt"/>
                          <a:ea typeface="+mn-ea"/>
                          <a:cs typeface="+mn-cs"/>
                        </a:rPr>
                        <a:t>0.477</a:t>
                      </a:r>
                    </a:p>
                  </a:txBody>
                  <a:tcPr marL="9525" marR="9525" marT="9525" marB="0" anchor="b"/>
                </a:tc>
                <a:tc>
                  <a:txBody>
                    <a:bodyPr/>
                    <a:lstStyle/>
                    <a:p>
                      <a:pPr algn="ctr" fontAlgn="b"/>
                      <a:r>
                        <a:rPr lang="en-GB" sz="1800" kern="1200" dirty="0">
                          <a:solidFill>
                            <a:schemeClr val="dk1"/>
                          </a:solidFill>
                          <a:latin typeface="+mn-lt"/>
                          <a:ea typeface="+mn-ea"/>
                          <a:cs typeface="+mn-cs"/>
                        </a:rPr>
                        <a:t>12.232</a:t>
                      </a:r>
                    </a:p>
                  </a:txBody>
                  <a:tcPr marL="9525" marR="9525" marT="9525" marB="0" anchor="b"/>
                </a:tc>
                <a:tc>
                  <a:txBody>
                    <a:bodyPr/>
                    <a:lstStyle/>
                    <a:p>
                      <a:pPr algn="ctr" fontAlgn="b"/>
                      <a:r>
                        <a:rPr lang="en-GB" sz="1800" kern="1200">
                          <a:solidFill>
                            <a:schemeClr val="dk1"/>
                          </a:solidFill>
                          <a:latin typeface="+mn-lt"/>
                          <a:ea typeface="+mn-ea"/>
                          <a:cs typeface="+mn-cs"/>
                        </a:rPr>
                        <a:t>0.4224</a:t>
                      </a:r>
                    </a:p>
                  </a:txBody>
                  <a:tcPr marL="9525" marR="9525" marT="9525" marB="0" anchor="b"/>
                </a:tc>
                <a:tc>
                  <a:txBody>
                    <a:bodyPr/>
                    <a:lstStyle/>
                    <a:p>
                      <a:pPr algn="ctr" fontAlgn="b"/>
                      <a:r>
                        <a:rPr lang="en-GB" sz="1800" b="1" kern="1200" dirty="0">
                          <a:solidFill>
                            <a:srgbClr val="00B050"/>
                          </a:solidFill>
                          <a:latin typeface="+mn-lt"/>
                          <a:ea typeface="+mn-ea"/>
                          <a:cs typeface="+mn-cs"/>
                        </a:rPr>
                        <a:t>3.3%</a:t>
                      </a:r>
                    </a:p>
                  </a:txBody>
                  <a:tcPr marL="9525" marR="9525" marT="9525" marB="0" anchor="b"/>
                </a:tc>
                <a:tc>
                  <a:txBody>
                    <a:bodyPr/>
                    <a:lstStyle/>
                    <a:p>
                      <a:pPr algn="ctr" fontAlgn="b"/>
                      <a:r>
                        <a:rPr lang="en-GB" sz="1800" b="1" kern="1200" dirty="0">
                          <a:solidFill>
                            <a:srgbClr val="00B050"/>
                          </a:solidFill>
                          <a:latin typeface="+mn-lt"/>
                          <a:ea typeface="+mn-ea"/>
                          <a:cs typeface="+mn-cs"/>
                        </a:rPr>
                        <a:t>0.5579</a:t>
                      </a:r>
                    </a:p>
                  </a:txBody>
                  <a:tcPr marL="9525" marR="9525" marT="9525" marB="0" anchor="b"/>
                </a:tc>
                <a:extLst>
                  <a:ext uri="{0D108BD9-81ED-4DB2-BD59-A6C34878D82A}">
                    <a16:rowId xmlns:a16="http://schemas.microsoft.com/office/drawing/2014/main" val="1521528311"/>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HORIZON</a:t>
                      </a:r>
                      <a:r>
                        <a:rPr lang="en-GB" sz="1800" kern="1200" baseline="0" dirty="0" smtClean="0">
                          <a:solidFill>
                            <a:schemeClr val="dk1"/>
                          </a:solidFill>
                          <a:latin typeface="+mn-lt"/>
                          <a:ea typeface="+mn-ea"/>
                          <a:cs typeface="+mn-cs"/>
                        </a:rPr>
                        <a:t> </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s</a:t>
                      </a:r>
                      <a:r>
                        <a:rPr lang="en-GB" sz="1800" kern="1200" baseline="0" dirty="0" smtClean="0">
                          <a:solidFill>
                            <a:schemeClr val="dk1"/>
                          </a:solidFill>
                          <a:latin typeface="Arial" panose="020B0604020202020204" pitchFamily="34" charset="0"/>
                          <a:ea typeface="+mn-ea"/>
                          <a:cs typeface="Arial" panose="020B0604020202020204" pitchFamily="34" charset="0"/>
                        </a:rPr>
                        <a:t>/</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r</a:t>
                      </a:r>
                      <a:endParaRPr lang="en-GB" sz="1800" kern="1200" dirty="0">
                        <a:solidFill>
                          <a:schemeClr val="dk1"/>
                        </a:solidFill>
                        <a:latin typeface="+mn-lt"/>
                        <a:ea typeface="+mn-ea"/>
                        <a:cs typeface="+mn-cs"/>
                      </a:endParaRPr>
                    </a:p>
                  </a:txBody>
                  <a:tcPr marL="9525" marR="9525" marT="9525" marB="0" anchor="ctr"/>
                </a:tc>
                <a:tc>
                  <a:txBody>
                    <a:bodyPr/>
                    <a:lstStyle/>
                    <a:p>
                      <a:pPr algn="ctr" fontAlgn="b"/>
                      <a:r>
                        <a:rPr lang="en-GB" sz="1800" kern="1200" dirty="0">
                          <a:solidFill>
                            <a:schemeClr val="dk1"/>
                          </a:solidFill>
                          <a:latin typeface="+mn-lt"/>
                          <a:ea typeface="+mn-ea"/>
                          <a:cs typeface="+mn-cs"/>
                        </a:rPr>
                        <a:t>0.57</a:t>
                      </a:r>
                    </a:p>
                  </a:txBody>
                  <a:tcPr marL="9525" marR="9525" marT="9525" marB="0" anchor="b"/>
                </a:tc>
                <a:tc>
                  <a:txBody>
                    <a:bodyPr/>
                    <a:lstStyle/>
                    <a:p>
                      <a:pPr algn="ctr" fontAlgn="b"/>
                      <a:r>
                        <a:rPr lang="en-GB" sz="1800" kern="1200" dirty="0">
                          <a:solidFill>
                            <a:schemeClr val="dk1"/>
                          </a:solidFill>
                          <a:latin typeface="+mn-lt"/>
                          <a:ea typeface="+mn-ea"/>
                          <a:cs typeface="+mn-cs"/>
                        </a:rPr>
                        <a:t>10.14</a:t>
                      </a:r>
                    </a:p>
                  </a:txBody>
                  <a:tcPr marL="9525" marR="9525" marT="9525" marB="0" anchor="b"/>
                </a:tc>
                <a:tc>
                  <a:txBody>
                    <a:bodyPr/>
                    <a:lstStyle/>
                    <a:p>
                      <a:pPr algn="ctr" fontAlgn="b"/>
                      <a:r>
                        <a:rPr lang="en-GB" sz="1800" kern="1200" dirty="0">
                          <a:solidFill>
                            <a:schemeClr val="dk1"/>
                          </a:solidFill>
                          <a:latin typeface="+mn-lt"/>
                          <a:ea typeface="+mn-ea"/>
                          <a:cs typeface="+mn-cs"/>
                        </a:rPr>
                        <a:t>0.4224</a:t>
                      </a:r>
                    </a:p>
                  </a:txBody>
                  <a:tcPr marL="9525" marR="9525" marT="9525" marB="0" anchor="b"/>
                </a:tc>
                <a:tc>
                  <a:txBody>
                    <a:bodyPr/>
                    <a:lstStyle/>
                    <a:p>
                      <a:pPr algn="ctr" fontAlgn="b"/>
                      <a:r>
                        <a:rPr lang="en-GB" sz="1800" kern="1200">
                          <a:solidFill>
                            <a:schemeClr val="dk1"/>
                          </a:solidFill>
                          <a:latin typeface="+mn-lt"/>
                          <a:ea typeface="+mn-ea"/>
                          <a:cs typeface="+mn-cs"/>
                        </a:rPr>
                        <a:t>25.6%</a:t>
                      </a:r>
                    </a:p>
                  </a:txBody>
                  <a:tcPr marL="9525" marR="9525" marT="9525" marB="0" anchor="b"/>
                </a:tc>
                <a:tc>
                  <a:txBody>
                    <a:bodyPr/>
                    <a:lstStyle/>
                    <a:p>
                      <a:pPr algn="ctr" fontAlgn="b"/>
                      <a:r>
                        <a:rPr lang="en-GB" sz="1800" kern="1200" dirty="0">
                          <a:solidFill>
                            <a:schemeClr val="dk1"/>
                          </a:solidFill>
                          <a:latin typeface="+mn-lt"/>
                          <a:ea typeface="+mn-ea"/>
                          <a:cs typeface="+mn-cs"/>
                        </a:rPr>
                        <a:t>10.695</a:t>
                      </a:r>
                    </a:p>
                  </a:txBody>
                  <a:tcPr marL="9525" marR="9525" marT="9525" marB="0" anchor="b"/>
                </a:tc>
                <a:extLst>
                  <a:ext uri="{0D108BD9-81ED-4DB2-BD59-A6C34878D82A}">
                    <a16:rowId xmlns:a16="http://schemas.microsoft.com/office/drawing/2014/main" val="3962802954"/>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HORIZON</a:t>
                      </a:r>
                      <a:r>
                        <a:rPr lang="en-GB" sz="1800" kern="1200" baseline="0" dirty="0" smtClean="0">
                          <a:solidFill>
                            <a:schemeClr val="dk1"/>
                          </a:solidFill>
                          <a:latin typeface="+mn-lt"/>
                          <a:ea typeface="+mn-ea"/>
                          <a:cs typeface="+mn-cs"/>
                        </a:rPr>
                        <a:t> FC/WP</a:t>
                      </a:r>
                      <a:endParaRPr lang="en-GB" sz="1800" kern="1200" dirty="0">
                        <a:solidFill>
                          <a:schemeClr val="dk1"/>
                        </a:solidFill>
                        <a:latin typeface="+mn-lt"/>
                        <a:ea typeface="+mn-ea"/>
                        <a:cs typeface="+mn-cs"/>
                      </a:endParaRPr>
                    </a:p>
                  </a:txBody>
                  <a:tcPr marL="9525" marR="9525" marT="9525" marB="0" anchor="ctr"/>
                </a:tc>
                <a:tc>
                  <a:txBody>
                    <a:bodyPr/>
                    <a:lstStyle/>
                    <a:p>
                      <a:pPr algn="ctr" fontAlgn="b"/>
                      <a:r>
                        <a:rPr lang="en-GB" sz="1800" b="1" kern="1200" dirty="0" smtClean="0">
                          <a:solidFill>
                            <a:srgbClr val="00B050"/>
                          </a:solidFill>
                          <a:latin typeface="+mn-lt"/>
                          <a:ea typeface="+mn-ea"/>
                          <a:cs typeface="+mn-cs"/>
                        </a:rPr>
                        <a:t>0.645</a:t>
                      </a:r>
                      <a:endParaRPr lang="en-GB" sz="1800" b="1" kern="1200" dirty="0">
                        <a:solidFill>
                          <a:srgbClr val="00B050"/>
                        </a:solidFill>
                        <a:latin typeface="+mn-lt"/>
                        <a:ea typeface="+mn-ea"/>
                        <a:cs typeface="+mn-cs"/>
                      </a:endParaRPr>
                    </a:p>
                  </a:txBody>
                  <a:tcPr marL="9525" marR="9525" marT="9525" marB="0" anchor="b"/>
                </a:tc>
                <a:tc>
                  <a:txBody>
                    <a:bodyPr/>
                    <a:lstStyle/>
                    <a:p>
                      <a:pPr algn="ctr" fontAlgn="b"/>
                      <a:r>
                        <a:rPr lang="en-GB" sz="1800" b="1" kern="1200" dirty="0" smtClean="0">
                          <a:solidFill>
                            <a:srgbClr val="00B050"/>
                          </a:solidFill>
                          <a:latin typeface="+mn-lt"/>
                          <a:ea typeface="+mn-ea"/>
                          <a:cs typeface="+mn-cs"/>
                        </a:rPr>
                        <a:t>8.68</a:t>
                      </a:r>
                      <a:endParaRPr lang="en-GB" sz="1800" b="1" kern="1200" dirty="0">
                        <a:solidFill>
                          <a:srgbClr val="00B050"/>
                        </a:solidFill>
                        <a:latin typeface="+mn-lt"/>
                        <a:ea typeface="+mn-ea"/>
                        <a:cs typeface="+mn-cs"/>
                      </a:endParaRPr>
                    </a:p>
                  </a:txBody>
                  <a:tcPr marL="9525" marR="9525" marT="9525" marB="0" anchor="b"/>
                </a:tc>
                <a:tc>
                  <a:txBody>
                    <a:bodyPr/>
                    <a:lstStyle/>
                    <a:p>
                      <a:pPr algn="ctr" fontAlgn="b"/>
                      <a:r>
                        <a:rPr lang="en-GB" sz="1800" kern="1200" dirty="0">
                          <a:solidFill>
                            <a:schemeClr val="dk1"/>
                          </a:solidFill>
                          <a:latin typeface="+mn-lt"/>
                          <a:ea typeface="+mn-ea"/>
                          <a:cs typeface="+mn-cs"/>
                        </a:rPr>
                        <a:t>0.4224</a:t>
                      </a:r>
                    </a:p>
                  </a:txBody>
                  <a:tcPr marL="9525" marR="9525" marT="9525" marB="0" anchor="b"/>
                </a:tc>
                <a:tc>
                  <a:txBody>
                    <a:bodyPr/>
                    <a:lstStyle/>
                    <a:p>
                      <a:pPr algn="ctr" fontAlgn="b"/>
                      <a:r>
                        <a:rPr lang="en-GB" sz="1800" kern="1200" dirty="0" smtClean="0">
                          <a:solidFill>
                            <a:schemeClr val="dk1"/>
                          </a:solidFill>
                          <a:latin typeface="+mn-lt"/>
                          <a:ea typeface="+mn-ea"/>
                          <a:cs typeface="+mn-cs"/>
                        </a:rPr>
                        <a:t>60.3%</a:t>
                      </a:r>
                      <a:endParaRPr lang="en-GB" sz="1800" kern="1200" dirty="0">
                        <a:solidFill>
                          <a:schemeClr val="dk1"/>
                        </a:solidFill>
                        <a:latin typeface="+mn-lt"/>
                        <a:ea typeface="+mn-ea"/>
                        <a:cs typeface="+mn-cs"/>
                      </a:endParaRPr>
                    </a:p>
                  </a:txBody>
                  <a:tcPr marL="9525" marR="9525" marT="9525" marB="0" anchor="b"/>
                </a:tc>
                <a:tc>
                  <a:txBody>
                    <a:bodyPr/>
                    <a:lstStyle/>
                    <a:p>
                      <a:pPr algn="ctr" fontAlgn="b"/>
                      <a:r>
                        <a:rPr lang="en-GB" sz="1800" kern="1200" dirty="0" smtClean="0">
                          <a:solidFill>
                            <a:schemeClr val="dk1"/>
                          </a:solidFill>
                          <a:latin typeface="+mn-lt"/>
                          <a:ea typeface="+mn-ea"/>
                          <a:cs typeface="+mn-cs"/>
                        </a:rPr>
                        <a:t>21.903</a:t>
                      </a:r>
                      <a:endParaRPr lang="en-GB" sz="1800" kern="1200" dirty="0">
                        <a:solidFill>
                          <a:schemeClr val="dk1"/>
                        </a:solidFill>
                        <a:latin typeface="+mn-lt"/>
                        <a:ea typeface="+mn-ea"/>
                        <a:cs typeface="+mn-cs"/>
                      </a:endParaRPr>
                    </a:p>
                  </a:txBody>
                  <a:tcPr marL="9525" marR="9525" marT="9525" marB="0" anchor="b"/>
                </a:tc>
                <a:extLst>
                  <a:ext uri="{0D108BD9-81ED-4DB2-BD59-A6C34878D82A}">
                    <a16:rowId xmlns:a16="http://schemas.microsoft.com/office/drawing/2014/main" val="511265272"/>
                  </a:ext>
                </a:extLst>
              </a:tr>
              <a:tr h="370840">
                <a:tc rowSpan="3">
                  <a:txBody>
                    <a:bodyPr/>
                    <a:lstStyle/>
                    <a:p>
                      <a:pPr algn="ctr" fontAlgn="b"/>
                      <a:r>
                        <a:rPr lang="en-GB" sz="1800" kern="1200" dirty="0" smtClean="0">
                          <a:solidFill>
                            <a:schemeClr val="dk1"/>
                          </a:solidFill>
                          <a:latin typeface="+mn-lt"/>
                          <a:ea typeface="+mn-ea"/>
                          <a:cs typeface="+mn-cs"/>
                        </a:rPr>
                        <a:t> CARDT</a:t>
                      </a:r>
                      <a:endParaRPr lang="en-GB" sz="1800" kern="1200" dirty="0">
                        <a:solidFill>
                          <a:schemeClr val="dk1"/>
                        </a:solidFill>
                        <a:latin typeface="+mn-lt"/>
                        <a:ea typeface="+mn-ea"/>
                        <a:cs typeface="+mn-cs"/>
                      </a:endParaRPr>
                    </a:p>
                  </a:txBody>
                  <a:tcPr marL="9525" marR="9525" marT="9525" marB="0" anchor="ctr"/>
                </a:tc>
                <a:tc>
                  <a:txBody>
                    <a:bodyPr/>
                    <a:lstStyle/>
                    <a:p>
                      <a:r>
                        <a:rPr lang="en-GB" sz="1800" kern="1200" dirty="0" smtClean="0">
                          <a:solidFill>
                            <a:schemeClr val="dk1"/>
                          </a:solidFill>
                          <a:latin typeface="+mn-lt"/>
                          <a:ea typeface="+mn-ea"/>
                          <a:cs typeface="+mn-cs"/>
                        </a:rPr>
                        <a:t>Optimised</a:t>
                      </a:r>
                      <a:r>
                        <a:rPr lang="en-GB" sz="1800" kern="1200" baseline="0" dirty="0" smtClean="0">
                          <a:solidFill>
                            <a:schemeClr val="dk1"/>
                          </a:solidFill>
                          <a:latin typeface="+mn-lt"/>
                          <a:ea typeface="+mn-ea"/>
                          <a:cs typeface="+mn-cs"/>
                        </a:rPr>
                        <a:t> </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s</a:t>
                      </a:r>
                      <a:r>
                        <a:rPr lang="en-GB" sz="1800" kern="1200" baseline="0" dirty="0" smtClean="0">
                          <a:solidFill>
                            <a:schemeClr val="dk1"/>
                          </a:solidFill>
                          <a:latin typeface="Arial" panose="020B0604020202020204" pitchFamily="34" charset="0"/>
                          <a:ea typeface="+mn-ea"/>
                          <a:cs typeface="Arial" panose="020B0604020202020204" pitchFamily="34" charset="0"/>
                        </a:rPr>
                        <a:t>/</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r</a:t>
                      </a:r>
                      <a:endParaRPr lang="en-GB" sz="1800" kern="1200" baseline="-25000" dirty="0">
                        <a:solidFill>
                          <a:schemeClr val="dk1"/>
                        </a:solidFill>
                        <a:latin typeface="+mn-lt"/>
                        <a:ea typeface="+mn-ea"/>
                        <a:cs typeface="+mn-cs"/>
                      </a:endParaRPr>
                    </a:p>
                  </a:txBody>
                  <a:tcPr anchor="ctr"/>
                </a:tc>
                <a:tc>
                  <a:txBody>
                    <a:bodyPr/>
                    <a:lstStyle/>
                    <a:p>
                      <a:pPr algn="ctr" fontAlgn="b"/>
                      <a:r>
                        <a:rPr lang="en-GB" sz="1800" b="0" kern="1200" dirty="0">
                          <a:solidFill>
                            <a:schemeClr val="tx1"/>
                          </a:solidFill>
                          <a:latin typeface="+mn-lt"/>
                          <a:ea typeface="+mn-ea"/>
                          <a:cs typeface="+mn-cs"/>
                        </a:rPr>
                        <a:t>0.441</a:t>
                      </a:r>
                    </a:p>
                  </a:txBody>
                  <a:tcPr marL="9525" marR="9525" marT="9525" marB="0" anchor="b"/>
                </a:tc>
                <a:tc>
                  <a:txBody>
                    <a:bodyPr/>
                    <a:lstStyle/>
                    <a:p>
                      <a:pPr algn="ctr" fontAlgn="b"/>
                      <a:r>
                        <a:rPr lang="en-GB" sz="1800" b="0" kern="1200">
                          <a:solidFill>
                            <a:schemeClr val="tx1"/>
                          </a:solidFill>
                          <a:latin typeface="+mn-lt"/>
                          <a:ea typeface="+mn-ea"/>
                          <a:cs typeface="+mn-cs"/>
                        </a:rPr>
                        <a:t>14.486</a:t>
                      </a:r>
                    </a:p>
                  </a:txBody>
                  <a:tcPr marL="9525" marR="9525" marT="9525" marB="0" anchor="b"/>
                </a:tc>
                <a:tc>
                  <a:txBody>
                    <a:bodyPr/>
                    <a:lstStyle/>
                    <a:p>
                      <a:pPr algn="ctr" fontAlgn="b"/>
                      <a:r>
                        <a:rPr lang="en-GB" sz="1800" b="0" kern="1200" dirty="0">
                          <a:solidFill>
                            <a:schemeClr val="tx1"/>
                          </a:solidFill>
                          <a:latin typeface="+mn-lt"/>
                          <a:ea typeface="+mn-ea"/>
                          <a:cs typeface="+mn-cs"/>
                        </a:rPr>
                        <a:t>0.5384</a:t>
                      </a:r>
                    </a:p>
                  </a:txBody>
                  <a:tcPr marL="9525" marR="9525" marT="9525" marB="0" anchor="b"/>
                </a:tc>
                <a:tc>
                  <a:txBody>
                    <a:bodyPr/>
                    <a:lstStyle/>
                    <a:p>
                      <a:pPr algn="ctr" fontAlgn="b"/>
                      <a:r>
                        <a:rPr lang="en-GB" sz="1800" b="1" kern="1200" dirty="0">
                          <a:solidFill>
                            <a:srgbClr val="00B050"/>
                          </a:solidFill>
                          <a:latin typeface="+mn-lt"/>
                          <a:ea typeface="+mn-ea"/>
                          <a:cs typeface="+mn-cs"/>
                        </a:rPr>
                        <a:t>-17.7%</a:t>
                      </a:r>
                    </a:p>
                  </a:txBody>
                  <a:tcPr marL="9525" marR="9525" marT="9525" marB="0" anchor="b"/>
                </a:tc>
                <a:tc>
                  <a:txBody>
                    <a:bodyPr/>
                    <a:lstStyle/>
                    <a:p>
                      <a:pPr algn="ctr" fontAlgn="b"/>
                      <a:r>
                        <a:rPr lang="en-GB" sz="1800" b="1" kern="1200" dirty="0">
                          <a:solidFill>
                            <a:srgbClr val="00B050"/>
                          </a:solidFill>
                          <a:latin typeface="+mn-lt"/>
                          <a:ea typeface="+mn-ea"/>
                          <a:cs typeface="+mn-cs"/>
                        </a:rPr>
                        <a:t>2.1452</a:t>
                      </a:r>
                    </a:p>
                  </a:txBody>
                  <a:tcPr marL="9525" marR="9525" marT="9525" marB="0" anchor="b"/>
                </a:tc>
                <a:extLst>
                  <a:ext uri="{0D108BD9-81ED-4DB2-BD59-A6C34878D82A}">
                    <a16:rowId xmlns:a16="http://schemas.microsoft.com/office/drawing/2014/main" val="3605758609"/>
                  </a:ext>
                </a:extLst>
              </a:tr>
              <a:tr h="407416">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HORIZON</a:t>
                      </a:r>
                      <a:r>
                        <a:rPr lang="en-GB" sz="1800" kern="1200" baseline="0" dirty="0" smtClean="0">
                          <a:solidFill>
                            <a:schemeClr val="dk1"/>
                          </a:solidFill>
                          <a:latin typeface="+mn-lt"/>
                          <a:ea typeface="+mn-ea"/>
                          <a:cs typeface="+mn-cs"/>
                        </a:rPr>
                        <a:t> </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s</a:t>
                      </a:r>
                      <a:r>
                        <a:rPr lang="en-GB" sz="1800" kern="1200" baseline="0" dirty="0" smtClean="0">
                          <a:solidFill>
                            <a:schemeClr val="dk1"/>
                          </a:solidFill>
                          <a:latin typeface="Arial" panose="020B0604020202020204" pitchFamily="34" charset="0"/>
                          <a:ea typeface="+mn-ea"/>
                          <a:cs typeface="Arial" panose="020B0604020202020204" pitchFamily="34" charset="0"/>
                        </a:rPr>
                        <a:t>/</a:t>
                      </a:r>
                      <a:r>
                        <a:rPr lang="el-GR" sz="1800" kern="1200" baseline="0" dirty="0" smtClean="0">
                          <a:solidFill>
                            <a:schemeClr val="dk1"/>
                          </a:solidFill>
                          <a:latin typeface="Arial" panose="020B0604020202020204" pitchFamily="34" charset="0"/>
                          <a:ea typeface="+mn-ea"/>
                          <a:cs typeface="Arial" panose="020B0604020202020204" pitchFamily="34" charset="0"/>
                        </a:rPr>
                        <a:t>θ</a:t>
                      </a:r>
                      <a:r>
                        <a:rPr lang="en-GB" sz="1800" kern="1200" baseline="-25000" dirty="0" smtClean="0">
                          <a:solidFill>
                            <a:schemeClr val="dk1"/>
                          </a:solidFill>
                          <a:latin typeface="Arial" panose="020B0604020202020204" pitchFamily="34" charset="0"/>
                          <a:ea typeface="+mn-ea"/>
                          <a:cs typeface="Arial" panose="020B0604020202020204" pitchFamily="34" charset="0"/>
                        </a:rPr>
                        <a:t>r</a:t>
                      </a:r>
                      <a:endParaRPr lang="en-GB" sz="1800" kern="1200" dirty="0">
                        <a:solidFill>
                          <a:schemeClr val="dk1"/>
                        </a:solidFill>
                        <a:latin typeface="+mn-lt"/>
                        <a:ea typeface="+mn-ea"/>
                        <a:cs typeface="+mn-cs"/>
                      </a:endParaRPr>
                    </a:p>
                  </a:txBody>
                  <a:tcPr marL="9525" marR="9525" marT="9525" marB="0" anchor="ctr"/>
                </a:tc>
                <a:tc>
                  <a:txBody>
                    <a:bodyPr/>
                    <a:lstStyle/>
                    <a:p>
                      <a:pPr algn="ctr" fontAlgn="b"/>
                      <a:r>
                        <a:rPr lang="en-GB" sz="1800" b="0" kern="1200" dirty="0">
                          <a:solidFill>
                            <a:schemeClr val="tx1"/>
                          </a:solidFill>
                          <a:latin typeface="+mn-lt"/>
                          <a:ea typeface="+mn-ea"/>
                          <a:cs typeface="+mn-cs"/>
                        </a:rPr>
                        <a:t>0.536</a:t>
                      </a:r>
                    </a:p>
                  </a:txBody>
                  <a:tcPr marL="9525" marR="9525" marT="9525" marB="0" anchor="b"/>
                </a:tc>
                <a:tc>
                  <a:txBody>
                    <a:bodyPr/>
                    <a:lstStyle/>
                    <a:p>
                      <a:pPr algn="ctr" fontAlgn="b"/>
                      <a:r>
                        <a:rPr lang="en-GB" sz="1800" b="0" kern="1200" dirty="0">
                          <a:solidFill>
                            <a:schemeClr val="tx1"/>
                          </a:solidFill>
                          <a:latin typeface="+mn-lt"/>
                          <a:ea typeface="+mn-ea"/>
                          <a:cs typeface="+mn-cs"/>
                        </a:rPr>
                        <a:t>11.625</a:t>
                      </a:r>
                    </a:p>
                  </a:txBody>
                  <a:tcPr marL="9525" marR="9525" marT="9525" marB="0" anchor="b"/>
                </a:tc>
                <a:tc>
                  <a:txBody>
                    <a:bodyPr/>
                    <a:lstStyle/>
                    <a:p>
                      <a:pPr algn="ctr" fontAlgn="b"/>
                      <a:r>
                        <a:rPr lang="en-GB" sz="1800" b="0" kern="1200" dirty="0">
                          <a:solidFill>
                            <a:schemeClr val="tx1"/>
                          </a:solidFill>
                          <a:latin typeface="+mn-lt"/>
                          <a:ea typeface="+mn-ea"/>
                          <a:cs typeface="+mn-cs"/>
                        </a:rPr>
                        <a:t>0.5384</a:t>
                      </a:r>
                    </a:p>
                  </a:txBody>
                  <a:tcPr marL="9525" marR="9525" marT="9525" marB="0" anchor="b"/>
                </a:tc>
                <a:tc>
                  <a:txBody>
                    <a:bodyPr/>
                    <a:lstStyle/>
                    <a:p>
                      <a:pPr algn="ctr" fontAlgn="b"/>
                      <a:r>
                        <a:rPr lang="en-GB" sz="1800" b="0" kern="1200">
                          <a:solidFill>
                            <a:schemeClr val="tx1"/>
                          </a:solidFill>
                          <a:latin typeface="+mn-lt"/>
                          <a:ea typeface="+mn-ea"/>
                          <a:cs typeface="+mn-cs"/>
                        </a:rPr>
                        <a:t>18.4%</a:t>
                      </a:r>
                    </a:p>
                  </a:txBody>
                  <a:tcPr marL="9525" marR="9525" marT="9525" marB="0" anchor="b"/>
                </a:tc>
                <a:tc>
                  <a:txBody>
                    <a:bodyPr/>
                    <a:lstStyle/>
                    <a:p>
                      <a:pPr algn="ctr" fontAlgn="b"/>
                      <a:r>
                        <a:rPr lang="en-GB" sz="1800" b="0" kern="1200" dirty="0">
                          <a:solidFill>
                            <a:schemeClr val="tx1"/>
                          </a:solidFill>
                          <a:latin typeface="+mn-lt"/>
                          <a:ea typeface="+mn-ea"/>
                          <a:cs typeface="+mn-cs"/>
                        </a:rPr>
                        <a:t>11.69</a:t>
                      </a:r>
                    </a:p>
                  </a:txBody>
                  <a:tcPr marL="9525" marR="9525" marT="9525" marB="0" anchor="b"/>
                </a:tc>
                <a:extLst>
                  <a:ext uri="{0D108BD9-81ED-4DB2-BD59-A6C34878D82A}">
                    <a16:rowId xmlns:a16="http://schemas.microsoft.com/office/drawing/2014/main" val="2446120446"/>
                  </a:ext>
                </a:extLst>
              </a:tr>
              <a:tr h="370840">
                <a:tc vMerge="1">
                  <a:txBody>
                    <a:bodyPr/>
                    <a:lstStyle/>
                    <a:p>
                      <a:pPr algn="l" fontAlgn="b"/>
                      <a:endParaRPr lang="en-GB" sz="1800" kern="1200" dirty="0">
                        <a:solidFill>
                          <a:schemeClr val="dk1"/>
                        </a:solidFill>
                        <a:latin typeface="+mn-lt"/>
                        <a:ea typeface="+mn-ea"/>
                        <a:cs typeface="+mn-cs"/>
                      </a:endParaRPr>
                    </a:p>
                  </a:txBody>
                  <a:tcPr marL="9525" marR="9525" marT="9525" marB="0" anchor="b"/>
                </a:tc>
                <a:tc>
                  <a:txBody>
                    <a:bodyPr/>
                    <a:lstStyle/>
                    <a:p>
                      <a:pPr algn="l" fontAlgn="b"/>
                      <a:r>
                        <a:rPr lang="en-GB" sz="1800" kern="1200" dirty="0" smtClean="0">
                          <a:solidFill>
                            <a:schemeClr val="dk1"/>
                          </a:solidFill>
                          <a:latin typeface="+mn-lt"/>
                          <a:ea typeface="+mn-ea"/>
                          <a:cs typeface="+mn-cs"/>
                        </a:rPr>
                        <a:t> HORIZON</a:t>
                      </a:r>
                      <a:r>
                        <a:rPr lang="en-GB" sz="1800" kern="1200" baseline="0" dirty="0" smtClean="0">
                          <a:solidFill>
                            <a:schemeClr val="dk1"/>
                          </a:solidFill>
                          <a:latin typeface="+mn-lt"/>
                          <a:ea typeface="+mn-ea"/>
                          <a:cs typeface="+mn-cs"/>
                        </a:rPr>
                        <a:t> FC/WP</a:t>
                      </a:r>
                      <a:endParaRPr lang="en-GB" sz="1800" kern="1200" dirty="0">
                        <a:solidFill>
                          <a:schemeClr val="dk1"/>
                        </a:solidFill>
                        <a:latin typeface="+mn-lt"/>
                        <a:ea typeface="+mn-ea"/>
                        <a:cs typeface="+mn-cs"/>
                      </a:endParaRPr>
                    </a:p>
                  </a:txBody>
                  <a:tcPr marL="9525" marR="9525" marT="9525" marB="0" anchor="ctr"/>
                </a:tc>
                <a:tc>
                  <a:txBody>
                    <a:bodyPr/>
                    <a:lstStyle/>
                    <a:p>
                      <a:pPr algn="ctr" fontAlgn="b"/>
                      <a:r>
                        <a:rPr lang="en-GB" sz="1800" b="1" kern="1200" dirty="0">
                          <a:solidFill>
                            <a:srgbClr val="00B050"/>
                          </a:solidFill>
                          <a:latin typeface="+mn-lt"/>
                          <a:ea typeface="+mn-ea"/>
                          <a:cs typeface="+mn-cs"/>
                        </a:rPr>
                        <a:t>0.549</a:t>
                      </a:r>
                    </a:p>
                  </a:txBody>
                  <a:tcPr marL="9525" marR="9525" marT="9525" marB="0" anchor="b"/>
                </a:tc>
                <a:tc>
                  <a:txBody>
                    <a:bodyPr/>
                    <a:lstStyle/>
                    <a:p>
                      <a:pPr algn="ctr" fontAlgn="b"/>
                      <a:r>
                        <a:rPr lang="en-GB" sz="1800" b="1" kern="1200" dirty="0">
                          <a:solidFill>
                            <a:srgbClr val="00B050"/>
                          </a:solidFill>
                          <a:latin typeface="+mn-lt"/>
                          <a:ea typeface="+mn-ea"/>
                          <a:cs typeface="+mn-cs"/>
                        </a:rPr>
                        <a:t>11.455</a:t>
                      </a:r>
                    </a:p>
                  </a:txBody>
                  <a:tcPr marL="9525" marR="9525" marT="9525" marB="0" anchor="b"/>
                </a:tc>
                <a:tc>
                  <a:txBody>
                    <a:bodyPr/>
                    <a:lstStyle/>
                    <a:p>
                      <a:pPr algn="ctr" fontAlgn="b"/>
                      <a:r>
                        <a:rPr lang="en-GB" sz="1800" b="0" kern="1200" dirty="0">
                          <a:solidFill>
                            <a:schemeClr val="tx1"/>
                          </a:solidFill>
                          <a:latin typeface="+mn-lt"/>
                          <a:ea typeface="+mn-ea"/>
                          <a:cs typeface="+mn-cs"/>
                        </a:rPr>
                        <a:t>0.5384</a:t>
                      </a:r>
                    </a:p>
                  </a:txBody>
                  <a:tcPr marL="9525" marR="9525" marT="9525" marB="0" anchor="b"/>
                </a:tc>
                <a:tc>
                  <a:txBody>
                    <a:bodyPr/>
                    <a:lstStyle/>
                    <a:p>
                      <a:pPr algn="ctr" fontAlgn="b"/>
                      <a:r>
                        <a:rPr lang="en-GB" sz="1800" b="0" kern="1200" dirty="0">
                          <a:solidFill>
                            <a:schemeClr val="tx1"/>
                          </a:solidFill>
                          <a:latin typeface="+mn-lt"/>
                          <a:ea typeface="+mn-ea"/>
                          <a:cs typeface="+mn-cs"/>
                        </a:rPr>
                        <a:t>55.8%</a:t>
                      </a:r>
                    </a:p>
                  </a:txBody>
                  <a:tcPr marL="9525" marR="9525" marT="9525" marB="0" anchor="b"/>
                </a:tc>
                <a:tc>
                  <a:txBody>
                    <a:bodyPr/>
                    <a:lstStyle/>
                    <a:p>
                      <a:pPr algn="ctr" fontAlgn="b"/>
                      <a:r>
                        <a:rPr lang="en-GB" sz="1800" b="0" kern="1200" dirty="0">
                          <a:solidFill>
                            <a:schemeClr val="tx1"/>
                          </a:solidFill>
                          <a:latin typeface="+mn-lt"/>
                          <a:ea typeface="+mn-ea"/>
                          <a:cs typeface="+mn-cs"/>
                        </a:rPr>
                        <a:t>21.718</a:t>
                      </a:r>
                    </a:p>
                  </a:txBody>
                  <a:tcPr marL="9525" marR="9525" marT="9525" marB="0" anchor="b"/>
                </a:tc>
                <a:extLst>
                  <a:ext uri="{0D108BD9-81ED-4DB2-BD59-A6C34878D82A}">
                    <a16:rowId xmlns:a16="http://schemas.microsoft.com/office/drawing/2014/main" val="2488634996"/>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927461" y="4611231"/>
                <a:ext cx="10338315"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Use of  </a:t>
                </a:r>
                <a14:m>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𝜃</m:t>
                        </m:r>
                      </m:e>
                      <m:sub>
                        <m:r>
                          <a:rPr lang="en-GB" sz="2400" b="0" i="1" smtClean="0">
                            <a:latin typeface="Cambria Math" panose="02040503050406030204" pitchFamily="18" charset="0"/>
                          </a:rPr>
                          <m:t>𝑠</m:t>
                        </m:r>
                      </m:sub>
                    </m:sSub>
                  </m:oMath>
                </a14:m>
                <a:r>
                  <a:rPr lang="en-GB" sz="2400" dirty="0" smtClean="0"/>
                  <a:t> and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𝜃</m:t>
                        </m:r>
                      </m:e>
                      <m:sub>
                        <m:r>
                          <a:rPr lang="en-GB" sz="2400" b="0" i="1" smtClean="0">
                            <a:latin typeface="Cambria Math" panose="02040503050406030204" pitchFamily="18" charset="0"/>
                          </a:rPr>
                          <m:t>𝑟</m:t>
                        </m:r>
                      </m:sub>
                    </m:sSub>
                  </m:oMath>
                </a14:m>
                <a:r>
                  <a:rPr lang="en-GB" sz="2400" dirty="0" smtClean="0"/>
                  <a:t> resulting from the optimisation of the HYDRUS 1-D soil hydraulic parameter input produces the lowest bias and offset in the converted SSM data when compared to 2cm depth.</a:t>
                </a:r>
              </a:p>
              <a:p>
                <a:pPr marL="342900" indent="-342900">
                  <a:buFont typeface="Arial" panose="020B0604020202020204" pitchFamily="34" charset="0"/>
                  <a:buChar char="•"/>
                </a:pPr>
                <a:r>
                  <a:rPr lang="en-GB" sz="2400" dirty="0"/>
                  <a:t>This is based on two sites of similar type and needs further </a:t>
                </a:r>
                <a:r>
                  <a:rPr lang="en-GB" sz="2400" dirty="0" smtClean="0"/>
                  <a:t>validation</a:t>
                </a:r>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927461" y="4611231"/>
                <a:ext cx="10338315" cy="1569660"/>
              </a:xfrm>
              <a:prstGeom prst="rect">
                <a:avLst/>
              </a:prstGeom>
              <a:blipFill>
                <a:blip r:embed="rId3"/>
                <a:stretch>
                  <a:fillRect l="-767" t="-3101" r="-1120" b="-7752"/>
                </a:stretch>
              </a:blipFill>
            </p:spPr>
            <p:txBody>
              <a:bodyPr/>
              <a:lstStyle/>
              <a:p>
                <a:r>
                  <a:rPr lang="en-GB">
                    <a:noFill/>
                  </a:rPr>
                  <a:t> </a:t>
                </a:r>
              </a:p>
            </p:txBody>
          </p:sp>
        </mc:Fallback>
      </mc:AlternateContent>
    </p:spTree>
    <p:extLst>
      <p:ext uri="{BB962C8B-B14F-4D97-AF65-F5344CB8AC3E}">
        <p14:creationId xmlns:p14="http://schemas.microsoft.com/office/powerpoint/2010/main" val="149840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GB" dirty="0" smtClean="0"/>
              <a:t>Initial Conclusions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9"/>
              </p:nvPr>
            </p:nvSpPr>
            <p:spPr/>
            <p:txBody>
              <a:bodyPr/>
              <a:lstStyle/>
              <a:p>
                <a:r>
                  <a:rPr lang="en-GB" dirty="0" smtClean="0"/>
                  <a:t>Assessment </a:t>
                </a:r>
                <a:r>
                  <a:rPr lang="en-GB" dirty="0"/>
                  <a:t>of SAR based soil moisture </a:t>
                </a:r>
                <a:r>
                  <a:rPr lang="en-GB" dirty="0" smtClean="0"/>
                  <a:t>indices without conversion to absolute values (e.g. VWC) gives an optimistic view for the end user. We have shown that</a:t>
                </a:r>
              </a:p>
              <a:p>
                <a:pPr lvl="1"/>
                <a:r>
                  <a:rPr lang="en-GB" dirty="0" smtClean="0"/>
                  <a:t>Calibrating SMI to Field Capacity and Wilting point can produce large biases and offset.</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𝑠</m:t>
                        </m:r>
                      </m:sub>
                    </m:sSub>
                  </m:oMath>
                </a14:m>
                <a:r>
                  <a:rPr lang="en-GB" dirty="0"/>
                  <a:t> and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𝑟</m:t>
                        </m:r>
                      </m:sub>
                    </m:sSub>
                  </m:oMath>
                </a14:m>
                <a:r>
                  <a:rPr lang="en-GB" dirty="0" smtClean="0"/>
                  <a:t> produce better results</a:t>
                </a:r>
              </a:p>
              <a:p>
                <a:r>
                  <a:rPr lang="en-GB" dirty="0" smtClean="0"/>
                  <a:t>Assessment of SAR based soil moisture products is pessimistic if ground sensors at 10cm or deeper are used in the regression analysis.</a:t>
                </a:r>
              </a:p>
              <a:p>
                <a:r>
                  <a:rPr lang="en-GB" dirty="0" smtClean="0"/>
                  <a:t>The Hydrus 1-D model can be used to produce a better comparator at 2cm depth from inputs of soil hydraulic parameters, potential evapotranspiration, rainfall and leaf area index.</a:t>
                </a:r>
              </a:p>
              <a:p>
                <a:pPr lvl="1"/>
                <a:r>
                  <a:rPr lang="en-GB" dirty="0" smtClean="0"/>
                  <a:t>This can be achieved at COSMOS-UK sites, and any other site with suitable meteorological instrumentation.</a:t>
                </a:r>
              </a:p>
              <a:p>
                <a:r>
                  <a:rPr lang="en-GB" dirty="0" smtClean="0"/>
                  <a:t>This analysis is being extended to other COSMOS-UK sites with different land uses and soil textures.</a:t>
                </a:r>
              </a:p>
              <a:p>
                <a:r>
                  <a:rPr lang="en-GB" dirty="0" smtClean="0"/>
                  <a:t>Comments and thoughts on this work are welcome!.</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sz="quarter" idx="19"/>
              </p:nvPr>
            </p:nvSpPr>
            <p:spPr>
              <a:blipFill>
                <a:blip r:embed="rId3"/>
                <a:stretch>
                  <a:fillRect l="-482" t="-1245"/>
                </a:stretch>
              </a:blipFill>
            </p:spPr>
            <p:txBody>
              <a:bodyPr/>
              <a:lstStyle/>
              <a:p>
                <a:r>
                  <a:rPr lang="en-GB">
                    <a:noFill/>
                  </a:rPr>
                  <a:t> </a:t>
                </a:r>
              </a:p>
            </p:txBody>
          </p:sp>
        </mc:Fallback>
      </mc:AlternateContent>
    </p:spTree>
    <p:extLst>
      <p:ext uri="{BB962C8B-B14F-4D97-AF65-F5344CB8AC3E}">
        <p14:creationId xmlns:p14="http://schemas.microsoft.com/office/powerpoint/2010/main" val="347458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GB" dirty="0" smtClean="0"/>
              <a:t>Acknowledgements</a:t>
            </a:r>
            <a:endParaRPr lang="en-GB" dirty="0"/>
          </a:p>
        </p:txBody>
      </p:sp>
      <p:sp>
        <p:nvSpPr>
          <p:cNvPr id="3" name="Content Placeholder 2"/>
          <p:cNvSpPr>
            <a:spLocks noGrp="1"/>
          </p:cNvSpPr>
          <p:nvPr>
            <p:ph sz="quarter" idx="19"/>
          </p:nvPr>
        </p:nvSpPr>
        <p:spPr/>
        <p:txBody>
          <a:bodyPr>
            <a:normAutofit fontScale="92500" lnSpcReduction="10000"/>
          </a:bodyPr>
          <a:lstStyle/>
          <a:p>
            <a:r>
              <a:rPr lang="en-GB" dirty="0" smtClean="0"/>
              <a:t>The authors thank David </a:t>
            </a:r>
            <a:r>
              <a:rPr lang="en-GB" dirty="0" err="1" smtClean="0"/>
              <a:t>Boorman</a:t>
            </a:r>
            <a:r>
              <a:rPr lang="en-GB" dirty="0" smtClean="0"/>
              <a:t> (UKCEH) and Tim Hess (Cranfield University) for detail discussions on soil moisture modelling. </a:t>
            </a:r>
          </a:p>
          <a:p>
            <a:r>
              <a:rPr lang="en-GB" dirty="0" smtClean="0"/>
              <a:t>The following data sources are acknowledged:</a:t>
            </a:r>
          </a:p>
          <a:p>
            <a:pPr lvl="1"/>
            <a:r>
              <a:rPr lang="en-GB" dirty="0" smtClean="0"/>
              <a:t>COSMOS-UK data: UK Centre for Ecology and Hydrology (UKCEH)</a:t>
            </a:r>
          </a:p>
          <a:p>
            <a:pPr lvl="1"/>
            <a:r>
              <a:rPr lang="en-GB" dirty="0"/>
              <a:t>LANDIS Data:  </a:t>
            </a:r>
            <a:r>
              <a:rPr lang="en-GB" dirty="0" smtClean="0"/>
              <a:t>Cranfield </a:t>
            </a:r>
            <a:r>
              <a:rPr lang="en-GB" dirty="0"/>
              <a:t>Centre for Environmental &amp; Agricultural </a:t>
            </a:r>
            <a:r>
              <a:rPr lang="en-GB" dirty="0" smtClean="0"/>
              <a:t>Informatics, Cranfield University</a:t>
            </a:r>
          </a:p>
          <a:p>
            <a:pPr lvl="1"/>
            <a:r>
              <a:rPr lang="en-GB" dirty="0"/>
              <a:t>Copernicus SSM: </a:t>
            </a:r>
            <a:r>
              <a:rPr lang="en-GB" dirty="0" smtClean="0"/>
              <a:t>The </a:t>
            </a:r>
            <a:r>
              <a:rPr lang="en-GB" dirty="0"/>
              <a:t>product was generated by the Global component of the Land Service of Copernicus, </a:t>
            </a:r>
            <a:r>
              <a:rPr lang="en-GB" dirty="0" smtClean="0"/>
              <a:t>the Earth </a:t>
            </a:r>
            <a:r>
              <a:rPr lang="en-GB" dirty="0"/>
              <a:t>Observation programme of the European Commission. The research leading to </a:t>
            </a:r>
            <a:r>
              <a:rPr lang="en-GB" dirty="0" smtClean="0"/>
              <a:t>the current </a:t>
            </a:r>
            <a:r>
              <a:rPr lang="en-GB" dirty="0"/>
              <a:t>version of the product has received funding from various European </a:t>
            </a:r>
            <a:r>
              <a:rPr lang="en-GB" dirty="0" smtClean="0"/>
              <a:t>Commission Research </a:t>
            </a:r>
            <a:r>
              <a:rPr lang="en-GB" dirty="0"/>
              <a:t>and Technical Development programs. This product has been generated </a:t>
            </a:r>
            <a:r>
              <a:rPr lang="en-GB" dirty="0" smtClean="0"/>
              <a:t>from Sentinel-1 </a:t>
            </a:r>
            <a:r>
              <a:rPr lang="en-GB" dirty="0"/>
              <a:t>data distributed by ESA</a:t>
            </a:r>
            <a:r>
              <a:rPr lang="en-GB" dirty="0" smtClean="0"/>
              <a:t>.</a:t>
            </a:r>
          </a:p>
          <a:p>
            <a:pPr lvl="1"/>
            <a:r>
              <a:rPr lang="en-GB" dirty="0" smtClean="0"/>
              <a:t>MODIS Leaf Area </a:t>
            </a:r>
            <a:r>
              <a:rPr lang="en-GB" dirty="0" err="1" smtClean="0"/>
              <a:t>Index:Myneni</a:t>
            </a:r>
            <a:r>
              <a:rPr lang="en-GB" dirty="0"/>
              <a:t>, R., </a:t>
            </a:r>
            <a:r>
              <a:rPr lang="en-GB" dirty="0" err="1"/>
              <a:t>Knyazikhin</a:t>
            </a:r>
            <a:r>
              <a:rPr lang="en-GB" dirty="0"/>
              <a:t>, Y., Park, T. (2015). MYD15A2H MODIS/Aqua Leaf Area Index/FPAR 8-Day L4 Global 500m SIN Grid V006 [Data set]. NASA EOSDIS Land Processes DAAC. Accessed 2020-05-11 from </a:t>
            </a:r>
            <a:r>
              <a:rPr lang="en-GB" dirty="0">
                <a:hlinkClick r:id="rId2"/>
              </a:rPr>
              <a:t>https://</a:t>
            </a:r>
            <a:r>
              <a:rPr lang="en-GB" dirty="0" smtClean="0">
                <a:hlinkClick r:id="rId2"/>
              </a:rPr>
              <a:t>doi.org/10.5067/MODIS/MYD15A2H.006</a:t>
            </a:r>
            <a:r>
              <a:rPr lang="en-GB" dirty="0" smtClean="0"/>
              <a:t> </a:t>
            </a:r>
          </a:p>
          <a:p>
            <a:r>
              <a:rPr lang="en-GB" dirty="0" smtClean="0"/>
              <a:t>This </a:t>
            </a:r>
            <a:r>
              <a:rPr lang="en-GB" dirty="0"/>
              <a:t>work was supported by the Biotechnology and Biological Sciences Research Council and the Natural Environment Research Council [grant number NE-R010218-1], through the Soils Training and Research Studentships (STARS) Centre for Doctoral Training. STARS is a consortium consisting of Bangor University, British Geological Survey, Centre for Ecology and Hydrology, Cranfield University, James Hutton Institute, Lancaster University, </a:t>
            </a:r>
            <a:r>
              <a:rPr lang="en-GB" dirty="0" err="1" smtClean="0"/>
              <a:t>Rothamsted</a:t>
            </a:r>
            <a:r>
              <a:rPr lang="en-GB" dirty="0" smtClean="0"/>
              <a:t> Research </a:t>
            </a:r>
            <a:r>
              <a:rPr lang="en-GB" dirty="0"/>
              <a:t>and the University of Nottingham.</a:t>
            </a:r>
            <a:endParaRPr lang="en-GB" dirty="0" smtClean="0"/>
          </a:p>
          <a:p>
            <a:endParaRPr lang="en-GB" dirty="0"/>
          </a:p>
        </p:txBody>
      </p:sp>
    </p:spTree>
    <p:extLst>
      <p:ext uri="{BB962C8B-B14F-4D97-AF65-F5344CB8AC3E}">
        <p14:creationId xmlns:p14="http://schemas.microsoft.com/office/powerpoint/2010/main" val="34488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0102" y="1414272"/>
            <a:ext cx="3379210" cy="4781901"/>
          </a:xfrm>
          <a:prstGeom prst="rect">
            <a:avLst/>
          </a:prstGeom>
        </p:spPr>
      </p:pic>
      <p:pic>
        <p:nvPicPr>
          <p:cNvPr id="6" name="Picture 5"/>
          <p:cNvPicPr>
            <a:picLocks noChangeAspect="1"/>
          </p:cNvPicPr>
          <p:nvPr/>
        </p:nvPicPr>
        <p:blipFill>
          <a:blip r:embed="rId4"/>
          <a:stretch>
            <a:fillRect/>
          </a:stretch>
        </p:blipFill>
        <p:spPr>
          <a:xfrm>
            <a:off x="3388927" y="329184"/>
            <a:ext cx="8803073" cy="5866989"/>
          </a:xfrm>
          <a:prstGeom prst="rect">
            <a:avLst/>
          </a:prstGeom>
        </p:spPr>
      </p:pic>
    </p:spTree>
    <p:extLst>
      <p:ext uri="{BB962C8B-B14F-4D97-AF65-F5344CB8AC3E}">
        <p14:creationId xmlns:p14="http://schemas.microsoft.com/office/powerpoint/2010/main" val="322146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p:txBody>
          <a:bodyPr/>
          <a:lstStyle/>
          <a:p>
            <a:r>
              <a:rPr lang="en-GB" dirty="0"/>
              <a:t>COSMOS-UK Chimney Meadows Site (CHIMN)</a:t>
            </a:r>
          </a:p>
        </p:txBody>
      </p:sp>
      <p:pic>
        <p:nvPicPr>
          <p:cNvPr id="4" name="Content Placeholder 3"/>
          <p:cNvPicPr>
            <a:picLocks noGrp="1" noChangeAspect="1"/>
          </p:cNvPicPr>
          <p:nvPr>
            <p:ph sz="quarter" idx="19"/>
          </p:nvPr>
        </p:nvPicPr>
        <p:blipFill>
          <a:blip r:embed="rId2"/>
          <a:stretch>
            <a:fillRect/>
          </a:stretch>
        </p:blipFill>
        <p:spPr>
          <a:xfrm>
            <a:off x="7545665" y="2443228"/>
            <a:ext cx="4106330" cy="3079748"/>
          </a:xfrm>
          <a:prstGeom prst="rect">
            <a:avLst/>
          </a:prstGeom>
        </p:spPr>
      </p:pic>
      <p:pic>
        <p:nvPicPr>
          <p:cNvPr id="5" name="Picture 4"/>
          <p:cNvPicPr>
            <a:picLocks noChangeAspect="1"/>
          </p:cNvPicPr>
          <p:nvPr/>
        </p:nvPicPr>
        <p:blipFill rotWithShape="1">
          <a:blip r:embed="rId3"/>
          <a:srcRect t="8103" r="6241"/>
          <a:stretch/>
        </p:blipFill>
        <p:spPr>
          <a:xfrm>
            <a:off x="234747" y="1463040"/>
            <a:ext cx="7421275" cy="4630420"/>
          </a:xfrm>
          <a:prstGeom prst="rect">
            <a:avLst/>
          </a:prstGeom>
        </p:spPr>
      </p:pic>
      <p:sp>
        <p:nvSpPr>
          <p:cNvPr id="6" name="Rectangle 5"/>
          <p:cNvSpPr/>
          <p:nvPr/>
        </p:nvSpPr>
        <p:spPr>
          <a:xfrm>
            <a:off x="7446405" y="1325618"/>
            <a:ext cx="3935821" cy="923330"/>
          </a:xfrm>
          <a:prstGeom prst="rect">
            <a:avLst/>
          </a:prstGeom>
        </p:spPr>
        <p:txBody>
          <a:bodyPr wrap="none">
            <a:spAutoFit/>
          </a:bodyPr>
          <a:lstStyle/>
          <a:p>
            <a:pPr marL="285750" indent="-285750">
              <a:buFont typeface="Arial" panose="020B0604020202020204" pitchFamily="34" charset="0"/>
              <a:buChar char="•"/>
            </a:pPr>
            <a:r>
              <a:rPr lang="en-GB" dirty="0" smtClean="0"/>
              <a:t>South of Witney, Oxon, by R. Thames</a:t>
            </a:r>
          </a:p>
          <a:p>
            <a:pPr marL="285750" indent="-285750">
              <a:buFont typeface="Arial" panose="020B0604020202020204" pitchFamily="34" charset="0"/>
              <a:buChar char="•"/>
            </a:pPr>
            <a:r>
              <a:rPr lang="en-GB" dirty="0" smtClean="0"/>
              <a:t>Improved Grassland</a:t>
            </a:r>
          </a:p>
          <a:p>
            <a:pPr marL="285750" indent="-285750">
              <a:buFont typeface="Arial" panose="020B0604020202020204" pitchFamily="34" charset="0"/>
              <a:buChar char="•"/>
            </a:pPr>
            <a:r>
              <a:rPr lang="en-GB" dirty="0" smtClean="0"/>
              <a:t>Sand </a:t>
            </a:r>
            <a:r>
              <a:rPr lang="en-GB" dirty="0"/>
              <a:t>To Sandy Loam</a:t>
            </a:r>
          </a:p>
        </p:txBody>
      </p:sp>
    </p:spTree>
    <p:extLst>
      <p:ext uri="{BB962C8B-B14F-4D97-AF65-F5344CB8AC3E}">
        <p14:creationId xmlns:p14="http://schemas.microsoft.com/office/powerpoint/2010/main" val="147310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r>
              <a:rPr lang="en-GB" dirty="0"/>
              <a:t>COSMOS-UK Cardington Site (CARDT)</a:t>
            </a:r>
          </a:p>
        </p:txBody>
      </p:sp>
      <p:pic>
        <p:nvPicPr>
          <p:cNvPr id="8" name="Picture 7"/>
          <p:cNvPicPr>
            <a:picLocks noChangeAspect="1"/>
          </p:cNvPicPr>
          <p:nvPr/>
        </p:nvPicPr>
        <p:blipFill rotWithShape="1">
          <a:blip r:embed="rId3"/>
          <a:srcRect t="8434" b="2299"/>
          <a:stretch/>
        </p:blipFill>
        <p:spPr>
          <a:xfrm>
            <a:off x="406800" y="1560576"/>
            <a:ext cx="7915275" cy="4389120"/>
          </a:xfrm>
          <a:prstGeom prst="rect">
            <a:avLst/>
          </a:prstGeom>
        </p:spPr>
      </p:pic>
      <p:sp>
        <p:nvSpPr>
          <p:cNvPr id="6" name="Rectangle 5"/>
          <p:cNvSpPr/>
          <p:nvPr/>
        </p:nvSpPr>
        <p:spPr>
          <a:xfrm>
            <a:off x="7446405" y="1325618"/>
            <a:ext cx="3146759" cy="923330"/>
          </a:xfrm>
          <a:prstGeom prst="rect">
            <a:avLst/>
          </a:prstGeom>
        </p:spPr>
        <p:txBody>
          <a:bodyPr wrap="none">
            <a:spAutoFit/>
          </a:bodyPr>
          <a:lstStyle/>
          <a:p>
            <a:pPr marL="285750" indent="-285750">
              <a:buFont typeface="Arial" panose="020B0604020202020204" pitchFamily="34" charset="0"/>
              <a:buChar char="•"/>
            </a:pPr>
            <a:r>
              <a:rPr lang="en-GB" dirty="0" smtClean="0"/>
              <a:t>South of Bedford, ex-airfield</a:t>
            </a:r>
          </a:p>
          <a:p>
            <a:pPr marL="285750" indent="-285750">
              <a:buFont typeface="Arial" panose="020B0604020202020204" pitchFamily="34" charset="0"/>
              <a:buChar char="•"/>
            </a:pPr>
            <a:r>
              <a:rPr lang="en-GB" dirty="0" smtClean="0"/>
              <a:t>Mown Grassland</a:t>
            </a:r>
          </a:p>
          <a:p>
            <a:pPr marL="285750" indent="-285750">
              <a:buFont typeface="Arial" panose="020B0604020202020204" pitchFamily="34" charset="0"/>
              <a:buChar char="•"/>
            </a:pPr>
            <a:r>
              <a:rPr lang="en-GB" dirty="0" smtClean="0"/>
              <a:t>Clayey </a:t>
            </a:r>
            <a:r>
              <a:rPr lang="en-GB" dirty="0"/>
              <a:t>Loam To Sandy Loam</a:t>
            </a:r>
          </a:p>
        </p:txBody>
      </p:sp>
      <p:pic>
        <p:nvPicPr>
          <p:cNvPr id="7" name="Content Placeholder 6"/>
          <p:cNvPicPr>
            <a:picLocks noGrp="1" noChangeAspect="1"/>
          </p:cNvPicPr>
          <p:nvPr>
            <p:ph idx="4294967295"/>
          </p:nvPr>
        </p:nvPicPr>
        <p:blipFill>
          <a:blip r:embed="rId4"/>
          <a:stretch>
            <a:fillRect/>
          </a:stretch>
        </p:blipFill>
        <p:spPr>
          <a:xfrm>
            <a:off x="7597070" y="2573846"/>
            <a:ext cx="3721100" cy="2789237"/>
          </a:xfrm>
          <a:prstGeom prst="rect">
            <a:avLst/>
          </a:prstGeom>
        </p:spPr>
      </p:pic>
    </p:spTree>
    <p:extLst>
      <p:ext uri="{BB962C8B-B14F-4D97-AF65-F5344CB8AC3E}">
        <p14:creationId xmlns:p14="http://schemas.microsoft.com/office/powerpoint/2010/main" val="279040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GB" dirty="0" smtClean="0"/>
              <a:t>What are the issues?</a:t>
            </a:r>
            <a:endParaRPr lang="en-GB" dirty="0"/>
          </a:p>
        </p:txBody>
      </p:sp>
      <p:sp>
        <p:nvSpPr>
          <p:cNvPr id="5" name="Text Placeholder 4"/>
          <p:cNvSpPr>
            <a:spLocks noGrp="1"/>
          </p:cNvSpPr>
          <p:nvPr>
            <p:ph type="body" sz="quarter" idx="15"/>
          </p:nvPr>
        </p:nvSpPr>
        <p:spPr>
          <a:xfrm>
            <a:off x="407367" y="1412776"/>
            <a:ext cx="8346490" cy="4896544"/>
          </a:xfrm>
        </p:spPr>
        <p:txBody>
          <a:bodyPr numCol="1">
            <a:normAutofit/>
          </a:bodyPr>
          <a:lstStyle/>
          <a:p>
            <a:r>
              <a:rPr lang="en-GB" dirty="0" smtClean="0"/>
              <a:t>Basis of comparison</a:t>
            </a:r>
          </a:p>
          <a:p>
            <a:pPr lvl="1"/>
            <a:r>
              <a:rPr lang="en-GB" dirty="0" smtClean="0"/>
              <a:t>SAR SM data products may present as an index </a:t>
            </a:r>
            <a:r>
              <a:rPr lang="en-GB" dirty="0"/>
              <a:t>(SMI) relative to historically observed wet and dry conditions at each geospatial </a:t>
            </a:r>
            <a:r>
              <a:rPr lang="en-GB" dirty="0" smtClean="0"/>
              <a:t>location, e.g. Copernicus </a:t>
            </a:r>
            <a:r>
              <a:rPr lang="en-GB" dirty="0"/>
              <a:t>SSM and SWI </a:t>
            </a:r>
            <a:r>
              <a:rPr lang="en-GB" dirty="0" smtClean="0"/>
              <a:t>products, NASA-USDA </a:t>
            </a:r>
            <a:r>
              <a:rPr lang="en-GB" dirty="0"/>
              <a:t>SMAP Global Soil Moisture Data soil moisture </a:t>
            </a:r>
            <a:r>
              <a:rPr lang="en-GB" dirty="0" smtClean="0"/>
              <a:t>profile</a:t>
            </a:r>
          </a:p>
          <a:p>
            <a:pPr lvl="1"/>
            <a:r>
              <a:rPr lang="en-GB" dirty="0" smtClean="0"/>
              <a:t>SMIs may need to be converted to volumetric units to be useful, the </a:t>
            </a:r>
            <a:r>
              <a:rPr lang="en-GB" dirty="0"/>
              <a:t>e</a:t>
            </a:r>
            <a:r>
              <a:rPr lang="en-GB" dirty="0" smtClean="0"/>
              <a:t>rrors introduced in this step may be significant.</a:t>
            </a:r>
            <a:endParaRPr lang="en-GB" dirty="0"/>
          </a:p>
          <a:p>
            <a:r>
              <a:rPr lang="en-GB" dirty="0" smtClean="0"/>
              <a:t>Depth of Measurement</a:t>
            </a:r>
          </a:p>
          <a:p>
            <a:pPr lvl="1"/>
            <a:r>
              <a:rPr lang="en-GB" dirty="0" smtClean="0"/>
              <a:t>SAR (e.g. C-band penetrates only a few centimetres into the soil)</a:t>
            </a:r>
          </a:p>
          <a:p>
            <a:pPr lvl="1"/>
            <a:r>
              <a:rPr lang="en-GB" dirty="0" smtClean="0"/>
              <a:t>Ground sensors usually 5-10cm </a:t>
            </a:r>
            <a:r>
              <a:rPr lang="en-GB" dirty="0"/>
              <a:t>and </a:t>
            </a:r>
            <a:r>
              <a:rPr lang="en-GB" dirty="0" smtClean="0"/>
              <a:t>more</a:t>
            </a:r>
          </a:p>
          <a:p>
            <a:pPr lvl="1"/>
            <a:r>
              <a:rPr lang="en-GB" dirty="0" smtClean="0"/>
              <a:t>Surface </a:t>
            </a:r>
            <a:r>
              <a:rPr lang="en-GB" dirty="0"/>
              <a:t>SM is much more variable and not always highly correlated to deeper measurement – giving a pessimistic assessment of SAR performance</a:t>
            </a:r>
          </a:p>
          <a:p>
            <a:pPr lvl="1"/>
            <a:endParaRPr lang="en-GB" dirty="0" smtClean="0"/>
          </a:p>
          <a:p>
            <a:pPr lvl="2"/>
            <a:endParaRPr lang="en-GB" dirty="0"/>
          </a:p>
        </p:txBody>
      </p:sp>
      <p:pic>
        <p:nvPicPr>
          <p:cNvPr id="2" name="Picture 1"/>
          <p:cNvPicPr>
            <a:picLocks noChangeAspect="1"/>
          </p:cNvPicPr>
          <p:nvPr/>
        </p:nvPicPr>
        <p:blipFill>
          <a:blip r:embed="rId2"/>
          <a:stretch>
            <a:fillRect/>
          </a:stretch>
        </p:blipFill>
        <p:spPr>
          <a:xfrm>
            <a:off x="8951534" y="1691563"/>
            <a:ext cx="2716312" cy="2051381"/>
          </a:xfrm>
          <a:prstGeom prst="rect">
            <a:avLst/>
          </a:prstGeom>
        </p:spPr>
      </p:pic>
    </p:spTree>
    <p:extLst>
      <p:ext uri="{BB962C8B-B14F-4D97-AF65-F5344CB8AC3E}">
        <p14:creationId xmlns:p14="http://schemas.microsoft.com/office/powerpoint/2010/main" val="1408599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GB" dirty="0" smtClean="0"/>
              <a:t>Soil moisture variability as function of depth</a:t>
            </a:r>
            <a:endParaRPr lang="en-GB" dirty="0"/>
          </a:p>
        </p:txBody>
      </p:sp>
      <p:sp>
        <p:nvSpPr>
          <p:cNvPr id="3" name="Text Placeholder 2"/>
          <p:cNvSpPr>
            <a:spLocks noGrp="1"/>
          </p:cNvSpPr>
          <p:nvPr>
            <p:ph type="body" sz="quarter" idx="15"/>
          </p:nvPr>
        </p:nvSpPr>
        <p:spPr/>
        <p:txBody>
          <a:bodyPr/>
          <a:lstStyle/>
          <a:p>
            <a:endParaRPr lang="en-GB" dirty="0"/>
          </a:p>
        </p:txBody>
      </p:sp>
      <p:pic>
        <p:nvPicPr>
          <p:cNvPr id="4" name="Picture 3"/>
          <p:cNvPicPr>
            <a:picLocks noChangeAspect="1"/>
          </p:cNvPicPr>
          <p:nvPr/>
        </p:nvPicPr>
        <p:blipFill rotWithShape="1">
          <a:blip r:embed="rId2"/>
          <a:srcRect t="-1" b="1926"/>
          <a:stretch/>
        </p:blipFill>
        <p:spPr>
          <a:xfrm>
            <a:off x="407366" y="1409930"/>
            <a:ext cx="4729018" cy="4806143"/>
          </a:xfrm>
          <a:prstGeom prst="rect">
            <a:avLst/>
          </a:prstGeom>
        </p:spPr>
      </p:pic>
      <p:sp>
        <p:nvSpPr>
          <p:cNvPr id="5" name="Rectangle 4"/>
          <p:cNvSpPr/>
          <p:nvPr/>
        </p:nvSpPr>
        <p:spPr>
          <a:xfrm>
            <a:off x="5283199" y="1409930"/>
            <a:ext cx="6501432" cy="1569660"/>
          </a:xfrm>
          <a:prstGeom prst="rect">
            <a:avLst/>
          </a:prstGeom>
        </p:spPr>
        <p:txBody>
          <a:bodyPr wrap="square">
            <a:spAutoFit/>
          </a:bodyPr>
          <a:lstStyle/>
          <a:p>
            <a:r>
              <a:rPr lang="en-GB" sz="1600" dirty="0" smtClean="0"/>
              <a:t>(Left) Soil </a:t>
            </a:r>
            <a:r>
              <a:rPr lang="en-GB" sz="1600" dirty="0"/>
              <a:t>water content depth profiles for different times, t, after irrigation or wetting at surface (t=50 is approx. end of the redistribution phase). Adapted from </a:t>
            </a:r>
            <a:r>
              <a:rPr lang="en-GB" sz="1600" dirty="0" smtClean="0"/>
              <a:t>[5] p85-86</a:t>
            </a:r>
          </a:p>
          <a:p>
            <a:endParaRPr lang="en-GB" sz="1600" dirty="0" smtClean="0">
              <a:solidFill>
                <a:srgbClr val="FF0000"/>
              </a:solidFill>
            </a:endParaRPr>
          </a:p>
          <a:p>
            <a:r>
              <a:rPr lang="en-GB" sz="1600" dirty="0" smtClean="0"/>
              <a:t>(Below) Scatter plot of predicted soil moisture at 2cm and 15cm for COSMOS-UK Chimney Meadows site in 2018 (HYDRUS 1D model)</a:t>
            </a:r>
            <a:endParaRPr lang="en-GB" sz="1600" dirty="0"/>
          </a:p>
        </p:txBody>
      </p:sp>
      <p:pic>
        <p:nvPicPr>
          <p:cNvPr id="6" name="Picture 5"/>
          <p:cNvPicPr>
            <a:picLocks noChangeAspect="1"/>
          </p:cNvPicPr>
          <p:nvPr/>
        </p:nvPicPr>
        <p:blipFill>
          <a:blip r:embed="rId3"/>
          <a:stretch>
            <a:fillRect/>
          </a:stretch>
        </p:blipFill>
        <p:spPr>
          <a:xfrm>
            <a:off x="5694216" y="2896618"/>
            <a:ext cx="5532583" cy="3412702"/>
          </a:xfrm>
          <a:prstGeom prst="rect">
            <a:avLst/>
          </a:prstGeom>
        </p:spPr>
      </p:pic>
    </p:spTree>
    <p:extLst>
      <p:ext uri="{BB962C8B-B14F-4D97-AF65-F5344CB8AC3E}">
        <p14:creationId xmlns:p14="http://schemas.microsoft.com/office/powerpoint/2010/main" val="218440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GB" dirty="0" smtClean="0"/>
              <a:t>Method</a:t>
            </a:r>
            <a:endParaRPr lang="en-GB" dirty="0"/>
          </a:p>
        </p:txBody>
      </p:sp>
      <p:graphicFrame>
        <p:nvGraphicFramePr>
          <p:cNvPr id="4" name="Diagram 3"/>
          <p:cNvGraphicFramePr/>
          <p:nvPr>
            <p:extLst>
              <p:ext uri="{D42A27DB-BD31-4B8C-83A1-F6EECF244321}">
                <p14:modId xmlns:p14="http://schemas.microsoft.com/office/powerpoint/2010/main" val="2527068069"/>
              </p:ext>
            </p:extLst>
          </p:nvPr>
        </p:nvGraphicFramePr>
        <p:xfrm>
          <a:off x="4157472" y="1499616"/>
          <a:ext cx="7437120" cy="4516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01503" y="5093083"/>
            <a:ext cx="3560478" cy="92333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GB" dirty="0" smtClean="0">
                <a:solidFill>
                  <a:schemeClr val="tx1"/>
                </a:solidFill>
              </a:rPr>
              <a:t>COSMOS-UK </a:t>
            </a:r>
            <a:r>
              <a:rPr lang="en-GB" dirty="0">
                <a:solidFill>
                  <a:schemeClr val="tx1"/>
                </a:solidFill>
              </a:rPr>
              <a:t>sites with TDT measurements at 10cm (and more), rainfall, pET</a:t>
            </a:r>
            <a:r>
              <a:rPr lang="en-GB" baseline="-25000" dirty="0">
                <a:solidFill>
                  <a:schemeClr val="tx1"/>
                </a:solidFill>
              </a:rPr>
              <a:t>0</a:t>
            </a:r>
          </a:p>
        </p:txBody>
      </p:sp>
      <p:sp>
        <p:nvSpPr>
          <p:cNvPr id="7" name="Rectangle 6"/>
          <p:cNvSpPr/>
          <p:nvPr/>
        </p:nvSpPr>
        <p:spPr>
          <a:xfrm>
            <a:off x="401503" y="4304423"/>
            <a:ext cx="3560479"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GB" dirty="0"/>
              <a:t>Copernicus SSM product (1km grid)</a:t>
            </a:r>
          </a:p>
        </p:txBody>
      </p:sp>
      <p:sp>
        <p:nvSpPr>
          <p:cNvPr id="8" name="Rectangle 7"/>
          <p:cNvSpPr/>
          <p:nvPr/>
        </p:nvSpPr>
        <p:spPr>
          <a:xfrm>
            <a:off x="341789" y="1526302"/>
            <a:ext cx="3620193"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285750" indent="-285750">
              <a:buFont typeface="Arial" panose="020B0604020202020204" pitchFamily="34" charset="0"/>
              <a:buChar char="•"/>
            </a:pPr>
            <a:r>
              <a:rPr lang="en-GB" dirty="0"/>
              <a:t>HYDRUS 1-D </a:t>
            </a:r>
          </a:p>
          <a:p>
            <a:pPr marL="285750" indent="-285750">
              <a:buFont typeface="Arial" panose="020B0604020202020204" pitchFamily="34" charset="0"/>
              <a:buChar char="•"/>
            </a:pPr>
            <a:r>
              <a:rPr lang="en-GB" dirty="0" smtClean="0"/>
              <a:t>Van-</a:t>
            </a:r>
            <a:r>
              <a:rPr lang="en-GB" dirty="0" err="1" smtClean="0"/>
              <a:t>Genuchten</a:t>
            </a:r>
            <a:r>
              <a:rPr lang="en-GB" dirty="0" smtClean="0"/>
              <a:t> </a:t>
            </a:r>
            <a:r>
              <a:rPr lang="en-GB" dirty="0"/>
              <a:t>model parameters from </a:t>
            </a:r>
            <a:r>
              <a:rPr lang="en-GB" dirty="0" smtClean="0"/>
              <a:t>LANDIS </a:t>
            </a:r>
            <a:r>
              <a:rPr lang="en-GB" dirty="0"/>
              <a:t>HORIZON </a:t>
            </a:r>
            <a:r>
              <a:rPr lang="en-GB" dirty="0" smtClean="0"/>
              <a:t>HYDRAULICS</a:t>
            </a:r>
          </a:p>
          <a:p>
            <a:pPr marL="285750" indent="-285750">
              <a:buFont typeface="Arial" panose="020B0604020202020204" pitchFamily="34" charset="0"/>
              <a:buChar char="•"/>
            </a:pPr>
            <a:r>
              <a:rPr lang="en-GB" dirty="0"/>
              <a:t>LAI from MODIS MYD15A2H (500m grid</a:t>
            </a:r>
            <a:r>
              <a:rPr lang="en-GB" dirty="0" smtClean="0"/>
              <a:t>)</a:t>
            </a:r>
            <a:endParaRPr lang="en-GB" dirty="0"/>
          </a:p>
        </p:txBody>
      </p:sp>
      <p:cxnSp>
        <p:nvCxnSpPr>
          <p:cNvPr id="12" name="Straight Arrow Connector 11"/>
          <p:cNvCxnSpPr>
            <a:stCxn id="8" idx="3"/>
          </p:cNvCxnSpPr>
          <p:nvPr/>
        </p:nvCxnSpPr>
        <p:spPr>
          <a:xfrm flipV="1">
            <a:off x="3961982" y="1828800"/>
            <a:ext cx="195490" cy="574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p:cNvCxnSpPr>
          <p:nvPr/>
        </p:nvCxnSpPr>
        <p:spPr>
          <a:xfrm>
            <a:off x="3961982" y="4489089"/>
            <a:ext cx="195490" cy="277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p:cNvCxnSpPr>
          <p:nvPr/>
        </p:nvCxnSpPr>
        <p:spPr>
          <a:xfrm>
            <a:off x="3961981" y="5554748"/>
            <a:ext cx="195491" cy="142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13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r>
              <a:rPr lang="en-GB" dirty="0" smtClean="0"/>
              <a:t>Hydrus 1-D Optimisation  Process</a:t>
            </a:r>
            <a:endParaRPr lang="en-GB" dirty="0"/>
          </a:p>
        </p:txBody>
      </p:sp>
      <p:grpSp>
        <p:nvGrpSpPr>
          <p:cNvPr id="5" name="Group 4"/>
          <p:cNvGrpSpPr/>
          <p:nvPr/>
        </p:nvGrpSpPr>
        <p:grpSpPr>
          <a:xfrm>
            <a:off x="551631" y="1264963"/>
            <a:ext cx="11233000" cy="4682395"/>
            <a:chOff x="586906" y="901446"/>
            <a:chExt cx="11233000" cy="4682395"/>
          </a:xfrm>
        </p:grpSpPr>
        <p:sp>
          <p:nvSpPr>
            <p:cNvPr id="138" name="TextBox 137"/>
            <p:cNvSpPr txBox="1"/>
            <p:nvPr/>
          </p:nvSpPr>
          <p:spPr>
            <a:xfrm>
              <a:off x="586906" y="933884"/>
              <a:ext cx="666208" cy="369332"/>
            </a:xfrm>
            <a:prstGeom prst="rect">
              <a:avLst/>
            </a:prstGeom>
            <a:noFill/>
          </p:spPr>
          <p:txBody>
            <a:bodyPr wrap="none" rtlCol="0">
              <a:spAutoFit/>
            </a:bodyPr>
            <a:lstStyle/>
            <a:p>
              <a:r>
                <a:rPr lang="en-GB" dirty="0" smtClean="0">
                  <a:solidFill>
                    <a:schemeClr val="accent6"/>
                  </a:solidFill>
                </a:rPr>
                <a:t>DATA</a:t>
              </a:r>
              <a:endParaRPr lang="en-GB" dirty="0">
                <a:solidFill>
                  <a:schemeClr val="accent6"/>
                </a:solidFill>
              </a:endParaRPr>
            </a:p>
          </p:txBody>
        </p:sp>
        <p:sp>
          <p:nvSpPr>
            <p:cNvPr id="139" name="TextBox 138"/>
            <p:cNvSpPr txBox="1"/>
            <p:nvPr/>
          </p:nvSpPr>
          <p:spPr>
            <a:xfrm>
              <a:off x="2511563" y="908567"/>
              <a:ext cx="1486561" cy="369332"/>
            </a:xfrm>
            <a:prstGeom prst="rect">
              <a:avLst/>
            </a:prstGeom>
            <a:noFill/>
          </p:spPr>
          <p:txBody>
            <a:bodyPr wrap="none" rtlCol="0">
              <a:spAutoFit/>
            </a:bodyPr>
            <a:lstStyle/>
            <a:p>
              <a:r>
                <a:rPr lang="en-GB" dirty="0" smtClean="0">
                  <a:solidFill>
                    <a:schemeClr val="accent1"/>
                  </a:solidFill>
                </a:rPr>
                <a:t>PREPARATION</a:t>
              </a:r>
              <a:endParaRPr lang="en-GB" dirty="0">
                <a:solidFill>
                  <a:schemeClr val="accent1"/>
                </a:solidFill>
              </a:endParaRPr>
            </a:p>
          </p:txBody>
        </p:sp>
        <p:sp>
          <p:nvSpPr>
            <p:cNvPr id="140" name="TextBox 139"/>
            <p:cNvSpPr txBox="1"/>
            <p:nvPr/>
          </p:nvSpPr>
          <p:spPr>
            <a:xfrm>
              <a:off x="5493211" y="901446"/>
              <a:ext cx="1178143" cy="369332"/>
            </a:xfrm>
            <a:prstGeom prst="rect">
              <a:avLst/>
            </a:prstGeom>
            <a:noFill/>
          </p:spPr>
          <p:txBody>
            <a:bodyPr wrap="none" rtlCol="0">
              <a:spAutoFit/>
            </a:bodyPr>
            <a:lstStyle/>
            <a:p>
              <a:r>
                <a:rPr lang="en-GB" dirty="0" smtClean="0">
                  <a:solidFill>
                    <a:schemeClr val="accent5">
                      <a:lumMod val="75000"/>
                    </a:schemeClr>
                  </a:solidFill>
                </a:rPr>
                <a:t>ITERATION</a:t>
              </a:r>
              <a:endParaRPr lang="en-GB" dirty="0">
                <a:solidFill>
                  <a:schemeClr val="accent5">
                    <a:lumMod val="75000"/>
                  </a:schemeClr>
                </a:solidFill>
              </a:endParaRPr>
            </a:p>
          </p:txBody>
        </p:sp>
        <p:sp>
          <p:nvSpPr>
            <p:cNvPr id="141" name="TextBox 140"/>
            <p:cNvSpPr txBox="1"/>
            <p:nvPr/>
          </p:nvSpPr>
          <p:spPr>
            <a:xfrm>
              <a:off x="8398932" y="961960"/>
              <a:ext cx="974947" cy="369332"/>
            </a:xfrm>
            <a:prstGeom prst="rect">
              <a:avLst/>
            </a:prstGeom>
            <a:noFill/>
          </p:spPr>
          <p:txBody>
            <a:bodyPr wrap="none" rtlCol="0">
              <a:spAutoFit/>
            </a:bodyPr>
            <a:lstStyle/>
            <a:p>
              <a:r>
                <a:rPr lang="en-GB" dirty="0" smtClean="0">
                  <a:solidFill>
                    <a:schemeClr val="accent2"/>
                  </a:solidFill>
                </a:rPr>
                <a:t>OUTPUT</a:t>
              </a:r>
              <a:endParaRPr lang="en-GB" dirty="0">
                <a:solidFill>
                  <a:schemeClr val="accent2"/>
                </a:solidFill>
              </a:endParaRPr>
            </a:p>
          </p:txBody>
        </p:sp>
        <p:grpSp>
          <p:nvGrpSpPr>
            <p:cNvPr id="3" name="Group 2"/>
            <p:cNvGrpSpPr/>
            <p:nvPr/>
          </p:nvGrpSpPr>
          <p:grpSpPr>
            <a:xfrm>
              <a:off x="671679" y="1328530"/>
              <a:ext cx="11148227" cy="4255311"/>
              <a:chOff x="671679" y="1328530"/>
              <a:chExt cx="11148227" cy="4255311"/>
            </a:xfrm>
          </p:grpSpPr>
          <p:sp>
            <p:nvSpPr>
              <p:cNvPr id="7" name="Rectangle 6"/>
              <p:cNvSpPr/>
              <p:nvPr/>
            </p:nvSpPr>
            <p:spPr>
              <a:xfrm>
                <a:off x="671683" y="1363288"/>
                <a:ext cx="1571105" cy="8478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COSMOS-UK </a:t>
                </a:r>
                <a:r>
                  <a:rPr lang="en-GB" dirty="0" smtClean="0"/>
                  <a:t>GEOMETRY 200m RADIUS</a:t>
                </a:r>
                <a:endParaRPr lang="en-GB" dirty="0"/>
              </a:p>
            </p:txBody>
          </p:sp>
          <p:sp>
            <p:nvSpPr>
              <p:cNvPr id="8" name="Rectangle 7"/>
              <p:cNvSpPr/>
              <p:nvPr/>
            </p:nvSpPr>
            <p:spPr>
              <a:xfrm>
                <a:off x="2603007" y="1363288"/>
                <a:ext cx="1571105" cy="8478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MODIS L4 LAI (</a:t>
                </a:r>
                <a:r>
                  <a:rPr lang="en-GB" dirty="0" smtClean="0"/>
                  <a:t>MYD15A2H)</a:t>
                </a:r>
                <a:endParaRPr lang="en-GB" dirty="0"/>
              </a:p>
            </p:txBody>
          </p:sp>
          <p:sp>
            <p:nvSpPr>
              <p:cNvPr id="9" name="Rectangle 8"/>
              <p:cNvSpPr/>
              <p:nvPr/>
            </p:nvSpPr>
            <p:spPr>
              <a:xfrm>
                <a:off x="4534331" y="1363288"/>
                <a:ext cx="1571105" cy="84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LAI TIMESERIES</a:t>
                </a:r>
                <a:endParaRPr lang="en-GB" dirty="0"/>
              </a:p>
            </p:txBody>
          </p:sp>
          <p:sp>
            <p:nvSpPr>
              <p:cNvPr id="11" name="Rectangle 10"/>
              <p:cNvSpPr/>
              <p:nvPr/>
            </p:nvSpPr>
            <p:spPr>
              <a:xfrm>
                <a:off x="671679" y="2464682"/>
                <a:ext cx="1571105" cy="8478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LANDIS NATMAP/</a:t>
                </a:r>
              </a:p>
              <a:p>
                <a:pPr algn="ctr"/>
                <a:r>
                  <a:rPr lang="en-GB" dirty="0" smtClean="0"/>
                  <a:t>HORIZON</a:t>
                </a:r>
                <a:endParaRPr lang="en-GB" dirty="0"/>
              </a:p>
            </p:txBody>
          </p:sp>
          <p:sp>
            <p:nvSpPr>
              <p:cNvPr id="12" name="Rectangle 11"/>
              <p:cNvSpPr/>
              <p:nvPr/>
            </p:nvSpPr>
            <p:spPr>
              <a:xfrm>
                <a:off x="2603005" y="2459600"/>
                <a:ext cx="1571105" cy="84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INITIAL SOIL HYDRAULIC PROPERTIES</a:t>
                </a:r>
                <a:endParaRPr lang="en-GB" dirty="0"/>
              </a:p>
            </p:txBody>
          </p:sp>
          <p:sp>
            <p:nvSpPr>
              <p:cNvPr id="13" name="Rectangle 12"/>
              <p:cNvSpPr/>
              <p:nvPr/>
            </p:nvSpPr>
            <p:spPr>
              <a:xfrm>
                <a:off x="671679" y="4713074"/>
                <a:ext cx="1571105" cy="8478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COSMOS-UK </a:t>
                </a:r>
                <a:r>
                  <a:rPr lang="en-GB" dirty="0" smtClean="0"/>
                  <a:t>DAILY SUMMARY</a:t>
                </a:r>
                <a:endParaRPr lang="en-GB" dirty="0"/>
              </a:p>
            </p:txBody>
          </p:sp>
          <p:sp>
            <p:nvSpPr>
              <p:cNvPr id="14" name="Rectangle 13"/>
              <p:cNvSpPr/>
              <p:nvPr/>
            </p:nvSpPr>
            <p:spPr>
              <a:xfrm>
                <a:off x="2603005" y="4718370"/>
                <a:ext cx="1571105" cy="331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smtClean="0"/>
                  <a:t>POTENTIAL EVAPOTRANSPIRATION AND RAINFALL</a:t>
                </a:r>
                <a:endParaRPr lang="en-GB" sz="700" dirty="0"/>
              </a:p>
            </p:txBody>
          </p:sp>
          <p:sp>
            <p:nvSpPr>
              <p:cNvPr id="15" name="Rectangle 14"/>
              <p:cNvSpPr/>
              <p:nvPr/>
            </p:nvSpPr>
            <p:spPr>
              <a:xfrm>
                <a:off x="671679" y="3567442"/>
                <a:ext cx="1571105" cy="8478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COSMOS-UK </a:t>
                </a:r>
                <a:r>
                  <a:rPr lang="en-GB" dirty="0" smtClean="0"/>
                  <a:t>METADATA</a:t>
                </a:r>
                <a:endParaRPr lang="en-GB" dirty="0"/>
              </a:p>
            </p:txBody>
          </p:sp>
          <p:sp>
            <p:nvSpPr>
              <p:cNvPr id="16" name="Rectangle 15"/>
              <p:cNvSpPr/>
              <p:nvPr/>
            </p:nvSpPr>
            <p:spPr>
              <a:xfrm>
                <a:off x="2603006" y="3572325"/>
                <a:ext cx="1571105" cy="84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CROP ESTIMATE AND ROOTING DEPTH</a:t>
                </a:r>
                <a:endParaRPr lang="en-GB" sz="1400" dirty="0"/>
              </a:p>
            </p:txBody>
          </p:sp>
          <p:sp>
            <p:nvSpPr>
              <p:cNvPr id="17" name="Rectangle 16"/>
              <p:cNvSpPr/>
              <p:nvPr/>
            </p:nvSpPr>
            <p:spPr>
              <a:xfrm>
                <a:off x="2603005" y="5232949"/>
                <a:ext cx="1571105" cy="331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t>GROUND MEASURMENT OF SM WITH TDT @ 10cm</a:t>
                </a:r>
                <a:endParaRPr lang="en-GB" sz="1000" dirty="0"/>
              </a:p>
            </p:txBody>
          </p:sp>
          <p:sp>
            <p:nvSpPr>
              <p:cNvPr id="18" name="Rounded Rectangle 17"/>
              <p:cNvSpPr/>
              <p:nvPr/>
            </p:nvSpPr>
            <p:spPr>
              <a:xfrm>
                <a:off x="6367549" y="1328530"/>
                <a:ext cx="1662545" cy="249839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HYDRUS 1D RUN</a:t>
                </a:r>
                <a:endParaRPr lang="en-GB" dirty="0"/>
              </a:p>
            </p:txBody>
          </p:sp>
          <p:sp>
            <p:nvSpPr>
              <p:cNvPr id="19" name="Rectangle 18"/>
              <p:cNvSpPr/>
              <p:nvPr/>
            </p:nvSpPr>
            <p:spPr>
              <a:xfrm>
                <a:off x="8374809" y="2336329"/>
                <a:ext cx="1571105" cy="4827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smtClean="0"/>
                  <a:t>2cm SM</a:t>
                </a:r>
                <a:endParaRPr lang="en-GB" sz="1400" dirty="0"/>
              </a:p>
            </p:txBody>
          </p:sp>
          <p:sp>
            <p:nvSpPr>
              <p:cNvPr id="20" name="Rectangle 19"/>
              <p:cNvSpPr/>
              <p:nvPr/>
            </p:nvSpPr>
            <p:spPr>
              <a:xfrm>
                <a:off x="6685378" y="4454986"/>
                <a:ext cx="1026885" cy="4827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smtClean="0"/>
                  <a:t>10cm SM</a:t>
                </a:r>
                <a:endParaRPr lang="en-GB" sz="1400" dirty="0"/>
              </a:p>
            </p:txBody>
          </p:sp>
          <p:sp>
            <p:nvSpPr>
              <p:cNvPr id="21" name="Rectangle 20"/>
              <p:cNvSpPr/>
              <p:nvPr/>
            </p:nvSpPr>
            <p:spPr>
              <a:xfrm>
                <a:off x="4534331" y="3570515"/>
                <a:ext cx="1567211" cy="84789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ADJUST SOIL AND ROOTING</a:t>
                </a:r>
                <a:endParaRPr lang="en-GB" dirty="0"/>
              </a:p>
            </p:txBody>
          </p:sp>
          <p:sp>
            <p:nvSpPr>
              <p:cNvPr id="22" name="Rectangle 21"/>
              <p:cNvSpPr/>
              <p:nvPr/>
            </p:nvSpPr>
            <p:spPr>
              <a:xfrm>
                <a:off x="4534331" y="4735943"/>
                <a:ext cx="1571105" cy="84789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smtClean="0"/>
                  <a:t>COMPARE USING </a:t>
                </a:r>
                <a:r>
                  <a:rPr lang="en-GB" i="1" dirty="0" err="1" smtClean="0"/>
                  <a:t>d</a:t>
                </a:r>
                <a:r>
                  <a:rPr lang="en-GB" i="1" baseline="-25000" dirty="0" err="1" smtClean="0"/>
                  <a:t>r</a:t>
                </a:r>
                <a:r>
                  <a:rPr lang="en-GB" dirty="0" smtClean="0"/>
                  <a:t> &amp; RMSE</a:t>
                </a:r>
                <a:endParaRPr lang="en-GB" dirty="0"/>
              </a:p>
            </p:txBody>
          </p:sp>
          <p:sp>
            <p:nvSpPr>
              <p:cNvPr id="23" name="Rounded Rectangle 22"/>
              <p:cNvSpPr/>
              <p:nvPr/>
            </p:nvSpPr>
            <p:spPr>
              <a:xfrm>
                <a:off x="8374809" y="4911983"/>
                <a:ext cx="1571105" cy="44421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smtClean="0"/>
                  <a:t>BEST FIT?</a:t>
                </a:r>
                <a:endParaRPr lang="en-GB" sz="1600" dirty="0"/>
              </a:p>
            </p:txBody>
          </p:sp>
          <p:sp>
            <p:nvSpPr>
              <p:cNvPr id="24" name="Rectangle 23"/>
              <p:cNvSpPr/>
              <p:nvPr/>
            </p:nvSpPr>
            <p:spPr>
              <a:xfrm>
                <a:off x="8374809" y="3561198"/>
                <a:ext cx="1571105" cy="8478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REVISED SOIL HYDRAULIC PARAMETERS</a:t>
                </a:r>
                <a:endParaRPr lang="en-GB" dirty="0"/>
              </a:p>
            </p:txBody>
          </p:sp>
          <p:sp>
            <p:nvSpPr>
              <p:cNvPr id="25" name="Oval 24"/>
              <p:cNvSpPr/>
              <p:nvPr/>
            </p:nvSpPr>
            <p:spPr>
              <a:xfrm>
                <a:off x="10423896" y="2401336"/>
                <a:ext cx="1396010" cy="14255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smtClean="0"/>
                  <a:t>ANALYSE SSM</a:t>
                </a:r>
                <a:endParaRPr lang="en-GB" sz="1600" dirty="0"/>
              </a:p>
            </p:txBody>
          </p:sp>
          <p:cxnSp>
            <p:nvCxnSpPr>
              <p:cNvPr id="27" name="Straight Arrow Connector 26"/>
              <p:cNvCxnSpPr>
                <a:stCxn id="7" idx="3"/>
                <a:endCxn id="8" idx="1"/>
              </p:cNvCxnSpPr>
              <p:nvPr/>
            </p:nvCxnSpPr>
            <p:spPr>
              <a:xfrm>
                <a:off x="2242788" y="1787237"/>
                <a:ext cx="3602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2"/>
                <a:endCxn id="11" idx="0"/>
              </p:cNvCxnSpPr>
              <p:nvPr/>
            </p:nvCxnSpPr>
            <p:spPr>
              <a:xfrm flipH="1">
                <a:off x="1457232" y="2211186"/>
                <a:ext cx="4" cy="2534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3"/>
                <a:endCxn id="12" idx="1"/>
              </p:cNvCxnSpPr>
              <p:nvPr/>
            </p:nvCxnSpPr>
            <p:spPr>
              <a:xfrm flipV="1">
                <a:off x="2242784" y="2883549"/>
                <a:ext cx="360221" cy="50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3"/>
                <a:endCxn id="9" idx="1"/>
              </p:cNvCxnSpPr>
              <p:nvPr/>
            </p:nvCxnSpPr>
            <p:spPr>
              <a:xfrm>
                <a:off x="4174112" y="1787237"/>
                <a:ext cx="3602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3"/>
                <a:endCxn id="18" idx="1"/>
              </p:cNvCxnSpPr>
              <p:nvPr/>
            </p:nvCxnSpPr>
            <p:spPr>
              <a:xfrm flipV="1">
                <a:off x="4174110" y="2577729"/>
                <a:ext cx="2193439" cy="305820"/>
              </a:xfrm>
              <a:prstGeom prst="bentConnector3">
                <a:avLst>
                  <a:gd name="adj1" fmla="val 831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9" idx="3"/>
                <a:endCxn id="18" idx="1"/>
              </p:cNvCxnSpPr>
              <p:nvPr/>
            </p:nvCxnSpPr>
            <p:spPr>
              <a:xfrm>
                <a:off x="6105436" y="1787237"/>
                <a:ext cx="262113" cy="79049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5" idx="3"/>
                <a:endCxn id="16" idx="1"/>
              </p:cNvCxnSpPr>
              <p:nvPr/>
            </p:nvCxnSpPr>
            <p:spPr>
              <a:xfrm>
                <a:off x="2242784" y="3991391"/>
                <a:ext cx="360222" cy="48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6" idx="3"/>
                <a:endCxn id="18" idx="1"/>
              </p:cNvCxnSpPr>
              <p:nvPr/>
            </p:nvCxnSpPr>
            <p:spPr>
              <a:xfrm flipV="1">
                <a:off x="4174111" y="2577729"/>
                <a:ext cx="2193438" cy="1418545"/>
              </a:xfrm>
              <a:prstGeom prst="bentConnector3">
                <a:avLst>
                  <a:gd name="adj1" fmla="val 831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3" idx="3"/>
                <a:endCxn id="14" idx="1"/>
              </p:cNvCxnSpPr>
              <p:nvPr/>
            </p:nvCxnSpPr>
            <p:spPr>
              <a:xfrm flipV="1">
                <a:off x="2242784" y="4884240"/>
                <a:ext cx="360221" cy="25278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13" idx="3"/>
                <a:endCxn id="17" idx="1"/>
              </p:cNvCxnSpPr>
              <p:nvPr/>
            </p:nvCxnSpPr>
            <p:spPr>
              <a:xfrm>
                <a:off x="2242784" y="5137023"/>
                <a:ext cx="360221" cy="261796"/>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8" idx="2"/>
                <a:endCxn id="20" idx="0"/>
              </p:cNvCxnSpPr>
              <p:nvPr/>
            </p:nvCxnSpPr>
            <p:spPr>
              <a:xfrm flipH="1">
                <a:off x="7198821" y="3826927"/>
                <a:ext cx="1" cy="628059"/>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68" name="Elbow Connector 67"/>
              <p:cNvCxnSpPr>
                <a:stCxn id="17" idx="3"/>
                <a:endCxn id="22" idx="1"/>
              </p:cNvCxnSpPr>
              <p:nvPr/>
            </p:nvCxnSpPr>
            <p:spPr>
              <a:xfrm flipV="1">
                <a:off x="4174110" y="5159892"/>
                <a:ext cx="360221" cy="23892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2" idx="3"/>
                <a:endCxn id="23" idx="1"/>
              </p:cNvCxnSpPr>
              <p:nvPr/>
            </p:nvCxnSpPr>
            <p:spPr>
              <a:xfrm flipV="1">
                <a:off x="6105436" y="5134093"/>
                <a:ext cx="2269373" cy="25799"/>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87" name="Elbow Connector 86"/>
              <p:cNvCxnSpPr>
                <a:stCxn id="14" idx="3"/>
                <a:endCxn id="18" idx="1"/>
              </p:cNvCxnSpPr>
              <p:nvPr/>
            </p:nvCxnSpPr>
            <p:spPr>
              <a:xfrm flipV="1">
                <a:off x="4174110" y="2577729"/>
                <a:ext cx="2193439" cy="2306511"/>
              </a:xfrm>
              <a:prstGeom prst="bentConnector3">
                <a:avLst>
                  <a:gd name="adj1" fmla="val 831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p:cNvCxnSpPr>
                <a:stCxn id="20" idx="2"/>
                <a:endCxn id="22" idx="3"/>
              </p:cNvCxnSpPr>
              <p:nvPr/>
            </p:nvCxnSpPr>
            <p:spPr>
              <a:xfrm rot="5400000">
                <a:off x="6541075" y="4502145"/>
                <a:ext cx="222109" cy="1093385"/>
              </a:xfrm>
              <a:prstGeom prst="bentConnector2">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10" name="Straight Arrow Connector 109"/>
              <p:cNvCxnSpPr>
                <a:stCxn id="22" idx="0"/>
                <a:endCxn id="21" idx="2"/>
              </p:cNvCxnSpPr>
              <p:nvPr/>
            </p:nvCxnSpPr>
            <p:spPr>
              <a:xfrm flipH="1" flipV="1">
                <a:off x="5317937" y="4418413"/>
                <a:ext cx="1947" cy="31753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14" name="Elbow Connector 113"/>
              <p:cNvCxnSpPr>
                <a:stCxn id="21" idx="0"/>
                <a:endCxn id="18" idx="1"/>
              </p:cNvCxnSpPr>
              <p:nvPr/>
            </p:nvCxnSpPr>
            <p:spPr>
              <a:xfrm rot="5400000" flipH="1" flipV="1">
                <a:off x="5346350" y="2549316"/>
                <a:ext cx="992786" cy="1049612"/>
              </a:xfrm>
              <a:prstGeom prst="bentConnector2">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25" name="Straight Arrow Connector 124"/>
              <p:cNvCxnSpPr>
                <a:stCxn id="21" idx="3"/>
                <a:endCxn id="24" idx="1"/>
              </p:cNvCxnSpPr>
              <p:nvPr/>
            </p:nvCxnSpPr>
            <p:spPr>
              <a:xfrm flipV="1">
                <a:off x="6101542" y="3985147"/>
                <a:ext cx="2273267" cy="9317"/>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128" name="Straight Arrow Connector 127"/>
              <p:cNvCxnSpPr>
                <a:stCxn id="18" idx="3"/>
                <a:endCxn id="19" idx="1"/>
              </p:cNvCxnSpPr>
              <p:nvPr/>
            </p:nvCxnSpPr>
            <p:spPr>
              <a:xfrm flipV="1">
                <a:off x="8030094" y="2577728"/>
                <a:ext cx="344715" cy="1"/>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134" name="Elbow Connector 133"/>
              <p:cNvCxnSpPr>
                <a:stCxn id="19" idx="3"/>
                <a:endCxn id="25" idx="2"/>
              </p:cNvCxnSpPr>
              <p:nvPr/>
            </p:nvCxnSpPr>
            <p:spPr>
              <a:xfrm>
                <a:off x="9945914" y="2577728"/>
                <a:ext cx="477982" cy="536404"/>
              </a:xfrm>
              <a:prstGeom prst="bentConnector3">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137" name="Elbow Connector 136"/>
              <p:cNvCxnSpPr>
                <a:stCxn id="24" idx="3"/>
                <a:endCxn id="25" idx="2"/>
              </p:cNvCxnSpPr>
              <p:nvPr/>
            </p:nvCxnSpPr>
            <p:spPr>
              <a:xfrm flipV="1">
                <a:off x="9945914" y="3114132"/>
                <a:ext cx="477982" cy="871015"/>
              </a:xfrm>
              <a:prstGeom prst="bentConnector3">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143" name="Straight Arrow Connector 142"/>
              <p:cNvCxnSpPr>
                <a:stCxn id="23" idx="0"/>
                <a:endCxn id="24" idx="2"/>
              </p:cNvCxnSpPr>
              <p:nvPr/>
            </p:nvCxnSpPr>
            <p:spPr>
              <a:xfrm flipV="1">
                <a:off x="9160362" y="4409096"/>
                <a:ext cx="0" cy="502887"/>
              </a:xfrm>
              <a:prstGeom prst="straightConnector1">
                <a:avLst/>
              </a:prstGeom>
              <a:ln w="28575">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45" name="Straight Arrow Connector 144"/>
              <p:cNvCxnSpPr>
                <a:stCxn id="24" idx="0"/>
                <a:endCxn id="19" idx="2"/>
              </p:cNvCxnSpPr>
              <p:nvPr/>
            </p:nvCxnSpPr>
            <p:spPr>
              <a:xfrm flipV="1">
                <a:off x="9160362" y="2819126"/>
                <a:ext cx="0" cy="742072"/>
              </a:xfrm>
              <a:prstGeom prst="straightConnector1">
                <a:avLst/>
              </a:prstGeom>
              <a:ln w="28575">
                <a:prstDash val="sysDash"/>
                <a:tailEnd type="triangle"/>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1168075225"/>
      </p:ext>
    </p:extLst>
  </p:cSld>
  <p:clrMapOvr>
    <a:masterClrMapping/>
  </p:clrMapOvr>
</p:sld>
</file>

<file path=ppt/theme/theme1.xml><?xml version="1.0" encoding="utf-8"?>
<a:theme xmlns:a="http://schemas.openxmlformats.org/drawingml/2006/main" name="Cranfield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4EC0D7FE-06B8-4F5B-837D-515890F940B8}" vid="{1962E988-1E27-4B1B-A392-6000164B8AB2}"/>
    </a:ext>
  </a:extLst>
</a:theme>
</file>

<file path=ppt/theme/theme2.xml><?xml version="1.0" encoding="utf-8"?>
<a:theme xmlns:a="http://schemas.openxmlformats.org/drawingml/2006/main" name="No Logo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4EC0D7FE-06B8-4F5B-837D-515890F940B8}" vid="{D8971F1C-1031-48F9-B70C-DDFF98459FAF}"/>
    </a:ext>
  </a:extLst>
</a:theme>
</file>

<file path=ppt/theme/theme3.xml><?xml version="1.0" encoding="utf-8"?>
<a:theme xmlns:a="http://schemas.openxmlformats.org/drawingml/2006/main" name="Colour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4EC0D7FE-06B8-4F5B-837D-515890F940B8}" vid="{9D134DCA-2C6B-4243-AC44-C646CE090EF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F5DDB62B41D24CB974735F2B5F80B6" ma:contentTypeVersion="13" ma:contentTypeDescription="Create a new document." ma:contentTypeScope="" ma:versionID="0b31707cd19480b7965ace8af41ddffc">
  <xsd:schema xmlns:xsd="http://www.w3.org/2001/XMLSchema" xmlns:xs="http://www.w3.org/2001/XMLSchema" xmlns:p="http://schemas.microsoft.com/office/2006/metadata/properties" xmlns:ns3="62dac45c-a09b-4542-889f-7647871c89a7" xmlns:ns4="5b9dbb6f-f28e-4a32-a7d6-aa04ef18b565" targetNamespace="http://schemas.microsoft.com/office/2006/metadata/properties" ma:root="true" ma:fieldsID="a6dc350f93d8345d03c9fb07fcb4fa86" ns3:_="" ns4:_="">
    <xsd:import namespace="62dac45c-a09b-4542-889f-7647871c89a7"/>
    <xsd:import namespace="5b9dbb6f-f28e-4a32-a7d6-aa04ef18b56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dac45c-a09b-4542-889f-7647871c8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9dbb6f-f28e-4a32-a7d6-aa04ef18b56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30CD1-69DE-4EC6-8AC1-208DE8D0012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b9dbb6f-f28e-4a32-a7d6-aa04ef18b565"/>
    <ds:schemaRef ds:uri="62dac45c-a09b-4542-889f-7647871c89a7"/>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9A3296A9-9A64-4A9F-A33F-60E4EEE64F65}">
  <ds:schemaRefs>
    <ds:schemaRef ds:uri="http://schemas.microsoft.com/sharepoint/v3/contenttype/forms"/>
  </ds:schemaRefs>
</ds:datastoreItem>
</file>

<file path=customXml/itemProps3.xml><?xml version="1.0" encoding="utf-8"?>
<ds:datastoreItem xmlns:ds="http://schemas.openxmlformats.org/officeDocument/2006/customXml" ds:itemID="{46DBAE29-2A34-41A3-9AD0-12DC0B4EEB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dac45c-a09b-4542-889f-7647871c89a7"/>
    <ds:schemaRef ds:uri="5b9dbb6f-f28e-4a32-a7d6-aa04ef18b5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Marketing-Template-16x9-01</Template>
  <TotalTime>1674</TotalTime>
  <Words>2141</Words>
  <Application>Microsoft Office PowerPoint</Application>
  <PresentationFormat>Widescreen</PresentationFormat>
  <Paragraphs>320</Paragraphs>
  <Slides>22</Slides>
  <Notes>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22</vt:i4>
      </vt:variant>
    </vt:vector>
  </HeadingPairs>
  <TitlesOfParts>
    <vt:vector size="28" baseType="lpstr">
      <vt:lpstr>Arial</vt:lpstr>
      <vt:lpstr>Calibri</vt:lpstr>
      <vt:lpstr>Cambria Math</vt:lpstr>
      <vt:lpstr>Cranfield Master</vt:lpstr>
      <vt:lpstr>No Logo Master</vt:lpstr>
      <vt:lpstr>Coloured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Cranfield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SSM Smoothing</dc:title>
  <dc:creator>Beale, John</dc:creator>
  <cp:lastModifiedBy>Beale, John</cp:lastModifiedBy>
  <cp:revision>127</cp:revision>
  <dcterms:created xsi:type="dcterms:W3CDTF">2020-04-27T08:16:36Z</dcterms:created>
  <dcterms:modified xsi:type="dcterms:W3CDTF">2020-05-11T09:15:51Z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0x01010049F5DDB62B41D24CB974735F2B5F80B6</vt:lpwstr>
  </property>
</Properties>
</file>