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 snapToGrid="0" snapToObjects="1" showGuides="1">
      <p:cViewPr>
        <p:scale>
          <a:sx n="50" d="100"/>
          <a:sy n="50" d="100"/>
        </p:scale>
        <p:origin x="-216" y="-202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7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0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8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95D7-DE94-7D4B-AA9D-8005C088293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0E9B-64AC-8A4B-BEF6-8849C6B9FC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276" y="20790031"/>
            <a:ext cx="13309095" cy="8369118"/>
          </a:xfrm>
          <a:prstGeom prst="rect">
            <a:avLst/>
          </a:prstGeom>
        </p:spPr>
      </p:pic>
      <p:pic>
        <p:nvPicPr>
          <p:cNvPr id="8" name="Picture 7" descr="C3S-Footer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279532"/>
            <a:ext cx="30275213" cy="5420453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235543" y="11417480"/>
            <a:ext cx="17211863" cy="998836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numCol="3">
            <a:normAutofit fontScale="92500" lnSpcReduction="20000"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accent6"/>
                </a:solidFill>
              </a:rPr>
              <a:t>Operational Services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Available 24/7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With high service level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Main product is the </a:t>
            </a:r>
            <a:r>
              <a:rPr lang="en-US" sz="4800" b="1" dirty="0">
                <a:solidFill>
                  <a:schemeClr val="accent1"/>
                </a:solidFill>
              </a:rPr>
              <a:t>ENSEMBLE</a:t>
            </a:r>
            <a:r>
              <a:rPr lang="en-US" sz="4800" dirty="0">
                <a:solidFill>
                  <a:schemeClr val="tx1"/>
                </a:solidFill>
              </a:rPr>
              <a:t>: Median of the 9 individual models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Near Real time </a:t>
            </a:r>
            <a:r>
              <a:rPr lang="en-US" sz="4800">
                <a:solidFill>
                  <a:schemeClr val="tx1"/>
                </a:solidFill>
              </a:rPr>
              <a:t>products (</a:t>
            </a:r>
            <a:r>
              <a:rPr lang="en-US" sz="4800" dirty="0">
                <a:solidFill>
                  <a:schemeClr val="tx1"/>
                </a:solidFill>
              </a:rPr>
              <a:t>Forecasts &amp; Analyses)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1"/>
                </a:solidFill>
              </a:rPr>
              <a:t>Reanalyses</a:t>
            </a:r>
            <a:r>
              <a:rPr lang="en-US" sz="4800" dirty="0">
                <a:solidFill>
                  <a:schemeClr val="tx1"/>
                </a:solidFill>
              </a:rPr>
              <a:t> (Interim YY-1 and Validated for YY-2)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Download data services for: packages, archived data, WMS &amp; WCS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Reanalyses: indicators on surface (seasonal and annual mean – surface concentration, etc.)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NRT products: static plots (jpg &amp; pdf), numerical format and web services for all models, all levels, all species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/>
              </a:solidFill>
            </a:endParaRPr>
          </a:p>
          <a:p>
            <a:pPr algn="l"/>
            <a:endParaRPr lang="en-US" sz="4800" dirty="0">
              <a:solidFill>
                <a:schemeClr val="tx1"/>
              </a:solidFill>
            </a:endParaRPr>
          </a:p>
          <a:p>
            <a:pPr algn="l"/>
            <a:r>
              <a:rPr lang="en-US" sz="4800" b="1" dirty="0">
                <a:solidFill>
                  <a:schemeClr val="accent6"/>
                </a:solidFill>
              </a:rPr>
              <a:t>Services Evolutions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Continuous development and evolutions of models, services and products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Validation of all models and of the Ensemble against in situ observation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Increase availability of output products for </a:t>
            </a:r>
          </a:p>
          <a:p>
            <a:pPr marL="1711325" lvl="1" indent="-531813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air quality management (diagnostics) </a:t>
            </a:r>
          </a:p>
          <a:p>
            <a:pPr marL="1711325" lvl="1" indent="-531813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forcing of national/local forecasts (boundary conditions)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68284" y="6077020"/>
            <a:ext cx="25263665" cy="3959368"/>
          </a:xfrm>
        </p:spPr>
        <p:txBody>
          <a:bodyPr wrap="none" lIns="0" tIns="0" rIns="0" bIns="0" anchor="t" anchorCtr="0">
            <a:normAutofit fontScale="90000"/>
          </a:bodyPr>
          <a:lstStyle/>
          <a:p>
            <a:pPr algn="l"/>
            <a:r>
              <a:rPr lang="en-US" sz="8000" b="1" dirty="0">
                <a:latin typeface="Verdana"/>
                <a:cs typeface="Verdana"/>
              </a:rPr>
              <a:t>Copernicus Atmosphere Services</a:t>
            </a:r>
            <a:br>
              <a:rPr lang="en-US" sz="8000" b="1" dirty="0">
                <a:latin typeface="Verdana"/>
                <a:cs typeface="Verdana"/>
              </a:rPr>
            </a:br>
            <a:r>
              <a:rPr lang="en-US" sz="8000" b="1" dirty="0">
                <a:latin typeface="Verdana"/>
                <a:cs typeface="Verdana"/>
              </a:rPr>
              <a:t>Regional Production</a:t>
            </a:r>
            <a:br>
              <a:rPr lang="en-US" sz="8000" b="1" dirty="0">
                <a:latin typeface="Verdana"/>
                <a:cs typeface="Verdana"/>
              </a:rPr>
            </a:br>
            <a:r>
              <a:rPr lang="en-US" sz="3600" b="1" dirty="0">
                <a:latin typeface="Verdana"/>
                <a:cs typeface="Verdana"/>
              </a:rPr>
              <a:t>G. Collin</a:t>
            </a:r>
            <a:r>
              <a:rPr lang="en-US" sz="3600" b="1" baseline="30000" dirty="0">
                <a:latin typeface="Verdana"/>
                <a:cs typeface="Verdana"/>
              </a:rPr>
              <a:t>1</a:t>
            </a:r>
            <a:r>
              <a:rPr lang="en-US" sz="3600" b="1" dirty="0">
                <a:latin typeface="Verdana"/>
                <a:cs typeface="Verdana"/>
              </a:rPr>
              <a:t>, </a:t>
            </a:r>
            <a:r>
              <a:rPr lang="en-US" sz="3600" dirty="0">
                <a:latin typeface="Verdana"/>
                <a:cs typeface="Verdana"/>
              </a:rPr>
              <a:t>E. Blot</a:t>
            </a:r>
            <a:r>
              <a:rPr lang="en-US" sz="3600" baseline="30000" dirty="0">
                <a:latin typeface="Verdana"/>
                <a:cs typeface="Verdana"/>
              </a:rPr>
              <a:t>1</a:t>
            </a:r>
            <a:r>
              <a:rPr lang="en-US" sz="3600" dirty="0">
                <a:latin typeface="Verdana"/>
                <a:cs typeface="Verdana"/>
              </a:rPr>
              <a:t>, N.Assar</a:t>
            </a:r>
            <a:r>
              <a:rPr lang="en-US" sz="3600" baseline="30000" dirty="0">
                <a:latin typeface="Verdana"/>
                <a:cs typeface="Verdana"/>
              </a:rPr>
              <a:t>1</a:t>
            </a:r>
            <a:r>
              <a:rPr lang="en-US" sz="3600" baseline="-25000" dirty="0">
                <a:latin typeface="Verdana"/>
                <a:cs typeface="Verdana"/>
              </a:rPr>
              <a:t>,</a:t>
            </a:r>
            <a:r>
              <a:rPr lang="en-US" sz="3600" baseline="30000" dirty="0">
                <a:latin typeface="Verdana"/>
                <a:cs typeface="Verdana"/>
              </a:rPr>
              <a:t> </a:t>
            </a:r>
            <a:r>
              <a:rPr lang="en-US" sz="3600" dirty="0">
                <a:latin typeface="Verdana"/>
                <a:cs typeface="Verdana"/>
              </a:rPr>
              <a:t>A. Colette</a:t>
            </a:r>
            <a:r>
              <a:rPr lang="en-US" sz="3600" baseline="30000" dirty="0">
                <a:latin typeface="Verdana"/>
                <a:cs typeface="Verdana"/>
              </a:rPr>
              <a:t>2</a:t>
            </a:r>
            <a:r>
              <a:rPr lang="en-US" sz="3600" dirty="0">
                <a:latin typeface="Verdana"/>
                <a:cs typeface="Verdana"/>
              </a:rPr>
              <a:t>, F.Meleux</a:t>
            </a:r>
            <a:r>
              <a:rPr lang="en-US" sz="3600" baseline="30000" dirty="0">
                <a:latin typeface="Verdana"/>
                <a:cs typeface="Verdana"/>
              </a:rPr>
              <a:t>2</a:t>
            </a:r>
            <a:r>
              <a:rPr lang="en-US" sz="3600" dirty="0">
                <a:latin typeface="Verdana"/>
                <a:cs typeface="Verdana"/>
              </a:rPr>
              <a:t>, L.Rouïl</a:t>
            </a:r>
            <a:r>
              <a:rPr lang="en-US" sz="3600" baseline="30000" dirty="0">
                <a:latin typeface="Verdana"/>
                <a:cs typeface="Verdana"/>
              </a:rPr>
              <a:t>2</a:t>
            </a:r>
            <a:r>
              <a:rPr lang="en-US" sz="3600" dirty="0">
                <a:latin typeface="Verdana"/>
                <a:cs typeface="Verdana"/>
              </a:rPr>
              <a:t>, J. Barré</a:t>
            </a:r>
            <a:r>
              <a:rPr lang="en-US" sz="3600" baseline="30000" dirty="0">
                <a:latin typeface="Verdana"/>
                <a:cs typeface="Verdana"/>
              </a:rPr>
              <a:t>3</a:t>
            </a:r>
            <a:br>
              <a:rPr lang="en-US" sz="8000" b="1" dirty="0">
                <a:latin typeface="Verdana"/>
                <a:cs typeface="Verdana"/>
              </a:rPr>
            </a:br>
            <a:r>
              <a:rPr lang="en-US" sz="4000" baseline="30000" dirty="0">
                <a:latin typeface="Verdana"/>
                <a:cs typeface="Verdana"/>
              </a:rPr>
              <a:t>1</a:t>
            </a:r>
            <a:r>
              <a:rPr lang="en-US" sz="4000" dirty="0">
                <a:latin typeface="Verdana"/>
                <a:cs typeface="Verdana"/>
              </a:rPr>
              <a:t>Météo-France,</a:t>
            </a:r>
            <a:r>
              <a:rPr lang="en-US" sz="4000" baseline="30000" dirty="0">
                <a:latin typeface="Verdana"/>
                <a:cs typeface="Verdana"/>
              </a:rPr>
              <a:t>2</a:t>
            </a:r>
            <a:r>
              <a:rPr lang="en-US" sz="4000" dirty="0">
                <a:latin typeface="Verdana"/>
                <a:cs typeface="Verdana"/>
              </a:rPr>
              <a:t> INERIS, </a:t>
            </a:r>
            <a:r>
              <a:rPr lang="en-US" sz="4000" baseline="30000" dirty="0">
                <a:latin typeface="Verdana"/>
                <a:cs typeface="Verdana"/>
              </a:rPr>
              <a:t>3</a:t>
            </a:r>
            <a:r>
              <a:rPr lang="en-US" sz="4000" dirty="0">
                <a:latin typeface="Verdana"/>
                <a:cs typeface="Verdana"/>
              </a:rPr>
              <a:t> ECMWF</a:t>
            </a:r>
            <a:br>
              <a:rPr lang="en-US" sz="4000" dirty="0">
                <a:latin typeface="Verdana"/>
                <a:cs typeface="Verdana"/>
              </a:rPr>
            </a:br>
            <a:r>
              <a:rPr lang="en-US" sz="2000" u="sng" dirty="0">
                <a:latin typeface="Verdana"/>
                <a:cs typeface="Verdana"/>
              </a:rPr>
              <a:t>contact</a:t>
            </a:r>
            <a:r>
              <a:rPr lang="en-US" sz="2000" dirty="0">
                <a:latin typeface="Verdana"/>
                <a:cs typeface="Verdana"/>
              </a:rPr>
              <a:t>: gaelle.collin@meteo.fr</a:t>
            </a:r>
            <a:br>
              <a:rPr lang="en-US" sz="4000" dirty="0">
                <a:latin typeface="Verdana"/>
                <a:cs typeface="Verdana"/>
              </a:rPr>
            </a:br>
            <a:br>
              <a:rPr lang="en-US" sz="4000" dirty="0">
                <a:latin typeface="Verdana"/>
                <a:cs typeface="Verdana"/>
              </a:rPr>
            </a:br>
            <a:br>
              <a:rPr lang="en-US" sz="8000" b="1" dirty="0">
                <a:latin typeface="Verdana"/>
                <a:cs typeface="Verdana"/>
              </a:rPr>
            </a:br>
            <a:br>
              <a:rPr lang="en-US" sz="8000" b="1" dirty="0">
                <a:latin typeface="Verdana"/>
                <a:cs typeface="Verdana"/>
              </a:rPr>
            </a:br>
            <a:endParaRPr lang="en-US" sz="8000" b="1" dirty="0">
              <a:latin typeface="Verdana"/>
              <a:cs typeface="Verdana"/>
            </a:endParaRPr>
          </a:p>
        </p:txBody>
      </p:sp>
      <p:pic>
        <p:nvPicPr>
          <p:cNvPr id="7" name="Picture 6" descr="CAMS-Banner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4" y="16112"/>
            <a:ext cx="29591998" cy="86309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82" y="38942881"/>
            <a:ext cx="2476388" cy="24763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113" y="30444098"/>
            <a:ext cx="9718866" cy="81173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9447" y="29481730"/>
            <a:ext cx="10779118" cy="46766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7277" y="36938673"/>
            <a:ext cx="6899280" cy="5644866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20141409">
            <a:off x="12100724" y="31642821"/>
            <a:ext cx="3429000" cy="1028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 rot="1865593">
            <a:off x="12361128" y="35821941"/>
            <a:ext cx="3429000" cy="1028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1966" y="21837019"/>
            <a:ext cx="11531132" cy="707642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809430" y="34193134"/>
            <a:ext cx="12212505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Data distribution </a:t>
            </a:r>
            <a:r>
              <a:rPr lang="fr-FR" sz="3200" dirty="0" err="1"/>
              <a:t>through</a:t>
            </a:r>
            <a:r>
              <a:rPr lang="fr-FR" sz="3200" dirty="0"/>
              <a:t> web services </a:t>
            </a:r>
            <a:r>
              <a:rPr lang="fr-FR" sz="3200" dirty="0" err="1"/>
              <a:t>based</a:t>
            </a:r>
            <a:r>
              <a:rPr lang="fr-FR" sz="3200" dirty="0"/>
              <a:t> on standard / Web </a:t>
            </a:r>
            <a:r>
              <a:rPr lang="fr-FR" sz="3200" dirty="0" err="1"/>
              <a:t>Map</a:t>
            </a:r>
            <a:r>
              <a:rPr lang="fr-FR" sz="3200" dirty="0"/>
              <a:t> / Web </a:t>
            </a:r>
            <a:r>
              <a:rPr lang="fr-FR" sz="3200" dirty="0" err="1"/>
              <a:t>Coverage</a:t>
            </a:r>
            <a:r>
              <a:rPr lang="fr-FR" sz="3200" dirty="0"/>
              <a:t> Services to enable GIS </a:t>
            </a:r>
            <a:r>
              <a:rPr lang="fr-FR" sz="3200" dirty="0" err="1"/>
              <a:t>implementation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Service </a:t>
            </a:r>
            <a:r>
              <a:rPr lang="fr-FR" sz="3200" dirty="0" err="1"/>
              <a:t>access</a:t>
            </a:r>
            <a:r>
              <a:rPr lang="fr-FR" sz="3200" dirty="0"/>
              <a:t> </a:t>
            </a:r>
            <a:r>
              <a:rPr lang="fr-FR" sz="3200" dirty="0" err="1"/>
              <a:t>will</a:t>
            </a:r>
            <a:r>
              <a:rPr lang="fr-FR" sz="3200" dirty="0"/>
              <a:t> </a:t>
            </a:r>
            <a:r>
              <a:rPr lang="fr-FR" sz="3200" dirty="0" err="1"/>
              <a:t>evolve</a:t>
            </a:r>
            <a:r>
              <a:rPr lang="fr-FR" sz="3200" dirty="0"/>
              <a:t> in 2020 </a:t>
            </a:r>
            <a:r>
              <a:rPr lang="fr-FR" sz="3200" dirty="0" err="1"/>
              <a:t>with</a:t>
            </a:r>
            <a:r>
              <a:rPr lang="fr-FR" sz="3200" dirty="0"/>
              <a:t> a distribution of CAMS </a:t>
            </a:r>
            <a:r>
              <a:rPr lang="fr-FR" sz="3200" dirty="0" err="1"/>
              <a:t>regional</a:t>
            </a:r>
            <a:r>
              <a:rPr lang="fr-FR" sz="3200" dirty="0"/>
              <a:t> data </a:t>
            </a:r>
            <a:r>
              <a:rPr lang="fr-FR" sz="3200" dirty="0" err="1"/>
              <a:t>through</a:t>
            </a:r>
            <a:r>
              <a:rPr lang="fr-FR" sz="3200" dirty="0"/>
              <a:t> the Copernicus </a:t>
            </a:r>
            <a:r>
              <a:rPr lang="fr-FR" sz="3200" dirty="0" err="1"/>
              <a:t>Atmosphere</a:t>
            </a:r>
            <a:r>
              <a:rPr lang="fr-FR" sz="3200" dirty="0"/>
              <a:t> Monitoring Service </a:t>
            </a:r>
            <a:r>
              <a:rPr lang="fr-FR" sz="3200" dirty="0" err="1"/>
              <a:t>Atmosphere</a:t>
            </a:r>
            <a:r>
              <a:rPr lang="fr-FR" sz="3200" dirty="0"/>
              <a:t> Data Store (ADS), </a:t>
            </a:r>
            <a:r>
              <a:rPr lang="fr-FR" sz="3200" dirty="0" err="1"/>
              <a:t>developed</a:t>
            </a:r>
            <a:r>
              <a:rPr lang="fr-FR" sz="3200" dirty="0"/>
              <a:t> and </a:t>
            </a:r>
            <a:r>
              <a:rPr lang="fr-FR" sz="3200" dirty="0" err="1"/>
              <a:t>maintained</a:t>
            </a:r>
            <a:r>
              <a:rPr lang="fr-FR" sz="3200" dirty="0"/>
              <a:t> at ECMWF</a:t>
            </a:r>
            <a:endParaRPr lang="fr-FR" sz="6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83214" y="9889925"/>
            <a:ext cx="14324100" cy="1444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>
            <a:normAutofit/>
          </a:bodyPr>
          <a:lstStyle>
            <a:lvl1pPr marL="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17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33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50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67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084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01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18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356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http://www.regional.atmosphere.copernicus.eu/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046452" y="20890946"/>
            <a:ext cx="9385870" cy="1144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rtlCol="0">
            <a:normAutofit/>
          </a:bodyPr>
          <a:lstStyle>
            <a:lvl1pPr marL="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17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33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50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67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084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01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18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356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Near Real Time Production Line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7690530" y="20658680"/>
            <a:ext cx="8819813" cy="1144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rtlCol="0">
            <a:normAutofit/>
          </a:bodyPr>
          <a:lstStyle>
            <a:lvl1pPr marL="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17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33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50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67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084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01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18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356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Reanalyses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Production Line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FFDB71-246B-4A94-AD76-C5D3A0D4A0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679" t="27237" r="29739" b="5877"/>
          <a:stretch/>
        </p:blipFill>
        <p:spPr>
          <a:xfrm>
            <a:off x="20175793" y="4868322"/>
            <a:ext cx="9415049" cy="6260363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B3C6133-D7FA-4CAC-AD00-B03462AC7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65236"/>
              </p:ext>
            </p:extLst>
          </p:nvPr>
        </p:nvGraphicFramePr>
        <p:xfrm>
          <a:off x="772979" y="12423693"/>
          <a:ext cx="11078998" cy="7178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3648">
                  <a:extLst>
                    <a:ext uri="{9D8B030D-6E8A-4147-A177-3AD203B41FA5}">
                      <a16:colId xmlns:a16="http://schemas.microsoft.com/office/drawing/2014/main" val="3955763343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val="1856468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 </a:t>
                      </a:r>
                      <a:r>
                        <a:rPr lang="fr-FR" sz="3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Operational</a:t>
                      </a:r>
                      <a:r>
                        <a:rPr lang="fr-FR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Models</a:t>
                      </a:r>
                      <a:endParaRPr lang="fr-FR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Candidate </a:t>
                      </a:r>
                      <a:r>
                        <a:rPr lang="fr-FR" sz="3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Models</a:t>
                      </a:r>
                      <a:endParaRPr lang="fr-FR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8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CHIMERE (INERIS)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DEHM (Aarhus Univ.)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EMEP/MSC-W (Met </a:t>
                      </a:r>
                      <a:r>
                        <a:rPr lang="fr-FR" sz="3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Norway</a:t>
                      </a: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EURAD-IM (RIUUK)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GEM-AQ (WUT/IEP)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Lotos-Euros (KNMI/TNO)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MATCH (SMHI)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MOCAGE (</a:t>
                      </a:r>
                      <a:r>
                        <a:rPr lang="fr-FR" sz="3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Météo-France</a:t>
                      </a: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SILAM (FMI)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MINNI (ENEA)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MONARCH (BSC)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709423"/>
                  </a:ext>
                </a:extLst>
              </a:tr>
            </a:tbl>
          </a:graphicData>
        </a:graphic>
      </p:graphicFrame>
      <p:pic>
        <p:nvPicPr>
          <p:cNvPr id="24" name="Image 23">
            <a:extLst>
              <a:ext uri="{FF2B5EF4-FFF2-40B4-BE49-F238E27FC236}">
                <a16:creationId xmlns:a16="http://schemas.microsoft.com/office/drawing/2014/main" id="{A9EDF103-4B25-467E-A827-1298A8E76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5629" y="13123612"/>
            <a:ext cx="818256" cy="59096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DD5027B-EDCE-4F6E-92A6-3C6D136ACD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9454" y="18353558"/>
            <a:ext cx="818256" cy="59096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F295A9-D763-4401-A50A-8CF4E0ABA4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5629" y="14622130"/>
            <a:ext cx="795528" cy="56823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6239562-6082-4256-B2F8-356976AB25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8359" y="15498573"/>
            <a:ext cx="772798" cy="56823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22DCFD4-B7B8-4FA2-A9EE-BFE457325E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1982" y="16701311"/>
            <a:ext cx="1045550" cy="65915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4426408-8773-49D8-BEDC-BC34CCD9EF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5531" y="17697644"/>
            <a:ext cx="886444" cy="68188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2DEE3DE-C44B-4D58-BDEF-21AC943625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1982" y="18885122"/>
            <a:ext cx="1022821" cy="63642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F59BBA8-B3D2-4A3F-9F50-269C432A28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73570" y="13809226"/>
            <a:ext cx="950316" cy="61374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39D730D-1439-41B8-8BB5-6F74B6AF71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2743" y="15996257"/>
            <a:ext cx="1134789" cy="6924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8A2CB73-2419-43A1-832B-602DF9DCCCC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9962" r="29739" b="7813"/>
          <a:stretch/>
        </p:blipFill>
        <p:spPr>
          <a:xfrm>
            <a:off x="10732549" y="13120958"/>
            <a:ext cx="832430" cy="547974"/>
          </a:xfrm>
          <a:prstGeom prst="rect">
            <a:avLst/>
          </a:prstGeom>
        </p:spPr>
      </p:pic>
      <p:pic>
        <p:nvPicPr>
          <p:cNvPr id="1030" name="Picture 6" descr="Résultat de recherche d'images pour &quot;drapeau espagnol&quot;&quot;">
            <a:extLst>
              <a:ext uri="{FF2B5EF4-FFF2-40B4-BE49-F238E27FC236}">
                <a16:creationId xmlns:a16="http://schemas.microsoft.com/office/drawing/2014/main" id="{745D56F5-148A-4FC5-8276-45B7FD744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25272" r="12074" b="26333"/>
          <a:stretch/>
        </p:blipFill>
        <p:spPr bwMode="auto">
          <a:xfrm>
            <a:off x="10732549" y="13969604"/>
            <a:ext cx="860523" cy="5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FF058F-0322-4312-990A-9E8ED9EADD9E}"/>
              </a:ext>
            </a:extLst>
          </p:cNvPr>
          <p:cNvSpPr/>
          <p:nvPr/>
        </p:nvSpPr>
        <p:spPr>
          <a:xfrm>
            <a:off x="4876799" y="24679276"/>
            <a:ext cx="285751" cy="400050"/>
          </a:xfrm>
          <a:prstGeom prst="rect">
            <a:avLst/>
          </a:prstGeom>
          <a:solidFill>
            <a:srgbClr val="3C7B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078E7E-A340-402D-952D-7A082A832C08}"/>
              </a:ext>
            </a:extLst>
          </p:cNvPr>
          <p:cNvSpPr/>
          <p:nvPr/>
        </p:nvSpPr>
        <p:spPr>
          <a:xfrm>
            <a:off x="19006456" y="24679276"/>
            <a:ext cx="285751" cy="400050"/>
          </a:xfrm>
          <a:prstGeom prst="rect">
            <a:avLst/>
          </a:prstGeom>
          <a:solidFill>
            <a:srgbClr val="3C7B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5877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257</Words>
  <Application>Microsoft Office PowerPoint</Application>
  <PresentationFormat>Personnalisé</PresentationFormat>
  <Paragraphs>41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Copernicus Atmosphere Services Regional Production G. Collin1, E. Blot1, N.Assar1, A. Colette2, F.Meleux2, L.Rouïl2, J. Barré3 1Météo-France,2 INERIS, 3 ECMWF contact: gaelle.collin@meteo.fr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romeo</dc:creator>
  <cp:lastModifiedBy>COLETTE Augustin</cp:lastModifiedBy>
  <cp:revision>25</cp:revision>
  <dcterms:created xsi:type="dcterms:W3CDTF">2016-03-21T10:40:17Z</dcterms:created>
  <dcterms:modified xsi:type="dcterms:W3CDTF">2020-05-04T10:32:32Z</dcterms:modified>
</cp:coreProperties>
</file>