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337" r:id="rId16"/>
    <p:sldId id="270" r:id="rId17"/>
    <p:sldId id="327" r:id="rId18"/>
    <p:sldId id="330" r:id="rId19"/>
    <p:sldId id="339" r:id="rId20"/>
    <p:sldId id="331" r:id="rId21"/>
    <p:sldId id="332" r:id="rId22"/>
    <p:sldId id="333" r:id="rId23"/>
    <p:sldId id="334" r:id="rId24"/>
    <p:sldId id="335" r:id="rId25"/>
    <p:sldId id="3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9"/>
    <p:restoredTop sz="82624"/>
  </p:normalViewPr>
  <p:slideViewPr>
    <p:cSldViewPr snapToGrid="0" snapToObjects="1">
      <p:cViewPr varScale="1">
        <p:scale>
          <a:sx n="103" d="100"/>
          <a:sy n="103" d="100"/>
        </p:scale>
        <p:origin x="1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Baartman" userId="69ecfdb8-323a-4a60-8df8-1c08cae0d897" providerId="ADAL" clId="{554C647B-BDD8-F643-93AF-E08C3743D464}"/>
    <pc:docChg chg="modSld">
      <pc:chgData name="Sophie Baartman" userId="69ecfdb8-323a-4a60-8df8-1c08cae0d897" providerId="ADAL" clId="{554C647B-BDD8-F643-93AF-E08C3743D464}" dt="2020-05-02T08:41:43.992" v="80" actId="20577"/>
      <pc:docMkLst>
        <pc:docMk/>
      </pc:docMkLst>
      <pc:sldChg chg="modSp">
        <pc:chgData name="Sophie Baartman" userId="69ecfdb8-323a-4a60-8df8-1c08cae0d897" providerId="ADAL" clId="{554C647B-BDD8-F643-93AF-E08C3743D464}" dt="2020-05-02T08:41:43.992" v="80" actId="20577"/>
        <pc:sldMkLst>
          <pc:docMk/>
          <pc:sldMk cId="22528093" sldId="339"/>
        </pc:sldMkLst>
        <pc:spChg chg="mod">
          <ac:chgData name="Sophie Baartman" userId="69ecfdb8-323a-4a60-8df8-1c08cae0d897" providerId="ADAL" clId="{554C647B-BDD8-F643-93AF-E08C3743D464}" dt="2020-05-02T08:41:43.992" v="80" actId="20577"/>
          <ac:spMkLst>
            <pc:docMk/>
            <pc:sldMk cId="22528093" sldId="339"/>
            <ac:spMk id="7" creationId="{B66A8237-A1A0-2E4D-A5F9-A009AF8251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A075E-B492-8748-9C95-B109BB8A7D2D}" type="datetimeFigureOut">
              <a:rPr lang="en-US" smtClean="0"/>
              <a:t>5/2/20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013E2-A897-3A48-A33E-AF4EB596F6BF}" type="slidenum">
              <a:rPr lang="en-US" smtClean="0"/>
              <a:t>‹#›</a:t>
            </a:fld>
            <a:endParaRPr lang="en-US"/>
          </a:p>
        </p:txBody>
      </p:sp>
    </p:spTree>
    <p:extLst>
      <p:ext uri="{BB962C8B-B14F-4D97-AF65-F5344CB8AC3E}">
        <p14:creationId xmlns:p14="http://schemas.microsoft.com/office/powerpoint/2010/main" val="172073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isotope </a:t>
            </a:r>
            <a:r>
              <a:rPr lang="en-US" baseline="30000" dirty="0"/>
              <a:t>32</a:t>
            </a:r>
            <a:r>
              <a:rPr lang="en-US" baseline="0" dirty="0"/>
              <a:t>S is the most abundant sulfur isotope, followed by </a:t>
            </a:r>
            <a:r>
              <a:rPr lang="en-US" baseline="30000" dirty="0"/>
              <a:t>34</a:t>
            </a:r>
            <a:r>
              <a:rPr lang="en-US" baseline="0" dirty="0"/>
              <a:t>S and </a:t>
            </a:r>
            <a:r>
              <a:rPr lang="en-US" baseline="30000" dirty="0"/>
              <a:t>33</a:t>
            </a:r>
            <a:r>
              <a:rPr lang="en-US" baseline="0" dirty="0"/>
              <a:t>S. </a:t>
            </a:r>
            <a:r>
              <a:rPr lang="en-US" baseline="30000" dirty="0"/>
              <a:t>36</a:t>
            </a:r>
            <a:r>
              <a:rPr lang="en-US" baseline="0" dirty="0"/>
              <a:t>S is the least abundant isotope with only 0.02% occurrence. It is therefore not usually measured in atmospheric isotope studies. In the current study we will also only look at the three most abundant isotopes of sulfur in COS. </a:t>
            </a:r>
          </a:p>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3</a:t>
            </a:fld>
            <a:endParaRPr lang="en-US"/>
          </a:p>
        </p:txBody>
      </p:sp>
    </p:spTree>
    <p:extLst>
      <p:ext uri="{BB962C8B-B14F-4D97-AF65-F5344CB8AC3E}">
        <p14:creationId xmlns:p14="http://schemas.microsoft.com/office/powerpoint/2010/main" val="81530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15</a:t>
            </a:fld>
            <a:endParaRPr lang="en-US"/>
          </a:p>
        </p:txBody>
      </p:sp>
    </p:spTree>
    <p:extLst>
      <p:ext uri="{BB962C8B-B14F-4D97-AF65-F5344CB8AC3E}">
        <p14:creationId xmlns:p14="http://schemas.microsoft.com/office/powerpoint/2010/main" val="99924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isotope measurement results for all flights, plotted against altitude where the flask sample was taken. These values are not yet calibrated to the international sulfur standard, so one can now only look at the trends and the relative difference between values. From these figures, you can see that if you look at all flight combined, plotted against altitude, there is no distinct trend in d34S. There does seem to perhaps be a trend in the higher altitudes for d33S. However, it is difficult to interpret these data as flights were conducted on different days and different air masses were captured with varying mixing properties from several source areas in the SE Asian region. It is better to look at individual flights and see what is happening with the COS within these datasets</a:t>
            </a:r>
          </a:p>
        </p:txBody>
      </p:sp>
      <p:sp>
        <p:nvSpPr>
          <p:cNvPr id="4" name="Slide Number Placeholder 3"/>
          <p:cNvSpPr>
            <a:spLocks noGrp="1"/>
          </p:cNvSpPr>
          <p:nvPr>
            <p:ph type="sldNum" sz="quarter" idx="5"/>
          </p:nvPr>
        </p:nvSpPr>
        <p:spPr/>
        <p:txBody>
          <a:bodyPr/>
          <a:lstStyle/>
          <a:p>
            <a:fld id="{1C2013E2-A897-3A48-A33E-AF4EB596F6BF}" type="slidenum">
              <a:rPr lang="en-US" smtClean="0"/>
              <a:t>16</a:t>
            </a:fld>
            <a:endParaRPr lang="en-US"/>
          </a:p>
        </p:txBody>
      </p:sp>
    </p:spTree>
    <p:extLst>
      <p:ext uri="{BB962C8B-B14F-4D97-AF65-F5344CB8AC3E}">
        <p14:creationId xmlns:p14="http://schemas.microsoft.com/office/powerpoint/2010/main" val="835079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AD514-B55B-9944-8272-B5E3203B7E8B}" type="slidenum">
              <a:rPr lang="en-US" smtClean="0"/>
              <a:t>17</a:t>
            </a:fld>
            <a:endParaRPr lang="en-US"/>
          </a:p>
        </p:txBody>
      </p:sp>
    </p:spTree>
    <p:extLst>
      <p:ext uri="{BB962C8B-B14F-4D97-AF65-F5344CB8AC3E}">
        <p14:creationId xmlns:p14="http://schemas.microsoft.com/office/powerpoint/2010/main" val="176440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CO and ozone data from Bucci et al, we can see that flight 4 captured old stratospheric air from around 39000 seconds. We can see that this is also reflected in the COS concentrations as they decrease rapidly between the sample taken at 370000 and the other four samples taken after 40000 s. In the next slides I will show the isotope measurements and a comparison with methane concentrations to further investigate the influence of inmixing of stratospheric air on sulfur isotopes. </a:t>
            </a:r>
          </a:p>
        </p:txBody>
      </p:sp>
      <p:sp>
        <p:nvSpPr>
          <p:cNvPr id="4" name="Slide Number Placeholder 3"/>
          <p:cNvSpPr>
            <a:spLocks noGrp="1"/>
          </p:cNvSpPr>
          <p:nvPr>
            <p:ph type="sldNum" sz="quarter" idx="5"/>
          </p:nvPr>
        </p:nvSpPr>
        <p:spPr/>
        <p:txBody>
          <a:bodyPr/>
          <a:lstStyle/>
          <a:p>
            <a:fld id="{1C2013E2-A897-3A48-A33E-AF4EB596F6BF}" type="slidenum">
              <a:rPr lang="en-US" smtClean="0"/>
              <a:t>18</a:t>
            </a:fld>
            <a:endParaRPr lang="en-US"/>
          </a:p>
        </p:txBody>
      </p:sp>
    </p:spTree>
    <p:extLst>
      <p:ext uri="{BB962C8B-B14F-4D97-AF65-F5344CB8AC3E}">
        <p14:creationId xmlns:p14="http://schemas.microsoft.com/office/powerpoint/2010/main" val="256208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HEMERA 2020 campaign was planned for this August/September. Unfortunately, due to the Corona crisis, this campaign has been postponed. We hope to still participate in the HEMERA 2021 campaign and gather interesting samples in the stratosphere to measure for COS isotopes. </a:t>
            </a:r>
          </a:p>
        </p:txBody>
      </p:sp>
      <p:sp>
        <p:nvSpPr>
          <p:cNvPr id="4" name="Slide Number Placeholder 3"/>
          <p:cNvSpPr>
            <a:spLocks noGrp="1"/>
          </p:cNvSpPr>
          <p:nvPr>
            <p:ph type="sldNum" sz="quarter" idx="5"/>
          </p:nvPr>
        </p:nvSpPr>
        <p:spPr/>
        <p:txBody>
          <a:bodyPr/>
          <a:lstStyle/>
          <a:p>
            <a:fld id="{1C2013E2-A897-3A48-A33E-AF4EB596F6BF}" type="slidenum">
              <a:rPr lang="en-US" smtClean="0"/>
              <a:t>22</a:t>
            </a:fld>
            <a:endParaRPr lang="en-US"/>
          </a:p>
        </p:txBody>
      </p:sp>
    </p:spTree>
    <p:extLst>
      <p:ext uri="{BB962C8B-B14F-4D97-AF65-F5344CB8AC3E}">
        <p14:creationId xmlns:p14="http://schemas.microsoft.com/office/powerpoint/2010/main" val="3495574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23</a:t>
            </a:fld>
            <a:endParaRPr lang="en-US"/>
          </a:p>
        </p:txBody>
      </p:sp>
    </p:spTree>
    <p:extLst>
      <p:ext uri="{BB962C8B-B14F-4D97-AF65-F5344CB8AC3E}">
        <p14:creationId xmlns:p14="http://schemas.microsoft.com/office/powerpoint/2010/main" val="197863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24</a:t>
            </a:fld>
            <a:endParaRPr lang="en-US"/>
          </a:p>
        </p:txBody>
      </p:sp>
    </p:spTree>
    <p:extLst>
      <p:ext uri="{BB962C8B-B14F-4D97-AF65-F5344CB8AC3E}">
        <p14:creationId xmlns:p14="http://schemas.microsoft.com/office/powerpoint/2010/main" val="218814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source of COS is the ocean, although actual quantity of the source is still under debate. Another source of COS into the atmosphere is industry, including fossil fuel burning and industries which use sulfur, such as rayon production. Biomass burning is also considered as a source of COS. However, it is not yet known how much this source contributes to the overall budget. </a:t>
            </a:r>
          </a:p>
          <a:p>
            <a:endParaRPr lang="en-US" dirty="0"/>
          </a:p>
          <a:p>
            <a:r>
              <a:rPr lang="en-US" dirty="0"/>
              <a:t>The largest sink of COS is the terrestrial biosphere. COS is also destroyed in the stratosphere by oxidation and photolysis reactions. </a:t>
            </a:r>
          </a:p>
        </p:txBody>
      </p:sp>
      <p:sp>
        <p:nvSpPr>
          <p:cNvPr id="4" name="Slide Number Placeholder 3"/>
          <p:cNvSpPr>
            <a:spLocks noGrp="1"/>
          </p:cNvSpPr>
          <p:nvPr>
            <p:ph type="sldNum" sz="quarter" idx="5"/>
          </p:nvPr>
        </p:nvSpPr>
        <p:spPr/>
        <p:txBody>
          <a:bodyPr/>
          <a:lstStyle/>
          <a:p>
            <a:fld id="{1C2013E2-A897-3A48-A33E-AF4EB596F6BF}" type="slidenum">
              <a:rPr lang="en-US" smtClean="0"/>
              <a:t>4</a:t>
            </a:fld>
            <a:endParaRPr lang="en-US"/>
          </a:p>
        </p:txBody>
      </p:sp>
    </p:spTree>
    <p:extLst>
      <p:ext uri="{BB962C8B-B14F-4D97-AF65-F5344CB8AC3E}">
        <p14:creationId xmlns:p14="http://schemas.microsoft.com/office/powerpoint/2010/main" val="8688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5</a:t>
            </a:fld>
            <a:endParaRPr lang="en-US"/>
          </a:p>
        </p:txBody>
      </p:sp>
    </p:spTree>
    <p:extLst>
      <p:ext uri="{BB962C8B-B14F-4D97-AF65-F5344CB8AC3E}">
        <p14:creationId xmlns:p14="http://schemas.microsoft.com/office/powerpoint/2010/main" val="322916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overview of all the measurements of sulfur isotopes from COS in the ambient troposphere that have been conducted so far. Hattori et al. (2015) were the first ones to present S from COS isotope measurements from large samples (500 L) of Japanese ambient air. A later value study by the same group, published by </a:t>
            </a:r>
            <a:r>
              <a:rPr lang="en-US" dirty="0" err="1"/>
              <a:t>Kamezaki</a:t>
            </a:r>
            <a:r>
              <a:rPr lang="en-US" dirty="0"/>
              <a:t> et al. (2019) reports a different value of 10.5‰ for d34S, which they argue to be a better representation of the clean ambient atmosphere than their previous measurement. </a:t>
            </a:r>
            <a:r>
              <a:rPr lang="en-US" dirty="0" err="1"/>
              <a:t>Angert</a:t>
            </a:r>
            <a:r>
              <a:rPr lang="en-US" dirty="0"/>
              <a:t> et al. (2019) measured ambient air in both Israel and on the Canary Islands. They found an average value of 13.2‰ for d34S and they did not find a large difference in COS isotopic composition between both locations. They also argue that COS isotopic composition should be homogeneous globally in clean tropospheric air. </a:t>
            </a:r>
            <a:r>
              <a:rPr lang="en-US" dirty="0" err="1"/>
              <a:t>Kamezaki</a:t>
            </a:r>
            <a:r>
              <a:rPr lang="en-US" dirty="0"/>
              <a:t> et al. (2015) explain the difference between their results and that of Anger et al. (2019) by arguing that the air sampled in Japan was likely under the influence of pollution from China, which would make the sulfur lighter. </a:t>
            </a:r>
          </a:p>
        </p:txBody>
      </p:sp>
      <p:sp>
        <p:nvSpPr>
          <p:cNvPr id="4" name="Slide Number Placeholder 3"/>
          <p:cNvSpPr>
            <a:spLocks noGrp="1"/>
          </p:cNvSpPr>
          <p:nvPr>
            <p:ph type="sldNum" sz="quarter" idx="5"/>
          </p:nvPr>
        </p:nvSpPr>
        <p:spPr/>
        <p:txBody>
          <a:bodyPr/>
          <a:lstStyle/>
          <a:p>
            <a:fld id="{1C2013E2-A897-3A48-A33E-AF4EB596F6BF}" type="slidenum">
              <a:rPr lang="en-US" smtClean="0"/>
              <a:t>7</a:t>
            </a:fld>
            <a:endParaRPr lang="en-US"/>
          </a:p>
        </p:txBody>
      </p:sp>
    </p:spTree>
    <p:extLst>
      <p:ext uri="{BB962C8B-B14F-4D97-AF65-F5344CB8AC3E}">
        <p14:creationId xmlns:p14="http://schemas.microsoft.com/office/powerpoint/2010/main" val="414648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8</a:t>
            </a:fld>
            <a:endParaRPr lang="en-US"/>
          </a:p>
        </p:txBody>
      </p:sp>
    </p:spTree>
    <p:extLst>
      <p:ext uri="{BB962C8B-B14F-4D97-AF65-F5344CB8AC3E}">
        <p14:creationId xmlns:p14="http://schemas.microsoft.com/office/powerpoint/2010/main" val="50945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pre-concentration system can either load a sample or it can pump in air from outside the lab in Utrecht. It then passes through a mass flow controller (MFC) and a magnesium perchlorate dryer, through a 6-way valve to the </a:t>
            </a:r>
            <a:r>
              <a:rPr lang="en-US" dirty="0" err="1"/>
              <a:t>Tenax</a:t>
            </a:r>
            <a:r>
              <a:rPr lang="en-US" dirty="0"/>
              <a:t> trap. The </a:t>
            </a:r>
            <a:r>
              <a:rPr lang="en-US" dirty="0" err="1"/>
              <a:t>Tenax</a:t>
            </a:r>
            <a:r>
              <a:rPr lang="en-US" dirty="0"/>
              <a:t> trap is cooled with a mixture of dry ice and ethanol to a temperature of -78 </a:t>
            </a:r>
            <a:r>
              <a:rPr lang="en-US" baseline="30000" dirty="0"/>
              <a:t>∘</a:t>
            </a:r>
            <a:r>
              <a:rPr lang="en-US" dirty="0"/>
              <a:t>C. </a:t>
            </a:r>
          </a:p>
        </p:txBody>
      </p:sp>
      <p:sp>
        <p:nvSpPr>
          <p:cNvPr id="4" name="Slide Number Placeholder 3"/>
          <p:cNvSpPr>
            <a:spLocks noGrp="1"/>
          </p:cNvSpPr>
          <p:nvPr>
            <p:ph type="sldNum" sz="quarter" idx="5"/>
          </p:nvPr>
        </p:nvSpPr>
        <p:spPr/>
        <p:txBody>
          <a:bodyPr/>
          <a:lstStyle/>
          <a:p>
            <a:fld id="{1C2013E2-A897-3A48-A33E-AF4EB596F6BF}" type="slidenum">
              <a:rPr lang="en-US" smtClean="0"/>
              <a:t>9</a:t>
            </a:fld>
            <a:endParaRPr lang="en-US"/>
          </a:p>
        </p:txBody>
      </p:sp>
    </p:spTree>
    <p:extLst>
      <p:ext uri="{BB962C8B-B14F-4D97-AF65-F5344CB8AC3E}">
        <p14:creationId xmlns:p14="http://schemas.microsoft.com/office/powerpoint/2010/main" val="180077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loading time is finished (about 30 – 60 minutes, depending on sample pressure) it is released from the </a:t>
            </a:r>
            <a:r>
              <a:rPr lang="en-US" dirty="0" err="1"/>
              <a:t>Tenax</a:t>
            </a:r>
            <a:r>
              <a:rPr lang="en-US" dirty="0"/>
              <a:t> by heating the trap to 130 </a:t>
            </a:r>
            <a:r>
              <a:rPr lang="en-US" baseline="30000" dirty="0"/>
              <a:t>∘</a:t>
            </a:r>
            <a:r>
              <a:rPr lang="en-US" dirty="0"/>
              <a:t>C. The gas then passes through a second 6-way valve to a focus trap that is cooled with liquid nitrogen to -196 </a:t>
            </a:r>
            <a:r>
              <a:rPr lang="en-US" baseline="30000" dirty="0"/>
              <a:t>∘</a:t>
            </a:r>
            <a:r>
              <a:rPr lang="en-US" dirty="0"/>
              <a:t>C.</a:t>
            </a:r>
          </a:p>
        </p:txBody>
      </p:sp>
      <p:sp>
        <p:nvSpPr>
          <p:cNvPr id="4" name="Slide Number Placeholder 3"/>
          <p:cNvSpPr>
            <a:spLocks noGrp="1"/>
          </p:cNvSpPr>
          <p:nvPr>
            <p:ph type="sldNum" sz="quarter" idx="5"/>
          </p:nvPr>
        </p:nvSpPr>
        <p:spPr/>
        <p:txBody>
          <a:bodyPr/>
          <a:lstStyle/>
          <a:p>
            <a:fld id="{1C2013E2-A897-3A48-A33E-AF4EB596F6BF}" type="slidenum">
              <a:rPr lang="en-US" smtClean="0"/>
              <a:t>10</a:t>
            </a:fld>
            <a:endParaRPr lang="en-US"/>
          </a:p>
        </p:txBody>
      </p:sp>
    </p:spTree>
    <p:extLst>
      <p:ext uri="{BB962C8B-B14F-4D97-AF65-F5344CB8AC3E}">
        <p14:creationId xmlns:p14="http://schemas.microsoft.com/office/powerpoint/2010/main" val="317611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another 30 minutes, the focus trap is taken out of the liquid nitrogen and the COS is released. The gas passes through a GC, which is heated to 120 </a:t>
            </a:r>
            <a:r>
              <a:rPr lang="en-US" baseline="30000" dirty="0"/>
              <a:t>∘</a:t>
            </a:r>
            <a:r>
              <a:rPr lang="en-US" dirty="0"/>
              <a:t>C and goes to the isotope-ratio mass spectrometer</a:t>
            </a:r>
          </a:p>
        </p:txBody>
      </p:sp>
      <p:sp>
        <p:nvSpPr>
          <p:cNvPr id="4" name="Slide Number Placeholder 3"/>
          <p:cNvSpPr>
            <a:spLocks noGrp="1"/>
          </p:cNvSpPr>
          <p:nvPr>
            <p:ph type="sldNum" sz="quarter" idx="5"/>
          </p:nvPr>
        </p:nvSpPr>
        <p:spPr/>
        <p:txBody>
          <a:bodyPr/>
          <a:lstStyle/>
          <a:p>
            <a:fld id="{1C2013E2-A897-3A48-A33E-AF4EB596F6BF}" type="slidenum">
              <a:rPr lang="en-US" smtClean="0"/>
              <a:t>11</a:t>
            </a:fld>
            <a:endParaRPr lang="en-US"/>
          </a:p>
        </p:txBody>
      </p:sp>
    </p:spTree>
    <p:extLst>
      <p:ext uri="{BB962C8B-B14F-4D97-AF65-F5344CB8AC3E}">
        <p14:creationId xmlns:p14="http://schemas.microsoft.com/office/powerpoint/2010/main" val="284496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 Greenland Ice coring Project (EGRIP) 2018 was a campaign that retrieved several ice and </a:t>
            </a:r>
            <a:r>
              <a:rPr lang="en-US" dirty="0" err="1"/>
              <a:t>firn</a:t>
            </a:r>
            <a:r>
              <a:rPr lang="en-US" dirty="0"/>
              <a:t> cores. </a:t>
            </a:r>
          </a:p>
          <a:p>
            <a:endParaRPr lang="en-US" dirty="0"/>
          </a:p>
          <a:p>
            <a:r>
              <a:rPr lang="en-US" dirty="0"/>
              <a:t>The COS concentration was measured by </a:t>
            </a:r>
          </a:p>
          <a:p>
            <a:endParaRPr lang="en-US" dirty="0"/>
          </a:p>
          <a:p>
            <a:r>
              <a:rPr lang="en-US" dirty="0"/>
              <a:t>We measured the </a:t>
            </a:r>
            <a:r>
              <a:rPr lang="en-US" dirty="0" err="1"/>
              <a:t>firn</a:t>
            </a:r>
            <a:r>
              <a:rPr lang="en-US" dirty="0"/>
              <a:t> air for COS isotopes. The approximate maximum age for this air was 30 years. Within that timeframe, COS sources and sinks have probably not changed a lot. A small decrease (10 - 16%) in COS mixing ratio has been reported between 1980 and 2000 (</a:t>
            </a:r>
            <a:r>
              <a:rPr lang="en-US" dirty="0" err="1"/>
              <a:t>Montzka</a:t>
            </a:r>
            <a:r>
              <a:rPr lang="en-US" dirty="0"/>
              <a:t> et al,, 2004), as well as a small increase (&lt;10% per decade) since 2001 (</a:t>
            </a:r>
            <a:r>
              <a:rPr lang="en-US" dirty="0" err="1"/>
              <a:t>Kremser</a:t>
            </a:r>
            <a:r>
              <a:rPr lang="en-US" dirty="0"/>
              <a:t> et al., 2015). The distribution of anthropogenic sources shifted slightly to the southern hemisphere. We did not see significant changes in COS sulfur isotopic composition of </a:t>
            </a:r>
            <a:r>
              <a:rPr lang="en-US" dirty="0" err="1"/>
              <a:t>firn</a:t>
            </a:r>
            <a:r>
              <a:rPr lang="en-US" dirty="0"/>
              <a:t> air on Greenland. If there were any changes because of shifting of sources of COS, they were likely within our </a:t>
            </a:r>
            <a:r>
              <a:rPr lang="en-US" dirty="0" err="1"/>
              <a:t>errorbars</a:t>
            </a:r>
            <a:r>
              <a:rPr lang="en-US" dirty="0"/>
              <a:t>. </a:t>
            </a:r>
          </a:p>
          <a:p>
            <a:endParaRPr lang="en-US" dirty="0"/>
          </a:p>
          <a:p>
            <a:r>
              <a:rPr lang="en-US" dirty="0"/>
              <a:t>Note: uncoated cylinders were measured many times, the average was taken and a 1 sigma error bar is included on both sides, the coated canisters were only measured once or twice and their values are presented without </a:t>
            </a:r>
            <a:r>
              <a:rPr lang="en-US" dirty="0" err="1"/>
              <a:t>errorbars</a:t>
            </a:r>
            <a:endParaRPr lang="en-US" dirty="0"/>
          </a:p>
          <a:p>
            <a:endParaRPr lang="en-US" dirty="0"/>
          </a:p>
        </p:txBody>
      </p:sp>
      <p:sp>
        <p:nvSpPr>
          <p:cNvPr id="4" name="Slide Number Placeholder 3"/>
          <p:cNvSpPr>
            <a:spLocks noGrp="1"/>
          </p:cNvSpPr>
          <p:nvPr>
            <p:ph type="sldNum" sz="quarter" idx="5"/>
          </p:nvPr>
        </p:nvSpPr>
        <p:spPr/>
        <p:txBody>
          <a:bodyPr/>
          <a:lstStyle/>
          <a:p>
            <a:fld id="{1C2013E2-A897-3A48-A33E-AF4EB596F6BF}" type="slidenum">
              <a:rPr lang="en-US" smtClean="0"/>
              <a:t>13</a:t>
            </a:fld>
            <a:endParaRPr lang="en-US"/>
          </a:p>
        </p:txBody>
      </p:sp>
    </p:spTree>
    <p:extLst>
      <p:ext uri="{BB962C8B-B14F-4D97-AF65-F5344CB8AC3E}">
        <p14:creationId xmlns:p14="http://schemas.microsoft.com/office/powerpoint/2010/main" val="240608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9B7E-6E9E-BD46-9A6A-5FA3E6BDE0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0A02F-376F-A340-8C00-E8B3867CC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FEC8F-A967-F740-9AD0-BF32B901DB82}"/>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5" name="Footer Placeholder 4">
            <a:extLst>
              <a:ext uri="{FF2B5EF4-FFF2-40B4-BE49-F238E27FC236}">
                <a16:creationId xmlns:a16="http://schemas.microsoft.com/office/drawing/2014/main" id="{C8425E53-1D56-7844-8852-4426CFB3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B27C8-DCFA-E34B-93AC-BBCB0133014C}"/>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393824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00F-5CE5-8C4F-811B-3F4C71D599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64CAE-4122-3144-B43B-C55D438DB2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EC79B-42AC-B843-BF86-2E796FE2F5FD}"/>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5" name="Footer Placeholder 4">
            <a:extLst>
              <a:ext uri="{FF2B5EF4-FFF2-40B4-BE49-F238E27FC236}">
                <a16:creationId xmlns:a16="http://schemas.microsoft.com/office/drawing/2014/main" id="{C45BBF6D-1654-8A4B-8525-02D5DE531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AC36E-0F80-A44F-9FCC-280C5BF1B0FA}"/>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303122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D4D2E-F0C0-7944-8245-4FD97E400E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BA46E5-DCB9-8943-88CE-3C827DD580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AB6EA-1816-5C49-9601-8425A0F1E9B9}"/>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5" name="Footer Placeholder 4">
            <a:extLst>
              <a:ext uri="{FF2B5EF4-FFF2-40B4-BE49-F238E27FC236}">
                <a16:creationId xmlns:a16="http://schemas.microsoft.com/office/drawing/2014/main" id="{9BA1FCA7-C615-244D-A8D0-65FB81FF6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15234-E663-824C-95EF-A5070DCEE201}"/>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264868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A82E-7CF6-BB42-8B8B-31FB1DA69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A689A-093E-5A43-81FF-4C308AEE58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6FF24-958F-6C4A-9F9B-D9353D20ECE9}"/>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5" name="Footer Placeholder 4">
            <a:extLst>
              <a:ext uri="{FF2B5EF4-FFF2-40B4-BE49-F238E27FC236}">
                <a16:creationId xmlns:a16="http://schemas.microsoft.com/office/drawing/2014/main" id="{3572F148-66A2-9445-AAB5-F4D36E324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7F161-3CB1-5C43-83AE-08AC4BC0048A}"/>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404544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6A61-A915-2146-8FE5-307A143D29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EF173-F4B6-E84E-8AC2-7D0268FF2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C8EA2C-1CAA-954F-B70E-646862DD4F1B}"/>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5" name="Footer Placeholder 4">
            <a:extLst>
              <a:ext uri="{FF2B5EF4-FFF2-40B4-BE49-F238E27FC236}">
                <a16:creationId xmlns:a16="http://schemas.microsoft.com/office/drawing/2014/main" id="{3DAF651A-6C77-5040-93AF-BB2BC97D2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C667E-89C0-0F43-8D45-55AF9834C015}"/>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250665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064C-44BA-CE4F-968E-9B48E90E5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69C30-F284-5347-ABC1-4F543E4E2F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03D2C6-9266-9B43-93F9-E55CBCF14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EF6DEA-3DD5-E740-8A8B-7490E92BCA47}"/>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6" name="Footer Placeholder 5">
            <a:extLst>
              <a:ext uri="{FF2B5EF4-FFF2-40B4-BE49-F238E27FC236}">
                <a16:creationId xmlns:a16="http://schemas.microsoft.com/office/drawing/2014/main" id="{D22ABF6A-453C-C941-AE27-35129110A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1471A-B4E7-2C40-BBDE-61BE6817EA79}"/>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322433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2396-894E-0747-A210-FD5B48FA49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02072E-8024-8E4D-B9F6-0F264EC12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7B3413-15A5-9640-937D-26E563D78C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22FCC3-1CCF-F846-A29B-81A1FE8C5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91A969-E364-0541-B140-ECA9816DF6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F48B1-6138-3542-9C75-FDDDC201A842}"/>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8" name="Footer Placeholder 7">
            <a:extLst>
              <a:ext uri="{FF2B5EF4-FFF2-40B4-BE49-F238E27FC236}">
                <a16:creationId xmlns:a16="http://schemas.microsoft.com/office/drawing/2014/main" id="{73BC335B-7EC7-C14F-A10A-A4C6EC0230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A37537-3E7E-1242-9657-76ED74DD6D36}"/>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264584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D6F6-3BD0-5E44-8AB8-73B6FEF296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43C7EE-381D-6443-B460-6559CA79197B}"/>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4" name="Footer Placeholder 3">
            <a:extLst>
              <a:ext uri="{FF2B5EF4-FFF2-40B4-BE49-F238E27FC236}">
                <a16:creationId xmlns:a16="http://schemas.microsoft.com/office/drawing/2014/main" id="{9D1A8C35-FDB3-D147-9526-7835F9BF27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926C4-73B7-B14E-A48E-5A25AD5FB083}"/>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185741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8E8AF-A23D-D14B-9932-01EA1B7EC002}"/>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3" name="Footer Placeholder 2">
            <a:extLst>
              <a:ext uri="{FF2B5EF4-FFF2-40B4-BE49-F238E27FC236}">
                <a16:creationId xmlns:a16="http://schemas.microsoft.com/office/drawing/2014/main" id="{B7032FB0-F345-F342-A397-2C78AF2BC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3B324C-EFB9-6D44-8165-D1E862DA75FF}"/>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319862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9138-7D7E-8541-94E3-857E2A7CB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9EFAD2-199F-D849-ADDD-4D7B50B6F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B65280-31EF-664F-B8FC-E25A3E6E1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1509D-8705-644A-8FA8-DE54E9C7EE0F}"/>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6" name="Footer Placeholder 5">
            <a:extLst>
              <a:ext uri="{FF2B5EF4-FFF2-40B4-BE49-F238E27FC236}">
                <a16:creationId xmlns:a16="http://schemas.microsoft.com/office/drawing/2014/main" id="{FE9BFDD4-83AC-F14F-8E53-5EE63F244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FB66E-4059-324E-A195-2EB7D963826C}"/>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36393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1C41-F391-C54E-BF42-CE84B49743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589B26-44F9-E34B-B4D2-854A206E2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2335B-E042-E84B-A312-1D77BF201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C28F6-79C6-2246-A4A6-36AD2AB72819}"/>
              </a:ext>
            </a:extLst>
          </p:cNvPr>
          <p:cNvSpPr>
            <a:spLocks noGrp="1"/>
          </p:cNvSpPr>
          <p:nvPr>
            <p:ph type="dt" sz="half" idx="10"/>
          </p:nvPr>
        </p:nvSpPr>
        <p:spPr/>
        <p:txBody>
          <a:bodyPr/>
          <a:lstStyle/>
          <a:p>
            <a:fld id="{0AADC77F-7FDE-2A40-9B5A-A0F4CDC5758F}" type="datetimeFigureOut">
              <a:rPr lang="en-US" smtClean="0"/>
              <a:t>5/2/20</a:t>
            </a:fld>
            <a:endParaRPr lang="en-US"/>
          </a:p>
        </p:txBody>
      </p:sp>
      <p:sp>
        <p:nvSpPr>
          <p:cNvPr id="6" name="Footer Placeholder 5">
            <a:extLst>
              <a:ext uri="{FF2B5EF4-FFF2-40B4-BE49-F238E27FC236}">
                <a16:creationId xmlns:a16="http://schemas.microsoft.com/office/drawing/2014/main" id="{35B30F87-E8DE-6F4B-93A3-6C1A08DE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C72E6-FC84-644B-ADDA-4FA61483C93D}"/>
              </a:ext>
            </a:extLst>
          </p:cNvPr>
          <p:cNvSpPr>
            <a:spLocks noGrp="1"/>
          </p:cNvSpPr>
          <p:nvPr>
            <p:ph type="sldNum" sz="quarter" idx="12"/>
          </p:nvPr>
        </p:nvSpPr>
        <p:spPr/>
        <p:txBody>
          <a:bodyPr/>
          <a:lstStyle/>
          <a:p>
            <a:fld id="{E19C2202-4BA6-D345-9A13-5B538E98A807}" type="slidenum">
              <a:rPr lang="en-US" smtClean="0"/>
              <a:t>‹#›</a:t>
            </a:fld>
            <a:endParaRPr lang="en-US"/>
          </a:p>
        </p:txBody>
      </p:sp>
    </p:spTree>
    <p:extLst>
      <p:ext uri="{BB962C8B-B14F-4D97-AF65-F5344CB8AC3E}">
        <p14:creationId xmlns:p14="http://schemas.microsoft.com/office/powerpoint/2010/main" val="277360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6364F3-FE12-124F-A936-48278FDEA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556F20-E2FE-7140-9AB3-1DF79F49C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F1496-2D64-0843-B0DB-5411CEA2F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DC77F-7FDE-2A40-9B5A-A0F4CDC5758F}" type="datetimeFigureOut">
              <a:rPr lang="en-US" smtClean="0"/>
              <a:t>5/2/20</a:t>
            </a:fld>
            <a:endParaRPr lang="en-US"/>
          </a:p>
        </p:txBody>
      </p:sp>
      <p:sp>
        <p:nvSpPr>
          <p:cNvPr id="5" name="Footer Placeholder 4">
            <a:extLst>
              <a:ext uri="{FF2B5EF4-FFF2-40B4-BE49-F238E27FC236}">
                <a16:creationId xmlns:a16="http://schemas.microsoft.com/office/drawing/2014/main" id="{643DBE0A-7963-3949-83F6-810ABF902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7AB7EB-762E-6540-9C97-25B4C7D64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C2202-4BA6-D345-9A13-5B538E98A807}" type="slidenum">
              <a:rPr lang="en-US" smtClean="0"/>
              <a:t>‹#›</a:t>
            </a:fld>
            <a:endParaRPr lang="en-US"/>
          </a:p>
        </p:txBody>
      </p:sp>
    </p:spTree>
    <p:extLst>
      <p:ext uri="{BB962C8B-B14F-4D97-AF65-F5344CB8AC3E}">
        <p14:creationId xmlns:p14="http://schemas.microsoft.com/office/powerpoint/2010/main" val="196714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jpg"/><Relationship Id="rId7"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tratoclim.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3.jp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13.xml"/><Relationship Id="rId12" Type="http://schemas.openxmlformats.org/officeDocument/2006/relationships/image" Target="../media/image1.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23.xml"/><Relationship Id="rId5" Type="http://schemas.openxmlformats.org/officeDocument/2006/relationships/slide" Target="slide7.xml"/><Relationship Id="rId10" Type="http://schemas.openxmlformats.org/officeDocument/2006/relationships/slide" Target="slide22.xml"/><Relationship Id="rId4" Type="http://schemas.openxmlformats.org/officeDocument/2006/relationships/slide" Target="slide6.xml"/><Relationship Id="rId9"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sscspace.com/hemera/" TargetMode="External"/><Relationship Id="rId5" Type="http://schemas.openxmlformats.org/officeDocument/2006/relationships/image" Target="../media/image1.jpe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34C2-6C27-D043-A96E-7EA43BCE3CEA}"/>
              </a:ext>
            </a:extLst>
          </p:cNvPr>
          <p:cNvSpPr>
            <a:spLocks noGrp="1"/>
          </p:cNvSpPr>
          <p:nvPr>
            <p:ph type="ctrTitle"/>
          </p:nvPr>
        </p:nvSpPr>
        <p:spPr>
          <a:xfrm>
            <a:off x="1524000" y="861695"/>
            <a:ext cx="9144000" cy="961496"/>
          </a:xfrm>
        </p:spPr>
        <p:txBody>
          <a:bodyPr/>
          <a:lstStyle/>
          <a:p>
            <a:r>
              <a:rPr lang="en-US" dirty="0"/>
              <a:t>Isotopic Measurements</a:t>
            </a:r>
          </a:p>
        </p:txBody>
      </p:sp>
      <p:sp>
        <p:nvSpPr>
          <p:cNvPr id="3" name="Subtitle 2">
            <a:extLst>
              <a:ext uri="{FF2B5EF4-FFF2-40B4-BE49-F238E27FC236}">
                <a16:creationId xmlns:a16="http://schemas.microsoft.com/office/drawing/2014/main" id="{1A8F4CBD-9A53-EE47-A173-89890BBA0893}"/>
              </a:ext>
            </a:extLst>
          </p:cNvPr>
          <p:cNvSpPr>
            <a:spLocks noGrp="1"/>
          </p:cNvSpPr>
          <p:nvPr>
            <p:ph type="subTitle" idx="1"/>
          </p:nvPr>
        </p:nvSpPr>
        <p:spPr>
          <a:xfrm>
            <a:off x="1523999" y="1926060"/>
            <a:ext cx="9390611" cy="1655762"/>
          </a:xfrm>
        </p:spPr>
        <p:txBody>
          <a:bodyPr>
            <a:normAutofit fontScale="92500"/>
          </a:bodyPr>
          <a:lstStyle/>
          <a:p>
            <a:r>
              <a:rPr lang="en-US" sz="3000" dirty="0"/>
              <a:t>A New Tool for Studying Global Carbonyl Sulfide</a:t>
            </a:r>
          </a:p>
          <a:p>
            <a:endParaRPr lang="en-US" sz="1700" dirty="0"/>
          </a:p>
          <a:p>
            <a:r>
              <a:rPr lang="en-US" sz="1800" b="1" dirty="0"/>
              <a:t>Sophie Baartman</a:t>
            </a:r>
            <a:r>
              <a:rPr lang="en-US" sz="1800" b="1" baseline="30000" dirty="0"/>
              <a:t>1</a:t>
            </a:r>
            <a:r>
              <a:rPr lang="en-US" sz="1800" dirty="0"/>
              <a:t>, Elena Popa</a:t>
            </a:r>
            <a:r>
              <a:rPr lang="en-US" sz="1800" baseline="30000" dirty="0"/>
              <a:t>1</a:t>
            </a:r>
            <a:r>
              <a:rPr lang="en-US" sz="1800" dirty="0"/>
              <a:t>, Maarten Krol</a:t>
            </a:r>
            <a:r>
              <a:rPr lang="en-US" sz="1800" baseline="30000" dirty="0"/>
              <a:t>1,2</a:t>
            </a:r>
            <a:r>
              <a:rPr lang="en-US" sz="1800" dirty="0"/>
              <a:t>, Karina Adcock</a:t>
            </a:r>
            <a:r>
              <a:rPr lang="en-US" sz="1800" baseline="30000" dirty="0"/>
              <a:t>3</a:t>
            </a:r>
            <a:r>
              <a:rPr lang="en-US" sz="1800" dirty="0"/>
              <a:t>, Johannes Laube</a:t>
            </a:r>
            <a:r>
              <a:rPr lang="en-US" sz="1800" baseline="30000" dirty="0"/>
              <a:t>4</a:t>
            </a:r>
            <a:r>
              <a:rPr lang="en-US" sz="1800" dirty="0"/>
              <a:t> &amp; Thomas Röckmann</a:t>
            </a:r>
            <a:r>
              <a:rPr lang="en-US" sz="1800" baseline="30000" dirty="0"/>
              <a:t>1</a:t>
            </a:r>
            <a:endParaRPr lang="en-US" sz="1800" dirty="0"/>
          </a:p>
          <a:p>
            <a:r>
              <a:rPr lang="en-US" sz="1400" baseline="30000" dirty="0"/>
              <a:t>1</a:t>
            </a:r>
            <a:r>
              <a:rPr lang="en-US" sz="1400" dirty="0"/>
              <a:t>Utrecht University, Netherlands, </a:t>
            </a:r>
            <a:r>
              <a:rPr lang="en-US" sz="1400" baseline="30000" dirty="0"/>
              <a:t>2</a:t>
            </a:r>
            <a:r>
              <a:rPr lang="en-US" sz="1400" dirty="0"/>
              <a:t>Wageningen University, Netherlands, </a:t>
            </a:r>
            <a:r>
              <a:rPr lang="en-US" sz="1400" baseline="30000" dirty="0"/>
              <a:t>3</a:t>
            </a:r>
            <a:r>
              <a:rPr lang="en-US" sz="1400" dirty="0"/>
              <a:t>University of East Anglia, UK, </a:t>
            </a:r>
            <a:r>
              <a:rPr lang="en-US" sz="1400" baseline="30000" dirty="0"/>
              <a:t>4</a:t>
            </a:r>
            <a:r>
              <a:rPr lang="en-US" sz="1400" dirty="0"/>
              <a:t>Forzungszentrum </a:t>
            </a:r>
            <a:r>
              <a:rPr lang="en-US" sz="1400" dirty="0" err="1"/>
              <a:t>Jülich</a:t>
            </a:r>
            <a:r>
              <a:rPr lang="en-US" sz="1400" dirty="0"/>
              <a:t>, Germany</a:t>
            </a:r>
            <a:endParaRPr lang="en-US" sz="1400" baseline="30000" dirty="0"/>
          </a:p>
        </p:txBody>
      </p:sp>
      <p:pic>
        <p:nvPicPr>
          <p:cNvPr id="4" name="Picture 3">
            <a:extLst>
              <a:ext uri="{FF2B5EF4-FFF2-40B4-BE49-F238E27FC236}">
                <a16:creationId xmlns:a16="http://schemas.microsoft.com/office/drawing/2014/main" id="{0386AF54-4F54-CB42-8195-C144C3EB1F18}"/>
              </a:ext>
            </a:extLst>
          </p:cNvPr>
          <p:cNvPicPr>
            <a:picLocks noChangeAspect="1"/>
          </p:cNvPicPr>
          <p:nvPr/>
        </p:nvPicPr>
        <p:blipFill rotWithShape="1">
          <a:blip r:embed="rId2">
            <a:alphaModFix amt="80000"/>
          </a:blip>
          <a:srcRect b="14428"/>
          <a:stretch/>
        </p:blipFill>
        <p:spPr>
          <a:xfrm>
            <a:off x="0" y="5723467"/>
            <a:ext cx="12192000" cy="1134533"/>
          </a:xfrm>
          <a:prstGeom prst="rect">
            <a:avLst/>
          </a:prstGeom>
        </p:spPr>
      </p:pic>
      <p:cxnSp>
        <p:nvCxnSpPr>
          <p:cNvPr id="5" name="Straight Connector 4">
            <a:extLst>
              <a:ext uri="{FF2B5EF4-FFF2-40B4-BE49-F238E27FC236}">
                <a16:creationId xmlns:a16="http://schemas.microsoft.com/office/drawing/2014/main" id="{B0BEA110-BFA9-5048-870B-814B6E764C4E}"/>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E4D663B-F744-CB44-82CC-273027009D29}"/>
              </a:ext>
            </a:extLst>
          </p:cNvPr>
          <p:cNvPicPr>
            <a:picLocks noChangeAspect="1"/>
          </p:cNvPicPr>
          <p:nvPr/>
        </p:nvPicPr>
        <p:blipFill>
          <a:blip r:embed="rId3"/>
          <a:stretch>
            <a:fillRect/>
          </a:stretch>
        </p:blipFill>
        <p:spPr>
          <a:xfrm>
            <a:off x="5060326" y="3961513"/>
            <a:ext cx="2339137" cy="1340906"/>
          </a:xfrm>
          <a:prstGeom prst="rect">
            <a:avLst/>
          </a:prstGeom>
        </p:spPr>
      </p:pic>
      <p:pic>
        <p:nvPicPr>
          <p:cNvPr id="9" name="Picture 8">
            <a:extLst>
              <a:ext uri="{FF2B5EF4-FFF2-40B4-BE49-F238E27FC236}">
                <a16:creationId xmlns:a16="http://schemas.microsoft.com/office/drawing/2014/main" id="{B0EB1B90-EF8C-C54E-A2FC-FF73710C1D80}"/>
              </a:ext>
            </a:extLst>
          </p:cNvPr>
          <p:cNvPicPr>
            <a:picLocks noChangeAspect="1"/>
          </p:cNvPicPr>
          <p:nvPr/>
        </p:nvPicPr>
        <p:blipFill>
          <a:blip r:embed="rId4"/>
          <a:stretch>
            <a:fillRect/>
          </a:stretch>
        </p:blipFill>
        <p:spPr>
          <a:xfrm>
            <a:off x="1826172" y="3904615"/>
            <a:ext cx="2130485" cy="1496059"/>
          </a:xfrm>
          <a:prstGeom prst="rect">
            <a:avLst/>
          </a:prstGeom>
        </p:spPr>
      </p:pic>
      <p:pic>
        <p:nvPicPr>
          <p:cNvPr id="11" name="Picture 10">
            <a:extLst>
              <a:ext uri="{FF2B5EF4-FFF2-40B4-BE49-F238E27FC236}">
                <a16:creationId xmlns:a16="http://schemas.microsoft.com/office/drawing/2014/main" id="{115253A9-0C38-9048-88B1-B850009E59A0}"/>
              </a:ext>
            </a:extLst>
          </p:cNvPr>
          <p:cNvPicPr>
            <a:picLocks noChangeAspect="1"/>
          </p:cNvPicPr>
          <p:nvPr/>
        </p:nvPicPr>
        <p:blipFill>
          <a:blip r:embed="rId5"/>
          <a:stretch>
            <a:fillRect/>
          </a:stretch>
        </p:blipFill>
        <p:spPr>
          <a:xfrm>
            <a:off x="8608787" y="3826086"/>
            <a:ext cx="2812567" cy="1537416"/>
          </a:xfrm>
          <a:prstGeom prst="rect">
            <a:avLst/>
          </a:prstGeom>
        </p:spPr>
      </p:pic>
      <p:pic>
        <p:nvPicPr>
          <p:cNvPr id="7" name="Picture 6">
            <a:extLst>
              <a:ext uri="{FF2B5EF4-FFF2-40B4-BE49-F238E27FC236}">
                <a16:creationId xmlns:a16="http://schemas.microsoft.com/office/drawing/2014/main" id="{23D5ABA7-2E39-BC4C-A05F-05CA70328B31}"/>
              </a:ext>
            </a:extLst>
          </p:cNvPr>
          <p:cNvPicPr>
            <a:picLocks noChangeAspect="1"/>
          </p:cNvPicPr>
          <p:nvPr/>
        </p:nvPicPr>
        <p:blipFill>
          <a:blip r:embed="rId6"/>
          <a:stretch>
            <a:fillRect/>
          </a:stretch>
        </p:blipFill>
        <p:spPr>
          <a:xfrm>
            <a:off x="11532974" y="0"/>
            <a:ext cx="659026" cy="230659"/>
          </a:xfrm>
          <a:prstGeom prst="rect">
            <a:avLst/>
          </a:prstGeom>
        </p:spPr>
      </p:pic>
    </p:spTree>
    <p:extLst>
      <p:ext uri="{BB962C8B-B14F-4D97-AF65-F5344CB8AC3E}">
        <p14:creationId xmlns:p14="http://schemas.microsoft.com/office/powerpoint/2010/main" val="2935618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32E677-3A91-F842-8F85-9E0FAEDA5E50}"/>
              </a:ext>
            </a:extLst>
          </p:cNvPr>
          <p:cNvPicPr>
            <a:picLocks noGrp="1" noChangeAspect="1"/>
          </p:cNvPicPr>
          <p:nvPr>
            <p:ph idx="1"/>
          </p:nvPr>
        </p:nvPicPr>
        <p:blipFill>
          <a:blip r:embed="rId3"/>
          <a:stretch>
            <a:fillRect/>
          </a:stretch>
        </p:blipFill>
        <p:spPr>
          <a:xfrm>
            <a:off x="1018117" y="1600994"/>
            <a:ext cx="10274300" cy="4038600"/>
          </a:xfrm>
        </p:spPr>
      </p:pic>
      <p:sp>
        <p:nvSpPr>
          <p:cNvPr id="8" name="TextBox 7">
            <a:extLst>
              <a:ext uri="{FF2B5EF4-FFF2-40B4-BE49-F238E27FC236}">
                <a16:creationId xmlns:a16="http://schemas.microsoft.com/office/drawing/2014/main" id="{87356489-FDBC-414B-97EA-D3D02428753C}"/>
              </a:ext>
            </a:extLst>
          </p:cNvPr>
          <p:cNvSpPr txBox="1"/>
          <p:nvPr/>
        </p:nvSpPr>
        <p:spPr>
          <a:xfrm>
            <a:off x="916517" y="5402527"/>
            <a:ext cx="5606856" cy="646331"/>
          </a:xfrm>
          <a:prstGeom prst="rect">
            <a:avLst/>
          </a:prstGeom>
          <a:noFill/>
        </p:spPr>
        <p:txBody>
          <a:bodyPr wrap="none" rtlCol="0">
            <a:spAutoFit/>
          </a:bodyPr>
          <a:lstStyle/>
          <a:p>
            <a:pPr marL="285750" indent="-285750">
              <a:buFont typeface="Arial" panose="020B0604020202020204" pitchFamily="34" charset="0"/>
              <a:buChar char="•"/>
            </a:pPr>
            <a:r>
              <a:rPr lang="en-US" dirty="0"/>
              <a:t>COS is released from </a:t>
            </a:r>
            <a:r>
              <a:rPr lang="en-US" dirty="0" err="1"/>
              <a:t>Tenax</a:t>
            </a:r>
            <a:r>
              <a:rPr lang="en-US" dirty="0"/>
              <a:t> trap by heating it to 130 </a:t>
            </a:r>
            <a:r>
              <a:rPr lang="en-US" baseline="30000" dirty="0"/>
              <a:t>∘</a:t>
            </a:r>
            <a:r>
              <a:rPr lang="en-US" dirty="0"/>
              <a:t>C</a:t>
            </a:r>
          </a:p>
          <a:p>
            <a:pPr marL="285750" indent="-285750">
              <a:buFont typeface="Arial" panose="020B0604020202020204" pitchFamily="34" charset="0"/>
              <a:buChar char="•"/>
            </a:pPr>
            <a:r>
              <a:rPr lang="en-US" dirty="0"/>
              <a:t>COS is collected in focus trap, cooled by liquid nitrogen</a:t>
            </a:r>
          </a:p>
        </p:txBody>
      </p:sp>
      <p:sp>
        <p:nvSpPr>
          <p:cNvPr id="4" name="TextBox 3">
            <a:extLst>
              <a:ext uri="{FF2B5EF4-FFF2-40B4-BE49-F238E27FC236}">
                <a16:creationId xmlns:a16="http://schemas.microsoft.com/office/drawing/2014/main" id="{C4538B4B-DDCD-A840-93E9-C858BA51D860}"/>
              </a:ext>
            </a:extLst>
          </p:cNvPr>
          <p:cNvSpPr txBox="1"/>
          <p:nvPr/>
        </p:nvSpPr>
        <p:spPr>
          <a:xfrm>
            <a:off x="8889618" y="843240"/>
            <a:ext cx="2638864" cy="369332"/>
          </a:xfrm>
          <a:prstGeom prst="rect">
            <a:avLst/>
          </a:prstGeom>
          <a:noFill/>
          <a:ln w="12700">
            <a:solidFill>
              <a:srgbClr val="C00000"/>
            </a:solidFill>
          </a:ln>
        </p:spPr>
        <p:txBody>
          <a:bodyPr wrap="none" rtlCol="0">
            <a:spAutoFit/>
          </a:bodyPr>
          <a:lstStyle/>
          <a:p>
            <a:r>
              <a:rPr lang="en-US" dirty="0"/>
              <a:t>See notes for more details</a:t>
            </a:r>
          </a:p>
        </p:txBody>
      </p:sp>
    </p:spTree>
    <p:extLst>
      <p:ext uri="{BB962C8B-B14F-4D97-AF65-F5344CB8AC3E}">
        <p14:creationId xmlns:p14="http://schemas.microsoft.com/office/powerpoint/2010/main" val="420324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776B51-CF73-EA46-AB7B-ED2BBCE99E69}"/>
              </a:ext>
            </a:extLst>
          </p:cNvPr>
          <p:cNvPicPr>
            <a:picLocks noGrp="1" noChangeAspect="1"/>
          </p:cNvPicPr>
          <p:nvPr>
            <p:ph idx="1"/>
          </p:nvPr>
        </p:nvPicPr>
        <p:blipFill>
          <a:blip r:embed="rId3"/>
          <a:stretch>
            <a:fillRect/>
          </a:stretch>
        </p:blipFill>
        <p:spPr>
          <a:xfrm>
            <a:off x="992716" y="1440128"/>
            <a:ext cx="10274300" cy="4038600"/>
          </a:xfrm>
        </p:spPr>
      </p:pic>
      <p:sp>
        <p:nvSpPr>
          <p:cNvPr id="8" name="TextBox 7">
            <a:extLst>
              <a:ext uri="{FF2B5EF4-FFF2-40B4-BE49-F238E27FC236}">
                <a16:creationId xmlns:a16="http://schemas.microsoft.com/office/drawing/2014/main" id="{E441CF03-C3CC-2940-A467-B56C72FCF657}"/>
              </a:ext>
            </a:extLst>
          </p:cNvPr>
          <p:cNvSpPr txBox="1"/>
          <p:nvPr/>
        </p:nvSpPr>
        <p:spPr>
          <a:xfrm>
            <a:off x="992716" y="5353328"/>
            <a:ext cx="8382103" cy="646331"/>
          </a:xfrm>
          <a:prstGeom prst="rect">
            <a:avLst/>
          </a:prstGeom>
          <a:noFill/>
        </p:spPr>
        <p:txBody>
          <a:bodyPr wrap="none" rtlCol="0">
            <a:spAutoFit/>
          </a:bodyPr>
          <a:lstStyle/>
          <a:p>
            <a:pPr marL="285750" indent="-285750">
              <a:buFont typeface="Arial" panose="020B0604020202020204" pitchFamily="34" charset="0"/>
              <a:buChar char="•"/>
            </a:pPr>
            <a:r>
              <a:rPr lang="en-US" dirty="0"/>
              <a:t>Focus trap is removed from liquid nitrogen and COS is released at room temperature</a:t>
            </a:r>
          </a:p>
          <a:p>
            <a:pPr marL="285750" indent="-285750">
              <a:buFont typeface="Arial" panose="020B0604020202020204" pitchFamily="34" charset="0"/>
              <a:buChar char="•"/>
            </a:pPr>
            <a:r>
              <a:rPr lang="en-US" dirty="0"/>
              <a:t>Gas passes through heated GC, to IRMS</a:t>
            </a:r>
          </a:p>
        </p:txBody>
      </p:sp>
      <p:sp>
        <p:nvSpPr>
          <p:cNvPr id="4" name="TextBox 3">
            <a:extLst>
              <a:ext uri="{FF2B5EF4-FFF2-40B4-BE49-F238E27FC236}">
                <a16:creationId xmlns:a16="http://schemas.microsoft.com/office/drawing/2014/main" id="{0DEC086C-C89E-5340-B2B0-A174DD409062}"/>
              </a:ext>
            </a:extLst>
          </p:cNvPr>
          <p:cNvSpPr txBox="1"/>
          <p:nvPr/>
        </p:nvSpPr>
        <p:spPr>
          <a:xfrm>
            <a:off x="8889618" y="843240"/>
            <a:ext cx="2638864" cy="369332"/>
          </a:xfrm>
          <a:prstGeom prst="rect">
            <a:avLst/>
          </a:prstGeom>
          <a:noFill/>
          <a:ln w="12700">
            <a:solidFill>
              <a:srgbClr val="C00000"/>
            </a:solidFill>
          </a:ln>
        </p:spPr>
        <p:txBody>
          <a:bodyPr wrap="none" rtlCol="0">
            <a:spAutoFit/>
          </a:bodyPr>
          <a:lstStyle/>
          <a:p>
            <a:r>
              <a:rPr lang="en-US" dirty="0"/>
              <a:t>See notes for more details</a:t>
            </a:r>
          </a:p>
        </p:txBody>
      </p:sp>
    </p:spTree>
    <p:extLst>
      <p:ext uri="{BB962C8B-B14F-4D97-AF65-F5344CB8AC3E}">
        <p14:creationId xmlns:p14="http://schemas.microsoft.com/office/powerpoint/2010/main" val="155813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5D5B-F138-4C44-B5F9-7FBE066BB6F2}"/>
              </a:ext>
            </a:extLst>
          </p:cNvPr>
          <p:cNvSpPr>
            <a:spLocks noGrp="1"/>
          </p:cNvSpPr>
          <p:nvPr>
            <p:ph type="title"/>
          </p:nvPr>
        </p:nvSpPr>
        <p:spPr/>
        <p:txBody>
          <a:bodyPr>
            <a:normAutofit/>
          </a:bodyPr>
          <a:lstStyle/>
          <a:p>
            <a:r>
              <a:rPr lang="en-US" sz="4000" dirty="0"/>
              <a:t>Pre-concentration system in real life</a:t>
            </a:r>
          </a:p>
        </p:txBody>
      </p:sp>
      <p:pic>
        <p:nvPicPr>
          <p:cNvPr id="5" name="Content Placeholder 4">
            <a:extLst>
              <a:ext uri="{FF2B5EF4-FFF2-40B4-BE49-F238E27FC236}">
                <a16:creationId xmlns:a16="http://schemas.microsoft.com/office/drawing/2014/main" id="{6731A912-7F24-844A-BE8A-EB9D5644E941}"/>
              </a:ext>
            </a:extLst>
          </p:cNvPr>
          <p:cNvPicPr>
            <a:picLocks noGrp="1" noChangeAspect="1"/>
          </p:cNvPicPr>
          <p:nvPr>
            <p:ph idx="1"/>
          </p:nvPr>
        </p:nvPicPr>
        <p:blipFill>
          <a:blip r:embed="rId2"/>
          <a:stretch>
            <a:fillRect/>
          </a:stretch>
        </p:blipFill>
        <p:spPr>
          <a:xfrm>
            <a:off x="1053041" y="1690688"/>
            <a:ext cx="5444771" cy="4083578"/>
          </a:xfrm>
        </p:spPr>
      </p:pic>
      <p:pic>
        <p:nvPicPr>
          <p:cNvPr id="7" name="Picture 6">
            <a:extLst>
              <a:ext uri="{FF2B5EF4-FFF2-40B4-BE49-F238E27FC236}">
                <a16:creationId xmlns:a16="http://schemas.microsoft.com/office/drawing/2014/main" id="{8A90AF15-D0D7-EC43-B6CF-A96AF47EF8A8}"/>
              </a:ext>
            </a:extLst>
          </p:cNvPr>
          <p:cNvPicPr>
            <a:picLocks noChangeAspect="1"/>
          </p:cNvPicPr>
          <p:nvPr/>
        </p:nvPicPr>
        <p:blipFill>
          <a:blip r:embed="rId3"/>
          <a:stretch>
            <a:fillRect/>
          </a:stretch>
        </p:blipFill>
        <p:spPr>
          <a:xfrm rot="5400000">
            <a:off x="6936846" y="2059253"/>
            <a:ext cx="4461933" cy="3346450"/>
          </a:xfrm>
          <a:prstGeom prst="rect">
            <a:avLst/>
          </a:prstGeom>
        </p:spPr>
      </p:pic>
    </p:spTree>
    <p:extLst>
      <p:ext uri="{BB962C8B-B14F-4D97-AF65-F5344CB8AC3E}">
        <p14:creationId xmlns:p14="http://schemas.microsoft.com/office/powerpoint/2010/main" val="327255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6531B-81FE-204E-8579-321EF7BA2A53}"/>
              </a:ext>
            </a:extLst>
          </p:cNvPr>
          <p:cNvSpPr>
            <a:spLocks noGrp="1"/>
          </p:cNvSpPr>
          <p:nvPr>
            <p:ph type="title"/>
          </p:nvPr>
        </p:nvSpPr>
        <p:spPr>
          <a:xfrm>
            <a:off x="838200" y="-239015"/>
            <a:ext cx="10515600" cy="1325563"/>
          </a:xfrm>
        </p:spPr>
        <p:txBody>
          <a:bodyPr>
            <a:normAutofit/>
          </a:bodyPr>
          <a:lstStyle/>
          <a:p>
            <a:r>
              <a:rPr lang="en-US" sz="4000" dirty="0"/>
              <a:t>Preliminary results – EGRIP 2018 </a:t>
            </a:r>
            <a:r>
              <a:rPr lang="en-US" sz="4000" dirty="0" err="1"/>
              <a:t>firn</a:t>
            </a:r>
            <a:endParaRPr lang="en-US" sz="4000" dirty="0"/>
          </a:p>
        </p:txBody>
      </p:sp>
      <p:pic>
        <p:nvPicPr>
          <p:cNvPr id="5" name="Content Placeholder 4">
            <a:extLst>
              <a:ext uri="{FF2B5EF4-FFF2-40B4-BE49-F238E27FC236}">
                <a16:creationId xmlns:a16="http://schemas.microsoft.com/office/drawing/2014/main" id="{940CC1FC-5DC7-9648-B365-26065680D274}"/>
              </a:ext>
            </a:extLst>
          </p:cNvPr>
          <p:cNvPicPr>
            <a:picLocks noGrp="1" noChangeAspect="1"/>
          </p:cNvPicPr>
          <p:nvPr>
            <p:ph idx="1"/>
          </p:nvPr>
        </p:nvPicPr>
        <p:blipFill>
          <a:blip r:embed="rId3"/>
          <a:stretch>
            <a:fillRect/>
          </a:stretch>
        </p:blipFill>
        <p:spPr>
          <a:xfrm>
            <a:off x="507821" y="939884"/>
            <a:ext cx="1629542" cy="2445842"/>
          </a:xfrm>
        </p:spPr>
      </p:pic>
      <p:pic>
        <p:nvPicPr>
          <p:cNvPr id="9" name="Picture 8">
            <a:extLst>
              <a:ext uri="{FF2B5EF4-FFF2-40B4-BE49-F238E27FC236}">
                <a16:creationId xmlns:a16="http://schemas.microsoft.com/office/drawing/2014/main" id="{4F9C3BED-7888-EE48-B818-F793D71D4AA8}"/>
              </a:ext>
            </a:extLst>
          </p:cNvPr>
          <p:cNvPicPr>
            <a:picLocks noChangeAspect="1"/>
          </p:cNvPicPr>
          <p:nvPr/>
        </p:nvPicPr>
        <p:blipFill>
          <a:blip r:embed="rId4"/>
          <a:stretch>
            <a:fillRect/>
          </a:stretch>
        </p:blipFill>
        <p:spPr>
          <a:xfrm>
            <a:off x="6043370" y="726921"/>
            <a:ext cx="2765928" cy="4582800"/>
          </a:xfrm>
          <a:prstGeom prst="rect">
            <a:avLst/>
          </a:prstGeom>
        </p:spPr>
      </p:pic>
      <p:pic>
        <p:nvPicPr>
          <p:cNvPr id="11" name="Picture 10">
            <a:extLst>
              <a:ext uri="{FF2B5EF4-FFF2-40B4-BE49-F238E27FC236}">
                <a16:creationId xmlns:a16="http://schemas.microsoft.com/office/drawing/2014/main" id="{23860204-DA22-C34B-84FB-8907773147D7}"/>
              </a:ext>
            </a:extLst>
          </p:cNvPr>
          <p:cNvPicPr>
            <a:picLocks noChangeAspect="1"/>
          </p:cNvPicPr>
          <p:nvPr/>
        </p:nvPicPr>
        <p:blipFill>
          <a:blip r:embed="rId5"/>
          <a:stretch>
            <a:fillRect/>
          </a:stretch>
        </p:blipFill>
        <p:spPr>
          <a:xfrm>
            <a:off x="8885334" y="646557"/>
            <a:ext cx="2875096" cy="4743527"/>
          </a:xfrm>
          <a:prstGeom prst="rect">
            <a:avLst/>
          </a:prstGeom>
        </p:spPr>
      </p:pic>
      <p:pic>
        <p:nvPicPr>
          <p:cNvPr id="13" name="Picture 12">
            <a:extLst>
              <a:ext uri="{FF2B5EF4-FFF2-40B4-BE49-F238E27FC236}">
                <a16:creationId xmlns:a16="http://schemas.microsoft.com/office/drawing/2014/main" id="{AF95FD58-3403-6841-A3A3-8D679757832F}"/>
              </a:ext>
            </a:extLst>
          </p:cNvPr>
          <p:cNvPicPr>
            <a:picLocks noChangeAspect="1"/>
          </p:cNvPicPr>
          <p:nvPr/>
        </p:nvPicPr>
        <p:blipFill>
          <a:blip r:embed="rId6"/>
          <a:stretch>
            <a:fillRect/>
          </a:stretch>
        </p:blipFill>
        <p:spPr>
          <a:xfrm>
            <a:off x="9819473" y="150929"/>
            <a:ext cx="1631950" cy="464510"/>
          </a:xfrm>
          <a:prstGeom prst="rect">
            <a:avLst/>
          </a:prstGeom>
        </p:spPr>
      </p:pic>
      <p:pic>
        <p:nvPicPr>
          <p:cNvPr id="15" name="Picture 14">
            <a:extLst>
              <a:ext uri="{FF2B5EF4-FFF2-40B4-BE49-F238E27FC236}">
                <a16:creationId xmlns:a16="http://schemas.microsoft.com/office/drawing/2014/main" id="{34834B91-65D8-BC46-A71F-06C0665B4A27}"/>
              </a:ext>
            </a:extLst>
          </p:cNvPr>
          <p:cNvPicPr>
            <a:picLocks noChangeAspect="1"/>
          </p:cNvPicPr>
          <p:nvPr/>
        </p:nvPicPr>
        <p:blipFill rotWithShape="1">
          <a:blip r:embed="rId7">
            <a:alphaModFix amt="80000"/>
          </a:blip>
          <a:srcRect b="14428"/>
          <a:stretch/>
        </p:blipFill>
        <p:spPr>
          <a:xfrm>
            <a:off x="0" y="5736868"/>
            <a:ext cx="12192000" cy="1134533"/>
          </a:xfrm>
          <a:prstGeom prst="rect">
            <a:avLst/>
          </a:prstGeom>
        </p:spPr>
      </p:pic>
      <p:cxnSp>
        <p:nvCxnSpPr>
          <p:cNvPr id="16" name="Straight Connector 15">
            <a:extLst>
              <a:ext uri="{FF2B5EF4-FFF2-40B4-BE49-F238E27FC236}">
                <a16:creationId xmlns:a16="http://schemas.microsoft.com/office/drawing/2014/main" id="{C09F6388-06C8-9441-AA8A-AC56A1083F00}"/>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08634E-1FEC-F440-97DC-1AAF917C4A31}"/>
              </a:ext>
            </a:extLst>
          </p:cNvPr>
          <p:cNvSpPr txBox="1"/>
          <p:nvPr/>
        </p:nvSpPr>
        <p:spPr>
          <a:xfrm>
            <a:off x="409954" y="4306781"/>
            <a:ext cx="2127219" cy="1323439"/>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t>Note: </a:t>
            </a:r>
            <a:r>
              <a:rPr lang="en-US" sz="1600" dirty="0"/>
              <a:t>uncalibrated isotope data! Only referenced to lab standard. Lab standard = EGRIP surface sample</a:t>
            </a:r>
          </a:p>
        </p:txBody>
      </p:sp>
      <p:sp>
        <p:nvSpPr>
          <p:cNvPr id="3" name="TextBox 2">
            <a:extLst>
              <a:ext uri="{FF2B5EF4-FFF2-40B4-BE49-F238E27FC236}">
                <a16:creationId xmlns:a16="http://schemas.microsoft.com/office/drawing/2014/main" id="{C317A6A0-53A9-2847-B069-99152063D56B}"/>
              </a:ext>
            </a:extLst>
          </p:cNvPr>
          <p:cNvSpPr txBox="1"/>
          <p:nvPr/>
        </p:nvSpPr>
        <p:spPr>
          <a:xfrm>
            <a:off x="442230" y="3418093"/>
            <a:ext cx="1695133" cy="861774"/>
          </a:xfrm>
          <a:prstGeom prst="rect">
            <a:avLst/>
          </a:prstGeom>
          <a:noFill/>
        </p:spPr>
        <p:txBody>
          <a:bodyPr wrap="square" rtlCol="0">
            <a:spAutoFit/>
          </a:bodyPr>
          <a:lstStyle/>
          <a:p>
            <a:r>
              <a:rPr lang="en-US" sz="1000" i="1" dirty="0"/>
              <a:t>Ice core drilling on Greenland. </a:t>
            </a:r>
            <a:br>
              <a:rPr lang="en-US" sz="1000" i="1" dirty="0"/>
            </a:br>
            <a:r>
              <a:rPr lang="en-US" sz="1000" i="1" dirty="0"/>
              <a:t>Picture taken by Thomas </a:t>
            </a:r>
            <a:r>
              <a:rPr lang="en-US" sz="1000" i="1" dirty="0" err="1"/>
              <a:t>Röckmann</a:t>
            </a:r>
            <a:r>
              <a:rPr lang="en-US" sz="1000" i="1" dirty="0"/>
              <a:t> during the EGRIP 2018 campaign</a:t>
            </a:r>
          </a:p>
        </p:txBody>
      </p:sp>
      <p:pic>
        <p:nvPicPr>
          <p:cNvPr id="6" name="Picture 5">
            <a:extLst>
              <a:ext uri="{FF2B5EF4-FFF2-40B4-BE49-F238E27FC236}">
                <a16:creationId xmlns:a16="http://schemas.microsoft.com/office/drawing/2014/main" id="{0C212512-74F8-BF48-BA6C-7DC3C9B518F1}"/>
              </a:ext>
            </a:extLst>
          </p:cNvPr>
          <p:cNvPicPr>
            <a:picLocks noChangeAspect="1"/>
          </p:cNvPicPr>
          <p:nvPr/>
        </p:nvPicPr>
        <p:blipFill>
          <a:blip r:embed="rId8"/>
          <a:stretch>
            <a:fillRect/>
          </a:stretch>
        </p:blipFill>
        <p:spPr>
          <a:xfrm>
            <a:off x="2684857" y="726921"/>
            <a:ext cx="3171124" cy="4583315"/>
          </a:xfrm>
          <a:prstGeom prst="rect">
            <a:avLst/>
          </a:prstGeom>
        </p:spPr>
      </p:pic>
      <p:sp>
        <p:nvSpPr>
          <p:cNvPr id="7" name="TextBox 6">
            <a:extLst>
              <a:ext uri="{FF2B5EF4-FFF2-40B4-BE49-F238E27FC236}">
                <a16:creationId xmlns:a16="http://schemas.microsoft.com/office/drawing/2014/main" id="{B1B2C283-B520-CD4F-9983-7B7C2E9DE348}"/>
              </a:ext>
            </a:extLst>
          </p:cNvPr>
          <p:cNvSpPr txBox="1"/>
          <p:nvPr/>
        </p:nvSpPr>
        <p:spPr>
          <a:xfrm>
            <a:off x="2980224" y="5375256"/>
            <a:ext cx="3063146" cy="307777"/>
          </a:xfrm>
          <a:prstGeom prst="rect">
            <a:avLst/>
          </a:prstGeom>
          <a:noFill/>
        </p:spPr>
        <p:txBody>
          <a:bodyPr wrap="none" rtlCol="0">
            <a:spAutoFit/>
          </a:bodyPr>
          <a:lstStyle/>
          <a:p>
            <a:r>
              <a:rPr lang="en-US" sz="1400" dirty="0"/>
              <a:t>Adcock, K., </a:t>
            </a:r>
            <a:r>
              <a:rPr lang="en-US" sz="1400" dirty="0" err="1"/>
              <a:t>Laube</a:t>
            </a:r>
            <a:r>
              <a:rPr lang="en-US" sz="1400" dirty="0"/>
              <a:t>, J. (unpublished data)</a:t>
            </a:r>
          </a:p>
        </p:txBody>
      </p:sp>
    </p:spTree>
    <p:extLst>
      <p:ext uri="{BB962C8B-B14F-4D97-AF65-F5344CB8AC3E}">
        <p14:creationId xmlns:p14="http://schemas.microsoft.com/office/powerpoint/2010/main" val="3100318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69151-AF14-6B46-B81C-E8D91645DDFB}"/>
              </a:ext>
            </a:extLst>
          </p:cNvPr>
          <p:cNvSpPr>
            <a:spLocks noGrp="1"/>
          </p:cNvSpPr>
          <p:nvPr>
            <p:ph type="title"/>
          </p:nvPr>
        </p:nvSpPr>
        <p:spPr>
          <a:xfrm>
            <a:off x="838200" y="140451"/>
            <a:ext cx="10515600" cy="1325563"/>
          </a:xfrm>
        </p:spPr>
        <p:txBody>
          <a:bodyPr>
            <a:normAutofit/>
          </a:bodyPr>
          <a:lstStyle/>
          <a:p>
            <a:r>
              <a:rPr lang="en-US" sz="4000" dirty="0"/>
              <a:t>Preliminary results – </a:t>
            </a:r>
            <a:r>
              <a:rPr lang="en-US" sz="4000" dirty="0" err="1"/>
              <a:t>StratoClim</a:t>
            </a:r>
            <a:r>
              <a:rPr lang="en-US" sz="4000" dirty="0"/>
              <a:t> 2017, Kathmandu</a:t>
            </a:r>
          </a:p>
        </p:txBody>
      </p:sp>
      <p:sp>
        <p:nvSpPr>
          <p:cNvPr id="3" name="Content Placeholder 2">
            <a:extLst>
              <a:ext uri="{FF2B5EF4-FFF2-40B4-BE49-F238E27FC236}">
                <a16:creationId xmlns:a16="http://schemas.microsoft.com/office/drawing/2014/main" id="{28FD7B94-E668-DF4C-B601-FCC4402219E7}"/>
              </a:ext>
            </a:extLst>
          </p:cNvPr>
          <p:cNvSpPr>
            <a:spLocks noGrp="1"/>
          </p:cNvSpPr>
          <p:nvPr>
            <p:ph idx="1"/>
          </p:nvPr>
        </p:nvSpPr>
        <p:spPr>
          <a:xfrm>
            <a:off x="838200" y="1531409"/>
            <a:ext cx="5858933" cy="4351338"/>
          </a:xfrm>
        </p:spPr>
        <p:txBody>
          <a:bodyPr>
            <a:normAutofit/>
          </a:bodyPr>
          <a:lstStyle/>
          <a:p>
            <a:r>
              <a:rPr lang="en-US" sz="2600" dirty="0"/>
              <a:t>Campaign with high altitude research aircraft </a:t>
            </a:r>
            <a:r>
              <a:rPr lang="en-US" sz="2600" dirty="0" err="1"/>
              <a:t>Geophysica</a:t>
            </a:r>
            <a:endParaRPr lang="en-US" sz="2600" dirty="0"/>
          </a:p>
          <a:p>
            <a:r>
              <a:rPr lang="en-US" sz="2600" dirty="0"/>
              <a:t>From Kathmandu during the Asian Summer Monsoon Anticyclone</a:t>
            </a:r>
          </a:p>
          <a:p>
            <a:r>
              <a:rPr lang="en-US" sz="2600" dirty="0"/>
              <a:t>End of July, beginning of August</a:t>
            </a:r>
          </a:p>
          <a:p>
            <a:r>
              <a:rPr lang="en-US" sz="2600" dirty="0"/>
              <a:t>Samples between 10 and 20 km</a:t>
            </a:r>
          </a:p>
          <a:p>
            <a:r>
              <a:rPr lang="en-US" sz="2600" dirty="0"/>
              <a:t>COS isotopes in stratosphere never measured before</a:t>
            </a:r>
          </a:p>
        </p:txBody>
      </p:sp>
      <p:pic>
        <p:nvPicPr>
          <p:cNvPr id="5" name="Picture 4">
            <a:extLst>
              <a:ext uri="{FF2B5EF4-FFF2-40B4-BE49-F238E27FC236}">
                <a16:creationId xmlns:a16="http://schemas.microsoft.com/office/drawing/2014/main" id="{7E23A55C-E67B-FF4A-B254-34ECF61E4819}"/>
              </a:ext>
            </a:extLst>
          </p:cNvPr>
          <p:cNvPicPr>
            <a:picLocks noChangeAspect="1"/>
          </p:cNvPicPr>
          <p:nvPr/>
        </p:nvPicPr>
        <p:blipFill>
          <a:blip r:embed="rId2"/>
          <a:stretch>
            <a:fillRect/>
          </a:stretch>
        </p:blipFill>
        <p:spPr>
          <a:xfrm>
            <a:off x="6907478" y="1896534"/>
            <a:ext cx="4446322" cy="2965893"/>
          </a:xfrm>
          <a:prstGeom prst="rect">
            <a:avLst/>
          </a:prstGeom>
        </p:spPr>
      </p:pic>
      <p:pic>
        <p:nvPicPr>
          <p:cNvPr id="6" name="Picture 5">
            <a:extLst>
              <a:ext uri="{FF2B5EF4-FFF2-40B4-BE49-F238E27FC236}">
                <a16:creationId xmlns:a16="http://schemas.microsoft.com/office/drawing/2014/main" id="{68FB86BF-37F5-9A4B-956E-65E12F8E0C91}"/>
              </a:ext>
            </a:extLst>
          </p:cNvPr>
          <p:cNvPicPr>
            <a:picLocks noChangeAspect="1"/>
          </p:cNvPicPr>
          <p:nvPr/>
        </p:nvPicPr>
        <p:blipFill rotWithShape="1">
          <a:blip r:embed="rId3">
            <a:alphaModFix amt="80000"/>
          </a:blip>
          <a:srcRect b="14428"/>
          <a:stretch/>
        </p:blipFill>
        <p:spPr>
          <a:xfrm>
            <a:off x="0" y="5723467"/>
            <a:ext cx="12192000" cy="1134533"/>
          </a:xfrm>
          <a:prstGeom prst="rect">
            <a:avLst/>
          </a:prstGeom>
        </p:spPr>
      </p:pic>
      <p:cxnSp>
        <p:nvCxnSpPr>
          <p:cNvPr id="7" name="Straight Connector 6">
            <a:extLst>
              <a:ext uri="{FF2B5EF4-FFF2-40B4-BE49-F238E27FC236}">
                <a16:creationId xmlns:a16="http://schemas.microsoft.com/office/drawing/2014/main" id="{495DCD53-7A2B-E744-B909-EC72B10CF6E9}"/>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7A7ADF0-B1D6-FC4C-B7B1-35EEDC729A2F}"/>
              </a:ext>
            </a:extLst>
          </p:cNvPr>
          <p:cNvSpPr txBox="1"/>
          <p:nvPr/>
        </p:nvSpPr>
        <p:spPr>
          <a:xfrm>
            <a:off x="6876121" y="4859800"/>
            <a:ext cx="4477679" cy="430887"/>
          </a:xfrm>
          <a:prstGeom prst="rect">
            <a:avLst/>
          </a:prstGeom>
          <a:noFill/>
        </p:spPr>
        <p:txBody>
          <a:bodyPr wrap="square" rtlCol="0">
            <a:spAutoFit/>
          </a:bodyPr>
          <a:lstStyle/>
          <a:p>
            <a:r>
              <a:rPr lang="en-US" sz="1100" i="1" dirty="0" err="1"/>
              <a:t>Geophysica</a:t>
            </a:r>
            <a:r>
              <a:rPr lang="en-US" sz="1100" i="1" dirty="0"/>
              <a:t> aircraft in Kathmandu. Picture from </a:t>
            </a:r>
            <a:r>
              <a:rPr lang="en-US" sz="1100" i="1" dirty="0" err="1"/>
              <a:t>StratoClim</a:t>
            </a:r>
            <a:r>
              <a:rPr lang="en-US" sz="1100" i="1" dirty="0"/>
              <a:t> website: </a:t>
            </a:r>
            <a:r>
              <a:rPr lang="en-US" sz="1100" i="1" dirty="0">
                <a:hlinkClick r:id="rId4"/>
              </a:rPr>
              <a:t>http://stratoclim.org/</a:t>
            </a:r>
            <a:r>
              <a:rPr lang="en-US" sz="1100" i="1" dirty="0"/>
              <a:t> </a:t>
            </a:r>
          </a:p>
        </p:txBody>
      </p:sp>
    </p:spTree>
    <p:extLst>
      <p:ext uri="{BB962C8B-B14F-4D97-AF65-F5344CB8AC3E}">
        <p14:creationId xmlns:p14="http://schemas.microsoft.com/office/powerpoint/2010/main" val="778023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4B6C0F-0DF7-5644-B2FD-9AEA140C5BDD}"/>
              </a:ext>
            </a:extLst>
          </p:cNvPr>
          <p:cNvPicPr>
            <a:picLocks noGrp="1" noChangeAspect="1"/>
          </p:cNvPicPr>
          <p:nvPr>
            <p:ph idx="1"/>
          </p:nvPr>
        </p:nvPicPr>
        <p:blipFill>
          <a:blip r:embed="rId3"/>
          <a:stretch>
            <a:fillRect/>
          </a:stretch>
        </p:blipFill>
        <p:spPr>
          <a:xfrm>
            <a:off x="4656398" y="581257"/>
            <a:ext cx="7470474" cy="5179435"/>
          </a:xfrm>
        </p:spPr>
      </p:pic>
      <p:sp>
        <p:nvSpPr>
          <p:cNvPr id="6" name="TextBox 5">
            <a:extLst>
              <a:ext uri="{FF2B5EF4-FFF2-40B4-BE49-F238E27FC236}">
                <a16:creationId xmlns:a16="http://schemas.microsoft.com/office/drawing/2014/main" id="{5F18B219-3172-554C-97EE-402D83662821}"/>
              </a:ext>
            </a:extLst>
          </p:cNvPr>
          <p:cNvSpPr txBox="1"/>
          <p:nvPr/>
        </p:nvSpPr>
        <p:spPr>
          <a:xfrm>
            <a:off x="9874122" y="5437526"/>
            <a:ext cx="2252750" cy="646331"/>
          </a:xfrm>
          <a:prstGeom prst="rect">
            <a:avLst/>
          </a:prstGeom>
          <a:noFill/>
        </p:spPr>
        <p:txBody>
          <a:bodyPr wrap="square" rtlCol="0">
            <a:spAutoFit/>
          </a:bodyPr>
          <a:lstStyle/>
          <a:p>
            <a:r>
              <a:rPr lang="en-US" dirty="0"/>
              <a:t>Adcock, K., </a:t>
            </a:r>
            <a:r>
              <a:rPr lang="en-US" dirty="0" err="1"/>
              <a:t>Laube</a:t>
            </a:r>
            <a:r>
              <a:rPr lang="en-US" dirty="0"/>
              <a:t>, J. (unpublished data)</a:t>
            </a:r>
          </a:p>
        </p:txBody>
      </p:sp>
      <p:sp>
        <p:nvSpPr>
          <p:cNvPr id="7" name="TextBox 6">
            <a:extLst>
              <a:ext uri="{FF2B5EF4-FFF2-40B4-BE49-F238E27FC236}">
                <a16:creationId xmlns:a16="http://schemas.microsoft.com/office/drawing/2014/main" id="{62490082-E641-474A-9135-B1F750D0E8A3}"/>
              </a:ext>
            </a:extLst>
          </p:cNvPr>
          <p:cNvSpPr txBox="1"/>
          <p:nvPr/>
        </p:nvSpPr>
        <p:spPr>
          <a:xfrm>
            <a:off x="382386" y="970371"/>
            <a:ext cx="4274012" cy="4401205"/>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COS concentration measurements of all samples from all flights that were measured for COS isotopes</a:t>
            </a:r>
          </a:p>
          <a:p>
            <a:pPr marL="285750" indent="-285750">
              <a:buFont typeface="Arial" panose="020B0604020202020204" pitchFamily="34" charset="0"/>
              <a:buChar char="•"/>
            </a:pPr>
            <a:r>
              <a:rPr lang="en-US" sz="2000" dirty="0"/>
              <a:t>Flights were conducted from July 29</a:t>
            </a:r>
            <a:r>
              <a:rPr lang="en-US" sz="2000" baseline="30000" dirty="0"/>
              <a:t>th</a:t>
            </a:r>
            <a:r>
              <a:rPr lang="en-US" sz="2000" dirty="0"/>
              <a:t> to August 6</a:t>
            </a:r>
            <a:r>
              <a:rPr lang="en-US" sz="2000" baseline="30000" dirty="0"/>
              <a:t>th</a:t>
            </a:r>
            <a:r>
              <a:rPr lang="en-US" sz="2000" dirty="0"/>
              <a:t> </a:t>
            </a:r>
          </a:p>
          <a:p>
            <a:pPr marL="285750" indent="-285750">
              <a:buFont typeface="Arial" panose="020B0604020202020204" pitchFamily="34" charset="0"/>
              <a:buChar char="•"/>
            </a:pPr>
            <a:r>
              <a:rPr lang="en-US" sz="2000" dirty="0"/>
              <a:t>COS concentration decreases with altitude</a:t>
            </a:r>
          </a:p>
          <a:p>
            <a:pPr marL="285750" indent="-285750">
              <a:buFont typeface="Arial" panose="020B0604020202020204" pitchFamily="34" charset="0"/>
              <a:buChar char="•"/>
            </a:pPr>
            <a:r>
              <a:rPr lang="en-US" sz="2000" dirty="0"/>
              <a:t>Rapid decrease above tropopause</a:t>
            </a:r>
          </a:p>
          <a:p>
            <a:pPr marL="285750" indent="-285750">
              <a:buFont typeface="Arial" panose="020B0604020202020204" pitchFamily="34" charset="0"/>
              <a:buChar char="•"/>
            </a:pPr>
            <a:r>
              <a:rPr lang="en-US" sz="2000" dirty="0"/>
              <a:t>Tropopause roughly around 18.5 km</a:t>
            </a:r>
          </a:p>
          <a:p>
            <a:pPr marL="285750" indent="-285750">
              <a:buFont typeface="Arial" panose="020B0604020202020204" pitchFamily="34" charset="0"/>
              <a:buChar char="•"/>
            </a:pPr>
            <a:r>
              <a:rPr lang="en-US" sz="2000" dirty="0"/>
              <a:t>Above tropopause, inmixing of older stratospheric air</a:t>
            </a:r>
          </a:p>
          <a:p>
            <a:pPr marL="285750" indent="-285750">
              <a:buFont typeface="Arial" panose="020B0604020202020204" pitchFamily="34" charset="0"/>
              <a:buChar char="•"/>
            </a:pPr>
            <a:r>
              <a:rPr lang="en-US" sz="2000" dirty="0"/>
              <a:t>Flight 6: varying concentrations because of pollution plumes</a:t>
            </a:r>
          </a:p>
        </p:txBody>
      </p:sp>
    </p:spTree>
    <p:extLst>
      <p:ext uri="{BB962C8B-B14F-4D97-AF65-F5344CB8AC3E}">
        <p14:creationId xmlns:p14="http://schemas.microsoft.com/office/powerpoint/2010/main" val="288667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0EC0F104-EBFF-9A48-8138-E9106E4C7BD5}"/>
              </a:ext>
            </a:extLst>
          </p:cNvPr>
          <p:cNvPicPr>
            <a:picLocks noChangeAspect="1"/>
          </p:cNvPicPr>
          <p:nvPr/>
        </p:nvPicPr>
        <p:blipFill>
          <a:blip r:embed="rId3"/>
          <a:stretch>
            <a:fillRect/>
          </a:stretch>
        </p:blipFill>
        <p:spPr>
          <a:xfrm>
            <a:off x="1171647" y="116205"/>
            <a:ext cx="5055488" cy="5147406"/>
          </a:xfrm>
          <a:prstGeom prst="rect">
            <a:avLst/>
          </a:prstGeom>
        </p:spPr>
      </p:pic>
      <p:pic>
        <p:nvPicPr>
          <p:cNvPr id="5" name="Picture 4">
            <a:extLst>
              <a:ext uri="{FF2B5EF4-FFF2-40B4-BE49-F238E27FC236}">
                <a16:creationId xmlns:a16="http://schemas.microsoft.com/office/drawing/2014/main" id="{B52B6C51-DFA0-0B4B-A5DC-4DFAF296CFA7}"/>
              </a:ext>
            </a:extLst>
          </p:cNvPr>
          <p:cNvPicPr>
            <a:picLocks noChangeAspect="1"/>
          </p:cNvPicPr>
          <p:nvPr/>
        </p:nvPicPr>
        <p:blipFill rotWithShape="1">
          <a:blip r:embed="rId4">
            <a:alphaModFix amt="80000"/>
          </a:blip>
          <a:srcRect b="14428"/>
          <a:stretch/>
        </p:blipFill>
        <p:spPr>
          <a:xfrm>
            <a:off x="0" y="5723467"/>
            <a:ext cx="12192000" cy="1134533"/>
          </a:xfrm>
          <a:prstGeom prst="rect">
            <a:avLst/>
          </a:prstGeom>
        </p:spPr>
      </p:pic>
      <p:pic>
        <p:nvPicPr>
          <p:cNvPr id="6" name="Content Placeholder 4">
            <a:extLst>
              <a:ext uri="{FF2B5EF4-FFF2-40B4-BE49-F238E27FC236}">
                <a16:creationId xmlns:a16="http://schemas.microsoft.com/office/drawing/2014/main" id="{5A99E993-C3E8-D74A-83E7-694A920BFA28}"/>
              </a:ext>
            </a:extLst>
          </p:cNvPr>
          <p:cNvPicPr>
            <a:picLocks noChangeAspect="1"/>
          </p:cNvPicPr>
          <p:nvPr/>
        </p:nvPicPr>
        <p:blipFill>
          <a:blip r:embed="rId5"/>
          <a:stretch>
            <a:fillRect/>
          </a:stretch>
        </p:blipFill>
        <p:spPr>
          <a:xfrm>
            <a:off x="6227135" y="116205"/>
            <a:ext cx="5059318" cy="5147406"/>
          </a:xfrm>
          <a:prstGeom prst="rect">
            <a:avLst/>
          </a:prstGeom>
        </p:spPr>
      </p:pic>
      <p:sp>
        <p:nvSpPr>
          <p:cNvPr id="9" name="TextBox 8">
            <a:extLst>
              <a:ext uri="{FF2B5EF4-FFF2-40B4-BE49-F238E27FC236}">
                <a16:creationId xmlns:a16="http://schemas.microsoft.com/office/drawing/2014/main" id="{8B13C89F-BAE9-2D40-87DF-9EDC9C31D312}"/>
              </a:ext>
            </a:extLst>
          </p:cNvPr>
          <p:cNvSpPr txBox="1"/>
          <p:nvPr/>
        </p:nvSpPr>
        <p:spPr>
          <a:xfrm>
            <a:off x="3295732" y="5275725"/>
            <a:ext cx="6251327" cy="369332"/>
          </a:xfrm>
          <a:prstGeom prst="rect">
            <a:avLst/>
          </a:prstGeom>
          <a:noFill/>
          <a:ln>
            <a:solidFill>
              <a:srgbClr val="FF0000"/>
            </a:solidFill>
          </a:ln>
        </p:spPr>
        <p:txBody>
          <a:bodyPr wrap="none" rtlCol="0">
            <a:spAutoFit/>
          </a:bodyPr>
          <a:lstStyle/>
          <a:p>
            <a:r>
              <a:rPr lang="en-US" dirty="0"/>
              <a:t>Note: uncalibrated isotope data! Only referenced to lab standard</a:t>
            </a:r>
          </a:p>
        </p:txBody>
      </p:sp>
      <p:cxnSp>
        <p:nvCxnSpPr>
          <p:cNvPr id="10" name="Straight Connector 9">
            <a:extLst>
              <a:ext uri="{FF2B5EF4-FFF2-40B4-BE49-F238E27FC236}">
                <a16:creationId xmlns:a16="http://schemas.microsoft.com/office/drawing/2014/main" id="{B5727699-310F-9E4D-BE4E-AAD5B21032AA}"/>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53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06C4-03A9-AD49-B68B-06DBFCD878EA}"/>
              </a:ext>
            </a:extLst>
          </p:cNvPr>
          <p:cNvSpPr>
            <a:spLocks noGrp="1"/>
          </p:cNvSpPr>
          <p:nvPr>
            <p:ph type="title"/>
          </p:nvPr>
        </p:nvSpPr>
        <p:spPr>
          <a:xfrm>
            <a:off x="838200" y="365125"/>
            <a:ext cx="4379259" cy="1284381"/>
          </a:xfrm>
        </p:spPr>
        <p:txBody>
          <a:bodyPr>
            <a:normAutofit fontScale="90000"/>
          </a:bodyPr>
          <a:lstStyle/>
          <a:p>
            <a:r>
              <a:rPr lang="en-US" dirty="0"/>
              <a:t>Mass independent fractionation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9833028-5AD5-0440-AD3D-E14727B33C34}"/>
                  </a:ext>
                </a:extLst>
              </p:cNvPr>
              <p:cNvSpPr txBox="1"/>
              <p:nvPr/>
            </p:nvSpPr>
            <p:spPr>
              <a:xfrm>
                <a:off x="591671" y="2136668"/>
                <a:ext cx="4625788" cy="4723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Δ</m:t>
                          </m:r>
                        </m:e>
                        <m:sup>
                          <m:r>
                            <a:rPr lang="en-US" sz="2400" b="0" i="1" smtClean="0">
                              <a:latin typeface="Cambria Math" panose="02040503050406030204" pitchFamily="18" charset="0"/>
                            </a:rPr>
                            <m:t>𝑆𝑆</m:t>
                          </m:r>
                        </m:sup>
                      </m:sSup>
                      <m:r>
                        <a:rPr lang="en-US" sz="2400" b="0" i="1" smtClean="0">
                          <a:latin typeface="Cambria Math" panose="02040503050406030204" pitchFamily="18" charset="0"/>
                        </a:rPr>
                        <m:t>𝑆</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𝛿</m:t>
                          </m:r>
                        </m:e>
                        <m:sup>
                          <m:r>
                            <a:rPr lang="en-US" sz="2400" b="0" i="1" smtClean="0">
                              <a:latin typeface="Cambria Math" panose="02040503050406030204" pitchFamily="18" charset="0"/>
                            </a:rPr>
                            <m:t>33</m:t>
                          </m:r>
                        </m:sup>
                      </m:sSup>
                      <m:r>
                        <a:rPr lang="en-US" sz="2400" b="0" i="1" smtClean="0">
                          <a:latin typeface="Cambria Math" panose="02040503050406030204" pitchFamily="18" charset="0"/>
                        </a:rPr>
                        <m:t>𝑆</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𝛿</m:t>
                                  </m:r>
                                </m:e>
                                <m:sup>
                                  <m:r>
                                    <a:rPr lang="en-US" sz="2400" b="0" i="1" smtClean="0">
                                      <a:latin typeface="Cambria Math" panose="02040503050406030204" pitchFamily="18" charset="0"/>
                                    </a:rPr>
                                    <m:t>34</m:t>
                                  </m:r>
                                </m:sup>
                              </m:sSup>
                              <m:r>
                                <a:rPr lang="en-US" sz="2400" b="0" i="1" smtClean="0">
                                  <a:latin typeface="Cambria Math" panose="02040503050406030204" pitchFamily="18" charset="0"/>
                                </a:rPr>
                                <m:t>𝑆</m:t>
                              </m:r>
                              <m:r>
                                <a:rPr lang="en-US" sz="2400" b="0" i="1" smtClean="0">
                                  <a:latin typeface="Cambria Math" panose="02040503050406030204" pitchFamily="18" charset="0"/>
                                </a:rPr>
                                <m:t>+1</m:t>
                              </m:r>
                            </m:e>
                          </m:d>
                        </m:e>
                        <m:sup>
                          <m:r>
                            <a:rPr lang="en-US" sz="2400" b="0" i="1" smtClean="0">
                              <a:latin typeface="Cambria Math" panose="02040503050406030204" pitchFamily="18" charset="0"/>
                            </a:rPr>
                            <m:t>𝑓</m:t>
                          </m:r>
                        </m:sup>
                      </m:sSup>
                      <m:r>
                        <a:rPr lang="en-US" sz="2400" b="0" i="1" smtClean="0">
                          <a:latin typeface="Cambria Math" panose="02040503050406030204" pitchFamily="18" charset="0"/>
                        </a:rPr>
                        <m:t>−1]</m:t>
                      </m:r>
                    </m:oMath>
                  </m:oMathPara>
                </a14:m>
                <a:endParaRPr lang="en-US" sz="2400" b="0" dirty="0"/>
              </a:p>
            </p:txBody>
          </p:sp>
        </mc:Choice>
        <mc:Fallback xmlns="">
          <p:sp>
            <p:nvSpPr>
              <p:cNvPr id="6" name="TextBox 5">
                <a:extLst>
                  <a:ext uri="{FF2B5EF4-FFF2-40B4-BE49-F238E27FC236}">
                    <a16:creationId xmlns:a16="http://schemas.microsoft.com/office/drawing/2014/main" id="{99833028-5AD5-0440-AD3D-E14727B33C34}"/>
                  </a:ext>
                </a:extLst>
              </p:cNvPr>
              <p:cNvSpPr txBox="1">
                <a:spLocks noRot="1" noChangeAspect="1" noMove="1" noResize="1" noEditPoints="1" noAdjustHandles="1" noChangeArrowheads="1" noChangeShapeType="1" noTextEdit="1"/>
              </p:cNvSpPr>
              <p:nvPr/>
            </p:nvSpPr>
            <p:spPr>
              <a:xfrm>
                <a:off x="591671" y="2136668"/>
                <a:ext cx="4625788" cy="472373"/>
              </a:xfrm>
              <a:prstGeom prst="rect">
                <a:avLst/>
              </a:prstGeom>
              <a:blipFill>
                <a:blip r:embed="rId3"/>
                <a:stretch>
                  <a:fillRect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17F0C6-6EC9-0B44-917E-D45AA12C95BF}"/>
                  </a:ext>
                </a:extLst>
              </p:cNvPr>
              <p:cNvSpPr txBox="1"/>
              <p:nvPr/>
            </p:nvSpPr>
            <p:spPr>
              <a:xfrm>
                <a:off x="766576" y="2674496"/>
                <a:ext cx="10486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=0.515</m:t>
                      </m:r>
                    </m:oMath>
                  </m:oMathPara>
                </a14:m>
                <a:endParaRPr lang="en-US" b="0" dirty="0"/>
              </a:p>
            </p:txBody>
          </p:sp>
        </mc:Choice>
        <mc:Fallback xmlns="">
          <p:sp>
            <p:nvSpPr>
              <p:cNvPr id="8" name="TextBox 7">
                <a:extLst>
                  <a:ext uri="{FF2B5EF4-FFF2-40B4-BE49-F238E27FC236}">
                    <a16:creationId xmlns:a16="http://schemas.microsoft.com/office/drawing/2014/main" id="{C217F0C6-6EC9-0B44-917E-D45AA12C95BF}"/>
                  </a:ext>
                </a:extLst>
              </p:cNvPr>
              <p:cNvSpPr txBox="1">
                <a:spLocks noRot="1" noChangeAspect="1" noMove="1" noResize="1" noEditPoints="1" noAdjustHandles="1" noChangeArrowheads="1" noChangeShapeType="1" noTextEdit="1"/>
              </p:cNvSpPr>
              <p:nvPr/>
            </p:nvSpPr>
            <p:spPr>
              <a:xfrm>
                <a:off x="766576" y="2674496"/>
                <a:ext cx="1048684" cy="276999"/>
              </a:xfrm>
              <a:prstGeom prst="rect">
                <a:avLst/>
              </a:prstGeom>
              <a:blipFill>
                <a:blip r:embed="rId4"/>
                <a:stretch>
                  <a:fillRect l="-7229" r="-4819" b="-3636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873D1AE-D965-9042-9542-8C237A8A7DA7}"/>
              </a:ext>
            </a:extLst>
          </p:cNvPr>
          <p:cNvPicPr>
            <a:picLocks noChangeAspect="1"/>
          </p:cNvPicPr>
          <p:nvPr/>
        </p:nvPicPr>
        <p:blipFill>
          <a:blip r:embed="rId5"/>
          <a:stretch>
            <a:fillRect/>
          </a:stretch>
        </p:blipFill>
        <p:spPr>
          <a:xfrm>
            <a:off x="6832600" y="177079"/>
            <a:ext cx="5181386" cy="5548831"/>
          </a:xfrm>
          <a:prstGeom prst="rect">
            <a:avLst/>
          </a:prstGeom>
        </p:spPr>
      </p:pic>
      <p:sp>
        <p:nvSpPr>
          <p:cNvPr id="5" name="TextBox 4">
            <a:extLst>
              <a:ext uri="{FF2B5EF4-FFF2-40B4-BE49-F238E27FC236}">
                <a16:creationId xmlns:a16="http://schemas.microsoft.com/office/drawing/2014/main" id="{91784375-F2DC-0C4F-96A1-583303E4DE35}"/>
              </a:ext>
            </a:extLst>
          </p:cNvPr>
          <p:cNvSpPr txBox="1"/>
          <p:nvPr/>
        </p:nvSpPr>
        <p:spPr>
          <a:xfrm>
            <a:off x="329938" y="3244334"/>
            <a:ext cx="6770956" cy="923330"/>
          </a:xfrm>
          <a:prstGeom prst="rect">
            <a:avLst/>
          </a:prstGeom>
          <a:noFill/>
        </p:spPr>
        <p:txBody>
          <a:bodyPr wrap="none" rtlCol="0">
            <a:spAutoFit/>
          </a:bodyPr>
          <a:lstStyle/>
          <a:p>
            <a:pPr marL="285750" indent="-285750">
              <a:buFont typeface="Arial" panose="020B0604020202020204" pitchFamily="34" charset="0"/>
              <a:buChar char="•"/>
            </a:pPr>
            <a:r>
              <a:rPr lang="en-US" dirty="0"/>
              <a:t>Not calibrated, so only trend can be assessed</a:t>
            </a:r>
          </a:p>
          <a:p>
            <a:pPr marL="285750" indent="-285750">
              <a:buFont typeface="Arial" panose="020B0604020202020204" pitchFamily="34" charset="0"/>
              <a:buChar char="•"/>
            </a:pPr>
            <a:r>
              <a:rPr lang="en-US" dirty="0"/>
              <a:t>Decreasing trend above the tropopause (18.5 km)</a:t>
            </a:r>
          </a:p>
          <a:p>
            <a:pPr marL="285750" indent="-285750">
              <a:buFont typeface="Arial" panose="020B0604020202020204" pitchFamily="34" charset="0"/>
              <a:buChar char="•"/>
            </a:pPr>
            <a:r>
              <a:rPr lang="en-US" dirty="0"/>
              <a:t>Air masses from different origins and ages, careful with conclusions</a:t>
            </a:r>
          </a:p>
        </p:txBody>
      </p:sp>
      <p:pic>
        <p:nvPicPr>
          <p:cNvPr id="7" name="Picture 6">
            <a:extLst>
              <a:ext uri="{FF2B5EF4-FFF2-40B4-BE49-F238E27FC236}">
                <a16:creationId xmlns:a16="http://schemas.microsoft.com/office/drawing/2014/main" id="{83EAB264-C5A2-9248-A874-29AA513A93B3}"/>
              </a:ext>
            </a:extLst>
          </p:cNvPr>
          <p:cNvPicPr>
            <a:picLocks noChangeAspect="1"/>
          </p:cNvPicPr>
          <p:nvPr/>
        </p:nvPicPr>
        <p:blipFill rotWithShape="1">
          <a:blip r:embed="rId6">
            <a:alphaModFix amt="80000"/>
          </a:blip>
          <a:srcRect b="14428"/>
          <a:stretch/>
        </p:blipFill>
        <p:spPr>
          <a:xfrm>
            <a:off x="0" y="5723467"/>
            <a:ext cx="12192000" cy="1134533"/>
          </a:xfrm>
          <a:prstGeom prst="rect">
            <a:avLst/>
          </a:prstGeom>
        </p:spPr>
      </p:pic>
      <p:cxnSp>
        <p:nvCxnSpPr>
          <p:cNvPr id="9" name="Straight Connector 8">
            <a:extLst>
              <a:ext uri="{FF2B5EF4-FFF2-40B4-BE49-F238E27FC236}">
                <a16:creationId xmlns:a16="http://schemas.microsoft.com/office/drawing/2014/main" id="{698CD1E0-73B9-BE4A-96E4-C9DE870B5553}"/>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801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56B68A-DBFD-D646-AE7E-258A620517A4}"/>
              </a:ext>
            </a:extLst>
          </p:cNvPr>
          <p:cNvSpPr>
            <a:spLocks noGrp="1"/>
          </p:cNvSpPr>
          <p:nvPr>
            <p:ph idx="1"/>
          </p:nvPr>
        </p:nvSpPr>
        <p:spPr>
          <a:xfrm>
            <a:off x="6307666" y="4165599"/>
            <a:ext cx="5046133" cy="2011363"/>
          </a:xfrm>
        </p:spPr>
        <p:txBody>
          <a:bodyPr>
            <a:normAutofit/>
          </a:bodyPr>
          <a:lstStyle/>
          <a:p>
            <a:r>
              <a:rPr lang="en-US" sz="1600" dirty="0"/>
              <a:t>Flight 4 captured stratospheric air from around 39000 s</a:t>
            </a:r>
          </a:p>
          <a:p>
            <a:r>
              <a:rPr lang="en-US" sz="1600" dirty="0"/>
              <a:t>First flask sample = upper troposphere</a:t>
            </a:r>
          </a:p>
          <a:p>
            <a:r>
              <a:rPr lang="en-US" sz="1600" dirty="0"/>
              <a:t>Last four samples = lower stratosphere</a:t>
            </a:r>
          </a:p>
        </p:txBody>
      </p:sp>
      <p:pic>
        <p:nvPicPr>
          <p:cNvPr id="8" name="Picture 7">
            <a:extLst>
              <a:ext uri="{FF2B5EF4-FFF2-40B4-BE49-F238E27FC236}">
                <a16:creationId xmlns:a16="http://schemas.microsoft.com/office/drawing/2014/main" id="{5886E7B8-AE37-9142-9173-B3AC95F9B713}"/>
              </a:ext>
            </a:extLst>
          </p:cNvPr>
          <p:cNvPicPr>
            <a:picLocks noChangeAspect="1"/>
          </p:cNvPicPr>
          <p:nvPr/>
        </p:nvPicPr>
        <p:blipFill rotWithShape="1">
          <a:blip r:embed="rId3">
            <a:alphaModFix amt="80000"/>
          </a:blip>
          <a:srcRect b="14428"/>
          <a:stretch/>
        </p:blipFill>
        <p:spPr>
          <a:xfrm>
            <a:off x="0" y="5723467"/>
            <a:ext cx="12192000" cy="1134533"/>
          </a:xfrm>
          <a:prstGeom prst="rect">
            <a:avLst/>
          </a:prstGeom>
        </p:spPr>
      </p:pic>
      <p:cxnSp>
        <p:nvCxnSpPr>
          <p:cNvPr id="10" name="Straight Connector 9">
            <a:extLst>
              <a:ext uri="{FF2B5EF4-FFF2-40B4-BE49-F238E27FC236}">
                <a16:creationId xmlns:a16="http://schemas.microsoft.com/office/drawing/2014/main" id="{6BD45181-2DE9-344E-9016-1F500A808D49}"/>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EAAA67B-353A-CE48-BDE5-CAF0144E694A}"/>
              </a:ext>
            </a:extLst>
          </p:cNvPr>
          <p:cNvSpPr txBox="1">
            <a:spLocks/>
          </p:cNvSpPr>
          <p:nvPr/>
        </p:nvSpPr>
        <p:spPr>
          <a:xfrm>
            <a:off x="6984076" y="-185411"/>
            <a:ext cx="4379259" cy="12843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StratoClim</a:t>
            </a:r>
            <a:r>
              <a:rPr lang="en-US" dirty="0"/>
              <a:t> flight 4</a:t>
            </a:r>
          </a:p>
        </p:txBody>
      </p:sp>
      <p:pic>
        <p:nvPicPr>
          <p:cNvPr id="14" name="Picture 13">
            <a:extLst>
              <a:ext uri="{FF2B5EF4-FFF2-40B4-BE49-F238E27FC236}">
                <a16:creationId xmlns:a16="http://schemas.microsoft.com/office/drawing/2014/main" id="{7725BEA7-A5BA-344D-8AB7-14F5114F631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0175" y="179"/>
            <a:ext cx="4889558" cy="5415511"/>
          </a:xfrm>
          <a:prstGeom prst="rect">
            <a:avLst/>
          </a:prstGeom>
        </p:spPr>
      </p:pic>
      <p:pic>
        <p:nvPicPr>
          <p:cNvPr id="15" name="Content Placeholder 6">
            <a:extLst>
              <a:ext uri="{FF2B5EF4-FFF2-40B4-BE49-F238E27FC236}">
                <a16:creationId xmlns:a16="http://schemas.microsoft.com/office/drawing/2014/main" id="{F2C92677-8AFD-444D-9BD7-2865CF55B093}"/>
              </a:ext>
            </a:extLst>
          </p:cNvPr>
          <p:cNvPicPr>
            <a:picLocks noChangeAspect="1"/>
          </p:cNvPicPr>
          <p:nvPr/>
        </p:nvPicPr>
        <p:blipFill>
          <a:blip r:embed="rId5"/>
          <a:stretch>
            <a:fillRect/>
          </a:stretch>
        </p:blipFill>
        <p:spPr>
          <a:xfrm>
            <a:off x="4558921" y="386106"/>
            <a:ext cx="1748745" cy="1425729"/>
          </a:xfrm>
          <a:prstGeom prst="rect">
            <a:avLst/>
          </a:prstGeom>
        </p:spPr>
      </p:pic>
      <p:sp>
        <p:nvSpPr>
          <p:cNvPr id="16" name="TextBox 15">
            <a:extLst>
              <a:ext uri="{FF2B5EF4-FFF2-40B4-BE49-F238E27FC236}">
                <a16:creationId xmlns:a16="http://schemas.microsoft.com/office/drawing/2014/main" id="{6C1B1CEE-3D30-C54C-B11F-F7C70CAF052B}"/>
              </a:ext>
            </a:extLst>
          </p:cNvPr>
          <p:cNvSpPr txBox="1"/>
          <p:nvPr/>
        </p:nvSpPr>
        <p:spPr>
          <a:xfrm>
            <a:off x="524541" y="5415690"/>
            <a:ext cx="1787349" cy="307777"/>
          </a:xfrm>
          <a:prstGeom prst="rect">
            <a:avLst/>
          </a:prstGeom>
          <a:noFill/>
        </p:spPr>
        <p:txBody>
          <a:bodyPr wrap="none" rtlCol="0">
            <a:spAutoFit/>
          </a:bodyPr>
          <a:lstStyle/>
          <a:p>
            <a:r>
              <a:rPr lang="en-US" sz="1400" dirty="0"/>
              <a:t>Bucci et al. (in review)</a:t>
            </a:r>
          </a:p>
        </p:txBody>
      </p:sp>
      <p:pic>
        <p:nvPicPr>
          <p:cNvPr id="4" name="Picture 3">
            <a:extLst>
              <a:ext uri="{FF2B5EF4-FFF2-40B4-BE49-F238E27FC236}">
                <a16:creationId xmlns:a16="http://schemas.microsoft.com/office/drawing/2014/main" id="{DEFB2773-D1E2-3F4C-9A4C-B61799927E6A}"/>
              </a:ext>
            </a:extLst>
          </p:cNvPr>
          <p:cNvPicPr>
            <a:picLocks noChangeAspect="1"/>
          </p:cNvPicPr>
          <p:nvPr/>
        </p:nvPicPr>
        <p:blipFill>
          <a:blip r:embed="rId6"/>
          <a:stretch>
            <a:fillRect/>
          </a:stretch>
        </p:blipFill>
        <p:spPr>
          <a:xfrm>
            <a:off x="6307666" y="947651"/>
            <a:ext cx="5732080" cy="2913807"/>
          </a:xfrm>
          <a:prstGeom prst="rect">
            <a:avLst/>
          </a:prstGeom>
        </p:spPr>
      </p:pic>
    </p:spTree>
    <p:extLst>
      <p:ext uri="{BB962C8B-B14F-4D97-AF65-F5344CB8AC3E}">
        <p14:creationId xmlns:p14="http://schemas.microsoft.com/office/powerpoint/2010/main" val="87113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B2F3CE4A-7779-1141-9093-73F29E6F471F}"/>
              </a:ext>
            </a:extLst>
          </p:cNvPr>
          <p:cNvPicPr>
            <a:picLocks noChangeAspect="1"/>
          </p:cNvPicPr>
          <p:nvPr/>
        </p:nvPicPr>
        <p:blipFill>
          <a:blip r:embed="rId2"/>
          <a:stretch>
            <a:fillRect/>
          </a:stretch>
        </p:blipFill>
        <p:spPr>
          <a:xfrm>
            <a:off x="4257949" y="2568633"/>
            <a:ext cx="7934051" cy="4289367"/>
          </a:xfrm>
          <a:prstGeom prst="rect">
            <a:avLst/>
          </a:prstGeom>
        </p:spPr>
      </p:pic>
      <p:pic>
        <p:nvPicPr>
          <p:cNvPr id="5" name="Picture 4">
            <a:extLst>
              <a:ext uri="{FF2B5EF4-FFF2-40B4-BE49-F238E27FC236}">
                <a16:creationId xmlns:a16="http://schemas.microsoft.com/office/drawing/2014/main" id="{605F97C4-CE68-EA42-B686-887404979D47}"/>
              </a:ext>
            </a:extLst>
          </p:cNvPr>
          <p:cNvPicPr>
            <a:picLocks noChangeAspect="1"/>
          </p:cNvPicPr>
          <p:nvPr/>
        </p:nvPicPr>
        <p:blipFill>
          <a:blip r:embed="rId3"/>
          <a:stretch>
            <a:fillRect/>
          </a:stretch>
        </p:blipFill>
        <p:spPr>
          <a:xfrm>
            <a:off x="-1" y="4040659"/>
            <a:ext cx="4949775" cy="2516135"/>
          </a:xfrm>
          <a:prstGeom prst="rect">
            <a:avLst/>
          </a:prstGeom>
        </p:spPr>
      </p:pic>
      <p:sp>
        <p:nvSpPr>
          <p:cNvPr id="7" name="TextBox 6">
            <a:extLst>
              <a:ext uri="{FF2B5EF4-FFF2-40B4-BE49-F238E27FC236}">
                <a16:creationId xmlns:a16="http://schemas.microsoft.com/office/drawing/2014/main" id="{B66A8237-A1A0-2E4D-A5F9-A009AF82510D}"/>
              </a:ext>
            </a:extLst>
          </p:cNvPr>
          <p:cNvSpPr txBox="1"/>
          <p:nvPr/>
        </p:nvSpPr>
        <p:spPr>
          <a:xfrm>
            <a:off x="374726" y="423607"/>
            <a:ext cx="10074746" cy="2031325"/>
          </a:xfrm>
          <a:prstGeom prst="rect">
            <a:avLst/>
          </a:prstGeom>
          <a:noFill/>
        </p:spPr>
        <p:txBody>
          <a:bodyPr wrap="none" rtlCol="0">
            <a:spAutoFit/>
          </a:bodyPr>
          <a:lstStyle/>
          <a:p>
            <a:r>
              <a:rPr lang="en-US" dirty="0"/>
              <a:t>Comparison COS concentration and isotope values:</a:t>
            </a:r>
          </a:p>
          <a:p>
            <a:pPr marL="285750" indent="-285750">
              <a:buFont typeface="Arial" panose="020B0604020202020204" pitchFamily="34" charset="0"/>
              <a:buChar char="•"/>
            </a:pPr>
            <a:r>
              <a:rPr lang="en-US" dirty="0"/>
              <a:t>First sample, taken at lower altitude: about 150 ppt higher concentration than rest</a:t>
            </a:r>
          </a:p>
          <a:p>
            <a:pPr marL="285750" indent="-285750">
              <a:buFont typeface="Arial" panose="020B0604020202020204" pitchFamily="34" charset="0"/>
              <a:buChar char="•"/>
            </a:pPr>
            <a:r>
              <a:rPr lang="en-US" dirty="0"/>
              <a:t>The first sample has distinctively higher δ</a:t>
            </a:r>
            <a:r>
              <a:rPr lang="en-US" baseline="30000" dirty="0"/>
              <a:t>33</a:t>
            </a:r>
            <a:r>
              <a:rPr lang="en-US" dirty="0"/>
              <a:t>S than the rest of the samples</a:t>
            </a:r>
          </a:p>
          <a:p>
            <a:pPr marL="285750" indent="-285750">
              <a:buFont typeface="Arial" panose="020B0604020202020204" pitchFamily="34" charset="0"/>
              <a:buChar char="•"/>
            </a:pPr>
            <a:r>
              <a:rPr lang="en-US" dirty="0"/>
              <a:t>The other four samples, taken where there was mixing of stratospheric air, show interesting pattern</a:t>
            </a:r>
          </a:p>
          <a:p>
            <a:pPr marL="285750" indent="-285750">
              <a:buFont typeface="Arial" panose="020B0604020202020204" pitchFamily="34" charset="0"/>
              <a:buChar char="•"/>
            </a:pPr>
            <a:r>
              <a:rPr lang="en-US" dirty="0"/>
              <a:t>More enriched sulfur with lower COS concentration</a:t>
            </a:r>
          </a:p>
          <a:p>
            <a:pPr marL="285750" indent="-285750">
              <a:buFont typeface="Arial" panose="020B0604020202020204" pitchFamily="34" charset="0"/>
              <a:buChar char="•"/>
            </a:pPr>
            <a:r>
              <a:rPr lang="en-US" dirty="0"/>
              <a:t>See next slide for comparison with methane concentration data</a:t>
            </a:r>
          </a:p>
          <a:p>
            <a:endParaRPr lang="en-US" dirty="0"/>
          </a:p>
        </p:txBody>
      </p:sp>
    </p:spTree>
    <p:extLst>
      <p:ext uri="{BB962C8B-B14F-4D97-AF65-F5344CB8AC3E}">
        <p14:creationId xmlns:p14="http://schemas.microsoft.com/office/powerpoint/2010/main" val="2252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901A-8AA4-C046-ACA9-68883DDEF182}"/>
              </a:ext>
            </a:extLst>
          </p:cNvPr>
          <p:cNvSpPr>
            <a:spLocks noGrp="1"/>
          </p:cNvSpPr>
          <p:nvPr>
            <p:ph type="title"/>
          </p:nvPr>
        </p:nvSpPr>
        <p:spPr>
          <a:xfrm>
            <a:off x="838200" y="144464"/>
            <a:ext cx="10515600" cy="1325563"/>
          </a:xfrm>
        </p:spPr>
        <p:txBody>
          <a:bodyPr>
            <a:normAutofit/>
          </a:bodyPr>
          <a:lstStyle/>
          <a:p>
            <a:r>
              <a:rPr lang="en-US" sz="4000" dirty="0"/>
              <a:t>Content</a:t>
            </a:r>
          </a:p>
        </p:txBody>
      </p:sp>
      <p:sp>
        <p:nvSpPr>
          <p:cNvPr id="3" name="Content Placeholder 2">
            <a:extLst>
              <a:ext uri="{FF2B5EF4-FFF2-40B4-BE49-F238E27FC236}">
                <a16:creationId xmlns:a16="http://schemas.microsoft.com/office/drawing/2014/main" id="{B4BBFB54-0CE8-A04D-A279-3F63D8053B13}"/>
              </a:ext>
            </a:extLst>
          </p:cNvPr>
          <p:cNvSpPr>
            <a:spLocks noGrp="1"/>
          </p:cNvSpPr>
          <p:nvPr>
            <p:ph idx="1"/>
          </p:nvPr>
        </p:nvSpPr>
        <p:spPr>
          <a:xfrm>
            <a:off x="838200" y="1325563"/>
            <a:ext cx="10515600" cy="4351338"/>
          </a:xfrm>
        </p:spPr>
        <p:txBody>
          <a:bodyPr>
            <a:normAutofit fontScale="92500" lnSpcReduction="10000"/>
          </a:bodyPr>
          <a:lstStyle/>
          <a:p>
            <a:r>
              <a:rPr lang="en-US" sz="2600" dirty="0">
                <a:hlinkClick r:id="rId2" action="ppaction://hlinksldjump"/>
              </a:rPr>
              <a:t>Introduction</a:t>
            </a:r>
            <a:endParaRPr lang="en-US" sz="2600" dirty="0"/>
          </a:p>
          <a:p>
            <a:pPr lvl="1"/>
            <a:r>
              <a:rPr lang="en-US" sz="2000" dirty="0">
                <a:hlinkClick r:id="rId2" action="ppaction://hlinksldjump"/>
              </a:rPr>
              <a:t>What is carbonyl sulfide (COS) and what are its isotopologues</a:t>
            </a:r>
            <a:endParaRPr lang="en-US" sz="2000" dirty="0"/>
          </a:p>
          <a:p>
            <a:pPr lvl="1"/>
            <a:r>
              <a:rPr lang="en-US" sz="2000" dirty="0">
                <a:hlinkClick r:id="rId3" action="ppaction://hlinksldjump"/>
              </a:rPr>
              <a:t>COS and the biosphere</a:t>
            </a:r>
            <a:endParaRPr lang="en-US" sz="2000" dirty="0"/>
          </a:p>
          <a:p>
            <a:pPr lvl="1"/>
            <a:r>
              <a:rPr lang="en-US" sz="2000" dirty="0">
                <a:hlinkClick r:id="rId4" action="ppaction://hlinksldjump"/>
              </a:rPr>
              <a:t>COS and the stratosphere</a:t>
            </a:r>
            <a:endParaRPr lang="en-US" sz="2000" dirty="0"/>
          </a:p>
          <a:p>
            <a:pPr lvl="1"/>
            <a:r>
              <a:rPr lang="en-US" sz="2000" dirty="0">
                <a:hlinkClick r:id="rId5" action="ppaction://hlinksldjump"/>
              </a:rPr>
              <a:t>Existing COS isotope measurements</a:t>
            </a:r>
            <a:endParaRPr lang="en-US" sz="2000" dirty="0"/>
          </a:p>
          <a:p>
            <a:r>
              <a:rPr lang="en-US" sz="2600" dirty="0">
                <a:hlinkClick r:id="rId6" action="ppaction://hlinksldjump"/>
              </a:rPr>
              <a:t>Methods</a:t>
            </a:r>
            <a:endParaRPr lang="en-US" sz="2600" dirty="0"/>
          </a:p>
          <a:p>
            <a:r>
              <a:rPr lang="en-US" sz="2600" dirty="0">
                <a:hlinkClick r:id="rId7" action="ppaction://hlinksldjump"/>
              </a:rPr>
              <a:t>Preliminary results</a:t>
            </a:r>
            <a:endParaRPr lang="en-US" sz="2600" dirty="0"/>
          </a:p>
          <a:p>
            <a:pPr lvl="1"/>
            <a:r>
              <a:rPr lang="en-US" sz="2000" dirty="0">
                <a:hlinkClick r:id="rId7" action="ppaction://hlinksldjump"/>
              </a:rPr>
              <a:t>COS isotopes in </a:t>
            </a:r>
            <a:r>
              <a:rPr lang="en-US" sz="2000" dirty="0" err="1">
                <a:hlinkClick r:id="rId7" action="ppaction://hlinksldjump"/>
              </a:rPr>
              <a:t>firn</a:t>
            </a:r>
            <a:r>
              <a:rPr lang="en-US" sz="2000" dirty="0">
                <a:hlinkClick r:id="rId7" action="ppaction://hlinksldjump"/>
              </a:rPr>
              <a:t> air (EGRIP 2018)</a:t>
            </a:r>
            <a:endParaRPr lang="en-US" sz="2000" dirty="0"/>
          </a:p>
          <a:p>
            <a:pPr lvl="1"/>
            <a:r>
              <a:rPr lang="en-US" sz="2000" dirty="0">
                <a:hlinkClick r:id="rId8" action="ppaction://hlinksldjump"/>
              </a:rPr>
              <a:t>COS isotopes from the stratosphere (</a:t>
            </a:r>
            <a:r>
              <a:rPr lang="en-US" sz="2000" dirty="0" err="1">
                <a:hlinkClick r:id="rId8" action="ppaction://hlinksldjump"/>
              </a:rPr>
              <a:t>StratoClim</a:t>
            </a:r>
            <a:r>
              <a:rPr lang="en-US" sz="2000" dirty="0">
                <a:hlinkClick r:id="rId8" action="ppaction://hlinksldjump"/>
              </a:rPr>
              <a:t> 2017)</a:t>
            </a:r>
            <a:endParaRPr lang="en-US" sz="2000" dirty="0"/>
          </a:p>
          <a:p>
            <a:r>
              <a:rPr lang="en-US" sz="2600" dirty="0">
                <a:hlinkClick r:id="rId9" action="ppaction://hlinksldjump"/>
              </a:rPr>
              <a:t>Future plans</a:t>
            </a:r>
            <a:endParaRPr lang="en-US" sz="2600" dirty="0"/>
          </a:p>
          <a:p>
            <a:pPr lvl="1"/>
            <a:r>
              <a:rPr lang="en-US" sz="2200" dirty="0">
                <a:hlinkClick r:id="rId10" action="ppaction://hlinksldjump"/>
              </a:rPr>
              <a:t>HEMERA 2021(?)</a:t>
            </a:r>
            <a:endParaRPr lang="en-US" sz="2200" dirty="0"/>
          </a:p>
          <a:p>
            <a:r>
              <a:rPr lang="en-US" sz="2600" dirty="0">
                <a:hlinkClick r:id="rId11" action="ppaction://hlinksldjump"/>
              </a:rPr>
              <a:t>Summary</a:t>
            </a:r>
            <a:endParaRPr lang="en-US" sz="2600" dirty="0"/>
          </a:p>
          <a:p>
            <a:pPr marL="0" indent="0">
              <a:buNone/>
            </a:pPr>
            <a:endParaRPr lang="en-US" sz="2600" dirty="0"/>
          </a:p>
          <a:p>
            <a:endParaRPr lang="en-US" dirty="0"/>
          </a:p>
        </p:txBody>
      </p:sp>
      <p:cxnSp>
        <p:nvCxnSpPr>
          <p:cNvPr id="5" name="Straight Connector 4">
            <a:extLst>
              <a:ext uri="{FF2B5EF4-FFF2-40B4-BE49-F238E27FC236}">
                <a16:creationId xmlns:a16="http://schemas.microsoft.com/office/drawing/2014/main" id="{CA230438-F78C-B14A-A9F1-B8956A27CBF2}"/>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5A9D355-8A8E-E54A-902E-E81F44300E46}"/>
              </a:ext>
            </a:extLst>
          </p:cNvPr>
          <p:cNvPicPr>
            <a:picLocks noChangeAspect="1"/>
          </p:cNvPicPr>
          <p:nvPr/>
        </p:nvPicPr>
        <p:blipFill rotWithShape="1">
          <a:blip r:embed="rId12">
            <a:alphaModFix amt="80000"/>
          </a:blip>
          <a:srcRect b="14428"/>
          <a:stretch/>
        </p:blipFill>
        <p:spPr>
          <a:xfrm>
            <a:off x="0" y="5723467"/>
            <a:ext cx="12192000" cy="1134533"/>
          </a:xfrm>
          <a:prstGeom prst="rect">
            <a:avLst/>
          </a:prstGeom>
        </p:spPr>
      </p:pic>
      <p:sp>
        <p:nvSpPr>
          <p:cNvPr id="4" name="TextBox 3">
            <a:extLst>
              <a:ext uri="{FF2B5EF4-FFF2-40B4-BE49-F238E27FC236}">
                <a16:creationId xmlns:a16="http://schemas.microsoft.com/office/drawing/2014/main" id="{B2B64EC9-6FF7-EF48-84D6-B0E576A54BC8}"/>
              </a:ext>
            </a:extLst>
          </p:cNvPr>
          <p:cNvSpPr txBox="1"/>
          <p:nvPr/>
        </p:nvSpPr>
        <p:spPr>
          <a:xfrm>
            <a:off x="8999621" y="619801"/>
            <a:ext cx="2491683" cy="1754326"/>
          </a:xfrm>
          <a:prstGeom prst="rect">
            <a:avLst/>
          </a:prstGeom>
          <a:noFill/>
          <a:ln w="19050">
            <a:solidFill>
              <a:srgbClr val="C00000"/>
            </a:solidFill>
          </a:ln>
        </p:spPr>
        <p:txBody>
          <a:bodyPr wrap="square" rtlCol="0">
            <a:spAutoFit/>
          </a:bodyPr>
          <a:lstStyle/>
          <a:p>
            <a:r>
              <a:rPr lang="en-US" dirty="0"/>
              <a:t>Some slides contain additional notes with more information on the slide content. Find them in the note section underneath the slide</a:t>
            </a:r>
          </a:p>
        </p:txBody>
      </p:sp>
    </p:spTree>
    <p:extLst>
      <p:ext uri="{BB962C8B-B14F-4D97-AF65-F5344CB8AC3E}">
        <p14:creationId xmlns:p14="http://schemas.microsoft.com/office/powerpoint/2010/main" val="1526681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6A145D-1750-F445-9FB8-02BBEFF88F8D}"/>
              </a:ext>
            </a:extLst>
          </p:cNvPr>
          <p:cNvPicPr>
            <a:picLocks noChangeAspect="1"/>
          </p:cNvPicPr>
          <p:nvPr/>
        </p:nvPicPr>
        <p:blipFill rotWithShape="1">
          <a:blip r:embed="rId2">
            <a:alphaModFix amt="80000"/>
          </a:blip>
          <a:srcRect b="14428"/>
          <a:stretch/>
        </p:blipFill>
        <p:spPr>
          <a:xfrm>
            <a:off x="0" y="5723467"/>
            <a:ext cx="12192000" cy="1134533"/>
          </a:xfrm>
          <a:prstGeom prst="rect">
            <a:avLst/>
          </a:prstGeom>
        </p:spPr>
      </p:pic>
      <p:pic>
        <p:nvPicPr>
          <p:cNvPr id="6" name="Content Placeholder 10">
            <a:extLst>
              <a:ext uri="{FF2B5EF4-FFF2-40B4-BE49-F238E27FC236}">
                <a16:creationId xmlns:a16="http://schemas.microsoft.com/office/drawing/2014/main" id="{AD7EE7D7-2251-4141-BE40-EC604E239A1E}"/>
              </a:ext>
            </a:extLst>
          </p:cNvPr>
          <p:cNvPicPr>
            <a:picLocks noChangeAspect="1"/>
          </p:cNvPicPr>
          <p:nvPr/>
        </p:nvPicPr>
        <p:blipFill>
          <a:blip r:embed="rId3"/>
          <a:stretch>
            <a:fillRect/>
          </a:stretch>
        </p:blipFill>
        <p:spPr>
          <a:xfrm>
            <a:off x="208686" y="2186940"/>
            <a:ext cx="6018449" cy="3253740"/>
          </a:xfrm>
          <a:prstGeom prst="rect">
            <a:avLst/>
          </a:prstGeom>
        </p:spPr>
      </p:pic>
      <p:pic>
        <p:nvPicPr>
          <p:cNvPr id="7" name="Content Placeholder 8">
            <a:extLst>
              <a:ext uri="{FF2B5EF4-FFF2-40B4-BE49-F238E27FC236}">
                <a16:creationId xmlns:a16="http://schemas.microsoft.com/office/drawing/2014/main" id="{B6199482-1D80-8E4E-AC8A-96631FE2FA5D}"/>
              </a:ext>
            </a:extLst>
          </p:cNvPr>
          <p:cNvPicPr>
            <a:picLocks noChangeAspect="1"/>
          </p:cNvPicPr>
          <p:nvPr/>
        </p:nvPicPr>
        <p:blipFill>
          <a:blip r:embed="rId4"/>
          <a:stretch>
            <a:fillRect/>
          </a:stretch>
        </p:blipFill>
        <p:spPr>
          <a:xfrm>
            <a:off x="5969490" y="2131780"/>
            <a:ext cx="6222510" cy="3364060"/>
          </a:xfrm>
          <a:prstGeom prst="rect">
            <a:avLst/>
          </a:prstGeom>
        </p:spPr>
      </p:pic>
      <p:cxnSp>
        <p:nvCxnSpPr>
          <p:cNvPr id="5" name="Straight Connector 4">
            <a:extLst>
              <a:ext uri="{FF2B5EF4-FFF2-40B4-BE49-F238E27FC236}">
                <a16:creationId xmlns:a16="http://schemas.microsoft.com/office/drawing/2014/main" id="{95B4B7ED-A838-5B43-A8C2-57A4A9EE52F6}"/>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A67F47-877F-ED42-BC00-664E823334DA}"/>
              </a:ext>
            </a:extLst>
          </p:cNvPr>
          <p:cNvSpPr txBox="1"/>
          <p:nvPr/>
        </p:nvSpPr>
        <p:spPr>
          <a:xfrm>
            <a:off x="776638" y="322294"/>
            <a:ext cx="8394349" cy="1754326"/>
          </a:xfrm>
          <a:prstGeom prst="rect">
            <a:avLst/>
          </a:prstGeom>
          <a:noFill/>
        </p:spPr>
        <p:txBody>
          <a:bodyPr wrap="none" rtlCol="0">
            <a:spAutoFit/>
          </a:bodyPr>
          <a:lstStyle/>
          <a:p>
            <a:r>
              <a:rPr lang="en-US" dirty="0"/>
              <a:t>Comparison of COS isotope values with CH</a:t>
            </a:r>
            <a:r>
              <a:rPr lang="en-US" baseline="-25000" dirty="0"/>
              <a:t>4</a:t>
            </a:r>
            <a:r>
              <a:rPr lang="en-US" dirty="0"/>
              <a:t> concentrations:</a:t>
            </a:r>
          </a:p>
          <a:p>
            <a:pPr marL="285750" indent="-285750">
              <a:buFont typeface="Arial" panose="020B0604020202020204" pitchFamily="34" charset="0"/>
              <a:buChar char="•"/>
            </a:pPr>
            <a:r>
              <a:rPr lang="en-US" dirty="0"/>
              <a:t>First sample: high [CH</a:t>
            </a:r>
            <a:r>
              <a:rPr lang="en-US" baseline="-25000" dirty="0"/>
              <a:t>4</a:t>
            </a:r>
            <a:r>
              <a:rPr lang="en-US" dirty="0"/>
              <a:t>]: tropospheric air</a:t>
            </a:r>
          </a:p>
          <a:p>
            <a:pPr marL="742950" lvl="1" indent="-285750">
              <a:buFont typeface="Arial" panose="020B0604020202020204" pitchFamily="34" charset="0"/>
              <a:buChar char="•"/>
            </a:pPr>
            <a:r>
              <a:rPr lang="en-US" dirty="0"/>
              <a:t>Higher δ</a:t>
            </a:r>
            <a:r>
              <a:rPr lang="en-US" baseline="30000" dirty="0"/>
              <a:t>33</a:t>
            </a:r>
            <a:r>
              <a:rPr lang="en-US" dirty="0"/>
              <a:t>S but δ</a:t>
            </a:r>
            <a:r>
              <a:rPr lang="en-US" baseline="30000" dirty="0"/>
              <a:t>34</a:t>
            </a:r>
            <a:r>
              <a:rPr lang="en-US" dirty="0"/>
              <a:t>S not significantly different</a:t>
            </a:r>
          </a:p>
          <a:p>
            <a:pPr marL="285750" indent="-285750">
              <a:buFont typeface="Arial" panose="020B0604020202020204" pitchFamily="34" charset="0"/>
              <a:buChar char="•"/>
            </a:pPr>
            <a:r>
              <a:rPr lang="en-US" dirty="0"/>
              <a:t>Last four samples: downward and upward trend in [CH</a:t>
            </a:r>
            <a:r>
              <a:rPr lang="en-US" baseline="-25000" dirty="0"/>
              <a:t>4</a:t>
            </a:r>
            <a:r>
              <a:rPr lang="en-US" dirty="0"/>
              <a:t>]</a:t>
            </a:r>
          </a:p>
          <a:p>
            <a:pPr marL="742950" lvl="1" indent="-285750">
              <a:buFont typeface="Arial" panose="020B0604020202020204" pitchFamily="34" charset="0"/>
              <a:buChar char="•"/>
            </a:pPr>
            <a:r>
              <a:rPr lang="en-US" dirty="0"/>
              <a:t>Anticorrelation with both δ</a:t>
            </a:r>
            <a:r>
              <a:rPr lang="en-US" baseline="30000" dirty="0"/>
              <a:t>33</a:t>
            </a:r>
            <a:r>
              <a:rPr lang="en-US" dirty="0"/>
              <a:t>S and δ</a:t>
            </a:r>
            <a:r>
              <a:rPr lang="en-US" baseline="30000" dirty="0"/>
              <a:t>34</a:t>
            </a:r>
            <a:r>
              <a:rPr lang="en-US" dirty="0"/>
              <a:t>S</a:t>
            </a:r>
          </a:p>
          <a:p>
            <a:pPr marL="742950" lvl="1" indent="-285750">
              <a:buFont typeface="Arial" panose="020B0604020202020204" pitchFamily="34" charset="0"/>
              <a:buChar char="•"/>
            </a:pPr>
            <a:r>
              <a:rPr lang="en-US" dirty="0"/>
              <a:t>Could point to </a:t>
            </a:r>
            <a:r>
              <a:rPr lang="en-US" b="1" dirty="0"/>
              <a:t>photolysis in stratosphere making S enriched in heavier isotopes</a:t>
            </a:r>
          </a:p>
        </p:txBody>
      </p:sp>
    </p:spTree>
    <p:extLst>
      <p:ext uri="{BB962C8B-B14F-4D97-AF65-F5344CB8AC3E}">
        <p14:creationId xmlns:p14="http://schemas.microsoft.com/office/powerpoint/2010/main" val="3525519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7926-E23B-C142-9370-3BF2F08647CE}"/>
              </a:ext>
            </a:extLst>
          </p:cNvPr>
          <p:cNvSpPr>
            <a:spLocks noGrp="1"/>
          </p:cNvSpPr>
          <p:nvPr>
            <p:ph type="title"/>
          </p:nvPr>
        </p:nvSpPr>
        <p:spPr/>
        <p:txBody>
          <a:bodyPr>
            <a:normAutofit/>
          </a:bodyPr>
          <a:lstStyle/>
          <a:p>
            <a:r>
              <a:rPr lang="en-US" sz="4000" dirty="0"/>
              <a:t>Future plans</a:t>
            </a:r>
          </a:p>
        </p:txBody>
      </p:sp>
      <p:sp>
        <p:nvSpPr>
          <p:cNvPr id="3" name="Content Placeholder 2">
            <a:extLst>
              <a:ext uri="{FF2B5EF4-FFF2-40B4-BE49-F238E27FC236}">
                <a16:creationId xmlns:a16="http://schemas.microsoft.com/office/drawing/2014/main" id="{43A583DC-FC61-5E4F-BD57-3099FC01BC60}"/>
              </a:ext>
            </a:extLst>
          </p:cNvPr>
          <p:cNvSpPr>
            <a:spLocks noGrp="1"/>
          </p:cNvSpPr>
          <p:nvPr>
            <p:ph idx="1"/>
          </p:nvPr>
        </p:nvSpPr>
        <p:spPr/>
        <p:txBody>
          <a:bodyPr/>
          <a:lstStyle/>
          <a:p>
            <a:r>
              <a:rPr lang="en-US" sz="2600" dirty="0"/>
              <a:t>Improve precision of measurement system</a:t>
            </a:r>
          </a:p>
          <a:p>
            <a:r>
              <a:rPr lang="en-US" sz="2600" dirty="0"/>
              <a:t>Calibration to international standard</a:t>
            </a:r>
          </a:p>
          <a:p>
            <a:r>
              <a:rPr lang="en-US" sz="2600" dirty="0"/>
              <a:t>Set up method for C isotopes from COS</a:t>
            </a:r>
          </a:p>
          <a:p>
            <a:r>
              <a:rPr lang="en-US" sz="2600" dirty="0"/>
              <a:t>Measure </a:t>
            </a:r>
          </a:p>
          <a:p>
            <a:pPr lvl="1"/>
            <a:r>
              <a:rPr lang="en-US" dirty="0"/>
              <a:t>Stratosphere: </a:t>
            </a:r>
            <a:r>
              <a:rPr lang="en-US" dirty="0" err="1"/>
              <a:t>StratoClim</a:t>
            </a:r>
            <a:r>
              <a:rPr lang="en-US" dirty="0"/>
              <a:t>, NASA </a:t>
            </a:r>
            <a:r>
              <a:rPr lang="en-US" dirty="0" err="1"/>
              <a:t>ATom</a:t>
            </a:r>
            <a:r>
              <a:rPr lang="en-US" dirty="0"/>
              <a:t>, HEMERA 2021 (?)</a:t>
            </a:r>
          </a:p>
          <a:p>
            <a:pPr lvl="1"/>
            <a:r>
              <a:rPr lang="en-US" dirty="0"/>
              <a:t>Diurnal and seasonal cycles: outside air from Utrecht semi-continuously</a:t>
            </a:r>
          </a:p>
          <a:p>
            <a:pPr lvl="1"/>
            <a:r>
              <a:rPr lang="en-US" dirty="0"/>
              <a:t>Volcano’s: Etna (and others)</a:t>
            </a:r>
          </a:p>
          <a:p>
            <a:pPr lvl="1"/>
            <a:endParaRPr lang="en-US" dirty="0"/>
          </a:p>
        </p:txBody>
      </p:sp>
      <p:pic>
        <p:nvPicPr>
          <p:cNvPr id="4" name="Picture 3">
            <a:extLst>
              <a:ext uri="{FF2B5EF4-FFF2-40B4-BE49-F238E27FC236}">
                <a16:creationId xmlns:a16="http://schemas.microsoft.com/office/drawing/2014/main" id="{01AD7ACD-D202-544A-96C7-4213F5B194D5}"/>
              </a:ext>
            </a:extLst>
          </p:cNvPr>
          <p:cNvPicPr>
            <a:picLocks noChangeAspect="1"/>
          </p:cNvPicPr>
          <p:nvPr/>
        </p:nvPicPr>
        <p:blipFill rotWithShape="1">
          <a:blip r:embed="rId2">
            <a:alphaModFix amt="80000"/>
          </a:blip>
          <a:srcRect b="14428"/>
          <a:stretch/>
        </p:blipFill>
        <p:spPr>
          <a:xfrm>
            <a:off x="0" y="5723467"/>
            <a:ext cx="12192000" cy="1134533"/>
          </a:xfrm>
          <a:prstGeom prst="rect">
            <a:avLst/>
          </a:prstGeom>
        </p:spPr>
      </p:pic>
      <p:cxnSp>
        <p:nvCxnSpPr>
          <p:cNvPr id="5" name="Straight Connector 4">
            <a:extLst>
              <a:ext uri="{FF2B5EF4-FFF2-40B4-BE49-F238E27FC236}">
                <a16:creationId xmlns:a16="http://schemas.microsoft.com/office/drawing/2014/main" id="{E8FAD16B-09FF-7742-AA8E-D0341B91E6B7}"/>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770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E0A6-7D49-EF43-89F7-68C768D31A8C}"/>
              </a:ext>
            </a:extLst>
          </p:cNvPr>
          <p:cNvSpPr>
            <a:spLocks noGrp="1"/>
          </p:cNvSpPr>
          <p:nvPr>
            <p:ph type="title"/>
          </p:nvPr>
        </p:nvSpPr>
        <p:spPr>
          <a:xfrm>
            <a:off x="838200" y="52070"/>
            <a:ext cx="10515600" cy="1325563"/>
          </a:xfrm>
        </p:spPr>
        <p:txBody>
          <a:bodyPr>
            <a:normAutofit/>
          </a:bodyPr>
          <a:lstStyle/>
          <a:p>
            <a:r>
              <a:rPr lang="en-US" sz="4000" dirty="0"/>
              <a:t>HEMERA 2021(?)</a:t>
            </a:r>
          </a:p>
        </p:txBody>
      </p:sp>
      <p:sp>
        <p:nvSpPr>
          <p:cNvPr id="3" name="Content Placeholder 2">
            <a:extLst>
              <a:ext uri="{FF2B5EF4-FFF2-40B4-BE49-F238E27FC236}">
                <a16:creationId xmlns:a16="http://schemas.microsoft.com/office/drawing/2014/main" id="{B2A2FF57-11E3-4B4C-8B81-5255CFF18B41}"/>
              </a:ext>
            </a:extLst>
          </p:cNvPr>
          <p:cNvSpPr>
            <a:spLocks noGrp="1"/>
          </p:cNvSpPr>
          <p:nvPr>
            <p:ph idx="1"/>
          </p:nvPr>
        </p:nvSpPr>
        <p:spPr>
          <a:xfrm>
            <a:off x="697592" y="1221422"/>
            <a:ext cx="6095833" cy="4415156"/>
          </a:xfrm>
        </p:spPr>
        <p:txBody>
          <a:bodyPr>
            <a:normAutofit fontScale="92500" lnSpcReduction="20000"/>
          </a:bodyPr>
          <a:lstStyle/>
          <a:p>
            <a:r>
              <a:rPr lang="en-US" sz="2400" dirty="0"/>
              <a:t>Balloon sampling in Kiruna, Sweden</a:t>
            </a:r>
          </a:p>
          <a:p>
            <a:r>
              <a:rPr lang="en-US" sz="2400" dirty="0"/>
              <a:t>August or September 2021 (hopefully)</a:t>
            </a:r>
          </a:p>
          <a:p>
            <a:r>
              <a:rPr lang="en-US" sz="2400" dirty="0"/>
              <a:t>Sampling up to 35 km</a:t>
            </a:r>
          </a:p>
          <a:p>
            <a:r>
              <a:rPr lang="en-US" sz="2400" dirty="0"/>
              <a:t>Strong signal from photolysis expected</a:t>
            </a:r>
          </a:p>
          <a:p>
            <a:r>
              <a:rPr lang="en-US" sz="2400" dirty="0" err="1"/>
              <a:t>Cyrosampler</a:t>
            </a:r>
            <a:r>
              <a:rPr lang="en-US" sz="2400" dirty="0"/>
              <a:t>:</a:t>
            </a:r>
          </a:p>
          <a:p>
            <a:pPr lvl="1"/>
            <a:r>
              <a:rPr lang="en-US" sz="2000" dirty="0"/>
              <a:t>15 whole air samples</a:t>
            </a:r>
          </a:p>
          <a:p>
            <a:pPr lvl="1"/>
            <a:r>
              <a:rPr lang="en-US" sz="2000" dirty="0"/>
              <a:t>Selection flown with O</a:t>
            </a:r>
            <a:r>
              <a:rPr lang="en-US" sz="2000" baseline="-25000" dirty="0"/>
              <a:t>3</a:t>
            </a:r>
            <a:r>
              <a:rPr lang="en-US" sz="2000" dirty="0"/>
              <a:t> destructing catalyst</a:t>
            </a:r>
          </a:p>
          <a:p>
            <a:r>
              <a:rPr lang="en-US" sz="2400" dirty="0"/>
              <a:t>Measure </a:t>
            </a:r>
          </a:p>
          <a:p>
            <a:pPr lvl="1"/>
            <a:r>
              <a:rPr lang="en-US" sz="2000" dirty="0"/>
              <a:t>Age of air, chlorine and bromine budget (Andreas Engel)</a:t>
            </a:r>
          </a:p>
          <a:p>
            <a:pPr lvl="1"/>
            <a:r>
              <a:rPr lang="en-US" sz="2000" dirty="0"/>
              <a:t>LISA sampler, </a:t>
            </a:r>
            <a:r>
              <a:rPr lang="en-US" sz="2000" dirty="0" err="1"/>
              <a:t>AirCore</a:t>
            </a:r>
            <a:r>
              <a:rPr lang="en-US" sz="2000" dirty="0"/>
              <a:t> (</a:t>
            </a:r>
            <a:r>
              <a:rPr lang="en-US" sz="2000" dirty="0" err="1"/>
              <a:t>Huilin</a:t>
            </a:r>
            <a:r>
              <a:rPr lang="en-US" sz="2000" dirty="0"/>
              <a:t> Chen &amp; Steven van </a:t>
            </a:r>
            <a:r>
              <a:rPr lang="en-US" sz="2000" dirty="0" err="1"/>
              <a:t>Heuven</a:t>
            </a:r>
            <a:r>
              <a:rPr lang="en-US" sz="2000" dirty="0"/>
              <a:t>)</a:t>
            </a:r>
          </a:p>
          <a:p>
            <a:pPr lvl="1"/>
            <a:r>
              <a:rPr lang="en-US" sz="2000" dirty="0"/>
              <a:t>CO</a:t>
            </a:r>
            <a:r>
              <a:rPr lang="en-US" sz="2000" baseline="-25000" dirty="0"/>
              <a:t>2</a:t>
            </a:r>
            <a:r>
              <a:rPr lang="en-US" sz="2000" dirty="0"/>
              <a:t>, CH</a:t>
            </a:r>
            <a:r>
              <a:rPr lang="en-US" sz="2000" baseline="-25000" dirty="0"/>
              <a:t>4</a:t>
            </a:r>
            <a:r>
              <a:rPr lang="en-US" sz="2000" dirty="0"/>
              <a:t>, H</a:t>
            </a:r>
            <a:r>
              <a:rPr lang="en-US" sz="2000" baseline="-25000" dirty="0"/>
              <a:t>2</a:t>
            </a:r>
            <a:r>
              <a:rPr lang="en-US" sz="2000" dirty="0"/>
              <a:t>O (</a:t>
            </a:r>
            <a:r>
              <a:rPr lang="en-US" sz="2000" dirty="0" err="1"/>
              <a:t>Mélanie</a:t>
            </a:r>
            <a:r>
              <a:rPr lang="en-US" sz="2000" dirty="0"/>
              <a:t> </a:t>
            </a:r>
            <a:r>
              <a:rPr lang="en-US" sz="2000" dirty="0" err="1"/>
              <a:t>Ghysel</a:t>
            </a:r>
            <a:r>
              <a:rPr lang="en-US" sz="2000" dirty="0"/>
              <a:t>-Dubois)</a:t>
            </a:r>
          </a:p>
          <a:p>
            <a:pPr lvl="1"/>
            <a:r>
              <a:rPr lang="en-US" sz="2000" dirty="0"/>
              <a:t>Mega </a:t>
            </a:r>
            <a:r>
              <a:rPr lang="en-US" sz="2000" dirty="0" err="1"/>
              <a:t>AirCore</a:t>
            </a:r>
            <a:r>
              <a:rPr lang="en-US" sz="2000" dirty="0"/>
              <a:t> (Johannes </a:t>
            </a:r>
            <a:r>
              <a:rPr lang="en-US" sz="2000" dirty="0" err="1"/>
              <a:t>Laube</a:t>
            </a:r>
            <a:r>
              <a:rPr lang="en-US" sz="2000" dirty="0"/>
              <a:t>)</a:t>
            </a:r>
          </a:p>
          <a:p>
            <a:pPr lvl="1"/>
            <a:r>
              <a:rPr lang="en-US" sz="2000" dirty="0"/>
              <a:t>COS isotopologues (Sophie </a:t>
            </a:r>
            <a:r>
              <a:rPr lang="en-US" sz="2000" dirty="0" err="1"/>
              <a:t>Baartman</a:t>
            </a:r>
            <a:r>
              <a:rPr lang="en-US" sz="2000" dirty="0"/>
              <a:t> &amp; Elena </a:t>
            </a:r>
            <a:r>
              <a:rPr lang="en-US" sz="2000" dirty="0" err="1"/>
              <a:t>Popa</a:t>
            </a:r>
            <a:r>
              <a:rPr lang="en-US" sz="2000" dirty="0"/>
              <a:t>)</a:t>
            </a:r>
          </a:p>
          <a:p>
            <a:pPr lvl="1"/>
            <a:endParaRPr lang="en-US" sz="2000" dirty="0"/>
          </a:p>
        </p:txBody>
      </p:sp>
      <p:pic>
        <p:nvPicPr>
          <p:cNvPr id="5" name="Picture 4">
            <a:extLst>
              <a:ext uri="{FF2B5EF4-FFF2-40B4-BE49-F238E27FC236}">
                <a16:creationId xmlns:a16="http://schemas.microsoft.com/office/drawing/2014/main" id="{7FD97B51-F76E-5B41-94B9-74353C845C7D}"/>
              </a:ext>
            </a:extLst>
          </p:cNvPr>
          <p:cNvPicPr>
            <a:picLocks noChangeAspect="1"/>
          </p:cNvPicPr>
          <p:nvPr/>
        </p:nvPicPr>
        <p:blipFill>
          <a:blip r:embed="rId3"/>
          <a:stretch>
            <a:fillRect/>
          </a:stretch>
        </p:blipFill>
        <p:spPr>
          <a:xfrm>
            <a:off x="7075966" y="3286293"/>
            <a:ext cx="4277834" cy="2021800"/>
          </a:xfrm>
          <a:prstGeom prst="rect">
            <a:avLst/>
          </a:prstGeom>
        </p:spPr>
      </p:pic>
      <p:pic>
        <p:nvPicPr>
          <p:cNvPr id="7" name="Picture 6">
            <a:extLst>
              <a:ext uri="{FF2B5EF4-FFF2-40B4-BE49-F238E27FC236}">
                <a16:creationId xmlns:a16="http://schemas.microsoft.com/office/drawing/2014/main" id="{44C22AC2-2407-094E-B36B-907E1548DF9E}"/>
              </a:ext>
            </a:extLst>
          </p:cNvPr>
          <p:cNvPicPr>
            <a:picLocks noChangeAspect="1"/>
          </p:cNvPicPr>
          <p:nvPr/>
        </p:nvPicPr>
        <p:blipFill>
          <a:blip r:embed="rId4"/>
          <a:stretch>
            <a:fillRect/>
          </a:stretch>
        </p:blipFill>
        <p:spPr>
          <a:xfrm rot="5400000">
            <a:off x="7550240" y="380843"/>
            <a:ext cx="3046744" cy="2285058"/>
          </a:xfrm>
          <a:prstGeom prst="rect">
            <a:avLst/>
          </a:prstGeom>
        </p:spPr>
      </p:pic>
      <p:sp>
        <p:nvSpPr>
          <p:cNvPr id="8" name="TextBox 7">
            <a:extLst>
              <a:ext uri="{FF2B5EF4-FFF2-40B4-BE49-F238E27FC236}">
                <a16:creationId xmlns:a16="http://schemas.microsoft.com/office/drawing/2014/main" id="{38B234E0-B2B0-1D4B-A5A1-7586D94817EE}"/>
              </a:ext>
            </a:extLst>
          </p:cNvPr>
          <p:cNvSpPr txBox="1"/>
          <p:nvPr/>
        </p:nvSpPr>
        <p:spPr>
          <a:xfrm>
            <a:off x="7931083" y="3024683"/>
            <a:ext cx="2212465" cy="261610"/>
          </a:xfrm>
          <a:prstGeom prst="rect">
            <a:avLst/>
          </a:prstGeom>
          <a:noFill/>
        </p:spPr>
        <p:txBody>
          <a:bodyPr wrap="none" rtlCol="0">
            <a:spAutoFit/>
          </a:bodyPr>
          <a:lstStyle/>
          <a:p>
            <a:r>
              <a:rPr lang="en-US" sz="1100" i="1" dirty="0" err="1"/>
              <a:t>Cryosampler</a:t>
            </a:r>
            <a:r>
              <a:rPr lang="en-US" sz="1100" i="1" dirty="0"/>
              <a:t> in transport to Utrecht</a:t>
            </a:r>
          </a:p>
        </p:txBody>
      </p:sp>
      <p:pic>
        <p:nvPicPr>
          <p:cNvPr id="9" name="Picture 8">
            <a:extLst>
              <a:ext uri="{FF2B5EF4-FFF2-40B4-BE49-F238E27FC236}">
                <a16:creationId xmlns:a16="http://schemas.microsoft.com/office/drawing/2014/main" id="{7611EF91-C380-9E4A-9862-D5EB65AEC79B}"/>
              </a:ext>
            </a:extLst>
          </p:cNvPr>
          <p:cNvPicPr>
            <a:picLocks noChangeAspect="1"/>
          </p:cNvPicPr>
          <p:nvPr/>
        </p:nvPicPr>
        <p:blipFill rotWithShape="1">
          <a:blip r:embed="rId5">
            <a:alphaModFix amt="80000"/>
          </a:blip>
          <a:srcRect b="14428"/>
          <a:stretch/>
        </p:blipFill>
        <p:spPr>
          <a:xfrm>
            <a:off x="0" y="5721702"/>
            <a:ext cx="12192000" cy="1134533"/>
          </a:xfrm>
          <a:prstGeom prst="rect">
            <a:avLst/>
          </a:prstGeom>
        </p:spPr>
      </p:pic>
      <p:cxnSp>
        <p:nvCxnSpPr>
          <p:cNvPr id="10" name="Straight Connector 9">
            <a:extLst>
              <a:ext uri="{FF2B5EF4-FFF2-40B4-BE49-F238E27FC236}">
                <a16:creationId xmlns:a16="http://schemas.microsoft.com/office/drawing/2014/main" id="{22BF536A-9F22-6A40-8E7C-7DD9A16948E2}"/>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0EDC1D5-A1E4-6B49-99E1-AA4ABF727808}"/>
              </a:ext>
            </a:extLst>
          </p:cNvPr>
          <p:cNvSpPr txBox="1"/>
          <p:nvPr/>
        </p:nvSpPr>
        <p:spPr>
          <a:xfrm>
            <a:off x="7000797" y="5299454"/>
            <a:ext cx="4353003" cy="430887"/>
          </a:xfrm>
          <a:prstGeom prst="rect">
            <a:avLst/>
          </a:prstGeom>
          <a:noFill/>
        </p:spPr>
        <p:txBody>
          <a:bodyPr wrap="square" rtlCol="0">
            <a:spAutoFit/>
          </a:bodyPr>
          <a:lstStyle/>
          <a:p>
            <a:r>
              <a:rPr lang="en-US" sz="1100" i="1" dirty="0"/>
              <a:t>Stratospheric balloon being launched from Kiruna. Picture from SSC website: </a:t>
            </a:r>
            <a:r>
              <a:rPr lang="en-US" sz="1100" i="1" dirty="0">
                <a:hlinkClick r:id="rId6"/>
              </a:rPr>
              <a:t>https://www.sscspace.com/hemera/</a:t>
            </a:r>
            <a:r>
              <a:rPr lang="en-US" sz="1100" i="1" dirty="0"/>
              <a:t> </a:t>
            </a:r>
          </a:p>
        </p:txBody>
      </p:sp>
      <p:pic>
        <p:nvPicPr>
          <p:cNvPr id="3074" name="Picture 2" descr="Hemera logotype">
            <a:extLst>
              <a:ext uri="{FF2B5EF4-FFF2-40B4-BE49-F238E27FC236}">
                <a16:creationId xmlns:a16="http://schemas.microsoft.com/office/drawing/2014/main" id="{1E93014C-E301-EA4D-8B19-85EB9C51AB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1408" y="148190"/>
            <a:ext cx="1447338" cy="152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74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9221-5229-F24D-8A66-059F9867EC50}"/>
              </a:ext>
            </a:extLst>
          </p:cNvPr>
          <p:cNvSpPr>
            <a:spLocks noGrp="1"/>
          </p:cNvSpPr>
          <p:nvPr>
            <p:ph type="title"/>
          </p:nvPr>
        </p:nvSpPr>
        <p:spPr>
          <a:xfrm>
            <a:off x="838200" y="65546"/>
            <a:ext cx="10515600" cy="1325563"/>
          </a:xfrm>
        </p:spPr>
        <p:txBody>
          <a:bodyPr>
            <a:normAutofit/>
          </a:bodyPr>
          <a:lstStyle/>
          <a:p>
            <a:r>
              <a:rPr lang="en-US" sz="4000" dirty="0"/>
              <a:t>Summary</a:t>
            </a:r>
          </a:p>
        </p:txBody>
      </p:sp>
      <p:sp>
        <p:nvSpPr>
          <p:cNvPr id="3" name="Content Placeholder 2">
            <a:extLst>
              <a:ext uri="{FF2B5EF4-FFF2-40B4-BE49-F238E27FC236}">
                <a16:creationId xmlns:a16="http://schemas.microsoft.com/office/drawing/2014/main" id="{632D76AB-3738-6744-AC1C-EF5EF1730563}"/>
              </a:ext>
            </a:extLst>
          </p:cNvPr>
          <p:cNvSpPr>
            <a:spLocks noGrp="1"/>
          </p:cNvSpPr>
          <p:nvPr>
            <p:ph idx="1"/>
          </p:nvPr>
        </p:nvSpPr>
        <p:spPr>
          <a:xfrm>
            <a:off x="838200" y="1328597"/>
            <a:ext cx="10515600" cy="3805555"/>
          </a:xfrm>
        </p:spPr>
        <p:txBody>
          <a:bodyPr/>
          <a:lstStyle/>
          <a:p>
            <a:r>
              <a:rPr lang="en-US" sz="2600" dirty="0"/>
              <a:t>Developed a system for measuring S isotopes from COS</a:t>
            </a:r>
          </a:p>
          <a:p>
            <a:r>
              <a:rPr lang="en-US" sz="2600" dirty="0"/>
              <a:t>Small sample measurements possible: 2 – 4 L</a:t>
            </a:r>
          </a:p>
          <a:p>
            <a:r>
              <a:rPr lang="en-US" sz="2600" dirty="0"/>
              <a:t>EGRIP 2018 as test dataset: no strong </a:t>
            </a:r>
            <a:r>
              <a:rPr lang="en-US" sz="2600"/>
              <a:t>signal detected </a:t>
            </a:r>
            <a:endParaRPr lang="en-US" sz="2600" dirty="0"/>
          </a:p>
          <a:p>
            <a:r>
              <a:rPr lang="en-US" sz="2600" dirty="0" err="1"/>
              <a:t>StratoClim</a:t>
            </a:r>
            <a:r>
              <a:rPr lang="en-US" sz="2600" dirty="0"/>
              <a:t> 2017: </a:t>
            </a:r>
          </a:p>
          <a:p>
            <a:pPr lvl="1"/>
            <a:r>
              <a:rPr lang="en-US" dirty="0"/>
              <a:t>Anthropogenic signals flight 6</a:t>
            </a:r>
          </a:p>
          <a:p>
            <a:pPr lvl="1"/>
            <a:r>
              <a:rPr lang="en-US" dirty="0"/>
              <a:t>Possible photolysis signal flight 4</a:t>
            </a:r>
          </a:p>
          <a:p>
            <a:pPr lvl="1"/>
            <a:r>
              <a:rPr lang="en-US" dirty="0"/>
              <a:t>More measurements to be done</a:t>
            </a:r>
          </a:p>
          <a:p>
            <a:r>
              <a:rPr lang="en-US" sz="2600" dirty="0"/>
              <a:t>To do: precision improvement &amp; calibration</a:t>
            </a:r>
          </a:p>
        </p:txBody>
      </p:sp>
      <p:pic>
        <p:nvPicPr>
          <p:cNvPr id="4" name="Picture 3">
            <a:extLst>
              <a:ext uri="{FF2B5EF4-FFF2-40B4-BE49-F238E27FC236}">
                <a16:creationId xmlns:a16="http://schemas.microsoft.com/office/drawing/2014/main" id="{0C0F42F0-3EC0-0249-9FAD-F49FC3A1CBC8}"/>
              </a:ext>
            </a:extLst>
          </p:cNvPr>
          <p:cNvPicPr>
            <a:picLocks noChangeAspect="1"/>
          </p:cNvPicPr>
          <p:nvPr/>
        </p:nvPicPr>
        <p:blipFill rotWithShape="1">
          <a:blip r:embed="rId3">
            <a:alphaModFix amt="80000"/>
          </a:blip>
          <a:srcRect b="14428"/>
          <a:stretch/>
        </p:blipFill>
        <p:spPr>
          <a:xfrm>
            <a:off x="0" y="5721702"/>
            <a:ext cx="12192000" cy="1134533"/>
          </a:xfrm>
          <a:prstGeom prst="rect">
            <a:avLst/>
          </a:prstGeom>
        </p:spPr>
      </p:pic>
      <p:cxnSp>
        <p:nvCxnSpPr>
          <p:cNvPr id="5" name="Straight Connector 4">
            <a:extLst>
              <a:ext uri="{FF2B5EF4-FFF2-40B4-BE49-F238E27FC236}">
                <a16:creationId xmlns:a16="http://schemas.microsoft.com/office/drawing/2014/main" id="{B32FE1B4-A6EB-3840-8C6E-F58277E7EFC3}"/>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21FC424-E885-794A-9106-0F7DD8B48A31}"/>
              </a:ext>
            </a:extLst>
          </p:cNvPr>
          <p:cNvPicPr>
            <a:picLocks noChangeAspect="1"/>
          </p:cNvPicPr>
          <p:nvPr/>
        </p:nvPicPr>
        <p:blipFill>
          <a:blip r:embed="rId4"/>
          <a:stretch>
            <a:fillRect/>
          </a:stretch>
        </p:blipFill>
        <p:spPr>
          <a:xfrm>
            <a:off x="9113698" y="1637418"/>
            <a:ext cx="2609850" cy="3479800"/>
          </a:xfrm>
          <a:prstGeom prst="rect">
            <a:avLst/>
          </a:prstGeom>
        </p:spPr>
      </p:pic>
    </p:spTree>
    <p:extLst>
      <p:ext uri="{BB962C8B-B14F-4D97-AF65-F5344CB8AC3E}">
        <p14:creationId xmlns:p14="http://schemas.microsoft.com/office/powerpoint/2010/main" val="3451329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48ED-714B-014A-BEA9-7A43D3854FAB}"/>
              </a:ext>
            </a:extLst>
          </p:cNvPr>
          <p:cNvSpPr>
            <a:spLocks noGrp="1"/>
          </p:cNvSpPr>
          <p:nvPr>
            <p:ph type="title"/>
          </p:nvPr>
        </p:nvSpPr>
        <p:spPr/>
        <p:txBody>
          <a:bodyPr>
            <a:normAutofit/>
          </a:bodyPr>
          <a:lstStyle/>
          <a:p>
            <a:r>
              <a:rPr lang="en-US" sz="4000" dirty="0"/>
              <a:t>Acknowledgements</a:t>
            </a:r>
          </a:p>
        </p:txBody>
      </p:sp>
      <p:sp>
        <p:nvSpPr>
          <p:cNvPr id="3" name="Content Placeholder 2">
            <a:extLst>
              <a:ext uri="{FF2B5EF4-FFF2-40B4-BE49-F238E27FC236}">
                <a16:creationId xmlns:a16="http://schemas.microsoft.com/office/drawing/2014/main" id="{0725BFA2-FEC2-094C-A8EB-BC00D3DCBAB7}"/>
              </a:ext>
            </a:extLst>
          </p:cNvPr>
          <p:cNvSpPr>
            <a:spLocks noGrp="1"/>
          </p:cNvSpPr>
          <p:nvPr>
            <p:ph idx="1"/>
          </p:nvPr>
        </p:nvSpPr>
        <p:spPr/>
        <p:txBody>
          <a:bodyPr/>
          <a:lstStyle/>
          <a:p>
            <a:r>
              <a:rPr lang="en-US" dirty="0"/>
              <a:t>Marc von Hobe, </a:t>
            </a:r>
            <a:r>
              <a:rPr lang="en-US" dirty="0" err="1"/>
              <a:t>Chenxi</a:t>
            </a:r>
            <a:r>
              <a:rPr lang="en-US" dirty="0"/>
              <a:t> </a:t>
            </a:r>
            <a:r>
              <a:rPr lang="en-US" dirty="0" err="1"/>
              <a:t>Qiu</a:t>
            </a:r>
            <a:r>
              <a:rPr lang="en-US" dirty="0"/>
              <a:t>, </a:t>
            </a:r>
            <a:r>
              <a:rPr lang="en-US" dirty="0" err="1"/>
              <a:t>Jin</a:t>
            </a:r>
            <a:r>
              <a:rPr lang="en-US" dirty="0"/>
              <a:t> Ma &amp; Juhi </a:t>
            </a:r>
            <a:r>
              <a:rPr lang="en-US" dirty="0" err="1"/>
              <a:t>Nagori</a:t>
            </a:r>
            <a:r>
              <a:rPr lang="en-US" dirty="0"/>
              <a:t> for helping with interpretation of the data</a:t>
            </a:r>
          </a:p>
          <a:p>
            <a:r>
              <a:rPr lang="en-US" dirty="0"/>
              <a:t>EGRIP team</a:t>
            </a:r>
          </a:p>
          <a:p>
            <a:r>
              <a:rPr lang="en-US" dirty="0" err="1"/>
              <a:t>StratoClim</a:t>
            </a:r>
            <a:r>
              <a:rPr lang="en-US" dirty="0"/>
              <a:t> team</a:t>
            </a:r>
          </a:p>
          <a:p>
            <a:r>
              <a:rPr lang="en-US" dirty="0"/>
              <a:t>IMAU technicians: Carina van Veen, Henk Snellen, Giorgio Cover &amp; Marcel </a:t>
            </a:r>
            <a:r>
              <a:rPr lang="en-US" dirty="0" err="1"/>
              <a:t>Portanger</a:t>
            </a:r>
            <a:endParaRPr lang="en-US" dirty="0"/>
          </a:p>
          <a:p>
            <a:endParaRPr lang="en-US" dirty="0"/>
          </a:p>
        </p:txBody>
      </p:sp>
      <p:pic>
        <p:nvPicPr>
          <p:cNvPr id="4" name="Picture 3">
            <a:extLst>
              <a:ext uri="{FF2B5EF4-FFF2-40B4-BE49-F238E27FC236}">
                <a16:creationId xmlns:a16="http://schemas.microsoft.com/office/drawing/2014/main" id="{9F8E3CAE-9AFC-2346-A6F7-BBADDBE82F10}"/>
              </a:ext>
            </a:extLst>
          </p:cNvPr>
          <p:cNvPicPr>
            <a:picLocks noChangeAspect="1"/>
          </p:cNvPicPr>
          <p:nvPr/>
        </p:nvPicPr>
        <p:blipFill rotWithShape="1">
          <a:blip r:embed="rId3">
            <a:alphaModFix amt="80000"/>
          </a:blip>
          <a:srcRect b="14428"/>
          <a:stretch/>
        </p:blipFill>
        <p:spPr>
          <a:xfrm>
            <a:off x="0" y="5721702"/>
            <a:ext cx="12192000" cy="1134533"/>
          </a:xfrm>
          <a:prstGeom prst="rect">
            <a:avLst/>
          </a:prstGeom>
        </p:spPr>
      </p:pic>
      <p:cxnSp>
        <p:nvCxnSpPr>
          <p:cNvPr id="5" name="Straight Connector 4">
            <a:extLst>
              <a:ext uri="{FF2B5EF4-FFF2-40B4-BE49-F238E27FC236}">
                <a16:creationId xmlns:a16="http://schemas.microsoft.com/office/drawing/2014/main" id="{82697064-B5F2-5244-BAAC-4498007D17D1}"/>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7A6578-1957-3646-B869-0DE87846D3A5}"/>
              </a:ext>
            </a:extLst>
          </p:cNvPr>
          <p:cNvSpPr txBox="1"/>
          <p:nvPr/>
        </p:nvSpPr>
        <p:spPr>
          <a:xfrm>
            <a:off x="262270" y="5471866"/>
            <a:ext cx="11133176" cy="261610"/>
          </a:xfrm>
          <a:prstGeom prst="rect">
            <a:avLst/>
          </a:prstGeom>
          <a:noFill/>
        </p:spPr>
        <p:txBody>
          <a:bodyPr wrap="none" rtlCol="0">
            <a:spAutoFit/>
          </a:bodyPr>
          <a:lstStyle/>
          <a:p>
            <a:r>
              <a:rPr lang="en-US" sz="1100" dirty="0"/>
              <a:t>This project has received funding from the European Research Council (ERC) under the European Union’s Horizon 2020 research and innovation program under grant agreement No 742798</a:t>
            </a:r>
          </a:p>
        </p:txBody>
      </p:sp>
      <p:pic>
        <p:nvPicPr>
          <p:cNvPr id="8" name="Picture 7">
            <a:extLst>
              <a:ext uri="{FF2B5EF4-FFF2-40B4-BE49-F238E27FC236}">
                <a16:creationId xmlns:a16="http://schemas.microsoft.com/office/drawing/2014/main" id="{B03E7383-3E97-3141-8BA4-53FC71259E95}"/>
              </a:ext>
            </a:extLst>
          </p:cNvPr>
          <p:cNvPicPr>
            <a:picLocks noChangeAspect="1"/>
          </p:cNvPicPr>
          <p:nvPr/>
        </p:nvPicPr>
        <p:blipFill>
          <a:blip r:embed="rId4"/>
          <a:stretch>
            <a:fillRect/>
          </a:stretch>
        </p:blipFill>
        <p:spPr>
          <a:xfrm>
            <a:off x="10796637" y="9473"/>
            <a:ext cx="1310999" cy="718935"/>
          </a:xfrm>
          <a:prstGeom prst="rect">
            <a:avLst/>
          </a:prstGeom>
        </p:spPr>
      </p:pic>
      <p:pic>
        <p:nvPicPr>
          <p:cNvPr id="10" name="Picture 9">
            <a:extLst>
              <a:ext uri="{FF2B5EF4-FFF2-40B4-BE49-F238E27FC236}">
                <a16:creationId xmlns:a16="http://schemas.microsoft.com/office/drawing/2014/main" id="{D0E7CD5B-612E-504E-86DA-02593FC52BB1}"/>
              </a:ext>
            </a:extLst>
          </p:cNvPr>
          <p:cNvPicPr>
            <a:picLocks noChangeAspect="1"/>
          </p:cNvPicPr>
          <p:nvPr/>
        </p:nvPicPr>
        <p:blipFill>
          <a:blip r:embed="rId5"/>
          <a:stretch>
            <a:fillRect/>
          </a:stretch>
        </p:blipFill>
        <p:spPr>
          <a:xfrm>
            <a:off x="9302937" y="0"/>
            <a:ext cx="1479727" cy="774712"/>
          </a:xfrm>
          <a:prstGeom prst="rect">
            <a:avLst/>
          </a:prstGeom>
        </p:spPr>
      </p:pic>
      <p:pic>
        <p:nvPicPr>
          <p:cNvPr id="1026" name="Picture 2" descr="EastGRIP">
            <a:extLst>
              <a:ext uri="{FF2B5EF4-FFF2-40B4-BE49-F238E27FC236}">
                <a16:creationId xmlns:a16="http://schemas.microsoft.com/office/drawing/2014/main" id="{EFD1A67E-F1ED-FC40-B81D-3A9C5B2883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086" y="0"/>
            <a:ext cx="777514" cy="785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toClim Fact Sheet 2 - Aircraft Campaign">
            <a:extLst>
              <a:ext uri="{FF2B5EF4-FFF2-40B4-BE49-F238E27FC236}">
                <a16:creationId xmlns:a16="http://schemas.microsoft.com/office/drawing/2014/main" id="{FF96692B-F888-EE49-8B57-77F34913B9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970" y="9473"/>
            <a:ext cx="1136880" cy="1136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8280A3E-7339-7A4E-BA9A-F424B5FF9F97}"/>
              </a:ext>
            </a:extLst>
          </p:cNvPr>
          <p:cNvPicPr>
            <a:picLocks noChangeAspect="1"/>
          </p:cNvPicPr>
          <p:nvPr/>
        </p:nvPicPr>
        <p:blipFill>
          <a:blip r:embed="rId8"/>
          <a:stretch>
            <a:fillRect/>
          </a:stretch>
        </p:blipFill>
        <p:spPr>
          <a:xfrm>
            <a:off x="11080865" y="4714695"/>
            <a:ext cx="1026771" cy="975434"/>
          </a:xfrm>
          <a:prstGeom prst="rect">
            <a:avLst/>
          </a:prstGeom>
        </p:spPr>
      </p:pic>
    </p:spTree>
    <p:extLst>
      <p:ext uri="{BB962C8B-B14F-4D97-AF65-F5344CB8AC3E}">
        <p14:creationId xmlns:p14="http://schemas.microsoft.com/office/powerpoint/2010/main" val="28901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9794-508B-DF42-8B93-B89D959CC5BB}"/>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ED6D7EE6-5F2F-4746-9770-F7D72F069165}"/>
              </a:ext>
            </a:extLst>
          </p:cNvPr>
          <p:cNvSpPr>
            <a:spLocks noGrp="1"/>
          </p:cNvSpPr>
          <p:nvPr>
            <p:ph idx="1"/>
          </p:nvPr>
        </p:nvSpPr>
        <p:spPr/>
        <p:txBody>
          <a:bodyPr/>
          <a:lstStyle/>
          <a:p>
            <a:pPr marL="0" indent="0">
              <a:buNone/>
            </a:pPr>
            <a:r>
              <a:rPr lang="en-US" dirty="0"/>
              <a:t>Sophie </a:t>
            </a:r>
            <a:r>
              <a:rPr lang="en-US" dirty="0" err="1"/>
              <a:t>Baartman</a:t>
            </a:r>
            <a:r>
              <a:rPr lang="en-US" dirty="0"/>
              <a:t> MSc.</a:t>
            </a:r>
          </a:p>
          <a:p>
            <a:pPr marL="0" indent="0">
              <a:buNone/>
            </a:pPr>
            <a:r>
              <a:rPr lang="en-US" dirty="0"/>
              <a:t>Institute for Marine and Atmospheric research Utrecht (IMAU)</a:t>
            </a:r>
          </a:p>
          <a:p>
            <a:pPr marL="0" indent="0">
              <a:buNone/>
            </a:pPr>
            <a:r>
              <a:rPr lang="en-US" dirty="0"/>
              <a:t>Utrecht University</a:t>
            </a:r>
          </a:p>
          <a:p>
            <a:pPr marL="0" indent="0">
              <a:buNone/>
            </a:pPr>
            <a:r>
              <a:rPr lang="en-US" dirty="0" err="1"/>
              <a:t>s.l.baartman@uu.nl</a:t>
            </a:r>
            <a:endParaRPr lang="en-US" dirty="0"/>
          </a:p>
          <a:p>
            <a:pPr marL="0" indent="0">
              <a:buNone/>
            </a:pPr>
            <a:endParaRPr lang="en-US" dirty="0"/>
          </a:p>
        </p:txBody>
      </p:sp>
      <p:pic>
        <p:nvPicPr>
          <p:cNvPr id="4" name="Picture 3">
            <a:extLst>
              <a:ext uri="{FF2B5EF4-FFF2-40B4-BE49-F238E27FC236}">
                <a16:creationId xmlns:a16="http://schemas.microsoft.com/office/drawing/2014/main" id="{52023A58-EBA7-5A43-8978-B0CECDFA25AA}"/>
              </a:ext>
            </a:extLst>
          </p:cNvPr>
          <p:cNvPicPr>
            <a:picLocks noChangeAspect="1"/>
          </p:cNvPicPr>
          <p:nvPr/>
        </p:nvPicPr>
        <p:blipFill rotWithShape="1">
          <a:blip r:embed="rId2">
            <a:alphaModFix amt="80000"/>
          </a:blip>
          <a:srcRect b="14428"/>
          <a:stretch/>
        </p:blipFill>
        <p:spPr>
          <a:xfrm>
            <a:off x="0" y="5721702"/>
            <a:ext cx="12192000" cy="1134533"/>
          </a:xfrm>
          <a:prstGeom prst="rect">
            <a:avLst/>
          </a:prstGeom>
        </p:spPr>
      </p:pic>
      <p:cxnSp>
        <p:nvCxnSpPr>
          <p:cNvPr id="5" name="Straight Connector 4">
            <a:extLst>
              <a:ext uri="{FF2B5EF4-FFF2-40B4-BE49-F238E27FC236}">
                <a16:creationId xmlns:a16="http://schemas.microsoft.com/office/drawing/2014/main" id="{CD562170-F8D9-6745-8B52-297B43EC9D3E}"/>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Afbeelding 2">
            <a:extLst>
              <a:ext uri="{FF2B5EF4-FFF2-40B4-BE49-F238E27FC236}">
                <a16:creationId xmlns:a16="http://schemas.microsoft.com/office/drawing/2014/main" id="{6CC2E29A-7B17-8A41-BB84-12764300D1FA}"/>
              </a:ext>
            </a:extLst>
          </p:cNvPr>
          <p:cNvPicPr/>
          <p:nvPr/>
        </p:nvPicPr>
        <p:blipFill>
          <a:blip r:embed="rId3">
            <a:extLst>
              <a:ext uri="{28A0092B-C50C-407E-A947-70E740481C1C}">
                <a14:useLocalDpi xmlns:a14="http://schemas.microsoft.com/office/drawing/2010/main" val="0"/>
              </a:ext>
            </a:extLst>
          </a:blip>
          <a:stretch>
            <a:fillRect/>
          </a:stretch>
        </p:blipFill>
        <p:spPr>
          <a:xfrm>
            <a:off x="5440010" y="3128461"/>
            <a:ext cx="1726909" cy="1913969"/>
          </a:xfrm>
          <a:prstGeom prst="rect">
            <a:avLst/>
          </a:prstGeom>
        </p:spPr>
      </p:pic>
    </p:spTree>
    <p:extLst>
      <p:ext uri="{BB962C8B-B14F-4D97-AF65-F5344CB8AC3E}">
        <p14:creationId xmlns:p14="http://schemas.microsoft.com/office/powerpoint/2010/main" val="295323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8A5D0-F705-F84F-AC0C-4B7C5F7753E4}"/>
              </a:ext>
            </a:extLst>
          </p:cNvPr>
          <p:cNvSpPr>
            <a:spLocks noGrp="1"/>
          </p:cNvSpPr>
          <p:nvPr>
            <p:ph idx="1"/>
          </p:nvPr>
        </p:nvSpPr>
        <p:spPr>
          <a:xfrm>
            <a:off x="838200" y="1421078"/>
            <a:ext cx="10515600" cy="4351338"/>
          </a:xfrm>
        </p:spPr>
        <p:txBody>
          <a:bodyPr>
            <a:normAutofit/>
          </a:bodyPr>
          <a:lstStyle/>
          <a:p>
            <a:r>
              <a:rPr lang="en-US" sz="2400" dirty="0"/>
              <a:t>Most abundant sulfur containing gas in atmosphere</a:t>
            </a:r>
          </a:p>
          <a:p>
            <a:r>
              <a:rPr lang="en-US" sz="2400" dirty="0"/>
              <a:t>Average tropospheric concentration: 500 ppt</a:t>
            </a:r>
          </a:p>
          <a:p>
            <a:r>
              <a:rPr lang="en-US" sz="2400" dirty="0"/>
              <a:t>Lifetime of about 2 years</a:t>
            </a:r>
          </a:p>
          <a:p>
            <a:r>
              <a:rPr lang="en-US" sz="2400" dirty="0"/>
              <a:t>Transported into stratosphere</a:t>
            </a:r>
          </a:p>
          <a:p>
            <a:r>
              <a:rPr lang="en-US" sz="2400" dirty="0"/>
              <a:t>Four stable sulfur isotopes</a:t>
            </a:r>
          </a:p>
        </p:txBody>
      </p:sp>
      <p:sp>
        <p:nvSpPr>
          <p:cNvPr id="6" name="Title 1">
            <a:extLst>
              <a:ext uri="{FF2B5EF4-FFF2-40B4-BE49-F238E27FC236}">
                <a16:creationId xmlns:a16="http://schemas.microsoft.com/office/drawing/2014/main" id="{4A64EFD7-55AD-8940-8B79-EC9189ACC677}"/>
              </a:ext>
            </a:extLst>
          </p:cNvPr>
          <p:cNvSpPr txBox="1">
            <a:spLocks/>
          </p:cNvSpPr>
          <p:nvPr/>
        </p:nvSpPr>
        <p:spPr>
          <a:xfrm>
            <a:off x="838200" y="1444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Introduction</a:t>
            </a:r>
          </a:p>
        </p:txBody>
      </p:sp>
      <p:pic>
        <p:nvPicPr>
          <p:cNvPr id="8" name="Picture 7">
            <a:extLst>
              <a:ext uri="{FF2B5EF4-FFF2-40B4-BE49-F238E27FC236}">
                <a16:creationId xmlns:a16="http://schemas.microsoft.com/office/drawing/2014/main" id="{5B5315E7-DD41-7B41-AA0D-FB74C05AFA08}"/>
              </a:ext>
            </a:extLst>
          </p:cNvPr>
          <p:cNvPicPr>
            <a:picLocks noChangeAspect="1"/>
          </p:cNvPicPr>
          <p:nvPr/>
        </p:nvPicPr>
        <p:blipFill>
          <a:blip r:embed="rId3"/>
          <a:stretch>
            <a:fillRect/>
          </a:stretch>
        </p:blipFill>
        <p:spPr>
          <a:xfrm>
            <a:off x="7300458" y="2758547"/>
            <a:ext cx="2339137" cy="1340906"/>
          </a:xfrm>
          <a:prstGeom prst="rect">
            <a:avLst/>
          </a:prstGeom>
        </p:spPr>
      </p:pic>
      <p:graphicFrame>
        <p:nvGraphicFramePr>
          <p:cNvPr id="10" name="Table 9">
            <a:extLst>
              <a:ext uri="{FF2B5EF4-FFF2-40B4-BE49-F238E27FC236}">
                <a16:creationId xmlns:a16="http://schemas.microsoft.com/office/drawing/2014/main" id="{9B9B2633-7482-834C-BA72-596521D76CE2}"/>
              </a:ext>
            </a:extLst>
          </p:cNvPr>
          <p:cNvGraphicFramePr>
            <a:graphicFrameLocks noGrp="1"/>
          </p:cNvGraphicFramePr>
          <p:nvPr>
            <p:extLst>
              <p:ext uri="{D42A27DB-BD31-4B8C-83A1-F6EECF244321}">
                <p14:modId xmlns:p14="http://schemas.microsoft.com/office/powerpoint/2010/main" val="3573160429"/>
              </p:ext>
            </p:extLst>
          </p:nvPr>
        </p:nvGraphicFramePr>
        <p:xfrm>
          <a:off x="1091175" y="4162346"/>
          <a:ext cx="3873652" cy="870851"/>
        </p:xfrm>
        <a:graphic>
          <a:graphicData uri="http://schemas.openxmlformats.org/drawingml/2006/table">
            <a:tbl>
              <a:tblPr firstRow="1" bandRow="1">
                <a:tableStyleId>{5C22544A-7EE6-4342-B048-85BDC9FD1C3A}</a:tableStyleId>
              </a:tblPr>
              <a:tblGrid>
                <a:gridCol w="968413">
                  <a:extLst>
                    <a:ext uri="{9D8B030D-6E8A-4147-A177-3AD203B41FA5}">
                      <a16:colId xmlns:a16="http://schemas.microsoft.com/office/drawing/2014/main" val="2060903020"/>
                    </a:ext>
                  </a:extLst>
                </a:gridCol>
                <a:gridCol w="968413">
                  <a:extLst>
                    <a:ext uri="{9D8B030D-6E8A-4147-A177-3AD203B41FA5}">
                      <a16:colId xmlns:a16="http://schemas.microsoft.com/office/drawing/2014/main" val="640956983"/>
                    </a:ext>
                  </a:extLst>
                </a:gridCol>
                <a:gridCol w="968413">
                  <a:extLst>
                    <a:ext uri="{9D8B030D-6E8A-4147-A177-3AD203B41FA5}">
                      <a16:colId xmlns:a16="http://schemas.microsoft.com/office/drawing/2014/main" val="4191221935"/>
                    </a:ext>
                  </a:extLst>
                </a:gridCol>
                <a:gridCol w="968413">
                  <a:extLst>
                    <a:ext uri="{9D8B030D-6E8A-4147-A177-3AD203B41FA5}">
                      <a16:colId xmlns:a16="http://schemas.microsoft.com/office/drawing/2014/main" val="1125525433"/>
                    </a:ext>
                  </a:extLst>
                </a:gridCol>
              </a:tblGrid>
              <a:tr h="315107">
                <a:tc>
                  <a:txBody>
                    <a:bodyPr/>
                    <a:lstStyle/>
                    <a:p>
                      <a:pPr algn="ctr"/>
                      <a:r>
                        <a:rPr lang="en-US" sz="2000" baseline="30000" dirty="0"/>
                        <a:t>32</a:t>
                      </a:r>
                      <a:r>
                        <a:rPr lang="en-US" sz="2000" baseline="0" dirty="0"/>
                        <a:t>S</a:t>
                      </a:r>
                      <a:endParaRPr lang="en-US" sz="2000" baseline="30000" dirty="0"/>
                    </a:p>
                  </a:txBody>
                  <a:tcPr/>
                </a:tc>
                <a:tc>
                  <a:txBody>
                    <a:bodyPr/>
                    <a:lstStyle/>
                    <a:p>
                      <a:pPr algn="ctr"/>
                      <a:r>
                        <a:rPr lang="en-US" sz="2000" baseline="30000" dirty="0"/>
                        <a:t>33</a:t>
                      </a:r>
                      <a:r>
                        <a:rPr lang="en-US" sz="2000" baseline="0" dirty="0"/>
                        <a:t>S</a:t>
                      </a:r>
                      <a:endParaRPr lang="en-US" sz="2000" baseline="30000" dirty="0"/>
                    </a:p>
                  </a:txBody>
                  <a:tcPr/>
                </a:tc>
                <a:tc>
                  <a:txBody>
                    <a:bodyPr/>
                    <a:lstStyle/>
                    <a:p>
                      <a:pPr algn="ctr"/>
                      <a:r>
                        <a:rPr lang="en-US" sz="2000" baseline="30000" dirty="0"/>
                        <a:t>34</a:t>
                      </a:r>
                      <a:r>
                        <a:rPr lang="en-US" sz="2000" baseline="0" dirty="0"/>
                        <a:t>S</a:t>
                      </a:r>
                      <a:endParaRPr lang="en-US" sz="2000" baseline="30000" dirty="0"/>
                    </a:p>
                  </a:txBody>
                  <a:tcPr/>
                </a:tc>
                <a:tc>
                  <a:txBody>
                    <a:bodyPr/>
                    <a:lstStyle/>
                    <a:p>
                      <a:pPr algn="ctr"/>
                      <a:r>
                        <a:rPr lang="en-US" sz="2000" baseline="30000" dirty="0"/>
                        <a:t>36</a:t>
                      </a:r>
                      <a:r>
                        <a:rPr lang="en-US" sz="2000" baseline="0" dirty="0"/>
                        <a:t>S</a:t>
                      </a:r>
                      <a:endParaRPr lang="en-US" sz="2000" baseline="30000" dirty="0"/>
                    </a:p>
                  </a:txBody>
                  <a:tcPr/>
                </a:tc>
                <a:extLst>
                  <a:ext uri="{0D108BD9-81ED-4DB2-BD59-A6C34878D82A}">
                    <a16:rowId xmlns:a16="http://schemas.microsoft.com/office/drawing/2014/main" val="1003639444"/>
                  </a:ext>
                </a:extLst>
              </a:tr>
              <a:tr h="474611">
                <a:tc>
                  <a:txBody>
                    <a:bodyPr/>
                    <a:lstStyle/>
                    <a:p>
                      <a:pPr algn="ctr"/>
                      <a:r>
                        <a:rPr lang="en-US" sz="2000" dirty="0"/>
                        <a:t>95.02%</a:t>
                      </a:r>
                    </a:p>
                  </a:txBody>
                  <a:tcPr/>
                </a:tc>
                <a:tc>
                  <a:txBody>
                    <a:bodyPr/>
                    <a:lstStyle/>
                    <a:p>
                      <a:pPr algn="ctr"/>
                      <a:r>
                        <a:rPr lang="en-US" sz="2000" dirty="0"/>
                        <a:t>0.75%</a:t>
                      </a:r>
                    </a:p>
                  </a:txBody>
                  <a:tcPr/>
                </a:tc>
                <a:tc>
                  <a:txBody>
                    <a:bodyPr/>
                    <a:lstStyle/>
                    <a:p>
                      <a:pPr algn="ctr"/>
                      <a:r>
                        <a:rPr lang="en-US" sz="2000" dirty="0"/>
                        <a:t>4.21%</a:t>
                      </a:r>
                    </a:p>
                  </a:txBody>
                  <a:tcPr/>
                </a:tc>
                <a:tc>
                  <a:txBody>
                    <a:bodyPr/>
                    <a:lstStyle/>
                    <a:p>
                      <a:pPr algn="ctr"/>
                      <a:r>
                        <a:rPr lang="en-US" sz="2000" dirty="0"/>
                        <a:t>0.02%</a:t>
                      </a:r>
                    </a:p>
                  </a:txBody>
                  <a:tcPr/>
                </a:tc>
                <a:extLst>
                  <a:ext uri="{0D108BD9-81ED-4DB2-BD59-A6C34878D82A}">
                    <a16:rowId xmlns:a16="http://schemas.microsoft.com/office/drawing/2014/main" val="953587801"/>
                  </a:ext>
                </a:extLst>
              </a:tr>
            </a:tbl>
          </a:graphicData>
        </a:graphic>
      </p:graphicFrame>
      <p:cxnSp>
        <p:nvCxnSpPr>
          <p:cNvPr id="12" name="Straight Connector 11">
            <a:extLst>
              <a:ext uri="{FF2B5EF4-FFF2-40B4-BE49-F238E27FC236}">
                <a16:creationId xmlns:a16="http://schemas.microsoft.com/office/drawing/2014/main" id="{C2D434D5-C245-EB4B-8689-6C21B682852F}"/>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369D6C7-E6A9-5449-8364-728AB9054CAD}"/>
              </a:ext>
            </a:extLst>
          </p:cNvPr>
          <p:cNvPicPr>
            <a:picLocks noChangeAspect="1"/>
          </p:cNvPicPr>
          <p:nvPr/>
        </p:nvPicPr>
        <p:blipFill rotWithShape="1">
          <a:blip r:embed="rId4">
            <a:alphaModFix amt="80000"/>
          </a:blip>
          <a:srcRect b="14428"/>
          <a:stretch/>
        </p:blipFill>
        <p:spPr>
          <a:xfrm>
            <a:off x="0" y="5723467"/>
            <a:ext cx="12192000" cy="1134533"/>
          </a:xfrm>
          <a:prstGeom prst="rect">
            <a:avLst/>
          </a:prstGeom>
        </p:spPr>
      </p:pic>
    </p:spTree>
    <p:extLst>
      <p:ext uri="{BB962C8B-B14F-4D97-AF65-F5344CB8AC3E}">
        <p14:creationId xmlns:p14="http://schemas.microsoft.com/office/powerpoint/2010/main" val="385880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46B900-7FC0-EA40-988D-AF8973F9B4CB}"/>
              </a:ext>
            </a:extLst>
          </p:cNvPr>
          <p:cNvPicPr>
            <a:picLocks noGrp="1" noChangeAspect="1"/>
          </p:cNvPicPr>
          <p:nvPr>
            <p:ph idx="1"/>
          </p:nvPr>
        </p:nvPicPr>
        <p:blipFill>
          <a:blip r:embed="rId3"/>
          <a:stretch>
            <a:fillRect/>
          </a:stretch>
        </p:blipFill>
        <p:spPr>
          <a:xfrm>
            <a:off x="296856" y="237067"/>
            <a:ext cx="11251677" cy="6342282"/>
          </a:xfrm>
        </p:spPr>
      </p:pic>
    </p:spTree>
    <p:extLst>
      <p:ext uri="{BB962C8B-B14F-4D97-AF65-F5344CB8AC3E}">
        <p14:creationId xmlns:p14="http://schemas.microsoft.com/office/powerpoint/2010/main" val="312747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7171F-D7C0-2147-BF1F-6E7770297105}"/>
              </a:ext>
            </a:extLst>
          </p:cNvPr>
          <p:cNvSpPr>
            <a:spLocks noGrp="1"/>
          </p:cNvSpPr>
          <p:nvPr>
            <p:ph type="title"/>
          </p:nvPr>
        </p:nvSpPr>
        <p:spPr/>
        <p:txBody>
          <a:bodyPr>
            <a:normAutofit/>
          </a:bodyPr>
          <a:lstStyle/>
          <a:p>
            <a:r>
              <a:rPr lang="en-US" sz="4000" dirty="0"/>
              <a:t>COS in biosphere</a:t>
            </a:r>
          </a:p>
        </p:txBody>
      </p:sp>
      <p:sp>
        <p:nvSpPr>
          <p:cNvPr id="3" name="Content Placeholder 2">
            <a:extLst>
              <a:ext uri="{FF2B5EF4-FFF2-40B4-BE49-F238E27FC236}">
                <a16:creationId xmlns:a16="http://schemas.microsoft.com/office/drawing/2014/main" id="{20A8C7FA-6C6A-E54C-A642-0DAD605E5D3E}"/>
              </a:ext>
            </a:extLst>
          </p:cNvPr>
          <p:cNvSpPr>
            <a:spLocks noGrp="1"/>
          </p:cNvSpPr>
          <p:nvPr>
            <p:ph idx="1"/>
          </p:nvPr>
        </p:nvSpPr>
        <p:spPr>
          <a:xfrm>
            <a:off x="838200" y="1690688"/>
            <a:ext cx="6629400" cy="4351338"/>
          </a:xfrm>
        </p:spPr>
        <p:txBody>
          <a:bodyPr>
            <a:normAutofit/>
          </a:bodyPr>
          <a:lstStyle/>
          <a:p>
            <a:pPr marL="0" indent="0">
              <a:buNone/>
            </a:pPr>
            <a:r>
              <a:rPr lang="en-US" sz="2400" dirty="0"/>
              <a:t>COS as a tracer for global primary production (GPP):</a:t>
            </a:r>
          </a:p>
          <a:p>
            <a:r>
              <a:rPr lang="en-US" sz="2400" dirty="0"/>
              <a:t>Uptake by plants follows same pathway as CO</a:t>
            </a:r>
            <a:r>
              <a:rPr lang="en-US" sz="2400" baseline="-25000" dirty="0"/>
              <a:t>2</a:t>
            </a:r>
            <a:r>
              <a:rPr lang="en-US" sz="2400" dirty="0"/>
              <a:t>: COS is also destroyed by carbonic anhydrase (CA) and </a:t>
            </a:r>
            <a:r>
              <a:rPr lang="en-US" sz="2400" dirty="0" err="1"/>
              <a:t>RuBisCo</a:t>
            </a:r>
            <a:endParaRPr lang="en-US" sz="2400" dirty="0"/>
          </a:p>
          <a:p>
            <a:r>
              <a:rPr lang="en-US" sz="2400" dirty="0"/>
              <a:t>COS uptake is essentially a one-way reaction</a:t>
            </a:r>
          </a:p>
          <a:p>
            <a:r>
              <a:rPr lang="en-US" sz="2400" dirty="0"/>
              <a:t>Majority of sources are separated from sinks</a:t>
            </a:r>
          </a:p>
          <a:p>
            <a:endParaRPr lang="en-US" sz="2400" dirty="0"/>
          </a:p>
          <a:p>
            <a:pPr marL="0" indent="0">
              <a:buNone/>
            </a:pPr>
            <a:r>
              <a:rPr lang="en-US" sz="2400" b="1" dirty="0"/>
              <a:t>Problem: </a:t>
            </a:r>
            <a:r>
              <a:rPr lang="en-US" sz="2400" dirty="0"/>
              <a:t>COS budget not closed, large missing sink </a:t>
            </a:r>
            <a:r>
              <a:rPr lang="en-US" sz="2400" dirty="0">
                <a:sym typeface="Wingdings" pitchFamily="2" charset="2"/>
              </a:rPr>
              <a:t> </a:t>
            </a:r>
            <a:r>
              <a:rPr lang="en-US" sz="2400" b="1" dirty="0">
                <a:sym typeface="Wingdings" pitchFamily="2" charset="2"/>
              </a:rPr>
              <a:t>need for isotope measurements</a:t>
            </a:r>
            <a:endParaRPr lang="en-US" sz="2400" b="1" dirty="0"/>
          </a:p>
        </p:txBody>
      </p:sp>
      <p:pic>
        <p:nvPicPr>
          <p:cNvPr id="5" name="Picture 4">
            <a:extLst>
              <a:ext uri="{FF2B5EF4-FFF2-40B4-BE49-F238E27FC236}">
                <a16:creationId xmlns:a16="http://schemas.microsoft.com/office/drawing/2014/main" id="{C8AE6684-C132-2A43-AF11-0751A07B2AC6}"/>
              </a:ext>
            </a:extLst>
          </p:cNvPr>
          <p:cNvPicPr>
            <a:picLocks noChangeAspect="1"/>
          </p:cNvPicPr>
          <p:nvPr/>
        </p:nvPicPr>
        <p:blipFill>
          <a:blip r:embed="rId3"/>
          <a:stretch>
            <a:fillRect/>
          </a:stretch>
        </p:blipFill>
        <p:spPr>
          <a:xfrm>
            <a:off x="8013989" y="1879601"/>
            <a:ext cx="3339811" cy="2345266"/>
          </a:xfrm>
          <a:prstGeom prst="rect">
            <a:avLst/>
          </a:prstGeom>
        </p:spPr>
      </p:pic>
      <p:cxnSp>
        <p:nvCxnSpPr>
          <p:cNvPr id="7" name="Straight Connector 6">
            <a:extLst>
              <a:ext uri="{FF2B5EF4-FFF2-40B4-BE49-F238E27FC236}">
                <a16:creationId xmlns:a16="http://schemas.microsoft.com/office/drawing/2014/main" id="{772400D3-BCF1-EE44-9083-4ACDD08C3C86}"/>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19FC267-6DA6-EA49-B9B4-821A8EEB894E}"/>
              </a:ext>
            </a:extLst>
          </p:cNvPr>
          <p:cNvPicPr>
            <a:picLocks noChangeAspect="1"/>
          </p:cNvPicPr>
          <p:nvPr/>
        </p:nvPicPr>
        <p:blipFill rotWithShape="1">
          <a:blip r:embed="rId4">
            <a:alphaModFix amt="80000"/>
          </a:blip>
          <a:srcRect b="14428"/>
          <a:stretch/>
        </p:blipFill>
        <p:spPr>
          <a:xfrm>
            <a:off x="0" y="5723467"/>
            <a:ext cx="12192000" cy="1134533"/>
          </a:xfrm>
          <a:prstGeom prst="rect">
            <a:avLst/>
          </a:prstGeom>
        </p:spPr>
      </p:pic>
    </p:spTree>
    <p:extLst>
      <p:ext uri="{BB962C8B-B14F-4D97-AF65-F5344CB8AC3E}">
        <p14:creationId xmlns:p14="http://schemas.microsoft.com/office/powerpoint/2010/main" val="348608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A8F6-48E9-A945-9B57-619468B1CFD0}"/>
              </a:ext>
            </a:extLst>
          </p:cNvPr>
          <p:cNvSpPr>
            <a:spLocks noGrp="1"/>
          </p:cNvSpPr>
          <p:nvPr>
            <p:ph type="title"/>
          </p:nvPr>
        </p:nvSpPr>
        <p:spPr/>
        <p:txBody>
          <a:bodyPr>
            <a:normAutofit/>
          </a:bodyPr>
          <a:lstStyle/>
          <a:p>
            <a:r>
              <a:rPr lang="en-US" sz="4000" dirty="0"/>
              <a:t>COS in stratosphere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703479-1729-8D44-A66F-80CAEB5A7BBE}"/>
                  </a:ext>
                </a:extLst>
              </p:cNvPr>
              <p:cNvSpPr>
                <a:spLocks noGrp="1"/>
              </p:cNvSpPr>
              <p:nvPr>
                <p:ph idx="1"/>
              </p:nvPr>
            </p:nvSpPr>
            <p:spPr/>
            <p:txBody>
              <a:bodyPr/>
              <a:lstStyle/>
              <a:p>
                <a:r>
                  <a:rPr lang="en-US" sz="2600" dirty="0"/>
                  <a:t>COS broken down by oxidation and photolysis</a:t>
                </a:r>
              </a:p>
              <a:p>
                <a:r>
                  <a:rPr lang="en-US" sz="2600" dirty="0"/>
                  <a:t>Likely largest contributor to stratospheric sulfur aerosols</a:t>
                </a:r>
                <a14:m>
                  <m:oMath xmlns:m="http://schemas.openxmlformats.org/officeDocument/2006/math">
                    <m:r>
                      <a:rPr lang="en-US" sz="2600" b="0" i="1" smtClean="0">
                        <a:latin typeface="Cambria Math" panose="02040503050406030204" pitchFamily="18" charset="0"/>
                      </a:rPr>
                      <m:t> </m:t>
                    </m:r>
                  </m:oMath>
                </a14:m>
                <a:endParaRPr lang="en-US" sz="2600" b="0" i="1" dirty="0">
                  <a:latin typeface="Cambria Math" panose="02040503050406030204" pitchFamily="18" charset="0"/>
                </a:endParaRPr>
              </a:p>
              <a:p>
                <a:r>
                  <a:rPr lang="en-US" sz="2600" b="0" dirty="0"/>
                  <a:t>Photolysis likely to have</a:t>
                </a:r>
                <a:r>
                  <a:rPr lang="en-US" sz="2600" dirty="0"/>
                  <a:t> strong isotopic fractionation effect</a:t>
                </a:r>
                <a:endParaRPr lang="en-US" sz="2600" b="0" dirty="0"/>
              </a:p>
              <a:p>
                <a:pPr marL="0" indent="0">
                  <a:buNone/>
                </a:pPr>
                <a:endParaRPr lang="en-US" b="0" i="1" dirty="0">
                  <a:latin typeface="Cambria Math" panose="02040503050406030204" pitchFamily="18" charset="0"/>
                </a:endParaRPr>
              </a:p>
              <a:p>
                <a:pPr marL="0" indent="0">
                  <a:buNone/>
                </a:pPr>
                <a:r>
                  <a:rPr lang="en-US" i="1" dirty="0">
                    <a:latin typeface="Cambria Math" panose="02040503050406030204" pitchFamily="18" charset="0"/>
                  </a:rPr>
                  <a:t>           </a:t>
                </a:r>
                <a14:m>
                  <m:oMath xmlns:m="http://schemas.openxmlformats.org/officeDocument/2006/math">
                    <m:r>
                      <a:rPr lang="en-US" sz="2400" b="0" i="1" smtClean="0">
                        <a:latin typeface="Cambria Math" panose="02040503050406030204" pitchFamily="18" charset="0"/>
                      </a:rPr>
                      <m:t>                                                                     </m:t>
                    </m:r>
                    <m:r>
                      <a:rPr lang="en-US" sz="2400" b="0" i="1" smtClean="0">
                        <a:latin typeface="Cambria Math" panose="02040503050406030204" pitchFamily="18" charset="0"/>
                      </a:rPr>
                      <m:t>𝐶</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𝑂</m:t>
                        </m:r>
                      </m:e>
                      <m:sup>
                        <m:r>
                          <a:rPr lang="en-US" sz="2400" b="0" i="1" smtClean="0">
                            <a:latin typeface="Cambria Math" panose="02040503050406030204" pitchFamily="18" charset="0"/>
                          </a:rPr>
                          <m:t>32</m:t>
                        </m:r>
                      </m:sup>
                    </m:sSup>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h</m:t>
                    </m:r>
                    <m:r>
                      <a:rPr lang="en-US" sz="2400" b="0" i="1" smtClean="0">
                        <a:latin typeface="Cambria Math" panose="02040503050406030204" pitchFamily="18" charset="0"/>
                      </a:rPr>
                      <m:t>𝜈</m:t>
                    </m:r>
                    <m:groupChr>
                      <m:groupChrPr>
                        <m:chr m:val="→"/>
                        <m:vertJc m:val="bot"/>
                        <m:ctrlPr>
                          <a:rPr lang="en-US" sz="2400" b="0" i="1" smtClean="0">
                            <a:latin typeface="Cambria Math" panose="02040503050406030204" pitchFamily="18" charset="0"/>
                          </a:rPr>
                        </m:ctrlPr>
                      </m:groupChrPr>
                      <m:e>
                        <m:r>
                          <m:rPr>
                            <m:brk m:alnAt="2"/>
                          </m:rPr>
                          <a:rPr lang="en-US" sz="2400" b="0" i="1" smtClean="0">
                            <a:latin typeface="Cambria Math" panose="02040503050406030204" pitchFamily="18" charset="0"/>
                          </a:rPr>
                          <m:t>𝑓</m:t>
                        </m:r>
                        <m:r>
                          <a:rPr lang="en-US" sz="2400" b="0" i="1" smtClean="0">
                            <a:latin typeface="Cambria Math" panose="02040503050406030204" pitchFamily="18" charset="0"/>
                          </a:rPr>
                          <m:t>𝑎𝑠𝑡𝑒𝑟</m:t>
                        </m:r>
                      </m:e>
                    </m:groupChr>
                    <m:r>
                      <a:rPr lang="en-US" sz="2400" b="0" i="1" smtClean="0">
                        <a:latin typeface="Cambria Math" panose="02040503050406030204" pitchFamily="18" charset="0"/>
                      </a:rPr>
                      <m:t>𝐶𝑂</m:t>
                    </m:r>
                    <m:r>
                      <a:rPr lang="en-US" sz="2400" b="0" i="1" smtClean="0">
                        <a:latin typeface="Cambria Math" panose="02040503050406030204" pitchFamily="18" charset="0"/>
                      </a:rPr>
                      <m:t>+</m:t>
                    </m:r>
                    <m:r>
                      <a:rPr lang="en-US" sz="2400" b="0" i="1" smtClean="0">
                        <a:latin typeface="Cambria Math" panose="02040503050406030204" pitchFamily="18" charset="0"/>
                      </a:rPr>
                      <m:t>𝑆</m:t>
                    </m:r>
                  </m:oMath>
                </a14:m>
                <a:endParaRPr lang="en-US" sz="2400" b="0" dirty="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r>
                        <a:rPr lang="en-US" sz="2400" b="0" i="1" smtClean="0">
                          <a:latin typeface="Cambria Math" panose="02040503050406030204" pitchFamily="18" charset="0"/>
                        </a:rPr>
                        <m:t>𝐶</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𝑂</m:t>
                          </m:r>
                        </m:e>
                        <m:sup>
                          <m:r>
                            <a:rPr lang="en-US" sz="2400" b="0" i="1" smtClean="0">
                              <a:latin typeface="Cambria Math" panose="02040503050406030204" pitchFamily="18" charset="0"/>
                            </a:rPr>
                            <m:t>34</m:t>
                          </m:r>
                        </m:sup>
                      </m:sSup>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h</m:t>
                      </m:r>
                      <m:r>
                        <a:rPr lang="en-US" sz="2400" b="0" i="1" smtClean="0">
                          <a:latin typeface="Cambria Math" panose="02040503050406030204" pitchFamily="18" charset="0"/>
                        </a:rPr>
                        <m:t>𝜈</m:t>
                      </m:r>
                      <m:groupChr>
                        <m:groupChrPr>
                          <m:chr m:val="→"/>
                          <m:vertJc m:val="bot"/>
                          <m:ctrlPr>
                            <a:rPr lang="en-US" sz="2400" b="0" i="1" smtClean="0">
                              <a:latin typeface="Cambria Math" panose="02040503050406030204" pitchFamily="18" charset="0"/>
                            </a:rPr>
                          </m:ctrlPr>
                        </m:groupChrPr>
                        <m:e>
                          <m:r>
                            <m:rPr>
                              <m:brk m:alnAt="2"/>
                            </m:rPr>
                            <a:rPr lang="en-US" sz="2400" b="0" i="1" smtClean="0">
                              <a:latin typeface="Cambria Math" panose="02040503050406030204" pitchFamily="18" charset="0"/>
                            </a:rPr>
                            <m:t>𝑠</m:t>
                          </m:r>
                          <m:r>
                            <a:rPr lang="en-US" sz="2400" b="0" i="1" smtClean="0">
                              <a:latin typeface="Cambria Math" panose="02040503050406030204" pitchFamily="18" charset="0"/>
                            </a:rPr>
                            <m:t>𝑙𝑜𝑤𝑒𝑟</m:t>
                          </m:r>
                        </m:e>
                      </m:groupChr>
                      <m:r>
                        <a:rPr lang="en-US" sz="2400" b="0" i="1" smtClean="0">
                          <a:latin typeface="Cambria Math" panose="02040503050406030204" pitchFamily="18" charset="0"/>
                        </a:rPr>
                        <m:t>𝐶𝑂</m:t>
                      </m:r>
                      <m:r>
                        <a:rPr lang="en-US" sz="2400" b="0" i="1" smtClean="0">
                          <a:latin typeface="Cambria Math" panose="02040503050406030204" pitchFamily="18" charset="0"/>
                        </a:rPr>
                        <m:t>+</m:t>
                      </m:r>
                      <m:r>
                        <a:rPr lang="en-US" sz="2400" b="0" i="1" smtClean="0">
                          <a:latin typeface="Cambria Math" panose="02040503050406030204" pitchFamily="18" charset="0"/>
                        </a:rPr>
                        <m:t>𝑆</m:t>
                      </m:r>
                    </m:oMath>
                  </m:oMathPara>
                </a14:m>
                <a:endParaRPr lang="en-US" sz="2400" dirty="0"/>
              </a:p>
            </p:txBody>
          </p:sp>
        </mc:Choice>
        <mc:Fallback xmlns="">
          <p:sp>
            <p:nvSpPr>
              <p:cNvPr id="3" name="Content Placeholder 2">
                <a:extLst>
                  <a:ext uri="{FF2B5EF4-FFF2-40B4-BE49-F238E27FC236}">
                    <a16:creationId xmlns:a16="http://schemas.microsoft.com/office/drawing/2014/main" id="{92703479-1729-8D44-A66F-80CAEB5A7BBE}"/>
                  </a:ext>
                </a:extLst>
              </p:cNvPr>
              <p:cNvSpPr>
                <a:spLocks noGrp="1" noRot="1" noChangeAspect="1" noMove="1" noResize="1" noEditPoints="1" noAdjustHandles="1" noChangeArrowheads="1" noChangeShapeType="1" noTextEdit="1"/>
              </p:cNvSpPr>
              <p:nvPr>
                <p:ph idx="1"/>
              </p:nvPr>
            </p:nvSpPr>
            <p:spPr>
              <a:blipFill>
                <a:blip r:embed="rId2"/>
                <a:stretch>
                  <a:fillRect l="-844" t="-233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7ECA4B7-2610-5F46-A4B4-C348F19F4DB5}"/>
              </a:ext>
            </a:extLst>
          </p:cNvPr>
          <p:cNvPicPr>
            <a:picLocks noChangeAspect="1"/>
          </p:cNvPicPr>
          <p:nvPr/>
        </p:nvPicPr>
        <p:blipFill>
          <a:blip r:embed="rId3"/>
          <a:stretch>
            <a:fillRect/>
          </a:stretch>
        </p:blipFill>
        <p:spPr>
          <a:xfrm>
            <a:off x="1535007" y="3636512"/>
            <a:ext cx="2953173" cy="1476587"/>
          </a:xfrm>
          <a:prstGeom prst="rect">
            <a:avLst/>
          </a:prstGeom>
        </p:spPr>
      </p:pic>
      <p:cxnSp>
        <p:nvCxnSpPr>
          <p:cNvPr id="8" name="Straight Connector 7">
            <a:extLst>
              <a:ext uri="{FF2B5EF4-FFF2-40B4-BE49-F238E27FC236}">
                <a16:creationId xmlns:a16="http://schemas.microsoft.com/office/drawing/2014/main" id="{0192B013-4217-B447-9901-1309FBB10E77}"/>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30427DF-2499-DE4A-9C5B-EF786545AF4D}"/>
              </a:ext>
            </a:extLst>
          </p:cNvPr>
          <p:cNvPicPr>
            <a:picLocks noChangeAspect="1"/>
          </p:cNvPicPr>
          <p:nvPr/>
        </p:nvPicPr>
        <p:blipFill rotWithShape="1">
          <a:blip r:embed="rId4">
            <a:alphaModFix amt="80000"/>
          </a:blip>
          <a:srcRect b="14428"/>
          <a:stretch/>
        </p:blipFill>
        <p:spPr>
          <a:xfrm>
            <a:off x="0" y="5723467"/>
            <a:ext cx="12192000" cy="1134533"/>
          </a:xfrm>
          <a:prstGeom prst="rect">
            <a:avLst/>
          </a:prstGeom>
        </p:spPr>
      </p:pic>
      <p:sp>
        <p:nvSpPr>
          <p:cNvPr id="4" name="TextBox 3">
            <a:extLst>
              <a:ext uri="{FF2B5EF4-FFF2-40B4-BE49-F238E27FC236}">
                <a16:creationId xmlns:a16="http://schemas.microsoft.com/office/drawing/2014/main" id="{88135A09-11FA-C448-A8EF-78A0A4142605}"/>
              </a:ext>
            </a:extLst>
          </p:cNvPr>
          <p:cNvSpPr txBox="1"/>
          <p:nvPr/>
        </p:nvSpPr>
        <p:spPr>
          <a:xfrm>
            <a:off x="1454034" y="5113099"/>
            <a:ext cx="3142904" cy="430887"/>
          </a:xfrm>
          <a:prstGeom prst="rect">
            <a:avLst/>
          </a:prstGeom>
          <a:noFill/>
        </p:spPr>
        <p:txBody>
          <a:bodyPr wrap="square" rtlCol="0">
            <a:spAutoFit/>
          </a:bodyPr>
          <a:lstStyle/>
          <a:p>
            <a:r>
              <a:rPr lang="en-US" sz="1100" i="1" dirty="0"/>
              <a:t>Photolysis and oxidation reactions to form SSA from COS (</a:t>
            </a:r>
            <a:r>
              <a:rPr lang="en-US" sz="1100" i="1" dirty="0" err="1"/>
              <a:t>Kremser</a:t>
            </a:r>
            <a:r>
              <a:rPr lang="en-US" sz="1100" i="1" dirty="0"/>
              <a:t> et al., 2016)</a:t>
            </a:r>
          </a:p>
        </p:txBody>
      </p:sp>
    </p:spTree>
    <p:extLst>
      <p:ext uri="{BB962C8B-B14F-4D97-AF65-F5344CB8AC3E}">
        <p14:creationId xmlns:p14="http://schemas.microsoft.com/office/powerpoint/2010/main" val="72520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F01C-9843-4440-AFCA-734925FBA579}"/>
              </a:ext>
            </a:extLst>
          </p:cNvPr>
          <p:cNvSpPr>
            <a:spLocks noGrp="1"/>
          </p:cNvSpPr>
          <p:nvPr>
            <p:ph type="title"/>
          </p:nvPr>
        </p:nvSpPr>
        <p:spPr>
          <a:xfrm>
            <a:off x="838200" y="205846"/>
            <a:ext cx="10515600" cy="1325563"/>
          </a:xfrm>
        </p:spPr>
        <p:txBody>
          <a:bodyPr>
            <a:normAutofit/>
          </a:bodyPr>
          <a:lstStyle/>
          <a:p>
            <a:r>
              <a:rPr lang="en-US" sz="3600" dirty="0"/>
              <a:t>COS isotope measurements from ambient air so far:</a:t>
            </a:r>
          </a:p>
        </p:txBody>
      </p:sp>
      <p:sp>
        <p:nvSpPr>
          <p:cNvPr id="3" name="Content Placeholder 2">
            <a:extLst>
              <a:ext uri="{FF2B5EF4-FFF2-40B4-BE49-F238E27FC236}">
                <a16:creationId xmlns:a16="http://schemas.microsoft.com/office/drawing/2014/main" id="{86ADEC3C-B64F-A843-A103-9A5CAB150364}"/>
              </a:ext>
            </a:extLst>
          </p:cNvPr>
          <p:cNvSpPr>
            <a:spLocks noGrp="1"/>
          </p:cNvSpPr>
          <p:nvPr>
            <p:ph idx="1"/>
          </p:nvPr>
        </p:nvSpPr>
        <p:spPr>
          <a:xfrm>
            <a:off x="838200" y="1531409"/>
            <a:ext cx="10515600" cy="4351338"/>
          </a:xfrm>
        </p:spPr>
        <p:txBody>
          <a:bodyPr/>
          <a:lstStyle/>
          <a:p>
            <a:r>
              <a:rPr lang="en-US" sz="2600" dirty="0"/>
              <a:t>Hattori et al. (2015) ambient air in Japan:</a:t>
            </a:r>
          </a:p>
          <a:p>
            <a:pPr marL="0" indent="0">
              <a:buNone/>
            </a:pPr>
            <a:r>
              <a:rPr lang="en-US" sz="2000" dirty="0"/>
              <a:t>	</a:t>
            </a:r>
            <a:r>
              <a:rPr lang="en-US" sz="2000" dirty="0">
                <a:sym typeface="Symbol" pitchFamily="2" charset="2"/>
              </a:rPr>
              <a:t></a:t>
            </a:r>
            <a:r>
              <a:rPr lang="en-US" sz="2000" baseline="30000" dirty="0"/>
              <a:t>33</a:t>
            </a:r>
            <a:r>
              <a:rPr lang="en-US" sz="2000" dirty="0"/>
              <a:t>S: 1.6 +/- 0.5 ‰ </a:t>
            </a:r>
          </a:p>
          <a:p>
            <a:pPr marL="0" indent="0">
              <a:buNone/>
            </a:pPr>
            <a:r>
              <a:rPr lang="en-US" sz="2000" b="1" dirty="0">
                <a:sym typeface="Symbol" pitchFamily="2" charset="2"/>
              </a:rPr>
              <a:t>	</a:t>
            </a:r>
            <a:r>
              <a:rPr lang="en-US" sz="2000" dirty="0">
                <a:sym typeface="Symbol" pitchFamily="2" charset="2"/>
              </a:rPr>
              <a:t></a:t>
            </a:r>
            <a:r>
              <a:rPr lang="en-US" sz="2000" baseline="30000" dirty="0"/>
              <a:t>34</a:t>
            </a:r>
            <a:r>
              <a:rPr lang="en-US" sz="2000" dirty="0"/>
              <a:t>S: 4.9 +/- 0.3 ‰</a:t>
            </a:r>
          </a:p>
          <a:p>
            <a:pPr marL="0" indent="0">
              <a:buNone/>
            </a:pPr>
            <a:r>
              <a:rPr lang="en-US" sz="2000" dirty="0">
                <a:sym typeface="Symbol" pitchFamily="2" charset="2"/>
              </a:rPr>
              <a:t>	</a:t>
            </a:r>
            <a:r>
              <a:rPr lang="en-US" sz="2000" baseline="30000" dirty="0"/>
              <a:t>33</a:t>
            </a:r>
            <a:r>
              <a:rPr lang="en-US" sz="2000" dirty="0"/>
              <a:t>S: -0.9 +/- 0.9‰ </a:t>
            </a:r>
            <a:endParaRPr lang="en-US" dirty="0"/>
          </a:p>
          <a:p>
            <a:r>
              <a:rPr lang="en-US" sz="2600" dirty="0" err="1"/>
              <a:t>Kamezaki</a:t>
            </a:r>
            <a:r>
              <a:rPr lang="en-US" sz="2600" dirty="0"/>
              <a:t> et al. (2019) ambient air in Japan:</a:t>
            </a:r>
          </a:p>
          <a:p>
            <a:pPr marL="914400" lvl="2" indent="0">
              <a:buNone/>
            </a:pPr>
            <a:r>
              <a:rPr lang="en-US" dirty="0">
                <a:sym typeface="Symbol" pitchFamily="2" charset="2"/>
              </a:rPr>
              <a:t></a:t>
            </a:r>
            <a:r>
              <a:rPr lang="en-US" baseline="30000" dirty="0"/>
              <a:t>34</a:t>
            </a:r>
            <a:r>
              <a:rPr lang="en-US" dirty="0"/>
              <a:t>S: 10.5 +/- 0.4 ‰</a:t>
            </a:r>
          </a:p>
          <a:p>
            <a:r>
              <a:rPr lang="en-US" sz="2600" dirty="0" err="1"/>
              <a:t>Angert</a:t>
            </a:r>
            <a:r>
              <a:rPr lang="en-US" sz="2600" dirty="0"/>
              <a:t> et al. (2019) ambient air in Israel and Canary Islands:</a:t>
            </a:r>
          </a:p>
          <a:p>
            <a:pPr marL="0" indent="0">
              <a:buNone/>
            </a:pPr>
            <a:r>
              <a:rPr lang="en-US" dirty="0"/>
              <a:t>	</a:t>
            </a:r>
            <a:r>
              <a:rPr lang="en-US" sz="2000" dirty="0"/>
              <a:t>Average δ</a:t>
            </a:r>
            <a:r>
              <a:rPr lang="en-US" sz="2000" baseline="30000" dirty="0"/>
              <a:t>34</a:t>
            </a:r>
            <a:r>
              <a:rPr lang="en-US" sz="2000" dirty="0"/>
              <a:t>S = 13.2 +/- 0.6 ‰ (no clear difference between locations)</a:t>
            </a:r>
          </a:p>
          <a:p>
            <a:endParaRPr lang="en-US" dirty="0"/>
          </a:p>
        </p:txBody>
      </p:sp>
      <p:pic>
        <p:nvPicPr>
          <p:cNvPr id="5" name="Picture 4">
            <a:extLst>
              <a:ext uri="{FF2B5EF4-FFF2-40B4-BE49-F238E27FC236}">
                <a16:creationId xmlns:a16="http://schemas.microsoft.com/office/drawing/2014/main" id="{1BA01DCF-C2F5-1446-9B0D-37C57665A2DD}"/>
              </a:ext>
            </a:extLst>
          </p:cNvPr>
          <p:cNvPicPr>
            <a:picLocks noChangeAspect="1"/>
          </p:cNvPicPr>
          <p:nvPr/>
        </p:nvPicPr>
        <p:blipFill rotWithShape="1">
          <a:blip r:embed="rId3">
            <a:alphaModFix amt="80000"/>
          </a:blip>
          <a:srcRect b="14428"/>
          <a:stretch/>
        </p:blipFill>
        <p:spPr>
          <a:xfrm>
            <a:off x="0" y="5723467"/>
            <a:ext cx="12192000" cy="1134533"/>
          </a:xfrm>
          <a:prstGeom prst="rect">
            <a:avLst/>
          </a:prstGeom>
        </p:spPr>
      </p:pic>
      <p:cxnSp>
        <p:nvCxnSpPr>
          <p:cNvPr id="6" name="Straight Connector 5">
            <a:extLst>
              <a:ext uri="{FF2B5EF4-FFF2-40B4-BE49-F238E27FC236}">
                <a16:creationId xmlns:a16="http://schemas.microsoft.com/office/drawing/2014/main" id="{39ABAEB5-89BF-C541-990E-8B60A6D7C551}"/>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08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E1B0-0441-BC45-82A8-04EE838DC1B0}"/>
              </a:ext>
            </a:extLst>
          </p:cNvPr>
          <p:cNvSpPr>
            <a:spLocks noGrp="1"/>
          </p:cNvSpPr>
          <p:nvPr>
            <p:ph type="title"/>
          </p:nvPr>
        </p:nvSpPr>
        <p:spPr>
          <a:xfrm>
            <a:off x="586740" y="301972"/>
            <a:ext cx="10515600" cy="1325563"/>
          </a:xfrm>
        </p:spPr>
        <p:txBody>
          <a:bodyPr>
            <a:normAutofit/>
          </a:bodyPr>
          <a:lstStyle/>
          <a:p>
            <a:r>
              <a:rPr lang="en-US" sz="4000" dirty="0"/>
              <a:t>Methods</a:t>
            </a:r>
          </a:p>
        </p:txBody>
      </p:sp>
      <p:pic>
        <p:nvPicPr>
          <p:cNvPr id="5" name="Content Placeholder 4">
            <a:extLst>
              <a:ext uri="{FF2B5EF4-FFF2-40B4-BE49-F238E27FC236}">
                <a16:creationId xmlns:a16="http://schemas.microsoft.com/office/drawing/2014/main" id="{EDCD5298-D844-2547-B19F-D5E2652D58F9}"/>
              </a:ext>
            </a:extLst>
          </p:cNvPr>
          <p:cNvPicPr>
            <a:picLocks noGrp="1" noChangeAspect="1"/>
          </p:cNvPicPr>
          <p:nvPr>
            <p:ph idx="1"/>
          </p:nvPr>
        </p:nvPicPr>
        <p:blipFill>
          <a:blip r:embed="rId3"/>
          <a:stretch>
            <a:fillRect/>
          </a:stretch>
        </p:blipFill>
        <p:spPr>
          <a:xfrm>
            <a:off x="3200857" y="365125"/>
            <a:ext cx="8269325" cy="3639610"/>
          </a:xfrm>
        </p:spPr>
      </p:pic>
      <p:sp>
        <p:nvSpPr>
          <p:cNvPr id="6" name="TextBox 5">
            <a:extLst>
              <a:ext uri="{FF2B5EF4-FFF2-40B4-BE49-F238E27FC236}">
                <a16:creationId xmlns:a16="http://schemas.microsoft.com/office/drawing/2014/main" id="{6C429403-84A4-3547-ABAD-10D7660911D3}"/>
              </a:ext>
            </a:extLst>
          </p:cNvPr>
          <p:cNvSpPr txBox="1"/>
          <p:nvPr/>
        </p:nvSpPr>
        <p:spPr>
          <a:xfrm>
            <a:off x="586740" y="2889945"/>
            <a:ext cx="4290060"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Measure S</a:t>
            </a:r>
            <a:r>
              <a:rPr lang="en-US" sz="2000" baseline="30000" dirty="0"/>
              <a:t>+</a:t>
            </a:r>
            <a:r>
              <a:rPr lang="en-US" sz="2000" dirty="0"/>
              <a:t> fragments with GC-IRMS</a:t>
            </a:r>
          </a:p>
          <a:p>
            <a:pPr marL="285750" indent="-285750">
              <a:buFont typeface="Arial" panose="020B0604020202020204" pitchFamily="34" charset="0"/>
              <a:buChar char="•"/>
            </a:pPr>
            <a:r>
              <a:rPr lang="en-US" sz="2000" dirty="0"/>
              <a:t>2 – 4 L samples</a:t>
            </a:r>
          </a:p>
          <a:p>
            <a:pPr marL="285750" indent="-285750">
              <a:buFont typeface="Arial" panose="020B0604020202020204" pitchFamily="34" charset="0"/>
              <a:buChar char="•"/>
            </a:pPr>
            <a:r>
              <a:rPr lang="en-US" sz="2000" dirty="0"/>
              <a:t>Current 3 L precision</a:t>
            </a:r>
          </a:p>
          <a:p>
            <a:pPr marL="742950" lvl="1" indent="-285750">
              <a:buFont typeface="Arial" panose="020B0604020202020204" pitchFamily="34" charset="0"/>
              <a:buChar char="•"/>
            </a:pPr>
            <a:r>
              <a:rPr lang="en-US" sz="2000" baseline="30000" dirty="0"/>
              <a:t>33</a:t>
            </a:r>
            <a:r>
              <a:rPr lang="en-US" sz="2000" dirty="0"/>
              <a:t>S: 4.6‰ </a:t>
            </a:r>
          </a:p>
          <a:p>
            <a:pPr marL="742950" lvl="1" indent="-285750">
              <a:buFont typeface="Arial" panose="020B0604020202020204" pitchFamily="34" charset="0"/>
              <a:buChar char="•"/>
            </a:pPr>
            <a:r>
              <a:rPr lang="en-US" sz="2000" baseline="30000" dirty="0"/>
              <a:t>34</a:t>
            </a:r>
            <a:r>
              <a:rPr lang="en-US" sz="2000" dirty="0"/>
              <a:t>S: 2.1‰</a:t>
            </a:r>
          </a:p>
          <a:p>
            <a:pPr marL="285750" indent="-285750">
              <a:buFont typeface="Arial" panose="020B0604020202020204" pitchFamily="34" charset="0"/>
              <a:buChar char="•"/>
            </a:pPr>
            <a:r>
              <a:rPr lang="en-US" sz="2000" dirty="0"/>
              <a:t>System includes option to measure outside air at Utrecht semi-continuously</a:t>
            </a:r>
            <a:endParaRPr lang="en-US" sz="2000" baseline="30000" dirty="0"/>
          </a:p>
        </p:txBody>
      </p:sp>
      <p:pic>
        <p:nvPicPr>
          <p:cNvPr id="8" name="Picture 7">
            <a:extLst>
              <a:ext uri="{FF2B5EF4-FFF2-40B4-BE49-F238E27FC236}">
                <a16:creationId xmlns:a16="http://schemas.microsoft.com/office/drawing/2014/main" id="{901A079A-A306-A040-8F46-981FEBC542C2}"/>
              </a:ext>
            </a:extLst>
          </p:cNvPr>
          <p:cNvPicPr>
            <a:picLocks noChangeAspect="1"/>
          </p:cNvPicPr>
          <p:nvPr/>
        </p:nvPicPr>
        <p:blipFill rotWithShape="1">
          <a:blip r:embed="rId4">
            <a:alphaModFix amt="80000"/>
          </a:blip>
          <a:srcRect b="14428"/>
          <a:stretch/>
        </p:blipFill>
        <p:spPr>
          <a:xfrm>
            <a:off x="0" y="5723467"/>
            <a:ext cx="12192000" cy="1134533"/>
          </a:xfrm>
          <a:prstGeom prst="rect">
            <a:avLst/>
          </a:prstGeom>
        </p:spPr>
      </p:pic>
      <p:cxnSp>
        <p:nvCxnSpPr>
          <p:cNvPr id="9" name="Straight Connector 8">
            <a:extLst>
              <a:ext uri="{FF2B5EF4-FFF2-40B4-BE49-F238E27FC236}">
                <a16:creationId xmlns:a16="http://schemas.microsoft.com/office/drawing/2014/main" id="{3614E617-1E7C-D84F-B5D8-FE52C69997BD}"/>
              </a:ext>
            </a:extLst>
          </p:cNvPr>
          <p:cNvCxnSpPr>
            <a:cxnSpLocks/>
          </p:cNvCxnSpPr>
          <p:nvPr/>
        </p:nvCxnSpPr>
        <p:spPr>
          <a:xfrm>
            <a:off x="262270" y="0"/>
            <a:ext cx="0" cy="68580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62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EE10-8E8A-0B44-80A7-37DA46CE5CAD}"/>
              </a:ext>
            </a:extLst>
          </p:cNvPr>
          <p:cNvSpPr>
            <a:spLocks noGrp="1"/>
          </p:cNvSpPr>
          <p:nvPr>
            <p:ph type="title"/>
          </p:nvPr>
        </p:nvSpPr>
        <p:spPr/>
        <p:txBody>
          <a:bodyPr>
            <a:normAutofit/>
          </a:bodyPr>
          <a:lstStyle/>
          <a:p>
            <a:r>
              <a:rPr lang="en-US" sz="4000" dirty="0"/>
              <a:t>Pre-concentration system</a:t>
            </a:r>
          </a:p>
        </p:txBody>
      </p:sp>
      <p:pic>
        <p:nvPicPr>
          <p:cNvPr id="9" name="Content Placeholder 8">
            <a:extLst>
              <a:ext uri="{FF2B5EF4-FFF2-40B4-BE49-F238E27FC236}">
                <a16:creationId xmlns:a16="http://schemas.microsoft.com/office/drawing/2014/main" id="{F0153E68-EF23-364F-8D87-5A98E2D2FADC}"/>
              </a:ext>
            </a:extLst>
          </p:cNvPr>
          <p:cNvPicPr>
            <a:picLocks noGrp="1" noChangeAspect="1"/>
          </p:cNvPicPr>
          <p:nvPr>
            <p:ph idx="1"/>
          </p:nvPr>
        </p:nvPicPr>
        <p:blipFill>
          <a:blip r:embed="rId3"/>
          <a:stretch>
            <a:fillRect/>
          </a:stretch>
        </p:blipFill>
        <p:spPr>
          <a:xfrm>
            <a:off x="958850" y="1626394"/>
            <a:ext cx="10274300" cy="4038600"/>
          </a:xfrm>
        </p:spPr>
      </p:pic>
      <p:sp>
        <p:nvSpPr>
          <p:cNvPr id="10" name="TextBox 9">
            <a:extLst>
              <a:ext uri="{FF2B5EF4-FFF2-40B4-BE49-F238E27FC236}">
                <a16:creationId xmlns:a16="http://schemas.microsoft.com/office/drawing/2014/main" id="{B9B5E0E2-D4ED-3945-B252-C78E089DF18D}"/>
              </a:ext>
            </a:extLst>
          </p:cNvPr>
          <p:cNvSpPr txBox="1"/>
          <p:nvPr/>
        </p:nvSpPr>
        <p:spPr>
          <a:xfrm>
            <a:off x="958850" y="5583529"/>
            <a:ext cx="9662582" cy="646331"/>
          </a:xfrm>
          <a:prstGeom prst="rect">
            <a:avLst/>
          </a:prstGeom>
          <a:noFill/>
        </p:spPr>
        <p:txBody>
          <a:bodyPr wrap="none" rtlCol="0">
            <a:spAutoFit/>
          </a:bodyPr>
          <a:lstStyle/>
          <a:p>
            <a:pPr marL="285750" indent="-285750">
              <a:buFont typeface="Arial" panose="020B0604020202020204" pitchFamily="34" charset="0"/>
              <a:buChar char="•"/>
            </a:pPr>
            <a:r>
              <a:rPr lang="en-US" dirty="0"/>
              <a:t>Sample or outside air pumped through a magnesium perchlorate dryer</a:t>
            </a:r>
          </a:p>
          <a:p>
            <a:pPr marL="285750" indent="-285750">
              <a:buFont typeface="Arial" panose="020B0604020202020204" pitchFamily="34" charset="0"/>
              <a:buChar char="•"/>
            </a:pPr>
            <a:r>
              <a:rPr lang="en-US" dirty="0"/>
              <a:t>COS is trapped in a collection tube with 200 mg of </a:t>
            </a:r>
            <a:r>
              <a:rPr lang="en-US" dirty="0" err="1"/>
              <a:t>Tenax</a:t>
            </a:r>
            <a:r>
              <a:rPr lang="en-US" dirty="0"/>
              <a:t> TA, cooled with dry ice - ethanol to -78 </a:t>
            </a:r>
            <a:r>
              <a:rPr lang="en-US" baseline="30000" dirty="0"/>
              <a:t>∘</a:t>
            </a:r>
            <a:r>
              <a:rPr lang="en-US" dirty="0"/>
              <a:t>C</a:t>
            </a:r>
          </a:p>
        </p:txBody>
      </p:sp>
      <p:sp>
        <p:nvSpPr>
          <p:cNvPr id="3" name="TextBox 2">
            <a:extLst>
              <a:ext uri="{FF2B5EF4-FFF2-40B4-BE49-F238E27FC236}">
                <a16:creationId xmlns:a16="http://schemas.microsoft.com/office/drawing/2014/main" id="{46268F56-048B-7F46-8835-59FC5B280405}"/>
              </a:ext>
            </a:extLst>
          </p:cNvPr>
          <p:cNvSpPr txBox="1"/>
          <p:nvPr/>
        </p:nvSpPr>
        <p:spPr>
          <a:xfrm>
            <a:off x="8889618" y="843240"/>
            <a:ext cx="2638864" cy="369332"/>
          </a:xfrm>
          <a:prstGeom prst="rect">
            <a:avLst/>
          </a:prstGeom>
          <a:noFill/>
          <a:ln w="12700">
            <a:solidFill>
              <a:srgbClr val="C00000"/>
            </a:solidFill>
          </a:ln>
        </p:spPr>
        <p:txBody>
          <a:bodyPr wrap="none" rtlCol="0">
            <a:spAutoFit/>
          </a:bodyPr>
          <a:lstStyle/>
          <a:p>
            <a:r>
              <a:rPr lang="en-US" dirty="0"/>
              <a:t>See notes for more details</a:t>
            </a:r>
          </a:p>
        </p:txBody>
      </p:sp>
    </p:spTree>
    <p:extLst>
      <p:ext uri="{BB962C8B-B14F-4D97-AF65-F5344CB8AC3E}">
        <p14:creationId xmlns:p14="http://schemas.microsoft.com/office/powerpoint/2010/main" val="3592257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748</TotalTime>
  <Words>2249</Words>
  <Application>Microsoft Macintosh PowerPoint</Application>
  <PresentationFormat>Widescreen</PresentationFormat>
  <Paragraphs>197</Paragraphs>
  <Slides>25</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Symbol</vt:lpstr>
      <vt:lpstr>Wingdings</vt:lpstr>
      <vt:lpstr>Office Theme</vt:lpstr>
      <vt:lpstr>Isotopic Measurements</vt:lpstr>
      <vt:lpstr>Content</vt:lpstr>
      <vt:lpstr>PowerPoint Presentation</vt:lpstr>
      <vt:lpstr>PowerPoint Presentation</vt:lpstr>
      <vt:lpstr>COS in biosphere</vt:lpstr>
      <vt:lpstr>COS in stratosphere</vt:lpstr>
      <vt:lpstr>COS isotope measurements from ambient air so far:</vt:lpstr>
      <vt:lpstr>Methods</vt:lpstr>
      <vt:lpstr>Pre-concentration system</vt:lpstr>
      <vt:lpstr>PowerPoint Presentation</vt:lpstr>
      <vt:lpstr>PowerPoint Presentation</vt:lpstr>
      <vt:lpstr>Pre-concentration system in real life</vt:lpstr>
      <vt:lpstr>Preliminary results – EGRIP 2018 firn</vt:lpstr>
      <vt:lpstr>Preliminary results – StratoClim 2017, Kathmandu</vt:lpstr>
      <vt:lpstr>PowerPoint Presentation</vt:lpstr>
      <vt:lpstr>PowerPoint Presentation</vt:lpstr>
      <vt:lpstr>Mass independent fractionation </vt:lpstr>
      <vt:lpstr>PowerPoint Presentation</vt:lpstr>
      <vt:lpstr>PowerPoint Presentation</vt:lpstr>
      <vt:lpstr>PowerPoint Presentation</vt:lpstr>
      <vt:lpstr>Future plans</vt:lpstr>
      <vt:lpstr>HEMERA 2021(?)</vt:lpstr>
      <vt:lpstr>Summary</vt:lpstr>
      <vt:lpstr>Acknowledgements</vt:lpstr>
      <vt:lpstr>Contact information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Isotopic Measurements</dc:title>
  <dc:creator>Microsoft Office User</dc:creator>
  <cp:lastModifiedBy>Microsoft Office User</cp:lastModifiedBy>
  <cp:revision>18</cp:revision>
  <dcterms:created xsi:type="dcterms:W3CDTF">2020-04-23T09:51:59Z</dcterms:created>
  <dcterms:modified xsi:type="dcterms:W3CDTF">2020-05-02T08:41:48Z</dcterms:modified>
</cp:coreProperties>
</file>