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8" r:id="rId5"/>
    <p:sldId id="614" r:id="rId6"/>
    <p:sldId id="616" r:id="rId7"/>
    <p:sldId id="597" r:id="rId8"/>
    <p:sldId id="607" r:id="rId9"/>
    <p:sldId id="62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32B9214-AF3D-499F-BD8D-961B616BE315}">
          <p14:sldIdLst>
            <p14:sldId id="258"/>
            <p14:sldId id="614"/>
            <p14:sldId id="616"/>
            <p14:sldId id="597"/>
            <p14:sldId id="607"/>
            <p14:sldId id="62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Cozannet Goneri" initials="LCG" lastIdx="25" clrIdx="0">
    <p:extLst>
      <p:ext uri="{19B8F6BF-5375-455C-9EA6-DF929625EA0E}">
        <p15:presenceInfo xmlns:p15="http://schemas.microsoft.com/office/powerpoint/2012/main" userId="S-1-5-21-2010012501-463680302-1427260136-11950" providerId="AD"/>
      </p:ext>
    </p:extLst>
  </p:cmAuthor>
  <p:cmAuthor id="2" name="Thieblemont Rémi" initials="TR" lastIdx="1" clrIdx="1">
    <p:extLst>
      <p:ext uri="{19B8F6BF-5375-455C-9EA6-DF929625EA0E}">
        <p15:presenceInfo xmlns:p15="http://schemas.microsoft.com/office/powerpoint/2012/main" userId="S-1-5-21-2010012501-463680302-1427260136-45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AF7"/>
    <a:srgbClr val="FA792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79853" autoAdjust="0"/>
  </p:normalViewPr>
  <p:slideViewPr>
    <p:cSldViewPr snapToGrid="0">
      <p:cViewPr varScale="1">
        <p:scale>
          <a:sx n="69" d="100"/>
          <a:sy n="69" d="100"/>
        </p:scale>
        <p:origin x="115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315"/>
    </p:cViewPr>
  </p:sorterViewPr>
  <p:notesViewPr>
    <p:cSldViewPr snapToGrid="0">
      <p:cViewPr varScale="1">
        <p:scale>
          <a:sx n="66" d="100"/>
          <a:sy n="66" d="100"/>
        </p:scale>
        <p:origin x="21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38F4-1A1A-4032-8BF7-8DCCF3D4F6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2BD6E-50F1-4634-AB5E-664E6E565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528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02EF9-B506-42AE-B37B-8D70E1FD7BC1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F70E5-80FD-4C19-841F-9B41DC77E5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0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721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Say </a:t>
            </a:r>
            <a:r>
              <a:rPr lang="fr-FR" dirty="0" err="1" smtClean="0"/>
              <a:t>orally</a:t>
            </a:r>
            <a:r>
              <a:rPr lang="fr-FR" dirty="0" smtClean="0"/>
              <a:t> how </a:t>
            </a:r>
            <a:r>
              <a:rPr lang="fr-FR" dirty="0" err="1" smtClean="0"/>
              <a:t>much</a:t>
            </a:r>
            <a:r>
              <a:rPr lang="fr-FR" dirty="0" smtClean="0"/>
              <a:t> of </a:t>
            </a:r>
            <a:r>
              <a:rPr lang="fr-FR" dirty="0" err="1" smtClean="0"/>
              <a:t>sandy</a:t>
            </a:r>
            <a:r>
              <a:rPr lang="fr-FR" dirty="0" smtClean="0"/>
              <a:t> </a:t>
            </a:r>
            <a:r>
              <a:rPr lang="fr-FR" dirty="0" err="1" smtClean="0"/>
              <a:t>coast</a:t>
            </a:r>
            <a:r>
              <a:rPr lang="fr-FR" dirty="0" smtClean="0"/>
              <a:t> segments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6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83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0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F70E5-80FD-4C19-841F-9B41DC77E55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04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417513" y="1303338"/>
            <a:ext cx="8259762" cy="4621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417513" y="320675"/>
            <a:ext cx="8259762" cy="7397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800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800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800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800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0"/>
            <a:endParaRPr lang="fr-FR" dirty="0" smtClean="0"/>
          </a:p>
        </p:txBody>
      </p:sp>
      <p:cxnSp>
        <p:nvCxnSpPr>
          <p:cNvPr id="11" name="Connecteur droit 10"/>
          <p:cNvCxnSpPr/>
          <p:nvPr userDrawn="1"/>
        </p:nvCxnSpPr>
        <p:spPr>
          <a:xfrm flipV="1">
            <a:off x="519187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10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0-Diapositive 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733199" y="739297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04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 2 titre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8290" y="1673157"/>
            <a:ext cx="8254655" cy="4526111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FA792A"/>
              </a:buClr>
              <a:buSzPct val="150000"/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Clr>
                <a:srgbClr val="FA792A"/>
              </a:buClr>
              <a:buSzPct val="75000"/>
              <a:buFontTx/>
              <a:buNone/>
              <a:defRPr sz="1600"/>
            </a:lvl2pPr>
            <a:lvl3pPr marL="914400" indent="0" algn="l">
              <a:buClr>
                <a:srgbClr val="FA792A"/>
              </a:buClr>
              <a:buSzPct val="50000"/>
              <a:buFontTx/>
              <a:buNone/>
              <a:defRPr sz="1600"/>
            </a:lvl3pPr>
            <a:lvl4pPr marL="1371600" indent="0" algn="l">
              <a:buClr>
                <a:srgbClr val="FA792A"/>
              </a:buClr>
              <a:buSzPct val="50000"/>
              <a:buFontTx/>
              <a:buNone/>
              <a:defRPr sz="1600"/>
            </a:lvl4pPr>
            <a:lvl5pPr marL="1828800" indent="0" algn="l">
              <a:buFontTx/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538643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017" y="258618"/>
            <a:ext cx="8244927" cy="56823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418290" y="846878"/>
            <a:ext cx="8244496" cy="44689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32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 Titre et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8289" y="1505384"/>
            <a:ext cx="8254656" cy="4295052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A792A"/>
              </a:buClr>
              <a:buSzPct val="150000"/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algn="l">
              <a:buClr>
                <a:srgbClr val="FA792A"/>
              </a:buClr>
              <a:buSzPct val="75000"/>
              <a:buFont typeface="Courier New" panose="02070309020205020404" pitchFamily="49" charset="0"/>
              <a:buChar char="o"/>
              <a:defRPr sz="1600"/>
            </a:lvl2pPr>
            <a:lvl3pPr marL="12001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ü"/>
              <a:defRPr sz="1600"/>
            </a:lvl3pPr>
            <a:lvl4pPr marL="16573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§"/>
              <a:defRPr sz="1600"/>
            </a:lvl4pPr>
            <a:lvl5pPr marL="1828800" indent="0" algn="l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528916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18289" y="258618"/>
            <a:ext cx="8254655" cy="83127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0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 2 titres et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8290" y="1673157"/>
            <a:ext cx="8254655" cy="4526111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A792A"/>
              </a:buClr>
              <a:buSzPct val="150000"/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algn="l">
              <a:buClr>
                <a:srgbClr val="FA792A"/>
              </a:buClr>
              <a:buSzPct val="75000"/>
              <a:buFont typeface="Courier New" panose="02070309020205020404" pitchFamily="49" charset="0"/>
              <a:buChar char="o"/>
              <a:defRPr sz="1600"/>
            </a:lvl2pPr>
            <a:lvl3pPr marL="12001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ü"/>
              <a:defRPr sz="1600"/>
            </a:lvl3pPr>
            <a:lvl4pPr marL="16573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§"/>
              <a:defRPr sz="1600"/>
            </a:lvl4pPr>
            <a:lvl5pPr marL="1828800" indent="0" algn="l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538643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017" y="258618"/>
            <a:ext cx="8244927" cy="56823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418290" y="846878"/>
            <a:ext cx="8244496" cy="44689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00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1 titre + image +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22579" y="1235413"/>
            <a:ext cx="5550365" cy="4565023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A792A"/>
              </a:buClr>
              <a:buSzPct val="150000"/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algn="l">
              <a:buClr>
                <a:srgbClr val="FA792A"/>
              </a:buClr>
              <a:buSzPct val="75000"/>
              <a:buFont typeface="Courier New" panose="02070309020205020404" pitchFamily="49" charset="0"/>
              <a:buChar char="o"/>
              <a:defRPr sz="1600"/>
            </a:lvl2pPr>
            <a:lvl3pPr marL="12001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ü"/>
              <a:defRPr sz="1600"/>
            </a:lvl3pPr>
            <a:lvl4pPr marL="16573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§"/>
              <a:defRPr sz="1600"/>
            </a:lvl4pPr>
            <a:lvl5pPr marL="1828800" indent="0" algn="l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3233215" y="713015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22579" y="365672"/>
            <a:ext cx="5550365" cy="675237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7" name="Espace réservé pour une image 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28026" cy="63611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86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 2 titres + image + é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22579" y="1673157"/>
            <a:ext cx="5550365" cy="4526111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rgbClr val="FA792A"/>
              </a:buClr>
              <a:buSzPct val="150000"/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algn="l">
              <a:buClr>
                <a:srgbClr val="FA792A"/>
              </a:buClr>
              <a:buSzPct val="75000"/>
              <a:buFont typeface="Courier New" panose="02070309020205020404" pitchFamily="49" charset="0"/>
              <a:buChar char="o"/>
              <a:defRPr sz="1600"/>
            </a:lvl2pPr>
            <a:lvl3pPr marL="12001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ü"/>
              <a:defRPr sz="1600"/>
            </a:lvl3pPr>
            <a:lvl4pPr marL="1657350" indent="-285750" algn="l">
              <a:buClr>
                <a:srgbClr val="FA792A"/>
              </a:buClr>
              <a:buSzPct val="50000"/>
              <a:buFont typeface="Wingdings" panose="05000000000000000000" pitchFamily="2" charset="2"/>
              <a:buChar char="§"/>
              <a:defRPr sz="1600"/>
            </a:lvl4pPr>
            <a:lvl5pPr marL="1828800" indent="0" algn="l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3223493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22579" y="258618"/>
            <a:ext cx="5550365" cy="56823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3122579" y="856606"/>
            <a:ext cx="5549934" cy="44689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Modifier le style du titre</a:t>
            </a:r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9731" y="0"/>
            <a:ext cx="2782108" cy="62840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243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 Titre + imag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5694" y="194551"/>
            <a:ext cx="4853342" cy="700391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82" y="0"/>
            <a:ext cx="3404327" cy="63229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5694" y="1332689"/>
            <a:ext cx="4853342" cy="4643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3835102" y="690658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2 titres + imag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22579" y="1673157"/>
            <a:ext cx="5550365" cy="4526111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FA792A"/>
              </a:buClr>
              <a:buSzPct val="150000"/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Clr>
                <a:srgbClr val="FA792A"/>
              </a:buClr>
              <a:buSzPct val="75000"/>
              <a:buFontTx/>
              <a:buNone/>
              <a:defRPr sz="1600"/>
            </a:lvl2pPr>
            <a:lvl3pPr marL="914400" indent="0" algn="l">
              <a:buClr>
                <a:srgbClr val="FA792A"/>
              </a:buClr>
              <a:buSzPct val="50000"/>
              <a:buFontTx/>
              <a:buNone/>
              <a:defRPr sz="1600"/>
            </a:lvl3pPr>
            <a:lvl4pPr marL="1371600" indent="0" algn="l">
              <a:buClr>
                <a:srgbClr val="FA792A"/>
              </a:buClr>
              <a:buSzPct val="50000"/>
              <a:buFontTx/>
              <a:buNone/>
              <a:defRPr sz="1600"/>
            </a:lvl4pPr>
            <a:lvl5pPr marL="1828800" indent="0" algn="l">
              <a:buFontTx/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 flipV="1">
            <a:off x="3223493" y="632294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22579" y="258618"/>
            <a:ext cx="5550365" cy="56823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3122579" y="856606"/>
            <a:ext cx="5549934" cy="44689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Modifier le style du titre</a:t>
            </a:r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9731" y="0"/>
            <a:ext cx="2782108" cy="62840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533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-Diapositive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8135" y="365126"/>
            <a:ext cx="8147215" cy="132556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FA7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35" y="1825625"/>
            <a:ext cx="8147215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FA792A"/>
              </a:buClr>
              <a:buSzPct val="150000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A792A"/>
              </a:buClr>
              <a:buSzPct val="75000"/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A792A"/>
              </a:buClr>
              <a:buSzPct val="50000"/>
              <a:buFont typeface="Wingdings" panose="05000000000000000000" pitchFamily="2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A792A"/>
              </a:buClr>
              <a:buSzPct val="5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FA792A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460067" y="758755"/>
            <a:ext cx="599482" cy="102"/>
          </a:xfrm>
          <a:prstGeom prst="line">
            <a:avLst/>
          </a:prstGeom>
          <a:ln w="38100">
            <a:solidFill>
              <a:srgbClr val="FA79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42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155127" y="6515822"/>
            <a:ext cx="4056827" cy="2308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005A74"/>
                </a:solidFill>
                <a:uFillTx/>
                <a:latin typeface="Arial" pitchFamily="34"/>
              </a:rPr>
              <a:t>BRGM</a:t>
            </a:r>
            <a:r>
              <a:rPr lang="fr-FR" sz="900" b="1" i="0" u="none" strike="noStrike" kern="1200" cap="none" spc="0" baseline="0" dirty="0">
                <a:solidFill>
                  <a:srgbClr val="005A74"/>
                </a:solidFill>
                <a:uFillTx/>
                <a:latin typeface="Arial"/>
              </a:rPr>
              <a:t> </a:t>
            </a:r>
            <a:r>
              <a:rPr lang="fr-FR" sz="900" b="0" i="0" u="none" strike="noStrike" kern="1200" cap="none" spc="0" baseline="0" dirty="0">
                <a:solidFill>
                  <a:srgbClr val="005A74"/>
                </a:solidFill>
                <a:uFillTx/>
                <a:latin typeface="Arial"/>
              </a:rPr>
              <a:t>SERVICE GÉOLOGIQUE NATIONAL </a:t>
            </a:r>
            <a:r>
              <a:rPr lang="fr-FR" sz="900" b="1" i="0" u="none" strike="noStrike" kern="1200" cap="none" spc="0" baseline="0" dirty="0">
                <a:solidFill>
                  <a:srgbClr val="005A74"/>
                </a:solidFill>
                <a:uFillTx/>
                <a:latin typeface="Arial" pitchFamily="34"/>
              </a:rPr>
              <a:t>WWW.BRGM.FR</a:t>
            </a: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777294" y="6300087"/>
            <a:ext cx="1199336" cy="47173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90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6" r:id="rId3"/>
    <p:sldLayoutId id="2147483687" r:id="rId4"/>
    <p:sldLayoutId id="2147483661" r:id="rId5"/>
    <p:sldLayoutId id="2147483685" r:id="rId6"/>
    <p:sldLayoutId id="2147483669" r:id="rId7"/>
    <p:sldLayoutId id="2147483689" r:id="rId8"/>
    <p:sldLayoutId id="2147483662" r:id="rId9"/>
    <p:sldLayoutId id="2147483664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-1" y="2384798"/>
            <a:ext cx="8765327" cy="3094116"/>
            <a:chOff x="-1411" y="2638473"/>
            <a:chExt cx="5653531" cy="1985776"/>
          </a:xfrm>
        </p:grpSpPr>
        <p:sp>
          <p:nvSpPr>
            <p:cNvPr id="4" name="Rectangle 3"/>
            <p:cNvSpPr/>
            <p:nvPr/>
          </p:nvSpPr>
          <p:spPr>
            <a:xfrm>
              <a:off x="-1411" y="2638473"/>
              <a:ext cx="5653531" cy="1985776"/>
            </a:xfrm>
            <a:prstGeom prst="rect">
              <a:avLst/>
            </a:prstGeom>
            <a:solidFill>
              <a:srgbClr val="E87B1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92579" y="2752439"/>
              <a:ext cx="5400600" cy="17909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Likely and high-end impacts of regional sea-level rise on the erosion of European sandy coasts under high greenhouse gas emissions </a:t>
              </a:r>
              <a:r>
                <a:rPr lang="en-US" sz="2000" b="1" cap="all" dirty="0" smtClean="0">
                  <a:solidFill>
                    <a:schemeClr val="bg1"/>
                  </a:solidFill>
                </a:rPr>
                <a:t>scenario</a:t>
              </a:r>
            </a:p>
            <a:p>
              <a:endParaRPr lang="fr-FR" sz="2000" b="1" cap="all" dirty="0" smtClean="0">
                <a:solidFill>
                  <a:schemeClr val="bg1"/>
                </a:solidFill>
              </a:endParaRPr>
            </a:p>
            <a:p>
              <a:r>
                <a:rPr lang="fr-FR" sz="2000" i="1" dirty="0" smtClean="0">
                  <a:solidFill>
                    <a:schemeClr val="bg1"/>
                  </a:solidFill>
                </a:rPr>
                <a:t>Rémi Thiéblemont</a:t>
              </a:r>
              <a:r>
                <a:rPr lang="fr-FR" sz="2000" i="1" baseline="30000" dirty="0" smtClean="0">
                  <a:solidFill>
                    <a:schemeClr val="bg1"/>
                  </a:solidFill>
                </a:rPr>
                <a:t>1</a:t>
              </a:r>
              <a:r>
                <a:rPr lang="fr-FR" sz="2000" i="1" dirty="0" smtClean="0">
                  <a:solidFill>
                    <a:schemeClr val="bg1"/>
                  </a:solidFill>
                </a:rPr>
                <a:t>, </a:t>
              </a:r>
              <a:r>
                <a:rPr lang="fr-FR" sz="2000" i="1" dirty="0" err="1" smtClean="0">
                  <a:solidFill>
                    <a:schemeClr val="bg1"/>
                  </a:solidFill>
                </a:rPr>
                <a:t>Gonéri</a:t>
              </a:r>
              <a:r>
                <a:rPr lang="fr-FR" sz="2000" i="1" dirty="0" smtClean="0">
                  <a:solidFill>
                    <a:schemeClr val="bg1"/>
                  </a:solidFill>
                </a:rPr>
                <a:t> Le Cozannet</a:t>
              </a:r>
              <a:r>
                <a:rPr lang="fr-FR" sz="2000" i="1" baseline="30000" dirty="0" smtClean="0">
                  <a:solidFill>
                    <a:schemeClr val="bg1"/>
                  </a:solidFill>
                </a:rPr>
                <a:t>1</a:t>
              </a:r>
              <a:r>
                <a:rPr lang="fr-FR" sz="2000" i="1" dirty="0" smtClean="0">
                  <a:solidFill>
                    <a:schemeClr val="bg1"/>
                  </a:solidFill>
                </a:rPr>
                <a:t>, Alex Toimil</a:t>
              </a:r>
              <a:r>
                <a:rPr lang="fr-FR" sz="2000" i="1" baseline="30000" dirty="0" smtClean="0">
                  <a:solidFill>
                    <a:schemeClr val="bg1"/>
                  </a:solidFill>
                </a:rPr>
                <a:t>2</a:t>
              </a:r>
              <a:r>
                <a:rPr lang="fr-FR" sz="2000" i="1" dirty="0" smtClean="0">
                  <a:solidFill>
                    <a:schemeClr val="bg1"/>
                  </a:solidFill>
                </a:rPr>
                <a:t>, Benoît Meyssignac</a:t>
              </a:r>
              <a:r>
                <a:rPr lang="fr-FR" sz="2000" i="1" baseline="30000" dirty="0" smtClean="0">
                  <a:solidFill>
                    <a:schemeClr val="bg1"/>
                  </a:solidFill>
                </a:rPr>
                <a:t>3</a:t>
              </a:r>
              <a:r>
                <a:rPr lang="fr-FR" sz="2000" i="1" dirty="0" smtClean="0">
                  <a:solidFill>
                    <a:schemeClr val="bg1"/>
                  </a:solidFill>
                </a:rPr>
                <a:t> &amp; Iñigo Losada</a:t>
              </a:r>
              <a:r>
                <a:rPr lang="fr-FR" sz="2000" i="1" baseline="30000" dirty="0" smtClean="0">
                  <a:solidFill>
                    <a:schemeClr val="bg1"/>
                  </a:solidFill>
                </a:rPr>
                <a:t>2</a:t>
              </a:r>
            </a:p>
            <a:p>
              <a:endParaRPr lang="fr-FR" sz="2000" i="1" baseline="30000" dirty="0" smtClean="0">
                <a:solidFill>
                  <a:schemeClr val="bg1"/>
                </a:solidFill>
              </a:endParaRPr>
            </a:p>
            <a:p>
              <a:r>
                <a:rPr lang="fr-FR" sz="1400" i="1" baseline="30000" dirty="0" smtClean="0">
                  <a:solidFill>
                    <a:schemeClr val="bg1"/>
                  </a:solidFill>
                </a:rPr>
                <a:t>1</a:t>
              </a:r>
              <a:r>
                <a:rPr lang="fr-FR" sz="1400" i="1" dirty="0" smtClean="0">
                  <a:solidFill>
                    <a:schemeClr val="bg1"/>
                  </a:solidFill>
                </a:rPr>
                <a:t>BRGM – French </a:t>
              </a:r>
              <a:r>
                <a:rPr lang="fr-FR" sz="1400" i="1" dirty="0" err="1" smtClean="0">
                  <a:solidFill>
                    <a:schemeClr val="bg1"/>
                  </a:solidFill>
                </a:rPr>
                <a:t>Geological</a:t>
              </a:r>
              <a:r>
                <a:rPr lang="fr-FR" sz="1400" i="1" dirty="0" smtClean="0">
                  <a:solidFill>
                    <a:schemeClr val="bg1"/>
                  </a:solidFill>
                </a:rPr>
                <a:t> Survey</a:t>
              </a:r>
            </a:p>
            <a:p>
              <a:r>
                <a:rPr lang="fr-FR" sz="1400" i="1" baseline="30000" dirty="0" smtClean="0">
                  <a:solidFill>
                    <a:schemeClr val="bg1"/>
                  </a:solidFill>
                </a:rPr>
                <a:t>2</a:t>
              </a:r>
              <a:r>
                <a:rPr lang="fr-FR" sz="1400" i="1" dirty="0" smtClean="0">
                  <a:solidFill>
                    <a:schemeClr val="bg1"/>
                  </a:solidFill>
                </a:rPr>
                <a:t>IH-Cantabria</a:t>
              </a:r>
            </a:p>
            <a:p>
              <a:r>
                <a:rPr lang="fr-FR" sz="1400" i="1" baseline="30000" dirty="0" smtClean="0">
                  <a:solidFill>
                    <a:schemeClr val="bg1"/>
                  </a:solidFill>
                </a:rPr>
                <a:t>3</a:t>
              </a:r>
              <a:r>
                <a:rPr lang="fr-FR" sz="1400" i="1" dirty="0" smtClean="0">
                  <a:solidFill>
                    <a:schemeClr val="bg1"/>
                  </a:solidFill>
                </a:rPr>
                <a:t>LEGOS - CNES/CNRS</a:t>
              </a:r>
              <a:endParaRPr lang="fr-FR" sz="1400" i="1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199938" y="3474264"/>
              <a:ext cx="432048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Image 7" descr="MISSION_LOGO-CARN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3826" y="6069145"/>
            <a:ext cx="1001830" cy="4134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54316"/>
            <a:ext cx="1889071" cy="743035"/>
          </a:xfrm>
          <a:prstGeom prst="rect">
            <a:avLst/>
          </a:prstGeom>
        </p:spPr>
      </p:pic>
      <p:sp>
        <p:nvSpPr>
          <p:cNvPr id="15" name="ZoneTexte 14"/>
          <p:cNvSpPr txBox="1">
            <a:spLocks noChangeArrowheads="1"/>
          </p:cNvSpPr>
          <p:nvPr/>
        </p:nvSpPr>
        <p:spPr bwMode="auto">
          <a:xfrm rot="16200000">
            <a:off x="7741533" y="5389998"/>
            <a:ext cx="263565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z="700" dirty="0">
                <a:solidFill>
                  <a:schemeClr val="bg1"/>
                </a:solidFill>
              </a:rPr>
              <a:t>http://www.le-ptit-train.com/environnement.htm#gallery-5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3732" y="5919317"/>
            <a:ext cx="6848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cap="all" dirty="0" smtClean="0">
                <a:solidFill>
                  <a:schemeClr val="bg1"/>
                </a:solidFill>
              </a:rPr>
              <a:t>EGU VIRTUAL MEETING</a:t>
            </a:r>
          </a:p>
          <a:p>
            <a:pPr algn="ctr"/>
            <a:r>
              <a:rPr lang="fr-FR" sz="2000" b="1" cap="all" dirty="0" smtClean="0">
                <a:solidFill>
                  <a:schemeClr val="bg1"/>
                </a:solidFill>
              </a:rPr>
              <a:t>MAY. </a:t>
            </a:r>
            <a:r>
              <a:rPr lang="fr-FR" sz="2000" b="1" cap="all" dirty="0">
                <a:solidFill>
                  <a:schemeClr val="bg1"/>
                </a:solidFill>
              </a:rPr>
              <a:t>7</a:t>
            </a:r>
            <a:r>
              <a:rPr lang="fr-FR" sz="2000" b="1" cap="all" baseline="30000" dirty="0" smtClean="0">
                <a:solidFill>
                  <a:schemeClr val="bg1"/>
                </a:solidFill>
              </a:rPr>
              <a:t>th</a:t>
            </a:r>
            <a:r>
              <a:rPr lang="fr-FR" sz="2000" b="1" cap="all" dirty="0" smtClean="0">
                <a:solidFill>
                  <a:schemeClr val="bg1"/>
                </a:solidFill>
              </a:rPr>
              <a:t> 2020</a:t>
            </a:r>
            <a:endParaRPr lang="fr-FR" sz="2000" b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19" y="634416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622" y="1307796"/>
            <a:ext cx="6339630" cy="3967052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738023" y="5811700"/>
            <a:ext cx="76688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impact of high-end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sea-level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projections on the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retreat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shoreline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2042160" y="1386840"/>
            <a:ext cx="5654040" cy="3604260"/>
          </a:xfrm>
          <a:custGeom>
            <a:avLst/>
            <a:gdLst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37560 w 5654040"/>
              <a:gd name="connsiteY3" fmla="*/ 2552700 h 3604260"/>
              <a:gd name="connsiteX4" fmla="*/ 4244340 w 5654040"/>
              <a:gd name="connsiteY4" fmla="*/ 2011680 h 3604260"/>
              <a:gd name="connsiteX5" fmla="*/ 5440680 w 5654040"/>
              <a:gd name="connsiteY5" fmla="*/ 1074420 h 3604260"/>
              <a:gd name="connsiteX6" fmla="*/ 5638800 w 5654040"/>
              <a:gd name="connsiteY6" fmla="*/ 92202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226820 w 5654040"/>
              <a:gd name="connsiteY14" fmla="*/ 3383280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37560 w 5654040"/>
              <a:gd name="connsiteY3" fmla="*/ 2552700 h 3604260"/>
              <a:gd name="connsiteX4" fmla="*/ 4244340 w 5654040"/>
              <a:gd name="connsiteY4" fmla="*/ 2011680 h 3604260"/>
              <a:gd name="connsiteX5" fmla="*/ 5440680 w 5654040"/>
              <a:gd name="connsiteY5" fmla="*/ 1074420 h 3604260"/>
              <a:gd name="connsiteX6" fmla="*/ 5638800 w 5654040"/>
              <a:gd name="connsiteY6" fmla="*/ 92202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37560 w 5654040"/>
              <a:gd name="connsiteY3" fmla="*/ 2552700 h 3604260"/>
              <a:gd name="connsiteX4" fmla="*/ 4244340 w 5654040"/>
              <a:gd name="connsiteY4" fmla="*/ 2011680 h 3604260"/>
              <a:gd name="connsiteX5" fmla="*/ 5440680 w 5654040"/>
              <a:gd name="connsiteY5" fmla="*/ 1074420 h 3604260"/>
              <a:gd name="connsiteX6" fmla="*/ 5620512 w 5654040"/>
              <a:gd name="connsiteY6" fmla="*/ 86106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44340 w 5654040"/>
              <a:gd name="connsiteY4" fmla="*/ 2011680 h 3604260"/>
              <a:gd name="connsiteX5" fmla="*/ 5440680 w 5654040"/>
              <a:gd name="connsiteY5" fmla="*/ 1074420 h 3604260"/>
              <a:gd name="connsiteX6" fmla="*/ 5620512 w 5654040"/>
              <a:gd name="connsiteY6" fmla="*/ 86106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440680 w 5654040"/>
              <a:gd name="connsiteY5" fmla="*/ 1074420 h 3604260"/>
              <a:gd name="connsiteX6" fmla="*/ 5620512 w 5654040"/>
              <a:gd name="connsiteY6" fmla="*/ 86106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410200 w 5654040"/>
              <a:gd name="connsiteY5" fmla="*/ 903732 h 3604260"/>
              <a:gd name="connsiteX6" fmla="*/ 5620512 w 5654040"/>
              <a:gd name="connsiteY6" fmla="*/ 86106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410200 w 5654040"/>
              <a:gd name="connsiteY5" fmla="*/ 903732 h 3604260"/>
              <a:gd name="connsiteX6" fmla="*/ 5626608 w 5654040"/>
              <a:gd name="connsiteY6" fmla="*/ 647700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410200 w 5654040"/>
              <a:gd name="connsiteY5" fmla="*/ 903732 h 3604260"/>
              <a:gd name="connsiteX6" fmla="*/ 5644896 w 5654040"/>
              <a:gd name="connsiteY6" fmla="*/ 550164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45820 w 5654040"/>
              <a:gd name="connsiteY1" fmla="*/ 3444240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398008 w 5654040"/>
              <a:gd name="connsiteY5" fmla="*/ 891540 h 3604260"/>
              <a:gd name="connsiteX6" fmla="*/ 5644896 w 5654040"/>
              <a:gd name="connsiteY6" fmla="*/ 550164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63184"/>
              <a:gd name="connsiteY0" fmla="*/ 3604260 h 3604260"/>
              <a:gd name="connsiteX1" fmla="*/ 845820 w 5663184"/>
              <a:gd name="connsiteY1" fmla="*/ 3444240 h 3604260"/>
              <a:gd name="connsiteX2" fmla="*/ 2171700 w 5663184"/>
              <a:gd name="connsiteY2" fmla="*/ 3048000 h 3604260"/>
              <a:gd name="connsiteX3" fmla="*/ 3380232 w 5663184"/>
              <a:gd name="connsiteY3" fmla="*/ 2455164 h 3604260"/>
              <a:gd name="connsiteX4" fmla="*/ 4232148 w 5663184"/>
              <a:gd name="connsiteY4" fmla="*/ 1895856 h 3604260"/>
              <a:gd name="connsiteX5" fmla="*/ 5398008 w 5663184"/>
              <a:gd name="connsiteY5" fmla="*/ 891540 h 3604260"/>
              <a:gd name="connsiteX6" fmla="*/ 5663184 w 5663184"/>
              <a:gd name="connsiteY6" fmla="*/ 580644 h 3604260"/>
              <a:gd name="connsiteX7" fmla="*/ 5654040 w 5663184"/>
              <a:gd name="connsiteY7" fmla="*/ 0 h 3604260"/>
              <a:gd name="connsiteX8" fmla="*/ 4701540 w 5663184"/>
              <a:gd name="connsiteY8" fmla="*/ 0 h 3604260"/>
              <a:gd name="connsiteX9" fmla="*/ 4381500 w 5663184"/>
              <a:gd name="connsiteY9" fmla="*/ 601980 h 3604260"/>
              <a:gd name="connsiteX10" fmla="*/ 4030980 w 5663184"/>
              <a:gd name="connsiteY10" fmla="*/ 1143000 h 3604260"/>
              <a:gd name="connsiteX11" fmla="*/ 3436620 w 5663184"/>
              <a:gd name="connsiteY11" fmla="*/ 1798320 h 3604260"/>
              <a:gd name="connsiteX12" fmla="*/ 2796540 w 5663184"/>
              <a:gd name="connsiteY12" fmla="*/ 2407920 h 3604260"/>
              <a:gd name="connsiteX13" fmla="*/ 2103120 w 5663184"/>
              <a:gd name="connsiteY13" fmla="*/ 2948940 h 3604260"/>
              <a:gd name="connsiteX14" fmla="*/ 1196340 w 5663184"/>
              <a:gd name="connsiteY14" fmla="*/ 3340608 h 3604260"/>
              <a:gd name="connsiteX0" fmla="*/ 0 w 5663184"/>
              <a:gd name="connsiteY0" fmla="*/ 3604260 h 3604260"/>
              <a:gd name="connsiteX1" fmla="*/ 833628 w 5663184"/>
              <a:gd name="connsiteY1" fmla="*/ 3419856 h 3604260"/>
              <a:gd name="connsiteX2" fmla="*/ 2171700 w 5663184"/>
              <a:gd name="connsiteY2" fmla="*/ 3048000 h 3604260"/>
              <a:gd name="connsiteX3" fmla="*/ 3380232 w 5663184"/>
              <a:gd name="connsiteY3" fmla="*/ 2455164 h 3604260"/>
              <a:gd name="connsiteX4" fmla="*/ 4232148 w 5663184"/>
              <a:gd name="connsiteY4" fmla="*/ 1895856 h 3604260"/>
              <a:gd name="connsiteX5" fmla="*/ 5398008 w 5663184"/>
              <a:gd name="connsiteY5" fmla="*/ 891540 h 3604260"/>
              <a:gd name="connsiteX6" fmla="*/ 5663184 w 5663184"/>
              <a:gd name="connsiteY6" fmla="*/ 580644 h 3604260"/>
              <a:gd name="connsiteX7" fmla="*/ 5654040 w 5663184"/>
              <a:gd name="connsiteY7" fmla="*/ 0 h 3604260"/>
              <a:gd name="connsiteX8" fmla="*/ 4701540 w 5663184"/>
              <a:gd name="connsiteY8" fmla="*/ 0 h 3604260"/>
              <a:gd name="connsiteX9" fmla="*/ 4381500 w 5663184"/>
              <a:gd name="connsiteY9" fmla="*/ 601980 h 3604260"/>
              <a:gd name="connsiteX10" fmla="*/ 4030980 w 5663184"/>
              <a:gd name="connsiteY10" fmla="*/ 1143000 h 3604260"/>
              <a:gd name="connsiteX11" fmla="*/ 3436620 w 5663184"/>
              <a:gd name="connsiteY11" fmla="*/ 1798320 h 3604260"/>
              <a:gd name="connsiteX12" fmla="*/ 2796540 w 5663184"/>
              <a:gd name="connsiteY12" fmla="*/ 2407920 h 3604260"/>
              <a:gd name="connsiteX13" fmla="*/ 2103120 w 5663184"/>
              <a:gd name="connsiteY13" fmla="*/ 2948940 h 3604260"/>
              <a:gd name="connsiteX14" fmla="*/ 1196340 w 5663184"/>
              <a:gd name="connsiteY14" fmla="*/ 3340608 h 3604260"/>
              <a:gd name="connsiteX0" fmla="*/ 0 w 5663184"/>
              <a:gd name="connsiteY0" fmla="*/ 3604260 h 3604260"/>
              <a:gd name="connsiteX1" fmla="*/ 833628 w 5663184"/>
              <a:gd name="connsiteY1" fmla="*/ 3419856 h 3604260"/>
              <a:gd name="connsiteX2" fmla="*/ 2171700 w 5663184"/>
              <a:gd name="connsiteY2" fmla="*/ 3048000 h 3604260"/>
              <a:gd name="connsiteX3" fmla="*/ 3380232 w 5663184"/>
              <a:gd name="connsiteY3" fmla="*/ 2455164 h 3604260"/>
              <a:gd name="connsiteX4" fmla="*/ 4232148 w 5663184"/>
              <a:gd name="connsiteY4" fmla="*/ 1895856 h 3604260"/>
              <a:gd name="connsiteX5" fmla="*/ 5398008 w 5663184"/>
              <a:gd name="connsiteY5" fmla="*/ 891540 h 3604260"/>
              <a:gd name="connsiteX6" fmla="*/ 5663184 w 5663184"/>
              <a:gd name="connsiteY6" fmla="*/ 580644 h 3604260"/>
              <a:gd name="connsiteX7" fmla="*/ 5654040 w 5663184"/>
              <a:gd name="connsiteY7" fmla="*/ 0 h 3604260"/>
              <a:gd name="connsiteX8" fmla="*/ 4701540 w 5663184"/>
              <a:gd name="connsiteY8" fmla="*/ 0 h 3604260"/>
              <a:gd name="connsiteX9" fmla="*/ 4381500 w 5663184"/>
              <a:gd name="connsiteY9" fmla="*/ 601980 h 3604260"/>
              <a:gd name="connsiteX10" fmla="*/ 4030980 w 5663184"/>
              <a:gd name="connsiteY10" fmla="*/ 1143000 h 3604260"/>
              <a:gd name="connsiteX11" fmla="*/ 3436620 w 5663184"/>
              <a:gd name="connsiteY11" fmla="*/ 1798320 h 3604260"/>
              <a:gd name="connsiteX12" fmla="*/ 2796540 w 5663184"/>
              <a:gd name="connsiteY12" fmla="*/ 2407920 h 3604260"/>
              <a:gd name="connsiteX13" fmla="*/ 2103120 w 5663184"/>
              <a:gd name="connsiteY13" fmla="*/ 2948940 h 3604260"/>
              <a:gd name="connsiteX14" fmla="*/ 1196340 w 5663184"/>
              <a:gd name="connsiteY14" fmla="*/ 3340608 h 3604260"/>
              <a:gd name="connsiteX0" fmla="*/ 0 w 5654040"/>
              <a:gd name="connsiteY0" fmla="*/ 3604260 h 3604260"/>
              <a:gd name="connsiteX1" fmla="*/ 833628 w 5654040"/>
              <a:gd name="connsiteY1" fmla="*/ 3419856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398008 w 5654040"/>
              <a:gd name="connsiteY5" fmla="*/ 891540 h 3604260"/>
              <a:gd name="connsiteX6" fmla="*/ 5644896 w 5654040"/>
              <a:gd name="connsiteY6" fmla="*/ 580644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  <a:gd name="connsiteX0" fmla="*/ 0 w 5654040"/>
              <a:gd name="connsiteY0" fmla="*/ 3604260 h 3604260"/>
              <a:gd name="connsiteX1" fmla="*/ 833628 w 5654040"/>
              <a:gd name="connsiteY1" fmla="*/ 3419856 h 3604260"/>
              <a:gd name="connsiteX2" fmla="*/ 2171700 w 5654040"/>
              <a:gd name="connsiteY2" fmla="*/ 3048000 h 3604260"/>
              <a:gd name="connsiteX3" fmla="*/ 3380232 w 5654040"/>
              <a:gd name="connsiteY3" fmla="*/ 2455164 h 3604260"/>
              <a:gd name="connsiteX4" fmla="*/ 4232148 w 5654040"/>
              <a:gd name="connsiteY4" fmla="*/ 1895856 h 3604260"/>
              <a:gd name="connsiteX5" fmla="*/ 5398008 w 5654040"/>
              <a:gd name="connsiteY5" fmla="*/ 891540 h 3604260"/>
              <a:gd name="connsiteX6" fmla="*/ 5644896 w 5654040"/>
              <a:gd name="connsiteY6" fmla="*/ 580644 h 3604260"/>
              <a:gd name="connsiteX7" fmla="*/ 5654040 w 5654040"/>
              <a:gd name="connsiteY7" fmla="*/ 0 h 3604260"/>
              <a:gd name="connsiteX8" fmla="*/ 4701540 w 5654040"/>
              <a:gd name="connsiteY8" fmla="*/ 0 h 3604260"/>
              <a:gd name="connsiteX9" fmla="*/ 4381500 w 5654040"/>
              <a:gd name="connsiteY9" fmla="*/ 601980 h 3604260"/>
              <a:gd name="connsiteX10" fmla="*/ 4030980 w 5654040"/>
              <a:gd name="connsiteY10" fmla="*/ 1143000 h 3604260"/>
              <a:gd name="connsiteX11" fmla="*/ 3436620 w 5654040"/>
              <a:gd name="connsiteY11" fmla="*/ 1798320 h 3604260"/>
              <a:gd name="connsiteX12" fmla="*/ 2796540 w 5654040"/>
              <a:gd name="connsiteY12" fmla="*/ 2407920 h 3604260"/>
              <a:gd name="connsiteX13" fmla="*/ 2103120 w 5654040"/>
              <a:gd name="connsiteY13" fmla="*/ 2948940 h 3604260"/>
              <a:gd name="connsiteX14" fmla="*/ 1196340 w 5654040"/>
              <a:gd name="connsiteY14" fmla="*/ 3340608 h 3604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54040" h="3604260">
                <a:moveTo>
                  <a:pt x="0" y="3604260"/>
                </a:moveTo>
                <a:lnTo>
                  <a:pt x="833628" y="3419856"/>
                </a:lnTo>
                <a:lnTo>
                  <a:pt x="2171700" y="3048000"/>
                </a:lnTo>
                <a:lnTo>
                  <a:pt x="3380232" y="2455164"/>
                </a:lnTo>
                <a:lnTo>
                  <a:pt x="4232148" y="1895856"/>
                </a:lnTo>
                <a:lnTo>
                  <a:pt x="5398008" y="891540"/>
                </a:lnTo>
                <a:lnTo>
                  <a:pt x="5644896" y="580644"/>
                </a:lnTo>
                <a:lnTo>
                  <a:pt x="5654040" y="0"/>
                </a:lnTo>
                <a:lnTo>
                  <a:pt x="4701540" y="0"/>
                </a:lnTo>
                <a:lnTo>
                  <a:pt x="4381500" y="601980"/>
                </a:lnTo>
                <a:lnTo>
                  <a:pt x="4030980" y="1143000"/>
                </a:lnTo>
                <a:lnTo>
                  <a:pt x="3436620" y="1798320"/>
                </a:lnTo>
                <a:lnTo>
                  <a:pt x="2796540" y="2407920"/>
                </a:lnTo>
                <a:lnTo>
                  <a:pt x="2103120" y="2948940"/>
                </a:lnTo>
                <a:lnTo>
                  <a:pt x="1196340" y="3340608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Global </a:t>
            </a:r>
            <a:r>
              <a:rPr lang="fr-FR" dirty="0" err="1" smtClean="0"/>
              <a:t>sea-level</a:t>
            </a:r>
            <a:r>
              <a:rPr lang="fr-FR" dirty="0" smtClean="0"/>
              <a:t> projections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033590" y="5274848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2100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85584" y="5267754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37578" y="5267754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2895" y="4885371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0.0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895" y="3655538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2652" y="2404439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2652" y="1147929"/>
            <a:ext cx="133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49112" y="1510329"/>
            <a:ext cx="914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>RCP8.5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49111" y="1794855"/>
            <a:ext cx="914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70C0"/>
                </a:solidFill>
              </a:rPr>
              <a:t>RCP2.6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-750064" y="3016621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Sea-Level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(m)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7942521" y="2328530"/>
            <a:ext cx="0" cy="208398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8108919" y="4184153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0.3 m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106472" y="2128741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1.1 m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679115" y="2087373"/>
            <a:ext cx="2579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High-end scenarios</a:t>
            </a:r>
          </a:p>
          <a:p>
            <a:r>
              <a:rPr lang="fr-F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fr-F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Stammer</a:t>
            </a:r>
            <a:r>
              <a:rPr lang="fr-FR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fr-F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2019) </a:t>
            </a:r>
            <a:endParaRPr lang="fr-F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258858" y="4702603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SROCC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, 2019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831094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2</a:t>
            </a:r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94" y="7048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5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necteur droit avec flèche 59"/>
          <p:cNvCxnSpPr>
            <a:stCxn id="31" idx="2"/>
            <a:endCxn id="32" idx="0"/>
          </p:cNvCxnSpPr>
          <p:nvPr/>
        </p:nvCxnSpPr>
        <p:spPr>
          <a:xfrm flipH="1">
            <a:off x="4580561" y="5172276"/>
            <a:ext cx="4660" cy="51732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9" idx="2"/>
          </p:cNvCxnSpPr>
          <p:nvPr/>
        </p:nvCxnSpPr>
        <p:spPr>
          <a:xfrm flipH="1">
            <a:off x="5468539" y="2036652"/>
            <a:ext cx="1715456" cy="18687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1779599" y="1824919"/>
            <a:ext cx="2041841" cy="21586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468539" y="815527"/>
            <a:ext cx="3430911" cy="122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19113" y="815532"/>
            <a:ext cx="5088536" cy="12148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WORKFLOW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4057" y="1262572"/>
                <a:ext cx="5163592" cy="3912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𝑅𝑆𝐿𝐶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𝑏𝑎𝑟𝑦𝑠𝑡𝑎𝑡𝑖𝑐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𝐺𝑅𝐷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𝐺𝐼𝐴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𝑉𝑀</m:t>
                          </m:r>
                        </m:sub>
                      </m:sSub>
                    </m:oMath>
                  </m:oMathPara>
                </a14:m>
                <a:endParaRPr lang="fr-F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57" y="1262572"/>
                <a:ext cx="5163592" cy="391261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132409" y="81553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Relative </a:t>
            </a:r>
            <a:r>
              <a:rPr lang="fr-FR" b="1" dirty="0" err="1" smtClean="0"/>
              <a:t>Sea-Level</a:t>
            </a:r>
            <a:r>
              <a:rPr lang="fr-FR" b="1" dirty="0" smtClean="0"/>
              <a:t> Change</a:t>
            </a:r>
            <a:endParaRPr lang="fr-FR" b="1" dirty="0"/>
          </a:p>
        </p:txBody>
      </p:sp>
      <p:sp>
        <p:nvSpPr>
          <p:cNvPr id="25" name="Croix 24"/>
          <p:cNvSpPr/>
          <p:nvPr/>
        </p:nvSpPr>
        <p:spPr>
          <a:xfrm rot="18789984">
            <a:off x="4687257" y="1293332"/>
            <a:ext cx="361507" cy="361507"/>
          </a:xfrm>
          <a:prstGeom prst="plus">
            <a:avLst>
              <a:gd name="adj" fmla="val 455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473775" y="815528"/>
            <a:ext cx="3408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EUROSION </a:t>
            </a:r>
            <a:r>
              <a:rPr lang="fr-FR" b="1" dirty="0" err="1" smtClean="0"/>
              <a:t>Coastal</a:t>
            </a:r>
            <a:r>
              <a:rPr lang="fr-FR" b="1" dirty="0" smtClean="0"/>
              <a:t> </a:t>
            </a:r>
            <a:r>
              <a:rPr lang="fr-FR" b="1" dirty="0" err="1" smtClean="0"/>
              <a:t>Geomorphology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2621170" y="4009732"/>
            <a:ext cx="3928101" cy="1162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436110" y="5689597"/>
            <a:ext cx="62889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Sandy </a:t>
            </a:r>
            <a:r>
              <a:rPr lang="fr-FR" b="1" i="1" dirty="0" err="1" smtClean="0"/>
              <a:t>Shoreline</a:t>
            </a:r>
            <a:r>
              <a:rPr lang="fr-FR" b="1" i="1" dirty="0" smtClean="0"/>
              <a:t> Change Projections at </a:t>
            </a:r>
            <a:r>
              <a:rPr lang="fr-FR" b="1" i="1" dirty="0" err="1" smtClean="0"/>
              <a:t>European</a:t>
            </a:r>
            <a:r>
              <a:rPr lang="fr-FR" b="1" i="1" dirty="0" smtClean="0"/>
              <a:t> </a:t>
            </a:r>
            <a:r>
              <a:rPr lang="fr-FR" b="1" i="1" dirty="0" err="1" smtClean="0"/>
              <a:t>Scale</a:t>
            </a:r>
            <a:endParaRPr lang="fr-FR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592474" y="4707566"/>
                <a:ext cx="21896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𝑅𝑆𝐿𝐶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 panose="02040503050406030204" pitchFamily="18" charset="0"/>
                        </a:rPr>
                        <m:t>tan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74" y="4707566"/>
                <a:ext cx="2189699" cy="369332"/>
              </a:xfrm>
              <a:prstGeom prst="rect">
                <a:avLst/>
              </a:prstGeom>
              <a:blipFill>
                <a:blip r:embed="rId4"/>
                <a:stretch>
                  <a:fillRect r="-556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ZoneTexte 33"/>
          <p:cNvSpPr txBox="1"/>
          <p:nvPr/>
        </p:nvSpPr>
        <p:spPr>
          <a:xfrm>
            <a:off x="2700690" y="4404398"/>
            <a:ext cx="89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Bruun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*</a:t>
            </a:r>
            <a:endParaRPr lang="fr-FR" dirty="0" smtClean="0"/>
          </a:p>
        </p:txBody>
      </p:sp>
      <p:sp>
        <p:nvSpPr>
          <p:cNvPr id="52" name="ZoneTexte 51"/>
          <p:cNvSpPr txBox="1"/>
          <p:nvPr/>
        </p:nvSpPr>
        <p:spPr>
          <a:xfrm>
            <a:off x="2828936" y="4088383"/>
            <a:ext cx="349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SLR-</a:t>
            </a:r>
            <a:r>
              <a:rPr lang="fr-FR" b="1" dirty="0" err="1" smtClean="0"/>
              <a:t>induced</a:t>
            </a:r>
            <a:r>
              <a:rPr lang="fr-FR" b="1" dirty="0" smtClean="0"/>
              <a:t> </a:t>
            </a:r>
            <a:r>
              <a:rPr lang="fr-FR" b="1" dirty="0" err="1" smtClean="0"/>
              <a:t>Shoreline</a:t>
            </a:r>
            <a:r>
              <a:rPr lang="fr-FR" b="1" dirty="0" smtClean="0"/>
              <a:t> </a:t>
            </a:r>
            <a:r>
              <a:rPr lang="fr-FR" b="1" dirty="0" err="1" smtClean="0"/>
              <a:t>Retreat</a:t>
            </a:r>
            <a:r>
              <a:rPr lang="fr-FR" b="1" dirty="0" smtClean="0"/>
              <a:t> Model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1020167" y="2338191"/>
            <a:ext cx="341137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3 scenarios </a:t>
            </a:r>
            <a:r>
              <a:rPr lang="fr-FR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RCP8.5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High-End A (83rd of RCP8.5)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High-End B (</a:t>
            </a:r>
            <a:r>
              <a:rPr lang="fr-FR" dirty="0" err="1" smtClean="0"/>
              <a:t>worst</a:t>
            </a:r>
            <a:r>
              <a:rPr lang="fr-FR" dirty="0" smtClean="0"/>
              <a:t> model)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892712" y="2399713"/>
            <a:ext cx="3938382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2 </a:t>
            </a:r>
            <a:r>
              <a:rPr lang="fr-FR" b="1" dirty="0" err="1" smtClean="0"/>
              <a:t>approaches</a:t>
            </a:r>
            <a:r>
              <a:rPr lang="fr-FR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1% constant </a:t>
            </a:r>
            <a:r>
              <a:rPr lang="fr-FR" dirty="0" err="1" smtClean="0"/>
              <a:t>slope</a:t>
            </a:r>
            <a:r>
              <a:rPr lang="fr-FR" dirty="0"/>
              <a:t>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Deltares</a:t>
            </a:r>
            <a:r>
              <a:rPr lang="fr-FR" dirty="0" smtClean="0"/>
              <a:t> global </a:t>
            </a:r>
            <a:r>
              <a:rPr lang="fr-FR" dirty="0" err="1" smtClean="0"/>
              <a:t>slope</a:t>
            </a:r>
            <a:r>
              <a:rPr lang="fr-FR" dirty="0" smtClean="0"/>
              <a:t> </a:t>
            </a:r>
            <a:r>
              <a:rPr lang="fr-FR" dirty="0" err="1" smtClean="0"/>
              <a:t>dataset</a:t>
            </a:r>
            <a:r>
              <a:rPr lang="fr-FR" dirty="0" smtClean="0"/>
              <a:t> </a:t>
            </a:r>
            <a:r>
              <a:rPr lang="fr-FR" sz="1400" dirty="0" smtClean="0"/>
              <a:t>(</a:t>
            </a:r>
            <a:r>
              <a:rPr lang="fr-FR" sz="1400" i="1" dirty="0" err="1" smtClean="0"/>
              <a:t>Athanasiou</a:t>
            </a:r>
            <a:r>
              <a:rPr lang="fr-FR" sz="1400" i="1" dirty="0" smtClean="0"/>
              <a:t> et al</a:t>
            </a:r>
            <a:r>
              <a:rPr lang="fr-FR" sz="1400" dirty="0" smtClean="0"/>
              <a:t>., 2019)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8831094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457791" y="1360380"/>
            <a:ext cx="344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 err="1"/>
              <a:t>Identifying</a:t>
            </a:r>
            <a:r>
              <a:rPr lang="fr-FR" i="1" dirty="0"/>
              <a:t> </a:t>
            </a:r>
            <a:r>
              <a:rPr lang="fr-FR" i="1" dirty="0" err="1"/>
              <a:t>sandy</a:t>
            </a:r>
            <a:r>
              <a:rPr lang="fr-FR" i="1" dirty="0"/>
              <a:t> </a:t>
            </a:r>
            <a:r>
              <a:rPr lang="fr-FR" i="1" dirty="0" err="1"/>
              <a:t>coast</a:t>
            </a:r>
            <a:r>
              <a:rPr lang="fr-FR" i="1" dirty="0"/>
              <a:t> segments (~25% of total </a:t>
            </a:r>
            <a:r>
              <a:rPr lang="fr-FR" i="1" dirty="0" err="1"/>
              <a:t>length</a:t>
            </a:r>
            <a:r>
              <a:rPr lang="fr-FR" i="1" dirty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868" y="6233543"/>
            <a:ext cx="74501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*</a:t>
            </a:r>
            <a:r>
              <a:rPr lang="fr-FR" sz="1200" dirty="0" err="1" smtClean="0"/>
              <a:t>controversial</a:t>
            </a:r>
            <a:r>
              <a:rPr lang="fr-FR" sz="1200" dirty="0"/>
              <a:t>, but </a:t>
            </a:r>
            <a:r>
              <a:rPr lang="fr-FR" sz="1200" dirty="0" err="1"/>
              <a:t>delivers</a:t>
            </a:r>
            <a:r>
              <a:rPr lang="fr-FR" sz="1200" dirty="0"/>
              <a:t> </a:t>
            </a:r>
            <a:r>
              <a:rPr lang="fr-FR" sz="1200" dirty="0" err="1"/>
              <a:t>larger</a:t>
            </a:r>
            <a:r>
              <a:rPr lang="fr-FR" sz="1200" dirty="0"/>
              <a:t> </a:t>
            </a:r>
            <a:r>
              <a:rPr lang="fr-FR" sz="1200" dirty="0" err="1"/>
              <a:t>erosion</a:t>
            </a:r>
            <a:r>
              <a:rPr lang="fr-FR" sz="1200" dirty="0"/>
              <a:t> impacts </a:t>
            </a:r>
            <a:r>
              <a:rPr lang="fr-FR" sz="1200" dirty="0" err="1"/>
              <a:t>than</a:t>
            </a:r>
            <a:r>
              <a:rPr lang="fr-FR" sz="1200" dirty="0"/>
              <a:t> the alternative PCR model (</a:t>
            </a:r>
            <a:r>
              <a:rPr lang="fr-FR" sz="1200" dirty="0" err="1"/>
              <a:t>Ranasinghe</a:t>
            </a:r>
            <a:r>
              <a:rPr lang="fr-FR" sz="1200" dirty="0"/>
              <a:t> et al., 2011)</a:t>
            </a:r>
            <a:endParaRPr lang="fr-FR" sz="120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94" y="7048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14" grpId="0"/>
      <p:bldP spid="4" grpId="0"/>
      <p:bldP spid="25" grpId="0" animBg="1"/>
      <p:bldP spid="26" grpId="0"/>
      <p:bldP spid="66" grpId="0" animBg="1"/>
      <p:bldP spid="77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6314"/>
            <a:ext cx="4309415" cy="4309415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SEA-LEVEL PROJECTIONS &amp; BEACH SLOPES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5534" y="853148"/>
            <a:ext cx="4572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RSLR </a:t>
            </a:r>
            <a:r>
              <a:rPr lang="fr-FR" i="1" dirty="0"/>
              <a:t>projections (2100 minus 1986-2005)</a:t>
            </a:r>
          </a:p>
          <a:p>
            <a:pPr algn="ctr"/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High-End B – </a:t>
            </a:r>
            <a:r>
              <a:rPr lang="fr-F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Worst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model case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13210" y="5630953"/>
            <a:ext cx="27366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b="1" dirty="0"/>
              <a:t>Δ</a:t>
            </a:r>
            <a:r>
              <a:rPr lang="fr-FR" b="1" i="1" dirty="0" smtClean="0"/>
              <a:t>RSLC</a:t>
            </a:r>
            <a:r>
              <a:rPr lang="fr-FR" b="1" i="1" baseline="-25000" dirty="0" smtClean="0"/>
              <a:t>RCP8.5-med</a:t>
            </a:r>
            <a:r>
              <a:rPr lang="fr-FR" b="1" dirty="0" smtClean="0"/>
              <a:t> </a:t>
            </a:r>
            <a:r>
              <a:rPr lang="fr-FR" b="1" dirty="0"/>
              <a:t>&gt; 0.7 </a:t>
            </a:r>
            <a:r>
              <a:rPr lang="fr-FR" b="1" dirty="0" smtClean="0"/>
              <a:t>m</a:t>
            </a:r>
          </a:p>
          <a:p>
            <a:r>
              <a:rPr lang="el-GR" b="1" dirty="0" smtClean="0"/>
              <a:t>Δ</a:t>
            </a:r>
            <a:r>
              <a:rPr lang="fr-FR" b="1" i="1" dirty="0" err="1" smtClean="0"/>
              <a:t>RSLC</a:t>
            </a:r>
            <a:r>
              <a:rPr lang="fr-FR" b="1" i="1" baseline="-25000" dirty="0" err="1" smtClean="0"/>
              <a:t>High</a:t>
            </a:r>
            <a:r>
              <a:rPr lang="fr-FR" b="1" i="1" baseline="-25000" dirty="0" smtClean="0"/>
              <a:t>-end-B</a:t>
            </a:r>
            <a:r>
              <a:rPr lang="fr-FR" b="1" dirty="0" smtClean="0"/>
              <a:t> &gt; 1.7 m</a:t>
            </a:r>
            <a:endParaRPr lang="fr-FR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20" y="1042146"/>
            <a:ext cx="2578877" cy="5157753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270500" y="601523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Slope</a:t>
            </a:r>
            <a:r>
              <a:rPr lang="fr-FR" dirty="0" smtClean="0"/>
              <a:t> (%)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6747893" y="1536459"/>
            <a:ext cx="0" cy="4257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 rot="16200000">
            <a:off x="6589120" y="2110193"/>
            <a:ext cx="1501140" cy="25715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Baltic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7105349" y="2956014"/>
            <a:ext cx="982980" cy="257150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North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Sea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7383765" y="3711988"/>
            <a:ext cx="940448" cy="257150"/>
          </a:xfrm>
          <a:prstGeom prst="rect">
            <a:avLst/>
          </a:prstGeom>
          <a:solidFill>
            <a:srgbClr val="92D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Atlantic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7504742" y="4377807"/>
            <a:ext cx="1212794" cy="257150"/>
          </a:xfrm>
          <a:prstGeom prst="rect">
            <a:avLst/>
          </a:prstGeom>
          <a:solidFill>
            <a:srgbClr val="F48AF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Med. </a:t>
            </a:r>
            <a:r>
              <a:rPr lang="fr-FR" sz="1400" dirty="0" err="1" smtClean="0">
                <a:solidFill>
                  <a:schemeClr val="tx1"/>
                </a:solidFill>
              </a:rPr>
              <a:t>Sea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8107939" y="5244554"/>
            <a:ext cx="520700" cy="25715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B. 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998052" y="853148"/>
            <a:ext cx="3396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err="1" smtClean="0"/>
              <a:t>Median</a:t>
            </a:r>
            <a:r>
              <a:rPr lang="fr-FR" i="1" dirty="0" smtClean="0"/>
              <a:t> </a:t>
            </a:r>
            <a:r>
              <a:rPr lang="fr-FR" i="1" dirty="0" err="1" smtClean="0"/>
              <a:t>Nearshore</a:t>
            </a:r>
            <a:r>
              <a:rPr lang="fr-FR" i="1" dirty="0" smtClean="0"/>
              <a:t> </a:t>
            </a:r>
            <a:r>
              <a:rPr lang="fr-FR" i="1" dirty="0" err="1" smtClean="0"/>
              <a:t>Slope</a:t>
            </a:r>
            <a:r>
              <a:rPr lang="fr-FR" i="1" dirty="0" smtClean="0"/>
              <a:t>/Country</a:t>
            </a:r>
            <a:endParaRPr lang="fr-FR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8831094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94" y="7048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651" y="721193"/>
            <a:ext cx="9144000" cy="4572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651" y="721193"/>
            <a:ext cx="9148042" cy="457402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848614" y="938557"/>
            <a:ext cx="6104539" cy="335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831094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18290" y="846878"/>
            <a:ext cx="8725710" cy="446898"/>
          </a:xfrm>
        </p:spPr>
        <p:txBody>
          <a:bodyPr/>
          <a:lstStyle/>
          <a:p>
            <a:r>
              <a:rPr lang="fr-FR" dirty="0" err="1" smtClean="0"/>
              <a:t>Shoreline</a:t>
            </a:r>
            <a:r>
              <a:rPr lang="fr-FR" dirty="0" smtClean="0"/>
              <a:t> changes per country </a:t>
            </a:r>
            <a:r>
              <a:rPr lang="fr-FR" dirty="0"/>
              <a:t>in 2100 – </a:t>
            </a:r>
            <a:r>
              <a:rPr lang="fr-FR" dirty="0" smtClean="0"/>
              <a:t>1% </a:t>
            </a:r>
            <a:r>
              <a:rPr lang="fr-FR" dirty="0" err="1" smtClean="0"/>
              <a:t>slope</a:t>
            </a:r>
            <a:r>
              <a:rPr lang="fr-FR" dirty="0" smtClean="0"/>
              <a:t> case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263250" y="5238497"/>
            <a:ext cx="862584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A792A"/>
              </a:buClr>
              <a:buFont typeface="Courier New" panose="02070309020205020404" pitchFamily="49" charset="0"/>
              <a:buChar char="o"/>
            </a:pPr>
            <a:r>
              <a:rPr lang="fr-FR" sz="1600" dirty="0" err="1" smtClean="0">
                <a:ea typeface="Times New Roman" panose="02020603050405020304" pitchFamily="18" charset="0"/>
              </a:rPr>
              <a:t>Baltic</a:t>
            </a:r>
            <a:r>
              <a:rPr lang="fr-FR" sz="1600" dirty="0" smtClean="0">
                <a:ea typeface="Times New Roman" panose="02020603050405020304" pitchFamily="18" charset="0"/>
              </a:rPr>
              <a:t> Countries </a:t>
            </a:r>
            <a:r>
              <a:rPr lang="fr-FR" sz="1600" dirty="0" err="1" smtClean="0">
                <a:ea typeface="Times New Roman" panose="02020603050405020304" pitchFamily="18" charset="0"/>
              </a:rPr>
              <a:t>overall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less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impacted</a:t>
            </a:r>
            <a:r>
              <a:rPr lang="fr-FR" sz="1600" dirty="0" smtClean="0">
                <a:ea typeface="Times New Roman" panose="02020603050405020304" pitchFamily="18" charset="0"/>
              </a:rPr>
              <a:t> due to the GIA influence</a:t>
            </a:r>
          </a:p>
          <a:p>
            <a:pPr marL="285750" indent="-285750">
              <a:spcAft>
                <a:spcPts val="600"/>
              </a:spcAft>
              <a:buClr>
                <a:srgbClr val="FA792A"/>
              </a:buClr>
              <a:buFont typeface="Courier New" panose="02070309020205020404" pitchFamily="49" charset="0"/>
              <a:buChar char="o"/>
            </a:pP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The </a:t>
            </a:r>
            <a:r>
              <a:rPr lang="fr-FR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relative contribution 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of the </a:t>
            </a:r>
            <a:r>
              <a:rPr lang="fr-FR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different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components to </a:t>
            </a:r>
            <a:r>
              <a:rPr lang="fr-FR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regional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SLR </a:t>
            </a:r>
            <a:r>
              <a:rPr lang="fr-FR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varies </a:t>
            </a:r>
            <a:r>
              <a:rPr lang="fr-FR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with</a:t>
            </a:r>
            <a:r>
              <a:rPr lang="fr-FR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scenarios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=&gt; </a:t>
            </a:r>
            <a:r>
              <a:rPr lang="fr-FR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source 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of </a:t>
            </a:r>
            <a:r>
              <a:rPr lang="fr-FR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uncertainty</a:t>
            </a: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in future </a:t>
            </a:r>
            <a:r>
              <a:rPr lang="fr-FR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projections</a:t>
            </a:r>
            <a:r>
              <a:rPr lang="en-US" sz="1600" dirty="0" smtClean="0"/>
              <a:t>. </a:t>
            </a:r>
            <a:endParaRPr lang="fr-FR" sz="16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94" y="7048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651" y="721193"/>
            <a:ext cx="9144000" cy="457200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831094" y="6488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9296" y="5044917"/>
            <a:ext cx="8625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A792A"/>
              </a:buClr>
              <a:buFont typeface="Courier New" panose="02070309020205020404" pitchFamily="49" charset="0"/>
              <a:buChar char="o"/>
            </a:pPr>
            <a:r>
              <a:rPr lang="en-US" sz="1600" b="1" dirty="0"/>
              <a:t>Larger shoreline retreats</a:t>
            </a:r>
            <a:r>
              <a:rPr lang="en-US" sz="1600" dirty="0"/>
              <a:t> are projected for Europe when </a:t>
            </a:r>
            <a:r>
              <a:rPr lang="en-US" sz="1600" dirty="0" smtClean="0"/>
              <a:t>variations in nearshore </a:t>
            </a:r>
            <a:r>
              <a:rPr lang="en-US" sz="1600" dirty="0"/>
              <a:t>slope </a:t>
            </a:r>
            <a:r>
              <a:rPr lang="en-US" sz="1600" dirty="0" smtClean="0"/>
              <a:t>are </a:t>
            </a:r>
            <a:r>
              <a:rPr lang="en-US" sz="1600" dirty="0"/>
              <a:t>considered</a:t>
            </a:r>
            <a:r>
              <a:rPr lang="fr-FR" sz="1600" dirty="0" smtClean="0">
                <a:ea typeface="Times New Roman" panose="02020603050405020304" pitchFamily="18" charset="0"/>
              </a:rPr>
              <a:t>.</a:t>
            </a:r>
            <a:endParaRPr lang="fr-FR" sz="1600" dirty="0" smtClean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A792A"/>
              </a:buClr>
              <a:buFont typeface="Courier New" panose="02070309020205020404" pitchFamily="49" charset="0"/>
              <a:buChar char="o"/>
            </a:pPr>
            <a:r>
              <a:rPr lang="fr-FR" sz="1600" dirty="0" err="1" smtClean="0">
                <a:ea typeface="Times New Roman" panose="02020603050405020304" pitchFamily="18" charset="0"/>
              </a:rPr>
              <a:t>Accounting</a:t>
            </a:r>
            <a:r>
              <a:rPr lang="fr-FR" sz="1600" dirty="0" smtClean="0">
                <a:ea typeface="Times New Roman" panose="02020603050405020304" pitchFamily="18" charset="0"/>
              </a:rPr>
              <a:t> for </a:t>
            </a:r>
            <a:r>
              <a:rPr lang="fr-FR" sz="1600" dirty="0" err="1">
                <a:ea typeface="Times New Roman" panose="02020603050405020304" pitchFamily="18" charset="0"/>
              </a:rPr>
              <a:t>n</a:t>
            </a:r>
            <a:r>
              <a:rPr lang="fr-FR" sz="1600" dirty="0" err="1" smtClean="0">
                <a:ea typeface="Times New Roman" panose="02020603050405020304" pitchFamily="18" charset="0"/>
              </a:rPr>
              <a:t>earshore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slopes</a:t>
            </a:r>
            <a:r>
              <a:rPr lang="fr-FR" sz="1600" dirty="0" smtClean="0">
                <a:ea typeface="Times New Roman" panose="02020603050405020304" pitchFamily="18" charset="0"/>
              </a:rPr>
              <a:t> leads to </a:t>
            </a:r>
            <a:r>
              <a:rPr lang="fr-FR" sz="1600" b="1" dirty="0" smtClean="0">
                <a:ea typeface="Times New Roman" panose="02020603050405020304" pitchFamily="18" charset="0"/>
              </a:rPr>
              <a:t>large </a:t>
            </a:r>
            <a:r>
              <a:rPr lang="fr-FR" sz="1600" b="1" dirty="0" err="1" smtClean="0">
                <a:ea typeface="Times New Roman" panose="02020603050405020304" pitchFamily="18" charset="0"/>
              </a:rPr>
              <a:t>regional</a:t>
            </a:r>
            <a:r>
              <a:rPr lang="fr-FR" sz="1600" b="1" dirty="0" smtClean="0">
                <a:ea typeface="Times New Roman" panose="02020603050405020304" pitchFamily="18" charset="0"/>
              </a:rPr>
              <a:t> </a:t>
            </a:r>
            <a:r>
              <a:rPr lang="fr-FR" sz="1600" b="1" dirty="0" err="1" smtClean="0">
                <a:ea typeface="Times New Roman" panose="02020603050405020304" pitchFamily="18" charset="0"/>
              </a:rPr>
              <a:t>variability</a:t>
            </a:r>
            <a:endParaRPr lang="fr-FR" sz="1600" b="1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FA792A"/>
              </a:buClr>
              <a:buFont typeface="Courier New" panose="02070309020205020404" pitchFamily="49" charset="0"/>
              <a:buChar char="o"/>
            </a:pPr>
            <a:r>
              <a:rPr lang="fr-FR" sz="1600" b="1" dirty="0" err="1" smtClean="0">
                <a:ea typeface="Times New Roman" panose="02020603050405020304" pitchFamily="18" charset="0"/>
              </a:rPr>
              <a:t>Larger</a:t>
            </a:r>
            <a:r>
              <a:rPr lang="fr-FR" sz="1600" b="1" dirty="0" smtClean="0">
                <a:ea typeface="Times New Roman" panose="02020603050405020304" pitchFamily="18" charset="0"/>
              </a:rPr>
              <a:t> </a:t>
            </a:r>
            <a:r>
              <a:rPr lang="fr-FR" sz="1600" b="1" dirty="0" err="1" smtClean="0">
                <a:ea typeface="Times New Roman" panose="02020603050405020304" pitchFamily="18" charset="0"/>
              </a:rPr>
              <a:t>projected</a:t>
            </a:r>
            <a:r>
              <a:rPr lang="fr-FR" sz="1600" b="1" dirty="0" smtClean="0">
                <a:ea typeface="Times New Roman" panose="02020603050405020304" pitchFamily="18" charset="0"/>
              </a:rPr>
              <a:t> </a:t>
            </a:r>
            <a:r>
              <a:rPr lang="fr-FR" sz="1600" b="1" dirty="0" err="1" smtClean="0">
                <a:ea typeface="Times New Roman" panose="02020603050405020304" pitchFamily="18" charset="0"/>
              </a:rPr>
              <a:t>erosion</a:t>
            </a:r>
            <a:r>
              <a:rPr lang="fr-FR" sz="1600" b="1" dirty="0" smtClean="0">
                <a:ea typeface="Times New Roman" panose="02020603050405020304" pitchFamily="18" charset="0"/>
              </a:rPr>
              <a:t> in </a:t>
            </a:r>
            <a:r>
              <a:rPr lang="fr-FR" sz="1600" b="1" dirty="0" err="1" smtClean="0">
                <a:ea typeface="Times New Roman" panose="02020603050405020304" pitchFamily="18" charset="0"/>
              </a:rPr>
              <a:t>Northern</a:t>
            </a:r>
            <a:r>
              <a:rPr lang="fr-FR" sz="1600" b="1" dirty="0" smtClean="0">
                <a:ea typeface="Times New Roman" panose="02020603050405020304" pitchFamily="18" charset="0"/>
              </a:rPr>
              <a:t> Europe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than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Southern</a:t>
            </a:r>
            <a:r>
              <a:rPr lang="fr-FR" sz="1600" dirty="0" smtClean="0">
                <a:ea typeface="Times New Roman" panose="02020603050405020304" pitchFamily="18" charset="0"/>
              </a:rPr>
              <a:t> Europe, </a:t>
            </a:r>
            <a:r>
              <a:rPr lang="fr-FR" sz="1600" dirty="0" err="1" smtClean="0">
                <a:ea typeface="Times New Roman" panose="02020603050405020304" pitchFamily="18" charset="0"/>
              </a:rPr>
              <a:t>particularly</a:t>
            </a:r>
            <a:r>
              <a:rPr lang="fr-FR" sz="1600" dirty="0" smtClean="0">
                <a:ea typeface="Times New Roman" panose="02020603050405020304" pitchFamily="18" charset="0"/>
              </a:rPr>
              <a:t> </a:t>
            </a:r>
            <a:r>
              <a:rPr lang="fr-FR" sz="1600" dirty="0" err="1" smtClean="0">
                <a:ea typeface="Times New Roman" panose="02020603050405020304" pitchFamily="18" charset="0"/>
              </a:rPr>
              <a:t>under</a:t>
            </a:r>
            <a:r>
              <a:rPr lang="fr-FR" sz="1600" dirty="0" smtClean="0">
                <a:ea typeface="Times New Roman" panose="02020603050405020304" pitchFamily="18" charset="0"/>
              </a:rPr>
              <a:t> high-end </a:t>
            </a:r>
            <a:r>
              <a:rPr lang="fr-FR" sz="1600" dirty="0" smtClean="0">
                <a:ea typeface="Times New Roman" panose="02020603050405020304" pitchFamily="18" charset="0"/>
              </a:rPr>
              <a:t>scenarios,</a:t>
            </a:r>
            <a:endParaRPr lang="fr-FR" sz="16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18290" y="846878"/>
            <a:ext cx="8725710" cy="446898"/>
          </a:xfrm>
        </p:spPr>
        <p:txBody>
          <a:bodyPr/>
          <a:lstStyle/>
          <a:p>
            <a:r>
              <a:rPr lang="fr-FR" dirty="0" err="1" smtClean="0"/>
              <a:t>Shoreline</a:t>
            </a:r>
            <a:r>
              <a:rPr lang="fr-FR" dirty="0" smtClean="0"/>
              <a:t> changes per country </a:t>
            </a:r>
            <a:r>
              <a:rPr lang="fr-FR" dirty="0"/>
              <a:t>in 2100 – </a:t>
            </a:r>
            <a:r>
              <a:rPr lang="fr-FR" dirty="0" smtClean="0"/>
              <a:t>(Deltares-1%) </a:t>
            </a:r>
            <a:r>
              <a:rPr lang="fr-FR" dirty="0" err="1" smtClean="0"/>
              <a:t>slope</a:t>
            </a:r>
            <a:r>
              <a:rPr lang="fr-FR" dirty="0" smtClean="0"/>
              <a:t> case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94" y="7048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922FBD8491854CB10CFE5DD11E201B" ma:contentTypeVersion="0" ma:contentTypeDescription="Crée un document." ma:contentTypeScope="" ma:versionID="61216afb7da1b279a2316098f2582e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ab5d8becdbb399d1898b770c66776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1603A3-3AB3-40DD-B538-6E581811733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BB21C5-AA48-4A1A-A75C-63D56EBD4A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95C36B-E20D-4AFA-9C34-F23BE5F2A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13890</TotalTime>
  <Words>390</Words>
  <Application>Microsoft Office PowerPoint</Application>
  <PresentationFormat>Affichage à l'écran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Times New Roman</vt:lpstr>
      <vt:lpstr>Wingdings</vt:lpstr>
      <vt:lpstr>Thème Office</vt:lpstr>
      <vt:lpstr>Présentation PowerPoint</vt:lpstr>
      <vt:lpstr>INTRODUCTION</vt:lpstr>
      <vt:lpstr>WORKFLOW</vt:lpstr>
      <vt:lpstr>SEA-LEVEL PROJECTIONS &amp; BEACH SLOPES</vt:lpstr>
      <vt:lpstr>RESULTS</vt:lpstr>
      <vt:lpstr>RESULTS</vt:lpstr>
    </vt:vector>
  </TitlesOfParts>
  <Company>BRGM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Perrault Florence</dc:creator>
  <cp:lastModifiedBy>Thieblemont Rémi</cp:lastModifiedBy>
  <cp:revision>884</cp:revision>
  <dcterms:created xsi:type="dcterms:W3CDTF">2017-12-12T09:36:25Z</dcterms:created>
  <dcterms:modified xsi:type="dcterms:W3CDTF">2020-05-05T13:30:02Z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0x010100C8922FBD8491854CB10CFE5DD11E201B</vt:lpwstr>
  </property>
</Properties>
</file>