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.E. Wieser" initials="PW" lastIdx="1" clrIdx="0">
    <p:extLst>
      <p:ext uri="{19B8F6BF-5375-455C-9EA6-DF929625EA0E}">
        <p15:presenceInfo xmlns:p15="http://schemas.microsoft.com/office/powerpoint/2012/main" userId="P.E. Wie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123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3T08:27:50.810" idx="1">
    <p:pos x="3840" y="657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B92E2-82DC-4595-B8A8-47147AACD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47A34-4232-4AF6-AF37-FBEAC187B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B881D-B113-405A-8B8A-D722CED8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F39D-CE32-4E85-868F-ABCBC36F8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37534-06B0-47C6-8905-0D60555D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38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63ED-5CBA-4A45-8984-CB26DBF0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EFC1E-251F-4D98-8BC7-B913830E8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7E32E-D4A6-4FEB-9996-C60DFFAA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1E96C-A3F7-415F-A6F8-89882AAC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9D3EE-77EE-4DBB-A0BD-2C5942B7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97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CB886-C6EE-406A-9CBD-0C83C5242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671AC-D17A-47EA-8D09-D43778367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79A1D-2653-4855-8294-CECE86DE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AC8D8-F51A-41F9-A74A-7A46EC23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B7F4F-FADB-454D-8652-C0C539B3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43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6B06-0D83-44F8-9162-2398E6BE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52FA-3F9F-477E-9C79-C75A107DE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73AFE-FE5A-41CB-B22C-3D6881E0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353C6-71A6-4FA7-A84B-F5DEFDE9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3EAB5-524B-499E-B291-0B0AD5DC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5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2C57-5B44-45A7-BF02-D998AA17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93837-FD3B-417E-BBA1-54E05367B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FA21-8BB3-424C-8E37-AE39E433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C6183-8C9E-44FF-A63B-75E6EC63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8D5CC-7062-4409-A8BE-F33502EC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0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BD6A-BA28-482B-A74B-9280421A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B5160-CFFB-4E2E-83CA-FFE94D05E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73509-76DD-427B-B00F-2988D3371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3A57C-D895-40B2-9318-25CDE1D9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C12B6-BBD1-4D35-A26A-2AD9BBD5A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89404-8749-4BA4-9E5E-A70D19E1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33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A827-98EC-4E36-A09B-E4645EAE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FC1C2-1B44-4CA8-B2BB-3D07763E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DF4DB-709F-4961-829E-265F4B547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384EA-2C94-476B-91CE-A5A615235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12EDE-53AE-4FA3-876C-11489527F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AE827-5E21-450C-81FA-D0D18F4A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7C2C6-70E1-437D-AEC5-16C42FEB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53B662-404C-4CC9-A255-BDDBC4F4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79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2549-F727-4621-B9DF-C4999BD4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9F1B90-2CAD-46D9-88F1-6EB2286B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6A4D4-30D0-45A6-AB20-94E153DF8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B222D-9D94-4200-B0AA-55CA81BA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3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86541-CA61-4190-AB6F-7687F553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CB6B0A-F1E3-4E0C-919A-66006E2E9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62495-D519-4EB2-ACFE-7299D661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7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87B9-61B5-4BA0-BE67-7973E476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E5E1-4899-4EB9-B48F-794ECB28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15E09-7E21-4181-A7C3-985DF2C44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75162-BF21-4E25-8A71-1048C912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55BAA-E7B1-4D3C-AE2D-C36591D2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54C49-869C-4FD1-AB51-164A9C1C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11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3CC2-9706-4BC6-9BC1-F4B5B6521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E6B62-150A-4343-B5A7-74AAD8B53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5D782-9CEF-41A4-986E-0801E45CF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03FCF-8EB1-4B97-809C-E3D9C920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96268-9C32-4C8C-BF98-DF9DB9FA5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FF5C3-05EE-4FDB-AFCD-44B826D0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61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FFD36-C634-4BE4-B090-75FBE758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B22E1-E552-4BD4-BB05-7C02DC482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F8727-C94B-4036-B3D2-5F224F376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618A-F742-4DFD-8FB9-C2A719350BD5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7D27-6BDF-4CF4-9DA8-37562F520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97081-E434-4D10-BAD3-D7A22F902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71787-561E-48AD-B436-31E4845A5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51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arxiv.org/u6j7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arxiv.org/u6j79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gupubs.onlinelibrary.wiley.com/doi/10.1029/2011GC003516" TargetMode="External"/><Relationship Id="rId3" Type="http://schemas.openxmlformats.org/officeDocument/2006/relationships/hyperlink" Target="https://doi.org/10.1016/j.gca.2017.04.033" TargetMode="External"/><Relationship Id="rId7" Type="http://schemas.openxmlformats.org/officeDocument/2006/relationships/hyperlink" Target="https://doi.org/10.1016/j.chemgeo.2013.08.040" TargetMode="External"/><Relationship Id="rId2" Type="http://schemas.openxmlformats.org/officeDocument/2006/relationships/hyperlink" Target="https://doi.org/10.1038/s41561-018-0214-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gca.2011.11.029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doi.org/10.1016/j.gca.2004.02.025" TargetMode="External"/><Relationship Id="rId10" Type="http://schemas.openxmlformats.org/officeDocument/2006/relationships/hyperlink" Target="https://doi.org/10.2138/am-2017-5800CCBY" TargetMode="External"/><Relationship Id="rId4" Type="http://schemas.openxmlformats.org/officeDocument/2006/relationships/hyperlink" Target="https://doi.org/10.1016/j.epsl.2015.05.012" TargetMode="External"/><Relationship Id="rId9" Type="http://schemas.openxmlformats.org/officeDocument/2006/relationships/hyperlink" Target="https://doi.org/10.1016/j.epsl.2014.05.0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3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0C741-C8A5-45E2-86AC-59AA6C3D5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20514" r="14976" b="15384"/>
          <a:stretch/>
        </p:blipFill>
        <p:spPr>
          <a:xfrm>
            <a:off x="0" y="6187031"/>
            <a:ext cx="8968154" cy="6709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45C2E2-A10E-4967-B4EC-5D0285910DF4}"/>
              </a:ext>
            </a:extLst>
          </p:cNvPr>
          <p:cNvSpPr/>
          <p:nvPr/>
        </p:nvSpPr>
        <p:spPr>
          <a:xfrm>
            <a:off x="-1" y="-1"/>
            <a:ext cx="12192000" cy="16897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14C09-10A0-43BA-95C4-2F4761B7DF91}"/>
              </a:ext>
            </a:extLst>
          </p:cNvPr>
          <p:cNvSpPr txBox="1"/>
          <p:nvPr/>
        </p:nvSpPr>
        <p:spPr>
          <a:xfrm>
            <a:off x="883919" y="-135511"/>
            <a:ext cx="108585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kern="0" dirty="0"/>
              <a:t>Tracking Sulfur and its Chalcophile Allies at </a:t>
            </a:r>
            <a:r>
              <a:rPr lang="en-GB" sz="4000" dirty="0"/>
              <a:t>Kīlauea Volcano, Hawai`i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AA269-25F6-4B6A-8FDE-BAA234A77D8F}"/>
              </a:ext>
            </a:extLst>
          </p:cNvPr>
          <p:cNvSpPr txBox="1"/>
          <p:nvPr/>
        </p:nvSpPr>
        <p:spPr>
          <a:xfrm>
            <a:off x="2306591" y="1066534"/>
            <a:ext cx="889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Penny E. Wieser</a:t>
            </a:r>
            <a:r>
              <a:rPr lang="en-GB" baseline="30000" dirty="0"/>
              <a:t>1*</a:t>
            </a:r>
            <a:r>
              <a:rPr lang="en-GB" dirty="0"/>
              <a:t>, Frances E. Jenner</a:t>
            </a:r>
            <a:r>
              <a:rPr lang="en-GB" baseline="30000" dirty="0"/>
              <a:t>2</a:t>
            </a:r>
            <a:r>
              <a:rPr lang="en-GB" dirty="0"/>
              <a:t>, Marie Edmonds</a:t>
            </a:r>
            <a:r>
              <a:rPr lang="en-GB" baseline="30000" dirty="0"/>
              <a:t>1</a:t>
            </a:r>
            <a:r>
              <a:rPr lang="en-GB" dirty="0"/>
              <a:t>, John Maclennan</a:t>
            </a:r>
            <a:r>
              <a:rPr lang="en-GB" baseline="30000" dirty="0"/>
              <a:t>1</a:t>
            </a:r>
            <a:r>
              <a:rPr lang="en-GB" dirty="0"/>
              <a:t>, and Barbara Kunz</a:t>
            </a:r>
            <a:r>
              <a:rPr lang="en-GB" baseline="30000" dirty="0"/>
              <a:t>2</a:t>
            </a:r>
            <a:endParaRPr lang="en-GB" dirty="0"/>
          </a:p>
          <a:p>
            <a:pPr algn="ctr"/>
            <a:r>
              <a:rPr lang="en-GB" baseline="30000" dirty="0"/>
              <a:t>1</a:t>
            </a:r>
            <a:r>
              <a:rPr lang="en-GB" dirty="0"/>
              <a:t>University of Cambridge, UK </a:t>
            </a:r>
            <a:r>
              <a:rPr lang="en-GB" baseline="30000" dirty="0"/>
              <a:t>2</a:t>
            </a:r>
            <a:r>
              <a:rPr lang="en-GB" dirty="0"/>
              <a:t>Open University, UK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474E4-C95C-4A4A-A140-2653A04B14D6}"/>
              </a:ext>
            </a:extLst>
          </p:cNvPr>
          <p:cNvSpPr txBox="1"/>
          <p:nvPr/>
        </p:nvSpPr>
        <p:spPr>
          <a:xfrm>
            <a:off x="5703379" y="1651734"/>
            <a:ext cx="629412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Motivation:</a:t>
            </a: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Understand the processes controlling the emission of S and other (often toxic) chalcophile elements at Kīlauea Volcano, Hawai’i.</a:t>
            </a:r>
          </a:p>
          <a:p>
            <a:r>
              <a:rPr lang="en-GB" sz="2500" b="1" dirty="0"/>
              <a:t>Findings: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Sulfides saturate early at Kīlauea (~ 12 </a:t>
            </a:r>
            <a:r>
              <a:rPr lang="en-GB" sz="2200" dirty="0" err="1"/>
              <a:t>wt</a:t>
            </a:r>
            <a:r>
              <a:rPr lang="en-GB" sz="2200" dirty="0"/>
              <a:t>% MgO).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Element volatility, rather than sulfide resorption, predominantly controls the chemical composition of the volcanic plume. </a:t>
            </a:r>
          </a:p>
          <a:p>
            <a:r>
              <a:rPr lang="en-GB" sz="2500" b="1" dirty="0"/>
              <a:t>For more info, flick through the slides, or read the paper (in press; GCA)</a:t>
            </a:r>
            <a:r>
              <a:rPr lang="en-GB" sz="1400" b="1" dirty="0"/>
              <a:t> </a:t>
            </a:r>
            <a:r>
              <a:rPr lang="en-GB" dirty="0">
                <a:hlinkClick r:id="rId3"/>
              </a:rPr>
              <a:t>https://eartharxiv.org/u6j79</a:t>
            </a: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b="1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6AA197-6682-493A-BFB8-757442CAE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181" y="6115500"/>
            <a:ext cx="1389150" cy="74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AF690-94D6-402C-88F0-E9D4990D8AC4}"/>
              </a:ext>
            </a:extLst>
          </p:cNvPr>
          <p:cNvSpPr txBox="1"/>
          <p:nvPr/>
        </p:nvSpPr>
        <p:spPr>
          <a:xfrm>
            <a:off x="9735318" y="6257835"/>
            <a:ext cx="1531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/>
              <a:t>Penny_Wieser</a:t>
            </a: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endParaRPr lang="en-GB" sz="1800" dirty="0"/>
          </a:p>
        </p:txBody>
      </p:sp>
      <p:pic>
        <p:nvPicPr>
          <p:cNvPr id="10" name="Picture 9" descr="Smoke coming from the clouds&#10;&#10;Description automatically generated">
            <a:extLst>
              <a:ext uri="{FF2B5EF4-FFF2-40B4-BE49-F238E27FC236}">
                <a16:creationId xmlns:a16="http://schemas.microsoft.com/office/drawing/2014/main" id="{017396BB-D8B4-4175-9ED8-FB3FD8136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/>
          <a:stretch/>
        </p:blipFill>
        <p:spPr>
          <a:xfrm>
            <a:off x="0" y="1854218"/>
            <a:ext cx="5581787" cy="38874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C89BBC-967C-45BE-8E28-4AD69D837DDA}"/>
              </a:ext>
            </a:extLst>
          </p:cNvPr>
          <p:cNvSpPr txBox="1"/>
          <p:nvPr/>
        </p:nvSpPr>
        <p:spPr>
          <a:xfrm>
            <a:off x="-86424" y="5376265"/>
            <a:ext cx="345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Photo credit: Harry </a:t>
            </a:r>
            <a:r>
              <a:rPr lang="en-GB" b="1" dirty="0" err="1">
                <a:solidFill>
                  <a:schemeClr val="bg1"/>
                </a:solidFill>
              </a:rPr>
              <a:t>Durgin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endParaRPr lang="en-GB" sz="1800" b="1" dirty="0">
              <a:solidFill>
                <a:schemeClr val="bg1"/>
              </a:solidFill>
            </a:endParaRPr>
          </a:p>
          <a:p>
            <a:endParaRPr lang="en-GB" sz="1800" b="1" dirty="0">
              <a:solidFill>
                <a:schemeClr val="bg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BB6EDC4-9BDD-4B68-9E93-B3A8D5B6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" y="1326855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35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F1F4ED9-68E4-4CCD-9FFC-D269F95EA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4"/>
          <a:stretch/>
        </p:blipFill>
        <p:spPr>
          <a:xfrm>
            <a:off x="-92825" y="2537649"/>
            <a:ext cx="3639300" cy="2036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9BCF4-53CF-4B96-887E-66452220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749" y="443676"/>
            <a:ext cx="8791251" cy="40771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FCF1E-D4DC-479E-83CC-A585D4BA7A7D}"/>
              </a:ext>
            </a:extLst>
          </p:cNvPr>
          <p:cNvSpPr/>
          <p:nvPr/>
        </p:nvSpPr>
        <p:spPr>
          <a:xfrm>
            <a:off x="-25402" y="0"/>
            <a:ext cx="10568673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76A78-DBE6-41E4-A731-9537AEF611ED}"/>
              </a:ext>
            </a:extLst>
          </p:cNvPr>
          <p:cNvSpPr txBox="1"/>
          <p:nvPr/>
        </p:nvSpPr>
        <p:spPr>
          <a:xfrm>
            <a:off x="-35168" y="-103060"/>
            <a:ext cx="105432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Reconciling Discrepancies with Lava-Lake Focused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82898-8AD1-49DE-9350-19D44ED40453}"/>
              </a:ext>
            </a:extLst>
          </p:cNvPr>
          <p:cNvSpPr txBox="1"/>
          <p:nvPr/>
        </p:nvSpPr>
        <p:spPr>
          <a:xfrm>
            <a:off x="88898" y="4580944"/>
            <a:ext cx="12076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melt filling the Kīlauea </a:t>
            </a:r>
            <a:r>
              <a:rPr lang="en-GB" sz="2400" dirty="0" err="1"/>
              <a:t>Iki</a:t>
            </a:r>
            <a:r>
              <a:rPr lang="en-GB" sz="2400" dirty="0"/>
              <a:t> lava lake degassed its S upon eruption, so the S content (blue histogram and bar, </a:t>
            </a:r>
            <a:r>
              <a:rPr lang="en-GB" sz="2400" b="1" dirty="0"/>
              <a:t>b-c</a:t>
            </a:r>
            <a:r>
              <a:rPr lang="en-GB" sz="2400" dirty="0"/>
              <a:t>), was significantly lower than the SCSS (red line, </a:t>
            </a:r>
            <a:r>
              <a:rPr lang="en-GB" sz="2400" b="1" dirty="0"/>
              <a:t>c</a:t>
            </a:r>
            <a:r>
              <a:rPr lang="en-GB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Significant amounts of fractionation were required to drive the SCSS below the S contents of the melts, even if S contents increased slightly during fractionation in the lake (green line).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Sulfide saturation in lava lakes occurs </a:t>
            </a:r>
            <a:r>
              <a:rPr lang="en-GB" sz="2400" b="1" dirty="0"/>
              <a:t>anomalously late </a:t>
            </a:r>
            <a:r>
              <a:rPr lang="en-GB" sz="2400" dirty="0"/>
              <a:t>due to S degassing, and is not representative of the fractionation path taken by </a:t>
            </a:r>
            <a:r>
              <a:rPr lang="en-GB" sz="2400" dirty="0" err="1"/>
              <a:t>undegassed</a:t>
            </a:r>
            <a:r>
              <a:rPr lang="en-GB" sz="2400" dirty="0"/>
              <a:t> melts at depth.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25441-2710-4A44-9A00-45490DE6EEA8}"/>
              </a:ext>
            </a:extLst>
          </p:cNvPr>
          <p:cNvSpPr/>
          <p:nvPr/>
        </p:nvSpPr>
        <p:spPr>
          <a:xfrm>
            <a:off x="26476" y="4626908"/>
            <a:ext cx="12052300" cy="2192992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Image result for kilauea iki lava lake&quot;">
            <a:extLst>
              <a:ext uri="{FF2B5EF4-FFF2-40B4-BE49-F238E27FC236}">
                <a16:creationId xmlns:a16="http://schemas.microsoft.com/office/drawing/2014/main" id="{08A644FD-03AA-471A-B3DD-1F12B140F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25" y="556931"/>
            <a:ext cx="3639300" cy="24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1A5A1C-36A7-4155-8DE6-45652343DE4D}"/>
              </a:ext>
            </a:extLst>
          </p:cNvPr>
          <p:cNvSpPr txBox="1"/>
          <p:nvPr/>
        </p:nvSpPr>
        <p:spPr>
          <a:xfrm>
            <a:off x="8774" y="521236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4BE9D-34A2-452A-9672-9B71E4931736}"/>
              </a:ext>
            </a:extLst>
          </p:cNvPr>
          <p:cNvSpPr txBox="1"/>
          <p:nvPr/>
        </p:nvSpPr>
        <p:spPr>
          <a:xfrm>
            <a:off x="3394783" y="528901"/>
            <a:ext cx="44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8BDB94-D263-4636-B5FC-49527407FB5A}"/>
              </a:ext>
            </a:extLst>
          </p:cNvPr>
          <p:cNvSpPr/>
          <p:nvPr/>
        </p:nvSpPr>
        <p:spPr>
          <a:xfrm>
            <a:off x="7083410" y="661933"/>
            <a:ext cx="409085" cy="37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C7F205-598C-4EB8-B3D2-656CB934B537}"/>
              </a:ext>
            </a:extLst>
          </p:cNvPr>
          <p:cNvSpPr txBox="1"/>
          <p:nvPr/>
        </p:nvSpPr>
        <p:spPr>
          <a:xfrm>
            <a:off x="7060316" y="57486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F92CD-40AE-4360-B167-469D9BEC0A77}"/>
              </a:ext>
            </a:extLst>
          </p:cNvPr>
          <p:cNvSpPr txBox="1"/>
          <p:nvPr/>
        </p:nvSpPr>
        <p:spPr>
          <a:xfrm>
            <a:off x="10860369" y="3182779"/>
            <a:ext cx="1148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Moore et al., 1980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4CCB4-6AB0-435E-9A3B-A9C5C9C1A53C}"/>
              </a:ext>
            </a:extLst>
          </p:cNvPr>
          <p:cNvSpPr txBox="1"/>
          <p:nvPr/>
        </p:nvSpPr>
        <p:spPr>
          <a:xfrm>
            <a:off x="10860368" y="3872676"/>
            <a:ext cx="1064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Sides et al., 2014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F513B06-1ADA-4EFB-B6C8-85D7749A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53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882898-8AD1-49DE-9350-19D44ED40453}"/>
              </a:ext>
            </a:extLst>
          </p:cNvPr>
          <p:cNvSpPr txBox="1"/>
          <p:nvPr/>
        </p:nvSpPr>
        <p:spPr>
          <a:xfrm>
            <a:off x="113224" y="5034618"/>
            <a:ext cx="1205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Based on observations of sulfides attached to bubbles (</a:t>
            </a:r>
            <a:r>
              <a:rPr lang="en-GB" sz="2400" b="1" dirty="0"/>
              <a:t>a</a:t>
            </a:r>
            <a:r>
              <a:rPr lang="en-GB" sz="2400" dirty="0"/>
              <a:t>), and the correlation between sulfide-melt partition coefficients and emanation coefficients (% of element degassed, </a:t>
            </a:r>
            <a:r>
              <a:rPr lang="en-GB" sz="2400" b="1" dirty="0"/>
              <a:t>b</a:t>
            </a:r>
            <a:r>
              <a:rPr lang="en-GB" sz="2400" dirty="0"/>
              <a:t>), It has been suggested that there may be an:</a:t>
            </a:r>
          </a:p>
          <a:p>
            <a:r>
              <a:rPr lang="en-GB" sz="2400" dirty="0"/>
              <a:t> “</a:t>
            </a:r>
            <a:r>
              <a:rPr lang="en-GB" sz="2400" i="1" dirty="0"/>
              <a:t>Almost quantitative transfer of chalcophile elements from sulfide to bubble” – </a:t>
            </a:r>
            <a:r>
              <a:rPr lang="en-GB" sz="2400" b="1" i="1" dirty="0" err="1"/>
              <a:t>Mungall</a:t>
            </a:r>
            <a:r>
              <a:rPr lang="en-GB" sz="2400" b="1" i="1" dirty="0"/>
              <a:t>,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25441-2710-4A44-9A00-45490DE6EEA8}"/>
              </a:ext>
            </a:extLst>
          </p:cNvPr>
          <p:cNvSpPr/>
          <p:nvPr/>
        </p:nvSpPr>
        <p:spPr>
          <a:xfrm>
            <a:off x="89976" y="5011402"/>
            <a:ext cx="12052300" cy="1592876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A5A1C-36A7-4155-8DE6-45652343DE4D}"/>
              </a:ext>
            </a:extLst>
          </p:cNvPr>
          <p:cNvSpPr txBox="1"/>
          <p:nvPr/>
        </p:nvSpPr>
        <p:spPr>
          <a:xfrm>
            <a:off x="326274" y="521236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8BDB94-D263-4636-B5FC-49527407FB5A}"/>
              </a:ext>
            </a:extLst>
          </p:cNvPr>
          <p:cNvSpPr/>
          <p:nvPr/>
        </p:nvSpPr>
        <p:spPr>
          <a:xfrm>
            <a:off x="7370474" y="941367"/>
            <a:ext cx="257636" cy="29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4ED23A-02E8-4B92-B410-A114BC8B4FC2}"/>
              </a:ext>
            </a:extLst>
          </p:cNvPr>
          <p:cNvGrpSpPr/>
          <p:nvPr/>
        </p:nvGrpSpPr>
        <p:grpSpPr>
          <a:xfrm>
            <a:off x="-39248" y="508899"/>
            <a:ext cx="5043590" cy="4306909"/>
            <a:chOff x="7926320" y="2109219"/>
            <a:chExt cx="4265680" cy="37391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BEF17E2-800C-410A-BAB9-FE5880BC0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6320" y="2286159"/>
              <a:ext cx="4265680" cy="356223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43BDF2-B330-449B-9E2A-F949378991A4}"/>
                </a:ext>
              </a:extLst>
            </p:cNvPr>
            <p:cNvSpPr txBox="1"/>
            <p:nvPr/>
          </p:nvSpPr>
          <p:spPr>
            <a:xfrm>
              <a:off x="10466593" y="2109219"/>
              <a:ext cx="1581318" cy="3603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Vapour bubble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F64008A6-460B-4AA0-B362-CA76185B9EAE}"/>
                </a:ext>
              </a:extLst>
            </p:cNvPr>
            <p:cNvSpPr/>
            <p:nvPr/>
          </p:nvSpPr>
          <p:spPr>
            <a:xfrm rot="8596665">
              <a:off x="10564156" y="2538833"/>
              <a:ext cx="947824" cy="313193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9007C9-6CFF-4644-AC98-9987BC35376A}"/>
                </a:ext>
              </a:extLst>
            </p:cNvPr>
            <p:cNvSpPr txBox="1"/>
            <p:nvPr/>
          </p:nvSpPr>
          <p:spPr>
            <a:xfrm>
              <a:off x="8486828" y="3430663"/>
              <a:ext cx="827501" cy="3603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Sulfide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B5365026-1F99-431D-B831-EA0687817C86}"/>
                </a:ext>
              </a:extLst>
            </p:cNvPr>
            <p:cNvSpPr/>
            <p:nvPr/>
          </p:nvSpPr>
          <p:spPr>
            <a:xfrm rot="17956743" flipV="1">
              <a:off x="9129199" y="3096573"/>
              <a:ext cx="750484" cy="328109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519A330-9036-467B-80AC-908363A3C034}"/>
              </a:ext>
            </a:extLst>
          </p:cNvPr>
          <p:cNvSpPr txBox="1"/>
          <p:nvPr/>
        </p:nvSpPr>
        <p:spPr>
          <a:xfrm>
            <a:off x="631258" y="4554287"/>
            <a:ext cx="154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Mungall</a:t>
            </a:r>
            <a:r>
              <a:rPr lang="en-GB" b="1" dirty="0"/>
              <a:t>,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358C5-00B1-43F5-AFAB-9DB86A685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422" y="14239"/>
            <a:ext cx="6336978" cy="47220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C51F2A-F933-4404-86C4-C5515C76B5DF}"/>
              </a:ext>
            </a:extLst>
          </p:cNvPr>
          <p:cNvSpPr txBox="1"/>
          <p:nvPr/>
        </p:nvSpPr>
        <p:spPr>
          <a:xfrm>
            <a:off x="6281971" y="4554287"/>
            <a:ext cx="217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Edmonds et al., 2018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43622E-A1A6-4B71-AA68-662FC340F162}"/>
              </a:ext>
            </a:extLst>
          </p:cNvPr>
          <p:cNvSpPr txBox="1"/>
          <p:nvPr/>
        </p:nvSpPr>
        <p:spPr>
          <a:xfrm>
            <a:off x="-57576" y="589625"/>
            <a:ext cx="4427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/>
              <a:t>a)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26E444-8E45-489A-88AB-3F4915F7DEAD}"/>
              </a:ext>
            </a:extLst>
          </p:cNvPr>
          <p:cNvSpPr txBox="1"/>
          <p:nvPr/>
        </p:nvSpPr>
        <p:spPr>
          <a:xfrm>
            <a:off x="6349710" y="471405"/>
            <a:ext cx="4555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/>
              <a:t>b)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7047BC-2BC4-4271-A9CF-8E416F9896C4}"/>
              </a:ext>
            </a:extLst>
          </p:cNvPr>
          <p:cNvSpPr/>
          <p:nvPr/>
        </p:nvSpPr>
        <p:spPr>
          <a:xfrm>
            <a:off x="-25401" y="0"/>
            <a:ext cx="5952642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A3FB28-BE64-400E-954A-C218AB8401BF}"/>
              </a:ext>
            </a:extLst>
          </p:cNvPr>
          <p:cNvSpPr txBox="1"/>
          <p:nvPr/>
        </p:nvSpPr>
        <p:spPr>
          <a:xfrm>
            <a:off x="-25401" y="-119100"/>
            <a:ext cx="60012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Degassing of Chalcophile Metals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3687C7-09C1-46B6-BD07-299B18690184}"/>
              </a:ext>
            </a:extLst>
          </p:cNvPr>
          <p:cNvSpPr txBox="1"/>
          <p:nvPr/>
        </p:nvSpPr>
        <p:spPr>
          <a:xfrm rot="16200000">
            <a:off x="4927530" y="2293043"/>
            <a:ext cx="128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% degassed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E131DF4-7D55-44F7-AC21-D6E7C042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22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4DCD9F-D4A8-4101-AE8D-9C698D7B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56"/>
          <a:stretch/>
        </p:blipFill>
        <p:spPr>
          <a:xfrm>
            <a:off x="5093210" y="750603"/>
            <a:ext cx="5935166" cy="4468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63AB73-8F0B-494E-960E-06E2767C0B83}"/>
              </a:ext>
            </a:extLst>
          </p:cNvPr>
          <p:cNvSpPr/>
          <p:nvPr/>
        </p:nvSpPr>
        <p:spPr>
          <a:xfrm>
            <a:off x="-25401" y="0"/>
            <a:ext cx="5952642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95C3A-0AAC-4B39-B588-1BF808971C52}"/>
              </a:ext>
            </a:extLst>
          </p:cNvPr>
          <p:cNvSpPr txBox="1"/>
          <p:nvPr/>
        </p:nvSpPr>
        <p:spPr>
          <a:xfrm>
            <a:off x="-25401" y="-127892"/>
            <a:ext cx="60012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Degassing of Chalcophile Metals</a:t>
            </a:r>
          </a:p>
        </p:txBody>
      </p:sp>
      <p:pic>
        <p:nvPicPr>
          <p:cNvPr id="8" name="Picture 7" descr="A picture containing black, screen, laptop, star&#10;&#10;Description automatically generated">
            <a:extLst>
              <a:ext uri="{FF2B5EF4-FFF2-40B4-BE49-F238E27FC236}">
                <a16:creationId xmlns:a16="http://schemas.microsoft.com/office/drawing/2014/main" id="{FBACC7B5-15B7-4B9D-A8CC-6EC2DC054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" y="750603"/>
            <a:ext cx="4922549" cy="4468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3D356-B666-4C43-89C9-ECDEBEC48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85" b="15583"/>
          <a:stretch/>
        </p:blipFill>
        <p:spPr>
          <a:xfrm>
            <a:off x="9323974" y="370116"/>
            <a:ext cx="2868026" cy="260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6F842E-7773-4219-ABEE-C5E1B71A8640}"/>
              </a:ext>
            </a:extLst>
          </p:cNvPr>
          <p:cNvSpPr txBox="1"/>
          <p:nvPr/>
        </p:nvSpPr>
        <p:spPr>
          <a:xfrm>
            <a:off x="88095" y="5284467"/>
            <a:ext cx="1189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calculate emanation coefficients based on the gradient of a given element vs. S in a regression through variably degassed melt inclusions and matrix glasses (</a:t>
            </a:r>
            <a:r>
              <a:rPr lang="en-GB" sz="2400" b="1" dirty="0"/>
              <a:t>a)</a:t>
            </a:r>
            <a:r>
              <a:rPr lang="en-GB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There is no correlation between our emanation coefficient estimates and sulfide-melt K</a:t>
            </a:r>
            <a:r>
              <a:rPr lang="en-GB" sz="1200" dirty="0"/>
              <a:t>D</a:t>
            </a:r>
            <a:r>
              <a:rPr lang="en-GB" sz="2400" dirty="0"/>
              <a:t>s (or between literature estimates for emanation for Hawaiian volcanoes and K</a:t>
            </a:r>
            <a:r>
              <a:rPr lang="en-GB" sz="1200" dirty="0"/>
              <a:t>D</a:t>
            </a:r>
            <a:r>
              <a:rPr lang="en-GB" sz="2400" dirty="0"/>
              <a:t>s, </a:t>
            </a:r>
            <a:r>
              <a:rPr lang="en-GB" sz="2400" b="1" dirty="0"/>
              <a:t>b</a:t>
            </a:r>
            <a:r>
              <a:rPr lang="en-GB" sz="2400" dirty="0"/>
              <a:t>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0AA9D-B598-4090-8844-ECE39C504AF0}"/>
              </a:ext>
            </a:extLst>
          </p:cNvPr>
          <p:cNvSpPr/>
          <p:nvPr/>
        </p:nvSpPr>
        <p:spPr>
          <a:xfrm>
            <a:off x="63500" y="5326533"/>
            <a:ext cx="12052300" cy="1476794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C4D02-D365-406D-AE05-C0311DE298C9}"/>
              </a:ext>
            </a:extLst>
          </p:cNvPr>
          <p:cNvSpPr txBox="1"/>
          <p:nvPr/>
        </p:nvSpPr>
        <p:spPr>
          <a:xfrm>
            <a:off x="789601" y="4080206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A41560-C247-4F7B-B16D-FE23AFBCC142}"/>
              </a:ext>
            </a:extLst>
          </p:cNvPr>
          <p:cNvSpPr txBox="1"/>
          <p:nvPr/>
        </p:nvSpPr>
        <p:spPr>
          <a:xfrm>
            <a:off x="6096000" y="3986470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1C12365-1423-4EE3-B071-9546A8A5D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786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7A5F0B-BE32-490D-A312-425EDA20E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90" y="467041"/>
            <a:ext cx="9190853" cy="39554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63AB73-8F0B-494E-960E-06E2767C0B83}"/>
              </a:ext>
            </a:extLst>
          </p:cNvPr>
          <p:cNvSpPr/>
          <p:nvPr/>
        </p:nvSpPr>
        <p:spPr>
          <a:xfrm>
            <a:off x="-25401" y="0"/>
            <a:ext cx="5952642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95C3A-0AAC-4B39-B588-1BF808971C52}"/>
              </a:ext>
            </a:extLst>
          </p:cNvPr>
          <p:cNvSpPr txBox="1"/>
          <p:nvPr/>
        </p:nvSpPr>
        <p:spPr>
          <a:xfrm>
            <a:off x="-25401" y="-127892"/>
            <a:ext cx="60012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Degassing of Chalcophile Metals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F842E-7773-4219-ABEE-C5E1B71A8640}"/>
              </a:ext>
            </a:extLst>
          </p:cNvPr>
          <p:cNvSpPr txBox="1"/>
          <p:nvPr/>
        </p:nvSpPr>
        <p:spPr>
          <a:xfrm>
            <a:off x="139701" y="4395791"/>
            <a:ext cx="11899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strongest evidence that sulfide-vapour partitioning doesn’t control the metal signature of the </a:t>
            </a:r>
            <a:r>
              <a:rPr lang="en-GB" sz="2400" dirty="0" err="1"/>
              <a:t>Kīlauean</a:t>
            </a:r>
            <a:r>
              <a:rPr lang="en-GB" sz="2400" dirty="0"/>
              <a:t> plume is the differential behaviour of Cu and 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K</a:t>
            </a:r>
            <a:r>
              <a:rPr lang="en-GB" sz="1200" dirty="0"/>
              <a:t>D</a:t>
            </a:r>
            <a:r>
              <a:rPr lang="en-GB" sz="2400" dirty="0"/>
              <a:t> of Cu in MORB (~1334) is significantly higher than that of Se (~345; </a:t>
            </a:r>
            <a:r>
              <a:rPr lang="en-GB" dirty="0"/>
              <a:t>Patten et al. 2013</a:t>
            </a:r>
            <a:r>
              <a:rPr lang="en-GB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higher Se concentration of melt inclusions  vs. glasses demonstrates that Se degasses.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Intriguingly</a:t>
            </a:r>
            <a:r>
              <a:rPr lang="en-GB" sz="2400" dirty="0"/>
              <a:t>, Cu concentrations are lower in melt inclusions than glasses (the opposite trajectory to that expected from degassing, or metal transfer from sulfide to vapour).</a:t>
            </a:r>
          </a:p>
          <a:p>
            <a:r>
              <a:rPr lang="en-GB" sz="2400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0AA9D-B598-4090-8844-ECE39C504AF0}"/>
              </a:ext>
            </a:extLst>
          </p:cNvPr>
          <p:cNvSpPr/>
          <p:nvPr/>
        </p:nvSpPr>
        <p:spPr>
          <a:xfrm>
            <a:off x="63500" y="4443127"/>
            <a:ext cx="12052300" cy="236020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43170-6044-4B0F-9C83-52B1FDF750EA}"/>
              </a:ext>
            </a:extLst>
          </p:cNvPr>
          <p:cNvSpPr/>
          <p:nvPr/>
        </p:nvSpPr>
        <p:spPr>
          <a:xfrm>
            <a:off x="2186940" y="1066800"/>
            <a:ext cx="17068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225DB-F15F-4A7D-9F27-0C4282332087}"/>
              </a:ext>
            </a:extLst>
          </p:cNvPr>
          <p:cNvSpPr/>
          <p:nvPr/>
        </p:nvSpPr>
        <p:spPr>
          <a:xfrm>
            <a:off x="4366260" y="2426302"/>
            <a:ext cx="1158240" cy="1002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81C502-DBBC-4E38-90DB-D30971C229BA}"/>
              </a:ext>
            </a:extLst>
          </p:cNvPr>
          <p:cNvSpPr/>
          <p:nvPr/>
        </p:nvSpPr>
        <p:spPr>
          <a:xfrm>
            <a:off x="3825240" y="2612993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F0021A-7C54-4BFD-A297-BECE90C142F7}"/>
              </a:ext>
            </a:extLst>
          </p:cNvPr>
          <p:cNvSpPr/>
          <p:nvPr/>
        </p:nvSpPr>
        <p:spPr>
          <a:xfrm>
            <a:off x="3756759" y="2491073"/>
            <a:ext cx="16002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A7BE5-26F0-40C9-8FE0-A7514A236817}"/>
              </a:ext>
            </a:extLst>
          </p:cNvPr>
          <p:cNvSpPr/>
          <p:nvPr/>
        </p:nvSpPr>
        <p:spPr>
          <a:xfrm>
            <a:off x="7947660" y="998220"/>
            <a:ext cx="214122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D6EDC-4377-479F-AC15-9772CB5CDB7E}"/>
              </a:ext>
            </a:extLst>
          </p:cNvPr>
          <p:cNvSpPr/>
          <p:nvPr/>
        </p:nvSpPr>
        <p:spPr>
          <a:xfrm>
            <a:off x="9220200" y="1063679"/>
            <a:ext cx="91440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667AB26-85E3-4976-91C8-86827894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93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63AB73-8F0B-494E-960E-06E2767C0B83}"/>
              </a:ext>
            </a:extLst>
          </p:cNvPr>
          <p:cNvSpPr/>
          <p:nvPr/>
        </p:nvSpPr>
        <p:spPr>
          <a:xfrm>
            <a:off x="-25401" y="0"/>
            <a:ext cx="7220052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95C3A-0AAC-4B39-B588-1BF808971C52}"/>
              </a:ext>
            </a:extLst>
          </p:cNvPr>
          <p:cNvSpPr txBox="1"/>
          <p:nvPr/>
        </p:nvSpPr>
        <p:spPr>
          <a:xfrm>
            <a:off x="-25402" y="-43327"/>
            <a:ext cx="72200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Release of Cu during sulfide-resorption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43170-6044-4B0F-9C83-52B1FDF750EA}"/>
              </a:ext>
            </a:extLst>
          </p:cNvPr>
          <p:cNvSpPr/>
          <p:nvPr/>
        </p:nvSpPr>
        <p:spPr>
          <a:xfrm>
            <a:off x="2110740" y="1143000"/>
            <a:ext cx="17068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225DB-F15F-4A7D-9F27-0C4282332087}"/>
              </a:ext>
            </a:extLst>
          </p:cNvPr>
          <p:cNvSpPr/>
          <p:nvPr/>
        </p:nvSpPr>
        <p:spPr>
          <a:xfrm>
            <a:off x="3817620" y="2712720"/>
            <a:ext cx="115824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81C502-DBBC-4E38-90DB-D30971C229BA}"/>
              </a:ext>
            </a:extLst>
          </p:cNvPr>
          <p:cNvSpPr/>
          <p:nvPr/>
        </p:nvSpPr>
        <p:spPr>
          <a:xfrm>
            <a:off x="4465320" y="2414873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F0021A-7C54-4BFD-A297-BECE90C142F7}"/>
              </a:ext>
            </a:extLst>
          </p:cNvPr>
          <p:cNvSpPr/>
          <p:nvPr/>
        </p:nvSpPr>
        <p:spPr>
          <a:xfrm>
            <a:off x="3756759" y="2491073"/>
            <a:ext cx="16002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A7BE5-26F0-40C9-8FE0-A7514A236817}"/>
              </a:ext>
            </a:extLst>
          </p:cNvPr>
          <p:cNvSpPr/>
          <p:nvPr/>
        </p:nvSpPr>
        <p:spPr>
          <a:xfrm>
            <a:off x="7947660" y="1089660"/>
            <a:ext cx="214122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D6EDC-4377-479F-AC15-9772CB5CDB7E}"/>
              </a:ext>
            </a:extLst>
          </p:cNvPr>
          <p:cNvSpPr/>
          <p:nvPr/>
        </p:nvSpPr>
        <p:spPr>
          <a:xfrm>
            <a:off x="9281160" y="1170359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E9869F-D935-45EF-8DF1-424CDFE44849}"/>
              </a:ext>
            </a:extLst>
          </p:cNvPr>
          <p:cNvSpPr/>
          <p:nvPr/>
        </p:nvSpPr>
        <p:spPr>
          <a:xfrm>
            <a:off x="8009908" y="427513"/>
            <a:ext cx="4038600" cy="631991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4EE6D4-5D2C-4595-8E98-59550AD4BFE1}"/>
              </a:ext>
            </a:extLst>
          </p:cNvPr>
          <p:cNvSpPr txBox="1"/>
          <p:nvPr/>
        </p:nvSpPr>
        <p:spPr>
          <a:xfrm>
            <a:off x="8013653" y="438398"/>
            <a:ext cx="403485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Melt inclusions follow a trajectory towards lower Ni and Cu indicative of sulfide fractionation (black lines).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Matrix glasses lie back on silicate-only fractionation trajectories (red lines).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No correlation with PEC amount, or visible sulfides, so isn’t secondary</a:t>
            </a:r>
            <a:r>
              <a:rPr lang="en-GB" sz="2400" dirty="0">
                <a:sym typeface="Wingdings" panose="05000000000000000000" pitchFamily="2" charset="2"/>
              </a:rPr>
              <a:t> sulfide growth.</a:t>
            </a:r>
            <a:endParaRPr lang="en-GB" sz="2400" dirty="0"/>
          </a:p>
          <a:p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dirty="0"/>
              <a:t>Melt inclusions form as sulfides progressively deplete the melt.</a:t>
            </a:r>
          </a:p>
          <a:p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/>
              <a:t>Sulfide resorption upon eruption releases Ni and Cu back into melt, not the vapour. </a:t>
            </a:r>
          </a:p>
        </p:txBody>
      </p:sp>
      <p:pic>
        <p:nvPicPr>
          <p:cNvPr id="8" name="Picture 7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0C14EF5C-EFF8-4E0B-9514-0A1654A7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" y="910827"/>
            <a:ext cx="7834881" cy="558970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477C52B-8807-45B6-9D9A-602883FCE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52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63AB73-8F0B-494E-960E-06E2767C0B83}"/>
              </a:ext>
            </a:extLst>
          </p:cNvPr>
          <p:cNvSpPr/>
          <p:nvPr/>
        </p:nvSpPr>
        <p:spPr>
          <a:xfrm>
            <a:off x="-25401" y="0"/>
            <a:ext cx="2534921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95C3A-0AAC-4B39-B588-1BF808971C52}"/>
              </a:ext>
            </a:extLst>
          </p:cNvPr>
          <p:cNvSpPr txBox="1"/>
          <p:nvPr/>
        </p:nvSpPr>
        <p:spPr>
          <a:xfrm>
            <a:off x="-25402" y="-43327"/>
            <a:ext cx="23326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Conclusions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43170-6044-4B0F-9C83-52B1FDF750EA}"/>
              </a:ext>
            </a:extLst>
          </p:cNvPr>
          <p:cNvSpPr/>
          <p:nvPr/>
        </p:nvSpPr>
        <p:spPr>
          <a:xfrm>
            <a:off x="2110740" y="1143000"/>
            <a:ext cx="17068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225DB-F15F-4A7D-9F27-0C4282332087}"/>
              </a:ext>
            </a:extLst>
          </p:cNvPr>
          <p:cNvSpPr/>
          <p:nvPr/>
        </p:nvSpPr>
        <p:spPr>
          <a:xfrm>
            <a:off x="3817620" y="2712720"/>
            <a:ext cx="115824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81C502-DBBC-4E38-90DB-D30971C229BA}"/>
              </a:ext>
            </a:extLst>
          </p:cNvPr>
          <p:cNvSpPr/>
          <p:nvPr/>
        </p:nvSpPr>
        <p:spPr>
          <a:xfrm>
            <a:off x="4465320" y="2414873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F0021A-7C54-4BFD-A297-BECE90C142F7}"/>
              </a:ext>
            </a:extLst>
          </p:cNvPr>
          <p:cNvSpPr/>
          <p:nvPr/>
        </p:nvSpPr>
        <p:spPr>
          <a:xfrm>
            <a:off x="3756759" y="2491073"/>
            <a:ext cx="16002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A7BE5-26F0-40C9-8FE0-A7514A236817}"/>
              </a:ext>
            </a:extLst>
          </p:cNvPr>
          <p:cNvSpPr/>
          <p:nvPr/>
        </p:nvSpPr>
        <p:spPr>
          <a:xfrm>
            <a:off x="7947660" y="1089660"/>
            <a:ext cx="214122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D6EDC-4377-479F-AC15-9772CB5CDB7E}"/>
              </a:ext>
            </a:extLst>
          </p:cNvPr>
          <p:cNvSpPr/>
          <p:nvPr/>
        </p:nvSpPr>
        <p:spPr>
          <a:xfrm>
            <a:off x="9281160" y="1170359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AFA97B-97A0-4105-B481-834750878D47}"/>
              </a:ext>
            </a:extLst>
          </p:cNvPr>
          <p:cNvSpPr txBox="1"/>
          <p:nvPr/>
        </p:nvSpPr>
        <p:spPr>
          <a:xfrm>
            <a:off x="203683" y="615553"/>
            <a:ext cx="11784633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/>
              <a:t>1. Kilauean magmas saturate in sulfide in crustal storage reservoirs at high MgO (~12 </a:t>
            </a:r>
            <a:r>
              <a:rPr lang="en-GB" sz="2300" b="1" dirty="0" err="1"/>
              <a:t>wt</a:t>
            </a:r>
            <a:r>
              <a:rPr lang="en-GB" sz="2300" b="1" dirty="0"/>
              <a:t> %)</a:t>
            </a:r>
          </a:p>
          <a:p>
            <a:r>
              <a:rPr lang="en-GB" sz="2300" dirty="0">
                <a:sym typeface="Wingdings" panose="05000000000000000000" pitchFamily="2" charset="2"/>
              </a:rPr>
              <a:t></a:t>
            </a:r>
            <a:r>
              <a:rPr lang="en-GB" sz="2300" dirty="0"/>
              <a:t> Previous studies focusing on lava lakes identified an additional phase of sulfide saturation that only occurs after extensive fractionation of degassed melts.</a:t>
            </a:r>
          </a:p>
          <a:p>
            <a:endParaRPr lang="en-GB" sz="2300" b="1" dirty="0"/>
          </a:p>
          <a:p>
            <a:r>
              <a:rPr lang="en-GB" sz="2300" b="1" dirty="0"/>
              <a:t>2. Extreme care is required to spot sulfide saturation in degassed subaerial lavas</a:t>
            </a:r>
          </a:p>
          <a:p>
            <a:r>
              <a:rPr lang="en-GB" sz="2300" dirty="0">
                <a:sym typeface="Wingdings" panose="05000000000000000000" pitchFamily="2" charset="2"/>
              </a:rPr>
              <a:t> </a:t>
            </a:r>
            <a:r>
              <a:rPr lang="en-GB" sz="2300" dirty="0"/>
              <a:t>Detailed SEM mapping of areas which have been isolated from the degassing melt is required to identify sulfides (e.g., within S-rich embayments, phenocrysts).</a:t>
            </a:r>
          </a:p>
          <a:p>
            <a:endParaRPr lang="en-GB" sz="2300" dirty="0"/>
          </a:p>
          <a:p>
            <a:r>
              <a:rPr lang="en-GB" sz="2300" b="1" dirty="0"/>
              <a:t>3. Ni and Cu released during sulfide resorption predominantly remain in the melt, rather than entering the volcanic plume</a:t>
            </a:r>
          </a:p>
          <a:p>
            <a:r>
              <a:rPr lang="en-GB" sz="2300" dirty="0">
                <a:sym typeface="Wingdings" panose="05000000000000000000" pitchFamily="2" charset="2"/>
              </a:rPr>
              <a:t> </a:t>
            </a:r>
            <a:r>
              <a:rPr lang="en-GB" sz="2300" dirty="0"/>
              <a:t>Matrix glasses follow silicate-only fractionation trajectories due to sulfide resorption, so do not preserve the chemical trajectories of sulfide fractionation at depth.</a:t>
            </a:r>
          </a:p>
          <a:p>
            <a:r>
              <a:rPr lang="en-GB" sz="2300" dirty="0">
                <a:sym typeface="Wingdings" panose="05000000000000000000" pitchFamily="2" charset="2"/>
              </a:rPr>
              <a:t> </a:t>
            </a:r>
            <a:r>
              <a:rPr lang="en-GB" sz="2300" dirty="0"/>
              <a:t>Only melt inclusions, which are isolated from this late-stage release of Cu and Ni, show evidence for sulfide fractionation in Ni vs. Cu space. </a:t>
            </a:r>
          </a:p>
          <a:p>
            <a:endParaRPr lang="en-GB" sz="2300" dirty="0"/>
          </a:p>
          <a:p>
            <a:r>
              <a:rPr lang="en-GB" sz="2300" b="1" dirty="0"/>
              <a:t>4. Se shows clear petrological evidence for degassing based on strong correlations with S. </a:t>
            </a:r>
          </a:p>
          <a:p>
            <a:r>
              <a:rPr lang="en-GB" sz="2300" dirty="0">
                <a:sym typeface="Wingdings" panose="05000000000000000000" pitchFamily="2" charset="2"/>
              </a:rPr>
              <a:t> Supports aerosol measurements indicating that Se is abundant in volcanic plumes.</a:t>
            </a:r>
            <a:endParaRPr lang="en-GB" sz="23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8BD8059-B4F7-4C62-89EC-D3357A4F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74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63AB73-8F0B-494E-960E-06E2767C0B83}"/>
              </a:ext>
            </a:extLst>
          </p:cNvPr>
          <p:cNvSpPr/>
          <p:nvPr/>
        </p:nvSpPr>
        <p:spPr>
          <a:xfrm>
            <a:off x="-25401" y="0"/>
            <a:ext cx="5420713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95C3A-0AAC-4B39-B588-1BF808971C52}"/>
              </a:ext>
            </a:extLst>
          </p:cNvPr>
          <p:cNvSpPr txBox="1"/>
          <p:nvPr/>
        </p:nvSpPr>
        <p:spPr>
          <a:xfrm>
            <a:off x="-25402" y="-83967"/>
            <a:ext cx="54207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Further Details: Mantle to Plume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43170-6044-4B0F-9C83-52B1FDF750EA}"/>
              </a:ext>
            </a:extLst>
          </p:cNvPr>
          <p:cNvSpPr/>
          <p:nvPr/>
        </p:nvSpPr>
        <p:spPr>
          <a:xfrm>
            <a:off x="2110740" y="1143000"/>
            <a:ext cx="17068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225DB-F15F-4A7D-9F27-0C4282332087}"/>
              </a:ext>
            </a:extLst>
          </p:cNvPr>
          <p:cNvSpPr/>
          <p:nvPr/>
        </p:nvSpPr>
        <p:spPr>
          <a:xfrm>
            <a:off x="3817620" y="2712720"/>
            <a:ext cx="115824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81C502-DBBC-4E38-90DB-D30971C229BA}"/>
              </a:ext>
            </a:extLst>
          </p:cNvPr>
          <p:cNvSpPr/>
          <p:nvPr/>
        </p:nvSpPr>
        <p:spPr>
          <a:xfrm>
            <a:off x="4465320" y="2414873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F0021A-7C54-4BFD-A297-BECE90C142F7}"/>
              </a:ext>
            </a:extLst>
          </p:cNvPr>
          <p:cNvSpPr/>
          <p:nvPr/>
        </p:nvSpPr>
        <p:spPr>
          <a:xfrm>
            <a:off x="3756759" y="2491073"/>
            <a:ext cx="16002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A7BE5-26F0-40C9-8FE0-A7514A236817}"/>
              </a:ext>
            </a:extLst>
          </p:cNvPr>
          <p:cNvSpPr/>
          <p:nvPr/>
        </p:nvSpPr>
        <p:spPr>
          <a:xfrm>
            <a:off x="7947660" y="1089660"/>
            <a:ext cx="214122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D6EDC-4377-479F-AC15-9772CB5CDB7E}"/>
              </a:ext>
            </a:extLst>
          </p:cNvPr>
          <p:cNvSpPr/>
          <p:nvPr/>
        </p:nvSpPr>
        <p:spPr>
          <a:xfrm>
            <a:off x="9281160" y="1170359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9D02B451-5E88-46B8-81E6-766DA674E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730445"/>
            <a:ext cx="8721608" cy="50378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6EE200-4695-4D06-B89C-076854EA9A7F}"/>
              </a:ext>
            </a:extLst>
          </p:cNvPr>
          <p:cNvSpPr txBox="1"/>
          <p:nvPr/>
        </p:nvSpPr>
        <p:spPr>
          <a:xfrm>
            <a:off x="8615680" y="264450"/>
            <a:ext cx="36474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Our paper (</a:t>
            </a:r>
            <a:r>
              <a:rPr lang="en-GB" sz="2200" dirty="0"/>
              <a:t>GCA; In press) </a:t>
            </a:r>
            <a:r>
              <a:rPr lang="en-GB" sz="2400" dirty="0"/>
              <a:t>also demonstrates that residual sulfides are present in the mantle source throughout the melting interval.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Overall, </a:t>
            </a:r>
            <a:r>
              <a:rPr lang="en-GB" sz="2400" dirty="0" err="1"/>
              <a:t>Kīlauean</a:t>
            </a:r>
            <a:r>
              <a:rPr lang="en-GB" sz="2400" dirty="0"/>
              <a:t> melts experience 3 stages of sulfide saturation: In the mantle (</a:t>
            </a:r>
            <a:r>
              <a:rPr lang="en-GB" sz="2400" b="1" dirty="0"/>
              <a:t>a</a:t>
            </a:r>
            <a:r>
              <a:rPr lang="en-GB" sz="2400" dirty="0"/>
              <a:t>), crust (</a:t>
            </a:r>
            <a:r>
              <a:rPr lang="en-GB" sz="2400" b="1" dirty="0"/>
              <a:t>b</a:t>
            </a:r>
            <a:r>
              <a:rPr lang="en-GB" sz="2400" dirty="0"/>
              <a:t>), and within lava lakes (</a:t>
            </a:r>
            <a:r>
              <a:rPr lang="en-GB" sz="2400" b="1" dirty="0"/>
              <a:t>e</a:t>
            </a:r>
            <a:r>
              <a:rPr lang="en-GB" sz="2400" dirty="0"/>
              <a:t>), separated by episodes of sulfide resorption during ascent through the lithosphere (</a:t>
            </a:r>
            <a:r>
              <a:rPr lang="en-GB" sz="2400" b="1" dirty="0"/>
              <a:t>b</a:t>
            </a:r>
            <a:r>
              <a:rPr lang="en-GB" sz="2400" dirty="0"/>
              <a:t>), and degassing upon eruption (</a:t>
            </a:r>
            <a:r>
              <a:rPr lang="en-GB" sz="2400" b="1" dirty="0"/>
              <a:t>d</a:t>
            </a:r>
            <a:r>
              <a:rPr lang="en-GB" sz="2400" dirty="0"/>
              <a:t>).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ED03A-66A5-4B8E-9821-EFAEE6F63BDD}"/>
              </a:ext>
            </a:extLst>
          </p:cNvPr>
          <p:cNvSpPr/>
          <p:nvPr/>
        </p:nvSpPr>
        <p:spPr>
          <a:xfrm>
            <a:off x="544788" y="6066187"/>
            <a:ext cx="38519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dirty="0">
                <a:hlinkClick r:id="rId3"/>
              </a:rPr>
              <a:t>https://eartharxiv.org/u6j79</a:t>
            </a:r>
            <a:endParaRPr lang="en-GB" sz="2500" b="1" dirty="0"/>
          </a:p>
        </p:txBody>
      </p:sp>
      <p:pic>
        <p:nvPicPr>
          <p:cNvPr id="4098" name="Picture 2" descr="EarthArXiv">
            <a:extLst>
              <a:ext uri="{FF2B5EF4-FFF2-40B4-BE49-F238E27FC236}">
                <a16:creationId xmlns:a16="http://schemas.microsoft.com/office/drawing/2014/main" id="{9EDBD6ED-9437-428D-A60B-EF0D52A1A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5" t="13628" r="31250" b="17151"/>
          <a:stretch/>
        </p:blipFill>
        <p:spPr bwMode="auto">
          <a:xfrm>
            <a:off x="5316032" y="5615526"/>
            <a:ext cx="2837556" cy="124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21A6C46-E8F1-4D6A-AD70-549BE729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3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63AB73-8F0B-494E-960E-06E2767C0B83}"/>
              </a:ext>
            </a:extLst>
          </p:cNvPr>
          <p:cNvSpPr/>
          <p:nvPr/>
        </p:nvSpPr>
        <p:spPr>
          <a:xfrm>
            <a:off x="-25401" y="0"/>
            <a:ext cx="2136141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95C3A-0AAC-4B39-B588-1BF808971C52}"/>
              </a:ext>
            </a:extLst>
          </p:cNvPr>
          <p:cNvSpPr txBox="1"/>
          <p:nvPr/>
        </p:nvSpPr>
        <p:spPr>
          <a:xfrm>
            <a:off x="-25402" y="-83967"/>
            <a:ext cx="19364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References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43170-6044-4B0F-9C83-52B1FDF750EA}"/>
              </a:ext>
            </a:extLst>
          </p:cNvPr>
          <p:cNvSpPr/>
          <p:nvPr/>
        </p:nvSpPr>
        <p:spPr>
          <a:xfrm>
            <a:off x="2110740" y="1143000"/>
            <a:ext cx="17068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225DB-F15F-4A7D-9F27-0C4282332087}"/>
              </a:ext>
            </a:extLst>
          </p:cNvPr>
          <p:cNvSpPr/>
          <p:nvPr/>
        </p:nvSpPr>
        <p:spPr>
          <a:xfrm>
            <a:off x="3817620" y="2712720"/>
            <a:ext cx="115824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81C502-DBBC-4E38-90DB-D30971C229BA}"/>
              </a:ext>
            </a:extLst>
          </p:cNvPr>
          <p:cNvSpPr/>
          <p:nvPr/>
        </p:nvSpPr>
        <p:spPr>
          <a:xfrm>
            <a:off x="4465320" y="2414873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F0021A-7C54-4BFD-A297-BECE90C142F7}"/>
              </a:ext>
            </a:extLst>
          </p:cNvPr>
          <p:cNvSpPr/>
          <p:nvPr/>
        </p:nvSpPr>
        <p:spPr>
          <a:xfrm>
            <a:off x="3756759" y="2491073"/>
            <a:ext cx="160020" cy="480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A7BE5-26F0-40C9-8FE0-A7514A236817}"/>
              </a:ext>
            </a:extLst>
          </p:cNvPr>
          <p:cNvSpPr/>
          <p:nvPr/>
        </p:nvSpPr>
        <p:spPr>
          <a:xfrm>
            <a:off x="7947660" y="1089660"/>
            <a:ext cx="214122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D6EDC-4377-479F-AC15-9772CB5CDB7E}"/>
              </a:ext>
            </a:extLst>
          </p:cNvPr>
          <p:cNvSpPr/>
          <p:nvPr/>
        </p:nvSpPr>
        <p:spPr>
          <a:xfrm>
            <a:off x="9281160" y="1170359"/>
            <a:ext cx="716280" cy="63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35DA2-712A-49DF-9D1A-AAD710B47A9D}"/>
              </a:ext>
            </a:extLst>
          </p:cNvPr>
          <p:cNvSpPr txBox="1"/>
          <p:nvPr/>
        </p:nvSpPr>
        <p:spPr>
          <a:xfrm>
            <a:off x="0" y="470031"/>
            <a:ext cx="1144844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Edmonds, M., Mather, T.A., Liu, E.J., 2018. A distinct metal fingerprint in arc volcanic emissions. Nature Geoscience 11, 790–794. </a:t>
            </a:r>
            <a:r>
              <a:rPr lang="en-GB" sz="1600" dirty="0">
                <a:hlinkClick r:id="rId2"/>
              </a:rPr>
              <a:t>https://doi.org/10.1038/s41561-018-0214-5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Greaney, A.T., Rudnick, R.L., </a:t>
            </a:r>
            <a:r>
              <a:rPr lang="en-GB" sz="1600" dirty="0" err="1"/>
              <a:t>Helz</a:t>
            </a:r>
            <a:r>
              <a:rPr lang="en-GB" sz="1600" dirty="0"/>
              <a:t>, R.T., </a:t>
            </a:r>
            <a:r>
              <a:rPr lang="en-GB" sz="1600" dirty="0" err="1"/>
              <a:t>Gaschnig</a:t>
            </a:r>
            <a:r>
              <a:rPr lang="en-GB" sz="1600" dirty="0"/>
              <a:t>, R.M., </a:t>
            </a:r>
            <a:r>
              <a:rPr lang="en-GB" sz="1600" dirty="0" err="1"/>
              <a:t>Piccoli</a:t>
            </a:r>
            <a:r>
              <a:rPr lang="en-GB" sz="1600" dirty="0"/>
              <a:t>, P.M., Ash, R.D., 2017. The </a:t>
            </a:r>
            <a:r>
              <a:rPr lang="en-GB" sz="1600" dirty="0" err="1"/>
              <a:t>behavior</a:t>
            </a:r>
            <a:r>
              <a:rPr lang="en-GB" sz="1600" dirty="0"/>
              <a:t> of chalcophile elements during magmatic differentiation as observed in Kīlauea </a:t>
            </a:r>
            <a:r>
              <a:rPr lang="en-GB" sz="1600" dirty="0" err="1"/>
              <a:t>Iki</a:t>
            </a:r>
            <a:r>
              <a:rPr lang="en-GB" sz="1600" dirty="0"/>
              <a:t> lava lake, Hawaii. </a:t>
            </a:r>
            <a:r>
              <a:rPr lang="en-GB" sz="1600" dirty="0" err="1"/>
              <a:t>Geochimica</a:t>
            </a:r>
            <a:r>
              <a:rPr lang="en-GB" sz="1600" dirty="0"/>
              <a:t> et </a:t>
            </a:r>
            <a:r>
              <a:rPr lang="en-GB" sz="1600" dirty="0" err="1"/>
              <a:t>Cosmochimica</a:t>
            </a:r>
            <a:r>
              <a:rPr lang="en-GB" sz="1600" dirty="0"/>
              <a:t> Acta 210, 71–96. </a:t>
            </a:r>
            <a:r>
              <a:rPr lang="en-GB" sz="1600" dirty="0">
                <a:hlinkClick r:id="rId3"/>
              </a:rPr>
              <a:t>https://doi.org/10.1016/j.gca.2017.04.033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Kiseeva</a:t>
            </a:r>
            <a:r>
              <a:rPr lang="en-GB" sz="1600" dirty="0"/>
              <a:t>, E.S., Wood, B.J., 2015. The effects of composition and temperature on chalcophile and lithophile element partitioning into magmatic sulphides. Earth and Planetary Science Letters 424, 280–294. </a:t>
            </a:r>
            <a:r>
              <a:rPr lang="en-GB" sz="1600" dirty="0">
                <a:hlinkClick r:id="rId4"/>
              </a:rPr>
              <a:t>https://doi.org/10.1016/j.epsl.2015.05.012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Norman, M.D., Garcia, M.O., Bennett, V.C., 2004. Rhenium and chalcophile elements in basaltic glasses from </a:t>
            </a:r>
            <a:r>
              <a:rPr lang="en-GB" sz="1600" dirty="0" err="1"/>
              <a:t>Ko’olau</a:t>
            </a:r>
            <a:r>
              <a:rPr lang="en-GB" sz="1600" dirty="0"/>
              <a:t> and </a:t>
            </a:r>
            <a:r>
              <a:rPr lang="en-GB" sz="1600" dirty="0" err="1"/>
              <a:t>Moloka’i</a:t>
            </a:r>
            <a:r>
              <a:rPr lang="en-GB" sz="1600" dirty="0"/>
              <a:t> volcanoes: Magmatic outgassing and composition of the Hawaiian plume. </a:t>
            </a:r>
            <a:r>
              <a:rPr lang="en-GB" sz="1600" dirty="0" err="1"/>
              <a:t>Geochimica</a:t>
            </a:r>
            <a:r>
              <a:rPr lang="en-GB" sz="1600" dirty="0"/>
              <a:t> et </a:t>
            </a:r>
            <a:r>
              <a:rPr lang="en-GB" sz="1600" dirty="0" err="1"/>
              <a:t>Cosmochimica</a:t>
            </a:r>
            <a:r>
              <a:rPr lang="en-GB" sz="1600" dirty="0"/>
              <a:t> Acta 68, 3761–3777. </a:t>
            </a:r>
            <a:r>
              <a:rPr lang="en-GB" sz="1600" dirty="0">
                <a:hlinkClick r:id="rId5"/>
              </a:rPr>
              <a:t>https://doi.org/10.1016/j.gca.2004.02.025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Mather, T.A., Witt, M.L.I., Pyle, D.M., Quayle, B.M., </a:t>
            </a:r>
            <a:r>
              <a:rPr lang="en-GB" sz="1600" dirty="0" err="1"/>
              <a:t>Aiuppa</a:t>
            </a:r>
            <a:r>
              <a:rPr lang="en-GB" sz="1600" dirty="0"/>
              <a:t>, A., </a:t>
            </a:r>
            <a:r>
              <a:rPr lang="en-GB" sz="1600" dirty="0" err="1"/>
              <a:t>Bagnato</a:t>
            </a:r>
            <a:r>
              <a:rPr lang="en-GB" sz="1600" dirty="0"/>
              <a:t>, E., Martin, R.S., Sims, K.W.W., Edmonds, M., Sutton, A.J., Ilyinskaya, E., 2012. Halogens and trace metal emissions from the ongoing 2008 summit eruption of Kīlauea volcano, Hawai`i. </a:t>
            </a:r>
            <a:r>
              <a:rPr lang="en-GB" sz="1600" dirty="0" err="1"/>
              <a:t>Geochimica</a:t>
            </a:r>
            <a:r>
              <a:rPr lang="en-GB" sz="1600" dirty="0"/>
              <a:t> et </a:t>
            </a:r>
            <a:r>
              <a:rPr lang="en-GB" sz="1600" dirty="0" err="1"/>
              <a:t>Cosmochimica</a:t>
            </a:r>
            <a:r>
              <a:rPr lang="en-GB" sz="1600" dirty="0"/>
              <a:t> Acta 83, 292–323. </a:t>
            </a:r>
            <a:r>
              <a:rPr lang="en-GB" sz="1600" dirty="0">
                <a:hlinkClick r:id="rId6"/>
              </a:rPr>
              <a:t>https://doi.org/10.1016/j.gca.2011.11.029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Moore, R.B., </a:t>
            </a:r>
            <a:r>
              <a:rPr lang="en-GB" sz="1600" dirty="0" err="1"/>
              <a:t>Helz</a:t>
            </a:r>
            <a:r>
              <a:rPr lang="en-GB" sz="1600" dirty="0"/>
              <a:t>, R.T., </a:t>
            </a:r>
            <a:r>
              <a:rPr lang="en-GB" sz="1600" dirty="0" err="1"/>
              <a:t>Dzurisin</a:t>
            </a:r>
            <a:r>
              <a:rPr lang="en-GB" sz="1600" dirty="0"/>
              <a:t>, D., Eaton, G.P., </a:t>
            </a:r>
            <a:r>
              <a:rPr lang="en-GB" sz="1600" dirty="0" err="1"/>
              <a:t>Koyanagi</a:t>
            </a:r>
            <a:r>
              <a:rPr lang="en-GB" sz="1600" dirty="0"/>
              <a:t>, R., Lipman, P.W., Lockwood, J.P., </a:t>
            </a:r>
            <a:r>
              <a:rPr lang="en-GB" sz="1600" dirty="0" err="1"/>
              <a:t>Puniwai</a:t>
            </a:r>
            <a:r>
              <a:rPr lang="en-GB" sz="1600" dirty="0"/>
              <a:t>, G.S., 1980. The 1977 eruption of </a:t>
            </a:r>
            <a:r>
              <a:rPr lang="en-GB" sz="1600" dirty="0" err="1"/>
              <a:t>kīlauea</a:t>
            </a:r>
            <a:r>
              <a:rPr lang="en-GB" sz="1600" dirty="0"/>
              <a:t> volcano, </a:t>
            </a:r>
            <a:r>
              <a:rPr lang="en-GB" sz="1600" dirty="0" err="1"/>
              <a:t>hawaii</a:t>
            </a:r>
            <a:r>
              <a:rPr lang="en-GB" sz="1600" dirty="0"/>
              <a:t>. Journal of Volcanology and Geothermal Research 7(3–4), 189–210.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O’Neill, 2020. The thermodynamic controls on sulfide saturation in silicate melts with application to Ocean Floor Basalts (in press, AGU books)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Patten, C., Barnes, S.-J., </a:t>
            </a:r>
            <a:r>
              <a:rPr lang="en-GB" sz="1600" dirty="0" err="1"/>
              <a:t>Mathez</a:t>
            </a:r>
            <a:r>
              <a:rPr lang="en-GB" sz="1600" dirty="0"/>
              <a:t>, E.A., Jenner, F.E., 2013. Partition coefficients of chalcophile elements between sulfide and silicate melts and the early crystallization history of sulfide liquid: LA-ICP-MS analysis of MORB sulfide droplets. Chemical Geology 358, 170–188. </a:t>
            </a:r>
            <a:r>
              <a:rPr lang="en-GB" sz="1600" dirty="0">
                <a:hlinkClick r:id="rId7"/>
              </a:rPr>
              <a:t>https://doi.org/10.1016/j.chemgeo.2013.08.040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Petrolog3 -</a:t>
            </a:r>
            <a:r>
              <a:rPr lang="en-GB" sz="1600" dirty="0">
                <a:hlinkClick r:id="rId8"/>
              </a:rPr>
              <a:t>https://agupubs.onlinelibrary.wiley.com/</a:t>
            </a:r>
            <a:r>
              <a:rPr lang="en-GB" sz="1600" dirty="0" err="1">
                <a:hlinkClick r:id="rId8"/>
              </a:rPr>
              <a:t>doi</a:t>
            </a:r>
            <a:r>
              <a:rPr lang="en-GB" sz="1600" dirty="0">
                <a:hlinkClick r:id="rId8"/>
              </a:rPr>
              <a:t>/10.1029/2011GC003516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Sides, I., Edmonds, M., Maclennan, J., Houghton, B.F., Swanson, D.A., Steele-</a:t>
            </a:r>
            <a:r>
              <a:rPr lang="en-GB" sz="1600" dirty="0" err="1"/>
              <a:t>MacInnis</a:t>
            </a:r>
            <a:r>
              <a:rPr lang="en-GB" sz="1600" dirty="0"/>
              <a:t>, M.J., 2014. Magma mixing and high fountaining during the 1959 Kīlauea </a:t>
            </a:r>
            <a:r>
              <a:rPr lang="en-GB" sz="1600" dirty="0" err="1"/>
              <a:t>Iki</a:t>
            </a:r>
            <a:r>
              <a:rPr lang="en-GB" sz="1600" dirty="0"/>
              <a:t> eruption, Hawai‘i. Earth and Planetary Science Letters 400, 102–112. </a:t>
            </a:r>
            <a:r>
              <a:rPr lang="en-GB" sz="1600" dirty="0">
                <a:hlinkClick r:id="rId9"/>
              </a:rPr>
              <a:t>https://doi.org/10.1016/j.epsl.2014.05.024</a:t>
            </a:r>
            <a:r>
              <a:rPr lang="en-GB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Smythe, D.J., Wood, B.J., </a:t>
            </a:r>
            <a:r>
              <a:rPr lang="en-GB" sz="1600" dirty="0" err="1"/>
              <a:t>Kiseeva</a:t>
            </a:r>
            <a:r>
              <a:rPr lang="en-GB" sz="1600" dirty="0"/>
              <a:t>, E.S., 2017. The S content of silicate melts at sulfide saturation: New experiments and a model incorporating the effects of sulfide composition. American Mineralogist 102, 795–803. </a:t>
            </a:r>
            <a:r>
              <a:rPr lang="en-GB" sz="1600" dirty="0">
                <a:hlinkClick r:id="rId10"/>
              </a:rPr>
              <a:t>https://doi.org/10.2138/am-2017-5800CCBY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3769CE8-85D3-4C96-80B1-774B89B7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1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D99C6-D3BB-41C8-9451-E8DDECF364CD}"/>
              </a:ext>
            </a:extLst>
          </p:cNvPr>
          <p:cNvGrpSpPr/>
          <p:nvPr/>
        </p:nvGrpSpPr>
        <p:grpSpPr>
          <a:xfrm>
            <a:off x="7126641" y="0"/>
            <a:ext cx="4384093" cy="4965148"/>
            <a:chOff x="635507" y="275124"/>
            <a:chExt cx="4384093" cy="49651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104A4B-B44F-4A91-88CE-E12E920EE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507" y="275124"/>
              <a:ext cx="4384093" cy="41758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BC8CAC-7B12-4CCF-BEEB-2565DF0EC220}"/>
                </a:ext>
              </a:extLst>
            </p:cNvPr>
            <p:cNvSpPr txBox="1"/>
            <p:nvPr/>
          </p:nvSpPr>
          <p:spPr>
            <a:xfrm>
              <a:off x="1676634" y="4316942"/>
              <a:ext cx="33429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Ilyinskaya et al., EGU2020-19656</a:t>
              </a:r>
            </a:p>
            <a:p>
              <a:r>
                <a:rPr lang="en-GB" dirty="0"/>
                <a:t>Mason et al., EGU2020-162</a:t>
              </a:r>
            </a:p>
            <a:p>
              <a:r>
                <a:rPr lang="en-GB" dirty="0"/>
                <a:t>Whitty et al., EGU2020-405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7ACEF4-DF16-4B18-A127-7653E9C7935E}"/>
              </a:ext>
            </a:extLst>
          </p:cNvPr>
          <p:cNvGrpSpPr/>
          <p:nvPr/>
        </p:nvGrpSpPr>
        <p:grpSpPr>
          <a:xfrm>
            <a:off x="1097800" y="216636"/>
            <a:ext cx="6145723" cy="4525493"/>
            <a:chOff x="6039926" y="-5059"/>
            <a:chExt cx="6145723" cy="45254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C1F4F0-CE11-46D0-A746-B1BF970AE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5" b="14989"/>
            <a:stretch/>
          </p:blipFill>
          <p:spPr>
            <a:xfrm>
              <a:off x="6039926" y="-5059"/>
              <a:ext cx="6145722" cy="22608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CFD420-511F-4F29-9DD8-EDB3996F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46" r="6109" b="447"/>
            <a:stretch/>
          </p:blipFill>
          <p:spPr>
            <a:xfrm>
              <a:off x="6039927" y="2255797"/>
              <a:ext cx="6145722" cy="22646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AFEDDF-36FA-4B6C-86D9-A01057A63DF4}"/>
                </a:ext>
              </a:extLst>
            </p:cNvPr>
            <p:cNvSpPr txBox="1"/>
            <p:nvPr/>
          </p:nvSpPr>
          <p:spPr>
            <a:xfrm>
              <a:off x="6090498" y="1686778"/>
              <a:ext cx="473052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500" b="1" dirty="0">
                  <a:solidFill>
                    <a:schemeClr val="bg1"/>
                  </a:solidFill>
                </a:rPr>
                <a:t>a) </a:t>
              </a:r>
              <a:r>
                <a:rPr lang="en-GB" b="1" dirty="0">
                  <a:solidFill>
                    <a:schemeClr val="bg1"/>
                  </a:solidFill>
                </a:rPr>
                <a:t>2018 View of Mauna Kea obscured by “</a:t>
              </a:r>
              <a:r>
                <a:rPr lang="en-GB" b="1" dirty="0" err="1">
                  <a:solidFill>
                    <a:schemeClr val="bg1"/>
                  </a:solidFill>
                </a:rPr>
                <a:t>Vog</a:t>
              </a:r>
              <a:r>
                <a:rPr lang="en-GB" b="1" dirty="0">
                  <a:solidFill>
                    <a:schemeClr val="bg1"/>
                  </a:solidFill>
                </a:rPr>
                <a:t>”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8F0015-6351-4582-A94E-E2F92FD0A0D5}"/>
                </a:ext>
              </a:extLst>
            </p:cNvPr>
            <p:cNvSpPr txBox="1"/>
            <p:nvPr/>
          </p:nvSpPr>
          <p:spPr>
            <a:xfrm>
              <a:off x="6039926" y="4032971"/>
              <a:ext cx="570784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500" b="1" dirty="0">
                  <a:solidFill>
                    <a:schemeClr val="bg1"/>
                  </a:solidFill>
                </a:rPr>
                <a:t>b) </a:t>
              </a:r>
              <a:r>
                <a:rPr lang="en-GB" b="1" dirty="0">
                  <a:solidFill>
                    <a:schemeClr val="bg1"/>
                  </a:solidFill>
                </a:rPr>
                <a:t>2019 view,  no eruptive activity at Kilauea – clear skies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FD15DA7-D475-4FFB-B98F-00478F81F954}"/>
              </a:ext>
            </a:extLst>
          </p:cNvPr>
          <p:cNvSpPr/>
          <p:nvPr/>
        </p:nvSpPr>
        <p:spPr>
          <a:xfrm>
            <a:off x="-25401" y="0"/>
            <a:ext cx="2347547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17F50-276A-49C4-9E16-AAD8A6070BCF}"/>
              </a:ext>
            </a:extLst>
          </p:cNvPr>
          <p:cNvSpPr txBox="1"/>
          <p:nvPr/>
        </p:nvSpPr>
        <p:spPr>
          <a:xfrm>
            <a:off x="0" y="-96217"/>
            <a:ext cx="21956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Motivation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FA133-B02F-4622-82EC-05FFFB6BBFCA}"/>
              </a:ext>
            </a:extLst>
          </p:cNvPr>
          <p:cNvSpPr txBox="1"/>
          <p:nvPr/>
        </p:nvSpPr>
        <p:spPr>
          <a:xfrm>
            <a:off x="-30478" y="4894516"/>
            <a:ext cx="12298678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50" dirty="0"/>
              <a:t>Kīlauea Volcano emits globally-significant fluxes of S into the atmosphere, with implications for regional air quality (e.g., formation of volcanic smog – “</a:t>
            </a:r>
            <a:r>
              <a:rPr lang="en-GB" sz="2350" dirty="0" err="1"/>
              <a:t>Vog</a:t>
            </a:r>
            <a:r>
              <a:rPr lang="en-GB" sz="2350" dirty="0"/>
              <a:t>”).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50" dirty="0"/>
              <a:t>Recent work has also demonstrated that the daily fluxes of chalcophile (S-loving elements) such as Cu and Se (</a:t>
            </a:r>
            <a:r>
              <a:rPr lang="en-GB" sz="2350" b="1" dirty="0"/>
              <a:t>c</a:t>
            </a:r>
            <a:r>
              <a:rPr lang="en-GB" sz="2350" dirty="0"/>
              <a:t>) rival the emissions of industrialized nations </a:t>
            </a:r>
            <a:r>
              <a:rPr lang="en-GB" dirty="0"/>
              <a:t>(Ilyinskaya et al.,EGU2020-19656)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50" b="1" dirty="0"/>
              <a:t>However</a:t>
            </a:r>
            <a:r>
              <a:rPr lang="en-GB" sz="2350" dirty="0"/>
              <a:t>, the processes controlling S and chalcophile element behaviour are poorly constrained.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218217-2C07-4217-8C04-BD298B75206F}"/>
              </a:ext>
            </a:extLst>
          </p:cNvPr>
          <p:cNvSpPr/>
          <p:nvPr/>
        </p:nvSpPr>
        <p:spPr>
          <a:xfrm>
            <a:off x="51876" y="4965148"/>
            <a:ext cx="12052300" cy="178434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6A852-76FD-450B-9A72-6222CF8D99A1}"/>
              </a:ext>
            </a:extLst>
          </p:cNvPr>
          <p:cNvSpPr txBox="1"/>
          <p:nvPr/>
        </p:nvSpPr>
        <p:spPr>
          <a:xfrm>
            <a:off x="7492853" y="181054"/>
            <a:ext cx="465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c)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408A01B-F99F-419A-A002-E9FFEE29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5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7536AD-477F-4E7F-9377-FCAE52538D7E}"/>
              </a:ext>
            </a:extLst>
          </p:cNvPr>
          <p:cNvSpPr/>
          <p:nvPr/>
        </p:nvSpPr>
        <p:spPr>
          <a:xfrm>
            <a:off x="-25402" y="0"/>
            <a:ext cx="6121401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DBD18-49C8-4CB3-B4D6-B36AC97CB24E}"/>
              </a:ext>
            </a:extLst>
          </p:cNvPr>
          <p:cNvSpPr txBox="1"/>
          <p:nvPr/>
        </p:nvSpPr>
        <p:spPr>
          <a:xfrm>
            <a:off x="-25402" y="-78788"/>
            <a:ext cx="610590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Chalcophile Element Partitioning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B47E3-70A9-4388-A861-CAD05D7F1CCF}"/>
              </a:ext>
            </a:extLst>
          </p:cNvPr>
          <p:cNvSpPr txBox="1"/>
          <p:nvPr/>
        </p:nvSpPr>
        <p:spPr>
          <a:xfrm>
            <a:off x="2" y="4879276"/>
            <a:ext cx="12191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Chalcophile element concentrations in magmatic systems are controlled by the 3-way partitioning between sulfide, silicate and fluid phases.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Sulfide-melt partitioning overwhelms the effects of silicate-melt partitioning, but the relative effect of fluid-melt partitioning is poorly constrained (and contradictory) -Submarine glasses retain high Se concentrations, yet aerosol studies show that volcanic plumes are Se-rich.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416784-DF2F-446C-9697-38976A7215F9}"/>
              </a:ext>
            </a:extLst>
          </p:cNvPr>
          <p:cNvGrpSpPr/>
          <p:nvPr/>
        </p:nvGrpSpPr>
        <p:grpSpPr>
          <a:xfrm>
            <a:off x="372356" y="3860237"/>
            <a:ext cx="2332744" cy="1019039"/>
            <a:chOff x="3548871" y="4810308"/>
            <a:chExt cx="3024722" cy="13213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6968BA-B57F-4FB7-9F6D-F0FC21EFE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8622" y="4810308"/>
              <a:ext cx="1342416" cy="66819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E6978D-B130-49B6-A61B-047ADE9E43D5}"/>
                </a:ext>
              </a:extLst>
            </p:cNvPr>
            <p:cNvSpPr txBox="1"/>
            <p:nvPr/>
          </p:nvSpPr>
          <p:spPr>
            <a:xfrm>
              <a:off x="4983093" y="4913574"/>
              <a:ext cx="1435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~ 180-800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86DC20-2C22-4C27-891E-237D18916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8871" y="5412707"/>
              <a:ext cx="1342417" cy="7189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EB62EA-0E3B-4B11-9C81-05AB6C9DCA96}"/>
                </a:ext>
              </a:extLst>
            </p:cNvPr>
            <p:cNvSpPr txBox="1"/>
            <p:nvPr/>
          </p:nvSpPr>
          <p:spPr>
            <a:xfrm>
              <a:off x="4983093" y="5535587"/>
              <a:ext cx="15905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~ 380-1800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751E7AE-E44A-44F1-9AB5-8E3F21230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77"/>
          <a:stretch/>
        </p:blipFill>
        <p:spPr>
          <a:xfrm>
            <a:off x="-26446" y="528901"/>
            <a:ext cx="3406404" cy="2900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CAD5F-E96E-46B4-BEEB-C1813254559F}"/>
              </a:ext>
            </a:extLst>
          </p:cNvPr>
          <p:cNvSpPr txBox="1"/>
          <p:nvPr/>
        </p:nvSpPr>
        <p:spPr>
          <a:xfrm>
            <a:off x="525384" y="3349708"/>
            <a:ext cx="4553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/>
              <a:t>Sulfide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C0A7BC-39CA-45E8-82C6-F15DDCA7ABC4}"/>
              </a:ext>
            </a:extLst>
          </p:cNvPr>
          <p:cNvGrpSpPr/>
          <p:nvPr/>
        </p:nvGrpSpPr>
        <p:grpSpPr>
          <a:xfrm>
            <a:off x="3917813" y="528901"/>
            <a:ext cx="3406404" cy="4346348"/>
            <a:chOff x="10359" y="1273839"/>
            <a:chExt cx="3586281" cy="4575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DCD975-F0F0-44D8-856D-4DB462885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9" y="1273839"/>
              <a:ext cx="3586281" cy="30531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2600D-3E80-42C9-9051-A6DD6C1DE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2745"/>
            <a:stretch/>
          </p:blipFill>
          <p:spPr>
            <a:xfrm>
              <a:off x="731356" y="4611694"/>
              <a:ext cx="1048798" cy="6995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3C9600-5B6B-4783-8825-B1D3B73279AA}"/>
                </a:ext>
              </a:extLst>
            </p:cNvPr>
            <p:cNvSpPr txBox="1"/>
            <p:nvPr/>
          </p:nvSpPr>
          <p:spPr>
            <a:xfrm>
              <a:off x="1952437" y="4737586"/>
              <a:ext cx="7264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~0.1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0FBB2D-DDFB-404A-982B-936BC7E03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209" y="5240689"/>
              <a:ext cx="1127978" cy="6090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6B8513-C8CA-4C23-8DD1-9A2353CC64B9}"/>
                </a:ext>
              </a:extLst>
            </p:cNvPr>
            <p:cNvSpPr txBox="1"/>
            <p:nvPr/>
          </p:nvSpPr>
          <p:spPr>
            <a:xfrm>
              <a:off x="2013952" y="5347620"/>
              <a:ext cx="881973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~0.21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0C6424-1FF2-4FA5-B0E2-5C68F7888B94}"/>
              </a:ext>
            </a:extLst>
          </p:cNvPr>
          <p:cNvSpPr txBox="1"/>
          <p:nvPr/>
        </p:nvSpPr>
        <p:spPr>
          <a:xfrm>
            <a:off x="4379216" y="3349708"/>
            <a:ext cx="4325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/>
              <a:t>Silicate phase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AA2BC6-FF01-4608-B3C0-8379383B7264}"/>
              </a:ext>
            </a:extLst>
          </p:cNvPr>
          <p:cNvGrpSpPr/>
          <p:nvPr/>
        </p:nvGrpSpPr>
        <p:grpSpPr>
          <a:xfrm>
            <a:off x="7765835" y="529553"/>
            <a:ext cx="4688330" cy="4461547"/>
            <a:chOff x="7565345" y="1291185"/>
            <a:chExt cx="4911037" cy="467348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D48A210-E1B4-45F5-8413-74F7F458C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4475" y="4638431"/>
              <a:ext cx="1410796" cy="7487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15FDA53-1FB8-40DC-B9D8-BEC398AE8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39757" y="5276531"/>
              <a:ext cx="1500795" cy="68813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DE2B56-D8D9-4350-B7D8-64279EB16A4E}"/>
                </a:ext>
              </a:extLst>
            </p:cNvPr>
            <p:cNvSpPr txBox="1"/>
            <p:nvPr/>
          </p:nvSpPr>
          <p:spPr>
            <a:xfrm>
              <a:off x="9944133" y="4769553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~ 1-83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8AD367-83B8-4641-A498-5B42669A0448}"/>
                </a:ext>
              </a:extLst>
            </p:cNvPr>
            <p:cNvSpPr txBox="1"/>
            <p:nvPr/>
          </p:nvSpPr>
          <p:spPr>
            <a:xfrm>
              <a:off x="9990781" y="5373696"/>
              <a:ext cx="875173" cy="483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= ???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67F181A-D2D0-4CD8-9E8F-4E9B92DC2906}"/>
                </a:ext>
              </a:extLst>
            </p:cNvPr>
            <p:cNvGrpSpPr/>
            <p:nvPr/>
          </p:nvGrpSpPr>
          <p:grpSpPr>
            <a:xfrm>
              <a:off x="7565345" y="1291185"/>
              <a:ext cx="4553758" cy="3035839"/>
              <a:chOff x="7612673" y="2509871"/>
              <a:chExt cx="4553758" cy="3035839"/>
            </a:xfrm>
          </p:grpSpPr>
          <p:pic>
            <p:nvPicPr>
              <p:cNvPr id="31" name="Picture 30" descr="Smoke coming from the clouds&#10;&#10;Description automatically generated">
                <a:extLst>
                  <a:ext uri="{FF2B5EF4-FFF2-40B4-BE49-F238E27FC236}">
                    <a16:creationId xmlns:a16="http://schemas.microsoft.com/office/drawing/2014/main" id="{3CC19287-CF9C-4BE4-A95B-ADEEE7DAC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2673" y="2509871"/>
                <a:ext cx="4553758" cy="303583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0A7683E-F525-4C6F-9BDF-12441A92C828}"/>
                  </a:ext>
                </a:extLst>
              </p:cNvPr>
              <p:cNvSpPr txBox="1"/>
              <p:nvPr/>
            </p:nvSpPr>
            <p:spPr>
              <a:xfrm>
                <a:off x="8804901" y="2737908"/>
                <a:ext cx="254428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600" b="1" dirty="0">
                    <a:solidFill>
                      <a:schemeClr val="bg1"/>
                    </a:solidFill>
                  </a:rPr>
                  <a:t>Se, Cu, As, Pb, Zn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57375E-EFCB-4F6B-8DB6-FF96E15BD473}"/>
                </a:ext>
              </a:extLst>
            </p:cNvPr>
            <p:cNvSpPr txBox="1"/>
            <p:nvPr/>
          </p:nvSpPr>
          <p:spPr>
            <a:xfrm>
              <a:off x="7922625" y="4215615"/>
              <a:ext cx="45537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" b="1" dirty="0"/>
                <a:t>Degassing/resorption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03DA050-D1FE-41D7-A015-01A441E2B7D9}"/>
              </a:ext>
            </a:extLst>
          </p:cNvPr>
          <p:cNvSpPr/>
          <p:nvPr/>
        </p:nvSpPr>
        <p:spPr>
          <a:xfrm>
            <a:off x="51876" y="4965148"/>
            <a:ext cx="12052300" cy="178434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DB175BE-270E-4EF0-BC40-B5E023B9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6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C84C49-A175-4F74-95BB-017995063915}"/>
              </a:ext>
            </a:extLst>
          </p:cNvPr>
          <p:cNvSpPr/>
          <p:nvPr/>
        </p:nvSpPr>
        <p:spPr>
          <a:xfrm>
            <a:off x="-25402" y="0"/>
            <a:ext cx="6455869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C0B81-079F-4DD2-9B3E-791734BA3003}"/>
              </a:ext>
            </a:extLst>
          </p:cNvPr>
          <p:cNvSpPr txBox="1"/>
          <p:nvPr/>
        </p:nvSpPr>
        <p:spPr>
          <a:xfrm>
            <a:off x="-25402" y="-66088"/>
            <a:ext cx="63698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Introduction to Sulfide Saturation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E066AB-E89E-466E-AF1A-6DF6138431D7}"/>
              </a:ext>
            </a:extLst>
          </p:cNvPr>
          <p:cNvSpPr txBox="1"/>
          <p:nvPr/>
        </p:nvSpPr>
        <p:spPr>
          <a:xfrm>
            <a:off x="2" y="4879276"/>
            <a:ext cx="12191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Before the onset of low-pressure degassing (and the exsolution of a S-H</a:t>
            </a:r>
            <a:r>
              <a:rPr lang="en-GB" sz="1400" dirty="0"/>
              <a:t>2</a:t>
            </a:r>
            <a:r>
              <a:rPr lang="en-GB" sz="2400" dirty="0"/>
              <a:t>O-rich vapour), the presence/absence of sulfides controls the behaviour of S and other chalcophile elements.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Magmas become “sulfide saturated” when the concentration of S</a:t>
            </a:r>
            <a:r>
              <a:rPr lang="en-GB" sz="2400" baseline="30000" dirty="0"/>
              <a:t>2- </a:t>
            </a:r>
            <a:r>
              <a:rPr lang="en-GB" sz="2400" dirty="0"/>
              <a:t> in the melt exceeds the solubility of S</a:t>
            </a:r>
            <a:r>
              <a:rPr lang="en-GB" sz="2400" baseline="30000" dirty="0"/>
              <a:t>2-</a:t>
            </a:r>
            <a:r>
              <a:rPr lang="en-GB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solubility limit is termed the </a:t>
            </a:r>
            <a:r>
              <a:rPr lang="en-GB" sz="2400" b="1" dirty="0"/>
              <a:t>“Sulfide concentration at Sulfide Saturation”, </a:t>
            </a:r>
            <a:r>
              <a:rPr lang="en-GB" sz="2400" dirty="0"/>
              <a:t>or the </a:t>
            </a:r>
            <a:r>
              <a:rPr lang="en-GB" sz="2400" b="1" dirty="0"/>
              <a:t>SCSS</a:t>
            </a:r>
            <a:r>
              <a:rPr lang="en-GB" sz="2400" b="1" baseline="30000" dirty="0"/>
              <a:t>2-</a:t>
            </a:r>
            <a:r>
              <a:rPr lang="en-GB" sz="2400" dirty="0"/>
              <a:t> . </a:t>
            </a:r>
            <a:endParaRPr lang="en-GB" sz="2400" b="1" dirty="0"/>
          </a:p>
          <a:p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EA8B01-32E1-447E-BDC3-8673DB8605DB}"/>
              </a:ext>
            </a:extLst>
          </p:cNvPr>
          <p:cNvSpPr/>
          <p:nvPr/>
        </p:nvSpPr>
        <p:spPr>
          <a:xfrm>
            <a:off x="51876" y="4965148"/>
            <a:ext cx="12052300" cy="178434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sign, star, clock&#10;&#10;Description automatically generated">
            <a:extLst>
              <a:ext uri="{FF2B5EF4-FFF2-40B4-BE49-F238E27FC236}">
                <a16:creationId xmlns:a16="http://schemas.microsoft.com/office/drawing/2014/main" id="{629983AF-0553-4FC4-9FA5-486A071A9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" y="1242105"/>
            <a:ext cx="12052300" cy="3295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14892-F7E0-433C-ADE1-5F1958AEAA36}"/>
              </a:ext>
            </a:extLst>
          </p:cNvPr>
          <p:cNvSpPr txBox="1"/>
          <p:nvPr/>
        </p:nvSpPr>
        <p:spPr>
          <a:xfrm>
            <a:off x="2303584" y="122154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F5CA6-A620-4FD8-ADBE-5716993DEE0E}"/>
              </a:ext>
            </a:extLst>
          </p:cNvPr>
          <p:cNvSpPr txBox="1"/>
          <p:nvPr/>
        </p:nvSpPr>
        <p:spPr>
          <a:xfrm>
            <a:off x="6124928" y="114534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2-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9A6F4A9-B222-45BC-9DC9-1F75274A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7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C84C49-A175-4F74-95BB-017995063915}"/>
              </a:ext>
            </a:extLst>
          </p:cNvPr>
          <p:cNvSpPr/>
          <p:nvPr/>
        </p:nvSpPr>
        <p:spPr>
          <a:xfrm>
            <a:off x="-25401" y="0"/>
            <a:ext cx="2882902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F5764-6B07-4AD6-8806-ACCF5A3A9921}"/>
              </a:ext>
            </a:extLst>
          </p:cNvPr>
          <p:cNvSpPr txBox="1"/>
          <p:nvPr/>
        </p:nvSpPr>
        <p:spPr>
          <a:xfrm>
            <a:off x="-25402" y="-78788"/>
            <a:ext cx="27613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Previous work</a:t>
            </a:r>
          </a:p>
        </p:txBody>
      </p:sp>
      <p:pic>
        <p:nvPicPr>
          <p:cNvPr id="5" name="Picture 2" descr="Image result for kilauea iki lava lake&quot;">
            <a:extLst>
              <a:ext uri="{FF2B5EF4-FFF2-40B4-BE49-F238E27FC236}">
                <a16:creationId xmlns:a16="http://schemas.microsoft.com/office/drawing/2014/main" id="{4FBD43A2-7735-4F2E-ACBD-759BB722D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14426" r="18198" b="19225"/>
          <a:stretch/>
        </p:blipFill>
        <p:spPr bwMode="auto">
          <a:xfrm>
            <a:off x="12700" y="607689"/>
            <a:ext cx="6330813" cy="38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06430-DE08-4BB7-B604-8A2A1433109D}"/>
              </a:ext>
            </a:extLst>
          </p:cNvPr>
          <p:cNvSpPr txBox="1"/>
          <p:nvPr/>
        </p:nvSpPr>
        <p:spPr>
          <a:xfrm>
            <a:off x="13776" y="635542"/>
            <a:ext cx="2053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Kīlauea </a:t>
            </a:r>
            <a:r>
              <a:rPr lang="en-GB" b="1" dirty="0" err="1">
                <a:solidFill>
                  <a:schemeClr val="bg1"/>
                </a:solidFill>
              </a:rPr>
              <a:t>Iki</a:t>
            </a:r>
            <a:r>
              <a:rPr lang="en-GB" b="1" dirty="0">
                <a:solidFill>
                  <a:schemeClr val="bg1"/>
                </a:solidFill>
              </a:rPr>
              <a:t> Eruption</a:t>
            </a:r>
          </a:p>
          <a:p>
            <a:r>
              <a:rPr lang="en-GB" b="1" dirty="0">
                <a:solidFill>
                  <a:schemeClr val="bg1"/>
                </a:solidFill>
              </a:rPr>
              <a:t>Photo credit: USGS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8C598-199D-480E-B986-CAE487D2BA5E}"/>
              </a:ext>
            </a:extLst>
          </p:cNvPr>
          <p:cNvSpPr txBox="1"/>
          <p:nvPr/>
        </p:nvSpPr>
        <p:spPr>
          <a:xfrm>
            <a:off x="12700" y="5189698"/>
            <a:ext cx="1189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Literature chalcophile element data for </a:t>
            </a:r>
            <a:r>
              <a:rPr lang="en-GB" sz="2400" dirty="0" err="1"/>
              <a:t>Kīlauean</a:t>
            </a:r>
            <a:r>
              <a:rPr lang="en-GB" sz="2400" dirty="0"/>
              <a:t> samples is restricted to glass analyses from melts fractionating within the Kīlauea </a:t>
            </a:r>
            <a:r>
              <a:rPr lang="en-GB" sz="2400" dirty="0" err="1"/>
              <a:t>Iki</a:t>
            </a:r>
            <a:r>
              <a:rPr lang="en-GB" sz="2400" dirty="0"/>
              <a:t> lava lake (</a:t>
            </a:r>
            <a:r>
              <a:rPr lang="en-GB" sz="2400" b="1" dirty="0"/>
              <a:t>a</a:t>
            </a:r>
            <a:r>
              <a:rPr lang="en-GB" sz="2400" dirty="0"/>
              <a:t>, Greaney et al., 2017).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dataset shows that Cu behaves incompatibly until ~ 2 </a:t>
            </a:r>
            <a:r>
              <a:rPr lang="en-GB" sz="2400" dirty="0" err="1"/>
              <a:t>wt</a:t>
            </a:r>
            <a:r>
              <a:rPr lang="en-GB" sz="2400" dirty="0"/>
              <a:t>% MgO, suggesting that sulfides only saturate after extensive fractional crystallization (</a:t>
            </a:r>
            <a:r>
              <a:rPr lang="en-GB" sz="2400" b="1" dirty="0"/>
              <a:t>b</a:t>
            </a:r>
            <a:r>
              <a:rPr lang="en-GB" sz="2400" dirty="0"/>
              <a:t>).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E8D2F-6AD4-49A4-A01A-16DB89CFE0BB}"/>
              </a:ext>
            </a:extLst>
          </p:cNvPr>
          <p:cNvSpPr/>
          <p:nvPr/>
        </p:nvSpPr>
        <p:spPr>
          <a:xfrm>
            <a:off x="69850" y="5189698"/>
            <a:ext cx="12052300" cy="156966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07C2D-4130-4880-ADA0-A4B48F0DE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420" y="228988"/>
            <a:ext cx="5822180" cy="4737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5B6E9F-D6A3-49AB-83AF-C53C4708A85C}"/>
              </a:ext>
            </a:extLst>
          </p:cNvPr>
          <p:cNvSpPr txBox="1"/>
          <p:nvPr/>
        </p:nvSpPr>
        <p:spPr>
          <a:xfrm>
            <a:off x="2270753" y="4000225"/>
            <a:ext cx="16871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a) </a:t>
            </a:r>
            <a:r>
              <a:rPr lang="en-GB" sz="2500" dirty="0">
                <a:solidFill>
                  <a:schemeClr val="bg1"/>
                </a:solidFill>
              </a:rPr>
              <a:t>Lava lake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CFEF8-16D2-466A-81FF-8D1C49582C49}"/>
              </a:ext>
            </a:extLst>
          </p:cNvPr>
          <p:cNvSpPr txBox="1"/>
          <p:nvPr/>
        </p:nvSpPr>
        <p:spPr>
          <a:xfrm>
            <a:off x="4201153" y="1942825"/>
            <a:ext cx="18387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bg1"/>
                </a:solidFill>
              </a:rPr>
              <a:t>Fire fountain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9E4793-9839-47FF-9537-36EDBCB2611E}"/>
              </a:ext>
            </a:extLst>
          </p:cNvPr>
          <p:cNvSpPr txBox="1"/>
          <p:nvPr/>
        </p:nvSpPr>
        <p:spPr>
          <a:xfrm>
            <a:off x="7309494" y="720180"/>
            <a:ext cx="4555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/>
              <a:t>b)</a:t>
            </a:r>
            <a:endParaRPr lang="en-GB" sz="25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CA0F9E8-FE02-4E08-BC0A-022E418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62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C84C49-A175-4F74-95BB-017995063915}"/>
              </a:ext>
            </a:extLst>
          </p:cNvPr>
          <p:cNvSpPr/>
          <p:nvPr/>
        </p:nvSpPr>
        <p:spPr>
          <a:xfrm>
            <a:off x="-25401" y="0"/>
            <a:ext cx="2870202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9EEEC-C847-4168-BBFA-E8C0A82CA392}"/>
              </a:ext>
            </a:extLst>
          </p:cNvPr>
          <p:cNvSpPr txBox="1"/>
          <p:nvPr/>
        </p:nvSpPr>
        <p:spPr>
          <a:xfrm>
            <a:off x="-25402" y="-78788"/>
            <a:ext cx="27152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Our Approach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E4FDB-9D65-4F20-B8AB-00A2CD2A4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17"/>
          <a:stretch/>
        </p:blipFill>
        <p:spPr>
          <a:xfrm>
            <a:off x="6328465" y="952963"/>
            <a:ext cx="5737611" cy="3021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055C42-98EF-4EFA-ABE7-AC35EFD09D68}"/>
              </a:ext>
            </a:extLst>
          </p:cNvPr>
          <p:cNvSpPr txBox="1"/>
          <p:nvPr/>
        </p:nvSpPr>
        <p:spPr>
          <a:xfrm>
            <a:off x="10094273" y="2382072"/>
            <a:ext cx="1585766" cy="596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50 µm </a:t>
            </a:r>
          </a:p>
          <a:p>
            <a:pPr algn="ctr"/>
            <a:r>
              <a:rPr lang="en-GB" dirty="0"/>
              <a:t>Se – As line scan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78D6C-8BCA-4ED6-9123-BB58238103B7}"/>
              </a:ext>
            </a:extLst>
          </p:cNvPr>
          <p:cNvSpPr txBox="1"/>
          <p:nvPr/>
        </p:nvSpPr>
        <p:spPr>
          <a:xfrm>
            <a:off x="9759595" y="1269285"/>
            <a:ext cx="1369414" cy="596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µm spot </a:t>
            </a:r>
          </a:p>
          <a:p>
            <a:r>
              <a:rPr lang="en-GB" dirty="0"/>
              <a:t>(54 elements)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F2EE28-F65E-41EE-8124-9D173CCD2BF8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098720" y="1567782"/>
            <a:ext cx="6608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FD0A80-AFD0-4595-AB38-651CD558600F}"/>
              </a:ext>
            </a:extLst>
          </p:cNvPr>
          <p:cNvCxnSpPr>
            <a:cxnSpLocks/>
          </p:cNvCxnSpPr>
          <p:nvPr/>
        </p:nvCxnSpPr>
        <p:spPr>
          <a:xfrm flipH="1">
            <a:off x="9763835" y="2605372"/>
            <a:ext cx="6608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8104F-8997-436B-9B4B-E07B0821C918}"/>
              </a:ext>
            </a:extLst>
          </p:cNvPr>
          <p:cNvSpPr txBox="1"/>
          <p:nvPr/>
        </p:nvSpPr>
        <p:spPr>
          <a:xfrm>
            <a:off x="2" y="4590751"/>
            <a:ext cx="1189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perform LA-ICP-MS analyses of chalcophile elements (e.g., Cu, Se, As, Bi, Cd) on melt inclusions and matrix glasses from 4 </a:t>
            </a:r>
            <a:r>
              <a:rPr lang="en-GB" sz="2400" dirty="0" err="1"/>
              <a:t>Kīlauean</a:t>
            </a:r>
            <a:r>
              <a:rPr lang="en-GB" sz="2400" dirty="0"/>
              <a:t> eruptions using spots and line scans (</a:t>
            </a:r>
            <a:r>
              <a:rPr lang="en-GB" sz="2400" b="1" dirty="0"/>
              <a:t>a-b</a:t>
            </a:r>
            <a:r>
              <a:rPr lang="en-GB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S, Cl and major elements were measured by EPMA.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New SEM-based mapping techniques were developed to rapidly hunt for sulfides, and quantify their bulk compositions.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Fractional crystallization models for S were compared to SCSS trajectories.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C9AA83-FD1B-4E5F-BDA5-40641A54EE80}"/>
              </a:ext>
            </a:extLst>
          </p:cNvPr>
          <p:cNvSpPr/>
          <p:nvPr/>
        </p:nvSpPr>
        <p:spPr>
          <a:xfrm>
            <a:off x="64576" y="4604103"/>
            <a:ext cx="12052300" cy="219039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B7DC7-34FC-44CB-8375-ED1F375E4F4A}"/>
              </a:ext>
            </a:extLst>
          </p:cNvPr>
          <p:cNvSpPr txBox="1"/>
          <p:nvPr/>
        </p:nvSpPr>
        <p:spPr>
          <a:xfrm>
            <a:off x="6423781" y="3431806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E3877E-392C-4E6E-ABD5-59D40015F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3" t="25038" r="21130" b="28335"/>
          <a:stretch/>
        </p:blipFill>
        <p:spPr>
          <a:xfrm>
            <a:off x="0" y="960617"/>
            <a:ext cx="6344986" cy="3021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772D5A-AA97-40ED-8266-B453D92BAE9A}"/>
              </a:ext>
            </a:extLst>
          </p:cNvPr>
          <p:cNvSpPr txBox="1"/>
          <p:nvPr/>
        </p:nvSpPr>
        <p:spPr>
          <a:xfrm>
            <a:off x="-25402" y="3487148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09C4A3-2F3A-423C-8F7E-948D44CA9815}"/>
              </a:ext>
            </a:extLst>
          </p:cNvPr>
          <p:cNvCxnSpPr/>
          <p:nvPr/>
        </p:nvCxnSpPr>
        <p:spPr>
          <a:xfrm>
            <a:off x="10264626" y="3581400"/>
            <a:ext cx="14154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1E7C9C5-9E25-4FDA-B54C-31926BEBA040}"/>
              </a:ext>
            </a:extLst>
          </p:cNvPr>
          <p:cNvSpPr txBox="1"/>
          <p:nvPr/>
        </p:nvSpPr>
        <p:spPr>
          <a:xfrm>
            <a:off x="10444302" y="3249885"/>
            <a:ext cx="9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100 µm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A44EE5-FC3D-4FBC-AFF1-808563F7737D}"/>
              </a:ext>
            </a:extLst>
          </p:cNvPr>
          <p:cNvSpPr txBox="1"/>
          <p:nvPr/>
        </p:nvSpPr>
        <p:spPr>
          <a:xfrm>
            <a:off x="805140" y="3990986"/>
            <a:ext cx="407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LA-ICP-MS set up at the Open University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5B239B-24F9-480F-9646-1AA9A336F98F}"/>
              </a:ext>
            </a:extLst>
          </p:cNvPr>
          <p:cNvSpPr txBox="1"/>
          <p:nvPr/>
        </p:nvSpPr>
        <p:spPr>
          <a:xfrm>
            <a:off x="7679508" y="3918046"/>
            <a:ext cx="241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Kīlauean</a:t>
            </a:r>
            <a:r>
              <a:rPr lang="en-GB" b="1" dirty="0"/>
              <a:t> melt inclusion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43D4F107-047A-4F16-BAAA-31502304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54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37097745-1029-4CA3-98CB-3F69FB88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22763"/>
            <a:ext cx="11976637" cy="47794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C84C49-A175-4F74-95BB-017995063915}"/>
              </a:ext>
            </a:extLst>
          </p:cNvPr>
          <p:cNvSpPr/>
          <p:nvPr/>
        </p:nvSpPr>
        <p:spPr>
          <a:xfrm>
            <a:off x="-25402" y="0"/>
            <a:ext cx="3770088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62EBF-3D02-4A6D-A7F6-A846D24E5C16}"/>
              </a:ext>
            </a:extLst>
          </p:cNvPr>
          <p:cNvSpPr txBox="1"/>
          <p:nvPr/>
        </p:nvSpPr>
        <p:spPr>
          <a:xfrm>
            <a:off x="0" y="-86652"/>
            <a:ext cx="35861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Sulfide Occurrence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3231B-D796-4F95-8AC8-3380793DC886}"/>
              </a:ext>
            </a:extLst>
          </p:cNvPr>
          <p:cNvSpPr txBox="1"/>
          <p:nvPr/>
        </p:nvSpPr>
        <p:spPr>
          <a:xfrm>
            <a:off x="12699" y="5583442"/>
            <a:ext cx="12090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find sulfides within highly </a:t>
            </a:r>
            <a:r>
              <a:rPr lang="en-GB" sz="2400" dirty="0" err="1"/>
              <a:t>forsteritic</a:t>
            </a:r>
            <a:r>
              <a:rPr lang="en-GB" sz="2400" dirty="0"/>
              <a:t> olivine crystals (</a:t>
            </a:r>
            <a:r>
              <a:rPr lang="en-GB" sz="2400" b="1" dirty="0"/>
              <a:t>b-d</a:t>
            </a:r>
            <a:r>
              <a:rPr lang="en-GB" sz="2400" dirty="0"/>
              <a:t>), as well as within S-rich embayments with a range of MgO contents.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suggests sulfides saturate at ~12 </a:t>
            </a:r>
            <a:r>
              <a:rPr lang="en-GB" sz="2400" dirty="0" err="1"/>
              <a:t>wt</a:t>
            </a:r>
            <a:r>
              <a:rPr lang="en-GB" sz="2400" dirty="0"/>
              <a:t>% MgO, </a:t>
            </a:r>
            <a:r>
              <a:rPr lang="en-GB" sz="2400" b="1" dirty="0"/>
              <a:t>significantly earlier </a:t>
            </a:r>
            <a:r>
              <a:rPr lang="en-GB" sz="2400" dirty="0"/>
              <a:t>than 2 </a:t>
            </a:r>
            <a:r>
              <a:rPr lang="en-GB" sz="2400" dirty="0" err="1"/>
              <a:t>wt</a:t>
            </a:r>
            <a:r>
              <a:rPr lang="en-GB" sz="2400" dirty="0"/>
              <a:t>% MgO</a:t>
            </a:r>
            <a:r>
              <a:rPr lang="en-GB" sz="1400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47155-A8F4-48DF-BF88-46E5463CE46A}"/>
              </a:ext>
            </a:extLst>
          </p:cNvPr>
          <p:cNvSpPr/>
          <p:nvPr/>
        </p:nvSpPr>
        <p:spPr>
          <a:xfrm>
            <a:off x="58420" y="5583441"/>
            <a:ext cx="12052300" cy="120032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450E7-B425-446D-8006-CA0864A29935}"/>
              </a:ext>
            </a:extLst>
          </p:cNvPr>
          <p:cNvSpPr/>
          <p:nvPr/>
        </p:nvSpPr>
        <p:spPr>
          <a:xfrm>
            <a:off x="127000" y="609700"/>
            <a:ext cx="8075622" cy="175250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C56EB16-4BE8-4D6F-B5F6-04C5C7F66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87"/>
          <a:stretch/>
        </p:blipFill>
        <p:spPr bwMode="auto">
          <a:xfrm>
            <a:off x="8270259" y="38100"/>
            <a:ext cx="3781166" cy="24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CFE227-9E20-4B64-9129-FF1D79F33FD7}"/>
              </a:ext>
            </a:extLst>
          </p:cNvPr>
          <p:cNvSpPr txBox="1"/>
          <p:nvPr/>
        </p:nvSpPr>
        <p:spPr>
          <a:xfrm>
            <a:off x="88902" y="674393"/>
            <a:ext cx="8140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BSE mapping was performed with the brightness and contrast adjusted so only sulfides were visible (white spots, </a:t>
            </a:r>
            <a:r>
              <a:rPr lang="en-GB" sz="2400" b="1" dirty="0"/>
              <a:t>a</a:t>
            </a:r>
            <a:r>
              <a:rPr lang="en-GB" sz="24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method identifies sulfides down to 0.5 µm in short acquisition times (~30 mins per stub).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9BB628-4AB2-4AE4-8398-A8C2FDD1C28D}"/>
              </a:ext>
            </a:extLst>
          </p:cNvPr>
          <p:cNvSpPr txBox="1"/>
          <p:nvPr/>
        </p:nvSpPr>
        <p:spPr>
          <a:xfrm>
            <a:off x="8250449" y="1924854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</a:rPr>
              <a:t>a)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95CEF1-2A68-4D8D-BD55-C8976B53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0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18C53B-C8B3-4C91-B6A2-6BC6137B4BE6}"/>
              </a:ext>
            </a:extLst>
          </p:cNvPr>
          <p:cNvSpPr txBox="1"/>
          <p:nvPr/>
        </p:nvSpPr>
        <p:spPr>
          <a:xfrm>
            <a:off x="5925818" y="2836779"/>
            <a:ext cx="6291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As </a:t>
            </a:r>
            <a:r>
              <a:rPr lang="en-GB" sz="2400" dirty="0" err="1"/>
              <a:t>Kīlauean</a:t>
            </a:r>
            <a:r>
              <a:rPr lang="en-GB" sz="2400" dirty="0"/>
              <a:t> melts likely contain ~10-30% S</a:t>
            </a:r>
            <a:r>
              <a:rPr lang="en-GB" sz="2400" baseline="30000" dirty="0"/>
              <a:t>6+, </a:t>
            </a:r>
            <a:r>
              <a:rPr lang="en-GB" sz="2400" dirty="0"/>
              <a:t>we scale up the SCSS</a:t>
            </a:r>
            <a:r>
              <a:rPr lang="en-GB" sz="2400" baseline="30000" dirty="0"/>
              <a:t>2-</a:t>
            </a:r>
            <a:r>
              <a:rPr lang="en-GB" sz="2400" dirty="0"/>
              <a:t> by a constant: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These models predict that sulfides saturate at high MgO contents (~10-12 </a:t>
            </a:r>
            <a:r>
              <a:rPr lang="en-GB" sz="2400" dirty="0" err="1"/>
              <a:t>wt</a:t>
            </a:r>
            <a:r>
              <a:rPr lang="en-GB" sz="2400" dirty="0"/>
              <a:t>%). This supports our textural observations of sulfides hosted within highly </a:t>
            </a:r>
            <a:r>
              <a:rPr lang="en-GB" sz="2400" dirty="0" err="1"/>
              <a:t>Fo</a:t>
            </a:r>
            <a:r>
              <a:rPr lang="en-GB" sz="2400" dirty="0"/>
              <a:t>-rich olivines.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C035C-5FAC-4656-9F12-F367CFDEE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922" y="3663411"/>
            <a:ext cx="2726572" cy="9780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C84C49-A175-4F74-95BB-017995063915}"/>
              </a:ext>
            </a:extLst>
          </p:cNvPr>
          <p:cNvSpPr/>
          <p:nvPr/>
        </p:nvSpPr>
        <p:spPr>
          <a:xfrm>
            <a:off x="-25402" y="0"/>
            <a:ext cx="5105639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69F0E-33EB-4DA0-8839-F160FE0FFFF7}"/>
              </a:ext>
            </a:extLst>
          </p:cNvPr>
          <p:cNvSpPr txBox="1"/>
          <p:nvPr/>
        </p:nvSpPr>
        <p:spPr>
          <a:xfrm>
            <a:off x="0" y="-86652"/>
            <a:ext cx="51555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Modelling Sulfide Solubility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DDE6A2-B67E-4219-9E0D-E6C726B4AC35}"/>
                  </a:ext>
                </a:extLst>
              </p:cNvPr>
              <p:cNvSpPr txBox="1"/>
              <p:nvPr/>
            </p:nvSpPr>
            <p:spPr>
              <a:xfrm>
                <a:off x="10396" y="605394"/>
                <a:ext cx="1205229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Fractionation trajectories for major elements and S were modelled in Petrolog3 (black lines).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These major element trajectories, and the average composition of sulfides measured using EDS </a:t>
                </a:r>
                <a:r>
                  <a:rPr lang="en-GB" sz="1600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𝐹𝑒</m:t>
                        </m:r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𝐶𝑢</m:t>
                        </m:r>
                      </m:den>
                    </m:f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=0.646),</m:t>
                    </m:r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were used to calculate the SCSS</a:t>
                </a:r>
                <a:r>
                  <a:rPr lang="en-GB" sz="2400" baseline="30000" dirty="0"/>
                  <a:t>2-</a:t>
                </a:r>
                <a:r>
                  <a:rPr lang="en-GB" sz="2400" dirty="0"/>
                  <a:t> using the latest solubility models of Smythe et al., 2017 (</a:t>
                </a:r>
                <a:r>
                  <a:rPr lang="en-GB" sz="2400" b="1" dirty="0"/>
                  <a:t>red line</a:t>
                </a:r>
                <a:r>
                  <a:rPr lang="en-GB" sz="2400" dirty="0"/>
                  <a:t>), and O’Neill, 2020 </a:t>
                </a:r>
                <a:r>
                  <a:rPr lang="en-GB" sz="2400" b="1" dirty="0"/>
                  <a:t>(blue line).</a:t>
                </a:r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DDE6A2-B67E-4219-9E0D-E6C726B4A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" y="605394"/>
                <a:ext cx="12052299" cy="1938992"/>
              </a:xfrm>
              <a:prstGeom prst="rect">
                <a:avLst/>
              </a:prstGeom>
              <a:blipFill>
                <a:blip r:embed="rId3"/>
                <a:stretch>
                  <a:fillRect l="-708" t="-2516" r="-2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E057705-DAF8-4F83-A37B-8E05EDEDD0B8}"/>
              </a:ext>
            </a:extLst>
          </p:cNvPr>
          <p:cNvSpPr/>
          <p:nvPr/>
        </p:nvSpPr>
        <p:spPr>
          <a:xfrm>
            <a:off x="68580" y="615553"/>
            <a:ext cx="12052300" cy="158916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F0FFAE3-B005-485A-BCAB-C26CBCBB9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2246973"/>
            <a:ext cx="5574828" cy="44914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7BDC4F-5DFE-45C6-BAE6-CB3D5BC55ED8}"/>
              </a:ext>
            </a:extLst>
          </p:cNvPr>
          <p:cNvSpPr/>
          <p:nvPr/>
        </p:nvSpPr>
        <p:spPr>
          <a:xfrm>
            <a:off x="5843266" y="2895600"/>
            <a:ext cx="6291581" cy="325120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1CAC6E1-40DB-4F77-89A2-FEEE8CC1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218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0FCF1E-D4DC-479E-83CC-A585D4BA7A7D}"/>
              </a:ext>
            </a:extLst>
          </p:cNvPr>
          <p:cNvSpPr/>
          <p:nvPr/>
        </p:nvSpPr>
        <p:spPr>
          <a:xfrm>
            <a:off x="-25402" y="0"/>
            <a:ext cx="6129241" cy="5289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76A78-DBE6-41E4-A731-9537AEF611ED}"/>
              </a:ext>
            </a:extLst>
          </p:cNvPr>
          <p:cNvSpPr txBox="1"/>
          <p:nvPr/>
        </p:nvSpPr>
        <p:spPr>
          <a:xfrm>
            <a:off x="12672" y="-19794"/>
            <a:ext cx="62222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/>
              <a:t>What Happens Upon Eruption? …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2C0856-EDF7-4281-8552-4B866203F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7" y="615553"/>
            <a:ext cx="8467650" cy="3867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FC3E8-4FDC-4741-94D2-3BD106A41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08" r="35888"/>
          <a:stretch/>
        </p:blipFill>
        <p:spPr>
          <a:xfrm>
            <a:off x="8177504" y="2929371"/>
            <a:ext cx="4001824" cy="1553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0640C-828A-4AD2-BA37-5E2F55027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115" y="287983"/>
            <a:ext cx="3903213" cy="2649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882898-8AD1-49DE-9350-19D44ED40453}"/>
              </a:ext>
            </a:extLst>
          </p:cNvPr>
          <p:cNvSpPr txBox="1"/>
          <p:nvPr/>
        </p:nvSpPr>
        <p:spPr>
          <a:xfrm>
            <a:off x="22223" y="4562164"/>
            <a:ext cx="12204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As melts ascend, S partitions from the melt into the vapour phase.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S concentration of the melt drops below the SCSS, so the system becomes sulfide undersaturated once more. This drives the resorption of sulfides in contact with the melt.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Only sulfides isolated from the degassing melt survive (e.g., in embayments and olivines,</a:t>
            </a:r>
            <a:r>
              <a:rPr lang="en-GB" sz="2400" b="1" dirty="0"/>
              <a:t> b-c</a:t>
            </a:r>
            <a:r>
              <a:rPr lang="en-GB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accounts for the paucity of pristine sulfides in matrix glasses, and the presence of highly resorbed, Fe-S-O-rich features (</a:t>
            </a:r>
            <a:r>
              <a:rPr lang="en-GB" sz="2400" b="1" dirty="0"/>
              <a:t>d</a:t>
            </a:r>
            <a:r>
              <a:rPr lang="en-GB" sz="2400" dirty="0"/>
              <a:t>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25441-2710-4A44-9A00-45490DE6EEA8}"/>
              </a:ext>
            </a:extLst>
          </p:cNvPr>
          <p:cNvSpPr/>
          <p:nvPr/>
        </p:nvSpPr>
        <p:spPr>
          <a:xfrm>
            <a:off x="85723" y="4631024"/>
            <a:ext cx="12052302" cy="2165893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70D99-D481-4AC8-89FD-EA2C2442B46C}"/>
              </a:ext>
            </a:extLst>
          </p:cNvPr>
          <p:cNvSpPr txBox="1"/>
          <p:nvPr/>
        </p:nvSpPr>
        <p:spPr>
          <a:xfrm>
            <a:off x="357667" y="1150154"/>
            <a:ext cx="494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2176A-8727-4D68-B08B-7EE7483502F9}"/>
              </a:ext>
            </a:extLst>
          </p:cNvPr>
          <p:cNvSpPr txBox="1"/>
          <p:nvPr/>
        </p:nvSpPr>
        <p:spPr>
          <a:xfrm>
            <a:off x="10434447" y="3972356"/>
            <a:ext cx="465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D1872E-F0E3-4C24-987B-0164688E0AC1}"/>
              </a:ext>
            </a:extLst>
          </p:cNvPr>
          <p:cNvSpPr txBox="1"/>
          <p:nvPr/>
        </p:nvSpPr>
        <p:spPr>
          <a:xfrm>
            <a:off x="8211947" y="3985056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DB226-8363-4B24-9CC7-5A28B15037B9}"/>
              </a:ext>
            </a:extLst>
          </p:cNvPr>
          <p:cNvSpPr txBox="1"/>
          <p:nvPr/>
        </p:nvSpPr>
        <p:spPr>
          <a:xfrm>
            <a:off x="8238558" y="2413166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d)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B46BC96-70F8-4231-A57F-7EBBF5CE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2" y="670"/>
            <a:ext cx="1031132" cy="3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239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2266</Words>
  <Application>Microsoft Office PowerPoint</Application>
  <PresentationFormat>Widescreen</PresentationFormat>
  <Paragraphs>155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P.E. Wieser</dc:creator>
  <cp:lastModifiedBy>P.E. Wieser</cp:lastModifiedBy>
  <cp:revision>50</cp:revision>
  <dcterms:created xsi:type="dcterms:W3CDTF">2020-04-23T06:30:10Z</dcterms:created>
  <dcterms:modified xsi:type="dcterms:W3CDTF">2020-04-28T11:44:01Z</dcterms:modified>
</cp:coreProperties>
</file>