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19"/>
  </p:notesMasterIdLst>
  <p:handoutMasterIdLst>
    <p:handoutMasterId r:id="rId20"/>
  </p:handoutMasterIdLst>
  <p:sldIdLst>
    <p:sldId id="280" r:id="rId2"/>
    <p:sldId id="259" r:id="rId3"/>
    <p:sldId id="260" r:id="rId4"/>
    <p:sldId id="262" r:id="rId5"/>
    <p:sldId id="264" r:id="rId6"/>
    <p:sldId id="284" r:id="rId7"/>
    <p:sldId id="289" r:id="rId8"/>
    <p:sldId id="272" r:id="rId9"/>
    <p:sldId id="263" r:id="rId10"/>
    <p:sldId id="287" r:id="rId11"/>
    <p:sldId id="269" r:id="rId12"/>
    <p:sldId id="286" r:id="rId13"/>
    <p:sldId id="273" r:id="rId14"/>
    <p:sldId id="292" r:id="rId15"/>
    <p:sldId id="291" r:id="rId16"/>
    <p:sldId id="270" r:id="rId17"/>
    <p:sldId id="279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1129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36"/>
    <p:restoredTop sz="96540" autoAdjust="0"/>
  </p:normalViewPr>
  <p:slideViewPr>
    <p:cSldViewPr snapToGrid="0" snapToObjects="1">
      <p:cViewPr varScale="1">
        <p:scale>
          <a:sx n="108" d="100"/>
          <a:sy n="108" d="100"/>
        </p:scale>
        <p:origin x="920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F9EA46-788B-A544-BA5B-A2638F9D7C5E}" type="datetimeFigureOut">
              <a:rPr lang="fr-FR" smtClean="0"/>
              <a:t>02/05/2020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95270E-1ACD-EE49-9370-B661F575FC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28279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857704-B785-2541-958C-8E3B63399D38}" type="datetimeFigureOut">
              <a:rPr lang="fr-FR" smtClean="0"/>
              <a:t>02/05/2020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C849F6-7792-7840-9821-20BDA23CB5A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4520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5/2/20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5/2/20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5/2/20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5/2/20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5/2/20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5/2/20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5/2/20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5/2/20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5/2/20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5/2/20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5/2/20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8E80666-FB37-4B36-9149-507F3B0178E3}" type="datetimeFigureOut">
              <a:rPr lang="en-US" smtClean="0"/>
              <a:pPr/>
              <a:t>5/2/20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7E63A33-8271-4DD0-9C48-789913D7C115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florence.goutail@latmos.ipsl.fr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le-ether.fr/etherTypo/index.php?id=1574&amp;L=1" TargetMode="External"/><Relationship Id="rId2" Type="http://schemas.openxmlformats.org/officeDocument/2006/relationships/hyperlink" Target="http://www.pole-ether.fr/etherTypo/index.php?id=1573&amp;L=1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aoz.obs.uvsq.fr/SAOZ-RT.htm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" y="1441576"/>
            <a:ext cx="89281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2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Total ozone </a:t>
            </a:r>
            <a:r>
              <a:rPr lang="fr-FR" sz="32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loss</a:t>
            </a:r>
            <a:r>
              <a:rPr lang="fr-FR" sz="32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fr-FR" sz="32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during</a:t>
            </a:r>
            <a:r>
              <a:rPr lang="fr-FR" sz="32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the 2019/20 </a:t>
            </a:r>
            <a:r>
              <a:rPr lang="fr-FR" sz="32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Arctic</a:t>
            </a:r>
            <a:r>
              <a:rPr lang="fr-FR" sz="32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fr-FR" sz="32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winter</a:t>
            </a:r>
            <a:r>
              <a:rPr lang="fr-FR" sz="32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and </a:t>
            </a:r>
            <a:r>
              <a:rPr lang="fr-FR" sz="32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comparison</a:t>
            </a:r>
            <a:r>
              <a:rPr lang="fr-FR" sz="32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to </a:t>
            </a:r>
            <a:r>
              <a:rPr lang="fr-FR" sz="32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previous</a:t>
            </a:r>
            <a:r>
              <a:rPr lang="fr-FR" sz="32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fr-FR" sz="32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y</a:t>
            </a:r>
            <a:r>
              <a:rPr lang="fr-FR" sz="3200" b="1" dirty="0" err="1"/>
              <a:t>ears</a:t>
            </a:r>
            <a:r>
              <a:rPr lang="fr-FR" sz="3200" b="1" dirty="0"/>
              <a:t> </a:t>
            </a:r>
            <a:endParaRPr lang="fr-FR" sz="4800" dirty="0"/>
          </a:p>
        </p:txBody>
      </p:sp>
      <p:sp>
        <p:nvSpPr>
          <p:cNvPr id="3" name="Rectangle 2"/>
          <p:cNvSpPr/>
          <p:nvPr/>
        </p:nvSpPr>
        <p:spPr>
          <a:xfrm>
            <a:off x="293972" y="2986596"/>
            <a:ext cx="8748428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F. </a:t>
            </a:r>
            <a:r>
              <a:rPr lang="en-US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Goutail</a:t>
            </a:r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A. </a:t>
            </a:r>
            <a:r>
              <a:rPr lang="en-US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Pazmiño</a:t>
            </a:r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J. P. </a:t>
            </a:r>
            <a:r>
              <a:rPr lang="en-US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Pommereau</a:t>
            </a:r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F. </a:t>
            </a:r>
            <a:r>
              <a:rPr lang="en-US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Lefèvre</a:t>
            </a:r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C. </a:t>
            </a:r>
            <a:r>
              <a:rPr lang="en-US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Clerbaux</a:t>
            </a:r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A. </a:t>
            </a:r>
            <a:r>
              <a:rPr lang="en-US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Boynard</a:t>
            </a:r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J. </a:t>
            </a:r>
            <a:r>
              <a:rPr lang="en-US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Hadji</a:t>
            </a:r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-Lazaro 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LATMOS/IPSL/UVSQ - CNRS, France, </a:t>
            </a:r>
            <a:b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W. </a:t>
            </a:r>
            <a:r>
              <a:rPr lang="en-US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Feng</a:t>
            </a:r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M. </a:t>
            </a:r>
            <a:r>
              <a:rPr lang="en-US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Chipperfield</a:t>
            </a:r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U. Leeds, UK, </a:t>
            </a:r>
          </a:p>
          <a:p>
            <a:pPr algn="ctr"/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 Van </a:t>
            </a:r>
            <a:r>
              <a:rPr lang="en-US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Roozendael</a:t>
            </a:r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BIRA-IASB, Belgium , </a:t>
            </a:r>
          </a:p>
          <a:p>
            <a:pPr algn="ctr"/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N. Jepsen, 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DMI, Denmark</a:t>
            </a:r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algn="ctr"/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G. Hansen, 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NILU, Norway, </a:t>
            </a:r>
          </a:p>
          <a:p>
            <a:pPr algn="ctr"/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R. </a:t>
            </a:r>
            <a:r>
              <a:rPr lang="en-US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Kivi</a:t>
            </a:r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FMI, Finland, </a:t>
            </a:r>
          </a:p>
          <a:p>
            <a:pPr algn="ctr"/>
            <a:r>
              <a:rPr lang="fr-FR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K. </a:t>
            </a:r>
            <a:r>
              <a:rPr lang="fr-FR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Bognar</a:t>
            </a:r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K. Walker, K. Strong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U Toronto, Canada</a:t>
            </a:r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Contact: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florence.goutail@latmos.ipsl.fr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FR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2028917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95"/>
          <p:cNvSpPr>
            <a:spLocks noChangeArrowheads="1"/>
          </p:cNvSpPr>
          <p:nvPr/>
        </p:nvSpPr>
        <p:spPr bwMode="auto">
          <a:xfrm>
            <a:off x="317489" y="231197"/>
            <a:ext cx="8501671" cy="52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3809" tIns="46081" rIns="93809" bIns="46081">
            <a:spAutoFit/>
          </a:bodyPr>
          <a:lstStyle/>
          <a:p>
            <a:pPr algn="ctr" defTabSz="944563"/>
            <a:r>
              <a:rPr lang="en-US" sz="2800" dirty="0">
                <a:latin typeface="Symbol" pitchFamily="2" charset="2"/>
                <a:cs typeface="Symbol" charset="2"/>
              </a:rPr>
              <a:t>D</a:t>
            </a:r>
            <a:r>
              <a:rPr lang="en-US" sz="2400" b="1" dirty="0">
                <a:latin typeface="+mj-lt"/>
                <a:cs typeface="Comic Sans MS"/>
              </a:rPr>
              <a:t> NO</a:t>
            </a:r>
            <a:r>
              <a:rPr lang="en-US" sz="2400" b="1" baseline="-25000" dirty="0">
                <a:latin typeface="+mj-lt"/>
                <a:cs typeface="Comic Sans MS"/>
              </a:rPr>
              <a:t>2</a:t>
            </a:r>
            <a:r>
              <a:rPr lang="en-US" sz="2400" b="1" dirty="0">
                <a:latin typeface="+mj-lt"/>
                <a:cs typeface="Comic Sans MS"/>
              </a:rPr>
              <a:t> comparison to previous winters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317489" y="5345833"/>
            <a:ext cx="882651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>
                <a:latin typeface="+mj-lt"/>
                <a:cs typeface="Comic Sans MS"/>
              </a:rPr>
              <a:t>All years</a:t>
            </a:r>
            <a:r>
              <a:rPr lang="en-US" sz="2000" dirty="0">
                <a:latin typeface="+mj-lt"/>
                <a:cs typeface="Comic Sans MS"/>
              </a:rPr>
              <a:t>: </a:t>
            </a:r>
            <a:r>
              <a:rPr lang="en-US" dirty="0">
                <a:latin typeface="+mj-lt"/>
                <a:cs typeface="Comic Sans MS"/>
              </a:rPr>
              <a:t>The </a:t>
            </a:r>
            <a:r>
              <a:rPr lang="en-US" sz="2000" dirty="0">
                <a:latin typeface="Symbol" pitchFamily="2" charset="2"/>
                <a:cs typeface="Symbol" charset="2"/>
              </a:rPr>
              <a:t>D</a:t>
            </a:r>
            <a:r>
              <a:rPr lang="en-US" b="1" dirty="0">
                <a:cs typeface="Comic Sans MS"/>
              </a:rPr>
              <a:t> </a:t>
            </a:r>
            <a:r>
              <a:rPr lang="en-US" dirty="0">
                <a:cs typeface="Comic Sans MS"/>
              </a:rPr>
              <a:t>NO</a:t>
            </a:r>
            <a:r>
              <a:rPr lang="en-US" baseline="-25000" dirty="0">
                <a:cs typeface="Comic Sans MS"/>
              </a:rPr>
              <a:t>2</a:t>
            </a:r>
            <a:r>
              <a:rPr lang="en-US" b="1" dirty="0">
                <a:cs typeface="Comic Sans MS"/>
              </a:rPr>
              <a:t> </a:t>
            </a:r>
            <a:r>
              <a:rPr lang="en-US" dirty="0">
                <a:cs typeface="Comic Sans MS"/>
              </a:rPr>
              <a:t>fast increase date is from Jan 1 up to March 30</a:t>
            </a:r>
            <a:endParaRPr lang="en-US" sz="2000" dirty="0">
              <a:latin typeface="+mj-lt"/>
              <a:cs typeface="Comic Sans MS"/>
            </a:endParaRPr>
          </a:p>
          <a:p>
            <a:r>
              <a:rPr lang="en-US" sz="2000" u="sng" dirty="0">
                <a:latin typeface="+mj-lt"/>
                <a:cs typeface="Comic Sans MS"/>
              </a:rPr>
              <a:t>2020</a:t>
            </a:r>
            <a:r>
              <a:rPr lang="en-US" sz="2000" dirty="0">
                <a:latin typeface="+mj-lt"/>
                <a:cs typeface="Comic Sans MS"/>
              </a:rPr>
              <a:t>: </a:t>
            </a:r>
            <a:r>
              <a:rPr lang="en-US" dirty="0">
                <a:latin typeface="+mj-lt"/>
                <a:cs typeface="Comic Sans MS"/>
              </a:rPr>
              <a:t>	-&gt; Slow increase between  Feb 1 - Mar 20 (similar to 1996, 2011, 2016)	</a:t>
            </a:r>
          </a:p>
          <a:p>
            <a:r>
              <a:rPr lang="en-US" dirty="0">
                <a:latin typeface="+mj-lt"/>
                <a:cs typeface="Comic Sans MS"/>
              </a:rPr>
              <a:t>	-&gt; Fast increase after March 30 : the longest period of de-</a:t>
            </a:r>
            <a:r>
              <a:rPr lang="en-US" dirty="0" err="1">
                <a:latin typeface="+mj-lt"/>
                <a:cs typeface="Comic Sans MS"/>
              </a:rPr>
              <a:t>noxification</a:t>
            </a:r>
            <a:endParaRPr lang="en-US" dirty="0">
              <a:latin typeface="+mj-lt"/>
              <a:cs typeface="Comic Sans MS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6D2030C-33FA-5849-9D00-FADA4A3C99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55" y="864867"/>
            <a:ext cx="6102344" cy="4309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2295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78"/>
          <p:cNvSpPr>
            <a:spLocks noChangeArrowheads="1"/>
          </p:cNvSpPr>
          <p:nvPr/>
        </p:nvSpPr>
        <p:spPr bwMode="auto">
          <a:xfrm>
            <a:off x="118754" y="5652616"/>
            <a:ext cx="8906493" cy="708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3809" tIns="46081" rIns="93809" bIns="46081">
            <a:spAutoFit/>
          </a:bodyPr>
          <a:lstStyle/>
          <a:p>
            <a:r>
              <a:rPr lang="en-US" sz="2000" u="sng" dirty="0">
                <a:latin typeface="+mj-lt"/>
                <a:cs typeface="Comic Sans MS"/>
              </a:rPr>
              <a:t>All years</a:t>
            </a:r>
            <a:r>
              <a:rPr lang="en-US" sz="2000" dirty="0">
                <a:latin typeface="+mj-lt"/>
                <a:cs typeface="Comic Sans MS"/>
              </a:rPr>
              <a:t>: </a:t>
            </a:r>
            <a:r>
              <a:rPr lang="en-US" dirty="0">
                <a:latin typeface="+mj-lt"/>
                <a:cs typeface="Symbol" charset="2"/>
              </a:rPr>
              <a:t>O</a:t>
            </a:r>
            <a:r>
              <a:rPr lang="en-US" baseline="-25000" dirty="0">
                <a:latin typeface="+mj-lt"/>
                <a:cs typeface="Symbol" charset="2"/>
              </a:rPr>
              <a:t>3</a:t>
            </a:r>
            <a:r>
              <a:rPr lang="en-US" dirty="0">
                <a:latin typeface="+mj-lt"/>
                <a:cs typeface="Symbol" charset="2"/>
              </a:rPr>
              <a:t> loss from 5% up to 38% with an average of 20%</a:t>
            </a:r>
            <a:endParaRPr lang="en-US" dirty="0">
              <a:latin typeface="+mj-lt"/>
              <a:cs typeface="Comic Sans MS"/>
            </a:endParaRPr>
          </a:p>
          <a:p>
            <a:r>
              <a:rPr lang="en-US" sz="2000" u="sng" dirty="0">
                <a:latin typeface="+mj-lt"/>
                <a:cs typeface="Comic Sans MS"/>
              </a:rPr>
              <a:t>2020</a:t>
            </a:r>
            <a:r>
              <a:rPr lang="en-US" sz="2000" dirty="0">
                <a:latin typeface="+mj-lt"/>
                <a:cs typeface="Comic Sans MS"/>
              </a:rPr>
              <a:t>: 	   </a:t>
            </a:r>
            <a:r>
              <a:rPr lang="en-US" dirty="0"/>
              <a:t>Record loss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37-38% </a:t>
            </a:r>
            <a:r>
              <a:rPr lang="en-US" dirty="0"/>
              <a:t>similar to 2011</a:t>
            </a:r>
            <a:endParaRPr lang="en-US" sz="2000" dirty="0"/>
          </a:p>
        </p:txBody>
      </p:sp>
      <p:sp>
        <p:nvSpPr>
          <p:cNvPr id="4" name="Rectangle 472"/>
          <p:cNvSpPr>
            <a:spLocks noChangeArrowheads="1"/>
          </p:cNvSpPr>
          <p:nvPr/>
        </p:nvSpPr>
        <p:spPr bwMode="auto">
          <a:xfrm>
            <a:off x="1" y="188913"/>
            <a:ext cx="9144000" cy="462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3809" tIns="46081" rIns="93809" bIns="46081">
            <a:spAutoFit/>
          </a:bodyPr>
          <a:lstStyle/>
          <a:p>
            <a:pPr algn="ctr" defTabSz="944563"/>
            <a:r>
              <a:rPr lang="en-US" sz="2400" b="1" dirty="0">
                <a:latin typeface="+mj-lt"/>
                <a:cs typeface="Comic Sans MS"/>
              </a:rPr>
              <a:t>O</a:t>
            </a:r>
            <a:r>
              <a:rPr lang="en-US" sz="2000" b="1" dirty="0">
                <a:latin typeface="+mj-lt"/>
                <a:cs typeface="Comic Sans MS"/>
              </a:rPr>
              <a:t>3</a:t>
            </a:r>
            <a:r>
              <a:rPr lang="en-US" sz="2400" b="1" dirty="0">
                <a:latin typeface="+mj-lt"/>
                <a:cs typeface="Comic Sans MS"/>
              </a:rPr>
              <a:t> loss comparison to previous winters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5A578C3-6910-344C-942F-7D4C38D960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690" y="647972"/>
            <a:ext cx="7111643" cy="5037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8151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E218E107-F25D-404A-AF8C-44FA514C62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056" y="804513"/>
            <a:ext cx="6592507" cy="4737580"/>
          </a:xfrm>
          <a:prstGeom prst="rect">
            <a:avLst/>
          </a:prstGeom>
        </p:spPr>
      </p:pic>
      <p:sp>
        <p:nvSpPr>
          <p:cNvPr id="2" name="Rectangle 495"/>
          <p:cNvSpPr>
            <a:spLocks noChangeArrowheads="1"/>
          </p:cNvSpPr>
          <p:nvPr/>
        </p:nvSpPr>
        <p:spPr bwMode="auto">
          <a:xfrm>
            <a:off x="317489" y="231197"/>
            <a:ext cx="8501671" cy="462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3809" tIns="46081" rIns="93809" bIns="46081">
            <a:spAutoFit/>
          </a:bodyPr>
          <a:lstStyle/>
          <a:p>
            <a:pPr algn="ctr" defTabSz="944563"/>
            <a:r>
              <a:rPr lang="en-US" sz="2400" b="1" dirty="0">
                <a:latin typeface="+mj-lt"/>
                <a:cs typeface="Comic Sans MS"/>
              </a:rPr>
              <a:t>Temperature comparison to previous winters</a:t>
            </a:r>
          </a:p>
        </p:txBody>
      </p:sp>
      <p:sp>
        <p:nvSpPr>
          <p:cNvPr id="3" name="Vague 2"/>
          <p:cNvSpPr/>
          <p:nvPr/>
        </p:nvSpPr>
        <p:spPr>
          <a:xfrm>
            <a:off x="6443866" y="729010"/>
            <a:ext cx="2245947" cy="914400"/>
          </a:xfrm>
          <a:prstGeom prst="wav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b="1" dirty="0" err="1">
                <a:solidFill>
                  <a:srgbClr val="FF0000"/>
                </a:solidFill>
              </a:rPr>
              <a:t>T</a:t>
            </a:r>
            <a:r>
              <a:rPr lang="fr-FR" sz="2400" b="1" dirty="0">
                <a:solidFill>
                  <a:srgbClr val="FF0000"/>
                </a:solidFill>
              </a:rPr>
              <a:t> min 475K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83128" y="5542093"/>
            <a:ext cx="89539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>
                <a:cs typeface="Comic Sans MS"/>
              </a:rPr>
              <a:t>All years</a:t>
            </a:r>
            <a:r>
              <a:rPr lang="en-US" sz="2000" dirty="0">
                <a:cs typeface="Comic Sans MS"/>
              </a:rPr>
              <a:t>: T</a:t>
            </a:r>
            <a:r>
              <a:rPr lang="en-US" dirty="0">
                <a:cs typeface="Comic Sans MS"/>
              </a:rPr>
              <a:t>emperature and SSW date highly variable</a:t>
            </a:r>
            <a:endParaRPr lang="en-US" sz="2000" dirty="0">
              <a:cs typeface="Comic Sans MS"/>
            </a:endParaRPr>
          </a:p>
          <a:p>
            <a:r>
              <a:rPr lang="en-US" sz="2000" dirty="0">
                <a:cs typeface="Comic Sans MS"/>
              </a:rPr>
              <a:t>	   </a:t>
            </a:r>
            <a:r>
              <a:rPr lang="en-US" dirty="0">
                <a:cs typeface="Comic Sans MS"/>
              </a:rPr>
              <a:t>Number of days with T&gt;</a:t>
            </a:r>
            <a:r>
              <a:rPr lang="en-US" dirty="0" err="1">
                <a:cs typeface="Comic Sans MS"/>
              </a:rPr>
              <a:t>Tnat</a:t>
            </a:r>
            <a:r>
              <a:rPr lang="en-US" dirty="0">
                <a:cs typeface="Comic Sans MS"/>
              </a:rPr>
              <a:t> from </a:t>
            </a:r>
            <a:r>
              <a:rPr lang="en-US" b="1" dirty="0">
                <a:cs typeface="Comic Sans MS"/>
              </a:rPr>
              <a:t>18</a:t>
            </a:r>
            <a:r>
              <a:rPr lang="en-US" dirty="0">
                <a:cs typeface="Comic Sans MS"/>
              </a:rPr>
              <a:t> days up to </a:t>
            </a:r>
            <a:r>
              <a:rPr lang="en-US" b="1" dirty="0">
                <a:cs typeface="Comic Sans MS"/>
              </a:rPr>
              <a:t>125</a:t>
            </a:r>
            <a:r>
              <a:rPr lang="en-US" dirty="0">
                <a:cs typeface="Comic Sans MS"/>
              </a:rPr>
              <a:t> days/winter</a:t>
            </a:r>
            <a:endParaRPr lang="en-US" sz="1600" dirty="0">
              <a:cs typeface="Comic Sans MS"/>
            </a:endParaRPr>
          </a:p>
          <a:p>
            <a:r>
              <a:rPr lang="en-US" sz="2000" u="sng" dirty="0">
                <a:latin typeface="+mj-lt"/>
                <a:cs typeface="Comic Sans MS"/>
              </a:rPr>
              <a:t>2020</a:t>
            </a:r>
            <a:r>
              <a:rPr lang="en-US" dirty="0">
                <a:latin typeface="+mj-lt"/>
                <a:cs typeface="Comic Sans MS"/>
              </a:rPr>
              <a:t> -&gt;     Temperature below </a:t>
            </a:r>
            <a:r>
              <a:rPr lang="en-US" dirty="0" err="1">
                <a:latin typeface="+mj-lt"/>
                <a:cs typeface="Comic Sans MS"/>
              </a:rPr>
              <a:t>Tnat</a:t>
            </a:r>
            <a:r>
              <a:rPr lang="en-US" dirty="0">
                <a:latin typeface="+mj-lt"/>
                <a:cs typeface="Comic Sans MS"/>
              </a:rPr>
              <a:t> from early Dec until March 20 (120 days)</a:t>
            </a:r>
          </a:p>
        </p:txBody>
      </p:sp>
    </p:spTree>
    <p:extLst>
      <p:ext uri="{BB962C8B-B14F-4D97-AF65-F5344CB8AC3E}">
        <p14:creationId xmlns:p14="http://schemas.microsoft.com/office/powerpoint/2010/main" val="14777616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3E0D621D-024D-1943-BB4E-2DC081E936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690" y="634216"/>
            <a:ext cx="6996545" cy="5339469"/>
          </a:xfrm>
          <a:prstGeom prst="rect">
            <a:avLst/>
          </a:prstGeom>
        </p:spPr>
      </p:pic>
      <p:sp>
        <p:nvSpPr>
          <p:cNvPr id="2" name="Rectangle 472"/>
          <p:cNvSpPr>
            <a:spLocks noChangeArrowheads="1"/>
          </p:cNvSpPr>
          <p:nvPr/>
        </p:nvSpPr>
        <p:spPr bwMode="auto">
          <a:xfrm>
            <a:off x="188143" y="148072"/>
            <a:ext cx="8666295" cy="462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3809" tIns="46081" rIns="93809" bIns="46081">
            <a:spAutoFit/>
          </a:bodyPr>
          <a:lstStyle/>
          <a:p>
            <a:pPr algn="ctr" defTabSz="944563"/>
            <a:r>
              <a:rPr lang="en-US" sz="2400" b="1" dirty="0">
                <a:latin typeface="+mj-lt"/>
                <a:cs typeface="Comic Sans MS"/>
              </a:rPr>
              <a:t>Correlation between </a:t>
            </a:r>
            <a:r>
              <a:rPr lang="en-US" sz="2400" b="1" dirty="0">
                <a:cs typeface="Comic Sans MS"/>
              </a:rPr>
              <a:t>O</a:t>
            </a:r>
            <a:r>
              <a:rPr lang="en-US" sz="2400" b="1" baseline="-25000" dirty="0">
                <a:cs typeface="Comic Sans MS"/>
              </a:rPr>
              <a:t>3</a:t>
            </a:r>
            <a:r>
              <a:rPr lang="en-US" sz="2400" b="1" dirty="0">
                <a:cs typeface="Comic Sans MS"/>
              </a:rPr>
              <a:t> loss and </a:t>
            </a:r>
            <a:r>
              <a:rPr lang="en-US" sz="2400" b="1" dirty="0">
                <a:latin typeface="+mj-lt"/>
                <a:cs typeface="Comic Sans MS"/>
              </a:rPr>
              <a:t>cumulated sunlit PSC</a:t>
            </a:r>
          </a:p>
        </p:txBody>
      </p:sp>
      <p:sp>
        <p:nvSpPr>
          <p:cNvPr id="3" name="Rectangle 478"/>
          <p:cNvSpPr>
            <a:spLocks noChangeArrowheads="1"/>
          </p:cNvSpPr>
          <p:nvPr/>
        </p:nvSpPr>
        <p:spPr bwMode="auto">
          <a:xfrm>
            <a:off x="193038" y="5952115"/>
            <a:ext cx="8950962" cy="770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3809" tIns="46081" rIns="93809" bIns="46081">
            <a:spAutoFit/>
          </a:bodyPr>
          <a:lstStyle/>
          <a:p>
            <a:r>
              <a:rPr lang="en-US" sz="2000" u="sng" dirty="0">
                <a:cs typeface="Comic Sans MS"/>
              </a:rPr>
              <a:t>All years</a:t>
            </a:r>
            <a:r>
              <a:rPr lang="en-US" sz="2400" dirty="0">
                <a:cs typeface="Comic Sans MS"/>
              </a:rPr>
              <a:t>: </a:t>
            </a:r>
            <a:r>
              <a:rPr lang="en-US" dirty="0">
                <a:cs typeface="Comic Sans MS"/>
              </a:rPr>
              <a:t>Nice linear relationship      </a:t>
            </a:r>
            <a:r>
              <a:rPr lang="en-US" dirty="0" err="1">
                <a:cs typeface="Comic Sans MS"/>
              </a:rPr>
              <a:t>Vpr</a:t>
            </a:r>
            <a:r>
              <a:rPr lang="en-US" dirty="0">
                <a:cs typeface="Comic Sans MS"/>
              </a:rPr>
              <a:t>=0.87  on 1990-2020 period</a:t>
            </a:r>
            <a:endParaRPr lang="en-US" sz="2000" dirty="0">
              <a:cs typeface="Comic Sans MS"/>
            </a:endParaRPr>
          </a:p>
          <a:p>
            <a:r>
              <a:rPr lang="en-US" sz="2000" u="sng" dirty="0">
                <a:cs typeface="Comic Sans MS"/>
              </a:rPr>
              <a:t>2020</a:t>
            </a:r>
            <a:r>
              <a:rPr lang="en-US" sz="2000" dirty="0">
                <a:cs typeface="Comic Sans MS"/>
              </a:rPr>
              <a:t> -&gt;    </a:t>
            </a:r>
            <a:r>
              <a:rPr lang="en-US" dirty="0"/>
              <a:t>O</a:t>
            </a:r>
            <a:r>
              <a:rPr lang="en-US" baseline="-25000" dirty="0"/>
              <a:t>3</a:t>
            </a:r>
            <a:r>
              <a:rPr lang="en-US" dirty="0"/>
              <a:t> loss overestimated (like 2011 - long lasting vortex with high PSC)</a:t>
            </a:r>
            <a:endParaRPr lang="en-US" sz="2000" dirty="0"/>
          </a:p>
        </p:txBody>
      </p:sp>
      <p:sp>
        <p:nvSpPr>
          <p:cNvPr id="5" name="Flèche vers la gauche 9"/>
          <p:cNvSpPr>
            <a:spLocks noChangeArrowheads="1"/>
          </p:cNvSpPr>
          <p:nvPr/>
        </p:nvSpPr>
        <p:spPr bwMode="auto">
          <a:xfrm rot="735211" flipH="1">
            <a:off x="4539536" y="1220960"/>
            <a:ext cx="972964" cy="511281"/>
          </a:xfrm>
          <a:prstGeom prst="leftArrow">
            <a:avLst>
              <a:gd name="adj1" fmla="val 55991"/>
              <a:gd name="adj2" fmla="val 49933"/>
            </a:avLst>
          </a:prstGeom>
          <a:solidFill>
            <a:srgbClr val="FFBDBD">
              <a:alpha val="56862"/>
            </a:srgbClr>
          </a:solidFill>
          <a:ln w="12700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defTabSz="947738"/>
            <a:r>
              <a:rPr lang="fr-FR" sz="2400" dirty="0">
                <a:solidFill>
                  <a:schemeClr val="tx1"/>
                </a:solidFill>
              </a:rPr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31709354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BE54C2A0-E7F8-C745-B6B4-BFC1332892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796" y="2048340"/>
            <a:ext cx="7410203" cy="4092941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03986420-0D95-1147-8C3E-097382B972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34" y="625708"/>
            <a:ext cx="3737300" cy="2820277"/>
          </a:xfrm>
          <a:prstGeom prst="rect">
            <a:avLst/>
          </a:prstGeom>
        </p:spPr>
      </p:pic>
      <p:sp>
        <p:nvSpPr>
          <p:cNvPr id="2" name="Rectangle 472"/>
          <p:cNvSpPr>
            <a:spLocks noChangeArrowheads="1"/>
          </p:cNvSpPr>
          <p:nvPr/>
        </p:nvSpPr>
        <p:spPr bwMode="auto">
          <a:xfrm>
            <a:off x="188143" y="52536"/>
            <a:ext cx="8666295" cy="462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3809" tIns="46081" rIns="93809" bIns="46081">
            <a:spAutoFit/>
          </a:bodyPr>
          <a:lstStyle/>
          <a:p>
            <a:pPr algn="ctr" defTabSz="944563"/>
            <a:r>
              <a:rPr lang="en-US" sz="2400" b="1" dirty="0">
                <a:latin typeface="+mj-lt"/>
                <a:cs typeface="Comic Sans MS"/>
              </a:rPr>
              <a:t>Ozone column inside vortex in March-April 2020</a:t>
            </a:r>
          </a:p>
        </p:txBody>
      </p:sp>
      <p:sp>
        <p:nvSpPr>
          <p:cNvPr id="3" name="Rectangle 478"/>
          <p:cNvSpPr>
            <a:spLocks noChangeArrowheads="1"/>
          </p:cNvSpPr>
          <p:nvPr/>
        </p:nvSpPr>
        <p:spPr bwMode="auto">
          <a:xfrm>
            <a:off x="193038" y="6008381"/>
            <a:ext cx="8950962" cy="770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3809" tIns="46081" rIns="93809" bIns="46081">
            <a:spAutoFit/>
          </a:bodyPr>
          <a:lstStyle/>
          <a:p>
            <a:r>
              <a:rPr lang="en-US" sz="2000" u="sng" dirty="0">
                <a:cs typeface="Comic Sans MS"/>
              </a:rPr>
              <a:t>All years</a:t>
            </a:r>
            <a:r>
              <a:rPr lang="en-US" sz="2400" dirty="0">
                <a:cs typeface="Comic Sans MS"/>
              </a:rPr>
              <a:t>: </a:t>
            </a:r>
            <a:r>
              <a:rPr lang="en-US" dirty="0">
                <a:cs typeface="Comic Sans MS"/>
              </a:rPr>
              <a:t>Ozone column average: March: 402 DU   April: 409 DU</a:t>
            </a:r>
            <a:endParaRPr lang="en-US" sz="2000" dirty="0">
              <a:cs typeface="Comic Sans MS"/>
            </a:endParaRPr>
          </a:p>
          <a:p>
            <a:r>
              <a:rPr lang="en-US" sz="2000" u="sng" dirty="0">
                <a:cs typeface="Comic Sans MS"/>
              </a:rPr>
              <a:t>2020</a:t>
            </a:r>
            <a:r>
              <a:rPr lang="en-US" sz="2000" dirty="0">
                <a:cs typeface="Comic Sans MS"/>
              </a:rPr>
              <a:t> -&gt;    </a:t>
            </a:r>
            <a:r>
              <a:rPr lang="en-US" dirty="0"/>
              <a:t>April : 295 DU        </a:t>
            </a:r>
            <a:r>
              <a:rPr lang="en-US" dirty="0">
                <a:solidFill>
                  <a:srgbClr val="FF0000"/>
                </a:solidFill>
              </a:rPr>
              <a:t>Record ozone deficit ~115 DU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2" name="AutoShape 879">
            <a:extLst>
              <a:ext uri="{FF2B5EF4-FFF2-40B4-BE49-F238E27FC236}">
                <a16:creationId xmlns:a16="http://schemas.microsoft.com/office/drawing/2014/main" id="{C5A19EB1-0924-774E-8E56-D6603829AA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6212" y="2075393"/>
            <a:ext cx="306859" cy="250201"/>
          </a:xfrm>
          <a:prstGeom prst="star5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5454" tIns="47728" rIns="95454" bIns="47728" anchor="ctr"/>
          <a:lstStyle/>
          <a:p>
            <a:pPr algn="ctr" defTabSz="947738" eaLnBrk="1" hangingPunct="1">
              <a:defRPr/>
            </a:pPr>
            <a:endParaRPr lang="en-US" sz="190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299E31A5-4960-A54A-BB23-83C99F4CFD89}"/>
              </a:ext>
            </a:extLst>
          </p:cNvPr>
          <p:cNvSpPr txBox="1"/>
          <p:nvPr/>
        </p:nvSpPr>
        <p:spPr>
          <a:xfrm>
            <a:off x="3723366" y="513177"/>
            <a:ext cx="51310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fr-FR" sz="2000" dirty="0"/>
              <a:t>    </a:t>
            </a:r>
            <a:r>
              <a:rPr lang="fr-FR" sz="2000" dirty="0" err="1"/>
              <a:t>Ny-Alesund</a:t>
            </a:r>
            <a:r>
              <a:rPr lang="fr-FR" sz="2000" dirty="0"/>
              <a:t>: Vortex </a:t>
            </a:r>
            <a:r>
              <a:rPr lang="fr-FR" sz="2000" dirty="0" err="1"/>
              <a:t>still</a:t>
            </a:r>
            <a:r>
              <a:rPr lang="fr-FR" sz="2000" dirty="0"/>
              <a:t> </a:t>
            </a:r>
            <a:r>
              <a:rPr lang="fr-FR" sz="2000" dirty="0" err="1"/>
              <a:t>present</a:t>
            </a:r>
            <a:r>
              <a:rPr lang="fr-FR" sz="2000" dirty="0"/>
              <a:t> on April 29 </a:t>
            </a:r>
            <a:r>
              <a:rPr lang="fr-FR" sz="2000" dirty="0" err="1"/>
              <a:t>with</a:t>
            </a:r>
            <a:r>
              <a:rPr lang="fr-FR" sz="2000" dirty="0"/>
              <a:t> &gt;60% </a:t>
            </a:r>
            <a:r>
              <a:rPr lang="fr-FR" sz="2000" dirty="0" err="1"/>
              <a:t>loss</a:t>
            </a:r>
            <a:r>
              <a:rPr lang="fr-FR" sz="2000" dirty="0"/>
              <a:t> at 475K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fr-FR" sz="2000" dirty="0" err="1"/>
              <a:t>Low</a:t>
            </a:r>
            <a:r>
              <a:rPr lang="fr-FR" sz="2000" dirty="0"/>
              <a:t> O</a:t>
            </a:r>
            <a:r>
              <a:rPr lang="fr-FR" sz="2000" baseline="-25000" dirty="0"/>
              <a:t>3</a:t>
            </a:r>
            <a:r>
              <a:rPr lang="fr-FR" sz="2000" dirty="0"/>
              <a:t> </a:t>
            </a:r>
            <a:r>
              <a:rPr lang="fr-FR" sz="2000" dirty="0" err="1"/>
              <a:t>column</a:t>
            </a:r>
            <a:r>
              <a:rPr lang="fr-FR" sz="2000" dirty="0"/>
              <a:t> in March:  301 DU </a:t>
            </a:r>
          </a:p>
          <a:p>
            <a:r>
              <a:rPr lang="fr-FR" sz="2000" dirty="0"/>
              <a:t>	      (</a:t>
            </a:r>
            <a:r>
              <a:rPr lang="fr-FR" sz="2000" dirty="0" err="1">
                <a:solidFill>
                  <a:srgbClr val="1129CB"/>
                </a:solidFill>
              </a:rPr>
              <a:t>similar</a:t>
            </a:r>
            <a:r>
              <a:rPr lang="fr-FR" sz="2000" dirty="0">
                <a:solidFill>
                  <a:srgbClr val="1129CB"/>
                </a:solidFill>
              </a:rPr>
              <a:t> to 2011: 295 DU</a:t>
            </a:r>
            <a:r>
              <a:rPr lang="fr-FR" sz="2000" dirty="0"/>
              <a:t>)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fr-FR" sz="2000" b="1" dirty="0">
                <a:solidFill>
                  <a:srgbClr val="FF0000"/>
                </a:solidFill>
              </a:rPr>
              <a:t>Record </a:t>
            </a:r>
            <a:r>
              <a:rPr lang="fr-FR" sz="2000" b="1" dirty="0" err="1">
                <a:solidFill>
                  <a:srgbClr val="FF0000"/>
                </a:solidFill>
              </a:rPr>
              <a:t>low</a:t>
            </a:r>
            <a:r>
              <a:rPr lang="fr-FR" sz="2000" b="1" dirty="0">
                <a:solidFill>
                  <a:srgbClr val="FF0000"/>
                </a:solidFill>
              </a:rPr>
              <a:t> </a:t>
            </a:r>
            <a:r>
              <a:rPr lang="fr-FR" sz="2000" b="1" dirty="0" err="1">
                <a:solidFill>
                  <a:srgbClr val="FF0000"/>
                </a:solidFill>
              </a:rPr>
              <a:t>column</a:t>
            </a:r>
            <a:r>
              <a:rPr lang="fr-FR" sz="2000" b="1" dirty="0">
                <a:solidFill>
                  <a:srgbClr val="FF0000"/>
                </a:solidFill>
              </a:rPr>
              <a:t> in April</a:t>
            </a:r>
          </a:p>
          <a:p>
            <a:pPr marL="342900" indent="-342900">
              <a:buFont typeface="Wingdings" pitchFamily="2" charset="2"/>
              <a:buChar char="Ø"/>
            </a:pPr>
            <a:endParaRPr lang="fr-FR" sz="2000" dirty="0"/>
          </a:p>
        </p:txBody>
      </p:sp>
      <p:sp>
        <p:nvSpPr>
          <p:cNvPr id="14" name="AutoShape 879">
            <a:extLst>
              <a:ext uri="{FF2B5EF4-FFF2-40B4-BE49-F238E27FC236}">
                <a16:creationId xmlns:a16="http://schemas.microsoft.com/office/drawing/2014/main" id="{EE49BCE9-A088-5344-AA75-BE872F464C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7771" y="573802"/>
            <a:ext cx="306859" cy="250201"/>
          </a:xfrm>
          <a:prstGeom prst="star5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5454" tIns="47728" rIns="95454" bIns="47728" anchor="ctr"/>
          <a:lstStyle/>
          <a:p>
            <a:pPr algn="ctr" defTabSz="947738" eaLnBrk="1" hangingPunct="1">
              <a:defRPr/>
            </a:pPr>
            <a:endParaRPr lang="en-US" sz="190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29355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2"/>
          <p:cNvSpPr>
            <a:spLocks noChangeArrowheads="1"/>
          </p:cNvSpPr>
          <p:nvPr/>
        </p:nvSpPr>
        <p:spPr bwMode="auto">
          <a:xfrm>
            <a:off x="188143" y="148072"/>
            <a:ext cx="8666295" cy="462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3809" tIns="46081" rIns="93809" bIns="46081">
            <a:spAutoFit/>
          </a:bodyPr>
          <a:lstStyle/>
          <a:p>
            <a:pPr algn="ctr" defTabSz="944563"/>
            <a:r>
              <a:rPr lang="en-US" sz="2400" b="1" dirty="0">
                <a:latin typeface="+mj-lt"/>
                <a:cs typeface="Comic Sans MS"/>
              </a:rPr>
              <a:t>Total ozone column from IASI/</a:t>
            </a:r>
            <a:r>
              <a:rPr lang="en-US" sz="2400" b="1" dirty="0" err="1">
                <a:latin typeface="+mj-lt"/>
                <a:cs typeface="Comic Sans MS"/>
              </a:rPr>
              <a:t>Metop</a:t>
            </a:r>
            <a:endParaRPr lang="en-US" sz="2400" b="1" dirty="0">
              <a:latin typeface="+mj-lt"/>
              <a:cs typeface="Comic Sans MS"/>
            </a:endParaRPr>
          </a:p>
        </p:txBody>
      </p:sp>
      <p:sp>
        <p:nvSpPr>
          <p:cNvPr id="3" name="Rectangle 478"/>
          <p:cNvSpPr>
            <a:spLocks noChangeArrowheads="1"/>
          </p:cNvSpPr>
          <p:nvPr/>
        </p:nvSpPr>
        <p:spPr bwMode="auto">
          <a:xfrm>
            <a:off x="5585643" y="798339"/>
            <a:ext cx="3390314" cy="255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3809" tIns="46081" rIns="93809" bIns="46081">
            <a:spAutoFit/>
          </a:bodyPr>
          <a:lstStyle/>
          <a:p>
            <a:r>
              <a:rPr lang="en-US" sz="2000" dirty="0">
                <a:cs typeface="Comic Sans MS"/>
              </a:rPr>
              <a:t>March 2020:</a:t>
            </a:r>
          </a:p>
          <a:p>
            <a:r>
              <a:rPr lang="en-US" sz="2000" dirty="0">
                <a:solidFill>
                  <a:srgbClr val="FF0000"/>
                </a:solidFill>
                <a:cs typeface="Comic Sans MS"/>
              </a:rPr>
              <a:t>Record low column</a:t>
            </a:r>
          </a:p>
          <a:p>
            <a:r>
              <a:rPr lang="en-US" sz="2000" dirty="0">
                <a:solidFill>
                  <a:srgbClr val="FF0000"/>
                </a:solidFill>
                <a:cs typeface="Comic Sans MS"/>
              </a:rPr>
              <a:t>since 2007</a:t>
            </a:r>
          </a:p>
          <a:p>
            <a:endParaRPr lang="en-US" sz="2000" dirty="0">
              <a:cs typeface="Comic Sans MS"/>
            </a:endParaRPr>
          </a:p>
          <a:p>
            <a:r>
              <a:rPr lang="en-US" sz="2000" dirty="0">
                <a:cs typeface="Comic Sans MS"/>
              </a:rPr>
              <a:t>Previous record: </a:t>
            </a:r>
          </a:p>
          <a:p>
            <a:r>
              <a:rPr lang="en-US" sz="2000" dirty="0">
                <a:cs typeface="Comic Sans MS"/>
              </a:rPr>
              <a:t>March 2011</a:t>
            </a:r>
          </a:p>
          <a:p>
            <a:endParaRPr lang="en-US" sz="2000" u="sng" dirty="0">
              <a:cs typeface="Comic Sans MS"/>
            </a:endParaRPr>
          </a:p>
          <a:p>
            <a:r>
              <a:rPr lang="en-US" sz="2000" u="sng" dirty="0">
                <a:cs typeface="Comic Sans MS"/>
              </a:rPr>
              <a:t> </a:t>
            </a:r>
            <a:endParaRPr lang="en-US" sz="20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1E599E0-EF1C-864F-9D02-0EC109CB50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43" y="3715350"/>
            <a:ext cx="5397500" cy="28702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CA84360D-BF67-7F41-A84E-345A66276E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43" y="727808"/>
            <a:ext cx="5397500" cy="2870200"/>
          </a:xfrm>
          <a:prstGeom prst="rect">
            <a:avLst/>
          </a:prstGeom>
        </p:spPr>
      </p:pic>
      <p:sp>
        <p:nvSpPr>
          <p:cNvPr id="8" name="Rectangle 478">
            <a:extLst>
              <a:ext uri="{FF2B5EF4-FFF2-40B4-BE49-F238E27FC236}">
                <a16:creationId xmlns:a16="http://schemas.microsoft.com/office/drawing/2014/main" id="{8A810119-7ADC-5A4D-877F-282D3C4040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5643" y="4494769"/>
            <a:ext cx="3390314" cy="1324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3809" tIns="46081" rIns="93809" bIns="46081">
            <a:spAutoFit/>
          </a:bodyPr>
          <a:lstStyle/>
          <a:p>
            <a:r>
              <a:rPr lang="en-US" sz="2000" dirty="0">
                <a:cs typeface="Comic Sans MS"/>
              </a:rPr>
              <a:t>April 2020:</a:t>
            </a:r>
          </a:p>
          <a:p>
            <a:r>
              <a:rPr lang="en-US" sz="2000" dirty="0">
                <a:solidFill>
                  <a:srgbClr val="FF0000"/>
                </a:solidFill>
                <a:cs typeface="Comic Sans MS"/>
              </a:rPr>
              <a:t>Record low column still persisting</a:t>
            </a:r>
            <a:endParaRPr lang="en-US" sz="2000" u="sng" dirty="0">
              <a:solidFill>
                <a:srgbClr val="FF0000"/>
              </a:solidFill>
              <a:cs typeface="Comic Sans MS"/>
            </a:endParaRPr>
          </a:p>
          <a:p>
            <a:r>
              <a:rPr lang="en-US" sz="2000" u="sng" dirty="0">
                <a:cs typeface="Comic Sans MS"/>
              </a:rPr>
              <a:t>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488402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ChangeArrowheads="1"/>
          </p:cNvSpPr>
          <p:nvPr/>
        </p:nvSpPr>
        <p:spPr bwMode="auto">
          <a:xfrm>
            <a:off x="265293" y="1152180"/>
            <a:ext cx="8878707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571500" indent="-571500" algn="just">
              <a:buFont typeface="Wingdings" charset="0"/>
              <a:buChar char="Ø"/>
            </a:pPr>
            <a:r>
              <a:rPr lang="fr-FR" sz="2000" dirty="0" err="1">
                <a:solidFill>
                  <a:srgbClr val="FF0000"/>
                </a:solidFill>
                <a:latin typeface="+mj-lt"/>
                <a:cs typeface="Comic Sans MS"/>
              </a:rPr>
              <a:t>Unprecedented</a:t>
            </a:r>
            <a:r>
              <a:rPr lang="fr-FR" sz="2000" dirty="0">
                <a:solidFill>
                  <a:srgbClr val="FF0000"/>
                </a:solidFill>
                <a:latin typeface="+mj-lt"/>
                <a:cs typeface="Comic Sans MS"/>
              </a:rPr>
              <a:t> long lasting </a:t>
            </a:r>
            <a:r>
              <a:rPr lang="fr-FR" sz="2000" dirty="0" err="1">
                <a:solidFill>
                  <a:srgbClr val="FF0000"/>
                </a:solidFill>
                <a:latin typeface="+mj-lt"/>
                <a:cs typeface="Comic Sans MS"/>
              </a:rPr>
              <a:t>strong</a:t>
            </a:r>
            <a:r>
              <a:rPr lang="fr-FR" sz="2000" dirty="0">
                <a:solidFill>
                  <a:srgbClr val="FF0000"/>
                </a:solidFill>
                <a:latin typeface="+mj-lt"/>
                <a:cs typeface="Comic Sans MS"/>
              </a:rPr>
              <a:t> vortex </a:t>
            </a:r>
            <a:r>
              <a:rPr lang="fr-FR" sz="2000" dirty="0" err="1">
                <a:solidFill>
                  <a:srgbClr val="FF0000"/>
                </a:solidFill>
                <a:latin typeface="+mj-lt"/>
                <a:cs typeface="Comic Sans MS"/>
              </a:rPr>
              <a:t>until</a:t>
            </a:r>
            <a:r>
              <a:rPr lang="fr-FR" sz="2000" dirty="0">
                <a:solidFill>
                  <a:srgbClr val="FF0000"/>
                </a:solidFill>
                <a:latin typeface="+mj-lt"/>
                <a:cs typeface="Comic Sans MS"/>
              </a:rPr>
              <a:t> end of April</a:t>
            </a:r>
          </a:p>
          <a:p>
            <a:pPr marL="571500" indent="-571500" algn="just">
              <a:buFont typeface="Wingdings" charset="0"/>
              <a:buChar char="Ø"/>
            </a:pPr>
            <a:endParaRPr lang="fr-FR" sz="2000" dirty="0">
              <a:solidFill>
                <a:srgbClr val="000000"/>
              </a:solidFill>
              <a:latin typeface="+mj-lt"/>
              <a:cs typeface="Comic Sans MS"/>
            </a:endParaRPr>
          </a:p>
          <a:p>
            <a:pPr marL="571500" indent="-571500" algn="just">
              <a:buFont typeface="Wingdings" charset="0"/>
              <a:buChar char="Ø"/>
            </a:pPr>
            <a:r>
              <a:rPr lang="fr-FR" sz="2000" dirty="0">
                <a:solidFill>
                  <a:srgbClr val="000000"/>
                </a:solidFill>
                <a:latin typeface="+mj-lt"/>
                <a:cs typeface="Comic Sans MS"/>
              </a:rPr>
              <a:t>NAT PSC : </a:t>
            </a:r>
            <a:r>
              <a:rPr lang="fr-FR" sz="2000" dirty="0" err="1">
                <a:solidFill>
                  <a:srgbClr val="000000"/>
                </a:solidFill>
                <a:latin typeface="+mj-lt"/>
                <a:cs typeface="Comic Sans MS"/>
              </a:rPr>
              <a:t>until</a:t>
            </a:r>
            <a:r>
              <a:rPr lang="fr-FR" sz="2000" dirty="0">
                <a:solidFill>
                  <a:srgbClr val="000000"/>
                </a:solidFill>
                <a:latin typeface="+mj-lt"/>
                <a:cs typeface="Comic Sans MS"/>
              </a:rPr>
              <a:t> March 20</a:t>
            </a:r>
          </a:p>
          <a:p>
            <a:pPr marL="571500" indent="-571500" algn="just">
              <a:buFont typeface="Wingdings" charset="0"/>
              <a:buChar char="Ø"/>
            </a:pPr>
            <a:endParaRPr lang="fr-FR" sz="2000" dirty="0">
              <a:solidFill>
                <a:srgbClr val="000000"/>
              </a:solidFill>
              <a:latin typeface="+mj-lt"/>
              <a:cs typeface="Comic Sans MS"/>
            </a:endParaRPr>
          </a:p>
          <a:p>
            <a:pPr marL="571500" indent="-571500" algn="just">
              <a:buFont typeface="Wingdings" charset="0"/>
              <a:buChar char="Ø"/>
            </a:pPr>
            <a:r>
              <a:rPr lang="fr-FR" sz="2000" dirty="0">
                <a:solidFill>
                  <a:srgbClr val="FF0000"/>
                </a:solidFill>
                <a:latin typeface="+mj-lt"/>
                <a:cs typeface="Comic Sans MS"/>
              </a:rPr>
              <a:t>Absence of </a:t>
            </a:r>
            <a:r>
              <a:rPr lang="fr-FR" sz="2000" dirty="0" err="1">
                <a:solidFill>
                  <a:srgbClr val="FF0000"/>
                </a:solidFill>
                <a:latin typeface="+mj-lt"/>
                <a:cs typeface="Comic Sans MS"/>
              </a:rPr>
              <a:t>NO</a:t>
            </a:r>
            <a:r>
              <a:rPr lang="fr-FR" sz="2000" baseline="-25000" dirty="0" err="1">
                <a:solidFill>
                  <a:srgbClr val="FF0000"/>
                </a:solidFill>
                <a:latin typeface="+mj-lt"/>
                <a:cs typeface="Comic Sans MS"/>
              </a:rPr>
              <a:t>x</a:t>
            </a:r>
            <a:r>
              <a:rPr lang="fr-FR" sz="2000" dirty="0">
                <a:solidFill>
                  <a:srgbClr val="FF0000"/>
                </a:solidFill>
                <a:latin typeface="+mj-lt"/>
                <a:cs typeface="Comic Sans MS"/>
              </a:rPr>
              <a:t> = </a:t>
            </a:r>
            <a:r>
              <a:rPr lang="fr-FR" sz="2000" dirty="0" err="1">
                <a:solidFill>
                  <a:srgbClr val="FF0000"/>
                </a:solidFill>
                <a:latin typeface="+mj-lt"/>
                <a:cs typeface="Comic Sans MS"/>
              </a:rPr>
              <a:t>chlorine</a:t>
            </a:r>
            <a:r>
              <a:rPr lang="fr-FR" sz="2000" dirty="0">
                <a:solidFill>
                  <a:srgbClr val="FF0000"/>
                </a:solidFill>
                <a:latin typeface="+mj-lt"/>
                <a:cs typeface="Comic Sans MS"/>
              </a:rPr>
              <a:t> activation index </a:t>
            </a:r>
            <a:r>
              <a:rPr lang="fr-FR" sz="2000" dirty="0" err="1">
                <a:solidFill>
                  <a:srgbClr val="FF0000"/>
                </a:solidFill>
                <a:latin typeface="+mj-lt"/>
                <a:cs typeface="Comic Sans MS"/>
              </a:rPr>
              <a:t>until</a:t>
            </a:r>
            <a:r>
              <a:rPr lang="fr-FR" sz="2000" dirty="0">
                <a:solidFill>
                  <a:srgbClr val="FF0000"/>
                </a:solidFill>
                <a:latin typeface="+mj-lt"/>
                <a:cs typeface="Comic Sans MS"/>
              </a:rPr>
              <a:t> end of March</a:t>
            </a:r>
          </a:p>
          <a:p>
            <a:pPr marL="571500" indent="-571500" algn="just">
              <a:buFont typeface="Wingdings" charset="0"/>
              <a:buChar char="Ø"/>
            </a:pPr>
            <a:endParaRPr lang="fr-FR" sz="2000" dirty="0">
              <a:solidFill>
                <a:srgbClr val="000000"/>
              </a:solidFill>
              <a:latin typeface="+mj-lt"/>
              <a:cs typeface="Comic Sans MS"/>
            </a:endParaRPr>
          </a:p>
          <a:p>
            <a:pPr marL="457200" indent="-457200" algn="just">
              <a:buFont typeface="Wingdings" charset="2"/>
              <a:buChar char="Ø"/>
            </a:pPr>
            <a:r>
              <a:rPr lang="fr-FR" sz="2000" dirty="0">
                <a:solidFill>
                  <a:srgbClr val="000000"/>
                </a:solidFill>
                <a:latin typeface="+mj-lt"/>
                <a:cs typeface="Comic Sans MS"/>
              </a:rPr>
              <a:t> Ozone </a:t>
            </a:r>
            <a:r>
              <a:rPr lang="fr-FR" sz="2000" dirty="0" err="1">
                <a:solidFill>
                  <a:srgbClr val="000000"/>
                </a:solidFill>
                <a:latin typeface="+mj-lt"/>
                <a:cs typeface="Comic Sans MS"/>
              </a:rPr>
              <a:t>loss</a:t>
            </a:r>
            <a:r>
              <a:rPr lang="fr-FR" sz="2000" dirty="0">
                <a:solidFill>
                  <a:srgbClr val="000000"/>
                </a:solidFill>
                <a:latin typeface="+mj-lt"/>
                <a:cs typeface="Comic Sans MS"/>
              </a:rPr>
              <a:t>: 2 </a:t>
            </a:r>
            <a:r>
              <a:rPr lang="fr-FR" sz="2000" dirty="0" err="1">
                <a:solidFill>
                  <a:srgbClr val="000000"/>
                </a:solidFill>
                <a:latin typeface="+mj-lt"/>
                <a:cs typeface="Comic Sans MS"/>
              </a:rPr>
              <a:t>periods</a:t>
            </a:r>
            <a:endParaRPr lang="fr-FR" sz="2000" dirty="0">
              <a:solidFill>
                <a:srgbClr val="000000"/>
              </a:solidFill>
              <a:latin typeface="+mj-lt"/>
              <a:cs typeface="Comic Sans MS"/>
            </a:endParaRPr>
          </a:p>
          <a:p>
            <a:pPr lvl="1" algn="just"/>
            <a:r>
              <a:rPr lang="fr-FR" sz="2000" dirty="0">
                <a:solidFill>
                  <a:srgbClr val="000000"/>
                </a:solidFill>
                <a:latin typeface="+mj-lt"/>
                <a:cs typeface="Comic Sans MS"/>
              </a:rPr>
              <a:t>	Slow ozone </a:t>
            </a:r>
            <a:r>
              <a:rPr lang="fr-FR" sz="2000" dirty="0" err="1">
                <a:solidFill>
                  <a:srgbClr val="000000"/>
                </a:solidFill>
                <a:latin typeface="+mj-lt"/>
                <a:cs typeface="Comic Sans MS"/>
              </a:rPr>
              <a:t>loss</a:t>
            </a:r>
            <a:r>
              <a:rPr lang="fr-FR" sz="2000" dirty="0">
                <a:solidFill>
                  <a:srgbClr val="000000"/>
                </a:solidFill>
                <a:latin typeface="+mj-lt"/>
                <a:cs typeface="Comic Sans MS"/>
              </a:rPr>
              <a:t> rate: 0.25%/</a:t>
            </a:r>
            <a:r>
              <a:rPr lang="fr-FR" sz="2000" dirty="0" err="1">
                <a:solidFill>
                  <a:srgbClr val="000000"/>
                </a:solidFill>
                <a:latin typeface="+mj-lt"/>
                <a:cs typeface="Comic Sans MS"/>
              </a:rPr>
              <a:t>day</a:t>
            </a:r>
            <a:r>
              <a:rPr lang="fr-FR" sz="2000" dirty="0">
                <a:solidFill>
                  <a:srgbClr val="000000"/>
                </a:solidFill>
                <a:latin typeface="+mj-lt"/>
                <a:cs typeface="Comic Sans MS"/>
              </a:rPr>
              <a:t>     </a:t>
            </a:r>
            <a:r>
              <a:rPr lang="fr-FR" sz="2000" dirty="0" err="1">
                <a:latin typeface="+mj-lt"/>
              </a:rPr>
              <a:t>Feb</a:t>
            </a:r>
            <a:r>
              <a:rPr lang="fr-FR" sz="2000" dirty="0">
                <a:latin typeface="+mj-lt"/>
              </a:rPr>
              <a:t> 1  - </a:t>
            </a:r>
            <a:r>
              <a:rPr lang="fr-FR" sz="2000" dirty="0" err="1">
                <a:latin typeface="+mj-lt"/>
              </a:rPr>
              <a:t>Feb</a:t>
            </a:r>
            <a:r>
              <a:rPr lang="fr-FR" sz="2000" dirty="0">
                <a:latin typeface="+mj-lt"/>
              </a:rPr>
              <a:t> 20</a:t>
            </a:r>
            <a:endParaRPr lang="fr-FR" sz="2000" dirty="0">
              <a:solidFill>
                <a:srgbClr val="000000"/>
              </a:solidFill>
              <a:latin typeface="+mj-lt"/>
            </a:endParaRPr>
          </a:p>
          <a:p>
            <a:pPr lvl="1" algn="just"/>
            <a:r>
              <a:rPr lang="fr-FR" sz="2000" dirty="0">
                <a:solidFill>
                  <a:srgbClr val="000000"/>
                </a:solidFill>
                <a:latin typeface="+mj-lt"/>
                <a:cs typeface="Comic Sans MS"/>
              </a:rPr>
              <a:t> 	</a:t>
            </a:r>
            <a:r>
              <a:rPr lang="fr-FR" sz="2000" dirty="0" err="1">
                <a:latin typeface="+mj-lt"/>
                <a:cs typeface="Comic Sans MS"/>
              </a:rPr>
              <a:t>Fast</a:t>
            </a:r>
            <a:r>
              <a:rPr lang="fr-FR" sz="2000" dirty="0">
                <a:latin typeface="+mj-lt"/>
                <a:cs typeface="Comic Sans MS"/>
              </a:rPr>
              <a:t> ozone </a:t>
            </a:r>
            <a:r>
              <a:rPr lang="fr-FR" sz="2000" dirty="0" err="1">
                <a:latin typeface="+mj-lt"/>
                <a:cs typeface="Comic Sans MS"/>
              </a:rPr>
              <a:t>loss</a:t>
            </a:r>
            <a:r>
              <a:rPr lang="fr-FR" sz="2000" dirty="0">
                <a:latin typeface="+mj-lt"/>
                <a:cs typeface="Comic Sans MS"/>
              </a:rPr>
              <a:t> rate:  0.7%/</a:t>
            </a:r>
            <a:r>
              <a:rPr lang="fr-FR" sz="2000" dirty="0" err="1">
                <a:latin typeface="+mj-lt"/>
                <a:cs typeface="Comic Sans MS"/>
              </a:rPr>
              <a:t>day</a:t>
            </a:r>
            <a:r>
              <a:rPr lang="fr-FR" sz="2000" dirty="0">
                <a:latin typeface="+mj-lt"/>
                <a:cs typeface="Comic Sans MS"/>
              </a:rPr>
              <a:t> 	     </a:t>
            </a:r>
            <a:r>
              <a:rPr lang="fr-FR" sz="2000" dirty="0" err="1">
                <a:latin typeface="+mj-lt"/>
                <a:cs typeface="Comic Sans MS"/>
              </a:rPr>
              <a:t>Feb</a:t>
            </a:r>
            <a:r>
              <a:rPr lang="fr-FR" sz="2000" dirty="0">
                <a:latin typeface="+mj-lt"/>
                <a:cs typeface="Comic Sans MS"/>
              </a:rPr>
              <a:t> 20- Mar 10</a:t>
            </a:r>
          </a:p>
          <a:p>
            <a:pPr marL="457200" indent="-457200" algn="just">
              <a:buFont typeface="Wingdings" charset="2"/>
              <a:buChar char="Ø"/>
            </a:pPr>
            <a:endParaRPr lang="fr-FR" sz="2000" dirty="0">
              <a:solidFill>
                <a:srgbClr val="000000"/>
              </a:solidFill>
              <a:latin typeface="+mj-lt"/>
              <a:cs typeface="Comic Sans MS"/>
            </a:endParaRPr>
          </a:p>
          <a:p>
            <a:pPr marL="457200" indent="-457200" algn="just">
              <a:buFont typeface="Wingdings" charset="2"/>
              <a:buChar char="Ø"/>
            </a:pPr>
            <a:r>
              <a:rPr lang="fr-FR" sz="2000" dirty="0">
                <a:latin typeface="+mj-lt"/>
                <a:cs typeface="Comic Sans MS"/>
              </a:rPr>
              <a:t> </a:t>
            </a:r>
            <a:r>
              <a:rPr lang="fr-FR" sz="2000" dirty="0">
                <a:solidFill>
                  <a:srgbClr val="FF0000"/>
                </a:solidFill>
                <a:latin typeface="+mj-lt"/>
                <a:cs typeface="Comic Sans MS"/>
              </a:rPr>
              <a:t>Large total ozone </a:t>
            </a:r>
            <a:r>
              <a:rPr lang="fr-FR" sz="2000" dirty="0" err="1">
                <a:solidFill>
                  <a:srgbClr val="FF0000"/>
                </a:solidFill>
                <a:latin typeface="+mj-lt"/>
                <a:cs typeface="Comic Sans MS"/>
              </a:rPr>
              <a:t>loss</a:t>
            </a:r>
            <a:r>
              <a:rPr lang="fr-FR" sz="2000" dirty="0">
                <a:solidFill>
                  <a:srgbClr val="FF0000"/>
                </a:solidFill>
                <a:latin typeface="+mj-lt"/>
                <a:cs typeface="Comic Sans MS"/>
              </a:rPr>
              <a:t> amplitude 37%, </a:t>
            </a:r>
            <a:r>
              <a:rPr lang="fr-FR" sz="2000" dirty="0" err="1">
                <a:solidFill>
                  <a:srgbClr val="FF0000"/>
                </a:solidFill>
                <a:latin typeface="+mj-lt"/>
                <a:cs typeface="Comic Sans MS"/>
              </a:rPr>
              <a:t>similar</a:t>
            </a:r>
            <a:r>
              <a:rPr lang="fr-FR" sz="2000" dirty="0">
                <a:solidFill>
                  <a:srgbClr val="FF0000"/>
                </a:solidFill>
                <a:latin typeface="+mj-lt"/>
                <a:cs typeface="Comic Sans MS"/>
              </a:rPr>
              <a:t> to 2011</a:t>
            </a:r>
          </a:p>
          <a:p>
            <a:pPr algn="just"/>
            <a:r>
              <a:rPr lang="fr-FR" sz="2000" dirty="0">
                <a:solidFill>
                  <a:srgbClr val="FF0000"/>
                </a:solidFill>
                <a:latin typeface="+mj-lt"/>
                <a:cs typeface="Comic Sans MS"/>
              </a:rPr>
              <a:t>	Excellent agreement </a:t>
            </a:r>
            <a:r>
              <a:rPr lang="fr-FR" sz="2000" dirty="0" err="1">
                <a:solidFill>
                  <a:srgbClr val="FF0000"/>
                </a:solidFill>
                <a:latin typeface="+mj-lt"/>
                <a:cs typeface="Comic Sans MS"/>
              </a:rPr>
              <a:t>with</a:t>
            </a:r>
            <a:r>
              <a:rPr lang="fr-FR" sz="2000" dirty="0">
                <a:solidFill>
                  <a:srgbClr val="FF0000"/>
                </a:solidFill>
                <a:latin typeface="+mj-lt"/>
                <a:cs typeface="Comic Sans MS"/>
              </a:rPr>
              <a:t> 3D CTM </a:t>
            </a:r>
            <a:r>
              <a:rPr lang="fr-FR" sz="2000" dirty="0" err="1">
                <a:solidFill>
                  <a:srgbClr val="FF0000"/>
                </a:solidFill>
                <a:latin typeface="+mj-lt"/>
                <a:cs typeface="Comic Sans MS"/>
              </a:rPr>
              <a:t>models</a:t>
            </a:r>
            <a:r>
              <a:rPr lang="fr-FR" sz="2000" dirty="0">
                <a:solidFill>
                  <a:srgbClr val="FF0000"/>
                </a:solidFill>
                <a:latin typeface="+mj-lt"/>
                <a:cs typeface="Comic Sans MS"/>
              </a:rPr>
              <a:t> REPROBUS and SLIMCAT</a:t>
            </a:r>
          </a:p>
          <a:p>
            <a:pPr algn="just"/>
            <a:endParaRPr lang="fr-FR" sz="2000" dirty="0">
              <a:latin typeface="+mj-lt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fr-FR" sz="2000" dirty="0">
                <a:latin typeface="+mj-lt"/>
                <a:cs typeface="Comic Sans MS"/>
              </a:rPr>
              <a:t>   Record </a:t>
            </a:r>
            <a:r>
              <a:rPr lang="fr-FR" sz="2000" dirty="0" err="1">
                <a:latin typeface="+mj-lt"/>
                <a:cs typeface="Comic Sans MS"/>
              </a:rPr>
              <a:t>low</a:t>
            </a:r>
            <a:r>
              <a:rPr lang="fr-FR" sz="2000" dirty="0">
                <a:latin typeface="+mj-lt"/>
                <a:cs typeface="Comic Sans MS"/>
              </a:rPr>
              <a:t> ozone </a:t>
            </a:r>
            <a:r>
              <a:rPr lang="fr-FR" sz="2000" dirty="0" err="1">
                <a:latin typeface="+mj-lt"/>
                <a:cs typeface="Comic Sans MS"/>
              </a:rPr>
              <a:t>column</a:t>
            </a:r>
            <a:r>
              <a:rPr lang="fr-FR" sz="2000" dirty="0">
                <a:latin typeface="+mj-lt"/>
                <a:cs typeface="Comic Sans MS"/>
              </a:rPr>
              <a:t> in March in the </a:t>
            </a:r>
            <a:r>
              <a:rPr lang="fr-FR" sz="2000" dirty="0" err="1">
                <a:latin typeface="+mj-lt"/>
                <a:cs typeface="Comic Sans MS"/>
              </a:rPr>
              <a:t>Arctic</a:t>
            </a:r>
            <a:r>
              <a:rPr lang="fr-FR" sz="2000" dirty="0">
                <a:latin typeface="+mj-lt"/>
                <a:cs typeface="Comic Sans MS"/>
              </a:rPr>
              <a:t> vortex </a:t>
            </a:r>
          </a:p>
          <a:p>
            <a:pPr lvl="2" algn="just"/>
            <a:r>
              <a:rPr lang="fr-FR" sz="2000" dirty="0">
                <a:latin typeface="+mj-lt"/>
                <a:cs typeface="Comic Sans MS"/>
              </a:rPr>
              <a:t>and, for the first time, </a:t>
            </a:r>
            <a:r>
              <a:rPr lang="fr-FR" sz="2000" dirty="0" err="1">
                <a:latin typeface="+mj-lt"/>
                <a:cs typeface="Comic Sans MS"/>
              </a:rPr>
              <a:t>also</a:t>
            </a:r>
            <a:r>
              <a:rPr lang="fr-FR" sz="2000" dirty="0">
                <a:latin typeface="+mj-lt"/>
                <a:cs typeface="Comic Sans MS"/>
              </a:rPr>
              <a:t> </a:t>
            </a:r>
            <a:r>
              <a:rPr lang="fr-FR" sz="2000" dirty="0" err="1">
                <a:latin typeface="+mj-lt"/>
                <a:cs typeface="Comic Sans MS"/>
              </a:rPr>
              <a:t>observed</a:t>
            </a:r>
            <a:r>
              <a:rPr lang="fr-FR" sz="2000" dirty="0">
                <a:latin typeface="+mj-lt"/>
                <a:cs typeface="Comic Sans MS"/>
              </a:rPr>
              <a:t> in April.</a:t>
            </a:r>
            <a:endParaRPr lang="fr-FR" sz="2000" dirty="0">
              <a:latin typeface="+mj-lt"/>
            </a:endParaRPr>
          </a:p>
        </p:txBody>
      </p:sp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2267745" y="200055"/>
            <a:ext cx="489108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just"/>
            <a:r>
              <a:rPr lang="fr-FR" sz="2400" b="1" dirty="0">
                <a:latin typeface="+mj-lt"/>
                <a:cs typeface="Comic Sans MS"/>
              </a:rPr>
              <a:t>CONCLUSION WINTER 2019/2020</a:t>
            </a:r>
          </a:p>
        </p:txBody>
      </p:sp>
    </p:spTree>
    <p:extLst>
      <p:ext uri="{BB962C8B-B14F-4D97-AF65-F5344CB8AC3E}">
        <p14:creationId xmlns:p14="http://schemas.microsoft.com/office/powerpoint/2010/main" val="40150737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4000" y="363915"/>
            <a:ext cx="8890000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44563"/>
            <a:r>
              <a:rPr lang="en-US" sz="2400" dirty="0">
                <a:latin typeface="+mj-lt"/>
                <a:cs typeface="Comic Sans MS"/>
              </a:rPr>
              <a:t>Acknowledgements</a:t>
            </a:r>
            <a:endParaRPr lang="en-US" dirty="0">
              <a:latin typeface="+mj-lt"/>
              <a:cs typeface="Comic Sans MS"/>
            </a:endParaRPr>
          </a:p>
          <a:p>
            <a:pPr algn="just" defTabSz="944563">
              <a:buFontTx/>
              <a:buChar char="-"/>
            </a:pPr>
            <a:endParaRPr lang="en-US" dirty="0">
              <a:latin typeface="+mj-lt"/>
              <a:cs typeface="Comic Sans MS"/>
            </a:endParaRPr>
          </a:p>
          <a:p>
            <a:pPr marL="285750" indent="-285750" algn="just" defTabSz="944563">
              <a:buFont typeface="Wingdings" charset="2"/>
              <a:buChar char="Ø"/>
            </a:pPr>
            <a:r>
              <a:rPr lang="en-US" dirty="0">
                <a:latin typeface="+mj-lt"/>
                <a:cs typeface="Comic Sans MS"/>
              </a:rPr>
              <a:t>The authors thank the SAOZ stations operators and ECMWF for the meteorological analysis. </a:t>
            </a:r>
          </a:p>
          <a:p>
            <a:pPr marL="285750" indent="-285750" algn="just" defTabSz="944563">
              <a:buFont typeface="Wingdings" charset="2"/>
              <a:buChar char="Ø"/>
            </a:pPr>
            <a:endParaRPr lang="en-US" dirty="0">
              <a:latin typeface="+mj-lt"/>
              <a:cs typeface="Comic Sans MS"/>
            </a:endParaRPr>
          </a:p>
          <a:p>
            <a:pPr marL="285750" indent="-285750" algn="just" defTabSz="944563">
              <a:buFont typeface="Wingdings" charset="2"/>
              <a:buChar char="Ø"/>
            </a:pPr>
            <a:r>
              <a:rPr lang="en-US" dirty="0">
                <a:latin typeface="+mj-lt"/>
                <a:cs typeface="Comic Sans MS"/>
              </a:rPr>
              <a:t>This work was supported by the French CNES and CNRS/INSU within the NDACC/OVSQ program. </a:t>
            </a:r>
          </a:p>
          <a:p>
            <a:pPr marL="285750" indent="-285750" algn="just" defTabSz="944563">
              <a:buFont typeface="Wingdings" charset="2"/>
              <a:buChar char="Ø"/>
            </a:pPr>
            <a:endParaRPr lang="en-US" dirty="0">
              <a:latin typeface="+mj-lt"/>
              <a:cs typeface="Comic Sans MS"/>
            </a:endParaRPr>
          </a:p>
          <a:p>
            <a:pPr marL="285750" indent="-285750" algn="just" defTabSz="944563">
              <a:buFont typeface="Wingdings" charset="2"/>
              <a:buChar char="Ø"/>
            </a:pPr>
            <a:r>
              <a:rPr lang="en-US" dirty="0">
                <a:latin typeface="+mj-lt"/>
                <a:cs typeface="Comic Sans MS"/>
              </a:rPr>
              <a:t>The SAOZ  network is part of NDACC (Network for Detection of Atmospheric Composition Changes).</a:t>
            </a:r>
          </a:p>
          <a:p>
            <a:pPr marL="285750" indent="-285750" algn="just" defTabSz="944563">
              <a:buFont typeface="Wingdings" charset="2"/>
              <a:buChar char="Ø"/>
            </a:pPr>
            <a:endParaRPr lang="en-US" dirty="0">
              <a:latin typeface="+mj-lt"/>
              <a:cs typeface="Comic Sans MS"/>
            </a:endParaRPr>
          </a:p>
          <a:p>
            <a:pPr marL="285750" indent="-285750" algn="just" defTabSz="944563">
              <a:buFont typeface="Wingdings" charset="2"/>
              <a:buChar char="Ø"/>
            </a:pPr>
            <a:r>
              <a:rPr lang="en-US" dirty="0">
                <a:latin typeface="+mj-lt"/>
                <a:cs typeface="Comic Sans MS"/>
              </a:rPr>
              <a:t>The authors thank gratefully C. Boone at ESPRI data center /AERIS for providing MIMOSA,  REPROBUS maps and model data above the SAOZ stations.</a:t>
            </a:r>
          </a:p>
          <a:p>
            <a:pPr algn="just" defTabSz="944563"/>
            <a:r>
              <a:rPr lang="en-US" dirty="0">
                <a:latin typeface="+mj-lt"/>
                <a:cs typeface="Comic Sans MS"/>
              </a:rPr>
              <a:t>     </a:t>
            </a:r>
          </a:p>
          <a:p>
            <a:pPr algn="just" defTabSz="944563"/>
            <a:r>
              <a:rPr lang="en-US" dirty="0">
                <a:latin typeface="+mj-lt"/>
                <a:cs typeface="Comic Sans MS"/>
              </a:rPr>
              <a:t>    MIMOSA: 	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+mj-lt"/>
                <a:cs typeface="Comic Sans MS"/>
                <a:hlinkClick r:id="rId2"/>
              </a:rPr>
              <a:t>http://www.pole-ether.fr</a:t>
            </a:r>
            <a:endParaRPr lang="en-US" dirty="0">
              <a:solidFill>
                <a:schemeClr val="bg2">
                  <a:lumMod val="50000"/>
                </a:schemeClr>
              </a:solidFill>
              <a:latin typeface="+mj-lt"/>
              <a:cs typeface="Comic Sans MS"/>
            </a:endParaRPr>
          </a:p>
          <a:p>
            <a:pPr algn="just" defTabSz="944563"/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+mj-lt"/>
                <a:cs typeface="Comic Sans MS"/>
              </a:rPr>
              <a:t>    </a:t>
            </a:r>
            <a:r>
              <a:rPr lang="en-US" dirty="0">
                <a:latin typeface="+mj-lt"/>
                <a:cs typeface="Comic Sans MS"/>
              </a:rPr>
              <a:t>REPROBUS:	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+mj-lt"/>
                <a:cs typeface="Comic Sans MS"/>
                <a:hlinkClick r:id="rId3"/>
              </a:rPr>
              <a:t>http://www.pole-ether.fr</a:t>
            </a:r>
            <a:endParaRPr lang="en-US" dirty="0">
              <a:solidFill>
                <a:schemeClr val="bg2">
                  <a:lumMod val="50000"/>
                </a:schemeClr>
              </a:solidFill>
              <a:latin typeface="+mj-lt"/>
              <a:cs typeface="Comic Sans MS"/>
            </a:endParaRPr>
          </a:p>
          <a:p>
            <a:pPr algn="just" defTabSz="944563"/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+mj-lt"/>
                <a:cs typeface="Comic Sans MS"/>
              </a:rPr>
              <a:t>    </a:t>
            </a:r>
            <a:r>
              <a:rPr lang="en-US" dirty="0">
                <a:solidFill>
                  <a:srgbClr val="000000"/>
                </a:solidFill>
                <a:latin typeface="+mj-lt"/>
                <a:cs typeface="Comic Sans MS"/>
              </a:rPr>
              <a:t>SAOZ: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+mj-lt"/>
                <a:cs typeface="Comic Sans MS"/>
              </a:rPr>
              <a:t>		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+mj-lt"/>
                <a:cs typeface="Comic Sans MS"/>
                <a:hlinkClick r:id="rId4"/>
              </a:rPr>
              <a:t>http://saoz.obs.uvsq.fr/SAOZ-RT.html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+mj-lt"/>
                <a:cs typeface="Comic Sans MS"/>
              </a:rPr>
              <a:t> </a:t>
            </a:r>
          </a:p>
          <a:p>
            <a:pPr algn="just" defTabSz="944563"/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+mj-lt"/>
                <a:cs typeface="Comic Sans MS"/>
              </a:rPr>
              <a:t>    IASI:		processed by LATMOS IASI Team</a:t>
            </a:r>
          </a:p>
          <a:p>
            <a:pPr defTabSz="944563"/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+mj-lt"/>
                <a:cs typeface="Comic Sans MS"/>
              </a:rPr>
              <a:t>    OMI-DOAS: 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+mj-lt"/>
                <a:cs typeface="Comic Sans MS"/>
              </a:rPr>
              <a:t>https://</a:t>
            </a:r>
            <a:r>
              <a:rPr lang="en-US" sz="1400" dirty="0" err="1">
                <a:solidFill>
                  <a:schemeClr val="bg2">
                    <a:lumMod val="50000"/>
                  </a:schemeClr>
                </a:solidFill>
                <a:latin typeface="+mj-lt"/>
                <a:cs typeface="Comic Sans MS"/>
              </a:rPr>
              <a:t>avdc.gsfc.nasa.gov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+mj-lt"/>
                <a:cs typeface="Comic Sans MS"/>
              </a:rPr>
              <a:t>/pub/data/satellite/Aura/OMI/V03/L2OVP/ OMDOAO3/</a:t>
            </a:r>
          </a:p>
          <a:p>
            <a:pPr algn="just" defTabSz="944563"/>
            <a:endParaRPr lang="en-US" dirty="0">
              <a:solidFill>
                <a:schemeClr val="bg2">
                  <a:lumMod val="50000"/>
                </a:schemeClr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5786941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55"/>
          <p:cNvSpPr>
            <a:spLocks noChangeArrowheads="1"/>
          </p:cNvSpPr>
          <p:nvPr/>
        </p:nvSpPr>
        <p:spPr bwMode="auto">
          <a:xfrm>
            <a:off x="187896" y="1520040"/>
            <a:ext cx="8801725" cy="4617913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123433" tIns="60894" rIns="123433" bIns="60894" anchor="ctr"/>
          <a:lstStyle/>
          <a:p>
            <a:pPr algn="just" defTabSz="944563">
              <a:buClr>
                <a:schemeClr val="tx1"/>
              </a:buClr>
              <a:defRPr/>
            </a:pPr>
            <a:endParaRPr lang="en-US" sz="2000" dirty="0"/>
          </a:p>
          <a:p>
            <a:pPr algn="just" defTabSz="944563">
              <a:buClr>
                <a:schemeClr val="tx1"/>
              </a:buClr>
              <a:defRPr/>
            </a:pPr>
            <a:r>
              <a:rPr lang="en-US" sz="2400" dirty="0"/>
              <a:t>Quantification of chemical ozone loss inside polar vortex by </a:t>
            </a:r>
          </a:p>
          <a:p>
            <a:pPr algn="just" defTabSz="944563">
              <a:buClr>
                <a:schemeClr val="tx1"/>
              </a:buClr>
              <a:defRPr/>
            </a:pPr>
            <a:r>
              <a:rPr lang="en-US" sz="2400" dirty="0"/>
              <a:t>comparison between modeled passive ozone and measurements</a:t>
            </a:r>
          </a:p>
          <a:p>
            <a:pPr algn="just" defTabSz="944563">
              <a:lnSpc>
                <a:spcPct val="140000"/>
              </a:lnSpc>
              <a:buClr>
                <a:schemeClr val="tx1"/>
              </a:buClr>
              <a:defRPr/>
            </a:pPr>
            <a:endParaRPr lang="en-US" sz="2000" dirty="0">
              <a:latin typeface="Comic Sans MS"/>
              <a:cs typeface="Comic Sans MS"/>
            </a:endParaRPr>
          </a:p>
          <a:p>
            <a:pPr marL="468313" indent="-468313" algn="just" defTabSz="944563">
              <a:defRPr/>
            </a:pPr>
            <a:r>
              <a:rPr lang="en-US" sz="2400" dirty="0">
                <a:latin typeface="+mj-lt"/>
                <a:cs typeface="Comic Sans MS"/>
              </a:rPr>
              <a:t>MEASUREMENTS</a:t>
            </a:r>
          </a:p>
          <a:p>
            <a:pPr algn="just" defTabSz="944563">
              <a:defRPr/>
            </a:pPr>
            <a:r>
              <a:rPr lang="en-US" sz="2000" dirty="0">
                <a:latin typeface="+mj-lt"/>
                <a:cs typeface="Comic Sans MS"/>
              </a:rPr>
              <a:t>	Total ozone	=&gt; </a:t>
            </a:r>
            <a:r>
              <a:rPr lang="en-US" sz="2000" dirty="0">
                <a:solidFill>
                  <a:srgbClr val="FF0000"/>
                </a:solidFill>
                <a:latin typeface="+mj-lt"/>
                <a:cs typeface="Comic Sans MS"/>
              </a:rPr>
              <a:t>SAOZ/NDACC UV-Visible network  </a:t>
            </a:r>
          </a:p>
          <a:p>
            <a:pPr algn="just" defTabSz="944563">
              <a:defRPr/>
            </a:pPr>
            <a:r>
              <a:rPr lang="en-US" sz="2000" dirty="0">
                <a:solidFill>
                  <a:srgbClr val="FF0000"/>
                </a:solidFill>
                <a:latin typeface="+mj-lt"/>
                <a:cs typeface="Comic Sans MS"/>
              </a:rPr>
              <a:t>				</a:t>
            </a:r>
            <a:r>
              <a:rPr lang="en-US" sz="1600" dirty="0">
                <a:latin typeface="+mj-lt"/>
                <a:cs typeface="Comic Sans MS"/>
              </a:rPr>
              <a:t>Twice daily at twilight</a:t>
            </a:r>
            <a:endParaRPr lang="en-US" sz="2000" dirty="0">
              <a:latin typeface="+mj-lt"/>
              <a:cs typeface="Comic Sans MS"/>
            </a:endParaRPr>
          </a:p>
          <a:p>
            <a:pPr algn="just" defTabSz="944563">
              <a:defRPr/>
            </a:pPr>
            <a:r>
              <a:rPr lang="en-US" sz="2000" dirty="0">
                <a:solidFill>
                  <a:srgbClr val="FF0000"/>
                </a:solidFill>
                <a:latin typeface="+mj-lt"/>
                <a:cs typeface="Comic Sans MS"/>
              </a:rPr>
              <a:t>			</a:t>
            </a:r>
            <a:r>
              <a:rPr lang="en-US" sz="2000" dirty="0">
                <a:latin typeface="+mj-lt"/>
                <a:cs typeface="Comic Sans MS"/>
              </a:rPr>
              <a:t>=&gt; </a:t>
            </a:r>
            <a:r>
              <a:rPr lang="en-US" sz="2000" dirty="0">
                <a:solidFill>
                  <a:srgbClr val="FF0000"/>
                </a:solidFill>
                <a:latin typeface="+mj-lt"/>
                <a:cs typeface="Comic Sans MS"/>
              </a:rPr>
              <a:t>Satellites IASI and OMI-</a:t>
            </a:r>
            <a:r>
              <a:rPr lang="en-US" sz="2000" dirty="0" err="1">
                <a:solidFill>
                  <a:srgbClr val="FF0000"/>
                </a:solidFill>
                <a:latin typeface="+mj-lt"/>
                <a:cs typeface="Comic Sans MS"/>
              </a:rPr>
              <a:t>Doas</a:t>
            </a:r>
            <a:r>
              <a:rPr lang="en-US" sz="2000" dirty="0">
                <a:solidFill>
                  <a:srgbClr val="FF0000"/>
                </a:solidFill>
                <a:latin typeface="+mj-lt"/>
                <a:cs typeface="Comic Sans MS"/>
              </a:rPr>
              <a:t> </a:t>
            </a:r>
          </a:p>
          <a:p>
            <a:pPr marL="468313" indent="-468313" algn="just" defTabSz="944563">
              <a:defRPr/>
            </a:pPr>
            <a:endParaRPr lang="en-US" sz="2000" dirty="0">
              <a:solidFill>
                <a:schemeClr val="tx1"/>
              </a:solidFill>
              <a:latin typeface="+mj-lt"/>
              <a:cs typeface="Comic Sans MS"/>
            </a:endParaRPr>
          </a:p>
          <a:p>
            <a:pPr marL="468313" indent="-468313" algn="just" defTabSz="944563">
              <a:defRPr/>
            </a:pPr>
            <a:r>
              <a:rPr lang="en-US" sz="2400" dirty="0">
                <a:solidFill>
                  <a:schemeClr val="tx1"/>
                </a:solidFill>
                <a:latin typeface="+mj-lt"/>
                <a:cs typeface="Comic Sans MS"/>
              </a:rPr>
              <a:t>MODELS 3D CTM</a:t>
            </a:r>
          </a:p>
          <a:p>
            <a:pPr marL="468313" indent="-468313" algn="just" defTabSz="944563">
              <a:defRPr/>
            </a:pPr>
            <a:r>
              <a:rPr lang="en-US" sz="2000" i="1" dirty="0">
                <a:solidFill>
                  <a:schemeClr val="tx1"/>
                </a:solidFill>
                <a:latin typeface="+mj-lt"/>
                <a:cs typeface="Comic Sans MS"/>
              </a:rPr>
              <a:t>	</a:t>
            </a:r>
            <a:r>
              <a:rPr lang="en-US" sz="2000" dirty="0"/>
              <a:t>REPROBUS and SLIMCAT </a:t>
            </a:r>
          </a:p>
          <a:p>
            <a:pPr marL="468313" indent="-468313" algn="just" defTabSz="944563">
              <a:defRPr/>
            </a:pPr>
            <a:r>
              <a:rPr lang="en-US" sz="2000" dirty="0"/>
              <a:t>			both model use ECMWF </a:t>
            </a:r>
            <a:r>
              <a:rPr lang="en-US" sz="1600" dirty="0"/>
              <a:t>1000 - 0.01 </a:t>
            </a:r>
            <a:r>
              <a:rPr lang="en-US" sz="1600" dirty="0" err="1"/>
              <a:t>hPa</a:t>
            </a:r>
            <a:r>
              <a:rPr lang="en-US" sz="1600" dirty="0"/>
              <a:t> (80 km)</a:t>
            </a:r>
          </a:p>
          <a:p>
            <a:pPr marL="468313" indent="-468313" algn="just" defTabSz="944563">
              <a:defRPr/>
            </a:pPr>
            <a:r>
              <a:rPr lang="en-US" sz="2000" dirty="0"/>
              <a:t>	2 runs:  a) </a:t>
            </a:r>
            <a:r>
              <a:rPr lang="en-US" sz="2000" dirty="0">
                <a:solidFill>
                  <a:srgbClr val="FF0000"/>
                </a:solidFill>
              </a:rPr>
              <a:t>Passive ozone </a:t>
            </a:r>
            <a:r>
              <a:rPr lang="en-US" sz="2000" dirty="0"/>
              <a:t>initialized on December 1, 2019	</a:t>
            </a:r>
          </a:p>
          <a:p>
            <a:pPr marL="468313" indent="-468313" algn="just" defTabSz="944563">
              <a:defRPr/>
            </a:pPr>
            <a:r>
              <a:rPr lang="en-US" sz="2000" i="1" dirty="0"/>
              <a:t>			REPROBUS from ECMWF ozone operational analysis</a:t>
            </a:r>
            <a:r>
              <a:rPr lang="en-US" sz="2000" dirty="0"/>
              <a:t> </a:t>
            </a:r>
          </a:p>
          <a:p>
            <a:pPr marL="468313" indent="-468313" algn="just" defTabSz="944563">
              <a:defRPr/>
            </a:pPr>
            <a:r>
              <a:rPr lang="en-US" sz="2000" dirty="0"/>
              <a:t>			</a:t>
            </a:r>
            <a:r>
              <a:rPr lang="en-US" sz="2000" i="1" dirty="0"/>
              <a:t>SLIMCAT from the output of a long-term simulation</a:t>
            </a:r>
          </a:p>
          <a:p>
            <a:pPr marL="468313" indent="-468313" algn="just" defTabSz="944563">
              <a:defRPr/>
            </a:pPr>
            <a:r>
              <a:rPr lang="en-US" sz="2000" dirty="0"/>
              <a:t>		      b) </a:t>
            </a:r>
            <a:r>
              <a:rPr lang="en-US" sz="2000" dirty="0">
                <a:solidFill>
                  <a:srgbClr val="FF0000"/>
                </a:solidFill>
              </a:rPr>
              <a:t>Full chemistry</a:t>
            </a:r>
          </a:p>
          <a:p>
            <a:pPr marL="468313" indent="-468313" algn="just" defTabSz="944563">
              <a:defRPr/>
            </a:pPr>
            <a:endParaRPr lang="en-US" sz="2000" dirty="0">
              <a:solidFill>
                <a:schemeClr val="tx1"/>
              </a:solidFill>
              <a:latin typeface="Comic Sans MS"/>
              <a:cs typeface="Comic Sans MS"/>
            </a:endParaRPr>
          </a:p>
        </p:txBody>
      </p:sp>
      <p:sp>
        <p:nvSpPr>
          <p:cNvPr id="8" name="Rectangle 356"/>
          <p:cNvSpPr>
            <a:spLocks noChangeArrowheads="1"/>
          </p:cNvSpPr>
          <p:nvPr/>
        </p:nvSpPr>
        <p:spPr bwMode="auto">
          <a:xfrm>
            <a:off x="1445268" y="450841"/>
            <a:ext cx="6041767" cy="553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3433" tIns="60894" rIns="123433" bIns="60894">
            <a:spAutoFit/>
          </a:bodyPr>
          <a:lstStyle/>
          <a:p>
            <a:pPr algn="ctr" defTabSz="1230313">
              <a:spcBef>
                <a:spcPct val="50000"/>
              </a:spcBef>
            </a:pPr>
            <a:r>
              <a:rPr lang="en-US" sz="2800" b="1" dirty="0">
                <a:latin typeface="+mj-lt"/>
                <a:cs typeface="Comic Sans MS"/>
              </a:rPr>
              <a:t>Objectives and Method</a:t>
            </a:r>
          </a:p>
        </p:txBody>
      </p:sp>
    </p:spTree>
    <p:extLst>
      <p:ext uri="{BB962C8B-B14F-4D97-AF65-F5344CB8AC3E}">
        <p14:creationId xmlns:p14="http://schemas.microsoft.com/office/powerpoint/2010/main" val="5101052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60"/>
          <p:cNvSpPr>
            <a:spLocks noChangeArrowheads="1"/>
          </p:cNvSpPr>
          <p:nvPr/>
        </p:nvSpPr>
        <p:spPr bwMode="auto">
          <a:xfrm>
            <a:off x="0" y="549275"/>
            <a:ext cx="8050213" cy="1584325"/>
          </a:xfrm>
          <a:prstGeom prst="rect">
            <a:avLst/>
          </a:prstGeom>
          <a:noFill/>
          <a:ln>
            <a:noFill/>
          </a:ln>
        </p:spPr>
        <p:txBody>
          <a:bodyPr wrap="none" lIns="123433" tIns="60894" rIns="123433" bIns="60894" anchor="ctr"/>
          <a:lstStyle/>
          <a:p>
            <a:pPr algn="just" defTabSz="944563">
              <a:buClr>
                <a:schemeClr val="tx1"/>
              </a:buClr>
              <a:buFontTx/>
              <a:buChar char="•"/>
            </a:pPr>
            <a:r>
              <a:rPr lang="en-US" sz="1800" b="1" dirty="0">
                <a:solidFill>
                  <a:schemeClr val="tx1"/>
                </a:solidFill>
                <a:latin typeface="Arial" charset="0"/>
              </a:rPr>
              <a:t>   </a:t>
            </a:r>
            <a:r>
              <a:rPr lang="en-US" sz="1800" b="1" dirty="0">
                <a:solidFill>
                  <a:schemeClr val="tx1"/>
                </a:solidFill>
                <a:latin typeface="Comic Sans MS"/>
                <a:cs typeface="Comic Sans MS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+mj-lt"/>
                <a:cs typeface="Comic Sans MS"/>
              </a:rPr>
              <a:t>Zenith sky UV-visible spectrometer</a:t>
            </a:r>
          </a:p>
          <a:p>
            <a:pPr algn="just" defTabSz="944563">
              <a:buClr>
                <a:schemeClr val="tx1"/>
              </a:buClr>
              <a:buFontTx/>
              <a:buChar char="•"/>
            </a:pPr>
            <a:r>
              <a:rPr lang="en-US" sz="2000" dirty="0">
                <a:solidFill>
                  <a:schemeClr val="tx1"/>
                </a:solidFill>
                <a:latin typeface="+mj-lt"/>
                <a:cs typeface="Comic Sans MS"/>
              </a:rPr>
              <a:t>   Differential Optical Absorption Spectroscopy</a:t>
            </a:r>
          </a:p>
          <a:p>
            <a:pPr algn="just" defTabSz="944563">
              <a:buClr>
                <a:schemeClr val="tx1"/>
              </a:buClr>
              <a:buFontTx/>
              <a:buChar char="•"/>
            </a:pPr>
            <a:r>
              <a:rPr lang="en-US" sz="2000" dirty="0">
                <a:solidFill>
                  <a:schemeClr val="tx1"/>
                </a:solidFill>
                <a:latin typeface="+mj-lt"/>
                <a:cs typeface="Comic Sans MS"/>
              </a:rPr>
              <a:t>   Ozone: </a:t>
            </a:r>
            <a:r>
              <a:rPr lang="en-US" sz="2000" dirty="0" err="1">
                <a:solidFill>
                  <a:schemeClr val="tx1"/>
                </a:solidFill>
                <a:latin typeface="+mj-lt"/>
                <a:cs typeface="Comic Sans MS"/>
              </a:rPr>
              <a:t>Chappuis</a:t>
            </a:r>
            <a:r>
              <a:rPr lang="en-US" sz="2000" dirty="0">
                <a:solidFill>
                  <a:schemeClr val="tx1"/>
                </a:solidFill>
                <a:latin typeface="+mj-lt"/>
                <a:cs typeface="Comic Sans MS"/>
              </a:rPr>
              <a:t> bands (450-550 nm)</a:t>
            </a:r>
          </a:p>
          <a:p>
            <a:pPr algn="just" defTabSz="944563">
              <a:buClr>
                <a:schemeClr val="tx1"/>
              </a:buClr>
              <a:buFontTx/>
              <a:buChar char="•"/>
            </a:pPr>
            <a:r>
              <a:rPr lang="en-US" sz="2000" dirty="0">
                <a:solidFill>
                  <a:schemeClr val="tx1"/>
                </a:solidFill>
                <a:latin typeface="+mj-lt"/>
                <a:cs typeface="Comic Sans MS"/>
              </a:rPr>
              <a:t>   Consistency between stations: 3% (NDACC </a:t>
            </a:r>
            <a:r>
              <a:rPr lang="en-US" sz="2000" dirty="0" err="1">
                <a:solidFill>
                  <a:schemeClr val="tx1"/>
                </a:solidFill>
                <a:latin typeface="+mj-lt"/>
                <a:cs typeface="Comic Sans MS"/>
              </a:rPr>
              <a:t>Intercomparison</a:t>
            </a:r>
            <a:r>
              <a:rPr lang="en-US" sz="2000" dirty="0">
                <a:solidFill>
                  <a:schemeClr val="tx1"/>
                </a:solidFill>
                <a:latin typeface="+mj-lt"/>
                <a:cs typeface="Comic Sans MS"/>
              </a:rPr>
              <a:t>)</a:t>
            </a:r>
          </a:p>
          <a:p>
            <a:pPr algn="just" defTabSz="944563">
              <a:buClr>
                <a:schemeClr val="tx1"/>
              </a:buClr>
              <a:buFontTx/>
              <a:buChar char="•"/>
            </a:pPr>
            <a:r>
              <a:rPr lang="en-US" sz="2000" dirty="0">
                <a:solidFill>
                  <a:schemeClr val="tx1"/>
                </a:solidFill>
                <a:latin typeface="+mj-lt"/>
                <a:cs typeface="Comic Sans MS"/>
              </a:rPr>
              <a:t>   PSC days removed using a color index or stratospheric temperature</a:t>
            </a:r>
          </a:p>
        </p:txBody>
      </p:sp>
      <p:sp>
        <p:nvSpPr>
          <p:cNvPr id="6" name="Rectangle 359"/>
          <p:cNvSpPr>
            <a:spLocks noChangeArrowheads="1"/>
          </p:cNvSpPr>
          <p:nvPr/>
        </p:nvSpPr>
        <p:spPr bwMode="auto">
          <a:xfrm>
            <a:off x="727075" y="41275"/>
            <a:ext cx="4040188" cy="558800"/>
          </a:xfrm>
          <a:prstGeom prst="rect">
            <a:avLst/>
          </a:prstGeom>
          <a:noFill/>
          <a:ln>
            <a:noFill/>
          </a:ln>
        </p:spPr>
        <p:txBody>
          <a:bodyPr wrap="none" lIns="123433" tIns="60894" rIns="123433" bIns="60894" anchor="ctr"/>
          <a:lstStyle/>
          <a:p>
            <a:pPr defTabSz="944563"/>
            <a:r>
              <a:rPr lang="en-US" sz="2800" b="1" dirty="0">
                <a:latin typeface="+mj-lt"/>
                <a:cs typeface="Comic Sans MS"/>
              </a:rPr>
              <a:t>UV-Visible SAOZ</a:t>
            </a:r>
          </a:p>
        </p:txBody>
      </p:sp>
      <p:grpSp>
        <p:nvGrpSpPr>
          <p:cNvPr id="28" name="Groupe 140"/>
          <p:cNvGrpSpPr>
            <a:grpSpLocks/>
          </p:cNvGrpSpPr>
          <p:nvPr/>
        </p:nvGrpSpPr>
        <p:grpSpPr bwMode="auto">
          <a:xfrm>
            <a:off x="3862421" y="2296862"/>
            <a:ext cx="4101071" cy="4186285"/>
            <a:chOff x="25531763" y="3455988"/>
            <a:chExt cx="5734050" cy="5807074"/>
          </a:xfrm>
        </p:grpSpPr>
        <p:sp>
          <p:nvSpPr>
            <p:cNvPr id="29" name="Rectangle 865"/>
            <p:cNvSpPr>
              <a:spLocks noChangeArrowheads="1"/>
            </p:cNvSpPr>
            <p:nvPr/>
          </p:nvSpPr>
          <p:spPr bwMode="auto">
            <a:xfrm>
              <a:off x="25603201" y="3455988"/>
              <a:ext cx="5423796" cy="50482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23433" tIns="60894" rIns="123433" bIns="60894" anchor="ctr"/>
            <a:lstStyle/>
            <a:p>
              <a:pPr algn="ctr" defTabSz="944563"/>
              <a:r>
                <a:rPr lang="en-US" sz="2800" b="1" dirty="0">
                  <a:latin typeface="+mj-lt"/>
                  <a:cs typeface="Comic Sans MS"/>
                </a:rPr>
                <a:t>SAOZ Arctic network</a:t>
              </a:r>
            </a:p>
          </p:txBody>
        </p:sp>
        <p:grpSp>
          <p:nvGrpSpPr>
            <p:cNvPr id="30" name="Group 866"/>
            <p:cNvGrpSpPr>
              <a:grpSpLocks/>
            </p:cNvGrpSpPr>
            <p:nvPr/>
          </p:nvGrpSpPr>
          <p:grpSpPr bwMode="auto">
            <a:xfrm>
              <a:off x="25531763" y="4105275"/>
              <a:ext cx="5734050" cy="5157787"/>
              <a:chOff x="14077" y="2567"/>
              <a:chExt cx="3555" cy="3032"/>
            </a:xfrm>
          </p:grpSpPr>
          <p:grpSp>
            <p:nvGrpSpPr>
              <p:cNvPr id="33" name="Group 867"/>
              <p:cNvGrpSpPr>
                <a:grpSpLocks/>
              </p:cNvGrpSpPr>
              <p:nvPr/>
            </p:nvGrpSpPr>
            <p:grpSpPr bwMode="auto">
              <a:xfrm>
                <a:off x="14077" y="2567"/>
                <a:ext cx="3555" cy="3032"/>
                <a:chOff x="14016" y="2592"/>
                <a:chExt cx="3555" cy="3032"/>
              </a:xfrm>
            </p:grpSpPr>
            <p:pic>
              <p:nvPicPr>
                <p:cNvPr id="41" name="Picture 868"/>
                <p:cNvPicPr>
                  <a:picLocks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16" y="2592"/>
                  <a:ext cx="3467" cy="30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2" name="Rectangle 869"/>
                <p:cNvSpPr>
                  <a:spLocks noChangeArrowheads="1"/>
                </p:cNvSpPr>
                <p:nvPr/>
              </p:nvSpPr>
              <p:spPr bwMode="auto">
                <a:xfrm>
                  <a:off x="16593" y="2776"/>
                  <a:ext cx="906" cy="3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5454" tIns="47728" rIns="95454" bIns="47728">
                  <a:spAutoFit/>
                </a:bodyPr>
                <a:lstStyle/>
                <a:p>
                  <a:pPr algn="ctr" defTabSz="947738" eaLnBrk="1" hangingPunct="1"/>
                  <a:r>
                    <a:rPr lang="en-US" sz="1700" b="1">
                      <a:solidFill>
                        <a:schemeClr val="tx1"/>
                      </a:solidFill>
                      <a:latin typeface="Times New Roman" charset="0"/>
                    </a:rPr>
                    <a:t>Zhigansk </a:t>
                  </a:r>
                </a:p>
                <a:p>
                  <a:pPr algn="ctr" defTabSz="947738" eaLnBrk="1" hangingPunct="1"/>
                  <a:r>
                    <a:rPr lang="en-US" sz="1700" b="1">
                      <a:solidFill>
                        <a:schemeClr val="tx1"/>
                      </a:solidFill>
                      <a:latin typeface="Times New Roman" charset="0"/>
                    </a:rPr>
                    <a:t>(CNRS/CAO</a:t>
                  </a:r>
                  <a:r>
                    <a:rPr lang="en-US" sz="1700">
                      <a:solidFill>
                        <a:schemeClr val="tx1"/>
                      </a:solidFill>
                      <a:latin typeface="Times New Roman" charset="0"/>
                    </a:rPr>
                    <a:t>)</a:t>
                  </a:r>
                </a:p>
              </p:txBody>
            </p:sp>
            <p:sp>
              <p:nvSpPr>
                <p:cNvPr id="43" name="Rectangle 870"/>
                <p:cNvSpPr>
                  <a:spLocks noChangeArrowheads="1"/>
                </p:cNvSpPr>
                <p:nvPr/>
              </p:nvSpPr>
              <p:spPr bwMode="auto">
                <a:xfrm>
                  <a:off x="16665" y="3694"/>
                  <a:ext cx="906" cy="3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5454" tIns="47728" rIns="95454" bIns="47728">
                  <a:spAutoFit/>
                </a:bodyPr>
                <a:lstStyle/>
                <a:p>
                  <a:pPr algn="ctr" defTabSz="947738" eaLnBrk="1" hangingPunct="1"/>
                  <a:r>
                    <a:rPr lang="en-US" sz="1700" b="1">
                      <a:solidFill>
                        <a:schemeClr val="tx1"/>
                      </a:solidFill>
                      <a:latin typeface="Times New Roman" charset="0"/>
                    </a:rPr>
                    <a:t>Salekhard </a:t>
                  </a:r>
                </a:p>
                <a:p>
                  <a:pPr algn="ctr" defTabSz="947738" eaLnBrk="1" hangingPunct="1"/>
                  <a:r>
                    <a:rPr lang="en-US" sz="1700" b="1">
                      <a:solidFill>
                        <a:schemeClr val="tx1"/>
                      </a:solidFill>
                      <a:latin typeface="Times New Roman" charset="0"/>
                    </a:rPr>
                    <a:t>(CNRS/CAO</a:t>
                  </a:r>
                  <a:r>
                    <a:rPr lang="en-US" sz="1700">
                      <a:solidFill>
                        <a:schemeClr val="tx1"/>
                      </a:solidFill>
                      <a:latin typeface="Times New Roman" charset="0"/>
                    </a:rPr>
                    <a:t>)</a:t>
                  </a:r>
                </a:p>
              </p:txBody>
            </p:sp>
            <p:sp>
              <p:nvSpPr>
                <p:cNvPr id="44" name="Rectangle 871"/>
                <p:cNvSpPr>
                  <a:spLocks noChangeArrowheads="1"/>
                </p:cNvSpPr>
                <p:nvPr/>
              </p:nvSpPr>
              <p:spPr bwMode="auto">
                <a:xfrm>
                  <a:off x="16585" y="4550"/>
                  <a:ext cx="868" cy="3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5454" tIns="47728" rIns="95454" bIns="47728">
                  <a:spAutoFit/>
                </a:bodyPr>
                <a:lstStyle/>
                <a:p>
                  <a:pPr algn="ctr" defTabSz="947738" eaLnBrk="1" hangingPunct="1"/>
                  <a:r>
                    <a:rPr lang="en-US" sz="1700" b="1">
                      <a:solidFill>
                        <a:schemeClr val="tx1"/>
                      </a:solidFill>
                      <a:latin typeface="Times New Roman" charset="0"/>
                    </a:rPr>
                    <a:t>Sodankyla</a:t>
                  </a:r>
                </a:p>
                <a:p>
                  <a:pPr algn="ctr" defTabSz="947738" eaLnBrk="1" hangingPunct="1"/>
                  <a:r>
                    <a:rPr lang="en-US" sz="1700" b="1">
                      <a:solidFill>
                        <a:schemeClr val="tx1"/>
                      </a:solidFill>
                      <a:latin typeface="Times New Roman" charset="0"/>
                    </a:rPr>
                    <a:t>(CNRS/FMI</a:t>
                  </a:r>
                  <a:r>
                    <a:rPr lang="en-US" sz="1700">
                      <a:solidFill>
                        <a:schemeClr val="tx1"/>
                      </a:solidFill>
                      <a:latin typeface="Times New Roman" charset="0"/>
                    </a:rPr>
                    <a:t>)</a:t>
                  </a:r>
                </a:p>
              </p:txBody>
            </p:sp>
            <p:sp>
              <p:nvSpPr>
                <p:cNvPr id="45" name="Rectangle 872"/>
                <p:cNvSpPr>
                  <a:spLocks noChangeArrowheads="1"/>
                </p:cNvSpPr>
                <p:nvPr/>
              </p:nvSpPr>
              <p:spPr bwMode="auto">
                <a:xfrm>
                  <a:off x="15277" y="5223"/>
                  <a:ext cx="645" cy="3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5454" tIns="47728" rIns="95454" bIns="47728">
                  <a:spAutoFit/>
                </a:bodyPr>
                <a:lstStyle/>
                <a:p>
                  <a:pPr algn="ctr" defTabSz="947738" eaLnBrk="1" hangingPunct="1"/>
                  <a:r>
                    <a:rPr lang="en-US" sz="1700" b="1">
                      <a:solidFill>
                        <a:schemeClr val="tx1"/>
                      </a:solidFill>
                      <a:latin typeface="Times New Roman" charset="0"/>
                    </a:rPr>
                    <a:t>Harestua</a:t>
                  </a:r>
                </a:p>
                <a:p>
                  <a:pPr algn="ctr" defTabSz="947738" eaLnBrk="1" hangingPunct="1"/>
                  <a:r>
                    <a:rPr lang="en-US" sz="1700" b="1">
                      <a:solidFill>
                        <a:schemeClr val="tx1"/>
                      </a:solidFill>
                      <a:latin typeface="Times New Roman" charset="0"/>
                    </a:rPr>
                    <a:t>(BIRA</a:t>
                  </a:r>
                  <a:r>
                    <a:rPr lang="en-US" sz="1700">
                      <a:solidFill>
                        <a:schemeClr val="tx1"/>
                      </a:solidFill>
                      <a:latin typeface="Times New Roman" charset="0"/>
                    </a:rPr>
                    <a:t>)</a:t>
                  </a:r>
                </a:p>
              </p:txBody>
            </p:sp>
            <p:sp>
              <p:nvSpPr>
                <p:cNvPr id="46" name="Rectangle 873"/>
                <p:cNvSpPr>
                  <a:spLocks noChangeArrowheads="1"/>
                </p:cNvSpPr>
                <p:nvPr/>
              </p:nvSpPr>
              <p:spPr bwMode="auto">
                <a:xfrm>
                  <a:off x="15530" y="3939"/>
                  <a:ext cx="784" cy="3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5454" tIns="47728" rIns="95454" bIns="47728">
                  <a:spAutoFit/>
                </a:bodyPr>
                <a:lstStyle/>
                <a:p>
                  <a:pPr algn="ctr" defTabSz="947738" eaLnBrk="1" hangingPunct="1"/>
                  <a:r>
                    <a:rPr lang="en-US" sz="1700" b="1">
                      <a:solidFill>
                        <a:schemeClr val="tx1"/>
                      </a:solidFill>
                      <a:latin typeface="Times New Roman" charset="0"/>
                    </a:rPr>
                    <a:t>NyAlesund </a:t>
                  </a:r>
                </a:p>
                <a:p>
                  <a:pPr algn="ctr" defTabSz="947738" eaLnBrk="1" hangingPunct="1"/>
                  <a:r>
                    <a:rPr lang="en-US" sz="1700" b="1">
                      <a:solidFill>
                        <a:schemeClr val="tx1"/>
                      </a:solidFill>
                      <a:latin typeface="Times New Roman" charset="0"/>
                    </a:rPr>
                    <a:t>(NILU</a:t>
                  </a:r>
                  <a:r>
                    <a:rPr lang="en-US" sz="1700">
                      <a:solidFill>
                        <a:schemeClr val="tx1"/>
                      </a:solidFill>
                      <a:latin typeface="Times New Roman" charset="0"/>
                    </a:rPr>
                    <a:t>)</a:t>
                  </a:r>
                </a:p>
              </p:txBody>
            </p:sp>
            <p:sp>
              <p:nvSpPr>
                <p:cNvPr id="47" name="Rectangle 874"/>
                <p:cNvSpPr>
                  <a:spLocks noChangeArrowheads="1"/>
                </p:cNvSpPr>
                <p:nvPr/>
              </p:nvSpPr>
              <p:spPr bwMode="auto">
                <a:xfrm>
                  <a:off x="14573" y="3939"/>
                  <a:ext cx="487" cy="3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5454" tIns="47728" rIns="95454" bIns="47728">
                  <a:spAutoFit/>
                </a:bodyPr>
                <a:lstStyle/>
                <a:p>
                  <a:pPr algn="ctr" defTabSz="947738" eaLnBrk="1" hangingPunct="1"/>
                  <a:r>
                    <a:rPr lang="en-US" sz="1700" b="1">
                      <a:solidFill>
                        <a:schemeClr val="tx1"/>
                      </a:solidFill>
                      <a:latin typeface="Times New Roman" charset="0"/>
                    </a:rPr>
                    <a:t>Thule </a:t>
                  </a:r>
                </a:p>
                <a:p>
                  <a:pPr algn="ctr" defTabSz="947738" eaLnBrk="1" hangingPunct="1"/>
                  <a:r>
                    <a:rPr lang="en-US" sz="1700" b="1">
                      <a:solidFill>
                        <a:schemeClr val="tx1"/>
                      </a:solidFill>
                      <a:latin typeface="Times New Roman" charset="0"/>
                    </a:rPr>
                    <a:t>(DMI</a:t>
                  </a:r>
                  <a:r>
                    <a:rPr lang="en-US" sz="1700">
                      <a:solidFill>
                        <a:schemeClr val="tx1"/>
                      </a:solidFill>
                      <a:latin typeface="Times New Roman" charset="0"/>
                    </a:rPr>
                    <a:t>)</a:t>
                  </a:r>
                </a:p>
              </p:txBody>
            </p:sp>
            <p:sp>
              <p:nvSpPr>
                <p:cNvPr id="48" name="Rectangle 875"/>
                <p:cNvSpPr>
                  <a:spLocks noChangeArrowheads="1"/>
                </p:cNvSpPr>
                <p:nvPr/>
              </p:nvSpPr>
              <p:spPr bwMode="auto">
                <a:xfrm>
                  <a:off x="14095" y="4734"/>
                  <a:ext cx="963" cy="3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5454" tIns="47728" rIns="95454" bIns="47728">
                  <a:spAutoFit/>
                </a:bodyPr>
                <a:lstStyle/>
                <a:p>
                  <a:pPr algn="ctr" defTabSz="947738" eaLnBrk="1" hangingPunct="1"/>
                  <a:r>
                    <a:rPr lang="en-US" sz="1700" b="1" dirty="0" err="1">
                      <a:solidFill>
                        <a:schemeClr val="tx1"/>
                      </a:solidFill>
                      <a:latin typeface="Times New Roman" charset="0"/>
                    </a:rPr>
                    <a:t>ScoresbySund</a:t>
                  </a:r>
                  <a:r>
                    <a:rPr lang="en-US" sz="1700" b="1" dirty="0">
                      <a:solidFill>
                        <a:schemeClr val="tx1"/>
                      </a:solidFill>
                      <a:latin typeface="Times New Roman" charset="0"/>
                    </a:rPr>
                    <a:t> </a:t>
                  </a:r>
                </a:p>
                <a:p>
                  <a:pPr algn="ctr" defTabSz="947738" eaLnBrk="1" hangingPunct="1"/>
                  <a:r>
                    <a:rPr lang="en-US" sz="1700" b="1" dirty="0">
                      <a:solidFill>
                        <a:schemeClr val="tx1"/>
                      </a:solidFill>
                      <a:latin typeface="Times New Roman" charset="0"/>
                    </a:rPr>
                    <a:t>(CNRS/DMI</a:t>
                  </a:r>
                  <a:r>
                    <a:rPr lang="en-US" sz="1700" dirty="0">
                      <a:solidFill>
                        <a:schemeClr val="tx1"/>
                      </a:solidFill>
                      <a:latin typeface="Times New Roman" charset="0"/>
                    </a:rPr>
                    <a:t>)</a:t>
                  </a:r>
                </a:p>
              </p:txBody>
            </p:sp>
          </p:grpSp>
          <p:sp>
            <p:nvSpPr>
              <p:cNvPr id="34" name="AutoShape 876"/>
              <p:cNvSpPr>
                <a:spLocks noChangeArrowheads="1"/>
              </p:cNvSpPr>
              <p:nvPr/>
            </p:nvSpPr>
            <p:spPr bwMode="auto">
              <a:xfrm>
                <a:off x="16662" y="3180"/>
                <a:ext cx="281" cy="119"/>
              </a:xfrm>
              <a:prstGeom prst="star5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5454" tIns="47728" rIns="95454" bIns="47728" anchor="ctr"/>
              <a:lstStyle/>
              <a:p>
                <a:pPr algn="ctr" defTabSz="947738" eaLnBrk="1" hangingPunct="1">
                  <a:defRPr/>
                </a:pPr>
                <a:endParaRPr lang="en-US" sz="19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35" name="AutoShape 877"/>
              <p:cNvSpPr>
                <a:spLocks noChangeArrowheads="1"/>
              </p:cNvSpPr>
              <p:nvPr/>
            </p:nvSpPr>
            <p:spPr bwMode="auto">
              <a:xfrm>
                <a:off x="16957" y="4098"/>
                <a:ext cx="266" cy="119"/>
              </a:xfrm>
              <a:prstGeom prst="star5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5454" tIns="47728" rIns="95454" bIns="47728" anchor="ctr"/>
              <a:lstStyle/>
              <a:p>
                <a:pPr algn="ctr" defTabSz="947738" eaLnBrk="1" hangingPunct="1">
                  <a:defRPr/>
                </a:pPr>
                <a:endParaRPr lang="en-US" sz="19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36" name="AutoShape 878"/>
              <p:cNvSpPr>
                <a:spLocks noChangeArrowheads="1"/>
              </p:cNvSpPr>
              <p:nvPr/>
            </p:nvSpPr>
            <p:spPr bwMode="auto">
              <a:xfrm>
                <a:off x="15186" y="4710"/>
                <a:ext cx="266" cy="121"/>
              </a:xfrm>
              <a:prstGeom prst="star5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5454" tIns="47728" rIns="95454" bIns="47728" anchor="ctr"/>
              <a:lstStyle/>
              <a:p>
                <a:pPr algn="ctr" defTabSz="947738" eaLnBrk="1" hangingPunct="1">
                  <a:defRPr/>
                </a:pPr>
                <a:endParaRPr lang="en-US" sz="19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37" name="AutoShape 879"/>
              <p:cNvSpPr>
                <a:spLocks noChangeArrowheads="1"/>
              </p:cNvSpPr>
              <p:nvPr/>
            </p:nvSpPr>
            <p:spPr bwMode="auto">
              <a:xfrm>
                <a:off x="15112" y="4098"/>
                <a:ext cx="266" cy="119"/>
              </a:xfrm>
              <a:prstGeom prst="star5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5454" tIns="47728" rIns="95454" bIns="47728" anchor="ctr"/>
              <a:lstStyle/>
              <a:p>
                <a:pPr algn="ctr" defTabSz="947738" eaLnBrk="1" hangingPunct="1">
                  <a:defRPr/>
                </a:pPr>
                <a:endParaRPr lang="en-US" sz="19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38" name="AutoShape 880"/>
              <p:cNvSpPr>
                <a:spLocks noChangeArrowheads="1"/>
              </p:cNvSpPr>
              <p:nvPr/>
            </p:nvSpPr>
            <p:spPr bwMode="auto">
              <a:xfrm>
                <a:off x="15850" y="4343"/>
                <a:ext cx="281" cy="120"/>
              </a:xfrm>
              <a:prstGeom prst="star5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5454" tIns="47728" rIns="95454" bIns="47728" anchor="ctr"/>
              <a:lstStyle/>
              <a:p>
                <a:pPr algn="ctr" defTabSz="947738" eaLnBrk="1" hangingPunct="1">
                  <a:defRPr/>
                </a:pPr>
                <a:endParaRPr lang="en-US" sz="19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39" name="AutoShape 881"/>
              <p:cNvSpPr>
                <a:spLocks noChangeArrowheads="1"/>
              </p:cNvSpPr>
              <p:nvPr/>
            </p:nvSpPr>
            <p:spPr bwMode="auto">
              <a:xfrm>
                <a:off x="15965" y="5170"/>
                <a:ext cx="281" cy="121"/>
              </a:xfrm>
              <a:prstGeom prst="star5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5454" tIns="47728" rIns="95454" bIns="47728" anchor="ctr"/>
              <a:lstStyle/>
              <a:p>
                <a:pPr algn="ctr" defTabSz="947738" eaLnBrk="1" hangingPunct="1">
                  <a:defRPr/>
                </a:pPr>
                <a:endParaRPr lang="en-US" sz="19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40" name="AutoShape 882"/>
              <p:cNvSpPr>
                <a:spLocks noChangeArrowheads="1"/>
              </p:cNvSpPr>
              <p:nvPr/>
            </p:nvSpPr>
            <p:spPr bwMode="auto">
              <a:xfrm>
                <a:off x="16293" y="4833"/>
                <a:ext cx="266" cy="119"/>
              </a:xfrm>
              <a:prstGeom prst="star5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5454" tIns="47728" rIns="95454" bIns="47728" anchor="ctr"/>
              <a:lstStyle/>
              <a:p>
                <a:pPr algn="ctr" defTabSz="947738" eaLnBrk="1" hangingPunct="1">
                  <a:defRPr/>
                </a:pPr>
                <a:endParaRPr lang="en-US" sz="19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</p:grpSp>
        <p:sp>
          <p:nvSpPr>
            <p:cNvPr id="31" name="AutoShape 883"/>
            <p:cNvSpPr>
              <a:spLocks noChangeArrowheads="1"/>
            </p:cNvSpPr>
            <p:nvPr/>
          </p:nvSpPr>
          <p:spPr bwMode="auto">
            <a:xfrm>
              <a:off x="26919238" y="6303963"/>
              <a:ext cx="428625" cy="203200"/>
            </a:xfrm>
            <a:prstGeom prst="star5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5454" tIns="47728" rIns="95454" bIns="47728" anchor="ctr"/>
            <a:lstStyle/>
            <a:p>
              <a:pPr algn="ctr" defTabSz="947738" eaLnBrk="1" hangingPunct="1">
                <a:defRPr/>
              </a:pPr>
              <a:endParaRPr lang="en-US" sz="1900">
                <a:solidFill>
                  <a:schemeClr val="tx1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" name="Text Box 884"/>
            <p:cNvSpPr txBox="1">
              <a:spLocks noChangeArrowheads="1"/>
            </p:cNvSpPr>
            <p:nvPr/>
          </p:nvSpPr>
          <p:spPr bwMode="auto">
            <a:xfrm>
              <a:off x="26539304" y="5616849"/>
              <a:ext cx="1311275" cy="581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defTabSz="947738">
                <a:defRPr sz="2000">
                  <a:solidFill>
                    <a:schemeClr val="accent2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947738">
                <a:defRPr sz="2000">
                  <a:solidFill>
                    <a:schemeClr val="accent2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defTabSz="947738">
                <a:defRPr sz="2000">
                  <a:solidFill>
                    <a:schemeClr val="accent2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defTabSz="947738">
                <a:defRPr sz="2000">
                  <a:solidFill>
                    <a:schemeClr val="accent2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defTabSz="947738">
                <a:defRPr sz="2000">
                  <a:solidFill>
                    <a:schemeClr val="accent2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defTabSz="947738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defTabSz="947738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defTabSz="947738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defTabSz="947738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fr-FR" sz="1600" b="1">
                  <a:solidFill>
                    <a:schemeClr val="tx1"/>
                  </a:solidFill>
                  <a:latin typeface="Times New Roman" charset="0"/>
                </a:rPr>
                <a:t>Eureka</a:t>
              </a:r>
            </a:p>
            <a:p>
              <a:r>
                <a:rPr lang="fr-FR" sz="1600" b="1">
                  <a:solidFill>
                    <a:schemeClr val="tx1"/>
                  </a:solidFill>
                  <a:latin typeface="Times New Roman" charset="0"/>
                </a:rPr>
                <a:t>(CNRS/UoT</a:t>
              </a:r>
              <a:r>
                <a:rPr lang="fr-FR" sz="1600">
                  <a:solidFill>
                    <a:schemeClr val="tx1"/>
                  </a:solidFill>
                  <a:latin typeface="Times New Roman" charset="0"/>
                </a:rPr>
                <a:t>)</a:t>
              </a:r>
            </a:p>
          </p:txBody>
        </p:sp>
      </p:grpSp>
      <p:pic>
        <p:nvPicPr>
          <p:cNvPr id="91" name="Picture 36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2285997"/>
            <a:ext cx="2711450" cy="1800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93" name="Étoile à 5 branches 92">
            <a:extLst>
              <a:ext uri="{FF2B5EF4-FFF2-40B4-BE49-F238E27FC236}">
                <a16:creationId xmlns:a16="http://schemas.microsoft.com/office/drawing/2014/main" id="{9F02D3A9-C491-CF49-9641-077B2B578574}"/>
              </a:ext>
            </a:extLst>
          </p:cNvPr>
          <p:cNvSpPr/>
          <p:nvPr/>
        </p:nvSpPr>
        <p:spPr bwMode="auto">
          <a:xfrm>
            <a:off x="4521164" y="5095541"/>
            <a:ext cx="360040" cy="216024"/>
          </a:xfrm>
          <a:prstGeom prst="star5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477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94" name="Rectangle 874">
            <a:extLst>
              <a:ext uri="{FF2B5EF4-FFF2-40B4-BE49-F238E27FC236}">
                <a16:creationId xmlns:a16="http://schemas.microsoft.com/office/drawing/2014/main" id="{B34B6576-8CA7-7D43-A84F-76C3268FC8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0285" y="4788675"/>
            <a:ext cx="1903966" cy="62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5454" tIns="47728" rIns="95454" bIns="47728">
            <a:spAutoFit/>
          </a:bodyPr>
          <a:lstStyle/>
          <a:p>
            <a:pPr algn="ctr" defTabSz="947738" eaLnBrk="1" hangingPunct="1"/>
            <a:r>
              <a:rPr lang="en-US" sz="1700" b="1" dirty="0" err="1">
                <a:solidFill>
                  <a:schemeClr val="tx1"/>
                </a:solidFill>
                <a:latin typeface="Times New Roman" charset="0"/>
              </a:rPr>
              <a:t>SondreStromfjord</a:t>
            </a:r>
            <a:r>
              <a:rPr lang="en-US" sz="1700" b="1" dirty="0">
                <a:solidFill>
                  <a:schemeClr val="tx1"/>
                </a:solidFill>
                <a:latin typeface="Times New Roman" charset="0"/>
              </a:rPr>
              <a:t> </a:t>
            </a:r>
          </a:p>
          <a:p>
            <a:pPr algn="ctr" defTabSz="947738" eaLnBrk="1" hangingPunct="1"/>
            <a:r>
              <a:rPr lang="en-US" sz="1700" b="1" dirty="0">
                <a:solidFill>
                  <a:schemeClr val="tx1"/>
                </a:solidFill>
                <a:latin typeface="Times New Roman" charset="0"/>
              </a:rPr>
              <a:t>(CNRS/DMI</a:t>
            </a:r>
            <a:r>
              <a:rPr lang="en-US" sz="1700" dirty="0">
                <a:solidFill>
                  <a:schemeClr val="tx1"/>
                </a:solidFill>
                <a:latin typeface="Times New Roman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6718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8BF08DD3-7738-D04D-A013-05521C3996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2" y="922193"/>
            <a:ext cx="6113635" cy="5537082"/>
          </a:xfrm>
          <a:prstGeom prst="rect">
            <a:avLst/>
          </a:prstGeom>
        </p:spPr>
      </p:pic>
      <p:sp>
        <p:nvSpPr>
          <p:cNvPr id="5" name="Rectangle 483"/>
          <p:cNvSpPr>
            <a:spLocks noChangeArrowheads="1"/>
          </p:cNvSpPr>
          <p:nvPr/>
        </p:nvSpPr>
        <p:spPr bwMode="auto">
          <a:xfrm>
            <a:off x="1595438" y="276225"/>
            <a:ext cx="5545137" cy="52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09" tIns="46081" rIns="93809" bIns="46081">
            <a:spAutoFit/>
          </a:bodyPr>
          <a:lstStyle/>
          <a:p>
            <a:pPr algn="ctr" defTabSz="944563"/>
            <a:r>
              <a:rPr lang="en-US" sz="2800" b="1" dirty="0">
                <a:latin typeface="+mj-lt"/>
                <a:cs typeface="Comic Sans MS"/>
              </a:rPr>
              <a:t>METEOROLOGY 2019/2020</a:t>
            </a:r>
          </a:p>
        </p:txBody>
      </p:sp>
      <p:sp>
        <p:nvSpPr>
          <p:cNvPr id="7" name="Text Box 497"/>
          <p:cNvSpPr txBox="1">
            <a:spLocks noChangeArrowheads="1"/>
          </p:cNvSpPr>
          <p:nvPr/>
        </p:nvSpPr>
        <p:spPr bwMode="auto">
          <a:xfrm>
            <a:off x="5783280" y="1217643"/>
            <a:ext cx="3360720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marL="342900" indent="-342900" defTabSz="947738">
              <a:defRPr sz="2000">
                <a:solidFill>
                  <a:schemeClr val="accent2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47738">
              <a:defRPr sz="2000">
                <a:solidFill>
                  <a:schemeClr val="accent2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47738">
              <a:defRPr sz="2000">
                <a:solidFill>
                  <a:schemeClr val="accent2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47738">
              <a:defRPr sz="2000">
                <a:solidFill>
                  <a:schemeClr val="accent2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47738">
              <a:defRPr sz="2000">
                <a:solidFill>
                  <a:schemeClr val="accent2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buFont typeface="Wingdings" charset="0"/>
              <a:buChar char="Ø"/>
            </a:pPr>
            <a:r>
              <a:rPr lang="en-US" dirty="0">
                <a:solidFill>
                  <a:schemeClr val="tx1"/>
                </a:solidFill>
                <a:latin typeface="+mj-lt"/>
                <a:cs typeface="Comic Sans MS"/>
              </a:rPr>
              <a:t>T&lt;</a:t>
            </a:r>
            <a:r>
              <a:rPr lang="en-US" dirty="0" err="1">
                <a:solidFill>
                  <a:schemeClr val="tx1"/>
                </a:solidFill>
                <a:latin typeface="+mj-lt"/>
                <a:cs typeface="Comic Sans MS"/>
              </a:rPr>
              <a:t>Tnat</a:t>
            </a:r>
            <a:r>
              <a:rPr lang="en-US" dirty="0">
                <a:solidFill>
                  <a:schemeClr val="tx1"/>
                </a:solidFill>
                <a:latin typeface="+mj-lt"/>
                <a:cs typeface="Comic Sans MS"/>
              </a:rPr>
              <a:t> from Dec 1 up to   Mar 20 at 475K (red) and 550K (blue)</a:t>
            </a:r>
            <a:endParaRPr lang="en-US" dirty="0">
              <a:solidFill>
                <a:schemeClr val="tx1"/>
              </a:solidFill>
              <a:latin typeface="+mj-lt"/>
            </a:endParaRPr>
          </a:p>
          <a:p>
            <a:pPr marL="0" indent="0"/>
            <a:r>
              <a:rPr lang="en-US" dirty="0">
                <a:solidFill>
                  <a:schemeClr val="tx1"/>
                </a:solidFill>
                <a:latin typeface="+mj-lt"/>
              </a:rPr>
              <a:t>	</a:t>
            </a:r>
          </a:p>
          <a:p>
            <a:pPr marL="0" indent="0"/>
            <a:endParaRPr lang="en-US" dirty="0">
              <a:solidFill>
                <a:schemeClr val="tx1"/>
              </a:solidFill>
              <a:latin typeface="+mj-lt"/>
            </a:endParaRPr>
          </a:p>
          <a:p>
            <a:pPr>
              <a:buFont typeface="Wingdings" charset="0"/>
              <a:buChar char="Ø"/>
            </a:pPr>
            <a:r>
              <a:rPr lang="en-US" dirty="0">
                <a:solidFill>
                  <a:schemeClr val="tx1"/>
                </a:solidFill>
                <a:latin typeface="+mj-lt"/>
                <a:cs typeface="Comic Sans MS"/>
              </a:rPr>
              <a:t>Large V</a:t>
            </a:r>
            <a:r>
              <a:rPr lang="en-US" baseline="-25000" dirty="0">
                <a:solidFill>
                  <a:schemeClr val="tx1"/>
                </a:solidFill>
                <a:latin typeface="+mj-lt"/>
                <a:cs typeface="Comic Sans MS"/>
              </a:rPr>
              <a:t>PSC</a:t>
            </a:r>
            <a:r>
              <a:rPr lang="en-US" dirty="0">
                <a:solidFill>
                  <a:schemeClr val="tx1"/>
                </a:solidFill>
                <a:latin typeface="+mj-lt"/>
                <a:cs typeface="Comic Sans MS"/>
              </a:rPr>
              <a:t> from early Dec up to March 20.</a:t>
            </a:r>
          </a:p>
          <a:p>
            <a:pPr marL="0" indent="0"/>
            <a:endParaRPr lang="en-US" dirty="0">
              <a:solidFill>
                <a:schemeClr val="tx1"/>
              </a:solidFill>
              <a:latin typeface="+mj-lt"/>
              <a:cs typeface="Comic Sans MS"/>
            </a:endParaRPr>
          </a:p>
          <a:p>
            <a:pPr marL="0" indent="0"/>
            <a:endParaRPr lang="en-US" dirty="0">
              <a:solidFill>
                <a:schemeClr val="tx1"/>
              </a:solidFill>
              <a:latin typeface="+mj-lt"/>
              <a:cs typeface="Comic Sans MS"/>
            </a:endParaRPr>
          </a:p>
          <a:p>
            <a:pPr>
              <a:buFont typeface="Wingdings" charset="0"/>
              <a:buChar char="Ø"/>
            </a:pPr>
            <a:r>
              <a:rPr lang="en-US" dirty="0">
                <a:solidFill>
                  <a:schemeClr val="tx1"/>
                </a:solidFill>
                <a:latin typeface="+mj-lt"/>
                <a:cs typeface="Comic Sans MS"/>
              </a:rPr>
              <a:t>Large </a:t>
            </a:r>
            <a:r>
              <a:rPr lang="en-US" b="1" dirty="0">
                <a:solidFill>
                  <a:schemeClr val="tx1"/>
                </a:solidFill>
                <a:latin typeface="+mj-lt"/>
                <a:cs typeface="Comic Sans MS"/>
              </a:rPr>
              <a:t>sunlit</a:t>
            </a:r>
            <a:r>
              <a:rPr lang="en-US" dirty="0">
                <a:solidFill>
                  <a:schemeClr val="tx1"/>
                </a:solidFill>
                <a:latin typeface="+mj-lt"/>
                <a:cs typeface="Comic Sans MS"/>
              </a:rPr>
              <a:t> V</a:t>
            </a:r>
            <a:r>
              <a:rPr lang="en-US" baseline="-25000" dirty="0">
                <a:solidFill>
                  <a:schemeClr val="tx1"/>
                </a:solidFill>
                <a:latin typeface="+mj-lt"/>
                <a:cs typeface="Comic Sans MS"/>
              </a:rPr>
              <a:t>PSC</a:t>
            </a:r>
            <a:r>
              <a:rPr lang="en-US" dirty="0">
                <a:solidFill>
                  <a:schemeClr val="tx1"/>
                </a:solidFill>
                <a:latin typeface="+mj-lt"/>
                <a:cs typeface="Comic Sans MS"/>
              </a:rPr>
              <a:t> after Feb.10.</a:t>
            </a:r>
          </a:p>
          <a:p>
            <a:pPr>
              <a:buFont typeface="Wingdings" charset="0"/>
              <a:buChar char="Ø"/>
            </a:pPr>
            <a:endParaRPr lang="en-US" dirty="0">
              <a:solidFill>
                <a:schemeClr val="tx1"/>
              </a:solidFill>
              <a:latin typeface="Comic Sans MS"/>
              <a:cs typeface="Comic Sans MS"/>
            </a:endParaRPr>
          </a:p>
          <a:p>
            <a:pPr>
              <a:buFont typeface="Wingdings" charset="0"/>
              <a:buChar char="Ø"/>
            </a:pPr>
            <a:endParaRPr lang="en-US" dirty="0">
              <a:solidFill>
                <a:schemeClr val="tx1"/>
              </a:solidFill>
              <a:latin typeface="Comic Sans MS"/>
              <a:cs typeface="Comic Sans MS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763447" y="1124068"/>
            <a:ext cx="868196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2000" dirty="0" err="1">
                <a:solidFill>
                  <a:srgbClr val="FF0000"/>
                </a:solidFill>
                <a:latin typeface="Comic Sans MS"/>
                <a:cs typeface="Comic Sans MS"/>
              </a:rPr>
              <a:t>T</a:t>
            </a:r>
            <a:r>
              <a:rPr lang="fr-FR" sz="2000" dirty="0">
                <a:solidFill>
                  <a:srgbClr val="FF0000"/>
                </a:solidFill>
                <a:latin typeface="Comic Sans MS"/>
                <a:cs typeface="Comic Sans MS"/>
              </a:rPr>
              <a:t> Min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4404733" y="3697395"/>
            <a:ext cx="1398940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2000" dirty="0" err="1">
                <a:solidFill>
                  <a:srgbClr val="FF0000"/>
                </a:solidFill>
                <a:latin typeface="Comic Sans MS"/>
                <a:cs typeface="Comic Sans MS"/>
              </a:rPr>
              <a:t>Sunlit</a:t>
            </a:r>
            <a:r>
              <a:rPr lang="fr-FR" sz="200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fr-FR" sz="2000" dirty="0" err="1">
                <a:solidFill>
                  <a:srgbClr val="FF0000"/>
                </a:solidFill>
                <a:latin typeface="Comic Sans MS"/>
                <a:cs typeface="Comic Sans MS"/>
              </a:rPr>
              <a:t>V</a:t>
            </a:r>
            <a:r>
              <a:rPr lang="fr-FR" sz="2000" baseline="-25000" dirty="0" err="1">
                <a:solidFill>
                  <a:srgbClr val="FF0000"/>
                </a:solidFill>
                <a:latin typeface="Comic Sans MS"/>
                <a:cs typeface="Comic Sans MS"/>
              </a:rPr>
              <a:t>psc</a:t>
            </a:r>
            <a:endParaRPr lang="fr-FR" sz="2000" baseline="-250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4800581" y="2678883"/>
            <a:ext cx="613845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2000" dirty="0" err="1">
                <a:solidFill>
                  <a:srgbClr val="FF0000"/>
                </a:solidFill>
                <a:latin typeface="Comic Sans MS"/>
                <a:cs typeface="Comic Sans MS"/>
              </a:rPr>
              <a:t>V</a:t>
            </a:r>
            <a:r>
              <a:rPr lang="fr-FR" sz="2000" baseline="-25000" dirty="0" err="1">
                <a:solidFill>
                  <a:srgbClr val="FF0000"/>
                </a:solidFill>
                <a:latin typeface="Comic Sans MS"/>
                <a:cs typeface="Comic Sans MS"/>
              </a:rPr>
              <a:t>psc</a:t>
            </a:r>
            <a:endParaRPr lang="fr-FR" sz="2000" baseline="-250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0BA058B3-584D-1246-83BA-2443A3513CD1}"/>
              </a:ext>
            </a:extLst>
          </p:cNvPr>
          <p:cNvSpPr txBox="1"/>
          <p:nvPr/>
        </p:nvSpPr>
        <p:spPr>
          <a:xfrm>
            <a:off x="4272453" y="5204314"/>
            <a:ext cx="1445152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2000" dirty="0">
                <a:solidFill>
                  <a:srgbClr val="FF0000"/>
                </a:solidFill>
                <a:latin typeface="Comic Sans MS"/>
                <a:cs typeface="Comic Sans MS"/>
              </a:rPr>
              <a:t>Cumul. </a:t>
            </a:r>
            <a:r>
              <a:rPr lang="fr-FR" sz="2000" dirty="0" err="1">
                <a:solidFill>
                  <a:srgbClr val="FF0000"/>
                </a:solidFill>
                <a:latin typeface="Comic Sans MS"/>
                <a:cs typeface="Comic Sans MS"/>
              </a:rPr>
              <a:t>V</a:t>
            </a:r>
            <a:r>
              <a:rPr lang="fr-FR" sz="2000" baseline="-25000" dirty="0" err="1">
                <a:solidFill>
                  <a:srgbClr val="FF0000"/>
                </a:solidFill>
                <a:latin typeface="Comic Sans MS"/>
                <a:cs typeface="Comic Sans MS"/>
              </a:rPr>
              <a:t>psc</a:t>
            </a:r>
            <a:endParaRPr lang="fr-FR" sz="2000" baseline="-250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6945693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7822ACCF-C8EA-5549-AC5C-210215B301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2" y="783152"/>
            <a:ext cx="5829314" cy="5321078"/>
          </a:xfrm>
          <a:prstGeom prst="rect">
            <a:avLst/>
          </a:prstGeom>
        </p:spPr>
      </p:pic>
      <p:sp>
        <p:nvSpPr>
          <p:cNvPr id="3" name="Rectangle 394"/>
          <p:cNvSpPr>
            <a:spLocks noChangeArrowheads="1"/>
          </p:cNvSpPr>
          <p:nvPr/>
        </p:nvSpPr>
        <p:spPr bwMode="auto">
          <a:xfrm>
            <a:off x="2754702" y="231197"/>
            <a:ext cx="3972153" cy="462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809" tIns="46081" rIns="93809" bIns="46081">
            <a:spAutoFit/>
          </a:bodyPr>
          <a:lstStyle/>
          <a:p>
            <a:pPr algn="ctr" defTabSz="944563"/>
            <a:r>
              <a:rPr lang="en-US" sz="2400" b="1" dirty="0">
                <a:latin typeface="+mj-lt"/>
                <a:cs typeface="Comic Sans MS"/>
              </a:rPr>
              <a:t>SAOZ Total Ozone and NO</a:t>
            </a:r>
            <a:r>
              <a:rPr lang="en-US" sz="2400" b="1" baseline="-25000" dirty="0">
                <a:latin typeface="+mj-lt"/>
                <a:cs typeface="Comic Sans MS"/>
              </a:rPr>
              <a:t>2</a:t>
            </a:r>
            <a:endParaRPr lang="en-US" sz="2400" b="1" dirty="0">
              <a:latin typeface="+mj-lt"/>
              <a:cs typeface="Comic Sans MS"/>
            </a:endParaRPr>
          </a:p>
        </p:txBody>
      </p:sp>
      <p:sp>
        <p:nvSpPr>
          <p:cNvPr id="4" name="Text Box 651"/>
          <p:cNvSpPr txBox="1">
            <a:spLocks noChangeArrowheads="1"/>
          </p:cNvSpPr>
          <p:nvPr/>
        </p:nvSpPr>
        <p:spPr bwMode="auto">
          <a:xfrm>
            <a:off x="598675" y="6319091"/>
            <a:ext cx="80168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defTabSz="947738">
              <a:defRPr sz="2000">
                <a:solidFill>
                  <a:schemeClr val="accent2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47738">
              <a:defRPr sz="2000">
                <a:solidFill>
                  <a:schemeClr val="accent2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47738">
              <a:defRPr sz="2000">
                <a:solidFill>
                  <a:schemeClr val="accent2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47738">
              <a:defRPr sz="2000">
                <a:solidFill>
                  <a:schemeClr val="accent2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47738">
              <a:defRPr sz="2000">
                <a:solidFill>
                  <a:schemeClr val="accent2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 err="1">
                <a:solidFill>
                  <a:schemeClr val="tx1"/>
                </a:solidFill>
                <a:latin typeface="+mj-lt"/>
              </a:rPr>
              <a:t>Sodankyla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, one of the most representative station, in this winter</a:t>
            </a:r>
          </a:p>
        </p:txBody>
      </p:sp>
      <p:sp>
        <p:nvSpPr>
          <p:cNvPr id="7" name="Text Box 651">
            <a:extLst>
              <a:ext uri="{FF2B5EF4-FFF2-40B4-BE49-F238E27FC236}">
                <a16:creationId xmlns:a16="http://schemas.microsoft.com/office/drawing/2014/main" id="{7ED686A5-6D00-C445-913E-8055A6EFB2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1730" y="840360"/>
            <a:ext cx="3829792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defTabSz="947738">
              <a:defRPr sz="2000">
                <a:solidFill>
                  <a:schemeClr val="accent2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defTabSz="947738">
              <a:defRPr sz="2000">
                <a:solidFill>
                  <a:schemeClr val="accent2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47738">
              <a:defRPr sz="2000">
                <a:solidFill>
                  <a:schemeClr val="accent2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47738">
              <a:defRPr sz="2000">
                <a:solidFill>
                  <a:schemeClr val="accent2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47738">
              <a:defRPr sz="2000">
                <a:solidFill>
                  <a:schemeClr val="accent2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 err="1">
                <a:solidFill>
                  <a:schemeClr val="tx1"/>
                </a:solidFill>
                <a:latin typeface="+mj-lt"/>
              </a:rPr>
              <a:t>Sodankyla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(Finland)</a:t>
            </a:r>
          </a:p>
          <a:p>
            <a:endParaRPr lang="en-US" dirty="0">
              <a:solidFill>
                <a:schemeClr val="tx1"/>
              </a:solidFill>
              <a:latin typeface="+mj-lt"/>
            </a:endParaRPr>
          </a:p>
          <a:p>
            <a:r>
              <a:rPr lang="en-US" sz="2400" dirty="0">
                <a:solidFill>
                  <a:schemeClr val="tx1"/>
                </a:solidFill>
                <a:latin typeface="+mj-lt"/>
              </a:rPr>
              <a:t>Ozone</a:t>
            </a:r>
          </a:p>
          <a:p>
            <a:pPr algn="just"/>
            <a:r>
              <a:rPr lang="en-US" dirty="0">
                <a:solidFill>
                  <a:schemeClr val="tx1"/>
                </a:solidFill>
                <a:latin typeface="+mj-lt"/>
              </a:rPr>
              <a:t>Black: Model passive O3</a:t>
            </a:r>
          </a:p>
          <a:p>
            <a:pPr algn="just"/>
            <a:r>
              <a:rPr lang="en-US" dirty="0">
                <a:solidFill>
                  <a:srgbClr val="FF0000"/>
                </a:solidFill>
                <a:latin typeface="+mj-lt"/>
              </a:rPr>
              <a:t>Pink:  O</a:t>
            </a:r>
            <a:r>
              <a:rPr lang="en-US" baseline="-25000" dirty="0">
                <a:solidFill>
                  <a:srgbClr val="FF0000"/>
                </a:solidFill>
                <a:latin typeface="+mj-lt"/>
              </a:rPr>
              <a:t>3</a:t>
            </a:r>
            <a:r>
              <a:rPr lang="en-US" dirty="0">
                <a:solidFill>
                  <a:srgbClr val="FF0000"/>
                </a:solidFill>
                <a:latin typeface="+mj-lt"/>
              </a:rPr>
              <a:t> columns</a:t>
            </a: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  <a:latin typeface="+mj-lt"/>
              </a:rPr>
              <a:t> </a:t>
            </a:r>
          </a:p>
          <a:p>
            <a:pPr algn="just"/>
            <a:endParaRPr lang="en-US" dirty="0">
              <a:solidFill>
                <a:schemeClr val="tx1"/>
              </a:solidFill>
              <a:latin typeface="+mj-lt"/>
            </a:endParaRPr>
          </a:p>
          <a:p>
            <a:pPr algn="just"/>
            <a:endParaRPr lang="en-US" dirty="0">
              <a:solidFill>
                <a:schemeClr val="tx1"/>
              </a:solidFill>
              <a:latin typeface="+mj-lt"/>
            </a:endParaRPr>
          </a:p>
          <a:p>
            <a:pPr algn="just"/>
            <a:r>
              <a:rPr lang="en-US" sz="2400" dirty="0">
                <a:solidFill>
                  <a:schemeClr val="tx1"/>
                </a:solidFill>
                <a:latin typeface="+mj-lt"/>
              </a:rPr>
              <a:t>NO</a:t>
            </a:r>
            <a:r>
              <a:rPr lang="en-US" sz="2400" baseline="-25000" dirty="0">
                <a:solidFill>
                  <a:schemeClr val="tx1"/>
                </a:solidFill>
                <a:latin typeface="+mj-lt"/>
              </a:rPr>
              <a:t>2</a:t>
            </a:r>
          </a:p>
          <a:p>
            <a:pPr algn="just"/>
            <a:r>
              <a:rPr lang="en-US" dirty="0">
                <a:solidFill>
                  <a:srgbClr val="0000FF"/>
                </a:solidFill>
                <a:latin typeface="+mj-lt"/>
              </a:rPr>
              <a:t>Blue: NO</a:t>
            </a:r>
            <a:r>
              <a:rPr lang="en-US" baseline="-25000" dirty="0">
                <a:solidFill>
                  <a:srgbClr val="0000FF"/>
                </a:solidFill>
                <a:latin typeface="+mj-lt"/>
              </a:rPr>
              <a:t>2</a:t>
            </a:r>
            <a:r>
              <a:rPr lang="en-US" dirty="0">
                <a:solidFill>
                  <a:srgbClr val="0000FF"/>
                </a:solidFill>
                <a:latin typeface="+mj-lt"/>
              </a:rPr>
              <a:t> sunrise</a:t>
            </a:r>
          </a:p>
          <a:p>
            <a:pPr algn="just"/>
            <a:r>
              <a:rPr lang="en-US" dirty="0">
                <a:solidFill>
                  <a:srgbClr val="FF0000"/>
                </a:solidFill>
                <a:latin typeface="+mj-lt"/>
              </a:rPr>
              <a:t>Pink: NO</a:t>
            </a:r>
            <a:r>
              <a:rPr lang="en-US" baseline="-25000" dirty="0">
                <a:solidFill>
                  <a:srgbClr val="FF0000"/>
                </a:solidFill>
                <a:latin typeface="+mj-lt"/>
              </a:rPr>
              <a:t>2</a:t>
            </a:r>
            <a:r>
              <a:rPr lang="en-US" dirty="0">
                <a:solidFill>
                  <a:srgbClr val="FF0000"/>
                </a:solidFill>
                <a:latin typeface="+mj-lt"/>
              </a:rPr>
              <a:t> sunset</a:t>
            </a:r>
            <a:endParaRPr lang="en-US" dirty="0">
              <a:solidFill>
                <a:schemeClr val="tx1"/>
              </a:solidFill>
              <a:latin typeface="+mj-lt"/>
            </a:endParaRPr>
          </a:p>
          <a:p>
            <a:pPr algn="just"/>
            <a:endParaRPr lang="en-US" dirty="0">
              <a:solidFill>
                <a:srgbClr val="000000"/>
              </a:solidFill>
              <a:latin typeface="+mj-lt"/>
            </a:endParaRPr>
          </a:p>
          <a:p>
            <a:pPr algn="just"/>
            <a:endParaRPr lang="en-US" dirty="0">
              <a:solidFill>
                <a:srgbClr val="000000"/>
              </a:solidFill>
              <a:latin typeface="+mj-lt"/>
            </a:endParaRPr>
          </a:p>
          <a:p>
            <a:pPr algn="just"/>
            <a:r>
              <a:rPr lang="en-US" sz="2400" dirty="0">
                <a:solidFill>
                  <a:srgbClr val="000000"/>
                </a:solidFill>
                <a:latin typeface="+mj-lt"/>
              </a:rPr>
              <a:t>PV 475K</a:t>
            </a:r>
          </a:p>
          <a:p>
            <a:pPr algn="just"/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PV Mimosa model </a:t>
            </a:r>
          </a:p>
          <a:p>
            <a:pPr algn="just"/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vortex edge (Nash criteria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)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D7D5018A-95DA-324D-A162-F0C2FE022011}"/>
              </a:ext>
            </a:extLst>
          </p:cNvPr>
          <p:cNvSpPr txBox="1"/>
          <p:nvPr/>
        </p:nvSpPr>
        <p:spPr>
          <a:xfrm>
            <a:off x="724395" y="5734898"/>
            <a:ext cx="4568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Dec</a:t>
            </a:r>
            <a:r>
              <a:rPr lang="fr-FR" dirty="0"/>
              <a:t>          Jan         </a:t>
            </a:r>
            <a:r>
              <a:rPr lang="fr-FR" dirty="0" err="1"/>
              <a:t>Feb</a:t>
            </a:r>
            <a:r>
              <a:rPr lang="fr-FR" dirty="0"/>
              <a:t>         Mar         </a:t>
            </a:r>
            <a:r>
              <a:rPr lang="fr-FR" dirty="0" err="1"/>
              <a:t>Apr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252794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62B28AAB-B955-AB4D-B673-26E4CBEC26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09" b="56178"/>
          <a:stretch/>
        </p:blipFill>
        <p:spPr>
          <a:xfrm>
            <a:off x="315139" y="556940"/>
            <a:ext cx="4837379" cy="2021073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7AC5601D-DE66-5B4D-BC27-0A5D022BE5E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22"/>
          <a:stretch/>
        </p:blipFill>
        <p:spPr>
          <a:xfrm>
            <a:off x="122086" y="2463800"/>
            <a:ext cx="5127118" cy="1721380"/>
          </a:xfrm>
          <a:prstGeom prst="rect">
            <a:avLst/>
          </a:prstGeom>
        </p:spPr>
      </p:pic>
      <p:sp>
        <p:nvSpPr>
          <p:cNvPr id="4" name="Rectangle 394"/>
          <p:cNvSpPr>
            <a:spLocks noChangeArrowheads="1"/>
          </p:cNvSpPr>
          <p:nvPr/>
        </p:nvSpPr>
        <p:spPr bwMode="auto">
          <a:xfrm>
            <a:off x="2330121" y="112466"/>
            <a:ext cx="4660325" cy="462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809" tIns="46081" rIns="93809" bIns="46081">
            <a:spAutoFit/>
          </a:bodyPr>
          <a:lstStyle/>
          <a:p>
            <a:pPr algn="ctr" defTabSz="944563"/>
            <a:r>
              <a:rPr lang="en-US" sz="2400" b="1" dirty="0">
                <a:latin typeface="+mj-lt"/>
                <a:cs typeface="Comic Sans MS"/>
              </a:rPr>
              <a:t>Ozone loss and </a:t>
            </a:r>
            <a:r>
              <a:rPr lang="en-US" sz="2400" b="1" dirty="0" err="1">
                <a:latin typeface="+mj-lt"/>
                <a:cs typeface="Comic Sans MS"/>
              </a:rPr>
              <a:t>denitrification</a:t>
            </a:r>
            <a:endParaRPr lang="en-US" sz="2400" b="1" dirty="0">
              <a:latin typeface="+mj-lt"/>
              <a:cs typeface="Comic Sans MS"/>
            </a:endParaRPr>
          </a:p>
        </p:txBody>
      </p:sp>
      <p:sp>
        <p:nvSpPr>
          <p:cNvPr id="6" name="Text Box 651"/>
          <p:cNvSpPr txBox="1">
            <a:spLocks noChangeArrowheads="1"/>
          </p:cNvSpPr>
          <p:nvPr/>
        </p:nvSpPr>
        <p:spPr bwMode="auto">
          <a:xfrm>
            <a:off x="5127118" y="1418675"/>
            <a:ext cx="3726657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defTabSz="947738">
              <a:defRPr sz="2000">
                <a:solidFill>
                  <a:schemeClr val="accent2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defTabSz="947738">
              <a:defRPr sz="2000">
                <a:solidFill>
                  <a:schemeClr val="accent2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47738">
              <a:defRPr sz="2000">
                <a:solidFill>
                  <a:schemeClr val="accent2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47738">
              <a:defRPr sz="2000">
                <a:solidFill>
                  <a:schemeClr val="accent2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47738">
              <a:defRPr sz="2000">
                <a:solidFill>
                  <a:schemeClr val="accent2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just"/>
            <a:r>
              <a:rPr lang="en-US" sz="1400" dirty="0">
                <a:solidFill>
                  <a:schemeClr val="tx1"/>
                </a:solidFill>
                <a:latin typeface="+mj-lt"/>
                <a:cs typeface="Comic Sans MS"/>
              </a:rPr>
              <a:t>Total ozone </a:t>
            </a:r>
            <a:r>
              <a:rPr lang="en-US" sz="1400" dirty="0">
                <a:solidFill>
                  <a:srgbClr val="FF0000"/>
                </a:solidFill>
                <a:latin typeface="+mj-lt"/>
                <a:cs typeface="Comic Sans MS"/>
              </a:rPr>
              <a:t>loss</a:t>
            </a:r>
            <a:r>
              <a:rPr lang="en-US" sz="1400" dirty="0">
                <a:solidFill>
                  <a:schemeClr val="tx1"/>
                </a:solidFill>
                <a:latin typeface="+mj-lt"/>
                <a:cs typeface="Comic Sans MS"/>
              </a:rPr>
              <a:t> above SAOZ stations inside vortex</a:t>
            </a:r>
            <a:endParaRPr lang="en-US" sz="1800" dirty="0">
              <a:solidFill>
                <a:schemeClr val="tx1"/>
              </a:solidFill>
              <a:latin typeface="+mj-lt"/>
              <a:cs typeface="Comic Sans MS"/>
            </a:endParaRPr>
          </a:p>
          <a:p>
            <a:pPr algn="just"/>
            <a:endParaRPr lang="en-US" sz="1800" dirty="0">
              <a:solidFill>
                <a:schemeClr val="tx1"/>
              </a:solidFill>
              <a:latin typeface="Comic Sans MS"/>
              <a:cs typeface="Comic Sans MS"/>
            </a:endParaRPr>
          </a:p>
          <a:p>
            <a:pPr algn="just"/>
            <a:endParaRPr lang="en-US" sz="1800" dirty="0">
              <a:solidFill>
                <a:schemeClr val="tx1"/>
              </a:solidFill>
              <a:latin typeface="Comic Sans MS"/>
              <a:cs typeface="Comic Sans MS"/>
            </a:endParaRPr>
          </a:p>
          <a:p>
            <a:pPr algn="just"/>
            <a:endParaRPr lang="en-US" sz="1800" dirty="0">
              <a:solidFill>
                <a:schemeClr val="tx1"/>
              </a:solidFill>
              <a:latin typeface="Comic Sans MS"/>
              <a:cs typeface="Comic Sans MS"/>
            </a:endParaRPr>
          </a:p>
          <a:p>
            <a:pPr algn="just"/>
            <a:endParaRPr lang="en-US" sz="1800" dirty="0">
              <a:solidFill>
                <a:schemeClr val="tx1"/>
              </a:solidFill>
              <a:latin typeface="Comic Sans MS"/>
              <a:cs typeface="Comic Sans MS"/>
            </a:endParaRPr>
          </a:p>
          <a:p>
            <a:pPr algn="just"/>
            <a:endParaRPr lang="en-US" sz="1800" dirty="0">
              <a:solidFill>
                <a:schemeClr val="tx1"/>
              </a:solidFill>
              <a:latin typeface="Comic Sans MS"/>
              <a:cs typeface="Comic Sans MS"/>
            </a:endParaRPr>
          </a:p>
          <a:p>
            <a:pPr algn="just"/>
            <a:endParaRPr lang="en-US" sz="1800" dirty="0">
              <a:solidFill>
                <a:srgbClr val="000000"/>
              </a:solidFill>
              <a:latin typeface="Comic Sans MS"/>
              <a:cs typeface="Comic Sans MS"/>
            </a:endParaRPr>
          </a:p>
          <a:p>
            <a:pPr algn="just"/>
            <a:r>
              <a:rPr lang="en-US" sz="1400" dirty="0">
                <a:solidFill>
                  <a:srgbClr val="000000"/>
                </a:solidFill>
                <a:latin typeface="+mj-lt"/>
                <a:cs typeface="Comic Sans MS"/>
              </a:rPr>
              <a:t>NO</a:t>
            </a:r>
            <a:r>
              <a:rPr lang="en-US" sz="1400" baseline="-25000" dirty="0">
                <a:solidFill>
                  <a:srgbClr val="000000"/>
                </a:solidFill>
                <a:latin typeface="+mj-lt"/>
                <a:cs typeface="Comic Sans MS"/>
              </a:rPr>
              <a:t>2</a:t>
            </a:r>
            <a:r>
              <a:rPr lang="en-US" sz="1400" dirty="0">
                <a:solidFill>
                  <a:srgbClr val="000000"/>
                </a:solidFill>
                <a:latin typeface="+mj-lt"/>
                <a:cs typeface="Comic Sans MS"/>
              </a:rPr>
              <a:t> column difference between sunset and sunrise inside vortex</a:t>
            </a:r>
          </a:p>
        </p:txBody>
      </p:sp>
      <p:sp>
        <p:nvSpPr>
          <p:cNvPr id="10" name="Rectangle 395"/>
          <p:cNvSpPr>
            <a:spLocks noChangeArrowheads="1"/>
          </p:cNvSpPr>
          <p:nvPr/>
        </p:nvSpPr>
        <p:spPr bwMode="auto">
          <a:xfrm>
            <a:off x="122086" y="4098750"/>
            <a:ext cx="9021914" cy="2616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3809" tIns="46081" rIns="93809" bIns="46081">
            <a:spAutoFit/>
          </a:bodyPr>
          <a:lstStyle/>
          <a:p>
            <a:pPr algn="just" defTabSz="944563">
              <a:defRPr/>
            </a:pPr>
            <a:r>
              <a:rPr lang="en-US" sz="1600" dirty="0">
                <a:solidFill>
                  <a:srgbClr val="3366FF"/>
                </a:solidFill>
                <a:latin typeface="+mj-lt"/>
                <a:cs typeface="Comic Sans MS"/>
              </a:rPr>
              <a:t>Top:</a:t>
            </a:r>
          </a:p>
          <a:p>
            <a:pPr marL="342900" indent="-342900" algn="just" defTabSz="944563">
              <a:buFont typeface="Wingdings" charset="2"/>
              <a:buChar char="Ø"/>
              <a:defRPr/>
            </a:pPr>
            <a:r>
              <a:rPr lang="en-US" dirty="0">
                <a:solidFill>
                  <a:srgbClr val="000000"/>
                </a:solidFill>
                <a:cs typeface="Comic Sans MS"/>
              </a:rPr>
              <a:t>Early Dec - Jan 30 : </a:t>
            </a:r>
            <a:r>
              <a:rPr lang="en-US" dirty="0">
                <a:solidFill>
                  <a:srgbClr val="000000"/>
                </a:solidFill>
                <a:latin typeface="+mj-lt"/>
                <a:cs typeface="Comic Sans MS"/>
              </a:rPr>
              <a:t>Ozone depletion starts slowly</a:t>
            </a:r>
          </a:p>
          <a:p>
            <a:pPr marL="342900" indent="-342900" algn="just" defTabSz="944563">
              <a:buFont typeface="Wingdings" charset="2"/>
              <a:buChar char="Ø"/>
              <a:defRPr/>
            </a:pPr>
            <a:r>
              <a:rPr lang="fr-FR" dirty="0" err="1"/>
              <a:t>Feb</a:t>
            </a:r>
            <a:r>
              <a:rPr lang="fr-FR" dirty="0"/>
              <a:t> 1- 20: </a:t>
            </a:r>
            <a:r>
              <a:rPr lang="fr-FR" dirty="0">
                <a:latin typeface="+mj-lt"/>
              </a:rPr>
              <a:t>Small </a:t>
            </a:r>
            <a:r>
              <a:rPr lang="fr-FR" dirty="0" err="1">
                <a:latin typeface="+mj-lt"/>
              </a:rPr>
              <a:t>decrease</a:t>
            </a:r>
            <a:r>
              <a:rPr lang="fr-FR" dirty="0">
                <a:latin typeface="+mj-lt"/>
              </a:rPr>
              <a:t> </a:t>
            </a:r>
            <a:r>
              <a:rPr lang="en-US" dirty="0">
                <a:solidFill>
                  <a:srgbClr val="000000"/>
                </a:solidFill>
                <a:latin typeface="+mj-lt"/>
                <a:cs typeface="Comic Sans MS"/>
              </a:rPr>
              <a:t>in low-sun chlorine-activated vortex - rate </a:t>
            </a:r>
            <a:r>
              <a:rPr lang="en-US" b="1" dirty="0">
                <a:solidFill>
                  <a:srgbClr val="FF0000"/>
                </a:solidFill>
                <a:latin typeface="+mj-lt"/>
                <a:cs typeface="Comic Sans MS"/>
              </a:rPr>
              <a:t>0.25%</a:t>
            </a:r>
            <a:r>
              <a:rPr lang="en-US" dirty="0">
                <a:solidFill>
                  <a:srgbClr val="000000"/>
                </a:solidFill>
                <a:cs typeface="Comic Sans MS"/>
              </a:rPr>
              <a:t>/day</a:t>
            </a:r>
          </a:p>
          <a:p>
            <a:pPr marL="342900" indent="-342900" algn="just" defTabSz="944563">
              <a:buFont typeface="Wingdings" charset="2"/>
              <a:buChar char="Ø"/>
              <a:defRPr/>
            </a:pPr>
            <a:r>
              <a:rPr lang="en-US" dirty="0">
                <a:solidFill>
                  <a:srgbClr val="000000"/>
                </a:solidFill>
                <a:latin typeface="+mj-lt"/>
                <a:cs typeface="Comic Sans MS"/>
              </a:rPr>
              <a:t>Feb 20-Mar 10: rapid decrease in sunlit vortex – rate </a:t>
            </a:r>
            <a:r>
              <a:rPr lang="en-US" b="1" dirty="0">
                <a:solidFill>
                  <a:srgbClr val="FF0000"/>
                </a:solidFill>
                <a:latin typeface="+mj-lt"/>
                <a:cs typeface="Comic Sans MS"/>
              </a:rPr>
              <a:t>0.7%</a:t>
            </a:r>
            <a:r>
              <a:rPr lang="en-US" dirty="0">
                <a:solidFill>
                  <a:srgbClr val="000000"/>
                </a:solidFill>
                <a:latin typeface="+mj-lt"/>
                <a:cs typeface="Comic Sans MS"/>
              </a:rPr>
              <a:t>/day.</a:t>
            </a:r>
          </a:p>
          <a:p>
            <a:pPr marL="342900" indent="-342900" defTabSz="944563">
              <a:buFont typeface="Wingdings" charset="2"/>
              <a:buChar char="Ø"/>
              <a:defRPr/>
            </a:pPr>
            <a:r>
              <a:rPr lang="en-US" dirty="0">
                <a:solidFill>
                  <a:srgbClr val="000000"/>
                </a:solidFill>
                <a:cs typeface="Comic Sans MS"/>
              </a:rPr>
              <a:t>Mar 30 : </a:t>
            </a:r>
            <a:r>
              <a:rPr lang="en-US" dirty="0">
                <a:solidFill>
                  <a:srgbClr val="000000"/>
                </a:solidFill>
                <a:latin typeface="+mj-lt"/>
                <a:cs typeface="Comic Sans MS"/>
              </a:rPr>
              <a:t>No more depletion - </a:t>
            </a:r>
            <a:r>
              <a:rPr lang="en-US" dirty="0">
                <a:latin typeface="+mj-lt"/>
                <a:cs typeface="Comic Sans MS"/>
              </a:rPr>
              <a:t>Cumulated loss: </a:t>
            </a:r>
            <a:r>
              <a:rPr lang="en-US" b="1" dirty="0">
                <a:solidFill>
                  <a:srgbClr val="FF0000"/>
                </a:solidFill>
                <a:latin typeface="+mj-lt"/>
                <a:cs typeface="Comic Sans MS"/>
              </a:rPr>
              <a:t>37 ± 2% </a:t>
            </a:r>
          </a:p>
          <a:p>
            <a:pPr defTabSz="944563">
              <a:defRPr/>
            </a:pPr>
            <a:r>
              <a:rPr lang="en-US" sz="1600" dirty="0">
                <a:solidFill>
                  <a:srgbClr val="3366FF"/>
                </a:solidFill>
                <a:latin typeface="+mj-lt"/>
                <a:cs typeface="Comic Sans MS"/>
              </a:rPr>
              <a:t>Bottom:</a:t>
            </a:r>
          </a:p>
          <a:p>
            <a:pPr marL="342900" indent="-342900" defTabSz="944563">
              <a:buFont typeface="Wingdings" charset="2"/>
              <a:buChar char="Ø"/>
              <a:defRPr/>
            </a:pPr>
            <a:r>
              <a:rPr lang="en-US" sz="2000" dirty="0">
                <a:latin typeface="+mj-lt"/>
                <a:cs typeface="Comic Sans MS"/>
              </a:rPr>
              <a:t> </a:t>
            </a:r>
            <a:r>
              <a:rPr lang="en-US" dirty="0">
                <a:cs typeface="Comic Sans MS"/>
              </a:rPr>
              <a:t>Dec-Jan : No diurnal variation - </a:t>
            </a:r>
            <a:r>
              <a:rPr lang="en-US" dirty="0">
                <a:latin typeface="+mj-lt"/>
                <a:cs typeface="Comic Sans MS"/>
              </a:rPr>
              <a:t>Absence of NOx in vortex- </a:t>
            </a:r>
            <a:r>
              <a:rPr lang="en-US" dirty="0">
                <a:cs typeface="Comic Sans MS"/>
              </a:rPr>
              <a:t>Chlorine activated </a:t>
            </a:r>
            <a:endParaRPr lang="en-US" sz="2000" dirty="0">
              <a:latin typeface="+mj-lt"/>
              <a:cs typeface="Comic Sans MS"/>
            </a:endParaRPr>
          </a:p>
          <a:p>
            <a:pPr marL="342900" indent="-342900" defTabSz="944563">
              <a:buFont typeface="Wingdings" charset="2"/>
              <a:buChar char="Ø"/>
              <a:defRPr/>
            </a:pPr>
            <a:r>
              <a:rPr lang="en-US" sz="2000" dirty="0">
                <a:latin typeface="+mj-lt"/>
                <a:cs typeface="Comic Sans MS"/>
              </a:rPr>
              <a:t> </a:t>
            </a:r>
            <a:r>
              <a:rPr lang="en-US" dirty="0">
                <a:cs typeface="Comic Sans MS"/>
              </a:rPr>
              <a:t>Feb 1- Mar 30: </a:t>
            </a:r>
            <a:r>
              <a:rPr lang="en-US" sz="2000" dirty="0">
                <a:latin typeface="Symbol" pitchFamily="2" charset="2"/>
                <a:cs typeface="Symbol" charset="2"/>
              </a:rPr>
              <a:t>D</a:t>
            </a:r>
            <a:r>
              <a:rPr lang="en-US" dirty="0">
                <a:cs typeface="Comic Sans MS"/>
              </a:rPr>
              <a:t>NO</a:t>
            </a:r>
            <a:r>
              <a:rPr lang="en-US" baseline="-25000" dirty="0">
                <a:cs typeface="Comic Sans MS"/>
              </a:rPr>
              <a:t>2</a:t>
            </a:r>
            <a:r>
              <a:rPr lang="en-US" dirty="0">
                <a:cs typeface="Comic Sans MS"/>
              </a:rPr>
              <a:t>  slow increase -&gt; Partial chlorine de-activation high altitude</a:t>
            </a:r>
            <a:endParaRPr lang="en-US" dirty="0">
              <a:latin typeface="+mj-lt"/>
              <a:cs typeface="Comic Sans MS"/>
            </a:endParaRPr>
          </a:p>
          <a:p>
            <a:pPr marL="342900" indent="-342900" defTabSz="944563">
              <a:buFont typeface="Wingdings" charset="2"/>
              <a:buChar char="Ø"/>
              <a:defRPr/>
            </a:pPr>
            <a:r>
              <a:rPr lang="en-US" dirty="0">
                <a:latin typeface="+mj-lt"/>
                <a:cs typeface="Comic Sans MS"/>
              </a:rPr>
              <a:t> </a:t>
            </a:r>
            <a:r>
              <a:rPr lang="en-US" dirty="0">
                <a:cs typeface="Comic Sans MS"/>
              </a:rPr>
              <a:t>Mar 30: </a:t>
            </a:r>
            <a:r>
              <a:rPr lang="en-US" sz="2000" dirty="0">
                <a:latin typeface="Symbol" pitchFamily="2" charset="2"/>
                <a:cs typeface="Symbol" charset="2"/>
              </a:rPr>
              <a:t>D</a:t>
            </a:r>
            <a:r>
              <a:rPr lang="en-US" dirty="0">
                <a:cs typeface="Comic Sans MS"/>
              </a:rPr>
              <a:t>NO</a:t>
            </a:r>
            <a:r>
              <a:rPr lang="en-US" baseline="-25000" dirty="0">
                <a:cs typeface="Comic Sans MS"/>
              </a:rPr>
              <a:t>2</a:t>
            </a:r>
            <a:r>
              <a:rPr lang="en-US" dirty="0">
                <a:cs typeface="Comic Sans MS"/>
              </a:rPr>
              <a:t> fast increase -&gt; </a:t>
            </a:r>
            <a:r>
              <a:rPr lang="en-US" dirty="0">
                <a:latin typeface="+mj-lt"/>
                <a:cs typeface="Comic Sans MS"/>
              </a:rPr>
              <a:t>Chlorine fully deactivated</a:t>
            </a:r>
            <a:endParaRPr lang="en-US" dirty="0">
              <a:solidFill>
                <a:srgbClr val="000000"/>
              </a:solidFill>
              <a:latin typeface="+mj-lt"/>
              <a:cs typeface="Comic Sans M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75530" y="921480"/>
            <a:ext cx="4100353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tx2"/>
                </a:solidFill>
                <a:latin typeface="+mj-lt"/>
                <a:cs typeface="Comic Sans MS"/>
              </a:rPr>
              <a:t>Ozone loss (Passive tracer method)</a:t>
            </a:r>
            <a:endParaRPr lang="fr-FR" dirty="0">
              <a:latin typeface="+mj-lt"/>
              <a:cs typeface="Comic Sans M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889388" y="2606262"/>
            <a:ext cx="4025461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dirty="0">
                <a:latin typeface="Symbol" pitchFamily="2" charset="2"/>
                <a:cs typeface="Symbol" charset="2"/>
              </a:rPr>
              <a:t>D</a:t>
            </a:r>
            <a:r>
              <a:rPr lang="en-US" b="1" dirty="0">
                <a:solidFill>
                  <a:schemeClr val="tx2"/>
                </a:solidFill>
                <a:latin typeface="+mj-lt"/>
                <a:cs typeface="Comic Sans MS"/>
              </a:rPr>
              <a:t>NO</a:t>
            </a:r>
            <a:r>
              <a:rPr lang="en-US" b="1" baseline="-25000" dirty="0">
                <a:solidFill>
                  <a:schemeClr val="tx2"/>
                </a:solidFill>
                <a:latin typeface="+mj-lt"/>
                <a:cs typeface="Comic Sans MS"/>
              </a:rPr>
              <a:t>2</a:t>
            </a:r>
            <a:r>
              <a:rPr lang="en-US" b="1" dirty="0">
                <a:solidFill>
                  <a:schemeClr val="tx2"/>
                </a:solidFill>
                <a:latin typeface="+mj-lt"/>
                <a:cs typeface="Comic Sans MS"/>
              </a:rPr>
              <a:t> (difference sunset-sunrise)   </a:t>
            </a:r>
            <a:endParaRPr lang="fr-FR" dirty="0">
              <a:latin typeface="+mj-lt"/>
              <a:cs typeface="Comic Sans M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77013" y="2978443"/>
            <a:ext cx="2909771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tx2"/>
                </a:solidFill>
                <a:latin typeface="+mj-lt"/>
                <a:cs typeface="Comic Sans MS"/>
              </a:rPr>
              <a:t>Chlorine activation index</a:t>
            </a:r>
            <a:endParaRPr lang="fr-FR" dirty="0">
              <a:latin typeface="+mj-lt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076074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8072F3C5-A454-2548-A419-FAF6C5754180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18" y="862463"/>
            <a:ext cx="5075158" cy="5378017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BD6FF55-9441-8D49-BE87-1CF06FC9380D}"/>
              </a:ext>
            </a:extLst>
          </p:cNvPr>
          <p:cNvSpPr/>
          <p:nvPr/>
        </p:nvSpPr>
        <p:spPr>
          <a:xfrm>
            <a:off x="1512456" y="119091"/>
            <a:ext cx="63081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+mj-lt"/>
                <a:cs typeface="Comic Sans MS"/>
              </a:rPr>
              <a:t>Ozone loss from </a:t>
            </a:r>
            <a:r>
              <a:rPr lang="en-US" sz="2400" b="1" dirty="0" err="1">
                <a:latin typeface="+mj-lt"/>
                <a:cs typeface="Comic Sans MS"/>
              </a:rPr>
              <a:t>ozonesonde</a:t>
            </a:r>
            <a:r>
              <a:rPr lang="en-US" sz="2400" b="1" dirty="0">
                <a:latin typeface="+mj-lt"/>
                <a:cs typeface="Comic Sans MS"/>
              </a:rPr>
              <a:t> at </a:t>
            </a:r>
            <a:r>
              <a:rPr lang="en-US" sz="2400" b="1" dirty="0" err="1">
                <a:latin typeface="+mj-lt"/>
                <a:cs typeface="Comic Sans MS"/>
              </a:rPr>
              <a:t>Sodankyla</a:t>
            </a:r>
            <a:r>
              <a:rPr lang="en-US" sz="2400" b="1" dirty="0">
                <a:latin typeface="+mj-lt"/>
                <a:cs typeface="Comic Sans MS"/>
              </a:rPr>
              <a:t> </a:t>
            </a:r>
            <a:endParaRPr lang="fr-FR" sz="2400" dirty="0">
              <a:latin typeface="+mj-lt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6BCFBCA-182E-D84E-A400-2E9A4B141B18}"/>
              </a:ext>
            </a:extLst>
          </p:cNvPr>
          <p:cNvSpPr txBox="1"/>
          <p:nvPr/>
        </p:nvSpPr>
        <p:spPr>
          <a:xfrm>
            <a:off x="5980452" y="2680247"/>
            <a:ext cx="2895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On April 6, 2020</a:t>
            </a:r>
          </a:p>
          <a:p>
            <a:endParaRPr lang="fr-FR" dirty="0"/>
          </a:p>
          <a:p>
            <a:r>
              <a:rPr lang="fr-FR" b="1" dirty="0">
                <a:solidFill>
                  <a:srgbClr val="FF0000"/>
                </a:solidFill>
              </a:rPr>
              <a:t>87% </a:t>
            </a:r>
            <a:r>
              <a:rPr lang="fr-FR" dirty="0"/>
              <a:t>ozone </a:t>
            </a:r>
            <a:r>
              <a:rPr lang="fr-FR" dirty="0" err="1"/>
              <a:t>loss</a:t>
            </a:r>
            <a:r>
              <a:rPr lang="fr-FR" dirty="0"/>
              <a:t> </a:t>
            </a:r>
            <a:r>
              <a:rPr lang="fr-FR" dirty="0" err="1"/>
              <a:t>between</a:t>
            </a:r>
            <a:r>
              <a:rPr lang="fr-FR" dirty="0"/>
              <a:t> 18 and 20 km</a:t>
            </a:r>
          </a:p>
          <a:p>
            <a:endParaRPr lang="fr-FR" dirty="0"/>
          </a:p>
          <a:p>
            <a:r>
              <a:rPr lang="fr-FR" dirty="0"/>
              <a:t>More </a:t>
            </a:r>
            <a:r>
              <a:rPr lang="fr-FR" dirty="0" err="1"/>
              <a:t>than</a:t>
            </a:r>
            <a:r>
              <a:rPr lang="fr-FR" dirty="0"/>
              <a:t> </a:t>
            </a:r>
            <a:r>
              <a:rPr lang="fr-FR" b="1" dirty="0">
                <a:solidFill>
                  <a:srgbClr val="FF0000"/>
                </a:solidFill>
              </a:rPr>
              <a:t>40% </a:t>
            </a:r>
            <a:r>
              <a:rPr lang="fr-FR" dirty="0"/>
              <a:t>ozone </a:t>
            </a:r>
            <a:r>
              <a:rPr lang="fr-FR" dirty="0" err="1"/>
              <a:t>loss</a:t>
            </a:r>
            <a:r>
              <a:rPr lang="fr-FR" dirty="0"/>
              <a:t> </a:t>
            </a:r>
            <a:r>
              <a:rPr lang="fr-FR" dirty="0" err="1"/>
              <a:t>between</a:t>
            </a:r>
            <a:r>
              <a:rPr lang="fr-FR" dirty="0"/>
              <a:t> 16 and 21 km</a:t>
            </a:r>
          </a:p>
          <a:p>
            <a:endParaRPr lang="fr-FR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05F10564-0B2E-0B4B-AF71-812307D7C1D6}"/>
              </a:ext>
            </a:extLst>
          </p:cNvPr>
          <p:cNvSpPr txBox="1"/>
          <p:nvPr/>
        </p:nvSpPr>
        <p:spPr>
          <a:xfrm>
            <a:off x="6080166" y="1567543"/>
            <a:ext cx="1592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SAOZ: 235 DU</a:t>
            </a:r>
          </a:p>
        </p:txBody>
      </p:sp>
    </p:spTree>
    <p:extLst>
      <p:ext uri="{BB962C8B-B14F-4D97-AF65-F5344CB8AC3E}">
        <p14:creationId xmlns:p14="http://schemas.microsoft.com/office/powerpoint/2010/main" val="18594673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E06B93C2-03C1-FB46-8255-5289A3DF18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51"/>
          <a:stretch/>
        </p:blipFill>
        <p:spPr>
          <a:xfrm>
            <a:off x="0" y="4477540"/>
            <a:ext cx="4988296" cy="2049590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B747F343-D544-844D-BEC9-FD5E984784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88041"/>
            <a:ext cx="4965541" cy="3867827"/>
          </a:xfrm>
          <a:prstGeom prst="rect">
            <a:avLst/>
          </a:prstGeom>
        </p:spPr>
      </p:pic>
      <p:sp>
        <p:nvSpPr>
          <p:cNvPr id="2" name="Rectangle 14"/>
          <p:cNvSpPr>
            <a:spLocks noChangeArrowheads="1"/>
          </p:cNvSpPr>
          <p:nvPr/>
        </p:nvSpPr>
        <p:spPr bwMode="auto">
          <a:xfrm>
            <a:off x="4821381" y="789920"/>
            <a:ext cx="4142327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GB" sz="2400" b="1" dirty="0">
                <a:latin typeface="+mj-lt"/>
                <a:cs typeface="Comic Sans MS"/>
              </a:rPr>
              <a:t>SAOZ:         	</a:t>
            </a:r>
            <a:r>
              <a:rPr lang="en-GB" sz="2400" b="1" dirty="0">
                <a:solidFill>
                  <a:srgbClr val="FF0000"/>
                </a:solidFill>
                <a:latin typeface="+mj-lt"/>
                <a:cs typeface="Comic Sans MS"/>
              </a:rPr>
              <a:t>37%±2% </a:t>
            </a:r>
          </a:p>
          <a:p>
            <a:pPr algn="just"/>
            <a:endParaRPr lang="en-GB" sz="2400" b="1" dirty="0">
              <a:latin typeface="Comic Sans MS"/>
              <a:cs typeface="Comic Sans MS"/>
            </a:endParaRPr>
          </a:p>
          <a:p>
            <a:pPr algn="just"/>
            <a:endParaRPr lang="en-GB" sz="2400" b="1" dirty="0">
              <a:latin typeface="Comic Sans MS"/>
              <a:cs typeface="Comic Sans MS"/>
            </a:endParaRPr>
          </a:p>
          <a:p>
            <a:pPr algn="just"/>
            <a:r>
              <a:rPr lang="en-GB" sz="2400" b="1" dirty="0">
                <a:latin typeface="+mj-lt"/>
                <a:cs typeface="Comic Sans MS"/>
              </a:rPr>
              <a:t>3D CTM Model :</a:t>
            </a:r>
          </a:p>
          <a:p>
            <a:pPr algn="just"/>
            <a:r>
              <a:rPr lang="en-GB" sz="2400" dirty="0">
                <a:latin typeface="+mj-lt"/>
                <a:cs typeface="Comic Sans MS"/>
              </a:rPr>
              <a:t>	</a:t>
            </a:r>
            <a:r>
              <a:rPr lang="en-GB" sz="2000" dirty="0">
                <a:latin typeface="+mj-lt"/>
                <a:cs typeface="Comic Sans MS"/>
              </a:rPr>
              <a:t>Excellent agreement </a:t>
            </a:r>
            <a:endParaRPr lang="en-GB" sz="2400" dirty="0">
              <a:latin typeface="+mj-lt"/>
              <a:cs typeface="Comic Sans MS"/>
            </a:endParaRPr>
          </a:p>
          <a:p>
            <a:pPr algn="just"/>
            <a:r>
              <a:rPr lang="en-GB" sz="2400" b="1" dirty="0">
                <a:latin typeface="+mj-lt"/>
                <a:cs typeface="Comic Sans MS"/>
              </a:rPr>
              <a:t>	</a:t>
            </a:r>
            <a:r>
              <a:rPr lang="en-GB" sz="2000" dirty="0">
                <a:cs typeface="Comic Sans MS"/>
              </a:rPr>
              <a:t>Same timing as SAOZ</a:t>
            </a:r>
          </a:p>
          <a:p>
            <a:pPr algn="just"/>
            <a:r>
              <a:rPr lang="en-GB" sz="2000" dirty="0">
                <a:cs typeface="Comic Sans MS"/>
              </a:rPr>
              <a:t>	Similar amplitude </a:t>
            </a:r>
            <a:endParaRPr lang="en-GB" sz="2000" b="1" dirty="0">
              <a:latin typeface="Comic Sans MS"/>
              <a:cs typeface="Comic Sans MS"/>
            </a:endParaRPr>
          </a:p>
          <a:p>
            <a:pPr algn="just"/>
            <a:endParaRPr lang="en-GB" sz="2400" b="1" dirty="0">
              <a:latin typeface="+mj-lt"/>
              <a:cs typeface="Comic Sans MS"/>
            </a:endParaRPr>
          </a:p>
          <a:p>
            <a:pPr algn="just"/>
            <a:r>
              <a:rPr lang="en-GB" sz="2400" dirty="0">
                <a:latin typeface="+mj-lt"/>
                <a:cs typeface="Comic Sans MS"/>
              </a:rPr>
              <a:t>REPROBUS:</a:t>
            </a:r>
            <a:r>
              <a:rPr lang="en-GB" sz="2400" b="1" dirty="0">
                <a:latin typeface="+mj-lt"/>
                <a:cs typeface="Comic Sans MS"/>
              </a:rPr>
              <a:t>   </a:t>
            </a:r>
            <a:r>
              <a:rPr lang="en-GB" sz="2400" b="1" dirty="0">
                <a:solidFill>
                  <a:srgbClr val="FF0000"/>
                </a:solidFill>
                <a:latin typeface="+mj-lt"/>
                <a:cs typeface="Comic Sans MS"/>
              </a:rPr>
              <a:t>38</a:t>
            </a:r>
            <a:r>
              <a:rPr lang="en-GB" sz="2400" b="1" dirty="0">
                <a:solidFill>
                  <a:srgbClr val="FF0000"/>
                </a:solidFill>
                <a:cs typeface="Comic Sans MS"/>
              </a:rPr>
              <a:t> %±2%</a:t>
            </a:r>
            <a:endParaRPr lang="en-GB" sz="2400" dirty="0">
              <a:latin typeface="+mj-lt"/>
              <a:cs typeface="Comic Sans MS"/>
            </a:endParaRPr>
          </a:p>
          <a:p>
            <a:pPr algn="just"/>
            <a:r>
              <a:rPr lang="en-GB" sz="2400" dirty="0">
                <a:latin typeface="+mj-lt"/>
                <a:cs typeface="Comic Sans MS"/>
              </a:rPr>
              <a:t>   	</a:t>
            </a:r>
            <a:endParaRPr lang="en-GB" sz="2400" b="1" dirty="0">
              <a:latin typeface="+mj-lt"/>
              <a:cs typeface="Comic Sans MS"/>
            </a:endParaRPr>
          </a:p>
          <a:p>
            <a:pPr algn="just"/>
            <a:endParaRPr lang="en-GB" sz="2400" b="1" dirty="0">
              <a:latin typeface="+mj-lt"/>
              <a:cs typeface="Comic Sans MS"/>
            </a:endParaRPr>
          </a:p>
          <a:p>
            <a:pPr algn="just"/>
            <a:r>
              <a:rPr lang="en-GB" sz="2400" dirty="0">
                <a:latin typeface="+mj-lt"/>
                <a:cs typeface="Comic Sans MS"/>
              </a:rPr>
              <a:t>SLIMCAT:      </a:t>
            </a:r>
            <a:r>
              <a:rPr lang="en-GB" sz="2400" b="1" dirty="0">
                <a:latin typeface="+mj-lt"/>
                <a:cs typeface="Comic Sans MS"/>
              </a:rPr>
              <a:t>	</a:t>
            </a:r>
            <a:r>
              <a:rPr lang="en-GB" sz="2400" b="1" dirty="0">
                <a:solidFill>
                  <a:srgbClr val="FF0000"/>
                </a:solidFill>
                <a:latin typeface="+mj-lt"/>
                <a:cs typeface="Comic Sans MS"/>
              </a:rPr>
              <a:t>36</a:t>
            </a:r>
            <a:r>
              <a:rPr lang="en-GB" sz="2400" b="1" dirty="0">
                <a:solidFill>
                  <a:srgbClr val="FF0000"/>
                </a:solidFill>
                <a:cs typeface="Comic Sans MS"/>
              </a:rPr>
              <a:t> %±1%</a:t>
            </a:r>
            <a:endParaRPr lang="en-GB" sz="2400" b="1" dirty="0">
              <a:solidFill>
                <a:srgbClr val="FF0000"/>
              </a:solidFill>
              <a:latin typeface="+mj-lt"/>
              <a:cs typeface="Comic Sans MS"/>
            </a:endParaRPr>
          </a:p>
          <a:p>
            <a:pPr algn="just"/>
            <a:r>
              <a:rPr lang="en-GB" sz="2400" dirty="0">
                <a:latin typeface="+mj-lt"/>
                <a:cs typeface="Comic Sans MS"/>
              </a:rPr>
              <a:t>	</a:t>
            </a:r>
            <a:endParaRPr lang="en-GB" sz="2000" dirty="0">
              <a:latin typeface="+mj-lt"/>
              <a:cs typeface="Comic Sans MS"/>
            </a:endParaRPr>
          </a:p>
          <a:p>
            <a:pPr algn="just"/>
            <a:r>
              <a:rPr lang="fr-FR" sz="2400" b="1" dirty="0"/>
              <a:t>    </a:t>
            </a:r>
          </a:p>
        </p:txBody>
      </p:sp>
      <p:sp>
        <p:nvSpPr>
          <p:cNvPr id="5" name="Rectangle 394"/>
          <p:cNvSpPr>
            <a:spLocks noChangeArrowheads="1"/>
          </p:cNvSpPr>
          <p:nvPr/>
        </p:nvSpPr>
        <p:spPr bwMode="auto">
          <a:xfrm>
            <a:off x="1" y="4763"/>
            <a:ext cx="9144000" cy="462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3809" tIns="46081" rIns="93809" bIns="46081">
            <a:spAutoFit/>
          </a:bodyPr>
          <a:lstStyle/>
          <a:p>
            <a:pPr algn="ctr" defTabSz="944563"/>
            <a:r>
              <a:rPr lang="en-US" sz="2400" b="1" dirty="0">
                <a:latin typeface="+mj-lt"/>
                <a:cs typeface="Comic Sans MS"/>
              </a:rPr>
              <a:t>SAOZ loss and Models Simulations</a:t>
            </a:r>
          </a:p>
        </p:txBody>
      </p:sp>
    </p:spTree>
    <p:extLst>
      <p:ext uri="{BB962C8B-B14F-4D97-AF65-F5344CB8AC3E}">
        <p14:creationId xmlns:p14="http://schemas.microsoft.com/office/powerpoint/2010/main" val="41372224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95"/>
          <p:cNvSpPr>
            <a:spLocks noChangeArrowheads="1"/>
          </p:cNvSpPr>
          <p:nvPr/>
        </p:nvSpPr>
        <p:spPr bwMode="auto">
          <a:xfrm>
            <a:off x="317489" y="231197"/>
            <a:ext cx="8501671" cy="462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3809" tIns="46081" rIns="93809" bIns="46081">
            <a:spAutoFit/>
          </a:bodyPr>
          <a:lstStyle/>
          <a:p>
            <a:pPr algn="ctr" defTabSz="944563"/>
            <a:r>
              <a:rPr lang="en-US" sz="2400" b="1" dirty="0">
                <a:latin typeface="+mj-lt"/>
                <a:cs typeface="Comic Sans MS"/>
              </a:rPr>
              <a:t>Ozone loss rate comparison to previous winters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201881" y="5193433"/>
            <a:ext cx="90608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>
                <a:latin typeface="+mj-lt"/>
                <a:cs typeface="Comic Sans MS"/>
              </a:rPr>
              <a:t>All years</a:t>
            </a:r>
            <a:r>
              <a:rPr lang="en-US" sz="2000" dirty="0">
                <a:latin typeface="+mj-lt"/>
                <a:cs typeface="Comic Sans MS"/>
              </a:rPr>
              <a:t>: </a:t>
            </a:r>
            <a:r>
              <a:rPr lang="en-US" dirty="0">
                <a:latin typeface="+mj-lt"/>
                <a:cs typeface="Comic Sans MS"/>
              </a:rPr>
              <a:t>The O3 loss rate from 0.1% /day to 0.7% /day</a:t>
            </a:r>
            <a:endParaRPr lang="en-US" sz="2000" dirty="0">
              <a:latin typeface="+mj-lt"/>
              <a:cs typeface="Comic Sans MS"/>
            </a:endParaRPr>
          </a:p>
          <a:p>
            <a:r>
              <a:rPr lang="en-US" sz="2000" u="sng" dirty="0">
                <a:latin typeface="+mj-lt"/>
                <a:cs typeface="Comic Sans MS"/>
              </a:rPr>
              <a:t>2020:</a:t>
            </a:r>
            <a:r>
              <a:rPr lang="en-US" sz="2000" dirty="0">
                <a:latin typeface="+mj-lt"/>
                <a:cs typeface="Comic Sans MS"/>
              </a:rPr>
              <a:t> </a:t>
            </a:r>
            <a:r>
              <a:rPr lang="en-US" dirty="0">
                <a:latin typeface="+mj-lt"/>
                <a:cs typeface="Comic Sans MS"/>
              </a:rPr>
              <a:t>	-&gt; Loss starts already in December (similar to 2013)</a:t>
            </a:r>
          </a:p>
          <a:p>
            <a:r>
              <a:rPr lang="en-US" dirty="0">
                <a:latin typeface="+mj-lt"/>
                <a:cs typeface="Comic Sans MS"/>
              </a:rPr>
              <a:t>	-&gt; Slow decrease Dec 20 - Jan 30 in dark vortex (similar to 2010)</a:t>
            </a:r>
          </a:p>
          <a:p>
            <a:r>
              <a:rPr lang="en-US" dirty="0">
                <a:latin typeface="+mj-lt"/>
                <a:cs typeface="Comic Sans MS"/>
              </a:rPr>
              <a:t>	-&gt; 0.25%/day decrease Jan 30 - Feb 20 similar to 1996, 2010, 2011, 2016</a:t>
            </a:r>
          </a:p>
          <a:p>
            <a:r>
              <a:rPr lang="en-US" dirty="0">
                <a:latin typeface="+mj-lt"/>
                <a:cs typeface="Comic Sans MS"/>
              </a:rPr>
              <a:t>	-&gt; 0.7%/day fast decrease Feb 20 –Mar 10 in sunlit vortex </a:t>
            </a:r>
            <a:r>
              <a:rPr lang="en-US" dirty="0">
                <a:cs typeface="Comic Sans MS"/>
              </a:rPr>
              <a:t>(similar to 2011)</a:t>
            </a:r>
          </a:p>
          <a:p>
            <a:endParaRPr lang="en-US" dirty="0">
              <a:latin typeface="+mj-lt"/>
              <a:cs typeface="Comic Sans MS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147A4C2-4B03-0043-88D5-50230E72EF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950" y="746988"/>
            <a:ext cx="6684557" cy="4393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128112"/>
      </p:ext>
    </p:extLst>
  </p:cSld>
  <p:clrMapOvr>
    <a:masterClrMapping/>
  </p:clrMapOvr>
</p:sld>
</file>

<file path=ppt/theme/theme1.xml><?xml version="1.0" encoding="utf-8"?>
<a:theme xmlns:a="http://schemas.openxmlformats.org/drawingml/2006/main" name="Sillag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ＭＳ ゴシック"/>
        <a:font script="Hang" typeface="HY그래픽B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ゴシック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Sillage.thmx</Template>
  <TotalTime>32783</TotalTime>
  <Words>763</Words>
  <Application>Microsoft Macintosh PowerPoint</Application>
  <PresentationFormat>Affichage à l'écran (4:3)</PresentationFormat>
  <Paragraphs>195</Paragraphs>
  <Slides>17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8" baseType="lpstr">
      <vt:lpstr>ＭＳ Ｐゴシック</vt:lpstr>
      <vt:lpstr>Arial</vt:lpstr>
      <vt:lpstr>Calibri</vt:lpstr>
      <vt:lpstr>Comic Sans MS</vt:lpstr>
      <vt:lpstr>Georgia</vt:lpstr>
      <vt:lpstr>Symbol</vt:lpstr>
      <vt:lpstr>Times New Roman</vt:lpstr>
      <vt:lpstr>Trebuchet MS</vt:lpstr>
      <vt:lpstr>Verdana</vt:lpstr>
      <vt:lpstr>Wingdings</vt:lpstr>
      <vt:lpstr>Sillage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Florence Goutail</dc:creator>
  <cp:lastModifiedBy>Microsoft Office User</cp:lastModifiedBy>
  <cp:revision>180</cp:revision>
  <cp:lastPrinted>2014-04-11T16:07:47Z</cp:lastPrinted>
  <dcterms:created xsi:type="dcterms:W3CDTF">2013-04-03T17:50:15Z</dcterms:created>
  <dcterms:modified xsi:type="dcterms:W3CDTF">2020-05-02T14:57:03Z</dcterms:modified>
</cp:coreProperties>
</file>