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7" r:id="rId6"/>
    <p:sldId id="259" r:id="rId7"/>
    <p:sldId id="261" r:id="rId8"/>
    <p:sldId id="263" r:id="rId9"/>
    <p:sldId id="265" r:id="rId10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52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225D-125A-4478-8D8C-F012FB36CEA0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C7D1-13E2-4A67-9FF4-F1F1AA3497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00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FC7D1-13E2-4A67-9FF4-F1F1AA34972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70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5"/>
          <p:cNvPicPr/>
          <p:nvPr/>
        </p:nvPicPr>
        <p:blipFill>
          <a:blip r:embed="rId2"/>
          <a:stretch/>
        </p:blipFill>
        <p:spPr>
          <a:xfrm>
            <a:off x="35640" y="116640"/>
            <a:ext cx="9072360" cy="6696000"/>
          </a:xfrm>
          <a:prstGeom prst="rect">
            <a:avLst/>
          </a:prstGeom>
          <a:ln>
            <a:noFill/>
          </a:ln>
        </p:spPr>
      </p:pic>
      <p:sp>
        <p:nvSpPr>
          <p:cNvPr id="37" name="CustomShape 1"/>
          <p:cNvSpPr/>
          <p:nvPr/>
        </p:nvSpPr>
        <p:spPr>
          <a:xfrm>
            <a:off x="323640" y="332640"/>
            <a:ext cx="8568360" cy="630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High-</a:t>
            </a:r>
            <a:r>
              <a:rPr lang="fr-FR" sz="2800" b="1" strike="noStrike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resolution</a:t>
            </a:r>
            <a:r>
              <a:rPr lang="fr-FR" sz="28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3D </a:t>
            </a:r>
            <a:r>
              <a:rPr lang="fr-FR" sz="2800" b="1" strike="noStrike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seafloor</a:t>
            </a:r>
            <a:r>
              <a:rPr lang="fr-FR" sz="28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2800" b="1" strike="noStrike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topography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by </a:t>
            </a:r>
            <a:r>
              <a:rPr lang="fr-FR" sz="2800" b="1" strike="noStrike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Kalman</a:t>
            </a:r>
            <a:r>
              <a:rPr lang="fr-FR" sz="28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2800" b="1" strike="noStrike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filtering</a:t>
            </a:r>
            <a:r>
              <a:rPr lang="fr-FR" sz="28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of </a:t>
            </a:r>
            <a:r>
              <a:rPr lang="fr-FR" sz="2800" b="1" strike="noStrike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gravity</a:t>
            </a:r>
            <a:r>
              <a:rPr lang="fr-FR" sz="28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information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fr-FR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Benjamin </a:t>
            </a:r>
            <a:r>
              <a:rPr lang="fr-FR" sz="20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Beirens</a:t>
            </a:r>
            <a:r>
              <a:rPr lang="fr-FR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fr-FR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Lucia </a:t>
            </a:r>
            <a:r>
              <a:rPr lang="fr-F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Seoane, Guillaume </a:t>
            </a:r>
            <a:r>
              <a:rPr lang="fr-FR" sz="20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Ramillien</a:t>
            </a:r>
            <a:r>
              <a:rPr lang="fr-FR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José </a:t>
            </a:r>
            <a:r>
              <a:rPr lang="fr-FR" sz="20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Darrozes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Géosciences Environnement Toulouse (GET) UMR 5563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CNRS/IRD/UPS/CNES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Observatoire Midi-Pyrénées, Toulouse, France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421" y="3383151"/>
            <a:ext cx="4218798" cy="296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243648" y="180648"/>
            <a:ext cx="8784360" cy="620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fr-F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OBJECTIVES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fr-FR" sz="1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We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propose a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Kalman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Filter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(KF)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approach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to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integrate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different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types of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geophysical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data, i.e.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geoid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height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and free-air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gravity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anomalies, single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beam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sounding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ship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tracks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etc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 for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refining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seafloor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topography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estimation.</a:t>
            </a:r>
            <a:endParaRPr lang="fr-FR" sz="1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fr-FR" sz="1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This new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numerical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method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enables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to </a:t>
            </a:r>
            <a:r>
              <a:rPr lang="fr-FR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invert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data onto </a:t>
            </a:r>
            <a:r>
              <a:rPr lang="fr-FR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unregularly-sampled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grids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for </a:t>
            </a:r>
            <a:r>
              <a:rPr lang="fr-FR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producing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regional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bathymetry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with a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finer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resolution (~km).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1800" b="1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Forward</a:t>
            </a:r>
            <a:r>
              <a:rPr lang="fr-FR" sz="1800" b="1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b="1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problem</a:t>
            </a:r>
            <a:r>
              <a:rPr lang="fr-FR" sz="1800" b="1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</a:t>
            </a:r>
            <a:r>
              <a:rPr lang="fr-FR" sz="1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Expression of the </a:t>
            </a:r>
            <a:r>
              <a:rPr lang="fr-FR" sz="180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Newtonian</a:t>
            </a:r>
            <a:r>
              <a:rPr lang="fr-FR" sz="1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operators</a:t>
            </a:r>
            <a:r>
              <a:rPr lang="fr-FR" sz="1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have been </a:t>
            </a:r>
            <a:r>
              <a:rPr lang="fr-FR" sz="180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completely</a:t>
            </a:r>
            <a:r>
              <a:rPr lang="fr-FR" sz="1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revised</a:t>
            </a:r>
            <a:r>
              <a:rPr lang="fr-FR" sz="1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from</a:t>
            </a:r>
            <a:r>
              <a:rPr lang="fr-FR" sz="1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the </a:t>
            </a:r>
            <a:r>
              <a:rPr lang="fr-FR" sz="180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ones</a:t>
            </a:r>
            <a:r>
              <a:rPr lang="fr-FR" sz="1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obtained</a:t>
            </a:r>
            <a:r>
              <a:rPr lang="fr-FR" sz="1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by </a:t>
            </a:r>
            <a:r>
              <a:rPr lang="fr-FR" sz="180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previous</a:t>
            </a:r>
            <a:r>
              <a:rPr lang="fr-FR" sz="1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non-</a:t>
            </a:r>
            <a:r>
              <a:rPr lang="fr-FR" sz="180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linear</a:t>
            </a:r>
            <a:r>
              <a:rPr lang="fr-FR" sz="1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least-squares </a:t>
            </a:r>
            <a:r>
              <a:rPr lang="fr-FR" sz="180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developments</a:t>
            </a:r>
            <a:r>
              <a:rPr lang="fr-FR" sz="1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(Calmant 1994; Ramillien 1998). </a:t>
            </a:r>
            <a:endParaRPr lang="fr-FR" sz="1800" strike="noStrike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5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Inverse </a:t>
            </a:r>
            <a:r>
              <a:rPr lang="fr-FR" sz="18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problem</a:t>
            </a:r>
            <a:r>
              <a:rPr lang="fr-FR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Iterative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integration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of data made by KF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permits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to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truncate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large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datasets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of </a:t>
            </a:r>
            <a:r>
              <a:rPr lang="fr-FR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unncessary</a:t>
            </a:r>
            <a:r>
              <a:rPr lang="fr-FR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observations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and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thus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reduce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the matrix dimensions of the inverse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problem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26"/>
          <p:cNvPicPr/>
          <p:nvPr/>
        </p:nvPicPr>
        <p:blipFill>
          <a:blip r:embed="rId2"/>
          <a:stretch/>
        </p:blipFill>
        <p:spPr>
          <a:xfrm>
            <a:off x="74520" y="1220760"/>
            <a:ext cx="5487120" cy="4799880"/>
          </a:xfrm>
          <a:prstGeom prst="rect">
            <a:avLst/>
          </a:prstGeom>
          <a:ln>
            <a:noFill/>
          </a:ln>
        </p:spPr>
      </p:pic>
      <p:pic>
        <p:nvPicPr>
          <p:cNvPr id="40" name="Picture 1027"/>
          <p:cNvPicPr/>
          <p:nvPr/>
        </p:nvPicPr>
        <p:blipFill>
          <a:blip r:embed="rId3"/>
          <a:stretch/>
        </p:blipFill>
        <p:spPr>
          <a:xfrm>
            <a:off x="5638680" y="1268640"/>
            <a:ext cx="3428280" cy="2394720"/>
          </a:xfrm>
          <a:prstGeom prst="rect">
            <a:avLst/>
          </a:prstGeom>
          <a:ln>
            <a:noFill/>
          </a:ln>
        </p:spPr>
      </p:pic>
      <p:pic>
        <p:nvPicPr>
          <p:cNvPr id="41" name="Picture 1028"/>
          <p:cNvPicPr/>
          <p:nvPr/>
        </p:nvPicPr>
        <p:blipFill>
          <a:blip r:embed="rId4"/>
          <a:stretch/>
        </p:blipFill>
        <p:spPr>
          <a:xfrm>
            <a:off x="5715000" y="4343400"/>
            <a:ext cx="3276000" cy="164880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79640" y="116640"/>
            <a:ext cx="4463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DENSITY INTERFACE MODEL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532015" y="1338349"/>
            <a:ext cx="4987636" cy="2668386"/>
          </a:xfrm>
          <a:custGeom>
            <a:avLst/>
            <a:gdLst>
              <a:gd name="connsiteX0" fmla="*/ 0 w 4987636"/>
              <a:gd name="connsiteY0" fmla="*/ 872836 h 2867891"/>
              <a:gd name="connsiteX1" fmla="*/ 490450 w 4987636"/>
              <a:gd name="connsiteY1" fmla="*/ 881149 h 2867891"/>
              <a:gd name="connsiteX2" fmla="*/ 731520 w 4987636"/>
              <a:gd name="connsiteY2" fmla="*/ 964276 h 2867891"/>
              <a:gd name="connsiteX3" fmla="*/ 906087 w 4987636"/>
              <a:gd name="connsiteY3" fmla="*/ 1030778 h 2867891"/>
              <a:gd name="connsiteX4" fmla="*/ 1172094 w 4987636"/>
              <a:gd name="connsiteY4" fmla="*/ 980902 h 2867891"/>
              <a:gd name="connsiteX5" fmla="*/ 1471352 w 4987636"/>
              <a:gd name="connsiteY5" fmla="*/ 831273 h 2867891"/>
              <a:gd name="connsiteX6" fmla="*/ 1778923 w 4987636"/>
              <a:gd name="connsiteY6" fmla="*/ 598516 h 2867891"/>
              <a:gd name="connsiteX7" fmla="*/ 1961803 w 4987636"/>
              <a:gd name="connsiteY7" fmla="*/ 357447 h 2867891"/>
              <a:gd name="connsiteX8" fmla="*/ 2144683 w 4987636"/>
              <a:gd name="connsiteY8" fmla="*/ 199506 h 2867891"/>
              <a:gd name="connsiteX9" fmla="*/ 2277687 w 4987636"/>
              <a:gd name="connsiteY9" fmla="*/ 99753 h 2867891"/>
              <a:gd name="connsiteX10" fmla="*/ 2435629 w 4987636"/>
              <a:gd name="connsiteY10" fmla="*/ 0 h 2867891"/>
              <a:gd name="connsiteX11" fmla="*/ 2568632 w 4987636"/>
              <a:gd name="connsiteY11" fmla="*/ 0 h 2867891"/>
              <a:gd name="connsiteX12" fmla="*/ 2751512 w 4987636"/>
              <a:gd name="connsiteY12" fmla="*/ 108066 h 2867891"/>
              <a:gd name="connsiteX13" fmla="*/ 2934392 w 4987636"/>
              <a:gd name="connsiteY13" fmla="*/ 290946 h 2867891"/>
              <a:gd name="connsiteX14" fmla="*/ 3108960 w 4987636"/>
              <a:gd name="connsiteY14" fmla="*/ 482138 h 2867891"/>
              <a:gd name="connsiteX15" fmla="*/ 3366654 w 4987636"/>
              <a:gd name="connsiteY15" fmla="*/ 723207 h 2867891"/>
              <a:gd name="connsiteX16" fmla="*/ 3665912 w 4987636"/>
              <a:gd name="connsiteY16" fmla="*/ 931026 h 2867891"/>
              <a:gd name="connsiteX17" fmla="*/ 3948545 w 4987636"/>
              <a:gd name="connsiteY17" fmla="*/ 1030778 h 2867891"/>
              <a:gd name="connsiteX18" fmla="*/ 4023360 w 4987636"/>
              <a:gd name="connsiteY18" fmla="*/ 1030778 h 2867891"/>
              <a:gd name="connsiteX19" fmla="*/ 4380807 w 4987636"/>
              <a:gd name="connsiteY19" fmla="*/ 922713 h 2867891"/>
              <a:gd name="connsiteX20" fmla="*/ 4588625 w 4987636"/>
              <a:gd name="connsiteY20" fmla="*/ 881149 h 2867891"/>
              <a:gd name="connsiteX21" fmla="*/ 4846320 w 4987636"/>
              <a:gd name="connsiteY21" fmla="*/ 881149 h 2867891"/>
              <a:gd name="connsiteX22" fmla="*/ 4987636 w 4987636"/>
              <a:gd name="connsiteY22" fmla="*/ 889462 h 2867891"/>
              <a:gd name="connsiteX23" fmla="*/ 4987636 w 4987636"/>
              <a:gd name="connsiteY23" fmla="*/ 2394066 h 2867891"/>
              <a:gd name="connsiteX24" fmla="*/ 4713316 w 4987636"/>
              <a:gd name="connsiteY24" fmla="*/ 2419004 h 2867891"/>
              <a:gd name="connsiteX25" fmla="*/ 4538749 w 4987636"/>
              <a:gd name="connsiteY25" fmla="*/ 2394066 h 2867891"/>
              <a:gd name="connsiteX26" fmla="*/ 4314305 w 4987636"/>
              <a:gd name="connsiteY26" fmla="*/ 2319251 h 2867891"/>
              <a:gd name="connsiteX27" fmla="*/ 4114800 w 4987636"/>
              <a:gd name="connsiteY27" fmla="*/ 2269375 h 2867891"/>
              <a:gd name="connsiteX28" fmla="*/ 4015047 w 4987636"/>
              <a:gd name="connsiteY28" fmla="*/ 2244436 h 2867891"/>
              <a:gd name="connsiteX29" fmla="*/ 3749040 w 4987636"/>
              <a:gd name="connsiteY29" fmla="*/ 2310938 h 2867891"/>
              <a:gd name="connsiteX30" fmla="*/ 3499658 w 4987636"/>
              <a:gd name="connsiteY30" fmla="*/ 2460567 h 2867891"/>
              <a:gd name="connsiteX31" fmla="*/ 3391592 w 4987636"/>
              <a:gd name="connsiteY31" fmla="*/ 2518756 h 2867891"/>
              <a:gd name="connsiteX32" fmla="*/ 3250276 w 4987636"/>
              <a:gd name="connsiteY32" fmla="*/ 2643447 h 2867891"/>
              <a:gd name="connsiteX33" fmla="*/ 3017520 w 4987636"/>
              <a:gd name="connsiteY33" fmla="*/ 2867891 h 2867891"/>
              <a:gd name="connsiteX34" fmla="*/ 2743200 w 4987636"/>
              <a:gd name="connsiteY34" fmla="*/ 1753986 h 2867891"/>
              <a:gd name="connsiteX35" fmla="*/ 2543694 w 4987636"/>
              <a:gd name="connsiteY35" fmla="*/ 1413164 h 2867891"/>
              <a:gd name="connsiteX36" fmla="*/ 2394065 w 4987636"/>
              <a:gd name="connsiteY36" fmla="*/ 1413164 h 2867891"/>
              <a:gd name="connsiteX37" fmla="*/ 1770610 w 4987636"/>
              <a:gd name="connsiteY37" fmla="*/ 2668386 h 2867891"/>
              <a:gd name="connsiteX38" fmla="*/ 1604356 w 4987636"/>
              <a:gd name="connsiteY38" fmla="*/ 2502131 h 2867891"/>
              <a:gd name="connsiteX39" fmla="*/ 1371600 w 4987636"/>
              <a:gd name="connsiteY39" fmla="*/ 2394066 h 2867891"/>
              <a:gd name="connsiteX40" fmla="*/ 1205345 w 4987636"/>
              <a:gd name="connsiteY40" fmla="*/ 2286000 h 2867891"/>
              <a:gd name="connsiteX41" fmla="*/ 997527 w 4987636"/>
              <a:gd name="connsiteY41" fmla="*/ 2252749 h 2867891"/>
              <a:gd name="connsiteX42" fmla="*/ 831272 w 4987636"/>
              <a:gd name="connsiteY42" fmla="*/ 2286000 h 2867891"/>
              <a:gd name="connsiteX43" fmla="*/ 673330 w 4987636"/>
              <a:gd name="connsiteY43" fmla="*/ 2344189 h 2867891"/>
              <a:gd name="connsiteX44" fmla="*/ 465512 w 4987636"/>
              <a:gd name="connsiteY44" fmla="*/ 2394066 h 2867891"/>
              <a:gd name="connsiteX45" fmla="*/ 49876 w 4987636"/>
              <a:gd name="connsiteY45" fmla="*/ 2394066 h 2867891"/>
              <a:gd name="connsiteX46" fmla="*/ 16625 w 4987636"/>
              <a:gd name="connsiteY46" fmla="*/ 2394066 h 2867891"/>
              <a:gd name="connsiteX47" fmla="*/ 0 w 4987636"/>
              <a:gd name="connsiteY47" fmla="*/ 872836 h 2867891"/>
              <a:gd name="connsiteX0" fmla="*/ 0 w 4987636"/>
              <a:gd name="connsiteY0" fmla="*/ 872836 h 2668386"/>
              <a:gd name="connsiteX1" fmla="*/ 490450 w 4987636"/>
              <a:gd name="connsiteY1" fmla="*/ 881149 h 2668386"/>
              <a:gd name="connsiteX2" fmla="*/ 731520 w 4987636"/>
              <a:gd name="connsiteY2" fmla="*/ 964276 h 2668386"/>
              <a:gd name="connsiteX3" fmla="*/ 906087 w 4987636"/>
              <a:gd name="connsiteY3" fmla="*/ 1030778 h 2668386"/>
              <a:gd name="connsiteX4" fmla="*/ 1172094 w 4987636"/>
              <a:gd name="connsiteY4" fmla="*/ 980902 h 2668386"/>
              <a:gd name="connsiteX5" fmla="*/ 1471352 w 4987636"/>
              <a:gd name="connsiteY5" fmla="*/ 831273 h 2668386"/>
              <a:gd name="connsiteX6" fmla="*/ 1778923 w 4987636"/>
              <a:gd name="connsiteY6" fmla="*/ 598516 h 2668386"/>
              <a:gd name="connsiteX7" fmla="*/ 1961803 w 4987636"/>
              <a:gd name="connsiteY7" fmla="*/ 357447 h 2668386"/>
              <a:gd name="connsiteX8" fmla="*/ 2144683 w 4987636"/>
              <a:gd name="connsiteY8" fmla="*/ 199506 h 2668386"/>
              <a:gd name="connsiteX9" fmla="*/ 2277687 w 4987636"/>
              <a:gd name="connsiteY9" fmla="*/ 99753 h 2668386"/>
              <a:gd name="connsiteX10" fmla="*/ 2435629 w 4987636"/>
              <a:gd name="connsiteY10" fmla="*/ 0 h 2668386"/>
              <a:gd name="connsiteX11" fmla="*/ 2568632 w 4987636"/>
              <a:gd name="connsiteY11" fmla="*/ 0 h 2668386"/>
              <a:gd name="connsiteX12" fmla="*/ 2751512 w 4987636"/>
              <a:gd name="connsiteY12" fmla="*/ 108066 h 2668386"/>
              <a:gd name="connsiteX13" fmla="*/ 2934392 w 4987636"/>
              <a:gd name="connsiteY13" fmla="*/ 290946 h 2668386"/>
              <a:gd name="connsiteX14" fmla="*/ 3108960 w 4987636"/>
              <a:gd name="connsiteY14" fmla="*/ 482138 h 2668386"/>
              <a:gd name="connsiteX15" fmla="*/ 3366654 w 4987636"/>
              <a:gd name="connsiteY15" fmla="*/ 723207 h 2668386"/>
              <a:gd name="connsiteX16" fmla="*/ 3665912 w 4987636"/>
              <a:gd name="connsiteY16" fmla="*/ 931026 h 2668386"/>
              <a:gd name="connsiteX17" fmla="*/ 3948545 w 4987636"/>
              <a:gd name="connsiteY17" fmla="*/ 1030778 h 2668386"/>
              <a:gd name="connsiteX18" fmla="*/ 4023360 w 4987636"/>
              <a:gd name="connsiteY18" fmla="*/ 1030778 h 2668386"/>
              <a:gd name="connsiteX19" fmla="*/ 4380807 w 4987636"/>
              <a:gd name="connsiteY19" fmla="*/ 922713 h 2668386"/>
              <a:gd name="connsiteX20" fmla="*/ 4588625 w 4987636"/>
              <a:gd name="connsiteY20" fmla="*/ 881149 h 2668386"/>
              <a:gd name="connsiteX21" fmla="*/ 4846320 w 4987636"/>
              <a:gd name="connsiteY21" fmla="*/ 881149 h 2668386"/>
              <a:gd name="connsiteX22" fmla="*/ 4987636 w 4987636"/>
              <a:gd name="connsiteY22" fmla="*/ 889462 h 2668386"/>
              <a:gd name="connsiteX23" fmla="*/ 4987636 w 4987636"/>
              <a:gd name="connsiteY23" fmla="*/ 2394066 h 2668386"/>
              <a:gd name="connsiteX24" fmla="*/ 4713316 w 4987636"/>
              <a:gd name="connsiteY24" fmla="*/ 2419004 h 2668386"/>
              <a:gd name="connsiteX25" fmla="*/ 4538749 w 4987636"/>
              <a:gd name="connsiteY25" fmla="*/ 2394066 h 2668386"/>
              <a:gd name="connsiteX26" fmla="*/ 4314305 w 4987636"/>
              <a:gd name="connsiteY26" fmla="*/ 2319251 h 2668386"/>
              <a:gd name="connsiteX27" fmla="*/ 4114800 w 4987636"/>
              <a:gd name="connsiteY27" fmla="*/ 2269375 h 2668386"/>
              <a:gd name="connsiteX28" fmla="*/ 4015047 w 4987636"/>
              <a:gd name="connsiteY28" fmla="*/ 2244436 h 2668386"/>
              <a:gd name="connsiteX29" fmla="*/ 3749040 w 4987636"/>
              <a:gd name="connsiteY29" fmla="*/ 2310938 h 2668386"/>
              <a:gd name="connsiteX30" fmla="*/ 3499658 w 4987636"/>
              <a:gd name="connsiteY30" fmla="*/ 2460567 h 2668386"/>
              <a:gd name="connsiteX31" fmla="*/ 3391592 w 4987636"/>
              <a:gd name="connsiteY31" fmla="*/ 2518756 h 2668386"/>
              <a:gd name="connsiteX32" fmla="*/ 3250276 w 4987636"/>
              <a:gd name="connsiteY32" fmla="*/ 2643447 h 2668386"/>
              <a:gd name="connsiteX33" fmla="*/ 2951019 w 4987636"/>
              <a:gd name="connsiteY33" fmla="*/ 2194560 h 2668386"/>
              <a:gd name="connsiteX34" fmla="*/ 2743200 w 4987636"/>
              <a:gd name="connsiteY34" fmla="*/ 1753986 h 2668386"/>
              <a:gd name="connsiteX35" fmla="*/ 2543694 w 4987636"/>
              <a:gd name="connsiteY35" fmla="*/ 1413164 h 2668386"/>
              <a:gd name="connsiteX36" fmla="*/ 2394065 w 4987636"/>
              <a:gd name="connsiteY36" fmla="*/ 1413164 h 2668386"/>
              <a:gd name="connsiteX37" fmla="*/ 1770610 w 4987636"/>
              <a:gd name="connsiteY37" fmla="*/ 2668386 h 2668386"/>
              <a:gd name="connsiteX38" fmla="*/ 1604356 w 4987636"/>
              <a:gd name="connsiteY38" fmla="*/ 2502131 h 2668386"/>
              <a:gd name="connsiteX39" fmla="*/ 1371600 w 4987636"/>
              <a:gd name="connsiteY39" fmla="*/ 2394066 h 2668386"/>
              <a:gd name="connsiteX40" fmla="*/ 1205345 w 4987636"/>
              <a:gd name="connsiteY40" fmla="*/ 2286000 h 2668386"/>
              <a:gd name="connsiteX41" fmla="*/ 997527 w 4987636"/>
              <a:gd name="connsiteY41" fmla="*/ 2252749 h 2668386"/>
              <a:gd name="connsiteX42" fmla="*/ 831272 w 4987636"/>
              <a:gd name="connsiteY42" fmla="*/ 2286000 h 2668386"/>
              <a:gd name="connsiteX43" fmla="*/ 673330 w 4987636"/>
              <a:gd name="connsiteY43" fmla="*/ 2344189 h 2668386"/>
              <a:gd name="connsiteX44" fmla="*/ 465512 w 4987636"/>
              <a:gd name="connsiteY44" fmla="*/ 2394066 h 2668386"/>
              <a:gd name="connsiteX45" fmla="*/ 49876 w 4987636"/>
              <a:gd name="connsiteY45" fmla="*/ 2394066 h 2668386"/>
              <a:gd name="connsiteX46" fmla="*/ 16625 w 4987636"/>
              <a:gd name="connsiteY46" fmla="*/ 2394066 h 2668386"/>
              <a:gd name="connsiteX47" fmla="*/ 0 w 4987636"/>
              <a:gd name="connsiteY47" fmla="*/ 872836 h 2668386"/>
              <a:gd name="connsiteX0" fmla="*/ 0 w 4987636"/>
              <a:gd name="connsiteY0" fmla="*/ 872836 h 2668386"/>
              <a:gd name="connsiteX1" fmla="*/ 490450 w 4987636"/>
              <a:gd name="connsiteY1" fmla="*/ 881149 h 2668386"/>
              <a:gd name="connsiteX2" fmla="*/ 731520 w 4987636"/>
              <a:gd name="connsiteY2" fmla="*/ 964276 h 2668386"/>
              <a:gd name="connsiteX3" fmla="*/ 906087 w 4987636"/>
              <a:gd name="connsiteY3" fmla="*/ 1030778 h 2668386"/>
              <a:gd name="connsiteX4" fmla="*/ 1172094 w 4987636"/>
              <a:gd name="connsiteY4" fmla="*/ 980902 h 2668386"/>
              <a:gd name="connsiteX5" fmla="*/ 1471352 w 4987636"/>
              <a:gd name="connsiteY5" fmla="*/ 831273 h 2668386"/>
              <a:gd name="connsiteX6" fmla="*/ 1778923 w 4987636"/>
              <a:gd name="connsiteY6" fmla="*/ 598516 h 2668386"/>
              <a:gd name="connsiteX7" fmla="*/ 1961803 w 4987636"/>
              <a:gd name="connsiteY7" fmla="*/ 357447 h 2668386"/>
              <a:gd name="connsiteX8" fmla="*/ 2144683 w 4987636"/>
              <a:gd name="connsiteY8" fmla="*/ 199506 h 2668386"/>
              <a:gd name="connsiteX9" fmla="*/ 2277687 w 4987636"/>
              <a:gd name="connsiteY9" fmla="*/ 99753 h 2668386"/>
              <a:gd name="connsiteX10" fmla="*/ 2435629 w 4987636"/>
              <a:gd name="connsiteY10" fmla="*/ 0 h 2668386"/>
              <a:gd name="connsiteX11" fmla="*/ 2568632 w 4987636"/>
              <a:gd name="connsiteY11" fmla="*/ 0 h 2668386"/>
              <a:gd name="connsiteX12" fmla="*/ 2751512 w 4987636"/>
              <a:gd name="connsiteY12" fmla="*/ 108066 h 2668386"/>
              <a:gd name="connsiteX13" fmla="*/ 2934392 w 4987636"/>
              <a:gd name="connsiteY13" fmla="*/ 290946 h 2668386"/>
              <a:gd name="connsiteX14" fmla="*/ 3108960 w 4987636"/>
              <a:gd name="connsiteY14" fmla="*/ 482138 h 2668386"/>
              <a:gd name="connsiteX15" fmla="*/ 3366654 w 4987636"/>
              <a:gd name="connsiteY15" fmla="*/ 723207 h 2668386"/>
              <a:gd name="connsiteX16" fmla="*/ 3665912 w 4987636"/>
              <a:gd name="connsiteY16" fmla="*/ 931026 h 2668386"/>
              <a:gd name="connsiteX17" fmla="*/ 3948545 w 4987636"/>
              <a:gd name="connsiteY17" fmla="*/ 1030778 h 2668386"/>
              <a:gd name="connsiteX18" fmla="*/ 4023360 w 4987636"/>
              <a:gd name="connsiteY18" fmla="*/ 1030778 h 2668386"/>
              <a:gd name="connsiteX19" fmla="*/ 4380807 w 4987636"/>
              <a:gd name="connsiteY19" fmla="*/ 922713 h 2668386"/>
              <a:gd name="connsiteX20" fmla="*/ 4588625 w 4987636"/>
              <a:gd name="connsiteY20" fmla="*/ 881149 h 2668386"/>
              <a:gd name="connsiteX21" fmla="*/ 4846320 w 4987636"/>
              <a:gd name="connsiteY21" fmla="*/ 881149 h 2668386"/>
              <a:gd name="connsiteX22" fmla="*/ 4987636 w 4987636"/>
              <a:gd name="connsiteY22" fmla="*/ 889462 h 2668386"/>
              <a:gd name="connsiteX23" fmla="*/ 4987636 w 4987636"/>
              <a:gd name="connsiteY23" fmla="*/ 2394066 h 2668386"/>
              <a:gd name="connsiteX24" fmla="*/ 4713316 w 4987636"/>
              <a:gd name="connsiteY24" fmla="*/ 2419004 h 2668386"/>
              <a:gd name="connsiteX25" fmla="*/ 4538749 w 4987636"/>
              <a:gd name="connsiteY25" fmla="*/ 2394066 h 2668386"/>
              <a:gd name="connsiteX26" fmla="*/ 4314305 w 4987636"/>
              <a:gd name="connsiteY26" fmla="*/ 2319251 h 2668386"/>
              <a:gd name="connsiteX27" fmla="*/ 4114800 w 4987636"/>
              <a:gd name="connsiteY27" fmla="*/ 2269375 h 2668386"/>
              <a:gd name="connsiteX28" fmla="*/ 4015047 w 4987636"/>
              <a:gd name="connsiteY28" fmla="*/ 2244436 h 2668386"/>
              <a:gd name="connsiteX29" fmla="*/ 3749040 w 4987636"/>
              <a:gd name="connsiteY29" fmla="*/ 2310938 h 2668386"/>
              <a:gd name="connsiteX30" fmla="*/ 3499658 w 4987636"/>
              <a:gd name="connsiteY30" fmla="*/ 2460567 h 2668386"/>
              <a:gd name="connsiteX31" fmla="*/ 3391592 w 4987636"/>
              <a:gd name="connsiteY31" fmla="*/ 2518756 h 2668386"/>
              <a:gd name="connsiteX32" fmla="*/ 3250276 w 4987636"/>
              <a:gd name="connsiteY32" fmla="*/ 2643447 h 2668386"/>
              <a:gd name="connsiteX33" fmla="*/ 2956628 w 4987636"/>
              <a:gd name="connsiteY33" fmla="*/ 2172121 h 2668386"/>
              <a:gd name="connsiteX34" fmla="*/ 2743200 w 4987636"/>
              <a:gd name="connsiteY34" fmla="*/ 1753986 h 2668386"/>
              <a:gd name="connsiteX35" fmla="*/ 2543694 w 4987636"/>
              <a:gd name="connsiteY35" fmla="*/ 1413164 h 2668386"/>
              <a:gd name="connsiteX36" fmla="*/ 2394065 w 4987636"/>
              <a:gd name="connsiteY36" fmla="*/ 1413164 h 2668386"/>
              <a:gd name="connsiteX37" fmla="*/ 1770610 w 4987636"/>
              <a:gd name="connsiteY37" fmla="*/ 2668386 h 2668386"/>
              <a:gd name="connsiteX38" fmla="*/ 1604356 w 4987636"/>
              <a:gd name="connsiteY38" fmla="*/ 2502131 h 2668386"/>
              <a:gd name="connsiteX39" fmla="*/ 1371600 w 4987636"/>
              <a:gd name="connsiteY39" fmla="*/ 2394066 h 2668386"/>
              <a:gd name="connsiteX40" fmla="*/ 1205345 w 4987636"/>
              <a:gd name="connsiteY40" fmla="*/ 2286000 h 2668386"/>
              <a:gd name="connsiteX41" fmla="*/ 997527 w 4987636"/>
              <a:gd name="connsiteY41" fmla="*/ 2252749 h 2668386"/>
              <a:gd name="connsiteX42" fmla="*/ 831272 w 4987636"/>
              <a:gd name="connsiteY42" fmla="*/ 2286000 h 2668386"/>
              <a:gd name="connsiteX43" fmla="*/ 673330 w 4987636"/>
              <a:gd name="connsiteY43" fmla="*/ 2344189 h 2668386"/>
              <a:gd name="connsiteX44" fmla="*/ 465512 w 4987636"/>
              <a:gd name="connsiteY44" fmla="*/ 2394066 h 2668386"/>
              <a:gd name="connsiteX45" fmla="*/ 49876 w 4987636"/>
              <a:gd name="connsiteY45" fmla="*/ 2394066 h 2668386"/>
              <a:gd name="connsiteX46" fmla="*/ 16625 w 4987636"/>
              <a:gd name="connsiteY46" fmla="*/ 2394066 h 2668386"/>
              <a:gd name="connsiteX47" fmla="*/ 0 w 4987636"/>
              <a:gd name="connsiteY47" fmla="*/ 872836 h 2668386"/>
              <a:gd name="connsiteX0" fmla="*/ 0 w 4987636"/>
              <a:gd name="connsiteY0" fmla="*/ 872836 h 2668386"/>
              <a:gd name="connsiteX1" fmla="*/ 490450 w 4987636"/>
              <a:gd name="connsiteY1" fmla="*/ 881149 h 2668386"/>
              <a:gd name="connsiteX2" fmla="*/ 731520 w 4987636"/>
              <a:gd name="connsiteY2" fmla="*/ 964276 h 2668386"/>
              <a:gd name="connsiteX3" fmla="*/ 906087 w 4987636"/>
              <a:gd name="connsiteY3" fmla="*/ 1030778 h 2668386"/>
              <a:gd name="connsiteX4" fmla="*/ 1172094 w 4987636"/>
              <a:gd name="connsiteY4" fmla="*/ 980902 h 2668386"/>
              <a:gd name="connsiteX5" fmla="*/ 1471352 w 4987636"/>
              <a:gd name="connsiteY5" fmla="*/ 831273 h 2668386"/>
              <a:gd name="connsiteX6" fmla="*/ 1778923 w 4987636"/>
              <a:gd name="connsiteY6" fmla="*/ 598516 h 2668386"/>
              <a:gd name="connsiteX7" fmla="*/ 1961803 w 4987636"/>
              <a:gd name="connsiteY7" fmla="*/ 357447 h 2668386"/>
              <a:gd name="connsiteX8" fmla="*/ 2144683 w 4987636"/>
              <a:gd name="connsiteY8" fmla="*/ 199506 h 2668386"/>
              <a:gd name="connsiteX9" fmla="*/ 2277687 w 4987636"/>
              <a:gd name="connsiteY9" fmla="*/ 99753 h 2668386"/>
              <a:gd name="connsiteX10" fmla="*/ 2435629 w 4987636"/>
              <a:gd name="connsiteY10" fmla="*/ 0 h 2668386"/>
              <a:gd name="connsiteX11" fmla="*/ 2568632 w 4987636"/>
              <a:gd name="connsiteY11" fmla="*/ 0 h 2668386"/>
              <a:gd name="connsiteX12" fmla="*/ 2751512 w 4987636"/>
              <a:gd name="connsiteY12" fmla="*/ 108066 h 2668386"/>
              <a:gd name="connsiteX13" fmla="*/ 2934392 w 4987636"/>
              <a:gd name="connsiteY13" fmla="*/ 290946 h 2668386"/>
              <a:gd name="connsiteX14" fmla="*/ 3108960 w 4987636"/>
              <a:gd name="connsiteY14" fmla="*/ 482138 h 2668386"/>
              <a:gd name="connsiteX15" fmla="*/ 3366654 w 4987636"/>
              <a:gd name="connsiteY15" fmla="*/ 723207 h 2668386"/>
              <a:gd name="connsiteX16" fmla="*/ 3665912 w 4987636"/>
              <a:gd name="connsiteY16" fmla="*/ 931026 h 2668386"/>
              <a:gd name="connsiteX17" fmla="*/ 3948545 w 4987636"/>
              <a:gd name="connsiteY17" fmla="*/ 1030778 h 2668386"/>
              <a:gd name="connsiteX18" fmla="*/ 4023360 w 4987636"/>
              <a:gd name="connsiteY18" fmla="*/ 1030778 h 2668386"/>
              <a:gd name="connsiteX19" fmla="*/ 4380807 w 4987636"/>
              <a:gd name="connsiteY19" fmla="*/ 922713 h 2668386"/>
              <a:gd name="connsiteX20" fmla="*/ 4588625 w 4987636"/>
              <a:gd name="connsiteY20" fmla="*/ 881149 h 2668386"/>
              <a:gd name="connsiteX21" fmla="*/ 4846320 w 4987636"/>
              <a:gd name="connsiteY21" fmla="*/ 881149 h 2668386"/>
              <a:gd name="connsiteX22" fmla="*/ 4987636 w 4987636"/>
              <a:gd name="connsiteY22" fmla="*/ 889462 h 2668386"/>
              <a:gd name="connsiteX23" fmla="*/ 4987636 w 4987636"/>
              <a:gd name="connsiteY23" fmla="*/ 2394066 h 2668386"/>
              <a:gd name="connsiteX24" fmla="*/ 4713316 w 4987636"/>
              <a:gd name="connsiteY24" fmla="*/ 2419004 h 2668386"/>
              <a:gd name="connsiteX25" fmla="*/ 4538749 w 4987636"/>
              <a:gd name="connsiteY25" fmla="*/ 2394066 h 2668386"/>
              <a:gd name="connsiteX26" fmla="*/ 4314305 w 4987636"/>
              <a:gd name="connsiteY26" fmla="*/ 2319251 h 2668386"/>
              <a:gd name="connsiteX27" fmla="*/ 4114800 w 4987636"/>
              <a:gd name="connsiteY27" fmla="*/ 2269375 h 2668386"/>
              <a:gd name="connsiteX28" fmla="*/ 4015047 w 4987636"/>
              <a:gd name="connsiteY28" fmla="*/ 2244436 h 2668386"/>
              <a:gd name="connsiteX29" fmla="*/ 3749040 w 4987636"/>
              <a:gd name="connsiteY29" fmla="*/ 2310938 h 2668386"/>
              <a:gd name="connsiteX30" fmla="*/ 3499658 w 4987636"/>
              <a:gd name="connsiteY30" fmla="*/ 2460567 h 2668386"/>
              <a:gd name="connsiteX31" fmla="*/ 3391592 w 4987636"/>
              <a:gd name="connsiteY31" fmla="*/ 2518756 h 2668386"/>
              <a:gd name="connsiteX32" fmla="*/ 3250276 w 4987636"/>
              <a:gd name="connsiteY32" fmla="*/ 2643447 h 2668386"/>
              <a:gd name="connsiteX33" fmla="*/ 2956628 w 4987636"/>
              <a:gd name="connsiteY33" fmla="*/ 2172121 h 2668386"/>
              <a:gd name="connsiteX34" fmla="*/ 2743200 w 4987636"/>
              <a:gd name="connsiteY34" fmla="*/ 1753986 h 2668386"/>
              <a:gd name="connsiteX35" fmla="*/ 2543694 w 4987636"/>
              <a:gd name="connsiteY35" fmla="*/ 1413164 h 2668386"/>
              <a:gd name="connsiteX36" fmla="*/ 2399675 w 4987636"/>
              <a:gd name="connsiteY36" fmla="*/ 1429993 h 2668386"/>
              <a:gd name="connsiteX37" fmla="*/ 1770610 w 4987636"/>
              <a:gd name="connsiteY37" fmla="*/ 2668386 h 2668386"/>
              <a:gd name="connsiteX38" fmla="*/ 1604356 w 4987636"/>
              <a:gd name="connsiteY38" fmla="*/ 2502131 h 2668386"/>
              <a:gd name="connsiteX39" fmla="*/ 1371600 w 4987636"/>
              <a:gd name="connsiteY39" fmla="*/ 2394066 h 2668386"/>
              <a:gd name="connsiteX40" fmla="*/ 1205345 w 4987636"/>
              <a:gd name="connsiteY40" fmla="*/ 2286000 h 2668386"/>
              <a:gd name="connsiteX41" fmla="*/ 997527 w 4987636"/>
              <a:gd name="connsiteY41" fmla="*/ 2252749 h 2668386"/>
              <a:gd name="connsiteX42" fmla="*/ 831272 w 4987636"/>
              <a:gd name="connsiteY42" fmla="*/ 2286000 h 2668386"/>
              <a:gd name="connsiteX43" fmla="*/ 673330 w 4987636"/>
              <a:gd name="connsiteY43" fmla="*/ 2344189 h 2668386"/>
              <a:gd name="connsiteX44" fmla="*/ 465512 w 4987636"/>
              <a:gd name="connsiteY44" fmla="*/ 2394066 h 2668386"/>
              <a:gd name="connsiteX45" fmla="*/ 49876 w 4987636"/>
              <a:gd name="connsiteY45" fmla="*/ 2394066 h 2668386"/>
              <a:gd name="connsiteX46" fmla="*/ 16625 w 4987636"/>
              <a:gd name="connsiteY46" fmla="*/ 2394066 h 2668386"/>
              <a:gd name="connsiteX47" fmla="*/ 0 w 4987636"/>
              <a:gd name="connsiteY47" fmla="*/ 872836 h 2668386"/>
              <a:gd name="connsiteX0" fmla="*/ 0 w 4987636"/>
              <a:gd name="connsiteY0" fmla="*/ 872836 h 2668386"/>
              <a:gd name="connsiteX1" fmla="*/ 490450 w 4987636"/>
              <a:gd name="connsiteY1" fmla="*/ 881149 h 2668386"/>
              <a:gd name="connsiteX2" fmla="*/ 731520 w 4987636"/>
              <a:gd name="connsiteY2" fmla="*/ 964276 h 2668386"/>
              <a:gd name="connsiteX3" fmla="*/ 906087 w 4987636"/>
              <a:gd name="connsiteY3" fmla="*/ 1030778 h 2668386"/>
              <a:gd name="connsiteX4" fmla="*/ 1172094 w 4987636"/>
              <a:gd name="connsiteY4" fmla="*/ 980902 h 2668386"/>
              <a:gd name="connsiteX5" fmla="*/ 1471352 w 4987636"/>
              <a:gd name="connsiteY5" fmla="*/ 831273 h 2668386"/>
              <a:gd name="connsiteX6" fmla="*/ 1778923 w 4987636"/>
              <a:gd name="connsiteY6" fmla="*/ 598516 h 2668386"/>
              <a:gd name="connsiteX7" fmla="*/ 1961803 w 4987636"/>
              <a:gd name="connsiteY7" fmla="*/ 357447 h 2668386"/>
              <a:gd name="connsiteX8" fmla="*/ 2144683 w 4987636"/>
              <a:gd name="connsiteY8" fmla="*/ 199506 h 2668386"/>
              <a:gd name="connsiteX9" fmla="*/ 2277687 w 4987636"/>
              <a:gd name="connsiteY9" fmla="*/ 99753 h 2668386"/>
              <a:gd name="connsiteX10" fmla="*/ 2435629 w 4987636"/>
              <a:gd name="connsiteY10" fmla="*/ 0 h 2668386"/>
              <a:gd name="connsiteX11" fmla="*/ 2568632 w 4987636"/>
              <a:gd name="connsiteY11" fmla="*/ 0 h 2668386"/>
              <a:gd name="connsiteX12" fmla="*/ 2751512 w 4987636"/>
              <a:gd name="connsiteY12" fmla="*/ 108066 h 2668386"/>
              <a:gd name="connsiteX13" fmla="*/ 2934392 w 4987636"/>
              <a:gd name="connsiteY13" fmla="*/ 290946 h 2668386"/>
              <a:gd name="connsiteX14" fmla="*/ 3108960 w 4987636"/>
              <a:gd name="connsiteY14" fmla="*/ 482138 h 2668386"/>
              <a:gd name="connsiteX15" fmla="*/ 3366654 w 4987636"/>
              <a:gd name="connsiteY15" fmla="*/ 723207 h 2668386"/>
              <a:gd name="connsiteX16" fmla="*/ 3665912 w 4987636"/>
              <a:gd name="connsiteY16" fmla="*/ 931026 h 2668386"/>
              <a:gd name="connsiteX17" fmla="*/ 3948545 w 4987636"/>
              <a:gd name="connsiteY17" fmla="*/ 1030778 h 2668386"/>
              <a:gd name="connsiteX18" fmla="*/ 4023360 w 4987636"/>
              <a:gd name="connsiteY18" fmla="*/ 1030778 h 2668386"/>
              <a:gd name="connsiteX19" fmla="*/ 4380807 w 4987636"/>
              <a:gd name="connsiteY19" fmla="*/ 922713 h 2668386"/>
              <a:gd name="connsiteX20" fmla="*/ 4588625 w 4987636"/>
              <a:gd name="connsiteY20" fmla="*/ 881149 h 2668386"/>
              <a:gd name="connsiteX21" fmla="*/ 4846320 w 4987636"/>
              <a:gd name="connsiteY21" fmla="*/ 881149 h 2668386"/>
              <a:gd name="connsiteX22" fmla="*/ 4987636 w 4987636"/>
              <a:gd name="connsiteY22" fmla="*/ 889462 h 2668386"/>
              <a:gd name="connsiteX23" fmla="*/ 4987636 w 4987636"/>
              <a:gd name="connsiteY23" fmla="*/ 2394066 h 2668386"/>
              <a:gd name="connsiteX24" fmla="*/ 4713316 w 4987636"/>
              <a:gd name="connsiteY24" fmla="*/ 2419004 h 2668386"/>
              <a:gd name="connsiteX25" fmla="*/ 4538749 w 4987636"/>
              <a:gd name="connsiteY25" fmla="*/ 2394066 h 2668386"/>
              <a:gd name="connsiteX26" fmla="*/ 4314305 w 4987636"/>
              <a:gd name="connsiteY26" fmla="*/ 2319251 h 2668386"/>
              <a:gd name="connsiteX27" fmla="*/ 4114800 w 4987636"/>
              <a:gd name="connsiteY27" fmla="*/ 2269375 h 2668386"/>
              <a:gd name="connsiteX28" fmla="*/ 4015047 w 4987636"/>
              <a:gd name="connsiteY28" fmla="*/ 2244436 h 2668386"/>
              <a:gd name="connsiteX29" fmla="*/ 3749040 w 4987636"/>
              <a:gd name="connsiteY29" fmla="*/ 2310938 h 2668386"/>
              <a:gd name="connsiteX30" fmla="*/ 3499658 w 4987636"/>
              <a:gd name="connsiteY30" fmla="*/ 2460567 h 2668386"/>
              <a:gd name="connsiteX31" fmla="*/ 3391592 w 4987636"/>
              <a:gd name="connsiteY31" fmla="*/ 2518756 h 2668386"/>
              <a:gd name="connsiteX32" fmla="*/ 3250276 w 4987636"/>
              <a:gd name="connsiteY32" fmla="*/ 2643447 h 2668386"/>
              <a:gd name="connsiteX33" fmla="*/ 2956628 w 4987636"/>
              <a:gd name="connsiteY33" fmla="*/ 2172121 h 2668386"/>
              <a:gd name="connsiteX34" fmla="*/ 2743200 w 4987636"/>
              <a:gd name="connsiteY34" fmla="*/ 1753986 h 2668386"/>
              <a:gd name="connsiteX35" fmla="*/ 2543694 w 4987636"/>
              <a:gd name="connsiteY35" fmla="*/ 1413164 h 2668386"/>
              <a:gd name="connsiteX36" fmla="*/ 2394065 w 4987636"/>
              <a:gd name="connsiteY36" fmla="*/ 1407554 h 2668386"/>
              <a:gd name="connsiteX37" fmla="*/ 1770610 w 4987636"/>
              <a:gd name="connsiteY37" fmla="*/ 2668386 h 2668386"/>
              <a:gd name="connsiteX38" fmla="*/ 1604356 w 4987636"/>
              <a:gd name="connsiteY38" fmla="*/ 2502131 h 2668386"/>
              <a:gd name="connsiteX39" fmla="*/ 1371600 w 4987636"/>
              <a:gd name="connsiteY39" fmla="*/ 2394066 h 2668386"/>
              <a:gd name="connsiteX40" fmla="*/ 1205345 w 4987636"/>
              <a:gd name="connsiteY40" fmla="*/ 2286000 h 2668386"/>
              <a:gd name="connsiteX41" fmla="*/ 997527 w 4987636"/>
              <a:gd name="connsiteY41" fmla="*/ 2252749 h 2668386"/>
              <a:gd name="connsiteX42" fmla="*/ 831272 w 4987636"/>
              <a:gd name="connsiteY42" fmla="*/ 2286000 h 2668386"/>
              <a:gd name="connsiteX43" fmla="*/ 673330 w 4987636"/>
              <a:gd name="connsiteY43" fmla="*/ 2344189 h 2668386"/>
              <a:gd name="connsiteX44" fmla="*/ 465512 w 4987636"/>
              <a:gd name="connsiteY44" fmla="*/ 2394066 h 2668386"/>
              <a:gd name="connsiteX45" fmla="*/ 49876 w 4987636"/>
              <a:gd name="connsiteY45" fmla="*/ 2394066 h 2668386"/>
              <a:gd name="connsiteX46" fmla="*/ 16625 w 4987636"/>
              <a:gd name="connsiteY46" fmla="*/ 2394066 h 2668386"/>
              <a:gd name="connsiteX47" fmla="*/ 0 w 4987636"/>
              <a:gd name="connsiteY47" fmla="*/ 872836 h 266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987636" h="2668386">
                <a:moveTo>
                  <a:pt x="0" y="872836"/>
                </a:moveTo>
                <a:lnTo>
                  <a:pt x="490450" y="881149"/>
                </a:lnTo>
                <a:lnTo>
                  <a:pt x="731520" y="964276"/>
                </a:lnTo>
                <a:lnTo>
                  <a:pt x="906087" y="1030778"/>
                </a:lnTo>
                <a:lnTo>
                  <a:pt x="1172094" y="980902"/>
                </a:lnTo>
                <a:lnTo>
                  <a:pt x="1471352" y="831273"/>
                </a:lnTo>
                <a:lnTo>
                  <a:pt x="1778923" y="598516"/>
                </a:lnTo>
                <a:lnTo>
                  <a:pt x="1961803" y="357447"/>
                </a:lnTo>
                <a:lnTo>
                  <a:pt x="2144683" y="199506"/>
                </a:lnTo>
                <a:lnTo>
                  <a:pt x="2277687" y="99753"/>
                </a:lnTo>
                <a:lnTo>
                  <a:pt x="2435629" y="0"/>
                </a:lnTo>
                <a:lnTo>
                  <a:pt x="2568632" y="0"/>
                </a:lnTo>
                <a:lnTo>
                  <a:pt x="2751512" y="108066"/>
                </a:lnTo>
                <a:lnTo>
                  <a:pt x="2934392" y="290946"/>
                </a:lnTo>
                <a:lnTo>
                  <a:pt x="3108960" y="482138"/>
                </a:lnTo>
                <a:lnTo>
                  <a:pt x="3366654" y="723207"/>
                </a:lnTo>
                <a:lnTo>
                  <a:pt x="3665912" y="931026"/>
                </a:lnTo>
                <a:lnTo>
                  <a:pt x="3948545" y="1030778"/>
                </a:lnTo>
                <a:lnTo>
                  <a:pt x="4023360" y="1030778"/>
                </a:lnTo>
                <a:lnTo>
                  <a:pt x="4380807" y="922713"/>
                </a:lnTo>
                <a:lnTo>
                  <a:pt x="4588625" y="881149"/>
                </a:lnTo>
                <a:lnTo>
                  <a:pt x="4846320" y="881149"/>
                </a:lnTo>
                <a:lnTo>
                  <a:pt x="4987636" y="889462"/>
                </a:lnTo>
                <a:lnTo>
                  <a:pt x="4987636" y="2394066"/>
                </a:lnTo>
                <a:lnTo>
                  <a:pt x="4713316" y="2419004"/>
                </a:lnTo>
                <a:lnTo>
                  <a:pt x="4538749" y="2394066"/>
                </a:lnTo>
                <a:lnTo>
                  <a:pt x="4314305" y="2319251"/>
                </a:lnTo>
                <a:lnTo>
                  <a:pt x="4114800" y="2269375"/>
                </a:lnTo>
                <a:lnTo>
                  <a:pt x="4015047" y="2244436"/>
                </a:lnTo>
                <a:lnTo>
                  <a:pt x="3749040" y="2310938"/>
                </a:lnTo>
                <a:lnTo>
                  <a:pt x="3499658" y="2460567"/>
                </a:lnTo>
                <a:lnTo>
                  <a:pt x="3391592" y="2518756"/>
                </a:lnTo>
                <a:lnTo>
                  <a:pt x="3250276" y="2643447"/>
                </a:lnTo>
                <a:lnTo>
                  <a:pt x="2956628" y="2172121"/>
                </a:lnTo>
                <a:lnTo>
                  <a:pt x="2743200" y="1753986"/>
                </a:lnTo>
                <a:lnTo>
                  <a:pt x="2543694" y="1413164"/>
                </a:lnTo>
                <a:lnTo>
                  <a:pt x="2394065" y="1407554"/>
                </a:lnTo>
                <a:lnTo>
                  <a:pt x="1770610" y="2668386"/>
                </a:lnTo>
                <a:lnTo>
                  <a:pt x="1604356" y="2502131"/>
                </a:lnTo>
                <a:lnTo>
                  <a:pt x="1371600" y="2394066"/>
                </a:lnTo>
                <a:lnTo>
                  <a:pt x="1205345" y="2286000"/>
                </a:lnTo>
                <a:lnTo>
                  <a:pt x="997527" y="2252749"/>
                </a:lnTo>
                <a:lnTo>
                  <a:pt x="831272" y="2286000"/>
                </a:lnTo>
                <a:lnTo>
                  <a:pt x="673330" y="2344189"/>
                </a:lnTo>
                <a:lnTo>
                  <a:pt x="465512" y="2394066"/>
                </a:lnTo>
                <a:lnTo>
                  <a:pt x="49876" y="2394066"/>
                </a:lnTo>
                <a:lnTo>
                  <a:pt x="16625" y="2394066"/>
                </a:lnTo>
                <a:lnTo>
                  <a:pt x="0" y="872836"/>
                </a:lnTo>
                <a:close/>
              </a:path>
            </a:pathLst>
          </a:cu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Forme libre 1"/>
          <p:cNvSpPr/>
          <p:nvPr/>
        </p:nvSpPr>
        <p:spPr>
          <a:xfrm>
            <a:off x="515389" y="1246909"/>
            <a:ext cx="5037513" cy="1122218"/>
          </a:xfrm>
          <a:custGeom>
            <a:avLst/>
            <a:gdLst>
              <a:gd name="connsiteX0" fmla="*/ 16626 w 5037513"/>
              <a:gd name="connsiteY0" fmla="*/ 964276 h 1122218"/>
              <a:gd name="connsiteX1" fmla="*/ 0 w 5037513"/>
              <a:gd name="connsiteY1" fmla="*/ 0 h 1122218"/>
              <a:gd name="connsiteX2" fmla="*/ 5037513 w 5037513"/>
              <a:gd name="connsiteY2" fmla="*/ 0 h 1122218"/>
              <a:gd name="connsiteX3" fmla="*/ 5004262 w 5037513"/>
              <a:gd name="connsiteY3" fmla="*/ 980902 h 1122218"/>
              <a:gd name="connsiteX4" fmla="*/ 4746567 w 5037513"/>
              <a:gd name="connsiteY4" fmla="*/ 964276 h 1122218"/>
              <a:gd name="connsiteX5" fmla="*/ 4572000 w 5037513"/>
              <a:gd name="connsiteY5" fmla="*/ 980902 h 1122218"/>
              <a:gd name="connsiteX6" fmla="*/ 4289367 w 5037513"/>
              <a:gd name="connsiteY6" fmla="*/ 1047404 h 1122218"/>
              <a:gd name="connsiteX7" fmla="*/ 4006735 w 5037513"/>
              <a:gd name="connsiteY7" fmla="*/ 1122218 h 1122218"/>
              <a:gd name="connsiteX8" fmla="*/ 3682538 w 5037513"/>
              <a:gd name="connsiteY8" fmla="*/ 1014153 h 1122218"/>
              <a:gd name="connsiteX9" fmla="*/ 3350029 w 5037513"/>
              <a:gd name="connsiteY9" fmla="*/ 798022 h 1122218"/>
              <a:gd name="connsiteX10" fmla="*/ 3208713 w 5037513"/>
              <a:gd name="connsiteY10" fmla="*/ 640080 h 1122218"/>
              <a:gd name="connsiteX11" fmla="*/ 3050771 w 5037513"/>
              <a:gd name="connsiteY11" fmla="*/ 465513 h 1122218"/>
              <a:gd name="connsiteX12" fmla="*/ 2859578 w 5037513"/>
              <a:gd name="connsiteY12" fmla="*/ 274320 h 1122218"/>
              <a:gd name="connsiteX13" fmla="*/ 2709949 w 5037513"/>
              <a:gd name="connsiteY13" fmla="*/ 166255 h 1122218"/>
              <a:gd name="connsiteX14" fmla="*/ 2502131 w 5037513"/>
              <a:gd name="connsiteY14" fmla="*/ 83127 h 1122218"/>
              <a:gd name="connsiteX15" fmla="*/ 2294313 w 5037513"/>
              <a:gd name="connsiteY15" fmla="*/ 141316 h 1122218"/>
              <a:gd name="connsiteX16" fmla="*/ 2136371 w 5037513"/>
              <a:gd name="connsiteY16" fmla="*/ 249382 h 1122218"/>
              <a:gd name="connsiteX17" fmla="*/ 1820487 w 5037513"/>
              <a:gd name="connsiteY17" fmla="*/ 598516 h 1122218"/>
              <a:gd name="connsiteX18" fmla="*/ 1629295 w 5037513"/>
              <a:gd name="connsiteY18" fmla="*/ 756458 h 1122218"/>
              <a:gd name="connsiteX19" fmla="*/ 1321724 w 5037513"/>
              <a:gd name="connsiteY19" fmla="*/ 1014153 h 1122218"/>
              <a:gd name="connsiteX20" fmla="*/ 1188720 w 5037513"/>
              <a:gd name="connsiteY20" fmla="*/ 1080655 h 1122218"/>
              <a:gd name="connsiteX21" fmla="*/ 897775 w 5037513"/>
              <a:gd name="connsiteY21" fmla="*/ 1113906 h 1122218"/>
              <a:gd name="connsiteX22" fmla="*/ 764771 w 5037513"/>
              <a:gd name="connsiteY22" fmla="*/ 1055716 h 1122218"/>
              <a:gd name="connsiteX23" fmla="*/ 673331 w 5037513"/>
              <a:gd name="connsiteY23" fmla="*/ 1030778 h 1122218"/>
              <a:gd name="connsiteX24" fmla="*/ 465513 w 5037513"/>
              <a:gd name="connsiteY24" fmla="*/ 964276 h 1122218"/>
              <a:gd name="connsiteX25" fmla="*/ 191193 w 5037513"/>
              <a:gd name="connsiteY25" fmla="*/ 964276 h 1122218"/>
              <a:gd name="connsiteX26" fmla="*/ 16626 w 5037513"/>
              <a:gd name="connsiteY26" fmla="*/ 964276 h 1122218"/>
              <a:gd name="connsiteX0" fmla="*/ 16626 w 5037513"/>
              <a:gd name="connsiteY0" fmla="*/ 964276 h 1122218"/>
              <a:gd name="connsiteX1" fmla="*/ 0 w 5037513"/>
              <a:gd name="connsiteY1" fmla="*/ 0 h 1122218"/>
              <a:gd name="connsiteX2" fmla="*/ 5037513 w 5037513"/>
              <a:gd name="connsiteY2" fmla="*/ 0 h 1122218"/>
              <a:gd name="connsiteX3" fmla="*/ 5004262 w 5037513"/>
              <a:gd name="connsiteY3" fmla="*/ 980902 h 1122218"/>
              <a:gd name="connsiteX4" fmla="*/ 4746567 w 5037513"/>
              <a:gd name="connsiteY4" fmla="*/ 964276 h 1122218"/>
              <a:gd name="connsiteX5" fmla="*/ 4572000 w 5037513"/>
              <a:gd name="connsiteY5" fmla="*/ 980902 h 1122218"/>
              <a:gd name="connsiteX6" fmla="*/ 4289367 w 5037513"/>
              <a:gd name="connsiteY6" fmla="*/ 1047404 h 1122218"/>
              <a:gd name="connsiteX7" fmla="*/ 4006735 w 5037513"/>
              <a:gd name="connsiteY7" fmla="*/ 1122218 h 1122218"/>
              <a:gd name="connsiteX8" fmla="*/ 3682538 w 5037513"/>
              <a:gd name="connsiteY8" fmla="*/ 1014153 h 1122218"/>
              <a:gd name="connsiteX9" fmla="*/ 3350029 w 5037513"/>
              <a:gd name="connsiteY9" fmla="*/ 798022 h 1122218"/>
              <a:gd name="connsiteX10" fmla="*/ 3208713 w 5037513"/>
              <a:gd name="connsiteY10" fmla="*/ 640080 h 1122218"/>
              <a:gd name="connsiteX11" fmla="*/ 3050771 w 5037513"/>
              <a:gd name="connsiteY11" fmla="*/ 465513 h 1122218"/>
              <a:gd name="connsiteX12" fmla="*/ 2859578 w 5037513"/>
              <a:gd name="connsiteY12" fmla="*/ 274320 h 1122218"/>
              <a:gd name="connsiteX13" fmla="*/ 2709949 w 5037513"/>
              <a:gd name="connsiteY13" fmla="*/ 166255 h 1122218"/>
              <a:gd name="connsiteX14" fmla="*/ 2502131 w 5037513"/>
              <a:gd name="connsiteY14" fmla="*/ 83127 h 1122218"/>
              <a:gd name="connsiteX15" fmla="*/ 2294313 w 5037513"/>
              <a:gd name="connsiteY15" fmla="*/ 141316 h 1122218"/>
              <a:gd name="connsiteX16" fmla="*/ 2136371 w 5037513"/>
              <a:gd name="connsiteY16" fmla="*/ 249382 h 1122218"/>
              <a:gd name="connsiteX17" fmla="*/ 1820487 w 5037513"/>
              <a:gd name="connsiteY17" fmla="*/ 598516 h 1122218"/>
              <a:gd name="connsiteX18" fmla="*/ 1712423 w 5037513"/>
              <a:gd name="connsiteY18" fmla="*/ 773083 h 1122218"/>
              <a:gd name="connsiteX19" fmla="*/ 1321724 w 5037513"/>
              <a:gd name="connsiteY19" fmla="*/ 1014153 h 1122218"/>
              <a:gd name="connsiteX20" fmla="*/ 1188720 w 5037513"/>
              <a:gd name="connsiteY20" fmla="*/ 1080655 h 1122218"/>
              <a:gd name="connsiteX21" fmla="*/ 897775 w 5037513"/>
              <a:gd name="connsiteY21" fmla="*/ 1113906 h 1122218"/>
              <a:gd name="connsiteX22" fmla="*/ 764771 w 5037513"/>
              <a:gd name="connsiteY22" fmla="*/ 1055716 h 1122218"/>
              <a:gd name="connsiteX23" fmla="*/ 673331 w 5037513"/>
              <a:gd name="connsiteY23" fmla="*/ 1030778 h 1122218"/>
              <a:gd name="connsiteX24" fmla="*/ 465513 w 5037513"/>
              <a:gd name="connsiteY24" fmla="*/ 964276 h 1122218"/>
              <a:gd name="connsiteX25" fmla="*/ 191193 w 5037513"/>
              <a:gd name="connsiteY25" fmla="*/ 964276 h 1122218"/>
              <a:gd name="connsiteX26" fmla="*/ 16626 w 5037513"/>
              <a:gd name="connsiteY26" fmla="*/ 964276 h 1122218"/>
              <a:gd name="connsiteX0" fmla="*/ 16626 w 5037513"/>
              <a:gd name="connsiteY0" fmla="*/ 964276 h 1122218"/>
              <a:gd name="connsiteX1" fmla="*/ 0 w 5037513"/>
              <a:gd name="connsiteY1" fmla="*/ 0 h 1122218"/>
              <a:gd name="connsiteX2" fmla="*/ 5037513 w 5037513"/>
              <a:gd name="connsiteY2" fmla="*/ 0 h 1122218"/>
              <a:gd name="connsiteX3" fmla="*/ 5004262 w 5037513"/>
              <a:gd name="connsiteY3" fmla="*/ 980902 h 1122218"/>
              <a:gd name="connsiteX4" fmla="*/ 4746567 w 5037513"/>
              <a:gd name="connsiteY4" fmla="*/ 964276 h 1122218"/>
              <a:gd name="connsiteX5" fmla="*/ 4572000 w 5037513"/>
              <a:gd name="connsiteY5" fmla="*/ 980902 h 1122218"/>
              <a:gd name="connsiteX6" fmla="*/ 4289367 w 5037513"/>
              <a:gd name="connsiteY6" fmla="*/ 1047404 h 1122218"/>
              <a:gd name="connsiteX7" fmla="*/ 4006735 w 5037513"/>
              <a:gd name="connsiteY7" fmla="*/ 1122218 h 1122218"/>
              <a:gd name="connsiteX8" fmla="*/ 3682538 w 5037513"/>
              <a:gd name="connsiteY8" fmla="*/ 1014153 h 1122218"/>
              <a:gd name="connsiteX9" fmla="*/ 3350029 w 5037513"/>
              <a:gd name="connsiteY9" fmla="*/ 798022 h 1122218"/>
              <a:gd name="connsiteX10" fmla="*/ 3208713 w 5037513"/>
              <a:gd name="connsiteY10" fmla="*/ 640080 h 1122218"/>
              <a:gd name="connsiteX11" fmla="*/ 3050771 w 5037513"/>
              <a:gd name="connsiteY11" fmla="*/ 465513 h 1122218"/>
              <a:gd name="connsiteX12" fmla="*/ 2859578 w 5037513"/>
              <a:gd name="connsiteY12" fmla="*/ 274320 h 1122218"/>
              <a:gd name="connsiteX13" fmla="*/ 2709949 w 5037513"/>
              <a:gd name="connsiteY13" fmla="*/ 166255 h 1122218"/>
              <a:gd name="connsiteX14" fmla="*/ 2502131 w 5037513"/>
              <a:gd name="connsiteY14" fmla="*/ 83127 h 1122218"/>
              <a:gd name="connsiteX15" fmla="*/ 2294313 w 5037513"/>
              <a:gd name="connsiteY15" fmla="*/ 141316 h 1122218"/>
              <a:gd name="connsiteX16" fmla="*/ 2136371 w 5037513"/>
              <a:gd name="connsiteY16" fmla="*/ 249382 h 1122218"/>
              <a:gd name="connsiteX17" fmla="*/ 2003367 w 5037513"/>
              <a:gd name="connsiteY17" fmla="*/ 482138 h 1122218"/>
              <a:gd name="connsiteX18" fmla="*/ 1712423 w 5037513"/>
              <a:gd name="connsiteY18" fmla="*/ 773083 h 1122218"/>
              <a:gd name="connsiteX19" fmla="*/ 1321724 w 5037513"/>
              <a:gd name="connsiteY19" fmla="*/ 1014153 h 1122218"/>
              <a:gd name="connsiteX20" fmla="*/ 1188720 w 5037513"/>
              <a:gd name="connsiteY20" fmla="*/ 1080655 h 1122218"/>
              <a:gd name="connsiteX21" fmla="*/ 897775 w 5037513"/>
              <a:gd name="connsiteY21" fmla="*/ 1113906 h 1122218"/>
              <a:gd name="connsiteX22" fmla="*/ 764771 w 5037513"/>
              <a:gd name="connsiteY22" fmla="*/ 1055716 h 1122218"/>
              <a:gd name="connsiteX23" fmla="*/ 673331 w 5037513"/>
              <a:gd name="connsiteY23" fmla="*/ 1030778 h 1122218"/>
              <a:gd name="connsiteX24" fmla="*/ 465513 w 5037513"/>
              <a:gd name="connsiteY24" fmla="*/ 964276 h 1122218"/>
              <a:gd name="connsiteX25" fmla="*/ 191193 w 5037513"/>
              <a:gd name="connsiteY25" fmla="*/ 964276 h 1122218"/>
              <a:gd name="connsiteX26" fmla="*/ 16626 w 5037513"/>
              <a:gd name="connsiteY26" fmla="*/ 964276 h 1122218"/>
              <a:gd name="connsiteX0" fmla="*/ 16626 w 5037513"/>
              <a:gd name="connsiteY0" fmla="*/ 964276 h 1122218"/>
              <a:gd name="connsiteX1" fmla="*/ 0 w 5037513"/>
              <a:gd name="connsiteY1" fmla="*/ 0 h 1122218"/>
              <a:gd name="connsiteX2" fmla="*/ 5037513 w 5037513"/>
              <a:gd name="connsiteY2" fmla="*/ 0 h 1122218"/>
              <a:gd name="connsiteX3" fmla="*/ 5004262 w 5037513"/>
              <a:gd name="connsiteY3" fmla="*/ 980902 h 1122218"/>
              <a:gd name="connsiteX4" fmla="*/ 4746567 w 5037513"/>
              <a:gd name="connsiteY4" fmla="*/ 964276 h 1122218"/>
              <a:gd name="connsiteX5" fmla="*/ 4572000 w 5037513"/>
              <a:gd name="connsiteY5" fmla="*/ 980902 h 1122218"/>
              <a:gd name="connsiteX6" fmla="*/ 4289367 w 5037513"/>
              <a:gd name="connsiteY6" fmla="*/ 1047404 h 1122218"/>
              <a:gd name="connsiteX7" fmla="*/ 4006735 w 5037513"/>
              <a:gd name="connsiteY7" fmla="*/ 1122218 h 1122218"/>
              <a:gd name="connsiteX8" fmla="*/ 3682538 w 5037513"/>
              <a:gd name="connsiteY8" fmla="*/ 1014153 h 1122218"/>
              <a:gd name="connsiteX9" fmla="*/ 3350029 w 5037513"/>
              <a:gd name="connsiteY9" fmla="*/ 798022 h 1122218"/>
              <a:gd name="connsiteX10" fmla="*/ 3208713 w 5037513"/>
              <a:gd name="connsiteY10" fmla="*/ 640080 h 1122218"/>
              <a:gd name="connsiteX11" fmla="*/ 3050771 w 5037513"/>
              <a:gd name="connsiteY11" fmla="*/ 465513 h 1122218"/>
              <a:gd name="connsiteX12" fmla="*/ 2859578 w 5037513"/>
              <a:gd name="connsiteY12" fmla="*/ 274320 h 1122218"/>
              <a:gd name="connsiteX13" fmla="*/ 2709949 w 5037513"/>
              <a:gd name="connsiteY13" fmla="*/ 166255 h 1122218"/>
              <a:gd name="connsiteX14" fmla="*/ 2502131 w 5037513"/>
              <a:gd name="connsiteY14" fmla="*/ 83127 h 1122218"/>
              <a:gd name="connsiteX15" fmla="*/ 2294313 w 5037513"/>
              <a:gd name="connsiteY15" fmla="*/ 141316 h 1122218"/>
              <a:gd name="connsiteX16" fmla="*/ 2277688 w 5037513"/>
              <a:gd name="connsiteY16" fmla="*/ 182880 h 1122218"/>
              <a:gd name="connsiteX17" fmla="*/ 2003367 w 5037513"/>
              <a:gd name="connsiteY17" fmla="*/ 482138 h 1122218"/>
              <a:gd name="connsiteX18" fmla="*/ 1712423 w 5037513"/>
              <a:gd name="connsiteY18" fmla="*/ 773083 h 1122218"/>
              <a:gd name="connsiteX19" fmla="*/ 1321724 w 5037513"/>
              <a:gd name="connsiteY19" fmla="*/ 1014153 h 1122218"/>
              <a:gd name="connsiteX20" fmla="*/ 1188720 w 5037513"/>
              <a:gd name="connsiteY20" fmla="*/ 1080655 h 1122218"/>
              <a:gd name="connsiteX21" fmla="*/ 897775 w 5037513"/>
              <a:gd name="connsiteY21" fmla="*/ 1113906 h 1122218"/>
              <a:gd name="connsiteX22" fmla="*/ 764771 w 5037513"/>
              <a:gd name="connsiteY22" fmla="*/ 1055716 h 1122218"/>
              <a:gd name="connsiteX23" fmla="*/ 673331 w 5037513"/>
              <a:gd name="connsiteY23" fmla="*/ 1030778 h 1122218"/>
              <a:gd name="connsiteX24" fmla="*/ 465513 w 5037513"/>
              <a:gd name="connsiteY24" fmla="*/ 964276 h 1122218"/>
              <a:gd name="connsiteX25" fmla="*/ 191193 w 5037513"/>
              <a:gd name="connsiteY25" fmla="*/ 964276 h 1122218"/>
              <a:gd name="connsiteX26" fmla="*/ 16626 w 5037513"/>
              <a:gd name="connsiteY26" fmla="*/ 964276 h 1122218"/>
              <a:gd name="connsiteX0" fmla="*/ 16626 w 5037513"/>
              <a:gd name="connsiteY0" fmla="*/ 964276 h 1122218"/>
              <a:gd name="connsiteX1" fmla="*/ 0 w 5037513"/>
              <a:gd name="connsiteY1" fmla="*/ 0 h 1122218"/>
              <a:gd name="connsiteX2" fmla="*/ 5037513 w 5037513"/>
              <a:gd name="connsiteY2" fmla="*/ 0 h 1122218"/>
              <a:gd name="connsiteX3" fmla="*/ 5004262 w 5037513"/>
              <a:gd name="connsiteY3" fmla="*/ 980902 h 1122218"/>
              <a:gd name="connsiteX4" fmla="*/ 4746567 w 5037513"/>
              <a:gd name="connsiteY4" fmla="*/ 964276 h 1122218"/>
              <a:gd name="connsiteX5" fmla="*/ 4572000 w 5037513"/>
              <a:gd name="connsiteY5" fmla="*/ 980902 h 1122218"/>
              <a:gd name="connsiteX6" fmla="*/ 4289367 w 5037513"/>
              <a:gd name="connsiteY6" fmla="*/ 1047404 h 1122218"/>
              <a:gd name="connsiteX7" fmla="*/ 4006735 w 5037513"/>
              <a:gd name="connsiteY7" fmla="*/ 1122218 h 1122218"/>
              <a:gd name="connsiteX8" fmla="*/ 3682538 w 5037513"/>
              <a:gd name="connsiteY8" fmla="*/ 1014153 h 1122218"/>
              <a:gd name="connsiteX9" fmla="*/ 3350029 w 5037513"/>
              <a:gd name="connsiteY9" fmla="*/ 798022 h 1122218"/>
              <a:gd name="connsiteX10" fmla="*/ 3208713 w 5037513"/>
              <a:gd name="connsiteY10" fmla="*/ 640080 h 1122218"/>
              <a:gd name="connsiteX11" fmla="*/ 3050771 w 5037513"/>
              <a:gd name="connsiteY11" fmla="*/ 465513 h 1122218"/>
              <a:gd name="connsiteX12" fmla="*/ 2859578 w 5037513"/>
              <a:gd name="connsiteY12" fmla="*/ 274320 h 1122218"/>
              <a:gd name="connsiteX13" fmla="*/ 2709949 w 5037513"/>
              <a:gd name="connsiteY13" fmla="*/ 166255 h 1122218"/>
              <a:gd name="connsiteX14" fmla="*/ 2502131 w 5037513"/>
              <a:gd name="connsiteY14" fmla="*/ 83127 h 1122218"/>
              <a:gd name="connsiteX15" fmla="*/ 2443942 w 5037513"/>
              <a:gd name="connsiteY15" fmla="*/ 91440 h 1122218"/>
              <a:gd name="connsiteX16" fmla="*/ 2277688 w 5037513"/>
              <a:gd name="connsiteY16" fmla="*/ 182880 h 1122218"/>
              <a:gd name="connsiteX17" fmla="*/ 2003367 w 5037513"/>
              <a:gd name="connsiteY17" fmla="*/ 482138 h 1122218"/>
              <a:gd name="connsiteX18" fmla="*/ 1712423 w 5037513"/>
              <a:gd name="connsiteY18" fmla="*/ 773083 h 1122218"/>
              <a:gd name="connsiteX19" fmla="*/ 1321724 w 5037513"/>
              <a:gd name="connsiteY19" fmla="*/ 1014153 h 1122218"/>
              <a:gd name="connsiteX20" fmla="*/ 1188720 w 5037513"/>
              <a:gd name="connsiteY20" fmla="*/ 1080655 h 1122218"/>
              <a:gd name="connsiteX21" fmla="*/ 897775 w 5037513"/>
              <a:gd name="connsiteY21" fmla="*/ 1113906 h 1122218"/>
              <a:gd name="connsiteX22" fmla="*/ 764771 w 5037513"/>
              <a:gd name="connsiteY22" fmla="*/ 1055716 h 1122218"/>
              <a:gd name="connsiteX23" fmla="*/ 673331 w 5037513"/>
              <a:gd name="connsiteY23" fmla="*/ 1030778 h 1122218"/>
              <a:gd name="connsiteX24" fmla="*/ 465513 w 5037513"/>
              <a:gd name="connsiteY24" fmla="*/ 964276 h 1122218"/>
              <a:gd name="connsiteX25" fmla="*/ 191193 w 5037513"/>
              <a:gd name="connsiteY25" fmla="*/ 964276 h 1122218"/>
              <a:gd name="connsiteX26" fmla="*/ 16626 w 5037513"/>
              <a:gd name="connsiteY26" fmla="*/ 964276 h 1122218"/>
              <a:gd name="connsiteX0" fmla="*/ 16626 w 5037513"/>
              <a:gd name="connsiteY0" fmla="*/ 964276 h 1122218"/>
              <a:gd name="connsiteX1" fmla="*/ 0 w 5037513"/>
              <a:gd name="connsiteY1" fmla="*/ 0 h 1122218"/>
              <a:gd name="connsiteX2" fmla="*/ 5037513 w 5037513"/>
              <a:gd name="connsiteY2" fmla="*/ 0 h 1122218"/>
              <a:gd name="connsiteX3" fmla="*/ 5004262 w 5037513"/>
              <a:gd name="connsiteY3" fmla="*/ 980902 h 1122218"/>
              <a:gd name="connsiteX4" fmla="*/ 4746567 w 5037513"/>
              <a:gd name="connsiteY4" fmla="*/ 964276 h 1122218"/>
              <a:gd name="connsiteX5" fmla="*/ 4572000 w 5037513"/>
              <a:gd name="connsiteY5" fmla="*/ 980902 h 1122218"/>
              <a:gd name="connsiteX6" fmla="*/ 4289367 w 5037513"/>
              <a:gd name="connsiteY6" fmla="*/ 1047404 h 1122218"/>
              <a:gd name="connsiteX7" fmla="*/ 4006735 w 5037513"/>
              <a:gd name="connsiteY7" fmla="*/ 1122218 h 1122218"/>
              <a:gd name="connsiteX8" fmla="*/ 3682538 w 5037513"/>
              <a:gd name="connsiteY8" fmla="*/ 1014153 h 1122218"/>
              <a:gd name="connsiteX9" fmla="*/ 3350029 w 5037513"/>
              <a:gd name="connsiteY9" fmla="*/ 798022 h 1122218"/>
              <a:gd name="connsiteX10" fmla="*/ 3208713 w 5037513"/>
              <a:gd name="connsiteY10" fmla="*/ 640080 h 1122218"/>
              <a:gd name="connsiteX11" fmla="*/ 3050771 w 5037513"/>
              <a:gd name="connsiteY11" fmla="*/ 465513 h 1122218"/>
              <a:gd name="connsiteX12" fmla="*/ 2859578 w 5037513"/>
              <a:gd name="connsiteY12" fmla="*/ 274320 h 1122218"/>
              <a:gd name="connsiteX13" fmla="*/ 2709949 w 5037513"/>
              <a:gd name="connsiteY13" fmla="*/ 166255 h 1122218"/>
              <a:gd name="connsiteX14" fmla="*/ 2568633 w 5037513"/>
              <a:gd name="connsiteY14" fmla="*/ 91440 h 1122218"/>
              <a:gd name="connsiteX15" fmla="*/ 2443942 w 5037513"/>
              <a:gd name="connsiteY15" fmla="*/ 91440 h 1122218"/>
              <a:gd name="connsiteX16" fmla="*/ 2277688 w 5037513"/>
              <a:gd name="connsiteY16" fmla="*/ 182880 h 1122218"/>
              <a:gd name="connsiteX17" fmla="*/ 2003367 w 5037513"/>
              <a:gd name="connsiteY17" fmla="*/ 482138 h 1122218"/>
              <a:gd name="connsiteX18" fmla="*/ 1712423 w 5037513"/>
              <a:gd name="connsiteY18" fmla="*/ 773083 h 1122218"/>
              <a:gd name="connsiteX19" fmla="*/ 1321724 w 5037513"/>
              <a:gd name="connsiteY19" fmla="*/ 1014153 h 1122218"/>
              <a:gd name="connsiteX20" fmla="*/ 1188720 w 5037513"/>
              <a:gd name="connsiteY20" fmla="*/ 1080655 h 1122218"/>
              <a:gd name="connsiteX21" fmla="*/ 897775 w 5037513"/>
              <a:gd name="connsiteY21" fmla="*/ 1113906 h 1122218"/>
              <a:gd name="connsiteX22" fmla="*/ 764771 w 5037513"/>
              <a:gd name="connsiteY22" fmla="*/ 1055716 h 1122218"/>
              <a:gd name="connsiteX23" fmla="*/ 673331 w 5037513"/>
              <a:gd name="connsiteY23" fmla="*/ 1030778 h 1122218"/>
              <a:gd name="connsiteX24" fmla="*/ 465513 w 5037513"/>
              <a:gd name="connsiteY24" fmla="*/ 964276 h 1122218"/>
              <a:gd name="connsiteX25" fmla="*/ 191193 w 5037513"/>
              <a:gd name="connsiteY25" fmla="*/ 964276 h 1122218"/>
              <a:gd name="connsiteX26" fmla="*/ 16626 w 5037513"/>
              <a:gd name="connsiteY26" fmla="*/ 964276 h 1122218"/>
              <a:gd name="connsiteX0" fmla="*/ 16626 w 5037513"/>
              <a:gd name="connsiteY0" fmla="*/ 964276 h 1122218"/>
              <a:gd name="connsiteX1" fmla="*/ 0 w 5037513"/>
              <a:gd name="connsiteY1" fmla="*/ 0 h 1122218"/>
              <a:gd name="connsiteX2" fmla="*/ 5037513 w 5037513"/>
              <a:gd name="connsiteY2" fmla="*/ 0 h 1122218"/>
              <a:gd name="connsiteX3" fmla="*/ 5004262 w 5037513"/>
              <a:gd name="connsiteY3" fmla="*/ 980902 h 1122218"/>
              <a:gd name="connsiteX4" fmla="*/ 4746567 w 5037513"/>
              <a:gd name="connsiteY4" fmla="*/ 964276 h 1122218"/>
              <a:gd name="connsiteX5" fmla="*/ 4572000 w 5037513"/>
              <a:gd name="connsiteY5" fmla="*/ 980902 h 1122218"/>
              <a:gd name="connsiteX6" fmla="*/ 4289367 w 5037513"/>
              <a:gd name="connsiteY6" fmla="*/ 1047404 h 1122218"/>
              <a:gd name="connsiteX7" fmla="*/ 4006735 w 5037513"/>
              <a:gd name="connsiteY7" fmla="*/ 1122218 h 1122218"/>
              <a:gd name="connsiteX8" fmla="*/ 3682538 w 5037513"/>
              <a:gd name="connsiteY8" fmla="*/ 1014153 h 1122218"/>
              <a:gd name="connsiteX9" fmla="*/ 3350029 w 5037513"/>
              <a:gd name="connsiteY9" fmla="*/ 798022 h 1122218"/>
              <a:gd name="connsiteX10" fmla="*/ 3208713 w 5037513"/>
              <a:gd name="connsiteY10" fmla="*/ 640080 h 1122218"/>
              <a:gd name="connsiteX11" fmla="*/ 3050771 w 5037513"/>
              <a:gd name="connsiteY11" fmla="*/ 465513 h 1122218"/>
              <a:gd name="connsiteX12" fmla="*/ 2859578 w 5037513"/>
              <a:gd name="connsiteY12" fmla="*/ 274320 h 1122218"/>
              <a:gd name="connsiteX13" fmla="*/ 2709949 w 5037513"/>
              <a:gd name="connsiteY13" fmla="*/ 166255 h 1122218"/>
              <a:gd name="connsiteX14" fmla="*/ 2568633 w 5037513"/>
              <a:gd name="connsiteY14" fmla="*/ 91440 h 1122218"/>
              <a:gd name="connsiteX15" fmla="*/ 2443942 w 5037513"/>
              <a:gd name="connsiteY15" fmla="*/ 91440 h 1122218"/>
              <a:gd name="connsiteX16" fmla="*/ 2277688 w 5037513"/>
              <a:gd name="connsiteY16" fmla="*/ 182880 h 1122218"/>
              <a:gd name="connsiteX17" fmla="*/ 1970116 w 5037513"/>
              <a:gd name="connsiteY17" fmla="*/ 473825 h 1122218"/>
              <a:gd name="connsiteX18" fmla="*/ 1712423 w 5037513"/>
              <a:gd name="connsiteY18" fmla="*/ 773083 h 1122218"/>
              <a:gd name="connsiteX19" fmla="*/ 1321724 w 5037513"/>
              <a:gd name="connsiteY19" fmla="*/ 1014153 h 1122218"/>
              <a:gd name="connsiteX20" fmla="*/ 1188720 w 5037513"/>
              <a:gd name="connsiteY20" fmla="*/ 1080655 h 1122218"/>
              <a:gd name="connsiteX21" fmla="*/ 897775 w 5037513"/>
              <a:gd name="connsiteY21" fmla="*/ 1113906 h 1122218"/>
              <a:gd name="connsiteX22" fmla="*/ 764771 w 5037513"/>
              <a:gd name="connsiteY22" fmla="*/ 1055716 h 1122218"/>
              <a:gd name="connsiteX23" fmla="*/ 673331 w 5037513"/>
              <a:gd name="connsiteY23" fmla="*/ 1030778 h 1122218"/>
              <a:gd name="connsiteX24" fmla="*/ 465513 w 5037513"/>
              <a:gd name="connsiteY24" fmla="*/ 964276 h 1122218"/>
              <a:gd name="connsiteX25" fmla="*/ 191193 w 5037513"/>
              <a:gd name="connsiteY25" fmla="*/ 964276 h 1122218"/>
              <a:gd name="connsiteX26" fmla="*/ 16626 w 5037513"/>
              <a:gd name="connsiteY26" fmla="*/ 964276 h 1122218"/>
              <a:gd name="connsiteX0" fmla="*/ 16626 w 5037513"/>
              <a:gd name="connsiteY0" fmla="*/ 964276 h 1122218"/>
              <a:gd name="connsiteX1" fmla="*/ 0 w 5037513"/>
              <a:gd name="connsiteY1" fmla="*/ 0 h 1122218"/>
              <a:gd name="connsiteX2" fmla="*/ 5037513 w 5037513"/>
              <a:gd name="connsiteY2" fmla="*/ 0 h 1122218"/>
              <a:gd name="connsiteX3" fmla="*/ 5004262 w 5037513"/>
              <a:gd name="connsiteY3" fmla="*/ 980902 h 1122218"/>
              <a:gd name="connsiteX4" fmla="*/ 4746567 w 5037513"/>
              <a:gd name="connsiteY4" fmla="*/ 964276 h 1122218"/>
              <a:gd name="connsiteX5" fmla="*/ 4572000 w 5037513"/>
              <a:gd name="connsiteY5" fmla="*/ 980902 h 1122218"/>
              <a:gd name="connsiteX6" fmla="*/ 4289367 w 5037513"/>
              <a:gd name="connsiteY6" fmla="*/ 1047404 h 1122218"/>
              <a:gd name="connsiteX7" fmla="*/ 4006735 w 5037513"/>
              <a:gd name="connsiteY7" fmla="*/ 1122218 h 1122218"/>
              <a:gd name="connsiteX8" fmla="*/ 3682538 w 5037513"/>
              <a:gd name="connsiteY8" fmla="*/ 1014153 h 1122218"/>
              <a:gd name="connsiteX9" fmla="*/ 3350029 w 5037513"/>
              <a:gd name="connsiteY9" fmla="*/ 798022 h 1122218"/>
              <a:gd name="connsiteX10" fmla="*/ 3208713 w 5037513"/>
              <a:gd name="connsiteY10" fmla="*/ 640080 h 1122218"/>
              <a:gd name="connsiteX11" fmla="*/ 3050771 w 5037513"/>
              <a:gd name="connsiteY11" fmla="*/ 465513 h 1122218"/>
              <a:gd name="connsiteX12" fmla="*/ 2859578 w 5037513"/>
              <a:gd name="connsiteY12" fmla="*/ 274320 h 1122218"/>
              <a:gd name="connsiteX13" fmla="*/ 2709949 w 5037513"/>
              <a:gd name="connsiteY13" fmla="*/ 166255 h 1122218"/>
              <a:gd name="connsiteX14" fmla="*/ 2568633 w 5037513"/>
              <a:gd name="connsiteY14" fmla="*/ 91440 h 1122218"/>
              <a:gd name="connsiteX15" fmla="*/ 2443942 w 5037513"/>
              <a:gd name="connsiteY15" fmla="*/ 91440 h 1122218"/>
              <a:gd name="connsiteX16" fmla="*/ 2277688 w 5037513"/>
              <a:gd name="connsiteY16" fmla="*/ 182880 h 1122218"/>
              <a:gd name="connsiteX17" fmla="*/ 1970116 w 5037513"/>
              <a:gd name="connsiteY17" fmla="*/ 473825 h 1122218"/>
              <a:gd name="connsiteX18" fmla="*/ 1712423 w 5037513"/>
              <a:gd name="connsiteY18" fmla="*/ 773083 h 1122218"/>
              <a:gd name="connsiteX19" fmla="*/ 1321724 w 5037513"/>
              <a:gd name="connsiteY19" fmla="*/ 1014153 h 1122218"/>
              <a:gd name="connsiteX20" fmla="*/ 1188720 w 5037513"/>
              <a:gd name="connsiteY20" fmla="*/ 1080655 h 1122218"/>
              <a:gd name="connsiteX21" fmla="*/ 897775 w 5037513"/>
              <a:gd name="connsiteY21" fmla="*/ 1113906 h 1122218"/>
              <a:gd name="connsiteX22" fmla="*/ 764771 w 5037513"/>
              <a:gd name="connsiteY22" fmla="*/ 1055716 h 1122218"/>
              <a:gd name="connsiteX23" fmla="*/ 673331 w 5037513"/>
              <a:gd name="connsiteY23" fmla="*/ 1030778 h 1122218"/>
              <a:gd name="connsiteX24" fmla="*/ 465513 w 5037513"/>
              <a:gd name="connsiteY24" fmla="*/ 964276 h 1122218"/>
              <a:gd name="connsiteX25" fmla="*/ 191193 w 5037513"/>
              <a:gd name="connsiteY25" fmla="*/ 964276 h 1122218"/>
              <a:gd name="connsiteX26" fmla="*/ 16626 w 5037513"/>
              <a:gd name="connsiteY26" fmla="*/ 964276 h 11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37513" h="1122218">
                <a:moveTo>
                  <a:pt x="16626" y="964276"/>
                </a:moveTo>
                <a:lnTo>
                  <a:pt x="0" y="0"/>
                </a:lnTo>
                <a:lnTo>
                  <a:pt x="5037513" y="0"/>
                </a:lnTo>
                <a:lnTo>
                  <a:pt x="5004262" y="980902"/>
                </a:lnTo>
                <a:lnTo>
                  <a:pt x="4746567" y="964276"/>
                </a:lnTo>
                <a:lnTo>
                  <a:pt x="4572000" y="980902"/>
                </a:lnTo>
                <a:lnTo>
                  <a:pt x="4289367" y="1047404"/>
                </a:lnTo>
                <a:lnTo>
                  <a:pt x="4006735" y="1122218"/>
                </a:lnTo>
                <a:lnTo>
                  <a:pt x="3682538" y="1014153"/>
                </a:lnTo>
                <a:lnTo>
                  <a:pt x="3350029" y="798022"/>
                </a:lnTo>
                <a:lnTo>
                  <a:pt x="3208713" y="640080"/>
                </a:lnTo>
                <a:lnTo>
                  <a:pt x="3050771" y="465513"/>
                </a:lnTo>
                <a:lnTo>
                  <a:pt x="2859578" y="274320"/>
                </a:lnTo>
                <a:lnTo>
                  <a:pt x="2709949" y="166255"/>
                </a:lnTo>
                <a:lnTo>
                  <a:pt x="2568633" y="91440"/>
                </a:lnTo>
                <a:lnTo>
                  <a:pt x="2443942" y="91440"/>
                </a:lnTo>
                <a:lnTo>
                  <a:pt x="2277688" y="182880"/>
                </a:lnTo>
                <a:lnTo>
                  <a:pt x="1970116" y="473825"/>
                </a:lnTo>
                <a:cubicBezTo>
                  <a:pt x="1873135" y="570807"/>
                  <a:pt x="1820488" y="683028"/>
                  <a:pt x="1712423" y="773083"/>
                </a:cubicBezTo>
                <a:cubicBezTo>
                  <a:pt x="1604358" y="863138"/>
                  <a:pt x="1451957" y="933796"/>
                  <a:pt x="1321724" y="1014153"/>
                </a:cubicBezTo>
                <a:lnTo>
                  <a:pt x="1188720" y="1080655"/>
                </a:lnTo>
                <a:lnTo>
                  <a:pt x="897775" y="1113906"/>
                </a:lnTo>
                <a:lnTo>
                  <a:pt x="764771" y="1055716"/>
                </a:lnTo>
                <a:lnTo>
                  <a:pt x="673331" y="1030778"/>
                </a:lnTo>
                <a:lnTo>
                  <a:pt x="465513" y="964276"/>
                </a:lnTo>
                <a:lnTo>
                  <a:pt x="191193" y="964276"/>
                </a:lnTo>
                <a:lnTo>
                  <a:pt x="16626" y="964276"/>
                </a:ln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 2"/>
          <p:cNvSpPr/>
          <p:nvPr/>
        </p:nvSpPr>
        <p:spPr>
          <a:xfrm>
            <a:off x="2310938" y="2751514"/>
            <a:ext cx="1446415" cy="1845425"/>
          </a:xfrm>
          <a:custGeom>
            <a:avLst/>
            <a:gdLst>
              <a:gd name="connsiteX0" fmla="*/ 0 w 1446415"/>
              <a:gd name="connsiteY0" fmla="*/ 1255222 h 1862051"/>
              <a:gd name="connsiteX1" fmla="*/ 631767 w 1446415"/>
              <a:gd name="connsiteY1" fmla="*/ 0 h 1862051"/>
              <a:gd name="connsiteX2" fmla="*/ 789709 w 1446415"/>
              <a:gd name="connsiteY2" fmla="*/ 16626 h 1862051"/>
              <a:gd name="connsiteX3" fmla="*/ 1446415 w 1446415"/>
              <a:gd name="connsiteY3" fmla="*/ 1246909 h 1862051"/>
              <a:gd name="connsiteX4" fmla="*/ 1288473 w 1446415"/>
              <a:gd name="connsiteY4" fmla="*/ 1421477 h 1862051"/>
              <a:gd name="connsiteX5" fmla="*/ 1064029 w 1446415"/>
              <a:gd name="connsiteY5" fmla="*/ 1679171 h 1862051"/>
              <a:gd name="connsiteX6" fmla="*/ 980902 w 1446415"/>
              <a:gd name="connsiteY6" fmla="*/ 1737360 h 1862051"/>
              <a:gd name="connsiteX7" fmla="*/ 773084 w 1446415"/>
              <a:gd name="connsiteY7" fmla="*/ 1862051 h 1862051"/>
              <a:gd name="connsiteX8" fmla="*/ 598517 w 1446415"/>
              <a:gd name="connsiteY8" fmla="*/ 1820488 h 1862051"/>
              <a:gd name="connsiteX9" fmla="*/ 440575 w 1446415"/>
              <a:gd name="connsiteY9" fmla="*/ 1720735 h 1862051"/>
              <a:gd name="connsiteX10" fmla="*/ 274320 w 1446415"/>
              <a:gd name="connsiteY10" fmla="*/ 1562793 h 1862051"/>
              <a:gd name="connsiteX11" fmla="*/ 91440 w 1446415"/>
              <a:gd name="connsiteY11" fmla="*/ 1363288 h 1862051"/>
              <a:gd name="connsiteX12" fmla="*/ 0 w 1446415"/>
              <a:gd name="connsiteY12" fmla="*/ 1255222 h 1862051"/>
              <a:gd name="connsiteX0" fmla="*/ 0 w 1446415"/>
              <a:gd name="connsiteY0" fmla="*/ 1255222 h 1862051"/>
              <a:gd name="connsiteX1" fmla="*/ 631767 w 1446415"/>
              <a:gd name="connsiteY1" fmla="*/ 0 h 1862051"/>
              <a:gd name="connsiteX2" fmla="*/ 764771 w 1446415"/>
              <a:gd name="connsiteY2" fmla="*/ 16626 h 1862051"/>
              <a:gd name="connsiteX3" fmla="*/ 1446415 w 1446415"/>
              <a:gd name="connsiteY3" fmla="*/ 1246909 h 1862051"/>
              <a:gd name="connsiteX4" fmla="*/ 1288473 w 1446415"/>
              <a:gd name="connsiteY4" fmla="*/ 1421477 h 1862051"/>
              <a:gd name="connsiteX5" fmla="*/ 1064029 w 1446415"/>
              <a:gd name="connsiteY5" fmla="*/ 1679171 h 1862051"/>
              <a:gd name="connsiteX6" fmla="*/ 980902 w 1446415"/>
              <a:gd name="connsiteY6" fmla="*/ 1737360 h 1862051"/>
              <a:gd name="connsiteX7" fmla="*/ 773084 w 1446415"/>
              <a:gd name="connsiteY7" fmla="*/ 1862051 h 1862051"/>
              <a:gd name="connsiteX8" fmla="*/ 598517 w 1446415"/>
              <a:gd name="connsiteY8" fmla="*/ 1820488 h 1862051"/>
              <a:gd name="connsiteX9" fmla="*/ 440575 w 1446415"/>
              <a:gd name="connsiteY9" fmla="*/ 1720735 h 1862051"/>
              <a:gd name="connsiteX10" fmla="*/ 274320 w 1446415"/>
              <a:gd name="connsiteY10" fmla="*/ 1562793 h 1862051"/>
              <a:gd name="connsiteX11" fmla="*/ 91440 w 1446415"/>
              <a:gd name="connsiteY11" fmla="*/ 1363288 h 1862051"/>
              <a:gd name="connsiteX12" fmla="*/ 0 w 1446415"/>
              <a:gd name="connsiteY12" fmla="*/ 1255222 h 1862051"/>
              <a:gd name="connsiteX0" fmla="*/ 0 w 1446415"/>
              <a:gd name="connsiteY0" fmla="*/ 1246909 h 1853738"/>
              <a:gd name="connsiteX1" fmla="*/ 615141 w 1446415"/>
              <a:gd name="connsiteY1" fmla="*/ 0 h 1853738"/>
              <a:gd name="connsiteX2" fmla="*/ 764771 w 1446415"/>
              <a:gd name="connsiteY2" fmla="*/ 8313 h 1853738"/>
              <a:gd name="connsiteX3" fmla="*/ 1446415 w 1446415"/>
              <a:gd name="connsiteY3" fmla="*/ 1238596 h 1853738"/>
              <a:gd name="connsiteX4" fmla="*/ 1288473 w 1446415"/>
              <a:gd name="connsiteY4" fmla="*/ 1413164 h 1853738"/>
              <a:gd name="connsiteX5" fmla="*/ 1064029 w 1446415"/>
              <a:gd name="connsiteY5" fmla="*/ 1670858 h 1853738"/>
              <a:gd name="connsiteX6" fmla="*/ 980902 w 1446415"/>
              <a:gd name="connsiteY6" fmla="*/ 1729047 h 1853738"/>
              <a:gd name="connsiteX7" fmla="*/ 773084 w 1446415"/>
              <a:gd name="connsiteY7" fmla="*/ 1853738 h 1853738"/>
              <a:gd name="connsiteX8" fmla="*/ 598517 w 1446415"/>
              <a:gd name="connsiteY8" fmla="*/ 1812175 h 1853738"/>
              <a:gd name="connsiteX9" fmla="*/ 440575 w 1446415"/>
              <a:gd name="connsiteY9" fmla="*/ 1712422 h 1853738"/>
              <a:gd name="connsiteX10" fmla="*/ 274320 w 1446415"/>
              <a:gd name="connsiteY10" fmla="*/ 1554480 h 1853738"/>
              <a:gd name="connsiteX11" fmla="*/ 91440 w 1446415"/>
              <a:gd name="connsiteY11" fmla="*/ 1354975 h 1853738"/>
              <a:gd name="connsiteX12" fmla="*/ 0 w 1446415"/>
              <a:gd name="connsiteY12" fmla="*/ 1246909 h 1853738"/>
              <a:gd name="connsiteX0" fmla="*/ 0 w 1446415"/>
              <a:gd name="connsiteY0" fmla="*/ 1238596 h 1845425"/>
              <a:gd name="connsiteX1" fmla="*/ 638001 w 1446415"/>
              <a:gd name="connsiteY1" fmla="*/ 25977 h 1845425"/>
              <a:gd name="connsiteX2" fmla="*/ 764771 w 1446415"/>
              <a:gd name="connsiteY2" fmla="*/ 0 h 1845425"/>
              <a:gd name="connsiteX3" fmla="*/ 1446415 w 1446415"/>
              <a:gd name="connsiteY3" fmla="*/ 1230283 h 1845425"/>
              <a:gd name="connsiteX4" fmla="*/ 1288473 w 1446415"/>
              <a:gd name="connsiteY4" fmla="*/ 1404851 h 1845425"/>
              <a:gd name="connsiteX5" fmla="*/ 1064029 w 1446415"/>
              <a:gd name="connsiteY5" fmla="*/ 1662545 h 1845425"/>
              <a:gd name="connsiteX6" fmla="*/ 980902 w 1446415"/>
              <a:gd name="connsiteY6" fmla="*/ 1720734 h 1845425"/>
              <a:gd name="connsiteX7" fmla="*/ 773084 w 1446415"/>
              <a:gd name="connsiteY7" fmla="*/ 1845425 h 1845425"/>
              <a:gd name="connsiteX8" fmla="*/ 598517 w 1446415"/>
              <a:gd name="connsiteY8" fmla="*/ 1803862 h 1845425"/>
              <a:gd name="connsiteX9" fmla="*/ 440575 w 1446415"/>
              <a:gd name="connsiteY9" fmla="*/ 1704109 h 1845425"/>
              <a:gd name="connsiteX10" fmla="*/ 274320 w 1446415"/>
              <a:gd name="connsiteY10" fmla="*/ 1546167 h 1845425"/>
              <a:gd name="connsiteX11" fmla="*/ 91440 w 1446415"/>
              <a:gd name="connsiteY11" fmla="*/ 1346662 h 1845425"/>
              <a:gd name="connsiteX12" fmla="*/ 0 w 1446415"/>
              <a:gd name="connsiteY12" fmla="*/ 1238596 h 1845425"/>
              <a:gd name="connsiteX0" fmla="*/ 0 w 1446415"/>
              <a:gd name="connsiteY0" fmla="*/ 1238596 h 1845425"/>
              <a:gd name="connsiteX1" fmla="*/ 623370 w 1446415"/>
              <a:gd name="connsiteY1" fmla="*/ 11347 h 1845425"/>
              <a:gd name="connsiteX2" fmla="*/ 764771 w 1446415"/>
              <a:gd name="connsiteY2" fmla="*/ 0 h 1845425"/>
              <a:gd name="connsiteX3" fmla="*/ 1446415 w 1446415"/>
              <a:gd name="connsiteY3" fmla="*/ 1230283 h 1845425"/>
              <a:gd name="connsiteX4" fmla="*/ 1288473 w 1446415"/>
              <a:gd name="connsiteY4" fmla="*/ 1404851 h 1845425"/>
              <a:gd name="connsiteX5" fmla="*/ 1064029 w 1446415"/>
              <a:gd name="connsiteY5" fmla="*/ 1662545 h 1845425"/>
              <a:gd name="connsiteX6" fmla="*/ 980902 w 1446415"/>
              <a:gd name="connsiteY6" fmla="*/ 1720734 h 1845425"/>
              <a:gd name="connsiteX7" fmla="*/ 773084 w 1446415"/>
              <a:gd name="connsiteY7" fmla="*/ 1845425 h 1845425"/>
              <a:gd name="connsiteX8" fmla="*/ 598517 w 1446415"/>
              <a:gd name="connsiteY8" fmla="*/ 1803862 h 1845425"/>
              <a:gd name="connsiteX9" fmla="*/ 440575 w 1446415"/>
              <a:gd name="connsiteY9" fmla="*/ 1704109 h 1845425"/>
              <a:gd name="connsiteX10" fmla="*/ 274320 w 1446415"/>
              <a:gd name="connsiteY10" fmla="*/ 1546167 h 1845425"/>
              <a:gd name="connsiteX11" fmla="*/ 91440 w 1446415"/>
              <a:gd name="connsiteY11" fmla="*/ 1346662 h 1845425"/>
              <a:gd name="connsiteX12" fmla="*/ 0 w 1446415"/>
              <a:gd name="connsiteY12" fmla="*/ 1238596 h 18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6415" h="1845425">
                <a:moveTo>
                  <a:pt x="0" y="1238596"/>
                </a:moveTo>
                <a:lnTo>
                  <a:pt x="623370" y="11347"/>
                </a:lnTo>
                <a:lnTo>
                  <a:pt x="764771" y="0"/>
                </a:lnTo>
                <a:lnTo>
                  <a:pt x="1446415" y="1230283"/>
                </a:lnTo>
                <a:lnTo>
                  <a:pt x="1288473" y="1404851"/>
                </a:lnTo>
                <a:lnTo>
                  <a:pt x="1064029" y="1662545"/>
                </a:lnTo>
                <a:lnTo>
                  <a:pt x="980902" y="1720734"/>
                </a:lnTo>
                <a:lnTo>
                  <a:pt x="773084" y="1845425"/>
                </a:lnTo>
                <a:lnTo>
                  <a:pt x="598517" y="1803862"/>
                </a:lnTo>
                <a:lnTo>
                  <a:pt x="440575" y="1704109"/>
                </a:lnTo>
                <a:lnTo>
                  <a:pt x="274320" y="1546167"/>
                </a:lnTo>
                <a:lnTo>
                  <a:pt x="91440" y="1346662"/>
                </a:lnTo>
                <a:lnTo>
                  <a:pt x="0" y="123859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3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04897" y="3355583"/>
            <a:ext cx="1202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SEA FLOOR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5462366" y="350947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301680" y="242280"/>
            <a:ext cx="861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SIMULATED </a:t>
            </a: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DATA AND RECOVERY TESTS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5516280" y="1377000"/>
            <a:ext cx="465840" cy="2649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6"/>
          <p:cNvSpPr/>
          <p:nvPr/>
        </p:nvSpPr>
        <p:spPr>
          <a:xfrm>
            <a:off x="1130040" y="1827360"/>
            <a:ext cx="6318000" cy="11430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7"/>
          <p:cNvSpPr/>
          <p:nvPr/>
        </p:nvSpPr>
        <p:spPr>
          <a:xfrm>
            <a:off x="323640" y="1245960"/>
            <a:ext cx="1943640" cy="577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Generate synthetic topography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8"/>
          <p:cNvSpPr/>
          <p:nvPr/>
        </p:nvSpPr>
        <p:spPr>
          <a:xfrm>
            <a:off x="3192840" y="1253160"/>
            <a:ext cx="2192760" cy="577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Forward problem: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Simulate observations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9"/>
          <p:cNvSpPr/>
          <p:nvPr/>
        </p:nvSpPr>
        <p:spPr>
          <a:xfrm>
            <a:off x="6076080" y="1253160"/>
            <a:ext cx="2437200" cy="577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Inversed  problem: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Estimate topography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10"/>
          <p:cNvSpPr/>
          <p:nvPr/>
        </p:nvSpPr>
        <p:spPr>
          <a:xfrm>
            <a:off x="2003400" y="2632320"/>
            <a:ext cx="4571640" cy="5162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Comparison with input topography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RMS, inversion parameters sensibility,convergence</a:t>
            </a:r>
            <a:r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11"/>
          <p:cNvSpPr/>
          <p:nvPr/>
        </p:nvSpPr>
        <p:spPr>
          <a:xfrm>
            <a:off x="2552760" y="1412280"/>
            <a:ext cx="465840" cy="2649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t="27160" b="15717"/>
          <a:stretch/>
        </p:blipFill>
        <p:spPr>
          <a:xfrm>
            <a:off x="1130040" y="3544560"/>
            <a:ext cx="7064754" cy="288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36320" y="335280"/>
            <a:ext cx="720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 PROBLEM: DIFFERENT METHODS COMPARSION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864523"/>
            <a:ext cx="8305800" cy="573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5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210120" y="274320"/>
            <a:ext cx="7287960" cy="20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fr-F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INVERSED PROBLEM: PRINCIPLE </a:t>
            </a: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OF KALMAN FILTERING (KF)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39" y="1082040"/>
            <a:ext cx="6440341" cy="439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0619" y="60830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335715"/>
              </p:ext>
            </p:extLst>
          </p:nvPr>
        </p:nvGraphicFramePr>
        <p:xfrm>
          <a:off x="701040" y="6083035"/>
          <a:ext cx="1235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4" imgW="1231900" imgH="457200" progId="Equation.DSMT4">
                  <p:embed/>
                </p:oleObj>
              </mc:Choice>
              <mc:Fallback>
                <p:oleObj name="Equation" r:id="rId4" imgW="12319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" y="6083035"/>
                        <a:ext cx="12350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10120" y="5744480"/>
            <a:ext cx="4133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priori covariance of the topographic heights</a:t>
            </a:r>
            <a:endParaRPr lang="fr-FR" sz="16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073654"/>
              </p:ext>
            </p:extLst>
          </p:nvPr>
        </p:nvGraphicFramePr>
        <p:xfrm>
          <a:off x="4343400" y="6261560"/>
          <a:ext cx="6731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6" imgW="672840" imgH="342720" progId="Equation.DSMT4">
                  <p:embed/>
                </p:oleObj>
              </mc:Choice>
              <mc:Fallback>
                <p:oleObj name="Equation" r:id="rId6" imgW="67284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261560"/>
                        <a:ext cx="6731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277909" y="567678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observation </a:t>
            </a:r>
            <a:r>
              <a:rPr lang="en-US" altLang="fr-F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errors are assumed spatially </a:t>
            </a:r>
            <a:r>
              <a:rPr lang="en-US" altLang="fr-F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decorrelated</a:t>
            </a:r>
            <a:r>
              <a:rPr lang="en-US" altLang="fr-F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57" y="651152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latin typeface="Symbol" panose="05050102010706020507" pitchFamily="18" charset="2"/>
              </a:rPr>
              <a:t>j</a:t>
            </a:r>
            <a:r>
              <a:rPr lang="fr-FR" i="1" baseline="-25000" dirty="0" smtClean="0"/>
              <a:t>0</a:t>
            </a:r>
            <a:r>
              <a:rPr lang="fr-FR" dirty="0" smtClean="0"/>
              <a:t> </a:t>
            </a:r>
            <a:r>
              <a:rPr lang="fr-FR" sz="1400" dirty="0" smtClean="0"/>
              <a:t>= 0.2⁰   Calmant et al., 1994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01240" y="274320"/>
            <a:ext cx="79365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CHECKING INVERSION PARAMETERS (</a:t>
            </a: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s</a:t>
            </a:r>
            <a:r>
              <a:rPr lang="fr-FR" sz="1800" b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</a:t>
            </a: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s</a:t>
            </a:r>
            <a:r>
              <a:rPr lang="fr-FR" sz="1800" b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</a:t>
            </a: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SENSIBILITY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4"/>
          <p:cNvSpPr/>
          <p:nvPr/>
        </p:nvSpPr>
        <p:spPr>
          <a:xfrm>
            <a:off x="1816200" y="967320"/>
            <a:ext cx="5610960" cy="71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s</a:t>
            </a:r>
            <a:r>
              <a:rPr lang="fr-FR" sz="1800" b="1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</a:t>
            </a:r>
            <a:r>
              <a:rPr lang="fr-FR" sz="1800" b="1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fr-FR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is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the standard </a:t>
            </a:r>
            <a:r>
              <a:rPr lang="fr-FR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deviation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of observations </a:t>
            </a:r>
            <a:r>
              <a:rPr lang="fr-FR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errors</a:t>
            </a:r>
            <a:r>
              <a:rPr lang="fr-FR" sz="180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s</a:t>
            </a:r>
            <a:r>
              <a:rPr lang="fr-FR" sz="1800" b="1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</a:t>
            </a:r>
            <a:r>
              <a:rPr lang="fr-FR" sz="1800" b="1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is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the a priori standard </a:t>
            </a:r>
            <a:r>
              <a:rPr lang="fr-FR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deviation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of </a:t>
            </a:r>
            <a:r>
              <a:rPr lang="fr-FR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topographic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heights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" y="1680480"/>
            <a:ext cx="9144000" cy="42443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86316" y="551798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(m)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4052732" y="5357553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(m)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 rot="16200000">
            <a:off x="-6509" y="387188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(m)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6046124" y="5625859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</a:t>
            </a:r>
            <a:r>
              <a:rPr lang="fr-FR" sz="1200" dirty="0" err="1" smtClean="0"/>
              <a:t>mgal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8612540" y="534886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(m)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4552431" y="387188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(m)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 49"/>
          <p:cNvPicPr/>
          <p:nvPr/>
        </p:nvPicPr>
        <p:blipFill>
          <a:blip r:embed="rId3"/>
          <a:stretch/>
        </p:blipFill>
        <p:spPr>
          <a:xfrm>
            <a:off x="1661261" y="126825"/>
            <a:ext cx="5549007" cy="3845568"/>
          </a:xfrm>
          <a:prstGeom prst="rect">
            <a:avLst/>
          </a:prstGeom>
          <a:ln>
            <a:noFill/>
          </a:ln>
        </p:spPr>
      </p:pic>
      <p:pic>
        <p:nvPicPr>
          <p:cNvPr id="76" name="Image 50"/>
          <p:cNvPicPr/>
          <p:nvPr/>
        </p:nvPicPr>
        <p:blipFill>
          <a:blip r:embed="rId4"/>
          <a:stretch/>
        </p:blipFill>
        <p:spPr>
          <a:xfrm>
            <a:off x="1734227" y="3455137"/>
            <a:ext cx="5326139" cy="3545269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709992" y="116640"/>
            <a:ext cx="8604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GEOID </a:t>
            </a:r>
            <a:r>
              <a:rPr lang="fr-F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INVERSION </a:t>
            </a: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FOR THE GREAT METEOR TOPOGRAPHY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903720" y="4323778"/>
            <a:ext cx="2240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of computation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endPara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real data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(as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ship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mesaurements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80880" y="195480"/>
            <a:ext cx="8610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fr-FR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HIGHLIGHTS</a:t>
            </a: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&amp; </a:t>
            </a:r>
            <a:r>
              <a:rPr lang="fr-FR" sz="1800" b="1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PERSPECTIVES</a:t>
            </a:r>
            <a:endParaRPr lang="fr-FR" sz="1800" strike="noStrike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380880" y="1097496"/>
            <a:ext cx="8362440" cy="44803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Each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input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dataset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that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could</a:t>
            </a:r>
            <a:r>
              <a:rPr lang="fr-FR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be</a:t>
            </a:r>
            <a:r>
              <a:rPr lang="fr-FR" sz="180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integrated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iteratively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in the KF has the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possibility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to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complement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or not,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depending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upon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the data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uncertainties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the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current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regional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topography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solution. </a:t>
            </a:r>
            <a:endParaRPr lang="fr-FR" sz="18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non-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linear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formalism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was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validated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and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it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enabled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to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recover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topography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columns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of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kilometric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sizes, and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thus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to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reach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higher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spatial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resolutions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e.g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Great </a:t>
            </a:r>
            <a:r>
              <a:rPr lang="fr-FR" sz="18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Meteor</a:t>
            </a:r>
            <a:r>
              <a:rPr lang="fr-FR" sz="1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guyot. </a:t>
            </a:r>
            <a:endParaRPr lang="fr-FR" sz="18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fr-FR" sz="1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</a:t>
            </a:r>
            <a:r>
              <a:rPr lang="fr-FR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he </a:t>
            </a:r>
            <a:r>
              <a:rPr lang="fr-FR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numerical</a:t>
            </a:r>
            <a:r>
              <a:rPr lang="fr-FR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computation </a:t>
            </a:r>
            <a:r>
              <a:rPr lang="fr-FR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is</a:t>
            </a:r>
            <a:r>
              <a:rPr lang="fr-FR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fr-FR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optimized</a:t>
            </a:r>
            <a:r>
              <a:rPr lang="fr-FR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fr-FR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using</a:t>
            </a:r>
            <a:r>
              <a:rPr lang="fr-FR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C++ </a:t>
            </a:r>
            <a:r>
              <a:rPr lang="fr-FR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armadillo</a:t>
            </a:r>
            <a:r>
              <a:rPr lang="fr-FR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fr-FR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libraries</a:t>
            </a:r>
            <a:r>
              <a:rPr lang="fr-FR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fr-FR" sz="1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5840" indent="-28548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</a:t>
            </a: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he 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compensation </a:t>
            </a: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effects are added to the model but further investigations are needed.</a:t>
            </a:r>
          </a:p>
          <a:p>
            <a:pPr marL="285840" indent="-285480">
              <a:buClr>
                <a:srgbClr val="000000"/>
              </a:buClr>
              <a:buFont typeface="Arial"/>
              <a:buChar char="•"/>
            </a:pPr>
            <a:endParaRPr lang="fr-FR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5840" indent="-28548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Taking </a:t>
            </a: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the sediment 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thickness into account.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   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Seoane et al. (in </a:t>
            </a:r>
            <a:r>
              <a:rPr lang="fr-FR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preparation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fr-FR" sz="1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340</Words>
  <Application>Microsoft Office PowerPoint</Application>
  <PresentationFormat>On-screen Show (4:3)</PresentationFormat>
  <Paragraphs>69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libreservice</dc:creator>
  <cp:lastModifiedBy>Benjamin Beirens</cp:lastModifiedBy>
  <cp:revision>80</cp:revision>
  <dcterms:created xsi:type="dcterms:W3CDTF">2019-03-19T13:47:38Z</dcterms:created>
  <dcterms:modified xsi:type="dcterms:W3CDTF">2020-05-03T10:26:54Z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10</vt:i4>
  </property>
</Properties>
</file>