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5" r:id="rId1"/>
  </p:sldMasterIdLst>
  <p:notesMasterIdLst>
    <p:notesMasterId r:id="rId10"/>
  </p:notesMasterIdLst>
  <p:handoutMasterIdLst>
    <p:handoutMasterId r:id="rId11"/>
  </p:handoutMasterIdLst>
  <p:sldIdLst>
    <p:sldId id="338" r:id="rId2"/>
    <p:sldId id="341" r:id="rId3"/>
    <p:sldId id="342" r:id="rId4"/>
    <p:sldId id="343" r:id="rId5"/>
    <p:sldId id="344" r:id="rId6"/>
    <p:sldId id="347" r:id="rId7"/>
    <p:sldId id="348" r:id="rId8"/>
    <p:sldId id="34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2FF"/>
    <a:srgbClr val="008000"/>
    <a:srgbClr val="76D6FF"/>
    <a:srgbClr val="FF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20" autoAdjust="0"/>
    <p:restoredTop sz="83703" autoAdjust="0"/>
  </p:normalViewPr>
  <p:slideViewPr>
    <p:cSldViewPr snapToGrid="0">
      <p:cViewPr varScale="1">
        <p:scale>
          <a:sx n="107" d="100"/>
          <a:sy n="107" d="100"/>
        </p:scale>
        <p:origin x="2232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94A9EC-BA41-274D-90E2-853D457056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1B1A2-47A6-4349-97F0-8A45F3D690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590E7-CF1E-B84D-9819-5E3EC43110CB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8D16F-029A-0646-9FC4-A8BAC1DD52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D3343 | EGU2020-3581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2E043-0779-2142-910C-5BC7471BC6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811B5-FC9B-BD4A-88B5-9B387529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5291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CC50E-B1E5-4059-B67D-591DED466241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D3343 | EGU2020-3581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7E7A3-EBA5-4F11-AE4C-E82D7CDAC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2772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7E7A3-EBA5-4F11-AE4C-E82D7CDACAF6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B3751-F8E4-0D4B-9BFA-6780B0E662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D3343 | EGU2020-3581</a:t>
            </a:r>
          </a:p>
        </p:txBody>
      </p:sp>
    </p:spTree>
    <p:extLst>
      <p:ext uri="{BB962C8B-B14F-4D97-AF65-F5344CB8AC3E}">
        <p14:creationId xmlns:p14="http://schemas.microsoft.com/office/powerpoint/2010/main" val="399285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7E7A3-EBA5-4F11-AE4C-E82D7CDACAF6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B3751-F8E4-0D4B-9BFA-6780B0E662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D3343 | EGU2020-3581</a:t>
            </a:r>
          </a:p>
        </p:txBody>
      </p:sp>
    </p:spTree>
    <p:extLst>
      <p:ext uri="{BB962C8B-B14F-4D97-AF65-F5344CB8AC3E}">
        <p14:creationId xmlns:p14="http://schemas.microsoft.com/office/powerpoint/2010/main" val="197412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7E7A3-EBA5-4F11-AE4C-E82D7CDACAF6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B3751-F8E4-0D4B-9BFA-6780B0E662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D3343 | EGU2020-3581</a:t>
            </a:r>
          </a:p>
        </p:txBody>
      </p:sp>
    </p:spTree>
    <p:extLst>
      <p:ext uri="{BB962C8B-B14F-4D97-AF65-F5344CB8AC3E}">
        <p14:creationId xmlns:p14="http://schemas.microsoft.com/office/powerpoint/2010/main" val="225776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7E7A3-EBA5-4F11-AE4C-E82D7CDACAF6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B3751-F8E4-0D4B-9BFA-6780B0E662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D3343 | EGU2020-3581</a:t>
            </a:r>
          </a:p>
        </p:txBody>
      </p:sp>
    </p:spTree>
    <p:extLst>
      <p:ext uri="{BB962C8B-B14F-4D97-AF65-F5344CB8AC3E}">
        <p14:creationId xmlns:p14="http://schemas.microsoft.com/office/powerpoint/2010/main" val="2662923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7E7A3-EBA5-4F11-AE4C-E82D7CDACAF6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B3751-F8E4-0D4B-9BFA-6780B0E662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D3343 | EGU2020-3581</a:t>
            </a:r>
          </a:p>
        </p:txBody>
      </p:sp>
    </p:spTree>
    <p:extLst>
      <p:ext uri="{BB962C8B-B14F-4D97-AF65-F5344CB8AC3E}">
        <p14:creationId xmlns:p14="http://schemas.microsoft.com/office/powerpoint/2010/main" val="1538903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7E7A3-EBA5-4F11-AE4C-E82D7CDACAF6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B3751-F8E4-0D4B-9BFA-6780B0E662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D3343 | EGU2020-3581</a:t>
            </a:r>
          </a:p>
        </p:txBody>
      </p:sp>
    </p:spTree>
    <p:extLst>
      <p:ext uri="{BB962C8B-B14F-4D97-AF65-F5344CB8AC3E}">
        <p14:creationId xmlns:p14="http://schemas.microsoft.com/office/powerpoint/2010/main" val="3076099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7E7A3-EBA5-4F11-AE4C-E82D7CDACAF6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B3751-F8E4-0D4B-9BFA-6780B0E662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D3343 | EGU2020-3581</a:t>
            </a:r>
          </a:p>
        </p:txBody>
      </p:sp>
    </p:spTree>
    <p:extLst>
      <p:ext uri="{BB962C8B-B14F-4D97-AF65-F5344CB8AC3E}">
        <p14:creationId xmlns:p14="http://schemas.microsoft.com/office/powerpoint/2010/main" val="3766468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7E7A3-EBA5-4F11-AE4C-E82D7CDACAF6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B3751-F8E4-0D4B-9BFA-6780B0E662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D3343 | EGU2020-3581</a:t>
            </a:r>
          </a:p>
        </p:txBody>
      </p:sp>
    </p:spTree>
    <p:extLst>
      <p:ext uri="{BB962C8B-B14F-4D97-AF65-F5344CB8AC3E}">
        <p14:creationId xmlns:p14="http://schemas.microsoft.com/office/powerpoint/2010/main" val="233584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8331D-AB7A-42DF-891C-250313B0FC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31800" y="610858"/>
            <a:ext cx="11328400" cy="5883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230543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CE846-5313-4C0B-BC6C-38D2B058C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6340401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25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bg2"/>
          </a:solidFill>
        </p:grpSpPr>
        <p:sp>
          <p:nvSpPr>
            <p:cNvPr id="24" name="Rechteck 23"/>
            <p:cNvSpPr/>
            <p:nvPr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22747" cy="150519"/>
            </a:xfrm>
            <a:prstGeom prst="rect">
              <a:avLst/>
            </a:prstGeom>
            <a:grpFill/>
          </p:spPr>
        </p:pic>
      </p:grp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501801" y="6309585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850CE846-5313-4C0B-BC6C-38D2B058C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0" y="1581462"/>
            <a:ext cx="11311917" cy="4655826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40099" y="628850"/>
            <a:ext cx="11328400" cy="468451"/>
          </a:xfrm>
          <a:prstGeom prst="rect">
            <a:avLst/>
          </a:prstGeom>
          <a:solidFill>
            <a:schemeClr val="bg1"/>
          </a:solidFill>
        </p:spPr>
        <p:txBody>
          <a:bodyPr vert="horz" lIns="140400" tIns="0" rIns="14400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889" y="217090"/>
            <a:ext cx="1311441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4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transition>
    <p:fade/>
  </p:transition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maxic@phys.ethz.ch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12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emf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doi.org/10.1017/RDC.2019.87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11.tiff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7/RDC.2019.87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doi.org/10.1029/2019JC015014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72842"/>
            <a:ext cx="12192000" cy="926107"/>
          </a:xfrm>
        </p:spPr>
        <p:txBody>
          <a:bodyPr/>
          <a:lstStyle/>
          <a:p>
            <a:pPr algn="ctr"/>
            <a:r>
              <a:rPr lang="en-US" b="0" dirty="0">
                <a:latin typeface="+mn-lt"/>
                <a:cs typeface="Thonburi" pitchFamily="2" charset="-34"/>
              </a:rPr>
              <a:t>Rapid and high precision DI</a:t>
            </a:r>
            <a:r>
              <a:rPr lang="en-US" b="0" baseline="30000" dirty="0">
                <a:latin typeface="+mn-lt"/>
                <a:cs typeface="Thonburi" pitchFamily="2" charset="-34"/>
              </a:rPr>
              <a:t>14</a:t>
            </a:r>
            <a:r>
              <a:rPr lang="en-US" b="0" dirty="0">
                <a:latin typeface="+mn-lt"/>
                <a:cs typeface="Thonburi" pitchFamily="2" charset="-34"/>
              </a:rPr>
              <a:t>C analysis in small seawater samples </a:t>
            </a:r>
            <a:br>
              <a:rPr lang="en-US" b="0" dirty="0">
                <a:latin typeface="+mn-lt"/>
                <a:cs typeface="Thonburi" pitchFamily="2" charset="-34"/>
              </a:rPr>
            </a:br>
            <a:r>
              <a:rPr lang="en-US" b="0" dirty="0">
                <a:latin typeface="+mn-lt"/>
                <a:cs typeface="Thonburi" pitchFamily="2" charset="-34"/>
              </a:rPr>
              <a:t>and its future application as ocean tracer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43F2E0E-FC4B-D243-848E-B37F848F7976}"/>
              </a:ext>
            </a:extLst>
          </p:cNvPr>
          <p:cNvSpPr txBox="1">
            <a:spLocks/>
          </p:cNvSpPr>
          <p:nvPr/>
        </p:nvSpPr>
        <p:spPr>
          <a:xfrm>
            <a:off x="165100" y="4664512"/>
            <a:ext cx="7340600" cy="813225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 err="1">
                <a:cs typeface="Thonburi" pitchFamily="2" charset="-34"/>
              </a:rPr>
              <a:t>Núria</a:t>
            </a:r>
            <a:r>
              <a:rPr lang="en-US" sz="1600" dirty="0">
                <a:cs typeface="Thonburi" pitchFamily="2" charset="-34"/>
              </a:rPr>
              <a:t> </a:t>
            </a:r>
            <a:r>
              <a:rPr lang="en-US" sz="1600" dirty="0" err="1">
                <a:cs typeface="Thonburi" pitchFamily="2" charset="-34"/>
              </a:rPr>
              <a:t>Casacuberta</a:t>
            </a:r>
            <a:r>
              <a:rPr lang="en-US" sz="1600" dirty="0">
                <a:cs typeface="Thonburi" pitchFamily="2" charset="-34"/>
              </a:rPr>
              <a:t>, </a:t>
            </a:r>
            <a:r>
              <a:rPr lang="en-US" sz="1600" b="1" dirty="0">
                <a:cs typeface="Thonburi" pitchFamily="2" charset="-34"/>
              </a:rPr>
              <a:t>Maxi </a:t>
            </a:r>
            <a:r>
              <a:rPr lang="en-US" sz="1600" b="1" dirty="0" err="1">
                <a:cs typeface="Thonburi" pitchFamily="2" charset="-34"/>
              </a:rPr>
              <a:t>Castrillejo</a:t>
            </a:r>
            <a:r>
              <a:rPr lang="en-US" sz="1600" dirty="0">
                <a:cs typeface="Thonburi" pitchFamily="2" charset="-34"/>
              </a:rPr>
              <a:t>, Anne-Marie </a:t>
            </a:r>
            <a:r>
              <a:rPr lang="en-US" sz="1600" dirty="0" err="1">
                <a:cs typeface="Thonburi" pitchFamily="2" charset="-34"/>
              </a:rPr>
              <a:t>Wefing</a:t>
            </a:r>
            <a:r>
              <a:rPr lang="en-US" sz="1600" dirty="0">
                <a:cs typeface="Thonburi" pitchFamily="2" charset="-34"/>
              </a:rPr>
              <a:t>, Silvia </a:t>
            </a:r>
            <a:r>
              <a:rPr lang="en-US" sz="1600" dirty="0" err="1">
                <a:cs typeface="Thonburi" pitchFamily="2" charset="-34"/>
              </a:rPr>
              <a:t>Bollhalder</a:t>
            </a:r>
            <a:r>
              <a:rPr lang="en-US" sz="1600" dirty="0">
                <a:cs typeface="Thonburi" pitchFamily="2" charset="-34"/>
              </a:rPr>
              <a:t>, Kayley </a:t>
            </a:r>
            <a:r>
              <a:rPr lang="en-US" sz="1600" dirty="0" err="1">
                <a:cs typeface="Thonburi" pitchFamily="2" charset="-34"/>
              </a:rPr>
              <a:t>Kündig</a:t>
            </a:r>
            <a:r>
              <a:rPr lang="en-US" sz="1600" dirty="0">
                <a:cs typeface="Thonburi" pitchFamily="2" charset="-34"/>
              </a:rPr>
              <a:t>, Hans-Arno </a:t>
            </a:r>
            <a:r>
              <a:rPr lang="en-US" sz="1600" dirty="0" err="1">
                <a:cs typeface="Thonburi" pitchFamily="2" charset="-34"/>
              </a:rPr>
              <a:t>Synal</a:t>
            </a:r>
            <a:r>
              <a:rPr lang="en-US" sz="1600" dirty="0">
                <a:cs typeface="Thonburi" pitchFamily="2" charset="-34"/>
              </a:rPr>
              <a:t>, and Lukas Wacker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43D57F-C702-0E4E-BE6E-2558895C6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791" y="4437196"/>
            <a:ext cx="3675217" cy="1810343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60D373B-30C6-6346-8DAD-055552DE46A9}"/>
              </a:ext>
            </a:extLst>
          </p:cNvPr>
          <p:cNvSpPr txBox="1">
            <a:spLocks/>
          </p:cNvSpPr>
          <p:nvPr/>
        </p:nvSpPr>
        <p:spPr>
          <a:xfrm>
            <a:off x="165100" y="2848998"/>
            <a:ext cx="12192000" cy="1013301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cs typeface="Thonburi" pitchFamily="2" charset="-34"/>
              </a:rPr>
              <a:t>In Climate: Past, Present, Future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cs typeface="Thonburi" pitchFamily="2" charset="-34"/>
              </a:rPr>
              <a:t>CL5.3 Radiocarbon and the Carbon cycle – novel techniques and applications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30C99-CB47-BE49-9318-C6F2DDA4AF92}"/>
              </a:ext>
            </a:extLst>
          </p:cNvPr>
          <p:cNvSpPr txBox="1"/>
          <p:nvPr/>
        </p:nvSpPr>
        <p:spPr>
          <a:xfrm>
            <a:off x="165100" y="6477000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Thonburi Light" pitchFamily="2" charset="-34"/>
              </a:rPr>
              <a:t>D3343 | EGU2020-3581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42C34-685E-384B-BB50-CBB76859B185}"/>
              </a:ext>
            </a:extLst>
          </p:cNvPr>
          <p:cNvSpPr txBox="1"/>
          <p:nvPr/>
        </p:nvSpPr>
        <p:spPr>
          <a:xfrm>
            <a:off x="10237820" y="6477000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cs typeface="Thonburi Light" pitchFamily="2" charset="-34"/>
              </a:rPr>
              <a:t>Casacuberta</a:t>
            </a:r>
            <a:r>
              <a:rPr lang="en-US" sz="1200" dirty="0">
                <a:cs typeface="Thonburi Light" pitchFamily="2" charset="-34"/>
              </a:rPr>
              <a:t> et al. </a:t>
            </a:r>
            <a:endParaRPr lang="en-US" sz="1200" dirty="0">
              <a:solidFill>
                <a:schemeClr val="bg1"/>
              </a:solidFill>
              <a:cs typeface="Thonburi Light" pitchFamily="2" charset="-34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B8AE1B5-2262-E143-BFFC-37A40DAF08E4}"/>
              </a:ext>
            </a:extLst>
          </p:cNvPr>
          <p:cNvSpPr txBox="1">
            <a:spLocks/>
          </p:cNvSpPr>
          <p:nvPr/>
        </p:nvSpPr>
        <p:spPr>
          <a:xfrm>
            <a:off x="165100" y="5459077"/>
            <a:ext cx="6400800" cy="788462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Thonburi Light" pitchFamily="2" charset="-34"/>
              </a:rPr>
              <a:t>Laboratory of Ion Beam Physics, ETH-Zurich, Switzerland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Thonburi Light" pitchFamily="2" charset="-34"/>
              </a:rPr>
              <a:t>Contacts: M.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Thonburi Light" pitchFamily="2" charset="-34"/>
              </a:rPr>
              <a:t>Castrillejo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Thonburi Light" pitchFamily="2" charset="-34"/>
              </a:rPr>
              <a:t> (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Thonburi Light" pitchFamily="2" charset="-34"/>
                <a:hlinkClick r:id="rId6"/>
              </a:rPr>
              <a:t>maxic@phys.ethz.ch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Thonburi Light" pitchFamily="2" charset="-34"/>
              </a:rPr>
              <a:t>)           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CEAA16-35D6-1E4D-B137-11EBB0B11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95" y="0"/>
            <a:ext cx="1456608" cy="717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F4846-D1CF-AF4F-8616-96044AD63C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79" y="6384032"/>
            <a:ext cx="1219200" cy="419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A11C1D-6BA4-EC4A-AF97-8F01E5416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55105"/>
      </p:ext>
    </p:extLst>
  </p:cSld>
  <p:clrMapOvr>
    <a:masterClrMapping/>
  </p:clrMapOvr>
  <p:transition advTm="262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8599" y="625991"/>
            <a:ext cx="11374801" cy="504310"/>
          </a:xfrm>
        </p:spPr>
        <p:txBody>
          <a:bodyPr/>
          <a:lstStyle/>
          <a:p>
            <a:r>
              <a:rPr lang="en-US" sz="3000" b="0" dirty="0">
                <a:latin typeface="+mn-lt"/>
                <a:cs typeface="Thonburi" pitchFamily="2" charset="-34"/>
              </a:rPr>
              <a:t>Motivation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43D57F-C702-0E4E-BE6E-2558895C6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95" y="0"/>
            <a:ext cx="1456608" cy="717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30C99-CB47-BE49-9318-C6F2DDA4AF92}"/>
              </a:ext>
            </a:extLst>
          </p:cNvPr>
          <p:cNvSpPr txBox="1"/>
          <p:nvPr/>
        </p:nvSpPr>
        <p:spPr>
          <a:xfrm>
            <a:off x="165100" y="6477000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Thonburi Light" pitchFamily="2" charset="-34"/>
              </a:rPr>
              <a:t>D3343 | EGU2020-3581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8E6D4-3D11-184B-ADAD-1AF7EC61D080}"/>
              </a:ext>
            </a:extLst>
          </p:cNvPr>
          <p:cNvSpPr txBox="1"/>
          <p:nvPr/>
        </p:nvSpPr>
        <p:spPr>
          <a:xfrm>
            <a:off x="10237820" y="6477000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cs typeface="Thonburi Light" pitchFamily="2" charset="-34"/>
              </a:rPr>
              <a:t>Casacuberta</a:t>
            </a:r>
            <a:r>
              <a:rPr lang="en-US" sz="1200" dirty="0">
                <a:cs typeface="Thonburi Light" pitchFamily="2" charset="-34"/>
              </a:rPr>
              <a:t> et al. | 1</a:t>
            </a:r>
            <a:endParaRPr lang="en-US" sz="1200" dirty="0">
              <a:solidFill>
                <a:schemeClr val="bg1"/>
              </a:solidFill>
              <a:cs typeface="Thonburi Light" pitchFamily="2" charset="-34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F21FE73-F743-3640-B529-1317718CEAD3}"/>
              </a:ext>
            </a:extLst>
          </p:cNvPr>
          <p:cNvSpPr txBox="1">
            <a:spLocks/>
          </p:cNvSpPr>
          <p:nvPr/>
        </p:nvSpPr>
        <p:spPr>
          <a:xfrm>
            <a:off x="6971726" y="4859738"/>
            <a:ext cx="4700700" cy="506651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800" dirty="0">
                <a:cs typeface="Thonburi" pitchFamily="2" charset="-34"/>
              </a:rPr>
              <a:t>Key, R., and McNichol, A. 2020. Bottle data from cruise 33RO20130803, exchange version. Accessed from CCHDO https://</a:t>
            </a:r>
            <a:r>
              <a:rPr lang="en-US" sz="800" dirty="0" err="1">
                <a:cs typeface="Thonburi" pitchFamily="2" charset="-34"/>
              </a:rPr>
              <a:t>cchdo.ucsd.edu</a:t>
            </a:r>
            <a:r>
              <a:rPr lang="en-US" sz="800" dirty="0">
                <a:cs typeface="Thonburi" pitchFamily="2" charset="-34"/>
              </a:rPr>
              <a:t>/cruise/33RO20100308. Access date 2020-04-29.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DA25ACF-51DE-514B-B768-E39DF810CA06}"/>
              </a:ext>
            </a:extLst>
          </p:cNvPr>
          <p:cNvSpPr txBox="1">
            <a:spLocks/>
          </p:cNvSpPr>
          <p:nvPr/>
        </p:nvSpPr>
        <p:spPr>
          <a:xfrm>
            <a:off x="289708" y="1285860"/>
            <a:ext cx="6161675" cy="3420810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400" b="1" dirty="0">
                <a:cs typeface="Thonburi" pitchFamily="2" charset="-34"/>
              </a:rPr>
              <a:t>APPLICATION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aseline="30000" dirty="0">
                <a:cs typeface="Thonburi" pitchFamily="2" charset="-34"/>
              </a:rPr>
              <a:t>14</a:t>
            </a:r>
            <a:r>
              <a:rPr lang="en-US" sz="1400" dirty="0">
                <a:cs typeface="Thonburi" pitchFamily="2" charset="-34"/>
              </a:rPr>
              <a:t>C is a valuable </a:t>
            </a:r>
            <a:r>
              <a:rPr lang="en-US" sz="1400" b="1" dirty="0">
                <a:solidFill>
                  <a:srgbClr val="FF0000"/>
                </a:solidFill>
                <a:cs typeface="Thonburi" pitchFamily="2" charset="-34"/>
              </a:rPr>
              <a:t>ocean tracer</a:t>
            </a:r>
            <a:r>
              <a:rPr lang="en-US" sz="1400" b="1" dirty="0">
                <a:cs typeface="Thonburi" pitchFamily="2" charset="-34"/>
              </a:rPr>
              <a:t>: </a:t>
            </a:r>
            <a:r>
              <a:rPr lang="en-US" sz="1400" dirty="0">
                <a:cs typeface="Thonburi" pitchFamily="2" charset="-34"/>
              </a:rPr>
              <a:t>used to estimate water circulation timescales, uptake of atmospheric CO</a:t>
            </a:r>
            <a:r>
              <a:rPr lang="en-US" sz="1400" baseline="-25000" dirty="0">
                <a:cs typeface="Thonburi" pitchFamily="2" charset="-34"/>
              </a:rPr>
              <a:t>2</a:t>
            </a:r>
            <a:r>
              <a:rPr lang="en-US" sz="1400" dirty="0">
                <a:cs typeface="Thonburi" pitchFamily="2" charset="-34"/>
              </a:rPr>
              <a:t>, ocean carbon cycling, etc.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Ambitious </a:t>
            </a:r>
            <a:r>
              <a:rPr lang="en-US" sz="1400" b="1" dirty="0">
                <a:cs typeface="Thonburi" pitchFamily="2" charset="-34"/>
              </a:rPr>
              <a:t>spatial and temporal sampling </a:t>
            </a:r>
            <a:r>
              <a:rPr lang="en-US" sz="1400" dirty="0">
                <a:cs typeface="Thonburi" pitchFamily="2" charset="-34"/>
              </a:rPr>
              <a:t>resolution is aimed (GO-SHIP program):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Global oceans covered by reference sections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Decadal to sub-decadal repetitions of sections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8E2FF48-DD07-3E46-AF12-039289FCA02C}"/>
              </a:ext>
            </a:extLst>
          </p:cNvPr>
          <p:cNvSpPr txBox="1"/>
          <p:nvPr/>
        </p:nvSpPr>
        <p:spPr>
          <a:xfrm>
            <a:off x="289707" y="4426790"/>
            <a:ext cx="593778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Thonburi" pitchFamily="2" charset="-34"/>
              </a:rPr>
              <a:t>TECHNICAL</a:t>
            </a:r>
            <a:endParaRPr lang="es-ES" sz="1400" dirty="0">
              <a:cs typeface="Thonburi" pitchFamily="2" charset="-3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High quality </a:t>
            </a:r>
            <a:r>
              <a:rPr lang="en-US" sz="1400" baseline="30000" dirty="0">
                <a:cs typeface="Thonburi" pitchFamily="2" charset="-34"/>
              </a:rPr>
              <a:t>14</a:t>
            </a:r>
            <a:r>
              <a:rPr lang="en-US" sz="1400" dirty="0">
                <a:cs typeface="Thonburi" pitchFamily="2" charset="-34"/>
              </a:rPr>
              <a:t>C data is needed: </a:t>
            </a:r>
            <a:r>
              <a:rPr lang="en-US" sz="1400" b="1" dirty="0">
                <a:solidFill>
                  <a:srgbClr val="FF0000"/>
                </a:solidFill>
                <a:cs typeface="Thonburi" pitchFamily="2" charset="-34"/>
              </a:rPr>
              <a:t>develop methods </a:t>
            </a:r>
            <a:r>
              <a:rPr lang="en-US" sz="1400" dirty="0">
                <a:cs typeface="Thonburi" pitchFamily="2" charset="-34"/>
              </a:rPr>
              <a:t>to reduce sample volume, reduce potential of cross-contamination, intercalibrate methods… </a:t>
            </a:r>
          </a:p>
          <a:p>
            <a:endParaRPr lang="es-ES" sz="1600" dirty="0">
              <a:cs typeface="Thonburi" pitchFamily="2" charset="-34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6B43387-8418-164F-A5F5-CB4F677C6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931" y="626243"/>
            <a:ext cx="3486032" cy="2642045"/>
          </a:xfrm>
          <a:prstGeom prst="rect">
            <a:avLst/>
          </a:prstGeom>
        </p:spPr>
      </p:pic>
      <p:pic>
        <p:nvPicPr>
          <p:cNvPr id="1028" name="Picture 4" descr="Deploying a Gerard Barrel, a large volume water sampler | treve ...">
            <a:extLst>
              <a:ext uri="{FF2B5EF4-FFF2-40B4-BE49-F238E27FC236}">
                <a16:creationId xmlns:a16="http://schemas.microsoft.com/office/drawing/2014/main" id="{9951DF65-E958-F847-9691-CF082DD5D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52" y="5273874"/>
            <a:ext cx="820621" cy="123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B18CE0-483B-1245-9ADB-25B756B9BF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79" y="6384032"/>
            <a:ext cx="1219200" cy="4191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2AA80BC-F5A2-0F46-B8A9-74B48CCA5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0481217" y="5577500"/>
            <a:ext cx="1076165" cy="807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A2E235-1095-FA46-A2B8-A7ED6A1E0059}"/>
              </a:ext>
            </a:extLst>
          </p:cNvPr>
          <p:cNvSpPr txBox="1"/>
          <p:nvPr/>
        </p:nvSpPr>
        <p:spPr>
          <a:xfrm>
            <a:off x="10680527" y="1565902"/>
            <a:ext cx="787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A13.5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DC73D90-EAE0-5746-A6D1-66258BCF1377}"/>
              </a:ext>
            </a:extLst>
          </p:cNvPr>
          <p:cNvSpPr/>
          <p:nvPr/>
        </p:nvSpPr>
        <p:spPr>
          <a:xfrm>
            <a:off x="8239566" y="5826753"/>
            <a:ext cx="2376171" cy="448541"/>
          </a:xfrm>
          <a:prstGeom prst="rightArrow">
            <a:avLst>
              <a:gd name="adj1" fmla="val 50000"/>
              <a:gd name="adj2" fmla="val 6798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Optimization of method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B232E8-ECCB-3841-9A13-BDABA993B994}"/>
              </a:ext>
            </a:extLst>
          </p:cNvPr>
          <p:cNvGrpSpPr/>
          <p:nvPr/>
        </p:nvGrpSpPr>
        <p:grpSpPr>
          <a:xfrm>
            <a:off x="6886632" y="2987953"/>
            <a:ext cx="4730630" cy="1991819"/>
            <a:chOff x="5742959" y="991413"/>
            <a:chExt cx="6040442" cy="294141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E1BE9C1-20B0-5D48-A21A-5E2D4366D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959" y="1042770"/>
              <a:ext cx="6040442" cy="28900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FC38D60-278C-A845-8E17-AC04D9D10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062" y="2796588"/>
              <a:ext cx="1063982" cy="86898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B6FD5B-0FB3-BA4B-ADAF-C825212B6379}"/>
                </a:ext>
              </a:extLst>
            </p:cNvPr>
            <p:cNvSpPr/>
            <p:nvPr/>
          </p:nvSpPr>
          <p:spPr>
            <a:xfrm rot="16200000">
              <a:off x="4830888" y="2390485"/>
              <a:ext cx="2060655" cy="236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642ACB-D271-7E4E-9B39-01624BDF161A}"/>
                </a:ext>
              </a:extLst>
            </p:cNvPr>
            <p:cNvSpPr/>
            <p:nvPr/>
          </p:nvSpPr>
          <p:spPr>
            <a:xfrm>
              <a:off x="10237820" y="991413"/>
              <a:ext cx="1107513" cy="281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9C52C7-D96A-A643-A7FE-C1B0D8A7379D}"/>
                </a:ext>
              </a:extLst>
            </p:cNvPr>
            <p:cNvSpPr txBox="1"/>
            <p:nvPr/>
          </p:nvSpPr>
          <p:spPr>
            <a:xfrm>
              <a:off x="10575857" y="1018792"/>
              <a:ext cx="805029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itchFamily="2" charset="2"/>
                </a:rPr>
                <a:t>D</a:t>
              </a:r>
              <a:r>
                <a:rPr lang="en-US" sz="1200" baseline="30000" dirty="0"/>
                <a:t>14</a:t>
              </a:r>
              <a:r>
                <a:rPr lang="en-US" sz="1200" dirty="0"/>
                <a:t>C (‰)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84381-FEEC-7D45-84F3-08B0CF3ECC1A}"/>
                </a:ext>
              </a:extLst>
            </p:cNvPr>
            <p:cNvSpPr txBox="1"/>
            <p:nvPr/>
          </p:nvSpPr>
          <p:spPr>
            <a:xfrm rot="16200000">
              <a:off x="5476495" y="2393067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Depth (m)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7D20B56-D2E1-E142-84F1-D58615E1761C}"/>
              </a:ext>
            </a:extLst>
          </p:cNvPr>
          <p:cNvSpPr txBox="1"/>
          <p:nvPr/>
        </p:nvSpPr>
        <p:spPr>
          <a:xfrm>
            <a:off x="8527543" y="4428141"/>
            <a:ext cx="787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A13.5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75EB0B-045A-5440-97BC-F1D6C2828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88146"/>
      </p:ext>
    </p:extLst>
  </p:cSld>
  <p:clrMapOvr>
    <a:masterClrMapping/>
  </p:clrMapOvr>
  <p:transition advTm="1327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3ADD29-B4D8-B642-B49F-B56069316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373" y="4197459"/>
            <a:ext cx="1454076" cy="21416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5881" y="625991"/>
            <a:ext cx="11357519" cy="504310"/>
          </a:xfrm>
          <a:noFill/>
        </p:spPr>
        <p:txBody>
          <a:bodyPr/>
          <a:lstStyle/>
          <a:p>
            <a:r>
              <a:rPr lang="en-US" sz="3000" b="0" dirty="0">
                <a:latin typeface="+mn-lt"/>
                <a:cs typeface="Thonburi" pitchFamily="2" charset="-34"/>
              </a:rPr>
              <a:t>New method for high precision DI</a:t>
            </a:r>
            <a:r>
              <a:rPr lang="en-US" sz="3000" b="0" baseline="30000" dirty="0">
                <a:latin typeface="+mn-lt"/>
                <a:cs typeface="Thonburi" pitchFamily="2" charset="-34"/>
              </a:rPr>
              <a:t>14</a:t>
            </a:r>
            <a:r>
              <a:rPr lang="en-US" sz="3000" b="0" dirty="0">
                <a:latin typeface="+mn-lt"/>
                <a:cs typeface="Thonburi" pitchFamily="2" charset="-34"/>
              </a:rPr>
              <a:t>C in small seawater samples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43D57F-C702-0E4E-BE6E-2558895C6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95" y="0"/>
            <a:ext cx="1456608" cy="717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30C99-CB47-BE49-9318-C6F2DDA4AF92}"/>
              </a:ext>
            </a:extLst>
          </p:cNvPr>
          <p:cNvSpPr txBox="1"/>
          <p:nvPr/>
        </p:nvSpPr>
        <p:spPr>
          <a:xfrm>
            <a:off x="165100" y="6477000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Thonburi Light" pitchFamily="2" charset="-34"/>
              </a:rPr>
              <a:t>D3343 | EGU2020-3581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8E6D4-3D11-184B-ADAD-1AF7EC61D080}"/>
              </a:ext>
            </a:extLst>
          </p:cNvPr>
          <p:cNvSpPr txBox="1"/>
          <p:nvPr/>
        </p:nvSpPr>
        <p:spPr>
          <a:xfrm>
            <a:off x="10237820" y="6477000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cs typeface="Thonburi Light" pitchFamily="2" charset="-34"/>
              </a:rPr>
              <a:t>Casacuberta</a:t>
            </a:r>
            <a:r>
              <a:rPr lang="en-US" sz="1200" dirty="0">
                <a:cs typeface="Thonburi Light" pitchFamily="2" charset="-34"/>
              </a:rPr>
              <a:t> et al. | 2</a:t>
            </a:r>
            <a:endParaRPr lang="en-US" sz="1200" dirty="0">
              <a:solidFill>
                <a:schemeClr val="bg1"/>
              </a:solidFill>
              <a:cs typeface="Thonburi Light" pitchFamily="2" charset="-34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BD9961E-EE3E-6E4B-AE18-3782B544EA4C}"/>
              </a:ext>
            </a:extLst>
          </p:cNvPr>
          <p:cNvSpPr txBox="1">
            <a:spLocks/>
          </p:cNvSpPr>
          <p:nvPr/>
        </p:nvSpPr>
        <p:spPr>
          <a:xfrm>
            <a:off x="2884248" y="6352070"/>
            <a:ext cx="6423505" cy="278655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800" dirty="0">
                <a:cs typeface="Thonburi Light" pitchFamily="2" charset="-34"/>
              </a:rPr>
              <a:t>Figures adapted from </a:t>
            </a:r>
            <a:r>
              <a:rPr lang="en-US" sz="800" dirty="0" err="1">
                <a:cs typeface="Thonburi Light" pitchFamily="2" charset="-34"/>
              </a:rPr>
              <a:t>Casacuberta</a:t>
            </a:r>
            <a:r>
              <a:rPr lang="en-US" sz="800" dirty="0">
                <a:cs typeface="Thonburi Light" pitchFamily="2" charset="-34"/>
              </a:rPr>
              <a:t>, N., et al. Radiocarbon, 62, 1, 2020. DOI: </a:t>
            </a:r>
            <a:r>
              <a:rPr lang="en-US" sz="800" dirty="0">
                <a:cs typeface="Thonburi Light" pitchFamily="2" charset="-34"/>
                <a:hlinkClick r:id="rId7"/>
              </a:rPr>
              <a:t>https://doi.org/10.1017/RDC.2019.87</a:t>
            </a:r>
            <a:endParaRPr lang="en-US" sz="800" dirty="0">
              <a:cs typeface="Thonburi Light" pitchFamily="2" charset="-34"/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679E8F9A-3B3C-7940-BFB9-D40470C86EE9}"/>
              </a:ext>
            </a:extLst>
          </p:cNvPr>
          <p:cNvSpPr txBox="1">
            <a:spLocks/>
          </p:cNvSpPr>
          <p:nvPr/>
        </p:nvSpPr>
        <p:spPr>
          <a:xfrm>
            <a:off x="145435" y="1175837"/>
            <a:ext cx="11781349" cy="376038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Fully automated extraction and graphitization steps are coupled in a single line (AGE system ETHZ). 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1787139E-C4AF-FC41-BDD2-3FD8525500F1}"/>
              </a:ext>
            </a:extLst>
          </p:cNvPr>
          <p:cNvSpPr txBox="1">
            <a:spLocks/>
          </p:cNvSpPr>
          <p:nvPr/>
        </p:nvSpPr>
        <p:spPr>
          <a:xfrm>
            <a:off x="1208143" y="2282304"/>
            <a:ext cx="1291805" cy="343941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  <a:cs typeface="Thonburi" pitchFamily="2" charset="-34"/>
              </a:rPr>
              <a:t>Autosampler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F16693C5-014F-A342-9713-10F480EBE5C9}"/>
              </a:ext>
            </a:extLst>
          </p:cNvPr>
          <p:cNvSpPr txBox="1">
            <a:spLocks/>
          </p:cNvSpPr>
          <p:nvPr/>
        </p:nvSpPr>
        <p:spPr>
          <a:xfrm>
            <a:off x="4309983" y="2278334"/>
            <a:ext cx="1566289" cy="343941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400" dirty="0">
                <a:solidFill>
                  <a:srgbClr val="92D050"/>
                </a:solidFill>
                <a:cs typeface="Thonburi" pitchFamily="2" charset="-34"/>
              </a:rPr>
              <a:t>Cu-Ag furnace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42D1B8A6-5BE3-1F47-A417-3AFDB4880C7E}"/>
              </a:ext>
            </a:extLst>
          </p:cNvPr>
          <p:cNvSpPr txBox="1">
            <a:spLocks/>
          </p:cNvSpPr>
          <p:nvPr/>
        </p:nvSpPr>
        <p:spPr>
          <a:xfrm>
            <a:off x="7428089" y="2283860"/>
            <a:ext cx="3759327" cy="343941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  <a:cs typeface="Thonburi" pitchFamily="2" charset="-34"/>
              </a:rPr>
              <a:t>Automated Graphitization System (AGE)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3D70B95-B76C-BB4D-B6FC-BD09D2E9DC99}"/>
              </a:ext>
            </a:extLst>
          </p:cNvPr>
          <p:cNvGrpSpPr/>
          <p:nvPr/>
        </p:nvGrpSpPr>
        <p:grpSpPr>
          <a:xfrm>
            <a:off x="408599" y="3337627"/>
            <a:ext cx="11424727" cy="2987665"/>
            <a:chOff x="408599" y="3396619"/>
            <a:chExt cx="11424727" cy="298766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F9D5CE0-AD42-A842-989B-65C663E0763D}"/>
                </a:ext>
              </a:extLst>
            </p:cNvPr>
            <p:cNvGrpSpPr/>
            <p:nvPr/>
          </p:nvGrpSpPr>
          <p:grpSpPr>
            <a:xfrm>
              <a:off x="408599" y="3396619"/>
              <a:ext cx="2253627" cy="2987665"/>
              <a:chOff x="609600" y="2088489"/>
              <a:chExt cx="2333625" cy="309372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65EA63E-D20C-B848-8843-416D707C8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" y="2088489"/>
                <a:ext cx="2262571" cy="3093720"/>
              </a:xfrm>
              <a:prstGeom prst="rect">
                <a:avLst/>
              </a:prstGeom>
            </p:spPr>
          </p:pic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28755E9-9FAB-0148-BB31-0E7C482D2DFC}"/>
                  </a:ext>
                </a:extLst>
              </p:cNvPr>
              <p:cNvSpPr/>
              <p:nvPr/>
            </p:nvSpPr>
            <p:spPr>
              <a:xfrm>
                <a:off x="2257425" y="2224767"/>
                <a:ext cx="685800" cy="1979839"/>
              </a:xfrm>
              <a:custGeom>
                <a:avLst/>
                <a:gdLst>
                  <a:gd name="connsiteX0" fmla="*/ 0 w 685800"/>
                  <a:gd name="connsiteY0" fmla="*/ 40821 h 1979839"/>
                  <a:gd name="connsiteX1" fmla="*/ 0 w 685800"/>
                  <a:gd name="connsiteY1" fmla="*/ 383721 h 1979839"/>
                  <a:gd name="connsiteX2" fmla="*/ 69397 w 685800"/>
                  <a:gd name="connsiteY2" fmla="*/ 1310368 h 1979839"/>
                  <a:gd name="connsiteX3" fmla="*/ 289832 w 685800"/>
                  <a:gd name="connsiteY3" fmla="*/ 1755321 h 1979839"/>
                  <a:gd name="connsiteX4" fmla="*/ 685800 w 685800"/>
                  <a:gd name="connsiteY4" fmla="*/ 1979839 h 1979839"/>
                  <a:gd name="connsiteX5" fmla="*/ 624568 w 685800"/>
                  <a:gd name="connsiteY5" fmla="*/ 106136 h 1979839"/>
                  <a:gd name="connsiteX6" fmla="*/ 383722 w 685800"/>
                  <a:gd name="connsiteY6" fmla="*/ 0 h 1979839"/>
                  <a:gd name="connsiteX7" fmla="*/ 0 w 685800"/>
                  <a:gd name="connsiteY7" fmla="*/ 40821 h 1979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" h="1979839">
                    <a:moveTo>
                      <a:pt x="0" y="40821"/>
                    </a:moveTo>
                    <a:lnTo>
                      <a:pt x="0" y="383721"/>
                    </a:lnTo>
                    <a:lnTo>
                      <a:pt x="69397" y="1310368"/>
                    </a:lnTo>
                    <a:lnTo>
                      <a:pt x="289832" y="1755321"/>
                    </a:lnTo>
                    <a:lnTo>
                      <a:pt x="685800" y="1979839"/>
                    </a:lnTo>
                    <a:lnTo>
                      <a:pt x="624568" y="106136"/>
                    </a:lnTo>
                    <a:lnTo>
                      <a:pt x="383722" y="0"/>
                    </a:lnTo>
                    <a:lnTo>
                      <a:pt x="0" y="408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D00B4EA-F04A-CB40-A2A6-16666D926D29}"/>
                </a:ext>
              </a:extLst>
            </p:cNvPr>
            <p:cNvGrpSpPr/>
            <p:nvPr/>
          </p:nvGrpSpPr>
          <p:grpSpPr>
            <a:xfrm rot="5400000">
              <a:off x="5192403" y="3592215"/>
              <a:ext cx="350583" cy="1203325"/>
              <a:chOff x="2619375" y="1540348"/>
              <a:chExt cx="593725" cy="203787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33B93D4-8418-7645-80EB-B88160290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9584" y="1540348"/>
                <a:ext cx="529848" cy="2037877"/>
              </a:xfrm>
              <a:prstGeom prst="rect">
                <a:avLst/>
              </a:prstGeom>
            </p:spPr>
          </p:pic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CC41BBD-98C8-5C46-B05A-99650525B09C}"/>
                  </a:ext>
                </a:extLst>
              </p:cNvPr>
              <p:cNvSpPr/>
              <p:nvPr/>
            </p:nvSpPr>
            <p:spPr>
              <a:xfrm>
                <a:off x="2619375" y="1549400"/>
                <a:ext cx="593725" cy="2022475"/>
              </a:xfrm>
              <a:custGeom>
                <a:avLst/>
                <a:gdLst>
                  <a:gd name="connsiteX0" fmla="*/ 346075 w 593725"/>
                  <a:gd name="connsiteY0" fmla="*/ 1746250 h 2022475"/>
                  <a:gd name="connsiteX1" fmla="*/ 0 w 593725"/>
                  <a:gd name="connsiteY1" fmla="*/ 1749425 h 2022475"/>
                  <a:gd name="connsiteX2" fmla="*/ 15875 w 593725"/>
                  <a:gd name="connsiteY2" fmla="*/ 2022475 h 2022475"/>
                  <a:gd name="connsiteX3" fmla="*/ 327025 w 593725"/>
                  <a:gd name="connsiteY3" fmla="*/ 1981200 h 2022475"/>
                  <a:gd name="connsiteX4" fmla="*/ 593725 w 593725"/>
                  <a:gd name="connsiteY4" fmla="*/ 1473200 h 2022475"/>
                  <a:gd name="connsiteX5" fmla="*/ 577850 w 593725"/>
                  <a:gd name="connsiteY5" fmla="*/ 0 h 2022475"/>
                  <a:gd name="connsiteX6" fmla="*/ 200025 w 593725"/>
                  <a:gd name="connsiteY6" fmla="*/ 9525 h 2022475"/>
                  <a:gd name="connsiteX7" fmla="*/ 203200 w 593725"/>
                  <a:gd name="connsiteY7" fmla="*/ 212725 h 2022475"/>
                  <a:gd name="connsiteX8" fmla="*/ 412750 w 593725"/>
                  <a:gd name="connsiteY8" fmla="*/ 215900 h 2022475"/>
                  <a:gd name="connsiteX9" fmla="*/ 422275 w 593725"/>
                  <a:gd name="connsiteY9" fmla="*/ 1190625 h 2022475"/>
                  <a:gd name="connsiteX10" fmla="*/ 374650 w 593725"/>
                  <a:gd name="connsiteY10" fmla="*/ 1371600 h 2022475"/>
                  <a:gd name="connsiteX11" fmla="*/ 384175 w 593725"/>
                  <a:gd name="connsiteY11" fmla="*/ 1628775 h 2022475"/>
                  <a:gd name="connsiteX12" fmla="*/ 346075 w 593725"/>
                  <a:gd name="connsiteY12" fmla="*/ 1746250 h 202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3725" h="2022475">
                    <a:moveTo>
                      <a:pt x="346075" y="1746250"/>
                    </a:moveTo>
                    <a:lnTo>
                      <a:pt x="0" y="1749425"/>
                    </a:lnTo>
                    <a:lnTo>
                      <a:pt x="15875" y="2022475"/>
                    </a:lnTo>
                    <a:lnTo>
                      <a:pt x="327025" y="1981200"/>
                    </a:lnTo>
                    <a:lnTo>
                      <a:pt x="593725" y="1473200"/>
                    </a:lnTo>
                    <a:lnTo>
                      <a:pt x="577850" y="0"/>
                    </a:lnTo>
                    <a:lnTo>
                      <a:pt x="200025" y="9525"/>
                    </a:lnTo>
                    <a:cubicBezTo>
                      <a:pt x="201083" y="77258"/>
                      <a:pt x="202142" y="144992"/>
                      <a:pt x="203200" y="212725"/>
                    </a:cubicBezTo>
                    <a:lnTo>
                      <a:pt x="412750" y="215900"/>
                    </a:lnTo>
                    <a:lnTo>
                      <a:pt x="422275" y="1190625"/>
                    </a:lnTo>
                    <a:lnTo>
                      <a:pt x="374650" y="1371600"/>
                    </a:lnTo>
                    <a:lnTo>
                      <a:pt x="384175" y="1628775"/>
                    </a:lnTo>
                    <a:lnTo>
                      <a:pt x="346075" y="17462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22C450EC-9EFC-9E41-8B6A-1F5AF09B9EA0}"/>
                </a:ext>
              </a:extLst>
            </p:cNvPr>
            <p:cNvCxnSpPr>
              <a:cxnSpLocks/>
            </p:cNvCxnSpPr>
            <p:nvPr/>
          </p:nvCxnSpPr>
          <p:spPr>
            <a:xfrm>
              <a:off x="1999936" y="3811257"/>
              <a:ext cx="2953064" cy="357172"/>
            </a:xfrm>
            <a:prstGeom prst="bentConnector3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E7517E3-FEB9-9841-B69D-37293857632D}"/>
                </a:ext>
              </a:extLst>
            </p:cNvPr>
            <p:cNvGrpSpPr/>
            <p:nvPr/>
          </p:nvGrpSpPr>
          <p:grpSpPr>
            <a:xfrm>
              <a:off x="7104677" y="3862059"/>
              <a:ext cx="4728649" cy="2500230"/>
              <a:chOff x="7104677" y="3862059"/>
              <a:chExt cx="4728649" cy="250023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4F19185-030F-F146-BA9F-859F58201D95}"/>
                  </a:ext>
                </a:extLst>
              </p:cNvPr>
              <p:cNvGrpSpPr/>
              <p:nvPr/>
            </p:nvGrpSpPr>
            <p:grpSpPr>
              <a:xfrm>
                <a:off x="7104677" y="3862059"/>
                <a:ext cx="4728649" cy="2500230"/>
                <a:chOff x="3799919" y="2302199"/>
                <a:chExt cx="3088324" cy="1632923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FF528124-3E35-7C4B-8113-71B5E62906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5334" y="2302199"/>
                  <a:ext cx="3004418" cy="1553210"/>
                </a:xfrm>
                <a:prstGeom prst="rect">
                  <a:avLst/>
                </a:prstGeom>
              </p:spPr>
            </p:pic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A4CB7DD0-800D-5045-93C2-7239FB492650}"/>
                    </a:ext>
                  </a:extLst>
                </p:cNvPr>
                <p:cNvSpPr/>
                <p:nvPr/>
              </p:nvSpPr>
              <p:spPr>
                <a:xfrm>
                  <a:off x="3799919" y="2629345"/>
                  <a:ext cx="3088324" cy="1305777"/>
                </a:xfrm>
                <a:custGeom>
                  <a:avLst/>
                  <a:gdLst>
                    <a:gd name="connsiteX0" fmla="*/ 39138 w 3088324"/>
                    <a:gd name="connsiteY0" fmla="*/ 0 h 1305777"/>
                    <a:gd name="connsiteX1" fmla="*/ 88949 w 3088324"/>
                    <a:gd name="connsiteY1" fmla="*/ 0 h 1305777"/>
                    <a:gd name="connsiteX2" fmla="*/ 96065 w 3088324"/>
                    <a:gd name="connsiteY2" fmla="*/ 579950 h 1305777"/>
                    <a:gd name="connsiteX3" fmla="*/ 651110 w 3088324"/>
                    <a:gd name="connsiteY3" fmla="*/ 640436 h 1305777"/>
                    <a:gd name="connsiteX4" fmla="*/ 651110 w 3088324"/>
                    <a:gd name="connsiteY4" fmla="*/ 782755 h 1305777"/>
                    <a:gd name="connsiteX5" fmla="*/ 92507 w 3088324"/>
                    <a:gd name="connsiteY5" fmla="*/ 829008 h 1305777"/>
                    <a:gd name="connsiteX6" fmla="*/ 92507 w 3088324"/>
                    <a:gd name="connsiteY6" fmla="*/ 1117204 h 1305777"/>
                    <a:gd name="connsiteX7" fmla="*/ 195689 w 3088324"/>
                    <a:gd name="connsiteY7" fmla="*/ 1245292 h 1305777"/>
                    <a:gd name="connsiteX8" fmla="*/ 3088324 w 3088324"/>
                    <a:gd name="connsiteY8" fmla="*/ 1199038 h 1305777"/>
                    <a:gd name="connsiteX9" fmla="*/ 3081208 w 3088324"/>
                    <a:gd name="connsiteY9" fmla="*/ 1298661 h 1305777"/>
                    <a:gd name="connsiteX10" fmla="*/ 85392 w 3088324"/>
                    <a:gd name="connsiteY10" fmla="*/ 1305777 h 1305777"/>
                    <a:gd name="connsiteX11" fmla="*/ 0 w 3088324"/>
                    <a:gd name="connsiteY11" fmla="*/ 928632 h 1305777"/>
                    <a:gd name="connsiteX12" fmla="*/ 39138 w 3088324"/>
                    <a:gd name="connsiteY12" fmla="*/ 0 h 130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88324" h="1305777">
                      <a:moveTo>
                        <a:pt x="39138" y="0"/>
                      </a:moveTo>
                      <a:lnTo>
                        <a:pt x="88949" y="0"/>
                      </a:lnTo>
                      <a:lnTo>
                        <a:pt x="96065" y="579950"/>
                      </a:lnTo>
                      <a:lnTo>
                        <a:pt x="651110" y="640436"/>
                      </a:lnTo>
                      <a:lnTo>
                        <a:pt x="651110" y="782755"/>
                      </a:lnTo>
                      <a:lnTo>
                        <a:pt x="92507" y="829008"/>
                      </a:lnTo>
                      <a:lnTo>
                        <a:pt x="92507" y="1117204"/>
                      </a:lnTo>
                      <a:lnTo>
                        <a:pt x="195689" y="1245292"/>
                      </a:lnTo>
                      <a:lnTo>
                        <a:pt x="3088324" y="1199038"/>
                      </a:lnTo>
                      <a:lnTo>
                        <a:pt x="3081208" y="1298661"/>
                      </a:lnTo>
                      <a:lnTo>
                        <a:pt x="85392" y="1305777"/>
                      </a:lnTo>
                      <a:lnTo>
                        <a:pt x="0" y="928632"/>
                      </a:lnTo>
                      <a:lnTo>
                        <a:pt x="3913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6DE4630-87A2-FE42-86FD-EEB3C4503BE0}"/>
                  </a:ext>
                </a:extLst>
              </p:cNvPr>
              <p:cNvSpPr/>
              <p:nvPr/>
            </p:nvSpPr>
            <p:spPr>
              <a:xfrm>
                <a:off x="7199491" y="4200228"/>
                <a:ext cx="273552" cy="28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D79EFBB1-0873-5645-8569-E6B3E1BAC602}"/>
                </a:ext>
              </a:extLst>
            </p:cNvPr>
            <p:cNvCxnSpPr>
              <a:cxnSpLocks/>
            </p:cNvCxnSpPr>
            <p:nvPr/>
          </p:nvCxnSpPr>
          <p:spPr>
            <a:xfrm>
              <a:off x="5825067" y="4168429"/>
              <a:ext cx="1727200" cy="315780"/>
            </a:xfrm>
            <a:prstGeom prst="bentConnector3">
              <a:avLst/>
            </a:prstGeom>
            <a:ln w="1905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77746BDE-24D3-7E4A-AC92-098189D7884B}"/>
              </a:ext>
            </a:extLst>
          </p:cNvPr>
          <p:cNvSpPr/>
          <p:nvPr/>
        </p:nvSpPr>
        <p:spPr>
          <a:xfrm>
            <a:off x="408599" y="2319315"/>
            <a:ext cx="2890895" cy="4005977"/>
          </a:xfrm>
          <a:prstGeom prst="rect">
            <a:avLst/>
          </a:prstGeom>
          <a:noFill/>
          <a:ln w="19050">
            <a:solidFill>
              <a:srgbClr val="76D6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226DD1-354E-7641-B5A7-A8709A72B240}"/>
              </a:ext>
            </a:extLst>
          </p:cNvPr>
          <p:cNvSpPr/>
          <p:nvPr/>
        </p:nvSpPr>
        <p:spPr>
          <a:xfrm>
            <a:off x="3648894" y="2319315"/>
            <a:ext cx="2890895" cy="4005977"/>
          </a:xfrm>
          <a:prstGeom prst="rect">
            <a:avLst/>
          </a:prstGeom>
          <a:noFill/>
          <a:ln w="1905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A6F4EEE-E1D4-A94F-941D-1DAAC51F6694}"/>
              </a:ext>
            </a:extLst>
          </p:cNvPr>
          <p:cNvSpPr/>
          <p:nvPr/>
        </p:nvSpPr>
        <p:spPr>
          <a:xfrm>
            <a:off x="6837545" y="2319315"/>
            <a:ext cx="4945855" cy="3983982"/>
          </a:xfrm>
          <a:prstGeom prst="rect">
            <a:avLst/>
          </a:prstGeom>
          <a:noFill/>
          <a:ln w="19050">
            <a:solidFill>
              <a:schemeClr val="accent3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920B063E-48C1-4E43-8180-8066F1FD0565}"/>
              </a:ext>
            </a:extLst>
          </p:cNvPr>
          <p:cNvSpPr txBox="1">
            <a:spLocks/>
          </p:cNvSpPr>
          <p:nvPr/>
        </p:nvSpPr>
        <p:spPr>
          <a:xfrm>
            <a:off x="377341" y="2579444"/>
            <a:ext cx="2964152" cy="1237571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050" dirty="0">
                <a:cs typeface="Thonburi" pitchFamily="2" charset="-34"/>
              </a:rPr>
              <a:t>Extraction of dissolved inorganic carbon from 7 samples in a row by flushing 60 mL of seawater with He gas to extract CO</a:t>
            </a:r>
            <a:r>
              <a:rPr lang="en-US" sz="1050" baseline="-25000" dirty="0">
                <a:cs typeface="Thonburi" pitchFamily="2" charset="-34"/>
              </a:rPr>
              <a:t>2</a:t>
            </a:r>
            <a:r>
              <a:rPr lang="en-US" sz="1050" dirty="0">
                <a:cs typeface="Thonburi" pitchFamily="2" charset="-34"/>
              </a:rPr>
              <a:t>.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F6D6813-75E0-5145-8795-02156FBD8563}"/>
              </a:ext>
            </a:extLst>
          </p:cNvPr>
          <p:cNvSpPr txBox="1">
            <a:spLocks/>
          </p:cNvSpPr>
          <p:nvPr/>
        </p:nvSpPr>
        <p:spPr>
          <a:xfrm>
            <a:off x="3611052" y="2579444"/>
            <a:ext cx="2964152" cy="1723551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050" dirty="0">
                <a:cs typeface="Thonburi" pitchFamily="2" charset="-34"/>
              </a:rPr>
              <a:t>Removal of traces of sulfur compounds, nitrogen oxides and halogens results in better and faster graphitization.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63751243-2001-6B4B-A339-BB7292A8842E}"/>
              </a:ext>
            </a:extLst>
          </p:cNvPr>
          <p:cNvSpPr txBox="1">
            <a:spLocks/>
          </p:cNvSpPr>
          <p:nvPr/>
        </p:nvSpPr>
        <p:spPr>
          <a:xfrm>
            <a:off x="6824303" y="2579444"/>
            <a:ext cx="4959098" cy="1575740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050" dirty="0">
                <a:cs typeface="Thonburi" pitchFamily="2" charset="-34"/>
              </a:rPr>
              <a:t>Trapping of CO</a:t>
            </a:r>
            <a:r>
              <a:rPr lang="en-US" sz="1050" baseline="-25000" dirty="0">
                <a:cs typeface="Thonburi" pitchFamily="2" charset="-34"/>
              </a:rPr>
              <a:t>2</a:t>
            </a:r>
            <a:r>
              <a:rPr lang="en-US" sz="1050" dirty="0">
                <a:cs typeface="Thonburi" pitchFamily="2" charset="-34"/>
              </a:rPr>
              <a:t> in molecular sieve traps, thermal CO</a:t>
            </a:r>
            <a:r>
              <a:rPr lang="en-US" sz="1050" baseline="-25000" dirty="0">
                <a:cs typeface="Thonburi" pitchFamily="2" charset="-34"/>
              </a:rPr>
              <a:t>2 </a:t>
            </a:r>
            <a:r>
              <a:rPr lang="en-US" sz="1050" dirty="0">
                <a:cs typeface="Thonburi" pitchFamily="2" charset="-34"/>
              </a:rPr>
              <a:t>release from trap into reactor. Graphitization performed simultaneously in the 7 reactors. Iron powder is used as catalyst. 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8558A95-14C1-9645-8146-BDF3F530882B}"/>
              </a:ext>
            </a:extLst>
          </p:cNvPr>
          <p:cNvGrpSpPr/>
          <p:nvPr/>
        </p:nvGrpSpPr>
        <p:grpSpPr>
          <a:xfrm>
            <a:off x="425882" y="1920077"/>
            <a:ext cx="11357518" cy="370532"/>
            <a:chOff x="425882" y="1554370"/>
            <a:chExt cx="11357518" cy="370532"/>
          </a:xfrm>
        </p:grpSpPr>
        <p:sp>
          <p:nvSpPr>
            <p:cNvPr id="49" name="Subtitle 2">
              <a:extLst>
                <a:ext uri="{FF2B5EF4-FFF2-40B4-BE49-F238E27FC236}">
                  <a16:creationId xmlns:a16="http://schemas.microsoft.com/office/drawing/2014/main" id="{3E209357-9933-2240-9B66-F97F2A4C217A}"/>
                </a:ext>
              </a:extLst>
            </p:cNvPr>
            <p:cNvSpPr txBox="1">
              <a:spLocks/>
            </p:cNvSpPr>
            <p:nvPr/>
          </p:nvSpPr>
          <p:spPr>
            <a:xfrm>
              <a:off x="2932789" y="1554370"/>
              <a:ext cx="1206249" cy="370532"/>
            </a:xfrm>
            <a:prstGeom prst="rect">
              <a:avLst/>
            </a:prstGeom>
          </p:spPr>
          <p:txBody>
            <a:bodyPr/>
            <a:lstStyle>
              <a:lvl1pPr marL="271463" indent="-271463" algn="l" defTabSz="685800" rtl="0" eaLnBrk="1" latinLnBrk="0" hangingPunct="1">
                <a:lnSpc>
                  <a:spcPct val="100000"/>
                </a:lnSpc>
                <a:spcBef>
                  <a:spcPts val="375"/>
                </a:spcBef>
                <a:buClr>
                  <a:schemeClr val="tx2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0297" indent="-198835" algn="l" defTabSz="6858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Font typeface="Wingdings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70322" indent="-200025" algn="l" defTabSz="6858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Font typeface="Wingdings" pitchFamily="2" charset="2"/>
                <a:buChar char="§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435" indent="-133350" algn="l" defTabSz="6858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46547" indent="-138113" algn="l" defTabSz="6858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Font typeface="Wingdings" pitchFamily="2" charset="2"/>
                <a:buChar char="§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400" dirty="0">
                  <a:cs typeface="Thonburi" pitchFamily="2" charset="-34"/>
                </a:rPr>
                <a:t>extraction</a:t>
              </a: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C32BB474-1932-8648-A324-5C37E52D3C22}"/>
                </a:ext>
              </a:extLst>
            </p:cNvPr>
            <p:cNvSpPr txBox="1">
              <a:spLocks/>
            </p:cNvSpPr>
            <p:nvPr/>
          </p:nvSpPr>
          <p:spPr>
            <a:xfrm>
              <a:off x="8425813" y="1554370"/>
              <a:ext cx="1763878" cy="370532"/>
            </a:xfrm>
            <a:prstGeom prst="rect">
              <a:avLst/>
            </a:prstGeom>
          </p:spPr>
          <p:txBody>
            <a:bodyPr/>
            <a:lstStyle>
              <a:lvl1pPr marL="271463" indent="-271463" algn="l" defTabSz="685800" rtl="0" eaLnBrk="1" latinLnBrk="0" hangingPunct="1">
                <a:lnSpc>
                  <a:spcPct val="100000"/>
                </a:lnSpc>
                <a:spcBef>
                  <a:spcPts val="375"/>
                </a:spcBef>
                <a:buClr>
                  <a:schemeClr val="tx2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0297" indent="-198835" algn="l" defTabSz="6858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Font typeface="Wingdings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70322" indent="-200025" algn="l" defTabSz="6858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Font typeface="Wingdings" pitchFamily="2" charset="2"/>
                <a:buChar char="§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435" indent="-133350" algn="l" defTabSz="6858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46547" indent="-138113" algn="l" defTabSz="6858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Font typeface="Wingdings" pitchFamily="2" charset="2"/>
                <a:buChar char="§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sz="1400" dirty="0">
                  <a:cs typeface="Thonburi" pitchFamily="2" charset="-34"/>
                </a:rPr>
                <a:t>graphitization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EA206EF-9A1D-0F40-B69E-A4B591277F7D}"/>
                </a:ext>
              </a:extLst>
            </p:cNvPr>
            <p:cNvCxnSpPr>
              <a:cxnSpLocks/>
            </p:cNvCxnSpPr>
            <p:nvPr/>
          </p:nvCxnSpPr>
          <p:spPr>
            <a:xfrm>
              <a:off x="425882" y="1785610"/>
              <a:ext cx="2506907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9642C79-4D18-B943-8487-82BF6E65A9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5227" y="1780225"/>
              <a:ext cx="1759988" cy="1077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985BBAD-C51F-AB48-B9B5-5829B83CA7D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856" y="1789303"/>
              <a:ext cx="1762544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9D6E8B8-B5F3-E746-B25C-E00B24C29881}"/>
                </a:ext>
              </a:extLst>
            </p:cNvPr>
            <p:cNvCxnSpPr>
              <a:cxnSpLocks/>
            </p:cNvCxnSpPr>
            <p:nvPr/>
          </p:nvCxnSpPr>
          <p:spPr>
            <a:xfrm>
              <a:off x="3995788" y="1785610"/>
              <a:ext cx="2544001" cy="369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Subtitle 2">
            <a:extLst>
              <a:ext uri="{FF2B5EF4-FFF2-40B4-BE49-F238E27FC236}">
                <a16:creationId xmlns:a16="http://schemas.microsoft.com/office/drawing/2014/main" id="{55304EAE-2AF8-774E-AB83-51D83EE263D7}"/>
              </a:ext>
            </a:extLst>
          </p:cNvPr>
          <p:cNvSpPr txBox="1">
            <a:spLocks/>
          </p:cNvSpPr>
          <p:nvPr/>
        </p:nvSpPr>
        <p:spPr>
          <a:xfrm>
            <a:off x="145435" y="1489277"/>
            <a:ext cx="11781349" cy="376038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Advantages: small volume (60 mL), fast (4 h), precise (</a:t>
            </a:r>
            <a:r>
              <a:rPr lang="en-US" sz="1400" dirty="0"/>
              <a:t>2 ‰</a:t>
            </a:r>
            <a:r>
              <a:rPr lang="en-US" sz="1400" dirty="0">
                <a:cs typeface="Thonburi" pitchFamily="2" charset="-34"/>
              </a:rPr>
              <a:t>) and “cheap” (does not require much labor)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A5863A12-8204-E244-9CD3-A2CEAD46FB09}"/>
              </a:ext>
            </a:extLst>
          </p:cNvPr>
          <p:cNvSpPr txBox="1">
            <a:spLocks/>
          </p:cNvSpPr>
          <p:nvPr/>
        </p:nvSpPr>
        <p:spPr>
          <a:xfrm>
            <a:off x="3654448" y="5379913"/>
            <a:ext cx="1510013" cy="790593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900" dirty="0">
                <a:latin typeface="+mj-lt"/>
                <a:cs typeface="Thonburi" pitchFamily="2" charset="-34"/>
              </a:rPr>
              <a:t>Comparison of </a:t>
            </a:r>
            <a:r>
              <a:rPr lang="en-US" sz="900" dirty="0" err="1">
                <a:latin typeface="+mj-lt"/>
                <a:cs typeface="Thonburi" pitchFamily="2" charset="-34"/>
              </a:rPr>
              <a:t>graphitiza</a:t>
            </a:r>
            <a:r>
              <a:rPr lang="en-US" sz="900" dirty="0">
                <a:latin typeface="+mj-lt"/>
                <a:cs typeface="Thonburi" pitchFamily="2" charset="-34"/>
              </a:rPr>
              <a:t>- </a:t>
            </a:r>
            <a:r>
              <a:rPr lang="en-US" sz="900" dirty="0" err="1">
                <a:latin typeface="+mj-lt"/>
                <a:cs typeface="Thonburi" pitchFamily="2" charset="-34"/>
              </a:rPr>
              <a:t>tion</a:t>
            </a:r>
            <a:r>
              <a:rPr lang="en-US" sz="900" dirty="0">
                <a:latin typeface="+mj-lt"/>
                <a:cs typeface="Thonburi" pitchFamily="2" charset="-34"/>
              </a:rPr>
              <a:t> performance without furnace  (black), and with two different types of furnace (red and blue).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ACB882-3D62-A14B-830E-6B7A7303D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9415"/>
      </p:ext>
    </p:extLst>
  </p:cSld>
  <p:clrMapOvr>
    <a:masterClrMapping/>
  </p:clrMapOvr>
  <p:transition advTm="1193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DF17DA2C-27FF-0C42-A955-0299A4BDB2A1}"/>
              </a:ext>
            </a:extLst>
          </p:cNvPr>
          <p:cNvGrpSpPr/>
          <p:nvPr/>
        </p:nvGrpSpPr>
        <p:grpSpPr>
          <a:xfrm>
            <a:off x="3943994" y="3333299"/>
            <a:ext cx="4137865" cy="2768889"/>
            <a:chOff x="3943994" y="3269799"/>
            <a:chExt cx="4137865" cy="276888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57E793-A0D7-9143-8B91-CCA926066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994" y="3269799"/>
              <a:ext cx="4137865" cy="2768889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1E371B-4D8B-7F4B-848A-95E497BE86B2}"/>
                </a:ext>
              </a:extLst>
            </p:cNvPr>
            <p:cNvSpPr/>
            <p:nvPr/>
          </p:nvSpPr>
          <p:spPr>
            <a:xfrm>
              <a:off x="4820112" y="4339525"/>
              <a:ext cx="3106397" cy="286719"/>
            </a:xfrm>
            <a:prstGeom prst="rect">
              <a:avLst/>
            </a:prstGeom>
            <a:solidFill>
              <a:srgbClr val="3232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7020CF-07E7-F745-90BF-CD83AC2D5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8" y="3391114"/>
            <a:ext cx="4042309" cy="26824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8431" y="625991"/>
            <a:ext cx="11345305" cy="504310"/>
          </a:xfrm>
          <a:noFill/>
        </p:spPr>
        <p:txBody>
          <a:bodyPr/>
          <a:lstStyle/>
          <a:p>
            <a:r>
              <a:rPr lang="en-US" sz="3000" b="0" dirty="0">
                <a:latin typeface="+mn-lt"/>
                <a:cs typeface="Thonburi" pitchFamily="2" charset="-34"/>
              </a:rPr>
              <a:t>Quality control of the optimized method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43D57F-C702-0E4E-BE6E-2558895C6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95" y="0"/>
            <a:ext cx="1456608" cy="717498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60D373B-30C6-6346-8DAD-055552DE46A9}"/>
              </a:ext>
            </a:extLst>
          </p:cNvPr>
          <p:cNvSpPr txBox="1">
            <a:spLocks/>
          </p:cNvSpPr>
          <p:nvPr/>
        </p:nvSpPr>
        <p:spPr>
          <a:xfrm>
            <a:off x="846066" y="1261861"/>
            <a:ext cx="2438400" cy="449826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cs typeface="Thonburi" pitchFamily="2" charset="-34"/>
              </a:rPr>
              <a:t>Background correction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30C99-CB47-BE49-9318-C6F2DDA4AF92}"/>
              </a:ext>
            </a:extLst>
          </p:cNvPr>
          <p:cNvSpPr txBox="1"/>
          <p:nvPr/>
        </p:nvSpPr>
        <p:spPr>
          <a:xfrm>
            <a:off x="165100" y="6477000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Thonburi Light" pitchFamily="2" charset="-34"/>
              </a:rPr>
              <a:t>D3343 | EGU2020-3581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8E6D4-3D11-184B-ADAD-1AF7EC61D080}"/>
              </a:ext>
            </a:extLst>
          </p:cNvPr>
          <p:cNvSpPr txBox="1"/>
          <p:nvPr/>
        </p:nvSpPr>
        <p:spPr>
          <a:xfrm>
            <a:off x="10237820" y="6477000"/>
            <a:ext cx="159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cs typeface="Thonburi Light" pitchFamily="2" charset="-34"/>
              </a:rPr>
              <a:t>Casacuberta</a:t>
            </a:r>
            <a:r>
              <a:rPr lang="en-US" sz="1200" dirty="0">
                <a:cs typeface="Thonburi Light" pitchFamily="2" charset="-34"/>
              </a:rPr>
              <a:t> </a:t>
            </a:r>
            <a:r>
              <a:rPr lang="en-US" sz="1200" dirty="0" err="1">
                <a:cs typeface="Thonburi Light" pitchFamily="2" charset="-34"/>
              </a:rPr>
              <a:t>etal</a:t>
            </a:r>
            <a:r>
              <a:rPr lang="en-US" sz="1200" dirty="0">
                <a:cs typeface="Thonburi Light" pitchFamily="2" charset="-34"/>
              </a:rPr>
              <a:t>. | 3</a:t>
            </a:r>
            <a:endParaRPr lang="en-US" sz="1200" dirty="0">
              <a:solidFill>
                <a:schemeClr val="bg1"/>
              </a:solidFill>
              <a:cs typeface="Thonburi Light" pitchFamily="2" charset="-34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05F1A0-587C-6543-A9C4-3951FF292130}"/>
              </a:ext>
            </a:extLst>
          </p:cNvPr>
          <p:cNvSpPr txBox="1">
            <a:spLocks/>
          </p:cNvSpPr>
          <p:nvPr/>
        </p:nvSpPr>
        <p:spPr>
          <a:xfrm>
            <a:off x="2957112" y="6187684"/>
            <a:ext cx="6832395" cy="262137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900" dirty="0">
                <a:cs typeface="Thonburi Light" pitchFamily="2" charset="-34"/>
              </a:rPr>
              <a:t>Figures based on </a:t>
            </a:r>
            <a:r>
              <a:rPr lang="en-US" sz="900" dirty="0" err="1">
                <a:cs typeface="Thonburi Light" pitchFamily="2" charset="-34"/>
              </a:rPr>
              <a:t>Casacuberta</a:t>
            </a:r>
            <a:r>
              <a:rPr lang="en-US" sz="900" dirty="0">
                <a:cs typeface="Thonburi Light" pitchFamily="2" charset="-34"/>
              </a:rPr>
              <a:t>, N., et al. Radiocarbon, 62, 1, 2020. DOI: </a:t>
            </a:r>
            <a:r>
              <a:rPr lang="en-US" sz="900" dirty="0">
                <a:cs typeface="Thonburi Light" pitchFamily="2" charset="-34"/>
                <a:hlinkClick r:id="rId8"/>
              </a:rPr>
              <a:t>https://doi.org/10.1017/RDC.2019.87</a:t>
            </a:r>
            <a:endParaRPr lang="en-US" sz="900" dirty="0">
              <a:cs typeface="Thonburi Light" pitchFamily="2" charset="-34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AEE92A5-99E7-3745-8218-66D77DAA7BE5}"/>
              </a:ext>
            </a:extLst>
          </p:cNvPr>
          <p:cNvSpPr txBox="1">
            <a:spLocks/>
          </p:cNvSpPr>
          <p:nvPr/>
        </p:nvSpPr>
        <p:spPr>
          <a:xfrm>
            <a:off x="9235224" y="1261861"/>
            <a:ext cx="1651694" cy="449826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  <a:cs typeface="Thonburi" pitchFamily="2" charset="-34"/>
              </a:rPr>
              <a:t>Reproducibility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B0B44E-0EF1-294F-B674-4A9D50DB5328}"/>
              </a:ext>
            </a:extLst>
          </p:cNvPr>
          <p:cNvSpPr txBox="1">
            <a:spLocks/>
          </p:cNvSpPr>
          <p:nvPr/>
        </p:nvSpPr>
        <p:spPr>
          <a:xfrm>
            <a:off x="5537016" y="1247044"/>
            <a:ext cx="1108133" cy="449826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600" dirty="0">
                <a:solidFill>
                  <a:srgbClr val="92D050"/>
                </a:solidFill>
                <a:cs typeface="Thonburi" pitchFamily="2" charset="-34"/>
              </a:rPr>
              <a:t>Accuracy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AA38C9-363F-5249-B71A-2629768DD9A2}"/>
              </a:ext>
            </a:extLst>
          </p:cNvPr>
          <p:cNvCxnSpPr>
            <a:cxnSpLocks/>
          </p:cNvCxnSpPr>
          <p:nvPr/>
        </p:nvCxnSpPr>
        <p:spPr>
          <a:xfrm>
            <a:off x="2915216" y="4546384"/>
            <a:ext cx="0" cy="622621"/>
          </a:xfrm>
          <a:prstGeom prst="straightConnector1">
            <a:avLst/>
          </a:prstGeom>
          <a:ln w="25400">
            <a:solidFill>
              <a:schemeClr val="bg2">
                <a:lumMod val="40000"/>
                <a:lumOff val="6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825485B7-DA62-6A42-8279-E5173A1FF25B}"/>
              </a:ext>
            </a:extLst>
          </p:cNvPr>
          <p:cNvSpPr txBox="1">
            <a:spLocks/>
          </p:cNvSpPr>
          <p:nvPr/>
        </p:nvSpPr>
        <p:spPr>
          <a:xfrm>
            <a:off x="4116146" y="1716669"/>
            <a:ext cx="3953933" cy="1451825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050" dirty="0">
                <a:cs typeface="Thonburi" pitchFamily="2" charset="-34"/>
              </a:rPr>
              <a:t>A coral standard was used as a reference material with a nominal value of </a:t>
            </a:r>
            <a:r>
              <a:rPr lang="en-US" sz="1050" b="1" dirty="0">
                <a:cs typeface="Thonburi" pitchFamily="2" charset="-34"/>
              </a:rPr>
              <a:t>0.9447 ± 0.0002</a:t>
            </a:r>
            <a:r>
              <a:rPr lang="en-US" sz="1050" dirty="0">
                <a:cs typeface="Thonburi" pitchFamily="2" charset="-34"/>
              </a:rPr>
              <a:t>. It was prepared similar to process blank and extracted and graphitized following the method used for seawater samples. The obtained mean value </a:t>
            </a:r>
            <a:r>
              <a:rPr lang="en-US" sz="1050" b="1" dirty="0">
                <a:cs typeface="Thonburi" pitchFamily="2" charset="-34"/>
              </a:rPr>
              <a:t>agreed within 1 sigma </a:t>
            </a:r>
            <a:r>
              <a:rPr lang="en-US" sz="1050" dirty="0">
                <a:cs typeface="Thonburi" pitchFamily="2" charset="-34"/>
              </a:rPr>
              <a:t>with the nominal value.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1050" dirty="0">
              <a:cs typeface="Thonburi" pitchFamily="2" charset="-34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7348D8A-B966-654B-84C3-061E4C410D10}"/>
              </a:ext>
            </a:extLst>
          </p:cNvPr>
          <p:cNvSpPr txBox="1">
            <a:spLocks/>
          </p:cNvSpPr>
          <p:nvPr/>
        </p:nvSpPr>
        <p:spPr>
          <a:xfrm>
            <a:off x="121189" y="1716669"/>
            <a:ext cx="3782217" cy="1280296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050" dirty="0">
                <a:cs typeface="Thonburi" pitchFamily="2" charset="-34"/>
              </a:rPr>
              <a:t>Two types of blanks: </a:t>
            </a:r>
            <a:r>
              <a:rPr lang="en-US" sz="1050" dirty="0" err="1">
                <a:cs typeface="Thonburi" pitchFamily="2" charset="-34"/>
              </a:rPr>
              <a:t>Pthalic</a:t>
            </a:r>
            <a:r>
              <a:rPr lang="en-US" sz="1050" dirty="0">
                <a:cs typeface="Thonburi" pitchFamily="2" charset="-34"/>
              </a:rPr>
              <a:t> Anhydride combusted in EA (</a:t>
            </a:r>
            <a:r>
              <a:rPr lang="en-US" sz="1050" b="1" dirty="0">
                <a:solidFill>
                  <a:srgbClr val="3232FF"/>
                </a:solidFill>
                <a:cs typeface="Thonburi" pitchFamily="2" charset="-34"/>
              </a:rPr>
              <a:t>combustion blank</a:t>
            </a:r>
            <a:r>
              <a:rPr lang="en-US" sz="1050" dirty="0">
                <a:cs typeface="Thonburi" pitchFamily="2" charset="-34"/>
              </a:rPr>
              <a:t>) and IAEA C1 in deionized water (</a:t>
            </a:r>
            <a:r>
              <a:rPr lang="en-US" sz="1050" b="1" dirty="0">
                <a:cs typeface="Thonburi" pitchFamily="2" charset="-34"/>
              </a:rPr>
              <a:t>process blank</a:t>
            </a:r>
            <a:r>
              <a:rPr lang="en-US" sz="1050" dirty="0">
                <a:cs typeface="Thonburi" pitchFamily="2" charset="-34"/>
              </a:rPr>
              <a:t>). After cleaning of deionized water (blue arrow), both blanks displayed similar values. Thus, combustion blank was used for background correction.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E4C2788-E341-5A46-ADDE-C5C40AE813E2}"/>
              </a:ext>
            </a:extLst>
          </p:cNvPr>
          <p:cNvSpPr txBox="1">
            <a:spLocks/>
          </p:cNvSpPr>
          <p:nvPr/>
        </p:nvSpPr>
        <p:spPr>
          <a:xfrm>
            <a:off x="826021" y="3138382"/>
            <a:ext cx="2478490" cy="652705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800" dirty="0">
                <a:cs typeface="Thonburi" pitchFamily="2" charset="-34"/>
              </a:rPr>
              <a:t>Initially, blank magnitude and variability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800" dirty="0">
                <a:cs typeface="Thonburi" pitchFamily="2" charset="-34"/>
              </a:rPr>
              <a:t>caused by deionized water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255725E-6B57-9240-8CD4-8D0E05D30FF7}"/>
              </a:ext>
            </a:extLst>
          </p:cNvPr>
          <p:cNvSpPr/>
          <p:nvPr/>
        </p:nvSpPr>
        <p:spPr>
          <a:xfrm>
            <a:off x="815071" y="3581509"/>
            <a:ext cx="2100145" cy="1177900"/>
          </a:xfrm>
          <a:custGeom>
            <a:avLst/>
            <a:gdLst>
              <a:gd name="connsiteX0" fmla="*/ 19664 w 2458064"/>
              <a:gd name="connsiteY0" fmla="*/ 924233 h 924233"/>
              <a:gd name="connsiteX1" fmla="*/ 373626 w 2458064"/>
              <a:gd name="connsiteY1" fmla="*/ 776749 h 924233"/>
              <a:gd name="connsiteX2" fmla="*/ 776748 w 2458064"/>
              <a:gd name="connsiteY2" fmla="*/ 481781 h 924233"/>
              <a:gd name="connsiteX3" fmla="*/ 1120877 w 2458064"/>
              <a:gd name="connsiteY3" fmla="*/ 639097 h 924233"/>
              <a:gd name="connsiteX4" fmla="*/ 1415845 w 2458064"/>
              <a:gd name="connsiteY4" fmla="*/ 491613 h 924233"/>
              <a:gd name="connsiteX5" fmla="*/ 1641987 w 2458064"/>
              <a:gd name="connsiteY5" fmla="*/ 904568 h 924233"/>
              <a:gd name="connsiteX6" fmla="*/ 2025445 w 2458064"/>
              <a:gd name="connsiteY6" fmla="*/ 707923 h 924233"/>
              <a:gd name="connsiteX7" fmla="*/ 2379406 w 2458064"/>
              <a:gd name="connsiteY7" fmla="*/ 668594 h 924233"/>
              <a:gd name="connsiteX8" fmla="*/ 2458064 w 2458064"/>
              <a:gd name="connsiteY8" fmla="*/ 196646 h 924233"/>
              <a:gd name="connsiteX9" fmla="*/ 2123768 w 2458064"/>
              <a:gd name="connsiteY9" fmla="*/ 0 h 924233"/>
              <a:gd name="connsiteX10" fmla="*/ 1907458 w 2458064"/>
              <a:gd name="connsiteY10" fmla="*/ 226142 h 924233"/>
              <a:gd name="connsiteX11" fmla="*/ 1445342 w 2458064"/>
              <a:gd name="connsiteY11" fmla="*/ 127820 h 924233"/>
              <a:gd name="connsiteX12" fmla="*/ 1160206 w 2458064"/>
              <a:gd name="connsiteY12" fmla="*/ 29497 h 924233"/>
              <a:gd name="connsiteX13" fmla="*/ 1002890 w 2458064"/>
              <a:gd name="connsiteY13" fmla="*/ 127820 h 924233"/>
              <a:gd name="connsiteX14" fmla="*/ 530942 w 2458064"/>
              <a:gd name="connsiteY14" fmla="*/ 147484 h 924233"/>
              <a:gd name="connsiteX15" fmla="*/ 353961 w 2458064"/>
              <a:gd name="connsiteY15" fmla="*/ 108155 h 924233"/>
              <a:gd name="connsiteX16" fmla="*/ 88490 w 2458064"/>
              <a:gd name="connsiteY16" fmla="*/ 304800 h 924233"/>
              <a:gd name="connsiteX17" fmla="*/ 88490 w 2458064"/>
              <a:gd name="connsiteY17" fmla="*/ 560439 h 924233"/>
              <a:gd name="connsiteX18" fmla="*/ 0 w 2458064"/>
              <a:gd name="connsiteY18" fmla="*/ 865239 h 924233"/>
              <a:gd name="connsiteX19" fmla="*/ 19664 w 2458064"/>
              <a:gd name="connsiteY19" fmla="*/ 924233 h 924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8064" h="924233">
                <a:moveTo>
                  <a:pt x="19664" y="924233"/>
                </a:moveTo>
                <a:lnTo>
                  <a:pt x="373626" y="776749"/>
                </a:lnTo>
                <a:lnTo>
                  <a:pt x="776748" y="481781"/>
                </a:lnTo>
                <a:lnTo>
                  <a:pt x="1120877" y="639097"/>
                </a:lnTo>
                <a:lnTo>
                  <a:pt x="1415845" y="491613"/>
                </a:lnTo>
                <a:lnTo>
                  <a:pt x="1641987" y="904568"/>
                </a:lnTo>
                <a:lnTo>
                  <a:pt x="2025445" y="707923"/>
                </a:lnTo>
                <a:lnTo>
                  <a:pt x="2379406" y="668594"/>
                </a:lnTo>
                <a:lnTo>
                  <a:pt x="2458064" y="196646"/>
                </a:lnTo>
                <a:lnTo>
                  <a:pt x="2123768" y="0"/>
                </a:lnTo>
                <a:lnTo>
                  <a:pt x="1907458" y="226142"/>
                </a:lnTo>
                <a:lnTo>
                  <a:pt x="1445342" y="127820"/>
                </a:lnTo>
                <a:lnTo>
                  <a:pt x="1160206" y="29497"/>
                </a:lnTo>
                <a:lnTo>
                  <a:pt x="1002890" y="127820"/>
                </a:lnTo>
                <a:lnTo>
                  <a:pt x="530942" y="147484"/>
                </a:lnTo>
                <a:lnTo>
                  <a:pt x="353961" y="108155"/>
                </a:lnTo>
                <a:lnTo>
                  <a:pt x="88490" y="304800"/>
                </a:lnTo>
                <a:lnTo>
                  <a:pt x="88490" y="560439"/>
                </a:lnTo>
                <a:lnTo>
                  <a:pt x="0" y="865239"/>
                </a:lnTo>
                <a:lnTo>
                  <a:pt x="19664" y="924233"/>
                </a:lnTo>
                <a:close/>
              </a:path>
            </a:pathLst>
          </a:custGeom>
          <a:noFill/>
          <a:ln>
            <a:solidFill>
              <a:schemeClr val="bg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E2C5E04-F966-1041-8230-4996CDC320FA}"/>
              </a:ext>
            </a:extLst>
          </p:cNvPr>
          <p:cNvSpPr txBox="1">
            <a:spLocks/>
          </p:cNvSpPr>
          <p:nvPr/>
        </p:nvSpPr>
        <p:spPr>
          <a:xfrm>
            <a:off x="8160773" y="1716669"/>
            <a:ext cx="3800596" cy="1230387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050" dirty="0">
                <a:cs typeface="Thonburi" pitchFamily="2" charset="-34"/>
              </a:rPr>
              <a:t>Seawater taken in the Arctic Ocean (n=12), </a:t>
            </a:r>
            <a:r>
              <a:rPr lang="en-US" sz="1050" dirty="0" err="1">
                <a:cs typeface="Thonburi" pitchFamily="2" charset="-34"/>
              </a:rPr>
              <a:t>Fram</a:t>
            </a:r>
            <a:r>
              <a:rPr lang="en-US" sz="1050" dirty="0">
                <a:cs typeface="Thonburi" pitchFamily="2" charset="-34"/>
              </a:rPr>
              <a:t> Strait (n=7) and North Atlantic (n=37) was used.  Each seawater sample was separated into two subsamples. </a:t>
            </a:r>
            <a:r>
              <a:rPr lang="en-US" sz="1050" b="1" dirty="0">
                <a:cs typeface="Thonburi" pitchFamily="2" charset="-34"/>
              </a:rPr>
              <a:t>Reproducibility improved </a:t>
            </a:r>
            <a:r>
              <a:rPr lang="en-US" sz="1050" dirty="0">
                <a:cs typeface="Thonburi" pitchFamily="2" charset="-34"/>
              </a:rPr>
              <a:t>due to optimization of the method  between subsets of data, from 2016 to 2018.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E6025D-B0A7-1143-935F-9F1ED004B1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10" y="3144835"/>
            <a:ext cx="4062135" cy="2917621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FB16DD9A-5C57-244A-A35F-A11E153E4CF4}"/>
              </a:ext>
            </a:extLst>
          </p:cNvPr>
          <p:cNvSpPr txBox="1">
            <a:spLocks/>
          </p:cNvSpPr>
          <p:nvPr/>
        </p:nvSpPr>
        <p:spPr>
          <a:xfrm>
            <a:off x="2957112" y="3512050"/>
            <a:ext cx="999721" cy="6314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900" dirty="0">
                <a:cs typeface="Thonburi" pitchFamily="2" charset="-34"/>
              </a:rPr>
              <a:t>Process Blank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900" dirty="0">
                <a:solidFill>
                  <a:srgbClr val="3232FF"/>
                </a:solidFill>
                <a:cs typeface="Thonburi" pitchFamily="2" charset="-34"/>
              </a:rPr>
              <a:t>Comb. Blank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FC0FD0-A36F-BC47-AFD8-2EA71A9A6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79" y="6384032"/>
            <a:ext cx="1219200" cy="419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E6B691-6EFB-4144-B1E5-A983CE873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78749"/>
      </p:ext>
    </p:extLst>
  </p:cSld>
  <p:clrMapOvr>
    <a:masterClrMapping/>
  </p:clrMapOvr>
  <p:transition advTm="1425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8599" y="625991"/>
            <a:ext cx="11374801" cy="504310"/>
          </a:xfrm>
        </p:spPr>
        <p:txBody>
          <a:bodyPr/>
          <a:lstStyle/>
          <a:p>
            <a:r>
              <a:rPr lang="en-US" sz="3000" b="0" dirty="0">
                <a:latin typeface="+mn-lt"/>
                <a:cs typeface="Thonburi" pitchFamily="2" charset="-34"/>
              </a:rPr>
              <a:t>Depth-profile of </a:t>
            </a:r>
            <a:r>
              <a:rPr lang="en-US" sz="3000" b="0" baseline="30000" dirty="0">
                <a:latin typeface="+mn-lt"/>
                <a:cs typeface="Thonburi" pitchFamily="2" charset="-34"/>
              </a:rPr>
              <a:t>14</a:t>
            </a:r>
            <a:r>
              <a:rPr lang="en-US" sz="3000" b="0" dirty="0">
                <a:latin typeface="+mn-lt"/>
                <a:cs typeface="Thonburi" pitchFamily="2" charset="-34"/>
              </a:rPr>
              <a:t>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43D57F-C702-0E4E-BE6E-2558895C6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94" y="0"/>
            <a:ext cx="1456608" cy="717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30C99-CB47-BE49-9318-C6F2DDA4AF92}"/>
              </a:ext>
            </a:extLst>
          </p:cNvPr>
          <p:cNvSpPr txBox="1"/>
          <p:nvPr/>
        </p:nvSpPr>
        <p:spPr>
          <a:xfrm>
            <a:off x="165100" y="6477000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Thonburi Light" pitchFamily="2" charset="-34"/>
              </a:rPr>
              <a:t>D3343 | EGU2020-3581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8E6D4-3D11-184B-ADAD-1AF7EC61D080}"/>
              </a:ext>
            </a:extLst>
          </p:cNvPr>
          <p:cNvSpPr txBox="1"/>
          <p:nvPr/>
        </p:nvSpPr>
        <p:spPr>
          <a:xfrm>
            <a:off x="10237820" y="6477000"/>
            <a:ext cx="159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cs typeface="Thonburi Light" pitchFamily="2" charset="-34"/>
              </a:rPr>
              <a:t>Casacuberta</a:t>
            </a:r>
            <a:r>
              <a:rPr lang="en-US" sz="1200" dirty="0">
                <a:cs typeface="Thonburi Light" pitchFamily="2" charset="-34"/>
              </a:rPr>
              <a:t> </a:t>
            </a:r>
            <a:r>
              <a:rPr lang="en-US" sz="1200" dirty="0" err="1">
                <a:cs typeface="Thonburi Light" pitchFamily="2" charset="-34"/>
              </a:rPr>
              <a:t>etal</a:t>
            </a:r>
            <a:r>
              <a:rPr lang="en-US" sz="1200" dirty="0">
                <a:cs typeface="Thonburi Light" pitchFamily="2" charset="-34"/>
              </a:rPr>
              <a:t>. | 4</a:t>
            </a:r>
            <a:endParaRPr lang="en-US" sz="1200" dirty="0">
              <a:solidFill>
                <a:schemeClr val="bg1"/>
              </a:solidFill>
              <a:cs typeface="Thonburi Light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271A52-ABBA-624B-90C2-FF8423516076}"/>
              </a:ext>
            </a:extLst>
          </p:cNvPr>
          <p:cNvGrpSpPr/>
          <p:nvPr/>
        </p:nvGrpSpPr>
        <p:grpSpPr>
          <a:xfrm>
            <a:off x="7070087" y="956068"/>
            <a:ext cx="4713313" cy="5302478"/>
            <a:chOff x="8268773" y="1568274"/>
            <a:chExt cx="3692596" cy="41541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5F9E45F-0B1B-0041-BDEC-834FFD0F0758}"/>
                </a:ext>
              </a:extLst>
            </p:cNvPr>
            <p:cNvGrpSpPr/>
            <p:nvPr/>
          </p:nvGrpSpPr>
          <p:grpSpPr>
            <a:xfrm>
              <a:off x="8268773" y="1568274"/>
              <a:ext cx="3692596" cy="4154171"/>
              <a:chOff x="8268773" y="1568274"/>
              <a:chExt cx="3692596" cy="415417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17F7C7E-855F-7E4A-A3DA-A5EC61438A02}"/>
                  </a:ext>
                </a:extLst>
              </p:cNvPr>
              <p:cNvGrpSpPr/>
              <p:nvPr/>
            </p:nvGrpSpPr>
            <p:grpSpPr>
              <a:xfrm>
                <a:off x="8268773" y="1568274"/>
                <a:ext cx="3692596" cy="4154171"/>
                <a:chOff x="8312328" y="2058469"/>
                <a:chExt cx="3692596" cy="4154171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911E94E-942E-6540-84C9-D42B4FD6F0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12328" y="2058469"/>
                  <a:ext cx="3692596" cy="4154171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61860988-29A2-EB4D-AA48-622C63D7D2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15756" y="3387144"/>
                  <a:ext cx="1416128" cy="1863043"/>
                </a:xfrm>
                <a:prstGeom prst="rect">
                  <a:avLst/>
                </a:prstGeom>
              </p:spPr>
            </p:pic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A3C9A11-B0AB-694C-8386-7BEB09AB02AF}"/>
                  </a:ext>
                </a:extLst>
              </p:cNvPr>
              <p:cNvSpPr/>
              <p:nvPr/>
            </p:nvSpPr>
            <p:spPr>
              <a:xfrm>
                <a:off x="10843433" y="4814408"/>
                <a:ext cx="844896" cy="574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9659D0E-8EA6-944A-81F5-7C17C2104B67}"/>
                  </a:ext>
                </a:extLst>
              </p:cNvPr>
              <p:cNvSpPr txBox="1"/>
              <p:nvPr/>
            </p:nvSpPr>
            <p:spPr>
              <a:xfrm>
                <a:off x="10779221" y="4801336"/>
                <a:ext cx="108074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Thonburi" pitchFamily="2" charset="-34"/>
                    <a:cs typeface="Thonburi" pitchFamily="2" charset="-34"/>
                  </a:rPr>
                  <a:t>GEOSECS_1972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615B39-4B95-E541-8583-6C6EC76A0C4A}"/>
                  </a:ext>
                </a:extLst>
              </p:cNvPr>
              <p:cNvSpPr txBox="1"/>
              <p:nvPr/>
            </p:nvSpPr>
            <p:spPr>
              <a:xfrm>
                <a:off x="10779221" y="5005954"/>
                <a:ext cx="8723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Thonburi" pitchFamily="2" charset="-34"/>
                    <a:cs typeface="Thonburi" pitchFamily="2" charset="-34"/>
                  </a:rPr>
                  <a:t>SAVE_1989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F23AEC-5B88-384D-8BDD-B81E2C59F05A}"/>
                  </a:ext>
                </a:extLst>
              </p:cNvPr>
              <p:cNvSpPr txBox="1"/>
              <p:nvPr/>
            </p:nvSpPr>
            <p:spPr>
              <a:xfrm>
                <a:off x="10792473" y="5203947"/>
                <a:ext cx="49244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Thonburi" pitchFamily="2" charset="-34"/>
                    <a:cs typeface="Thonburi" pitchFamily="2" charset="-34"/>
                  </a:rPr>
                  <a:t>2019</a:t>
                </a:r>
              </a:p>
            </p:txBody>
          </p:sp>
        </p:grpSp>
        <p:sp>
          <p:nvSpPr>
            <p:cNvPr id="26" name="5-Point Star 25">
              <a:extLst>
                <a:ext uri="{FF2B5EF4-FFF2-40B4-BE49-F238E27FC236}">
                  <a16:creationId xmlns:a16="http://schemas.microsoft.com/office/drawing/2014/main" id="{59073533-ABF8-1742-8B20-05782BD98538}"/>
                </a:ext>
              </a:extLst>
            </p:cNvPr>
            <p:cNvSpPr/>
            <p:nvPr/>
          </p:nvSpPr>
          <p:spPr>
            <a:xfrm>
              <a:off x="11162054" y="3067665"/>
              <a:ext cx="220449" cy="186812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Subtitle 2">
            <a:extLst>
              <a:ext uri="{FF2B5EF4-FFF2-40B4-BE49-F238E27FC236}">
                <a16:creationId xmlns:a16="http://schemas.microsoft.com/office/drawing/2014/main" id="{FE972EE4-BF53-4C4F-82A8-87F554979CFB}"/>
              </a:ext>
            </a:extLst>
          </p:cNvPr>
          <p:cNvSpPr txBox="1">
            <a:spLocks/>
          </p:cNvSpPr>
          <p:nvPr/>
        </p:nvSpPr>
        <p:spPr>
          <a:xfrm>
            <a:off x="8614540" y="6080439"/>
            <a:ext cx="2887810" cy="249329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900" dirty="0">
                <a:cs typeface="Thonburi" pitchFamily="2" charset="-34"/>
              </a:rPr>
              <a:t>2019 data: unpublished, LIP, ETH Zurich.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8E0FCE-A6FF-0548-850D-6F680D5B2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79" y="6384032"/>
            <a:ext cx="1219200" cy="419100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1A99704A-6267-2843-A825-883CF2DE61D9}"/>
              </a:ext>
            </a:extLst>
          </p:cNvPr>
          <p:cNvSpPr txBox="1">
            <a:spLocks/>
          </p:cNvSpPr>
          <p:nvPr/>
        </p:nvSpPr>
        <p:spPr>
          <a:xfrm>
            <a:off x="299489" y="1502151"/>
            <a:ext cx="6879708" cy="1978627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cs typeface="Thonburi" pitchFamily="2" charset="-34"/>
              </a:rPr>
              <a:t>METHOD OPTIMIZATION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Sample volume: 200 L, </a:t>
            </a:r>
            <a:r>
              <a:rPr lang="en-US" sz="1400" dirty="0">
                <a:solidFill>
                  <a:srgbClr val="FF0000"/>
                </a:solidFill>
                <a:cs typeface="Thonburi" pitchFamily="2" charset="-34"/>
              </a:rPr>
              <a:t>60 mL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Precision: larger than 4 </a:t>
            </a:r>
            <a:r>
              <a:rPr lang="en-US" sz="1400" dirty="0"/>
              <a:t>‰</a:t>
            </a:r>
            <a:r>
              <a:rPr lang="en-US" sz="1400" dirty="0">
                <a:cs typeface="Thonburi" pitchFamily="2" charset="-34"/>
              </a:rPr>
              <a:t>, </a:t>
            </a:r>
            <a:r>
              <a:rPr lang="en-US" sz="1400" dirty="0">
                <a:solidFill>
                  <a:srgbClr val="FF0000"/>
                </a:solidFill>
                <a:cs typeface="Thonburi" pitchFamily="2" charset="-34"/>
              </a:rPr>
              <a:t>better than 2 </a:t>
            </a:r>
            <a:r>
              <a:rPr lang="en-US" sz="1400" dirty="0">
                <a:solidFill>
                  <a:srgbClr val="FF0000"/>
                </a:solidFill>
              </a:rPr>
              <a:t>‰</a:t>
            </a:r>
            <a:r>
              <a:rPr lang="en-US" sz="1400" dirty="0">
                <a:solidFill>
                  <a:srgbClr val="FF0000"/>
                </a:solidFill>
                <a:cs typeface="Thonburi" pitchFamily="2" charset="-34"/>
              </a:rPr>
              <a:t> 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Sample preparation: several hours-days per sample, </a:t>
            </a:r>
            <a:r>
              <a:rPr lang="en-US" sz="1400" dirty="0">
                <a:solidFill>
                  <a:srgbClr val="FF0000"/>
                </a:solidFill>
                <a:cs typeface="Thonburi" pitchFamily="2" charset="-34"/>
              </a:rPr>
              <a:t>4 h for 7 samples in a row 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Sample measurement: duplicate beta counting for &gt; 15 h, </a:t>
            </a:r>
            <a:r>
              <a:rPr lang="en-US" sz="1400" dirty="0">
                <a:solidFill>
                  <a:srgbClr val="FF0000"/>
                </a:solidFill>
                <a:cs typeface="Thonburi" pitchFamily="2" charset="-34"/>
              </a:rPr>
              <a:t>AMS - 40 sample/day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E88AB14D-8973-4B4B-8D35-761589B18B1F}"/>
              </a:ext>
            </a:extLst>
          </p:cNvPr>
          <p:cNvSpPr txBox="1">
            <a:spLocks/>
          </p:cNvSpPr>
          <p:nvPr/>
        </p:nvSpPr>
        <p:spPr>
          <a:xfrm>
            <a:off x="267279" y="4126523"/>
            <a:ext cx="7123206" cy="2518913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cs typeface="Thonburi" pitchFamily="2" charset="-34"/>
              </a:rPr>
              <a:t>OCEANOGRAPHIC FEATURES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Input of bomb-</a:t>
            </a:r>
            <a:r>
              <a:rPr lang="en-US" sz="1400" baseline="30000" dirty="0">
                <a:cs typeface="Thonburi" pitchFamily="2" charset="-34"/>
              </a:rPr>
              <a:t>14</a:t>
            </a:r>
            <a:r>
              <a:rPr lang="en-US" sz="1400" dirty="0">
                <a:cs typeface="Thonburi" pitchFamily="2" charset="-34"/>
              </a:rPr>
              <a:t>C after 1960s, </a:t>
            </a:r>
            <a:r>
              <a:rPr lang="en-US" sz="1400" dirty="0">
                <a:solidFill>
                  <a:srgbClr val="FF0000"/>
                </a:solidFill>
                <a:cs typeface="Thonburi" pitchFamily="2" charset="-34"/>
              </a:rPr>
              <a:t>and air-sea exchange and vertical transport by 2019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Interior ventilation by northern waters, </a:t>
            </a:r>
            <a:r>
              <a:rPr lang="en-US" sz="1400" dirty="0">
                <a:solidFill>
                  <a:srgbClr val="FF0000"/>
                </a:solidFill>
                <a:cs typeface="Thonburi" pitchFamily="2" charset="-34"/>
              </a:rPr>
              <a:t>signal increasing due to bomb-</a:t>
            </a:r>
            <a:r>
              <a:rPr lang="en-US" sz="1400" baseline="30000" dirty="0">
                <a:solidFill>
                  <a:srgbClr val="FF0000"/>
                </a:solidFill>
                <a:cs typeface="Thonburi" pitchFamily="2" charset="-34"/>
              </a:rPr>
              <a:t>14</a:t>
            </a:r>
            <a:r>
              <a:rPr lang="en-US" sz="1400" dirty="0">
                <a:solidFill>
                  <a:srgbClr val="FF0000"/>
                </a:solidFill>
                <a:cs typeface="Thonburi" pitchFamily="2" charset="-34"/>
              </a:rPr>
              <a:t>C transient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Advection of Southern/Antarctic origin waters, </a:t>
            </a:r>
            <a:r>
              <a:rPr lang="en-US" sz="1400" dirty="0">
                <a:solidFill>
                  <a:srgbClr val="FF0000"/>
                </a:solidFill>
                <a:cs typeface="Thonburi" pitchFamily="2" charset="-34"/>
              </a:rPr>
              <a:t>slight increase in </a:t>
            </a:r>
            <a:r>
              <a:rPr lang="en-US" sz="1400" baseline="30000" dirty="0">
                <a:solidFill>
                  <a:srgbClr val="FF0000"/>
                </a:solidFill>
                <a:cs typeface="Thonburi" pitchFamily="2" charset="-34"/>
              </a:rPr>
              <a:t>14</a:t>
            </a:r>
            <a:r>
              <a:rPr lang="en-US" sz="1400" dirty="0">
                <a:solidFill>
                  <a:srgbClr val="FF0000"/>
                </a:solidFill>
                <a:cs typeface="Thonburi" pitchFamily="2" charset="-34"/>
              </a:rPr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3D5171-6A9C-A246-900D-F6F58F960B8A}"/>
              </a:ext>
            </a:extLst>
          </p:cNvPr>
          <p:cNvSpPr txBox="1"/>
          <p:nvPr/>
        </p:nvSpPr>
        <p:spPr>
          <a:xfrm>
            <a:off x="10224834" y="1476005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813A61-FD5D-5C40-9006-966C58ED58D1}"/>
              </a:ext>
            </a:extLst>
          </p:cNvPr>
          <p:cNvSpPr txBox="1"/>
          <p:nvPr/>
        </p:nvSpPr>
        <p:spPr>
          <a:xfrm>
            <a:off x="9407474" y="2869925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9043CC-EDE0-8D4E-9F44-24FA910818B8}"/>
              </a:ext>
            </a:extLst>
          </p:cNvPr>
          <p:cNvSpPr txBox="1"/>
          <p:nvPr/>
        </p:nvSpPr>
        <p:spPr>
          <a:xfrm>
            <a:off x="8245682" y="572469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B67791-EC0C-7D40-ACE1-DE7B1FD67AAF}"/>
              </a:ext>
            </a:extLst>
          </p:cNvPr>
          <p:cNvSpPr txBox="1"/>
          <p:nvPr/>
        </p:nvSpPr>
        <p:spPr>
          <a:xfrm>
            <a:off x="9254177" y="4157771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7E7FF5-B7CB-314F-A594-F276C6520DAB}"/>
              </a:ext>
            </a:extLst>
          </p:cNvPr>
          <p:cNvSpPr txBox="1"/>
          <p:nvPr/>
        </p:nvSpPr>
        <p:spPr>
          <a:xfrm>
            <a:off x="8614540" y="2360659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309A4D-CAB0-1B43-B148-C1236D19D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15537"/>
      </p:ext>
    </p:extLst>
  </p:cSld>
  <p:clrMapOvr>
    <a:masterClrMapping/>
  </p:clrMapOvr>
  <p:transition advTm="94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8597" y="525565"/>
            <a:ext cx="11374801" cy="504310"/>
          </a:xfrm>
          <a:noFill/>
        </p:spPr>
        <p:txBody>
          <a:bodyPr/>
          <a:lstStyle/>
          <a:p>
            <a:r>
              <a:rPr lang="en-US" sz="3000" b="0" dirty="0">
                <a:latin typeface="+mn-lt"/>
                <a:cs typeface="Thonburi" pitchFamily="2" charset="-34"/>
              </a:rPr>
              <a:t>Zonal distribution of </a:t>
            </a:r>
            <a:r>
              <a:rPr lang="en-US" sz="3000" b="0" baseline="30000" dirty="0">
                <a:latin typeface="+mn-lt"/>
                <a:cs typeface="Thonburi" pitchFamily="2" charset="-34"/>
              </a:rPr>
              <a:t>14</a:t>
            </a:r>
            <a:r>
              <a:rPr lang="en-US" sz="3000" b="0" dirty="0">
                <a:latin typeface="+mn-lt"/>
                <a:cs typeface="Thonburi" pitchFamily="2" charset="-34"/>
              </a:rPr>
              <a:t>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43D57F-C702-0E4E-BE6E-2558895C6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94" y="0"/>
            <a:ext cx="1456608" cy="717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30C99-CB47-BE49-9318-C6F2DDA4AF92}"/>
              </a:ext>
            </a:extLst>
          </p:cNvPr>
          <p:cNvSpPr txBox="1"/>
          <p:nvPr/>
        </p:nvSpPr>
        <p:spPr>
          <a:xfrm>
            <a:off x="165100" y="6477000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Thonburi Light" pitchFamily="2" charset="-34"/>
              </a:rPr>
              <a:t>D3343 | EGU2020-3581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8E6D4-3D11-184B-ADAD-1AF7EC61D080}"/>
              </a:ext>
            </a:extLst>
          </p:cNvPr>
          <p:cNvSpPr txBox="1"/>
          <p:nvPr/>
        </p:nvSpPr>
        <p:spPr>
          <a:xfrm>
            <a:off x="10237820" y="6477000"/>
            <a:ext cx="159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cs typeface="Thonburi Light" pitchFamily="2" charset="-34"/>
              </a:rPr>
              <a:t>Casacuberta</a:t>
            </a:r>
            <a:r>
              <a:rPr lang="en-US" sz="1200" dirty="0">
                <a:cs typeface="Thonburi Light" pitchFamily="2" charset="-34"/>
              </a:rPr>
              <a:t> </a:t>
            </a:r>
            <a:r>
              <a:rPr lang="en-US" sz="1200" dirty="0" err="1">
                <a:cs typeface="Thonburi Light" pitchFamily="2" charset="-34"/>
              </a:rPr>
              <a:t>etal</a:t>
            </a:r>
            <a:r>
              <a:rPr lang="en-US" sz="1200" dirty="0">
                <a:cs typeface="Thonburi Light" pitchFamily="2" charset="-34"/>
              </a:rPr>
              <a:t>. | 5</a:t>
            </a:r>
            <a:endParaRPr lang="en-US" sz="1200" dirty="0">
              <a:solidFill>
                <a:schemeClr val="bg1"/>
              </a:solidFill>
              <a:cs typeface="Thonburi Light" pitchFamily="2" charset="-34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36801A0D-1D19-D34B-B0A1-B58A95AAF675}"/>
              </a:ext>
            </a:extLst>
          </p:cNvPr>
          <p:cNvSpPr txBox="1">
            <a:spLocks/>
          </p:cNvSpPr>
          <p:nvPr/>
        </p:nvSpPr>
        <p:spPr>
          <a:xfrm>
            <a:off x="8754212" y="6149502"/>
            <a:ext cx="2887810" cy="469059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900" dirty="0">
                <a:cs typeface="Thonburi" pitchFamily="2" charset="-34"/>
              </a:rPr>
              <a:t>Bower, A., et al. JGR Oceans, 124, 1, 2020. </a:t>
            </a:r>
          </a:p>
          <a:p>
            <a:pPr marL="0" indent="0" algn="ctr" fontAlgn="base">
              <a:buNone/>
            </a:pPr>
            <a:r>
              <a:rPr lang="en-US" sz="900" dirty="0">
                <a:cs typeface="Thonburi" pitchFamily="2" charset="-34"/>
              </a:rPr>
              <a:t>DOI: </a:t>
            </a:r>
            <a:r>
              <a:rPr lang="en-US" sz="900" dirty="0">
                <a:cs typeface="Thonburi" pitchFamily="2" charset="-34"/>
                <a:hlinkClick r:id="rId6"/>
              </a:rPr>
              <a:t>https://doi.org/10.1029/2019JC015014</a:t>
            </a:r>
            <a:r>
              <a:rPr lang="en-US" sz="900" dirty="0">
                <a:cs typeface="Thonburi" pitchFamily="2" charset="-34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B0D30-2663-8E46-8717-B21844F40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61" y="1063645"/>
            <a:ext cx="4145027" cy="51242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940E9A-3C0E-ED4E-900F-B8ABBD80898A}"/>
              </a:ext>
            </a:extLst>
          </p:cNvPr>
          <p:cNvGrpSpPr/>
          <p:nvPr/>
        </p:nvGrpSpPr>
        <p:grpSpPr>
          <a:xfrm>
            <a:off x="248442" y="899720"/>
            <a:ext cx="4567924" cy="5853518"/>
            <a:chOff x="7342649" y="672510"/>
            <a:chExt cx="4567924" cy="585351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160C707-93D5-CB42-9EFA-BA37941473AD}"/>
                </a:ext>
              </a:extLst>
            </p:cNvPr>
            <p:cNvGrpSpPr/>
            <p:nvPr/>
          </p:nvGrpSpPr>
          <p:grpSpPr>
            <a:xfrm>
              <a:off x="7481140" y="766990"/>
              <a:ext cx="4429433" cy="5533774"/>
              <a:chOff x="3066498" y="874394"/>
              <a:chExt cx="4429433" cy="5533774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13EE3D47-BB29-154A-8E26-A7D45912A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6498" y="874394"/>
                <a:ext cx="4429433" cy="1815426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4C9CD8D-E3B6-244F-82FD-DF553CF2C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6498" y="2733568"/>
                <a:ext cx="4429433" cy="1815426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2EDB132-71A1-C140-9E0D-1CA615EDB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6498" y="4592742"/>
                <a:ext cx="4429433" cy="1815426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FF6755-D5B1-9C4A-96B5-6B1B529C2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1077" y="1585824"/>
              <a:ext cx="980079" cy="78025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525E35-96CE-194E-B7EA-267B8246A9DE}"/>
                </a:ext>
              </a:extLst>
            </p:cNvPr>
            <p:cNvSpPr/>
            <p:nvPr/>
          </p:nvSpPr>
          <p:spPr>
            <a:xfrm rot="16200000">
              <a:off x="6900162" y="1530193"/>
              <a:ext cx="1280702" cy="175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EA72BF-5DF3-804E-B57C-EF88A7CC976F}"/>
                </a:ext>
              </a:extLst>
            </p:cNvPr>
            <p:cNvSpPr txBox="1"/>
            <p:nvPr/>
          </p:nvSpPr>
          <p:spPr>
            <a:xfrm rot="16200000">
              <a:off x="7047376" y="1479583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Depth (m)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1D31AFB-0B0C-EE4A-8250-88D6A4957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617" y="5313293"/>
              <a:ext cx="980517" cy="79195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8DFA60-682D-5841-886E-867B5B2FB19B}"/>
                </a:ext>
              </a:extLst>
            </p:cNvPr>
            <p:cNvSpPr/>
            <p:nvPr/>
          </p:nvSpPr>
          <p:spPr>
            <a:xfrm rot="16200000">
              <a:off x="6906295" y="5232465"/>
              <a:ext cx="1280702" cy="175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5BBAD8-A1E3-C641-BCE1-AF8103BCE218}"/>
                </a:ext>
              </a:extLst>
            </p:cNvPr>
            <p:cNvSpPr txBox="1"/>
            <p:nvPr/>
          </p:nvSpPr>
          <p:spPr>
            <a:xfrm rot="16200000">
              <a:off x="7062265" y="5113266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Depth (m)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75C8F3-8BB0-8C46-8739-D37ED71ED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996" y="3638435"/>
              <a:ext cx="993400" cy="78025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423FFE-E532-C847-9EFF-86F63BFFAF25}"/>
                </a:ext>
              </a:extLst>
            </p:cNvPr>
            <p:cNvSpPr/>
            <p:nvPr/>
          </p:nvSpPr>
          <p:spPr>
            <a:xfrm rot="16200000">
              <a:off x="6906295" y="3300322"/>
              <a:ext cx="1280702" cy="175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AFCEAA0-2D33-6C47-84C0-1542C1C0ED7A}"/>
                </a:ext>
              </a:extLst>
            </p:cNvPr>
            <p:cNvSpPr txBox="1"/>
            <p:nvPr/>
          </p:nvSpPr>
          <p:spPr>
            <a:xfrm rot="16200000">
              <a:off x="7062265" y="3272471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Depth (m)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6284519-6F83-6F4C-8C4A-55911FBD8DF8}"/>
                </a:ext>
              </a:extLst>
            </p:cNvPr>
            <p:cNvSpPr/>
            <p:nvPr/>
          </p:nvSpPr>
          <p:spPr>
            <a:xfrm>
              <a:off x="10756122" y="730376"/>
              <a:ext cx="662609" cy="175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1F3AAE6-CE13-A540-ABDA-8822DD60FACE}"/>
                </a:ext>
              </a:extLst>
            </p:cNvPr>
            <p:cNvSpPr/>
            <p:nvPr/>
          </p:nvSpPr>
          <p:spPr>
            <a:xfrm>
              <a:off x="10762256" y="4444243"/>
              <a:ext cx="662609" cy="175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FCCD506-6EFD-2F4D-BB87-FF05E3818AC0}"/>
                </a:ext>
              </a:extLst>
            </p:cNvPr>
            <p:cNvSpPr/>
            <p:nvPr/>
          </p:nvSpPr>
          <p:spPr>
            <a:xfrm>
              <a:off x="10762257" y="2581770"/>
              <a:ext cx="662609" cy="175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E93DEC-5DB8-AC4B-90B7-4CD1C55127C8}"/>
                </a:ext>
              </a:extLst>
            </p:cNvPr>
            <p:cNvSpPr txBox="1"/>
            <p:nvPr/>
          </p:nvSpPr>
          <p:spPr>
            <a:xfrm>
              <a:off x="10707225" y="672510"/>
              <a:ext cx="80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itchFamily="2" charset="2"/>
                </a:rPr>
                <a:t>D</a:t>
              </a:r>
              <a:r>
                <a:rPr lang="en-US" sz="1200" baseline="30000" dirty="0"/>
                <a:t>14</a:t>
              </a:r>
              <a:r>
                <a:rPr lang="en-US" sz="1200" dirty="0"/>
                <a:t>C (‰)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DB9F65-C54E-A04B-8862-A3C8F5072815}"/>
                </a:ext>
              </a:extLst>
            </p:cNvPr>
            <p:cNvSpPr txBox="1"/>
            <p:nvPr/>
          </p:nvSpPr>
          <p:spPr>
            <a:xfrm>
              <a:off x="10707225" y="4387593"/>
              <a:ext cx="80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itchFamily="2" charset="2"/>
                </a:rPr>
                <a:t>D</a:t>
              </a:r>
              <a:r>
                <a:rPr lang="en-US" sz="1200" baseline="30000" dirty="0"/>
                <a:t>14</a:t>
              </a:r>
              <a:r>
                <a:rPr lang="en-US" sz="1200" dirty="0"/>
                <a:t>C (‰)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835C7E3-300F-2942-AE32-BEEB46AFDF19}"/>
                </a:ext>
              </a:extLst>
            </p:cNvPr>
            <p:cNvSpPr txBox="1"/>
            <p:nvPr/>
          </p:nvSpPr>
          <p:spPr>
            <a:xfrm>
              <a:off x="10707225" y="2526295"/>
              <a:ext cx="80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itchFamily="2" charset="2"/>
                </a:rPr>
                <a:t>D</a:t>
              </a:r>
              <a:r>
                <a:rPr lang="en-US" sz="1200" baseline="30000" dirty="0"/>
                <a:t>14</a:t>
              </a:r>
              <a:r>
                <a:rPr lang="en-US" sz="1200" dirty="0"/>
                <a:t>C (‰)</a:t>
              </a:r>
            </a:p>
          </p:txBody>
        </p:sp>
        <p:sp>
          <p:nvSpPr>
            <p:cNvPr id="33" name="Subtitle 2">
              <a:extLst>
                <a:ext uri="{FF2B5EF4-FFF2-40B4-BE49-F238E27FC236}">
                  <a16:creationId xmlns:a16="http://schemas.microsoft.com/office/drawing/2014/main" id="{B810DB23-A26A-C149-BC58-5DE944F9BACC}"/>
                </a:ext>
              </a:extLst>
            </p:cNvPr>
            <p:cNvSpPr txBox="1">
              <a:spLocks/>
            </p:cNvSpPr>
            <p:nvPr/>
          </p:nvSpPr>
          <p:spPr>
            <a:xfrm>
              <a:off x="8862996" y="6276699"/>
              <a:ext cx="2887810" cy="249329"/>
            </a:xfrm>
            <a:prstGeom prst="rect">
              <a:avLst/>
            </a:prstGeom>
          </p:spPr>
          <p:txBody>
            <a:bodyPr/>
            <a:lstStyle>
              <a:lvl1pPr marL="271463" indent="-271463" algn="l" defTabSz="685800" rtl="0" eaLnBrk="1" latinLnBrk="0" hangingPunct="1">
                <a:lnSpc>
                  <a:spcPct val="100000"/>
                </a:lnSpc>
                <a:spcBef>
                  <a:spcPts val="375"/>
                </a:spcBef>
                <a:buClr>
                  <a:schemeClr val="tx2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0297" indent="-198835" algn="l" defTabSz="6858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Font typeface="Wingdings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70322" indent="-200025" algn="l" defTabSz="6858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Font typeface="Wingdings" pitchFamily="2" charset="2"/>
                <a:buChar char="§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435" indent="-133350" algn="l" defTabSz="6858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46547" indent="-138113" algn="l" defTabSz="6858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Font typeface="Wingdings" pitchFamily="2" charset="2"/>
                <a:buChar char="§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base">
                <a:buNone/>
              </a:pPr>
              <a:r>
                <a:rPr lang="en-US" sz="900" dirty="0">
                  <a:cs typeface="Thonburi" pitchFamily="2" charset="-34"/>
                </a:rPr>
                <a:t>Unpublished data, LIP, ETH Zurich. </a:t>
              </a:r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26A1E61-A3A8-B742-AB3D-084F80AFB786}"/>
              </a:ext>
            </a:extLst>
          </p:cNvPr>
          <p:cNvCxnSpPr>
            <a:cxnSpLocks/>
          </p:cNvCxnSpPr>
          <p:nvPr/>
        </p:nvCxnSpPr>
        <p:spPr>
          <a:xfrm>
            <a:off x="10082504" y="1386699"/>
            <a:ext cx="241300" cy="0"/>
          </a:xfrm>
          <a:prstGeom prst="line">
            <a:avLst/>
          </a:prstGeom>
          <a:ln w="6350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D45C9C6-F647-4444-A021-ED362CDBB15C}"/>
              </a:ext>
            </a:extLst>
          </p:cNvPr>
          <p:cNvCxnSpPr>
            <a:cxnSpLocks/>
          </p:cNvCxnSpPr>
          <p:nvPr/>
        </p:nvCxnSpPr>
        <p:spPr>
          <a:xfrm>
            <a:off x="9703729" y="1828807"/>
            <a:ext cx="269631" cy="45682"/>
          </a:xfrm>
          <a:prstGeom prst="line">
            <a:avLst/>
          </a:prstGeom>
          <a:ln w="635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B668912A-9D5D-1E41-9FDF-E981DE83757C}"/>
              </a:ext>
            </a:extLst>
          </p:cNvPr>
          <p:cNvCxnSpPr>
            <a:cxnSpLocks/>
          </p:cNvCxnSpPr>
          <p:nvPr/>
        </p:nvCxnSpPr>
        <p:spPr>
          <a:xfrm>
            <a:off x="9973360" y="1874489"/>
            <a:ext cx="457200" cy="521677"/>
          </a:xfrm>
          <a:prstGeom prst="line">
            <a:avLst/>
          </a:prstGeom>
          <a:ln w="635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5E30353E-3187-A744-B7A3-51A6EBE4F194}"/>
              </a:ext>
            </a:extLst>
          </p:cNvPr>
          <p:cNvCxnSpPr>
            <a:cxnSpLocks/>
          </p:cNvCxnSpPr>
          <p:nvPr/>
        </p:nvCxnSpPr>
        <p:spPr>
          <a:xfrm flipH="1">
            <a:off x="9494436" y="4189762"/>
            <a:ext cx="478924" cy="912279"/>
          </a:xfrm>
          <a:prstGeom prst="line">
            <a:avLst/>
          </a:prstGeom>
          <a:ln w="63500"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5574419-EB95-7248-B9C4-98815623FE50}"/>
              </a:ext>
            </a:extLst>
          </p:cNvPr>
          <p:cNvSpPr txBox="1"/>
          <p:nvPr/>
        </p:nvSpPr>
        <p:spPr>
          <a:xfrm>
            <a:off x="4871398" y="1043635"/>
            <a:ext cx="23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2"/>
                </a:solidFill>
              </a:rPr>
              <a:t>Fram</a:t>
            </a:r>
            <a:r>
              <a:rPr lang="es-ES" dirty="0">
                <a:solidFill>
                  <a:schemeClr val="bg2"/>
                </a:solidFill>
              </a:rPr>
              <a:t> </a:t>
            </a:r>
            <a:r>
              <a:rPr lang="es-ES" dirty="0" err="1">
                <a:solidFill>
                  <a:schemeClr val="bg2"/>
                </a:solidFill>
              </a:rPr>
              <a:t>Strait</a:t>
            </a:r>
            <a:r>
              <a:rPr lang="es-ES" dirty="0">
                <a:solidFill>
                  <a:schemeClr val="bg2"/>
                </a:solidFill>
              </a:rPr>
              <a:t> 2018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409FD3B-C136-5E48-9972-0D651756D5B2}"/>
              </a:ext>
            </a:extLst>
          </p:cNvPr>
          <p:cNvSpPr txBox="1"/>
          <p:nvPr/>
        </p:nvSpPr>
        <p:spPr>
          <a:xfrm>
            <a:off x="4871398" y="2902856"/>
            <a:ext cx="3104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92D050"/>
                </a:solidFill>
              </a:rPr>
              <a:t>Subpolar North </a:t>
            </a:r>
            <a:r>
              <a:rPr lang="es-ES" dirty="0" err="1">
                <a:solidFill>
                  <a:srgbClr val="92D050"/>
                </a:solidFill>
              </a:rPr>
              <a:t>Atlantic</a:t>
            </a:r>
            <a:r>
              <a:rPr lang="es-ES" dirty="0">
                <a:solidFill>
                  <a:srgbClr val="92D050"/>
                </a:solidFill>
              </a:rPr>
              <a:t> 2018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067BFE6B-41EA-4D47-95C7-85F02C8C7551}"/>
              </a:ext>
            </a:extLst>
          </p:cNvPr>
          <p:cNvSpPr txBox="1"/>
          <p:nvPr/>
        </p:nvSpPr>
        <p:spPr>
          <a:xfrm>
            <a:off x="4871398" y="4760922"/>
            <a:ext cx="29823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Southwestern</a:t>
            </a:r>
            <a:r>
              <a:rPr lang="es-E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Atlantic</a:t>
            </a:r>
            <a:r>
              <a:rPr lang="es-E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2019</a:t>
            </a:r>
          </a:p>
        </p:txBody>
      </p:sp>
      <p:sp>
        <p:nvSpPr>
          <p:cNvPr id="39" name="CuadroTexto 48">
            <a:extLst>
              <a:ext uri="{FF2B5EF4-FFF2-40B4-BE49-F238E27FC236}">
                <a16:creationId xmlns:a16="http://schemas.microsoft.com/office/drawing/2014/main" id="{AF00936A-F4B6-7148-9C43-2B4EDABE1399}"/>
              </a:ext>
            </a:extLst>
          </p:cNvPr>
          <p:cNvSpPr txBox="1"/>
          <p:nvPr/>
        </p:nvSpPr>
        <p:spPr>
          <a:xfrm>
            <a:off x="808841" y="3783384"/>
            <a:ext cx="95994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00" dirty="0" err="1">
                <a:solidFill>
                  <a:schemeClr val="bg1"/>
                </a:solidFill>
              </a:rPr>
              <a:t>Irminger</a:t>
            </a:r>
            <a:r>
              <a:rPr lang="es-ES" sz="1000" dirty="0">
                <a:solidFill>
                  <a:schemeClr val="bg1"/>
                </a:solidFill>
              </a:rPr>
              <a:t> Sea</a:t>
            </a:r>
          </a:p>
        </p:txBody>
      </p:sp>
      <p:sp>
        <p:nvSpPr>
          <p:cNvPr id="40" name="CuadroTexto 48">
            <a:extLst>
              <a:ext uri="{FF2B5EF4-FFF2-40B4-BE49-F238E27FC236}">
                <a16:creationId xmlns:a16="http://schemas.microsoft.com/office/drawing/2014/main" id="{4884F686-EE47-574F-ACB2-54811007CD00}"/>
              </a:ext>
            </a:extLst>
          </p:cNvPr>
          <p:cNvSpPr txBox="1"/>
          <p:nvPr/>
        </p:nvSpPr>
        <p:spPr>
          <a:xfrm>
            <a:off x="909319" y="1396463"/>
            <a:ext cx="95994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00" dirty="0" err="1">
                <a:solidFill>
                  <a:schemeClr val="bg1"/>
                </a:solidFill>
              </a:rPr>
              <a:t>Greenland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33862-E98B-1C43-A2CE-4B35D34EE4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79" y="6384032"/>
            <a:ext cx="1219200" cy="419100"/>
          </a:xfrm>
          <a:prstGeom prst="rect">
            <a:avLst/>
          </a:prstGeom>
        </p:spPr>
      </p:pic>
      <p:sp>
        <p:nvSpPr>
          <p:cNvPr id="42" name="Subtitle 2">
            <a:extLst>
              <a:ext uri="{FF2B5EF4-FFF2-40B4-BE49-F238E27FC236}">
                <a16:creationId xmlns:a16="http://schemas.microsoft.com/office/drawing/2014/main" id="{76809915-BDFC-8D44-853B-D4EFA9721491}"/>
              </a:ext>
            </a:extLst>
          </p:cNvPr>
          <p:cNvSpPr txBox="1">
            <a:spLocks/>
          </p:cNvSpPr>
          <p:nvPr/>
        </p:nvSpPr>
        <p:spPr>
          <a:xfrm>
            <a:off x="4773286" y="1413300"/>
            <a:ext cx="4781966" cy="4919159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Polar surface water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Waters of Atlantic Origin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Deep waters of Arctic Origin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n-US" sz="1400" dirty="0">
              <a:cs typeface="Thonburi" pitchFamily="2" charset="-34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n-US" sz="1400" dirty="0">
              <a:cs typeface="Thonburi" pitchFamily="2" charset="-34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Subtropical waters (NAC)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Labrador Sea Water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Nordic Overflow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Large portion of Antarctic waters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n-US" sz="1400" dirty="0">
              <a:cs typeface="Thonburi" pitchFamily="2" charset="-34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Subtropical Atlantic Central Water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Upper North Atlantic Deep Water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cs typeface="Thonburi" pitchFamily="2" charset="-34"/>
              </a:rPr>
              <a:t>Lower North Atlantic Deep Water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n-US" sz="1400" dirty="0">
              <a:cs typeface="Thonburi" pitchFamily="2" charset="-34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1400" dirty="0">
              <a:cs typeface="Thonburi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95C65-61D9-F64B-AE29-C3A506B942F7}"/>
              </a:ext>
            </a:extLst>
          </p:cNvPr>
          <p:cNvSpPr txBox="1"/>
          <p:nvPr/>
        </p:nvSpPr>
        <p:spPr>
          <a:xfrm>
            <a:off x="1424061" y="95663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B9A601-7BCA-8745-A1DC-D31E0C1DA162}"/>
              </a:ext>
            </a:extLst>
          </p:cNvPr>
          <p:cNvSpPr txBox="1"/>
          <p:nvPr/>
        </p:nvSpPr>
        <p:spPr>
          <a:xfrm>
            <a:off x="3903010" y="124126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4AB359-B9EB-8840-8C12-4FC87A108D63}"/>
              </a:ext>
            </a:extLst>
          </p:cNvPr>
          <p:cNvSpPr txBox="1"/>
          <p:nvPr/>
        </p:nvSpPr>
        <p:spPr>
          <a:xfrm>
            <a:off x="3212694" y="1424635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76CE22-FCEE-0546-BC1E-B24EECEBEB5F}"/>
              </a:ext>
            </a:extLst>
          </p:cNvPr>
          <p:cNvSpPr txBox="1"/>
          <p:nvPr/>
        </p:nvSpPr>
        <p:spPr>
          <a:xfrm>
            <a:off x="2693928" y="1612879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394B59-C7F3-6841-8060-54A69611A3D9}"/>
              </a:ext>
            </a:extLst>
          </p:cNvPr>
          <p:cNvSpPr txBox="1"/>
          <p:nvPr/>
        </p:nvSpPr>
        <p:spPr>
          <a:xfrm>
            <a:off x="3081087" y="2224035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E91947-0689-0242-B7D6-484AC3D7F9A7}"/>
              </a:ext>
            </a:extLst>
          </p:cNvPr>
          <p:cNvSpPr txBox="1"/>
          <p:nvPr/>
        </p:nvSpPr>
        <p:spPr>
          <a:xfrm>
            <a:off x="3840756" y="2967789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E98F72D-4EFF-BF4A-B18F-8FE5BBE5A9F0}"/>
              </a:ext>
            </a:extLst>
          </p:cNvPr>
          <p:cNvSpPr txBox="1"/>
          <p:nvPr/>
        </p:nvSpPr>
        <p:spPr>
          <a:xfrm>
            <a:off x="1244940" y="316708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B6BA1A3-3B7C-8C45-9B00-D13F47699A22}"/>
              </a:ext>
            </a:extLst>
          </p:cNvPr>
          <p:cNvSpPr txBox="1"/>
          <p:nvPr/>
        </p:nvSpPr>
        <p:spPr>
          <a:xfrm>
            <a:off x="1711205" y="316708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44BF52A-52F3-B14D-803D-3C20DE794731}"/>
              </a:ext>
            </a:extLst>
          </p:cNvPr>
          <p:cNvSpPr txBox="1"/>
          <p:nvPr/>
        </p:nvSpPr>
        <p:spPr>
          <a:xfrm>
            <a:off x="2261987" y="3203934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D4768A2-FF9D-AC40-B778-43F9AC540EA7}"/>
              </a:ext>
            </a:extLst>
          </p:cNvPr>
          <p:cNvSpPr txBox="1"/>
          <p:nvPr/>
        </p:nvSpPr>
        <p:spPr>
          <a:xfrm>
            <a:off x="1225561" y="3586975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A9F3F3C-6E56-A943-B759-076C1C88DF9A}"/>
              </a:ext>
            </a:extLst>
          </p:cNvPr>
          <p:cNvSpPr txBox="1"/>
          <p:nvPr/>
        </p:nvSpPr>
        <p:spPr>
          <a:xfrm>
            <a:off x="3736139" y="394114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7B8AFE5-E30F-D344-B406-761AE2D9C575}"/>
              </a:ext>
            </a:extLst>
          </p:cNvPr>
          <p:cNvSpPr txBox="1"/>
          <p:nvPr/>
        </p:nvSpPr>
        <p:spPr>
          <a:xfrm>
            <a:off x="3171560" y="385643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6E090A-0422-3E49-9B1C-462A9C4D7F1E}"/>
              </a:ext>
            </a:extLst>
          </p:cNvPr>
          <p:cNvSpPr txBox="1"/>
          <p:nvPr/>
        </p:nvSpPr>
        <p:spPr>
          <a:xfrm>
            <a:off x="1596384" y="485756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7961DD4-FF30-3B44-B7B6-F849FBCBE2A3}"/>
              </a:ext>
            </a:extLst>
          </p:cNvPr>
          <p:cNvSpPr txBox="1"/>
          <p:nvPr/>
        </p:nvSpPr>
        <p:spPr>
          <a:xfrm>
            <a:off x="2876217" y="484025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A69D9DE-9E62-6843-A29E-6F72268C64FF}"/>
              </a:ext>
            </a:extLst>
          </p:cNvPr>
          <p:cNvSpPr txBox="1"/>
          <p:nvPr/>
        </p:nvSpPr>
        <p:spPr>
          <a:xfrm>
            <a:off x="4034617" y="530544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9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FC469D3-7580-CF4C-897F-FE768634E58B}"/>
              </a:ext>
            </a:extLst>
          </p:cNvPr>
          <p:cNvSpPr txBox="1"/>
          <p:nvPr/>
        </p:nvSpPr>
        <p:spPr>
          <a:xfrm>
            <a:off x="2788415" y="5344049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E0179C1-F5FC-C048-9C80-B8BD3BA6594D}"/>
              </a:ext>
            </a:extLst>
          </p:cNvPr>
          <p:cNvSpPr txBox="1"/>
          <p:nvPr/>
        </p:nvSpPr>
        <p:spPr>
          <a:xfrm>
            <a:off x="3960462" y="5745484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534CA2-BB34-8949-A055-847F45A1E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7074"/>
      </p:ext>
    </p:extLst>
  </p:cSld>
  <p:clrMapOvr>
    <a:masterClrMapping/>
  </p:clrMapOvr>
  <p:transition advTm="1306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6B96828-380D-0F42-8F5C-D6D51A4C13E0}"/>
              </a:ext>
            </a:extLst>
          </p:cNvPr>
          <p:cNvSpPr txBox="1">
            <a:spLocks/>
          </p:cNvSpPr>
          <p:nvPr/>
        </p:nvSpPr>
        <p:spPr>
          <a:xfrm>
            <a:off x="6110966" y="1476372"/>
            <a:ext cx="5970496" cy="5034358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Use </a:t>
            </a:r>
            <a:r>
              <a:rPr lang="en-US" sz="1400" b="1" dirty="0">
                <a:solidFill>
                  <a:schemeClr val="bg2">
                    <a:lumMod val="40000"/>
                    <a:lumOff val="60000"/>
                  </a:schemeClr>
                </a:solidFill>
                <a:cs typeface="Thonburi" pitchFamily="2" charset="-34"/>
              </a:rPr>
              <a:t>temporal evolution </a:t>
            </a:r>
            <a:r>
              <a:rPr lang="en-US" sz="1400" dirty="0">
                <a:cs typeface="Thonburi" pitchFamily="2" charset="-34"/>
              </a:rPr>
              <a:t>of </a:t>
            </a:r>
            <a:r>
              <a:rPr lang="en-US" sz="1400" baseline="30000" dirty="0">
                <a:cs typeface="Thonburi" pitchFamily="2" charset="-34"/>
              </a:rPr>
              <a:t>14</a:t>
            </a:r>
            <a:r>
              <a:rPr lang="en-US" sz="1400" dirty="0">
                <a:cs typeface="Thonburi" pitchFamily="2" charset="-34"/>
              </a:rPr>
              <a:t>C to estimate advection, diffusion, etc.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2">
                    <a:lumMod val="40000"/>
                    <a:lumOff val="60000"/>
                  </a:schemeClr>
                </a:solidFill>
                <a:cs typeface="Thonburi" pitchFamily="2" charset="-34"/>
              </a:rPr>
              <a:t>Combination with other transient tracers </a:t>
            </a:r>
            <a:r>
              <a:rPr lang="en-US" sz="1400" dirty="0">
                <a:cs typeface="Thonburi" pitchFamily="2" charset="-34"/>
              </a:rPr>
              <a:t>(e.g. </a:t>
            </a:r>
            <a:r>
              <a:rPr lang="en-US" sz="1400" baseline="30000" dirty="0">
                <a:cs typeface="Thonburi" pitchFamily="2" charset="-34"/>
              </a:rPr>
              <a:t>129</a:t>
            </a:r>
            <a:r>
              <a:rPr lang="en-US" sz="1400" dirty="0">
                <a:cs typeface="Thonburi" pitchFamily="2" charset="-34"/>
              </a:rPr>
              <a:t>I, </a:t>
            </a:r>
            <a:r>
              <a:rPr lang="en-US" sz="1400" baseline="30000" dirty="0">
                <a:cs typeface="Thonburi" pitchFamily="2" charset="-34"/>
              </a:rPr>
              <a:t>236</a:t>
            </a:r>
            <a:r>
              <a:rPr lang="en-US" sz="1400" dirty="0">
                <a:cs typeface="Thonburi" pitchFamily="2" charset="-34"/>
              </a:rPr>
              <a:t>U and </a:t>
            </a:r>
            <a:r>
              <a:rPr lang="en-US" sz="1400" baseline="30000" dirty="0">
                <a:cs typeface="Thonburi" pitchFamily="2" charset="-34"/>
              </a:rPr>
              <a:t>39</a:t>
            </a:r>
            <a:r>
              <a:rPr lang="en-US" sz="1400" dirty="0">
                <a:cs typeface="Thonburi" pitchFamily="2" charset="-34"/>
              </a:rPr>
              <a:t>Ar) for studying circulation processes on timescales of years to millennia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Reveal </a:t>
            </a:r>
            <a:r>
              <a:rPr lang="en-US" sz="1400" b="1" dirty="0">
                <a:solidFill>
                  <a:schemeClr val="bg2">
                    <a:lumMod val="40000"/>
                    <a:lumOff val="60000"/>
                  </a:schemeClr>
                </a:solidFill>
                <a:cs typeface="Thonburi" pitchFamily="2" charset="-34"/>
              </a:rPr>
              <a:t>interior ventilation pathways </a:t>
            </a:r>
            <a:r>
              <a:rPr lang="en-US" sz="1400" dirty="0">
                <a:cs typeface="Thonburi" pitchFamily="2" charset="-34"/>
              </a:rPr>
              <a:t>and timescales of water in Atlantic Ocean (</a:t>
            </a:r>
            <a:r>
              <a:rPr lang="en-US" sz="1400" baseline="30000" dirty="0">
                <a:cs typeface="Thonburi" pitchFamily="2" charset="-34"/>
              </a:rPr>
              <a:t>14</a:t>
            </a:r>
            <a:r>
              <a:rPr lang="en-US" sz="1400" dirty="0">
                <a:cs typeface="Thonburi" pitchFamily="2" charset="-34"/>
              </a:rPr>
              <a:t>C, </a:t>
            </a:r>
            <a:r>
              <a:rPr lang="en-US" sz="1400" baseline="30000" dirty="0">
                <a:cs typeface="Thonburi" pitchFamily="2" charset="-34"/>
              </a:rPr>
              <a:t>129</a:t>
            </a:r>
            <a:r>
              <a:rPr lang="en-US" sz="1400" dirty="0">
                <a:cs typeface="Thonburi" pitchFamily="2" charset="-34"/>
              </a:rPr>
              <a:t>I and </a:t>
            </a:r>
            <a:r>
              <a:rPr lang="en-US" sz="1400" baseline="30000" dirty="0">
                <a:cs typeface="Thonburi" pitchFamily="2" charset="-34"/>
              </a:rPr>
              <a:t>236</a:t>
            </a:r>
            <a:r>
              <a:rPr lang="en-US" sz="1400" dirty="0">
                <a:cs typeface="Thonburi" pitchFamily="2" charset="-34"/>
              </a:rPr>
              <a:t>U). ETH Zurich Career Seed Grant (</a:t>
            </a:r>
            <a:r>
              <a:rPr lang="en-US" sz="1400" dirty="0"/>
              <a:t>SEED-06 19-2</a:t>
            </a:r>
            <a:r>
              <a:rPr lang="en-US" sz="1400" dirty="0">
                <a:cs typeface="Thonburi" pitchFamily="2" charset="-34"/>
              </a:rPr>
              <a:t>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Provide new constraints on </a:t>
            </a:r>
            <a:r>
              <a:rPr lang="en-US" sz="1400" b="1" dirty="0">
                <a:solidFill>
                  <a:schemeClr val="bg2">
                    <a:lumMod val="40000"/>
                    <a:lumOff val="60000"/>
                  </a:schemeClr>
                </a:solidFill>
                <a:cs typeface="Thonburi" pitchFamily="2" charset="-34"/>
              </a:rPr>
              <a:t>upwelling rates </a:t>
            </a:r>
            <a:r>
              <a:rPr lang="en-US" sz="1400" dirty="0">
                <a:cs typeface="Thonburi" pitchFamily="2" charset="-34"/>
              </a:rPr>
              <a:t>in the Atlantic Ocean (observations and modelling of </a:t>
            </a:r>
            <a:r>
              <a:rPr lang="en-US" sz="1400" baseline="30000" dirty="0">
                <a:cs typeface="Thonburi" pitchFamily="2" charset="-34"/>
              </a:rPr>
              <a:t>14</a:t>
            </a:r>
            <a:r>
              <a:rPr lang="en-US" sz="1400" dirty="0">
                <a:cs typeface="Thonburi" pitchFamily="2" charset="-34"/>
              </a:rPr>
              <a:t>C)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8600" y="625991"/>
            <a:ext cx="2524172" cy="504310"/>
          </a:xfrm>
        </p:spPr>
        <p:txBody>
          <a:bodyPr/>
          <a:lstStyle/>
          <a:p>
            <a:r>
              <a:rPr lang="en-US" sz="3000" b="0" dirty="0">
                <a:latin typeface="+mn-lt"/>
                <a:cs typeface="Thonburi" pitchFamily="2" charset="-34"/>
              </a:rPr>
              <a:t>Summary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43D57F-C702-0E4E-BE6E-2558895C6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94" y="0"/>
            <a:ext cx="1456608" cy="717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30C99-CB47-BE49-9318-C6F2DDA4AF92}"/>
              </a:ext>
            </a:extLst>
          </p:cNvPr>
          <p:cNvSpPr txBox="1"/>
          <p:nvPr/>
        </p:nvSpPr>
        <p:spPr>
          <a:xfrm>
            <a:off x="165100" y="6477000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Thonburi Light" pitchFamily="2" charset="-34"/>
              </a:rPr>
              <a:t>D3343 | EGU2020-3581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8E6D4-3D11-184B-ADAD-1AF7EC61D080}"/>
              </a:ext>
            </a:extLst>
          </p:cNvPr>
          <p:cNvSpPr txBox="1"/>
          <p:nvPr/>
        </p:nvSpPr>
        <p:spPr>
          <a:xfrm>
            <a:off x="10237820" y="6477000"/>
            <a:ext cx="159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cs typeface="Thonburi Light" pitchFamily="2" charset="-34"/>
              </a:rPr>
              <a:t>Casacuberta</a:t>
            </a:r>
            <a:r>
              <a:rPr lang="en-US" sz="1200" dirty="0">
                <a:cs typeface="Thonburi Light" pitchFamily="2" charset="-34"/>
              </a:rPr>
              <a:t> </a:t>
            </a:r>
            <a:r>
              <a:rPr lang="en-US" sz="1200" dirty="0" err="1">
                <a:cs typeface="Thonburi Light" pitchFamily="2" charset="-34"/>
              </a:rPr>
              <a:t>etal</a:t>
            </a:r>
            <a:r>
              <a:rPr lang="en-US" sz="1200" dirty="0">
                <a:cs typeface="Thonburi Light" pitchFamily="2" charset="-34"/>
              </a:rPr>
              <a:t>. | 6</a:t>
            </a:r>
            <a:endParaRPr lang="en-US" sz="1200" dirty="0">
              <a:solidFill>
                <a:schemeClr val="bg1"/>
              </a:solidFill>
              <a:cs typeface="Thonburi Light" pitchFamily="2" charset="-34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B865CC7-7297-6A46-A347-84466E19D208}"/>
              </a:ext>
            </a:extLst>
          </p:cNvPr>
          <p:cNvSpPr txBox="1">
            <a:spLocks/>
          </p:cNvSpPr>
          <p:nvPr/>
        </p:nvSpPr>
        <p:spPr>
          <a:xfrm>
            <a:off x="70369" y="1462558"/>
            <a:ext cx="6271992" cy="4303112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New method to extract CO</a:t>
            </a:r>
            <a:r>
              <a:rPr lang="en-US" sz="1400" baseline="-25000" dirty="0">
                <a:cs typeface="Thonburi" pitchFamily="2" charset="-34"/>
              </a:rPr>
              <a:t>2</a:t>
            </a:r>
            <a:r>
              <a:rPr lang="en-US" sz="1400" dirty="0">
                <a:cs typeface="Thonburi" pitchFamily="2" charset="-34"/>
              </a:rPr>
              <a:t> and measure 14C in DIC of seawater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cs typeface="Thonburi" pitchFamily="2" charset="-34"/>
              </a:rPr>
              <a:t>Contamination minimized, blanks pose no issue, method is accurate and precise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dirty="0">
              <a:cs typeface="Thonburi" pitchFamily="2" charset="-34"/>
            </a:endParaRPr>
          </a:p>
          <a:p>
            <a:pPr marL="7938" lvl="1" indent="2635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Automated extraction and graphitization coupled in a single line</a:t>
            </a:r>
          </a:p>
          <a:p>
            <a:pPr marL="7938" lvl="1" indent="0">
              <a:lnSpc>
                <a:spcPct val="150000"/>
              </a:lnSpc>
              <a:buNone/>
            </a:pPr>
            <a:endParaRPr lang="en-US" sz="1400" dirty="0">
              <a:cs typeface="Thonburi" pitchFamily="2" charset="-34"/>
            </a:endParaRPr>
          </a:p>
          <a:p>
            <a:pPr marL="7938" lvl="1" indent="2635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Reduced sample volume from 250 mL to about 60 mL</a:t>
            </a:r>
          </a:p>
          <a:p>
            <a:pPr marL="7938" lvl="1" indent="26352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  <a:p>
            <a:pPr marL="7938" lvl="1" indent="2635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Precision improved from about 3 </a:t>
            </a:r>
            <a:r>
              <a:rPr lang="en-US" sz="1400" dirty="0"/>
              <a:t>‰ </a:t>
            </a:r>
            <a:r>
              <a:rPr lang="en-US" sz="1400" dirty="0">
                <a:cs typeface="Thonburi" pitchFamily="2" charset="-34"/>
              </a:rPr>
              <a:t>to better than 2 </a:t>
            </a:r>
            <a:r>
              <a:rPr lang="en-US" sz="1400" dirty="0"/>
              <a:t>‰</a:t>
            </a:r>
            <a:r>
              <a:rPr lang="en-US" sz="1400" dirty="0">
                <a:cs typeface="Thonburi" pitchFamily="2" charset="-34"/>
              </a:rPr>
              <a:t> </a:t>
            </a:r>
          </a:p>
          <a:p>
            <a:pPr marL="7938" lvl="1" indent="26352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  <a:p>
            <a:pPr marL="7938" lvl="1" indent="2635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Fast, allowing sample throughput of 21 samples per day</a:t>
            </a:r>
          </a:p>
          <a:p>
            <a:pPr marL="7938" lvl="1" indent="26352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  <a:p>
            <a:pPr marL="7938" lvl="1" indent="2635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Thonburi" pitchFamily="2" charset="-34"/>
              </a:rPr>
              <a:t>First data are oceanographically consistent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Thonburi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60E930-1058-3843-8DF2-1E09453F6A35}"/>
              </a:ext>
            </a:extLst>
          </p:cNvPr>
          <p:cNvGrpSpPr/>
          <p:nvPr/>
        </p:nvGrpSpPr>
        <p:grpSpPr>
          <a:xfrm>
            <a:off x="6700799" y="1838690"/>
            <a:ext cx="4790829" cy="2224861"/>
            <a:chOff x="1511136" y="6961087"/>
            <a:chExt cx="4328481" cy="18703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47DB23-79B1-2948-91EF-EF2F1C898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184" y="7028840"/>
              <a:ext cx="4301433" cy="18026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D71EF8B-BCB3-2948-B312-B1B763B64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9496" y="8009965"/>
              <a:ext cx="771556" cy="63635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2311E87-970A-8D4C-B162-7FF1A632FFAF}"/>
                </a:ext>
              </a:extLst>
            </p:cNvPr>
            <p:cNvSpPr/>
            <p:nvPr/>
          </p:nvSpPr>
          <p:spPr>
            <a:xfrm rot="16200000">
              <a:off x="1009285" y="7822206"/>
              <a:ext cx="1280702" cy="175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EB36C35-5AB0-C540-B111-E4BB67E89BCE}"/>
                </a:ext>
              </a:extLst>
            </p:cNvPr>
            <p:cNvSpPr/>
            <p:nvPr/>
          </p:nvSpPr>
          <p:spPr>
            <a:xfrm>
              <a:off x="3656986" y="7011697"/>
              <a:ext cx="1823438" cy="175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4D9B6D-18FC-7846-B29A-6A5525560905}"/>
                </a:ext>
              </a:extLst>
            </p:cNvPr>
            <p:cNvSpPr txBox="1"/>
            <p:nvPr/>
          </p:nvSpPr>
          <p:spPr>
            <a:xfrm>
              <a:off x="3313768" y="6961087"/>
              <a:ext cx="22990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honburi" pitchFamily="2" charset="-34"/>
                  <a:cs typeface="Thonburi" pitchFamily="2" charset="-34"/>
                </a:rPr>
                <a:t>Diff. 2019-1972 of </a:t>
              </a:r>
              <a:r>
                <a:rPr lang="en-US" sz="1200" dirty="0">
                  <a:latin typeface="Symbol" pitchFamily="2" charset="2"/>
                </a:rPr>
                <a:t>D</a:t>
              </a:r>
              <a:r>
                <a:rPr lang="en-US" sz="1200" baseline="30000" dirty="0"/>
                <a:t>14</a:t>
              </a:r>
              <a:r>
                <a:rPr lang="en-US" sz="1200" dirty="0"/>
                <a:t>C (‰)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0C5366-E35C-4749-BE2B-855AA7A99D95}"/>
                </a:ext>
              </a:extLst>
            </p:cNvPr>
            <p:cNvSpPr txBox="1"/>
            <p:nvPr/>
          </p:nvSpPr>
          <p:spPr>
            <a:xfrm rot="16200000">
              <a:off x="1215863" y="7826758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Depth (m)</a:t>
              </a:r>
            </a:p>
          </p:txBody>
        </p:sp>
      </p:grpSp>
      <p:sp>
        <p:nvSpPr>
          <p:cNvPr id="24" name="Title 3">
            <a:extLst>
              <a:ext uri="{FF2B5EF4-FFF2-40B4-BE49-F238E27FC236}">
                <a16:creationId xmlns:a16="http://schemas.microsoft.com/office/drawing/2014/main" id="{0387446B-2C95-254A-A8BA-91785FFF8CB5}"/>
              </a:ext>
            </a:extLst>
          </p:cNvPr>
          <p:cNvSpPr txBox="1">
            <a:spLocks/>
          </p:cNvSpPr>
          <p:nvPr/>
        </p:nvSpPr>
        <p:spPr>
          <a:xfrm>
            <a:off x="6131549" y="625991"/>
            <a:ext cx="2524172" cy="504310"/>
          </a:xfrm>
          <a:prstGeom prst="rect">
            <a:avLst/>
          </a:prstGeom>
          <a:solidFill>
            <a:schemeClr val="bg1"/>
          </a:solidFill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0" dirty="0">
                <a:latin typeface="+mn-lt"/>
                <a:cs typeface="Thonburi" pitchFamily="2" charset="-34"/>
              </a:rPr>
              <a:t>Outlook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B8FAF8-7583-0942-878F-C9F722680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79" y="6384032"/>
            <a:ext cx="1219200" cy="4191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8C584B-FFB4-3A42-AB87-40539B9C6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46991"/>
      </p:ext>
    </p:extLst>
  </p:cSld>
  <p:clrMapOvr>
    <a:masterClrMapping/>
  </p:clrMapOvr>
  <p:transition advTm="398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8599" y="625991"/>
            <a:ext cx="11374801" cy="504310"/>
          </a:xfrm>
        </p:spPr>
        <p:txBody>
          <a:bodyPr/>
          <a:lstStyle/>
          <a:p>
            <a:r>
              <a:rPr lang="en-US" sz="3000" b="0" dirty="0">
                <a:latin typeface="+mn-lt"/>
                <a:cs typeface="Thonburi" pitchFamily="2" charset="-34"/>
              </a:rPr>
              <a:t>Acknowledgements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43D57F-C702-0E4E-BE6E-2558895C6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94" y="0"/>
            <a:ext cx="1456608" cy="717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30C99-CB47-BE49-9318-C6F2DDA4AF92}"/>
              </a:ext>
            </a:extLst>
          </p:cNvPr>
          <p:cNvSpPr txBox="1"/>
          <p:nvPr/>
        </p:nvSpPr>
        <p:spPr>
          <a:xfrm>
            <a:off x="165100" y="6477000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Thonburi Light" pitchFamily="2" charset="-34"/>
              </a:rPr>
              <a:t>D3343 | EGU2020-3581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8E6D4-3D11-184B-ADAD-1AF7EC61D080}"/>
              </a:ext>
            </a:extLst>
          </p:cNvPr>
          <p:cNvSpPr txBox="1"/>
          <p:nvPr/>
        </p:nvSpPr>
        <p:spPr>
          <a:xfrm>
            <a:off x="10237820" y="6477000"/>
            <a:ext cx="159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cs typeface="Thonburi Light" pitchFamily="2" charset="-34"/>
              </a:rPr>
              <a:t>Casacuberta</a:t>
            </a:r>
            <a:r>
              <a:rPr lang="en-US" sz="1200" dirty="0">
                <a:cs typeface="Thonburi Light" pitchFamily="2" charset="-34"/>
              </a:rPr>
              <a:t> </a:t>
            </a:r>
            <a:r>
              <a:rPr lang="en-US" sz="1200" dirty="0" err="1">
                <a:cs typeface="Thonburi Light" pitchFamily="2" charset="-34"/>
              </a:rPr>
              <a:t>etal</a:t>
            </a:r>
            <a:r>
              <a:rPr lang="en-US" sz="1200" dirty="0">
                <a:cs typeface="Thonburi Light" pitchFamily="2" charset="-34"/>
              </a:rPr>
              <a:t>. | 7</a:t>
            </a:r>
            <a:endParaRPr lang="en-US" sz="1200" dirty="0">
              <a:solidFill>
                <a:schemeClr val="bg1"/>
              </a:solidFill>
              <a:cs typeface="Thonburi Light" pitchFamily="2" charset="-34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4FFB00-C39E-CF43-AA82-AD8442FF9B2F}"/>
              </a:ext>
            </a:extLst>
          </p:cNvPr>
          <p:cNvSpPr txBox="1">
            <a:spLocks/>
          </p:cNvSpPr>
          <p:nvPr/>
        </p:nvSpPr>
        <p:spPr>
          <a:xfrm>
            <a:off x="636993" y="2600789"/>
            <a:ext cx="10462601" cy="3876211"/>
          </a:xfrm>
          <a:prstGeom prst="rect">
            <a:avLst/>
          </a:prstGeom>
        </p:spPr>
        <p:txBody>
          <a:bodyPr/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97" indent="-19883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322" indent="-2000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435" indent="-1333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547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Thanks to chief scientists, colleagues, captain and crew members involved in the sampling during the three expeditions in the Arctic Ocean, </a:t>
            </a:r>
            <a:r>
              <a:rPr lang="en-US" sz="1600" dirty="0" err="1"/>
              <a:t>Fram</a:t>
            </a:r>
            <a:r>
              <a:rPr lang="en-US" sz="1600" dirty="0"/>
              <a:t> Strait and North Atlantic Ocean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N. </a:t>
            </a:r>
            <a:r>
              <a:rPr lang="en-US" sz="1600" dirty="0" err="1"/>
              <a:t>Casacuberta</a:t>
            </a:r>
            <a:r>
              <a:rPr lang="en-US" sz="1600" dirty="0"/>
              <a:t>’ s research was supported by the Swiss National Science Foundation (AMBIZIONE PZ00P2_154805)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M. </a:t>
            </a:r>
            <a:r>
              <a:rPr lang="en-US" sz="1600" dirty="0" err="1"/>
              <a:t>Castrillejo</a:t>
            </a:r>
            <a:r>
              <a:rPr lang="en-US" sz="1600" dirty="0"/>
              <a:t>’ s research was supported by the ETH Zurich Postdoctoral Fellowship (17-2-FEL-30), co-funded by the Marie Curie Actions for People COFUND Program, and the ETH Career Seed Grant (SEED-06 19-2).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A.-M. </a:t>
            </a:r>
            <a:r>
              <a:rPr lang="en-US" sz="1600" dirty="0" err="1"/>
              <a:t>Wefing</a:t>
            </a:r>
            <a:r>
              <a:rPr lang="en-US" sz="1600" dirty="0"/>
              <a:t> received funding from the ETH-Zurich Doctoral grant ETH-06 16-1.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Additional funds were provided by the Laboratory of Ion Beam Physics and its consortium partners (EAWAG, EMPA and PSI).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4E2391-4BFC-814C-A66D-4247D691A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79" y="6384032"/>
            <a:ext cx="1219200" cy="419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263468-0B76-A842-AB1A-06AEB858C91F}"/>
              </a:ext>
            </a:extLst>
          </p:cNvPr>
          <p:cNvSpPr/>
          <p:nvPr/>
        </p:nvSpPr>
        <p:spPr>
          <a:xfrm>
            <a:off x="488136" y="1403880"/>
            <a:ext cx="11033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Thank you for your virtual attention!</a:t>
            </a:r>
          </a:p>
        </p:txBody>
      </p:sp>
    </p:spTree>
    <p:extLst>
      <p:ext uri="{BB962C8B-B14F-4D97-AF65-F5344CB8AC3E}">
        <p14:creationId xmlns:p14="http://schemas.microsoft.com/office/powerpoint/2010/main" val="2723846096"/>
      </p:ext>
    </p:extLst>
  </p:cSld>
  <p:clrMapOvr>
    <a:masterClrMapping/>
  </p:clrMapOvr>
  <p:transition advTm="6460">
    <p:fade/>
  </p:transition>
</p:sld>
</file>

<file path=ppt/theme/theme1.xml><?xml version="1.0" encoding="utf-8"?>
<a:theme xmlns:a="http://schemas.openxmlformats.org/drawingml/2006/main" name="ETH theme">
  <a:themeElements>
    <a:clrScheme name="ETH Zuerich - Fachwelt">
      <a:dk1>
        <a:sysClr val="windowText" lastClr="000000"/>
      </a:dk1>
      <a:lt1>
        <a:sysClr val="window" lastClr="FFFFFF"/>
      </a:lt1>
      <a:dk2>
        <a:srgbClr val="72791C"/>
      </a:dk2>
      <a:lt2>
        <a:srgbClr val="1269B0"/>
      </a:lt2>
      <a:accent1>
        <a:srgbClr val="91056A"/>
      </a:accent1>
      <a:accent2>
        <a:srgbClr val="6F6F64"/>
      </a:accent2>
      <a:accent3>
        <a:srgbClr val="A8322D"/>
      </a:accent3>
      <a:accent4>
        <a:srgbClr val="007A96"/>
      </a:accent4>
      <a:accent5>
        <a:srgbClr val="956013"/>
      </a:accent5>
      <a:accent6>
        <a:srgbClr val="FFFFFF"/>
      </a:accent6>
      <a:hlink>
        <a:srgbClr val="1269B0"/>
      </a:hlink>
      <a:folHlink>
        <a:srgbClr val="8CB63C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TH theme" id="{8F661ABA-C17F-4AA5-A2C1-944DF4AB7967}" vid="{6AE86740-C1CB-4168-84F6-14B49E4F35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4650</TotalTime>
  <Words>1247</Words>
  <Application>Microsoft Macintosh PowerPoint</Application>
  <PresentationFormat>Widescreen</PresentationFormat>
  <Paragraphs>178</Paragraphs>
  <Slides>8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Symbol</vt:lpstr>
      <vt:lpstr>Thonburi</vt:lpstr>
      <vt:lpstr>Thonburi Light</vt:lpstr>
      <vt:lpstr>Wingdings</vt:lpstr>
      <vt:lpstr>ETH theme</vt:lpstr>
      <vt:lpstr>Rapid and high precision DI14C analysis in small seawater samples  and its future application as ocean tracer</vt:lpstr>
      <vt:lpstr>Motivation</vt:lpstr>
      <vt:lpstr>New method for high precision DI14C in small seawater samples</vt:lpstr>
      <vt:lpstr>Quality control of the optimized method</vt:lpstr>
      <vt:lpstr>Depth-profile of 14C</vt:lpstr>
      <vt:lpstr>Zonal distribution of 14C</vt:lpstr>
      <vt:lpstr>Summary </vt:lpstr>
      <vt:lpstr>Acknowledgements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awefing</dc:creator>
  <cp:lastModifiedBy>Microsoft Office User</cp:lastModifiedBy>
  <cp:revision>510</cp:revision>
  <cp:lastPrinted>2020-04-29T13:53:03Z</cp:lastPrinted>
  <dcterms:created xsi:type="dcterms:W3CDTF">2018-09-17T15:08:20Z</dcterms:created>
  <dcterms:modified xsi:type="dcterms:W3CDTF">2020-05-07T11:53:25Z</dcterms:modified>
</cp:coreProperties>
</file>