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476" r:id="rId2"/>
    <p:sldId id="463" r:id="rId3"/>
    <p:sldId id="461" r:id="rId4"/>
    <p:sldId id="443" r:id="rId5"/>
    <p:sldId id="465" r:id="rId6"/>
    <p:sldId id="464" r:id="rId7"/>
    <p:sldId id="392" r:id="rId8"/>
    <p:sldId id="467" r:id="rId9"/>
    <p:sldId id="466" r:id="rId10"/>
    <p:sldId id="468" r:id="rId11"/>
    <p:sldId id="469" r:id="rId12"/>
    <p:sldId id="470" r:id="rId13"/>
    <p:sldId id="471" r:id="rId14"/>
    <p:sldId id="425" r:id="rId15"/>
    <p:sldId id="474" r:id="rId16"/>
    <p:sldId id="472" r:id="rId17"/>
    <p:sldId id="473" r:id="rId18"/>
    <p:sldId id="475" r:id="rId19"/>
    <p:sldId id="454" r:id="rId20"/>
    <p:sldId id="382" r:id="rId2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o, Hongyu" initials="G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0BFF"/>
    <a:srgbClr val="FF6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7"/>
    <p:restoredTop sz="94196"/>
  </p:normalViewPr>
  <p:slideViewPr>
    <p:cSldViewPr snapToGrid="0" snapToObjects="1">
      <p:cViewPr>
        <p:scale>
          <a:sx n="90" d="100"/>
          <a:sy n="90" d="100"/>
        </p:scale>
        <p:origin x="1688" y="5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0CD04E2-20CB-D646-9FA2-08C7350A12C6}" type="datetimeFigureOut">
              <a:rPr lang="en-US" smtClean="0"/>
              <a:t>5/1/20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AA3D760-0DA9-EA4A-BF19-50141F6FBC75}" type="slidenum">
              <a:rPr lang="en-US" smtClean="0"/>
              <a:t>‹#›</a:t>
            </a:fld>
            <a:endParaRPr lang="en-US"/>
          </a:p>
        </p:txBody>
      </p:sp>
    </p:spTree>
    <p:extLst>
      <p:ext uri="{BB962C8B-B14F-4D97-AF65-F5344CB8AC3E}">
        <p14:creationId xmlns:p14="http://schemas.microsoft.com/office/powerpoint/2010/main" val="556129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318B942-822F-5541-AC1D-9A76BABE1102}" type="datetimeFigureOut">
              <a:rPr lang="en-US" smtClean="0"/>
              <a:t>5/1/20</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C778CED-83EC-B245-A684-BFA2B2F6A87E}" type="slidenum">
              <a:rPr lang="en-US" smtClean="0"/>
              <a:t>‹#›</a:t>
            </a:fld>
            <a:endParaRPr lang="en-US" dirty="0"/>
          </a:p>
        </p:txBody>
      </p:sp>
    </p:spTree>
    <p:extLst>
      <p:ext uri="{BB962C8B-B14F-4D97-AF65-F5344CB8AC3E}">
        <p14:creationId xmlns:p14="http://schemas.microsoft.com/office/powerpoint/2010/main" val="11440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standardized coefficient of a specific component indicates the estimated change in an OP measure for every one-unit increase in component. The higher the absolute value of the standardized coefficient, the stronger the effect of the PM species on the OP measure. </a:t>
            </a:r>
          </a:p>
          <a:p>
            <a:r>
              <a:rPr lang="en-US" sz="1200" b="1" i="0" kern="1200" dirty="0">
                <a:solidFill>
                  <a:schemeClr val="tx1"/>
                </a:solidFill>
                <a:effectLst/>
                <a:latin typeface="+mn-lt"/>
                <a:ea typeface="+mn-ea"/>
                <a:cs typeface="+mn-cs"/>
              </a:rPr>
              <a:t>Standardized linear regression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Standardization</a:t>
            </a:r>
            <a:r>
              <a:rPr lang="en-US" sz="1200" b="0" i="0" kern="1200" dirty="0">
                <a:solidFill>
                  <a:schemeClr val="tx1"/>
                </a:solidFill>
                <a:effectLst/>
                <a:latin typeface="+mn-lt"/>
                <a:ea typeface="+mn-ea"/>
                <a:cs typeface="+mn-cs"/>
              </a:rPr>
              <a:t> is a process that involves subtracting an individual value by the population mean and then dividing by the population standard deviation. In </a:t>
            </a:r>
            <a:r>
              <a:rPr lang="en-US" sz="1200" b="1" i="0" kern="1200" dirty="0">
                <a:solidFill>
                  <a:schemeClr val="tx1"/>
                </a:solidFill>
                <a:effectLst/>
                <a:latin typeface="+mn-lt"/>
                <a:ea typeface="+mn-ea"/>
                <a:cs typeface="+mn-cs"/>
              </a:rPr>
              <a:t>linear regression</a:t>
            </a:r>
            <a:r>
              <a:rPr lang="en-US" sz="1200" b="0" i="0" kern="1200" dirty="0">
                <a:solidFill>
                  <a:schemeClr val="tx1"/>
                </a:solidFill>
                <a:effectLst/>
                <a:latin typeface="+mn-lt"/>
                <a:ea typeface="+mn-ea"/>
                <a:cs typeface="+mn-cs"/>
              </a:rPr>
              <a:t> this results in predictors that have a mean of 0 and a standard deviation of 1.</a:t>
            </a:r>
            <a:endParaRPr lang="en-US" dirty="0"/>
          </a:p>
        </p:txBody>
      </p:sp>
      <p:sp>
        <p:nvSpPr>
          <p:cNvPr id="4" name="Slide Number Placeholder 3"/>
          <p:cNvSpPr>
            <a:spLocks noGrp="1"/>
          </p:cNvSpPr>
          <p:nvPr>
            <p:ph type="sldNum" sz="quarter" idx="10"/>
          </p:nvPr>
        </p:nvSpPr>
        <p:spPr/>
        <p:txBody>
          <a:bodyPr/>
          <a:lstStyle/>
          <a:p>
            <a:fld id="{0C778CED-83EC-B245-A684-BFA2B2F6A87E}" type="slidenum">
              <a:rPr lang="en-US" smtClean="0"/>
              <a:t>5</a:t>
            </a:fld>
            <a:endParaRPr lang="en-US" dirty="0"/>
          </a:p>
        </p:txBody>
      </p:sp>
    </p:spTree>
    <p:extLst>
      <p:ext uri="{BB962C8B-B14F-4D97-AF65-F5344CB8AC3E}">
        <p14:creationId xmlns:p14="http://schemas.microsoft.com/office/powerpoint/2010/main" val="807595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778CED-83EC-B245-A684-BFA2B2F6A87E}" type="slidenum">
              <a:rPr lang="en-US" smtClean="0"/>
              <a:t>14</a:t>
            </a:fld>
            <a:endParaRPr lang="en-US" dirty="0"/>
          </a:p>
        </p:txBody>
      </p:sp>
    </p:spTree>
    <p:extLst>
      <p:ext uri="{BB962C8B-B14F-4D97-AF65-F5344CB8AC3E}">
        <p14:creationId xmlns:p14="http://schemas.microsoft.com/office/powerpoint/2010/main" val="172300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778CED-83EC-B245-A684-BFA2B2F6A87E}" type="slidenum">
              <a:rPr lang="en-US" smtClean="0"/>
              <a:t>18</a:t>
            </a:fld>
            <a:endParaRPr lang="en-US" dirty="0"/>
          </a:p>
        </p:txBody>
      </p:sp>
    </p:spTree>
    <p:extLst>
      <p:ext uri="{BB962C8B-B14F-4D97-AF65-F5344CB8AC3E}">
        <p14:creationId xmlns:p14="http://schemas.microsoft.com/office/powerpoint/2010/main" val="195173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6B39F5-963E-2448-9ED4-0BB91681F2E1}" type="datetimeFigureOut">
              <a:rPr lang="en-US" smtClean="0"/>
              <a:t>5/1/20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14745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6B39F5-963E-2448-9ED4-0BB91681F2E1}" type="datetimeFigureOut">
              <a:rPr lang="en-US" smtClean="0"/>
              <a:t>5/1/20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5845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6B39F5-963E-2448-9ED4-0BB91681F2E1}" type="datetimeFigureOut">
              <a:rPr lang="en-US" smtClean="0"/>
              <a:t>5/1/20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08418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6B39F5-963E-2448-9ED4-0BB91681F2E1}" type="datetimeFigureOut">
              <a:rPr lang="en-US" smtClean="0"/>
              <a:t>5/1/20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73231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6B39F5-963E-2448-9ED4-0BB91681F2E1}" type="datetimeFigureOut">
              <a:rPr lang="en-US" smtClean="0"/>
              <a:t>5/1/20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473502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6B39F5-963E-2448-9ED4-0BB91681F2E1}" type="datetimeFigureOut">
              <a:rPr lang="en-US" smtClean="0"/>
              <a:t>5/1/20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72626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6B39F5-963E-2448-9ED4-0BB91681F2E1}" type="datetimeFigureOut">
              <a:rPr lang="en-US" smtClean="0"/>
              <a:t>5/1/20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76072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6B39F5-963E-2448-9ED4-0BB91681F2E1}" type="datetimeFigureOut">
              <a:rPr lang="en-US" smtClean="0"/>
              <a:t>5/1/20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51868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B39F5-963E-2448-9ED4-0BB91681F2E1}" type="datetimeFigureOut">
              <a:rPr lang="en-US" smtClean="0"/>
              <a:t>5/1/20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76030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6B39F5-963E-2448-9ED4-0BB91681F2E1}" type="datetimeFigureOut">
              <a:rPr lang="en-US" smtClean="0"/>
              <a:t>5/1/20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74391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6B39F5-963E-2448-9ED4-0BB91681F2E1}" type="datetimeFigureOut">
              <a:rPr lang="en-US" smtClean="0"/>
              <a:t>5/1/20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98707-C796-BF49-85A3-F44288D81A8D}" type="slidenum">
              <a:rPr lang="en-US" smtClean="0"/>
              <a:t>‹#›</a:t>
            </a:fld>
            <a:endParaRPr lang="en-US" dirty="0"/>
          </a:p>
        </p:txBody>
      </p:sp>
    </p:spTree>
    <p:extLst>
      <p:ext uri="{BB962C8B-B14F-4D97-AF65-F5344CB8AC3E}">
        <p14:creationId xmlns:p14="http://schemas.microsoft.com/office/powerpoint/2010/main" val="11842052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6B39F5-963E-2448-9ED4-0BB91681F2E1}" type="datetimeFigureOut">
              <a:rPr lang="en-US" smtClean="0"/>
              <a:t>5/1/20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98707-C796-BF49-85A3-F44288D81A8D}" type="slidenum">
              <a:rPr lang="en-US" smtClean="0"/>
              <a:t>‹#›</a:t>
            </a:fld>
            <a:endParaRPr lang="en-US" dirty="0"/>
          </a:p>
        </p:txBody>
      </p:sp>
    </p:spTree>
    <p:extLst>
      <p:ext uri="{BB962C8B-B14F-4D97-AF65-F5344CB8AC3E}">
        <p14:creationId xmlns:p14="http://schemas.microsoft.com/office/powerpoint/2010/main" val="1032731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880309" y="584749"/>
            <a:ext cx="1792102" cy="1490907"/>
            <a:chOff x="1136206" y="977018"/>
            <a:chExt cx="1792102" cy="1490907"/>
          </a:xfrm>
        </p:grpSpPr>
        <p:grpSp>
          <p:nvGrpSpPr>
            <p:cNvPr id="11" name="Group 10"/>
            <p:cNvGrpSpPr/>
            <p:nvPr/>
          </p:nvGrpSpPr>
          <p:grpSpPr>
            <a:xfrm>
              <a:off x="1136206" y="977018"/>
              <a:ext cx="1637912" cy="1490907"/>
              <a:chOff x="1457326" y="2475037"/>
              <a:chExt cx="1637912" cy="1490907"/>
            </a:xfrm>
          </p:grpSpPr>
          <p:pic>
            <p:nvPicPr>
              <p:cNvPr id="4" name="Picture 2" descr="mage result for cartoon picture 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57326" y="2475037"/>
                <a:ext cx="1637912" cy="1394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01209" y="3710763"/>
                <a:ext cx="1286540"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2416745" y="1579936"/>
              <a:ext cx="511563" cy="2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568254" y="1738283"/>
            <a:ext cx="2098222" cy="1631035"/>
          </a:xfrm>
          <a:prstGeom prst="rect">
            <a:avLst/>
          </a:prstGeom>
        </p:spPr>
      </p:pic>
      <p:sp>
        <p:nvSpPr>
          <p:cNvPr id="7" name="Rectangle 6"/>
          <p:cNvSpPr/>
          <p:nvPr/>
        </p:nvSpPr>
        <p:spPr>
          <a:xfrm>
            <a:off x="228128" y="-11501"/>
            <a:ext cx="4238853" cy="769441"/>
          </a:xfrm>
          <a:prstGeom prst="rect">
            <a:avLst/>
          </a:prstGeom>
        </p:spPr>
        <p:txBody>
          <a:bodyPr wrap="none">
            <a:spAutoFit/>
          </a:bodyPr>
          <a:lstStyle/>
          <a:p>
            <a:r>
              <a:rPr lang="en-US" sz="4400" b="1" i="1" dirty="0" smtClean="0"/>
              <a:t>Overall Summary</a:t>
            </a:r>
            <a:endParaRPr lang="en-US" sz="4400" dirty="0"/>
          </a:p>
        </p:txBody>
      </p:sp>
      <p:sp>
        <p:nvSpPr>
          <p:cNvPr id="9" name="Rectangle 8"/>
          <p:cNvSpPr/>
          <p:nvPr/>
        </p:nvSpPr>
        <p:spPr>
          <a:xfrm>
            <a:off x="404715" y="5746847"/>
            <a:ext cx="11266025" cy="830997"/>
          </a:xfrm>
          <a:prstGeom prst="rect">
            <a:avLst/>
          </a:prstGeom>
        </p:spPr>
        <p:txBody>
          <a:bodyPr wrap="square">
            <a:spAutoFit/>
          </a:bodyPr>
          <a:lstStyle/>
          <a:p>
            <a:pPr algn="ctr"/>
            <a:r>
              <a:rPr lang="en-US" sz="2400" b="1" dirty="0" smtClean="0">
                <a:solidFill>
                  <a:srgbClr val="FF0000"/>
                </a:solidFill>
              </a:rPr>
              <a:t>A demonstration of air pollutant </a:t>
            </a:r>
            <a:r>
              <a:rPr lang="en-US" sz="2400" b="1" dirty="0" smtClean="0">
                <a:solidFill>
                  <a:srgbClr val="FF0000"/>
                </a:solidFill>
                <a:sym typeface="Wingdings"/>
              </a:rPr>
              <a:t> </a:t>
            </a:r>
            <a:r>
              <a:rPr lang="en-US" sz="2400" b="1" dirty="0" smtClean="0">
                <a:solidFill>
                  <a:srgbClr val="FF0000"/>
                </a:solidFill>
              </a:rPr>
              <a:t>health-effect complexity</a:t>
            </a:r>
          </a:p>
          <a:p>
            <a:pPr lvl="1" algn="ctr"/>
            <a:r>
              <a:rPr lang="en-US" sz="2400" b="1" dirty="0" smtClean="0">
                <a:solidFill>
                  <a:srgbClr val="FF0000"/>
                </a:solidFill>
              </a:rPr>
              <a:t>An example, of unintended consequence (benefit) of coal-fired EGU SO</a:t>
            </a:r>
            <a:r>
              <a:rPr lang="en-US" sz="2400" b="1" baseline="-25000" dirty="0" smtClean="0">
                <a:solidFill>
                  <a:srgbClr val="FF0000"/>
                </a:solidFill>
              </a:rPr>
              <a:t>2</a:t>
            </a:r>
            <a:r>
              <a:rPr lang="en-US" sz="2400" b="1" dirty="0" smtClean="0">
                <a:solidFill>
                  <a:srgbClr val="FF0000"/>
                </a:solidFill>
              </a:rPr>
              <a:t> reduction</a:t>
            </a:r>
            <a:endParaRPr lang="en-US" sz="2400" b="1" strike="sngStrike" dirty="0">
              <a:solidFill>
                <a:srgbClr val="FF0000"/>
              </a:solidFill>
            </a:endParaRPr>
          </a:p>
        </p:txBody>
      </p:sp>
      <p:sp>
        <p:nvSpPr>
          <p:cNvPr id="6" name="Arc 5"/>
          <p:cNvSpPr/>
          <p:nvPr/>
        </p:nvSpPr>
        <p:spPr>
          <a:xfrm>
            <a:off x="669836" y="1514295"/>
            <a:ext cx="3199700" cy="847270"/>
          </a:xfrm>
          <a:prstGeom prst="arc">
            <a:avLst>
              <a:gd name="adj1" fmla="val 14263183"/>
              <a:gd name="adj2" fmla="val 21338607"/>
            </a:avLst>
          </a:prstGeom>
          <a:ln w="31750">
            <a:solidFill>
              <a:schemeClr val="accent4">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flipV="1">
            <a:off x="880309" y="1552213"/>
            <a:ext cx="3033236" cy="809352"/>
          </a:xfrm>
          <a:prstGeom prst="arc">
            <a:avLst>
              <a:gd name="adj1" fmla="val 17905119"/>
              <a:gd name="adj2" fmla="val 21338607"/>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208816" y="919389"/>
            <a:ext cx="1063112" cy="615553"/>
          </a:xfrm>
          <a:prstGeom prst="rect">
            <a:avLst/>
          </a:prstGeom>
          <a:noFill/>
        </p:spPr>
        <p:txBody>
          <a:bodyPr wrap="none" rtlCol="0">
            <a:spAutoFit/>
          </a:bodyPr>
          <a:lstStyle/>
          <a:p>
            <a:pPr algn="ctr"/>
            <a:r>
              <a:rPr lang="en-US" dirty="0" smtClean="0">
                <a:solidFill>
                  <a:schemeClr val="accent4">
                    <a:lumMod val="50000"/>
                  </a:schemeClr>
                </a:solidFill>
              </a:rPr>
              <a:t>Metals</a:t>
            </a:r>
          </a:p>
          <a:p>
            <a:pPr algn="ctr"/>
            <a:r>
              <a:rPr lang="en-US" sz="1600" dirty="0" smtClean="0">
                <a:solidFill>
                  <a:schemeClr val="accent4">
                    <a:lumMod val="50000"/>
                  </a:schemeClr>
                </a:solidFill>
              </a:rPr>
              <a:t>(insoluble)</a:t>
            </a:r>
            <a:endParaRPr lang="en-US" sz="1600" dirty="0">
              <a:solidFill>
                <a:schemeClr val="accent4">
                  <a:lumMod val="50000"/>
                </a:schemeClr>
              </a:solidFill>
            </a:endParaRPr>
          </a:p>
        </p:txBody>
      </p:sp>
      <p:sp>
        <p:nvSpPr>
          <p:cNvPr id="16" name="TextBox 15"/>
          <p:cNvSpPr txBox="1"/>
          <p:nvPr/>
        </p:nvSpPr>
        <p:spPr>
          <a:xfrm>
            <a:off x="2744708" y="2356779"/>
            <a:ext cx="1072730" cy="369332"/>
          </a:xfrm>
          <a:prstGeom prst="rect">
            <a:avLst/>
          </a:prstGeom>
          <a:noFill/>
        </p:spPr>
        <p:txBody>
          <a:bodyPr wrap="none" rtlCol="0">
            <a:spAutoFit/>
          </a:bodyPr>
          <a:lstStyle/>
          <a:p>
            <a:pPr algn="ctr"/>
            <a:r>
              <a:rPr lang="en-US" dirty="0" smtClean="0">
                <a:solidFill>
                  <a:srgbClr val="FF0000"/>
                </a:solidFill>
              </a:rPr>
              <a:t>SO</a:t>
            </a:r>
            <a:r>
              <a:rPr lang="en-US" baseline="-25000" dirty="0" smtClean="0">
                <a:solidFill>
                  <a:srgbClr val="FF0000"/>
                </a:solidFill>
              </a:rPr>
              <a:t>2</a:t>
            </a:r>
            <a:r>
              <a:rPr lang="en-US" dirty="0" smtClean="0">
                <a:solidFill>
                  <a:srgbClr val="FF0000"/>
                </a:solidFill>
              </a:rPr>
              <a:t>/SO</a:t>
            </a:r>
            <a:r>
              <a:rPr lang="en-US" baseline="-25000" dirty="0" smtClean="0">
                <a:solidFill>
                  <a:srgbClr val="FF0000"/>
                </a:solidFill>
              </a:rPr>
              <a:t>4</a:t>
            </a:r>
            <a:r>
              <a:rPr lang="en-US" baseline="30000" dirty="0" smtClean="0">
                <a:solidFill>
                  <a:srgbClr val="FF0000"/>
                </a:solidFill>
              </a:rPr>
              <a:t>2-</a:t>
            </a:r>
          </a:p>
        </p:txBody>
      </p:sp>
      <p:sp>
        <p:nvSpPr>
          <p:cNvPr id="17" name="Oval 16"/>
          <p:cNvSpPr/>
          <p:nvPr/>
        </p:nvSpPr>
        <p:spPr>
          <a:xfrm>
            <a:off x="3913545" y="1552213"/>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737591" y="2443911"/>
            <a:ext cx="595612" cy="369332"/>
          </a:xfrm>
          <a:prstGeom prst="rect">
            <a:avLst/>
          </a:prstGeom>
          <a:noFill/>
        </p:spPr>
        <p:txBody>
          <a:bodyPr wrap="none" rtlCol="0">
            <a:spAutoFit/>
          </a:bodyPr>
          <a:lstStyle/>
          <a:p>
            <a:r>
              <a:rPr lang="en-US" dirty="0" smtClean="0">
                <a:solidFill>
                  <a:srgbClr val="0F0BFF"/>
                </a:solidFill>
              </a:rPr>
              <a:t>LWC</a:t>
            </a:r>
            <a:endParaRPr lang="en-US" dirty="0">
              <a:solidFill>
                <a:srgbClr val="0F0BFF"/>
              </a:solidFill>
            </a:endParaRPr>
          </a:p>
        </p:txBody>
      </p:sp>
      <p:sp>
        <p:nvSpPr>
          <p:cNvPr id="19" name="TextBox 18"/>
          <p:cNvSpPr txBox="1"/>
          <p:nvPr/>
        </p:nvSpPr>
        <p:spPr>
          <a:xfrm flipH="1">
            <a:off x="4505934" y="1801203"/>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20" name="TextBox 19"/>
          <p:cNvSpPr txBox="1"/>
          <p:nvPr/>
        </p:nvSpPr>
        <p:spPr>
          <a:xfrm>
            <a:off x="3981238" y="1578733"/>
            <a:ext cx="712054" cy="369332"/>
          </a:xfrm>
          <a:prstGeom prst="rect">
            <a:avLst/>
          </a:prstGeom>
          <a:noFill/>
        </p:spPr>
        <p:txBody>
          <a:bodyPr wrap="none" rtlCol="0">
            <a:spAutoFit/>
          </a:bodyPr>
          <a:lstStyle/>
          <a:p>
            <a:r>
              <a:rPr lang="en-US" dirty="0" smtClean="0"/>
              <a:t>Fe</a:t>
            </a:r>
            <a:r>
              <a:rPr lang="en-US" baseline="-25000" dirty="0" smtClean="0"/>
              <a:t>2</a:t>
            </a:r>
            <a:r>
              <a:rPr lang="en-US" dirty="0" smtClean="0"/>
              <a:t>O</a:t>
            </a:r>
            <a:r>
              <a:rPr lang="en-US" baseline="-25000" dirty="0" smtClean="0"/>
              <a:t>3</a:t>
            </a:r>
            <a:endParaRPr lang="en-US" baseline="-25000" dirty="0"/>
          </a:p>
        </p:txBody>
      </p:sp>
      <p:sp>
        <p:nvSpPr>
          <p:cNvPr id="21" name="TextBox 20"/>
          <p:cNvSpPr txBox="1"/>
          <p:nvPr/>
        </p:nvSpPr>
        <p:spPr>
          <a:xfrm>
            <a:off x="3866866" y="1997105"/>
            <a:ext cx="571375" cy="276999"/>
          </a:xfrm>
          <a:prstGeom prst="rect">
            <a:avLst/>
          </a:prstGeom>
          <a:noFill/>
        </p:spPr>
        <p:txBody>
          <a:bodyPr wrap="none" rtlCol="0">
            <a:spAutoFit/>
          </a:bodyPr>
          <a:lstStyle/>
          <a:p>
            <a:r>
              <a:rPr lang="en-US" sz="1200" dirty="0" smtClean="0"/>
              <a:t>WS Fe</a:t>
            </a:r>
            <a:endParaRPr lang="en-US" sz="1200" baseline="30000" dirty="0"/>
          </a:p>
        </p:txBody>
      </p:sp>
      <p:cxnSp>
        <p:nvCxnSpPr>
          <p:cNvPr id="28" name="Straight Arrow Connector 27"/>
          <p:cNvCxnSpPr/>
          <p:nvPr/>
        </p:nvCxnSpPr>
        <p:spPr>
          <a:xfrm>
            <a:off x="5007207" y="2000038"/>
            <a:ext cx="8598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338946" y="2175458"/>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30" name="Oval 29"/>
          <p:cNvSpPr/>
          <p:nvPr/>
        </p:nvSpPr>
        <p:spPr>
          <a:xfrm>
            <a:off x="5936099" y="1540198"/>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87094" y="2433989"/>
            <a:ext cx="595612" cy="369332"/>
          </a:xfrm>
          <a:prstGeom prst="rect">
            <a:avLst/>
          </a:prstGeom>
          <a:noFill/>
        </p:spPr>
        <p:txBody>
          <a:bodyPr wrap="none" rtlCol="0">
            <a:spAutoFit/>
          </a:bodyPr>
          <a:lstStyle/>
          <a:p>
            <a:r>
              <a:rPr lang="en-US" dirty="0" smtClean="0">
                <a:solidFill>
                  <a:srgbClr val="0F0BFF"/>
                </a:solidFill>
              </a:rPr>
              <a:t>LWC</a:t>
            </a:r>
            <a:endParaRPr lang="en-US" dirty="0">
              <a:solidFill>
                <a:srgbClr val="0F0BFF"/>
              </a:solidFill>
            </a:endParaRPr>
          </a:p>
        </p:txBody>
      </p:sp>
      <p:sp>
        <p:nvSpPr>
          <p:cNvPr id="32" name="TextBox 31"/>
          <p:cNvSpPr txBox="1"/>
          <p:nvPr/>
        </p:nvSpPr>
        <p:spPr>
          <a:xfrm flipH="1">
            <a:off x="6558739" y="1723663"/>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33" name="TextBox 32"/>
          <p:cNvSpPr txBox="1"/>
          <p:nvPr/>
        </p:nvSpPr>
        <p:spPr>
          <a:xfrm>
            <a:off x="6023593" y="1597692"/>
            <a:ext cx="535146" cy="276999"/>
          </a:xfrm>
          <a:prstGeom prst="rect">
            <a:avLst/>
          </a:prstGeom>
          <a:noFill/>
        </p:spPr>
        <p:txBody>
          <a:bodyPr wrap="none" rtlCol="0">
            <a:spAutoFit/>
          </a:bodyPr>
          <a:lstStyle/>
          <a:p>
            <a:r>
              <a:rPr lang="en-US" sz="1200" dirty="0" smtClean="0"/>
              <a:t>Fe</a:t>
            </a:r>
            <a:r>
              <a:rPr lang="en-US" sz="1200" baseline="-25000" dirty="0" smtClean="0"/>
              <a:t>2</a:t>
            </a:r>
            <a:r>
              <a:rPr lang="en-US" sz="1200" dirty="0" smtClean="0"/>
              <a:t>O</a:t>
            </a:r>
            <a:r>
              <a:rPr lang="en-US" sz="1200" baseline="-25000" dirty="0" smtClean="0"/>
              <a:t>3</a:t>
            </a:r>
            <a:endParaRPr lang="en-US" sz="1200" baseline="-25000" dirty="0"/>
          </a:p>
        </p:txBody>
      </p:sp>
      <p:sp>
        <p:nvSpPr>
          <p:cNvPr id="34" name="TextBox 33"/>
          <p:cNvSpPr txBox="1"/>
          <p:nvPr/>
        </p:nvSpPr>
        <p:spPr>
          <a:xfrm>
            <a:off x="5898989" y="1961239"/>
            <a:ext cx="701923" cy="338554"/>
          </a:xfrm>
          <a:prstGeom prst="rect">
            <a:avLst/>
          </a:prstGeom>
          <a:noFill/>
        </p:spPr>
        <p:txBody>
          <a:bodyPr wrap="none" rtlCol="0">
            <a:spAutoFit/>
          </a:bodyPr>
          <a:lstStyle/>
          <a:p>
            <a:r>
              <a:rPr lang="en-US" sz="1600" dirty="0" smtClean="0"/>
              <a:t>WS Fe</a:t>
            </a:r>
            <a:endParaRPr lang="en-US" sz="1600" dirty="0"/>
          </a:p>
        </p:txBody>
      </p:sp>
      <p:sp>
        <p:nvSpPr>
          <p:cNvPr id="35" name="TextBox 34"/>
          <p:cNvSpPr txBox="1"/>
          <p:nvPr/>
        </p:nvSpPr>
        <p:spPr>
          <a:xfrm>
            <a:off x="6249279" y="2261414"/>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38" name="TextBox 37"/>
          <p:cNvSpPr txBox="1"/>
          <p:nvPr/>
        </p:nvSpPr>
        <p:spPr>
          <a:xfrm flipH="1">
            <a:off x="5048469" y="1627843"/>
            <a:ext cx="748991" cy="338554"/>
          </a:xfrm>
          <a:prstGeom prst="rect">
            <a:avLst/>
          </a:prstGeom>
          <a:noFill/>
        </p:spPr>
        <p:txBody>
          <a:bodyPr wrap="square" rtlCol="0">
            <a:spAutoFit/>
          </a:bodyPr>
          <a:lstStyle/>
          <a:p>
            <a:pPr algn="ctr"/>
            <a:r>
              <a:rPr lang="en-US" sz="1600" dirty="0"/>
              <a:t>T</a:t>
            </a:r>
            <a:r>
              <a:rPr lang="en-US" sz="1600" dirty="0" smtClean="0"/>
              <a:t>ime</a:t>
            </a:r>
            <a:endParaRPr lang="en-US" sz="1600" dirty="0"/>
          </a:p>
        </p:txBody>
      </p:sp>
      <p:sp>
        <p:nvSpPr>
          <p:cNvPr id="41" name="TextBox 40"/>
          <p:cNvSpPr txBox="1"/>
          <p:nvPr/>
        </p:nvSpPr>
        <p:spPr>
          <a:xfrm>
            <a:off x="5012717" y="2061358"/>
            <a:ext cx="800668" cy="338554"/>
          </a:xfrm>
          <a:prstGeom prst="rect">
            <a:avLst/>
          </a:prstGeom>
          <a:noFill/>
        </p:spPr>
        <p:txBody>
          <a:bodyPr wrap="none" rtlCol="0">
            <a:spAutoFit/>
          </a:bodyPr>
          <a:lstStyle/>
          <a:p>
            <a:pPr algn="ctr"/>
            <a:r>
              <a:rPr lang="en-US" sz="1600" smtClean="0"/>
              <a:t>Toxicity</a:t>
            </a:r>
            <a:endParaRPr lang="en-US" sz="1600" dirty="0"/>
          </a:p>
        </p:txBody>
      </p:sp>
      <p:cxnSp>
        <p:nvCxnSpPr>
          <p:cNvPr id="42" name="Straight Arrow Connector 41"/>
          <p:cNvCxnSpPr/>
          <p:nvPr/>
        </p:nvCxnSpPr>
        <p:spPr>
          <a:xfrm>
            <a:off x="7101083" y="2013622"/>
            <a:ext cx="53986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073240" y="1726570"/>
            <a:ext cx="771621" cy="461665"/>
          </a:xfrm>
          <a:prstGeom prst="rect">
            <a:avLst/>
          </a:prstGeom>
          <a:noFill/>
        </p:spPr>
        <p:txBody>
          <a:bodyPr wrap="none" rtlCol="0">
            <a:spAutoFit/>
          </a:bodyPr>
          <a:lstStyle/>
          <a:p>
            <a:pPr algn="ctr"/>
            <a:r>
              <a:rPr lang="en-US" sz="1200" smtClean="0"/>
              <a:t>internally</a:t>
            </a:r>
            <a:endParaRPr lang="en-US" sz="1200" dirty="0" smtClean="0"/>
          </a:p>
          <a:p>
            <a:pPr algn="ctr"/>
            <a:r>
              <a:rPr lang="en-US" sz="1200" dirty="0" smtClean="0"/>
              <a:t>mixed</a:t>
            </a:r>
            <a:endParaRPr lang="en-US" sz="1200" dirty="0"/>
          </a:p>
        </p:txBody>
      </p:sp>
      <p:pic>
        <p:nvPicPr>
          <p:cNvPr id="47" name="Picture 46"/>
          <p:cNvPicPr>
            <a:picLocks noChangeAspect="1"/>
          </p:cNvPicPr>
          <p:nvPr/>
        </p:nvPicPr>
        <p:blipFill>
          <a:blip r:embed="rId4"/>
          <a:stretch>
            <a:fillRect/>
          </a:stretch>
        </p:blipFill>
        <p:spPr>
          <a:xfrm>
            <a:off x="7659889" y="1104431"/>
            <a:ext cx="1540096" cy="1778489"/>
          </a:xfrm>
          <a:prstGeom prst="rect">
            <a:avLst/>
          </a:prstGeom>
        </p:spPr>
      </p:pic>
      <p:sp>
        <p:nvSpPr>
          <p:cNvPr id="59" name="TextBox 58"/>
          <p:cNvSpPr txBox="1"/>
          <p:nvPr/>
        </p:nvSpPr>
        <p:spPr>
          <a:xfrm>
            <a:off x="3865339" y="2860018"/>
            <a:ext cx="3202627" cy="646331"/>
          </a:xfrm>
          <a:prstGeom prst="rect">
            <a:avLst/>
          </a:prstGeom>
          <a:noFill/>
        </p:spPr>
        <p:txBody>
          <a:bodyPr wrap="square" rtlCol="0">
            <a:spAutoFit/>
          </a:bodyPr>
          <a:lstStyle/>
          <a:p>
            <a:pPr algn="ctr"/>
            <a:r>
              <a:rPr lang="en-US" dirty="0" smtClean="0"/>
              <a:t>Fine PM must be very acidic to dissolve Fe in reasonable time</a:t>
            </a:r>
            <a:endParaRPr lang="en-US" dirty="0"/>
          </a:p>
        </p:txBody>
      </p:sp>
      <p:sp>
        <p:nvSpPr>
          <p:cNvPr id="62" name="TextBox 61"/>
          <p:cNvSpPr txBox="1"/>
          <p:nvPr/>
        </p:nvSpPr>
        <p:spPr>
          <a:xfrm>
            <a:off x="3924718" y="1270123"/>
            <a:ext cx="848309" cy="307777"/>
          </a:xfrm>
          <a:prstGeom prst="rect">
            <a:avLst/>
          </a:prstGeom>
          <a:noFill/>
        </p:spPr>
        <p:txBody>
          <a:bodyPr wrap="none" rtlCol="0">
            <a:spAutoFit/>
          </a:bodyPr>
          <a:lstStyle/>
          <a:p>
            <a:r>
              <a:rPr lang="en-US" sz="1400" dirty="0" smtClean="0"/>
              <a:t>pH 1 to 2</a:t>
            </a:r>
            <a:endParaRPr lang="en-US" sz="1400" dirty="0"/>
          </a:p>
        </p:txBody>
      </p:sp>
      <p:sp>
        <p:nvSpPr>
          <p:cNvPr id="65" name="TextBox 64"/>
          <p:cNvSpPr txBox="1"/>
          <p:nvPr/>
        </p:nvSpPr>
        <p:spPr>
          <a:xfrm>
            <a:off x="6069004" y="1262868"/>
            <a:ext cx="848309" cy="307777"/>
          </a:xfrm>
          <a:prstGeom prst="rect">
            <a:avLst/>
          </a:prstGeom>
          <a:noFill/>
        </p:spPr>
        <p:txBody>
          <a:bodyPr wrap="none" rtlCol="0">
            <a:spAutoFit/>
          </a:bodyPr>
          <a:lstStyle/>
          <a:p>
            <a:r>
              <a:rPr lang="en-US" sz="1400" smtClean="0"/>
              <a:t>pH 1 to 2</a:t>
            </a:r>
            <a:endParaRPr lang="en-US" sz="1400"/>
          </a:p>
        </p:txBody>
      </p:sp>
      <p:sp>
        <p:nvSpPr>
          <p:cNvPr id="63" name="TextBox 62"/>
          <p:cNvSpPr txBox="1"/>
          <p:nvPr/>
        </p:nvSpPr>
        <p:spPr>
          <a:xfrm>
            <a:off x="8026053" y="2246024"/>
            <a:ext cx="635110" cy="307777"/>
          </a:xfrm>
          <a:prstGeom prst="rect">
            <a:avLst/>
          </a:prstGeom>
          <a:solidFill>
            <a:schemeClr val="bg1"/>
          </a:solidFill>
        </p:spPr>
        <p:txBody>
          <a:bodyPr wrap="none" rtlCol="0">
            <a:spAutoFit/>
          </a:bodyPr>
          <a:lstStyle/>
          <a:p>
            <a:r>
              <a:rPr lang="en-US" sz="1400" dirty="0" smtClean="0">
                <a:solidFill>
                  <a:srgbClr val="FF0000"/>
                </a:solidFill>
              </a:rPr>
              <a:t>WS Fe</a:t>
            </a:r>
            <a:endParaRPr lang="en-US" sz="1400" dirty="0">
              <a:solidFill>
                <a:srgbClr val="FF0000"/>
              </a:solidFill>
            </a:endParaRPr>
          </a:p>
        </p:txBody>
      </p:sp>
      <p:cxnSp>
        <p:nvCxnSpPr>
          <p:cNvPr id="68" name="Straight Arrow Connector 67"/>
          <p:cNvCxnSpPr/>
          <p:nvPr/>
        </p:nvCxnSpPr>
        <p:spPr>
          <a:xfrm>
            <a:off x="9136146" y="2000038"/>
            <a:ext cx="539863" cy="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9722216" y="938826"/>
            <a:ext cx="1948524" cy="2109698"/>
            <a:chOff x="9999628" y="1132801"/>
            <a:chExt cx="1948524" cy="2109698"/>
          </a:xfrm>
        </p:grpSpPr>
        <p:pic>
          <p:nvPicPr>
            <p:cNvPr id="1030" name="Picture 6" descr="mage result for cartoon of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628" y="1132801"/>
              <a:ext cx="1948524" cy="2082392"/>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9999628" y="2962178"/>
              <a:ext cx="1948524" cy="280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98036" y="4834264"/>
            <a:ext cx="11102486" cy="707886"/>
          </a:xfrm>
          <a:prstGeom prst="rect">
            <a:avLst/>
          </a:prstGeom>
          <a:noFill/>
        </p:spPr>
        <p:txBody>
          <a:bodyPr wrap="square" rtlCol="0">
            <a:spAutoFit/>
          </a:bodyPr>
          <a:lstStyle/>
          <a:p>
            <a:pPr algn="ctr"/>
            <a:r>
              <a:rPr lang="en-US" sz="2000" b="1" dirty="0" smtClean="0">
                <a:solidFill>
                  <a:schemeClr val="accent1">
                    <a:lumMod val="50000"/>
                  </a:schemeClr>
                </a:solidFill>
              </a:rPr>
              <a:t>A mechanism explaining sulfate, strong acidity, or secondary species links to health effects reported in </a:t>
            </a:r>
            <a:r>
              <a:rPr lang="en-US" sz="2000" b="1" u="sng" dirty="0" smtClean="0">
                <a:solidFill>
                  <a:schemeClr val="accent1">
                    <a:lumMod val="50000"/>
                  </a:schemeClr>
                </a:solidFill>
              </a:rPr>
              <a:t>many</a:t>
            </a:r>
            <a:r>
              <a:rPr lang="en-US" sz="2000" b="1" dirty="0" smtClean="0">
                <a:solidFill>
                  <a:schemeClr val="accent1">
                    <a:lumMod val="50000"/>
                  </a:schemeClr>
                </a:solidFill>
              </a:rPr>
              <a:t> past </a:t>
            </a:r>
            <a:r>
              <a:rPr lang="en-US" sz="2000" b="1" dirty="0" err="1" smtClean="0">
                <a:solidFill>
                  <a:schemeClr val="accent1">
                    <a:lumMod val="50000"/>
                  </a:schemeClr>
                </a:solidFill>
              </a:rPr>
              <a:t>epi</a:t>
            </a:r>
            <a:r>
              <a:rPr lang="en-US" sz="2000" b="1" dirty="0" smtClean="0">
                <a:solidFill>
                  <a:schemeClr val="accent1">
                    <a:lumMod val="50000"/>
                  </a:schemeClr>
                </a:solidFill>
              </a:rPr>
              <a:t> studies?</a:t>
            </a:r>
            <a:endParaRPr lang="en-US" sz="2000" b="1" dirty="0">
              <a:solidFill>
                <a:schemeClr val="accent1">
                  <a:lumMod val="50000"/>
                </a:schemeClr>
              </a:solidFill>
            </a:endParaRPr>
          </a:p>
        </p:txBody>
      </p:sp>
      <p:sp>
        <p:nvSpPr>
          <p:cNvPr id="2" name="TextBox 1"/>
          <p:cNvSpPr txBox="1"/>
          <p:nvPr/>
        </p:nvSpPr>
        <p:spPr>
          <a:xfrm flipH="1">
            <a:off x="8808428" y="2498814"/>
            <a:ext cx="886972" cy="523220"/>
          </a:xfrm>
          <a:prstGeom prst="rect">
            <a:avLst/>
          </a:prstGeom>
          <a:noFill/>
        </p:spPr>
        <p:txBody>
          <a:bodyPr wrap="square" rtlCol="0">
            <a:spAutoFit/>
          </a:bodyPr>
          <a:lstStyle/>
          <a:p>
            <a:r>
              <a:rPr lang="en-US" sz="1400" smtClean="0"/>
              <a:t>oxidative stress</a:t>
            </a:r>
            <a:endParaRPr lang="en-US" sz="1400" dirty="0"/>
          </a:p>
        </p:txBody>
      </p:sp>
      <p:sp>
        <p:nvSpPr>
          <p:cNvPr id="48" name="TextBox 47"/>
          <p:cNvSpPr txBox="1"/>
          <p:nvPr/>
        </p:nvSpPr>
        <p:spPr>
          <a:xfrm>
            <a:off x="10052101" y="510980"/>
            <a:ext cx="1328762" cy="646331"/>
          </a:xfrm>
          <a:prstGeom prst="rect">
            <a:avLst/>
          </a:prstGeom>
          <a:noFill/>
        </p:spPr>
        <p:txBody>
          <a:bodyPr wrap="none" rtlCol="0">
            <a:spAutoFit/>
          </a:bodyPr>
          <a:lstStyle/>
          <a:p>
            <a:pPr algn="ctr"/>
            <a:r>
              <a:rPr lang="en-US" dirty="0" smtClean="0"/>
              <a:t>Emergency</a:t>
            </a:r>
          </a:p>
          <a:p>
            <a:pPr algn="ctr"/>
            <a:r>
              <a:rPr lang="en-US" dirty="0" smtClean="0"/>
              <a:t>Department</a:t>
            </a:r>
            <a:endParaRPr lang="en-US" dirty="0"/>
          </a:p>
        </p:txBody>
      </p:sp>
      <p:sp>
        <p:nvSpPr>
          <p:cNvPr id="51" name="TextBox 50"/>
          <p:cNvSpPr txBox="1"/>
          <p:nvPr/>
        </p:nvSpPr>
        <p:spPr>
          <a:xfrm>
            <a:off x="9906563" y="2590377"/>
            <a:ext cx="1556132" cy="646331"/>
          </a:xfrm>
          <a:prstGeom prst="rect">
            <a:avLst/>
          </a:prstGeom>
          <a:noFill/>
        </p:spPr>
        <p:txBody>
          <a:bodyPr wrap="none" rtlCol="0">
            <a:spAutoFit/>
          </a:bodyPr>
          <a:lstStyle/>
          <a:p>
            <a:pPr algn="ctr"/>
            <a:r>
              <a:rPr lang="en-US" dirty="0" smtClean="0"/>
              <a:t>Cardiovascular</a:t>
            </a:r>
          </a:p>
          <a:p>
            <a:pPr algn="ctr"/>
            <a:r>
              <a:rPr lang="en-US" dirty="0" smtClean="0"/>
              <a:t>Visits</a:t>
            </a:r>
            <a:endParaRPr lang="en-US" dirty="0"/>
          </a:p>
        </p:txBody>
      </p:sp>
      <p:sp>
        <p:nvSpPr>
          <p:cNvPr id="3" name="TextBox 2"/>
          <p:cNvSpPr txBox="1"/>
          <p:nvPr/>
        </p:nvSpPr>
        <p:spPr>
          <a:xfrm>
            <a:off x="175354" y="768775"/>
            <a:ext cx="898195" cy="646331"/>
          </a:xfrm>
          <a:prstGeom prst="rect">
            <a:avLst/>
          </a:prstGeom>
          <a:noFill/>
        </p:spPr>
        <p:txBody>
          <a:bodyPr wrap="none" rtlCol="0">
            <a:spAutoFit/>
          </a:bodyPr>
          <a:lstStyle/>
          <a:p>
            <a:r>
              <a:rPr lang="en-US" dirty="0" smtClean="0"/>
              <a:t>mineral</a:t>
            </a:r>
          </a:p>
          <a:p>
            <a:r>
              <a:rPr lang="en-US" dirty="0" smtClean="0"/>
              <a:t>dust</a:t>
            </a:r>
            <a:endParaRPr lang="en-US" dirty="0"/>
          </a:p>
        </p:txBody>
      </p:sp>
      <p:sp>
        <p:nvSpPr>
          <p:cNvPr id="14" name="TextBox 13"/>
          <p:cNvSpPr txBox="1"/>
          <p:nvPr/>
        </p:nvSpPr>
        <p:spPr>
          <a:xfrm>
            <a:off x="1021174" y="783637"/>
            <a:ext cx="300082" cy="369332"/>
          </a:xfrm>
          <a:prstGeom prst="rect">
            <a:avLst/>
          </a:prstGeom>
          <a:noFill/>
        </p:spPr>
        <p:txBody>
          <a:bodyPr wrap="none" rtlCol="0">
            <a:spAutoFit/>
          </a:bodyPr>
          <a:lstStyle/>
          <a:p>
            <a:r>
              <a:rPr lang="en-US" smtClean="0"/>
              <a:t>+</a:t>
            </a:r>
            <a:endParaRPr lang="en-US"/>
          </a:p>
        </p:txBody>
      </p:sp>
      <p:sp>
        <p:nvSpPr>
          <p:cNvPr id="22" name="TextBox 21"/>
          <p:cNvSpPr txBox="1"/>
          <p:nvPr/>
        </p:nvSpPr>
        <p:spPr>
          <a:xfrm>
            <a:off x="8478252" y="2975408"/>
            <a:ext cx="2807500" cy="369332"/>
          </a:xfrm>
          <a:prstGeom prst="rect">
            <a:avLst/>
          </a:prstGeom>
          <a:noFill/>
        </p:spPr>
        <p:txBody>
          <a:bodyPr wrap="square" rtlCol="0">
            <a:spAutoFit/>
          </a:bodyPr>
          <a:lstStyle/>
          <a:p>
            <a:r>
              <a:rPr lang="en-US" dirty="0" err="1" smtClean="0"/>
              <a:t>Epi</a:t>
            </a:r>
            <a:r>
              <a:rPr lang="en-US" dirty="0" smtClean="0"/>
              <a:t> Study in Atlanta</a:t>
            </a:r>
            <a:endParaRPr lang="en-US" dirty="0"/>
          </a:p>
        </p:txBody>
      </p:sp>
      <p:sp>
        <p:nvSpPr>
          <p:cNvPr id="24" name="TextBox 23"/>
          <p:cNvSpPr txBox="1"/>
          <p:nvPr/>
        </p:nvSpPr>
        <p:spPr>
          <a:xfrm>
            <a:off x="447453" y="3695569"/>
            <a:ext cx="11008398" cy="369332"/>
          </a:xfrm>
          <a:prstGeom prst="rect">
            <a:avLst/>
          </a:prstGeom>
          <a:noFill/>
        </p:spPr>
        <p:txBody>
          <a:bodyPr wrap="none" rtlCol="0">
            <a:spAutoFit/>
          </a:bodyPr>
          <a:lstStyle/>
          <a:p>
            <a:r>
              <a:rPr lang="en-US" dirty="0" smtClean="0"/>
              <a:t>SO2 scrubbers installed: Sulfate drops, pH constant, LWC drops, total Fe constant, WS Fe drops</a:t>
            </a:r>
            <a:r>
              <a:rPr lang="en-US" smtClean="0"/>
              <a:t>, WS Fe/Total Fe drops</a:t>
            </a:r>
            <a:endParaRPr lang="en-US"/>
          </a:p>
        </p:txBody>
      </p:sp>
      <p:sp>
        <p:nvSpPr>
          <p:cNvPr id="25" name="TextBox 24"/>
          <p:cNvSpPr txBox="1"/>
          <p:nvPr/>
        </p:nvSpPr>
        <p:spPr>
          <a:xfrm>
            <a:off x="447453" y="4218120"/>
            <a:ext cx="11744690" cy="400110"/>
          </a:xfrm>
          <a:prstGeom prst="rect">
            <a:avLst/>
          </a:prstGeom>
          <a:noFill/>
        </p:spPr>
        <p:txBody>
          <a:bodyPr wrap="none" rtlCol="0">
            <a:spAutoFit/>
          </a:bodyPr>
          <a:lstStyle/>
          <a:p>
            <a:r>
              <a:rPr lang="en-US" sz="2000" b="1" dirty="0" smtClean="0">
                <a:solidFill>
                  <a:schemeClr val="accent2">
                    <a:lumMod val="75000"/>
                  </a:schemeClr>
                </a:solidFill>
              </a:rPr>
              <a:t>Sulfate (and PM2.5) mass linked to adverse health through a complex process, but WS Fe the causative agent</a:t>
            </a:r>
            <a:endParaRPr lang="en-US" sz="2000" b="1" dirty="0">
              <a:solidFill>
                <a:schemeClr val="accent2">
                  <a:lumMod val="75000"/>
                </a:schemeClr>
              </a:solidFill>
            </a:endParaRPr>
          </a:p>
        </p:txBody>
      </p:sp>
    </p:spTree>
    <p:extLst>
      <p:ext uri="{BB962C8B-B14F-4D97-AF65-F5344CB8AC3E}">
        <p14:creationId xmlns:p14="http://schemas.microsoft.com/office/powerpoint/2010/main" val="1032739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4910" y="256581"/>
            <a:ext cx="5175765" cy="3477875"/>
          </a:xfrm>
          <a:prstGeom prst="rect">
            <a:avLst/>
          </a:prstGeom>
          <a:noFill/>
        </p:spPr>
        <p:txBody>
          <a:bodyPr wrap="square" rtlCol="0">
            <a:spAutoFit/>
          </a:bodyPr>
          <a:lstStyle/>
          <a:p>
            <a:r>
              <a:rPr lang="en-US" sz="3600" b="1" i="1" dirty="0" smtClean="0"/>
              <a:t>Results: Data </a:t>
            </a:r>
            <a:r>
              <a:rPr lang="en-US" sz="3600" b="1" i="1" dirty="0"/>
              <a:t>from the 1998-2013 </a:t>
            </a:r>
            <a:r>
              <a:rPr lang="en-US" sz="3600" b="1" i="1" dirty="0" err="1"/>
              <a:t>Epi</a:t>
            </a:r>
            <a:r>
              <a:rPr lang="en-US" sz="3600" b="1" i="1" dirty="0"/>
              <a:t> Study in Atlanta</a:t>
            </a:r>
          </a:p>
          <a:p>
            <a:endParaRPr lang="en-US" sz="2800" b="1" i="1" dirty="0"/>
          </a:p>
          <a:p>
            <a:r>
              <a:rPr lang="en-US" sz="2800" dirty="0"/>
              <a:t>SO</a:t>
            </a:r>
            <a:r>
              <a:rPr lang="en-US" sz="2800" baseline="-25000" dirty="0"/>
              <a:t>2</a:t>
            </a:r>
            <a:r>
              <a:rPr lang="en-US" sz="2800" dirty="0"/>
              <a:t> emissions, PM</a:t>
            </a:r>
            <a:r>
              <a:rPr lang="en-US" sz="2800" baseline="-25000" dirty="0"/>
              <a:t>2.5</a:t>
            </a:r>
            <a:r>
              <a:rPr lang="en-US" sz="2800" dirty="0"/>
              <a:t> Fe, Sulfate and Water-Soluble Fe, and </a:t>
            </a:r>
            <a:r>
              <a:rPr lang="en-US" sz="2800" dirty="0" err="1"/>
              <a:t>WS_Fe</a:t>
            </a:r>
            <a:r>
              <a:rPr lang="en-US" sz="2800" dirty="0"/>
              <a:t>/Fe at JST</a:t>
            </a:r>
            <a:endParaRPr lang="en-US" sz="28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76200"/>
            <a:ext cx="6248400" cy="67818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46184113"/>
              </p:ext>
            </p:extLst>
          </p:nvPr>
        </p:nvGraphicFramePr>
        <p:xfrm>
          <a:off x="873375" y="4803448"/>
          <a:ext cx="3383022" cy="1097280"/>
        </p:xfrm>
        <a:graphic>
          <a:graphicData uri="http://schemas.openxmlformats.org/drawingml/2006/table">
            <a:tbl>
              <a:tblPr firstRow="1" bandRow="1">
                <a:tableStyleId>{69CF1AB2-1976-4502-BF36-3FF5EA218861}</a:tableStyleId>
              </a:tblPr>
              <a:tblGrid>
                <a:gridCol w="1691511">
                  <a:extLst>
                    <a:ext uri="{9D8B030D-6E8A-4147-A177-3AD203B41FA5}">
                      <a16:colId xmlns="" xmlns:a16="http://schemas.microsoft.com/office/drawing/2014/main" val="20000"/>
                    </a:ext>
                  </a:extLst>
                </a:gridCol>
                <a:gridCol w="1691511">
                  <a:extLst>
                    <a:ext uri="{9D8B030D-6E8A-4147-A177-3AD203B41FA5}">
                      <a16:colId xmlns="" xmlns:a16="http://schemas.microsoft.com/office/drawing/2014/main" val="20001"/>
                    </a:ext>
                  </a:extLst>
                </a:gridCol>
              </a:tblGrid>
              <a:tr h="548640">
                <a:tc>
                  <a:txBody>
                    <a:bodyPr/>
                    <a:lstStyle/>
                    <a:p>
                      <a:r>
                        <a:rPr lang="en-US" sz="2000" dirty="0"/>
                        <a:t>Total Fe</a:t>
                      </a:r>
                    </a:p>
                  </a:txBody>
                  <a:tcPr anchor="ctr"/>
                </a:tc>
                <a:tc>
                  <a:txBody>
                    <a:bodyPr/>
                    <a:lstStyle/>
                    <a:p>
                      <a:pPr algn="ctr"/>
                      <a:r>
                        <a:rPr lang="en-US" sz="2000" b="1" dirty="0" smtClean="0"/>
                        <a:t>r = 0.63</a:t>
                      </a:r>
                      <a:endParaRPr lang="en-US" sz="2000" b="1" dirty="0"/>
                    </a:p>
                  </a:txBody>
                  <a:tcPr anchor="ctr"/>
                </a:tc>
                <a:extLst>
                  <a:ext uri="{0D108BD9-81ED-4DB2-BD59-A6C34878D82A}">
                    <a16:rowId xmlns="" xmlns:a16="http://schemas.microsoft.com/office/drawing/2014/main" val="10000"/>
                  </a:ext>
                </a:extLst>
              </a:tr>
              <a:tr h="548640">
                <a:tc>
                  <a:txBody>
                    <a:bodyPr/>
                    <a:lstStyle/>
                    <a:p>
                      <a:r>
                        <a:rPr lang="en-US" sz="2000" b="1" dirty="0"/>
                        <a:t>Sulfate</a:t>
                      </a:r>
                    </a:p>
                  </a:txBody>
                  <a:tcPr anchor="ctr"/>
                </a:tc>
                <a:tc>
                  <a:txBody>
                    <a:bodyPr/>
                    <a:lstStyle/>
                    <a:p>
                      <a:pPr algn="ctr"/>
                      <a:r>
                        <a:rPr lang="en-US" sz="2000" b="1" dirty="0" smtClean="0"/>
                        <a:t>r = 0.66</a:t>
                      </a:r>
                      <a:endParaRPr lang="en-US" sz="2000" b="1" dirty="0"/>
                    </a:p>
                  </a:txBody>
                  <a:tcPr anchor="ctr"/>
                </a:tc>
                <a:extLst>
                  <a:ext uri="{0D108BD9-81ED-4DB2-BD59-A6C34878D82A}">
                    <a16:rowId xmlns="" xmlns:a16="http://schemas.microsoft.com/office/drawing/2014/main" val="10001"/>
                  </a:ext>
                </a:extLst>
              </a:tr>
            </a:tbl>
          </a:graphicData>
        </a:graphic>
      </p:graphicFrame>
      <p:sp>
        <p:nvSpPr>
          <p:cNvPr id="10" name="TextBox 9"/>
          <p:cNvSpPr txBox="1"/>
          <p:nvPr/>
        </p:nvSpPr>
        <p:spPr>
          <a:xfrm>
            <a:off x="553918" y="4260463"/>
            <a:ext cx="4021935" cy="400110"/>
          </a:xfrm>
          <a:prstGeom prst="rect">
            <a:avLst/>
          </a:prstGeom>
          <a:noFill/>
        </p:spPr>
        <p:txBody>
          <a:bodyPr wrap="none" rtlCol="0">
            <a:spAutoFit/>
          </a:bodyPr>
          <a:lstStyle/>
          <a:p>
            <a:r>
              <a:rPr lang="en-US" sz="2000" b="1" dirty="0" err="1"/>
              <a:t>WS_Fe</a:t>
            </a:r>
            <a:r>
              <a:rPr lang="en-US" sz="2000" b="1" dirty="0"/>
              <a:t> correlation (Pearson r) with: </a:t>
            </a:r>
          </a:p>
        </p:txBody>
      </p:sp>
      <p:sp>
        <p:nvSpPr>
          <p:cNvPr id="17" name="TextBox 16"/>
          <p:cNvSpPr txBox="1"/>
          <p:nvPr/>
        </p:nvSpPr>
        <p:spPr>
          <a:xfrm>
            <a:off x="2838950" y="6006723"/>
            <a:ext cx="830677" cy="369332"/>
          </a:xfrm>
          <a:prstGeom prst="rect">
            <a:avLst/>
          </a:prstGeom>
          <a:noFill/>
        </p:spPr>
        <p:txBody>
          <a:bodyPr wrap="none" rtlCol="0">
            <a:spAutoFit/>
          </a:bodyPr>
          <a:lstStyle/>
          <a:p>
            <a:r>
              <a:rPr lang="en-US" dirty="0"/>
              <a:t>p&lt;0.05</a:t>
            </a:r>
          </a:p>
        </p:txBody>
      </p:sp>
      <p:sp>
        <p:nvSpPr>
          <p:cNvPr id="2" name="Slide Number Placeholder 1"/>
          <p:cNvSpPr>
            <a:spLocks noGrp="1"/>
          </p:cNvSpPr>
          <p:nvPr>
            <p:ph type="sldNum" sz="quarter" idx="12"/>
          </p:nvPr>
        </p:nvSpPr>
        <p:spPr>
          <a:xfrm>
            <a:off x="9140147" y="6356349"/>
            <a:ext cx="2743200" cy="365125"/>
          </a:xfrm>
        </p:spPr>
        <p:txBody>
          <a:bodyPr/>
          <a:lstStyle/>
          <a:p>
            <a:fld id="{3C198707-C796-BF49-85A3-F44288D81A8D}" type="slidenum">
              <a:rPr lang="en-US" smtClean="0"/>
              <a:t>10</a:t>
            </a:fld>
            <a:endParaRPr lang="en-US" dirty="0"/>
          </a:p>
        </p:txBody>
      </p:sp>
      <p:sp>
        <p:nvSpPr>
          <p:cNvPr id="3" name="TextBox 2"/>
          <p:cNvSpPr txBox="1"/>
          <p:nvPr/>
        </p:nvSpPr>
        <p:spPr>
          <a:xfrm>
            <a:off x="9458866" y="1343025"/>
            <a:ext cx="2653081" cy="584775"/>
          </a:xfrm>
          <a:prstGeom prst="rect">
            <a:avLst/>
          </a:prstGeom>
          <a:noFill/>
        </p:spPr>
        <p:txBody>
          <a:bodyPr wrap="square" rtlCol="0">
            <a:spAutoFit/>
          </a:bodyPr>
          <a:lstStyle/>
          <a:p>
            <a:r>
              <a:rPr lang="en-US" sz="1600" dirty="0" smtClean="0"/>
              <a:t>Coal fired Bowen plant SO</a:t>
            </a:r>
            <a:r>
              <a:rPr lang="en-US" sz="1600" baseline="-25000" dirty="0" smtClean="0"/>
              <a:t>2</a:t>
            </a:r>
            <a:r>
              <a:rPr lang="en-US" sz="1600" dirty="0" smtClean="0"/>
              <a:t> scrubbers are online</a:t>
            </a:r>
            <a:endParaRPr lang="en-US" sz="1600" dirty="0"/>
          </a:p>
        </p:txBody>
      </p:sp>
      <p:sp>
        <p:nvSpPr>
          <p:cNvPr id="4" name="Oval 3"/>
          <p:cNvSpPr/>
          <p:nvPr/>
        </p:nvSpPr>
        <p:spPr>
          <a:xfrm>
            <a:off x="9458866" y="1171576"/>
            <a:ext cx="2424482" cy="9286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896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901794" y="946812"/>
            <a:ext cx="5914240" cy="4368979"/>
          </a:xfrm>
          <a:prstGeom prst="rect">
            <a:avLst/>
          </a:prstGeom>
        </p:spPr>
      </p:pic>
      <p:pic>
        <p:nvPicPr>
          <p:cNvPr id="10" name="Picture 9"/>
          <p:cNvPicPr>
            <a:picLocks noChangeAspect="1"/>
          </p:cNvPicPr>
          <p:nvPr/>
        </p:nvPicPr>
        <p:blipFill>
          <a:blip r:embed="rId3"/>
          <a:stretch>
            <a:fillRect/>
          </a:stretch>
        </p:blipFill>
        <p:spPr>
          <a:xfrm>
            <a:off x="2167336" y="1243560"/>
            <a:ext cx="3366713" cy="2617085"/>
          </a:xfrm>
          <a:prstGeom prst="rect">
            <a:avLst/>
          </a:prstGeom>
        </p:spPr>
      </p:pic>
      <p:sp>
        <p:nvSpPr>
          <p:cNvPr id="14" name="TextBox 13"/>
          <p:cNvSpPr txBox="1"/>
          <p:nvPr/>
        </p:nvSpPr>
        <p:spPr>
          <a:xfrm>
            <a:off x="285535" y="1361103"/>
            <a:ext cx="1881801" cy="1631216"/>
          </a:xfrm>
          <a:prstGeom prst="rect">
            <a:avLst/>
          </a:prstGeom>
          <a:noFill/>
        </p:spPr>
        <p:txBody>
          <a:bodyPr wrap="square" rtlCol="0">
            <a:spAutoFit/>
          </a:bodyPr>
          <a:lstStyle/>
          <a:p>
            <a:r>
              <a:rPr lang="en-US" sz="2000" dirty="0"/>
              <a:t>Bowen: Rome Georgia,</a:t>
            </a:r>
          </a:p>
          <a:p>
            <a:r>
              <a:rPr lang="en-US" sz="2000" dirty="0"/>
              <a:t>2006 3</a:t>
            </a:r>
            <a:r>
              <a:rPr lang="en-US" sz="2000" baseline="30000" dirty="0"/>
              <a:t>rd</a:t>
            </a:r>
            <a:r>
              <a:rPr lang="en-US" sz="2000" dirty="0"/>
              <a:t> largest EGU in US</a:t>
            </a:r>
          </a:p>
          <a:p>
            <a:r>
              <a:rPr lang="en-US" sz="2000" dirty="0"/>
              <a:t>Coal fired.</a:t>
            </a:r>
          </a:p>
        </p:txBody>
      </p:sp>
      <p:cxnSp>
        <p:nvCxnSpPr>
          <p:cNvPr id="19" name="Straight Connector 18"/>
          <p:cNvCxnSpPr/>
          <p:nvPr/>
        </p:nvCxnSpPr>
        <p:spPr>
          <a:xfrm>
            <a:off x="10083865" y="2739573"/>
            <a:ext cx="5602" cy="207611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052950" y="3131301"/>
            <a:ext cx="2139050" cy="646331"/>
          </a:xfrm>
          <a:prstGeom prst="rect">
            <a:avLst/>
          </a:prstGeom>
          <a:noFill/>
        </p:spPr>
        <p:txBody>
          <a:bodyPr wrap="square" rtlCol="0">
            <a:spAutoFit/>
          </a:bodyPr>
          <a:lstStyle/>
          <a:p>
            <a:r>
              <a:rPr lang="en-US" b="1" i="1" dirty="0">
                <a:solidFill>
                  <a:schemeClr val="accent6">
                    <a:lumMod val="75000"/>
                  </a:schemeClr>
                </a:solidFill>
              </a:rPr>
              <a:t>SO</a:t>
            </a:r>
            <a:r>
              <a:rPr lang="en-US" b="1" i="1" baseline="-25000" dirty="0">
                <a:solidFill>
                  <a:schemeClr val="accent6">
                    <a:lumMod val="75000"/>
                  </a:schemeClr>
                </a:solidFill>
              </a:rPr>
              <a:t>2</a:t>
            </a:r>
            <a:r>
              <a:rPr lang="en-US" b="1" i="1" dirty="0">
                <a:solidFill>
                  <a:schemeClr val="accent6">
                    <a:lumMod val="75000"/>
                  </a:schemeClr>
                </a:solidFill>
              </a:rPr>
              <a:t> drop near end of 2008</a:t>
            </a:r>
          </a:p>
        </p:txBody>
      </p:sp>
      <p:sp>
        <p:nvSpPr>
          <p:cNvPr id="4" name="TextBox 3"/>
          <p:cNvSpPr txBox="1"/>
          <p:nvPr/>
        </p:nvSpPr>
        <p:spPr>
          <a:xfrm>
            <a:off x="140577" y="187606"/>
            <a:ext cx="8718337" cy="646331"/>
          </a:xfrm>
          <a:prstGeom prst="rect">
            <a:avLst/>
          </a:prstGeom>
          <a:noFill/>
        </p:spPr>
        <p:txBody>
          <a:bodyPr wrap="square" rtlCol="0">
            <a:spAutoFit/>
          </a:bodyPr>
          <a:lstStyle/>
          <a:p>
            <a:r>
              <a:rPr lang="en-US" sz="3600" b="1" i="1" dirty="0"/>
              <a:t>What happened near end of  2008 in SE US?</a:t>
            </a:r>
          </a:p>
        </p:txBody>
      </p:sp>
      <p:sp>
        <p:nvSpPr>
          <p:cNvPr id="6" name="Right Brace 5"/>
          <p:cNvSpPr/>
          <p:nvPr/>
        </p:nvSpPr>
        <p:spPr>
          <a:xfrm rot="5400000">
            <a:off x="9328505" y="4256445"/>
            <a:ext cx="216775" cy="2671761"/>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8716039" y="5937779"/>
            <a:ext cx="1913088" cy="400110"/>
          </a:xfrm>
          <a:prstGeom prst="rect">
            <a:avLst/>
          </a:prstGeom>
          <a:noFill/>
        </p:spPr>
        <p:txBody>
          <a:bodyPr wrap="none" rtlCol="0">
            <a:spAutoFit/>
          </a:bodyPr>
          <a:lstStyle/>
          <a:p>
            <a:r>
              <a:rPr lang="en-US" sz="2000" b="1" dirty="0" err="1"/>
              <a:t>epi</a:t>
            </a:r>
            <a:r>
              <a:rPr lang="en-US" sz="2000" b="1" dirty="0"/>
              <a:t> study period</a:t>
            </a:r>
          </a:p>
        </p:txBody>
      </p:sp>
      <p:pic>
        <p:nvPicPr>
          <p:cNvPr id="3" name="Picture 2"/>
          <p:cNvPicPr>
            <a:picLocks noChangeAspect="1"/>
          </p:cNvPicPr>
          <p:nvPr/>
        </p:nvPicPr>
        <p:blipFill>
          <a:blip r:embed="rId4"/>
          <a:stretch>
            <a:fillRect/>
          </a:stretch>
        </p:blipFill>
        <p:spPr>
          <a:xfrm>
            <a:off x="900381" y="4033560"/>
            <a:ext cx="3774395" cy="3067328"/>
          </a:xfrm>
          <a:prstGeom prst="rect">
            <a:avLst/>
          </a:prstGeom>
        </p:spPr>
      </p:pic>
      <p:cxnSp>
        <p:nvCxnSpPr>
          <p:cNvPr id="8" name="Straight Arrow Connector 7"/>
          <p:cNvCxnSpPr/>
          <p:nvPr/>
        </p:nvCxnSpPr>
        <p:spPr>
          <a:xfrm flipV="1">
            <a:off x="3239262" y="3860645"/>
            <a:ext cx="292608" cy="493341"/>
          </a:xfrm>
          <a:prstGeom prst="straightConnector1">
            <a:avLst/>
          </a:prstGeom>
          <a:ln w="12700">
            <a:solidFill>
              <a:srgbClr val="0015FF"/>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198707-C796-BF49-85A3-F44288D81A8D}" type="slidenum">
              <a:rPr lang="en-US" smtClean="0"/>
              <a:t>11</a:t>
            </a:fld>
            <a:endParaRPr lang="en-US" dirty="0"/>
          </a:p>
        </p:txBody>
      </p:sp>
      <p:sp>
        <p:nvSpPr>
          <p:cNvPr id="5" name="Oval 4"/>
          <p:cNvSpPr/>
          <p:nvPr/>
        </p:nvSpPr>
        <p:spPr>
          <a:xfrm>
            <a:off x="9686925" y="2992319"/>
            <a:ext cx="2257425" cy="8683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046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37" y="1125626"/>
            <a:ext cx="5818188" cy="5732374"/>
          </a:xfrm>
          <a:prstGeom prst="rect">
            <a:avLst/>
          </a:prstGeom>
        </p:spPr>
      </p:pic>
      <p:sp>
        <p:nvSpPr>
          <p:cNvPr id="7" name="TextBox 6"/>
          <p:cNvSpPr txBox="1"/>
          <p:nvPr/>
        </p:nvSpPr>
        <p:spPr>
          <a:xfrm>
            <a:off x="160639" y="16397"/>
            <a:ext cx="11683698" cy="1077218"/>
          </a:xfrm>
          <a:prstGeom prst="rect">
            <a:avLst/>
          </a:prstGeom>
          <a:noFill/>
        </p:spPr>
        <p:txBody>
          <a:bodyPr wrap="square" rtlCol="0">
            <a:spAutoFit/>
          </a:bodyPr>
          <a:lstStyle/>
          <a:p>
            <a:r>
              <a:rPr lang="en-US" sz="3200" b="1" i="1" dirty="0" smtClean="0"/>
              <a:t>Before/After Bowen SO</a:t>
            </a:r>
            <a:r>
              <a:rPr lang="en-US" sz="3200" b="1" i="1" baseline="-25000" dirty="0" smtClean="0"/>
              <a:t>2 </a:t>
            </a:r>
            <a:r>
              <a:rPr lang="en-US" sz="3200" b="1" i="1" dirty="0" smtClean="0"/>
              <a:t>Scrubbers: Similar </a:t>
            </a:r>
            <a:r>
              <a:rPr lang="en-US" sz="3200" b="1" i="1" dirty="0"/>
              <a:t>Changes at Other Sites Throughout the Southeast</a:t>
            </a:r>
          </a:p>
        </p:txBody>
      </p:sp>
      <p:sp>
        <p:nvSpPr>
          <p:cNvPr id="2" name="Rectangle 1">
            <a:extLst>
              <a:ext uri="{FF2B5EF4-FFF2-40B4-BE49-F238E27FC236}">
                <a16:creationId xmlns="" xmlns:a16="http://schemas.microsoft.com/office/drawing/2014/main" id="{29E3126C-089E-3D46-AC6C-C3C25B239446}"/>
              </a:ext>
            </a:extLst>
          </p:cNvPr>
          <p:cNvSpPr/>
          <p:nvPr/>
        </p:nvSpPr>
        <p:spPr>
          <a:xfrm>
            <a:off x="5098942" y="1413448"/>
            <a:ext cx="1273283" cy="5444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84271" y="1699429"/>
            <a:ext cx="5705152" cy="400110"/>
          </a:xfrm>
          <a:prstGeom prst="rect">
            <a:avLst/>
          </a:prstGeom>
          <a:noFill/>
        </p:spPr>
        <p:txBody>
          <a:bodyPr wrap="none" rtlCol="0">
            <a:spAutoFit/>
          </a:bodyPr>
          <a:lstStyle/>
          <a:p>
            <a:r>
              <a:rPr lang="en-US" sz="2000" dirty="0"/>
              <a:t>Percentage Change at </a:t>
            </a:r>
            <a:r>
              <a:rPr lang="en-US" sz="2000" b="1" dirty="0"/>
              <a:t>JST</a:t>
            </a:r>
            <a:r>
              <a:rPr lang="en-US" sz="2000" dirty="0"/>
              <a:t> After Bowen SO</a:t>
            </a:r>
            <a:r>
              <a:rPr lang="en-US" sz="2000" baseline="-25000" dirty="0"/>
              <a:t>2 </a:t>
            </a:r>
            <a:r>
              <a:rPr lang="en-US" sz="2000" dirty="0"/>
              <a:t>Scrubbers</a:t>
            </a:r>
          </a:p>
        </p:txBody>
      </p:sp>
      <p:sp>
        <p:nvSpPr>
          <p:cNvPr id="8" name="TextBox 7"/>
          <p:cNvSpPr txBox="1"/>
          <p:nvPr/>
        </p:nvSpPr>
        <p:spPr>
          <a:xfrm>
            <a:off x="5184271" y="2168922"/>
            <a:ext cx="2078005" cy="400110"/>
          </a:xfrm>
          <a:prstGeom prst="rect">
            <a:avLst/>
          </a:prstGeom>
          <a:noFill/>
        </p:spPr>
        <p:txBody>
          <a:bodyPr wrap="none" rtlCol="0">
            <a:spAutoFit/>
          </a:bodyPr>
          <a:lstStyle/>
          <a:p>
            <a:r>
              <a:rPr lang="en-US" sz="2000" dirty="0"/>
              <a:t>Sulfate: </a:t>
            </a:r>
            <a:r>
              <a:rPr lang="en-US" sz="2000" dirty="0" smtClean="0"/>
              <a:t>49 </a:t>
            </a:r>
            <a:r>
              <a:rPr lang="en-US" sz="2000" dirty="0"/>
              <a:t>% drop</a:t>
            </a:r>
          </a:p>
        </p:txBody>
      </p:sp>
      <p:sp>
        <p:nvSpPr>
          <p:cNvPr id="9" name="TextBox 8"/>
          <p:cNvSpPr txBox="1"/>
          <p:nvPr/>
        </p:nvSpPr>
        <p:spPr>
          <a:xfrm>
            <a:off x="5184271" y="3374713"/>
            <a:ext cx="2033249" cy="400110"/>
          </a:xfrm>
          <a:prstGeom prst="rect">
            <a:avLst/>
          </a:prstGeom>
          <a:noFill/>
        </p:spPr>
        <p:txBody>
          <a:bodyPr wrap="none" rtlCol="0">
            <a:spAutoFit/>
          </a:bodyPr>
          <a:lstStyle/>
          <a:p>
            <a:r>
              <a:rPr lang="en-US" sz="2000" dirty="0" smtClean="0"/>
              <a:t>Total Fe: </a:t>
            </a:r>
            <a:r>
              <a:rPr lang="en-US" sz="2000" dirty="0"/>
              <a:t>4 % drop</a:t>
            </a:r>
          </a:p>
        </p:txBody>
      </p:sp>
      <p:sp>
        <p:nvSpPr>
          <p:cNvPr id="10" name="TextBox 9"/>
          <p:cNvSpPr txBox="1"/>
          <p:nvPr/>
        </p:nvSpPr>
        <p:spPr>
          <a:xfrm>
            <a:off x="5184271" y="4708670"/>
            <a:ext cx="2075055" cy="400110"/>
          </a:xfrm>
          <a:prstGeom prst="rect">
            <a:avLst/>
          </a:prstGeom>
          <a:noFill/>
        </p:spPr>
        <p:txBody>
          <a:bodyPr wrap="none" rtlCol="0">
            <a:spAutoFit/>
          </a:bodyPr>
          <a:lstStyle/>
          <a:p>
            <a:r>
              <a:rPr lang="en-US" sz="2000" dirty="0" err="1"/>
              <a:t>WS_Fe</a:t>
            </a:r>
            <a:r>
              <a:rPr lang="en-US" sz="2000" dirty="0"/>
              <a:t>: 50 % drop</a:t>
            </a:r>
          </a:p>
        </p:txBody>
      </p:sp>
      <p:sp>
        <p:nvSpPr>
          <p:cNvPr id="11" name="TextBox 10"/>
          <p:cNvSpPr txBox="1"/>
          <p:nvPr/>
        </p:nvSpPr>
        <p:spPr>
          <a:xfrm>
            <a:off x="5184271" y="5909062"/>
            <a:ext cx="2417521" cy="400110"/>
          </a:xfrm>
          <a:prstGeom prst="rect">
            <a:avLst/>
          </a:prstGeom>
          <a:noFill/>
        </p:spPr>
        <p:txBody>
          <a:bodyPr wrap="none" rtlCol="0">
            <a:spAutoFit/>
          </a:bodyPr>
          <a:lstStyle/>
          <a:p>
            <a:r>
              <a:rPr lang="en-US" sz="2000" dirty="0" err="1"/>
              <a:t>WS_Fe</a:t>
            </a:r>
            <a:r>
              <a:rPr lang="en-US" sz="2000" dirty="0"/>
              <a:t>/Fe: </a:t>
            </a:r>
            <a:r>
              <a:rPr lang="en-US" sz="2000" dirty="0" smtClean="0"/>
              <a:t>48 </a:t>
            </a:r>
            <a:r>
              <a:rPr lang="en-US" sz="2000" dirty="0"/>
              <a:t>% drop</a:t>
            </a:r>
          </a:p>
        </p:txBody>
      </p:sp>
      <p:sp>
        <p:nvSpPr>
          <p:cNvPr id="3" name="TextBox 2">
            <a:extLst>
              <a:ext uri="{FF2B5EF4-FFF2-40B4-BE49-F238E27FC236}">
                <a16:creationId xmlns="" xmlns:a16="http://schemas.microsoft.com/office/drawing/2014/main" id="{8AA47011-4C45-5044-A4A6-8C19A8F4A299}"/>
              </a:ext>
            </a:extLst>
          </p:cNvPr>
          <p:cNvSpPr txBox="1"/>
          <p:nvPr/>
        </p:nvSpPr>
        <p:spPr>
          <a:xfrm>
            <a:off x="8382256" y="3359324"/>
            <a:ext cx="3576381" cy="1200329"/>
          </a:xfrm>
          <a:prstGeom prst="rect">
            <a:avLst/>
          </a:prstGeom>
          <a:noFill/>
        </p:spPr>
        <p:txBody>
          <a:bodyPr wrap="square" rtlCol="0">
            <a:spAutoFit/>
          </a:bodyPr>
          <a:lstStyle/>
          <a:p>
            <a:r>
              <a:rPr lang="en-US" sz="2400" dirty="0"/>
              <a:t>Proportional drop in Sulfate and </a:t>
            </a:r>
            <a:r>
              <a:rPr lang="en-US" sz="2400" dirty="0" err="1" smtClean="0"/>
              <a:t>WS_Fe</a:t>
            </a:r>
            <a:r>
              <a:rPr lang="en-US" sz="2400" dirty="0" smtClean="0"/>
              <a:t> &amp; Fe Solubility</a:t>
            </a:r>
            <a:endParaRPr lang="en-US" sz="2400" dirty="0"/>
          </a:p>
        </p:txBody>
      </p:sp>
      <p:cxnSp>
        <p:nvCxnSpPr>
          <p:cNvPr id="12" name="Elbow Connector 11">
            <a:extLst>
              <a:ext uri="{FF2B5EF4-FFF2-40B4-BE49-F238E27FC236}">
                <a16:creationId xmlns="" xmlns:a16="http://schemas.microsoft.com/office/drawing/2014/main" id="{62EE07C8-67B4-7F47-82F0-D64D08E012CF}"/>
              </a:ext>
            </a:extLst>
          </p:cNvPr>
          <p:cNvCxnSpPr/>
          <p:nvPr/>
        </p:nvCxnSpPr>
        <p:spPr>
          <a:xfrm flipH="1">
            <a:off x="7259326" y="2426129"/>
            <a:ext cx="2950" cy="2539748"/>
          </a:xfrm>
          <a:prstGeom prst="bentConnector3">
            <a:avLst>
              <a:gd name="adj1" fmla="val -7749153"/>
            </a:avLst>
          </a:prstGeom>
          <a:ln w="25400">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 xmlns:a16="http://schemas.microsoft.com/office/drawing/2014/main" id="{62EE07C8-67B4-7F47-82F0-D64D08E012CF}"/>
              </a:ext>
            </a:extLst>
          </p:cNvPr>
          <p:cNvCxnSpPr/>
          <p:nvPr/>
        </p:nvCxnSpPr>
        <p:spPr>
          <a:xfrm>
            <a:off x="7262276" y="2348869"/>
            <a:ext cx="339516" cy="3740140"/>
          </a:xfrm>
          <a:prstGeom prst="bentConnector3">
            <a:avLst>
              <a:gd name="adj1" fmla="val 167331"/>
            </a:avLst>
          </a:prstGeom>
          <a:ln w="25400">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610600" y="6483439"/>
            <a:ext cx="2743200" cy="365125"/>
          </a:xfrm>
        </p:spPr>
        <p:txBody>
          <a:bodyPr/>
          <a:lstStyle/>
          <a:p>
            <a:fld id="{3C198707-C796-BF49-85A3-F44288D81A8D}" type="slidenum">
              <a:rPr lang="en-US" smtClean="0"/>
              <a:t>12</a:t>
            </a:fld>
            <a:endParaRPr lang="en-US" dirty="0"/>
          </a:p>
        </p:txBody>
      </p:sp>
    </p:spTree>
    <p:extLst>
      <p:ext uri="{BB962C8B-B14F-4D97-AF65-F5344CB8AC3E}">
        <p14:creationId xmlns:p14="http://schemas.microsoft.com/office/powerpoint/2010/main" val="1128348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4153" y="853947"/>
            <a:ext cx="4643377" cy="5746877"/>
          </a:xfrm>
          <a:prstGeom prst="rect">
            <a:avLst/>
          </a:prstGeom>
        </p:spPr>
      </p:pic>
      <p:sp>
        <p:nvSpPr>
          <p:cNvPr id="5" name="TextBox 4"/>
          <p:cNvSpPr txBox="1"/>
          <p:nvPr/>
        </p:nvSpPr>
        <p:spPr>
          <a:xfrm>
            <a:off x="155448" y="143518"/>
            <a:ext cx="10580973" cy="584775"/>
          </a:xfrm>
          <a:prstGeom prst="rect">
            <a:avLst/>
          </a:prstGeom>
          <a:noFill/>
        </p:spPr>
        <p:txBody>
          <a:bodyPr wrap="none" rtlCol="0">
            <a:spAutoFit/>
          </a:bodyPr>
          <a:lstStyle/>
          <a:p>
            <a:r>
              <a:rPr lang="en-US" sz="3200" b="1" i="1" dirty="0"/>
              <a:t>How is sulfate linked to </a:t>
            </a:r>
            <a:r>
              <a:rPr lang="en-US" sz="3200" b="1" i="1" dirty="0" err="1" smtClean="0"/>
              <a:t>WS_Fe</a:t>
            </a:r>
            <a:r>
              <a:rPr lang="en-US" sz="3200" b="1" i="1" dirty="0" smtClean="0"/>
              <a:t>? One way is Acid Dissolution</a:t>
            </a:r>
            <a:endParaRPr lang="en-US" sz="3200" b="1" i="1" dirty="0"/>
          </a:p>
        </p:txBody>
      </p:sp>
      <p:sp>
        <p:nvSpPr>
          <p:cNvPr id="7" name="TextBox 6"/>
          <p:cNvSpPr txBox="1"/>
          <p:nvPr/>
        </p:nvSpPr>
        <p:spPr>
          <a:xfrm>
            <a:off x="1136291" y="991661"/>
            <a:ext cx="1095172" cy="461665"/>
          </a:xfrm>
          <a:prstGeom prst="rect">
            <a:avLst/>
          </a:prstGeom>
          <a:noFill/>
        </p:spPr>
        <p:txBody>
          <a:bodyPr wrap="none" rtlCol="0">
            <a:spAutoFit/>
          </a:bodyPr>
          <a:lstStyle/>
          <a:p>
            <a:r>
              <a:rPr lang="en-US" sz="2400" dirty="0"/>
              <a:t>Copper</a:t>
            </a:r>
          </a:p>
        </p:txBody>
      </p:sp>
      <p:sp>
        <p:nvSpPr>
          <p:cNvPr id="8" name="TextBox 7"/>
          <p:cNvSpPr txBox="1"/>
          <p:nvPr/>
        </p:nvSpPr>
        <p:spPr>
          <a:xfrm>
            <a:off x="894365" y="3574380"/>
            <a:ext cx="789512" cy="523220"/>
          </a:xfrm>
          <a:prstGeom prst="rect">
            <a:avLst/>
          </a:prstGeom>
          <a:noFill/>
        </p:spPr>
        <p:txBody>
          <a:bodyPr wrap="none" rtlCol="0">
            <a:spAutoFit/>
          </a:bodyPr>
          <a:lstStyle/>
          <a:p>
            <a:r>
              <a:rPr lang="en-US" sz="2800" b="1">
                <a:solidFill>
                  <a:srgbClr val="FF0000"/>
                </a:solidFill>
              </a:rPr>
              <a:t>Iron</a:t>
            </a:r>
            <a:endParaRPr lang="en-US" sz="2800" b="1" dirty="0">
              <a:solidFill>
                <a:srgbClr val="FF0000"/>
              </a:solidFill>
            </a:endParaRPr>
          </a:p>
        </p:txBody>
      </p:sp>
      <p:sp>
        <p:nvSpPr>
          <p:cNvPr id="16" name="TextBox 15"/>
          <p:cNvSpPr txBox="1"/>
          <p:nvPr/>
        </p:nvSpPr>
        <p:spPr>
          <a:xfrm>
            <a:off x="4934476" y="2138007"/>
            <a:ext cx="1682495" cy="923330"/>
          </a:xfrm>
          <a:prstGeom prst="rect">
            <a:avLst/>
          </a:prstGeom>
          <a:noFill/>
        </p:spPr>
        <p:txBody>
          <a:bodyPr wrap="square" rtlCol="0">
            <a:spAutoFit/>
          </a:bodyPr>
          <a:lstStyle/>
          <a:p>
            <a:r>
              <a:rPr lang="en-US" b="1" dirty="0"/>
              <a:t>Copper acid dissolution at pH &lt; 5.5</a:t>
            </a:r>
          </a:p>
        </p:txBody>
      </p:sp>
      <p:sp>
        <p:nvSpPr>
          <p:cNvPr id="17" name="TextBox 16"/>
          <p:cNvSpPr txBox="1"/>
          <p:nvPr/>
        </p:nvSpPr>
        <p:spPr>
          <a:xfrm>
            <a:off x="5058658" y="4140314"/>
            <a:ext cx="1892524" cy="1384995"/>
          </a:xfrm>
          <a:prstGeom prst="rect">
            <a:avLst/>
          </a:prstGeom>
          <a:noFill/>
        </p:spPr>
        <p:txBody>
          <a:bodyPr wrap="square" rtlCol="0">
            <a:spAutoFit/>
          </a:bodyPr>
          <a:lstStyle/>
          <a:p>
            <a:r>
              <a:rPr lang="en-US" sz="2800" b="1" dirty="0">
                <a:solidFill>
                  <a:srgbClr val="FF0000"/>
                </a:solidFill>
              </a:rPr>
              <a:t>Iron acid dissolution at pH &lt; 3</a:t>
            </a:r>
          </a:p>
        </p:txBody>
      </p:sp>
      <p:pic>
        <p:nvPicPr>
          <p:cNvPr id="18" name="Picture 17"/>
          <p:cNvPicPr>
            <a:picLocks noChangeAspect="1"/>
          </p:cNvPicPr>
          <p:nvPr/>
        </p:nvPicPr>
        <p:blipFill>
          <a:blip r:embed="rId3"/>
          <a:stretch>
            <a:fillRect/>
          </a:stretch>
        </p:blipFill>
        <p:spPr>
          <a:xfrm>
            <a:off x="6951182" y="2038746"/>
            <a:ext cx="4916665" cy="4117709"/>
          </a:xfrm>
          <a:prstGeom prst="rect">
            <a:avLst/>
          </a:prstGeom>
        </p:spPr>
      </p:pic>
      <p:sp>
        <p:nvSpPr>
          <p:cNvPr id="19" name="TextBox 18"/>
          <p:cNvSpPr txBox="1"/>
          <p:nvPr/>
        </p:nvSpPr>
        <p:spPr>
          <a:xfrm>
            <a:off x="10175690" y="6108661"/>
            <a:ext cx="1356910" cy="369332"/>
          </a:xfrm>
          <a:prstGeom prst="rect">
            <a:avLst/>
          </a:prstGeom>
          <a:noFill/>
        </p:spPr>
        <p:txBody>
          <a:bodyPr wrap="none" rtlCol="0">
            <a:spAutoFit/>
          </a:bodyPr>
          <a:lstStyle/>
          <a:p>
            <a:r>
              <a:rPr lang="en-US" dirty="0" err="1"/>
              <a:t>Birmilli</a:t>
            </a:r>
            <a:r>
              <a:rPr lang="en-US" dirty="0"/>
              <a:t> et al.</a:t>
            </a:r>
          </a:p>
        </p:txBody>
      </p:sp>
      <p:cxnSp>
        <p:nvCxnSpPr>
          <p:cNvPr id="20" name="Straight Arrow Connector 19"/>
          <p:cNvCxnSpPr/>
          <p:nvPr/>
        </p:nvCxnSpPr>
        <p:spPr>
          <a:xfrm flipH="1">
            <a:off x="11143846" y="4382517"/>
            <a:ext cx="123568" cy="5066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057044" y="3494216"/>
            <a:ext cx="123568" cy="5066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006419" y="3860426"/>
            <a:ext cx="571631" cy="584775"/>
          </a:xfrm>
          <a:prstGeom prst="rect">
            <a:avLst/>
          </a:prstGeom>
          <a:noFill/>
        </p:spPr>
        <p:txBody>
          <a:bodyPr wrap="none" rtlCol="0">
            <a:spAutoFit/>
          </a:bodyPr>
          <a:lstStyle/>
          <a:p>
            <a:r>
              <a:rPr lang="en-US" sz="3200" b="1" dirty="0">
                <a:solidFill>
                  <a:srgbClr val="FF0000"/>
                </a:solidFill>
              </a:rPr>
              <a:t>Fe</a:t>
            </a:r>
          </a:p>
        </p:txBody>
      </p:sp>
      <p:sp>
        <p:nvSpPr>
          <p:cNvPr id="23" name="TextBox 22"/>
          <p:cNvSpPr txBox="1"/>
          <p:nvPr/>
        </p:nvSpPr>
        <p:spPr>
          <a:xfrm>
            <a:off x="8999744" y="2962260"/>
            <a:ext cx="429926" cy="369332"/>
          </a:xfrm>
          <a:prstGeom prst="rect">
            <a:avLst/>
          </a:prstGeom>
          <a:noFill/>
        </p:spPr>
        <p:txBody>
          <a:bodyPr wrap="none" rtlCol="0">
            <a:spAutoFit/>
          </a:bodyPr>
          <a:lstStyle/>
          <a:p>
            <a:r>
              <a:rPr lang="en-US" dirty="0"/>
              <a:t>Cu</a:t>
            </a:r>
          </a:p>
        </p:txBody>
      </p:sp>
      <p:sp>
        <p:nvSpPr>
          <p:cNvPr id="24" name="TextBox 23"/>
          <p:cNvSpPr txBox="1"/>
          <p:nvPr/>
        </p:nvSpPr>
        <p:spPr>
          <a:xfrm>
            <a:off x="6965297" y="701545"/>
            <a:ext cx="4991705" cy="1200329"/>
          </a:xfrm>
          <a:prstGeom prst="rect">
            <a:avLst/>
          </a:prstGeom>
          <a:noFill/>
        </p:spPr>
        <p:txBody>
          <a:bodyPr wrap="square" rtlCol="0">
            <a:spAutoFit/>
          </a:bodyPr>
          <a:lstStyle/>
          <a:p>
            <a:r>
              <a:rPr lang="en-US" sz="2400" dirty="0"/>
              <a:t>But the process is slow, it takes time</a:t>
            </a:r>
          </a:p>
          <a:p>
            <a:r>
              <a:rPr lang="en-US" sz="2400" dirty="0"/>
              <a:t>Explains observed levels of </a:t>
            </a:r>
            <a:r>
              <a:rPr lang="en-US" sz="2400" dirty="0" err="1"/>
              <a:t>WS_Cu</a:t>
            </a:r>
            <a:r>
              <a:rPr lang="en-US" sz="2400" dirty="0"/>
              <a:t> and </a:t>
            </a:r>
            <a:r>
              <a:rPr lang="en-US" sz="2400" dirty="0" err="1"/>
              <a:t>WS_Fe</a:t>
            </a:r>
            <a:endParaRPr lang="en-US" sz="2400" dirty="0"/>
          </a:p>
        </p:txBody>
      </p:sp>
      <p:sp>
        <p:nvSpPr>
          <p:cNvPr id="25" name="Rectangle 24"/>
          <p:cNvSpPr/>
          <p:nvPr/>
        </p:nvSpPr>
        <p:spPr>
          <a:xfrm>
            <a:off x="3206454" y="1457138"/>
            <a:ext cx="157162" cy="1920369"/>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814562" y="4152814"/>
            <a:ext cx="187470" cy="1964566"/>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C198707-C796-BF49-85A3-F44288D81A8D}" type="slidenum">
              <a:rPr lang="en-US" smtClean="0"/>
              <a:t>13</a:t>
            </a:fld>
            <a:endParaRPr lang="en-US" dirty="0"/>
          </a:p>
        </p:txBody>
      </p:sp>
    </p:spTree>
    <p:extLst>
      <p:ext uri="{BB962C8B-B14F-4D97-AF65-F5344CB8AC3E}">
        <p14:creationId xmlns:p14="http://schemas.microsoft.com/office/powerpoint/2010/main" val="874540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61285" y="1841497"/>
            <a:ext cx="1117015" cy="228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5735" y="82431"/>
            <a:ext cx="6974259" cy="6773529"/>
            <a:chOff x="7315200" y="569782"/>
            <a:chExt cx="6273800" cy="619381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676394"/>
              <a:ext cx="6273800" cy="5087206"/>
            </a:xfrm>
            <a:prstGeom prst="rect">
              <a:avLst/>
            </a:prstGeom>
          </p:spPr>
        </p:pic>
        <p:grpSp>
          <p:nvGrpSpPr>
            <p:cNvPr id="17" name="Group 16"/>
            <p:cNvGrpSpPr/>
            <p:nvPr/>
          </p:nvGrpSpPr>
          <p:grpSpPr>
            <a:xfrm>
              <a:off x="8005468" y="812800"/>
              <a:ext cx="3132432" cy="1257300"/>
              <a:chOff x="8005468" y="812800"/>
              <a:chExt cx="3132432" cy="1257300"/>
            </a:xfrm>
          </p:grpSpPr>
          <p:pic>
            <p:nvPicPr>
              <p:cNvPr id="9" name="Picture 8"/>
              <p:cNvPicPr>
                <a:picLocks noChangeAspect="1"/>
              </p:cNvPicPr>
              <p:nvPr/>
            </p:nvPicPr>
            <p:blipFill>
              <a:blip r:embed="rId4"/>
              <a:stretch>
                <a:fillRect/>
              </a:stretch>
            </p:blipFill>
            <p:spPr>
              <a:xfrm>
                <a:off x="8005468" y="812800"/>
                <a:ext cx="3132432" cy="1257300"/>
              </a:xfrm>
              <a:prstGeom prst="rect">
                <a:avLst/>
              </a:prstGeom>
            </p:spPr>
          </p:pic>
          <p:sp>
            <p:nvSpPr>
              <p:cNvPr id="16" name="Rectangle 15"/>
              <p:cNvSpPr/>
              <p:nvPr/>
            </p:nvSpPr>
            <p:spPr>
              <a:xfrm>
                <a:off x="8509000" y="812800"/>
                <a:ext cx="1092200" cy="252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9684584" y="569782"/>
              <a:ext cx="840295" cy="369332"/>
            </a:xfrm>
            <a:prstGeom prst="rect">
              <a:avLst/>
            </a:prstGeom>
            <a:noFill/>
          </p:spPr>
          <p:txBody>
            <a:bodyPr wrap="none" rtlCol="0">
              <a:spAutoFit/>
            </a:bodyPr>
            <a:lstStyle/>
            <a:p>
              <a:r>
                <a:rPr lang="en-US" dirty="0" smtClean="0"/>
                <a:t>2.5 µm</a:t>
              </a:r>
              <a:endParaRPr lang="en-US" dirty="0"/>
            </a:p>
          </p:txBody>
        </p:sp>
      </p:grpSp>
      <p:sp>
        <p:nvSpPr>
          <p:cNvPr id="25" name="TextBox 24"/>
          <p:cNvSpPr txBox="1"/>
          <p:nvPr/>
        </p:nvSpPr>
        <p:spPr>
          <a:xfrm>
            <a:off x="3869044" y="1893228"/>
            <a:ext cx="1182583" cy="923330"/>
          </a:xfrm>
          <a:prstGeom prst="rect">
            <a:avLst/>
          </a:prstGeom>
          <a:noFill/>
        </p:spPr>
        <p:txBody>
          <a:bodyPr wrap="square" rtlCol="0">
            <a:spAutoFit/>
          </a:bodyPr>
          <a:lstStyle/>
          <a:p>
            <a:r>
              <a:rPr lang="en-US" smtClean="0"/>
              <a:t>Acid buffering by NVCs</a:t>
            </a:r>
            <a:endParaRPr lang="en-US" dirty="0"/>
          </a:p>
        </p:txBody>
      </p:sp>
      <p:sp>
        <p:nvSpPr>
          <p:cNvPr id="26" name="TextBox 25"/>
          <p:cNvSpPr txBox="1"/>
          <p:nvPr/>
        </p:nvSpPr>
        <p:spPr>
          <a:xfrm>
            <a:off x="3867357" y="3362470"/>
            <a:ext cx="590226" cy="369332"/>
          </a:xfrm>
          <a:prstGeom prst="rect">
            <a:avLst/>
          </a:prstGeom>
          <a:noFill/>
        </p:spPr>
        <p:txBody>
          <a:bodyPr wrap="none" rtlCol="0">
            <a:spAutoFit/>
          </a:bodyPr>
          <a:lstStyle/>
          <a:p>
            <a:r>
              <a:rPr lang="en-US" smtClean="0"/>
              <a:t>Acid</a:t>
            </a:r>
            <a:endParaRPr lang="en-US" dirty="0"/>
          </a:p>
        </p:txBody>
      </p:sp>
      <p:sp>
        <p:nvSpPr>
          <p:cNvPr id="27" name="TextBox 26"/>
          <p:cNvSpPr txBox="1"/>
          <p:nvPr/>
        </p:nvSpPr>
        <p:spPr>
          <a:xfrm>
            <a:off x="4374996" y="5108059"/>
            <a:ext cx="1179534" cy="954107"/>
          </a:xfrm>
          <a:prstGeom prst="rect">
            <a:avLst/>
          </a:prstGeom>
          <a:noFill/>
        </p:spPr>
        <p:txBody>
          <a:bodyPr wrap="square" rtlCol="0">
            <a:spAutoFit/>
          </a:bodyPr>
          <a:lstStyle/>
          <a:p>
            <a:r>
              <a:rPr lang="en-US" sz="1400" dirty="0" smtClean="0">
                <a:solidFill>
                  <a:srgbClr val="FF0000"/>
                </a:solidFill>
              </a:rPr>
              <a:t>Iron more difficult to dissolve than Cu</a:t>
            </a:r>
            <a:endParaRPr lang="en-US" sz="1400" dirty="0">
              <a:solidFill>
                <a:srgbClr val="FF0000"/>
              </a:solidFill>
            </a:endParaRPr>
          </a:p>
        </p:txBody>
      </p:sp>
      <p:sp>
        <p:nvSpPr>
          <p:cNvPr id="33" name="Title 7"/>
          <p:cNvSpPr>
            <a:spLocks noGrp="1"/>
          </p:cNvSpPr>
          <p:nvPr>
            <p:ph type="title"/>
          </p:nvPr>
        </p:nvSpPr>
        <p:spPr>
          <a:xfrm>
            <a:off x="4457583" y="-78285"/>
            <a:ext cx="7603237" cy="1765393"/>
          </a:xfrm>
        </p:spPr>
        <p:txBody>
          <a:bodyPr>
            <a:noAutofit/>
          </a:bodyPr>
          <a:lstStyle/>
          <a:p>
            <a:r>
              <a:rPr lang="en-US" sz="3600" b="1" i="1" dirty="0" smtClean="0">
                <a:latin typeface="+mn-lt"/>
              </a:rPr>
              <a:t>Role of sulfate: Metal </a:t>
            </a:r>
            <a:r>
              <a:rPr lang="en-US" sz="3600" b="1" i="1" dirty="0">
                <a:latin typeface="+mn-lt"/>
              </a:rPr>
              <a:t>Dissolution by </a:t>
            </a:r>
            <a:r>
              <a:rPr lang="en-US" sz="3600" b="1" i="1" dirty="0" smtClean="0">
                <a:latin typeface="+mn-lt"/>
              </a:rPr>
              <a:t>Acidic Aerosol in Atlanta</a:t>
            </a:r>
            <a:endParaRPr lang="en-US" sz="3600" b="1" i="1" dirty="0">
              <a:latin typeface="+mn-lt"/>
            </a:endParaRPr>
          </a:p>
        </p:txBody>
      </p:sp>
      <p:grpSp>
        <p:nvGrpSpPr>
          <p:cNvPr id="19" name="Group 18"/>
          <p:cNvGrpSpPr/>
          <p:nvPr/>
        </p:nvGrpSpPr>
        <p:grpSpPr>
          <a:xfrm>
            <a:off x="7022189" y="1725742"/>
            <a:ext cx="3454407" cy="3178254"/>
            <a:chOff x="3081003" y="1195505"/>
            <a:chExt cx="5260209" cy="5611578"/>
          </a:xfrm>
        </p:grpSpPr>
        <p:pic>
          <p:nvPicPr>
            <p:cNvPr id="20" name="Picture 19"/>
            <p:cNvPicPr>
              <a:picLocks noChangeAspect="1"/>
            </p:cNvPicPr>
            <p:nvPr/>
          </p:nvPicPr>
          <p:blipFill>
            <a:blip r:embed="rId5"/>
            <a:stretch>
              <a:fillRect/>
            </a:stretch>
          </p:blipFill>
          <p:spPr>
            <a:xfrm>
              <a:off x="3081003" y="1195505"/>
              <a:ext cx="5260209" cy="5611578"/>
            </a:xfrm>
            <a:prstGeom prst="rect">
              <a:avLst/>
            </a:prstGeom>
          </p:spPr>
        </p:pic>
        <p:sp>
          <p:nvSpPr>
            <p:cNvPr id="22" name="Rectangle 21"/>
            <p:cNvSpPr/>
            <p:nvPr/>
          </p:nvSpPr>
          <p:spPr>
            <a:xfrm>
              <a:off x="3993266" y="1195507"/>
              <a:ext cx="1717841" cy="580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5704053" y="2213535"/>
            <a:ext cx="1671953" cy="1631216"/>
          </a:xfrm>
          <a:prstGeom prst="rect">
            <a:avLst/>
          </a:prstGeom>
          <a:noFill/>
        </p:spPr>
        <p:txBody>
          <a:bodyPr wrap="square" rtlCol="0">
            <a:spAutoFit/>
          </a:bodyPr>
          <a:lstStyle/>
          <a:p>
            <a:r>
              <a:rPr lang="en-US" sz="2000" dirty="0" smtClean="0"/>
              <a:t>Acidic PM</a:t>
            </a:r>
            <a:r>
              <a:rPr lang="en-US" sz="2000" baseline="-25000" dirty="0" smtClean="0"/>
              <a:t>1</a:t>
            </a:r>
            <a:r>
              <a:rPr lang="en-US" sz="2000" dirty="0" smtClean="0"/>
              <a:t> </a:t>
            </a:r>
            <a:r>
              <a:rPr lang="en-US" sz="2000" dirty="0"/>
              <a:t>due to presence of </a:t>
            </a:r>
            <a:r>
              <a:rPr lang="en-US" sz="2000" dirty="0" smtClean="0"/>
              <a:t>sulfate and few NVCs.</a:t>
            </a:r>
            <a:endParaRPr lang="en-US" sz="2000" dirty="0"/>
          </a:p>
        </p:txBody>
      </p:sp>
      <p:sp>
        <p:nvSpPr>
          <p:cNvPr id="28" name="TextBox 27"/>
          <p:cNvSpPr txBox="1"/>
          <p:nvPr/>
        </p:nvSpPr>
        <p:spPr>
          <a:xfrm>
            <a:off x="10124550" y="1920951"/>
            <a:ext cx="2010104" cy="1015663"/>
          </a:xfrm>
          <a:prstGeom prst="rect">
            <a:avLst/>
          </a:prstGeom>
          <a:noFill/>
        </p:spPr>
        <p:txBody>
          <a:bodyPr wrap="square" rtlCol="0">
            <a:spAutoFit/>
          </a:bodyPr>
          <a:lstStyle/>
          <a:p>
            <a:r>
              <a:rPr lang="en-US" sz="2000" dirty="0" smtClean="0"/>
              <a:t>Emitted insoluble metals in </a:t>
            </a:r>
            <a:r>
              <a:rPr lang="en-US" sz="2000" dirty="0"/>
              <a:t>coarse mode.</a:t>
            </a:r>
          </a:p>
        </p:txBody>
      </p:sp>
      <p:sp>
        <p:nvSpPr>
          <p:cNvPr id="29" name="TextBox 28"/>
          <p:cNvSpPr txBox="1"/>
          <p:nvPr/>
        </p:nvSpPr>
        <p:spPr>
          <a:xfrm>
            <a:off x="10215170" y="4344473"/>
            <a:ext cx="2078479" cy="1015663"/>
          </a:xfrm>
          <a:prstGeom prst="rect">
            <a:avLst/>
          </a:prstGeom>
          <a:noFill/>
        </p:spPr>
        <p:txBody>
          <a:bodyPr wrap="square" rtlCol="0">
            <a:spAutoFit/>
          </a:bodyPr>
          <a:lstStyle/>
          <a:p>
            <a:r>
              <a:rPr lang="en-US" sz="2000" dirty="0" smtClean="0"/>
              <a:t>Cu becomes </a:t>
            </a:r>
            <a:r>
              <a:rPr lang="en-US" sz="2000"/>
              <a:t>soluble </a:t>
            </a:r>
            <a:r>
              <a:rPr lang="en-US" sz="2000" smtClean="0"/>
              <a:t>by </a:t>
            </a:r>
            <a:r>
              <a:rPr lang="en-US" sz="2000" dirty="0"/>
              <a:t>acid dissociation</a:t>
            </a:r>
            <a:r>
              <a:rPr lang="en-US" sz="2000" dirty="0" smtClean="0"/>
              <a:t>.</a:t>
            </a:r>
            <a:endParaRPr lang="en-US" sz="2000" dirty="0"/>
          </a:p>
        </p:txBody>
      </p:sp>
      <p:cxnSp>
        <p:nvCxnSpPr>
          <p:cNvPr id="34" name="Straight Arrow Connector 33"/>
          <p:cNvCxnSpPr/>
          <p:nvPr/>
        </p:nvCxnSpPr>
        <p:spPr>
          <a:xfrm flipH="1">
            <a:off x="9641681" y="2794679"/>
            <a:ext cx="467996" cy="575686"/>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9310990" y="4434798"/>
            <a:ext cx="904180" cy="42992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154658" y="2733856"/>
            <a:ext cx="1220494" cy="54586"/>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022189" y="3314869"/>
            <a:ext cx="1682570" cy="747081"/>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88567" y="1311762"/>
            <a:ext cx="3388029" cy="461665"/>
          </a:xfrm>
          <a:prstGeom prst="rect">
            <a:avLst/>
          </a:prstGeom>
          <a:noFill/>
        </p:spPr>
        <p:txBody>
          <a:bodyPr wrap="square" rtlCol="0">
            <a:spAutoFit/>
          </a:bodyPr>
          <a:lstStyle/>
          <a:p>
            <a:r>
              <a:rPr lang="en-US" sz="2400" dirty="0" smtClean="0">
                <a:solidFill>
                  <a:srgbClr val="0F0BFF"/>
                </a:solidFill>
              </a:rPr>
              <a:t>WS-copper as an example</a:t>
            </a:r>
            <a:endParaRPr lang="en-US" sz="2400" dirty="0">
              <a:solidFill>
                <a:srgbClr val="0F0BFF"/>
              </a:solidFill>
            </a:endParaRPr>
          </a:p>
        </p:txBody>
      </p:sp>
      <p:sp>
        <p:nvSpPr>
          <p:cNvPr id="3" name="TextBox 2"/>
          <p:cNvSpPr txBox="1"/>
          <p:nvPr/>
        </p:nvSpPr>
        <p:spPr>
          <a:xfrm>
            <a:off x="6597997" y="4828965"/>
            <a:ext cx="1771639" cy="307777"/>
          </a:xfrm>
          <a:prstGeom prst="rect">
            <a:avLst/>
          </a:prstGeom>
          <a:noFill/>
        </p:spPr>
        <p:txBody>
          <a:bodyPr wrap="none" rtlCol="0">
            <a:spAutoFit/>
          </a:bodyPr>
          <a:lstStyle/>
          <a:p>
            <a:r>
              <a:rPr lang="en-US" sz="1400" i="1" smtClean="0"/>
              <a:t>Fang et al, ES&amp;T 2017</a:t>
            </a:r>
            <a:endParaRPr lang="en-US" sz="1400" i="1"/>
          </a:p>
        </p:txBody>
      </p:sp>
      <p:sp>
        <p:nvSpPr>
          <p:cNvPr id="4" name="TextBox 3"/>
          <p:cNvSpPr txBox="1"/>
          <p:nvPr/>
        </p:nvSpPr>
        <p:spPr>
          <a:xfrm>
            <a:off x="141243" y="43475"/>
            <a:ext cx="2240806" cy="369332"/>
          </a:xfrm>
          <a:prstGeom prst="rect">
            <a:avLst/>
          </a:prstGeom>
          <a:noFill/>
        </p:spPr>
        <p:txBody>
          <a:bodyPr wrap="none" rtlCol="0">
            <a:spAutoFit/>
          </a:bodyPr>
          <a:lstStyle/>
          <a:p>
            <a:r>
              <a:rPr lang="en-US" smtClean="0"/>
              <a:t>From MOUDI samples</a:t>
            </a:r>
            <a:endParaRPr lang="en-US"/>
          </a:p>
        </p:txBody>
      </p:sp>
      <p:sp>
        <p:nvSpPr>
          <p:cNvPr id="6" name="TextBox 5"/>
          <p:cNvSpPr txBox="1"/>
          <p:nvPr/>
        </p:nvSpPr>
        <p:spPr>
          <a:xfrm>
            <a:off x="1395423" y="624467"/>
            <a:ext cx="1513941" cy="276999"/>
          </a:xfrm>
          <a:prstGeom prst="rect">
            <a:avLst/>
          </a:prstGeom>
          <a:noFill/>
        </p:spPr>
        <p:txBody>
          <a:bodyPr wrap="none" rtlCol="0">
            <a:spAutoFit/>
          </a:bodyPr>
          <a:lstStyle/>
          <a:p>
            <a:r>
              <a:rPr lang="en-US" sz="1200" smtClean="0">
                <a:solidFill>
                  <a:srgbClr val="FF0000"/>
                </a:solidFill>
              </a:rPr>
              <a:t>ISORROPIA-predicted</a:t>
            </a:r>
            <a:endParaRPr lang="en-US" sz="1200" dirty="0">
              <a:solidFill>
                <a:srgbClr val="FF0000"/>
              </a:solidFill>
            </a:endParaRPr>
          </a:p>
        </p:txBody>
      </p:sp>
      <p:sp>
        <p:nvSpPr>
          <p:cNvPr id="5" name="TextBox 4"/>
          <p:cNvSpPr txBox="1"/>
          <p:nvPr/>
        </p:nvSpPr>
        <p:spPr>
          <a:xfrm>
            <a:off x="3571574" y="4061950"/>
            <a:ext cx="1420582" cy="369332"/>
          </a:xfrm>
          <a:prstGeom prst="rect">
            <a:avLst/>
          </a:prstGeom>
          <a:noFill/>
        </p:spPr>
        <p:txBody>
          <a:bodyPr wrap="none" rtlCol="0">
            <a:spAutoFit/>
          </a:bodyPr>
          <a:lstStyle/>
          <a:p>
            <a:r>
              <a:rPr lang="en-US" smtClean="0">
                <a:solidFill>
                  <a:schemeClr val="accent1">
                    <a:lumMod val="75000"/>
                  </a:schemeClr>
                </a:solidFill>
              </a:rPr>
              <a:t>Elemental Cu</a:t>
            </a:r>
            <a:endParaRPr lang="en-US">
              <a:solidFill>
                <a:schemeClr val="accent1">
                  <a:lumMod val="75000"/>
                </a:schemeClr>
              </a:solidFill>
            </a:endParaRPr>
          </a:p>
        </p:txBody>
      </p:sp>
      <p:sp>
        <p:nvSpPr>
          <p:cNvPr id="7" name="TextBox 6"/>
          <p:cNvSpPr txBox="1"/>
          <p:nvPr/>
        </p:nvSpPr>
        <p:spPr>
          <a:xfrm>
            <a:off x="3593769" y="4426945"/>
            <a:ext cx="792909" cy="369332"/>
          </a:xfrm>
          <a:prstGeom prst="rect">
            <a:avLst/>
          </a:prstGeom>
          <a:noFill/>
        </p:spPr>
        <p:txBody>
          <a:bodyPr wrap="none" rtlCol="0">
            <a:spAutoFit/>
          </a:bodyPr>
          <a:lstStyle/>
          <a:p>
            <a:r>
              <a:rPr lang="en-US" smtClean="0">
                <a:solidFill>
                  <a:srgbClr val="0F0BFF"/>
                </a:solidFill>
              </a:rPr>
              <a:t>WS Cu</a:t>
            </a:r>
            <a:endParaRPr lang="en-US">
              <a:solidFill>
                <a:srgbClr val="0F0BFF"/>
              </a:solidFill>
            </a:endParaRPr>
          </a:p>
        </p:txBody>
      </p:sp>
      <p:cxnSp>
        <p:nvCxnSpPr>
          <p:cNvPr id="11" name="Straight Arrow Connector 10"/>
          <p:cNvCxnSpPr>
            <a:stCxn id="5" idx="1"/>
          </p:cNvCxnSpPr>
          <p:nvPr/>
        </p:nvCxnSpPr>
        <p:spPr>
          <a:xfrm flipH="1">
            <a:off x="3388545" y="4246616"/>
            <a:ext cx="183029" cy="11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1"/>
          </p:cNvCxnSpPr>
          <p:nvPr/>
        </p:nvCxnSpPr>
        <p:spPr>
          <a:xfrm flipH="1">
            <a:off x="3240911" y="4611611"/>
            <a:ext cx="352858" cy="149819"/>
          </a:xfrm>
          <a:prstGeom prst="straightConnector1">
            <a:avLst/>
          </a:prstGeom>
          <a:ln>
            <a:solidFill>
              <a:srgbClr val="0F0B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60677" y="5360136"/>
            <a:ext cx="773673" cy="369332"/>
          </a:xfrm>
          <a:prstGeom prst="rect">
            <a:avLst/>
          </a:prstGeom>
          <a:noFill/>
        </p:spPr>
        <p:txBody>
          <a:bodyPr wrap="none" rtlCol="0">
            <a:spAutoFit/>
          </a:bodyPr>
          <a:lstStyle/>
          <a:p>
            <a:r>
              <a:rPr lang="en-US" b="1" smtClean="0">
                <a:solidFill>
                  <a:srgbClr val="FF6F74"/>
                </a:solidFill>
              </a:rPr>
              <a:t>WS Fe</a:t>
            </a:r>
            <a:endParaRPr lang="en-US" b="1">
              <a:solidFill>
                <a:srgbClr val="FF6F74"/>
              </a:solidFill>
            </a:endParaRPr>
          </a:p>
        </p:txBody>
      </p:sp>
      <p:cxnSp>
        <p:nvCxnSpPr>
          <p:cNvPr id="35" name="Straight Arrow Connector 34"/>
          <p:cNvCxnSpPr/>
          <p:nvPr/>
        </p:nvCxnSpPr>
        <p:spPr>
          <a:xfrm>
            <a:off x="2382049" y="5587204"/>
            <a:ext cx="527315" cy="142264"/>
          </a:xfrm>
          <a:prstGeom prst="straightConnector1">
            <a:avLst/>
          </a:prstGeom>
          <a:ln>
            <a:solidFill>
              <a:srgbClr val="FF6F74"/>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604250" y="5775629"/>
            <a:ext cx="6006665" cy="946663"/>
          </a:xfrm>
          <a:prstGeom prst="rect">
            <a:avLst/>
          </a:prstGeom>
          <a:noFill/>
          <a:ln w="22225">
            <a:solidFill>
              <a:schemeClr val="tx1"/>
            </a:solidFill>
          </a:ln>
        </p:spPr>
        <p:txBody>
          <a:bodyPr wrap="square" rtlCol="0">
            <a:spAutoFit/>
          </a:bodyPr>
          <a:lstStyle/>
          <a:p>
            <a:r>
              <a:rPr lang="en-US" sz="2000" dirty="0" smtClean="0">
                <a:solidFill>
                  <a:srgbClr val="C00000"/>
                </a:solidFill>
              </a:rPr>
              <a:t>Single particle analysis (XANES spectroscopy) shows Atlanta WS Fe and WS Cu internally mixed with S.</a:t>
            </a:r>
          </a:p>
          <a:p>
            <a:pPr lvl="1"/>
            <a:r>
              <a:rPr lang="en-US" sz="1600" i="1" dirty="0" smtClean="0">
                <a:solidFill>
                  <a:srgbClr val="C00000"/>
                </a:solidFill>
              </a:rPr>
              <a:t>(Oakes et al., ES&amp;T 2012) (Longo et al., </a:t>
            </a:r>
            <a:r>
              <a:rPr lang="en-US" sz="1600" i="1" dirty="0" err="1" smtClean="0">
                <a:solidFill>
                  <a:srgbClr val="C00000"/>
                </a:solidFill>
              </a:rPr>
              <a:t>Atmos</a:t>
            </a:r>
            <a:r>
              <a:rPr lang="en-US" sz="1600" i="1" dirty="0" smtClean="0">
                <a:solidFill>
                  <a:srgbClr val="C00000"/>
                </a:solidFill>
              </a:rPr>
              <a:t> </a:t>
            </a:r>
            <a:r>
              <a:rPr lang="en-US" sz="1600" i="1" dirty="0" err="1" smtClean="0">
                <a:solidFill>
                  <a:srgbClr val="C00000"/>
                </a:solidFill>
              </a:rPr>
              <a:t>Chem</a:t>
            </a:r>
            <a:r>
              <a:rPr lang="en-US" sz="1600" i="1" dirty="0" smtClean="0">
                <a:solidFill>
                  <a:srgbClr val="C00000"/>
                </a:solidFill>
              </a:rPr>
              <a:t> </a:t>
            </a:r>
            <a:r>
              <a:rPr lang="en-US" sz="1600" i="1" dirty="0" err="1" smtClean="0">
                <a:solidFill>
                  <a:srgbClr val="C00000"/>
                </a:solidFill>
              </a:rPr>
              <a:t>Phys</a:t>
            </a:r>
            <a:r>
              <a:rPr lang="en-US" sz="1600" i="1" dirty="0" smtClean="0">
                <a:solidFill>
                  <a:srgbClr val="C00000"/>
                </a:solidFill>
              </a:rPr>
              <a:t> 2016)</a:t>
            </a:r>
            <a:endParaRPr lang="en-US" sz="1600" i="1" dirty="0">
              <a:solidFill>
                <a:srgbClr val="C00000"/>
              </a:solidFill>
            </a:endParaRPr>
          </a:p>
        </p:txBody>
      </p:sp>
      <p:sp>
        <p:nvSpPr>
          <p:cNvPr id="54" name="Notched Right Arrow 53"/>
          <p:cNvSpPr/>
          <p:nvPr/>
        </p:nvSpPr>
        <p:spPr>
          <a:xfrm rot="20871928">
            <a:off x="5222886" y="4064118"/>
            <a:ext cx="652426" cy="36499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Brace 54"/>
          <p:cNvSpPr/>
          <p:nvPr/>
        </p:nvSpPr>
        <p:spPr>
          <a:xfrm>
            <a:off x="4821875" y="3895628"/>
            <a:ext cx="281455" cy="89354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41243" y="4789173"/>
            <a:ext cx="5288007" cy="20667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937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57" y="1187516"/>
            <a:ext cx="7051660" cy="2907263"/>
          </a:xfrm>
          <a:prstGeom prst="rect">
            <a:avLst/>
          </a:prstGeom>
        </p:spPr>
      </p:pic>
      <p:pic>
        <p:nvPicPr>
          <p:cNvPr id="4" name="Picture 3"/>
          <p:cNvPicPr>
            <a:picLocks noChangeAspect="1"/>
          </p:cNvPicPr>
          <p:nvPr/>
        </p:nvPicPr>
        <p:blipFill>
          <a:blip r:embed="rId3"/>
          <a:stretch>
            <a:fillRect/>
          </a:stretch>
        </p:blipFill>
        <p:spPr>
          <a:xfrm>
            <a:off x="1227731" y="4018104"/>
            <a:ext cx="5985912" cy="2805338"/>
          </a:xfrm>
          <a:prstGeom prst="rect">
            <a:avLst/>
          </a:prstGeom>
        </p:spPr>
      </p:pic>
      <p:sp>
        <p:nvSpPr>
          <p:cNvPr id="6" name="TextBox 5"/>
          <p:cNvSpPr txBox="1"/>
          <p:nvPr/>
        </p:nvSpPr>
        <p:spPr>
          <a:xfrm>
            <a:off x="7676887" y="1671652"/>
            <a:ext cx="4067438" cy="1938992"/>
          </a:xfrm>
          <a:prstGeom prst="rect">
            <a:avLst/>
          </a:prstGeom>
          <a:noFill/>
        </p:spPr>
        <p:txBody>
          <a:bodyPr wrap="square" rtlCol="0">
            <a:spAutoFit/>
          </a:bodyPr>
          <a:lstStyle/>
          <a:p>
            <a:r>
              <a:rPr lang="en-US" sz="2400" b="1" dirty="0">
                <a:solidFill>
                  <a:srgbClr val="FF0000"/>
                </a:solidFill>
              </a:rPr>
              <a:t>From our Epi-study data </a:t>
            </a:r>
            <a:r>
              <a:rPr lang="en-US" sz="2400" b="1" dirty="0" smtClean="0">
                <a:solidFill>
                  <a:srgbClr val="FF0000"/>
                </a:solidFill>
              </a:rPr>
              <a:t>set, WS-Fe Concentration and fraction of Fe that is water soluble increases with lower pH (</a:t>
            </a:r>
            <a:r>
              <a:rPr lang="en-US" sz="2400" b="1" dirty="0" err="1" smtClean="0">
                <a:solidFill>
                  <a:srgbClr val="FF0000"/>
                </a:solidFill>
              </a:rPr>
              <a:t>ie</a:t>
            </a:r>
            <a:r>
              <a:rPr lang="en-US" sz="2400" b="1" dirty="0" smtClean="0">
                <a:solidFill>
                  <a:srgbClr val="FF0000"/>
                </a:solidFill>
              </a:rPr>
              <a:t>, approx. pH &lt; 3)</a:t>
            </a:r>
            <a:endParaRPr lang="en-US" sz="2400" b="1" dirty="0">
              <a:solidFill>
                <a:srgbClr val="FF0000"/>
              </a:solidFill>
            </a:endParaRPr>
          </a:p>
        </p:txBody>
      </p:sp>
      <p:sp>
        <p:nvSpPr>
          <p:cNvPr id="7" name="TextBox 6"/>
          <p:cNvSpPr txBox="1"/>
          <p:nvPr/>
        </p:nvSpPr>
        <p:spPr>
          <a:xfrm>
            <a:off x="7791187" y="5089855"/>
            <a:ext cx="3295914" cy="1138773"/>
          </a:xfrm>
          <a:prstGeom prst="rect">
            <a:avLst/>
          </a:prstGeom>
          <a:noFill/>
        </p:spPr>
        <p:txBody>
          <a:bodyPr wrap="square" rtlCol="0">
            <a:spAutoFit/>
          </a:bodyPr>
          <a:lstStyle/>
          <a:p>
            <a:r>
              <a:rPr lang="en-US" sz="2400" dirty="0"/>
              <a:t>Similar results seen in Toronto, </a:t>
            </a:r>
          </a:p>
          <a:p>
            <a:r>
              <a:rPr lang="en-US" sz="2000" i="1" dirty="0"/>
              <a:t>Tao &amp; Murphy, 2019</a:t>
            </a:r>
          </a:p>
        </p:txBody>
      </p:sp>
      <p:sp>
        <p:nvSpPr>
          <p:cNvPr id="8" name="TextBox 7"/>
          <p:cNvSpPr txBox="1"/>
          <p:nvPr/>
        </p:nvSpPr>
        <p:spPr>
          <a:xfrm>
            <a:off x="248956" y="172454"/>
            <a:ext cx="8602676" cy="584775"/>
          </a:xfrm>
          <a:prstGeom prst="rect">
            <a:avLst/>
          </a:prstGeom>
          <a:noFill/>
        </p:spPr>
        <p:txBody>
          <a:bodyPr wrap="none" rtlCol="0">
            <a:spAutoFit/>
          </a:bodyPr>
          <a:lstStyle/>
          <a:p>
            <a:r>
              <a:rPr lang="en-US" sz="3200" b="1" i="1" dirty="0"/>
              <a:t>How is sulfate linked to </a:t>
            </a:r>
            <a:r>
              <a:rPr lang="en-US" sz="3200" b="1" i="1" dirty="0" err="1"/>
              <a:t>WS_Fe</a:t>
            </a:r>
            <a:r>
              <a:rPr lang="en-US" sz="3200" b="1" i="1" dirty="0"/>
              <a:t>: Acid </a:t>
            </a:r>
            <a:r>
              <a:rPr lang="en-US" sz="3200" b="1" i="1" dirty="0" smtClean="0"/>
              <a:t>Dissolution </a:t>
            </a:r>
            <a:r>
              <a:rPr lang="en-US" sz="3200" b="1" i="1" dirty="0"/>
              <a:t>?</a:t>
            </a:r>
          </a:p>
        </p:txBody>
      </p:sp>
      <p:sp>
        <p:nvSpPr>
          <p:cNvPr id="9" name="TextBox 8"/>
          <p:cNvSpPr txBox="1"/>
          <p:nvPr/>
        </p:nvSpPr>
        <p:spPr>
          <a:xfrm>
            <a:off x="493792" y="851377"/>
            <a:ext cx="5876930" cy="369332"/>
          </a:xfrm>
          <a:prstGeom prst="rect">
            <a:avLst/>
          </a:prstGeom>
          <a:noFill/>
        </p:spPr>
        <p:txBody>
          <a:bodyPr wrap="none" rtlCol="0">
            <a:spAutoFit/>
          </a:bodyPr>
          <a:lstStyle/>
          <a:p>
            <a:r>
              <a:rPr lang="en-US" dirty="0"/>
              <a:t>PM</a:t>
            </a:r>
            <a:r>
              <a:rPr lang="en-US" baseline="-25000" dirty="0"/>
              <a:t>2.5</a:t>
            </a:r>
            <a:r>
              <a:rPr lang="en-US" dirty="0"/>
              <a:t> pH determined by thermodynamic model, ISORROPIA</a:t>
            </a:r>
          </a:p>
        </p:txBody>
      </p:sp>
      <p:sp>
        <p:nvSpPr>
          <p:cNvPr id="2" name="Slide Number Placeholder 1"/>
          <p:cNvSpPr>
            <a:spLocks noGrp="1"/>
          </p:cNvSpPr>
          <p:nvPr>
            <p:ph type="sldNum" sz="quarter" idx="12"/>
          </p:nvPr>
        </p:nvSpPr>
        <p:spPr/>
        <p:txBody>
          <a:bodyPr/>
          <a:lstStyle/>
          <a:p>
            <a:fld id="{3C198707-C796-BF49-85A3-F44288D81A8D}" type="slidenum">
              <a:rPr lang="en-US" smtClean="0"/>
              <a:t>15</a:t>
            </a:fld>
            <a:endParaRPr lang="en-US" dirty="0"/>
          </a:p>
        </p:txBody>
      </p:sp>
    </p:spTree>
    <p:extLst>
      <p:ext uri="{BB962C8B-B14F-4D97-AF65-F5344CB8AC3E}">
        <p14:creationId xmlns:p14="http://schemas.microsoft.com/office/powerpoint/2010/main" val="50648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2478" y="115611"/>
            <a:ext cx="2292122" cy="3046988"/>
          </a:xfrm>
          <a:prstGeom prst="rect">
            <a:avLst/>
          </a:prstGeom>
          <a:noFill/>
        </p:spPr>
        <p:txBody>
          <a:bodyPr wrap="square" rtlCol="0">
            <a:spAutoFit/>
          </a:bodyPr>
          <a:lstStyle/>
          <a:p>
            <a:r>
              <a:rPr lang="en-US" sz="4800" b="1" i="1" dirty="0"/>
              <a:t>What about pH and LWC ?</a:t>
            </a:r>
          </a:p>
        </p:txBody>
      </p:sp>
      <p:grpSp>
        <p:nvGrpSpPr>
          <p:cNvPr id="3" name="Group 2"/>
          <p:cNvGrpSpPr/>
          <p:nvPr/>
        </p:nvGrpSpPr>
        <p:grpSpPr>
          <a:xfrm>
            <a:off x="2811445" y="153087"/>
            <a:ext cx="4516438" cy="6672258"/>
            <a:chOff x="2811445" y="153087"/>
            <a:chExt cx="4516438" cy="6672258"/>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445" y="153087"/>
              <a:ext cx="4516438" cy="6421197"/>
            </a:xfrm>
            <a:prstGeom prst="rect">
              <a:avLst/>
            </a:prstGeom>
          </p:spPr>
        </p:pic>
        <p:sp>
          <p:nvSpPr>
            <p:cNvPr id="2" name="Rectangle 1">
              <a:extLst>
                <a:ext uri="{FF2B5EF4-FFF2-40B4-BE49-F238E27FC236}">
                  <a16:creationId xmlns="" xmlns:a16="http://schemas.microsoft.com/office/drawing/2014/main" id="{43201ADA-70D6-494C-947C-D1402E1A3E63}"/>
                </a:ext>
              </a:extLst>
            </p:cNvPr>
            <p:cNvSpPr/>
            <p:nvPr/>
          </p:nvSpPr>
          <p:spPr>
            <a:xfrm>
              <a:off x="6335486" y="404148"/>
              <a:ext cx="992397" cy="6421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2DA7563F-AD23-F14F-892C-CBDC80158C6E}"/>
              </a:ext>
            </a:extLst>
          </p:cNvPr>
          <p:cNvSpPr txBox="1"/>
          <p:nvPr/>
        </p:nvSpPr>
        <p:spPr>
          <a:xfrm>
            <a:off x="6335486" y="625283"/>
            <a:ext cx="5705152" cy="400110"/>
          </a:xfrm>
          <a:prstGeom prst="rect">
            <a:avLst/>
          </a:prstGeom>
          <a:noFill/>
        </p:spPr>
        <p:txBody>
          <a:bodyPr wrap="none" rtlCol="0">
            <a:spAutoFit/>
          </a:bodyPr>
          <a:lstStyle/>
          <a:p>
            <a:r>
              <a:rPr lang="en-US" sz="2000" dirty="0"/>
              <a:t>Percentage Change at </a:t>
            </a:r>
            <a:r>
              <a:rPr lang="en-US" sz="2000" b="1" dirty="0"/>
              <a:t>JST</a:t>
            </a:r>
            <a:r>
              <a:rPr lang="en-US" sz="2000" dirty="0"/>
              <a:t> After Bowen SO</a:t>
            </a:r>
            <a:r>
              <a:rPr lang="en-US" sz="2000" baseline="-25000" dirty="0"/>
              <a:t>2 </a:t>
            </a:r>
            <a:r>
              <a:rPr lang="en-US" sz="2000" dirty="0"/>
              <a:t>Scrubbers</a:t>
            </a:r>
          </a:p>
        </p:txBody>
      </p:sp>
      <p:sp>
        <p:nvSpPr>
          <p:cNvPr id="10" name="TextBox 9">
            <a:extLst>
              <a:ext uri="{FF2B5EF4-FFF2-40B4-BE49-F238E27FC236}">
                <a16:creationId xmlns="" xmlns:a16="http://schemas.microsoft.com/office/drawing/2014/main" id="{024D1ED4-68E5-2A49-B436-41A86CC26230}"/>
              </a:ext>
            </a:extLst>
          </p:cNvPr>
          <p:cNvSpPr txBox="1"/>
          <p:nvPr/>
        </p:nvSpPr>
        <p:spPr>
          <a:xfrm>
            <a:off x="6335486" y="1094776"/>
            <a:ext cx="2078005" cy="400110"/>
          </a:xfrm>
          <a:prstGeom prst="rect">
            <a:avLst/>
          </a:prstGeom>
          <a:noFill/>
        </p:spPr>
        <p:txBody>
          <a:bodyPr wrap="none" rtlCol="0">
            <a:spAutoFit/>
          </a:bodyPr>
          <a:lstStyle/>
          <a:p>
            <a:r>
              <a:rPr lang="en-US" sz="2000" dirty="0"/>
              <a:t>Sulfate: </a:t>
            </a:r>
            <a:r>
              <a:rPr lang="en-US" sz="2000" dirty="0" smtClean="0"/>
              <a:t>49 </a:t>
            </a:r>
            <a:r>
              <a:rPr lang="en-US" sz="2000" dirty="0"/>
              <a:t>% drop</a:t>
            </a:r>
          </a:p>
        </p:txBody>
      </p:sp>
      <p:sp>
        <p:nvSpPr>
          <p:cNvPr id="11" name="TextBox 10">
            <a:extLst>
              <a:ext uri="{FF2B5EF4-FFF2-40B4-BE49-F238E27FC236}">
                <a16:creationId xmlns="" xmlns:a16="http://schemas.microsoft.com/office/drawing/2014/main" id="{F7E616EA-7B6C-5341-8765-B5381CA581E0}"/>
              </a:ext>
            </a:extLst>
          </p:cNvPr>
          <p:cNvSpPr txBox="1"/>
          <p:nvPr/>
        </p:nvSpPr>
        <p:spPr>
          <a:xfrm>
            <a:off x="6335486" y="1895157"/>
            <a:ext cx="1472006" cy="400110"/>
          </a:xfrm>
          <a:prstGeom prst="rect">
            <a:avLst/>
          </a:prstGeom>
          <a:noFill/>
        </p:spPr>
        <p:txBody>
          <a:bodyPr wrap="none" rtlCol="0">
            <a:spAutoFit/>
          </a:bodyPr>
          <a:lstStyle/>
          <a:p>
            <a:r>
              <a:rPr lang="en-US" sz="2000" dirty="0"/>
              <a:t>Fe: 4 % drop</a:t>
            </a:r>
          </a:p>
        </p:txBody>
      </p:sp>
      <p:sp>
        <p:nvSpPr>
          <p:cNvPr id="12" name="TextBox 11">
            <a:extLst>
              <a:ext uri="{FF2B5EF4-FFF2-40B4-BE49-F238E27FC236}">
                <a16:creationId xmlns="" xmlns:a16="http://schemas.microsoft.com/office/drawing/2014/main" id="{BAEED758-EB88-FC48-9E49-8C577B7DB2C2}"/>
              </a:ext>
            </a:extLst>
          </p:cNvPr>
          <p:cNvSpPr txBox="1"/>
          <p:nvPr/>
        </p:nvSpPr>
        <p:spPr>
          <a:xfrm>
            <a:off x="6302533" y="2890371"/>
            <a:ext cx="2075055" cy="400110"/>
          </a:xfrm>
          <a:prstGeom prst="rect">
            <a:avLst/>
          </a:prstGeom>
          <a:noFill/>
        </p:spPr>
        <p:txBody>
          <a:bodyPr wrap="none" rtlCol="0">
            <a:spAutoFit/>
          </a:bodyPr>
          <a:lstStyle/>
          <a:p>
            <a:r>
              <a:rPr lang="en-US" sz="2000" dirty="0" err="1"/>
              <a:t>WS_Fe</a:t>
            </a:r>
            <a:r>
              <a:rPr lang="en-US" sz="2000" dirty="0"/>
              <a:t>: 50 % drop</a:t>
            </a:r>
          </a:p>
        </p:txBody>
      </p:sp>
      <p:sp>
        <p:nvSpPr>
          <p:cNvPr id="13" name="TextBox 12">
            <a:extLst>
              <a:ext uri="{FF2B5EF4-FFF2-40B4-BE49-F238E27FC236}">
                <a16:creationId xmlns="" xmlns:a16="http://schemas.microsoft.com/office/drawing/2014/main" id="{BF7B6B0A-8794-F644-BDB1-5A730675AED5}"/>
              </a:ext>
            </a:extLst>
          </p:cNvPr>
          <p:cNvSpPr txBox="1"/>
          <p:nvPr/>
        </p:nvSpPr>
        <p:spPr>
          <a:xfrm>
            <a:off x="6299989" y="3840332"/>
            <a:ext cx="2417521" cy="400110"/>
          </a:xfrm>
          <a:prstGeom prst="rect">
            <a:avLst/>
          </a:prstGeom>
          <a:noFill/>
        </p:spPr>
        <p:txBody>
          <a:bodyPr wrap="none" rtlCol="0">
            <a:spAutoFit/>
          </a:bodyPr>
          <a:lstStyle/>
          <a:p>
            <a:r>
              <a:rPr lang="en-US" sz="2000" dirty="0" err="1"/>
              <a:t>WS_Fe</a:t>
            </a:r>
            <a:r>
              <a:rPr lang="en-US" sz="2000" dirty="0"/>
              <a:t>/Fe: </a:t>
            </a:r>
            <a:r>
              <a:rPr lang="en-US" sz="2000" dirty="0" smtClean="0"/>
              <a:t>48 </a:t>
            </a:r>
            <a:r>
              <a:rPr lang="en-US" sz="2000" dirty="0"/>
              <a:t>% drop</a:t>
            </a:r>
          </a:p>
        </p:txBody>
      </p:sp>
      <p:sp>
        <p:nvSpPr>
          <p:cNvPr id="14" name="TextBox 13">
            <a:extLst>
              <a:ext uri="{FF2B5EF4-FFF2-40B4-BE49-F238E27FC236}">
                <a16:creationId xmlns="" xmlns:a16="http://schemas.microsoft.com/office/drawing/2014/main" id="{B7E1E1B1-8412-2E41-81BC-A01EC9483B1C}"/>
              </a:ext>
            </a:extLst>
          </p:cNvPr>
          <p:cNvSpPr txBox="1"/>
          <p:nvPr/>
        </p:nvSpPr>
        <p:spPr>
          <a:xfrm>
            <a:off x="8832990" y="4786690"/>
            <a:ext cx="2922466" cy="1569660"/>
          </a:xfrm>
          <a:prstGeom prst="rect">
            <a:avLst/>
          </a:prstGeom>
          <a:noFill/>
        </p:spPr>
        <p:txBody>
          <a:bodyPr wrap="square" rtlCol="0">
            <a:spAutoFit/>
          </a:bodyPr>
          <a:lstStyle/>
          <a:p>
            <a:r>
              <a:rPr lang="en-US" sz="2400" b="1" dirty="0">
                <a:solidFill>
                  <a:srgbClr val="FF0000"/>
                </a:solidFill>
              </a:rPr>
              <a:t>Proportional drop in particle liquid water content, pH </a:t>
            </a:r>
            <a:r>
              <a:rPr lang="en-US" sz="2400" b="1" dirty="0" smtClean="0">
                <a:solidFill>
                  <a:srgbClr val="FF0000"/>
                </a:solidFill>
              </a:rPr>
              <a:t>is </a:t>
            </a:r>
            <a:r>
              <a:rPr lang="en-US" sz="2400" b="1" smtClean="0">
                <a:solidFill>
                  <a:srgbClr val="FF0000"/>
                </a:solidFill>
              </a:rPr>
              <a:t>always low, but small </a:t>
            </a:r>
            <a:r>
              <a:rPr lang="en-US" sz="2400" b="1" dirty="0">
                <a:solidFill>
                  <a:srgbClr val="FF0000"/>
                </a:solidFill>
              </a:rPr>
              <a:t>change</a:t>
            </a:r>
          </a:p>
        </p:txBody>
      </p:sp>
      <p:sp>
        <p:nvSpPr>
          <p:cNvPr id="16" name="TextBox 15">
            <a:extLst>
              <a:ext uri="{FF2B5EF4-FFF2-40B4-BE49-F238E27FC236}">
                <a16:creationId xmlns="" xmlns:a16="http://schemas.microsoft.com/office/drawing/2014/main" id="{00FDDB5A-43CC-DD44-A6D4-38EE145EC523}"/>
              </a:ext>
            </a:extLst>
          </p:cNvPr>
          <p:cNvSpPr txBox="1"/>
          <p:nvPr/>
        </p:nvSpPr>
        <p:spPr>
          <a:xfrm>
            <a:off x="6299989" y="4807198"/>
            <a:ext cx="2533001" cy="461665"/>
          </a:xfrm>
          <a:prstGeom prst="rect">
            <a:avLst/>
          </a:prstGeom>
          <a:noFill/>
        </p:spPr>
        <p:txBody>
          <a:bodyPr wrap="none" rtlCol="0">
            <a:spAutoFit/>
          </a:bodyPr>
          <a:lstStyle/>
          <a:p>
            <a:r>
              <a:rPr lang="en-US" sz="2400" b="1" dirty="0"/>
              <a:t>pH: </a:t>
            </a:r>
            <a:r>
              <a:rPr lang="en-US" sz="2400" b="1" dirty="0" smtClean="0"/>
              <a:t>~1 to 3 </a:t>
            </a:r>
            <a:r>
              <a:rPr lang="en-US" sz="2400" b="1" dirty="0"/>
              <a:t>% drop</a:t>
            </a:r>
          </a:p>
        </p:txBody>
      </p:sp>
      <p:sp>
        <p:nvSpPr>
          <p:cNvPr id="17" name="TextBox 16">
            <a:extLst>
              <a:ext uri="{FF2B5EF4-FFF2-40B4-BE49-F238E27FC236}">
                <a16:creationId xmlns="" xmlns:a16="http://schemas.microsoft.com/office/drawing/2014/main" id="{FA9C2857-F330-B244-8674-AA5083DFADBF}"/>
              </a:ext>
            </a:extLst>
          </p:cNvPr>
          <p:cNvSpPr txBox="1"/>
          <p:nvPr/>
        </p:nvSpPr>
        <p:spPr>
          <a:xfrm>
            <a:off x="6306330" y="5725304"/>
            <a:ext cx="2164054" cy="461665"/>
          </a:xfrm>
          <a:prstGeom prst="rect">
            <a:avLst/>
          </a:prstGeom>
          <a:noFill/>
        </p:spPr>
        <p:txBody>
          <a:bodyPr wrap="none" rtlCol="0">
            <a:spAutoFit/>
          </a:bodyPr>
          <a:lstStyle/>
          <a:p>
            <a:r>
              <a:rPr lang="en-US" sz="2400" b="1" dirty="0"/>
              <a:t>LWC: </a:t>
            </a:r>
            <a:r>
              <a:rPr lang="en-US" sz="2400" b="1" dirty="0" smtClean="0"/>
              <a:t>39 </a:t>
            </a:r>
            <a:r>
              <a:rPr lang="en-US" sz="2400" b="1" dirty="0"/>
              <a:t>% drop</a:t>
            </a:r>
          </a:p>
        </p:txBody>
      </p:sp>
      <p:sp>
        <p:nvSpPr>
          <p:cNvPr id="4" name="Slide Number Placeholder 3"/>
          <p:cNvSpPr>
            <a:spLocks noGrp="1"/>
          </p:cNvSpPr>
          <p:nvPr>
            <p:ph type="sldNum" sz="quarter" idx="12"/>
          </p:nvPr>
        </p:nvSpPr>
        <p:spPr/>
        <p:txBody>
          <a:bodyPr/>
          <a:lstStyle/>
          <a:p>
            <a:fld id="{3C198707-C796-BF49-85A3-F44288D81A8D}" type="slidenum">
              <a:rPr lang="en-US" smtClean="0"/>
              <a:t>16</a:t>
            </a:fld>
            <a:endParaRPr lang="en-US" dirty="0"/>
          </a:p>
        </p:txBody>
      </p:sp>
    </p:spTree>
    <p:extLst>
      <p:ext uri="{BB962C8B-B14F-4D97-AF65-F5344CB8AC3E}">
        <p14:creationId xmlns:p14="http://schemas.microsoft.com/office/powerpoint/2010/main" val="1660949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19810" y="4047391"/>
            <a:ext cx="4980902" cy="1631216"/>
          </a:xfrm>
          <a:prstGeom prst="rect">
            <a:avLst/>
          </a:prstGeom>
          <a:noFill/>
        </p:spPr>
        <p:txBody>
          <a:bodyPr wrap="square" rtlCol="0">
            <a:spAutoFit/>
          </a:bodyPr>
          <a:lstStyle/>
          <a:p>
            <a:pPr algn="ctr"/>
            <a:r>
              <a:rPr lang="en-US" sz="2400" dirty="0" smtClean="0"/>
              <a:t>Acidity (pH) </a:t>
            </a:r>
            <a:r>
              <a:rPr lang="en-US" sz="2400" dirty="0"/>
              <a:t>remains largely constant, LWC (reaction media) varies with </a:t>
            </a:r>
            <a:r>
              <a:rPr lang="en-US" sz="2400" dirty="0" smtClean="0"/>
              <a:t>sulfate</a:t>
            </a:r>
          </a:p>
          <a:p>
            <a:pPr algn="ctr"/>
            <a:r>
              <a:rPr lang="en-US" sz="2800" b="1" dirty="0" smtClean="0">
                <a:solidFill>
                  <a:srgbClr val="FF0000"/>
                </a:solidFill>
                <a:sym typeface="Wingdings"/>
              </a:rPr>
              <a:t> </a:t>
            </a:r>
            <a:r>
              <a:rPr lang="en-US" sz="2800" b="1" dirty="0" err="1" smtClean="0">
                <a:solidFill>
                  <a:srgbClr val="FF0000"/>
                </a:solidFill>
                <a:sym typeface="Wingdings"/>
              </a:rPr>
              <a:t>WS_Fe</a:t>
            </a:r>
            <a:r>
              <a:rPr lang="en-US" sz="2800" b="1" dirty="0" smtClean="0">
                <a:solidFill>
                  <a:srgbClr val="FF0000"/>
                </a:solidFill>
                <a:sym typeface="Wingdings"/>
              </a:rPr>
              <a:t> varies with LWC</a:t>
            </a:r>
            <a:r>
              <a:rPr lang="en-US" sz="2400" b="1" dirty="0" smtClean="0">
                <a:solidFill>
                  <a:srgbClr val="FF0000"/>
                </a:solidFill>
                <a:sym typeface="Wingdings"/>
              </a:rPr>
              <a:t> </a:t>
            </a:r>
            <a:endParaRPr lang="en-US" sz="2400" b="1" dirty="0">
              <a:solidFill>
                <a:srgbClr val="FF0000"/>
              </a:solidFill>
            </a:endParaRPr>
          </a:p>
        </p:txBody>
      </p:sp>
      <p:sp>
        <p:nvSpPr>
          <p:cNvPr id="7" name="TextBox 6"/>
          <p:cNvSpPr txBox="1"/>
          <p:nvPr/>
        </p:nvSpPr>
        <p:spPr>
          <a:xfrm>
            <a:off x="177028" y="107720"/>
            <a:ext cx="6786104" cy="1754326"/>
          </a:xfrm>
          <a:prstGeom prst="rect">
            <a:avLst/>
          </a:prstGeom>
          <a:noFill/>
        </p:spPr>
        <p:txBody>
          <a:bodyPr wrap="square" rtlCol="0">
            <a:spAutoFit/>
          </a:bodyPr>
          <a:lstStyle/>
          <a:p>
            <a:r>
              <a:rPr lang="en-US" sz="3600" b="1" i="1" dirty="0"/>
              <a:t>Conceptual </a:t>
            </a:r>
            <a:r>
              <a:rPr lang="en-US" sz="3600" b="1" i="1" dirty="0" smtClean="0"/>
              <a:t>View: pH is low, but particle liquid water content (LWC) </a:t>
            </a:r>
            <a:r>
              <a:rPr lang="en-US" sz="3600" b="1" i="1" smtClean="0"/>
              <a:t>drives variability</a:t>
            </a:r>
            <a:endParaRPr lang="en-US" sz="3600" b="1" i="1" dirty="0"/>
          </a:p>
        </p:txBody>
      </p:sp>
      <p:sp>
        <p:nvSpPr>
          <p:cNvPr id="4" name="Slide Number Placeholder 3"/>
          <p:cNvSpPr>
            <a:spLocks noGrp="1"/>
          </p:cNvSpPr>
          <p:nvPr>
            <p:ph type="sldNum" sz="quarter" idx="12"/>
          </p:nvPr>
        </p:nvSpPr>
        <p:spPr/>
        <p:txBody>
          <a:bodyPr/>
          <a:lstStyle/>
          <a:p>
            <a:fld id="{3C198707-C796-BF49-85A3-F44288D81A8D}" type="slidenum">
              <a:rPr lang="en-US" smtClean="0"/>
              <a:t>17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878" y="607822"/>
            <a:ext cx="3864864" cy="5748528"/>
          </a:xfrm>
          <a:prstGeom prst="rect">
            <a:avLst/>
          </a:prstGeom>
        </p:spPr>
      </p:pic>
    </p:spTree>
    <p:extLst>
      <p:ext uri="{BB962C8B-B14F-4D97-AF65-F5344CB8AC3E}">
        <p14:creationId xmlns:p14="http://schemas.microsoft.com/office/powerpoint/2010/main" val="1278209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732996" y="2416500"/>
            <a:ext cx="4219425" cy="1323439"/>
          </a:xfrm>
          <a:prstGeom prst="rect">
            <a:avLst/>
          </a:prstGeom>
          <a:noFill/>
        </p:spPr>
        <p:txBody>
          <a:bodyPr wrap="none" rtlCol="0">
            <a:spAutoFit/>
          </a:bodyPr>
          <a:lstStyle/>
          <a:p>
            <a:r>
              <a:rPr lang="en-US" sz="2800" b="1" dirty="0">
                <a:solidFill>
                  <a:srgbClr val="FF0000"/>
                </a:solidFill>
              </a:rPr>
              <a:t>r = </a:t>
            </a:r>
            <a:r>
              <a:rPr lang="en-US" sz="2800" b="1" dirty="0" smtClean="0">
                <a:solidFill>
                  <a:srgbClr val="FF0000"/>
                </a:solidFill>
              </a:rPr>
              <a:t>0.67</a:t>
            </a:r>
          </a:p>
          <a:p>
            <a:r>
              <a:rPr lang="en-US" sz="2800" b="1" dirty="0" smtClean="0">
                <a:solidFill>
                  <a:srgbClr val="0F0BFF"/>
                </a:solidFill>
              </a:rPr>
              <a:t>slope </a:t>
            </a:r>
            <a:r>
              <a:rPr lang="en-US" sz="2800" b="1" dirty="0">
                <a:solidFill>
                  <a:srgbClr val="0F0BFF"/>
                </a:solidFill>
              </a:rPr>
              <a:t>= 1.57 x </a:t>
            </a:r>
            <a:r>
              <a:rPr lang="en-US" sz="2800" b="1" dirty="0" smtClean="0">
                <a:solidFill>
                  <a:srgbClr val="0F0BFF"/>
                </a:solidFill>
              </a:rPr>
              <a:t>10</a:t>
            </a:r>
            <a:r>
              <a:rPr lang="en-US" sz="2800" b="1" baseline="30000" dirty="0" smtClean="0">
                <a:solidFill>
                  <a:srgbClr val="0F0BFF"/>
                </a:solidFill>
              </a:rPr>
              <a:t>-3</a:t>
            </a:r>
            <a:r>
              <a:rPr lang="en-US" sz="2800" b="1" dirty="0" smtClean="0">
                <a:solidFill>
                  <a:srgbClr val="0F0BFF"/>
                </a:solidFill>
              </a:rPr>
              <a:t> = 0.15 %</a:t>
            </a:r>
          </a:p>
          <a:p>
            <a:r>
              <a:rPr lang="en-US" sz="2400" b="1" dirty="0" smtClean="0">
                <a:solidFill>
                  <a:srgbClr val="0F0BFF"/>
                </a:solidFill>
              </a:rPr>
              <a:t>(</a:t>
            </a:r>
            <a:r>
              <a:rPr lang="en-US" sz="2400" b="1" dirty="0" err="1" smtClean="0">
                <a:solidFill>
                  <a:srgbClr val="0F0BFF"/>
                </a:solidFill>
              </a:rPr>
              <a:t>WS_Fe</a:t>
            </a:r>
            <a:r>
              <a:rPr lang="en-US" sz="2400" b="1" dirty="0" smtClean="0">
                <a:solidFill>
                  <a:srgbClr val="0F0BFF"/>
                </a:solidFill>
              </a:rPr>
              <a:t>/PM</a:t>
            </a:r>
            <a:r>
              <a:rPr lang="en-US" sz="2400" b="1" baseline="-25000" dirty="0" smtClean="0">
                <a:solidFill>
                  <a:srgbClr val="0F0BFF"/>
                </a:solidFill>
              </a:rPr>
              <a:t>2.5</a:t>
            </a:r>
            <a:r>
              <a:rPr lang="en-US" sz="2400" b="1" dirty="0" smtClean="0">
                <a:solidFill>
                  <a:srgbClr val="0F0BFF"/>
                </a:solidFill>
              </a:rPr>
              <a:t> mass ratio)</a:t>
            </a:r>
            <a:endParaRPr lang="en-US" sz="2400" b="1" dirty="0">
              <a:solidFill>
                <a:srgbClr val="0F0BFF"/>
              </a:solidFill>
            </a:endParaRPr>
          </a:p>
        </p:txBody>
      </p:sp>
      <p:sp>
        <p:nvSpPr>
          <p:cNvPr id="20" name="TextBox 19"/>
          <p:cNvSpPr txBox="1"/>
          <p:nvPr/>
        </p:nvSpPr>
        <p:spPr>
          <a:xfrm>
            <a:off x="248003" y="220932"/>
            <a:ext cx="11704418" cy="1077218"/>
          </a:xfrm>
          <a:prstGeom prst="rect">
            <a:avLst/>
          </a:prstGeom>
          <a:noFill/>
        </p:spPr>
        <p:txBody>
          <a:bodyPr wrap="square" rtlCol="0">
            <a:spAutoFit/>
          </a:bodyPr>
          <a:lstStyle/>
          <a:p>
            <a:r>
              <a:rPr lang="en-US" sz="3200" b="1" i="1" dirty="0" smtClean="0"/>
              <a:t>One Implication: </a:t>
            </a:r>
            <a:r>
              <a:rPr lang="en-US" sz="3200" b="1" i="1" dirty="0"/>
              <a:t>PM</a:t>
            </a:r>
            <a:r>
              <a:rPr lang="en-US" sz="3200" b="1" i="1" baseline="-25000" dirty="0"/>
              <a:t>2.5</a:t>
            </a:r>
            <a:r>
              <a:rPr lang="en-US" sz="3200" b="1" i="1" dirty="0"/>
              <a:t> mass and </a:t>
            </a:r>
            <a:r>
              <a:rPr lang="en-US" sz="3200" b="1" i="1" dirty="0" err="1"/>
              <a:t>WS_Fe</a:t>
            </a:r>
            <a:r>
              <a:rPr lang="en-US" sz="3200" b="1" i="1" dirty="0"/>
              <a:t> are </a:t>
            </a:r>
            <a:r>
              <a:rPr lang="en-US" sz="3200" b="1" i="1" dirty="0" smtClean="0"/>
              <a:t>correlated, but </a:t>
            </a:r>
            <a:r>
              <a:rPr lang="en-US" sz="3200" b="1" i="1" dirty="0" err="1" smtClean="0"/>
              <a:t>WS_Fe</a:t>
            </a:r>
            <a:r>
              <a:rPr lang="en-US" sz="3200" b="1" i="1" dirty="0" smtClean="0"/>
              <a:t> Mass Fraction is Low</a:t>
            </a:r>
            <a:endParaRPr lang="en-US" sz="3200" b="1" i="1"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110" y="1399879"/>
            <a:ext cx="4870886" cy="4263231"/>
          </a:xfrm>
          <a:prstGeom prst="rect">
            <a:avLst/>
          </a:prstGeom>
        </p:spPr>
      </p:pic>
      <p:sp>
        <p:nvSpPr>
          <p:cNvPr id="30" name="TextBox 29"/>
          <p:cNvSpPr txBox="1"/>
          <p:nvPr/>
        </p:nvSpPr>
        <p:spPr>
          <a:xfrm>
            <a:off x="533754" y="5764839"/>
            <a:ext cx="10924822" cy="954107"/>
          </a:xfrm>
          <a:prstGeom prst="rect">
            <a:avLst/>
          </a:prstGeom>
          <a:noFill/>
        </p:spPr>
        <p:txBody>
          <a:bodyPr wrap="square" rtlCol="0">
            <a:spAutoFit/>
          </a:bodyPr>
          <a:lstStyle/>
          <a:p>
            <a:pPr algn="ctr"/>
            <a:r>
              <a:rPr lang="en-US" sz="2800" b="1" dirty="0" err="1">
                <a:solidFill>
                  <a:srgbClr val="FF0000"/>
                </a:solidFill>
              </a:rPr>
              <a:t>Eg</a:t>
            </a:r>
            <a:r>
              <a:rPr lang="en-US" sz="2800" b="1" dirty="0">
                <a:solidFill>
                  <a:srgbClr val="FF0000"/>
                </a:solidFill>
              </a:rPr>
              <a:t>, Toxic, but small mass component of PM</a:t>
            </a:r>
            <a:r>
              <a:rPr lang="en-US" sz="2800" b="1" baseline="-25000" dirty="0">
                <a:solidFill>
                  <a:srgbClr val="FF0000"/>
                </a:solidFill>
              </a:rPr>
              <a:t>2.5</a:t>
            </a:r>
            <a:r>
              <a:rPr lang="en-US" sz="2800" b="1" dirty="0">
                <a:solidFill>
                  <a:srgbClr val="FF0000"/>
                </a:solidFill>
              </a:rPr>
              <a:t> could drive epi associations between PM</a:t>
            </a:r>
            <a:r>
              <a:rPr lang="en-US" sz="2800" b="1" baseline="-25000" dirty="0">
                <a:solidFill>
                  <a:srgbClr val="FF0000"/>
                </a:solidFill>
              </a:rPr>
              <a:t>2.5</a:t>
            </a:r>
            <a:r>
              <a:rPr lang="en-US" sz="2800" b="1" dirty="0">
                <a:solidFill>
                  <a:srgbClr val="FF0000"/>
                </a:solidFill>
              </a:rPr>
              <a:t> mass and health endpoints </a:t>
            </a:r>
          </a:p>
        </p:txBody>
      </p:sp>
      <p:sp>
        <p:nvSpPr>
          <p:cNvPr id="2" name="Slide Number Placeholder 1"/>
          <p:cNvSpPr>
            <a:spLocks noGrp="1"/>
          </p:cNvSpPr>
          <p:nvPr>
            <p:ph type="sldNum" sz="quarter" idx="12"/>
          </p:nvPr>
        </p:nvSpPr>
        <p:spPr/>
        <p:txBody>
          <a:bodyPr/>
          <a:lstStyle/>
          <a:p>
            <a:fld id="{3C198707-C796-BF49-85A3-F44288D81A8D}" type="slidenum">
              <a:rPr lang="en-US" smtClean="0"/>
              <a:t>18</a:t>
            </a:fld>
            <a:endParaRPr lang="en-US" dirty="0"/>
          </a:p>
        </p:txBody>
      </p:sp>
    </p:spTree>
    <p:extLst>
      <p:ext uri="{BB962C8B-B14F-4D97-AF65-F5344CB8AC3E}">
        <p14:creationId xmlns:p14="http://schemas.microsoft.com/office/powerpoint/2010/main" val="1855765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019048" y="1105473"/>
            <a:ext cx="1792102" cy="1490907"/>
            <a:chOff x="1136206" y="977018"/>
            <a:chExt cx="1792102" cy="1490907"/>
          </a:xfrm>
        </p:grpSpPr>
        <p:grpSp>
          <p:nvGrpSpPr>
            <p:cNvPr id="11" name="Group 10"/>
            <p:cNvGrpSpPr/>
            <p:nvPr/>
          </p:nvGrpSpPr>
          <p:grpSpPr>
            <a:xfrm>
              <a:off x="1136206" y="977018"/>
              <a:ext cx="1637912" cy="1490907"/>
              <a:chOff x="1457326" y="2475037"/>
              <a:chExt cx="1637912" cy="1490907"/>
            </a:xfrm>
          </p:grpSpPr>
          <p:pic>
            <p:nvPicPr>
              <p:cNvPr id="4" name="Picture 2" descr="mage result for cartoon picture 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57326" y="2475037"/>
                <a:ext cx="1637912" cy="1394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01209" y="3710763"/>
                <a:ext cx="1286540"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2416745" y="1579936"/>
              <a:ext cx="511563" cy="2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706993" y="2259007"/>
            <a:ext cx="2098222" cy="1631035"/>
          </a:xfrm>
          <a:prstGeom prst="rect">
            <a:avLst/>
          </a:prstGeom>
        </p:spPr>
      </p:pic>
      <p:sp>
        <p:nvSpPr>
          <p:cNvPr id="7" name="Rectangle 6"/>
          <p:cNvSpPr/>
          <p:nvPr/>
        </p:nvSpPr>
        <p:spPr>
          <a:xfrm>
            <a:off x="354674" y="245495"/>
            <a:ext cx="2419445" cy="769441"/>
          </a:xfrm>
          <a:prstGeom prst="rect">
            <a:avLst/>
          </a:prstGeom>
        </p:spPr>
        <p:txBody>
          <a:bodyPr wrap="none">
            <a:spAutoFit/>
          </a:bodyPr>
          <a:lstStyle/>
          <a:p>
            <a:r>
              <a:rPr lang="en-US" sz="4400" b="1" i="1" dirty="0"/>
              <a:t>Summary</a:t>
            </a:r>
            <a:endParaRPr lang="en-US" sz="4400" dirty="0"/>
          </a:p>
        </p:txBody>
      </p:sp>
      <p:sp>
        <p:nvSpPr>
          <p:cNvPr id="8" name="Rectangle 7"/>
          <p:cNvSpPr/>
          <p:nvPr/>
        </p:nvSpPr>
        <p:spPr>
          <a:xfrm>
            <a:off x="1691895" y="799985"/>
            <a:ext cx="9063650" cy="400110"/>
          </a:xfrm>
          <a:prstGeom prst="rect">
            <a:avLst/>
          </a:prstGeom>
        </p:spPr>
        <p:txBody>
          <a:bodyPr wrap="square">
            <a:spAutoFit/>
          </a:bodyPr>
          <a:lstStyle/>
          <a:p>
            <a:pPr algn="ctr"/>
            <a:r>
              <a:rPr lang="en-US" sz="2000" b="1" dirty="0" smtClean="0">
                <a:solidFill>
                  <a:srgbClr val="7030A0"/>
                </a:solidFill>
              </a:rPr>
              <a:t>Example of PM</a:t>
            </a:r>
            <a:r>
              <a:rPr lang="en-US" sz="2000" b="1" baseline="-25000" dirty="0" smtClean="0">
                <a:solidFill>
                  <a:srgbClr val="7030A0"/>
                </a:solidFill>
              </a:rPr>
              <a:t>2.5</a:t>
            </a:r>
            <a:r>
              <a:rPr lang="en-US" sz="2000" b="1" dirty="0" smtClean="0">
                <a:solidFill>
                  <a:srgbClr val="7030A0"/>
                </a:solidFill>
              </a:rPr>
              <a:t> </a:t>
            </a:r>
            <a:r>
              <a:rPr lang="en-US" sz="2000" b="1" dirty="0">
                <a:solidFill>
                  <a:srgbClr val="7030A0"/>
                </a:solidFill>
              </a:rPr>
              <a:t>toxicity driven by secondary </a:t>
            </a:r>
            <a:r>
              <a:rPr lang="en-US" sz="2000" b="1" dirty="0" smtClean="0">
                <a:solidFill>
                  <a:srgbClr val="7030A0"/>
                </a:solidFill>
              </a:rPr>
              <a:t>processing</a:t>
            </a:r>
            <a:endParaRPr lang="en-US" sz="2000" b="1" dirty="0">
              <a:solidFill>
                <a:srgbClr val="7030A0"/>
              </a:solidFill>
            </a:endParaRPr>
          </a:p>
        </p:txBody>
      </p:sp>
      <p:sp>
        <p:nvSpPr>
          <p:cNvPr id="9" name="Rectangle 8"/>
          <p:cNvSpPr/>
          <p:nvPr/>
        </p:nvSpPr>
        <p:spPr>
          <a:xfrm>
            <a:off x="404715" y="5646822"/>
            <a:ext cx="11266025" cy="830997"/>
          </a:xfrm>
          <a:prstGeom prst="rect">
            <a:avLst/>
          </a:prstGeom>
        </p:spPr>
        <p:txBody>
          <a:bodyPr wrap="square">
            <a:spAutoFit/>
          </a:bodyPr>
          <a:lstStyle/>
          <a:p>
            <a:pPr algn="ctr"/>
            <a:r>
              <a:rPr lang="en-US" sz="2400" b="1" dirty="0" smtClean="0">
                <a:solidFill>
                  <a:srgbClr val="FF0000"/>
                </a:solidFill>
              </a:rPr>
              <a:t>A demonstration of air pollutant </a:t>
            </a:r>
            <a:r>
              <a:rPr lang="en-US" sz="2400" b="1" dirty="0" smtClean="0">
                <a:solidFill>
                  <a:srgbClr val="FF0000"/>
                </a:solidFill>
                <a:sym typeface="Wingdings"/>
              </a:rPr>
              <a:t> </a:t>
            </a:r>
            <a:r>
              <a:rPr lang="en-US" sz="2400" b="1" dirty="0" smtClean="0">
                <a:solidFill>
                  <a:srgbClr val="FF0000"/>
                </a:solidFill>
              </a:rPr>
              <a:t>health-effect complexity</a:t>
            </a:r>
          </a:p>
          <a:p>
            <a:pPr lvl="1" algn="ctr"/>
            <a:r>
              <a:rPr lang="en-US" sz="2400" b="1" dirty="0" smtClean="0">
                <a:solidFill>
                  <a:srgbClr val="FF0000"/>
                </a:solidFill>
              </a:rPr>
              <a:t>An example, of unintended consequence (benefit) of coal-fired EGU SO</a:t>
            </a:r>
            <a:r>
              <a:rPr lang="en-US" sz="2400" b="1" baseline="-25000" dirty="0" smtClean="0">
                <a:solidFill>
                  <a:srgbClr val="FF0000"/>
                </a:solidFill>
              </a:rPr>
              <a:t>2</a:t>
            </a:r>
            <a:r>
              <a:rPr lang="en-US" sz="2400" b="1" dirty="0" smtClean="0">
                <a:solidFill>
                  <a:srgbClr val="FF0000"/>
                </a:solidFill>
              </a:rPr>
              <a:t> reduction</a:t>
            </a:r>
            <a:endParaRPr lang="en-US" sz="2400" b="1" strike="sngStrike" dirty="0">
              <a:solidFill>
                <a:srgbClr val="FF0000"/>
              </a:solidFill>
            </a:endParaRPr>
          </a:p>
        </p:txBody>
      </p:sp>
      <p:sp>
        <p:nvSpPr>
          <p:cNvPr id="6" name="Arc 5"/>
          <p:cNvSpPr/>
          <p:nvPr/>
        </p:nvSpPr>
        <p:spPr>
          <a:xfrm>
            <a:off x="808575" y="2035019"/>
            <a:ext cx="3199700" cy="847270"/>
          </a:xfrm>
          <a:prstGeom prst="arc">
            <a:avLst>
              <a:gd name="adj1" fmla="val 14263183"/>
              <a:gd name="adj2" fmla="val 21338607"/>
            </a:avLst>
          </a:prstGeom>
          <a:ln w="31750">
            <a:solidFill>
              <a:schemeClr val="accent4">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flipV="1">
            <a:off x="1019048" y="2072937"/>
            <a:ext cx="3033236" cy="809352"/>
          </a:xfrm>
          <a:prstGeom prst="arc">
            <a:avLst>
              <a:gd name="adj1" fmla="val 17905119"/>
              <a:gd name="adj2" fmla="val 21338607"/>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347555" y="1440113"/>
            <a:ext cx="1063112" cy="615553"/>
          </a:xfrm>
          <a:prstGeom prst="rect">
            <a:avLst/>
          </a:prstGeom>
          <a:noFill/>
        </p:spPr>
        <p:txBody>
          <a:bodyPr wrap="none" rtlCol="0">
            <a:spAutoFit/>
          </a:bodyPr>
          <a:lstStyle/>
          <a:p>
            <a:pPr algn="ctr"/>
            <a:r>
              <a:rPr lang="en-US" dirty="0" smtClean="0">
                <a:solidFill>
                  <a:schemeClr val="accent4">
                    <a:lumMod val="50000"/>
                  </a:schemeClr>
                </a:solidFill>
              </a:rPr>
              <a:t>Metals</a:t>
            </a:r>
          </a:p>
          <a:p>
            <a:pPr algn="ctr"/>
            <a:r>
              <a:rPr lang="en-US" sz="1600" dirty="0" smtClean="0">
                <a:solidFill>
                  <a:schemeClr val="accent4">
                    <a:lumMod val="50000"/>
                  </a:schemeClr>
                </a:solidFill>
              </a:rPr>
              <a:t>(insoluble)</a:t>
            </a:r>
            <a:endParaRPr lang="en-US" sz="1600" dirty="0">
              <a:solidFill>
                <a:schemeClr val="accent4">
                  <a:lumMod val="50000"/>
                </a:schemeClr>
              </a:solidFill>
            </a:endParaRPr>
          </a:p>
        </p:txBody>
      </p:sp>
      <p:sp>
        <p:nvSpPr>
          <p:cNvPr id="16" name="TextBox 15"/>
          <p:cNvSpPr txBox="1"/>
          <p:nvPr/>
        </p:nvSpPr>
        <p:spPr>
          <a:xfrm>
            <a:off x="2883447" y="2877503"/>
            <a:ext cx="1072730" cy="369332"/>
          </a:xfrm>
          <a:prstGeom prst="rect">
            <a:avLst/>
          </a:prstGeom>
          <a:noFill/>
        </p:spPr>
        <p:txBody>
          <a:bodyPr wrap="none" rtlCol="0">
            <a:spAutoFit/>
          </a:bodyPr>
          <a:lstStyle/>
          <a:p>
            <a:pPr algn="ctr"/>
            <a:r>
              <a:rPr lang="en-US" dirty="0" smtClean="0">
                <a:solidFill>
                  <a:srgbClr val="FF0000"/>
                </a:solidFill>
              </a:rPr>
              <a:t>SO</a:t>
            </a:r>
            <a:r>
              <a:rPr lang="en-US" baseline="-25000" dirty="0" smtClean="0">
                <a:solidFill>
                  <a:srgbClr val="FF0000"/>
                </a:solidFill>
              </a:rPr>
              <a:t>2</a:t>
            </a:r>
            <a:r>
              <a:rPr lang="en-US" dirty="0" smtClean="0">
                <a:solidFill>
                  <a:srgbClr val="FF0000"/>
                </a:solidFill>
              </a:rPr>
              <a:t>/SO</a:t>
            </a:r>
            <a:r>
              <a:rPr lang="en-US" baseline="-25000" dirty="0" smtClean="0">
                <a:solidFill>
                  <a:srgbClr val="FF0000"/>
                </a:solidFill>
              </a:rPr>
              <a:t>4</a:t>
            </a:r>
            <a:r>
              <a:rPr lang="en-US" baseline="30000" dirty="0" smtClean="0">
                <a:solidFill>
                  <a:srgbClr val="FF0000"/>
                </a:solidFill>
              </a:rPr>
              <a:t>2-</a:t>
            </a:r>
          </a:p>
        </p:txBody>
      </p:sp>
      <p:sp>
        <p:nvSpPr>
          <p:cNvPr id="17" name="Oval 16"/>
          <p:cNvSpPr/>
          <p:nvPr/>
        </p:nvSpPr>
        <p:spPr>
          <a:xfrm>
            <a:off x="4052284" y="2072937"/>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76330" y="2964635"/>
            <a:ext cx="595612" cy="369332"/>
          </a:xfrm>
          <a:prstGeom prst="rect">
            <a:avLst/>
          </a:prstGeom>
          <a:noFill/>
        </p:spPr>
        <p:txBody>
          <a:bodyPr wrap="none" rtlCol="0">
            <a:spAutoFit/>
          </a:bodyPr>
          <a:lstStyle/>
          <a:p>
            <a:r>
              <a:rPr lang="en-US" dirty="0" smtClean="0">
                <a:solidFill>
                  <a:srgbClr val="0F0BFF"/>
                </a:solidFill>
              </a:rPr>
              <a:t>LWC</a:t>
            </a:r>
            <a:endParaRPr lang="en-US" dirty="0">
              <a:solidFill>
                <a:srgbClr val="0F0BFF"/>
              </a:solidFill>
            </a:endParaRPr>
          </a:p>
        </p:txBody>
      </p:sp>
      <p:sp>
        <p:nvSpPr>
          <p:cNvPr id="19" name="TextBox 18"/>
          <p:cNvSpPr txBox="1"/>
          <p:nvPr/>
        </p:nvSpPr>
        <p:spPr>
          <a:xfrm flipH="1">
            <a:off x="4644673" y="2321927"/>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20" name="TextBox 19"/>
          <p:cNvSpPr txBox="1"/>
          <p:nvPr/>
        </p:nvSpPr>
        <p:spPr>
          <a:xfrm>
            <a:off x="4119977" y="2099457"/>
            <a:ext cx="712054" cy="369332"/>
          </a:xfrm>
          <a:prstGeom prst="rect">
            <a:avLst/>
          </a:prstGeom>
          <a:noFill/>
        </p:spPr>
        <p:txBody>
          <a:bodyPr wrap="none" rtlCol="0">
            <a:spAutoFit/>
          </a:bodyPr>
          <a:lstStyle/>
          <a:p>
            <a:r>
              <a:rPr lang="en-US" dirty="0" smtClean="0"/>
              <a:t>Fe</a:t>
            </a:r>
            <a:r>
              <a:rPr lang="en-US" baseline="-25000" dirty="0" smtClean="0"/>
              <a:t>2</a:t>
            </a:r>
            <a:r>
              <a:rPr lang="en-US" dirty="0" smtClean="0"/>
              <a:t>O</a:t>
            </a:r>
            <a:r>
              <a:rPr lang="en-US" baseline="-25000" dirty="0" smtClean="0"/>
              <a:t>3</a:t>
            </a:r>
            <a:endParaRPr lang="en-US" baseline="-25000" dirty="0"/>
          </a:p>
        </p:txBody>
      </p:sp>
      <p:sp>
        <p:nvSpPr>
          <p:cNvPr id="21" name="TextBox 20"/>
          <p:cNvSpPr txBox="1"/>
          <p:nvPr/>
        </p:nvSpPr>
        <p:spPr>
          <a:xfrm>
            <a:off x="4005605" y="2517829"/>
            <a:ext cx="571375" cy="276999"/>
          </a:xfrm>
          <a:prstGeom prst="rect">
            <a:avLst/>
          </a:prstGeom>
          <a:noFill/>
        </p:spPr>
        <p:txBody>
          <a:bodyPr wrap="none" rtlCol="0">
            <a:spAutoFit/>
          </a:bodyPr>
          <a:lstStyle/>
          <a:p>
            <a:r>
              <a:rPr lang="en-US" sz="1200" dirty="0" smtClean="0"/>
              <a:t>WS Fe</a:t>
            </a:r>
            <a:endParaRPr lang="en-US" sz="1200" baseline="30000" dirty="0"/>
          </a:p>
        </p:txBody>
      </p:sp>
      <p:cxnSp>
        <p:nvCxnSpPr>
          <p:cNvPr id="28" name="Straight Arrow Connector 27"/>
          <p:cNvCxnSpPr/>
          <p:nvPr/>
        </p:nvCxnSpPr>
        <p:spPr>
          <a:xfrm>
            <a:off x="5145946" y="2520762"/>
            <a:ext cx="8598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77685" y="2696182"/>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30" name="Oval 29"/>
          <p:cNvSpPr/>
          <p:nvPr/>
        </p:nvSpPr>
        <p:spPr>
          <a:xfrm>
            <a:off x="6074838" y="2060922"/>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925833" y="2954713"/>
            <a:ext cx="595612" cy="369332"/>
          </a:xfrm>
          <a:prstGeom prst="rect">
            <a:avLst/>
          </a:prstGeom>
          <a:noFill/>
        </p:spPr>
        <p:txBody>
          <a:bodyPr wrap="none" rtlCol="0">
            <a:spAutoFit/>
          </a:bodyPr>
          <a:lstStyle/>
          <a:p>
            <a:r>
              <a:rPr lang="en-US" dirty="0" smtClean="0">
                <a:solidFill>
                  <a:srgbClr val="0F0BFF"/>
                </a:solidFill>
              </a:rPr>
              <a:t>LWC</a:t>
            </a:r>
            <a:endParaRPr lang="en-US" dirty="0">
              <a:solidFill>
                <a:srgbClr val="0F0BFF"/>
              </a:solidFill>
            </a:endParaRPr>
          </a:p>
        </p:txBody>
      </p:sp>
      <p:sp>
        <p:nvSpPr>
          <p:cNvPr id="32" name="TextBox 31"/>
          <p:cNvSpPr txBox="1"/>
          <p:nvPr/>
        </p:nvSpPr>
        <p:spPr>
          <a:xfrm flipH="1">
            <a:off x="6697478" y="2244387"/>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33" name="TextBox 32"/>
          <p:cNvSpPr txBox="1"/>
          <p:nvPr/>
        </p:nvSpPr>
        <p:spPr>
          <a:xfrm>
            <a:off x="6162332" y="2118416"/>
            <a:ext cx="535146" cy="276999"/>
          </a:xfrm>
          <a:prstGeom prst="rect">
            <a:avLst/>
          </a:prstGeom>
          <a:noFill/>
        </p:spPr>
        <p:txBody>
          <a:bodyPr wrap="none" rtlCol="0">
            <a:spAutoFit/>
          </a:bodyPr>
          <a:lstStyle/>
          <a:p>
            <a:r>
              <a:rPr lang="en-US" sz="1200" dirty="0" smtClean="0"/>
              <a:t>Fe</a:t>
            </a:r>
            <a:r>
              <a:rPr lang="en-US" sz="1200" baseline="-25000" dirty="0" smtClean="0"/>
              <a:t>2</a:t>
            </a:r>
            <a:r>
              <a:rPr lang="en-US" sz="1200" dirty="0" smtClean="0"/>
              <a:t>O</a:t>
            </a:r>
            <a:r>
              <a:rPr lang="en-US" sz="1200" baseline="-25000" dirty="0" smtClean="0"/>
              <a:t>3</a:t>
            </a:r>
            <a:endParaRPr lang="en-US" sz="1200" baseline="-25000" dirty="0"/>
          </a:p>
        </p:txBody>
      </p:sp>
      <p:sp>
        <p:nvSpPr>
          <p:cNvPr id="34" name="TextBox 33"/>
          <p:cNvSpPr txBox="1"/>
          <p:nvPr/>
        </p:nvSpPr>
        <p:spPr>
          <a:xfrm>
            <a:off x="6037728" y="2481963"/>
            <a:ext cx="701923" cy="338554"/>
          </a:xfrm>
          <a:prstGeom prst="rect">
            <a:avLst/>
          </a:prstGeom>
          <a:noFill/>
        </p:spPr>
        <p:txBody>
          <a:bodyPr wrap="none" rtlCol="0">
            <a:spAutoFit/>
          </a:bodyPr>
          <a:lstStyle/>
          <a:p>
            <a:r>
              <a:rPr lang="en-US" sz="1600" dirty="0" smtClean="0"/>
              <a:t>WS Fe</a:t>
            </a:r>
            <a:endParaRPr lang="en-US" sz="1600" dirty="0"/>
          </a:p>
        </p:txBody>
      </p:sp>
      <p:sp>
        <p:nvSpPr>
          <p:cNvPr id="35" name="TextBox 34"/>
          <p:cNvSpPr txBox="1"/>
          <p:nvPr/>
        </p:nvSpPr>
        <p:spPr>
          <a:xfrm>
            <a:off x="6388018" y="2782138"/>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38" name="TextBox 37"/>
          <p:cNvSpPr txBox="1"/>
          <p:nvPr/>
        </p:nvSpPr>
        <p:spPr>
          <a:xfrm flipH="1">
            <a:off x="5187208" y="2148567"/>
            <a:ext cx="748991" cy="338554"/>
          </a:xfrm>
          <a:prstGeom prst="rect">
            <a:avLst/>
          </a:prstGeom>
          <a:noFill/>
        </p:spPr>
        <p:txBody>
          <a:bodyPr wrap="square" rtlCol="0">
            <a:spAutoFit/>
          </a:bodyPr>
          <a:lstStyle/>
          <a:p>
            <a:pPr algn="ctr"/>
            <a:r>
              <a:rPr lang="en-US" sz="1600" dirty="0"/>
              <a:t>T</a:t>
            </a:r>
            <a:r>
              <a:rPr lang="en-US" sz="1600" dirty="0" smtClean="0"/>
              <a:t>ime</a:t>
            </a:r>
            <a:endParaRPr lang="en-US" sz="1600" dirty="0"/>
          </a:p>
        </p:txBody>
      </p:sp>
      <p:sp>
        <p:nvSpPr>
          <p:cNvPr id="41" name="TextBox 40"/>
          <p:cNvSpPr txBox="1"/>
          <p:nvPr/>
        </p:nvSpPr>
        <p:spPr>
          <a:xfrm>
            <a:off x="5151456" y="2582082"/>
            <a:ext cx="800668" cy="338554"/>
          </a:xfrm>
          <a:prstGeom prst="rect">
            <a:avLst/>
          </a:prstGeom>
          <a:noFill/>
        </p:spPr>
        <p:txBody>
          <a:bodyPr wrap="none" rtlCol="0">
            <a:spAutoFit/>
          </a:bodyPr>
          <a:lstStyle/>
          <a:p>
            <a:pPr algn="ctr"/>
            <a:r>
              <a:rPr lang="en-US" sz="1600" smtClean="0"/>
              <a:t>Toxicity</a:t>
            </a:r>
            <a:endParaRPr lang="en-US" sz="1600" dirty="0"/>
          </a:p>
        </p:txBody>
      </p:sp>
      <p:cxnSp>
        <p:nvCxnSpPr>
          <p:cNvPr id="42" name="Straight Arrow Connector 41"/>
          <p:cNvCxnSpPr/>
          <p:nvPr/>
        </p:nvCxnSpPr>
        <p:spPr>
          <a:xfrm>
            <a:off x="7239822" y="2534346"/>
            <a:ext cx="53986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11979" y="2247294"/>
            <a:ext cx="771621" cy="461665"/>
          </a:xfrm>
          <a:prstGeom prst="rect">
            <a:avLst/>
          </a:prstGeom>
          <a:noFill/>
        </p:spPr>
        <p:txBody>
          <a:bodyPr wrap="none" rtlCol="0">
            <a:spAutoFit/>
          </a:bodyPr>
          <a:lstStyle/>
          <a:p>
            <a:pPr algn="ctr"/>
            <a:r>
              <a:rPr lang="en-US" sz="1200" smtClean="0"/>
              <a:t>internally</a:t>
            </a:r>
            <a:endParaRPr lang="en-US" sz="1200" dirty="0" smtClean="0"/>
          </a:p>
          <a:p>
            <a:pPr algn="ctr"/>
            <a:r>
              <a:rPr lang="en-US" sz="1200" dirty="0" smtClean="0"/>
              <a:t>mixed</a:t>
            </a:r>
            <a:endParaRPr lang="en-US" sz="1200" dirty="0"/>
          </a:p>
        </p:txBody>
      </p:sp>
      <p:pic>
        <p:nvPicPr>
          <p:cNvPr id="47" name="Picture 46"/>
          <p:cNvPicPr>
            <a:picLocks noChangeAspect="1"/>
          </p:cNvPicPr>
          <p:nvPr/>
        </p:nvPicPr>
        <p:blipFill>
          <a:blip r:embed="rId4"/>
          <a:stretch>
            <a:fillRect/>
          </a:stretch>
        </p:blipFill>
        <p:spPr>
          <a:xfrm>
            <a:off x="7798628" y="1625155"/>
            <a:ext cx="1540096" cy="1778489"/>
          </a:xfrm>
          <a:prstGeom prst="rect">
            <a:avLst/>
          </a:prstGeom>
        </p:spPr>
      </p:pic>
      <p:sp>
        <p:nvSpPr>
          <p:cNvPr id="59" name="TextBox 58"/>
          <p:cNvSpPr txBox="1"/>
          <p:nvPr/>
        </p:nvSpPr>
        <p:spPr>
          <a:xfrm>
            <a:off x="4004078" y="3380742"/>
            <a:ext cx="3202627" cy="646331"/>
          </a:xfrm>
          <a:prstGeom prst="rect">
            <a:avLst/>
          </a:prstGeom>
          <a:noFill/>
        </p:spPr>
        <p:txBody>
          <a:bodyPr wrap="square" rtlCol="0">
            <a:spAutoFit/>
          </a:bodyPr>
          <a:lstStyle/>
          <a:p>
            <a:pPr algn="ctr"/>
            <a:r>
              <a:rPr lang="en-US" dirty="0" smtClean="0"/>
              <a:t>Fine PM must be very acidic to dissolve Fe in reasonable time</a:t>
            </a:r>
            <a:endParaRPr lang="en-US" dirty="0"/>
          </a:p>
        </p:txBody>
      </p:sp>
      <p:sp>
        <p:nvSpPr>
          <p:cNvPr id="62" name="TextBox 61"/>
          <p:cNvSpPr txBox="1"/>
          <p:nvPr/>
        </p:nvSpPr>
        <p:spPr>
          <a:xfrm>
            <a:off x="4063457" y="1790847"/>
            <a:ext cx="848309" cy="307777"/>
          </a:xfrm>
          <a:prstGeom prst="rect">
            <a:avLst/>
          </a:prstGeom>
          <a:noFill/>
        </p:spPr>
        <p:txBody>
          <a:bodyPr wrap="none" rtlCol="0">
            <a:spAutoFit/>
          </a:bodyPr>
          <a:lstStyle/>
          <a:p>
            <a:r>
              <a:rPr lang="en-US" sz="1400" dirty="0" smtClean="0"/>
              <a:t>pH 1 to 2</a:t>
            </a:r>
            <a:endParaRPr lang="en-US" sz="1400" dirty="0"/>
          </a:p>
        </p:txBody>
      </p:sp>
      <p:sp>
        <p:nvSpPr>
          <p:cNvPr id="65" name="TextBox 64"/>
          <p:cNvSpPr txBox="1"/>
          <p:nvPr/>
        </p:nvSpPr>
        <p:spPr>
          <a:xfrm>
            <a:off x="6207743" y="1783592"/>
            <a:ext cx="848309" cy="307777"/>
          </a:xfrm>
          <a:prstGeom prst="rect">
            <a:avLst/>
          </a:prstGeom>
          <a:noFill/>
        </p:spPr>
        <p:txBody>
          <a:bodyPr wrap="none" rtlCol="0">
            <a:spAutoFit/>
          </a:bodyPr>
          <a:lstStyle/>
          <a:p>
            <a:r>
              <a:rPr lang="en-US" sz="1400" smtClean="0"/>
              <a:t>pH 1 to 2</a:t>
            </a:r>
            <a:endParaRPr lang="en-US" sz="1400"/>
          </a:p>
        </p:txBody>
      </p:sp>
      <p:sp>
        <p:nvSpPr>
          <p:cNvPr id="63" name="TextBox 62"/>
          <p:cNvSpPr txBox="1"/>
          <p:nvPr/>
        </p:nvSpPr>
        <p:spPr>
          <a:xfrm>
            <a:off x="8164792" y="2766748"/>
            <a:ext cx="635110" cy="307777"/>
          </a:xfrm>
          <a:prstGeom prst="rect">
            <a:avLst/>
          </a:prstGeom>
          <a:solidFill>
            <a:schemeClr val="bg1"/>
          </a:solidFill>
        </p:spPr>
        <p:txBody>
          <a:bodyPr wrap="none" rtlCol="0">
            <a:spAutoFit/>
          </a:bodyPr>
          <a:lstStyle/>
          <a:p>
            <a:r>
              <a:rPr lang="en-US" sz="1400" dirty="0" smtClean="0">
                <a:solidFill>
                  <a:srgbClr val="FF0000"/>
                </a:solidFill>
              </a:rPr>
              <a:t>WS Fe</a:t>
            </a:r>
            <a:endParaRPr lang="en-US" sz="1400" dirty="0">
              <a:solidFill>
                <a:srgbClr val="FF0000"/>
              </a:solidFill>
            </a:endParaRPr>
          </a:p>
        </p:txBody>
      </p:sp>
      <p:cxnSp>
        <p:nvCxnSpPr>
          <p:cNvPr id="68" name="Straight Arrow Connector 67"/>
          <p:cNvCxnSpPr/>
          <p:nvPr/>
        </p:nvCxnSpPr>
        <p:spPr>
          <a:xfrm>
            <a:off x="9274885" y="2520762"/>
            <a:ext cx="539863" cy="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9860955" y="1459550"/>
            <a:ext cx="1948524" cy="2109698"/>
            <a:chOff x="9999628" y="1132801"/>
            <a:chExt cx="1948524" cy="2109698"/>
          </a:xfrm>
        </p:grpSpPr>
        <p:pic>
          <p:nvPicPr>
            <p:cNvPr id="1030" name="Picture 6" descr="mage result for cartoon of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628" y="1132801"/>
              <a:ext cx="1948524" cy="2082392"/>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9999628" y="2962178"/>
              <a:ext cx="1948524" cy="280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42606" y="4343847"/>
            <a:ext cx="6319125" cy="1015663"/>
          </a:xfrm>
          <a:prstGeom prst="rect">
            <a:avLst/>
          </a:prstGeom>
          <a:noFill/>
        </p:spPr>
        <p:txBody>
          <a:bodyPr wrap="square" rtlCol="0">
            <a:spAutoFit/>
          </a:bodyPr>
          <a:lstStyle/>
          <a:p>
            <a:r>
              <a:rPr lang="en-US" sz="2000" b="1" dirty="0" smtClean="0">
                <a:solidFill>
                  <a:schemeClr val="accent1">
                    <a:lumMod val="50000"/>
                  </a:schemeClr>
                </a:solidFill>
              </a:rPr>
              <a:t>A mechanism explaining sulfate, strong acidity, or secondary species links to health effects reported in </a:t>
            </a:r>
            <a:r>
              <a:rPr lang="en-US" sz="2000" b="1" u="sng" dirty="0" smtClean="0">
                <a:solidFill>
                  <a:schemeClr val="accent1">
                    <a:lumMod val="50000"/>
                  </a:schemeClr>
                </a:solidFill>
              </a:rPr>
              <a:t>many</a:t>
            </a:r>
            <a:r>
              <a:rPr lang="en-US" sz="2000" b="1" dirty="0" smtClean="0">
                <a:solidFill>
                  <a:schemeClr val="accent1">
                    <a:lumMod val="50000"/>
                  </a:schemeClr>
                </a:solidFill>
              </a:rPr>
              <a:t> past </a:t>
            </a:r>
            <a:r>
              <a:rPr lang="en-US" sz="2000" b="1" dirty="0" err="1" smtClean="0">
                <a:solidFill>
                  <a:schemeClr val="accent1">
                    <a:lumMod val="50000"/>
                  </a:schemeClr>
                </a:solidFill>
              </a:rPr>
              <a:t>epi</a:t>
            </a:r>
            <a:r>
              <a:rPr lang="en-US" sz="2000" b="1" dirty="0" smtClean="0">
                <a:solidFill>
                  <a:schemeClr val="accent1">
                    <a:lumMod val="50000"/>
                  </a:schemeClr>
                </a:solidFill>
              </a:rPr>
              <a:t> studies?</a:t>
            </a:r>
            <a:endParaRPr lang="en-US" sz="2000" b="1" dirty="0">
              <a:solidFill>
                <a:schemeClr val="accent1">
                  <a:lumMod val="50000"/>
                </a:schemeClr>
              </a:solidFill>
            </a:endParaRPr>
          </a:p>
        </p:txBody>
      </p:sp>
      <p:sp>
        <p:nvSpPr>
          <p:cNvPr id="23" name="TextBox 22"/>
          <p:cNvSpPr txBox="1"/>
          <p:nvPr/>
        </p:nvSpPr>
        <p:spPr>
          <a:xfrm>
            <a:off x="4039336" y="1154684"/>
            <a:ext cx="4443011" cy="369332"/>
          </a:xfrm>
          <a:prstGeom prst="rect">
            <a:avLst/>
          </a:prstGeom>
          <a:noFill/>
        </p:spPr>
        <p:txBody>
          <a:bodyPr wrap="none" rtlCol="0">
            <a:spAutoFit/>
          </a:bodyPr>
          <a:lstStyle/>
          <a:p>
            <a:r>
              <a:rPr lang="en-US" dirty="0" smtClean="0"/>
              <a:t>(</a:t>
            </a:r>
            <a:r>
              <a:rPr lang="en-US" smtClean="0"/>
              <a:t>similar processes for other transition metals)</a:t>
            </a:r>
            <a:endParaRPr lang="en-US"/>
          </a:p>
        </p:txBody>
      </p:sp>
      <p:sp>
        <p:nvSpPr>
          <p:cNvPr id="2" name="TextBox 1"/>
          <p:cNvSpPr txBox="1"/>
          <p:nvPr/>
        </p:nvSpPr>
        <p:spPr>
          <a:xfrm flipH="1">
            <a:off x="8947167" y="3019538"/>
            <a:ext cx="886972" cy="523220"/>
          </a:xfrm>
          <a:prstGeom prst="rect">
            <a:avLst/>
          </a:prstGeom>
          <a:noFill/>
        </p:spPr>
        <p:txBody>
          <a:bodyPr wrap="square" rtlCol="0">
            <a:spAutoFit/>
          </a:bodyPr>
          <a:lstStyle/>
          <a:p>
            <a:r>
              <a:rPr lang="en-US" sz="1400" smtClean="0"/>
              <a:t>oxidative stress</a:t>
            </a:r>
            <a:endParaRPr lang="en-US" sz="1400" dirty="0"/>
          </a:p>
        </p:txBody>
      </p:sp>
      <p:sp>
        <p:nvSpPr>
          <p:cNvPr id="48" name="TextBox 47"/>
          <p:cNvSpPr txBox="1"/>
          <p:nvPr/>
        </p:nvSpPr>
        <p:spPr>
          <a:xfrm>
            <a:off x="10190840" y="1031704"/>
            <a:ext cx="1328762" cy="646331"/>
          </a:xfrm>
          <a:prstGeom prst="rect">
            <a:avLst/>
          </a:prstGeom>
          <a:noFill/>
        </p:spPr>
        <p:txBody>
          <a:bodyPr wrap="none" rtlCol="0">
            <a:spAutoFit/>
          </a:bodyPr>
          <a:lstStyle/>
          <a:p>
            <a:pPr algn="ctr"/>
            <a:r>
              <a:rPr lang="en-US" dirty="0" smtClean="0"/>
              <a:t>Emergency</a:t>
            </a:r>
          </a:p>
          <a:p>
            <a:pPr algn="ctr"/>
            <a:r>
              <a:rPr lang="en-US" dirty="0" smtClean="0"/>
              <a:t>Department</a:t>
            </a:r>
            <a:endParaRPr lang="en-US" dirty="0"/>
          </a:p>
        </p:txBody>
      </p:sp>
      <p:sp>
        <p:nvSpPr>
          <p:cNvPr id="51" name="TextBox 50"/>
          <p:cNvSpPr txBox="1"/>
          <p:nvPr/>
        </p:nvSpPr>
        <p:spPr>
          <a:xfrm>
            <a:off x="10045302" y="3111101"/>
            <a:ext cx="1556132" cy="646331"/>
          </a:xfrm>
          <a:prstGeom prst="rect">
            <a:avLst/>
          </a:prstGeom>
          <a:noFill/>
        </p:spPr>
        <p:txBody>
          <a:bodyPr wrap="none" rtlCol="0">
            <a:spAutoFit/>
          </a:bodyPr>
          <a:lstStyle/>
          <a:p>
            <a:pPr algn="ctr"/>
            <a:r>
              <a:rPr lang="en-US" dirty="0" smtClean="0"/>
              <a:t>Cardiovascular</a:t>
            </a:r>
          </a:p>
          <a:p>
            <a:pPr algn="ctr"/>
            <a:r>
              <a:rPr lang="en-US" dirty="0" smtClean="0"/>
              <a:t>Visits</a:t>
            </a:r>
            <a:endParaRPr lang="en-US" dirty="0"/>
          </a:p>
        </p:txBody>
      </p:sp>
    </p:spTree>
    <p:extLst>
      <p:ext uri="{BB962C8B-B14F-4D97-AF65-F5344CB8AC3E}">
        <p14:creationId xmlns:p14="http://schemas.microsoft.com/office/powerpoint/2010/main" val="1914417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7725" y="571501"/>
            <a:ext cx="10506075" cy="2139383"/>
          </a:xfrm>
        </p:spPr>
        <p:txBody>
          <a:bodyPr>
            <a:normAutofit fontScale="90000"/>
          </a:bodyPr>
          <a:lstStyle/>
          <a:p>
            <a:r>
              <a:rPr lang="en-US" sz="5400" b="1" dirty="0">
                <a:solidFill>
                  <a:srgbClr val="0F0BFF"/>
                </a:solidFill>
                <a:latin typeface="+mn-lt"/>
              </a:rPr>
              <a:t>Iron in Soils and Road Dust is Modulated by Coal-Fired Power Plant Sulfur Making Toxic PM2.5  </a:t>
            </a:r>
          </a:p>
        </p:txBody>
      </p:sp>
      <p:sp>
        <p:nvSpPr>
          <p:cNvPr id="4" name="Rectangle 3"/>
          <p:cNvSpPr/>
          <p:nvPr/>
        </p:nvSpPr>
        <p:spPr>
          <a:xfrm>
            <a:off x="1824960" y="3379455"/>
            <a:ext cx="8833515" cy="2308324"/>
          </a:xfrm>
          <a:prstGeom prst="rect">
            <a:avLst/>
          </a:prstGeom>
        </p:spPr>
        <p:txBody>
          <a:bodyPr wrap="square">
            <a:spAutoFit/>
          </a:bodyPr>
          <a:lstStyle/>
          <a:p>
            <a:pPr algn="ctr"/>
            <a:r>
              <a:rPr lang="en-US" sz="2800" dirty="0"/>
              <a:t>Rodney Weber, </a:t>
            </a:r>
            <a:r>
              <a:rPr lang="en-US" sz="2800" dirty="0" err="1" smtClean="0"/>
              <a:t>Yuhan</a:t>
            </a:r>
            <a:r>
              <a:rPr lang="en-US" sz="2800" dirty="0" smtClean="0"/>
              <a:t> Yang, Jenny </a:t>
            </a:r>
            <a:r>
              <a:rPr lang="en-US" sz="2800" dirty="0"/>
              <a:t>Wong, Jim Mulholland, Ted Russell</a:t>
            </a:r>
          </a:p>
          <a:p>
            <a:pPr algn="ctr"/>
            <a:r>
              <a:rPr lang="en-US" sz="2000" dirty="0"/>
              <a:t>Georgia Tech</a:t>
            </a:r>
          </a:p>
          <a:p>
            <a:pPr algn="ctr"/>
            <a:endParaRPr lang="en-US" sz="2000" dirty="0"/>
          </a:p>
          <a:p>
            <a:pPr algn="ctr"/>
            <a:r>
              <a:rPr lang="en-US" sz="2800" dirty="0" err="1"/>
              <a:t>Thanos</a:t>
            </a:r>
            <a:r>
              <a:rPr lang="en-US" sz="2800" dirty="0"/>
              <a:t> </a:t>
            </a:r>
            <a:r>
              <a:rPr lang="en-US" sz="2800" dirty="0" err="1"/>
              <a:t>Nenes</a:t>
            </a:r>
            <a:endParaRPr lang="en-US" sz="2800" dirty="0"/>
          </a:p>
          <a:p>
            <a:pPr algn="ctr"/>
            <a:r>
              <a:rPr lang="en-US" sz="2000" dirty="0"/>
              <a:t>EPF Lausanne</a:t>
            </a:r>
          </a:p>
        </p:txBody>
      </p:sp>
      <p:sp>
        <p:nvSpPr>
          <p:cNvPr id="3" name="Slide Number Placeholder 2"/>
          <p:cNvSpPr>
            <a:spLocks noGrp="1"/>
          </p:cNvSpPr>
          <p:nvPr>
            <p:ph type="sldNum" sz="quarter" idx="12"/>
          </p:nvPr>
        </p:nvSpPr>
        <p:spPr/>
        <p:txBody>
          <a:bodyPr/>
          <a:lstStyle/>
          <a:p>
            <a:fld id="{3C198707-C796-BF49-85A3-F44288D81A8D}" type="slidenum">
              <a:rPr lang="en-US" smtClean="0"/>
              <a:t>2</a:t>
            </a:fld>
            <a:endParaRPr lang="en-US" dirty="0"/>
          </a:p>
        </p:txBody>
      </p:sp>
    </p:spTree>
    <p:extLst>
      <p:ext uri="{BB962C8B-B14F-4D97-AF65-F5344CB8AC3E}">
        <p14:creationId xmlns:p14="http://schemas.microsoft.com/office/powerpoint/2010/main" val="1248248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Dropbox\Research\SOAS\AAAR 2014\NSF-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712" y="1262081"/>
            <a:ext cx="2887079" cy="288707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71144" y="3699416"/>
            <a:ext cx="6096000" cy="1077218"/>
          </a:xfrm>
          <a:prstGeom prst="rect">
            <a:avLst/>
          </a:prstGeom>
        </p:spPr>
        <p:txBody>
          <a:bodyPr>
            <a:spAutoFit/>
          </a:bodyPr>
          <a:lstStyle/>
          <a:p>
            <a:pPr algn="just"/>
            <a:r>
              <a:rPr lang="en-US" sz="1600" smtClean="0">
                <a:latin typeface="Times" pitchFamily="18" charset="0"/>
              </a:rPr>
              <a:t>The </a:t>
            </a:r>
            <a:r>
              <a:rPr lang="en-US" sz="1600" dirty="0">
                <a:latin typeface="Times" pitchFamily="18" charset="0"/>
              </a:rPr>
              <a:t>contents are solely the responsibility of the grantee and do not necessarily represent the official views of the US EPA. Further, US EPA does not endorse the purchase of any commercial products or services mentioned in the work.</a:t>
            </a:r>
          </a:p>
        </p:txBody>
      </p:sp>
      <p:grpSp>
        <p:nvGrpSpPr>
          <p:cNvPr id="14" name="Group 13"/>
          <p:cNvGrpSpPr/>
          <p:nvPr/>
        </p:nvGrpSpPr>
        <p:grpSpPr>
          <a:xfrm>
            <a:off x="6426200" y="1262081"/>
            <a:ext cx="4210584" cy="2268519"/>
            <a:chOff x="6375073" y="1300181"/>
            <a:chExt cx="4363311" cy="2630922"/>
          </a:xfrm>
        </p:grpSpPr>
        <p:pic>
          <p:nvPicPr>
            <p:cNvPr id="11" name="Picture 10" descr="Starblock"/>
            <p:cNvPicPr>
              <a:picLocks noChangeAspect="1" noChangeArrowheads="1"/>
            </p:cNvPicPr>
            <p:nvPr/>
          </p:nvPicPr>
          <p:blipFill>
            <a:blip r:embed="rId3"/>
            <a:srcRect/>
            <a:stretch>
              <a:fillRect/>
            </a:stretch>
          </p:blipFill>
          <p:spPr bwMode="auto">
            <a:xfrm>
              <a:off x="6375073" y="1300181"/>
              <a:ext cx="4363311" cy="2630922"/>
            </a:xfrm>
            <a:prstGeom prst="rect">
              <a:avLst/>
            </a:prstGeom>
            <a:noFill/>
            <a:ln w="9525">
              <a:noFill/>
              <a:miter lim="800000"/>
              <a:headEnd/>
              <a:tailEnd/>
            </a:ln>
          </p:spPr>
        </p:pic>
        <p:sp>
          <p:nvSpPr>
            <p:cNvPr id="13" name="Rectangle 12"/>
            <p:cNvSpPr/>
            <p:nvPr/>
          </p:nvSpPr>
          <p:spPr>
            <a:xfrm>
              <a:off x="9373669" y="2978116"/>
              <a:ext cx="1083951" cy="369332"/>
            </a:xfrm>
            <a:prstGeom prst="rect">
              <a:avLst/>
            </a:prstGeom>
          </p:spPr>
          <p:txBody>
            <a:bodyPr wrap="none">
              <a:spAutoFit/>
            </a:bodyPr>
            <a:lstStyle/>
            <a:p>
              <a:r>
                <a:rPr lang="en-US" dirty="0">
                  <a:latin typeface="Times New Roman" charset="0"/>
                  <a:ea typeface="Yu Mincho" charset="-128"/>
                </a:rPr>
                <a:t>R835882</a:t>
              </a:r>
              <a:r>
                <a:rPr lang="en-US" dirty="0"/>
                <a:t> </a:t>
              </a:r>
            </a:p>
          </p:txBody>
        </p:sp>
      </p:grpSp>
      <p:sp>
        <p:nvSpPr>
          <p:cNvPr id="2" name="TextBox 1"/>
          <p:cNvSpPr txBox="1"/>
          <p:nvPr/>
        </p:nvSpPr>
        <p:spPr>
          <a:xfrm>
            <a:off x="2084982" y="5595964"/>
            <a:ext cx="8392518" cy="830997"/>
          </a:xfrm>
          <a:prstGeom prst="rect">
            <a:avLst/>
          </a:prstGeom>
          <a:noFill/>
        </p:spPr>
        <p:txBody>
          <a:bodyPr wrap="square" rtlCol="0">
            <a:spAutoFit/>
          </a:bodyPr>
          <a:lstStyle/>
          <a:p>
            <a:r>
              <a:rPr lang="en-US" sz="2400" dirty="0" smtClean="0"/>
              <a:t>All data were from the SEARCH network, PI Eric Edgerton, and supported by the Southern Company/Georgia Power</a:t>
            </a:r>
            <a:endParaRPr lang="en-US" sz="2400" dirty="0"/>
          </a:p>
        </p:txBody>
      </p:sp>
    </p:spTree>
    <p:extLst>
      <p:ext uri="{BB962C8B-B14F-4D97-AF65-F5344CB8AC3E}">
        <p14:creationId xmlns:p14="http://schemas.microsoft.com/office/powerpoint/2010/main" val="245226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97" y="220971"/>
            <a:ext cx="10515600" cy="919087"/>
          </a:xfrm>
        </p:spPr>
        <p:txBody>
          <a:bodyPr/>
          <a:lstStyle/>
          <a:p>
            <a:r>
              <a:rPr lang="en-US" b="1" i="1" dirty="0" smtClean="0">
                <a:latin typeface="+mn-lt"/>
              </a:rPr>
              <a:t>Outline</a:t>
            </a:r>
            <a:endParaRPr lang="en-US" b="1" i="1" dirty="0">
              <a:latin typeface="+mn-lt"/>
            </a:endParaRPr>
          </a:p>
        </p:txBody>
      </p:sp>
      <p:sp>
        <p:nvSpPr>
          <p:cNvPr id="4" name="TextBox 3"/>
          <p:cNvSpPr txBox="1"/>
          <p:nvPr/>
        </p:nvSpPr>
        <p:spPr>
          <a:xfrm>
            <a:off x="10184025" y="3169332"/>
            <a:ext cx="1328762" cy="646331"/>
          </a:xfrm>
          <a:prstGeom prst="rect">
            <a:avLst/>
          </a:prstGeom>
          <a:noFill/>
        </p:spPr>
        <p:txBody>
          <a:bodyPr wrap="none" rtlCol="0">
            <a:spAutoFit/>
          </a:bodyPr>
          <a:lstStyle/>
          <a:p>
            <a:pPr algn="ctr"/>
            <a:r>
              <a:rPr lang="en-US" dirty="0" smtClean="0"/>
              <a:t>Emergency</a:t>
            </a:r>
          </a:p>
          <a:p>
            <a:pPr algn="ctr"/>
            <a:r>
              <a:rPr lang="en-US" dirty="0" smtClean="0"/>
              <a:t>Department</a:t>
            </a:r>
            <a:endParaRPr lang="en-US" dirty="0"/>
          </a:p>
        </p:txBody>
      </p:sp>
      <p:grpSp>
        <p:nvGrpSpPr>
          <p:cNvPr id="45" name="Group 44"/>
          <p:cNvGrpSpPr/>
          <p:nvPr/>
        </p:nvGrpSpPr>
        <p:grpSpPr>
          <a:xfrm>
            <a:off x="712980" y="3414620"/>
            <a:ext cx="11102486" cy="2784569"/>
            <a:chOff x="702230" y="2608442"/>
            <a:chExt cx="11102486" cy="2784569"/>
          </a:xfrm>
        </p:grpSpPr>
        <p:grpSp>
          <p:nvGrpSpPr>
            <p:cNvPr id="5" name="Group 4"/>
            <p:cNvGrpSpPr/>
            <p:nvPr/>
          </p:nvGrpSpPr>
          <p:grpSpPr>
            <a:xfrm>
              <a:off x="1014285" y="2608442"/>
              <a:ext cx="1792102" cy="1490907"/>
              <a:chOff x="1136206" y="977018"/>
              <a:chExt cx="1792102" cy="1490907"/>
            </a:xfrm>
          </p:grpSpPr>
          <p:grpSp>
            <p:nvGrpSpPr>
              <p:cNvPr id="6" name="Group 5"/>
              <p:cNvGrpSpPr/>
              <p:nvPr/>
            </p:nvGrpSpPr>
            <p:grpSpPr>
              <a:xfrm>
                <a:off x="1136206" y="977018"/>
                <a:ext cx="1637912" cy="1490907"/>
                <a:chOff x="1457326" y="2475037"/>
                <a:chExt cx="1637912" cy="1490907"/>
              </a:xfrm>
            </p:grpSpPr>
            <p:pic>
              <p:nvPicPr>
                <p:cNvPr id="8" name="Picture 2" descr="mage result for cartoon picture 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57326" y="2475037"/>
                  <a:ext cx="1637912" cy="1394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01209" y="3710763"/>
                  <a:ext cx="1286540"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2416745" y="1579936"/>
                <a:ext cx="511563" cy="2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a:stretch>
              <a:fillRect/>
            </a:stretch>
          </p:blipFill>
          <p:spPr>
            <a:xfrm>
              <a:off x="702230" y="3761976"/>
              <a:ext cx="2098222" cy="1631035"/>
            </a:xfrm>
            <a:prstGeom prst="rect">
              <a:avLst/>
            </a:prstGeom>
          </p:spPr>
        </p:pic>
        <p:sp>
          <p:nvSpPr>
            <p:cNvPr id="12" name="Arc 11"/>
            <p:cNvSpPr/>
            <p:nvPr/>
          </p:nvSpPr>
          <p:spPr>
            <a:xfrm>
              <a:off x="803812" y="3537988"/>
              <a:ext cx="3199700" cy="847270"/>
            </a:xfrm>
            <a:prstGeom prst="arc">
              <a:avLst>
                <a:gd name="adj1" fmla="val 14263183"/>
                <a:gd name="adj2" fmla="val 21338607"/>
              </a:avLst>
            </a:prstGeom>
            <a:ln w="31750">
              <a:solidFill>
                <a:schemeClr val="accent4">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flipV="1">
              <a:off x="1014285" y="3575906"/>
              <a:ext cx="3033236" cy="809352"/>
            </a:xfrm>
            <a:prstGeom prst="arc">
              <a:avLst>
                <a:gd name="adj1" fmla="val 17905119"/>
                <a:gd name="adj2" fmla="val 21338607"/>
              </a:avLst>
            </a:prstGeom>
            <a:ln w="317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342792" y="2943082"/>
              <a:ext cx="1063112" cy="615553"/>
            </a:xfrm>
            <a:prstGeom prst="rect">
              <a:avLst/>
            </a:prstGeom>
            <a:noFill/>
          </p:spPr>
          <p:txBody>
            <a:bodyPr wrap="none" rtlCol="0">
              <a:spAutoFit/>
            </a:bodyPr>
            <a:lstStyle/>
            <a:p>
              <a:pPr algn="ctr"/>
              <a:r>
                <a:rPr lang="en-US" dirty="0" smtClean="0">
                  <a:solidFill>
                    <a:schemeClr val="accent4">
                      <a:lumMod val="50000"/>
                    </a:schemeClr>
                  </a:solidFill>
                </a:rPr>
                <a:t>Metals</a:t>
              </a:r>
            </a:p>
            <a:p>
              <a:pPr algn="ctr"/>
              <a:r>
                <a:rPr lang="en-US" sz="1600" dirty="0" smtClean="0">
                  <a:solidFill>
                    <a:schemeClr val="accent4">
                      <a:lumMod val="50000"/>
                    </a:schemeClr>
                  </a:solidFill>
                </a:rPr>
                <a:t>(insoluble)</a:t>
              </a:r>
              <a:endParaRPr lang="en-US" sz="1600" dirty="0">
                <a:solidFill>
                  <a:schemeClr val="accent4">
                    <a:lumMod val="50000"/>
                  </a:schemeClr>
                </a:solidFill>
              </a:endParaRPr>
            </a:p>
          </p:txBody>
        </p:sp>
        <p:sp>
          <p:nvSpPr>
            <p:cNvPr id="15" name="TextBox 14"/>
            <p:cNvSpPr txBox="1"/>
            <p:nvPr/>
          </p:nvSpPr>
          <p:spPr>
            <a:xfrm>
              <a:off x="2878684" y="4380472"/>
              <a:ext cx="1072730" cy="369332"/>
            </a:xfrm>
            <a:prstGeom prst="rect">
              <a:avLst/>
            </a:prstGeom>
            <a:noFill/>
          </p:spPr>
          <p:txBody>
            <a:bodyPr wrap="none" rtlCol="0">
              <a:spAutoFit/>
            </a:bodyPr>
            <a:lstStyle/>
            <a:p>
              <a:pPr algn="ctr"/>
              <a:r>
                <a:rPr lang="en-US" dirty="0" smtClean="0">
                  <a:solidFill>
                    <a:srgbClr val="FF0000"/>
                  </a:solidFill>
                </a:rPr>
                <a:t>SO</a:t>
              </a:r>
              <a:r>
                <a:rPr lang="en-US" baseline="-25000" dirty="0" smtClean="0">
                  <a:solidFill>
                    <a:srgbClr val="FF0000"/>
                  </a:solidFill>
                </a:rPr>
                <a:t>2</a:t>
              </a:r>
              <a:r>
                <a:rPr lang="en-US" dirty="0" smtClean="0">
                  <a:solidFill>
                    <a:srgbClr val="FF0000"/>
                  </a:solidFill>
                </a:rPr>
                <a:t>/SO</a:t>
              </a:r>
              <a:r>
                <a:rPr lang="en-US" baseline="-25000" dirty="0" smtClean="0">
                  <a:solidFill>
                    <a:srgbClr val="FF0000"/>
                  </a:solidFill>
                </a:rPr>
                <a:t>4</a:t>
              </a:r>
              <a:r>
                <a:rPr lang="en-US" baseline="30000" dirty="0" smtClean="0">
                  <a:solidFill>
                    <a:srgbClr val="FF0000"/>
                  </a:solidFill>
                </a:rPr>
                <a:t>2-</a:t>
              </a:r>
            </a:p>
          </p:txBody>
        </p:sp>
        <p:sp>
          <p:nvSpPr>
            <p:cNvPr id="16" name="Oval 15"/>
            <p:cNvSpPr/>
            <p:nvPr/>
          </p:nvSpPr>
          <p:spPr>
            <a:xfrm>
              <a:off x="4047521" y="3575906"/>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71567" y="4467604"/>
              <a:ext cx="1303049" cy="369332"/>
            </a:xfrm>
            <a:prstGeom prst="rect">
              <a:avLst/>
            </a:prstGeom>
            <a:noFill/>
          </p:spPr>
          <p:txBody>
            <a:bodyPr wrap="none" rtlCol="0">
              <a:spAutoFit/>
            </a:bodyPr>
            <a:lstStyle/>
            <a:p>
              <a:r>
                <a:rPr lang="en-US" dirty="0" smtClean="0">
                  <a:solidFill>
                    <a:srgbClr val="0F0BFF"/>
                  </a:solidFill>
                </a:rPr>
                <a:t>liquid water</a:t>
              </a:r>
              <a:endParaRPr lang="en-US" dirty="0">
                <a:solidFill>
                  <a:srgbClr val="0F0BFF"/>
                </a:solidFill>
              </a:endParaRPr>
            </a:p>
          </p:txBody>
        </p:sp>
        <p:sp>
          <p:nvSpPr>
            <p:cNvPr id="18" name="TextBox 17"/>
            <p:cNvSpPr txBox="1"/>
            <p:nvPr/>
          </p:nvSpPr>
          <p:spPr>
            <a:xfrm flipH="1">
              <a:off x="4639910" y="3824896"/>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19" name="TextBox 18"/>
            <p:cNvSpPr txBox="1"/>
            <p:nvPr/>
          </p:nvSpPr>
          <p:spPr>
            <a:xfrm>
              <a:off x="4115214" y="3602426"/>
              <a:ext cx="712054" cy="369332"/>
            </a:xfrm>
            <a:prstGeom prst="rect">
              <a:avLst/>
            </a:prstGeom>
            <a:noFill/>
          </p:spPr>
          <p:txBody>
            <a:bodyPr wrap="none" rtlCol="0">
              <a:spAutoFit/>
            </a:bodyPr>
            <a:lstStyle/>
            <a:p>
              <a:r>
                <a:rPr lang="en-US" dirty="0" smtClean="0"/>
                <a:t>Fe</a:t>
              </a:r>
              <a:r>
                <a:rPr lang="en-US" baseline="-25000" dirty="0" smtClean="0"/>
                <a:t>2</a:t>
              </a:r>
              <a:r>
                <a:rPr lang="en-US" dirty="0" smtClean="0"/>
                <a:t>O</a:t>
              </a:r>
              <a:r>
                <a:rPr lang="en-US" baseline="-25000" dirty="0" smtClean="0"/>
                <a:t>3</a:t>
              </a:r>
              <a:endParaRPr lang="en-US" baseline="-25000" dirty="0"/>
            </a:p>
          </p:txBody>
        </p:sp>
        <p:sp>
          <p:nvSpPr>
            <p:cNvPr id="20" name="TextBox 19"/>
            <p:cNvSpPr txBox="1"/>
            <p:nvPr/>
          </p:nvSpPr>
          <p:spPr>
            <a:xfrm>
              <a:off x="4000842" y="4020798"/>
              <a:ext cx="571375" cy="276999"/>
            </a:xfrm>
            <a:prstGeom prst="rect">
              <a:avLst/>
            </a:prstGeom>
            <a:noFill/>
          </p:spPr>
          <p:txBody>
            <a:bodyPr wrap="none" rtlCol="0">
              <a:spAutoFit/>
            </a:bodyPr>
            <a:lstStyle/>
            <a:p>
              <a:r>
                <a:rPr lang="en-US" sz="1200" dirty="0" smtClean="0">
                  <a:solidFill>
                    <a:schemeClr val="bg1"/>
                  </a:solidFill>
                </a:rPr>
                <a:t>WS Fe</a:t>
              </a:r>
              <a:endParaRPr lang="en-US" sz="1200" baseline="30000" dirty="0">
                <a:solidFill>
                  <a:schemeClr val="bg1"/>
                </a:solidFill>
              </a:endParaRPr>
            </a:p>
          </p:txBody>
        </p:sp>
        <p:cxnSp>
          <p:nvCxnSpPr>
            <p:cNvPr id="21" name="Straight Arrow Connector 20"/>
            <p:cNvCxnSpPr/>
            <p:nvPr/>
          </p:nvCxnSpPr>
          <p:spPr>
            <a:xfrm>
              <a:off x="5141183" y="4023731"/>
              <a:ext cx="8598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72922" y="4199151"/>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23" name="Oval 22"/>
            <p:cNvSpPr/>
            <p:nvPr/>
          </p:nvSpPr>
          <p:spPr>
            <a:xfrm>
              <a:off x="6070075" y="3563891"/>
              <a:ext cx="1025969" cy="958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913922" y="4486563"/>
              <a:ext cx="1303049" cy="369332"/>
            </a:xfrm>
            <a:prstGeom prst="rect">
              <a:avLst/>
            </a:prstGeom>
            <a:noFill/>
          </p:spPr>
          <p:txBody>
            <a:bodyPr wrap="none" rtlCol="0">
              <a:spAutoFit/>
            </a:bodyPr>
            <a:lstStyle/>
            <a:p>
              <a:r>
                <a:rPr lang="en-US" dirty="0" smtClean="0">
                  <a:solidFill>
                    <a:srgbClr val="0F0BFF"/>
                  </a:solidFill>
                </a:rPr>
                <a:t>liquid water</a:t>
              </a:r>
              <a:endParaRPr lang="en-US" dirty="0">
                <a:solidFill>
                  <a:srgbClr val="0F0BFF"/>
                </a:solidFill>
              </a:endParaRPr>
            </a:p>
          </p:txBody>
        </p:sp>
        <p:sp>
          <p:nvSpPr>
            <p:cNvPr id="25" name="TextBox 24"/>
            <p:cNvSpPr txBox="1"/>
            <p:nvPr/>
          </p:nvSpPr>
          <p:spPr>
            <a:xfrm flipH="1">
              <a:off x="6692715" y="3747356"/>
              <a:ext cx="465530" cy="307777"/>
            </a:xfrm>
            <a:prstGeom prst="rect">
              <a:avLst/>
            </a:prstGeom>
            <a:noFill/>
          </p:spPr>
          <p:txBody>
            <a:bodyPr wrap="square" rtlCol="0">
              <a:spAutoFit/>
            </a:bodyPr>
            <a:lstStyle/>
            <a:p>
              <a:r>
                <a:rPr lang="en-US" sz="1400" dirty="0" smtClean="0"/>
                <a:t>H</a:t>
              </a:r>
              <a:r>
                <a:rPr lang="en-US" sz="1400" baseline="30000" dirty="0" smtClean="0"/>
                <a:t>+</a:t>
              </a:r>
              <a:endParaRPr lang="en-US" sz="1400" baseline="30000" dirty="0"/>
            </a:p>
          </p:txBody>
        </p:sp>
        <p:sp>
          <p:nvSpPr>
            <p:cNvPr id="26" name="TextBox 25"/>
            <p:cNvSpPr txBox="1"/>
            <p:nvPr/>
          </p:nvSpPr>
          <p:spPr>
            <a:xfrm>
              <a:off x="6157569" y="3621385"/>
              <a:ext cx="535146" cy="276999"/>
            </a:xfrm>
            <a:prstGeom prst="rect">
              <a:avLst/>
            </a:prstGeom>
            <a:noFill/>
          </p:spPr>
          <p:txBody>
            <a:bodyPr wrap="none" rtlCol="0">
              <a:spAutoFit/>
            </a:bodyPr>
            <a:lstStyle/>
            <a:p>
              <a:r>
                <a:rPr lang="en-US" sz="1200" dirty="0" smtClean="0"/>
                <a:t>Fe</a:t>
              </a:r>
              <a:r>
                <a:rPr lang="en-US" sz="1200" baseline="-25000" dirty="0" smtClean="0"/>
                <a:t>2</a:t>
              </a:r>
              <a:r>
                <a:rPr lang="en-US" sz="1200" dirty="0" smtClean="0"/>
                <a:t>O</a:t>
              </a:r>
              <a:r>
                <a:rPr lang="en-US" sz="1200" baseline="-25000" dirty="0" smtClean="0"/>
                <a:t>3</a:t>
              </a:r>
              <a:endParaRPr lang="en-US" sz="1200" baseline="-25000" dirty="0"/>
            </a:p>
          </p:txBody>
        </p:sp>
        <p:sp>
          <p:nvSpPr>
            <p:cNvPr id="27" name="TextBox 26"/>
            <p:cNvSpPr txBox="1"/>
            <p:nvPr/>
          </p:nvSpPr>
          <p:spPr>
            <a:xfrm>
              <a:off x="6075829" y="3984932"/>
              <a:ext cx="701923" cy="338554"/>
            </a:xfrm>
            <a:prstGeom prst="rect">
              <a:avLst/>
            </a:prstGeom>
            <a:noFill/>
          </p:spPr>
          <p:txBody>
            <a:bodyPr wrap="none" rtlCol="0">
              <a:spAutoFit/>
            </a:bodyPr>
            <a:lstStyle/>
            <a:p>
              <a:r>
                <a:rPr lang="en-US" sz="1600" b="1" dirty="0" smtClean="0">
                  <a:solidFill>
                    <a:schemeClr val="bg1"/>
                  </a:solidFill>
                </a:rPr>
                <a:t>WS Fe</a:t>
              </a:r>
              <a:endParaRPr lang="en-US" sz="1600" b="1" dirty="0">
                <a:solidFill>
                  <a:schemeClr val="bg1"/>
                </a:solidFill>
              </a:endParaRPr>
            </a:p>
          </p:txBody>
        </p:sp>
        <p:sp>
          <p:nvSpPr>
            <p:cNvPr id="28" name="TextBox 27"/>
            <p:cNvSpPr txBox="1"/>
            <p:nvPr/>
          </p:nvSpPr>
          <p:spPr>
            <a:xfrm>
              <a:off x="6383255" y="4285107"/>
              <a:ext cx="49244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29" name="TextBox 28"/>
            <p:cNvSpPr txBox="1"/>
            <p:nvPr/>
          </p:nvSpPr>
          <p:spPr>
            <a:xfrm flipH="1">
              <a:off x="5182445" y="3651536"/>
              <a:ext cx="748991" cy="338554"/>
            </a:xfrm>
            <a:prstGeom prst="rect">
              <a:avLst/>
            </a:prstGeom>
            <a:noFill/>
          </p:spPr>
          <p:txBody>
            <a:bodyPr wrap="square" rtlCol="0">
              <a:spAutoFit/>
            </a:bodyPr>
            <a:lstStyle/>
            <a:p>
              <a:pPr algn="ctr"/>
              <a:r>
                <a:rPr lang="en-US" sz="1600" dirty="0"/>
                <a:t>T</a:t>
              </a:r>
              <a:r>
                <a:rPr lang="en-US" sz="1600" dirty="0" smtClean="0"/>
                <a:t>ime</a:t>
              </a:r>
              <a:endParaRPr lang="en-US" sz="1600" dirty="0"/>
            </a:p>
          </p:txBody>
        </p:sp>
        <p:sp>
          <p:nvSpPr>
            <p:cNvPr id="30" name="TextBox 29"/>
            <p:cNvSpPr txBox="1"/>
            <p:nvPr/>
          </p:nvSpPr>
          <p:spPr>
            <a:xfrm>
              <a:off x="5146693" y="4085051"/>
              <a:ext cx="800668" cy="338554"/>
            </a:xfrm>
            <a:prstGeom prst="rect">
              <a:avLst/>
            </a:prstGeom>
            <a:noFill/>
          </p:spPr>
          <p:txBody>
            <a:bodyPr wrap="none" rtlCol="0">
              <a:spAutoFit/>
            </a:bodyPr>
            <a:lstStyle/>
            <a:p>
              <a:pPr algn="ctr"/>
              <a:r>
                <a:rPr lang="en-US" sz="1600" smtClean="0"/>
                <a:t>Toxicity</a:t>
              </a:r>
              <a:endParaRPr lang="en-US" sz="1600" dirty="0"/>
            </a:p>
          </p:txBody>
        </p:sp>
        <p:cxnSp>
          <p:nvCxnSpPr>
            <p:cNvPr id="31" name="Straight Arrow Connector 30"/>
            <p:cNvCxnSpPr/>
            <p:nvPr/>
          </p:nvCxnSpPr>
          <p:spPr>
            <a:xfrm>
              <a:off x="7235059" y="4037315"/>
              <a:ext cx="53986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07216" y="3750263"/>
              <a:ext cx="771621" cy="461665"/>
            </a:xfrm>
            <a:prstGeom prst="rect">
              <a:avLst/>
            </a:prstGeom>
            <a:noFill/>
          </p:spPr>
          <p:txBody>
            <a:bodyPr wrap="none" rtlCol="0">
              <a:spAutoFit/>
            </a:bodyPr>
            <a:lstStyle/>
            <a:p>
              <a:pPr algn="ctr"/>
              <a:r>
                <a:rPr lang="en-US" sz="1200" smtClean="0"/>
                <a:t>internally</a:t>
              </a:r>
              <a:endParaRPr lang="en-US" sz="1200" dirty="0" smtClean="0"/>
            </a:p>
            <a:p>
              <a:pPr algn="ctr"/>
              <a:r>
                <a:rPr lang="en-US" sz="1200" dirty="0" smtClean="0"/>
                <a:t>mixed</a:t>
              </a:r>
              <a:endParaRPr lang="en-US" sz="1200" dirty="0"/>
            </a:p>
          </p:txBody>
        </p:sp>
        <p:pic>
          <p:nvPicPr>
            <p:cNvPr id="33" name="Picture 32"/>
            <p:cNvPicPr>
              <a:picLocks noChangeAspect="1"/>
            </p:cNvPicPr>
            <p:nvPr/>
          </p:nvPicPr>
          <p:blipFill>
            <a:blip r:embed="rId4"/>
            <a:stretch>
              <a:fillRect/>
            </a:stretch>
          </p:blipFill>
          <p:spPr>
            <a:xfrm>
              <a:off x="7793865" y="3128124"/>
              <a:ext cx="1540096" cy="1778489"/>
            </a:xfrm>
            <a:prstGeom prst="rect">
              <a:avLst/>
            </a:prstGeom>
          </p:spPr>
        </p:pic>
        <p:sp>
          <p:nvSpPr>
            <p:cNvPr id="35" name="TextBox 34"/>
            <p:cNvSpPr txBox="1"/>
            <p:nvPr/>
          </p:nvSpPr>
          <p:spPr>
            <a:xfrm>
              <a:off x="4058694" y="3293816"/>
              <a:ext cx="848309" cy="307777"/>
            </a:xfrm>
            <a:prstGeom prst="rect">
              <a:avLst/>
            </a:prstGeom>
            <a:noFill/>
          </p:spPr>
          <p:txBody>
            <a:bodyPr wrap="none" rtlCol="0">
              <a:spAutoFit/>
            </a:bodyPr>
            <a:lstStyle/>
            <a:p>
              <a:r>
                <a:rPr lang="en-US" sz="1400" dirty="0" smtClean="0"/>
                <a:t>pH 1 to 2</a:t>
              </a:r>
              <a:endParaRPr lang="en-US" sz="1400" dirty="0"/>
            </a:p>
          </p:txBody>
        </p:sp>
        <p:sp>
          <p:nvSpPr>
            <p:cNvPr id="36" name="TextBox 35"/>
            <p:cNvSpPr txBox="1"/>
            <p:nvPr/>
          </p:nvSpPr>
          <p:spPr>
            <a:xfrm>
              <a:off x="6202980" y="3286561"/>
              <a:ext cx="848309" cy="307777"/>
            </a:xfrm>
            <a:prstGeom prst="rect">
              <a:avLst/>
            </a:prstGeom>
            <a:noFill/>
          </p:spPr>
          <p:txBody>
            <a:bodyPr wrap="none" rtlCol="0">
              <a:spAutoFit/>
            </a:bodyPr>
            <a:lstStyle/>
            <a:p>
              <a:r>
                <a:rPr lang="en-US" sz="1400" smtClean="0"/>
                <a:t>pH 1 to 2</a:t>
              </a:r>
              <a:endParaRPr lang="en-US" sz="1400"/>
            </a:p>
          </p:txBody>
        </p:sp>
        <p:sp>
          <p:nvSpPr>
            <p:cNvPr id="37" name="TextBox 36"/>
            <p:cNvSpPr txBox="1"/>
            <p:nvPr/>
          </p:nvSpPr>
          <p:spPr>
            <a:xfrm>
              <a:off x="8160029" y="4269717"/>
              <a:ext cx="635110" cy="307777"/>
            </a:xfrm>
            <a:prstGeom prst="rect">
              <a:avLst/>
            </a:prstGeom>
            <a:solidFill>
              <a:schemeClr val="bg1"/>
            </a:solidFill>
          </p:spPr>
          <p:txBody>
            <a:bodyPr wrap="none" rtlCol="0">
              <a:spAutoFit/>
            </a:bodyPr>
            <a:lstStyle/>
            <a:p>
              <a:r>
                <a:rPr lang="en-US" sz="1400" dirty="0" smtClean="0">
                  <a:solidFill>
                    <a:srgbClr val="FF0000"/>
                  </a:solidFill>
                </a:rPr>
                <a:t>WS Fe</a:t>
              </a:r>
              <a:endParaRPr lang="en-US" sz="1400" dirty="0">
                <a:solidFill>
                  <a:srgbClr val="FF0000"/>
                </a:solidFill>
              </a:endParaRPr>
            </a:p>
          </p:txBody>
        </p:sp>
        <p:cxnSp>
          <p:nvCxnSpPr>
            <p:cNvPr id="38" name="Straight Arrow Connector 37"/>
            <p:cNvCxnSpPr/>
            <p:nvPr/>
          </p:nvCxnSpPr>
          <p:spPr>
            <a:xfrm>
              <a:off x="9270122" y="4023731"/>
              <a:ext cx="539863" cy="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856192" y="2962519"/>
              <a:ext cx="1948524" cy="2109698"/>
              <a:chOff x="9999628" y="1132801"/>
              <a:chExt cx="1948524" cy="2109698"/>
            </a:xfrm>
          </p:grpSpPr>
          <p:pic>
            <p:nvPicPr>
              <p:cNvPr id="40" name="Picture 6" descr="mage result for cartoon of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628" y="1132801"/>
                <a:ext cx="1948524" cy="208239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999628" y="2962178"/>
                <a:ext cx="1948524" cy="280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flipH="1">
              <a:off x="8942404" y="4522507"/>
              <a:ext cx="886972" cy="523220"/>
            </a:xfrm>
            <a:prstGeom prst="rect">
              <a:avLst/>
            </a:prstGeom>
            <a:noFill/>
          </p:spPr>
          <p:txBody>
            <a:bodyPr wrap="square" rtlCol="0">
              <a:spAutoFit/>
            </a:bodyPr>
            <a:lstStyle/>
            <a:p>
              <a:r>
                <a:rPr lang="en-US" sz="1400" smtClean="0"/>
                <a:t>oxidative stress</a:t>
              </a:r>
              <a:endParaRPr lang="en-US" sz="1400" dirty="0"/>
            </a:p>
          </p:txBody>
        </p:sp>
        <p:sp>
          <p:nvSpPr>
            <p:cNvPr id="3" name="TextBox 2"/>
            <p:cNvSpPr txBox="1"/>
            <p:nvPr/>
          </p:nvSpPr>
          <p:spPr>
            <a:xfrm>
              <a:off x="9215229" y="3588561"/>
              <a:ext cx="933269" cy="369332"/>
            </a:xfrm>
            <a:prstGeom prst="rect">
              <a:avLst/>
            </a:prstGeom>
            <a:noFill/>
          </p:spPr>
          <p:txBody>
            <a:bodyPr wrap="none" rtlCol="0">
              <a:spAutoFit/>
            </a:bodyPr>
            <a:lstStyle/>
            <a:p>
              <a:r>
                <a:rPr lang="en-US" dirty="0" err="1" smtClean="0"/>
                <a:t>Epi</a:t>
              </a:r>
              <a:r>
                <a:rPr lang="en-US" dirty="0" smtClean="0"/>
                <a:t> </a:t>
              </a:r>
              <a:r>
                <a:rPr lang="en-US" dirty="0" err="1" smtClean="0"/>
                <a:t>Stuy</a:t>
              </a:r>
              <a:endParaRPr lang="en-US" dirty="0"/>
            </a:p>
          </p:txBody>
        </p:sp>
        <p:sp>
          <p:nvSpPr>
            <p:cNvPr id="11" name="TextBox 10"/>
            <p:cNvSpPr txBox="1"/>
            <p:nvPr/>
          </p:nvSpPr>
          <p:spPr>
            <a:xfrm>
              <a:off x="4973073" y="4860245"/>
              <a:ext cx="914033" cy="369332"/>
            </a:xfrm>
            <a:prstGeom prst="rect">
              <a:avLst/>
            </a:prstGeom>
            <a:noFill/>
          </p:spPr>
          <p:txBody>
            <a:bodyPr wrap="none" rtlCol="0">
              <a:spAutoFit/>
            </a:bodyPr>
            <a:lstStyle/>
            <a:p>
              <a:r>
                <a:rPr lang="en-US" smtClean="0"/>
                <a:t>fine PM</a:t>
              </a:r>
              <a:endParaRPr lang="en-US" dirty="0"/>
            </a:p>
          </p:txBody>
        </p:sp>
        <p:sp>
          <p:nvSpPr>
            <p:cNvPr id="43" name="TextBox 42"/>
            <p:cNvSpPr txBox="1"/>
            <p:nvPr/>
          </p:nvSpPr>
          <p:spPr>
            <a:xfrm>
              <a:off x="10059590" y="4671229"/>
              <a:ext cx="1556132" cy="646331"/>
            </a:xfrm>
            <a:prstGeom prst="rect">
              <a:avLst/>
            </a:prstGeom>
            <a:noFill/>
          </p:spPr>
          <p:txBody>
            <a:bodyPr wrap="none" rtlCol="0">
              <a:spAutoFit/>
            </a:bodyPr>
            <a:lstStyle/>
            <a:p>
              <a:pPr algn="ctr"/>
              <a:r>
                <a:rPr lang="en-US" dirty="0" smtClean="0"/>
                <a:t>Cardiovascular</a:t>
              </a:r>
            </a:p>
            <a:p>
              <a:pPr algn="ctr"/>
              <a:r>
                <a:rPr lang="en-US" dirty="0" smtClean="0"/>
                <a:t>Visits</a:t>
              </a:r>
              <a:endParaRPr lang="en-US" dirty="0"/>
            </a:p>
          </p:txBody>
        </p:sp>
      </p:grpSp>
      <p:sp>
        <p:nvSpPr>
          <p:cNvPr id="44" name="TextBox 43"/>
          <p:cNvSpPr txBox="1"/>
          <p:nvPr/>
        </p:nvSpPr>
        <p:spPr>
          <a:xfrm>
            <a:off x="456097" y="1297060"/>
            <a:ext cx="11359369" cy="1384995"/>
          </a:xfrm>
          <a:prstGeom prst="rect">
            <a:avLst/>
          </a:prstGeom>
          <a:noFill/>
        </p:spPr>
        <p:txBody>
          <a:bodyPr wrap="square" rtlCol="0">
            <a:spAutoFit/>
          </a:bodyPr>
          <a:lstStyle/>
          <a:p>
            <a:r>
              <a:rPr lang="en-US" sz="2800" dirty="0" smtClean="0"/>
              <a:t>We will show that sulfate from coal fired power plants can be linked to aerosol toxicity and adverse health effects through complex atmospheric chemical processes.</a:t>
            </a:r>
            <a:endParaRPr lang="en-US" sz="2800" dirty="0"/>
          </a:p>
        </p:txBody>
      </p:sp>
      <p:sp>
        <p:nvSpPr>
          <p:cNvPr id="46" name="TextBox 45"/>
          <p:cNvSpPr txBox="1"/>
          <p:nvPr/>
        </p:nvSpPr>
        <p:spPr>
          <a:xfrm>
            <a:off x="541186" y="3047433"/>
            <a:ext cx="1455463" cy="461665"/>
          </a:xfrm>
          <a:prstGeom prst="rect">
            <a:avLst/>
          </a:prstGeom>
          <a:noFill/>
        </p:spPr>
        <p:txBody>
          <a:bodyPr wrap="none" rtlCol="0">
            <a:spAutoFit/>
          </a:bodyPr>
          <a:lstStyle/>
          <a:p>
            <a:r>
              <a:rPr lang="en-US" sz="2400" smtClean="0"/>
              <a:t>Summary:</a:t>
            </a:r>
            <a:endParaRPr lang="en-US" sz="2400"/>
          </a:p>
        </p:txBody>
      </p:sp>
      <p:sp>
        <p:nvSpPr>
          <p:cNvPr id="47" name="TextBox 46"/>
          <p:cNvSpPr txBox="1"/>
          <p:nvPr/>
        </p:nvSpPr>
        <p:spPr>
          <a:xfrm>
            <a:off x="356093" y="3612744"/>
            <a:ext cx="834377" cy="646331"/>
          </a:xfrm>
          <a:prstGeom prst="rect">
            <a:avLst/>
          </a:prstGeom>
          <a:noFill/>
        </p:spPr>
        <p:txBody>
          <a:bodyPr wrap="square" rtlCol="0">
            <a:spAutoFit/>
          </a:bodyPr>
          <a:lstStyle/>
          <a:p>
            <a:r>
              <a:rPr lang="en-US" smtClean="0"/>
              <a:t>Dust &amp; Brakes</a:t>
            </a:r>
            <a:endParaRPr lang="en-US"/>
          </a:p>
        </p:txBody>
      </p:sp>
    </p:spTree>
    <p:extLst>
      <p:ext uri="{BB962C8B-B14F-4D97-AF65-F5344CB8AC3E}">
        <p14:creationId xmlns:p14="http://schemas.microsoft.com/office/powerpoint/2010/main" val="1317300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2553" y="180383"/>
            <a:ext cx="11218608" cy="7054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i="1" dirty="0" smtClean="0">
                <a:latin typeface="+mn-lt"/>
              </a:rPr>
              <a:t>Background: Aerosols </a:t>
            </a:r>
            <a:r>
              <a:rPr lang="en-US" sz="3600" b="1" i="1" dirty="0" smtClean="0">
                <a:latin typeface="+mn-lt"/>
                <a:sym typeface="Wingdings"/>
              </a:rPr>
              <a:t>and</a:t>
            </a:r>
            <a:r>
              <a:rPr lang="en-US" sz="3600" b="1" i="1" dirty="0" smtClean="0">
                <a:latin typeface="+mn-lt"/>
              </a:rPr>
              <a:t> adverse health effects</a:t>
            </a:r>
            <a:endParaRPr lang="en-US" sz="3600" b="1" i="1" dirty="0">
              <a:latin typeface="+mn-lt"/>
            </a:endParaRPr>
          </a:p>
        </p:txBody>
      </p:sp>
      <p:sp>
        <p:nvSpPr>
          <p:cNvPr id="3" name="TextBox 2"/>
          <p:cNvSpPr txBox="1"/>
          <p:nvPr/>
        </p:nvSpPr>
        <p:spPr>
          <a:xfrm>
            <a:off x="5472113" y="1797879"/>
            <a:ext cx="6286500" cy="3724096"/>
          </a:xfrm>
          <a:prstGeom prst="rect">
            <a:avLst/>
          </a:prstGeom>
          <a:noFill/>
        </p:spPr>
        <p:txBody>
          <a:bodyPr wrap="square" rtlCol="0">
            <a:spAutoFit/>
          </a:bodyPr>
          <a:lstStyle/>
          <a:p>
            <a:pPr marL="287338" indent="-287338">
              <a:buFont typeface="+mj-lt"/>
              <a:buAutoNum type="arabicPeriod"/>
            </a:pPr>
            <a:r>
              <a:rPr lang="en-US" sz="2800" dirty="0" smtClean="0">
                <a:solidFill>
                  <a:srgbClr val="0F0BFF"/>
                </a:solidFill>
              </a:rPr>
              <a:t> PM</a:t>
            </a:r>
            <a:r>
              <a:rPr lang="en-US" sz="2800" baseline="-25000" dirty="0" smtClean="0">
                <a:solidFill>
                  <a:srgbClr val="0F0BFF"/>
                </a:solidFill>
              </a:rPr>
              <a:t>2.5</a:t>
            </a:r>
            <a:r>
              <a:rPr lang="en-US" sz="2800" dirty="0" smtClean="0">
                <a:solidFill>
                  <a:srgbClr val="0F0BFF"/>
                </a:solidFill>
              </a:rPr>
              <a:t> is a complex chemical mixture that evolves with age.</a:t>
            </a:r>
          </a:p>
          <a:p>
            <a:pPr marL="287338" indent="-287338">
              <a:buFont typeface="+mj-lt"/>
              <a:buAutoNum type="arabicPeriod"/>
            </a:pPr>
            <a:r>
              <a:rPr lang="en-US" sz="2800" dirty="0" smtClean="0">
                <a:solidFill>
                  <a:srgbClr val="0F0BFF"/>
                </a:solidFill>
              </a:rPr>
              <a:t> A small mass fraction or particle characteristic may drive most health effects, such as: </a:t>
            </a:r>
          </a:p>
          <a:p>
            <a:pPr marL="808038" lvl="2" indent="-288925">
              <a:buFont typeface="Arial" charset="0"/>
              <a:buChar char="•"/>
            </a:pPr>
            <a:r>
              <a:rPr lang="en-US" sz="2400" dirty="0" smtClean="0">
                <a:solidFill>
                  <a:srgbClr val="0F0BFF"/>
                </a:solidFill>
              </a:rPr>
              <a:t>Metals </a:t>
            </a:r>
          </a:p>
          <a:p>
            <a:pPr marL="808038" lvl="2" indent="-288925">
              <a:buFont typeface="Arial" charset="0"/>
              <a:buChar char="•"/>
            </a:pPr>
            <a:r>
              <a:rPr lang="en-US" sz="2400" dirty="0" smtClean="0">
                <a:solidFill>
                  <a:srgbClr val="0F0BFF"/>
                </a:solidFill>
              </a:rPr>
              <a:t>Strong acidity (H</a:t>
            </a:r>
            <a:r>
              <a:rPr lang="en-US" sz="2400" baseline="30000" dirty="0" smtClean="0">
                <a:solidFill>
                  <a:srgbClr val="0F0BFF"/>
                </a:solidFill>
              </a:rPr>
              <a:t>+</a:t>
            </a:r>
            <a:r>
              <a:rPr lang="en-US" sz="2400" dirty="0" smtClean="0">
                <a:solidFill>
                  <a:srgbClr val="0F0BFF"/>
                </a:solidFill>
              </a:rPr>
              <a:t>)</a:t>
            </a:r>
          </a:p>
          <a:p>
            <a:pPr marL="808038" lvl="2" indent="-288925">
              <a:buFont typeface="Arial" charset="0"/>
              <a:buChar char="•"/>
            </a:pPr>
            <a:r>
              <a:rPr lang="en-US" sz="2400" dirty="0" smtClean="0">
                <a:solidFill>
                  <a:srgbClr val="0F0BFF"/>
                </a:solidFill>
              </a:rPr>
              <a:t>Incomplete combustion </a:t>
            </a:r>
            <a:r>
              <a:rPr lang="en-US" sz="2400" dirty="0">
                <a:solidFill>
                  <a:srgbClr val="0F0BFF"/>
                </a:solidFill>
              </a:rPr>
              <a:t>species </a:t>
            </a:r>
            <a:r>
              <a:rPr lang="en-US" sz="2400" dirty="0" smtClean="0">
                <a:solidFill>
                  <a:srgbClr val="0F0BFF"/>
                </a:solidFill>
              </a:rPr>
              <a:t>(soot, PAHs</a:t>
            </a:r>
            <a:r>
              <a:rPr lang="en-US" sz="2400" dirty="0">
                <a:solidFill>
                  <a:srgbClr val="0F0BFF"/>
                </a:solidFill>
              </a:rPr>
              <a:t>, </a:t>
            </a:r>
            <a:r>
              <a:rPr lang="en-US" sz="2400" dirty="0" err="1">
                <a:solidFill>
                  <a:srgbClr val="0F0BFF"/>
                </a:solidFill>
              </a:rPr>
              <a:t>quinones</a:t>
            </a:r>
            <a:r>
              <a:rPr lang="mr-IN" sz="2400" dirty="0">
                <a:solidFill>
                  <a:srgbClr val="0F0BFF"/>
                </a:solidFill>
              </a:rPr>
              <a:t>…</a:t>
            </a:r>
            <a:r>
              <a:rPr lang="en-US" sz="2400" dirty="0" smtClean="0">
                <a:solidFill>
                  <a:srgbClr val="0F0BFF"/>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3" y="1976329"/>
            <a:ext cx="5066628" cy="3367196"/>
          </a:xfrm>
          <a:prstGeom prst="rect">
            <a:avLst/>
          </a:prstGeom>
        </p:spPr>
      </p:pic>
      <p:sp>
        <p:nvSpPr>
          <p:cNvPr id="5" name="TextBox 4"/>
          <p:cNvSpPr txBox="1"/>
          <p:nvPr/>
        </p:nvSpPr>
        <p:spPr>
          <a:xfrm>
            <a:off x="201538" y="5910797"/>
            <a:ext cx="11990462" cy="523220"/>
          </a:xfrm>
          <a:prstGeom prst="rect">
            <a:avLst/>
          </a:prstGeom>
          <a:noFill/>
        </p:spPr>
        <p:txBody>
          <a:bodyPr wrap="none" rtlCol="0">
            <a:spAutoFit/>
          </a:bodyPr>
          <a:lstStyle/>
          <a:p>
            <a:r>
              <a:rPr lang="en-US" sz="2800" b="1">
                <a:solidFill>
                  <a:srgbClr val="FF0000"/>
                </a:solidFill>
              </a:rPr>
              <a:t>What emissions should be controlled, what is the aerosol toxicity in the future</a:t>
            </a:r>
            <a:r>
              <a:rPr lang="en-US" sz="2800" b="1" smtClean="0">
                <a:solidFill>
                  <a:srgbClr val="FF0000"/>
                </a:solidFill>
              </a:rPr>
              <a:t>?</a:t>
            </a:r>
            <a:endParaRPr lang="en-US" sz="2800" b="1">
              <a:solidFill>
                <a:srgbClr val="FF0000"/>
              </a:solidFill>
            </a:endParaRPr>
          </a:p>
        </p:txBody>
      </p:sp>
    </p:spTree>
    <p:extLst>
      <p:ext uri="{BB962C8B-B14F-4D97-AF65-F5344CB8AC3E}">
        <p14:creationId xmlns:p14="http://schemas.microsoft.com/office/powerpoint/2010/main" val="1500950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365" y="20696"/>
            <a:ext cx="7677776" cy="58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i="1" smtClean="0">
                <a:latin typeface="+mn-lt"/>
              </a:rPr>
              <a:t>Background: Aerosols </a:t>
            </a:r>
            <a:r>
              <a:rPr lang="en-US" sz="2800" b="1" i="1" dirty="0">
                <a:latin typeface="+mn-lt"/>
                <a:sym typeface="Wingdings"/>
              </a:rPr>
              <a:t>and</a:t>
            </a:r>
            <a:r>
              <a:rPr lang="en-US" sz="2800" b="1" i="1" dirty="0">
                <a:latin typeface="+mn-lt"/>
              </a:rPr>
              <a:t> adverse health effects</a:t>
            </a:r>
          </a:p>
        </p:txBody>
      </p:sp>
      <p:pic>
        <p:nvPicPr>
          <p:cNvPr id="11" name="Picture 10"/>
          <p:cNvPicPr>
            <a:picLocks noChangeAspect="1"/>
          </p:cNvPicPr>
          <p:nvPr/>
        </p:nvPicPr>
        <p:blipFill>
          <a:blip r:embed="rId3"/>
          <a:stretch>
            <a:fillRect/>
          </a:stretch>
        </p:blipFill>
        <p:spPr>
          <a:xfrm>
            <a:off x="638815" y="2629203"/>
            <a:ext cx="5479644" cy="3526448"/>
          </a:xfrm>
          <a:prstGeom prst="rect">
            <a:avLst/>
          </a:prstGeom>
        </p:spPr>
      </p:pic>
      <p:sp>
        <p:nvSpPr>
          <p:cNvPr id="12" name="TextBox 11"/>
          <p:cNvSpPr txBox="1"/>
          <p:nvPr/>
        </p:nvSpPr>
        <p:spPr>
          <a:xfrm>
            <a:off x="556646" y="3246146"/>
            <a:ext cx="721744" cy="400110"/>
          </a:xfrm>
          <a:prstGeom prst="rect">
            <a:avLst/>
          </a:prstGeom>
          <a:solidFill>
            <a:schemeClr val="bg1"/>
          </a:solidFill>
        </p:spPr>
        <p:txBody>
          <a:bodyPr wrap="square" rtlCol="0">
            <a:spAutoFit/>
          </a:bodyPr>
          <a:lstStyle/>
          <a:p>
            <a:r>
              <a:rPr lang="en-US" sz="2000" dirty="0">
                <a:solidFill>
                  <a:srgbClr val="0F0BFF"/>
                </a:solidFill>
              </a:rPr>
              <a:t>Red</a:t>
            </a:r>
            <a:r>
              <a:rPr lang="en-US" sz="2000" baseline="30000" dirty="0">
                <a:solidFill>
                  <a:srgbClr val="0F0BFF"/>
                </a:solidFill>
              </a:rPr>
              <a:t>-</a:t>
            </a:r>
            <a:endParaRPr lang="en-US" sz="2400" baseline="30000" dirty="0">
              <a:solidFill>
                <a:srgbClr val="0F0BFF"/>
              </a:solidFill>
            </a:endParaRPr>
          </a:p>
        </p:txBody>
      </p:sp>
      <p:sp>
        <p:nvSpPr>
          <p:cNvPr id="13" name="TextBox 12"/>
          <p:cNvSpPr txBox="1"/>
          <p:nvPr/>
        </p:nvSpPr>
        <p:spPr>
          <a:xfrm>
            <a:off x="500902" y="4877860"/>
            <a:ext cx="721744" cy="400110"/>
          </a:xfrm>
          <a:prstGeom prst="rect">
            <a:avLst/>
          </a:prstGeom>
          <a:solidFill>
            <a:schemeClr val="bg1"/>
          </a:solidFill>
        </p:spPr>
        <p:txBody>
          <a:bodyPr wrap="square" rtlCol="0">
            <a:spAutoFit/>
          </a:bodyPr>
          <a:lstStyle/>
          <a:p>
            <a:r>
              <a:rPr lang="en-US" sz="2000" dirty="0">
                <a:solidFill>
                  <a:srgbClr val="0F0BFF"/>
                </a:solidFill>
              </a:rPr>
              <a:t>Red</a:t>
            </a:r>
            <a:r>
              <a:rPr lang="en-US" sz="2000" baseline="30000" dirty="0">
                <a:solidFill>
                  <a:srgbClr val="0F0BFF"/>
                </a:solidFill>
              </a:rPr>
              <a:t>•</a:t>
            </a:r>
          </a:p>
        </p:txBody>
      </p:sp>
      <p:sp>
        <p:nvSpPr>
          <p:cNvPr id="14" name="Rectangle 13"/>
          <p:cNvSpPr/>
          <p:nvPr/>
        </p:nvSpPr>
        <p:spPr>
          <a:xfrm>
            <a:off x="558568" y="2512609"/>
            <a:ext cx="5642060" cy="47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8568" y="5383196"/>
            <a:ext cx="5742370" cy="77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00626" y="5034088"/>
            <a:ext cx="882732" cy="42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05125" y="5122833"/>
            <a:ext cx="1771418" cy="370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88392" y="2797220"/>
            <a:ext cx="2919069" cy="276999"/>
          </a:xfrm>
          <a:prstGeom prst="rect">
            <a:avLst/>
          </a:prstGeom>
          <a:noFill/>
        </p:spPr>
        <p:txBody>
          <a:bodyPr wrap="none" rtlCol="0">
            <a:spAutoFit/>
          </a:bodyPr>
          <a:lstStyle/>
          <a:p>
            <a:r>
              <a:rPr lang="en-US" sz="1200" i="1" dirty="0"/>
              <a:t>Adapted from </a:t>
            </a:r>
            <a:r>
              <a:rPr lang="en-US" sz="1200" i="1" dirty="0" err="1"/>
              <a:t>Lakey</a:t>
            </a:r>
            <a:r>
              <a:rPr lang="en-US" sz="1200" i="1" dirty="0"/>
              <a:t> et al., Sci. Reports 2016</a:t>
            </a:r>
          </a:p>
        </p:txBody>
      </p:sp>
      <p:sp>
        <p:nvSpPr>
          <p:cNvPr id="9" name="TextBox 8"/>
          <p:cNvSpPr txBox="1"/>
          <p:nvPr/>
        </p:nvSpPr>
        <p:spPr>
          <a:xfrm>
            <a:off x="326612" y="757249"/>
            <a:ext cx="6930716" cy="2000548"/>
          </a:xfrm>
          <a:prstGeom prst="rect">
            <a:avLst/>
          </a:prstGeom>
          <a:noFill/>
        </p:spPr>
        <p:txBody>
          <a:bodyPr wrap="square" rtlCol="0">
            <a:spAutoFit/>
          </a:bodyPr>
          <a:lstStyle/>
          <a:p>
            <a:r>
              <a:rPr lang="en-US" sz="2000" b="1" dirty="0">
                <a:solidFill>
                  <a:srgbClr val="FF0000"/>
                </a:solidFill>
              </a:rPr>
              <a:t>Oxidative stress/inflammation, a plausible biological mechanism for aerosol toxicity.</a:t>
            </a:r>
          </a:p>
          <a:p>
            <a:r>
              <a:rPr lang="en-US" sz="2000" b="1" dirty="0">
                <a:solidFill>
                  <a:srgbClr val="FF0000"/>
                </a:solidFill>
              </a:rPr>
              <a:t>Involves redox imbalance due to </a:t>
            </a:r>
            <a:r>
              <a:rPr lang="en-US" sz="2000" b="1" u="sng" dirty="0">
                <a:solidFill>
                  <a:srgbClr val="FF0000"/>
                </a:solidFill>
              </a:rPr>
              <a:t>catalytic</a:t>
            </a:r>
            <a:r>
              <a:rPr lang="en-US" sz="2000" b="1" dirty="0">
                <a:solidFill>
                  <a:srgbClr val="FF0000"/>
                </a:solidFill>
              </a:rPr>
              <a:t> </a:t>
            </a:r>
            <a:r>
              <a:rPr lang="en-US" sz="2000" b="1" i="1" dirty="0">
                <a:solidFill>
                  <a:srgbClr val="FF0000"/>
                </a:solidFill>
              </a:rPr>
              <a:t>in vivo</a:t>
            </a:r>
            <a:r>
              <a:rPr lang="en-US" sz="2000" b="1" dirty="0">
                <a:solidFill>
                  <a:srgbClr val="FF0000"/>
                </a:solidFill>
              </a:rPr>
              <a:t>:</a:t>
            </a:r>
          </a:p>
          <a:p>
            <a:pPr marL="800100" lvl="1" indent="-342900">
              <a:buFont typeface="+mj-lt"/>
              <a:buAutoNum type="arabicPeriod"/>
            </a:pPr>
            <a:r>
              <a:rPr lang="en-US" sz="1600" b="1" dirty="0">
                <a:solidFill>
                  <a:srgbClr val="0F0BFF"/>
                </a:solidFill>
              </a:rPr>
              <a:t>Loss of physiological </a:t>
            </a:r>
            <a:r>
              <a:rPr lang="en-US" sz="1600" b="1" dirty="0" err="1">
                <a:solidFill>
                  <a:srgbClr val="0F0BFF"/>
                </a:solidFill>
              </a:rPr>
              <a:t>reductants</a:t>
            </a:r>
            <a:endParaRPr lang="en-US" sz="1600" b="1" dirty="0">
              <a:solidFill>
                <a:srgbClr val="0F0BFF"/>
              </a:solidFill>
            </a:endParaRPr>
          </a:p>
          <a:p>
            <a:pPr marL="800100" lvl="1" indent="-342900">
              <a:buFont typeface="+mj-lt"/>
              <a:buAutoNum type="arabicPeriod"/>
            </a:pPr>
            <a:r>
              <a:rPr lang="en-US" sz="1600" b="1" dirty="0"/>
              <a:t>Generation of strong oxidants</a:t>
            </a:r>
          </a:p>
          <a:p>
            <a:pPr marL="800100" lvl="1" indent="-342900">
              <a:buFont typeface="+mj-lt"/>
              <a:buAutoNum type="arabicPeriod"/>
            </a:pPr>
            <a:r>
              <a:rPr lang="en-US" sz="1600" b="1" dirty="0"/>
              <a:t>Can explain wide range of effects, cardiovascular, respiratory, dementia</a:t>
            </a:r>
            <a:r>
              <a:rPr lang="mr-IN" sz="1600" b="1" dirty="0"/>
              <a:t>…</a:t>
            </a:r>
            <a:endParaRPr lang="en-US" sz="1600" b="1" dirty="0"/>
          </a:p>
        </p:txBody>
      </p:sp>
      <p:sp>
        <p:nvSpPr>
          <p:cNvPr id="19" name="Rectangle 18"/>
          <p:cNvSpPr/>
          <p:nvPr/>
        </p:nvSpPr>
        <p:spPr>
          <a:xfrm>
            <a:off x="289788" y="5709189"/>
            <a:ext cx="6724405" cy="1015663"/>
          </a:xfrm>
          <a:prstGeom prst="rect">
            <a:avLst/>
          </a:prstGeom>
        </p:spPr>
        <p:txBody>
          <a:bodyPr wrap="none">
            <a:spAutoFit/>
          </a:bodyPr>
          <a:lstStyle/>
          <a:p>
            <a:r>
              <a:rPr lang="en-US" sz="2000" b="1" dirty="0"/>
              <a:t>Species involved in redox reactions that may play a large role:</a:t>
            </a:r>
          </a:p>
          <a:p>
            <a:pPr marL="800100" lvl="1" indent="-342900">
              <a:buFont typeface="+mj-lt"/>
              <a:buAutoNum type="arabicPeriod"/>
            </a:pPr>
            <a:r>
              <a:rPr lang="en-US" sz="2000" b="1" dirty="0"/>
              <a:t>Quinones</a:t>
            </a:r>
          </a:p>
          <a:p>
            <a:pPr marL="800100" lvl="1" indent="-342900">
              <a:buFont typeface="+mj-lt"/>
              <a:buAutoNum type="arabicPeriod"/>
            </a:pPr>
            <a:r>
              <a:rPr lang="en-US" sz="2000" b="1" dirty="0">
                <a:solidFill>
                  <a:srgbClr val="FF0000"/>
                </a:solidFill>
              </a:rPr>
              <a:t>Transition metal ions (TMIs)</a:t>
            </a:r>
          </a:p>
        </p:txBody>
      </p:sp>
      <p:sp>
        <p:nvSpPr>
          <p:cNvPr id="20" name="Rounded Rectangle 19"/>
          <p:cNvSpPr/>
          <p:nvPr/>
        </p:nvSpPr>
        <p:spPr>
          <a:xfrm>
            <a:off x="1694822" y="3262067"/>
            <a:ext cx="953729" cy="611919"/>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489205" y="4483854"/>
            <a:ext cx="1364961" cy="670462"/>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717072" y="4032883"/>
            <a:ext cx="1166597" cy="649836"/>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94500" y="3690356"/>
            <a:ext cx="1196447" cy="46472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90254" y="5376405"/>
            <a:ext cx="3961662" cy="369332"/>
          </a:xfrm>
          <a:prstGeom prst="rect">
            <a:avLst/>
          </a:prstGeom>
          <a:noFill/>
        </p:spPr>
        <p:txBody>
          <a:bodyPr wrap="none" rtlCol="0">
            <a:spAutoFit/>
          </a:bodyPr>
          <a:lstStyle/>
          <a:p>
            <a:r>
              <a:rPr lang="en-US" dirty="0"/>
              <a:t>Cycling, small mass can have </a:t>
            </a:r>
            <a:r>
              <a:rPr lang="en-US"/>
              <a:t>large effect</a:t>
            </a:r>
          </a:p>
        </p:txBody>
      </p:sp>
      <p:pic>
        <p:nvPicPr>
          <p:cNvPr id="23" name="Picture 22">
            <a:extLst>
              <a:ext uri="{FF2B5EF4-FFF2-40B4-BE49-F238E27FC236}">
                <a16:creationId xmlns="" xmlns:a16="http://schemas.microsoft.com/office/drawing/2014/main" id="{43E3378A-9833-4615-8BEF-A3349548AE3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73760" y="1803648"/>
            <a:ext cx="4391608" cy="4884477"/>
          </a:xfrm>
          <a:prstGeom prst="rect">
            <a:avLst/>
          </a:prstGeom>
        </p:spPr>
      </p:pic>
      <p:sp>
        <p:nvSpPr>
          <p:cNvPr id="26" name="TextBox 25">
            <a:extLst>
              <a:ext uri="{FF2B5EF4-FFF2-40B4-BE49-F238E27FC236}">
                <a16:creationId xmlns="" xmlns:a16="http://schemas.microsoft.com/office/drawing/2014/main" id="{6FDE842B-058D-407D-8BF9-59E4B7EF8B78}"/>
              </a:ext>
            </a:extLst>
          </p:cNvPr>
          <p:cNvSpPr txBox="1"/>
          <p:nvPr/>
        </p:nvSpPr>
        <p:spPr>
          <a:xfrm>
            <a:off x="7709006" y="205816"/>
            <a:ext cx="4161830" cy="1200329"/>
          </a:xfrm>
          <a:prstGeom prst="rect">
            <a:avLst/>
          </a:prstGeom>
          <a:noFill/>
        </p:spPr>
        <p:txBody>
          <a:bodyPr wrap="square" rtlCol="0">
            <a:spAutoFit/>
          </a:bodyPr>
          <a:lstStyle/>
          <a:p>
            <a:pPr algn="ctr"/>
            <a:r>
              <a:rPr lang="en-US" sz="2400" b="1" dirty="0">
                <a:solidFill>
                  <a:srgbClr val="0F0BFF"/>
                </a:solidFill>
              </a:rPr>
              <a:t>Relative importance of PM species contributing to particle </a:t>
            </a:r>
            <a:r>
              <a:rPr lang="en-US" sz="2400" b="1" dirty="0" smtClean="0">
                <a:solidFill>
                  <a:srgbClr val="0F0BFF"/>
                </a:solidFill>
              </a:rPr>
              <a:t>Oxidative Potential</a:t>
            </a:r>
            <a:endParaRPr lang="en-US" sz="2400" b="1" dirty="0">
              <a:solidFill>
                <a:srgbClr val="0F0BFF"/>
              </a:solidFill>
            </a:endParaRPr>
          </a:p>
        </p:txBody>
      </p:sp>
      <p:sp>
        <p:nvSpPr>
          <p:cNvPr id="2" name="TextBox 1"/>
          <p:cNvSpPr txBox="1"/>
          <p:nvPr/>
        </p:nvSpPr>
        <p:spPr>
          <a:xfrm>
            <a:off x="8734177" y="6536885"/>
            <a:ext cx="3280000" cy="338554"/>
          </a:xfrm>
          <a:prstGeom prst="rect">
            <a:avLst/>
          </a:prstGeom>
          <a:noFill/>
        </p:spPr>
        <p:txBody>
          <a:bodyPr wrap="none" rtlCol="0">
            <a:spAutoFit/>
          </a:bodyPr>
          <a:lstStyle/>
          <a:p>
            <a:r>
              <a:rPr lang="en-US" sz="1600" dirty="0"/>
              <a:t>From Dong Gao PhD Thesis. GIT 2019</a:t>
            </a:r>
          </a:p>
        </p:txBody>
      </p:sp>
      <p:sp>
        <p:nvSpPr>
          <p:cNvPr id="4" name="Rectangle 3"/>
          <p:cNvSpPr/>
          <p:nvPr/>
        </p:nvSpPr>
        <p:spPr>
          <a:xfrm>
            <a:off x="289788" y="3074219"/>
            <a:ext cx="988602" cy="2380031"/>
          </a:xfrm>
          <a:prstGeom prst="rect">
            <a:avLst/>
          </a:prstGeom>
          <a:noFill/>
          <a:ln w="19050">
            <a:solidFill>
              <a:srgbClr val="0F0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34054" y="2669106"/>
            <a:ext cx="685444" cy="369332"/>
          </a:xfrm>
          <a:prstGeom prst="rect">
            <a:avLst/>
          </a:prstGeom>
          <a:noFill/>
        </p:spPr>
        <p:txBody>
          <a:bodyPr wrap="none" rtlCol="0">
            <a:spAutoFit/>
          </a:bodyPr>
          <a:lstStyle/>
          <a:p>
            <a:r>
              <a:rPr lang="en-US" dirty="0">
                <a:solidFill>
                  <a:srgbClr val="0015FF"/>
                </a:solidFill>
              </a:rPr>
              <a:t>assay</a:t>
            </a:r>
          </a:p>
        </p:txBody>
      </p:sp>
      <p:sp>
        <p:nvSpPr>
          <p:cNvPr id="28" name="TextBox 27"/>
          <p:cNvSpPr txBox="1"/>
          <p:nvPr/>
        </p:nvSpPr>
        <p:spPr>
          <a:xfrm>
            <a:off x="1627417" y="2699088"/>
            <a:ext cx="873444" cy="369332"/>
          </a:xfrm>
          <a:prstGeom prst="rect">
            <a:avLst/>
          </a:prstGeom>
          <a:noFill/>
        </p:spPr>
        <p:txBody>
          <a:bodyPr wrap="none" rtlCol="0">
            <a:spAutoFit/>
          </a:bodyPr>
          <a:lstStyle/>
          <a:p>
            <a:r>
              <a:rPr lang="en-US" dirty="0">
                <a:solidFill>
                  <a:srgbClr val="FF0000"/>
                </a:solidFill>
              </a:rPr>
              <a:t>aerosol</a:t>
            </a:r>
          </a:p>
        </p:txBody>
      </p:sp>
      <p:sp>
        <p:nvSpPr>
          <p:cNvPr id="29" name="TextBox 28"/>
          <p:cNvSpPr txBox="1"/>
          <p:nvPr/>
        </p:nvSpPr>
        <p:spPr>
          <a:xfrm>
            <a:off x="7952141" y="1406145"/>
            <a:ext cx="3793636" cy="646331"/>
          </a:xfrm>
          <a:prstGeom prst="rect">
            <a:avLst/>
          </a:prstGeom>
          <a:noFill/>
        </p:spPr>
        <p:txBody>
          <a:bodyPr wrap="square" rtlCol="0">
            <a:spAutoFit/>
          </a:bodyPr>
          <a:lstStyle/>
          <a:p>
            <a:pPr algn="ctr"/>
            <a:r>
              <a:rPr lang="en-US" dirty="0"/>
              <a:t>coefficients from standardized </a:t>
            </a:r>
            <a:r>
              <a:rPr lang="en-US" dirty="0" err="1"/>
              <a:t>multivariant</a:t>
            </a:r>
            <a:r>
              <a:rPr lang="en-US" dirty="0"/>
              <a:t> regression</a:t>
            </a:r>
          </a:p>
        </p:txBody>
      </p:sp>
      <p:cxnSp>
        <p:nvCxnSpPr>
          <p:cNvPr id="34" name="Straight Arrow Connector 33"/>
          <p:cNvCxnSpPr/>
          <p:nvPr/>
        </p:nvCxnSpPr>
        <p:spPr>
          <a:xfrm flipV="1">
            <a:off x="1627417" y="3074006"/>
            <a:ext cx="852518" cy="97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 xmlns:a16="http://schemas.microsoft.com/office/drawing/2014/main" id="{742CB07A-CEC6-2649-BE3F-319AF96E506D}"/>
              </a:ext>
            </a:extLst>
          </p:cNvPr>
          <p:cNvSpPr/>
          <p:nvPr/>
        </p:nvSpPr>
        <p:spPr>
          <a:xfrm>
            <a:off x="8484243" y="2052475"/>
            <a:ext cx="989195" cy="4103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381F82A9-3B81-C944-84C7-931905703522}"/>
              </a:ext>
            </a:extLst>
          </p:cNvPr>
          <p:cNvSpPr/>
          <p:nvPr/>
        </p:nvSpPr>
        <p:spPr>
          <a:xfrm>
            <a:off x="9557142" y="2050484"/>
            <a:ext cx="895734" cy="4105165"/>
          </a:xfrm>
          <a:prstGeom prst="rect">
            <a:avLst/>
          </a:prstGeom>
          <a:noFill/>
          <a:ln>
            <a:solidFill>
              <a:srgbClr val="00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002577" y="6390280"/>
            <a:ext cx="2743200" cy="365125"/>
          </a:xfrm>
        </p:spPr>
        <p:txBody>
          <a:bodyPr/>
          <a:lstStyle/>
          <a:p>
            <a:fld id="{3C198707-C796-BF49-85A3-F44288D81A8D}" type="slidenum">
              <a:rPr lang="en-US" smtClean="0"/>
              <a:t>5</a:t>
            </a:fld>
            <a:endParaRPr lang="en-US" dirty="0"/>
          </a:p>
        </p:txBody>
      </p:sp>
      <p:sp>
        <p:nvSpPr>
          <p:cNvPr id="7" name="TextBox 6"/>
          <p:cNvSpPr txBox="1"/>
          <p:nvPr/>
        </p:nvSpPr>
        <p:spPr>
          <a:xfrm>
            <a:off x="6068668" y="6389840"/>
            <a:ext cx="1856598" cy="369332"/>
          </a:xfrm>
          <a:prstGeom prst="rect">
            <a:avLst/>
          </a:prstGeom>
          <a:noFill/>
        </p:spPr>
        <p:txBody>
          <a:bodyPr wrap="none" rtlCol="0">
            <a:spAutoFit/>
          </a:bodyPr>
          <a:lstStyle/>
          <a:p>
            <a:r>
              <a:rPr lang="en-US" b="1" smtClean="0">
                <a:solidFill>
                  <a:srgbClr val="FF0000"/>
                </a:solidFill>
              </a:rPr>
              <a:t>soluble </a:t>
            </a:r>
            <a:r>
              <a:rPr lang="en-US" b="1" dirty="0" smtClean="0">
                <a:solidFill>
                  <a:srgbClr val="FF0000"/>
                </a:solidFill>
              </a:rPr>
              <a:t>Fe and Cu</a:t>
            </a:r>
            <a:endParaRPr lang="en-US" b="1" dirty="0">
              <a:solidFill>
                <a:srgbClr val="FF0000"/>
              </a:solidFill>
            </a:endParaRPr>
          </a:p>
        </p:txBody>
      </p:sp>
      <p:cxnSp>
        <p:nvCxnSpPr>
          <p:cNvPr id="10" name="Straight Arrow Connector 9"/>
          <p:cNvCxnSpPr/>
          <p:nvPr/>
        </p:nvCxnSpPr>
        <p:spPr>
          <a:xfrm flipV="1">
            <a:off x="7952141" y="6217020"/>
            <a:ext cx="648934" cy="31986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64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841" y="51795"/>
            <a:ext cx="11218608" cy="7054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i="1" dirty="0" smtClean="0">
                <a:latin typeface="+mn-lt"/>
              </a:rPr>
              <a:t>Background: Aerosols </a:t>
            </a:r>
            <a:r>
              <a:rPr lang="en-US" sz="3600" b="1" i="1" dirty="0" smtClean="0">
                <a:latin typeface="+mn-lt"/>
                <a:sym typeface="Wingdings"/>
              </a:rPr>
              <a:t>and</a:t>
            </a:r>
            <a:r>
              <a:rPr lang="en-US" sz="3600" b="1" i="1" dirty="0" smtClean="0">
                <a:latin typeface="+mn-lt"/>
              </a:rPr>
              <a:t> adverse health effects</a:t>
            </a:r>
            <a:endParaRPr lang="en-US" sz="3600" b="1" i="1" dirty="0">
              <a:latin typeface="+mn-lt"/>
            </a:endParaRPr>
          </a:p>
        </p:txBody>
      </p:sp>
      <p:pic>
        <p:nvPicPr>
          <p:cNvPr id="2" name="Picture 1"/>
          <p:cNvPicPr>
            <a:picLocks noChangeAspect="1"/>
          </p:cNvPicPr>
          <p:nvPr/>
        </p:nvPicPr>
        <p:blipFill>
          <a:blip r:embed="rId2"/>
          <a:stretch>
            <a:fillRect/>
          </a:stretch>
        </p:blipFill>
        <p:spPr>
          <a:xfrm>
            <a:off x="4842399" y="1085605"/>
            <a:ext cx="6482530" cy="5011035"/>
          </a:xfrm>
          <a:prstGeom prst="rect">
            <a:avLst/>
          </a:prstGeom>
        </p:spPr>
      </p:pic>
      <p:sp>
        <p:nvSpPr>
          <p:cNvPr id="26" name="TextBox 25"/>
          <p:cNvSpPr txBox="1"/>
          <p:nvPr/>
        </p:nvSpPr>
        <p:spPr>
          <a:xfrm>
            <a:off x="8443469" y="6370222"/>
            <a:ext cx="3348481" cy="369332"/>
          </a:xfrm>
          <a:prstGeom prst="rect">
            <a:avLst/>
          </a:prstGeom>
          <a:noFill/>
        </p:spPr>
        <p:txBody>
          <a:bodyPr wrap="none" rtlCol="0">
            <a:spAutoFit/>
          </a:bodyPr>
          <a:lstStyle/>
          <a:p>
            <a:r>
              <a:rPr lang="en-US" dirty="0" smtClean="0"/>
              <a:t>Brook et al. Circulation 121, 2010 </a:t>
            </a:r>
            <a:endParaRPr lang="en-US" dirty="0"/>
          </a:p>
        </p:txBody>
      </p:sp>
      <p:sp>
        <p:nvSpPr>
          <p:cNvPr id="4" name="TextBox 3"/>
          <p:cNvSpPr txBox="1"/>
          <p:nvPr/>
        </p:nvSpPr>
        <p:spPr>
          <a:xfrm flipH="1">
            <a:off x="466231" y="1390251"/>
            <a:ext cx="3816522" cy="1815882"/>
          </a:xfrm>
          <a:prstGeom prst="rect">
            <a:avLst/>
          </a:prstGeom>
          <a:noFill/>
        </p:spPr>
        <p:txBody>
          <a:bodyPr wrap="square" rtlCol="0">
            <a:spAutoFit/>
          </a:bodyPr>
          <a:lstStyle/>
          <a:p>
            <a:r>
              <a:rPr lang="en-US" sz="2800" b="1" dirty="0" smtClean="0"/>
              <a:t>Biological Pathways linking PM with </a:t>
            </a:r>
            <a:r>
              <a:rPr lang="en-US" sz="2800" b="1" smtClean="0"/>
              <a:t>Cardiovascular Disease (CVD)</a:t>
            </a:r>
            <a:endParaRPr lang="en-US" sz="2800" b="1" dirty="0"/>
          </a:p>
        </p:txBody>
      </p:sp>
      <p:sp>
        <p:nvSpPr>
          <p:cNvPr id="27" name="TextBox 26"/>
          <p:cNvSpPr txBox="1"/>
          <p:nvPr/>
        </p:nvSpPr>
        <p:spPr>
          <a:xfrm>
            <a:off x="10317073" y="1215497"/>
            <a:ext cx="1043812" cy="646331"/>
          </a:xfrm>
          <a:prstGeom prst="rect">
            <a:avLst/>
          </a:prstGeom>
          <a:noFill/>
        </p:spPr>
        <p:txBody>
          <a:bodyPr wrap="square" rtlCol="0">
            <a:spAutoFit/>
          </a:bodyPr>
          <a:lstStyle/>
          <a:p>
            <a:r>
              <a:rPr lang="en-US" sz="1200" dirty="0" smtClean="0"/>
              <a:t>Autonomic nervous system</a:t>
            </a:r>
            <a:endParaRPr lang="en-US" sz="1200" dirty="0"/>
          </a:p>
        </p:txBody>
      </p:sp>
      <p:sp>
        <p:nvSpPr>
          <p:cNvPr id="8" name="TextBox 7"/>
          <p:cNvSpPr txBox="1"/>
          <p:nvPr/>
        </p:nvSpPr>
        <p:spPr>
          <a:xfrm>
            <a:off x="400188" y="3892082"/>
            <a:ext cx="3948607" cy="1815882"/>
          </a:xfrm>
          <a:prstGeom prst="rect">
            <a:avLst/>
          </a:prstGeom>
          <a:noFill/>
        </p:spPr>
        <p:txBody>
          <a:bodyPr wrap="square" rtlCol="0">
            <a:spAutoFit/>
          </a:bodyPr>
          <a:lstStyle/>
          <a:p>
            <a:r>
              <a:rPr lang="en-US" sz="2800" b="1" dirty="0" smtClean="0">
                <a:solidFill>
                  <a:srgbClr val="FF0000"/>
                </a:solidFill>
                <a:sym typeface="Wingdings"/>
              </a:rPr>
              <a:t> </a:t>
            </a:r>
            <a:r>
              <a:rPr lang="en-US" sz="2800" b="1" dirty="0" smtClean="0">
                <a:solidFill>
                  <a:srgbClr val="FF0000"/>
                </a:solidFill>
              </a:rPr>
              <a:t>Transition metal ions (</a:t>
            </a:r>
            <a:r>
              <a:rPr lang="en-US" sz="2800" b="1" dirty="0" err="1" smtClean="0">
                <a:solidFill>
                  <a:srgbClr val="FF0000"/>
                </a:solidFill>
              </a:rPr>
              <a:t>eg</a:t>
            </a:r>
            <a:r>
              <a:rPr lang="en-US" sz="2800" b="1" dirty="0" smtClean="0">
                <a:solidFill>
                  <a:srgbClr val="FF0000"/>
                </a:solidFill>
              </a:rPr>
              <a:t>, </a:t>
            </a:r>
            <a:r>
              <a:rPr lang="en-US" sz="2800" b="1" dirty="0" err="1" smtClean="0">
                <a:solidFill>
                  <a:srgbClr val="FF0000"/>
                </a:solidFill>
              </a:rPr>
              <a:t>WS_Fe</a:t>
            </a:r>
            <a:r>
              <a:rPr lang="en-US" sz="2800" b="1" dirty="0" smtClean="0">
                <a:solidFill>
                  <a:srgbClr val="FF0000"/>
                </a:solidFill>
              </a:rPr>
              <a:t>) are linked to oxidative stress, which is linked to CVD</a:t>
            </a:r>
            <a:endParaRPr lang="en-US" sz="2800" b="1" dirty="0">
              <a:solidFill>
                <a:srgbClr val="FF0000"/>
              </a:solidFill>
            </a:endParaRPr>
          </a:p>
        </p:txBody>
      </p:sp>
    </p:spTree>
    <p:extLst>
      <p:ext uri="{BB962C8B-B14F-4D97-AF65-F5344CB8AC3E}">
        <p14:creationId xmlns:p14="http://schemas.microsoft.com/office/powerpoint/2010/main" val="725712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96" y="1569262"/>
            <a:ext cx="6825159" cy="4710071"/>
          </a:xfrm>
          <a:prstGeom prst="rect">
            <a:avLst/>
          </a:prstGeom>
        </p:spPr>
      </p:pic>
      <p:grpSp>
        <p:nvGrpSpPr>
          <p:cNvPr id="28" name="Group 27"/>
          <p:cNvGrpSpPr/>
          <p:nvPr/>
        </p:nvGrpSpPr>
        <p:grpSpPr>
          <a:xfrm>
            <a:off x="7602122" y="1621597"/>
            <a:ext cx="4190037" cy="3731944"/>
            <a:chOff x="8534157" y="290607"/>
            <a:chExt cx="3329894" cy="2778292"/>
          </a:xfrm>
        </p:grpSpPr>
        <p:pic>
          <p:nvPicPr>
            <p:cNvPr id="16" name="Picture 15"/>
            <p:cNvPicPr/>
            <p:nvPr/>
          </p:nvPicPr>
          <p:blipFill rotWithShape="1">
            <a:blip r:embed="rId3" cstate="print">
              <a:extLst>
                <a:ext uri="{28A0092B-C50C-407E-A947-70E740481C1C}">
                  <a14:useLocalDpi xmlns:a14="http://schemas.microsoft.com/office/drawing/2010/main" val="0"/>
                </a:ext>
              </a:extLst>
            </a:blip>
            <a:srcRect l="11117" t="10791" r="9946" b="14928"/>
            <a:stretch/>
          </p:blipFill>
          <p:spPr bwMode="auto">
            <a:xfrm>
              <a:off x="8534157" y="290607"/>
              <a:ext cx="3329894" cy="2778292"/>
            </a:xfrm>
            <a:prstGeom prst="rect">
              <a:avLst/>
            </a:prstGeom>
            <a:ln>
              <a:noFill/>
            </a:ln>
            <a:extLst>
              <a:ext uri="{53640926-AAD7-44D8-BBD7-CCE9431645EC}">
                <a14:shadowObscured xmlns:a14="http://schemas.microsoft.com/office/drawing/2010/main"/>
              </a:ext>
            </a:extLst>
          </p:spPr>
        </p:pic>
        <p:sp>
          <p:nvSpPr>
            <p:cNvPr id="27" name="Freeform 26"/>
            <p:cNvSpPr/>
            <p:nvPr/>
          </p:nvSpPr>
          <p:spPr>
            <a:xfrm>
              <a:off x="9503679" y="1079359"/>
              <a:ext cx="1529542" cy="1200787"/>
            </a:xfrm>
            <a:custGeom>
              <a:avLst/>
              <a:gdLst>
                <a:gd name="connsiteX0" fmla="*/ 587433 w 1529542"/>
                <a:gd name="connsiteY0" fmla="*/ 199505 h 1200787"/>
                <a:gd name="connsiteX1" fmla="*/ 371302 w 1529542"/>
                <a:gd name="connsiteY1" fmla="*/ 199505 h 1200787"/>
                <a:gd name="connsiteX2" fmla="*/ 293717 w 1529542"/>
                <a:gd name="connsiteY2" fmla="*/ 177338 h 1200787"/>
                <a:gd name="connsiteX3" fmla="*/ 277091 w 1529542"/>
                <a:gd name="connsiteY3" fmla="*/ 171796 h 1200787"/>
                <a:gd name="connsiteX4" fmla="*/ 266007 w 1529542"/>
                <a:gd name="connsiteY4" fmla="*/ 188422 h 1200787"/>
                <a:gd name="connsiteX5" fmla="*/ 249382 w 1529542"/>
                <a:gd name="connsiteY5" fmla="*/ 199505 h 1200787"/>
                <a:gd name="connsiteX6" fmla="*/ 138546 w 1529542"/>
                <a:gd name="connsiteY6" fmla="*/ 210589 h 1200787"/>
                <a:gd name="connsiteX7" fmla="*/ 121920 w 1529542"/>
                <a:gd name="connsiteY7" fmla="*/ 221673 h 1200787"/>
                <a:gd name="connsiteX8" fmla="*/ 116378 w 1529542"/>
                <a:gd name="connsiteY8" fmla="*/ 238298 h 1200787"/>
                <a:gd name="connsiteX9" fmla="*/ 105295 w 1529542"/>
                <a:gd name="connsiteY9" fmla="*/ 254924 h 1200787"/>
                <a:gd name="connsiteX10" fmla="*/ 110837 w 1529542"/>
                <a:gd name="connsiteY10" fmla="*/ 326967 h 1200787"/>
                <a:gd name="connsiteX11" fmla="*/ 116378 w 1529542"/>
                <a:gd name="connsiteY11" fmla="*/ 349134 h 1200787"/>
                <a:gd name="connsiteX12" fmla="*/ 133004 w 1529542"/>
                <a:gd name="connsiteY12" fmla="*/ 399011 h 1200787"/>
                <a:gd name="connsiteX13" fmla="*/ 138546 w 1529542"/>
                <a:gd name="connsiteY13" fmla="*/ 415636 h 1200787"/>
                <a:gd name="connsiteX14" fmla="*/ 149629 w 1529542"/>
                <a:gd name="connsiteY14" fmla="*/ 482138 h 1200787"/>
                <a:gd name="connsiteX15" fmla="*/ 155171 w 1529542"/>
                <a:gd name="connsiteY15" fmla="*/ 565265 h 1200787"/>
                <a:gd name="connsiteX16" fmla="*/ 160713 w 1529542"/>
                <a:gd name="connsiteY16" fmla="*/ 659476 h 1200787"/>
                <a:gd name="connsiteX17" fmla="*/ 171797 w 1529542"/>
                <a:gd name="connsiteY17" fmla="*/ 676102 h 1200787"/>
                <a:gd name="connsiteX18" fmla="*/ 205047 w 1529542"/>
                <a:gd name="connsiteY18" fmla="*/ 687185 h 1200787"/>
                <a:gd name="connsiteX19" fmla="*/ 282633 w 1529542"/>
                <a:gd name="connsiteY19" fmla="*/ 698269 h 1200787"/>
                <a:gd name="connsiteX20" fmla="*/ 315884 w 1529542"/>
                <a:gd name="connsiteY20" fmla="*/ 709353 h 1200787"/>
                <a:gd name="connsiteX21" fmla="*/ 332509 w 1529542"/>
                <a:gd name="connsiteY21" fmla="*/ 714894 h 1200787"/>
                <a:gd name="connsiteX22" fmla="*/ 343593 w 1529542"/>
                <a:gd name="connsiteY22" fmla="*/ 731520 h 1200787"/>
                <a:gd name="connsiteX23" fmla="*/ 343593 w 1529542"/>
                <a:gd name="connsiteY23" fmla="*/ 798022 h 1200787"/>
                <a:gd name="connsiteX24" fmla="*/ 338051 w 1529542"/>
                <a:gd name="connsiteY24" fmla="*/ 814647 h 1200787"/>
                <a:gd name="connsiteX25" fmla="*/ 321426 w 1529542"/>
                <a:gd name="connsiteY25" fmla="*/ 825731 h 1200787"/>
                <a:gd name="connsiteX26" fmla="*/ 310342 w 1529542"/>
                <a:gd name="connsiteY26" fmla="*/ 842356 h 1200787"/>
                <a:gd name="connsiteX27" fmla="*/ 277091 w 1529542"/>
                <a:gd name="connsiteY27" fmla="*/ 864524 h 1200787"/>
                <a:gd name="connsiteX28" fmla="*/ 238298 w 1529542"/>
                <a:gd name="connsiteY28" fmla="*/ 908858 h 1200787"/>
                <a:gd name="connsiteX29" fmla="*/ 210589 w 1529542"/>
                <a:gd name="connsiteY29" fmla="*/ 931025 h 1200787"/>
                <a:gd name="connsiteX30" fmla="*/ 193964 w 1529542"/>
                <a:gd name="connsiteY30" fmla="*/ 942109 h 1200787"/>
                <a:gd name="connsiteX31" fmla="*/ 160713 w 1529542"/>
                <a:gd name="connsiteY31" fmla="*/ 953193 h 1200787"/>
                <a:gd name="connsiteX32" fmla="*/ 144087 w 1529542"/>
                <a:gd name="connsiteY32" fmla="*/ 958734 h 1200787"/>
                <a:gd name="connsiteX33" fmla="*/ 83127 w 1529542"/>
                <a:gd name="connsiteY33" fmla="*/ 969818 h 1200787"/>
                <a:gd name="connsiteX34" fmla="*/ 66502 w 1529542"/>
                <a:gd name="connsiteY34" fmla="*/ 975360 h 1200787"/>
                <a:gd name="connsiteX35" fmla="*/ 49877 w 1529542"/>
                <a:gd name="connsiteY35" fmla="*/ 1008611 h 1200787"/>
                <a:gd name="connsiteX36" fmla="*/ 33251 w 1529542"/>
                <a:gd name="connsiteY36" fmla="*/ 1014153 h 1200787"/>
                <a:gd name="connsiteX37" fmla="*/ 11084 w 1529542"/>
                <a:gd name="connsiteY37" fmla="*/ 1047404 h 1200787"/>
                <a:gd name="connsiteX38" fmla="*/ 0 w 1529542"/>
                <a:gd name="connsiteY38" fmla="*/ 1080654 h 1200787"/>
                <a:gd name="connsiteX39" fmla="*/ 5542 w 1529542"/>
                <a:gd name="connsiteY39" fmla="*/ 1102822 h 1200787"/>
                <a:gd name="connsiteX40" fmla="*/ 249382 w 1529542"/>
                <a:gd name="connsiteY40" fmla="*/ 1185949 h 1200787"/>
                <a:gd name="connsiteX41" fmla="*/ 448887 w 1529542"/>
                <a:gd name="connsiteY41" fmla="*/ 1180407 h 1200787"/>
                <a:gd name="connsiteX42" fmla="*/ 482138 w 1529542"/>
                <a:gd name="connsiteY42" fmla="*/ 1169324 h 1200787"/>
                <a:gd name="connsiteX43" fmla="*/ 498764 w 1529542"/>
                <a:gd name="connsiteY43" fmla="*/ 1158240 h 1200787"/>
                <a:gd name="connsiteX44" fmla="*/ 504306 w 1529542"/>
                <a:gd name="connsiteY44" fmla="*/ 1141614 h 1200787"/>
                <a:gd name="connsiteX45" fmla="*/ 493222 w 1529542"/>
                <a:gd name="connsiteY45" fmla="*/ 1086196 h 1200787"/>
                <a:gd name="connsiteX46" fmla="*/ 482138 w 1529542"/>
                <a:gd name="connsiteY46" fmla="*/ 1069571 h 1200787"/>
                <a:gd name="connsiteX47" fmla="*/ 487680 w 1529542"/>
                <a:gd name="connsiteY47" fmla="*/ 1019694 h 1200787"/>
                <a:gd name="connsiteX48" fmla="*/ 509847 w 1529542"/>
                <a:gd name="connsiteY48" fmla="*/ 986444 h 1200787"/>
                <a:gd name="connsiteX49" fmla="*/ 537557 w 1529542"/>
                <a:gd name="connsiteY49" fmla="*/ 953193 h 1200787"/>
                <a:gd name="connsiteX50" fmla="*/ 554182 w 1529542"/>
                <a:gd name="connsiteY50" fmla="*/ 947651 h 1200787"/>
                <a:gd name="connsiteX51" fmla="*/ 570807 w 1529542"/>
                <a:gd name="connsiteY51" fmla="*/ 958734 h 1200787"/>
                <a:gd name="connsiteX52" fmla="*/ 748146 w 1529542"/>
                <a:gd name="connsiteY52" fmla="*/ 964276 h 1200787"/>
                <a:gd name="connsiteX53" fmla="*/ 964277 w 1529542"/>
                <a:gd name="connsiteY53" fmla="*/ 969818 h 1200787"/>
                <a:gd name="connsiteX54" fmla="*/ 1019695 w 1529542"/>
                <a:gd name="connsiteY54" fmla="*/ 975360 h 1200787"/>
                <a:gd name="connsiteX55" fmla="*/ 1030778 w 1529542"/>
                <a:gd name="connsiteY55" fmla="*/ 991985 h 1200787"/>
                <a:gd name="connsiteX56" fmla="*/ 1047404 w 1529542"/>
                <a:gd name="connsiteY56" fmla="*/ 997527 h 1200787"/>
                <a:gd name="connsiteX57" fmla="*/ 1058487 w 1529542"/>
                <a:gd name="connsiteY57" fmla="*/ 964276 h 1200787"/>
                <a:gd name="connsiteX58" fmla="*/ 1064029 w 1529542"/>
                <a:gd name="connsiteY58" fmla="*/ 947651 h 1200787"/>
                <a:gd name="connsiteX59" fmla="*/ 1075113 w 1529542"/>
                <a:gd name="connsiteY59" fmla="*/ 931025 h 1200787"/>
                <a:gd name="connsiteX60" fmla="*/ 1080655 w 1529542"/>
                <a:gd name="connsiteY60" fmla="*/ 914400 h 1200787"/>
                <a:gd name="connsiteX61" fmla="*/ 1102822 w 1529542"/>
                <a:gd name="connsiteY61" fmla="*/ 881149 h 1200787"/>
                <a:gd name="connsiteX62" fmla="*/ 1113906 w 1529542"/>
                <a:gd name="connsiteY62" fmla="*/ 864524 h 1200787"/>
                <a:gd name="connsiteX63" fmla="*/ 1130531 w 1529542"/>
                <a:gd name="connsiteY63" fmla="*/ 847898 h 1200787"/>
                <a:gd name="connsiteX64" fmla="*/ 1152698 w 1529542"/>
                <a:gd name="connsiteY64" fmla="*/ 809105 h 1200787"/>
                <a:gd name="connsiteX65" fmla="*/ 1163782 w 1529542"/>
                <a:gd name="connsiteY65" fmla="*/ 792480 h 1200787"/>
                <a:gd name="connsiteX66" fmla="*/ 1180407 w 1529542"/>
                <a:gd name="connsiteY66" fmla="*/ 781396 h 1200787"/>
                <a:gd name="connsiteX67" fmla="*/ 1197033 w 1529542"/>
                <a:gd name="connsiteY67" fmla="*/ 748145 h 1200787"/>
                <a:gd name="connsiteX68" fmla="*/ 1213658 w 1529542"/>
                <a:gd name="connsiteY68" fmla="*/ 737062 h 1200787"/>
                <a:gd name="connsiteX69" fmla="*/ 1246909 w 1529542"/>
                <a:gd name="connsiteY69" fmla="*/ 703811 h 1200787"/>
                <a:gd name="connsiteX70" fmla="*/ 1263535 w 1529542"/>
                <a:gd name="connsiteY70" fmla="*/ 687185 h 1200787"/>
                <a:gd name="connsiteX71" fmla="*/ 1280160 w 1529542"/>
                <a:gd name="connsiteY71" fmla="*/ 676102 h 1200787"/>
                <a:gd name="connsiteX72" fmla="*/ 1330037 w 1529542"/>
                <a:gd name="connsiteY72" fmla="*/ 631767 h 1200787"/>
                <a:gd name="connsiteX73" fmla="*/ 1341120 w 1529542"/>
                <a:gd name="connsiteY73" fmla="*/ 615142 h 1200787"/>
                <a:gd name="connsiteX74" fmla="*/ 1357746 w 1529542"/>
                <a:gd name="connsiteY74" fmla="*/ 609600 h 1200787"/>
                <a:gd name="connsiteX75" fmla="*/ 1390997 w 1529542"/>
                <a:gd name="connsiteY75" fmla="*/ 587433 h 1200787"/>
                <a:gd name="connsiteX76" fmla="*/ 1407622 w 1529542"/>
                <a:gd name="connsiteY76" fmla="*/ 581891 h 1200787"/>
                <a:gd name="connsiteX77" fmla="*/ 1440873 w 1529542"/>
                <a:gd name="connsiteY77" fmla="*/ 554182 h 1200787"/>
                <a:gd name="connsiteX78" fmla="*/ 1457498 w 1529542"/>
                <a:gd name="connsiteY78" fmla="*/ 548640 h 1200787"/>
                <a:gd name="connsiteX79" fmla="*/ 1490749 w 1529542"/>
                <a:gd name="connsiteY79" fmla="*/ 526473 h 1200787"/>
                <a:gd name="connsiteX80" fmla="*/ 1512917 w 1529542"/>
                <a:gd name="connsiteY80" fmla="*/ 493222 h 1200787"/>
                <a:gd name="connsiteX81" fmla="*/ 1524000 w 1529542"/>
                <a:gd name="connsiteY81" fmla="*/ 459971 h 1200787"/>
                <a:gd name="connsiteX82" fmla="*/ 1529542 w 1529542"/>
                <a:gd name="connsiteY82" fmla="*/ 443345 h 1200787"/>
                <a:gd name="connsiteX83" fmla="*/ 1524000 w 1529542"/>
                <a:gd name="connsiteY83" fmla="*/ 404553 h 1200787"/>
                <a:gd name="connsiteX84" fmla="*/ 1518458 w 1529542"/>
                <a:gd name="connsiteY84" fmla="*/ 387927 h 1200787"/>
                <a:gd name="connsiteX85" fmla="*/ 1501833 w 1529542"/>
                <a:gd name="connsiteY85" fmla="*/ 376844 h 1200787"/>
                <a:gd name="connsiteX86" fmla="*/ 1490749 w 1529542"/>
                <a:gd name="connsiteY86" fmla="*/ 360218 h 1200787"/>
                <a:gd name="connsiteX87" fmla="*/ 1490749 w 1529542"/>
                <a:gd name="connsiteY87" fmla="*/ 288174 h 1200787"/>
                <a:gd name="connsiteX88" fmla="*/ 1501833 w 1529542"/>
                <a:gd name="connsiteY88" fmla="*/ 238298 h 1200787"/>
                <a:gd name="connsiteX89" fmla="*/ 1496291 w 1529542"/>
                <a:gd name="connsiteY89" fmla="*/ 166254 h 1200787"/>
                <a:gd name="connsiteX90" fmla="*/ 1463040 w 1529542"/>
                <a:gd name="connsiteY90" fmla="*/ 155171 h 1200787"/>
                <a:gd name="connsiteX91" fmla="*/ 1429789 w 1529542"/>
                <a:gd name="connsiteY91" fmla="*/ 133004 h 1200787"/>
                <a:gd name="connsiteX92" fmla="*/ 1413164 w 1529542"/>
                <a:gd name="connsiteY92" fmla="*/ 127462 h 1200787"/>
                <a:gd name="connsiteX93" fmla="*/ 1379913 w 1529542"/>
                <a:gd name="connsiteY93" fmla="*/ 105294 h 1200787"/>
                <a:gd name="connsiteX94" fmla="*/ 1341120 w 1529542"/>
                <a:gd name="connsiteY94" fmla="*/ 94211 h 1200787"/>
                <a:gd name="connsiteX95" fmla="*/ 1324495 w 1529542"/>
                <a:gd name="connsiteY95" fmla="*/ 83127 h 1200787"/>
                <a:gd name="connsiteX96" fmla="*/ 1263535 w 1529542"/>
                <a:gd name="connsiteY96" fmla="*/ 72044 h 1200787"/>
                <a:gd name="connsiteX97" fmla="*/ 1230284 w 1529542"/>
                <a:gd name="connsiteY97" fmla="*/ 60960 h 1200787"/>
                <a:gd name="connsiteX98" fmla="*/ 1213658 w 1529542"/>
                <a:gd name="connsiteY98" fmla="*/ 55418 h 1200787"/>
                <a:gd name="connsiteX99" fmla="*/ 1191491 w 1529542"/>
                <a:gd name="connsiteY99" fmla="*/ 49876 h 1200787"/>
                <a:gd name="connsiteX100" fmla="*/ 1141615 w 1529542"/>
                <a:gd name="connsiteY100" fmla="*/ 66502 h 1200787"/>
                <a:gd name="connsiteX101" fmla="*/ 1108364 w 1529542"/>
                <a:gd name="connsiteY101" fmla="*/ 77585 h 1200787"/>
                <a:gd name="connsiteX102" fmla="*/ 1097280 w 1529542"/>
                <a:gd name="connsiteY102" fmla="*/ 94211 h 1200787"/>
                <a:gd name="connsiteX103" fmla="*/ 1080655 w 1529542"/>
                <a:gd name="connsiteY103" fmla="*/ 110836 h 1200787"/>
                <a:gd name="connsiteX104" fmla="*/ 1069571 w 1529542"/>
                <a:gd name="connsiteY104" fmla="*/ 144087 h 1200787"/>
                <a:gd name="connsiteX105" fmla="*/ 1058487 w 1529542"/>
                <a:gd name="connsiteY105" fmla="*/ 160713 h 1200787"/>
                <a:gd name="connsiteX106" fmla="*/ 1047404 w 1529542"/>
                <a:gd name="connsiteY106" fmla="*/ 193964 h 1200787"/>
                <a:gd name="connsiteX107" fmla="*/ 1041862 w 1529542"/>
                <a:gd name="connsiteY107" fmla="*/ 210589 h 1200787"/>
                <a:gd name="connsiteX108" fmla="*/ 1030778 w 1529542"/>
                <a:gd name="connsiteY108" fmla="*/ 227214 h 1200787"/>
                <a:gd name="connsiteX109" fmla="*/ 1025237 w 1529542"/>
                <a:gd name="connsiteY109" fmla="*/ 243840 h 1200787"/>
                <a:gd name="connsiteX110" fmla="*/ 1019695 w 1529542"/>
                <a:gd name="connsiteY110" fmla="*/ 266007 h 1200787"/>
                <a:gd name="connsiteX111" fmla="*/ 991986 w 1529542"/>
                <a:gd name="connsiteY111" fmla="*/ 232756 h 1200787"/>
                <a:gd name="connsiteX112" fmla="*/ 942109 w 1529542"/>
                <a:gd name="connsiteY112" fmla="*/ 193964 h 1200787"/>
                <a:gd name="connsiteX113" fmla="*/ 925484 w 1529542"/>
                <a:gd name="connsiteY113" fmla="*/ 182880 h 1200787"/>
                <a:gd name="connsiteX114" fmla="*/ 886691 w 1529542"/>
                <a:gd name="connsiteY114" fmla="*/ 171796 h 1200787"/>
                <a:gd name="connsiteX115" fmla="*/ 864524 w 1529542"/>
                <a:gd name="connsiteY115" fmla="*/ 138545 h 1200787"/>
                <a:gd name="connsiteX116" fmla="*/ 853440 w 1529542"/>
                <a:gd name="connsiteY116" fmla="*/ 105294 h 1200787"/>
                <a:gd name="connsiteX117" fmla="*/ 842357 w 1529542"/>
                <a:gd name="connsiteY117" fmla="*/ 38793 h 1200787"/>
                <a:gd name="connsiteX118" fmla="*/ 831273 w 1529542"/>
                <a:gd name="connsiteY118" fmla="*/ 22167 h 1200787"/>
                <a:gd name="connsiteX119" fmla="*/ 814647 w 1529542"/>
                <a:gd name="connsiteY119" fmla="*/ 16625 h 1200787"/>
                <a:gd name="connsiteX120" fmla="*/ 781397 w 1529542"/>
                <a:gd name="connsiteY120" fmla="*/ 0 h 1200787"/>
                <a:gd name="connsiteX121" fmla="*/ 692727 w 1529542"/>
                <a:gd name="connsiteY121" fmla="*/ 5542 h 1200787"/>
                <a:gd name="connsiteX122" fmla="*/ 676102 w 1529542"/>
                <a:gd name="connsiteY122" fmla="*/ 11084 h 1200787"/>
                <a:gd name="connsiteX123" fmla="*/ 665018 w 1529542"/>
                <a:gd name="connsiteY123" fmla="*/ 27709 h 1200787"/>
                <a:gd name="connsiteX124" fmla="*/ 659477 w 1529542"/>
                <a:gd name="connsiteY124" fmla="*/ 44334 h 1200787"/>
                <a:gd name="connsiteX125" fmla="*/ 642851 w 1529542"/>
                <a:gd name="connsiteY125" fmla="*/ 121920 h 1200787"/>
                <a:gd name="connsiteX126" fmla="*/ 637309 w 1529542"/>
                <a:gd name="connsiteY126" fmla="*/ 138545 h 1200787"/>
                <a:gd name="connsiteX127" fmla="*/ 604058 w 1529542"/>
                <a:gd name="connsiteY127" fmla="*/ 144087 h 1200787"/>
                <a:gd name="connsiteX128" fmla="*/ 587433 w 1529542"/>
                <a:gd name="connsiteY128" fmla="*/ 199505 h 120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29542" h="1200787">
                  <a:moveTo>
                    <a:pt x="587433" y="199505"/>
                  </a:moveTo>
                  <a:cubicBezTo>
                    <a:pt x="548641" y="208741"/>
                    <a:pt x="443715" y="213082"/>
                    <a:pt x="371302" y="199505"/>
                  </a:cubicBezTo>
                  <a:cubicBezTo>
                    <a:pt x="339481" y="193539"/>
                    <a:pt x="323128" y="187142"/>
                    <a:pt x="293717" y="177338"/>
                  </a:cubicBezTo>
                  <a:lnTo>
                    <a:pt x="277091" y="171796"/>
                  </a:lnTo>
                  <a:cubicBezTo>
                    <a:pt x="273396" y="177338"/>
                    <a:pt x="270717" y="183712"/>
                    <a:pt x="266007" y="188422"/>
                  </a:cubicBezTo>
                  <a:cubicBezTo>
                    <a:pt x="261298" y="193131"/>
                    <a:pt x="255339" y="196526"/>
                    <a:pt x="249382" y="199505"/>
                  </a:cubicBezTo>
                  <a:cubicBezTo>
                    <a:pt x="220466" y="213963"/>
                    <a:pt x="144062" y="210265"/>
                    <a:pt x="138546" y="210589"/>
                  </a:cubicBezTo>
                  <a:cubicBezTo>
                    <a:pt x="133004" y="214284"/>
                    <a:pt x="126081" y="216472"/>
                    <a:pt x="121920" y="221673"/>
                  </a:cubicBezTo>
                  <a:cubicBezTo>
                    <a:pt x="118271" y="226234"/>
                    <a:pt x="118990" y="233073"/>
                    <a:pt x="116378" y="238298"/>
                  </a:cubicBezTo>
                  <a:cubicBezTo>
                    <a:pt x="113399" y="244255"/>
                    <a:pt x="108989" y="249382"/>
                    <a:pt x="105295" y="254924"/>
                  </a:cubicBezTo>
                  <a:cubicBezTo>
                    <a:pt x="107142" y="278938"/>
                    <a:pt x="108023" y="303047"/>
                    <a:pt x="110837" y="326967"/>
                  </a:cubicBezTo>
                  <a:cubicBezTo>
                    <a:pt x="111727" y="334531"/>
                    <a:pt x="114190" y="341839"/>
                    <a:pt x="116378" y="349134"/>
                  </a:cubicBezTo>
                  <a:cubicBezTo>
                    <a:pt x="121414" y="365920"/>
                    <a:pt x="127462" y="382385"/>
                    <a:pt x="133004" y="399011"/>
                  </a:cubicBezTo>
                  <a:cubicBezTo>
                    <a:pt x="134851" y="404553"/>
                    <a:pt x="137401" y="409908"/>
                    <a:pt x="138546" y="415636"/>
                  </a:cubicBezTo>
                  <a:cubicBezTo>
                    <a:pt x="146648" y="456154"/>
                    <a:pt x="142755" y="434020"/>
                    <a:pt x="149629" y="482138"/>
                  </a:cubicBezTo>
                  <a:cubicBezTo>
                    <a:pt x="151476" y="509847"/>
                    <a:pt x="153439" y="537549"/>
                    <a:pt x="155171" y="565265"/>
                  </a:cubicBezTo>
                  <a:cubicBezTo>
                    <a:pt x="157133" y="596662"/>
                    <a:pt x="156046" y="628366"/>
                    <a:pt x="160713" y="659476"/>
                  </a:cubicBezTo>
                  <a:cubicBezTo>
                    <a:pt x="161701" y="666063"/>
                    <a:pt x="166149" y="672572"/>
                    <a:pt x="171797" y="676102"/>
                  </a:cubicBezTo>
                  <a:cubicBezTo>
                    <a:pt x="181704" y="682294"/>
                    <a:pt x="193964" y="683491"/>
                    <a:pt x="205047" y="687185"/>
                  </a:cubicBezTo>
                  <a:cubicBezTo>
                    <a:pt x="241031" y="699179"/>
                    <a:pt x="215852" y="692198"/>
                    <a:pt x="282633" y="698269"/>
                  </a:cubicBezTo>
                  <a:lnTo>
                    <a:pt x="315884" y="709353"/>
                  </a:lnTo>
                  <a:lnTo>
                    <a:pt x="332509" y="714894"/>
                  </a:lnTo>
                  <a:cubicBezTo>
                    <a:pt x="336204" y="720436"/>
                    <a:pt x="341254" y="725283"/>
                    <a:pt x="343593" y="731520"/>
                  </a:cubicBezTo>
                  <a:cubicBezTo>
                    <a:pt x="352870" y="756258"/>
                    <a:pt x="348840" y="771787"/>
                    <a:pt x="343593" y="798022"/>
                  </a:cubicBezTo>
                  <a:cubicBezTo>
                    <a:pt x="342447" y="803750"/>
                    <a:pt x="341700" y="810086"/>
                    <a:pt x="338051" y="814647"/>
                  </a:cubicBezTo>
                  <a:cubicBezTo>
                    <a:pt x="333890" y="819848"/>
                    <a:pt x="326968" y="822036"/>
                    <a:pt x="321426" y="825731"/>
                  </a:cubicBezTo>
                  <a:cubicBezTo>
                    <a:pt x="317731" y="831273"/>
                    <a:pt x="315354" y="837970"/>
                    <a:pt x="310342" y="842356"/>
                  </a:cubicBezTo>
                  <a:cubicBezTo>
                    <a:pt x="300317" y="851128"/>
                    <a:pt x="277091" y="864524"/>
                    <a:pt x="277091" y="864524"/>
                  </a:cubicBezTo>
                  <a:cubicBezTo>
                    <a:pt x="251229" y="903316"/>
                    <a:pt x="266007" y="890385"/>
                    <a:pt x="238298" y="908858"/>
                  </a:cubicBezTo>
                  <a:cubicBezTo>
                    <a:pt x="219614" y="936886"/>
                    <a:pt x="237358" y="917641"/>
                    <a:pt x="210589" y="931025"/>
                  </a:cubicBezTo>
                  <a:cubicBezTo>
                    <a:pt x="204632" y="934004"/>
                    <a:pt x="200050" y="939404"/>
                    <a:pt x="193964" y="942109"/>
                  </a:cubicBezTo>
                  <a:cubicBezTo>
                    <a:pt x="183288" y="946854"/>
                    <a:pt x="171797" y="949499"/>
                    <a:pt x="160713" y="953193"/>
                  </a:cubicBezTo>
                  <a:cubicBezTo>
                    <a:pt x="155171" y="955040"/>
                    <a:pt x="149849" y="957774"/>
                    <a:pt x="144087" y="958734"/>
                  </a:cubicBezTo>
                  <a:cubicBezTo>
                    <a:pt x="129268" y="961204"/>
                    <a:pt x="98614" y="965946"/>
                    <a:pt x="83127" y="969818"/>
                  </a:cubicBezTo>
                  <a:cubicBezTo>
                    <a:pt x="77460" y="971235"/>
                    <a:pt x="72044" y="973513"/>
                    <a:pt x="66502" y="975360"/>
                  </a:cubicBezTo>
                  <a:cubicBezTo>
                    <a:pt x="62852" y="986311"/>
                    <a:pt x="59642" y="1000799"/>
                    <a:pt x="49877" y="1008611"/>
                  </a:cubicBezTo>
                  <a:cubicBezTo>
                    <a:pt x="45315" y="1012260"/>
                    <a:pt x="38793" y="1012306"/>
                    <a:pt x="33251" y="1014153"/>
                  </a:cubicBezTo>
                  <a:cubicBezTo>
                    <a:pt x="25862" y="1025237"/>
                    <a:pt x="15297" y="1034767"/>
                    <a:pt x="11084" y="1047404"/>
                  </a:cubicBezTo>
                  <a:lnTo>
                    <a:pt x="0" y="1080654"/>
                  </a:lnTo>
                  <a:cubicBezTo>
                    <a:pt x="1847" y="1088043"/>
                    <a:pt x="4701" y="1095252"/>
                    <a:pt x="5542" y="1102822"/>
                  </a:cubicBezTo>
                  <a:cubicBezTo>
                    <a:pt x="22985" y="1259804"/>
                    <a:pt x="-33959" y="1179359"/>
                    <a:pt x="249382" y="1185949"/>
                  </a:cubicBezTo>
                  <a:cubicBezTo>
                    <a:pt x="315884" y="1184102"/>
                    <a:pt x="382529" y="1185147"/>
                    <a:pt x="448887" y="1180407"/>
                  </a:cubicBezTo>
                  <a:cubicBezTo>
                    <a:pt x="460540" y="1179575"/>
                    <a:pt x="482138" y="1169324"/>
                    <a:pt x="482138" y="1169324"/>
                  </a:cubicBezTo>
                  <a:cubicBezTo>
                    <a:pt x="487680" y="1165629"/>
                    <a:pt x="494603" y="1163441"/>
                    <a:pt x="498764" y="1158240"/>
                  </a:cubicBezTo>
                  <a:cubicBezTo>
                    <a:pt x="502413" y="1153678"/>
                    <a:pt x="504306" y="1147456"/>
                    <a:pt x="504306" y="1141614"/>
                  </a:cubicBezTo>
                  <a:cubicBezTo>
                    <a:pt x="504306" y="1131404"/>
                    <a:pt x="500046" y="1099845"/>
                    <a:pt x="493222" y="1086196"/>
                  </a:cubicBezTo>
                  <a:cubicBezTo>
                    <a:pt x="490243" y="1080239"/>
                    <a:pt x="485833" y="1075113"/>
                    <a:pt x="482138" y="1069571"/>
                  </a:cubicBezTo>
                  <a:cubicBezTo>
                    <a:pt x="483985" y="1052945"/>
                    <a:pt x="482390" y="1035564"/>
                    <a:pt x="487680" y="1019694"/>
                  </a:cubicBezTo>
                  <a:cubicBezTo>
                    <a:pt x="491892" y="1007057"/>
                    <a:pt x="502458" y="997527"/>
                    <a:pt x="509847" y="986444"/>
                  </a:cubicBezTo>
                  <a:cubicBezTo>
                    <a:pt x="518027" y="974175"/>
                    <a:pt x="524754" y="961728"/>
                    <a:pt x="537557" y="953193"/>
                  </a:cubicBezTo>
                  <a:cubicBezTo>
                    <a:pt x="542417" y="949953"/>
                    <a:pt x="548640" y="949498"/>
                    <a:pt x="554182" y="947651"/>
                  </a:cubicBezTo>
                  <a:cubicBezTo>
                    <a:pt x="559724" y="951345"/>
                    <a:pt x="564171" y="958165"/>
                    <a:pt x="570807" y="958734"/>
                  </a:cubicBezTo>
                  <a:cubicBezTo>
                    <a:pt x="629733" y="963785"/>
                    <a:pt x="689028" y="962611"/>
                    <a:pt x="748146" y="964276"/>
                  </a:cubicBezTo>
                  <a:lnTo>
                    <a:pt x="964277" y="969818"/>
                  </a:lnTo>
                  <a:cubicBezTo>
                    <a:pt x="982750" y="971665"/>
                    <a:pt x="1002083" y="969489"/>
                    <a:pt x="1019695" y="975360"/>
                  </a:cubicBezTo>
                  <a:cubicBezTo>
                    <a:pt x="1026013" y="977466"/>
                    <a:pt x="1025577" y="987824"/>
                    <a:pt x="1030778" y="991985"/>
                  </a:cubicBezTo>
                  <a:cubicBezTo>
                    <a:pt x="1035340" y="995634"/>
                    <a:pt x="1041862" y="995680"/>
                    <a:pt x="1047404" y="997527"/>
                  </a:cubicBezTo>
                  <a:lnTo>
                    <a:pt x="1058487" y="964276"/>
                  </a:lnTo>
                  <a:cubicBezTo>
                    <a:pt x="1060334" y="958734"/>
                    <a:pt x="1060789" y="952511"/>
                    <a:pt x="1064029" y="947651"/>
                  </a:cubicBezTo>
                  <a:cubicBezTo>
                    <a:pt x="1067724" y="942109"/>
                    <a:pt x="1072134" y="936982"/>
                    <a:pt x="1075113" y="931025"/>
                  </a:cubicBezTo>
                  <a:cubicBezTo>
                    <a:pt x="1077725" y="925800"/>
                    <a:pt x="1077818" y="919506"/>
                    <a:pt x="1080655" y="914400"/>
                  </a:cubicBezTo>
                  <a:cubicBezTo>
                    <a:pt x="1087124" y="902755"/>
                    <a:pt x="1095433" y="892233"/>
                    <a:pt x="1102822" y="881149"/>
                  </a:cubicBezTo>
                  <a:cubicBezTo>
                    <a:pt x="1106517" y="875607"/>
                    <a:pt x="1109197" y="869234"/>
                    <a:pt x="1113906" y="864524"/>
                  </a:cubicBezTo>
                  <a:cubicBezTo>
                    <a:pt x="1119448" y="858982"/>
                    <a:pt x="1125514" y="853919"/>
                    <a:pt x="1130531" y="847898"/>
                  </a:cubicBezTo>
                  <a:cubicBezTo>
                    <a:pt x="1142811" y="833162"/>
                    <a:pt x="1142837" y="826362"/>
                    <a:pt x="1152698" y="809105"/>
                  </a:cubicBezTo>
                  <a:cubicBezTo>
                    <a:pt x="1156002" y="803322"/>
                    <a:pt x="1159072" y="797190"/>
                    <a:pt x="1163782" y="792480"/>
                  </a:cubicBezTo>
                  <a:cubicBezTo>
                    <a:pt x="1168492" y="787770"/>
                    <a:pt x="1174865" y="785091"/>
                    <a:pt x="1180407" y="781396"/>
                  </a:cubicBezTo>
                  <a:cubicBezTo>
                    <a:pt x="1184914" y="767874"/>
                    <a:pt x="1186290" y="758888"/>
                    <a:pt x="1197033" y="748145"/>
                  </a:cubicBezTo>
                  <a:cubicBezTo>
                    <a:pt x="1201742" y="743436"/>
                    <a:pt x="1208680" y="741487"/>
                    <a:pt x="1213658" y="737062"/>
                  </a:cubicBezTo>
                  <a:cubicBezTo>
                    <a:pt x="1225373" y="726648"/>
                    <a:pt x="1235825" y="714895"/>
                    <a:pt x="1246909" y="703811"/>
                  </a:cubicBezTo>
                  <a:cubicBezTo>
                    <a:pt x="1252451" y="698269"/>
                    <a:pt x="1257014" y="691532"/>
                    <a:pt x="1263535" y="687185"/>
                  </a:cubicBezTo>
                  <a:cubicBezTo>
                    <a:pt x="1269077" y="683491"/>
                    <a:pt x="1275182" y="680527"/>
                    <a:pt x="1280160" y="676102"/>
                  </a:cubicBezTo>
                  <a:cubicBezTo>
                    <a:pt x="1337102" y="625487"/>
                    <a:pt x="1292303" y="656923"/>
                    <a:pt x="1330037" y="631767"/>
                  </a:cubicBezTo>
                  <a:cubicBezTo>
                    <a:pt x="1333731" y="626225"/>
                    <a:pt x="1335919" y="619303"/>
                    <a:pt x="1341120" y="615142"/>
                  </a:cubicBezTo>
                  <a:cubicBezTo>
                    <a:pt x="1345682" y="611493"/>
                    <a:pt x="1352639" y="612437"/>
                    <a:pt x="1357746" y="609600"/>
                  </a:cubicBezTo>
                  <a:cubicBezTo>
                    <a:pt x="1369391" y="603131"/>
                    <a:pt x="1378360" y="591646"/>
                    <a:pt x="1390997" y="587433"/>
                  </a:cubicBezTo>
                  <a:cubicBezTo>
                    <a:pt x="1396539" y="585586"/>
                    <a:pt x="1402397" y="584504"/>
                    <a:pt x="1407622" y="581891"/>
                  </a:cubicBezTo>
                  <a:cubicBezTo>
                    <a:pt x="1443882" y="563760"/>
                    <a:pt x="1404106" y="578693"/>
                    <a:pt x="1440873" y="554182"/>
                  </a:cubicBezTo>
                  <a:cubicBezTo>
                    <a:pt x="1445733" y="550942"/>
                    <a:pt x="1452392" y="551477"/>
                    <a:pt x="1457498" y="548640"/>
                  </a:cubicBezTo>
                  <a:cubicBezTo>
                    <a:pt x="1469143" y="542171"/>
                    <a:pt x="1490749" y="526473"/>
                    <a:pt x="1490749" y="526473"/>
                  </a:cubicBezTo>
                  <a:cubicBezTo>
                    <a:pt x="1509084" y="471467"/>
                    <a:pt x="1478321" y="555494"/>
                    <a:pt x="1512917" y="493222"/>
                  </a:cubicBezTo>
                  <a:cubicBezTo>
                    <a:pt x="1518591" y="483009"/>
                    <a:pt x="1520306" y="471055"/>
                    <a:pt x="1524000" y="459971"/>
                  </a:cubicBezTo>
                  <a:lnTo>
                    <a:pt x="1529542" y="443345"/>
                  </a:lnTo>
                  <a:cubicBezTo>
                    <a:pt x="1527695" y="430414"/>
                    <a:pt x="1526562" y="417361"/>
                    <a:pt x="1524000" y="404553"/>
                  </a:cubicBezTo>
                  <a:cubicBezTo>
                    <a:pt x="1522854" y="398825"/>
                    <a:pt x="1522107" y="392489"/>
                    <a:pt x="1518458" y="387927"/>
                  </a:cubicBezTo>
                  <a:cubicBezTo>
                    <a:pt x="1514297" y="382726"/>
                    <a:pt x="1507375" y="380538"/>
                    <a:pt x="1501833" y="376844"/>
                  </a:cubicBezTo>
                  <a:cubicBezTo>
                    <a:pt x="1498138" y="371302"/>
                    <a:pt x="1493088" y="366455"/>
                    <a:pt x="1490749" y="360218"/>
                  </a:cubicBezTo>
                  <a:cubicBezTo>
                    <a:pt x="1480826" y="333758"/>
                    <a:pt x="1486347" y="316789"/>
                    <a:pt x="1490749" y="288174"/>
                  </a:cubicBezTo>
                  <a:cubicBezTo>
                    <a:pt x="1493563" y="269882"/>
                    <a:pt x="1497420" y="255950"/>
                    <a:pt x="1501833" y="238298"/>
                  </a:cubicBezTo>
                  <a:cubicBezTo>
                    <a:pt x="1499986" y="214283"/>
                    <a:pt x="1506477" y="188080"/>
                    <a:pt x="1496291" y="166254"/>
                  </a:cubicBezTo>
                  <a:cubicBezTo>
                    <a:pt x="1491350" y="155667"/>
                    <a:pt x="1463040" y="155171"/>
                    <a:pt x="1463040" y="155171"/>
                  </a:cubicBezTo>
                  <a:cubicBezTo>
                    <a:pt x="1451956" y="147782"/>
                    <a:pt x="1442426" y="137217"/>
                    <a:pt x="1429789" y="133004"/>
                  </a:cubicBezTo>
                  <a:cubicBezTo>
                    <a:pt x="1424247" y="131157"/>
                    <a:pt x="1418270" y="130299"/>
                    <a:pt x="1413164" y="127462"/>
                  </a:cubicBezTo>
                  <a:cubicBezTo>
                    <a:pt x="1401519" y="120993"/>
                    <a:pt x="1392836" y="108524"/>
                    <a:pt x="1379913" y="105294"/>
                  </a:cubicBezTo>
                  <a:cubicBezTo>
                    <a:pt x="1352079" y="98336"/>
                    <a:pt x="1364972" y="102162"/>
                    <a:pt x="1341120" y="94211"/>
                  </a:cubicBezTo>
                  <a:cubicBezTo>
                    <a:pt x="1335578" y="90516"/>
                    <a:pt x="1330731" y="85466"/>
                    <a:pt x="1324495" y="83127"/>
                  </a:cubicBezTo>
                  <a:cubicBezTo>
                    <a:pt x="1318294" y="80801"/>
                    <a:pt x="1267276" y="72667"/>
                    <a:pt x="1263535" y="72044"/>
                  </a:cubicBezTo>
                  <a:lnTo>
                    <a:pt x="1230284" y="60960"/>
                  </a:lnTo>
                  <a:cubicBezTo>
                    <a:pt x="1224742" y="59113"/>
                    <a:pt x="1219325" y="56835"/>
                    <a:pt x="1213658" y="55418"/>
                  </a:cubicBezTo>
                  <a:lnTo>
                    <a:pt x="1191491" y="49876"/>
                  </a:lnTo>
                  <a:cubicBezTo>
                    <a:pt x="1116606" y="62357"/>
                    <a:pt x="1188373" y="45721"/>
                    <a:pt x="1141615" y="66502"/>
                  </a:cubicBezTo>
                  <a:cubicBezTo>
                    <a:pt x="1130939" y="71247"/>
                    <a:pt x="1108364" y="77585"/>
                    <a:pt x="1108364" y="77585"/>
                  </a:cubicBezTo>
                  <a:cubicBezTo>
                    <a:pt x="1104669" y="83127"/>
                    <a:pt x="1101544" y="89094"/>
                    <a:pt x="1097280" y="94211"/>
                  </a:cubicBezTo>
                  <a:cubicBezTo>
                    <a:pt x="1092263" y="100232"/>
                    <a:pt x="1084461" y="103985"/>
                    <a:pt x="1080655" y="110836"/>
                  </a:cubicBezTo>
                  <a:cubicBezTo>
                    <a:pt x="1074981" y="121049"/>
                    <a:pt x="1076052" y="134366"/>
                    <a:pt x="1069571" y="144087"/>
                  </a:cubicBezTo>
                  <a:lnTo>
                    <a:pt x="1058487" y="160713"/>
                  </a:lnTo>
                  <a:lnTo>
                    <a:pt x="1047404" y="193964"/>
                  </a:lnTo>
                  <a:cubicBezTo>
                    <a:pt x="1045557" y="199506"/>
                    <a:pt x="1045102" y="205729"/>
                    <a:pt x="1041862" y="210589"/>
                  </a:cubicBezTo>
                  <a:lnTo>
                    <a:pt x="1030778" y="227214"/>
                  </a:lnTo>
                  <a:cubicBezTo>
                    <a:pt x="1028931" y="232756"/>
                    <a:pt x="1026842" y="238223"/>
                    <a:pt x="1025237" y="243840"/>
                  </a:cubicBezTo>
                  <a:cubicBezTo>
                    <a:pt x="1023145" y="251163"/>
                    <a:pt x="1027084" y="264160"/>
                    <a:pt x="1019695" y="266007"/>
                  </a:cubicBezTo>
                  <a:cubicBezTo>
                    <a:pt x="1012993" y="267682"/>
                    <a:pt x="994980" y="236348"/>
                    <a:pt x="991986" y="232756"/>
                  </a:cubicBezTo>
                  <a:cubicBezTo>
                    <a:pt x="975710" y="213225"/>
                    <a:pt x="965276" y="209409"/>
                    <a:pt x="942109" y="193964"/>
                  </a:cubicBezTo>
                  <a:cubicBezTo>
                    <a:pt x="936567" y="190269"/>
                    <a:pt x="931803" y="184986"/>
                    <a:pt x="925484" y="182880"/>
                  </a:cubicBezTo>
                  <a:cubicBezTo>
                    <a:pt x="901632" y="174929"/>
                    <a:pt x="914525" y="178755"/>
                    <a:pt x="886691" y="171796"/>
                  </a:cubicBezTo>
                  <a:cubicBezTo>
                    <a:pt x="879302" y="160712"/>
                    <a:pt x="868737" y="151182"/>
                    <a:pt x="864524" y="138545"/>
                  </a:cubicBezTo>
                  <a:lnTo>
                    <a:pt x="853440" y="105294"/>
                  </a:lnTo>
                  <a:cubicBezTo>
                    <a:pt x="851685" y="89500"/>
                    <a:pt x="851639" y="57358"/>
                    <a:pt x="842357" y="38793"/>
                  </a:cubicBezTo>
                  <a:cubicBezTo>
                    <a:pt x="839378" y="32835"/>
                    <a:pt x="836474" y="26328"/>
                    <a:pt x="831273" y="22167"/>
                  </a:cubicBezTo>
                  <a:cubicBezTo>
                    <a:pt x="826711" y="18518"/>
                    <a:pt x="819872" y="19237"/>
                    <a:pt x="814647" y="16625"/>
                  </a:cubicBezTo>
                  <a:cubicBezTo>
                    <a:pt x="771672" y="-4862"/>
                    <a:pt x="823188" y="13931"/>
                    <a:pt x="781397" y="0"/>
                  </a:cubicBezTo>
                  <a:cubicBezTo>
                    <a:pt x="751840" y="1847"/>
                    <a:pt x="722179" y="2442"/>
                    <a:pt x="692727" y="5542"/>
                  </a:cubicBezTo>
                  <a:cubicBezTo>
                    <a:pt x="686918" y="6154"/>
                    <a:pt x="680663" y="7435"/>
                    <a:pt x="676102" y="11084"/>
                  </a:cubicBezTo>
                  <a:cubicBezTo>
                    <a:pt x="670901" y="15245"/>
                    <a:pt x="668713" y="22167"/>
                    <a:pt x="665018" y="27709"/>
                  </a:cubicBezTo>
                  <a:cubicBezTo>
                    <a:pt x="663171" y="33251"/>
                    <a:pt x="660744" y="38632"/>
                    <a:pt x="659477" y="44334"/>
                  </a:cubicBezTo>
                  <a:cubicBezTo>
                    <a:pt x="650178" y="86181"/>
                    <a:pt x="658358" y="75401"/>
                    <a:pt x="642851" y="121920"/>
                  </a:cubicBezTo>
                  <a:cubicBezTo>
                    <a:pt x="641004" y="127462"/>
                    <a:pt x="642381" y="135647"/>
                    <a:pt x="637309" y="138545"/>
                  </a:cubicBezTo>
                  <a:cubicBezTo>
                    <a:pt x="627553" y="144120"/>
                    <a:pt x="615142" y="142240"/>
                    <a:pt x="604058" y="144087"/>
                  </a:cubicBezTo>
                  <a:cubicBezTo>
                    <a:pt x="595013" y="171228"/>
                    <a:pt x="626225" y="190269"/>
                    <a:pt x="587433" y="199505"/>
                  </a:cubicBezTo>
                  <a:close/>
                </a:path>
              </a:pathLst>
            </a:cu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102398" y="99023"/>
            <a:ext cx="11833857" cy="1200329"/>
          </a:xfrm>
          <a:prstGeom prst="rect">
            <a:avLst/>
          </a:prstGeom>
          <a:noFill/>
        </p:spPr>
        <p:txBody>
          <a:bodyPr wrap="square" rtlCol="0">
            <a:spAutoFit/>
          </a:bodyPr>
          <a:lstStyle/>
          <a:p>
            <a:r>
              <a:rPr lang="en-US" sz="3600" b="1" i="1" dirty="0" smtClean="0"/>
              <a:t>Background: Soluble Iron in Atlanta </a:t>
            </a:r>
            <a:r>
              <a:rPr lang="en-US" sz="3600" b="1" i="1" dirty="0" smtClean="0">
                <a:sym typeface="Wingdings"/>
              </a:rPr>
              <a:t>and </a:t>
            </a:r>
            <a:r>
              <a:rPr lang="en-US" sz="3600" b="1" i="1" dirty="0" smtClean="0"/>
              <a:t>Cardiovascular Effects:  An Epidemiology Study</a:t>
            </a:r>
            <a:endParaRPr lang="en-US" sz="3600" b="1" i="1" dirty="0"/>
          </a:p>
        </p:txBody>
      </p:sp>
      <p:sp>
        <p:nvSpPr>
          <p:cNvPr id="18" name="TextBox 17"/>
          <p:cNvSpPr txBox="1"/>
          <p:nvPr/>
        </p:nvSpPr>
        <p:spPr>
          <a:xfrm>
            <a:off x="10120060" y="2452366"/>
            <a:ext cx="1020279" cy="369332"/>
          </a:xfrm>
          <a:prstGeom prst="rect">
            <a:avLst/>
          </a:prstGeom>
          <a:noFill/>
        </p:spPr>
        <p:txBody>
          <a:bodyPr wrap="none" rtlCol="0">
            <a:spAutoFit/>
          </a:bodyPr>
          <a:lstStyle/>
          <a:p>
            <a:r>
              <a:rPr lang="en-US" dirty="0" smtClean="0"/>
              <a:t>hospitals</a:t>
            </a:r>
            <a:endParaRPr lang="en-US" dirty="0"/>
          </a:p>
        </p:txBody>
      </p:sp>
      <p:sp>
        <p:nvSpPr>
          <p:cNvPr id="12" name="TextBox 11"/>
          <p:cNvSpPr txBox="1"/>
          <p:nvPr/>
        </p:nvSpPr>
        <p:spPr>
          <a:xfrm>
            <a:off x="6900183" y="848607"/>
            <a:ext cx="5036072" cy="830997"/>
          </a:xfrm>
          <a:prstGeom prst="rect">
            <a:avLst/>
          </a:prstGeom>
          <a:noFill/>
        </p:spPr>
        <p:txBody>
          <a:bodyPr wrap="square" rtlCol="0">
            <a:spAutoFit/>
          </a:bodyPr>
          <a:lstStyle/>
          <a:p>
            <a:pPr algn="ctr"/>
            <a:r>
              <a:rPr lang="en-US" sz="2400" dirty="0" smtClean="0">
                <a:solidFill>
                  <a:srgbClr val="0F0BFF"/>
                </a:solidFill>
              </a:rPr>
              <a:t>Cardiovascular Hospital ED visits for 5-county (yellow) Atlanta region</a:t>
            </a:r>
            <a:endParaRPr lang="en-US" sz="2400" dirty="0">
              <a:solidFill>
                <a:srgbClr val="0F0BFF"/>
              </a:solidFill>
            </a:endParaRPr>
          </a:p>
        </p:txBody>
      </p:sp>
      <p:sp>
        <p:nvSpPr>
          <p:cNvPr id="17" name="Rectangle 16"/>
          <p:cNvSpPr/>
          <p:nvPr/>
        </p:nvSpPr>
        <p:spPr>
          <a:xfrm>
            <a:off x="7256207" y="5497822"/>
            <a:ext cx="5210991" cy="1200329"/>
          </a:xfrm>
          <a:prstGeom prst="rect">
            <a:avLst/>
          </a:prstGeom>
        </p:spPr>
        <p:txBody>
          <a:bodyPr wrap="square">
            <a:spAutoFit/>
          </a:bodyPr>
          <a:lstStyle/>
          <a:p>
            <a:pPr marL="342900" indent="-342900">
              <a:buFont typeface="+mj-lt"/>
              <a:buAutoNum type="arabicPeriod"/>
            </a:pPr>
            <a:r>
              <a:rPr lang="en-US" dirty="0" smtClean="0">
                <a:solidFill>
                  <a:srgbClr val="0F0BFF"/>
                </a:solidFill>
              </a:rPr>
              <a:t>Study Period: </a:t>
            </a:r>
            <a:r>
              <a:rPr lang="en-US" dirty="0">
                <a:solidFill>
                  <a:srgbClr val="0F0BFF"/>
                </a:solidFill>
              </a:rPr>
              <a:t>1998 </a:t>
            </a:r>
            <a:r>
              <a:rPr lang="mr-IN" dirty="0">
                <a:solidFill>
                  <a:srgbClr val="0F0BFF"/>
                </a:solidFill>
              </a:rPr>
              <a:t>–</a:t>
            </a:r>
            <a:r>
              <a:rPr lang="en-US" dirty="0">
                <a:solidFill>
                  <a:srgbClr val="0F0BFF"/>
                </a:solidFill>
              </a:rPr>
              <a:t> </a:t>
            </a:r>
            <a:r>
              <a:rPr lang="en-US" dirty="0" smtClean="0">
                <a:solidFill>
                  <a:srgbClr val="0F0BFF"/>
                </a:solidFill>
              </a:rPr>
              <a:t>2013 (~15 years)</a:t>
            </a:r>
          </a:p>
          <a:p>
            <a:pPr marL="342900" indent="-342900">
              <a:buFont typeface="+mj-lt"/>
              <a:buAutoNum type="arabicPeriod"/>
            </a:pPr>
            <a:r>
              <a:rPr lang="en-US" dirty="0" smtClean="0">
                <a:solidFill>
                  <a:srgbClr val="0F0BFF"/>
                </a:solidFill>
              </a:rPr>
              <a:t>N </a:t>
            </a:r>
            <a:r>
              <a:rPr lang="en-US" dirty="0">
                <a:solidFill>
                  <a:srgbClr val="0F0BFF"/>
                </a:solidFill>
              </a:rPr>
              <a:t>= 3,303 days for </a:t>
            </a:r>
            <a:r>
              <a:rPr lang="en-US" dirty="0" smtClean="0">
                <a:solidFill>
                  <a:srgbClr val="0F0BFF"/>
                </a:solidFill>
              </a:rPr>
              <a:t>air </a:t>
            </a:r>
            <a:r>
              <a:rPr lang="en-US" dirty="0">
                <a:solidFill>
                  <a:srgbClr val="0F0BFF"/>
                </a:solidFill>
              </a:rPr>
              <a:t>quality and health </a:t>
            </a:r>
            <a:r>
              <a:rPr lang="en-US" dirty="0" smtClean="0">
                <a:solidFill>
                  <a:srgbClr val="0F0BFF"/>
                </a:solidFill>
              </a:rPr>
              <a:t>data</a:t>
            </a:r>
          </a:p>
          <a:p>
            <a:pPr marL="342900" indent="-342900">
              <a:buFont typeface="+mj-lt"/>
              <a:buAutoNum type="arabicPeriod"/>
            </a:pPr>
            <a:r>
              <a:rPr lang="en-US" dirty="0">
                <a:solidFill>
                  <a:srgbClr val="0F0BFF"/>
                </a:solidFill>
              </a:rPr>
              <a:t>T</a:t>
            </a:r>
            <a:r>
              <a:rPr lang="en-US" dirty="0" smtClean="0">
                <a:solidFill>
                  <a:srgbClr val="0F0BFF"/>
                </a:solidFill>
              </a:rPr>
              <a:t>otal </a:t>
            </a:r>
            <a:r>
              <a:rPr lang="en-US" dirty="0">
                <a:solidFill>
                  <a:srgbClr val="0F0BFF"/>
                </a:solidFill>
              </a:rPr>
              <a:t>426,252 CV visits at </a:t>
            </a:r>
            <a:r>
              <a:rPr lang="en-US" dirty="0" smtClean="0">
                <a:solidFill>
                  <a:srgbClr val="0F0BFF"/>
                </a:solidFill>
              </a:rPr>
              <a:t>all hospitals</a:t>
            </a:r>
          </a:p>
          <a:p>
            <a:pPr marL="342900" indent="-342900">
              <a:buFont typeface="+mj-lt"/>
              <a:buAutoNum type="arabicPeriod"/>
            </a:pPr>
            <a:r>
              <a:rPr lang="en-US" dirty="0" smtClean="0">
                <a:solidFill>
                  <a:srgbClr val="0F0BFF"/>
                </a:solidFill>
              </a:rPr>
              <a:t>Air quality data from SEARCH JST site in Atlanta</a:t>
            </a:r>
            <a:endParaRPr lang="en-US" dirty="0">
              <a:solidFill>
                <a:srgbClr val="0F0BFF"/>
              </a:solidFill>
            </a:endParaRPr>
          </a:p>
        </p:txBody>
      </p:sp>
    </p:spTree>
    <p:extLst>
      <p:ext uri="{BB962C8B-B14F-4D97-AF65-F5344CB8AC3E}">
        <p14:creationId xmlns:p14="http://schemas.microsoft.com/office/powerpoint/2010/main" val="2012624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86651" y="1472062"/>
            <a:ext cx="3829895" cy="369332"/>
          </a:xfrm>
          <a:prstGeom prst="rect">
            <a:avLst/>
          </a:prstGeom>
          <a:noFill/>
        </p:spPr>
        <p:txBody>
          <a:bodyPr wrap="none" rtlCol="0">
            <a:spAutoFit/>
          </a:bodyPr>
          <a:lstStyle/>
          <a:p>
            <a:r>
              <a:rPr lang="en-US" b="1" dirty="0"/>
              <a:t>Risk Ratios for single pollutant models</a:t>
            </a:r>
          </a:p>
        </p:txBody>
      </p:sp>
      <p:sp>
        <p:nvSpPr>
          <p:cNvPr id="10" name="Rectangle 9"/>
          <p:cNvSpPr/>
          <p:nvPr/>
        </p:nvSpPr>
        <p:spPr>
          <a:xfrm>
            <a:off x="2497843" y="965759"/>
            <a:ext cx="7484357" cy="523220"/>
          </a:xfrm>
          <a:prstGeom prst="rect">
            <a:avLst/>
          </a:prstGeom>
        </p:spPr>
        <p:txBody>
          <a:bodyPr wrap="none">
            <a:spAutoFit/>
          </a:bodyPr>
          <a:lstStyle/>
          <a:p>
            <a:r>
              <a:rPr lang="en-US" sz="2800" b="1" dirty="0">
                <a:solidFill>
                  <a:srgbClr val="0F0BFF"/>
                </a:solidFill>
              </a:rPr>
              <a:t> Epidemiological Study Results:  Data </a:t>
            </a:r>
            <a:r>
              <a:rPr lang="en-US" sz="2800" b="1" u="sng" dirty="0">
                <a:solidFill>
                  <a:srgbClr val="0F0BFF"/>
                </a:solidFill>
              </a:rPr>
              <a:t>1998 - 2013</a:t>
            </a:r>
          </a:p>
        </p:txBody>
      </p:sp>
      <p:sp>
        <p:nvSpPr>
          <p:cNvPr id="19" name="TextBox 18"/>
          <p:cNvSpPr txBox="1"/>
          <p:nvPr/>
        </p:nvSpPr>
        <p:spPr>
          <a:xfrm>
            <a:off x="3475907" y="6253575"/>
            <a:ext cx="5127429" cy="584775"/>
          </a:xfrm>
          <a:prstGeom prst="rect">
            <a:avLst/>
          </a:prstGeom>
          <a:noFill/>
        </p:spPr>
        <p:txBody>
          <a:bodyPr wrap="none" rtlCol="0">
            <a:spAutoFit/>
          </a:bodyPr>
          <a:lstStyle/>
          <a:p>
            <a:r>
              <a:rPr lang="en-US" sz="3200" b="1" dirty="0"/>
              <a:t>What is the source of WS Fe?</a:t>
            </a:r>
          </a:p>
        </p:txBody>
      </p:sp>
      <p:grpSp>
        <p:nvGrpSpPr>
          <p:cNvPr id="24" name="Group 23"/>
          <p:cNvGrpSpPr/>
          <p:nvPr/>
        </p:nvGrpSpPr>
        <p:grpSpPr>
          <a:xfrm>
            <a:off x="3008376" y="1785518"/>
            <a:ext cx="6021324" cy="3742544"/>
            <a:chOff x="157765" y="1820459"/>
            <a:chExt cx="5491841" cy="3433455"/>
          </a:xfrm>
        </p:grpSpPr>
        <p:pic>
          <p:nvPicPr>
            <p:cNvPr id="6" name="Picture 5"/>
            <p:cNvPicPr>
              <a:picLocks noChangeAspect="1"/>
            </p:cNvPicPr>
            <p:nvPr/>
          </p:nvPicPr>
          <p:blipFill>
            <a:blip r:embed="rId2"/>
            <a:stretch>
              <a:fillRect/>
            </a:stretch>
          </p:blipFill>
          <p:spPr>
            <a:xfrm>
              <a:off x="157765" y="1820459"/>
              <a:ext cx="5491841" cy="3433455"/>
            </a:xfrm>
            <a:prstGeom prst="rect">
              <a:avLst/>
            </a:prstGeom>
          </p:spPr>
        </p:pic>
        <p:sp>
          <p:nvSpPr>
            <p:cNvPr id="14" name="Rounded Rectangle 13"/>
            <p:cNvSpPr/>
            <p:nvPr/>
          </p:nvSpPr>
          <p:spPr>
            <a:xfrm>
              <a:off x="2320412" y="2623309"/>
              <a:ext cx="938125" cy="2599211"/>
            </a:xfrm>
            <a:prstGeom prst="roundRect">
              <a:avLst/>
            </a:prstGeom>
            <a:noFill/>
            <a:ln w="12700">
              <a:solidFill>
                <a:srgbClr val="0F0B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734483" y="2621090"/>
              <a:ext cx="321628" cy="2601430"/>
            </a:xfrm>
            <a:prstGeom prst="roundRect">
              <a:avLst/>
            </a:prstGeom>
            <a:noFill/>
            <a:ln w="12700">
              <a:solidFill>
                <a:srgbClr val="0F0B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350529" y="2621090"/>
              <a:ext cx="321628" cy="2601430"/>
            </a:xfrm>
            <a:prstGeom prst="roundRect">
              <a:avLst/>
            </a:prstGeom>
            <a:noFill/>
            <a:ln w="12700">
              <a:solidFill>
                <a:srgbClr val="0F0B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293257" y="2637896"/>
              <a:ext cx="587601" cy="2584624"/>
            </a:xfrm>
            <a:prstGeom prst="roundRect">
              <a:avLst/>
            </a:prstGeom>
            <a:noFill/>
            <a:ln w="12700">
              <a:solidFill>
                <a:srgbClr val="0F0B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175276" y="2637896"/>
              <a:ext cx="384009" cy="2616018"/>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966575" y="2621090"/>
              <a:ext cx="321628" cy="2601430"/>
            </a:xfrm>
            <a:prstGeom prst="roundRect">
              <a:avLst/>
            </a:prstGeom>
            <a:noFill/>
            <a:ln w="25400">
              <a:solidFill>
                <a:srgbClr val="0F0B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715584" y="5517051"/>
            <a:ext cx="11057231" cy="769441"/>
          </a:xfrm>
          <a:prstGeom prst="rect">
            <a:avLst/>
          </a:prstGeom>
          <a:noFill/>
        </p:spPr>
        <p:txBody>
          <a:bodyPr wrap="square" rtlCol="0">
            <a:spAutoFit/>
          </a:bodyPr>
          <a:lstStyle/>
          <a:p>
            <a:pPr algn="ctr"/>
            <a:r>
              <a:rPr lang="en-US" sz="2400" b="1" dirty="0">
                <a:solidFill>
                  <a:srgbClr val="FF0000"/>
                </a:solidFill>
              </a:rPr>
              <a:t>CV effects most strongly linked to water-soluble Fe</a:t>
            </a:r>
          </a:p>
          <a:p>
            <a:pPr algn="ctr"/>
            <a:r>
              <a:rPr lang="en-US" sz="2000" b="1" dirty="0">
                <a:solidFill>
                  <a:srgbClr val="FF0000"/>
                </a:solidFill>
              </a:rPr>
              <a:t>(other TMI may be important, but often below LOD)</a:t>
            </a:r>
          </a:p>
        </p:txBody>
      </p:sp>
      <p:sp>
        <p:nvSpPr>
          <p:cNvPr id="26" name="TextBox 25"/>
          <p:cNvSpPr txBox="1"/>
          <p:nvPr/>
        </p:nvSpPr>
        <p:spPr>
          <a:xfrm>
            <a:off x="6608609" y="2071388"/>
            <a:ext cx="1806648" cy="369332"/>
          </a:xfrm>
          <a:prstGeom prst="rect">
            <a:avLst/>
          </a:prstGeom>
          <a:noFill/>
        </p:spPr>
        <p:txBody>
          <a:bodyPr wrap="none" rtlCol="0">
            <a:spAutoFit/>
          </a:bodyPr>
          <a:lstStyle/>
          <a:p>
            <a:r>
              <a:rPr lang="en-US" dirty="0">
                <a:solidFill>
                  <a:srgbClr val="FF0000"/>
                </a:solidFill>
              </a:rPr>
              <a:t>WS Fe highest RR</a:t>
            </a:r>
          </a:p>
        </p:txBody>
      </p:sp>
      <p:sp>
        <p:nvSpPr>
          <p:cNvPr id="27" name="TextBox 26"/>
          <p:cNvSpPr txBox="1"/>
          <p:nvPr/>
        </p:nvSpPr>
        <p:spPr>
          <a:xfrm flipH="1">
            <a:off x="3599758" y="1983122"/>
            <a:ext cx="2644442" cy="276999"/>
          </a:xfrm>
          <a:prstGeom prst="rect">
            <a:avLst/>
          </a:prstGeom>
          <a:noFill/>
        </p:spPr>
        <p:txBody>
          <a:bodyPr wrap="square" rtlCol="0">
            <a:spAutoFit/>
          </a:bodyPr>
          <a:lstStyle/>
          <a:p>
            <a:r>
              <a:rPr lang="en-US" sz="1200" dirty="0"/>
              <a:t>95% confidence intervals</a:t>
            </a:r>
          </a:p>
        </p:txBody>
      </p:sp>
      <p:sp>
        <p:nvSpPr>
          <p:cNvPr id="28" name="TextBox 27"/>
          <p:cNvSpPr txBox="1"/>
          <p:nvPr/>
        </p:nvSpPr>
        <p:spPr>
          <a:xfrm>
            <a:off x="4142892" y="2265834"/>
            <a:ext cx="1274708" cy="338554"/>
          </a:xfrm>
          <a:prstGeom prst="rect">
            <a:avLst/>
          </a:prstGeom>
          <a:noFill/>
        </p:spPr>
        <p:txBody>
          <a:bodyPr wrap="none" rtlCol="0">
            <a:spAutoFit/>
          </a:bodyPr>
          <a:lstStyle/>
          <a:p>
            <a:r>
              <a:rPr lang="en-US" sz="1600">
                <a:solidFill>
                  <a:srgbClr val="0F0BFF"/>
                </a:solidFill>
              </a:rPr>
              <a:t>RR and CI &gt; 1</a:t>
            </a:r>
          </a:p>
        </p:txBody>
      </p:sp>
      <p:sp>
        <p:nvSpPr>
          <p:cNvPr id="20" name="TextBox 19"/>
          <p:cNvSpPr txBox="1"/>
          <p:nvPr/>
        </p:nvSpPr>
        <p:spPr>
          <a:xfrm>
            <a:off x="102399" y="165114"/>
            <a:ext cx="12003735" cy="646331"/>
          </a:xfrm>
          <a:prstGeom prst="rect">
            <a:avLst/>
          </a:prstGeom>
          <a:noFill/>
        </p:spPr>
        <p:txBody>
          <a:bodyPr wrap="none" rtlCol="0">
            <a:spAutoFit/>
          </a:bodyPr>
          <a:lstStyle/>
          <a:p>
            <a:r>
              <a:rPr lang="en-US" sz="3600" b="1" i="1" dirty="0" smtClean="0"/>
              <a:t>Background: Soluble </a:t>
            </a:r>
            <a:r>
              <a:rPr lang="en-US" sz="3600" b="1" i="1" dirty="0"/>
              <a:t>Iron in Atlanta </a:t>
            </a:r>
            <a:r>
              <a:rPr lang="en-US" sz="3600" b="1" i="1" dirty="0">
                <a:sym typeface="Wingdings"/>
              </a:rPr>
              <a:t>and </a:t>
            </a:r>
            <a:r>
              <a:rPr lang="en-US" sz="3600" b="1" i="1" dirty="0"/>
              <a:t>Cardiovascular Effects</a:t>
            </a:r>
          </a:p>
        </p:txBody>
      </p:sp>
      <p:sp>
        <p:nvSpPr>
          <p:cNvPr id="2" name="TextBox 1"/>
          <p:cNvSpPr txBox="1"/>
          <p:nvPr/>
        </p:nvSpPr>
        <p:spPr>
          <a:xfrm>
            <a:off x="9540278" y="2265834"/>
            <a:ext cx="2128540" cy="1631216"/>
          </a:xfrm>
          <a:prstGeom prst="rect">
            <a:avLst/>
          </a:prstGeom>
          <a:noFill/>
        </p:spPr>
        <p:txBody>
          <a:bodyPr wrap="square" rtlCol="0">
            <a:spAutoFit/>
          </a:bodyPr>
          <a:lstStyle/>
          <a:p>
            <a:r>
              <a:rPr lang="en-US" sz="2000" b="1" dirty="0" smtClean="0">
                <a:solidFill>
                  <a:srgbClr val="FF0000"/>
                </a:solidFill>
              </a:rPr>
              <a:t>WS-Fe highest RR </a:t>
            </a:r>
          </a:p>
          <a:p>
            <a:r>
              <a:rPr lang="en-US" sz="2000" b="1" dirty="0" smtClean="0">
                <a:solidFill>
                  <a:srgbClr val="FF0000"/>
                </a:solidFill>
              </a:rPr>
              <a:t>persists in 2-pollutant models (remove co-variability)</a:t>
            </a:r>
            <a:endParaRPr lang="en-US" sz="2000" b="1" dirty="0">
              <a:solidFill>
                <a:srgbClr val="FF0000"/>
              </a:solidFill>
            </a:endParaRPr>
          </a:p>
        </p:txBody>
      </p:sp>
      <p:cxnSp>
        <p:nvCxnSpPr>
          <p:cNvPr id="4" name="Straight Arrow Connector 3"/>
          <p:cNvCxnSpPr/>
          <p:nvPr/>
        </p:nvCxnSpPr>
        <p:spPr>
          <a:xfrm flipH="1">
            <a:off x="8930671" y="2773665"/>
            <a:ext cx="441929" cy="1838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C198707-C796-BF49-85A3-F44288D81A8D}" type="slidenum">
              <a:rPr lang="en-US" smtClean="0"/>
              <a:t>8</a:t>
            </a:fld>
            <a:endParaRPr lang="en-US" dirty="0"/>
          </a:p>
        </p:txBody>
      </p:sp>
      <p:sp>
        <p:nvSpPr>
          <p:cNvPr id="5" name="Left Brace 4"/>
          <p:cNvSpPr/>
          <p:nvPr/>
        </p:nvSpPr>
        <p:spPr>
          <a:xfrm>
            <a:off x="2497843" y="1983122"/>
            <a:ext cx="259645" cy="14030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58938" y="2491877"/>
            <a:ext cx="2368597" cy="369332"/>
          </a:xfrm>
          <a:prstGeom prst="rect">
            <a:avLst/>
          </a:prstGeom>
          <a:noFill/>
        </p:spPr>
        <p:txBody>
          <a:bodyPr wrap="none" rtlCol="0">
            <a:spAutoFit/>
          </a:bodyPr>
          <a:lstStyle/>
          <a:p>
            <a:r>
              <a:rPr lang="en-US" dirty="0" smtClean="0"/>
              <a:t>RR &gt; 1 </a:t>
            </a:r>
            <a:r>
              <a:rPr lang="en-US" dirty="0"/>
              <a:t> </a:t>
            </a:r>
            <a:r>
              <a:rPr lang="en-US" dirty="0" smtClean="0"/>
              <a:t>= adverse effect</a:t>
            </a:r>
            <a:endParaRPr lang="en-US" dirty="0"/>
          </a:p>
        </p:txBody>
      </p:sp>
      <p:sp>
        <p:nvSpPr>
          <p:cNvPr id="23" name="Left Brace 22"/>
          <p:cNvSpPr/>
          <p:nvPr/>
        </p:nvSpPr>
        <p:spPr>
          <a:xfrm>
            <a:off x="2483929" y="3512720"/>
            <a:ext cx="259645" cy="14030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45024" y="4021475"/>
            <a:ext cx="2110258" cy="369332"/>
          </a:xfrm>
          <a:prstGeom prst="rect">
            <a:avLst/>
          </a:prstGeom>
          <a:noFill/>
        </p:spPr>
        <p:txBody>
          <a:bodyPr wrap="none" rtlCol="0">
            <a:spAutoFit/>
          </a:bodyPr>
          <a:lstStyle/>
          <a:p>
            <a:r>
              <a:rPr lang="en-US" dirty="0" smtClean="0"/>
              <a:t>RR &lt; 1 </a:t>
            </a:r>
            <a:r>
              <a:rPr lang="en-US" dirty="0"/>
              <a:t> </a:t>
            </a:r>
            <a:r>
              <a:rPr lang="en-US" dirty="0" smtClean="0"/>
              <a:t>= good effect</a:t>
            </a:r>
            <a:endParaRPr lang="en-US" dirty="0"/>
          </a:p>
        </p:txBody>
      </p:sp>
      <p:sp>
        <p:nvSpPr>
          <p:cNvPr id="30" name="TextBox 29"/>
          <p:cNvSpPr txBox="1"/>
          <p:nvPr/>
        </p:nvSpPr>
        <p:spPr>
          <a:xfrm>
            <a:off x="158938" y="3239665"/>
            <a:ext cx="1880836" cy="369332"/>
          </a:xfrm>
          <a:prstGeom prst="rect">
            <a:avLst/>
          </a:prstGeom>
          <a:noFill/>
        </p:spPr>
        <p:txBody>
          <a:bodyPr wrap="none" rtlCol="0">
            <a:spAutoFit/>
          </a:bodyPr>
          <a:lstStyle/>
          <a:p>
            <a:r>
              <a:rPr lang="en-US" dirty="0" smtClean="0"/>
              <a:t>RR = 1 </a:t>
            </a:r>
            <a:r>
              <a:rPr lang="en-US" dirty="0"/>
              <a:t> </a:t>
            </a:r>
            <a:r>
              <a:rPr lang="en-US" dirty="0" smtClean="0"/>
              <a:t>= no effect</a:t>
            </a:r>
            <a:endParaRPr lang="en-US" dirty="0"/>
          </a:p>
        </p:txBody>
      </p:sp>
    </p:spTree>
    <p:extLst>
      <p:ext uri="{BB962C8B-B14F-4D97-AF65-F5344CB8AC3E}">
        <p14:creationId xmlns:p14="http://schemas.microsoft.com/office/powerpoint/2010/main" val="1618126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7" y="82265"/>
            <a:ext cx="11651236" cy="1351818"/>
          </a:xfrm>
        </p:spPr>
        <p:txBody>
          <a:bodyPr>
            <a:normAutofit/>
          </a:bodyPr>
          <a:lstStyle/>
          <a:p>
            <a:r>
              <a:rPr lang="en-US" b="1" i="1" smtClean="0">
                <a:latin typeface="+mn-lt"/>
              </a:rPr>
              <a:t>Results: Sources </a:t>
            </a:r>
            <a:r>
              <a:rPr lang="en-US" b="1" i="1" dirty="0">
                <a:latin typeface="+mn-lt"/>
              </a:rPr>
              <a:t>of Insoluble and soluble Fe in Atlanta?</a:t>
            </a:r>
            <a:r>
              <a:rPr lang="en-US" sz="4000" b="1" i="1" dirty="0">
                <a:latin typeface="+mn-lt"/>
              </a:rPr>
              <a:t> (PMF)</a:t>
            </a:r>
          </a:p>
        </p:txBody>
      </p:sp>
      <p:sp>
        <p:nvSpPr>
          <p:cNvPr id="7" name="TextBox 6"/>
          <p:cNvSpPr txBox="1"/>
          <p:nvPr/>
        </p:nvSpPr>
        <p:spPr>
          <a:xfrm>
            <a:off x="798799" y="5887162"/>
            <a:ext cx="10836450" cy="954107"/>
          </a:xfrm>
          <a:prstGeom prst="rect">
            <a:avLst/>
          </a:prstGeom>
          <a:noFill/>
        </p:spPr>
        <p:txBody>
          <a:bodyPr wrap="square" rtlCol="0">
            <a:spAutoFit/>
          </a:bodyPr>
          <a:lstStyle/>
          <a:p>
            <a:pPr algn="ctr"/>
            <a:r>
              <a:rPr lang="en-US" sz="2800" b="1" i="1" dirty="0">
                <a:solidFill>
                  <a:srgbClr val="FF0000"/>
                </a:solidFill>
              </a:rPr>
              <a:t>Insoluble forms of Fe are mainly dust, whereas, large fraction of Water-Soluble Fe are linked to secondary processes</a:t>
            </a:r>
          </a:p>
        </p:txBody>
      </p:sp>
      <p:sp>
        <p:nvSpPr>
          <p:cNvPr id="20" name="TextBox 19"/>
          <p:cNvSpPr txBox="1"/>
          <p:nvPr/>
        </p:nvSpPr>
        <p:spPr>
          <a:xfrm>
            <a:off x="474146" y="1607732"/>
            <a:ext cx="5039008" cy="461665"/>
          </a:xfrm>
          <a:prstGeom prst="rect">
            <a:avLst/>
          </a:prstGeom>
          <a:noFill/>
        </p:spPr>
        <p:txBody>
          <a:bodyPr wrap="none" rtlCol="0">
            <a:spAutoFit/>
          </a:bodyPr>
          <a:lstStyle/>
          <a:p>
            <a:r>
              <a:rPr lang="en-US" sz="2400" b="1" dirty="0"/>
              <a:t>Insoluble Fe sources</a:t>
            </a:r>
            <a:r>
              <a:rPr lang="en-US" sz="2400" dirty="0"/>
              <a:t> </a:t>
            </a:r>
            <a:r>
              <a:rPr lang="en-US" sz="2000" dirty="0"/>
              <a:t>(</a:t>
            </a:r>
            <a:r>
              <a:rPr lang="en-US" sz="2000" dirty="0" err="1"/>
              <a:t>WI_Fe</a:t>
            </a:r>
            <a:r>
              <a:rPr lang="en-US" sz="2000" dirty="0"/>
              <a:t> = Fe - </a:t>
            </a:r>
            <a:r>
              <a:rPr lang="en-US" sz="2000" dirty="0" err="1"/>
              <a:t>WS_Fe</a:t>
            </a:r>
            <a:r>
              <a:rPr lang="en-US" sz="2000" dirty="0"/>
              <a:t>)</a:t>
            </a:r>
          </a:p>
        </p:txBody>
      </p:sp>
      <p:grpSp>
        <p:nvGrpSpPr>
          <p:cNvPr id="36" name="Group 35"/>
          <p:cNvGrpSpPr/>
          <p:nvPr/>
        </p:nvGrpSpPr>
        <p:grpSpPr>
          <a:xfrm>
            <a:off x="810648" y="2243896"/>
            <a:ext cx="4585174" cy="3156779"/>
            <a:chOff x="810649" y="2243896"/>
            <a:chExt cx="4539862" cy="3026686"/>
          </a:xfrm>
        </p:grpSpPr>
        <p:pic>
          <p:nvPicPr>
            <p:cNvPr id="19" name="Picture 18"/>
            <p:cNvPicPr>
              <a:picLocks noChangeAspect="1"/>
            </p:cNvPicPr>
            <p:nvPr/>
          </p:nvPicPr>
          <p:blipFill>
            <a:blip r:embed="rId2"/>
            <a:stretch>
              <a:fillRect/>
            </a:stretch>
          </p:blipFill>
          <p:spPr>
            <a:xfrm>
              <a:off x="810649" y="2243896"/>
              <a:ext cx="3743495" cy="2852187"/>
            </a:xfrm>
            <a:prstGeom prst="rect">
              <a:avLst/>
            </a:prstGeom>
          </p:spPr>
        </p:pic>
        <p:sp>
          <p:nvSpPr>
            <p:cNvPr id="21" name="TextBox 20"/>
            <p:cNvSpPr txBox="1"/>
            <p:nvPr/>
          </p:nvSpPr>
          <p:spPr>
            <a:xfrm>
              <a:off x="2046299" y="2366776"/>
              <a:ext cx="1419556" cy="369332"/>
            </a:xfrm>
            <a:prstGeom prst="rect">
              <a:avLst/>
            </a:prstGeom>
            <a:noFill/>
          </p:spPr>
          <p:txBody>
            <a:bodyPr wrap="none" rtlCol="0">
              <a:spAutoFit/>
            </a:bodyPr>
            <a:lstStyle/>
            <a:p>
              <a:r>
                <a:rPr lang="en-US" b="1" dirty="0">
                  <a:solidFill>
                    <a:srgbClr val="10CD3F"/>
                  </a:solidFill>
                </a:rPr>
                <a:t>Mineral Dust</a:t>
              </a:r>
            </a:p>
          </p:txBody>
        </p:sp>
        <p:sp>
          <p:nvSpPr>
            <p:cNvPr id="22" name="TextBox 21"/>
            <p:cNvSpPr txBox="1"/>
            <p:nvPr/>
          </p:nvSpPr>
          <p:spPr>
            <a:xfrm>
              <a:off x="3572460" y="3483411"/>
              <a:ext cx="1778051" cy="369332"/>
            </a:xfrm>
            <a:prstGeom prst="rect">
              <a:avLst/>
            </a:prstGeom>
            <a:noFill/>
          </p:spPr>
          <p:txBody>
            <a:bodyPr wrap="none" rtlCol="0">
              <a:spAutoFit/>
            </a:bodyPr>
            <a:lstStyle/>
            <a:p>
              <a:r>
                <a:rPr lang="en-US" b="1" dirty="0">
                  <a:solidFill>
                    <a:srgbClr val="FF0000"/>
                  </a:solidFill>
                </a:rPr>
                <a:t>Biomass Burning</a:t>
              </a:r>
            </a:p>
          </p:txBody>
        </p:sp>
        <p:sp>
          <p:nvSpPr>
            <p:cNvPr id="23" name="TextBox 22"/>
            <p:cNvSpPr txBox="1"/>
            <p:nvPr/>
          </p:nvSpPr>
          <p:spPr>
            <a:xfrm>
              <a:off x="1210764" y="4901250"/>
              <a:ext cx="2831865" cy="369332"/>
            </a:xfrm>
            <a:prstGeom prst="rect">
              <a:avLst/>
            </a:prstGeom>
            <a:noFill/>
          </p:spPr>
          <p:txBody>
            <a:bodyPr wrap="none" rtlCol="0">
              <a:spAutoFit/>
            </a:bodyPr>
            <a:lstStyle/>
            <a:p>
              <a:r>
                <a:rPr lang="en-US" b="1" dirty="0">
                  <a:solidFill>
                    <a:srgbClr val="0015FF"/>
                  </a:solidFill>
                </a:rPr>
                <a:t>Road Dust; Tire/Brake Wear</a:t>
              </a:r>
            </a:p>
          </p:txBody>
        </p:sp>
        <p:sp>
          <p:nvSpPr>
            <p:cNvPr id="31" name="TextBox 30"/>
            <p:cNvSpPr txBox="1"/>
            <p:nvPr/>
          </p:nvSpPr>
          <p:spPr>
            <a:xfrm>
              <a:off x="3572460" y="3020799"/>
              <a:ext cx="940338" cy="400110"/>
            </a:xfrm>
            <a:prstGeom prst="rect">
              <a:avLst/>
            </a:prstGeom>
            <a:solidFill>
              <a:schemeClr val="bg1"/>
            </a:solidFill>
          </p:spPr>
          <p:txBody>
            <a:bodyPr wrap="square" rtlCol="0">
              <a:spAutoFit/>
            </a:bodyPr>
            <a:lstStyle/>
            <a:p>
              <a:r>
                <a:rPr lang="en-US" sz="2000" b="1" dirty="0"/>
                <a:t>12%</a:t>
              </a:r>
            </a:p>
          </p:txBody>
        </p:sp>
        <p:sp>
          <p:nvSpPr>
            <p:cNvPr id="32" name="TextBox 31"/>
            <p:cNvSpPr txBox="1"/>
            <p:nvPr/>
          </p:nvSpPr>
          <p:spPr>
            <a:xfrm>
              <a:off x="1160971" y="2432527"/>
              <a:ext cx="940338" cy="400110"/>
            </a:xfrm>
            <a:prstGeom prst="rect">
              <a:avLst/>
            </a:prstGeom>
            <a:solidFill>
              <a:schemeClr val="bg1"/>
            </a:solidFill>
          </p:spPr>
          <p:txBody>
            <a:bodyPr wrap="square" rtlCol="0">
              <a:spAutoFit/>
            </a:bodyPr>
            <a:lstStyle/>
            <a:p>
              <a:pPr algn="r"/>
              <a:r>
                <a:rPr lang="en-US" sz="2000" b="1"/>
                <a:t>39%</a:t>
              </a:r>
              <a:endParaRPr lang="en-US" sz="2000" b="1" dirty="0"/>
            </a:p>
          </p:txBody>
        </p:sp>
        <p:sp>
          <p:nvSpPr>
            <p:cNvPr id="33" name="TextBox 32"/>
            <p:cNvSpPr txBox="1"/>
            <p:nvPr/>
          </p:nvSpPr>
          <p:spPr>
            <a:xfrm>
              <a:off x="2101309" y="4540303"/>
              <a:ext cx="1124937" cy="400110"/>
            </a:xfrm>
            <a:prstGeom prst="rect">
              <a:avLst/>
            </a:prstGeom>
            <a:solidFill>
              <a:schemeClr val="bg1"/>
            </a:solidFill>
          </p:spPr>
          <p:txBody>
            <a:bodyPr wrap="square" rtlCol="0">
              <a:spAutoFit/>
            </a:bodyPr>
            <a:lstStyle/>
            <a:p>
              <a:r>
                <a:rPr lang="en-US" sz="2000" b="1"/>
                <a:t>   49%</a:t>
              </a:r>
              <a:endParaRPr lang="en-US" sz="2000" b="1" dirty="0"/>
            </a:p>
          </p:txBody>
        </p:sp>
      </p:grpSp>
      <p:grpSp>
        <p:nvGrpSpPr>
          <p:cNvPr id="35" name="Group 34"/>
          <p:cNvGrpSpPr/>
          <p:nvPr/>
        </p:nvGrpSpPr>
        <p:grpSpPr>
          <a:xfrm>
            <a:off x="6495802" y="1612007"/>
            <a:ext cx="5026392" cy="4178726"/>
            <a:chOff x="6495802" y="1612007"/>
            <a:chExt cx="5026392" cy="4178726"/>
          </a:xfrm>
        </p:grpSpPr>
        <p:pic>
          <p:nvPicPr>
            <p:cNvPr id="5" name="Picture 4"/>
            <p:cNvPicPr>
              <a:picLocks noChangeAspect="1"/>
            </p:cNvPicPr>
            <p:nvPr/>
          </p:nvPicPr>
          <p:blipFill>
            <a:blip r:embed="rId3"/>
            <a:stretch>
              <a:fillRect/>
            </a:stretch>
          </p:blipFill>
          <p:spPr>
            <a:xfrm>
              <a:off x="7744652" y="2314492"/>
              <a:ext cx="2871288" cy="2593249"/>
            </a:xfrm>
            <a:prstGeom prst="rect">
              <a:avLst/>
            </a:prstGeom>
            <a:noFill/>
            <a:ln w="12700">
              <a:noFill/>
            </a:ln>
          </p:spPr>
        </p:pic>
        <p:sp>
          <p:nvSpPr>
            <p:cNvPr id="8" name="TextBox 7"/>
            <p:cNvSpPr txBox="1"/>
            <p:nvPr/>
          </p:nvSpPr>
          <p:spPr>
            <a:xfrm>
              <a:off x="8212782" y="5513734"/>
              <a:ext cx="2403158" cy="276999"/>
            </a:xfrm>
            <a:prstGeom prst="rect">
              <a:avLst/>
            </a:prstGeom>
            <a:noFill/>
          </p:spPr>
          <p:txBody>
            <a:bodyPr wrap="none" rtlCol="0">
              <a:spAutoFit/>
            </a:bodyPr>
            <a:lstStyle/>
            <a:p>
              <a:r>
                <a:rPr lang="en-US" sz="1200" i="1" dirty="0"/>
                <a:t>Fang et al, Atmos. </a:t>
              </a:r>
              <a:r>
                <a:rPr lang="en-US" sz="1200" i="1" dirty="0" err="1"/>
                <a:t>Chem</a:t>
              </a:r>
              <a:r>
                <a:rPr lang="en-US" sz="1200" i="1" dirty="0"/>
                <a:t> Phys. 2015</a:t>
              </a:r>
            </a:p>
          </p:txBody>
        </p:sp>
        <p:sp>
          <p:nvSpPr>
            <p:cNvPr id="12" name="TextBox 11"/>
            <p:cNvSpPr txBox="1"/>
            <p:nvPr/>
          </p:nvSpPr>
          <p:spPr>
            <a:xfrm>
              <a:off x="7384827" y="1612007"/>
              <a:ext cx="969433" cy="461665"/>
            </a:xfrm>
            <a:prstGeom prst="rect">
              <a:avLst/>
            </a:prstGeom>
            <a:solidFill>
              <a:schemeClr val="bg1"/>
            </a:solidFill>
          </p:spPr>
          <p:txBody>
            <a:bodyPr wrap="none" rtlCol="0">
              <a:spAutoFit/>
            </a:bodyPr>
            <a:lstStyle/>
            <a:p>
              <a:r>
                <a:rPr lang="en-US" sz="2400" b="1"/>
                <a:t>WS Fe</a:t>
              </a:r>
              <a:endParaRPr lang="en-US" sz="2400" b="1" dirty="0"/>
            </a:p>
          </p:txBody>
        </p:sp>
        <p:sp>
          <p:nvSpPr>
            <p:cNvPr id="3" name="TextBox 2"/>
            <p:cNvSpPr txBox="1"/>
            <p:nvPr/>
          </p:nvSpPr>
          <p:spPr>
            <a:xfrm>
              <a:off x="7498283" y="2245345"/>
              <a:ext cx="1156280" cy="584775"/>
            </a:xfrm>
            <a:prstGeom prst="rect">
              <a:avLst/>
            </a:prstGeom>
            <a:solidFill>
              <a:schemeClr val="bg1"/>
            </a:solidFill>
            <a:ln w="38100">
              <a:noFill/>
            </a:ln>
          </p:spPr>
          <p:txBody>
            <a:bodyPr wrap="square" rtlCol="0">
              <a:spAutoFit/>
            </a:bodyPr>
            <a:lstStyle/>
            <a:p>
              <a:pPr algn="r"/>
              <a:r>
                <a:rPr lang="en-US" sz="1600" b="1"/>
                <a:t>Secondary Species</a:t>
              </a:r>
              <a:endParaRPr lang="en-US" sz="1600" b="1" baseline="30000" dirty="0"/>
            </a:p>
          </p:txBody>
        </p:sp>
        <p:sp>
          <p:nvSpPr>
            <p:cNvPr id="24" name="TextBox 23"/>
            <p:cNvSpPr txBox="1"/>
            <p:nvPr/>
          </p:nvSpPr>
          <p:spPr>
            <a:xfrm>
              <a:off x="6495802" y="4013227"/>
              <a:ext cx="1778051" cy="369332"/>
            </a:xfrm>
            <a:prstGeom prst="rect">
              <a:avLst/>
            </a:prstGeom>
            <a:noFill/>
          </p:spPr>
          <p:txBody>
            <a:bodyPr wrap="none" rtlCol="0">
              <a:spAutoFit/>
            </a:bodyPr>
            <a:lstStyle/>
            <a:p>
              <a:pPr algn="r"/>
              <a:r>
                <a:rPr lang="en-US" b="1" dirty="0">
                  <a:solidFill>
                    <a:srgbClr val="FF0000"/>
                  </a:solidFill>
                </a:rPr>
                <a:t>Biomass Burning</a:t>
              </a:r>
            </a:p>
          </p:txBody>
        </p:sp>
        <p:sp>
          <p:nvSpPr>
            <p:cNvPr id="25" name="TextBox 24"/>
            <p:cNvSpPr txBox="1"/>
            <p:nvPr/>
          </p:nvSpPr>
          <p:spPr>
            <a:xfrm>
              <a:off x="7944019" y="4913068"/>
              <a:ext cx="2831865" cy="369332"/>
            </a:xfrm>
            <a:prstGeom prst="rect">
              <a:avLst/>
            </a:prstGeom>
            <a:noFill/>
          </p:spPr>
          <p:txBody>
            <a:bodyPr wrap="none" rtlCol="0">
              <a:spAutoFit/>
            </a:bodyPr>
            <a:lstStyle/>
            <a:p>
              <a:r>
                <a:rPr lang="en-US" b="1">
                  <a:solidFill>
                    <a:srgbClr val="0015FF"/>
                  </a:solidFill>
                </a:rPr>
                <a:t>Road Dust; Tire/Brake </a:t>
              </a:r>
              <a:r>
                <a:rPr lang="en-US" b="1" dirty="0">
                  <a:solidFill>
                    <a:srgbClr val="0015FF"/>
                  </a:solidFill>
                </a:rPr>
                <a:t>Wear</a:t>
              </a:r>
            </a:p>
          </p:txBody>
        </p:sp>
        <p:sp>
          <p:nvSpPr>
            <p:cNvPr id="26" name="Freeform 25"/>
            <p:cNvSpPr/>
            <p:nvPr/>
          </p:nvSpPr>
          <p:spPr>
            <a:xfrm>
              <a:off x="9193876" y="3607723"/>
              <a:ext cx="925484" cy="365760"/>
            </a:xfrm>
            <a:custGeom>
              <a:avLst/>
              <a:gdLst>
                <a:gd name="connsiteX0" fmla="*/ 925484 w 925484"/>
                <a:gd name="connsiteY0" fmla="*/ 0 h 365760"/>
                <a:gd name="connsiteX1" fmla="*/ 0 w 925484"/>
                <a:gd name="connsiteY1" fmla="*/ 5542 h 365760"/>
                <a:gd name="connsiteX2" fmla="*/ 853440 w 925484"/>
                <a:gd name="connsiteY2" fmla="*/ 365760 h 365760"/>
                <a:gd name="connsiteX3" fmla="*/ 853440 w 925484"/>
                <a:gd name="connsiteY3" fmla="*/ 365760 h 365760"/>
                <a:gd name="connsiteX4" fmla="*/ 892233 w 925484"/>
                <a:gd name="connsiteY4" fmla="*/ 249382 h 365760"/>
                <a:gd name="connsiteX5" fmla="*/ 908858 w 925484"/>
                <a:gd name="connsiteY5" fmla="*/ 199506 h 365760"/>
                <a:gd name="connsiteX6" fmla="*/ 914400 w 925484"/>
                <a:gd name="connsiteY6" fmla="*/ 133004 h 365760"/>
                <a:gd name="connsiteX7" fmla="*/ 925484 w 925484"/>
                <a:gd name="connsiteY7"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484" h="365760">
                  <a:moveTo>
                    <a:pt x="925484" y="0"/>
                  </a:moveTo>
                  <a:lnTo>
                    <a:pt x="0" y="5542"/>
                  </a:lnTo>
                  <a:lnTo>
                    <a:pt x="853440" y="365760"/>
                  </a:lnTo>
                  <a:lnTo>
                    <a:pt x="853440" y="365760"/>
                  </a:lnTo>
                  <a:lnTo>
                    <a:pt x="892233" y="249382"/>
                  </a:lnTo>
                  <a:lnTo>
                    <a:pt x="908858" y="199506"/>
                  </a:lnTo>
                  <a:lnTo>
                    <a:pt x="914400" y="133004"/>
                  </a:lnTo>
                  <a:lnTo>
                    <a:pt x="925484" y="0"/>
                  </a:lnTo>
                  <a:close/>
                </a:path>
              </a:pathLst>
            </a:custGeom>
            <a:solidFill>
              <a:srgbClr val="10CD3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900932" y="2189487"/>
              <a:ext cx="631904" cy="400110"/>
            </a:xfrm>
            <a:prstGeom prst="rect">
              <a:avLst/>
            </a:prstGeom>
            <a:solidFill>
              <a:schemeClr val="bg1"/>
            </a:solidFill>
          </p:spPr>
          <p:txBody>
            <a:bodyPr wrap="none" rtlCol="0">
              <a:spAutoFit/>
            </a:bodyPr>
            <a:lstStyle/>
            <a:p>
              <a:r>
                <a:rPr lang="en-US" sz="2000" b="1" dirty="0"/>
                <a:t>47%</a:t>
              </a:r>
            </a:p>
          </p:txBody>
        </p:sp>
        <p:sp>
          <p:nvSpPr>
            <p:cNvPr id="28" name="TextBox 27"/>
            <p:cNvSpPr txBox="1"/>
            <p:nvPr/>
          </p:nvSpPr>
          <p:spPr>
            <a:xfrm>
              <a:off x="10175466" y="3645722"/>
              <a:ext cx="502061" cy="400110"/>
            </a:xfrm>
            <a:prstGeom prst="rect">
              <a:avLst/>
            </a:prstGeom>
            <a:solidFill>
              <a:schemeClr val="bg1"/>
            </a:solidFill>
          </p:spPr>
          <p:txBody>
            <a:bodyPr wrap="none" rtlCol="0">
              <a:spAutoFit/>
            </a:bodyPr>
            <a:lstStyle/>
            <a:p>
              <a:r>
                <a:rPr lang="en-US" sz="2000" b="1"/>
                <a:t>9%</a:t>
              </a:r>
              <a:endParaRPr lang="en-US" sz="2000" b="1" dirty="0"/>
            </a:p>
          </p:txBody>
        </p:sp>
        <p:sp>
          <p:nvSpPr>
            <p:cNvPr id="29" name="TextBox 28"/>
            <p:cNvSpPr txBox="1"/>
            <p:nvPr/>
          </p:nvSpPr>
          <p:spPr>
            <a:xfrm>
              <a:off x="9044000" y="4612661"/>
              <a:ext cx="631904" cy="400110"/>
            </a:xfrm>
            <a:prstGeom prst="rect">
              <a:avLst/>
            </a:prstGeom>
            <a:solidFill>
              <a:schemeClr val="bg1"/>
            </a:solidFill>
          </p:spPr>
          <p:txBody>
            <a:bodyPr wrap="none" rtlCol="0">
              <a:spAutoFit/>
            </a:bodyPr>
            <a:lstStyle/>
            <a:p>
              <a:r>
                <a:rPr lang="en-US" sz="2000" b="1" dirty="0"/>
                <a:t>32%</a:t>
              </a:r>
            </a:p>
          </p:txBody>
        </p:sp>
        <p:sp>
          <p:nvSpPr>
            <p:cNvPr id="30" name="TextBox 29"/>
            <p:cNvSpPr txBox="1"/>
            <p:nvPr/>
          </p:nvSpPr>
          <p:spPr>
            <a:xfrm>
              <a:off x="7611166" y="3688167"/>
              <a:ext cx="631904" cy="400110"/>
            </a:xfrm>
            <a:prstGeom prst="rect">
              <a:avLst/>
            </a:prstGeom>
            <a:solidFill>
              <a:schemeClr val="bg1"/>
            </a:solidFill>
          </p:spPr>
          <p:txBody>
            <a:bodyPr wrap="none" rtlCol="0">
              <a:spAutoFit/>
            </a:bodyPr>
            <a:lstStyle/>
            <a:p>
              <a:r>
                <a:rPr lang="en-US" sz="2000" b="1" dirty="0"/>
                <a:t>14%</a:t>
              </a:r>
            </a:p>
          </p:txBody>
        </p:sp>
        <p:sp>
          <p:nvSpPr>
            <p:cNvPr id="34" name="TextBox 33"/>
            <p:cNvSpPr txBox="1"/>
            <p:nvPr/>
          </p:nvSpPr>
          <p:spPr>
            <a:xfrm>
              <a:off x="10102638" y="3920820"/>
              <a:ext cx="1419556" cy="369332"/>
            </a:xfrm>
            <a:prstGeom prst="rect">
              <a:avLst/>
            </a:prstGeom>
            <a:noFill/>
          </p:spPr>
          <p:txBody>
            <a:bodyPr wrap="none" rtlCol="0">
              <a:spAutoFit/>
            </a:bodyPr>
            <a:lstStyle/>
            <a:p>
              <a:r>
                <a:rPr lang="en-US" b="1" dirty="0">
                  <a:solidFill>
                    <a:srgbClr val="10CD3F"/>
                  </a:solidFill>
                </a:rPr>
                <a:t>Mineral Dust</a:t>
              </a:r>
            </a:p>
          </p:txBody>
        </p:sp>
      </p:grpSp>
      <p:sp>
        <p:nvSpPr>
          <p:cNvPr id="4" name="Slide Number Placeholder 3"/>
          <p:cNvSpPr>
            <a:spLocks noGrp="1"/>
          </p:cNvSpPr>
          <p:nvPr>
            <p:ph type="sldNum" sz="quarter" idx="12"/>
          </p:nvPr>
        </p:nvSpPr>
        <p:spPr/>
        <p:txBody>
          <a:bodyPr/>
          <a:lstStyle/>
          <a:p>
            <a:fld id="{3C198707-C796-BF49-85A3-F44288D81A8D}" type="slidenum">
              <a:rPr lang="en-US" smtClean="0"/>
              <a:t>9</a:t>
            </a:fld>
            <a:endParaRPr lang="en-US" dirty="0"/>
          </a:p>
        </p:txBody>
      </p:sp>
    </p:spTree>
    <p:extLst>
      <p:ext uri="{BB962C8B-B14F-4D97-AF65-F5344CB8AC3E}">
        <p14:creationId xmlns:p14="http://schemas.microsoft.com/office/powerpoint/2010/main" val="1144949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63618</TotalTime>
  <Words>1483</Words>
  <Application>Microsoft Macintosh PowerPoint</Application>
  <PresentationFormat>Widescreen</PresentationFormat>
  <Paragraphs>268</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Calibri Light</vt:lpstr>
      <vt:lpstr>Mangal</vt:lpstr>
      <vt:lpstr>Times</vt:lpstr>
      <vt:lpstr>Times New Roman</vt:lpstr>
      <vt:lpstr>Wingdings</vt:lpstr>
      <vt:lpstr>Yu Mincho</vt:lpstr>
      <vt:lpstr>Arial</vt:lpstr>
      <vt:lpstr>Office Theme</vt:lpstr>
      <vt:lpstr>PowerPoint Presentation</vt:lpstr>
      <vt:lpstr>Iron in Soils and Road Dust is Modulated by Coal-Fired Power Plant Sulfur Making Toxic PM2.5  </vt:lpstr>
      <vt:lpstr>Outline</vt:lpstr>
      <vt:lpstr>PowerPoint Presentation</vt:lpstr>
      <vt:lpstr>PowerPoint Presentation</vt:lpstr>
      <vt:lpstr>PowerPoint Presentation</vt:lpstr>
      <vt:lpstr>PowerPoint Presentation</vt:lpstr>
      <vt:lpstr>PowerPoint Presentation</vt:lpstr>
      <vt:lpstr>Results: Sources of Insoluble and soluble Fe in Atlanta? (PMF)</vt:lpstr>
      <vt:lpstr>PowerPoint Presentation</vt:lpstr>
      <vt:lpstr>PowerPoint Presentation</vt:lpstr>
      <vt:lpstr>PowerPoint Presentation</vt:lpstr>
      <vt:lpstr>PowerPoint Presentation</vt:lpstr>
      <vt:lpstr>Role of sulfate: Metal Dissolution by Acidic Aerosol in Atlanta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pH</dc:title>
  <dc:creator>Microsoft Office User</dc:creator>
  <cp:lastModifiedBy>Microsoft Office User</cp:lastModifiedBy>
  <cp:revision>477</cp:revision>
  <cp:lastPrinted>2018-08-30T17:09:42Z</cp:lastPrinted>
  <dcterms:created xsi:type="dcterms:W3CDTF">2018-04-12T16:05:16Z</dcterms:created>
  <dcterms:modified xsi:type="dcterms:W3CDTF">2020-05-01T12:14:52Z</dcterms:modified>
</cp:coreProperties>
</file>