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415" r:id="rId3"/>
    <p:sldId id="416" r:id="rId4"/>
    <p:sldId id="418" r:id="rId5"/>
    <p:sldId id="417" r:id="rId6"/>
    <p:sldId id="296" r:id="rId7"/>
    <p:sldId id="414" r:id="rId8"/>
    <p:sldId id="301" r:id="rId9"/>
    <p:sldId id="30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85" userDrawn="1">
          <p15:clr>
            <a:srgbClr val="A4A3A4"/>
          </p15:clr>
        </p15:guide>
        <p15:guide id="4" pos="6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87" autoAdjust="0"/>
    <p:restoredTop sz="91530" autoAdjust="0"/>
  </p:normalViewPr>
  <p:slideViewPr>
    <p:cSldViewPr snapToGrid="0" snapToObjects="1">
      <p:cViewPr varScale="1">
        <p:scale>
          <a:sx n="67" d="100"/>
          <a:sy n="67" d="100"/>
        </p:scale>
        <p:origin x="1170" y="42"/>
      </p:cViewPr>
      <p:guideLst>
        <p:guide orient="horz" pos="2160"/>
        <p:guide pos="3840"/>
        <p:guide orient="horz" pos="985"/>
        <p:guide pos="65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DC5E1-69FE-4E44-8483-3BFCDB8F285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FA26E-ADA1-3C42-85A6-4A9EF64D2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8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FA26E-ADA1-3C42-85A6-4A9EF64D2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7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4" y="822998"/>
            <a:ext cx="9687379" cy="2972717"/>
          </a:xfrm>
        </p:spPr>
        <p:txBody>
          <a:bodyPr>
            <a:noAutofit/>
          </a:bodyPr>
          <a:lstStyle>
            <a:lvl1pPr algn="l">
              <a:defRPr sz="78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4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9"/>
            <a:ext cx="1472392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868748" y="6420938"/>
            <a:ext cx="3088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5320374" y="5582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8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28"/>
          <p:cNvSpPr>
            <a:spLocks noChangeArrowheads="1"/>
          </p:cNvSpPr>
          <p:nvPr userDrawn="1"/>
        </p:nvSpPr>
        <p:spPr bwMode="auto">
          <a:xfrm>
            <a:off x="-1" y="16"/>
            <a:ext cx="2101845" cy="68579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 dirty="0">
              <a:latin typeface="Tahoma" pitchFamily="34" charset="0"/>
            </a:endParaRP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868748" y="6420938"/>
            <a:ext cx="3088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1444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114443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Afbeelding 2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28" y="6218339"/>
            <a:ext cx="1472392" cy="430675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868748" y="6420938"/>
            <a:ext cx="3088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hyperlink" Target="https://www.4tu.nl/plantenna/e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5.tiff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90795" y="4019481"/>
            <a:ext cx="3390296" cy="2236871"/>
            <a:chOff x="2650969" y="1584407"/>
            <a:chExt cx="4816898" cy="4176293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1E1A864C-5EF2-4C85-8366-EEB425367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0969" y="1828361"/>
              <a:ext cx="4816898" cy="3932339"/>
            </a:xfrm>
            <a:prstGeom prst="rect">
              <a:avLst/>
            </a:prstGeom>
          </p:spPr>
        </p:pic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0DFC9B9-0ACC-4AF0-8950-788AE2549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2941"/>
            <a:stretch/>
          </p:blipFill>
          <p:spPr>
            <a:xfrm>
              <a:off x="2650969" y="1584407"/>
              <a:ext cx="4778947" cy="313236"/>
            </a:xfrm>
            <a:prstGeom prst="rect">
              <a:avLst/>
            </a:prstGeom>
          </p:spPr>
        </p:pic>
      </p:grpSp>
      <p:pic>
        <p:nvPicPr>
          <p:cNvPr id="19" name="Afbeelding 4">
            <a:extLst>
              <a:ext uri="{FF2B5EF4-FFF2-40B4-BE49-F238E27FC236}">
                <a16:creationId xmlns:a16="http://schemas.microsoft.com/office/drawing/2014/main" id="{2F56B61A-A7C7-2648-8DFC-26AD9B5F65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41" b="7260"/>
          <a:stretch/>
        </p:blipFill>
        <p:spPr>
          <a:xfrm>
            <a:off x="5735919" y="4174132"/>
            <a:ext cx="2608928" cy="19067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Afbeelding 5">
            <a:extLst>
              <a:ext uri="{FF2B5EF4-FFF2-40B4-BE49-F238E27FC236}">
                <a16:creationId xmlns:a16="http://schemas.microsoft.com/office/drawing/2014/main" id="{62132B68-D094-4747-B2DB-3AB94D140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19" y="776999"/>
            <a:ext cx="5636851" cy="189468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Tekstvak 1">
            <a:extLst>
              <a:ext uri="{FF2B5EF4-FFF2-40B4-BE49-F238E27FC236}">
                <a16:creationId xmlns:a16="http://schemas.microsoft.com/office/drawing/2014/main" id="{A1FF69F3-FDCE-A741-84FC-AC73373F76F9}"/>
              </a:ext>
            </a:extLst>
          </p:cNvPr>
          <p:cNvSpPr txBox="1"/>
          <p:nvPr/>
        </p:nvSpPr>
        <p:spPr>
          <a:xfrm>
            <a:off x="2394320" y="26256"/>
            <a:ext cx="9173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PLANTENNA: 3D-sensor networks monitoring plant environment. </a:t>
            </a:r>
          </a:p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An application for fruit frost protection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kstvak 2">
            <a:extLst>
              <a:ext uri="{FF2B5EF4-FFF2-40B4-BE49-F238E27FC236}">
                <a16:creationId xmlns:a16="http://schemas.microsoft.com/office/drawing/2014/main" id="{25DFC98E-BF95-A54F-A3A0-FC0FEF821FB0}"/>
              </a:ext>
            </a:extLst>
          </p:cNvPr>
          <p:cNvSpPr txBox="1"/>
          <p:nvPr/>
        </p:nvSpPr>
        <p:spPr>
          <a:xfrm>
            <a:off x="1676402" y="6191603"/>
            <a:ext cx="1013459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Marie-Claire Ten Veldhuis, Bas van de Wiel, Qinwen Fan </a:t>
            </a:r>
            <a:r>
              <a:rPr lang="nl-NL" sz="2000" dirty="0" err="1"/>
              <a:t>and</a:t>
            </a:r>
            <a:r>
              <a:rPr lang="nl-NL" sz="2000" dirty="0"/>
              <a:t> Peter Steeneken</a:t>
            </a:r>
          </a:p>
          <a:p>
            <a:pPr algn="ctr"/>
            <a:r>
              <a:rPr lang="nl-NL" sz="2000" b="1" dirty="0"/>
              <a:t>Contact: j.a.e.tenveldhuis@tudelft.nl (</a:t>
            </a:r>
            <a:r>
              <a:rPr lang="nl-NL" sz="2000" b="1" dirty="0" err="1"/>
              <a:t>Fruitfrost</a:t>
            </a:r>
            <a:r>
              <a:rPr lang="nl-NL" sz="2000" b="1" dirty="0"/>
              <a:t>), q.fan@tudelft.nl (</a:t>
            </a:r>
            <a:r>
              <a:rPr lang="nl-NL" sz="2000" b="1" dirty="0" err="1"/>
              <a:t>Sensortech</a:t>
            </a:r>
            <a:r>
              <a:rPr lang="nl-NL" sz="2000" b="1" dirty="0"/>
              <a:t>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949523" y="2747819"/>
            <a:ext cx="2274109" cy="1282466"/>
            <a:chOff x="6496092" y="4059188"/>
            <a:chExt cx="3624366" cy="20316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092" y="4059188"/>
              <a:ext cx="2708920" cy="203169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205012" y="5178240"/>
              <a:ext cx="915446" cy="912638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79767" y="2719208"/>
            <a:ext cx="52393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Cambria" panose="02040503050406030204" pitchFamily="18" charset="0"/>
              </a:rPr>
              <a:t>Low-cost, miniature “plug-and-forget” sensors:</a:t>
            </a:r>
          </a:p>
          <a:p>
            <a:pPr algn="ctr"/>
            <a:r>
              <a:rPr lang="en-GB" dirty="0">
                <a:ea typeface="Cambria" panose="02040503050406030204" pitchFamily="18" charset="0"/>
              </a:rPr>
              <a:t>Autonomous </a:t>
            </a:r>
            <a:r>
              <a:rPr lang="en-GB" dirty="0" err="1">
                <a:ea typeface="Cambria" panose="02040503050406030204" pitchFamily="18" charset="0"/>
              </a:rPr>
              <a:t>wrt</a:t>
            </a:r>
            <a:r>
              <a:rPr lang="en-GB" dirty="0">
                <a:ea typeface="Cambria" panose="02040503050406030204" pitchFamily="18" charset="0"/>
              </a:rPr>
              <a:t> energy and data communication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9767" y="4360819"/>
            <a:ext cx="531020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ea typeface="Cambria" panose="02040503050406030204" pitchFamily="18" charset="0"/>
              </a:rPr>
              <a:t>Application fruit frost protection: High-density temperature profiles: temperature measurement every 15-50 </a:t>
            </a:r>
            <a:r>
              <a:rPr lang="en-GB" dirty="0" smtClean="0">
                <a:ea typeface="Cambria" panose="02040503050406030204" pitchFamily="18" charset="0"/>
              </a:rPr>
              <a:t>cm (click links for more </a:t>
            </a:r>
            <a:r>
              <a:rPr lang="en-GB" dirty="0" err="1" smtClean="0">
                <a:ea typeface="Cambria" panose="02040503050406030204" pitchFamily="18" charset="0"/>
              </a:rPr>
              <a:t>more</a:t>
            </a:r>
            <a:r>
              <a:rPr lang="en-GB" dirty="0" smtClean="0">
                <a:ea typeface="Cambria" panose="02040503050406030204" pitchFamily="18" charset="0"/>
              </a:rPr>
              <a:t> info and animated temperature and turbulence fluxes).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" y="58416"/>
            <a:ext cx="1789679" cy="626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9767" y="962681"/>
            <a:ext cx="523937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ea typeface="Cambria" panose="02040503050406030204" pitchFamily="18" charset="0"/>
              </a:rPr>
              <a:t>Plantenna</a:t>
            </a:r>
            <a:r>
              <a:rPr lang="en-GB" dirty="0" smtClean="0">
                <a:ea typeface="Cambria" panose="02040503050406030204" pitchFamily="18" charset="0"/>
              </a:rPr>
              <a:t>: 4 NL Universities, 20+ researchers: developing miniature, low-cost, autonomous sensors that measure environmental and in-plant variables at unprecedented resolution</a:t>
            </a:r>
            <a:endParaRPr lang="en-US" dirty="0"/>
          </a:p>
        </p:txBody>
      </p:sp>
      <p:sp>
        <p:nvSpPr>
          <p:cNvPr id="2" name="Action Button: Forward or Next 1">
            <a:hlinkClick r:id="rId10" action="ppaction://hlinksldjump" highlightClick="1"/>
          </p:cNvPr>
          <p:cNvSpPr/>
          <p:nvPr/>
        </p:nvSpPr>
        <p:spPr>
          <a:xfrm>
            <a:off x="11568115" y="4267214"/>
            <a:ext cx="397537" cy="333361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Forward or Next 2">
            <a:hlinkClick r:id="rId11" action="ppaction://hlinksldjump" highlightClick="1"/>
          </p:cNvPr>
          <p:cNvSpPr/>
          <p:nvPr/>
        </p:nvSpPr>
        <p:spPr>
          <a:xfrm>
            <a:off x="7924835" y="5723139"/>
            <a:ext cx="395324" cy="280169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Forward or Next 3">
            <a:hlinkClick r:id="rId12" highlightClick="1"/>
          </p:cNvPr>
          <p:cNvSpPr/>
          <p:nvPr/>
        </p:nvSpPr>
        <p:spPr>
          <a:xfrm>
            <a:off x="11053530" y="2251539"/>
            <a:ext cx="277942" cy="347675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770" y="46686"/>
            <a:ext cx="708321" cy="56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Forward or Next 4">
            <a:hlinkClick r:id="rId14" action="ppaction://hlinksldjump" highlightClick="1"/>
          </p:cNvPr>
          <p:cNvSpPr/>
          <p:nvPr/>
        </p:nvSpPr>
        <p:spPr>
          <a:xfrm>
            <a:off x="10257355" y="3708518"/>
            <a:ext cx="257175" cy="250864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541" y="3104036"/>
            <a:ext cx="1873619" cy="25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4022929"/>
            <a:ext cx="1915820" cy="159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0826" y="1075830"/>
            <a:ext cx="25738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Price (&gt;100 EURO)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Installation cost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7380" y="1049915"/>
            <a:ext cx="31028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Low-cost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CMOS based: &lt; 5 EURO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Easy installation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91745" y="3825532"/>
            <a:ext cx="3017060" cy="1720471"/>
            <a:chOff x="6496092" y="4059188"/>
            <a:chExt cx="3624366" cy="20316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092" y="4059188"/>
              <a:ext cx="2708920" cy="20316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205012" y="5178240"/>
              <a:ext cx="915446" cy="912638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4825796" y="5039360"/>
            <a:ext cx="340567" cy="452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00829" y="327104"/>
            <a:ext cx="7138701" cy="501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Current solutions versus our proposal</a:t>
            </a:r>
          </a:p>
        </p:txBody>
      </p:sp>
      <p:sp>
        <p:nvSpPr>
          <p:cNvPr id="5" name="Rectangle 4"/>
          <p:cNvSpPr/>
          <p:nvPr/>
        </p:nvSpPr>
        <p:spPr>
          <a:xfrm>
            <a:off x="9038661" y="5620914"/>
            <a:ext cx="130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Size: 0.5 cm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246753" y="5620914"/>
            <a:ext cx="762052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971541" y="6246333"/>
            <a:ext cx="5436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Contact: Dr. Qinwen Fan </a:t>
            </a:r>
            <a:r>
              <a:rPr lang="en-US" sz="2400" u="sng" dirty="0"/>
              <a:t>q.fan@tudelft.nl</a:t>
            </a:r>
          </a:p>
        </p:txBody>
      </p:sp>
    </p:spTree>
    <p:extLst>
      <p:ext uri="{BB962C8B-B14F-4D97-AF65-F5344CB8AC3E}">
        <p14:creationId xmlns:p14="http://schemas.microsoft.com/office/powerpoint/2010/main" val="14725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0829" y="327104"/>
            <a:ext cx="7138701" cy="5017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Background: Components of a Typical Sensor System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0" y="1408958"/>
            <a:ext cx="9330820" cy="4648942"/>
            <a:chOff x="1577038" y="1408958"/>
            <a:chExt cx="7690018" cy="35079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9147" y="2018393"/>
              <a:ext cx="716211" cy="574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4653" y="3417777"/>
              <a:ext cx="1090990" cy="85249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8561" y="4410445"/>
              <a:ext cx="746797" cy="5064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1198" y="2742747"/>
              <a:ext cx="1072108" cy="5476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9543" y="2358050"/>
              <a:ext cx="978199" cy="6708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6331" y="3227973"/>
              <a:ext cx="1352351" cy="123090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4106" y="2927660"/>
              <a:ext cx="745205" cy="11542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89292" y="2964611"/>
              <a:ext cx="1113768" cy="906333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577038" y="1408958"/>
              <a:ext cx="7658261" cy="325133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2200" b="1" dirty="0"/>
                <a:t>Power        </a:t>
              </a:r>
              <a:r>
                <a:rPr lang="nl-NL" sz="2200" b="1" dirty="0" smtClean="0"/>
                <a:t>         </a:t>
              </a:r>
              <a:r>
                <a:rPr lang="nl-NL" sz="2200" b="1" dirty="0"/>
                <a:t>Sensors  </a:t>
              </a:r>
              <a:r>
                <a:rPr lang="nl-NL" sz="2200" b="1" dirty="0" smtClean="0"/>
                <a:t>          </a:t>
              </a:r>
              <a:r>
                <a:rPr lang="nl-NL" sz="2200" b="1" dirty="0"/>
                <a:t>Electronics  </a:t>
              </a:r>
              <a:r>
                <a:rPr lang="nl-NL" sz="2200" b="1" dirty="0" smtClean="0"/>
                <a:t>         </a:t>
              </a:r>
              <a:r>
                <a:rPr lang="nl-NL" sz="2200" b="1" dirty="0" err="1" smtClean="0"/>
                <a:t>Antenna</a:t>
              </a:r>
              <a:r>
                <a:rPr lang="nl-NL" sz="2200" b="1" dirty="0" smtClean="0"/>
                <a:t>          System </a:t>
              </a:r>
              <a:r>
                <a:rPr lang="nl-NL" sz="2200" b="1" dirty="0" err="1"/>
                <a:t>assembly</a:t>
              </a:r>
              <a:endParaRPr lang="nl-NL" sz="2200" b="1" dirty="0"/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894" y="2815156"/>
              <a:ext cx="1820162" cy="1805810"/>
            </a:xfrm>
            <a:prstGeom prst="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971541" y="6246333"/>
            <a:ext cx="5436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Contact: Dr. Qinwen Fan </a:t>
            </a:r>
            <a:r>
              <a:rPr lang="en-US" sz="2400" u="sng" dirty="0"/>
              <a:t>q.fan@tudelft.nl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7413" y="1213117"/>
            <a:ext cx="9615487" cy="484478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98649" y="759499"/>
            <a:ext cx="271208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nl-NL" altLang="zh-CN" sz="2000" b="1" dirty="0" err="1">
                <a:solidFill>
                  <a:srgbClr val="0070C0"/>
                </a:solidFill>
              </a:rPr>
              <a:t>To</a:t>
            </a:r>
            <a:r>
              <a:rPr lang="nl-NL" altLang="zh-CN" sz="2000" b="1" dirty="0">
                <a:solidFill>
                  <a:srgbClr val="0070C0"/>
                </a:solidFill>
              </a:rPr>
              <a:t>-</a:t>
            </a:r>
            <a:r>
              <a:rPr lang="nl-NL" altLang="zh-CN" sz="2000" b="1" dirty="0" err="1">
                <a:solidFill>
                  <a:srgbClr val="0070C0"/>
                </a:solidFill>
              </a:rPr>
              <a:t>the</a:t>
            </a:r>
            <a:r>
              <a:rPr lang="nl-NL" altLang="zh-CN" sz="2000" b="1" dirty="0">
                <a:solidFill>
                  <a:srgbClr val="0070C0"/>
                </a:solidFill>
              </a:rPr>
              <a:t>-point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Sensor per plant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Tracks plant logistic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0070C0"/>
                </a:solidFill>
              </a:rPr>
              <a:t>Flexible location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9618" y="783993"/>
            <a:ext cx="46910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Coarse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One sensor per large 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Does not track (near-)plant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Limited location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274804" y="3269191"/>
            <a:ext cx="4264925" cy="2574316"/>
            <a:chOff x="406399" y="1337735"/>
            <a:chExt cx="8349127" cy="44354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9" y="1337735"/>
              <a:ext cx="8349127" cy="443547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624499" y="5013503"/>
              <a:ext cx="455215" cy="482950"/>
              <a:chOff x="4026829" y="4372858"/>
              <a:chExt cx="455215" cy="48295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Arc 93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Arc 94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152733" y="4442883"/>
              <a:ext cx="393618" cy="361420"/>
              <a:chOff x="4026829" y="4372858"/>
              <a:chExt cx="455215" cy="482950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Arc 90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Arc 91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054995" y="3858053"/>
              <a:ext cx="124991" cy="123904"/>
              <a:chOff x="4026829" y="4372858"/>
              <a:chExt cx="455215" cy="48295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Arc 87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Arc 88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388324" y="3685964"/>
              <a:ext cx="109120" cy="105373"/>
              <a:chOff x="4026829" y="4372858"/>
              <a:chExt cx="455215" cy="482950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Arc 84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Arc 85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612543" y="3511281"/>
              <a:ext cx="194480" cy="189366"/>
              <a:chOff x="4026829" y="4372858"/>
              <a:chExt cx="455215" cy="482950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Arc 81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Arc 82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056546" y="2748051"/>
              <a:ext cx="194480" cy="189366"/>
              <a:chOff x="4026829" y="4372858"/>
              <a:chExt cx="455215" cy="482950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Arc 78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Arc 79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20680" y="2581596"/>
              <a:ext cx="194480" cy="189366"/>
              <a:chOff x="4026829" y="4372858"/>
              <a:chExt cx="455215" cy="48295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Arc 75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Arc 76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520656" y="3127164"/>
              <a:ext cx="109120" cy="105373"/>
              <a:chOff x="4026829" y="4372858"/>
              <a:chExt cx="455215" cy="48295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Arc 72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Arc 73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16954032">
              <a:off x="4749975" y="3685964"/>
              <a:ext cx="109120" cy="105373"/>
              <a:chOff x="4026829" y="4372858"/>
              <a:chExt cx="455215" cy="48295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Arc 69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Arc 70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6954032">
              <a:off x="4991679" y="3867624"/>
              <a:ext cx="139072" cy="134355"/>
              <a:chOff x="4026829" y="4372858"/>
              <a:chExt cx="455215" cy="482950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Arc 66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Arc 67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16954032">
              <a:off x="5656613" y="3434368"/>
              <a:ext cx="210065" cy="207026"/>
              <a:chOff x="4026829" y="4372858"/>
              <a:chExt cx="455215" cy="4829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Arc 63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Arc 64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 rot="16954032">
              <a:off x="6478724" y="3338126"/>
              <a:ext cx="302091" cy="288293"/>
              <a:chOff x="4026829" y="4372858"/>
              <a:chExt cx="455215" cy="48295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1" name="Arc 60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2" name="Arc 61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 rot="16954032">
              <a:off x="5913848" y="4324406"/>
              <a:ext cx="302091" cy="288293"/>
              <a:chOff x="4026829" y="4372858"/>
              <a:chExt cx="455215" cy="48295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8" name="Arc 57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9" name="Arc 58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6954032">
              <a:off x="8159952" y="3457398"/>
              <a:ext cx="381200" cy="354864"/>
              <a:chOff x="4026829" y="4372858"/>
              <a:chExt cx="455215" cy="4829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5" name="Arc 54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Arc 55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16954032">
              <a:off x="7543979" y="5045352"/>
              <a:ext cx="381200" cy="354864"/>
              <a:chOff x="4026829" y="4372858"/>
              <a:chExt cx="455215" cy="48295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2" name="Arc 51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Arc 52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rot="16954032">
              <a:off x="4892532" y="2184190"/>
              <a:ext cx="109120" cy="105373"/>
              <a:chOff x="4026829" y="4372858"/>
              <a:chExt cx="455215" cy="48295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110549" y="4539810"/>
                <a:ext cx="208845" cy="2314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4110549" y="4469077"/>
                <a:ext cx="287777" cy="290513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Arc 49"/>
              <p:cNvSpPr/>
              <p:nvPr/>
            </p:nvSpPr>
            <p:spPr>
              <a:xfrm>
                <a:off x="4026829" y="4372858"/>
                <a:ext cx="455215" cy="482950"/>
              </a:xfrm>
              <a:prstGeom prst="arc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119" y="3017971"/>
            <a:ext cx="2552700" cy="16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710" y="4518468"/>
            <a:ext cx="2642780" cy="1754413"/>
          </a:xfrm>
          <a:prstGeom prst="rect">
            <a:avLst/>
          </a:prstGeom>
        </p:spPr>
      </p:pic>
      <p:sp>
        <p:nvSpPr>
          <p:cNvPr id="96" name="Title 1"/>
          <p:cNvSpPr txBox="1">
            <a:spLocks/>
          </p:cNvSpPr>
          <p:nvPr/>
        </p:nvSpPr>
        <p:spPr>
          <a:xfrm>
            <a:off x="3200829" y="327104"/>
            <a:ext cx="7138701" cy="501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Current solutions versus our proposal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971541" y="6246333"/>
            <a:ext cx="5436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Contact: Dr. Qinwen Fan </a:t>
            </a:r>
            <a:r>
              <a:rPr lang="en-US" sz="2400" u="sng" dirty="0"/>
              <a:t>q.fan@tudelft.nl</a:t>
            </a:r>
          </a:p>
        </p:txBody>
      </p:sp>
    </p:spTree>
    <p:extLst>
      <p:ext uri="{BB962C8B-B14F-4D97-AF65-F5344CB8AC3E}">
        <p14:creationId xmlns:p14="http://schemas.microsoft.com/office/powerpoint/2010/main" val="29715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63862" y="153031"/>
            <a:ext cx="7085629" cy="740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“Clarity on Fruit Frost”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64974F0-8F58-439A-BB86-00351D274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r="30907"/>
          <a:stretch/>
        </p:blipFill>
        <p:spPr>
          <a:xfrm>
            <a:off x="7683301" y="2315732"/>
            <a:ext cx="2704803" cy="3560869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6C29AD10-85A7-4B18-B73D-92303220CF0A}"/>
              </a:ext>
            </a:extLst>
          </p:cNvPr>
          <p:cNvSpPr txBox="1"/>
          <p:nvPr/>
        </p:nvSpPr>
        <p:spPr>
          <a:xfrm>
            <a:off x="6699705" y="5657674"/>
            <a:ext cx="216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130 kW</a:t>
            </a:r>
          </a:p>
          <a:p>
            <a:r>
              <a:rPr lang="en-US" dirty="0">
                <a:solidFill>
                  <a:schemeClr val="bg1"/>
                </a:solidFill>
              </a:rPr>
              <a:t>10.5 m hub height</a:t>
            </a:r>
          </a:p>
          <a:p>
            <a:r>
              <a:rPr lang="en-US" dirty="0">
                <a:solidFill>
                  <a:schemeClr val="bg1"/>
                </a:solidFill>
              </a:rPr>
              <a:t>5 min rotation time </a:t>
            </a:r>
          </a:p>
          <a:p>
            <a:r>
              <a:rPr lang="en-US" dirty="0">
                <a:solidFill>
                  <a:schemeClr val="bg1"/>
                </a:solidFill>
              </a:rPr>
              <a:t>7ᵒ tilt angle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b="10967"/>
          <a:stretch/>
        </p:blipFill>
        <p:spPr>
          <a:xfrm>
            <a:off x="7741431" y="132494"/>
            <a:ext cx="2646670" cy="14887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4338" y="6027006"/>
            <a:ext cx="730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Contact: Dr. Marie-Claire ten Veldhuis (</a:t>
            </a:r>
            <a:r>
              <a:rPr lang="en-GB" sz="2400" u="sng" dirty="0"/>
              <a:t>j.a.e.tenveldhuis@tudelft.nl)</a:t>
            </a:r>
            <a:endParaRPr lang="en-US" sz="2400" u="sng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97650" y="2164773"/>
            <a:ext cx="4741238" cy="3883282"/>
            <a:chOff x="2650969" y="1570295"/>
            <a:chExt cx="4816898" cy="4211859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1E1A864C-5EF2-4C85-8366-EEB425367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0969" y="1849814"/>
              <a:ext cx="4816898" cy="3932340"/>
            </a:xfrm>
            <a:prstGeom prst="rect">
              <a:avLst/>
            </a:prstGeom>
          </p:spPr>
        </p:pic>
        <p:pic>
          <p:nvPicPr>
            <p:cNvPr id="14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0DFC9B9-0ACC-4AF0-8950-788AE2549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2941"/>
            <a:stretch/>
          </p:blipFill>
          <p:spPr>
            <a:xfrm>
              <a:off x="2650969" y="1570295"/>
              <a:ext cx="4778947" cy="313236"/>
            </a:xfrm>
            <a:prstGeom prst="rect">
              <a:avLst/>
            </a:prstGeom>
          </p:spPr>
        </p:pic>
        <p:sp>
          <p:nvSpPr>
            <p:cNvPr id="15" name="Tekstvak 6"/>
            <p:cNvSpPr txBox="1"/>
            <p:nvPr/>
          </p:nvSpPr>
          <p:spPr>
            <a:xfrm>
              <a:off x="4737369" y="3432305"/>
              <a:ext cx="1326102" cy="40058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Engine heat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124200" y="978734"/>
            <a:ext cx="5505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Understanding night frost spatial variability at 15-50 cm resolution.</a:t>
            </a:r>
          </a:p>
          <a:p>
            <a:r>
              <a:rPr lang="en-GB" sz="2000" dirty="0"/>
              <a:t>Test effect of mitigation </a:t>
            </a:r>
            <a:r>
              <a:rPr lang="en-GB" sz="2000" dirty="0" smtClean="0"/>
              <a:t>measures: wind machine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2918" y="3660347"/>
            <a:ext cx="2881227" cy="6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0244750" y="5680911"/>
            <a:ext cx="284343" cy="319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pic>
        <p:nvPicPr>
          <p:cNvPr id="3" name="videoventilla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747" y="0"/>
            <a:ext cx="11601410" cy="6380776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5498316-2ADF-ED4F-858E-768F4D53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Movie: </a:t>
            </a:r>
            <a:r>
              <a:rPr lang="nl-NL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Impression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 field experiment: fruit farm </a:t>
            </a:r>
            <a:r>
              <a:rPr lang="nl-NL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 wind machine </a:t>
            </a:r>
            <a:r>
              <a:rPr lang="nl-NL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operation</a:t>
            </a:r>
            <a:endParaRPr lang="nl-N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6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8833" y="269958"/>
            <a:ext cx="7085629" cy="740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Simulations wind machine turbulence and  thermal effect</a:t>
            </a:r>
          </a:p>
        </p:txBody>
      </p:sp>
      <p:pic>
        <p:nvPicPr>
          <p:cNvPr id="7" name="visual_3d">
            <a:hlinkClick r:id="" action="ppaction://media"/>
            <a:extLst>
              <a:ext uri="{FF2B5EF4-FFF2-40B4-BE49-F238E27FC236}">
                <a16:creationId xmlns:a16="http://schemas.microsoft.com/office/drawing/2014/main" id="{516954A0-0507-4AD0-939B-03F2C3E04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900"/>
                </p14:media>
              </p:ext>
            </p:extLst>
          </p:nvPr>
        </p:nvPicPr>
        <p:blipFill rotWithShape="1">
          <a:blip r:embed="rId6"/>
          <a:srcRect l="1271" t="18823" b="11534"/>
          <a:stretch/>
        </p:blipFill>
        <p:spPr>
          <a:xfrm>
            <a:off x="1524003" y="2073729"/>
            <a:ext cx="4811631" cy="3394200"/>
          </a:xfrm>
          <a:prstGeom prst="rect">
            <a:avLst/>
          </a:prstGeom>
        </p:spPr>
      </p:pic>
      <p:pic>
        <p:nvPicPr>
          <p:cNvPr id="8" name="octopu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5631" y="2165319"/>
            <a:ext cx="4953914" cy="3302610"/>
          </a:xfrm>
          <a:prstGeom prst="rect">
            <a:avLst/>
          </a:prstGeom>
        </p:spPr>
      </p:pic>
      <p:sp>
        <p:nvSpPr>
          <p:cNvPr id="9" name="Pijl omlaag 8"/>
          <p:cNvSpPr/>
          <p:nvPr/>
        </p:nvSpPr>
        <p:spPr>
          <a:xfrm>
            <a:off x="8279188" y="1879569"/>
            <a:ext cx="355600" cy="571500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kstvak 9"/>
          <p:cNvSpPr txBox="1"/>
          <p:nvPr/>
        </p:nvSpPr>
        <p:spPr>
          <a:xfrm>
            <a:off x="3348829" y="6312913"/>
            <a:ext cx="604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house Adaptive grid code BASILISK (Courtesy: Van Hooft)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185893" y="1091938"/>
            <a:ext cx="31497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Animated turbulence vortices induced by wind machine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891644" y="1098355"/>
            <a:ext cx="3776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Animated temperature change induced by wind machine operation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55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2054D3E-657A-D34B-BFED-FA7CEC85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3" y="4746310"/>
            <a:ext cx="7157276" cy="211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8833" y="269958"/>
            <a:ext cx="7085629" cy="74016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Next steps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(5 year Research Grant):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24202" y="1076834"/>
            <a:ext cx="7310259" cy="46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b="1" dirty="0">
                <a:latin typeface="+mj-lt"/>
              </a:rPr>
              <a:t>3 PhD’s in Atmospheric, Hydrological Sciences, Sensor Technology)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j-lt"/>
              </a:rPr>
              <a:t>Groups: Ten Veldhuis, Makinwa, Fan &amp; Van de Wiel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j-lt"/>
              </a:rPr>
              <a:t>Goals: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Physics: test and improve efficiency multiple mitigation measures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Technology: Towards practical decision tool for farmers: real time quantification 3D frost field (T=0 surface), using fully autonomous,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9030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</TotalTime>
  <Words>363</Words>
  <Application>Microsoft Office PowerPoint</Application>
  <PresentationFormat>Widescreen</PresentationFormat>
  <Paragraphs>62</Paragraphs>
  <Slides>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宋体</vt:lpstr>
      <vt:lpstr>Arial</vt:lpstr>
      <vt:lpstr>Calibri</vt:lpstr>
      <vt:lpstr>Cambria</vt:lpstr>
      <vt:lpstr>Tahoma</vt:lpstr>
      <vt:lpstr>Office Theme</vt:lpstr>
      <vt:lpstr>Custom Design</vt:lpstr>
      <vt:lpstr>PowerPoint Presentation</vt:lpstr>
      <vt:lpstr>PowerPoint Presentation</vt:lpstr>
      <vt:lpstr>Background: Components of a Typical Sensor System</vt:lpstr>
      <vt:lpstr>PowerPoint Presentation</vt:lpstr>
      <vt:lpstr>PowerPoint Presentation</vt:lpstr>
      <vt:lpstr>Movie: Impression field experiment: fruit farm and wind machine operation</vt:lpstr>
      <vt:lpstr>PowerPoint Presentation</vt:lpstr>
      <vt:lpstr>Next steps (5 year Research Grant):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Marie-Claire ten Veldhuis - CITG</cp:lastModifiedBy>
  <cp:revision>148</cp:revision>
  <dcterms:created xsi:type="dcterms:W3CDTF">2015-07-09T11:57:30Z</dcterms:created>
  <dcterms:modified xsi:type="dcterms:W3CDTF">2020-04-30T10:31:26Z</dcterms:modified>
</cp:coreProperties>
</file>