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Lst>
  <p:sldSz cy="32918400" cx="43891200"/>
  <p:notesSz cx="6858000" cy="9144000"/>
  <p:embeddedFontLst>
    <p:embeddedFont>
      <p:font typeface="Arial Narrow"/>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488">
          <p15:clr>
            <a:srgbClr val="A4A3A4"/>
          </p15:clr>
        </p15:guide>
        <p15:guide id="2" pos="13824">
          <p15:clr>
            <a:srgbClr val="000000"/>
          </p15:clr>
        </p15:guide>
      </p15:sldGuideLst>
    </p:ext>
    <p:ext uri="http://customooxmlschemas.google.com/">
      <go:slidesCustomData xmlns:go="http://customooxmlschemas.google.com/" r:id="rId11" roundtripDataSignature="AMtx7miDl7ha9xK/CI49juCjM2rgdk8m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448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ArialNarrow-boldItalic.fntdata"/><Relationship Id="rId9" Type="http://schemas.openxmlformats.org/officeDocument/2006/relationships/font" Target="fonts/ArialNarrow-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alNarrow-regular.fntdata"/><Relationship Id="rId8" Type="http://schemas.openxmlformats.org/officeDocument/2006/relationships/font" Target="fonts/ArialNarrow-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4ftl01.cr.usgs.gov/WORKING/BRWS/Browse.001/2020.04.09/BROWSE.MOD13A1.A2020081.h10v05.006.2020100121117.1.jpg?_ga=2.261862856.437943505.1587585815-1285959778.1543339390"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 name="Shape 32"/>
        <p:cNvGrpSpPr/>
        <p:nvPr/>
      </p:nvGrpSpPr>
      <p:grpSpPr>
        <a:xfrm>
          <a:off x="0" y="0"/>
          <a:ext cx="0" cy="0"/>
          <a:chOff x="0" y="0"/>
          <a:chExt cx="0" cy="0"/>
        </a:xfrm>
      </p:grpSpPr>
      <p:sp>
        <p:nvSpPr>
          <p:cNvPr id="33" name="Google Shape;3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u="sng">
                <a:solidFill>
                  <a:schemeClr val="hlink"/>
                </a:solidFill>
                <a:hlinkClick r:id="rId2"/>
              </a:rPr>
              <a:t>https://e4ftl01.cr.usgs.gov//WORKING/BRWS/Browse.001/2020.04.09/BROWSE.MOD13A1.A2020081.h10v05.006.2020100121117.1.jpg?_ga=2.261862856.437943505.1587585815-1285959778.1543339390</a:t>
            </a:r>
            <a:endParaRPr/>
          </a:p>
        </p:txBody>
      </p:sp>
      <p:sp>
        <p:nvSpPr>
          <p:cNvPr id="34" name="Google Shape;3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Background">
  <p:cSld name="Blank Background">
    <p:spTree>
      <p:nvGrpSpPr>
        <p:cNvPr id="9" name="Shape 9"/>
        <p:cNvGrpSpPr/>
        <p:nvPr/>
      </p:nvGrpSpPr>
      <p:grpSpPr>
        <a:xfrm>
          <a:off x="0" y="0"/>
          <a:ext cx="0" cy="0"/>
          <a:chOff x="0" y="0"/>
          <a:chExt cx="0" cy="0"/>
        </a:xfrm>
      </p:grpSpPr>
      <p:sp>
        <p:nvSpPr>
          <p:cNvPr id="10" name="Google Shape;10;p3"/>
          <p:cNvSpPr/>
          <p:nvPr/>
        </p:nvSpPr>
        <p:spPr>
          <a:xfrm>
            <a:off x="0" y="5486400"/>
            <a:ext cx="43891199" cy="27432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58"/>
              <a:buFont typeface="Arial"/>
              <a:buNone/>
            </a:pPr>
            <a:r>
              <a:t/>
            </a:r>
            <a:endParaRPr b="0" i="0" sz="7258" u="none" cap="none" strike="noStrike">
              <a:solidFill>
                <a:schemeClr val="lt1"/>
              </a:solidFill>
              <a:latin typeface="Arial"/>
              <a:ea typeface="Arial"/>
              <a:cs typeface="Arial"/>
              <a:sym typeface="Arial"/>
            </a:endParaRPr>
          </a:p>
        </p:txBody>
      </p:sp>
      <p:cxnSp>
        <p:nvCxnSpPr>
          <p:cNvPr id="11" name="Google Shape;11;p3"/>
          <p:cNvCxnSpPr/>
          <p:nvPr/>
        </p:nvCxnSpPr>
        <p:spPr>
          <a:xfrm>
            <a:off x="11307763" y="8594725"/>
            <a:ext cx="914400" cy="914400"/>
          </a:xfrm>
          <a:prstGeom prst="straightConnector1">
            <a:avLst/>
          </a:prstGeom>
          <a:noFill/>
          <a:ln>
            <a:noFill/>
          </a:ln>
        </p:spPr>
      </p:cxnSp>
      <p:sp>
        <p:nvSpPr>
          <p:cNvPr id="12" name="Google Shape;12;p3"/>
          <p:cNvSpPr txBox="1"/>
          <p:nvPr>
            <p:ph idx="1" type="body"/>
          </p:nvPr>
        </p:nvSpPr>
        <p:spPr>
          <a:xfrm>
            <a:off x="914400" y="7734300"/>
            <a:ext cx="9798050" cy="16301356"/>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3" name="Google Shape;13;p3"/>
          <p:cNvSpPr/>
          <p:nvPr>
            <p:ph idx="2" type="pic"/>
          </p:nvPr>
        </p:nvSpPr>
        <p:spPr>
          <a:xfrm>
            <a:off x="914400" y="24551641"/>
            <a:ext cx="9798050" cy="7452360"/>
          </a:xfrm>
          <a:prstGeom prst="rect">
            <a:avLst/>
          </a:prstGeom>
          <a:solidFill>
            <a:srgbClr val="D8D8D8"/>
          </a:solid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4" name="Google Shape;14;p3"/>
          <p:cNvSpPr/>
          <p:nvPr>
            <p:ph idx="3" type="pic"/>
          </p:nvPr>
        </p:nvSpPr>
        <p:spPr>
          <a:xfrm>
            <a:off x="33194625" y="19869150"/>
            <a:ext cx="9798050" cy="7452360"/>
          </a:xfrm>
          <a:prstGeom prst="rect">
            <a:avLst/>
          </a:prstGeom>
          <a:solidFill>
            <a:srgbClr val="D8D8D8"/>
          </a:solid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5" name="Google Shape;15;p3"/>
          <p:cNvSpPr txBox="1"/>
          <p:nvPr>
            <p:ph idx="4" type="body"/>
          </p:nvPr>
        </p:nvSpPr>
        <p:spPr>
          <a:xfrm>
            <a:off x="11674474" y="7734300"/>
            <a:ext cx="9798050" cy="242697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6" name="Google Shape;16;p3"/>
          <p:cNvSpPr txBox="1"/>
          <p:nvPr>
            <p:ph idx="5" type="body"/>
          </p:nvPr>
        </p:nvSpPr>
        <p:spPr>
          <a:xfrm>
            <a:off x="22418677" y="7737764"/>
            <a:ext cx="9798050" cy="6975763"/>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7" name="Google Shape;17;p3"/>
          <p:cNvSpPr txBox="1"/>
          <p:nvPr>
            <p:ph idx="6" type="body"/>
          </p:nvPr>
        </p:nvSpPr>
        <p:spPr>
          <a:xfrm>
            <a:off x="33194625" y="7734300"/>
            <a:ext cx="9798050" cy="1130184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8" name="Google Shape;18;p3"/>
          <p:cNvSpPr txBox="1"/>
          <p:nvPr>
            <p:ph idx="7" type="body"/>
          </p:nvPr>
        </p:nvSpPr>
        <p:spPr>
          <a:xfrm>
            <a:off x="33194625" y="28154516"/>
            <a:ext cx="9798050" cy="384948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9" name="Google Shape;19;p3"/>
          <p:cNvSpPr/>
          <p:nvPr>
            <p:ph idx="8" type="chart"/>
          </p:nvPr>
        </p:nvSpPr>
        <p:spPr>
          <a:xfrm>
            <a:off x="22550434" y="15565077"/>
            <a:ext cx="9666291" cy="6942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0" name="Google Shape;20;p3"/>
          <p:cNvSpPr txBox="1"/>
          <p:nvPr>
            <p:ph idx="9" type="body"/>
          </p:nvPr>
        </p:nvSpPr>
        <p:spPr>
          <a:xfrm>
            <a:off x="22550434" y="23432539"/>
            <a:ext cx="9798050" cy="857146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ckground Image">
  <p:cSld name="Background Image">
    <p:spTree>
      <p:nvGrpSpPr>
        <p:cNvPr id="21" name="Shape 21"/>
        <p:cNvGrpSpPr/>
        <p:nvPr/>
      </p:nvGrpSpPr>
      <p:grpSpPr>
        <a:xfrm>
          <a:off x="0" y="0"/>
          <a:ext cx="0" cy="0"/>
          <a:chOff x="0" y="0"/>
          <a:chExt cx="0" cy="0"/>
        </a:xfrm>
      </p:grpSpPr>
      <p:cxnSp>
        <p:nvCxnSpPr>
          <p:cNvPr id="22" name="Google Shape;22;p4"/>
          <p:cNvCxnSpPr/>
          <p:nvPr/>
        </p:nvCxnSpPr>
        <p:spPr>
          <a:xfrm>
            <a:off x="11307763" y="8594725"/>
            <a:ext cx="914400" cy="914400"/>
          </a:xfrm>
          <a:prstGeom prst="straightConnector1">
            <a:avLst/>
          </a:prstGeom>
          <a:noFill/>
          <a:ln>
            <a:noFill/>
          </a:ln>
        </p:spPr>
      </p:cxnSp>
      <p:sp>
        <p:nvSpPr>
          <p:cNvPr id="23" name="Google Shape;23;p4"/>
          <p:cNvSpPr txBox="1"/>
          <p:nvPr>
            <p:ph idx="1" type="body"/>
          </p:nvPr>
        </p:nvSpPr>
        <p:spPr>
          <a:xfrm>
            <a:off x="914400" y="7734300"/>
            <a:ext cx="9798050" cy="16301356"/>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4" name="Google Shape;24;p4"/>
          <p:cNvSpPr/>
          <p:nvPr>
            <p:ph idx="2" type="pic"/>
          </p:nvPr>
        </p:nvSpPr>
        <p:spPr>
          <a:xfrm>
            <a:off x="914400" y="24551641"/>
            <a:ext cx="9798050" cy="7452360"/>
          </a:xfrm>
          <a:prstGeom prst="rect">
            <a:avLst/>
          </a:prstGeom>
          <a:solidFill>
            <a:srgbClr val="D8D8D8"/>
          </a:solid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5" name="Google Shape;25;p4"/>
          <p:cNvSpPr/>
          <p:nvPr>
            <p:ph idx="3" type="pic"/>
          </p:nvPr>
        </p:nvSpPr>
        <p:spPr>
          <a:xfrm>
            <a:off x="33194625" y="19869150"/>
            <a:ext cx="9798050" cy="7452360"/>
          </a:xfrm>
          <a:prstGeom prst="rect">
            <a:avLst/>
          </a:prstGeom>
          <a:solidFill>
            <a:srgbClr val="D8D8D8"/>
          </a:solid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6" name="Google Shape;26;p4"/>
          <p:cNvSpPr txBox="1"/>
          <p:nvPr>
            <p:ph idx="4" type="body"/>
          </p:nvPr>
        </p:nvSpPr>
        <p:spPr>
          <a:xfrm>
            <a:off x="11674474" y="7734300"/>
            <a:ext cx="9798050" cy="242697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7" name="Google Shape;27;p4"/>
          <p:cNvSpPr txBox="1"/>
          <p:nvPr>
            <p:ph idx="5" type="body"/>
          </p:nvPr>
        </p:nvSpPr>
        <p:spPr>
          <a:xfrm>
            <a:off x="22418677" y="7737764"/>
            <a:ext cx="9798050" cy="6975763"/>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8" name="Google Shape;28;p4"/>
          <p:cNvSpPr txBox="1"/>
          <p:nvPr>
            <p:ph idx="6" type="body"/>
          </p:nvPr>
        </p:nvSpPr>
        <p:spPr>
          <a:xfrm>
            <a:off x="33194625" y="7734300"/>
            <a:ext cx="9798050" cy="1130184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9" name="Google Shape;29;p4"/>
          <p:cNvSpPr txBox="1"/>
          <p:nvPr>
            <p:ph idx="7" type="body"/>
          </p:nvPr>
        </p:nvSpPr>
        <p:spPr>
          <a:xfrm>
            <a:off x="33194625" y="28154516"/>
            <a:ext cx="9798050" cy="384948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0" name="Google Shape;30;p4"/>
          <p:cNvSpPr/>
          <p:nvPr>
            <p:ph idx="8" type="chart"/>
          </p:nvPr>
        </p:nvSpPr>
        <p:spPr>
          <a:xfrm>
            <a:off x="22550434" y="15565077"/>
            <a:ext cx="9666291" cy="6942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1" name="Google Shape;31;p4"/>
          <p:cNvSpPr txBox="1"/>
          <p:nvPr>
            <p:ph idx="9" type="body"/>
          </p:nvPr>
        </p:nvSpPr>
        <p:spPr>
          <a:xfrm>
            <a:off x="22550434" y="23432539"/>
            <a:ext cx="9798050" cy="857146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1pPr>
            <a:lvl2pPr indent="-406400" lvl="1" marL="9144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2pPr>
            <a:lvl3pPr indent="-406400" lvl="2" marL="13716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3pPr>
            <a:lvl4pPr indent="-406400" lvl="3" marL="1828800" marR="0" rtl="0" algn="l">
              <a:lnSpc>
                <a:spcPct val="164285"/>
              </a:lnSpc>
              <a:spcBef>
                <a:spcPts val="0"/>
              </a:spcBef>
              <a:spcAft>
                <a:spcPts val="0"/>
              </a:spcAft>
              <a:buClr>
                <a:srgbClr val="7F7F7F"/>
              </a:buClr>
              <a:buSzPts val="2800"/>
              <a:buFont typeface="Arial"/>
              <a:buChar char="•"/>
              <a:defRPr b="0" i="0" sz="2800" u="none" cap="none" strike="noStrike">
                <a:solidFill>
                  <a:srgbClr val="7F7F7F"/>
                </a:solidFill>
                <a:latin typeface="Arial"/>
                <a:ea typeface="Arial"/>
                <a:cs typeface="Arial"/>
                <a:sym typeface="Arial"/>
              </a:defRPr>
            </a:lvl4pPr>
            <a:lvl5pPr indent="-406400" lvl="4" marL="2286000" marR="0" rtl="0" algn="l">
              <a:lnSpc>
                <a:spcPct val="164285"/>
              </a:lnSpc>
              <a:spcBef>
                <a:spcPts val="0"/>
              </a:spcBef>
              <a:spcAft>
                <a:spcPts val="0"/>
              </a:spcAft>
              <a:buClr>
                <a:srgbClr val="245EAC"/>
              </a:buClr>
              <a:buSzPts val="2800"/>
              <a:buFont typeface="Arial"/>
              <a:buChar char="•"/>
              <a:defRPr b="0" i="0" sz="2800" u="none" cap="none" strike="noStrike">
                <a:solidFill>
                  <a:srgbClr val="7F7F7F"/>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pic>
        <p:nvPicPr>
          <p:cNvPr id="6" name="Google Shape;6;p2"/>
          <p:cNvPicPr preferRelativeResize="0"/>
          <p:nvPr/>
        </p:nvPicPr>
        <p:blipFill rotWithShape="1">
          <a:blip r:embed="rId1">
            <a:alphaModFix/>
          </a:blip>
          <a:srcRect b="0" l="0" r="0" t="0"/>
          <a:stretch/>
        </p:blipFill>
        <p:spPr>
          <a:xfrm>
            <a:off x="0" y="0"/>
            <a:ext cx="43891200" cy="32918400"/>
          </a:xfrm>
          <a:prstGeom prst="rect">
            <a:avLst/>
          </a:prstGeom>
          <a:noFill/>
          <a:ln>
            <a:noFill/>
          </a:ln>
        </p:spPr>
      </p:pic>
      <p:sp>
        <p:nvSpPr>
          <p:cNvPr id="7" name="Google Shape;7;p2"/>
          <p:cNvSpPr/>
          <p:nvPr/>
        </p:nvSpPr>
        <p:spPr>
          <a:xfrm>
            <a:off x="0" y="0"/>
            <a:ext cx="43891199" cy="5486400"/>
          </a:xfrm>
          <a:prstGeom prst="rect">
            <a:avLst/>
          </a:prstGeom>
          <a:solidFill>
            <a:srgbClr val="005BB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Arial"/>
              <a:ea typeface="Arial"/>
              <a:cs typeface="Arial"/>
              <a:sym typeface="Arial"/>
            </a:endParaRPr>
          </a:p>
        </p:txBody>
      </p:sp>
      <p:cxnSp>
        <p:nvCxnSpPr>
          <p:cNvPr id="8" name="Google Shape;8;p2"/>
          <p:cNvCxnSpPr/>
          <p:nvPr/>
        </p:nvCxnSpPr>
        <p:spPr>
          <a:xfrm>
            <a:off x="-566057" y="4920343"/>
            <a:ext cx="44849144" cy="0"/>
          </a:xfrm>
          <a:prstGeom prst="straightConnector1">
            <a:avLst/>
          </a:prstGeom>
          <a:noFill/>
          <a:ln cap="flat" cmpd="sng" w="31750">
            <a:solidFill>
              <a:schemeClr val="lt1"/>
            </a:solidFill>
            <a:prstDash val="dash"/>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11.png"/><Relationship Id="rId11" Type="http://schemas.openxmlformats.org/officeDocument/2006/relationships/image" Target="../media/image10.png"/><Relationship Id="rId10" Type="http://schemas.openxmlformats.org/officeDocument/2006/relationships/image" Target="../media/image4.png"/><Relationship Id="rId12" Type="http://schemas.openxmlformats.org/officeDocument/2006/relationships/image" Target="../media/image6.png"/><Relationship Id="rId9" Type="http://schemas.openxmlformats.org/officeDocument/2006/relationships/image" Target="../media/image9.png"/><Relationship Id="rId5" Type="http://schemas.openxmlformats.org/officeDocument/2006/relationships/image" Target="../media/image7.png"/><Relationship Id="rId6" Type="http://schemas.openxmlformats.org/officeDocument/2006/relationships/image" Target="../media/image3.png"/><Relationship Id="rId7" Type="http://schemas.openxmlformats.org/officeDocument/2006/relationships/image" Target="../media/image5.png"/><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 name="Shape 35"/>
        <p:cNvGrpSpPr/>
        <p:nvPr/>
      </p:nvGrpSpPr>
      <p:grpSpPr>
        <a:xfrm>
          <a:off x="0" y="0"/>
          <a:ext cx="0" cy="0"/>
          <a:chOff x="0" y="0"/>
          <a:chExt cx="0" cy="0"/>
        </a:xfrm>
      </p:grpSpPr>
      <p:sp>
        <p:nvSpPr>
          <p:cNvPr id="36" name="Google Shape;36;p1"/>
          <p:cNvSpPr txBox="1"/>
          <p:nvPr/>
        </p:nvSpPr>
        <p:spPr>
          <a:xfrm>
            <a:off x="0" y="0"/>
            <a:ext cx="43891199" cy="6355200"/>
          </a:xfrm>
          <a:prstGeom prst="rect">
            <a:avLst/>
          </a:prstGeom>
          <a:solidFill>
            <a:srgbClr val="179E7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58"/>
              <a:buFont typeface="Arial"/>
              <a:buNone/>
            </a:pPr>
            <a:r>
              <a:t/>
            </a:r>
            <a:endParaRPr b="0" i="0" sz="7258" u="none" cap="none" strike="noStrike">
              <a:solidFill>
                <a:schemeClr val="dk1"/>
              </a:solidFill>
              <a:latin typeface="Arial"/>
              <a:ea typeface="Arial"/>
              <a:cs typeface="Arial"/>
              <a:sym typeface="Arial"/>
            </a:endParaRPr>
          </a:p>
        </p:txBody>
      </p:sp>
      <p:sp>
        <p:nvSpPr>
          <p:cNvPr id="37" name="Google Shape;37;p1"/>
          <p:cNvSpPr/>
          <p:nvPr/>
        </p:nvSpPr>
        <p:spPr>
          <a:xfrm>
            <a:off x="914400" y="838800"/>
            <a:ext cx="33559799" cy="4878016"/>
          </a:xfrm>
          <a:prstGeom prst="rect">
            <a:avLst/>
          </a:prstGeom>
          <a:noFill/>
          <a:ln>
            <a:noFill/>
          </a:ln>
        </p:spPr>
        <p:txBody>
          <a:bodyPr anchorCtr="0" anchor="t" bIns="45600" lIns="91225" spcFirstLastPara="1" rIns="91225" wrap="square" tIns="45600">
            <a:spAutoFit/>
          </a:bodyPr>
          <a:lstStyle/>
          <a:p>
            <a:pPr indent="0" lvl="0" marL="0" marR="0" rtl="0" algn="l">
              <a:lnSpc>
                <a:spcPct val="100000"/>
              </a:lnSpc>
              <a:spcBef>
                <a:spcPts val="0"/>
              </a:spcBef>
              <a:spcAft>
                <a:spcPts val="0"/>
              </a:spcAft>
              <a:buClr>
                <a:srgbClr val="000000"/>
              </a:buClr>
              <a:buSzPts val="7200"/>
              <a:buFont typeface="Arial"/>
              <a:buNone/>
            </a:pPr>
            <a:r>
              <a:rPr b="0" i="0" lang="en-US" sz="7200" u="none" cap="none" strike="noStrike">
                <a:solidFill>
                  <a:srgbClr val="FFFFFF"/>
                </a:solidFill>
                <a:latin typeface="Arial"/>
                <a:ea typeface="Arial"/>
                <a:cs typeface="Arial"/>
                <a:sym typeface="Arial"/>
              </a:rPr>
              <a:t>Ensuring Scientific Reproducibility within the Earth Observation Community: Standardized Algorithm Documentation for Improved Scientific Data Understanding</a:t>
            </a:r>
            <a:endParaRPr b="0" i="0" sz="7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4000"/>
              <a:buFont typeface="Arial"/>
              <a:buNone/>
            </a:pPr>
            <a:r>
              <a:rPr b="0" i="0" lang="en-US" sz="4000" u="none" cap="none" strike="noStrike">
                <a:solidFill>
                  <a:srgbClr val="FFFFFF"/>
                </a:solidFill>
                <a:latin typeface="Arial"/>
                <a:ea typeface="Arial"/>
                <a:cs typeface="Arial"/>
                <a:sym typeface="Arial"/>
              </a:rPr>
              <a:t>Aaron Kaulfus</a:t>
            </a:r>
            <a:r>
              <a:rPr b="0" baseline="30000" i="0" lang="en-US" sz="4000" u="none" cap="none" strike="noStrike">
                <a:solidFill>
                  <a:srgbClr val="FFFFFF"/>
                </a:solidFill>
                <a:latin typeface="Arial"/>
                <a:ea typeface="Arial"/>
                <a:cs typeface="Arial"/>
                <a:sym typeface="Arial"/>
              </a:rPr>
              <a:t>1</a:t>
            </a:r>
            <a:r>
              <a:rPr b="0" baseline="30000" i="0" lang="en-US" sz="4000" u="none" cap="none" strike="noStrike">
                <a:solidFill>
                  <a:schemeClr val="lt1"/>
                </a:solidFill>
                <a:latin typeface="Arial Narrow"/>
                <a:ea typeface="Arial Narrow"/>
                <a:cs typeface="Arial Narrow"/>
                <a:sym typeface="Arial Narrow"/>
              </a:rPr>
              <a:t> </a:t>
            </a:r>
            <a:r>
              <a:rPr b="0" i="0" lang="en-US" sz="4000" u="none" cap="none" strike="noStrike">
                <a:solidFill>
                  <a:schemeClr val="lt1"/>
                </a:solidFill>
                <a:latin typeface="Arial Narrow"/>
                <a:ea typeface="Arial Narrow"/>
                <a:cs typeface="Arial Narrow"/>
                <a:sym typeface="Arial Narrow"/>
              </a:rPr>
              <a:t>,</a:t>
            </a:r>
            <a:r>
              <a:rPr b="0" i="0" lang="en-US" sz="4000" u="none" cap="none" strike="noStrike">
                <a:solidFill>
                  <a:srgbClr val="FFFFFF"/>
                </a:solidFill>
                <a:latin typeface="Arial Narrow"/>
                <a:ea typeface="Arial Narrow"/>
                <a:cs typeface="Arial Narrow"/>
                <a:sym typeface="Arial Narrow"/>
              </a:rPr>
              <a:t> </a:t>
            </a:r>
            <a:r>
              <a:rPr b="0" i="0" lang="en-US" sz="4000" u="none" cap="none" strike="noStrike">
                <a:solidFill>
                  <a:srgbClr val="FFFFFF"/>
                </a:solidFill>
                <a:latin typeface="Arial"/>
                <a:ea typeface="Arial"/>
                <a:cs typeface="Arial"/>
                <a:sym typeface="Arial"/>
              </a:rPr>
              <a:t>Kaylin Bugbee</a:t>
            </a:r>
            <a:r>
              <a:rPr b="0" baseline="30000" i="0" lang="en-US" sz="4000" u="none" cap="none" strike="noStrike">
                <a:solidFill>
                  <a:srgbClr val="FFFFFF"/>
                </a:solidFill>
                <a:latin typeface="Arial"/>
                <a:ea typeface="Arial"/>
                <a:cs typeface="Arial"/>
                <a:sym typeface="Arial"/>
              </a:rPr>
              <a:t>1</a:t>
            </a:r>
            <a:r>
              <a:rPr b="0" i="0" lang="en-US" sz="4000" u="none" cap="none" strike="noStrike">
                <a:solidFill>
                  <a:schemeClr val="lt1"/>
                </a:solidFill>
                <a:latin typeface="Arial"/>
                <a:ea typeface="Arial"/>
                <a:cs typeface="Arial"/>
                <a:sym typeface="Arial"/>
              </a:rPr>
              <a:t>, </a:t>
            </a:r>
            <a:r>
              <a:rPr b="0" i="0" lang="en-US" sz="4000" u="none" cap="none" strike="noStrike">
                <a:solidFill>
                  <a:srgbClr val="FFFFFF"/>
                </a:solidFill>
                <a:latin typeface="Arial"/>
                <a:ea typeface="Arial"/>
                <a:cs typeface="Arial"/>
                <a:sym typeface="Arial"/>
              </a:rPr>
              <a:t>Alyssa Harris</a:t>
            </a:r>
            <a:r>
              <a:rPr b="0" baseline="30000" i="0" lang="en-US" sz="4000" u="none" cap="none" strike="noStrike">
                <a:solidFill>
                  <a:srgbClr val="FFFFFF"/>
                </a:solidFill>
                <a:latin typeface="Arial"/>
                <a:ea typeface="Arial"/>
                <a:cs typeface="Arial"/>
                <a:sym typeface="Arial"/>
              </a:rPr>
              <a:t>2</a:t>
            </a:r>
            <a:r>
              <a:rPr b="0" i="0" lang="en-US" sz="4000" u="none" cap="none" strike="noStrike">
                <a:solidFill>
                  <a:srgbClr val="FFFFFF"/>
                </a:solidFill>
                <a:latin typeface="Arial"/>
                <a:ea typeface="Arial"/>
                <a:cs typeface="Arial"/>
                <a:sym typeface="Arial"/>
              </a:rPr>
              <a:t>,</a:t>
            </a:r>
            <a:r>
              <a:rPr b="0" i="0" lang="en-US" sz="4000" u="none" cap="none" strike="noStrike">
                <a:solidFill>
                  <a:schemeClr val="lt1"/>
                </a:solidFill>
                <a:latin typeface="Arial"/>
                <a:ea typeface="Arial"/>
                <a:cs typeface="Arial"/>
                <a:sym typeface="Arial"/>
              </a:rPr>
              <a:t> </a:t>
            </a:r>
            <a:r>
              <a:rPr b="0" i="0" lang="en-US" sz="4000" u="none" cap="none" strike="noStrike">
                <a:solidFill>
                  <a:srgbClr val="FFFFFF"/>
                </a:solidFill>
                <a:latin typeface="Arial"/>
                <a:ea typeface="Arial"/>
                <a:cs typeface="Arial"/>
                <a:sym typeface="Arial"/>
              </a:rPr>
              <a:t>Rahul Ramachandran</a:t>
            </a:r>
            <a:r>
              <a:rPr b="0" baseline="30000" i="0" lang="en-US" sz="4000" u="none" cap="none" strike="noStrike">
                <a:solidFill>
                  <a:srgbClr val="FFFFFF"/>
                </a:solidFill>
                <a:latin typeface="Arial"/>
                <a:ea typeface="Arial"/>
                <a:cs typeface="Arial"/>
                <a:sym typeface="Arial"/>
              </a:rPr>
              <a:t>3</a:t>
            </a:r>
            <a:r>
              <a:rPr b="0" i="0" lang="en-US" sz="4000" u="none" cap="none" strike="noStrike">
                <a:solidFill>
                  <a:srgbClr val="FFFFFF"/>
                </a:solidFill>
                <a:latin typeface="Arial"/>
                <a:ea typeface="Arial"/>
                <a:cs typeface="Arial"/>
                <a:sym typeface="Arial"/>
              </a:rPr>
              <a:t>, Sean Harkins</a:t>
            </a:r>
            <a:r>
              <a:rPr b="0" baseline="30000" i="0" lang="en-US" sz="4000" u="none" cap="none" strike="noStrike">
                <a:solidFill>
                  <a:srgbClr val="FFFFFF"/>
                </a:solidFill>
                <a:latin typeface="Arial"/>
                <a:ea typeface="Arial"/>
                <a:cs typeface="Arial"/>
                <a:sym typeface="Arial"/>
              </a:rPr>
              <a:t>2</a:t>
            </a:r>
            <a:r>
              <a:rPr b="0" i="0" lang="en-US" sz="4000" u="none" cap="none" strike="noStrike">
                <a:solidFill>
                  <a:srgbClr val="FFFFFF"/>
                </a:solidFill>
                <a:latin typeface="Arial"/>
                <a:ea typeface="Arial"/>
                <a:cs typeface="Arial"/>
                <a:sym typeface="Arial"/>
              </a:rPr>
              <a:t>, Sean Bailey</a:t>
            </a:r>
            <a:r>
              <a:rPr b="0" baseline="30000" i="0" lang="en-US" sz="4000" u="none" cap="none" strike="noStrike">
                <a:solidFill>
                  <a:srgbClr val="FFFFFF"/>
                </a:solidFill>
                <a:latin typeface="Arial"/>
                <a:ea typeface="Arial"/>
                <a:cs typeface="Arial"/>
                <a:sym typeface="Arial"/>
              </a:rPr>
              <a:t>4</a:t>
            </a:r>
            <a:r>
              <a:rPr b="0" i="0" lang="en-US" sz="4000" u="none" cap="none" strike="noStrike">
                <a:solidFill>
                  <a:srgbClr val="FFFFFF"/>
                </a:solidFill>
                <a:latin typeface="Arial"/>
                <a:ea typeface="Arial"/>
                <a:cs typeface="Arial"/>
                <a:sym typeface="Arial"/>
              </a:rPr>
              <a:t>, Aimee Barciauskas</a:t>
            </a:r>
            <a:r>
              <a:rPr b="0" baseline="30000" i="0" lang="en-US" sz="4000" u="none" cap="none" strike="noStrike">
                <a:solidFill>
                  <a:srgbClr val="FFFFFF"/>
                </a:solidFill>
                <a:latin typeface="Arial"/>
                <a:ea typeface="Arial"/>
                <a:cs typeface="Arial"/>
                <a:sym typeface="Arial"/>
              </a:rPr>
              <a:t>2</a:t>
            </a:r>
            <a:r>
              <a:rPr b="0" i="0" lang="en-US" sz="4000" u="none" cap="none" strike="noStrike">
                <a:solidFill>
                  <a:srgbClr val="FFFFFF"/>
                </a:solidFill>
                <a:latin typeface="Arial"/>
                <a:ea typeface="Arial"/>
                <a:cs typeface="Arial"/>
                <a:sym typeface="Arial"/>
              </a:rPr>
              <a:t>, Deborah Smith</a:t>
            </a:r>
            <a:r>
              <a:rPr b="0" baseline="30000" i="0" lang="en-US" sz="4000" u="none" cap="none" strike="noStrike">
                <a:solidFill>
                  <a:srgbClr val="FFFFFF"/>
                </a:solidFill>
                <a:latin typeface="Arial"/>
                <a:ea typeface="Arial"/>
                <a:cs typeface="Arial"/>
                <a:sym typeface="Arial"/>
              </a:rPr>
              <a:t>1</a:t>
            </a:r>
            <a:endParaRPr/>
          </a:p>
          <a:p>
            <a:pPr indent="0" lvl="0" marL="0" marR="0" rtl="0" algn="l">
              <a:lnSpc>
                <a:spcPct val="100000"/>
              </a:lnSpc>
              <a:spcBef>
                <a:spcPts val="1200"/>
              </a:spcBef>
              <a:spcAft>
                <a:spcPts val="0"/>
              </a:spcAft>
              <a:buClr>
                <a:srgbClr val="000000"/>
              </a:buClr>
              <a:buSzPts val="4000"/>
              <a:buFont typeface="Arial"/>
              <a:buNone/>
            </a:pPr>
            <a:r>
              <a:rPr b="0" baseline="30000" i="0" lang="en-US" sz="4000" u="none" cap="none" strike="noStrike">
                <a:solidFill>
                  <a:srgbClr val="FFFFFF"/>
                </a:solidFill>
                <a:latin typeface="Arial"/>
                <a:ea typeface="Arial"/>
                <a:cs typeface="Arial"/>
                <a:sym typeface="Arial"/>
              </a:rPr>
              <a:t>1</a:t>
            </a:r>
            <a:r>
              <a:rPr b="0" i="0" lang="en-US" sz="4000" u="none" cap="none" strike="noStrike">
                <a:solidFill>
                  <a:srgbClr val="FFFFFF"/>
                </a:solidFill>
                <a:latin typeface="Arial"/>
                <a:ea typeface="Arial"/>
                <a:cs typeface="Arial"/>
                <a:sym typeface="Arial"/>
              </a:rPr>
              <a:t>University of Alabama in Huntsville, </a:t>
            </a:r>
            <a:r>
              <a:rPr b="0" baseline="30000" i="0" lang="en-US" sz="4000" u="none" cap="none" strike="noStrike">
                <a:solidFill>
                  <a:srgbClr val="FFFFFF"/>
                </a:solidFill>
                <a:latin typeface="Arial"/>
                <a:ea typeface="Arial"/>
                <a:cs typeface="Arial"/>
                <a:sym typeface="Arial"/>
              </a:rPr>
              <a:t>2</a:t>
            </a:r>
            <a:r>
              <a:rPr b="0" i="0" lang="en-US" sz="4000" u="none" cap="none" strike="noStrike">
                <a:solidFill>
                  <a:srgbClr val="FFFFFF"/>
                </a:solidFill>
                <a:latin typeface="Arial"/>
                <a:ea typeface="Arial"/>
                <a:cs typeface="Arial"/>
                <a:sym typeface="Arial"/>
              </a:rPr>
              <a:t>Development Seed, </a:t>
            </a:r>
            <a:r>
              <a:rPr b="0" baseline="30000" i="0" lang="en-US" sz="4000" u="none" cap="none" strike="noStrike">
                <a:solidFill>
                  <a:srgbClr val="FFFFFF"/>
                </a:solidFill>
                <a:latin typeface="Arial"/>
                <a:ea typeface="Arial"/>
                <a:cs typeface="Arial"/>
                <a:sym typeface="Arial"/>
              </a:rPr>
              <a:t>3</a:t>
            </a:r>
            <a:r>
              <a:rPr b="0" i="0" lang="en-US" sz="4000" u="none" cap="none" strike="noStrike">
                <a:solidFill>
                  <a:srgbClr val="FFFFFF"/>
                </a:solidFill>
                <a:latin typeface="Arial"/>
                <a:ea typeface="Arial"/>
                <a:cs typeface="Arial"/>
                <a:sym typeface="Arial"/>
              </a:rPr>
              <a:t>NASA Marshall Space Flight Center, </a:t>
            </a:r>
            <a:r>
              <a:rPr b="0" baseline="30000" i="0" lang="en-US" sz="4000" u="none" cap="none" strike="noStrike">
                <a:solidFill>
                  <a:srgbClr val="FFFFFF"/>
                </a:solidFill>
                <a:latin typeface="Arial"/>
                <a:ea typeface="Arial"/>
                <a:cs typeface="Arial"/>
                <a:sym typeface="Arial"/>
              </a:rPr>
              <a:t>4</a:t>
            </a:r>
            <a:r>
              <a:rPr b="0" i="0" lang="en-US" sz="4000" u="none" cap="none" strike="noStrike">
                <a:solidFill>
                  <a:srgbClr val="FFFFFF"/>
                </a:solidFill>
                <a:latin typeface="Arial"/>
                <a:ea typeface="Arial"/>
                <a:cs typeface="Arial"/>
                <a:sym typeface="Arial"/>
              </a:rPr>
              <a:t>NASA Goddard Space Flight Center</a:t>
            </a:r>
            <a:endParaRPr b="0" i="0" sz="4000" u="none" cap="none" strike="noStrike">
              <a:solidFill>
                <a:srgbClr val="FFFFFF"/>
              </a:solidFill>
              <a:latin typeface="Arial"/>
              <a:ea typeface="Arial"/>
              <a:cs typeface="Arial"/>
              <a:sym typeface="Arial"/>
            </a:endParaRPr>
          </a:p>
        </p:txBody>
      </p:sp>
      <p:sp>
        <p:nvSpPr>
          <p:cNvPr id="38" name="Google Shape;38;p1"/>
          <p:cNvSpPr txBox="1"/>
          <p:nvPr/>
        </p:nvSpPr>
        <p:spPr>
          <a:xfrm>
            <a:off x="914400" y="7734300"/>
            <a:ext cx="9829800" cy="53816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Arial"/>
              <a:ea typeface="Arial"/>
              <a:cs typeface="Arial"/>
              <a:sym typeface="Arial"/>
            </a:endParaRPr>
          </a:p>
        </p:txBody>
      </p:sp>
      <p:sp>
        <p:nvSpPr>
          <p:cNvPr id="39" name="Google Shape;39;p1"/>
          <p:cNvSpPr txBox="1"/>
          <p:nvPr/>
        </p:nvSpPr>
        <p:spPr>
          <a:xfrm>
            <a:off x="640075" y="7086600"/>
            <a:ext cx="13350300" cy="82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1" i="0" lang="en-US" sz="4800" u="none" cap="none" strike="noStrike">
                <a:solidFill>
                  <a:srgbClr val="005BBB"/>
                </a:solidFill>
                <a:latin typeface="Arial"/>
                <a:ea typeface="Arial"/>
                <a:cs typeface="Arial"/>
                <a:sym typeface="Arial"/>
              </a:rPr>
              <a:t>Introduction</a:t>
            </a:r>
            <a:endParaRPr b="0" i="0" sz="1400" u="none" cap="none" strike="noStrike">
              <a:solidFill>
                <a:srgbClr val="000000"/>
              </a:solidFill>
              <a:latin typeface="Arial"/>
              <a:ea typeface="Arial"/>
              <a:cs typeface="Arial"/>
              <a:sym typeface="Arial"/>
            </a:endParaRPr>
          </a:p>
        </p:txBody>
      </p:sp>
      <p:sp>
        <p:nvSpPr>
          <p:cNvPr id="40" name="Google Shape;40;p1"/>
          <p:cNvSpPr txBox="1"/>
          <p:nvPr/>
        </p:nvSpPr>
        <p:spPr>
          <a:xfrm>
            <a:off x="640075" y="7955280"/>
            <a:ext cx="7585500" cy="7348638"/>
          </a:xfrm>
          <a:prstGeom prst="rect">
            <a:avLst/>
          </a:prstGeom>
          <a:solidFill>
            <a:schemeClr val="lt1">
              <a:alpha val="62352"/>
            </a:schemeClr>
          </a:solidFill>
          <a:ln>
            <a:noFill/>
          </a:ln>
        </p:spPr>
        <p:txBody>
          <a:bodyPr anchorCtr="0" anchor="t" bIns="45700" lIns="91425" spcFirstLastPara="1" rIns="91425" wrap="square" tIns="45700">
            <a:spAutoFit/>
          </a:bodyPr>
          <a:lstStyle/>
          <a:p>
            <a:pPr indent="0" lvl="0" marL="0" marR="0" rtl="0" algn="just">
              <a:lnSpc>
                <a:spcPct val="98181"/>
              </a:lnSpc>
              <a:spcBef>
                <a:spcPts val="0"/>
              </a:spcBef>
              <a:spcAft>
                <a:spcPts val="0"/>
              </a:spcAft>
              <a:buNone/>
            </a:pPr>
            <a:r>
              <a:rPr b="0" i="0" lang="en-US" sz="2800" u="none" cap="none" strike="noStrike">
                <a:solidFill>
                  <a:srgbClr val="000000"/>
                </a:solidFill>
                <a:latin typeface="Arial"/>
                <a:ea typeface="Arial"/>
                <a:cs typeface="Arial"/>
                <a:sym typeface="Arial"/>
              </a:rPr>
              <a:t>Algorithm Theoretical Basis Documents, or ATBDs, describe the physical theory, mathematical procedures, and assumptions made for developing scientific algorithms that convert radiances received by remote sensing instruments into geophysical quantities</a:t>
            </a:r>
            <a:endParaRPr/>
          </a:p>
          <a:p>
            <a:pPr indent="0" lvl="0" marL="0" marR="0" rtl="0" algn="just">
              <a:lnSpc>
                <a:spcPct val="98181"/>
              </a:lnSpc>
              <a:spcBef>
                <a:spcPts val="0"/>
              </a:spcBef>
              <a:spcAft>
                <a:spcPts val="0"/>
              </a:spcAft>
              <a:buNone/>
            </a:pPr>
            <a:r>
              <a:t/>
            </a:r>
            <a:endParaRPr b="0" i="0" sz="2800" u="none" cap="none" strike="noStrike">
              <a:solidFill>
                <a:srgbClr val="000000"/>
              </a:solidFill>
              <a:latin typeface="Arial"/>
              <a:ea typeface="Arial"/>
              <a:cs typeface="Arial"/>
              <a:sym typeface="Arial"/>
            </a:endParaRPr>
          </a:p>
          <a:p>
            <a:pPr indent="0" lvl="0" marL="0" marR="0" rtl="0" algn="l">
              <a:lnSpc>
                <a:spcPct val="98000"/>
              </a:lnSpc>
              <a:spcBef>
                <a:spcPts val="1000"/>
              </a:spcBef>
              <a:spcAft>
                <a:spcPts val="0"/>
              </a:spcAft>
              <a:buNone/>
            </a:pPr>
            <a:r>
              <a:rPr b="0" i="0" lang="en-US" sz="2800" u="none" cap="none" strike="noStrike">
                <a:solidFill>
                  <a:srgbClr val="000000"/>
                </a:solidFill>
                <a:latin typeface="Arial"/>
                <a:ea typeface="Arial"/>
                <a:cs typeface="Arial"/>
                <a:sym typeface="Arial"/>
              </a:rPr>
              <a:t>ATBDs are essential to:</a:t>
            </a:r>
            <a:endParaRPr/>
          </a:p>
          <a:p>
            <a:pPr indent="-406400" lvl="0" marL="457200" marR="0" rtl="0" algn="l">
              <a:lnSpc>
                <a:spcPct val="98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Ensuring reproducible science by documenting key scientific assumptions made during data generation</a:t>
            </a:r>
            <a:endParaRPr/>
          </a:p>
          <a:p>
            <a:pPr indent="-406400" lvl="0" marL="457200" marR="0" rtl="0" algn="l">
              <a:lnSpc>
                <a:spcPct val="98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Describing calibration and validation processes needed for data product development</a:t>
            </a:r>
            <a:endParaRPr/>
          </a:p>
          <a:p>
            <a:pPr indent="-406400" lvl="0" marL="457200" marR="0" rtl="0" algn="l">
              <a:lnSpc>
                <a:spcPct val="98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Promoting understanding and proper use of Earth observation data</a:t>
            </a:r>
            <a:endParaRPr/>
          </a:p>
          <a:p>
            <a:pPr indent="0" lvl="0" marL="0" marR="0" rtl="0" algn="just">
              <a:lnSpc>
                <a:spcPct val="98181"/>
              </a:lnSpc>
              <a:spcBef>
                <a:spcPts val="0"/>
              </a:spcBef>
              <a:spcAft>
                <a:spcPts val="0"/>
              </a:spcAft>
              <a:buNone/>
            </a:pPr>
            <a:r>
              <a:t/>
            </a:r>
            <a:endParaRPr b="0" i="0" sz="2800" u="none" cap="none" strike="noStrike">
              <a:solidFill>
                <a:srgbClr val="000000"/>
              </a:solidFill>
              <a:latin typeface="Arial"/>
              <a:ea typeface="Arial"/>
              <a:cs typeface="Arial"/>
              <a:sym typeface="Arial"/>
            </a:endParaRPr>
          </a:p>
        </p:txBody>
      </p:sp>
      <p:sp>
        <p:nvSpPr>
          <p:cNvPr id="41" name="Google Shape;41;p1"/>
          <p:cNvSpPr txBox="1"/>
          <p:nvPr/>
        </p:nvSpPr>
        <p:spPr>
          <a:xfrm>
            <a:off x="640080" y="30170100"/>
            <a:ext cx="13350300" cy="640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5BBB"/>
                </a:solidFill>
                <a:latin typeface="Arial"/>
                <a:ea typeface="Arial"/>
                <a:cs typeface="Arial"/>
                <a:sym typeface="Arial"/>
              </a:rPr>
              <a:t>Contact: ak0033@uah.edu</a:t>
            </a:r>
            <a:endParaRPr b="1" i="0" sz="3200" u="none" cap="none" strike="noStrike">
              <a:solidFill>
                <a:srgbClr val="005BBB"/>
              </a:solidFill>
              <a:latin typeface="Arial"/>
              <a:ea typeface="Arial"/>
              <a:cs typeface="Arial"/>
              <a:sym typeface="Arial"/>
            </a:endParaRPr>
          </a:p>
        </p:txBody>
      </p:sp>
      <p:pic>
        <p:nvPicPr>
          <p:cNvPr id="42" name="Google Shape;42;p1"/>
          <p:cNvPicPr preferRelativeResize="0"/>
          <p:nvPr/>
        </p:nvPicPr>
        <p:blipFill rotWithShape="1">
          <a:blip r:embed="rId3">
            <a:alphaModFix/>
          </a:blip>
          <a:srcRect b="0" l="0" r="0" t="0"/>
          <a:stretch/>
        </p:blipFill>
        <p:spPr>
          <a:xfrm>
            <a:off x="11317250" y="30810294"/>
            <a:ext cx="1900093" cy="1577077"/>
          </a:xfrm>
          <a:prstGeom prst="rect">
            <a:avLst/>
          </a:prstGeom>
          <a:noFill/>
          <a:ln>
            <a:noFill/>
          </a:ln>
          <a:effectLst>
            <a:outerShdw blurRad="50800" rotWithShape="0" algn="t" dir="5400000" dist="38100">
              <a:srgbClr val="000000">
                <a:alpha val="40000"/>
              </a:srgbClr>
            </a:outerShdw>
          </a:effectLst>
        </p:spPr>
      </p:pic>
      <p:cxnSp>
        <p:nvCxnSpPr>
          <p:cNvPr id="43" name="Google Shape;43;p1"/>
          <p:cNvCxnSpPr/>
          <p:nvPr/>
        </p:nvCxnSpPr>
        <p:spPr>
          <a:xfrm flipH="1">
            <a:off x="14625900" y="7269480"/>
            <a:ext cx="119400" cy="25146000"/>
          </a:xfrm>
          <a:prstGeom prst="straightConnector1">
            <a:avLst/>
          </a:prstGeom>
          <a:noFill/>
          <a:ln cap="flat" cmpd="sng" w="25400">
            <a:solidFill>
              <a:schemeClr val="dk1"/>
            </a:solidFill>
            <a:prstDash val="dash"/>
            <a:round/>
            <a:headEnd len="sm" w="sm" type="none"/>
            <a:tailEnd len="sm" w="sm" type="none"/>
          </a:ln>
        </p:spPr>
      </p:cxnSp>
      <p:cxnSp>
        <p:nvCxnSpPr>
          <p:cNvPr id="44" name="Google Shape;44;p1"/>
          <p:cNvCxnSpPr/>
          <p:nvPr/>
        </p:nvCxnSpPr>
        <p:spPr>
          <a:xfrm>
            <a:off x="29260800" y="7269480"/>
            <a:ext cx="23100" cy="25146000"/>
          </a:xfrm>
          <a:prstGeom prst="straightConnector1">
            <a:avLst/>
          </a:prstGeom>
          <a:noFill/>
          <a:ln cap="flat" cmpd="sng" w="25400">
            <a:solidFill>
              <a:schemeClr val="dk1"/>
            </a:solidFill>
            <a:prstDash val="dash"/>
            <a:round/>
            <a:headEnd len="sm" w="sm" type="none"/>
            <a:tailEnd len="sm" w="sm" type="none"/>
          </a:ln>
        </p:spPr>
      </p:cxnSp>
      <p:pic>
        <p:nvPicPr>
          <p:cNvPr id="45" name="Google Shape;45;p1"/>
          <p:cNvPicPr preferRelativeResize="0"/>
          <p:nvPr/>
        </p:nvPicPr>
        <p:blipFill rotWithShape="1">
          <a:blip r:embed="rId4">
            <a:alphaModFix/>
          </a:blip>
          <a:srcRect b="0" l="0" r="0" t="0"/>
          <a:stretch/>
        </p:blipFill>
        <p:spPr>
          <a:xfrm>
            <a:off x="670588" y="31073159"/>
            <a:ext cx="2642616" cy="1051363"/>
          </a:xfrm>
          <a:prstGeom prst="rect">
            <a:avLst/>
          </a:prstGeom>
          <a:noFill/>
          <a:ln>
            <a:noFill/>
          </a:ln>
        </p:spPr>
      </p:pic>
      <p:pic>
        <p:nvPicPr>
          <p:cNvPr id="46" name="Google Shape;46;p1"/>
          <p:cNvPicPr preferRelativeResize="0"/>
          <p:nvPr/>
        </p:nvPicPr>
        <p:blipFill rotWithShape="1">
          <a:blip r:embed="rId5">
            <a:alphaModFix/>
          </a:blip>
          <a:srcRect b="0" l="0" r="0" t="0"/>
          <a:stretch/>
        </p:blipFill>
        <p:spPr>
          <a:xfrm>
            <a:off x="33375600" y="566928"/>
            <a:ext cx="9601200" cy="4704588"/>
          </a:xfrm>
          <a:prstGeom prst="rect">
            <a:avLst/>
          </a:prstGeom>
          <a:noFill/>
          <a:ln>
            <a:noFill/>
          </a:ln>
        </p:spPr>
      </p:pic>
      <p:sp>
        <p:nvSpPr>
          <p:cNvPr id="47" name="Google Shape;47;p1"/>
          <p:cNvSpPr txBox="1"/>
          <p:nvPr/>
        </p:nvSpPr>
        <p:spPr>
          <a:xfrm>
            <a:off x="15270480" y="7086600"/>
            <a:ext cx="13350300" cy="8309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1" i="0" lang="en-US" sz="4800" u="none" cap="none" strike="noStrike">
                <a:solidFill>
                  <a:srgbClr val="005BBB"/>
                </a:solidFill>
                <a:latin typeface="Arial"/>
                <a:ea typeface="Arial"/>
                <a:cs typeface="Arial"/>
                <a:sym typeface="Arial"/>
              </a:rPr>
              <a:t>What is The Algorithm Publication Tool?</a:t>
            </a:r>
            <a:endParaRPr b="1" i="0" sz="4800" u="none" cap="none" strike="noStrike">
              <a:solidFill>
                <a:srgbClr val="005BBB"/>
              </a:solidFill>
              <a:latin typeface="Arial"/>
              <a:ea typeface="Arial"/>
              <a:cs typeface="Arial"/>
              <a:sym typeface="Arial"/>
            </a:endParaRPr>
          </a:p>
        </p:txBody>
      </p:sp>
      <p:sp>
        <p:nvSpPr>
          <p:cNvPr descr="data:image/png;base64,iVBORw0KGgoAAAANSUhEUgAAB4gAAAO4CAYAAAAgE6vhAAAgAElEQVR4XuzdB5hV1b3+8d8wMDDAwFClgzQLoGABI/YaNT03f2OSm141McUUU6+Jppmb3JgYU0w05iZ2YzQ2BBWQ3ntHemdgaAMzQ/k/79Izd8/hlL1PP2d/1/PwjM7ZZa3P2jP68O7fWmUnTpw4YTQEEEAAAQQQQAABBBBAAAEEEEAAAQQQQAABBBBAAAEEEEAAgZIXKCMgLvk5ZoAIIIAAAggggAACCCCAAAIIIIAAAggggAACCCCAAAIIIICAEyAg5kFAAAEEEEAAAQQQQAABBBBAAAEEEEAAAQQQQAABBBBAAAEEQiJAQBySiWaYCCCAAAIIIIAAAggggAACCCCAAAIIIIAAAggggAACCCCAAAExzwACCCCAAAIIIIAAAggggAACCCCAAAIIIIAAAggggAACCCAQEgEC4pBMNMNEAAEEEEAAAQQQQAABBBBAAAEEEEAAAQQQQAABBBBAAAEECIh5BhBAAAEEEEAAAQQQQAABBBBAAAEEEEAAAQQQQAABBBBAAIGQCBAQh2SiGSYCCCCAAAIIIIAAAggggAACCCCAAAIIIIAAAggggAACCCBAQMwzgAACCCCAAAIIIIAAAggggAACCCCAAAIIIIAAAggggAACCIREgIA4JBPNMBFAAAEEEEAAAQQQQAABBBBAAAEEEEAAAQQQQAABBBBAAAECYp4BBBBAAAEEEEAAAQQQQAABBBBAAAEEEEAAAQQQQAABBBBAICQCBMQhmWiGiQACCCCAAAIIIIAAAggggAACCCCAAAIIIIAAAggggAACCBAQ8wwggAACCCCAAAIIIIAAAggggAACCCCAAAIIIIAAAggggAACIREgIA7JRDNMBBBAAAEEEEAAAQQQQAABBBBAAAEEEEAAAQQQQAABBBBAgICYZwABBBBAAAEEEEAAAQQQQAABBBBAAAEEEEAAAQQQQAABBBAIiQABcUgmmmEigAACCCCAAAIIIIAAAggggAACCCCAAAIIIIAAAggggAACBMQ8AwgggAACCCCAAAIIIIAAAggggAACCCCAAAIIIIAAAggggEBIBAiIQzLRDBMBBBBAAAEEEEAAAQQQQAABBBBAAAEEEEAAAQQQQAABBBAgIOYZQAABBBBAAAEEEEAAAQQQQAABBBBAAAEEEEAAAQQQQAABBEIiQEAckolmmAgggAACCCCAAAIIIIAAAggggAACCCCAAAIIIIAAAggggAABMc8AAggggAACCCCAAAIIIIAAAggggAACCCCAAAIIIIAAAgggEBIBAuKQTDTDRAABBBBAAAEEEEAAAQQQQAABBBBAAAEEEEAAAQQQQAABBAiIeQYQQAABBBBAAAEEEEAAAQQQQAABBBBAAAEEEEAAAQQQQACBkAgQEIdkohkmAggggAACCCCAAAIIIIAAAggggAACCCCAAAIIIIAAAgggQEDMM4AAAggggAACCCCAAAIIIIAAAggggAACCCCAAAIIIIAAAgiERICAOCQTzTARQAABBBBAAAEEEEAAAQQQQAABBBBAAAEEEEAAAQQQQAABAmKeAQQQQAABBBBAAAEEEEAAAQQQQAABBBBAAAEEEEAAAQQQQCAkAgTEIZlohokAAggggAACCCCAAAIIIIAAAggggAACCCCAAAIIIIAAAggQEPMMIIAAAggggAACCCCAAAIIIIAAAggggAACCCCAAAIIIIAAAiERICAOyUQzTAQQQAABBBBAAAEEEEAAAQQQQAABBBBAAAEEEEAAAQQQQICAmGcAAQQQQAABBBBAAAEEEEAAAQQQQAABBBBAAAEEEEAAAQQQCIkAAXFIJpphIoAAAggggAACCCCAAAIIIIAAAggggAACCCCAAAIIIIAAAgTEPAMIIIAAAggggAACCCCAAAIIIIAAAggggAACCCCAAAIIIIBASAQIiEMy0QwTAQQQQAABBBBAAAEEEEAAAQQQQAABBBBAAAEEEEAAAQQQICDmGUAAAQQQQAABBBBAAAEEEEAAAQQQQAABBBBAAAEEEEAAAQRCIkBAHJKJZpgIIIAAAggggAACCCCAAAIIIIAAAggggAACCCCAAAIIIIAAATHPAAIIIIAAAggggAACCCCAAAIIIIAAAggggAACCCCAAAIIIBASAQLikEw0w0QAAQQQQAABBBBAAAEEEEAAAQQQQAABBBBAAAEEEEAAAQQIiHkGEEAAAQQQQAABBBBAAAEEEEAAAQQQQAABBBBAAAEEEEAAgZAIEBCHZKIZJgIIIIAAAggggAACCCCAAAIIIIAAAggggAACCCCAAAIIIEBAzDOAAAIIIIAAAggggAACCCCAAAIIIIAAAggggAACCCCAAAIIhESAgDgkE80wEUAAAQQQQAABBBBAAAEEEEAAAQQQQAABBBBAAAEEEEAAAQJingEEEEAAAQQQQAABBBBAAAEEEEAAAQQQQAABBBBAAAEEEEAgJAIExCGZaIaJAAIIIIAAAggggAACCCCAAAIIIIAAAggggAACCCCAAAIIEBDzDCCAAAIIIIAAAggggAACCCCAAAIIIIAAAggggAACCCCAAAIhESAgDslEM0wEEEAAAQQQQAABBBBAAAEEEEAAAQQQQAABBBBAAAEEEECAgJhnAAEEEEAAAQQQQAABBBBAAAEEEEAAAQQQQAABBBBAAAEEEAiJAAFxSCaaYSKAAAIIIIAAAggggAACpSTQcLzRGo41WuNbX9/896Omr43HGt1XfR77uDe/f1nrUdaiRQsrLy93X6P/OfK9RJ+VkiljQQABBBBAAAEEEEAAAQQQCIcAAXE45plRIoAAAggggAACCCCAAAIFIaBg9lBjnR10fw43/fP/fa/ODjUedp83/17z4zMxmDs7fjrtyyhcbtmypQuZI38S/Xv0ZxUVFdamTRvTVxoCCCCAAAIIIIAAAggggAACuRAgIM6FMvdAAAEEEEAAAQQQQAABBEpcoP5Yg+06vMd2Hd5ru/X1iL7ubf69w3ut7ujhgpHIRECcqcGUlZW5oDjyp3Xr1jH/XcfREEAAAQQQQAABBBBAAAEEEEhHgIA4HT3ORQABBBBAAAEEEEAAAQRCIHCg4ZBtPLDVdhyucYHvm8Hvm+Hv7iNvftUxxdYKKSD2axcJjr0BcmVlpUX+6Ps0BBBAAAEEEEAAAQQQQAABBBIJEBDzfCCAAAIIIIAAAggggAACCJgqgBUCbzyw7c0/B//vn2vr95ekUDEGxMkmQvslewPj6H8mQE4myOcIIIAAAggggAACCCCAQOkLEBCX/hwzQgQQQAABBBBAAAEEEEDACZw4caJZ8PtmGLzVNh7cZjvrakKnVIoBcbJJjA6Q27Zta+3bt7eqqiq3pDUNAQQQQAABBBBAAAEEEECg9AUIiEt/jhkhAggggAACCCCAAAIIhFDgjX2bbM2+Dba6dqP7un7/Ftt8cHsIJeIPOYwBcaIHoGXLli4oVmAcCY31taKigucGAQQQQAABBBBAAAEEEECghAQIiEtoMhkKAggggAACCCCAAAIIhE+g5kitrandYKv3bbA1b4XBq2s32PETx8OHEXDEBMT+wBQQR4Jjb4CsQJmGAAIIIIAAAggggAACCCBQfAIExMU3Z/QYAQQQQAABBBBAAAEEQihw9PixtyqCN7ivCoMVBO+t3xdCjcwMmYA4PUftb6zAuLq62jp27Oi+lpeXp3dRzkYAAQQQQAABBBBAAAEEEMi6AAFx1om5AQIIIIAAAggggAACCCAQXGDl3nW2uGaVLdq90lbsfcPW7d8c/CKckVCAgDjzD0h0YKwlqmkIIIAAAggggAACCCCAAAKFJUBAXFjzQW8QQAABBBBAAAEEEEAghAL7Gw66IDgSCOtr/bGGEErkdsgExNn31jLU3gpj/XOrVq2yf2PugAACCCCAAAIIIIAAAgggEFeAgJiHAwEEEEAAAQQQQAABBBDIscCafRttsScQ3nBga457wO0kQECcn+egXbt2TUtSd+rUyS1TTUMAAQQQQAABBBBAAAEEEMidAAFx7qy5EwIIIIAAAggggAACCIRQ4FBjnS2qWeUC4cjXuqNHQihReEMmIC6MOamoqLDOnTtbly5d3FcFyDQEEEAAAQQQQAABBBBAAIHsCRAQZ8+WKyOAAAIIIIAAAggggEBIBWbvWGwzdyyyWTsW2fI9a0OqUPjDJiAuzDmqrKxsCou1JHXbtm0Ls6P0CgEEEEAAAQQQQAABBBAoUgEC4iKdOLqNAAIIIIAAAggggAAChSOwqna9zdq+yIXC83ctY//gwpmahD0hIC6OidIS1KosVlisPwqQaQgggAACCCCAAAIIIIAAAqkLEBCnbseZCCCAAAIIIIAAAgggEFKBHXU1rjp47s6lLhDeemhnSCWKe9gExMU5fx07djTtXaywWF9bt25dnAOh1wgggAACCCCAAAIIIIBAngQIiPMEz20RQAABBBBAAAEEEECgeASOHGuwuTuXuDB43s5ltrhmVfF0np7GFSAgLv6Ho7y83FUXR/4oPKYhgAACCCCAAAIIIIAAAggkFiAg5glBAAEEEEAAAQQQQAABBGIIrNu/2WZuX2Rzdy21+TuX2b6GAziVmAABcYlNqJlFlqOOBMatWrUqvUEyIgQQQAABBBBAAAEEEEAgTQEC4jQBOR0BBBBAAAEEEEAAAQRKR2BJzWqbuWOhC4ZVLUwrbQEC4tKeX4XD3upihcc0BBBAAAEEEEAAAQQQQAABMwJingIEEEAAAQQQQAABBBAItYDC4EgovKp2XagtwjZ4AuJwzbiWn/YGxlqemoYAAggggAACCCCAAAIIhFGAgDiMs86YEUAAAQQQQAABBBAIscChxsNNgbCC4S0Hd4RYI9xDJyAO7/y3bt3aunTpYl27drVu3boZS1GH91lg5AgggAACCCCAAAIIhFGAgDiMs86YEUAAAQQQQAABBBAImcDOwzVu2ehIpXBt/f6QCTDcWAIExDwXElA4rJCYsJjnAQEEEEAAAQQQQAABBMIiQEAclplmnAgggAACCCCAAAIIhExge90um7xljk3fvsCFw43HG0MmwHCTCRAQJxMK3+eExeGbc0aMAAIIIIAAAggggEAYBQiIwzjrjBkBBBBAAAEEEEAAgRIV0PLRk7fOtte3zLHJW+dY/bGGEh0pw8qEAAFxJhRL9xqExaU7t4wMAQQQQAABBBBAAIGwCxAQh/0JYPwIIIAAAggggAACCJSAwNRt82zyltkuFN59eG8JjIgh5EKAgDgXyqVxD8Li0phHRoEAAggggAACCCCAAAJvChAQ8yQggAACCCCAAAIIIIBAUQos2r3SBcKvb5ltb+zfXJRjoNP5FSAgzq9/sd5dYXH37t3tlFNOcV9pCCCAAAIIIIAAAggggECxCRAQF9uM0V8EEEAAAQQQQAABBEIssH7/FreEtPYWXrh7RYglGHomBAiIM6EY7mtUVVW5oFh/9M80BBBAAAEEEEAAAQQQQKAYBAiIi2GW6CMCCCCAAAIIIIAAAiEWqDlS6wLh17W38Na5IZZg6JkWICDOtGi4rxepKlZY3LJly3BjMHoEEEAAAQQQQAABBBAoaAEC4oKeHjqHAAIIIIAAAggggEB4BaZsnWuvbJ5uEzfPsoONdeGFYORZEyAgzhptqC/cpk2bpqrizp07h9qCwSOAAAIIIIAAAggggEBhChAQF+a80CsEEEAAAQQQQAABBEIpsPngDntl03QXDC/fszaUBgw6dwIExLmzDuudOnXq1BQWV1ZWhpWBcSOAAAIIIIAAAggggECBCRAQF9iE0B0EEEAAAQQQQAABBMIoMGnL7KZguOFYYxgJGHMeBAiI84Ae0luWl5c3BcVagpqGAAIIIIAAAggggAACCORTgIA4n/rcGwEEEEAAAQQQQACBEAtsPLDVhcITNk23VbXrQyzB0PMlQECcL/lw37d9+/bWs2dP69Gjh7Vr1y7cGIweAQQQQAABBBBAAAEE8iJAQJwXdm6KAAIIIIAAAggggEB4BV7bPLMpGD524lh4IRh53gUIiPM+BaHuQFlZmQuJFRZ379491BYMHgEEEEAAAQQQQAABBHIrQECcW2/uhgACCCCAAAIIIIBAKAXW7d/85hLSm6bbmn0bQ2nAoAtPgIC48OYkrD3q0KFDU1UxexWH9Slg3AgggAACCCCAAAII5E6AgDh31twJAQQQQAABBBBAAIHQCaha+OWNU10wfMJOhG78DLiwBQiIC3t+wtg77VUcqSru2rVrGAkYMwIIIIAAAggggAACCORAgIA4B8jcAgEEEEAAAQQQQACBMAnUHT1sL6yfbC9umGyLdq8M09AZa5EJEBAX2YSFrLvV1dVNVcWtW7cO2egZLgIIIIAAAggggAACCGRTgIA4m7pcGwEEEEAAAQQQQACBEAlsOrDNXtgw2V5cP9m2HNoRopEz1GIVICAu1pkLV79btWrVVFXcuXPncA2e0SKAAAIIIIAAAggggEBWBAiIs8LKRRFAAAEEEEAAAQQQCI/Agl3LXTD8wvpJVn+sITwDZ6RFL0BAXPRTGLoBaNnpPn36uMCYhgACCCCAAAIIIIAAAgikKkBAnKoc5yGAAAIIIIAAAgggEHIB7SusYHjyltkhl2D4xSpAQFysM0e/tfy0guLevXtbWVkZIAgggAACCCCAAAIIIIBAIAEC4kBcHIwAAggggAACCCCAQLgFDjQcemsZ6Um2dM+acGMw+qIXICAu+ikM/QDat2/fFBRrKWoaAggggAACCCCAAAIIIOBHgIDYjxLHIIAAAggggAACCCAQcoH1+7c0BcPb63aHXIPhl4oAAXGpzCTjaNOmjasmVlVxZWUlIAgggAACCCCAAAIIIIBAQgECYh4QBBBAAAEEEEAAAQQQiCuwfO8b9vTa8fbcutes8fhRpBAoKQEC4pKaTgZjZi1btmwKiquqqjBBAAEEEEAAAQQQQAABBGIKEBDzYCCAAAIIIIAAAggggMBJApFgWOEwDYFSFSAgLtWZZVwSiFQUd+rUCRAEEEAAAQQQQAABBBBAoJkAATEPBAIIIIAAAggggAACCDQJEAzzMIRJgIA4TLMd3rGecsopbunpbt26hReBkSOAAAIIIIAAAggggAABMc8AAggggAACCCCAAAIINBcgGOaJCKMAAXEYZz28Y1ZQ3LdvX+vatWt4ERg5AggggAACCCCAAAIIOAEqiHkQEEAAAQQQQAABBBAIsQDBcIgnn6EbATEPQRgFevbs6YLizp07h3H4jBkBBBBAAAEEEEAAAQQIiHkGEEAAAQQQQAABBBAIpwDBcDjnnVE3FyAg5okIs4D2KFZQXF1dHWYGxo4AAggggAACCCCAQCgFqCAO5bQzaAQQQAABBBBAAIGwChAMh3XmGXcsAQJingsEzIXE+tOhQwc4EEAAAQQQQAABBBBAICQCBMQhmWiGiQACCCCAAAIIIBBugRV737B/rh1vT68dH24IRo+AR4CAmMcBgTcFysrKrF+/fu5Pu3btYEEAAQQQQAABBBBAAIESFyAgLvEJZngIIIAAAggggAAC4RbYeminPbb6BXts1Yt27MSxcGMwegSiBAiIeSQQaC5QXl7eFBRXVlbCgwACCCCAAAIIIIAAAiUqQEBcohPLsBBAAAEEEEAAAQTCLXCg4ZA9vvpFFw7vrd8fbgxGj0AcAQJiHg0EYgu0atWqKShu3bo1TAgggAACCCCAAAIIIFBiAgTEJTahDAcBBBBAAAEEEEAAgTeD4Rdt44GtYCCAQAIBAmIeDwQSC7Rp08b69+/v/rRo0QIuBBBAAAEEEEAAAQQQKBEBAuISmUiGgQACCCCAAAIIIIDASxtedxXDS2pWg4EAAj4ECIh9IHEIAmbWoUMHFxL37t0bDwQQQAABBBBAAAEEECgBAQLiEphEhoAAAggggAACCCAQboGp2+a55aSnbZsfbghGj0BAAQLigGAcHnqBrl27uqC4W7duobcAAAEEEEAAAQQQQACBYhYgIC7m2aPvCCCAAAIIIIAAAqEWWFyzyh5b9YKN2zgl1A4MHoFUBQiIU5XjvLAL9OrVywXFHTt2DDsF40cAAQQQQAABBBBAoCgFCIiLctroNAIIIIAAAggggECYBdbv3+Iqhp9Y81KYGRg7AmkLEBCnTcgFQixQVlbWtD9xZWVliCUYOgIIIIAAAggggAACxSdAQFx8c0aPEUAAAQQQQAABBEIqUFu/3x5Z9bwLhw821oVUgWEjkDkBAuLMWXKl8Aq0bt26KSguLy8PLwQjRwABBBBAAAEEEECgiAQIiItosugqAggggAACCCCAQHgFnl473v6+8lnbeGBbeBEYOQIZFiAgzjAolwu1QFVVlQuK+/TpE2oHBo8AAvkX2Lt3r91yyy02ceJE15kPfOADdtddd5l+T/ltR44csf/6r/+y//3f/3WnPPPMM3b++ef7Pd127Nhht956q73++uvunIsvvth+85vf2CmnnOL7GtEHnjhxwrZt22avvPKKTZs2zZYsWWJr1651h+l375lnnmljx461yy67zAYNGmQtWrRI+V7Z6H8qndm9e7dNnTrVzeXSpUvdmNWqq6tt5MiRbk6uu+46Gzp0aFrjTaVvs2fPtne/+93u1P/8z/+0H/7wh9amTZumSyX7PJV7FtI5pT6+TFvrZ/Vzn/ucLVu2zP2M/u53v7NOnTpl+jYZvd6BAwds5syZ9uqrr9rixYtt7ty57vrt27e3YcOG2ejRo+2qq66yUaNGWcuWLRPeO/p3auTgP//5z3b99dcH7veePXvsS1/6kr322mtN58b6OdSH//M//2O/+MUvAt0jMsYBAwa4+brkkksKfr4CDfCtgwmIU1HjHAQQQAABBBBAAAEEciQwa8ci+/uKZ2369gU5uiO3QSA8AgTE4ZlrRpo7gS5duriguHv37rm7KXdCAAEEPALRAbE+UjjwoQ99yLQ8vp+WbkA8ZcoU++QnP2kHDx5sul2qQYgusHXrVvv5z39uTzzxhJ/u29VXX21f//rXbfjw4b7H7L1wpvvvq9OegzZt2mR/+MMf3Hi9hvGuk+54g/ZPxycLSJN9nso9c3lOQ0ODPf/881ZRUWE33HDDSbcu9vHl0lL3KqaAuKamxr0c86c//clqa2uTUulljW9/+9vuBZV4L6bEC4g/9alP2fe//333nAVpev4+/OEPN/v9kMmAOLoveglHY3znO9+ZNAwPMo58H0tAnO8Z4P4IIIAAAggggAACCMQQ2HJwh6sYfnLNOHwQQCBLAgTEWYLlsgi8Vc02cOBAa9u2LR4IIIBATgViBcRDhgxxgeMZZ5zhqy/pBMQK1u688077y1/+Yl27djVdSyHnjTfeaD/+8Y8D/15U1d63vvUtV3kYpKnK9qc//am9613vChQSZ7r/Qfp8/PhxF0rKb/PmzU2nqiL6vPPOs8GDB7vvaY4nT57cVFGs72m8d9xxh73vfe/LSYCTLCBN9nkQl1wfq6rRe+65x1Vu33vvvc40uhXz+HLtqfsVQ0CsVQrmzJnjglDv7xuFo+ecc45bpUDbiej32axZs2z69OlNlKq4vfnmm+3zn/98s0r6yAHxAmJd97777rN+/fr5nhb1U8/n3Xff3ewcPwHxlVdeaRdccEHSe23ZssVZRFYt0Akao17Uec973hPod2rSm+XxAALiPOJzawQQQAABBBBAAAEEYgkoGFbVcM2R5G/rIogAAqkLEBCnbseZCPgR0P7EColVUUxDAAEEciUQKyDWvYMsNZ1OQLxx40YXlMybN89uuukmO3r0qKuE1fLSDzzwgFuO1W/buXOnqwSeMGGCO0UhqK6t0FcrNUSWNG5sbHTLT7/00kuu8s+79LSWsg2yPHYm++93nDou4qSlvSNVw6rW++IXv+iWs42uTFRItGbNGrd87L/+9S93q1wGOMkC0mSfB7HJ9bHeJXkJiDOjX+gBsX6etFzz7bff3vRyxoUXXmhf+cpXXKAaawlphaj333+/qzSOtO9+97tuKe3o4+MFxDov6OoK0UvgR+7tJyD+xje+YV/96ld9TapeWFmwYIFbPl4/z2oKyf/4xz+6ZfxLoREQl8IsMgYEEEAAAQQQQACBkhB4bfNMVzW8aPfKkhgPg0Cg0AUIiAt9huhfqQho2WkFxfpKQwABBLItEC8g1n39LjWdTkD8yCOP2G233eaGqXBNTSGnmoKJr33ta64Kz0/zXkuVdv/93/9tp59+esJT161bZ9/5znds0qRJ7riglcuZ7L+fMUaOGTdunNtTVOGwgl4FU5/+9KeTLj1bV1fn9pj+61//6i6lakeFVmeffXaQ2wc+NlkAnOzzwDfM4Ql+AuIcdodb5UBg4cKF9pnPfKYpHNYS+QqL9bOYqOnFDgWmWh1BTcf/9re/tWuvvbbZadG/U/WSi/Y21s970GWmI0vg6wZjxoxx+7KrZTogjgxg+fLlrjJ69erV7ltaqeCzn/1sDmYl+7cgIM6+MXdAAAEEEEAAAQQQQCChwKra9a5i+MUNk5FCAIEcChAQ5xCbWyFg5iqJFRSrspiGAAIIZEsgOiDWPryRZUL9LjWdakCssEPh7JNPPmmnnnqqq4xr165dU0WxKvJU0atq4mTNey0dG6+SM9Z1FKAobFWlXZDK5Uz2P9n4vJ9v377d9Xfq1Knu2/GqEONdM7rSOmjgFKSvkWOTBcDJPk/lnrk6h4A4V9KFcZ8DBw7Y9773vaY9zj/+8Y+7f/e7TYhe0lDl/z/+8Q83oOuuu85+9atfWceOHZsGGP07VcdrmXhVLQdZZvrYsWPu2npGL774YvfnJz/5ibtPtgJirdCgADxSKR3vPoUxm8F6QUAczIujEUAAAQQQQAABBBDImMChxsOuYljh8JFj9Rm7LhdCAAF/AgTE/pw4CoFMCugvGxUSq8KLhgACCGRDIDogVnWblniOLNPsZy+TIo8AACAASURBVKnpVAPi+fPnmyrvFMy+4x3vcBW/WgY6siexxut3OVXvOCJhs989lKPDZe2bqVAjWctk/5PdK/K5lrbVfs0/+MEP3LfGjh3rKhB79Ojh9xLuuBdeeMFVHKvpRQCFOaeddlqgawQ5OFkAnOzzIPfK9bEExLkWz+/9vNX7fl+iie6x93eHqoi1nP5FF13UdFj071T9jO/evdst3xzk96J3eWmtyKCXD7XagFq2AmJdW0v3ay94tauuusr9jvIG4PmdwdTvTkCcuh1nIoAAAggggAACCCCQssBz6ye6YHjtvo0pX4MTEUAgPQEC4vT8OBuBdAS0d6aCYu2nSUMAAQQyKRAdED/zzDNWX1/fVFGre+kv99/3vvdZWVlZzFunEhB7K9t0UW8oq0q5D37wg+5efpd89o5DgYuq84LsJayQ75///Kd7Iefqq692wXWilun++53TPXv2uLlRJWG0m99r6DgFR6o81t6gqtRWVWJVVVXMSyiUfuONN0zB2MSJE90+owrVZaXzVAF5xRVXxD1fF00WACf7PLpj2s9Vz2qq/fFeT+PbvHmz/fvf/457PT0T3grRREuzR67t3b81yPgy7R2pptfP6bRp0+zxxx93e35rzJpDzb9+vrV3bkVFRcLHSEskK9x89tlnbebMmU2rDeg5Ou+88+yGG25w1/NbTRvvZsn2IPZ+HnGO9O2xxx5zfdMx+v8mVc1ef/317uc63X5F/67Tz+I3v/lN38vgR8arn58f/ehHbu/hyy67zP0cde3atYkj+j6aQ734Enmhxm/Vv3d5aYXQWj0gsoR/NgNi70sTH/rQh9xLP5WVlUF+RRXksQTEBTktdAoBBBBAAAEEEECgVAVW7l1n9y99wiZtmVWqQ2RcCBSNAAFx0UwVHS1RAQUz+stBBcX6C0UaAgggkAmBWAHxqFGj3BLNd999t7vFmWeeab///e9dpWmslkpA7K1si65g9X7md8nn6D4EXfY1qGWm++/3/goaP/zhD7uANmiltN97eI+rqamxX/7yl017Fse7hgJCVQwqiGvRosVJhyULSJN9Hrmg5vkPf/iD3Xfffc4g1f5EzqutrXXLmD/00EMJrzdy5EgX6J177rnuRYlsBcTZ8NbPsn6mtRfs+PHj45opQNUxeq5iNQXKWur4xRdfTPgo6feFrqPq9ngvlSR7FoMGxB/96EfdssaPPvpo3EtrDhVUag5Tbd5+6Rq63yWXXJLq5eKeFysgvvLKK92e7PL3s8y0XmLR73C94HP55Ze7r3qhItsBsSqdv/71r9vLL7/sxqcA/ctf/nLKz0LGcdO4IAFxGnicigACCCCAAAIIIIBAEIF/rPy3/XnpE3awsS7IaRyLAAJZEiAgzhIsl0UgoIAqvBQS9+zZM+CZHI4AAgicLBArIFblbfQ+tQoltbxprAq8VAJi7xLH0dVwqqDUkseR5VS1NKqCkfLy8oRT6L2mDtTy2J///OddsJ3pF2uy0X8/z6d36dZI6NO5c2c/pwY+Zt26dW6P6EmTJjWdq2BKFZmq0l69erWrSFVwqKbvafnaz372syd5JwuAk32u6ysQVgioMDfSvP1RVfHrr7/uKkcj/dEzpOcg1vzv2rXLhVeqjI51PY3rlVdeaRqfqm3vuecee9vb3maHDh2yp556yrQf7YwZM9xxau9///vt9NNPd/+sJbu1vK6an/Fly/tzn/ucu7+qhlVRqz6pb/KUl74fae985ztdqBi9HLCCa1lFwuFI5XHkpZHoZ0GfK3gPUsXvfUCDBMRaZUBBv+ZRz6CWalYYrIB0+vTppiraSFN/FJj37ds38M+DTvCubqAgXEvy6+WITLdYAfF73/veZr8Xky2/r5dYbrnlFvczGglpn3766awGxA0NDc7kpz/9qSPRc3D//ffb2WefnWmivFyPgDgv7NwUAQQQQAABBBBAIEwCy/astT8vfdxe3zo3TMNmrAgUvAABccFPER0MmUDv3r1t8ODBJbFkX8imjuEiUFAC8QJidVLBipZQVdCgFm+p6aABsUIE7z7Df/3rX+2aa65p5rJo0SL72Mc+5u7tp1pOJ9fV1dldd911UrWrAhwt46pgbPjw4dapU6eYVa5+JyZb/U92f29FoI6Nt0Rssuv4+Xzfvn0uVNKyy2oKwxTOKmDzVgjLXIGQKswVOCqg+8UvfmHvfve7m90mWUCa7HMtH+ytalcAqGrW6P5obtRnLVmugFcV6Hpuvfu7qmM67mc/+5mrRo6MT/s66zjv+BSM6jgtWa6m51R7ZXuXA/azB3Gy8WXTOzIRX/jCF+zmm2+2Ll26NM2NXLXnuCwjFdmxqmIfeeQRu+2229x5elnk9ttvb3YdfT/ayu/y8LGexyABceT897znPfbtb3+7Wfirl020HLv6G3mRwe8e47H65X1BQ79TFILr90mmW6yAWMuAe/cu1osYWia+VatWMW8fCbO9qzBoGf1MVxAfP37c9PwuXbrUHnzwwWYV5uqfXlDI9As6mfb2ez0CYr9SHIcAAggggAACCCCAQAoC/7viGbek9OGjR1I4m1MQQCCbAgTE2dTl2gikJtCmTRsXEqtCg4YAAgikIpAoIFZ4pDDsN7/5jbt0vKWmgwbEK1eudFWmqjpUNaqurxDD2xQ8KlzQfqJqWub4pptuSjpEhVy6nsLEeC1S/ajlkBU0duvWLdDyp9nsf6IBRjt797hNChPwAG+QpIBeIWi8Jcb1nCgkVoCsFmtOkwWkyT73BmPJ+qNQ8F//+pdb8lrPQ6yqWO/1vJXBsZiiq+mjX2jIRECcTW+NKdGS65o/heBatltNQbAq9iPLQ2tPclVia9zJljXfuHGjC6FVlZxOhW3QgPjaa691lc/6WY5ueh7+9re/ufBYLZ09cb1znc0XNOIFxApiI8tMa89nzVms/wf0vkyiPcJ/9atfuarwoAFxwF8bTYfrRRGF8h/5yEeS7mud6j3ycR4BcT7UuScCCCCAAAIIIIBAyQssqVnlguFp2+aX/FgZIALFKkBAXKwzR7/DINCrVy8XFMda+jUM42eMCCCQukCigFhX3b59u6sinjp1qrtJrKWmgwbE3iq8RPtTesOMd7zjHS6s7tChQ9LBqqJN1WxaglVL4ibaq1YX096rn/nMZ+yCCy7wVemW7f7HG2CuAuLocF4VwQrVEu0nG73vaHSImiwATvS5wi4FXArn1Pz0R3Ou5bGffPJJV9WsCuDIcscKDLVUdGSPbT9LmKuC9uGHH7YRI0bYFVdc0bR0tPqTbkCcbW8/+3hrv1iFyGrRwaf3uUt2rcbGRhc2awUAvVCgn6t4exon+kEOGhAnW27ZuyJBOpW/+Q6Io5ffj7X6glxVLa2gfs6cOa46XC/k6Oc32wGxwmq9ePOJT3zC+vXrF+jFm6S/2AvgAALiApgEuoAAAggggAACCCBQWgJ/Xf603b/0cWs41lhaA2M0CJSYAAFxiU0owyk5gdatW7uQONV99UoOhAEhgIAvgWQBsS6iPWgV9ESC1uilpoMExN4KuGRhk7caMdmx8Qar+yl8fPXVV5vtTxvreC1R+73vfc/00k2i60Uq+JL1KRP99/YjVwHx+vXr3d7NCtWCVIFq3+g77rjDdVkvFSj8j+wbnU5AvGfPHnc9LRWcrILV6+Xtj/qlkExt//799vWvf92ee+65k8JjXz80UQelGxBn2/vCCy90SyFHV+l7hxEkoL/00ktddbaWa8/W0sFBAmI/z0Sy6/md93wHxOqnn2WmI4F/9O+ooAHxlVde6V6ciW7R+3PrWdCLAVqRwbtEu1/XYjmOgLhYZop+IoAAAggggAACCBS8wMLdK1zV8MztCwu+r3QQAQTMCIh5ChAoDoGePXu6oLhdu3bF0WF6iQACeRXwExAnW2o6SECsIEpVyAqb/+M//sN+8pOfuJAuVouuHPVT6ZkIU9V3tbW1LvicMGGCTZw40RQceVuipWp1XD77H+0cvRRwph4kb1gYpHJ7xowZpn1S1aLnNp2AeM2aNW4f0+XLl7uQ8/3vf7+vfV9XrFhhTz31lOuPd79WbyB71llnuX2IBwwYkDJfugFxtr2T/ZxFnuvIvtGxlk5euHChe0kkso+vzlG1qAJE/Tn33HOturo6YxWjyQJd7+d+AvBk1/M7+d65Tmep6mT3i7fEtM5Ltsy0qri13LtekIj++Q0aECdaxl57TmuJa+0/Hnke9CKGlrROtNpAsrEX8ucExIU8O/QNAQQQQAABBBBAoGgE/rLsSbt/yRN27MSxoukzHUUg7AIExGF/Ahh/MQlUVFS4kFjL+9EQQACBRAJ+AmKdn2ipab8BcXTgG3RmtPesAolM/W5T8L1s2TIXEGrP2ki79dZbXYVpdHVkIfQ/FxWMzz77rKsgVguyz2qiZXzTCYi95wZ9ZiLHe8eRqbAwcu10A+J8eEc7Jpsf/aw88cQTbrnieEu26+dTywtryfZBgwalVUmabI6SfR49vqDHx3vOvAFrOktVJ3uOEwXEyZaZ9i4v7a2c1z0zGRDreloe/a677nL7U6vpZZ+f//znptUYSjEkJiBO9uTyOQIIIIAAAggggAACCQTm7Vpm9y953ObsXIITAggUmQABcZFNGN1FwMx69Ojh/pK2qqoKDwQQQCCmgN+AWCfHW2q6vr7eBUfam1ftmWeeadrv1XtT75LLqU7HL3/5S7vppptSPT3meQ0NDfbHP/7RfvrTn7rP4y2rXAj994aJF198sQvMu3TpklEPPyFSrBsmCuGSBZCJPs90QOy9XiZCvnQD4nx4R89fsvnR8QomVcWtn5Vke3srJNYS48OGDUvp2UwW6Cb7PPqmQY+P1+m5c+e63z8Kyc844wxnoRfyMt0SBcS6V6Jlpr3LSz/00EOmKvlI8/OseZ/nRBXEkWvu2rXLzfW4cePct1RZriXNI3t+Z9omn9cjIM6nPvdGAAEEEEAAAQQQKGqBPy153P689Ak7YSeKehx0HoGwChAQh3XmGXexC7Rq1cr95WX//v2LfSj0HwEEsiAQJCCOt9S09j73ExC/8MIL9ulPf9qNQi+vKEjw07SU6ZIlb75gquVLf/WrX1nHjh2bTtWSq3feeadt2LDBdu/e7UJThTdB2o4dO+yWW26xadOmudMUpETvvZmt/gfppwI6Ga5bt84ttxwdAAW51oMPPmhaOlh7yo4ZM8a0RYGq/lKtaPWGZ9HBa7IA0m9AnIlA17tkdSaul25AnA/v6Ock2fxEH6/K0QULFrigONZS7ZGfcQWF3oDS7/OZLNBN9nn0fYIeH6+f0b8nVDl7zTXX+B1Ws+PGjx9vTz75pF100UWmZbK1l3Jk/95kAXG8Zab1sot+F/7lL3+JuYR/NgJiDWr69On25S9/uWkJcv2evvvuuzP+8kpK0Bk8iYA4g5hcCgEEEEAAAQQQQCAcAiv3rrP7Fj9s07bND8eAGSUCJSpAQFyiE8uwQiOgIEFBMdXEoZlyBoqAL4EgAbEuuGnTJvviF7/o9uJV037Ct99+uwsDElUQK1D67ne/a4899pg77957723arzZZR72hqJYwfeCBB1yoEmn79+93S0I/99xz7lt//vOf3VK3QVqyQCab/Q/Sz+ixKpjX/rpBl3P1Bky6/5e+9CVXBVheXu7mNrIfbZA9iCdPnmwf/OAH3XCi92dNFkAm+tw7/+edd557AcDvywWxbL1hYTHvQZyOd7RLsvlJ9IyqslhVpHpB4NFHHzUFn5H2qU99yr7//e+btr4I0pIFusk+j75X0OPj9dW7v6+OSXV83iBX14neJzrZ7yOdoz2GtYS0WiSo9q5yoKWetbS6t2UrINbLQ/qdrv8ORNqPfvQj5xP0d1OQ5yTXxxIQ51qc+yGAAAIIIIAAAggUtcA/175sv1v0sO1vOFjU46DzCCBgRkDMU4BA8QuomnjIkCEZ27+z+EUYAQIIBA2IJaalRBUoaplVBbY/+MEPXCXqP/7xDwcaa4lpb8gXdC/h6HA2OpTR3sAKJn7729+6+wfZNzfyBGgs3/nOd1xFn1p0BXE2+x/0KXzkkUfstttuc6eNHTvWjVtbCgRp3uXCo0P39evXuz2ItadwvOW2o+8VvS+qN3DWsckCyESfe6s2Y70gEGTcOlbhuPo3YcIE9/zquU22HK6qjrXcrl6y0ssJH/nIR6xt27bu1ulWEOfDO9os2fz4NT5+/Lj7GfrKV77iTlFlrKqI9ZJakJYs0E32efS9gh6fqK9TpkyxT37yk+73n/6fSnuYB12xQL9P9DO2evVqd6vopfP9BMTePb/1kohewFE4rxUG1C8FyKeddlqzoWQrINZNovep1++O3//+964vpdIIiEtlJhkHAggggAACCCCAQFYFdh/Za/ctetj+ve61rN6HiyOAQO4ECIhzZ82dEMi2QK9evdxf2FVWVmb7VlwfAQQKXCCVgFjVbz/72c9cMKKmpVFVIbhy5Ur379EBcXR4mErVnTfYiBVaekMbhX6qnnvPe97ju3ptxowZ9oUvfMEURkYH2Lnof5DHJDqIUTD0uc99zlq2bOnrMtF7hn7gAx+wu+66q2mFiehA/he/+IWrCE5UCailvVXFrf1P1aKruJMFkIk+T6VqM7Ic+tSpU61Tp06uQvNd73qX65teKNAy5Qp21b797W/bzTff7Kqn4zXv8uKRME4vXamlGxDnwzt6nIn8tZz5448/7pZ513LyqghO9P8PmajQThboJvs8enxBj0/0g3TgwAH73ve+Z0888YQ77OMf/7j798gLA8l+CDXf+nlT1a9arJc8/ATE3tUEFMTrmb7//vvd8tI33nij/fjHPz6pT9kMiCO/+/UihcJzNYXgWmEiaAV5MsN8fU5AnC957osAAggggAACCCBQNAKTtsxyVcPr9m8umj7TUQQQSC5AQJzciCMQKCYB/eWuQmKFxTQEEAivQCoBsbSil5r2CkYHxHv27HEVm6+99ubLo6ksAe1dOlXXiK64iw5tqqur3b7I733ve5OGE6oOVeilqlq1W2+91YWdkcA1F/0P+gRGV3ErhFFVa7Igpra21gVHkWpvLdWsCs/oClpvIKrAXCFovEpAhbF//OMf3XXVYgVe6QTEumbQFwC8e6LGqjqeP3++qwLVCwHJqkC9gXqsa6UbEGt8ufaOft4Szc/mzZtdgD5nzhy3tLdCyLPPPjvuI+t92SLIEuXeCyYLdJN9Ht25oMcn+3nUigmf+cxnmvbc1bL7+r2h5yNRU/Crnzf9/lLT8XoBI7Kke+RcPwGxjvUuM/2Tn/zErXygeYr+/Ri5brYD4ujfwxqfnhftc14KjYC4FGaRMSCAAAIIIIAAAghkReCEnXBVw39d/nRWrs9FEUAgvwIExPn15+4IZEugX79+7i/HI5VQ2boP10UAgcIUSDUg1mi8IaV3dNEBsTfcS3UP2egq0uuuu85VzHXs2LHp1lqu9atf/arNmzev6Xtjxoxx+yQrtOzatWvT77pDhw7ZqlWr7Omnn3ZL4io4VVMYqiWbVRUdabnqf5AnJDqU1blXX321fe1rX7MRI0ZYixYtml1Ox2uP2F//+tdNQXiiSuvooEdV21pKXMsre6+takiFw1pKNrLkeKzq7XQDYgVmd955pz344INuXPFeANASx5ov7X+6bNkyd+wnPvEJ9wJAmzZtmkyiq+A176rqVPDprZSuqalx1fKRQD262loX9AbE8faETjb+XHtHP2uJ+hddca2wT8uxDx8+/KSq8uiXLfxUn8d67pMFusk+j75m0OOT/SxqVYF//etf9q1vfaupWnbkyJGuWlbVvNHV/Hou9fvmN7/5jTsv0uJV//sNiL3LTGsZ78gLD7GWl9Y9sx0Q6x56lm655Zam8Fy/q7UFQJcuXZKxFvznBMQFP0V0EAEEEEAAAQQQQCAfAktqVrmq4Tk7l+Tj9twTAQRyIEBAnANkboFAngS0p6JC4u7du+epB9wWAQTyJZBOQBwdskXG4A2Io4Pd6OV5g4x78uTJ9sEPftCdEm8vWoWgCm0i4WCQ6yskVBXeWWed1XRarvsfpL/yVzW2Qt/Ikq46f9CgQaYgfvDgwe5yCu1UVaiQLNIUsN5xxx32vve9L+7S1FpaWEFgpLJa58ro4osvdv4K5KdNm9YUBOl72ntWcxwdkCULSJN9rnurkldL+f773/9uGofGqv707t3bGbz++uvNXhC49tprXTjVrVu3k2ijl9rWAQrA3/a2tzUtma59ir0vD8SqpH722WfdUrpqcn3nO99pevlK+79eddVV7vt+xpdL72iMZP2LtWKAnEaPHu2eBT2LesZ0ncizqCW9VVWeSjCYLNBN9nn0+IIe7+fnUKGvftcp5I08IzpPVdb6OdFLFVq2fMuWLc5GS3RHmsxUla3nxvviQuRzvwGxd5npyLmJ9mDPRUAcWd5dYXikpfqigJ95yOUxBMS51OZeCCCAAAIIIIAAAkUh8OiqF+y+xQ/b4aNHiqK/dBIBBFITICBOzY2zECgmgYEDB7qgONE+k8U0HvqKAALJBdIJiHX1WMGRNyCOXhr60UcftUsuuSR5x2Icoeo4LeOqEFAt3l7GqvrU/sgPPfRQs+A03k0V1nzsYx9zYU10mJWP/gfBUSWj9tnVkrIzZ870daoqjbWEdqwK0OgL7Ny501XQat4SNQW1Cuavv/76k6qXdV6yADLZ55F7K4jTEr1+5lYvE6iiM9HLT36vpyrIH/7why78i26xgmYdo71pVVHcunXrpOOPXDNX3tFj8OOvAFsvFYwfPz7pc6axf/Ob33SBeSotWaCb7PPoewY9Pkifly5d6lYzePHFF32dpkpj7XutVQ2iK/0jF/AbEOt47zLT+vd7773XvfgRq+UiII7134VY+8b7wiqwgwiIC2xC6A4CCCCAAAIIIIBA/gS2HdrlguGXNrz5FzQ0BBAobQEC4tKeX0aHQESgU6dONnToUNNXGgIIlL5AugGxhKKXmvYGxI888ojddtttDlJLryrc01KoqTSFoffcc4+rCFXTCy3xllLV5/v27XPB3KuvvmrLly83BTmR6kYFmgpIFVYrMNXy07FaPvsfxEjVjArBJk6caNp/V9W9kYphhXQKpVQdq7Fq7PGCqVj3lLuqkLUct64dcYxUKt9www1ubtu2bRu3y8kCyGSfey+s/mhfXFUSaznpBQsWuApOBf0apypbFejqv2V+xukdn14+UBW6msanJcpvvPFGGzVqVNxKax2rlxIeeOABUzVxxF3Vw1quXMugBx1ftr2jJ8pv/1Qdqv2bNU5VxEaehYj9ZZddZqra1gtn6bxslizQTfZ59PiCHh/kZ0/H6hnatm2bvfLKK66qXveLVAzLZtiwYe65vOaaa9zvnegK++j7BQmIvctMJwticxUQy+Phhx+2b3zjG01D0ws4emEj2T7pQe1zeTwBcS61uRcCCCCAAAIIIIBAwQqM3zTN7Te8+eD2gu0jHUMAgcwKEBBn1pOrIVDIAvpLXQUv+gteGgIIIIAAAggggAACYRcgIA77E8D4EUAAAQQQQAABBOyehX+zv694FgkEEAiZAAFxyCac4SJg5pblVFCsPYppCCCAAAIIIIAAAgiEVYCAOKwzz7gRQAABBBBAAAEEbO2+jfbrBX+zGdsXoIEAAiEUICAO4aQzZATM3N6JZ5xxhvXo0QMPBBBAAAEEEEAAAQRCKUBAHMppZ9AIIIAAAggggAAC2mdYlcO7D+8FAwEEQipAQBzSiWfYCLwlMHjwYNMfGgIIIIAAAggggAACYRMgIA7bjDNeBBBAAAEEEEAAAbt30T/soeVPI4EAAiEXICAO+QPA8BEws549e9rpp5/uqoppCCCAAAIIIIAAAgiERYCAOCwzzTgRQAABBBBAAAEEbN3+zXbPgr/Z1G3z0EAAAQSMgJiHAAEEJKD9iLXkdOfOnQFBAAEEEEAAAQQQQCAUAgTEoZhmBokAAggggAACCCAwfuM0u2fhQ7ajrgYMBBBAwAkQEPMgIFA4AkeOHLH6+no7ceKEVVRUWNu2bXPauRYtWrhK4n79+uX0vtwMAQQQQAABBBBAAIF8CBAQ50OdeyKAAAIIIIAAAgjkVOD3ix+xB5Y9ldN7cjMEECh8AQLiwp8jehgOgdraWjt8+HCzwbZq1cpV9Cq4zWXr37+/C4rLyspyeVvuhQACCCCAAAIIIIBATgUIiHPKzc0QQAABBBBAAAEEcimw8cA2VzU8ecucXN6WeyGAQJEIEBAXyUTRzZIWqKurs3379sUcY2VlpVVXV+d8/F27dnUhcfv27XN+b26IAAIIIIAAAggggEAuBAiIc6HMPRBAAAEEEEAAAQRyLvDq5hluv+Gth3bm/N7cEAEEikOAgLg45olelrZATU2NNTQ0xByklptesWJFSQOMGDGipMfH4BBAAAEEEEAgPAKLFy8Oz2DN7P3vf7+NGTOmaMdMQFy0U0fHEUAAAQQQQAABBOIJ/GnJY3b/0icAQgABBBIKEBDzgCCQf4GdO3fasWPH4nZkzZo11tjYmP+O0gMEEEAAAQQQQAABBDwCBMQ8DggggAACCCCAAAIIFIjA3vr99rM5fzJVD9MQQACBZAIExMmE+ByB7AvE2n/Ye9eWLVtmvxNJ7tCpUyfr27dvzvdDzvvA6QACCCCAAAIIIIBAXAH9f+oZZ5xRtEJUEBft1NFxBBBAAAEEEEAAAa/Ayr3r7Kdz/2RLa1YDgwACCPgSICD2xcRBCGRVQMtLa5npWK2qqqpg9gFWSDxs2LCC6U9WJ4WLI4AAAggggAACCJS8AAFxyU8xA0QAAQQQQAABBEpfYPLWOa5yeNfhPaU/WEaIAAIZEyAgzhglF0IgLYG6ujo7cOCAHT9+vOk67du3NwXEhdQqKyvtzDPPtG7duhVSt+gLAggggAACCCCAAAKBBQiIA5NxAgIIIIAAeg8koQAAIABJREFUAggggEAhCTy5Zpz9fO79hdQl+oIAAkUiQEBcJBNFN0MjoGriEydOWKtWrQp2OeeysjIXEmvJaRoCCCCAAAIIIIAAAsUqQEBcrDNHvxFAAAEEEEAAAQTsvkUP24PL/4kEAgggkJIAAXFKbJyEAAJmNmjQIBsyZAgWCCCAAAIIIIAAAggUpQABcVFOG51GAAEEEEAAAQTCLXDkaL3bb/iF9ZPCDcHoEUAgLQEC4rT4OBmB0Av06tXL7UtcXl4eegsAEEAAAQQQQKAwBKZMmWKrV6+23r172zXXXBOoU5s3b7YlS5bY7t27rbGx0Z3bunVrO+WUU2zEiBHWvXv3QNdL5+BUxqHtSlasWOHGoC1M1Nq2bWvDhw+3008/3dcKNTU1Nfbyyy/bkSNH3KoxY8aMSWcYBX0uAXFBTw+dQwABBBBAAAEEEIgW2HBgq9tveM7OJeAggAACaQkQEKfFx8kIIGBmnTt3diFxu3bt8EAAAQQQQAABBPIqoIB34sSJLtwNEhAfOHDAJk+ebDt37ozbf22zoaD40ksvdaFrNlsq4zh27Jgb+6ZNm9yWJdGtR48edvnll1ubNm0Sdl3XWLdunft/u+uuu86qqqqyOdS8XpuAOK/83BwBBBBAAAEEEEAgiMDsHYtd5fCmA9uCnMaxCCCAQEwBAmIeDAQQyISA/pJUFSZdu3bNxOW4BgIIIIAAAgggEFhg7969Nn78eDt06JA7129ArPMmTJhgBw8ebLqnVkfp0qWLC1Nra2tNAXIkdG3fvr1dddVV1qlTp8B99HNCquNQ5fDMmTNNVcTV1dV2wQUXWKtWrWzu3Lm2bds2139tD3LRRRfF7caWLVvs1VdfNYXNZ599to0aNcpPl4v2GALiop06Oo4AAggggAACCIRL4Ln1E13lcP2xhnANnNEigEDWBAiIs0bLhREInUCLFi1cSNynT5/QjZ0BI4AAAggggEB+BbScssLhPXv2NHXET0CsSmMtpxypHFaV8NChQ+3888934WqkKbRVcLp//373LS01reWrvcdkQiCdcbz00ktuaWy9uHfttde6kFjNO0YF3m9/+9tjhtsKhWWoMLljx47uuGxXSmfCLJ1rEBCno8e5CCCAAAIIIIAAAjkReGDZU/b7xY/k5F7cBAEEwiNAQByeuWakCORKYPDgwaY/NAQQQAABBBBAIBcC0eFt5J5+AmJv1a3CYb3sNnr06Jjd9lb26liFyNpmI1MtnXEo1H3llVdcGDxgwAC3lLS3aU/i2bNnm/p94YUXuhA8um3YsMEmTZrkKo2177D2LC71RkBc6jPM+BBAAAEEEEAAgSIXUNXwU2tfLvJR0H0EEChEAQLiQpwV+oRA8QvoL2T1F6aqKqYhgAACCCCAAALZEli7dq3NmDHDGhpOXmktWUDsrZhV/zp37uyqZlu3bh23u0uXLnVBq0JUP8f7HXc649A9Vq1aZVOnTnW3Gz58uAuvvS2ydPTRo0ddCK4A2Nu8VcaZHJff8efrOALifMlzXwQQQAABBBBAAIGEAocaD9sdM39rE7fMQgoBBBDIigABcVZYuSgCCJi5/Yj1F5RaypCGAAIIIIAAAghkUmDfvn0uENXS0JG9gXv06GHaH3jNmjXuVskCYu0r/MILL5iWdVZTqKr/d0nUtMS0zjl8+LC1bNnSrrjiCnefVFsmxqF7ewPisWPHnlQh7A2I+/bt6/ZQ9rZIJbW+pz2KBw0alOqQiuo8AuKimi46iwACCCCAAAIIhENgZ12N3THrXpu9Y3E4BswoEUAgLwIExHlh56YIhEagQ4cO7i9a9ZWGAAIIIIAAAghkSkD7Biv0VNOyyaeddppbGnrOnDm2bNky9/1kAbF3WWa/YW99fb1pr9/IXsd+QuVEY87EOHT9dALiI0eO2Isvvmi1tbWmkF17K5eXl2dqqgr6OgTEBT09dA4BBBBAAAEEEAifwLr9m13l8LI9a8M3eEaMAAI5FSAgzik3N0MglAJaplEhcbdu3UI5fgaNAAIIIIAAApkXiASrHTt2dBWv3bt3dzeZOXOm74DYW1XrNyA+fvy46d4Kl9XOOOMMu+CCC1IeYCbGoZt7A+KRI0faqFGjmvUp0RLTixcvtrlz57pQON2K6JQh8nQiAXGe4LktAggggAACCCCAwMkCS2pW2dde/7ntrd8HDwIIIJB1AQLirBNzAwQQeKuyRyFxOkswAokAAggggAACCEQEJk+ebF26dHEBbYsWLZpgsh0QR1cQJ6tSTjZjmRiH7uGthh4wYIBdfvnlzW69ZMkSt3eyqq0vvPDCpiWoDx486KqH9VVLT+u8sFQPC4iAONkTyucIIIAAAggggAACORGYsX2hfWnSnTm5FzdBAAEEJEBAzHOAAAK5FBg6dKgNHDgwl7fkXggggAACCCAQIoEgAbH2IH7++efdfsIKmS+++OKk/59y6NAhtwexAlW1dAPieFMTZBy6hje4btu2rV177bVWXV3tLt/Y2OiqnrVfc5s2beztb3+7derUyX0WuU9FRYVdffXVTZXYYXlkCIjDMtOMEwEEEEAAAQQQKGCBVzZNt9un/bKAe0jXEECgFAUIiEtxVhkTAoUtoKqW008/vbA7Se8QQAABBBBAoCgFggSrCk7HjRtnu3btcmONVXkbjbBmzRqbOnWqaalptc6dO7vAVVtqZLIFGUfkvtp7WVXC6luHDh3c0tfql5aPjiyJPWzYMNO+yWp79+51+ylrD+IhQ4a4pbrD1giIwzbjjBcBBBBAAAEEECgwgWfXvWp3zrqvwHpFdxBAIAwCBMRhmGXGiEDhCfTq1cvOOuuswusYPUIAAQQQQACBohYIGqzOnz/fFi5caCdOnHBVxKNHj3bLVsdqClIVqCpYjbRCCoiPHTtmM2bMsNWrV7vxRLd+/frZZZdd1rSE9JQpU9yx0VXFGuesWbNs48aNrvpYLlrOWzaRvZ6L+iHxdJ6AuFRmknEggAACCCCAAAJFKPCXpU/aH5Y8WoQ9p8sIIFAKAgTEpTCLjAGB4hTQXzRGKliKcwT0GgEEEEAAAQQKTSBoQFxXV+dC33379rmhtGzZ0kaNGmVnnnlms72N9fmkSZOspqbGfT9SQdytWze3nHOrVq0yShF0HN6br1+/3hR8R8akJaeHDx/uVnCJ7Nes5abHjx9vDQ0Nbqxjxoxxl1D4PWHChKYltL3X1bm6zrnnnpvRsebzYgTE+dTn3ggggAACCCCAQIgFVDWs6mEaAgggkC8BAuJ8yXNfBBCQQFVVlY0dOxYMBBBAAAEEEEAgIwKpBKtbtmyxiRMnurA00hT4du3a1QW/tbW1pv2KVZWralstRb1ixQp3aKHsQRwET5XGr732mm3atMnat29v1113nfvq/X5ZWZkNGjTIBcIKmlVRrP2Xy8vL7dJLL7X+/fsHuWXBHktAXLBTQ8cQQAABBBBAAIHSFfjCa3fYnJ1LSneAjAwBBIpCgIC4KKaJTiJQ0gIVFRV2xRVXlPQYGRwCCCCAAAII5EYglYBYPVNFrUJihaDxWseOHe2SSy6x7du3u71+1YoxIFYwrIBYVdCqBh4xYoQbS+T7Coqj92NW5fTLL7/s9ivu2bOnXX311U1LVedmZrNzFwLi7LhyVQQQQAABBBBAAIE4Au9+7mbbemgnPggggEDeBQiI8z4FdAABBN4SuOaaa5ot5QgMAggggAACCCAQVCDVgFj30X67K1eutFWrVrmKYQWoqpjt0KGDDRs2zFXUapll7z28yzMH7Wui49MZR6LrKvxV0KuQu7q62lUPqypaTaH3kiVL3BgvvvhiGzhwYNOlvOfp+Ouvv94UmBd7IyAu9hmk/wgggAACCCCAQJEIHD9x3MY8/v+KpLd0EwEEwiBAQByGWWaMCBSPwJVXXpnxPfyKZ/T0FAEEEEAAAQTSFchWsOrt17hx42zr1q3uW29729vc3r6Zbtkax9q1a23KlCmuu9p32Nt3Bcdabluru6hCuHv37s2GNWPGDFu+fLnbp1mrv6h6utgbAXGxzyD9RwABBBBAAAEEikCg4VijjX3ypiLoKV1EAIEwCRAQh2m2GSsCxSFw2WWXNVWyFEeP6SUCCCCAAAIIFIpAtoLVyPi0BPULL7xgBw8ezGpQmo1x1NfX20svvWR79uxx4a9Wb9Eey5EWCYgrKyvthhtusKqqqmbT6u3T2LFjbejQoYUy7Sn3g4A4ZTpORAABBBBAAAEEEPAjcKjxsF32z//0cyjHIIAAAjkVICDOKTc3QwABnwJa1rBdu3Y+j+YwBBBAAAEEEEDgTYGgweqkSZNcNbCWl9ZevKNGjUpIuWbNGps6dapbflpLT2upZQWqmW5Bx+Hn/osXL7a5c+e6JaQvvfRS69+/f7PTCIj9KHIMAggggAACCCCAAAI+BfY1HLCrnv6Ez6M5DAEEEMitAAFxbr25GwII+Be48MIL3V+80hBAAAEEEEAAAb8CQYPVyL67un6PHj1cVa32HY7VvPvw6nNV0KqSNhst6DiS9aGurs5VD+/bty/uOFliOpkinyOAAAIIIIAAAggg4FOg5kitvf2ZT/s8msMQQACB3AsQEOfenDsigIB/gdGjR1vnzp39n8CRCCCAAAIIIBBqgaDB6qZNm+y1114zhb/J9tbV/ruzZs1y1cNt2rRxYXKXLl2y4h10HMk6MX/+fFu4cKELv+PtHxwJy1VhrNVcBg4c2HRZbziusatyumPHjsluW/Cfs8R0wU8RHUQAAQQQQAABBIpPYHvdbnvnvz9ffB2nxwggECoBAuJQTTeDRaAoBc4991zr1q1bUfadTiOAAAIIIIBAbgWCBqvRVcHt27d3Aao3+FUgPG/ePFu6dKkLh8vKymzYsGF2/vnnxxzcqlWr3DLUaslC53g6QceRSLm2ttbGjRtnqiI+9dRT7bLLLot5uDcs79Onj3OIVFPv3LnTxo8fbw0NDdazZ0+7+uqr41Za53bG07sbAXF6fpyNAAIIIIAAAgggECWw+eB2e+/zX8QFAQQQKHgBAuKCnyI6iAACZjZy5Ei3HCINAQQQQAABBBBIJJBKsKrwc8KECVZfX+8urQC4qqrKqqur7ciRI7Z37163R3Hks759+7qQNd5S1IUWEE+ZMsVWr15tFRUVLtjt3r17TEKF5a+++qpt3rzZGfTr18/tyaxlqVU5fejQIRd4X3755aYAuRQaAXEpzCJjQAABBBBAAAEECkRg/f4t9oEXv1wgvaEbCCCAQGIBAmKeEAQQKBaBESNGWO/evYulu/QTAQQQQAABBPIgkEpArG5u27bNJk+e7Kps4zUFwqeffrppdZN44bDOLaSAuKamxrS3sILuIUOG2EUXXZRwVg4cOGCvvPKKC8Wjm5aeVmB81lln5WFms3NLAuLsuHJVBBBAAAEEEEAgdAJrajfYTeNuC924GTACCBSvAAFx8c4dPUcgjAJnnnmmq2ahIYAAAggggAACsQRSDYh1LVUJr1ixwlauXOmqZSPLSVdWVlr//v3dstKqLE7WCikgnjhxoq1bt87atm1r1157rauKTtbksGjRIhd0K1hWMKwlt0ePHh23+jjZNQv1cwLiQp0Z+oUAAggggAACCBSRwPK9b9hHX/5mEfWYriKAAAJmBMQ8BQggUGwCQ4cOtYEDBxZbt+kvAggggAACCCCAQIEJEBAX2ITQHQQQQAABBBBAoNgEFtessk9O+E6xdZv+IoAAAgTEPAMIIFCUAloicdCgQUXZdzqNAAIIIIAAAgggUBgCBMSFMQ/0AgEEEEAAAQQQKEqB+buW2Wdf/UFR9p1OI4AAAlQQ8wwggECxCmgPwAEDBhRr9+k3AggggAACCCCAQJ4FCIjzPAHcHgEEEEAAAQQQKFaBxTUr7ZMTvlus3affCCCAABXEPAMIIFDUAtoLsG/fvkU9BjqPAAIIIIAAAgggkB8BAuL8uHNXBBBAAAEEEECgqAVW126wD427rajHQOcRQAABKoh5BhBAoNgFzjrrLOvVq1exD4P+I4AAAggggAACCORYgIA4x+DcDgEEEEAAAQQQKHaBTQe32/ue/2KxD4P+I4AAAlQQ8wwggEBJCJxzzjnWvXv3khgLg0AAAQQQQAABBBDIjQABcW6cuQsCCCCAAAIIIFASArsP77Xrnv1MSYyFQSCAAAJUEPMMIIBAqQicf/751qVLl1IZDuNAAAEEEEAAAQQQyLIAAXGWgbk8AggggAACCCBQKgIHG+vs8n9+tFSGwzgQQAABKoh5BhBAoKQELrjgAquuri6pMTEYBBBAAAEEEEAAgewIEBBnx5WrIoAAAggggAACJSVw7MQxu+DxG0tqTAwGAQQQoIKYZwABBEpNYOzYsVZVVVVqw2I8CCCAAAIIIIAAAhkWICDOMCiXQwABBBBAAAEESlFg9GMfsBN2ohSHxpgQQCDEAgTEIZ58ho5ACQtccskl1rZt2xIeIUNDAAEEEEAAAQQQSFeAgDhdQc5HAAEEEEAAAQRKXODSpz5idUePlPgoGR4CCIRRgIA4jLPOmBEIh8AVV1xhFRUV4Rgso0QAAQQQQAABBBAILEBAHJiMExBAAAEEEEAAgfAIXPvMp2zPkX3hGTAjRQCBUAkQEIdquhksAqETuPrqq628vDx042bACCCAAAIIIIAAAskFCIiTG3EEAggggAACCCAQSoF3P3ezbT20M5RjZ9AIIBAOAQLicMwzo0QgzAJvf/vbwzx8xo4AAggggAACCCAQR4CAmEcDAQQQQAABBBBA4CSBD770NVu7byMyCCCAQEkLEBCX9PQyOAQQMLNWrVrZlVdeiQUCCCCAAAIIIIAAAs0ECIh5IBBAAAEEEEAAAQSaCXx8wrdtac1qVBBAAIGSFyAgLq0pPv/8861Lly45HdTmzZttyZIlTffU/UeMGGFt2rTJWT+OHj1qy5Yts61btwa6Z8uWLa1Xr17WvXt369Chg1uK2Lsc8YkTJ0zXPnz4sO3evdtd/+DBg4Hu4efgnj17un507NjxpD4cO3bMGhsbbd++fe7+O3bs8HNJjokS0PxeeOGFuCCAAAIIIIAAAggg0CRAQMzDgAACCCCAAAIIINAkcPPEH9rsHYsRQQABBEIhQEBcWtNMQOwvIFYwPHDgQOvTp49VVFT4fgiOHz9uNTU1tnbtWqutrfV9XrwD1Yd+/foFCtMVUK9fv94UzNOCCfTo0cNGjhwZ7CSORgABBBBAAAEEEChZAQLikp1aBoYAAggggAACCAQTuGPmb+359ZOCncTRCCCAQBELEBAX8eTF6DoBcfKAuH379jZ8+HCrrq5OefLr6+tt9erVKYe0qq4eNmyYde3a1crKygL3Q0G1qolXrFjhKpxp/gUUyg8dOtT/CRyJAAIIIIAAAgggULICBMQlO7UMDAEEEEAAAQQQ8C/wu0X/sL8uf9r/CRyJAAIIlIAAAXEJTKJnCLkOiLUE87p162zVqlVNvcjHEtMNDQ22ePFi27VrV8IJVTh89tlnW1VVVdoTr2WfNe5NmzYFulam+iD7nTt3unETEgeaAhfO9+3bN9hJHI0AAggggAACCCBQcgIExCU3pQwIAQQQQAABBBAIJvDE6pfs7nl/DnYSRyOAAAIlIEBAXAKT6BnCqaeempHwM5aKQtXoYFV78y5cuLDZcsvt2rVzyya3atUq47iqtlUAHb0stILhuXPnJryflpUeNWpU3D2aFbiqMlhj0h/1v23btlZZWWktWrSIee0jR47Y0qVLkwbTkZOT9UHHKexWP9Q03tatW8e1VJ9VSayQmBZMQC8KaO9nGgIIIIAAAggggEB4BQiIwzv3jBwBBBBAAAEEELCJW2bZN6bcjQQCCCAQSgEC4lBOe+BBazlmBWoKSyNN4aT2wVVAmqum5YEHDx7cLLBVJe+yZcts27ZtCbuhcwcNGmTl5eUnHbd//35XDbx79+6TPtNy0KeddpqdcsopMYNinTNnzhxfBKeffrr1798/5rLS6oP2Nt6xY8dJ11LfBwwYEHO/5FQrmX11uMQPOvfcc61bt24lPkqGhwACCCCAAAIIIBBPgICYZwMBBBBAAAEEEAipwNI9a+zj428P6egZNgIIIGBGQMxT4EfgzDPPdEvyevfL9buss5/r+zlG1bdaQrtjx47NDt+7d6/NnDkz4SV07ujRo61Dhw7NjguyTLOqsxUw61re5jegjbf0tvqgkFmV2ImWilaQecYZZ7iq5ui2b98+mz17NktN+3mQoo654IIL0tqPOoVbcgoCCCCAAAIIIIBAgQgQEBfIRNANBBBAAAEEEEAglwK7Du+xG1/8qh1oPJTL23IvBBBAoKAECIgLajoKsjNaMvqcc84xffU2P8s6Z3JAWrZalbzeCuDjx4/bmjVr7I033kh4K4W7qjyOrh4+cOCALViwwA4d8vf/AsOHD7fevXufVAHsx0L73vbp0+ekcxVwa3lsP/sIKyRWH7TstLf5dcjkfJTKtbSU+JgxY0x7Q9MQQAABBBBAAAEEwiVAQByu+Wa0CCCAAAIIIICAE/h/L37F1u3fjAYCCCAQagEC4lBPv6/BDxkyxBSwevfh9Vs16+sGPg9S9bCqcL3Nb8CrgLt79+7Nzk0lVI211LYuGmsvZu/N4oXsfpfH9l4r3jLVWqJ62rRpPjU5zCugynI9I1pOnIYAAggggAACCCAQHgEC4vDMNSNFAAEEEEAAAQScwM0Tf2izdyxGAwEEEAi9AAFx6B+BhADxlmb2s6xzJmV79uxpWuZa1Z6RpqWZ161b5/YOTtS0JPXIkSOb7Z+s41U1PG/ePN/Vw5F7aC9m9cfbjh075iqZ1Z9YTVXHWh46enlqP5XH0ddLFDZrP+jt27dnkj4019LLB6NGjTppjkIDwEARQAABBBBAAIEQChAQh3DSGTICCCCAAAIIhFfg+zPusZc2vB5eAEaOAAIIeAQIiHkcEgkMHDjQ7bubyrLOmZSNVQGcrGo3cv944ey2bdvcvr9BW6ylrnWNLVu22OLFsV8+i7WHc7JQOVG/Yi1XrcB8w4YNtmLFiqBD4vi3BE455RQXEtMQQAABBBBAAAEEwiFAQByOeWaUCCCAAAIIIICA3bPwb/b3Fc8igQACCCDwlgABMY9CIgHtzdqpU6dmh6RaeZuqtPbdHTFihFVUVDS7hN+AN9YS2VpeWvsWq+o3aJOHqoijlyOura21GTNmxLzceeedZ127dm32WX19vS1atMhqamqCdsF69OhhCom9FdW6yO7du23OnDmBr8cJ/yegFwAU6NMQQAABBBBAAAEESl+AgLj055gRIoAAAggggAAC9o+V/7ZfL3gICQQQQAABjwABMY9DPIG+ffva0KFDU1rWOZOqCod79eplZWVlTZdtaGhw1bpaojlZ0/mqIva2o0eP2rJly2zr1q3JTo/5+UUXXWTt27dv9pmC8+nTp5uuHd3Gjh1rVVVVvo9P1iktM33uueda27ZtM3bNZPcM0+fa53nAgAFhGjJjRQABBBBAAAEEQilAQBzKaWfQCCCAAAIIIBAmgXEbp9j3pv86TENmrAgggIAvAQJiX0yhPEgBpKp3vc3vss6ZAquurnbVupWVlc0uGWTv3vPPP9+0v6y3HTlyxAXMqVTv6jpBrxkrUD548KBNmTIlZarRo0db586dMzqulDtTgidqqWktOU1DAAEEEEAAAQQQKF0BAuLSnVtGhgACCCCAAAII2NI9a+zLk35s+xoOoIEAAgggECVAQMwjEUtAwZiWME51WedMqaqSs3///s2qh7V378qVK23jxo2+bhOrereurs7mzp1rqvpNpSm07tmzZ7NTE1UlZyMgDtqHVMYZ5nNat27tqrQ7dOgQZgbGjgACCCCAAAIIlLQAAXFJTy+DQwABBBBAAIEwCxxsrLNbJ91li2tWhZmBsSOAAAJxBQiIeThiCcQKH7Ws89KlS23Hjh05QdMyyuecc47pq7ft3bvXhbuxlnKO1bFshLPDhw+3Pn36NLtdrgPioH3IyaSV2E2037RC4pYtW5bYyBgOAggggAACCCCAgAQIiHkOEEAAAQQQQACBEhW4Y+a99vz6iSU6OoaFAAIIpC9AQJy+YaldQcsxa9/eNm3aNBtakGWdM2EyZMgQO/XUU61FixZNlzt+/LitWbPG3njjDV+3iLdXb7rLO8cKZ1XZrL6tW7fupL4F3bPYz+CC9sHPNTnmZAHtf33WWWdBgwACCCCAAAIIIFCCAgTEJTipDAkBBBBAAAEEEHhw2VN23+JHgEAAAQQQSCBAQMzjES2gpaVVHVtWVtb0UdBlndNVVcWm9tiNXt5XS0LPmzfP99LQ8cLubATECq8VDq9evfqk4cfaL1gV2UuWLLGdO3emxBUrIE7Uh5RuwklOYNCgQaYXFmgIIIAAAggggAACpSVAQFxa88loEEAAAQQQQAABe2XTdLt92i+RQAABBBBIIkBAzCPiFWjfvr1b1rlt27bNYIIu65yuqvYdHjp0qJWXlzdd6sSJE7ZhwwZbsWKF78sXSkCsiuzevXs363eiimM/AyQg9qOUuWNizWHmrs6VEEAAAQQQQAABBPIhQECcD3XuiQACCCCAAAIIZElgde0G+/Lku2zX4b1ZugOXRQABBEpHgIC4dOYyEyNRKKtlnb3Vw0GXdc5EP8aMGWPa/9XbDh8+bAsXLrTa2lrftyiUgHjw4ME2cODAZstlaxCpLtsdL8ingtj3oxH4QL2soP2IO3fuHPhcTkAAAQQQQAABBBAoTAEC4sKcF3qFAAIIIIAAAggEFqg/1mBfnvxjm7tzaeBzOQEBBBAIowABcRhnPfaYM7Wsc7qiPXv2tDPPPNNatWrV7FLbtm1zAXGQVigBcbx+NDY22rJly0xjC9JUzaq9cb1Bvs7P9VLgQfpcCsdWVVW5kDh6f+5SGBtjQAABBBBAAAEEwihAQBxXD4gJAAAgAElEQVTGWWfMCCCAAAIIIFCSAj+Z80d7eu34khwbg0IAAQSyIUBAnA3V4rymKlxV6dqiRYumAWhZ502bNrkQM1dNAVy3bt2a3S7VILVQAmINJta49P2amhqbP3++HT161BexqrwHDBhwUjWyTtY1NFdbt271dS0OCi7QvXt3tww7DQEEEEAAAQQQQKD4BQiIi38OGQECCCCAAAIIIGB/X/ms3bPgb0gggAACCAQQICAOgFXCh6p6WAFmJpZ1TofplFNOsWHDhllFRUWzy6S6FHMhBcT9+vWz0047rdm+yhqkQnhVECvYTRQSa44UDvfp0ydmOKxrERCn8/T5P1d7ZJ9xxhn+T+BIBBBAAAEEEEAAgYIUICAuyGmhUwgggAACCCCAgH+ByVvn2G2v/8z/CRyJAAIIIOAECIh5ECQQL7xMZVnndETPPvts0xLT3pbOssmFFBBrTOedd5517do1JtH+/ftt1apVtnv37pM+13LS2htaSxwnaqq0Xrp0qW3fvj2daeBcHwJaBl0/NzQEEEAAAQQQQACB4hUgIC7euaPnCCCAAAIIIICArd+/xe07vPXQTjQQQAABBAIKEBAHBCvRwzO5rHOqRNXV1aaAuLKystklFJzOmjXL9xLM3pMLLSDW0tmqkI63h62qievr6+3IkSPW0NDgLHRs9H7MGqOC8/Ly8mZWOm/x4sVu2WpadgW0FLsC/86dO2f3RlwdAQQQQAABBBBAIGsCBMRZo+XCCCCAAAIIIIBAdgX0F6m3Tv6xzdi+ILs34uoIIIBAiQoQEJfoxAYYlip2VQ0ZHUKmuqxzgFs3O1TBqZZPLisra/r+8ePHbc2aNfbGG2+kdNlCC4g1iL59+7qlomOFvn4HefDgQaurqzPth+tthw4dsunTp6cUpvu9N8f9n0DHjh1dSJzOXOKJAAIIIIAAAgggkD8BAuL82XNnBBBAAAEEEEAgLYFfzPuLPb76xbSuwckIIIBAmAUIiMM8+2+OPdPLOqci2q5dOzvnnHNMX71Ngee8efNMX1NphRgQaxwKwocMGWKtW7cOPKw9e/a4/Yq1B67G5221tbU2Y8aMwNfkhNQFevfubSNGjEj9ApyJAAIIIIAAAgggkDcBAuK80XNjBBBAAAEEEEAgdYEn14yzn8+9P/ULcCYCCCCAAHsQh/wZ0JLHCrcqKiqaSaSzrHMqpKqo1R673uphrRKyefNmt6duqk2Bs5bPbtu2bbNLqAJ3ypQpqV7Whg8f7kJebwu6V7KW1FZI3KlTJ9Nyxcmalpxev359UzX1RRddZO3bt292Wq73jE7W57B8ftppp7nnl4YAAggggAACCCBQXAIExMU1X/QWAQQQQAABBBCwBbuW2xcn3Wn1xxrQQAABBBBIQ4AK4jTwSuDUeMs6r1u3zlavXp2TEbZs2dJGjx5tHTp0aHa/TO2nGytIzUZAfPToUVfZu3Xr1kBu2sNWYbOCYgX13n2Fdc3Dhw+bgt+NGzc2LR2tyuGzzjqrWQWyluPO5bwFGmQIDo61j3cIhs0QEUAAAQQQQACBohYgIC7q6aPzCCCAAAIIIBA2gQMNh+xLk+60pXvWhG3ojBcBBBDIuAABccZJi+aCqmDV8tKVlZXN+pzuss5BAQYOHGiDBg1qFozqGpmqhh07dqxVVVU165bC54ULF9revXuDdtcdr+Wwo/f/VZiramf1O9tN1aqDBw9uZtbY2Ojuv3379mzfnuvHEFC1+vnnn29t2rTBBwEEEEAAAQQQQKBIBAiIi2Si6CYCCCCAAAIIICCBO2ffZ8++8SoYCCCAAAIZECAgzgBikV4iW8s6B+UYM2aMq571NoWdqsbNRNiq0C56r976+npbtGiR1dTUBO2uO14Vz6r89bZMVTz76VCsfaNVFa39hxVU0/Ij0KNHDxs5cmR+bs5dEUAAAQQQQAABBAILEBAHJuMEBBBAAAEEEEAgPwKPrHrOfjX/r/m5OXdFAAEESlCAgLgEJ9XHkFTtqCpYffW2XIacum+/fv1M+7d6l1XW9xXczp49+/+zdx9QepTl4sCf9AqBhCQktJBQUghIIBAIgiAoAiKKggXlClcFFEUQQRFFQVQURRFULGD9Y7uIVIP0nkASUkjvlfTdtM1mk/zPfF64dLZ8Zb6Z35yzZ9XMPOX3Dud4ePK+04hO3vqWN/pe8JQpUwrfOG7O9XrHVic7r5988smSD2jfaOd30sukSZOa045niiiQ7OxOflwECBAgQIAAAQLpFzAgTv8aqZAAAQIECBAgEKNfmBDnP3xVbN22lQYBAgQIFEnAgLhIkFUWJjnWORlitW7d+hWVF+tY58ZyvN53W7ds2RLTpk0rfHO3GNfee+8dyZHML+9127ZtMW/evJg6dWqTU7ze93+TIKtWrYrRo0c3OV5THxg6dGj07ds3WrVq9dKjxdxx3dR63P9agWQXcbKb2EWAAAECBAgQIJBuAQPidK+P6ggQIECAAAECsapuTXzu4atixpq5NAgQIECgiAIGxEXErJJQbdu2LXwrtVu3bq+ouNxDxj59+sTgwYOjXbt2r6ijtra2MGgt1lHJyaBuyJAhr8nT3F3Kr/f936SBBQsWFL4BXMprt912i+Ro8FebJd9Sfvrpp0uZWuwmCCTfIU7+GXv1Dv0mhHArAQIECBAgQIBAGQQMiMuALAUBAgQIECBAoCUCX3/qJ3HPvEdaEsKzBAgQIPA6AgbE+Xst3uhY53IPGV/vO7rJzt45c+bE9OnTi7Ywb3Sc9saNG+O5556LNWvWNCnX69Vd7F3Pr1dQz549CwP1Tp06veKPk8F+4pUMqF3pEUjWK9kh7yJAgAABAgQIEEivgAFxetdGZQQIECBAgACB+O2Uf8RPJ/yBBAECBAiUQMCAuASoKQ+Z7GxMjkl++VWOAefL8yX5k6OSk52WL7+S7/iOHTs2kt/FvN5oGN3UY6bf6Pu/ybB5/PjxUVNTU8yyX4qVHCmd7Bx+tVdyw9KlSwu5XekTSHabJ9/YdhEgQIAAAQIECKRTwIA4neuiKgIECBAgQIBAPL5kbFzwyNUkCBAgQKBEAgbEJYJNadhyHev8Vu0nRz7vuuuur/iObrJ7eOHChSU5pvmNdk03dRfx/vvvH4nhy7//m/Raqm83d+3aNQYMGBC9e/d+zfeik7xr164t7IJet27dW5H78woJvN5fTqhQKdISIECAAAECBAi8SsCA2CtBgAABAgQIEEihwNINK+L8h6+MubWLUlidkggQIJANAQPibKxjY7sYNmxY9OrV6xW3l+JY5zer54124dbX18fEiRNj+fLljW2n0fcl311OjvvdcccdX/NM8i3iJG9dXd2bxkt28Pbr1+81g9pif7s52SWcDKGTofB2220Xbdq0ed26knqTbx6XwqvRsG58S4HkSPBk137nzp3f8l43ECBAgAABAgQIlFfAgLi83rIRIECAAAECBBolcOkT18b9C55s1L1uIkCAAIHmCRgQN8+tGp9KvomaHOvcvn37V5S/YcOGwrHO5dqFmgxak6N3X70Lt9RHJSe7iJPcybD41VfS+4wZM+KFF154zZ8lA9vkmOA32sW7bNmygl9zrgMPPPClwWG7du0i+XmjgfDL4yfD4eS7w4sXL25OWs+UWWDnnXeOt73tbWXOKh0BAgQIECBAgMBbCRgQv5WQPydAgAABAgQIlFngV5P/Gr+Y9OcyZ5WOAAEC+RMwIM7PmifD4eRbti8fzJbyWOfXk+3SpUthUJbsjH35VexduG+0qq9n8OK9icWmTZsK3z9OfieD2uSI52QHaOvWrV83ZFOPqH51kCOOOKKQoynXmjVrYurUqZH8dlWPQPKXDJK/GOEiQIAAAQIECBBIj4ABcXrWQiUECBAgQIAAgXho0ei4+LFrSBAgQIBAGQQMiMuAnIIUlTjW+fXa7t+/f+y1116vGbiuXr06nn766ZJLJbuHk127PXr0aHGuZKid7OJdsGBBs2M1ZUCcHMGd5Ep2OruqTyD5ixnJUdPdu3evvuJVTIAAAQIECBDIqIABcUYXVlsECBAgQIBA9QnU1K+Ncx+8ImasmVd9xauYAAECVShgQFyFi9aMkgcOHBh77LHHa451bsnxyE0t442+A7xly5aYNWtWzJ49u6khm3V/cmT0kCFDYqeddnqNR2MDFuuI57caECe7mpMjwJOjrxOfhoaGxpbovhQKJH9RIxkSN+YY8RSWryQCBAgQIECAQOYEDIgzt6QaIkCAAAECBKpV4Jqxv4q/zri3WstXNwECBKpOwIC46pasyQUnRxgPGzbspW/dvhigXMc6v5gvGVAn3wB+9XCstrY2Ro8eXfbhZ7KbOampQ4cOjTZNhtnJUH3atGmRDIlber18QLx169ZIfpKdwsnR1StXrizkKte3oVvai+cbJ5C8c4MGDWrcze4iQIAAAQIECBAoqYABcUl5BSdAgAABAgQINE7gvvlPxFef/GHjbnYXAQIECBRFwIC4KIyCVLHAbrvtFr179y58C7hdu3avGGAnO3iTXbvJwHbFihWxePFiA9sqXuu0lL7//vsXvgfuIkCAAAECBAgQqKyAAXFl/WUnQIAAAQIECMSKjavjnAe/EfPWLqZBgAABAmUUMCAuI7ZUBAgQiIjkmPPkqOkuXbrwIECAAAECBAgQqKCAAXEF8aUmQIAAAQIECCQC3x7z8/jH7H/DIECAAIEyCxgQlxlcOgIECEQUdq0feOCBLAgQIECAAAECBCooYEBcQXypCRAgQIAAAQJ3z304vvH09SAIECBAoAICBsQVQJeSAAECEYVvciffwnYRIECAAAECBAhURsCAuDLushIgQIAAAQIEYvH6ZXHug1cUfrsIECBAoPwCBsTlN5eRAAECLwokR0336NEDCAECBAgQIECAQAUEDIgrgC4lAQIECBAgQCARSHYOJzuIXQQIECBQGQED4sq4y0qAAIFEoFu3boXvEbdt2xYIAQIECBAgQIBAmQUMiMsMLh0BAgQIECBAIBFIvjmcfHvYRYAAAQKVEzAgrpy9zAQIEEgE+vXrFwMHDoRBgAABAgQIECBQZgED4jKDS0eAAAECBAgQmLd2cZzz4DdixcbVMAgQIECgggIGxBXEl5oAAQL/K3DQQQdFz549eRAgQIAAAQIECJRRwIC4jNhSESBAgAABAgQSga8++cO4b/4TMAgQIECgwgIGxBVeAOkJECAQETvssEMccsgh0bp1ax4ECBAgQIAAAQJlEjAgLhO0NAQIECBAgACBROCvM+6Na8b+CgYBAgQIpEDAgDgFi6AEAgQIRMSAAQNi7733ZkGAAAECBAgQIFAmAQPiMkFLQ4AAAQIECBCYsWZenPvgFVFTvxYGAQIECKRAwIA4BYugBAIECPyvQLKLuHv37jwIECBAgAABAgTKIGBAXAZkKQgQIECAAAECicDFj10TDy0aDYMAAQIEUiJgQJyShVAGAQIEIqJHjx4xfPhwFgQIECBAgAABAmUQMCAuA7IUBAgQIECAAIG/zLgnvj/21yAIECBAIEUCBsQpWgylECBAICL22Wef6N+/PwsCBAgQIECAAIESCxgQlxhYeAIECBAgQIDA3NpF8ekHvh6rN9XAIECAAIEUCRgQp2gxlEKAAIGIaNOmTSRHTXfr1o0HAQIECBAgQIBACQUMiEuIKzQBAgQIECBAIBH42lPXxb/mPQaDAAECBFImYECcsgVRDgECBCKiV69eMWzYMBYECBAgQIAAAQIlFDAgLiGu0AQIECBAgACBf855IK4cfSMIAgQIEEihgAFxChdFSQQIEIiIQYMGxR577MGCAAECBAgQIECgRAIGxCWCFZYAAQIECBAgsHTD8vjMA9+IxeuXwSBAgACBFAoYEKdwUZREgACBiGjfvn3hqOmuXbvyIECAAAECBAgQKIGAAXEJUIUkQIAAAQIECCQCV435Wdw++34YBAgQIJBSAQPilC6MsggQIBARffr0iQMOOIAFAQIECBAgQIBACQQMiEuAKiQBAgQIECBAYNT8x+OyJ38EggABAgRSLGBAnOLFURoBAgQiYr/99otdd92VBQECBAgQIECAQJEFDIiLDCocAQIECBAgQGDNptr4zANfj9m1C2EQIECAQIoFDIhTvDhKI0CAQER06tQpDj300OjYsSMPAgQIECBAgACBIgoYEBcRUygCBAgQIECAQCLwg7G/iT/PuBsGAQIECKRcwIA45QukPAIECETE7rvvHoMHD2ZBgAABAgQIECBQRAED4iJiCkWAAAECBAgQeGTRM3HRY98FQYAAAQJVIGBAXAWLpEQCBAhExPDhw6NHjx4sCBAgQIAAAQIEiiRgQFwkSGEIECBAgAABAnVbNhWOln5+1SwYBAgQIFAFAgbEVbBISiRAgEBEYTicDIldBAgQIECAAAECxREwIC6OoygECBAgQIAAgfjphD/Gb6fcRoIAAQIEqkTAgLhKFkqZBAgQiCgcM50cN+0iQIAAAQIECBBouYABccsNRSBAgAABAgQIxOgXJsRnH/oWCQIECBCoIgED4ipaLKUSIJB7gY4dO8aIESMi+e0iQIAAAQIECBBomYABccv8PE2AAAECBAgQKAgkR0uPXf48DQIECBCoIgED4ipaLKUSIEAgorCDONlJ7CJAgAABAgQIEGiZgAFxy/w8TYAAAQIECBCIP067I64b/1sSBAgQIFBlAgbEVbZgyiVAgEBE4VvEyTeJXQQIECBAgAABAs0XMCBuvp0nCRAgQIAAAQKxdMOKOOvfX43lG1fRIECAAIEqEzAgrrIFUy4BAgQiCsPhZEjsIkCAAAECBAgQaL6AAXHz7TxJgAABAgQIEIhrx90ct06/iwQBAgQIVKGAAXEVLpqSCRAgEFE4Zjo5btpFgAABAgQIECDQPAED4ua5eYoAAQIECBAgEOOXT4lPPXA5CQIECBCoUgED4ipdOGUTIJB7gY4dO8aIESMi+e0iQIAAAQIECBBouoABcdPNPEGAAAECBAgQKAhc/Ng18dCi0TQIECBAoEoFDIirdOGUTYAAgYjCDuJkJ7GLAAECBAgQIECg6QIGxE038wQBAgQIECBAIO6d92hc/tSPSRAgQIBAFQsYEFfx4imdAAECEYVvESffJHYRIECAAAECBAg0TcCAuGle7iZAgAABAgQIxOatm+Osf18WU1fPpkGAAAECVSDQvk276NSmY3Rq2yE6tu0Yndq0j45tO8TZXU6KLVu2vPTT0NBQ+M/btm2rgq6USIAAAQLJcDgZErsIECBAgAABAgSaJmBA3DQvdxMgQIAAAQIE4pYpt8UNE/5IggABAgTKJJAMeHfuvFPs3Lln4XfvzjtFp2TQ27bDK353bJMMgDu8NAB+8b8nvxt7JcPhF4fGLw6MXz5ETv7zy//3urq6SH42bdpU+L158+bGpnIfAQIECBRBIDlmOjlu2kWAAAECBAgQINB4AQPixlu5kwABAgQIECAQC9YuibPuvyzWbKqlQYAAAQJFEujesdsrB8BdkmHw/w2Ekz+vlisZIL98YPzqAfKLf1Yt/aiTAAECaRfo0qVLHHbYYdG2bdu0l6o+AgQIECBAgEBqBAyIU7MUCiFAgAABAgSqQeC7z9wUf581qhpKVSMBAgRSJbBjh+1jcPe9Cj87v2oAnOwQztOV7FJ+ccfxunXrora2tvCzdu3awu5lFwECBAg0TWCvvfaK5MdFgAABAgQIECDQOAED4sY5uYsAAQIECBAgEGNemBjnPfRNEgQIECDwFgId27T/zzC4x14x5H+Hwn279OLWCIH169e/YmCcDI7r6+sb8aRbCBAgkF+Bdu3aFXYRd+7cOb8IOidAgAABAgQINEHAgLgJWG4lQIAAAQIE8i1wwSNXx+NLxuYbQfcECBB4HYFB3QcUBsL/GQYPiAHdfAuymC9Kcix1srv4xZ3Gye+NGzcWM4VYBAgQqHqBPfbYIwYNGlT1fWiAAAECBAgQIFAOAQPicijLQYAAAQIECFS9wB1zHohvjb6x6vvQAAECBFoq0G/7XV42DP7PkdGtW7VqaVjPN1GgoaGhMDBeuXJlrFixImpqapoYwe0ECBDInsCIESNihx12yF5jOiJAgAABAgQIFFnAgLjIoMIRIECAAAEC2RNYv3ljnH3/V2NWzYLsNacjAgQIvIXA9u27xqE7HxBH9BkWI/sOi27tt2OWQoHNmzcXhsUvDoztME7hIimJAIGSC/Tp0ycOOOCAkueRgAABAgQIECBQ7QIGxNW+guonQIAAAQIESi5w06S/xC8n/6XkeSQgQIBAWgQG7tg/Dum9fxzRd1gc2HNwWspSRxMEkiOpV69e/dLQONlx7CJAgEAeBIYNGxa9evnufR7WWo8ECBAgQIBA8wUMiJtv50kCBAgQIEAgBwLLNq6MT4y6JFbWrclBt1okQCCvAjt22D6G9RoSB/farzAU3rlzz7xSZLLvrVu3xqpVqwo/ydA4+XERIEAgqwI9evSI4cOHZ7U9fREgQIAAAQIEiiJgQFwURkEIECBAgACBrAr8fOKt8evn/5bV9vRFgECOBYZ03zsO6jW4MBge2WdYjiXy1/qGDRsKQ+Lk28XLli2LLVu25A9BxwQIZFpgv/32i1133TXTPWqOAAECBAgQINASAQPiluh5lgABAgQIEMi0wJL1y+PM+y6J1ZtqM92n5ggQyIdA57adCruDh/UcEsN6DY49t/cvzvOx8m/eZV1dXWFInPwkA2MXAQIEsiCw3XbbxWGHHRatW7fOQjt6IECAAAECBAgUXcCAuOikAhIgQIAAAQJZEbhhwp/ilin/k5V29EGAQE4FDuo1JI7e9dA4epdDo1fnHjlV0HZjBJLvFr84LK6pqWnMI+4hQIBAagX22Wef6N+/f2rrUxgBAgQIECBAoJICBsSV1JebAAECBAgQSK3AonUvxCfuuyRq69eltkaFESBA4I0E+nbp9Z+h8K6HxgE7DQRFoMkCyfeKXxwWJ0dSuwgQIFBtAh06dCjsIu7YsWO1la5eAgQIECBAgEDJBQyIS04sAQECBAgQIFCNAtc/9/v43dTbq7F0NRMgkFOB1q1avzQUTnYLt2/TLqcS2i6mwLZt214aFCcD482bNxczvFgECBAoqcCee+4Z++67b0lzCE6AAAECBAgQqEYBA+JqXDU1EyBAgAABAiUVmL92SWH38PrNdkyVFFpwAgSKIjCk+14vDYZ3365vUWIKQuD1BOrr618xLKZEgACBtAu0atWqsIt4++23T3up6iNAgAABAgQIlFXAgLis3JIRIECAAAEC1SBw3fjfxh+n3VENpaqRAIGcCnTv2C2O3nVEYTB8aO/9c6qg7UoKJN8rXrJkSSxevDjq6uoqWYrcBAgQeFOB3XbbLYYMGUKJAAECBAgQIEDgZQIGxF4HAgQIECBAgMDLBObULowz77skNjZs4kKAAIHUCYzsM+yl3cLbt++auvoUlD+B5MjpFwfFa9asyR+AjgkQqAqBww8/3C7iqlgpRRIgQIAAAQLlEjAgLpe0PAQIECBAgEBVCFw77ua4dfpdVVGrIgkQyI/ACf2OjJP6HR3Dew/NT9M6rTqB5BvFybA4+XERIEAgTQJ2EadpNdRCgAABAgQIpEHAgDgNq6AGAgQIECBAIBUCs2rmF749XL9lcyrqUQQBAvkW6Nquc5zY7x1x0p7viIE79s83hu6rSqC2tvalXcWbNjmRo6oWT7EEMixgF3GGF1drBAgQIECAQJMFDIibTOYBAgQIECBAIKsC3x/76/jLjHuy2p6+CBCoEoE+XXrGSYXB8NHRt0uvKqlamQReK1BfX//SoLimpgYRAQIEKipgF3FF+SUnQIAAAQIEUiZgQJyyBVEOAQIECBAgUBmB6WvmxidGXRJbtm2pTAGyEiCQe4F9d9zzPzuG+70jtmvfJfceALIl8MILL8TixYsj+e0iQIBApQTsIq6UvLwECBAgQIBA2gQMiNO2IuohQIAAAQIEKiLw3Wdvir/PHFWR3JISIJBvgYN77Vc4RjoZDrsIZF0g2Uk8f/78WLRoUdZb1R8BAikUsIs4hYuiJAIECBAgQKAiAgbEFWGXlAABAgQIEEiTwNTVswu7h7fFtjSVpRYCBDIucMyuI+LEPd8RR/Y9OOOdao/AawVWrVoV8+bNs6PYy0GAQNkF7CIuO7mEBAgQIECAQAoFDIhTuChKIkCAAAECBMorYPdweb1lI5B3gff1f2fhGOm39RyUdwr9E4hly5YVBsUrV66kQYAAgbII2EVcFmZJCBAgQIAAgZQLGBCnfIGUR4AAAQIECJRWYGbN/Pj4qIujYatvD5dWWnQCBA7vc2Ccse/JMbz3UBgECLxKIPk+cTIoTo6gdhEgQKDUAnYRl1pYfAIECBAgQCDtAgbEaV8h9REgQIAAAQIlFbh23M1x6/S7SppDcAIE8i2wx3Z944yBJ8cp/Y/NN4TuCTRCIPk+cTIoXr9+fSPudgsBAgSaJ2AXcfPcPEWAAAECBAhkR8CAODtrqRMCBAgQIECgiQLz1y6OM0Z9OTY21DXxSbcTIEDgrQXatm5T2DGcDIe7td/urR9wBwECBYGGhoZ4cVC8adMmKgQIECiJgF3EJWEVlAABAgQIEKgSAQPiKlkoZRIgQIAAAQLFF7j+ud/H76beXvzAIhIgkHuB43Y/vDAcHtx9r9xbACDQXIG6urrCbuJkWLxli09BNNfRcwQIvL6AXcTeDAIECBAgQCDPAgbEeV59vRMgQIAAgRwLLFm/vPDt4Zr6dTlW0DoBAsUWSAbCyWA4GRC7CBAojsC6desKg+IFCxYUJ6AoBAgQ+F8Bu4i9CgQIECBAgEBeBQyI87ry+iZAgAABAjkX+PnEW+PXz/8t5wraJ0CgWALJEdLJUdLJcDg5WtpFgEDxBZYvXx6zZs2KNWvWFD+4iAQI5FLALhWzGg8AACAASURBVOJcLrumCRAgQIAAgYgwIPYaECBAgAABArkTWFG3Oj7+ry9H8ttFgACBlgqc0v/YwnB4j+36tjSU5wkQeAuBrVu3FobEyY+LAAECLRVo06ZNjBw5Mjp37tzSUJ4nQIAAAQIECFSVgAFxVS2XYgkQIECAAIFiCCQ7h5MdxC4CBAi0RGB476GFHcOH9zmwJWE8S4BAMwRWr15dGBKvWLGiGU97hAABAv8nMGDAgNh7772RECBAgAABAgRyJWBAnKvl1iwBAgQIECCQfHM4+fZw8g1iFwECBJoj0LVd5/j0fqfHR/Y5sTmPe4YAgSIKzJkzpzAobmhoKGJUoQgQyJNAp06dCruI27Ztm6e29UqAAAECBAjkXMCAOOcvgPYJECBAgEDeBH439fa4/rnf561t/RIgUCSBt/c9OD6z3+mx7457FimiMAQItFRg7dq1hSHx0qVLWxrK8wQI5FRg0KBBsccee+S0e20TIECAAAECeRQwIM7jquuZAAECBAjkVGBjQ12cMerLMX/t4pwKaJsAgeYKdGrbMT6932mFI6VdBAikU2DBggWFQXFdXV06C1QVAQKpFejWrVscdthhqa1PYQQIECBAgACBYgsYEBdbVDwCBAgQIEAgtQK3Tr8rrh13c2rrUxgBAukUGNlnWGE4PLj7XuksUFUECLwksHHjxsKQeOHChVQIECDQJIEDDjgg+vTp06Rn3EyAAAECBAgQqFYBA+JqXTl1EyBAgAABAk0SaNi6pfDt4Zk185v0nJsJEMivQPs27eLTQ06PMwedkl8EnROoUoHkuOlkUJwcP+0iQIBAYwR69uwZBx10UGNudQ8BAgQIECBAoOoFDIirfgk1QIAAAQIECDRG4O8zR8V3n72pMbe6hwABAjFi5wPi0/udHkN77EODAIEqFdi8eXPMmDEj5s/3l8OqdAmVTaDsAsOHD48ePXqUPa+EBAgQIECAAIFyCxgQl1tcPgIECBAgQKAiAmfed2k8v2pmRXJLSoBA9Qi0adUmPrPf6fHJwR+onqJVSoDAmwok3yaeNm1aNDQ0kCJAgMCbCvTt2zf2339/SgQIECBAgACBzAsYEGd+iTVIgAABAgQIPLRwdFz8+DUgCBAg8KYCw3sPLewafttOA0kRIJAxgTVr1hSGxKtXr85YZ9ohQKDYAiNHjoztttuu2GHFI0CAAAECBAikSsCAOFXLoRgCBAgQIECgFAJfeeKH8e8FT5QitJgECGRAoFW0ik/vd1r895APZaAbLRAg8EYCW7duLQyJ582bB4kAAQJvKNCvX78YONBfFvOKECBAgAABAtkWMCDO9vrqjgABAgQI5F5g+pq58bF/fSn3DgAIEHh9gf167B3n739GDOs1BBEBAjkRWLhwYWFQnHyj2EWAAIFXC7Rv3z6SXcQdOnSAQ4AAAQIECBDIrIABcWaXVmMECBAgQIBAInD9c3+I3039BwwCBAi8RuCEfkfFRQd+MrZv35UOAQI5E6ipqSkMiVetWpWzzrVLgEBjBPbZZ5/o379/Y251DwECBAgQIECgKgUMiKty2RRNgAABAgQINEZg3eYN8ZF7L4ylG1Y05nb3ECCQI4Fzhn44zh78wRx1rFUCBF4tsG3btsKQeO7cuXAIECDwCoGuXbsWdhG3atWKDAECBAgQIEAgkwIGxJlcVk0RIECAAAECicDfZ42K7z5zEwwCBAi8JNCj4w5x0bCz4rjdDqdCgACBgsCiRYsKg+L6+noiBAgQeElg6NChscsuuxAhQIAAAQIECGRSwIA4k8uqKQIECBAgQCAR+MwDX4+xy5+HQYAAgYLAgT0Hx5eGfTL22WFPIgQIEHiFQG1tbWFIvHLlSjIECBAoCPTs2TMOOuggGgQIECBAgACBTAoYEGdyWTVFgAABAgQIPLV0fJz/8FUgCBAgUBA4pf8746IDz4qObTsQIUCAwBsKJEPiOXPmECJAgEBBYMSIEbHDDjvQIECAAAECBAhkTsCAOHNLqiECBAgQIEAgEfjm6J/GnXMegkGAAIH4/AEfj48PfB8JAgQINEpg3rx5MWXKlEbd6yYCBLIt0K9fvxg4cGC2m9QdAQIECBAgkEsBA+JcLrumCRAgQIBAtgXmr10cH773wti8tSHbjeqOAIE3FejTpWdh1/BRuwwnRYAAgSYJLFmyJCZNmhRbtmxp0nNuJkAgWwIdOnSIkSNHRvv27bPVmG4IECBAgACB3AsYEOf+FQBAgAABAgSyJ/DLyX+Nmyb9OXuN6YgAgUYLHLrz/oXh8J7b79roZ9xIgACBlwsk3yNOhsQbN24EQ4BAjgWGDBkSu+22W44FtE6AAAECBAhkUcCAOIurqicCBAgQIJBjgYatWwq7h+etXZRjBa0TyLfAh/Y6Pi4adla0adU63xC6J0CgxQJ1dXUxbty4qKmpaXEsAQgQqE6BHj16xPDhTiOpztVTNQECBAgQIPBGAgbE3g0CBAgQIEAgUwJ3zX04rnj6+kz1pBkCBBovkOwa/vA+JzT+AXcSIECgEQLPPvtsLF++vBF3uoUAgSwKJAPiZFDsIkCAAAECBAhkRcCAOCsrqQ8CBAgQIECgIPCFR74dTywZR4MAgZwJdGzbIa4c8YV4xy6H5Kxz7RIgUC6BiRMnxqJFTigpl7c8BNIksPvuu8fgwYPTVJJaCBAgQIAAAQItEjAgbhGfhwkQIECAAIE0CYxfPiU+9cDlaSpJLQQIlEFgxw7bx7cPuzCG996vDNmkIEAgzwKzZs2KGTNm5JlA7wRyKdCuXbs4/PDDo1OnTrnsX9MECBAgQIBA9gQMiLO3pjoiQIAAAQK5Fbjm2V/FX2fem9v+NU4gjwJ9uvSK7x1+UQzqPiCP7euZAIEKCCxbtizGjh1bgcxSEiBQSYGBAwdGv379KlmC3AQIECBAgACBogkYEBeNUiACBAgQIECgkgJr69fHafdcECvqVleyDLkJECijQP9uu8X3R345dt+uTxmzSkWAAIGIjRs3xqOPPhpbt27FQYBATgR22GGHGDFiRE661SYBAgQIECCQdQED4qyvsP4IECBAgEBOBG6ffX9cNeZnOelWmwQIDO6+V/zo7ZdG9447wCBAgEDFBB555JHYsGFDxfJLTIBAeQUOPPDA6N27d3mTykaAAAECBAgQKIGAAXEJUIUkQIAAAQIEyi9wwSNXx+NLHPdYfnkZCZRf4KBeQ+LHR14WHdq0L39yGQkQIPAqgdGjR8eqVau4ECCQA4G+ffvG/vvvn4NOtUiAAAECBAhkXcCAOOsrrD8CBAgQIJADgWmr58QZoy7OQadaJEBgZJ9hcd2RXwVBgACBVAkYEqdqORRDoGQCbdq0KRwzvd1225Ush8AECBAgQIAAgXIIGBCXQ1kOAgQIECBAoKQCP5v4/+I3z/+9pDkEJ0Cg8gLH7nZYfOfwiypfiAoIECDwOgKGxF4LAtkXWNluXSxotyIuPfKc7DerQwIECBAgQCDTAgbEmV5ezREgQIAAgXwInHbPBTGndmE+mtUlgZwKnLTn0fGNQz6b0+61TYBAtQgYElfLSqmTQOMFNmyri6VdamPGlgUxeuWk6NO5V/zthB83PoA7CRAgQIAAAQIpFDAgTuGiKIkAAQIECBBovMCDC5+OLz/+/cY/4E4CBKpO4EN7HR9fPui/q65uBRMgkE8BQ+J8rruusyfwQoeamNdmWUxYNyPmrV38igZ/9c5vxwE77Zu9pnVEgAABAgQI5EbAgDg3S61RAgQIECCQTYHLn/px3Dvv0Ww2pysCBOLjA98Xnz/g4yQIECBQVQKGxFW1XIol8JLA2tYbY3HH1TF187x4ZsXkN5Q5be/3xMXDziZHgAABAgQIEKhaAQPiql06hRMgQIAAAQKL1y+L5HjpTVvqYRAgkEGBTw05LT6932kZ7ExLBAjkQcCQOA+rrMcsCGyLiCWdVsesWBLjaqbG8o2r3rKtHTpsH/ed8pu3vM8NBAgQIECAAIG0ChgQp3Vl1EWAAAECBAi8pcAfpv0zfjz+d295nxsIEKg+gZP6vSO+cejnqq9wFRMgQOBlAobEXgcC6RVY3XZ9LOqwKiZvnB2TVs9ocqHXHnFJHLnL8CY/5wECBAgQIECAQBoEDIjTsApqIECAAAECBJolcPb9l8WEFdOa9ayHCBBIr8CwnoPjF8d8K70FqowAAQJNEDAkbgKWWwmUWGDTts2xtEtNzNy6KMasmhzrN29odsZ3735EXHXYBc1+3oMECBAgQIAAgUoKGBBXUl9uAgQIECBAoNkCzyybFOc+eEWzn/cgAQLpFNhz+13jL++5Lp3FqYoAAQLNFDAkbiacxwgUSWBF+7Uxv+3ymLB+ZsyqnV+UqK2iVfzrlF/Hjh22L0o8QQgQIECAAAEC5RQwIC6ntlwECBAgQIBA0QSuefZX8deZ9xYtnkAECFReoFfnHnHXe39R+UJUQIAAgRIIGBKXAFVIAm8isC7qYmnnNTGtYUE8tfy5klhdNvycOKX/sSWJLSgBAgQIECBAoJQCBsSl1BWbAAECBAgQKInA2vr1cdo9F8SKutUliS8oAQLlF+jSrlPcftKN0a39duVPLiMBAgTKJPD000/H6tX+/0uZuKXJqcDSjmtiTqsXYvzaabF4/bKSKozY+YC4/qjLS5pDcAIECBAgQIBAKQQMiEuhKiYBAgQIECBQUoHbZ98fV435WUlzCE6AQHkFfnfc92JQ9wHlTSobAQIEKiDw4IMPxqZNmyqQWUoC2RWoabMhFndYFc/Xz43xK6eWtdFbj/9RDOi2W1lzSkaAAAECBAgQaKmAAXFLBT1PgAABAgQIlF3ggkeujseXjC17XgkJECiNwHcPvyjeudthpQkuKgECBFImsHXr1hg1alTKqlIOgeoT2BJbYkmnmpi5bXE8s3py1NSvrUgT5w79SJw1+NSK5JaUAAECBAgQINBcAQPi5sp5jgABAgQIEKiIwMJ1S+MDd50f22JbRfJLSoBAcQUuHnZ2nLb3e4obVDQCBAikXGD9+vXx6KOPprxK5RFIp8CqdutiQfuVMWnDrJi6ZnbFixy4Y//4/buuqXgdCiBAgAABAgQINEXAgLgpWu4lQIAAAQIEKi7w1xn3xjVjf1XxOhRAgEDLBc4b+tH45OAPtDyQCAQIEKhCgZUrV8aYMWOqsHIlEyi/wMbYFEs718b0LQviieXjY+u2reUv4k0y/uzoK+LgXvulqibFECBAgAABAgTeTMCA2PtBgAABAgQIVJXAhY9+Jx5d/GxV1axYAgReK3DmoFPic/ufgYYAAQK5Fli4cGFMmjQp1waaJ/BmAss61Ma8NsviuXXTY97axanF+vA+J8RFB56V2voURoAAAQIECBB4tYABsXeCAAECBAgQqBqBJeuXxfvvOj+2bNtSNTUrlACB1wqcute749KDPoWGAAECBCJi5syZhR8XAQL/EVjXpi4Wd1wdU+vnxZgV1fEXKPp06Rl/fc+Po0Ob9paRAAECBAgQIFAVAgbEVbFMiiRAgAABAgQSgb/PGhXffeYmGAQIVLHA8Xu8Pa4c8YUq7kDpBAgQKL7AhAkTYvHi9O6OLH7HIhJ4rUAyFJ7damk8s2ZyrKxbU3VE3z7si/Gu3UdWXd0KJkCAAAECBPIpYECcz3XXNQECBAgQqEqBLz32vXh4kW/1VeXiKZpARLyt56C4/sivRce2HXgQIECAwMsEtm7dWvge8erVq7kQyJVATbsNsaD9ynh+4+yYuHpGVfd+Qr8j45uHfr6qe1A8AQIECBAgkB8BA+L8rLVOCRAgQIBAVQu8sGFlfODuz0X9ls1V3YfiCeRVoFuH7QrD4UHdB+SVQN8ECBB4U4H169fH6NGjY9OmTaQIZFqgftvmWNK5JmZuWxRPLB8f9Vuz8f/vu3fsFredeEN0btsx0+unOQIECBAgQCAbAgbE2VhHXRAgQIAAgcwL/GP2v+PbY36e+T41SCCrAlccen6c2O+orLanLwIECBRFYOXKlYWdxC4CWRRY2WFdzGuzLJ5bPyNm1y7IYovxvZFfimN2HZHJ3jRFgAABAgQIZEvAgDhb66kbAgQIECCQWYFLHv9BPLDwqcz2pzECWRY4c9D743P7fyzLLeqNAAECRRNYuHBhTJo0qWjxBCJQSYGNresj+bbwtIb58eTy5ypZSllyf2DAcfGVgz9TllySECBAgAABAgRaImBA3BI9zxIgQIAAAQJlEVixcXW8/+7PRV2DIxfLAi4JgSIKHLnL8Lj2iEuKGFEoAgQIZF9g5syZkfy4CFSrwAsda2NO66UxZs3kWLZxZbW20eS6+3bpFbed+NNo3ap1k5/1AAECBAgQIECgnAIGxOXUlosAAQIECBBolsAdcx6Ib42+sVnPeogAgcoJ7Na1T/zkqK/Frl17V64ImQkQIFClAmPHjo1ly5ZVafXKzqPAunZ1saD9ypiyaW6MWzkljwSFnn985GVxeJ8Dc9u/xgkQIECAAIHqEDAgro51UiUBAgQIEMi1wFee+GH8e8ETuTbQPIFqFPjh278Sb+97UDWWrmYCBAhUXGDdunXxzDPPRF1dXcVrUQCBNxLYEltjSac1MSsWxxMrxseGBu/rR/c5Kb544H95aQgQIECAAAECqRYwIE718iiOAAECBAgQWFVXEx+4+3OxfvNGGAQIVJHA+QecEZ8YeEoVVaxUAgQIpE9g8eLFMWHChPQVpqLcC6zpsCHmt1ke4zdMjxk183Lv8XKA/t12iz8f/yMmBAgQIECAAIFUCxgQp3p5FEeAAAECBAjcNffhuOLp60EQIFBFAift+Y74xiGfq6KKlUqAAIH0CkydOjXmzp2b3gJVlhuB+tYNsajj6pixZWE8uuzZ3PTdnEZ/ccy3YljPwc151DMECBAgQIAAgbIIGBCXhVkSAgQIECBAoLkCX3vyuvjX/Mea+7jnCBAos8CQ7nsVvju8ffuuZc4sHQECBLIpsHXr1sJR06tWrcpmg7pKvcCKjmtjTusXYkzN5FiyYXnq601DgWcNPjXOHfqRNJSiBgIECBAgQIDA6woYEHsxCBAgQIAAgdQK1NSvjQ/cdX7U1q9LbY0KI0Dg/wQ6t+1YGA4fsNNALAQIECBQRIE1a9YUhsQNDQ1FjCoUgTcW2Ni2PhZ2WBmTN82NZ1dORtVEgcHdB8Rvj/teE59yOwECBAgQIECgfAIGxOWzlokAAQIECBBoosCo+Y/HZU/6flcT2dxOoGIClw0/J07pf2zF8ktMgACBLAvMnz8/nn/++Sy3qLcUCCzptCZmx5J4fNX4WFu/PgUVVW8JyYA4GRS7CBAgQIAAAQJpFDAgTuOqqIkAAQIECBAoCHz32Zvi7zNH0SBAoAoEPrrPSfHFA/+rCipVIgECBKpXYNKkSbFw4cLqbUDlqRRY26Eu5rddHuM3zIipa2anssZqLCo5Yjo5atpFgAABAgQIEEijgAFxGldFTQQIECBAgEBB4LR7Log5tf4lqNeBQNoFDuo1JH5+9DfTXqb6CBAgUPUC9fX1haOma2trq74XDVRWoKHV1ljSaXVM37owHnphTGWLyWj2YT0Hxy+O+VZGu9MWAQIECBAgUO0CBsTVvoLqJ0CAAAECGRWYvGpG/Nd9X8lod9oikC2BZDicDIldBAgQIFB6gRUrVhSGxC4CzRFY3XF9zG29LMasnRwL1i1tTgjPNEHgz8f/KPp3260JT7iVAAECBAgQIFAeAQPi8jjLQoAAAQIECDRR4HdTb4/rn/t9E59yOwEC5Rb41JDT4tP7nVbutPIRIEAg1wKzZ8+O6dOn59pA840X2NS2IRZ1WBWT6+fE6BUTG/+gO1sskHx+I/kMh4sAAQIECBAgkDYBA+K0rYh6CBAgQIAAgYLABY9cHY8vGUuDAIEUCzhaOsWLozQCBDIvMH78+Fi61A7QzC90Cxpc3mltzG61JB5fNT5Wb3IseQsom/3o4X0OjB8feVmzn/cgAQIECBAgQKBUAgbEpZIVlwABAgQIEGi2QPIvsN5357mxsWFTs2N4kACB0gs4Wrr0xjIQIEDgjQQ2bNgQY8aMiY0bN0Ii8JLA+vb1saDdihi/YXpMXjOTTIUF2rdpF/886cbo0XHHClciPQECBAgQIEDglQIGxN4IAgQIECBAIHUC9y94Mi594trU1aUgAgT+T8DR0t4GAgQIVF5gwYIFMXny5MoXooKKCmxrtS2WdKqJ6VsXxMPLn4mGrVsqWo/krxS46rAL4t27H4GFAAECBAgQIJAqAQPiVC2HYggQIECAAIFE4Ptjfx1/mXEPDAIEUirgaOmULoyyCBDIpYCjpnO57IWmazvWxdw2L8SYtc/H3LWL8guR8s7fP+C4+OrBn0l5lcojQIAAAQIE8iZgQJy3FdcvAQIECBCoAoEP33thzKqZXwWVKpFAPgUcLZ3Pddc1AQLpFKitrY3Ro0dHQ0NDOgtUVVEFGtpujUUdVsXk+jnx5IrnihpbsNII7L5d3/j7CT8pTXBRCRAgQIAAAQLNFDAgbiacxwgQIECAAIHSCExdPTs+PurLpQkuKgECLRZwtHSLCQUgQIBA0QVmz54d06dPL3pcAdMjsKrT+pjVakk8sfq5WFG3Oj2FqaRRAjcf+53Yr8fejbrXTQQIECBAgACBcggYEJdDWQ4CBAgQIECg0QJ/nHZHXDf+t42+340ECJRPwNHS5bOWiQABAk0VGDNmTKxcubKpj7k/xQJ17RpiYYeVMW7D9JiwelqKK1XaWwmcN/Qj8cnBp77Vbf6cAAECBAgQIFA2AQPislFLRIAAAQIECDRG4KJHvxuPLH6mMbe6hwCBMgs4WrrM4NIRIECgCQLJcDgZEruqX+CFLrUxbcuCeHTF2Kjbsqn6G9JBHNJ7/7jhHV8nQYAAAQIECBBIjYABcWqWQiEECBAgQIBAbf26OPnO82L95g0wCBBImYCjpVO2IMohQIDA6wgkx0wnx027qk9gfcf6mNdmWYxeNzlm1S6ovgZU/KYCbVq1ifvff0t0adeJFAECBAgQIEAgFQIGxKlYBkUQIECAAAECicBDC5+Oix//PgwCBFIm4GjplC2IcggQIPAGAg0NDTF69Oiora1lVAUCW1tviyWd18TE+tnx+PJxVVCxElsi8J3DL4xjdzu8JSE8S4AAAQIECBAomoABcdEoBSJAgAABAgRaKnDtuJvj1ul3tTSM5wkQKLKAo6WLDCocAQIESiiwdOnSGD9+fAkzCN1SgZpOdTGr1eJ4cs2EWLpxRUvDeb5KBN7X/53xteHnVkm1yiRAgAABAgSyLmBAnPUV1h8BAgQIEKgigY/960sxfc3cKqpYqQSyL+Bo6eyvsQ4JEMiewOTJk2PBAscUp2llN7fbGgvbr4xxddNj3KopaSpNLWUS2LVr77jtxBvKlE0aAgQIECBAgMCbCxgQe0MIECBAgACBVAjMqV0Yp91zQSpqUQQBAv8R2H27PnHzsd+J7dt3RUKAAAECVSSwcePGwlHTyW9XZQVWdlkfU7bMj8dWjYv1mzdUthjZKy5w6/E/jAHddq94HQogQIAAAQIECBgQewcIECBAgACBVAj8c84DceXoG1NRiyIIEPiPwMXDzo7T9n4PDgIECBCoQoFkB3Gyk9hVfoG6Dg0xr+2yGL3++Zhe43Sc8q9AejN+4W2fiDP2PTm9BaqMAAECBAgQyI2AAXFullqjBAgQIEAg3QJXP/PzuG3Wv9NdpOoI5Ehg/532jV+/89s56lirBAgQyJ5A8i3i5JvErjIItG4VSzvXxMT6WfHI8mfLkFCKahQ4pPf+ccM7vl6NpauZAAECBAgQyJiAAXHGFlQ7BAgQIECgWgU+cu+FMbNmfrWWr24CmRP49mFfjHftPjJzfWmIAAECeRKora2NJ598MrZt25antsva67pO9TGz1eJ4qnZCLFq/rKy5Jas+gVbRKp467c/RulXr6itexQQIECBAgECmBAyIM7WcmiFAgAABAtUpMG/t4vjg3Z+vzuJVTSCDAkf2PTiuffulGexMSwQIEMifwJQpU2LevHn5a7yEHW9tF7Gow6oYu3FaPLPKMd4lpM5k6OuO/GqM7DMsk71pigABAgQIEKgeAQPi6lkrlRIgQIAAgcwK3DX3obji6Z9mtj+NEag2geTow+QIRBcBAgQIVL/A+vXrC7uIGxoaqr+ZCnewpsvGmLJ1fjy+anzU1K+tcDXSV6vAR/c9Kb74tv+q1vLVTYAAAQIECGREwIA4IwupDQIECBAgUM0C3332pvj7zFHV3ILaCWRG4OQ9j4nLDzkvM/1ohAABAgQipk+fHrNnz0bRDIHNHbbG3HbLYsy652NKDcNmEHrkVQJDe+wTvzn2ai4ECBAgQIAAgYoKGBBXlF9yAgQIECBAIBE47Z4LYk7tQhgECFRYoH2bdnHzsd+JfXboV+FKpCdAgACBYgrU1dUVdhFv2rSpmGEzG6tVq1axrMvamLh5Vjy8/NnYum1rZnvVWGUERp/+10i+R+wiQIAAAQIECFRKwIC4UvLyEiBAgAABAgWBheuWxvvv+hwNAgRSIPCJge+L8w/4eAoqUQIBAgQIFFtg1qxZMWPGjGKHzVS8jZ0aYmbrxfFU7cSYv25JpnrTTLoEfv3Ob8f+O+2brqJUQ4AAAQIECORKwIA4V8utWQIECBAgkD6Be+Y9El9/6ifpK0xFBHIm0KtTj7j5uKsj+e0iQIAAgewJbN68ubCLeMOGDdlrriUdtW0VizqujnF10+LplRNbEsmzBBot8IW3fSLO2PfkRt/vRgIECBAgQIBAsQUMiIstKh4BAgQIECDQJIGrn/lF3DbrviY942YCBIovkOwcTnYQuwgQIEAguwJz586NqVOnZrfBJnS2tkt9TNk6Lx5fPT5WbappwpNuJdBygWN2HRHfG/mllgcSgQABAgQIECDQTAED4mbCeYwANiVRuQAAIABJREFUAQIECBAojsCpd58f89c6wq84mqIQaJ5A8s3h5NvDyTeIXQQIECCQXYGtW7cWdhGvXbs2u02+SWdbOkTMa7csxqyfEpPWOG47ly9BSpreqdOOcc/Jv0xJNcogQIAAAQIE8ihgQJzHVdczAQIECBBIicDi9cvifXeel5JqlEEgvwKXH3JenLznMfkF0DkBAgRyJLBgwYKYPHlyjjqOWNV1Q0xsmB2PrHg26rdszlXvmk2vwD9P+ln06dIzvQWqjAABAgQIEMi0gAFxppdXcwQIECBAIN0Cvj+c7vVRXT4EDum9f9zwjq/no1ldEiBAgEBB4Kmnnoo1a9ZkWqO+09aY0XpxPF07KeasW5jpXjVXnQLfPuyCeNfuR1Rn8aomQIAAAQIEql7AgLjql1ADBAgQIECgegWuHH1j/HPOA9XbgMoJZEDg2rdfGkf2PTgDnWiBAAECBBorsHjx4pgwYUJjb6+a+9q0bRMLO66KcZumx5MrnquauhWaT4HT9z4hvjTsrHw2r2sCBAgQIECg4gIGxBVfAgUQIECAAIH8Cpxy53mxaP2y/ALonECFBQ7qNSR+fvQ3K1yF9AQIECBQCYExY8bEypUrK5G66Dk3dN4cU2J+PLHmuVi2cVXR4wtIoBQCg7sPiN8e971ShBaTAAECBAgQIPCWAgbEb0nkBgIECBAgQKAUAkvWL4+T7zy3FKHFJECgkQKXDz8vTu7v28ON5HIbAQIEMiXwwgsvxLhx46q3pw6tY267ZfHMhinx3Opp1duHynMt8OSH/hxtW7fJtYHmCRAgQIAAgcoIGBBXxl1WAgQIECCQe4FR8x+Py578Ue4dABColEC/7XeJP7372mjXum2lSpCXAAECBCos8Oyzz8by5csrXEXT0td0rYsJDbPjsZVjY0NDXdMedjeBlAncdMy34sCeg1NWlXIIECBAgACBPAgYEOdhlfVIgAABAgRSKHD9c3+I3039RworUxKBfAicN/Sj8cnBH8hHs7okQIAAgdcVqJZvEW/pFDGjzeJ4eu2kmFk732oSyIzA5/Y/I84cdEpm+tEIAQIECBAgUD0CBsTVs1YqJUCAAAECmRL43MNXxtNLn8tUT5ohUC0C27fvGn969w+id+edqqVkdRIgQIBAiQQee+yxWLduXYmiNz9smzZtYkmnNTGufkY8tnxs8wN5kkCKBY7aZXj84IhLUlyh0ggQIECAAIGsChgQZ3Vl9UWAAAECBFIucNw/zoo1m2pTXqXyCGRT4MP7nBAXHXhWNpvTFQECBAg0SWDWrFkxY8aMJj1Typs3dd4Sz8f8eLJmQizZUF3HX5fSRexsCuzYoVuMOuXX2WxOVwQIECBAgECqBQyIU708iiNAgAABAtkUWLZhZZx4x2ey2ZyuCFSBwG+P+14M7j6gCipVIgECBAiUWmDjxo2R7CLesmVLqVO9Yfw27dvGnPbL4tmNU2PsqucrVofEBCohcNuJP41du+5cidRyEiBAgAABAjkWMCDO8eJrnQABAgQIVErg0cXPxIWPfrdS6eUlkGuB43YfGVcf9sVcG2ieAAECBF4pMGnSpFi4cGHZWdZ23RQTG+bEY6vGxdrN68ueX0ICaRD49mFfjHftPjINpaiBAAECBAgQyJGAAXGOFlurBAgQIEAgLQK/mvzX+MWkP6elHHUQyJXAj97+lTii70G56lmzBAgQIPDmAqtWrYrRo0eXhWlbx1Yxo+2SGLNuckytmVOWnJIQSLPAJwaeEucfcEaaS1QbAQIECBAgkEEBA+IMLqqWCBAgQIBA2gUufvyaeGhhef4lZNot1EegnAIH9RoSPz/6m+VMKRcBAgQIVInAmDFjYuXKlSWptnXr1rGs89oYXz8jHln+bGyLbSXJIyiBahQ4dOcD4qdHXV6NpauZAAECBAgQqGIBA+IqXjylEyBAgACBahU4+c5zY8n65dVavroJVK3A5cPPi5P7H1O19SucAAECBEonsGjRopg4cWJRE2zuvC2ej/nxVO3EWLh+aVFjC0YgKwI7dNg+7jvlN1lpRx8ECBAgQIBAlQgYEFfJQimTAAECBAhkRWBt/fo45rYzs9KOPghUjUC/7XeJP7372mjXum3V1KxQAgQIECivwCOPPBIbNmxoUdJ27drF3I7L4tmN02LMykktiuVhAnkRuOu9v4henXvkpV19EiBAgAABAikQMCBOwSIogQABAgQI5EngmWWT4twHr8hTy3olkAqB84Z+ND45+AOpqEURBAgQIJBOgZkzZ0by05xrfZfNMWnrnHh89fhYvam2OSE8QyC3Aj98+6Xx9r4H57Z/jRMgQIAAAQLlFzAgLr+5jAQIECBAINcCf5x2R1w3/re5NtA8gXILbN++a/zp3T+I3p13Kndq+QgQIECgigQ2btwYyS7ibdsa943g1h3bxIy2i2PM+ikxeU3zBstVxKNUAiUT+Mx+p8d/D/lQyeILTIAAAQIECBB4tYABsXeCAAECBAgQKKvA15/6Sdwz75Gy5pSMQN4FPrzPCXHRgWflnUH/BAgQINAIgeQ7xMn3iN/oatWqVazssj6e2zwzHlkxNhq2NjQiqlsIEHgzgXfsekh8f+SXIREgQIAAAQIEyiZgQFw2aokIECBAgACBROD0e78Ys2sWwCBAoIwCtxz3nRjSfe8yZpSKAAECBKpVYNWqVTF69OjXlN/QOWJqqwXxdO3EmLtucbW2p24CqRTo06Vn/POkn6WyNkURIECAAAEC2RQwIM7muuqKAAECBAikUiDZYXLYXz+cytoURSCrAm/rOSh+ecyVWW1PXwQIECBQAoFkQJwMitu2bRsLOq2MsXXT46kVz5Ugk5AECLwo8MD7fxvbte8ChAABAgQIECBQFgED4rIwS0KAAAECBAgkApNXzoj/+vdXYBAgUEaB8w/4eHxi4PvKmFEqAgQIEKh2gSemj4n7lz4dT6x+LlbUra72dtRPoCoEfnb0FXFwr/2qolZFEiBAgAABAtUvYEBc/WuoAwIECBAgUDUC/zNrVHznmZuqpl6FEsiCwF/ec13suf2uWWhFDwQIECBQJoGlG1bEZx74eixev6xMGaUhQOCCt50ZH9v3vSAIECBAgAABAmURMCAuC7MkBAgQIECAQCJwzbO/ir/OvBcGAQJlEhjZZ1hcd+RXy5RNGgIECBDIksBVY34Wt8++P0st6YVAqgXes8eR8a0Rn091jYojQIAAAQIEsiNgQJydtdQJAQIECBBIvcC5D14RzyyblPo6FUggKwKXHvTpOHWvd2WlHX0QIECAQBkF7p33aFz+1I/LmFEqAvkW6N9tt/jz8T/KN4LuCRAgQIAAgbIJGBCXjVoiAgQIECBA4Pjb/ztW1q0BQYBAGQQ6te0QfzvhJ9GrU48yZJOCAAECBLImULNpbZx9/2Uxb+3irLWmHwKpFXjyQ7dG29ZtU1ufwggQIECAAIHsCBgQZ2ctdUKAAAECBFItsLZ+fRxz25mprlFxBLIk8K7dR8a3D/tillrSCwECBAiUWeB7z/4y/jbzX2XOKh2B/Arccux3YkiPvfMLoHMCBAgQIECgbAIGxGWjlogAAQIECORbYMKKaYVdKC4CBMojcOWIL8Txe7y9PMlkIUCAAIFMCjyw8Km45PEfZLI3TRFIo8BXDv50fGCAz4OkcW3URIAAAQIEsiZgQJy1FdUPAQIECBBIqcDts++Pq8b8LKXVKYtAtgR6dNwh/n7CT6JLu87Zakw3BAgQIFBWgc1bG+ITo74cM2vmlzWvZATyKnDa3u+Ji4edndf29U2AAAECBAiUUcCAuIzYUhEgQIAAgTwLXDf+t/HHaXfkmUDvBMomcEr/Y+Oy4eeULZ9EBAgQIJBdgWvH3Ry3Tr8ruw3qjECKBEbsfEBcf9TlKapIKQQIECBAgEBWBQyIs7qy+iJAgAABAikT+MIj344nloxLWVXKIZBNgWvffmkc2ffgbDanKwIECBAoq8BTS5+L8x++sqw5JSOQV4G+XXrF7SfdmNf29U2AAAECBAiUUcCAuIzYUhEgQIAAgTwLnHznubFk/fI8E+idQFkEdt+uT/zthJ9Eq2hVlnySECBAgED2BZJjpqesnp39RnVIIAUCT3zo1mjXum0KKlECAQIECBAgkGUBA+Isr67eCBAgQIBASgQ2bamPI/720ZRUowwC2Rb42L7vjQvedma2m9QdAQIECJRV4IYJf4pbpvxPWXNKRiCvArce/8MY0G33vLavbwIECBAgQKBMAgbEZYKWhgABAgQI5Flg6urZ8fFRX84zgd4JlE3g50d/Mw7qNaRs+SQiQIAAgewLTFgxLc6+/7LsN6pDAikQuGbkxXH0roemoBIlECBAgAABAlkWMCDO8urqjQABAgQIpETgnnmPxNef+klKqlEGgewKDNyxf/z+Xddkt0GdESBAgEDFBJIBcTIodhEgUFqBz+3/sThz0PtLm0R0AgQIECBAIPcCBsS5fwUAECBAgACB0gvcOPFPcfPzjiUsvbQMeRf41JDT4tP7nZZ3Bv0TIECAQAkEkiOmk6OmXQQIlFbgvXseHV8/5LOlTSI6AQIECBAgkHsBA+LcvwIACBAgQIBA6QUufvyaeGjh6NInkoFAzgVufMc3YnjvoTlX0D4BAgQIlEJgZs38+Mi9F5YitJgECLxM4ICdBsav3nkVEwIECBAgQIBASQUMiEvKKzgBAgQIECCQCHzw7i/EvLWLYBAgUEKB7h27xZ3v/Xm0a92uhFmEJkCAAIE8C5z/8JXx1NLn8kygdwIlF9ixw/Yx6pTflDyPBAQIECBAgEC+BQyI873+uidAgAABAiUX2LZtWxzylw+VPI8EBPIu8M7dDovvHn5R3hn0T4AAAQIlFPjTtDvjR+NvKWEGoQkQSATuf/8tsX37rjAIECBAgAABAiUTMCAuGa3ABAgQIECAQCIwu2ZBnH7vF2EQIFBigYsO/GR8eJ8TS5xFeAIECBDIs8DEldPjrH9/Nc8EeidQFoGbj/1O7Ndj77LkkoQAAQIECBDIp4ABcT7XXdcECBAgQKBsAg8vGhNfeux7ZcsnEYG8Cvz+XdfEwB3757V9fRMgQIBAmQROuuMz8cKGlWXKJg2BfAp889Dz44R+R+WzeV0TIECAAAECZREwIC4LsyQECBAgQCC/An+ecU/8YOyv8wugcwJlEOjbpVfcftKNZcgkBQECBAjkXeArT1wb/17wZN4Z9E+gpAJnDT41zh36kZLmEJwAAQIECBDIt4ABcb7XX/cECBAgQKDkAj957nfx+6n/LHkeCQjkWeB9/d8ZXxt+bp4J9E6AAAECZRLwHeIyQUuTa4Fjdzs8vnP4hbk20DwBAgQIECBQWgED4tL6ik6AAAECBHIv8NUnfhj3LXgi9w4ACJRS4IpDz48THUNYSmKxCRAgQOB/BSavmhn/dd+lPAgQKKHAPjv0iz+++wclzCA0AQIECBAgkHcBA+K8vwH6J0CAAAECJRY4699fjYkrp5c4i/AE8i3wj5NuiF269M43gu4JECBAoGwCvkNcNmqJcirQsU37ePSDf8pp99omQIAAAQIEyiFgQFwOZTkIECBAgECOBU7456dj+cZVORbQOoHSCgzotnvcevwPS5tEdAIECBAg8DIB3yH2OhAovcB9p9wcO3TYrvSJZCBAgAABAgRyKWBAnMtl1zQBAgQIECiPwJZtW2LEX04vTzJZCORU4MP7nBgXHfjJnHavbQIECBCohMD/m35n/HDcLZVILSeB3Aj86d3Xxt477JGbfjVKgAABAgQIlFfAgLi83rIRIECAAIFcCSxa90Kcctdnc9WzZgmUW+Dat18aR/Y9uNxp5SNAgACBHAvMWDMvPvqvi3IsoHUCpRf4yZGXxWF9Dix9IhkIECBAgACBXAoYEOdy2TVNgAABAgTKI/DssslxzoPfKE8yWQjkVOCB9/82tmvfJafda5sAAQIEKiXgO8SVkpc3LwKXDz8vTu5/TF7a1ScBAgQIECBQZgED4jKDS0eAAAECBPIkcNfch+OKp6/PU8t6JVBWgf167B03H/udsuaUjAABAgQIJAK+Q+w9IFBagXP2+3CcPeSDpU0iOgECBAgQIJBbAQPi3C69xgkQIECAQOkFfv383+PnE/9f6RPJQCCnAp8c/IE4b+hHc9q9tgkQIECgkgJ/nzkqvvvsTZUsQW4CmRY4da93xaUHfTrTPWqOAAECBAgQqJyAAXHl7GUmQIAAAQKZF7j6mZ/HbbP+nfk+NUigUgI3vuMbMbz30Eqll5cAAQIEciwwb+3i+ODdn8+xgNYJlFbgyF0OjmuPuLS0SUQnQIAAAQIEcitgQJzbpdc4AQIECBAovcDnH74qnlw6vvSJZCCQU4Exp/8tp51rmwABAgTSIOA7xGlYBTVkVWBQ9wHxu+O+l9X29EWAAAECBAhUWMCAuMILID0BAgQIEMiywGn3XBBzahdmuUW9EaiYwL477hl/eNf3K5ZfYgIECBAg8I2nr4+75z4MggCBEgjs1GnHuOfkX5YgspAECBAgQIAAgQgDYm8BAQIECBAgUDKBI/9+RmxsqCtZfIEJ5Fng5D2PicsPOS/PBHonQIAAgQoL3DHnwfjW6BsqXIX0BLIrMPr0v0araJXdBnVGgAABAgQIVEzAgLhi9BITIECAAIFsC9TUr41jb/tktpvUHYEKCnxp2Nlx+t7vqWAFUhMgQIBA3gVm1yyI0+/9Yt4Z9E+gZAJ3nXxT9OrUvWTxBSZAgAABAgTyK2BAnN+11zkBAgQIECipwLTVc+KMUReXNIfgBPIs8Mt3XhVv22lgngn0ToAAAQIVFti2bVsc8pcPVbgK6QlkV+CW474bQ7rvld0GdUaAAAECBAhUTMCAuGL0EhMgQIAAgWwLPLb42fjio9/JdpO6I1BBgUdO/UN0atuxghVITYAAAQIEIj549xdi3tpFKAgQKIHAD474chy1yyEliCwkAQIECBAgkHcBA+K8vwH6J0CAAAECJRL455wH4srRN5YourAE8i2w+3Z94u8nXJ9vBN0TIECAQCoELn78mnho4ehU1KIIAlkTuOSgT8UH93p31trSDwECBAgQIJACAQPiFCyCEggQIECAQBYFbplyW9ww4Y9ZbE1PBCoucNxuh8fVh19Y8ToUQIAAAQIEbpz4p7j5+f8BQYBACQTOGnxqnDv0IyWILCQBAgQIECCQdwED4ry/AfonQIAAAQIlEvjRuFviT9PvLFF0YQnkW+Cz+38s/mvQ+/ONoHsCBAgQSIXAPfMeia8/9ZNU1KIIAlkTeO+eR8fXD/ls1trSDwECBAgQIJACAQPiFCyCEggQIECAQBYFLn/qx3HvvEez2JqeCFRc4CdHfS0O2/ltFa9DAQQIECBAYOrq2fHxUV8GQYBACQRG7HxAXH/U5SWILCQBAgQIECCQdwED4ry/AfonQIAAAQIlEvjsQ9+K0S9MKFF0YQnkW+Bf7/t1dO/YLd8IuidAgACBVAhs2lIfR/zto6moRREEsiYwcMf+8ft3XZO1tvRDgAABAgQIpEDAgDgFi6AEAgQIECCQRYGP3HthzKyZn8XW9ESgogI9O3WPu0++qaI1SE6AAAECBF4ucPKd58aS9cuhECBQZIE+XXrGP0/6WZGjCkeAAAECBAgQiDAg9hYQIECAAAECJRF49+1nx6q6mpLEFpRAngWO6HtQ/OjtX8kzgd4JECBAIGUCX3jk2/HEknEpq0o5BKpfoHPbjvHwqX+o/kZ0QIAAAQIECKROwIA4dUuiIAIECBAgkA2B4X/+YDYa0QWBlAmcPfjUOGfoR1JWlXIIECBAIM8C143/bfxx2h15JtA7gZIJPPGhW6Nd67Yliy8wAQIECBAgkE8BA+J8rruuCRAgQIBASQWSncPJDmIXAQLFF/jeyC/FMbuOKH5gEQkQIECAQDMFbp99f1w1xjG4zeTzGIE3Fbjn5F/GTp12pESAAAECBAgQKKqAAXFROQUjQIAAAQIEEoHk28PJN4hdBAgUX+AfJ94Qu3TtXfzAIhIgQIAAgWYKTFgxLc6+/7JmPu0xAgTeTODW438YA7rtDokAAQIECBAgUFQBA+KicgpGgAABAgQIJAKjX5gQn33oWzAIECiyQNd2nePBD/yuyFGFI0CAAAECLRNYW78+jrntzJYF8TQBAq8r8ItjvhXDeg6mQ4AAAQIECBAoqoABcVE5BSNAgAABAgQSgXvnPRqXP/VjGAQIFFngoF5D4udHf7PIUYUjQIAAAQItFzj+9v+OlXVrWh5IBAIEXiFwzciL4+hdD6VCgAABAgQIECiqgAFxUTkFI0CAAAECBBKBP02/M3407hYYBAgUWeC43Q6Pqw93fHuRWYUjQIAAgSIInPvgFfHMsklFiCQEAQIvF7hs+DlxSv9joRAgQIAAAQIEiipgQFxUTsEIECBAgACBROCGCX+MW6bcBoMAgSILnL73e+JLw84uclThCBAgQIBAywWuefZX8deZ97Y8kAgECLxC4HP7nxFnDjqFCgECBAgQIECgqAIGxEXlFIwAAQIECBBIBK4cfWP8c84DMAgQKLLAOUM/EmcPPrXIUYUjQIAAAQItF/jD1H/Gj5/7XcsDiUCAwCsEPj7wffH5Az5OhQABAgQIECBQVAED4qJyCkaAAAECBAgkAl989Dvx2OJnYRAgUGSBrx58Trx/gCMGi8wqHAECBAgUQeDuuQ/HN56+vgiRhCBA4OUCJ/c/Ji4ffh4UAgQIECBAgEBRBQyIi8opGAECBAgQIJAIfOr+r8X4FVNhECBQZIEfHHFJHLXL8CJHFY4AAQIECLRc4Kmlz8X5D1/Z8kAiECDwCoGjdjkkfnDEl6kQIECAAAECBIoqYEBcVE7BCBAgQIAAgUTgzPsuiedXzYJBgECRBX5z7NUxtMc+RY4qHAECBAgQaLnA9DVz42P/+lLLA4lAgMArBA7sOShuOsZfvvBaECBAgAABAsUVMCAurqdoBAgQIECAQER85N4LY2bNfBYECBRZ4B8n3hC7dO1d5KjCESBAgACBlgusqFsd77n9Uy0PJAIBAq8Q6L/9rvHn91xHhQABAgQIECBQVAED4qJyCkaAAAECBAgkAqfefX7MX7sEBgECRRZ45NQ/RKe2HYscVTgCBAgQINByga3btsWhf/lQywOJQIDAKwR6dNwh7n3fr6gQIECAAAECBIoqYEBcVE7BCBAgQIAAgUTgvXecE0s3rIBBgEARBZLBcDIgdhEgQIAAgbQKvOsfZ8XqTbVpLU9dBKpSoG3rNvHkh/5clbUrmgABAgQIEEivgAFxetdGZQQIECBAoGoF3n372bGqrqZq61c4gTQKJEdLJ0dMuwgQIECAQFoFPnzvhTHLZ0bSujzqqmKBJz50a7Rr3baKO1A6AQIECBAgkDYBA+K0rYh6CBAgQIBABgSO/p9PxLrNGzLQiRYIpEdgaI994jfHXp2eglRCgAABAgReJXDeQ9+MMS9M5EKAQJEFHvrA76NLu05FjiocAQIECBAgkGcBA+I8r77eCRAgQIBAiQRG/u0jUb9lc4miC0sgnwJH7TI8fnDEJflsXtcECBAgUBUCX3vquvjXvMeqolZFEqgmgVGn/CZ27LB9NZWsVgIECBAgQCDlAgbEKV8g5REgQIAAgWoUGP7nD1Zj2WomkGqB9w84Nr568DmprlFxBAgQIJBvgR+OuyX+3/Q7842gewIlELjzvb+I3p17lCCykAQIECBAgEBeBQyI87ry+iZAgAABAiUSSHYOJzuIXQQIFFfg7MGnxjlD/bNVXFXRCBAgQKCYAr+dclv8dMIfixlSLAIEIuJ/Tvxp7NZ1ZxYECBAgQIAAgaIJGBAXjVIgAgQIECBAIBFIvj2cfIPYRYBAcQW+NOzsOH3v9xQ3qGgECBAgQKCIAnfMeTC+NfqGIkYUigCBRODW438YA7rtDoMAAQIECBAgUDQBA+KiUQpEgAABAgQIJAKr6mri3befDYMAgSILXH34hXHcbocXOapwBAgQIECgeAKPLxkbFzxydfECikSAQEHgd8d9LwZ1H0CDAAECBAgQIFA0AQPiolEKRIAAAQIECCQCSzesiPfe4Tup3gYCxRb4+dHfjIN6DSl2WPEIECBAgEDRBKasmhWfuO+SosUTiACB/wj86p1XxQE7DcRBgAABAgQIECiagAFx0SgFIkCAAAECBBKB+WuXxKl3nw+DAIEiC/zm2KtjaI99ihxVOAIECBAgUDyBFzasjJPu+EzxAopE4P+zdx/QVpXX2oAnRWmCCIgIKqhgQ7GgIoKKBRBb7Jpo1Gjs3NiDvfcSe4lRo0aNSuy9K/beERUsCBYURBCk+499EvObxMRzYO991lrfs8dwOO51rTnn+3z7jstwutYmUCNwSb/jYo1FVqJBgAABAgQIECibgAVx2SgVIkCAAAECBEoCI78ZHb+8/2AYBAiUWeC6AWfFsgstWeaqyhEgQIAAgfIJzJwzK9YeumP5CqpEgECNwHnrHhl9Fl2NBgECBAgQIECgbAIWxGWjVIgAAQIECBAoCQyfMCp29WpBXwYCZRe4edB5sWSrxcpeV0ECBAgQIFBOgTVu2rac5dQiQCAizuxzWKy/WC8WBAgQIECAAIGyCVgQl41SIQIECBAgQKAk8NpXI2LPR46GQYBAmQVu3/Ti6LTAImWuqhwBAgQIECivgAVxeT1VI1ASOHmtA2Ng574wCBAgQIAAAQJlE7AgLhulQgQIECBAgEBJ4OVxb8c+jx0HgwCBMgvcu8XlsXCzNmWuqhwBAgQIECivgAVxeT1VI1ASOHbN/WPzJdeHQYAAAQIECBAom4AFcdkoFSJAgAABAgRKAhbEvgcEKiPw8FZ/jgXnb1mZ4qoSIECAAIEyCVgQlwlSGQI/Eji8556xTdeBTAgQIECAAAECZROwIC4bpUIECBAgQIBAScBb63ZPAAAgAElEQVSC2PeAQGUEhm1zXTRr3LQyxVUlQIAAAQJlErAgLhOkMgR+JHDwqrvFL5fZjAkBAgQIECBAoGwCFsRlo1SIAAECBAgQKAlYEPseEKiMwHPb3xSNGjSqTHFVCRAgQIBAmQQsiMsEqQyBHwkM7rFT7Lr8VkwIECBAgAABAmUTsCAuG6VCBAgQIECAQEnAgtj3gED5BUqL4dKC2IcAAQIECGRdwII46ydkvjwK7Nl9+9hrxe3zOLqZCRAgQIAAgYwKWBBn9GCMRYAAAQIE8ipgQZzXkzN3lgVKr5YuvWLahwABAgQIZF3AgjjrJ2S+PArss9IvY48Vtsnj6GYmQIAAAQIEMipgQZzRgzEWAQIECBDIq4AFcV5PztxZFlhw/pbx8FZ/zvKIZiNAgAABAjUCFsS+CATKL7B/j51iN6+YLj+sigQIECBAIGEBC+KED190AgQIECBQCQEL4kqoqpm6wMLN2sS9W1yeOoP8BAgQIJADAQviHBySEXMn8LuVd4lfL7dF7uY2MAECBAgQIJBdAQvi7J6NyQgQIECAQC4FLIhzeWyGzrhApwUWids3vTjjUxqPAAECBAh4gth3gEAlBA5adbf41TKbVaK0mgQIECBAgECiAhbEiR682AQIECBAoFICFsSVklU3ZYElWy0WNw86L2UC2QkQIEAgJwKeIM7JQRkzVwKHrrZH7NBtUK5mNiwBAgQIECCQbQEL4myfj+kIECBAgEDuBCyIc3dkBs6BwLILLRnXDTgrB5MakQABAgRSF7AgTv0bIH8lBIb03DO27TqwEqXVJECAAAECBBIVsCBO9ODFJkCAAAEClRKwIK6UrLopC6zUdpm4aqNTUyaQnQABAgRyImBBnJODMmauBI5cfZ/YaumNcjWzYQkQIECAAIFsC1gQZ/t8TEeAAAECBHInYEGcuyMzcA4EerbvHpetf0IOJjUiAQIECKQuYEGc+jdA/koIHLPmfrHFkhtUorSaBAgQIECAQKICFsSJHrzYBAgQIECgUgIWxJWSVTdlAa+YTvn0ZSdAgEC+BCyI83Veps2HwPG9/i827bJePoY1JQECBAgQIJALAQviXByTIQkQIECAQH4ELIjzc1YmzY9Apxbt4/bNLsnPwCYlQIAAgWQFLIiTPXrBKyhw0loHxMad16lgB6UJECBAgACB1AQsiFM7cXkJECBAgECFBSyIKwysfJICreZfIB7Z6uokswtNgAABAvkR+G7WtFj3lp3zM7BJCeRE4NS1D47+i6+dk2mNSYAAAQIECORBwII4D6dkRgIECBAgkCMBC+IcHZZRcyPQsEHDeH77m3Mzr0EJECBAIE2BL7+bEJvcuVea4aUmUEGBM/ocGhsstlYFOyhNgAABAgQIpCZgQZzaictLgAABAgQqLPDaVyNiz0eOrnAX5QmkJ/DENtdF88ZN0wsuMQECBAjkRuDDSWNi+/sOzM28BiWQF4Gz+w6J9TqtkZdxzUmAAAECBAjkQMCCOAeHZEQCBAgQIJAngeETRsWuDw3J08hmJZALgXu2+GO0b9Y2F7MakgABAgTSFHhz/Lux+8NHpRleagIVFDh3nSOib8eeFeygNAECBAgQIJCagAVxaicuLwECBAgQqLDAyG9Gxy/vP7jCXZQnkJ7ATRufG0stuHh6wSUmQIAAgdwIPPPZq3HAsFNyM69BCeRF4IL1jo7eHVbJy7jmJECAAAECBHIgYEGcg0MyIgECBAgQyJPA6MmfxTb3/l+eRjYrgVwIXLnhKdGj3bK5mNWQBAgQIJCmwIOjn46jnj03zfBSE6igwMX9jo01F+lRwQ5KEyBAgAABAqkJWBCnduLyEiBAgACBCgt8MfWr2OyufSrcRXkC6Qmcv+5Rsfaiq6YXXGICBAgQyI3AraMeitNe+mNu5jUogbwIXLb+CdGzffe8jGtOAgQIECBAIAcCFsQ5OCQjEiBAgACBPAl8Pf2bGHD7Hnka2awEciFwSu8DY8ASfXMxqyEJECBAIE2Ba0fcHhe+fl2a4aUmUEGB6wacFcsutGQFOyhNgAABAgQIpCZgQZzaictLgAABAgQqLDBl5tTod+suFe6iPIH0BA5ffa/YZukB6QWXmAABAgRyI3DJmzfEn4ffmpt5DUogLwK3b3ZJdGrRPi/jmpMAAQIECBDIgYAFcQ4OyYgECBAgQCBPAjPnzIq1h+6Yp5HNSiAXAoN77By7Lr9lLmY1JAECBAikKXDmy1fE0JH3pxleagIVFHhkq6uj1fwLVLCD0gQIECBAgEBqAhbEqZ24vAQIECBAoAoCa960XXwf31ehkxYE0hHYbfmtY/8ev0onsKQECBAgkDuBY5+7IO77eFju5jYwgawLPL/9zdGwQcOsj2k+AgQIECBAIEcCFsQ5OiyjEiBAgACBvAj0/duvYvrsGXkZ15wEciGwbdeBMaTnnrmY1ZAECBAgkKbAwU+eFk9++nKa4aUmUCGB5o2bxhPb+G3vCvEqS4AAAQIEkhWwIE726AUnQIAAAQKVE9jgtl1j8owplWugMoEEBTbuvE6ctNYBCSYXmQABAgTyIrDno8fEa1++k5dxzUkgFwLtm7WNe7b4Yy5mNSQBAgQIECCQHwEL4vyclUkJECBAgEBuBDa+47cxftrE3MxrUAJ5EOjbsWecu84ReRjVjAQIECCQqMAvHzgkRk78ONH0YhOojMBSCy4eN218bmWKq0qAAAECBAgkK2BBnOzRC06AAAECBConsMXd+8ZnU76sXAOVCSQo0L1tt7h6o9MSTC4yAQIECORFYPO79o3Pp/ozYF7Oy5z5EOjRbtm4csNT8jGsKQkQIECAAIHcCFgQ5+aoDEqAAAECBPIjsO29v4uPJ3+an4FNSiAHAi3nbxGPbnVNDiY1IgECBAikKrD+rbvEtzOnphpfbgIVEVh70VXj/HWPqkhtRQkQIECAAIF0BSyI0z17yQkQIECAQMUEfvXAIfG+1wtWzFfhdAUe3PLKWKjJgukCSE6AAAECmRZY46ZtMz2f4QjkUWDAEn3jlN4H5nF0MxMgQIAAAQIZFrAgzvDhGI0AAQIECORVYLeHj4i3x7+f1/HNTSCzAn/a8ORYpd1ymZ3PYAQIECCQrkDp7TGlt8j4ECBQXoFtlh4Qh6++V3mLqkaAAAECBAgkL2BBnPxXAAABAgQIECi/wF6PHhuvfjm8/IVVJJC4wDFr7hdbLLlB4griEyBAgEAWBYZ9+lIc8uTpWRzNTARyLbDr8lvG4B475zqD4QkQIECAAIHsCVgQZ+9MTESAAAECBHIvcNjTZ8bjY17IfQ4BCGRNwL8gzNqJmIcAAQIEfhC4bsSdcf7r1wIhQKDMAvv3+FXstvzWZa6qHAECBAgQIJC6gAVx6t8A+QkQIECAQAUETnvp8rh11IMVqKwkgbQF+i3WK87qc1jaCNITIECAQCYFTnnxsrj9g4czOZuhCORZYEjPPWPbrgPzHMHsBAgQIECAQAYFLIgzeChGIkCAAAECeRf441s3xRVvD817DPMTyJzAUgsuHjdtfG7m5jIQAQIECBDwEyO+AwQqI3DSWgfExp3XqUxxVQkQIECAAIFkBSyIkz16wQkQIECAQOUEho68P858+YrKNVCZQKICjRs2ime3uynR9GITIECAQJYFBt7x25gwbWKWRzQbgVwKnLvOEdG3Y89czm5oAgQIECBAILsCFsTZPRuTESBAgACB3Ao88smzcfgz5+R2foMTyLLA7ZtdEp1atM/yiGYjQIAAgcQEvp05Nda/dZfEUotLoDoCV254SvRot2x1mulCgAABAgQIJCNgQZzMUQtKgAABAgSqJ/Dql8Oj9JpBHwIEyi9wwXpHR+8Oq5S/sIoECBAgQGAuBd6eMDJ2e+jwubzbbQQI/C+B2za9KBZboAMkAgQIECBAgEBZBSyIy8qpGAECBAgQIFAS+Hjy2Nj23gNgECBQAYFDV9s9dui2SQUqK0mAAAECBOZO4N6Pnojjnr9w7m52FwEC/1PgiW2ui+aNm1IiQIAAAQIECJRVwIK4rJyKESBAgAABAiWByTOmxAa37QqDAIEKCGzfbVActtoeFaisJAECBAgQmDuBS9/8a1w1/Ja5u9ldBAj8V4GmjZvEk9tcT4gAAQIECBAgUHYBC+KykypIgAABAgQIlAR6D90xZs2ZBYMAgTIL9Oqwcly03jFlrqocAQIECBCYe4EjnjknHv7k2bkv4E4CBH5SoFOL9nH7ZpfQIUCAAAECBAiUXcCCuOykChIgQIAAAQIlgU3v2jvGTR0PgwCBMgss2mLhuHOzS8tcVTkCBAgQIDD3Ar964JB4f+LHc1/AnQQI/KTASm2Xias2OpUOAQIECBAgQKDsAhbEZSdVkAABAgQIECgJ/PrB38eIrz+AQYBABQSe2e7GmK9h4wpUVpIAAQIECNRdoM/ffhkzZs+s+43uIEDgfwqs12mNOLvvEEoECBAgQIAAgbILWBCXnVRBAgQIECBAoCRwwLBT4pnPXoVBgEAFBP668R+i64JLVKCykgQIECBAoG4Cn035Mra4e9+63eRqAgRqJbDV0v3jyNX3rtW1LiJAgAABAgQI1EXAgrguWq4lQIAAAQIEai1wwgsXxd0fPl7r611IgEDtBU5a64DYuPM6tb/BlQQIECBAoEICz3/+egx+4qQKVVeWQNoCe3TfNvZZcce0EaQnQIAAAQIEKiJgQVwRVkUJECBAgACBC1+/Lq4dcTsIAgQqILDjMpvEIavuXoHKShIgQIAAgboJ3Pz+fXHWK1fW7SZXEyBQK4HDVtsjtu82qFbXuogAAQIECBAgUBcBC+K6aLmWAAECBAgQqLXA9e/eFee9dk2tr3chAQK1F1ip7TJx1Uan1v4GVxIgQIAAgQoJnPTCJXHnh49WqLqyBNIWOH3tQ2LDxXunjSA9AQIECBAgUBEBC+KKsCpKgAABAgQI3PfxsDj2uQtAECBQAYGGDRrEM9vdFI0aNKxAdSUJECBAgEDtBba593cxevKntb/BlQQI1Frg8g1OjFUXXqHW17uQAAECBAgQIFBbAQvi2kq5jgABAgQIEKiTgN+jqxOXiwnUWeDq/qdH9zZd63yfGwgQIECAQLkEvp7+TQy4fY9ylVOHAIF/E/jbJhdE55YduRAgQIAAAQIEyi5gQVx2UgUJECBAgACBksBHk8bGdvcdAIMAgQoJ/L7nb2O7rhtXqLqyBAgQIEDg5wUeG/N8/P7ps37+QlcQIDBXAo9udU20nL/FXN3rJgIECBAgQIDA/xKwIPb9IECAAAECBCoiMG329FjnbztVpLaiBAhEbNqlXxzfazAKAgQIECBQbwLnvnZN3PDuXfXWX2MCRRaYr2HjeGa7G4scUTYCBAgQIECgHgUsiOsRX2sCBAgQIFB0gQG37x5fT59U9JjyEagXgS6tOsXQQefXS29NCRAgQIBASWCPR46KN756FwYBAhUQWKR5u7h788sqUFlJAgQIECBAgECEBbFvAQECBAgQIFAxgV0fGhLDJ4yqWH2FCaQucN8Wf4p2zRZKnUF+AgQIEKgHgZlzZsW6t+wcs+bMqofuWhIovsAKbZaOa/qfUfygEhIgQIAAAQL1ImBBXC/smhIgQIAAgTQEhjx9djw65rk0wkpJoB4Ezl3niOjbsWc9dNaSAAECBFIXeGncW7HvY8enziA/gYoJrNdpjTi775CK1VeYAAECBAgQSFvAgjjt85eeAAECBAhUVOC8166J6/0uXUWNFU9bYO8Vd4jfdt8ubQTpCRAgQKBeBK58+29x2Vt+H7Ve8DVNQmDHZTaJQ1bdPYmsQhIgQIAAAQLVF7Agrr65jgQIECBAIBmBG9+7N8559apk8gpKoNoCniyptrh+BAgQIPCDwCFPnRHDxr4IhACBCgkcuMqusdOym1eourIECBAgQIBA6gIWxKl/A+QnQIAAAQIVFHhi7Itx6FN+N6uCxEonLlD6/eHS7xD7ECBAgACBagtscude8eV3E6rdVj8CyQic0efQ2GCxtZLJKygBAgQIECBQXQEL4up660aAAAECBJISeG/ih7HTA4cllVlYAtUWuGHgOdGtdedqt9WPAAECBBIWGPH1B/HrB3+fsIDoBCovcE3/M2KFNktXvpEOBAgQIECAQJICFsRJHrvQBAgQIECgOgKTZnwbG962W3Wa6UIgUYFj19w/Nl9y/UTTi02AAAEC9SFwy8gH4/SXL6+P1noSSEbgwS2vioWatEomr6AECBAgQIBAdQUsiKvrrRsBAgQIEEhOoN+tv44pM79LLrfABKolsH23QXHYantUq50+BAgQIEAgTn7x0rjjg0dIECBQIYGmjZrEk9teX6HqyhIgQIAAAQIEIiyIfQsIECBAgACBigrseP/BMeqb0RXtoTiBlAVWbNst/rzRaSkTyE6AAAECVRb41QOHxvsTP6pyV+0IpCPQpVWnGDro/HQCS0qAAAECBAhUXcCCuOrkGhIgQIAAgbQEDnrytHjq05fTCi0tgSoLXD/wrFim9ZJV7qodAQIECKQo8NmUL2OLu/dNMbrMBKom0LvDKnHBekdXrZ9GBAgQIECAQHoCFsTpnbnEBAgQIECgqgJnvnxFDB15f1V7akYgNYHfrfzr+PVyv0gttrwECBAgUA8C93/8ZBzznCcb64Fey4QEtl66fxyx+t4JJRaVAAECBAgQqLaABXG1xfUjQIAAAQKJCVw74o648PW/JJZaXALVFejVoUdctN6x1W2qGwECBAgkKXDc8xfEvR8NSzK70ASqJbDfSr+K36ywdbXa6UOAAAECBAgkKGBBnOChi0yAAAECBKop8NDop+PIZ8+tZku9CCQpcPumF0enBRZJMrvQBAgQIFAdgW9nTo2t7hkcE6dPqk5DXQgkKnDSWgfExp3XSTS92AQIECBAgEA1BCyIq6GsBwECBAgQSFjg7fHvx24PH5GwgOgEqiNwxOp7xdZLD6hOM10IECBAIEkB/+FfkscudD0I/GnDk2OVdsvVQ2ctCRAgQIAAgVQELIhTOWk5CRAgQIBAPQlMnjElNrht13rqri2BdAQ2WGytOKPPoekElpQAAQIEqi5wwgsXx90fPlb1vhoSSE3g7s0vi0Wat0sttrwECBAgQIBAFQUsiKuIrRUBAgQIEEhVYMDte8TX079JNb7cBKoi0GK+ZlF6zXTrJq2q0k8TAgQIEEhLYOqsabH1PYNj/LSJaQWXlkCVBRo2aBDPbz+0yl21I0CAAAECBFITsCBO7cTlJUCAAAEC9SCw5yNHx2tfjaiHzloSSEvg5LUOjIGd+6YVWloCBAgQqIrAI588G4c/c05VemlCIGWBji3axx2bXZIygewECBAgQIBAFQQsiKuArAUBAgQIEEhd4KQXLok7P3w0dQb5CVRcYPMl149j19y/4n00IECAAIH0BE5+8dK444NH0gsuMYEqC/Rs3z0uW/+EKnfVjgABAgQIEEhNwII4tROXlwABAgQI1IPANe/cHhe9cV09dNaSQFoC7Zu1jds3uyjmazhfWsGlJUCAAIGKCkyfPaPm9dLjvptQ0T6KEyAQseMym8Qhq+6OggABAgQIECBQUQEL4oryKk6AAAECBAiUBB4f83wc9vRZMAgQqILAuescEX079qxCJy0IECBAIBWBx8e+EIc9dWYqceUkUK8Cx6yxX2yx1Ab1OoPmBAgQIECAQPEFLIiLf8YSEiBAgACBehf44JtPYof7D6r3OQxAIAUBT52kcMoyEiBAoLoCp730x7h11EPVbaobgUQFrul/RqzQZulE04tNgAABAgQIVEvAgrha0voQIECAAIGEBWbNmR29h+6QsIDoBKonsGSrxeLmQedVr6FOBAgQIFBogdKf47a+d3B8NuXLQucUjkBWBJ7Z7saYr2HjrIxjDgIECBAgQKCgAhbEBT1YsQgQIECAQNYEtrx7vxg7ZVzWxjIPgUIKXL7BibHqwisUMptQBAgQIFBdgSc/fSkOfvL06jbVjUCiAl1adYqhg85PNL3YBAgQIECAQDUFLIirqa0XAQIECBBIWOB3T5wcz37+WsICohOonsAeK2wb+6y0Y/Ua6kSAAAEChRU44+Ur4m8j7y9sPsEIZEmg/xJ94tTefponS2diFgIECBAgUFQBC+KinqxcBAgQIEAgYwJnv3JV3PT+vRmbyjgEiinQvU3XuLq/p72KebpSESBAoHoC33//fWx17+AY++0X1WuqE4GEBfZb6VfxmxW2TlhAdAIECBAgQKBaAhbE1ZLWhwABAgQIJC5w8/v3xVmvXJm4gvgEqidwUb9jo9ciParXUCcCBAgQKJzA05+9EgcOO7VwuQQikFWBc9c5Ivp27JnV8cxFgAABAgQIFEjAgrhAhykKAQIECBDIssDzn78eg584Kcsjmo1AoQS26TowDu+5Z6EyCUOAAAEC1RU48+UrYqjXS1cXXbekBe7e/LJYpHm7pA2EJ0CAAAECBKojYEFcHWddCBAgQIBA8gKfTfkytrh73+QdABColkCbpgvG0EHnR6v5F6hWS30IECBAoEACE6dPiu3vOyi+nv5NgVKJQiC7AqU/sz2y1dXZHdBkBAgQIECAQKEELIgLdZzCECBAgACBbAusPXTHmDlnVraHNB2BAgkcvca+8YulNixQIlEIECBAoFoCt4x8IE5/+U/VaqcPgeQFerbvHpetf0LyDgAIECBAgACB6ghYEFfHWRcCBAgQIEAgIn55/8Ex8pvRLAgQqJJAn0VXi/PWPbJK3bQhQIAAgSIJ7PvY8fHSuLeKFEkWApkW2HGZTeKQVXfP9IyGI0CAAAECBIojYEFcnLOUhAABAgQIZF7gmOfOj/s/fjLzcxqQQJEErhtwViy70JJFiiQLAQIECFRY4LUv34k9Hz2mwl2UJ0DgxwLHrLFfbLHUBlAIECBAgAABAlURsCCuCrMmBAgQIECAQEngxvfujXNevQoGAQJVFNij+7axz4o7VrGjVgQIECCQd4GzX7kqbnr/3rzHMD+BXAlc0/+MWKHN0rma2bAECBAgQIBAfgUsiPN7diYnQIAAAQK5E3hz/Hux+8Ned5u7gzNwrgWWXnDxuHHjc3OdwfAECBAgUD2ByTOmxPb3Hxhfffd19ZrqRIBAPLPdjTFfw8YkCBAgQIAAAQJVEbAgrgqzJgQIECBAgEBJYM7330evm7eDQYBAlQXO7jsk1uu0RpW7akeAAAECeRS4bdTDcepLl+VxdDMTyK1Al1adYuig83M7v8EJECBAgACB/AlYEOfvzExMgAABAgRyLbDrQ0Ni+IRRuc5geAJ5E9i0S784vtfgvI1tXgIECBCoB4HBT5wUz3/+ej101pJAugIDl+gbJ/c+MF0AyQkQIECAAIGqC1gQV51cQwIECBAgkLbAmS9fEUNH3p82gvQEqizQvHGzGDrovGjfvG2VO2tHgAABAnkSeOOrd2OPR47K08hmJVAIgQNW3iV2Xm6LQmQRggABAgQIEMiHgAVxPs7JlAQIECBAoDAC93z0eBz//EWFySMIgbwIHLra7rFDt03yMq45CRAgQKAeBM597eq44d2766GzlgTSFrh0/eNj9fYrpo0gPQECBAgQIFBVAQviqnJrRoAAAQIECHw0aWxsd98BIAgQqLJAz/bd47L1T6hyV+0IECBAIC8CU2Z+Fzvcf2B8MXV8XkY2J4HCCDy29bWxwHzNC5NHEAIECBAgQCD7AhbE2T8jExIgQIAAgcIJ9Lv111H6l5A+BAhUV+CKDU+OldstV92muhEgQIBALgTu/PDROOmFS3IxqyEJFElgsQUWids2vbhIkWQhQIAAAQIEciBgQZyDQzIiAQIECBAomsD+j58YL3zxRtFiyUMg8wI7Lbt5HLjKrpmf04AECBAgUH2BA4adEs989mr1G+tIIHGBjRbvHaetfUjiCuITIECAAAEC1RawIK62uH4ECBAgQIBAXPLmDfHn4beSIECgygILN2sT1w04M9o0bV3lztoRIECAQJYF3p4wMnZ76PAsj2g2AoUVGNxjp9h1+a0Km08wAgQIECBAIJsCFsTZPBdTESBAgACBQgs8MfbFOPSpMwqdUTgCWRXYb6Vfxm9W2Car45mLAAECBOpB4ILX/xJ/GXFHPXTWkgCBi9Y7Jnp1WBkEAQIECBAgQKCqAhbEVeXWjAABAgQIECgJfPXd1zHozj1hECBQDwKdWiwSfxlwZrScv0U9dNeSAAECBLImUPpz2a8f+n3Nn898CBCovsDDW/45FmzSsvqNdSRAgAABAgSSFrAgTvr4hSdAgAABAvUnsNld+8QXU7+qvwF0JpCwwAGr7BI7L7tFwgKiEyBAgMAPApe/dXP86e2bgRAgUA8Ci7ZYOO7c7NJ66KwlAQIECBAgkLqABXHq3wD5CRAgQIBAPQkMefrseHTMc/XUXVsCaQt0adUprhtwVjRpNH/aENITIEAgcQFPDyf+BRC/3gXWX6xXnNnnsHqfwwAECBAgQIBAegIWxOmducQECBAgQCATAteOuCMufP0vmZjFEARSFDh0tT1ih26DUowuMwECBAj8Q8DTw74KBOpXYN+Vfhm7r7BN/Q6hOwECBAgQIJCkgAVxkscuNAECBAgQqH+Bl8e9Hfs8dlz9D2ICAokKdGvdJa4bcGY0bNAwUQGxCRAgkLaAp4fTPn/psyFw/rpHxtqLrpaNYUxBgAABAgQIJCVgQZzUcQtLgAABAgSyIzBrzqzoPXTH7AxkEgIJChy5+t6x1dL9E0wuMgECBAh4eth3gED9CzzwiyuiTdPW9T+ICQgQIECAAIHkBCyIkztygQkQIECAQHYEfvPwkfHW+PeyM5BJCCQm0L1N17i6/+mJpRaXAAECBDw97DtAoP4F2jdrE/dscXn9D2ICAgQIECBAIEkBC+Ikj11oAgQIECCQDYHzX7s2rnv3zmwMYwoCiQoc1yznnBwAACAASURBVGtwbNalX6LpxSZAgECaAp4eTvPcpc6WwLodV49z1jk8W0OZhgABAgQIEEhGwII4maMWlAABAgQIZE/gibEvxKFPnZm9wUxEICGBVRZePv60wUkJJRaVAAECaQt4ejjt85c+OwJ7dt8+9lpx++wMZBICBAgQIEAgKQEL4qSOW1gCBAgQIJAtgS+/mxCb3LlXtoYyDYEEBU7pfVAMWKJPgslFJkCAQHoCnh5O78wlzqbA5RucGKsuvEI2hzMVAQIECBAgUHgBC+LCH7GABAgQIEAg2wLb3XdAfDRpbLaHNB2BggusuUiPuLjfsQVPKR4BAgQIeHrYd4BANgTmbzhfPL3dX7MxjCkIECBAgACBJAUsiJM8dqEJECBAgEB2BE5+8dK444NHsjOQSQgkKnBmn8Ni/cV6JZpebAIECKQh4OnhNM5ZyuwL9Oqwcly03jHZH9SEBAgQIECAQGEFLIgLe7SCESBAgACBfAiUlsOlJbEPAQL1K9Bn0dXivHWPrN8hdCdAgACBigl4erhitAoTqLPA4B47xa7Lb1Xn+9xAgAABAgQIECiXgAVxuSTVIUCAAAECBOZK4P2JH8WvHjh0ru51EwEC5RU4tffB0X+JtctbVDUCBAgQyISAp4czcQyGIFAjcHX/06N7m640CBAgQIAAAQL1JmBBXG/0GhMgQIAAAQI/CGx8x29j/LSJQAgQqGeBFdp0jSs3PCUaN2xUz5NoT4AAAQLlFPD0cDk11SIwbwILNWkVD2551bwVcTcBAgQIECBAYB4FLIjnEdDtBAgQIECAwLwLDHn67Hh0zHPzXkgFAgTmWWD/HjvFbl55OM+OChAgQCBLAhe9cV1c887tWRrJLASSFei3WK84q89hyeYXnAABAgQIEMiGgAVxNs7BFAQIECBAIGmBa965LS564/qkDYQnkBWBBedvGVdudEp0btkxKyOZgwABAgTmQeDt8e/HHo8cFbO/nzMPVdxKgEC5BA5edbf45TKblaucOgQIECBAgACBuRKwIJ4rNjcRIECAAAEC5RR44Ys3Yv/HTyxnSbUIEJgHgS2X2iiOWmOfeajgVgIECBDIisARz5wTD3/ybFbGMQeB5AVuGHhOdGvdOXkHAAQIECBAgED9ClgQ16+/7gQIECBAgEBEfDtzSgy847cxY/ZMHgQIZETg/HWPirUXXTUj0xiDAAECBOZG4MHRT8VRz543N7e6hwCBCggstkCHuG3TiypQWUkCBAgQIECAQN0ELIjr5uVqAgQIECBAoEICez96bLzy5fAKVVeWAIG6CqyxyEpxSb/j6nqb6wkQIEAgIwIz58yMPR4+Kt75+oOMTGQMAgQ269Ivjus1GAQBAgQIECBAoN4FLIjr/QgMQIAAAQIECJQEznvtmrj+3btgECCQIYHfr/bb2K7bxhmayCgECBAgUFuBPw+/JS5586+1vdx1BAhUQaD0Ex6ln/LwIUCAAAECBAjUt4AFcX2fgP4ECBAgQIBAjcCwsS/GIU+dQYMAgQwJdGzRPq7c8JRo12yhDE1lFAIECBD4OYGPJo2JPR45KibNmPJzl/rnBAhUUeBvm1wQnVt2rGJHrQgQIECAAAECPy1gQeybQYAAAQIECGRCYOqsabHl3fvF19MnZWIeQxAg8HeBnZbdPA5cZVccBAgQIJAjgZNevDTu/OCRHE1sVALFF1h2oSXjugFnFT+ohAQIECBAgEAuBCyIc3FMhiRAgAABAmkIHPnsufHQ6KfTCCslgRwJXLHhybFyu+VyNLFRCRAgkK7AU5++Egc9eWq6AJITyKjADt02iUNX2z2j0xmLAAECBAgQSE3Agji1E5eXAAECBAhkWOC2UQ/FqS/9McMTGo1AmgL9Oq0ZZ/X9fZrhpSZAgEDOBPZ57Ph4edxbOZvauASKL3Dq2gdH/8XXLn5QCQkQIECAAIFcCFgQ5+KYDEmAAAECBNIQ+OTbz2Lre/4vjbBSEsiZwAm9/i826bJezqY2LgECBNISuOn9++LsV65MK7S0BHIg0LRxk7hj00uiTdMFczCtEQkQIECAAIEUBCyIUzhlGQkQIECAQI4E9n702Hjly+E5mtioBNIQ6Na6c1y54SnRrHHTNAJLSYAAgZwJjPtuQuzx8FHx+dQvcza5cQkUX2Cdjj3jD+scUfygEhIgQIAAAQK5EbAgzs1RGZQAAQIECKQh8Ke3h8blb92URlgpCeRMYM/u28deK26fs6mNS4AAgTQE/vDq1fHX9+5OI6yUBHImcNCqu8WvltksZ1MblwABAgQIECiygAVxkU9XNgIECBAgkEOB1758J/Z89JgcTm5kAmkIXLjeMbFWh5XTCCslAQIEciLw6pfvxF7+/JST0zJmigI3DDw7urXukmJ0mQkQIECAAIGMClgQZ/RgjEWAAAECBFIW2Obe38XoyZ+mTCA7gcwKrNCma1y6/nHRvHGzzM5oMAIECKQmcMhTZ8SwsS+mFlteArkQWL7N0nFt/zNyMashCRAgQIAAgXQELIjTOWtJCRAgQIBAbgROf/nyuGXkg7mZ16AEUhPYcZlN45BVf5NabHkJECCQSYGrht8Sl77510zOZigCBCJ2WW7L+L+Vd0ZBgAABAgQIEMiUgAVxpo7DMAQIECBAgEBJ4OFPno0jnjkHBgECGRY4tfdB0X+JPhme0GgECBAovsAzn70aBww7pfhBJSSQY4EL1js6endYJccJjE6AAAECBAgUUcCCuIinKhMBAgQIEMi5wDfTJ8cv7tkvpsz8LudJjE+guAKLL9AhLln/+OjQvF1xQ0pGgACBDAt8PX1S7P/4ifH+xI8yPKXRCKQt0L5Z27hjs4ujccPGaUNIT4AAAQIECGROwII4c0diIAIECBAgQKAkcNhTZ8bjY1+AQYBAhgU27bJeHN/r/zI8odEIECBQXIGTXrgk7vzw0eIGlIxAAQT8WakAhygCAQIECBAoqIAFcUEPViwCBAgQIJB3gZvevzfOfuWqvMcwP4HCCxy++l6xzdIDCp9TQAIECGRJYOjI++PMl6/I0khmIUDgJwSOW3NwbLZkPzYECBAgQIAAgcwJWBBn7kgMRIAAAQIECJQERn3zSex4/0EwCBDIuMCCTVrGpf2Oj26tO2d8UuMRIECgGAJvjX+/5tXSU2f5KY5inKgURRVo1KBh3LHZJbGIn+Mo6hHLRYAAAQIEci1gQZzr4zM8AQIECBAotsBvHj4iSv8S1IcAgWwLrNNx9fjDOodne0jTESBAoAACs7+fXbMcfnnc2wVIIwKBYgv06rByXLTeMcUOKR0BAgQIECCQWwEL4twencEJECBAgEDxBS5788a4cvjfih9UQgIFENi/x06x2/JbFSCJCAQIEMiuwHmvXRPXv3tXdgc0GQEC/xQY3GOn2NWfjXwjCBAgQIAAgYwKWBBn9GCMRYAAAQIECES8+uXw2OvRY1EQIJADgYYNGsal/Y6L1dp3z8G0RiRAgED+BB4Y/VQc/ex5+RvcxAQSFbi6/+nRvU3XRNOLTYAAAQIECGRdwII46ydkPgIECBAgkLjA9vcdGB9OGpO4gvgE8iGwSrvl4pL1j4/5GjbOx8CmJECAQE4ERk/+tObV0p9P/SonExuTQNoCXRdcIv668R/SRpCeAAECBAgQyLSABXGmj8dwBAgQIECAwDmvXhU3vncvCAIEciLw6+V+Eb9b+dc5mdaYBAgQyIfAYU+fGY+PeSEfw5qSAIHYcZlN45BVf0OCAAECBAgQIJBZAQvizB6NwQgQIECAAIGSwFOfvhwHPXkaDAIEciRwRp9DY4PF1srRxEYlQIBAdgWuGn5LXPrmX7M7oMkIEPgPgfPWPTL6LLoaGQIECBAgQIBAZgUsiDN7NAYjQIAAAQIESgIz58yMLe8eHOO+Gw+EAIGcCLRu0irOXeeIWLFtt5xMbEwCBAhkU+CZz16NA4adks3hTEWAwE8KdFpgkbhtk4uiQYMGhAgQIECAAAECmRWwIM7s0RiMAAECBAgQ+EHgxBcujrs+fAwIAQI5Elim9ZJxyfrHxoLzt8zR1EYlQIBAdgS+mPpVHDjs1Bj5zejsDGUSAgR+VmDbrhvHkJ6//dnrXECAAAECBAgQqE8BC+L61NebAAECBAgQqJXAAx8/FUc/d16trnURAQLZEejbsWfNk8Q+BAgQIFB3gYOfPC2e/PTlut/oDgIE6lXgD+scHut0XL1eZ9CcAAECBAgQIPBzAhbEPyfknxMgQIAAAQL1LjBx+qTY8p79Y8rM7+p9FgMQIFA3ga2XHhBHrL5X3W5yNQECBBIXOOuVK+Pm9+9LXEF8AvkTWLTFwnHrJhdF44aN8je8iQkQIECAAIGkBCyIkzpuYQkQIECAQH4Fhjx9djw65rn8BjA5gYQF9llpx9hjhW0TFhCdAAECtRf4y4g744LXr639Da4kQCAzAlsv3T+OWH3vzMxjEAIECBAgQIDAfxOwIPbdIECAAAECBHIhcOuoB+O0ly7PxayGJEDgPwVOX/uQ2HDx3mgIECBA4H8IPPzJs3HEM+cwIkAgpwJn9f199Ou0Zk6nNzYBAgQIECCQkoAFcUqnLSsBAgQIEMixwNhvv6h5zbQPAQL5FJiv4Xxx66YXRofm7fIZwNQECBCosMDbE0bGbg8dXuEuyhMgUCmB9s3axK2bXhRNGs1fqRbqEiBAgAABAgTKJmBBXDZKhQgQIECAAIFKCwx+4sR4/vM3Kt1GfQIEKiTQaYFF4vZNL65QdWUJECCQX4EJ076Jbe/9XUyeOSW/IUxOIHGBXyy1YRy9xr6JK4hPgAABAgQI5EXAgjgvJ2VOAgQIECBAIP4y4o644PW/kCBAIMcCqy68Qly+wYk5TmB0AgQIlF9g14eGxPAJo8pfWEUCBKom4Oc0qkatEQECBAgQIFAGAQviMiAqQYAAAQIECFRH4L2JH8ZODxxWnWa6ECBQMYFtuw6MIT33rFh9hQkQIJAngaOfPS8eGP1UnkY2KwEC/ybQtmnrmtdLN2/clA0BAgQIECBAIBcCFsS5OCZDEiBAgAABAj8I/ObhI+Kt8e8DIUAg5wLH9Rocm3Xpl/MUxidAgMC8CfzxrZviireHzlsRdxMgUO8Cmy25fhy35v71PocBCBAgQIAAAQK1FbAgrq2U6wgQIECAAIFMCFzzzm1x0RvXZ2IWQxAgMG8CQwedH11adZq3Iu4mQIBATgXu+3hYHPvcBTmd3tgECPxY4NTeB0X/JfpAIUCAAAECBAjkRsCCODdHZVACBAgQIECgJDB68qex3X0Hxpzv5wAhQKAAAi/u8LcCpBCBAAECdRMovQ2l9FYUHwIE8i/QukmruG3Ti2KB+ZrnP4wEBAgQIECAQDICFsTJHLWgBAgQIECgOAKHP3NOPPLJs8UJJAmBhAUaNWgUz21/U8ICohMgkJrANzO+jY1u2y212PISKKzAJl3WjRN6/a6w+QQjQIAAAQIEiilgQVzMc5WKAAECBAgUWuCB0U/F0c+eV+iMwhFISaBJo/njqW1vSCmyrAQIJCywxk3bJpxedALFEzhprQNi487rFC+YRAQIECBAgEChBSyIC328whEgQIAAgWIKzJg9M7a774D4dMq4YgaUikCCAqXXMj629bUJJheZAIGUBHoP3TFmzZmVUmRZCRRaYJHm7eLmQedF88ZNC51TOAIECBAgQKB4AhbExTtTiQgQIECAQBIC5712TVz/7l1JZBWSQCoCrZu0jIe2/HMqceUkQCAxgXVu2SmmzZqeWGpxCRRb4JfLbBYHr+qV8cU+ZekIECBAgEAxBSyIi3muUhEgQIAAgcILvP7ViPjtI0cXPqeABFITaNdsobhviz+lFlteAgQKLrDBrbvG5JlTCp5SPALpCfxpg5NilYWXTy+4xAQIECBAgEDuBSyIc3+EAhAgQIAAgXQF9nnsuHh53NvpAkhOoKACHZq3i7s2v6yg6cQiQCA1gQG37x5fT5+UWmx5CRReoGf77nHZ+icUPqeABAgQIECAQDEFLIiLea5SESBAgACBJARuev/eOPuVq5LIKiSB1AQWW6BD3LbpRanFlpcAgYIJbHLnXvHldxMKlkocAgRKAoettkds320QDAIECBAgQIBALgUsiHN5bIYmQIAAAQIESgLjpo6P7e47MKbO+g4IAQIFFOjSqlMMHXR+AZOJRIBACgJb3L1vfDblyxSiykggOYEF5mseNw86PxZutlBy2QUmQIAAAQIEiiFgQVyMc5SCAAECBAgkK3D88xfFPR89nmx+wQkUXaBb685xw8Bzih5TPgIECiaw9b3/F59M/qxgqcQhQOAHgS2W2iCOWWM/IAQIECBAgACB3ApYEOf26AxOgAABAgQIlASeGPtiHPrUGTAIECiwwPILLR3XDvB/5wU+YtEIFEpg+/sOjA8njSlUJmEIEPhXgfPWPTL6LLoaFgIECBAgQIBAbgUsiHN7dAYnQIAAAQIEfhDY8f6DYtQ3nwAhQKDAAiu1XSau2ujUAicUjQCBIgjs9MCh8d7Ej4oQRQYCBP6LwHILLRV/GXAmHwIECBAgQIBArgUsiHN9fIYnQIAAAQIESgKXvXVjXPn232AQIFBwgVUXXiEu3+DEgqcUjwCBvArs+tCQGD5hVF7HNzcBArUU2G+lX8ZvVtimlle7jAABAgQIECCQTQEL4myei6kIECBAgACBOgi8+/WHsfODh9XhDpcSIJBXgWVad4nrB56d1/HNTYBAQQX2eOSoeOOrdwuaTiwCBH4QaNCgQdy88XnRpVUnKAQIECBAgACBXAtYEOf6+AxPgAABAgQI/CBw4LBT4+nPXgFCgEACAgs1WTDu2vzSaNJo/gTSikiAQNYF9n7suHhl3NtZH9N8BAiUQWDDxXvH6WsfUoZKShAgQIAAAQIE6lfAgrh+/XUnQIAAAQIEyiRw90ePxwnPX1SmasoQIJAHgds3uzg6tVgkD6OakQCBggpseudeMe67CQVNJxYBAv8ucErvg2LAEn3AECBAgAABAgRyL2BBnPsjFIAAAQIECBAoCUyfPSN2uO+gGDvlCyAECCQkcOWGp0SPdssmlFhUAgSyIDDm289j23sPiNnfz87COGYgQKAKAosv0CFuHnR+NG7YqArdtCBAgAABAgQIVFbAgriyvqoTIECAAAECVRS46I3r4pp3bq9iR60IEMiCwJl9Dov1F+uVhVHMQIBAAgJPfvpSHPzk6QkkFZEAgR8L7Lr8ljG4x85QCBAgQIAAAQKFELAgLsQxCkGAAAECBAiUBEZ8/UH8+sHfwyBAIEGBIT33jG27DkwwucgECFRT4NoRt8eFr19XzZZ6ESCQEYFr+p8eK7TpmpFpjEGAAAECBAgQmDcBC+J583M3AQIECBAgkDGBQ546I4aNfTFjUxmHAIFqCPy2+3ax94o7VKOVHgQIJChwyouXxe0fPJxgcpEJEOjXac04q6//ENU3gQABAgQIECiOgAVxcc5SEgIECBAgQCAi7vt4WBz73AUsCBBIVGCrpfvHkavvnWh6sQkQqJTAYU+fFY+Peb5S5dUlQCDjAqf2Pjj6L7F2xqc0HgECBAgQIECg9gIWxLW3ciUBAgQIECCQA4GZc2bFDvcfFJ9M/iwH0xqRAIFKCKzbaY04avW9o03T1pUoryYBAgkJTJ89IwY/cVK89uU7CaUWlQCBHwt0a905bhh4DhQCBAgQIECAQKEELIgLdZzCECBAgAABAiWBS978a/x5+C0wCBBIWKB7m65x1Br7RLfWXRJWEJ0AgXkRGPH1BzVvJflw0ph5KeNeAgRyLrB/j51it+W3ynkK4xMgQIAAAQIE/lXAgtg3ggABAgQIECicwPsTP4pfPXBo4XIJRIBA3QQ6NG8XR66xT/TusErdbnQ1AQLJCwz79KU4+YVL4uvpk5K3AEAgZYFmjZvGjRv/ITq2aJ8yg+wECBAgQIBAAQUsiAt4qCIRIECAAAECEb9/+qx4zG8F+ioQSF5gvoaN45BVd49tug5I3gIAAQK1E7jzw0fj5Bcuje/j+9rd4CoCBAorsOVSG9W8kcSHAAECBAgQIFA0AQviop2oPAQIECBAgECNwIOjn46jnj2XBgECBGoESgviA1beJUpPAvkQIEDgvwlcO+KOuPD1vwAiQIBAjcAl/Y6LNRZZiQYBAgQIECBAoHACFsSFO1KBCBAgQIAAgZLAnO/nxA73HxQfTRoLhAABAjUCPdotW7MkLv3dhwABAj8W+GbG5Lj4jevjtlEPgyFAgECNQGkxXFoQ+xAgQIAAAQIEiihgQVzEU5WJAAECBAgQqBH441s3xRVvD6VBgACBfwqUniAuLYm9ctqXggCBHwSe/fy1muXwu19/CIUAAQL/FCi9Wrr0imkfAgQIECBAgEARBSyIi3iqMhEgQIAAAQI1AqO++SR2vP8gGgQIEPgPAa+c9qUgQKAkcOXwv8Vlb94IgwABAv8i0LFF+7hx4z/4aQrfCwIECBAgQKCwAhbEhT1awQgQIECAAIGSwOHPnBOPfPIsDAIECPyHgFdO+1IQSFfgw0lj4qI3ro9hY19MF0FyAgT+q8Buy28V+/fYiRABAgQIECBAoLACFsSFPVrBCBAgQIAAgZLAE2NfjEOfOgMGAQIEflLAK6d9MQikJ3DPR4/XLIe/+u7r9MJLTIBArQRuGHhOdGvduVbXuogAAQIECBAgkEcBC+I8npqZCRAgQIAAgToJ7PvY8fHSuLfqdI+LCRBIS8Arp9M6b2nTFJg6a1rNbw3f/P59aQJITYBArQT6L7F2nNr74Fpd6yICBAgQIECAQF4FLIjzenLmJkCAAAECBGotcO9HT8Rxz19Y6+tdSIBAmgJeOZ3muUudhkDpPxQrLYffGv9+GoGlJEBgrgXO6vv76Ndpzbm+340ECBAgQIAAgTwIWBDn4ZTMSIAAAQIECMyzwC4PDYl3Joya5zoKECBQbAGvnC72+UqXpsC1I+6oWQ7P+X5OmgBSEyBQa4EV2nSNa/qfXuvrXUiAAAECBAgQyKuABXFeT87cBAgQIECAQJ0Eho68P858+Yo63eNiAgTSFSi9cnq/lX4VreZfIF0EyQnkXGDMt5/X/NbwI588m/MkxidAoFoCQ3ruGdt2HVitdvoQIECAAAECBOpNwIK43ug1JkCAAAECBKopMG3W9NjpwcNi9ORPq9lWLwIEciyw1IKLx2+W3zo27rxOjlMYnUCaAg+OfrrmqeFPp4xLE0BqAgTqLLBkq8XiugFnxfyN5qvzvW4gQIAAAQIECORNwII4bydmXgIECBAgQGCuBa5+57aaf1nsQ4AAgboIDOq8bvxmha2j9C+OfQgQyLbAuO8mxDXv3BY3v39ftgc1HQECmRM4YJVdYudlt8jcXAYiQIAAAQIECFRCwIK4EqpqEiBAgAABApkUGD9tYuz0wKFR+rsPAQIE6iLQuknLmqeJf7Xs5nW5zbUECFRR4NZRD8Y179zuqeEqmmtFoCgCi7ZYuObpYT8tUZQTlYMAAQIECBD4OQEL4p8T8s8JECBAgACBQgmUniAuPUnsQ4AAgbkR6NVh5ZpFcc/23efmdvcQIFABgde+fCeuGXF7PPXpyxWoriQBAikI7L3iDvHb7tulEFVGAgQIECBAgECNgAWxLwIBAgQIECCQlEDpN4hLv0Vc+k1iHwIECMytwC7LbVnz2ukF5ms+tyXcR4DAPApMmvFtzRPD1464fR4ruZ0AgZQFFmrSqubp4fbN26bMIDsBAgQIECCQmIAFcWIHLi4BAgQIECAQcebLV8TQkfejIECAwDwJdGvdueZp4v5L9JmnOm4mQKDuAvd+9ETNbw1/MGlM3W92BwECBH4ksOvyW8bgHjszIUCAAAECBAgkJWBBnNRxC0uAAAECBAiUBN6ZMCp2eWgIDAIECJRFYLMl+9Usipdo2bEs9RQhQOC/C4z4+oOap4Yf/uQZTAQIEJhngWaNm9Q8Pez/h88zpQIECBAgQIBAzgQsiHN2YMYlQIAAAQIEyiNw3PMXRunpIx8CBAiUQ6BN09Y1S+Idl9mkHOXUIEDg3wRmzJ5Z8zvDpaeGp8+ewYcAAQJlEdih26A4dLU9ylJLEQIECBAgQIBAngQsiPN0WmYlQIAAAQIEyibw0ri3Yt/Hji9bPYUIECBQElh70VVrFsWrLLw8EAIEyiTwyCfPxbUjbovhE0aVqaIyBAgQiGgQDeK6gWfFMq274CBAgAABAgQIJCdgQZzckQtMgAABAgQI/CBw6FNnxBNjXwRCgACBsgts23VgbNd141hqwcXLXltBAqkIfDRpbM0Tw3d/9HgqkeUkQKCKAr9YasM4eo19q9hRKwIECBAgQIBAdgQsiLNzFiYhQIAAAQIEqizw1Kcvx0FPnlblrtoRIJCKQNNGTWLbbn9fFHds0T6V2HISmGeB8dMmxq2jHoqb3rs3vpkxeZ7rKUCAAIGfErhyw1OiR7tl4RAgQIAAAQIEkhSwIE7y2IUmQIAAAQIEfhD4/dNnxWNjngdCgACBigm0btIytu26cWzXdWCUfqvYhwCBnxaYOH1y3DrqwZq/vpg6HhMBAgQqJjBwib5xcu8DK1ZfYQIECBAgQIBA1gUsiLN+QuYjQIAAAQIEKirwwhdvxP6Pn1jRHooTIECgJNChebuaRXHp9dMt5msGhQCBfwhMnjElbvnHYvizKV9yIUCAQMUFLu53bKy5SI+K99GAAAECBAgQIJBVAQvirJ6MuQgQIECAAIGqCRz97HnxwOinqtZPIwIE0hbo0qpTzZK4tCxu1KBh2hjSJy0wZeZ3/3hi+KEY8+3nSVsIT4BA9QTW67RGnN13SPUa6kSAAAECBAgQyKCABXEGD8VIBAgQIECAQHUFXv1yeOz16LHVbaobAQLJCyy30FI1i+JfLLVh8hYA0hKYNnt63DryoZrl8MeTP00rvLQECNS7ka8SSgAAIABJREFUwHnrHhl9Fl2t3ucwAAECBAgQIECgPgUsiOtTX28CBAgQIEAgMwInvHBR3P3h45mZxyAECKQjsHK75WK7rhvHwM590wktaZICM+fMiltG/v03hj+cNCZJA6EJEKhfgQ0X7x2nr31I/Q6hOwECBAgQIEAgAwIWxBk4BCMQIECAAAEC9S/w1vj34zcPH1H/g5iAAIFkBXp1WDm26zow1uu0ZrIGghdTYPb3c/7+KumRD8bIb0YXM6RUBAjkQuCy9U+Inu2752JWQxIgQIAAAQIEKilgQVxJXbUJECBAgACBXAmc+tIf47ZRD+VqZsMSIFA8gdXbrxgDlugT/ZfoEwvM17x4ASVKSqC0GL5l5EPx3sQPk8otLAEC2RPYrEu/OK7X4OwNZiICBAgQIECAQD0IWBDXA7qWBAgQIECAQDYF3pv4Uezy4JCY/f3sbA5oKgIEkhJYpHnb6L94n5pl8fJtlk4qu7D5Fvhk8mfx4CdPx0Ojn45R33yS7zCmJ0CgMAJX9z89urfpWpg8ghAgQIAAAQIE5kXAgnhe9NxLgAABAgQIFE7g7FeujJvev69wuQQiQCDfAut1WqPmieIBi/eJBg0a5DuM6Qsr8PRnr9QshR8c/UzMnDOzsDkFI0AgfwLbdh0YQ3rumb/BTUyAAAECBAgQqJCABXGFYJUlQIAAAQIE8inw4aQxsetDQ+K7WdPzGcDUBAgUWmDJVov98/XTnVt2LHRW4fIhMH7axH8shZ+ON8e/l4+hTUmAQFICTRrNH9f0PyOWXnDxpHILS4AAAQIECBD4XwIWxL4fBAgQIECAAIF/Ezj/tWvjunfv5EKAAIHMCjRu2Oifr5/u27FnZuc0WHEFXvvynX+8RvqZmDh9UnGDSkaAQO4Fdl52izhglV1yn0MAAgQIECBAgEA5BSyIy6mpFgECBAgQIFAIgTHfflHzFPGkGd8WIo8QBAgUW2DFtt3+/lTx4n2iXbOFih1WunoVmDZ7+j9fIf3c56/V6yyaEyBAoDYCrZu0jNJvD3dqsUhtLncNAQIECBAgQCAZAQviZI5aUAIECBAgQKAuApe8+df48/Bb6nKLawkQIFCvAgvOv0DN7xSv23H16L3oqvU6i+bFEnh/4kfx4Oin46HRz8TYKV8UK5w0BAgUWuC33beLvVfcodAZhSNAgAABAgQIzI2ABfHcqLmHAAECBAgQKLzAuKnjY5eHDo/x074ufFYBCRAonkDp94nXXnS16NNxtei1SI/iBZSo4gKl3xZ+/vPXY9inL8Ujnzxb8X4aECBAoNwCHZq3i2v6nx5tmrYud2n1CBAgQIAAAQK5F7Agzv0RCkCAAAECBAhUSuDP79wal7xxQ6XKq0uAAIGqCCzZarHo849l8ertV6xKT03yKTB68qfx/Bdv1CyGS3+fNmt6PoOYmgABAhExuMfOsevyW7IgQIAAAQIECBD4CQELYl8LAgQIECBAgMB/ESj91uJvHj4yRk78mBEBAgQKIdB1wc7Rp+OqNQvjVRdeoRCZhJg3gXcmjPrnUvilcW/NWzF3EyBAICMCXVp1qnl6uHnjZhmZyBgECBAgQIAAgWwJWBBn6zxMQ4AAAQIECGRM4M4PH42TXrgkY1MZhwABAvMusOxCS/79NdSLrhort1tu3guqkBuB0iL4h6eESwtiHwIECBRN4NDV9ogdug0qWix5CBAgQIAAAQJlE7AgLhulQgQIECBAgEBRBQY/cVLNv0j3IUCAQFEFlm+z9N9fQ73oarFi225FjZlsrtKron/86ujSq6R9CBAgUFSB5RZaqubp4YYNGhY1olwECBAgQIAAgXkWsCCeZ0IFCBAgQIAAgaILPP3ZK3HgsFOLHlM+AgQI1AiUfrO4tCT++1/LxDKtu5DJocC7X38YpaeDX/3qnZr/yGn8tIk5TGFkAgQI1F3gxLV+F4M6r1v3G91BgAABAgQIEEhIwII4ocMWlQABAgQIEJh7geOevzDu/eiJuS/gTgIECORUoNMCi/x9WdxmmVit/QoWxhk8x6mzvovhE0bF8Akja/56a/zI+GLqVxmc1EgECBCorMB6ndaMs/v+vrJNVCdAgAABAgQIFEDAgrgAhygCAQIECBAgUHmBEV9/EL95+IiYNWd25ZvpQIAAgQwLtG/WtmZhvMrCy0fP9t0tjOvhrD6b8mW88/WoeGv8+/HmV+/GG+Pfiznfz6mHSbQkQIBAtgQu3+CkWHXh5bM1lGkIECBAgAABAhkUsCDO4KEYiQABAgQIEMimwAWv/yX+MuKObA5nKgIECNSTQOsmrWLldsvVLIstjCtzCKX/SOmNr96NN8e/V7MQHjtlXGUaqUqAAIEcC+zQbZM4dLXdc5zA6AQIECBAgACB6glYEFfPWicCBAgQIEAg5wLjvpsQuz98RHwxdXzOkxifAAEClRNo2qhJLNGyY3Ru1TE6l/7esuPf/+eWHaPFfM0q17gAlT+Z/Fl8PPnTmr9G/+PvpcXwzDmzCpBOBAIECFROYOFmbeLKDU+JRVssXLkmKhMgQIAAAQIECiRgQVygwxSFAAECBAgQqLzA9e/eFee9dk3lG+lAgACBAgq0a7bQfyyNS4vjxVsuWsC0Px3p6+mT/r4AnlRaBI/9l4XwnO+/T8ZBUAIECJRT4MBVdomdlt2inCXVIkCAAAECBAgUWsCCuNDHKxwBAgQIECBQboHZ38+peYp4+IRR5S6tHgECBJIVaNigwT+fMi4tjBdu1jbaNF2w5q+2TVvX/H3B+VvmwmfyjCnxzYzJ8c30yfHFd+Pj45pF8P9/InjSjG9zkcOQBAgQyIvASm2XiSs3OiUaRIO8jGxOAgQIECBAgEC9C1gQ1/sRGIAAAQIECBDIm8B9Hw+LY5+7IG9jm5cAAQK5FmjUoNG/Lo2blBbIf18e//2v1tH2R/+7eQ07a87sfy56f1j4Tpzxbc3i94f/+f///duY+I///Zzv58xra/cTIECAQB0ETl/7kNhw8d51uMOlBAgQIECAAAECFsS+AwQIECBAgACBuRA4+MnT4slPX56LO91CgAABAgQIECBAgEA5BPovvnacuvbB5SilBgECBAgQIEAgKQEL4qSOW1gCBAgQIECgXAIvfPFG7P/4ieUqpw4BAgQIECBAgAABAnUQaNigYVy14SnRvW23OtzlUgIECBAgQIAAgZKABbHvAQECBAgQIEBgLgVOfvHSuOODR+bybrcRIECAAAECBAgQIDC3Ar9e7hfxu5V/Pbe3u48AAQIECBAgkLSABXHSxy88AQIECBAgMC8Coyd/Fns+enRMmPbNvJRxLwECBAgQIECAAAECdRDo2KJ9XLXRqdG2aes63OVSAgQIECBAgACBHwQsiH0XCBAgQIAAAQLzIHDDu3fHua9dPQ8V3EqAAAECBAgQIECAQF0EDlttj9i+26C63OJaAgQIECBAgACBHwlYEPs6ECBAgAABAgTmUWC/x0+IF794cx6ruJ0AAQIECBAgQIAAgZ8TWG3hFeKPG5z4c5f55wQIECBAgAABAv9DwILY14MAAQIECBAgMI8CL3zxRuz/uH9JNY+MbidAgAABAgQIECDwswLn9B0S63Za42evcwEBAgQIECBAgMB/F7Ag9u0gQIAAAQIECJRB4A+v/jn++t49ZaikBAECBAgQIECAAAECPyWwTdeBcXjPPeEQIECAAAECBAjMo4AF8TwCup0AAQIECBAgUBIYP21i7PnI0fHJt58DIUCAAAECBAgQIECgzAIdW7SPP21wUrRv3rbMlZUjQIAAAQIECKQnYEGc3plLTIAAAQIECFRI4I4PHomTX7y0QtWVJUCAAAECBAgQIJCuwNFr7Bu/WGrDdAEkJ0CAAAECBAiUUcCCuIyYShEgQIAAAQIEDnvqzHh87AsgCBAgQIAAAQIECBAok8CGi/eO09c+pEzVlCFAgAABAgQIELAg9h0gQIAAAQIECJRR4K3x78eejx4ds+bMLmNVpQgQIECAAAECBAikKdC8cbO4fIMTY9mFlkwTQGoCBAgQIECAQAUELIgrgKokAQIECBAgkLbAZW/dGFe+/be0EaQnQIAAAQIECBAgUAaBwT12il2X36oMlZQgQIAAAQIECBD4QcCC2HeBAAECBAgQIFBmgWmzptc8RTzi6w/LXFk5AgQIECBAgAABAukI9GzfPS5b/4R0AktKgAABAgQIEKiSgAVxlaC1IUCAAAECBNISePiTZ+KIZ/6QVmhpCRAgQIAAAQIECJRR4KJ+x0avRXqUsaJSBAgQIECAAAECJQELYt8DAgQIECBAgECFBI5//sK456MnKlRdWQIECBAgQIAAAQLFFdhp2c3jwFV2LW5AyQgQIECAAAEC9ShgQVyP+FoTIECAAAECxRb4cNKY2PORY+KbGZOLHVQ6AgQIECBAgAABAmUUWHrBxePyDU6KVvMvUMaqShEgQIAAAQIECPwgYEHsu0CAAAECBAgQqKDAX9+7O/7w6tUV7KA0AQIECBAgQIAAgWIJnNz7wBi4RN9ihZKGAAECBAgQIJAhAQviDB2GUQgQIECAAIFiChzy1BkxbOyLxQwnFQECBAgQIECAAIEyCmzapV8c32twGSsqRYAAAQIECBAg8O8CFsS+EwQIECBAgACBCguM+PqD2PvR42LqrO8q3El5AgQIECBAgAABAvkVaNN0wfjTBifFEi075jeEyQkQIECAAAECORCwIM7BIRmRAAECBAgQyL/Ade/eGee/dm3+g0hAgAABAgQIECBAoEICh662e+zQbZMKVVeWAAECBAgQIEDgBwELYt8FAgQIECBAgECVBA4cdmo8/dkrVeqmDQECBAgQIECAAIH8CKy/WK84s89h+RnYpAQIECBAgACBHAtYEOf48IxOgAABAgQI5Evg7QkjY+9Hj43ps2fka3DTEiBAgAABAgQIEKigQOsmreKy9Y+PpRdcooJdlCZAgAABAgQIEPhBwILYd4EAAQIECBAgUEWBa965PS5647oqdtSKAAECBAgQIECAQLYFhvTcM7btOjDbQ5qOAAECBAgQIFAgAQviAh2mKAQIECBAgEA+BH73xMnx7Oev5WNYUxIgQIAAAQIECBCooMCAJfrGKb0PrGAHpQkQIECAAAECBP5dwILYd4IAAQIECBAgUGWBN756N/Z57LiYOWdWlTtrR4AAAQIECBAgQCA7Au2btYlL1z8hlmi5aHaGMgkBAgQIECBAIAEBC+IEDllEAgQIECBAIHsCfx5+S1zy5l+zN1iCEy3ZarHYpMt60avDytGpxSLRYr6m0ahBo39KlH4zesrMqTH628/jybEvxf2jn4xxU8eXXerf52jaeP6Yv+F8/+wzY87MmDZrRoyd8kW88dWIuGXkg/HhpDFlmePoNfaNXyy1YVlq/bjIi1+8Gfs9fsJc1d248zoxqPO6sdxCS0aL+ZpHk0bz/8uZfDN9cgyfMDLu+XhYPD7m+bnqMS83tW/eNnbstklstHjvaNO0dfxlxJ3xx7dunJeS7iVAgAABAskJHLPGvrFFBf4MkhykwAQIECBAgACBOgpYENcRzOUECBAgQIAAgXIJ7P/4ifHCF2+Uq5w6dRRYqe0ysUf3bWON9ivF/I3+/yL258pMmz09ho19Kc5//dqyLIp7d1gl9lxx+1huoaVivoaNf679P/956Qn0N8e/F1cPv3WeX1l+4XrHxFodVq5179peODcL4l2X3zK267pxlBawDaLBz7b6Pr6PD78ZEze8d3fc8cEjP3v9vF7Qb7FesV3XgdGj3bLRtFGTmnKlsyj9vrgF8bzqup8AAQIEUhLYrEu/OK7X4JQiy0qAAAECBAgQyIyABXFmjsIgBAgQIECAQGoCr335Tuz92HEx5/s5qUWv97z7rvTL2L7boFhgvuZzPcv4aRPjireHxt9GPjBXNZo3bhYHrbpbbNJ53TotqP+92dRZ39UsRv/w6tVzNUfppkvXPz5Wb7/iXN//326sy4K4tBA+avV9ahbVDRs0rPMsM2bPjHs/Hhbnvnp1lEzK+Sk93b3TspvHOh1Xj4WatvqPxbUFcTm11SJAgACBFAQ6LbBIXLb+8dGh+cIpxJWRAAECBAgQIJA5AQvizB2JgQgQIECAAIGUBEoLxj++dVNKkes9a+lJlUGd1/mX10jP7VClReR1I+6KP719c51KlJbDZ/Q5NHp16FGrp2R/rvjs72fHfR8/GSc8f9HPXfqT//zmQedFaQla7k9tF8Sl3qf0PjC6tu48Tx6l/9ji8bEvxAnPX1yWJfGWS20UWy29UXRr3eV/Pt1tQVzub456BAgQIFB0gRPX+l3NT0n4ECBAgAABAgQI1I+ABXH9uOtKgAABAgQIEPinwD6PHRcvj3ubSBUEfm45PHXWtPhsyrj4ZPJnMW32jFhsgQ6xUJNW0aFFu/+6UJ40Y0qc/9o1ceeHj9YqQWk5fFbfw2KNRVb6r8vQ0hxfTP0qxnz7RUye8W20a7ZQze8j/685Sk/QXv/uXXHJmzfUao4fLlqhTdc4fe2DY9EW7et0X20urs2C+Oc8Sq+Q/nrapCg9sV36NGzQIBZu1jZazt/8J/1KS+LSsvz45y+szYj/cU3P9t1rni5fc5EetX7C3IJ4rqjdRIAAAQKJCmy1dP84cvW9E00vNgECBAgQIEAgGwIWxNk4B1MQIECAAAECCQu8/tWIKP0e8fTZMxJWqHz0bZYeEPuvvFO0nK/FfzSbMO2buOG9u2p+R/anPqXXH++23Fax6ZLrRWmh+e+fdyaMin0eO75WT60euMqusUO3TaJxw0b/Uqa0CP3023E1r6y+7t07f3KO0u8m77PSjlFaYjZq8K/3l24o5Tjt5cvj8THP1xq0tKg+odf/xcLN2vzzntITyX997544/7Vra11nbi/8Xx7vT/w4/vT20J/MU/qt4p2X/UW0btLyP1pPnjklLn79+rhl1IO1Gqt0vpt2Wa/mSabOLTvW+RXXFsS1YnYRAQIECBCILq0Wq3m1dNumrWkQIECAAAECBAjUo4AFcT3ia02AAAECBAgQ+EHgxvfuiXNe/TOQCgmUlrqlfxm5fJul/6VDaSk7fMKomlczfzhpzM92/29L5tLTu6VF5tXv3Po/a6y96Kpx3Jr7R5t/+5eipTlKT9ue8MLFMW7q+J+d4/9W3jl27Lbpf/x2canOg6OfjqOfPe9na/xwwcad14khPff8l6dlq7Xw/KnldGmu0lPAz3z2ahz17Hn/c+le8jx01d1j8ZaL/kfeuizt915xxygtnOdr2LjWbj++sFpeczWcmwgQIECAQIYETlv7kNho8d4ZmsgoBAgQIECAAIE0BSyI0zx3qQkQIECAAIEMChz3/IVx70dPZHCy/I+087JbxN4r7RBNGzX5lzCfThlXs0x9c/x7tQ753554rc3rlE/ufWAMWKLPf7waufQU+e+eOKVWTyD/MOhJax0QA5boW/PK5R9/Sq/IPvyZP8TwCSNrlWmLJTeIQ1b7f+zdBbQb1drG8fe0PXV3d3cX6kAVKK4tl4ve4n6RwoV+OAUuRYq7e7GWulPq7u7ufmrfendJ7iQnyczkJDmR/16LVcnMnr1/M0lZ58m79w2SP1de7/G6t/ILs96P+vP4cMtb5OLq3TLNwY2HhsSPtbrVpwJaJ+I0tNdj7QJiDax1ye/RG6aaJcfPr9bVx5aA2NGjxkEIIIAAAikucGWtXvJA8xtTXIHpI4AAAggggAAC8SFAQBwf94FRIIAAAggggAACsvPIHrl9wv/J6n0b0IiwwMsdHpJOFVr59Hri1EmzZ+8b8z93dTVd5vmZdvdKuQKlfM6zC2YrFyovr3Z6VCoVLOtznu5hPGj2+/LHukkRGceRE8fMnL5dMdxRf4HC0f0ZB+W5me+YQDRaTT1e6fiwWdLZ2vTaL8x6z1RCO23BQvule1bLtSP/bdtNIAOtxj6QcVhmbl9gLD37hGsYfWH1c3z6JCC2JeYABBBAAIEUF6hdtKq81XWgFM6deauPFKdh+ggggAACCCCAQLYIEBBnCzsXRQABBBBAAAEEAgtM2jxT7pv0PDwRFviq5ytSs0hln141kH9y+hsybes811d7q+uT0rJ0Q5/zDh4/bILNYEFvoEpd7WDOjiVyy9jHXY9BTwgUfLvdP/jfzW+SS2v28Kni3XFkt2hFu1ZFR6tpFa4uD10g3XdP58mbZ8m9k55zddlQYbOToNsaEGvl8cp96+SnVaNl6OrRmcZBQOzq1nAwAggggAACRmBwpwGiq37QEEAAAQQQQAABBOJDgIA4Pu4Do0AAAQQQQAABBLwC7y78Vt5b9C0iERIIts+t7jl8xfB7wrpKoJDw2MkM0Xv36dKhAfu8u+k/5Ora50nOtJze10+dPi0/rBwhL85+P6xx3Nroarm27oWZ9s79efUYeXrGW476DDSXrNg4uqiIBAqm7QxD9R1ouWqnYflNDS6Xcyq1k6lb5sjXK4aF3AeagNjpHeY4BBBAAAEEzgjo/6/cUP9SOBBAAAEEEEAAAQTiSICAOI5uBkNBAAEEEEAAAQQ8AlpFrNXEtKwLNCtVTwaYPWqL+XSmlbv3THw2rAuEExIGOsftctD+gw22d66bgHhIlydEQ3Rrc7o0c1h4f5/0eufHpW3ZJj5dZKWq+9xK7eSRlv+SwrkL+vT519Z5cueEp7IyVJ9zw7n3Ebs4HSGAAAIIIJBgAl0qtpZB7e23e0iwaTFcBBBAAAEEEEAg4QUIiBP+FjIBBBBAAAEEEEhGAd2HWPcj1sCMFn8C4YSEgQLRwyeOyAuz3pdhayeENclge+cOXTVanp35jqM+Ay2XrUtL3zZ+oKPzwz0o0LLfa/dvkutGPSzq4rYF2+M5K30GGkM4997tXDgeAQQQQACBZBAom7+kvNnlP6L/RtMQQAABBBBAAAEE4kuAgDi+7gejQQABBBBAAAEEvAIaGuo+sLT4Ewi096/dHsRapVsqX3GfyZw4dULm7lwacknjULMPtMR0xqnj8tHiH+X9Rd85gvu216tSrXBFn2N/WzteBk57w9H54R4U6LpZXdo6UNgd6f2UCYjDveOchwACCCCQagJPt7tHelTukGrTZr4IIIAAAggggEBCCBAQJ8RtYpAIIIAAAgggkKoCL8/5SL5e/nuqTj8u561VMK90fFiq+FXDbDi41SxZvf7A5piN+9l290q3yu19rrf76D6z/7CTJcrrF68pz591n5QrUNrbR1b3RXY6+WgExIE8slql7T8fAmKnd5jjEEAAAQRSWaBvnQvknqbXpTIBc0cAAQQQQAABBOJagIA4rm8Pg0MAAQQQQACBVBc4djJDbh//fzJv59JUp4ib+d/e+BrpW6ePpOfI5R3TaTktI9dPkcemvhqzcQZbUnn+zmVy45gBjsahVc0D29zpU9l8/NQJ+WTJUPlp9Si5vGYPaVO2qVQoUEYKpOeVnGk5Tb863yMnjsq2w7tk1vaF8u2KP0Srf920aATEgcJbAmI3d4VjEUAAAQQQyLpAi9INzNLSnv9vyHqP9IAAAggggAACCCAQaQEC4kiL0h8CCCCAAAIIIBBhAQ2HNSTWsJiWvQKX1ugutzfpK4XSC/gMZNvhnTJw+puie/fGqgXaf/jEqZPyxbJf5Y35nzsaRu+qneWhFjdJ/lz5vMcfOXFMFu5aLo1K1pa8OfM46ifj5HGZsX2BfLDoe1mwa7mjcwIFxFndLzhQQKzvm3cXfiufLh3qaFx2B1FBbCfE6wgggAACqSyg/0+h4XDDErVSmYG5I4AAAggggAACcS9AQBz3t4gBIoAAAggggAACYpaZ1uWmadknoPv9XlGrlxRMz+8zCA1HNZQdsuDLmA1O9wzWfZArFSrnc811BzbLfZOed7zMtc7njsb9JF8uZ0Gw3QS3H94lb8z/Qoavm2h3qATaL9jN8tiBLhCL8DYW17DF4wAEEEAAAQTiVODfLW6Sy2v2jNPRMSwEEEAAAQQQQAABjwABMc8CAggggAACCCCQIAJPTHtdhq2dkCCjTfxhls5fQlqWbihtyzaRNmWaSLG8hSVN0nwmdvL0SRm+bpIMnPZGTCf83Fn3yTmV2vmMx231sA44UBVyVidy4PgheXPeF/LDqpEhu3qizR1yftUuPsdktdo3FuFtLK6R1XvA+QgggAACCGSHQJ9qZ8vjrW/LjktzTQQQQAABBBBAAAGXAgTELsE4HAEEEEAAAQQQyC6BfRkH5O4Jz8ii3SuzawhJe90hXZ4Q3Y/XTdMwc+jq0fLS7A/dnJblY29rpHsgXyC5c6b79LVk9yrpP+5J0T13nbZ/N79JLq3ZQ3Kk+Qbf/uefOn1Kjp7MMMflyZk7U1Duf7xWEj8z8235c8ucoEO5qcHlcn39SyR3Dt95TN48S+6d9JzTKXiPC1ZV7dlT+Z2FX7vuM9AJBMQRYaQTBBBAAIEkE6hVtKpZWrpYnsJJNjOmgwACCCCAAAIIJKcAAXFy3ldmhQACCCCAAAJJKqD7u9414Wk5ePxwks4we6blJiDWsHT53rUyZP6XMnXr3JgO+KxyzWRAy/6i1c3Wtj/jkAye+4n8smasq/EECju1g9NyWjTkHb1hqoxcP0UWW76UoNfuWqGNXFCtq9QqWkVypOUIeE3dO/uuCc8EDaw1kB/Y5k4pla+431wOyguz3jPXddOebHOn9KrSMdN4dE9l3ZP52xXD3XQX9FgC4ogw0gkCCCCAQJIJDO40QPT/U2gIIIAAAggggAACiSFAQJwY94lRIoAAAggggAACXoHf146XJ2O8pHGy87sJiI+ePCbzdy6T71aOkPEbp8WMRitkn2l3rwllrU0D69/Wjpenpg9xPZZ7m/5Tzq3UTkrmK+YNVrUy+pfVY81ewnbVyP+oe5FcV+9iKZy7QKZraz/vL/pOPl7yU9Bx/bfjI9KhfItMr8/YtkAemPw5uopKAAAgAElEQVSi7fU9JwarqtbXdQ4vzHo/YsuzExC7fsw4AQEEEEAgyQVubXS13FD/0iSfJdNDAAEEEEAAAQSSS4CAOLnuJ7NBAAEEEEAAgRQRGLLgK/lo8Q8pMtvoT9NNQOwZje4/PG3rfLOUslbbRrNpOKx79tYvXsNneWet9NUw9cHJgxyHqYHGqVXBPSt3lGal6smULbPl+5UjHE/n0hrd5fYmfaVQeuaQeM6OJXLL2MeD9nVZzR5yZ5NrJX+uvD7HaOitFcTPzXw35Lzy58ondzbpJ7rnof+S254OCYgd30oORAABBBBAwLVA14pt5MX2D7o+jxMQQAABBBBAAAEEsleAgDh7/bk6AggggAACCCAQtsDDf74sYzZMDft8TvyfgFbC1ihSyYdEQ8sKBctKmfwlpFDuAgH33dWAduXedSbI1OW/o9E0BB3U4UGzR3Ka+O4VvGLvOhkw9b+yZv/GaFzacZ+3N9Z9kftIeo5cPufszzgoz818xyxVHay93vlxaVO2caa5qe2yPWuCLuXdu2pn6VfnAqlZtErIPZGdjMHxREWECmI3WhyLAAIIIJDMArWLVhVdWlpXIqEhgAACCCCAAAIIJJYAAXFi3S9GiwACCCCAAAIIeAV2HNkjd098WjQkpEVXoEXpBqIhcsvSDQNWqkYrqNVw+JGWt0j3yu0z7a2rVctavfznljnRnbyD3nWc7579f1KnWDWfo7XK+qvlv8vguZ8G7SXYvsqeE7SaeOeRPbL9yG7ZfXSvlCtQOmhor8ta58mZ2+daO47sliemvW4qrSPRCIgjoUgfCCCAAAKJLlAgPZ+82mmANC1ZN9GnwvgRQAABBBBAAIGUFCAgTsnbzqQRQAABBBBAIFkEZm1fJHdPfEY0GKNFX0CXRL65wRVSPG8Rn4tlZR/gUKN+ss2d0qtKx0zh8IHjh+TNeV/ID6tGRn/SDq9wd9N/yNW1z5OcaTl9zpi4aYbcP/mFkL2EWqba4eVNFfXGg1ulY/mWPqes3b9Jrhv1cJaW4LZ2SEDs9I5wHAIIIIBAMgvo/6OcV7VzMk+RuSGAAAIIIIAAAkktQECc1LeXySGAAAIIIIBAKgj8tGqUPDvznVSYalzMUUPi2xv3lYLp+X3Go9WtA6e/GbGK3tsa6bLNF2SqWNYvA3y+7Bd5e8HXceHhGcS5ldrJIy3/JYVzF/QZ18p96+XqP+6zHavuI3xb42ukRN6itsdaD9ClqHWv4+dnvisPNr/RLMVtbfN3LpMbxwxw1WeogwmII0ZJRwgggAACCSpwc4PL5ZaGVybo6Bk2AggggAACCCCAgAoQEPMcIIAAAggggAACSSCgS/hqaEiLjcArHR+WDuVb+Ox962Q5Zaej69/oKulXp0+m5ZIzTh6XL5b9KkMWfOm0q5gdV7lQeXm106NSqWBZn2u6qeBtVKK26NyblaqfaT/jQBPZfXSffLn8V/lkyVDz8re9XpVqhSv6HDpq/RR5dOp/I+ZAQBwxSjpCAAEEEEhAgd5VO8nANncl4MgZMgIIIIAAAggggIBVgICY5wEBBBBAAAEEEEgSgfsnPS8TN89MktnE9zSuqNVL7mjcT/LlyuMz0JnbF8qt457M0uCDLbd8/NQJ+X3tBHlmxltZ6j+aJwcKaMPZA1j3fL6w+jnStGQ9s5y3Z19hrRY+cuKobDq4TUasnyzfrRjhXTq6Tdkm8mTrO6RkvmLeKarZZ0t/lrcWfBWxaRMQR4ySjhBAAAEEEkygcck6MrjTgEyrqCTYNBguAggggAACCCCAABXEPAMIIIAAAggggEDyCGw+tN3sR6wVm7ToCjQrVU+ebnuPlM5fwudCug/uFcPvCfviusyyLl8daI/j4esmyZPTXg+771icGKmAOJyx/qPuRXJLwyt8qq73ZxyU52a+I6M3TA2ny4DnEBBHjJKOEEAAAQQSSEC3gHi10wCpW6xaAo2aoSKAAAIIIIAAAggEE6CCmGcDAQQQQAABBBBIIoG/ts6VuyY+I6dPn06iWcXnVCIdhp5VrpkMaNk/U+h86vQpGb9pugyc9qa3WjY+RQIv8RxOBXE483u23b3SrXJ7n1NX79sg149+NKJuBMTh3B3OQQABBBBIdIHnz7pfzqnULtGnwfgRQAABBBBAAAEE/hYgIOZRQAABBBBAAAEEkkzg2xXDZdDsD5JsVvE3nUgGxLr37qOt+kvNIpV9JqpLKs/YtkAenDwooiFntDQDmbjZgzjccanfM+3ulXIFSnm7ULtf14yTp6YPCbfbgOcREEeUk84QQAABBBJA4M4m/URX6qAhgAACCCCAAAIIJI8AAXHy3EtmggACCCCAAAIIeAVemfORfLX8d0RE5F8NrxLdMzhXjhxeD92b9otlv8pHi38M2yhQGLrl0HZ5+M9XZPHulY77rVa4ogk3axWt4nOOBpwzty2UJ6e/IdsP73Lcn5MDz63UTu5rdr0USM/nPfzEqZPmmXl/0XdOush0TKsyjWRgmzulVL7iPq+t3Lderv7jvrD6dHrSE23ukN5VOkuOtDTvKfszDsmg2e/LH+smOe3G0XEExI6YOAgBBBBAIEkELqnRTR5p+a8kmQ3TQAABBBBAAAEEEPAIEBDzLCCAAAIIIIAAAkkq8OCUF2X8xulJOjvn09KA+Lp6F0l6jlzekzR8HbpqtDw78x3nHVmOjNQexPlz5ZNBHR4UDVfT5H/hpl5qxd51MmDqf0X3NY50Cxbmjlo/RR6d+t+wLqch/B2N+0m+XHl8zv9r6zy5c8JTYfXp5KRLa3SX25v0lULpBXwOn7Njidwy9nEnXbg6hoDYFRcHI4AAAggksEDrMo1lcKcBkitHzgSeBUNHAAEEEEAAAQQQCCRAQMxzgQACCCCAAAIIJKnAweOHpf+4J2TZnjVJOkNn0+pT7Wy5v/kNkj9XXp8TdOnm28YPdNaJ31HnV+sqDzS7wacCVw9xE4ZmVzjsmcpn3V+UusWq+8wsK3v2Pt3uHuleub1P0H3y9Jmq5MFzPw3L2e4k3bf54Ra3+CwtreccOH5IXpv7mQxdPdquC9evExC7JuMEBBBAAIEEFKhQsIwM7vSoVClUIQFHz5ARQAABBBBAAAEE7AQIiO2EeB0BBBBAAAEEEEhggSV7Vsmd45+SfRkHE3gWWRt6sGrZ3Uf3yXOz3pXxG6e5vkAkwtAn29wpvap0lBxp/1v6Wgey4cAWeWnOh/Lnljmux+XmhMdb3yYXVOvqE+geO5lhlpj+eMlPbroyFdCBlpfen3FQnpv5jozeMNVVf04O7lWlk9zRuK+Uzl/C53CtDh+zYao88ucrTrpxfQwBsWsyTkAAAQQQSECBVzs9Ku3LNU/AkTNkBBBAAAEEEEAAAScCBMROlDgGAQQQQAABBBBIYIGR66eYpYpTuQ3p8oQJMa1Ng0StIn5w8iA5fOKIYx6tkn2oxc1SOHdBn3N2H90rA6e/6SjYHdDqVjmvamefZa+1M91r+JmZbzvqw/GAgxzYs0pHebD5TVI4t+/SzOEsbf1Kx4elQ/kWmZbJjsYyz7pn880NLpfOFVpL7pzpmWYXzvjdWBIQu9HiWAQQQACBRBTQL7Hp/6fQEEAAAQQQQAABBJJXgIA4ee8tM0MAAQQQQAABBLwCnywZKm/M/zxlRS6r2UPubHJtpmWmT50+JRqgPzfzXUchcYvSDUw4rCGltbmpWr2t0TXSt84FmcLNHUd2y+vzPpfh6ybG7D69e/ZTovsp+89l5raF8uT0N0xgbdeeaHOHqYTOmea7P2G41ciBrqdVwj0rd5QuFVtLraJVJG9O332OPefEImAnILZ7IngdAQQQQCCRBR5sfqNcUatXIk+BsSOAAAIIIIAAAgg4ECAgdoDEIQgggAACCCCAQDIIvDDrPfl+5YhkmEpYc3i98+PSpmzjTFWuGu7qPs0fLP4h6HLTul/w9fUvlouqd5OieQpluv62wztN9bBWJIdqV9XuLbc0vFIKpftW7Z44dVJmbl8oWoUcyTZj+0L5bc24oF3q/sx3N70uUxWxmmw6uE2+WPZr0GdGw/Ib618m+qv/MtnhVmfrQAe1f1AqFCxrxlwkd0EplLug5M2VO9N985+UhsNvzP8i6gE7AXEkn1D6QgABBBCIJ4HbGl8j19e7JJ6GxFgQQAABBBBAAAEEoiRAQBwlWLpFAAEEEEAAAQTiUeCeic/KlC2z43FoUR+TVv0+0+5eU4EaqGmoeSDjkGw5tEPWH9gsx0+dMOFklULlzD63wapWDxw/JG/O+0J+WDXSdg7f9no1U/Wx7UlZOODn1WPk6RlvhewhWEWznnTG5LBsObTda1IyXzGpWqiC6K/+wbDnQlmp5HVrpGNctGulvDLnI1mwa3kWtJydSkDszImjEEAAAQQSS+C6ehfLHY37JtagGS0CCCCAAAIIIIBA2AIExGHTcSICCCCAAAIIIJCYAlf+ca+s3rchMQefxVEHWyI63G517+LPl/4q7y361lEXbsNPR52GOMhJQKynB1smOpzrZ3WpbDdGu4/uk59Wj5K3F3wdzlDDOoeAOCw2TkIAAQQQiGOBy2r2lIda3BTHI2RoCCCAAAIIIIAAApEWICCOtCj9IYAAAggggAACCSDQ6Yd+cuTE0QQYaeSHqJXEDzS/wSyN7L9vrpuraZXsu4u+FQ1hnTY34afTPkMd5zQg1j5ubXS12XOwYHr+sC6tlbwbD2yVwfM+lQmbZoTVh55kZ6T7Rm88uFXGbvxLPlr8k6O9o8MeTIATCYgjqUlfCCCAAALZLdC5Qmt5qcO/s3sYXB8BBBBAAAEEEEAgxgIExDEG53IIIIAAAggggEA8CGjAdvHvd8TDULJtDBdWP0euqX2+VCtS0XZ/W+sg92cckgmbpsvbC78WDYndNLvw001fTo51ExBrf41K1Jb+ja6SZqXqS3qOXE4uYY5Rk+HrJsiQ+V9lObC1GmWcOi4nTp2QPUf3y6ZD28wezxo+r9m/0fHYIn0gAXGkRekPAQQQQCC7BGoXrSqfdx8kaWlp2TUErosAAggggAACCCCQTQIExNkEz2URQAABBBBAAIHsFvhzyxy5e+Iz2T2MbL++VhL3qtJJGpesI6XyFZd8ufL4VBYfO5khh44fluV715lgeNjaiVkOQbN90jYD0Crr3lU7S5uyTaRCgTJSID1vypvE+z1jfAgggAACCLgRKJReQH654K2wVw5xcy2ORQABBBBAAAEEEIg/AQLi+LsnjAgBBBBAAAEEEIiZwDcrhslLsz+M2fW4EAIIIIAAAggggED2C/x2wdtSJn/J7B8II0AAAQQQQAABBBDIFgEC4mxh56IIIIAAAggggED8CLwx/wv5ZMlP8TMgRoIAAggggAACCCAQNYFvev5XqhepFLX+6RgBBBBAAAEEEEAg/gUIiOP/HjFCBBBAAAEEEEAg6gLPz3xXflg1MurX4QIIIIAAAggggAAC2SfwdteBottr0BBAAAEEEEAAAQRSW4CAOLXvP7NHAAEEEEAAAQS8AgOm/ldGrp+CCAIIIIAAAggggEASCjzR+g45v1qXJJwZU0IAAQQQQAABBBBwK0BA7FaM4xFAAAEEEEAAgSQWuHviM/LnljlJPEOmhgACCCCAAAIIpJ7AzQ2ukFsaXpF6E2fGCCCAAAIIIIAAAgEFCIh5MBBAAAEEEEAAAQR8BG4Y/ags2LUcFQQQQAABBBBAAIEkELi69nlyX7Prk2AmTAEBBBBAAAEEEEAgUgIExJGSpB8EEEAAAQQQQCCJBC4ffres3b8piWbEVBBAAAEEEEAAgdQTOL9aV3mi9e2pN3FmjAACCCCAAAIIIBBSgICYBwQBBBBAAAEEEEAgoECvX26WnUf2oIMAAggggAACCCCQgAJdKrSWQR3+nYAjZ8gIIIAAAggggAAC0RYgII62MP0jgAACCCCAAAIJLNDh+2vk2MmMBJ4BQ0cAAQQQQAABBFJPoEXpBvJ214GpN3FmjAACCCCAAAIIIOBIgIDYERMHIYAAAggggAACqSvQ6pvLUnfyzBwBBBBAAAEEEEgwgTrFqsnn3Qcl2KgZLgIIIIAAAggggEAsBQiIY6nNtRBAAAEEEEAAgQQUOHj8sHT98R8JOHKGjAACCCCAAAIIpJZA+QKl5efzh6TWpJktAggggAACCCCAgGsBAmLXZJyAAAIIIIAAAgiknsDWwzvlgl/7p97EmTECCCCAAAIIIJAgAoVzF5QxF3+cIKNlmAgggAACCCCAAALZKUBAnJ36XBsBBBBAAAEEEEgggRV718k1I+5PoBEzVAQQQAABBBBAIDUE0iRNpl/5XWpMllkigAACCCCAAAIIZFmAgDjLhHSAAAIIIIAAAgikjsCcHYvllrH/SZ0JM1MEEEAAAQQQQCABBP68/GtJz5ErAUbKEBFAAAEEEEAAAQTiQYCAOB7uAmNAAAEEEEAAAQQSSGDW9kXSf9wTCTRihooAAggggAACCCSvwIgLP5DieYsk7wSZGQIIIIAAAggggEDEBZIiID569Kg88cQT8tlnnxmg9u3by+uvvy5ly5Z1Bfbf//5XBg0aZM5544035JJLLnF1fiIe/OOPP8odd9xhhl6wYEF57733pHPnzq6mMmPGDLnwwgvNOddee60MHDhQ8ubN67iPr776Su6//3/LVb788sty9dVXOz4/0IH6TMyePVsmTJgg06dPl0WLFsnBgwfNoS1atJBGjRrJ2WefLW3atJFChQpl6VrRGL/bAZ04cUIWLlwo48aNE70fc+fOlb1795puGjZsKA0aNDDz7dKlS5bn63Zs/u/Pn3/+WVq1auXtxu51t9eLt+OTfX4e70ScZ6TfN9bPU4/LjTfeKI8//rjkzp3b1aN5+vRpGTx4sLz44ove8+rXry/vvPOO1KhRw6cv62ewm4voZ0PFihWlXbt25vOhevXqkpaW5qYLjk1xAULiFH8AmD4CCCCAAAIIxIXAD71fk8qFysfFWBgEAggggAACCCCAQOIIJGVArPx33XWXPPDAA5Irl/PldVI9IFa3cML1rATEhw8flgEDBsg333zjfdf06tVLXnnlFSlSxP23XzXw+e2330RD5lWrVtm+E4sWLSr33HOP9OvXT/Lnz297vP8BkR6/2wFkZGTIqFGj5M033zShsF3L6nzt+g/0ul1waPd6ONeM9TkbNmyQL774Qv71r39JsWLFfC6fDPNz4plI84zW+yZQQNy8eXMZMmSIVK5c2Qmj95jdu3fLnXfeab704WmRDoj9B3Trrbeaa+rnBA0BpwKExE6lOA4BBBBAAAEEEIi8wMfdnpcGxWtGvmN6RAABBBBAAAEEEEh6gaQNiMOphiUgPvO8uw3XsxIQz5kzR2644QbZtm2blClTxvyq9+7DDz+UDh06uHoDalj72muvmf/ctgsuuECefvppKVWqlKtTIzl+VxcWke3bt5sxf//9995T1a5p06amSlp/f/LkSVM9PWnSJG9FsR6sIbxWemv1YLSbXXBo93q0x5eV/vfv3y8ff/yxvP3228Zdg3oC4jMrOfhXimfFOZLnRvN9Eygg1rG///770rt3b1fT0M/Vvn37elc+0JOdBMS1atWSPn362K7ioCsqzJo1y3yxxLO6gl7jn//8pzz22GNhfWHG1QQ5OKkECImT6nYyGQQQQAABBBBIEIF3z/4/aVaqfoKMlmEigAACCCCAAAIIxJtA0gbECu22GpaA+Mzj6TZcDzcg1iVU3333XRNUajh88803y6uvvmrCCrfLsmpfGs5o9ZundevWzfSpyytrNXKOHDlEj9NQT0PTzz//XIYOHeo9/vrrrzdLwTpdHjuS43f7wbBx40Z59NFHZfTo0eZUDXq1+u+yyy4LuIS0hue//PKLqczWc7X16NHDLF/rNhR3O1a7ANjudbfXi+XxWqWuVcOLFy82y3cTEP9vqf94DIij/b4JFhC7/TzTL3boe1X/TbI2JwFxsOcw2PtCv5SjS1nrFx08LVW2WIjlZ0UqXIuQOBXuMnNEAAEEEEAAgXgR+PDcZ6VRidrxMhzGgQACCCCAAAIIIJCAAkkdEOv9cFMNS0D8vyfYTbgebkCswYTeH61u7dq1qwmKdS9pXVJVq+A0PK5Tp46jt5W1Lz3hkUceMcFdqH0/dTlq3bf6ueeeM6G028rlSI7f0ST/Pmjfvn3y73//W3799VfzN7qfrwa9TqymTp0qd999tzck7t+/vzz88MOu90d1M167ANjudTfXivWxTgLiWI+J6wUWiMX7xhoQd+zYUfSa8+fPF7fLTFs/W3R/4K1bt8qaNWscVRC7DYhV68CBA6Zq+LvvvjN4559/vrz00ktSuHBhHicEXAkQErvi4mAEEEAAAQQQQCAsgU+7vSD1itcI61xOQgABBBBAAAEEEEDAI5CUAXHDhg1l4cKFZo5uqmFTPSCuUaOGCUo1nNDmNFwPNyCeOHGiXHXVVeZaWvn74IMPygcffGCCYm0vvPCCXHvttY7erda+unfvbsKNkiVL2p6rlbUaSuv+sdrcVPpFcvy2A/37AK1a/vLLL42VNg2e9LnVQN1J86+01sptXc67WbNmTk4P6xi7ANju9bAuGqOTCIhjBJ3Fy8TqfWMNiHV5aN3LV6vKtblZZnry5Mlm6X1t+l7XPdq1Sj0aFcQe2pEjR5rlpbUFu04WbwOnp4gAIXGK3GimiQACCCCAAALZIvBlj5elVtEq2XJtLooAAggggAACCCCQXAJJGRA///zzsmDBAm/o57QaNtUDYg00GjVqZCpKtTkN18MJiDMyMuSpp54ygbA2Xd5Ug13rnr66T64us6rLQ9s1azCjYbNW2ObMmdPuNPO6Neg966yzTKCjwWmoFunxOxqoiGzYsEHuuOMOUXNtgwYNkmuuuUbS0tKcdmGqGu+77z4ZPny4Oefee+81f3bq5fhCfx9oFwDbve72erE8noA4ltrhXytW7xvr55B+ueXCCy+U22+/3XzpxumXT6zLS2sVsn5RR7/EEu2AeMmSJXLTTTeZSmX97P/qq6/MXuY0BMIRICQOR41zEEAAAQQQQACB0ALf9npVqhWuCBMCCCCAAAIIIIAAAhERSMqAWPdP1KBT92TVH6pr08BQg7VcuXIFhXMbEOuynyNGjJCxY8eawG7v3r2mYkyX/NX9b3v27BmyitUaLmmVmAZ1uuyxhqRaMTZt2jTRY7RPDQp69+5t+s2fP39Ebr524h9oqJMG7J6K2nPPPddU45YuXTroNcMJiJctWya33HKLrFixQqyhrFYw696633//vasln/3noVXITvcSVmMNcfLly2eCYV2eukqV0N/IjfT4nd5Q6zydhtmB+tbwZ/z48dKhQwfjX61aNbNHc6CmVdZ//vmn/P777zJz5kzzTGrT8Eifyz59+kjt2rWDnm8XANu97j8mDef/+usv+emnn8Iaj39/en19r+l+1IHmd/HFF0vNmjV9Qvhge816+rZWYLqdXyS9PcsN62eI7r/7ww8/yJgxY2TWrFlmqLp88TnnnGOCzAoVKjh9DAMeZzdP6+uxHJf/51w03zf+n0P6mT5gwADzZQyny0xbl5fW8/Xe3HbbbVEPiK2f4/Xq1ZN33nnHPPc0BMIVICQOV47zEEAAAQQQQACBzAI/nveGVCpYFhoEEEAAAQQQQAABBCImkLQBsYY6+sN6rSbVpsHf66+/bgKxYM1pQKwBjv7w/K233jJLMgdrGspo8KuVuYH2wvUPiP/xj3/IM888I19//XXQPps2bWoqbyNV2RUoWNVqOzfhejgBsQaU999/v5mnfwWr9TWnVXc6BnXW+1GxYkUZPHiwCb+i1SI9fifj9A/g3FZKO7mG9ZhTp06ZLz9o2O4JhYP1oUuFa+V5oC8SuAkOtf+ff/7ZfMkiUNOVAXSvVE8FdTjj8Zyjyw5PmTJFnn32WZk7d25QHq2m1OV+9Qsm+ntt0QiIo+GtQay+F4YNG2aWbNcvsQRq+ln10EMPmfdQqC/RhHqG3Nzn7BxXNN83/p+nWvmr+5x7ls13ssy0Z0UDfdb0izrFixc3+6lHs4JYq5aHDBli9mPXpnvC67+Xem0aAlkRICTOih7nIoAAAggggAACZwR+Of8tKVegFBwIIIAAAggggAACCERUIGkD4ksuuUT895e1q4Z1EhDv2rXL/LBfK1w9Tffu7dGjhxQrVkw2bdokkyZN8gnUdNlODc/8K3+tAfGVV15pwhutSNZgQINsDYP1B/dTp04V3ZPS0zQ80yrpSpUqZflhCBQQ58mTx1W47jYgti5xHGgP3PXr15uKudmzZ5u9dd99912pU6dOyLn6L5us90QDPa3idrJEtRvIaIzfyfW1slArnbWaV5s+A/qcR6NpJbsGWxoYeb4EoSGivof0XujfTZ8+3Tyb1udSlwRXe2tzExzqeYECYk+Yq0thayWsNut4tKpYq3/1WfSMV8eq4a9+YcC/aX9aMayhaKD5aX/+7zvdn1XDaX0fawWuVjHv2bPHVOXqvdFnVauptXJdvxCilZ8amNvNX8cWLe82bdqI7snuWcpdq1i16ls/Y7QKfvTo0d7QWP9OQ0H9LAun2c3T+nosxxXL902gz1Ndulm/YOBkmWn9vH/xxRfNffCEtPqMRTMgDvTe+r//+z+zJLabpevDeWY4JzUECIlT4z4zSwQQQAABBBCIjsCwPu9JqXzFotM5vSKAAAIIIIAAAgiktEBSB8R6Z3UJY6fVsHYBsYZGuvzy22+/bR4aDZ40MNKln61Vd3qcLn+rQbKnYk+P0x/yW/d5tQbEnqfwoosuMkscW8Nf/QH+uHHjTMjsCce0GlD3uMxqC7Y0s5tw3W1AbN1n+PzzzzdLWBcuXNg7lePHj5tKag2GtWkVni5HbRdWaKB39913e430XA29NFDX/Y11aVl1dbr0dDDbaI3f7l5a9wjVY0NV2h5W8EgAACAASURBVNr1Zfe6flFBKy094amG7RpOW8N2fS7nz58v//nPf7wVvbpvtAZcJUqU8F7CTXAYbF7W97Gnolff1/7hv1a/a6it4a82rYjV96H/lzPmzZsnN998s/dZ0b70SwnWcXsqenXJc8/7zj+Ud7IHsd38dZzR9Nb+dclrvU/6xRPrUuI6L52fBsXaLrvsMhOqeyql7Z4T6+t28/R/PVbjiuX7JtDn6bFjx7x7frds2dJU6gb60oJ6WMNsz+fe6tWroxIQHzp0yOxprl9w0Eplz79V+gUBfQ+XKkWFgpvnn2NDCxAS84QggAACCCCAAALuBUZd9KEUzfO/n5W474EzEEAAAQQQQAABBBAILpD0AbGGWF9++aVZ6llbqKWm7QJirRjUIEl/iG+3jLF/hWKgSlj/gDjUD+a1v08//dSEx9quueYas9S07publRZq714NVvr3729Cdm3B9nF2ExBrhZxWmaq1tpdfflmuvvrqTFPQimmtutOAUiseX3vtNXPvQjU10ipSNfLsPR3oeM++qxqW6V6b6enpjgmjOX67QVidrXvc2p3n9vWdO3fKAw88ICNHjjSn6h6q+uWGYEsP6/Ohy4RrxXege+o2OPQPvvULF/qse6pg7cazY8cO86x6qvH9q2L9+7NWBvtb6TNlXare/wsNkQiIo+1t91m1cOFCc3/XrFlj3g/h7j3r9j7Halyxet/osxNsRQb9sotnmemPP/7YfGElUPMsL21dWcH6jAV731vn6Pb9bj1evyCgX2YKted8Vvrn3NQWWLl3nVw94szWEjQEEEAAAQQQQACB0ALjLvlUCqbnhwkBBBBAAAEEEEAAgagJJH1ArHIHDhwwP/T+7rvvDGSwpaZDBcT+weBdd91lQrRQ+3X6ByZPPvmkqYT1NP+A2G5/Sq3WvO6660xArXt4vvnmm2ZZ66y0UAGx03DdTUBsrZALFXLu3r3bVLBq5bS2UKGK//z1fuu8NFDXkDtU05CqX79+okt82wXQ2k8sxh9svLEKuqzhfPv27c1yt2XLlg3paH2O/ENUt8Ghf0CsSyHr+0aDaKfj8QRtOmittNdwzlM5bn3fOVnCXO+5Bs5awd66dWtTZesJ0CIREEfb224f7/3795vPst9++83c43Ar093e51iNK1bvG7UL9nlqXXVAn2X9koP/F1OsKydoJb5+kUYr5KMdEHu2NNAv5LRt2zbsPaiz8u8Q56aOwM6je6TXzzenzoSZKQIIIIAAAgggEIbApEu/kLy58oRxJqcggAACCCCAAAIIIOBcICUCYuVwUg0bKiDWfWc1sNSlWPUH6rokpy5dbNe0ClMrFLX5L99q/cF/tWrVRANireAL1pyEUXbj8X89VECsxzoJ190ExMOGDRPdk1lbqIBIw2lr1Z1dmBRo3rqvqy7POmHCBBk/frzP/rT+x2tQrJXHF1xwQciAJJbj9x9jrIIuDYR1mWZtGozqst12y3vrUsW6RLNWcPs/y26DQ/+A0vqM6ntQx2Rdqj3QvbeOx39ZX+t70j88dvv+cfKetJt/tL3tlqO3G59TE7t+/F+P1bhi9b5Rp2Cfp9Z9y4MtM219Zq3L6rsNiK17YVvvna7GMGnSJG+lv76my/tfeumlovvO0xCIlcDJ0yel4/d95fipE7G6JNdBAAEEEEAAAQQSRmDq5d9Irhw5E2a8DBQBBBBAAAEEEEAgcQVSJiB2Ug0bKiC2/pDebh9J6+OwcuVKs3yrBtS6B65W/XoqVa19+r8W6JFyEka5fRTtAmLtzy5cdxoQ+wdEX3/9tXTq1CnokK2Vo04qPe3mrhV6a9eulT///NMsn6zj9uyxq+dq8K+hle4DHSgQze7xW52zshRwKCf/OTqt3D5y5Ig8/vjjZjl3bdZ76zY4tAbE+r7VSkpdilzbOeecY6oc7Zpe85dffjFVx/p+++STT6Rx48bmNGsgq18K0NA53ObkPRlq/rHwtnuf2d0fpzZ2/bh9/9j153RcsXjfeMYS7PPU/wsvgd5Xni8u+D+vbgPiUKtL6PLqv/76q/mc8+yrrath6H/++3Q79eU4BMIVOO+XW2T7kd3hns55CCCAAAIIIIBAUgnkz5VPJlz6WVLNickggAACCCCAAAIIxLdAygTEehvsqmFDBcSzZs0ye+VqoOhmeWdrVZj/kspOwiXr4xPq+D179sjtt99uKmVDNd2LWfeLtQs0rH3YhetOA2Jr4BvO28JaVRfO+f7naFWfBjoffvihWcZVmwbRb7/9dsBK7uwev/+S5OEuBRzKzlopr8c5vYZ1eVw974033pBLLrnEXMou6HMToIZ7363zsNtr3M01nLyHQ80vO7z952d3f5x62PVj93q0xhWL942Tz9NQy0xb3z+h9rl2sgex3b9P+nk+dOhQeeihh7xfkAm1D7fT+89xCIQj0HfEA7J879pwTuUcBBBAAAEEEEAgaQSqFCov3/d+LWnmw0QQQAABBBBAAAEEEkMgpQJivSWhqmFDBUfWENTuB/DWW28NbhM1INb5hArXnQTE/hV04bw9OnbsKK+99pqjvYLd9L906VKzB+vs2bPNaYGWVY6H8fuHiYMHD5bLL7/czVRtj/X/ooHTgFg7Dvb+sQsGYxkQ+1/LGmTb4gQ4IKsBcXZ4+0/D7v44dbHrx+71aI0rFu8bz9hDrcgQaplp6xeJQu1VH4mAWMeqy++/88478swzz3jZH3vsMbPahd3y7U6fB45DwKnAHROekmlb5zk9nOMQQAABBBBAAIGkEmhRuoG83XVgUs2JySCAAAIIIIAAAggkhkDKBcShqmGjUUGsSxr3799f5s+fL4kcEOvjHCxc18q4Cy+80DzxwfZ0tYYjupRzgwYNJG/evLbvEg0yFi1aJHv37jXH6j7NvXv39jlvxIgRoku27tq1S7p27epoj1r/C3/22Wemok7bNddcI0899ZTky5fPe1g0x2+L8PcBJ0+elBdffNEskaztlltukQEDBkh6errTLrzHaSD19NNPS506daRDhw7SqFEjcz/CrWg9duyYDBw40NwHbdGqIM5qoOu/ZHVW+8tqQJwd3v4Pi9vgNtjDZteP3evRGlcs3jeesYcKiEMtM+3Z2zzQXvSRXGLaarxjxw7zWamfn9p0H3bdAqFVq1auP084AYGsCjz212AZsW5SVrvhfAQQQAABBBBAIKEEelbpKE+1vTuhxsxgEUAAAQQQQAABBJJHIOUCYr11GsroD8Z1L0Zt5557rrz00kvyxRdfyKBBg8zf+QdH4e5BrKHqTTfdJGvWrBGtgB0yZIiUKFHCXMNJuGR91Nwe7+QxdbIHsacfDTg++OAD+c9//mP+SvfK1LAyT548tgHx5MmT5YYbbjBLmmqIq+cVL17cdoj+4c6VV15pqt6s+2V69u7Uznr16mX2rC1SpIht39YD7CrEozl+NwO1zrV58+bmeapcubKbLsyxnkBKf28NpcLdE1fv66OPPirff/+96V+fK89ewXbBYKjX/e+/f3Wl64n7VTon6h7EWfH2N7O7P06N7fqxez1a49J+o/2+8Yzd7vNUvyh03XXXybZt27xf8NDPVf1Cin62XnbZZfLss8+a/dA9LVoBsfavn2u6B7eOR9sFF1xgvoTi9vPT6TPCcQiEEnh5zkfy9fLfQUIAAQQQQAABBFJCoF/dPnJ3k3+kxFyZJAIIIIAAAggggEB8CqRkQKy3Yt68eXLzzTeLVlJq00rMQ4cOyauvvmr+7B8QWyv99If3GiY7qbSyBnH+P/x3G/i6Pd7JI2cXaPj34R+u9+jRw+w1q0uTagtUQewf8rndS9gazmoorXsGN2vWzDs0awivr7/11lvecNKJgR4zceJEueqqq8zh/hXE0R6/0zHqcRrk3HXXXTJp0plKK/1Cg443LS3NcTf+y4X7h+4a3j/33HOmv0DLbQe60Pr16+W2224zy3T7V0HaBYN2r1uruwN9QcDxxP8+8JdffjFV/cGeV//+NMDT1QXUvGrVqqL7tTZp0sQc5uQ9aTe/WHv7z89ufE597fqxez1a44rV+0avY/d5un//frOc/W+//SYtW7Y0X/A4deqU973z8ssvm73urS2aAbGu0KBfjtKl+z1Nn0f9THfzmeL0GeE4BOwEPlz8g7y14Cu7w3gdAQQQQAABBBBIaIF7m/5TrqlzfkLPgcEjgAACCCCAAAIIJL5AygbE/tWwurxm4cKFZfHixeau+gfEGhJqZaoGRdo0pNMf9OfKlSvoU+AfiPgHo07CJWvnbo938njaBRqB+vAP1zXomDlzpjk0UEBsDQ8DBbx249y9e7epchs3bpw51D+0PHz4sAn4v/nmG/O6htZaBVeqVCm7rs3rdvcp2uN3NMi/D/JfIl2riPWZrFWrlqNu9PyhQ4ea5bS1ClW/7PDee+9J586dvedbA/n27dubau+yZcuG7N/6HPlXcdsFg3avW6sunT4/+qWB+++/XwoVKiTVq1eXe++9V0qXLm3msGzZMlO9uWLFikzLvgeapHV5cb3+J598Io0bNzaHOnlP2s0v1t7+c7Qbn6MHK8D7yH//arfXcXt8qHHG4n2j13fyefruu++KVsJr+/rrr837UFeZ0PewvqbLvgf73I/UHsTW/nV1C/189ezBrl980n//KlWq5PTWcxwCERX4cdUoeW7mOxHtk84QQAABBBBAAIF4ENAvYT7d9h7pXrl9PAyHMSCAAAIIIIAAAgikuEDKBsR63/2rYa3PQqC9SXWvXV0mWas4NVAePHiwtGvXLuAj5B/E6Q//3377balXr573eCfhUrCgoEuXLma/yGLFimXpEXYSaPhfwD9ct74eKCAOFR46Gbz/3p26VLdWvGlY52kTJkwwFeEatmjTkFKXwq5SpUrIS2RkZMjnn38uzz//vDk30H2KxfidOHiO8X9uNdzVJWpr1qwZsht11JD94Ycf9lbOX3/99fL444/77AdtDUS1Qw3ftUI82JchNGjVANYTMPlXNdsFfXavu/0CgB6v+yt79kP2rzrWe+5Z0lfnF+rLHv7vY/++nLyH7eYXa2//h8RufE6fTbt+7F6P1rhi9b7R6zj5PLV+4UE/s7SK96OPPpJg1fHRrCDWMfuH53bvCafPA8chkBWBcRunyb+nnNnyg4YAAggggAACCCSDQMl8xeTZdvdKs1L1k2E6zAEBBBBAAAEEEEAgCQRSOiDW++dfDeu5p4ECYv/lODUk1kpM3bcxd+7c3sdBA6iffvpJBg4cKHv37jV/HyhkcxIuWZ8xt8c7eT6dBBqB+gkWrvsHxP7hXrh7yFpDFR3P+++/L7179/YOTe/NO++8Y/Yn9rSiRYuaPT0vvvhiqVGjhqkm1W/s6rE7duyQKVOmmKXCp02b5j3nscceM2Fozpw5zd/FavxO7pX1GP9QVud6zz33mOVpdZ7+befOnabCWr/U4AnRQ1Va+wfut956q1kG17N/tvavwZLeFw3idQ9nbYH6tAsG7V7XfrX/22+/3RtsB/sCwK5du8yyvbrMuDZ9j+oXKfyXg/d/32u1sc7Rure1Lv07duxYs7eyLkUfqNra+p4Mtie0k/nF0tv/2XAyPifPp10/dq9Ha1yxfN84+Ty1LjNdsmRJs4KBvicDLS+tY492QKzX0PeNrswwfPjwkO8bJ88BxyAQKYH5O5fJjWMGRKo7+kEAAQQQQAABBLJNoG6xavLsWfdLpYKhV+bKtgFyYQQQQAABBBBAAIGUFEj5gDhYNWyggNjzg3QNfr///nvvA6PhowZjWs27adMms1ep/lDf03T5UK3atIZP/j/4d1IRHE8BsY4/ULjuHxD7Lw9sXZ7XzTtOAxQN6jzugartNMzVymLrfppurqEhoYaQefPm9Z4Wy/G7Gaseq0sla6jjCWf17zTEbNq0qbRo0cL8Xt1mzZolc+fO9QbDepwGrPoca4AaqGmIrnv/6l7EnkBZQ+hzzz3XLIGrfzd9+nSZOnWq93QNYXUZdn0/WJtdMGj3uval71PdO/iRRx7xfulC56fX1CXO9Qsa6jF69Gif11944QW56KKLMu2n6l8ZrNdQi3POOcf8qvPT97GnKlpfD/QlD+ve5HpMmzZtpFOnTsb+wgsvNMtaO5lfLL3977eT8Tl5Nu36sXs9WuPy7zea7xsnAbGOx7rMtP452NLR/v9ORGOJaY+P/5cULr/8clOJH+gLJ06eB45BIBICB48flvN++ZccPnEkEt3RBwIIIIAAAgggEHOB9uWay/Nn3S95c+WJ+bW5IAIIIIAAAggggAACoQRSPiBWnEDVsMECYj1ewyN9/cMPP/QJ3fyhNVB78MEHpW/fvj4Vxp7j3Aa+bo938ug7DTQC9RUoXLcGxP5LQ2s177PPPmvCs3DaV199ZfaV1RZsL1qt+tTKYA02NRR10jRQ1eBR99vNkSOH95TsGL+T8VqP0Qp1Xbr8008/9QajofrwVBr369cv0xcW/M9Ty2HDhomGrNYvPATq/6qrrjJfgvDs82s9xi4YtHvd05feD723+gzZ3VsNqbW6X6vMrffUOi6n/amZVr5fcsklmZbZDhQ06zX0GdfnVYN6p/OLlbf//XM6Prtn064fu9ejNa5A447W+8bp56n/igiBluYP9O9ENANiXflCl9rXzxNPC/XvoN3zwOsIRFLg5rGPy9wdSyLZJX0hgAACCCCAAAJRF+hT7Wx5vPVtUb8OF0AAAQQQQAABBBBAIBwBAuK/1fyrYZ38YFyrhX/++WeZPHmyCaw0dNDqQ11qViuKtSo41B7BbgNft8c7eSCcBhrB+vIP161Bh+7VrPu7aiWmNg0a9fVwm3X+2ofue3vfffd5l4O29qsVmatXrxatitMqV12S2RNyanjXoEEDad26tamIbdasWcD9dbNz/G6NDhw4YJbK1iWRlyxZIosWLfJ+eaFhw4Zmvuedd56pcHVbEaiV2aNGjZI//vhDFi5caBw9lcr6jOuzXr169UxVup452AWDdq/7W+jxOtehQ4eaeeqYtGkorNXEZ599tnnvOZ2nZ366vK5WDHuWk9YvDmiltS4hr0sBB2ueLyVosKbV3J6Ka/1znz59HAfEnv6j7R3I84knnjAV49r0M81/SW4nz6PdfbR7PVrjCjX2SL9vnH6eWpeZ1vGF+vcmFktMe4z0s6N///7m81KbPgc6tkqVKjl5BDgGgagKDJr9gXy74swy6DQEEEAAAQQQQCDeBa6vd4nc1viaeB8m40MAAQQQQAABBBBIYYGkCIhT+P4xdQQQQAABBBBAICUEhq4eI8/MOLPHPA0BBBBAAAEEEIhXgYda3CyX1ewRr8NjXAgggAACCCCAAAIIGAECYh4EBBBAAAEEEEAAgYQQmLx5ltw76bmEGCuDRAABBBBAAIHUEiibv6RoONyhfIvUmjizRQABBBBAAAEEEEhIAQLihLxtDBoBBBBAAAEEEEhNgSW7V8mdE56SfRkHUxOAWSOAAAIIIIBA3Ak0LVlXHmp5i9QsUjnuxsaAEEAAAQQQQAABBBAIJEBAzHOBAAIIIIAAAgggkFAC2w7vkienvS4zt5/Zh56GAAIIIIAAAghkl0DPKh1N5XDB9PzZNQSuiwACCCCAAAIIIICAawECYtdknIAAAggggAACCCCQ3QInTp2UZ2a+Jb+tGZ/dQ+H6CCCAAAIIIJCiAv+sd7Hc3rhvis6eaSOAAAIIIIAAAggksgABcSLfPcaOAAIIIIAAAgikuMAb8z+XT5YMTXEFpo8AAggggAACsRbQquHLavaI9WW5HgIIIIAAAggggAACEREgII4II50ggAACCCCAAAIIZJfAV8t/k1fmfJxdl7e9bp7T6VLmVFE5kXZSNufYbXs8ByCAAAIIIIBA/AqUzV/SLCndoXyL+B0kI0MAAQQQQAABBBBAwEaAgJhHBAEEEEAAAQQQQCDhBUasnywvzf5A9h47EFdzaXu8jjQ/XtM7piNpx2Rq+lJZmmtjXI2TwSCAAAIIIICAvUDTknXloZa3SM0ile0P5ggEEEAAAQQQQAABBOJYgIA4jm8OQ0MAAQQQQAABBBBwLrBk9yp5Zc5HMnfnUucnRfHIZsdrSLvjdQNe4ec8f8mmnLuieHW6RgABBBBAAIFICvSs0tFUDhdMzx/JbukLAQQQQAABBBBAAIFsEUjogHjJkiVy4sSJbIHjoggggAACCCCAAALxJ5Bx6rj8unqsTN+2INsHd17utpI/LW/AcazIuVlG5ZmT7WNkAAgggAACCCBgL/DPehfL7Y372h/IEQgggAACCCCAAAIIJIhAQgfE06ZNkx9++CFBqBkmAggggAACCCCAQKoIpKenS82a/1ta2n/e+9IOyxf5xqUKB/NEAAEEEEAgYQW0aviymj0SdvwMHAEEEEAAAQQQQACBQAIExAn2XDRq1CjBRsxwEUAAAQQQQACBwAILFmR/lW80703dunUlLS0t4CV0eWldZpqGAAIIIIAAAvEpUKtoFbm7yT+kTdkm8TlARoUAAggggAACCCCAQBYEEjogzsK8ORUBBBBAAAEEEEAgBQQ2Htwqr8z5WCZtnhnz2Z6T0VTqnKgQ8LoTcy+UhbnWxXxMXBABBBBAAAEE7AV6V+0sdze5VornLWp/MEcggAACCCCAAAIIIJCAAgTECXjTGDICCCCAAAIIIICAO4HX5n0mny392d1JWTw6/+k8ct6xVlLqVBGfnlbk2iyjcrP/cBZ5OR0BBBBAAIGoCGjVcL+6faLSN50igAACCCCAAAIIIBAvAgTE8XInGAcCCCCAAAIIIIBAVAV+WT1WXpn7kRw6fiSq1/HvvP6JylLuVDE5LidlQ84dsibntphen4shgAACCCCAgL0AS0rbG3EEAggggAACCCCAQPIIEBAnz71kJggggAACCCCAAAI2AvN3LpOX53wki3evxAoBBBBAAAEEEDACLCnNg4AAAggggAACCCCQagJJGRAfOHBA5s2bJ5s2bZIjR47I6dOnJUeOHFKgQAGpVq2aNGrUSHLnzu34Xh89elTmz58va9as8emvUKFCUrt2balTp46kp6c77s/pgXrdBQsWyNq1a+XQoUPeeeh1a9WqZa7rdB7bt2+X6dOny65du+TUqVNmvJUrV5bWrVtL3rx5bYd08uRJGTlypGzdulWKFy8uPXv2lDx58tiexwEIIIAAAggggEC8CezLOCivzPlIhq2dEG9DYzwIIIAAAgggEGMBlpSOMTiXQwABBBBAAAEEEIgLgaQLiGfPni0LFy4UDTSDNQ1VzzrrLBMW27UVK1bItGnT5Pjx40EP1eC5S5cuUrp0abvuHL++aNEi0bmcOHEi6Dka8mrAqyF1qLZ06VITDgcy0XBYx16uXLmQfaxatUomT55sjmnfvr3UrFnT8Vw4EAEEEEAAAQQQiEeBjxb/KEMWfBmPQ2NMCCCAAAIIIBBlAZaUjjIw3SOAAAIIIIAAAgjEtUBSBcQagi5evNhU2mrTquGSJUuaCtmDBw/Knj17vK/lzJnThKt169YNeoOWLFliglWtuNWm55QoUcL0t3fvXtFKZc+19O+6du0qZcuWzfINnzFjhmhA7Ok7LS1N8ufPbyp3NTDeuXOnN7DW1xo0aCCtWrUKeF0d54gRI+Tw4cOmarh58+ZSoUIFWblypbmGhsZFihQxFcF6jUDt2LFj8scff8ju3btNCN69e/eoVExnGY4OEEAAAQQQQAABlwLjN02Xt+Z/Kav3b3R5JocjgAACCCCAQKIKsKR0ot45xo0AAggggAACCCAQKYGkCYh1OemxY8d6K27LlCljKmOtoacGxHrM/v37jZ9W/vbo0cMEpP5Nj9UllTVY1Va+fHnp3Lmzz3LMutzyxIkTzfLP2jQ81v6ysvSyp1LXE0rrGDt16uQTPOtrWl2sAa/+XoPwDh06SI0aNTLNY9asWWZ5bD2mTZs2PoH4nDlzzFLc2jRg1qA5UNPraGitfahBlSpVIvX80Q8CCCCAAAIIIJDtAruO7jWVxL+sHpvtY2EACCCAAAIIIBBdAZaUjq4vvSOAAAIIIIAAAggkhkDSBMTjxo0ze/VqK1asmKmIDbS3rn/w27hxY2nRokWmuzVlyhRZvny5+XsNfrVq1q6/QCGsm8fAWqmr52k43K1bNzOfQM1aMV20aFHp1auXzxgzMjJM5a/uO1ywYEHp3bu36dPTtCJYX9frVqxY0VzLv2lArsfs27dPKlWqZKqktZKahgACCCCAAAIIJJvA0NWj5a0FX8nuo/uSbWrMBwEEEEAAgZQXYEnplH8EAEAAAQQQQAABBBCwCCRFQHzkyBEZNmyYtzJYq2EbNmwY9EbrXrq6t7C2UqVKmapfXX7Z03Tp6OHDh5vKYA197fbc9VTpBuvP6RO3YcMG0aBbl312EjYfPXrUjFOXkdalpnVfZet+xDqP33//XdRHQ24NzXX/ZU/TYFjP19Bcl6/W1/2rnz1VxhoKn3322WZ5ahoCCCCAAAIIIJCsAqv2rTch8YRNM5J1iswLAQQQQACBlBM4r2oXuatJPymet2jKzZ0JI4AAAggggAACCCAQSCApAmJrEKpBpt0yyEuXLpWpU6caj0DB6OrVq2XSpElm+eZAlbf+kNu3b5dRo0aJVuxqAKuVuLpXr9umyzgvXLjQnFa4cGFT8ZsvX76Q3UybNs3su6zNvwrY6qLBrlZBW5u1YlmX4tbrFSpUyHuIdf/iatWqmSW7aQgggAACCCCAQCoIfLzkJxMUnzp9KhWmyxwRQAABBBBISoEiuQvKrY2ukUtr+v48JCkny6QQQAABBBBAAAEEEHAhkHQBsVbSasVvrVq1gjJoCKthrLZAAfFff/0lS5YsMa/r3sNaYRyqWStxA1XyOr0fo0ePFq0idnpdPU6XwdblsLX5h8pZDYg9y2zr0toaLmsVMg0BBBBAAAEEEEgVgVnbF5mQ7GxIcwAAIABJREFUeN7OpakyZeaJAAIIIIBA0gi0L9dcbmt8jdQuWjVp5sREEEAAAQQQQAABBBCIlEBSBMTHjx+XESNGyI4dO4xLjRo1pFOnTgGNdPlmrfbdsmWLeT3Q3rva1+bNm83r9erVk7Zt29p6W8+pX7++tGnTxvYc/wNGjhwpmzZtMn8dqOI3UIfWZak1yNUq4CJFiphDrQFxoKW0Qy0xrfsW63h0Getw5+MagBMQQAABBBBAAIE4E8g4edyExJ8v+yXORsZwEEAAAQQQQCCYQP9GV8mN9S8DCAEEEEAAAQQQQAABBIIIJEVArHNbsGCB6F7Ap0+fNvsJ63LIGv76N60Mnj59ulk+OtD+wtZll/Vcu/2MPf3r3sFr1641f3Qa7vqPLZyA2FpBnCtXLp99gnXJ6z/++EM07A20VPbu3bvN6zpn/6B8/PjxsmbNGtGlp7WCumhR9unhUwQBBBBAAAEEUldgzIa/5K0FX8q6A2e+REhDAAEEEEAAgfgTaFiiltza6GppXaZx/A2OESGAAAIIIIAAAgggEEcCSRMQaxWxhrSeClwNiRs1aiR16tQRrazVSth58+bJsmXLRKuItVWuXNkEybpvsacdOnRIhg0bJgcPHjR/pctV165d2/aWWfcCDjcgtvYRqOI30CDmzJkjc+fONS/5B8T6d54+NQzXqua6det6u9Fz1USbBuENGjQwv1fDsWPHGqcmTZpIs2bNbOfPAQgggAACCCCAQLILbD+yW96a/6X8tnZ8sk+V+SGAAAIIIJBwAlfVPk9ua3S15MuVN+HGzoARQAABBBBAAAEEEIi1QNIExAqnIfHUqVNN5atWCAdrGghrUNqiRQufcFiPty7LrH8OJyAOtK+xkxu7evVqmTRpkhm7BtzdunWTMmXKBD1V56sVwDt37vQe4z/ePXv2mKWiDx8+bALkpk2bmmB85cqVsmjRIhMC697CWiWcJ08e82fPEty6VHXPnj1NFTENAQQQQAABBBBA4IzAj6tGypD5X8m+jAOQIIAAAggggEA2C1QsWEZubXSNdK/cPptHwuURQAABBBBAAAEEEEgcgaQKiDVY3bhxo8yePVs0GA3WypYtKy1bthSt0vVv2RkQa9Xy8OHDvdXLGtx2797dVEAHaosXL5YZM2b4hOGBAm0Nnv/8808ToPu3AgUKmCC6WLFi5qV169bJhAkTTJ/WqmL989KlS2XhwoUmbNamwXHDhg1N2K4VyjQEEEAAAQQQQCBVBJbvXSvvLfxWxm+anipTZp4IIIAAAgjEnUCvKh1NOFyuQOaf78TdYBkQAggggAACCCCAAAJxJJA0AbGGlrpv7rZt27y8WoVbsmRJU42rS0fv3bvXu7x0WlqaVK9eXdq1a2de97TsDIh1DNa9lPXPpUuXlg4dOohW83qahrV6nC4P7amU1r2XNaTt2LGjmZd/27dvnwmTN2/ebAx0zlpJ3Lp1a28ArQGyVhtv375drFXQerzabtiwwezx7N80cO/atWvQIDuOnneGggACCCCAAAIIRFTgmxXD5L2F31FNHFFVOkMAAQQQQCC0QMH0/Gav4Stq9YIKAQQQQAABBBBAAAEEwhBIioBY9xfWYHPXrl2GQJdS1n1z69ev71PZqgGoVhdrJawnWPXfhzi7A+JAYayG2YUKFZKiRYuaKmBdUlp/1b+vVKmS7N+/34TfgfYgdvNMqIvuWaxNQ+kaNWqY33v+Xs200lj3MtaAedasWbJlyxYTGteqVcucQ0MAAQQQQAABBFJNYOW+9fL+om9lzIa/Um3qzBcBBBBAAIGYC7Qr29SEw/WKn/mZBQ0BBBBAAAEEEEAAAQTcCyRFQDxnzhxTTatBpYakWs1asWLFoBpLliyR6dOnm5BYq26tYeiRI0dk2LBhJnTVFs4exBUqVDBLQ4fbNCTW8S1btixgxa7269lHuV69eiYc1/FmJSDWkF2Xt9agWSuCdfx6Devf63LUvXr1MmG1Nh2nXnvr1q2melj3K/YsVR3u3DkPAQQQQAABBBBIVIHvVv5hqon3HNuXqFNg3AgggAACCMStQM60nHJD/UvlloZXxO0YGRgCCCCAAAIIIIAAAokikPABsVbSjhgxQnbs2GHMq1atagLiUM0abOpxGibrPrzajh07Jn/88Yfs3r3b/FmXoNY9du3auHHjZO3ateYwreo999xz7U6xfV3nNH/+fLNsto5LK4bz5Mkj5cuXl+bNm5ug1lrxnC9fPjnvvPO8Aa7tBSwHeJa21sBc/XQO2rRCeMyYMaZiOZCt7kmsS1e7sXIzLo5FAAEEEEAAAQQSSWDN/o3y3qLvZNT6KYk0bMaKAAIIIIBAXAu0L9fchMONS9aJ63EyOAQQQAABBBBAAAEEEkUg4QNia0CqAapW/Opyx3bNGmxa99vV8zRw1r16teky1bqksl0L5xy7Pp28vmnTJhk7dqycOHHCVO9qha+GyG7awYMHTfWw/qrBsAbEWj2sbfny5TJlypkfcDZt2tQs3W1t1utrNXPbtm3dXJpjEUAAAQQQQACBpBT4cdVIExTvPLInKefHpBBAAAEEEIiFQLE8hU0wfFXt82JxOa6BAAIIIIAAAggggEDKCCRVQOxmiWVr8OlfefvXX3+JLkOtTat1e/ToEfKBsC5L7SakjsRTpstrz50713RlrYR207fuO7x48WLJnTu3qaQuXbq093SrU6Dltq0BcVaX1nYzZo5FAAEEEEAAAQTiXWD9gc0mJP5j3aR4HyrjQwABBBBAIO4EelbpaMLhaoWDbyEWd4NmQAgggAACCCCAAAIIJIhAUgXEau50SWhrBbF/5e3q1atl0qRJZo/iwoULS+/evUVD5GBt+/btMmrUKMnIyAgYsjp9FnQv38mTJ5vlpDWs1evqvr/Bmi77rMth79y50xzSqlUradiwodPLmeN27dpl9hHWvYa18lr3Y7Y2AmJXnByMAAIIIIAAAghkEhi6eoy8v+hb2XZ4FzoIIIAAAgggYCNQuVA5EwyfV7ULVggggAACCCCAAAIIIBAlgYQPiP33IPZfIjmQm+5BrIGu7q+rzb/yVpet1iWXDx06JLonr1bO1qxZM+gtmDVrltkrWFupUqVMxXF6errrW6bXHTZsmBw+fNgs8dy5c2epUqVK0H7WrVsnEyZMEJ1P3rx5pWfPnmaZaTdNA+kVK1aY87t37y4lSpTwOZ0lpt1ociwCCCCAAAIIIBBYYOPBraaaeNjaCRAhgAACCCCAQBCBK2r1MuFwibxFMUIAAQQQQAABBBBAAIEoCiR8QKw2uszyvHnz5PTp0yZY7dixo1SrVi0omy4fPX36dFMhHCwA9gSn2omGphqeaojq36wVuLq8tFbxNmjQIKxb5h9chwq7teJXK3/1+toCVf/aDcJa+Rxsr2UN0ceMGSMaxFetWtXsT2xt1kpsp9XbduPidQQQQAABBBBAIFkFfl0zTt5b9K1sObQjWafIvBBAAAEEEHAt0KB4LbmhwaXSqXxL1+dyAgIIIIAAAggggAACCLgXSIqA2D8s1b2ImzVrJhp6agDsaRoIL1iwwITJGsZq0/12Nfz1r/i1Br96nIbEGo4WKlTI258uCa0VvFrx6zlGq4fz5MmT6U7ostG6HPTu3bvNa8H267VWBWvgrHNo2bKlzzz27NkjY8eOlf3795u+dBlqvW6RIkUcPwE6/3HjxsmGDRukYMGC0qtXL/Orf1Nbrabeu3ev5M+f31h5qpQ1NNaQWoPmcCuYHQ+YAxFAAAEEEEAAgSQR2HZ4p3y69Gf5dsXwJJkR00AAAQQQQCA8gTRJMxXD+l/unO5XYgvvqpyFAAIIIIAAAggggAACSREQ623U0FSXjdZloT1Nq4k12NXwUoNOPUZDTU/TQPTcc88NuiyztdJYz9GwuWjRoiZI1cBUl4TWqmVtumdwly5dTPAbqDkNiPVcDZ3XrFnj7VvD65IlS4oG3zoHnaPT6wZ7xD1BtIbmTZo0MYF6sLZ48WKZMWOGd0/mtm3bmhBcl9bWCmMdS7169UT/noYAAggggAACCCDgTGDatvny2ZKhor/SEEAAAQQQSDWBtmWbyo31L5Wmpeql2tSZLwIIIIAAAggggAAC2S6QNAGxSmpgO2nSJFPR6glQAwlrZW6ZMmXMHr9aFRuq6R68uhy1NVj2P1776NSpk5QrVy5oV24CYq3unTJliqxevTrkPLRiWK+r4bGbpv1r5a9WQGsfundxKAc9/q+//jJ7FQdyLV++vKmu1pCchgACCCCAAAIIIOBOQCuJtaJYK4tpCCCAAAIIJLtA0TyF5Z/1Lpa+dS5I9qkyPwQQQAABBBBAAAEE4lYgqQJij7IGxLqUtP6qwayGmhoKayVxqVKlpFGjRmZpaadNq4/nz59vqnqPHDli+tNqYl1uunbt2lKnTp1MS1T79+0mIPacu2PHDpk7d66ZR0ZGhvlrrSbWKmZdelr3BLYuoe10PqtWrRLdY1lbmzZtpG7duo5OXbt2rdnved++feZ4DZUbNmxozg9nHI4uykEIIIAAAggggEAKCLDsdArcZKaIAAIIICCX1Ogm/er0kUqFgn/BHiYEEEAAAQQQQAABBBCIvkBSBsTRZ+MKCCCAAAIIIIAAAghEXoBlpyNvSo8IIIAAAtkv0LZsE+lbp4/orzQEEEAAAQQQQAABBBDIfgEC4uy/B4wAAQQQQAABBBBAAAEfAZad5oFAAAEEEEgGAa0U1ophrRymIYAAAggggAACCCCAQPwIEBDHz71gJAgggAACCCCAAAIIeAVYdpqHAQEEEEAgUQVypuWUfnUvMOGw7jlMQwABBBBAAAEEEEAAgfgSICCOr/vBaBBAAAEEEEAAAQQQ8BFg2WkeCAQQQACBRBLoVuks6Vu3jzQoXjORhs1YEUAAAQQQQAABBBBIKQEC4pS63UwWAQQQQAABBBBAIFEFWHY6Ue8c40YAAQRSQ0ADYQ2GNSCmIYAAAggggAACCCCAQHwLEBDH9/1hdAgggAACCCCAAAIIeAW2H9kl3ywfJl+vGCYZJ48jgwACCCCAQLYL6BLSupS0LimtS0vTEEAAAQQQQAABBBBAIP4FCIjj/x4xQgQQQAABBBBAAAEEfASW711rguJf1oxFBgEEEEAAgWwTuKRGNxMOVypULtvGwIURQAABBBBAAAEEEEDAvQABsXszzkAAAQQQQAABBBBAIC4Epm+bb4LiiZtnxsV4GAQCCCCAQGoItC/XXK6qfZ60LdskNSbMLBFAAAEEEEAAAQQQSDIBAuIku6FMBwEEEEAAAQQQQCD1BEaunyLfrBgm83cuS73JM2MEEEAAgZgJNC1VT66o2VO6VW4fs2tyIQQQQAABBBBAAAEEEIi8AAFx5E3pEQEEEEAAAQQQQACBbBH4dsVwExSvP7AlW67PRRFAAAEEklOgVtGqckWtnnJR9XOTc4LMCgEEEEAAAQQQQACBFBMgIE6xG850EUAAAQQQQAABBJJbYH/GQfl6+TATFOvvaQgggAACCIQrUKFAGbm8Vk8TDqfnSA+3G85DAAEEEEAAAQQQQACBOBMgII6zG8JwEEAAAQQQQAABBBCIhIBWEWtIrFXFNAQQQAABBNwIFM1TWC6veSYY1t/TEEAAAQQQQAABBBBAILkECIiT634yGwQQQAABBBBAAAEEfAR0X2INinWfYhoCCCCAAAKhBLRKWENhrRrW6mEaAggggAACCCCAAAIIJKcAAXFy3ldmhQACCCCAAAIIIICAj8CkzbPk59VjZMKm6cgggAACCCCQSUD3F9ZwWPcbpiGAAAIIIIAAAggggEByCxAQJ/f9ZXYIIIAAAggggAACCPgITNs6zwTFozb8iQwCCCCAAALSrXJ7uaJmT2laqh4aCCCAAAIIIIAAAgggkCICBMQpcqOZJgIIIIAAAggggAACVoHZOxaboHjY2gnAIIAAAgikoECnCi3lkhrdpX255ik4e6aMAAIIIIAAAggggEBqCxAQp/b9Z/YIIIAAAggggAACKS6wYNdyExTrfzQEEEAAgeQXOKdSO7mw+jnSrmzT5J8sM0QAAQQQQAABBBBAAIGAAgTEPBgIIIAAAggggAACCCAgS/es9gbFx0+dQAQBBBBAIMkEelXpaILhFqUbJtnMmA4CCCCAAAIIIIAAAgi4FSAgdivG8QgggAACCCCAAAIIJLHA6n0bzgTFa8bIoeNHknimTA0BBBBIDYE+1c42wXDjknVSY8LMEgEEEEAAAQQQQAABBGwFCIhtiTgAAQQQQAABBBBAAIHUE9hwcIu3onjvsQOpB8CMEUAAgQQWyJUjpwmFL6x2jtQrXiOBZ8LQEUAAAQQQQAABBBBAIBoCBMTRUKVPBBBAAAEEEEAAAQSSRGDr4Z0mKP51zTjZdnhnksyKaSCAAALJKZAvV94zwXD1c6RmkcrJOUlmhQACCCCAAAIIIIAAAlkWICDOMiEdIIAAAggggAACCCCQ/AL7Mw7KsLUTZfi6CbJ496rknzAzRAABBBJIoEjugt5guHKh8gk0coaKAAIIIIAAAggggAAC2SFAQJwd6lwTAQQQQAABBBBAAIEEFhi1fooMWzdRJm+elcCzYOgIIIBA4guUzFvMGwyXK1Aq8SfEDBBAAAEEEEAAAQQQQCAmAgTEMWHmIggggAACCCCAAAIIJJ/ArO2LZNi6CTJ87UQ5fupE8k2QGSGAAAJxKlC3WHXpWaWj9KrSSYrnLRKno2RYCCCAAAIIIIAAAgggEK8CBMTxemcYFwIIIIAAAggggAACCSKwdv8mExTrEtTsU5wgN41hIoBAQgp0LN9SelXpKN0qt0/I8TNoBBBAAAEEEEAAAQQQiA8BAuL4uA+MAgEEEEAAAQQQQACBhBdgn+KEv4VMAAEE4lAgf658JhTuWbWTNC1ZNw5HyJAQQAABBBBAAAEEEEAg0QQIiBPtjjFeBBBAAAEEEEAAAQQSQIB9ihPgJjFEBBCIa4GqhSt4l5EuX6B0XI+VwSGAAAIIIIAAAggggEBiCRAQJ9b9YrQIIIAAAggggAACCCSUgGef4hHrJsuxkxkJNXYGiwACCGSHQKsyjc5UDFfpJOk5cmXHELgmAggggAACCCCAAAIIJLkAAXGS32CmhwACCCCAAAIIIIBAPAhsOrhNRm6YIlpZvGLvungYEmNAAAEE4kYgR1oObyjctmyTuBkXA0EAAQQQQAABBBBAAIHkFCAgTs77yqwQQAABBBBAAAEEEIhbgTEbpsrI9VNk7Ma/4naMDAwBBBCIhUCFAmWkW+WzpFeVTlK9SKVYXJJrIIAAAggggAACCCCAAAJCQMxDgAACCCCAAAIIIIAAAtkisHzvWhMUa1Xx5kPbs2UMXBQBBBCItUB6jnTpUrG1dK3Q2vyqf6YhgAACCCCAAAIIIIAAArEUICCOpTbXQgABBBBAAAEEEEAAgUwCR04ck1EbppiweNrWeQghgAACSSnQtFQ96fJ3KKyVwzQEEEAAAQQQQAABBBBAILsECIizS57rIoAAAggggAACCCCAQCaBOTuWmIpi3a9437EDCCGAAAIJLaBBsFYJazCsATENAQQQQAABBBBAAAEEEIgHAQLieLgLjAEBBBBAAAEEEEAAAQR8BHYd3etdfnrBruXoIIAAAgkjwBLSCXOrGCgCCCCAAAIIIIAAAikrQECcsreeiSOAAAIIIIAAAgggkBgCf26ZI5O3zJIpm2ezV3Fi3DJGiUBKCrCEdErediaNAAIIIIAAAggggEBCChAQJ+RtY9AIIIAAAggggAACCKSewIlTJ71BsQbGO4/sST0EZowAAnElULFgWelcoRVLSMfVXWEwCCCAAAIIIIAAAgggYCdAQGwnxOsIIIAAAggggAACCCAQdwJHThyVyZtnewPjfRnsVxx3N4kBIZCkAmXyl5AO5VpI+/LNza9paWlJOlOmhQACCCCAAAIIIIAAAskqQECcrHeWeSGAAAIIIIAAAgggkCICGg7r8tNaVayhsYbHNAQQQCCSAsXzFpH25ZpLh/ItzK95cuaOZPf0hQACCCCAAAIIIIAAAgjEVICAOKbcXAwBBBBAAAEEEEAAAQSiKaDLTnv2K9ZfdVlqGgIIIBCOQMH0/N5AWINh/TMNAQQQQAABBBBAAAEEEEgGAQLiZLiLzAEBBBBAAAEEEEAAAQQyCWw+tN1bWTxt63w5eZqwmMcEAQRCC2hlsLVSWCuHaQgggAACCCCAAAIIIIBAsgkQECfbHWU+CCCAAAIIIIAAAgggkElg6+GdMn3bfJm+db75dc+x/SghgAACRkD3ELbuKax7DNMQQAABBBBAAAEEEEAAgWQWICBO5rvL3BBAAAEEEEAAAQQQQCCTwOETR2T61gUmKJ62bb6sP7AZJQQQSDGBIrkLSssyjaRl6YbStmwTqViwbIoJMF0EEEAAAQQQQAABBBBIZQEC4lS++8wdAQQQQAABBBBAAAEEZNb2RWeqi7fNl4W7ViCCAAJJKlC9SCUTCLcq3UhalmnInsJJep+ZFgIIIIAAAggggAACCNgLEBDbG3EEAggggAACCCCAAAIIpIjAir1rZfq2v6uL2bc4Re4600xWgTRJM0GwJxBuVKJ2sk6VeSGAAAIIIIAAAggggAACrgQIiF1xcTACCCCAAAIIIIAAAgikioB13+KZ2xfKrqN7U2XqzBOBhBUoma+YtCrd0Lt8dPkCpRN2LgwcAQQQQAABBBBAAAEEEIiWAAFxtGTpFwEEEEAAAQQQQAABBJJG4PipE2Yp6tk7Fsns7Ytl3s6lSTM3JoJAogvUKVbNWyWs1cK5c6Yn+pT+v707+23qiOIAPDgrtoNpAkkpgaKogapA+9Dl/38sqtSKVmkfoGKp2BIIhWxtAk41N4kJCFUhGRMf+7N0Nfa1fXzmO3n76d7onwABAgQIECBAgAABAl0VEBB3lVdxAgQIECBAgAABAgT6UeDJ+tN048mvVVicQ+NHa0v9uE17ItCTAhcnPkvfnLmSvs7H1JWU/7ewBwECBAgQIECAAAECBAgcXEBAfHArnyRAgAABAgQIECBAgMB7BX5f/jPdeHwz/bT4W/p5cSG93m6TIkCgkMDZk5Pp+5nrnUB4/vTnhSorQ4AAAQIECBAgQIAAgcEUEBAP5tztmgABAgQIECBAgACBLgnk21HnsPjGk5vpx8c3092XD7r0S8oS6E+B5ki9CoTz7aKvn7mcvvxkrj83alcECBAgQIAAAQIECBA4JgEB8THB+1kCBAgQIECAAAECBAZDIN+O+pelP9LC8q208Ox2tba3twdj83ZJ4AACtRO1KhD+YeZ6+m76Wvpq8osDfMtHCBAgQIAAAQIECBAgQOCwAgLiw8r5HgECBAgQIECAAAECBA4pkG9JvT8wdpXxISF9LaRAvmX0tan56rg6OZ++nb4ach+aJkCAAAECBAgQIECAQFQBAXHUyembAAECBAgQIECAAIG+EVjb2ngrMF5Yvp2ebjzvm/3ZyOAKjNRGOmHwXiA8U58aXBA7J0CAAAECBAgQIECAQA8ICIh7YAhaIECAAAECBAgQIECAwLsC+dbUOSheeHarWm/9fS+93FwFRaCnBeZOzaar1dXBl6tg+PLpSz3dr+YIECBAgAABAgQIECAwiAIC4kGcuj0TIECAAAECBAgQIBBSIIfGOSiujhd5vZvcnjrkKPui6XON6TTfurgbCO/cMro+fLIv9mYTBAgQIECAAAECBAgQ6GcBAXE/T9feCBAgQIAAAQIECBDoe4Gt9qsqML5dhcZ3OwGyq437fvQfbYPnGmfT3KkLaa51YXedrdbx4bGP1oMfIkCAAAECBAgQIECAAIFyAgLicpYqESBAgAABAgQIECBAoGcE3r3a+M6Lv9K9lYcpB8oeBN4nIAj2d0GAAAECBAgQIECAAIHBEBAQD8ac7ZIAAQIECBAgQIAAAQKVwKO1pXR/5WEVFt9feVQ9z8eDtUVCAyAwMdpI5xsz6XxzJs02Z9Klidk013JF8ACM3hYJECBAgAABAgQIECDQERAQ+2MgQIAAAQIECBAgQIAAgfSq/boTFt/bFxzn58//fUEokEC+EjiHwDkAzkHw+cannUD41Ggz0E60SoAAAQIECBAgQIAAAQLdEBAQd0NVTQIECBAgQIAAAQIECPSRwMrmWhUeP15/lpY2lt86Fndfb7z6p4923LtbGakNp8nx02lqvJWm62fS7O7VwDtB8E4oXDtR690N6IwAAQIECBAgQIAAAQIEjl1AQHzsI9AAAQIECBAgQIAAAQIE4gusbq1XwfFeYLy0/iZI7pzbWI6/0S7sYHx4LE2Ntargd3J83zrWSlP7z421Ur5FtAcBAgQIECBAgAABAgQIEDiKgID4KHq+S4AAAQIECBAgQIAAAQIfJJCD5NWttbS6mdf1tLL3Oq+756r3q/PraaU69+Z1r16pPD40lpqj9dQcqaeJkUa1NkcbaSKv1dGo3t97L9/qeS8Mrg+Pf5ChDxMgQIAAAQIECBAgQIAAgaMICIiPoue7BAgQIECAAAECBAgQIPBRBdrb22mzvZU2X2/urvn51pvn1XvvvN85t/O59nY7DZ0YSkO12s761vNaGqrlc///Xn345E74O7oTBudbP3s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DxJrlBAAAGKklEQVS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gIiAsgKkGAAAECBAgQIECAAAECBAgQIECAAAECBAgQIECAAIEIAgLiCFPSIwECBAgQIECAAAECBAgQIECAAAECBAgQIECAAAECBAoICIgLICpBgAABAgQIECBAgAABAgQIECBAgAABAgQIECBAgACBCAIC4ghT0iMBAgQIECBAgAABAgQIECBAgAABAgQIECBAgAABAgQKCAiICyAqQYAAAQIECBAgQIAAAQIECBAgQIAAAQIECBAgQIAAgQgCAuIIU9IjAQIECBAgQIAAAQIECBAgQIAAAQIECBAgQIAAAQIECgj8B6itajphtbfzAAAAAElFTkSuQmCC" id="48" name="Google Shape;48;p1"/>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7258"/>
              <a:buFont typeface="Arial"/>
              <a:buNone/>
            </a:pPr>
            <a:r>
              <a:t/>
            </a:r>
            <a:endParaRPr b="0" i="0" sz="7258" u="none" cap="none" strike="noStrike">
              <a:solidFill>
                <a:schemeClr val="dk1"/>
              </a:solidFill>
              <a:latin typeface="Arial"/>
              <a:ea typeface="Arial"/>
              <a:cs typeface="Arial"/>
              <a:sym typeface="Arial"/>
            </a:endParaRPr>
          </a:p>
        </p:txBody>
      </p:sp>
      <p:cxnSp>
        <p:nvCxnSpPr>
          <p:cNvPr id="49" name="Google Shape;49;p1"/>
          <p:cNvCxnSpPr/>
          <p:nvPr/>
        </p:nvCxnSpPr>
        <p:spPr>
          <a:xfrm flipH="1" rot="10800000">
            <a:off x="457230" y="29900881"/>
            <a:ext cx="13716000" cy="50700"/>
          </a:xfrm>
          <a:prstGeom prst="straightConnector1">
            <a:avLst/>
          </a:prstGeom>
          <a:noFill/>
          <a:ln cap="flat" cmpd="sng" w="25400">
            <a:solidFill>
              <a:schemeClr val="dk1"/>
            </a:solidFill>
            <a:prstDash val="dash"/>
            <a:round/>
            <a:headEnd len="sm" w="sm" type="none"/>
            <a:tailEnd len="sm" w="sm" type="none"/>
          </a:ln>
        </p:spPr>
      </p:cxnSp>
      <p:sp>
        <p:nvSpPr>
          <p:cNvPr id="50" name="Google Shape;50;p1"/>
          <p:cNvSpPr txBox="1"/>
          <p:nvPr/>
        </p:nvSpPr>
        <p:spPr>
          <a:xfrm>
            <a:off x="29900881" y="20238720"/>
            <a:ext cx="13350300" cy="830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800"/>
              <a:buFont typeface="Arial"/>
              <a:buNone/>
            </a:pPr>
            <a:r>
              <a:rPr b="1" i="0" lang="en-US" sz="4800" u="none" cap="none" strike="noStrike">
                <a:solidFill>
                  <a:srgbClr val="005BBB"/>
                </a:solidFill>
                <a:latin typeface="Arial"/>
                <a:ea typeface="Arial"/>
                <a:cs typeface="Arial"/>
                <a:sym typeface="Arial"/>
              </a:rPr>
              <a:t>Discussion</a:t>
            </a:r>
            <a:endParaRPr b="1" i="0" sz="4800" u="none" cap="none" strike="noStrike">
              <a:solidFill>
                <a:srgbClr val="005BBB"/>
              </a:solidFill>
              <a:latin typeface="Arial"/>
              <a:ea typeface="Arial"/>
              <a:cs typeface="Arial"/>
              <a:sym typeface="Arial"/>
            </a:endParaRPr>
          </a:p>
        </p:txBody>
      </p:sp>
      <p:pic>
        <p:nvPicPr>
          <p:cNvPr descr="Image result for development seed logo" id="51" name="Google Shape;51;p1"/>
          <p:cNvPicPr preferRelativeResize="0"/>
          <p:nvPr/>
        </p:nvPicPr>
        <p:blipFill rotWithShape="1">
          <a:blip r:embed="rId6">
            <a:alphaModFix/>
          </a:blip>
          <a:srcRect b="0" l="0" r="0" t="0"/>
          <a:stretch/>
        </p:blipFill>
        <p:spPr>
          <a:xfrm>
            <a:off x="4633750" y="31073053"/>
            <a:ext cx="5362955" cy="1051560"/>
          </a:xfrm>
          <a:prstGeom prst="rect">
            <a:avLst/>
          </a:prstGeom>
          <a:noFill/>
          <a:ln>
            <a:noFill/>
          </a:ln>
        </p:spPr>
      </p:pic>
      <p:pic>
        <p:nvPicPr>
          <p:cNvPr id="52" name="Google Shape;52;p1"/>
          <p:cNvPicPr preferRelativeResize="0"/>
          <p:nvPr/>
        </p:nvPicPr>
        <p:blipFill rotWithShape="1">
          <a:blip r:embed="rId7">
            <a:alphaModFix/>
          </a:blip>
          <a:srcRect b="18627" l="14302" r="0" t="12201"/>
          <a:stretch/>
        </p:blipFill>
        <p:spPr>
          <a:xfrm>
            <a:off x="21541988" y="25633680"/>
            <a:ext cx="7479864" cy="4672584"/>
          </a:xfrm>
          <a:prstGeom prst="rect">
            <a:avLst/>
          </a:prstGeom>
          <a:noFill/>
          <a:ln>
            <a:noFill/>
          </a:ln>
        </p:spPr>
      </p:pic>
      <p:pic>
        <p:nvPicPr>
          <p:cNvPr id="53" name="Google Shape;53;p1"/>
          <p:cNvPicPr preferRelativeResize="0"/>
          <p:nvPr/>
        </p:nvPicPr>
        <p:blipFill rotWithShape="1">
          <a:blip r:embed="rId8">
            <a:alphaModFix/>
          </a:blip>
          <a:srcRect b="0" l="0" r="0" t="0"/>
          <a:stretch/>
        </p:blipFill>
        <p:spPr>
          <a:xfrm>
            <a:off x="15270480" y="19019520"/>
            <a:ext cx="6748137" cy="6126480"/>
          </a:xfrm>
          <a:prstGeom prst="rect">
            <a:avLst/>
          </a:prstGeom>
          <a:noFill/>
          <a:ln>
            <a:noFill/>
          </a:ln>
        </p:spPr>
      </p:pic>
      <p:sp>
        <p:nvSpPr>
          <p:cNvPr id="54" name="Google Shape;54;p1"/>
          <p:cNvSpPr txBox="1"/>
          <p:nvPr/>
        </p:nvSpPr>
        <p:spPr>
          <a:xfrm>
            <a:off x="29900881" y="7086600"/>
            <a:ext cx="133503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800"/>
              <a:buFont typeface="Arial"/>
              <a:buNone/>
            </a:pPr>
            <a:r>
              <a:rPr b="1" i="0" lang="en-US" sz="4800" u="none" cap="none" strike="noStrike">
                <a:solidFill>
                  <a:srgbClr val="005BBB"/>
                </a:solidFill>
                <a:latin typeface="Arial"/>
                <a:ea typeface="Arial"/>
                <a:cs typeface="Arial"/>
                <a:sym typeface="Arial"/>
              </a:rPr>
              <a:t>Long-term Vision</a:t>
            </a:r>
            <a:endParaRPr b="1" i="0" sz="4800" u="none" cap="none" strike="noStrike">
              <a:solidFill>
                <a:srgbClr val="005BBB"/>
              </a:solidFill>
              <a:latin typeface="Arial"/>
              <a:ea typeface="Arial"/>
              <a:cs typeface="Arial"/>
              <a:sym typeface="Arial"/>
            </a:endParaRPr>
          </a:p>
        </p:txBody>
      </p:sp>
      <p:sp>
        <p:nvSpPr>
          <p:cNvPr id="55" name="Google Shape;55;p1"/>
          <p:cNvSpPr txBox="1"/>
          <p:nvPr/>
        </p:nvSpPr>
        <p:spPr>
          <a:xfrm>
            <a:off x="15270480" y="13990320"/>
            <a:ext cx="13350300" cy="769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800"/>
              <a:buFont typeface="Arial"/>
              <a:buNone/>
            </a:pPr>
            <a:r>
              <a:rPr b="1" i="0" lang="en-US" sz="4800" u="none" cap="none" strike="noStrike">
                <a:solidFill>
                  <a:srgbClr val="005BBB"/>
                </a:solidFill>
                <a:latin typeface="Arial"/>
                <a:ea typeface="Arial"/>
                <a:cs typeface="Arial"/>
                <a:sym typeface="Arial"/>
              </a:rPr>
              <a:t>APT Prototype</a:t>
            </a:r>
            <a:endParaRPr b="1" i="0" sz="4800" u="none" cap="none" strike="noStrike">
              <a:solidFill>
                <a:srgbClr val="005BBB"/>
              </a:solidFill>
              <a:latin typeface="Arial"/>
              <a:ea typeface="Arial"/>
              <a:cs typeface="Arial"/>
              <a:sym typeface="Arial"/>
            </a:endParaRPr>
          </a:p>
        </p:txBody>
      </p:sp>
      <p:pic>
        <p:nvPicPr>
          <p:cNvPr id="56" name="Google Shape;56;p1"/>
          <p:cNvPicPr preferRelativeResize="0"/>
          <p:nvPr/>
        </p:nvPicPr>
        <p:blipFill rotWithShape="1">
          <a:blip r:embed="rId9">
            <a:alphaModFix/>
          </a:blip>
          <a:srcRect b="0" l="0" r="0" t="0"/>
          <a:stretch/>
        </p:blipFill>
        <p:spPr>
          <a:xfrm>
            <a:off x="8567867" y="7917605"/>
            <a:ext cx="5303520" cy="5942498"/>
          </a:xfrm>
          <a:prstGeom prst="rect">
            <a:avLst/>
          </a:prstGeom>
          <a:noFill/>
          <a:ln>
            <a:noFill/>
          </a:ln>
        </p:spPr>
      </p:pic>
      <p:sp>
        <p:nvSpPr>
          <p:cNvPr id="57" name="Google Shape;57;p1"/>
          <p:cNvSpPr txBox="1"/>
          <p:nvPr/>
        </p:nvSpPr>
        <p:spPr>
          <a:xfrm>
            <a:off x="15270480" y="8046720"/>
            <a:ext cx="5943600" cy="3810300"/>
          </a:xfrm>
          <a:prstGeom prst="rect">
            <a:avLst/>
          </a:prstGeom>
          <a:solidFill>
            <a:schemeClr val="lt1">
              <a:alpha val="62745"/>
            </a:schemeClr>
          </a:solid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To address ATBD challenges, the IMPACT group is developing the Algorithm Publication Tool (APT). The APT is a cloud-based tool to:</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Standardize ATBDs</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Streamline the authoring process</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Enhance ATBD search and discovery</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2800"/>
              <a:buFont typeface="Arial"/>
              <a:buNone/>
            </a:pPr>
            <a:r>
              <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2800"/>
              <a:buFont typeface="Arial"/>
              <a:buNone/>
            </a:pPr>
            <a:r>
              <a:t/>
            </a:r>
            <a:endParaRPr b="0" i="0" sz="2800" u="none" cap="none" strike="noStrike">
              <a:solidFill>
                <a:srgbClr val="000000"/>
              </a:solidFill>
              <a:latin typeface="Arial"/>
              <a:ea typeface="Arial"/>
              <a:cs typeface="Arial"/>
              <a:sym typeface="Arial"/>
            </a:endParaRPr>
          </a:p>
          <a:p>
            <a:pPr indent="0" lvl="0" marL="0" marR="0" rtl="0" algn="l">
              <a:lnSpc>
                <a:spcPct val="98181"/>
              </a:lnSpc>
              <a:spcBef>
                <a:spcPts val="1000"/>
              </a:spcBef>
              <a:spcAft>
                <a:spcPts val="500"/>
              </a:spcAft>
              <a:buClr>
                <a:srgbClr val="000000"/>
              </a:buClr>
              <a:buSzPts val="2800"/>
              <a:buFont typeface="Arial"/>
              <a:buNone/>
            </a:pPr>
            <a:r>
              <a:t/>
            </a:r>
            <a:endParaRPr b="0" i="0" sz="2800" u="none" cap="none" strike="noStrike">
              <a:solidFill>
                <a:srgbClr val="000000"/>
              </a:solidFill>
              <a:latin typeface="Arial"/>
              <a:ea typeface="Arial"/>
              <a:cs typeface="Arial"/>
              <a:sym typeface="Arial"/>
            </a:endParaRPr>
          </a:p>
        </p:txBody>
      </p:sp>
      <p:sp>
        <p:nvSpPr>
          <p:cNvPr id="58" name="Google Shape;58;p1"/>
          <p:cNvSpPr txBox="1"/>
          <p:nvPr/>
        </p:nvSpPr>
        <p:spPr>
          <a:xfrm>
            <a:off x="640080" y="15568378"/>
            <a:ext cx="13350300" cy="13372022"/>
          </a:xfrm>
          <a:prstGeom prst="rect">
            <a:avLst/>
          </a:prstGeom>
          <a:solidFill>
            <a:schemeClr val="lt1">
              <a:alpha val="62745"/>
            </a:schemeClr>
          </a:solidFill>
          <a:ln>
            <a:noFill/>
          </a:ln>
        </p:spPr>
        <p:txBody>
          <a:bodyPr anchorCtr="0" anchor="t" bIns="45700" lIns="91425" spcFirstLastPara="1" rIns="91425" wrap="square" tIns="45700">
            <a:noAutofit/>
          </a:bodyPr>
          <a:lstStyle/>
          <a:p>
            <a:pPr indent="0" lvl="0" marL="0" marR="0" rtl="0" algn="just">
              <a:lnSpc>
                <a:spcPct val="98181"/>
              </a:lnSpc>
              <a:spcBef>
                <a:spcPts val="100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ATBDs are </a:t>
            </a:r>
            <a:r>
              <a:rPr b="0" i="1" lang="en-US" sz="2800" u="none" cap="none" strike="noStrike">
                <a:solidFill>
                  <a:srgbClr val="000000"/>
                </a:solidFill>
                <a:latin typeface="Arial"/>
                <a:ea typeface="Arial"/>
                <a:cs typeface="Arial"/>
                <a:sym typeface="Arial"/>
              </a:rPr>
              <a:t>required </a:t>
            </a:r>
            <a:r>
              <a:rPr b="0" i="0" lang="en-US" sz="2800" u="none" cap="none" strike="noStrike">
                <a:solidFill>
                  <a:srgbClr val="000000"/>
                </a:solidFill>
                <a:latin typeface="Arial"/>
                <a:ea typeface="Arial"/>
                <a:cs typeface="Arial"/>
                <a:sym typeface="Arial"/>
              </a:rPr>
              <a:t>for every NASA Earth Observing System (EOS) instrument product. However there are challenges in both the production and use of these documents.</a:t>
            </a:r>
            <a:endParaRPr b="0" i="0" sz="2800" u="none" cap="none" strike="noStrike">
              <a:solidFill>
                <a:srgbClr val="000000"/>
              </a:solidFill>
              <a:latin typeface="Arial"/>
              <a:ea typeface="Arial"/>
              <a:cs typeface="Arial"/>
              <a:sym typeface="Arial"/>
            </a:endParaRPr>
          </a:p>
          <a:p>
            <a:pPr indent="0" lvl="0" marL="0" marR="0" rtl="0" algn="just">
              <a:lnSpc>
                <a:spcPct val="98181"/>
              </a:lnSpc>
              <a:spcBef>
                <a:spcPts val="1000"/>
              </a:spcBef>
              <a:spcAft>
                <a:spcPts val="0"/>
              </a:spcAft>
              <a:buClr>
                <a:srgbClr val="000000"/>
              </a:buClr>
              <a:buSzPts val="2800"/>
              <a:buFont typeface="Arial"/>
              <a:buNone/>
            </a:pPr>
            <a:r>
              <a:rPr b="0" i="1" lang="en-US" sz="2800" u="none" cap="none" strike="noStrike">
                <a:solidFill>
                  <a:srgbClr val="000000"/>
                </a:solidFill>
                <a:latin typeface="Arial"/>
                <a:ea typeface="Arial"/>
                <a:cs typeface="Arial"/>
                <a:sym typeface="Arial"/>
              </a:rPr>
              <a:t>Organizational challenges:</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No standard template, content requirements, or review procedures</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An ATBD may address multiple products or a product may be addressed by multiple ATBDs</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Difficult for scientists to know if all document requirements have been met</a:t>
            </a:r>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Variable content review and verification results in inconsistent quality </a:t>
            </a:r>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Inconsistent structure and information across ATBDs provides a challenge for users</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ATBD stewardship activities are variable – should be treated as first class research objects</a:t>
            </a:r>
            <a:endParaRPr/>
          </a:p>
          <a:p>
            <a:pPr indent="-406400" lvl="7"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No central repository for search and discovery</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Documents are delivered to archival centers for preservation and distribution</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It is important for data distribution velocity and science reproducibility that discovery of ATBDs be consistent and </a:t>
            </a:r>
            <a:r>
              <a:rPr b="0" i="0" lang="en-US" sz="2800" u="none" cap="none" strike="noStrike">
                <a:solidFill>
                  <a:srgbClr val="000000"/>
                </a:solidFill>
                <a:latin typeface="Arial"/>
                <a:ea typeface="Arial"/>
                <a:cs typeface="Arial"/>
                <a:sym typeface="Arial"/>
                <a:extLst>
                  <a:ext uri="http://customooxmlschemas.google.com/">
                    <go:slidesCustomData xmlns:go="http://customooxmlschemas.google.com/" textRoundtripDataId="0"/>
                  </a:ext>
                </a:extLst>
              </a:rPr>
              <a:t>efficient</a:t>
            </a:r>
            <a:endParaRPr b="0" i="0" sz="2800" u="none" cap="none" strike="noStrike">
              <a:solidFill>
                <a:srgbClr val="000000"/>
              </a:solidFill>
              <a:latin typeface="Arial"/>
              <a:ea typeface="Arial"/>
              <a:cs typeface="Arial"/>
              <a:sym typeface="Arial"/>
            </a:endParaRPr>
          </a:p>
          <a:p>
            <a:pPr indent="0" lvl="0" marL="0" marR="0" rtl="0" algn="just">
              <a:lnSpc>
                <a:spcPct val="98181"/>
              </a:lnSpc>
              <a:spcBef>
                <a:spcPts val="1000"/>
              </a:spcBef>
              <a:spcAft>
                <a:spcPts val="0"/>
              </a:spcAft>
              <a:buClr>
                <a:srgbClr val="000000"/>
              </a:buClr>
              <a:buSzPts val="2800"/>
              <a:buFont typeface="Arial"/>
              <a:buNone/>
            </a:pPr>
            <a:r>
              <a:rPr b="0" i="1" lang="en-US" sz="2800" u="none" cap="none" strike="noStrike">
                <a:solidFill>
                  <a:srgbClr val="000000"/>
                </a:solidFill>
                <a:latin typeface="Arial"/>
                <a:ea typeface="Arial"/>
                <a:cs typeface="Arial"/>
                <a:sym typeface="Arial"/>
              </a:rPr>
              <a:t>Technical challenges:</a:t>
            </a:r>
            <a:endParaRPr b="0" i="1"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Documents are difficult to update or maintain</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Data and associated algorithms may change rapidly and documents must be easily updated to reflect advancements in data processing</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update process is coupled with challenges associated with organizational content and review processes</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Limited ability for users to efficiently and effectively search through ATBD content</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Often available as PDFs; not search engine optimized or machine readable </a:t>
            </a:r>
            <a:endParaRPr/>
          </a:p>
          <a:p>
            <a:pPr indent="-406400" lvl="1" marL="914400" marR="0" rtl="0" algn="just">
              <a:lnSpc>
                <a:spcPct val="98181"/>
              </a:lnSpc>
              <a:spcBef>
                <a:spcPts val="2000"/>
              </a:spcBef>
              <a:spcAft>
                <a:spcPts val="100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Not consistently referenced in a dataset’s metadata</a:t>
            </a:r>
            <a:endParaRPr b="0" i="0" sz="2800" u="none" cap="none" strike="noStrike">
              <a:solidFill>
                <a:srgbClr val="000000"/>
              </a:solidFill>
              <a:latin typeface="Arial"/>
              <a:ea typeface="Arial"/>
              <a:cs typeface="Arial"/>
              <a:sym typeface="Arial"/>
            </a:endParaRPr>
          </a:p>
        </p:txBody>
      </p:sp>
      <p:pic>
        <p:nvPicPr>
          <p:cNvPr id="59" name="Google Shape;59;p1"/>
          <p:cNvPicPr preferRelativeResize="0"/>
          <p:nvPr/>
        </p:nvPicPr>
        <p:blipFill rotWithShape="1">
          <a:blip r:embed="rId10">
            <a:alphaModFix/>
          </a:blip>
          <a:srcRect b="0" l="0" r="0" t="0"/>
          <a:stretch/>
        </p:blipFill>
        <p:spPr>
          <a:xfrm>
            <a:off x="21328625" y="7955280"/>
            <a:ext cx="7315200" cy="4019020"/>
          </a:xfrm>
          <a:prstGeom prst="rect">
            <a:avLst/>
          </a:prstGeom>
          <a:noFill/>
          <a:ln>
            <a:noFill/>
          </a:ln>
        </p:spPr>
      </p:pic>
      <p:sp>
        <p:nvSpPr>
          <p:cNvPr id="60" name="Google Shape;60;p1"/>
          <p:cNvSpPr txBox="1"/>
          <p:nvPr/>
        </p:nvSpPr>
        <p:spPr>
          <a:xfrm>
            <a:off x="15270475" y="14749875"/>
            <a:ext cx="13350300" cy="4206300"/>
          </a:xfrm>
          <a:prstGeom prst="rect">
            <a:avLst/>
          </a:prstGeom>
          <a:solidFill>
            <a:schemeClr val="lt1">
              <a:alpha val="62745"/>
            </a:schemeClr>
          </a:solidFill>
          <a:ln>
            <a:noFill/>
          </a:ln>
        </p:spPr>
        <p:txBody>
          <a:bodyPr anchorCtr="0" anchor="t" bIns="45700" lIns="91425" spcFirstLastPara="1" rIns="91425" wrap="square" tIns="45700">
            <a:noAutofit/>
          </a:bodyPr>
          <a:lstStyle/>
          <a:p>
            <a:pPr indent="0" lvl="0" marL="0" marR="0" rtl="0" algn="just">
              <a:lnSpc>
                <a:spcPct val="98181"/>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To modernize ATBDs as dynamic, machine-readable documents, the APT stores ATBD content, not as a document, but as metadata. In order to store content as metadata, the APT team developed both a standardized ATBD template and a supporting metadata model. The template and metadata model was developed based on a review of Earth observation community algorithm documentation and encompasses:</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Traditional metadata - or descriptors of the document itself, </a:t>
            </a:r>
            <a:r>
              <a:rPr b="0" i="1" lang="en-US" sz="2800" u="none" cap="none" strike="noStrike">
                <a:solidFill>
                  <a:srgbClr val="000000"/>
                </a:solidFill>
                <a:latin typeface="Arial"/>
                <a:ea typeface="Arial"/>
                <a:cs typeface="Arial"/>
                <a:sym typeface="Arial"/>
              </a:rPr>
              <a:t>and</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ATBD content as metadata - the core information needed to</a:t>
            </a:r>
            <a:r>
              <a:rPr b="0" i="0" lang="en-US" sz="2800" u="none" cap="none" strike="noStrike">
                <a:solidFill>
                  <a:srgbClr val="000000"/>
                </a:solidFill>
                <a:latin typeface="Arial"/>
                <a:ea typeface="Arial"/>
                <a:cs typeface="Arial"/>
                <a:sym typeface="Arial"/>
                <a:extLst>
                  <a:ext uri="http://customooxmlschemas.google.com/">
                    <go:slidesCustomData xmlns:go="http://customooxmlschemas.google.com/" textRoundtripDataId="1"/>
                  </a:ext>
                </a:extLst>
              </a:rPr>
              <a:t> </a:t>
            </a:r>
            <a:r>
              <a:rPr b="0" i="0" lang="en-US" sz="2800" u="none" cap="none" strike="noStrike">
                <a:solidFill>
                  <a:srgbClr val="000000"/>
                </a:solidFill>
                <a:latin typeface="Arial"/>
                <a:ea typeface="Arial"/>
                <a:cs typeface="Arial"/>
                <a:sym typeface="Arial"/>
              </a:rPr>
              <a:t>standardize and simplify the content which describes how data is generated</a:t>
            </a:r>
            <a:endParaRPr b="0" i="0" sz="2800" u="none" cap="none" strike="noStrike">
              <a:solidFill>
                <a:srgbClr val="000000"/>
              </a:solidFill>
              <a:latin typeface="Arial"/>
              <a:ea typeface="Arial"/>
              <a:cs typeface="Arial"/>
              <a:sym typeface="Arial"/>
            </a:endParaRPr>
          </a:p>
          <a:p>
            <a:pPr indent="0" lvl="0" marL="0" marR="0" rtl="0" algn="l">
              <a:lnSpc>
                <a:spcPct val="98181"/>
              </a:lnSpc>
              <a:spcBef>
                <a:spcPts val="100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
        <p:nvSpPr>
          <p:cNvPr id="61" name="Google Shape;61;p1"/>
          <p:cNvSpPr txBox="1"/>
          <p:nvPr/>
        </p:nvSpPr>
        <p:spPr>
          <a:xfrm>
            <a:off x="15270475" y="11887200"/>
            <a:ext cx="13350300" cy="15771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1000"/>
              </a:spcAft>
              <a:buClr>
                <a:srgbClr val="000000"/>
              </a:buClr>
              <a:buSzPts val="2800"/>
              <a:buFont typeface="Arial"/>
              <a:buNone/>
            </a:pPr>
            <a:r>
              <a:rPr b="0" i="0" lang="en-US" sz="2800" u="none" cap="none" strike="noStrike">
                <a:solidFill>
                  <a:srgbClr val="000000"/>
                </a:solidFill>
                <a:latin typeface="Arial"/>
                <a:ea typeface="Arial"/>
                <a:cs typeface="Arial"/>
                <a:sym typeface="Arial"/>
              </a:rPr>
              <a:t>The APT provides ATBDs as dynamic, machine-readable, easily modified documents that connect software, data and other supporting resources to improve transparency and promote scientific reproducibility. </a:t>
            </a:r>
            <a:endParaRPr b="0" i="0" sz="1400" u="none" cap="none" strike="noStrike">
              <a:solidFill>
                <a:srgbClr val="000000"/>
              </a:solidFill>
              <a:latin typeface="Arial"/>
              <a:ea typeface="Arial"/>
              <a:cs typeface="Arial"/>
              <a:sym typeface="Arial"/>
            </a:endParaRPr>
          </a:p>
        </p:txBody>
      </p:sp>
      <p:cxnSp>
        <p:nvCxnSpPr>
          <p:cNvPr id="62" name="Google Shape;62;p1"/>
          <p:cNvCxnSpPr/>
          <p:nvPr/>
        </p:nvCxnSpPr>
        <p:spPr>
          <a:xfrm flipH="1" rot="10800000">
            <a:off x="15087600" y="13716000"/>
            <a:ext cx="13716000" cy="50700"/>
          </a:xfrm>
          <a:prstGeom prst="straightConnector1">
            <a:avLst/>
          </a:prstGeom>
          <a:noFill/>
          <a:ln cap="flat" cmpd="sng" w="25400">
            <a:solidFill>
              <a:schemeClr val="dk1"/>
            </a:solidFill>
            <a:prstDash val="dash"/>
            <a:round/>
            <a:headEnd len="sm" w="sm" type="none"/>
            <a:tailEnd len="sm" w="sm" type="none"/>
          </a:ln>
        </p:spPr>
      </p:cxnSp>
      <p:sp>
        <p:nvSpPr>
          <p:cNvPr id="63" name="Google Shape;63;p1"/>
          <p:cNvSpPr txBox="1"/>
          <p:nvPr/>
        </p:nvSpPr>
        <p:spPr>
          <a:xfrm>
            <a:off x="22426013" y="19171925"/>
            <a:ext cx="6217800" cy="63276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This rich information model is implemented in an AWS relational database which stores the ATBD content provided by users.  </a:t>
            </a:r>
            <a:endParaRPr b="0" i="0" sz="1000" u="none" cap="none" strike="noStrike">
              <a:solidFill>
                <a:srgbClr val="000000"/>
              </a:solidFill>
              <a:latin typeface="Arial"/>
              <a:ea typeface="Arial"/>
              <a:cs typeface="Arial"/>
              <a:sym typeface="Arial"/>
            </a:endParaRPr>
          </a:p>
          <a:p>
            <a:pPr indent="0" lvl="0" marL="0" marR="0" rtl="0" algn="just">
              <a:lnSpc>
                <a:spcPct val="100000"/>
              </a:lnSpc>
              <a:spcBef>
                <a:spcPts val="1000"/>
              </a:spcBef>
              <a:spcAft>
                <a:spcPts val="1000"/>
              </a:spcAft>
              <a:buClr>
                <a:srgbClr val="000000"/>
              </a:buClr>
              <a:buSzPts val="2800"/>
              <a:buFont typeface="Arial"/>
              <a:buNone/>
            </a:pPr>
            <a:r>
              <a:rPr b="0" i="0" lang="en-US" sz="2800" u="none" cap="none" strike="noStrike">
                <a:solidFill>
                  <a:srgbClr val="000000"/>
                </a:solidFill>
                <a:latin typeface="Arial"/>
                <a:ea typeface="Arial"/>
                <a:cs typeface="Arial"/>
                <a:sym typeface="Arial"/>
              </a:rPr>
              <a:t>A user-friendly interface walks ATBD authors through each section of the standardized ATBD template. The APT interface also leverages Latex as a typesetting service to support the generation of rich content required for scientific </a:t>
            </a:r>
            <a:r>
              <a:rPr b="0" i="0" lang="en-US" sz="2800" u="none" cap="none" strike="noStrike">
                <a:solidFill>
                  <a:srgbClr val="000000"/>
                </a:solidFill>
                <a:latin typeface="Arial"/>
                <a:ea typeface="Arial"/>
                <a:cs typeface="Arial"/>
                <a:sym typeface="Arial"/>
                <a:extLst>
                  <a:ext uri="http://customooxmlschemas.google.com/">
                    <go:slidesCustomData xmlns:go="http://customooxmlschemas.google.com/" textRoundtripDataId="2"/>
                  </a:ext>
                </a:extLst>
              </a:rPr>
              <a:t>writing</a:t>
            </a:r>
            <a:r>
              <a:rPr b="0" i="0" lang="en-US" sz="2800" u="none" cap="none" strike="noStrike">
                <a:solidFill>
                  <a:srgbClr val="000000"/>
                </a:solidFill>
                <a:latin typeface="Arial"/>
                <a:ea typeface="Arial"/>
                <a:cs typeface="Arial"/>
                <a:sym typeface="Arial"/>
              </a:rPr>
              <a:t> including building equations and tables, using complex mathematical symbols, and inserting figures.</a:t>
            </a:r>
            <a:endParaRPr b="0" i="0" sz="2800" u="none" cap="none" strike="noStrike">
              <a:solidFill>
                <a:srgbClr val="000000"/>
              </a:solidFill>
              <a:latin typeface="Arial"/>
              <a:ea typeface="Arial"/>
              <a:cs typeface="Arial"/>
              <a:sym typeface="Arial"/>
            </a:endParaRPr>
          </a:p>
        </p:txBody>
      </p:sp>
      <p:sp>
        <p:nvSpPr>
          <p:cNvPr id="64" name="Google Shape;64;p1"/>
          <p:cNvSpPr txBox="1"/>
          <p:nvPr/>
        </p:nvSpPr>
        <p:spPr>
          <a:xfrm>
            <a:off x="15270475" y="25511641"/>
            <a:ext cx="6318000" cy="45264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Prototype development has focused on ease of use by implementing:</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Equation writing and in-line validation</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UIs for constructing tables and inserting figures</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Bibtex support for reference management</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Reuse of content enabled by the database implementation</a:t>
            </a:r>
            <a:endParaRPr b="0" i="0" sz="2800" u="none" cap="none" strike="noStrike">
              <a:solidFill>
                <a:srgbClr val="000000"/>
              </a:solidFill>
              <a:latin typeface="Arial"/>
              <a:ea typeface="Arial"/>
              <a:cs typeface="Arial"/>
              <a:sym typeface="Arial"/>
            </a:endParaRPr>
          </a:p>
          <a:p>
            <a:pPr indent="0" lvl="0" marL="0" marR="0" rtl="0" algn="just">
              <a:lnSpc>
                <a:spcPct val="100000"/>
              </a:lnSpc>
              <a:spcBef>
                <a:spcPts val="1000"/>
              </a:spcBef>
              <a:spcAft>
                <a:spcPts val="1000"/>
              </a:spcAft>
              <a:buClr>
                <a:srgbClr val="000000"/>
              </a:buClr>
              <a:buSzPts val="2800"/>
              <a:buFont typeface="Arial"/>
              <a:buNone/>
            </a:pPr>
            <a:r>
              <a:t/>
            </a:r>
            <a:endParaRPr b="0" i="0" sz="2800" u="none" cap="none" strike="noStrike">
              <a:solidFill>
                <a:srgbClr val="000000"/>
              </a:solidFill>
              <a:latin typeface="Arial"/>
              <a:ea typeface="Arial"/>
              <a:cs typeface="Arial"/>
              <a:sym typeface="Arial"/>
            </a:endParaRPr>
          </a:p>
        </p:txBody>
      </p:sp>
      <p:sp>
        <p:nvSpPr>
          <p:cNvPr id="65" name="Google Shape;65;p1"/>
          <p:cNvSpPr txBox="1"/>
          <p:nvPr/>
        </p:nvSpPr>
        <p:spPr>
          <a:xfrm>
            <a:off x="8567875" y="13792000"/>
            <a:ext cx="5303400" cy="640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Example image of a derived data product: MODIS/Terra Vegetation Indices 16-Day L3 500m SIN Grid. April 9, 2020, EVI index over the southern United States.</a:t>
            </a:r>
            <a:endParaRPr b="0" i="1" sz="1800" u="none" cap="none" strike="noStrike">
              <a:solidFill>
                <a:srgbClr val="000000"/>
              </a:solidFill>
              <a:latin typeface="Arial"/>
              <a:ea typeface="Arial"/>
              <a:cs typeface="Arial"/>
              <a:sym typeface="Arial"/>
            </a:endParaRPr>
          </a:p>
        </p:txBody>
      </p:sp>
      <p:sp>
        <p:nvSpPr>
          <p:cNvPr id="66" name="Google Shape;66;p1"/>
          <p:cNvSpPr txBox="1"/>
          <p:nvPr/>
        </p:nvSpPr>
        <p:spPr>
          <a:xfrm>
            <a:off x="15270475" y="25146000"/>
            <a:ext cx="6748200" cy="54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APT High Level Architecture</a:t>
            </a:r>
            <a:endParaRPr b="0" i="1" sz="1800" u="none" cap="none" strike="noStrike">
              <a:solidFill>
                <a:srgbClr val="000000"/>
              </a:solidFill>
              <a:latin typeface="Arial"/>
              <a:ea typeface="Arial"/>
              <a:cs typeface="Arial"/>
              <a:sym typeface="Arial"/>
            </a:endParaRPr>
          </a:p>
        </p:txBody>
      </p:sp>
      <p:sp>
        <p:nvSpPr>
          <p:cNvPr id="67" name="Google Shape;67;p1"/>
          <p:cNvSpPr txBox="1"/>
          <p:nvPr/>
        </p:nvSpPr>
        <p:spPr>
          <a:xfrm>
            <a:off x="21664675" y="30038041"/>
            <a:ext cx="6950100" cy="54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APT Implementation Workflow</a:t>
            </a:r>
            <a:endParaRPr b="0" i="1" sz="1800" u="none" cap="none" strike="noStrike">
              <a:solidFill>
                <a:srgbClr val="000000"/>
              </a:solidFill>
              <a:latin typeface="Arial"/>
              <a:ea typeface="Arial"/>
              <a:cs typeface="Arial"/>
              <a:sym typeface="Arial"/>
            </a:endParaRPr>
          </a:p>
        </p:txBody>
      </p:sp>
      <p:sp>
        <p:nvSpPr>
          <p:cNvPr id="68" name="Google Shape;68;p1"/>
          <p:cNvSpPr txBox="1"/>
          <p:nvPr/>
        </p:nvSpPr>
        <p:spPr>
          <a:xfrm>
            <a:off x="29900875" y="8046720"/>
            <a:ext cx="13350300" cy="65877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The APT Prototype efforts have largely focused on the development of the information model and implementation of the authoring tool. Full implementation requires the inclusion of robust functionality for both end science users and document stewards including:</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End Science Users</a:t>
            </a:r>
            <a:endParaRPr b="0" i="0" sz="2800" u="none" cap="none" strike="noStrike">
              <a:solidFill>
                <a:srgbClr val="000000"/>
              </a:solidFill>
              <a:latin typeface="Arial"/>
              <a:ea typeface="Arial"/>
              <a:cs typeface="Arial"/>
              <a:sym typeface="Arial"/>
            </a:endParaRPr>
          </a:p>
          <a:p>
            <a:pPr indent="-406400" lvl="1" marL="9144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 centralized repository for consistent search and discovery of documents and content contained within the document.</a:t>
            </a:r>
            <a:endParaRPr b="0" i="0" sz="2800" u="none" cap="none" strike="noStrike">
              <a:solidFill>
                <a:srgbClr val="000000"/>
              </a:solidFill>
              <a:latin typeface="Arial"/>
              <a:ea typeface="Arial"/>
              <a:cs typeface="Arial"/>
              <a:sym typeface="Arial"/>
            </a:endParaRPr>
          </a:p>
          <a:p>
            <a:pPr indent="-406400" lvl="1" marL="9144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An access API with </a:t>
            </a:r>
            <a:r>
              <a:rPr b="0" i="0" lang="en-US" sz="2800" u="none" cap="none" strike="noStrike">
                <a:solidFill>
                  <a:srgbClr val="000000"/>
                </a:solidFill>
                <a:latin typeface="Arial"/>
                <a:ea typeface="Arial"/>
                <a:cs typeface="Arial"/>
                <a:sym typeface="Arial"/>
                <a:extLst>
                  <a:ext uri="http://customooxmlschemas.google.com/">
                    <go:slidesCustomData xmlns:go="http://customooxmlschemas.google.com/" textRoundtripDataId="3"/>
                  </a:ext>
                </a:extLst>
              </a:rPr>
              <a:t>GET</a:t>
            </a:r>
            <a:r>
              <a:rPr b="0" i="0" lang="en-US" sz="2800" u="none" cap="none" strike="noStrike">
                <a:solidFill>
                  <a:srgbClr val="000000"/>
                </a:solidFill>
                <a:latin typeface="Arial"/>
                <a:ea typeface="Arial"/>
                <a:cs typeface="Arial"/>
                <a:sym typeface="Arial"/>
              </a:rPr>
              <a:t> capabilities in support of machine readability</a:t>
            </a:r>
            <a:endParaRPr b="0" i="0" sz="2800" u="none" cap="none" strike="noStrike">
              <a:solidFill>
                <a:srgbClr val="000000"/>
              </a:solidFill>
              <a:latin typeface="Arial"/>
              <a:ea typeface="Arial"/>
              <a:cs typeface="Arial"/>
              <a:sym typeface="Arial"/>
            </a:endParaRPr>
          </a:p>
          <a:p>
            <a:pPr indent="-406400" lvl="0" marL="4572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Document Stewards</a:t>
            </a:r>
            <a:endParaRPr b="0" i="0" sz="2800" u="none" cap="none" strike="noStrike">
              <a:solidFill>
                <a:srgbClr val="000000"/>
              </a:solidFill>
              <a:latin typeface="Arial"/>
              <a:ea typeface="Arial"/>
              <a:cs typeface="Arial"/>
              <a:sym typeface="Arial"/>
            </a:endParaRPr>
          </a:p>
          <a:p>
            <a:pPr indent="-406400" lvl="1" marL="9144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Established ATBD requirements for authors and ATBD stewardship </a:t>
            </a:r>
            <a:endParaRPr/>
          </a:p>
          <a:p>
            <a:pPr indent="-406400" lvl="1" marL="9144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ability to track the authoring progress, review the content, and approve ATBD publication. </a:t>
            </a:r>
            <a:endParaRPr/>
          </a:p>
          <a:p>
            <a:pPr indent="-406400" lvl="1" marL="914400" marR="0" rtl="0" algn="just">
              <a:lnSpc>
                <a:spcPct val="100000"/>
              </a:lnSpc>
              <a:spcBef>
                <a:spcPts val="6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Tools to monitor access and use of ATBDs.</a:t>
            </a:r>
            <a:endParaRPr/>
          </a:p>
        </p:txBody>
      </p:sp>
      <p:sp>
        <p:nvSpPr>
          <p:cNvPr id="69" name="Google Shape;69;p1"/>
          <p:cNvSpPr txBox="1"/>
          <p:nvPr/>
        </p:nvSpPr>
        <p:spPr>
          <a:xfrm>
            <a:off x="29900881" y="21080816"/>
            <a:ext cx="13350300" cy="113385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98181"/>
              </a:lnSpc>
              <a:spcBef>
                <a:spcPts val="0"/>
              </a:spcBef>
              <a:spcAft>
                <a:spcPts val="0"/>
              </a:spcAft>
              <a:buClr>
                <a:srgbClr val="000000"/>
              </a:buClr>
              <a:buSzPts val="2800"/>
              <a:buFont typeface="Arial"/>
              <a:buNone/>
            </a:pPr>
            <a:r>
              <a:rPr b="0" i="0" lang="en-US" sz="2800" u="none" cap="none" strike="noStrike">
                <a:solidFill>
                  <a:srgbClr val="000000"/>
                </a:solidFill>
                <a:latin typeface="Arial"/>
                <a:ea typeface="Arial"/>
                <a:cs typeface="Arial"/>
                <a:sym typeface="Arial"/>
              </a:rPr>
              <a:t>Despite taking significant steps in standardizing ATBDs, there remains a number of challenges in achieving open and modernized documentation.</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Versioning for dynamic documentation</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Need community standards for applying version identifiers to documents</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Persistent identifiers (e.g. DOI) must be appropriately applied</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Central Repository Robustness</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For a centralized repository to be of use to the user community, existing NASA ATBDs should be incorporated for completeness</a:t>
            </a:r>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All versions of ATBDs should be inserted in the tool, be subject to long-term maintenance efforts, and made available to the user community</a:t>
            </a:r>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Automated methods may be leveraged to ease the burden of incorporating existing documents into the repository</a:t>
            </a:r>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APT usability</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authoring tool and typesetting interface must accommodate all scientific writing needs and must not be a barrier to tool use</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implemented governance and review plan must be comprehensive, entirely inclusive in the tool, but not overly burdensome</a:t>
            </a:r>
            <a:endParaRPr b="0" i="0" sz="2800" u="none" cap="none" strike="noStrike">
              <a:solidFill>
                <a:srgbClr val="000000"/>
              </a:solidFill>
              <a:latin typeface="Arial"/>
              <a:ea typeface="Arial"/>
              <a:cs typeface="Arial"/>
              <a:sym typeface="Arial"/>
            </a:endParaRPr>
          </a:p>
          <a:p>
            <a:pPr indent="-406400" lvl="0" marL="4572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Integration with existing (meta)data  resources</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tool should promote an interconnected and open data ecosystem with intelligent connections to (meta)data</a:t>
            </a:r>
            <a:endParaRPr b="0" i="0" sz="2800" u="none" cap="none" strike="noStrike">
              <a:solidFill>
                <a:srgbClr val="000000"/>
              </a:solidFill>
              <a:latin typeface="Arial"/>
              <a:ea typeface="Arial"/>
              <a:cs typeface="Arial"/>
              <a:sym typeface="Arial"/>
            </a:endParaRPr>
          </a:p>
          <a:p>
            <a:pPr indent="-406400" lvl="1" marL="914400" marR="0" rtl="0" algn="just">
              <a:lnSpc>
                <a:spcPct val="98181"/>
              </a:lnSpc>
              <a:spcBef>
                <a:spcPts val="1000"/>
              </a:spcBef>
              <a:spcAft>
                <a:spcPts val="1000"/>
              </a:spcAft>
              <a:buClr>
                <a:srgbClr val="000000"/>
              </a:buClr>
              <a:buSzPts val="2800"/>
              <a:buFont typeface="Arial"/>
              <a:buChar char="○"/>
            </a:pPr>
            <a:r>
              <a:rPr b="0" i="0" lang="en-US" sz="2800" u="none" cap="none" strike="noStrike">
                <a:solidFill>
                  <a:srgbClr val="000000"/>
                </a:solidFill>
                <a:latin typeface="Arial"/>
                <a:ea typeface="Arial"/>
                <a:cs typeface="Arial"/>
                <a:sym typeface="Arial"/>
              </a:rPr>
              <a:t>The tool should be flexible to an evolving documentation vision in an increasingly interconnected data </a:t>
            </a:r>
            <a:r>
              <a:rPr b="0" i="0" lang="en-US" sz="2800" u="none" cap="none" strike="noStrike">
                <a:solidFill>
                  <a:srgbClr val="000000"/>
                </a:solidFill>
                <a:latin typeface="Arial"/>
                <a:ea typeface="Arial"/>
                <a:cs typeface="Arial"/>
                <a:sym typeface="Arial"/>
                <a:extLst>
                  <a:ext uri="http://customooxmlschemas.google.com/">
                    <go:slidesCustomData xmlns:go="http://customooxmlschemas.google.com/" textRoundtripDataId="4"/>
                  </a:ext>
                </a:extLst>
              </a:rPr>
              <a:t>ecosystem</a:t>
            </a:r>
            <a:r>
              <a:rPr b="0" i="0" lang="en-US" sz="2800" u="none" cap="none" strike="noStrike">
                <a:solidFill>
                  <a:srgbClr val="000000"/>
                </a:solidFill>
                <a:latin typeface="Arial"/>
                <a:ea typeface="Arial"/>
                <a:cs typeface="Arial"/>
                <a:sym typeface="Arial"/>
              </a:rPr>
              <a:t>.</a:t>
            </a:r>
            <a:endParaRPr b="0" i="0" sz="2800" u="none" cap="none" strike="noStrike">
              <a:solidFill>
                <a:srgbClr val="000000"/>
              </a:solidFill>
              <a:latin typeface="Arial"/>
              <a:ea typeface="Arial"/>
              <a:cs typeface="Arial"/>
              <a:sym typeface="Arial"/>
            </a:endParaRPr>
          </a:p>
        </p:txBody>
      </p:sp>
      <p:pic>
        <p:nvPicPr>
          <p:cNvPr id="70" name="Google Shape;70;p1"/>
          <p:cNvPicPr preferRelativeResize="0"/>
          <p:nvPr/>
        </p:nvPicPr>
        <p:blipFill rotWithShape="1">
          <a:blip r:embed="rId11">
            <a:alphaModFix/>
          </a:blip>
          <a:srcRect b="0" l="0" r="0" t="0"/>
          <a:stretch/>
        </p:blipFill>
        <p:spPr>
          <a:xfrm>
            <a:off x="29900881" y="14325600"/>
            <a:ext cx="13350298" cy="5640971"/>
          </a:xfrm>
          <a:prstGeom prst="rect">
            <a:avLst/>
          </a:prstGeom>
          <a:noFill/>
          <a:ln>
            <a:noFill/>
          </a:ln>
        </p:spPr>
      </p:pic>
      <p:cxnSp>
        <p:nvCxnSpPr>
          <p:cNvPr id="71" name="Google Shape;71;p1"/>
          <p:cNvCxnSpPr/>
          <p:nvPr/>
        </p:nvCxnSpPr>
        <p:spPr>
          <a:xfrm flipH="1" rot="10800000">
            <a:off x="29718000" y="19964400"/>
            <a:ext cx="13716000" cy="50700"/>
          </a:xfrm>
          <a:prstGeom prst="straightConnector1">
            <a:avLst/>
          </a:prstGeom>
          <a:noFill/>
          <a:ln cap="flat" cmpd="sng" w="25400">
            <a:solidFill>
              <a:schemeClr val="dk1"/>
            </a:solidFill>
            <a:prstDash val="dash"/>
            <a:round/>
            <a:headEnd len="sm" w="sm" type="none"/>
            <a:tailEnd len="sm" w="sm" type="none"/>
          </a:ln>
        </p:spPr>
      </p:cxnSp>
      <p:pic>
        <p:nvPicPr>
          <p:cNvPr id="72" name="Google Shape;72;p1"/>
          <p:cNvPicPr preferRelativeResize="0"/>
          <p:nvPr/>
        </p:nvPicPr>
        <p:blipFill rotWithShape="1">
          <a:blip r:embed="rId12">
            <a:alphaModFix/>
          </a:blip>
          <a:srcRect b="0" l="0" r="0" t="0"/>
          <a:stretch/>
        </p:blipFill>
        <p:spPr>
          <a:xfrm>
            <a:off x="15287691" y="30170100"/>
            <a:ext cx="3902279" cy="2560321"/>
          </a:xfrm>
          <a:prstGeom prst="rect">
            <a:avLst/>
          </a:prstGeom>
          <a:noFill/>
          <a:ln>
            <a:noFill/>
          </a:ln>
        </p:spPr>
      </p:pic>
      <p:sp>
        <p:nvSpPr>
          <p:cNvPr id="73" name="Google Shape;73;p1"/>
          <p:cNvSpPr txBox="1"/>
          <p:nvPr/>
        </p:nvSpPr>
        <p:spPr>
          <a:xfrm>
            <a:off x="19499825" y="30769938"/>
            <a:ext cx="9144000" cy="1353000"/>
          </a:xfrm>
          <a:prstGeom prst="rect">
            <a:avLst/>
          </a:prstGeom>
          <a:solidFill>
            <a:schemeClr val="lt1">
              <a:alpha val="62745"/>
            </a:schemeClr>
          </a:solidFill>
          <a:ln>
            <a:noFill/>
          </a:ln>
        </p:spPr>
        <p:txBody>
          <a:bodyPr anchorCtr="0" anchor="t" bIns="91425" lIns="91425" spcFirstLastPara="1" rIns="91425" wrap="square" tIns="91425">
            <a:noAutofit/>
          </a:bodyPr>
          <a:lstStyle/>
          <a:p>
            <a:pPr indent="0" lvl="0" marL="0" marR="0" rtl="0" algn="just">
              <a:lnSpc>
                <a:spcPct val="100000"/>
              </a:lnSpc>
              <a:spcBef>
                <a:spcPts val="0"/>
              </a:spcBef>
              <a:spcAft>
                <a:spcPts val="1000"/>
              </a:spcAft>
              <a:buClr>
                <a:srgbClr val="000000"/>
              </a:buClr>
              <a:buSzPts val="2800"/>
              <a:buFont typeface="Arial"/>
              <a:buNone/>
            </a:pPr>
            <a:r>
              <a:rPr b="0" i="0" lang="en-US" sz="2800" u="none" cap="none" strike="noStrike">
                <a:solidFill>
                  <a:srgbClr val="000000"/>
                </a:solidFill>
                <a:latin typeface="Arial"/>
                <a:ea typeface="Arial"/>
                <a:cs typeface="Arial"/>
                <a:sym typeface="Arial"/>
              </a:rPr>
              <a:t>From the APT database, both PDF and HTML versions of the document are generated on demand and accessible through the web application.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Research Poster Template">
  <a:themeElements>
    <a:clrScheme name="UB Color Palette">
      <a:dk1>
        <a:srgbClr val="666666"/>
      </a:dk1>
      <a:lt1>
        <a:srgbClr val="FFFFFF"/>
      </a:lt1>
      <a:dk2>
        <a:srgbClr val="005BBB"/>
      </a:dk2>
      <a:lt2>
        <a:srgbClr val="FFFFFF"/>
      </a:lt2>
      <a:accent1>
        <a:srgbClr val="005BBB"/>
      </a:accent1>
      <a:accent2>
        <a:srgbClr val="41B6E6"/>
      </a:accent2>
      <a:accent3>
        <a:srgbClr val="E56D54"/>
      </a:accent3>
      <a:accent4>
        <a:srgbClr val="666666"/>
      </a:accent4>
      <a:accent5>
        <a:srgbClr val="007681"/>
      </a:accent5>
      <a:accent6>
        <a:srgbClr val="003E51"/>
      </a:accent6>
      <a:hlink>
        <a:srgbClr val="186BB7"/>
      </a:hlink>
      <a:folHlink>
        <a:srgbClr val="D86A4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2016-09-29T18:43:16Z</dcterms:created>
  <dc:creator>Fancher, Elizabeth M. (MSFC-ST11)[MIPSS PC]</dc:creator>
</cp:coreProperties>
</file>