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2" r:id="rId4"/>
    <p:sldId id="259" r:id="rId5"/>
    <p:sldId id="257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10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F5CC6-5353-454C-A4DC-8D1F48143162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3951B-88DB-6F47-81D8-28480CD9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5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credits:</a:t>
            </a:r>
          </a:p>
          <a:p>
            <a:r>
              <a:rPr lang="en-US" dirty="0"/>
              <a:t>https://</a:t>
            </a:r>
            <a:r>
              <a:rPr lang="en-US" dirty="0" err="1"/>
              <a:t>www.antwiki.org</a:t>
            </a:r>
            <a:r>
              <a:rPr lang="en-US" dirty="0"/>
              <a:t>/wiki/</a:t>
            </a:r>
            <a:r>
              <a:rPr lang="en-US" dirty="0" err="1"/>
              <a:t>File:Pogo_occidentalis_nest.jpg</a:t>
            </a:r>
            <a:r>
              <a:rPr lang="en-US" dirty="0"/>
              <a:t> </a:t>
            </a:r>
          </a:p>
          <a:p>
            <a:r>
              <a:rPr lang="en-US" dirty="0" err="1"/>
              <a:t>Pogonomyrmex</a:t>
            </a:r>
            <a:r>
              <a:rPr lang="en-US" dirty="0"/>
              <a:t> </a:t>
            </a:r>
            <a:r>
              <a:rPr lang="en-US" dirty="0" err="1"/>
              <a:t>occidentalis</a:t>
            </a:r>
            <a:r>
              <a:rPr lang="en-US" dirty="0"/>
              <a:t> Nest, High desert, 8 miles north of </a:t>
            </a:r>
            <a:r>
              <a:rPr lang="en-US" dirty="0" err="1"/>
              <a:t>Fruita</a:t>
            </a:r>
            <a:r>
              <a:rPr lang="en-US" dirty="0"/>
              <a:t>, Colorado. 2006 Photo by David </a:t>
            </a:r>
            <a:r>
              <a:rPr lang="en-US" dirty="0" err="1"/>
              <a:t>Lubertazzi</a:t>
            </a:r>
            <a:endParaRPr lang="en-US" dirty="0"/>
          </a:p>
          <a:p>
            <a:r>
              <a:rPr lang="en-US" dirty="0"/>
              <a:t>Ruins of </a:t>
            </a:r>
            <a:r>
              <a:rPr lang="en-US" dirty="0" err="1"/>
              <a:t>Suoyang</a:t>
            </a:r>
            <a:r>
              <a:rPr lang="en-US" dirty="0"/>
              <a:t> Ancient City, Gansu Province, China (Photo by H Viles)</a:t>
            </a:r>
          </a:p>
          <a:p>
            <a:r>
              <a:rPr lang="en-US" dirty="0"/>
              <a:t>Composite of 10 ChemCam Remote micro-imager images from Curiosity Rover, Mars, 2017, @NASA/JPL-</a:t>
            </a:r>
            <a:r>
              <a:rPr lang="en-US" dirty="0" err="1"/>
              <a:t>CalTech</a:t>
            </a:r>
            <a:r>
              <a:rPr lang="en-US" dirty="0"/>
              <a:t> MSSS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951B-88DB-6F47-81D8-28480CD938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951B-88DB-6F47-81D8-28480CD938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58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3951B-88DB-6F47-81D8-28480CD938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9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FF71-7587-E147-B6F4-E81426B47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B525E-7524-1147-BF5A-5DD83F22F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5D499-FE28-7841-93A0-3E354A34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A5C40-32F4-0748-BE1D-B95A81C9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8B5FF-81DB-8049-ADCD-0FF53EA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4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7825-E536-C041-A355-EA07D8D73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94F17-B4D6-544F-8CCD-322EC0B59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88BF3-DE50-184C-AA9D-93A93B5C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163F8-21C6-0140-95BC-37D27382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009-4FE9-6247-9F53-CE04DCFD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A8CCD-DF19-444A-BC1A-FE019627C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2C170-716D-D74E-9FC6-CC065127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EFDB5-ACA9-3A40-867D-1CD44EB2D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45D70-748A-744D-A944-CF4979B1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DB294-D7CE-F14D-B76D-9CB38B0E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8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D638-A203-F64F-B5C4-8FDE5270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8942-95DA-AF4F-97AF-D76FB9B73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BCD75-8235-8746-B02D-52C9E39D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15046-CF0A-A342-A9B5-F174784E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BC88B-73D8-7042-A9E4-1E6F1A5F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7A6F-E0F6-CF42-8933-678DC80F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D3D12-CF40-194A-A5BE-4D0A67C1E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02299-8A75-4542-B267-B226FC6F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8BCBC-280B-0848-BD61-43ADD101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82A97-F29F-264E-9D14-B8DDB8C0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A29B-3FB8-7D4B-9373-C6D37A49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003B-BC9E-FB46-A275-501A6DA29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B2E4A-A83C-DC44-9149-47BACBF82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66126-C74F-BA46-97A4-EAFC39D86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AE307-3EA2-7540-AA31-53E901A7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10DAC-80F7-F041-9A87-4697FAAB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5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BB65-2CC6-434C-83B5-A3CD67DF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C6DFB-620A-D849-80BA-54ECE7B10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54B14-CD92-B64C-BE1B-9B82FC24F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31C9F-F4B2-7B42-AD63-7062DD275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22319-29F1-E040-9966-FEA99AB00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2EC49-9015-534A-A287-692BC5E2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91594-3398-2747-8323-6830D420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BD402-EF8D-C241-AAC0-F5F5BF66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8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81095-B6A3-5548-ACD9-438DBB33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B8E87-D172-244A-BD91-0C8708AA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9270B-8DC7-EF48-9F4C-8E60F7D0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77C8E-F51B-C74C-9C01-DE5C80FA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B2E01-A538-B548-8BC9-D227A4CB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79931-D491-CA4E-B8CE-A10DF4DA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B1684-7613-6C42-93C8-A7B170BB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83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B538-FC20-5643-8C3C-173C254C4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0F8F-82AA-D64F-87C5-148BEB5A0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F023F-9931-C348-BFA7-1FDE6E508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CAC2B-8C2E-A54B-A98C-C95D3ADD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87041-05C6-314F-8221-4039D6C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95F88-B6E6-E247-B838-95F4E87B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6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1082F-87E2-5C48-ADD0-C08B9DDD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76C45A-72F9-FB4C-A548-6B794E49B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37DE8-0998-2444-8566-93F33EE6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E6FBB-3CF1-3443-B3BC-F2EA65B7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B2D67-CCC6-4B42-BCBA-F8FF4CAF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DA9AE-135F-4C43-A642-CA948A9E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D60D7B-DE00-E04D-8718-A0E3A530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1EB2-0316-A840-B4D0-8ECE7A32A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7B2BF-C4F0-D34D-9B99-DC391FF1B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726C9-9010-2C4D-A521-E8DEBAEB67F3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D3FC7-6138-E045-8208-4BA052AC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F3A10-EC3B-AE4F-99F4-80C86C2C3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F0034-0747-264F-A6DC-E321F0442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6.tiff"/><Relationship Id="rId5" Type="http://schemas.openxmlformats.org/officeDocument/2006/relationships/image" Target="../media/image1.png"/><Relationship Id="rId10" Type="http://schemas.openxmlformats.org/officeDocument/2006/relationships/image" Target="../media/image5.tif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hyperlink" Target="https://www.sciencedirect.com/science/article/pii/S0169555X19302752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://www.fgcsic.es/lychnos/en_EN/forum/frontier_research_bringing_the_future_closer" TargetMode="Externa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3.m4a"/><Relationship Id="rId7" Type="http://schemas.openxmlformats.org/officeDocument/2006/relationships/image" Target="../media/image10.jpeg"/><Relationship Id="rId12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11" Type="http://schemas.openxmlformats.org/officeDocument/2006/relationships/image" Target="../media/image14.tif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ntmaps.org/?mode=species&amp;species=Lasius.flavus" TargetMode="External"/><Relationship Id="rId3" Type="http://schemas.openxmlformats.org/officeDocument/2006/relationships/audio" Target="../media/media4.m4a"/><Relationship Id="rId7" Type="http://schemas.openxmlformats.org/officeDocument/2006/relationships/image" Target="../media/image1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19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hyperlink" Target="https://meetingorganizer.copernicus.org/EGU2020/EGU2020-62.html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hyperlink" Target="https://www.liebertpub.com/doi/abs/10.1089/ast.2018.1969" TargetMode="Externa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tiff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C546-0CA3-9D47-A619-4AD3811BC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865" y="416313"/>
            <a:ext cx="11782269" cy="17711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Biogeomorphological research frontiers:</a:t>
            </a:r>
            <a:br>
              <a:rPr lang="en-US" b="1" dirty="0"/>
            </a:br>
            <a:r>
              <a:rPr lang="en-US" sz="4800" b="1" dirty="0"/>
              <a:t>From ant mounds to Mars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541F8-6EFB-0E47-A3AD-3E0DA4AA4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454153"/>
            <a:ext cx="9144000" cy="1373865"/>
          </a:xfrm>
        </p:spPr>
        <p:txBody>
          <a:bodyPr/>
          <a:lstStyle/>
          <a:p>
            <a:r>
              <a:rPr lang="en-US" sz="3200" b="1" dirty="0"/>
              <a:t>Heather A Viles</a:t>
            </a:r>
          </a:p>
          <a:p>
            <a:r>
              <a:rPr lang="en-US" sz="3200" dirty="0"/>
              <a:t>University of Oxford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FA338-98D6-3648-BC8B-1439F1E87B98}"/>
              </a:ext>
            </a:extLst>
          </p:cNvPr>
          <p:cNvSpPr txBox="1"/>
          <p:nvPr/>
        </p:nvSpPr>
        <p:spPr>
          <a:xfrm>
            <a:off x="2415914" y="2263109"/>
            <a:ext cx="7360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/>
              <a:t>A six </a:t>
            </a:r>
            <a:r>
              <a:rPr lang="en-US" sz="3200" b="1" i="1" dirty="0"/>
              <a:t>minute ‘taster’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11B24-7D0E-364B-B446-11260AF54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12" y="2920690"/>
            <a:ext cx="3740663" cy="210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B0A1E-A495-EA48-BF67-5B35F99BB8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676" y="2920690"/>
            <a:ext cx="3692648" cy="2102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86DE5-BB74-CA4E-ACE7-B95D9C7D3C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725" y="2920690"/>
            <a:ext cx="3536751" cy="21029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155BE4-0C96-144E-AEDF-4A7A5D63384E}"/>
              </a:ext>
            </a:extLst>
          </p:cNvPr>
          <p:cNvGrpSpPr/>
          <p:nvPr/>
        </p:nvGrpSpPr>
        <p:grpSpPr>
          <a:xfrm>
            <a:off x="2899926" y="5399440"/>
            <a:ext cx="6392147" cy="1270004"/>
            <a:chOff x="2896352" y="5478366"/>
            <a:chExt cx="6392147" cy="12700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AA49C5-A62F-7442-B8C8-AFC7670C1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6352" y="5478370"/>
              <a:ext cx="952500" cy="127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F8777D-8EE8-6C4C-81B2-AB94BD280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3148" y="5478366"/>
              <a:ext cx="945351" cy="12209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DDF18-9400-6448-AA26-D08AD037E276}"/>
              </a:ext>
            </a:extLst>
          </p:cNvPr>
          <p:cNvSpPr/>
          <p:nvPr/>
        </p:nvSpPr>
        <p:spPr>
          <a:xfrm>
            <a:off x="9459248" y="6009940"/>
            <a:ext cx="2417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Oxford Resilient Buildings &amp; Landscapes Lab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F80A73-988C-4148-9CDF-8C3235C19E75}"/>
              </a:ext>
            </a:extLst>
          </p:cNvPr>
          <p:cNvGrpSpPr/>
          <p:nvPr/>
        </p:nvGrpSpPr>
        <p:grpSpPr>
          <a:xfrm>
            <a:off x="590635" y="5946727"/>
            <a:ext cx="2142114" cy="711200"/>
            <a:chOff x="373611" y="5946727"/>
            <a:chExt cx="2142114" cy="711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FB2C42-CAFB-2340-BB69-4A26FE258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611" y="5946727"/>
              <a:ext cx="711200" cy="711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1DEBD2-7CDC-8148-B8CB-CAFE19D7339B}"/>
                </a:ext>
              </a:extLst>
            </p:cNvPr>
            <p:cNvSpPr txBox="1"/>
            <p:nvPr/>
          </p:nvSpPr>
          <p:spPr>
            <a:xfrm>
              <a:off x="1029825" y="6141085"/>
              <a:ext cx="1485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@</a:t>
              </a:r>
              <a:r>
                <a:rPr lang="en-US" sz="1600" b="1" dirty="0" err="1"/>
                <a:t>Geodiverse</a:t>
              </a:r>
              <a:endParaRPr lang="en-US" sz="1600" b="1" dirty="0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DC9EE5A-61A7-034F-BCF7-75A1548C8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2"/>
    </mc:Choice>
    <mc:Fallback xmlns="">
      <p:transition spd="slow" advTm="31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17"/>
        <p14:stopEvt time="29527" objId="1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98F8A99-9BC0-1946-8028-F7BE18D49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99" t="26236" r="27945" b="19479"/>
          <a:stretch/>
        </p:blipFill>
        <p:spPr>
          <a:xfrm rot="1660336">
            <a:off x="7662511" y="2773768"/>
            <a:ext cx="3690044" cy="31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7B74E-4A6D-CC4E-BAD9-17282DD4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Biogeomorphology as ‘frontier research’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65459-FCF8-2D42-B2BC-FCE79D5B3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6"/>
              </a:rPr>
              <a:t>Javier Rey</a:t>
            </a:r>
            <a:r>
              <a:rPr lang="en-US" dirty="0"/>
              <a:t>, Director of </a:t>
            </a:r>
            <a:r>
              <a:rPr lang="en-US" dirty="0" err="1"/>
              <a:t>Fundacion</a:t>
            </a:r>
            <a:r>
              <a:rPr lang="en-US" dirty="0"/>
              <a:t> General CSIC says frontier research: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Addresses scientific controversies</a:t>
            </a:r>
          </a:p>
          <a:p>
            <a:r>
              <a:rPr lang="en-US" sz="3200" dirty="0"/>
              <a:t>Focuses on hard-to-answer questions</a:t>
            </a:r>
          </a:p>
          <a:p>
            <a:r>
              <a:rPr lang="en-US" sz="3200" dirty="0"/>
              <a:t>Employs atypical methods and concepts</a:t>
            </a:r>
          </a:p>
          <a:p>
            <a:r>
              <a:rPr lang="en-US" sz="3200" dirty="0"/>
              <a:t>Is paradigm changing</a:t>
            </a:r>
          </a:p>
          <a:p>
            <a:r>
              <a:rPr lang="en-US" sz="3200" dirty="0"/>
              <a:t>Has a high risk of failure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207EF-86F5-8942-8B7B-847B350D249D}"/>
              </a:ext>
            </a:extLst>
          </p:cNvPr>
          <p:cNvSpPr txBox="1"/>
          <p:nvPr/>
        </p:nvSpPr>
        <p:spPr>
          <a:xfrm>
            <a:off x="838200" y="5962080"/>
            <a:ext cx="731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Viles, H 2019 </a:t>
            </a:r>
            <a:r>
              <a:rPr lang="en-US" dirty="0">
                <a:hlinkClick r:id="rId7"/>
              </a:rPr>
              <a:t>Biogeomorphology: Past, present and future</a:t>
            </a:r>
            <a:r>
              <a:rPr lang="en-US" dirty="0"/>
              <a:t> </a:t>
            </a:r>
            <a:r>
              <a:rPr lang="en-US" i="1" dirty="0"/>
              <a:t>Geomorphology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0B5DB4-027D-094A-AD76-748D1891F0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0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65"/>
    </mc:Choice>
    <mc:Fallback xmlns="">
      <p:transition spd="slow" advTm="4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8" objId="7"/>
        <p14:stopEvt time="43148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FEE0378-5C61-E749-844B-1D22E38165F0}"/>
              </a:ext>
            </a:extLst>
          </p:cNvPr>
          <p:cNvCxnSpPr>
            <a:cxnSpLocks/>
          </p:cNvCxnSpPr>
          <p:nvPr/>
        </p:nvCxnSpPr>
        <p:spPr>
          <a:xfrm>
            <a:off x="3884614" y="3187700"/>
            <a:ext cx="0" cy="825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6D2311A-B680-DA42-96D6-A4FE4A23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Biogeomorphology ‘in a nut shell’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CD2521-9704-2A4F-B363-2A0EDBD36D08}"/>
              </a:ext>
            </a:extLst>
          </p:cNvPr>
          <p:cNvCxnSpPr>
            <a:cxnSpLocks/>
          </p:cNvCxnSpPr>
          <p:nvPr/>
        </p:nvCxnSpPr>
        <p:spPr>
          <a:xfrm>
            <a:off x="1193800" y="2044700"/>
            <a:ext cx="3327400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F8E836-5499-FA4E-B089-CA5BF4A4FED2}"/>
              </a:ext>
            </a:extLst>
          </p:cNvPr>
          <p:cNvCxnSpPr/>
          <p:nvPr/>
        </p:nvCxnSpPr>
        <p:spPr>
          <a:xfrm>
            <a:off x="1193800" y="2057400"/>
            <a:ext cx="0" cy="4318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D73C7-B327-D249-8EEF-BA73DF01B036}"/>
              </a:ext>
            </a:extLst>
          </p:cNvPr>
          <p:cNvCxnSpPr/>
          <p:nvPr/>
        </p:nvCxnSpPr>
        <p:spPr>
          <a:xfrm>
            <a:off x="4521200" y="2057400"/>
            <a:ext cx="0" cy="431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88466F-EBE7-DA40-9025-CD2B69540762}"/>
              </a:ext>
            </a:extLst>
          </p:cNvPr>
          <p:cNvCxnSpPr>
            <a:cxnSpLocks/>
          </p:cNvCxnSpPr>
          <p:nvPr/>
        </p:nvCxnSpPr>
        <p:spPr>
          <a:xfrm flipV="1">
            <a:off x="1730379" y="2501900"/>
            <a:ext cx="7007221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F877C7-4BC3-DA42-B173-3992C29AE15F}"/>
              </a:ext>
            </a:extLst>
          </p:cNvPr>
          <p:cNvCxnSpPr>
            <a:cxnSpLocks/>
          </p:cNvCxnSpPr>
          <p:nvPr/>
        </p:nvCxnSpPr>
        <p:spPr>
          <a:xfrm>
            <a:off x="8737600" y="2501900"/>
            <a:ext cx="0" cy="685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4E9F4A-7706-894D-8794-8CF16AB70CE3}"/>
              </a:ext>
            </a:extLst>
          </p:cNvPr>
          <p:cNvCxnSpPr>
            <a:cxnSpLocks/>
          </p:cNvCxnSpPr>
          <p:nvPr/>
        </p:nvCxnSpPr>
        <p:spPr>
          <a:xfrm flipV="1">
            <a:off x="3884614" y="3175000"/>
            <a:ext cx="7469186" cy="15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75F59-9A17-A74B-9885-A2874D8D23D2}"/>
              </a:ext>
            </a:extLst>
          </p:cNvPr>
          <p:cNvCxnSpPr>
            <a:cxnSpLocks/>
          </p:cNvCxnSpPr>
          <p:nvPr/>
        </p:nvCxnSpPr>
        <p:spPr>
          <a:xfrm>
            <a:off x="5878915" y="3200400"/>
            <a:ext cx="0" cy="1238766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ADF3C4-E0DD-A44B-B620-D6530325B720}"/>
              </a:ext>
            </a:extLst>
          </p:cNvPr>
          <p:cNvCxnSpPr>
            <a:cxnSpLocks/>
          </p:cNvCxnSpPr>
          <p:nvPr/>
        </p:nvCxnSpPr>
        <p:spPr>
          <a:xfrm>
            <a:off x="7835111" y="3200400"/>
            <a:ext cx="0" cy="1238766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59E860-7DA1-B441-993E-4141C91C56CC}"/>
              </a:ext>
            </a:extLst>
          </p:cNvPr>
          <p:cNvCxnSpPr>
            <a:cxnSpLocks/>
          </p:cNvCxnSpPr>
          <p:nvPr/>
        </p:nvCxnSpPr>
        <p:spPr>
          <a:xfrm>
            <a:off x="9539299" y="3200400"/>
            <a:ext cx="0" cy="1238766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9EF7BB-BF4C-C944-81F1-947627A15836}"/>
              </a:ext>
            </a:extLst>
          </p:cNvPr>
          <p:cNvCxnSpPr>
            <a:cxnSpLocks/>
          </p:cNvCxnSpPr>
          <p:nvPr/>
        </p:nvCxnSpPr>
        <p:spPr>
          <a:xfrm>
            <a:off x="11353800" y="3187700"/>
            <a:ext cx="0" cy="1251466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AC4EB2-0B93-E148-B4C4-F0398BAC8201}"/>
              </a:ext>
            </a:extLst>
          </p:cNvPr>
          <p:cNvGrpSpPr/>
          <p:nvPr/>
        </p:nvGrpSpPr>
        <p:grpSpPr>
          <a:xfrm>
            <a:off x="3227785" y="4013200"/>
            <a:ext cx="1234679" cy="254000"/>
            <a:chOff x="4102100" y="3810000"/>
            <a:chExt cx="1234679" cy="254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CBD8DD4-58FB-4549-86C4-D61309A0E48C}"/>
                </a:ext>
              </a:extLst>
            </p:cNvPr>
            <p:cNvCxnSpPr>
              <a:cxnSpLocks/>
            </p:cNvCxnSpPr>
            <p:nvPr/>
          </p:nvCxnSpPr>
          <p:spPr>
            <a:xfrm>
              <a:off x="4104879" y="3810000"/>
              <a:ext cx="12319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E89452-9808-1D45-AFDA-DC27E44BE738}"/>
                </a:ext>
              </a:extLst>
            </p:cNvPr>
            <p:cNvCxnSpPr>
              <a:cxnSpLocks/>
            </p:cNvCxnSpPr>
            <p:nvPr/>
          </p:nvCxnSpPr>
          <p:spPr>
            <a:xfrm>
              <a:off x="4102100" y="3822700"/>
              <a:ext cx="0" cy="241300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73F1BD-00CC-164D-B51D-ED27FCAE43F9}"/>
                </a:ext>
              </a:extLst>
            </p:cNvPr>
            <p:cNvCxnSpPr>
              <a:cxnSpLocks/>
            </p:cNvCxnSpPr>
            <p:nvPr/>
          </p:nvCxnSpPr>
          <p:spPr>
            <a:xfrm>
              <a:off x="5321300" y="3822700"/>
              <a:ext cx="0" cy="241300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E16FA6-1D9B-D542-A040-577169867B37}"/>
              </a:ext>
            </a:extLst>
          </p:cNvPr>
          <p:cNvCxnSpPr>
            <a:cxnSpLocks/>
          </p:cNvCxnSpPr>
          <p:nvPr/>
        </p:nvCxnSpPr>
        <p:spPr>
          <a:xfrm>
            <a:off x="2857500" y="1690688"/>
            <a:ext cx="0" cy="3667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5FBEAE0-6AB0-9048-B2CA-DC781140F837}"/>
              </a:ext>
            </a:extLst>
          </p:cNvPr>
          <p:cNvSpPr txBox="1"/>
          <p:nvPr/>
        </p:nvSpPr>
        <p:spPr>
          <a:xfrm>
            <a:off x="1987550" y="1358901"/>
            <a:ext cx="173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Landforms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8E4303-4FCE-FC4C-A25B-C4C4BEE80D24}"/>
              </a:ext>
            </a:extLst>
          </p:cNvPr>
          <p:cNvSpPr txBox="1"/>
          <p:nvPr/>
        </p:nvSpPr>
        <p:spPr>
          <a:xfrm>
            <a:off x="317500" y="2057400"/>
            <a:ext cx="104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abiotic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C3211C-6244-274A-AB60-AFA412CBC37F}"/>
              </a:ext>
            </a:extLst>
          </p:cNvPr>
          <p:cNvSpPr txBox="1"/>
          <p:nvPr/>
        </p:nvSpPr>
        <p:spPr>
          <a:xfrm>
            <a:off x="4597400" y="2083355"/>
            <a:ext cx="99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biogenic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10292A-4462-6941-91B7-035AD750F0E9}"/>
              </a:ext>
            </a:extLst>
          </p:cNvPr>
          <p:cNvSpPr txBox="1"/>
          <p:nvPr/>
        </p:nvSpPr>
        <p:spPr>
          <a:xfrm>
            <a:off x="7670800" y="267231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allogenic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1583D0-A591-824F-A425-B6AA1C498491}"/>
              </a:ext>
            </a:extLst>
          </p:cNvPr>
          <p:cNvGrpSpPr/>
          <p:nvPr/>
        </p:nvGrpSpPr>
        <p:grpSpPr>
          <a:xfrm>
            <a:off x="832845" y="2514600"/>
            <a:ext cx="2161772" cy="1752600"/>
            <a:chOff x="1565678" y="2489200"/>
            <a:chExt cx="2161772" cy="17526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97ED8A-7998-5C47-AA70-0F7309386519}"/>
                </a:ext>
              </a:extLst>
            </p:cNvPr>
            <p:cNvCxnSpPr>
              <a:cxnSpLocks/>
            </p:cNvCxnSpPr>
            <p:nvPr/>
          </p:nvCxnSpPr>
          <p:spPr>
            <a:xfrm>
              <a:off x="2463800" y="2489200"/>
              <a:ext cx="0" cy="15113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C3F7D4-3D7B-C343-9B3A-72A924821995}"/>
                </a:ext>
              </a:extLst>
            </p:cNvPr>
            <p:cNvCxnSpPr>
              <a:cxnSpLocks/>
            </p:cNvCxnSpPr>
            <p:nvPr/>
          </p:nvCxnSpPr>
          <p:spPr>
            <a:xfrm>
              <a:off x="1892300" y="4000500"/>
              <a:ext cx="12319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D144277-AB6E-FC4F-9A99-5858498505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2300" y="4000500"/>
              <a:ext cx="0" cy="241300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E09CF1-E14E-5F4F-9167-A086CDD03E56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000500"/>
              <a:ext cx="0" cy="228600"/>
            </a:xfrm>
            <a:prstGeom prst="line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6AB36BB-BF37-7647-BB46-AF053625A0CD}"/>
                </a:ext>
              </a:extLst>
            </p:cNvPr>
            <p:cNvSpPr txBox="1"/>
            <p:nvPr/>
          </p:nvSpPr>
          <p:spPr>
            <a:xfrm>
              <a:off x="2368550" y="2697718"/>
              <a:ext cx="1358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autogenic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230CDC-0B80-BE4A-91DA-D4FA6F3BE22D}"/>
                </a:ext>
              </a:extLst>
            </p:cNvPr>
            <p:cNvSpPr txBox="1"/>
            <p:nvPr/>
          </p:nvSpPr>
          <p:spPr>
            <a:xfrm>
              <a:off x="1565678" y="3397250"/>
              <a:ext cx="1903408" cy="40011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/>
                <a:t>Bioconstruction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E06CA3A-149E-A948-A49E-AC72FAA0AC22}"/>
              </a:ext>
            </a:extLst>
          </p:cNvPr>
          <p:cNvSpPr txBox="1"/>
          <p:nvPr/>
        </p:nvSpPr>
        <p:spPr>
          <a:xfrm>
            <a:off x="2876168" y="3429000"/>
            <a:ext cx="1866897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Bioconstruction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B9F527-CFFA-F04B-AAB1-20B90D0986A8}"/>
              </a:ext>
            </a:extLst>
          </p:cNvPr>
          <p:cNvSpPr txBox="1"/>
          <p:nvPr/>
        </p:nvSpPr>
        <p:spPr>
          <a:xfrm>
            <a:off x="4877406" y="3425765"/>
            <a:ext cx="1916906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Biostabilisation</a:t>
            </a:r>
            <a:r>
              <a:rPr lang="en-US" dirty="0"/>
              <a:t>*</a:t>
            </a:r>
            <a:endParaRPr lang="en-US" sz="2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152D63-3A63-3842-A432-0E5793698586}"/>
              </a:ext>
            </a:extLst>
          </p:cNvPr>
          <p:cNvSpPr txBox="1"/>
          <p:nvPr/>
        </p:nvSpPr>
        <p:spPr>
          <a:xfrm>
            <a:off x="6940375" y="3419474"/>
            <a:ext cx="1758947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Bioweathering</a:t>
            </a:r>
            <a:endParaRPr lang="en-US" sz="2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D4CB8B-9443-2741-A9CD-0FBD6461D9C1}"/>
              </a:ext>
            </a:extLst>
          </p:cNvPr>
          <p:cNvSpPr txBox="1"/>
          <p:nvPr/>
        </p:nvSpPr>
        <p:spPr>
          <a:xfrm>
            <a:off x="8848137" y="3416298"/>
            <a:ext cx="135730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Bioerosion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1025BA-5DC6-D241-931F-66B97CA798AD}"/>
              </a:ext>
            </a:extLst>
          </p:cNvPr>
          <p:cNvSpPr txBox="1"/>
          <p:nvPr/>
        </p:nvSpPr>
        <p:spPr>
          <a:xfrm>
            <a:off x="10354253" y="3413122"/>
            <a:ext cx="1700985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Bioturbation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F8AE04-A8D4-FB4F-B2FB-0C6CD1229976}"/>
              </a:ext>
            </a:extLst>
          </p:cNvPr>
          <p:cNvSpPr txBox="1"/>
          <p:nvPr/>
        </p:nvSpPr>
        <p:spPr>
          <a:xfrm>
            <a:off x="723899" y="4254500"/>
            <a:ext cx="476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living               dead         active           passive      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79D3A5-F199-FB48-B585-5110AB62185F}"/>
              </a:ext>
            </a:extLst>
          </p:cNvPr>
          <p:cNvSpPr txBox="1"/>
          <p:nvPr/>
        </p:nvSpPr>
        <p:spPr>
          <a:xfrm>
            <a:off x="9539299" y="2044700"/>
            <a:ext cx="2309801" cy="382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*aka </a:t>
            </a:r>
            <a:r>
              <a:rPr lang="en-US" dirty="0" err="1"/>
              <a:t>Bioprotection</a:t>
            </a:r>
            <a:endParaRPr 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18C08F2-A280-3642-94A1-CAD0507AEE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41" y="4762559"/>
            <a:ext cx="1577975" cy="157797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FFB1D99-3307-3B43-9EA9-DEDFAAC1B9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002" y="4762495"/>
            <a:ext cx="1543198" cy="158694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99AF1D5-CF0F-1742-92C2-24726369B0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386" y="4762495"/>
            <a:ext cx="1481542" cy="157803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1688CA-26E7-C946-A067-DED9FE64B9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114" y="4763782"/>
            <a:ext cx="1501446" cy="157546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4063EDA-5E67-9646-B5E1-437F95277A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8746746" y="4752303"/>
            <a:ext cx="1357294" cy="158694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9DAC2C0-3B43-3040-9F71-BE86F2C443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416937" y="4790103"/>
            <a:ext cx="1575616" cy="1543056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24650798-DF23-9B41-B410-59B04F42C6A4}"/>
              </a:ext>
            </a:extLst>
          </p:cNvPr>
          <p:cNvSpPr txBox="1"/>
          <p:nvPr/>
        </p:nvSpPr>
        <p:spPr>
          <a:xfrm>
            <a:off x="7670800" y="1558956"/>
            <a:ext cx="408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from: Viles, 2019 and </a:t>
            </a:r>
            <a:r>
              <a:rPr lang="en-US" dirty="0" err="1"/>
              <a:t>Corenblit</a:t>
            </a:r>
            <a:r>
              <a:rPr lang="en-US" dirty="0"/>
              <a:t> et al., 2019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EC2937-404C-EF45-9860-7F308243BA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4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21"/>
    </mc:Choice>
    <mc:Fallback xmlns="">
      <p:transition spd="slow" advTm="9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54" objId="91"/>
        <p14:stopEvt time="94964" objId="9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FBD2-1A50-8B4E-83AF-E2B290A6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17" y="49808"/>
            <a:ext cx="10515600" cy="1087879"/>
          </a:xfrm>
        </p:spPr>
        <p:txBody>
          <a:bodyPr/>
          <a:lstStyle/>
          <a:p>
            <a:r>
              <a:rPr lang="en-US" b="1" dirty="0"/>
              <a:t>Ant biogeomorphology: scaling it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E5569-E198-CB41-B8C9-A81F906EEA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" y="1137687"/>
            <a:ext cx="3727217" cy="49696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F41F13-02F4-614F-B9DD-FCCC2E1855A4}"/>
              </a:ext>
            </a:extLst>
          </p:cNvPr>
          <p:cNvGrpSpPr/>
          <p:nvPr/>
        </p:nvGrpSpPr>
        <p:grpSpPr>
          <a:xfrm>
            <a:off x="3937000" y="1137687"/>
            <a:ext cx="8255000" cy="5609187"/>
            <a:chOff x="0" y="701920"/>
            <a:chExt cx="9144000" cy="61560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916376-2177-964A-9637-77645E191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01920"/>
              <a:ext cx="9144000" cy="54541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FC2123-7D9E-164F-82FA-55F891A11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876800"/>
              <a:ext cx="2332038" cy="198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75DA7C-00A3-6C43-8258-7F2CC55E4943}"/>
                </a:ext>
              </a:extLst>
            </p:cNvPr>
            <p:cNvSpPr txBox="1"/>
            <p:nvPr/>
          </p:nvSpPr>
          <p:spPr>
            <a:xfrm>
              <a:off x="2902226" y="6276207"/>
              <a:ext cx="5897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Source: </a:t>
              </a:r>
              <a:r>
                <a:rPr lang="en-US" sz="2400" dirty="0">
                  <a:hlinkClick r:id="rId8"/>
                </a:rPr>
                <a:t>Antmaps</a:t>
              </a:r>
              <a:endParaRPr lang="en-US" sz="24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6301065-7E3E-D541-BC68-2596C7EE781D}"/>
              </a:ext>
            </a:extLst>
          </p:cNvPr>
          <p:cNvSpPr txBox="1"/>
          <p:nvPr/>
        </p:nvSpPr>
        <p:spPr>
          <a:xfrm>
            <a:off x="111648" y="6216766"/>
            <a:ext cx="360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Goudie and Viles (forthcoming…)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ECB2B7-79CA-6E4B-9B4B-AC5EFC5995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3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12"/>
    </mc:Choice>
    <mc:Fallback xmlns="">
      <p:transition spd="slow" advTm="5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60" objId="10"/>
        <p14:stopEvt time="57811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579BE-9332-324B-A889-B9B58FA4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48" y="125752"/>
            <a:ext cx="10515600" cy="984885"/>
          </a:xfrm>
        </p:spPr>
        <p:txBody>
          <a:bodyPr/>
          <a:lstStyle/>
          <a:p>
            <a:r>
              <a:rPr lang="en-US" b="1" dirty="0"/>
              <a:t>Modelling nature-based solutions for heritage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3F5055-29B0-644B-B847-F4B7D87B9E43}"/>
              </a:ext>
            </a:extLst>
          </p:cNvPr>
          <p:cNvSpPr/>
          <p:nvPr/>
        </p:nvSpPr>
        <p:spPr>
          <a:xfrm>
            <a:off x="640459" y="5462924"/>
            <a:ext cx="1059341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hlinkClick r:id="rId5"/>
              </a:rPr>
              <a:t>What is the future for our earthen heritage? Modelling the risk of environmentally-driven deterioration at sites located in dryland areas</a:t>
            </a:r>
            <a:endParaRPr lang="en-GB" sz="2000" b="1" dirty="0"/>
          </a:p>
          <a:p>
            <a:r>
              <a:rPr lang="en-GB" dirty="0"/>
              <a:t>Jennifer Richards et al  EGU Display and Earth Surface Processes and Landforms (accepted)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13532-E89E-9345-9327-FD55D44D2168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59" y="1079964"/>
            <a:ext cx="5846618" cy="4253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E0307-C707-514C-BCD1-901914F82B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739" y="1079964"/>
            <a:ext cx="4686613" cy="4253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68FC1-B5F5-484B-8372-EAE0A54B2A70}"/>
              </a:ext>
            </a:extLst>
          </p:cNvPr>
          <p:cNvSpPr txBox="1"/>
          <p:nvPr/>
        </p:nvSpPr>
        <p:spPr>
          <a:xfrm>
            <a:off x="7185475" y="1240252"/>
            <a:ext cx="426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Suoyang</a:t>
            </a:r>
            <a:r>
              <a:rPr lang="en-US" sz="2000" b="1" dirty="0"/>
              <a:t> ancient city, Gansu Province, NW China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BBCC61-9364-B14B-9C01-5AD36DC26D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8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1"/>
    </mc:Choice>
    <mc:Fallback xmlns="">
      <p:transition spd="slow" advTm="4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0" objId="8"/>
        <p14:stopEvt time="4112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EC1E-C921-5E4E-817B-75F1F154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64" y="194783"/>
            <a:ext cx="10515600" cy="1325563"/>
          </a:xfrm>
        </p:spPr>
        <p:txBody>
          <a:bodyPr/>
          <a:lstStyle/>
          <a:p>
            <a:r>
              <a:rPr lang="en-US" b="1" dirty="0"/>
              <a:t>Searching for microbial biosignatures on Mars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C5245-C0FA-3F44-B492-A1BA053E943B}"/>
              </a:ext>
            </a:extLst>
          </p:cNvPr>
          <p:cNvSpPr txBox="1"/>
          <p:nvPr/>
        </p:nvSpPr>
        <p:spPr>
          <a:xfrm>
            <a:off x="838200" y="6308209"/>
            <a:ext cx="1125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Corenblit</a:t>
            </a:r>
            <a:r>
              <a:rPr lang="en-US" dirty="0"/>
              <a:t>, D et al (2019) </a:t>
            </a:r>
            <a:r>
              <a:rPr lang="en-US" dirty="0">
                <a:hlinkClick r:id="rId6"/>
              </a:rPr>
              <a:t>The search for a signature of life on Mars: A biogeomorphological approach</a:t>
            </a:r>
            <a:r>
              <a:rPr lang="en-US" dirty="0"/>
              <a:t>. </a:t>
            </a:r>
            <a:r>
              <a:rPr lang="en-US" i="1" dirty="0"/>
              <a:t>Astrobiology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D185B-AEFB-D74E-80A9-4A403D496A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58" y="1429009"/>
            <a:ext cx="9038692" cy="487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2ED5C-6F8B-0F4F-995E-6483B81C20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9223" y="1429009"/>
            <a:ext cx="3895337" cy="40243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32D6EC-DAF5-A244-9973-DD48FE78A4B2}"/>
              </a:ext>
            </a:extLst>
          </p:cNvPr>
          <p:cNvSpPr/>
          <p:nvPr/>
        </p:nvSpPr>
        <p:spPr>
          <a:xfrm>
            <a:off x="4100052" y="4970206"/>
            <a:ext cx="840658" cy="589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4B6FFD-D7A8-7B4A-BB75-53DDA32A3DCC}"/>
              </a:ext>
            </a:extLst>
          </p:cNvPr>
          <p:cNvSpPr/>
          <p:nvPr/>
        </p:nvSpPr>
        <p:spPr>
          <a:xfrm>
            <a:off x="8023123" y="1429009"/>
            <a:ext cx="3895336" cy="4024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DA1D7-F5F6-634F-95AA-7C8A04B47570}"/>
              </a:ext>
            </a:extLst>
          </p:cNvPr>
          <p:cNvSpPr txBox="1"/>
          <p:nvPr/>
        </p:nvSpPr>
        <p:spPr>
          <a:xfrm>
            <a:off x="8878529" y="5560142"/>
            <a:ext cx="294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 err="1"/>
              <a:t>Palinska</a:t>
            </a:r>
            <a:r>
              <a:rPr lang="en-US" dirty="0"/>
              <a:t> et al (2017) </a:t>
            </a:r>
            <a:r>
              <a:rPr lang="en-US" i="1" dirty="0"/>
              <a:t>Geomicrobiology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3AAA9F-E237-3A42-8509-69018F841B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94"/>
    </mc:Choice>
    <mc:Fallback xmlns="">
      <p:transition spd="slow" advTm="9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8" objId="12"/>
        <p14:stopEvt time="95194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BF5AC-BDCB-DA40-851B-EDE10B87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52" y="4251421"/>
            <a:ext cx="11611896" cy="30977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600" b="1" dirty="0"/>
              <a:t>Acknowledgements</a:t>
            </a:r>
          </a:p>
          <a:p>
            <a:pPr marL="0" indent="0">
              <a:buNone/>
            </a:pPr>
            <a:r>
              <a:rPr lang="en-US" sz="2400" dirty="0"/>
              <a:t>Thanks to </a:t>
            </a:r>
            <a:r>
              <a:rPr lang="en-US" sz="2400" dirty="0" err="1"/>
              <a:t>Dov</a:t>
            </a:r>
            <a:r>
              <a:rPr lang="en-US" sz="2400" dirty="0"/>
              <a:t> </a:t>
            </a:r>
            <a:r>
              <a:rPr lang="en-US" sz="2400" dirty="0" err="1"/>
              <a:t>Corenblit</a:t>
            </a:r>
            <a:r>
              <a:rPr lang="en-US" sz="2400" dirty="0"/>
              <a:t>, Andrew Goudie, Jennifer Richards and many other colleagues and friends who have worked with me on biogeomorphological topics over the years…</a:t>
            </a:r>
          </a:p>
          <a:p>
            <a:pPr marL="0" indent="0">
              <a:buNone/>
            </a:pPr>
            <a:r>
              <a:rPr lang="en-US" sz="2400" dirty="0"/>
              <a:t>Thanks to EPSRC, the Getty Trust and the Royal Society for supporting the work at </a:t>
            </a:r>
            <a:r>
              <a:rPr lang="en-US" sz="2400" dirty="0" err="1"/>
              <a:t>Suoyang</a:t>
            </a:r>
            <a:r>
              <a:rPr lang="en-US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C7AC3-DD16-354D-9411-6E27595511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287" y="280219"/>
            <a:ext cx="7718322" cy="3971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177F2-8E46-3246-AE6B-E6BA65773330}"/>
              </a:ext>
            </a:extLst>
          </p:cNvPr>
          <p:cNvSpPr txBox="1"/>
          <p:nvPr/>
        </p:nvSpPr>
        <p:spPr>
          <a:xfrm>
            <a:off x="181897" y="796413"/>
            <a:ext cx="38886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Thanks for listening</a:t>
            </a:r>
          </a:p>
          <a:p>
            <a:endParaRPr lang="en-US" sz="3200" b="1" dirty="0">
              <a:solidFill>
                <a:schemeClr val="accent1"/>
              </a:solidFill>
            </a:endParaRPr>
          </a:p>
          <a:p>
            <a:r>
              <a:rPr lang="en-US" sz="3200" dirty="0">
                <a:solidFill>
                  <a:schemeClr val="accent1"/>
                </a:solidFill>
              </a:rPr>
              <a:t>I hope this brief ‘taster’ presentation raises some questions and issues for further discussion…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C45EEC-1627-6C47-B261-956D8C7AF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86BF2-AA4D-9D48-89EB-73BC05C86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2674" y="4445341"/>
            <a:ext cx="127635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5"/>
    </mc:Choice>
    <mc:Fallback xmlns="">
      <p:transition spd="slow" advTm="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365</Words>
  <Application>Microsoft Macintosh PowerPoint</Application>
  <PresentationFormat>Widescreen</PresentationFormat>
  <Paragraphs>55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Biogeomorphological research frontiers: From ant mounds to Mars</vt:lpstr>
      <vt:lpstr>Biogeomorphology as ‘frontier research’</vt:lpstr>
      <vt:lpstr>Biogeomorphology ‘in a nut shell’</vt:lpstr>
      <vt:lpstr>Ant biogeomorphology: scaling it up</vt:lpstr>
      <vt:lpstr>Modelling nature-based solutions for heritage</vt:lpstr>
      <vt:lpstr>Searching for microbial biosignatures on Mars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Biogeomorphological research frontiers: From ant mounds to Mars</dc:title>
  <dc:creator>Heather Viles</dc:creator>
  <cp:lastModifiedBy>Heather Viles</cp:lastModifiedBy>
  <cp:revision>34</cp:revision>
  <dcterms:created xsi:type="dcterms:W3CDTF">2020-05-03T07:32:43Z</dcterms:created>
  <dcterms:modified xsi:type="dcterms:W3CDTF">2020-05-03T14:12:12Z</dcterms:modified>
</cp:coreProperties>
</file>