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Unicode MS"/>
          <a:ea typeface="Arial Unicode MS"/>
          <a:cs typeface="Arial Unicode MS"/>
        </a:font>
        <a:srgbClr val="000000"/>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n" i="off">
        <a:font>
          <a:latin typeface="Arial Unicode MS"/>
          <a:ea typeface="Arial Unicode MS"/>
          <a:cs typeface="Arial Unicode MS"/>
        </a:font>
        <a:srgbClr val="000000"/>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n" i="off">
        <a:font>
          <a:latin typeface="Arial Unicode MS"/>
          <a:ea typeface="Arial Unicode MS"/>
          <a:cs typeface="Arial Unicode MS"/>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n" i="off">
        <a:font>
          <a:latin typeface="Arial Unicode MS"/>
          <a:ea typeface="Arial Unicode MS"/>
          <a:cs typeface="Arial Unicode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n" i="off">
        <a:font>
          <a:latin typeface="Arial Unicode MS"/>
          <a:ea typeface="Arial Unicode MS"/>
          <a:cs typeface="Arial Unicode MS"/>
        </a:font>
        <a:srgbClr val="000000"/>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n" i="off">
        <a:font>
          <a:latin typeface="Arial Unicode MS"/>
          <a:ea typeface="Arial Unicode MS"/>
          <a:cs typeface="Arial Unicode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n" i="off">
        <a:font>
          <a:latin typeface="Arial Unicode MS"/>
          <a:ea typeface="Arial Unicode MS"/>
          <a:cs typeface="Arial Unicode MS"/>
        </a:font>
        <a:srgbClr val="000000"/>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n" i="off">
        <a:font>
          <a:latin typeface="Arial Unicode MS"/>
          <a:ea typeface="Arial Unicode MS"/>
          <a:cs typeface="Arial Unicode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n" i="off">
        <a:font>
          <a:latin typeface="Arial Unicode MS"/>
          <a:ea typeface="Arial Unicode MS"/>
          <a:cs typeface="Arial Unicode MS"/>
        </a:font>
        <a:srgbClr val="000000"/>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n" i="off">
        <a:font>
          <a:latin typeface="Arial Unicode MS"/>
          <a:ea typeface="Arial Unicode MS"/>
          <a:cs typeface="Arial Unicode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n" i="off">
        <a:font>
          <a:latin typeface="Arial Unicode MS"/>
          <a:ea typeface="Arial Unicode MS"/>
          <a:cs typeface="Arial Unicode MS"/>
        </a:font>
        <a:srgbClr val="000000"/>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Arial Unicode MS"/>
          <a:ea typeface="Arial Unicode MS"/>
          <a:cs typeface="Arial Unicode MS"/>
        </a:font>
        <a:srgbClr val="000000"/>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8"/>
  </p:normalViewPr>
  <p:slideViewPr>
    <p:cSldViewPr snapToGrid="0" snapToObjects="1">
      <p:cViewPr varScale="1">
        <p:scale>
          <a:sx n="45" d="100"/>
          <a:sy n="45" d="100"/>
        </p:scale>
        <p:origin x="232"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1143000" y="685800"/>
            <a:ext cx="4572000" cy="3429000"/>
          </a:xfrm>
          <a:prstGeom prst="rect">
            <a:avLst/>
          </a:prstGeom>
        </p:spPr>
        <p:txBody>
          <a:bodyPr/>
          <a:lstStyle/>
          <a:p>
            <a:endParaRPr/>
          </a:p>
        </p:txBody>
      </p:sp>
      <p:sp>
        <p:nvSpPr>
          <p:cNvPr id="183" name="Shape 1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5" name="Title Text"/>
          <p:cNvSpPr txBox="1">
            <a:spLocks noGrp="1"/>
          </p:cNvSpPr>
          <p:nvPr>
            <p:ph type="title"/>
          </p:nvPr>
        </p:nvSpPr>
        <p:spPr>
          <a:xfrm>
            <a:off x="1659435" y="78915"/>
            <a:ext cx="20828001" cy="1206895"/>
          </a:xfrm>
          <a:prstGeom prst="rect">
            <a:avLst/>
          </a:prstGeom>
        </p:spPr>
        <p:txBody>
          <a:bodyPr/>
          <a:lstStyle>
            <a:lvl1pPr>
              <a:defRPr sz="5600" b="1">
                <a:latin typeface="Helvetica Neue"/>
                <a:ea typeface="Helvetica Neue"/>
                <a:cs typeface="Helvetica Neue"/>
                <a:sym typeface="Helvetica Neue"/>
              </a:defRPr>
            </a:lvl1pPr>
          </a:lstStyle>
          <a:p>
            <a:r>
              <a:t>Title Text</a:t>
            </a:r>
          </a:p>
        </p:txBody>
      </p:sp>
      <p:sp>
        <p:nvSpPr>
          <p:cNvPr id="16" name="Body Level One…"/>
          <p:cNvSpPr txBox="1">
            <a:spLocks noGrp="1"/>
          </p:cNvSpPr>
          <p:nvPr>
            <p:ph type="body" sz="quarter" idx="1"/>
          </p:nvPr>
        </p:nvSpPr>
        <p:spPr>
          <a:xfrm>
            <a:off x="1659435" y="10369943"/>
            <a:ext cx="20828001" cy="1587501"/>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pic>
        <p:nvPicPr>
          <p:cNvPr id="17" name="color_bar.jpg" descr="color_bar.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3285331" y="1252044"/>
            <a:ext cx="17813371" cy="154973"/>
          </a:xfrm>
          <a:prstGeom prst="rect">
            <a:avLst/>
          </a:prstGeom>
          <a:ln w="12700">
            <a:miter lim="400000"/>
          </a:ln>
        </p:spPr>
      </p:pic>
      <p:sp>
        <p:nvSpPr>
          <p:cNvPr id="18" name="Rectangle"/>
          <p:cNvSpPr/>
          <p:nvPr/>
        </p:nvSpPr>
        <p:spPr>
          <a:xfrm>
            <a:off x="-192307" y="12932600"/>
            <a:ext cx="24531485" cy="780750"/>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19" name="Picture 12" descr="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49897" y="12975773"/>
            <a:ext cx="2333569" cy="604511"/>
          </a:xfrm>
          <a:prstGeom prst="rect">
            <a:avLst/>
          </a:prstGeom>
          <a:ln w="12700">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1689100" y="120168"/>
            <a:ext cx="21005800" cy="1206895"/>
          </a:xfrm>
          <a:prstGeom prst="rect">
            <a:avLst/>
          </a:prstGeom>
        </p:spPr>
        <p:txBody>
          <a:bodyPr/>
          <a:lstStyle>
            <a:lvl1pPr>
              <a:defRPr sz="4400" b="1">
                <a:latin typeface="Helvetica Neue"/>
                <a:ea typeface="Helvetica Neue"/>
                <a:cs typeface="Helvetica Neue"/>
                <a:sym typeface="Helvetica Neue"/>
              </a:defRPr>
            </a:lvl1pPr>
          </a:lstStyle>
          <a:p>
            <a:r>
              <a:t>Title Text</a:t>
            </a:r>
          </a:p>
        </p:txBody>
      </p:sp>
      <p:sp>
        <p:nvSpPr>
          <p:cNvPr id="126" name="Body Level One…"/>
          <p:cNvSpPr txBox="1">
            <a:spLocks noGrp="1"/>
          </p:cNvSpPr>
          <p:nvPr>
            <p:ph type="body" idx="1"/>
          </p:nvPr>
        </p:nvSpPr>
        <p:spPr>
          <a:xfrm>
            <a:off x="2007766" y="1978810"/>
            <a:ext cx="21005801" cy="9296401"/>
          </a:xfrm>
          <a:prstGeom prst="rect">
            <a:avLst/>
          </a:prstGeom>
        </p:spPr>
        <p:txBody>
          <a:bodyPr/>
          <a:lstStyle>
            <a:lvl1pPr>
              <a:buClrTx/>
              <a:defRPr sz="3800"/>
            </a:lvl1pPr>
            <a:lvl2pPr>
              <a:buClrTx/>
              <a:defRPr sz="3800"/>
            </a:lvl2pPr>
            <a:lvl3pPr>
              <a:buClrTx/>
              <a:defRPr sz="3800"/>
            </a:lvl3pPr>
            <a:lvl4pPr>
              <a:buClrTx/>
              <a:defRPr sz="3800"/>
            </a:lvl4pPr>
            <a:lvl5pPr>
              <a:buClrTx/>
              <a:defRPr sz="3800"/>
            </a:lvl5pPr>
          </a:lstStyle>
          <a:p>
            <a:r>
              <a:t>Body Level One</a:t>
            </a:r>
          </a:p>
          <a:p>
            <a:pPr lvl="1"/>
            <a:r>
              <a:t>Body Level Two</a:t>
            </a:r>
          </a:p>
          <a:p>
            <a:pPr lvl="2"/>
            <a:r>
              <a:t>Body Level Three</a:t>
            </a:r>
          </a:p>
          <a:p>
            <a:pPr lvl="3"/>
            <a:r>
              <a:t>Body Level Four</a:t>
            </a:r>
          </a:p>
          <a:p>
            <a:pPr lvl="4"/>
            <a:r>
              <a:t>Body Level Five</a:t>
            </a:r>
          </a:p>
        </p:txBody>
      </p:sp>
      <p:sp>
        <p:nvSpPr>
          <p:cNvPr id="127"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128"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pic>
        <p:nvPicPr>
          <p:cNvPr id="129"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37" name="Body Level One…"/>
          <p:cNvSpPr txBox="1">
            <a:spLocks noGrp="1"/>
          </p:cNvSpPr>
          <p:nvPr>
            <p:ph type="body" idx="1"/>
          </p:nvPr>
        </p:nvSpPr>
        <p:spPr>
          <a:xfrm>
            <a:off x="1689100" y="1778000"/>
            <a:ext cx="21005800" cy="10160000"/>
          </a:xfrm>
          <a:prstGeom prst="rect">
            <a:avLst/>
          </a:prstGeom>
        </p:spPr>
        <p:txBody>
          <a:bodyPr/>
          <a:lstStyle>
            <a:lvl1pPr>
              <a:buClrTx/>
              <a:defRPr sz="3800"/>
            </a:lvl1pPr>
            <a:lvl2pPr>
              <a:buClrTx/>
              <a:defRPr sz="3800"/>
            </a:lvl2pPr>
            <a:lvl3pPr>
              <a:buClrTx/>
              <a:defRPr sz="3800"/>
            </a:lvl3pPr>
            <a:lvl4pPr>
              <a:buClrTx/>
              <a:defRPr sz="3800"/>
            </a:lvl4pPr>
            <a:lvl5pPr>
              <a:buClrTx/>
              <a:defRPr sz="3800"/>
            </a:lvl5pPr>
          </a:lstStyle>
          <a:p>
            <a:r>
              <a:t>Body Level One</a:t>
            </a:r>
          </a:p>
          <a:p>
            <a:pPr lvl="1"/>
            <a:r>
              <a:t>Body Level Two</a:t>
            </a:r>
          </a:p>
          <a:p>
            <a:pPr lvl="2"/>
            <a:r>
              <a:t>Body Level Three</a:t>
            </a:r>
          </a:p>
          <a:p>
            <a:pPr lvl="3"/>
            <a:r>
              <a:t>Body Level Four</a:t>
            </a:r>
          </a:p>
          <a:p>
            <a:pPr lvl="4"/>
            <a:r>
              <a:t>Body Level Five</a:t>
            </a:r>
          </a:p>
        </p:txBody>
      </p:sp>
      <p:sp>
        <p:nvSpPr>
          <p:cNvPr id="138" name="Rectangle"/>
          <p:cNvSpPr/>
          <p:nvPr/>
        </p:nvSpPr>
        <p:spPr>
          <a:xfrm>
            <a:off x="-192307" y="12919999"/>
            <a:ext cx="24531485" cy="793351"/>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139"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20362" y="12942217"/>
            <a:ext cx="2463104" cy="638067"/>
          </a:xfrm>
          <a:prstGeom prst="rect">
            <a:avLst/>
          </a:prstGeom>
          <a:ln w="12700">
            <a:miter lim="400000"/>
          </a:ln>
        </p:spPr>
      </p:pic>
      <p:pic>
        <p:nvPicPr>
          <p:cNvPr id="140"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48" name="–Johnny Appleseed"/>
          <p:cNvSpPr txBox="1">
            <a:spLocks noGrp="1"/>
          </p:cNvSpPr>
          <p:nvPr>
            <p:ph type="body" sz="quarter" idx="13"/>
          </p:nvPr>
        </p:nvSpPr>
        <p:spPr>
          <a:xfrm>
            <a:off x="2262685" y="7843607"/>
            <a:ext cx="19621501" cy="585522"/>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149" name="“Type a quote here.”"/>
          <p:cNvSpPr txBox="1">
            <a:spLocks noGrp="1"/>
          </p:cNvSpPr>
          <p:nvPr>
            <p:ph type="body" sz="quarter" idx="14"/>
          </p:nvPr>
        </p:nvSpPr>
        <p:spPr>
          <a:xfrm>
            <a:off x="2262685" y="5147864"/>
            <a:ext cx="19621501" cy="825501"/>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150"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151"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pic>
        <p:nvPicPr>
          <p:cNvPr id="152"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60" name="Image"/>
          <p:cNvSpPr>
            <a:spLocks noGrp="1"/>
          </p:cNvSpPr>
          <p:nvPr>
            <p:ph type="pic" idx="13"/>
          </p:nvPr>
        </p:nvSpPr>
        <p:spPr>
          <a:xfrm>
            <a:off x="0" y="-1291579"/>
            <a:ext cx="29260800" cy="19507201"/>
          </a:xfrm>
          <a:prstGeom prst="rect">
            <a:avLst/>
          </a:prstGeom>
        </p:spPr>
        <p:txBody>
          <a:bodyPr lIns="91439" tIns="45719" rIns="91439" bIns="45719" anchor="t">
            <a:noAutofit/>
          </a:bodyPr>
          <a:lstStyle/>
          <a:p>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 und Inh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Body Level One…"/>
          <p:cNvSpPr txBox="1">
            <a:spLocks noGrp="1"/>
          </p:cNvSpPr>
          <p:nvPr>
            <p:ph type="body" idx="1"/>
          </p:nvPr>
        </p:nvSpPr>
        <p:spPr>
          <a:xfrm>
            <a:off x="2600327" y="3657600"/>
            <a:ext cx="19202401" cy="8686800"/>
          </a:xfrm>
          <a:prstGeom prst="rect">
            <a:avLst/>
          </a:prstGeom>
        </p:spPr>
        <p:txBody>
          <a:bodyPr lIns="91439" tIns="91439" rIns="91439" bIns="91439" anchor="t"/>
          <a:lstStyle>
            <a:lvl1pPr marL="457200" indent="-457200" defTabSz="1828800">
              <a:lnSpc>
                <a:spcPct val="90000"/>
              </a:lnSpc>
              <a:spcBef>
                <a:spcPts val="3200"/>
              </a:spcBef>
              <a:buClrTx/>
              <a:buSzPct val="100000"/>
              <a:buFont typeface="Arial"/>
              <a:defRPr b="1">
                <a:latin typeface="Century"/>
                <a:ea typeface="Century"/>
                <a:cs typeface="Century"/>
                <a:sym typeface="Century"/>
              </a:defRPr>
            </a:lvl1pPr>
            <a:lvl2pPr marL="914400" indent="-548640" defTabSz="1828800">
              <a:lnSpc>
                <a:spcPct val="90000"/>
              </a:lnSpc>
              <a:spcBef>
                <a:spcPts val="3200"/>
              </a:spcBef>
              <a:buClrTx/>
              <a:buSzPct val="100000"/>
              <a:buFont typeface="Arial"/>
              <a:buChar char="–"/>
              <a:defRPr b="1">
                <a:latin typeface="Century"/>
                <a:ea typeface="Century"/>
                <a:cs typeface="Century"/>
                <a:sym typeface="Century"/>
              </a:defRPr>
            </a:lvl2pPr>
            <a:lvl3pPr marL="1341119" indent="-609600" defTabSz="1828800">
              <a:lnSpc>
                <a:spcPct val="90000"/>
              </a:lnSpc>
              <a:spcBef>
                <a:spcPts val="3200"/>
              </a:spcBef>
              <a:buClrTx/>
              <a:buSzPct val="100000"/>
              <a:buFont typeface="Arial"/>
              <a:defRPr b="1">
                <a:latin typeface="Century"/>
                <a:ea typeface="Century"/>
                <a:cs typeface="Century"/>
                <a:sym typeface="Century"/>
              </a:defRPr>
            </a:lvl3pPr>
            <a:lvl4pPr marL="1783079" indent="-685799" defTabSz="1828800">
              <a:lnSpc>
                <a:spcPct val="90000"/>
              </a:lnSpc>
              <a:spcBef>
                <a:spcPts val="3200"/>
              </a:spcBef>
              <a:buClrTx/>
              <a:buSzPct val="100000"/>
              <a:buFont typeface="Arial"/>
              <a:buChar char="–"/>
              <a:defRPr b="1">
                <a:latin typeface="Century"/>
                <a:ea typeface="Century"/>
                <a:cs typeface="Century"/>
                <a:sym typeface="Century"/>
              </a:defRPr>
            </a:lvl4pPr>
            <a:lvl5pPr marL="2148839" indent="-685800" defTabSz="1828800">
              <a:lnSpc>
                <a:spcPct val="90000"/>
              </a:lnSpc>
              <a:spcBef>
                <a:spcPts val="3200"/>
              </a:spcBef>
              <a:buClrTx/>
              <a:buSzPct val="100000"/>
              <a:buFont typeface="Arial"/>
              <a:defRPr b="1">
                <a:latin typeface="Century"/>
                <a:ea typeface="Century"/>
                <a:cs typeface="Century"/>
                <a:sym typeface="Century"/>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xfrm>
            <a:off x="23138436" y="12687938"/>
            <a:ext cx="728385" cy="779781"/>
          </a:xfrm>
          <a:prstGeom prst="rect">
            <a:avLst/>
          </a:prstGeom>
        </p:spPr>
        <p:txBody>
          <a:bodyPr lIns="91439" tIns="91439" rIns="91439" bIns="91439" anchor="ctr"/>
          <a:lstStyle>
            <a:lvl1pPr algn="r" defTabSz="1828800">
              <a:defRPr sz="40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7" name="Image"/>
          <p:cNvSpPr>
            <a:spLocks noGrp="1"/>
          </p:cNvSpPr>
          <p:nvPr>
            <p:ph type="pic" idx="13"/>
          </p:nvPr>
        </p:nvSpPr>
        <p:spPr>
          <a:xfrm>
            <a:off x="2800666" y="1440092"/>
            <a:ext cx="18542001" cy="9207502"/>
          </a:xfrm>
          <a:prstGeom prst="rect">
            <a:avLst/>
          </a:prstGeom>
        </p:spPr>
        <p:txBody>
          <a:bodyPr lIns="91439" tIns="45719" rIns="91439" bIns="45719" anchor="t">
            <a:noAutofit/>
          </a:bodyPr>
          <a:lstStyle/>
          <a:p>
            <a:endParaRPr/>
          </a:p>
        </p:txBody>
      </p:sp>
      <p:sp>
        <p:nvSpPr>
          <p:cNvPr id="28" name="Title Text"/>
          <p:cNvSpPr txBox="1">
            <a:spLocks noGrp="1"/>
          </p:cNvSpPr>
          <p:nvPr>
            <p:ph type="title"/>
          </p:nvPr>
        </p:nvSpPr>
        <p:spPr>
          <a:xfrm>
            <a:off x="-54479" y="-10139"/>
            <a:ext cx="23114001" cy="1439108"/>
          </a:xfrm>
          <a:prstGeom prst="rect">
            <a:avLst/>
          </a:prstGeom>
        </p:spPr>
        <p:txBody>
          <a:bodyPr/>
          <a:lstStyle>
            <a:lvl1pPr>
              <a:defRPr sz="4400" b="1">
                <a:latin typeface="Helvetica Neue"/>
                <a:ea typeface="Helvetica Neue"/>
                <a:cs typeface="Helvetica Neue"/>
                <a:sym typeface="Helvetica Neue"/>
              </a:defRPr>
            </a:lvl1pPr>
          </a:lstStyle>
          <a:p>
            <a:r>
              <a:t>Title Text</a:t>
            </a:r>
          </a:p>
        </p:txBody>
      </p:sp>
      <p:sp>
        <p:nvSpPr>
          <p:cNvPr id="29" name="Body Level One…"/>
          <p:cNvSpPr txBox="1">
            <a:spLocks noGrp="1"/>
          </p:cNvSpPr>
          <p:nvPr>
            <p:ph type="body" sz="quarter" idx="1"/>
          </p:nvPr>
        </p:nvSpPr>
        <p:spPr>
          <a:xfrm>
            <a:off x="516435" y="10795158"/>
            <a:ext cx="23114001" cy="1587501"/>
          </a:xfrm>
          <a:prstGeom prst="rect">
            <a:avLst/>
          </a:prstGeom>
        </p:spPr>
        <p:txBody>
          <a:bodyPr anchor="t"/>
          <a:lstStyle>
            <a:lvl1pPr marL="0" indent="0" algn="ctr">
              <a:spcBef>
                <a:spcPts val="0"/>
              </a:spcBef>
              <a:buClrTx/>
              <a:buSzTx/>
              <a:buNone/>
              <a:defRPr sz="2800"/>
            </a:lvl1pPr>
            <a:lvl2pPr marL="0" indent="228600" algn="ctr">
              <a:spcBef>
                <a:spcPts val="0"/>
              </a:spcBef>
              <a:buClrTx/>
              <a:buSzTx/>
              <a:buNone/>
              <a:defRPr sz="2800"/>
            </a:lvl2pPr>
            <a:lvl3pPr marL="0" indent="457200" algn="ctr">
              <a:spcBef>
                <a:spcPts val="0"/>
              </a:spcBef>
              <a:buClrTx/>
              <a:buSzTx/>
              <a:buNone/>
              <a:defRPr sz="2800"/>
            </a:lvl3pPr>
            <a:lvl4pPr marL="0" indent="685800" algn="ctr">
              <a:spcBef>
                <a:spcPts val="0"/>
              </a:spcBef>
              <a:buClrTx/>
              <a:buSzTx/>
              <a:buNone/>
              <a:defRPr sz="2800"/>
            </a:lvl4pPr>
            <a:lvl5pPr marL="0" indent="914400" algn="ctr">
              <a:spcBef>
                <a:spcPts val="0"/>
              </a:spcBef>
              <a:buClrTx/>
              <a:buSzTx/>
              <a:buNone/>
              <a:defRPr sz="2800"/>
            </a:lvl5pPr>
          </a:lstStyle>
          <a:p>
            <a:r>
              <a:t>Body Level One</a:t>
            </a:r>
          </a:p>
          <a:p>
            <a:pPr lvl="1"/>
            <a:r>
              <a:t>Body Level Two</a:t>
            </a:r>
          </a:p>
          <a:p>
            <a:pPr lvl="2"/>
            <a:r>
              <a:t>Body Level Three</a:t>
            </a:r>
          </a:p>
          <a:p>
            <a:pPr lvl="3"/>
            <a:r>
              <a:t>Body Level Four</a:t>
            </a:r>
          </a:p>
          <a:p>
            <a:pPr lvl="4"/>
            <a:r>
              <a:t>Body Level Five</a:t>
            </a:r>
          </a:p>
        </p:txBody>
      </p:sp>
      <p:pic>
        <p:nvPicPr>
          <p:cNvPr id="30" name="color_bar.jpg" descr="color_bar.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3166766" y="1165991"/>
            <a:ext cx="17813372" cy="88626"/>
          </a:xfrm>
          <a:prstGeom prst="rect">
            <a:avLst/>
          </a:prstGeom>
          <a:ln w="12700">
            <a:miter lim="400000"/>
          </a:ln>
        </p:spPr>
      </p:pic>
      <p:sp>
        <p:nvSpPr>
          <p:cNvPr id="31"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659435" y="5223378"/>
            <a:ext cx="20828001" cy="1206895"/>
          </a:xfrm>
          <a:prstGeom prst="rect">
            <a:avLst/>
          </a:prstGeom>
        </p:spPr>
        <p:txBody>
          <a:bodyPr/>
          <a:lstStyle>
            <a:lvl1pPr>
              <a:defRPr sz="5600" b="1">
                <a:latin typeface="Helvetica Neue"/>
                <a:ea typeface="Helvetica Neue"/>
                <a:cs typeface="Helvetica Neue"/>
                <a:sym typeface="Helvetica Neue"/>
              </a:defRPr>
            </a:lvl1pPr>
          </a:lstStyle>
          <a:p>
            <a:r>
              <a:t>Title Text</a:t>
            </a:r>
          </a:p>
        </p:txBody>
      </p:sp>
      <p:sp>
        <p:nvSpPr>
          <p:cNvPr id="40"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41"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pic>
        <p:nvPicPr>
          <p:cNvPr id="42" name="Picture 3" descr="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26" y="12559622"/>
            <a:ext cx="3147006" cy="1185617"/>
          </a:xfrm>
          <a:prstGeom prst="rect">
            <a:avLst/>
          </a:prstGeom>
          <a:ln w="12700">
            <a:miter lim="400000"/>
          </a:ln>
        </p:spPr>
      </p:pic>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50" name="Image"/>
          <p:cNvSpPr>
            <a:spLocks noGrp="1"/>
          </p:cNvSpPr>
          <p:nvPr>
            <p:ph type="pic" idx="13"/>
          </p:nvPr>
        </p:nvSpPr>
        <p:spPr>
          <a:xfrm>
            <a:off x="9131678" y="623081"/>
            <a:ext cx="18494224" cy="12329484"/>
          </a:xfrm>
          <a:prstGeom prst="rect">
            <a:avLst/>
          </a:prstGeom>
        </p:spPr>
        <p:txBody>
          <a:bodyPr lIns="91439" tIns="45719" rIns="91439" bIns="45719" anchor="t">
            <a:noAutofit/>
          </a:bodyPr>
          <a:lstStyle/>
          <a:p>
            <a:endParaRPr/>
          </a:p>
        </p:txBody>
      </p:sp>
      <p:sp>
        <p:nvSpPr>
          <p:cNvPr id="51" name="Title Text"/>
          <p:cNvSpPr txBox="1">
            <a:spLocks noGrp="1"/>
          </p:cNvSpPr>
          <p:nvPr>
            <p:ph type="title"/>
          </p:nvPr>
        </p:nvSpPr>
        <p:spPr>
          <a:xfrm>
            <a:off x="1689100" y="59029"/>
            <a:ext cx="21005800" cy="1314779"/>
          </a:xfrm>
          <a:prstGeom prst="rect">
            <a:avLst/>
          </a:prstGeom>
        </p:spPr>
        <p:txBody>
          <a:bodyPr/>
          <a:lstStyle>
            <a:lvl1pPr>
              <a:defRPr sz="4400" b="1">
                <a:latin typeface="Helvetica Neue"/>
                <a:ea typeface="Helvetica Neue"/>
                <a:cs typeface="Helvetica Neue"/>
                <a:sym typeface="Helvetica Neue"/>
              </a:defRPr>
            </a:lvl1pPr>
          </a:lstStyle>
          <a:p>
            <a:r>
              <a:t>Title Text</a:t>
            </a:r>
          </a:p>
        </p:txBody>
      </p:sp>
      <p:sp>
        <p:nvSpPr>
          <p:cNvPr id="52" name="Body Level One…"/>
          <p:cNvSpPr txBox="1">
            <a:spLocks noGrp="1"/>
          </p:cNvSpPr>
          <p:nvPr>
            <p:ph type="body" sz="half" idx="1"/>
          </p:nvPr>
        </p:nvSpPr>
        <p:spPr>
          <a:xfrm>
            <a:off x="999621" y="2075267"/>
            <a:ext cx="10425825" cy="974243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53" name="Rectangle"/>
          <p:cNvSpPr/>
          <p:nvPr/>
        </p:nvSpPr>
        <p:spPr>
          <a:xfrm>
            <a:off x="-192307" y="12823387"/>
            <a:ext cx="24531485" cy="889963"/>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54"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09539" y="12944321"/>
            <a:ext cx="2599327" cy="673356"/>
          </a:xfrm>
          <a:prstGeom prst="rect">
            <a:avLst/>
          </a:prstGeom>
          <a:ln w="12700">
            <a:miter lim="400000"/>
          </a:ln>
        </p:spPr>
      </p:pic>
      <p:pic>
        <p:nvPicPr>
          <p:cNvPr id="55"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63" name="Image"/>
          <p:cNvSpPr>
            <a:spLocks noGrp="1"/>
          </p:cNvSpPr>
          <p:nvPr>
            <p:ph type="pic" idx="13"/>
          </p:nvPr>
        </p:nvSpPr>
        <p:spPr>
          <a:xfrm>
            <a:off x="9041117" y="807651"/>
            <a:ext cx="18447227" cy="12298149"/>
          </a:xfrm>
          <a:prstGeom prst="rect">
            <a:avLst/>
          </a:prstGeom>
        </p:spPr>
        <p:txBody>
          <a:bodyPr lIns="91439" tIns="45719" rIns="91439" bIns="45719" anchor="t">
            <a:noAutofit/>
          </a:bodyPr>
          <a:lstStyle/>
          <a:p>
            <a:endParaRPr/>
          </a:p>
        </p:txBody>
      </p:sp>
      <p:sp>
        <p:nvSpPr>
          <p:cNvPr id="64" name="Title Text"/>
          <p:cNvSpPr txBox="1">
            <a:spLocks noGrp="1"/>
          </p:cNvSpPr>
          <p:nvPr>
            <p:ph type="title"/>
          </p:nvPr>
        </p:nvSpPr>
        <p:spPr>
          <a:xfrm>
            <a:off x="860622" y="147608"/>
            <a:ext cx="21998897" cy="1107441"/>
          </a:xfrm>
          <a:prstGeom prst="rect">
            <a:avLst/>
          </a:prstGeom>
        </p:spPr>
        <p:txBody>
          <a:bodyPr/>
          <a:lstStyle>
            <a:lvl1pPr>
              <a:defRPr sz="4400" b="1">
                <a:latin typeface="Helvetica Neue"/>
                <a:ea typeface="Helvetica Neue"/>
                <a:cs typeface="Helvetica Neue"/>
                <a:sym typeface="Helvetica Neue"/>
              </a:defRPr>
            </a:lvl1pPr>
          </a:lstStyle>
          <a:p>
            <a:r>
              <a:t>Title Text</a:t>
            </a:r>
          </a:p>
        </p:txBody>
      </p:sp>
      <p:sp>
        <p:nvSpPr>
          <p:cNvPr id="65"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66"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sp>
        <p:nvSpPr>
          <p:cNvPr id="67" name="Body Level One…"/>
          <p:cNvSpPr txBox="1"/>
          <p:nvPr/>
        </p:nvSpPr>
        <p:spPr>
          <a:xfrm>
            <a:off x="999621" y="2075267"/>
            <a:ext cx="10425825" cy="9742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558800" indent="-558800" algn="l">
              <a:spcBef>
                <a:spcPts val="4500"/>
              </a:spcBef>
              <a:buSzPct val="125000"/>
              <a:buChar char="•"/>
              <a:defRPr sz="3800" b="0"/>
            </a:lvl1pPr>
            <a:lvl2pPr marL="1117600" indent="-558800" algn="l">
              <a:spcBef>
                <a:spcPts val="4500"/>
              </a:spcBef>
              <a:buSzPct val="125000"/>
              <a:buChar char="•"/>
              <a:defRPr sz="3800" b="0"/>
            </a:lvl2pPr>
            <a:lvl3pPr marL="1676400" indent="-558800" algn="l">
              <a:spcBef>
                <a:spcPts val="4500"/>
              </a:spcBef>
              <a:buSzPct val="125000"/>
              <a:buChar char="•"/>
              <a:defRPr sz="3800" b="0"/>
            </a:lvl3pPr>
            <a:lvl4pPr marL="2235200" indent="-558800" algn="l">
              <a:spcBef>
                <a:spcPts val="4500"/>
              </a:spcBef>
              <a:buSzPct val="125000"/>
              <a:buChar char="•"/>
              <a:defRPr sz="3800" b="0"/>
            </a:lvl4pPr>
            <a:lvl5pPr marL="2794000" indent="-558800" algn="l">
              <a:spcBef>
                <a:spcPts val="4500"/>
              </a:spcBef>
              <a:buSzPct val="125000"/>
              <a:buChar char="•"/>
              <a:defRPr sz="3800" b="0"/>
            </a:lvl5pPr>
          </a:lstStyle>
          <a:p>
            <a:r>
              <a:t>Body Level One</a:t>
            </a:r>
          </a:p>
          <a:p>
            <a:pPr lvl="1"/>
            <a:r>
              <a:t>Body Level Two</a:t>
            </a:r>
          </a:p>
          <a:p>
            <a:pPr lvl="2"/>
            <a:r>
              <a:t>Body Level Three</a:t>
            </a:r>
          </a:p>
          <a:p>
            <a:pPr lvl="3"/>
            <a:r>
              <a:t>Body Level Four</a:t>
            </a:r>
          </a:p>
          <a:p>
            <a:pPr lvl="4"/>
            <a:r>
              <a:t>Body Level Five</a:t>
            </a:r>
          </a:p>
        </p:txBody>
      </p:sp>
      <p:pic>
        <p:nvPicPr>
          <p:cNvPr id="68"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wo Photos">
    <p:spTree>
      <p:nvGrpSpPr>
        <p:cNvPr id="1" name=""/>
        <p:cNvGrpSpPr/>
        <p:nvPr/>
      </p:nvGrpSpPr>
      <p:grpSpPr>
        <a:xfrm>
          <a:off x="0" y="0"/>
          <a:ext cx="0" cy="0"/>
          <a:chOff x="0" y="0"/>
          <a:chExt cx="0" cy="0"/>
        </a:xfrm>
      </p:grpSpPr>
      <p:sp>
        <p:nvSpPr>
          <p:cNvPr id="76" name="Image"/>
          <p:cNvSpPr>
            <a:spLocks noGrp="1"/>
          </p:cNvSpPr>
          <p:nvPr>
            <p:ph type="pic" idx="13"/>
          </p:nvPr>
        </p:nvSpPr>
        <p:spPr>
          <a:xfrm>
            <a:off x="8918057" y="595218"/>
            <a:ext cx="18575085" cy="12383390"/>
          </a:xfrm>
          <a:prstGeom prst="rect">
            <a:avLst/>
          </a:prstGeom>
        </p:spPr>
        <p:txBody>
          <a:bodyPr lIns="91439" tIns="45719" rIns="91439" bIns="45719" anchor="t">
            <a:noAutofit/>
          </a:bodyPr>
          <a:lstStyle/>
          <a:p>
            <a:endParaRPr/>
          </a:p>
        </p:txBody>
      </p:sp>
      <p:sp>
        <p:nvSpPr>
          <p:cNvPr id="77" name="Title Text"/>
          <p:cNvSpPr txBox="1">
            <a:spLocks noGrp="1"/>
          </p:cNvSpPr>
          <p:nvPr>
            <p:ph type="title"/>
          </p:nvPr>
        </p:nvSpPr>
        <p:spPr>
          <a:xfrm>
            <a:off x="1689100" y="59029"/>
            <a:ext cx="21005800" cy="1314779"/>
          </a:xfrm>
          <a:prstGeom prst="rect">
            <a:avLst/>
          </a:prstGeom>
        </p:spPr>
        <p:txBody>
          <a:bodyPr/>
          <a:lstStyle>
            <a:lvl1pPr>
              <a:defRPr sz="4400" b="1">
                <a:latin typeface="Helvetica Neue"/>
                <a:ea typeface="Helvetica Neue"/>
                <a:cs typeface="Helvetica Neue"/>
                <a:sym typeface="Helvetica Neue"/>
              </a:defRPr>
            </a:lvl1pPr>
          </a:lstStyle>
          <a:p>
            <a:r>
              <a:t>Title Text</a:t>
            </a:r>
          </a:p>
        </p:txBody>
      </p:sp>
      <p:sp>
        <p:nvSpPr>
          <p:cNvPr id="78"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79"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sp>
        <p:nvSpPr>
          <p:cNvPr id="80" name="Image"/>
          <p:cNvSpPr>
            <a:spLocks noGrp="1"/>
          </p:cNvSpPr>
          <p:nvPr>
            <p:ph type="pic" idx="14"/>
          </p:nvPr>
        </p:nvSpPr>
        <p:spPr>
          <a:xfrm>
            <a:off x="-2207143" y="595218"/>
            <a:ext cx="18575085" cy="12383390"/>
          </a:xfrm>
          <a:prstGeom prst="rect">
            <a:avLst/>
          </a:prstGeom>
        </p:spPr>
        <p:txBody>
          <a:bodyPr lIns="91439" tIns="45719" rIns="91439" bIns="45719" anchor="t">
            <a:noAutofit/>
          </a:bodyPr>
          <a:lstStyle/>
          <a:p>
            <a:endParaRPr/>
          </a:p>
        </p:txBody>
      </p:sp>
      <p:pic>
        <p:nvPicPr>
          <p:cNvPr id="81"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 Phots &amp; Text">
    <p:spTree>
      <p:nvGrpSpPr>
        <p:cNvPr id="1" name=""/>
        <p:cNvGrpSpPr/>
        <p:nvPr/>
      </p:nvGrpSpPr>
      <p:grpSpPr>
        <a:xfrm>
          <a:off x="0" y="0"/>
          <a:ext cx="0" cy="0"/>
          <a:chOff x="0" y="0"/>
          <a:chExt cx="0" cy="0"/>
        </a:xfrm>
      </p:grpSpPr>
      <p:sp>
        <p:nvSpPr>
          <p:cNvPr id="89" name="Image"/>
          <p:cNvSpPr>
            <a:spLocks noGrp="1"/>
          </p:cNvSpPr>
          <p:nvPr>
            <p:ph type="pic" idx="13"/>
          </p:nvPr>
        </p:nvSpPr>
        <p:spPr>
          <a:xfrm>
            <a:off x="9999113" y="760812"/>
            <a:ext cx="15923863" cy="10615909"/>
          </a:xfrm>
          <a:prstGeom prst="rect">
            <a:avLst/>
          </a:prstGeom>
        </p:spPr>
        <p:txBody>
          <a:bodyPr lIns="91439" tIns="45719" rIns="91439" bIns="45719" anchor="t">
            <a:noAutofit/>
          </a:bodyPr>
          <a:lstStyle/>
          <a:p>
            <a:endParaRPr/>
          </a:p>
        </p:txBody>
      </p:sp>
      <p:sp>
        <p:nvSpPr>
          <p:cNvPr id="90" name="Title Text"/>
          <p:cNvSpPr txBox="1">
            <a:spLocks noGrp="1"/>
          </p:cNvSpPr>
          <p:nvPr>
            <p:ph type="title"/>
          </p:nvPr>
        </p:nvSpPr>
        <p:spPr>
          <a:xfrm>
            <a:off x="1689100" y="59029"/>
            <a:ext cx="21005800" cy="1314779"/>
          </a:xfrm>
          <a:prstGeom prst="rect">
            <a:avLst/>
          </a:prstGeom>
        </p:spPr>
        <p:txBody>
          <a:bodyPr/>
          <a:lstStyle>
            <a:lvl1pPr>
              <a:defRPr sz="4400" b="1">
                <a:latin typeface="Helvetica Neue"/>
                <a:ea typeface="Helvetica Neue"/>
                <a:cs typeface="Helvetica Neue"/>
                <a:sym typeface="Helvetica Neue"/>
              </a:defRPr>
            </a:lvl1pPr>
          </a:lstStyle>
          <a:p>
            <a:r>
              <a:t>Title Text</a:t>
            </a:r>
          </a:p>
        </p:txBody>
      </p:sp>
      <p:sp>
        <p:nvSpPr>
          <p:cNvPr id="91"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92"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sp>
        <p:nvSpPr>
          <p:cNvPr id="93" name="Image"/>
          <p:cNvSpPr>
            <a:spLocks noGrp="1"/>
          </p:cNvSpPr>
          <p:nvPr>
            <p:ph type="pic" idx="14"/>
          </p:nvPr>
        </p:nvSpPr>
        <p:spPr>
          <a:xfrm>
            <a:off x="-920358" y="760828"/>
            <a:ext cx="15923612" cy="10615742"/>
          </a:xfrm>
          <a:prstGeom prst="rect">
            <a:avLst/>
          </a:prstGeom>
        </p:spPr>
        <p:txBody>
          <a:bodyPr lIns="91439" tIns="45719" rIns="91439" bIns="45719" anchor="t">
            <a:noAutofit/>
          </a:bodyPr>
          <a:lstStyle/>
          <a:p>
            <a:endParaRPr/>
          </a:p>
        </p:txBody>
      </p:sp>
      <p:sp>
        <p:nvSpPr>
          <p:cNvPr id="94" name="Body Level One…"/>
          <p:cNvSpPr txBox="1"/>
          <p:nvPr/>
        </p:nvSpPr>
        <p:spPr>
          <a:xfrm>
            <a:off x="2095960" y="10929404"/>
            <a:ext cx="9422480" cy="1441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62500" lnSpcReduction="20000"/>
          </a:bodyPr>
          <a:lstStyle>
            <a:lvl1pPr marL="223520" indent="-223520" algn="l" defTabSz="330200">
              <a:spcBef>
                <a:spcPts val="1800"/>
              </a:spcBef>
              <a:buSzPct val="125000"/>
              <a:buChar char="•"/>
              <a:defRPr sz="960" b="0"/>
            </a:lvl1pPr>
            <a:lvl2pPr marL="447040" indent="-223520" algn="l" defTabSz="330200">
              <a:spcBef>
                <a:spcPts val="1800"/>
              </a:spcBef>
              <a:buSzPct val="125000"/>
              <a:buChar char="•"/>
              <a:defRPr sz="960" b="0"/>
            </a:lvl2pPr>
            <a:lvl3pPr marL="670559" indent="-223520" algn="l" defTabSz="330200">
              <a:spcBef>
                <a:spcPts val="1800"/>
              </a:spcBef>
              <a:buSzPct val="125000"/>
              <a:buChar char="•"/>
              <a:defRPr sz="960" b="0"/>
            </a:lvl3pPr>
            <a:lvl4pPr marL="894080" indent="-223520" algn="l" defTabSz="330200">
              <a:spcBef>
                <a:spcPts val="1800"/>
              </a:spcBef>
              <a:buSzPct val="125000"/>
              <a:buChar char="•"/>
              <a:defRPr sz="960" b="0"/>
            </a:lvl4pPr>
            <a:lvl5pPr marL="1117600" indent="-223520" algn="l" defTabSz="330200">
              <a:spcBef>
                <a:spcPts val="1800"/>
              </a:spcBef>
              <a:buSzPct val="125000"/>
              <a:buChar char="•"/>
              <a:defRPr sz="960" b="0"/>
            </a:lvl5pPr>
          </a:lstStyle>
          <a:p>
            <a:r>
              <a:t>Body Level One</a:t>
            </a:r>
          </a:p>
          <a:p>
            <a:pPr lvl="1"/>
            <a:r>
              <a:t>Body Level Two</a:t>
            </a:r>
          </a:p>
          <a:p>
            <a:pPr lvl="2"/>
            <a:r>
              <a:t>Body Level Three</a:t>
            </a:r>
          </a:p>
          <a:p>
            <a:pPr lvl="3"/>
            <a:r>
              <a:t>Body Level Four</a:t>
            </a:r>
          </a:p>
          <a:p>
            <a:pPr lvl="4"/>
            <a:r>
              <a:t>Body Level Five</a:t>
            </a:r>
          </a:p>
        </p:txBody>
      </p:sp>
      <p:sp>
        <p:nvSpPr>
          <p:cNvPr id="95" name="Body Level One…"/>
          <p:cNvSpPr txBox="1"/>
          <p:nvPr/>
        </p:nvSpPr>
        <p:spPr>
          <a:xfrm>
            <a:off x="13015479" y="10929404"/>
            <a:ext cx="9422481" cy="1441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62500" lnSpcReduction="20000"/>
          </a:bodyPr>
          <a:lstStyle>
            <a:lvl1pPr marL="223520" indent="-223520" algn="l" defTabSz="330200">
              <a:spcBef>
                <a:spcPts val="1800"/>
              </a:spcBef>
              <a:buSzPct val="125000"/>
              <a:buChar char="•"/>
              <a:defRPr sz="960" b="0"/>
            </a:lvl1pPr>
            <a:lvl2pPr marL="447040" indent="-223520" algn="l" defTabSz="330200">
              <a:spcBef>
                <a:spcPts val="1800"/>
              </a:spcBef>
              <a:buSzPct val="125000"/>
              <a:buChar char="•"/>
              <a:defRPr sz="960" b="0"/>
            </a:lvl2pPr>
            <a:lvl3pPr marL="670559" indent="-223520" algn="l" defTabSz="330200">
              <a:spcBef>
                <a:spcPts val="1800"/>
              </a:spcBef>
              <a:buSzPct val="125000"/>
              <a:buChar char="•"/>
              <a:defRPr sz="960" b="0"/>
            </a:lvl3pPr>
            <a:lvl4pPr marL="894080" indent="-223520" algn="l" defTabSz="330200">
              <a:spcBef>
                <a:spcPts val="1800"/>
              </a:spcBef>
              <a:buSzPct val="125000"/>
              <a:buChar char="•"/>
              <a:defRPr sz="960" b="0"/>
            </a:lvl4pPr>
            <a:lvl5pPr marL="1117600" indent="-223520" algn="l" defTabSz="330200">
              <a:spcBef>
                <a:spcPts val="1800"/>
              </a:spcBef>
              <a:buSzPct val="125000"/>
              <a:buChar char="•"/>
              <a:defRPr sz="960" b="0"/>
            </a:lvl5pPr>
          </a:lstStyle>
          <a:p>
            <a:r>
              <a:t>Body Level One</a:t>
            </a:r>
          </a:p>
          <a:p>
            <a:pPr lvl="1"/>
            <a:r>
              <a:t>Body Level Two</a:t>
            </a:r>
          </a:p>
          <a:p>
            <a:pPr lvl="2"/>
            <a:r>
              <a:t>Body Level Three</a:t>
            </a:r>
          </a:p>
          <a:p>
            <a:pPr lvl="3"/>
            <a:r>
              <a:t>Body Level Four</a:t>
            </a:r>
          </a:p>
          <a:p>
            <a:pPr lvl="4"/>
            <a:r>
              <a:t>Body Level Five</a:t>
            </a:r>
          </a:p>
        </p:txBody>
      </p:sp>
      <p:pic>
        <p:nvPicPr>
          <p:cNvPr id="96"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4" name="Image"/>
          <p:cNvSpPr>
            <a:spLocks noGrp="1"/>
          </p:cNvSpPr>
          <p:nvPr>
            <p:ph type="pic" sz="quarter" idx="13"/>
          </p:nvPr>
        </p:nvSpPr>
        <p:spPr>
          <a:xfrm>
            <a:off x="15436372" y="7079257"/>
            <a:ext cx="7735755" cy="5157171"/>
          </a:xfrm>
          <a:prstGeom prst="rect">
            <a:avLst/>
          </a:prstGeom>
        </p:spPr>
        <p:txBody>
          <a:bodyPr lIns="91439" tIns="45719" rIns="91439" bIns="45719" anchor="t">
            <a:noAutofit/>
          </a:bodyPr>
          <a:lstStyle/>
          <a:p>
            <a:endParaRPr/>
          </a:p>
        </p:txBody>
      </p:sp>
      <p:sp>
        <p:nvSpPr>
          <p:cNvPr id="105" name="Image"/>
          <p:cNvSpPr>
            <a:spLocks noGrp="1"/>
          </p:cNvSpPr>
          <p:nvPr>
            <p:ph type="pic" sz="quarter" idx="14"/>
          </p:nvPr>
        </p:nvSpPr>
        <p:spPr>
          <a:xfrm>
            <a:off x="15451032" y="1361942"/>
            <a:ext cx="7718209" cy="5145473"/>
          </a:xfrm>
          <a:prstGeom prst="rect">
            <a:avLst/>
          </a:prstGeom>
        </p:spPr>
        <p:txBody>
          <a:bodyPr lIns="91439" tIns="45719" rIns="91439" bIns="45719" anchor="t">
            <a:noAutofit/>
          </a:bodyPr>
          <a:lstStyle/>
          <a:p>
            <a:endParaRPr/>
          </a:p>
        </p:txBody>
      </p:sp>
      <p:sp>
        <p:nvSpPr>
          <p:cNvPr id="106" name="Image"/>
          <p:cNvSpPr>
            <a:spLocks noGrp="1"/>
          </p:cNvSpPr>
          <p:nvPr>
            <p:ph type="pic" idx="15"/>
          </p:nvPr>
        </p:nvSpPr>
        <p:spPr>
          <a:xfrm>
            <a:off x="-1058030" y="119763"/>
            <a:ext cx="19266774" cy="12844515"/>
          </a:xfrm>
          <a:prstGeom prst="rect">
            <a:avLst/>
          </a:prstGeom>
        </p:spPr>
        <p:txBody>
          <a:bodyPr lIns="91439" tIns="45719" rIns="91439" bIns="45719" anchor="t">
            <a:noAutofit/>
          </a:bodyPr>
          <a:lstStyle/>
          <a:p>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1689100" y="221067"/>
            <a:ext cx="21005800" cy="945210"/>
          </a:xfrm>
          <a:prstGeom prst="rect">
            <a:avLst/>
          </a:prstGeom>
        </p:spPr>
        <p:txBody>
          <a:bodyPr/>
          <a:lstStyle>
            <a:lvl1pPr>
              <a:defRPr sz="4400" b="1">
                <a:latin typeface="Helvetica Neue"/>
                <a:ea typeface="Helvetica Neue"/>
                <a:cs typeface="Helvetica Neue"/>
                <a:sym typeface="Helvetica Neue"/>
              </a:defRPr>
            </a:lvl1pPr>
          </a:lstStyle>
          <a:p>
            <a:r>
              <a:t>Title Text</a:t>
            </a:r>
          </a:p>
        </p:txBody>
      </p:sp>
      <p:sp>
        <p:nvSpPr>
          <p:cNvPr id="115"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116" name="Picture 12" descr="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pic>
        <p:nvPicPr>
          <p:cNvPr id="117" name="color_bar.jpg" descr="color_bar.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069431" y="1343791"/>
            <a:ext cx="17813371" cy="88626"/>
          </a:xfrm>
          <a:prstGeom prst="rect">
            <a:avLst/>
          </a:prstGeom>
          <a:ln w="12700">
            <a:miter lim="400000"/>
          </a:ln>
        </p:spPr>
      </p:pic>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2307" y="12531855"/>
            <a:ext cx="24531485" cy="1181495"/>
          </a:xfrm>
          <a:prstGeom prst="rect">
            <a:avLst/>
          </a:prstGeom>
          <a:solidFill>
            <a:srgbClr val="FFFFFF"/>
          </a:solidFill>
          <a:ln w="25400">
            <a:solidFill>
              <a:srgbClr val="FFFFFF"/>
            </a:solidFill>
            <a:bevel/>
          </a:ln>
        </p:spPr>
        <p:txBody>
          <a:bodyPr lIns="65023" tIns="65023" rIns="65023" bIns="65023"/>
          <a:lstStyle/>
          <a:p>
            <a:pPr algn="l" defTabSz="914400">
              <a:defRPr sz="3400">
                <a:solidFill>
                  <a:srgbClr val="000000"/>
                </a:solidFill>
                <a:latin typeface="Arial"/>
                <a:ea typeface="Arial"/>
                <a:cs typeface="Arial"/>
                <a:sym typeface="Arial"/>
              </a:defRPr>
            </a:pPr>
            <a:endParaRPr/>
          </a:p>
        </p:txBody>
      </p:sp>
      <p:pic>
        <p:nvPicPr>
          <p:cNvPr id="3" name="Picture 12" descr="Picture 1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449928" y="12664921"/>
            <a:ext cx="3533538" cy="915363"/>
          </a:xfrm>
          <a:prstGeom prst="rect">
            <a:avLst/>
          </a:prstGeom>
          <a:ln w="12700">
            <a:miter lim="400000"/>
          </a:ln>
        </p:spPr>
      </p:pic>
      <p:sp>
        <p:nvSpPr>
          <p:cNvPr id="4" name="Title Text"/>
          <p:cNvSpPr txBox="1"/>
          <p:nvPr/>
        </p:nvSpPr>
        <p:spPr>
          <a:xfrm>
            <a:off x="1689100" y="-46283"/>
            <a:ext cx="21005800" cy="916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400"/>
            </a:lvl1pPr>
          </a:lstStyle>
          <a:p>
            <a:r>
              <a:t>Title Text</a:t>
            </a:r>
          </a:p>
        </p:txBody>
      </p:sp>
      <p:pic>
        <p:nvPicPr>
          <p:cNvPr id="5" name="color_bar.jpg" descr="color_bar.jpg"/>
          <p:cNvPicPr>
            <a:picLocks/>
          </p:cNvPicPr>
          <p:nvPr/>
        </p:nvPicPr>
        <p:blipFill>
          <a:blip r:embed="rId18" cstate="screen">
            <a:extLst>
              <a:ext uri="{28A0092B-C50C-407E-A947-70E740481C1C}">
                <a14:useLocalDpi xmlns:a14="http://schemas.microsoft.com/office/drawing/2010/main"/>
              </a:ext>
            </a:extLst>
          </a:blip>
          <a:srcRect/>
          <a:stretch>
            <a:fillRect/>
          </a:stretch>
        </p:blipFill>
        <p:spPr>
          <a:xfrm>
            <a:off x="3166766" y="1031775"/>
            <a:ext cx="17813372" cy="88626"/>
          </a:xfrm>
          <a:prstGeom prst="rect">
            <a:avLst/>
          </a:prstGeom>
          <a:ln w="12700">
            <a:miter lim="400000"/>
          </a:ln>
        </p:spPr>
      </p:pic>
      <p:sp>
        <p:nvSpPr>
          <p:cNvPr id="6"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7"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00.png"/><Relationship Id="rId4" Type="http://schemas.openxmlformats.org/officeDocument/2006/relationships/image" Target="../media/image19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pic>
        <p:nvPicPr>
          <p:cNvPr id="18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12992775"/>
            <a:ext cx="8839200" cy="660401"/>
          </a:xfrm>
          <a:prstGeom prst="rect">
            <a:avLst/>
          </a:prstGeom>
          <a:ln w="12700">
            <a:miter lim="400000"/>
          </a:ln>
        </p:spPr>
      </p:pic>
      <p:sp>
        <p:nvSpPr>
          <p:cNvPr id="187" name="1"/>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1</a:t>
            </a:r>
          </a:p>
        </p:txBody>
      </p:sp>
      <p:pic>
        <p:nvPicPr>
          <p:cNvPr id="188" name="IMG_2636.JPG" descr="IMG_263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038684" y="2792881"/>
            <a:ext cx="20306571" cy="9959031"/>
          </a:xfrm>
          <a:prstGeom prst="rect">
            <a:avLst/>
          </a:prstGeom>
          <a:ln w="12700">
            <a:miter lim="400000"/>
          </a:ln>
        </p:spPr>
      </p:pic>
      <p:sp>
        <p:nvSpPr>
          <p:cNvPr id="189" name="Victor Carvalho Cabral1,2, Fernando Mazo D'Affonseca2, Marcelo Fischer Gramani3, Agostinho Tadashi Ogura3, Claudia Santos Corrêa1,…"/>
          <p:cNvSpPr txBox="1"/>
          <p:nvPr/>
        </p:nvSpPr>
        <p:spPr>
          <a:xfrm>
            <a:off x="1311798" y="170430"/>
            <a:ext cx="21887403"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2800" b="0">
                <a:solidFill>
                  <a:srgbClr val="A9A9A9"/>
                </a:solidFill>
                <a:latin typeface="Arial Unicode MS"/>
                <a:ea typeface="Arial Unicode MS"/>
                <a:cs typeface="Arial Unicode MS"/>
                <a:sym typeface="Arial Unicode MS"/>
              </a:defRPr>
            </a:pPr>
            <a:r>
              <a:rPr dirty="0"/>
              <a:t>Victor Carvalho Cabral</a:t>
            </a:r>
            <a:r>
              <a:rPr baseline="31999" dirty="0"/>
              <a:t>1,2</a:t>
            </a:r>
            <a:r>
              <a:rPr dirty="0"/>
              <a:t>, Fernando </a:t>
            </a:r>
            <a:r>
              <a:rPr dirty="0" err="1"/>
              <a:t>Mazo</a:t>
            </a:r>
            <a:r>
              <a:rPr dirty="0"/>
              <a:t> D'Affonseca</a:t>
            </a:r>
            <a:r>
              <a:rPr baseline="31999" dirty="0"/>
              <a:t>2</a:t>
            </a:r>
            <a:r>
              <a:rPr dirty="0"/>
              <a:t>, Marcelo Fischer Gramani</a:t>
            </a:r>
            <a:r>
              <a:rPr baseline="31999" dirty="0"/>
              <a:t>3</a:t>
            </a:r>
            <a:r>
              <a:rPr dirty="0"/>
              <a:t>, Agostinho Tadashi Ogura</a:t>
            </a:r>
            <a:r>
              <a:rPr baseline="31999" dirty="0"/>
              <a:t>3</a:t>
            </a:r>
            <a:r>
              <a:rPr dirty="0"/>
              <a:t>, Claudia Santos Corrêa</a:t>
            </a:r>
            <a:r>
              <a:rPr baseline="31999" dirty="0"/>
              <a:t>1</a:t>
            </a:r>
            <a:r>
              <a:rPr dirty="0"/>
              <a:t>, </a:t>
            </a:r>
          </a:p>
          <a:p>
            <a:pPr defTabSz="457200">
              <a:defRPr sz="2800" b="0">
                <a:solidFill>
                  <a:srgbClr val="A9A9A9"/>
                </a:solidFill>
                <a:latin typeface="Arial Unicode MS"/>
                <a:ea typeface="Arial Unicode MS"/>
                <a:cs typeface="Arial Unicode MS"/>
                <a:sym typeface="Arial Unicode MS"/>
              </a:defRPr>
            </a:pPr>
            <a:r>
              <a:rPr dirty="0"/>
              <a:t>Carolina Martinez Mendoza</a:t>
            </a:r>
            <a:r>
              <a:rPr baseline="31999" dirty="0"/>
              <a:t>4</a:t>
            </a:r>
            <a:r>
              <a:rPr dirty="0"/>
              <a:t>, Vinicius Veloso</a:t>
            </a:r>
            <a:r>
              <a:rPr baseline="31999" dirty="0"/>
              <a:t>1</a:t>
            </a:r>
            <a:r>
              <a:rPr dirty="0"/>
              <a:t> and </a:t>
            </a:r>
            <a:r>
              <a:rPr dirty="0" err="1"/>
              <a:t>Fábio</a:t>
            </a:r>
            <a:r>
              <a:rPr dirty="0"/>
              <a:t> Vieira Reis</a:t>
            </a:r>
            <a:r>
              <a:rPr baseline="31999" dirty="0"/>
              <a:t>1</a:t>
            </a:r>
            <a:r>
              <a:rPr dirty="0"/>
              <a:t> </a:t>
            </a:r>
          </a:p>
        </p:txBody>
      </p:sp>
      <p:sp>
        <p:nvSpPr>
          <p:cNvPr id="190" name="1 São Paulo State University - UNESP, Brazil"/>
          <p:cNvSpPr txBox="1"/>
          <p:nvPr/>
        </p:nvSpPr>
        <p:spPr>
          <a:xfrm>
            <a:off x="7040245" y="1648986"/>
            <a:ext cx="5091939"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0"/>
            </a:pPr>
            <a:r>
              <a:rPr baseline="31999"/>
              <a:t>1 </a:t>
            </a:r>
            <a:r>
              <a:t>São Paulo State University - UNESP, Brazil</a:t>
            </a:r>
          </a:p>
        </p:txBody>
      </p:sp>
      <p:sp>
        <p:nvSpPr>
          <p:cNvPr id="191" name="2 University of Tübingen, Germany"/>
          <p:cNvSpPr txBox="1"/>
          <p:nvPr/>
        </p:nvSpPr>
        <p:spPr>
          <a:xfrm>
            <a:off x="7396987" y="2136711"/>
            <a:ext cx="3972053"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0"/>
            </a:pPr>
            <a:r>
              <a:rPr baseline="31999"/>
              <a:t>2 </a:t>
            </a:r>
            <a:r>
              <a:t>University of Tübingen, Germany</a:t>
            </a:r>
          </a:p>
        </p:txBody>
      </p:sp>
      <p:sp>
        <p:nvSpPr>
          <p:cNvPr id="192" name="3 Institute for Technological Research - IPT, Brazil"/>
          <p:cNvSpPr txBox="1"/>
          <p:nvPr/>
        </p:nvSpPr>
        <p:spPr>
          <a:xfrm>
            <a:off x="12445872" y="1648986"/>
            <a:ext cx="5659883"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0"/>
            </a:pPr>
            <a:r>
              <a:rPr baseline="31999" dirty="0"/>
              <a:t>3 </a:t>
            </a:r>
            <a:r>
              <a:rPr dirty="0"/>
              <a:t>Institute for Technological Research - IPT, Brazil</a:t>
            </a:r>
          </a:p>
        </p:txBody>
      </p:sp>
      <p:sp>
        <p:nvSpPr>
          <p:cNvPr id="193" name="4 Universidad del Norte, Colombia"/>
          <p:cNvSpPr txBox="1"/>
          <p:nvPr/>
        </p:nvSpPr>
        <p:spPr>
          <a:xfrm>
            <a:off x="13299312" y="2136711"/>
            <a:ext cx="3953003"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b="0"/>
            </a:pPr>
            <a:r>
              <a:rPr baseline="31999" dirty="0"/>
              <a:t>4 </a:t>
            </a:r>
            <a:r>
              <a:rPr dirty="0"/>
              <a:t>Universidad del Norte, Colombia</a:t>
            </a:r>
          </a:p>
        </p:txBody>
      </p:sp>
      <p:sp>
        <p:nvSpPr>
          <p:cNvPr id="194" name="Magnitude estimation of a landslide-triggered debris flow at Serra do Mar, Brazil"/>
          <p:cNvSpPr txBox="1"/>
          <p:nvPr/>
        </p:nvSpPr>
        <p:spPr>
          <a:xfrm>
            <a:off x="2080009" y="2891135"/>
            <a:ext cx="20104350" cy="1887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15100"/>
              </a:lnSpc>
              <a:defRPr sz="5800" b="0">
                <a:solidFill>
                  <a:srgbClr val="000000"/>
                </a:solidFill>
                <a:latin typeface="Abadi MT Condensed Extra Bold"/>
                <a:ea typeface="Abadi MT Condensed Extra Bold"/>
                <a:cs typeface="Abadi MT Condensed Extra Bold"/>
                <a:sym typeface="Abadi MT Condensed Extra Bold"/>
              </a:defRPr>
            </a:lvl1pPr>
          </a:lstStyle>
          <a:p>
            <a:pPr>
              <a:lnSpc>
                <a:spcPct val="100000"/>
              </a:lnSpc>
            </a:pPr>
            <a:r>
              <a:rPr dirty="0"/>
              <a:t>Magnitude estimation of a landslide-triggered debris flow at Serra do Mar, Brazil</a:t>
            </a:r>
          </a:p>
        </p:txBody>
      </p:sp>
      <p:pic>
        <p:nvPicPr>
          <p:cNvPr id="3" name="Picture 2">
            <a:extLst>
              <a:ext uri="{FF2B5EF4-FFF2-40B4-BE49-F238E27FC236}">
                <a16:creationId xmlns:a16="http://schemas.microsoft.com/office/drawing/2014/main" id="{C4D6627E-29EA-E040-BD85-25C2261122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88" name="10"/>
          <p:cNvSpPr txBox="1"/>
          <p:nvPr/>
        </p:nvSpPr>
        <p:spPr>
          <a:xfrm>
            <a:off x="86614" y="13042751"/>
            <a:ext cx="53797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10</a:t>
            </a:r>
          </a:p>
        </p:txBody>
      </p:sp>
      <p:sp>
        <p:nvSpPr>
          <p:cNvPr id="289"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a:solidFill>
                  <a:srgbClr val="6C6C6C"/>
                </a:solidFill>
              </a:rPr>
              <a:t>The Debris Flow </a:t>
            </a:r>
            <a:r>
              <a:rPr>
                <a:solidFill>
                  <a:srgbClr val="434343"/>
                </a:solidFill>
              </a:rPr>
              <a:t>   </a:t>
            </a:r>
            <a:r>
              <a:rPr>
                <a:solidFill>
                  <a:srgbClr val="6C6C6C"/>
                </a:solidFill>
              </a:rPr>
              <a:t>Material and Methods </a:t>
            </a:r>
            <a:r>
              <a:rPr>
                <a:solidFill>
                  <a:srgbClr val="434343"/>
                </a:solidFill>
              </a:rPr>
              <a:t>   </a:t>
            </a:r>
            <a:r>
              <a:rPr sz="4000"/>
              <a:t>Results</a:t>
            </a:r>
            <a:r>
              <a:rPr>
                <a:solidFill>
                  <a:srgbClr val="434343"/>
                </a:solidFill>
              </a:rPr>
              <a:t>    Conclusion</a:t>
            </a:r>
          </a:p>
        </p:txBody>
      </p:sp>
      <p:pic>
        <p:nvPicPr>
          <p:cNvPr id="290" name="Mapeamento-apresent.tiff" descr="Mapeamento-apresent.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9476" y="1625139"/>
            <a:ext cx="18821517" cy="11076449"/>
          </a:xfrm>
          <a:prstGeom prst="rect">
            <a:avLst/>
          </a:prstGeom>
          <a:ln w="12700">
            <a:miter lim="400000"/>
          </a:ln>
        </p:spPr>
      </p:pic>
      <p:sp>
        <p:nvSpPr>
          <p:cNvPr id="291" name="Cabral et al. (in prep)"/>
          <p:cNvSpPr txBox="1"/>
          <p:nvPr/>
        </p:nvSpPr>
        <p:spPr>
          <a:xfrm>
            <a:off x="5860173" y="2026799"/>
            <a:ext cx="2706854"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0"/>
            </a:lvl1pPr>
          </a:lstStyle>
          <a:p>
            <a:r>
              <a:t>Cabral et al. (in prep)</a:t>
            </a:r>
          </a:p>
        </p:txBody>
      </p:sp>
      <p:sp>
        <p:nvSpPr>
          <p:cNvPr id="292" name="Channel-bed incision and bank erosion (Ve) provided most of the sediments, estimated at ca. 121,037 m3.…"/>
          <p:cNvSpPr txBox="1"/>
          <p:nvPr/>
        </p:nvSpPr>
        <p:spPr>
          <a:xfrm>
            <a:off x="222448" y="801399"/>
            <a:ext cx="4993780" cy="550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355600">
              <a:defRPr sz="3400" b="0">
                <a:latin typeface="Arial Unicode MS"/>
                <a:ea typeface="Arial Unicode MS"/>
                <a:cs typeface="Arial Unicode MS"/>
                <a:sym typeface="Arial Unicode MS"/>
              </a:defRPr>
            </a:pPr>
            <a:endParaRPr baseline="31999" dirty="0"/>
          </a:p>
          <a:p>
            <a:pPr defTabSz="355600">
              <a:defRPr sz="3400" b="0">
                <a:latin typeface="Arial Unicode MS"/>
                <a:ea typeface="Arial Unicode MS"/>
                <a:cs typeface="Arial Unicode MS"/>
                <a:sym typeface="Arial Unicode MS"/>
              </a:defRPr>
            </a:pPr>
            <a:endParaRPr baseline="31999" dirty="0"/>
          </a:p>
          <a:p>
            <a:pPr defTabSz="355600">
              <a:defRPr sz="3400" b="0">
                <a:latin typeface="Arial Unicode MS"/>
                <a:ea typeface="Arial Unicode MS"/>
                <a:cs typeface="Arial Unicode MS"/>
                <a:sym typeface="Arial Unicode MS"/>
              </a:defRPr>
            </a:pPr>
            <a:r>
              <a:rPr dirty="0"/>
              <a:t>Channel-bed incision and bank erosion (</a:t>
            </a:r>
            <a:r>
              <a:rPr dirty="0" err="1"/>
              <a:t>V</a:t>
            </a:r>
            <a:r>
              <a:rPr baseline="-5999" dirty="0" err="1"/>
              <a:t>e</a:t>
            </a:r>
            <a:r>
              <a:rPr dirty="0"/>
              <a:t>) provided most of the sediments, estimated at ca. 121,037 m</a:t>
            </a:r>
            <a:r>
              <a:rPr baseline="31999" dirty="0"/>
              <a:t>3</a:t>
            </a:r>
            <a:r>
              <a:rPr dirty="0"/>
              <a:t>. </a:t>
            </a:r>
          </a:p>
          <a:p>
            <a:pPr defTabSz="355600">
              <a:defRPr sz="3400" b="0">
                <a:latin typeface="Arial Unicode MS"/>
                <a:ea typeface="Arial Unicode MS"/>
                <a:cs typeface="Arial Unicode MS"/>
                <a:sym typeface="Arial Unicode MS"/>
              </a:defRPr>
            </a:pPr>
            <a:endParaRPr dirty="0"/>
          </a:p>
          <a:p>
            <a:pPr defTabSz="355600">
              <a:defRPr sz="3400" b="0">
                <a:latin typeface="Arial Unicode MS"/>
                <a:ea typeface="Arial Unicode MS"/>
                <a:cs typeface="Arial Unicode MS"/>
                <a:sym typeface="Arial Unicode MS"/>
              </a:defRPr>
            </a:pPr>
            <a:r>
              <a:rPr dirty="0"/>
              <a:t>Debris deposits (</a:t>
            </a:r>
            <a:r>
              <a:rPr dirty="0" err="1"/>
              <a:t>V</a:t>
            </a:r>
            <a:r>
              <a:rPr baseline="-5999" dirty="0" err="1"/>
              <a:t>d</a:t>
            </a:r>
            <a:r>
              <a:rPr dirty="0"/>
              <a:t>) have a combined volume of 26,688 m</a:t>
            </a:r>
            <a:r>
              <a:rPr baseline="31999" dirty="0"/>
              <a:t>3</a:t>
            </a:r>
            <a:r>
              <a:rPr dirty="0"/>
              <a:t>.</a:t>
            </a:r>
          </a:p>
        </p:txBody>
      </p:sp>
      <p:sp>
        <p:nvSpPr>
          <p:cNvPr id="293" name="The Magnitude is estimated at 120,195 m3"/>
          <p:cNvSpPr txBox="1"/>
          <p:nvPr/>
        </p:nvSpPr>
        <p:spPr>
          <a:xfrm>
            <a:off x="358173" y="9921171"/>
            <a:ext cx="4722330" cy="1752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5900"/>
              </a:spcBef>
              <a:defRPr sz="3600" b="0">
                <a:solidFill>
                  <a:schemeClr val="accent4">
                    <a:hueOff val="-624705"/>
                    <a:lumOff val="1372"/>
                  </a:schemeClr>
                </a:solidFill>
              </a:defRPr>
            </a:pPr>
            <a:r>
              <a:t>The Magnitude is estimated at </a:t>
            </a:r>
            <a:r>
              <a:rPr b="1" u="sng"/>
              <a:t>120,195 m</a:t>
            </a:r>
            <a:r>
              <a:rPr b="1" u="sng" baseline="31999"/>
              <a:t>3</a:t>
            </a:r>
          </a:p>
        </p:txBody>
      </p:sp>
      <p:sp>
        <p:nvSpPr>
          <p:cNvPr id="294"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sp>
        <p:nvSpPr>
          <p:cNvPr id="295" name="Line"/>
          <p:cNvSpPr/>
          <p:nvPr/>
        </p:nvSpPr>
        <p:spPr>
          <a:xfrm flipH="1">
            <a:off x="2719337" y="7674604"/>
            <a:ext cx="1" cy="1314780"/>
          </a:xfrm>
          <a:prstGeom prst="line">
            <a:avLst/>
          </a:prstGeom>
          <a:ln w="101600">
            <a:solidFill>
              <a:srgbClr val="FFFFFF"/>
            </a:solidFill>
            <a:miter lim="400000"/>
            <a:tailEnd type="triangle"/>
          </a:ln>
        </p:spPr>
        <p:txBody>
          <a:bodyPr lIns="50800" tIns="50800" rIns="50800" bIns="50800" anchor="ctr"/>
          <a:lstStyle/>
          <a:p>
            <a:pPr>
              <a:defRPr sz="3200" b="0">
                <a:latin typeface="+mn-lt"/>
                <a:ea typeface="+mn-ea"/>
                <a:cs typeface="+mn-cs"/>
                <a:sym typeface="Helvetica Neue Medium"/>
              </a:defRPr>
            </a:pPr>
            <a:endParaRPr/>
          </a:p>
        </p:txBody>
      </p:sp>
      <p:pic>
        <p:nvPicPr>
          <p:cNvPr id="11" name="Picture 10">
            <a:extLst>
              <a:ext uri="{FF2B5EF4-FFF2-40B4-BE49-F238E27FC236}">
                <a16:creationId xmlns:a16="http://schemas.microsoft.com/office/drawing/2014/main" id="{E34C1FC0-D501-2B4A-B53E-CFD746BC8F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98" name="11"/>
          <p:cNvSpPr txBox="1"/>
          <p:nvPr/>
        </p:nvSpPr>
        <p:spPr>
          <a:xfrm>
            <a:off x="86614" y="13042751"/>
            <a:ext cx="53797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11</a:t>
            </a:r>
          </a:p>
        </p:txBody>
      </p:sp>
      <p:sp>
        <p:nvSpPr>
          <p:cNvPr id="299"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a:solidFill>
                  <a:srgbClr val="6C6C6C"/>
                </a:solidFill>
              </a:rPr>
              <a:t>The Debris Flow </a:t>
            </a:r>
            <a:r>
              <a:rPr>
                <a:solidFill>
                  <a:srgbClr val="434343"/>
                </a:solidFill>
              </a:rPr>
              <a:t>   </a:t>
            </a:r>
            <a:r>
              <a:rPr>
                <a:solidFill>
                  <a:srgbClr val="6C6C6C"/>
                </a:solidFill>
              </a:rPr>
              <a:t>Material and Methods </a:t>
            </a:r>
            <a:r>
              <a:rPr>
                <a:solidFill>
                  <a:srgbClr val="434343"/>
                </a:solidFill>
              </a:rPr>
              <a:t>   </a:t>
            </a:r>
            <a:r>
              <a:rPr sz="4000"/>
              <a:t>Results</a:t>
            </a:r>
            <a:r>
              <a:rPr>
                <a:solidFill>
                  <a:srgbClr val="434343"/>
                </a:solidFill>
              </a:rPr>
              <a:t>    Conclusion</a:t>
            </a:r>
          </a:p>
        </p:txBody>
      </p:sp>
      <p:pic>
        <p:nvPicPr>
          <p:cNvPr id="300" name="Comprimido.mov" descr="Comprimido.mov"/>
          <p:cNvPicPr>
            <a:picLocks/>
          </p:cNvPicPr>
          <p:nvPr>
            <a:videoFile r:link="rId2"/>
            <p:extLst>
              <p:ext uri="{DAA4B4D4-6D71-4841-9C94-3DE7FCFB9230}">
                <p14:media xmlns:p14="http://schemas.microsoft.com/office/powerpoint/2010/main" r:embed="rId1"/>
              </p:ext>
            </p:extLst>
          </p:nvPr>
        </p:nvPicPr>
        <p:blipFill rotWithShape="1">
          <a:blip r:embed="rId5">
            <a:extLst/>
          </a:blip>
          <a:srcRect/>
          <a:stretch/>
        </p:blipFill>
        <p:spPr>
          <a:xfrm>
            <a:off x="3265819" y="1757562"/>
            <a:ext cx="17765381" cy="10243938"/>
          </a:xfrm>
          <a:prstGeom prst="rect">
            <a:avLst/>
          </a:prstGeom>
          <a:ln w="12700">
            <a:miter lim="400000"/>
          </a:ln>
        </p:spPr>
      </p:pic>
      <p:sp>
        <p:nvSpPr>
          <p:cNvPr id="301"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7" name="Picture 6">
            <a:extLst>
              <a:ext uri="{FF2B5EF4-FFF2-40B4-BE49-F238E27FC236}">
                <a16:creationId xmlns:a16="http://schemas.microsoft.com/office/drawing/2014/main" id="{4AA0522C-1790-FB42-9658-6AB4B90E9B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304" name="12"/>
          <p:cNvSpPr txBox="1"/>
          <p:nvPr/>
        </p:nvSpPr>
        <p:spPr>
          <a:xfrm>
            <a:off x="86614" y="13042751"/>
            <a:ext cx="53797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12</a:t>
            </a:r>
          </a:p>
        </p:txBody>
      </p:sp>
      <p:sp>
        <p:nvSpPr>
          <p:cNvPr id="305"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a:solidFill>
                  <a:srgbClr val="6C6C6C"/>
                </a:solidFill>
              </a:rPr>
              <a:t>The Debris Flow </a:t>
            </a:r>
            <a:r>
              <a:rPr>
                <a:solidFill>
                  <a:srgbClr val="434343"/>
                </a:solidFill>
              </a:rPr>
              <a:t>   </a:t>
            </a:r>
            <a:r>
              <a:rPr>
                <a:solidFill>
                  <a:srgbClr val="6C6C6C"/>
                </a:solidFill>
              </a:rPr>
              <a:t>Material and Methods </a:t>
            </a:r>
            <a:r>
              <a:rPr>
                <a:solidFill>
                  <a:srgbClr val="434343"/>
                </a:solidFill>
              </a:rPr>
              <a:t>   </a:t>
            </a:r>
            <a:r>
              <a:rPr>
                <a:solidFill>
                  <a:srgbClr val="6C6C6C"/>
                </a:solidFill>
              </a:rPr>
              <a:t>Results </a:t>
            </a:r>
            <a:r>
              <a:rPr>
                <a:solidFill>
                  <a:srgbClr val="434343"/>
                </a:solidFill>
              </a:rPr>
              <a:t>   </a:t>
            </a:r>
            <a:r>
              <a:rPr sz="4000"/>
              <a:t>Conclusion</a:t>
            </a:r>
          </a:p>
        </p:txBody>
      </p:sp>
      <p:sp>
        <p:nvSpPr>
          <p:cNvPr id="306" name="The February 2017 debris flow mobilised approximately 120,000 m3   - Size class 5 (Jakob, 2005b)…"/>
          <p:cNvSpPr txBox="1"/>
          <p:nvPr/>
        </p:nvSpPr>
        <p:spPr>
          <a:xfrm>
            <a:off x="541238" y="-1387475"/>
            <a:ext cx="23301524" cy="15017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lnSpc>
                <a:spcPct val="150000"/>
              </a:lnSpc>
              <a:defRPr sz="4000" b="0">
                <a:latin typeface="Arial Unicode MS"/>
                <a:ea typeface="Arial Unicode MS"/>
                <a:cs typeface="Arial Unicode MS"/>
                <a:sym typeface="Arial Unicode MS"/>
              </a:defRPr>
            </a:pPr>
            <a:endParaRPr dirty="0"/>
          </a:p>
          <a:p>
            <a:pPr algn="just" defTabSz="457200">
              <a:lnSpc>
                <a:spcPct val="150000"/>
              </a:lnSpc>
              <a:defRPr sz="4000" b="0">
                <a:latin typeface="Arial Unicode MS"/>
                <a:ea typeface="Arial Unicode MS"/>
                <a:cs typeface="Arial Unicode MS"/>
                <a:sym typeface="Arial Unicode MS"/>
              </a:defRPr>
            </a:pPr>
            <a:endParaRPr dirty="0"/>
          </a:p>
          <a:p>
            <a:pPr algn="just" defTabSz="457200">
              <a:lnSpc>
                <a:spcPct val="150000"/>
              </a:lnSpc>
              <a:defRPr sz="4000" b="0">
                <a:latin typeface="Arial Unicode MS"/>
                <a:ea typeface="Arial Unicode MS"/>
                <a:cs typeface="Arial Unicode MS"/>
                <a:sym typeface="Arial Unicode MS"/>
              </a:defRPr>
            </a:pPr>
            <a:endParaRPr dirty="0"/>
          </a:p>
          <a:p>
            <a:pPr algn="just" defTabSz="457200">
              <a:lnSpc>
                <a:spcPct val="150000"/>
              </a:lnSpc>
              <a:defRPr sz="3400" b="0">
                <a:latin typeface="Arial Unicode MS"/>
                <a:ea typeface="Arial Unicode MS"/>
                <a:cs typeface="Arial Unicode MS"/>
                <a:sym typeface="Arial Unicode MS"/>
              </a:defRPr>
            </a:pPr>
            <a:endParaRPr dirty="0"/>
          </a:p>
          <a:p>
            <a:pPr marL="449791" indent="-449791" algn="just" defTabSz="457200">
              <a:lnSpc>
                <a:spcPct val="150000"/>
              </a:lnSpc>
              <a:buSzPct val="50000"/>
              <a:buBlip>
                <a:blip r:embed="rId3"/>
              </a:buBlip>
              <a:defRPr sz="3400" b="0">
                <a:latin typeface="Arial Unicode MS"/>
                <a:ea typeface="Arial Unicode MS"/>
                <a:cs typeface="Arial Unicode MS"/>
                <a:sym typeface="Arial Unicode MS"/>
              </a:defRPr>
            </a:pPr>
            <a:r>
              <a:rPr dirty="0"/>
              <a:t>The February 2017 debris flow </a:t>
            </a:r>
            <a:r>
              <a:rPr dirty="0" err="1"/>
              <a:t>mobilised</a:t>
            </a:r>
            <a:r>
              <a:rPr dirty="0"/>
              <a:t> approximately 120,000 m</a:t>
            </a:r>
            <a:r>
              <a:rPr baseline="31999" dirty="0"/>
              <a:t>3   </a:t>
            </a:r>
            <a:r>
              <a:rPr dirty="0"/>
              <a:t>- Size class 5 (Jakob, 2005b)</a:t>
            </a:r>
          </a:p>
          <a:p>
            <a:pPr algn="just" defTabSz="457200">
              <a:lnSpc>
                <a:spcPct val="150000"/>
              </a:lnSpc>
              <a:defRPr sz="3400" b="0">
                <a:latin typeface="Arial Unicode MS"/>
                <a:ea typeface="Arial Unicode MS"/>
                <a:cs typeface="Arial Unicode MS"/>
                <a:sym typeface="Arial Unicode MS"/>
              </a:defRPr>
            </a:pPr>
            <a:endParaRPr dirty="0"/>
          </a:p>
          <a:p>
            <a:pPr marL="449791" indent="-449791" algn="just" defTabSz="457200">
              <a:lnSpc>
                <a:spcPct val="150000"/>
              </a:lnSpc>
              <a:buSzPct val="50000"/>
              <a:buBlip>
                <a:blip r:embed="rId3"/>
              </a:buBlip>
              <a:defRPr sz="3400" b="0">
                <a:latin typeface="Arial Unicode MS"/>
                <a:ea typeface="Arial Unicode MS"/>
                <a:cs typeface="Arial Unicode MS"/>
                <a:sym typeface="Arial Unicode MS"/>
              </a:defRPr>
            </a:pPr>
            <a:r>
              <a:rPr dirty="0"/>
              <a:t>Entrainment significantly increased the total magnitude of the event, representing more than 75% of sediment input.</a:t>
            </a:r>
          </a:p>
          <a:p>
            <a:pPr algn="just" defTabSz="457200">
              <a:lnSpc>
                <a:spcPct val="150000"/>
              </a:lnSpc>
              <a:defRPr sz="3400" b="0">
                <a:latin typeface="Arial Unicode MS"/>
                <a:ea typeface="Arial Unicode MS"/>
                <a:cs typeface="Arial Unicode MS"/>
                <a:sym typeface="Arial Unicode MS"/>
              </a:defRPr>
            </a:pPr>
            <a:endParaRPr dirty="0"/>
          </a:p>
          <a:p>
            <a:pPr marL="449791" indent="-449791" algn="just" defTabSz="457200">
              <a:lnSpc>
                <a:spcPct val="150000"/>
              </a:lnSpc>
              <a:buSzPct val="50000"/>
              <a:buBlip>
                <a:blip r:embed="rId3"/>
              </a:buBlip>
              <a:defRPr sz="3400" b="0">
                <a:latin typeface="Arial Unicode MS"/>
                <a:ea typeface="Arial Unicode MS"/>
                <a:cs typeface="Arial Unicode MS"/>
                <a:sym typeface="Arial Unicode MS"/>
              </a:defRPr>
            </a:pPr>
            <a:r>
              <a:rPr dirty="0"/>
              <a:t>It was a large magnitude debris flow, damming several parts of the river, incisively eroding riverbed and parts of forest along its path and damaging infrastructures.</a:t>
            </a:r>
          </a:p>
          <a:p>
            <a:pPr algn="just" defTabSz="457200">
              <a:lnSpc>
                <a:spcPct val="150000"/>
              </a:lnSpc>
              <a:defRPr sz="4000" b="0">
                <a:latin typeface="Arial Unicode MS"/>
                <a:ea typeface="Arial Unicode MS"/>
                <a:cs typeface="Arial Unicode MS"/>
                <a:sym typeface="Arial Unicode MS"/>
              </a:defRPr>
            </a:pPr>
            <a:endParaRPr dirty="0"/>
          </a:p>
          <a:p>
            <a:pPr algn="just" defTabSz="457200">
              <a:lnSpc>
                <a:spcPct val="150000"/>
              </a:lnSpc>
              <a:defRPr sz="4000" b="0">
                <a:latin typeface="Arial Unicode MS"/>
                <a:ea typeface="Arial Unicode MS"/>
                <a:cs typeface="Arial Unicode MS"/>
                <a:sym typeface="Arial Unicode MS"/>
              </a:defRPr>
            </a:pPr>
            <a:endParaRPr dirty="0"/>
          </a:p>
          <a:p>
            <a:pPr algn="just" defTabSz="457200">
              <a:lnSpc>
                <a:spcPct val="150000"/>
              </a:lnSpc>
              <a:defRPr sz="4000" b="0">
                <a:latin typeface="Arial Unicode MS"/>
                <a:ea typeface="Arial Unicode MS"/>
                <a:cs typeface="Arial Unicode MS"/>
                <a:sym typeface="Arial Unicode MS"/>
              </a:defRPr>
            </a:pPr>
            <a:endParaRPr dirty="0"/>
          </a:p>
          <a:p>
            <a:pPr algn="just" defTabSz="457200">
              <a:lnSpc>
                <a:spcPct val="150000"/>
              </a:lnSpc>
              <a:defRPr sz="4000" b="0">
                <a:latin typeface="Arial Unicode MS"/>
                <a:ea typeface="Arial Unicode MS"/>
                <a:cs typeface="Arial Unicode MS"/>
                <a:sym typeface="Arial Unicode MS"/>
              </a:defRPr>
            </a:pPr>
            <a:endParaRPr dirty="0"/>
          </a:p>
          <a:p>
            <a:pPr algn="just" defTabSz="457200">
              <a:lnSpc>
                <a:spcPct val="150000"/>
              </a:lnSpc>
              <a:defRPr sz="4000" b="0">
                <a:latin typeface="Arial Unicode MS"/>
                <a:ea typeface="Arial Unicode MS"/>
                <a:cs typeface="Arial Unicode MS"/>
                <a:sym typeface="Arial Unicode MS"/>
              </a:defRPr>
            </a:pPr>
            <a:endParaRPr dirty="0"/>
          </a:p>
        </p:txBody>
      </p:sp>
      <p:sp>
        <p:nvSpPr>
          <p:cNvPr id="307" name="The characterisation of debris flow dynamics and magnitude estimations of recent events are pathways for stronger hazard assessments and mass movements monitoring. Knowledge of the expected intervals of occurrence is fundamental, thus studies focusing on"/>
          <p:cNvSpPr txBox="1"/>
          <p:nvPr/>
        </p:nvSpPr>
        <p:spPr>
          <a:xfrm>
            <a:off x="422674" y="8864600"/>
            <a:ext cx="23301524"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355600">
              <a:lnSpc>
                <a:spcPct val="150000"/>
              </a:lnSpc>
              <a:defRPr sz="3400" b="0">
                <a:latin typeface="Arial Unicode MS"/>
                <a:ea typeface="Arial Unicode MS"/>
                <a:cs typeface="Arial Unicode MS"/>
                <a:sym typeface="Arial Unicode MS"/>
              </a:defRPr>
            </a:lvl1pPr>
          </a:lstStyle>
          <a:p>
            <a:r>
              <a:rPr dirty="0"/>
              <a:t>The </a:t>
            </a:r>
            <a:r>
              <a:rPr dirty="0" err="1"/>
              <a:t>characterisation</a:t>
            </a:r>
            <a:r>
              <a:rPr dirty="0"/>
              <a:t> of debris flow dynamics and magnitude estimations of recent events are pathways for stronger hazard assessments and mass movements monitoring. Knowledge of the expected intervals of occurrence is fundamental, thus studies focusing on the frequency of debris</a:t>
            </a:r>
            <a:r>
              <a:rPr lang="pt-BR" dirty="0"/>
              <a:t> </a:t>
            </a:r>
            <a:r>
              <a:rPr dirty="0"/>
              <a:t>flow</a:t>
            </a:r>
            <a:r>
              <a:rPr lang="pt-BR" dirty="0" err="1"/>
              <a:t>s</a:t>
            </a:r>
            <a:r>
              <a:rPr dirty="0"/>
              <a:t> using dating techniques are recommended. </a:t>
            </a:r>
          </a:p>
        </p:txBody>
      </p:sp>
      <p:sp>
        <p:nvSpPr>
          <p:cNvPr id="308"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8" name="Picture 7">
            <a:extLst>
              <a:ext uri="{FF2B5EF4-FFF2-40B4-BE49-F238E27FC236}">
                <a16:creationId xmlns:a16="http://schemas.microsoft.com/office/drawing/2014/main" id="{55F94768-CA01-A848-A1BA-C6A4432612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311" name="13"/>
          <p:cNvSpPr txBox="1"/>
          <p:nvPr/>
        </p:nvSpPr>
        <p:spPr>
          <a:xfrm>
            <a:off x="86614" y="13042751"/>
            <a:ext cx="53797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13</a:t>
            </a:r>
          </a:p>
        </p:txBody>
      </p:sp>
      <p:sp>
        <p:nvSpPr>
          <p:cNvPr id="312" name="REFERENCES"/>
          <p:cNvSpPr txBox="1"/>
          <p:nvPr/>
        </p:nvSpPr>
        <p:spPr>
          <a:xfrm>
            <a:off x="9987280" y="302893"/>
            <a:ext cx="3977641" cy="783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REFERENCES</a:t>
            </a:r>
          </a:p>
        </p:txBody>
      </p:sp>
      <p:sp>
        <p:nvSpPr>
          <p:cNvPr id="313" name="Jakob, M. (2005a). Debris-flow hazard analysis. In: Jakob, M. and Hungr, O. (Eds.). Debris-Flow Hazards and Related Phenomena. Springer-Verlag, Berlin, pp. 411–443.…"/>
          <p:cNvSpPr txBox="1">
            <a:spLocks noGrp="1"/>
          </p:cNvSpPr>
          <p:nvPr>
            <p:ph type="subTitle" idx="1"/>
          </p:nvPr>
        </p:nvSpPr>
        <p:spPr>
          <a:xfrm>
            <a:off x="659606" y="1778000"/>
            <a:ext cx="23064788" cy="10160000"/>
          </a:xfrm>
          <a:prstGeom prst="rect">
            <a:avLst/>
          </a:prstGeom>
        </p:spPr>
        <p:txBody>
          <a:bodyPr anchor="ctr"/>
          <a:lstStyle/>
          <a:p>
            <a:pPr marL="635000" indent="-635000" algn="l">
              <a:lnSpc>
                <a:spcPct val="150000"/>
              </a:lnSpc>
              <a:spcBef>
                <a:spcPts val="5900"/>
              </a:spcBef>
              <a:buSzPct val="125000"/>
              <a:buChar char="•"/>
              <a:defRPr sz="3400"/>
            </a:pPr>
            <a:r>
              <a:t>Jakob, M. (2005a). Debris-flow hazard analysis. In: Jakob, M. and Hungr, O. (Eds.). </a:t>
            </a:r>
            <a:r>
              <a:rPr i="1"/>
              <a:t>Debris-Flow Hazards and Related Phenomena</a:t>
            </a:r>
            <a:r>
              <a:t>. Springer-Verlag, Berlin, pp. 411–443.</a:t>
            </a:r>
          </a:p>
          <a:p>
            <a:pPr marL="635000" indent="-635000" algn="l">
              <a:lnSpc>
                <a:spcPct val="150000"/>
              </a:lnSpc>
              <a:spcBef>
                <a:spcPts val="5900"/>
              </a:spcBef>
              <a:buSzPct val="125000"/>
              <a:buChar char="•"/>
              <a:defRPr sz="3400"/>
            </a:pPr>
            <a:r>
              <a:t>Jakob, M. (2005b). A size classification for debris flows. </a:t>
            </a:r>
            <a:r>
              <a:rPr i="1"/>
              <a:t>Engineering Geology</a:t>
            </a:r>
            <a:r>
              <a:t>, 79, pp. 151–161. </a:t>
            </a:r>
          </a:p>
          <a:p>
            <a:pPr marL="635000" indent="-635000" algn="l">
              <a:lnSpc>
                <a:spcPct val="150000"/>
              </a:lnSpc>
              <a:spcBef>
                <a:spcPts val="5900"/>
              </a:spcBef>
              <a:buSzPct val="125000"/>
              <a:buChar char="•"/>
              <a:defRPr sz="3400"/>
            </a:pPr>
            <a:r>
              <a:t>Kobiyama, M., Michel, G., Engster, E. and Paixão, M. (2015). Historical analyses of debris flow disaster occurrences and of their scientific investigation in Brazil. </a:t>
            </a:r>
            <a:r>
              <a:rPr i="1"/>
              <a:t>Labor e Engenho</a:t>
            </a:r>
            <a:r>
              <a:t>, 9(4), p.76.</a:t>
            </a:r>
          </a:p>
          <a:p>
            <a:pPr marL="635000" indent="-635000" algn="l">
              <a:lnSpc>
                <a:spcPct val="150000"/>
              </a:lnSpc>
              <a:spcBef>
                <a:spcPts val="5900"/>
              </a:spcBef>
              <a:buSzPct val="125000"/>
              <a:buChar char="•"/>
              <a:defRPr sz="3400"/>
            </a:pPr>
            <a:r>
              <a:t>Vieira, B.C and Gramani, M.F. (2015). Serra do Mar: the most tormented relief in Brazil. In: B.C. Vieira et al. (Eds.), </a:t>
            </a:r>
            <a:r>
              <a:rPr i="1"/>
              <a:t>Landscapes and Landforms of Brazil - World Geomorphological Landscapes</a:t>
            </a:r>
            <a:r>
              <a:t>. Springer, Berlin, Germany.</a:t>
            </a:r>
          </a:p>
        </p:txBody>
      </p:sp>
      <p:sp>
        <p:nvSpPr>
          <p:cNvPr id="314"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7" name="Picture 6">
            <a:extLst>
              <a:ext uri="{FF2B5EF4-FFF2-40B4-BE49-F238E27FC236}">
                <a16:creationId xmlns:a16="http://schemas.microsoft.com/office/drawing/2014/main" id="{1976A421-515F-BF43-8493-DA270604B1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197" name="2"/>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2</a:t>
            </a:r>
          </a:p>
        </p:txBody>
      </p:sp>
      <p:sp>
        <p:nvSpPr>
          <p:cNvPr id="198" name="Outline"/>
          <p:cNvSpPr txBox="1"/>
          <p:nvPr/>
        </p:nvSpPr>
        <p:spPr>
          <a:xfrm>
            <a:off x="10837545" y="190247"/>
            <a:ext cx="2277111" cy="85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rPr dirty="0"/>
              <a:t>Outline</a:t>
            </a:r>
          </a:p>
        </p:txBody>
      </p:sp>
      <p:sp>
        <p:nvSpPr>
          <p:cNvPr id="199" name="Introduction…"/>
          <p:cNvSpPr txBox="1">
            <a:spLocks noGrp="1"/>
          </p:cNvSpPr>
          <p:nvPr>
            <p:ph type="subTitle" idx="1"/>
          </p:nvPr>
        </p:nvSpPr>
        <p:spPr>
          <a:xfrm>
            <a:off x="800100" y="1930400"/>
            <a:ext cx="21005800" cy="10160000"/>
          </a:xfrm>
          <a:prstGeom prst="rect">
            <a:avLst/>
          </a:prstGeom>
        </p:spPr>
        <p:txBody>
          <a:bodyPr anchor="ctr">
            <a:normAutofit/>
          </a:bodyPr>
          <a:lstStyle/>
          <a:p>
            <a:pPr marL="635000" indent="-635000" algn="l">
              <a:spcBef>
                <a:spcPts val="5900"/>
              </a:spcBef>
              <a:buSzPct val="125000"/>
              <a:buChar char="•"/>
              <a:defRPr sz="4900"/>
            </a:pPr>
            <a:r>
              <a:rPr sz="4900" dirty="0"/>
              <a:t>Introduction</a:t>
            </a:r>
          </a:p>
          <a:p>
            <a:pPr marL="635000" indent="-635000" algn="l">
              <a:spcBef>
                <a:spcPts val="5900"/>
              </a:spcBef>
              <a:buSzPct val="125000"/>
              <a:buChar char="•"/>
              <a:defRPr sz="4900"/>
            </a:pPr>
            <a:r>
              <a:rPr sz="4900" dirty="0"/>
              <a:t>The February 2017 debris flow</a:t>
            </a:r>
          </a:p>
          <a:p>
            <a:pPr marL="635000" indent="-635000" algn="l">
              <a:spcBef>
                <a:spcPts val="5900"/>
              </a:spcBef>
              <a:buSzPct val="125000"/>
              <a:buChar char="•"/>
              <a:defRPr sz="4900"/>
            </a:pPr>
            <a:r>
              <a:rPr sz="4900" dirty="0"/>
              <a:t>Material and methods</a:t>
            </a:r>
          </a:p>
          <a:p>
            <a:pPr marL="635000" indent="-635000" algn="l">
              <a:spcBef>
                <a:spcPts val="5900"/>
              </a:spcBef>
              <a:buSzPct val="125000"/>
              <a:buChar char="•"/>
              <a:defRPr sz="4900"/>
            </a:pPr>
            <a:r>
              <a:rPr sz="4900" dirty="0"/>
              <a:t>Magnitude estimation</a:t>
            </a:r>
          </a:p>
          <a:p>
            <a:pPr marL="635000" indent="-635000" algn="l">
              <a:spcBef>
                <a:spcPts val="5900"/>
              </a:spcBef>
              <a:buSzPct val="125000"/>
              <a:buChar char="•"/>
              <a:defRPr sz="4900"/>
            </a:pPr>
            <a:r>
              <a:rPr sz="4900" dirty="0"/>
              <a:t>Conclusion</a:t>
            </a:r>
          </a:p>
        </p:txBody>
      </p:sp>
      <p:sp>
        <p:nvSpPr>
          <p:cNvPr id="200"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7" name="Picture 6">
            <a:extLst>
              <a:ext uri="{FF2B5EF4-FFF2-40B4-BE49-F238E27FC236}">
                <a16:creationId xmlns:a16="http://schemas.microsoft.com/office/drawing/2014/main" id="{42E746F1-204F-1440-B244-DC5E8DF27F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04" name="3"/>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3</a:t>
            </a:r>
          </a:p>
        </p:txBody>
      </p:sp>
      <p:sp>
        <p:nvSpPr>
          <p:cNvPr id="205"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sp>
        <p:nvSpPr>
          <p:cNvPr id="206" name="Introduction    The Debris Flow    Material and Methods    Results    Conclusion"/>
          <p:cNvSpPr txBox="1">
            <a:spLocks noGrp="1"/>
          </p:cNvSpPr>
          <p:nvPr>
            <p:ph type="ctrTitle"/>
          </p:nvPr>
        </p:nvSpPr>
        <p:spPr>
          <a:xfrm>
            <a:off x="-2163364" y="-118771"/>
            <a:ext cx="28473600" cy="1314779"/>
          </a:xfrm>
          <a:prstGeom prst="rect">
            <a:avLst/>
          </a:prstGeom>
        </p:spPr>
        <p:txBody>
          <a:bodyPr/>
          <a:lstStyle/>
          <a:p>
            <a:pPr>
              <a:defRPr sz="3500"/>
            </a:pPr>
            <a:r>
              <a:rPr sz="4000" dirty="0"/>
              <a:t>Introduction</a:t>
            </a:r>
            <a:r>
              <a:rPr dirty="0"/>
              <a:t>    </a:t>
            </a:r>
            <a:r>
              <a:rPr dirty="0">
                <a:solidFill>
                  <a:srgbClr val="434343"/>
                </a:solidFill>
              </a:rPr>
              <a:t>The Debris Flow    Material and Methods    Results    Conclusion</a:t>
            </a:r>
          </a:p>
        </p:txBody>
      </p:sp>
      <p:pic>
        <p:nvPicPr>
          <p:cNvPr id="207" name="Screenshot 2020-01-15 at 16.33.27.png" descr="Screenshot 2020-01-15 at 16.33.2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041" y="4925293"/>
            <a:ext cx="12936136" cy="5431571"/>
          </a:xfrm>
          <a:prstGeom prst="rect">
            <a:avLst/>
          </a:prstGeom>
          <a:ln w="12700">
            <a:miter lim="400000"/>
          </a:ln>
        </p:spPr>
      </p:pic>
      <p:sp>
        <p:nvSpPr>
          <p:cNvPr id="208" name="Vieira and Gramani (2015)"/>
          <p:cNvSpPr txBox="1"/>
          <p:nvPr/>
        </p:nvSpPr>
        <p:spPr>
          <a:xfrm>
            <a:off x="488492" y="10495619"/>
            <a:ext cx="362041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lvl1pPr>
          </a:lstStyle>
          <a:p>
            <a:r>
              <a:t>Vieira and Gramani (2015)</a:t>
            </a:r>
          </a:p>
        </p:txBody>
      </p:sp>
      <p:sp>
        <p:nvSpPr>
          <p:cNvPr id="209" name="Serra do Mar is a mountain range that stretches for more than 1,500 km, at the Brazilian coast. Due to the steep slopes and high rainfall rate, it is the main site of debris-flow initiation in Brazil. Over 4,000 debris-flow related fatalities were record"/>
          <p:cNvSpPr txBox="1"/>
          <p:nvPr/>
        </p:nvSpPr>
        <p:spPr>
          <a:xfrm>
            <a:off x="240111" y="1489964"/>
            <a:ext cx="23666649" cy="3141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lnSpc>
                <a:spcPct val="150000"/>
              </a:lnSpc>
              <a:spcBef>
                <a:spcPts val="5900"/>
              </a:spcBef>
              <a:defRPr sz="3400" b="0"/>
            </a:pPr>
            <a:r>
              <a:rPr dirty="0"/>
              <a:t>Serra do Mar is a mountain range that stretches for more than 1,500 km, at the Brazilian coast. Due to the steep slopes and high rainfall rate, it is the main site of debris-flow initiation in Brazil. Over 4,000 debris-flow related fatalities were recorded in the last 100 years from 22 fatal events in Brazil (</a:t>
            </a:r>
            <a:r>
              <a:rPr dirty="0" err="1"/>
              <a:t>Kobiyama</a:t>
            </a:r>
            <a:r>
              <a:rPr dirty="0"/>
              <a:t> et al., 2015), 95% of which were concentrated at Serra do Mar.</a:t>
            </a:r>
          </a:p>
        </p:txBody>
      </p:sp>
      <p:pic>
        <p:nvPicPr>
          <p:cNvPr id="210" name="Screenshot 2020-04-27 at 13.28.37.png" descr="Screenshot 2020-04-27 at 13.28.37.png"/>
          <p:cNvPicPr>
            <a:picLocks noChangeAspect="1"/>
          </p:cNvPicPr>
          <p:nvPr/>
        </p:nvPicPr>
        <p:blipFill>
          <a:blip r:embed="rId4">
            <a:extLst/>
          </a:blip>
          <a:stretch>
            <a:fillRect/>
          </a:stretch>
        </p:blipFill>
        <p:spPr>
          <a:xfrm>
            <a:off x="905470" y="6995089"/>
            <a:ext cx="1891970" cy="2865375"/>
          </a:xfrm>
          <a:prstGeom prst="rect">
            <a:avLst/>
          </a:prstGeom>
          <a:ln w="12700">
            <a:miter lim="400000"/>
          </a:ln>
        </p:spPr>
      </p:pic>
      <p:pic>
        <p:nvPicPr>
          <p:cNvPr id="211"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19407" y="4999478"/>
            <a:ext cx="8928101" cy="5283201"/>
          </a:xfrm>
          <a:prstGeom prst="rect">
            <a:avLst/>
          </a:prstGeom>
          <a:ln w="12700">
            <a:miter lim="400000"/>
          </a:ln>
        </p:spPr>
      </p:pic>
      <p:sp>
        <p:nvSpPr>
          <p:cNvPr id="212" name="Caraguatatuba, 1967…"/>
          <p:cNvSpPr txBox="1"/>
          <p:nvPr/>
        </p:nvSpPr>
        <p:spPr>
          <a:xfrm>
            <a:off x="14465427" y="10209623"/>
            <a:ext cx="9473947" cy="1919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0"/>
            </a:pPr>
            <a:r>
              <a:rPr>
                <a:solidFill>
                  <a:schemeClr val="accent4">
                    <a:hueOff val="-1109302"/>
                    <a:lumOff val="-6470"/>
                  </a:schemeClr>
                </a:solidFill>
              </a:rPr>
              <a:t>Caraguatatuba, 1967</a:t>
            </a:r>
            <a:r>
              <a:t> </a:t>
            </a:r>
          </a:p>
          <a:p>
            <a:pPr>
              <a:defRPr b="0"/>
            </a:pPr>
            <a:endParaRPr/>
          </a:p>
          <a:p>
            <a:pPr>
              <a:defRPr b="0"/>
            </a:pPr>
            <a:r>
              <a:t>Widespread landslides (&gt; 1,500) triggered a debris flow</a:t>
            </a:r>
          </a:p>
          <a:p>
            <a:pPr>
              <a:defRPr b="0"/>
            </a:pPr>
            <a:r>
              <a:t>at the Santo Antonio catchment</a:t>
            </a:r>
          </a:p>
        </p:txBody>
      </p:sp>
      <p:sp>
        <p:nvSpPr>
          <p:cNvPr id="213" name="Oval"/>
          <p:cNvSpPr/>
          <p:nvPr/>
        </p:nvSpPr>
        <p:spPr>
          <a:xfrm>
            <a:off x="9855200" y="7264400"/>
            <a:ext cx="446882" cy="386259"/>
          </a:xfrm>
          <a:prstGeom prst="ellipse">
            <a:avLst/>
          </a:prstGeom>
          <a:solidFill>
            <a:schemeClr val="accent1">
              <a:lumOff val="13529"/>
            </a:schemeClr>
          </a:solidFill>
          <a:ln w="12700">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214" name="Text"/>
          <p:cNvSpPr txBox="1"/>
          <p:nvPr/>
        </p:nvSpPr>
        <p:spPr>
          <a:xfrm>
            <a:off x="11760898" y="6577775"/>
            <a:ext cx="862204" cy="560450"/>
          </a:xfrm>
          <a:prstGeom prst="rect">
            <a:avLst/>
          </a:prstGeom>
          <a:ln w="12700">
            <a:miter lim="400000"/>
          </a:ln>
        </p:spPr>
        <p:txBody>
          <a:bodyPr wrap="none" lIns="50800" tIns="50800" rIns="50800" bIns="50800" anchor="ctr">
            <a:spAutoFit/>
          </a:bodyPr>
          <a:lstStyle/>
          <a:p>
            <a:endParaRPr/>
          </a:p>
        </p:txBody>
      </p:sp>
      <p:sp>
        <p:nvSpPr>
          <p:cNvPr id="215" name="Line"/>
          <p:cNvSpPr/>
          <p:nvPr/>
        </p:nvSpPr>
        <p:spPr>
          <a:xfrm>
            <a:off x="10603920" y="7620000"/>
            <a:ext cx="3413649" cy="0"/>
          </a:xfrm>
          <a:prstGeom prst="line">
            <a:avLst/>
          </a:prstGeom>
          <a:ln w="88900">
            <a:solidFill>
              <a:schemeClr val="accent5"/>
            </a:solidFill>
            <a:miter lim="400000"/>
            <a:tailEnd type="triangle"/>
          </a:ln>
        </p:spPr>
        <p:txBody>
          <a:bodyPr lIns="50800" tIns="50800" rIns="50800" bIns="50800" anchor="ctr"/>
          <a:lstStyle/>
          <a:p>
            <a:pPr>
              <a:defRPr sz="3200" b="0">
                <a:latin typeface="+mn-lt"/>
                <a:ea typeface="+mn-ea"/>
                <a:cs typeface="+mn-cs"/>
                <a:sym typeface="Helvetica Neue Medium"/>
              </a:defRPr>
            </a:pPr>
            <a:endParaRPr/>
          </a:p>
        </p:txBody>
      </p:sp>
      <p:pic>
        <p:nvPicPr>
          <p:cNvPr id="15" name="Picture 14">
            <a:extLst>
              <a:ext uri="{FF2B5EF4-FFF2-40B4-BE49-F238E27FC236}">
                <a16:creationId xmlns:a16="http://schemas.microsoft.com/office/drawing/2014/main" id="{12F0D712-8448-5641-8D89-595D9011BA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18" name="4"/>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4</a:t>
            </a:r>
          </a:p>
        </p:txBody>
      </p:sp>
      <p:sp>
        <p:nvSpPr>
          <p:cNvPr id="219"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dirty="0">
                <a:solidFill>
                  <a:srgbClr val="6C6C6C"/>
                </a:solidFill>
              </a:rPr>
              <a:t>Introduction</a:t>
            </a:r>
            <a:r>
              <a:rPr dirty="0"/>
              <a:t>    </a:t>
            </a:r>
            <a:r>
              <a:rPr sz="4000" dirty="0"/>
              <a:t>The Debris Flow</a:t>
            </a:r>
            <a:r>
              <a:rPr dirty="0">
                <a:solidFill>
                  <a:srgbClr val="434343"/>
                </a:solidFill>
              </a:rPr>
              <a:t>    Material and Methods    Results    Conclusion</a:t>
            </a:r>
          </a:p>
        </p:txBody>
      </p:sp>
      <p:sp>
        <p:nvSpPr>
          <p:cNvPr id="220" name="OBJECTIVE: Estimate the magnitude (i.e the total volume of debris transported) based on the geomorphological characteristics of the debris flow."/>
          <p:cNvSpPr txBox="1"/>
          <p:nvPr/>
        </p:nvSpPr>
        <p:spPr>
          <a:xfrm>
            <a:off x="323165" y="6071288"/>
            <a:ext cx="14974987" cy="23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lnSpc>
                <a:spcPct val="150000"/>
              </a:lnSpc>
              <a:spcBef>
                <a:spcPts val="5900"/>
              </a:spcBef>
              <a:defRPr sz="3400" b="0"/>
            </a:pPr>
            <a:r>
              <a:rPr b="1" dirty="0"/>
              <a:t>OBJECTIVE:</a:t>
            </a:r>
            <a:r>
              <a:rPr dirty="0"/>
              <a:t> Estimate the magnitude (</a:t>
            </a:r>
            <a:r>
              <a:rPr dirty="0" err="1"/>
              <a:t>i.e</a:t>
            </a:r>
            <a:r>
              <a:rPr lang="pt-BR" dirty="0"/>
              <a:t>.</a:t>
            </a:r>
            <a:r>
              <a:rPr dirty="0"/>
              <a:t> the total volume of debris transported) based on the geomorphological characteristics of the debris flow.</a:t>
            </a:r>
          </a:p>
        </p:txBody>
      </p:sp>
      <p:sp>
        <p:nvSpPr>
          <p:cNvPr id="221" name="On the night of February 11, 2017, a debris flow occurred at the Pedra Branca catchment (Serra do Mar), destroying small farms at the outlet region and affecting oil pipelines that cross the catchment."/>
          <p:cNvSpPr txBox="1"/>
          <p:nvPr/>
        </p:nvSpPr>
        <p:spPr>
          <a:xfrm>
            <a:off x="323165" y="1814778"/>
            <a:ext cx="14974987" cy="2109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49791" indent="-449791" algn="just">
              <a:lnSpc>
                <a:spcPct val="150000"/>
              </a:lnSpc>
              <a:buSzPct val="50000"/>
              <a:buBlip>
                <a:blip r:embed="rId3"/>
              </a:buBlip>
              <a:defRPr sz="3400" b="0"/>
            </a:lvl1pPr>
          </a:lstStyle>
          <a:p>
            <a:r>
              <a:t>On the night of February 11, 2017, a debris flow occurred at the Pedra Branca catchment (Serra do Mar), destroying small farms at the outlet region and affecting oil pipelines that cross the catchment. </a:t>
            </a:r>
          </a:p>
        </p:txBody>
      </p:sp>
      <p:pic>
        <p:nvPicPr>
          <p:cNvPr id="222" name="localizacao - egu2.png" descr="localizacao - egu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68063" y="1584574"/>
            <a:ext cx="8556801" cy="11157579"/>
          </a:xfrm>
          <a:prstGeom prst="rect">
            <a:avLst/>
          </a:prstGeom>
          <a:ln w="12700">
            <a:miter lim="400000"/>
          </a:ln>
        </p:spPr>
      </p:pic>
      <p:sp>
        <p:nvSpPr>
          <p:cNvPr id="223" name="The debris flow was initiated by landslides triggered by a 200 mm rainfall in 5 h, with 80 mm h-1 peak rainfall."/>
          <p:cNvSpPr txBox="1"/>
          <p:nvPr/>
        </p:nvSpPr>
        <p:spPr>
          <a:xfrm>
            <a:off x="335428" y="4146826"/>
            <a:ext cx="14950462" cy="1571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9791" indent="-449791" algn="just">
              <a:lnSpc>
                <a:spcPct val="150000"/>
              </a:lnSpc>
              <a:buSzPct val="50000"/>
              <a:buBlip>
                <a:blip r:embed="rId3"/>
              </a:buBlip>
              <a:defRPr sz="3400" b="0"/>
            </a:pPr>
            <a:r>
              <a:rPr dirty="0"/>
              <a:t>The debris flow was initiated by landslides</a:t>
            </a:r>
            <a:r>
              <a:rPr lang="pt-BR" dirty="0"/>
              <a:t>,</a:t>
            </a:r>
            <a:r>
              <a:rPr dirty="0"/>
              <a:t> triggered by a 200 mm rainfall in 5 h</a:t>
            </a:r>
            <a:r>
              <a:rPr lang="pt-BR" dirty="0"/>
              <a:t> (</a:t>
            </a:r>
            <a:r>
              <a:rPr dirty="0"/>
              <a:t>80 mm h</a:t>
            </a:r>
            <a:r>
              <a:rPr sz="3300" baseline="31999" dirty="0"/>
              <a:t>-1</a:t>
            </a:r>
            <a:r>
              <a:rPr dirty="0"/>
              <a:t> peak rainfall</a:t>
            </a:r>
            <a:r>
              <a:rPr lang="pt-BR" dirty="0"/>
              <a:t>)</a:t>
            </a:r>
            <a:r>
              <a:rPr dirty="0"/>
              <a:t>.</a:t>
            </a:r>
          </a:p>
        </p:txBody>
      </p:sp>
      <p:pic>
        <p:nvPicPr>
          <p:cNvPr id="224" name="Untitled-1.png" descr="Untitled-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38375" y="8436824"/>
            <a:ext cx="4635653" cy="4305329"/>
          </a:xfrm>
          <a:prstGeom prst="rect">
            <a:avLst/>
          </a:prstGeom>
          <a:ln w="12700">
            <a:miter lim="400000"/>
          </a:ln>
        </p:spPr>
      </p:pic>
      <p:pic>
        <p:nvPicPr>
          <p:cNvPr id="225" name="Paraná.png" descr="Paraná.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1311" y="8589614"/>
            <a:ext cx="5958386" cy="4152539"/>
          </a:xfrm>
          <a:prstGeom prst="rect">
            <a:avLst/>
          </a:prstGeom>
          <a:ln w="12700">
            <a:miter lim="400000"/>
          </a:ln>
        </p:spPr>
      </p:pic>
      <p:sp>
        <p:nvSpPr>
          <p:cNvPr id="226" name="Line"/>
          <p:cNvSpPr/>
          <p:nvPr/>
        </p:nvSpPr>
        <p:spPr>
          <a:xfrm flipV="1">
            <a:off x="5009622" y="8603280"/>
            <a:ext cx="2859981" cy="3202864"/>
          </a:xfrm>
          <a:prstGeom prst="line">
            <a:avLst/>
          </a:prstGeom>
          <a:ln w="25400">
            <a:solidFill>
              <a:srgbClr val="FFFFF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227" name="Line"/>
          <p:cNvSpPr/>
          <p:nvPr/>
        </p:nvSpPr>
        <p:spPr>
          <a:xfrm>
            <a:off x="4977125" y="11869469"/>
            <a:ext cx="2924975" cy="860496"/>
          </a:xfrm>
          <a:prstGeom prst="line">
            <a:avLst/>
          </a:prstGeom>
          <a:ln w="25400">
            <a:solidFill>
              <a:srgbClr val="FFFFFF"/>
            </a:solidFill>
            <a:miter lim="400000"/>
          </a:ln>
        </p:spPr>
        <p:txBody>
          <a:bodyPr lIns="50800" tIns="50800" rIns="50800" bIns="50800" anchor="ctr"/>
          <a:lstStyle/>
          <a:p>
            <a:pPr>
              <a:defRPr sz="3200" b="0">
                <a:latin typeface="+mn-lt"/>
                <a:ea typeface="+mn-ea"/>
                <a:cs typeface="+mn-cs"/>
                <a:sym typeface="Helvetica Neue Medium"/>
              </a:defRPr>
            </a:pPr>
            <a:endParaRPr/>
          </a:p>
        </p:txBody>
      </p:sp>
      <p:sp>
        <p:nvSpPr>
          <p:cNvPr id="228" name="Line"/>
          <p:cNvSpPr/>
          <p:nvPr/>
        </p:nvSpPr>
        <p:spPr>
          <a:xfrm flipV="1">
            <a:off x="12563076" y="7726825"/>
            <a:ext cx="4330008" cy="3514728"/>
          </a:xfrm>
          <a:prstGeom prst="line">
            <a:avLst/>
          </a:prstGeom>
          <a:ln w="88900">
            <a:solidFill>
              <a:schemeClr val="accent4">
                <a:hueOff val="-1109302"/>
                <a:lumOff val="-6470"/>
              </a:schemeClr>
            </a:solidFill>
            <a:miter lim="400000"/>
            <a:tailEnd type="triangle"/>
          </a:ln>
        </p:spPr>
        <p:txBody>
          <a:bodyPr lIns="50800" tIns="50800" rIns="50800" bIns="50800" anchor="ctr"/>
          <a:lstStyle/>
          <a:p>
            <a:pPr>
              <a:defRPr sz="3200" b="0">
                <a:latin typeface="+mn-lt"/>
                <a:ea typeface="+mn-ea"/>
                <a:cs typeface="+mn-cs"/>
                <a:sym typeface="Helvetica Neue Medium"/>
              </a:defRPr>
            </a:pPr>
            <a:endParaRPr/>
          </a:p>
        </p:txBody>
      </p:sp>
      <p:sp>
        <p:nvSpPr>
          <p:cNvPr id="229" name="Cabral et al. (in prep)"/>
          <p:cNvSpPr txBox="1"/>
          <p:nvPr/>
        </p:nvSpPr>
        <p:spPr>
          <a:xfrm>
            <a:off x="20973173" y="1925199"/>
            <a:ext cx="2706854"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0"/>
            </a:lvl1pPr>
          </a:lstStyle>
          <a:p>
            <a:r>
              <a:t>Cabral et al. (in prep)</a:t>
            </a:r>
          </a:p>
        </p:txBody>
      </p:sp>
      <p:sp>
        <p:nvSpPr>
          <p:cNvPr id="230"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16" name="Picture 15">
            <a:extLst>
              <a:ext uri="{FF2B5EF4-FFF2-40B4-BE49-F238E27FC236}">
                <a16:creationId xmlns:a16="http://schemas.microsoft.com/office/drawing/2014/main" id="{234E04C3-9DFB-AD4A-97CD-7946923B0C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33" name="5"/>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5</a:t>
            </a:r>
          </a:p>
        </p:txBody>
      </p:sp>
      <p:sp>
        <p:nvSpPr>
          <p:cNvPr id="234"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sz="4000"/>
              <a:t>The Debris Flow</a:t>
            </a:r>
            <a:r>
              <a:rPr>
                <a:solidFill>
                  <a:srgbClr val="434343"/>
                </a:solidFill>
              </a:rPr>
              <a:t>    Material and Methods    Results    Conclusion</a:t>
            </a:r>
          </a:p>
        </p:txBody>
      </p:sp>
      <p:pic>
        <p:nvPicPr>
          <p:cNvPr id="23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863" y="3123448"/>
            <a:ext cx="14573862" cy="7469104"/>
          </a:xfrm>
          <a:prstGeom prst="rect">
            <a:avLst/>
          </a:prstGeom>
          <a:ln w="12700">
            <a:miter lim="400000"/>
          </a:ln>
        </p:spPr>
      </p:pic>
      <p:graphicFrame>
        <p:nvGraphicFramePr>
          <p:cNvPr id="236" name="Table"/>
          <p:cNvGraphicFramePr/>
          <p:nvPr/>
        </p:nvGraphicFramePr>
        <p:xfrm>
          <a:off x="15292384" y="4444248"/>
          <a:ext cx="8654752" cy="5204679"/>
        </p:xfrm>
        <a:graphic>
          <a:graphicData uri="http://schemas.openxmlformats.org/drawingml/2006/table">
            <a:tbl>
              <a:tblPr bandRow="1">
                <a:tableStyleId>{4C3C2611-4C71-4FC5-86AE-919BDF0F9419}</a:tableStyleId>
              </a:tblPr>
              <a:tblGrid>
                <a:gridCol w="4327376">
                  <a:extLst>
                    <a:ext uri="{9D8B030D-6E8A-4147-A177-3AD203B41FA5}">
                      <a16:colId xmlns:a16="http://schemas.microsoft.com/office/drawing/2014/main" val="20000"/>
                    </a:ext>
                  </a:extLst>
                </a:gridCol>
                <a:gridCol w="4327376">
                  <a:extLst>
                    <a:ext uri="{9D8B030D-6E8A-4147-A177-3AD203B41FA5}">
                      <a16:colId xmlns:a16="http://schemas.microsoft.com/office/drawing/2014/main" val="20001"/>
                    </a:ext>
                  </a:extLst>
                </a:gridCol>
              </a:tblGrid>
              <a:tr h="650997">
                <a:tc>
                  <a:txBody>
                    <a:bodyPr/>
                    <a:lstStyle/>
                    <a:p>
                      <a:pPr defTabSz="355600">
                        <a:defRPr sz="1800" b="0"/>
                      </a:pPr>
                      <a:r>
                        <a:rPr sz="2500">
                          <a:solidFill>
                            <a:srgbClr val="FFFFFF"/>
                          </a:solidFill>
                          <a:sym typeface="Arial Unicode MS"/>
                        </a:rPr>
                        <a:t>Watershed area</a:t>
                      </a:r>
                    </a:p>
                  </a:txBody>
                  <a:tcPr marL="63500" marR="63500" marT="0" marB="0" anchor="ctr" horzOverflow="overflow">
                    <a:lnL w="12700">
                      <a:solidFill>
                        <a:srgbClr val="D6D6D6"/>
                      </a:solidFill>
                      <a:miter lim="400000"/>
                    </a:lnL>
                    <a:lnT w="12700">
                      <a:solidFill>
                        <a:srgbClr val="D6D6D6"/>
                      </a:solidFill>
                      <a:miter lim="400000"/>
                    </a:lnT>
                  </a:tcPr>
                </a:tc>
                <a:tc>
                  <a:txBody>
                    <a:bodyPr/>
                    <a:lstStyle/>
                    <a:p>
                      <a:pPr defTabSz="355600">
                        <a:defRPr sz="2500" b="0">
                          <a:solidFill>
                            <a:srgbClr val="FFFFFF"/>
                          </a:solidFill>
                          <a:sym typeface="Arial Unicode MS"/>
                        </a:defRPr>
                      </a:pPr>
                      <a:r>
                        <a:t>3.43 km</a:t>
                      </a:r>
                      <a:r>
                        <a:rPr baseline="31999"/>
                        <a:t>2</a:t>
                      </a:r>
                    </a:p>
                  </a:txBody>
                  <a:tcPr marL="63500" marR="63500" marT="0" marB="0" anchor="ctr" horzOverflow="overflow">
                    <a:lnR w="12700">
                      <a:solidFill>
                        <a:srgbClr val="D6D6D6"/>
                      </a:solidFill>
                      <a:miter lim="400000"/>
                    </a:lnR>
                    <a:lnT w="12700">
                      <a:solidFill>
                        <a:srgbClr val="D6D6D6"/>
                      </a:solidFill>
                      <a:miter lim="400000"/>
                    </a:lnT>
                  </a:tcPr>
                </a:tc>
                <a:extLst>
                  <a:ext uri="{0D108BD9-81ED-4DB2-BD59-A6C34878D82A}">
                    <a16:rowId xmlns:a16="http://schemas.microsoft.com/office/drawing/2014/main" val="10000"/>
                  </a:ext>
                </a:extLst>
              </a:tr>
              <a:tr h="650997">
                <a:tc>
                  <a:txBody>
                    <a:bodyPr/>
                    <a:lstStyle/>
                    <a:p>
                      <a:pPr defTabSz="355600">
                        <a:defRPr sz="1800" b="0"/>
                      </a:pPr>
                      <a:r>
                        <a:rPr sz="2500">
                          <a:solidFill>
                            <a:srgbClr val="FFFFFF"/>
                          </a:solidFill>
                          <a:sym typeface="Arial Unicode MS"/>
                        </a:rPr>
                        <a:t>Maximum elevation</a:t>
                      </a:r>
                    </a:p>
                  </a:txBody>
                  <a:tcPr marL="63500" marR="63500" marT="0" marB="0" anchor="ctr" horzOverflow="overflow">
                    <a:lnL w="12700">
                      <a:solidFill>
                        <a:srgbClr val="D6D6D6"/>
                      </a:solidFill>
                      <a:miter lim="400000"/>
                    </a:lnL>
                  </a:tcPr>
                </a:tc>
                <a:tc>
                  <a:txBody>
                    <a:bodyPr/>
                    <a:lstStyle/>
                    <a:p>
                      <a:pPr defTabSz="355600">
                        <a:defRPr sz="1800" b="0"/>
                      </a:pPr>
                      <a:r>
                        <a:rPr sz="2500">
                          <a:solidFill>
                            <a:srgbClr val="FFFFFF"/>
                          </a:solidFill>
                          <a:sym typeface="Arial Unicode MS"/>
                        </a:rPr>
                        <a:t>1,060 m a.s.l.</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1"/>
                  </a:ext>
                </a:extLst>
              </a:tr>
              <a:tr h="647700">
                <a:tc>
                  <a:txBody>
                    <a:bodyPr/>
                    <a:lstStyle/>
                    <a:p>
                      <a:pPr defTabSz="355600">
                        <a:defRPr sz="1800" b="0"/>
                      </a:pPr>
                      <a:r>
                        <a:rPr sz="2500">
                          <a:solidFill>
                            <a:srgbClr val="FFFFFF"/>
                          </a:solidFill>
                          <a:sym typeface="Arial Unicode MS"/>
                        </a:rPr>
                        <a:t>Outlet elevation</a:t>
                      </a:r>
                    </a:p>
                  </a:txBody>
                  <a:tcPr marL="63500" marR="63500" marT="0" marB="0" anchor="ctr" horzOverflow="overflow">
                    <a:lnL w="12700">
                      <a:solidFill>
                        <a:srgbClr val="D6D6D6"/>
                      </a:solidFill>
                      <a:miter lim="400000"/>
                    </a:lnL>
                  </a:tcPr>
                </a:tc>
                <a:tc>
                  <a:txBody>
                    <a:bodyPr/>
                    <a:lstStyle/>
                    <a:p>
                      <a:pPr defTabSz="355600">
                        <a:defRPr sz="1800" b="0"/>
                      </a:pPr>
                      <a:r>
                        <a:rPr sz="2500">
                          <a:solidFill>
                            <a:srgbClr val="FFFFFF"/>
                          </a:solidFill>
                          <a:sym typeface="Arial Unicode MS"/>
                        </a:rPr>
                        <a:t>100 m a.s.l.</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2"/>
                  </a:ext>
                </a:extLst>
              </a:tr>
              <a:tr h="650997">
                <a:tc>
                  <a:txBody>
                    <a:bodyPr/>
                    <a:lstStyle/>
                    <a:p>
                      <a:pPr defTabSz="355600">
                        <a:defRPr sz="1800" b="0"/>
                      </a:pPr>
                      <a:r>
                        <a:rPr sz="2500">
                          <a:solidFill>
                            <a:srgbClr val="FFFFFF"/>
                          </a:solidFill>
                          <a:sym typeface="Arial Unicode MS"/>
                        </a:rPr>
                        <a:t>Average slope</a:t>
                      </a:r>
                    </a:p>
                  </a:txBody>
                  <a:tcPr marL="63500" marR="63500" marT="0" marB="0" anchor="ctr" horzOverflow="overflow">
                    <a:lnL w="12700">
                      <a:solidFill>
                        <a:srgbClr val="D6D6D6"/>
                      </a:solidFill>
                      <a:miter lim="400000"/>
                    </a:lnL>
                  </a:tcPr>
                </a:tc>
                <a:tc>
                  <a:txBody>
                    <a:bodyPr/>
                    <a:lstStyle/>
                    <a:p>
                      <a:pPr defTabSz="355600">
                        <a:defRPr sz="1800" b="0"/>
                      </a:pPr>
                      <a:r>
                        <a:rPr sz="2500">
                          <a:solidFill>
                            <a:srgbClr val="FFFFFF"/>
                          </a:solidFill>
                          <a:sym typeface="Arial Unicode MS"/>
                        </a:rPr>
                        <a:t>16.8º</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3"/>
                  </a:ext>
                </a:extLst>
              </a:tr>
              <a:tr h="650997">
                <a:tc>
                  <a:txBody>
                    <a:bodyPr/>
                    <a:lstStyle/>
                    <a:p>
                      <a:pPr defTabSz="355600">
                        <a:defRPr sz="1800" b="0"/>
                      </a:pPr>
                      <a:r>
                        <a:rPr sz="2500">
                          <a:solidFill>
                            <a:srgbClr val="FFFFFF"/>
                          </a:solidFill>
                          <a:sym typeface="Arial Unicode MS"/>
                        </a:rPr>
                        <a:t>Channel lenght</a:t>
                      </a:r>
                    </a:p>
                  </a:txBody>
                  <a:tcPr marL="63500" marR="63500" marT="0" marB="0" anchor="ctr" horzOverflow="overflow">
                    <a:lnL w="12700">
                      <a:solidFill>
                        <a:srgbClr val="D6D6D6"/>
                      </a:solidFill>
                      <a:miter lim="400000"/>
                    </a:lnL>
                  </a:tcPr>
                </a:tc>
                <a:tc>
                  <a:txBody>
                    <a:bodyPr/>
                    <a:lstStyle/>
                    <a:p>
                      <a:pPr defTabSz="355600">
                        <a:defRPr sz="1800" b="0"/>
                      </a:pPr>
                      <a:r>
                        <a:rPr sz="2500">
                          <a:solidFill>
                            <a:srgbClr val="FFFFFF"/>
                          </a:solidFill>
                          <a:sym typeface="Arial Unicode MS"/>
                        </a:rPr>
                        <a:t>3,100 m</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4"/>
                  </a:ext>
                </a:extLst>
              </a:tr>
              <a:tr h="650997">
                <a:tc>
                  <a:txBody>
                    <a:bodyPr/>
                    <a:lstStyle/>
                    <a:p>
                      <a:pPr defTabSz="355600">
                        <a:defRPr sz="1800" b="0"/>
                      </a:pPr>
                      <a:r>
                        <a:rPr sz="2500">
                          <a:solidFill>
                            <a:srgbClr val="FFFFFF"/>
                          </a:solidFill>
                          <a:sym typeface="Arial Unicode MS"/>
                        </a:rPr>
                        <a:t>Slope at the initiation area</a:t>
                      </a:r>
                    </a:p>
                  </a:txBody>
                  <a:tcPr marL="63500" marR="63500" marT="0" marB="0" anchor="ctr" horzOverflow="overflow">
                    <a:lnL w="12700">
                      <a:solidFill>
                        <a:srgbClr val="D6D6D6"/>
                      </a:solidFill>
                      <a:miter lim="400000"/>
                    </a:lnL>
                  </a:tcPr>
                </a:tc>
                <a:tc>
                  <a:txBody>
                    <a:bodyPr/>
                    <a:lstStyle/>
                    <a:p>
                      <a:pPr defTabSz="355600">
                        <a:defRPr sz="1800" b="0"/>
                      </a:pPr>
                      <a:r>
                        <a:rPr sz="2500">
                          <a:solidFill>
                            <a:srgbClr val="FFFFFF"/>
                          </a:solidFill>
                          <a:sym typeface="Arial Unicode MS"/>
                        </a:rPr>
                        <a:t>34º</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5"/>
                  </a:ext>
                </a:extLst>
              </a:tr>
              <a:tr h="650997">
                <a:tc>
                  <a:txBody>
                    <a:bodyPr/>
                    <a:lstStyle/>
                    <a:p>
                      <a:pPr defTabSz="355600">
                        <a:defRPr sz="1800" b="0"/>
                      </a:pPr>
                      <a:r>
                        <a:rPr sz="2500">
                          <a:solidFill>
                            <a:srgbClr val="FFFFFF"/>
                          </a:solidFill>
                          <a:sym typeface="Arial Unicode MS"/>
                        </a:rPr>
                        <a:t>Slope at the outlet region</a:t>
                      </a:r>
                    </a:p>
                  </a:txBody>
                  <a:tcPr marL="63500" marR="63500" marT="0" marB="0" anchor="ctr" horzOverflow="overflow">
                    <a:lnL w="12700">
                      <a:solidFill>
                        <a:srgbClr val="D6D6D6"/>
                      </a:solidFill>
                      <a:miter lim="400000"/>
                    </a:lnL>
                  </a:tcPr>
                </a:tc>
                <a:tc>
                  <a:txBody>
                    <a:bodyPr/>
                    <a:lstStyle/>
                    <a:p>
                      <a:pPr defTabSz="355600">
                        <a:defRPr sz="1800" b="0"/>
                      </a:pPr>
                      <a:r>
                        <a:rPr sz="2500">
                          <a:solidFill>
                            <a:srgbClr val="FFFFFF"/>
                          </a:solidFill>
                          <a:sym typeface="Arial Unicode MS"/>
                        </a:rPr>
                        <a:t>4º</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6"/>
                  </a:ext>
                </a:extLst>
              </a:tr>
              <a:tr h="650997">
                <a:tc>
                  <a:txBody>
                    <a:bodyPr/>
                    <a:lstStyle/>
                    <a:p>
                      <a:pPr defTabSz="355600">
                        <a:defRPr sz="1800" b="0"/>
                      </a:pPr>
                      <a:r>
                        <a:rPr sz="2500">
                          <a:solidFill>
                            <a:srgbClr val="FFFFFF"/>
                          </a:solidFill>
                          <a:sym typeface="Arial Unicode MS"/>
                        </a:rPr>
                        <a:t>Avg channel slope (º)</a:t>
                      </a:r>
                    </a:p>
                  </a:txBody>
                  <a:tcPr marL="63500" marR="63500" marT="0" marB="0" anchor="ctr" horzOverflow="overflow">
                    <a:lnL w="12700">
                      <a:solidFill>
                        <a:srgbClr val="D6D6D6"/>
                      </a:solidFill>
                      <a:miter lim="400000"/>
                    </a:lnL>
                    <a:lnB w="12700">
                      <a:solidFill>
                        <a:srgbClr val="D6D6D6"/>
                      </a:solidFill>
                      <a:miter lim="400000"/>
                    </a:lnB>
                  </a:tcPr>
                </a:tc>
                <a:tc>
                  <a:txBody>
                    <a:bodyPr/>
                    <a:lstStyle/>
                    <a:p>
                      <a:pPr defTabSz="355600">
                        <a:defRPr sz="1800" b="0"/>
                      </a:pPr>
                      <a:r>
                        <a:rPr sz="2500">
                          <a:solidFill>
                            <a:srgbClr val="FFFFFF"/>
                          </a:solidFill>
                          <a:sym typeface="Arial Unicode MS"/>
                        </a:rPr>
                        <a:t>10º</a:t>
                      </a:r>
                    </a:p>
                  </a:txBody>
                  <a:tcPr marL="63500" marR="63500" marT="0" marB="0" anchor="ctr" horzOverflow="overflow">
                    <a:lnR w="12700">
                      <a:solidFill>
                        <a:srgbClr val="D6D6D6"/>
                      </a:solidFill>
                      <a:miter lim="400000"/>
                    </a:lnR>
                    <a:lnB w="12700">
                      <a:solidFill>
                        <a:srgbClr val="D6D6D6"/>
                      </a:solidFill>
                      <a:miter lim="400000"/>
                    </a:lnB>
                  </a:tcPr>
                </a:tc>
                <a:extLst>
                  <a:ext uri="{0D108BD9-81ED-4DB2-BD59-A6C34878D82A}">
                    <a16:rowId xmlns:a16="http://schemas.microsoft.com/office/drawing/2014/main" val="10007"/>
                  </a:ext>
                </a:extLst>
              </a:tr>
            </a:tbl>
          </a:graphicData>
        </a:graphic>
      </p:graphicFrame>
      <p:sp>
        <p:nvSpPr>
          <p:cNvPr id="237" name="Sentinel-3 aerial photographs"/>
          <p:cNvSpPr txBox="1"/>
          <p:nvPr/>
        </p:nvSpPr>
        <p:spPr>
          <a:xfrm>
            <a:off x="4982499" y="10702924"/>
            <a:ext cx="5482591"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Sentinel-3 aerial photographs</a:t>
            </a:r>
          </a:p>
        </p:txBody>
      </p:sp>
      <p:sp>
        <p:nvSpPr>
          <p:cNvPr id="238" name="Geomorphometric parameters of the…"/>
          <p:cNvSpPr txBox="1"/>
          <p:nvPr/>
        </p:nvSpPr>
        <p:spPr>
          <a:xfrm>
            <a:off x="16229812" y="3069210"/>
            <a:ext cx="6779896"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Geomorphometric parameters of the</a:t>
            </a:r>
          </a:p>
          <a:p>
            <a:r>
              <a:t>Pedra Branca catchment</a:t>
            </a:r>
          </a:p>
        </p:txBody>
      </p:sp>
      <p:sp>
        <p:nvSpPr>
          <p:cNvPr id="239" name="Before and after the debris flow"/>
          <p:cNvSpPr txBox="1"/>
          <p:nvPr/>
        </p:nvSpPr>
        <p:spPr>
          <a:xfrm>
            <a:off x="4587808" y="2452626"/>
            <a:ext cx="5864353"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Before and after the debris flow</a:t>
            </a:r>
          </a:p>
        </p:txBody>
      </p:sp>
      <p:sp>
        <p:nvSpPr>
          <p:cNvPr id="240"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11" name="Picture 10">
            <a:extLst>
              <a:ext uri="{FF2B5EF4-FFF2-40B4-BE49-F238E27FC236}">
                <a16:creationId xmlns:a16="http://schemas.microsoft.com/office/drawing/2014/main" id="{1DA94BCF-6ECB-7944-8B16-1BB32FC056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43" name="6"/>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6</a:t>
            </a:r>
          </a:p>
        </p:txBody>
      </p:sp>
      <p:sp>
        <p:nvSpPr>
          <p:cNvPr id="244"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a:solidFill>
                  <a:srgbClr val="6C6C6C"/>
                </a:solidFill>
              </a:rPr>
              <a:t>The Debris Flow </a:t>
            </a:r>
            <a:r>
              <a:rPr>
                <a:solidFill>
                  <a:srgbClr val="434343"/>
                </a:solidFill>
              </a:rPr>
              <a:t>   </a:t>
            </a:r>
            <a:r>
              <a:rPr sz="4000"/>
              <a:t>Material and Methods</a:t>
            </a:r>
            <a:r>
              <a:rPr>
                <a:solidFill>
                  <a:srgbClr val="434343"/>
                </a:solidFill>
              </a:rPr>
              <a:t>    Results    Conclusion</a:t>
            </a:r>
          </a:p>
        </p:txBody>
      </p:sp>
      <p:sp>
        <p:nvSpPr>
          <p:cNvPr id="245" name="A systematic post-event terrestrial investigation and the acquisition of high-resolution aerial photographs, using aerial unmanned vehicle (UAV), were conducted to characterise the source area, transport path and deposits of the debris flow"/>
          <p:cNvSpPr txBox="1">
            <a:spLocks noGrp="1"/>
          </p:cNvSpPr>
          <p:nvPr>
            <p:ph type="subTitle" idx="1"/>
          </p:nvPr>
        </p:nvSpPr>
        <p:spPr>
          <a:xfrm>
            <a:off x="614017" y="1462863"/>
            <a:ext cx="14686753" cy="9699743"/>
          </a:xfrm>
          <a:prstGeom prst="rect">
            <a:avLst/>
          </a:prstGeom>
        </p:spPr>
        <p:txBody>
          <a:bodyPr anchor="ctr"/>
          <a:lstStyle/>
          <a:p>
            <a:pPr algn="just" defTabSz="355600">
              <a:lnSpc>
                <a:spcPct val="150000"/>
              </a:lnSpc>
              <a:defRPr sz="3400">
                <a:latin typeface="Arial Unicode MS"/>
                <a:ea typeface="Arial Unicode MS"/>
                <a:cs typeface="Arial Unicode MS"/>
                <a:sym typeface="Arial Unicode MS"/>
              </a:defRPr>
            </a:pPr>
            <a:r>
              <a:rPr dirty="0"/>
              <a:t>A systematic post-event terrestrial investigation</a:t>
            </a:r>
            <a:r>
              <a:rPr lang="pt-BR" dirty="0"/>
              <a:t>, </a:t>
            </a:r>
            <a:r>
              <a:rPr lang="pt-BR" dirty="0" err="1"/>
              <a:t>using</a:t>
            </a:r>
            <a:r>
              <a:rPr lang="pt-BR" dirty="0"/>
              <a:t> </a:t>
            </a:r>
            <a:r>
              <a:rPr lang="pt-BR" dirty="0" err="1"/>
              <a:t>cross-sections</a:t>
            </a:r>
            <a:r>
              <a:rPr lang="pt-BR" dirty="0"/>
              <a:t>,</a:t>
            </a:r>
            <a:r>
              <a:rPr dirty="0"/>
              <a:t> and the acquisition of high-resolution aerial photographs, using aerial unmanned vehicle (UAV), were conducted to </a:t>
            </a:r>
            <a:r>
              <a:rPr dirty="0" err="1"/>
              <a:t>characterise</a:t>
            </a:r>
            <a:r>
              <a:rPr dirty="0"/>
              <a:t> the source area, transport path and deposits of the debris flow</a:t>
            </a:r>
            <a:r>
              <a:rPr lang="pt-BR" dirty="0"/>
              <a:t>.</a:t>
            </a:r>
            <a:endParaRPr dirty="0"/>
          </a:p>
          <a:p>
            <a:pPr algn="just" defTabSz="457200">
              <a:lnSpc>
                <a:spcPct val="120000"/>
              </a:lnSpc>
              <a:defRPr sz="4600">
                <a:solidFill>
                  <a:schemeClr val="accent3"/>
                </a:solidFill>
                <a:latin typeface="Arial Unicode MS"/>
                <a:ea typeface="Arial Unicode MS"/>
                <a:cs typeface="Arial Unicode MS"/>
                <a:sym typeface="Arial Unicode MS"/>
              </a:defRPr>
            </a:pPr>
            <a:endParaRPr dirty="0"/>
          </a:p>
          <a:p>
            <a:pPr algn="just" defTabSz="457200">
              <a:lnSpc>
                <a:spcPct val="120000"/>
              </a:lnSpc>
              <a:defRPr sz="4600">
                <a:solidFill>
                  <a:schemeClr val="accent3"/>
                </a:solidFill>
                <a:latin typeface="Arial Unicode MS"/>
                <a:ea typeface="Arial Unicode MS"/>
                <a:cs typeface="Arial Unicode MS"/>
                <a:sym typeface="Arial Unicode MS"/>
              </a:defRPr>
            </a:pPr>
            <a:endParaRPr dirty="0"/>
          </a:p>
          <a:p>
            <a:pPr algn="just" defTabSz="457200">
              <a:lnSpc>
                <a:spcPct val="120000"/>
              </a:lnSpc>
              <a:defRPr sz="4600">
                <a:solidFill>
                  <a:schemeClr val="accent3"/>
                </a:solidFill>
                <a:latin typeface="Arial Unicode MS"/>
                <a:ea typeface="Arial Unicode MS"/>
                <a:cs typeface="Arial Unicode MS"/>
                <a:sym typeface="Arial Unicode MS"/>
              </a:defRPr>
            </a:pPr>
            <a:endParaRPr dirty="0"/>
          </a:p>
        </p:txBody>
      </p:sp>
      <p:pic>
        <p:nvPicPr>
          <p:cNvPr id="246" name="seções.png" descr="seçõe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76844" y="1658571"/>
            <a:ext cx="8466577" cy="11009585"/>
          </a:xfrm>
          <a:prstGeom prst="rect">
            <a:avLst/>
          </a:prstGeom>
          <a:ln w="12700">
            <a:miter lim="400000"/>
          </a:ln>
        </p:spPr>
      </p:pic>
      <p:sp>
        <p:nvSpPr>
          <p:cNvPr id="247" name="The total volume (Vt) is a function of the landslides volume (Vi) that initiated the event, the volume of material entrained (Ve) by the flow and the volume deposited (Vd) along its path (Jakob, 2005):"/>
          <p:cNvSpPr txBox="1"/>
          <p:nvPr/>
        </p:nvSpPr>
        <p:spPr>
          <a:xfrm>
            <a:off x="614017" y="7236870"/>
            <a:ext cx="14686753" cy="2366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355600">
              <a:lnSpc>
                <a:spcPct val="150000"/>
              </a:lnSpc>
              <a:defRPr sz="3400" b="0">
                <a:latin typeface="Arial Unicode MS"/>
                <a:ea typeface="Arial Unicode MS"/>
                <a:cs typeface="Arial Unicode MS"/>
                <a:sym typeface="Arial Unicode MS"/>
              </a:defRPr>
            </a:pPr>
            <a:r>
              <a:rPr dirty="0"/>
              <a:t>The </a:t>
            </a:r>
            <a:r>
              <a:rPr lang="pt-BR" dirty="0"/>
              <a:t>Magnitude </a:t>
            </a:r>
            <a:r>
              <a:rPr dirty="0"/>
              <a:t>(V</a:t>
            </a:r>
            <a:r>
              <a:rPr baseline="-5999" dirty="0"/>
              <a:t>t</a:t>
            </a:r>
            <a:r>
              <a:rPr dirty="0"/>
              <a:t>) is </a:t>
            </a:r>
            <a:r>
              <a:rPr lang="pt-BR" dirty="0" err="1"/>
              <a:t>based</a:t>
            </a:r>
            <a:r>
              <a:rPr lang="pt-BR" dirty="0"/>
              <a:t> </a:t>
            </a:r>
            <a:r>
              <a:rPr lang="pt-BR" dirty="0" err="1"/>
              <a:t>on</a:t>
            </a:r>
            <a:r>
              <a:rPr lang="pt-BR" dirty="0"/>
              <a:t> </a:t>
            </a:r>
            <a:r>
              <a:rPr dirty="0"/>
              <a:t>the landslides volume (V</a:t>
            </a:r>
            <a:r>
              <a:rPr baseline="-5999" dirty="0"/>
              <a:t>i</a:t>
            </a:r>
            <a:r>
              <a:rPr dirty="0"/>
              <a:t>) that initiated the event, the volume of material entrained (</a:t>
            </a:r>
            <a:r>
              <a:rPr dirty="0" err="1"/>
              <a:t>V</a:t>
            </a:r>
            <a:r>
              <a:rPr baseline="-5999" dirty="0" err="1"/>
              <a:t>e</a:t>
            </a:r>
            <a:r>
              <a:rPr dirty="0"/>
              <a:t>) by the flow and the volume deposited (</a:t>
            </a:r>
            <a:r>
              <a:rPr dirty="0" err="1"/>
              <a:t>V</a:t>
            </a:r>
            <a:r>
              <a:rPr baseline="-5999" dirty="0" err="1"/>
              <a:t>d</a:t>
            </a:r>
            <a:r>
              <a:rPr dirty="0"/>
              <a:t>) along its path (Jakob, 2005):</a:t>
            </a:r>
            <a:endParaRPr dirty="0">
              <a:solidFill>
                <a:srgbClr val="000000"/>
              </a:solidFill>
            </a:endParaRPr>
          </a:p>
        </p:txBody>
      </p:sp>
      <p:sp>
        <p:nvSpPr>
          <p:cNvPr id="248" name="Cabral et al. (in prep)"/>
          <p:cNvSpPr txBox="1"/>
          <p:nvPr/>
        </p:nvSpPr>
        <p:spPr>
          <a:xfrm>
            <a:off x="20973173" y="2026799"/>
            <a:ext cx="2706854"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0"/>
            </a:lvl1pPr>
          </a:lstStyle>
          <a:p>
            <a:r>
              <a:t>Cabral et al. (in prep)</a:t>
            </a:r>
          </a:p>
        </p:txBody>
      </p:sp>
      <mc:AlternateContent xmlns:mc="http://schemas.openxmlformats.org/markup-compatibility/2006" xmlns:a14="http://schemas.microsoft.com/office/drawing/2010/main">
        <mc:Choice Requires="a14">
          <p:sp>
            <p:nvSpPr>
              <p:cNvPr id="249" name="Equation"/>
              <p:cNvSpPr txBox="1"/>
              <p:nvPr/>
            </p:nvSpPr>
            <p:spPr>
              <a:xfrm>
                <a:off x="5984979" y="10210303"/>
                <a:ext cx="4325484" cy="579718"/>
              </a:xfrm>
              <a:prstGeom prst="rect">
                <a:avLst/>
              </a:prstGeom>
              <a:ln w="12700">
                <a:miter lim="400000"/>
              </a:ln>
            </p:spPr>
            <p:txBody>
              <a:bodyPr wrap="none" lIns="0" tIns="0" rIns="0" bIns="0">
                <a:spAutoFit/>
              </a:bodyPr>
              <a:lstStyle/>
              <a:p>
                <a:pPr algn="l" defTabSz="914400" latinLnBrk="1">
                  <a:defRPr sz="1800" b="0">
                    <a:solidFill>
                      <a:srgbClr val="000000"/>
                    </a:solidFill>
                  </a:defRPr>
                </a:pPr>
                <a14:m>
                  <m:oMathPara xmlns:m="http://schemas.openxmlformats.org/officeDocument/2006/math">
                    <m:oMathParaPr>
                      <m:jc m:val="centerGroup"/>
                    </m:oMathParaPr>
                    <m:oMath xmlns:m="http://schemas.openxmlformats.org/officeDocument/2006/math">
                      <m:sSub>
                        <m:sSubPr>
                          <m:ctrlPr>
                            <a:rPr sz="5000" i="1">
                              <a:solidFill>
                                <a:srgbClr val="FEFEFE"/>
                              </a:solidFill>
                              <a:latin typeface="Cambria Math" panose="02040503050406030204" pitchFamily="18" charset="0"/>
                            </a:rPr>
                          </m:ctrlPr>
                        </m:sSubPr>
                        <m:e>
                          <m:r>
                            <a:rPr sz="5000" i="1">
                              <a:solidFill>
                                <a:srgbClr val="FEFEFE"/>
                              </a:solidFill>
                              <a:latin typeface="Cambria Math" panose="02040503050406030204" pitchFamily="18" charset="0"/>
                            </a:rPr>
                            <m:t>𝑉</m:t>
                          </m:r>
                        </m:e>
                        <m:sub>
                          <m:r>
                            <a:rPr sz="5000" i="1">
                              <a:solidFill>
                                <a:srgbClr val="FEFEFE"/>
                              </a:solidFill>
                              <a:latin typeface="Cambria Math" panose="02040503050406030204" pitchFamily="18" charset="0"/>
                            </a:rPr>
                            <m:t>𝑡</m:t>
                          </m:r>
                        </m:sub>
                      </m:sSub>
                      <m:r>
                        <a:rPr sz="5000" i="1">
                          <a:solidFill>
                            <a:srgbClr val="FEFEFE"/>
                          </a:solidFill>
                          <a:latin typeface="Cambria Math" panose="02040503050406030204" pitchFamily="18" charset="0"/>
                        </a:rPr>
                        <m:t>=</m:t>
                      </m:r>
                      <m:sSub>
                        <m:sSubPr>
                          <m:ctrlPr>
                            <a:rPr sz="5000" i="1">
                              <a:solidFill>
                                <a:srgbClr val="FEFEFE"/>
                              </a:solidFill>
                              <a:latin typeface="Cambria Math" panose="02040503050406030204" pitchFamily="18" charset="0"/>
                            </a:rPr>
                          </m:ctrlPr>
                        </m:sSubPr>
                        <m:e>
                          <m:r>
                            <a:rPr sz="5000" i="1">
                              <a:solidFill>
                                <a:srgbClr val="FEFEFE"/>
                              </a:solidFill>
                              <a:latin typeface="Cambria Math" panose="02040503050406030204" pitchFamily="18" charset="0"/>
                            </a:rPr>
                            <m:t>𝑉</m:t>
                          </m:r>
                        </m:e>
                        <m:sub>
                          <m:r>
                            <a:rPr sz="5000" i="1">
                              <a:solidFill>
                                <a:srgbClr val="FEFEFE"/>
                              </a:solidFill>
                              <a:latin typeface="Cambria Math" panose="02040503050406030204" pitchFamily="18" charset="0"/>
                            </a:rPr>
                            <m:t>𝑖</m:t>
                          </m:r>
                        </m:sub>
                      </m:sSub>
                      <m:r>
                        <a:rPr sz="5000" i="1">
                          <a:solidFill>
                            <a:srgbClr val="FEFEFE"/>
                          </a:solidFill>
                          <a:latin typeface="Cambria Math" panose="02040503050406030204" pitchFamily="18" charset="0"/>
                        </a:rPr>
                        <m:t>+</m:t>
                      </m:r>
                      <m:sSub>
                        <m:sSubPr>
                          <m:ctrlPr>
                            <a:rPr sz="5000" i="1">
                              <a:solidFill>
                                <a:srgbClr val="FEFEFE"/>
                              </a:solidFill>
                              <a:latin typeface="Cambria Math" panose="02040503050406030204" pitchFamily="18" charset="0"/>
                            </a:rPr>
                          </m:ctrlPr>
                        </m:sSubPr>
                        <m:e>
                          <m:r>
                            <a:rPr sz="5000" i="1">
                              <a:solidFill>
                                <a:srgbClr val="FEFEFE"/>
                              </a:solidFill>
                              <a:latin typeface="Cambria Math" panose="02040503050406030204" pitchFamily="18" charset="0"/>
                            </a:rPr>
                            <m:t>𝑉</m:t>
                          </m:r>
                        </m:e>
                        <m:sub>
                          <m:r>
                            <a:rPr sz="5000" i="1">
                              <a:solidFill>
                                <a:srgbClr val="FEFEFE"/>
                              </a:solidFill>
                              <a:latin typeface="Cambria Math" panose="02040503050406030204" pitchFamily="18" charset="0"/>
                            </a:rPr>
                            <m:t>𝑒</m:t>
                          </m:r>
                        </m:sub>
                      </m:sSub>
                      <m:r>
                        <a:rPr sz="5000" i="1">
                          <a:solidFill>
                            <a:srgbClr val="FEFEFE"/>
                          </a:solidFill>
                          <a:latin typeface="Cambria Math" panose="02040503050406030204" pitchFamily="18" charset="0"/>
                        </a:rPr>
                        <m:t>−</m:t>
                      </m:r>
                      <m:sSub>
                        <m:sSubPr>
                          <m:ctrlPr>
                            <a:rPr sz="5000" i="1">
                              <a:solidFill>
                                <a:srgbClr val="FEFEFE"/>
                              </a:solidFill>
                              <a:latin typeface="Cambria Math" panose="02040503050406030204" pitchFamily="18" charset="0"/>
                            </a:rPr>
                          </m:ctrlPr>
                        </m:sSubPr>
                        <m:e>
                          <m:r>
                            <a:rPr sz="5000" i="1">
                              <a:solidFill>
                                <a:srgbClr val="FEFEFE"/>
                              </a:solidFill>
                              <a:latin typeface="Cambria Math" panose="02040503050406030204" pitchFamily="18" charset="0"/>
                            </a:rPr>
                            <m:t>𝑉</m:t>
                          </m:r>
                        </m:e>
                        <m:sub>
                          <m:r>
                            <a:rPr sz="5000" i="1">
                              <a:solidFill>
                                <a:srgbClr val="FEFEFE"/>
                              </a:solidFill>
                              <a:latin typeface="Cambria Math" panose="02040503050406030204" pitchFamily="18" charset="0"/>
                            </a:rPr>
                            <m:t>𝑑</m:t>
                          </m:r>
                        </m:sub>
                      </m:sSub>
                    </m:oMath>
                  </m:oMathPara>
                </a14:m>
                <a:endParaRPr sz="5000">
                  <a:solidFill>
                    <a:srgbClr val="FFFFFF"/>
                  </a:solidFill>
                </a:endParaRPr>
              </a:p>
            </p:txBody>
          </p:sp>
        </mc:Choice>
        <mc:Fallback xmlns="">
          <p:sp>
            <p:nvSpPr>
              <p:cNvPr id="249" name="Equation"/>
              <p:cNvSpPr txBox="1">
                <a:spLocks noRot="1" noChangeAspect="1" noMove="1" noResize="1" noEditPoints="1" noAdjustHandles="1" noChangeArrowheads="1" noChangeShapeType="1" noTextEdit="1"/>
              </p:cNvSpPr>
              <p:nvPr/>
            </p:nvSpPr>
            <p:spPr>
              <a:xfrm>
                <a:off x="5984979" y="10210303"/>
                <a:ext cx="4325484" cy="579718"/>
              </a:xfrm>
              <a:prstGeom prst="rect">
                <a:avLst/>
              </a:prstGeom>
              <a:blipFill>
                <a:blip r:embed="rId4"/>
                <a:stretch>
                  <a:fillRect l="-4678" r="-9064" b="-56522"/>
                </a:stretch>
              </a:blipFill>
              <a:ln w="12700">
                <a:miter lim="400000"/>
              </a:ln>
            </p:spPr>
            <p:txBody>
              <a:bodyPr/>
              <a:lstStyle/>
              <a:p>
                <a:r>
                  <a:rPr lang="de-DE">
                    <a:noFill/>
                  </a:rPr>
                  <a:t> </a:t>
                </a:r>
              </a:p>
            </p:txBody>
          </p:sp>
        </mc:Fallback>
      </mc:AlternateContent>
      <p:sp>
        <p:nvSpPr>
          <p:cNvPr id="250" name="Location of cross-sections"/>
          <p:cNvSpPr txBox="1"/>
          <p:nvPr/>
        </p:nvSpPr>
        <p:spPr>
          <a:xfrm>
            <a:off x="17734470" y="2457417"/>
            <a:ext cx="4967860"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Location of cross-sections</a:t>
            </a:r>
          </a:p>
        </p:txBody>
      </p:sp>
      <p:sp>
        <p:nvSpPr>
          <p:cNvPr id="251"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12" name="Picture 11">
            <a:extLst>
              <a:ext uri="{FF2B5EF4-FFF2-40B4-BE49-F238E27FC236}">
                <a16:creationId xmlns:a16="http://schemas.microsoft.com/office/drawing/2014/main" id="{CFA2F809-0DBF-7D43-86B7-7F4489851C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54" name="7"/>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7</a:t>
            </a:r>
          </a:p>
        </p:txBody>
      </p:sp>
      <p:sp>
        <p:nvSpPr>
          <p:cNvPr id="255"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a:solidFill>
                  <a:srgbClr val="6C6C6C"/>
                </a:solidFill>
              </a:rPr>
              <a:t>The Debris Flow </a:t>
            </a:r>
            <a:r>
              <a:rPr>
                <a:solidFill>
                  <a:srgbClr val="434343"/>
                </a:solidFill>
              </a:rPr>
              <a:t>   </a:t>
            </a:r>
            <a:r>
              <a:rPr sz="4000"/>
              <a:t>Material and Methods</a:t>
            </a:r>
            <a:r>
              <a:rPr>
                <a:solidFill>
                  <a:srgbClr val="434343"/>
                </a:solidFill>
              </a:rPr>
              <a:t>    Results    Conclusion</a:t>
            </a:r>
          </a:p>
        </p:txBody>
      </p:sp>
      <p:sp>
        <p:nvSpPr>
          <p:cNvPr id="256" name="Vi was estimated using the equation:…"/>
          <p:cNvSpPr txBox="1"/>
          <p:nvPr/>
        </p:nvSpPr>
        <p:spPr>
          <a:xfrm>
            <a:off x="471539" y="2114503"/>
            <a:ext cx="23440922" cy="9843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355600">
              <a:lnSpc>
                <a:spcPct val="200000"/>
              </a:lnSpc>
              <a:defRPr sz="3400" b="0">
                <a:latin typeface="Arial Unicode MS"/>
                <a:ea typeface="Arial Unicode MS"/>
                <a:cs typeface="Arial Unicode MS"/>
                <a:sym typeface="Arial Unicode MS"/>
              </a:defRPr>
            </a:pPr>
            <a:r>
              <a:rPr dirty="0"/>
              <a:t>V</a:t>
            </a:r>
            <a:r>
              <a:rPr baseline="-5999" dirty="0"/>
              <a:t>i</a:t>
            </a:r>
            <a:r>
              <a:rPr dirty="0"/>
              <a:t> was estimated using the equation:</a:t>
            </a:r>
          </a:p>
          <a:p>
            <a:pPr indent="1710689" defTabSz="355600">
              <a:lnSpc>
                <a:spcPct val="200000"/>
              </a:lnSpc>
              <a:defRPr sz="3400" b="0">
                <a:latin typeface="Arial Unicode MS"/>
                <a:ea typeface="Arial Unicode MS"/>
                <a:cs typeface="Arial Unicode MS"/>
                <a:sym typeface="Arial Unicode MS"/>
              </a:defRPr>
            </a:pPr>
            <a:endParaRPr dirty="0"/>
          </a:p>
          <a:p>
            <a:pPr algn="just" defTabSz="355600">
              <a:lnSpc>
                <a:spcPct val="200000"/>
              </a:lnSpc>
              <a:defRPr sz="3400" b="0">
                <a:latin typeface="Arial Unicode MS"/>
                <a:ea typeface="Arial Unicode MS"/>
                <a:cs typeface="Arial Unicode MS"/>
                <a:sym typeface="Arial Unicode MS"/>
              </a:defRPr>
            </a:pPr>
            <a:r>
              <a:rPr dirty="0"/>
              <a:t>Where A</a:t>
            </a:r>
            <a:r>
              <a:rPr baseline="-5999" dirty="0"/>
              <a:t>i</a:t>
            </a:r>
            <a:r>
              <a:rPr dirty="0"/>
              <a:t> is the landslides area and e the average depth of the landslides (estimated using the aerial photographs from the UAV survey). </a:t>
            </a:r>
          </a:p>
          <a:p>
            <a:pPr algn="just" defTabSz="355600">
              <a:lnSpc>
                <a:spcPct val="200000"/>
              </a:lnSpc>
              <a:defRPr sz="3400" b="0">
                <a:latin typeface="Arial Unicode MS"/>
                <a:ea typeface="Arial Unicode MS"/>
                <a:cs typeface="Arial Unicode MS"/>
                <a:sym typeface="Arial Unicode MS"/>
              </a:defRPr>
            </a:pPr>
            <a:r>
              <a:rPr dirty="0"/>
              <a:t>The calculation of on-channel debris volume (</a:t>
            </a:r>
            <a:r>
              <a:rPr dirty="0" err="1"/>
              <a:t>V</a:t>
            </a:r>
            <a:r>
              <a:rPr baseline="-5999" dirty="0" err="1"/>
              <a:t>d</a:t>
            </a:r>
            <a:r>
              <a:rPr dirty="0"/>
              <a:t>) is based on the areas of accumulation (A</a:t>
            </a:r>
            <a:r>
              <a:rPr baseline="-5999" dirty="0"/>
              <a:t>d</a:t>
            </a:r>
            <a:r>
              <a:rPr dirty="0"/>
              <a:t>) delimitated with </a:t>
            </a:r>
            <a:r>
              <a:rPr dirty="0" err="1"/>
              <a:t>ortophotos</a:t>
            </a:r>
            <a:r>
              <a:rPr dirty="0"/>
              <a:t> and on the depth of deposits (</a:t>
            </a:r>
            <a:r>
              <a:rPr dirty="0" err="1"/>
              <a:t>e</a:t>
            </a:r>
            <a:r>
              <a:rPr baseline="-5999" dirty="0" err="1"/>
              <a:t>d</a:t>
            </a:r>
            <a:r>
              <a:rPr dirty="0"/>
              <a:t>) described in the cross-sections:</a:t>
            </a:r>
          </a:p>
          <a:p>
            <a:pPr algn="just" defTabSz="355600">
              <a:lnSpc>
                <a:spcPct val="200000"/>
              </a:lnSpc>
              <a:defRPr sz="3400" b="0">
                <a:latin typeface="Arial Unicode MS"/>
                <a:ea typeface="Arial Unicode MS"/>
                <a:cs typeface="Arial Unicode MS"/>
                <a:sym typeface="Arial Unicode MS"/>
              </a:defRPr>
            </a:pPr>
            <a:endParaRPr dirty="0"/>
          </a:p>
          <a:p>
            <a:pPr algn="just" defTabSz="355600">
              <a:lnSpc>
                <a:spcPct val="200000"/>
              </a:lnSpc>
              <a:defRPr sz="3400" b="0">
                <a:latin typeface="Arial Unicode MS"/>
                <a:ea typeface="Arial Unicode MS"/>
                <a:cs typeface="Arial Unicode MS"/>
                <a:sym typeface="Arial Unicode MS"/>
              </a:defRPr>
            </a:pPr>
            <a:r>
              <a:rPr dirty="0"/>
              <a:t>Similarly, the entrained volume (</a:t>
            </a:r>
            <a:r>
              <a:rPr dirty="0" err="1"/>
              <a:t>V</a:t>
            </a:r>
            <a:r>
              <a:rPr baseline="-5999" dirty="0" err="1"/>
              <a:t>e</a:t>
            </a:r>
            <a:r>
              <a:rPr dirty="0"/>
              <a:t>) is based on the identification of entrainment areas (A</a:t>
            </a:r>
            <a:r>
              <a:rPr baseline="-5999" dirty="0"/>
              <a:t>e</a:t>
            </a:r>
            <a:r>
              <a:rPr dirty="0"/>
              <a:t>) with </a:t>
            </a:r>
            <a:r>
              <a:rPr dirty="0" err="1"/>
              <a:t>ortophotos</a:t>
            </a:r>
            <a:r>
              <a:rPr dirty="0"/>
              <a:t> and the entrainment depth (</a:t>
            </a:r>
            <a:r>
              <a:rPr dirty="0" err="1"/>
              <a:t>e</a:t>
            </a:r>
            <a:r>
              <a:rPr baseline="-5999" dirty="0" err="1"/>
              <a:t>e</a:t>
            </a:r>
            <a:r>
              <a:rPr dirty="0"/>
              <a:t>) documented in cross-sections:</a:t>
            </a:r>
          </a:p>
          <a:p>
            <a:pPr algn="just" defTabSz="355600">
              <a:lnSpc>
                <a:spcPct val="200000"/>
              </a:lnSpc>
              <a:defRPr sz="1200" b="0">
                <a:latin typeface="Times Roman"/>
                <a:ea typeface="Times Roman"/>
                <a:cs typeface="Times Roman"/>
                <a:sym typeface="Times Roman"/>
              </a:defRPr>
            </a:pPr>
            <a:endParaRPr dirty="0">
              <a:solidFill>
                <a:srgbClr val="000000"/>
              </a:solidFill>
            </a:endParaRPr>
          </a:p>
        </p:txBody>
      </p:sp>
      <mc:AlternateContent xmlns:mc="http://schemas.openxmlformats.org/markup-compatibility/2006" xmlns:a14="http://schemas.microsoft.com/office/drawing/2010/main">
        <mc:Choice Requires="a14">
          <p:sp>
            <p:nvSpPr>
              <p:cNvPr id="257" name="Equation"/>
              <p:cNvSpPr txBox="1"/>
              <p:nvPr/>
            </p:nvSpPr>
            <p:spPr>
              <a:xfrm>
                <a:off x="10422293" y="3336545"/>
                <a:ext cx="2408800" cy="677108"/>
              </a:xfrm>
              <a:prstGeom prst="rect">
                <a:avLst/>
              </a:prstGeom>
              <a:ln w="12700">
                <a:miter lim="400000"/>
              </a:ln>
            </p:spPr>
            <p:txBody>
              <a:bodyPr wrap="none" lIns="0" tIns="0" rIns="0" bIns="0">
                <a:spAutoFit/>
              </a:bodyPr>
              <a:lstStyle/>
              <a:p>
                <a:pPr algn="l" defTabSz="914400" latinLnBrk="1">
                  <a:defRPr sz="1800" b="0">
                    <a:solidFill>
                      <a:srgbClr val="000000"/>
                    </a:solidFill>
                  </a:defRPr>
                </a:pPr>
                <a14:m>
                  <m:oMathPara xmlns:m="http://schemas.openxmlformats.org/officeDocument/2006/math">
                    <m:oMathParaPr>
                      <m:jc m:val="centerGroup"/>
                    </m:oMathParaPr>
                    <m:oMath xmlns:m="http://schemas.openxmlformats.org/officeDocument/2006/math">
                      <m:sSub>
                        <m:sSubPr>
                          <m:ctrlPr>
                            <a:rPr sz="4400" i="1">
                              <a:solidFill>
                                <a:srgbClr val="FEFEFE"/>
                              </a:solidFill>
                              <a:latin typeface="Cambria Math" panose="02040503050406030204" pitchFamily="18" charset="0"/>
                            </a:rPr>
                          </m:ctrlPr>
                        </m:sSubPr>
                        <m:e>
                          <m:r>
                            <a:rPr sz="4400" i="1">
                              <a:solidFill>
                                <a:srgbClr val="FEFEFE"/>
                              </a:solidFill>
                              <a:latin typeface="Cambria Math" panose="02040503050406030204" pitchFamily="18" charset="0"/>
                            </a:rPr>
                            <m:t>𝑉</m:t>
                          </m:r>
                        </m:e>
                        <m:sub>
                          <m:r>
                            <a:rPr sz="4400" i="1">
                              <a:solidFill>
                                <a:srgbClr val="FEFEFE"/>
                              </a:solidFill>
                              <a:latin typeface="Cambria Math" panose="02040503050406030204" pitchFamily="18" charset="0"/>
                            </a:rPr>
                            <m:t>𝑖</m:t>
                          </m:r>
                        </m:sub>
                      </m:sSub>
                      <m:r>
                        <a:rPr sz="4400" i="1">
                          <a:solidFill>
                            <a:srgbClr val="FEFEFE"/>
                          </a:solidFill>
                          <a:latin typeface="Cambria Math" panose="02040503050406030204" pitchFamily="18" charset="0"/>
                        </a:rPr>
                        <m:t>=</m:t>
                      </m:r>
                      <m:r>
                        <a:rPr sz="4400" i="1">
                          <a:solidFill>
                            <a:srgbClr val="FEFEFE"/>
                          </a:solidFill>
                          <a:latin typeface="Cambria Math" panose="02040503050406030204" pitchFamily="18" charset="0"/>
                        </a:rPr>
                        <m:t>𝐴𝑖</m:t>
                      </m:r>
                      <m:r>
                        <a:rPr sz="4400" i="1">
                          <a:solidFill>
                            <a:srgbClr val="FEFEFE"/>
                          </a:solidFill>
                          <a:latin typeface="Cambria Math" panose="02040503050406030204" pitchFamily="18" charset="0"/>
                        </a:rPr>
                        <m:t>.</m:t>
                      </m:r>
                      <m:r>
                        <a:rPr sz="4400" i="1">
                          <a:solidFill>
                            <a:srgbClr val="FEFEFE"/>
                          </a:solidFill>
                          <a:latin typeface="Cambria Math" panose="02040503050406030204" pitchFamily="18" charset="0"/>
                        </a:rPr>
                        <m:t>𝑒</m:t>
                      </m:r>
                    </m:oMath>
                  </m:oMathPara>
                </a14:m>
                <a:endParaRPr sz="4400" dirty="0">
                  <a:solidFill>
                    <a:srgbClr val="FFFFFF"/>
                  </a:solidFill>
                </a:endParaRPr>
              </a:p>
            </p:txBody>
          </p:sp>
        </mc:Choice>
        <mc:Fallback xmlns="">
          <p:sp>
            <p:nvSpPr>
              <p:cNvPr id="257" name="Equation"/>
              <p:cNvSpPr txBox="1">
                <a:spLocks noRot="1" noChangeAspect="1" noMove="1" noResize="1" noEditPoints="1" noAdjustHandles="1" noChangeArrowheads="1" noChangeShapeType="1" noTextEdit="1"/>
              </p:cNvSpPr>
              <p:nvPr/>
            </p:nvSpPr>
            <p:spPr>
              <a:xfrm>
                <a:off x="10422293" y="3336545"/>
                <a:ext cx="2408800" cy="677108"/>
              </a:xfrm>
              <a:prstGeom prst="rect">
                <a:avLst/>
              </a:prstGeom>
              <a:blipFill>
                <a:blip r:embed="rId3"/>
                <a:stretch>
                  <a:fillRect l="-3684" r="-1053" b="-16667"/>
                </a:stretch>
              </a:blipFill>
              <a:ln w="12700">
                <a:miter lim="400000"/>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8" name="Equation"/>
              <p:cNvSpPr txBox="1"/>
              <p:nvPr/>
            </p:nvSpPr>
            <p:spPr>
              <a:xfrm>
                <a:off x="9505068" y="8649728"/>
                <a:ext cx="4079963" cy="677108"/>
              </a:xfrm>
              <a:prstGeom prst="rect">
                <a:avLst/>
              </a:prstGeom>
              <a:ln w="12700">
                <a:miter lim="400000"/>
              </a:ln>
            </p:spPr>
            <p:txBody>
              <a:bodyPr wrap="none" lIns="0" tIns="0" rIns="0" bIns="0">
                <a:spAutoFit/>
              </a:bodyPr>
              <a:lstStyle/>
              <a:p>
                <a:pPr algn="l" defTabSz="914400" latinLnBrk="1">
                  <a:defRPr sz="1800" b="0">
                    <a:solidFill>
                      <a:srgbClr val="000000"/>
                    </a:solidFill>
                  </a:defRPr>
                </a:pPr>
                <a14:m>
                  <m:oMathPara xmlns:m="http://schemas.openxmlformats.org/officeDocument/2006/math">
                    <m:oMathParaPr>
                      <m:jc m:val="centerGroup"/>
                    </m:oMathParaPr>
                    <m:oMath xmlns:m="http://schemas.openxmlformats.org/officeDocument/2006/math">
                      <m:sSub>
                        <m:sSubPr>
                          <m:ctrlPr>
                            <a:rPr sz="4400" i="1">
                              <a:solidFill>
                                <a:srgbClr val="FEFEFE"/>
                              </a:solidFill>
                              <a:latin typeface="Cambria Math" panose="02040503050406030204" pitchFamily="18" charset="0"/>
                            </a:rPr>
                          </m:ctrlPr>
                        </m:sSubPr>
                        <m:e>
                          <m:r>
                            <a:rPr sz="4400" i="1">
                              <a:solidFill>
                                <a:srgbClr val="FEFEFE"/>
                              </a:solidFill>
                              <a:latin typeface="Cambria Math" panose="02040503050406030204" pitchFamily="18" charset="0"/>
                            </a:rPr>
                            <m:t>𝑉</m:t>
                          </m:r>
                        </m:e>
                        <m:sub>
                          <m:r>
                            <a:rPr sz="4400" i="1">
                              <a:solidFill>
                                <a:srgbClr val="FEFEFE"/>
                              </a:solidFill>
                              <a:latin typeface="Cambria Math" panose="02040503050406030204" pitchFamily="18" charset="0"/>
                            </a:rPr>
                            <m:t>𝑑</m:t>
                          </m:r>
                        </m:sub>
                      </m:sSub>
                      <m:r>
                        <a:rPr sz="4400" i="1">
                          <a:solidFill>
                            <a:srgbClr val="FEFEFE"/>
                          </a:solidFill>
                          <a:latin typeface="Cambria Math" panose="02040503050406030204" pitchFamily="18" charset="0"/>
                        </a:rPr>
                        <m:t>=∑(</m:t>
                      </m:r>
                      <m:sSub>
                        <m:sSubPr>
                          <m:ctrlPr>
                            <a:rPr sz="4400" i="1">
                              <a:solidFill>
                                <a:srgbClr val="FEFEFE"/>
                              </a:solidFill>
                              <a:latin typeface="Cambria Math" panose="02040503050406030204" pitchFamily="18" charset="0"/>
                            </a:rPr>
                          </m:ctrlPr>
                        </m:sSubPr>
                        <m:e>
                          <m:r>
                            <a:rPr sz="4400" i="1">
                              <a:solidFill>
                                <a:srgbClr val="FEFEFE"/>
                              </a:solidFill>
                              <a:latin typeface="Cambria Math" panose="02040503050406030204" pitchFamily="18" charset="0"/>
                            </a:rPr>
                            <m:t>𝐴</m:t>
                          </m:r>
                        </m:e>
                        <m:sub>
                          <m:r>
                            <a:rPr sz="4400" i="1">
                              <a:solidFill>
                                <a:srgbClr val="FEFEFE"/>
                              </a:solidFill>
                              <a:latin typeface="Cambria Math" panose="02040503050406030204" pitchFamily="18" charset="0"/>
                            </a:rPr>
                            <m:t>𝑑</m:t>
                          </m:r>
                        </m:sub>
                      </m:sSub>
                      <m:r>
                        <a:rPr sz="4400" i="1">
                          <a:solidFill>
                            <a:srgbClr val="FEFEFE"/>
                          </a:solidFill>
                          <a:latin typeface="Cambria Math" panose="02040503050406030204" pitchFamily="18" charset="0"/>
                        </a:rPr>
                        <m:t>∗</m:t>
                      </m:r>
                      <m:sSub>
                        <m:sSubPr>
                          <m:ctrlPr>
                            <a:rPr sz="4400" i="1">
                              <a:solidFill>
                                <a:srgbClr val="FEFEFE"/>
                              </a:solidFill>
                              <a:latin typeface="Cambria Math" panose="02040503050406030204" pitchFamily="18" charset="0"/>
                            </a:rPr>
                          </m:ctrlPr>
                        </m:sSubPr>
                        <m:e>
                          <m:r>
                            <a:rPr sz="4400" i="1">
                              <a:solidFill>
                                <a:srgbClr val="FEFEFE"/>
                              </a:solidFill>
                              <a:latin typeface="Cambria Math" panose="02040503050406030204" pitchFamily="18" charset="0"/>
                            </a:rPr>
                            <m:t>𝑒</m:t>
                          </m:r>
                        </m:e>
                        <m:sub>
                          <m:r>
                            <a:rPr sz="4400" i="1">
                              <a:solidFill>
                                <a:srgbClr val="FEFEFE"/>
                              </a:solidFill>
                              <a:latin typeface="Cambria Math" panose="02040503050406030204" pitchFamily="18" charset="0"/>
                            </a:rPr>
                            <m:t>𝑑</m:t>
                          </m:r>
                        </m:sub>
                      </m:sSub>
                      <m:r>
                        <a:rPr sz="4400" i="1">
                          <a:solidFill>
                            <a:srgbClr val="FEFEFE"/>
                          </a:solidFill>
                          <a:latin typeface="Cambria Math" panose="02040503050406030204" pitchFamily="18" charset="0"/>
                        </a:rPr>
                        <m:t>)</m:t>
                      </m:r>
                    </m:oMath>
                  </m:oMathPara>
                </a14:m>
                <a:endParaRPr sz="4400" dirty="0">
                  <a:solidFill>
                    <a:srgbClr val="FFFFFF"/>
                  </a:solidFill>
                </a:endParaRPr>
              </a:p>
            </p:txBody>
          </p:sp>
        </mc:Choice>
        <mc:Fallback xmlns="">
          <p:sp>
            <p:nvSpPr>
              <p:cNvPr id="258" name="Equation"/>
              <p:cNvSpPr txBox="1">
                <a:spLocks noRot="1" noChangeAspect="1" noMove="1" noResize="1" noEditPoints="1" noAdjustHandles="1" noChangeArrowheads="1" noChangeShapeType="1" noTextEdit="1"/>
              </p:cNvSpPr>
              <p:nvPr/>
            </p:nvSpPr>
            <p:spPr>
              <a:xfrm>
                <a:off x="9505068" y="8649728"/>
                <a:ext cx="4079963" cy="677108"/>
              </a:xfrm>
              <a:prstGeom prst="rect">
                <a:avLst/>
              </a:prstGeom>
              <a:blipFill>
                <a:blip r:embed="rId4"/>
                <a:stretch>
                  <a:fillRect l="-1858" r="-3715" b="-38889"/>
                </a:stretch>
              </a:blipFill>
              <a:ln w="12700">
                <a:miter lim="400000"/>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9" name="Equation"/>
              <p:cNvSpPr txBox="1"/>
              <p:nvPr/>
            </p:nvSpPr>
            <p:spPr>
              <a:xfrm>
                <a:off x="9546394" y="11818254"/>
                <a:ext cx="3900555" cy="677108"/>
              </a:xfrm>
              <a:prstGeom prst="rect">
                <a:avLst/>
              </a:prstGeom>
              <a:ln w="12700">
                <a:miter lim="400000"/>
              </a:ln>
            </p:spPr>
            <p:txBody>
              <a:bodyPr wrap="none" lIns="0" tIns="0" rIns="0" bIns="0">
                <a:spAutoFit/>
              </a:bodyPr>
              <a:lstStyle/>
              <a:p>
                <a:pPr algn="l" defTabSz="914400" latinLnBrk="1">
                  <a:defRPr sz="1800" b="0">
                    <a:solidFill>
                      <a:srgbClr val="000000"/>
                    </a:solidFill>
                  </a:defRPr>
                </a:pPr>
                <a14:m>
                  <m:oMathPara xmlns:m="http://schemas.openxmlformats.org/officeDocument/2006/math">
                    <m:oMathParaPr>
                      <m:jc m:val="centerGroup"/>
                    </m:oMathParaPr>
                    <m:oMath xmlns:m="http://schemas.openxmlformats.org/officeDocument/2006/math">
                      <m:sSub>
                        <m:sSubPr>
                          <m:ctrlPr>
                            <a:rPr sz="4400" i="1">
                              <a:solidFill>
                                <a:srgbClr val="FEFEFE"/>
                              </a:solidFill>
                              <a:latin typeface="Cambria Math" panose="02040503050406030204" pitchFamily="18" charset="0"/>
                            </a:rPr>
                          </m:ctrlPr>
                        </m:sSubPr>
                        <m:e>
                          <m:r>
                            <a:rPr sz="4400" i="1">
                              <a:solidFill>
                                <a:srgbClr val="FEFEFE"/>
                              </a:solidFill>
                              <a:latin typeface="Cambria Math" panose="02040503050406030204" pitchFamily="18" charset="0"/>
                            </a:rPr>
                            <m:t>𝑉</m:t>
                          </m:r>
                        </m:e>
                        <m:sub>
                          <m:r>
                            <a:rPr sz="4400" i="1">
                              <a:solidFill>
                                <a:srgbClr val="FEFEFE"/>
                              </a:solidFill>
                              <a:latin typeface="Cambria Math" panose="02040503050406030204" pitchFamily="18" charset="0"/>
                            </a:rPr>
                            <m:t>𝑒</m:t>
                          </m:r>
                        </m:sub>
                      </m:sSub>
                      <m:r>
                        <a:rPr sz="4400" i="1">
                          <a:solidFill>
                            <a:srgbClr val="FEFEFE"/>
                          </a:solidFill>
                          <a:latin typeface="Cambria Math" panose="02040503050406030204" pitchFamily="18" charset="0"/>
                        </a:rPr>
                        <m:t>=∑(</m:t>
                      </m:r>
                      <m:sSub>
                        <m:sSubPr>
                          <m:ctrlPr>
                            <a:rPr sz="4400" i="1">
                              <a:solidFill>
                                <a:srgbClr val="FEFEFE"/>
                              </a:solidFill>
                              <a:latin typeface="Cambria Math" panose="02040503050406030204" pitchFamily="18" charset="0"/>
                            </a:rPr>
                          </m:ctrlPr>
                        </m:sSubPr>
                        <m:e>
                          <m:r>
                            <a:rPr sz="4400" i="1">
                              <a:solidFill>
                                <a:srgbClr val="FEFEFE"/>
                              </a:solidFill>
                              <a:latin typeface="Cambria Math" panose="02040503050406030204" pitchFamily="18" charset="0"/>
                            </a:rPr>
                            <m:t>𝐴</m:t>
                          </m:r>
                        </m:e>
                        <m:sub>
                          <m:r>
                            <a:rPr sz="4400" i="1">
                              <a:solidFill>
                                <a:srgbClr val="FEFEFE"/>
                              </a:solidFill>
                              <a:latin typeface="Cambria Math" panose="02040503050406030204" pitchFamily="18" charset="0"/>
                            </a:rPr>
                            <m:t>𝑒</m:t>
                          </m:r>
                        </m:sub>
                      </m:sSub>
                      <m:r>
                        <a:rPr sz="4400" i="1">
                          <a:solidFill>
                            <a:srgbClr val="FEFEFE"/>
                          </a:solidFill>
                          <a:latin typeface="Cambria Math" panose="02040503050406030204" pitchFamily="18" charset="0"/>
                        </a:rPr>
                        <m:t>∗</m:t>
                      </m:r>
                      <m:sSub>
                        <m:sSubPr>
                          <m:ctrlPr>
                            <a:rPr sz="4400" i="1">
                              <a:solidFill>
                                <a:srgbClr val="FEFEFE"/>
                              </a:solidFill>
                              <a:latin typeface="Cambria Math" panose="02040503050406030204" pitchFamily="18" charset="0"/>
                            </a:rPr>
                          </m:ctrlPr>
                        </m:sSubPr>
                        <m:e>
                          <m:r>
                            <a:rPr sz="4400" i="1">
                              <a:solidFill>
                                <a:srgbClr val="FEFEFE"/>
                              </a:solidFill>
                              <a:latin typeface="Cambria Math" panose="02040503050406030204" pitchFamily="18" charset="0"/>
                            </a:rPr>
                            <m:t>𝑒</m:t>
                          </m:r>
                        </m:e>
                        <m:sub>
                          <m:r>
                            <a:rPr sz="4400" i="1">
                              <a:solidFill>
                                <a:srgbClr val="FEFEFE"/>
                              </a:solidFill>
                              <a:latin typeface="Cambria Math" panose="02040503050406030204" pitchFamily="18" charset="0"/>
                            </a:rPr>
                            <m:t>𝑒</m:t>
                          </m:r>
                        </m:sub>
                      </m:sSub>
                      <m:r>
                        <a:rPr sz="4400" i="1">
                          <a:solidFill>
                            <a:srgbClr val="FEFEFE"/>
                          </a:solidFill>
                          <a:latin typeface="Cambria Math" panose="02040503050406030204" pitchFamily="18" charset="0"/>
                        </a:rPr>
                        <m:t>)</m:t>
                      </m:r>
                    </m:oMath>
                  </m:oMathPara>
                </a14:m>
                <a:endParaRPr sz="4400" dirty="0">
                  <a:solidFill>
                    <a:srgbClr val="FFFFFF"/>
                  </a:solidFill>
                </a:endParaRPr>
              </a:p>
            </p:txBody>
          </p:sp>
        </mc:Choice>
        <mc:Fallback xmlns="">
          <p:sp>
            <p:nvSpPr>
              <p:cNvPr id="259" name="Equation"/>
              <p:cNvSpPr txBox="1">
                <a:spLocks noRot="1" noChangeAspect="1" noMove="1" noResize="1" noEditPoints="1" noAdjustHandles="1" noChangeArrowheads="1" noChangeShapeType="1" noTextEdit="1"/>
              </p:cNvSpPr>
              <p:nvPr/>
            </p:nvSpPr>
            <p:spPr>
              <a:xfrm>
                <a:off x="9546394" y="11818254"/>
                <a:ext cx="3900555" cy="677108"/>
              </a:xfrm>
              <a:prstGeom prst="rect">
                <a:avLst/>
              </a:prstGeom>
              <a:blipFill>
                <a:blip r:embed="rId5"/>
                <a:stretch>
                  <a:fillRect l="-2273" r="-3896" b="-37037"/>
                </a:stretch>
              </a:blipFill>
              <a:ln w="12700">
                <a:miter lim="400000"/>
              </a:ln>
            </p:spPr>
            <p:txBody>
              <a:bodyPr/>
              <a:lstStyle/>
              <a:p>
                <a:r>
                  <a:rPr lang="de-DE">
                    <a:noFill/>
                  </a:rPr>
                  <a:t> </a:t>
                </a:r>
              </a:p>
            </p:txBody>
          </p:sp>
        </mc:Fallback>
      </mc:AlternateContent>
      <p:sp>
        <p:nvSpPr>
          <p:cNvPr id="260"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10" name="Picture 9">
            <a:extLst>
              <a:ext uri="{FF2B5EF4-FFF2-40B4-BE49-F238E27FC236}">
                <a16:creationId xmlns:a16="http://schemas.microsoft.com/office/drawing/2014/main" id="{1E883E7C-B35A-2C46-8FFF-560E56C227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SG23.tif" descr="SG23.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461" y="1580838"/>
            <a:ext cx="14751952" cy="11165050"/>
          </a:xfrm>
          <a:prstGeom prst="rect">
            <a:avLst/>
          </a:prstGeom>
          <a:ln w="12700">
            <a:miter lim="400000"/>
          </a:ln>
        </p:spPr>
      </p:pic>
      <p:pic>
        <p:nvPicPr>
          <p:cNvPr id="26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64" name="8"/>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8</a:t>
            </a:r>
          </a:p>
        </p:txBody>
      </p:sp>
      <p:sp>
        <p:nvSpPr>
          <p:cNvPr id="265"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a:solidFill>
                  <a:srgbClr val="6C6C6C"/>
                </a:solidFill>
              </a:rPr>
              <a:t>The Debris Flow </a:t>
            </a:r>
            <a:r>
              <a:rPr>
                <a:solidFill>
                  <a:srgbClr val="434343"/>
                </a:solidFill>
              </a:rPr>
              <a:t>   </a:t>
            </a:r>
            <a:r>
              <a:rPr sz="4000"/>
              <a:t>Material and Methods</a:t>
            </a:r>
            <a:r>
              <a:rPr>
                <a:solidFill>
                  <a:srgbClr val="434343"/>
                </a:solidFill>
              </a:rPr>
              <a:t>    Results    Conclusion</a:t>
            </a:r>
          </a:p>
        </p:txBody>
      </p:sp>
      <p:sp>
        <p:nvSpPr>
          <p:cNvPr id="266" name="Cabral et al. (in prep)"/>
          <p:cNvSpPr txBox="1"/>
          <p:nvPr/>
        </p:nvSpPr>
        <p:spPr>
          <a:xfrm>
            <a:off x="12057773" y="12186799"/>
            <a:ext cx="2706854"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0"/>
            </a:lvl1pPr>
          </a:lstStyle>
          <a:p>
            <a:r>
              <a:t>Cabral et al. (in prep)</a:t>
            </a:r>
          </a:p>
        </p:txBody>
      </p:sp>
      <p:sp>
        <p:nvSpPr>
          <p:cNvPr id="267" name="Cross-section"/>
          <p:cNvSpPr txBox="1"/>
          <p:nvPr/>
        </p:nvSpPr>
        <p:spPr>
          <a:xfrm>
            <a:off x="17701054" y="1628323"/>
            <a:ext cx="3358292"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rPr dirty="0"/>
              <a:t>Cross-section</a:t>
            </a:r>
            <a:r>
              <a:rPr lang="pt-BR" dirty="0" err="1"/>
              <a:t>s</a:t>
            </a:r>
            <a:endParaRPr dirty="0"/>
          </a:p>
        </p:txBody>
      </p:sp>
      <p:sp>
        <p:nvSpPr>
          <p:cNvPr id="268" name="Longitudinal profile of the channel with cross-sections"/>
          <p:cNvSpPr txBox="1"/>
          <p:nvPr/>
        </p:nvSpPr>
        <p:spPr>
          <a:xfrm>
            <a:off x="15429520" y="9431137"/>
            <a:ext cx="8344219" cy="47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lvl1pPr>
          </a:lstStyle>
          <a:p>
            <a:r>
              <a:t>Longitudinal profile of the channel with cross-sections</a:t>
            </a:r>
          </a:p>
        </p:txBody>
      </p:sp>
      <p:sp>
        <p:nvSpPr>
          <p:cNvPr id="269" name="Constructed perpendicular to the channel, considering:…"/>
          <p:cNvSpPr txBox="1"/>
          <p:nvPr/>
        </p:nvSpPr>
        <p:spPr>
          <a:xfrm>
            <a:off x="15318333" y="2529119"/>
            <a:ext cx="8541193" cy="518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55600">
              <a:lnSpc>
                <a:spcPct val="150000"/>
              </a:lnSpc>
              <a:defRPr b="0">
                <a:latin typeface="Arial Unicode MS"/>
                <a:ea typeface="Arial Unicode MS"/>
                <a:cs typeface="Arial Unicode MS"/>
                <a:sym typeface="Arial Unicode MS"/>
              </a:defRPr>
            </a:pPr>
            <a:r>
              <a:rPr dirty="0"/>
              <a:t>Constructed perpendicular to the channel, considering:</a:t>
            </a:r>
          </a:p>
          <a:p>
            <a:pPr algn="l" defTabSz="355600">
              <a:lnSpc>
                <a:spcPct val="150000"/>
              </a:lnSpc>
              <a:defRPr b="0">
                <a:latin typeface="Arial Unicode MS"/>
                <a:ea typeface="Arial Unicode MS"/>
                <a:cs typeface="Arial Unicode MS"/>
                <a:sym typeface="Arial Unicode MS"/>
              </a:defRPr>
            </a:pPr>
            <a:endParaRPr dirty="0"/>
          </a:p>
          <a:p>
            <a:pPr marL="449791" indent="-449791" algn="l" defTabSz="355600">
              <a:lnSpc>
                <a:spcPct val="150000"/>
              </a:lnSpc>
              <a:buSzPct val="125000"/>
              <a:buChar char="•"/>
              <a:defRPr b="0">
                <a:latin typeface="Arial Unicode MS"/>
                <a:ea typeface="Arial Unicode MS"/>
                <a:cs typeface="Arial Unicode MS"/>
                <a:sym typeface="Arial Unicode MS"/>
              </a:defRPr>
            </a:pPr>
            <a:r>
              <a:rPr dirty="0"/>
              <a:t>Post-event channel width;</a:t>
            </a:r>
          </a:p>
          <a:p>
            <a:pPr marL="449791" indent="-449791" algn="l" defTabSz="355600">
              <a:lnSpc>
                <a:spcPct val="150000"/>
              </a:lnSpc>
              <a:buSzPct val="125000"/>
              <a:buChar char="•"/>
              <a:defRPr b="0">
                <a:latin typeface="Arial Unicode MS"/>
                <a:ea typeface="Arial Unicode MS"/>
                <a:cs typeface="Arial Unicode MS"/>
                <a:sym typeface="Arial Unicode MS"/>
              </a:defRPr>
            </a:pPr>
            <a:r>
              <a:rPr dirty="0"/>
              <a:t>Erosion depths;</a:t>
            </a:r>
          </a:p>
          <a:p>
            <a:pPr marL="449791" indent="-449791" algn="l" defTabSz="355600">
              <a:lnSpc>
                <a:spcPct val="150000"/>
              </a:lnSpc>
              <a:buSzPct val="125000"/>
              <a:buChar char="•"/>
              <a:defRPr b="0">
                <a:latin typeface="Arial Unicode MS"/>
                <a:ea typeface="Arial Unicode MS"/>
                <a:cs typeface="Arial Unicode MS"/>
                <a:sym typeface="Arial Unicode MS"/>
              </a:defRPr>
            </a:pPr>
            <a:r>
              <a:rPr dirty="0"/>
              <a:t>On-channel deposits dimension (depth, width);</a:t>
            </a:r>
          </a:p>
          <a:p>
            <a:pPr marL="449791" indent="-449791" algn="l" defTabSz="355600">
              <a:lnSpc>
                <a:spcPct val="150000"/>
              </a:lnSpc>
              <a:buSzPct val="125000"/>
              <a:buChar char="•"/>
              <a:defRPr b="0">
                <a:latin typeface="Arial Unicode MS"/>
                <a:ea typeface="Arial Unicode MS"/>
                <a:cs typeface="Arial Unicode MS"/>
                <a:sym typeface="Arial Unicode MS"/>
              </a:defRPr>
            </a:pPr>
            <a:r>
              <a:rPr dirty="0"/>
              <a:t>Flow height evidences also documented.</a:t>
            </a:r>
          </a:p>
        </p:txBody>
      </p:sp>
      <p:sp>
        <p:nvSpPr>
          <p:cNvPr id="270"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pic>
        <p:nvPicPr>
          <p:cNvPr id="271" name="Perfil Guaratub2a.png" descr="Perfil Guaratub2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37823" y="10085381"/>
            <a:ext cx="9327613" cy="2653667"/>
          </a:xfrm>
          <a:prstGeom prst="rect">
            <a:avLst/>
          </a:prstGeom>
          <a:ln w="12700">
            <a:miter lim="400000"/>
          </a:ln>
        </p:spPr>
      </p:pic>
      <p:pic>
        <p:nvPicPr>
          <p:cNvPr id="12" name="Picture 11">
            <a:extLst>
              <a:ext uri="{FF2B5EF4-FFF2-40B4-BE49-F238E27FC236}">
                <a16:creationId xmlns:a16="http://schemas.microsoft.com/office/drawing/2014/main" id="{ED075C64-33C2-E649-908C-A6C33064B7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88424" y="13058288"/>
            <a:ext cx="1971914" cy="529373"/>
          </a:xfrm>
          <a:prstGeom prst="rect">
            <a:avLst/>
          </a:prstGeom>
          <a:ln w="12700">
            <a:miter lim="400000"/>
          </a:ln>
        </p:spPr>
      </p:pic>
      <p:sp>
        <p:nvSpPr>
          <p:cNvPr id="274" name="9"/>
          <p:cNvSpPr txBox="1"/>
          <p:nvPr/>
        </p:nvSpPr>
        <p:spPr>
          <a:xfrm>
            <a:off x="192532" y="13042751"/>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9</a:t>
            </a:r>
          </a:p>
        </p:txBody>
      </p:sp>
      <p:sp>
        <p:nvSpPr>
          <p:cNvPr id="275" name="Introduction    The Debris Flow    Material and Methods    Results    Conclusion"/>
          <p:cNvSpPr txBox="1">
            <a:spLocks noGrp="1"/>
          </p:cNvSpPr>
          <p:nvPr>
            <p:ph type="ctrTitle"/>
          </p:nvPr>
        </p:nvSpPr>
        <p:spPr>
          <a:xfrm>
            <a:off x="-2163364" y="-118771"/>
            <a:ext cx="28473599" cy="1314779"/>
          </a:xfrm>
          <a:prstGeom prst="rect">
            <a:avLst/>
          </a:prstGeom>
        </p:spPr>
        <p:txBody>
          <a:bodyPr/>
          <a:lstStyle/>
          <a:p>
            <a:pPr>
              <a:defRPr sz="3500"/>
            </a:pPr>
            <a:r>
              <a:rPr>
                <a:solidFill>
                  <a:srgbClr val="6C6C6C"/>
                </a:solidFill>
              </a:rPr>
              <a:t>Introduction</a:t>
            </a:r>
            <a:r>
              <a:t>    </a:t>
            </a:r>
            <a:r>
              <a:rPr>
                <a:solidFill>
                  <a:srgbClr val="6C6C6C"/>
                </a:solidFill>
              </a:rPr>
              <a:t>The Debris Flow </a:t>
            </a:r>
            <a:r>
              <a:rPr>
                <a:solidFill>
                  <a:srgbClr val="434343"/>
                </a:solidFill>
              </a:rPr>
              <a:t>   </a:t>
            </a:r>
            <a:r>
              <a:rPr>
                <a:solidFill>
                  <a:srgbClr val="6C6C6C"/>
                </a:solidFill>
              </a:rPr>
              <a:t>Material and Methods </a:t>
            </a:r>
            <a:r>
              <a:rPr>
                <a:solidFill>
                  <a:srgbClr val="434343"/>
                </a:solidFill>
              </a:rPr>
              <a:t>   </a:t>
            </a:r>
            <a:r>
              <a:rPr sz="4000"/>
              <a:t>Results</a:t>
            </a:r>
            <a:r>
              <a:rPr>
                <a:solidFill>
                  <a:srgbClr val="434343"/>
                </a:solidFill>
              </a:rPr>
              <a:t>    Conclusion</a:t>
            </a:r>
          </a:p>
        </p:txBody>
      </p:sp>
      <p:pic>
        <p:nvPicPr>
          <p:cNvPr id="276" name="fotos4.png" descr="fotos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9682" y="1709732"/>
            <a:ext cx="20564636" cy="6362734"/>
          </a:xfrm>
          <a:prstGeom prst="rect">
            <a:avLst/>
          </a:prstGeom>
          <a:ln w="12700">
            <a:miter lim="400000"/>
          </a:ln>
        </p:spPr>
      </p:pic>
      <p:sp>
        <p:nvSpPr>
          <p:cNvPr id="277" name="Cabral et al. (in prep)"/>
          <p:cNvSpPr txBox="1"/>
          <p:nvPr/>
        </p:nvSpPr>
        <p:spPr>
          <a:xfrm>
            <a:off x="2024773" y="7462399"/>
            <a:ext cx="2706854"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0"/>
            </a:lvl1pPr>
          </a:lstStyle>
          <a:p>
            <a:r>
              <a:t>Cabral et al. (in prep)</a:t>
            </a:r>
          </a:p>
        </p:txBody>
      </p:sp>
      <p:graphicFrame>
        <p:nvGraphicFramePr>
          <p:cNvPr id="278" name="Table"/>
          <p:cNvGraphicFramePr/>
          <p:nvPr/>
        </p:nvGraphicFramePr>
        <p:xfrm>
          <a:off x="1993900" y="9315579"/>
          <a:ext cx="10706296" cy="3238500"/>
        </p:xfrm>
        <a:graphic>
          <a:graphicData uri="http://schemas.openxmlformats.org/drawingml/2006/table">
            <a:tbl>
              <a:tblPr bandRow="1">
                <a:tableStyleId>{4C3C2611-4C71-4FC5-86AE-919BDF0F9419}</a:tableStyleId>
              </a:tblPr>
              <a:tblGrid>
                <a:gridCol w="5096011">
                  <a:extLst>
                    <a:ext uri="{9D8B030D-6E8A-4147-A177-3AD203B41FA5}">
                      <a16:colId xmlns:a16="http://schemas.microsoft.com/office/drawing/2014/main" val="20000"/>
                    </a:ext>
                  </a:extLst>
                </a:gridCol>
                <a:gridCol w="1870095">
                  <a:extLst>
                    <a:ext uri="{9D8B030D-6E8A-4147-A177-3AD203B41FA5}">
                      <a16:colId xmlns:a16="http://schemas.microsoft.com/office/drawing/2014/main" val="20001"/>
                    </a:ext>
                  </a:extLst>
                </a:gridCol>
                <a:gridCol w="1870095">
                  <a:extLst>
                    <a:ext uri="{9D8B030D-6E8A-4147-A177-3AD203B41FA5}">
                      <a16:colId xmlns:a16="http://schemas.microsoft.com/office/drawing/2014/main" val="20002"/>
                    </a:ext>
                  </a:extLst>
                </a:gridCol>
                <a:gridCol w="1870095">
                  <a:extLst>
                    <a:ext uri="{9D8B030D-6E8A-4147-A177-3AD203B41FA5}">
                      <a16:colId xmlns:a16="http://schemas.microsoft.com/office/drawing/2014/main" val="20003"/>
                    </a:ext>
                  </a:extLst>
                </a:gridCol>
              </a:tblGrid>
              <a:tr h="647700">
                <a:tc>
                  <a:txBody>
                    <a:bodyPr/>
                    <a:lstStyle/>
                    <a:p>
                      <a:pPr defTabSz="355600">
                        <a:defRPr sz="1800" b="0"/>
                      </a:pPr>
                      <a:r>
                        <a:rPr sz="2400">
                          <a:solidFill>
                            <a:srgbClr val="FFFFFF"/>
                          </a:solidFill>
                          <a:sym typeface="Arial Unicode MS"/>
                        </a:rPr>
                        <a:t>Landslide scar</a:t>
                      </a:r>
                    </a:p>
                  </a:txBody>
                  <a:tcPr marL="63500" marR="63500" marT="0" marB="0" anchor="ctr" horzOverflow="overflow">
                    <a:lnL w="12700">
                      <a:solidFill>
                        <a:srgbClr val="D6D6D6"/>
                      </a:solidFill>
                      <a:miter lim="400000"/>
                    </a:lnL>
                    <a:lnT w="12700">
                      <a:solidFill>
                        <a:srgbClr val="D6D6D6"/>
                      </a:solidFill>
                      <a:miter lim="400000"/>
                    </a:lnT>
                  </a:tcPr>
                </a:tc>
                <a:tc>
                  <a:txBody>
                    <a:bodyPr/>
                    <a:lstStyle/>
                    <a:p>
                      <a:pPr defTabSz="355600">
                        <a:defRPr b="0">
                          <a:solidFill>
                            <a:srgbClr val="FFFFFF"/>
                          </a:solidFill>
                          <a:sym typeface="Arial Unicode MS"/>
                        </a:defRPr>
                      </a:pPr>
                      <a:r>
                        <a:t>Area (m</a:t>
                      </a:r>
                      <a:r>
                        <a:rPr baseline="31999"/>
                        <a:t>2</a:t>
                      </a:r>
                      <a:r>
                        <a:t>)</a:t>
                      </a:r>
                    </a:p>
                  </a:txBody>
                  <a:tcPr marL="63500" marR="63500" marT="0" marB="0" anchor="ctr" horzOverflow="overflow">
                    <a:lnT w="12700">
                      <a:solidFill>
                        <a:srgbClr val="D6D6D6"/>
                      </a:solidFill>
                      <a:miter lim="400000"/>
                    </a:lnT>
                  </a:tcPr>
                </a:tc>
                <a:tc>
                  <a:txBody>
                    <a:bodyPr/>
                    <a:lstStyle/>
                    <a:p>
                      <a:pPr defTabSz="355600">
                        <a:defRPr sz="1800" b="0"/>
                      </a:pPr>
                      <a:r>
                        <a:rPr sz="2400">
                          <a:solidFill>
                            <a:srgbClr val="FFFFFF"/>
                          </a:solidFill>
                          <a:sym typeface="Arial Unicode MS"/>
                        </a:rPr>
                        <a:t>Depth (m)</a:t>
                      </a:r>
                    </a:p>
                  </a:txBody>
                  <a:tcPr marL="63500" marR="63500" marT="0" marB="0" anchor="ctr" horzOverflow="overflow">
                    <a:lnT w="12700">
                      <a:solidFill>
                        <a:srgbClr val="D6D6D6"/>
                      </a:solidFill>
                      <a:miter lim="400000"/>
                    </a:lnT>
                  </a:tcPr>
                </a:tc>
                <a:tc>
                  <a:txBody>
                    <a:bodyPr/>
                    <a:lstStyle/>
                    <a:p>
                      <a:pPr defTabSz="355600">
                        <a:defRPr b="0">
                          <a:solidFill>
                            <a:srgbClr val="FFFFFF"/>
                          </a:solidFill>
                          <a:sym typeface="Arial Unicode MS"/>
                        </a:defRPr>
                      </a:pPr>
                      <a:r>
                        <a:t>Volume (m</a:t>
                      </a:r>
                      <a:r>
                        <a:rPr baseline="31999"/>
                        <a:t>3</a:t>
                      </a:r>
                      <a:r>
                        <a:t>)</a:t>
                      </a:r>
                    </a:p>
                  </a:txBody>
                  <a:tcPr marL="63500" marR="63500" marT="0" marB="0" anchor="ctr" horzOverflow="overflow">
                    <a:lnR w="12700">
                      <a:solidFill>
                        <a:srgbClr val="D6D6D6"/>
                      </a:solidFill>
                      <a:miter lim="400000"/>
                    </a:lnR>
                    <a:lnT w="12700">
                      <a:solidFill>
                        <a:srgbClr val="D6D6D6"/>
                      </a:solidFill>
                      <a:miter lim="400000"/>
                    </a:lnT>
                  </a:tcPr>
                </a:tc>
                <a:extLst>
                  <a:ext uri="{0D108BD9-81ED-4DB2-BD59-A6C34878D82A}">
                    <a16:rowId xmlns:a16="http://schemas.microsoft.com/office/drawing/2014/main" val="10000"/>
                  </a:ext>
                </a:extLst>
              </a:tr>
              <a:tr h="647700">
                <a:tc>
                  <a:txBody>
                    <a:bodyPr/>
                    <a:lstStyle/>
                    <a:p>
                      <a:pPr defTabSz="355600">
                        <a:defRPr sz="1800" b="0"/>
                      </a:pPr>
                      <a:r>
                        <a:rPr sz="2400">
                          <a:solidFill>
                            <a:srgbClr val="FFFFFF"/>
                          </a:solidFill>
                          <a:sym typeface="Arial Unicode MS"/>
                        </a:rPr>
                        <a:t>1</a:t>
                      </a:r>
                    </a:p>
                  </a:txBody>
                  <a:tcPr marL="63500" marR="63500" marT="0" marB="0" anchor="ctr" horzOverflow="overflow">
                    <a:lnL w="12700">
                      <a:solidFill>
                        <a:srgbClr val="D6D6D6"/>
                      </a:solidFill>
                      <a:miter lim="400000"/>
                    </a:lnL>
                  </a:tcPr>
                </a:tc>
                <a:tc>
                  <a:txBody>
                    <a:bodyPr/>
                    <a:lstStyle/>
                    <a:p>
                      <a:pPr defTabSz="355600">
                        <a:defRPr sz="1800" b="0"/>
                      </a:pPr>
                      <a:r>
                        <a:rPr sz="2400">
                          <a:solidFill>
                            <a:srgbClr val="FFFFFF"/>
                          </a:solidFill>
                          <a:sym typeface="Arial Unicode MS"/>
                        </a:rPr>
                        <a:t>22,497</a:t>
                      </a:r>
                    </a:p>
                  </a:txBody>
                  <a:tcPr marL="63500" marR="63500" marT="0" marB="0" anchor="ctr" horzOverflow="overflow"/>
                </a:tc>
                <a:tc>
                  <a:txBody>
                    <a:bodyPr/>
                    <a:lstStyle/>
                    <a:p>
                      <a:pPr defTabSz="355600">
                        <a:defRPr sz="1800" b="0"/>
                      </a:pPr>
                      <a:r>
                        <a:rPr sz="2400">
                          <a:solidFill>
                            <a:srgbClr val="FFFFFF"/>
                          </a:solidFill>
                          <a:sym typeface="Arial Unicode MS"/>
                        </a:rPr>
                        <a:t>1</a:t>
                      </a:r>
                    </a:p>
                  </a:txBody>
                  <a:tcPr marL="63500" marR="63500" marT="0" marB="0" anchor="ctr" horzOverflow="overflow"/>
                </a:tc>
                <a:tc>
                  <a:txBody>
                    <a:bodyPr/>
                    <a:lstStyle/>
                    <a:p>
                      <a:pPr defTabSz="355600">
                        <a:defRPr sz="1800" b="0"/>
                      </a:pPr>
                      <a:r>
                        <a:rPr sz="2400">
                          <a:solidFill>
                            <a:srgbClr val="FFFFFF"/>
                          </a:solidFill>
                          <a:sym typeface="Arial Unicode MS"/>
                        </a:rPr>
                        <a:t>22,497</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1"/>
                  </a:ext>
                </a:extLst>
              </a:tr>
              <a:tr h="647700">
                <a:tc>
                  <a:txBody>
                    <a:bodyPr/>
                    <a:lstStyle/>
                    <a:p>
                      <a:pPr defTabSz="355600">
                        <a:defRPr sz="1800" b="0"/>
                      </a:pPr>
                      <a:r>
                        <a:rPr sz="2400">
                          <a:solidFill>
                            <a:srgbClr val="FFFFFF"/>
                          </a:solidFill>
                          <a:sym typeface="Arial Unicode MS"/>
                        </a:rPr>
                        <a:t>2</a:t>
                      </a:r>
                    </a:p>
                  </a:txBody>
                  <a:tcPr marL="63500" marR="63500" marT="0" marB="0" anchor="ctr" horzOverflow="overflow">
                    <a:lnL w="12700">
                      <a:solidFill>
                        <a:srgbClr val="D6D6D6"/>
                      </a:solidFill>
                      <a:miter lim="400000"/>
                    </a:lnL>
                  </a:tcPr>
                </a:tc>
                <a:tc>
                  <a:txBody>
                    <a:bodyPr/>
                    <a:lstStyle/>
                    <a:p>
                      <a:pPr defTabSz="355600">
                        <a:defRPr sz="1800" b="0"/>
                      </a:pPr>
                      <a:r>
                        <a:rPr sz="2400">
                          <a:solidFill>
                            <a:srgbClr val="FFFFFF"/>
                          </a:solidFill>
                          <a:sym typeface="Arial Unicode MS"/>
                        </a:rPr>
                        <a:t>7,573</a:t>
                      </a:r>
                    </a:p>
                  </a:txBody>
                  <a:tcPr marL="63500" marR="63500" marT="0" marB="0" anchor="ctr" horzOverflow="overflow"/>
                </a:tc>
                <a:tc>
                  <a:txBody>
                    <a:bodyPr/>
                    <a:lstStyle/>
                    <a:p>
                      <a:pPr defTabSz="355600">
                        <a:defRPr sz="1800" b="0"/>
                      </a:pPr>
                      <a:r>
                        <a:rPr sz="2400">
                          <a:solidFill>
                            <a:srgbClr val="FFFFFF"/>
                          </a:solidFill>
                          <a:sym typeface="Arial Unicode MS"/>
                        </a:rPr>
                        <a:t>1</a:t>
                      </a:r>
                    </a:p>
                  </a:txBody>
                  <a:tcPr marL="63500" marR="63500" marT="0" marB="0" anchor="ctr" horzOverflow="overflow"/>
                </a:tc>
                <a:tc>
                  <a:txBody>
                    <a:bodyPr/>
                    <a:lstStyle/>
                    <a:p>
                      <a:pPr defTabSz="355600">
                        <a:defRPr sz="1800" b="0"/>
                      </a:pPr>
                      <a:r>
                        <a:rPr sz="2400">
                          <a:solidFill>
                            <a:srgbClr val="FFFFFF"/>
                          </a:solidFill>
                          <a:sym typeface="Arial Unicode MS"/>
                        </a:rPr>
                        <a:t>7,573</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2"/>
                  </a:ext>
                </a:extLst>
              </a:tr>
              <a:tr h="647700">
                <a:tc>
                  <a:txBody>
                    <a:bodyPr/>
                    <a:lstStyle/>
                    <a:p>
                      <a:pPr defTabSz="355600">
                        <a:defRPr sz="1800" b="0"/>
                      </a:pPr>
                      <a:r>
                        <a:rPr sz="2400">
                          <a:solidFill>
                            <a:srgbClr val="FFFFFF"/>
                          </a:solidFill>
                          <a:sym typeface="Arial Unicode MS"/>
                        </a:rPr>
                        <a:t>3</a:t>
                      </a:r>
                    </a:p>
                  </a:txBody>
                  <a:tcPr marL="63500" marR="63500" marT="0" marB="0" anchor="ctr" horzOverflow="overflow">
                    <a:lnL w="12700">
                      <a:solidFill>
                        <a:srgbClr val="D6D6D6"/>
                      </a:solidFill>
                      <a:miter lim="400000"/>
                    </a:lnL>
                  </a:tcPr>
                </a:tc>
                <a:tc>
                  <a:txBody>
                    <a:bodyPr/>
                    <a:lstStyle/>
                    <a:p>
                      <a:pPr defTabSz="355600">
                        <a:defRPr sz="1800" b="0"/>
                      </a:pPr>
                      <a:r>
                        <a:rPr sz="2400">
                          <a:solidFill>
                            <a:srgbClr val="FFFFFF"/>
                          </a:solidFill>
                          <a:sym typeface="Arial Unicode MS"/>
                        </a:rPr>
                        <a:t>5,776</a:t>
                      </a:r>
                    </a:p>
                  </a:txBody>
                  <a:tcPr marL="63500" marR="63500" marT="0" marB="0" anchor="ctr" horzOverflow="overflow"/>
                </a:tc>
                <a:tc>
                  <a:txBody>
                    <a:bodyPr/>
                    <a:lstStyle/>
                    <a:p>
                      <a:pPr defTabSz="355600">
                        <a:defRPr sz="1800" b="0"/>
                      </a:pPr>
                      <a:r>
                        <a:rPr sz="2400">
                          <a:solidFill>
                            <a:srgbClr val="FFFFFF"/>
                          </a:solidFill>
                          <a:sym typeface="Arial Unicode MS"/>
                        </a:rPr>
                        <a:t>1</a:t>
                      </a:r>
                    </a:p>
                  </a:txBody>
                  <a:tcPr marL="63500" marR="63500" marT="0" marB="0" anchor="ctr" horzOverflow="overflow"/>
                </a:tc>
                <a:tc>
                  <a:txBody>
                    <a:bodyPr/>
                    <a:lstStyle/>
                    <a:p>
                      <a:pPr defTabSz="355600">
                        <a:defRPr sz="1800" b="0"/>
                      </a:pPr>
                      <a:r>
                        <a:rPr sz="2400">
                          <a:solidFill>
                            <a:srgbClr val="FFFFFF"/>
                          </a:solidFill>
                          <a:sym typeface="Arial Unicode MS"/>
                        </a:rPr>
                        <a:t>5,776</a:t>
                      </a:r>
                    </a:p>
                  </a:txBody>
                  <a:tcPr marL="63500" marR="63500" marT="0" marB="0" anchor="ctr" horzOverflow="overflow">
                    <a:lnR w="12700">
                      <a:solidFill>
                        <a:srgbClr val="D6D6D6"/>
                      </a:solidFill>
                      <a:miter lim="400000"/>
                    </a:lnR>
                  </a:tcPr>
                </a:tc>
                <a:extLst>
                  <a:ext uri="{0D108BD9-81ED-4DB2-BD59-A6C34878D82A}">
                    <a16:rowId xmlns:a16="http://schemas.microsoft.com/office/drawing/2014/main" val="10003"/>
                  </a:ext>
                </a:extLst>
              </a:tr>
              <a:tr h="647700">
                <a:tc gridSpan="3">
                  <a:txBody>
                    <a:bodyPr/>
                    <a:lstStyle/>
                    <a:p>
                      <a:pPr defTabSz="355600">
                        <a:defRPr sz="1800" b="0"/>
                      </a:pPr>
                      <a:r>
                        <a:rPr sz="2400">
                          <a:solidFill>
                            <a:srgbClr val="FFFFFF"/>
                          </a:solidFill>
                          <a:sym typeface="Arial Unicode MS"/>
                        </a:rPr>
                        <a:t>TOTAL:</a:t>
                      </a:r>
                    </a:p>
                  </a:txBody>
                  <a:tcPr marL="63500" marR="63500" marT="0" marB="0" anchor="ctr" horzOverflow="overflow">
                    <a:lnL w="12700">
                      <a:solidFill>
                        <a:srgbClr val="D6D6D6"/>
                      </a:solidFill>
                      <a:miter lim="400000"/>
                    </a:lnL>
                    <a:lnB w="12700">
                      <a:solidFill>
                        <a:srgbClr val="D6D6D6"/>
                      </a:solidFill>
                      <a:miter lim="400000"/>
                    </a:lnB>
                  </a:tcPr>
                </a:tc>
                <a:tc hMerge="1">
                  <a:txBody>
                    <a:bodyPr/>
                    <a:lstStyle/>
                    <a:p>
                      <a:endParaRPr lang="de-DE"/>
                    </a:p>
                  </a:txBody>
                  <a:tcPr/>
                </a:tc>
                <a:tc hMerge="1">
                  <a:txBody>
                    <a:bodyPr/>
                    <a:lstStyle/>
                    <a:p>
                      <a:endParaRPr lang="de-DE"/>
                    </a:p>
                  </a:txBody>
                  <a:tcPr/>
                </a:tc>
                <a:tc>
                  <a:txBody>
                    <a:bodyPr/>
                    <a:lstStyle/>
                    <a:p>
                      <a:pPr defTabSz="355600">
                        <a:defRPr sz="1800" b="0"/>
                      </a:pPr>
                      <a:r>
                        <a:rPr sz="2400">
                          <a:solidFill>
                            <a:srgbClr val="FFFFFF"/>
                          </a:solidFill>
                          <a:sym typeface="Arial Unicode MS"/>
                        </a:rPr>
                        <a:t>35,846</a:t>
                      </a:r>
                    </a:p>
                  </a:txBody>
                  <a:tcPr marL="50800" marR="50800" marT="50800" marB="50800" anchor="ctr" horzOverflow="overflow">
                    <a:lnR w="12700">
                      <a:solidFill>
                        <a:srgbClr val="D6D6D6"/>
                      </a:solidFill>
                      <a:miter lim="400000"/>
                    </a:lnR>
                    <a:lnB w="12700">
                      <a:solidFill>
                        <a:srgbClr val="D6D6D6"/>
                      </a:solidFill>
                      <a:miter lim="400000"/>
                    </a:lnB>
                  </a:tcPr>
                </a:tc>
                <a:extLst>
                  <a:ext uri="{0D108BD9-81ED-4DB2-BD59-A6C34878D82A}">
                    <a16:rowId xmlns:a16="http://schemas.microsoft.com/office/drawing/2014/main" val="10004"/>
                  </a:ext>
                </a:extLst>
              </a:tr>
            </a:tbl>
          </a:graphicData>
        </a:graphic>
      </p:graphicFrame>
      <p:sp>
        <p:nvSpPr>
          <p:cNvPr id="279" name="Overview of Pedra Branca"/>
          <p:cNvSpPr txBox="1"/>
          <p:nvPr/>
        </p:nvSpPr>
        <p:spPr>
          <a:xfrm>
            <a:off x="4661916" y="8223217"/>
            <a:ext cx="4849369"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Overview of Pedra Branca</a:t>
            </a:r>
          </a:p>
        </p:txBody>
      </p:sp>
      <p:sp>
        <p:nvSpPr>
          <p:cNvPr id="280" name="Landslides that initiated the event"/>
          <p:cNvSpPr txBox="1"/>
          <p:nvPr/>
        </p:nvSpPr>
        <p:spPr>
          <a:xfrm>
            <a:off x="14936914" y="8223217"/>
            <a:ext cx="6244972"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Landslides that initiated the event</a:t>
            </a:r>
          </a:p>
        </p:txBody>
      </p:sp>
      <p:sp>
        <p:nvSpPr>
          <p:cNvPr id="281" name="The three landslide that initiated the event contributed with approximately 35,846 m3 of material"/>
          <p:cNvSpPr txBox="1"/>
          <p:nvPr/>
        </p:nvSpPr>
        <p:spPr>
          <a:xfrm>
            <a:off x="12938397" y="10229482"/>
            <a:ext cx="10242006"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355600">
              <a:defRPr sz="3400" b="0">
                <a:latin typeface="Arial Unicode MS"/>
                <a:ea typeface="Arial Unicode MS"/>
                <a:cs typeface="Arial Unicode MS"/>
                <a:sym typeface="Arial Unicode MS"/>
              </a:defRPr>
            </a:pPr>
            <a:r>
              <a:t>The three landslide that initiated the event contributed with approximately 35,846 m</a:t>
            </a:r>
            <a:r>
              <a:rPr baseline="31999"/>
              <a:t>3 </a:t>
            </a:r>
            <a:r>
              <a:t>of material</a:t>
            </a:r>
          </a:p>
        </p:txBody>
      </p:sp>
      <p:sp>
        <p:nvSpPr>
          <p:cNvPr id="282" name="Magnitude estimation of a landslide-triggered debris flow at Serra do Mar"/>
          <p:cNvSpPr txBox="1"/>
          <p:nvPr/>
        </p:nvSpPr>
        <p:spPr>
          <a:xfrm>
            <a:off x="746607" y="13092293"/>
            <a:ext cx="1008918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000000"/>
                </a:solidFill>
              </a:defRPr>
            </a:lvl1pPr>
          </a:lstStyle>
          <a:p>
            <a:r>
              <a:t>Magnitude estimation of a landslide-triggered debris flow at Serra do Mar</a:t>
            </a:r>
          </a:p>
        </p:txBody>
      </p:sp>
      <p:sp>
        <p:nvSpPr>
          <p:cNvPr id="283" name="2"/>
          <p:cNvSpPr txBox="1"/>
          <p:nvPr/>
        </p:nvSpPr>
        <p:spPr>
          <a:xfrm>
            <a:off x="16118332" y="4875975"/>
            <a:ext cx="32613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2</a:t>
            </a:r>
          </a:p>
        </p:txBody>
      </p:sp>
      <p:sp>
        <p:nvSpPr>
          <p:cNvPr id="284" name="1"/>
          <p:cNvSpPr txBox="1"/>
          <p:nvPr/>
        </p:nvSpPr>
        <p:spPr>
          <a:xfrm>
            <a:off x="17108932" y="3526533"/>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1</a:t>
            </a:r>
          </a:p>
        </p:txBody>
      </p:sp>
      <p:sp>
        <p:nvSpPr>
          <p:cNvPr id="285" name="3"/>
          <p:cNvSpPr txBox="1"/>
          <p:nvPr/>
        </p:nvSpPr>
        <p:spPr>
          <a:xfrm>
            <a:off x="19140932" y="4534797"/>
            <a:ext cx="3261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3</a:t>
            </a:r>
          </a:p>
        </p:txBody>
      </p:sp>
      <p:pic>
        <p:nvPicPr>
          <p:cNvPr id="15" name="Picture 14">
            <a:extLst>
              <a:ext uri="{FF2B5EF4-FFF2-40B4-BE49-F238E27FC236}">
                <a16:creationId xmlns:a16="http://schemas.microsoft.com/office/drawing/2014/main" id="{EE201A18-5A31-9C4A-8E9B-250D6F2085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01845" y="12942028"/>
            <a:ext cx="1667989" cy="751208"/>
          </a:xfrm>
          <a:prstGeom prst="rect">
            <a:avLst/>
          </a:prstGeom>
        </p:spPr>
      </p:pic>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TotalTime>
  <Words>1182</Words>
  <Application>Microsoft Macintosh PowerPoint</Application>
  <PresentationFormat>Custom</PresentationFormat>
  <Paragraphs>152</Paragraphs>
  <Slides>13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 Unicode MS</vt:lpstr>
      <vt:lpstr>Abadi MT Condensed Extra Bold</vt:lpstr>
      <vt:lpstr>Arial</vt:lpstr>
      <vt:lpstr>Calibri</vt:lpstr>
      <vt:lpstr>Cambria Math</vt:lpstr>
      <vt:lpstr>Century</vt:lpstr>
      <vt:lpstr>Helvetica Neue</vt:lpstr>
      <vt:lpstr>Helvetica Neue Light</vt:lpstr>
      <vt:lpstr>Helvetica Neue Medium</vt:lpstr>
      <vt:lpstr>Times Roman</vt:lpstr>
      <vt:lpstr>Black</vt:lpstr>
      <vt:lpstr>PowerPoint Presentation</vt:lpstr>
      <vt:lpstr>PowerPoint Presentation</vt:lpstr>
      <vt:lpstr>Introduction    The Debris Flow    Material and Methods    Results    Conclusion</vt:lpstr>
      <vt:lpstr>Introduction    The Debris Flow    Material and Methods    Results    Conclusion</vt:lpstr>
      <vt:lpstr>Introduction    The Debris Flow    Material and Methods    Results    Conclusion</vt:lpstr>
      <vt:lpstr>Introduction    The Debris Flow    Material and Methods    Results    Conclusion</vt:lpstr>
      <vt:lpstr>Introduction    The Debris Flow    Material and Methods    Results    Conclusion</vt:lpstr>
      <vt:lpstr>Introduction    The Debris Flow    Material and Methods    Results    Conclusion</vt:lpstr>
      <vt:lpstr>Introduction    The Debris Flow    Material and Methods    Results    Conclusion</vt:lpstr>
      <vt:lpstr>Introduction    The Debris Flow    Material and Methods    Results    Conclusion</vt:lpstr>
      <vt:lpstr>Introduction    The Debris Flow    Material and Methods    Results    Conclusion</vt:lpstr>
      <vt:lpstr>Introduction    The Debris Flow    Material and Methods    Results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7</cp:revision>
  <dcterms:modified xsi:type="dcterms:W3CDTF">2020-04-27T15:21:23Z</dcterms:modified>
</cp:coreProperties>
</file>