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58" r:id="rId1"/>
  </p:sldMasterIdLst>
  <p:notesMasterIdLst>
    <p:notesMasterId r:id="rId9"/>
  </p:notesMasterIdLst>
  <p:sldIdLst>
    <p:sldId id="256" r:id="rId2"/>
    <p:sldId id="260" r:id="rId3"/>
    <p:sldId id="257" r:id="rId4"/>
    <p:sldId id="270" r:id="rId5"/>
    <p:sldId id="275" r:id="rId6"/>
    <p:sldId id="274" r:id="rId7"/>
    <p:sldId id="27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7" autoAdjust="0"/>
    <p:restoredTop sz="83469" autoAdjust="0"/>
  </p:normalViewPr>
  <p:slideViewPr>
    <p:cSldViewPr snapToGrid="0" showGuides="1">
      <p:cViewPr varScale="1">
        <p:scale>
          <a:sx n="74" d="100"/>
          <a:sy n="74" d="100"/>
        </p:scale>
        <p:origin x="874" y="72"/>
      </p:cViewPr>
      <p:guideLst>
        <p:guide orient="horz" pos="175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2400E-1C20-4C1A-A6B9-74DE53145E8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B006A-8458-4997-A067-F9E90671C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93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006A-8458-4997-A067-F9E90671C4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0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006A-8458-4997-A067-F9E90671C4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24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006A-8458-4997-A067-F9E90671C4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39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006A-8458-4997-A067-F9E90671C4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7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83F28-F387-4D2E-B1FE-6B124E408331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873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83F28-F387-4D2E-B1FE-6B124E40833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235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006A-8458-4997-A067-F9E90671C4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0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14A19C3-06F1-4260-ADA0-98F792EB3341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88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7771-C80E-4DD5-A8B3-2A1D5BB1E275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85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E1CA98F-D8CC-4F2E-AE33-805024DE21A4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38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550C-4156-4021-B7A5-875BB2EB123C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3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539337E-3FE7-4386-9F07-95F2260A366F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653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FF43-7BA4-4EFD-B639-DCCF6D005B4D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30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5E92-61DF-457B-AF29-96A38DC59F03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792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249D-2D27-460C-8CA7-F3FF876324F3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91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EDCC-EA9B-4A73-8FB9-ADAF6D56872A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74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346D118-9107-4FFC-BD63-F81EF4A18BEB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D224-52E5-4864-89C0-1D0028D048ED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8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09552DDC-F6A0-400F-845F-AA1E94AA1288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3932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gif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498" y="857475"/>
            <a:ext cx="10993549" cy="147501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Combining </a:t>
            </a:r>
            <a:r>
              <a:rPr lang="en-US" sz="2800" i="1" dirty="0" smtClean="0"/>
              <a:t>in-situ</a:t>
            </a:r>
            <a:r>
              <a:rPr lang="en-US" sz="2800" dirty="0" smtClean="0"/>
              <a:t> </a:t>
            </a:r>
            <a:r>
              <a:rPr lang="en-US" sz="2800" dirty="0"/>
              <a:t>observations and </a:t>
            </a:r>
            <a:r>
              <a:rPr lang="en-US" sz="2800" dirty="0" smtClean="0"/>
              <a:t>high resolution </a:t>
            </a:r>
            <a:r>
              <a:rPr lang="en-US" sz="2800" dirty="0" err="1" smtClean="0"/>
              <a:t>Ven</a:t>
            </a:r>
            <a:r>
              <a:rPr lang="el-GR" sz="2800" cap="none" dirty="0" smtClean="0"/>
              <a:t>μ</a:t>
            </a:r>
            <a:r>
              <a:rPr lang="en-US" sz="2800" dirty="0" smtClean="0"/>
              <a:t>s-data to monitor shrub &amp; tree phenology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0911" y="4325607"/>
            <a:ext cx="10402958" cy="1303668"/>
          </a:xfrm>
        </p:spPr>
        <p:txBody>
          <a:bodyPr>
            <a:normAutofit/>
          </a:bodyPr>
          <a:lstStyle/>
          <a:p>
            <a:r>
              <a:rPr lang="en-US" sz="2800" b="1" cap="none" dirty="0"/>
              <a:t>Alison </a:t>
            </a:r>
            <a:r>
              <a:rPr lang="en-US" sz="2800" b="1" cap="none" dirty="0" smtClean="0"/>
              <a:t>Donnelly</a:t>
            </a:r>
            <a:r>
              <a:rPr lang="en-US" sz="2800" cap="none" dirty="0" smtClean="0"/>
              <a:t>, </a:t>
            </a:r>
            <a:r>
              <a:rPr lang="en-US" sz="2800" b="1" cap="none" dirty="0" err="1" smtClean="0"/>
              <a:t>Rong</a:t>
            </a:r>
            <a:r>
              <a:rPr lang="en-US" sz="2800" b="1" cap="none" dirty="0" smtClean="0"/>
              <a:t> Yu </a:t>
            </a:r>
            <a:r>
              <a:rPr lang="en-US" sz="2800" cap="none" dirty="0" smtClean="0"/>
              <a:t>and</a:t>
            </a:r>
            <a:r>
              <a:rPr lang="en-US" sz="2800" b="1" cap="none" dirty="0" smtClean="0"/>
              <a:t> Chloe </a:t>
            </a:r>
            <a:r>
              <a:rPr lang="en-US" sz="2800" b="1" cap="none" dirty="0" err="1" smtClean="0"/>
              <a:t>Rehberg</a:t>
            </a:r>
            <a:endParaRPr lang="en-US" sz="2800" cap="none" dirty="0"/>
          </a:p>
          <a:p>
            <a:r>
              <a:rPr lang="en-US" sz="2400" cap="none" dirty="0" smtClean="0"/>
              <a:t>Geography Department, University </a:t>
            </a:r>
            <a:r>
              <a:rPr lang="en-US" sz="2400" cap="none" dirty="0"/>
              <a:t>of Wisconsin-Milwaukee, USA</a:t>
            </a:r>
          </a:p>
          <a:p>
            <a:endParaRPr lang="en-US" sz="2400" cap="non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7652" y="3201298"/>
            <a:ext cx="4421733" cy="24872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4" descr="Image result for uwm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361" y="155931"/>
            <a:ext cx="1710893" cy="17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09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02576" y="0"/>
            <a:ext cx="2181465" cy="2712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490" y="681556"/>
            <a:ext cx="11029616" cy="1013800"/>
          </a:xfrm>
        </p:spPr>
        <p:txBody>
          <a:bodyPr>
            <a:normAutofit/>
          </a:bodyPr>
          <a:lstStyle/>
          <a:p>
            <a:r>
              <a:rPr lang="en-US" i="1" dirty="0" smtClean="0"/>
              <a:t>In situ </a:t>
            </a:r>
            <a:r>
              <a:rPr lang="en-US" dirty="0" smtClean="0"/>
              <a:t>observations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6" t="10000" r="20000" b="11728"/>
          <a:stretch/>
        </p:blipFill>
        <p:spPr>
          <a:xfrm rot="5400000">
            <a:off x="3344997" y="3912771"/>
            <a:ext cx="2189040" cy="2368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8" t="26212" r="4855" b="16896"/>
          <a:stretch/>
        </p:blipFill>
        <p:spPr>
          <a:xfrm>
            <a:off x="10000613" y="1991266"/>
            <a:ext cx="1822266" cy="1471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1" t="3580" r="16806" b="10987"/>
          <a:stretch/>
        </p:blipFill>
        <p:spPr>
          <a:xfrm rot="5400000">
            <a:off x="7722173" y="4004172"/>
            <a:ext cx="2192383" cy="22012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1" t="23194" r="23672" b="1945"/>
          <a:stretch/>
        </p:blipFill>
        <p:spPr>
          <a:xfrm>
            <a:off x="744146" y="4008613"/>
            <a:ext cx="2436434" cy="2192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2" t="24722" r="31640" b="20140"/>
          <a:stretch/>
        </p:blipFill>
        <p:spPr>
          <a:xfrm>
            <a:off x="9979072" y="3998524"/>
            <a:ext cx="1830642" cy="21890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73882" y="6136706"/>
            <a:ext cx="1612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err="1" smtClean="0"/>
              <a:t>Ribes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americanum</a:t>
            </a:r>
            <a:endParaRPr lang="en-US" sz="1600" i="1" dirty="0" smtClean="0"/>
          </a:p>
          <a:p>
            <a:pPr algn="ctr"/>
            <a:r>
              <a:rPr lang="en-US" sz="1600" dirty="0" smtClean="0"/>
              <a:t>Wild currant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485387" y="6136707"/>
            <a:ext cx="1857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Viburnum </a:t>
            </a:r>
            <a:r>
              <a:rPr lang="en-US" sz="1600" i="1" dirty="0" err="1" smtClean="0"/>
              <a:t>acerifolium</a:t>
            </a:r>
            <a:endParaRPr lang="en-US" sz="1600" i="1" dirty="0" smtClean="0"/>
          </a:p>
          <a:p>
            <a:pPr algn="ctr"/>
            <a:r>
              <a:rPr lang="en-US" sz="1600" dirty="0" smtClean="0"/>
              <a:t>Maple leaf viburnum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0016097" y="3445420"/>
            <a:ext cx="1728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err="1"/>
              <a:t>Rhamnus</a:t>
            </a:r>
            <a:r>
              <a:rPr lang="en-US" sz="1600" i="1" dirty="0"/>
              <a:t> </a:t>
            </a:r>
            <a:r>
              <a:rPr lang="en-US" sz="1600" i="1" dirty="0" err="1" smtClean="0"/>
              <a:t>cathartica</a:t>
            </a:r>
            <a:endParaRPr lang="en-US" sz="1600" i="1" dirty="0" smtClean="0"/>
          </a:p>
          <a:p>
            <a:pPr algn="ctr"/>
            <a:r>
              <a:rPr lang="en-US" sz="1600" dirty="0" smtClean="0"/>
              <a:t>Buckthorn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0124182" y="6141922"/>
            <a:ext cx="1540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err="1" smtClean="0"/>
              <a:t>Ligustrum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vulgare</a:t>
            </a:r>
            <a:endParaRPr lang="en-US" sz="1600" i="1" dirty="0" smtClean="0"/>
          </a:p>
          <a:p>
            <a:pPr algn="ctr"/>
            <a:r>
              <a:rPr lang="en-US" sz="1600" dirty="0" smtClean="0"/>
              <a:t>European privet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8022537" y="6136708"/>
            <a:ext cx="1608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err="1" smtClean="0"/>
              <a:t>Cornus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alterniflora</a:t>
            </a:r>
            <a:endParaRPr lang="en-US" sz="1600" i="1" dirty="0" smtClean="0"/>
          </a:p>
          <a:p>
            <a:pPr algn="ctr"/>
            <a:r>
              <a:rPr lang="en-US" sz="1600" dirty="0" smtClean="0"/>
              <a:t>Pagoda dogwood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8" t="719" r="16525" b="788"/>
          <a:stretch/>
        </p:blipFill>
        <p:spPr>
          <a:xfrm rot="5400000">
            <a:off x="5570691" y="4124565"/>
            <a:ext cx="2187228" cy="193515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853735" y="6136706"/>
            <a:ext cx="1542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Viburnum </a:t>
            </a:r>
            <a:r>
              <a:rPr lang="en-US" sz="1600" i="1" dirty="0" err="1" smtClean="0"/>
              <a:t>lentago</a:t>
            </a:r>
            <a:endParaRPr lang="en-US" sz="1600" i="1" dirty="0" smtClean="0"/>
          </a:p>
          <a:p>
            <a:pPr algn="ctr"/>
            <a:r>
              <a:rPr lang="en-US" sz="1600" dirty="0" smtClean="0"/>
              <a:t>Nannyberry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10106102" y="1427070"/>
            <a:ext cx="1576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err="1" smtClean="0"/>
              <a:t>Lonicera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morrowii</a:t>
            </a:r>
            <a:endParaRPr lang="en-US" sz="1600" i="1" dirty="0" smtClean="0"/>
          </a:p>
          <a:p>
            <a:pPr algn="ctr"/>
            <a:r>
              <a:rPr lang="en-US" sz="1600" dirty="0" smtClean="0"/>
              <a:t>Honeysuckle</a:t>
            </a:r>
            <a:endParaRPr lang="en-US" sz="16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8" t="9986" r="14971" b="17496"/>
          <a:stretch/>
        </p:blipFill>
        <p:spPr>
          <a:xfrm>
            <a:off x="9979072" y="126855"/>
            <a:ext cx="1843807" cy="131114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9" name="Slide Number Placeholder 4"/>
          <p:cNvSpPr txBox="1">
            <a:spLocks/>
          </p:cNvSpPr>
          <p:nvPr/>
        </p:nvSpPr>
        <p:spPr>
          <a:xfrm>
            <a:off x="11139492" y="6520034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chemeClr val="tx1"/>
                </a:solidFill>
                <a:latin typeface="Palatino Linotype" panose="02040502050505030304" pitchFamily="18" charset="0"/>
              </a:rPr>
              <a:pPr/>
              <a:t>2</a:t>
            </a:fld>
            <a:endParaRPr lang="en-US" sz="12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698740" y="67114"/>
            <a:ext cx="5231215" cy="3442033"/>
            <a:chOff x="5027656" y="1840456"/>
            <a:chExt cx="6935744" cy="4478809"/>
          </a:xfrm>
        </p:grpSpPr>
        <p:grpSp>
          <p:nvGrpSpPr>
            <p:cNvPr id="32" name="Group 31"/>
            <p:cNvGrpSpPr/>
            <p:nvPr/>
          </p:nvGrpSpPr>
          <p:grpSpPr>
            <a:xfrm>
              <a:off x="5027656" y="1840456"/>
              <a:ext cx="6935744" cy="4478809"/>
              <a:chOff x="5027656" y="1840456"/>
              <a:chExt cx="6935744" cy="4478809"/>
            </a:xfrm>
          </p:grpSpPr>
          <p:pic>
            <p:nvPicPr>
              <p:cNvPr id="36" name="Picture 8">
                <a:extLst>
                  <a:ext uri="{FF2B5EF4-FFF2-40B4-BE49-F238E27FC236}">
                    <a16:creationId xmlns:a16="http://schemas.microsoft.com/office/drawing/2014/main" id="{66F2248A-24B3-47A4-B313-590CEF9F10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7656" y="1840456"/>
                <a:ext cx="6935744" cy="44788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2" descr="usa map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5875" y="3091451"/>
                <a:ext cx="2009776" cy="1250715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5267325" y="2781300"/>
              <a:ext cx="833438" cy="3101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692346" y="4342166"/>
              <a:ext cx="1014064" cy="190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339016" y="340634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442940" y="3289852"/>
            <a:ext cx="1595124" cy="257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490" y="2007984"/>
            <a:ext cx="9292461" cy="3678303"/>
          </a:xfrm>
        </p:spPr>
        <p:txBody>
          <a:bodyPr anchor="t" anchorCtr="0"/>
          <a:lstStyle/>
          <a:p>
            <a:r>
              <a:rPr lang="en-US" dirty="0" smtClean="0"/>
              <a:t>Trees and shrubs</a:t>
            </a:r>
          </a:p>
          <a:p>
            <a:pPr lvl="1"/>
            <a:r>
              <a:rPr lang="en-US" dirty="0" smtClean="0"/>
              <a:t>Budburst, leaf-out, leaf </a:t>
            </a:r>
            <a:r>
              <a:rPr lang="en-US" dirty="0" err="1" smtClean="0"/>
              <a:t>colour</a:t>
            </a:r>
            <a:r>
              <a:rPr lang="en-US" dirty="0" smtClean="0"/>
              <a:t>, leaf fall</a:t>
            </a:r>
          </a:p>
          <a:p>
            <a:pPr lvl="1"/>
            <a:r>
              <a:rPr lang="en-US" dirty="0" smtClean="0"/>
              <a:t>Every other day</a:t>
            </a:r>
          </a:p>
          <a:p>
            <a:pPr lvl="1"/>
            <a:r>
              <a:rPr lang="en-US" dirty="0" smtClean="0"/>
              <a:t>Native (5 </a:t>
            </a:r>
            <a:r>
              <a:rPr lang="en-US" dirty="0" err="1" smtClean="0"/>
              <a:t>spps</a:t>
            </a:r>
            <a:r>
              <a:rPr lang="en-US" dirty="0" smtClean="0"/>
              <a:t>) and non-native (3 </a:t>
            </a:r>
            <a:r>
              <a:rPr lang="en-US" dirty="0" err="1" smtClean="0"/>
              <a:t>spps</a:t>
            </a:r>
            <a:r>
              <a:rPr lang="en-US" dirty="0" smtClean="0"/>
              <a:t>) shrubs</a:t>
            </a:r>
          </a:p>
          <a:p>
            <a:pPr lvl="1"/>
            <a:r>
              <a:rPr lang="en-US" dirty="0" smtClean="0"/>
              <a:t>White oak (</a:t>
            </a:r>
            <a:r>
              <a:rPr lang="en-US" i="1" dirty="0" err="1" smtClean="0"/>
              <a:t>Quercus</a:t>
            </a:r>
            <a:r>
              <a:rPr lang="en-US" i="1" dirty="0" smtClean="0"/>
              <a:t> alba</a:t>
            </a:r>
            <a:r>
              <a:rPr lang="en-US" dirty="0" smtClean="0"/>
              <a:t>)</a:t>
            </a:r>
            <a:r>
              <a:rPr lang="en-US" i="1" dirty="0" smtClean="0"/>
              <a:t>,</a:t>
            </a:r>
            <a:r>
              <a:rPr lang="en-US" dirty="0" smtClean="0"/>
              <a:t> Red oak </a:t>
            </a:r>
            <a:r>
              <a:rPr lang="en-US" dirty="0"/>
              <a:t>(</a:t>
            </a:r>
            <a:r>
              <a:rPr lang="en-US" i="1" dirty="0" err="1"/>
              <a:t>Quercus</a:t>
            </a:r>
            <a:r>
              <a:rPr lang="en-US" i="1" dirty="0"/>
              <a:t> </a:t>
            </a:r>
            <a:r>
              <a:rPr lang="en-US" i="1" dirty="0" err="1" smtClean="0"/>
              <a:t>rubra</a:t>
            </a:r>
            <a:r>
              <a:rPr lang="en-US" dirty="0" smtClean="0"/>
              <a:t>), basswood </a:t>
            </a:r>
            <a:r>
              <a:rPr lang="en-US" i="1" dirty="0" smtClean="0"/>
              <a:t>(</a:t>
            </a:r>
            <a:r>
              <a:rPr lang="en-US" i="1" dirty="0" err="1" smtClean="0"/>
              <a:t>Tilia</a:t>
            </a:r>
            <a:r>
              <a:rPr lang="en-US" i="1" dirty="0" smtClean="0"/>
              <a:t> </a:t>
            </a:r>
            <a:r>
              <a:rPr lang="en-US" i="1" dirty="0" err="1" smtClean="0"/>
              <a:t>americana</a:t>
            </a:r>
            <a:r>
              <a:rPr lang="en-US" dirty="0" smtClean="0"/>
              <a:t>) and ash (</a:t>
            </a:r>
            <a:r>
              <a:rPr lang="en-US" i="1" dirty="0" err="1" smtClean="0"/>
              <a:t>Fraxinus</a:t>
            </a:r>
            <a:r>
              <a:rPr lang="en-US" dirty="0" smtClean="0"/>
              <a:t> spp.)</a:t>
            </a:r>
          </a:p>
        </p:txBody>
      </p:sp>
      <p:pic>
        <p:nvPicPr>
          <p:cNvPr id="38" name="Picture 8">
            <a:extLst>
              <a:ext uri="{FF2B5EF4-FFF2-40B4-BE49-F238E27FC236}">
                <a16:creationId xmlns:a16="http://schemas.microsoft.com/office/drawing/2014/main" id="{66F2248A-24B3-47A4-B313-590CEF9F1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12" r="71604"/>
          <a:stretch/>
        </p:blipFill>
        <p:spPr bwMode="auto">
          <a:xfrm>
            <a:off x="4393823" y="2927045"/>
            <a:ext cx="1609369" cy="30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08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98" y="729658"/>
            <a:ext cx="6471457" cy="988332"/>
          </a:xfrm>
        </p:spPr>
        <p:txBody>
          <a:bodyPr>
            <a:noAutofit/>
          </a:bodyPr>
          <a:lstStyle/>
          <a:p>
            <a:pPr lvl="1"/>
            <a:r>
              <a:rPr lang="en-US" sz="2800" dirty="0">
                <a:solidFill>
                  <a:schemeClr val="bg1"/>
                </a:solidFill>
              </a:rPr>
              <a:t>Vegetation and Environment monitoring on a New Micro-Satellite (VEN</a:t>
            </a:r>
            <a:r>
              <a:rPr lang="el-GR" sz="2800" dirty="0">
                <a:solidFill>
                  <a:schemeClr val="bg1"/>
                </a:solidFill>
              </a:rPr>
              <a:t>μ</a:t>
            </a:r>
            <a:r>
              <a:rPr lang="en-US" sz="2800" dirty="0">
                <a:solidFill>
                  <a:schemeClr val="bg1"/>
                </a:solidFill>
              </a:rPr>
              <a:t>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47725" y="2016442"/>
            <a:ext cx="5991970" cy="4351338"/>
          </a:xfrm>
        </p:spPr>
        <p:txBody>
          <a:bodyPr/>
          <a:lstStyle/>
          <a:p>
            <a:r>
              <a:rPr lang="en-US" dirty="0"/>
              <a:t>Joint Israeli-French collaboration</a:t>
            </a:r>
          </a:p>
          <a:p>
            <a:pPr lvl="1"/>
            <a:r>
              <a:rPr lang="en-US" dirty="0"/>
              <a:t>ISA $20M and CNES $13M</a:t>
            </a:r>
          </a:p>
          <a:p>
            <a:pPr lvl="1"/>
            <a:r>
              <a:rPr lang="en-US" dirty="0"/>
              <a:t>Vegetation and Environment monitoring on a New Micro-Satellite (VEN</a:t>
            </a:r>
            <a:r>
              <a:rPr lang="el-GR" dirty="0"/>
              <a:t>μ</a:t>
            </a:r>
            <a:r>
              <a:rPr lang="en-US" dirty="0"/>
              <a:t>S)</a:t>
            </a:r>
          </a:p>
          <a:p>
            <a:r>
              <a:rPr lang="en-US" dirty="0"/>
              <a:t>Launched 1</a:t>
            </a:r>
            <a:r>
              <a:rPr lang="en-US" baseline="30000" dirty="0"/>
              <a:t>st</a:t>
            </a:r>
            <a:r>
              <a:rPr lang="en-US" dirty="0"/>
              <a:t> August 2017, Guiana</a:t>
            </a:r>
          </a:p>
          <a:p>
            <a:pPr lvl="1"/>
            <a:r>
              <a:rPr lang="en-US" dirty="0"/>
              <a:t>Mission duration </a:t>
            </a:r>
            <a:r>
              <a:rPr lang="en-US" dirty="0" smtClean="0"/>
              <a:t>3.5 </a:t>
            </a:r>
            <a:r>
              <a:rPr lang="en-US" dirty="0"/>
              <a:t>years</a:t>
            </a:r>
          </a:p>
          <a:p>
            <a:pPr lvl="1"/>
            <a:r>
              <a:rPr lang="en-US" dirty="0"/>
              <a:t>Orbit </a:t>
            </a:r>
            <a:r>
              <a:rPr lang="en-US" dirty="0" smtClean="0"/>
              <a:t>altitude 720km will drop to 410km in </a:t>
            </a:r>
            <a:r>
              <a:rPr lang="en-US" dirty="0" smtClean="0"/>
              <a:t>2020</a:t>
            </a:r>
            <a:endParaRPr lang="en-US" dirty="0"/>
          </a:p>
          <a:p>
            <a:pPr lvl="1"/>
            <a:r>
              <a:rPr lang="en-US" dirty="0" smtClean="0"/>
              <a:t>Near polar </a:t>
            </a:r>
            <a:r>
              <a:rPr lang="en-US" dirty="0"/>
              <a:t>sun-synchronous </a:t>
            </a:r>
            <a:r>
              <a:rPr lang="en-US" dirty="0" smtClean="0"/>
              <a:t>orbit</a:t>
            </a:r>
          </a:p>
          <a:p>
            <a:pPr lvl="1"/>
            <a:r>
              <a:rPr lang="en-US" dirty="0" smtClean="0"/>
              <a:t>12 spectral bands – in visible and near-infrared</a:t>
            </a:r>
            <a:endParaRPr lang="en-US" dirty="0"/>
          </a:p>
          <a:p>
            <a:pPr lvl="1"/>
            <a:r>
              <a:rPr lang="en-US" dirty="0"/>
              <a:t>2-day revisit time, </a:t>
            </a:r>
            <a:r>
              <a:rPr lang="en-US" dirty="0" smtClean="0"/>
              <a:t>5-10m </a:t>
            </a:r>
            <a:r>
              <a:rPr lang="en-US" dirty="0"/>
              <a:t>resolution</a:t>
            </a:r>
          </a:p>
          <a:p>
            <a:pPr lvl="1"/>
            <a:r>
              <a:rPr lang="en-US" dirty="0" smtClean="0"/>
              <a:t>~120 </a:t>
            </a:r>
            <a:r>
              <a:rPr lang="en-US" dirty="0"/>
              <a:t>special interest sites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11139492" y="6492875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chemeClr val="tx1"/>
                </a:solidFill>
                <a:latin typeface="Palatino Linotype" panose="02040502050505030304" pitchFamily="18" charset="0"/>
              </a:rPr>
              <a:pPr/>
              <a:t>3</a:t>
            </a:fld>
            <a:endParaRPr lang="en-US" sz="12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693" y="854329"/>
            <a:ext cx="5082118" cy="3392891"/>
          </a:xfrm>
          <a:prstGeom prst="rect">
            <a:avLst/>
          </a:prstGeom>
        </p:spPr>
      </p:pic>
      <p:pic>
        <p:nvPicPr>
          <p:cNvPr id="12" name="Picture 4" descr="VENuS_Auto10">
            <a:extLst>
              <a:ext uri="{FF2B5EF4-FFF2-40B4-BE49-F238E27FC236}">
                <a16:creationId xmlns:a16="http://schemas.microsoft.com/office/drawing/2014/main" id="{35E69809-3559-4E62-BB49-62339D332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458" y="83334"/>
            <a:ext cx="1280264" cy="7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03150AE4-20DC-45F3-A1CF-84C2C1AE9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99269"/>
              </p:ext>
            </p:extLst>
          </p:nvPr>
        </p:nvGraphicFramePr>
        <p:xfrm>
          <a:off x="6425378" y="4446779"/>
          <a:ext cx="5496435" cy="2348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287">
                  <a:extLst>
                    <a:ext uri="{9D8B030D-6E8A-4147-A177-3AD203B41FA5}">
                      <a16:colId xmlns:a16="http://schemas.microsoft.com/office/drawing/2014/main" val="933269698"/>
                    </a:ext>
                  </a:extLst>
                </a:gridCol>
                <a:gridCol w="1099287">
                  <a:extLst>
                    <a:ext uri="{9D8B030D-6E8A-4147-A177-3AD203B41FA5}">
                      <a16:colId xmlns:a16="http://schemas.microsoft.com/office/drawing/2014/main" val="1158878182"/>
                    </a:ext>
                  </a:extLst>
                </a:gridCol>
                <a:gridCol w="1099287">
                  <a:extLst>
                    <a:ext uri="{9D8B030D-6E8A-4147-A177-3AD203B41FA5}">
                      <a16:colId xmlns:a16="http://schemas.microsoft.com/office/drawing/2014/main" val="4045206694"/>
                    </a:ext>
                  </a:extLst>
                </a:gridCol>
                <a:gridCol w="1099287">
                  <a:extLst>
                    <a:ext uri="{9D8B030D-6E8A-4147-A177-3AD203B41FA5}">
                      <a16:colId xmlns:a16="http://schemas.microsoft.com/office/drawing/2014/main" val="2637729487"/>
                    </a:ext>
                  </a:extLst>
                </a:gridCol>
                <a:gridCol w="1099287">
                  <a:extLst>
                    <a:ext uri="{9D8B030D-6E8A-4147-A177-3AD203B41FA5}">
                      <a16:colId xmlns:a16="http://schemas.microsoft.com/office/drawing/2014/main" val="2012187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Palatino Linotype" panose="02040502050505030304" pitchFamily="18" charset="0"/>
                        </a:rPr>
                        <a:t>Satellite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Palatino Linotype" panose="02040502050505030304" pitchFamily="18" charset="0"/>
                        </a:rPr>
                        <a:t>Spatial resolution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Palatino Linotype" panose="02040502050505030304" pitchFamily="18" charset="0"/>
                        </a:rPr>
                        <a:t>Temporal resolution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Palatino Linotype" panose="02040502050505030304" pitchFamily="18" charset="0"/>
                        </a:rPr>
                        <a:t>Coverage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Palatino Linotype" panose="02040502050505030304" pitchFamily="18" charset="0"/>
                        </a:rPr>
                        <a:t>Temporal extent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60266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Palatino Linotype" panose="02040502050505030304" pitchFamily="18" charset="0"/>
                        </a:rPr>
                        <a:t>VENµS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Palatino Linotype" panose="02040502050505030304" pitchFamily="18" charset="0"/>
                        </a:rPr>
                        <a:t>5-10m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2 days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~120 sites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late 2017 -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45719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Palatino Linotype" panose="02040502050505030304" pitchFamily="18" charset="0"/>
                        </a:rPr>
                        <a:t>MODIS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Palatino Linotype" panose="02040502050505030304" pitchFamily="18" charset="0"/>
                        </a:rPr>
                        <a:t>250m-1km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1 day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global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Palatino Linotype" panose="02040502050505030304" pitchFamily="18" charset="0"/>
                        </a:rPr>
                        <a:t>2000 -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68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VIIRS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Palatino Linotype" panose="02040502050505030304" pitchFamily="18" charset="0"/>
                        </a:rPr>
                        <a:t>750m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Palatino Linotype" panose="02040502050505030304" pitchFamily="18" charset="0"/>
                        </a:rPr>
                        <a:t>1 day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global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2012 -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04229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Palatino Linotype" panose="02040502050505030304" pitchFamily="18" charset="0"/>
                        </a:rPr>
                        <a:t>AVHRR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1-8km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Palatino Linotype" panose="02040502050505030304" pitchFamily="18" charset="0"/>
                        </a:rPr>
                        <a:t>1-8 days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global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1981 -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56412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Palatino Linotype" panose="02040502050505030304" pitchFamily="18" charset="0"/>
                        </a:rPr>
                        <a:t>LandSat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30m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Palatino Linotype" panose="02040502050505030304" pitchFamily="18" charset="0"/>
                        </a:rPr>
                        <a:t>16 days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global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Palatino Linotype" panose="02040502050505030304" pitchFamily="18" charset="0"/>
                        </a:rPr>
                        <a:t>1972 -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62469024"/>
                  </a:ext>
                </a:extLst>
              </a:tr>
            </a:tbl>
          </a:graphicData>
        </a:graphic>
      </p:graphicFrame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15F15981-036D-4BA6-9391-75B9C9C12DBB}"/>
              </a:ext>
            </a:extLst>
          </p:cNvPr>
          <p:cNvSpPr/>
          <p:nvPr/>
        </p:nvSpPr>
        <p:spPr bwMode="auto">
          <a:xfrm>
            <a:off x="6321286" y="4974920"/>
            <a:ext cx="5600525" cy="388284"/>
          </a:xfrm>
          <a:prstGeom prst="round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Range of methods to determine phenology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96597"/>
          </a:xfrm>
        </p:spPr>
        <p:txBody>
          <a:bodyPr>
            <a:normAutofit/>
          </a:bodyPr>
          <a:lstStyle/>
          <a:p>
            <a:r>
              <a:rPr lang="en-US" dirty="0" smtClean="0"/>
              <a:t>View angle – very different</a:t>
            </a:r>
          </a:p>
          <a:p>
            <a:pPr lvl="1"/>
            <a:r>
              <a:rPr lang="en-US" dirty="0" smtClean="0"/>
              <a:t>(a) direct observation – individual trees and shrubs</a:t>
            </a:r>
          </a:p>
          <a:p>
            <a:pPr lvl="2"/>
            <a:r>
              <a:rPr lang="en-US" dirty="0" smtClean="0"/>
              <a:t>Budburst, leaf-out, leaf </a:t>
            </a:r>
            <a:r>
              <a:rPr lang="en-US" dirty="0" err="1" smtClean="0"/>
              <a:t>colour</a:t>
            </a:r>
            <a:r>
              <a:rPr lang="en-US" dirty="0" smtClean="0"/>
              <a:t> and leaf fall (0 – 90%)</a:t>
            </a:r>
          </a:p>
          <a:p>
            <a:pPr lvl="1"/>
            <a:r>
              <a:rPr lang="en-US" dirty="0" smtClean="0"/>
              <a:t>(b) </a:t>
            </a:r>
            <a:r>
              <a:rPr lang="en-US" dirty="0" err="1" smtClean="0"/>
              <a:t>PhenoCam</a:t>
            </a:r>
            <a:r>
              <a:rPr lang="en-US" dirty="0" smtClean="0"/>
              <a:t> image – every 30 minutes</a:t>
            </a:r>
          </a:p>
          <a:p>
            <a:pPr lvl="1"/>
            <a:r>
              <a:rPr lang="en-US" dirty="0" smtClean="0"/>
              <a:t>(c) Green Chromatic Coordinate (greenness) – time series</a:t>
            </a:r>
          </a:p>
          <a:p>
            <a:pPr lvl="1"/>
            <a:r>
              <a:rPr lang="en-US" dirty="0" smtClean="0"/>
              <a:t>(d) VEN</a:t>
            </a:r>
            <a:r>
              <a:rPr lang="el-GR" dirty="0" smtClean="0">
                <a:latin typeface="Corbel" panose="020B0503020204020204" pitchFamily="34" charset="0"/>
              </a:rPr>
              <a:t>μ</a:t>
            </a:r>
            <a:r>
              <a:rPr lang="en-US" dirty="0" smtClean="0"/>
              <a:t>S - greenness</a:t>
            </a:r>
          </a:p>
          <a:p>
            <a:pPr lvl="2"/>
            <a:r>
              <a:rPr lang="en-US" dirty="0" smtClean="0"/>
              <a:t>Spring – maximum rate of greenness increase (SOS), peak greenness (EOS) </a:t>
            </a:r>
          </a:p>
          <a:p>
            <a:pPr lvl="2"/>
            <a:r>
              <a:rPr lang="en-US" dirty="0" smtClean="0"/>
              <a:t>Autumn -  start of greenness decrease (SOA) and minimum greenness (EOA)</a:t>
            </a:r>
          </a:p>
          <a:p>
            <a:r>
              <a:rPr lang="en-US" dirty="0" smtClean="0"/>
              <a:t>Matching RS and </a:t>
            </a:r>
            <a:r>
              <a:rPr lang="en-US" i="1" dirty="0" smtClean="0"/>
              <a:t>in situ</a:t>
            </a:r>
            <a:r>
              <a:rPr lang="en-US" dirty="0" smtClean="0"/>
              <a:t> </a:t>
            </a:r>
            <a:r>
              <a:rPr lang="en-US" dirty="0" err="1" smtClean="0"/>
              <a:t>phenometrics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39490" y="6492875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  <a:latin typeface="Palatino Linotype" panose="02040502050505030304" pitchFamily="18" charset="0"/>
              </a:rPr>
              <a:pPr/>
              <a:t>4</a:t>
            </a:fld>
            <a:endParaRPr lang="en-US" sz="12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69545" y="18378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2"/>
          <a:stretch/>
        </p:blipFill>
        <p:spPr bwMode="auto">
          <a:xfrm>
            <a:off x="6096000" y="2447280"/>
            <a:ext cx="5410034" cy="392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64037" y="2044037"/>
            <a:ext cx="368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Downer Woods on 23 October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112" y="0"/>
            <a:ext cx="6488888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BCE318-3B2A-4E31-9B02-F7A518E6F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685" y="2001751"/>
            <a:ext cx="5021602" cy="418555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Shrub community</a:t>
            </a:r>
          </a:p>
          <a:p>
            <a:pPr lvl="1"/>
            <a:r>
              <a:rPr lang="en-US" dirty="0" smtClean="0"/>
              <a:t>Late spring green-up faster (20 vs 33 DAYS)</a:t>
            </a:r>
          </a:p>
          <a:p>
            <a:r>
              <a:rPr lang="en-US" dirty="0" smtClean="0"/>
              <a:t>Non-native species </a:t>
            </a:r>
          </a:p>
          <a:p>
            <a:pPr lvl="1"/>
            <a:r>
              <a:rPr lang="en-US" dirty="0" smtClean="0"/>
              <a:t>Leaf out (DOY 103 vs 99) later than natives</a:t>
            </a:r>
          </a:p>
          <a:p>
            <a:pPr lvl="1"/>
            <a:r>
              <a:rPr lang="en-US" dirty="0" smtClean="0"/>
              <a:t>Reach full leaf faster (DOY 31 vs 34) than natives</a:t>
            </a:r>
          </a:p>
          <a:p>
            <a:pPr lvl="1"/>
            <a:r>
              <a:rPr lang="en-US" dirty="0" smtClean="0"/>
              <a:t>Leaf fall (DOY 336 vs 291) later than natives</a:t>
            </a:r>
          </a:p>
          <a:p>
            <a:r>
              <a:rPr lang="en-US" dirty="0" smtClean="0"/>
              <a:t>Native species</a:t>
            </a:r>
          </a:p>
          <a:p>
            <a:pPr lvl="1"/>
            <a:r>
              <a:rPr lang="en-US" dirty="0" smtClean="0"/>
              <a:t>Leaf fall starts </a:t>
            </a:r>
            <a:r>
              <a:rPr lang="en-US" dirty="0"/>
              <a:t>earlier (</a:t>
            </a:r>
            <a:r>
              <a:rPr lang="en-US" dirty="0" smtClean="0"/>
              <a:t>DOY 263 </a:t>
            </a:r>
            <a:r>
              <a:rPr lang="en-US" dirty="0"/>
              <a:t>vs 283)</a:t>
            </a:r>
            <a:endParaRPr lang="en-US" dirty="0" smtClean="0"/>
          </a:p>
          <a:p>
            <a:pPr lvl="1"/>
            <a:r>
              <a:rPr lang="en-US" dirty="0" smtClean="0"/>
              <a:t>Shorter autumn season (40 vs 71 DAYS)</a:t>
            </a:r>
          </a:p>
          <a:p>
            <a:endParaRPr lang="en-US" dirty="0" smtClean="0"/>
          </a:p>
          <a:p>
            <a:r>
              <a:rPr lang="en-US" dirty="0" smtClean="0"/>
              <a:t>Tree phenology (data not shown)</a:t>
            </a:r>
          </a:p>
          <a:p>
            <a:pPr lvl="1"/>
            <a:r>
              <a:rPr lang="en-US" dirty="0" smtClean="0"/>
              <a:t>Starts 2 weeks later and finishes one month earlier</a:t>
            </a:r>
          </a:p>
          <a:p>
            <a:pPr lvl="1"/>
            <a:r>
              <a:rPr lang="en-US" dirty="0" smtClean="0"/>
              <a:t>Spring lasts 3 </a:t>
            </a:r>
            <a:r>
              <a:rPr lang="en-US" dirty="0" smtClean="0"/>
              <a:t>weeks </a:t>
            </a:r>
            <a:r>
              <a:rPr lang="en-US" dirty="0" smtClean="0"/>
              <a:t>and autumn </a:t>
            </a:r>
            <a:r>
              <a:rPr lang="en-US" dirty="0" smtClean="0"/>
              <a:t>4 weeks</a:t>
            </a:r>
            <a:endParaRPr lang="en-US" dirty="0" smtClean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3697420-E715-4F51-8830-5B17AFEDDC02}"/>
              </a:ext>
            </a:extLst>
          </p:cNvPr>
          <p:cNvSpPr/>
          <p:nvPr/>
        </p:nvSpPr>
        <p:spPr bwMode="auto">
          <a:xfrm>
            <a:off x="9684326" y="332509"/>
            <a:ext cx="2210379" cy="6160366"/>
          </a:xfrm>
          <a:prstGeom prst="ellips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11139492" y="6492875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chemeClr val="tx1"/>
                </a:solidFill>
                <a:latin typeface="Palatino Linotype" panose="02040502050505030304" pitchFamily="18" charset="0"/>
              </a:rPr>
              <a:pPr/>
              <a:t>5</a:t>
            </a:fld>
            <a:endParaRPr lang="en-US" sz="12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In situ </a:t>
            </a:r>
            <a:r>
              <a:rPr lang="en-US" dirty="0" smtClean="0"/>
              <a:t>phenology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4564404" y="1930473"/>
            <a:ext cx="1908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Non-native shrubs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780808" y="4324872"/>
            <a:ext cx="147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Native shrubs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406238" y="3148445"/>
            <a:ext cx="6452449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406237" y="6424724"/>
            <a:ext cx="6452449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382777" y="1057420"/>
            <a:ext cx="6452449" cy="10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703111" y="1720418"/>
            <a:ext cx="6155574" cy="252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703111" y="2438475"/>
            <a:ext cx="6155574" cy="162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03111" y="3871635"/>
            <a:ext cx="6132115" cy="1011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03111" y="4561592"/>
            <a:ext cx="6155574" cy="329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03111" y="5247176"/>
            <a:ext cx="615557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03111" y="5927020"/>
            <a:ext cx="6155574" cy="2287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130142" y="6579103"/>
            <a:ext cx="6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Apr 20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9925145" y="6579103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Sept </a:t>
            </a:r>
            <a:r>
              <a:rPr lang="en-US" sz="1400" dirty="0" smtClean="0"/>
              <a:t>20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5561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VENuS_Auto10">
            <a:extLst>
              <a:ext uri="{FF2B5EF4-FFF2-40B4-BE49-F238E27FC236}">
                <a16:creationId xmlns:a16="http://schemas.microsoft.com/office/drawing/2014/main" id="{35E69809-3559-4E62-BB49-62339D332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736" y="0"/>
            <a:ext cx="1280264" cy="7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51B26D-C401-4F0E-8CEE-80FC3D7606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39" t="654" r="16354" b="6883"/>
          <a:stretch/>
        </p:blipFill>
        <p:spPr>
          <a:xfrm>
            <a:off x="5354452" y="1977424"/>
            <a:ext cx="6634967" cy="4313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02D9E1-022F-4478-80DE-B6034109D4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64"/>
          <a:stretch/>
        </p:blipFill>
        <p:spPr>
          <a:xfrm>
            <a:off x="457200" y="1901224"/>
            <a:ext cx="4754880" cy="47546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>
          <a:xfrm>
            <a:off x="11139492" y="6492875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chemeClr val="tx1"/>
                </a:solidFill>
                <a:latin typeface="Palatino Linotype" panose="02040502050505030304" pitchFamily="18" charset="0"/>
              </a:rPr>
              <a:pPr/>
              <a:t>6</a:t>
            </a:fld>
            <a:endParaRPr lang="en-US" sz="12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4926" y="830862"/>
            <a:ext cx="11115884" cy="988332"/>
          </a:xfrm>
        </p:spPr>
        <p:txBody>
          <a:bodyPr>
            <a:noAutofit/>
          </a:bodyPr>
          <a:lstStyle/>
          <a:p>
            <a:r>
              <a:rPr lang="en-US" dirty="0" err="1"/>
              <a:t>Ven</a:t>
            </a:r>
            <a:r>
              <a:rPr lang="el-GR" cap="none" dirty="0"/>
              <a:t>μ</a:t>
            </a:r>
            <a:r>
              <a:rPr lang="en-US" dirty="0" smtClean="0"/>
              <a:t>s Vegetation indices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40782" y="2263992"/>
            <a:ext cx="2091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VIs calculated using Red &amp; NIR bands with EVI2 using an additional blue band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1615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5400000">
            <a:off x="7975300" y="2768291"/>
            <a:ext cx="4663987" cy="2874837"/>
          </a:xfrm>
          <a:prstGeom prst="rect">
            <a:avLst/>
          </a:prstGeom>
          <a:blipFill dpi="0" rotWithShape="1">
            <a:blip r:embed="rId3">
              <a:alphaModFix amt="3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69" r="-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448" y="4334335"/>
            <a:ext cx="1714317" cy="2097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5823917" y="3491748"/>
            <a:ext cx="4663987" cy="1427925"/>
          </a:xfrm>
          <a:prstGeom prst="rect">
            <a:avLst/>
          </a:prstGeom>
          <a:blipFill dpi="0" rotWithShape="1">
            <a:blip r:embed="rId3">
              <a:alphaModFix am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69" r="-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360" y="2195959"/>
            <a:ext cx="6440294" cy="3371892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Shrubs extend growing </a:t>
            </a:r>
            <a:r>
              <a:rPr lang="en-US" dirty="0" smtClean="0"/>
              <a:t>season of temperate deciduous forest</a:t>
            </a:r>
            <a:endParaRPr lang="en-US" dirty="0"/>
          </a:p>
          <a:p>
            <a:r>
              <a:rPr lang="en-US" dirty="0"/>
              <a:t>Non-native vs native</a:t>
            </a:r>
          </a:p>
          <a:p>
            <a:pPr lvl="1"/>
            <a:r>
              <a:rPr lang="en-US" dirty="0"/>
              <a:t>Invasive species strategies leaf-out later, progress faster</a:t>
            </a:r>
          </a:p>
          <a:p>
            <a:pPr lvl="1"/>
            <a:r>
              <a:rPr lang="en-US" dirty="0"/>
              <a:t>Leaf fall later – competitive advantage over natives</a:t>
            </a:r>
          </a:p>
          <a:p>
            <a:r>
              <a:rPr lang="en-US" dirty="0"/>
              <a:t>VEN</a:t>
            </a:r>
            <a:r>
              <a:rPr lang="el-GR" dirty="0"/>
              <a:t>μ</a:t>
            </a:r>
            <a:r>
              <a:rPr lang="en-US" dirty="0"/>
              <a:t>S data looks promising</a:t>
            </a:r>
          </a:p>
          <a:p>
            <a:pPr lvl="1"/>
            <a:r>
              <a:rPr lang="en-US" dirty="0"/>
              <a:t>Data gaps challenging</a:t>
            </a:r>
          </a:p>
          <a:p>
            <a:pPr lvl="1"/>
            <a:r>
              <a:rPr lang="en-US" dirty="0"/>
              <a:t>Comparison with MODIS and </a:t>
            </a:r>
            <a:r>
              <a:rPr lang="en-US" dirty="0" err="1"/>
              <a:t>PhenoCam</a:t>
            </a:r>
            <a:endParaRPr lang="en-US" dirty="0"/>
          </a:p>
          <a:p>
            <a:r>
              <a:rPr lang="en-US" dirty="0" smtClean="0"/>
              <a:t>This work is supported by a </a:t>
            </a:r>
            <a:r>
              <a:rPr lang="en-US" dirty="0"/>
              <a:t>Research Growth Initiative grant </a:t>
            </a:r>
            <a:r>
              <a:rPr lang="en-US" dirty="0" smtClean="0"/>
              <a:t>(101x368) from the University </a:t>
            </a:r>
            <a:r>
              <a:rPr lang="en-US" dirty="0"/>
              <a:t>of </a:t>
            </a:r>
            <a:r>
              <a:rPr lang="en-US" dirty="0" smtClean="0"/>
              <a:t>Wisconsin-Milwaukee, USA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0158" y="5706706"/>
            <a:ext cx="3485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Thanks for your attention!</a:t>
            </a:r>
          </a:p>
          <a:p>
            <a:pPr algn="ctr"/>
            <a:r>
              <a:rPr lang="en-US" sz="2400" dirty="0" smtClean="0"/>
              <a:t>Any questions?</a:t>
            </a:r>
            <a:endParaRPr lang="en-US" sz="2400" dirty="0"/>
          </a:p>
        </p:txBody>
      </p:sp>
      <p:pic>
        <p:nvPicPr>
          <p:cNvPr id="13" name="Picture 2" descr="Graduate student Chloe Rehberg and ecologist Alison Donnelly monitor and take samples of shrub leaves in Downer Woods on the UWM campus.">
            <a:extLst>
              <a:ext uri="{FF2B5EF4-FFF2-40B4-BE49-F238E27FC236}">
                <a16:creationId xmlns:a16="http://schemas.microsoft.com/office/drawing/2014/main" id="{64E1271C-5815-44CC-881E-7918412F0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9651" r="40197" b="1324"/>
          <a:stretch/>
        </p:blipFill>
        <p:spPr bwMode="auto">
          <a:xfrm>
            <a:off x="8833378" y="3464535"/>
            <a:ext cx="1648565" cy="219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ng Yu | Geograph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42" y="1972110"/>
            <a:ext cx="1728023" cy="24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>
          <a:xfrm>
            <a:off x="11139492" y="6492875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200" smtClean="0">
                <a:solidFill>
                  <a:schemeClr val="tx1"/>
                </a:solidFill>
                <a:latin typeface="Palatino Linotype" panose="02040502050505030304" pitchFamily="18" charset="0"/>
              </a:rPr>
              <a:pPr/>
              <a:t>7</a:t>
            </a:fld>
            <a:endParaRPr lang="en-US" sz="12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0542" y="4021043"/>
            <a:ext cx="92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Rong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Yu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11464" y="5198519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Chloe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Rehberg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61870" y="6068872"/>
            <a:ext cx="158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Schwartz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661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15566</TotalTime>
  <Words>560</Words>
  <Application>Microsoft Office PowerPoint</Application>
  <PresentationFormat>Widescreen</PresentationFormat>
  <Paragraphs>126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Corbel</vt:lpstr>
      <vt:lpstr>Gill Sans MT</vt:lpstr>
      <vt:lpstr>Palatino Linotype</vt:lpstr>
      <vt:lpstr>Wingdings 2</vt:lpstr>
      <vt:lpstr>Dividend</vt:lpstr>
      <vt:lpstr>Combining in-situ observations and high resolution Venμs-data to monitor shrub &amp; tree phenology</vt:lpstr>
      <vt:lpstr>In situ observations</vt:lpstr>
      <vt:lpstr>Vegetation and Environment monitoring on a New Micro-Satellite (VENμS)</vt:lpstr>
      <vt:lpstr>Range of methods to determine phenology</vt:lpstr>
      <vt:lpstr>In situ phenology</vt:lpstr>
      <vt:lpstr>Venμs Vegetation indices</vt:lpstr>
      <vt:lpstr>Summary &amp; Acknowledgements</vt:lpstr>
    </vt:vector>
  </TitlesOfParts>
  <Company>University of Wisconsin - Milwaukee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Validating V</dc:title>
  <dc:creator>Alison C Donnelly</dc:creator>
  <cp:lastModifiedBy>Alison C Donnelly</cp:lastModifiedBy>
  <cp:revision>181</cp:revision>
  <dcterms:created xsi:type="dcterms:W3CDTF">2018-01-04T20:13:34Z</dcterms:created>
  <dcterms:modified xsi:type="dcterms:W3CDTF">2020-05-06T11:35:13Z</dcterms:modified>
</cp:coreProperties>
</file>