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5" r:id="rId1"/>
    <p:sldMasterId id="2147483770" r:id="rId2"/>
    <p:sldMasterId id="2147483806" r:id="rId3"/>
    <p:sldMasterId id="2147483818" r:id="rId4"/>
  </p:sldMasterIdLst>
  <p:notesMasterIdLst>
    <p:notesMasterId r:id="rId25"/>
  </p:notesMasterIdLst>
  <p:handoutMasterIdLst>
    <p:handoutMasterId r:id="rId26"/>
  </p:handoutMasterIdLst>
  <p:sldIdLst>
    <p:sldId id="697" r:id="rId5"/>
    <p:sldId id="260" r:id="rId6"/>
    <p:sldId id="320" r:id="rId7"/>
    <p:sldId id="257" r:id="rId8"/>
    <p:sldId id="258" r:id="rId9"/>
    <p:sldId id="259" r:id="rId10"/>
    <p:sldId id="323" r:id="rId11"/>
    <p:sldId id="819" r:id="rId12"/>
    <p:sldId id="820" r:id="rId13"/>
    <p:sldId id="822" r:id="rId14"/>
    <p:sldId id="805" r:id="rId15"/>
    <p:sldId id="824" r:id="rId16"/>
    <p:sldId id="823" r:id="rId17"/>
    <p:sldId id="825" r:id="rId18"/>
    <p:sldId id="826" r:id="rId19"/>
    <p:sldId id="827" r:id="rId20"/>
    <p:sldId id="828" r:id="rId21"/>
    <p:sldId id="829" r:id="rId22"/>
    <p:sldId id="332" r:id="rId23"/>
    <p:sldId id="830" r:id="rId24"/>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3333FF"/>
    <a:srgbClr val="FF6600"/>
    <a:srgbClr val="E5F8FF"/>
    <a:srgbClr val="0B8B2D"/>
    <a:srgbClr val="32EE63"/>
    <a:srgbClr val="0030C9"/>
    <a:srgbClr val="CC66FF"/>
    <a:srgbClr val="E2AC00"/>
    <a:srgbClr val="779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78378" autoAdjust="0"/>
  </p:normalViewPr>
  <p:slideViewPr>
    <p:cSldViewPr>
      <p:cViewPr varScale="1">
        <p:scale>
          <a:sx n="52" d="100"/>
          <a:sy n="52" d="100"/>
        </p:scale>
        <p:origin x="2040" y="5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p:scale>
          <a:sx n="115" d="100"/>
          <a:sy n="115" d="100"/>
        </p:scale>
        <p:origin x="-308" y="-5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s-ES"/>
          </a:p>
        </p:txBody>
      </p:sp>
      <p:sp>
        <p:nvSpPr>
          <p:cNvPr id="344067" name="Rectangle 3"/>
          <p:cNvSpPr>
            <a:spLocks noGrp="1" noChangeArrowheads="1"/>
          </p:cNvSpPr>
          <p:nvPr>
            <p:ph type="dt" sz="quarter" idx="1"/>
          </p:nvPr>
        </p:nvSpPr>
        <p:spPr bwMode="auto">
          <a:xfrm>
            <a:off x="4021088"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s-ES"/>
          </a:p>
        </p:txBody>
      </p:sp>
      <p:sp>
        <p:nvSpPr>
          <p:cNvPr id="344068" name="Rectangle 4"/>
          <p:cNvSpPr>
            <a:spLocks noGrp="1" noChangeArrowheads="1"/>
          </p:cNvSpPr>
          <p:nvPr>
            <p:ph type="ftr" sz="quarter" idx="2"/>
          </p:nvPr>
        </p:nvSpPr>
        <p:spPr bwMode="auto">
          <a:xfrm>
            <a:off x="0"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s-ES"/>
          </a:p>
        </p:txBody>
      </p:sp>
      <p:sp>
        <p:nvSpPr>
          <p:cNvPr id="344069" name="Rectangle 5"/>
          <p:cNvSpPr>
            <a:spLocks noGrp="1" noChangeArrowheads="1"/>
          </p:cNvSpPr>
          <p:nvPr>
            <p:ph type="sldNum" sz="quarter" idx="3"/>
          </p:nvPr>
        </p:nvSpPr>
        <p:spPr bwMode="auto">
          <a:xfrm>
            <a:off x="4021088"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DAD530FB-C001-45F7-BF5C-A34610486308}" type="slidenum">
              <a:rPr lang="es-ES"/>
              <a:pPr>
                <a:defRPr/>
              </a:pPr>
              <a:t>‹#›</a:t>
            </a:fld>
            <a:endParaRPr lang="es-ES"/>
          </a:p>
        </p:txBody>
      </p:sp>
    </p:spTree>
    <p:extLst>
      <p:ext uri="{BB962C8B-B14F-4D97-AF65-F5344CB8AC3E}">
        <p14:creationId xmlns:p14="http://schemas.microsoft.com/office/powerpoint/2010/main" val="486949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s-ES"/>
          </a:p>
        </p:txBody>
      </p:sp>
      <p:sp>
        <p:nvSpPr>
          <p:cNvPr id="64515" name="Rectangle 3"/>
          <p:cNvSpPr>
            <a:spLocks noGrp="1" noChangeArrowheads="1"/>
          </p:cNvSpPr>
          <p:nvPr>
            <p:ph type="dt" idx="1"/>
          </p:nvPr>
        </p:nvSpPr>
        <p:spPr bwMode="auto">
          <a:xfrm>
            <a:off x="4021088"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s-ES"/>
          </a:p>
        </p:txBody>
      </p:sp>
      <p:sp>
        <p:nvSpPr>
          <p:cNvPr id="45060" name="Rectangle 4"/>
          <p:cNvSpPr>
            <a:spLocks noGrp="1" noRot="1" noChangeAspect="1" noChangeArrowheads="1" noTextEdit="1"/>
          </p:cNvSpPr>
          <p:nvPr>
            <p:ph type="sldImg" idx="2"/>
          </p:nvPr>
        </p:nvSpPr>
        <p:spPr bwMode="auto">
          <a:xfrm>
            <a:off x="1014413" y="204788"/>
            <a:ext cx="5116512" cy="3838575"/>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334321" y="4042741"/>
            <a:ext cx="6499988" cy="575697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4518" name="Rectangle 6"/>
          <p:cNvSpPr>
            <a:spLocks noGrp="1" noChangeArrowheads="1"/>
          </p:cNvSpPr>
          <p:nvPr>
            <p:ph type="ftr" sz="quarter" idx="4"/>
          </p:nvPr>
        </p:nvSpPr>
        <p:spPr bwMode="auto">
          <a:xfrm>
            <a:off x="0"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s-ES"/>
          </a:p>
        </p:txBody>
      </p:sp>
      <p:sp>
        <p:nvSpPr>
          <p:cNvPr id="64519" name="Rectangle 7"/>
          <p:cNvSpPr>
            <a:spLocks noGrp="1" noChangeArrowheads="1"/>
          </p:cNvSpPr>
          <p:nvPr>
            <p:ph type="sldNum" sz="quarter" idx="5"/>
          </p:nvPr>
        </p:nvSpPr>
        <p:spPr bwMode="auto">
          <a:xfrm>
            <a:off x="4021088"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5260C7BA-EB59-48F1-87A9-8912FDA82F4B}" type="slidenum">
              <a:rPr lang="es-ES"/>
              <a:pPr>
                <a:defRPr/>
              </a:pPr>
              <a:t>‹#›</a:t>
            </a:fld>
            <a:endParaRPr lang="es-ES"/>
          </a:p>
        </p:txBody>
      </p:sp>
    </p:spTree>
    <p:extLst>
      <p:ext uri="{BB962C8B-B14F-4D97-AF65-F5344CB8AC3E}">
        <p14:creationId xmlns:p14="http://schemas.microsoft.com/office/powerpoint/2010/main" val="28728737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1pPr>
    <a:lvl2pPr marL="4572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2pPr>
    <a:lvl3pPr marL="9144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3pPr>
    <a:lvl4pPr marL="13716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4pPr>
    <a:lvl5pPr marL="1828800" algn="l" rtl="0" eaLnBrk="0" fontAlgn="base" hangingPunct="0">
      <a:spcBef>
        <a:spcPct val="30000"/>
      </a:spcBef>
      <a:spcAft>
        <a:spcPct val="0"/>
      </a:spcAft>
      <a:defRPr sz="1200" kern="1200">
        <a:solidFill>
          <a:schemeClr val="tx1"/>
        </a:solidFill>
        <a:latin typeface="Arial" pitchFamily="-111" charset="0"/>
        <a:ea typeface="Arial" pitchFamily="-111" charset="0"/>
        <a:cs typeface="Arial" pitchFamily="-11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ISSI team – 405 led by Antonella Greco </a:t>
            </a:r>
            <a:r>
              <a:rPr lang="el-GR" dirty="0"/>
              <a:t>(</a:t>
            </a:r>
            <a:r>
              <a:rPr lang="en-US" dirty="0"/>
              <a:t>Calabria) and Olga </a:t>
            </a:r>
            <a:r>
              <a:rPr lang="en-US" dirty="0" err="1"/>
              <a:t>Khabarova</a:t>
            </a:r>
            <a:r>
              <a:rPr lang="en-US" dirty="0"/>
              <a:t> (IZMIRAN)</a:t>
            </a:r>
            <a:endParaRPr lang="el-GR"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a:t>
            </a:fld>
            <a:endParaRPr lang="es-ES"/>
          </a:p>
        </p:txBody>
      </p:sp>
    </p:spTree>
    <p:extLst>
      <p:ext uri="{BB962C8B-B14F-4D97-AF65-F5344CB8AC3E}">
        <p14:creationId xmlns:p14="http://schemas.microsoft.com/office/powerpoint/2010/main" val="22279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Arial" pitchFamily="-111" charset="0"/>
                <a:cs typeface="Arial" pitchFamily="-111" charset="0"/>
              </a:rPr>
              <a:t>From top to bottom we show average values, computed on a 1hr scale, starting from the original data that we re-sampled with a sampling time of 8 min. Shown from top to bottom are total pressure P</a:t>
            </a:r>
            <a:r>
              <a:rPr lang="en-US" sz="1200" kern="1200" baseline="-25000" dirty="0">
                <a:solidFill>
                  <a:schemeClr val="tx1"/>
                </a:solidFill>
                <a:effectLst/>
                <a:latin typeface="Arial" pitchFamily="-111" charset="0"/>
                <a:ea typeface="Arial" pitchFamily="-111" charset="0"/>
                <a:cs typeface="Arial" pitchFamily="-111" charset="0"/>
              </a:rPr>
              <a:t>T</a:t>
            </a:r>
            <a:r>
              <a:rPr lang="en-US" sz="1200" kern="1200" dirty="0">
                <a:solidFill>
                  <a:schemeClr val="tx1"/>
                </a:solidFill>
                <a:effectLst/>
                <a:latin typeface="Arial" pitchFamily="-111" charset="0"/>
                <a:ea typeface="Arial" pitchFamily="-111" charset="0"/>
                <a:cs typeface="Arial" pitchFamily="-111" charset="0"/>
              </a:rPr>
              <a:t> (magnetic plus kinetic), proton temperature T</a:t>
            </a:r>
            <a:r>
              <a:rPr lang="en-US" sz="1200" kern="1200" baseline="-25000" dirty="0">
                <a:solidFill>
                  <a:schemeClr val="tx1"/>
                </a:solidFill>
                <a:effectLst/>
                <a:latin typeface="Arial" pitchFamily="-111" charset="0"/>
                <a:ea typeface="Arial" pitchFamily="-111" charset="0"/>
                <a:cs typeface="Arial" pitchFamily="-111" charset="0"/>
              </a:rPr>
              <a:t>P</a:t>
            </a:r>
            <a:r>
              <a:rPr lang="en-US" sz="1200" kern="1200" dirty="0">
                <a:solidFill>
                  <a:schemeClr val="tx1"/>
                </a:solidFill>
                <a:effectLst/>
                <a:latin typeface="Arial" pitchFamily="-111" charset="0"/>
                <a:ea typeface="Arial" pitchFamily="-111" charset="0"/>
                <a:cs typeface="Arial" pitchFamily="-111" charset="0"/>
              </a:rPr>
              <a:t>, solar wind speed V, proton number density </a:t>
            </a:r>
            <a:r>
              <a:rPr lang="en-US" sz="1200" kern="1200" dirty="0">
                <a:solidFill>
                  <a:schemeClr val="tx1"/>
                </a:solidFill>
                <a:effectLst/>
                <a:latin typeface="Arial" pitchFamily="-111" charset="0"/>
                <a:ea typeface="Arial" pitchFamily="-111" charset="0"/>
                <a:cs typeface="Arial" pitchFamily="-111" charset="0"/>
                <a:sym typeface="Symbol" panose="05050102010706020507" pitchFamily="18" charset="2"/>
              </a:rPr>
              <a:t></a:t>
            </a:r>
            <a:r>
              <a:rPr lang="en-US" sz="1200" kern="1200" dirty="0">
                <a:solidFill>
                  <a:schemeClr val="tx1"/>
                </a:solidFill>
                <a:effectLst/>
                <a:latin typeface="Arial" pitchFamily="-111" charset="0"/>
                <a:ea typeface="Arial" pitchFamily="-111" charset="0"/>
                <a:cs typeface="Arial" pitchFamily="-111" charset="0"/>
              </a:rPr>
              <a:t> and magnetic field intensity B, respectively. Vertical dashed lines indicate, from left to right, the location of the stream interface (SI), the reverse shock (RS) and the three ICME driven forward shocks FS, corresponding to the sketch of Figure 3c. SI is the Stream Interface of the CIR bounded by the two green dashed vertical lines in Figure 2. </a:t>
            </a:r>
          </a:p>
          <a:p>
            <a:endParaRPr lang="en-US" dirty="0"/>
          </a:p>
          <a:p>
            <a:r>
              <a:rPr lang="en-US" sz="1200" kern="1200" dirty="0">
                <a:solidFill>
                  <a:schemeClr val="tx1"/>
                </a:solidFill>
                <a:effectLst/>
                <a:latin typeface="Arial" pitchFamily="-111" charset="0"/>
                <a:ea typeface="Arial" pitchFamily="-111" charset="0"/>
                <a:cs typeface="Arial" pitchFamily="-111" charset="0"/>
              </a:rPr>
              <a:t>These regions are easily identified by the behavior of the parameters shown in the various panels.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10</a:t>
            </a:fld>
            <a:endParaRPr lang="es-ES"/>
          </a:p>
        </p:txBody>
      </p:sp>
    </p:spTree>
    <p:extLst>
      <p:ext uri="{BB962C8B-B14F-4D97-AF65-F5344CB8AC3E}">
        <p14:creationId xmlns:p14="http://schemas.microsoft.com/office/powerpoint/2010/main" val="264042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11</a:t>
            </a:fld>
            <a:endParaRPr lang="es-ES"/>
          </a:p>
        </p:txBody>
      </p:sp>
    </p:spTree>
    <p:extLst>
      <p:ext uri="{BB962C8B-B14F-4D97-AF65-F5344CB8AC3E}">
        <p14:creationId xmlns:p14="http://schemas.microsoft.com/office/powerpoint/2010/main" val="283012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12</a:t>
            </a:fld>
            <a:endParaRPr lang="es-ES"/>
          </a:p>
        </p:txBody>
      </p:sp>
    </p:spTree>
    <p:extLst>
      <p:ext uri="{BB962C8B-B14F-4D97-AF65-F5344CB8AC3E}">
        <p14:creationId xmlns:p14="http://schemas.microsoft.com/office/powerpoint/2010/main" val="249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13</a:t>
            </a:fld>
            <a:endParaRPr lang="es-ES"/>
          </a:p>
        </p:txBody>
      </p:sp>
    </p:spTree>
    <p:extLst>
      <p:ext uri="{BB962C8B-B14F-4D97-AF65-F5344CB8AC3E}">
        <p14:creationId xmlns:p14="http://schemas.microsoft.com/office/powerpoint/2010/main" val="15967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14</a:t>
            </a:fld>
            <a:endParaRPr lang="es-ES"/>
          </a:p>
        </p:txBody>
      </p:sp>
    </p:spTree>
    <p:extLst>
      <p:ext uri="{BB962C8B-B14F-4D97-AF65-F5344CB8AC3E}">
        <p14:creationId xmlns:p14="http://schemas.microsoft.com/office/powerpoint/2010/main" val="109240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15</a:t>
            </a:fld>
            <a:endParaRPr lang="es-ES"/>
          </a:p>
        </p:txBody>
      </p:sp>
    </p:spTree>
    <p:extLst>
      <p:ext uri="{BB962C8B-B14F-4D97-AF65-F5344CB8AC3E}">
        <p14:creationId xmlns:p14="http://schemas.microsoft.com/office/powerpoint/2010/main" val="3563065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16</a:t>
            </a:fld>
            <a:endParaRPr lang="es-ES"/>
          </a:p>
        </p:txBody>
      </p:sp>
    </p:spTree>
    <p:extLst>
      <p:ext uri="{BB962C8B-B14F-4D97-AF65-F5344CB8AC3E}">
        <p14:creationId xmlns:p14="http://schemas.microsoft.com/office/powerpoint/2010/main" val="382904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17</a:t>
            </a:fld>
            <a:endParaRPr lang="es-ES"/>
          </a:p>
        </p:txBody>
      </p:sp>
    </p:spTree>
    <p:extLst>
      <p:ext uri="{BB962C8B-B14F-4D97-AF65-F5344CB8AC3E}">
        <p14:creationId xmlns:p14="http://schemas.microsoft.com/office/powerpoint/2010/main" val="2270570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18</a:t>
            </a:fld>
            <a:endParaRPr lang="es-ES"/>
          </a:p>
        </p:txBody>
      </p:sp>
    </p:spTree>
    <p:extLst>
      <p:ext uri="{BB962C8B-B14F-4D97-AF65-F5344CB8AC3E}">
        <p14:creationId xmlns:p14="http://schemas.microsoft.com/office/powerpoint/2010/main" val="28855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20</a:t>
            </a:fld>
            <a:endParaRPr lang="es-ES"/>
          </a:p>
        </p:txBody>
      </p:sp>
    </p:spTree>
    <p:extLst>
      <p:ext uri="{BB962C8B-B14F-4D97-AF65-F5344CB8AC3E}">
        <p14:creationId xmlns:p14="http://schemas.microsoft.com/office/powerpoint/2010/main" val="219142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111" charset="0"/>
                <a:ea typeface="Arial" pitchFamily="-111" charset="0"/>
                <a:cs typeface="Arial" pitchFamily="-111" charset="0"/>
              </a:rPr>
              <a:t>Recent studies of particle acceleration in the heliosphere have revealed a new mechanism that can locally energize particles up to several MeV/</a:t>
            </a:r>
            <a:r>
              <a:rPr lang="en-US" sz="1200" kern="1200" dirty="0" err="1">
                <a:solidFill>
                  <a:schemeClr val="tx1"/>
                </a:solidFill>
                <a:effectLst/>
                <a:latin typeface="Arial" pitchFamily="-111" charset="0"/>
                <a:ea typeface="Arial" pitchFamily="-111" charset="0"/>
                <a:cs typeface="Arial" pitchFamily="-111" charset="0"/>
              </a:rPr>
              <a:t>nuc</a:t>
            </a:r>
            <a:r>
              <a:rPr lang="en-US" sz="1200" kern="1200" dirty="0">
                <a:solidFill>
                  <a:schemeClr val="tx1"/>
                </a:solidFill>
                <a:effectLst/>
                <a:latin typeface="Arial" pitchFamily="-111" charset="0"/>
                <a:ea typeface="Arial" pitchFamily="-111" charset="0"/>
                <a:cs typeface="Arial" pitchFamily="-111" charset="0"/>
              </a:rPr>
              <a:t>. </a:t>
            </a:r>
          </a:p>
          <a:p>
            <a:endParaRPr lang="en-GB" sz="1200" kern="1200" dirty="0">
              <a:solidFill>
                <a:schemeClr val="tx1"/>
              </a:solidFill>
              <a:effectLst/>
              <a:latin typeface="Arial" pitchFamily="-111" charset="0"/>
              <a:ea typeface="Arial" pitchFamily="-111" charset="0"/>
              <a:cs typeface="Arial" pitchFamily="-111" charset="0"/>
            </a:endParaRPr>
          </a:p>
          <a:p>
            <a:r>
              <a:rPr lang="en-GB" sz="1200" kern="1200" dirty="0">
                <a:solidFill>
                  <a:schemeClr val="tx1"/>
                </a:solidFill>
                <a:effectLst/>
                <a:latin typeface="Arial" pitchFamily="-111" charset="0"/>
                <a:ea typeface="Arial" pitchFamily="-111" charset="0"/>
                <a:cs typeface="Arial" pitchFamily="-111" charset="0"/>
              </a:rPr>
              <a:t>There are numerous  theory and simulation papers (Guo et al. 2014, 2015, 2016a, 2016b, Li et al. 2017, 2018a, 2018b, Du et al. 2018, </a:t>
            </a:r>
            <a:r>
              <a:rPr lang="en-GB" sz="1200" kern="1200" dirty="0" err="1">
                <a:solidFill>
                  <a:schemeClr val="tx1"/>
                </a:solidFill>
                <a:effectLst/>
                <a:latin typeface="Arial" pitchFamily="-111" charset="0"/>
                <a:ea typeface="Arial" pitchFamily="-111" charset="0"/>
                <a:cs typeface="Arial" pitchFamily="-111" charset="0"/>
              </a:rPr>
              <a:t>Zank</a:t>
            </a:r>
            <a:r>
              <a:rPr lang="en-GB" sz="1200" kern="1200" dirty="0">
                <a:solidFill>
                  <a:schemeClr val="tx1"/>
                </a:solidFill>
                <a:effectLst/>
                <a:latin typeface="Arial" pitchFamily="-111" charset="0"/>
                <a:ea typeface="Arial" pitchFamily="-111" charset="0"/>
                <a:cs typeface="Arial" pitchFamily="-111" charset="0"/>
              </a:rPr>
              <a:t> et al. 2014, 2015, le Roux et al. 2016, 2018, </a:t>
            </a:r>
            <a:r>
              <a:rPr lang="en-GB" sz="1200" kern="1200" dirty="0" err="1">
                <a:solidFill>
                  <a:schemeClr val="tx1"/>
                </a:solidFill>
                <a:effectLst/>
                <a:latin typeface="Arial" pitchFamily="-111" charset="0"/>
                <a:ea typeface="Arial" pitchFamily="-111" charset="0"/>
                <a:cs typeface="Arial" pitchFamily="-111" charset="0"/>
              </a:rPr>
              <a:t>Mingalev</a:t>
            </a:r>
            <a:r>
              <a:rPr lang="en-GB" sz="1200" kern="1200" dirty="0">
                <a:solidFill>
                  <a:schemeClr val="tx1"/>
                </a:solidFill>
                <a:effectLst/>
                <a:latin typeface="Arial" pitchFamily="-111" charset="0"/>
                <a:ea typeface="Arial" pitchFamily="-111" charset="0"/>
                <a:cs typeface="Arial" pitchFamily="-111" charset="0"/>
              </a:rPr>
              <a:t> et al. 2019) as well as observational papers (</a:t>
            </a:r>
            <a:r>
              <a:rPr lang="en-GB" sz="1200" kern="1200" dirty="0" err="1">
                <a:solidFill>
                  <a:schemeClr val="tx1"/>
                </a:solidFill>
                <a:effectLst/>
                <a:latin typeface="Arial" pitchFamily="-111" charset="0"/>
                <a:ea typeface="Arial" pitchFamily="-111" charset="0"/>
                <a:cs typeface="Arial" pitchFamily="-111" charset="0"/>
              </a:rPr>
              <a:t>Khabarova</a:t>
            </a:r>
            <a:r>
              <a:rPr lang="en-GB" sz="1200" kern="1200" dirty="0">
                <a:solidFill>
                  <a:schemeClr val="tx1"/>
                </a:solidFill>
                <a:effectLst/>
                <a:latin typeface="Arial" pitchFamily="-111" charset="0"/>
                <a:ea typeface="Arial" pitchFamily="-111" charset="0"/>
                <a:cs typeface="Arial" pitchFamily="-111" charset="0"/>
              </a:rPr>
              <a:t> et al. 2015, 2016, </a:t>
            </a:r>
            <a:r>
              <a:rPr lang="en-GB" sz="1200" kern="1200" dirty="0" err="1">
                <a:solidFill>
                  <a:schemeClr val="tx1"/>
                </a:solidFill>
                <a:effectLst/>
                <a:latin typeface="Arial" pitchFamily="-111" charset="0"/>
                <a:ea typeface="Arial" pitchFamily="-111" charset="0"/>
                <a:cs typeface="Arial" pitchFamily="-111" charset="0"/>
              </a:rPr>
              <a:t>Khabarova</a:t>
            </a:r>
            <a:r>
              <a:rPr lang="en-GB" sz="1200" kern="1200" dirty="0">
                <a:solidFill>
                  <a:schemeClr val="tx1"/>
                </a:solidFill>
                <a:effectLst/>
                <a:latin typeface="Arial" pitchFamily="-111" charset="0"/>
                <a:ea typeface="Arial" pitchFamily="-111" charset="0"/>
                <a:cs typeface="Arial" pitchFamily="-111" charset="0"/>
              </a:rPr>
              <a:t> &amp; </a:t>
            </a:r>
            <a:r>
              <a:rPr lang="en-GB" sz="1200" kern="1200" dirty="0" err="1">
                <a:solidFill>
                  <a:schemeClr val="tx1"/>
                </a:solidFill>
                <a:effectLst/>
                <a:latin typeface="Arial" pitchFamily="-111" charset="0"/>
                <a:ea typeface="Arial" pitchFamily="-111" charset="0"/>
                <a:cs typeface="Arial" pitchFamily="-111" charset="0"/>
              </a:rPr>
              <a:t>Zank</a:t>
            </a:r>
            <a:r>
              <a:rPr lang="en-GB" sz="1200" kern="1200" dirty="0">
                <a:solidFill>
                  <a:schemeClr val="tx1"/>
                </a:solidFill>
                <a:effectLst/>
                <a:latin typeface="Arial" pitchFamily="-111" charset="0"/>
                <a:ea typeface="Arial" pitchFamily="-111" charset="0"/>
                <a:cs typeface="Arial" pitchFamily="-111" charset="0"/>
              </a:rPr>
              <a:t>, 2017, Zhao et al. 2018) supporting in detail the mechanism of particle energization by processes occurring in dynamical magnetic islands as a particle acceleration process,</a:t>
            </a:r>
            <a:r>
              <a:rPr lang="en-GB" sz="1200" b="1" kern="1200" dirty="0">
                <a:solidFill>
                  <a:schemeClr val="tx1"/>
                </a:solidFill>
                <a:effectLst/>
                <a:latin typeface="Arial" pitchFamily="-111" charset="0"/>
                <a:ea typeface="Arial" pitchFamily="-111" charset="0"/>
                <a:cs typeface="Arial" pitchFamily="-111" charset="0"/>
              </a:rPr>
              <a:t> which is discussed in this paper.</a:t>
            </a:r>
            <a:r>
              <a:rPr lang="en-GB" sz="1200" kern="1200" dirty="0">
                <a:solidFill>
                  <a:schemeClr val="tx1"/>
                </a:solidFill>
                <a:effectLst/>
                <a:latin typeface="Arial" pitchFamily="-111" charset="0"/>
                <a:ea typeface="Arial" pitchFamily="-111" charset="0"/>
                <a:cs typeface="Arial" pitchFamily="-111" charset="0"/>
              </a:rPr>
              <a:t> </a:t>
            </a:r>
            <a:endParaRPr lang="en-US" dirty="0"/>
          </a:p>
          <a:p>
            <a:endParaRPr lang="en-US" sz="1200" kern="1200" dirty="0">
              <a:solidFill>
                <a:schemeClr val="tx1"/>
              </a:solidFill>
              <a:effectLst/>
              <a:latin typeface="Arial" pitchFamily="-111" charset="0"/>
              <a:cs typeface="Arial" pitchFamily="-111"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11" charset="0"/>
                <a:ea typeface="Arial" pitchFamily="-111" charset="0"/>
                <a:cs typeface="Arial" pitchFamily="-111" charset="0"/>
              </a:rPr>
              <a:t>The so-called AEPEs have been observed in….</a:t>
            </a:r>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2</a:t>
            </a:fld>
            <a:endParaRPr lang="es-ES"/>
          </a:p>
        </p:txBody>
      </p:sp>
    </p:spTree>
    <p:extLst>
      <p:ext uri="{BB962C8B-B14F-4D97-AF65-F5344CB8AC3E}">
        <p14:creationId xmlns:p14="http://schemas.microsoft.com/office/powerpoint/2010/main" val="1310047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mechanism that can energize particles up to several MeV/</a:t>
            </a:r>
            <a:r>
              <a:rPr lang="en-US" dirty="0" err="1"/>
              <a:t>nuc</a:t>
            </a:r>
            <a:r>
              <a:rPr lang="en-US" dirty="0"/>
              <a:t> locally in the solar wind has been introduced by </a:t>
            </a:r>
            <a:r>
              <a:rPr lang="en-US" dirty="0" err="1"/>
              <a:t>Zank</a:t>
            </a:r>
            <a:r>
              <a:rPr lang="en-US" dirty="0"/>
              <a:t> et al. le Roux et al.  </a:t>
            </a:r>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3</a:t>
            </a:fld>
            <a:endParaRPr lang="es-ES"/>
          </a:p>
        </p:txBody>
      </p:sp>
    </p:spTree>
    <p:extLst>
      <p:ext uri="{BB962C8B-B14F-4D97-AF65-F5344CB8AC3E}">
        <p14:creationId xmlns:p14="http://schemas.microsoft.com/office/powerpoint/2010/main" val="12766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Khabarova</a:t>
            </a:r>
            <a:r>
              <a:rPr lang="en-US" dirty="0"/>
              <a:t> and co-workers have presented evidence that Magnetic cavities formed due to unstable…. In May 2007. This video shows observations from the </a:t>
            </a:r>
            <a:r>
              <a:rPr lang="en-US" dirty="0" err="1"/>
              <a:t>Heliospheric</a:t>
            </a:r>
            <a:r>
              <a:rPr lang="en-US" dirty="0"/>
              <a:t> Imager 1 onboard STB showing the evolution of a swirl-like structure on 2007 May 28-29</a:t>
            </a:r>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4</a:t>
            </a:fld>
            <a:endParaRPr lang="es-ES"/>
          </a:p>
        </p:txBody>
      </p:sp>
    </p:spTree>
    <p:extLst>
      <p:ext uri="{BB962C8B-B14F-4D97-AF65-F5344CB8AC3E}">
        <p14:creationId xmlns:p14="http://schemas.microsoft.com/office/powerpoint/2010/main" val="387120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found that the occurrence of magnetic islands in the region between two streams from the same coronal hole corresponds to the appearance of quasi-stable variations of the IMF strength in a range from 20minuts to 2 </a:t>
            </a:r>
            <a:r>
              <a:rPr lang="en-US" dirty="0" err="1"/>
              <a:t>hr</a:t>
            </a:r>
            <a:r>
              <a:rPr lang="en-US" dirty="0"/>
              <a:t> as seen in the results of Fourier analysis shown. The ion intensity increase shown in the second panel inside the yellow highlighted area, coincides with the detection of quasi-stable structures having typical sizes of small-scale magnetic islands as observed by STA. The rotation of the IMF vector inside numerous magnetic islands can be seen from the </a:t>
            </a:r>
            <a:r>
              <a:rPr lang="en-US" dirty="0" err="1"/>
              <a:t>behaviour</a:t>
            </a:r>
            <a:r>
              <a:rPr lang="en-US" dirty="0"/>
              <a:t> of the cone and clock IMF angles. </a:t>
            </a:r>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5</a:t>
            </a:fld>
            <a:endParaRPr lang="es-ES"/>
          </a:p>
        </p:txBody>
      </p:sp>
    </p:spTree>
    <p:extLst>
      <p:ext uri="{BB962C8B-B14F-4D97-AF65-F5344CB8AC3E}">
        <p14:creationId xmlns:p14="http://schemas.microsoft.com/office/powerpoint/2010/main" val="450635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K&amp;Z, 2017 have presented evidence for the possibility of different mechanisms of particle acceleration acting simultaneously and interplay in the solar wind, in terms of Diffusive shock acceleration and particle acceleration by dynamical magnetic islands up to 5 MeV. </a:t>
            </a:r>
          </a:p>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6</a:t>
            </a:fld>
            <a:endParaRPr lang="es-ES"/>
          </a:p>
        </p:txBody>
      </p:sp>
    </p:spTree>
    <p:extLst>
      <p:ext uri="{BB962C8B-B14F-4D97-AF65-F5344CB8AC3E}">
        <p14:creationId xmlns:p14="http://schemas.microsoft.com/office/powerpoint/2010/main" val="99741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l-GR"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7</a:t>
            </a:fld>
            <a:endParaRPr lang="es-ES"/>
          </a:p>
        </p:txBody>
      </p:sp>
    </p:spTree>
    <p:extLst>
      <p:ext uri="{BB962C8B-B14F-4D97-AF65-F5344CB8AC3E}">
        <p14:creationId xmlns:p14="http://schemas.microsoft.com/office/powerpoint/2010/main" val="189112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Within ISSI I coined the idea and we have re-visited the study of the Jan 2005 event previously studied from the high-energy perspective by the COSPIN/LET onboard Ulysses and </a:t>
            </a:r>
            <a:r>
              <a:rPr lang="en-US" dirty="0" err="1"/>
              <a:t>and</a:t>
            </a:r>
            <a:r>
              <a:rPr lang="en-US" dirty="0"/>
              <a:t> published in the </a:t>
            </a:r>
            <a:r>
              <a:rPr lang="en-US" dirty="0" err="1"/>
              <a:t>Malandraki</a:t>
            </a:r>
            <a:r>
              <a:rPr lang="en-US" dirty="0"/>
              <a:t> et al. 2007 paper. (SHOW slide with the front page of the paper) Ulysses in the ecliptic plane near Jupiter’s orbit at 5.3 AU in January 2005. We revisited the event by studying the lower energy ion observations by the HI-SCALE experiment onboard Ulysses. </a:t>
            </a:r>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8</a:t>
            </a:fld>
            <a:endParaRPr lang="es-ES"/>
          </a:p>
        </p:txBody>
      </p:sp>
    </p:spTree>
    <p:extLst>
      <p:ext uri="{BB962C8B-B14F-4D97-AF65-F5344CB8AC3E}">
        <p14:creationId xmlns:p14="http://schemas.microsoft.com/office/powerpoint/2010/main" val="421364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11" charset="0"/>
                <a:ea typeface="Arial" pitchFamily="-111" charset="0"/>
                <a:cs typeface="Arial" pitchFamily="-111" charset="0"/>
              </a:rPr>
              <a:t>In Figure 3, a view from the north ecliptic pole in a coordinate system fixed with respect to the Sun-Earth line is presented showing the positions of Earth and the Ulysses spacecraft projected onto the ecliptic at the times indicated during the period for days 1–52, 2005.</a:t>
            </a:r>
          </a:p>
          <a:p>
            <a:endParaRPr lang="en-US" sz="1200" b="0" i="0" u="none" strike="noStrike" kern="1200" baseline="0" dirty="0">
              <a:solidFill>
                <a:schemeClr val="tx1"/>
              </a:solidFill>
              <a:latin typeface="Arial" pitchFamily="-111" charset="0"/>
              <a:cs typeface="Arial" pitchFamily="-111" charset="0"/>
            </a:endParaRPr>
          </a:p>
          <a:p>
            <a:r>
              <a:rPr lang="en-US" sz="1200" b="0" i="0" u="none" strike="noStrike" kern="1200" baseline="0" dirty="0">
                <a:solidFill>
                  <a:schemeClr val="tx1"/>
                </a:solidFill>
                <a:latin typeface="Arial" pitchFamily="-111" charset="0"/>
                <a:cs typeface="Arial" pitchFamily="-111" charset="0"/>
              </a:rPr>
              <a:t>….culminating with the one of the fastest halo CMEs that was ejected on 20 Jan 2005.</a:t>
            </a:r>
          </a:p>
          <a:p>
            <a:endParaRPr lang="en-US" sz="1200" b="0" i="0" u="none" strike="noStrike" kern="1200" baseline="0" dirty="0">
              <a:solidFill>
                <a:schemeClr val="tx1"/>
              </a:solidFill>
              <a:latin typeface="Arial" pitchFamily="-111" charset="0"/>
              <a:cs typeface="Arial" pitchFamily="-111" charset="0"/>
            </a:endParaRPr>
          </a:p>
          <a:p>
            <a:r>
              <a:rPr lang="en-US" sz="1200" kern="1200" dirty="0">
                <a:solidFill>
                  <a:schemeClr val="tx1"/>
                </a:solidFill>
                <a:effectLst/>
                <a:latin typeface="Arial" pitchFamily="-111" charset="0"/>
                <a:ea typeface="Arial" pitchFamily="-111" charset="0"/>
                <a:cs typeface="Arial" pitchFamily="-111" charset="0"/>
              </a:rPr>
              <a:t>Individual transient solar wind disturbances resulting from multiple CMEs at the Sun tend to coalesce to form larger, more complex structures (e.g. Richardson et al., 2005; Jian et al. 2011) by the time they reach 5 AU. If at the same time, the background solar wind is dominated by a more or less regular pattern of fast and slow streams that form SIRs, CIRs, or some form of shear layers (e.g. Forsyth and </a:t>
            </a:r>
            <a:r>
              <a:rPr lang="en-US" sz="1200" kern="1200" dirty="0" err="1">
                <a:solidFill>
                  <a:schemeClr val="tx1"/>
                </a:solidFill>
                <a:effectLst/>
                <a:latin typeface="Arial" pitchFamily="-111" charset="0"/>
                <a:ea typeface="Arial" pitchFamily="-111" charset="0"/>
                <a:cs typeface="Arial" pitchFamily="-111" charset="0"/>
              </a:rPr>
              <a:t>Marsch</a:t>
            </a:r>
            <a:r>
              <a:rPr lang="en-US" sz="1200" kern="1200" dirty="0">
                <a:solidFill>
                  <a:schemeClr val="tx1"/>
                </a:solidFill>
                <a:effectLst/>
                <a:latin typeface="Arial" pitchFamily="-111" charset="0"/>
                <a:ea typeface="Arial" pitchFamily="-111" charset="0"/>
                <a:cs typeface="Arial" pitchFamily="-111" charset="0"/>
              </a:rPr>
              <a:t>, 1999, and references therein; Gosling and </a:t>
            </a:r>
            <a:r>
              <a:rPr lang="en-US" sz="1200" kern="1200" dirty="0" err="1">
                <a:solidFill>
                  <a:schemeClr val="tx1"/>
                </a:solidFill>
                <a:effectLst/>
                <a:latin typeface="Arial" pitchFamily="-111" charset="0"/>
                <a:ea typeface="Arial" pitchFamily="-111" charset="0"/>
                <a:cs typeface="Arial" pitchFamily="-111" charset="0"/>
              </a:rPr>
              <a:t>Pizzo</a:t>
            </a:r>
            <a:r>
              <a:rPr lang="en-US" sz="1200" kern="1200" dirty="0">
                <a:solidFill>
                  <a:schemeClr val="tx1"/>
                </a:solidFill>
                <a:effectLst/>
                <a:latin typeface="Arial" pitchFamily="-111" charset="0"/>
                <a:ea typeface="Arial" pitchFamily="-111" charset="0"/>
                <a:cs typeface="Arial" pitchFamily="-111" charset="0"/>
              </a:rPr>
              <a:t>, 1999; Gosling et al., 2001; </a:t>
            </a:r>
            <a:r>
              <a:rPr lang="en-US" sz="1200" kern="1200" dirty="0" err="1">
                <a:solidFill>
                  <a:schemeClr val="tx1"/>
                </a:solidFill>
                <a:effectLst/>
                <a:latin typeface="Arial" pitchFamily="-111" charset="0"/>
                <a:ea typeface="Arial" pitchFamily="-111" charset="0"/>
                <a:cs typeface="Arial" pitchFamily="-111" charset="0"/>
              </a:rPr>
              <a:t>Bisi</a:t>
            </a:r>
            <a:r>
              <a:rPr lang="en-US" sz="1200" kern="1200" dirty="0">
                <a:solidFill>
                  <a:schemeClr val="tx1"/>
                </a:solidFill>
                <a:effectLst/>
                <a:latin typeface="Arial" pitchFamily="-111" charset="0"/>
                <a:ea typeface="Arial" pitchFamily="-111" charset="0"/>
                <a:cs typeface="Arial" pitchFamily="-111" charset="0"/>
              </a:rPr>
              <a:t> et al., 2010, and references therein), the result is often the formation of so-called </a:t>
            </a:r>
            <a:r>
              <a:rPr lang="en-US" sz="1200" b="1" kern="1200" dirty="0">
                <a:solidFill>
                  <a:schemeClr val="tx1"/>
                </a:solidFill>
                <a:effectLst/>
                <a:latin typeface="Arial" pitchFamily="-111" charset="0"/>
                <a:ea typeface="Arial" pitchFamily="-111" charset="0"/>
                <a:cs typeface="Arial" pitchFamily="-111" charset="0"/>
              </a:rPr>
              <a:t>compound streams </a:t>
            </a:r>
            <a:r>
              <a:rPr lang="en-US" sz="1200" kern="1200" dirty="0">
                <a:solidFill>
                  <a:schemeClr val="tx1"/>
                </a:solidFill>
                <a:effectLst/>
                <a:latin typeface="Arial" pitchFamily="-111" charset="0"/>
                <a:ea typeface="Arial" pitchFamily="-111" charset="0"/>
                <a:cs typeface="Arial" pitchFamily="-111" charset="0"/>
              </a:rPr>
              <a:t>(e.g. </a:t>
            </a:r>
            <a:r>
              <a:rPr lang="en-US" sz="1200" kern="1200" dirty="0" err="1">
                <a:solidFill>
                  <a:schemeClr val="tx1"/>
                </a:solidFill>
                <a:effectLst/>
                <a:latin typeface="Arial" pitchFamily="-111" charset="0"/>
                <a:ea typeface="Arial" pitchFamily="-111" charset="0"/>
                <a:cs typeface="Arial" pitchFamily="-111" charset="0"/>
              </a:rPr>
              <a:t>Burlaga</a:t>
            </a:r>
            <a:r>
              <a:rPr lang="en-US" sz="1200" kern="1200" dirty="0">
                <a:solidFill>
                  <a:schemeClr val="tx1"/>
                </a:solidFill>
                <a:effectLst/>
                <a:latin typeface="Arial" pitchFamily="-111" charset="0"/>
                <a:ea typeface="Arial" pitchFamily="-111" charset="0"/>
                <a:cs typeface="Arial" pitchFamily="-111" charset="0"/>
              </a:rPr>
              <a:t> et al., 1986).</a:t>
            </a:r>
          </a:p>
          <a:p>
            <a:endParaRPr lang="en-US" sz="1200" kern="1200" dirty="0">
              <a:solidFill>
                <a:schemeClr val="tx1"/>
              </a:solidFill>
              <a:effectLst/>
              <a:latin typeface="Arial" pitchFamily="-111" charset="0"/>
              <a:ea typeface="Arial" pitchFamily="-111" charset="0"/>
              <a:cs typeface="Arial" pitchFamily="-111" charset="0"/>
            </a:endParaRPr>
          </a:p>
          <a:p>
            <a:endParaRPr lang="en-US" dirty="0"/>
          </a:p>
        </p:txBody>
      </p:sp>
      <p:sp>
        <p:nvSpPr>
          <p:cNvPr id="4" name="Slide Number Placeholder 3"/>
          <p:cNvSpPr>
            <a:spLocks noGrp="1"/>
          </p:cNvSpPr>
          <p:nvPr>
            <p:ph type="sldNum" sz="quarter" idx="5"/>
          </p:nvPr>
        </p:nvSpPr>
        <p:spPr/>
        <p:txBody>
          <a:bodyPr/>
          <a:lstStyle/>
          <a:p>
            <a:pPr>
              <a:defRPr/>
            </a:pPr>
            <a:fld id="{5260C7BA-EB59-48F1-87A9-8912FDA82F4B}" type="slidenum">
              <a:rPr lang="es-ES" smtClean="0"/>
              <a:pPr>
                <a:defRPr/>
              </a:pPr>
              <a:t>9</a:t>
            </a:fld>
            <a:endParaRPr lang="es-ES"/>
          </a:p>
        </p:txBody>
      </p:sp>
    </p:spTree>
    <p:extLst>
      <p:ext uri="{BB962C8B-B14F-4D97-AF65-F5344CB8AC3E}">
        <p14:creationId xmlns:p14="http://schemas.microsoft.com/office/powerpoint/2010/main" val="3966827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r>
              <a:rPr lang="fr-FR"/>
              <a:t>Turku  2-05.05.2016</a:t>
            </a:r>
            <a:endParaRPr lang="es-ES" dirty="0"/>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s-E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368FCF37-92FB-426B-9385-2BA6907BD9CF}" type="slidenum">
              <a:rPr lang="es-ES" smtClean="0"/>
              <a:pPr>
                <a:defRPr/>
              </a:pPr>
              <a:t>‹#›</a:t>
            </a:fld>
            <a:endParaRPr lang="es-E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fr-FR"/>
              <a:t>Turku  2-05.05.2016</a:t>
            </a: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368FCF37-92FB-426B-9385-2BA6907BD9CF}" type="slidenum">
              <a:rPr lang="es-ES" smtClean="0"/>
              <a:pPr>
                <a:defRPr/>
              </a:pPr>
              <a:t>‹#›</a:t>
            </a:fld>
            <a:endParaRPr lang="es-E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fr-FR"/>
              <a:t>Turku  2-05.05.2016</a:t>
            </a: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368FCF37-92FB-426B-9385-2BA6907BD9CF}" type="slidenum">
              <a:rPr lang="es-ES" smtClean="0"/>
              <a:pPr>
                <a:defRPr/>
              </a:pPr>
              <a:t>‹#›</a:t>
            </a:fld>
            <a:endParaRPr lang="es-E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a:extLst>
              <a:ext uri="{FF2B5EF4-FFF2-40B4-BE49-F238E27FC236}">
                <a16:creationId xmlns:a16="http://schemas.microsoft.com/office/drawing/2014/main" id="{14AC6F13-DE3F-475A-BE8B-8427055FA42F}"/>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A4E172EA-B46F-4AF0-9FD1-48B46C0273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61883BC-E04F-46F5-85E7-8BCFF2447652}"/>
              </a:ext>
            </a:extLst>
          </p:cNvPr>
          <p:cNvSpPr>
            <a:spLocks noGrp="1" noChangeArrowheads="1"/>
          </p:cNvSpPr>
          <p:nvPr>
            <p:ph type="sldNum" sz="quarter" idx="12"/>
          </p:nvPr>
        </p:nvSpPr>
        <p:spPr>
          <a:ln/>
        </p:spPr>
        <p:txBody>
          <a:bodyPr/>
          <a:lstStyle>
            <a:lvl1pPr>
              <a:defRPr/>
            </a:lvl1pPr>
          </a:lstStyle>
          <a:p>
            <a:fld id="{31716D67-179C-4D09-98CF-20762AD97CAA}" type="slidenum">
              <a:rPr lang="ru-RU" altLang="en-US"/>
              <a:pPr/>
              <a:t>‹#›</a:t>
            </a:fld>
            <a:endParaRPr lang="ru-RU" altLang="en-US"/>
          </a:p>
        </p:txBody>
      </p:sp>
    </p:spTree>
    <p:extLst>
      <p:ext uri="{BB962C8B-B14F-4D97-AF65-F5344CB8AC3E}">
        <p14:creationId xmlns:p14="http://schemas.microsoft.com/office/powerpoint/2010/main" val="4060504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C23D946F-4197-405A-B0D4-291E86BD596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762D3515-D410-487D-BC69-011451931FB6}"/>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F2374CB-B046-44AF-80DC-E5F4032F561E}"/>
              </a:ext>
            </a:extLst>
          </p:cNvPr>
          <p:cNvSpPr>
            <a:spLocks noGrp="1" noChangeArrowheads="1"/>
          </p:cNvSpPr>
          <p:nvPr>
            <p:ph type="sldNum" sz="quarter" idx="12"/>
          </p:nvPr>
        </p:nvSpPr>
        <p:spPr>
          <a:ln/>
        </p:spPr>
        <p:txBody>
          <a:bodyPr/>
          <a:lstStyle>
            <a:lvl1pPr>
              <a:defRPr/>
            </a:lvl1pPr>
          </a:lstStyle>
          <a:p>
            <a:fld id="{AEA1954C-90CA-468C-A407-2E03CDA9AC97}" type="slidenum">
              <a:rPr lang="ru-RU" altLang="en-US"/>
              <a:pPr/>
              <a:t>‹#›</a:t>
            </a:fld>
            <a:endParaRPr lang="ru-RU" altLang="en-US"/>
          </a:p>
        </p:txBody>
      </p:sp>
    </p:spTree>
    <p:extLst>
      <p:ext uri="{BB962C8B-B14F-4D97-AF65-F5344CB8AC3E}">
        <p14:creationId xmlns:p14="http://schemas.microsoft.com/office/powerpoint/2010/main" val="3859603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4">
            <a:extLst>
              <a:ext uri="{FF2B5EF4-FFF2-40B4-BE49-F238E27FC236}">
                <a16:creationId xmlns:a16="http://schemas.microsoft.com/office/drawing/2014/main" id="{868B7A57-71AC-48DC-AAA1-ACE490CEAAF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D33251F5-9F8A-4854-960D-FD17C7EE20B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5C0F2609-10D8-47F4-9F36-7F68AA09308B}"/>
              </a:ext>
            </a:extLst>
          </p:cNvPr>
          <p:cNvSpPr>
            <a:spLocks noGrp="1" noChangeArrowheads="1"/>
          </p:cNvSpPr>
          <p:nvPr>
            <p:ph type="sldNum" sz="quarter" idx="12"/>
          </p:nvPr>
        </p:nvSpPr>
        <p:spPr>
          <a:ln/>
        </p:spPr>
        <p:txBody>
          <a:bodyPr/>
          <a:lstStyle>
            <a:lvl1pPr>
              <a:defRPr/>
            </a:lvl1pPr>
          </a:lstStyle>
          <a:p>
            <a:fld id="{2933B319-D547-4125-B09A-2CB6EBB2E659}" type="slidenum">
              <a:rPr lang="ru-RU" altLang="en-US"/>
              <a:pPr/>
              <a:t>‹#›</a:t>
            </a:fld>
            <a:endParaRPr lang="ru-RU" altLang="en-US"/>
          </a:p>
        </p:txBody>
      </p:sp>
    </p:spTree>
    <p:extLst>
      <p:ext uri="{BB962C8B-B14F-4D97-AF65-F5344CB8AC3E}">
        <p14:creationId xmlns:p14="http://schemas.microsoft.com/office/powerpoint/2010/main" val="2234762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Rectangle 4">
            <a:extLst>
              <a:ext uri="{FF2B5EF4-FFF2-40B4-BE49-F238E27FC236}">
                <a16:creationId xmlns:a16="http://schemas.microsoft.com/office/drawing/2014/main" id="{4BEDC648-E217-49EF-8EB3-0B81062A887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39953FE-BA88-459E-ACFC-B9ED25A2BA35}"/>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2D003A41-9345-4913-B1C7-367D0D44914E}"/>
              </a:ext>
            </a:extLst>
          </p:cNvPr>
          <p:cNvSpPr>
            <a:spLocks noGrp="1" noChangeArrowheads="1"/>
          </p:cNvSpPr>
          <p:nvPr>
            <p:ph type="sldNum" sz="quarter" idx="12"/>
          </p:nvPr>
        </p:nvSpPr>
        <p:spPr>
          <a:ln/>
        </p:spPr>
        <p:txBody>
          <a:bodyPr/>
          <a:lstStyle>
            <a:lvl1pPr>
              <a:defRPr/>
            </a:lvl1pPr>
          </a:lstStyle>
          <a:p>
            <a:fld id="{D9037AC1-71B3-4251-A699-AA0460594105}" type="slidenum">
              <a:rPr lang="ru-RU" altLang="en-US"/>
              <a:pPr/>
              <a:t>‹#›</a:t>
            </a:fld>
            <a:endParaRPr lang="ru-RU" altLang="en-US"/>
          </a:p>
        </p:txBody>
      </p:sp>
    </p:spTree>
    <p:extLst>
      <p:ext uri="{BB962C8B-B14F-4D97-AF65-F5344CB8AC3E}">
        <p14:creationId xmlns:p14="http://schemas.microsoft.com/office/powerpoint/2010/main" val="327332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Rectangle 4">
            <a:extLst>
              <a:ext uri="{FF2B5EF4-FFF2-40B4-BE49-F238E27FC236}">
                <a16:creationId xmlns:a16="http://schemas.microsoft.com/office/drawing/2014/main" id="{3D70F983-14E7-4E3C-B954-31202E51567A}"/>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E7B8E34E-0544-4978-A6A0-EFDEF197F58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2C368557-2DA1-442D-B1CA-1A7E0F08CA66}"/>
              </a:ext>
            </a:extLst>
          </p:cNvPr>
          <p:cNvSpPr>
            <a:spLocks noGrp="1" noChangeArrowheads="1"/>
          </p:cNvSpPr>
          <p:nvPr>
            <p:ph type="sldNum" sz="quarter" idx="12"/>
          </p:nvPr>
        </p:nvSpPr>
        <p:spPr>
          <a:ln/>
        </p:spPr>
        <p:txBody>
          <a:bodyPr/>
          <a:lstStyle>
            <a:lvl1pPr>
              <a:defRPr/>
            </a:lvl1pPr>
          </a:lstStyle>
          <a:p>
            <a:fld id="{1FD76765-0CA6-4452-900E-1A99AACAE726}" type="slidenum">
              <a:rPr lang="ru-RU" altLang="en-US"/>
              <a:pPr/>
              <a:t>‹#›</a:t>
            </a:fld>
            <a:endParaRPr lang="ru-RU" altLang="en-US"/>
          </a:p>
        </p:txBody>
      </p:sp>
    </p:spTree>
    <p:extLst>
      <p:ext uri="{BB962C8B-B14F-4D97-AF65-F5344CB8AC3E}">
        <p14:creationId xmlns:p14="http://schemas.microsoft.com/office/powerpoint/2010/main" val="158793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Rectangle 4">
            <a:extLst>
              <a:ext uri="{FF2B5EF4-FFF2-40B4-BE49-F238E27FC236}">
                <a16:creationId xmlns:a16="http://schemas.microsoft.com/office/drawing/2014/main" id="{B4C87A43-3D00-40E1-864F-169D5234B999}"/>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D33C99A5-FD15-4761-8ED4-88EE5E77F2E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B47D51B5-3670-4A46-8A2E-94FBCBC566DE}"/>
              </a:ext>
            </a:extLst>
          </p:cNvPr>
          <p:cNvSpPr>
            <a:spLocks noGrp="1" noChangeArrowheads="1"/>
          </p:cNvSpPr>
          <p:nvPr>
            <p:ph type="sldNum" sz="quarter" idx="12"/>
          </p:nvPr>
        </p:nvSpPr>
        <p:spPr>
          <a:ln/>
        </p:spPr>
        <p:txBody>
          <a:bodyPr/>
          <a:lstStyle>
            <a:lvl1pPr>
              <a:defRPr/>
            </a:lvl1pPr>
          </a:lstStyle>
          <a:p>
            <a:fld id="{D10A15F5-5B5D-4082-B434-3A561B2590F3}" type="slidenum">
              <a:rPr lang="ru-RU" altLang="en-US"/>
              <a:pPr/>
              <a:t>‹#›</a:t>
            </a:fld>
            <a:endParaRPr lang="ru-RU" altLang="en-US"/>
          </a:p>
        </p:txBody>
      </p:sp>
    </p:spTree>
    <p:extLst>
      <p:ext uri="{BB962C8B-B14F-4D97-AF65-F5344CB8AC3E}">
        <p14:creationId xmlns:p14="http://schemas.microsoft.com/office/powerpoint/2010/main" val="2396427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9C6E32-B127-4667-BF99-67AF900ED484}"/>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A01F1043-1F9E-493A-A353-ECE185DA319A}"/>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44F11641-F24C-463C-B084-94959A252316}"/>
              </a:ext>
            </a:extLst>
          </p:cNvPr>
          <p:cNvSpPr>
            <a:spLocks noGrp="1" noChangeArrowheads="1"/>
          </p:cNvSpPr>
          <p:nvPr>
            <p:ph type="sldNum" sz="quarter" idx="12"/>
          </p:nvPr>
        </p:nvSpPr>
        <p:spPr>
          <a:ln/>
        </p:spPr>
        <p:txBody>
          <a:bodyPr/>
          <a:lstStyle>
            <a:lvl1pPr>
              <a:defRPr/>
            </a:lvl1pPr>
          </a:lstStyle>
          <a:p>
            <a:fld id="{7656A307-75A8-431E-91D7-027F1C79C82D}" type="slidenum">
              <a:rPr lang="ru-RU" altLang="en-US"/>
              <a:pPr/>
              <a:t>‹#›</a:t>
            </a:fld>
            <a:endParaRPr lang="ru-RU" altLang="en-US"/>
          </a:p>
        </p:txBody>
      </p:sp>
    </p:spTree>
    <p:extLst>
      <p:ext uri="{BB962C8B-B14F-4D97-AF65-F5344CB8AC3E}">
        <p14:creationId xmlns:p14="http://schemas.microsoft.com/office/powerpoint/2010/main" val="380913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A3DA4568-F84D-4F5E-8F90-518C0D747808}"/>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9341F162-EC52-4561-A905-ECF3DE8931B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579B2DE4-34D6-4889-A6E6-8D059BB99378}"/>
              </a:ext>
            </a:extLst>
          </p:cNvPr>
          <p:cNvSpPr>
            <a:spLocks noGrp="1" noChangeArrowheads="1"/>
          </p:cNvSpPr>
          <p:nvPr>
            <p:ph type="sldNum" sz="quarter" idx="12"/>
          </p:nvPr>
        </p:nvSpPr>
        <p:spPr>
          <a:ln/>
        </p:spPr>
        <p:txBody>
          <a:bodyPr/>
          <a:lstStyle>
            <a:lvl1pPr>
              <a:defRPr/>
            </a:lvl1pPr>
          </a:lstStyle>
          <a:p>
            <a:fld id="{AE408C2C-8EA7-46E8-86E2-CF049C46BD24}" type="slidenum">
              <a:rPr lang="ru-RU" altLang="en-US"/>
              <a:pPr/>
              <a:t>‹#›</a:t>
            </a:fld>
            <a:endParaRPr lang="ru-RU" altLang="en-US"/>
          </a:p>
        </p:txBody>
      </p:sp>
    </p:spTree>
    <p:extLst>
      <p:ext uri="{BB962C8B-B14F-4D97-AF65-F5344CB8AC3E}">
        <p14:creationId xmlns:p14="http://schemas.microsoft.com/office/powerpoint/2010/main" val="341122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r>
              <a:rPr lang="fr-FR"/>
              <a:t>Turku  2-05.05.2016</a:t>
            </a:r>
            <a:endParaRPr lang="es-ES" dirty="0"/>
          </a:p>
        </p:txBody>
      </p:sp>
      <p:sp>
        <p:nvSpPr>
          <p:cNvPr id="9" name="Slide Number Placeholder 8"/>
          <p:cNvSpPr>
            <a:spLocks noGrp="1"/>
          </p:cNvSpPr>
          <p:nvPr>
            <p:ph type="sldNum" sz="quarter" idx="15"/>
          </p:nvPr>
        </p:nvSpPr>
        <p:spPr/>
        <p:txBody>
          <a:bodyPr rtlCol="0"/>
          <a:lstStyle/>
          <a:p>
            <a:pPr>
              <a:defRPr/>
            </a:pPr>
            <a:fld id="{368FCF37-92FB-426B-9385-2BA6907BD9CF}" type="slidenum">
              <a:rPr lang="es-ES" smtClean="0"/>
              <a:pPr>
                <a:defRPr/>
              </a:pPr>
              <a:t>‹#›</a:t>
            </a:fld>
            <a:endParaRPr lang="es-ES" dirty="0"/>
          </a:p>
        </p:txBody>
      </p:sp>
      <p:sp>
        <p:nvSpPr>
          <p:cNvPr id="10" name="Footer Placeholder 9"/>
          <p:cNvSpPr>
            <a:spLocks noGrp="1"/>
          </p:cNvSpPr>
          <p:nvPr>
            <p:ph type="ftr" sz="quarter" idx="16"/>
          </p:nvPr>
        </p:nvSpPr>
        <p:spPr/>
        <p:txBody>
          <a:bodyPr rtlCol="0"/>
          <a:lstStyle/>
          <a:p>
            <a:pPr>
              <a:defRPr/>
            </a:pPr>
            <a:endParaRPr lang="es-E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4">
            <a:extLst>
              <a:ext uri="{FF2B5EF4-FFF2-40B4-BE49-F238E27FC236}">
                <a16:creationId xmlns:a16="http://schemas.microsoft.com/office/drawing/2014/main" id="{7CEADB12-7985-4ACA-A365-8C13F6CAFF2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458AFFDA-6E66-4D8B-9E5B-41F78BA369C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8F1A1EAB-E271-410B-8501-BD9D3D245131}"/>
              </a:ext>
            </a:extLst>
          </p:cNvPr>
          <p:cNvSpPr>
            <a:spLocks noGrp="1" noChangeArrowheads="1"/>
          </p:cNvSpPr>
          <p:nvPr>
            <p:ph type="sldNum" sz="quarter" idx="12"/>
          </p:nvPr>
        </p:nvSpPr>
        <p:spPr>
          <a:ln/>
        </p:spPr>
        <p:txBody>
          <a:bodyPr/>
          <a:lstStyle>
            <a:lvl1pPr>
              <a:defRPr/>
            </a:lvl1pPr>
          </a:lstStyle>
          <a:p>
            <a:fld id="{7C327C72-6145-48BA-A729-493274B70B5F}" type="slidenum">
              <a:rPr lang="ru-RU" altLang="en-US"/>
              <a:pPr/>
              <a:t>‹#›</a:t>
            </a:fld>
            <a:endParaRPr lang="ru-RU" altLang="en-US"/>
          </a:p>
        </p:txBody>
      </p:sp>
    </p:spTree>
    <p:extLst>
      <p:ext uri="{BB962C8B-B14F-4D97-AF65-F5344CB8AC3E}">
        <p14:creationId xmlns:p14="http://schemas.microsoft.com/office/powerpoint/2010/main" val="4046389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5D638960-93AB-43C7-A063-BA5300B31745}"/>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6E03388-E410-4D17-B32E-D6E965438A44}"/>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1F328289-6248-4488-A3E5-D16158D4D70C}"/>
              </a:ext>
            </a:extLst>
          </p:cNvPr>
          <p:cNvSpPr>
            <a:spLocks noGrp="1" noChangeArrowheads="1"/>
          </p:cNvSpPr>
          <p:nvPr>
            <p:ph type="sldNum" sz="quarter" idx="12"/>
          </p:nvPr>
        </p:nvSpPr>
        <p:spPr>
          <a:ln/>
        </p:spPr>
        <p:txBody>
          <a:bodyPr/>
          <a:lstStyle>
            <a:lvl1pPr>
              <a:defRPr/>
            </a:lvl1pPr>
          </a:lstStyle>
          <a:p>
            <a:fld id="{2EDE0BC1-4152-4267-9DB6-FECFD80ACA48}" type="slidenum">
              <a:rPr lang="ru-RU" altLang="en-US"/>
              <a:pPr/>
              <a:t>‹#›</a:t>
            </a:fld>
            <a:endParaRPr lang="ru-RU" altLang="en-US"/>
          </a:p>
        </p:txBody>
      </p:sp>
    </p:spTree>
    <p:extLst>
      <p:ext uri="{BB962C8B-B14F-4D97-AF65-F5344CB8AC3E}">
        <p14:creationId xmlns:p14="http://schemas.microsoft.com/office/powerpoint/2010/main" val="2933004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7188" y="228600"/>
            <a:ext cx="2135187" cy="587057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301625" y="228600"/>
            <a:ext cx="6253163" cy="58705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Rectangle 4">
            <a:extLst>
              <a:ext uri="{FF2B5EF4-FFF2-40B4-BE49-F238E27FC236}">
                <a16:creationId xmlns:a16="http://schemas.microsoft.com/office/drawing/2014/main" id="{11656DEB-5276-4DBF-A457-E98307A7197B}"/>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192C4C2C-ECAA-4C1B-8820-5CC5DEE915B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7A3F1F6-CB9D-452E-9B43-A78A23B5EEF8}"/>
              </a:ext>
            </a:extLst>
          </p:cNvPr>
          <p:cNvSpPr>
            <a:spLocks noGrp="1" noChangeArrowheads="1"/>
          </p:cNvSpPr>
          <p:nvPr>
            <p:ph type="sldNum" sz="quarter" idx="12"/>
          </p:nvPr>
        </p:nvSpPr>
        <p:spPr>
          <a:ln/>
        </p:spPr>
        <p:txBody>
          <a:bodyPr/>
          <a:lstStyle>
            <a:lvl1pPr>
              <a:defRPr/>
            </a:lvl1pPr>
          </a:lstStyle>
          <a:p>
            <a:fld id="{4C0CA582-5D89-4006-B6AC-317F00FE9797}" type="slidenum">
              <a:rPr lang="ru-RU" altLang="en-US"/>
              <a:pPr/>
              <a:t>‹#›</a:t>
            </a:fld>
            <a:endParaRPr lang="ru-RU" altLang="en-US"/>
          </a:p>
        </p:txBody>
      </p:sp>
    </p:spTree>
    <p:extLst>
      <p:ext uri="{BB962C8B-B14F-4D97-AF65-F5344CB8AC3E}">
        <p14:creationId xmlns:p14="http://schemas.microsoft.com/office/powerpoint/2010/main" val="2953527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33C1-3D43-4194-8298-147421CEFDA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DFC87C-F42D-47D3-9CD9-63F64CE9851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8767A-A853-49BF-A230-DC507964D14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428BFED-2439-46DC-ADB6-8D78DFB93F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20460E-64AF-4F1D-98D7-D1514B34EB9A}"/>
              </a:ext>
            </a:extLst>
          </p:cNvPr>
          <p:cNvSpPr>
            <a:spLocks noGrp="1"/>
          </p:cNvSpPr>
          <p:nvPr>
            <p:ph type="sldNum" sz="quarter" idx="12"/>
          </p:nvPr>
        </p:nvSpPr>
        <p:spPr/>
        <p:txBody>
          <a:bodyPr/>
          <a:lstStyle>
            <a:lvl1pPr>
              <a:defRPr/>
            </a:lvl1pPr>
          </a:lstStyle>
          <a:p>
            <a:fld id="{07FD0CE1-2119-45EC-AA23-7FF3A89135EF}" type="slidenum">
              <a:rPr lang="en-US" altLang="en-US"/>
              <a:pPr/>
              <a:t>‹#›</a:t>
            </a:fld>
            <a:endParaRPr lang="en-US" altLang="en-US"/>
          </a:p>
        </p:txBody>
      </p:sp>
    </p:spTree>
    <p:extLst>
      <p:ext uri="{BB962C8B-B14F-4D97-AF65-F5344CB8AC3E}">
        <p14:creationId xmlns:p14="http://schemas.microsoft.com/office/powerpoint/2010/main" val="2072736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E022E-8CB5-46E6-BFF2-79446B81F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0EECF-7CFF-4BD7-90F6-4264F50972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3BB1-BFF2-4121-9FCD-A9C5BCE624F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21568E-1888-482E-BD0D-32BC23B5C4F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C09DBD8-CF12-4A44-A859-BC7F431712A7}"/>
              </a:ext>
            </a:extLst>
          </p:cNvPr>
          <p:cNvSpPr>
            <a:spLocks noGrp="1"/>
          </p:cNvSpPr>
          <p:nvPr>
            <p:ph type="sldNum" sz="quarter" idx="12"/>
          </p:nvPr>
        </p:nvSpPr>
        <p:spPr/>
        <p:txBody>
          <a:bodyPr/>
          <a:lstStyle>
            <a:lvl1pPr>
              <a:defRPr/>
            </a:lvl1pPr>
          </a:lstStyle>
          <a:p>
            <a:fld id="{F1770DC9-364D-4ADA-A4ED-1BF9400098E3}" type="slidenum">
              <a:rPr lang="en-US" altLang="en-US"/>
              <a:pPr/>
              <a:t>‹#›</a:t>
            </a:fld>
            <a:endParaRPr lang="en-US" altLang="en-US"/>
          </a:p>
        </p:txBody>
      </p:sp>
    </p:spTree>
    <p:extLst>
      <p:ext uri="{BB962C8B-B14F-4D97-AF65-F5344CB8AC3E}">
        <p14:creationId xmlns:p14="http://schemas.microsoft.com/office/powerpoint/2010/main" val="391216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F8DD-378F-481D-9EA0-E9D65E8C93A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B67BA-6FB8-45F1-A1B0-315A0EB1DE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90049BA-2575-45F8-88B9-7ABB0FF32B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5D4CD6-296C-47AE-9365-4F53407C76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372977-4F83-4FC6-9F4E-564B227D2A2D}"/>
              </a:ext>
            </a:extLst>
          </p:cNvPr>
          <p:cNvSpPr>
            <a:spLocks noGrp="1"/>
          </p:cNvSpPr>
          <p:nvPr>
            <p:ph type="sldNum" sz="quarter" idx="12"/>
          </p:nvPr>
        </p:nvSpPr>
        <p:spPr/>
        <p:txBody>
          <a:bodyPr/>
          <a:lstStyle>
            <a:lvl1pPr>
              <a:defRPr/>
            </a:lvl1pPr>
          </a:lstStyle>
          <a:p>
            <a:fld id="{CCAAE6F3-6C68-4521-8090-FD4DE7636DFE}" type="slidenum">
              <a:rPr lang="en-US" altLang="en-US"/>
              <a:pPr/>
              <a:t>‹#›</a:t>
            </a:fld>
            <a:endParaRPr lang="en-US" altLang="en-US"/>
          </a:p>
        </p:txBody>
      </p:sp>
    </p:spTree>
    <p:extLst>
      <p:ext uri="{BB962C8B-B14F-4D97-AF65-F5344CB8AC3E}">
        <p14:creationId xmlns:p14="http://schemas.microsoft.com/office/powerpoint/2010/main" val="4086784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5C25-9140-4E37-885B-72E67F525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95476-82B3-4459-9C04-1116F56CC22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C35845-396E-406A-9286-FA3F1847B5C9}"/>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11D67F-BD80-4BDA-AE34-4C867F8238A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A7EB2E7-1509-4962-BFF9-F17D4BB7995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CC61730-4058-4BA9-8968-16E63B86CD2F}"/>
              </a:ext>
            </a:extLst>
          </p:cNvPr>
          <p:cNvSpPr>
            <a:spLocks noGrp="1"/>
          </p:cNvSpPr>
          <p:nvPr>
            <p:ph type="sldNum" sz="quarter" idx="12"/>
          </p:nvPr>
        </p:nvSpPr>
        <p:spPr/>
        <p:txBody>
          <a:bodyPr/>
          <a:lstStyle>
            <a:lvl1pPr>
              <a:defRPr/>
            </a:lvl1pPr>
          </a:lstStyle>
          <a:p>
            <a:fld id="{1E4A0689-00C5-402E-BA52-A1CD94820389}" type="slidenum">
              <a:rPr lang="en-US" altLang="en-US"/>
              <a:pPr/>
              <a:t>‹#›</a:t>
            </a:fld>
            <a:endParaRPr lang="en-US" altLang="en-US"/>
          </a:p>
        </p:txBody>
      </p:sp>
    </p:spTree>
    <p:extLst>
      <p:ext uri="{BB962C8B-B14F-4D97-AF65-F5344CB8AC3E}">
        <p14:creationId xmlns:p14="http://schemas.microsoft.com/office/powerpoint/2010/main" val="2436159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9B66-BC9C-4C3A-AAC3-F9D8BBB1813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A8E6D-A8F0-465C-9AEF-195392FD774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012A05-F6A3-4AF2-9CEE-F704D3AEABC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38BE4E-25D3-4D7E-BCF7-F8760F9B0B0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5F1DA5-7239-47C6-8500-AC981941BC5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8E7850-A783-4F82-8131-DAEA341F94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253E096-7E93-4B86-866F-D8E07D6C4E9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256E959-7BE5-45D0-9317-A63AC3C6B624}"/>
              </a:ext>
            </a:extLst>
          </p:cNvPr>
          <p:cNvSpPr>
            <a:spLocks noGrp="1"/>
          </p:cNvSpPr>
          <p:nvPr>
            <p:ph type="sldNum" sz="quarter" idx="12"/>
          </p:nvPr>
        </p:nvSpPr>
        <p:spPr/>
        <p:txBody>
          <a:bodyPr/>
          <a:lstStyle>
            <a:lvl1pPr>
              <a:defRPr/>
            </a:lvl1pPr>
          </a:lstStyle>
          <a:p>
            <a:fld id="{6162D733-E60E-41E3-806F-A69A33F37614}" type="slidenum">
              <a:rPr lang="en-US" altLang="en-US"/>
              <a:pPr/>
              <a:t>‹#›</a:t>
            </a:fld>
            <a:endParaRPr lang="en-US" altLang="en-US"/>
          </a:p>
        </p:txBody>
      </p:sp>
    </p:spTree>
    <p:extLst>
      <p:ext uri="{BB962C8B-B14F-4D97-AF65-F5344CB8AC3E}">
        <p14:creationId xmlns:p14="http://schemas.microsoft.com/office/powerpoint/2010/main" val="1717108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1A73-9A46-44BE-B8D1-7EACA1B0E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6E911C-FBE5-43E5-A760-D9E4D1933FB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7289FD8-14ED-404B-B32B-482080A5CAC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0490839-2D5D-448D-801B-5CF7D8CE181A}"/>
              </a:ext>
            </a:extLst>
          </p:cNvPr>
          <p:cNvSpPr>
            <a:spLocks noGrp="1"/>
          </p:cNvSpPr>
          <p:nvPr>
            <p:ph type="sldNum" sz="quarter" idx="12"/>
          </p:nvPr>
        </p:nvSpPr>
        <p:spPr/>
        <p:txBody>
          <a:bodyPr/>
          <a:lstStyle>
            <a:lvl1pPr>
              <a:defRPr/>
            </a:lvl1pPr>
          </a:lstStyle>
          <a:p>
            <a:fld id="{8103F271-CC8C-4711-86F3-3FC59EC4AA30}" type="slidenum">
              <a:rPr lang="en-US" altLang="en-US"/>
              <a:pPr/>
              <a:t>‹#›</a:t>
            </a:fld>
            <a:endParaRPr lang="en-US" altLang="en-US"/>
          </a:p>
        </p:txBody>
      </p:sp>
    </p:spTree>
    <p:extLst>
      <p:ext uri="{BB962C8B-B14F-4D97-AF65-F5344CB8AC3E}">
        <p14:creationId xmlns:p14="http://schemas.microsoft.com/office/powerpoint/2010/main" val="1491880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890C-ACD8-4232-BF0E-A84920B64BA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B048042-50A9-4D0F-8714-6E4C9ED7789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2E678F0-A292-4F9E-BEB8-20FAE312A6E5}"/>
              </a:ext>
            </a:extLst>
          </p:cNvPr>
          <p:cNvSpPr>
            <a:spLocks noGrp="1"/>
          </p:cNvSpPr>
          <p:nvPr>
            <p:ph type="sldNum" sz="quarter" idx="12"/>
          </p:nvPr>
        </p:nvSpPr>
        <p:spPr/>
        <p:txBody>
          <a:bodyPr/>
          <a:lstStyle>
            <a:lvl1pPr>
              <a:defRPr/>
            </a:lvl1pPr>
          </a:lstStyle>
          <a:p>
            <a:fld id="{EA1B17B8-8C76-4148-9635-EEA3167FAEA1}" type="slidenum">
              <a:rPr lang="en-US" altLang="en-US"/>
              <a:pPr/>
              <a:t>‹#›</a:t>
            </a:fld>
            <a:endParaRPr lang="en-US" altLang="en-US"/>
          </a:p>
        </p:txBody>
      </p:sp>
    </p:spTree>
    <p:extLst>
      <p:ext uri="{BB962C8B-B14F-4D97-AF65-F5344CB8AC3E}">
        <p14:creationId xmlns:p14="http://schemas.microsoft.com/office/powerpoint/2010/main" val="4338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r>
              <a:rPr lang="fr-FR"/>
              <a:t>Turku  2-05.05.2016</a:t>
            </a:r>
            <a:endParaRPr lang="es-ES" dirty="0"/>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s-E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368FCF37-92FB-426B-9385-2BA6907BD9CF}" type="slidenum">
              <a:rPr lang="es-ES" smtClean="0"/>
              <a:pPr>
                <a:defRPr/>
              </a:pPr>
              <a:t>‹#›</a:t>
            </a:fld>
            <a:endParaRPr lang="es-ES" dirty="0"/>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3C8D-AFDD-437E-A50D-DC04D5BD03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CABF44-7F7D-49B1-9ECA-47023F53E6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6E6D85-B29B-4BF4-B97C-8EE90279EC6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7F414-59C5-412D-8504-86400FB8B32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64FBBBE-C995-417B-AB3F-80DA1E8554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1912391-EE38-489C-92C0-80617B21C1B4}"/>
              </a:ext>
            </a:extLst>
          </p:cNvPr>
          <p:cNvSpPr>
            <a:spLocks noGrp="1"/>
          </p:cNvSpPr>
          <p:nvPr>
            <p:ph type="sldNum" sz="quarter" idx="12"/>
          </p:nvPr>
        </p:nvSpPr>
        <p:spPr/>
        <p:txBody>
          <a:bodyPr/>
          <a:lstStyle>
            <a:lvl1pPr>
              <a:defRPr/>
            </a:lvl1pPr>
          </a:lstStyle>
          <a:p>
            <a:fld id="{A0983D19-DE88-43AB-9397-F5215D0FD499}" type="slidenum">
              <a:rPr lang="en-US" altLang="en-US"/>
              <a:pPr/>
              <a:t>‹#›</a:t>
            </a:fld>
            <a:endParaRPr lang="en-US" altLang="en-US"/>
          </a:p>
        </p:txBody>
      </p:sp>
    </p:spTree>
    <p:extLst>
      <p:ext uri="{BB962C8B-B14F-4D97-AF65-F5344CB8AC3E}">
        <p14:creationId xmlns:p14="http://schemas.microsoft.com/office/powerpoint/2010/main" val="1656192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0EB8-AA6B-4E7B-9C6F-290DCC6881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1B060F-5A3C-43E9-ADA5-3897270F760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B672FC-DE2F-43C6-9957-5292C517ADB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ED9D0-BDF5-4335-A2FA-F795DCEE28D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50E9781-1F67-4191-B085-2F013E562E5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24873D7-09A1-453E-B866-052F9FFEA042}"/>
              </a:ext>
            </a:extLst>
          </p:cNvPr>
          <p:cNvSpPr>
            <a:spLocks noGrp="1"/>
          </p:cNvSpPr>
          <p:nvPr>
            <p:ph type="sldNum" sz="quarter" idx="12"/>
          </p:nvPr>
        </p:nvSpPr>
        <p:spPr/>
        <p:txBody>
          <a:bodyPr/>
          <a:lstStyle>
            <a:lvl1pPr>
              <a:defRPr/>
            </a:lvl1pPr>
          </a:lstStyle>
          <a:p>
            <a:fld id="{1D5E1EB3-3624-4E7B-9048-C7EBB78F46B9}" type="slidenum">
              <a:rPr lang="en-US" altLang="en-US"/>
              <a:pPr/>
              <a:t>‹#›</a:t>
            </a:fld>
            <a:endParaRPr lang="en-US" altLang="en-US"/>
          </a:p>
        </p:txBody>
      </p:sp>
    </p:spTree>
    <p:extLst>
      <p:ext uri="{BB962C8B-B14F-4D97-AF65-F5344CB8AC3E}">
        <p14:creationId xmlns:p14="http://schemas.microsoft.com/office/powerpoint/2010/main" val="4275121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A1ED-E52A-419C-A0CE-FECDA6CA89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192DC-17AD-4985-A348-2E8B685768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47755-F2E4-4763-8832-A063112739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E1E23C2-22BA-4BE6-8EE9-ADD87B7EB9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8019D00-24D6-4987-A2E7-F809C71A5E5F}"/>
              </a:ext>
            </a:extLst>
          </p:cNvPr>
          <p:cNvSpPr>
            <a:spLocks noGrp="1"/>
          </p:cNvSpPr>
          <p:nvPr>
            <p:ph type="sldNum" sz="quarter" idx="12"/>
          </p:nvPr>
        </p:nvSpPr>
        <p:spPr/>
        <p:txBody>
          <a:bodyPr/>
          <a:lstStyle>
            <a:lvl1pPr>
              <a:defRPr/>
            </a:lvl1pPr>
          </a:lstStyle>
          <a:p>
            <a:fld id="{BCDDB6A4-D6DC-405F-BEA8-B236BDE2ACA5}" type="slidenum">
              <a:rPr lang="en-US" altLang="en-US"/>
              <a:pPr/>
              <a:t>‹#›</a:t>
            </a:fld>
            <a:endParaRPr lang="en-US" altLang="en-US"/>
          </a:p>
        </p:txBody>
      </p:sp>
    </p:spTree>
    <p:extLst>
      <p:ext uri="{BB962C8B-B14F-4D97-AF65-F5344CB8AC3E}">
        <p14:creationId xmlns:p14="http://schemas.microsoft.com/office/powerpoint/2010/main" val="168161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6F986-10CD-445E-B717-8AB589A3D4A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BA5A74-15CB-463F-B476-B9E4B5421C66}"/>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30B9A-967E-43B0-919D-E846484A19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4684B3-CC93-40A2-B0B6-5C1613ABF3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DE1CBB-5FF7-4C53-A084-BE3A6EA9B85B}"/>
              </a:ext>
            </a:extLst>
          </p:cNvPr>
          <p:cNvSpPr>
            <a:spLocks noGrp="1"/>
          </p:cNvSpPr>
          <p:nvPr>
            <p:ph type="sldNum" sz="quarter" idx="12"/>
          </p:nvPr>
        </p:nvSpPr>
        <p:spPr/>
        <p:txBody>
          <a:bodyPr/>
          <a:lstStyle>
            <a:lvl1pPr>
              <a:defRPr/>
            </a:lvl1pPr>
          </a:lstStyle>
          <a:p>
            <a:fld id="{D6960E7B-CA71-4132-B3DA-2ADA53B5DBA3}" type="slidenum">
              <a:rPr lang="en-US" altLang="en-US"/>
              <a:pPr/>
              <a:t>‹#›</a:t>
            </a:fld>
            <a:endParaRPr lang="en-US" altLang="en-US"/>
          </a:p>
        </p:txBody>
      </p:sp>
    </p:spTree>
    <p:extLst>
      <p:ext uri="{BB962C8B-B14F-4D97-AF65-F5344CB8AC3E}">
        <p14:creationId xmlns:p14="http://schemas.microsoft.com/office/powerpoint/2010/main" val="127597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9598-071C-4BD3-8FA4-9BFD57E546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4FD21789-D17D-4097-9EFD-B72614B925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6212D68-37DB-427D-A164-B58808B5027E}"/>
              </a:ext>
            </a:extLst>
          </p:cNvPr>
          <p:cNvSpPr>
            <a:spLocks noGrp="1"/>
          </p:cNvSpPr>
          <p:nvPr>
            <p:ph type="dt" sz="half" idx="10"/>
          </p:nvPr>
        </p:nvSpPr>
        <p:spPr/>
        <p:txBody>
          <a:bodyPr/>
          <a:lstStyle>
            <a:lvl1pPr>
              <a:defRPr/>
            </a:lvl1pPr>
          </a:lstStyle>
          <a:p>
            <a:endParaRPr lang="en-US" altLang="el-GR"/>
          </a:p>
        </p:txBody>
      </p:sp>
      <p:sp>
        <p:nvSpPr>
          <p:cNvPr id="5" name="Footer Placeholder 4">
            <a:extLst>
              <a:ext uri="{FF2B5EF4-FFF2-40B4-BE49-F238E27FC236}">
                <a16:creationId xmlns:a16="http://schemas.microsoft.com/office/drawing/2014/main" id="{F0F73D81-9E81-4F5D-A3BA-4DE3C2DC34C6}"/>
              </a:ext>
            </a:extLst>
          </p:cNvPr>
          <p:cNvSpPr>
            <a:spLocks noGrp="1"/>
          </p:cNvSpPr>
          <p:nvPr>
            <p:ph type="ftr" sz="quarter" idx="11"/>
          </p:nvPr>
        </p:nvSpPr>
        <p:spPr/>
        <p:txBody>
          <a:bodyPr/>
          <a:lstStyle>
            <a:lvl1pPr>
              <a:defRPr/>
            </a:lvl1pPr>
          </a:lstStyle>
          <a:p>
            <a:endParaRPr lang="en-US" altLang="el-GR"/>
          </a:p>
        </p:txBody>
      </p:sp>
      <p:sp>
        <p:nvSpPr>
          <p:cNvPr id="6" name="Slide Number Placeholder 5">
            <a:extLst>
              <a:ext uri="{FF2B5EF4-FFF2-40B4-BE49-F238E27FC236}">
                <a16:creationId xmlns:a16="http://schemas.microsoft.com/office/drawing/2014/main" id="{8C976843-721F-4ABE-81E1-968BE5585DC2}"/>
              </a:ext>
            </a:extLst>
          </p:cNvPr>
          <p:cNvSpPr>
            <a:spLocks noGrp="1"/>
          </p:cNvSpPr>
          <p:nvPr>
            <p:ph type="sldNum" sz="quarter" idx="12"/>
          </p:nvPr>
        </p:nvSpPr>
        <p:spPr/>
        <p:txBody>
          <a:bodyPr/>
          <a:lstStyle>
            <a:lvl1pPr>
              <a:defRPr/>
            </a:lvl1pPr>
          </a:lstStyle>
          <a:p>
            <a:fld id="{06ABD7BC-C190-42C3-A9A1-8B159A999589}" type="slidenum">
              <a:rPr lang="en-US" altLang="el-GR"/>
              <a:pPr/>
              <a:t>‹#›</a:t>
            </a:fld>
            <a:endParaRPr lang="en-US" altLang="el-GR"/>
          </a:p>
        </p:txBody>
      </p:sp>
    </p:spTree>
    <p:extLst>
      <p:ext uri="{BB962C8B-B14F-4D97-AF65-F5344CB8AC3E}">
        <p14:creationId xmlns:p14="http://schemas.microsoft.com/office/powerpoint/2010/main" val="1836968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B5D2-1943-4E40-BD8A-99583E56C07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799F88C-5C37-4C84-B0CC-C9ED4A0E9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673D71B-606F-4890-B380-F25D79D20EB1}"/>
              </a:ext>
            </a:extLst>
          </p:cNvPr>
          <p:cNvSpPr>
            <a:spLocks noGrp="1"/>
          </p:cNvSpPr>
          <p:nvPr>
            <p:ph type="dt" sz="half" idx="10"/>
          </p:nvPr>
        </p:nvSpPr>
        <p:spPr/>
        <p:txBody>
          <a:bodyPr/>
          <a:lstStyle>
            <a:lvl1pPr>
              <a:defRPr/>
            </a:lvl1pPr>
          </a:lstStyle>
          <a:p>
            <a:endParaRPr lang="en-US" altLang="el-GR"/>
          </a:p>
        </p:txBody>
      </p:sp>
      <p:sp>
        <p:nvSpPr>
          <p:cNvPr id="5" name="Footer Placeholder 4">
            <a:extLst>
              <a:ext uri="{FF2B5EF4-FFF2-40B4-BE49-F238E27FC236}">
                <a16:creationId xmlns:a16="http://schemas.microsoft.com/office/drawing/2014/main" id="{F9A3CFB5-A149-41C4-987D-514FFDF46D42}"/>
              </a:ext>
            </a:extLst>
          </p:cNvPr>
          <p:cNvSpPr>
            <a:spLocks noGrp="1"/>
          </p:cNvSpPr>
          <p:nvPr>
            <p:ph type="ftr" sz="quarter" idx="11"/>
          </p:nvPr>
        </p:nvSpPr>
        <p:spPr/>
        <p:txBody>
          <a:bodyPr/>
          <a:lstStyle>
            <a:lvl1pPr>
              <a:defRPr/>
            </a:lvl1pPr>
          </a:lstStyle>
          <a:p>
            <a:endParaRPr lang="en-US" altLang="el-GR"/>
          </a:p>
        </p:txBody>
      </p:sp>
      <p:sp>
        <p:nvSpPr>
          <p:cNvPr id="6" name="Slide Number Placeholder 5">
            <a:extLst>
              <a:ext uri="{FF2B5EF4-FFF2-40B4-BE49-F238E27FC236}">
                <a16:creationId xmlns:a16="http://schemas.microsoft.com/office/drawing/2014/main" id="{E0F04EE4-2C2C-4CFC-954D-0D2DCFDF82C4}"/>
              </a:ext>
            </a:extLst>
          </p:cNvPr>
          <p:cNvSpPr>
            <a:spLocks noGrp="1"/>
          </p:cNvSpPr>
          <p:nvPr>
            <p:ph type="sldNum" sz="quarter" idx="12"/>
          </p:nvPr>
        </p:nvSpPr>
        <p:spPr/>
        <p:txBody>
          <a:bodyPr/>
          <a:lstStyle>
            <a:lvl1pPr>
              <a:defRPr/>
            </a:lvl1pPr>
          </a:lstStyle>
          <a:p>
            <a:fld id="{8EAFAEE5-C12C-4936-A911-BC83D3547AD2}" type="slidenum">
              <a:rPr lang="en-US" altLang="el-GR"/>
              <a:pPr/>
              <a:t>‹#›</a:t>
            </a:fld>
            <a:endParaRPr lang="en-US" altLang="el-GR"/>
          </a:p>
        </p:txBody>
      </p:sp>
    </p:spTree>
    <p:extLst>
      <p:ext uri="{BB962C8B-B14F-4D97-AF65-F5344CB8AC3E}">
        <p14:creationId xmlns:p14="http://schemas.microsoft.com/office/powerpoint/2010/main" val="11363746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8DAE-2636-40D4-8309-2CCD118299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9AFB16DC-A2CC-4CA8-A448-3A5206E0B6C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71600E2-77EA-49D1-A204-61AC09202BE4}"/>
              </a:ext>
            </a:extLst>
          </p:cNvPr>
          <p:cNvSpPr>
            <a:spLocks noGrp="1"/>
          </p:cNvSpPr>
          <p:nvPr>
            <p:ph type="dt" sz="half" idx="10"/>
          </p:nvPr>
        </p:nvSpPr>
        <p:spPr/>
        <p:txBody>
          <a:bodyPr/>
          <a:lstStyle>
            <a:lvl1pPr>
              <a:defRPr/>
            </a:lvl1pPr>
          </a:lstStyle>
          <a:p>
            <a:endParaRPr lang="en-US" altLang="el-GR"/>
          </a:p>
        </p:txBody>
      </p:sp>
      <p:sp>
        <p:nvSpPr>
          <p:cNvPr id="5" name="Footer Placeholder 4">
            <a:extLst>
              <a:ext uri="{FF2B5EF4-FFF2-40B4-BE49-F238E27FC236}">
                <a16:creationId xmlns:a16="http://schemas.microsoft.com/office/drawing/2014/main" id="{5458E447-90B0-4D20-8235-19B9F348CC49}"/>
              </a:ext>
            </a:extLst>
          </p:cNvPr>
          <p:cNvSpPr>
            <a:spLocks noGrp="1"/>
          </p:cNvSpPr>
          <p:nvPr>
            <p:ph type="ftr" sz="quarter" idx="11"/>
          </p:nvPr>
        </p:nvSpPr>
        <p:spPr/>
        <p:txBody>
          <a:bodyPr/>
          <a:lstStyle>
            <a:lvl1pPr>
              <a:defRPr/>
            </a:lvl1pPr>
          </a:lstStyle>
          <a:p>
            <a:endParaRPr lang="en-US" altLang="el-GR"/>
          </a:p>
        </p:txBody>
      </p:sp>
      <p:sp>
        <p:nvSpPr>
          <p:cNvPr id="6" name="Slide Number Placeholder 5">
            <a:extLst>
              <a:ext uri="{FF2B5EF4-FFF2-40B4-BE49-F238E27FC236}">
                <a16:creationId xmlns:a16="http://schemas.microsoft.com/office/drawing/2014/main" id="{E33C278B-EA70-47C8-9926-7612BDB9BE73}"/>
              </a:ext>
            </a:extLst>
          </p:cNvPr>
          <p:cNvSpPr>
            <a:spLocks noGrp="1"/>
          </p:cNvSpPr>
          <p:nvPr>
            <p:ph type="sldNum" sz="quarter" idx="12"/>
          </p:nvPr>
        </p:nvSpPr>
        <p:spPr/>
        <p:txBody>
          <a:bodyPr/>
          <a:lstStyle>
            <a:lvl1pPr>
              <a:defRPr/>
            </a:lvl1pPr>
          </a:lstStyle>
          <a:p>
            <a:fld id="{7FD64B88-4B17-4B0D-BEA3-0C51881D19B1}" type="slidenum">
              <a:rPr lang="en-US" altLang="el-GR"/>
              <a:pPr/>
              <a:t>‹#›</a:t>
            </a:fld>
            <a:endParaRPr lang="en-US" altLang="el-GR"/>
          </a:p>
        </p:txBody>
      </p:sp>
    </p:spTree>
    <p:extLst>
      <p:ext uri="{BB962C8B-B14F-4D97-AF65-F5344CB8AC3E}">
        <p14:creationId xmlns:p14="http://schemas.microsoft.com/office/powerpoint/2010/main" val="4158250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4A2-F072-4BA4-B04D-162B7D863D43}"/>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2EA68059-9A78-4D2F-8939-69436B1D51C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CDA75E0D-12B1-4D13-AB2E-76CFC5A4CEC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96CA87B4-C094-4922-9767-98C300553B4F}"/>
              </a:ext>
            </a:extLst>
          </p:cNvPr>
          <p:cNvSpPr>
            <a:spLocks noGrp="1"/>
          </p:cNvSpPr>
          <p:nvPr>
            <p:ph type="dt" sz="half" idx="10"/>
          </p:nvPr>
        </p:nvSpPr>
        <p:spPr/>
        <p:txBody>
          <a:bodyPr/>
          <a:lstStyle>
            <a:lvl1pPr>
              <a:defRPr/>
            </a:lvl1pPr>
          </a:lstStyle>
          <a:p>
            <a:endParaRPr lang="en-US" altLang="el-GR"/>
          </a:p>
        </p:txBody>
      </p:sp>
      <p:sp>
        <p:nvSpPr>
          <p:cNvPr id="6" name="Footer Placeholder 5">
            <a:extLst>
              <a:ext uri="{FF2B5EF4-FFF2-40B4-BE49-F238E27FC236}">
                <a16:creationId xmlns:a16="http://schemas.microsoft.com/office/drawing/2014/main" id="{BF5C96B7-57A8-49E4-8B12-0FD496529161}"/>
              </a:ext>
            </a:extLst>
          </p:cNvPr>
          <p:cNvSpPr>
            <a:spLocks noGrp="1"/>
          </p:cNvSpPr>
          <p:nvPr>
            <p:ph type="ftr" sz="quarter" idx="11"/>
          </p:nvPr>
        </p:nvSpPr>
        <p:spPr/>
        <p:txBody>
          <a:bodyPr/>
          <a:lstStyle>
            <a:lvl1pPr>
              <a:defRPr/>
            </a:lvl1pPr>
          </a:lstStyle>
          <a:p>
            <a:endParaRPr lang="en-US" altLang="el-GR"/>
          </a:p>
        </p:txBody>
      </p:sp>
      <p:sp>
        <p:nvSpPr>
          <p:cNvPr id="7" name="Slide Number Placeholder 6">
            <a:extLst>
              <a:ext uri="{FF2B5EF4-FFF2-40B4-BE49-F238E27FC236}">
                <a16:creationId xmlns:a16="http://schemas.microsoft.com/office/drawing/2014/main" id="{EB49BDB5-12D6-4F2D-B6F6-9E2D5D123620}"/>
              </a:ext>
            </a:extLst>
          </p:cNvPr>
          <p:cNvSpPr>
            <a:spLocks noGrp="1"/>
          </p:cNvSpPr>
          <p:nvPr>
            <p:ph type="sldNum" sz="quarter" idx="12"/>
          </p:nvPr>
        </p:nvSpPr>
        <p:spPr/>
        <p:txBody>
          <a:bodyPr/>
          <a:lstStyle>
            <a:lvl1pPr>
              <a:defRPr/>
            </a:lvl1pPr>
          </a:lstStyle>
          <a:p>
            <a:fld id="{1A8C3BC6-3018-4F95-A952-E3AEE3D3EEA4}" type="slidenum">
              <a:rPr lang="en-US" altLang="el-GR"/>
              <a:pPr/>
              <a:t>‹#›</a:t>
            </a:fld>
            <a:endParaRPr lang="en-US" altLang="el-GR"/>
          </a:p>
        </p:txBody>
      </p:sp>
    </p:spTree>
    <p:extLst>
      <p:ext uri="{BB962C8B-B14F-4D97-AF65-F5344CB8AC3E}">
        <p14:creationId xmlns:p14="http://schemas.microsoft.com/office/powerpoint/2010/main" val="534111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1D7C-00D6-44C7-B8A6-399E281E7851}"/>
              </a:ext>
            </a:extLst>
          </p:cNvPr>
          <p:cNvSpPr>
            <a:spLocks noGrp="1"/>
          </p:cNvSpPr>
          <p:nvPr>
            <p:ph type="title"/>
          </p:nvPr>
        </p:nvSpPr>
        <p:spPr>
          <a:xfrm>
            <a:off x="630238" y="365125"/>
            <a:ext cx="78867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F3C2DEC-59EE-4F93-B56F-EDD1005D904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CC6EC2-6419-4DF4-BDBD-0AE3036FA4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A9B0AE5F-0484-4F44-A6F2-3BB552C0C96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D75B2C-9123-4B90-8199-061985AAC39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DB1CAB88-9C78-48F5-9822-C18E4853A011}"/>
              </a:ext>
            </a:extLst>
          </p:cNvPr>
          <p:cNvSpPr>
            <a:spLocks noGrp="1"/>
          </p:cNvSpPr>
          <p:nvPr>
            <p:ph type="dt" sz="half" idx="10"/>
          </p:nvPr>
        </p:nvSpPr>
        <p:spPr/>
        <p:txBody>
          <a:bodyPr/>
          <a:lstStyle>
            <a:lvl1pPr>
              <a:defRPr/>
            </a:lvl1pPr>
          </a:lstStyle>
          <a:p>
            <a:endParaRPr lang="en-US" altLang="el-GR"/>
          </a:p>
        </p:txBody>
      </p:sp>
      <p:sp>
        <p:nvSpPr>
          <p:cNvPr id="8" name="Footer Placeholder 7">
            <a:extLst>
              <a:ext uri="{FF2B5EF4-FFF2-40B4-BE49-F238E27FC236}">
                <a16:creationId xmlns:a16="http://schemas.microsoft.com/office/drawing/2014/main" id="{F86B60C3-6865-4599-B6A1-EB28A32407E1}"/>
              </a:ext>
            </a:extLst>
          </p:cNvPr>
          <p:cNvSpPr>
            <a:spLocks noGrp="1"/>
          </p:cNvSpPr>
          <p:nvPr>
            <p:ph type="ftr" sz="quarter" idx="11"/>
          </p:nvPr>
        </p:nvSpPr>
        <p:spPr/>
        <p:txBody>
          <a:bodyPr/>
          <a:lstStyle>
            <a:lvl1pPr>
              <a:defRPr/>
            </a:lvl1pPr>
          </a:lstStyle>
          <a:p>
            <a:endParaRPr lang="en-US" altLang="el-GR"/>
          </a:p>
        </p:txBody>
      </p:sp>
      <p:sp>
        <p:nvSpPr>
          <p:cNvPr id="9" name="Slide Number Placeholder 8">
            <a:extLst>
              <a:ext uri="{FF2B5EF4-FFF2-40B4-BE49-F238E27FC236}">
                <a16:creationId xmlns:a16="http://schemas.microsoft.com/office/drawing/2014/main" id="{76228CFE-6F6A-46F4-A801-5A972130B07E}"/>
              </a:ext>
            </a:extLst>
          </p:cNvPr>
          <p:cNvSpPr>
            <a:spLocks noGrp="1"/>
          </p:cNvSpPr>
          <p:nvPr>
            <p:ph type="sldNum" sz="quarter" idx="12"/>
          </p:nvPr>
        </p:nvSpPr>
        <p:spPr/>
        <p:txBody>
          <a:bodyPr/>
          <a:lstStyle>
            <a:lvl1pPr>
              <a:defRPr/>
            </a:lvl1pPr>
          </a:lstStyle>
          <a:p>
            <a:fld id="{6AE289AD-E343-4D8F-90C1-74C3DC9B2E69}" type="slidenum">
              <a:rPr lang="en-US" altLang="el-GR"/>
              <a:pPr/>
              <a:t>‹#›</a:t>
            </a:fld>
            <a:endParaRPr lang="en-US" altLang="el-GR"/>
          </a:p>
        </p:txBody>
      </p:sp>
    </p:spTree>
    <p:extLst>
      <p:ext uri="{BB962C8B-B14F-4D97-AF65-F5344CB8AC3E}">
        <p14:creationId xmlns:p14="http://schemas.microsoft.com/office/powerpoint/2010/main" val="169109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D388-D723-4571-A76F-65F1153F52A1}"/>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4A78132D-2052-4946-8A1F-A50CE016A676}"/>
              </a:ext>
            </a:extLst>
          </p:cNvPr>
          <p:cNvSpPr>
            <a:spLocks noGrp="1"/>
          </p:cNvSpPr>
          <p:nvPr>
            <p:ph type="dt" sz="half" idx="10"/>
          </p:nvPr>
        </p:nvSpPr>
        <p:spPr/>
        <p:txBody>
          <a:bodyPr/>
          <a:lstStyle>
            <a:lvl1pPr>
              <a:defRPr/>
            </a:lvl1pPr>
          </a:lstStyle>
          <a:p>
            <a:endParaRPr lang="en-US" altLang="el-GR"/>
          </a:p>
        </p:txBody>
      </p:sp>
      <p:sp>
        <p:nvSpPr>
          <p:cNvPr id="4" name="Footer Placeholder 3">
            <a:extLst>
              <a:ext uri="{FF2B5EF4-FFF2-40B4-BE49-F238E27FC236}">
                <a16:creationId xmlns:a16="http://schemas.microsoft.com/office/drawing/2014/main" id="{05C21DC5-C34D-401C-B751-105BFB3EFC9D}"/>
              </a:ext>
            </a:extLst>
          </p:cNvPr>
          <p:cNvSpPr>
            <a:spLocks noGrp="1"/>
          </p:cNvSpPr>
          <p:nvPr>
            <p:ph type="ftr" sz="quarter" idx="11"/>
          </p:nvPr>
        </p:nvSpPr>
        <p:spPr/>
        <p:txBody>
          <a:bodyPr/>
          <a:lstStyle>
            <a:lvl1pPr>
              <a:defRPr/>
            </a:lvl1pPr>
          </a:lstStyle>
          <a:p>
            <a:endParaRPr lang="en-US" altLang="el-GR"/>
          </a:p>
        </p:txBody>
      </p:sp>
      <p:sp>
        <p:nvSpPr>
          <p:cNvPr id="5" name="Slide Number Placeholder 4">
            <a:extLst>
              <a:ext uri="{FF2B5EF4-FFF2-40B4-BE49-F238E27FC236}">
                <a16:creationId xmlns:a16="http://schemas.microsoft.com/office/drawing/2014/main" id="{F1BDAE1A-5E67-497A-8963-D5BE9A07BAFA}"/>
              </a:ext>
            </a:extLst>
          </p:cNvPr>
          <p:cNvSpPr>
            <a:spLocks noGrp="1"/>
          </p:cNvSpPr>
          <p:nvPr>
            <p:ph type="sldNum" sz="quarter" idx="12"/>
          </p:nvPr>
        </p:nvSpPr>
        <p:spPr/>
        <p:txBody>
          <a:bodyPr/>
          <a:lstStyle>
            <a:lvl1pPr>
              <a:defRPr/>
            </a:lvl1pPr>
          </a:lstStyle>
          <a:p>
            <a:fld id="{2F1F6F50-A182-4C20-92E6-C3B47CC3B80A}" type="slidenum">
              <a:rPr lang="en-US" altLang="el-GR"/>
              <a:pPr/>
              <a:t>‹#›</a:t>
            </a:fld>
            <a:endParaRPr lang="en-US" altLang="el-GR"/>
          </a:p>
        </p:txBody>
      </p:sp>
    </p:spTree>
    <p:extLst>
      <p:ext uri="{BB962C8B-B14F-4D97-AF65-F5344CB8AC3E}">
        <p14:creationId xmlns:p14="http://schemas.microsoft.com/office/powerpoint/2010/main" val="123951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r>
              <a:rPr lang="fr-FR"/>
              <a:t>Turku  2-05.05.2016</a:t>
            </a: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368FCF37-92FB-426B-9385-2BA6907BD9CF}" type="slidenum">
              <a:rPr lang="es-ES" smtClean="0"/>
              <a:pPr>
                <a:defRPr/>
              </a:pPr>
              <a:t>‹#›</a:t>
            </a:fld>
            <a:endParaRPr lang="es-E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E41080-7878-4AEA-AD40-49B9F614EBF6}"/>
              </a:ext>
            </a:extLst>
          </p:cNvPr>
          <p:cNvSpPr>
            <a:spLocks noGrp="1"/>
          </p:cNvSpPr>
          <p:nvPr>
            <p:ph type="dt" sz="half" idx="10"/>
          </p:nvPr>
        </p:nvSpPr>
        <p:spPr/>
        <p:txBody>
          <a:bodyPr/>
          <a:lstStyle>
            <a:lvl1pPr>
              <a:defRPr/>
            </a:lvl1pPr>
          </a:lstStyle>
          <a:p>
            <a:endParaRPr lang="en-US" altLang="el-GR"/>
          </a:p>
        </p:txBody>
      </p:sp>
      <p:sp>
        <p:nvSpPr>
          <p:cNvPr id="3" name="Footer Placeholder 2">
            <a:extLst>
              <a:ext uri="{FF2B5EF4-FFF2-40B4-BE49-F238E27FC236}">
                <a16:creationId xmlns:a16="http://schemas.microsoft.com/office/drawing/2014/main" id="{45824825-D30F-4ECC-9CC8-B316A7FD365D}"/>
              </a:ext>
            </a:extLst>
          </p:cNvPr>
          <p:cNvSpPr>
            <a:spLocks noGrp="1"/>
          </p:cNvSpPr>
          <p:nvPr>
            <p:ph type="ftr" sz="quarter" idx="11"/>
          </p:nvPr>
        </p:nvSpPr>
        <p:spPr/>
        <p:txBody>
          <a:bodyPr/>
          <a:lstStyle>
            <a:lvl1pPr>
              <a:defRPr/>
            </a:lvl1pPr>
          </a:lstStyle>
          <a:p>
            <a:endParaRPr lang="en-US" altLang="el-GR"/>
          </a:p>
        </p:txBody>
      </p:sp>
      <p:sp>
        <p:nvSpPr>
          <p:cNvPr id="4" name="Slide Number Placeholder 3">
            <a:extLst>
              <a:ext uri="{FF2B5EF4-FFF2-40B4-BE49-F238E27FC236}">
                <a16:creationId xmlns:a16="http://schemas.microsoft.com/office/drawing/2014/main" id="{43B01BAC-136B-4C37-B406-30052ECEFFD9}"/>
              </a:ext>
            </a:extLst>
          </p:cNvPr>
          <p:cNvSpPr>
            <a:spLocks noGrp="1"/>
          </p:cNvSpPr>
          <p:nvPr>
            <p:ph type="sldNum" sz="quarter" idx="12"/>
          </p:nvPr>
        </p:nvSpPr>
        <p:spPr/>
        <p:txBody>
          <a:bodyPr/>
          <a:lstStyle>
            <a:lvl1pPr>
              <a:defRPr/>
            </a:lvl1pPr>
          </a:lstStyle>
          <a:p>
            <a:fld id="{7F5B1565-D168-4C79-AD57-907028C6D02A}" type="slidenum">
              <a:rPr lang="en-US" altLang="el-GR"/>
              <a:pPr/>
              <a:t>‹#›</a:t>
            </a:fld>
            <a:endParaRPr lang="en-US" altLang="el-GR"/>
          </a:p>
        </p:txBody>
      </p:sp>
    </p:spTree>
    <p:extLst>
      <p:ext uri="{BB962C8B-B14F-4D97-AF65-F5344CB8AC3E}">
        <p14:creationId xmlns:p14="http://schemas.microsoft.com/office/powerpoint/2010/main" val="768188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0B10-2D27-438E-9100-F019B4181F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722B420-289B-4A1F-A10C-5E916F52633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5A28C1D2-B8DE-47B1-85D7-E3D43D3D42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2394F-34F9-420C-99B5-93183759BB0B}"/>
              </a:ext>
            </a:extLst>
          </p:cNvPr>
          <p:cNvSpPr>
            <a:spLocks noGrp="1"/>
          </p:cNvSpPr>
          <p:nvPr>
            <p:ph type="dt" sz="half" idx="10"/>
          </p:nvPr>
        </p:nvSpPr>
        <p:spPr/>
        <p:txBody>
          <a:bodyPr/>
          <a:lstStyle>
            <a:lvl1pPr>
              <a:defRPr/>
            </a:lvl1pPr>
          </a:lstStyle>
          <a:p>
            <a:endParaRPr lang="en-US" altLang="el-GR"/>
          </a:p>
        </p:txBody>
      </p:sp>
      <p:sp>
        <p:nvSpPr>
          <p:cNvPr id="6" name="Footer Placeholder 5">
            <a:extLst>
              <a:ext uri="{FF2B5EF4-FFF2-40B4-BE49-F238E27FC236}">
                <a16:creationId xmlns:a16="http://schemas.microsoft.com/office/drawing/2014/main" id="{49DAF854-B4D5-458F-B1DF-185F1EE30688}"/>
              </a:ext>
            </a:extLst>
          </p:cNvPr>
          <p:cNvSpPr>
            <a:spLocks noGrp="1"/>
          </p:cNvSpPr>
          <p:nvPr>
            <p:ph type="ftr" sz="quarter" idx="11"/>
          </p:nvPr>
        </p:nvSpPr>
        <p:spPr/>
        <p:txBody>
          <a:bodyPr/>
          <a:lstStyle>
            <a:lvl1pPr>
              <a:defRPr/>
            </a:lvl1pPr>
          </a:lstStyle>
          <a:p>
            <a:endParaRPr lang="en-US" altLang="el-GR"/>
          </a:p>
        </p:txBody>
      </p:sp>
      <p:sp>
        <p:nvSpPr>
          <p:cNvPr id="7" name="Slide Number Placeholder 6">
            <a:extLst>
              <a:ext uri="{FF2B5EF4-FFF2-40B4-BE49-F238E27FC236}">
                <a16:creationId xmlns:a16="http://schemas.microsoft.com/office/drawing/2014/main" id="{AF71ACD6-680D-4E1D-9DE9-44286E03CB8E}"/>
              </a:ext>
            </a:extLst>
          </p:cNvPr>
          <p:cNvSpPr>
            <a:spLocks noGrp="1"/>
          </p:cNvSpPr>
          <p:nvPr>
            <p:ph type="sldNum" sz="quarter" idx="12"/>
          </p:nvPr>
        </p:nvSpPr>
        <p:spPr/>
        <p:txBody>
          <a:bodyPr/>
          <a:lstStyle>
            <a:lvl1pPr>
              <a:defRPr/>
            </a:lvl1pPr>
          </a:lstStyle>
          <a:p>
            <a:fld id="{047401E8-5F88-4EA5-B427-67834AAD1019}" type="slidenum">
              <a:rPr lang="en-US" altLang="el-GR"/>
              <a:pPr/>
              <a:t>‹#›</a:t>
            </a:fld>
            <a:endParaRPr lang="en-US" altLang="el-GR"/>
          </a:p>
        </p:txBody>
      </p:sp>
    </p:spTree>
    <p:extLst>
      <p:ext uri="{BB962C8B-B14F-4D97-AF65-F5344CB8AC3E}">
        <p14:creationId xmlns:p14="http://schemas.microsoft.com/office/powerpoint/2010/main" val="4112434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FD20-5F28-453D-889C-16043EFDEA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9EADB605-D071-47F7-AE75-7873B9F7FA8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5A2173E-4B79-4A15-A7A0-9B416B48F9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C566AF-67FA-4C6D-9AF1-F7963D6DA0A9}"/>
              </a:ext>
            </a:extLst>
          </p:cNvPr>
          <p:cNvSpPr>
            <a:spLocks noGrp="1"/>
          </p:cNvSpPr>
          <p:nvPr>
            <p:ph type="dt" sz="half" idx="10"/>
          </p:nvPr>
        </p:nvSpPr>
        <p:spPr/>
        <p:txBody>
          <a:bodyPr/>
          <a:lstStyle>
            <a:lvl1pPr>
              <a:defRPr/>
            </a:lvl1pPr>
          </a:lstStyle>
          <a:p>
            <a:endParaRPr lang="en-US" altLang="el-GR"/>
          </a:p>
        </p:txBody>
      </p:sp>
      <p:sp>
        <p:nvSpPr>
          <p:cNvPr id="6" name="Footer Placeholder 5">
            <a:extLst>
              <a:ext uri="{FF2B5EF4-FFF2-40B4-BE49-F238E27FC236}">
                <a16:creationId xmlns:a16="http://schemas.microsoft.com/office/drawing/2014/main" id="{949204F8-ACC5-443B-924A-C7AA8139FBF1}"/>
              </a:ext>
            </a:extLst>
          </p:cNvPr>
          <p:cNvSpPr>
            <a:spLocks noGrp="1"/>
          </p:cNvSpPr>
          <p:nvPr>
            <p:ph type="ftr" sz="quarter" idx="11"/>
          </p:nvPr>
        </p:nvSpPr>
        <p:spPr/>
        <p:txBody>
          <a:bodyPr/>
          <a:lstStyle>
            <a:lvl1pPr>
              <a:defRPr/>
            </a:lvl1pPr>
          </a:lstStyle>
          <a:p>
            <a:endParaRPr lang="en-US" altLang="el-GR"/>
          </a:p>
        </p:txBody>
      </p:sp>
      <p:sp>
        <p:nvSpPr>
          <p:cNvPr id="7" name="Slide Number Placeholder 6">
            <a:extLst>
              <a:ext uri="{FF2B5EF4-FFF2-40B4-BE49-F238E27FC236}">
                <a16:creationId xmlns:a16="http://schemas.microsoft.com/office/drawing/2014/main" id="{298120DB-4ECE-453E-998C-DC73B02C4A7A}"/>
              </a:ext>
            </a:extLst>
          </p:cNvPr>
          <p:cNvSpPr>
            <a:spLocks noGrp="1"/>
          </p:cNvSpPr>
          <p:nvPr>
            <p:ph type="sldNum" sz="quarter" idx="12"/>
          </p:nvPr>
        </p:nvSpPr>
        <p:spPr/>
        <p:txBody>
          <a:bodyPr/>
          <a:lstStyle>
            <a:lvl1pPr>
              <a:defRPr/>
            </a:lvl1pPr>
          </a:lstStyle>
          <a:p>
            <a:fld id="{F0E9D56A-D1B9-4498-A555-05991518AC09}" type="slidenum">
              <a:rPr lang="en-US" altLang="el-GR"/>
              <a:pPr/>
              <a:t>‹#›</a:t>
            </a:fld>
            <a:endParaRPr lang="en-US" altLang="el-GR"/>
          </a:p>
        </p:txBody>
      </p:sp>
    </p:spTree>
    <p:extLst>
      <p:ext uri="{BB962C8B-B14F-4D97-AF65-F5344CB8AC3E}">
        <p14:creationId xmlns:p14="http://schemas.microsoft.com/office/powerpoint/2010/main" val="11951290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D726-A356-43CF-BA81-E68683A9A668}"/>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3CD7126A-26E4-4560-AE92-C249690D5E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D3EA061-9A3C-43BA-8D1A-5B0897BE120D}"/>
              </a:ext>
            </a:extLst>
          </p:cNvPr>
          <p:cNvSpPr>
            <a:spLocks noGrp="1"/>
          </p:cNvSpPr>
          <p:nvPr>
            <p:ph type="dt" sz="half" idx="10"/>
          </p:nvPr>
        </p:nvSpPr>
        <p:spPr/>
        <p:txBody>
          <a:bodyPr/>
          <a:lstStyle>
            <a:lvl1pPr>
              <a:defRPr/>
            </a:lvl1pPr>
          </a:lstStyle>
          <a:p>
            <a:endParaRPr lang="en-US" altLang="el-GR"/>
          </a:p>
        </p:txBody>
      </p:sp>
      <p:sp>
        <p:nvSpPr>
          <p:cNvPr id="5" name="Footer Placeholder 4">
            <a:extLst>
              <a:ext uri="{FF2B5EF4-FFF2-40B4-BE49-F238E27FC236}">
                <a16:creationId xmlns:a16="http://schemas.microsoft.com/office/drawing/2014/main" id="{DC18436B-75A2-4210-A559-700C3E911E41}"/>
              </a:ext>
            </a:extLst>
          </p:cNvPr>
          <p:cNvSpPr>
            <a:spLocks noGrp="1"/>
          </p:cNvSpPr>
          <p:nvPr>
            <p:ph type="ftr" sz="quarter" idx="11"/>
          </p:nvPr>
        </p:nvSpPr>
        <p:spPr/>
        <p:txBody>
          <a:bodyPr/>
          <a:lstStyle>
            <a:lvl1pPr>
              <a:defRPr/>
            </a:lvl1pPr>
          </a:lstStyle>
          <a:p>
            <a:endParaRPr lang="en-US" altLang="el-GR"/>
          </a:p>
        </p:txBody>
      </p:sp>
      <p:sp>
        <p:nvSpPr>
          <p:cNvPr id="6" name="Slide Number Placeholder 5">
            <a:extLst>
              <a:ext uri="{FF2B5EF4-FFF2-40B4-BE49-F238E27FC236}">
                <a16:creationId xmlns:a16="http://schemas.microsoft.com/office/drawing/2014/main" id="{16B6B3A6-05E4-42A1-BEE7-433B57045743}"/>
              </a:ext>
            </a:extLst>
          </p:cNvPr>
          <p:cNvSpPr>
            <a:spLocks noGrp="1"/>
          </p:cNvSpPr>
          <p:nvPr>
            <p:ph type="sldNum" sz="quarter" idx="12"/>
          </p:nvPr>
        </p:nvSpPr>
        <p:spPr/>
        <p:txBody>
          <a:bodyPr/>
          <a:lstStyle>
            <a:lvl1pPr>
              <a:defRPr/>
            </a:lvl1pPr>
          </a:lstStyle>
          <a:p>
            <a:fld id="{A964C8C8-3FF9-4F59-9066-90038DBE20B6}" type="slidenum">
              <a:rPr lang="en-US" altLang="el-GR"/>
              <a:pPr/>
              <a:t>‹#›</a:t>
            </a:fld>
            <a:endParaRPr lang="en-US" altLang="el-GR"/>
          </a:p>
        </p:txBody>
      </p:sp>
    </p:spTree>
    <p:extLst>
      <p:ext uri="{BB962C8B-B14F-4D97-AF65-F5344CB8AC3E}">
        <p14:creationId xmlns:p14="http://schemas.microsoft.com/office/powerpoint/2010/main" val="1199218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842CF-C65A-46EF-862D-5B133A92561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021D5D9-EF12-4BDB-BBBD-98B394761F3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0D93E32-5A9D-4C2C-8B32-3CD4482EA3B0}"/>
              </a:ext>
            </a:extLst>
          </p:cNvPr>
          <p:cNvSpPr>
            <a:spLocks noGrp="1"/>
          </p:cNvSpPr>
          <p:nvPr>
            <p:ph type="dt" sz="half" idx="10"/>
          </p:nvPr>
        </p:nvSpPr>
        <p:spPr/>
        <p:txBody>
          <a:bodyPr/>
          <a:lstStyle>
            <a:lvl1pPr>
              <a:defRPr/>
            </a:lvl1pPr>
          </a:lstStyle>
          <a:p>
            <a:endParaRPr lang="en-US" altLang="el-GR"/>
          </a:p>
        </p:txBody>
      </p:sp>
      <p:sp>
        <p:nvSpPr>
          <p:cNvPr id="5" name="Footer Placeholder 4">
            <a:extLst>
              <a:ext uri="{FF2B5EF4-FFF2-40B4-BE49-F238E27FC236}">
                <a16:creationId xmlns:a16="http://schemas.microsoft.com/office/drawing/2014/main" id="{25174797-9FA1-4A7F-8A79-3D34C1EA5DC9}"/>
              </a:ext>
            </a:extLst>
          </p:cNvPr>
          <p:cNvSpPr>
            <a:spLocks noGrp="1"/>
          </p:cNvSpPr>
          <p:nvPr>
            <p:ph type="ftr" sz="quarter" idx="11"/>
          </p:nvPr>
        </p:nvSpPr>
        <p:spPr/>
        <p:txBody>
          <a:bodyPr/>
          <a:lstStyle>
            <a:lvl1pPr>
              <a:defRPr/>
            </a:lvl1pPr>
          </a:lstStyle>
          <a:p>
            <a:endParaRPr lang="en-US" altLang="el-GR"/>
          </a:p>
        </p:txBody>
      </p:sp>
      <p:sp>
        <p:nvSpPr>
          <p:cNvPr id="6" name="Slide Number Placeholder 5">
            <a:extLst>
              <a:ext uri="{FF2B5EF4-FFF2-40B4-BE49-F238E27FC236}">
                <a16:creationId xmlns:a16="http://schemas.microsoft.com/office/drawing/2014/main" id="{C417BB53-0B11-42D1-AA8A-B01D97424799}"/>
              </a:ext>
            </a:extLst>
          </p:cNvPr>
          <p:cNvSpPr>
            <a:spLocks noGrp="1"/>
          </p:cNvSpPr>
          <p:nvPr>
            <p:ph type="sldNum" sz="quarter" idx="12"/>
          </p:nvPr>
        </p:nvSpPr>
        <p:spPr/>
        <p:txBody>
          <a:bodyPr/>
          <a:lstStyle>
            <a:lvl1pPr>
              <a:defRPr/>
            </a:lvl1pPr>
          </a:lstStyle>
          <a:p>
            <a:fld id="{0695F5CB-B5D2-494B-9C76-36FF7563AE65}" type="slidenum">
              <a:rPr lang="en-US" altLang="el-GR"/>
              <a:pPr/>
              <a:t>‹#›</a:t>
            </a:fld>
            <a:endParaRPr lang="en-US" altLang="el-GR"/>
          </a:p>
        </p:txBody>
      </p:sp>
    </p:spTree>
    <p:extLst>
      <p:ext uri="{BB962C8B-B14F-4D97-AF65-F5344CB8AC3E}">
        <p14:creationId xmlns:p14="http://schemas.microsoft.com/office/powerpoint/2010/main" val="300228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r>
              <a:rPr lang="fr-FR"/>
              <a:t>Turku  2-05.05.2016</a:t>
            </a: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368FCF37-92FB-426B-9385-2BA6907BD9CF}" type="slidenum">
              <a:rPr lang="es-ES" smtClean="0"/>
              <a:pPr>
                <a:defRPr/>
              </a:pPr>
              <a:t>‹#›</a:t>
            </a:fld>
            <a:endParaRPr lang="es-E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r>
              <a:rPr lang="fr-FR"/>
              <a:t>Turku  2-05.05.2016</a:t>
            </a:r>
            <a:endParaRPr lang="es-ES" dirty="0"/>
          </a:p>
        </p:txBody>
      </p:sp>
      <p:sp>
        <p:nvSpPr>
          <p:cNvPr id="7" name="Slide Number Placeholder 6"/>
          <p:cNvSpPr>
            <a:spLocks noGrp="1"/>
          </p:cNvSpPr>
          <p:nvPr>
            <p:ph type="sldNum" sz="quarter" idx="11"/>
          </p:nvPr>
        </p:nvSpPr>
        <p:spPr/>
        <p:txBody>
          <a:bodyPr rtlCol="0"/>
          <a:lstStyle/>
          <a:p>
            <a:pPr>
              <a:defRPr/>
            </a:pPr>
            <a:fld id="{368FCF37-92FB-426B-9385-2BA6907BD9CF}" type="slidenum">
              <a:rPr lang="es-ES" smtClean="0"/>
              <a:pPr>
                <a:defRPr/>
              </a:pPr>
              <a:t>‹#›</a:t>
            </a:fld>
            <a:endParaRPr lang="es-ES" dirty="0"/>
          </a:p>
        </p:txBody>
      </p:sp>
      <p:sp>
        <p:nvSpPr>
          <p:cNvPr id="8" name="Footer Placeholder 7"/>
          <p:cNvSpPr>
            <a:spLocks noGrp="1"/>
          </p:cNvSpPr>
          <p:nvPr>
            <p:ph type="ftr" sz="quarter" idx="12"/>
          </p:nvPr>
        </p:nvSpPr>
        <p:spPr/>
        <p:txBody>
          <a:bodyPr rtlCol="0"/>
          <a:lstStyle/>
          <a:p>
            <a:pPr>
              <a:defRPr/>
            </a:pPr>
            <a:endParaRPr lang="es-E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fr-FR"/>
              <a:t>Turku  2-05.05.2016</a:t>
            </a: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368FCF37-92FB-426B-9385-2BA6907BD9CF}" type="slidenum">
              <a:rPr lang="es-ES" smtClean="0"/>
              <a:pPr>
                <a:defRPr/>
              </a:pPr>
              <a:t>‹#›</a:t>
            </a:fld>
            <a:endParaRPr lang="es-E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r>
              <a:rPr lang="fr-FR"/>
              <a:t>Turku  2-05.05.2016</a:t>
            </a:r>
            <a:endParaRPr lang="es-ES" dirty="0"/>
          </a:p>
        </p:txBody>
      </p:sp>
      <p:sp>
        <p:nvSpPr>
          <p:cNvPr id="22" name="Slide Number Placeholder 21"/>
          <p:cNvSpPr>
            <a:spLocks noGrp="1"/>
          </p:cNvSpPr>
          <p:nvPr>
            <p:ph type="sldNum" sz="quarter" idx="15"/>
          </p:nvPr>
        </p:nvSpPr>
        <p:spPr/>
        <p:txBody>
          <a:bodyPr rtlCol="0"/>
          <a:lstStyle/>
          <a:p>
            <a:pPr>
              <a:defRPr/>
            </a:pPr>
            <a:fld id="{368FCF37-92FB-426B-9385-2BA6907BD9CF}" type="slidenum">
              <a:rPr lang="es-ES" smtClean="0"/>
              <a:pPr>
                <a:defRPr/>
              </a:pPr>
              <a:t>‹#›</a:t>
            </a:fld>
            <a:endParaRPr lang="es-ES" dirty="0"/>
          </a:p>
        </p:txBody>
      </p:sp>
      <p:sp>
        <p:nvSpPr>
          <p:cNvPr id="23" name="Footer Placeholder 22"/>
          <p:cNvSpPr>
            <a:spLocks noGrp="1"/>
          </p:cNvSpPr>
          <p:nvPr>
            <p:ph type="ftr" sz="quarter" idx="16"/>
          </p:nvPr>
        </p:nvSpPr>
        <p:spPr/>
        <p:txBody>
          <a:bodyPr rtlCol="0"/>
          <a:lstStyle/>
          <a:p>
            <a:pPr>
              <a:defRPr/>
            </a:pPr>
            <a:endParaRPr lang="es-E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r>
              <a:rPr lang="fr-FR"/>
              <a:t>Turku  2-05.05.2016</a:t>
            </a:r>
            <a:endParaRPr lang="es-ES" dirty="0"/>
          </a:p>
        </p:txBody>
      </p:sp>
      <p:sp>
        <p:nvSpPr>
          <p:cNvPr id="18" name="Slide Number Placeholder 17"/>
          <p:cNvSpPr>
            <a:spLocks noGrp="1"/>
          </p:cNvSpPr>
          <p:nvPr>
            <p:ph type="sldNum" sz="quarter" idx="11"/>
          </p:nvPr>
        </p:nvSpPr>
        <p:spPr/>
        <p:txBody>
          <a:bodyPr rtlCol="0"/>
          <a:lstStyle/>
          <a:p>
            <a:pPr>
              <a:defRPr/>
            </a:pPr>
            <a:fld id="{368FCF37-92FB-426B-9385-2BA6907BD9CF}" type="slidenum">
              <a:rPr lang="es-ES" smtClean="0"/>
              <a:pPr>
                <a:defRPr/>
              </a:pPr>
              <a:t>‹#›</a:t>
            </a:fld>
            <a:endParaRPr lang="es-ES" dirty="0"/>
          </a:p>
        </p:txBody>
      </p:sp>
      <p:sp>
        <p:nvSpPr>
          <p:cNvPr id="21" name="Footer Placeholder 20"/>
          <p:cNvSpPr>
            <a:spLocks noGrp="1"/>
          </p:cNvSpPr>
          <p:nvPr>
            <p:ph type="ftr" sz="quarter" idx="12"/>
          </p:nvPr>
        </p:nvSpPr>
        <p:spPr/>
        <p:txBody>
          <a:bodyPr rtlCol="0"/>
          <a:lstStyle/>
          <a:p>
            <a:pPr>
              <a:defRPr/>
            </a:pPr>
            <a:endParaRPr lang="es-E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fr-FR"/>
              <a:t>Turku  2-05.05.2016</a:t>
            </a:r>
            <a:endParaRPr lang="es-E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68FCF37-92FB-426B-9385-2BA6907BD9CF}" type="slidenum">
              <a:rPr lang="es-ES" smtClean="0"/>
              <a:pPr>
                <a:defRPr/>
              </a:pPr>
              <a:t>‹#›</a:t>
            </a:fld>
            <a:endParaRPr lang="es-E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EC516AD-C13A-4AE1-A04E-0FFF26BBDD79}"/>
              </a:ext>
            </a:extLst>
          </p:cNvPr>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4099" name="Rectangle 3">
            <a:extLst>
              <a:ext uri="{FF2B5EF4-FFF2-40B4-BE49-F238E27FC236}">
                <a16:creationId xmlns:a16="http://schemas.microsoft.com/office/drawing/2014/main" id="{07C91E15-6365-4C3D-B64B-B0B10FC5A3CE}"/>
              </a:ext>
            </a:extLst>
          </p:cNvPr>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100" name="Rectangle 4">
            <a:extLst>
              <a:ext uri="{FF2B5EF4-FFF2-40B4-BE49-F238E27FC236}">
                <a16:creationId xmlns:a16="http://schemas.microsoft.com/office/drawing/2014/main" id="{9C0CF846-677F-4D8D-9F97-E614D04EA91F}"/>
              </a:ext>
            </a:extLst>
          </p:cNvPr>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cs typeface="Arial" charset="0"/>
              </a:defRPr>
            </a:lvl1pPr>
          </a:lstStyle>
          <a:p>
            <a:pPr>
              <a:defRPr/>
            </a:pPr>
            <a:endParaRPr lang="ru-RU"/>
          </a:p>
        </p:txBody>
      </p:sp>
      <p:sp>
        <p:nvSpPr>
          <p:cNvPr id="4101" name="Rectangle 5">
            <a:extLst>
              <a:ext uri="{FF2B5EF4-FFF2-40B4-BE49-F238E27FC236}">
                <a16:creationId xmlns:a16="http://schemas.microsoft.com/office/drawing/2014/main" id="{F637F637-1B1F-4DE1-B8CB-7E3817C7E7E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cs typeface="Arial" charset="0"/>
              </a:defRPr>
            </a:lvl1pPr>
          </a:lstStyle>
          <a:p>
            <a:pPr>
              <a:defRPr/>
            </a:pPr>
            <a:endParaRPr lang="ru-RU"/>
          </a:p>
        </p:txBody>
      </p:sp>
      <p:sp>
        <p:nvSpPr>
          <p:cNvPr id="4102" name="Rectangle 6">
            <a:extLst>
              <a:ext uri="{FF2B5EF4-FFF2-40B4-BE49-F238E27FC236}">
                <a16:creationId xmlns:a16="http://schemas.microsoft.com/office/drawing/2014/main" id="{BC05B860-51F9-433B-90DE-5E23F1FA0688}"/>
              </a:ext>
            </a:extLst>
          </p:cNvPr>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defRPr>
            </a:lvl1pPr>
          </a:lstStyle>
          <a:p>
            <a:fld id="{E078C8C0-85D8-4547-93E2-8BA73FE1E75D}" type="slidenum">
              <a:rPr lang="ru-RU" altLang="en-US"/>
              <a:pPr/>
              <a:t>‹#›</a:t>
            </a:fld>
            <a:endParaRPr lang="ru-RU" altLang="en-US"/>
          </a:p>
        </p:txBody>
      </p:sp>
    </p:spTree>
    <p:extLst>
      <p:ext uri="{BB962C8B-B14F-4D97-AF65-F5344CB8AC3E}">
        <p14:creationId xmlns:p14="http://schemas.microsoft.com/office/powerpoint/2010/main" val="2476204653"/>
      </p:ext>
    </p:extLst>
  </p:cSld>
  <p:clrMap bg1="dk2" tx1="lt1" bg2="dk1"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3786939-4951-41CB-9E00-34DB79A6E3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Образец заголовка</a:t>
            </a:r>
          </a:p>
        </p:txBody>
      </p:sp>
      <p:sp>
        <p:nvSpPr>
          <p:cNvPr id="1027" name="Rectangle 3">
            <a:extLst>
              <a:ext uri="{FF2B5EF4-FFF2-40B4-BE49-F238E27FC236}">
                <a16:creationId xmlns:a16="http://schemas.microsoft.com/office/drawing/2014/main" id="{EB88F116-964C-4D26-9591-657A31168FF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Образец текста</a:t>
            </a:r>
          </a:p>
          <a:p>
            <a:pPr lvl="1"/>
            <a:r>
              <a:rPr lang="en-US" altLang="en-US"/>
              <a:t>Второй уровень</a:t>
            </a:r>
          </a:p>
          <a:p>
            <a:pPr lvl="2"/>
            <a:r>
              <a:rPr lang="en-US" altLang="en-US"/>
              <a:t>Третий уровень</a:t>
            </a:r>
          </a:p>
          <a:p>
            <a:pPr lvl="3"/>
            <a:r>
              <a:rPr lang="en-US" altLang="en-US"/>
              <a:t>Четвертый уровень</a:t>
            </a:r>
          </a:p>
          <a:p>
            <a:pPr lvl="4"/>
            <a:r>
              <a:rPr lang="en-US" altLang="en-US"/>
              <a:t>Пятый уровень</a:t>
            </a:r>
          </a:p>
        </p:txBody>
      </p:sp>
      <p:sp>
        <p:nvSpPr>
          <p:cNvPr id="1028" name="Rectangle 4">
            <a:extLst>
              <a:ext uri="{FF2B5EF4-FFF2-40B4-BE49-F238E27FC236}">
                <a16:creationId xmlns:a16="http://schemas.microsoft.com/office/drawing/2014/main" id="{14890EB4-B600-4BDC-9B4C-20FB3F4B051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541ABA02-6E46-4BF9-B7F6-5F6846A944A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1E6AE2E-96D4-4B68-8479-F9CEE199F5F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B1B4B0B-7689-42E9-B9D6-F885FBDC8762}" type="slidenum">
              <a:rPr lang="en-US" altLang="en-US"/>
              <a:pPr/>
              <a:t>‹#›</a:t>
            </a:fld>
            <a:endParaRPr lang="en-US" altLang="en-US"/>
          </a:p>
        </p:txBody>
      </p:sp>
    </p:spTree>
    <p:extLst>
      <p:ext uri="{BB962C8B-B14F-4D97-AF65-F5344CB8AC3E}">
        <p14:creationId xmlns:p14="http://schemas.microsoft.com/office/powerpoint/2010/main" val="18370574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53DE9D-3B84-435B-9552-A9C272CCF88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l-GR"/>
              <a:t>Образец заголовка</a:t>
            </a:r>
          </a:p>
        </p:txBody>
      </p:sp>
      <p:sp>
        <p:nvSpPr>
          <p:cNvPr id="1027" name="Rectangle 3">
            <a:extLst>
              <a:ext uri="{FF2B5EF4-FFF2-40B4-BE49-F238E27FC236}">
                <a16:creationId xmlns:a16="http://schemas.microsoft.com/office/drawing/2014/main" id="{D82E2786-1BB0-4134-B5F5-9C45F74C48B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Образец текста</a:t>
            </a:r>
          </a:p>
          <a:p>
            <a:pPr lvl="1"/>
            <a:r>
              <a:rPr lang="en-US" altLang="el-GR"/>
              <a:t>Второй уровень</a:t>
            </a:r>
          </a:p>
          <a:p>
            <a:pPr lvl="2"/>
            <a:r>
              <a:rPr lang="en-US" altLang="el-GR"/>
              <a:t>Третий уровень</a:t>
            </a:r>
          </a:p>
          <a:p>
            <a:pPr lvl="3"/>
            <a:r>
              <a:rPr lang="en-US" altLang="el-GR"/>
              <a:t>Четвертый уровень</a:t>
            </a:r>
          </a:p>
          <a:p>
            <a:pPr lvl="4"/>
            <a:r>
              <a:rPr lang="en-US" altLang="el-GR"/>
              <a:t>Пятый уровень</a:t>
            </a:r>
          </a:p>
        </p:txBody>
      </p:sp>
      <p:sp>
        <p:nvSpPr>
          <p:cNvPr id="1028" name="Rectangle 4">
            <a:extLst>
              <a:ext uri="{FF2B5EF4-FFF2-40B4-BE49-F238E27FC236}">
                <a16:creationId xmlns:a16="http://schemas.microsoft.com/office/drawing/2014/main" id="{C5097D9D-FCE2-458C-942E-643F84A13A6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effectLst/>
              </a:defRPr>
            </a:lvl1pPr>
          </a:lstStyle>
          <a:p>
            <a:endParaRPr lang="en-US" altLang="el-GR"/>
          </a:p>
        </p:txBody>
      </p:sp>
      <p:sp>
        <p:nvSpPr>
          <p:cNvPr id="1029" name="Rectangle 5">
            <a:extLst>
              <a:ext uri="{FF2B5EF4-FFF2-40B4-BE49-F238E27FC236}">
                <a16:creationId xmlns:a16="http://schemas.microsoft.com/office/drawing/2014/main" id="{E20874A4-025C-4BC2-A471-68CEF05AC2A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effectLst/>
              </a:defRPr>
            </a:lvl1pPr>
          </a:lstStyle>
          <a:p>
            <a:endParaRPr lang="en-US" altLang="el-GR"/>
          </a:p>
        </p:txBody>
      </p:sp>
      <p:sp>
        <p:nvSpPr>
          <p:cNvPr id="1030" name="Rectangle 6">
            <a:extLst>
              <a:ext uri="{FF2B5EF4-FFF2-40B4-BE49-F238E27FC236}">
                <a16:creationId xmlns:a16="http://schemas.microsoft.com/office/drawing/2014/main" id="{E6AA9584-066B-4AD2-80FC-A5B6D2225FF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effectLst/>
              </a:defRPr>
            </a:lvl1pPr>
          </a:lstStyle>
          <a:p>
            <a:fld id="{935EEB7A-9A46-433B-B7BD-A61A938F709B}" type="slidenum">
              <a:rPr lang="en-US" altLang="el-GR"/>
              <a:pPr/>
              <a:t>‹#›</a:t>
            </a:fld>
            <a:endParaRPr lang="en-US" altLang="el-GR"/>
          </a:p>
        </p:txBody>
      </p:sp>
    </p:spTree>
    <p:extLst>
      <p:ext uri="{BB962C8B-B14F-4D97-AF65-F5344CB8AC3E}">
        <p14:creationId xmlns:p14="http://schemas.microsoft.com/office/powerpoint/2010/main" val="6735225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file:///C:\Users\omaland\Desktop\Sofia_Final_VarSITI\27-29HI1stB.mpg" TargetMode="External"/><Relationship Id="rId1" Type="http://schemas.microsoft.com/office/2007/relationships/media" Target="file:///C:\Users\omaland\Desktop\Sofia_Final_VarSITI\27-29HI1stB.mpg" TargetMode="External"/><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ChangeArrowheads="1"/>
          </p:cNvSpPr>
          <p:nvPr/>
        </p:nvSpPr>
        <p:spPr bwMode="auto">
          <a:xfrm>
            <a:off x="1043608" y="908720"/>
            <a:ext cx="7344816" cy="2062103"/>
          </a:xfrm>
          <a:prstGeom prst="rect">
            <a:avLst/>
          </a:prstGeom>
          <a:noFill/>
          <a:ln w="9525">
            <a:noFill/>
            <a:miter lim="800000"/>
            <a:headEnd/>
            <a:tailEnd/>
          </a:ln>
        </p:spPr>
        <p:txBody>
          <a:bodyPr wrap="square" anchor="ctr">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Current sheets, magnetic islands and associated particle acceleration in the solar wind as observed by Ulysses near the ecliptic plane</a:t>
            </a:r>
          </a:p>
        </p:txBody>
      </p:sp>
      <p:sp>
        <p:nvSpPr>
          <p:cNvPr id="7" name="Rectangle 6"/>
          <p:cNvSpPr/>
          <p:nvPr/>
        </p:nvSpPr>
        <p:spPr>
          <a:xfrm>
            <a:off x="107504" y="3068960"/>
            <a:ext cx="8640960" cy="3400931"/>
          </a:xfrm>
          <a:prstGeom prst="rect">
            <a:avLst/>
          </a:prstGeom>
        </p:spPr>
        <p:txBody>
          <a:bodyPr wrap="square">
            <a:spAutoFit/>
          </a:bodyPr>
          <a:lstStyle/>
          <a:p>
            <a:pPr algn="ctr"/>
            <a:r>
              <a:rPr lang="en-US" sz="2500" b="1" u="sng" dirty="0">
                <a:solidFill>
                  <a:srgbClr val="3333FF"/>
                </a:solidFill>
                <a:latin typeface="Times New Roman" panose="02020603050405020304" pitchFamily="18" charset="0"/>
                <a:cs typeface="Times New Roman" panose="02020603050405020304" pitchFamily="18" charset="0"/>
              </a:rPr>
              <a:t>Olga E. Malandraki</a:t>
            </a:r>
            <a:r>
              <a:rPr lang="en-US" sz="2500" b="1" u="sng" baseline="30000" dirty="0">
                <a:solidFill>
                  <a:srgbClr val="3333FF"/>
                </a:solidFill>
                <a:latin typeface="Times New Roman" panose="02020603050405020304" pitchFamily="18" charset="0"/>
                <a:cs typeface="Times New Roman" panose="02020603050405020304" pitchFamily="18" charset="0"/>
              </a:rPr>
              <a:t>1</a:t>
            </a:r>
            <a:r>
              <a:rPr lang="en-US" sz="2500" b="1" dirty="0">
                <a:solidFill>
                  <a:srgbClr val="3333FF"/>
                </a:solidFill>
                <a:latin typeface="Times New Roman" panose="02020603050405020304" pitchFamily="18" charset="0"/>
                <a:cs typeface="Times New Roman" panose="02020603050405020304" pitchFamily="18" charset="0"/>
              </a:rPr>
              <a:t>, Olga Khabarova</a:t>
            </a:r>
            <a:r>
              <a:rPr lang="en-US" sz="2500" b="1" baseline="30000" dirty="0">
                <a:solidFill>
                  <a:srgbClr val="3333FF"/>
                </a:solidFill>
                <a:latin typeface="Times New Roman" panose="02020603050405020304" pitchFamily="18" charset="0"/>
                <a:cs typeface="Times New Roman" panose="02020603050405020304" pitchFamily="18" charset="0"/>
              </a:rPr>
              <a:t>2</a:t>
            </a:r>
            <a:r>
              <a:rPr lang="en-US" sz="2500" b="1" dirty="0">
                <a:solidFill>
                  <a:srgbClr val="3333FF"/>
                </a:solidFill>
                <a:latin typeface="Times New Roman" panose="02020603050405020304" pitchFamily="18" charset="0"/>
                <a:cs typeface="Times New Roman" panose="02020603050405020304" pitchFamily="18" charset="0"/>
              </a:rPr>
              <a:t>, Roberto Bruno</a:t>
            </a:r>
            <a:r>
              <a:rPr lang="en-US" sz="2500" b="1" baseline="30000" dirty="0">
                <a:solidFill>
                  <a:srgbClr val="3333FF"/>
                </a:solidFill>
                <a:latin typeface="Times New Roman" panose="02020603050405020304" pitchFamily="18" charset="0"/>
                <a:cs typeface="Times New Roman" panose="02020603050405020304" pitchFamily="18" charset="0"/>
              </a:rPr>
              <a:t>3</a:t>
            </a:r>
            <a:r>
              <a:rPr lang="en-US" sz="2500" b="1" dirty="0">
                <a:solidFill>
                  <a:srgbClr val="3333FF"/>
                </a:solidFill>
                <a:latin typeface="Times New Roman" panose="02020603050405020304" pitchFamily="18" charset="0"/>
                <a:cs typeface="Times New Roman" panose="02020603050405020304" pitchFamily="18" charset="0"/>
              </a:rPr>
              <a:t>, Gary P. Zank</a:t>
            </a:r>
            <a:r>
              <a:rPr lang="en-US" sz="2500" b="1" baseline="30000" dirty="0">
                <a:solidFill>
                  <a:srgbClr val="3333FF"/>
                </a:solidFill>
                <a:latin typeface="Times New Roman" panose="02020603050405020304" pitchFamily="18" charset="0"/>
                <a:cs typeface="Times New Roman" panose="02020603050405020304" pitchFamily="18" charset="0"/>
              </a:rPr>
              <a:t>4 </a:t>
            </a:r>
            <a:r>
              <a:rPr lang="en-US" sz="2500" b="1" dirty="0">
                <a:solidFill>
                  <a:srgbClr val="3333FF"/>
                </a:solidFill>
                <a:latin typeface="Times New Roman" panose="02020603050405020304" pitchFamily="18" charset="0"/>
                <a:cs typeface="Times New Roman" panose="02020603050405020304" pitchFamily="18" charset="0"/>
              </a:rPr>
              <a:t>and the ISSI team-405 </a:t>
            </a:r>
          </a:p>
          <a:p>
            <a:pPr algn="ctr"/>
            <a:endParaRPr lang="en-US" sz="1000" b="1" dirty="0">
              <a:solidFill>
                <a:srgbClr val="3333FF"/>
              </a:solidFill>
              <a:latin typeface="Times New Roman" panose="02020603050405020304" pitchFamily="18" charset="0"/>
              <a:cs typeface="Times New Roman" panose="02020603050405020304" pitchFamily="18" charset="0"/>
            </a:endParaRPr>
          </a:p>
          <a:p>
            <a:pPr algn="ctr"/>
            <a:endParaRPr lang="en-US" sz="1000" b="1" dirty="0">
              <a:solidFill>
                <a:srgbClr val="3333FF"/>
              </a:solidFill>
              <a:latin typeface="Times New Roman" panose="02020603050405020304" pitchFamily="18" charset="0"/>
              <a:cs typeface="Times New Roman" panose="02020603050405020304" pitchFamily="18" charset="0"/>
            </a:endParaRPr>
          </a:p>
          <a:p>
            <a:pPr algn="ctr"/>
            <a:endParaRPr lang="en-US" sz="1000" b="1" dirty="0">
              <a:solidFill>
                <a:srgbClr val="3333FF"/>
              </a:solidFill>
              <a:latin typeface="Times New Roman" panose="02020603050405020304" pitchFamily="18" charset="0"/>
              <a:cs typeface="Times New Roman" panose="02020603050405020304" pitchFamily="18" charset="0"/>
            </a:endParaRPr>
          </a:p>
          <a:p>
            <a:pPr algn="ctr"/>
            <a:endParaRPr lang="el-GR" sz="1000" b="1" dirty="0">
              <a:solidFill>
                <a:srgbClr val="3333FF"/>
              </a:solidFill>
              <a:latin typeface="Times New Roman" panose="02020603050405020304" pitchFamily="18" charset="0"/>
              <a:cs typeface="Times New Roman" panose="02020603050405020304" pitchFamily="18" charset="0"/>
            </a:endParaRPr>
          </a:p>
          <a:p>
            <a:pPr algn="ctr"/>
            <a:r>
              <a:rPr lang="en-US" sz="2500" b="1" baseline="30000" dirty="0">
                <a:solidFill>
                  <a:srgbClr val="3333FF"/>
                </a:solidFill>
                <a:latin typeface="Times New Roman" panose="02020603050405020304" pitchFamily="18" charset="0"/>
                <a:cs typeface="Times New Roman" panose="02020603050405020304" pitchFamily="18" charset="0"/>
              </a:rPr>
              <a:t>1</a:t>
            </a:r>
            <a:r>
              <a:rPr lang="en-US" sz="2500" b="1" i="1" dirty="0">
                <a:solidFill>
                  <a:srgbClr val="3333FF"/>
                </a:solidFill>
                <a:latin typeface="Times New Roman" panose="02020603050405020304" pitchFamily="18" charset="0"/>
                <a:cs typeface="Times New Roman" panose="02020603050405020304" pitchFamily="18" charset="0"/>
              </a:rPr>
              <a:t>National Observatory of Athens, IAASARS, Greece</a:t>
            </a:r>
            <a:endParaRPr lang="en-US" sz="2500" b="1" dirty="0">
              <a:solidFill>
                <a:srgbClr val="3333FF"/>
              </a:solidFill>
              <a:latin typeface="Times New Roman" panose="02020603050405020304" pitchFamily="18" charset="0"/>
              <a:cs typeface="Times New Roman" panose="02020603050405020304" pitchFamily="18" charset="0"/>
            </a:endParaRPr>
          </a:p>
          <a:p>
            <a:pPr algn="ctr"/>
            <a:r>
              <a:rPr lang="en-US" sz="2500" b="1" i="1" baseline="30000" dirty="0">
                <a:solidFill>
                  <a:srgbClr val="3333FF"/>
                </a:solidFill>
                <a:latin typeface="Times New Roman" panose="02020603050405020304" pitchFamily="18" charset="0"/>
                <a:cs typeface="Times New Roman" panose="02020603050405020304" pitchFamily="18" charset="0"/>
              </a:rPr>
              <a:t>2</a:t>
            </a:r>
            <a:r>
              <a:rPr lang="en-US" sz="2500" b="1" i="1" dirty="0">
                <a:solidFill>
                  <a:srgbClr val="3333FF"/>
                </a:solidFill>
                <a:latin typeface="Times New Roman" panose="02020603050405020304" pitchFamily="18" charset="0"/>
                <a:cs typeface="Times New Roman" panose="02020603050405020304" pitchFamily="18" charset="0"/>
              </a:rPr>
              <a:t>Heliophysical Laboratory, IZMIRAN, Moscow, Russia</a:t>
            </a:r>
          </a:p>
          <a:p>
            <a:pPr algn="ctr"/>
            <a:r>
              <a:rPr lang="en-US" sz="2500" b="1" i="1" baseline="30000" dirty="0">
                <a:solidFill>
                  <a:srgbClr val="3333FF"/>
                </a:solidFill>
                <a:latin typeface="Times New Roman" panose="02020603050405020304" pitchFamily="18" charset="0"/>
                <a:cs typeface="Times New Roman" panose="02020603050405020304" pitchFamily="18" charset="0"/>
              </a:rPr>
              <a:t>3</a:t>
            </a:r>
            <a:r>
              <a:rPr lang="en-US" sz="2500" b="1" i="1" dirty="0">
                <a:solidFill>
                  <a:srgbClr val="3333FF"/>
                </a:solidFill>
                <a:latin typeface="Times New Roman" panose="02020603050405020304" pitchFamily="18" charset="0"/>
                <a:cs typeface="Times New Roman" panose="02020603050405020304" pitchFamily="18" charset="0"/>
              </a:rPr>
              <a:t>IAPS-INAF, Roma, Italy</a:t>
            </a:r>
          </a:p>
          <a:p>
            <a:pPr algn="ctr"/>
            <a:r>
              <a:rPr lang="en-US" sz="2500" b="1" i="1" baseline="30000" dirty="0">
                <a:solidFill>
                  <a:srgbClr val="3333FF"/>
                </a:solidFill>
                <a:latin typeface="Times New Roman" panose="02020603050405020304" pitchFamily="18" charset="0"/>
                <a:cs typeface="Times New Roman" panose="02020603050405020304" pitchFamily="18" charset="0"/>
              </a:rPr>
              <a:t>4</a:t>
            </a:r>
            <a:r>
              <a:rPr lang="en-US" sz="2500" b="1" i="1" dirty="0">
                <a:solidFill>
                  <a:srgbClr val="3333FF"/>
                </a:solidFill>
                <a:latin typeface="Times New Roman" panose="02020603050405020304" pitchFamily="18" charset="0"/>
                <a:cs typeface="Times New Roman" panose="02020603050405020304" pitchFamily="18" charset="0"/>
              </a:rPr>
              <a:t>CSPAR, and Department of Space Science, University of Alabama in Huntsville, Huntsville, AL 35805, USA</a:t>
            </a:r>
          </a:p>
        </p:txBody>
      </p:sp>
      <p:grpSp>
        <p:nvGrpSpPr>
          <p:cNvPr id="8" name="Group 3"/>
          <p:cNvGrpSpPr>
            <a:grpSpLocks/>
          </p:cNvGrpSpPr>
          <p:nvPr/>
        </p:nvGrpSpPr>
        <p:grpSpPr bwMode="auto">
          <a:xfrm>
            <a:off x="25399" y="-1488"/>
            <a:ext cx="9155113" cy="838200"/>
            <a:chOff x="-10616" y="0"/>
            <a:chExt cx="9154616" cy="944003"/>
          </a:xfrm>
        </p:grpSpPr>
        <p:sp>
          <p:nvSpPr>
            <p:cNvPr id="9" name="TextBox 4"/>
            <p:cNvSpPr txBox="1"/>
            <p:nvPr/>
          </p:nvSpPr>
          <p:spPr bwMode="auto">
            <a:xfrm>
              <a:off x="496" y="0"/>
              <a:ext cx="9143504" cy="9279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p>
          </p:txBody>
        </p:sp>
        <p:pic>
          <p:nvPicPr>
            <p:cNvPr id="10" name="Picture 4" descr="C:\Documents and Settings\user\Desktop\noa_iaa_logo.gif"/>
            <p:cNvPicPr>
              <a:picLocks noChangeAspect="1" noChangeArrowheads="1"/>
            </p:cNvPicPr>
            <p:nvPr/>
          </p:nvPicPr>
          <p:blipFill>
            <a:blip r:embed="rId3"/>
            <a:srcRect/>
            <a:stretch>
              <a:fillRect/>
            </a:stretch>
          </p:blipFill>
          <p:spPr bwMode="auto">
            <a:xfrm>
              <a:off x="-10616" y="35139"/>
              <a:ext cx="838200" cy="814462"/>
            </a:xfrm>
            <a:prstGeom prst="rect">
              <a:avLst/>
            </a:prstGeom>
            <a:noFill/>
            <a:ln w="9525">
              <a:noFill/>
              <a:miter lim="800000"/>
              <a:headEnd/>
              <a:tailEnd/>
            </a:ln>
          </p:spPr>
        </p:pic>
        <p:sp>
          <p:nvSpPr>
            <p:cNvPr id="11" name="TextBox 6"/>
            <p:cNvSpPr txBox="1"/>
            <p:nvPr/>
          </p:nvSpPr>
          <p:spPr bwMode="auto">
            <a:xfrm>
              <a:off x="683084" y="130516"/>
              <a:ext cx="4266968" cy="727668"/>
            </a:xfrm>
            <a:prstGeom prst="rect">
              <a:avLst/>
            </a:prstGeom>
            <a:noFill/>
          </p:spPr>
          <p:txBody>
            <a:bodyPr>
              <a:spAutoFit/>
            </a:bodyPr>
            <a:lstStyle/>
            <a:p>
              <a:pPr algn="ctr" fontAlgn="auto">
                <a:spcBef>
                  <a:spcPts val="0"/>
                </a:spcBef>
                <a:spcAft>
                  <a:spcPts val="0"/>
                </a:spcAft>
                <a:defRPr/>
              </a:pPr>
              <a:r>
                <a:rPr lang="en-US" b="1" dirty="0">
                  <a:solidFill>
                    <a:srgbClr val="0000FF"/>
                  </a:solidFill>
                  <a:effectLst>
                    <a:outerShdw blurRad="38100" dist="38100" dir="2700000" algn="tl">
                      <a:srgbClr val="000000">
                        <a:alpha val="43137"/>
                      </a:srgbClr>
                    </a:outerShdw>
                  </a:effectLst>
                  <a:latin typeface="Lucida Calligraphy" pitchFamily="66" charset="0"/>
                  <a:cs typeface="Arial" charset="0"/>
                </a:rPr>
                <a:t>National Observatory of Athens (NOA)</a:t>
              </a:r>
            </a:p>
          </p:txBody>
        </p:sp>
        <p:pic>
          <p:nvPicPr>
            <p:cNvPr id="12" name="Picture 4" descr="http://www.astro.noa.gr/images/iaa_banner.jpg"/>
            <p:cNvPicPr>
              <a:picLocks noChangeAspect="1" noChangeArrowheads="1"/>
            </p:cNvPicPr>
            <p:nvPr/>
          </p:nvPicPr>
          <p:blipFill>
            <a:blip r:embed="rId4"/>
            <a:srcRect/>
            <a:stretch>
              <a:fillRect/>
            </a:stretch>
          </p:blipFill>
          <p:spPr bwMode="auto">
            <a:xfrm>
              <a:off x="5257800" y="1"/>
              <a:ext cx="3886200" cy="944002"/>
            </a:xfrm>
            <a:prstGeom prst="rect">
              <a:avLst/>
            </a:prstGeom>
            <a:noFill/>
            <a:ln w="9525">
              <a:noFill/>
              <a:miter lim="800000"/>
              <a:headEnd/>
              <a:tailEnd/>
            </a:ln>
          </p:spPr>
        </p:pic>
      </p:grpSp>
      <p:pic>
        <p:nvPicPr>
          <p:cNvPr id="13" name="24 - Εικόνα" descr="LOGO-IAASARS-final-EN.jpg"/>
          <p:cNvPicPr>
            <a:picLocks noChangeAspect="1"/>
          </p:cNvPicPr>
          <p:nvPr/>
        </p:nvPicPr>
        <p:blipFill>
          <a:blip r:embed="rId5"/>
          <a:srcRect/>
          <a:stretch>
            <a:fillRect/>
          </a:stretch>
        </p:blipFill>
        <p:spPr bwMode="auto">
          <a:xfrm>
            <a:off x="4931519" y="-27906"/>
            <a:ext cx="936625" cy="936626"/>
          </a:xfrm>
          <a:prstGeom prst="rect">
            <a:avLst/>
          </a:prstGeom>
          <a:noFill/>
          <a:ln w="9525">
            <a:noFill/>
            <a:miter lim="800000"/>
            <a:headEnd/>
            <a:tailEnd/>
          </a:ln>
        </p:spPr>
      </p:pic>
      <p:pic>
        <p:nvPicPr>
          <p:cNvPr id="15" name="Picture 14">
            <a:extLst>
              <a:ext uri="{FF2B5EF4-FFF2-40B4-BE49-F238E27FC236}">
                <a16:creationId xmlns:a16="http://schemas.microsoft.com/office/drawing/2014/main" id="{0F32D107-BA19-4B11-B376-9986AC0F30E5}"/>
              </a:ext>
            </a:extLst>
          </p:cNvPr>
          <p:cNvPicPr>
            <a:picLocks noChangeAspect="1"/>
          </p:cNvPicPr>
          <p:nvPr/>
        </p:nvPicPr>
        <p:blipFill>
          <a:blip r:embed="rId6"/>
          <a:stretch>
            <a:fillRect/>
          </a:stretch>
        </p:blipFill>
        <p:spPr>
          <a:xfrm>
            <a:off x="6588224" y="3933056"/>
            <a:ext cx="1888946" cy="460489"/>
          </a:xfrm>
          <a:prstGeom prst="rect">
            <a:avLst/>
          </a:prstGeom>
        </p:spPr>
      </p:pic>
    </p:spTree>
    <p:extLst>
      <p:ext uri="{BB962C8B-B14F-4D97-AF65-F5344CB8AC3E}">
        <p14:creationId xmlns:p14="http://schemas.microsoft.com/office/powerpoint/2010/main" val="33252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ACEE81-D3CF-4D33-AF4A-FBF175BB0CF1}"/>
              </a:ext>
            </a:extLst>
          </p:cNvPr>
          <p:cNvSpPr txBox="1">
            <a:spLocks noChangeArrowheads="1"/>
          </p:cNvSpPr>
          <p:nvPr/>
        </p:nvSpPr>
        <p:spPr bwMode="auto">
          <a:xfrm>
            <a:off x="72008" y="0"/>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2000" b="1" i="1" dirty="0">
                <a:solidFill>
                  <a:srgbClr val="FFFF00"/>
                </a:solidFill>
                <a:latin typeface="+mj-lt"/>
              </a:rPr>
              <a:t>Variations in the IMF and plasma parameters by Ulysses – Jan 2005</a:t>
            </a:r>
            <a:endParaRPr lang="ru-RU" altLang="en-US" sz="2000" b="1" i="1" dirty="0">
              <a:solidFill>
                <a:srgbClr val="FFFF00"/>
              </a:solidFill>
              <a:latin typeface="+mj-lt"/>
            </a:endParaRPr>
          </a:p>
        </p:txBody>
      </p:sp>
      <p:sp>
        <p:nvSpPr>
          <p:cNvPr id="10" name="TextBox 9">
            <a:extLst>
              <a:ext uri="{FF2B5EF4-FFF2-40B4-BE49-F238E27FC236}">
                <a16:creationId xmlns:a16="http://schemas.microsoft.com/office/drawing/2014/main" id="{8CA2708B-AA3B-44DB-BFB2-69FA70EFB0D7}"/>
              </a:ext>
            </a:extLst>
          </p:cNvPr>
          <p:cNvSpPr txBox="1"/>
          <p:nvPr/>
        </p:nvSpPr>
        <p:spPr>
          <a:xfrm>
            <a:off x="4644008" y="1268760"/>
            <a:ext cx="4336310" cy="4247317"/>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latin typeface="+mj-lt"/>
              </a:rPr>
              <a:t>Regions 1,2 and 4 characterized by the presence of Pressure Balanced Structures, as shown by the constant value of the total pressure (top panel)</a:t>
            </a:r>
          </a:p>
          <a:p>
            <a:pPr marL="285750" indent="-285750" algn="just">
              <a:buFont typeface="Wingdings" panose="05000000000000000000" pitchFamily="2" charset="2"/>
              <a:buChar char="Ø"/>
            </a:pPr>
            <a:endParaRPr lang="en-US" dirty="0">
              <a:latin typeface="+mj-lt"/>
            </a:endParaRPr>
          </a:p>
          <a:p>
            <a:pPr marL="285750" indent="-285750" algn="just">
              <a:buFont typeface="Wingdings" panose="05000000000000000000" pitchFamily="2" charset="2"/>
              <a:buChar char="Ø"/>
            </a:pPr>
            <a:endParaRPr lang="en-US" dirty="0">
              <a:latin typeface="+mj-lt"/>
            </a:endParaRPr>
          </a:p>
          <a:p>
            <a:pPr marL="285750" indent="-285750" algn="just">
              <a:buFont typeface="Wingdings" panose="05000000000000000000" pitchFamily="2" charset="2"/>
              <a:buChar char="Ø"/>
            </a:pPr>
            <a:r>
              <a:rPr lang="en-US" dirty="0">
                <a:latin typeface="+mj-lt"/>
              </a:rPr>
              <a:t>Region 1: interval between SI and RS</a:t>
            </a:r>
          </a:p>
          <a:p>
            <a:pPr marL="285750" indent="-285750" algn="just">
              <a:buFont typeface="Wingdings" panose="05000000000000000000" pitchFamily="2" charset="2"/>
              <a:buChar char="Ø"/>
            </a:pPr>
            <a:endParaRPr lang="en-US" dirty="0">
              <a:latin typeface="+mj-lt"/>
            </a:endParaRPr>
          </a:p>
          <a:p>
            <a:pPr marL="285750" indent="-285750" algn="just">
              <a:buFont typeface="Wingdings" panose="05000000000000000000" pitchFamily="2" charset="2"/>
              <a:buChar char="Ø"/>
            </a:pPr>
            <a:r>
              <a:rPr lang="en-US" dirty="0">
                <a:latin typeface="+mj-lt"/>
              </a:rPr>
              <a:t>Region 2: a quiet interval between the CIR and the ICME (from the RS to the 1</a:t>
            </a:r>
            <a:r>
              <a:rPr lang="en-US" baseline="30000" dirty="0">
                <a:latin typeface="+mj-lt"/>
              </a:rPr>
              <a:t>st</a:t>
            </a:r>
            <a:r>
              <a:rPr lang="en-US" dirty="0">
                <a:latin typeface="+mj-lt"/>
              </a:rPr>
              <a:t> of the 3 FSs)</a:t>
            </a:r>
          </a:p>
          <a:p>
            <a:pPr marL="285750" indent="-285750" algn="just">
              <a:buFont typeface="Wingdings" panose="05000000000000000000" pitchFamily="2" charset="2"/>
              <a:buChar char="Ø"/>
            </a:pPr>
            <a:endParaRPr lang="en-US" dirty="0">
              <a:latin typeface="+mj-lt"/>
            </a:endParaRPr>
          </a:p>
          <a:p>
            <a:pPr marL="285750" indent="-285750" algn="just">
              <a:buFont typeface="Wingdings" panose="05000000000000000000" pitchFamily="2" charset="2"/>
              <a:buChar char="Ø"/>
            </a:pPr>
            <a:r>
              <a:rPr lang="en-US" dirty="0">
                <a:latin typeface="+mj-lt"/>
              </a:rPr>
              <a:t>Region 3: an ICME merged sheath</a:t>
            </a:r>
          </a:p>
          <a:p>
            <a:pPr marL="285750" indent="-285750" algn="just">
              <a:buFont typeface="Wingdings" panose="05000000000000000000" pitchFamily="2" charset="2"/>
              <a:buChar char="Ø"/>
            </a:pPr>
            <a:endParaRPr lang="en-US" dirty="0">
              <a:latin typeface="+mj-lt"/>
            </a:endParaRPr>
          </a:p>
          <a:p>
            <a:pPr marL="285750" indent="-285750" algn="just">
              <a:buFont typeface="Wingdings" panose="05000000000000000000" pitchFamily="2" charset="2"/>
              <a:buChar char="Ø"/>
            </a:pPr>
            <a:r>
              <a:rPr lang="en-US" dirty="0">
                <a:latin typeface="+mj-lt"/>
              </a:rPr>
              <a:t>Region 4: ICME main body</a:t>
            </a:r>
          </a:p>
        </p:txBody>
      </p:sp>
      <p:pic>
        <p:nvPicPr>
          <p:cNvPr id="9" name="Εικόνα 7">
            <a:extLst>
              <a:ext uri="{FF2B5EF4-FFF2-40B4-BE49-F238E27FC236}">
                <a16:creationId xmlns:a16="http://schemas.microsoft.com/office/drawing/2014/main" id="{773A24D8-B328-4263-B2B2-6AC666CD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89"/>
            <a:ext cx="4513489" cy="640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a:extLst>
              <a:ext uri="{FF2B5EF4-FFF2-40B4-BE49-F238E27FC236}">
                <a16:creationId xmlns:a16="http://schemas.microsoft.com/office/drawing/2014/main" id="{CDBD28BD-5DE8-4F06-9135-0E3574F3EF81}"/>
              </a:ext>
            </a:extLst>
          </p:cNvPr>
          <p:cNvSpPr txBox="1">
            <a:spLocks noChangeArrowheads="1"/>
          </p:cNvSpPr>
          <p:nvPr/>
        </p:nvSpPr>
        <p:spPr bwMode="auto">
          <a:xfrm>
            <a:off x="4572000" y="5949280"/>
            <a:ext cx="4513488" cy="58695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err="1">
                <a:solidFill>
                  <a:srgbClr val="FFFF66"/>
                </a:solidFill>
                <a:latin typeface="+mj-lt"/>
              </a:rPr>
              <a:t>Malandraki</a:t>
            </a:r>
            <a:r>
              <a:rPr lang="en-US" altLang="en-US" sz="1600" b="1" i="1" dirty="0">
                <a:solidFill>
                  <a:srgbClr val="FFFF66"/>
                </a:solidFill>
                <a:latin typeface="+mj-lt"/>
              </a:rPr>
              <a:t>, </a:t>
            </a:r>
            <a:r>
              <a:rPr lang="en-US" altLang="en-US" sz="1600" b="1" i="1" dirty="0" err="1">
                <a:solidFill>
                  <a:srgbClr val="FFFF66"/>
                </a:solidFill>
                <a:latin typeface="+mj-lt"/>
              </a:rPr>
              <a:t>Khabarova</a:t>
            </a:r>
            <a:r>
              <a:rPr lang="en-US" altLang="en-US" sz="1600" b="1" i="1" dirty="0">
                <a:solidFill>
                  <a:srgbClr val="FFFF66"/>
                </a:solidFill>
                <a:latin typeface="+mj-lt"/>
              </a:rPr>
              <a:t>, Bruno,</a:t>
            </a:r>
          </a:p>
          <a:p>
            <a:pPr algn="ctr"/>
            <a:r>
              <a:rPr lang="en-US" altLang="en-US" sz="1600" b="1" i="1" dirty="0">
                <a:solidFill>
                  <a:srgbClr val="FFFF66"/>
                </a:solidFill>
                <a:latin typeface="+mj-lt"/>
              </a:rPr>
              <a:t>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Tree>
    <p:extLst>
      <p:ext uri="{BB962C8B-B14F-4D97-AF65-F5344CB8AC3E}">
        <p14:creationId xmlns:p14="http://schemas.microsoft.com/office/powerpoint/2010/main" val="123264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a:extLst>
              <a:ext uri="{FF2B5EF4-FFF2-40B4-BE49-F238E27FC236}">
                <a16:creationId xmlns:a16="http://schemas.microsoft.com/office/drawing/2014/main" id="{88F7E24D-9E53-4900-9FA1-81658F4F84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12" y="692696"/>
            <a:ext cx="6076950" cy="5076825"/>
          </a:xfrm>
          <a:prstGeom prst="rect">
            <a:avLst/>
          </a:prstGeom>
          <a:noFill/>
          <a:ln>
            <a:noFill/>
          </a:ln>
        </p:spPr>
      </p:pic>
      <p:sp>
        <p:nvSpPr>
          <p:cNvPr id="3" name="Text Box 3">
            <a:extLst>
              <a:ext uri="{FF2B5EF4-FFF2-40B4-BE49-F238E27FC236}">
                <a16:creationId xmlns:a16="http://schemas.microsoft.com/office/drawing/2014/main" id="{230316BD-85B3-4048-8940-39DCCB1873D0}"/>
              </a:ext>
            </a:extLst>
          </p:cNvPr>
          <p:cNvSpPr txBox="1">
            <a:spLocks noChangeArrowheads="1"/>
          </p:cNvSpPr>
          <p:nvPr/>
        </p:nvSpPr>
        <p:spPr bwMode="auto">
          <a:xfrm>
            <a:off x="-188861" y="279953"/>
            <a:ext cx="677708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a:solidFill>
                  <a:srgbClr val="FFFF66"/>
                </a:solidFill>
                <a:latin typeface="+mj-lt"/>
              </a:rPr>
              <a:t>Malandraki, </a:t>
            </a:r>
            <a:r>
              <a:rPr lang="en-US" altLang="en-US" sz="1600" b="1" i="1" dirty="0" err="1">
                <a:solidFill>
                  <a:srgbClr val="FFFF66"/>
                </a:solidFill>
                <a:latin typeface="+mj-lt"/>
              </a:rPr>
              <a:t>Khabarova</a:t>
            </a:r>
            <a:r>
              <a:rPr lang="en-US" altLang="en-US" sz="1600" b="1" i="1" dirty="0">
                <a:solidFill>
                  <a:srgbClr val="FFFF66"/>
                </a:solidFill>
                <a:latin typeface="+mj-lt"/>
              </a:rPr>
              <a:t>, Bruno,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4" name="Text Box 2">
            <a:extLst>
              <a:ext uri="{FF2B5EF4-FFF2-40B4-BE49-F238E27FC236}">
                <a16:creationId xmlns:a16="http://schemas.microsoft.com/office/drawing/2014/main" id="{C6ACEE81-D3CF-4D33-AF4A-FBF175BB0CF1}"/>
              </a:ext>
            </a:extLst>
          </p:cNvPr>
          <p:cNvSpPr txBox="1">
            <a:spLocks noChangeArrowheads="1"/>
          </p:cNvSpPr>
          <p:nvPr/>
        </p:nvSpPr>
        <p:spPr bwMode="auto">
          <a:xfrm>
            <a:off x="-1332656" y="0"/>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Energetic particle observations by Ulysses/HI-SCALE </a:t>
            </a:r>
            <a:endParaRPr lang="ru-RU" altLang="en-US" sz="2000" b="1" i="1" dirty="0">
              <a:solidFill>
                <a:srgbClr val="FFFF00"/>
              </a:solidFill>
              <a:latin typeface="+mj-lt"/>
            </a:endParaRPr>
          </a:p>
        </p:txBody>
      </p:sp>
      <p:sp>
        <p:nvSpPr>
          <p:cNvPr id="5" name="TextBox 4">
            <a:extLst>
              <a:ext uri="{FF2B5EF4-FFF2-40B4-BE49-F238E27FC236}">
                <a16:creationId xmlns:a16="http://schemas.microsoft.com/office/drawing/2014/main" id="{11E5AA43-0FDE-471E-90A1-A68C45EFC66D}"/>
              </a:ext>
            </a:extLst>
          </p:cNvPr>
          <p:cNvSpPr txBox="1"/>
          <p:nvPr/>
        </p:nvSpPr>
        <p:spPr>
          <a:xfrm>
            <a:off x="2339752" y="4653136"/>
            <a:ext cx="2160207" cy="369332"/>
          </a:xfrm>
          <a:prstGeom prst="rect">
            <a:avLst/>
          </a:prstGeom>
          <a:noFill/>
        </p:spPr>
        <p:txBody>
          <a:bodyPr wrap="none" rtlCol="0">
            <a:spAutoFit/>
          </a:bodyPr>
          <a:lstStyle/>
          <a:p>
            <a:r>
              <a:rPr lang="en-US" b="1" dirty="0">
                <a:solidFill>
                  <a:srgbClr val="FF0000"/>
                </a:solidFill>
              </a:rPr>
              <a:t>Ulysses/HI-SCALE</a:t>
            </a:r>
          </a:p>
        </p:txBody>
      </p:sp>
      <p:sp>
        <p:nvSpPr>
          <p:cNvPr id="6" name="TextBox 5">
            <a:extLst>
              <a:ext uri="{FF2B5EF4-FFF2-40B4-BE49-F238E27FC236}">
                <a16:creationId xmlns:a16="http://schemas.microsoft.com/office/drawing/2014/main" id="{C3ABD39D-8C84-4796-8416-515A53C51924}"/>
              </a:ext>
            </a:extLst>
          </p:cNvPr>
          <p:cNvSpPr txBox="1"/>
          <p:nvPr/>
        </p:nvSpPr>
        <p:spPr>
          <a:xfrm>
            <a:off x="-108520" y="5733256"/>
            <a:ext cx="5976664" cy="1138773"/>
          </a:xfrm>
          <a:prstGeom prst="rect">
            <a:avLst/>
          </a:prstGeom>
          <a:noFill/>
        </p:spPr>
        <p:txBody>
          <a:bodyPr wrap="square" rtlCol="0">
            <a:spAutoFit/>
          </a:bodyPr>
          <a:lstStyle/>
          <a:p>
            <a:pPr marL="285750" indent="-285750" algn="just">
              <a:buFont typeface="Wingdings" panose="05000000000000000000" pitchFamily="2" charset="2"/>
              <a:buChar char="Ø"/>
            </a:pPr>
            <a:r>
              <a:rPr lang="en-US" sz="1700" dirty="0">
                <a:latin typeface="+mj-lt"/>
              </a:rPr>
              <a:t>Energetic ions of </a:t>
            </a:r>
            <a:r>
              <a:rPr lang="en-US" sz="1700" b="1" i="1" dirty="0">
                <a:latin typeface="+mj-lt"/>
              </a:rPr>
              <a:t>higher-energy intensities </a:t>
            </a:r>
            <a:r>
              <a:rPr lang="en-US" sz="1700" dirty="0">
                <a:latin typeface="+mj-lt"/>
              </a:rPr>
              <a:t>(from 0.601 MeV to 4.752 MeV), as observed in R1 and R2, have typical SEP characteristic profiles in a similar way as shown in </a:t>
            </a:r>
            <a:r>
              <a:rPr lang="en-US" sz="1700" dirty="0" err="1">
                <a:latin typeface="+mj-lt"/>
              </a:rPr>
              <a:t>Malandraki</a:t>
            </a:r>
            <a:r>
              <a:rPr lang="en-US" sz="1700" dirty="0">
                <a:latin typeface="+mj-lt"/>
              </a:rPr>
              <a:t> et al. (2007). </a:t>
            </a:r>
          </a:p>
        </p:txBody>
      </p:sp>
      <p:sp>
        <p:nvSpPr>
          <p:cNvPr id="7" name="TextBox 6">
            <a:extLst>
              <a:ext uri="{FF2B5EF4-FFF2-40B4-BE49-F238E27FC236}">
                <a16:creationId xmlns:a16="http://schemas.microsoft.com/office/drawing/2014/main" id="{01D088DE-1DC4-4290-82A5-822C9286AF01}"/>
              </a:ext>
            </a:extLst>
          </p:cNvPr>
          <p:cNvSpPr txBox="1"/>
          <p:nvPr/>
        </p:nvSpPr>
        <p:spPr>
          <a:xfrm>
            <a:off x="5976664" y="332656"/>
            <a:ext cx="3131840" cy="6894195"/>
          </a:xfrm>
          <a:prstGeom prst="rect">
            <a:avLst/>
          </a:prstGeom>
          <a:noFill/>
        </p:spPr>
        <p:txBody>
          <a:bodyPr wrap="square" rtlCol="0">
            <a:spAutoFit/>
          </a:bodyPr>
          <a:lstStyle/>
          <a:p>
            <a:pPr marL="285750" indent="-285750" algn="ctr">
              <a:buFont typeface="Wingdings" panose="05000000000000000000" pitchFamily="2" charset="2"/>
              <a:buChar char="Ø"/>
            </a:pPr>
            <a:r>
              <a:rPr lang="en-US" sz="1700" dirty="0">
                <a:latin typeface="+mj-lt"/>
              </a:rPr>
              <a:t>HI-SCALE/ LEMS120  telescope: Two main peaks observed up to 1MeV: smaller double peak associated with CIR R1 &amp; higher double peak observed within R3  </a:t>
            </a:r>
          </a:p>
          <a:p>
            <a:pPr marL="285750" indent="-285750" algn="ctr">
              <a:buFont typeface="Wingdings" panose="05000000000000000000" pitchFamily="2" charset="2"/>
              <a:buChar char="Ø"/>
            </a:pPr>
            <a:r>
              <a:rPr lang="en-US" sz="1700" dirty="0">
                <a:latin typeface="+mj-lt"/>
              </a:rPr>
              <a:t>Noteworthy: </a:t>
            </a:r>
            <a:r>
              <a:rPr lang="en-US" sz="1700" b="1" dirty="0">
                <a:latin typeface="+mj-lt"/>
              </a:rPr>
              <a:t>lower energy ions behave almost independently of higher energy-ions (compare black and green curves)</a:t>
            </a:r>
          </a:p>
          <a:p>
            <a:pPr marL="285750" indent="-285750" algn="ctr">
              <a:buFont typeface="Wingdings" panose="05000000000000000000" pitchFamily="2" charset="2"/>
              <a:buChar char="Ø"/>
            </a:pPr>
            <a:r>
              <a:rPr lang="en-US" sz="1700" dirty="0">
                <a:latin typeface="+mj-lt"/>
              </a:rPr>
              <a:t>Abrupt enhancement of the </a:t>
            </a:r>
            <a:r>
              <a:rPr lang="en-US" sz="1700" b="1" i="1" dirty="0">
                <a:latin typeface="+mj-lt"/>
              </a:rPr>
              <a:t>lower-energy</a:t>
            </a:r>
            <a:r>
              <a:rPr lang="en-US" sz="1700" dirty="0">
                <a:latin typeface="+mj-lt"/>
              </a:rPr>
              <a:t> (0.061-0.601 MeV) ion intensities is observed at the passage of the SI. At the passage of the RS, a more gradual decrease is observed in the lower-energy ion flux profiles, with the intensity levels getting back to nearly pre-event levels exhibiting a plateau thereafter, within R2. </a:t>
            </a:r>
            <a:endParaRPr lang="en-US" sz="1700" b="1" dirty="0">
              <a:latin typeface="+mj-lt"/>
            </a:endParaRPr>
          </a:p>
        </p:txBody>
      </p:sp>
    </p:spTree>
    <p:extLst>
      <p:ext uri="{BB962C8B-B14F-4D97-AF65-F5344CB8AC3E}">
        <p14:creationId xmlns:p14="http://schemas.microsoft.com/office/powerpoint/2010/main" val="2907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a:extLst>
              <a:ext uri="{FF2B5EF4-FFF2-40B4-BE49-F238E27FC236}">
                <a16:creationId xmlns:a16="http://schemas.microsoft.com/office/drawing/2014/main" id="{88F7E24D-9E53-4900-9FA1-81658F4F84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512" y="728439"/>
            <a:ext cx="6076950" cy="5076825"/>
          </a:xfrm>
          <a:prstGeom prst="rect">
            <a:avLst/>
          </a:prstGeom>
          <a:noFill/>
          <a:ln>
            <a:noFill/>
          </a:ln>
        </p:spPr>
      </p:pic>
      <p:sp>
        <p:nvSpPr>
          <p:cNvPr id="4" name="Text Box 2">
            <a:extLst>
              <a:ext uri="{FF2B5EF4-FFF2-40B4-BE49-F238E27FC236}">
                <a16:creationId xmlns:a16="http://schemas.microsoft.com/office/drawing/2014/main" id="{C6ACEE81-D3CF-4D33-AF4A-FBF175BB0CF1}"/>
              </a:ext>
            </a:extLst>
          </p:cNvPr>
          <p:cNvSpPr txBox="1">
            <a:spLocks noChangeArrowheads="1"/>
          </p:cNvSpPr>
          <p:nvPr/>
        </p:nvSpPr>
        <p:spPr bwMode="auto">
          <a:xfrm>
            <a:off x="-1332656" y="0"/>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Energetic particle observations by Ulysses/HI-SCALE </a:t>
            </a:r>
            <a:endParaRPr lang="ru-RU" altLang="en-US" sz="2000" b="1" i="1" dirty="0">
              <a:solidFill>
                <a:srgbClr val="FFFF00"/>
              </a:solidFill>
              <a:latin typeface="+mj-lt"/>
            </a:endParaRPr>
          </a:p>
        </p:txBody>
      </p:sp>
      <p:sp>
        <p:nvSpPr>
          <p:cNvPr id="5" name="TextBox 4">
            <a:extLst>
              <a:ext uri="{FF2B5EF4-FFF2-40B4-BE49-F238E27FC236}">
                <a16:creationId xmlns:a16="http://schemas.microsoft.com/office/drawing/2014/main" id="{11E5AA43-0FDE-471E-90A1-A68C45EFC66D}"/>
              </a:ext>
            </a:extLst>
          </p:cNvPr>
          <p:cNvSpPr txBox="1"/>
          <p:nvPr/>
        </p:nvSpPr>
        <p:spPr>
          <a:xfrm>
            <a:off x="2339752" y="4715852"/>
            <a:ext cx="2160207" cy="369332"/>
          </a:xfrm>
          <a:prstGeom prst="rect">
            <a:avLst/>
          </a:prstGeom>
          <a:noFill/>
        </p:spPr>
        <p:txBody>
          <a:bodyPr wrap="none" rtlCol="0">
            <a:spAutoFit/>
          </a:bodyPr>
          <a:lstStyle/>
          <a:p>
            <a:r>
              <a:rPr lang="en-US" b="1" dirty="0">
                <a:solidFill>
                  <a:srgbClr val="FF0000"/>
                </a:solidFill>
              </a:rPr>
              <a:t>Ulysses/HI-SCALE</a:t>
            </a:r>
          </a:p>
        </p:txBody>
      </p:sp>
      <p:sp>
        <p:nvSpPr>
          <p:cNvPr id="6" name="TextBox 5">
            <a:extLst>
              <a:ext uri="{FF2B5EF4-FFF2-40B4-BE49-F238E27FC236}">
                <a16:creationId xmlns:a16="http://schemas.microsoft.com/office/drawing/2014/main" id="{C3ABD39D-8C84-4796-8416-515A53C51924}"/>
              </a:ext>
            </a:extLst>
          </p:cNvPr>
          <p:cNvSpPr txBox="1"/>
          <p:nvPr/>
        </p:nvSpPr>
        <p:spPr>
          <a:xfrm>
            <a:off x="-108520" y="5805264"/>
            <a:ext cx="9108504" cy="1107996"/>
          </a:xfrm>
          <a:prstGeom prst="rect">
            <a:avLst/>
          </a:prstGeom>
          <a:noFill/>
        </p:spPr>
        <p:txBody>
          <a:bodyPr wrap="square" rtlCol="0">
            <a:spAutoFit/>
          </a:bodyPr>
          <a:lstStyle/>
          <a:p>
            <a:pPr marL="285750" indent="-285750" algn="ctr">
              <a:buFont typeface="Wingdings" panose="05000000000000000000" pitchFamily="2" charset="2"/>
              <a:buChar char="Ø"/>
            </a:pPr>
            <a:r>
              <a:rPr lang="en-US" sz="2200" b="1" dirty="0">
                <a:latin typeface="+mj-lt"/>
              </a:rPr>
              <a:t>Are those extra peaks far downstream of ISs (PEAK II) related to DSA only or there is also another origin for these energetic particle enhancements? </a:t>
            </a:r>
          </a:p>
        </p:txBody>
      </p:sp>
      <p:sp>
        <p:nvSpPr>
          <p:cNvPr id="7" name="TextBox 6">
            <a:extLst>
              <a:ext uri="{FF2B5EF4-FFF2-40B4-BE49-F238E27FC236}">
                <a16:creationId xmlns:a16="http://schemas.microsoft.com/office/drawing/2014/main" id="{01D088DE-1DC4-4290-82A5-822C9286AF01}"/>
              </a:ext>
            </a:extLst>
          </p:cNvPr>
          <p:cNvSpPr txBox="1"/>
          <p:nvPr/>
        </p:nvSpPr>
        <p:spPr>
          <a:xfrm>
            <a:off x="5976664" y="363135"/>
            <a:ext cx="3131840" cy="5586145"/>
          </a:xfrm>
          <a:prstGeom prst="rect">
            <a:avLst/>
          </a:prstGeom>
          <a:noFill/>
        </p:spPr>
        <p:txBody>
          <a:bodyPr wrap="square" rtlCol="0">
            <a:spAutoFit/>
          </a:bodyPr>
          <a:lstStyle/>
          <a:p>
            <a:pPr marL="285750" indent="-285750" algn="ctr">
              <a:buFont typeface="Wingdings" panose="05000000000000000000" pitchFamily="2" charset="2"/>
              <a:buChar char="Ø"/>
            </a:pPr>
            <a:r>
              <a:rPr lang="en-US" sz="1700" dirty="0">
                <a:latin typeface="+mj-lt"/>
              </a:rPr>
              <a:t>Lower-energy ion flux enhancements observed in R1 are definitely not related to the SEP propagation</a:t>
            </a:r>
          </a:p>
          <a:p>
            <a:pPr marL="285750" indent="-285750" algn="ctr">
              <a:buFont typeface="Wingdings" panose="05000000000000000000" pitchFamily="2" charset="2"/>
              <a:buChar char="Ø"/>
            </a:pPr>
            <a:endParaRPr lang="en-US" sz="1700" dirty="0">
              <a:latin typeface="+mj-lt"/>
            </a:endParaRPr>
          </a:p>
          <a:p>
            <a:pPr marL="285750" indent="-285750" algn="ctr">
              <a:buFont typeface="Wingdings" panose="05000000000000000000" pitchFamily="2" charset="2"/>
              <a:buChar char="Ø"/>
            </a:pPr>
            <a:r>
              <a:rPr lang="en-US" sz="1700" dirty="0">
                <a:latin typeface="+mj-lt"/>
              </a:rPr>
              <a:t>They are not totally due to the RS either, because there are two peaks within the region and none of those is observed to have a maximum coinciding with the shock position</a:t>
            </a:r>
          </a:p>
          <a:p>
            <a:pPr marL="285750" indent="-285750" algn="ctr">
              <a:buFont typeface="Wingdings" panose="05000000000000000000" pitchFamily="2" charset="2"/>
              <a:buChar char="Ø"/>
            </a:pPr>
            <a:endParaRPr lang="en-US" sz="1700" dirty="0">
              <a:latin typeface="+mj-lt"/>
            </a:endParaRPr>
          </a:p>
          <a:p>
            <a:pPr marL="285750" indent="-285750" algn="ctr">
              <a:buFont typeface="Wingdings" panose="05000000000000000000" pitchFamily="2" charset="2"/>
              <a:buChar char="Ø"/>
            </a:pPr>
            <a:r>
              <a:rPr lang="en-US" sz="1700" dirty="0">
                <a:latin typeface="+mj-lt"/>
              </a:rPr>
              <a:t>They apparently become accelerated inside R1 by different and independent mechanisms, one of which is of a local origin – quite possibly determined by the existence of magnetic islands inside R1</a:t>
            </a:r>
            <a:endParaRPr lang="en-US" sz="1700" b="1" dirty="0">
              <a:latin typeface="+mj-lt"/>
            </a:endParaRPr>
          </a:p>
        </p:txBody>
      </p:sp>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116853" y="351961"/>
            <a:ext cx="677708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a:solidFill>
                  <a:srgbClr val="FFFF66"/>
                </a:solidFill>
                <a:latin typeface="+mj-lt"/>
              </a:rPr>
              <a:t>Malandraki, </a:t>
            </a:r>
            <a:r>
              <a:rPr lang="en-US" altLang="en-US" sz="1600" b="1" i="1" dirty="0" err="1">
                <a:solidFill>
                  <a:srgbClr val="FFFF66"/>
                </a:solidFill>
                <a:latin typeface="+mj-lt"/>
              </a:rPr>
              <a:t>Khabarova</a:t>
            </a:r>
            <a:r>
              <a:rPr lang="en-US" altLang="en-US" sz="1600" b="1" i="1" dirty="0">
                <a:solidFill>
                  <a:srgbClr val="FFFF66"/>
                </a:solidFill>
                <a:latin typeface="+mj-lt"/>
              </a:rPr>
              <a:t>, Bruno,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Tree>
    <p:extLst>
      <p:ext uri="{BB962C8B-B14F-4D97-AF65-F5344CB8AC3E}">
        <p14:creationId xmlns:p14="http://schemas.microsoft.com/office/powerpoint/2010/main" val="133788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ACEE81-D3CF-4D33-AF4A-FBF175BB0CF1}"/>
              </a:ext>
            </a:extLst>
          </p:cNvPr>
          <p:cNvSpPr txBox="1">
            <a:spLocks noChangeArrowheads="1"/>
          </p:cNvSpPr>
          <p:nvPr/>
        </p:nvSpPr>
        <p:spPr bwMode="auto">
          <a:xfrm>
            <a:off x="0" y="116632"/>
            <a:ext cx="9180512" cy="71006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Evidence for the existence of Magnetic islands  </a:t>
            </a:r>
          </a:p>
          <a:p>
            <a:pPr algn="ctr"/>
            <a:r>
              <a:rPr lang="en-GB" altLang="en-US" sz="2000" b="1" i="1" dirty="0">
                <a:solidFill>
                  <a:srgbClr val="FFFF00"/>
                </a:solidFill>
                <a:latin typeface="+mj-lt"/>
              </a:rPr>
              <a:t>Energetic particle observations by Ulysses/HI-SCALE </a:t>
            </a:r>
            <a:endParaRPr lang="ru-RU" altLang="en-US" sz="2000" b="1" i="1" dirty="0">
              <a:solidFill>
                <a:srgbClr val="FFFF00"/>
              </a:solidFill>
              <a:latin typeface="+mj-lt"/>
            </a:endParaRPr>
          </a:p>
        </p:txBody>
      </p:sp>
      <p:sp>
        <p:nvSpPr>
          <p:cNvPr id="5" name="TextBox 4">
            <a:extLst>
              <a:ext uri="{FF2B5EF4-FFF2-40B4-BE49-F238E27FC236}">
                <a16:creationId xmlns:a16="http://schemas.microsoft.com/office/drawing/2014/main" id="{11E5AA43-0FDE-471E-90A1-A68C45EFC66D}"/>
              </a:ext>
            </a:extLst>
          </p:cNvPr>
          <p:cNvSpPr txBox="1"/>
          <p:nvPr/>
        </p:nvSpPr>
        <p:spPr>
          <a:xfrm>
            <a:off x="611560" y="836712"/>
            <a:ext cx="2160207" cy="369332"/>
          </a:xfrm>
          <a:prstGeom prst="rect">
            <a:avLst/>
          </a:prstGeom>
          <a:noFill/>
        </p:spPr>
        <p:txBody>
          <a:bodyPr wrap="none" rtlCol="0">
            <a:spAutoFit/>
          </a:bodyPr>
          <a:lstStyle/>
          <a:p>
            <a:r>
              <a:rPr lang="en-US" b="1" dirty="0">
                <a:solidFill>
                  <a:srgbClr val="FF0000"/>
                </a:solidFill>
              </a:rPr>
              <a:t>Ulysses/HI-SCALE</a:t>
            </a:r>
          </a:p>
        </p:txBody>
      </p:sp>
      <p:sp>
        <p:nvSpPr>
          <p:cNvPr id="7" name="TextBox 6">
            <a:extLst>
              <a:ext uri="{FF2B5EF4-FFF2-40B4-BE49-F238E27FC236}">
                <a16:creationId xmlns:a16="http://schemas.microsoft.com/office/drawing/2014/main" id="{01D088DE-1DC4-4290-82A5-822C9286AF01}"/>
              </a:ext>
            </a:extLst>
          </p:cNvPr>
          <p:cNvSpPr txBox="1"/>
          <p:nvPr/>
        </p:nvSpPr>
        <p:spPr>
          <a:xfrm>
            <a:off x="5076056" y="1155223"/>
            <a:ext cx="4032448" cy="4524315"/>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Flux amplification calculated for the 8 HI-SCALE/ LEMS120  telescope channels</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Zero point corresponds to the last shock (FS3) position</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In the case of pure DSA the flux amplification should be 1 DS of the Shock</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The existence of a prominent peak far behind the shock is a signature of some unaccounted processes that accelerated particles occurring within ICME sheath</a:t>
            </a:r>
          </a:p>
        </p:txBody>
      </p:sp>
      <p:pic>
        <p:nvPicPr>
          <p:cNvPr id="3074" name="Εικόνα 11">
            <a:extLst>
              <a:ext uri="{FF2B5EF4-FFF2-40B4-BE49-F238E27FC236}">
                <a16:creationId xmlns:a16="http://schemas.microsoft.com/office/drawing/2014/main" id="{7E1A9155-518B-435D-908F-76CDBE9A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4941565" cy="354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a:extLst>
              <a:ext uri="{FF2B5EF4-FFF2-40B4-BE49-F238E27FC236}">
                <a16:creationId xmlns:a16="http://schemas.microsoft.com/office/drawing/2014/main" id="{F0EC8499-7660-4E7E-A637-44B64E6CB584}"/>
              </a:ext>
            </a:extLst>
          </p:cNvPr>
          <p:cNvSpPr txBox="1">
            <a:spLocks noChangeArrowheads="1"/>
          </p:cNvSpPr>
          <p:nvPr/>
        </p:nvSpPr>
        <p:spPr bwMode="auto">
          <a:xfrm>
            <a:off x="4813106" y="5960529"/>
            <a:ext cx="4513488" cy="58695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err="1">
                <a:solidFill>
                  <a:srgbClr val="FFFF66"/>
                </a:solidFill>
                <a:latin typeface="+mj-lt"/>
              </a:rPr>
              <a:t>Malandraki</a:t>
            </a:r>
            <a:r>
              <a:rPr lang="en-US" altLang="en-US" sz="1600" b="1" i="1" dirty="0">
                <a:solidFill>
                  <a:srgbClr val="FFFF66"/>
                </a:solidFill>
                <a:latin typeface="+mj-lt"/>
              </a:rPr>
              <a:t>, </a:t>
            </a:r>
            <a:r>
              <a:rPr lang="en-US" altLang="en-US" sz="1600" b="1" i="1" dirty="0" err="1">
                <a:solidFill>
                  <a:srgbClr val="FFFF66"/>
                </a:solidFill>
                <a:latin typeface="+mj-lt"/>
              </a:rPr>
              <a:t>Khabarova</a:t>
            </a:r>
            <a:r>
              <a:rPr lang="en-US" altLang="en-US" sz="1600" b="1" i="1" dirty="0">
                <a:solidFill>
                  <a:srgbClr val="FFFF66"/>
                </a:solidFill>
                <a:latin typeface="+mj-lt"/>
              </a:rPr>
              <a:t>, Bruno, </a:t>
            </a:r>
          </a:p>
          <a:p>
            <a:pPr algn="ct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2" name="TextBox 1">
            <a:extLst>
              <a:ext uri="{FF2B5EF4-FFF2-40B4-BE49-F238E27FC236}">
                <a16:creationId xmlns:a16="http://schemas.microsoft.com/office/drawing/2014/main" id="{85841E05-791D-43A0-BA41-BCF3A2603BBE}"/>
              </a:ext>
            </a:extLst>
          </p:cNvPr>
          <p:cNvSpPr txBox="1"/>
          <p:nvPr/>
        </p:nvSpPr>
        <p:spPr>
          <a:xfrm>
            <a:off x="-36512" y="4797152"/>
            <a:ext cx="5112568" cy="2031325"/>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The order of the curves with higher energies on the top </a:t>
            </a:r>
            <a:r>
              <a:rPr lang="en-US" dirty="0">
                <a:latin typeface="+mj-lt"/>
                <a:ea typeface="Meiryo" panose="020B0604030504040204" pitchFamily="34" charset="-128"/>
              </a:rPr>
              <a:t>⇒ </a:t>
            </a:r>
            <a:r>
              <a:rPr lang="en-US" dirty="0">
                <a:latin typeface="+mj-lt"/>
              </a:rPr>
              <a:t>signature of particle acceleration proposed by </a:t>
            </a:r>
            <a:r>
              <a:rPr lang="en-US" b="1" dirty="0" err="1">
                <a:latin typeface="+mj-lt"/>
              </a:rPr>
              <a:t>Zank</a:t>
            </a:r>
            <a:r>
              <a:rPr lang="en-US" b="1" dirty="0">
                <a:latin typeface="+mj-lt"/>
              </a:rPr>
              <a:t> et al. 2014: energization of ions by dynamical magnetic islands</a:t>
            </a:r>
          </a:p>
          <a:p>
            <a:pPr marL="285750" indent="-285750" algn="ctr">
              <a:buFont typeface="Wingdings" panose="05000000000000000000" pitchFamily="2" charset="2"/>
              <a:buChar char="Ø"/>
            </a:pPr>
            <a:endParaRPr lang="en-US" b="1" dirty="0">
              <a:latin typeface="+mj-lt"/>
            </a:endParaRPr>
          </a:p>
          <a:p>
            <a:pPr marL="285750" indent="-285750" algn="ctr">
              <a:buFont typeface="Wingdings" panose="05000000000000000000" pitchFamily="2" charset="2"/>
              <a:buChar char="Ø"/>
            </a:pPr>
            <a:r>
              <a:rPr lang="en-US" dirty="0">
                <a:latin typeface="+mj-lt"/>
              </a:rPr>
              <a:t>Therefore, Peak II a result of local dynamical processes </a:t>
            </a:r>
          </a:p>
        </p:txBody>
      </p:sp>
    </p:spTree>
    <p:extLst>
      <p:ext uri="{BB962C8B-B14F-4D97-AF65-F5344CB8AC3E}">
        <p14:creationId xmlns:p14="http://schemas.microsoft.com/office/powerpoint/2010/main" val="2150203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a:extLst>
              <a:ext uri="{FF2B5EF4-FFF2-40B4-BE49-F238E27FC236}">
                <a16:creationId xmlns:a16="http://schemas.microsoft.com/office/drawing/2014/main" id="{88F7E24D-9E53-4900-9FA1-81658F4F84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496" y="944463"/>
            <a:ext cx="6076950" cy="5076825"/>
          </a:xfrm>
          <a:prstGeom prst="rect">
            <a:avLst/>
          </a:prstGeom>
          <a:noFill/>
          <a:ln>
            <a:noFill/>
          </a:ln>
        </p:spPr>
      </p:pic>
      <p:sp>
        <p:nvSpPr>
          <p:cNvPr id="5" name="TextBox 4">
            <a:extLst>
              <a:ext uri="{FF2B5EF4-FFF2-40B4-BE49-F238E27FC236}">
                <a16:creationId xmlns:a16="http://schemas.microsoft.com/office/drawing/2014/main" id="{11E5AA43-0FDE-471E-90A1-A68C45EFC66D}"/>
              </a:ext>
            </a:extLst>
          </p:cNvPr>
          <p:cNvSpPr txBox="1"/>
          <p:nvPr/>
        </p:nvSpPr>
        <p:spPr>
          <a:xfrm>
            <a:off x="2339752" y="4715852"/>
            <a:ext cx="2160207" cy="369332"/>
          </a:xfrm>
          <a:prstGeom prst="rect">
            <a:avLst/>
          </a:prstGeom>
          <a:noFill/>
        </p:spPr>
        <p:txBody>
          <a:bodyPr wrap="none" rtlCol="0">
            <a:spAutoFit/>
          </a:bodyPr>
          <a:lstStyle/>
          <a:p>
            <a:r>
              <a:rPr lang="en-US" b="1" dirty="0">
                <a:solidFill>
                  <a:srgbClr val="FF0000"/>
                </a:solidFill>
              </a:rPr>
              <a:t>Ulysses/HI-SCALE</a:t>
            </a:r>
          </a:p>
        </p:txBody>
      </p:sp>
      <p:sp>
        <p:nvSpPr>
          <p:cNvPr id="7" name="TextBox 6">
            <a:extLst>
              <a:ext uri="{FF2B5EF4-FFF2-40B4-BE49-F238E27FC236}">
                <a16:creationId xmlns:a16="http://schemas.microsoft.com/office/drawing/2014/main" id="{01D088DE-1DC4-4290-82A5-822C9286AF01}"/>
              </a:ext>
            </a:extLst>
          </p:cNvPr>
          <p:cNvSpPr txBox="1"/>
          <p:nvPr/>
        </p:nvSpPr>
        <p:spPr>
          <a:xfrm>
            <a:off x="5976664" y="1340768"/>
            <a:ext cx="3131840" cy="4247317"/>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A clear anti-correlation between the density and the IMF strength present in R1 and R3</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Anti-correlated pulses of N and B especially well-pronounced in R3</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This is one of the signatures for the occurrence of Magnetic Islands (Cartwright &amp; </a:t>
            </a:r>
            <a:r>
              <a:rPr lang="en-US" dirty="0" err="1">
                <a:latin typeface="+mj-lt"/>
              </a:rPr>
              <a:t>Moldwin</a:t>
            </a:r>
            <a:r>
              <a:rPr lang="en-US" dirty="0">
                <a:latin typeface="+mj-lt"/>
              </a:rPr>
              <a:t>, 2010; </a:t>
            </a:r>
            <a:r>
              <a:rPr lang="en-US" dirty="0" err="1">
                <a:latin typeface="+mj-lt"/>
              </a:rPr>
              <a:t>Khabarova</a:t>
            </a:r>
            <a:r>
              <a:rPr lang="en-US" dirty="0">
                <a:latin typeface="+mj-lt"/>
              </a:rPr>
              <a:t> et al. 2015)</a:t>
            </a:r>
            <a:endParaRPr lang="en-US" b="1" dirty="0">
              <a:latin typeface="+mj-lt"/>
            </a:endParaRPr>
          </a:p>
        </p:txBody>
      </p:sp>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459211" y="6256617"/>
            <a:ext cx="677708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a:solidFill>
                  <a:srgbClr val="FFFF66"/>
                </a:solidFill>
                <a:latin typeface="+mj-lt"/>
              </a:rPr>
              <a:t>Malandraki, </a:t>
            </a:r>
            <a:r>
              <a:rPr lang="en-US" altLang="en-US" sz="1600" b="1" i="1" dirty="0" err="1">
                <a:solidFill>
                  <a:srgbClr val="FFFF66"/>
                </a:solidFill>
                <a:latin typeface="+mj-lt"/>
              </a:rPr>
              <a:t>Khabarova</a:t>
            </a:r>
            <a:r>
              <a:rPr lang="en-US" altLang="en-US" sz="1600" b="1" i="1" dirty="0">
                <a:solidFill>
                  <a:srgbClr val="FFFF66"/>
                </a:solidFill>
                <a:latin typeface="+mj-lt"/>
              </a:rPr>
              <a:t>, Bruno,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9" name="Text Box 2">
            <a:extLst>
              <a:ext uri="{FF2B5EF4-FFF2-40B4-BE49-F238E27FC236}">
                <a16:creationId xmlns:a16="http://schemas.microsoft.com/office/drawing/2014/main" id="{D5FA62A8-B9E4-4287-8B8D-E686726CD5F9}"/>
              </a:ext>
            </a:extLst>
          </p:cNvPr>
          <p:cNvSpPr txBox="1">
            <a:spLocks noChangeArrowheads="1"/>
          </p:cNvSpPr>
          <p:nvPr/>
        </p:nvSpPr>
        <p:spPr bwMode="auto">
          <a:xfrm>
            <a:off x="0" y="-27384"/>
            <a:ext cx="9180512" cy="71006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Evidence for the existence of Magnetic islands (</a:t>
            </a:r>
            <a:r>
              <a:rPr lang="en-GB" altLang="en-US" sz="2000" b="1" i="1" dirty="0" err="1">
                <a:solidFill>
                  <a:srgbClr val="FFFF00"/>
                </a:solidFill>
                <a:latin typeface="+mj-lt"/>
              </a:rPr>
              <a:t>cntd</a:t>
            </a:r>
            <a:r>
              <a:rPr lang="en-GB" altLang="en-US" sz="2000" b="1" i="1" dirty="0">
                <a:solidFill>
                  <a:srgbClr val="FFFF00"/>
                </a:solidFill>
                <a:latin typeface="+mj-lt"/>
              </a:rPr>
              <a:t>.)   </a:t>
            </a:r>
          </a:p>
          <a:p>
            <a:pPr algn="ctr"/>
            <a:r>
              <a:rPr lang="en-GB" altLang="en-US" sz="2000" b="1" i="1" dirty="0">
                <a:solidFill>
                  <a:srgbClr val="FFFF00"/>
                </a:solidFill>
                <a:latin typeface="+mj-lt"/>
              </a:rPr>
              <a:t>Energetic particle observations by Ulysses/HI-SCALE </a:t>
            </a:r>
            <a:endParaRPr lang="ru-RU" altLang="en-US" sz="2000" b="1" i="1" dirty="0">
              <a:solidFill>
                <a:srgbClr val="FFFF00"/>
              </a:solidFill>
              <a:latin typeface="+mj-lt"/>
            </a:endParaRPr>
          </a:p>
        </p:txBody>
      </p:sp>
    </p:spTree>
    <p:extLst>
      <p:ext uri="{BB962C8B-B14F-4D97-AF65-F5344CB8AC3E}">
        <p14:creationId xmlns:p14="http://schemas.microsoft.com/office/powerpoint/2010/main" val="223125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D088DE-1DC4-4290-82A5-822C9286AF01}"/>
              </a:ext>
            </a:extLst>
          </p:cNvPr>
          <p:cNvSpPr txBox="1"/>
          <p:nvPr/>
        </p:nvSpPr>
        <p:spPr>
          <a:xfrm>
            <a:off x="5940152" y="1136933"/>
            <a:ext cx="2808312" cy="4524315"/>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Location of the tip of the magnetic field vector  (</a:t>
            </a:r>
            <a:r>
              <a:rPr lang="en-US" dirty="0" err="1">
                <a:latin typeface="+mj-lt"/>
              </a:rPr>
              <a:t>hodograms</a:t>
            </a:r>
            <a:r>
              <a:rPr lang="en-US" dirty="0">
                <a:latin typeface="+mj-lt"/>
              </a:rPr>
              <a:t>) in the RTN reference system for each of our 4 time intervals</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Intervals 2 and 4 do not show large amplitude arches like intervals 1 &amp; 3</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Therefore, signatures of </a:t>
            </a:r>
            <a:r>
              <a:rPr lang="en-US" dirty="0" err="1">
                <a:latin typeface="+mj-lt"/>
              </a:rPr>
              <a:t>magnetric</a:t>
            </a:r>
            <a:r>
              <a:rPr lang="en-US" dirty="0">
                <a:latin typeface="+mj-lt"/>
              </a:rPr>
              <a:t> islands occur mainly in intervals 1 and 3</a:t>
            </a:r>
          </a:p>
        </p:txBody>
      </p:sp>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459211" y="6256617"/>
            <a:ext cx="677708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a:solidFill>
                  <a:srgbClr val="FFFF66"/>
                </a:solidFill>
                <a:latin typeface="+mj-lt"/>
              </a:rPr>
              <a:t>Malandraki, </a:t>
            </a:r>
            <a:r>
              <a:rPr lang="en-US" altLang="en-US" sz="1600" b="1" i="1" dirty="0" err="1">
                <a:solidFill>
                  <a:srgbClr val="FFFF66"/>
                </a:solidFill>
                <a:latin typeface="+mj-lt"/>
              </a:rPr>
              <a:t>Khabarova</a:t>
            </a:r>
            <a:r>
              <a:rPr lang="en-US" altLang="en-US" sz="1600" b="1" i="1" dirty="0">
                <a:solidFill>
                  <a:srgbClr val="FFFF66"/>
                </a:solidFill>
                <a:latin typeface="+mj-lt"/>
              </a:rPr>
              <a:t>, Bruno,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9" name="Text Box 2">
            <a:extLst>
              <a:ext uri="{FF2B5EF4-FFF2-40B4-BE49-F238E27FC236}">
                <a16:creationId xmlns:a16="http://schemas.microsoft.com/office/drawing/2014/main" id="{D5FA62A8-B9E4-4287-8B8D-E686726CD5F9}"/>
              </a:ext>
            </a:extLst>
          </p:cNvPr>
          <p:cNvSpPr txBox="1">
            <a:spLocks noChangeArrowheads="1"/>
          </p:cNvSpPr>
          <p:nvPr/>
        </p:nvSpPr>
        <p:spPr bwMode="auto">
          <a:xfrm>
            <a:off x="0" y="74381"/>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Evidence for the existence of Magnetic islands (</a:t>
            </a:r>
            <a:r>
              <a:rPr lang="en-GB" altLang="en-US" sz="2000" b="1" i="1" dirty="0" err="1">
                <a:solidFill>
                  <a:srgbClr val="FFFF00"/>
                </a:solidFill>
                <a:latin typeface="+mj-lt"/>
              </a:rPr>
              <a:t>cntd</a:t>
            </a:r>
            <a:r>
              <a:rPr lang="en-GB" altLang="en-US" sz="2000" b="1" i="1" dirty="0">
                <a:solidFill>
                  <a:srgbClr val="FFFF00"/>
                </a:solidFill>
                <a:latin typeface="+mj-lt"/>
              </a:rPr>
              <a:t>.)  </a:t>
            </a:r>
          </a:p>
        </p:txBody>
      </p:sp>
      <p:sp>
        <p:nvSpPr>
          <p:cNvPr id="3" name="Rectangle 2">
            <a:extLst>
              <a:ext uri="{FF2B5EF4-FFF2-40B4-BE49-F238E27FC236}">
                <a16:creationId xmlns:a16="http://schemas.microsoft.com/office/drawing/2014/main" id="{9202A15D-2E2F-47DE-95C1-58CDD4513BAA}"/>
              </a:ext>
            </a:extLst>
          </p:cNvPr>
          <p:cNvSpPr>
            <a:spLocks noChangeArrowheads="1"/>
          </p:cNvSpPr>
          <p:nvPr/>
        </p:nvSpPr>
        <p:spPr bwMode="auto">
          <a:xfrm>
            <a:off x="251520" y="836712"/>
            <a:ext cx="11101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2">
            <a:extLst>
              <a:ext uri="{FF2B5EF4-FFF2-40B4-BE49-F238E27FC236}">
                <a16:creationId xmlns:a16="http://schemas.microsoft.com/office/drawing/2014/main" id="{339C6858-AE85-4A11-A706-9A729A0D5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47410"/>
            <a:ext cx="5400600" cy="472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1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1D088DE-1DC4-4290-82A5-822C9286AF01}"/>
              </a:ext>
            </a:extLst>
          </p:cNvPr>
          <p:cNvSpPr txBox="1"/>
          <p:nvPr/>
        </p:nvSpPr>
        <p:spPr>
          <a:xfrm>
            <a:off x="-108520" y="1037049"/>
            <a:ext cx="3888432" cy="5632311"/>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Signature of the presence of small-scale MIs: observations of Current Sheets (CSs) separating them</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PVI method: top panel shows the presence of coherent structures of all possible origins (Greco et al. 2018) </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No big difference between the 4R</a:t>
            </a:r>
          </a:p>
          <a:p>
            <a:pPr marL="285750" indent="-285750" algn="ctr">
              <a:buFont typeface="Wingdings" panose="05000000000000000000" pitchFamily="2" charset="2"/>
              <a:buChar char="Ø"/>
            </a:pPr>
            <a:endParaRPr lang="en-US" dirty="0">
              <a:latin typeface="+mj-lt"/>
            </a:endParaRPr>
          </a:p>
          <a:p>
            <a:pPr marL="285750" indent="-285750" algn="ctr">
              <a:buFont typeface="Wingdings" panose="05000000000000000000" pitchFamily="2" charset="2"/>
              <a:buChar char="Ø"/>
            </a:pPr>
            <a:r>
              <a:rPr lang="en-US" dirty="0">
                <a:latin typeface="+mj-lt"/>
              </a:rPr>
              <a:t>Only CSs characteristics derived from the CS identification method by Li 2008 </a:t>
            </a:r>
            <a:r>
              <a:rPr lang="en-US" dirty="0">
                <a:latin typeface="+mj-lt"/>
                <a:ea typeface="Meiryo" panose="020B0604030504040204" pitchFamily="34" charset="-128"/>
              </a:rPr>
              <a:t>⇒ the occurrence rate of CSs in R1 and R3 higher than in other regions</a:t>
            </a:r>
          </a:p>
          <a:p>
            <a:pPr marL="285750" indent="-285750" algn="ctr">
              <a:buFont typeface="Wingdings" panose="05000000000000000000" pitchFamily="2" charset="2"/>
              <a:buChar char="Ø"/>
            </a:pPr>
            <a:endParaRPr lang="en-US"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CS angles larger in R3 ⇒ larger changes in the local IMF direction </a:t>
            </a:r>
          </a:p>
        </p:txBody>
      </p:sp>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1979712" y="6226419"/>
            <a:ext cx="6777085" cy="58695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err="1">
                <a:solidFill>
                  <a:srgbClr val="FFFF66"/>
                </a:solidFill>
                <a:latin typeface="+mj-lt"/>
              </a:rPr>
              <a:t>Malandraki</a:t>
            </a:r>
            <a:r>
              <a:rPr lang="en-US" altLang="en-US" sz="1600" b="1" i="1" dirty="0">
                <a:solidFill>
                  <a:srgbClr val="FFFF66"/>
                </a:solidFill>
                <a:latin typeface="+mj-lt"/>
              </a:rPr>
              <a:t>, </a:t>
            </a:r>
            <a:r>
              <a:rPr lang="en-US" altLang="en-US" sz="1600" b="1" i="1" dirty="0" err="1">
                <a:solidFill>
                  <a:srgbClr val="FFFF66"/>
                </a:solidFill>
                <a:latin typeface="+mj-lt"/>
              </a:rPr>
              <a:t>Khabarova</a:t>
            </a:r>
            <a:r>
              <a:rPr lang="en-US" altLang="en-US" sz="1600" b="1" i="1" dirty="0">
                <a:solidFill>
                  <a:srgbClr val="FFFF66"/>
                </a:solidFill>
                <a:latin typeface="+mj-lt"/>
              </a:rPr>
              <a:t>, Bruno, </a:t>
            </a:r>
          </a:p>
          <a:p>
            <a:pPr algn="ct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9" name="Text Box 2">
            <a:extLst>
              <a:ext uri="{FF2B5EF4-FFF2-40B4-BE49-F238E27FC236}">
                <a16:creationId xmlns:a16="http://schemas.microsoft.com/office/drawing/2014/main" id="{D5FA62A8-B9E4-4287-8B8D-E686726CD5F9}"/>
              </a:ext>
            </a:extLst>
          </p:cNvPr>
          <p:cNvSpPr txBox="1">
            <a:spLocks noChangeArrowheads="1"/>
          </p:cNvSpPr>
          <p:nvPr/>
        </p:nvSpPr>
        <p:spPr bwMode="auto">
          <a:xfrm>
            <a:off x="0" y="116632"/>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Evidence for the existence of Magnetic islands (</a:t>
            </a:r>
            <a:r>
              <a:rPr lang="en-GB" altLang="en-US" sz="2000" b="1" i="1" dirty="0" err="1">
                <a:solidFill>
                  <a:srgbClr val="FFFF00"/>
                </a:solidFill>
                <a:latin typeface="+mj-lt"/>
              </a:rPr>
              <a:t>cntd</a:t>
            </a:r>
            <a:r>
              <a:rPr lang="en-GB" altLang="en-US" sz="2000" b="1" i="1" dirty="0">
                <a:solidFill>
                  <a:srgbClr val="FFFF00"/>
                </a:solidFill>
                <a:latin typeface="+mj-lt"/>
              </a:rPr>
              <a:t>.)   </a:t>
            </a:r>
          </a:p>
        </p:txBody>
      </p:sp>
      <p:sp>
        <p:nvSpPr>
          <p:cNvPr id="3" name="Rectangle 2">
            <a:extLst>
              <a:ext uri="{FF2B5EF4-FFF2-40B4-BE49-F238E27FC236}">
                <a16:creationId xmlns:a16="http://schemas.microsoft.com/office/drawing/2014/main" id="{9202A15D-2E2F-47DE-95C1-58CDD4513BAA}"/>
              </a:ext>
            </a:extLst>
          </p:cNvPr>
          <p:cNvSpPr>
            <a:spLocks noChangeArrowheads="1"/>
          </p:cNvSpPr>
          <p:nvPr/>
        </p:nvSpPr>
        <p:spPr bwMode="auto">
          <a:xfrm>
            <a:off x="251520" y="836712"/>
            <a:ext cx="11101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50" name="Picture 16">
            <a:extLst>
              <a:ext uri="{FF2B5EF4-FFF2-40B4-BE49-F238E27FC236}">
                <a16:creationId xmlns:a16="http://schemas.microsoft.com/office/drawing/2014/main" id="{058B6BE0-B2FE-4EC3-A771-AD68DDA1A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175" y="548680"/>
            <a:ext cx="3964165" cy="362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Εικόνα 20">
            <a:extLst>
              <a:ext uri="{FF2B5EF4-FFF2-40B4-BE49-F238E27FC236}">
                <a16:creationId xmlns:a16="http://schemas.microsoft.com/office/drawing/2014/main" id="{DA5CDF62-D248-41E2-B9A8-852FAC814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444" y="3717032"/>
            <a:ext cx="2196483" cy="33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31A7DF2-FDA9-406E-8B90-D68166DA9FF2}"/>
              </a:ext>
            </a:extLst>
          </p:cNvPr>
          <p:cNvSpPr txBox="1"/>
          <p:nvPr/>
        </p:nvSpPr>
        <p:spPr>
          <a:xfrm>
            <a:off x="3851920" y="4653136"/>
            <a:ext cx="2808312" cy="1477328"/>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rPr>
              <a:t>CS occurrence rate calculated: The number of CSs per hour is much higher with R1 and R3</a:t>
            </a:r>
          </a:p>
        </p:txBody>
      </p:sp>
    </p:spTree>
    <p:extLst>
      <p:ext uri="{BB962C8B-B14F-4D97-AF65-F5344CB8AC3E}">
        <p14:creationId xmlns:p14="http://schemas.microsoft.com/office/powerpoint/2010/main" val="1876680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1183457" y="332656"/>
            <a:ext cx="677708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a:solidFill>
                  <a:srgbClr val="FFFF66"/>
                </a:solidFill>
                <a:latin typeface="+mj-lt"/>
              </a:rPr>
              <a:t>Malandraki, </a:t>
            </a:r>
            <a:r>
              <a:rPr lang="en-US" altLang="en-US" sz="1600" b="1" i="1" dirty="0" err="1">
                <a:solidFill>
                  <a:srgbClr val="FFFF66"/>
                </a:solidFill>
                <a:latin typeface="+mj-lt"/>
              </a:rPr>
              <a:t>Khabarova</a:t>
            </a:r>
            <a:r>
              <a:rPr lang="en-US" altLang="en-US" sz="1600" b="1" i="1" dirty="0">
                <a:solidFill>
                  <a:srgbClr val="FFFF66"/>
                </a:solidFill>
                <a:latin typeface="+mj-lt"/>
              </a:rPr>
              <a:t>, Bruno, </a:t>
            </a: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9" name="Text Box 2">
            <a:extLst>
              <a:ext uri="{FF2B5EF4-FFF2-40B4-BE49-F238E27FC236}">
                <a16:creationId xmlns:a16="http://schemas.microsoft.com/office/drawing/2014/main" id="{D5FA62A8-B9E4-4287-8B8D-E686726CD5F9}"/>
              </a:ext>
            </a:extLst>
          </p:cNvPr>
          <p:cNvSpPr txBox="1">
            <a:spLocks noChangeArrowheads="1"/>
          </p:cNvSpPr>
          <p:nvPr/>
        </p:nvSpPr>
        <p:spPr bwMode="auto">
          <a:xfrm>
            <a:off x="0" y="2373"/>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Evidence for the existence of Magnetic islands (</a:t>
            </a:r>
            <a:r>
              <a:rPr lang="en-GB" altLang="en-US" sz="2000" b="1" i="1" dirty="0" err="1">
                <a:solidFill>
                  <a:srgbClr val="FFFF00"/>
                </a:solidFill>
                <a:latin typeface="+mj-lt"/>
              </a:rPr>
              <a:t>cntd</a:t>
            </a:r>
            <a:r>
              <a:rPr lang="en-GB" altLang="en-US" sz="2000" b="1" i="1" dirty="0">
                <a:solidFill>
                  <a:srgbClr val="FFFF00"/>
                </a:solidFill>
                <a:latin typeface="+mj-lt"/>
              </a:rPr>
              <a:t>.)   </a:t>
            </a:r>
          </a:p>
        </p:txBody>
      </p:sp>
      <p:sp>
        <p:nvSpPr>
          <p:cNvPr id="3" name="Rectangle 2">
            <a:extLst>
              <a:ext uri="{FF2B5EF4-FFF2-40B4-BE49-F238E27FC236}">
                <a16:creationId xmlns:a16="http://schemas.microsoft.com/office/drawing/2014/main" id="{9202A15D-2E2F-47DE-95C1-58CDD4513BAA}"/>
              </a:ext>
            </a:extLst>
          </p:cNvPr>
          <p:cNvSpPr>
            <a:spLocks noChangeArrowheads="1"/>
          </p:cNvSpPr>
          <p:nvPr/>
        </p:nvSpPr>
        <p:spPr bwMode="auto">
          <a:xfrm>
            <a:off x="251520" y="836712"/>
            <a:ext cx="11101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8407D17-AB2F-4352-84D6-C682E2E59005}"/>
              </a:ext>
            </a:extLst>
          </p:cNvPr>
          <p:cNvSpPr txBox="1"/>
          <p:nvPr/>
        </p:nvSpPr>
        <p:spPr>
          <a:xfrm>
            <a:off x="5652120" y="660166"/>
            <a:ext cx="3480699" cy="7017306"/>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ea typeface="Meiryo" panose="020B0604030504040204" pitchFamily="34" charset="-128"/>
              </a:rPr>
              <a:t>Additional analysis to confirm the presence of well-shaped MIs within the Rs</a:t>
            </a:r>
          </a:p>
          <a:p>
            <a:pPr marL="285750" indent="-285750" algn="ctr">
              <a:buFont typeface="Wingdings" panose="05000000000000000000" pitchFamily="2" charset="2"/>
              <a:buChar char="Ø"/>
            </a:pPr>
            <a:endParaRPr lang="en-US"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Grad-</a:t>
            </a:r>
            <a:r>
              <a:rPr lang="en-US" dirty="0" err="1">
                <a:latin typeface="+mj-lt"/>
                <a:ea typeface="Meiryo" panose="020B0604030504040204" pitchFamily="34" charset="-128"/>
              </a:rPr>
              <a:t>Shafranov</a:t>
            </a:r>
            <a:r>
              <a:rPr lang="en-US" dirty="0">
                <a:latin typeface="+mj-lt"/>
                <a:ea typeface="Meiryo" panose="020B0604030504040204" pitchFamily="34" charset="-128"/>
              </a:rPr>
              <a:t> reconstruction of the spatial profile of local magnetic fields applied to the solar wind allows finding a form and specific properties of MIs (Zheng &amp; Hu, 2018)</a:t>
            </a:r>
          </a:p>
          <a:p>
            <a:pPr marL="285750" indent="-285750" algn="ctr">
              <a:buFont typeface="Wingdings" panose="05000000000000000000" pitchFamily="2" charset="2"/>
              <a:buChar char="Ø"/>
            </a:pPr>
            <a:endParaRPr lang="en-US"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Randomly selected </a:t>
            </a:r>
            <a:r>
              <a:rPr lang="el-GR" dirty="0">
                <a:latin typeface="+mj-lt"/>
                <a:ea typeface="Meiryo" panose="020B0604030504040204" pitchFamily="34" charset="-128"/>
              </a:rPr>
              <a:t>ΜΙ</a:t>
            </a:r>
            <a:r>
              <a:rPr lang="en-US" dirty="0">
                <a:latin typeface="+mj-lt"/>
                <a:ea typeface="Meiryo" panose="020B0604030504040204" pitchFamily="34" charset="-128"/>
              </a:rPr>
              <a:t>s observed within R1 and R3</a:t>
            </a:r>
          </a:p>
          <a:p>
            <a:pPr marL="285750" indent="-285750" algn="ctr">
              <a:buFont typeface="Wingdings" panose="05000000000000000000" pitchFamily="2" charset="2"/>
              <a:buChar char="Ø"/>
            </a:pPr>
            <a:endParaRPr lang="en-US"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In each plot: </a:t>
            </a:r>
            <a:r>
              <a:rPr lang="en-US" b="1" u="sng" dirty="0">
                <a:latin typeface="+mj-lt"/>
                <a:ea typeface="Meiryo" panose="020B0604030504040204" pitchFamily="34" charset="-128"/>
              </a:rPr>
              <a:t>White arrows</a:t>
            </a:r>
            <a:r>
              <a:rPr lang="en-US" dirty="0">
                <a:latin typeface="+mj-lt"/>
                <a:ea typeface="Meiryo" panose="020B0604030504040204" pitchFamily="34" charset="-128"/>
              </a:rPr>
              <a:t>: the magnetic field vector along the s/c path, </a:t>
            </a:r>
            <a:r>
              <a:rPr lang="en-US" b="1" u="sng" dirty="0">
                <a:latin typeface="+mj-lt"/>
                <a:ea typeface="Meiryo" panose="020B0604030504040204" pitchFamily="34" charset="-128"/>
              </a:rPr>
              <a:t>Black contours</a:t>
            </a:r>
            <a:r>
              <a:rPr lang="en-US" dirty="0">
                <a:latin typeface="+mj-lt"/>
                <a:ea typeface="Meiryo" panose="020B0604030504040204" pitchFamily="34" charset="-128"/>
              </a:rPr>
              <a:t>: the </a:t>
            </a:r>
            <a:r>
              <a:rPr lang="en-US" dirty="0" err="1">
                <a:latin typeface="+mj-lt"/>
                <a:ea typeface="Meiryo" panose="020B0604030504040204" pitchFamily="34" charset="-128"/>
              </a:rPr>
              <a:t>isopotential</a:t>
            </a:r>
            <a:r>
              <a:rPr lang="en-US" dirty="0">
                <a:latin typeface="+mj-lt"/>
                <a:ea typeface="Meiryo" panose="020B0604030504040204" pitchFamily="34" charset="-128"/>
              </a:rPr>
              <a:t> lines of the potential vector A, </a:t>
            </a:r>
            <a:r>
              <a:rPr lang="en-US" b="1" dirty="0">
                <a:latin typeface="+mj-lt"/>
                <a:ea typeface="Meiryo" panose="020B0604030504040204" pitchFamily="34" charset="-128"/>
              </a:rPr>
              <a:t>white dot</a:t>
            </a:r>
            <a:r>
              <a:rPr lang="en-US" dirty="0">
                <a:latin typeface="+mj-lt"/>
                <a:ea typeface="Meiryo" panose="020B0604030504040204" pitchFamily="34" charset="-128"/>
              </a:rPr>
              <a:t>: </a:t>
            </a:r>
            <a:r>
              <a:rPr lang="en-US" dirty="0" err="1">
                <a:latin typeface="+mj-lt"/>
                <a:ea typeface="Meiryo" panose="020B0604030504040204" pitchFamily="34" charset="-128"/>
              </a:rPr>
              <a:t>mazximum</a:t>
            </a:r>
            <a:r>
              <a:rPr lang="en-US" dirty="0">
                <a:latin typeface="+mj-lt"/>
                <a:ea typeface="Meiryo" panose="020B0604030504040204" pitchFamily="34" charset="-128"/>
              </a:rPr>
              <a:t> of the </a:t>
            </a:r>
            <a:r>
              <a:rPr lang="en-US" dirty="0" err="1">
                <a:latin typeface="+mj-lt"/>
                <a:ea typeface="Meiryo" panose="020B0604030504040204" pitchFamily="34" charset="-128"/>
              </a:rPr>
              <a:t>Bz</a:t>
            </a:r>
            <a:r>
              <a:rPr lang="en-US" dirty="0">
                <a:latin typeface="+mj-lt"/>
                <a:ea typeface="Meiryo" panose="020B0604030504040204" pitchFamily="34" charset="-128"/>
              </a:rPr>
              <a:t> component of the IMF</a:t>
            </a:r>
          </a:p>
          <a:p>
            <a:pPr algn="ctr"/>
            <a:r>
              <a:rPr lang="en-US" dirty="0">
                <a:latin typeface="+mj-lt"/>
                <a:ea typeface="Meiryo" panose="020B0604030504040204" pitchFamily="34" charset="-128"/>
              </a:rPr>
              <a:t>  </a:t>
            </a:r>
          </a:p>
          <a:p>
            <a:pPr algn="ctr"/>
            <a:r>
              <a:rPr lang="en-US" dirty="0">
                <a:latin typeface="+mj-lt"/>
                <a:ea typeface="Meiryo" panose="020B0604030504040204" pitchFamily="34" charset="-128"/>
              </a:rPr>
              <a:t> </a:t>
            </a:r>
            <a:endParaRPr lang="en-US" dirty="0">
              <a:latin typeface="+mj-lt"/>
            </a:endParaRPr>
          </a:p>
          <a:p>
            <a:pPr marL="285750" indent="-285750" algn="ctr">
              <a:buFont typeface="Wingdings" panose="05000000000000000000" pitchFamily="2" charset="2"/>
              <a:buChar char="Ø"/>
            </a:pPr>
            <a:endParaRPr lang="en-US" dirty="0">
              <a:latin typeface="+mj-lt"/>
              <a:ea typeface="Meiryo" panose="020B0604030504040204" pitchFamily="34" charset="-128"/>
            </a:endParaRPr>
          </a:p>
        </p:txBody>
      </p:sp>
      <p:pic>
        <p:nvPicPr>
          <p:cNvPr id="3074" name="Picture 18">
            <a:extLst>
              <a:ext uri="{FF2B5EF4-FFF2-40B4-BE49-F238E27FC236}">
                <a16:creationId xmlns:a16="http://schemas.microsoft.com/office/drawing/2014/main" id="{A4A2FF77-7400-4B90-BD94-0476DBBCF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54" y="836712"/>
            <a:ext cx="52006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B499B21-763C-4C97-B6FB-AD63B55ECE62}"/>
              </a:ext>
            </a:extLst>
          </p:cNvPr>
          <p:cNvSpPr txBox="1"/>
          <p:nvPr/>
        </p:nvSpPr>
        <p:spPr>
          <a:xfrm>
            <a:off x="179512" y="5661248"/>
            <a:ext cx="5760640" cy="1200329"/>
          </a:xfrm>
          <a:prstGeom prst="rect">
            <a:avLst/>
          </a:prstGeom>
          <a:noFill/>
        </p:spPr>
        <p:txBody>
          <a:bodyPr wrap="square" rtlCol="0">
            <a:spAutoFit/>
          </a:bodyPr>
          <a:lstStyle/>
          <a:p>
            <a:r>
              <a:rPr lang="en-US" b="1" u="sng" dirty="0">
                <a:latin typeface="+mj-lt"/>
              </a:rPr>
              <a:t>Left panels</a:t>
            </a:r>
            <a:r>
              <a:rPr lang="en-US" dirty="0">
                <a:latin typeface="+mj-lt"/>
              </a:rPr>
              <a:t>: relatively large-scale single islands</a:t>
            </a:r>
          </a:p>
          <a:p>
            <a:r>
              <a:rPr lang="en-US" b="1" u="sng" dirty="0">
                <a:latin typeface="+mj-lt"/>
              </a:rPr>
              <a:t>Right panels</a:t>
            </a:r>
            <a:r>
              <a:rPr lang="en-US" dirty="0">
                <a:latin typeface="+mj-lt"/>
              </a:rPr>
              <a:t>: smaller-scale MIs with clear signatures of their dynamical interaction with surrounding islands and formation of small-scale CSs between them</a:t>
            </a:r>
          </a:p>
        </p:txBody>
      </p:sp>
    </p:spTree>
    <p:extLst>
      <p:ext uri="{BB962C8B-B14F-4D97-AF65-F5344CB8AC3E}">
        <p14:creationId xmlns:p14="http://schemas.microsoft.com/office/powerpoint/2010/main" val="343852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a:extLst>
              <a:ext uri="{FF2B5EF4-FFF2-40B4-BE49-F238E27FC236}">
                <a16:creationId xmlns:a16="http://schemas.microsoft.com/office/drawing/2014/main" id="{581E3F99-94F9-48DD-B2CE-1464B904D389}"/>
              </a:ext>
            </a:extLst>
          </p:cNvPr>
          <p:cNvSpPr txBox="1">
            <a:spLocks noChangeArrowheads="1"/>
          </p:cNvSpPr>
          <p:nvPr/>
        </p:nvSpPr>
        <p:spPr bwMode="auto">
          <a:xfrm>
            <a:off x="3203848" y="105739"/>
            <a:ext cx="6777085" cy="58695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1600" b="1" i="1" dirty="0" err="1">
                <a:solidFill>
                  <a:srgbClr val="FFFF66"/>
                </a:solidFill>
                <a:latin typeface="+mj-lt"/>
              </a:rPr>
              <a:t>Malandraki</a:t>
            </a:r>
            <a:r>
              <a:rPr lang="en-US" altLang="en-US" sz="1600" b="1" i="1" dirty="0">
                <a:solidFill>
                  <a:srgbClr val="FFFF66"/>
                </a:solidFill>
                <a:latin typeface="+mj-lt"/>
              </a:rPr>
              <a:t>, </a:t>
            </a:r>
            <a:r>
              <a:rPr lang="en-US" altLang="en-US" sz="1600" b="1" i="1" dirty="0" err="1">
                <a:solidFill>
                  <a:srgbClr val="FFFF66"/>
                </a:solidFill>
                <a:latin typeface="+mj-lt"/>
              </a:rPr>
              <a:t>Khabarova</a:t>
            </a:r>
            <a:r>
              <a:rPr lang="en-US" altLang="en-US" sz="1600" b="1" i="1" dirty="0">
                <a:solidFill>
                  <a:srgbClr val="FFFF66"/>
                </a:solidFill>
                <a:latin typeface="+mj-lt"/>
              </a:rPr>
              <a:t>, Bruno, </a:t>
            </a:r>
          </a:p>
          <a:p>
            <a:pPr algn="ctr"/>
            <a:r>
              <a:rPr lang="en-US" altLang="en-US" sz="1600" b="1" i="1" dirty="0" err="1">
                <a:solidFill>
                  <a:srgbClr val="FFFF66"/>
                </a:solidFill>
                <a:latin typeface="+mj-lt"/>
              </a:rPr>
              <a:t>Zank</a:t>
            </a:r>
            <a:r>
              <a:rPr lang="en-US" altLang="en-US" sz="1600" b="1" i="1" dirty="0">
                <a:solidFill>
                  <a:srgbClr val="FFFF66"/>
                </a:solidFill>
                <a:latin typeface="+mj-lt"/>
              </a:rPr>
              <a:t> et al., </a:t>
            </a:r>
            <a:r>
              <a:rPr lang="en-US" altLang="en-US" sz="1600" b="1" i="1" dirty="0" err="1">
                <a:solidFill>
                  <a:srgbClr val="FFFF66"/>
                </a:solidFill>
                <a:latin typeface="+mj-lt"/>
              </a:rPr>
              <a:t>ApJ</a:t>
            </a:r>
            <a:r>
              <a:rPr lang="en-US" altLang="en-US" sz="1600" b="1" i="1" dirty="0">
                <a:solidFill>
                  <a:srgbClr val="FFFF66"/>
                </a:solidFill>
                <a:latin typeface="+mj-lt"/>
              </a:rPr>
              <a:t>, 2019</a:t>
            </a:r>
          </a:p>
        </p:txBody>
      </p:sp>
      <p:sp>
        <p:nvSpPr>
          <p:cNvPr id="9" name="Text Box 2">
            <a:extLst>
              <a:ext uri="{FF2B5EF4-FFF2-40B4-BE49-F238E27FC236}">
                <a16:creationId xmlns:a16="http://schemas.microsoft.com/office/drawing/2014/main" id="{D5FA62A8-B9E4-4287-8B8D-E686726CD5F9}"/>
              </a:ext>
            </a:extLst>
          </p:cNvPr>
          <p:cNvSpPr txBox="1">
            <a:spLocks noChangeArrowheads="1"/>
          </p:cNvSpPr>
          <p:nvPr/>
        </p:nvSpPr>
        <p:spPr bwMode="auto">
          <a:xfrm>
            <a:off x="-1548680" y="146389"/>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GB" altLang="en-US" sz="2000" b="1" i="1" dirty="0">
                <a:solidFill>
                  <a:srgbClr val="FFFF00"/>
                </a:solidFill>
                <a:latin typeface="+mj-lt"/>
              </a:rPr>
              <a:t>Key results of the study</a:t>
            </a:r>
          </a:p>
        </p:txBody>
      </p:sp>
      <p:sp>
        <p:nvSpPr>
          <p:cNvPr id="3" name="Rectangle 2">
            <a:extLst>
              <a:ext uri="{FF2B5EF4-FFF2-40B4-BE49-F238E27FC236}">
                <a16:creationId xmlns:a16="http://schemas.microsoft.com/office/drawing/2014/main" id="{9202A15D-2E2F-47DE-95C1-58CDD4513BAA}"/>
              </a:ext>
            </a:extLst>
          </p:cNvPr>
          <p:cNvSpPr>
            <a:spLocks noChangeArrowheads="1"/>
          </p:cNvSpPr>
          <p:nvPr/>
        </p:nvSpPr>
        <p:spPr bwMode="auto">
          <a:xfrm>
            <a:off x="251520" y="836712"/>
            <a:ext cx="11101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8407D17-AB2F-4352-84D6-C682E2E59005}"/>
              </a:ext>
            </a:extLst>
          </p:cNvPr>
          <p:cNvSpPr txBox="1"/>
          <p:nvPr/>
        </p:nvSpPr>
        <p:spPr>
          <a:xfrm>
            <a:off x="0" y="801861"/>
            <a:ext cx="9216008" cy="6155531"/>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latin typeface="+mj-lt"/>
                <a:ea typeface="Meiryo" panose="020B0604030504040204" pitchFamily="34" charset="-128"/>
              </a:rPr>
              <a:t>Energetic ion flux enhancements in lower energy channels have a profile considerably different from higher energy channels. We conclude that energetic particle flux enhancements up to ~0.6 MeV are mostly determined by local particle acceleration occurring in Rs filled with </a:t>
            </a:r>
            <a:r>
              <a:rPr lang="en-US">
                <a:latin typeface="+mj-lt"/>
                <a:ea typeface="Meiryo" panose="020B0604030504040204" pitchFamily="34" charset="-128"/>
              </a:rPr>
              <a:t>small-scale MIs </a:t>
            </a:r>
            <a:r>
              <a:rPr lang="en-US" dirty="0">
                <a:latin typeface="+mj-lt"/>
                <a:ea typeface="Meiryo" panose="020B0604030504040204" pitchFamily="34" charset="-128"/>
              </a:rPr>
              <a:t>and CSs</a:t>
            </a:r>
          </a:p>
          <a:p>
            <a:pPr marL="285750" indent="-285750" algn="ctr">
              <a:buFont typeface="Wingdings" panose="05000000000000000000" pitchFamily="2" charset="2"/>
              <a:buChar char="Ø"/>
            </a:pPr>
            <a:endParaRPr lang="en-US" sz="600"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We prove that the variations in the IMF observed in these regions are not associated with Alfvenic fluctuations; therefore the corresponding AEPEs cannot be explained simply by a wave activity or large-scale turbulence</a:t>
            </a:r>
            <a:br>
              <a:rPr lang="en-US" dirty="0">
                <a:latin typeface="+mj-lt"/>
                <a:ea typeface="Meiryo" panose="020B0604030504040204" pitchFamily="34" charset="-128"/>
              </a:rPr>
            </a:br>
            <a:endParaRPr lang="en-US"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The number of CSs is predominantly higher in Rs where the AEPEs are observed, and the IMF vector rotates in the same Rs</a:t>
            </a:r>
          </a:p>
          <a:p>
            <a:pPr marL="285750" indent="-285750" algn="ctr">
              <a:buFont typeface="Wingdings" panose="05000000000000000000" pitchFamily="2" charset="2"/>
              <a:buChar char="Ø"/>
            </a:pPr>
            <a:endParaRPr lang="en-US" sz="600"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The restoration of the IMF profile with the G-S technique also shows small-scale MIs in the regions</a:t>
            </a:r>
          </a:p>
          <a:p>
            <a:pPr marL="285750" indent="-285750" algn="ctr">
              <a:buFont typeface="Wingdings" panose="05000000000000000000" pitchFamily="2" charset="2"/>
              <a:buChar char="Ø"/>
            </a:pPr>
            <a:endParaRPr lang="en-US" sz="600"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We found the AEPEs DS of the merged ICME shock are characterized by the flux amplification exceeding 1, which points to the existence of a mechanism of particle acceleration apart from DSA</a:t>
            </a:r>
          </a:p>
          <a:p>
            <a:pPr marL="285750" indent="-285750" algn="ctr">
              <a:buFont typeface="Wingdings" panose="05000000000000000000" pitchFamily="2" charset="2"/>
              <a:buChar char="Ø"/>
            </a:pPr>
            <a:endParaRPr lang="en-US" sz="600" dirty="0">
              <a:latin typeface="+mj-lt"/>
              <a:ea typeface="Meiryo" panose="020B0604030504040204" pitchFamily="34" charset="-128"/>
            </a:endParaRPr>
          </a:p>
          <a:p>
            <a:pPr marL="285750" indent="-285750" algn="ctr">
              <a:buFont typeface="Wingdings" panose="05000000000000000000" pitchFamily="2" charset="2"/>
              <a:buChar char="Ø"/>
            </a:pPr>
            <a:r>
              <a:rPr lang="en-US" dirty="0">
                <a:latin typeface="+mj-lt"/>
                <a:ea typeface="Meiryo" panose="020B0604030504040204" pitchFamily="34" charset="-128"/>
              </a:rPr>
              <a:t>We conclude that local particle acceleration in the regions is governed not only by shocks by also by dynamical MIs and stochastically reconnecting CSs  </a:t>
            </a:r>
          </a:p>
          <a:p>
            <a:pPr marL="285750" indent="-285750" algn="ctr">
              <a:buFont typeface="Wingdings" panose="05000000000000000000" pitchFamily="2" charset="2"/>
              <a:buChar char="Ø"/>
            </a:pPr>
            <a:endParaRPr lang="en-US" sz="600" dirty="0">
              <a:latin typeface="+mj-lt"/>
              <a:ea typeface="Meiryo" panose="020B0604030504040204" pitchFamily="34" charset="-128"/>
            </a:endParaRPr>
          </a:p>
          <a:p>
            <a:pPr marL="285750" indent="-285750" algn="ctr">
              <a:buFont typeface="Wingdings" panose="05000000000000000000" pitchFamily="2" charset="2"/>
              <a:buChar char="Ø"/>
            </a:pPr>
            <a:r>
              <a:rPr lang="en-US" b="1" dirty="0">
                <a:latin typeface="+mj-lt"/>
              </a:rPr>
              <a:t>We thus </a:t>
            </a:r>
            <a:r>
              <a:rPr lang="en-US" dirty="0">
                <a:latin typeface="+mj-lt"/>
              </a:rPr>
              <a:t>show that local coherent structures in the solar wind such as magnetic islands and current sheets may not only modulate time-intensity profiles of energetic ion flux but also effectively contribute to particle acceleration in the heliosphere. </a:t>
            </a:r>
            <a:endParaRPr lang="en-US" dirty="0">
              <a:latin typeface="+mj-lt"/>
              <a:ea typeface="Meiryo" panose="020B0604030504040204" pitchFamily="34" charset="-128"/>
            </a:endParaRPr>
          </a:p>
        </p:txBody>
      </p:sp>
    </p:spTree>
    <p:extLst>
      <p:ext uri="{BB962C8B-B14F-4D97-AF65-F5344CB8AC3E}">
        <p14:creationId xmlns:p14="http://schemas.microsoft.com/office/powerpoint/2010/main" val="124181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4626" name="Text Box 2">
            <a:extLst>
              <a:ext uri="{FF2B5EF4-FFF2-40B4-BE49-F238E27FC236}">
                <a16:creationId xmlns:a16="http://schemas.microsoft.com/office/drawing/2014/main" id="{47B3A0C6-2EA0-4456-9445-35B4D47EBD79}"/>
              </a:ext>
            </a:extLst>
          </p:cNvPr>
          <p:cNvSpPr txBox="1">
            <a:spLocks noChangeArrowheads="1"/>
          </p:cNvSpPr>
          <p:nvPr/>
        </p:nvSpPr>
        <p:spPr bwMode="auto">
          <a:xfrm>
            <a:off x="2700338" y="2708275"/>
            <a:ext cx="4679950" cy="11874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400" b="1"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Yours,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l-GR" sz="2400" b="1"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2400" b="1"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ISSI international team 405</a:t>
            </a:r>
            <a:r>
              <a:rPr kumimoji="0" lang="ru-RU" altLang="el-GR" sz="22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 </a:t>
            </a:r>
            <a:endParaRPr kumimoji="0" lang="en-US" altLang="el-GR" sz="22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pic>
        <p:nvPicPr>
          <p:cNvPr id="154627" name="Picture 3" descr="team'">
            <a:extLst>
              <a:ext uri="{FF2B5EF4-FFF2-40B4-BE49-F238E27FC236}">
                <a16:creationId xmlns:a16="http://schemas.microsoft.com/office/drawing/2014/main" id="{B1235BBD-80BD-4914-9400-91C9D29FE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214586"/>
            <a:ext cx="7058025" cy="5238750"/>
          </a:xfrm>
          <a:prstGeom prst="rect">
            <a:avLst/>
          </a:prstGeom>
          <a:noFill/>
          <a:extLst>
            <a:ext uri="{909E8E84-426E-40DD-AFC4-6F175D3DCCD1}">
              <a14:hiddenFill xmlns:a14="http://schemas.microsoft.com/office/drawing/2010/main">
                <a:solidFill>
                  <a:srgbClr val="FFFFFF"/>
                </a:solidFill>
              </a14:hiddenFill>
            </a:ext>
          </a:extLst>
        </p:spPr>
      </p:pic>
      <p:sp>
        <p:nvSpPr>
          <p:cNvPr id="154628" name="Text Box 4">
            <a:extLst>
              <a:ext uri="{FF2B5EF4-FFF2-40B4-BE49-F238E27FC236}">
                <a16:creationId xmlns:a16="http://schemas.microsoft.com/office/drawing/2014/main" id="{DD126E03-FBA6-424D-B78F-43A900ABF0FA}"/>
              </a:ext>
            </a:extLst>
          </p:cNvPr>
          <p:cNvSpPr txBox="1">
            <a:spLocks noChangeArrowheads="1"/>
          </p:cNvSpPr>
          <p:nvPr/>
        </p:nvSpPr>
        <p:spPr bwMode="auto">
          <a:xfrm>
            <a:off x="2493963" y="6446664"/>
            <a:ext cx="464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1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http://www.issibern.ch/teams/structpartaccel</a:t>
            </a:r>
          </a:p>
        </p:txBody>
      </p:sp>
      <p:sp>
        <p:nvSpPr>
          <p:cNvPr id="154629" name="WordArt 5">
            <a:extLst>
              <a:ext uri="{FF2B5EF4-FFF2-40B4-BE49-F238E27FC236}">
                <a16:creationId xmlns:a16="http://schemas.microsoft.com/office/drawing/2014/main" id="{8FFEC8B8-F87D-4FA9-8F5C-385741AD2AE3}"/>
              </a:ext>
            </a:extLst>
          </p:cNvPr>
          <p:cNvSpPr>
            <a:spLocks noChangeArrowheads="1" noChangeShapeType="1" noTextEdit="1"/>
          </p:cNvSpPr>
          <p:nvPr/>
        </p:nvSpPr>
        <p:spPr bwMode="auto">
          <a:xfrm>
            <a:off x="539750" y="44450"/>
            <a:ext cx="8353425" cy="5762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12700">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Arial" panose="020B0604020202020204" pitchFamily="34" charset="0"/>
              </a:rPr>
              <a:t>Thank you for your attention!</a:t>
            </a:r>
            <a:endParaRPr kumimoji="0" lang="el-GR" sz="3600" b="1" i="0" u="none" strike="noStrike" kern="10" cap="none" spc="0" normalizeH="0" baseline="0" noProof="0" dirty="0">
              <a:ln w="12700">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uLnTx/>
              <a:uFillTx/>
              <a:latin typeface="Impact" panose="020B0806030902050204" pitchFamily="34" charset="0"/>
              <a:ea typeface="+mn-ea"/>
              <a:cs typeface="Arial" panose="020B0604020202020204" pitchFamily="34" charset="0"/>
            </a:endParaRPr>
          </a:p>
        </p:txBody>
      </p:sp>
      <p:sp>
        <p:nvSpPr>
          <p:cNvPr id="154630" name="Rectangle 6">
            <a:extLst>
              <a:ext uri="{FF2B5EF4-FFF2-40B4-BE49-F238E27FC236}">
                <a16:creationId xmlns:a16="http://schemas.microsoft.com/office/drawing/2014/main" id="{A290CBDE-7857-4D7C-A7EB-BD4DA0E9CEF4}"/>
              </a:ext>
            </a:extLst>
          </p:cNvPr>
          <p:cNvSpPr>
            <a:spLocks noChangeArrowheads="1"/>
          </p:cNvSpPr>
          <p:nvPr/>
        </p:nvSpPr>
        <p:spPr bwMode="auto">
          <a:xfrm>
            <a:off x="2987675" y="836712"/>
            <a:ext cx="340836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2000" b="1" i="1"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ISSI international team 405</a:t>
            </a:r>
          </a:p>
        </p:txBody>
      </p:sp>
      <p:pic>
        <p:nvPicPr>
          <p:cNvPr id="2" name="Picture 1">
            <a:extLst>
              <a:ext uri="{FF2B5EF4-FFF2-40B4-BE49-F238E27FC236}">
                <a16:creationId xmlns:a16="http://schemas.microsoft.com/office/drawing/2014/main" id="{D9E58A35-16B9-459A-A82C-CBC3B370F24F}"/>
              </a:ext>
            </a:extLst>
          </p:cNvPr>
          <p:cNvPicPr>
            <a:picLocks noChangeAspect="1"/>
          </p:cNvPicPr>
          <p:nvPr/>
        </p:nvPicPr>
        <p:blipFill>
          <a:blip r:embed="rId3"/>
          <a:stretch>
            <a:fillRect/>
          </a:stretch>
        </p:blipFill>
        <p:spPr>
          <a:xfrm>
            <a:off x="504056" y="-27384"/>
            <a:ext cx="8460432" cy="91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wheel(8)">
                                      <p:cBhvr>
                                        <p:cTn id="7" dur="5000"/>
                                        <p:tgtEl>
                                          <p:spTgt spid="15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F3D4CD1B-99EC-47C1-9B93-7822371FCBBA}"/>
              </a:ext>
            </a:extLst>
          </p:cNvPr>
          <p:cNvSpPr txBox="1">
            <a:spLocks noChangeArrowheads="1"/>
          </p:cNvSpPr>
          <p:nvPr/>
        </p:nvSpPr>
        <p:spPr bwMode="auto">
          <a:xfrm>
            <a:off x="34925" y="5734050"/>
            <a:ext cx="7826375" cy="100647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Zank et al., ApJ, 2014, 2015; le Roux et al., ApJ, 2015, 2016;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 Khabarova et al., ApJ, 2015, 2016, 2017; Khabarova &amp; Zank, ApJ 2017;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Khabarova et al. 2018</a:t>
            </a:r>
            <a:r>
              <a:rPr kumimoji="0" lang="en-US" altLang="en-US"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Zhao et al. ApJ, 2018; Adhikari et al. ApJ, 2019</a:t>
            </a:r>
            <a:endParaRPr kumimoji="0" lang="ru-RU" altLang="en-US" sz="1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6147" name="Text Box 3">
            <a:extLst>
              <a:ext uri="{FF2B5EF4-FFF2-40B4-BE49-F238E27FC236}">
                <a16:creationId xmlns:a16="http://schemas.microsoft.com/office/drawing/2014/main" id="{C98C223C-2A91-413A-BC4F-C22E9F7782E4}"/>
              </a:ext>
            </a:extLst>
          </p:cNvPr>
          <p:cNvSpPr txBox="1">
            <a:spLocks noChangeArrowheads="1"/>
          </p:cNvSpPr>
          <p:nvPr/>
        </p:nvSpPr>
        <p:spPr bwMode="auto">
          <a:xfrm>
            <a:off x="250825" y="2997200"/>
            <a:ext cx="8642350" cy="2663825"/>
          </a:xfrm>
          <a:prstGeom prst="rect">
            <a:avLst/>
          </a:prstGeom>
          <a:solidFill>
            <a:srgbClr val="482CD4">
              <a:alpha val="97000"/>
            </a:srgbClr>
          </a:solidFill>
          <a:ln w="1587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pre-acceleration via magnetic reconnection at current sheets or other mechanisms of particle acceleration  +</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additional acceleration of energetic particles in magnetically confined areas filled with </a:t>
            </a:r>
            <a:r>
              <a:rPr kumimoji="0" lang="en-US" altLang="ko-KR"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Gulim" panose="020B0600000101010101" pitchFamily="34" charset="-127"/>
                <a:cs typeface="Arial" panose="020B0604020202020204" pitchFamily="34" charset="0"/>
              </a:rPr>
              <a:t>dynamically evolving small-scale </a:t>
            </a:r>
            <a:r>
              <a:rPr kumimoji="0" lang="en-US"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magnetic islands (</a:t>
            </a:r>
            <a:r>
              <a:rPr kumimoji="0" lang="en-US" altLang="en-US" sz="2400" b="0" i="1"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mn-ea"/>
                <a:cs typeface="Arial" panose="020B0604020202020204" pitchFamily="34" charset="0"/>
              </a:rPr>
              <a:t>l </a:t>
            </a:r>
            <a:r>
              <a:rPr kumimoji="0" lang="en-US"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0.001AU-0.01AU).</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en-US"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confinement of magnetic islands in magnetic cavities</a:t>
            </a:r>
          </a:p>
        </p:txBody>
      </p:sp>
      <p:pic>
        <p:nvPicPr>
          <p:cNvPr id="6148" name="Picture 4" descr="animated-tea-and-teapot-image-0022">
            <a:extLst>
              <a:ext uri="{FF2B5EF4-FFF2-40B4-BE49-F238E27FC236}">
                <a16:creationId xmlns:a16="http://schemas.microsoft.com/office/drawing/2014/main" id="{C7A396C3-785B-4BA2-9080-8C02C44DC72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5218113"/>
            <a:ext cx="1657350" cy="159543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ig1">
            <a:extLst>
              <a:ext uri="{FF2B5EF4-FFF2-40B4-BE49-F238E27FC236}">
                <a16:creationId xmlns:a16="http://schemas.microsoft.com/office/drawing/2014/main" id="{194AFC54-731A-495D-A340-221D53106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27038"/>
            <a:ext cx="9036050" cy="22098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1926B3EC-0880-4391-AEE8-BBE7127B0FD9}"/>
              </a:ext>
            </a:extLst>
          </p:cNvPr>
          <p:cNvSpPr txBox="1">
            <a:spLocks noChangeArrowheads="1"/>
          </p:cNvSpPr>
          <p:nvPr/>
        </p:nvSpPr>
        <p:spPr bwMode="auto">
          <a:xfrm>
            <a:off x="179388" y="0"/>
            <a:ext cx="8758237" cy="457200"/>
          </a:xfrm>
          <a:prstGeom prst="rect">
            <a:avLst/>
          </a:prstGeom>
          <a:gradFill rotWithShape="1">
            <a:gsLst>
              <a:gs pos="0">
                <a:srgbClr val="FFCC00"/>
              </a:gs>
              <a:gs pos="50000">
                <a:srgbClr val="FFCC00">
                  <a:gamma/>
                  <a:tint val="0"/>
                  <a:invGamma/>
                </a:srgbClr>
              </a:gs>
              <a:gs pos="100000">
                <a:srgbClr val="FF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energetic particles- magnetic cavities – magnetic islands</a:t>
            </a:r>
            <a:endPar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51" name="Text Box 7">
            <a:extLst>
              <a:ext uri="{FF2B5EF4-FFF2-40B4-BE49-F238E27FC236}">
                <a16:creationId xmlns:a16="http://schemas.microsoft.com/office/drawing/2014/main" id="{3C958F44-4C20-424D-91F2-8806B7F7415F}"/>
              </a:ext>
            </a:extLst>
          </p:cNvPr>
          <p:cNvSpPr txBox="1">
            <a:spLocks noChangeArrowheads="1"/>
          </p:cNvSpPr>
          <p:nvPr/>
        </p:nvSpPr>
        <p:spPr bwMode="auto">
          <a:xfrm>
            <a:off x="3402013" y="2630488"/>
            <a:ext cx="191611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66"/>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New paradigm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02A15D-2E2F-47DE-95C1-58CDD4513BAA}"/>
              </a:ext>
            </a:extLst>
          </p:cNvPr>
          <p:cNvSpPr>
            <a:spLocks noChangeArrowheads="1"/>
          </p:cNvSpPr>
          <p:nvPr/>
        </p:nvSpPr>
        <p:spPr bwMode="auto">
          <a:xfrm>
            <a:off x="251520" y="836712"/>
            <a:ext cx="111018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8" name="Picture 2">
            <a:extLst>
              <a:ext uri="{FF2B5EF4-FFF2-40B4-BE49-F238E27FC236}">
                <a16:creationId xmlns:a16="http://schemas.microsoft.com/office/drawing/2014/main" id="{BCE97677-6E49-4947-88D8-C1C3D5BC9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76672"/>
            <a:ext cx="7116763"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AE3A7965-918E-4B9B-863D-71A0B22747E6}"/>
              </a:ext>
            </a:extLst>
          </p:cNvPr>
          <p:cNvSpPr>
            <a:spLocks noChangeArrowheads="1"/>
          </p:cNvSpPr>
          <p:nvPr/>
        </p:nvSpPr>
        <p:spPr bwMode="auto">
          <a:xfrm>
            <a:off x="0" y="5462529"/>
            <a:ext cx="92525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ko-KR" sz="1600" b="1"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Figure 1</a:t>
            </a:r>
            <a:r>
              <a:rPr kumimoji="0" lang="en-GB" altLang="ko-KR" sz="16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Additional analysis of the IMF variations in region 1 of CIR1 previously discussed by </a:t>
            </a:r>
            <a:r>
              <a:rPr kumimoji="0" lang="en-GB" altLang="ko-KR" sz="16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Chotoo</a:t>
            </a:r>
            <a:r>
              <a:rPr kumimoji="0" lang="en-GB" altLang="ko-KR" sz="16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et al. 2000. a) Yellow stripe (to the left with regard to the shock) indicates the interval within which an AEPE is observed, and the red dash line shows the crossing of the strongest current sheet within turbulent region 1 downstream of the RS ; b) Variations in the three IMF components in the interval of interest; c) The corresponding rotation of the IMF vector in the </a:t>
            </a:r>
            <a:r>
              <a:rPr kumimoji="0" lang="en-GB" altLang="ko-KR" sz="1600" b="0" i="0" u="none" strike="noStrike" cap="none" normalizeH="0" baseline="0" dirty="0" err="1">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Bz</a:t>
            </a:r>
            <a:r>
              <a:rPr kumimoji="0" lang="en-GB" altLang="ko-KR" sz="1600" b="0" i="0" u="none" strike="noStrike" cap="none" normalizeH="0" baseline="0" dirty="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-By plane within region 1.</a:t>
            </a:r>
            <a:endParaRPr kumimoji="0" lang="en-GB" altLang="ko-K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541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a:extLst>
              <a:ext uri="{FF2B5EF4-FFF2-40B4-BE49-F238E27FC236}">
                <a16:creationId xmlns:a16="http://schemas.microsoft.com/office/drawing/2014/main" id="{42B8D363-1845-43DD-B122-1BD447322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99592"/>
            <a:ext cx="9036050" cy="85296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431834-B242-496C-BCCB-404B3DB878A5}"/>
              </a:ext>
            </a:extLst>
          </p:cNvPr>
          <p:cNvSpPr>
            <a:spLocks/>
          </p:cNvSpPr>
          <p:nvPr/>
        </p:nvSpPr>
        <p:spPr bwMode="auto">
          <a:xfrm>
            <a:off x="4500563" y="629816"/>
            <a:ext cx="4365178" cy="1143000"/>
          </a:xfrm>
          <a:prstGeom prst="rect">
            <a:avLst/>
          </a:prstGeom>
          <a:solidFill>
            <a:srgbClr val="6600FF">
              <a:alpha val="50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000" b="1" dirty="0">
                <a:solidFill>
                  <a:srgbClr val="FFFF00"/>
                </a:solidFill>
                <a:effectLst/>
                <a:latin typeface="+mj-lt"/>
                <a:cs typeface="Times New Roman" panose="02020603050405020304" pitchFamily="18" charset="0"/>
              </a:rPr>
              <a:t>Magnetic island contraction and merging can accelerate particles</a:t>
            </a:r>
            <a:endParaRPr lang="en-US" altLang="en-US" sz="2000" b="1" dirty="0">
              <a:solidFill>
                <a:schemeClr val="tx1"/>
              </a:solidFill>
              <a:effectLst/>
              <a:latin typeface="+mj-lt"/>
              <a:cs typeface="Times New Roman" panose="02020603050405020304" pitchFamily="18" charset="0"/>
            </a:endParaRPr>
          </a:p>
        </p:txBody>
      </p:sp>
      <p:sp>
        <p:nvSpPr>
          <p:cNvPr id="141317" name="Text Box 5">
            <a:extLst>
              <a:ext uri="{FF2B5EF4-FFF2-40B4-BE49-F238E27FC236}">
                <a16:creationId xmlns:a16="http://schemas.microsoft.com/office/drawing/2014/main" id="{4294621A-49DE-4463-A0B0-F0C42E246CB6}"/>
              </a:ext>
            </a:extLst>
          </p:cNvPr>
          <p:cNvSpPr txBox="1">
            <a:spLocks noChangeArrowheads="1"/>
          </p:cNvSpPr>
          <p:nvPr/>
        </p:nvSpPr>
        <p:spPr bwMode="auto">
          <a:xfrm>
            <a:off x="3923928" y="1677136"/>
            <a:ext cx="5079429" cy="3480056"/>
          </a:xfrm>
          <a:prstGeom prst="rect">
            <a:avLst/>
          </a:prstGeom>
          <a:solidFill>
            <a:srgbClr val="39008E">
              <a:alpha val="89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0" dirty="0">
                <a:solidFill>
                  <a:srgbClr val="FFFF00"/>
                </a:solidFill>
                <a:effectLst/>
                <a:latin typeface="+mn-lt"/>
                <a:cs typeface="Times New Roman" panose="02020603050405020304" pitchFamily="18" charset="0"/>
              </a:rPr>
              <a:t>The dominant charged particle energization processes are </a:t>
            </a:r>
          </a:p>
          <a:p>
            <a:pPr algn="ctr">
              <a:buFontTx/>
              <a:buAutoNum type="arabicParenR"/>
            </a:pPr>
            <a:r>
              <a:rPr lang="en-US" altLang="en-US" sz="2000" b="0" dirty="0">
                <a:solidFill>
                  <a:srgbClr val="FFFF00"/>
                </a:solidFill>
                <a:effectLst/>
                <a:latin typeface="+mn-lt"/>
                <a:cs typeface="Times New Roman" panose="02020603050405020304" pitchFamily="18" charset="0"/>
              </a:rPr>
              <a:t>the electric field induced by </a:t>
            </a:r>
            <a:r>
              <a:rPr lang="en-US" altLang="en-US" sz="2000" b="1" dirty="0">
                <a:solidFill>
                  <a:srgbClr val="FFFF00"/>
                </a:solidFill>
                <a:effectLst/>
                <a:latin typeface="+mn-lt"/>
                <a:cs typeface="Times New Roman" panose="02020603050405020304" pitchFamily="18" charset="0"/>
              </a:rPr>
              <a:t>magnetic </a:t>
            </a:r>
          </a:p>
          <a:p>
            <a:pPr marL="0" indent="0" algn="ctr"/>
            <a:r>
              <a:rPr lang="en-US" altLang="en-US" sz="2000" b="1" dirty="0">
                <a:solidFill>
                  <a:srgbClr val="FFFF00"/>
                </a:solidFill>
                <a:effectLst/>
                <a:latin typeface="+mn-lt"/>
                <a:cs typeface="Times New Roman" panose="02020603050405020304" pitchFamily="18" charset="0"/>
              </a:rPr>
              <a:t>island </a:t>
            </a:r>
            <a:r>
              <a:rPr lang="en-US" altLang="en-US" sz="2000" b="1" dirty="0">
                <a:solidFill>
                  <a:srgbClr val="FF0000"/>
                </a:solidFill>
                <a:effectLst/>
                <a:latin typeface="+mn-lt"/>
                <a:cs typeface="Times New Roman" panose="02020603050405020304" pitchFamily="18" charset="0"/>
              </a:rPr>
              <a:t>merging</a:t>
            </a:r>
            <a:r>
              <a:rPr lang="en-US" altLang="en-US" sz="2000" b="1" dirty="0">
                <a:solidFill>
                  <a:srgbClr val="FFFF00"/>
                </a:solidFill>
                <a:effectLst/>
                <a:latin typeface="+mn-lt"/>
                <a:cs typeface="Times New Roman" panose="02020603050405020304" pitchFamily="18" charset="0"/>
              </a:rPr>
              <a:t>, </a:t>
            </a:r>
          </a:p>
          <a:p>
            <a:pPr algn="ctr">
              <a:buFontTx/>
              <a:buAutoNum type="arabicParenR"/>
            </a:pPr>
            <a:r>
              <a:rPr lang="en-US" altLang="en-US" sz="2000" b="1" dirty="0">
                <a:solidFill>
                  <a:srgbClr val="FFFF00"/>
                </a:solidFill>
                <a:effectLst/>
                <a:latin typeface="+mn-lt"/>
                <a:cs typeface="Times New Roman" panose="02020603050405020304" pitchFamily="18" charset="0"/>
              </a:rPr>
              <a:t> magnetic island </a:t>
            </a:r>
            <a:r>
              <a:rPr lang="en-US" altLang="en-US" sz="2000" b="1" dirty="0">
                <a:solidFill>
                  <a:srgbClr val="FF0000"/>
                </a:solidFill>
                <a:effectLst/>
                <a:latin typeface="+mn-lt"/>
                <a:cs typeface="Times New Roman" panose="02020603050405020304" pitchFamily="18" charset="0"/>
              </a:rPr>
              <a:t>contraction</a:t>
            </a:r>
            <a:r>
              <a:rPr lang="en-US" altLang="en-US" sz="2000" b="1" dirty="0">
                <a:solidFill>
                  <a:srgbClr val="FFFF00"/>
                </a:solidFill>
                <a:effectLst/>
                <a:latin typeface="+mn-lt"/>
                <a:cs typeface="Times New Roman" panose="02020603050405020304" pitchFamily="18" charset="0"/>
              </a:rPr>
              <a:t>.</a:t>
            </a:r>
          </a:p>
          <a:p>
            <a:pPr algn="ctr"/>
            <a:r>
              <a:rPr lang="en-US" altLang="en-US" sz="2000" b="0" dirty="0">
                <a:solidFill>
                  <a:srgbClr val="FFFF00"/>
                </a:solidFill>
                <a:effectLst/>
                <a:latin typeface="+mn-lt"/>
                <a:cs typeface="Times New Roman" panose="02020603050405020304" pitchFamily="18" charset="0"/>
              </a:rPr>
              <a:t> In both cases, the magnetic island topology ensures that charged particles are trapped in regions where they can experience repeated interactions with either the induced electric field or contracting magnetic islands.</a:t>
            </a:r>
          </a:p>
        </p:txBody>
      </p:sp>
      <p:sp>
        <p:nvSpPr>
          <p:cNvPr id="141320" name="Text Box 8">
            <a:extLst>
              <a:ext uri="{FF2B5EF4-FFF2-40B4-BE49-F238E27FC236}">
                <a16:creationId xmlns:a16="http://schemas.microsoft.com/office/drawing/2014/main" id="{C8315D1D-26C2-4008-96F8-9790CCBBE7E4}"/>
              </a:ext>
            </a:extLst>
          </p:cNvPr>
          <p:cNvSpPr txBox="1">
            <a:spLocks noChangeArrowheads="1"/>
          </p:cNvSpPr>
          <p:nvPr/>
        </p:nvSpPr>
        <p:spPr bwMode="auto">
          <a:xfrm>
            <a:off x="179388" y="6157913"/>
            <a:ext cx="6913562" cy="366712"/>
          </a:xfrm>
          <a:prstGeom prst="rect">
            <a:avLst/>
          </a:prstGeom>
          <a:solidFill>
            <a:srgbClr val="39008E">
              <a:alpha val="6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ru-RU" altLang="en-US" sz="1800" b="0">
                <a:solidFill>
                  <a:srgbClr val="FFFF00"/>
                </a:solidFill>
                <a:effectLst/>
              </a:rPr>
              <a:t>Matthaeus, Ambrosiano, Goldstein, 1984, PhRvL,</a:t>
            </a:r>
            <a:r>
              <a:rPr lang="en-US" altLang="en-US" sz="1800" b="0">
                <a:solidFill>
                  <a:srgbClr val="FFFF00"/>
                </a:solidFill>
                <a:effectLst/>
              </a:rPr>
              <a:t> </a:t>
            </a:r>
            <a:r>
              <a:rPr lang="ru-RU" altLang="en-US" sz="1800" b="0">
                <a:solidFill>
                  <a:srgbClr val="FFFF00"/>
                </a:solidFill>
                <a:effectLst/>
              </a:rPr>
              <a:t>53, 1449</a:t>
            </a:r>
          </a:p>
        </p:txBody>
      </p:sp>
      <p:sp>
        <p:nvSpPr>
          <p:cNvPr id="141321" name="Text Box 9">
            <a:extLst>
              <a:ext uri="{FF2B5EF4-FFF2-40B4-BE49-F238E27FC236}">
                <a16:creationId xmlns:a16="http://schemas.microsoft.com/office/drawing/2014/main" id="{9A2EC321-D28B-496C-BDA6-1BE781239FEA}"/>
              </a:ext>
            </a:extLst>
          </p:cNvPr>
          <p:cNvSpPr txBox="1">
            <a:spLocks noChangeArrowheads="1"/>
          </p:cNvSpPr>
          <p:nvPr/>
        </p:nvSpPr>
        <p:spPr bwMode="auto">
          <a:xfrm>
            <a:off x="0" y="702703"/>
            <a:ext cx="3921125" cy="4526497"/>
          </a:xfrm>
          <a:prstGeom prst="rect">
            <a:avLst/>
          </a:prstGeom>
          <a:solidFill>
            <a:srgbClr val="3900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ru-RU" altLang="ko-KR" sz="2400" b="0" dirty="0">
                <a:solidFill>
                  <a:srgbClr val="FFFF00"/>
                </a:solidFill>
                <a:effectLst>
                  <a:outerShdw blurRad="38100" dist="38100" dir="2700000" algn="tl">
                    <a:srgbClr val="000000"/>
                  </a:outerShdw>
                </a:effectLst>
                <a:latin typeface="+mn-lt"/>
                <a:cs typeface="Times New Roman" panose="02020603050405020304" pitchFamily="18" charset="0"/>
              </a:rPr>
              <a:t>Particle energization by reconnecting magnetic island</a:t>
            </a:r>
            <a:r>
              <a:rPr lang="en-US" altLang="ko-KR" sz="2400" b="0" dirty="0">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rPr>
              <a:t>s</a:t>
            </a:r>
            <a:r>
              <a:rPr lang="ru-RU" altLang="ko-KR" sz="2400" b="0" dirty="0">
                <a:solidFill>
                  <a:srgbClr val="FFFF00"/>
                </a:solidFill>
                <a:effectLst>
                  <a:outerShdw blurRad="38100" dist="38100" dir="2700000" algn="tl">
                    <a:srgbClr val="000000"/>
                  </a:outerShdw>
                </a:effectLst>
                <a:latin typeface="+mn-lt"/>
                <a:cs typeface="Times New Roman" panose="02020603050405020304" pitchFamily="18" charset="0"/>
              </a:rPr>
              <a:t> </a:t>
            </a:r>
            <a:r>
              <a:rPr lang="en-US" altLang="ko-KR" sz="2400" b="0" dirty="0">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rPr>
              <a:t>:</a:t>
            </a:r>
          </a:p>
          <a:p>
            <a:pPr>
              <a:spcBef>
                <a:spcPct val="50000"/>
              </a:spcBef>
            </a:pPr>
            <a:endParaRPr lang="en-US" altLang="ko-KR" sz="2400" b="0" dirty="0">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endParaRPr>
          </a:p>
          <a:p>
            <a:pPr>
              <a:spcBef>
                <a:spcPct val="50000"/>
              </a:spcBef>
            </a:pPr>
            <a:r>
              <a:rPr lang="ru-RU" altLang="ko-KR" b="0" dirty="0">
                <a:solidFill>
                  <a:srgbClr val="FFFF00"/>
                </a:solidFill>
                <a:effectLst>
                  <a:outerShdw blurRad="38100" dist="38100" dir="2700000" algn="tl">
                    <a:srgbClr val="000000"/>
                  </a:outerShdw>
                </a:effectLst>
                <a:latin typeface="+mn-lt"/>
                <a:cs typeface="Times New Roman" panose="02020603050405020304" pitchFamily="18" charset="0"/>
              </a:rPr>
              <a:t> Wei et al. 2000; Cargill et al. 2006; Drake et al. 2006, 2013; Pritchett 2006, 2007, 2008; Oka et al. 2010; Hoshino 2012; Guo 2014</a:t>
            </a:r>
            <a:r>
              <a:rPr lang="en-US" altLang="ko-KR" b="0" dirty="0">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rPr>
              <a:t>; Montag et al. 2017; </a:t>
            </a:r>
            <a:r>
              <a:rPr lang="en-US" altLang="ko-KR" b="0" dirty="0" err="1">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rPr>
              <a:t>X.Lit</a:t>
            </a:r>
            <a:r>
              <a:rPr lang="en-US" altLang="ko-KR" b="0" dirty="0">
                <a:solidFill>
                  <a:srgbClr val="FFFF00"/>
                </a:solidFill>
                <a:effectLst>
                  <a:outerShdw blurRad="38100" dist="38100" dir="2700000" algn="tl">
                    <a:srgbClr val="000000"/>
                  </a:outerShdw>
                </a:effectLst>
                <a:latin typeface="+mn-lt"/>
                <a:ea typeface="Gulim" panose="020B0600000101010101" pitchFamily="34" charset="-127"/>
                <a:cs typeface="Times New Roman" panose="02020603050405020304" pitchFamily="18" charset="0"/>
              </a:rPr>
              <a:t> et al. 2018</a:t>
            </a:r>
          </a:p>
          <a:p>
            <a:pPr>
              <a:spcBef>
                <a:spcPct val="50000"/>
              </a:spcBef>
            </a:pPr>
            <a:endParaRPr lang="en-US" altLang="ko-KR" b="0" dirty="0">
              <a:solidFill>
                <a:srgbClr val="FFFF00"/>
              </a:solidFill>
              <a:effectLst>
                <a:outerShdw blurRad="38100" dist="38100" dir="2700000" algn="tl">
                  <a:srgbClr val="000000"/>
                </a:outerShdw>
              </a:effectLst>
              <a:ea typeface="Gulim" panose="020B0600000101010101" pitchFamily="34" charset="-127"/>
            </a:endParaRPr>
          </a:p>
          <a:p>
            <a:pPr>
              <a:spcBef>
                <a:spcPct val="50000"/>
              </a:spcBef>
            </a:pPr>
            <a:endParaRPr lang="en-US" altLang="ko-KR" b="0" dirty="0">
              <a:solidFill>
                <a:srgbClr val="FFFF00"/>
              </a:solidFill>
              <a:effectLst>
                <a:outerShdw blurRad="38100" dist="38100" dir="2700000" algn="tl">
                  <a:srgbClr val="000000"/>
                </a:outerShdw>
              </a:effectLst>
              <a:ea typeface="Gulim" panose="020B0600000101010101" pitchFamily="34" charset="-127"/>
            </a:endParaRPr>
          </a:p>
          <a:p>
            <a:pPr>
              <a:spcBef>
                <a:spcPct val="50000"/>
              </a:spcBef>
            </a:pPr>
            <a:endParaRPr lang="ru-RU" altLang="en-US" b="0" dirty="0">
              <a:solidFill>
                <a:srgbClr val="FFFF00"/>
              </a:solidFill>
              <a:effectLst>
                <a:outerShdw blurRad="38100" dist="38100" dir="2700000" algn="tl">
                  <a:srgbClr val="000000"/>
                </a:outerShdw>
              </a:effectLst>
            </a:endParaRPr>
          </a:p>
        </p:txBody>
      </p:sp>
      <p:sp>
        <p:nvSpPr>
          <p:cNvPr id="11" name="Text Box 6">
            <a:extLst>
              <a:ext uri="{FF2B5EF4-FFF2-40B4-BE49-F238E27FC236}">
                <a16:creationId xmlns:a16="http://schemas.microsoft.com/office/drawing/2014/main" id="{FB3FCCA4-A270-4204-A8C5-CBFCD6F1082D}"/>
              </a:ext>
            </a:extLst>
          </p:cNvPr>
          <p:cNvSpPr txBox="1">
            <a:spLocks noChangeArrowheads="1"/>
          </p:cNvSpPr>
          <p:nvPr/>
        </p:nvSpPr>
        <p:spPr bwMode="auto">
          <a:xfrm>
            <a:off x="107504" y="91480"/>
            <a:ext cx="8758237" cy="457200"/>
          </a:xfrm>
          <a:prstGeom prst="rect">
            <a:avLst/>
          </a:prstGeom>
          <a:gradFill rotWithShape="1">
            <a:gsLst>
              <a:gs pos="0">
                <a:srgbClr val="FFCC00"/>
              </a:gs>
              <a:gs pos="50000">
                <a:srgbClr val="FFCC00">
                  <a:gamma/>
                  <a:tint val="0"/>
                  <a:invGamma/>
                </a:srgbClr>
              </a:gs>
              <a:gs pos="100000">
                <a:srgbClr val="FFCC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alt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energetic particles- </a:t>
            </a:r>
            <a:r>
              <a:rPr kumimoji="0" lang="en-GB" altLang="en-US"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magnetic cavities – </a:t>
            </a:r>
            <a:r>
              <a:rPr kumimoji="0" lang="en-GB" alt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magnetic islands</a:t>
            </a:r>
            <a:endParaRPr kumimoji="0" lang="en-US" altLang="en-US" sz="24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 Box 4">
            <a:extLst>
              <a:ext uri="{FF2B5EF4-FFF2-40B4-BE49-F238E27FC236}">
                <a16:creationId xmlns:a16="http://schemas.microsoft.com/office/drawing/2014/main" id="{2201BA32-3A15-48D3-9005-C275004150DD}"/>
              </a:ext>
            </a:extLst>
          </p:cNvPr>
          <p:cNvSpPr txBox="1">
            <a:spLocks noChangeArrowheads="1"/>
          </p:cNvSpPr>
          <p:nvPr/>
        </p:nvSpPr>
        <p:spPr bwMode="auto">
          <a:xfrm>
            <a:off x="4211960" y="5239221"/>
            <a:ext cx="4537075" cy="854075"/>
          </a:xfrm>
          <a:prstGeom prst="rect">
            <a:avLst/>
          </a:prstGeom>
          <a:solidFill>
            <a:srgbClr val="FFFFFF">
              <a:alpha val="57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eaLnBrk="1" fontAlgn="auto" latinLnBrk="0" hangingPunct="1">
              <a:lnSpc>
                <a:spcPct val="100000"/>
              </a:lnSpc>
              <a:spcBef>
                <a:spcPct val="50000"/>
              </a:spcBef>
              <a:spcAft>
                <a:spcPts val="0"/>
              </a:spcAft>
              <a:buClrTx/>
              <a:buSzTx/>
              <a:buFontTx/>
              <a:buNone/>
              <a:tabLst/>
              <a:defRPr/>
            </a:pPr>
            <a:r>
              <a:rPr kumimoji="0" lang="en-GB" altLang="en-US" sz="2000" b="1" i="0" u="none" strike="noStrike" kern="0" cap="none" spc="0" normalizeH="0" baseline="0" noProof="0" dirty="0" err="1">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Zank</a:t>
            </a:r>
            <a:r>
              <a:rPr kumimoji="0" lang="en-GB" altLang="en-US" sz="20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 et al.</a:t>
            </a:r>
            <a:r>
              <a:rPr kumimoji="0" lang="en-GB" altLang="en-US" sz="18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 2014, 2015</a:t>
            </a:r>
            <a:r>
              <a:rPr kumimoji="0" lang="en-US" altLang="en-US" sz="1800" b="1" i="0" u="none" strike="noStrike" kern="0" cap="none" spc="0" normalizeH="0" baseline="0" noProof="0" dirty="0">
                <a:ln>
                  <a:noFill/>
                </a:ln>
                <a:solidFill>
                  <a:srgbClr val="FFFF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 </a:t>
            </a:r>
          </a:p>
          <a:p>
            <a:pPr marL="342900" marR="0" lvl="0" indent="-342900" algn="ctr" defTabSz="914400" eaLnBrk="1" fontAlgn="auto" latinLnBrk="0" hangingPunct="1">
              <a:lnSpc>
                <a:spcPct val="100000"/>
              </a:lnSpc>
              <a:spcBef>
                <a:spcPct val="50000"/>
              </a:spcBef>
              <a:spcAft>
                <a:spcPts val="0"/>
              </a:spcAft>
              <a:buClrTx/>
              <a:buSzTx/>
              <a:buFontTx/>
              <a:buNone/>
              <a:tabLst/>
              <a:defRPr/>
            </a:pPr>
            <a:r>
              <a:rPr kumimoji="0" lang="en-US" altLang="en-US" sz="20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le Roux et al. 2015, 2016; 2017</a:t>
            </a:r>
            <a:endParaRPr kumimoji="0" lang="ru-RU" altLang="en-US" sz="1800" b="1"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
        <p:nvSpPr>
          <p:cNvPr id="13" name="Text Box 7">
            <a:extLst>
              <a:ext uri="{FF2B5EF4-FFF2-40B4-BE49-F238E27FC236}">
                <a16:creationId xmlns:a16="http://schemas.microsoft.com/office/drawing/2014/main" id="{8083EB6E-61B8-4B86-A099-44479A67B0D7}"/>
              </a:ext>
            </a:extLst>
          </p:cNvPr>
          <p:cNvSpPr txBox="1">
            <a:spLocks noChangeArrowheads="1"/>
          </p:cNvSpPr>
          <p:nvPr/>
        </p:nvSpPr>
        <p:spPr bwMode="auto">
          <a:xfrm>
            <a:off x="260350" y="5765800"/>
            <a:ext cx="3887788" cy="336550"/>
          </a:xfrm>
          <a:prstGeom prst="rect">
            <a:avLst/>
          </a:prstGeom>
          <a:solidFill>
            <a:srgbClr val="FFFFFF">
              <a:alpha val="6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rPr>
              <a:t>Greco et al. 2010, Planet. Space Sci., 58</a:t>
            </a:r>
            <a:endParaRPr kumimoji="0" lang="ru-RU" altLang="en-US" sz="1600" b="0" i="0" u="none" strike="noStrike" kern="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1321"/>
                                        </p:tgtEl>
                                        <p:attrNameLst>
                                          <p:attrName>style.visibility</p:attrName>
                                        </p:attrNameLst>
                                      </p:cBhvr>
                                      <p:to>
                                        <p:strVal val="visible"/>
                                      </p:to>
                                    </p:set>
                                    <p:anim calcmode="lin" valueType="num">
                                      <p:cBhvr>
                                        <p:cTn id="7" dur="500" fill="hold"/>
                                        <p:tgtEl>
                                          <p:spTgt spid="141321"/>
                                        </p:tgtEl>
                                        <p:attrNameLst>
                                          <p:attrName>ppt_w</p:attrName>
                                        </p:attrNameLst>
                                      </p:cBhvr>
                                      <p:tavLst>
                                        <p:tav tm="0">
                                          <p:val>
                                            <p:fltVal val="0"/>
                                          </p:val>
                                        </p:tav>
                                        <p:tav tm="100000">
                                          <p:val>
                                            <p:strVal val="#ppt_w"/>
                                          </p:val>
                                        </p:tav>
                                      </p:tavLst>
                                    </p:anim>
                                    <p:anim calcmode="lin" valueType="num">
                                      <p:cBhvr>
                                        <p:cTn id="8" dur="500" fill="hold"/>
                                        <p:tgtEl>
                                          <p:spTgt spid="141321"/>
                                        </p:tgtEl>
                                        <p:attrNameLst>
                                          <p:attrName>ppt_h</p:attrName>
                                        </p:attrNameLst>
                                      </p:cBhvr>
                                      <p:tavLst>
                                        <p:tav tm="0">
                                          <p:val>
                                            <p:fltVal val="0"/>
                                          </p:val>
                                        </p:tav>
                                        <p:tav tm="100000">
                                          <p:val>
                                            <p:strVal val="#ppt_h"/>
                                          </p:val>
                                        </p:tav>
                                      </p:tavLst>
                                    </p:anim>
                                    <p:animEffect transition="in" filter="fade">
                                      <p:cBhvr>
                                        <p:cTn id="9" dur="500"/>
                                        <p:tgtEl>
                                          <p:spTgt spid="14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E4B30BB-1401-437A-8140-40A292BEFEDD}"/>
              </a:ext>
            </a:extLst>
          </p:cNvPr>
          <p:cNvSpPr txBox="1">
            <a:spLocks noChangeArrowheads="1"/>
          </p:cNvSpPr>
          <p:nvPr/>
        </p:nvSpPr>
        <p:spPr bwMode="auto">
          <a:xfrm>
            <a:off x="0" y="0"/>
            <a:ext cx="8604250" cy="71006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000" b="1" i="1" dirty="0">
                <a:solidFill>
                  <a:srgbClr val="FFFF00"/>
                </a:solidFill>
                <a:latin typeface="+mj-lt"/>
              </a:rPr>
              <a:t>Magnetic cavities formed due to unstable streaming from a long-lived coronal hole</a:t>
            </a:r>
            <a:endParaRPr lang="ru-RU" altLang="en-US" sz="2000" b="1" i="1" dirty="0">
              <a:solidFill>
                <a:srgbClr val="FFFF00"/>
              </a:solidFill>
              <a:latin typeface="+mj-lt"/>
            </a:endParaRPr>
          </a:p>
        </p:txBody>
      </p:sp>
      <p:pic>
        <p:nvPicPr>
          <p:cNvPr id="3075" name="27-29HI1stB.mpg">
            <a:hlinkClick r:id="" action="ppaction://media"/>
            <a:extLst>
              <a:ext uri="{FF2B5EF4-FFF2-40B4-BE49-F238E27FC236}">
                <a16:creationId xmlns:a16="http://schemas.microsoft.com/office/drawing/2014/main" id="{8FD0C30A-E930-495E-B1C7-050BCCB7F799}"/>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92275" y="692150"/>
            <a:ext cx="5832475" cy="5832475"/>
          </a:xfrm>
          <a:prstGeom prst="rect">
            <a:avLst/>
          </a:prstGeom>
          <a:noFill/>
          <a:extLst>
            <a:ext uri="{909E8E84-426E-40DD-AFC4-6F175D3DCCD1}">
              <a14:hiddenFill xmlns:a14="http://schemas.microsoft.com/office/drawing/2010/main">
                <a:solidFill>
                  <a:srgbClr val="FFFFFF"/>
                </a:solidFill>
              </a14:hiddenFill>
            </a:ext>
          </a:extLst>
        </p:spPr>
      </p:pic>
      <p:sp>
        <p:nvSpPr>
          <p:cNvPr id="3076" name="Text Box 4">
            <a:extLst>
              <a:ext uri="{FF2B5EF4-FFF2-40B4-BE49-F238E27FC236}">
                <a16:creationId xmlns:a16="http://schemas.microsoft.com/office/drawing/2014/main" id="{1B0F2CCC-38A9-419C-B0F8-89561CEA6AE6}"/>
              </a:ext>
            </a:extLst>
          </p:cNvPr>
          <p:cNvSpPr txBox="1">
            <a:spLocks noChangeArrowheads="1"/>
          </p:cNvSpPr>
          <p:nvPr/>
        </p:nvSpPr>
        <p:spPr bwMode="auto">
          <a:xfrm>
            <a:off x="2123728" y="6453188"/>
            <a:ext cx="5543872"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n-GB" altLang="en-US" sz="1600" b="1" i="1" dirty="0" err="1">
                <a:solidFill>
                  <a:srgbClr val="FFFF66"/>
                </a:solidFill>
                <a:latin typeface="+mj-lt"/>
              </a:rPr>
              <a:t>Khabarova</a:t>
            </a:r>
            <a:r>
              <a:rPr lang="en-GB" altLang="en-US" sz="1600" b="1" i="1" dirty="0">
                <a:solidFill>
                  <a:srgbClr val="FFFF66"/>
                </a:solidFill>
                <a:latin typeface="+mj-lt"/>
              </a:rPr>
              <a:t>, </a:t>
            </a:r>
            <a:r>
              <a:rPr lang="en-GB" altLang="en-US" sz="1600" b="1" i="1" dirty="0" err="1">
                <a:solidFill>
                  <a:srgbClr val="FFFF66"/>
                </a:solidFill>
                <a:latin typeface="+mj-lt"/>
              </a:rPr>
              <a:t>Zank</a:t>
            </a:r>
            <a:r>
              <a:rPr lang="en-GB" altLang="en-US" sz="1600" b="1" i="1" dirty="0">
                <a:solidFill>
                  <a:srgbClr val="FFFF66"/>
                </a:solidFill>
                <a:latin typeface="+mj-lt"/>
              </a:rPr>
              <a:t>, Li, </a:t>
            </a:r>
            <a:r>
              <a:rPr lang="en-GB" altLang="en-US" sz="1600" b="1" i="1" dirty="0" err="1">
                <a:solidFill>
                  <a:srgbClr val="FFFF66"/>
                </a:solidFill>
                <a:latin typeface="+mj-lt"/>
              </a:rPr>
              <a:t>Malandraki</a:t>
            </a:r>
            <a:r>
              <a:rPr lang="en-GB" altLang="en-US" sz="1600" b="1" i="1" dirty="0">
                <a:solidFill>
                  <a:srgbClr val="FFFF66"/>
                </a:solidFill>
                <a:latin typeface="+mj-lt"/>
              </a:rPr>
              <a:t> et al, </a:t>
            </a:r>
            <a:r>
              <a:rPr lang="en-GB" altLang="en-US" sz="1600" b="1" i="1" dirty="0" err="1">
                <a:solidFill>
                  <a:srgbClr val="FFFF66"/>
                </a:solidFill>
                <a:latin typeface="+mj-lt"/>
              </a:rPr>
              <a:t>ApJ</a:t>
            </a:r>
            <a:r>
              <a:rPr lang="en-GB" altLang="en-US" sz="1600" b="1" i="1" dirty="0">
                <a:solidFill>
                  <a:srgbClr val="FFFF66"/>
                </a:solidFill>
                <a:latin typeface="+mj-lt"/>
              </a:rPr>
              <a:t>, 2016</a:t>
            </a:r>
            <a:endParaRPr lang="ru-RU" altLang="en-US" sz="1600" b="1" i="1" dirty="0">
              <a:solidFill>
                <a:srgbClr val="FFFF66"/>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333" fill="hold"/>
                                        <p:tgtEl>
                                          <p:spTgt spid="307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3075"/>
                </p:tgtEl>
              </p:cMediaNode>
            </p:video>
            <p:seq concurrent="1" nextAc="seek">
              <p:cTn id="8" restart="whenNotActive" fill="hold" evtFilter="cancelBubble" nodeType="interactiveSeq">
                <p:stCondLst>
                  <p:cond evt="onClick" delay="0">
                    <p:tgtEl>
                      <p:spTgt spid="307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075"/>
                                        </p:tgtEl>
                                      </p:cBhvr>
                                    </p:cmd>
                                  </p:childTnLst>
                                </p:cTn>
                              </p:par>
                            </p:childTnLst>
                          </p:cTn>
                        </p:par>
                      </p:childTnLst>
                    </p:cTn>
                  </p:par>
                </p:childTnLst>
              </p:cTn>
              <p:nextCondLst>
                <p:cond evt="onClick" delay="0">
                  <p:tgtEl>
                    <p:spTgt spid="307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AD174EB-34EB-4F3B-B8B1-750A7BA50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4674"/>
            <a:ext cx="885666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45B948ED-1B63-4876-BA0A-9FDE1D60E725}"/>
              </a:ext>
            </a:extLst>
          </p:cNvPr>
          <p:cNvSpPr txBox="1">
            <a:spLocks noChangeArrowheads="1"/>
          </p:cNvSpPr>
          <p:nvPr/>
        </p:nvSpPr>
        <p:spPr bwMode="auto">
          <a:xfrm>
            <a:off x="0" y="0"/>
            <a:ext cx="8604250" cy="710067"/>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GB" altLang="en-US" sz="2000" b="1" i="1" dirty="0">
                <a:solidFill>
                  <a:srgbClr val="FFFF00"/>
                </a:solidFill>
                <a:latin typeface="+mj-lt"/>
              </a:rPr>
              <a:t>Magnetic cavity formed due to unstable streaming from a long-lived coronal hole + magnetic islands (l~0.001-0.01 AU)</a:t>
            </a:r>
            <a:endParaRPr lang="ru-RU" altLang="en-US" sz="2000" b="1" i="1" dirty="0">
              <a:solidFill>
                <a:srgbClr val="FFFF00"/>
              </a:solidFill>
              <a:latin typeface="+mj-lt"/>
            </a:endParaRPr>
          </a:p>
        </p:txBody>
      </p:sp>
      <p:sp>
        <p:nvSpPr>
          <p:cNvPr id="5" name="Text Box 4">
            <a:extLst>
              <a:ext uri="{FF2B5EF4-FFF2-40B4-BE49-F238E27FC236}">
                <a16:creationId xmlns:a16="http://schemas.microsoft.com/office/drawing/2014/main" id="{4D62CF76-3BF2-4B3A-97D1-68435C4EFFAA}"/>
              </a:ext>
            </a:extLst>
          </p:cNvPr>
          <p:cNvSpPr txBox="1">
            <a:spLocks noChangeArrowheads="1"/>
          </p:cNvSpPr>
          <p:nvPr/>
        </p:nvSpPr>
        <p:spPr bwMode="auto">
          <a:xfrm>
            <a:off x="2123728" y="6453188"/>
            <a:ext cx="5543872"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en-GB" altLang="en-US" sz="1600" b="1" i="1" dirty="0" err="1">
                <a:solidFill>
                  <a:srgbClr val="FFFF66"/>
                </a:solidFill>
                <a:latin typeface="+mj-lt"/>
              </a:rPr>
              <a:t>Khabarova</a:t>
            </a:r>
            <a:r>
              <a:rPr lang="en-GB" altLang="en-US" sz="1600" b="1" i="1" dirty="0">
                <a:solidFill>
                  <a:srgbClr val="FFFF66"/>
                </a:solidFill>
                <a:latin typeface="+mj-lt"/>
              </a:rPr>
              <a:t>, </a:t>
            </a:r>
            <a:r>
              <a:rPr lang="en-GB" altLang="en-US" sz="1600" b="1" i="1" dirty="0" err="1">
                <a:solidFill>
                  <a:srgbClr val="FFFF66"/>
                </a:solidFill>
                <a:latin typeface="+mj-lt"/>
              </a:rPr>
              <a:t>Zank</a:t>
            </a:r>
            <a:r>
              <a:rPr lang="en-GB" altLang="en-US" sz="1600" b="1" i="1" dirty="0">
                <a:solidFill>
                  <a:srgbClr val="FFFF66"/>
                </a:solidFill>
                <a:latin typeface="+mj-lt"/>
              </a:rPr>
              <a:t>, Li, </a:t>
            </a:r>
            <a:r>
              <a:rPr lang="en-GB" altLang="en-US" sz="1600" b="1" i="1" dirty="0" err="1">
                <a:solidFill>
                  <a:srgbClr val="FFFF66"/>
                </a:solidFill>
                <a:latin typeface="+mj-lt"/>
              </a:rPr>
              <a:t>Malandraki</a:t>
            </a:r>
            <a:r>
              <a:rPr lang="en-GB" altLang="en-US" sz="1600" b="1" i="1" dirty="0">
                <a:solidFill>
                  <a:srgbClr val="FFFF66"/>
                </a:solidFill>
                <a:latin typeface="+mj-lt"/>
              </a:rPr>
              <a:t> et al, </a:t>
            </a:r>
            <a:r>
              <a:rPr lang="en-GB" altLang="en-US" sz="1600" b="1" i="1" dirty="0" err="1">
                <a:solidFill>
                  <a:srgbClr val="FFFF66"/>
                </a:solidFill>
                <a:latin typeface="+mj-lt"/>
              </a:rPr>
              <a:t>ApJ</a:t>
            </a:r>
            <a:r>
              <a:rPr lang="en-GB" altLang="en-US" sz="1600" b="1" i="1" dirty="0">
                <a:solidFill>
                  <a:srgbClr val="FFFF66"/>
                </a:solidFill>
                <a:latin typeface="+mj-lt"/>
              </a:rPr>
              <a:t>, 2016</a:t>
            </a:r>
            <a:endParaRPr lang="ru-RU" altLang="en-US" sz="1600" b="1" i="1" dirty="0">
              <a:solidFill>
                <a:srgbClr val="FFFF66"/>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3734275-FF06-4F66-87AB-C914D510A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26988"/>
            <a:ext cx="4389437" cy="6911976"/>
          </a:xfrm>
          <a:prstGeom prst="rect">
            <a:avLst/>
          </a:prstGeom>
          <a:noFill/>
          <a:extLst>
            <a:ext uri="{909E8E84-426E-40DD-AFC4-6F175D3DCCD1}">
              <a14:hiddenFill xmlns:a14="http://schemas.microsoft.com/office/drawing/2010/main">
                <a:solidFill>
                  <a:srgbClr val="FFFFFF"/>
                </a:solidFill>
              </a14:hiddenFill>
            </a:ext>
          </a:extLst>
        </p:spPr>
      </p:pic>
      <p:sp>
        <p:nvSpPr>
          <p:cNvPr id="5123" name="Text Box 3">
            <a:extLst>
              <a:ext uri="{FF2B5EF4-FFF2-40B4-BE49-F238E27FC236}">
                <a16:creationId xmlns:a16="http://schemas.microsoft.com/office/drawing/2014/main" id="{815A11EE-F5AC-405A-ACA5-342A5DDB3906}"/>
              </a:ext>
            </a:extLst>
          </p:cNvPr>
          <p:cNvSpPr txBox="1">
            <a:spLocks noChangeArrowheads="1"/>
          </p:cNvSpPr>
          <p:nvPr/>
        </p:nvSpPr>
        <p:spPr bwMode="auto">
          <a:xfrm>
            <a:off x="5769721" y="6381750"/>
            <a:ext cx="2906735" cy="34073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1600" i="1" dirty="0" err="1">
                <a:solidFill>
                  <a:srgbClr val="FFFF66"/>
                </a:solidFill>
                <a:latin typeface="+mj-lt"/>
              </a:rPr>
              <a:t>Khabarova</a:t>
            </a:r>
            <a:r>
              <a:rPr lang="en-US" altLang="en-US" sz="1600" i="1" dirty="0">
                <a:solidFill>
                  <a:srgbClr val="FFFF66"/>
                </a:solidFill>
                <a:latin typeface="+mj-lt"/>
              </a:rPr>
              <a:t> &amp; </a:t>
            </a:r>
            <a:r>
              <a:rPr lang="en-US" altLang="en-US" sz="1600" i="1" dirty="0" err="1">
                <a:solidFill>
                  <a:srgbClr val="FFFF66"/>
                </a:solidFill>
                <a:latin typeface="+mj-lt"/>
              </a:rPr>
              <a:t>Zank</a:t>
            </a:r>
            <a:r>
              <a:rPr lang="en-US" altLang="en-US" sz="1600" i="1" dirty="0">
                <a:solidFill>
                  <a:srgbClr val="FFFF66"/>
                </a:solidFill>
                <a:latin typeface="+mj-lt"/>
              </a:rPr>
              <a:t>, </a:t>
            </a:r>
            <a:r>
              <a:rPr lang="en-US" altLang="en-US" sz="1600" i="1" dirty="0" err="1">
                <a:solidFill>
                  <a:srgbClr val="FFFF66"/>
                </a:solidFill>
                <a:latin typeface="+mj-lt"/>
              </a:rPr>
              <a:t>ApJ</a:t>
            </a:r>
            <a:r>
              <a:rPr lang="en-US" altLang="en-US" sz="1600" i="1" dirty="0">
                <a:solidFill>
                  <a:srgbClr val="FFFF66"/>
                </a:solidFill>
                <a:latin typeface="+mj-lt"/>
              </a:rPr>
              <a:t>, 2017</a:t>
            </a:r>
          </a:p>
        </p:txBody>
      </p:sp>
      <p:sp>
        <p:nvSpPr>
          <p:cNvPr id="5124" name="Text Box 4">
            <a:extLst>
              <a:ext uri="{FF2B5EF4-FFF2-40B4-BE49-F238E27FC236}">
                <a16:creationId xmlns:a16="http://schemas.microsoft.com/office/drawing/2014/main" id="{2982754F-7644-41BA-9E3B-D61252DB85C1}"/>
              </a:ext>
            </a:extLst>
          </p:cNvPr>
          <p:cNvSpPr txBox="1">
            <a:spLocks noChangeArrowheads="1"/>
          </p:cNvSpPr>
          <p:nvPr/>
        </p:nvSpPr>
        <p:spPr bwMode="auto">
          <a:xfrm>
            <a:off x="5221288" y="234950"/>
            <a:ext cx="3743325" cy="5634492"/>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r>
              <a:rPr lang="en-US" altLang="en-US" sz="2000" dirty="0">
                <a:solidFill>
                  <a:srgbClr val="FFFF00"/>
                </a:solidFill>
                <a:latin typeface="+mj-lt"/>
              </a:rPr>
              <a:t>The shock (blue line) accelerates particles effectively up to hundreds of keV. </a:t>
            </a:r>
          </a:p>
          <a:p>
            <a:pPr algn="ctr"/>
            <a:r>
              <a:rPr lang="en-US" altLang="en-US" sz="2000" dirty="0">
                <a:solidFill>
                  <a:srgbClr val="FFFF00"/>
                </a:solidFill>
                <a:latin typeface="+mj-lt"/>
              </a:rPr>
              <a:t>Dynamical magnetic islands accelerate particles up to 5 MeV. </a:t>
            </a:r>
          </a:p>
          <a:p>
            <a:pPr algn="ctr"/>
            <a:r>
              <a:rPr lang="en-US" altLang="en-US" sz="2000" dirty="0">
                <a:solidFill>
                  <a:srgbClr val="FFFF00"/>
                </a:solidFill>
                <a:latin typeface="+mj-lt"/>
              </a:rPr>
              <a:t>There is an energy range in</a:t>
            </a:r>
          </a:p>
          <a:p>
            <a:pPr algn="ctr"/>
            <a:r>
              <a:rPr lang="en-US" altLang="en-US" sz="2000" dirty="0">
                <a:solidFill>
                  <a:srgbClr val="FFFF00"/>
                </a:solidFill>
                <a:latin typeface="+mj-lt"/>
              </a:rPr>
              <a:t>which both sources contribute. </a:t>
            </a:r>
          </a:p>
          <a:p>
            <a:endParaRPr lang="en-US" altLang="en-US" sz="2000" dirty="0">
              <a:solidFill>
                <a:srgbClr val="FFFF00"/>
              </a:solidFill>
              <a:latin typeface="+mj-lt"/>
            </a:endParaRPr>
          </a:p>
          <a:p>
            <a:endParaRPr lang="en-US" altLang="en-US" sz="2000" dirty="0">
              <a:solidFill>
                <a:srgbClr val="FFFF00"/>
              </a:solidFill>
              <a:latin typeface="+mj-lt"/>
            </a:endParaRPr>
          </a:p>
          <a:p>
            <a:endParaRPr lang="en-US" altLang="en-US" sz="2000" dirty="0">
              <a:solidFill>
                <a:srgbClr val="FFFF00"/>
              </a:solidFill>
              <a:latin typeface="+mj-lt"/>
            </a:endParaRPr>
          </a:p>
          <a:p>
            <a:endParaRPr lang="en-US" altLang="en-US" sz="2000" dirty="0">
              <a:solidFill>
                <a:srgbClr val="FFFF00"/>
              </a:solidFill>
              <a:latin typeface="+mj-lt"/>
            </a:endParaRPr>
          </a:p>
          <a:p>
            <a:pPr algn="ctr"/>
            <a:r>
              <a:rPr lang="en-US" altLang="en-US" sz="2400" b="1" dirty="0">
                <a:solidFill>
                  <a:srgbClr val="FFFF00"/>
                </a:solidFill>
                <a:latin typeface="+mj-lt"/>
              </a:rPr>
              <a:t>Different mechanisms of particle acceleration can act simultaneously and interplay in the solar wind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9008E"/>
        </a:solidFill>
        <a:effectLst/>
      </p:bgPr>
    </p:bg>
    <p:spTree>
      <p:nvGrpSpPr>
        <p:cNvPr id="1" name=""/>
        <p:cNvGrpSpPr/>
        <p:nvPr/>
      </p:nvGrpSpPr>
      <p:grpSpPr>
        <a:xfrm>
          <a:off x="0" y="0"/>
          <a:ext cx="0" cy="0"/>
          <a:chOff x="0" y="0"/>
          <a:chExt cx="0" cy="0"/>
        </a:xfrm>
      </p:grpSpPr>
      <p:pic>
        <p:nvPicPr>
          <p:cNvPr id="144386" name="Picture 2">
            <a:extLst>
              <a:ext uri="{FF2B5EF4-FFF2-40B4-BE49-F238E27FC236}">
                <a16:creationId xmlns:a16="http://schemas.microsoft.com/office/drawing/2014/main" id="{06A4C8B3-BEC4-4F1D-BF39-55BA08124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084763"/>
            <a:ext cx="3276600" cy="1776412"/>
          </a:xfrm>
          <a:prstGeom prst="rect">
            <a:avLst/>
          </a:prstGeom>
          <a:noFill/>
          <a:extLst>
            <a:ext uri="{909E8E84-426E-40DD-AFC4-6F175D3DCCD1}">
              <a14:hiddenFill xmlns:a14="http://schemas.microsoft.com/office/drawing/2010/main">
                <a:solidFill>
                  <a:srgbClr val="FFFFFF"/>
                </a:solidFill>
              </a14:hiddenFill>
            </a:ext>
          </a:extLst>
        </p:spPr>
      </p:pic>
      <p:sp>
        <p:nvSpPr>
          <p:cNvPr id="144387" name="Text Box 3">
            <a:extLst>
              <a:ext uri="{FF2B5EF4-FFF2-40B4-BE49-F238E27FC236}">
                <a16:creationId xmlns:a16="http://schemas.microsoft.com/office/drawing/2014/main" id="{55262396-FF16-4C00-8AE9-995572220A65}"/>
              </a:ext>
            </a:extLst>
          </p:cNvPr>
          <p:cNvSpPr txBox="1">
            <a:spLocks noChangeArrowheads="1"/>
          </p:cNvSpPr>
          <p:nvPr/>
        </p:nvSpPr>
        <p:spPr bwMode="auto">
          <a:xfrm>
            <a:off x="179388" y="0"/>
            <a:ext cx="8964612" cy="82232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l-GR"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Acceleration in dynamical magnetic islands can be </a:t>
            </a:r>
            <a:r>
              <a:rPr kumimoji="0" lang="en-US" altLang="el-GR" sz="2400" b="0" i="0" u="sng"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combined</a:t>
            </a:r>
            <a:r>
              <a:rPr kumimoji="0" lang="en-US" altLang="el-GR"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with the diffusive shock acceleration mechanism</a:t>
            </a:r>
            <a:endParaRPr kumimoji="0" lang="ru-RU" altLang="el-GR"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endParaRPr>
          </a:p>
        </p:txBody>
      </p:sp>
      <p:pic>
        <p:nvPicPr>
          <p:cNvPr id="144388" name="Picture 4">
            <a:extLst>
              <a:ext uri="{FF2B5EF4-FFF2-40B4-BE49-F238E27FC236}">
                <a16:creationId xmlns:a16="http://schemas.microsoft.com/office/drawing/2014/main" id="{F028D856-AE62-4455-9FBB-4E053E9B1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836613"/>
            <a:ext cx="5761038" cy="4281487"/>
          </a:xfrm>
          <a:prstGeom prst="rect">
            <a:avLst/>
          </a:prstGeom>
          <a:noFill/>
          <a:extLst>
            <a:ext uri="{909E8E84-426E-40DD-AFC4-6F175D3DCCD1}">
              <a14:hiddenFill xmlns:a14="http://schemas.microsoft.com/office/drawing/2010/main">
                <a:solidFill>
                  <a:srgbClr val="FFFFFF"/>
                </a:solidFill>
              </a14:hiddenFill>
            </a:ext>
          </a:extLst>
        </p:spPr>
      </p:pic>
      <p:pic>
        <p:nvPicPr>
          <p:cNvPr id="144389" name="Picture 5">
            <a:extLst>
              <a:ext uri="{FF2B5EF4-FFF2-40B4-BE49-F238E27FC236}">
                <a16:creationId xmlns:a16="http://schemas.microsoft.com/office/drawing/2014/main" id="{7656B0BB-E02D-44F7-B7FD-3A8D91FBE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129213"/>
            <a:ext cx="5184775" cy="1543050"/>
          </a:xfrm>
          <a:prstGeom prst="rect">
            <a:avLst/>
          </a:prstGeom>
          <a:noFill/>
          <a:extLst>
            <a:ext uri="{909E8E84-426E-40DD-AFC4-6F175D3DCCD1}">
              <a14:hiddenFill xmlns:a14="http://schemas.microsoft.com/office/drawing/2010/main">
                <a:solidFill>
                  <a:srgbClr val="FFFFFF"/>
                </a:solidFill>
              </a14:hiddenFill>
            </a:ext>
          </a:extLst>
        </p:spPr>
      </p:pic>
      <p:sp>
        <p:nvSpPr>
          <p:cNvPr id="144390" name="Text Box 6">
            <a:extLst>
              <a:ext uri="{FF2B5EF4-FFF2-40B4-BE49-F238E27FC236}">
                <a16:creationId xmlns:a16="http://schemas.microsoft.com/office/drawing/2014/main" id="{C3574A11-6948-4C6B-B8F6-854BE499C4DA}"/>
              </a:ext>
            </a:extLst>
          </p:cNvPr>
          <p:cNvSpPr txBox="1">
            <a:spLocks noChangeArrowheads="1"/>
          </p:cNvSpPr>
          <p:nvPr/>
        </p:nvSpPr>
        <p:spPr bwMode="auto">
          <a:xfrm>
            <a:off x="900113" y="836613"/>
            <a:ext cx="887412" cy="39687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HTS</a:t>
            </a:r>
            <a:endParaRPr kumimoji="0" lang="ru-RU" altLang="el-GR"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44391" name="Text Box 7">
            <a:extLst>
              <a:ext uri="{FF2B5EF4-FFF2-40B4-BE49-F238E27FC236}">
                <a16:creationId xmlns:a16="http://schemas.microsoft.com/office/drawing/2014/main" id="{39F195F5-5AF6-4F3D-AA9B-5AD6B34F5812}"/>
              </a:ext>
            </a:extLst>
          </p:cNvPr>
          <p:cNvSpPr txBox="1">
            <a:spLocks noChangeArrowheads="1"/>
          </p:cNvSpPr>
          <p:nvPr/>
        </p:nvSpPr>
        <p:spPr bwMode="auto">
          <a:xfrm>
            <a:off x="3548063" y="830263"/>
            <a:ext cx="887412" cy="396875"/>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l-GR"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rPr>
              <a:t>HTS</a:t>
            </a:r>
            <a:endParaRPr kumimoji="0" lang="ru-RU" altLang="el-GR" sz="20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
        <p:nvSpPr>
          <p:cNvPr id="144393" name="Text Box 9">
            <a:extLst>
              <a:ext uri="{FF2B5EF4-FFF2-40B4-BE49-F238E27FC236}">
                <a16:creationId xmlns:a16="http://schemas.microsoft.com/office/drawing/2014/main" id="{928D78ED-A938-4100-9578-BE18C732906D}"/>
              </a:ext>
            </a:extLst>
          </p:cNvPr>
          <p:cNvSpPr txBox="1">
            <a:spLocks noChangeArrowheads="1"/>
          </p:cNvSpPr>
          <p:nvPr/>
        </p:nvSpPr>
        <p:spPr bwMode="auto">
          <a:xfrm>
            <a:off x="6099975" y="836613"/>
            <a:ext cx="3044026" cy="4295664"/>
          </a:xfrm>
          <a:prstGeom prst="rect">
            <a:avLst/>
          </a:prstGeom>
          <a:solidFill>
            <a:schemeClr val="bg1">
              <a:alpha val="6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lvl="0" algn="ctr" eaLnBrk="0" hangingPunct="0">
              <a:spcBef>
                <a:spcPct val="30000"/>
              </a:spcBef>
              <a:defRPr/>
            </a:pPr>
            <a:r>
              <a:rPr lang="en-US" sz="2100" b="1" u="sng" dirty="0" err="1">
                <a:latin typeface="Arial" pitchFamily="-111" charset="0"/>
                <a:ea typeface="Arial" pitchFamily="-111" charset="0"/>
                <a:cs typeface="Arial" pitchFamily="-111" charset="0"/>
              </a:rPr>
              <a:t>Zank</a:t>
            </a:r>
            <a:r>
              <a:rPr lang="en-US" sz="2100" b="1" u="sng" dirty="0">
                <a:latin typeface="Arial" pitchFamily="-111" charset="0"/>
                <a:ea typeface="Arial" pitchFamily="-111" charset="0"/>
                <a:cs typeface="Arial" pitchFamily="-111" charset="0"/>
              </a:rPr>
              <a:t> et al. (2015): </a:t>
            </a:r>
            <a:r>
              <a:rPr lang="en-US" sz="2100" dirty="0">
                <a:latin typeface="Arial" pitchFamily="-111" charset="0"/>
                <a:ea typeface="Arial" pitchFamily="-111" charset="0"/>
                <a:cs typeface="Arial" pitchFamily="-111" charset="0"/>
              </a:rPr>
              <a:t>The energetic particle intensity profile observed by Voyager 2 DS of the </a:t>
            </a:r>
            <a:r>
              <a:rPr lang="en-US" sz="2100" dirty="0" err="1">
                <a:latin typeface="Arial" pitchFamily="-111" charset="0"/>
                <a:ea typeface="Arial" pitchFamily="-111" charset="0"/>
                <a:cs typeface="Arial" pitchFamily="-111" charset="0"/>
              </a:rPr>
              <a:t>heliospheric</a:t>
            </a:r>
            <a:r>
              <a:rPr lang="en-US" sz="2100" dirty="0">
                <a:latin typeface="Arial" pitchFamily="-111" charset="0"/>
                <a:ea typeface="Arial" pitchFamily="-111" charset="0"/>
                <a:cs typeface="Arial" pitchFamily="-111" charset="0"/>
              </a:rPr>
              <a:t> termination shock (84 AU) appears to support a particle acceleration mechanism that combines both DSA and magnetic-island-reconnection-related processes.</a:t>
            </a:r>
            <a:endParaRPr lang="el-GR" sz="2100" dirty="0">
              <a:latin typeface="Arial" pitchFamily="-111" charset="0"/>
              <a:ea typeface="Arial" pitchFamily="-111" charset="0"/>
              <a:cs typeface="Arial" pitchFamily="-111"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2B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4C01E0CC-DBC2-4DF7-95A8-38BE641845B8}"/>
              </a:ext>
            </a:extLst>
          </p:cNvPr>
          <p:cNvPicPr>
            <a:picLocks noChangeAspect="1"/>
          </p:cNvPicPr>
          <p:nvPr/>
        </p:nvPicPr>
        <p:blipFill>
          <a:blip r:embed="rId4"/>
          <a:stretch>
            <a:fillRect/>
          </a:stretch>
        </p:blipFill>
        <p:spPr>
          <a:xfrm>
            <a:off x="1259632" y="404664"/>
            <a:ext cx="6408712" cy="6296559"/>
          </a:xfrm>
          <a:prstGeom prst="rect">
            <a:avLst/>
          </a:prstGeom>
        </p:spPr>
      </p:pic>
    </p:spTree>
    <p:extLst>
      <p:ext uri="{BB962C8B-B14F-4D97-AF65-F5344CB8AC3E}">
        <p14:creationId xmlns:p14="http://schemas.microsoft.com/office/powerpoint/2010/main" val="297194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6ACEE81-D3CF-4D33-AF4A-FBF175BB0CF1}"/>
              </a:ext>
            </a:extLst>
          </p:cNvPr>
          <p:cNvSpPr txBox="1">
            <a:spLocks noChangeArrowheads="1"/>
          </p:cNvSpPr>
          <p:nvPr/>
        </p:nvSpPr>
        <p:spPr bwMode="auto">
          <a:xfrm>
            <a:off x="72008" y="0"/>
            <a:ext cx="9180512" cy="402291"/>
          </a:xfrm>
          <a:prstGeom prst="rect">
            <a:avLst/>
          </a:prstGeom>
          <a:noFill/>
          <a:ln>
            <a:noFill/>
          </a:ln>
          <a:effectLst/>
          <a:extLst>
            <a:ext uri="{909E8E84-426E-40DD-AFC4-6F175D3DCCD1}">
              <a14:hiddenFill xmlns:a14="http://schemas.microsoft.com/office/drawing/2010/main">
                <a:solidFill>
                  <a:schemeClr val="bg1">
                    <a:alpha val="6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gn="ctr"/>
            <a:r>
              <a:rPr lang="en-US" altLang="en-US" sz="2000" b="1" i="1" dirty="0">
                <a:solidFill>
                  <a:srgbClr val="FFFF00"/>
                </a:solidFill>
                <a:latin typeface="+mj-lt"/>
              </a:rPr>
              <a:t>Ulysses/COSPIN/LET observations – Jan 2005, Helioradius~5.3 AU</a:t>
            </a:r>
            <a:r>
              <a:rPr lang="en-US" altLang="en-US" sz="2000" b="1" i="1" dirty="0">
                <a:solidFill>
                  <a:srgbClr val="FFFF00"/>
                </a:solidFill>
              </a:rPr>
              <a:t> </a:t>
            </a:r>
            <a:endParaRPr lang="ru-RU" altLang="en-US" sz="2000" b="1" i="1" dirty="0">
              <a:solidFill>
                <a:srgbClr val="FFFF00"/>
              </a:solidFill>
              <a:latin typeface="+mj-lt"/>
            </a:endParaRPr>
          </a:p>
        </p:txBody>
      </p:sp>
      <p:sp>
        <p:nvSpPr>
          <p:cNvPr id="6" name="TextBox 5">
            <a:extLst>
              <a:ext uri="{FF2B5EF4-FFF2-40B4-BE49-F238E27FC236}">
                <a16:creationId xmlns:a16="http://schemas.microsoft.com/office/drawing/2014/main" id="{C3ABD39D-8C84-4796-8416-515A53C51924}"/>
              </a:ext>
            </a:extLst>
          </p:cNvPr>
          <p:cNvSpPr txBox="1"/>
          <p:nvPr/>
        </p:nvSpPr>
        <p:spPr>
          <a:xfrm>
            <a:off x="-108520" y="4293096"/>
            <a:ext cx="5760640" cy="2539157"/>
          </a:xfrm>
          <a:prstGeom prst="rect">
            <a:avLst/>
          </a:prstGeom>
          <a:noFill/>
        </p:spPr>
        <p:txBody>
          <a:bodyPr wrap="square" rtlCol="0">
            <a:spAutoFit/>
          </a:bodyPr>
          <a:lstStyle/>
          <a:p>
            <a:pPr marL="285750" indent="-285750" algn="just">
              <a:buFont typeface="Wingdings" panose="05000000000000000000" pitchFamily="2" charset="2"/>
              <a:buChar char="Ø"/>
            </a:pPr>
            <a:r>
              <a:rPr lang="en-US" sz="1700" dirty="0" err="1">
                <a:latin typeface="+mj-lt"/>
              </a:rPr>
              <a:t>Malandraki</a:t>
            </a:r>
            <a:r>
              <a:rPr lang="en-US" sz="1700" dirty="0">
                <a:latin typeface="+mj-lt"/>
              </a:rPr>
              <a:t> et al. 2007: The ICME transient material observed by Ulysses on days 29-39, 2005, (horizontal solid bar) due to Ulysses being in a favorable position to detect a system of solar wind transient flows resulting from the interaction and coalescence of a series of unusually fast halo CMEs ejected from the Sun during 15-20 Jan, 2005 (AR 10720). </a:t>
            </a:r>
          </a:p>
          <a:p>
            <a:pPr marL="285750" indent="-285750" algn="just">
              <a:buFont typeface="Wingdings" panose="05000000000000000000" pitchFamily="2" charset="2"/>
              <a:buChar char="Ø"/>
            </a:pPr>
            <a:endParaRPr lang="en-US" sz="600" dirty="0">
              <a:latin typeface="+mj-lt"/>
            </a:endParaRPr>
          </a:p>
          <a:p>
            <a:pPr marL="285750" indent="-285750" algn="just">
              <a:buFont typeface="Wingdings" panose="05000000000000000000" pitchFamily="2" charset="2"/>
              <a:buChar char="Ø"/>
            </a:pPr>
            <a:r>
              <a:rPr lang="en-US" sz="1700" dirty="0">
                <a:latin typeface="+mj-lt"/>
              </a:rPr>
              <a:t>3 FS and a later RS were observed in association with the ICME/CIR interaction</a:t>
            </a:r>
          </a:p>
        </p:txBody>
      </p:sp>
      <p:pic>
        <p:nvPicPr>
          <p:cNvPr id="1025" name="Εικόνα 2" descr="adapted Figure 2_OM">
            <a:extLst>
              <a:ext uri="{FF2B5EF4-FFF2-40B4-BE49-F238E27FC236}">
                <a16:creationId xmlns:a16="http://schemas.microsoft.com/office/drawing/2014/main" id="{3A8F40ED-EF74-4B8D-BB18-9A1415C72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 y="476672"/>
            <a:ext cx="5618958" cy="37996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0FA96A-19C4-48AD-A89A-FD53C6938C6D}"/>
              </a:ext>
            </a:extLst>
          </p:cNvPr>
          <p:cNvPicPr>
            <a:picLocks noChangeAspect="1"/>
          </p:cNvPicPr>
          <p:nvPr/>
        </p:nvPicPr>
        <p:blipFill>
          <a:blip r:embed="rId4"/>
          <a:stretch>
            <a:fillRect/>
          </a:stretch>
        </p:blipFill>
        <p:spPr>
          <a:xfrm>
            <a:off x="5652120" y="3140968"/>
            <a:ext cx="3456384" cy="3818498"/>
          </a:xfrm>
          <a:prstGeom prst="rect">
            <a:avLst/>
          </a:prstGeom>
        </p:spPr>
      </p:pic>
      <p:sp>
        <p:nvSpPr>
          <p:cNvPr id="10" name="TextBox 9">
            <a:extLst>
              <a:ext uri="{FF2B5EF4-FFF2-40B4-BE49-F238E27FC236}">
                <a16:creationId xmlns:a16="http://schemas.microsoft.com/office/drawing/2014/main" id="{8CA2708B-AA3B-44DB-BFB2-69FA70EFB0D7}"/>
              </a:ext>
            </a:extLst>
          </p:cNvPr>
          <p:cNvSpPr txBox="1"/>
          <p:nvPr/>
        </p:nvSpPr>
        <p:spPr>
          <a:xfrm>
            <a:off x="5508104" y="476672"/>
            <a:ext cx="3633561" cy="2970044"/>
          </a:xfrm>
          <a:prstGeom prst="rect">
            <a:avLst/>
          </a:prstGeom>
          <a:noFill/>
        </p:spPr>
        <p:txBody>
          <a:bodyPr wrap="square" rtlCol="0">
            <a:spAutoFit/>
          </a:bodyPr>
          <a:lstStyle/>
          <a:p>
            <a:pPr marL="285750" indent="-285750" algn="just">
              <a:buFont typeface="Wingdings" panose="05000000000000000000" pitchFamily="2" charset="2"/>
              <a:buChar char="Ø"/>
            </a:pPr>
            <a:r>
              <a:rPr lang="en-US" sz="1700" dirty="0">
                <a:latin typeface="+mj-lt"/>
              </a:rPr>
              <a:t>Energetic particle observations in the 3.8-19 MeV energy range as measured by the COSPIN/LET instrument onboard Ulysses</a:t>
            </a:r>
          </a:p>
          <a:p>
            <a:pPr marL="285750" indent="-285750" algn="just">
              <a:buFont typeface="Wingdings" panose="05000000000000000000" pitchFamily="2" charset="2"/>
              <a:buChar char="Ø"/>
            </a:pPr>
            <a:r>
              <a:rPr lang="en-US" sz="1700" dirty="0">
                <a:latin typeface="+mj-lt"/>
              </a:rPr>
              <a:t>EP not observed until a stream interface (associated with a preceding CIR- green) that acted as a barrier reached the spacecraft </a:t>
            </a:r>
          </a:p>
          <a:p>
            <a:pPr marL="285750" indent="-285750" algn="just">
              <a:buFont typeface="Wingdings" panose="05000000000000000000" pitchFamily="2" charset="2"/>
              <a:buChar char="Ø"/>
            </a:pPr>
            <a:endParaRPr lang="en-US" sz="1700" dirty="0">
              <a:latin typeface="+mj-lt"/>
            </a:endParaRPr>
          </a:p>
        </p:txBody>
      </p:sp>
      <p:sp>
        <p:nvSpPr>
          <p:cNvPr id="7" name="Rectangle 2">
            <a:extLst>
              <a:ext uri="{FF2B5EF4-FFF2-40B4-BE49-F238E27FC236}">
                <a16:creationId xmlns:a16="http://schemas.microsoft.com/office/drawing/2014/main" id="{3801AD50-59F7-4108-9A3E-865DDFAE244C}"/>
              </a:ext>
            </a:extLst>
          </p:cNvPr>
          <p:cNvSpPr>
            <a:spLocks noChangeArrowheads="1"/>
          </p:cNvSpPr>
          <p:nvPr/>
        </p:nvSpPr>
        <p:spPr bwMode="auto">
          <a:xfrm>
            <a:off x="1979712" y="357533"/>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i="1" dirty="0" err="1">
                <a:solidFill>
                  <a:srgbClr val="FF0000"/>
                </a:solidFill>
                <a:latin typeface="+mj-lt"/>
              </a:rPr>
              <a:t>Malandraki</a:t>
            </a:r>
            <a:r>
              <a:rPr lang="en-US" b="1" i="1" dirty="0">
                <a:solidFill>
                  <a:srgbClr val="FF0000"/>
                </a:solidFill>
                <a:latin typeface="+mj-lt"/>
              </a:rPr>
              <a:t>, Marsden et al. 2007</a:t>
            </a:r>
          </a:p>
        </p:txBody>
      </p:sp>
    </p:spTree>
    <p:extLst>
      <p:ext uri="{BB962C8B-B14F-4D97-AF65-F5344CB8AC3E}">
        <p14:creationId xmlns:p14="http://schemas.microsoft.com/office/powerpoint/2010/main" val="20523300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solidFill>
          <a:srgbClr val="0000FF"/>
        </a:solidFill>
      </a:spPr>
      <a:bodyPr rtlCol="0" anchor="ctr"/>
      <a:lstStyle>
        <a:defPPr algn="ctr">
          <a:buFont typeface="Wingdings" pitchFamily="2" charset="2"/>
          <a:buChar char="Ø"/>
          <a:defRPr b="1" dirty="0" smtClean="0">
            <a:latin typeface="+mj-lt"/>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alpha val="63000"/>
          </a:scheme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bg1">
            <a:alpha val="63000"/>
          </a:schemeClr>
        </a:soli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0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000" b="1" i="0" u="none" strike="noStrike" cap="none" normalizeH="0" baseline="0" smtClean="0">
            <a:ln>
              <a:noFill/>
            </a:ln>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000" b="1" i="0" u="none" strike="noStrike" cap="none" normalizeH="0" baseline="0" smtClean="0">
            <a:ln>
              <a:noFill/>
            </a:ln>
            <a:solidFill>
              <a:srgbClr val="FFFF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TotalTime>
  <Words>2866</Words>
  <Application>Microsoft Office PowerPoint</Application>
  <PresentationFormat>Προβολή στην οθόνη (4:3)</PresentationFormat>
  <Paragraphs>206</Paragraphs>
  <Slides>20</Slides>
  <Notes>19</Notes>
  <HiddenSlides>0</HiddenSlides>
  <MMClips>1</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20</vt:i4>
      </vt:variant>
    </vt:vector>
  </HeadingPairs>
  <TitlesOfParts>
    <vt:vector size="32" baseType="lpstr">
      <vt:lpstr>Arial</vt:lpstr>
      <vt:lpstr>Century Schoolbook</vt:lpstr>
      <vt:lpstr>Garamond</vt:lpstr>
      <vt:lpstr>Impact</vt:lpstr>
      <vt:lpstr>Lucida Calligraphy</vt:lpstr>
      <vt:lpstr>Times New Roman</vt:lpstr>
      <vt:lpstr>Wingdings</vt:lpstr>
      <vt:lpstr>Wingdings 2</vt:lpstr>
      <vt:lpstr>Oriel</vt:lpstr>
      <vt:lpstr>Облака</vt:lpstr>
      <vt:lpstr>Оформление по умолчанию</vt:lpstr>
      <vt:lpstr>1_Оформление по умолчанию</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Olga Malandraki</cp:lastModifiedBy>
  <cp:revision>69</cp:revision>
  <dcterms:created xsi:type="dcterms:W3CDTF">2019-07-03T15:41:49Z</dcterms:created>
  <dcterms:modified xsi:type="dcterms:W3CDTF">2020-05-04T19:16:21Z</dcterms:modified>
</cp:coreProperties>
</file>