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6" r:id="rId3"/>
    <p:sldId id="260" r:id="rId4"/>
    <p:sldId id="258" r:id="rId5"/>
    <p:sldId id="259" r:id="rId6"/>
    <p:sldId id="261" r:id="rId7"/>
    <p:sldId id="262" r:id="rId8"/>
    <p:sldId id="263" r:id="rId9"/>
    <p:sldId id="264" r:id="rId10"/>
    <p:sldId id="267" r:id="rId11"/>
    <p:sldId id="265" r:id="rId12"/>
    <p:sldId id="268" r:id="rId13"/>
    <p:sldId id="266" r:id="rId14"/>
    <p:sldId id="269" r:id="rId15"/>
    <p:sldId id="270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29B013-509C-4DD0-9AA7-FD1D7F2C60F5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5ADD28-BC9B-46F7-9A1E-16C9FBD08A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0347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1D53-57E7-FD4C-A82E-9A517A8FF84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42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1D53-57E7-FD4C-A82E-9A517A8FF84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75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1D53-57E7-FD4C-A82E-9A517A8FF84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4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961D53-57E7-FD4C-A82E-9A517A8FF84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1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63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0977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321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281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525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023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6281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80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65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7534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29017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Åpningsside variant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OLOURBOX7422116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</a:t>
            </a:r>
            <a:r>
              <a:rPr lang="nb-NO" dirty="0" err="1" smtClean="0"/>
              <a:t>background</a:t>
            </a:r>
            <a:r>
              <a:rPr lang="nb-NO" dirty="0" smtClean="0"/>
              <a:t> </a:t>
            </a:r>
            <a:r>
              <a:rPr lang="nb-NO" dirty="0" err="1" smtClean="0"/>
              <a:t>picture</a:t>
            </a:r>
            <a:endParaRPr lang="nb-NO" dirty="0" smtClean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B45A-71D7-A44B-A834-A829AFF24DE6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E36E4D-6391-3148-BC75-BDC62DF2F5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033206" y="1263054"/>
            <a:ext cx="7256703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title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033206" y="2669258"/>
            <a:ext cx="7256703" cy="4241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2933294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52B45A-71D7-A44B-A834-A829AFF24DE6}" type="datetimeFigureOut">
              <a:rPr lang="en-US" smtClean="0"/>
              <a:pPr/>
              <a:t>4/28/2020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3E36E4D-6391-3148-BC75-BDC62DF2F56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5" hasCustomPrompt="1"/>
          </p:nvPr>
        </p:nvSpPr>
        <p:spPr>
          <a:xfrm>
            <a:off x="3094183" y="265547"/>
            <a:ext cx="6003636" cy="2770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0" baseline="0">
                <a:solidFill>
                  <a:schemeClr val="tx1"/>
                </a:solidFill>
              </a:defRPr>
            </a:lvl1pPr>
            <a:lvl2pPr>
              <a:defRPr sz="1800" b="0">
                <a:solidFill>
                  <a:schemeClr val="bg1"/>
                </a:solidFill>
              </a:defRPr>
            </a:lvl2pPr>
            <a:lvl3pPr>
              <a:defRPr sz="1800" b="0">
                <a:solidFill>
                  <a:schemeClr val="bg1"/>
                </a:solidFill>
              </a:defRPr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</a:t>
            </a:r>
            <a:r>
              <a:rPr lang="nb-NO" dirty="0" err="1" smtClean="0"/>
              <a:t>top</a:t>
            </a:r>
            <a:r>
              <a:rPr lang="nb-NO" dirty="0" smtClean="0"/>
              <a:t> line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6"/>
          </p:nvPr>
        </p:nvSpPr>
        <p:spPr>
          <a:xfrm>
            <a:off x="609600" y="638839"/>
            <a:ext cx="10972800" cy="531604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/>
                </a:solidFill>
              </a:defRPr>
            </a:lvl1pPr>
            <a:lvl2pPr marL="742950" indent="-285750">
              <a:buFont typeface="Arial"/>
              <a:buChar char="•"/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>
                <a:solidFill>
                  <a:srgbClr val="20201E"/>
                </a:solidFill>
              </a:defRPr>
            </a:lvl4pPr>
            <a:lvl5pPr>
              <a:defRPr>
                <a:solidFill>
                  <a:srgbClr val="20201E"/>
                </a:solidFill>
              </a:defRPr>
            </a:lvl5pPr>
          </a:lstStyle>
          <a:p>
            <a:pPr lvl="0"/>
            <a:r>
              <a:rPr lang="nb-NO" dirty="0" err="1" smtClean="0"/>
              <a:t>Click</a:t>
            </a:r>
            <a:r>
              <a:rPr lang="nb-NO" dirty="0" smtClean="0"/>
              <a:t> to </a:t>
            </a:r>
            <a:r>
              <a:rPr lang="nb-NO" dirty="0" err="1" smtClean="0"/>
              <a:t>edit</a:t>
            </a:r>
            <a:r>
              <a:rPr lang="nb-NO" dirty="0" smtClean="0"/>
              <a:t> Master </a:t>
            </a:r>
            <a:r>
              <a:rPr lang="nb-NO" dirty="0" err="1" smtClean="0"/>
              <a:t>text</a:t>
            </a:r>
            <a:r>
              <a:rPr lang="nb-NO" dirty="0" smtClean="0"/>
              <a:t> styles</a:t>
            </a:r>
          </a:p>
          <a:p>
            <a:pPr lvl="1"/>
            <a:r>
              <a:rPr lang="nb-NO" dirty="0" smtClean="0"/>
              <a:t>Second </a:t>
            </a:r>
            <a:r>
              <a:rPr lang="nb-NO" dirty="0" err="1" smtClean="0"/>
              <a:t>level</a:t>
            </a:r>
            <a:endParaRPr lang="nb-NO" dirty="0" smtClean="0"/>
          </a:p>
          <a:p>
            <a:pPr lvl="2"/>
            <a:r>
              <a:rPr lang="nb-NO" dirty="0" smtClean="0"/>
              <a:t>Third </a:t>
            </a:r>
            <a:r>
              <a:rPr lang="nb-NO" dirty="0" err="1" smtClean="0"/>
              <a:t>level</a:t>
            </a:r>
            <a:endParaRPr lang="nb-NO" dirty="0" smtClean="0"/>
          </a:p>
        </p:txBody>
      </p:sp>
    </p:spTree>
    <p:extLst>
      <p:ext uri="{BB962C8B-B14F-4D97-AF65-F5344CB8AC3E}">
        <p14:creationId xmlns:p14="http://schemas.microsoft.com/office/powerpoint/2010/main" val="537899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647684-7214-417B-AAFE-3A4D965408DF}" type="datetimeFigureOut">
              <a:rPr lang="ru-RU" smtClean="0"/>
              <a:t>28.04.2020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636F4-CAF8-4E92-A385-2186A11685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7301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9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31946" y="879173"/>
            <a:ext cx="6119096" cy="2749282"/>
          </a:xfrm>
        </p:spPr>
        <p:txBody>
          <a:bodyPr/>
          <a:lstStyle/>
          <a:p>
            <a:r>
              <a:rPr lang="en-US" sz="2400" dirty="0"/>
              <a:t>Theory of low temperature </a:t>
            </a:r>
            <a:r>
              <a:rPr lang="en-US" sz="2400" dirty="0" err="1"/>
              <a:t>deuteric</a:t>
            </a:r>
            <a:r>
              <a:rPr lang="en-US" sz="2400" dirty="0"/>
              <a:t> oxidation and fracturing of titanomagnetite grains of ocean floor basalts</a:t>
            </a:r>
            <a:r>
              <a:rPr lang="en-GB" sz="2400" dirty="0">
                <a:solidFill>
                  <a:srgbClr val="B61212"/>
                </a:solidFill>
                <a:latin typeface="Verdana" pitchFamily="34" charset="0"/>
              </a:rPr>
              <a:t/>
            </a:r>
            <a:br>
              <a:rPr lang="en-GB" sz="2400" dirty="0">
                <a:solidFill>
                  <a:srgbClr val="B61212"/>
                </a:solidFill>
                <a:latin typeface="Verdana" pitchFamily="34" charset="0"/>
              </a:rPr>
            </a:br>
            <a:endParaRPr lang="en-GB" sz="2400" dirty="0">
              <a:solidFill>
                <a:srgbClr val="B61212"/>
              </a:solidFill>
              <a:latin typeface="Verdana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144753" y="3628455"/>
            <a:ext cx="7193639" cy="870496"/>
          </a:xfrm>
        </p:spPr>
        <p:txBody>
          <a:bodyPr>
            <a:noAutofit/>
          </a:bodyPr>
          <a:lstStyle/>
          <a:p>
            <a:pPr algn="ctr"/>
            <a:r>
              <a:rPr lang="de-DE" b="1" dirty="0">
                <a:latin typeface="Arial Black" panose="020B0A04020102020204" pitchFamily="34" charset="0"/>
              </a:rPr>
              <a:t>Valera </a:t>
            </a:r>
            <a:r>
              <a:rPr lang="de-DE" b="1" dirty="0" err="1" smtClean="0">
                <a:latin typeface="Arial Black" panose="020B0A04020102020204" pitchFamily="34" charset="0"/>
              </a:rPr>
              <a:t>Shcherbakov</a:t>
            </a:r>
            <a:r>
              <a:rPr lang="ru-RU" b="1" dirty="0" smtClean="0">
                <a:latin typeface="Arial Black" panose="020B0A04020102020204" pitchFamily="34" charset="0"/>
              </a:rPr>
              <a:t> </a:t>
            </a:r>
            <a:r>
              <a:rPr lang="en-US" b="1" dirty="0" smtClean="0">
                <a:latin typeface="Arial Black" panose="020B0A04020102020204" pitchFamily="34" charset="0"/>
              </a:rPr>
              <a:t>and </a:t>
            </a:r>
            <a:r>
              <a:rPr lang="en-US" b="1" dirty="0">
                <a:latin typeface="Arial Black" panose="020B0A04020102020204" pitchFamily="34" charset="0"/>
              </a:rPr>
              <a:t>Karl </a:t>
            </a:r>
            <a:r>
              <a:rPr lang="en-US" b="1" dirty="0" smtClean="0">
                <a:latin typeface="Arial Black" panose="020B0A04020102020204" pitchFamily="34" charset="0"/>
              </a:rPr>
              <a:t>Fabian</a:t>
            </a:r>
          </a:p>
          <a:p>
            <a:pPr algn="ctr"/>
            <a:r>
              <a:rPr lang="en-US" b="1" i="1" dirty="0" err="1">
                <a:latin typeface="Arial Black" panose="020B0A04020102020204" pitchFamily="34" charset="0"/>
              </a:rPr>
              <a:t>Geophys</a:t>
            </a:r>
            <a:r>
              <a:rPr lang="en-US" b="1" i="1" dirty="0">
                <a:latin typeface="Arial Black" panose="020B0A04020102020204" pitchFamily="34" charset="0"/>
              </a:rPr>
              <a:t>. J. Int. </a:t>
            </a:r>
            <a:r>
              <a:rPr lang="en-US" b="1" dirty="0">
                <a:latin typeface="Arial Black" panose="020B0A04020102020204" pitchFamily="34" charset="0"/>
              </a:rPr>
              <a:t>(2020) 221, 2104–2112</a:t>
            </a:r>
            <a:r>
              <a:rPr lang="de-DE" b="1" dirty="0" smtClean="0">
                <a:latin typeface="Arial Black" panose="020B0A04020102020204" pitchFamily="34" charset="0"/>
              </a:rPr>
              <a:t> </a:t>
            </a:r>
            <a:endParaRPr lang="en-US" b="1" dirty="0">
              <a:latin typeface="Arial Black" panose="020B0A04020102020204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76751" y="1332052"/>
            <a:ext cx="0" cy="1843524"/>
          </a:xfrm>
          <a:prstGeom prst="line">
            <a:avLst/>
          </a:prstGeom>
          <a:ln w="3175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1691640" y="963275"/>
            <a:ext cx="24765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GO “BOROK” Russian Academy of Sciences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NNTU, Trondheim, Norway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1753" y="5951913"/>
            <a:ext cx="41992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Arial Black" panose="020B0A04020102020204" pitchFamily="34" charset="0"/>
              </a:rPr>
              <a:t>EGU General Assembly 2020</a:t>
            </a:r>
            <a:endParaRPr lang="ru-RU" sz="2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23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5"/>
          <p:cNvGrpSpPr/>
          <p:nvPr/>
        </p:nvGrpSpPr>
        <p:grpSpPr>
          <a:xfrm>
            <a:off x="5055327" y="91441"/>
            <a:ext cx="6916466" cy="6670156"/>
            <a:chOff x="4540828" y="2065938"/>
            <a:chExt cx="4228658" cy="3555379"/>
          </a:xfrm>
        </p:grpSpPr>
        <p:pic>
          <p:nvPicPr>
            <p:cNvPr id="5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40829" y="2065938"/>
              <a:ext cx="4228657" cy="3555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hteck 4"/>
            <p:cNvSpPr/>
            <p:nvPr/>
          </p:nvSpPr>
          <p:spPr>
            <a:xfrm>
              <a:off x="4540829" y="4437349"/>
              <a:ext cx="456473" cy="400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7" name="Rechteck 21"/>
            <p:cNvSpPr/>
            <p:nvPr/>
          </p:nvSpPr>
          <p:spPr>
            <a:xfrm>
              <a:off x="4540828" y="2065938"/>
              <a:ext cx="456473" cy="40081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91440" y="222069"/>
            <a:ext cx="46895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Magnetization patterns of ocean floor basalts provide a detailed picture of the plate tectonic motions and of the geomagnetic field reversals over the last 180</a:t>
            </a:r>
            <a:r>
              <a:rPr lang="ru-RU" sz="2000" b="1" dirty="0"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Ma.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2557740"/>
            <a:ext cx="478100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The primary NRM of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ocean floor basalts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is carried by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 err="1">
                <a:latin typeface="Arial Black" panose="020B0A04020102020204" pitchFamily="34" charset="0"/>
                <a:cs typeface="Times New Roman" pitchFamily="18" charset="0"/>
              </a:rPr>
              <a:t>titanomagnetites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 (TM) 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Fe</a:t>
            </a:r>
            <a:r>
              <a:rPr lang="en-US" sz="2000" b="1" baseline="-25000" dirty="0">
                <a:latin typeface="Arial Black" panose="020B0A04020102020204" pitchFamily="34" charset="0"/>
                <a:cs typeface="Times New Roman" pitchFamily="18" charset="0"/>
              </a:rPr>
              <a:t>3-x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Ti</a:t>
            </a:r>
            <a:r>
              <a:rPr lang="en-US" sz="2000" b="1" baseline="-25000" dirty="0">
                <a:latin typeface="Arial Black" panose="020B0A04020102020204" pitchFamily="34" charset="0"/>
                <a:cs typeface="Times New Roman" pitchFamily="18" charset="0"/>
              </a:rPr>
              <a:t>x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O</a:t>
            </a:r>
            <a:r>
              <a:rPr lang="en-US" sz="2000" b="1" baseline="-25000" dirty="0">
                <a:latin typeface="Arial Black" panose="020B0A04020102020204" pitchFamily="34" charset="0"/>
                <a:cs typeface="Times New Roman" pitchFamily="18" charset="0"/>
              </a:rPr>
              <a:t>4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with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T</a:t>
            </a:r>
            <a:r>
              <a:rPr lang="en-US" sz="2000" b="1" baseline="-25000" dirty="0">
                <a:latin typeface="Arial Black" panose="020B0A04020102020204" pitchFamily="34" charset="0"/>
                <a:cs typeface="Times New Roman" pitchFamily="18" charset="0"/>
              </a:rPr>
              <a:t>C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  <a:sym typeface="Mathematica1" panose="05000502060100000001" pitchFamily="2" charset="2"/>
              </a:rPr>
              <a:t></a:t>
            </a:r>
            <a:r>
              <a:rPr lang="ru-RU" sz="2000" b="1" dirty="0" smtClean="0">
                <a:latin typeface="Arial Black" panose="020B0A04020102020204" pitchFamily="34" charset="0"/>
                <a:cs typeface="Times New Roman" pitchFamily="18" charset="0"/>
                <a:sym typeface="Symbol"/>
              </a:rPr>
              <a:t>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200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  <a:sym typeface="Symbol"/>
              </a:rPr>
              <a:t>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C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.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b="1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 smtClean="0"/>
              <a:t> </a:t>
            </a:r>
            <a:r>
              <a:rPr lang="en-US" sz="2000" b="1" dirty="0">
                <a:latin typeface="Arial Black" panose="020B0A04020102020204" pitchFamily="34" charset="0"/>
              </a:rPr>
              <a:t>This implies that the natural cooling rate is sufficiently high  to  prevent immediate  oxidation of the fresh TM grains during the initial cooling.</a:t>
            </a:r>
            <a:endParaRPr lang="ru-RU" sz="2000" b="1" dirty="0">
              <a:latin typeface="Arial Black" panose="020B0A04020102020204" pitchFamily="34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20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9384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1763"/>
            <a:ext cx="12043954" cy="564346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err="1" smtClean="0">
                <a:latin typeface="Arial Black" panose="020B0A04020102020204" pitchFamily="34" charset="0"/>
              </a:rPr>
              <a:t>Titanomagnetite</a:t>
            </a:r>
            <a:r>
              <a:rPr lang="en-GB" b="1" dirty="0" smtClean="0">
                <a:latin typeface="Arial Black" panose="020B0A04020102020204" pitchFamily="34" charset="0"/>
              </a:rPr>
              <a:t> grains </a:t>
            </a:r>
            <a:r>
              <a:rPr lang="en-GB" b="1" dirty="0">
                <a:latin typeface="Arial Black" panose="020B0A04020102020204" pitchFamily="34" charset="0"/>
              </a:rPr>
              <a:t>undergo low-temperature oxidation after initial </a:t>
            </a:r>
            <a:r>
              <a:rPr lang="en-GB" b="1" dirty="0" smtClean="0">
                <a:latin typeface="Arial Black" panose="020B0A04020102020204" pitchFamily="34" charset="0"/>
              </a:rPr>
              <a:t>cooling.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process is</a:t>
            </a:r>
            <a:r>
              <a:rPr lang="en-GB" b="1" dirty="0" smtClean="0">
                <a:latin typeface="Arial Black" panose="020B0A04020102020204" pitchFamily="34" charset="0"/>
              </a:rPr>
              <a:t> </a:t>
            </a:r>
            <a:r>
              <a:rPr lang="en-GB" b="1" dirty="0">
                <a:latin typeface="Arial Black" panose="020B0A04020102020204" pitchFamily="34" charset="0"/>
              </a:rPr>
              <a:t>suspected to </a:t>
            </a:r>
            <a:r>
              <a:rPr lang="en-GB" b="1" dirty="0" smtClean="0">
                <a:latin typeface="Arial Black" panose="020B0A04020102020204" pitchFamily="34" charset="0"/>
              </a:rPr>
              <a:t>control </a:t>
            </a:r>
            <a:r>
              <a:rPr lang="en-GB" b="1" dirty="0">
                <a:latin typeface="Arial Black" panose="020B0A04020102020204" pitchFamily="34" charset="0"/>
              </a:rPr>
              <a:t>the </a:t>
            </a:r>
            <a:r>
              <a:rPr lang="en-GB" b="1" dirty="0" smtClean="0">
                <a:latin typeface="Arial Black" panose="020B0A04020102020204" pitchFamily="34" charset="0"/>
              </a:rPr>
              <a:t>long-term variations </a:t>
            </a:r>
            <a:r>
              <a:rPr lang="en-GB" b="1" dirty="0">
                <a:latin typeface="Arial Black" panose="020B0A04020102020204" pitchFamily="34" charset="0"/>
              </a:rPr>
              <a:t>of NRM-intensity across the ocean </a:t>
            </a:r>
            <a:r>
              <a:rPr lang="en-GB" b="1" dirty="0" smtClean="0">
                <a:latin typeface="Arial Black" panose="020B0A04020102020204" pitchFamily="34" charset="0"/>
              </a:rPr>
              <a:t>floor.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oxidation process is quantified by the oxidation parameter z so that </a:t>
            </a:r>
            <a:r>
              <a:rPr lang="en-GB" b="1" dirty="0" smtClean="0">
                <a:latin typeface="Arial Black" panose="020B0A04020102020204" pitchFamily="34" charset="0"/>
              </a:rPr>
              <a:t>p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rimary TM transforms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non-stoichiometric cation-deficient solid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 Fe</a:t>
            </a:r>
            <a:r>
              <a:rPr lang="en-GB" b="1" baseline="-25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3-x-z/3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</a:t>
            </a:r>
            <a:r>
              <a:rPr lang="en-GB" b="1" baseline="-25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x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</a:t>
            </a:r>
            <a:r>
              <a:rPr lang="en-GB" b="1" baseline="-25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z/3</a:t>
            </a:r>
            <a:r>
              <a:rPr lang="en-US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b="1" baseline="-25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en-US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where sign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means vacancy.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Arial Black" panose="020B0A04020102020204" pitchFamily="34" charset="0"/>
              </a:rPr>
              <a:t>In an oxidizing environment, the process of oxidation  in TM grains proceeds by </a:t>
            </a:r>
            <a:r>
              <a:rPr lang="en-GB" dirty="0" smtClean="0">
                <a:latin typeface="Arial Black" panose="020B0A04020102020204" pitchFamily="34" charset="0"/>
              </a:rPr>
              <a:t>inward </a:t>
            </a:r>
            <a:r>
              <a:rPr lang="en-GB" dirty="0">
                <a:latin typeface="Arial Black" panose="020B0A04020102020204" pitchFamily="34" charset="0"/>
              </a:rPr>
              <a:t>diffusion of vacancies. </a:t>
            </a:r>
            <a:r>
              <a:rPr lang="en-GB" dirty="0" smtClean="0">
                <a:latin typeface="Arial Black" panose="020B0A04020102020204" pitchFamily="34" charset="0"/>
              </a:rPr>
              <a:t>The </a:t>
            </a:r>
            <a:r>
              <a:rPr lang="en-GB" dirty="0">
                <a:latin typeface="Arial Black" panose="020B0A04020102020204" pitchFamily="34" charset="0"/>
              </a:rPr>
              <a:t>corresponding diffusion coefficient </a:t>
            </a:r>
            <a:r>
              <a:rPr lang="en-GB" dirty="0" smtClean="0">
                <a:latin typeface="Arial Black" panose="020B0A04020102020204" pitchFamily="34" charset="0"/>
              </a:rPr>
              <a:t>D(z) </a:t>
            </a:r>
            <a:r>
              <a:rPr lang="en-GB" dirty="0">
                <a:latin typeface="Arial Black" panose="020B0A04020102020204" pitchFamily="34" charset="0"/>
              </a:rPr>
              <a:t>for magnetite decreases with increasing degree </a:t>
            </a:r>
            <a:r>
              <a:rPr lang="en-GB" dirty="0" smtClean="0">
                <a:latin typeface="Arial Black" panose="020B0A04020102020204" pitchFamily="34" charset="0"/>
              </a:rPr>
              <a:t>z (</a:t>
            </a:r>
            <a:r>
              <a:rPr lang="en-GB" dirty="0" err="1" smtClean="0">
                <a:latin typeface="Arial Black" panose="020B0A04020102020204" pitchFamily="34" charset="0"/>
              </a:rPr>
              <a:t>Gillot</a:t>
            </a:r>
            <a:r>
              <a:rPr lang="en-GB" dirty="0" smtClean="0">
                <a:latin typeface="Arial Black" panose="020B0A04020102020204" pitchFamily="34" charset="0"/>
              </a:rPr>
              <a:t>, 1978). </a:t>
            </a:r>
            <a:r>
              <a:rPr lang="en-GB" dirty="0">
                <a:latin typeface="Arial Black" panose="020B0A04020102020204" pitchFamily="34" charset="0"/>
              </a:rPr>
              <a:t>A detailed study of  oxidation kinetics </a:t>
            </a:r>
            <a:r>
              <a:rPr lang="en-GB" dirty="0" smtClean="0">
                <a:latin typeface="Arial Black" panose="020B0A04020102020204" pitchFamily="34" charset="0"/>
              </a:rPr>
              <a:t>of </a:t>
            </a:r>
            <a:r>
              <a:rPr lang="en-GB" dirty="0">
                <a:latin typeface="Arial Black" panose="020B0A04020102020204" pitchFamily="34" charset="0"/>
              </a:rPr>
              <a:t>TM grains with sizes of  about </a:t>
            </a:r>
            <a:r>
              <a:rPr lang="en-GB" dirty="0" smtClean="0">
                <a:latin typeface="Arial Black" panose="020B0A04020102020204" pitchFamily="34" charset="0"/>
              </a:rPr>
              <a:t>300 nm </a:t>
            </a:r>
            <a:r>
              <a:rPr lang="en-GB" dirty="0">
                <a:latin typeface="Arial Black" panose="020B0A04020102020204" pitchFamily="34" charset="0"/>
              </a:rPr>
              <a:t>and various compositions </a:t>
            </a:r>
            <a:r>
              <a:rPr lang="en-GB" dirty="0" smtClean="0">
                <a:latin typeface="Arial Black" panose="020B0A04020102020204" pitchFamily="34" charset="0"/>
              </a:rPr>
              <a:t>x performed by </a:t>
            </a:r>
            <a:r>
              <a:rPr lang="en-GB" dirty="0" err="1" smtClean="0">
                <a:latin typeface="Arial Black" panose="020B0A04020102020204" pitchFamily="34" charset="0"/>
              </a:rPr>
              <a:t>Gapeev</a:t>
            </a:r>
            <a:r>
              <a:rPr lang="en-GB" dirty="0" smtClean="0">
                <a:latin typeface="Arial Black" panose="020B0A04020102020204" pitchFamily="34" charset="0"/>
              </a:rPr>
              <a:t> </a:t>
            </a:r>
            <a:r>
              <a:rPr lang="en-GB" dirty="0">
                <a:latin typeface="Arial Black" panose="020B0A04020102020204" pitchFamily="34" charset="0"/>
              </a:rPr>
              <a:t>and </a:t>
            </a:r>
            <a:r>
              <a:rPr lang="en-GB" dirty="0" err="1">
                <a:latin typeface="Arial Black" panose="020B0A04020102020204" pitchFamily="34" charset="0"/>
              </a:rPr>
              <a:t>Gribov</a:t>
            </a:r>
            <a:r>
              <a:rPr lang="en-GB" dirty="0">
                <a:latin typeface="Arial Black" panose="020B0A04020102020204" pitchFamily="34" charset="0"/>
              </a:rPr>
              <a:t>, </a:t>
            </a:r>
            <a:r>
              <a:rPr lang="en-GB" dirty="0" smtClean="0">
                <a:latin typeface="Arial Black" panose="020B0A04020102020204" pitchFamily="34" charset="0"/>
              </a:rPr>
              <a:t>1990 confirmed </a:t>
            </a:r>
            <a:r>
              <a:rPr lang="en-GB" dirty="0">
                <a:latin typeface="Arial Black" panose="020B0A04020102020204" pitchFamily="34" charset="0"/>
              </a:rPr>
              <a:t>the same trend for </a:t>
            </a:r>
            <a:r>
              <a:rPr lang="en-GB" dirty="0" smtClean="0">
                <a:latin typeface="Arial Black" panose="020B0A04020102020204" pitchFamily="34" charset="0"/>
              </a:rPr>
              <a:t>TM. </a:t>
            </a:r>
            <a:r>
              <a:rPr lang="en-GB" dirty="0">
                <a:latin typeface="Arial Black" panose="020B0A04020102020204" pitchFamily="34" charset="0"/>
              </a:rPr>
              <a:t>They found a substantial increase of </a:t>
            </a:r>
            <a:r>
              <a:rPr lang="en-GB" dirty="0" smtClean="0">
                <a:latin typeface="Arial Black" panose="020B0A04020102020204" pitchFamily="34" charset="0"/>
              </a:rPr>
              <a:t>activation energy E </a:t>
            </a:r>
            <a:r>
              <a:rPr lang="en-GB" dirty="0">
                <a:latin typeface="Arial Black" panose="020B0A04020102020204" pitchFamily="34" charset="0"/>
              </a:rPr>
              <a:t>with </a:t>
            </a:r>
            <a:r>
              <a:rPr lang="en-GB" dirty="0" smtClean="0">
                <a:latin typeface="Arial Black" panose="020B0A04020102020204" pitchFamily="34" charset="0"/>
              </a:rPr>
              <a:t>z  </a:t>
            </a:r>
            <a:r>
              <a:rPr lang="en-GB" dirty="0">
                <a:latin typeface="Arial Black" panose="020B0A04020102020204" pitchFamily="34" charset="0"/>
              </a:rPr>
              <a:t>corresponding to a decrease of </a:t>
            </a:r>
            <a:r>
              <a:rPr lang="en-GB" dirty="0" smtClean="0">
                <a:latin typeface="Arial Black" panose="020B0A04020102020204" pitchFamily="34" charset="0"/>
              </a:rPr>
              <a:t>D(z) </a:t>
            </a:r>
            <a:r>
              <a:rPr lang="en-GB" dirty="0">
                <a:latin typeface="Arial Black" panose="020B0A04020102020204" pitchFamily="34" charset="0"/>
              </a:rPr>
              <a:t>by a several orders of </a:t>
            </a:r>
            <a:r>
              <a:rPr lang="en-GB" dirty="0" smtClean="0">
                <a:latin typeface="Arial Black" panose="020B0A04020102020204" pitchFamily="34" charset="0"/>
              </a:rPr>
              <a:t>magnitude hypothesize </a:t>
            </a:r>
            <a:r>
              <a:rPr lang="en-GB" dirty="0">
                <a:latin typeface="Arial Black" panose="020B0A04020102020204" pitchFamily="34" charset="0"/>
              </a:rPr>
              <a:t>that </a:t>
            </a:r>
            <a:r>
              <a:rPr lang="en-GB" dirty="0" smtClean="0">
                <a:latin typeface="Arial Black" panose="020B0A04020102020204" pitchFamily="34" charset="0"/>
              </a:rPr>
              <a:t>partial </a:t>
            </a:r>
            <a:r>
              <a:rPr lang="en-GB" dirty="0">
                <a:latin typeface="Arial Black" panose="020B0A04020102020204" pitchFamily="34" charset="0"/>
              </a:rPr>
              <a:t>ordering of vacancies </a:t>
            </a:r>
            <a:r>
              <a:rPr lang="en-GB" dirty="0" smtClean="0">
                <a:latin typeface="Arial Black" panose="020B0A04020102020204" pitchFamily="34" charset="0"/>
              </a:rPr>
              <a:t>severely </a:t>
            </a:r>
            <a:r>
              <a:rPr lang="en-GB" dirty="0">
                <a:latin typeface="Arial Black" panose="020B0A04020102020204" pitchFamily="34" charset="0"/>
              </a:rPr>
              <a:t>hinders further diffusion</a:t>
            </a:r>
            <a:r>
              <a:rPr lang="en-GB" dirty="0" smtClean="0">
                <a:latin typeface="Arial Black" panose="020B0A04020102020204" pitchFamily="34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 smtClean="0">
                <a:latin typeface="Arial Black" panose="020B0A04020102020204" pitchFamily="34" charset="0"/>
              </a:rPr>
              <a:t> </a:t>
            </a:r>
            <a:r>
              <a:rPr lang="en-GB" dirty="0">
                <a:latin typeface="Arial Black" panose="020B0A04020102020204" pitchFamily="34" charset="0"/>
              </a:rPr>
              <a:t>Here we  develop a theoretical framework to </a:t>
            </a:r>
            <a:r>
              <a:rPr lang="en-GB" dirty="0" smtClean="0">
                <a:latin typeface="Arial Black" panose="020B0A04020102020204" pitchFamily="34" charset="0"/>
              </a:rPr>
              <a:t>solve </a:t>
            </a:r>
            <a:r>
              <a:rPr lang="en-GB" dirty="0">
                <a:latin typeface="Arial Black" panose="020B0A04020102020204" pitchFamily="34" charset="0"/>
              </a:rPr>
              <a:t>the diffusion process with </a:t>
            </a:r>
            <a:r>
              <a:rPr lang="en-GB" dirty="0" smtClean="0">
                <a:latin typeface="Arial Black" panose="020B0A04020102020204" pitchFamily="34" charset="0"/>
              </a:rPr>
              <a:t>strong D(z) dependence</a:t>
            </a:r>
            <a:r>
              <a:rPr lang="en-GB" dirty="0">
                <a:latin typeface="Arial Black" panose="020B0A04020102020204" pitchFamily="34" charset="0"/>
              </a:rPr>
              <a:t>.</a:t>
            </a:r>
            <a:r>
              <a:rPr lang="en-GB" dirty="0" smtClean="0">
                <a:latin typeface="Arial Black" panose="020B0A04020102020204" pitchFamily="34" charset="0"/>
              </a:rPr>
              <a:t> Based </a:t>
            </a:r>
            <a:r>
              <a:rPr lang="en-GB" dirty="0">
                <a:latin typeface="Arial Black" panose="020B0A04020102020204" pitchFamily="34" charset="0"/>
              </a:rPr>
              <a:t>on this theoretical approach, we discuss an explanation for the observed evolution of NRM intensity and degree of oxidation </a:t>
            </a:r>
            <a:r>
              <a:rPr lang="en-GB" dirty="0" smtClean="0">
                <a:latin typeface="Arial Black" panose="020B0A04020102020204" pitchFamily="34" charset="0"/>
              </a:rPr>
              <a:t>z </a:t>
            </a:r>
            <a:r>
              <a:rPr lang="en-GB" dirty="0">
                <a:latin typeface="Arial Black" panose="020B0A04020102020204" pitchFamily="34" charset="0"/>
              </a:rPr>
              <a:t>with age of the oceanic crust. </a:t>
            </a:r>
            <a:endParaRPr lang="ru-RU" dirty="0">
              <a:latin typeface="Arial Black" panose="020B0A040201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446625" y="1305098"/>
            <a:ext cx="133003" cy="174567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49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0" y="20890"/>
            <a:ext cx="12096206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nb-NO" sz="2400" b="1" dirty="0" smtClean="0">
                <a:latin typeface="Arial Black" panose="020B0A04020102020204" pitchFamily="34" charset="0"/>
                <a:cs typeface="Arial" pitchFamily="34" charset="0"/>
              </a:rPr>
              <a:t>Remanence acquisition at the ocean floor</a:t>
            </a:r>
          </a:p>
          <a:p>
            <a:pPr algn="ctr"/>
            <a:r>
              <a:rPr lang="de-DE" sz="2400" b="1" dirty="0" smtClean="0">
                <a:latin typeface="Arial Black" panose="020B0A04020102020204" pitchFamily="34" charset="0"/>
              </a:rPr>
              <a:t> (</a:t>
            </a:r>
            <a:r>
              <a:rPr lang="de-DE" sz="2400" b="1" dirty="0" err="1" smtClean="0">
                <a:latin typeface="Arial Black" panose="020B0A04020102020204" pitchFamily="34" charset="0"/>
              </a:rPr>
              <a:t>By</a:t>
            </a:r>
            <a:r>
              <a:rPr lang="de-DE" sz="2400" b="1" dirty="0" smtClean="0">
                <a:latin typeface="Arial Black" panose="020B0A04020102020204" pitchFamily="34" charset="0"/>
              </a:rPr>
              <a:t> Johnson </a:t>
            </a:r>
            <a:r>
              <a:rPr lang="de-DE" sz="2400" b="1" dirty="0" err="1" smtClean="0">
                <a:latin typeface="Arial Black" panose="020B0A04020102020204" pitchFamily="34" charset="0"/>
              </a:rPr>
              <a:t>and</a:t>
            </a:r>
            <a:r>
              <a:rPr lang="de-DE" sz="2400" b="1" dirty="0" smtClean="0">
                <a:latin typeface="Arial Black" panose="020B0A04020102020204" pitchFamily="34" charset="0"/>
              </a:rPr>
              <a:t> </a:t>
            </a:r>
            <a:r>
              <a:rPr lang="de-DE" sz="2400" b="1" dirty="0" err="1" smtClean="0">
                <a:latin typeface="Arial Black" panose="020B0A04020102020204" pitchFamily="34" charset="0"/>
              </a:rPr>
              <a:t>Pariso</a:t>
            </a:r>
            <a:r>
              <a:rPr lang="de-DE" sz="2400" b="1" dirty="0" smtClean="0">
                <a:latin typeface="Arial Black" panose="020B0A04020102020204" pitchFamily="34" charset="0"/>
              </a:rPr>
              <a:t>, 1993, </a:t>
            </a:r>
            <a:r>
              <a:rPr lang="de-DE" sz="2400" b="1" dirty="0" err="1" smtClean="0">
                <a:latin typeface="Arial Black" panose="020B0A04020102020204" pitchFamily="34" charset="0"/>
              </a:rPr>
              <a:t>Gee</a:t>
            </a:r>
            <a:r>
              <a:rPr lang="de-DE" sz="2400" b="1" dirty="0" smtClean="0">
                <a:latin typeface="Arial Black" panose="020B0A04020102020204" pitchFamily="34" charset="0"/>
              </a:rPr>
              <a:t> </a:t>
            </a:r>
            <a:r>
              <a:rPr lang="de-DE" sz="2400" b="1" dirty="0" err="1" smtClean="0">
                <a:latin typeface="Arial Black" panose="020B0A04020102020204" pitchFamily="34" charset="0"/>
              </a:rPr>
              <a:t>and</a:t>
            </a:r>
            <a:r>
              <a:rPr lang="de-DE" sz="2400" b="1" dirty="0" smtClean="0">
                <a:latin typeface="Arial Black" panose="020B0A04020102020204" pitchFamily="34" charset="0"/>
              </a:rPr>
              <a:t> Kent, 2007)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594" y="3043646"/>
            <a:ext cx="5478406" cy="3814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104503" y="961595"/>
            <a:ext cx="120874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There is a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substantial  fourfold decrease in mean NRM intensity from the axial zone to older sites 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(right diagram).</a:t>
            </a:r>
          </a:p>
          <a:p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But otherwise there is no an obvious age-dependent trend in the NRM values (left diagram)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80242"/>
            <a:ext cx="5286895" cy="377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27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914" y="2291366"/>
            <a:ext cx="6183086" cy="405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79193"/>
            <a:ext cx="6126480" cy="386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 flipH="1">
            <a:off x="2047602" y="6348548"/>
            <a:ext cx="7922624" cy="40011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Age, Ma. Left, linear scale. Right, logarithmic scale </a:t>
            </a:r>
            <a:endParaRPr lang="ru-RU" sz="20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" y="118798"/>
            <a:ext cx="12161520" cy="21998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rapid decrease in NRM is consistent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with an initial, very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quick increase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 alteration such that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values up to 0.8 occur in basalts less than 1 My old, as suggested by </a:t>
            </a:r>
            <a:r>
              <a:rPr lang="en-GB" b="1" dirty="0" err="1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Bleil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and Petersen , 1983.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Much less convincing is any systematic long-term trend because although values of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$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greater than 0.8 do tend to occur in samples older than about 30 Ma, the oldest sample measured (Hole 801C, 169 Ma) has a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value of only 0.2. Thus, while low-temperature alteration evidently can occur rapidly, the extrusive layer is not uniformly oxidized even for the oldest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seafloor</a:t>
            </a:r>
            <a:r>
              <a:rPr lang="en-GB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de-DE" b="1" dirty="0" err="1">
                <a:latin typeface="Arial Black" panose="020B0A04020102020204" pitchFamily="34" charset="0"/>
              </a:rPr>
              <a:t>Gee</a:t>
            </a:r>
            <a:r>
              <a:rPr lang="de-DE" b="1" dirty="0">
                <a:latin typeface="Arial Black" panose="020B0A04020102020204" pitchFamily="34" charset="0"/>
              </a:rPr>
              <a:t> </a:t>
            </a:r>
            <a:r>
              <a:rPr lang="de-DE" b="1" dirty="0" err="1">
                <a:latin typeface="Arial Black" panose="020B0A04020102020204" pitchFamily="34" charset="0"/>
              </a:rPr>
              <a:t>and</a:t>
            </a:r>
            <a:r>
              <a:rPr lang="de-DE" b="1" dirty="0">
                <a:latin typeface="Arial Black" panose="020B0A04020102020204" pitchFamily="34" charset="0"/>
              </a:rPr>
              <a:t> Kent, </a:t>
            </a:r>
            <a:r>
              <a:rPr lang="de-DE" b="1" dirty="0" smtClean="0">
                <a:latin typeface="Arial Black" panose="020B0A04020102020204" pitchFamily="34" charset="0"/>
              </a:rPr>
              <a:t>2007).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96538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6"/>
          </p:nvPr>
        </p:nvSpPr>
        <p:spPr>
          <a:xfrm>
            <a:off x="1827605" y="63315"/>
            <a:ext cx="8556617" cy="999942"/>
          </a:xfrm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nb-NO" sz="2000" dirty="0">
                <a:solidFill>
                  <a:schemeClr val="accent2"/>
                </a:solidFill>
              </a:rPr>
              <a:t>Diffusion equation </a:t>
            </a:r>
          </a:p>
          <a:p>
            <a:pPr algn="ctr">
              <a:spcBef>
                <a:spcPct val="50000"/>
              </a:spcBef>
            </a:pPr>
            <a:r>
              <a:rPr lang="nb-NO" sz="2000" dirty="0">
                <a:solidFill>
                  <a:schemeClr val="accent2"/>
                </a:solidFill>
              </a:rPr>
              <a:t>for oxidation of a titanomagnetite sphere</a:t>
            </a:r>
            <a:endParaRPr lang="nb-NO" sz="2000" b="0" dirty="0">
              <a:solidFill>
                <a:srgbClr val="141212"/>
              </a:solidFill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427848" y="4592277"/>
            <a:ext cx="69723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dirty="0">
                <a:solidFill>
                  <a:schemeClr val="accent2"/>
                </a:solidFill>
              </a:rPr>
              <a:t>New problem:  </a:t>
            </a:r>
          </a:p>
          <a:p>
            <a:pPr>
              <a:spcBef>
                <a:spcPct val="50000"/>
              </a:spcBef>
            </a:pPr>
            <a:r>
              <a:rPr lang="nb-NO" dirty="0">
                <a:solidFill>
                  <a:srgbClr val="141212"/>
                </a:solidFill>
              </a:rPr>
              <a:t>Diffusion constant decreases with increasing oxidation degree z</a:t>
            </a:r>
          </a:p>
          <a:p>
            <a:pPr>
              <a:spcBef>
                <a:spcPct val="50000"/>
              </a:spcBef>
            </a:pPr>
            <a:r>
              <a:rPr lang="nb-NO" dirty="0">
                <a:solidFill>
                  <a:srgbClr val="141212"/>
                </a:solidFill>
              </a:rPr>
              <a:t>=&gt; </a:t>
            </a:r>
            <a:r>
              <a:rPr lang="nb-NO" dirty="0">
                <a:solidFill>
                  <a:schemeClr val="accent1"/>
                </a:solidFill>
              </a:rPr>
              <a:t>Stiff differential equation that is numerically almost intractable!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93" y="1154877"/>
            <a:ext cx="4758322" cy="74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93" y="2052084"/>
            <a:ext cx="3781425" cy="124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582" y="1063257"/>
            <a:ext cx="3013806" cy="3837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7999581" y="4654926"/>
            <a:ext cx="17550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 err="1"/>
              <a:t>Gapeev</a:t>
            </a:r>
            <a:r>
              <a:rPr lang="de-DE" sz="1200" dirty="0"/>
              <a:t> </a:t>
            </a:r>
            <a:r>
              <a:rPr lang="de-DE" sz="1200" dirty="0" err="1"/>
              <a:t>and</a:t>
            </a:r>
            <a:r>
              <a:rPr lang="de-DE" sz="1200" dirty="0"/>
              <a:t> </a:t>
            </a:r>
            <a:r>
              <a:rPr lang="de-DE" sz="1200" dirty="0" err="1"/>
              <a:t>Gribov</a:t>
            </a:r>
            <a:r>
              <a:rPr lang="de-DE" sz="1200" dirty="0"/>
              <a:t>, 1990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527" y="2675971"/>
            <a:ext cx="1477055" cy="147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507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6"/>
          </p:nvPr>
        </p:nvSpPr>
        <p:spPr>
          <a:xfrm>
            <a:off x="1827605" y="63315"/>
            <a:ext cx="8556617" cy="439906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</a:pPr>
            <a:r>
              <a:rPr lang="nb-NO" dirty="0" smtClean="0">
                <a:solidFill>
                  <a:schemeClr val="accent2"/>
                </a:solidFill>
                <a:latin typeface="Arial Black" panose="020B0A04020102020204" pitchFamily="34" charset="0"/>
              </a:rPr>
              <a:t>Diffusion time scales</a:t>
            </a:r>
            <a:endParaRPr lang="nb-NO" dirty="0">
              <a:solidFill>
                <a:srgbClr val="14121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981434" y="3798630"/>
            <a:ext cx="57518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nb-NO" b="1" dirty="0">
                <a:solidFill>
                  <a:srgbClr val="FF0000"/>
                </a:solidFill>
                <a:latin typeface="Arial Black" panose="020B0A04020102020204" pitchFamily="34" charset="0"/>
              </a:rPr>
              <a:t>Two limiting time scales for z=0 and z=1:  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94" y="1154877"/>
            <a:ext cx="3811385" cy="593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559" y="1864483"/>
            <a:ext cx="401955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4136" y="3194667"/>
            <a:ext cx="3524322" cy="448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Pfeil nach unten 3"/>
          <p:cNvSpPr/>
          <p:nvPr/>
        </p:nvSpPr>
        <p:spPr>
          <a:xfrm rot="19992632">
            <a:off x="3818191" y="1472128"/>
            <a:ext cx="396508" cy="552893"/>
          </a:xfrm>
          <a:prstGeom prst="downArrow">
            <a:avLst/>
          </a:prstGeom>
          <a:solidFill>
            <a:srgbClr val="FF0000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 nach unten 10"/>
          <p:cNvSpPr/>
          <p:nvPr/>
        </p:nvSpPr>
        <p:spPr>
          <a:xfrm rot="19992632">
            <a:off x="6821886" y="2329703"/>
            <a:ext cx="549601" cy="830390"/>
          </a:xfrm>
          <a:prstGeom prst="downArrow">
            <a:avLst/>
          </a:prstGeom>
          <a:solidFill>
            <a:srgbClr val="FF0000">
              <a:alpha val="6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26" y="4393574"/>
            <a:ext cx="32861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5988573" y="4594669"/>
            <a:ext cx="21745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141212"/>
                </a:solidFill>
              </a:rPr>
              <a:t>fast diffusion at low z</a:t>
            </a:r>
            <a:endParaRPr lang="de-DE" dirty="0"/>
          </a:p>
        </p:txBody>
      </p:sp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125" y="5316058"/>
            <a:ext cx="3333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eck 14"/>
          <p:cNvSpPr/>
          <p:nvPr/>
        </p:nvSpPr>
        <p:spPr>
          <a:xfrm>
            <a:off x="5988572" y="5393328"/>
            <a:ext cx="2329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141212"/>
                </a:solidFill>
              </a:rPr>
              <a:t>slow diffusion at high z</a:t>
            </a:r>
            <a:endParaRPr lang="de-DE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9629" y="3854495"/>
            <a:ext cx="2121485" cy="629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938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6"/>
          </p:nvPr>
        </p:nvSpPr>
        <p:spPr>
          <a:xfrm>
            <a:off x="1827605" y="63315"/>
            <a:ext cx="8556617" cy="2041933"/>
          </a:xfrm>
        </p:spPr>
        <p:txBody>
          <a:bodyPr/>
          <a:lstStyle/>
          <a:p>
            <a:endParaRPr lang="nb-NO" sz="2000" dirty="0">
              <a:solidFill>
                <a:schemeClr val="accent2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nb-NO" sz="2000" dirty="0" smtClean="0">
                <a:solidFill>
                  <a:schemeClr val="accent2"/>
                </a:solidFill>
              </a:rPr>
              <a:t>Solving the diffusion equation by the method of moments</a:t>
            </a:r>
            <a:endParaRPr lang="nb-NO" sz="2000" b="0" dirty="0">
              <a:solidFill>
                <a:srgbClr val="141212"/>
              </a:solidFill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2334704" y="3457977"/>
            <a:ext cx="79079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 smtClean="0">
                <a:solidFill>
                  <a:srgbClr val="141212"/>
                </a:solidFill>
              </a:rPr>
              <a:t>Get </a:t>
            </a:r>
            <a:r>
              <a:rPr lang="nb-NO" dirty="0">
                <a:solidFill>
                  <a:srgbClr val="141212"/>
                </a:solidFill>
              </a:rPr>
              <a:t>an </a:t>
            </a:r>
            <a:r>
              <a:rPr lang="nb-NO" i="1" dirty="0">
                <a:solidFill>
                  <a:srgbClr val="141212"/>
                </a:solidFill>
              </a:rPr>
              <a:t>extremely</a:t>
            </a:r>
            <a:r>
              <a:rPr lang="nb-NO" dirty="0">
                <a:solidFill>
                  <a:srgbClr val="141212"/>
                </a:solidFill>
              </a:rPr>
              <a:t> good approximation by setting</a:t>
            </a:r>
            <a:endParaRPr lang="de-DE" dirty="0"/>
          </a:p>
        </p:txBody>
      </p:sp>
      <p:pic>
        <p:nvPicPr>
          <p:cNvPr id="5" name="Picture 9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183" y="1247814"/>
            <a:ext cx="40100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647" y="2352676"/>
            <a:ext cx="49625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Pfeil nach links 2"/>
          <p:cNvSpPr/>
          <p:nvPr/>
        </p:nvSpPr>
        <p:spPr>
          <a:xfrm>
            <a:off x="6779497" y="1473316"/>
            <a:ext cx="592410" cy="46111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/>
          <p:cNvSpPr/>
          <p:nvPr/>
        </p:nvSpPr>
        <p:spPr>
          <a:xfrm>
            <a:off x="7570949" y="1501298"/>
            <a:ext cx="26141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dirty="0">
                <a:solidFill>
                  <a:srgbClr val="C00000"/>
                </a:solidFill>
              </a:rPr>
              <a:t>Vanishes for solution z(r,t)</a:t>
            </a:r>
            <a:endParaRPr lang="de-DE" dirty="0">
              <a:solidFill>
                <a:srgbClr val="C00000"/>
              </a:solidFill>
            </a:endParaRPr>
          </a:p>
        </p:txBody>
      </p:sp>
      <p:sp>
        <p:nvSpPr>
          <p:cNvPr id="9" name="Pfeil nach links 8"/>
          <p:cNvSpPr/>
          <p:nvPr/>
        </p:nvSpPr>
        <p:spPr>
          <a:xfrm>
            <a:off x="6796653" y="2678189"/>
            <a:ext cx="592410" cy="461113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/>
          <p:cNvSpPr/>
          <p:nvPr/>
        </p:nvSpPr>
        <p:spPr>
          <a:xfrm>
            <a:off x="7588106" y="2706171"/>
            <a:ext cx="21476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rgbClr val="C00000"/>
                </a:solidFill>
              </a:rPr>
              <a:t>All </a:t>
            </a:r>
            <a:r>
              <a:rPr lang="de-DE" dirty="0" err="1">
                <a:solidFill>
                  <a:srgbClr val="C00000"/>
                </a:solidFill>
              </a:rPr>
              <a:t>moments</a:t>
            </a:r>
            <a:r>
              <a:rPr lang="de-DE" dirty="0">
                <a:solidFill>
                  <a:srgbClr val="C00000"/>
                </a:solidFill>
              </a:rPr>
              <a:t> </a:t>
            </a:r>
            <a:r>
              <a:rPr lang="de-DE" dirty="0" err="1">
                <a:solidFill>
                  <a:srgbClr val="C00000"/>
                </a:solidFill>
              </a:rPr>
              <a:t>vanish</a:t>
            </a:r>
            <a:r>
              <a:rPr lang="de-DE" dirty="0">
                <a:solidFill>
                  <a:srgbClr val="C00000"/>
                </a:solidFill>
              </a:rPr>
              <a:t> !</a:t>
            </a:r>
          </a:p>
        </p:txBody>
      </p:sp>
      <p:pic>
        <p:nvPicPr>
          <p:cNvPr id="11" name="Picture 9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908" y="4001749"/>
            <a:ext cx="3982914" cy="665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hteck 11"/>
          <p:cNvSpPr/>
          <p:nvPr/>
        </p:nvSpPr>
        <p:spPr>
          <a:xfrm>
            <a:off x="2528183" y="4828586"/>
            <a:ext cx="66030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dirty="0">
                <a:solidFill>
                  <a:srgbClr val="141212"/>
                </a:solidFill>
              </a:rPr>
              <a:t>and solve only the three 'simple' differential equations </a:t>
            </a:r>
          </a:p>
          <a:p>
            <a:r>
              <a:rPr lang="nb-NO" dirty="0">
                <a:solidFill>
                  <a:srgbClr val="141212"/>
                </a:solidFill>
              </a:rPr>
              <a:t>M</a:t>
            </a:r>
            <a:r>
              <a:rPr lang="nb-NO" baseline="-25000" dirty="0">
                <a:solidFill>
                  <a:srgbClr val="141212"/>
                </a:solidFill>
              </a:rPr>
              <a:t>0</a:t>
            </a:r>
            <a:r>
              <a:rPr lang="nb-NO" dirty="0">
                <a:solidFill>
                  <a:srgbClr val="141212"/>
                </a:solidFill>
              </a:rPr>
              <a:t>=0, M</a:t>
            </a:r>
            <a:r>
              <a:rPr lang="nb-NO" baseline="-25000" dirty="0">
                <a:solidFill>
                  <a:srgbClr val="141212"/>
                </a:solidFill>
              </a:rPr>
              <a:t>1</a:t>
            </a:r>
            <a:r>
              <a:rPr lang="nb-NO" dirty="0">
                <a:solidFill>
                  <a:srgbClr val="141212"/>
                </a:solidFill>
              </a:rPr>
              <a:t>=0,</a:t>
            </a:r>
            <a:r>
              <a:rPr lang="de-DE" dirty="0"/>
              <a:t> </a:t>
            </a:r>
            <a:r>
              <a:rPr lang="nb-NO" dirty="0">
                <a:solidFill>
                  <a:srgbClr val="141212"/>
                </a:solidFill>
              </a:rPr>
              <a:t>M</a:t>
            </a:r>
            <a:r>
              <a:rPr lang="nb-NO" baseline="-25000" dirty="0">
                <a:solidFill>
                  <a:srgbClr val="141212"/>
                </a:solidFill>
              </a:rPr>
              <a:t>2</a:t>
            </a:r>
            <a:r>
              <a:rPr lang="nb-NO" dirty="0">
                <a:solidFill>
                  <a:srgbClr val="141212"/>
                </a:solidFill>
              </a:rPr>
              <a:t>=0</a:t>
            </a:r>
          </a:p>
          <a:p>
            <a:r>
              <a:rPr lang="nb-NO" dirty="0">
                <a:solidFill>
                  <a:srgbClr val="141212"/>
                </a:solidFill>
              </a:rPr>
              <a:t>to find A(t), B(t) and m(t)</a:t>
            </a:r>
            <a:endParaRPr lang="de-DE" dirty="0"/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894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845" y="401774"/>
            <a:ext cx="6334296" cy="62812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-146857" y="2252767"/>
            <a:ext cx="5084617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Vacancy </a:t>
            </a:r>
            <a:r>
              <a:rPr lang="en-GB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concentration 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 </a:t>
            </a:r>
            <a:r>
              <a:rPr lang="en-GB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 a function of relative radius 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 </a:t>
            </a:r>
            <a:r>
              <a:rPr lang="en-GB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 different times   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</a:t>
            </a:r>
            <a:r>
              <a:rPr lang="en-GB" sz="2000" b="1" baseline="-25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1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/</a:t>
            </a:r>
            <a:r>
              <a:rPr lang="en-GB" sz="2000" b="1" baseline="-25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0 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10</a:t>
            </a:r>
            <a:r>
              <a:rPr lang="en-GB" sz="2000" b="1" baseline="30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 = 0,…,6 </a:t>
            </a:r>
            <a:r>
              <a:rPr lang="en-GB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from bottom to top.  Calculations were performed for </a:t>
            </a:r>
            <a:r>
              <a:rPr lang="en-GB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</a:t>
            </a:r>
            <a:r>
              <a:rPr lang="en-GB" sz="2000" b="1" baseline="-25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1</a:t>
            </a:r>
            <a:r>
              <a:rPr lang="en-GB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/</a:t>
            </a:r>
            <a:r>
              <a:rPr lang="en-GB" sz="2000" b="1" baseline="-25000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0 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 3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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GB" sz="2000" b="1" baseline="30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000" b="1" dirty="0">
              <a:latin typeface="Arial Black" panose="020B0A040201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817" y="515389"/>
            <a:ext cx="4858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 smtClean="0">
                <a:solidFill>
                  <a:schemeClr val="accent5"/>
                </a:solidFill>
                <a:latin typeface="Arial Black" panose="020B0A04020102020204" pitchFamily="34" charset="0"/>
              </a:rPr>
              <a:t>An example of </a:t>
            </a:r>
            <a:r>
              <a:rPr lang="nb-NO" b="1" dirty="0" smtClean="0">
                <a:solidFill>
                  <a:schemeClr val="accent5"/>
                </a:solidFill>
                <a:latin typeface="Arial Black" panose="020B0A04020102020204" pitchFamily="34" charset="0"/>
              </a:rPr>
              <a:t>solving </a:t>
            </a:r>
            <a:r>
              <a:rPr lang="nb-NO" b="1" dirty="0">
                <a:solidFill>
                  <a:schemeClr val="accent5"/>
                </a:solidFill>
                <a:latin typeface="Arial Black" panose="020B0A04020102020204" pitchFamily="34" charset="0"/>
              </a:rPr>
              <a:t>the diffusion equation by </a:t>
            </a:r>
            <a:r>
              <a:rPr lang="nb-NO" b="1" dirty="0">
                <a:solidFill>
                  <a:srgbClr val="FF0000"/>
                </a:solidFill>
                <a:latin typeface="Arial Black" panose="020B0A04020102020204" pitchFamily="34" charset="0"/>
              </a:rPr>
              <a:t>the method of moments</a:t>
            </a:r>
          </a:p>
        </p:txBody>
      </p:sp>
    </p:spTree>
    <p:extLst>
      <p:ext uri="{BB962C8B-B14F-4D97-AF65-F5344CB8AC3E}">
        <p14:creationId xmlns:p14="http://schemas.microsoft.com/office/powerpoint/2010/main" val="619835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6"/>
          </p:nvPr>
        </p:nvSpPr>
        <p:spPr>
          <a:xfrm>
            <a:off x="0" y="63314"/>
            <a:ext cx="12191999" cy="136312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>
              <a:spcBef>
                <a:spcPct val="50000"/>
              </a:spcBef>
            </a:pPr>
            <a:r>
              <a:rPr lang="nb-NO" sz="2000" b="0" dirty="0" smtClean="0">
                <a:latin typeface="Arial Black" panose="020B0A04020102020204" pitchFamily="34" charset="0"/>
              </a:rPr>
              <a:t>Highly inhomogeneous </a:t>
            </a:r>
            <a:r>
              <a:rPr lang="nb-NO" sz="2000" b="0" dirty="0">
                <a:latin typeface="Arial Black" panose="020B0A04020102020204" pitchFamily="34" charset="0"/>
              </a:rPr>
              <a:t>oxidation profiles naturally generate </a:t>
            </a:r>
            <a:r>
              <a:rPr lang="nb-NO" sz="2000" b="0" dirty="0" smtClean="0">
                <a:latin typeface="Arial Black" panose="020B0A04020102020204" pitchFamily="34" charset="0"/>
              </a:rPr>
              <a:t>strong stresses </a:t>
            </a:r>
            <a:r>
              <a:rPr lang="nb-NO" sz="2000" b="0" dirty="0">
                <a:latin typeface="Arial Black" panose="020B0A04020102020204" pitchFamily="34" charset="0"/>
              </a:rPr>
              <a:t>related to </a:t>
            </a:r>
            <a:r>
              <a:rPr lang="nb-NO" sz="2000" b="0" dirty="0" smtClean="0">
                <a:latin typeface="Arial Black" panose="020B0A04020102020204" pitchFamily="34" charset="0"/>
              </a:rPr>
              <a:t>oxidation and may lead to fracturing of coarse grains. Such the fracturing was </a:t>
            </a:r>
            <a:r>
              <a:rPr lang="nb-NO" sz="2000" b="0" dirty="0">
                <a:latin typeface="Arial Black" panose="020B0A04020102020204" pitchFamily="34" charset="0"/>
              </a:rPr>
              <a:t>indeed </a:t>
            </a:r>
            <a:r>
              <a:rPr lang="nb-NO" sz="2000" b="0" dirty="0" smtClean="0">
                <a:latin typeface="Arial Black" panose="020B0A04020102020204" pitchFamily="34" charset="0"/>
              </a:rPr>
              <a:t>discovered in </a:t>
            </a:r>
            <a:r>
              <a:rPr lang="nb-NO" sz="2000" b="0" dirty="0">
                <a:latin typeface="Arial Black" panose="020B0A04020102020204" pitchFamily="34" charset="0"/>
              </a:rPr>
              <a:t>marine basalts </a:t>
            </a:r>
            <a:r>
              <a:rPr lang="nb-NO" sz="2000" b="0" dirty="0" smtClean="0">
                <a:latin typeface="Arial Black" panose="020B0A04020102020204" pitchFamily="34" charset="0"/>
              </a:rPr>
              <a:t>in grains with sizes </a:t>
            </a:r>
            <a:r>
              <a:rPr lang="nb-NO" sz="2000" b="0" dirty="0" smtClean="0">
                <a:latin typeface="Arial Black" panose="020B0A04020102020204" pitchFamily="34" charset="0"/>
                <a:sym typeface="Mathematica1" panose="05000502060100000001" pitchFamily="2" charset="2"/>
              </a:rPr>
              <a:t> </a:t>
            </a:r>
            <a:r>
              <a:rPr lang="nb-NO" sz="2000" b="0" dirty="0" smtClean="0">
                <a:latin typeface="Arial Black" panose="020B0A04020102020204" pitchFamily="34" charset="0"/>
              </a:rPr>
              <a:t>5 µm or </a:t>
            </a:r>
            <a:r>
              <a:rPr lang="nb-NO" sz="2000" b="0" dirty="0">
                <a:latin typeface="Arial Black" panose="020B0A04020102020204" pitchFamily="34" charset="0"/>
              </a:rPr>
              <a:t>more (Petersen and Vali, 1987</a:t>
            </a:r>
            <a:r>
              <a:rPr lang="nb-NO" sz="2000" b="0" dirty="0" smtClean="0">
                <a:latin typeface="Arial Black" panose="020B0A04020102020204" pitchFamily="34" charset="0"/>
              </a:rPr>
              <a:t>). An example of such the </a:t>
            </a:r>
            <a:r>
              <a:rPr lang="nb-NO" sz="2000" b="0" dirty="0">
                <a:latin typeface="Arial Black" panose="020B0A04020102020204" pitchFamily="34" charset="0"/>
              </a:rPr>
              <a:t>fracturing</a:t>
            </a:r>
            <a:r>
              <a:rPr lang="nb-NO" sz="2000" b="0" dirty="0" smtClean="0">
                <a:latin typeface="Arial Black" panose="020B0A04020102020204" pitchFamily="34" charset="0"/>
              </a:rPr>
              <a:t> is shown on the left photo</a:t>
            </a:r>
            <a:endParaRPr lang="nb-NO" sz="2000" b="0" dirty="0">
              <a:latin typeface="Arial Black" panose="020B0A04020102020204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446" y="3829111"/>
            <a:ext cx="5244151" cy="1724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6712521" y="3182780"/>
            <a:ext cx="4572000" cy="646331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r>
              <a:rPr lang="nb-NO" b="1" dirty="0">
                <a:solidFill>
                  <a:srgbClr val="141212"/>
                </a:solidFill>
                <a:latin typeface="Arial Black" panose="020B0A04020102020204" pitchFamily="34" charset="0"/>
              </a:rPr>
              <a:t>The oxidation profile z(r) defines </a:t>
            </a:r>
          </a:p>
          <a:p>
            <a:r>
              <a:rPr lang="nb-NO" b="1" dirty="0">
                <a:solidFill>
                  <a:srgbClr val="141212"/>
                </a:solidFill>
                <a:latin typeface="Arial Black" panose="020B0A04020102020204" pitchFamily="34" charset="0"/>
              </a:rPr>
              <a:t>tangential and radial stress fields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503" y="5610083"/>
            <a:ext cx="230505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/>
          <p:cNvSpPr/>
          <p:nvPr/>
        </p:nvSpPr>
        <p:spPr>
          <a:xfrm>
            <a:off x="5805046" y="6303985"/>
            <a:ext cx="6386953" cy="52322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de-DE" sz="1400" b="1" dirty="0" err="1" smtClean="0">
                <a:latin typeface="Arial Black" panose="020B0A04020102020204" pitchFamily="34" charset="0"/>
              </a:rPr>
              <a:t>Equivalent</a:t>
            </a:r>
            <a:r>
              <a:rPr lang="de-DE" sz="1400" b="1" dirty="0" smtClean="0">
                <a:latin typeface="Arial Black" panose="020B0A04020102020204" pitchFamily="34" charset="0"/>
              </a:rPr>
              <a:t> </a:t>
            </a:r>
            <a:r>
              <a:rPr lang="de-DE" sz="1400" b="1" dirty="0" err="1">
                <a:latin typeface="Arial Black" panose="020B0A04020102020204" pitchFamily="34" charset="0"/>
              </a:rPr>
              <a:t>to</a:t>
            </a:r>
            <a:r>
              <a:rPr lang="de-DE" sz="1400" b="1" dirty="0">
                <a:latin typeface="Arial Black" panose="020B0A04020102020204" pitchFamily="34" charset="0"/>
              </a:rPr>
              <a:t> thermal </a:t>
            </a:r>
            <a:r>
              <a:rPr lang="de-DE" sz="1400" b="1" dirty="0" err="1">
                <a:latin typeface="Arial Black" panose="020B0A04020102020204" pitchFamily="34" charset="0"/>
              </a:rPr>
              <a:t>stresses</a:t>
            </a:r>
            <a:r>
              <a:rPr lang="de-DE" sz="1400" b="1" dirty="0">
                <a:latin typeface="Arial Black" panose="020B0A04020102020204" pitchFamily="34" charset="0"/>
              </a:rPr>
              <a:t>:</a:t>
            </a:r>
          </a:p>
          <a:p>
            <a:r>
              <a:rPr lang="de-DE" sz="1400" b="1" dirty="0">
                <a:latin typeface="Arial Black" panose="020B0A04020102020204" pitchFamily="34" charset="0"/>
              </a:rPr>
              <a:t>Timoshenko </a:t>
            </a:r>
            <a:r>
              <a:rPr lang="de-DE" sz="1400" b="1" dirty="0" err="1">
                <a:latin typeface="Arial Black" panose="020B0A04020102020204" pitchFamily="34" charset="0"/>
              </a:rPr>
              <a:t>and</a:t>
            </a:r>
            <a:r>
              <a:rPr lang="de-DE" sz="1400" b="1" dirty="0">
                <a:latin typeface="Arial Black" panose="020B0A04020102020204" pitchFamily="34" charset="0"/>
              </a:rPr>
              <a:t> </a:t>
            </a:r>
            <a:r>
              <a:rPr lang="de-DE" sz="1400" b="1" dirty="0" err="1">
                <a:latin typeface="Arial Black" panose="020B0A04020102020204" pitchFamily="34" charset="0"/>
              </a:rPr>
              <a:t>Goodier</a:t>
            </a:r>
            <a:r>
              <a:rPr lang="de-DE" sz="1400" b="1" dirty="0">
                <a:latin typeface="Arial Black" panose="020B0A04020102020204" pitchFamily="34" charset="0"/>
              </a:rPr>
              <a:t>, </a:t>
            </a:r>
            <a:r>
              <a:rPr lang="de-DE" sz="1400" b="1" dirty="0" err="1">
                <a:latin typeface="Arial Black" panose="020B0A04020102020204" pitchFamily="34" charset="0"/>
              </a:rPr>
              <a:t>Theory</a:t>
            </a:r>
            <a:r>
              <a:rPr lang="de-DE" sz="1400" b="1" dirty="0">
                <a:latin typeface="Arial Black" panose="020B0A04020102020204" pitchFamily="34" charset="0"/>
              </a:rPr>
              <a:t> </a:t>
            </a:r>
            <a:r>
              <a:rPr lang="de-DE" sz="1400" b="1" dirty="0" err="1">
                <a:latin typeface="Arial Black" panose="020B0A04020102020204" pitchFamily="34" charset="0"/>
              </a:rPr>
              <a:t>of</a:t>
            </a:r>
            <a:r>
              <a:rPr lang="de-DE" sz="1400" b="1" dirty="0">
                <a:latin typeface="Arial Black" panose="020B0A04020102020204" pitchFamily="34" charset="0"/>
              </a:rPr>
              <a:t> </a:t>
            </a:r>
            <a:r>
              <a:rPr lang="de-DE" sz="1400" b="1" dirty="0" err="1" smtClean="0">
                <a:latin typeface="Arial Black" panose="020B0A04020102020204" pitchFamily="34" charset="0"/>
              </a:rPr>
              <a:t>elasticity</a:t>
            </a:r>
            <a:r>
              <a:rPr lang="de-DE" sz="1400" b="1" dirty="0" smtClean="0">
                <a:latin typeface="Arial Black" panose="020B0A04020102020204" pitchFamily="34" charset="0"/>
              </a:rPr>
              <a:t>, 1951</a:t>
            </a:r>
            <a:r>
              <a:rPr lang="de-DE" sz="1400" b="1" dirty="0">
                <a:latin typeface="Arial Black" panose="020B0A04020102020204" pitchFamily="34" charset="0"/>
              </a:rPr>
              <a:t>, p.416</a:t>
            </a:r>
          </a:p>
        </p:txBody>
      </p:sp>
      <p:pic>
        <p:nvPicPr>
          <p:cNvPr id="12" name="Рисунок 11" descr="2017ShCh-58-6Tm_OFO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176780"/>
            <a:ext cx="4282440" cy="4681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48176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7716" y="2217331"/>
            <a:ext cx="6564284" cy="453553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121171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To calculate stresses, we need first of all to know the diffusion coefficient as a function of x, z and T. In our model it is defined by the activation energy E</a:t>
            </a:r>
            <a:r>
              <a:rPr lang="en-US" baseline="-250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0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and the parameter µ. They can be estimated from the experimental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data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by </a:t>
            </a:r>
            <a:r>
              <a:rPr lang="en-US" dirty="0" err="1" smtClean="0">
                <a:solidFill>
                  <a:srgbClr val="000000"/>
                </a:solidFill>
                <a:latin typeface="Arial Black" panose="020B0A04020102020204" pitchFamily="34" charset="0"/>
              </a:rPr>
              <a:t>Gapeev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and </a:t>
            </a:r>
            <a:r>
              <a:rPr lang="en-US" dirty="0" err="1" smtClean="0">
                <a:solidFill>
                  <a:srgbClr val="000000"/>
                </a:solidFill>
                <a:latin typeface="Arial Black" panose="020B0A04020102020204" pitchFamily="34" charset="0"/>
              </a:rPr>
              <a:t>Gribov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 on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oxidation degree </a:t>
            </a:r>
            <a:r>
              <a:rPr lang="en-US" i="1" dirty="0">
                <a:solidFill>
                  <a:srgbClr val="000000"/>
                </a:solidFill>
                <a:latin typeface="Arial Black" panose="020B0A04020102020204" pitchFamily="34" charset="0"/>
              </a:rPr>
              <a:t>z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as a function of time for different temperatures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(symbols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).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Thick lines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are fits by the </a:t>
            </a:r>
            <a:r>
              <a:rPr lang="en-US" dirty="0">
                <a:solidFill>
                  <a:srgbClr val="FF0000"/>
                </a:solidFill>
                <a:latin typeface="Arial Black" panose="020B0A04020102020204" pitchFamily="34" charset="0"/>
              </a:rPr>
              <a:t>method </a:t>
            </a:r>
            <a:r>
              <a:rPr lang="en-US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of moments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. For the sake of simplicity only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fits for the temperatures </a:t>
            </a:r>
            <a:r>
              <a:rPr lang="en-US" i="1" dirty="0">
                <a:solidFill>
                  <a:srgbClr val="000000"/>
                </a:solidFill>
                <a:latin typeface="Arial Black" panose="020B0A04020102020204" pitchFamily="34" charset="0"/>
              </a:rPr>
              <a:t>T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= 120, 162 and 220 </a:t>
            </a:r>
            <a:r>
              <a:rPr lang="en-US" sz="800" dirty="0">
                <a:solidFill>
                  <a:srgbClr val="000000"/>
                </a:solidFill>
                <a:latin typeface="Arial Black" panose="020B0A04020102020204" pitchFamily="34" charset="0"/>
              </a:rPr>
              <a:t>◦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C are shown. The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needed experimental parameters inferred from the fits are 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listed </a:t>
            </a:r>
            <a:r>
              <a:rPr lang="en-US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in Table </a:t>
            </a:r>
            <a:r>
              <a:rPr lang="en-US" dirty="0">
                <a:solidFill>
                  <a:srgbClr val="0000FF"/>
                </a:solidFill>
                <a:latin typeface="Arial Black" panose="020B0A04020102020204" pitchFamily="34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Arial Black" panose="020B0A04020102020204" pitchFamily="34" charset="0"/>
              </a:rPr>
              <a:t>.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38884"/>
            <a:ext cx="5831326" cy="251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7738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869" y="47489"/>
            <a:ext cx="7836131" cy="681051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0358" y="36789"/>
            <a:ext cx="4275512" cy="6415859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Having the diffusion parameters in hands, we can draw the degree of oxidation and stresses as functions of time and normalized radius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(a) Modelled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diffusion profile 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z(</a:t>
            </a:r>
            <a:r>
              <a:rPr lang="en-GB" sz="2000" b="1" dirty="0" err="1" smtClean="0">
                <a:ea typeface="Calibri" panose="020F0502020204030204" pitchFamily="34" charset="0"/>
                <a:cs typeface="Times New Roman" panose="02020603050405020304" pitchFamily="18" charset="0"/>
              </a:rPr>
              <a:t>r,t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in a 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TM sphere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with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</a:t>
            </a:r>
            <a:r>
              <a:rPr lang="en-GB" sz="2000" b="1" baseline="-25000" dirty="0"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1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/</a:t>
            </a:r>
            <a:r>
              <a:rPr lang="en-GB" sz="2000" b="1" baseline="-25000" dirty="0"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0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= 3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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GB" sz="2000" b="1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 Centre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and surface of the sphere  correspond to  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 = 0 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and  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r = 1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, respectively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Tangential (b) and  radial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(c) 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stresses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as a function of time and radius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d) 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Sketches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the geometry of radial and tangential stress in a spherical TM particle with strongly oxidized rim and less oxidized core. </a:t>
            </a:r>
            <a:endParaRPr lang="ru-RU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(e) Fractures 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F </a:t>
            </a:r>
            <a:r>
              <a:rPr lang="en-GB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can form spontaneously only if the release of elastic energy is larger than   the   surface energy of the newly formed fracture</a:t>
            </a:r>
            <a:r>
              <a:rPr lang="en-GB" sz="20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54499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8" y="3430660"/>
            <a:ext cx="5545126" cy="3099867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5648" y="128845"/>
            <a:ext cx="5413829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elastic energy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density</a:t>
            </a:r>
          </a:p>
          <a:p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GB" b="1" baseline="-25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= (4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R</a:t>
            </a:r>
            <a:r>
              <a:rPr lang="en-GB" b="1" baseline="30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3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/3)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</a:t>
            </a:r>
            <a:r>
              <a:rPr lang="en-GB" b="1" dirty="0" err="1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Ew</a:t>
            </a:r>
            <a:endParaRPr lang="en-GB" b="1" dirty="0" smtClean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  <a:sym typeface="Mathematica1" panose="05000502060100000001" pitchFamily="2" charset="2"/>
            </a:endParaRPr>
          </a:p>
          <a:p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E is the Young’s </a:t>
            </a:r>
            <a:r>
              <a:rPr lang="en-GB" b="1" dirty="0" err="1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modul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, w is the normalized elastic energy.</a:t>
            </a:r>
            <a:endParaRPr lang="en-GB" b="1" dirty="0" smtClean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b="1" dirty="0">
              <a:latin typeface="Arial Black" panose="020B0A04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Below is the temporal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evolution of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(in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units of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GB" b="1" baseline="30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-6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t is in sec). Calculations 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are carried out for the indicated temperatures using the parameters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</a:t>
            </a:r>
            <a:r>
              <a:rPr lang="ru-RU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=9500 </a:t>
            </a:r>
            <a:r>
              <a:rPr lang="en-GB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u-RU" b="1" baseline="-25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ru-RU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ru-RU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10500</a:t>
            </a:r>
            <a:endParaRPr lang="ru-RU" b="1" dirty="0">
              <a:latin typeface="Arial Black" panose="020B0A0402010202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8629" y="1375341"/>
            <a:ext cx="2442797" cy="2486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hteck 10"/>
          <p:cNvSpPr/>
          <p:nvPr/>
        </p:nvSpPr>
        <p:spPr>
          <a:xfrm>
            <a:off x="6110514" y="359678"/>
            <a:ext cx="608148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000" b="1" dirty="0">
                <a:solidFill>
                  <a:srgbClr val="141212"/>
                </a:solidFill>
                <a:latin typeface="Arial Black" panose="020B0A04020102020204" pitchFamily="34" charset="0"/>
              </a:rPr>
              <a:t>Surface </a:t>
            </a:r>
            <a:r>
              <a:rPr lang="nb-NO" sz="2000" b="1" dirty="0" smtClean="0">
                <a:solidFill>
                  <a:srgbClr val="141212"/>
                </a:solidFill>
                <a:latin typeface="Arial Black" panose="020B0A04020102020204" pitchFamily="34" charset="0"/>
              </a:rPr>
              <a:t>energy</a:t>
            </a:r>
          </a:p>
          <a:p>
            <a:r>
              <a:rPr lang="nb-NO" sz="2000" b="1" dirty="0" smtClean="0">
                <a:solidFill>
                  <a:srgbClr val="141212"/>
                </a:solidFill>
                <a:latin typeface="Arial Black" panose="020B0A04020102020204" pitchFamily="34" charset="0"/>
              </a:rPr>
              <a:t>Ws = 2</a:t>
            </a:r>
            <a:r>
              <a:rPr lang="en-GB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 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</a:t>
            </a:r>
            <a:r>
              <a:rPr lang="en-US" sz="2000" b="1" dirty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a</a:t>
            </a:r>
            <a:r>
              <a:rPr lang="en-GB" sz="2000" b="1" baseline="30000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2</a:t>
            </a:r>
            <a:r>
              <a:rPr lang="en-GB" sz="2000" b="1" dirty="0" smtClean="0"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 </a:t>
            </a:r>
            <a:r>
              <a:rPr lang="nb-NO" sz="2000" b="1" dirty="0" smtClean="0">
                <a:solidFill>
                  <a:srgbClr val="141212"/>
                </a:solidFill>
                <a:latin typeface="Arial Black" panose="020B0A04020102020204" pitchFamily="34" charset="0"/>
              </a:rPr>
              <a:t>needed </a:t>
            </a:r>
            <a:r>
              <a:rPr lang="nb-NO" sz="2000" b="1" dirty="0">
                <a:solidFill>
                  <a:srgbClr val="141212"/>
                </a:solidFill>
                <a:latin typeface="Arial Black" panose="020B0A04020102020204" pitchFamily="34" charset="0"/>
              </a:rPr>
              <a:t>to </a:t>
            </a:r>
            <a:r>
              <a:rPr lang="nb-NO" sz="2000" b="1" dirty="0" smtClean="0">
                <a:solidFill>
                  <a:srgbClr val="141212"/>
                </a:solidFill>
                <a:latin typeface="Arial Black" panose="020B0A04020102020204" pitchFamily="34" charset="0"/>
              </a:rPr>
              <a:t>create a fracture.</a:t>
            </a:r>
          </a:p>
          <a:p>
            <a:r>
              <a:rPr lang="nb-NO" sz="2000" b="1" dirty="0" smtClean="0">
                <a:solidFill>
                  <a:srgbClr val="141212"/>
                </a:solidFill>
                <a:latin typeface="Arial Black" panose="020B0A04020102020204" pitchFamily="34" charset="0"/>
              </a:rPr>
              <a:t>A is the depth of the rim.</a:t>
            </a:r>
            <a:endParaRPr lang="de-DE" sz="2000" b="1" dirty="0">
              <a:latin typeface="Arial Black" panose="020B0A04020102020204" pitchFamily="34" charset="0"/>
            </a:endParaRPr>
          </a:p>
        </p:txBody>
      </p:sp>
      <p:sp>
        <p:nvSpPr>
          <p:cNvPr id="8" name="Rechteck 5"/>
          <p:cNvSpPr/>
          <p:nvPr/>
        </p:nvSpPr>
        <p:spPr>
          <a:xfrm>
            <a:off x="6807200" y="4149596"/>
            <a:ext cx="487240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Fracturing condition:</a:t>
            </a:r>
          </a:p>
          <a:p>
            <a:r>
              <a:rPr lang="nb-NO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W</a:t>
            </a:r>
            <a:r>
              <a:rPr lang="en-US" sz="2400" baseline="-25000" dirty="0">
                <a:solidFill>
                  <a:srgbClr val="FF0000"/>
                </a:solidFill>
                <a:latin typeface="Arial Black" panose="020B0A04020102020204" pitchFamily="34" charset="0"/>
              </a:rPr>
              <a:t>E</a:t>
            </a:r>
            <a:r>
              <a:rPr lang="nb-NO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&gt; Ws, or</a:t>
            </a:r>
          </a:p>
          <a:p>
            <a:r>
              <a:rPr lang="nb-NO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R &gt; Rc = </a:t>
            </a:r>
            <a:r>
              <a:rPr lang="en-GB" sz="2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n-GB" sz="2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R</a:t>
            </a:r>
            <a:r>
              <a:rPr lang="en-GB" sz="2400" b="1" baseline="30000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3</a:t>
            </a:r>
            <a:r>
              <a:rPr lang="en-GB" sz="2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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E</a:t>
            </a:r>
            <a:r>
              <a:rPr lang="en-GB" sz="2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w</a:t>
            </a:r>
            <a:r>
              <a:rPr lang="en-GB" sz="2400" b="1" baseline="-25000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max</a:t>
            </a:r>
            <a:r>
              <a:rPr lang="en-GB" sz="2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/</a:t>
            </a:r>
            <a:r>
              <a:rPr lang="nb-NO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 3</a:t>
            </a:r>
            <a:r>
              <a:rPr lang="en-GB" sz="2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</a:t>
            </a:r>
            <a:r>
              <a:rPr lang="en-US" sz="24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a</a:t>
            </a:r>
            <a:r>
              <a:rPr lang="en-GB" sz="2400" b="1" baseline="30000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2</a:t>
            </a:r>
            <a:r>
              <a:rPr lang="en-GB" sz="2400" b="1" dirty="0">
                <a:solidFill>
                  <a:srgbClr val="FF0000"/>
                </a:solidFill>
                <a:latin typeface="Arial Black" panose="020B0A0402010202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Mathematica1" panose="05000502060100000001" pitchFamily="2" charset="2"/>
              </a:rPr>
              <a:t> </a:t>
            </a:r>
          </a:p>
          <a:p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At a 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 R/10 </a:t>
            </a:r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it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gives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 </a:t>
            </a:r>
          </a:p>
          <a:p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Rc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 &lt; 12 </a:t>
            </a:r>
            <a:r>
              <a:rPr lang="el-GR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μ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m at 300 K </a:t>
            </a:r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to</a:t>
            </a:r>
            <a:endParaRPr lang="de-DE" sz="2400" dirty="0" smtClean="0">
              <a:solidFill>
                <a:srgbClr val="FF0000"/>
              </a:solidFill>
              <a:latin typeface="Arial Black" panose="020B0A04020102020204" pitchFamily="34" charset="0"/>
              <a:sym typeface="Mathematica1" panose="05000502060100000001" pitchFamily="2" charset="2"/>
            </a:endParaRPr>
          </a:p>
          <a:p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Rc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 &lt; 4.4 </a:t>
            </a:r>
            <a:r>
              <a:rPr lang="el-GR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μ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m at 500K</a:t>
            </a:r>
          </a:p>
          <a:p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These </a:t>
            </a:r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values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agree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with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 </a:t>
            </a:r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the</a:t>
            </a:r>
            <a:r>
              <a:rPr lang="de-DE" sz="2400" dirty="0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 experimental </a:t>
            </a:r>
            <a:r>
              <a:rPr lang="de-DE" sz="2400" dirty="0" err="1" smtClean="0">
                <a:solidFill>
                  <a:srgbClr val="FF0000"/>
                </a:solidFill>
                <a:latin typeface="Arial Black" panose="020B0A04020102020204" pitchFamily="34" charset="0"/>
                <a:sym typeface="Mathematica1" panose="05000502060100000001" pitchFamily="2" charset="2"/>
              </a:rPr>
              <a:t>data</a:t>
            </a:r>
            <a:endParaRPr lang="de-DE" sz="24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425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19389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n-US" sz="2000" b="1" dirty="0"/>
              <a:t>Fracture formation in grains larger than </a:t>
            </a:r>
            <a:r>
              <a:rPr lang="en-US" sz="2000" b="1" dirty="0" err="1" smtClean="0"/>
              <a:t>Rc</a:t>
            </a:r>
            <a:r>
              <a:rPr lang="en-US" sz="2000" b="1" dirty="0" smtClean="0"/>
              <a:t> </a:t>
            </a:r>
            <a:r>
              <a:rPr lang="en-US" sz="2000" b="1" dirty="0"/>
              <a:t>increases the surface through which Fe2+-ions migrate outwards and accelerates deeper oxidation. Self-propagating surface fractures divide large grains into blocks that oxidize separately, and thus reduce the effective size of cracked grains to less than ∼20 </a:t>
            </a:r>
            <a:r>
              <a:rPr lang="en-US" sz="2000" b="1" dirty="0" err="1"/>
              <a:t>μm</a:t>
            </a:r>
            <a:r>
              <a:rPr lang="en-US" sz="2000" b="1" dirty="0"/>
              <a:t>. Accordingly, grain sizes &lt;20 </a:t>
            </a:r>
            <a:r>
              <a:rPr lang="en-US" sz="2000" b="1" dirty="0" err="1"/>
              <a:t>μm</a:t>
            </a:r>
            <a:r>
              <a:rPr lang="en-US" sz="2000" b="1" dirty="0"/>
              <a:t> will dominate the average oxidation degree z(t) of ocean-ﬂoor </a:t>
            </a:r>
            <a:r>
              <a:rPr lang="en-US" sz="2000" b="1" dirty="0" smtClean="0"/>
              <a:t>basalts. As is seen from the Figure below, the </a:t>
            </a:r>
            <a:r>
              <a:rPr lang="en-US" sz="2000" b="1" dirty="0"/>
              <a:t>observed dispersion of the oxidation parameter z in </a:t>
            </a:r>
            <a:r>
              <a:rPr lang="en-US" sz="2000" b="1" dirty="0" smtClean="0"/>
              <a:t>ocean ﬂoor </a:t>
            </a:r>
            <a:r>
              <a:rPr lang="en-US" sz="2000" b="1" dirty="0"/>
              <a:t>basalts of similar age </a:t>
            </a:r>
            <a:r>
              <a:rPr lang="en-US" sz="2000" b="1" dirty="0" smtClean="0"/>
              <a:t>most </a:t>
            </a:r>
            <a:r>
              <a:rPr lang="en-US" sz="2000" b="1" dirty="0"/>
              <a:t>likely </a:t>
            </a:r>
            <a:r>
              <a:rPr lang="en-US" sz="2000" b="1" dirty="0" smtClean="0"/>
              <a:t>reﬂects local variability of hydrothermal heating together with grain </a:t>
            </a:r>
            <a:r>
              <a:rPr lang="en-US" sz="2000" b="1" dirty="0"/>
              <a:t>size </a:t>
            </a:r>
            <a:r>
              <a:rPr lang="en-US" sz="2000" b="1" dirty="0" smtClean="0"/>
              <a:t>variation. </a:t>
            </a:r>
            <a:endParaRPr lang="en-US" sz="2000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2684"/>
            <a:ext cx="3891796" cy="492768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891797" y="2181497"/>
            <a:ext cx="8178284" cy="39703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I</a:t>
            </a:r>
            <a:r>
              <a:rPr lang="ru-RU" b="1" dirty="0" smtClean="0"/>
              <a:t>t </a:t>
            </a:r>
            <a:r>
              <a:rPr lang="ru-RU" b="1" dirty="0" err="1"/>
              <a:t>is</a:t>
            </a:r>
            <a:r>
              <a:rPr lang="ru-RU" b="1" dirty="0"/>
              <a:t> </a:t>
            </a:r>
            <a:r>
              <a:rPr lang="ru-RU" b="1" dirty="0" err="1"/>
              <a:t>well-known</a:t>
            </a:r>
            <a:r>
              <a:rPr lang="ru-RU" b="1" dirty="0"/>
              <a:t> </a:t>
            </a:r>
            <a:r>
              <a:rPr lang="ru-RU" b="1" dirty="0" err="1"/>
              <a:t>that</a:t>
            </a:r>
            <a:r>
              <a:rPr lang="ru-RU" b="1" dirty="0"/>
              <a:t> </a:t>
            </a:r>
            <a:r>
              <a:rPr lang="ru-RU" b="1" dirty="0" err="1"/>
              <a:t>on</a:t>
            </a:r>
            <a:r>
              <a:rPr lang="ru-RU" b="1" dirty="0"/>
              <a:t> a </a:t>
            </a:r>
            <a:r>
              <a:rPr lang="ru-RU" b="1" dirty="0" err="1"/>
              <a:t>laboratory</a:t>
            </a:r>
            <a:r>
              <a:rPr lang="ru-RU" b="1" dirty="0"/>
              <a:t> </a:t>
            </a:r>
            <a:r>
              <a:rPr lang="ru-RU" b="1" dirty="0" err="1"/>
              <a:t>timescale</a:t>
            </a:r>
            <a:r>
              <a:rPr lang="ru-RU" b="1" dirty="0"/>
              <a:t> </a:t>
            </a:r>
            <a:r>
              <a:rPr lang="ru-RU" b="1" dirty="0" err="1"/>
              <a:t>of</a:t>
            </a:r>
            <a:r>
              <a:rPr lang="ru-RU" b="1" dirty="0"/>
              <a:t> &lt;1 h </a:t>
            </a:r>
            <a:r>
              <a:rPr lang="ru-RU" b="1" dirty="0" err="1"/>
              <a:t>oxidation</a:t>
            </a:r>
            <a:r>
              <a:rPr lang="ru-RU" b="1" dirty="0"/>
              <a:t> </a:t>
            </a:r>
            <a:r>
              <a:rPr lang="ru-RU" b="1" dirty="0" err="1"/>
              <a:t>of</a:t>
            </a:r>
            <a:r>
              <a:rPr lang="ru-RU" b="1" dirty="0"/>
              <a:t> </a:t>
            </a:r>
            <a:r>
              <a:rPr lang="en-US" b="1" dirty="0" smtClean="0"/>
              <a:t>TM grains </a:t>
            </a:r>
            <a:r>
              <a:rPr lang="ru-RU" b="1" dirty="0" err="1" smtClean="0"/>
              <a:t>requires</a:t>
            </a:r>
            <a:r>
              <a:rPr lang="ru-RU" b="1" dirty="0" smtClean="0"/>
              <a:t> </a:t>
            </a:r>
            <a:r>
              <a:rPr lang="ru-RU" b="1" dirty="0" err="1"/>
              <a:t>temperatures</a:t>
            </a:r>
            <a:r>
              <a:rPr lang="ru-RU" b="1" dirty="0"/>
              <a:t> </a:t>
            </a:r>
            <a:r>
              <a:rPr lang="ru-RU" b="1" dirty="0" err="1"/>
              <a:t>of</a:t>
            </a:r>
            <a:r>
              <a:rPr lang="ru-RU" b="1" dirty="0"/>
              <a:t> </a:t>
            </a:r>
            <a:r>
              <a:rPr lang="ru-RU" b="1" dirty="0" err="1"/>
              <a:t>about</a:t>
            </a:r>
            <a:r>
              <a:rPr lang="ru-RU" b="1" dirty="0"/>
              <a:t> </a:t>
            </a:r>
            <a:r>
              <a:rPr lang="ru-RU" b="1" dirty="0" smtClean="0"/>
              <a:t>200–400</a:t>
            </a:r>
            <a:r>
              <a:rPr lang="ru-RU" b="1" dirty="0" smtClean="0">
                <a:sym typeface="Mathematica1" panose="05000502060100000001" pitchFamily="2" charset="2"/>
              </a:rPr>
              <a:t> </a:t>
            </a:r>
            <a:r>
              <a:rPr lang="ru-RU" b="1" dirty="0">
                <a:sym typeface="Mathematica1" panose="05000502060100000001" pitchFamily="2" charset="2"/>
              </a:rPr>
              <a:t></a:t>
            </a:r>
            <a:r>
              <a:rPr lang="en-US" b="1" dirty="0" smtClean="0">
                <a:sym typeface="Mathematica1" panose="05000502060100000001" pitchFamily="2" charset="2"/>
              </a:rPr>
              <a:t>C</a:t>
            </a:r>
            <a:r>
              <a:rPr lang="en-US" b="1" dirty="0">
                <a:sym typeface="Mathematica1" panose="05000502060100000001" pitchFamily="2" charset="2"/>
              </a:rPr>
              <a:t>. The </a:t>
            </a:r>
            <a:r>
              <a:rPr lang="en-US" b="1" dirty="0" smtClean="0">
                <a:sym typeface="Mathematica1" panose="05000502060100000001" pitchFamily="2" charset="2"/>
              </a:rPr>
              <a:t>curves plotted in </a:t>
            </a:r>
            <a:r>
              <a:rPr lang="en-US" b="1" dirty="0">
                <a:sym typeface="Mathematica1" panose="05000502060100000001" pitchFamily="2" charset="2"/>
              </a:rPr>
              <a:t>t</a:t>
            </a:r>
            <a:r>
              <a:rPr lang="en-US" b="1" dirty="0" smtClean="0">
                <a:sym typeface="Mathematica1" panose="05000502060100000001" pitchFamily="2" charset="2"/>
              </a:rPr>
              <a:t>he Figure explain this observation. As follows from this diagram, at </a:t>
            </a:r>
            <a:r>
              <a:rPr lang="en-US" b="1" dirty="0">
                <a:sym typeface="Mathematica1" panose="05000502060100000001" pitchFamily="2" charset="2"/>
              </a:rPr>
              <a:t>a timescale of 1 h </a:t>
            </a:r>
            <a:r>
              <a:rPr lang="en-US" b="1" dirty="0" smtClean="0">
                <a:sym typeface="Mathematica1" panose="05000502060100000001" pitchFamily="2" charset="2"/>
              </a:rPr>
              <a:t>single-phase </a:t>
            </a:r>
            <a:r>
              <a:rPr lang="en-US" b="1" dirty="0">
                <a:sym typeface="Mathematica1" panose="05000502060100000001" pitchFamily="2" charset="2"/>
              </a:rPr>
              <a:t>oxidation up to a degree of z≈0.5 develops in spheres with radius of 1–10 </a:t>
            </a:r>
            <a:r>
              <a:rPr lang="en-US" b="1" dirty="0" err="1">
                <a:sym typeface="Mathematica1" panose="05000502060100000001" pitchFamily="2" charset="2"/>
              </a:rPr>
              <a:t>μm</a:t>
            </a:r>
            <a:r>
              <a:rPr lang="en-US" b="1" dirty="0">
                <a:sym typeface="Mathematica1" panose="05000502060100000001" pitchFamily="2" charset="2"/>
              </a:rPr>
              <a:t> between 300◦C and </a:t>
            </a:r>
            <a:r>
              <a:rPr lang="en-US" b="1" dirty="0" smtClean="0">
                <a:sym typeface="Mathematica1" panose="05000502060100000001" pitchFamily="2" charset="2"/>
              </a:rPr>
              <a:t>400</a:t>
            </a:r>
            <a:r>
              <a:rPr lang="ru-RU" b="1" dirty="0">
                <a:sym typeface="Mathematica1" panose="05000502060100000001" pitchFamily="2" charset="2"/>
              </a:rPr>
              <a:t> </a:t>
            </a:r>
            <a:r>
              <a:rPr lang="ru-RU" b="1" dirty="0" smtClean="0">
                <a:sym typeface="Mathematica1" panose="05000502060100000001" pitchFamily="2" charset="2"/>
              </a:rPr>
              <a:t></a:t>
            </a:r>
            <a:r>
              <a:rPr lang="en-US" b="1" dirty="0" smtClean="0">
                <a:sym typeface="Mathematica1" panose="05000502060100000001" pitchFamily="2" charset="2"/>
              </a:rPr>
              <a:t>C</a:t>
            </a:r>
            <a:r>
              <a:rPr lang="en-US" b="1" dirty="0">
                <a:sym typeface="Mathematica1" panose="05000502060100000001" pitchFamily="2" charset="2"/>
              </a:rPr>
              <a:t>. Lower oxidation temperatures require smaller average grain sizes. The diagram also shows that for R </a:t>
            </a:r>
            <a:r>
              <a:rPr lang="en-US" b="1" dirty="0" smtClean="0">
                <a:sym typeface="Mathematica1" panose="05000502060100000001" pitchFamily="2" charset="2"/>
              </a:rPr>
              <a:t> ≤ 1μm </a:t>
            </a:r>
            <a:r>
              <a:rPr lang="en-US" b="1" dirty="0">
                <a:sym typeface="Mathematica1" panose="05000502060100000001" pitchFamily="2" charset="2"/>
              </a:rPr>
              <a:t>complete oxidation is reached within a </a:t>
            </a:r>
            <a:r>
              <a:rPr lang="en-US" b="1" dirty="0" smtClean="0">
                <a:sym typeface="Mathematica1" panose="05000502060100000001" pitchFamily="2" charset="2"/>
              </a:rPr>
              <a:t>few hours at 400 </a:t>
            </a:r>
            <a:r>
              <a:rPr lang="ru-RU" b="1" dirty="0" smtClean="0">
                <a:sym typeface="Mathematica1" panose="05000502060100000001" pitchFamily="2" charset="2"/>
              </a:rPr>
              <a:t></a:t>
            </a:r>
            <a:r>
              <a:rPr lang="en-US" b="1" dirty="0" smtClean="0">
                <a:sym typeface="Mathematica1" panose="05000502060100000001" pitchFamily="2" charset="2"/>
              </a:rPr>
              <a:t>C, while for </a:t>
            </a:r>
            <a:r>
              <a:rPr lang="en-US" b="1" dirty="0">
                <a:sym typeface="Mathematica1" panose="05000502060100000001" pitchFamily="2" charset="2"/>
              </a:rPr>
              <a:t>R =</a:t>
            </a:r>
            <a:r>
              <a:rPr lang="en-US" b="1" dirty="0" smtClean="0">
                <a:sym typeface="Mathematica1" panose="05000502060100000001" pitchFamily="2" charset="2"/>
              </a:rPr>
              <a:t>10 </a:t>
            </a:r>
            <a:r>
              <a:rPr lang="en-US" b="1" dirty="0" err="1" smtClean="0">
                <a:sym typeface="Mathematica1" panose="05000502060100000001" pitchFamily="2" charset="2"/>
              </a:rPr>
              <a:t>μm</a:t>
            </a:r>
            <a:r>
              <a:rPr lang="en-US" b="1" dirty="0" smtClean="0">
                <a:sym typeface="Mathematica1" panose="05000502060100000001" pitchFamily="2" charset="2"/>
              </a:rPr>
              <a:t> it requires at least several weeks.</a:t>
            </a:r>
            <a:endParaRPr lang="en-US" b="1" dirty="0">
              <a:sym typeface="Mathematica1" panose="05000502060100000001" pitchFamily="2" charset="2"/>
            </a:endParaRPr>
          </a:p>
          <a:p>
            <a:r>
              <a:rPr lang="en-US" b="1" dirty="0"/>
              <a:t>High degrees of oxidation </a:t>
            </a:r>
            <a:r>
              <a:rPr lang="en-US" b="1" dirty="0" smtClean="0"/>
              <a:t>z ≥ 0.8 </a:t>
            </a:r>
            <a:r>
              <a:rPr lang="en-US" b="1" dirty="0"/>
              <a:t>are needed for the formation of </a:t>
            </a:r>
            <a:r>
              <a:rPr lang="en-US" b="1" dirty="0" err="1"/>
              <a:t>exsolution</a:t>
            </a:r>
            <a:r>
              <a:rPr lang="en-US" b="1" dirty="0"/>
              <a:t> lamellae during high-temperature oxidation. The generation of such oxidation degrees during relatively fast laboratory thermal treatment is experimentally well known to require heating to </a:t>
            </a:r>
            <a:r>
              <a:rPr lang="en-US" b="1" dirty="0" smtClean="0"/>
              <a:t>400–500 </a:t>
            </a:r>
            <a:r>
              <a:rPr lang="ru-RU" b="1" dirty="0" smtClean="0">
                <a:sym typeface="Mathematica1" panose="05000502060100000001" pitchFamily="2" charset="2"/>
              </a:rPr>
              <a:t></a:t>
            </a:r>
            <a:r>
              <a:rPr lang="en-US" b="1" dirty="0" smtClean="0"/>
              <a:t>C</a:t>
            </a:r>
            <a:r>
              <a:rPr lang="en-US" b="1" dirty="0"/>
              <a:t>. This can now be explained by the self-inhibitory character of vacancy diffusion into the interior of coarse grains as predicted by </a:t>
            </a:r>
            <a:r>
              <a:rPr lang="en-US" b="1" dirty="0" smtClean="0"/>
              <a:t>our model.</a:t>
            </a:r>
            <a:endParaRPr lang="en-US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3770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8377" y="522514"/>
            <a:ext cx="1203524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 Black" panose="020B0A04020102020204" pitchFamily="34" charset="0"/>
              </a:rPr>
              <a:t>CONCLUSIONS</a:t>
            </a:r>
            <a:r>
              <a:rPr lang="en-US" sz="2400" b="1" dirty="0" smtClean="0">
                <a:latin typeface="Arial Black" panose="020B0A04020102020204" pitchFamily="34" charset="0"/>
              </a:rPr>
              <a:t>.</a:t>
            </a:r>
          </a:p>
          <a:p>
            <a:pPr marL="457200" indent="-457200">
              <a:buAutoNum type="arabicPeriod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oxidation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titanomagnetite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vacancy-diffusion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diffusion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coefﬁcient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constructed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itself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depends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oxidation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degree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result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shows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oxidation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governed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two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widely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different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timescales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short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timescale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strong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decrease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diffusion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coefﬁcient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degree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oxidation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causes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highly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oxidized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rim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grain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surface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which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slows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down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core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oxidation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much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longer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timescale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quantitative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allows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calculate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evolution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full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stress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tensor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inside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grains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estimate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critical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grain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size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crack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formation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μm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Based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experimental data, the dependence of the two timescales on radius and temperature could be derived. These data suggest that observed  oxidation of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titanomagnetites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ocean-floor basalts  during the first million years to oxidation degrees of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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0.8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local hydrothermal heating to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100-150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Mathematica1" panose="05000502060100000001" pitchFamily="2" charset="2"/>
              </a:rPr>
              <a:t>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while low oxidation degrees in very old ocean-floor basalts indicate large grain size and absence of hydrothermal activity.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fourfold very rapid  decay of the intensity of natural </a:t>
            </a:r>
            <a:r>
              <a:rPr lang="en-GB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remanent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magnetization of  the oceanic crust during the first 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en-GB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explained by magnetization deflection  through the formation of high stress during the fast initial stage of  single-phase oxidation in  grains below the critical cracking size,  and by fracture formation and concurrent domain state changes in grains larger than the critical fracture size</a:t>
            </a:r>
            <a:r>
              <a:rPr lang="en-GB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8040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1333</TotalTime>
  <Words>1699</Words>
  <Application>Microsoft Office PowerPoint</Application>
  <PresentationFormat>Широкоэкранный</PresentationFormat>
  <Paragraphs>84</Paragraphs>
  <Slides>15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Arial</vt:lpstr>
      <vt:lpstr>Arial Black</vt:lpstr>
      <vt:lpstr>Calibri</vt:lpstr>
      <vt:lpstr>Calibri Light</vt:lpstr>
      <vt:lpstr>Mathematica1</vt:lpstr>
      <vt:lpstr>Symbol</vt:lpstr>
      <vt:lpstr>Times New Roman</vt:lpstr>
      <vt:lpstr>Verdana</vt:lpstr>
      <vt:lpstr>Тема Office</vt:lpstr>
      <vt:lpstr>Theory of low temperature deuteric oxidation and fracturing of titanomagnetite grains of ocean floor basalts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Theory of low temperature deuteric oxidation and fracturing of titanomagnetite grains of ocean floor basalts</dc:title>
  <dc:creator>valera_lenovo</dc:creator>
  <cp:lastModifiedBy>valera_lenovo</cp:lastModifiedBy>
  <cp:revision>47</cp:revision>
  <dcterms:created xsi:type="dcterms:W3CDTF">2020-04-26T08:44:12Z</dcterms:created>
  <dcterms:modified xsi:type="dcterms:W3CDTF">2020-04-28T09:20:53Z</dcterms:modified>
</cp:coreProperties>
</file>