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41" r:id="rId2"/>
    <p:sldId id="470" r:id="rId3"/>
    <p:sldId id="469" r:id="rId4"/>
    <p:sldId id="465" r:id="rId5"/>
    <p:sldId id="468" r:id="rId6"/>
    <p:sldId id="467" r:id="rId7"/>
    <p:sldId id="44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43"/>
  </p:normalViewPr>
  <p:slideViewPr>
    <p:cSldViewPr snapToGrid="0" snapToObjects="1">
      <p:cViewPr>
        <p:scale>
          <a:sx n="88" d="100"/>
          <a:sy n="88" d="100"/>
        </p:scale>
        <p:origin x="280"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E0E9-7E8F-4E4E-A122-74CDF23230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EECA3C-7168-2A4E-A911-A75F2F38C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D5A3B5-6145-2940-B714-6E5E860318A2}"/>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5" name="Footer Placeholder 4">
            <a:extLst>
              <a:ext uri="{FF2B5EF4-FFF2-40B4-BE49-F238E27FC236}">
                <a16:creationId xmlns:a16="http://schemas.microsoft.com/office/drawing/2014/main" id="{70B03DE9-C347-974D-8DCF-E1C1399D0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3EEA2-3DE5-824C-BAFB-38CE2871FE70}"/>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333631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167A-C0E4-2F4D-8D3E-7CCA50478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FE87E-4752-A64B-865A-EDD4B15A5F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0DEA9-8FDE-9745-ACA2-C9313381416E}"/>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5" name="Footer Placeholder 4">
            <a:extLst>
              <a:ext uri="{FF2B5EF4-FFF2-40B4-BE49-F238E27FC236}">
                <a16:creationId xmlns:a16="http://schemas.microsoft.com/office/drawing/2014/main" id="{E6615963-1F40-194F-AF42-2E140586E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6B1A1-39A7-ED47-B3DF-26739344CE27}"/>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163496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05EB3-E0AA-7B4B-8C7F-270C8E26E5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B77C79-31DD-EF40-BAB1-1D2C317F5F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3E659-6F17-1846-8A71-0599D6F3F168}"/>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5" name="Footer Placeholder 4">
            <a:extLst>
              <a:ext uri="{FF2B5EF4-FFF2-40B4-BE49-F238E27FC236}">
                <a16:creationId xmlns:a16="http://schemas.microsoft.com/office/drawing/2014/main" id="{63DAE448-FC3A-5C4D-BBE3-ED1E34EB9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33E5D-9BB5-F142-A5F9-5AF88621AA2E}"/>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18113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BB8B-F99A-0F4F-A7EF-5B50C0AC6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96DBC-4B07-3445-8FAB-7EC467448D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F5534-D093-5541-8FA0-230A94B0859B}"/>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5" name="Footer Placeholder 4">
            <a:extLst>
              <a:ext uri="{FF2B5EF4-FFF2-40B4-BE49-F238E27FC236}">
                <a16:creationId xmlns:a16="http://schemas.microsoft.com/office/drawing/2014/main" id="{F9B27E41-D917-684A-8798-B93403380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6B558-25F0-2C46-A0BA-D0762471DF63}"/>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345663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436A-5715-3A41-BBA6-B71DBA2DA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72A20-6F58-7741-8AF7-230CC75AB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37C593-5532-2A44-8EF7-1457DC74354C}"/>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5" name="Footer Placeholder 4">
            <a:extLst>
              <a:ext uri="{FF2B5EF4-FFF2-40B4-BE49-F238E27FC236}">
                <a16:creationId xmlns:a16="http://schemas.microsoft.com/office/drawing/2014/main" id="{4DFEC922-2A8E-A74D-AF7B-E094C6482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687BD-4DAE-714C-B633-12E086E77EE2}"/>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148357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4624-8D3F-4C44-93CB-96464AA3B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A89DC-5423-754B-A9C5-3AB8ACF1A8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B08BC9-A6B7-724C-A7E0-00804E189D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DA93C-FE72-EC42-91CC-3501B8A58CD5}"/>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6" name="Footer Placeholder 5">
            <a:extLst>
              <a:ext uri="{FF2B5EF4-FFF2-40B4-BE49-F238E27FC236}">
                <a16:creationId xmlns:a16="http://schemas.microsoft.com/office/drawing/2014/main" id="{3DF5A0E4-09BE-174A-819A-8397F1822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A4384-7E32-254F-AF68-475A221DA688}"/>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371773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28E0-9E9E-674D-BA3B-2CE7F4A0E8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025816-8392-9D42-BD5D-631C882B6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885AFF-5439-6D4C-8EF3-15997852DF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6DA38-CA41-0442-B159-EF6ACA19F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6F7EB6-76D9-734A-B3BE-C4C53B7B48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0F745-319A-CB47-9CAA-3684A503576A}"/>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8" name="Footer Placeholder 7">
            <a:extLst>
              <a:ext uri="{FF2B5EF4-FFF2-40B4-BE49-F238E27FC236}">
                <a16:creationId xmlns:a16="http://schemas.microsoft.com/office/drawing/2014/main" id="{0FC4DE4E-7123-D147-BE77-3911FC2363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0ECC5C-DE11-574E-85F1-42FEF2DFE3BF}"/>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53895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3C4E-9684-2F4E-A51A-2E5BCF6A59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A0C41-07EE-B14E-B3D6-4ED6FA3ABA5F}"/>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4" name="Footer Placeholder 3">
            <a:extLst>
              <a:ext uri="{FF2B5EF4-FFF2-40B4-BE49-F238E27FC236}">
                <a16:creationId xmlns:a16="http://schemas.microsoft.com/office/drawing/2014/main" id="{87A0A3E7-7803-364B-AB91-515321DB07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4B5505-4C5D-0F4C-A766-05271F34E41E}"/>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280277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BB60A7-3C4C-EB4A-A3D7-8101546F79D1}"/>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3" name="Footer Placeholder 2">
            <a:extLst>
              <a:ext uri="{FF2B5EF4-FFF2-40B4-BE49-F238E27FC236}">
                <a16:creationId xmlns:a16="http://schemas.microsoft.com/office/drawing/2014/main" id="{DC9E769B-C079-804B-9217-18B0F83E86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51F162-9C01-5B4D-8FD8-85B3A205A72B}"/>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33091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7C34-9703-834C-B326-185DC3978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767EC4-69F7-004E-9683-A85C7A8B5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CDB140-2AC1-9940-A5CE-E29F2889D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7895A-08D7-B448-9031-518C4617BF36}"/>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6" name="Footer Placeholder 5">
            <a:extLst>
              <a:ext uri="{FF2B5EF4-FFF2-40B4-BE49-F238E27FC236}">
                <a16:creationId xmlns:a16="http://schemas.microsoft.com/office/drawing/2014/main" id="{0ABDEC59-7932-B847-A87B-5A07A9337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AC2BB-A889-E346-AE01-319C7DA2E256}"/>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10254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4595-D923-FA40-A0C2-9143E50F8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F84C1-1D8D-034E-80DA-F4FB3CF04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C33B6A-2192-F04B-94D4-29911FCB7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C9B58B-4876-1742-B8EE-CB7CDC24C217}"/>
              </a:ext>
            </a:extLst>
          </p:cNvPr>
          <p:cNvSpPr>
            <a:spLocks noGrp="1"/>
          </p:cNvSpPr>
          <p:nvPr>
            <p:ph type="dt" sz="half" idx="10"/>
          </p:nvPr>
        </p:nvSpPr>
        <p:spPr/>
        <p:txBody>
          <a:bodyPr/>
          <a:lstStyle/>
          <a:p>
            <a:fld id="{7E221215-08AD-3E49-8924-FAAA9A3456C0}" type="datetimeFigureOut">
              <a:rPr lang="en-US" smtClean="0"/>
              <a:t>4/24/20</a:t>
            </a:fld>
            <a:endParaRPr lang="en-US"/>
          </a:p>
        </p:txBody>
      </p:sp>
      <p:sp>
        <p:nvSpPr>
          <p:cNvPr id="6" name="Footer Placeholder 5">
            <a:extLst>
              <a:ext uri="{FF2B5EF4-FFF2-40B4-BE49-F238E27FC236}">
                <a16:creationId xmlns:a16="http://schemas.microsoft.com/office/drawing/2014/main" id="{BBE2F85F-6392-E94A-A837-F278FBC64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777EB-8908-8240-8674-4A5CA41E60DB}"/>
              </a:ext>
            </a:extLst>
          </p:cNvPr>
          <p:cNvSpPr>
            <a:spLocks noGrp="1"/>
          </p:cNvSpPr>
          <p:nvPr>
            <p:ph type="sldNum" sz="quarter" idx="12"/>
          </p:nvPr>
        </p:nvSpPr>
        <p:spPr/>
        <p:txBody>
          <a:bodyPr/>
          <a:lstStyle/>
          <a:p>
            <a:fld id="{0B0C95F6-4272-6542-BA18-319B4038DCEF}" type="slidenum">
              <a:rPr lang="en-US" smtClean="0"/>
              <a:t>‹#›</a:t>
            </a:fld>
            <a:endParaRPr lang="en-US"/>
          </a:p>
        </p:txBody>
      </p:sp>
    </p:spTree>
    <p:extLst>
      <p:ext uri="{BB962C8B-B14F-4D97-AF65-F5344CB8AC3E}">
        <p14:creationId xmlns:p14="http://schemas.microsoft.com/office/powerpoint/2010/main" val="320157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52276-FAD9-434E-A5EF-9CF1FEC28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A45EF9-1E33-DF48-AE6C-B9A899124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588D7-1800-2649-A44C-DD155D267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21215-08AD-3E49-8924-FAAA9A3456C0}" type="datetimeFigureOut">
              <a:rPr lang="en-US" smtClean="0"/>
              <a:t>4/24/20</a:t>
            </a:fld>
            <a:endParaRPr lang="en-US"/>
          </a:p>
        </p:txBody>
      </p:sp>
      <p:sp>
        <p:nvSpPr>
          <p:cNvPr id="5" name="Footer Placeholder 4">
            <a:extLst>
              <a:ext uri="{FF2B5EF4-FFF2-40B4-BE49-F238E27FC236}">
                <a16:creationId xmlns:a16="http://schemas.microsoft.com/office/drawing/2014/main" id="{1A2B4B57-89EB-E944-80CA-77AB77350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995260-6B7A-C346-A3B4-694B2D38B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C95F6-4272-6542-BA18-319B4038DCEF}" type="slidenum">
              <a:rPr lang="en-US" smtClean="0"/>
              <a:t>‹#›</a:t>
            </a:fld>
            <a:endParaRPr lang="en-US"/>
          </a:p>
        </p:txBody>
      </p:sp>
    </p:spTree>
    <p:extLst>
      <p:ext uri="{BB962C8B-B14F-4D97-AF65-F5344CB8AC3E}">
        <p14:creationId xmlns:p14="http://schemas.microsoft.com/office/powerpoint/2010/main" val="221762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D107-4D3A-7249-96A3-299B7159FD3C}"/>
              </a:ext>
            </a:extLst>
          </p:cNvPr>
          <p:cNvSpPr>
            <a:spLocks noGrp="1"/>
          </p:cNvSpPr>
          <p:nvPr>
            <p:ph type="title"/>
          </p:nvPr>
        </p:nvSpPr>
        <p:spPr>
          <a:xfrm>
            <a:off x="0" y="193675"/>
            <a:ext cx="12192000" cy="1325563"/>
          </a:xfrm>
        </p:spPr>
        <p:txBody>
          <a:bodyPr>
            <a:normAutofit fontScale="90000"/>
          </a:bodyPr>
          <a:lstStyle/>
          <a:p>
            <a:pPr algn="ctr"/>
            <a:r>
              <a:rPr lang="en-US" dirty="0"/>
              <a:t>Biomass burning declines lead to large net reductions in NO</a:t>
            </a:r>
            <a:r>
              <a:rPr lang="en-US" baseline="-25000" dirty="0"/>
              <a:t>2 </a:t>
            </a:r>
            <a:r>
              <a:rPr lang="en-US" dirty="0"/>
              <a:t>concentrations over north equatorial Africa in spite of growing fossil fuel emissions</a:t>
            </a:r>
            <a:endParaRPr lang="en-US" b="1" dirty="0"/>
          </a:p>
        </p:txBody>
      </p:sp>
      <p:sp>
        <p:nvSpPr>
          <p:cNvPr id="11" name="TextBox 10">
            <a:extLst>
              <a:ext uri="{FF2B5EF4-FFF2-40B4-BE49-F238E27FC236}">
                <a16:creationId xmlns:a16="http://schemas.microsoft.com/office/drawing/2014/main" id="{7BDDA688-0D01-C24B-8FCE-297D5B486EC2}"/>
              </a:ext>
            </a:extLst>
          </p:cNvPr>
          <p:cNvSpPr txBox="1"/>
          <p:nvPr/>
        </p:nvSpPr>
        <p:spPr>
          <a:xfrm>
            <a:off x="5236537" y="6185596"/>
            <a:ext cx="1718926" cy="246221"/>
          </a:xfrm>
          <a:prstGeom prst="rect">
            <a:avLst/>
          </a:prstGeom>
          <a:noFill/>
        </p:spPr>
        <p:txBody>
          <a:bodyPr wrap="square" rtlCol="0">
            <a:spAutoFit/>
          </a:bodyPr>
          <a:lstStyle/>
          <a:p>
            <a:r>
              <a:rPr lang="en-US" sz="1000" dirty="0">
                <a:solidFill>
                  <a:schemeClr val="bg1"/>
                </a:solidFill>
              </a:rPr>
              <a:t>NASA</a:t>
            </a:r>
          </a:p>
        </p:txBody>
      </p:sp>
      <p:sp>
        <p:nvSpPr>
          <p:cNvPr id="14" name="TextBox 13">
            <a:extLst>
              <a:ext uri="{FF2B5EF4-FFF2-40B4-BE49-F238E27FC236}">
                <a16:creationId xmlns:a16="http://schemas.microsoft.com/office/drawing/2014/main" id="{DEB6049C-C7A8-DD4B-9BF5-7790AC368BC0}"/>
              </a:ext>
            </a:extLst>
          </p:cNvPr>
          <p:cNvSpPr txBox="1"/>
          <p:nvPr/>
        </p:nvSpPr>
        <p:spPr>
          <a:xfrm>
            <a:off x="251458" y="5346996"/>
            <a:ext cx="10123074" cy="1492716"/>
          </a:xfrm>
          <a:prstGeom prst="rect">
            <a:avLst/>
          </a:prstGeom>
          <a:noFill/>
        </p:spPr>
        <p:txBody>
          <a:bodyPr wrap="square" rtlCol="0">
            <a:spAutoFit/>
          </a:bodyPr>
          <a:lstStyle/>
          <a:p>
            <a:pPr algn="ctr"/>
            <a:r>
              <a:rPr lang="en-US" sz="2500" b="1" dirty="0"/>
              <a:t>Jonathan E. Hickman</a:t>
            </a:r>
            <a:r>
              <a:rPr lang="en-US" sz="2500" b="1" baseline="30000" dirty="0"/>
              <a:t>1</a:t>
            </a:r>
            <a:r>
              <a:rPr lang="en-US" baseline="30000" dirty="0"/>
              <a:t>*</a:t>
            </a:r>
            <a:r>
              <a:rPr lang="en-US" dirty="0"/>
              <a:t>, Niels Andela</a:t>
            </a:r>
            <a:r>
              <a:rPr lang="en-US" baseline="30000" dirty="0"/>
              <a:t>2</a:t>
            </a:r>
            <a:r>
              <a:rPr lang="en-US" dirty="0"/>
              <a:t>, Money Ossohou</a:t>
            </a:r>
            <a:r>
              <a:rPr lang="en-US" baseline="30000" dirty="0"/>
              <a:t>3</a:t>
            </a:r>
            <a:r>
              <a:rPr lang="en-US" dirty="0"/>
              <a:t>, Corinne Galy-Lacaux</a:t>
            </a:r>
            <a:r>
              <a:rPr lang="en-US" baseline="30000" dirty="0"/>
              <a:t>4</a:t>
            </a:r>
            <a:r>
              <a:rPr lang="en-US" dirty="0"/>
              <a:t>,  Kostas Tsigaridis</a:t>
            </a:r>
            <a:r>
              <a:rPr lang="en-US" baseline="30000" dirty="0"/>
              <a:t>5,1</a:t>
            </a:r>
            <a:r>
              <a:rPr lang="en-US" dirty="0"/>
              <a:t>, Susanne E. Bauer</a:t>
            </a:r>
            <a:r>
              <a:rPr lang="en-US" baseline="30000" dirty="0"/>
              <a:t>1</a:t>
            </a:r>
          </a:p>
          <a:p>
            <a:pPr algn="ctr"/>
            <a:endParaRPr lang="en-US" baseline="30000" dirty="0"/>
          </a:p>
          <a:p>
            <a:pPr algn="ctr"/>
            <a:r>
              <a:rPr lang="en-US" b="1" baseline="30000" dirty="0"/>
              <a:t>1</a:t>
            </a:r>
            <a:r>
              <a:rPr lang="en-US" b="1" dirty="0"/>
              <a:t>NASA-Goddard Institute for Space Studies</a:t>
            </a:r>
            <a:r>
              <a:rPr lang="en-US" dirty="0"/>
              <a:t>, </a:t>
            </a:r>
            <a:r>
              <a:rPr lang="en-US" baseline="30000" dirty="0"/>
              <a:t>2</a:t>
            </a:r>
            <a:r>
              <a:rPr lang="en-US" dirty="0"/>
              <a:t>NASA-GSFC, </a:t>
            </a:r>
            <a:r>
              <a:rPr lang="en-US" baseline="30000" dirty="0"/>
              <a:t>3</a:t>
            </a:r>
            <a:r>
              <a:rPr lang="en-US" dirty="0"/>
              <a:t>Université Félix </a:t>
            </a:r>
            <a:r>
              <a:rPr lang="en-US" dirty="0" err="1"/>
              <a:t>Houphouët-Boigny</a:t>
            </a:r>
            <a:r>
              <a:rPr lang="en-US" dirty="0"/>
              <a:t>, </a:t>
            </a:r>
            <a:r>
              <a:rPr lang="en-US" baseline="30000" dirty="0"/>
              <a:t>4</a:t>
            </a:r>
            <a:r>
              <a:rPr lang="en-US" dirty="0"/>
              <a:t>CNRS, </a:t>
            </a:r>
            <a:r>
              <a:rPr lang="en-US" baseline="30000" dirty="0"/>
              <a:t>5</a:t>
            </a:r>
            <a:r>
              <a:rPr lang="en-US" dirty="0"/>
              <a:t>Columbia University</a:t>
            </a:r>
          </a:p>
        </p:txBody>
      </p:sp>
      <p:pic>
        <p:nvPicPr>
          <p:cNvPr id="4" name="Picture 3">
            <a:extLst>
              <a:ext uri="{FF2B5EF4-FFF2-40B4-BE49-F238E27FC236}">
                <a16:creationId xmlns:a16="http://schemas.microsoft.com/office/drawing/2014/main" id="{BAFC07A6-896E-E046-BB6F-35B3FDAFDB8F}"/>
              </a:ext>
            </a:extLst>
          </p:cNvPr>
          <p:cNvPicPr>
            <a:picLocks noChangeAspect="1"/>
          </p:cNvPicPr>
          <p:nvPr/>
        </p:nvPicPr>
        <p:blipFill rotWithShape="1">
          <a:blip r:embed="rId2"/>
          <a:srcRect l="29922" t="-76" r="-29922" b="6375"/>
          <a:stretch/>
        </p:blipFill>
        <p:spPr>
          <a:xfrm>
            <a:off x="10058400" y="5925312"/>
            <a:ext cx="1656708" cy="914400"/>
          </a:xfrm>
          <a:prstGeom prst="rect">
            <a:avLst/>
          </a:prstGeom>
        </p:spPr>
      </p:pic>
      <p:grpSp>
        <p:nvGrpSpPr>
          <p:cNvPr id="12" name="Group 11">
            <a:extLst>
              <a:ext uri="{FF2B5EF4-FFF2-40B4-BE49-F238E27FC236}">
                <a16:creationId xmlns:a16="http://schemas.microsoft.com/office/drawing/2014/main" id="{30D18AC3-ED94-CF45-8D58-AD4E6B948175}"/>
              </a:ext>
            </a:extLst>
          </p:cNvPr>
          <p:cNvGrpSpPr/>
          <p:nvPr/>
        </p:nvGrpSpPr>
        <p:grpSpPr>
          <a:xfrm>
            <a:off x="414841" y="1793631"/>
            <a:ext cx="5027769" cy="3608612"/>
            <a:chOff x="414841" y="1592947"/>
            <a:chExt cx="5369076" cy="3809296"/>
          </a:xfrm>
        </p:grpSpPr>
        <p:pic>
          <p:nvPicPr>
            <p:cNvPr id="6" name="Picture 5">
              <a:extLst>
                <a:ext uri="{FF2B5EF4-FFF2-40B4-BE49-F238E27FC236}">
                  <a16:creationId xmlns:a16="http://schemas.microsoft.com/office/drawing/2014/main" id="{064E6760-2EA2-0842-9105-CCC3EFAFFBBA}"/>
                </a:ext>
              </a:extLst>
            </p:cNvPr>
            <p:cNvPicPr>
              <a:picLocks noChangeAspect="1"/>
            </p:cNvPicPr>
            <p:nvPr/>
          </p:nvPicPr>
          <p:blipFill>
            <a:blip r:embed="rId3"/>
            <a:stretch>
              <a:fillRect/>
            </a:stretch>
          </p:blipFill>
          <p:spPr>
            <a:xfrm>
              <a:off x="414841" y="1592947"/>
              <a:ext cx="5088753" cy="3809296"/>
            </a:xfrm>
            <a:prstGeom prst="rect">
              <a:avLst/>
            </a:prstGeom>
          </p:spPr>
        </p:pic>
        <p:sp>
          <p:nvSpPr>
            <p:cNvPr id="5" name="TextBox 4">
              <a:extLst>
                <a:ext uri="{FF2B5EF4-FFF2-40B4-BE49-F238E27FC236}">
                  <a16:creationId xmlns:a16="http://schemas.microsoft.com/office/drawing/2014/main" id="{719C8F63-CB07-5345-91FD-EFC76972E6FB}"/>
                </a:ext>
              </a:extLst>
            </p:cNvPr>
            <p:cNvSpPr txBox="1"/>
            <p:nvPr/>
          </p:nvSpPr>
          <p:spPr>
            <a:xfrm>
              <a:off x="5003987" y="5171411"/>
              <a:ext cx="779930" cy="230832"/>
            </a:xfrm>
            <a:prstGeom prst="rect">
              <a:avLst/>
            </a:prstGeom>
            <a:noFill/>
          </p:spPr>
          <p:txBody>
            <a:bodyPr wrap="square" rtlCol="0">
              <a:spAutoFit/>
            </a:bodyPr>
            <a:lstStyle/>
            <a:p>
              <a:r>
                <a:rPr lang="en-US" sz="900" dirty="0">
                  <a:solidFill>
                    <a:schemeClr val="bg1"/>
                  </a:solidFill>
                </a:rPr>
                <a:t>NASA</a:t>
              </a:r>
            </a:p>
          </p:txBody>
        </p:sp>
      </p:grpSp>
      <p:grpSp>
        <p:nvGrpSpPr>
          <p:cNvPr id="3" name="Group 2">
            <a:extLst>
              <a:ext uri="{FF2B5EF4-FFF2-40B4-BE49-F238E27FC236}">
                <a16:creationId xmlns:a16="http://schemas.microsoft.com/office/drawing/2014/main" id="{0C87C6F9-534B-F940-BCF2-E0EE00E96DF8}"/>
              </a:ext>
            </a:extLst>
          </p:cNvPr>
          <p:cNvGrpSpPr/>
          <p:nvPr/>
        </p:nvGrpSpPr>
        <p:grpSpPr>
          <a:xfrm>
            <a:off x="6749392" y="1793631"/>
            <a:ext cx="5606458" cy="3653301"/>
            <a:chOff x="6096000" y="2249059"/>
            <a:chExt cx="6219509" cy="4182758"/>
          </a:xfrm>
        </p:grpSpPr>
        <p:pic>
          <p:nvPicPr>
            <p:cNvPr id="10" name="Picture 9">
              <a:extLst>
                <a:ext uri="{FF2B5EF4-FFF2-40B4-BE49-F238E27FC236}">
                  <a16:creationId xmlns:a16="http://schemas.microsoft.com/office/drawing/2014/main" id="{20D49700-E219-8442-86E9-501E9B5964E6}"/>
                </a:ext>
              </a:extLst>
            </p:cNvPr>
            <p:cNvPicPr>
              <a:picLocks noChangeAspect="1"/>
            </p:cNvPicPr>
            <p:nvPr/>
          </p:nvPicPr>
          <p:blipFill>
            <a:blip r:embed="rId4"/>
            <a:stretch>
              <a:fillRect/>
            </a:stretch>
          </p:blipFill>
          <p:spPr>
            <a:xfrm>
              <a:off x="6096000" y="2249059"/>
              <a:ext cx="5348718" cy="4149096"/>
            </a:xfrm>
            <a:prstGeom prst="rect">
              <a:avLst/>
            </a:prstGeom>
          </p:spPr>
        </p:pic>
        <p:sp>
          <p:nvSpPr>
            <p:cNvPr id="16" name="TextBox 15">
              <a:extLst>
                <a:ext uri="{FF2B5EF4-FFF2-40B4-BE49-F238E27FC236}">
                  <a16:creationId xmlns:a16="http://schemas.microsoft.com/office/drawing/2014/main" id="{F3C361C8-2DC5-EB4C-9282-A0F72C603C51}"/>
                </a:ext>
              </a:extLst>
            </p:cNvPr>
            <p:cNvSpPr txBox="1"/>
            <p:nvPr/>
          </p:nvSpPr>
          <p:spPr>
            <a:xfrm>
              <a:off x="10573926" y="6116364"/>
              <a:ext cx="1741583" cy="315453"/>
            </a:xfrm>
            <a:prstGeom prst="rect">
              <a:avLst/>
            </a:prstGeom>
            <a:noFill/>
          </p:spPr>
          <p:txBody>
            <a:bodyPr wrap="square" rtlCol="0">
              <a:spAutoFit/>
            </a:bodyPr>
            <a:lstStyle/>
            <a:p>
              <a:r>
                <a:rPr lang="en-US" sz="1000" dirty="0">
                  <a:solidFill>
                    <a:schemeClr val="bg1"/>
                  </a:solidFill>
                </a:rPr>
                <a:t>Larry C. Price</a:t>
              </a:r>
            </a:p>
          </p:txBody>
        </p:sp>
      </p:grpSp>
      <p:pic>
        <p:nvPicPr>
          <p:cNvPr id="9" name="Graphic 8">
            <a:extLst>
              <a:ext uri="{FF2B5EF4-FFF2-40B4-BE49-F238E27FC236}">
                <a16:creationId xmlns:a16="http://schemas.microsoft.com/office/drawing/2014/main" id="{E7578893-A1AA-014E-AF83-970553C832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5644" y="5975829"/>
            <a:ext cx="1041400" cy="876300"/>
          </a:xfrm>
          <a:prstGeom prst="rect">
            <a:avLst/>
          </a:prstGeom>
        </p:spPr>
      </p:pic>
      <p:pic>
        <p:nvPicPr>
          <p:cNvPr id="7" name="Picture 6">
            <a:extLst>
              <a:ext uri="{FF2B5EF4-FFF2-40B4-BE49-F238E27FC236}">
                <a16:creationId xmlns:a16="http://schemas.microsoft.com/office/drawing/2014/main" id="{515D0DBD-FAE1-8A4A-8BC0-AB43F63D4821}"/>
              </a:ext>
            </a:extLst>
          </p:cNvPr>
          <p:cNvPicPr>
            <a:picLocks noChangeAspect="1"/>
          </p:cNvPicPr>
          <p:nvPr/>
        </p:nvPicPr>
        <p:blipFill>
          <a:blip r:embed="rId7"/>
          <a:stretch>
            <a:fillRect/>
          </a:stretch>
        </p:blipFill>
        <p:spPr>
          <a:xfrm flipV="1">
            <a:off x="0" y="6459319"/>
            <a:ext cx="1144784" cy="398681"/>
          </a:xfrm>
          <a:prstGeom prst="rect">
            <a:avLst/>
          </a:prstGeom>
        </p:spPr>
      </p:pic>
    </p:spTree>
    <p:extLst>
      <p:ext uri="{BB962C8B-B14F-4D97-AF65-F5344CB8AC3E}">
        <p14:creationId xmlns:p14="http://schemas.microsoft.com/office/powerpoint/2010/main" val="249258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1EC9-046D-0447-B59F-730AD5A925ED}"/>
              </a:ext>
            </a:extLst>
          </p:cNvPr>
          <p:cNvSpPr>
            <a:spLocks noGrp="1"/>
          </p:cNvSpPr>
          <p:nvPr>
            <p:ph type="title"/>
          </p:nvPr>
        </p:nvSpPr>
        <p:spPr/>
        <p:txBody>
          <a:bodyPr>
            <a:noAutofit/>
          </a:bodyPr>
          <a:lstStyle/>
          <a:p>
            <a:pPr algn="ctr"/>
            <a:r>
              <a:rPr lang="en-US" sz="2800" b="1" dirty="0"/>
              <a:t>The Environmental Kuznets Curve: </a:t>
            </a:r>
            <a:r>
              <a:rPr lang="en-US" sz="2800" dirty="0"/>
              <a:t>As countries grow economically, pollution tends to increase with increasing GDP up to an inflection point. But in sub-Saharan Africa, biomass burning—one of the largest sources of NO2 pollution—has declined steadily during the 21</a:t>
            </a:r>
            <a:r>
              <a:rPr lang="en-US" sz="2800" baseline="30000" dirty="0"/>
              <a:t>st</a:t>
            </a:r>
            <a:r>
              <a:rPr lang="en-US" sz="2800" dirty="0"/>
              <a:t> century as energy use has increased</a:t>
            </a:r>
          </a:p>
        </p:txBody>
      </p:sp>
      <p:grpSp>
        <p:nvGrpSpPr>
          <p:cNvPr id="25" name="Group 24">
            <a:extLst>
              <a:ext uri="{FF2B5EF4-FFF2-40B4-BE49-F238E27FC236}">
                <a16:creationId xmlns:a16="http://schemas.microsoft.com/office/drawing/2014/main" id="{5FA6CBD3-D99A-6C49-BE0C-A57A9D690597}"/>
              </a:ext>
            </a:extLst>
          </p:cNvPr>
          <p:cNvGrpSpPr/>
          <p:nvPr/>
        </p:nvGrpSpPr>
        <p:grpSpPr>
          <a:xfrm>
            <a:off x="8024461" y="2523502"/>
            <a:ext cx="3754584" cy="3427827"/>
            <a:chOff x="-952189" y="1085151"/>
            <a:chExt cx="6353425" cy="4745609"/>
          </a:xfrm>
        </p:grpSpPr>
        <p:pic>
          <p:nvPicPr>
            <p:cNvPr id="26" name="Picture 25">
              <a:extLst>
                <a:ext uri="{FF2B5EF4-FFF2-40B4-BE49-F238E27FC236}">
                  <a16:creationId xmlns:a16="http://schemas.microsoft.com/office/drawing/2014/main" id="{C61F9659-7013-C444-B185-6D1A073C453F}"/>
                </a:ext>
              </a:extLst>
            </p:cNvPr>
            <p:cNvPicPr>
              <a:picLocks noChangeAspect="1"/>
            </p:cNvPicPr>
            <p:nvPr/>
          </p:nvPicPr>
          <p:blipFill>
            <a:blip r:embed="rId2"/>
            <a:stretch>
              <a:fillRect/>
            </a:stretch>
          </p:blipFill>
          <p:spPr>
            <a:xfrm>
              <a:off x="54678" y="1278306"/>
              <a:ext cx="5346558" cy="4479238"/>
            </a:xfrm>
            <a:prstGeom prst="rect">
              <a:avLst/>
            </a:prstGeom>
          </p:spPr>
        </p:pic>
        <p:sp>
          <p:nvSpPr>
            <p:cNvPr id="27" name="TextBox 26">
              <a:extLst>
                <a:ext uri="{FF2B5EF4-FFF2-40B4-BE49-F238E27FC236}">
                  <a16:creationId xmlns:a16="http://schemas.microsoft.com/office/drawing/2014/main" id="{C6EF4145-FF86-624F-AD37-97676311384F}"/>
                </a:ext>
              </a:extLst>
            </p:cNvPr>
            <p:cNvSpPr txBox="1"/>
            <p:nvPr/>
          </p:nvSpPr>
          <p:spPr>
            <a:xfrm>
              <a:off x="347827" y="1429213"/>
              <a:ext cx="2380129" cy="369332"/>
            </a:xfrm>
            <a:prstGeom prst="rect">
              <a:avLst/>
            </a:prstGeom>
            <a:noFill/>
          </p:spPr>
          <p:txBody>
            <a:bodyPr wrap="square" rtlCol="0">
              <a:spAutoFit/>
            </a:bodyPr>
            <a:lstStyle/>
            <a:p>
              <a:r>
                <a:rPr lang="en-US" dirty="0"/>
                <a:t>Sub-Saharan Africa</a:t>
              </a:r>
            </a:p>
          </p:txBody>
        </p:sp>
        <p:sp>
          <p:nvSpPr>
            <p:cNvPr id="28" name="TextBox 27">
              <a:extLst>
                <a:ext uri="{FF2B5EF4-FFF2-40B4-BE49-F238E27FC236}">
                  <a16:creationId xmlns:a16="http://schemas.microsoft.com/office/drawing/2014/main" id="{5473D2F8-29CD-EF45-A6C0-A6DFEC522D9C}"/>
                </a:ext>
              </a:extLst>
            </p:cNvPr>
            <p:cNvSpPr txBox="1"/>
            <p:nvPr/>
          </p:nvSpPr>
          <p:spPr>
            <a:xfrm rot="16200000">
              <a:off x="-2995405" y="3128367"/>
              <a:ext cx="4745609" cy="659177"/>
            </a:xfrm>
            <a:prstGeom prst="rect">
              <a:avLst/>
            </a:prstGeom>
            <a:noFill/>
          </p:spPr>
          <p:txBody>
            <a:bodyPr wrap="square" rtlCol="0">
              <a:spAutoFit/>
            </a:bodyPr>
            <a:lstStyle/>
            <a:p>
              <a:r>
                <a:rPr lang="en-US" dirty="0"/>
                <a:t>Energy use (kg oil equivalent per capita)</a:t>
              </a:r>
            </a:p>
          </p:txBody>
        </p:sp>
      </p:grpSp>
      <p:sp>
        <p:nvSpPr>
          <p:cNvPr id="6" name="TextBox 5">
            <a:extLst>
              <a:ext uri="{FF2B5EF4-FFF2-40B4-BE49-F238E27FC236}">
                <a16:creationId xmlns:a16="http://schemas.microsoft.com/office/drawing/2014/main" id="{711A3791-8E1F-F84D-A18E-4955DB10C69E}"/>
              </a:ext>
            </a:extLst>
          </p:cNvPr>
          <p:cNvSpPr txBox="1"/>
          <p:nvPr/>
        </p:nvSpPr>
        <p:spPr>
          <a:xfrm>
            <a:off x="7822983" y="6128607"/>
            <a:ext cx="4369017" cy="400110"/>
          </a:xfrm>
          <a:prstGeom prst="rect">
            <a:avLst/>
          </a:prstGeom>
          <a:noFill/>
        </p:spPr>
        <p:txBody>
          <a:bodyPr wrap="square" rtlCol="0">
            <a:spAutoFit/>
          </a:bodyPr>
          <a:lstStyle/>
          <a:p>
            <a:r>
              <a:rPr lang="en-US" sz="1000" dirty="0"/>
              <a:t>U.S. Energy Information Agency (2019) International Energy Statistics Database. Available at: https://</a:t>
            </a:r>
            <a:r>
              <a:rPr lang="en-US" sz="1000" dirty="0" err="1"/>
              <a:t>www.eia.gov</a:t>
            </a:r>
            <a:r>
              <a:rPr lang="en-US" sz="1000" dirty="0"/>
              <a:t>/beta/international/ [Accessed March 1, 2019] </a:t>
            </a:r>
          </a:p>
        </p:txBody>
      </p:sp>
      <p:cxnSp>
        <p:nvCxnSpPr>
          <p:cNvPr id="29" name="Straight Connector 28">
            <a:extLst>
              <a:ext uri="{FF2B5EF4-FFF2-40B4-BE49-F238E27FC236}">
                <a16:creationId xmlns:a16="http://schemas.microsoft.com/office/drawing/2014/main" id="{5C56D649-5CEF-D541-9016-1EA04B791CA3}"/>
              </a:ext>
            </a:extLst>
          </p:cNvPr>
          <p:cNvCxnSpPr>
            <a:cxnSpLocks/>
          </p:cNvCxnSpPr>
          <p:nvPr/>
        </p:nvCxnSpPr>
        <p:spPr>
          <a:xfrm>
            <a:off x="632732" y="3183033"/>
            <a:ext cx="0" cy="26607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E1561C-7006-9742-A87B-2ABA8A799653}"/>
              </a:ext>
            </a:extLst>
          </p:cNvPr>
          <p:cNvCxnSpPr>
            <a:cxnSpLocks/>
          </p:cNvCxnSpPr>
          <p:nvPr/>
        </p:nvCxnSpPr>
        <p:spPr>
          <a:xfrm>
            <a:off x="632732" y="5843752"/>
            <a:ext cx="293099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41C5E045-A143-DF49-91A8-BAB204BD4510}"/>
              </a:ext>
            </a:extLst>
          </p:cNvPr>
          <p:cNvSpPr/>
          <p:nvPr/>
        </p:nvSpPr>
        <p:spPr>
          <a:xfrm rot="20342556">
            <a:off x="675581" y="4396003"/>
            <a:ext cx="2812380" cy="3110653"/>
          </a:xfrm>
          <a:prstGeom prst="arc">
            <a:avLst>
              <a:gd name="adj1" fmla="val 12297326"/>
              <a:gd name="adj2" fmla="val 993032"/>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9060150D-A038-274E-8086-BDF68295C1C9}"/>
              </a:ext>
            </a:extLst>
          </p:cNvPr>
          <p:cNvCxnSpPr/>
          <p:nvPr/>
        </p:nvCxnSpPr>
        <p:spPr>
          <a:xfrm>
            <a:off x="993058" y="6055414"/>
            <a:ext cx="205494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33F8CE-2448-AC4F-B9D6-0D7AE9DDBAA6}"/>
              </a:ext>
            </a:extLst>
          </p:cNvPr>
          <p:cNvCxnSpPr/>
          <p:nvPr/>
        </p:nvCxnSpPr>
        <p:spPr>
          <a:xfrm flipV="1">
            <a:off x="412955" y="3995935"/>
            <a:ext cx="0" cy="1551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C085313-3DEA-744E-8C2E-C36CAB403EE4}"/>
              </a:ext>
            </a:extLst>
          </p:cNvPr>
          <p:cNvSpPr txBox="1"/>
          <p:nvPr/>
        </p:nvSpPr>
        <p:spPr>
          <a:xfrm>
            <a:off x="1158714" y="6221923"/>
            <a:ext cx="1956342" cy="369332"/>
          </a:xfrm>
          <a:prstGeom prst="rect">
            <a:avLst/>
          </a:prstGeom>
          <a:noFill/>
        </p:spPr>
        <p:txBody>
          <a:bodyPr wrap="square" rtlCol="0">
            <a:spAutoFit/>
          </a:bodyPr>
          <a:lstStyle/>
          <a:p>
            <a:r>
              <a:rPr lang="en-US" dirty="0"/>
              <a:t>Per capita income</a:t>
            </a:r>
          </a:p>
        </p:txBody>
      </p:sp>
      <p:sp>
        <p:nvSpPr>
          <p:cNvPr id="40" name="TextBox 39">
            <a:extLst>
              <a:ext uri="{FF2B5EF4-FFF2-40B4-BE49-F238E27FC236}">
                <a16:creationId xmlns:a16="http://schemas.microsoft.com/office/drawing/2014/main" id="{AF3F8DBD-E49A-724C-8671-C09B238AE410}"/>
              </a:ext>
            </a:extLst>
          </p:cNvPr>
          <p:cNvSpPr txBox="1"/>
          <p:nvPr/>
        </p:nvSpPr>
        <p:spPr>
          <a:xfrm rot="16200000">
            <a:off x="-735675" y="4309568"/>
            <a:ext cx="1876834" cy="369332"/>
          </a:xfrm>
          <a:prstGeom prst="rect">
            <a:avLst/>
          </a:prstGeom>
          <a:noFill/>
        </p:spPr>
        <p:txBody>
          <a:bodyPr wrap="square" rtlCol="0">
            <a:spAutoFit/>
          </a:bodyPr>
          <a:lstStyle/>
          <a:p>
            <a:r>
              <a:rPr lang="en-US" dirty="0"/>
              <a:t>pollution</a:t>
            </a:r>
          </a:p>
        </p:txBody>
      </p:sp>
      <p:sp>
        <p:nvSpPr>
          <p:cNvPr id="41" name="TextBox 40">
            <a:extLst>
              <a:ext uri="{FF2B5EF4-FFF2-40B4-BE49-F238E27FC236}">
                <a16:creationId xmlns:a16="http://schemas.microsoft.com/office/drawing/2014/main" id="{7914794B-FB9A-EA4C-A306-88A7FB436E6A}"/>
              </a:ext>
            </a:extLst>
          </p:cNvPr>
          <p:cNvSpPr txBox="1"/>
          <p:nvPr/>
        </p:nvSpPr>
        <p:spPr>
          <a:xfrm>
            <a:off x="1219200" y="2876107"/>
            <a:ext cx="1828800" cy="646331"/>
          </a:xfrm>
          <a:prstGeom prst="rect">
            <a:avLst/>
          </a:prstGeom>
          <a:noFill/>
        </p:spPr>
        <p:txBody>
          <a:bodyPr wrap="square" rtlCol="0">
            <a:spAutoFit/>
          </a:bodyPr>
          <a:lstStyle/>
          <a:p>
            <a:r>
              <a:rPr lang="en-US" dirty="0"/>
              <a:t>Environmental Kuznets Curve</a:t>
            </a:r>
          </a:p>
        </p:txBody>
      </p:sp>
      <p:pic>
        <p:nvPicPr>
          <p:cNvPr id="43" name="Picture 42">
            <a:extLst>
              <a:ext uri="{FF2B5EF4-FFF2-40B4-BE49-F238E27FC236}">
                <a16:creationId xmlns:a16="http://schemas.microsoft.com/office/drawing/2014/main" id="{DC0144E1-2D47-9248-9776-9691F74D5333}"/>
              </a:ext>
            </a:extLst>
          </p:cNvPr>
          <p:cNvPicPr>
            <a:picLocks noChangeAspect="1"/>
          </p:cNvPicPr>
          <p:nvPr/>
        </p:nvPicPr>
        <p:blipFill>
          <a:blip r:embed="rId3"/>
          <a:stretch>
            <a:fillRect/>
          </a:stretch>
        </p:blipFill>
        <p:spPr>
          <a:xfrm flipV="1">
            <a:off x="0" y="6459319"/>
            <a:ext cx="1144784" cy="398681"/>
          </a:xfrm>
          <a:prstGeom prst="rect">
            <a:avLst/>
          </a:prstGeom>
        </p:spPr>
      </p:pic>
      <p:cxnSp>
        <p:nvCxnSpPr>
          <p:cNvPr id="44" name="Straight Connector 43">
            <a:extLst>
              <a:ext uri="{FF2B5EF4-FFF2-40B4-BE49-F238E27FC236}">
                <a16:creationId xmlns:a16="http://schemas.microsoft.com/office/drawing/2014/main" id="{6BB20F6E-7755-5941-8CE8-F79FCCA8BD5A}"/>
              </a:ext>
            </a:extLst>
          </p:cNvPr>
          <p:cNvCxnSpPr>
            <a:cxnSpLocks/>
          </p:cNvCxnSpPr>
          <p:nvPr/>
        </p:nvCxnSpPr>
        <p:spPr>
          <a:xfrm>
            <a:off x="4466728" y="3184986"/>
            <a:ext cx="0" cy="26607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4647860-C7A6-A440-9B86-BD91DB053D04}"/>
              </a:ext>
            </a:extLst>
          </p:cNvPr>
          <p:cNvCxnSpPr>
            <a:cxnSpLocks/>
          </p:cNvCxnSpPr>
          <p:nvPr/>
        </p:nvCxnSpPr>
        <p:spPr>
          <a:xfrm>
            <a:off x="4466728" y="5845705"/>
            <a:ext cx="293099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2965247-15CE-CE4E-88E5-307CF20396EB}"/>
              </a:ext>
            </a:extLst>
          </p:cNvPr>
          <p:cNvCxnSpPr/>
          <p:nvPr/>
        </p:nvCxnSpPr>
        <p:spPr>
          <a:xfrm>
            <a:off x="4827054" y="6057367"/>
            <a:ext cx="205494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E5C08DD-5651-8C49-AE61-47AB77321441}"/>
              </a:ext>
            </a:extLst>
          </p:cNvPr>
          <p:cNvSpPr txBox="1"/>
          <p:nvPr/>
        </p:nvSpPr>
        <p:spPr>
          <a:xfrm>
            <a:off x="4827054" y="6158097"/>
            <a:ext cx="1956342" cy="369332"/>
          </a:xfrm>
          <a:prstGeom prst="rect">
            <a:avLst/>
          </a:prstGeom>
          <a:noFill/>
        </p:spPr>
        <p:txBody>
          <a:bodyPr wrap="square" rtlCol="0">
            <a:spAutoFit/>
          </a:bodyPr>
          <a:lstStyle/>
          <a:p>
            <a:r>
              <a:rPr lang="en-US" dirty="0"/>
              <a:t>Time (since 1998)</a:t>
            </a:r>
          </a:p>
        </p:txBody>
      </p:sp>
      <p:sp>
        <p:nvSpPr>
          <p:cNvPr id="48" name="TextBox 47">
            <a:extLst>
              <a:ext uri="{FF2B5EF4-FFF2-40B4-BE49-F238E27FC236}">
                <a16:creationId xmlns:a16="http://schemas.microsoft.com/office/drawing/2014/main" id="{C65CFB7F-B73A-E543-8425-F24D70785358}"/>
              </a:ext>
            </a:extLst>
          </p:cNvPr>
          <p:cNvSpPr txBox="1"/>
          <p:nvPr/>
        </p:nvSpPr>
        <p:spPr>
          <a:xfrm rot="16200000">
            <a:off x="3098321" y="4311521"/>
            <a:ext cx="1876834" cy="369332"/>
          </a:xfrm>
          <a:prstGeom prst="rect">
            <a:avLst/>
          </a:prstGeom>
          <a:noFill/>
        </p:spPr>
        <p:txBody>
          <a:bodyPr wrap="square" rtlCol="0">
            <a:spAutoFit/>
          </a:bodyPr>
          <a:lstStyle/>
          <a:p>
            <a:r>
              <a:rPr lang="en-US" dirty="0"/>
              <a:t>Burned area</a:t>
            </a:r>
          </a:p>
        </p:txBody>
      </p:sp>
      <p:cxnSp>
        <p:nvCxnSpPr>
          <p:cNvPr id="49" name="Straight Arrow Connector 48">
            <a:extLst>
              <a:ext uri="{FF2B5EF4-FFF2-40B4-BE49-F238E27FC236}">
                <a16:creationId xmlns:a16="http://schemas.microsoft.com/office/drawing/2014/main" id="{6C3EBDE6-0D81-3544-B80C-9B0E3E9E80CF}"/>
              </a:ext>
            </a:extLst>
          </p:cNvPr>
          <p:cNvCxnSpPr/>
          <p:nvPr/>
        </p:nvCxnSpPr>
        <p:spPr>
          <a:xfrm flipV="1">
            <a:off x="4235216" y="3881312"/>
            <a:ext cx="0" cy="15513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699017-1A1D-454D-9BF6-C44481D47C2D}"/>
              </a:ext>
            </a:extLst>
          </p:cNvPr>
          <p:cNvCxnSpPr/>
          <p:nvPr/>
        </p:nvCxnSpPr>
        <p:spPr>
          <a:xfrm>
            <a:off x="4672197" y="4208204"/>
            <a:ext cx="2570672" cy="25762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DB2B26D-17D8-6147-B7BE-AE8B5E5FFDDE}"/>
              </a:ext>
            </a:extLst>
          </p:cNvPr>
          <p:cNvSpPr txBox="1"/>
          <p:nvPr/>
        </p:nvSpPr>
        <p:spPr>
          <a:xfrm>
            <a:off x="4221404" y="6527429"/>
            <a:ext cx="3437809" cy="246221"/>
          </a:xfrm>
          <a:prstGeom prst="rect">
            <a:avLst/>
          </a:prstGeom>
          <a:noFill/>
        </p:spPr>
        <p:txBody>
          <a:bodyPr wrap="square" rtlCol="0">
            <a:spAutoFit/>
          </a:bodyPr>
          <a:lstStyle/>
          <a:p>
            <a:r>
              <a:rPr lang="en-US" sz="1000" dirty="0"/>
              <a:t>After </a:t>
            </a:r>
            <a:r>
              <a:rPr lang="en-US" sz="1000" dirty="0" err="1"/>
              <a:t>Andela</a:t>
            </a:r>
            <a:r>
              <a:rPr lang="en-US" sz="1000" dirty="0"/>
              <a:t> et al. 2017, Science 356: 1356-1362</a:t>
            </a:r>
          </a:p>
        </p:txBody>
      </p:sp>
    </p:spTree>
    <p:extLst>
      <p:ext uri="{BB962C8B-B14F-4D97-AF65-F5344CB8AC3E}">
        <p14:creationId xmlns:p14="http://schemas.microsoft.com/office/powerpoint/2010/main" val="246153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E852-E814-944B-A430-7408BEE42131}"/>
              </a:ext>
            </a:extLst>
          </p:cNvPr>
          <p:cNvSpPr>
            <a:spLocks noGrp="1"/>
          </p:cNvSpPr>
          <p:nvPr>
            <p:ph type="title"/>
          </p:nvPr>
        </p:nvSpPr>
        <p:spPr>
          <a:xfrm>
            <a:off x="0" y="-7604"/>
            <a:ext cx="12192000" cy="1325563"/>
          </a:xfrm>
        </p:spPr>
        <p:txBody>
          <a:bodyPr>
            <a:normAutofit/>
          </a:bodyPr>
          <a:lstStyle/>
          <a:p>
            <a:pPr algn="ctr"/>
            <a:r>
              <a:rPr lang="en-US" sz="3600" b="1" dirty="0"/>
              <a:t>Biomass burning has a distinct seasonality, and a clear influence on tropospheric NO</a:t>
            </a:r>
            <a:r>
              <a:rPr lang="en-US" sz="3600" b="1" baseline="-25000" dirty="0"/>
              <a:t>2</a:t>
            </a:r>
            <a:r>
              <a:rPr lang="en-US" sz="3600" b="1" dirty="0"/>
              <a:t> concentrations</a:t>
            </a:r>
          </a:p>
        </p:txBody>
      </p:sp>
      <p:grpSp>
        <p:nvGrpSpPr>
          <p:cNvPr id="5" name="Group 4">
            <a:extLst>
              <a:ext uri="{FF2B5EF4-FFF2-40B4-BE49-F238E27FC236}">
                <a16:creationId xmlns:a16="http://schemas.microsoft.com/office/drawing/2014/main" id="{2906D833-BBA2-D245-9309-C69AEF80D0AF}"/>
              </a:ext>
            </a:extLst>
          </p:cNvPr>
          <p:cNvGrpSpPr/>
          <p:nvPr/>
        </p:nvGrpSpPr>
        <p:grpSpPr>
          <a:xfrm>
            <a:off x="4028508" y="1200954"/>
            <a:ext cx="7881577" cy="5657046"/>
            <a:chOff x="1831931" y="1297622"/>
            <a:chExt cx="7881577" cy="5657046"/>
          </a:xfrm>
        </p:grpSpPr>
        <p:pic>
          <p:nvPicPr>
            <p:cNvPr id="4" name="Picture 3">
              <a:extLst>
                <a:ext uri="{FF2B5EF4-FFF2-40B4-BE49-F238E27FC236}">
                  <a16:creationId xmlns:a16="http://schemas.microsoft.com/office/drawing/2014/main" id="{540AD0E6-39CE-A743-A4BE-E4AF7014DF41}"/>
                </a:ext>
              </a:extLst>
            </p:cNvPr>
            <p:cNvPicPr>
              <a:picLocks noChangeAspect="1"/>
            </p:cNvPicPr>
            <p:nvPr/>
          </p:nvPicPr>
          <p:blipFill>
            <a:blip r:embed="rId2"/>
            <a:stretch>
              <a:fillRect/>
            </a:stretch>
          </p:blipFill>
          <p:spPr>
            <a:xfrm>
              <a:off x="3312708" y="1468268"/>
              <a:ext cx="6400800" cy="5486400"/>
            </a:xfrm>
            <a:prstGeom prst="rect">
              <a:avLst/>
            </a:prstGeom>
          </p:spPr>
        </p:pic>
        <p:sp>
          <p:nvSpPr>
            <p:cNvPr id="8" name="Rectangle 7">
              <a:extLst>
                <a:ext uri="{FF2B5EF4-FFF2-40B4-BE49-F238E27FC236}">
                  <a16:creationId xmlns:a16="http://schemas.microsoft.com/office/drawing/2014/main" id="{44469094-B8B0-C345-B9A3-A78D301EDABD}"/>
                </a:ext>
              </a:extLst>
            </p:cNvPr>
            <p:cNvSpPr/>
            <p:nvPr/>
          </p:nvSpPr>
          <p:spPr>
            <a:xfrm>
              <a:off x="7241125" y="2664832"/>
              <a:ext cx="1152681" cy="72479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9FB189-7B57-6946-A470-A24E1C61F542}"/>
                </a:ext>
              </a:extLst>
            </p:cNvPr>
            <p:cNvSpPr/>
            <p:nvPr/>
          </p:nvSpPr>
          <p:spPr>
            <a:xfrm>
              <a:off x="3869492" y="4749471"/>
              <a:ext cx="1884787" cy="50195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0AA094-D159-C24B-BF87-C0D80E88E4AF}"/>
                </a:ext>
              </a:extLst>
            </p:cNvPr>
            <p:cNvSpPr/>
            <p:nvPr/>
          </p:nvSpPr>
          <p:spPr>
            <a:xfrm>
              <a:off x="7262044" y="5197980"/>
              <a:ext cx="1152681" cy="72479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5197A4-6C6D-BA4F-81A2-304D2E604BD6}"/>
                </a:ext>
              </a:extLst>
            </p:cNvPr>
            <p:cNvSpPr/>
            <p:nvPr/>
          </p:nvSpPr>
          <p:spPr>
            <a:xfrm>
              <a:off x="3869491" y="2343358"/>
              <a:ext cx="1884788" cy="50195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AD1423A-A8A6-044B-B592-1C78686211CB}"/>
                </a:ext>
              </a:extLst>
            </p:cNvPr>
            <p:cNvSpPr txBox="1"/>
            <p:nvPr/>
          </p:nvSpPr>
          <p:spPr>
            <a:xfrm>
              <a:off x="1831931" y="4810350"/>
              <a:ext cx="3117487" cy="380195"/>
            </a:xfrm>
            <a:prstGeom prst="rect">
              <a:avLst/>
            </a:prstGeom>
            <a:noFill/>
          </p:spPr>
          <p:txBody>
            <a:bodyPr wrap="square" rtlCol="0">
              <a:spAutoFit/>
            </a:bodyPr>
            <a:lstStyle/>
            <a:p>
              <a:r>
                <a:rPr lang="en-US" dirty="0"/>
                <a:t>Burned area </a:t>
              </a:r>
            </a:p>
          </p:txBody>
        </p:sp>
        <p:sp>
          <p:nvSpPr>
            <p:cNvPr id="13" name="TextBox 12">
              <a:extLst>
                <a:ext uri="{FF2B5EF4-FFF2-40B4-BE49-F238E27FC236}">
                  <a16:creationId xmlns:a16="http://schemas.microsoft.com/office/drawing/2014/main" id="{4F50EAB9-50D4-E04A-BCDE-6B52693722A5}"/>
                </a:ext>
              </a:extLst>
            </p:cNvPr>
            <p:cNvSpPr txBox="1"/>
            <p:nvPr/>
          </p:nvSpPr>
          <p:spPr>
            <a:xfrm>
              <a:off x="2062776" y="2371600"/>
              <a:ext cx="3117487" cy="380195"/>
            </a:xfrm>
            <a:prstGeom prst="rect">
              <a:avLst/>
            </a:prstGeom>
            <a:noFill/>
          </p:spPr>
          <p:txBody>
            <a:bodyPr wrap="square" rtlCol="0">
              <a:spAutoFit/>
            </a:bodyPr>
            <a:lstStyle/>
            <a:p>
              <a:r>
                <a:rPr lang="en-US" dirty="0"/>
                <a:t>NO</a:t>
              </a:r>
              <a:r>
                <a:rPr lang="en-US" baseline="-25000" dirty="0"/>
                <a:t>2</a:t>
              </a:r>
              <a:r>
                <a:rPr lang="en-US" dirty="0"/>
                <a:t> VCDs</a:t>
              </a:r>
            </a:p>
          </p:txBody>
        </p:sp>
        <p:sp>
          <p:nvSpPr>
            <p:cNvPr id="15" name="TextBox 14">
              <a:extLst>
                <a:ext uri="{FF2B5EF4-FFF2-40B4-BE49-F238E27FC236}">
                  <a16:creationId xmlns:a16="http://schemas.microsoft.com/office/drawing/2014/main" id="{6E74A73E-630E-D647-9612-BD483B18E9DC}"/>
                </a:ext>
              </a:extLst>
            </p:cNvPr>
            <p:cNvSpPr txBox="1"/>
            <p:nvPr/>
          </p:nvSpPr>
          <p:spPr>
            <a:xfrm>
              <a:off x="4369515" y="1297622"/>
              <a:ext cx="884743" cy="380195"/>
            </a:xfrm>
            <a:prstGeom prst="rect">
              <a:avLst/>
            </a:prstGeom>
            <a:noFill/>
          </p:spPr>
          <p:txBody>
            <a:bodyPr wrap="square" rtlCol="0">
              <a:spAutoFit/>
            </a:bodyPr>
            <a:lstStyle/>
            <a:p>
              <a:r>
                <a:rPr lang="en-US" dirty="0"/>
                <a:t>NDJF</a:t>
              </a:r>
            </a:p>
          </p:txBody>
        </p:sp>
        <p:sp>
          <p:nvSpPr>
            <p:cNvPr id="16" name="TextBox 15">
              <a:extLst>
                <a:ext uri="{FF2B5EF4-FFF2-40B4-BE49-F238E27FC236}">
                  <a16:creationId xmlns:a16="http://schemas.microsoft.com/office/drawing/2014/main" id="{CF46BC56-9088-2447-AECA-3C004D7BF6A5}"/>
                </a:ext>
              </a:extLst>
            </p:cNvPr>
            <p:cNvSpPr txBox="1"/>
            <p:nvPr/>
          </p:nvSpPr>
          <p:spPr>
            <a:xfrm>
              <a:off x="7396014" y="1297622"/>
              <a:ext cx="884743" cy="380195"/>
            </a:xfrm>
            <a:prstGeom prst="rect">
              <a:avLst/>
            </a:prstGeom>
            <a:noFill/>
          </p:spPr>
          <p:txBody>
            <a:bodyPr wrap="square" rtlCol="0">
              <a:spAutoFit/>
            </a:bodyPr>
            <a:lstStyle/>
            <a:p>
              <a:r>
                <a:rPr lang="en-US" dirty="0"/>
                <a:t>MJJA</a:t>
              </a:r>
            </a:p>
          </p:txBody>
        </p:sp>
      </p:grpSp>
      <p:sp>
        <p:nvSpPr>
          <p:cNvPr id="18" name="TextBox 17">
            <a:extLst>
              <a:ext uri="{FF2B5EF4-FFF2-40B4-BE49-F238E27FC236}">
                <a16:creationId xmlns:a16="http://schemas.microsoft.com/office/drawing/2014/main" id="{428E60FC-C2E5-B848-AF3C-A5C4D69E9E65}"/>
              </a:ext>
            </a:extLst>
          </p:cNvPr>
          <p:cNvSpPr txBox="1"/>
          <p:nvPr/>
        </p:nvSpPr>
        <p:spPr>
          <a:xfrm>
            <a:off x="129881" y="2037308"/>
            <a:ext cx="3620235" cy="4154984"/>
          </a:xfrm>
          <a:prstGeom prst="rect">
            <a:avLst/>
          </a:prstGeom>
          <a:noFill/>
        </p:spPr>
        <p:txBody>
          <a:bodyPr wrap="square" rtlCol="0">
            <a:spAutoFit/>
          </a:bodyPr>
          <a:lstStyle/>
          <a:p>
            <a:r>
              <a:rPr lang="en-US" sz="2400" dirty="0"/>
              <a:t>Means of NO</a:t>
            </a:r>
            <a:r>
              <a:rPr lang="en-US" sz="2400" baseline="-25000" dirty="0"/>
              <a:t>2</a:t>
            </a:r>
            <a:r>
              <a:rPr lang="en-US" sz="2400" dirty="0"/>
              <a:t> vertical column densities from the Ozone Monitoring Instrument (OMI) and burned area from the Moderate Resolution Imaging Spectroradiometer  (MODIS) for the northern and southern biomass burning seasons for 2005 through 2017</a:t>
            </a:r>
          </a:p>
        </p:txBody>
      </p:sp>
      <p:pic>
        <p:nvPicPr>
          <p:cNvPr id="14" name="Picture 13">
            <a:extLst>
              <a:ext uri="{FF2B5EF4-FFF2-40B4-BE49-F238E27FC236}">
                <a16:creationId xmlns:a16="http://schemas.microsoft.com/office/drawing/2014/main" id="{F4036109-3560-AB4F-8292-0E23B4AFFFB3}"/>
              </a:ext>
            </a:extLst>
          </p:cNvPr>
          <p:cNvPicPr>
            <a:picLocks noChangeAspect="1"/>
          </p:cNvPicPr>
          <p:nvPr/>
        </p:nvPicPr>
        <p:blipFill>
          <a:blip r:embed="rId3"/>
          <a:stretch>
            <a:fillRect/>
          </a:stretch>
        </p:blipFill>
        <p:spPr>
          <a:xfrm flipV="1">
            <a:off x="0" y="6459319"/>
            <a:ext cx="1144784" cy="398681"/>
          </a:xfrm>
          <a:prstGeom prst="rect">
            <a:avLst/>
          </a:prstGeom>
        </p:spPr>
      </p:pic>
    </p:spTree>
    <p:extLst>
      <p:ext uri="{BB962C8B-B14F-4D97-AF65-F5344CB8AC3E}">
        <p14:creationId xmlns:p14="http://schemas.microsoft.com/office/powerpoint/2010/main" val="77970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3846-9AEB-B84E-9410-0340733D5A68}"/>
              </a:ext>
            </a:extLst>
          </p:cNvPr>
          <p:cNvSpPr>
            <a:spLocks noGrp="1"/>
          </p:cNvSpPr>
          <p:nvPr>
            <p:ph type="title"/>
          </p:nvPr>
        </p:nvSpPr>
        <p:spPr>
          <a:xfrm>
            <a:off x="385763" y="423355"/>
            <a:ext cx="11287125" cy="1325563"/>
          </a:xfrm>
        </p:spPr>
        <p:txBody>
          <a:bodyPr>
            <a:normAutofit fontScale="90000"/>
          </a:bodyPr>
          <a:lstStyle/>
          <a:p>
            <a:pPr algn="ctr"/>
            <a:r>
              <a:rPr lang="en-US" b="1" dirty="0"/>
              <a:t>Population effects on biomass burning are the predominant factor influencing NO</a:t>
            </a:r>
            <a:r>
              <a:rPr lang="en-US" b="1" baseline="-25000" dirty="0"/>
              <a:t>2</a:t>
            </a:r>
            <a:r>
              <a:rPr lang="en-US" b="1" dirty="0"/>
              <a:t> concentrations over the biomass burning regions of Africa</a:t>
            </a:r>
          </a:p>
        </p:txBody>
      </p:sp>
      <p:sp>
        <p:nvSpPr>
          <p:cNvPr id="14" name="TextBox 13">
            <a:extLst>
              <a:ext uri="{FF2B5EF4-FFF2-40B4-BE49-F238E27FC236}">
                <a16:creationId xmlns:a16="http://schemas.microsoft.com/office/drawing/2014/main" id="{2C7B4AC4-5EAE-7445-9ED5-46BD8BA301C6}"/>
              </a:ext>
            </a:extLst>
          </p:cNvPr>
          <p:cNvSpPr txBox="1"/>
          <p:nvPr/>
        </p:nvSpPr>
        <p:spPr>
          <a:xfrm>
            <a:off x="385763" y="2596973"/>
            <a:ext cx="1779368" cy="3416320"/>
          </a:xfrm>
          <a:prstGeom prst="rect">
            <a:avLst/>
          </a:prstGeom>
          <a:noFill/>
        </p:spPr>
        <p:txBody>
          <a:bodyPr wrap="square" rtlCol="0">
            <a:spAutoFit/>
          </a:bodyPr>
          <a:lstStyle/>
          <a:p>
            <a:pPr algn="ctr"/>
            <a:r>
              <a:rPr lang="en-US" sz="2400" dirty="0"/>
              <a:t>but its relative importance differs between satellite observations and inventories</a:t>
            </a:r>
          </a:p>
        </p:txBody>
      </p:sp>
      <p:pic>
        <p:nvPicPr>
          <p:cNvPr id="12" name="Picture 11">
            <a:extLst>
              <a:ext uri="{FF2B5EF4-FFF2-40B4-BE49-F238E27FC236}">
                <a16:creationId xmlns:a16="http://schemas.microsoft.com/office/drawing/2014/main" id="{466911E3-E0BA-934D-8BD2-A13C8CCBDAB9}"/>
              </a:ext>
            </a:extLst>
          </p:cNvPr>
          <p:cNvPicPr>
            <a:picLocks noChangeAspect="1"/>
          </p:cNvPicPr>
          <p:nvPr/>
        </p:nvPicPr>
        <p:blipFill>
          <a:blip r:embed="rId2"/>
          <a:stretch>
            <a:fillRect/>
          </a:stretch>
        </p:blipFill>
        <p:spPr>
          <a:xfrm>
            <a:off x="2554014" y="2052437"/>
            <a:ext cx="8650014" cy="4805563"/>
          </a:xfrm>
          <a:prstGeom prst="rect">
            <a:avLst/>
          </a:prstGeom>
        </p:spPr>
      </p:pic>
      <p:sp>
        <p:nvSpPr>
          <p:cNvPr id="19" name="TextBox 18">
            <a:extLst>
              <a:ext uri="{FF2B5EF4-FFF2-40B4-BE49-F238E27FC236}">
                <a16:creationId xmlns:a16="http://schemas.microsoft.com/office/drawing/2014/main" id="{49CF9EF4-8EC5-4C49-8D79-94B73314BA3A}"/>
              </a:ext>
            </a:extLst>
          </p:cNvPr>
          <p:cNvSpPr txBox="1"/>
          <p:nvPr/>
        </p:nvSpPr>
        <p:spPr>
          <a:xfrm>
            <a:off x="9564413" y="2209931"/>
            <a:ext cx="1639614" cy="461665"/>
          </a:xfrm>
          <a:prstGeom prst="rect">
            <a:avLst/>
          </a:prstGeom>
          <a:noFill/>
        </p:spPr>
        <p:txBody>
          <a:bodyPr wrap="square" rtlCol="0">
            <a:spAutoFit/>
          </a:bodyPr>
          <a:lstStyle/>
          <a:p>
            <a:r>
              <a:rPr lang="en-US" sz="1200" dirty="0"/>
              <a:t>Northern biomass burning region </a:t>
            </a:r>
          </a:p>
        </p:txBody>
      </p:sp>
      <p:sp>
        <p:nvSpPr>
          <p:cNvPr id="20" name="TextBox 19">
            <a:extLst>
              <a:ext uri="{FF2B5EF4-FFF2-40B4-BE49-F238E27FC236}">
                <a16:creationId xmlns:a16="http://schemas.microsoft.com/office/drawing/2014/main" id="{999FB2FC-45E2-C646-BED2-636BBF93CE1A}"/>
              </a:ext>
            </a:extLst>
          </p:cNvPr>
          <p:cNvSpPr txBox="1"/>
          <p:nvPr/>
        </p:nvSpPr>
        <p:spPr>
          <a:xfrm>
            <a:off x="9564413" y="4506440"/>
            <a:ext cx="1555531" cy="461665"/>
          </a:xfrm>
          <a:prstGeom prst="rect">
            <a:avLst/>
          </a:prstGeom>
          <a:noFill/>
        </p:spPr>
        <p:txBody>
          <a:bodyPr wrap="square" rtlCol="0">
            <a:spAutoFit/>
          </a:bodyPr>
          <a:lstStyle/>
          <a:p>
            <a:r>
              <a:rPr lang="en-US" sz="1200" dirty="0"/>
              <a:t>Southern biomass burning region</a:t>
            </a:r>
          </a:p>
        </p:txBody>
      </p:sp>
      <p:pic>
        <p:nvPicPr>
          <p:cNvPr id="21" name="Picture 20">
            <a:extLst>
              <a:ext uri="{FF2B5EF4-FFF2-40B4-BE49-F238E27FC236}">
                <a16:creationId xmlns:a16="http://schemas.microsoft.com/office/drawing/2014/main" id="{A04D6FBC-F752-2844-AC91-0E31150E89A2}"/>
              </a:ext>
            </a:extLst>
          </p:cNvPr>
          <p:cNvPicPr>
            <a:picLocks noChangeAspect="1"/>
          </p:cNvPicPr>
          <p:nvPr/>
        </p:nvPicPr>
        <p:blipFill>
          <a:blip r:embed="rId3"/>
          <a:stretch>
            <a:fillRect/>
          </a:stretch>
        </p:blipFill>
        <p:spPr>
          <a:xfrm flipV="1">
            <a:off x="0" y="6459319"/>
            <a:ext cx="1144784" cy="398681"/>
          </a:xfrm>
          <a:prstGeom prst="rect">
            <a:avLst/>
          </a:prstGeom>
        </p:spPr>
      </p:pic>
    </p:spTree>
    <p:extLst>
      <p:ext uri="{BB962C8B-B14F-4D97-AF65-F5344CB8AC3E}">
        <p14:creationId xmlns:p14="http://schemas.microsoft.com/office/powerpoint/2010/main" val="267297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070F-DEE6-E04B-9D09-C2200F801529}"/>
              </a:ext>
            </a:extLst>
          </p:cNvPr>
          <p:cNvSpPr>
            <a:spLocks noGrp="1"/>
          </p:cNvSpPr>
          <p:nvPr>
            <p:ph type="title"/>
          </p:nvPr>
        </p:nvSpPr>
        <p:spPr>
          <a:xfrm>
            <a:off x="837928" y="245071"/>
            <a:ext cx="10515600" cy="1325563"/>
          </a:xfrm>
        </p:spPr>
        <p:txBody>
          <a:bodyPr/>
          <a:lstStyle/>
          <a:p>
            <a:pPr algn="ctr"/>
            <a:r>
              <a:rPr lang="en-US" dirty="0"/>
              <a:t>Pronounced trends in burned area and NO</a:t>
            </a:r>
            <a:r>
              <a:rPr lang="en-US" baseline="-25000" dirty="0"/>
              <a:t>2</a:t>
            </a:r>
            <a:r>
              <a:rPr lang="en-US" dirty="0"/>
              <a:t> VCDs from 2005 through 2017</a:t>
            </a:r>
          </a:p>
        </p:txBody>
      </p:sp>
      <p:grpSp>
        <p:nvGrpSpPr>
          <p:cNvPr id="17" name="Group 16">
            <a:extLst>
              <a:ext uri="{FF2B5EF4-FFF2-40B4-BE49-F238E27FC236}">
                <a16:creationId xmlns:a16="http://schemas.microsoft.com/office/drawing/2014/main" id="{F507A0C3-CDD7-E547-A224-1EA6090D3FCA}"/>
              </a:ext>
            </a:extLst>
          </p:cNvPr>
          <p:cNvGrpSpPr/>
          <p:nvPr/>
        </p:nvGrpSpPr>
        <p:grpSpPr>
          <a:xfrm>
            <a:off x="5467771" y="1390754"/>
            <a:ext cx="6244038" cy="7777536"/>
            <a:chOff x="5625407" y="1408080"/>
            <a:chExt cx="6244038" cy="7777536"/>
          </a:xfrm>
        </p:grpSpPr>
        <p:pic>
          <p:nvPicPr>
            <p:cNvPr id="4" name="Picture 3" descr="A close up of a map&#10;&#10;Description automatically generated">
              <a:extLst>
                <a:ext uri="{FF2B5EF4-FFF2-40B4-BE49-F238E27FC236}">
                  <a16:creationId xmlns:a16="http://schemas.microsoft.com/office/drawing/2014/main" id="{E9258340-FD7F-0547-B005-B093CB431893}"/>
                </a:ext>
              </a:extLst>
            </p:cNvPr>
            <p:cNvPicPr/>
            <p:nvPr/>
          </p:nvPicPr>
          <p:blipFill rotWithShape="1">
            <a:blip r:embed="rId2"/>
            <a:srcRect t="32414" b="-32414"/>
            <a:stretch/>
          </p:blipFill>
          <p:spPr>
            <a:xfrm>
              <a:off x="5625407" y="1703243"/>
              <a:ext cx="6244038" cy="7482373"/>
            </a:xfrm>
            <a:prstGeom prst="rect">
              <a:avLst/>
            </a:prstGeom>
          </p:spPr>
        </p:pic>
        <p:sp>
          <p:nvSpPr>
            <p:cNvPr id="9" name="Rectangle 8">
              <a:extLst>
                <a:ext uri="{FF2B5EF4-FFF2-40B4-BE49-F238E27FC236}">
                  <a16:creationId xmlns:a16="http://schemas.microsoft.com/office/drawing/2014/main" id="{8C635ADF-4FEB-FB44-AA3D-2C10385500E4}"/>
                </a:ext>
              </a:extLst>
            </p:cNvPr>
            <p:cNvSpPr/>
            <p:nvPr/>
          </p:nvSpPr>
          <p:spPr>
            <a:xfrm>
              <a:off x="9458620" y="2748645"/>
              <a:ext cx="1152681" cy="72479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D86F7E-D146-B945-94B9-1F4A66C91125}"/>
                </a:ext>
              </a:extLst>
            </p:cNvPr>
            <p:cNvSpPr/>
            <p:nvPr/>
          </p:nvSpPr>
          <p:spPr>
            <a:xfrm>
              <a:off x="6122624" y="4652803"/>
              <a:ext cx="1884787" cy="50195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5D6482-1FED-794B-A100-31613856AA3E}"/>
                </a:ext>
              </a:extLst>
            </p:cNvPr>
            <p:cNvSpPr/>
            <p:nvPr/>
          </p:nvSpPr>
          <p:spPr>
            <a:xfrm>
              <a:off x="9458621" y="5101312"/>
              <a:ext cx="1152681" cy="72479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BC2345-1DD0-DC47-B600-E3C11B5B3348}"/>
                </a:ext>
              </a:extLst>
            </p:cNvPr>
            <p:cNvSpPr/>
            <p:nvPr/>
          </p:nvSpPr>
          <p:spPr>
            <a:xfrm>
              <a:off x="6122623" y="2416978"/>
              <a:ext cx="1884788" cy="50195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6D2147A-C8B7-FE40-90F2-D9F80F04363B}"/>
                </a:ext>
              </a:extLst>
            </p:cNvPr>
            <p:cNvSpPr txBox="1"/>
            <p:nvPr/>
          </p:nvSpPr>
          <p:spPr>
            <a:xfrm>
              <a:off x="6756616" y="1408081"/>
              <a:ext cx="884743" cy="380195"/>
            </a:xfrm>
            <a:prstGeom prst="rect">
              <a:avLst/>
            </a:prstGeom>
            <a:noFill/>
          </p:spPr>
          <p:txBody>
            <a:bodyPr wrap="square" rtlCol="0">
              <a:spAutoFit/>
            </a:bodyPr>
            <a:lstStyle/>
            <a:p>
              <a:r>
                <a:rPr lang="en-US" dirty="0"/>
                <a:t>NDJF</a:t>
              </a:r>
            </a:p>
          </p:txBody>
        </p:sp>
        <p:sp>
          <p:nvSpPr>
            <p:cNvPr id="16" name="TextBox 15">
              <a:extLst>
                <a:ext uri="{FF2B5EF4-FFF2-40B4-BE49-F238E27FC236}">
                  <a16:creationId xmlns:a16="http://schemas.microsoft.com/office/drawing/2014/main" id="{0C37ED2B-E127-4841-AD94-D459B3AE1B02}"/>
                </a:ext>
              </a:extLst>
            </p:cNvPr>
            <p:cNvSpPr txBox="1"/>
            <p:nvPr/>
          </p:nvSpPr>
          <p:spPr>
            <a:xfrm>
              <a:off x="9592588" y="1408080"/>
              <a:ext cx="884743" cy="380195"/>
            </a:xfrm>
            <a:prstGeom prst="rect">
              <a:avLst/>
            </a:prstGeom>
            <a:noFill/>
          </p:spPr>
          <p:txBody>
            <a:bodyPr wrap="square" rtlCol="0">
              <a:spAutoFit/>
            </a:bodyPr>
            <a:lstStyle/>
            <a:p>
              <a:r>
                <a:rPr lang="en-US" dirty="0"/>
                <a:t>MJJA</a:t>
              </a:r>
            </a:p>
          </p:txBody>
        </p:sp>
      </p:grpSp>
      <p:sp>
        <p:nvSpPr>
          <p:cNvPr id="18" name="Title 1">
            <a:extLst>
              <a:ext uri="{FF2B5EF4-FFF2-40B4-BE49-F238E27FC236}">
                <a16:creationId xmlns:a16="http://schemas.microsoft.com/office/drawing/2014/main" id="{27203A0E-1F4A-6643-BF4C-64B408844FF9}"/>
              </a:ext>
            </a:extLst>
          </p:cNvPr>
          <p:cNvSpPr txBox="1">
            <a:spLocks/>
          </p:cNvSpPr>
          <p:nvPr/>
        </p:nvSpPr>
        <p:spPr>
          <a:xfrm>
            <a:off x="389360" y="3865330"/>
            <a:ext cx="3957245" cy="23935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Correspond to decreases in burned area</a:t>
            </a:r>
          </a:p>
        </p:txBody>
      </p:sp>
      <p:sp>
        <p:nvSpPr>
          <p:cNvPr id="19" name="Down Arrow 18">
            <a:extLst>
              <a:ext uri="{FF2B5EF4-FFF2-40B4-BE49-F238E27FC236}">
                <a16:creationId xmlns:a16="http://schemas.microsoft.com/office/drawing/2014/main" id="{7E7A3D91-4DBE-7643-B0DE-E2ECA5750F45}"/>
              </a:ext>
            </a:extLst>
          </p:cNvPr>
          <p:cNvSpPr/>
          <p:nvPr/>
        </p:nvSpPr>
        <p:spPr>
          <a:xfrm rot="16200000">
            <a:off x="4675393" y="2428128"/>
            <a:ext cx="387044" cy="740935"/>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5DDF0009-D727-6B4E-9147-0A71B072A922}"/>
              </a:ext>
            </a:extLst>
          </p:cNvPr>
          <p:cNvSpPr txBox="1">
            <a:spLocks/>
          </p:cNvSpPr>
          <p:nvPr/>
        </p:nvSpPr>
        <p:spPr>
          <a:xfrm>
            <a:off x="314332" y="1729420"/>
            <a:ext cx="3955728" cy="20037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NO</a:t>
            </a:r>
            <a:r>
              <a:rPr lang="en-US" sz="3400" b="1" baseline="-25000" dirty="0"/>
              <a:t>2</a:t>
            </a:r>
            <a:r>
              <a:rPr lang="en-US" sz="3400" b="1" dirty="0"/>
              <a:t> VCDs decreases on the order of 0.5% yr</a:t>
            </a:r>
            <a:r>
              <a:rPr lang="en-US" sz="3400" b="1" baseline="30000" dirty="0"/>
              <a:t>-1 </a:t>
            </a:r>
            <a:r>
              <a:rPr lang="en-US" sz="3400" b="1" dirty="0"/>
              <a:t>in N. hemisphere for NDJF</a:t>
            </a:r>
          </a:p>
        </p:txBody>
      </p:sp>
      <p:sp>
        <p:nvSpPr>
          <p:cNvPr id="21" name="Down Arrow 20">
            <a:extLst>
              <a:ext uri="{FF2B5EF4-FFF2-40B4-BE49-F238E27FC236}">
                <a16:creationId xmlns:a16="http://schemas.microsoft.com/office/drawing/2014/main" id="{E6428A68-B4C3-594B-B76E-65FACFA2F2C9}"/>
              </a:ext>
            </a:extLst>
          </p:cNvPr>
          <p:cNvSpPr/>
          <p:nvPr/>
        </p:nvSpPr>
        <p:spPr>
          <a:xfrm rot="16200000">
            <a:off x="4640892" y="4573442"/>
            <a:ext cx="387043" cy="740934"/>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E979F39-B605-C348-A191-FA34B2B33EAE}"/>
              </a:ext>
            </a:extLst>
          </p:cNvPr>
          <p:cNvPicPr>
            <a:picLocks noChangeAspect="1"/>
          </p:cNvPicPr>
          <p:nvPr/>
        </p:nvPicPr>
        <p:blipFill>
          <a:blip r:embed="rId3"/>
          <a:stretch>
            <a:fillRect/>
          </a:stretch>
        </p:blipFill>
        <p:spPr>
          <a:xfrm flipV="1">
            <a:off x="0" y="6459319"/>
            <a:ext cx="1144784" cy="398681"/>
          </a:xfrm>
          <a:prstGeom prst="rect">
            <a:avLst/>
          </a:prstGeom>
        </p:spPr>
      </p:pic>
    </p:spTree>
    <p:extLst>
      <p:ext uri="{BB962C8B-B14F-4D97-AF65-F5344CB8AC3E}">
        <p14:creationId xmlns:p14="http://schemas.microsoft.com/office/powerpoint/2010/main" val="233221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4974-2287-8940-969D-203512CF54F2}"/>
              </a:ext>
            </a:extLst>
          </p:cNvPr>
          <p:cNvSpPr>
            <a:spLocks noGrp="1"/>
          </p:cNvSpPr>
          <p:nvPr>
            <p:ph type="title"/>
          </p:nvPr>
        </p:nvSpPr>
        <p:spPr>
          <a:xfrm>
            <a:off x="307366" y="96806"/>
            <a:ext cx="11472258" cy="1325563"/>
          </a:xfrm>
        </p:spPr>
        <p:txBody>
          <a:bodyPr>
            <a:noAutofit/>
          </a:bodyPr>
          <a:lstStyle/>
          <a:p>
            <a:pPr algn="ctr"/>
            <a:r>
              <a:rPr lang="en-US" sz="3200" dirty="0"/>
              <a:t>Relative contributions of fossil fuel (from the Community Emissions Database System (CEDS) inventory) and biomass burning emissions to NO</a:t>
            </a:r>
            <a:r>
              <a:rPr lang="en-US" sz="3200" baseline="-25000" dirty="0"/>
              <a:t>2</a:t>
            </a:r>
            <a:r>
              <a:rPr lang="en-US" sz="3200" dirty="0"/>
              <a:t> trends, 2005-2014</a:t>
            </a:r>
          </a:p>
        </p:txBody>
      </p:sp>
      <p:pic>
        <p:nvPicPr>
          <p:cNvPr id="12" name="Content Placeholder 4">
            <a:extLst>
              <a:ext uri="{FF2B5EF4-FFF2-40B4-BE49-F238E27FC236}">
                <a16:creationId xmlns:a16="http://schemas.microsoft.com/office/drawing/2014/main" id="{384CC925-5518-9540-BECF-550C33CDDC27}"/>
              </a:ext>
            </a:extLst>
          </p:cNvPr>
          <p:cNvPicPr>
            <a:picLocks noChangeAspect="1"/>
          </p:cNvPicPr>
          <p:nvPr/>
        </p:nvPicPr>
        <p:blipFill rotWithShape="1">
          <a:blip r:embed="rId2"/>
          <a:srcRect l="16" r="50567" b="50"/>
          <a:stretch/>
        </p:blipFill>
        <p:spPr>
          <a:xfrm>
            <a:off x="412376" y="1422369"/>
            <a:ext cx="5188792" cy="5247375"/>
          </a:xfrm>
          <a:prstGeom prst="rect">
            <a:avLst/>
          </a:prstGeom>
        </p:spPr>
      </p:pic>
      <p:pic>
        <p:nvPicPr>
          <p:cNvPr id="14" name="Content Placeholder 4">
            <a:extLst>
              <a:ext uri="{FF2B5EF4-FFF2-40B4-BE49-F238E27FC236}">
                <a16:creationId xmlns:a16="http://schemas.microsoft.com/office/drawing/2014/main" id="{1E4A068B-A42E-B042-BBE8-98345EB535B7}"/>
              </a:ext>
            </a:extLst>
          </p:cNvPr>
          <p:cNvPicPr>
            <a:picLocks noChangeAspect="1"/>
          </p:cNvPicPr>
          <p:nvPr/>
        </p:nvPicPr>
        <p:blipFill rotWithShape="1">
          <a:blip r:embed="rId2"/>
          <a:srcRect l="49084" t="-68" r="-49084" b="68"/>
          <a:stretch/>
        </p:blipFill>
        <p:spPr>
          <a:xfrm>
            <a:off x="6411310" y="1422369"/>
            <a:ext cx="10494749" cy="5247375"/>
          </a:xfrm>
          <a:prstGeom prst="rect">
            <a:avLst/>
          </a:prstGeom>
        </p:spPr>
      </p:pic>
      <p:pic>
        <p:nvPicPr>
          <p:cNvPr id="15" name="Picture 14">
            <a:extLst>
              <a:ext uri="{FF2B5EF4-FFF2-40B4-BE49-F238E27FC236}">
                <a16:creationId xmlns:a16="http://schemas.microsoft.com/office/drawing/2014/main" id="{4F3BA328-5B18-874D-AC75-33AD70570E78}"/>
              </a:ext>
            </a:extLst>
          </p:cNvPr>
          <p:cNvPicPr>
            <a:picLocks noChangeAspect="1"/>
          </p:cNvPicPr>
          <p:nvPr/>
        </p:nvPicPr>
        <p:blipFill>
          <a:blip r:embed="rId3"/>
          <a:stretch>
            <a:fillRect/>
          </a:stretch>
        </p:blipFill>
        <p:spPr>
          <a:xfrm flipV="1">
            <a:off x="0" y="6459319"/>
            <a:ext cx="1144784" cy="398681"/>
          </a:xfrm>
          <a:prstGeom prst="rect">
            <a:avLst/>
          </a:prstGeom>
        </p:spPr>
      </p:pic>
    </p:spTree>
    <p:extLst>
      <p:ext uri="{BB962C8B-B14F-4D97-AF65-F5344CB8AC3E}">
        <p14:creationId xmlns:p14="http://schemas.microsoft.com/office/powerpoint/2010/main" val="73020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7AFE61-DFCB-9F4D-A1EE-0C4A55D17F82}"/>
              </a:ext>
            </a:extLst>
          </p:cNvPr>
          <p:cNvSpPr txBox="1">
            <a:spLocks/>
          </p:cNvSpPr>
          <p:nvPr/>
        </p:nvSpPr>
        <p:spPr>
          <a:xfrm>
            <a:off x="104245" y="811047"/>
            <a:ext cx="12192000" cy="338825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Tx/>
              <a:buChar char="-"/>
            </a:pPr>
            <a:endParaRPr lang="en-US" sz="3200" b="1" dirty="0"/>
          </a:p>
          <a:p>
            <a:pPr marL="457200" indent="-457200">
              <a:buFontTx/>
              <a:buChar char="-"/>
            </a:pPr>
            <a:r>
              <a:rPr lang="en-US" sz="3200" b="1" dirty="0"/>
              <a:t>Evidence for population density-dependent controls over NO</a:t>
            </a:r>
            <a:r>
              <a:rPr lang="en-US" sz="3200" b="1" baseline="-25000" dirty="0"/>
              <a:t>2</a:t>
            </a:r>
            <a:r>
              <a:rPr lang="en-US" sz="3200" b="1" dirty="0"/>
              <a:t> concentrations in Africa’s biomass burning regions </a:t>
            </a:r>
          </a:p>
          <a:p>
            <a:r>
              <a:rPr lang="en-US" sz="3200" b="1" dirty="0"/>
              <a:t>	- mitigation of air pollution through fire suppression</a:t>
            </a:r>
          </a:p>
          <a:p>
            <a:r>
              <a:rPr lang="en-US" sz="3200" b="1" dirty="0"/>
              <a:t>	- Improvements are offset by fossil fuel emissions at high population 	 	  densities</a:t>
            </a:r>
          </a:p>
          <a:p>
            <a:pPr marL="457200" indent="-457200">
              <a:buFontTx/>
              <a:buChar char="-"/>
            </a:pPr>
            <a:r>
              <a:rPr lang="en-US" sz="3200" b="1" dirty="0"/>
              <a:t>Socio-economic development has led to decreases in NO</a:t>
            </a:r>
            <a:r>
              <a:rPr lang="en-US" sz="3200" b="1" baseline="-25000" dirty="0"/>
              <a:t>2</a:t>
            </a:r>
            <a:r>
              <a:rPr lang="en-US" sz="3200" b="1" dirty="0"/>
              <a:t> across much of Africa’s northern biomass burning region, counter to expectations under the Environmental Kuznets Curve</a:t>
            </a:r>
          </a:p>
        </p:txBody>
      </p:sp>
      <p:sp>
        <p:nvSpPr>
          <p:cNvPr id="5" name="Title 1">
            <a:extLst>
              <a:ext uri="{FF2B5EF4-FFF2-40B4-BE49-F238E27FC236}">
                <a16:creationId xmlns:a16="http://schemas.microsoft.com/office/drawing/2014/main" id="{FDC7D6E2-9707-1A4C-AAA0-3321C19982C2}"/>
              </a:ext>
            </a:extLst>
          </p:cNvPr>
          <p:cNvSpPr txBox="1">
            <a:spLocks/>
          </p:cNvSpPr>
          <p:nvPr/>
        </p:nvSpPr>
        <p:spPr>
          <a:xfrm>
            <a:off x="0" y="-214906"/>
            <a:ext cx="12192000" cy="1804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dirty="0"/>
              <a:t>Conclusions</a:t>
            </a:r>
          </a:p>
        </p:txBody>
      </p:sp>
      <p:grpSp>
        <p:nvGrpSpPr>
          <p:cNvPr id="3" name="Group 2">
            <a:extLst>
              <a:ext uri="{FF2B5EF4-FFF2-40B4-BE49-F238E27FC236}">
                <a16:creationId xmlns:a16="http://schemas.microsoft.com/office/drawing/2014/main" id="{15889AD7-472B-634A-B5A3-15CF44C340DA}"/>
              </a:ext>
            </a:extLst>
          </p:cNvPr>
          <p:cNvGrpSpPr/>
          <p:nvPr/>
        </p:nvGrpSpPr>
        <p:grpSpPr>
          <a:xfrm>
            <a:off x="2194983" y="4183791"/>
            <a:ext cx="7906278" cy="2674209"/>
            <a:chOff x="2194983" y="4183791"/>
            <a:chExt cx="7906278" cy="2674209"/>
          </a:xfrm>
        </p:grpSpPr>
        <p:pic>
          <p:nvPicPr>
            <p:cNvPr id="10" name="Picture 9">
              <a:extLst>
                <a:ext uri="{FF2B5EF4-FFF2-40B4-BE49-F238E27FC236}">
                  <a16:creationId xmlns:a16="http://schemas.microsoft.com/office/drawing/2014/main" id="{712E815C-3126-C247-BB2E-C86624AE8A5A}"/>
                </a:ext>
              </a:extLst>
            </p:cNvPr>
            <p:cNvPicPr/>
            <p:nvPr/>
          </p:nvPicPr>
          <p:blipFill>
            <a:blip r:embed="rId2" cstate="print">
              <a:extLst>
                <a:ext uri="{28A0092B-C50C-407E-A947-70E740481C1C}">
                  <a14:useLocalDpi xmlns:a14="http://schemas.microsoft.com/office/drawing/2010/main"/>
                </a:ext>
              </a:extLst>
            </a:blip>
            <a:stretch>
              <a:fillRect/>
            </a:stretch>
          </p:blipFill>
          <p:spPr>
            <a:xfrm>
              <a:off x="2194983" y="4352825"/>
              <a:ext cx="7802033" cy="2505175"/>
            </a:xfrm>
            <a:prstGeom prst="rect">
              <a:avLst/>
            </a:prstGeom>
          </p:spPr>
        </p:pic>
        <p:sp>
          <p:nvSpPr>
            <p:cNvPr id="2" name="TextBox 1">
              <a:extLst>
                <a:ext uri="{FF2B5EF4-FFF2-40B4-BE49-F238E27FC236}">
                  <a16:creationId xmlns:a16="http://schemas.microsoft.com/office/drawing/2014/main" id="{2C3B8CA8-F748-A64F-B97C-270D8E79B1A1}"/>
                </a:ext>
              </a:extLst>
            </p:cNvPr>
            <p:cNvSpPr txBox="1"/>
            <p:nvPr/>
          </p:nvSpPr>
          <p:spPr>
            <a:xfrm rot="5400000">
              <a:off x="9770073" y="4145647"/>
              <a:ext cx="293044" cy="369332"/>
            </a:xfrm>
            <a:prstGeom prst="rect">
              <a:avLst/>
            </a:prstGeom>
            <a:noFill/>
          </p:spPr>
          <p:txBody>
            <a:bodyPr wrap="square" rtlCol="0">
              <a:spAutoFit/>
            </a:bodyPr>
            <a:lstStyle/>
            <a:p>
              <a:r>
                <a:rPr lang="en-US" dirty="0"/>
                <a:t>(</a:t>
              </a:r>
            </a:p>
          </p:txBody>
        </p:sp>
      </p:grpSp>
      <p:pic>
        <p:nvPicPr>
          <p:cNvPr id="7" name="Picture 6">
            <a:extLst>
              <a:ext uri="{FF2B5EF4-FFF2-40B4-BE49-F238E27FC236}">
                <a16:creationId xmlns:a16="http://schemas.microsoft.com/office/drawing/2014/main" id="{D06747AD-821E-D240-8AE4-15E8433E8D51}"/>
              </a:ext>
            </a:extLst>
          </p:cNvPr>
          <p:cNvPicPr>
            <a:picLocks noChangeAspect="1"/>
          </p:cNvPicPr>
          <p:nvPr/>
        </p:nvPicPr>
        <p:blipFill>
          <a:blip r:embed="rId3"/>
          <a:stretch>
            <a:fillRect/>
          </a:stretch>
        </p:blipFill>
        <p:spPr>
          <a:xfrm flipV="1">
            <a:off x="0" y="6459319"/>
            <a:ext cx="1144784" cy="398681"/>
          </a:xfrm>
          <a:prstGeom prst="rect">
            <a:avLst/>
          </a:prstGeom>
        </p:spPr>
      </p:pic>
    </p:spTree>
    <p:extLst>
      <p:ext uri="{BB962C8B-B14F-4D97-AF65-F5344CB8AC3E}">
        <p14:creationId xmlns:p14="http://schemas.microsoft.com/office/powerpoint/2010/main" val="215913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16046</TotalTime>
  <Words>414</Words>
  <Application>Microsoft Macintosh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Biomass burning declines lead to large net reductions in NO2 concentrations over north equatorial Africa in spite of growing fossil fuel emissions</vt:lpstr>
      <vt:lpstr>The Environmental Kuznets Curve: As countries grow economically, pollution tends to increase with increasing GDP up to an inflection point. But in sub-Saharan Africa, biomass burning—one of the largest sources of NO2 pollution—has declined steadily during the 21st century as energy use has increased</vt:lpstr>
      <vt:lpstr>Biomass burning has a distinct seasonality, and a clear influence on tropospheric NO2 concentrations</vt:lpstr>
      <vt:lpstr>Population effects on biomass burning are the predominant factor influencing NO2 concentrations over the biomass burning regions of Africa</vt:lpstr>
      <vt:lpstr>Pronounced trends in burned area and NO2 VCDs from 2005 through 2017</vt:lpstr>
      <vt:lpstr>Relative contributions of fossil fuel (from the Community Emissions Database System (CEDS) inventory) and biomass burning emissions to NO2 trends, 2005-2014</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of development for air quality in north equatorial Africa</dc:title>
  <dc:subject/>
  <dc:creator>Hickman, Jonathan E. (GISS-611.0)[UNIVERSITIES SPACE RESEARCH ASSOCIATION]</dc:creator>
  <cp:keywords/>
  <dc:description/>
  <cp:lastModifiedBy>Hickman, Jonathan E. (GISS-611.0)[UNIVERSITIES SPACE RESEARCH ASSOCIATION]</cp:lastModifiedBy>
  <cp:revision>87</cp:revision>
  <dcterms:created xsi:type="dcterms:W3CDTF">2019-10-23T12:14:24Z</dcterms:created>
  <dcterms:modified xsi:type="dcterms:W3CDTF">2020-04-24T14:35:29Z</dcterms:modified>
  <cp:category/>
</cp:coreProperties>
</file>