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5" r:id="rId6"/>
    <p:sldId id="27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>
      <p:cViewPr varScale="1">
        <p:scale>
          <a:sx n="67" d="100"/>
          <a:sy n="67" d="100"/>
        </p:scale>
        <p:origin x="5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fld id="{B358D598-EA73-4EE7-8159-18B7B9C436C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FACB4C-FB15-4B55-8ECD-9B9B69AB778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20723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FCD9F4-BC56-438F-827A-DF05295E486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17274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zh-CN" altLang="en-US"/>
              <a:t>单击图标添加表格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AE1AFFD-BDD3-4197-B5E8-11EDD68A81C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30688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194AA4-DC6A-4F78-8288-A378342FF82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73217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069867-EA38-4AA7-9BB9-8DF3C3B5603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45411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862EEE-8FDE-43EE-B99F-C42AF9AA523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5708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E2F0CE-C76E-4D9E-BC08-35E5D5D4922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35694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C57C37-9393-4AE7-AECA-8DC8ECCB149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35734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EC41A-9952-478D-801E-D2D361658D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247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5C87DD-EA90-4511-A79D-E0BB8E4BBD5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01917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D9FA38-21A5-46E2-8A64-A9251F0393F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63003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defRPr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defRPr>
            </a:lvl1pPr>
          </a:lstStyle>
          <a:p>
            <a:fld id="{B97F9088-F34A-4FCF-AA29-93AC62B14E3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017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defRPr>
            </a:lvl1pPr>
          </a:lstStyle>
          <a:p>
            <a:r>
              <a:rPr lang="en-US" altLang="zh-CN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5BC9B4E-7137-4205-9C8B-6F82863A9BF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28464" y="1556792"/>
            <a:ext cx="8287072" cy="126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Distribution and cause and cause analysis of typical soil microorganisms in alpine region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F22C5C-011C-4BFC-840C-96ADB6902B0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39552" y="5515957"/>
            <a:ext cx="8467042" cy="86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l"/>
            <a:r>
              <a:rPr lang="en-US" altLang="zh-CN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Institution: China Institute of Water Resources and Hydropower Research</a:t>
            </a:r>
          </a:p>
          <a:p>
            <a:pPr algn="l"/>
            <a:r>
              <a:rPr lang="en-US" altLang="zh-CN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Department: Department of Water Resources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C672D21-A9C9-4B07-A27F-7E5674F5E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49447"/>
            <a:ext cx="1271017" cy="126650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39D5632-F718-41FC-8FE3-81DDA1D14C0A}"/>
              </a:ext>
            </a:extLst>
          </p:cNvPr>
          <p:cNvSpPr txBox="1"/>
          <p:nvPr/>
        </p:nvSpPr>
        <p:spPr>
          <a:xfrm>
            <a:off x="3307435" y="3634339"/>
            <a:ext cx="2931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Jianwei</a:t>
            </a:r>
            <a:r>
              <a:rPr lang="en-US" altLang="zh-CN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Wang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3ADC99B-48E1-4D72-B76A-B008CE122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323037"/>
            <a:ext cx="5133971" cy="119291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9D6E380-AE41-4D0D-B837-C11722650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5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5BC9B4E-7137-4205-9C8B-6F82863A9BF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28464" y="113321"/>
            <a:ext cx="8287072" cy="86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Location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C218178-89A8-436F-898F-E20666406A36}"/>
              </a:ext>
            </a:extLst>
          </p:cNvPr>
          <p:cNvCxnSpPr/>
          <p:nvPr/>
        </p:nvCxnSpPr>
        <p:spPr bwMode="auto">
          <a:xfrm>
            <a:off x="0" y="1052736"/>
            <a:ext cx="91440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60AD8D61-42A3-4894-A8FE-DE4105F42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58" y="1724806"/>
            <a:ext cx="6482980" cy="41044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D90DFC2-9CA4-4570-A648-F0EDA3C4D6A0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0" y="1124745"/>
            <a:ext cx="9036496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zh-C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Soil type: calcareous soil(49.3%) alpine soil(45.5%) aqueous soil(1.1%)</a:t>
            </a:r>
          </a:p>
        </p:txBody>
      </p:sp>
    </p:spTree>
    <p:extLst>
      <p:ext uri="{BB962C8B-B14F-4D97-AF65-F5344CB8AC3E}">
        <p14:creationId xmlns:p14="http://schemas.microsoft.com/office/powerpoint/2010/main" val="291061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5BC9B4E-7137-4205-9C8B-6F82863A9BF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28464" y="317082"/>
            <a:ext cx="8287072" cy="59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Sample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C218178-89A8-436F-898F-E20666406A36}"/>
              </a:ext>
            </a:extLst>
          </p:cNvPr>
          <p:cNvCxnSpPr/>
          <p:nvPr/>
        </p:nvCxnSpPr>
        <p:spPr bwMode="auto">
          <a:xfrm>
            <a:off x="0" y="1052736"/>
            <a:ext cx="91440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19399F5B-2177-4FB7-9634-EABF4A974F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40760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1466F30-9AF3-4BD1-A011-090A898BCD8F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403648" y="5589240"/>
            <a:ext cx="6696744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zh-C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Aqueous soil         Calcareous soil          Alpine soil</a:t>
            </a:r>
          </a:p>
        </p:txBody>
      </p:sp>
    </p:spTree>
    <p:extLst>
      <p:ext uri="{BB962C8B-B14F-4D97-AF65-F5344CB8AC3E}">
        <p14:creationId xmlns:p14="http://schemas.microsoft.com/office/powerpoint/2010/main" val="2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C218178-89A8-436F-898F-E20666406A36}"/>
              </a:ext>
            </a:extLst>
          </p:cNvPr>
          <p:cNvCxnSpPr/>
          <p:nvPr/>
        </p:nvCxnSpPr>
        <p:spPr bwMode="auto">
          <a:xfrm>
            <a:off x="0" y="1052736"/>
            <a:ext cx="91440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6744A867-3D39-4057-9E3F-F367633AF62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28464" y="317082"/>
            <a:ext cx="8287072" cy="59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74E583D-CDA1-4BD0-9E3D-70A73F2AF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16312"/>
            <a:ext cx="4176464" cy="31331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40952E6-73C8-4753-8158-73A556680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385738"/>
              </p:ext>
            </p:extLst>
          </p:nvPr>
        </p:nvGraphicFramePr>
        <p:xfrm>
          <a:off x="1819750" y="4712989"/>
          <a:ext cx="5504500" cy="1464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355">
                  <a:extLst>
                    <a:ext uri="{9D8B030D-6E8A-4147-A177-3AD203B41FA5}">
                      <a16:colId xmlns:a16="http://schemas.microsoft.com/office/drawing/2014/main" val="543638730"/>
                    </a:ext>
                  </a:extLst>
                </a:gridCol>
                <a:gridCol w="682943">
                  <a:extLst>
                    <a:ext uri="{9D8B030D-6E8A-4147-A177-3AD203B41FA5}">
                      <a16:colId xmlns:a16="http://schemas.microsoft.com/office/drawing/2014/main" val="4279922335"/>
                    </a:ext>
                  </a:extLst>
                </a:gridCol>
                <a:gridCol w="682943">
                  <a:extLst>
                    <a:ext uri="{9D8B030D-6E8A-4147-A177-3AD203B41FA5}">
                      <a16:colId xmlns:a16="http://schemas.microsoft.com/office/drawing/2014/main" val="1246411480"/>
                    </a:ext>
                  </a:extLst>
                </a:gridCol>
                <a:gridCol w="682943">
                  <a:extLst>
                    <a:ext uri="{9D8B030D-6E8A-4147-A177-3AD203B41FA5}">
                      <a16:colId xmlns:a16="http://schemas.microsoft.com/office/drawing/2014/main" val="761376448"/>
                    </a:ext>
                  </a:extLst>
                </a:gridCol>
                <a:gridCol w="682943">
                  <a:extLst>
                    <a:ext uri="{9D8B030D-6E8A-4147-A177-3AD203B41FA5}">
                      <a16:colId xmlns:a16="http://schemas.microsoft.com/office/drawing/2014/main" val="640041634"/>
                    </a:ext>
                  </a:extLst>
                </a:gridCol>
                <a:gridCol w="682943">
                  <a:extLst>
                    <a:ext uri="{9D8B030D-6E8A-4147-A177-3AD203B41FA5}">
                      <a16:colId xmlns:a16="http://schemas.microsoft.com/office/drawing/2014/main" val="906441516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val="151660377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effectLst/>
                        </a:rPr>
                        <a:t>pH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OMG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TP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TN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effectLst/>
                        </a:rPr>
                        <a:t>slope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i="0" u="none" strike="noStrike" dirty="0">
                          <a:effectLst/>
                          <a:latin typeface="Arial" panose="020B0604020202020204" pitchFamily="34" charset="0"/>
                        </a:rPr>
                        <a:t>Elevation</a:t>
                      </a:r>
                    </a:p>
                  </a:txBody>
                  <a:tcPr marL="68580" marR="68580" marT="6350" marB="0" anchor="ctr"/>
                </a:tc>
                <a:extLst>
                  <a:ext uri="{0D108BD9-81ED-4DB2-BD59-A6C34878D82A}">
                    <a16:rowId xmlns:a16="http://schemas.microsoft.com/office/drawing/2014/main" val="20781276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indent="128016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Nitrospira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-0.406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0.237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-0.394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0.175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  <a:highlight>
                            <a:srgbClr val="FFFF00"/>
                          </a:highlight>
                        </a:rPr>
                        <a:t>.866*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-.816*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extLst>
                  <a:ext uri="{0D108BD9-81ED-4DB2-BD59-A6C34878D82A}">
                    <a16:rowId xmlns:a16="http://schemas.microsoft.com/office/drawing/2014/main" val="8715107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28016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Bacillus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-0.421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effectLst/>
                        </a:rPr>
                        <a:t>0.059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-0.296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0.042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effectLst/>
                        </a:rPr>
                        <a:t>0.587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-0.094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extLst>
                  <a:ext uri="{0D108BD9-81ED-4DB2-BD59-A6C34878D82A}">
                    <a16:rowId xmlns:a16="http://schemas.microsoft.com/office/drawing/2014/main" val="17095218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indent="128016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Nocardioides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0.092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0.263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0.388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0.32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-0.583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0.775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extLst>
                  <a:ext uri="{0D108BD9-81ED-4DB2-BD59-A6C34878D82A}">
                    <a16:rowId xmlns:a16="http://schemas.microsoft.com/office/drawing/2014/main" val="65426461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indent="128016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Bradyrhizobium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0.484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  <a:highlight>
                            <a:srgbClr val="FFFF00"/>
                          </a:highlight>
                        </a:rPr>
                        <a:t>-.879*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</a:rPr>
                        <a:t>0.389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effectLst/>
                          <a:highlight>
                            <a:srgbClr val="FFFF00"/>
                          </a:highlight>
                        </a:rPr>
                        <a:t>-.835*</a:t>
                      </a:r>
                      <a:endParaRPr lang="en-US" altLang="zh-CN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effectLst/>
                        </a:rPr>
                        <a:t>-0.739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tc>
                  <a:txBody>
                    <a:bodyPr/>
                    <a:lstStyle/>
                    <a:p>
                      <a:pPr indent="128016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effectLst/>
                        </a:rPr>
                        <a:t>0.286</a:t>
                      </a:r>
                      <a:endParaRPr lang="en-US" altLang="zh-CN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6350" marB="0" anchor="ctr"/>
                </a:tc>
                <a:extLst>
                  <a:ext uri="{0D108BD9-81ED-4DB2-BD59-A6C34878D82A}">
                    <a16:rowId xmlns:a16="http://schemas.microsoft.com/office/drawing/2014/main" val="409803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68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C218178-89A8-436F-898F-E20666406A36}"/>
              </a:ext>
            </a:extLst>
          </p:cNvPr>
          <p:cNvCxnSpPr/>
          <p:nvPr/>
        </p:nvCxnSpPr>
        <p:spPr bwMode="auto">
          <a:xfrm>
            <a:off x="0" y="1052736"/>
            <a:ext cx="914400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6744A867-3D39-4057-9E3F-F367633AF62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28464" y="317082"/>
            <a:ext cx="8287072" cy="59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48E7A3-29CC-473A-A4C3-39D61AA3CAB9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51520" y="1628800"/>
            <a:ext cx="8492430" cy="230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sz="24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Nitrospira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and </a:t>
            </a:r>
            <a:r>
              <a:rPr lang="en-US" altLang="zh-CN" sz="24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Gaiella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were the main microorganism;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Negative correlation between </a:t>
            </a:r>
            <a:r>
              <a:rPr lang="en-US" altLang="zh-CN" sz="24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Bradyrhizobium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and soil </a:t>
            </a:r>
            <a:r>
              <a:rPr lang="en-US" altLang="zh-CN" sz="2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TN;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Negative correlation between </a:t>
            </a:r>
            <a:r>
              <a:rPr lang="en-US" altLang="zh-CN" sz="24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Nitrospira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and </a:t>
            </a:r>
            <a:r>
              <a:rPr lang="en-US" altLang="zh-CN" sz="2400" i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Nocardioides</a:t>
            </a:r>
            <a:r>
              <a:rPr lang="en-US" altLang="zh-CN" sz="24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.</a:t>
            </a:r>
            <a:endParaRPr lang="en-US" altLang="zh-CN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6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WordArt 7"/>
          <p:cNvSpPr>
            <a:spLocks noChangeArrowheads="1" noChangeShapeType="1" noTextEdit="1"/>
          </p:cNvSpPr>
          <p:nvPr/>
        </p:nvSpPr>
        <p:spPr bwMode="gray">
          <a:xfrm>
            <a:off x="1692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  <a:endParaRPr lang="zh-CN" altLang="en-US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c010TGp_sky_diagram_v2</Template>
  <TotalTime>74</TotalTime>
  <Words>134</Words>
  <Application>Microsoft Office PowerPoint</Application>
  <PresentationFormat>全屏显示(4:3)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Verdana</vt:lpstr>
      <vt:lpstr>Wingdings</vt:lpstr>
      <vt:lpstr>sample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YANGS-PC</dc:creator>
  <cp:lastModifiedBy>wang jw</cp:lastModifiedBy>
  <cp:revision>24</cp:revision>
  <dcterms:created xsi:type="dcterms:W3CDTF">2016-03-16T13:50:04Z</dcterms:created>
  <dcterms:modified xsi:type="dcterms:W3CDTF">2020-04-28T13:50:57Z</dcterms:modified>
</cp:coreProperties>
</file>