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9" r:id="rId4"/>
    <p:sldId id="260" r:id="rId5"/>
    <p:sldId id="264" r:id="rId6"/>
    <p:sldId id="265" r:id="rId7"/>
    <p:sldId id="267" r:id="rId8"/>
    <p:sldId id="266" r:id="rId9"/>
    <p:sldId id="262" r:id="rId10"/>
    <p:sldId id="263" r:id="rId11"/>
    <p:sldId id="261" r:id="rId12"/>
    <p:sldId id="268" r:id="rId13"/>
    <p:sldId id="269" r:id="rId14"/>
    <p:sldId id="270"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sorterViewPr>
    <p:cViewPr>
      <p:scale>
        <a:sx n="100" d="100"/>
        <a:sy n="100" d="100"/>
      </p:scale>
      <p:origin x="0" y="-348"/>
    </p:cViewPr>
  </p:sorterViewPr>
  <p:notesViewPr>
    <p:cSldViewPr snapToGrid="0">
      <p:cViewPr varScale="1">
        <p:scale>
          <a:sx n="90" d="100"/>
          <a:sy n="90" d="100"/>
        </p:scale>
        <p:origin x="358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B19B4-0483-4AA7-9EEA-795BD23A9F5D}" type="datetimeFigureOut">
              <a:rPr lang="zh-CN" altLang="en-US" smtClean="0"/>
              <a:t>2020/5/3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8D0DA-4F18-4032-BD27-0989CDA5E33D}" type="slidenum">
              <a:rPr lang="zh-CN" altLang="en-US" smtClean="0"/>
              <a:t>‹#›</a:t>
            </a:fld>
            <a:endParaRPr lang="zh-CN" altLang="en-US"/>
          </a:p>
        </p:txBody>
      </p:sp>
    </p:spTree>
    <p:extLst>
      <p:ext uri="{BB962C8B-B14F-4D97-AF65-F5344CB8AC3E}">
        <p14:creationId xmlns:p14="http://schemas.microsoft.com/office/powerpoint/2010/main" val="142674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2</a:t>
            </a:fld>
            <a:endParaRPr lang="zh-CN" altLang="en-US"/>
          </a:p>
        </p:txBody>
      </p:sp>
    </p:spTree>
    <p:extLst>
      <p:ext uri="{BB962C8B-B14F-4D97-AF65-F5344CB8AC3E}">
        <p14:creationId xmlns:p14="http://schemas.microsoft.com/office/powerpoint/2010/main" val="133015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3</a:t>
            </a:fld>
            <a:endParaRPr lang="zh-CN" altLang="en-US"/>
          </a:p>
        </p:txBody>
      </p:sp>
    </p:spTree>
    <p:extLst>
      <p:ext uri="{BB962C8B-B14F-4D97-AF65-F5344CB8AC3E}">
        <p14:creationId xmlns:p14="http://schemas.microsoft.com/office/powerpoint/2010/main" val="3462382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4</a:t>
            </a:fld>
            <a:endParaRPr lang="zh-CN" altLang="en-US"/>
          </a:p>
        </p:txBody>
      </p:sp>
    </p:spTree>
    <p:extLst>
      <p:ext uri="{BB962C8B-B14F-4D97-AF65-F5344CB8AC3E}">
        <p14:creationId xmlns:p14="http://schemas.microsoft.com/office/powerpoint/2010/main" val="383819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5</a:t>
            </a:fld>
            <a:endParaRPr lang="zh-CN" altLang="en-US"/>
          </a:p>
        </p:txBody>
      </p:sp>
    </p:spTree>
    <p:extLst>
      <p:ext uri="{BB962C8B-B14F-4D97-AF65-F5344CB8AC3E}">
        <p14:creationId xmlns:p14="http://schemas.microsoft.com/office/powerpoint/2010/main" val="1817544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6</a:t>
            </a:fld>
            <a:endParaRPr lang="zh-CN" altLang="en-US"/>
          </a:p>
        </p:txBody>
      </p:sp>
    </p:spTree>
    <p:extLst>
      <p:ext uri="{BB962C8B-B14F-4D97-AF65-F5344CB8AC3E}">
        <p14:creationId xmlns:p14="http://schemas.microsoft.com/office/powerpoint/2010/main" val="214001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7</a:t>
            </a:fld>
            <a:endParaRPr lang="zh-CN" altLang="en-US"/>
          </a:p>
        </p:txBody>
      </p:sp>
    </p:spTree>
    <p:extLst>
      <p:ext uri="{BB962C8B-B14F-4D97-AF65-F5344CB8AC3E}">
        <p14:creationId xmlns:p14="http://schemas.microsoft.com/office/powerpoint/2010/main" val="47754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8</a:t>
            </a:fld>
            <a:endParaRPr lang="zh-CN" altLang="en-US"/>
          </a:p>
        </p:txBody>
      </p:sp>
    </p:spTree>
    <p:extLst>
      <p:ext uri="{BB962C8B-B14F-4D97-AF65-F5344CB8AC3E}">
        <p14:creationId xmlns:p14="http://schemas.microsoft.com/office/powerpoint/2010/main" val="98975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9</a:t>
            </a:fld>
            <a:endParaRPr lang="zh-CN" altLang="en-US"/>
          </a:p>
        </p:txBody>
      </p:sp>
    </p:spTree>
    <p:extLst>
      <p:ext uri="{BB962C8B-B14F-4D97-AF65-F5344CB8AC3E}">
        <p14:creationId xmlns:p14="http://schemas.microsoft.com/office/powerpoint/2010/main" val="1511704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D88D0DA-4F18-4032-BD27-0989CDA5E33D}" type="slidenum">
              <a:rPr lang="zh-CN" altLang="en-US" smtClean="0"/>
              <a:t>14</a:t>
            </a:fld>
            <a:endParaRPr lang="zh-CN" altLang="en-US"/>
          </a:p>
        </p:txBody>
      </p:sp>
    </p:spTree>
    <p:extLst>
      <p:ext uri="{BB962C8B-B14F-4D97-AF65-F5344CB8AC3E}">
        <p14:creationId xmlns:p14="http://schemas.microsoft.com/office/powerpoint/2010/main" val="287226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A659D2-B28D-434B-B3CD-F1B1D1A6A80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873698F-1D29-44F6-BF79-853705B1D5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F378E2B-DDBF-4CE7-AC70-269AC91947F2}"/>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id="{FC33056C-BC77-4B6D-9F43-DB28D41273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491872-7929-4DE8-A682-444131FDECA1}"/>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1084542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64FEC-5B94-45C4-BC4F-8E39E7A1577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DBABF1-4568-4602-A61D-2BC42515C36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7BA6A65-8632-4CAE-995E-7FF1CC2FC9BD}"/>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id="{53EF3479-CA9D-4B39-B3C4-85661D0B02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33B1CB-83BA-4875-8A12-76B5F27F2701}"/>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32981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BDAF6D-79DE-4BD2-A031-6187EB837A7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73E5687-BAEA-408E-B25D-92A6B8BAF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75EAE4-BF69-449E-A4D2-3317CD201069}"/>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id="{A9E60F7B-5436-40B8-9ED0-7955FA1AE5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ED90A9-3B3E-4ACF-A154-84F64E433AD3}"/>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1180339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F0D1ED-3990-4C8B-B619-2BBE3E49C7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88A90-C00E-4731-A62C-140FF22C7B3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87B834-A7C2-470F-81BB-FCCAACAFA3D3}"/>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id="{8DB76768-8E11-4CC6-A3AD-D15F1ECBE1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65F835-4CC2-4F9F-AA79-B418F6CBAF82}"/>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2579350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6D897A-A87F-4017-9F81-308DC5D2DBF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20375C-0B1D-4F9E-9FC7-AF38D3DC38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3A63207-FB16-4157-BD3F-BFD09F69780B}"/>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id="{57A496EB-90AF-4E3A-A8A4-7574ADAFE6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F599F-889C-4302-946A-F763AE1FE882}"/>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3796124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104D9B-45E5-4B15-8A29-846852D9EB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4DD1822-D76B-4926-8D54-2BA6CF2FCF3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FE8E844-0D07-4C62-BB11-D33126B1D45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55FCF65-1325-438A-8F5F-4D53016E9271}"/>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6" name="页脚占位符 5">
            <a:extLst>
              <a:ext uri="{FF2B5EF4-FFF2-40B4-BE49-F238E27FC236}">
                <a16:creationId xmlns:a16="http://schemas.microsoft.com/office/drawing/2014/main" id="{AF2D4BE6-6574-422D-9126-5EB4AB1E2A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3BA070-B113-4105-880E-35404337600D}"/>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140266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CF6169-A1C1-4E01-8E86-75D8539B1F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81EDD52-3B54-4959-9FD7-8A529AC70E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B6488C-38C6-40B9-914E-A1C0FD87932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EFB47AD-38EA-4825-AFCD-BE439726F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E499E8E-25D3-47A6-9007-DB2A160FF0C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A3DAE97-C2E9-4EA5-B642-2D1FEA577766}"/>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8" name="页脚占位符 7">
            <a:extLst>
              <a:ext uri="{FF2B5EF4-FFF2-40B4-BE49-F238E27FC236}">
                <a16:creationId xmlns:a16="http://schemas.microsoft.com/office/drawing/2014/main" id="{0D1633BE-CADC-408C-9F9F-74655EDD40F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04A081B-2A6B-48E7-BC4F-8C25E80F8375}"/>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221230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311AE4-FFF3-4636-BA2E-5FDEB373860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6E96E28-27B4-4EA5-ACC6-C40488543C50}"/>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4" name="页脚占位符 3">
            <a:extLst>
              <a:ext uri="{FF2B5EF4-FFF2-40B4-BE49-F238E27FC236}">
                <a16:creationId xmlns:a16="http://schemas.microsoft.com/office/drawing/2014/main" id="{F6586541-83B9-4FE1-91EE-E2E8E4F03B0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1E941C-1925-45E0-BF4A-ED6CF16AB904}"/>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252209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A8FCE61-DDAB-4A7B-B21C-9A2FC00E83F3}"/>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3" name="页脚占位符 2">
            <a:extLst>
              <a:ext uri="{FF2B5EF4-FFF2-40B4-BE49-F238E27FC236}">
                <a16:creationId xmlns:a16="http://schemas.microsoft.com/office/drawing/2014/main" id="{E29D8ED2-CA90-44C8-8211-FEEABE47E98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A702B7-F43A-4EDF-AB16-C2C5AF888C37}"/>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3130881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A0E99-85D7-4D47-983A-E887766C344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DB3F4A-65AC-4C18-BBA3-8B4F8FFBF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1388C-5B13-456D-A95B-04244A0EB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6956C32-AE44-483E-A559-ECC0B325F34D}"/>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6" name="页脚占位符 5">
            <a:extLst>
              <a:ext uri="{FF2B5EF4-FFF2-40B4-BE49-F238E27FC236}">
                <a16:creationId xmlns:a16="http://schemas.microsoft.com/office/drawing/2014/main" id="{C215BD9D-5CDE-4A09-9151-649B9AC94D1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BDE0D9-8FA8-45D8-92D4-8779C00F4190}"/>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211164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E74180-6DCE-47F8-B35B-FE66209993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7A44E00-5418-4CDC-B390-ACBF87C147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4451523-FA5B-4463-973A-8D7EB6902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12AF17-053D-46B3-8932-CA749178DB0C}"/>
              </a:ext>
            </a:extLst>
          </p:cNvPr>
          <p:cNvSpPr>
            <a:spLocks noGrp="1"/>
          </p:cNvSpPr>
          <p:nvPr>
            <p:ph type="dt" sz="half" idx="10"/>
          </p:nvPr>
        </p:nvSpPr>
        <p:spPr/>
        <p:txBody>
          <a:bodyPr/>
          <a:lstStyle/>
          <a:p>
            <a:fld id="{3DD9D665-4359-41D6-97A8-A9B4290B13A4}" type="datetimeFigureOut">
              <a:rPr lang="zh-CN" altLang="en-US" smtClean="0"/>
              <a:t>2020/5/3</a:t>
            </a:fld>
            <a:endParaRPr lang="zh-CN" altLang="en-US"/>
          </a:p>
        </p:txBody>
      </p:sp>
      <p:sp>
        <p:nvSpPr>
          <p:cNvPr id="6" name="页脚占位符 5">
            <a:extLst>
              <a:ext uri="{FF2B5EF4-FFF2-40B4-BE49-F238E27FC236}">
                <a16:creationId xmlns:a16="http://schemas.microsoft.com/office/drawing/2014/main" id="{AA43DE27-0BE1-4006-B277-F70EBE1F4A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FF46B4-1788-4549-947D-066075EEBD33}"/>
              </a:ext>
            </a:extLst>
          </p:cNvPr>
          <p:cNvSpPr>
            <a:spLocks noGrp="1"/>
          </p:cNvSpPr>
          <p:nvPr>
            <p:ph type="sldNum" sz="quarter" idx="12"/>
          </p:nvPr>
        </p:nvSpPr>
        <p:spPr/>
        <p:txBody>
          <a:body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255146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FF3523-14E9-43D7-86C8-6D57BA6A89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A5C90E6-B28E-4878-B955-3213F10331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626EF2-F920-4F89-8DEA-505B63B264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9D665-4359-41D6-97A8-A9B4290B13A4}" type="datetimeFigureOut">
              <a:rPr lang="zh-CN" altLang="en-US" smtClean="0"/>
              <a:t>2020/5/3</a:t>
            </a:fld>
            <a:endParaRPr lang="zh-CN" altLang="en-US"/>
          </a:p>
        </p:txBody>
      </p:sp>
      <p:sp>
        <p:nvSpPr>
          <p:cNvPr id="5" name="页脚占位符 4">
            <a:extLst>
              <a:ext uri="{FF2B5EF4-FFF2-40B4-BE49-F238E27FC236}">
                <a16:creationId xmlns:a16="http://schemas.microsoft.com/office/drawing/2014/main" id="{A436CB2B-A941-4777-A50E-A17E27217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A83D1A8-29A5-4A38-94A3-E6BBAE2CF7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25CAE-DBD7-4744-82B1-DDC933A7D410}" type="slidenum">
              <a:rPr lang="zh-CN" altLang="en-US" smtClean="0"/>
              <a:t>‹#›</a:t>
            </a:fld>
            <a:endParaRPr lang="zh-CN" altLang="en-US"/>
          </a:p>
        </p:txBody>
      </p:sp>
    </p:spTree>
    <p:extLst>
      <p:ext uri="{BB962C8B-B14F-4D97-AF65-F5344CB8AC3E}">
        <p14:creationId xmlns:p14="http://schemas.microsoft.com/office/powerpoint/2010/main" val="1421382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9715D2B3-0F74-4B55-BC73-D0589B41DE34}"/>
              </a:ext>
            </a:extLst>
          </p:cNvPr>
          <p:cNvSpPr>
            <a:spLocks noGrp="1"/>
          </p:cNvSpPr>
          <p:nvPr>
            <p:ph type="ctrTitle"/>
          </p:nvPr>
        </p:nvSpPr>
        <p:spPr>
          <a:xfrm>
            <a:off x="1524003" y="1999615"/>
            <a:ext cx="9144000" cy="2764028"/>
          </a:xfrm>
        </p:spPr>
        <p:txBody>
          <a:bodyPr anchor="ctr">
            <a:normAutofit/>
          </a:bodyPr>
          <a:lstStyle/>
          <a:p>
            <a:r>
              <a:rPr lang="en-US" altLang="zh-CN" sz="4500" b="1">
                <a:latin typeface="Times New Roman" panose="02020603050405020304" pitchFamily="18" charset="0"/>
              </a:rPr>
              <a:t>The forced response of Asian Summer Monsoon precipitation during the past 1500 years: based on the CESM</a:t>
            </a:r>
            <a:endParaRPr lang="zh-CN" altLang="en-US" sz="4500">
              <a:latin typeface="Times New Roman" panose="02020603050405020304" pitchFamily="18" charset="0"/>
            </a:endParaRPr>
          </a:p>
        </p:txBody>
      </p:sp>
      <p:sp>
        <p:nvSpPr>
          <p:cNvPr id="3" name="副标题 2">
            <a:extLst>
              <a:ext uri="{FF2B5EF4-FFF2-40B4-BE49-F238E27FC236}">
                <a16:creationId xmlns:a16="http://schemas.microsoft.com/office/drawing/2014/main" id="{29FEF765-0050-4CEE-9AE7-ABDE477A9344}"/>
              </a:ext>
            </a:extLst>
          </p:cNvPr>
          <p:cNvSpPr>
            <a:spLocks noGrp="1"/>
          </p:cNvSpPr>
          <p:nvPr>
            <p:ph type="subTitle" idx="1"/>
          </p:nvPr>
        </p:nvSpPr>
        <p:spPr>
          <a:xfrm>
            <a:off x="1966912" y="5645150"/>
            <a:ext cx="8258176" cy="631825"/>
          </a:xfrm>
        </p:spPr>
        <p:txBody>
          <a:bodyPr anchor="ctr">
            <a:normAutofit fontScale="62500" lnSpcReduction="20000"/>
          </a:bodyPr>
          <a:lstStyle/>
          <a:p>
            <a:r>
              <a:rPr lang="en-GB" altLang="zh-CN" sz="2800" dirty="0"/>
              <a:t>WANG </a:t>
            </a:r>
            <a:r>
              <a:rPr lang="en-GB" altLang="zh-CN" sz="2800" dirty="0" err="1"/>
              <a:t>Zhiyuan</a:t>
            </a:r>
            <a:r>
              <a:rPr lang="en-GB" altLang="zh-CN" sz="2800" dirty="0"/>
              <a:t>, WANG Jianglin, JIA </a:t>
            </a:r>
            <a:r>
              <a:rPr lang="en-GB" altLang="zh-CN" sz="2800" dirty="0" err="1"/>
              <a:t>Jia</a:t>
            </a:r>
            <a:r>
              <a:rPr lang="en-GB" altLang="zh-CN" sz="2800" dirty="0"/>
              <a:t>, LIU Jian</a:t>
            </a:r>
          </a:p>
          <a:p>
            <a:r>
              <a:rPr lang="en-US" altLang="zh-CN" sz="2800" dirty="0"/>
              <a:t>E-mail: wzhy@zjnu.edu.cn</a:t>
            </a:r>
            <a:endParaRPr lang="zh-CN" altLang="en-US" sz="2800" dirty="0"/>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a:extLst>
              <a:ext uri="{FF2B5EF4-FFF2-40B4-BE49-F238E27FC236}">
                <a16:creationId xmlns:a16="http://schemas.microsoft.com/office/drawing/2014/main" id="{0C211AB7-2C0D-4BDC-92BA-A9E05883C4ED}"/>
              </a:ext>
            </a:extLst>
          </p:cNvPr>
          <p:cNvPicPr>
            <a:picLocks noChangeAspect="1"/>
          </p:cNvPicPr>
          <p:nvPr/>
        </p:nvPicPr>
        <p:blipFill>
          <a:blip r:embed="rId2"/>
          <a:stretch>
            <a:fillRect/>
          </a:stretch>
        </p:blipFill>
        <p:spPr>
          <a:xfrm>
            <a:off x="11070336" y="0"/>
            <a:ext cx="1080000" cy="1080000"/>
          </a:xfrm>
          <a:prstGeom prst="rect">
            <a:avLst/>
          </a:prstGeom>
        </p:spPr>
      </p:pic>
      <p:pic>
        <p:nvPicPr>
          <p:cNvPr id="6" name="图片 5">
            <a:extLst>
              <a:ext uri="{FF2B5EF4-FFF2-40B4-BE49-F238E27FC236}">
                <a16:creationId xmlns:a16="http://schemas.microsoft.com/office/drawing/2014/main" id="{6F6BF64D-053B-4F4A-B5F0-C7E576C03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9682" cy="888889"/>
          </a:xfrm>
          <a:prstGeom prst="rect">
            <a:avLst/>
          </a:prstGeom>
        </p:spPr>
      </p:pic>
    </p:spTree>
    <p:extLst>
      <p:ext uri="{BB962C8B-B14F-4D97-AF65-F5344CB8AC3E}">
        <p14:creationId xmlns:p14="http://schemas.microsoft.com/office/powerpoint/2010/main" val="113910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E01997C-02EA-4DF9-855A-847E2C5DF91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1761" y="982876"/>
            <a:ext cx="8740239" cy="5659072"/>
          </a:xfrm>
          <a:prstGeom prst="rect">
            <a:avLst/>
          </a:prstGeom>
          <a:noFill/>
          <a:ln>
            <a:noFill/>
          </a:ln>
        </p:spPr>
      </p:pic>
      <p:sp>
        <p:nvSpPr>
          <p:cNvPr id="5" name="矩形 4">
            <a:extLst>
              <a:ext uri="{FF2B5EF4-FFF2-40B4-BE49-F238E27FC236}">
                <a16:creationId xmlns:a16="http://schemas.microsoft.com/office/drawing/2014/main" id="{7CF0E9F8-C885-4A8C-B371-182624A95BB3}"/>
              </a:ext>
            </a:extLst>
          </p:cNvPr>
          <p:cNvSpPr/>
          <p:nvPr/>
        </p:nvSpPr>
        <p:spPr>
          <a:xfrm>
            <a:off x="0" y="1298134"/>
            <a:ext cx="3400301" cy="5028556"/>
          </a:xfrm>
          <a:prstGeom prst="rect">
            <a:avLst/>
          </a:prstGeom>
        </p:spPr>
        <p:txBody>
          <a:bodyPr wrap="square">
            <a:spAutoFit/>
          </a:bodyPr>
          <a:lstStyle/>
          <a:p>
            <a:pPr>
              <a:lnSpc>
                <a:spcPct val="150000"/>
              </a:lnSpc>
            </a:pPr>
            <a:r>
              <a:rPr lang="en-US" altLang="zh-CN" kern="100" dirty="0">
                <a:latin typeface="Times New Roman" panose="02020603050405020304" pitchFamily="18" charset="0"/>
                <a:cs typeface="Times New Roman" panose="02020603050405020304" pitchFamily="18" charset="0"/>
              </a:rPr>
              <a:t>The first two EOF modes of the ASM variation over the past 1500 years. The figure shows the spatial structure (a, c) and the corresponding principal component (PC) of the leading EOF mode (b, d). The fractions on the top right of the panel denote the fractional variances. The data derived from the ALLR were band-pass filtered to extract the frequencies at 10-100 years.</a:t>
            </a:r>
            <a:endParaRPr lang="zh-CN" altLang="en-US"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877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4D674B9-0343-4054-9E29-00C566DA5D0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07471" y="298384"/>
            <a:ext cx="6684529" cy="5808662"/>
          </a:xfrm>
          <a:prstGeom prst="rect">
            <a:avLst/>
          </a:prstGeom>
          <a:noFill/>
          <a:ln>
            <a:noFill/>
          </a:ln>
        </p:spPr>
      </p:pic>
      <p:sp>
        <p:nvSpPr>
          <p:cNvPr id="5" name="矩形 4">
            <a:extLst>
              <a:ext uri="{FF2B5EF4-FFF2-40B4-BE49-F238E27FC236}">
                <a16:creationId xmlns:a16="http://schemas.microsoft.com/office/drawing/2014/main" id="{10888808-A5DA-40A8-8BAB-10C83F90409B}"/>
              </a:ext>
            </a:extLst>
          </p:cNvPr>
          <p:cNvSpPr/>
          <p:nvPr/>
        </p:nvSpPr>
        <p:spPr>
          <a:xfrm>
            <a:off x="0" y="298384"/>
            <a:ext cx="4885267" cy="3366563"/>
          </a:xfrm>
          <a:prstGeom prst="rect">
            <a:avLst/>
          </a:prstGeom>
        </p:spPr>
        <p:txBody>
          <a:bodyPr wrap="square">
            <a:spAutoFit/>
          </a:bodyPr>
          <a:lstStyle/>
          <a:p>
            <a:pPr>
              <a:lnSpc>
                <a:spcPct val="150000"/>
              </a:lnSpc>
            </a:pPr>
            <a:r>
              <a:rPr lang="en-US" altLang="zh-CN" kern="100" dirty="0">
                <a:latin typeface="Times New Roman" panose="02020603050405020304" pitchFamily="18" charset="0"/>
                <a:cs typeface="Times New Roman" panose="02020603050405020304" pitchFamily="18" charset="0"/>
              </a:rPr>
              <a:t>The EOF spatial patterns of the ASM precipitation variations over the past 1500 years. (a) Leading EOF mode from the CTRL; (b) and (c) the first two EOF modes from the NAT; (d) and (e) the first two EOF modes from the ANTH. The fractions on the top right of the panel denote the fractional variances. The data were processed, by applying a 10-100-yr band-pass filter.</a:t>
            </a:r>
            <a:endParaRPr lang="zh-CN" altLang="en-US" kern="100" dirty="0">
              <a:latin typeface="Times New Roman" panose="02020603050405020304" pitchFamily="18" charset="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43B15419-A0A8-45F1-924A-35B8D1CB278F}"/>
              </a:ext>
            </a:extLst>
          </p:cNvPr>
          <p:cNvGraphicFramePr>
            <a:graphicFrameLocks noGrp="1"/>
          </p:cNvGraphicFramePr>
          <p:nvPr>
            <p:extLst>
              <p:ext uri="{D42A27DB-BD31-4B8C-83A1-F6EECF244321}">
                <p14:modId xmlns:p14="http://schemas.microsoft.com/office/powerpoint/2010/main" val="2649347969"/>
              </p:ext>
            </p:extLst>
          </p:nvPr>
        </p:nvGraphicFramePr>
        <p:xfrm>
          <a:off x="518583" y="4633490"/>
          <a:ext cx="4262967" cy="1786360"/>
        </p:xfrm>
        <a:graphic>
          <a:graphicData uri="http://schemas.openxmlformats.org/drawingml/2006/table">
            <a:tbl>
              <a:tblPr>
                <a:tableStyleId>{9D7B26C5-4107-4FEC-AEDC-1716B250A1EF}</a:tableStyleId>
              </a:tblPr>
              <a:tblGrid>
                <a:gridCol w="1760273">
                  <a:extLst>
                    <a:ext uri="{9D8B030D-6E8A-4147-A177-3AD203B41FA5}">
                      <a16:colId xmlns:a16="http://schemas.microsoft.com/office/drawing/2014/main" val="1085169636"/>
                    </a:ext>
                  </a:extLst>
                </a:gridCol>
                <a:gridCol w="1326214">
                  <a:extLst>
                    <a:ext uri="{9D8B030D-6E8A-4147-A177-3AD203B41FA5}">
                      <a16:colId xmlns:a16="http://schemas.microsoft.com/office/drawing/2014/main" val="1909924594"/>
                    </a:ext>
                  </a:extLst>
                </a:gridCol>
                <a:gridCol w="1176480">
                  <a:extLst>
                    <a:ext uri="{9D8B030D-6E8A-4147-A177-3AD203B41FA5}">
                      <a16:colId xmlns:a16="http://schemas.microsoft.com/office/drawing/2014/main" val="2662346687"/>
                    </a:ext>
                  </a:extLst>
                </a:gridCol>
              </a:tblGrid>
              <a:tr h="482407">
                <a:tc>
                  <a:txBody>
                    <a:bodyPr/>
                    <a:lstStyle/>
                    <a:p>
                      <a:pPr algn="ctr" fontAlgn="b">
                        <a:lnSpc>
                          <a:spcPct val="100000"/>
                        </a:lnSpc>
                      </a:pPr>
                      <a:r>
                        <a:rPr lang="en-GB" altLang="zh-CN" sz="1600" u="none" strike="noStrike" dirty="0">
                          <a:effectLst/>
                        </a:rPr>
                        <a:t>ALL-EOF1</a:t>
                      </a:r>
                      <a:endParaRPr lang="en-GB" altLang="zh-CN" sz="1600" b="0" i="0" u="none" strike="noStrike" dirty="0">
                        <a:solidFill>
                          <a:srgbClr val="000000"/>
                        </a:solidFill>
                        <a:effectLst/>
                        <a:latin typeface="等线" panose="02010600030101010101" pitchFamily="2" charset="-122"/>
                        <a:ea typeface="+mn-ea"/>
                      </a:endParaRPr>
                    </a:p>
                  </a:txBody>
                  <a:tcPr marL="9525" marR="9525" marT="9525" marB="0" anchor="b"/>
                </a:tc>
                <a:tc>
                  <a:txBody>
                    <a:bodyPr/>
                    <a:lstStyle/>
                    <a:p>
                      <a:pPr algn="ctr" fontAlgn="b">
                        <a:lnSpc>
                          <a:spcPct val="100000"/>
                        </a:lnSpc>
                      </a:pPr>
                      <a:r>
                        <a:rPr lang="en-GB" sz="1600" b="0" u="none" strike="noStrike" dirty="0">
                          <a:solidFill>
                            <a:srgbClr val="000000"/>
                          </a:solidFill>
                          <a:effectLst/>
                        </a:rPr>
                        <a:t>NAT-EOF1</a:t>
                      </a:r>
                      <a:endParaRPr lang="en-GB"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lnSpc>
                          <a:spcPct val="100000"/>
                        </a:lnSpc>
                      </a:pPr>
                      <a:r>
                        <a:rPr lang="en-US" altLang="zh-CN" sz="1600" b="0" u="none" strike="noStrike" dirty="0">
                          <a:solidFill>
                            <a:srgbClr val="000000"/>
                          </a:solidFill>
                          <a:effectLst/>
                        </a:rPr>
                        <a:t>0.83</a:t>
                      </a:r>
                      <a:endParaRPr lang="en-US" altLang="zh-CN" sz="1600" b="0" i="0" u="none" strike="noStrike" dirty="0">
                        <a:solidFill>
                          <a:srgbClr val="000000"/>
                        </a:solidFill>
                        <a:effectLst/>
                        <a:latin typeface="等线" panose="02010600030101010101" pitchFamily="2" charset="-122"/>
                        <a:ea typeface="+mn-ea"/>
                      </a:endParaRPr>
                    </a:p>
                  </a:txBody>
                  <a:tcPr marL="9525" marR="9525" marT="9525" marB="0" anchor="b"/>
                </a:tc>
                <a:extLst>
                  <a:ext uri="{0D108BD9-81ED-4DB2-BD59-A6C34878D82A}">
                    <a16:rowId xmlns:a16="http://schemas.microsoft.com/office/drawing/2014/main" val="1587930945"/>
                  </a:ext>
                </a:extLst>
              </a:tr>
              <a:tr h="427237">
                <a:tc>
                  <a:txBody>
                    <a:bodyPr/>
                    <a:lstStyle/>
                    <a:p>
                      <a:pPr algn="ctr" fontAlgn="b">
                        <a:lnSpc>
                          <a:spcPct val="100000"/>
                        </a:lnSpc>
                      </a:pPr>
                      <a:r>
                        <a:rPr lang="en-GB" sz="1600" b="0" u="none" strike="noStrike" dirty="0">
                          <a:solidFill>
                            <a:srgbClr val="000000"/>
                          </a:solidFill>
                          <a:effectLst/>
                        </a:rPr>
                        <a:t>CTRL-EOF1</a:t>
                      </a:r>
                      <a:endParaRPr lang="en-GB"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lnSpc>
                          <a:spcPct val="100000"/>
                        </a:lnSpc>
                      </a:pPr>
                      <a:r>
                        <a:rPr lang="en-US" altLang="zh-CN" sz="1600" b="0" u="none" strike="noStrike" dirty="0">
                          <a:solidFill>
                            <a:srgbClr val="000000"/>
                          </a:solidFill>
                          <a:effectLst/>
                        </a:rPr>
                        <a:t>NAT-EOF2</a:t>
                      </a:r>
                      <a:endParaRPr lang="en-US" altLang="zh-CN" sz="1600" b="0" i="0" u="none" strike="noStrike" dirty="0">
                        <a:solidFill>
                          <a:srgbClr val="000000"/>
                        </a:solidFill>
                        <a:effectLst/>
                        <a:latin typeface="等线" panose="02010600030101010101" pitchFamily="2" charset="-122"/>
                        <a:ea typeface="+mn-ea"/>
                      </a:endParaRPr>
                    </a:p>
                  </a:txBody>
                  <a:tcPr marL="9525" marR="9525" marT="9525" marB="0" anchor="b"/>
                </a:tc>
                <a:tc>
                  <a:txBody>
                    <a:bodyPr/>
                    <a:lstStyle/>
                    <a:p>
                      <a:pPr algn="ctr" fontAlgn="b">
                        <a:lnSpc>
                          <a:spcPct val="100000"/>
                        </a:lnSpc>
                      </a:pPr>
                      <a:r>
                        <a:rPr lang="en-US" altLang="zh-CN" sz="1600" b="0" u="none" strike="noStrike" dirty="0">
                          <a:solidFill>
                            <a:srgbClr val="000000"/>
                          </a:solidFill>
                          <a:effectLst/>
                        </a:rPr>
                        <a:t>0.98</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631317378"/>
                  </a:ext>
                </a:extLst>
              </a:tr>
              <a:tr h="378267">
                <a:tc>
                  <a:txBody>
                    <a:bodyPr/>
                    <a:lstStyle/>
                    <a:p>
                      <a:pPr algn="ctr" fontAlgn="b">
                        <a:lnSpc>
                          <a:spcPct val="100000"/>
                        </a:lnSpc>
                      </a:pPr>
                      <a:r>
                        <a:rPr lang="en-GB" sz="1600" u="none" strike="noStrike" dirty="0">
                          <a:effectLst/>
                        </a:rPr>
                        <a:t>CTRL-EOF1</a:t>
                      </a:r>
                    </a:p>
                  </a:txBody>
                  <a:tcPr marL="9525" marR="9525" marT="9525" marB="0" anchor="b"/>
                </a:tc>
                <a:tc>
                  <a:txBody>
                    <a:bodyPr/>
                    <a:lstStyle/>
                    <a:p>
                      <a:pPr algn="ctr" fontAlgn="b">
                        <a:lnSpc>
                          <a:spcPct val="100000"/>
                        </a:lnSpc>
                      </a:pPr>
                      <a:r>
                        <a:rPr lang="en-US" altLang="zh-CN" sz="1600" b="0" u="none" strike="noStrike" dirty="0">
                          <a:solidFill>
                            <a:srgbClr val="000000"/>
                          </a:solidFill>
                          <a:effectLst/>
                        </a:rPr>
                        <a:t>ANTH-EOF1</a:t>
                      </a:r>
                      <a:endParaRPr lang="en-US" altLang="zh-CN" sz="1600" b="0" i="0" u="none" strike="noStrike" dirty="0">
                        <a:solidFill>
                          <a:srgbClr val="000000"/>
                        </a:solidFill>
                        <a:effectLst/>
                        <a:latin typeface="等线" panose="02010600030101010101" pitchFamily="2" charset="-122"/>
                        <a:ea typeface="+mn-ea"/>
                      </a:endParaRPr>
                    </a:p>
                  </a:txBody>
                  <a:tcPr marL="9525" marR="9525" marT="9525" marB="0" anchor="b"/>
                </a:tc>
                <a:tc>
                  <a:txBody>
                    <a:bodyPr/>
                    <a:lstStyle/>
                    <a:p>
                      <a:pPr algn="ctr" fontAlgn="b">
                        <a:lnSpc>
                          <a:spcPct val="100000"/>
                        </a:lnSpc>
                      </a:pPr>
                      <a:r>
                        <a:rPr lang="en-US" altLang="zh-CN" sz="1600" u="none" strike="noStrike" dirty="0">
                          <a:effectLst/>
                        </a:rPr>
                        <a:t>0.92</a:t>
                      </a:r>
                    </a:p>
                  </a:txBody>
                  <a:tcPr marL="9525" marR="9525" marT="9525" marB="0" anchor="b"/>
                </a:tc>
                <a:extLst>
                  <a:ext uri="{0D108BD9-81ED-4DB2-BD59-A6C34878D82A}">
                    <a16:rowId xmlns:a16="http://schemas.microsoft.com/office/drawing/2014/main" val="1690728315"/>
                  </a:ext>
                </a:extLst>
              </a:tr>
              <a:tr h="498449">
                <a:tc>
                  <a:txBody>
                    <a:bodyPr/>
                    <a:lstStyle/>
                    <a:p>
                      <a:pPr algn="ctr" fontAlgn="b">
                        <a:lnSpc>
                          <a:spcPct val="100000"/>
                        </a:lnSpc>
                      </a:pPr>
                      <a:r>
                        <a:rPr lang="en-GB" sz="1600" b="0" u="none" strike="noStrike" dirty="0">
                          <a:solidFill>
                            <a:srgbClr val="000000"/>
                          </a:solidFill>
                          <a:effectLst/>
                        </a:rPr>
                        <a:t>CTRL-EOF1</a:t>
                      </a:r>
                      <a:endParaRPr lang="en-GB"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lnSpc>
                          <a:spcPct val="100000"/>
                        </a:lnSpc>
                      </a:pPr>
                      <a:r>
                        <a:rPr lang="en-US" altLang="zh-CN" sz="1600" b="0" u="none" strike="noStrike">
                          <a:solidFill>
                            <a:srgbClr val="000000"/>
                          </a:solidFill>
                          <a:effectLst/>
                        </a:rPr>
                        <a:t>ALL-EOF2</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lnSpc>
                          <a:spcPct val="100000"/>
                        </a:lnSpc>
                      </a:pPr>
                      <a:r>
                        <a:rPr lang="en-US" altLang="zh-CN" sz="1600" u="none" strike="noStrike" dirty="0">
                          <a:effectLst/>
                        </a:rPr>
                        <a:t>-0.86</a:t>
                      </a:r>
                      <a:endParaRPr lang="en-US" altLang="zh-CN"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1149426802"/>
                  </a:ext>
                </a:extLst>
              </a:tr>
            </a:tbl>
          </a:graphicData>
        </a:graphic>
      </p:graphicFrame>
      <p:sp>
        <p:nvSpPr>
          <p:cNvPr id="8" name="文本框 7">
            <a:extLst>
              <a:ext uri="{FF2B5EF4-FFF2-40B4-BE49-F238E27FC236}">
                <a16:creationId xmlns:a16="http://schemas.microsoft.com/office/drawing/2014/main" id="{7C52F88F-418C-4035-B6C8-A1C47DAB5B24}"/>
              </a:ext>
            </a:extLst>
          </p:cNvPr>
          <p:cNvSpPr txBox="1"/>
          <p:nvPr/>
        </p:nvSpPr>
        <p:spPr>
          <a:xfrm>
            <a:off x="1577449" y="4264158"/>
            <a:ext cx="2154757" cy="369332"/>
          </a:xfrm>
          <a:prstGeom prst="rect">
            <a:avLst/>
          </a:prstGeom>
          <a:noFill/>
        </p:spPr>
        <p:txBody>
          <a:bodyPr wrap="none" rtlCol="0">
            <a:spAutoFit/>
          </a:bodyPr>
          <a:lstStyle/>
          <a:p>
            <a:r>
              <a:rPr lang="en-US" altLang="zh-CN" dirty="0"/>
              <a:t>Spatial Correlations</a:t>
            </a:r>
            <a:endParaRPr lang="zh-CN" altLang="en-US" dirty="0"/>
          </a:p>
        </p:txBody>
      </p:sp>
    </p:spTree>
    <p:extLst>
      <p:ext uri="{BB962C8B-B14F-4D97-AF65-F5344CB8AC3E}">
        <p14:creationId xmlns:p14="http://schemas.microsoft.com/office/powerpoint/2010/main" val="293434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FDA1C13-DA73-4A62-8DB1-D704179C71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43192"/>
            <a:ext cx="5039995" cy="3637915"/>
          </a:xfrm>
          <a:prstGeom prst="rect">
            <a:avLst/>
          </a:prstGeom>
          <a:noFill/>
          <a:ln>
            <a:noFill/>
          </a:ln>
        </p:spPr>
      </p:pic>
      <p:pic>
        <p:nvPicPr>
          <p:cNvPr id="5" name="图片 4">
            <a:extLst>
              <a:ext uri="{FF2B5EF4-FFF2-40B4-BE49-F238E27FC236}">
                <a16:creationId xmlns:a16="http://schemas.microsoft.com/office/drawing/2014/main" id="{92C7CB03-3517-4704-9021-8F51CFCACD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39995" y="0"/>
            <a:ext cx="7152005" cy="5176953"/>
          </a:xfrm>
          <a:prstGeom prst="rect">
            <a:avLst/>
          </a:prstGeom>
          <a:noFill/>
          <a:ln>
            <a:noFill/>
          </a:ln>
        </p:spPr>
      </p:pic>
      <p:sp>
        <p:nvSpPr>
          <p:cNvPr id="6" name="矩形 5">
            <a:extLst>
              <a:ext uri="{FF2B5EF4-FFF2-40B4-BE49-F238E27FC236}">
                <a16:creationId xmlns:a16="http://schemas.microsoft.com/office/drawing/2014/main" id="{22221830-800D-4626-BF7C-662F68C76ABB}"/>
              </a:ext>
            </a:extLst>
          </p:cNvPr>
          <p:cNvSpPr/>
          <p:nvPr/>
        </p:nvSpPr>
        <p:spPr>
          <a:xfrm>
            <a:off x="332093" y="3781107"/>
            <a:ext cx="4375809" cy="1023165"/>
          </a:xfrm>
          <a:prstGeom prst="rect">
            <a:avLst/>
          </a:prstGeom>
        </p:spPr>
        <p:txBody>
          <a:bodyPr wrap="square">
            <a:spAutoFit/>
          </a:bodyPr>
          <a:lstStyle/>
          <a:p>
            <a:pPr>
              <a:lnSpc>
                <a:spcPct val="150000"/>
              </a:lnSpc>
            </a:pPr>
            <a:r>
              <a:rPr lang="en-US" altLang="zh-CN" sz="1400" kern="100" dirty="0">
                <a:latin typeface="Times New Roman" panose="02020603050405020304" pitchFamily="18" charset="0"/>
                <a:cs typeface="Times New Roman" panose="02020603050405020304" pitchFamily="18" charset="0"/>
              </a:rPr>
              <a:t>Regressed summer SST patterns onto (a) ALLR-PC1 and (b) ALLR-PC2 over the past 1500 years. Black slash denotes values passing a 10% significance level. </a:t>
            </a:r>
            <a:endParaRPr lang="zh-CN" altLang="en-US" sz="1400" kern="1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E7EB97C0-DC7B-4433-BC39-5A8EB54DDE49}"/>
              </a:ext>
            </a:extLst>
          </p:cNvPr>
          <p:cNvSpPr/>
          <p:nvPr/>
        </p:nvSpPr>
        <p:spPr>
          <a:xfrm>
            <a:off x="5567997" y="5176953"/>
            <a:ext cx="6096000" cy="1023165"/>
          </a:xfrm>
          <a:prstGeom prst="rect">
            <a:avLst/>
          </a:prstGeom>
        </p:spPr>
        <p:txBody>
          <a:bodyPr>
            <a:spAutoFit/>
          </a:bodyPr>
          <a:lstStyle/>
          <a:p>
            <a:pPr>
              <a:lnSpc>
                <a:spcPct val="150000"/>
              </a:lnSpc>
            </a:pPr>
            <a:r>
              <a:rPr lang="en-US" altLang="zh-CN" sz="1400" kern="100" dirty="0">
                <a:latin typeface="Times New Roman" panose="02020603050405020304" pitchFamily="18" charset="0"/>
                <a:cs typeface="Times New Roman" panose="02020603050405020304" pitchFamily="18" charset="0"/>
              </a:rPr>
              <a:t>Regressed summer SST patterns onto (a) CTRL-PC1, (b) NAT-PC1, (c) NAT-PC2, (d) ANTH-PC1 and (e) ANTH-PC2 over the past 1500 years. Black slash denotes values passing a 10% significance level. </a:t>
            </a:r>
            <a:endParaRPr lang="zh-CN" altLang="en-US" sz="14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1689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8F91760-3FAA-4F6C-95F2-3F8D0F744B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4152" y="1711151"/>
            <a:ext cx="8797848" cy="3841923"/>
          </a:xfrm>
          <a:prstGeom prst="rect">
            <a:avLst/>
          </a:prstGeom>
          <a:noFill/>
          <a:ln>
            <a:noFill/>
          </a:ln>
        </p:spPr>
      </p:pic>
      <p:sp>
        <p:nvSpPr>
          <p:cNvPr id="5" name="矩形 4">
            <a:extLst>
              <a:ext uri="{FF2B5EF4-FFF2-40B4-BE49-F238E27FC236}">
                <a16:creationId xmlns:a16="http://schemas.microsoft.com/office/drawing/2014/main" id="{97304DA5-15F0-48AF-8504-C1E6AF42EC5B}"/>
              </a:ext>
            </a:extLst>
          </p:cNvPr>
          <p:cNvSpPr/>
          <p:nvPr/>
        </p:nvSpPr>
        <p:spPr>
          <a:xfrm>
            <a:off x="0" y="1183065"/>
            <a:ext cx="3181350" cy="4901150"/>
          </a:xfrm>
          <a:prstGeom prst="rect">
            <a:avLst/>
          </a:prstGeom>
        </p:spPr>
        <p:txBody>
          <a:bodyPr wrap="square">
            <a:spAutoFit/>
          </a:bodyPr>
          <a:lstStyle/>
          <a:p>
            <a:pPr>
              <a:lnSpc>
                <a:spcPct val="150000"/>
              </a:lnSpc>
            </a:pPr>
            <a:r>
              <a:rPr lang="en-US" altLang="zh-CN" sz="1400" kern="100" dirty="0">
                <a:latin typeface="Times New Roman" panose="02020603050405020304" pitchFamily="18" charset="0"/>
                <a:cs typeface="Times New Roman" panose="02020603050405020304" pitchFamily="18" charset="0"/>
              </a:rPr>
              <a:t>The leading spatial structures and corresponding PCs derived from the NAT over the past 1500 years (a, b) and the ANTH over the past 150 years (c, d). The fractions on the top right of the panel (a) and (c) denote the fractional variances; the values on the top right of the panel (b) and (d) denote the correlation coefficients. The red line and blue line on the panel (b) and (d) represent the PC1 and Global mean SSTs, respectively. The data derived from the NAT were processed by applying a 10-100-yr band-pass filtering; the data for the ANTH were processed by applying 10-yr low-pass filter.</a:t>
            </a:r>
            <a:endParaRPr lang="zh-CN" altLang="en-US" sz="14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24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23E17A8C-F304-4A1D-98F6-AE6442BCAE68}"/>
              </a:ext>
            </a:extLst>
          </p:cNvPr>
          <p:cNvSpPr>
            <a:spLocks noGrp="1"/>
          </p:cNvSpPr>
          <p:nvPr>
            <p:ph type="title"/>
          </p:nvPr>
        </p:nvSpPr>
        <p:spPr>
          <a:xfrm>
            <a:off x="838200" y="253397"/>
            <a:ext cx="10760242" cy="1273233"/>
          </a:xfrm>
        </p:spPr>
        <p:txBody>
          <a:bodyPr>
            <a:normAutofit/>
          </a:bodyPr>
          <a:lstStyle/>
          <a:p>
            <a:r>
              <a:rPr lang="en-US" altLang="zh-CN" sz="3600" dirty="0">
                <a:latin typeface="Times New Roman" panose="02020603050405020304" pitchFamily="18" charset="0"/>
              </a:rPr>
              <a:t>Concluding remarks</a:t>
            </a:r>
            <a:endParaRPr lang="zh-CN" altLang="en-US" sz="3600" dirty="0">
              <a:latin typeface="Times New Roman" panose="02020603050405020304" pitchFamily="18" charset="0"/>
            </a:endParaRP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矩形 2">
            <a:extLst>
              <a:ext uri="{FF2B5EF4-FFF2-40B4-BE49-F238E27FC236}">
                <a16:creationId xmlns:a16="http://schemas.microsoft.com/office/drawing/2014/main" id="{D6D33AE4-11C2-45B4-9452-0A926D689523}"/>
              </a:ext>
            </a:extLst>
          </p:cNvPr>
          <p:cNvSpPr/>
          <p:nvPr/>
        </p:nvSpPr>
        <p:spPr>
          <a:xfrm>
            <a:off x="1184338" y="1899601"/>
            <a:ext cx="9820276" cy="5028556"/>
          </a:xfrm>
          <a:prstGeom prst="rect">
            <a:avLst/>
          </a:prstGeom>
        </p:spPr>
        <p:txBody>
          <a:bodyPr wrap="square">
            <a:spAutoFit/>
          </a:bodyPr>
          <a:lstStyle/>
          <a:p>
            <a:pPr marL="285750" lvl="0" indent="-285750">
              <a:lnSpc>
                <a:spcPct val="150000"/>
              </a:lnSpc>
              <a:spcAft>
                <a:spcPts val="0"/>
              </a:spcAft>
              <a:buFont typeface="Arial" panose="020B0604020202020204" pitchFamily="34" charset="0"/>
              <a:buChar char="•"/>
            </a:pPr>
            <a:r>
              <a:rPr lang="en-US" altLang="zh-CN" kern="100" dirty="0">
                <a:latin typeface="Times New Roman" panose="02020603050405020304" pitchFamily="18" charset="0"/>
                <a:cs typeface="Times New Roman" panose="02020603050405020304" pitchFamily="18" charset="0"/>
              </a:rPr>
              <a:t>Based on our simulated results, the variation of the ASMI shows significant 2-9, ~15, ~25, ~40, ~ 70, and ~220 years periodicities in the ALLR. Some periodicities, such as 2-9, ~15 and ~25, are also observed in the CTRL.</a:t>
            </a:r>
            <a:endParaRPr lang="zh-CN" altLang="zh-CN" kern="100" dirty="0">
              <a:latin typeface="Times New Roman" panose="02020603050405020304" pitchFamily="18" charset="0"/>
              <a:cs typeface="Times New Roman" panose="02020603050405020304" pitchFamily="18" charset="0"/>
            </a:endParaRPr>
          </a:p>
          <a:p>
            <a:pPr marL="285750" lvl="0" indent="-285750">
              <a:lnSpc>
                <a:spcPct val="150000"/>
              </a:lnSpc>
              <a:spcAft>
                <a:spcPts val="0"/>
              </a:spcAft>
              <a:buFont typeface="Arial" panose="020B0604020202020204" pitchFamily="34" charset="0"/>
              <a:buChar char="•"/>
            </a:pPr>
            <a:r>
              <a:rPr lang="en-US" altLang="zh-CN" kern="100" dirty="0">
                <a:latin typeface="Times New Roman" panose="02020603050405020304" pitchFamily="18" charset="0"/>
                <a:cs typeface="Times New Roman" panose="02020603050405020304" pitchFamily="18" charset="0"/>
              </a:rPr>
              <a:t>The spatial pattern of the first leading EOF mode of ASM precipitation derived from the ALLR on decadal to centennial timescales is the forced mode and exhibits an meridional spatial ‘</a:t>
            </a:r>
            <a:r>
              <a:rPr lang="en-US" altLang="zh-CN" kern="100" dirty="0" err="1">
                <a:latin typeface="Times New Roman" panose="02020603050405020304" pitchFamily="18" charset="0"/>
                <a:cs typeface="Times New Roman" panose="02020603050405020304" pitchFamily="18" charset="0"/>
              </a:rPr>
              <a:t>tripole</a:t>
            </a:r>
            <a:r>
              <a:rPr lang="en-US" altLang="zh-CN" kern="100" dirty="0">
                <a:latin typeface="Times New Roman" panose="02020603050405020304" pitchFamily="18" charset="0"/>
                <a:cs typeface="Times New Roman" panose="02020603050405020304" pitchFamily="18" charset="0"/>
              </a:rPr>
              <a:t>’ pattern, which shows a sign of rainfall anomalies over Northern China and most tropical areas of Asian with an opposite sign over the mid-latitude of EASM fields as a broad corridor extending from the Tibetan, crossing southern China, and stretching to Taiwan province.</a:t>
            </a:r>
            <a:endParaRPr lang="zh-CN" altLang="zh-CN" kern="100" dirty="0">
              <a:latin typeface="Times New Roman" panose="02020603050405020304" pitchFamily="18" charset="0"/>
              <a:cs typeface="Times New Roman" panose="02020603050405020304" pitchFamily="18" charset="0"/>
            </a:endParaRPr>
          </a:p>
          <a:p>
            <a:pPr marL="285750" lvl="0" indent="-285750">
              <a:lnSpc>
                <a:spcPct val="150000"/>
              </a:lnSpc>
              <a:spcAft>
                <a:spcPts val="0"/>
              </a:spcAft>
              <a:buFont typeface="Arial" panose="020B0604020202020204" pitchFamily="34" charset="0"/>
              <a:buChar char="•"/>
            </a:pPr>
            <a:r>
              <a:rPr lang="en-US" altLang="zh-CN" kern="100" dirty="0">
                <a:latin typeface="Times New Roman" panose="02020603050405020304" pitchFamily="18" charset="0"/>
                <a:cs typeface="Times New Roman" panose="02020603050405020304" pitchFamily="18" charset="0"/>
              </a:rPr>
              <a:t>The dominant forced mode of ASM precipitation on decadal to centennial timescales is mainly affected by natural forcing over the past 1500 years. Under the natural forcing, the considerable warming (cooling) over the western tropical Pacific enhances (reduces) the SST gradient change in the tropical Pacific, and modifying the ASM precipitation distribution.</a:t>
            </a:r>
            <a:endParaRPr lang="zh-CN" altLang="zh-CN"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4343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23E17A8C-F304-4A1D-98F6-AE6442BCAE68}"/>
              </a:ext>
            </a:extLst>
          </p:cNvPr>
          <p:cNvSpPr>
            <a:spLocks noGrp="1"/>
          </p:cNvSpPr>
          <p:nvPr>
            <p:ph type="title"/>
          </p:nvPr>
        </p:nvSpPr>
        <p:spPr>
          <a:xfrm>
            <a:off x="838200" y="253397"/>
            <a:ext cx="10515600" cy="1273233"/>
          </a:xfrm>
        </p:spPr>
        <p:txBody>
          <a:bodyPr>
            <a:normAutofit/>
          </a:bodyPr>
          <a:lstStyle/>
          <a:p>
            <a:r>
              <a:rPr lang="en-US" altLang="zh-CN" sz="4000"/>
              <a:t>Motivation</a:t>
            </a:r>
            <a:endParaRPr lang="zh-CN" altLang="en-US" sz="400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内容占位符 2">
            <a:extLst>
              <a:ext uri="{FF2B5EF4-FFF2-40B4-BE49-F238E27FC236}">
                <a16:creationId xmlns:a16="http://schemas.microsoft.com/office/drawing/2014/main" id="{B4B83D91-DEDD-4FF2-B3CA-026F47789FF1}"/>
              </a:ext>
            </a:extLst>
          </p:cNvPr>
          <p:cNvSpPr>
            <a:spLocks noGrp="1"/>
          </p:cNvSpPr>
          <p:nvPr>
            <p:ph idx="1"/>
          </p:nvPr>
        </p:nvSpPr>
        <p:spPr>
          <a:xfrm>
            <a:off x="836676" y="2144119"/>
            <a:ext cx="10515600" cy="3694176"/>
          </a:xfrm>
        </p:spPr>
        <p:txBody>
          <a:bodyPr>
            <a:normAutofit/>
          </a:bodyPr>
          <a:lstStyle/>
          <a:p>
            <a:pPr>
              <a:lnSpc>
                <a:spcPct val="150000"/>
              </a:lnSpc>
            </a:pPr>
            <a:r>
              <a:rPr lang="en-US" altLang="zh-CN" sz="2200" dirty="0">
                <a:latin typeface="Times New Roman" panose="02020603050405020304" pitchFamily="18" charset="0"/>
                <a:ea typeface="宋体" panose="02010600030101010101" pitchFamily="2" charset="-122"/>
              </a:rPr>
              <a:t>The intensity of Asian Summer Monsoon (ASM) rainfall could affect the lives and human activities of 60% of populations across all over the world.</a:t>
            </a:r>
          </a:p>
          <a:p>
            <a:pPr>
              <a:lnSpc>
                <a:spcPct val="150000"/>
              </a:lnSpc>
            </a:pPr>
            <a:r>
              <a:rPr lang="en-US" altLang="zh-CN" sz="2200" dirty="0">
                <a:latin typeface="Times New Roman" panose="02020603050405020304" pitchFamily="18" charset="0"/>
                <a:ea typeface="宋体" panose="02010600030101010101" pitchFamily="2" charset="-122"/>
              </a:rPr>
              <a:t>However, the characteristics and drivers of the ASM at decadal to centennial timescales are still unclear.</a:t>
            </a:r>
          </a:p>
          <a:p>
            <a:pPr>
              <a:lnSpc>
                <a:spcPct val="150000"/>
              </a:lnSpc>
            </a:pPr>
            <a:r>
              <a:rPr lang="en-US" altLang="zh-CN" sz="2200" dirty="0">
                <a:latin typeface="Times New Roman" panose="02020603050405020304" pitchFamily="18" charset="0"/>
                <a:ea typeface="宋体" panose="02010600030101010101" pitchFamily="2" charset="-122"/>
              </a:rPr>
              <a:t> To study the mechanisms and impacts of the decadal to centennial ASM variabilities, climate diagnosis with simulation is essential. </a:t>
            </a:r>
          </a:p>
          <a:p>
            <a:endParaRPr lang="zh-CN" altLang="en-US" sz="2200" dirty="0"/>
          </a:p>
        </p:txBody>
      </p:sp>
    </p:spTree>
    <p:extLst>
      <p:ext uri="{BB962C8B-B14F-4D97-AF65-F5344CB8AC3E}">
        <p14:creationId xmlns:p14="http://schemas.microsoft.com/office/powerpoint/2010/main" val="105907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23E17A8C-F304-4A1D-98F6-AE6442BCAE68}"/>
              </a:ext>
            </a:extLst>
          </p:cNvPr>
          <p:cNvSpPr>
            <a:spLocks noGrp="1"/>
          </p:cNvSpPr>
          <p:nvPr>
            <p:ph type="title"/>
          </p:nvPr>
        </p:nvSpPr>
        <p:spPr>
          <a:xfrm>
            <a:off x="838200" y="253397"/>
            <a:ext cx="10515600" cy="1273233"/>
          </a:xfrm>
        </p:spPr>
        <p:txBody>
          <a:bodyPr>
            <a:normAutofit/>
          </a:bodyPr>
          <a:lstStyle/>
          <a:p>
            <a:r>
              <a:rPr lang="en-GB" altLang="zh-CN" sz="4000" dirty="0"/>
              <a:t>Scientific questions</a:t>
            </a:r>
            <a:endParaRPr lang="zh-CN" altLang="en-US" sz="4000"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内容占位符 2">
            <a:extLst>
              <a:ext uri="{FF2B5EF4-FFF2-40B4-BE49-F238E27FC236}">
                <a16:creationId xmlns:a16="http://schemas.microsoft.com/office/drawing/2014/main" id="{B4B83D91-DEDD-4FF2-B3CA-026F47789FF1}"/>
              </a:ext>
            </a:extLst>
          </p:cNvPr>
          <p:cNvSpPr>
            <a:spLocks noGrp="1"/>
          </p:cNvSpPr>
          <p:nvPr>
            <p:ph idx="1"/>
          </p:nvPr>
        </p:nvSpPr>
        <p:spPr>
          <a:xfrm>
            <a:off x="836676" y="2144119"/>
            <a:ext cx="10515600" cy="3694176"/>
          </a:xfrm>
        </p:spPr>
        <p:txBody>
          <a:bodyPr>
            <a:normAutofit/>
          </a:bodyPr>
          <a:lstStyle/>
          <a:p>
            <a:pPr>
              <a:lnSpc>
                <a:spcPct val="150000"/>
              </a:lnSpc>
            </a:pPr>
            <a:r>
              <a:rPr lang="en-US" altLang="zh-CN" sz="2200" dirty="0">
                <a:latin typeface="Times New Roman" panose="02020603050405020304" pitchFamily="18" charset="0"/>
                <a:ea typeface="宋体" panose="02010600030101010101" pitchFamily="2" charset="-122"/>
              </a:rPr>
              <a:t>What are the spatial-temporal characteristics of the ASM rainfall on the decadal to centennial timescales and its corresponding influence of the ASM precipitation?</a:t>
            </a:r>
          </a:p>
          <a:p>
            <a:pPr>
              <a:lnSpc>
                <a:spcPct val="150000"/>
              </a:lnSpc>
            </a:pPr>
            <a:r>
              <a:rPr lang="en-US" altLang="zh-CN" sz="2200" dirty="0">
                <a:latin typeface="Times New Roman" panose="02020603050405020304" pitchFamily="18" charset="0"/>
                <a:ea typeface="宋体" panose="02010600030101010101" pitchFamily="2" charset="-122"/>
              </a:rPr>
              <a:t>What factors are responsible for the spatial-temporal variations of the forced ASM precipitation?</a:t>
            </a:r>
            <a:endParaRPr lang="zh-CN" altLang="en-US" sz="2200" dirty="0"/>
          </a:p>
        </p:txBody>
      </p:sp>
    </p:spTree>
    <p:extLst>
      <p:ext uri="{BB962C8B-B14F-4D97-AF65-F5344CB8AC3E}">
        <p14:creationId xmlns:p14="http://schemas.microsoft.com/office/powerpoint/2010/main" val="383187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23E17A8C-F304-4A1D-98F6-AE6442BCAE68}"/>
              </a:ext>
            </a:extLst>
          </p:cNvPr>
          <p:cNvSpPr>
            <a:spLocks noGrp="1"/>
          </p:cNvSpPr>
          <p:nvPr>
            <p:ph type="title"/>
          </p:nvPr>
        </p:nvSpPr>
        <p:spPr>
          <a:xfrm>
            <a:off x="838200" y="253397"/>
            <a:ext cx="10515600" cy="1273233"/>
          </a:xfrm>
        </p:spPr>
        <p:txBody>
          <a:bodyPr>
            <a:normAutofit/>
          </a:bodyPr>
          <a:lstStyle/>
          <a:p>
            <a:r>
              <a:rPr lang="en-US" altLang="zh-CN" sz="4000" dirty="0"/>
              <a:t>Model and</a:t>
            </a:r>
            <a:r>
              <a:rPr lang="zh-CN" altLang="en-US" sz="4000" dirty="0"/>
              <a:t> </a:t>
            </a:r>
            <a:r>
              <a:rPr lang="en-US" altLang="zh-CN" sz="4000" dirty="0"/>
              <a:t>experimental</a:t>
            </a:r>
            <a:r>
              <a:rPr lang="zh-CN" altLang="en-US" sz="4000" dirty="0"/>
              <a:t> </a:t>
            </a:r>
            <a:r>
              <a:rPr lang="en-US" altLang="zh-CN" sz="4000" dirty="0"/>
              <a:t>design</a:t>
            </a:r>
            <a:endParaRPr lang="zh-CN" altLang="en-US" sz="4000"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内容占位符 2">
            <a:extLst>
              <a:ext uri="{FF2B5EF4-FFF2-40B4-BE49-F238E27FC236}">
                <a16:creationId xmlns:a16="http://schemas.microsoft.com/office/drawing/2014/main" id="{B4B83D91-DEDD-4FF2-B3CA-026F47789FF1}"/>
              </a:ext>
            </a:extLst>
          </p:cNvPr>
          <p:cNvSpPr>
            <a:spLocks noGrp="1"/>
          </p:cNvSpPr>
          <p:nvPr>
            <p:ph idx="1"/>
          </p:nvPr>
        </p:nvSpPr>
        <p:spPr>
          <a:xfrm>
            <a:off x="800709" y="2356133"/>
            <a:ext cx="3839624" cy="3003202"/>
          </a:xfrm>
        </p:spPr>
        <p:txBody>
          <a:bodyPr>
            <a:normAutofit/>
          </a:bodyPr>
          <a:lstStyle/>
          <a:p>
            <a:pPr marL="0" indent="0">
              <a:lnSpc>
                <a:spcPct val="150000"/>
              </a:lnSpc>
              <a:buNone/>
            </a:pPr>
            <a:r>
              <a:rPr lang="en-US" altLang="zh-CN" sz="2200" dirty="0">
                <a:latin typeface="Times New Roman" panose="02020603050405020304" pitchFamily="18" charset="0"/>
              </a:rPr>
              <a:t>The CESM (version 1.0) is a state-of-the-art earth system model that was developed by the National Center for Atmospheric Research (NCAR).</a:t>
            </a:r>
          </a:p>
          <a:p>
            <a:pPr marL="0" indent="0">
              <a:lnSpc>
                <a:spcPct val="150000"/>
              </a:lnSpc>
              <a:buNone/>
            </a:pPr>
            <a:endParaRPr lang="zh-CN" altLang="en-US" sz="2200" dirty="0"/>
          </a:p>
        </p:txBody>
      </p:sp>
      <p:grpSp>
        <p:nvGrpSpPr>
          <p:cNvPr id="29" name="组合 28">
            <a:extLst>
              <a:ext uri="{FF2B5EF4-FFF2-40B4-BE49-F238E27FC236}">
                <a16:creationId xmlns:a16="http://schemas.microsoft.com/office/drawing/2014/main" id="{E98D42DC-471F-476B-AF6E-2D5C5B6C99BD}"/>
              </a:ext>
            </a:extLst>
          </p:cNvPr>
          <p:cNvGrpSpPr/>
          <p:nvPr/>
        </p:nvGrpSpPr>
        <p:grpSpPr>
          <a:xfrm>
            <a:off x="6365411" y="2356133"/>
            <a:ext cx="3843862" cy="2285999"/>
            <a:chOff x="6553203" y="2726267"/>
            <a:chExt cx="3843862" cy="2285999"/>
          </a:xfrm>
        </p:grpSpPr>
        <p:sp>
          <p:nvSpPr>
            <p:cNvPr id="4" name="矩形 3">
              <a:extLst>
                <a:ext uri="{FF2B5EF4-FFF2-40B4-BE49-F238E27FC236}">
                  <a16:creationId xmlns:a16="http://schemas.microsoft.com/office/drawing/2014/main" id="{9E76E38C-B09E-4AAD-B3C0-1B040A517585}"/>
                </a:ext>
              </a:extLst>
            </p:cNvPr>
            <p:cNvSpPr/>
            <p:nvPr/>
          </p:nvSpPr>
          <p:spPr>
            <a:xfrm>
              <a:off x="8043335" y="3691467"/>
              <a:ext cx="863598" cy="4402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CPL7</a:t>
              </a:r>
              <a:endParaRPr lang="zh-CN" altLang="en-US" dirty="0"/>
            </a:p>
          </p:txBody>
        </p:sp>
        <p:sp>
          <p:nvSpPr>
            <p:cNvPr id="9" name="矩形 8">
              <a:extLst>
                <a:ext uri="{FF2B5EF4-FFF2-40B4-BE49-F238E27FC236}">
                  <a16:creationId xmlns:a16="http://schemas.microsoft.com/office/drawing/2014/main" id="{9E079740-7664-4948-9F56-72BE17B6E2D3}"/>
                </a:ext>
              </a:extLst>
            </p:cNvPr>
            <p:cNvSpPr/>
            <p:nvPr/>
          </p:nvSpPr>
          <p:spPr>
            <a:xfrm>
              <a:off x="8867311" y="2728897"/>
              <a:ext cx="863598" cy="4402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POP2</a:t>
              </a:r>
              <a:endParaRPr lang="zh-CN" altLang="en-US" dirty="0"/>
            </a:p>
          </p:txBody>
        </p:sp>
        <p:sp>
          <p:nvSpPr>
            <p:cNvPr id="11" name="矩形 10">
              <a:extLst>
                <a:ext uri="{FF2B5EF4-FFF2-40B4-BE49-F238E27FC236}">
                  <a16:creationId xmlns:a16="http://schemas.microsoft.com/office/drawing/2014/main" id="{524522C2-7F99-4C38-BAC2-11B3FA0968D4}"/>
                </a:ext>
              </a:extLst>
            </p:cNvPr>
            <p:cNvSpPr/>
            <p:nvPr/>
          </p:nvSpPr>
          <p:spPr>
            <a:xfrm>
              <a:off x="6553203" y="3691467"/>
              <a:ext cx="863598" cy="4402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CLM4</a:t>
              </a:r>
              <a:endParaRPr lang="zh-CN" altLang="en-US" dirty="0"/>
            </a:p>
          </p:txBody>
        </p:sp>
        <p:sp>
          <p:nvSpPr>
            <p:cNvPr id="13" name="矩形 12">
              <a:extLst>
                <a:ext uri="{FF2B5EF4-FFF2-40B4-BE49-F238E27FC236}">
                  <a16:creationId xmlns:a16="http://schemas.microsoft.com/office/drawing/2014/main" id="{9D99E714-F6E0-40B6-8423-14CAD2789021}"/>
                </a:ext>
              </a:extLst>
            </p:cNvPr>
            <p:cNvSpPr/>
            <p:nvPr/>
          </p:nvSpPr>
          <p:spPr>
            <a:xfrm>
              <a:off x="7179737" y="2726267"/>
              <a:ext cx="863598" cy="4402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CAM4</a:t>
              </a:r>
              <a:endParaRPr lang="zh-CN" altLang="en-US" dirty="0"/>
            </a:p>
          </p:txBody>
        </p:sp>
        <p:sp>
          <p:nvSpPr>
            <p:cNvPr id="15" name="矩形 14">
              <a:extLst>
                <a:ext uri="{FF2B5EF4-FFF2-40B4-BE49-F238E27FC236}">
                  <a16:creationId xmlns:a16="http://schemas.microsoft.com/office/drawing/2014/main" id="{62BA4FFC-7025-4682-A323-9C87519BCDCB}"/>
                </a:ext>
              </a:extLst>
            </p:cNvPr>
            <p:cNvSpPr/>
            <p:nvPr/>
          </p:nvSpPr>
          <p:spPr>
            <a:xfrm>
              <a:off x="9533467" y="3691467"/>
              <a:ext cx="863598" cy="4402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CISM</a:t>
              </a:r>
              <a:endParaRPr lang="zh-CN" altLang="en-US" dirty="0"/>
            </a:p>
          </p:txBody>
        </p:sp>
        <p:sp>
          <p:nvSpPr>
            <p:cNvPr id="16" name="矩形 15">
              <a:extLst>
                <a:ext uri="{FF2B5EF4-FFF2-40B4-BE49-F238E27FC236}">
                  <a16:creationId xmlns:a16="http://schemas.microsoft.com/office/drawing/2014/main" id="{E2CC9211-DFFB-435D-A24A-A1BF777A9787}"/>
                </a:ext>
              </a:extLst>
            </p:cNvPr>
            <p:cNvSpPr/>
            <p:nvPr/>
          </p:nvSpPr>
          <p:spPr>
            <a:xfrm>
              <a:off x="8043335" y="4572000"/>
              <a:ext cx="863598" cy="4402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CICE4</a:t>
              </a:r>
              <a:endParaRPr lang="zh-CN" altLang="en-US" dirty="0"/>
            </a:p>
          </p:txBody>
        </p:sp>
        <p:cxnSp>
          <p:nvCxnSpPr>
            <p:cNvPr id="6" name="直接连接符 5">
              <a:extLst>
                <a:ext uri="{FF2B5EF4-FFF2-40B4-BE49-F238E27FC236}">
                  <a16:creationId xmlns:a16="http://schemas.microsoft.com/office/drawing/2014/main" id="{E25AA0BD-860F-4F1F-B24A-713468CDC9AF}"/>
                </a:ext>
              </a:extLst>
            </p:cNvPr>
            <p:cNvCxnSpPr>
              <a:cxnSpLocks/>
              <a:stCxn id="4" idx="0"/>
              <a:endCxn id="13" idx="2"/>
            </p:cNvCxnSpPr>
            <p:nvPr/>
          </p:nvCxnSpPr>
          <p:spPr>
            <a:xfrm flipH="1" flipV="1">
              <a:off x="7611536" y="3166533"/>
              <a:ext cx="863598" cy="524934"/>
            </a:xfrm>
            <a:prstGeom prst="line">
              <a:avLst/>
            </a:prstGeom>
          </p:spPr>
          <p:style>
            <a:lnRef idx="1">
              <a:schemeClr val="dk1"/>
            </a:lnRef>
            <a:fillRef idx="0">
              <a:schemeClr val="dk1"/>
            </a:fillRef>
            <a:effectRef idx="0">
              <a:schemeClr val="dk1"/>
            </a:effectRef>
            <a:fontRef idx="minor">
              <a:schemeClr val="tx1"/>
            </a:fontRef>
          </p:style>
        </p:cxnSp>
        <p:cxnSp>
          <p:nvCxnSpPr>
            <p:cNvPr id="17" name="直接连接符 16">
              <a:extLst>
                <a:ext uri="{FF2B5EF4-FFF2-40B4-BE49-F238E27FC236}">
                  <a16:creationId xmlns:a16="http://schemas.microsoft.com/office/drawing/2014/main" id="{C00B3A70-979E-42CC-8F19-8A04FF8BAB6F}"/>
                </a:ext>
              </a:extLst>
            </p:cNvPr>
            <p:cNvCxnSpPr>
              <a:cxnSpLocks/>
              <a:stCxn id="4" idx="0"/>
              <a:endCxn id="9" idx="2"/>
            </p:cNvCxnSpPr>
            <p:nvPr/>
          </p:nvCxnSpPr>
          <p:spPr>
            <a:xfrm flipV="1">
              <a:off x="8475134" y="3169163"/>
              <a:ext cx="823976" cy="522304"/>
            </a:xfrm>
            <a:prstGeom prst="line">
              <a:avLst/>
            </a:prstGeom>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4F1ADDEB-C7C2-4F17-8646-823B2B3D4B15}"/>
                </a:ext>
              </a:extLst>
            </p:cNvPr>
            <p:cNvCxnSpPr>
              <a:cxnSpLocks/>
              <a:stCxn id="15" idx="1"/>
              <a:endCxn id="4" idx="3"/>
            </p:cNvCxnSpPr>
            <p:nvPr/>
          </p:nvCxnSpPr>
          <p:spPr>
            <a:xfrm flipH="1">
              <a:off x="8906933" y="3911600"/>
              <a:ext cx="626534" cy="0"/>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9E79FADB-A2E3-4820-82B4-F865D952472F}"/>
                </a:ext>
              </a:extLst>
            </p:cNvPr>
            <p:cNvCxnSpPr>
              <a:cxnSpLocks/>
              <a:stCxn id="4" idx="1"/>
              <a:endCxn id="11" idx="3"/>
            </p:cNvCxnSpPr>
            <p:nvPr/>
          </p:nvCxnSpPr>
          <p:spPr>
            <a:xfrm flipH="1">
              <a:off x="7416801" y="3911600"/>
              <a:ext cx="626534" cy="0"/>
            </a:xfrm>
            <a:prstGeom prst="line">
              <a:avLst/>
            </a:prstGeom>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D211E6C5-1F63-4292-ABBB-92E7AD3AD2A5}"/>
                </a:ext>
              </a:extLst>
            </p:cNvPr>
            <p:cNvCxnSpPr>
              <a:cxnSpLocks/>
              <a:stCxn id="16" idx="0"/>
              <a:endCxn id="4" idx="2"/>
            </p:cNvCxnSpPr>
            <p:nvPr/>
          </p:nvCxnSpPr>
          <p:spPr>
            <a:xfrm flipV="1">
              <a:off x="8475134" y="4131733"/>
              <a:ext cx="0" cy="440267"/>
            </a:xfrm>
            <a:prstGeom prst="line">
              <a:avLst/>
            </a:prstGeom>
          </p:spPr>
          <p:style>
            <a:lnRef idx="1">
              <a:schemeClr val="dk1"/>
            </a:lnRef>
            <a:fillRef idx="0">
              <a:schemeClr val="dk1"/>
            </a:fillRef>
            <a:effectRef idx="0">
              <a:schemeClr val="dk1"/>
            </a:effectRef>
            <a:fontRef idx="minor">
              <a:schemeClr val="tx1"/>
            </a:fontRef>
          </p:style>
        </p:cxnSp>
      </p:grpSp>
      <p:sp>
        <p:nvSpPr>
          <p:cNvPr id="31" name="矩形 30">
            <a:extLst>
              <a:ext uri="{FF2B5EF4-FFF2-40B4-BE49-F238E27FC236}">
                <a16:creationId xmlns:a16="http://schemas.microsoft.com/office/drawing/2014/main" id="{5699185B-693B-4D63-A131-3C1D48E079E6}"/>
              </a:ext>
            </a:extLst>
          </p:cNvPr>
          <p:cNvSpPr/>
          <p:nvPr/>
        </p:nvSpPr>
        <p:spPr>
          <a:xfrm>
            <a:off x="6221712" y="4648535"/>
            <a:ext cx="4131259" cy="369332"/>
          </a:xfrm>
          <a:prstGeom prst="rect">
            <a:avLst/>
          </a:prstGeom>
        </p:spPr>
        <p:txBody>
          <a:bodyPr wrap="none">
            <a:spAutoFit/>
          </a:bodyPr>
          <a:lstStyle/>
          <a:p>
            <a:r>
              <a:rPr lang="en-US" altLang="zh-CN" dirty="0">
                <a:latin typeface="等线" panose="02010600030101010101" pitchFamily="2" charset="-122"/>
                <a:cs typeface="Times New Roman" panose="02020603050405020304" pitchFamily="18" charset="0"/>
              </a:rPr>
              <a:t>Configurations of the CESM in this study</a:t>
            </a:r>
            <a:endParaRPr lang="zh-CN" altLang="en-US" dirty="0"/>
          </a:p>
        </p:txBody>
      </p:sp>
    </p:spTree>
    <p:extLst>
      <p:ext uri="{BB962C8B-B14F-4D97-AF65-F5344CB8AC3E}">
        <p14:creationId xmlns:p14="http://schemas.microsoft.com/office/powerpoint/2010/main" val="2823105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3E17A8C-F304-4A1D-98F6-AE6442BCAE68}"/>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altLang="zh-CN" sz="5400" dirty="0">
                <a:solidFill>
                  <a:schemeClr val="bg1"/>
                </a:solidFill>
              </a:rPr>
              <a:t>Details of experimental design</a:t>
            </a:r>
            <a:endParaRPr lang="en-US" altLang="zh-CN" sz="5400" kern="1200" dirty="0">
              <a:solidFill>
                <a:schemeClr val="bg1"/>
              </a:solidFill>
              <a:latin typeface="+mj-lt"/>
              <a:ea typeface="+mj-ea"/>
              <a:cs typeface="+mj-cs"/>
            </a:endParaRPr>
          </a:p>
        </p:txBody>
      </p:sp>
      <p:cxnSp>
        <p:nvCxnSpPr>
          <p:cNvPr id="23" name="Straight Connector 2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表格 5">
            <a:extLst>
              <a:ext uri="{FF2B5EF4-FFF2-40B4-BE49-F238E27FC236}">
                <a16:creationId xmlns:a16="http://schemas.microsoft.com/office/drawing/2014/main" id="{AAF32C96-AF12-46E3-B77B-EEF37452ACE0}"/>
              </a:ext>
            </a:extLst>
          </p:cNvPr>
          <p:cNvGraphicFramePr>
            <a:graphicFrameLocks noGrp="1"/>
          </p:cNvGraphicFramePr>
          <p:nvPr>
            <p:extLst>
              <p:ext uri="{D42A27DB-BD31-4B8C-83A1-F6EECF244321}">
                <p14:modId xmlns:p14="http://schemas.microsoft.com/office/powerpoint/2010/main" val="652444308"/>
              </p:ext>
            </p:extLst>
          </p:nvPr>
        </p:nvGraphicFramePr>
        <p:xfrm>
          <a:off x="0" y="2492969"/>
          <a:ext cx="12188826" cy="3875585"/>
        </p:xfrm>
        <a:graphic>
          <a:graphicData uri="http://schemas.openxmlformats.org/drawingml/2006/table">
            <a:tbl>
              <a:tblPr firstRow="1" firstCol="1" bandRow="1"/>
              <a:tblGrid>
                <a:gridCol w="1389483">
                  <a:extLst>
                    <a:ext uri="{9D8B030D-6E8A-4147-A177-3AD203B41FA5}">
                      <a16:colId xmlns:a16="http://schemas.microsoft.com/office/drawing/2014/main" val="1662324092"/>
                    </a:ext>
                  </a:extLst>
                </a:gridCol>
                <a:gridCol w="2620704">
                  <a:extLst>
                    <a:ext uri="{9D8B030D-6E8A-4147-A177-3AD203B41FA5}">
                      <a16:colId xmlns:a16="http://schemas.microsoft.com/office/drawing/2014/main" val="3398199290"/>
                    </a:ext>
                  </a:extLst>
                </a:gridCol>
                <a:gridCol w="1775749">
                  <a:extLst>
                    <a:ext uri="{9D8B030D-6E8A-4147-A177-3AD203B41FA5}">
                      <a16:colId xmlns:a16="http://schemas.microsoft.com/office/drawing/2014/main" val="4094763367"/>
                    </a:ext>
                  </a:extLst>
                </a:gridCol>
                <a:gridCol w="984441">
                  <a:extLst>
                    <a:ext uri="{9D8B030D-6E8A-4147-A177-3AD203B41FA5}">
                      <a16:colId xmlns:a16="http://schemas.microsoft.com/office/drawing/2014/main" val="2344896331"/>
                    </a:ext>
                  </a:extLst>
                </a:gridCol>
                <a:gridCol w="997853">
                  <a:extLst>
                    <a:ext uri="{9D8B030D-6E8A-4147-A177-3AD203B41FA5}">
                      <a16:colId xmlns:a16="http://schemas.microsoft.com/office/drawing/2014/main" val="3618824983"/>
                    </a:ext>
                  </a:extLst>
                </a:gridCol>
                <a:gridCol w="1118561">
                  <a:extLst>
                    <a:ext uri="{9D8B030D-6E8A-4147-A177-3AD203B41FA5}">
                      <a16:colId xmlns:a16="http://schemas.microsoft.com/office/drawing/2014/main" val="1294311067"/>
                    </a:ext>
                  </a:extLst>
                </a:gridCol>
                <a:gridCol w="1131973">
                  <a:extLst>
                    <a:ext uri="{9D8B030D-6E8A-4147-A177-3AD203B41FA5}">
                      <a16:colId xmlns:a16="http://schemas.microsoft.com/office/drawing/2014/main" val="2499476495"/>
                    </a:ext>
                  </a:extLst>
                </a:gridCol>
                <a:gridCol w="984441">
                  <a:extLst>
                    <a:ext uri="{9D8B030D-6E8A-4147-A177-3AD203B41FA5}">
                      <a16:colId xmlns:a16="http://schemas.microsoft.com/office/drawing/2014/main" val="2770421405"/>
                    </a:ext>
                  </a:extLst>
                </a:gridCol>
                <a:gridCol w="1185621">
                  <a:extLst>
                    <a:ext uri="{9D8B030D-6E8A-4147-A177-3AD203B41FA5}">
                      <a16:colId xmlns:a16="http://schemas.microsoft.com/office/drawing/2014/main" val="598471466"/>
                    </a:ext>
                  </a:extLst>
                </a:gridCol>
              </a:tblGrid>
              <a:tr h="719130">
                <a:tc rowSpan="2">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Number</a:t>
                      </a:r>
                      <a:endParaRPr lang="en-GB" altLang="zh-CN" sz="3600" b="0" i="0" u="none" strike="noStrike">
                        <a:effectLst/>
                        <a:latin typeface="Arial" panose="020B0604020202020204" pitchFamily="34" charset="0"/>
                      </a:endParaRPr>
                    </a:p>
                  </a:txBody>
                  <a:tcPr marL="182168" marR="182168" marT="91084" marB="91084">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Name</a:t>
                      </a:r>
                      <a:endParaRPr lang="en-GB" altLang="zh-CN" sz="3600" b="0" i="0" u="none" strike="noStrike">
                        <a:effectLst/>
                        <a:latin typeface="Arial" panose="020B0604020202020204" pitchFamily="34" charset="0"/>
                      </a:endParaRPr>
                    </a:p>
                  </a:txBody>
                  <a:tcPr marL="182168" marR="182168" marT="91084" marB="91084">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5">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Forcings (A.D. )</a:t>
                      </a:r>
                      <a:endParaRPr lang="en-GB" altLang="zh-CN" sz="3600" b="0" i="0" u="none" strike="noStrike">
                        <a:effectLst/>
                        <a:latin typeface="Arial" panose="020B0604020202020204" pitchFamily="34" charset="0"/>
                      </a:endParaRPr>
                    </a:p>
                  </a:txBody>
                  <a:tcPr marL="182168" marR="182168" marT="91084" marB="91084">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Years</a:t>
                      </a:r>
                      <a:endParaRPr lang="en-GB" altLang="zh-CN" sz="3600" b="0" i="0" u="none" strike="noStrike">
                        <a:effectLst/>
                        <a:latin typeface="Arial" panose="020B0604020202020204" pitchFamily="34" charset="0"/>
                      </a:endParaRPr>
                    </a:p>
                  </a:txBody>
                  <a:tcPr marL="182168" marR="182168" marT="91084" marB="91084">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060615"/>
                  </a:ext>
                </a:extLst>
              </a:tr>
              <a:tr h="542631">
                <a:tc vMerge="1">
                  <a:txBody>
                    <a:bodyPr/>
                    <a:lstStyle/>
                    <a:p>
                      <a:endParaRPr lang="zh-CN" altLang="en-US"/>
                    </a:p>
                  </a:txBody>
                  <a:tcPr/>
                </a:tc>
                <a:tc>
                  <a:txBody>
                    <a:bodyPr/>
                    <a:lstStyle/>
                    <a:p>
                      <a:pPr algn="ctr" fontAlgn="ctr">
                        <a:lnSpc>
                          <a:spcPct val="150000"/>
                        </a:lnSpc>
                        <a:spcBef>
                          <a:spcPts val="0"/>
                        </a:spcBef>
                        <a:spcAft>
                          <a:spcPts val="0"/>
                        </a:spcAft>
                      </a:pPr>
                      <a:r>
                        <a:rPr lang="en-GB" sz="1800" b="0" i="0" u="none" strike="noStrike" kern="100" dirty="0">
                          <a:effectLst/>
                          <a:latin typeface="Times New Roman" panose="02020603050405020304" pitchFamily="18" charset="0"/>
                          <a:ea typeface="等线" panose="02010600030101010101" pitchFamily="2" charset="-122"/>
                          <a:cs typeface="Times New Roman" panose="02020603050405020304" pitchFamily="18" charset="0"/>
                        </a:rPr>
                        <a:t>Full name</a:t>
                      </a:r>
                      <a:endParaRPr lang="en-GB" altLang="zh-CN" sz="3600" b="0" i="0" u="none" strike="noStrike" dirty="0">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Abbreviation</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TSI</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VOL</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GHGs</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LULC</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Orb</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460301973"/>
                  </a:ext>
                </a:extLst>
              </a:tr>
              <a:tr h="542631">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Control run</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CTRL</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1850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1850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1850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1850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1990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1-2000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347032"/>
                  </a:ext>
                </a:extLst>
              </a:tr>
              <a:tr h="542631">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2</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Full forced run</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ALLR</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1-2000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486001"/>
                  </a:ext>
                </a:extLst>
              </a:tr>
              <a:tr h="542631">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3</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Natural forced run</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NAT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1850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1850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1990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1-2000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510650"/>
                  </a:ext>
                </a:extLst>
              </a:tr>
              <a:tr h="985931">
                <a:tc>
                  <a:txBody>
                    <a:bodyPr/>
                    <a:lstStyle/>
                    <a:p>
                      <a:pPr algn="ctr" fontAlgn="ctr">
                        <a:lnSpc>
                          <a:spcPct val="150000"/>
                        </a:lnSpc>
                        <a:spcBef>
                          <a:spcPts val="0"/>
                        </a:spcBef>
                        <a:spcAft>
                          <a:spcPts val="0"/>
                        </a:spcAft>
                      </a:pPr>
                      <a:r>
                        <a:rPr lang="en-GB" sz="1800" b="0" i="0" u="none" strike="noStrike" kern="100" dirty="0">
                          <a:effectLst/>
                          <a:latin typeface="Times New Roman" panose="02020603050405020304" pitchFamily="18" charset="0"/>
                          <a:ea typeface="等线" panose="02010600030101010101" pitchFamily="2" charset="-122"/>
                          <a:cs typeface="Times New Roman" panose="02020603050405020304" pitchFamily="18" charset="0"/>
                        </a:rPr>
                        <a:t>4</a:t>
                      </a:r>
                      <a:endParaRPr lang="en-GB" altLang="zh-CN" sz="3600" b="0" i="0" u="none" strike="noStrike" dirty="0">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dirty="0">
                          <a:effectLst/>
                          <a:latin typeface="Times New Roman" panose="02020603050405020304" pitchFamily="18" charset="0"/>
                          <a:ea typeface="等线" panose="02010600030101010101" pitchFamily="2" charset="-122"/>
                          <a:cs typeface="Times New Roman" panose="02020603050405020304" pitchFamily="18" charset="0"/>
                        </a:rPr>
                        <a:t>Anthropogenic forced run</a:t>
                      </a:r>
                      <a:endParaRPr lang="en-GB" altLang="zh-CN" sz="3600" b="0" i="0" u="none" strike="noStrike" dirty="0">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dirty="0">
                          <a:effectLst/>
                          <a:latin typeface="Times New Roman" panose="02020603050405020304" pitchFamily="18" charset="0"/>
                          <a:ea typeface="等线" panose="02010600030101010101" pitchFamily="2" charset="-122"/>
                          <a:cs typeface="Times New Roman" panose="02020603050405020304" pitchFamily="18" charset="0"/>
                        </a:rPr>
                        <a:t>ANTH</a:t>
                      </a:r>
                      <a:endParaRPr lang="en-GB" altLang="zh-CN" sz="3600" b="0" i="0" u="none" strike="noStrike" dirty="0">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1850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1850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1" i="0" u="none" strike="noStrike"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en-GB" altLang="zh-CN" sz="3600" b="0" i="0" u="none" strike="noStrike" dirty="0">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a:effectLst/>
                          <a:latin typeface="Times New Roman" panose="02020603050405020304" pitchFamily="18" charset="0"/>
                          <a:ea typeface="等线" panose="02010600030101010101" pitchFamily="2" charset="-122"/>
                          <a:cs typeface="Times New Roman" panose="02020603050405020304" pitchFamily="18" charset="0"/>
                        </a:rPr>
                        <a:t>1990</a:t>
                      </a:r>
                      <a:endParaRPr lang="en-GB" altLang="zh-CN" sz="3600" b="0" i="0" u="none" strike="noStrike">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GB" sz="1800" b="0" i="0" u="none" strike="noStrike" kern="100" dirty="0">
                          <a:effectLst/>
                          <a:latin typeface="Times New Roman" panose="02020603050405020304" pitchFamily="18" charset="0"/>
                          <a:ea typeface="等线" panose="02010600030101010101" pitchFamily="2" charset="-122"/>
                          <a:cs typeface="Times New Roman" panose="02020603050405020304" pitchFamily="18" charset="0"/>
                        </a:rPr>
                        <a:t>1-2000</a:t>
                      </a:r>
                      <a:endParaRPr lang="en-GB" altLang="zh-CN" sz="3600" b="0" i="0" u="none" strike="noStrike" dirty="0">
                        <a:effectLst/>
                        <a:latin typeface="Arial" panose="020B0604020202020204" pitchFamily="34" charset="0"/>
                      </a:endParaRPr>
                    </a:p>
                  </a:txBody>
                  <a:tcPr marL="136626" marR="136626" marT="1897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825801"/>
                  </a:ext>
                </a:extLst>
              </a:tr>
            </a:tbl>
          </a:graphicData>
        </a:graphic>
      </p:graphicFrame>
    </p:spTree>
    <p:extLst>
      <p:ext uri="{BB962C8B-B14F-4D97-AF65-F5344CB8AC3E}">
        <p14:creationId xmlns:p14="http://schemas.microsoft.com/office/powerpoint/2010/main" val="3032651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23E17A8C-F304-4A1D-98F6-AE6442BCAE68}"/>
              </a:ext>
            </a:extLst>
          </p:cNvPr>
          <p:cNvSpPr>
            <a:spLocks noGrp="1"/>
          </p:cNvSpPr>
          <p:nvPr>
            <p:ph type="title"/>
          </p:nvPr>
        </p:nvSpPr>
        <p:spPr>
          <a:xfrm>
            <a:off x="838200" y="253397"/>
            <a:ext cx="10760242" cy="1273233"/>
          </a:xfrm>
        </p:spPr>
        <p:txBody>
          <a:bodyPr>
            <a:normAutofit/>
          </a:bodyPr>
          <a:lstStyle/>
          <a:p>
            <a:r>
              <a:rPr lang="en-US" altLang="zh-CN" sz="3600" dirty="0">
                <a:latin typeface="Times New Roman" panose="02020603050405020304" pitchFamily="18" charset="0"/>
              </a:rPr>
              <a:t>External forcing reconstructions used in the simulations</a:t>
            </a:r>
            <a:endParaRPr lang="zh-CN" altLang="en-US" sz="3600" dirty="0">
              <a:latin typeface="Times New Roman" panose="02020603050405020304" pitchFamily="18" charset="0"/>
            </a:endParaRP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3" name="图片 22">
            <a:extLst>
              <a:ext uri="{FF2B5EF4-FFF2-40B4-BE49-F238E27FC236}">
                <a16:creationId xmlns:a16="http://schemas.microsoft.com/office/drawing/2014/main" id="{6DD98B52-1D9E-41CC-BFE4-4EEBF560522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41913" y="1526630"/>
            <a:ext cx="5422071" cy="5331370"/>
          </a:xfrm>
          <a:prstGeom prst="rect">
            <a:avLst/>
          </a:prstGeom>
          <a:noFill/>
          <a:ln>
            <a:noFill/>
          </a:ln>
        </p:spPr>
      </p:pic>
      <p:sp>
        <p:nvSpPr>
          <p:cNvPr id="18" name="矩形 17">
            <a:extLst>
              <a:ext uri="{FF2B5EF4-FFF2-40B4-BE49-F238E27FC236}">
                <a16:creationId xmlns:a16="http://schemas.microsoft.com/office/drawing/2014/main" id="{6A2AD963-1FBF-4F3B-93F6-2FF7B8884CFF}"/>
              </a:ext>
            </a:extLst>
          </p:cNvPr>
          <p:cNvSpPr/>
          <p:nvPr/>
        </p:nvSpPr>
        <p:spPr>
          <a:xfrm>
            <a:off x="891438" y="2152998"/>
            <a:ext cx="4859037" cy="3366563"/>
          </a:xfrm>
          <a:prstGeom prst="rect">
            <a:avLst/>
          </a:prstGeom>
        </p:spPr>
        <p:txBody>
          <a:bodyPr wrap="square">
            <a:spAutoFit/>
          </a:bodyPr>
          <a:lstStyle/>
          <a:p>
            <a:pPr>
              <a:lnSpc>
                <a:spcPct val="150000"/>
              </a:lnSpc>
              <a:spcAft>
                <a:spcPts val="0"/>
              </a:spcAft>
            </a:pPr>
            <a:r>
              <a:rPr lang="en-US" altLang="zh-CN" kern="100" dirty="0">
                <a:latin typeface="Times New Roman" panose="02020603050405020304" pitchFamily="18" charset="0"/>
                <a:cs typeface="Times New Roman" panose="02020603050405020304" pitchFamily="18" charset="0"/>
              </a:rPr>
              <a:t>(a) The concentration of CO</a:t>
            </a:r>
            <a:r>
              <a:rPr lang="en-US" altLang="zh-CN" kern="100" baseline="-25000" dirty="0">
                <a:latin typeface="Times New Roman" panose="02020603050405020304" pitchFamily="18" charset="0"/>
                <a:cs typeface="Times New Roman" panose="02020603050405020304" pitchFamily="18" charset="0"/>
              </a:rPr>
              <a:t>2</a:t>
            </a:r>
            <a:r>
              <a:rPr lang="en-US" altLang="zh-CN" kern="100" dirty="0">
                <a:latin typeface="Times New Roman" panose="02020603050405020304" pitchFamily="18" charset="0"/>
                <a:cs typeface="Times New Roman" panose="02020603050405020304" pitchFamily="18" charset="0"/>
              </a:rPr>
              <a:t> (blue line), N</a:t>
            </a:r>
            <a:r>
              <a:rPr lang="en-US" altLang="zh-CN" kern="100" baseline="-25000" dirty="0">
                <a:latin typeface="Times New Roman" panose="02020603050405020304" pitchFamily="18" charset="0"/>
                <a:cs typeface="Times New Roman" panose="02020603050405020304" pitchFamily="18" charset="0"/>
              </a:rPr>
              <a:t>2</a:t>
            </a:r>
            <a:r>
              <a:rPr lang="en-US" altLang="zh-CN" kern="100" dirty="0">
                <a:latin typeface="Times New Roman" panose="02020603050405020304" pitchFamily="18" charset="0"/>
                <a:cs typeface="Times New Roman" panose="02020603050405020304" pitchFamily="18" charset="0"/>
              </a:rPr>
              <a:t>O (blue dash line), CH</a:t>
            </a:r>
            <a:r>
              <a:rPr lang="en-US" altLang="zh-CN" kern="100" baseline="-25000" dirty="0">
                <a:latin typeface="Times New Roman" panose="02020603050405020304" pitchFamily="18" charset="0"/>
                <a:cs typeface="Times New Roman" panose="02020603050405020304" pitchFamily="18" charset="0"/>
              </a:rPr>
              <a:t>4</a:t>
            </a:r>
            <a:r>
              <a:rPr lang="en-US" altLang="zh-CN" kern="100" dirty="0">
                <a:latin typeface="Times New Roman" panose="02020603050405020304" pitchFamily="18" charset="0"/>
                <a:cs typeface="Times New Roman" panose="02020603050405020304" pitchFamily="18" charset="0"/>
              </a:rPr>
              <a:t> (red dash line) from the reconstructions of ice cores (</a:t>
            </a:r>
            <a:r>
              <a:rPr lang="en-US" altLang="zh-CN" kern="100" dirty="0" err="1">
                <a:latin typeface="Times New Roman" panose="02020603050405020304" pitchFamily="18" charset="0"/>
                <a:cs typeface="Times New Roman" panose="02020603050405020304" pitchFamily="18" charset="0"/>
              </a:rPr>
              <a:t>MacFarling</a:t>
            </a:r>
            <a:r>
              <a:rPr lang="en-US" altLang="zh-CN" kern="100" dirty="0">
                <a:latin typeface="Times New Roman" panose="02020603050405020304" pitchFamily="18" charset="0"/>
                <a:cs typeface="Times New Roman" panose="02020603050405020304" pitchFamily="18" charset="0"/>
              </a:rPr>
              <a:t> et al. 2006). (b) Total solar irradiance data from Shapiro et al. (2011). (c) Global volcanic sulfate aerosol masses injection over the past 1500 years from Gao et al. (2008). (d) Percentage of global landmass from Kaplan et al. (2011)</a:t>
            </a:r>
            <a:endParaRPr lang="zh-CN" altLang="zh-CN" sz="24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02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23E17A8C-F304-4A1D-98F6-AE6442BCAE68}"/>
              </a:ext>
            </a:extLst>
          </p:cNvPr>
          <p:cNvSpPr>
            <a:spLocks noGrp="1"/>
          </p:cNvSpPr>
          <p:nvPr>
            <p:ph type="title"/>
          </p:nvPr>
        </p:nvSpPr>
        <p:spPr>
          <a:xfrm>
            <a:off x="838200" y="253397"/>
            <a:ext cx="10760242" cy="1273233"/>
          </a:xfrm>
        </p:spPr>
        <p:txBody>
          <a:bodyPr>
            <a:normAutofit/>
          </a:bodyPr>
          <a:lstStyle/>
          <a:p>
            <a:r>
              <a:rPr lang="en-US" altLang="zh-CN" sz="3600" dirty="0">
                <a:latin typeface="Times New Roman" panose="02020603050405020304" pitchFamily="18" charset="0"/>
              </a:rPr>
              <a:t>ASM domain in this study (dash black line)</a:t>
            </a:r>
            <a:endParaRPr lang="zh-CN" altLang="en-US" sz="3600" dirty="0">
              <a:latin typeface="Times New Roman" panose="02020603050405020304" pitchFamily="18" charset="0"/>
            </a:endParaRP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5" name="图片 24">
            <a:extLst>
              <a:ext uri="{FF2B5EF4-FFF2-40B4-BE49-F238E27FC236}">
                <a16:creationId xmlns:a16="http://schemas.microsoft.com/office/drawing/2014/main" id="{84B7530B-DBD7-496B-85B9-2EDBC4B6C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1806" y="1780027"/>
            <a:ext cx="8851369" cy="3341890"/>
          </a:xfrm>
          <a:prstGeom prst="rect">
            <a:avLst/>
          </a:prstGeom>
          <a:noFill/>
          <a:ln>
            <a:noFill/>
          </a:ln>
        </p:spPr>
      </p:pic>
      <p:sp>
        <p:nvSpPr>
          <p:cNvPr id="19" name="矩形 18">
            <a:extLst>
              <a:ext uri="{FF2B5EF4-FFF2-40B4-BE49-F238E27FC236}">
                <a16:creationId xmlns:a16="http://schemas.microsoft.com/office/drawing/2014/main" id="{3DFE563A-A926-4B01-8AA1-BF2663C9F987}"/>
              </a:ext>
            </a:extLst>
          </p:cNvPr>
          <p:cNvSpPr/>
          <p:nvPr/>
        </p:nvSpPr>
        <p:spPr>
          <a:xfrm>
            <a:off x="1116361" y="5121917"/>
            <a:ext cx="10203919" cy="1669496"/>
          </a:xfrm>
          <a:prstGeom prst="rect">
            <a:avLst/>
          </a:prstGeom>
        </p:spPr>
        <p:txBody>
          <a:bodyPr wrap="square">
            <a:spAutoFit/>
          </a:bodyPr>
          <a:lstStyle/>
          <a:p>
            <a:pPr>
              <a:lnSpc>
                <a:spcPct val="150000"/>
              </a:lnSpc>
            </a:pPr>
            <a:r>
              <a:rPr lang="en-US" altLang="zh-CN" sz="1400" kern="100" dirty="0">
                <a:latin typeface="Times New Roman" panose="02020603050405020304" pitchFamily="18" charset="0"/>
                <a:cs typeface="Times New Roman" panose="02020603050405020304" pitchFamily="18" charset="0"/>
              </a:rPr>
              <a:t>Northern Hemisphere Summer Monsoon (NHSM) domain. The observed NHSM precipitation domains and the counterparts simulated are denoted by thick blue and red lines, respectively. The Asian summer monsoons (ASM) domains are emphasized by the dash black line. The NHSM precipitation domains outlined by the thick lines are defined by local summer-minus-winter precipitation rate exceeding 2.0 mm/day and the local summer precipitation exceeding 55% of the annual total by Wang and Ding (2008). The data are derived from the GPCP and ALLR precipitation between 1979 and 2000.</a:t>
            </a:r>
            <a:endParaRPr lang="zh-CN" altLang="zh-CN" sz="14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04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图片 8">
            <a:extLst>
              <a:ext uri="{FF2B5EF4-FFF2-40B4-BE49-F238E27FC236}">
                <a16:creationId xmlns:a16="http://schemas.microsoft.com/office/drawing/2014/main" id="{65AAB04D-AFCF-490E-85D5-6CDD19EE97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95275" y="751327"/>
            <a:ext cx="8493677" cy="5116073"/>
          </a:xfrm>
          <a:prstGeom prst="rect">
            <a:avLst/>
          </a:prstGeom>
          <a:noFill/>
          <a:ln>
            <a:noFill/>
          </a:ln>
        </p:spPr>
      </p:pic>
      <p:sp>
        <p:nvSpPr>
          <p:cNvPr id="3" name="矩形 2">
            <a:extLst>
              <a:ext uri="{FF2B5EF4-FFF2-40B4-BE49-F238E27FC236}">
                <a16:creationId xmlns:a16="http://schemas.microsoft.com/office/drawing/2014/main" id="{16C18047-D79A-4A11-B65A-AB58BF83ADCE}"/>
              </a:ext>
            </a:extLst>
          </p:cNvPr>
          <p:cNvSpPr/>
          <p:nvPr/>
        </p:nvSpPr>
        <p:spPr>
          <a:xfrm>
            <a:off x="143974" y="974468"/>
            <a:ext cx="3407327" cy="5028556"/>
          </a:xfrm>
          <a:prstGeom prst="rect">
            <a:avLst/>
          </a:prstGeom>
        </p:spPr>
        <p:txBody>
          <a:bodyPr wrap="square">
            <a:spAutoFit/>
          </a:bodyPr>
          <a:lstStyle/>
          <a:p>
            <a:pPr>
              <a:lnSpc>
                <a:spcPct val="150000"/>
              </a:lnSpc>
            </a:pPr>
            <a:r>
              <a:rPr lang="en-US" altLang="zh-CN" kern="100" dirty="0">
                <a:latin typeface="Times New Roman" panose="02020603050405020304" pitchFamily="18" charset="0"/>
                <a:cs typeface="Times New Roman" panose="02020603050405020304" pitchFamily="18" charset="0"/>
              </a:rPr>
              <a:t>The multidecadal-scale variations of the (a) Northern Hemisphere surface temperature (NHST) and (b) Asian summer monsoon index (ASMI). The red, black, blue, and green lines represent results from the ALLR, CTRL, NAT, and ATNH, respectively. The grey dash lines represent ±1.5 times of the standard deviation of those derived </a:t>
            </a:r>
            <a:r>
              <a:rPr lang="en-US" altLang="zh-CN" kern="100" dirty="0" err="1">
                <a:latin typeface="Times New Roman" panose="02020603050405020304" pitchFamily="18" charset="0"/>
                <a:cs typeface="Times New Roman" panose="02020603050405020304" pitchFamily="18" charset="0"/>
              </a:rPr>
              <a:t>fromof</a:t>
            </a:r>
            <a:r>
              <a:rPr lang="en-US" altLang="zh-CN" kern="100" dirty="0">
                <a:latin typeface="Times New Roman" panose="02020603050405020304" pitchFamily="18" charset="0"/>
                <a:cs typeface="Times New Roman" panose="02020603050405020304" pitchFamily="18" charset="0"/>
              </a:rPr>
              <a:t> the CTRL. The smoothed curves are 31-yr running mean. </a:t>
            </a:r>
            <a:endParaRPr lang="zh-CN" altLang="en-US"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3326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23E17A8C-F304-4A1D-98F6-AE6442BCAE68}"/>
              </a:ext>
            </a:extLst>
          </p:cNvPr>
          <p:cNvSpPr>
            <a:spLocks noGrp="1"/>
          </p:cNvSpPr>
          <p:nvPr>
            <p:ph type="title"/>
          </p:nvPr>
        </p:nvSpPr>
        <p:spPr>
          <a:xfrm>
            <a:off x="838200" y="253397"/>
            <a:ext cx="10760242" cy="1273233"/>
          </a:xfrm>
        </p:spPr>
        <p:txBody>
          <a:bodyPr>
            <a:normAutofit/>
          </a:bodyPr>
          <a:lstStyle/>
          <a:p>
            <a:r>
              <a:rPr lang="en-US" altLang="zh-CN" sz="3600" dirty="0">
                <a:latin typeface="Times New Roman" panose="02020603050405020304" pitchFamily="18" charset="0"/>
              </a:rPr>
              <a:t>Multi-tape method (MTM) spectral analysis of the annual ASMI over the past 1500 years</a:t>
            </a:r>
            <a:endParaRPr lang="zh-CN" altLang="en-US" sz="3600" dirty="0">
              <a:latin typeface="Times New Roman" panose="02020603050405020304" pitchFamily="18" charset="0"/>
            </a:endParaRP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7" name="图片 26">
            <a:extLst>
              <a:ext uri="{FF2B5EF4-FFF2-40B4-BE49-F238E27FC236}">
                <a16:creationId xmlns:a16="http://schemas.microsoft.com/office/drawing/2014/main" id="{0FCAD50D-0C72-4A78-A453-B296D142570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48" y="1645843"/>
            <a:ext cx="12195048" cy="5212157"/>
          </a:xfrm>
          <a:prstGeom prst="rect">
            <a:avLst/>
          </a:prstGeom>
          <a:noFill/>
          <a:ln>
            <a:noFill/>
          </a:ln>
        </p:spPr>
      </p:pic>
    </p:spTree>
    <p:extLst>
      <p:ext uri="{BB962C8B-B14F-4D97-AF65-F5344CB8AC3E}">
        <p14:creationId xmlns:p14="http://schemas.microsoft.com/office/powerpoint/2010/main" val="127537217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1140</Words>
  <Application>Microsoft Office PowerPoint</Application>
  <PresentationFormat>宽屏</PresentationFormat>
  <Paragraphs>104</Paragraphs>
  <Slides>14</Slides>
  <Notes>9</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14</vt:i4>
      </vt:variant>
    </vt:vector>
  </HeadingPairs>
  <TitlesOfParts>
    <vt:vector size="20" baseType="lpstr">
      <vt:lpstr>等线</vt:lpstr>
      <vt:lpstr>等线 Light</vt:lpstr>
      <vt:lpstr>Arial</vt:lpstr>
      <vt:lpstr>Calibri</vt:lpstr>
      <vt:lpstr>Times New Roman</vt:lpstr>
      <vt:lpstr>Office 主题​​</vt:lpstr>
      <vt:lpstr>The forced response of Asian Summer Monsoon precipitation during the past 1500 years: based on the CESM</vt:lpstr>
      <vt:lpstr>Motivation</vt:lpstr>
      <vt:lpstr>Scientific questions</vt:lpstr>
      <vt:lpstr>Model and experimental design</vt:lpstr>
      <vt:lpstr>Details of experimental design</vt:lpstr>
      <vt:lpstr>External forcing reconstructions used in the simulations</vt:lpstr>
      <vt:lpstr>ASM domain in this study (dash black line)</vt:lpstr>
      <vt:lpstr>PowerPoint 演示文稿</vt:lpstr>
      <vt:lpstr>Multi-tape method (MTM) spectral analysis of the annual ASMI over the past 1500 years</vt:lpstr>
      <vt:lpstr>PowerPoint 演示文稿</vt:lpstr>
      <vt:lpstr>PowerPoint 演示文稿</vt:lpstr>
      <vt:lpstr>PowerPoint 演示文稿</vt:lpstr>
      <vt:lpstr>PowerPoint 演示文稿</vt:lpstr>
      <vt:lpstr>Concluding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forced response of Asian Summer Monsoon precipitation during the past 1500 years: based on the CESM</dc:title>
  <dc:creator>王 小</dc:creator>
  <cp:lastModifiedBy>XUE WANG</cp:lastModifiedBy>
  <cp:revision>5</cp:revision>
  <dcterms:created xsi:type="dcterms:W3CDTF">2020-05-03T07:51:11Z</dcterms:created>
  <dcterms:modified xsi:type="dcterms:W3CDTF">2020-05-03T15:13:19Z</dcterms:modified>
</cp:coreProperties>
</file>