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7" r:id="rId2"/>
    <p:sldId id="260" r:id="rId3"/>
    <p:sldId id="263" r:id="rId4"/>
    <p:sldId id="264" r:id="rId5"/>
    <p:sldId id="290" r:id="rId6"/>
    <p:sldId id="265" r:id="rId7"/>
    <p:sldId id="291" r:id="rId8"/>
    <p:sldId id="292" r:id="rId9"/>
    <p:sldId id="293" r:id="rId10"/>
    <p:sldId id="294" r:id="rId11"/>
    <p:sldId id="295" r:id="rId12"/>
    <p:sldId id="296" r:id="rId13"/>
    <p:sldId id="301" r:id="rId14"/>
    <p:sldId id="300" r:id="rId15"/>
    <p:sldId id="297" r:id="rId16"/>
    <p:sldId id="298" r:id="rId17"/>
    <p:sldId id="288" r:id="rId18"/>
    <p:sldId id="302" r:id="rId19"/>
    <p:sldId id="299" r:id="rId2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Dr. V. V. Srinivas" initials="DVVS" lastIdx="5" clrIdx="0">
    <p:extLst>
      <p:ext uri="{19B8F6BF-5375-455C-9EA6-DF929625EA0E}">
        <p15:presenceInfo xmlns:p15="http://schemas.microsoft.com/office/powerpoint/2012/main" userId="S::vvs@iisc.ac.in::d770c06d-ba7d-443d-b9e2-5411fa5cc574"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75" d="100"/>
          <a:sy n="75" d="100"/>
        </p:scale>
        <p:origin x="82" y="293"/>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commentAuthors" Target="commentAuthor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915128" y="1788454"/>
            <a:ext cx="8361229" cy="2098226"/>
          </a:xfrm>
        </p:spPr>
        <p:txBody>
          <a:bodyPr anchor="b">
            <a:noAutofit/>
          </a:bodyPr>
          <a:lstStyle>
            <a:lvl1pPr algn="ctr">
              <a:defRPr sz="7200" cap="all" baseline="0">
                <a:solidFill>
                  <a:schemeClr val="tx2"/>
                </a:solidFill>
              </a:defRPr>
            </a:lvl1pPr>
          </a:lstStyle>
          <a:p>
            <a:r>
              <a:rPr lang="en-US"/>
              <a:t>Click to edit Master title style</a:t>
            </a:r>
            <a:endParaRPr lang="en-US" dirty="0"/>
          </a:p>
        </p:txBody>
      </p:sp>
      <p:sp>
        <p:nvSpPr>
          <p:cNvPr id="3" name="Subtitle 2"/>
          <p:cNvSpPr>
            <a:spLocks noGrp="1"/>
          </p:cNvSpPr>
          <p:nvPr>
            <p:ph type="subTitle" idx="1"/>
          </p:nvPr>
        </p:nvSpPr>
        <p:spPr>
          <a:xfrm>
            <a:off x="2679906" y="3956279"/>
            <a:ext cx="6831673" cy="1086237"/>
          </a:xfrm>
        </p:spPr>
        <p:txBody>
          <a:bodyPr>
            <a:normAutofit/>
          </a:bodyPr>
          <a:lstStyle>
            <a:lvl1pPr marL="0" indent="0" algn="ctr">
              <a:lnSpc>
                <a:spcPct val="112000"/>
              </a:lnSpc>
              <a:spcBef>
                <a:spcPts val="0"/>
              </a:spcBef>
              <a:spcAft>
                <a:spcPts val="0"/>
              </a:spcAft>
              <a:buNone/>
              <a:defRPr sz="23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a:xfrm>
            <a:off x="752858" y="6453386"/>
            <a:ext cx="1607944" cy="404614"/>
          </a:xfrm>
        </p:spPr>
        <p:txBody>
          <a:bodyPr/>
          <a:lstStyle>
            <a:lvl1pPr>
              <a:defRPr baseline="0">
                <a:solidFill>
                  <a:schemeClr val="tx2"/>
                </a:solidFill>
              </a:defRPr>
            </a:lvl1pPr>
          </a:lstStyle>
          <a:p>
            <a:fld id="{38793B0B-EF87-4BE9-8E0C-3172DBCCD92D}" type="datetime1">
              <a:rPr lang="en-IN" smtClean="0"/>
              <a:t>01-05-2020</a:t>
            </a:fld>
            <a:endParaRPr lang="en-IN"/>
          </a:p>
        </p:txBody>
      </p:sp>
      <p:sp>
        <p:nvSpPr>
          <p:cNvPr id="5" name="Footer Placeholder 4"/>
          <p:cNvSpPr>
            <a:spLocks noGrp="1"/>
          </p:cNvSpPr>
          <p:nvPr>
            <p:ph type="ftr" sz="quarter" idx="11"/>
          </p:nvPr>
        </p:nvSpPr>
        <p:spPr>
          <a:xfrm>
            <a:off x="2584054" y="6453386"/>
            <a:ext cx="7023377" cy="404614"/>
          </a:xfrm>
        </p:spPr>
        <p:txBody>
          <a:bodyPr/>
          <a:lstStyle>
            <a:lvl1pPr algn="ctr">
              <a:defRPr baseline="0">
                <a:solidFill>
                  <a:schemeClr val="tx2"/>
                </a:solidFill>
              </a:defRPr>
            </a:lvl1pPr>
          </a:lstStyle>
          <a:p>
            <a:endParaRPr lang="en-IN"/>
          </a:p>
        </p:txBody>
      </p:sp>
      <p:sp>
        <p:nvSpPr>
          <p:cNvPr id="6" name="Slide Number Placeholder 5"/>
          <p:cNvSpPr>
            <a:spLocks noGrp="1"/>
          </p:cNvSpPr>
          <p:nvPr>
            <p:ph type="sldNum" sz="quarter" idx="12"/>
          </p:nvPr>
        </p:nvSpPr>
        <p:spPr>
          <a:xfrm>
            <a:off x="9830683" y="6453386"/>
            <a:ext cx="1596292" cy="404614"/>
          </a:xfrm>
        </p:spPr>
        <p:txBody>
          <a:bodyPr/>
          <a:lstStyle>
            <a:lvl1pPr>
              <a:defRPr baseline="0">
                <a:solidFill>
                  <a:schemeClr val="tx2"/>
                </a:solidFill>
              </a:defRPr>
            </a:lvl1pPr>
          </a:lstStyle>
          <a:p>
            <a:fld id="{CE99C5AA-8F9F-48D2-A23E-BE7FA9FAB577}" type="slidenum">
              <a:rPr lang="en-IN" smtClean="0"/>
              <a:t>‹#›</a:t>
            </a:fld>
            <a:endParaRPr lang="en-IN"/>
          </a:p>
        </p:txBody>
      </p:sp>
      <p:grpSp>
        <p:nvGrpSpPr>
          <p:cNvPr id="7" name="Group 6"/>
          <p:cNvGrpSpPr/>
          <p:nvPr/>
        </p:nvGrpSpPr>
        <p:grpSpPr>
          <a:xfrm>
            <a:off x="752858" y="744469"/>
            <a:ext cx="10674117" cy="5349671"/>
            <a:chOff x="752858" y="744469"/>
            <a:chExt cx="10674117" cy="5349671"/>
          </a:xfrm>
        </p:grpSpPr>
        <p:sp>
          <p:nvSpPr>
            <p:cNvPr id="11" name="Freeform 6"/>
            <p:cNvSpPr/>
            <p:nvPr/>
          </p:nvSpPr>
          <p:spPr bwMode="auto">
            <a:xfrm>
              <a:off x="8151962" y="1685652"/>
              <a:ext cx="3275013" cy="4408488"/>
            </a:xfrm>
            <a:custGeom>
              <a:avLst/>
              <a:gdLst/>
              <a:ahLst/>
              <a:cxnLst/>
              <a:rect l="l" t="t" r="r" b="b"/>
              <a:pathLst>
                <a:path w="10000" h="10000">
                  <a:moveTo>
                    <a:pt x="8761" y="0"/>
                  </a:moveTo>
                  <a:lnTo>
                    <a:pt x="10000" y="0"/>
                  </a:lnTo>
                  <a:lnTo>
                    <a:pt x="10000" y="10000"/>
                  </a:lnTo>
                  <a:lnTo>
                    <a:pt x="0" y="10000"/>
                  </a:lnTo>
                  <a:lnTo>
                    <a:pt x="0" y="9126"/>
                  </a:lnTo>
                  <a:lnTo>
                    <a:pt x="8761" y="9127"/>
                  </a:lnTo>
                  <a:lnTo>
                    <a:pt x="8761" y="0"/>
                  </a:lnTo>
                  <a:close/>
                </a:path>
              </a:pathLst>
            </a:custGeom>
            <a:solidFill>
              <a:schemeClr val="tx2"/>
            </a:solidFill>
            <a:ln w="0">
              <a:noFill/>
              <a:prstDash val="solid"/>
              <a:round/>
              <a:headEnd/>
              <a:tailEnd/>
            </a:ln>
          </p:spPr>
        </p:sp>
        <p:sp>
          <p:nvSpPr>
            <p:cNvPr id="14" name="Freeform 6"/>
            <p:cNvSpPr/>
            <p:nvPr/>
          </p:nvSpPr>
          <p:spPr bwMode="auto">
            <a:xfrm flipH="1" flipV="1">
              <a:off x="752858" y="744469"/>
              <a:ext cx="3275668" cy="4408488"/>
            </a:xfrm>
            <a:custGeom>
              <a:avLst/>
              <a:gdLst/>
              <a:ahLst/>
              <a:cxnLst/>
              <a:rect l="l" t="t" r="r" b="b"/>
              <a:pathLst>
                <a:path w="10002" h="10000">
                  <a:moveTo>
                    <a:pt x="8763" y="0"/>
                  </a:moveTo>
                  <a:lnTo>
                    <a:pt x="10002" y="0"/>
                  </a:lnTo>
                  <a:lnTo>
                    <a:pt x="10002" y="10000"/>
                  </a:lnTo>
                  <a:lnTo>
                    <a:pt x="2" y="10000"/>
                  </a:lnTo>
                  <a:cubicBezTo>
                    <a:pt x="-2" y="9698"/>
                    <a:pt x="4" y="9427"/>
                    <a:pt x="0" y="9125"/>
                  </a:cubicBezTo>
                  <a:lnTo>
                    <a:pt x="8763" y="9128"/>
                  </a:lnTo>
                  <a:lnTo>
                    <a:pt x="8763" y="0"/>
                  </a:lnTo>
                  <a:close/>
                </a:path>
              </a:pathLst>
            </a:custGeom>
            <a:solidFill>
              <a:schemeClr val="tx2"/>
            </a:solidFill>
            <a:ln w="0">
              <a:noFill/>
              <a:prstDash val="solid"/>
              <a:round/>
              <a:headEnd/>
              <a:tailEnd/>
            </a:ln>
          </p:spPr>
        </p:sp>
      </p:grpSp>
    </p:spTree>
    <p:extLst>
      <p:ext uri="{BB962C8B-B14F-4D97-AF65-F5344CB8AC3E}">
        <p14:creationId xmlns:p14="http://schemas.microsoft.com/office/powerpoint/2010/main" val="2294585862"/>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a:xfrm>
            <a:off x="1371600" y="2295525"/>
            <a:ext cx="9601200" cy="357187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14E29D5-2082-4A2C-BCB7-2965E7AF263E}" type="datetime1">
              <a:rPr lang="en-IN" smtClean="0"/>
              <a:t>01-05-2020</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CE99C5AA-8F9F-48D2-A23E-BE7FA9FAB577}" type="slidenum">
              <a:rPr lang="en-IN" smtClean="0"/>
              <a:t>‹#›</a:t>
            </a:fld>
            <a:endParaRPr lang="en-IN"/>
          </a:p>
        </p:txBody>
      </p:sp>
    </p:spTree>
    <p:extLst>
      <p:ext uri="{BB962C8B-B14F-4D97-AF65-F5344CB8AC3E}">
        <p14:creationId xmlns:p14="http://schemas.microsoft.com/office/powerpoint/2010/main" val="3823007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596561" y="624156"/>
            <a:ext cx="1565766" cy="5243244"/>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371600" y="624156"/>
            <a:ext cx="8179641" cy="52432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C66C79D-A8CA-4372-9BC8-9933A0DAEB34}" type="datetime1">
              <a:rPr lang="en-IN" smtClean="0"/>
              <a:t>01-05-2020</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CE99C5AA-8F9F-48D2-A23E-BE7FA9FAB577}" type="slidenum">
              <a:rPr lang="en-IN" smtClean="0"/>
              <a:t>‹#›</a:t>
            </a:fld>
            <a:endParaRPr lang="en-IN"/>
          </a:p>
        </p:txBody>
      </p:sp>
    </p:spTree>
    <p:extLst>
      <p:ext uri="{BB962C8B-B14F-4D97-AF65-F5344CB8AC3E}">
        <p14:creationId xmlns:p14="http://schemas.microsoft.com/office/powerpoint/2010/main" val="416706948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E4257A0-1F2F-4F82-B881-1B9F3E52FE43}" type="datetime1">
              <a:rPr lang="en-IN" smtClean="0"/>
              <a:t>01-05-2020</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CE99C5AA-8F9F-48D2-A23E-BE7FA9FAB577}" type="slidenum">
              <a:rPr lang="en-IN" smtClean="0"/>
              <a:t>‹#›</a:t>
            </a:fld>
            <a:endParaRPr lang="en-IN"/>
          </a:p>
        </p:txBody>
      </p:sp>
    </p:spTree>
    <p:extLst>
      <p:ext uri="{BB962C8B-B14F-4D97-AF65-F5344CB8AC3E}">
        <p14:creationId xmlns:p14="http://schemas.microsoft.com/office/powerpoint/2010/main" val="92415045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65025" y="1301360"/>
            <a:ext cx="9612971" cy="2852737"/>
          </a:xfrm>
        </p:spPr>
        <p:txBody>
          <a:bodyPr anchor="b">
            <a:normAutofit/>
          </a:bodyPr>
          <a:lstStyle>
            <a:lvl1pPr algn="r">
              <a:defRPr sz="7200" cap="all" baseline="0">
                <a:solidFill>
                  <a:schemeClr val="tx2"/>
                </a:solidFill>
              </a:defRPr>
            </a:lvl1pPr>
          </a:lstStyle>
          <a:p>
            <a:r>
              <a:rPr lang="en-US"/>
              <a:t>Click to edit Master title style</a:t>
            </a:r>
            <a:endParaRPr lang="en-US" dirty="0"/>
          </a:p>
        </p:txBody>
      </p:sp>
      <p:sp>
        <p:nvSpPr>
          <p:cNvPr id="3" name="Text Placeholder 2"/>
          <p:cNvSpPr>
            <a:spLocks noGrp="1"/>
          </p:cNvSpPr>
          <p:nvPr>
            <p:ph type="body" idx="1"/>
          </p:nvPr>
        </p:nvSpPr>
        <p:spPr>
          <a:xfrm>
            <a:off x="765025" y="4216328"/>
            <a:ext cx="9612971" cy="1143324"/>
          </a:xfrm>
        </p:spPr>
        <p:txBody>
          <a:bodyPr/>
          <a:lstStyle>
            <a:lvl1pPr marL="0" indent="0" algn="r">
              <a:lnSpc>
                <a:spcPct val="112000"/>
              </a:lnSpc>
              <a:spcBef>
                <a:spcPts val="0"/>
              </a:spcBef>
              <a:spcAft>
                <a:spcPts val="0"/>
              </a:spcAft>
              <a:buNone/>
              <a:defRPr sz="2400">
                <a:solidFill>
                  <a:schemeClr val="tx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738908" y="6453386"/>
            <a:ext cx="1622409" cy="404614"/>
          </a:xfrm>
        </p:spPr>
        <p:txBody>
          <a:bodyPr/>
          <a:lstStyle>
            <a:lvl1pPr>
              <a:defRPr>
                <a:solidFill>
                  <a:schemeClr val="tx2"/>
                </a:solidFill>
              </a:defRPr>
            </a:lvl1pPr>
          </a:lstStyle>
          <a:p>
            <a:fld id="{D21601FB-AAF1-42AA-B441-33694EAAB9B2}" type="datetime1">
              <a:rPr lang="en-IN" smtClean="0"/>
              <a:t>01-05-2020</a:t>
            </a:fld>
            <a:endParaRPr lang="en-IN"/>
          </a:p>
        </p:txBody>
      </p:sp>
      <p:sp>
        <p:nvSpPr>
          <p:cNvPr id="5" name="Footer Placeholder 4"/>
          <p:cNvSpPr>
            <a:spLocks noGrp="1"/>
          </p:cNvSpPr>
          <p:nvPr>
            <p:ph type="ftr" sz="quarter" idx="11"/>
          </p:nvPr>
        </p:nvSpPr>
        <p:spPr>
          <a:xfrm>
            <a:off x="2584312" y="6453386"/>
            <a:ext cx="7023377" cy="404614"/>
          </a:xfrm>
        </p:spPr>
        <p:txBody>
          <a:bodyPr/>
          <a:lstStyle>
            <a:lvl1pPr algn="ctr">
              <a:defRPr>
                <a:solidFill>
                  <a:schemeClr val="tx2"/>
                </a:solidFill>
              </a:defRPr>
            </a:lvl1pPr>
          </a:lstStyle>
          <a:p>
            <a:endParaRPr lang="en-IN"/>
          </a:p>
        </p:txBody>
      </p:sp>
      <p:sp>
        <p:nvSpPr>
          <p:cNvPr id="6" name="Slide Number Placeholder 5"/>
          <p:cNvSpPr>
            <a:spLocks noGrp="1"/>
          </p:cNvSpPr>
          <p:nvPr>
            <p:ph type="sldNum" sz="quarter" idx="12"/>
          </p:nvPr>
        </p:nvSpPr>
        <p:spPr>
          <a:xfrm>
            <a:off x="9830683" y="6453386"/>
            <a:ext cx="1596292" cy="404614"/>
          </a:xfrm>
        </p:spPr>
        <p:txBody>
          <a:bodyPr/>
          <a:lstStyle>
            <a:lvl1pPr>
              <a:defRPr>
                <a:solidFill>
                  <a:schemeClr val="tx2"/>
                </a:solidFill>
              </a:defRPr>
            </a:lvl1pPr>
          </a:lstStyle>
          <a:p>
            <a:fld id="{CE99C5AA-8F9F-48D2-A23E-BE7FA9FAB577}" type="slidenum">
              <a:rPr lang="en-IN" smtClean="0"/>
              <a:t>‹#›</a:t>
            </a:fld>
            <a:endParaRPr lang="en-IN"/>
          </a:p>
        </p:txBody>
      </p:sp>
      <p:sp>
        <p:nvSpPr>
          <p:cNvPr id="7" name="Freeform 6" title="Crop Mark"/>
          <p:cNvSpPr/>
          <p:nvPr/>
        </p:nvSpPr>
        <p:spPr bwMode="auto">
          <a:xfrm>
            <a:off x="8151962" y="1685652"/>
            <a:ext cx="3275013" cy="4408488"/>
          </a:xfrm>
          <a:custGeom>
            <a:avLst/>
            <a:gdLst/>
            <a:ahLst/>
            <a:cxnLst/>
            <a:rect l="0" t="0" r="r" b="b"/>
            <a:pathLst>
              <a:path w="4125" h="5554">
                <a:moveTo>
                  <a:pt x="3614" y="0"/>
                </a:moveTo>
                <a:lnTo>
                  <a:pt x="4125" y="0"/>
                </a:lnTo>
                <a:lnTo>
                  <a:pt x="4125" y="5554"/>
                </a:lnTo>
                <a:lnTo>
                  <a:pt x="0" y="5554"/>
                </a:lnTo>
                <a:lnTo>
                  <a:pt x="0" y="5074"/>
                </a:lnTo>
                <a:lnTo>
                  <a:pt x="3614" y="5074"/>
                </a:lnTo>
                <a:lnTo>
                  <a:pt x="3614" y="0"/>
                </a:lnTo>
                <a:close/>
              </a:path>
            </a:pathLst>
          </a:custGeom>
          <a:solidFill>
            <a:schemeClr val="tx2"/>
          </a:solidFill>
          <a:ln w="0">
            <a:noFill/>
            <a:prstDash val="solid"/>
            <a:round/>
            <a:headEnd/>
            <a:tailEnd/>
          </a:ln>
        </p:spPr>
      </p:sp>
    </p:spTree>
    <p:extLst>
      <p:ext uri="{BB962C8B-B14F-4D97-AF65-F5344CB8AC3E}">
        <p14:creationId xmlns:p14="http://schemas.microsoft.com/office/powerpoint/2010/main" val="903752570"/>
      </p:ext>
    </p:extLst>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2"/>
                </a:solidFill>
              </a:defRPr>
            </a:lvl1pPr>
          </a:lstStyle>
          <a:p>
            <a:r>
              <a:rPr lang="en-US"/>
              <a:t>Click to edit Master title style</a:t>
            </a:r>
            <a:endParaRPr lang="en-US" dirty="0"/>
          </a:p>
        </p:txBody>
      </p:sp>
      <p:sp>
        <p:nvSpPr>
          <p:cNvPr id="3" name="Content Placeholder 2"/>
          <p:cNvSpPr>
            <a:spLocks noGrp="1"/>
          </p:cNvSpPr>
          <p:nvPr>
            <p:ph sz="half" idx="1"/>
          </p:nvPr>
        </p:nvSpPr>
        <p:spPr>
          <a:xfrm>
            <a:off x="1371600" y="2285999"/>
            <a:ext cx="4447786" cy="3581401"/>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525403" y="2285999"/>
            <a:ext cx="4447786" cy="3581401"/>
          </a:xfrm>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5E72F475-B23F-4DDA-9C30-31311E023391}" type="datetime1">
              <a:rPr lang="en-IN" smtClean="0"/>
              <a:t>01-05-2020</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CE99C5AA-8F9F-48D2-A23E-BE7FA9FAB577}" type="slidenum">
              <a:rPr lang="en-IN" smtClean="0"/>
              <a:t>‹#›</a:t>
            </a:fld>
            <a:endParaRPr lang="en-IN"/>
          </a:p>
        </p:txBody>
      </p:sp>
    </p:spTree>
    <p:extLst>
      <p:ext uri="{BB962C8B-B14F-4D97-AF65-F5344CB8AC3E}">
        <p14:creationId xmlns:p14="http://schemas.microsoft.com/office/powerpoint/2010/main" val="4287333608"/>
      </p:ext>
    </p:extLst>
  </p:cSld>
  <p:clrMapOvr>
    <a:masterClrMapping/>
  </p:clrMapOvr>
  <p:extLst>
    <p:ext uri="{DCECCB84-F9BA-43D5-87BE-67443E8EF086}">
      <p15:sldGuideLst xmlns:p15="http://schemas.microsoft.com/office/powerpoint/2012/main"/>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371600" y="685800"/>
            <a:ext cx="9601200" cy="1485900"/>
          </a:xfrm>
        </p:spPr>
        <p:txBody>
          <a:bodyPr/>
          <a:lstStyle>
            <a:lvl1pPr>
              <a:defRPr>
                <a:solidFill>
                  <a:schemeClr val="tx2"/>
                </a:solidFill>
              </a:defRPr>
            </a:lvl1pPr>
          </a:lstStyle>
          <a:p>
            <a:r>
              <a:rPr lang="en-US"/>
              <a:t>Click to edit Master title style</a:t>
            </a:r>
            <a:endParaRPr lang="en-US" dirty="0"/>
          </a:p>
        </p:txBody>
      </p:sp>
      <p:sp>
        <p:nvSpPr>
          <p:cNvPr id="3" name="Text Placeholder 2"/>
          <p:cNvSpPr>
            <a:spLocks noGrp="1"/>
          </p:cNvSpPr>
          <p:nvPr>
            <p:ph type="body" idx="1"/>
          </p:nvPr>
        </p:nvSpPr>
        <p:spPr>
          <a:xfrm>
            <a:off x="1371600" y="2340864"/>
            <a:ext cx="4443984" cy="823912"/>
          </a:xfrm>
        </p:spPr>
        <p:txBody>
          <a:bodyPr anchor="b">
            <a:noAutofit/>
          </a:bodyPr>
          <a:lstStyle>
            <a:lvl1pPr marL="0" indent="0">
              <a:lnSpc>
                <a:spcPct val="84000"/>
              </a:lnSpc>
              <a:spcBef>
                <a:spcPts val="0"/>
              </a:spcBef>
              <a:spcAft>
                <a:spcPts val="0"/>
              </a:spcAft>
              <a:buNone/>
              <a:defRPr sz="3000" b="0"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371600" y="3305207"/>
            <a:ext cx="4443984" cy="2562193"/>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525014" y="2340864"/>
            <a:ext cx="4443984" cy="823912"/>
          </a:xfrm>
        </p:spPr>
        <p:txBody>
          <a:bodyPr anchor="b">
            <a:noAutofit/>
          </a:bodyPr>
          <a:lstStyle>
            <a:lvl1pPr marL="0" indent="0">
              <a:lnSpc>
                <a:spcPct val="84000"/>
              </a:lnSpc>
              <a:spcBef>
                <a:spcPts val="0"/>
              </a:spcBef>
              <a:spcAft>
                <a:spcPts val="0"/>
              </a:spcAft>
              <a:buNone/>
              <a:defRPr sz="3000" b="0"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525014" y="3305207"/>
            <a:ext cx="4443984" cy="2562193"/>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5BB3B37F-F11E-4AEC-9876-DBD73CDC7906}" type="datetime1">
              <a:rPr lang="en-IN" smtClean="0"/>
              <a:t>01-05-2020</a:t>
            </a:fld>
            <a:endParaRPr lang="en-IN"/>
          </a:p>
        </p:txBody>
      </p:sp>
      <p:sp>
        <p:nvSpPr>
          <p:cNvPr id="8" name="Footer Placeholder 7"/>
          <p:cNvSpPr>
            <a:spLocks noGrp="1"/>
          </p:cNvSpPr>
          <p:nvPr>
            <p:ph type="ftr" sz="quarter" idx="11"/>
          </p:nvPr>
        </p:nvSpPr>
        <p:spPr/>
        <p:txBody>
          <a:bodyPr/>
          <a:lstStyle/>
          <a:p>
            <a:endParaRPr lang="en-IN"/>
          </a:p>
        </p:txBody>
      </p:sp>
      <p:sp>
        <p:nvSpPr>
          <p:cNvPr id="9" name="Slide Number Placeholder 8"/>
          <p:cNvSpPr>
            <a:spLocks noGrp="1"/>
          </p:cNvSpPr>
          <p:nvPr>
            <p:ph type="sldNum" sz="quarter" idx="12"/>
          </p:nvPr>
        </p:nvSpPr>
        <p:spPr/>
        <p:txBody>
          <a:bodyPr/>
          <a:lstStyle/>
          <a:p>
            <a:fld id="{CE99C5AA-8F9F-48D2-A23E-BE7FA9FAB577}" type="slidenum">
              <a:rPr lang="en-IN" smtClean="0"/>
              <a:t>‹#›</a:t>
            </a:fld>
            <a:endParaRPr lang="en-IN"/>
          </a:p>
        </p:txBody>
      </p:sp>
    </p:spTree>
    <p:extLst>
      <p:ext uri="{BB962C8B-B14F-4D97-AF65-F5344CB8AC3E}">
        <p14:creationId xmlns:p14="http://schemas.microsoft.com/office/powerpoint/2010/main" val="2356675185"/>
      </p:ext>
    </p:extLst>
  </p:cSld>
  <p:clrMapOvr>
    <a:masterClrMapping/>
  </p:clrMapOvr>
  <p:extLst>
    <p:ext uri="{DCECCB84-F9BA-43D5-87BE-67443E8EF086}">
      <p15:sldGuideLst xmlns:p15="http://schemas.microsoft.com/office/powerpoint/2012/main"/>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F19C21B4-60C8-43B0-9A97-B3231D08158F}" type="datetime1">
              <a:rPr lang="en-IN" smtClean="0"/>
              <a:t>01-05-2020</a:t>
            </a:fld>
            <a:endParaRPr lang="en-IN"/>
          </a:p>
        </p:txBody>
      </p:sp>
      <p:sp>
        <p:nvSpPr>
          <p:cNvPr id="4" name="Footer Placeholder 3"/>
          <p:cNvSpPr>
            <a:spLocks noGrp="1"/>
          </p:cNvSpPr>
          <p:nvPr>
            <p:ph type="ftr" sz="quarter" idx="11"/>
          </p:nvPr>
        </p:nvSpPr>
        <p:spPr/>
        <p:txBody>
          <a:bodyPr/>
          <a:lstStyle/>
          <a:p>
            <a:endParaRPr lang="en-IN"/>
          </a:p>
        </p:txBody>
      </p:sp>
      <p:sp>
        <p:nvSpPr>
          <p:cNvPr id="5" name="Slide Number Placeholder 4"/>
          <p:cNvSpPr>
            <a:spLocks noGrp="1"/>
          </p:cNvSpPr>
          <p:nvPr>
            <p:ph type="sldNum" sz="quarter" idx="12"/>
          </p:nvPr>
        </p:nvSpPr>
        <p:spPr/>
        <p:txBody>
          <a:bodyPr/>
          <a:lstStyle/>
          <a:p>
            <a:fld id="{CE99C5AA-8F9F-48D2-A23E-BE7FA9FAB577}" type="slidenum">
              <a:rPr lang="en-IN" smtClean="0"/>
              <a:t>‹#›</a:t>
            </a:fld>
            <a:endParaRPr lang="en-IN"/>
          </a:p>
        </p:txBody>
      </p:sp>
    </p:spTree>
    <p:extLst>
      <p:ext uri="{BB962C8B-B14F-4D97-AF65-F5344CB8AC3E}">
        <p14:creationId xmlns:p14="http://schemas.microsoft.com/office/powerpoint/2010/main" val="100646508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04A856B-F7ED-4BAA-92EA-A8C28A7417C1}" type="datetime1">
              <a:rPr lang="en-IN" smtClean="0"/>
              <a:t>01-05-2020</a:t>
            </a:fld>
            <a:endParaRPr lang="en-IN"/>
          </a:p>
        </p:txBody>
      </p:sp>
      <p:sp>
        <p:nvSpPr>
          <p:cNvPr id="3" name="Footer Placeholder 2"/>
          <p:cNvSpPr>
            <a:spLocks noGrp="1"/>
          </p:cNvSpPr>
          <p:nvPr>
            <p:ph type="ftr" sz="quarter" idx="11"/>
          </p:nvPr>
        </p:nvSpPr>
        <p:spPr/>
        <p:txBody>
          <a:bodyPr/>
          <a:lstStyle/>
          <a:p>
            <a:endParaRPr lang="en-IN"/>
          </a:p>
        </p:txBody>
      </p:sp>
      <p:sp>
        <p:nvSpPr>
          <p:cNvPr id="4" name="Slide Number Placeholder 3"/>
          <p:cNvSpPr>
            <a:spLocks noGrp="1"/>
          </p:cNvSpPr>
          <p:nvPr>
            <p:ph type="sldNum" sz="quarter" idx="12"/>
          </p:nvPr>
        </p:nvSpPr>
        <p:spPr/>
        <p:txBody>
          <a:bodyPr/>
          <a:lstStyle/>
          <a:p>
            <a:fld id="{CE99C5AA-8F9F-48D2-A23E-BE7FA9FAB577}" type="slidenum">
              <a:rPr lang="en-IN" smtClean="0"/>
              <a:t>‹#›</a:t>
            </a:fld>
            <a:endParaRPr lang="en-IN"/>
          </a:p>
        </p:txBody>
      </p:sp>
    </p:spTree>
    <p:extLst>
      <p:ext uri="{BB962C8B-B14F-4D97-AF65-F5344CB8AC3E}">
        <p14:creationId xmlns:p14="http://schemas.microsoft.com/office/powerpoint/2010/main" val="3717606914"/>
      </p:ext>
    </p:extLst>
  </p:cSld>
  <p:clrMapOvr>
    <a:masterClrMapping/>
  </p:clrMapOvr>
  <p:extLst>
    <p:ext uri="{DCECCB84-F9BA-43D5-87BE-67443E8EF086}">
      <p15:sldGuideLst xmlns:p15="http://schemas.microsoft.com/office/powerpoint/2012/main"/>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title="Background Shape"/>
          <p:cNvSpPr/>
          <p:nvPr/>
        </p:nvSpPr>
        <p:spPr>
          <a:xfrm>
            <a:off x="0" y="376"/>
            <a:ext cx="5303520" cy="685762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723900" y="685800"/>
            <a:ext cx="3855720" cy="2157884"/>
          </a:xfrm>
        </p:spPr>
        <p:txBody>
          <a:bodyPr anchor="t">
            <a:noAutofit/>
          </a:bodyPr>
          <a:lstStyle>
            <a:lvl1pPr>
              <a:lnSpc>
                <a:spcPct val="84000"/>
              </a:lnSpc>
              <a:defRPr sz="4800" baseline="0">
                <a:solidFill>
                  <a:schemeClr val="tx2"/>
                </a:solidFill>
              </a:defRPr>
            </a:lvl1pPr>
          </a:lstStyle>
          <a:p>
            <a:r>
              <a:rPr lang="en-US"/>
              <a:t>Click to edit Master title style</a:t>
            </a:r>
            <a:endParaRPr lang="en-US" dirty="0"/>
          </a:p>
        </p:txBody>
      </p:sp>
      <p:sp>
        <p:nvSpPr>
          <p:cNvPr id="3" name="Content Placeholder 2"/>
          <p:cNvSpPr>
            <a:spLocks noGrp="1"/>
          </p:cNvSpPr>
          <p:nvPr>
            <p:ph idx="1"/>
          </p:nvPr>
        </p:nvSpPr>
        <p:spPr>
          <a:xfrm>
            <a:off x="6256020" y="685801"/>
            <a:ext cx="5212080" cy="5175250"/>
          </a:xfrm>
        </p:spPr>
        <p:txBody>
          <a:bodyPr/>
          <a:lstStyle>
            <a:lvl1pPr>
              <a:defRPr sz="2000"/>
            </a:lvl1pPr>
            <a:lvl2pPr>
              <a:defRPr sz="2000"/>
            </a:lvl2pPr>
            <a:lvl3pPr>
              <a:defRPr sz="1800"/>
            </a:lvl3pPr>
            <a:lvl4pPr>
              <a:defRPr sz="18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723900" y="2856344"/>
            <a:ext cx="3855720" cy="3011056"/>
          </a:xfrm>
        </p:spPr>
        <p:txBody>
          <a:bodyPr/>
          <a:lstStyle>
            <a:lvl1pPr marL="0" indent="0">
              <a:lnSpc>
                <a:spcPct val="113000"/>
              </a:lnSpc>
              <a:spcBef>
                <a:spcPts val="0"/>
              </a:spcBef>
              <a:spcAft>
                <a:spcPts val="1500"/>
              </a:spcAft>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723900" y="6453386"/>
            <a:ext cx="1204572" cy="404614"/>
          </a:xfrm>
        </p:spPr>
        <p:txBody>
          <a:bodyPr/>
          <a:lstStyle>
            <a:lvl1pPr>
              <a:defRPr>
                <a:solidFill>
                  <a:schemeClr val="tx2"/>
                </a:solidFill>
              </a:defRPr>
            </a:lvl1pPr>
          </a:lstStyle>
          <a:p>
            <a:fld id="{56AE36BE-9F5C-4664-BA5A-4254F09BFADF}" type="datetime1">
              <a:rPr lang="en-IN" smtClean="0"/>
              <a:t>01-05-2020</a:t>
            </a:fld>
            <a:endParaRPr lang="en-IN"/>
          </a:p>
        </p:txBody>
      </p:sp>
      <p:sp>
        <p:nvSpPr>
          <p:cNvPr id="6" name="Footer Placeholder 5"/>
          <p:cNvSpPr>
            <a:spLocks noGrp="1"/>
          </p:cNvSpPr>
          <p:nvPr>
            <p:ph type="ftr" sz="quarter" idx="11"/>
          </p:nvPr>
        </p:nvSpPr>
        <p:spPr>
          <a:xfrm>
            <a:off x="2205945" y="6453386"/>
            <a:ext cx="2373675" cy="404614"/>
          </a:xfrm>
        </p:spPr>
        <p:txBody>
          <a:bodyPr/>
          <a:lstStyle>
            <a:lvl1pPr>
              <a:defRPr>
                <a:solidFill>
                  <a:schemeClr val="tx2"/>
                </a:solidFill>
              </a:defRPr>
            </a:lvl1pPr>
          </a:lstStyle>
          <a:p>
            <a:endParaRPr lang="en-IN"/>
          </a:p>
        </p:txBody>
      </p:sp>
      <p:sp>
        <p:nvSpPr>
          <p:cNvPr id="7" name="Slide Number Placeholder 6"/>
          <p:cNvSpPr>
            <a:spLocks noGrp="1"/>
          </p:cNvSpPr>
          <p:nvPr>
            <p:ph type="sldNum" sz="quarter" idx="12"/>
          </p:nvPr>
        </p:nvSpPr>
        <p:spPr>
          <a:xfrm>
            <a:off x="9883140" y="6453386"/>
            <a:ext cx="1596292" cy="404614"/>
          </a:xfrm>
        </p:spPr>
        <p:txBody>
          <a:bodyPr/>
          <a:lstStyle>
            <a:lvl1pPr>
              <a:defRPr>
                <a:solidFill>
                  <a:schemeClr val="tx2"/>
                </a:solidFill>
              </a:defRPr>
            </a:lvl1pPr>
          </a:lstStyle>
          <a:p>
            <a:fld id="{CE99C5AA-8F9F-48D2-A23E-BE7FA9FAB577}" type="slidenum">
              <a:rPr lang="en-IN" smtClean="0"/>
              <a:t>‹#›</a:t>
            </a:fld>
            <a:endParaRPr lang="en-IN"/>
          </a:p>
        </p:txBody>
      </p:sp>
      <p:sp>
        <p:nvSpPr>
          <p:cNvPr id="9" name="Rectangle 8" title="Divider Bar"/>
          <p:cNvSpPr/>
          <p:nvPr/>
        </p:nvSpPr>
        <p:spPr>
          <a:xfrm>
            <a:off x="5303520"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3759872869"/>
      </p:ext>
    </p:extLst>
  </p:cSld>
  <p:clrMapOvr>
    <a:masterClrMapping/>
  </p:clrMapOvr>
  <p:extLst>
    <p:ext uri="{DCECCB84-F9BA-43D5-87BE-67443E8EF086}">
      <p15:sldGuideLst xmlns:p15="http://schemas.microsoft.com/office/powerpoint/2012/main"/>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title="Background Shape"/>
          <p:cNvSpPr/>
          <p:nvPr/>
        </p:nvSpPr>
        <p:spPr>
          <a:xfrm>
            <a:off x="0" y="376"/>
            <a:ext cx="5303520" cy="685762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723900" y="685800"/>
            <a:ext cx="3855720" cy="2157884"/>
          </a:xfrm>
        </p:spPr>
        <p:txBody>
          <a:bodyPr anchor="t">
            <a:normAutofit/>
          </a:bodyPr>
          <a:lstStyle>
            <a:lvl1pPr>
              <a:lnSpc>
                <a:spcPct val="84000"/>
              </a:lnSpc>
              <a:defRPr sz="4800" baseline="0"/>
            </a:lvl1pPr>
          </a:lstStyle>
          <a:p>
            <a:r>
              <a:rPr lang="en-US"/>
              <a:t>Click to edit Master title style</a:t>
            </a:r>
            <a:endParaRPr lang="en-US" dirty="0"/>
          </a:p>
        </p:txBody>
      </p:sp>
      <p:sp>
        <p:nvSpPr>
          <p:cNvPr id="3" name="Picture Placeholder 2"/>
          <p:cNvSpPr>
            <a:spLocks noGrp="1" noChangeAspect="1"/>
          </p:cNvSpPr>
          <p:nvPr>
            <p:ph type="pic" idx="1"/>
          </p:nvPr>
        </p:nvSpPr>
        <p:spPr>
          <a:xfrm>
            <a:off x="5532120" y="0"/>
            <a:ext cx="6659880" cy="6857999"/>
          </a:xfrm>
        </p:spPr>
        <p:txBody>
          <a:bodyPr anchor="t">
            <a:normAutofit/>
          </a:bodyPr>
          <a:lstStyle>
            <a:lvl1pPr marL="0" indent="0">
              <a:buNone/>
              <a:defRPr sz="2000"/>
            </a:lvl1pPr>
            <a:lvl2pPr marL="457200" indent="0">
              <a:buNone/>
              <a:defRPr sz="2000"/>
            </a:lvl2pPr>
            <a:lvl3pPr marL="914400" indent="0">
              <a:buNone/>
              <a:defRPr sz="20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723900" y="2855968"/>
            <a:ext cx="3855720" cy="3011432"/>
          </a:xfrm>
        </p:spPr>
        <p:txBody>
          <a:bodyPr/>
          <a:lstStyle>
            <a:lvl1pPr marL="0" indent="0">
              <a:lnSpc>
                <a:spcPct val="113000"/>
              </a:lnSpc>
              <a:spcBef>
                <a:spcPts val="0"/>
              </a:spcBef>
              <a:spcAft>
                <a:spcPts val="1500"/>
              </a:spcAft>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723900" y="6453386"/>
            <a:ext cx="1204572" cy="404614"/>
          </a:xfrm>
        </p:spPr>
        <p:txBody>
          <a:bodyPr/>
          <a:lstStyle>
            <a:lvl1pPr>
              <a:defRPr>
                <a:solidFill>
                  <a:schemeClr val="tx2"/>
                </a:solidFill>
              </a:defRPr>
            </a:lvl1pPr>
          </a:lstStyle>
          <a:p>
            <a:fld id="{FA963972-A522-4971-986B-54181BC79F52}" type="datetime1">
              <a:rPr lang="en-IN" smtClean="0"/>
              <a:t>01-05-2020</a:t>
            </a:fld>
            <a:endParaRPr lang="en-IN"/>
          </a:p>
        </p:txBody>
      </p:sp>
      <p:sp>
        <p:nvSpPr>
          <p:cNvPr id="6" name="Footer Placeholder 5"/>
          <p:cNvSpPr>
            <a:spLocks noGrp="1"/>
          </p:cNvSpPr>
          <p:nvPr>
            <p:ph type="ftr" sz="quarter" idx="11"/>
          </p:nvPr>
        </p:nvSpPr>
        <p:spPr>
          <a:xfrm>
            <a:off x="2205945" y="6453386"/>
            <a:ext cx="2373675" cy="404614"/>
          </a:xfrm>
        </p:spPr>
        <p:txBody>
          <a:bodyPr/>
          <a:lstStyle>
            <a:lvl1pPr>
              <a:defRPr>
                <a:solidFill>
                  <a:schemeClr val="tx2"/>
                </a:solidFill>
              </a:defRPr>
            </a:lvl1pPr>
          </a:lstStyle>
          <a:p>
            <a:endParaRPr lang="en-US" dirty="0"/>
          </a:p>
        </p:txBody>
      </p:sp>
      <p:sp>
        <p:nvSpPr>
          <p:cNvPr id="7" name="Slide Number Placeholder 6"/>
          <p:cNvSpPr>
            <a:spLocks noGrp="1"/>
          </p:cNvSpPr>
          <p:nvPr>
            <p:ph type="sldNum" sz="quarter" idx="12"/>
          </p:nvPr>
        </p:nvSpPr>
        <p:spPr>
          <a:xfrm>
            <a:off x="9883140" y="6453386"/>
            <a:ext cx="1596292" cy="404614"/>
          </a:xfrm>
        </p:spPr>
        <p:txBody>
          <a:bodyPr/>
          <a:lstStyle>
            <a:lvl1pPr>
              <a:defRPr>
                <a:solidFill>
                  <a:schemeClr val="tx2"/>
                </a:solidFill>
              </a:defRPr>
            </a:lvl1pPr>
          </a:lstStyle>
          <a:p>
            <a:fld id="{CE99C5AA-8F9F-48D2-A23E-BE7FA9FAB577}" type="slidenum">
              <a:rPr lang="en-IN" smtClean="0"/>
              <a:t>‹#›</a:t>
            </a:fld>
            <a:endParaRPr lang="en-IN"/>
          </a:p>
        </p:txBody>
      </p:sp>
      <p:sp>
        <p:nvSpPr>
          <p:cNvPr id="9" name="Rectangle 8" title="Divider Bar"/>
          <p:cNvSpPr/>
          <p:nvPr/>
        </p:nvSpPr>
        <p:spPr>
          <a:xfrm>
            <a:off x="5303520"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8505266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371600" y="685800"/>
            <a:ext cx="9601200" cy="148590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1371600" y="2286000"/>
            <a:ext cx="9601200" cy="35814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390650" y="6453386"/>
            <a:ext cx="1204572" cy="404614"/>
          </a:xfrm>
          <a:prstGeom prst="rect">
            <a:avLst/>
          </a:prstGeom>
        </p:spPr>
        <p:txBody>
          <a:bodyPr vert="horz" lIns="91440" tIns="45720" rIns="91440" bIns="45720" rtlCol="0" anchor="ctr"/>
          <a:lstStyle>
            <a:lvl1pPr algn="l">
              <a:defRPr sz="1200" baseline="0">
                <a:solidFill>
                  <a:schemeClr val="tx2"/>
                </a:solidFill>
              </a:defRPr>
            </a:lvl1pPr>
          </a:lstStyle>
          <a:p>
            <a:fld id="{62AB4869-180B-4665-A777-D945968510C1}" type="datetime1">
              <a:rPr lang="en-IN" smtClean="0"/>
              <a:t>01-05-2020</a:t>
            </a:fld>
            <a:endParaRPr lang="en-IN"/>
          </a:p>
        </p:txBody>
      </p:sp>
      <p:sp>
        <p:nvSpPr>
          <p:cNvPr id="5" name="Footer Placeholder 4"/>
          <p:cNvSpPr>
            <a:spLocks noGrp="1"/>
          </p:cNvSpPr>
          <p:nvPr>
            <p:ph type="ftr" sz="quarter" idx="3"/>
          </p:nvPr>
        </p:nvSpPr>
        <p:spPr>
          <a:xfrm>
            <a:off x="2893564" y="6453386"/>
            <a:ext cx="6280830" cy="404614"/>
          </a:xfrm>
          <a:prstGeom prst="rect">
            <a:avLst/>
          </a:prstGeom>
        </p:spPr>
        <p:txBody>
          <a:bodyPr vert="horz" lIns="91440" tIns="45720" rIns="91440" bIns="45720" rtlCol="0" anchor="ctr"/>
          <a:lstStyle>
            <a:lvl1pPr algn="l">
              <a:defRPr sz="1200" baseline="0">
                <a:solidFill>
                  <a:schemeClr val="tx2"/>
                </a:solidFill>
              </a:defRPr>
            </a:lvl1pPr>
          </a:lstStyle>
          <a:p>
            <a:endParaRPr lang="en-IN"/>
          </a:p>
        </p:txBody>
      </p:sp>
      <p:sp>
        <p:nvSpPr>
          <p:cNvPr id="6" name="Slide Number Placeholder 5"/>
          <p:cNvSpPr>
            <a:spLocks noGrp="1"/>
          </p:cNvSpPr>
          <p:nvPr>
            <p:ph type="sldNum" sz="quarter" idx="4"/>
          </p:nvPr>
        </p:nvSpPr>
        <p:spPr>
          <a:xfrm>
            <a:off x="9472736" y="6453386"/>
            <a:ext cx="1596292" cy="404614"/>
          </a:xfrm>
          <a:prstGeom prst="rect">
            <a:avLst/>
          </a:prstGeom>
        </p:spPr>
        <p:txBody>
          <a:bodyPr vert="horz" lIns="91440" tIns="45720" rIns="91440" bIns="45720" rtlCol="0" anchor="ctr"/>
          <a:lstStyle>
            <a:lvl1pPr algn="r">
              <a:defRPr sz="1200" baseline="0">
                <a:solidFill>
                  <a:schemeClr val="tx2"/>
                </a:solidFill>
              </a:defRPr>
            </a:lvl1pPr>
          </a:lstStyle>
          <a:p>
            <a:fld id="{CE99C5AA-8F9F-48D2-A23E-BE7FA9FAB577}" type="slidenum">
              <a:rPr lang="en-IN" smtClean="0"/>
              <a:t>‹#›</a:t>
            </a:fld>
            <a:endParaRPr lang="en-IN"/>
          </a:p>
        </p:txBody>
      </p:sp>
      <p:sp>
        <p:nvSpPr>
          <p:cNvPr id="9" name="Rectangle 8" title="Side bar"/>
          <p:cNvSpPr/>
          <p:nvPr/>
        </p:nvSpPr>
        <p:spPr>
          <a:xfrm>
            <a:off x="478095"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146041647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dt="0"/>
  <p:txStyles>
    <p:titleStyle>
      <a:lvl1pPr algn="l" defTabSz="914400" rtl="0" eaLnBrk="1" latinLnBrk="0" hangingPunct="1">
        <a:lnSpc>
          <a:spcPct val="89000"/>
        </a:lnSpc>
        <a:spcBef>
          <a:spcPct val="0"/>
        </a:spcBef>
        <a:buNone/>
        <a:defRPr sz="4400" kern="1200" baseline="0">
          <a:solidFill>
            <a:schemeClr val="tx2"/>
          </a:solidFill>
          <a:latin typeface="+mj-lt"/>
          <a:ea typeface="+mj-ea"/>
          <a:cs typeface="+mj-cs"/>
        </a:defRPr>
      </a:lvl1pPr>
    </p:titleStyle>
    <p:bodyStyle>
      <a:lvl1pPr marL="384048" indent="-384048" algn="l" defTabSz="914400" rtl="0" eaLnBrk="1" latinLnBrk="0" hangingPunct="1">
        <a:lnSpc>
          <a:spcPct val="94000"/>
        </a:lnSpc>
        <a:spcBef>
          <a:spcPts val="1000"/>
        </a:spcBef>
        <a:spcAft>
          <a:spcPts val="200"/>
        </a:spcAft>
        <a:buFont typeface="Franklin Gothic Book" panose="020B0503020102020204" pitchFamily="34" charset="0"/>
        <a:buChar char="■"/>
        <a:defRPr sz="2000" kern="1200" baseline="0">
          <a:solidFill>
            <a:schemeClr val="tx2"/>
          </a:solidFill>
          <a:latin typeface="+mn-lt"/>
          <a:ea typeface="+mn-ea"/>
          <a:cs typeface="+mn-cs"/>
        </a:defRPr>
      </a:lvl1pPr>
      <a:lvl2pPr marL="9144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2000" i="1" kern="1200" baseline="0">
          <a:solidFill>
            <a:schemeClr val="tx2"/>
          </a:solidFill>
          <a:latin typeface="+mn-lt"/>
          <a:ea typeface="+mn-ea"/>
          <a:cs typeface="+mn-cs"/>
        </a:defRPr>
      </a:lvl2pPr>
      <a:lvl3pPr marL="13716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800" kern="1200" baseline="0">
          <a:solidFill>
            <a:schemeClr val="tx2"/>
          </a:solidFill>
          <a:latin typeface="+mn-lt"/>
          <a:ea typeface="+mn-ea"/>
          <a:cs typeface="+mn-cs"/>
        </a:defRPr>
      </a:lvl3pPr>
      <a:lvl4pPr marL="18288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800" i="1" kern="1200" baseline="0">
          <a:solidFill>
            <a:schemeClr val="tx2"/>
          </a:solidFill>
          <a:latin typeface="+mn-lt"/>
          <a:ea typeface="+mn-ea"/>
          <a:cs typeface="+mn-cs"/>
        </a:defRPr>
      </a:lvl4pPr>
      <a:lvl5pPr marL="22860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600" kern="1200" baseline="0">
          <a:solidFill>
            <a:schemeClr val="tx2"/>
          </a:solidFill>
          <a:latin typeface="+mn-lt"/>
          <a:ea typeface="+mn-ea"/>
          <a:cs typeface="+mn-cs"/>
        </a:defRPr>
      </a:lvl5pPr>
      <a:lvl6pPr marL="27432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600" i="1" kern="1200" baseline="0">
          <a:solidFill>
            <a:schemeClr val="tx2"/>
          </a:solidFill>
          <a:latin typeface="+mn-lt"/>
          <a:ea typeface="+mn-ea"/>
          <a:cs typeface="+mn-cs"/>
        </a:defRPr>
      </a:lvl6pPr>
      <a:lvl7pPr marL="32004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7pPr>
      <a:lvl8pPr marL="36576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i="1" kern="1200" baseline="0">
          <a:solidFill>
            <a:schemeClr val="tx2"/>
          </a:solidFill>
          <a:latin typeface="+mn-lt"/>
          <a:ea typeface="+mn-ea"/>
          <a:cs typeface="+mn-cs"/>
        </a:defRPr>
      </a:lvl8pPr>
      <a:lvl9pPr marL="41148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3" orient="horz" pos="1368">
          <p15:clr>
            <a:srgbClr val="F26B43"/>
          </p15:clr>
        </p15:guide>
        <p15:guide id="4" orient="horz" pos="1440">
          <p15:clr>
            <a:srgbClr val="F26B43"/>
          </p15:clr>
        </p15:guide>
        <p15:guide id="6" orient="horz" pos="3696">
          <p15:clr>
            <a:srgbClr val="F26B43"/>
          </p15:clr>
        </p15:guide>
        <p15:guide id="7" orient="horz" pos="432">
          <p15:clr>
            <a:srgbClr val="F26B43"/>
          </p15:clr>
        </p15:guide>
        <p15:guide id="8" orient="horz" pos="1512">
          <p15:clr>
            <a:srgbClr val="F26B43"/>
          </p15:clr>
        </p15:guide>
        <p15:guide id="9" pos="6912">
          <p15:clr>
            <a:srgbClr val="F26B43"/>
          </p15:clr>
        </p15:guide>
        <p15:guide id="10" pos="936">
          <p15:clr>
            <a:srgbClr val="F26B43"/>
          </p15:clr>
        </p15:guide>
        <p15:guide id="11" pos="864">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13.jpeg"/><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1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7.jp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0.png"/><Relationship Id="rId1" Type="http://schemas.openxmlformats.org/officeDocument/2006/relationships/slideLayout" Target="../slideLayouts/slideLayout7.xml"/><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7.xml"/><Relationship Id="rId5" Type="http://schemas.openxmlformats.org/officeDocument/2006/relationships/image" Target="../media/image2.png"/><Relationship Id="rId4" Type="http://schemas.openxmlformats.org/officeDocument/2006/relationships/image" Target="../media/image8.png"/></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9.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639B9A-CC5E-4C1B-8A6A-C7720BDFD22A}"/>
              </a:ext>
            </a:extLst>
          </p:cNvPr>
          <p:cNvSpPr>
            <a:spLocks noGrp="1"/>
          </p:cNvSpPr>
          <p:nvPr>
            <p:ph type="ctrTitle"/>
          </p:nvPr>
        </p:nvSpPr>
        <p:spPr>
          <a:xfrm>
            <a:off x="1914378" y="1601433"/>
            <a:ext cx="8363244" cy="2508915"/>
          </a:xfrm>
        </p:spPr>
        <p:txBody>
          <a:bodyPr>
            <a:normAutofit fontScale="90000"/>
          </a:bodyPr>
          <a:lstStyle/>
          <a:p>
            <a:pPr lvl="0" defTabSz="457200">
              <a:lnSpc>
                <a:spcPct val="100000"/>
              </a:lnSpc>
              <a:spcBef>
                <a:spcPts val="0"/>
              </a:spcBef>
            </a:pPr>
            <a:r>
              <a:rPr lang="en-US" sz="3100" b="1" cap="none" dirty="0">
                <a:solidFill>
                  <a:prstClr val="black"/>
                </a:solidFill>
                <a:latin typeface="Times New Roman" panose="02020603050405020304" pitchFamily="18" charset="0"/>
                <a:ea typeface="+mn-ea"/>
                <a:cs typeface="Times New Roman" panose="02020603050405020304" pitchFamily="18" charset="0"/>
              </a:rPr>
              <a:t>A Comparative Study of Entropy-based Methods for Optimal Design of Streamgauge Monitoring Networks</a:t>
            </a:r>
            <a:br>
              <a:rPr lang="en-US" sz="1800" b="1" cap="none" dirty="0">
                <a:solidFill>
                  <a:prstClr val="black"/>
                </a:solidFill>
                <a:latin typeface="Times New Roman" panose="02020603050405020304" pitchFamily="18" charset="0"/>
                <a:ea typeface="+mn-ea"/>
                <a:cs typeface="Times New Roman" panose="02020603050405020304" pitchFamily="18" charset="0"/>
              </a:rPr>
            </a:br>
            <a:br>
              <a:rPr lang="en-US" sz="1800" b="1" cap="none" dirty="0">
                <a:solidFill>
                  <a:prstClr val="black"/>
                </a:solidFill>
                <a:latin typeface="Times New Roman" panose="02020603050405020304" pitchFamily="18" charset="0"/>
                <a:ea typeface="+mn-ea"/>
                <a:cs typeface="Times New Roman" panose="02020603050405020304" pitchFamily="18" charset="0"/>
              </a:rPr>
            </a:br>
            <a:br>
              <a:rPr lang="en-IN" sz="1800" b="1" cap="none" dirty="0">
                <a:solidFill>
                  <a:prstClr val="black"/>
                </a:solidFill>
                <a:latin typeface="Times New Roman" panose="02020603050405020304" pitchFamily="18" charset="0"/>
                <a:ea typeface="+mn-ea"/>
                <a:cs typeface="Times New Roman" panose="02020603050405020304" pitchFamily="18" charset="0"/>
              </a:rPr>
            </a:br>
            <a:r>
              <a:rPr lang="en-IN" sz="2000" cap="none" dirty="0">
                <a:solidFill>
                  <a:prstClr val="black"/>
                </a:solidFill>
                <a:latin typeface="Times New Roman" panose="02020603050405020304" pitchFamily="18" charset="0"/>
                <a:ea typeface="+mn-ea"/>
                <a:cs typeface="Times New Roman" panose="02020603050405020304" pitchFamily="18" charset="0"/>
              </a:rPr>
              <a:t>Vijay Sreeparvathy</a:t>
            </a:r>
            <a:r>
              <a:rPr lang="en-IN" sz="2000" cap="none" baseline="30000" dirty="0">
                <a:solidFill>
                  <a:prstClr val="black"/>
                </a:solidFill>
                <a:latin typeface="Times New Roman" panose="02020603050405020304" pitchFamily="18" charset="0"/>
                <a:ea typeface="+mn-ea"/>
                <a:cs typeface="Times New Roman" panose="02020603050405020304" pitchFamily="18" charset="0"/>
              </a:rPr>
              <a:t>1</a:t>
            </a:r>
            <a:r>
              <a:rPr lang="en-IN" sz="2000" cap="none" dirty="0">
                <a:solidFill>
                  <a:prstClr val="black"/>
                </a:solidFill>
                <a:latin typeface="Times New Roman" panose="02020603050405020304" pitchFamily="18" charset="0"/>
                <a:ea typeface="+mn-ea"/>
                <a:cs typeface="Times New Roman" panose="02020603050405020304" pitchFamily="18" charset="0"/>
              </a:rPr>
              <a:t>, V.V. Srinivas</a:t>
            </a:r>
            <a:r>
              <a:rPr lang="en-IN" sz="2000" cap="none" baseline="30000" dirty="0">
                <a:solidFill>
                  <a:prstClr val="black"/>
                </a:solidFill>
                <a:latin typeface="Times New Roman" panose="02020603050405020304" pitchFamily="18" charset="0"/>
                <a:ea typeface="+mn-ea"/>
                <a:cs typeface="Times New Roman" panose="02020603050405020304" pitchFamily="18" charset="0"/>
              </a:rPr>
              <a:t>2</a:t>
            </a:r>
            <a:r>
              <a:rPr lang="en-IN" sz="2000" cap="none" dirty="0">
                <a:solidFill>
                  <a:prstClr val="black"/>
                </a:solidFill>
                <a:latin typeface="Times New Roman" panose="02020603050405020304" pitchFamily="18" charset="0"/>
                <a:ea typeface="+mn-ea"/>
                <a:cs typeface="Times New Roman" panose="02020603050405020304" pitchFamily="18" charset="0"/>
              </a:rPr>
              <a:t>    </a:t>
            </a:r>
            <a:br>
              <a:rPr lang="en-IN" sz="2000" cap="none" dirty="0">
                <a:solidFill>
                  <a:prstClr val="black"/>
                </a:solidFill>
                <a:latin typeface="Times New Roman" panose="02020603050405020304" pitchFamily="18" charset="0"/>
                <a:ea typeface="+mn-ea"/>
                <a:cs typeface="Times New Roman" panose="02020603050405020304" pitchFamily="18" charset="0"/>
              </a:rPr>
            </a:br>
            <a:r>
              <a:rPr lang="en-IN" sz="2000" cap="none" baseline="30000" dirty="0">
                <a:solidFill>
                  <a:prstClr val="black"/>
                </a:solidFill>
                <a:latin typeface="Times New Roman" panose="02020603050405020304" pitchFamily="18" charset="0"/>
                <a:ea typeface="+mn-ea"/>
                <a:cs typeface="Times New Roman" panose="02020603050405020304" pitchFamily="18" charset="0"/>
              </a:rPr>
              <a:t>1,2 </a:t>
            </a:r>
            <a:r>
              <a:rPr lang="en-IN" sz="2000" cap="none" dirty="0">
                <a:solidFill>
                  <a:prstClr val="black"/>
                </a:solidFill>
                <a:latin typeface="Times New Roman" panose="02020603050405020304" pitchFamily="18" charset="0"/>
                <a:ea typeface="+mn-ea"/>
                <a:cs typeface="Times New Roman" panose="02020603050405020304" pitchFamily="18" charset="0"/>
              </a:rPr>
              <a:t>Department of Civil Engineering, Indian Institute of Science, Bangalore, India</a:t>
            </a:r>
            <a:br>
              <a:rPr lang="en-IN" sz="2000" cap="none" dirty="0">
                <a:solidFill>
                  <a:prstClr val="black"/>
                </a:solidFill>
                <a:latin typeface="Times New Roman" panose="02020603050405020304" pitchFamily="18" charset="0"/>
                <a:ea typeface="+mn-ea"/>
                <a:cs typeface="Times New Roman" panose="02020603050405020304" pitchFamily="18" charset="0"/>
              </a:rPr>
            </a:br>
            <a:endParaRPr lang="en-IN" sz="2000" dirty="0">
              <a:solidFill>
                <a:schemeClr val="tx2"/>
              </a:solidFill>
              <a:latin typeface="Times New Roman" panose="02020603050405020304" pitchFamily="18" charset="0"/>
              <a:cs typeface="Times New Roman" panose="02020603050405020304" pitchFamily="18" charset="0"/>
            </a:endParaRPr>
          </a:p>
        </p:txBody>
      </p:sp>
      <p:sp>
        <p:nvSpPr>
          <p:cNvPr id="4" name="Slide Number Placeholder 3">
            <a:extLst>
              <a:ext uri="{FF2B5EF4-FFF2-40B4-BE49-F238E27FC236}">
                <a16:creationId xmlns:a16="http://schemas.microsoft.com/office/drawing/2014/main" id="{D015619F-08B1-404A-949C-64111D21B793}"/>
              </a:ext>
            </a:extLst>
          </p:cNvPr>
          <p:cNvSpPr>
            <a:spLocks noGrp="1"/>
          </p:cNvSpPr>
          <p:nvPr>
            <p:ph type="sldNum" sz="quarter" idx="12"/>
          </p:nvPr>
        </p:nvSpPr>
        <p:spPr/>
        <p:txBody>
          <a:bodyPr>
            <a:normAutofit/>
          </a:bodyPr>
          <a:lstStyle/>
          <a:p>
            <a:pPr marL="0" marR="0" lvl="0" indent="0" algn="r" defTabSz="457200" rtl="0" eaLnBrk="1" fontAlgn="auto" latinLnBrk="0" hangingPunct="1">
              <a:lnSpc>
                <a:spcPct val="100000"/>
              </a:lnSpc>
              <a:spcBef>
                <a:spcPts val="0"/>
              </a:spcBef>
              <a:spcAft>
                <a:spcPts val="600"/>
              </a:spcAft>
              <a:buClrTx/>
              <a:buSzTx/>
              <a:buFontTx/>
              <a:buNone/>
              <a:tabLst/>
              <a:defRPr/>
            </a:pPr>
            <a:fld id="{CE99C5AA-8F9F-48D2-A23E-BE7FA9FAB577}" type="slidenum">
              <a:rPr kumimoji="0" lang="en-IN" sz="1200" b="0" i="0" u="none" strike="noStrike" kern="1200" cap="none" spc="0" normalizeH="0" baseline="0" noProof="0">
                <a:ln>
                  <a:noFill/>
                </a:ln>
                <a:solidFill>
                  <a:prstClr val="white"/>
                </a:solidFill>
                <a:effectLst/>
                <a:uLnTx/>
                <a:uFillTx/>
                <a:latin typeface="Franklin Gothic Book" panose="020B0503020102020204"/>
                <a:ea typeface="+mn-ea"/>
                <a:cs typeface="+mn-cs"/>
              </a:rPr>
              <a:pPr marL="0" marR="0" lvl="0" indent="0" algn="r" defTabSz="457200" rtl="0" eaLnBrk="1" fontAlgn="auto" latinLnBrk="0" hangingPunct="1">
                <a:lnSpc>
                  <a:spcPct val="100000"/>
                </a:lnSpc>
                <a:spcBef>
                  <a:spcPts val="0"/>
                </a:spcBef>
                <a:spcAft>
                  <a:spcPts val="600"/>
                </a:spcAft>
                <a:buClrTx/>
                <a:buSzTx/>
                <a:buFontTx/>
                <a:buNone/>
                <a:tabLst/>
                <a:defRPr/>
              </a:pPr>
              <a:t>1</a:t>
            </a:fld>
            <a:endParaRPr kumimoji="0" lang="en-IN" sz="1200" b="0" i="0" u="none" strike="noStrike" kern="1200" cap="none" spc="0" normalizeH="0" baseline="0" noProof="0">
              <a:ln>
                <a:noFill/>
              </a:ln>
              <a:solidFill>
                <a:prstClr val="white"/>
              </a:solidFill>
              <a:effectLst/>
              <a:uLnTx/>
              <a:uFillTx/>
              <a:latin typeface="Franklin Gothic Book" panose="020B0503020102020204"/>
              <a:ea typeface="+mn-ea"/>
              <a:cs typeface="+mn-cs"/>
            </a:endParaRPr>
          </a:p>
        </p:txBody>
      </p:sp>
      <p:pic>
        <p:nvPicPr>
          <p:cNvPr id="6" name="Picture 5" descr="A close up of a logo&#10;&#10;Description automatically generated">
            <a:extLst>
              <a:ext uri="{FF2B5EF4-FFF2-40B4-BE49-F238E27FC236}">
                <a16:creationId xmlns:a16="http://schemas.microsoft.com/office/drawing/2014/main" id="{88891B32-BF3F-4D25-8B51-862145534EE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263695" y="4115425"/>
            <a:ext cx="1393560" cy="1291714"/>
          </a:xfrm>
          <a:prstGeom prst="rect">
            <a:avLst/>
          </a:prstGeom>
        </p:spPr>
      </p:pic>
      <p:sp>
        <p:nvSpPr>
          <p:cNvPr id="3" name="Rectangle 2">
            <a:extLst>
              <a:ext uri="{FF2B5EF4-FFF2-40B4-BE49-F238E27FC236}">
                <a16:creationId xmlns:a16="http://schemas.microsoft.com/office/drawing/2014/main" id="{477B83F2-19AA-434F-AA9E-E4C870F8D05A}"/>
              </a:ext>
            </a:extLst>
          </p:cNvPr>
          <p:cNvSpPr/>
          <p:nvPr/>
        </p:nvSpPr>
        <p:spPr>
          <a:xfrm>
            <a:off x="5188469" y="5730081"/>
            <a:ext cx="1544012" cy="369332"/>
          </a:xfrm>
          <a:prstGeom prst="rect">
            <a:avLst/>
          </a:prstGeom>
        </p:spPr>
        <p:txBody>
          <a:bodyPr wrap="none">
            <a:spAutoFit/>
          </a:bodyPr>
          <a:lstStyle/>
          <a:p>
            <a:r>
              <a:rPr lang="en-IN" dirty="0">
                <a:solidFill>
                  <a:srgbClr val="222222"/>
                </a:solidFill>
                <a:latin typeface="Times New Roman" panose="02020603050405020304" pitchFamily="18" charset="0"/>
                <a:cs typeface="Times New Roman" panose="02020603050405020304" pitchFamily="18" charset="0"/>
              </a:rPr>
              <a:t>EGU2020-398</a:t>
            </a:r>
            <a:endParaRPr lang="en-IN" dirty="0">
              <a:latin typeface="Times New Roman" panose="02020603050405020304" pitchFamily="18" charset="0"/>
              <a:cs typeface="Times New Roman" panose="02020603050405020304" pitchFamily="18" charset="0"/>
            </a:endParaRPr>
          </a:p>
        </p:txBody>
      </p:sp>
      <p:pic>
        <p:nvPicPr>
          <p:cNvPr id="8" name="Picture 7" descr="A drawing of a face&#10;&#10;Description automatically generated">
            <a:extLst>
              <a:ext uri="{FF2B5EF4-FFF2-40B4-BE49-F238E27FC236}">
                <a16:creationId xmlns:a16="http://schemas.microsoft.com/office/drawing/2014/main" id="{2A778237-7CFF-4669-BFC1-02307EE7404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594" y="6348004"/>
            <a:ext cx="1227411" cy="429442"/>
          </a:xfrm>
          <a:prstGeom prst="rect">
            <a:avLst/>
          </a:prstGeom>
        </p:spPr>
      </p:pic>
    </p:spTree>
    <p:extLst>
      <p:ext uri="{BB962C8B-B14F-4D97-AF65-F5344CB8AC3E}">
        <p14:creationId xmlns:p14="http://schemas.microsoft.com/office/powerpoint/2010/main" val="1563116136"/>
      </p:ext>
    </p:extLst>
  </p:cSld>
  <p:clrMapOvr>
    <a:overrideClrMapping bg1="lt1" tx1="dk1" bg2="lt2" tx2="dk2" accent1="accent1" accent2="accent2" accent3="accent3" accent4="accent4" accent5="accent5" accent6="accent6" hlink="hlink" folHlink="folHlink"/>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FE7F9F97-69AB-455A-B781-D9B2ECEC6DBF}"/>
              </a:ext>
            </a:extLst>
          </p:cNvPr>
          <p:cNvSpPr>
            <a:spLocks noGrp="1"/>
          </p:cNvSpPr>
          <p:nvPr>
            <p:ph type="sldNum" sz="quarter" idx="12"/>
          </p:nvPr>
        </p:nvSpPr>
        <p:spPr>
          <a:xfrm>
            <a:off x="9472736" y="6453386"/>
            <a:ext cx="1596292" cy="404614"/>
          </a:xfrm>
        </p:spPr>
        <p:txBody>
          <a:bodyPr/>
          <a:lstStyle/>
          <a:p>
            <a:fld id="{CE99C5AA-8F9F-48D2-A23E-BE7FA9FAB577}" type="slidenum">
              <a:rPr lang="en-IN" smtClean="0"/>
              <a:t>10</a:t>
            </a:fld>
            <a:endParaRPr lang="en-IN"/>
          </a:p>
        </p:txBody>
      </p:sp>
      <p:sp>
        <p:nvSpPr>
          <p:cNvPr id="8" name="Rectangle 7">
            <a:extLst>
              <a:ext uri="{FF2B5EF4-FFF2-40B4-BE49-F238E27FC236}">
                <a16:creationId xmlns:a16="http://schemas.microsoft.com/office/drawing/2014/main" id="{F8DCB104-ECCE-43BC-9128-8FDAB213DF16}"/>
              </a:ext>
            </a:extLst>
          </p:cNvPr>
          <p:cNvSpPr/>
          <p:nvPr/>
        </p:nvSpPr>
        <p:spPr>
          <a:xfrm>
            <a:off x="0" y="167326"/>
            <a:ext cx="5166804" cy="646331"/>
          </a:xfrm>
          <a:prstGeom prst="rect">
            <a:avLst/>
          </a:prstGeom>
          <a:solidFill>
            <a:schemeClr val="tx1"/>
          </a:solidFill>
        </p:spPr>
        <p:txBody>
          <a:bodyPr wrap="square">
            <a:spAutoFit/>
          </a:bodyPr>
          <a:lstStyle/>
          <a:p>
            <a:r>
              <a:rPr lang="en-IN" dirty="0">
                <a:solidFill>
                  <a:schemeClr val="bg1"/>
                </a:solidFill>
                <a:latin typeface="Times New Roman" panose="02020603050405020304" pitchFamily="18" charset="0"/>
                <a:ea typeface="Calibri" panose="020F0502020204030204" pitchFamily="34" charset="0"/>
              </a:rPr>
              <a:t>Prioritizing stations in the existing hydrometric network of Mahanadi basin</a:t>
            </a:r>
            <a:endParaRPr lang="en-IN" dirty="0">
              <a:solidFill>
                <a:schemeClr val="bg1"/>
              </a:solidFill>
            </a:endParaRPr>
          </a:p>
        </p:txBody>
      </p:sp>
      <p:sp>
        <p:nvSpPr>
          <p:cNvPr id="9" name="Rectangle 8">
            <a:extLst>
              <a:ext uri="{FF2B5EF4-FFF2-40B4-BE49-F238E27FC236}">
                <a16:creationId xmlns:a16="http://schemas.microsoft.com/office/drawing/2014/main" id="{EB1CC11E-ACD5-4A47-AFF3-3874B52A086B}"/>
              </a:ext>
            </a:extLst>
          </p:cNvPr>
          <p:cNvSpPr/>
          <p:nvPr/>
        </p:nvSpPr>
        <p:spPr>
          <a:xfrm>
            <a:off x="0" y="2996862"/>
            <a:ext cx="4065973" cy="864276"/>
          </a:xfrm>
          <a:prstGeom prst="rect">
            <a:avLst/>
          </a:prstGeom>
          <a:solidFill>
            <a:schemeClr val="bg1">
              <a:lumMod val="75000"/>
            </a:schemeClr>
          </a:solidFill>
        </p:spPr>
        <p:txBody>
          <a:bodyPr wrap="square">
            <a:spAutoFit/>
          </a:bodyPr>
          <a:lstStyle/>
          <a:p>
            <a:pPr>
              <a:lnSpc>
                <a:spcPct val="106000"/>
              </a:lnSpc>
              <a:spcAft>
                <a:spcPts val="0"/>
              </a:spcAft>
            </a:pPr>
            <a:r>
              <a:rPr lang="en-IN" sz="12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Fig. 4. Comparison of station priority ranks in Mahanadi basin determined using Fuzzy and Exponential entropy-based method considering nine bin size determination rules/formula).</a:t>
            </a:r>
            <a:endParaRPr lang="en-IN" sz="1200" dirty="0">
              <a:effectLst/>
              <a:latin typeface="Calibri" panose="020F0502020204030204" pitchFamily="34" charset="0"/>
              <a:ea typeface="Calibri" panose="020F0502020204030204" pitchFamily="34" charset="0"/>
              <a:cs typeface="Times New Roman" panose="02020603050405020304" pitchFamily="18" charset="0"/>
            </a:endParaRPr>
          </a:p>
          <a:p>
            <a:r>
              <a:rPr lang="en-IN" sz="1200" dirty="0">
                <a:solidFill>
                  <a:srgbClr val="000000"/>
                </a:solidFill>
                <a:latin typeface="Times New Roman" panose="02020603050405020304" pitchFamily="18" charset="0"/>
                <a:ea typeface="Calibri" panose="020F0502020204030204" pitchFamily="34" charset="0"/>
              </a:rPr>
              <a:t>(X axis: Rank; Y axis: Station name)</a:t>
            </a:r>
            <a:endParaRPr lang="en-IN" sz="1200" dirty="0"/>
          </a:p>
        </p:txBody>
      </p:sp>
      <p:cxnSp>
        <p:nvCxnSpPr>
          <p:cNvPr id="15" name="Straight Arrow Connector 14">
            <a:extLst>
              <a:ext uri="{FF2B5EF4-FFF2-40B4-BE49-F238E27FC236}">
                <a16:creationId xmlns:a16="http://schemas.microsoft.com/office/drawing/2014/main" id="{BA469090-7149-4DCE-AB6B-23B5A7F3C7CE}"/>
              </a:ext>
            </a:extLst>
          </p:cNvPr>
          <p:cNvCxnSpPr>
            <a:cxnSpLocks/>
            <a:stCxn id="9" idx="3"/>
          </p:cNvCxnSpPr>
          <p:nvPr/>
        </p:nvCxnSpPr>
        <p:spPr>
          <a:xfrm>
            <a:off x="4065973" y="3429000"/>
            <a:ext cx="791776" cy="0"/>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pic>
        <p:nvPicPr>
          <p:cNvPr id="10" name="Picture 9" descr="A close up of a map&#10;&#10;Description automatically generated">
            <a:extLst>
              <a:ext uri="{FF2B5EF4-FFF2-40B4-BE49-F238E27FC236}">
                <a16:creationId xmlns:a16="http://schemas.microsoft.com/office/drawing/2014/main" id="{1DDC10C4-A478-49EF-962A-952664CB42BA}"/>
              </a:ext>
            </a:extLst>
          </p:cNvPr>
          <p:cNvPicPr/>
          <p:nvPr/>
        </p:nvPicPr>
        <p:blipFill>
          <a:blip r:embed="rId2" cstate="print">
            <a:extLst>
              <a:ext uri="{28A0092B-C50C-407E-A947-70E740481C1C}">
                <a14:useLocalDpi xmlns:a14="http://schemas.microsoft.com/office/drawing/2010/main" val="0"/>
              </a:ext>
            </a:extLst>
          </a:blip>
          <a:stretch>
            <a:fillRect/>
          </a:stretch>
        </p:blipFill>
        <p:spPr>
          <a:xfrm>
            <a:off x="4857749" y="0"/>
            <a:ext cx="6935736" cy="6858000"/>
          </a:xfrm>
          <a:prstGeom prst="rect">
            <a:avLst/>
          </a:prstGeom>
        </p:spPr>
        <p:style>
          <a:lnRef idx="1">
            <a:schemeClr val="accent2"/>
          </a:lnRef>
          <a:fillRef idx="3">
            <a:schemeClr val="accent2"/>
          </a:fillRef>
          <a:effectRef idx="2">
            <a:schemeClr val="accent2"/>
          </a:effectRef>
          <a:fontRef idx="minor">
            <a:schemeClr val="lt1"/>
          </a:fontRef>
        </p:style>
      </p:pic>
      <p:pic>
        <p:nvPicPr>
          <p:cNvPr id="7" name="Picture 6" descr="A drawing of a face&#10;&#10;Description automatically generated">
            <a:extLst>
              <a:ext uri="{FF2B5EF4-FFF2-40B4-BE49-F238E27FC236}">
                <a16:creationId xmlns:a16="http://schemas.microsoft.com/office/drawing/2014/main" id="{B7CB26D5-DA84-4A58-A9D8-74E9ADC713C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594" y="6348004"/>
            <a:ext cx="1227411" cy="429442"/>
          </a:xfrm>
          <a:prstGeom prst="rect">
            <a:avLst/>
          </a:prstGeom>
        </p:spPr>
      </p:pic>
    </p:spTree>
    <p:extLst>
      <p:ext uri="{BB962C8B-B14F-4D97-AF65-F5344CB8AC3E}">
        <p14:creationId xmlns:p14="http://schemas.microsoft.com/office/powerpoint/2010/main" val="83003661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CBBF819C-22C1-43B5-BD7B-877801CD2D35}"/>
              </a:ext>
            </a:extLst>
          </p:cNvPr>
          <p:cNvPicPr>
            <a:picLocks noChangeAspect="1"/>
          </p:cNvPicPr>
          <p:nvPr/>
        </p:nvPicPr>
        <p:blipFill>
          <a:blip r:embed="rId2"/>
          <a:stretch>
            <a:fillRect/>
          </a:stretch>
        </p:blipFill>
        <p:spPr>
          <a:xfrm>
            <a:off x="6257462" y="0"/>
            <a:ext cx="5274631" cy="6859065"/>
          </a:xfrm>
          <a:prstGeom prst="rect">
            <a:avLst/>
          </a:prstGeom>
        </p:spPr>
        <p:style>
          <a:lnRef idx="0">
            <a:schemeClr val="accent1"/>
          </a:lnRef>
          <a:fillRef idx="3">
            <a:schemeClr val="accent1"/>
          </a:fillRef>
          <a:effectRef idx="3">
            <a:schemeClr val="accent1"/>
          </a:effectRef>
          <a:fontRef idx="minor">
            <a:schemeClr val="lt1"/>
          </a:fontRef>
        </p:style>
      </p:pic>
      <p:sp>
        <p:nvSpPr>
          <p:cNvPr id="2" name="Slide Number Placeholder 1">
            <a:extLst>
              <a:ext uri="{FF2B5EF4-FFF2-40B4-BE49-F238E27FC236}">
                <a16:creationId xmlns:a16="http://schemas.microsoft.com/office/drawing/2014/main" id="{5178C970-8AE1-428F-BCBE-F70276B33DA8}"/>
              </a:ext>
            </a:extLst>
          </p:cNvPr>
          <p:cNvSpPr>
            <a:spLocks noGrp="1"/>
          </p:cNvSpPr>
          <p:nvPr>
            <p:ph type="sldNum" sz="quarter" idx="12"/>
          </p:nvPr>
        </p:nvSpPr>
        <p:spPr/>
        <p:txBody>
          <a:bodyPr/>
          <a:lstStyle/>
          <a:p>
            <a:fld id="{CE99C5AA-8F9F-48D2-A23E-BE7FA9FAB577}" type="slidenum">
              <a:rPr lang="en-IN" smtClean="0"/>
              <a:t>11</a:t>
            </a:fld>
            <a:endParaRPr lang="en-IN"/>
          </a:p>
        </p:txBody>
      </p:sp>
      <p:sp>
        <p:nvSpPr>
          <p:cNvPr id="4" name="Rectangle 3">
            <a:extLst>
              <a:ext uri="{FF2B5EF4-FFF2-40B4-BE49-F238E27FC236}">
                <a16:creationId xmlns:a16="http://schemas.microsoft.com/office/drawing/2014/main" id="{AB3AEA22-ECE7-4BED-BF66-6A0508218D84}"/>
              </a:ext>
            </a:extLst>
          </p:cNvPr>
          <p:cNvSpPr/>
          <p:nvPr/>
        </p:nvSpPr>
        <p:spPr>
          <a:xfrm>
            <a:off x="0" y="167326"/>
            <a:ext cx="5166804" cy="646331"/>
          </a:xfrm>
          <a:prstGeom prst="rect">
            <a:avLst/>
          </a:prstGeom>
          <a:solidFill>
            <a:schemeClr val="tx1"/>
          </a:solidFill>
        </p:spPr>
        <p:txBody>
          <a:bodyPr wrap="square">
            <a:spAutoFit/>
          </a:bodyPr>
          <a:lstStyle/>
          <a:p>
            <a:r>
              <a:rPr lang="en-IN" dirty="0">
                <a:solidFill>
                  <a:schemeClr val="bg1"/>
                </a:solidFill>
                <a:latin typeface="Times New Roman" panose="02020603050405020304" pitchFamily="18" charset="0"/>
                <a:ea typeface="Calibri" panose="020F0502020204030204" pitchFamily="34" charset="0"/>
              </a:rPr>
              <a:t>Prioritizing stations in the existing hydrometric network of Mahanadi basin</a:t>
            </a:r>
            <a:endParaRPr lang="en-IN" dirty="0">
              <a:solidFill>
                <a:schemeClr val="bg1"/>
              </a:solidFill>
            </a:endParaRPr>
          </a:p>
        </p:txBody>
      </p:sp>
      <p:sp>
        <p:nvSpPr>
          <p:cNvPr id="5" name="Rectangle 4">
            <a:extLst>
              <a:ext uri="{FF2B5EF4-FFF2-40B4-BE49-F238E27FC236}">
                <a16:creationId xmlns:a16="http://schemas.microsoft.com/office/drawing/2014/main" id="{049FFD1C-0315-4180-9E9D-D726CB9974EA}"/>
              </a:ext>
            </a:extLst>
          </p:cNvPr>
          <p:cNvSpPr/>
          <p:nvPr/>
        </p:nvSpPr>
        <p:spPr>
          <a:xfrm>
            <a:off x="0" y="2988634"/>
            <a:ext cx="5601810" cy="646331"/>
          </a:xfrm>
          <a:prstGeom prst="rect">
            <a:avLst/>
          </a:prstGeom>
          <a:solidFill>
            <a:schemeClr val="bg1">
              <a:lumMod val="85000"/>
            </a:schemeClr>
          </a:solidFill>
        </p:spPr>
        <p:txBody>
          <a:bodyPr wrap="square">
            <a:spAutoFit/>
          </a:bodyPr>
          <a:lstStyle/>
          <a:p>
            <a:r>
              <a:rPr lang="en-IN" sz="1200" dirty="0">
                <a:solidFill>
                  <a:srgbClr val="000000"/>
                </a:solidFill>
                <a:latin typeface="Times New Roman" panose="02020603050405020304" pitchFamily="18" charset="0"/>
                <a:ea typeface="Calibri" panose="020F0502020204030204" pitchFamily="34" charset="0"/>
              </a:rPr>
              <a:t>Fig. 5. Comparison of station priority ranks determined using Fuzzy entropy method with those determined using Shannon and exponential entropy methods considering different arbitrary values for bin size (b).</a:t>
            </a:r>
            <a:endParaRPr lang="en-IN" sz="1200" dirty="0"/>
          </a:p>
        </p:txBody>
      </p:sp>
      <p:cxnSp>
        <p:nvCxnSpPr>
          <p:cNvPr id="6" name="Straight Arrow Connector 5">
            <a:extLst>
              <a:ext uri="{FF2B5EF4-FFF2-40B4-BE49-F238E27FC236}">
                <a16:creationId xmlns:a16="http://schemas.microsoft.com/office/drawing/2014/main" id="{6663E51D-9B89-4A23-ACDD-2487894E20FA}"/>
              </a:ext>
            </a:extLst>
          </p:cNvPr>
          <p:cNvCxnSpPr>
            <a:cxnSpLocks/>
            <a:stCxn id="5" idx="3"/>
          </p:cNvCxnSpPr>
          <p:nvPr/>
        </p:nvCxnSpPr>
        <p:spPr>
          <a:xfrm flipV="1">
            <a:off x="5601810" y="3311799"/>
            <a:ext cx="655652" cy="1"/>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pic>
        <p:nvPicPr>
          <p:cNvPr id="7" name="Picture 6" descr="A drawing of a face&#10;&#10;Description automatically generated">
            <a:extLst>
              <a:ext uri="{FF2B5EF4-FFF2-40B4-BE49-F238E27FC236}">
                <a16:creationId xmlns:a16="http://schemas.microsoft.com/office/drawing/2014/main" id="{570F1E5C-4EF1-4BB0-AED4-300BC661447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594" y="6348004"/>
            <a:ext cx="1227411" cy="429442"/>
          </a:xfrm>
          <a:prstGeom prst="rect">
            <a:avLst/>
          </a:prstGeom>
        </p:spPr>
      </p:pic>
    </p:spTree>
    <p:extLst>
      <p:ext uri="{BB962C8B-B14F-4D97-AF65-F5344CB8AC3E}">
        <p14:creationId xmlns:p14="http://schemas.microsoft.com/office/powerpoint/2010/main" val="289117330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A49B6AF2-6A48-49A1-BBAA-5DBA1BC2FEB4}"/>
              </a:ext>
            </a:extLst>
          </p:cNvPr>
          <p:cNvSpPr>
            <a:spLocks noGrp="1"/>
          </p:cNvSpPr>
          <p:nvPr>
            <p:ph type="sldNum" sz="quarter" idx="12"/>
          </p:nvPr>
        </p:nvSpPr>
        <p:spPr/>
        <p:txBody>
          <a:bodyPr/>
          <a:lstStyle/>
          <a:p>
            <a:fld id="{CE99C5AA-8F9F-48D2-A23E-BE7FA9FAB577}" type="slidenum">
              <a:rPr lang="en-IN" smtClean="0"/>
              <a:t>12</a:t>
            </a:fld>
            <a:endParaRPr lang="en-IN"/>
          </a:p>
        </p:txBody>
      </p:sp>
      <p:sp>
        <p:nvSpPr>
          <p:cNvPr id="3" name="Rectangle 2">
            <a:extLst>
              <a:ext uri="{FF2B5EF4-FFF2-40B4-BE49-F238E27FC236}">
                <a16:creationId xmlns:a16="http://schemas.microsoft.com/office/drawing/2014/main" id="{CD652B00-5287-4AD2-8BA2-497FB052C837}"/>
              </a:ext>
            </a:extLst>
          </p:cNvPr>
          <p:cNvSpPr/>
          <p:nvPr/>
        </p:nvSpPr>
        <p:spPr>
          <a:xfrm>
            <a:off x="0" y="311597"/>
            <a:ext cx="5267325" cy="646331"/>
          </a:xfrm>
          <a:prstGeom prst="rect">
            <a:avLst/>
          </a:prstGeom>
          <a:solidFill>
            <a:schemeClr val="tx1"/>
          </a:solidFill>
        </p:spPr>
        <p:txBody>
          <a:bodyPr wrap="square">
            <a:spAutoFit/>
          </a:bodyPr>
          <a:lstStyle/>
          <a:p>
            <a:pPr algn="just">
              <a:spcBef>
                <a:spcPts val="600"/>
              </a:spcBef>
              <a:spcAft>
                <a:spcPts val="0"/>
              </a:spcAft>
            </a:pPr>
            <a:r>
              <a:rPr lang="en-IN"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Identification of stream gauge deficit zones in Mahanadi basin</a:t>
            </a:r>
            <a:endParaRPr lang="en-IN" sz="16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4" name="Picture 3">
            <a:extLst>
              <a:ext uri="{FF2B5EF4-FFF2-40B4-BE49-F238E27FC236}">
                <a16:creationId xmlns:a16="http://schemas.microsoft.com/office/drawing/2014/main" id="{330A0BA2-ECEE-4647-9EFF-880F80A5DA35}"/>
              </a:ext>
            </a:extLst>
          </p:cNvPr>
          <p:cNvPicPr>
            <a:picLocks noChangeAspect="1"/>
          </p:cNvPicPr>
          <p:nvPr/>
        </p:nvPicPr>
        <p:blipFill>
          <a:blip r:embed="rId2"/>
          <a:stretch>
            <a:fillRect/>
          </a:stretch>
        </p:blipFill>
        <p:spPr>
          <a:xfrm>
            <a:off x="5267325" y="195262"/>
            <a:ext cx="6810375" cy="6467475"/>
          </a:xfrm>
          <a:prstGeom prst="rect">
            <a:avLst/>
          </a:prstGeom>
        </p:spPr>
        <p:style>
          <a:lnRef idx="0">
            <a:schemeClr val="accent1"/>
          </a:lnRef>
          <a:fillRef idx="3">
            <a:schemeClr val="accent1"/>
          </a:fillRef>
          <a:effectRef idx="3">
            <a:schemeClr val="accent1"/>
          </a:effectRef>
          <a:fontRef idx="minor">
            <a:schemeClr val="lt1"/>
          </a:fontRef>
        </p:style>
      </p:pic>
      <p:sp>
        <p:nvSpPr>
          <p:cNvPr id="5" name="Rectangle 4">
            <a:extLst>
              <a:ext uri="{FF2B5EF4-FFF2-40B4-BE49-F238E27FC236}">
                <a16:creationId xmlns:a16="http://schemas.microsoft.com/office/drawing/2014/main" id="{BB93A52C-6347-4289-B4E7-1E05BFF2537F}"/>
              </a:ext>
            </a:extLst>
          </p:cNvPr>
          <p:cNvSpPr/>
          <p:nvPr/>
        </p:nvSpPr>
        <p:spPr>
          <a:xfrm>
            <a:off x="0" y="3104516"/>
            <a:ext cx="4790983" cy="862480"/>
          </a:xfrm>
          <a:prstGeom prst="rect">
            <a:avLst/>
          </a:prstGeom>
          <a:solidFill>
            <a:schemeClr val="bg1">
              <a:lumMod val="85000"/>
            </a:schemeClr>
          </a:solidFill>
        </p:spPr>
        <p:txBody>
          <a:bodyPr wrap="square">
            <a:spAutoFit/>
          </a:bodyPr>
          <a:lstStyle/>
          <a:p>
            <a:pPr algn="ctr">
              <a:lnSpc>
                <a:spcPct val="106000"/>
              </a:lnSpc>
              <a:spcBef>
                <a:spcPts val="1200"/>
              </a:spcBef>
              <a:spcAft>
                <a:spcPts val="600"/>
              </a:spcAft>
            </a:pPr>
            <a:r>
              <a:rPr lang="en-IN" sz="12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Fig. 6. E</a:t>
            </a:r>
            <a:r>
              <a:rPr lang="en-IN" sz="12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stimates of PBA-MII (percentage of the basin area falling in different MII zones) obtained using Shannon and exponential entropy methods </a:t>
            </a:r>
            <a:r>
              <a:rPr lang="en-IN" sz="12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considering nine bin size determination rules/formulae are compared with </a:t>
            </a:r>
            <a:r>
              <a:rPr lang="en-IN" sz="12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the estimates based on fuzzy entropy method.</a:t>
            </a:r>
            <a:endParaRPr lang="en-IN" sz="1200" dirty="0">
              <a:effectLst/>
              <a:latin typeface="Times New Roman" panose="02020603050405020304" pitchFamily="18" charset="0"/>
              <a:ea typeface="Calibri" panose="020F0502020204030204" pitchFamily="34" charset="0"/>
              <a:cs typeface="Times New Roman" panose="02020603050405020304" pitchFamily="18" charset="0"/>
            </a:endParaRPr>
          </a:p>
        </p:txBody>
      </p:sp>
      <p:cxnSp>
        <p:nvCxnSpPr>
          <p:cNvPr id="6" name="Straight Arrow Connector 5">
            <a:extLst>
              <a:ext uri="{FF2B5EF4-FFF2-40B4-BE49-F238E27FC236}">
                <a16:creationId xmlns:a16="http://schemas.microsoft.com/office/drawing/2014/main" id="{8D6CA7E3-4774-4001-BEF8-EEB90872C032}"/>
              </a:ext>
            </a:extLst>
          </p:cNvPr>
          <p:cNvCxnSpPr>
            <a:cxnSpLocks/>
          </p:cNvCxnSpPr>
          <p:nvPr/>
        </p:nvCxnSpPr>
        <p:spPr>
          <a:xfrm flipV="1">
            <a:off x="4790983" y="3535756"/>
            <a:ext cx="476342" cy="2"/>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pic>
        <p:nvPicPr>
          <p:cNvPr id="7" name="Picture 6" descr="A drawing of a face&#10;&#10;Description automatically generated">
            <a:extLst>
              <a:ext uri="{FF2B5EF4-FFF2-40B4-BE49-F238E27FC236}">
                <a16:creationId xmlns:a16="http://schemas.microsoft.com/office/drawing/2014/main" id="{3B0E1EF1-E170-440D-99AB-A5687B5A291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594" y="6348004"/>
            <a:ext cx="1227411" cy="429442"/>
          </a:xfrm>
          <a:prstGeom prst="rect">
            <a:avLst/>
          </a:prstGeom>
        </p:spPr>
      </p:pic>
    </p:spTree>
    <p:extLst>
      <p:ext uri="{BB962C8B-B14F-4D97-AF65-F5344CB8AC3E}">
        <p14:creationId xmlns:p14="http://schemas.microsoft.com/office/powerpoint/2010/main" val="163300508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F431A39E-06A3-470F-84C8-25D5D25274AB}"/>
              </a:ext>
            </a:extLst>
          </p:cNvPr>
          <p:cNvSpPr>
            <a:spLocks noGrp="1"/>
          </p:cNvSpPr>
          <p:nvPr>
            <p:ph type="sldNum" sz="quarter" idx="12"/>
          </p:nvPr>
        </p:nvSpPr>
        <p:spPr>
          <a:xfrm>
            <a:off x="9472736" y="6453386"/>
            <a:ext cx="1596292" cy="404614"/>
          </a:xfrm>
        </p:spPr>
        <p:txBody>
          <a:bodyPr/>
          <a:lstStyle/>
          <a:p>
            <a:fld id="{CE99C5AA-8F9F-48D2-A23E-BE7FA9FAB577}" type="slidenum">
              <a:rPr lang="en-IN" smtClean="0"/>
              <a:t>13</a:t>
            </a:fld>
            <a:endParaRPr lang="en-IN"/>
          </a:p>
        </p:txBody>
      </p:sp>
      <p:sp>
        <p:nvSpPr>
          <p:cNvPr id="3" name="TextBox 2">
            <a:extLst>
              <a:ext uri="{FF2B5EF4-FFF2-40B4-BE49-F238E27FC236}">
                <a16:creationId xmlns:a16="http://schemas.microsoft.com/office/drawing/2014/main" id="{4359D5C0-FC82-40D9-85A7-EF23B7347003}"/>
              </a:ext>
            </a:extLst>
          </p:cNvPr>
          <p:cNvSpPr txBox="1"/>
          <p:nvPr/>
        </p:nvSpPr>
        <p:spPr>
          <a:xfrm>
            <a:off x="0" y="299723"/>
            <a:ext cx="6632048" cy="338554"/>
          </a:xfrm>
          <a:prstGeom prst="rect">
            <a:avLst/>
          </a:prstGeom>
          <a:solidFill>
            <a:schemeClr val="tx2">
              <a:lumMod val="85000"/>
              <a:lumOff val="15000"/>
            </a:schemeClr>
          </a:solidFill>
        </p:spPr>
        <p:txBody>
          <a:bodyPr wrap="square" rtlCol="0">
            <a:spAutoFit/>
          </a:bodyPr>
          <a:lstStyle/>
          <a:p>
            <a:pPr algn="ctr"/>
            <a:r>
              <a:rPr lang="en-IN" sz="1600">
                <a:solidFill>
                  <a:schemeClr val="bg1"/>
                </a:solidFill>
                <a:latin typeface="Times New Roman" panose="02020603050405020304" pitchFamily="18" charset="0"/>
                <a:ea typeface="Calibri" panose="020F0502020204030204" pitchFamily="34" charset="0"/>
                <a:cs typeface="Times New Roman" panose="02020603050405020304" pitchFamily="18" charset="0"/>
              </a:rPr>
              <a:t>Estimation of </a:t>
            </a:r>
            <a:r>
              <a:rPr lang="en-US" sz="1600">
                <a:solidFill>
                  <a:schemeClr val="bg1"/>
                </a:solidFill>
                <a:latin typeface="Times New Roman" panose="02020603050405020304" pitchFamily="18" charset="0"/>
                <a:ea typeface="Calibri" panose="020F0502020204030204" pitchFamily="34" charset="0"/>
                <a:cs typeface="Times New Roman" panose="02020603050405020304" pitchFamily="18" charset="0"/>
              </a:rPr>
              <a:t>streamflow at potential gauge locations using SWAT</a:t>
            </a:r>
            <a:endParaRPr lang="en-IN" sz="16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endParaRPr>
          </a:p>
        </p:txBody>
      </p:sp>
      <p:pic>
        <p:nvPicPr>
          <p:cNvPr id="4" name="Picture 3" descr="A close up of a map&#10;&#10;Description automatically generated">
            <a:extLst>
              <a:ext uri="{FF2B5EF4-FFF2-40B4-BE49-F238E27FC236}">
                <a16:creationId xmlns:a16="http://schemas.microsoft.com/office/drawing/2014/main" id="{38AC82B8-63C4-4F98-B05D-2CA3A3EE239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632048" y="1176145"/>
            <a:ext cx="5389928" cy="4733103"/>
          </a:xfrm>
          <a:prstGeom prst="rect">
            <a:avLst/>
          </a:prstGeom>
        </p:spPr>
      </p:pic>
      <p:sp>
        <p:nvSpPr>
          <p:cNvPr id="5" name="Rectangle 4">
            <a:extLst>
              <a:ext uri="{FF2B5EF4-FFF2-40B4-BE49-F238E27FC236}">
                <a16:creationId xmlns:a16="http://schemas.microsoft.com/office/drawing/2014/main" id="{0C559236-3D47-4954-8E64-03914E2609DF}"/>
              </a:ext>
            </a:extLst>
          </p:cNvPr>
          <p:cNvSpPr/>
          <p:nvPr/>
        </p:nvSpPr>
        <p:spPr>
          <a:xfrm>
            <a:off x="6279012" y="5909248"/>
            <a:ext cx="6096000" cy="276999"/>
          </a:xfrm>
          <a:prstGeom prst="rect">
            <a:avLst/>
          </a:prstGeom>
        </p:spPr>
        <p:txBody>
          <a:bodyPr>
            <a:spAutoFit/>
          </a:bodyPr>
          <a:lstStyle/>
          <a:p>
            <a:pPr algn="ctr"/>
            <a:r>
              <a:rPr lang="en-US" sz="1200" dirty="0">
                <a:latin typeface="Times New Roman" panose="02020603050405020304" pitchFamily="18" charset="0"/>
                <a:cs typeface="Times New Roman" panose="02020603050405020304" pitchFamily="18" charset="0"/>
              </a:rPr>
              <a:t>Figure 8: Possible potential location of stations for effective monitoring of streamflow</a:t>
            </a:r>
            <a:endParaRPr lang="en-IN" sz="1200" dirty="0">
              <a:latin typeface="Times New Roman" panose="02020603050405020304" pitchFamily="18" charset="0"/>
              <a:cs typeface="Times New Roman" panose="02020603050405020304" pitchFamily="18" charset="0"/>
            </a:endParaRPr>
          </a:p>
        </p:txBody>
      </p:sp>
      <p:sp>
        <p:nvSpPr>
          <p:cNvPr id="6" name="Rectangle 5">
            <a:extLst>
              <a:ext uri="{FF2B5EF4-FFF2-40B4-BE49-F238E27FC236}">
                <a16:creationId xmlns:a16="http://schemas.microsoft.com/office/drawing/2014/main" id="{698EBB71-EE0D-485E-AA3F-AA36F4128330}"/>
              </a:ext>
            </a:extLst>
          </p:cNvPr>
          <p:cNvSpPr/>
          <p:nvPr/>
        </p:nvSpPr>
        <p:spPr>
          <a:xfrm>
            <a:off x="133559" y="962867"/>
            <a:ext cx="5687736" cy="2200602"/>
          </a:xfrm>
          <a:prstGeom prst="rect">
            <a:avLst/>
          </a:prstGeom>
          <a:solidFill>
            <a:schemeClr val="bg1"/>
          </a:solidFill>
        </p:spPr>
        <p:txBody>
          <a:bodyPr wrap="square">
            <a:spAutoFit/>
          </a:bodyPr>
          <a:lstStyle/>
          <a:p>
            <a:pPr marL="285750" indent="-285750" algn="just">
              <a:spcAft>
                <a:spcPts val="600"/>
              </a:spcAft>
              <a:buFont typeface="Arial" panose="020B0604020202020204" pitchFamily="34" charset="0"/>
              <a:buChar char="•"/>
            </a:pPr>
            <a:r>
              <a:rPr lang="en-IN" sz="1600" dirty="0">
                <a:latin typeface="Times New Roman" panose="02020603050405020304" pitchFamily="18" charset="0"/>
                <a:cs typeface="Times New Roman" panose="02020603050405020304" pitchFamily="18" charset="0"/>
              </a:rPr>
              <a:t>Minimum requirements as per WMO guidelines: 83 stations </a:t>
            </a:r>
          </a:p>
          <a:p>
            <a:pPr marL="285750" indent="-285750" algn="just">
              <a:spcAft>
                <a:spcPts val="600"/>
              </a:spcAft>
              <a:buFont typeface="Arial" panose="020B0604020202020204" pitchFamily="34" charset="0"/>
              <a:buChar char="•"/>
            </a:pPr>
            <a:r>
              <a:rPr lang="en-IN" sz="1600" dirty="0">
                <a:latin typeface="Times New Roman" panose="02020603050405020304" pitchFamily="18" charset="0"/>
                <a:cs typeface="Times New Roman" panose="02020603050405020304" pitchFamily="18" charset="0"/>
              </a:rPr>
              <a:t>Existing number of stations: 19</a:t>
            </a:r>
          </a:p>
          <a:p>
            <a:pPr marL="285750" indent="-285750" algn="just">
              <a:spcAft>
                <a:spcPts val="600"/>
              </a:spcAft>
              <a:buFont typeface="Arial" panose="020B0604020202020204" pitchFamily="34" charset="0"/>
              <a:buChar char="•"/>
            </a:pPr>
            <a:r>
              <a:rPr lang="en-IN" sz="1600" dirty="0">
                <a:latin typeface="Times New Roman" panose="02020603050405020304" pitchFamily="18" charset="0"/>
                <a:cs typeface="Times New Roman" panose="02020603050405020304" pitchFamily="18" charset="0"/>
              </a:rPr>
              <a:t>Threshold area chosen for delineating sub-basins: 0.64% of the basin area (1,41,589 km</a:t>
            </a:r>
            <a:r>
              <a:rPr lang="en-IN" sz="1600" baseline="30000" dirty="0">
                <a:latin typeface="Times New Roman" panose="02020603050405020304" pitchFamily="18" charset="0"/>
                <a:cs typeface="Times New Roman" panose="02020603050405020304" pitchFamily="18" charset="0"/>
              </a:rPr>
              <a:t>2</a:t>
            </a:r>
            <a:r>
              <a:rPr lang="en-IN" sz="1600" dirty="0">
                <a:latin typeface="Times New Roman" panose="02020603050405020304" pitchFamily="18" charset="0"/>
                <a:cs typeface="Times New Roman" panose="02020603050405020304" pitchFamily="18" charset="0"/>
              </a:rPr>
              <a:t>)</a:t>
            </a:r>
          </a:p>
          <a:p>
            <a:pPr marL="285750" indent="-285750" algn="just">
              <a:spcAft>
                <a:spcPts val="600"/>
              </a:spcAft>
              <a:buFont typeface="Arial" panose="020B0604020202020204" pitchFamily="34" charset="0"/>
              <a:buChar char="•"/>
            </a:pPr>
            <a:r>
              <a:rPr lang="en-IN" sz="1600" dirty="0">
                <a:latin typeface="Times New Roman" panose="02020603050405020304" pitchFamily="18" charset="0"/>
                <a:cs typeface="Times New Roman" panose="02020603050405020304" pitchFamily="18" charset="0"/>
              </a:rPr>
              <a:t>Total sub-basins yielded from delineation: 98 </a:t>
            </a:r>
          </a:p>
          <a:p>
            <a:pPr marL="285750" indent="-285750" algn="just">
              <a:spcAft>
                <a:spcPts val="600"/>
              </a:spcAft>
              <a:buFont typeface="Arial" panose="020B0604020202020204" pitchFamily="34" charset="0"/>
              <a:buChar char="•"/>
            </a:pPr>
            <a:r>
              <a:rPr lang="en-IN" sz="1600" dirty="0">
                <a:latin typeface="Times New Roman" panose="02020603050405020304" pitchFamily="18" charset="0"/>
                <a:cs typeface="Times New Roman" panose="02020603050405020304" pitchFamily="18" charset="0"/>
              </a:rPr>
              <a:t> Total 117 potential locations including the existing stations</a:t>
            </a:r>
          </a:p>
          <a:p>
            <a:pPr marL="285750" indent="-285750" algn="just">
              <a:buFont typeface="Arial" panose="020B0604020202020204" pitchFamily="34" charset="0"/>
              <a:buChar char="•"/>
            </a:pPr>
            <a:endParaRPr lang="en-IN" sz="1600" dirty="0"/>
          </a:p>
        </p:txBody>
      </p:sp>
      <p:pic>
        <p:nvPicPr>
          <p:cNvPr id="7" name="Picture 6" descr="A screenshot of a cell phone&#10;&#10;Description automatically generated">
            <a:extLst>
              <a:ext uri="{FF2B5EF4-FFF2-40B4-BE49-F238E27FC236}">
                <a16:creationId xmlns:a16="http://schemas.microsoft.com/office/drawing/2014/main" id="{7122C8D8-6592-431B-AC41-C64FCE6DA1BD}"/>
              </a:ext>
            </a:extLst>
          </p:cNvPr>
          <p:cNvPicPr/>
          <p:nvPr/>
        </p:nvPicPr>
        <p:blipFill rotWithShape="1">
          <a:blip r:embed="rId3">
            <a:extLst>
              <a:ext uri="{28A0092B-C50C-407E-A947-70E740481C1C}">
                <a14:useLocalDpi xmlns:a14="http://schemas.microsoft.com/office/drawing/2010/main" val="0"/>
              </a:ext>
            </a:extLst>
          </a:blip>
          <a:srcRect t="7394" b="6923"/>
          <a:stretch/>
        </p:blipFill>
        <p:spPr bwMode="auto">
          <a:xfrm>
            <a:off x="93736" y="2983883"/>
            <a:ext cx="6229350" cy="3002280"/>
          </a:xfrm>
          <a:prstGeom prst="rect">
            <a:avLst/>
          </a:prstGeom>
          <a:ln>
            <a:noFill/>
          </a:ln>
          <a:extLst>
            <a:ext uri="{53640926-AAD7-44D8-BBD7-CCE9431645EC}">
              <a14:shadowObscured xmlns:a14="http://schemas.microsoft.com/office/drawing/2010/main"/>
            </a:ext>
          </a:extLst>
        </p:spPr>
      </p:pic>
      <p:sp>
        <p:nvSpPr>
          <p:cNvPr id="8" name="Rectangle 7">
            <a:extLst>
              <a:ext uri="{FF2B5EF4-FFF2-40B4-BE49-F238E27FC236}">
                <a16:creationId xmlns:a16="http://schemas.microsoft.com/office/drawing/2014/main" id="{300C64ED-280B-49A5-B2FA-A65A0F1EC3F1}"/>
              </a:ext>
            </a:extLst>
          </p:cNvPr>
          <p:cNvSpPr/>
          <p:nvPr/>
        </p:nvSpPr>
        <p:spPr>
          <a:xfrm>
            <a:off x="133559" y="5929775"/>
            <a:ext cx="6096000" cy="474617"/>
          </a:xfrm>
          <a:prstGeom prst="rect">
            <a:avLst/>
          </a:prstGeom>
          <a:solidFill>
            <a:schemeClr val="bg1"/>
          </a:solidFill>
        </p:spPr>
        <p:txBody>
          <a:bodyPr>
            <a:spAutoFit/>
          </a:bodyPr>
          <a:lstStyle/>
          <a:p>
            <a:pPr algn="ctr">
              <a:lnSpc>
                <a:spcPct val="106000"/>
              </a:lnSpc>
              <a:spcAft>
                <a:spcPts val="600"/>
              </a:spcAft>
            </a:pPr>
            <a:r>
              <a:rPr lang="en-IN" sz="12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Fig. 7. Performance of the calibrated SWAT model. IOA: Index of Agreement; NSE: Nash-Sutcliffe efficiency; R</a:t>
            </a:r>
            <a:r>
              <a:rPr lang="en-IN" sz="1200" baseline="300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2</a:t>
            </a:r>
            <a:r>
              <a:rPr lang="en-IN" sz="12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coefficient of determination, PI: Persistence Index. </a:t>
            </a:r>
            <a:endParaRPr lang="en-IN" sz="1200" dirty="0">
              <a:effectLst/>
              <a:latin typeface="Calibri" panose="020F0502020204030204" pitchFamily="34" charset="0"/>
              <a:ea typeface="Calibri" panose="020F0502020204030204" pitchFamily="34" charset="0"/>
              <a:cs typeface="Times New Roman" panose="02020603050405020304" pitchFamily="18" charset="0"/>
            </a:endParaRPr>
          </a:p>
        </p:txBody>
      </p:sp>
      <p:cxnSp>
        <p:nvCxnSpPr>
          <p:cNvPr id="10" name="Straight Connector 9">
            <a:extLst>
              <a:ext uri="{FF2B5EF4-FFF2-40B4-BE49-F238E27FC236}">
                <a16:creationId xmlns:a16="http://schemas.microsoft.com/office/drawing/2014/main" id="{C20F0BC6-23FC-478B-8A58-9D552F0A8B7C}"/>
              </a:ext>
            </a:extLst>
          </p:cNvPr>
          <p:cNvCxnSpPr>
            <a:cxnSpLocks/>
          </p:cNvCxnSpPr>
          <p:nvPr/>
        </p:nvCxnSpPr>
        <p:spPr>
          <a:xfrm>
            <a:off x="6500509" y="741247"/>
            <a:ext cx="0" cy="5836115"/>
          </a:xfrm>
          <a:prstGeom prst="line">
            <a:avLst/>
          </a:prstGeom>
        </p:spPr>
        <p:style>
          <a:lnRef idx="2">
            <a:schemeClr val="dk1"/>
          </a:lnRef>
          <a:fillRef idx="0">
            <a:schemeClr val="dk1"/>
          </a:fillRef>
          <a:effectRef idx="1">
            <a:schemeClr val="dk1"/>
          </a:effectRef>
          <a:fontRef idx="minor">
            <a:schemeClr val="tx1"/>
          </a:fontRef>
        </p:style>
      </p:cxnSp>
      <p:pic>
        <p:nvPicPr>
          <p:cNvPr id="11" name="Picture 10" descr="A drawing of a face&#10;&#10;Description automatically generated">
            <a:extLst>
              <a:ext uri="{FF2B5EF4-FFF2-40B4-BE49-F238E27FC236}">
                <a16:creationId xmlns:a16="http://schemas.microsoft.com/office/drawing/2014/main" id="{6A922D0E-D0D1-461E-AE45-36AD28756F5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8594" y="6348004"/>
            <a:ext cx="1227411" cy="429442"/>
          </a:xfrm>
          <a:prstGeom prst="rect">
            <a:avLst/>
          </a:prstGeom>
        </p:spPr>
      </p:pic>
    </p:spTree>
    <p:extLst>
      <p:ext uri="{BB962C8B-B14F-4D97-AF65-F5344CB8AC3E}">
        <p14:creationId xmlns:p14="http://schemas.microsoft.com/office/powerpoint/2010/main" val="49531252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B5724B5F-6CE1-4760-83E4-868CACE0F2AE}"/>
              </a:ext>
            </a:extLst>
          </p:cNvPr>
          <p:cNvSpPr>
            <a:spLocks noGrp="1"/>
          </p:cNvSpPr>
          <p:nvPr>
            <p:ph type="sldNum" sz="quarter" idx="12"/>
          </p:nvPr>
        </p:nvSpPr>
        <p:spPr/>
        <p:txBody>
          <a:bodyPr/>
          <a:lstStyle/>
          <a:p>
            <a:fld id="{CE99C5AA-8F9F-48D2-A23E-BE7FA9FAB577}" type="slidenum">
              <a:rPr lang="en-IN" smtClean="0"/>
              <a:t>14</a:t>
            </a:fld>
            <a:endParaRPr lang="en-IN"/>
          </a:p>
        </p:txBody>
      </p:sp>
      <p:graphicFrame>
        <p:nvGraphicFramePr>
          <p:cNvPr id="4" name="Table 3">
            <a:extLst>
              <a:ext uri="{FF2B5EF4-FFF2-40B4-BE49-F238E27FC236}">
                <a16:creationId xmlns:a16="http://schemas.microsoft.com/office/drawing/2014/main" id="{183235FA-BC01-4574-BB23-36F329DA0FBD}"/>
              </a:ext>
            </a:extLst>
          </p:cNvPr>
          <p:cNvGraphicFramePr>
            <a:graphicFrameLocks noGrp="1"/>
          </p:cNvGraphicFramePr>
          <p:nvPr>
            <p:extLst>
              <p:ext uri="{D42A27DB-BD31-4B8C-83A1-F6EECF244321}">
                <p14:modId xmlns:p14="http://schemas.microsoft.com/office/powerpoint/2010/main" val="862163172"/>
              </p:ext>
            </p:extLst>
          </p:nvPr>
        </p:nvGraphicFramePr>
        <p:xfrm>
          <a:off x="1935019" y="944056"/>
          <a:ext cx="8321961" cy="5509330"/>
        </p:xfrm>
        <a:graphic>
          <a:graphicData uri="http://schemas.openxmlformats.org/drawingml/2006/table">
            <a:tbl>
              <a:tblPr firstRow="1" firstCol="1" bandRow="1"/>
              <a:tblGrid>
                <a:gridCol w="1462844">
                  <a:extLst>
                    <a:ext uri="{9D8B030D-6E8A-4147-A177-3AD203B41FA5}">
                      <a16:colId xmlns:a16="http://schemas.microsoft.com/office/drawing/2014/main" val="287693982"/>
                    </a:ext>
                  </a:extLst>
                </a:gridCol>
                <a:gridCol w="882350">
                  <a:extLst>
                    <a:ext uri="{9D8B030D-6E8A-4147-A177-3AD203B41FA5}">
                      <a16:colId xmlns:a16="http://schemas.microsoft.com/office/drawing/2014/main" val="858458168"/>
                    </a:ext>
                  </a:extLst>
                </a:gridCol>
                <a:gridCol w="789471">
                  <a:extLst>
                    <a:ext uri="{9D8B030D-6E8A-4147-A177-3AD203B41FA5}">
                      <a16:colId xmlns:a16="http://schemas.microsoft.com/office/drawing/2014/main" val="599904096"/>
                    </a:ext>
                  </a:extLst>
                </a:gridCol>
                <a:gridCol w="708977">
                  <a:extLst>
                    <a:ext uri="{9D8B030D-6E8A-4147-A177-3AD203B41FA5}">
                      <a16:colId xmlns:a16="http://schemas.microsoft.com/office/drawing/2014/main" val="2585386157"/>
                    </a:ext>
                  </a:extLst>
                </a:gridCol>
                <a:gridCol w="753869">
                  <a:extLst>
                    <a:ext uri="{9D8B030D-6E8A-4147-A177-3AD203B41FA5}">
                      <a16:colId xmlns:a16="http://schemas.microsoft.com/office/drawing/2014/main" val="4139165884"/>
                    </a:ext>
                  </a:extLst>
                </a:gridCol>
                <a:gridCol w="835912">
                  <a:extLst>
                    <a:ext uri="{9D8B030D-6E8A-4147-A177-3AD203B41FA5}">
                      <a16:colId xmlns:a16="http://schemas.microsoft.com/office/drawing/2014/main" val="2886304014"/>
                    </a:ext>
                  </a:extLst>
                </a:gridCol>
                <a:gridCol w="905570">
                  <a:extLst>
                    <a:ext uri="{9D8B030D-6E8A-4147-A177-3AD203B41FA5}">
                      <a16:colId xmlns:a16="http://schemas.microsoft.com/office/drawing/2014/main" val="4065929354"/>
                    </a:ext>
                  </a:extLst>
                </a:gridCol>
                <a:gridCol w="803404">
                  <a:extLst>
                    <a:ext uri="{9D8B030D-6E8A-4147-A177-3AD203B41FA5}">
                      <a16:colId xmlns:a16="http://schemas.microsoft.com/office/drawing/2014/main" val="983179278"/>
                    </a:ext>
                  </a:extLst>
                </a:gridCol>
                <a:gridCol w="1179564">
                  <a:extLst>
                    <a:ext uri="{9D8B030D-6E8A-4147-A177-3AD203B41FA5}">
                      <a16:colId xmlns:a16="http://schemas.microsoft.com/office/drawing/2014/main" val="2260880528"/>
                    </a:ext>
                  </a:extLst>
                </a:gridCol>
              </a:tblGrid>
              <a:tr h="168508">
                <a:tc gridSpan="9">
                  <a:txBody>
                    <a:bodyPr/>
                    <a:lstStyle/>
                    <a:p>
                      <a:pPr algn="ctr">
                        <a:lnSpc>
                          <a:spcPct val="106000"/>
                        </a:lnSpc>
                        <a:spcAft>
                          <a:spcPts val="0"/>
                        </a:spcAft>
                      </a:pPr>
                      <a:r>
                        <a:rPr lang="en-IN" sz="1200" b="1" dirty="0">
                          <a:effectLst/>
                          <a:latin typeface="Times New Roman" panose="02020603050405020304" pitchFamily="18" charset="0"/>
                          <a:ea typeface="Calibri" panose="020F0502020204030204" pitchFamily="34" charset="0"/>
                          <a:cs typeface="Times New Roman" panose="02020603050405020304" pitchFamily="18" charset="0"/>
                        </a:rPr>
                        <a:t>Shannon Entropy</a:t>
                      </a:r>
                      <a:endParaRPr lang="en-IN"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52572" marR="5257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hMerge="1">
                  <a:txBody>
                    <a:bodyPr/>
                    <a:lstStyle/>
                    <a:p>
                      <a:endParaRPr lang="en-IN"/>
                    </a:p>
                  </a:txBody>
                  <a:tcPr/>
                </a:tc>
                <a:tc hMerge="1">
                  <a:txBody>
                    <a:bodyPr/>
                    <a:lstStyle/>
                    <a:p>
                      <a:endParaRPr lang="en-IN"/>
                    </a:p>
                  </a:txBody>
                  <a:tcPr/>
                </a:tc>
                <a:tc hMerge="1">
                  <a:txBody>
                    <a:bodyPr/>
                    <a:lstStyle/>
                    <a:p>
                      <a:endParaRPr lang="en-IN"/>
                    </a:p>
                  </a:txBody>
                  <a:tcPr/>
                </a:tc>
                <a:tc hMerge="1">
                  <a:txBody>
                    <a:bodyPr/>
                    <a:lstStyle/>
                    <a:p>
                      <a:endParaRPr lang="en-IN"/>
                    </a:p>
                  </a:txBody>
                  <a:tcPr/>
                </a:tc>
                <a:tc hMerge="1">
                  <a:txBody>
                    <a:bodyPr/>
                    <a:lstStyle/>
                    <a:p>
                      <a:endParaRPr lang="en-IN"/>
                    </a:p>
                  </a:txBody>
                  <a:tcPr/>
                </a:tc>
                <a:tc hMerge="1">
                  <a:txBody>
                    <a:bodyPr/>
                    <a:lstStyle/>
                    <a:p>
                      <a:endParaRPr lang="en-IN"/>
                    </a:p>
                  </a:txBody>
                  <a:tcPr/>
                </a:tc>
                <a:tc hMerge="1">
                  <a:txBody>
                    <a:bodyPr/>
                    <a:lstStyle/>
                    <a:p>
                      <a:endParaRPr lang="en-IN"/>
                    </a:p>
                  </a:txBody>
                  <a:tcPr/>
                </a:tc>
                <a:tc hMerge="1">
                  <a:txBody>
                    <a:bodyPr/>
                    <a:lstStyle/>
                    <a:p>
                      <a:endParaRPr lang="en-IN"/>
                    </a:p>
                  </a:txBody>
                  <a:tcPr/>
                </a:tc>
                <a:extLst>
                  <a:ext uri="{0D108BD9-81ED-4DB2-BD59-A6C34878D82A}">
                    <a16:rowId xmlns:a16="http://schemas.microsoft.com/office/drawing/2014/main" val="4267650611"/>
                  </a:ext>
                </a:extLst>
              </a:tr>
              <a:tr h="458721">
                <a:tc>
                  <a:txBody>
                    <a:bodyPr/>
                    <a:lstStyle/>
                    <a:p>
                      <a:pPr algn="just">
                        <a:lnSpc>
                          <a:spcPct val="106000"/>
                        </a:lnSpc>
                        <a:spcAft>
                          <a:spcPts val="0"/>
                        </a:spcAft>
                      </a:pPr>
                      <a:r>
                        <a:rPr lang="en-IN" sz="1200" b="0" dirty="0">
                          <a:effectLst/>
                          <a:latin typeface="Times New Roman" panose="02020603050405020304" pitchFamily="18" charset="0"/>
                          <a:ea typeface="Calibri" panose="020F0502020204030204" pitchFamily="34" charset="0"/>
                          <a:cs typeface="Times New Roman" panose="02020603050405020304" pitchFamily="18" charset="0"/>
                        </a:rPr>
                        <a:t>Details of NSGA-II output</a:t>
                      </a:r>
                      <a:endParaRPr lang="en-IN" sz="1200" b="0" dirty="0">
                        <a:effectLst/>
                        <a:latin typeface="Calibri" panose="020F0502020204030204" pitchFamily="34" charset="0"/>
                        <a:ea typeface="Calibri" panose="020F0502020204030204" pitchFamily="34" charset="0"/>
                        <a:cs typeface="Times New Roman" panose="02020603050405020304" pitchFamily="18" charset="0"/>
                      </a:endParaRPr>
                    </a:p>
                  </a:txBody>
                  <a:tcPr marL="52572" marR="5257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6000"/>
                        </a:lnSpc>
                        <a:spcAft>
                          <a:spcPts val="0"/>
                        </a:spcAft>
                      </a:pPr>
                      <a:r>
                        <a:rPr lang="en-IN" sz="1200" b="1">
                          <a:effectLst/>
                          <a:latin typeface="Times New Roman" panose="02020603050405020304" pitchFamily="18" charset="0"/>
                          <a:ea typeface="Calibri" panose="020F0502020204030204" pitchFamily="34" charset="0"/>
                          <a:cs typeface="Times New Roman" panose="02020603050405020304" pitchFamily="18" charset="0"/>
                        </a:rPr>
                        <a:t>Freedman–Diaconis rule</a:t>
                      </a:r>
                      <a:endParaRPr lang="en-IN" sz="1200" b="1">
                        <a:effectLst/>
                        <a:latin typeface="Calibri" panose="020F0502020204030204" pitchFamily="34" charset="0"/>
                        <a:ea typeface="Calibri" panose="020F0502020204030204" pitchFamily="34" charset="0"/>
                        <a:cs typeface="Times New Roman" panose="02020603050405020304" pitchFamily="18" charset="0"/>
                      </a:endParaRPr>
                    </a:p>
                  </a:txBody>
                  <a:tcPr marL="52572" marR="5257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6000"/>
                        </a:lnSpc>
                        <a:spcAft>
                          <a:spcPts val="0"/>
                        </a:spcAft>
                      </a:pPr>
                      <a:r>
                        <a:rPr lang="en-IN" sz="1200" b="1">
                          <a:effectLst/>
                          <a:latin typeface="Times New Roman" panose="02020603050405020304" pitchFamily="18" charset="0"/>
                          <a:ea typeface="Calibri" panose="020F0502020204030204" pitchFamily="34" charset="0"/>
                          <a:cs typeface="Times New Roman" panose="02020603050405020304" pitchFamily="18" charset="0"/>
                        </a:rPr>
                        <a:t>Sturge’s rule</a:t>
                      </a:r>
                      <a:endParaRPr lang="en-IN" sz="1200" b="1">
                        <a:effectLst/>
                        <a:latin typeface="Calibri" panose="020F0502020204030204" pitchFamily="34" charset="0"/>
                        <a:ea typeface="Calibri" panose="020F0502020204030204" pitchFamily="34" charset="0"/>
                        <a:cs typeface="Times New Roman" panose="02020603050405020304" pitchFamily="18" charset="0"/>
                      </a:endParaRPr>
                    </a:p>
                  </a:txBody>
                  <a:tcPr marL="52572" marR="5257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6000"/>
                        </a:lnSpc>
                        <a:spcAft>
                          <a:spcPts val="0"/>
                        </a:spcAft>
                      </a:pPr>
                      <a:r>
                        <a:rPr lang="en-IN" sz="1200" b="1">
                          <a:effectLst/>
                          <a:latin typeface="Times New Roman" panose="02020603050405020304" pitchFamily="18" charset="0"/>
                          <a:ea typeface="Calibri" panose="020F0502020204030204" pitchFamily="34" charset="0"/>
                          <a:cs typeface="Times New Roman" panose="02020603050405020304" pitchFamily="18" charset="0"/>
                        </a:rPr>
                        <a:t>Scott’s rule</a:t>
                      </a:r>
                      <a:endParaRPr lang="en-IN" sz="1200" b="1">
                        <a:effectLst/>
                        <a:latin typeface="Calibri" panose="020F0502020204030204" pitchFamily="34" charset="0"/>
                        <a:ea typeface="Calibri" panose="020F0502020204030204" pitchFamily="34" charset="0"/>
                        <a:cs typeface="Times New Roman" panose="02020603050405020304" pitchFamily="18" charset="0"/>
                      </a:endParaRPr>
                    </a:p>
                  </a:txBody>
                  <a:tcPr marL="52572" marR="5257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6000"/>
                        </a:lnSpc>
                        <a:spcAft>
                          <a:spcPts val="0"/>
                        </a:spcAft>
                      </a:pPr>
                      <a:r>
                        <a:rPr lang="en-IN" sz="1200" b="1">
                          <a:effectLst/>
                          <a:latin typeface="Times New Roman" panose="02020603050405020304" pitchFamily="18" charset="0"/>
                          <a:ea typeface="Calibri" panose="020F0502020204030204" pitchFamily="34" charset="0"/>
                          <a:cs typeface="Times New Roman" panose="02020603050405020304" pitchFamily="18" charset="0"/>
                        </a:rPr>
                        <a:t>Rice rule</a:t>
                      </a:r>
                      <a:endParaRPr lang="en-IN" sz="1200" b="1">
                        <a:effectLst/>
                        <a:latin typeface="Calibri" panose="020F0502020204030204" pitchFamily="34" charset="0"/>
                        <a:ea typeface="Calibri" panose="020F0502020204030204" pitchFamily="34" charset="0"/>
                        <a:cs typeface="Times New Roman" panose="02020603050405020304" pitchFamily="18" charset="0"/>
                      </a:endParaRPr>
                    </a:p>
                  </a:txBody>
                  <a:tcPr marL="52572" marR="5257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6000"/>
                        </a:lnSpc>
                        <a:spcAft>
                          <a:spcPts val="0"/>
                        </a:spcAft>
                      </a:pPr>
                      <a:r>
                        <a:rPr lang="en-IN" sz="1200" b="1" dirty="0">
                          <a:effectLst/>
                          <a:latin typeface="Times New Roman" panose="02020603050405020304" pitchFamily="18" charset="0"/>
                          <a:ea typeface="Calibri" panose="020F0502020204030204" pitchFamily="34" charset="0"/>
                          <a:cs typeface="Times New Roman" panose="02020603050405020304" pitchFamily="18" charset="0"/>
                        </a:rPr>
                        <a:t>Doane’s formula</a:t>
                      </a:r>
                      <a:endParaRPr lang="en-IN" sz="1200" b="1" dirty="0">
                        <a:effectLst/>
                        <a:latin typeface="Calibri" panose="020F0502020204030204" pitchFamily="34" charset="0"/>
                        <a:ea typeface="Calibri" panose="020F0502020204030204" pitchFamily="34" charset="0"/>
                        <a:cs typeface="Times New Roman" panose="02020603050405020304" pitchFamily="18" charset="0"/>
                      </a:endParaRPr>
                    </a:p>
                  </a:txBody>
                  <a:tcPr marL="52572" marR="5257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6000"/>
                        </a:lnSpc>
                        <a:spcAft>
                          <a:spcPts val="0"/>
                        </a:spcAft>
                      </a:pPr>
                      <a:r>
                        <a:rPr lang="en-IN" sz="1200" b="1">
                          <a:effectLst/>
                          <a:latin typeface="Times New Roman" panose="02020603050405020304" pitchFamily="18" charset="0"/>
                          <a:ea typeface="Calibri" panose="020F0502020204030204" pitchFamily="34" charset="0"/>
                          <a:cs typeface="Times New Roman" panose="02020603050405020304" pitchFamily="18" charset="0"/>
                        </a:rPr>
                        <a:t>Bendat and Piersol formula</a:t>
                      </a:r>
                      <a:endParaRPr lang="en-IN" sz="1200" b="1">
                        <a:effectLst/>
                        <a:latin typeface="Calibri" panose="020F0502020204030204" pitchFamily="34" charset="0"/>
                        <a:ea typeface="Calibri" panose="020F0502020204030204" pitchFamily="34" charset="0"/>
                        <a:cs typeface="Times New Roman" panose="02020603050405020304" pitchFamily="18" charset="0"/>
                      </a:endParaRPr>
                    </a:p>
                  </a:txBody>
                  <a:tcPr marL="52572" marR="5257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6000"/>
                        </a:lnSpc>
                        <a:spcAft>
                          <a:spcPts val="0"/>
                        </a:spcAft>
                      </a:pPr>
                      <a:r>
                        <a:rPr lang="en-IN" sz="1200" b="1">
                          <a:effectLst/>
                          <a:latin typeface="Times New Roman" panose="02020603050405020304" pitchFamily="18" charset="0"/>
                          <a:ea typeface="Calibri" panose="020F0502020204030204" pitchFamily="34" charset="0"/>
                          <a:cs typeface="Times New Roman" panose="02020603050405020304" pitchFamily="18" charset="0"/>
                        </a:rPr>
                        <a:t>Cochran’s formula</a:t>
                      </a:r>
                      <a:endParaRPr lang="en-IN" sz="1200" b="1">
                        <a:effectLst/>
                        <a:latin typeface="Calibri" panose="020F0502020204030204" pitchFamily="34" charset="0"/>
                        <a:ea typeface="Calibri" panose="020F0502020204030204" pitchFamily="34" charset="0"/>
                        <a:cs typeface="Times New Roman" panose="02020603050405020304" pitchFamily="18" charset="0"/>
                      </a:endParaRPr>
                    </a:p>
                  </a:txBody>
                  <a:tcPr marL="52572" marR="5257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6000"/>
                        </a:lnSpc>
                        <a:spcAft>
                          <a:spcPts val="0"/>
                        </a:spcAft>
                      </a:pPr>
                      <a:r>
                        <a:rPr lang="en-IN" sz="1200" b="1" dirty="0">
                          <a:effectLst/>
                          <a:latin typeface="Times New Roman" panose="02020603050405020304" pitchFamily="18" charset="0"/>
                          <a:ea typeface="Calibri" panose="020F0502020204030204" pitchFamily="34" charset="0"/>
                          <a:cs typeface="Times New Roman" panose="02020603050405020304" pitchFamily="18" charset="0"/>
                        </a:rPr>
                        <a:t>Knuth’s rule</a:t>
                      </a:r>
                      <a:endParaRPr lang="en-IN" sz="1200" b="1" dirty="0">
                        <a:effectLst/>
                        <a:latin typeface="Calibri" panose="020F0502020204030204" pitchFamily="34" charset="0"/>
                        <a:ea typeface="Calibri" panose="020F0502020204030204" pitchFamily="34" charset="0"/>
                        <a:cs typeface="Times New Roman" panose="02020603050405020304" pitchFamily="18" charset="0"/>
                      </a:endParaRPr>
                    </a:p>
                  </a:txBody>
                  <a:tcPr marL="52572" marR="5257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16017853"/>
                  </a:ext>
                </a:extLst>
              </a:tr>
              <a:tr h="303397">
                <a:tc>
                  <a:txBody>
                    <a:bodyPr/>
                    <a:lstStyle/>
                    <a:p>
                      <a:pPr algn="just">
                        <a:lnSpc>
                          <a:spcPct val="106000"/>
                        </a:lnSpc>
                        <a:spcAft>
                          <a:spcPts val="0"/>
                        </a:spcAft>
                      </a:pPr>
                      <a:r>
                        <a:rPr lang="en-IN" sz="1200" dirty="0">
                          <a:effectLst/>
                          <a:latin typeface="Times New Roman" panose="02020603050405020304" pitchFamily="18" charset="0"/>
                          <a:ea typeface="Calibri" panose="020F0502020204030204" pitchFamily="34" charset="0"/>
                          <a:cs typeface="Times New Roman" panose="02020603050405020304" pitchFamily="18" charset="0"/>
                        </a:rPr>
                        <a:t>Number of pareto-optimal solutions</a:t>
                      </a:r>
                      <a:endParaRPr lang="en-IN"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52572" marR="5257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6000"/>
                        </a:lnSpc>
                        <a:spcAft>
                          <a:spcPts val="0"/>
                        </a:spcAft>
                      </a:pPr>
                      <a:r>
                        <a:rPr lang="en-IN" sz="1200">
                          <a:effectLst/>
                          <a:latin typeface="Times New Roman" panose="02020603050405020304" pitchFamily="18" charset="0"/>
                          <a:ea typeface="Calibri" panose="020F0502020204030204" pitchFamily="34" charset="0"/>
                          <a:cs typeface="Times New Roman" panose="02020603050405020304" pitchFamily="18" charset="0"/>
                        </a:rPr>
                        <a:t>116</a:t>
                      </a:r>
                      <a:endParaRPr lang="en-IN" sz="1200">
                        <a:effectLst/>
                        <a:latin typeface="Calibri" panose="020F0502020204030204" pitchFamily="34" charset="0"/>
                        <a:ea typeface="Calibri" panose="020F0502020204030204" pitchFamily="34" charset="0"/>
                        <a:cs typeface="Times New Roman" panose="02020603050405020304" pitchFamily="18" charset="0"/>
                      </a:endParaRPr>
                    </a:p>
                  </a:txBody>
                  <a:tcPr marL="52572" marR="5257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6000"/>
                        </a:lnSpc>
                        <a:spcAft>
                          <a:spcPts val="0"/>
                        </a:spcAft>
                      </a:pPr>
                      <a:r>
                        <a:rPr lang="en-IN" sz="1200">
                          <a:effectLst/>
                          <a:latin typeface="Times New Roman" panose="02020603050405020304" pitchFamily="18" charset="0"/>
                          <a:ea typeface="Calibri" panose="020F0502020204030204" pitchFamily="34" charset="0"/>
                          <a:cs typeface="Times New Roman" panose="02020603050405020304" pitchFamily="18" charset="0"/>
                        </a:rPr>
                        <a:t>202</a:t>
                      </a:r>
                      <a:endParaRPr lang="en-IN" sz="1200">
                        <a:effectLst/>
                        <a:latin typeface="Calibri" panose="020F0502020204030204" pitchFamily="34" charset="0"/>
                        <a:ea typeface="Calibri" panose="020F0502020204030204" pitchFamily="34" charset="0"/>
                        <a:cs typeface="Times New Roman" panose="02020603050405020304" pitchFamily="18" charset="0"/>
                      </a:endParaRPr>
                    </a:p>
                  </a:txBody>
                  <a:tcPr marL="52572" marR="5257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6000"/>
                        </a:lnSpc>
                        <a:spcAft>
                          <a:spcPts val="0"/>
                        </a:spcAft>
                      </a:pPr>
                      <a:r>
                        <a:rPr lang="en-IN" sz="1200">
                          <a:effectLst/>
                          <a:latin typeface="Times New Roman" panose="02020603050405020304" pitchFamily="18" charset="0"/>
                          <a:ea typeface="Calibri" panose="020F0502020204030204" pitchFamily="34" charset="0"/>
                          <a:cs typeface="Times New Roman" panose="02020603050405020304" pitchFamily="18" charset="0"/>
                        </a:rPr>
                        <a:t>123</a:t>
                      </a:r>
                      <a:endParaRPr lang="en-IN" sz="1200">
                        <a:effectLst/>
                        <a:latin typeface="Calibri" panose="020F0502020204030204" pitchFamily="34" charset="0"/>
                        <a:ea typeface="Calibri" panose="020F0502020204030204" pitchFamily="34" charset="0"/>
                        <a:cs typeface="Times New Roman" panose="02020603050405020304" pitchFamily="18" charset="0"/>
                      </a:endParaRPr>
                    </a:p>
                  </a:txBody>
                  <a:tcPr marL="52572" marR="5257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6000"/>
                        </a:lnSpc>
                        <a:spcAft>
                          <a:spcPts val="0"/>
                        </a:spcAft>
                      </a:pPr>
                      <a:r>
                        <a:rPr lang="en-IN" sz="1200">
                          <a:effectLst/>
                          <a:latin typeface="Times New Roman" panose="02020603050405020304" pitchFamily="18" charset="0"/>
                          <a:ea typeface="Calibri" panose="020F0502020204030204" pitchFamily="34" charset="0"/>
                          <a:cs typeface="Times New Roman" panose="02020603050405020304" pitchFamily="18" charset="0"/>
                        </a:rPr>
                        <a:t>219</a:t>
                      </a:r>
                      <a:endParaRPr lang="en-IN" sz="1200">
                        <a:effectLst/>
                        <a:latin typeface="Calibri" panose="020F0502020204030204" pitchFamily="34" charset="0"/>
                        <a:ea typeface="Calibri" panose="020F0502020204030204" pitchFamily="34" charset="0"/>
                        <a:cs typeface="Times New Roman" panose="02020603050405020304" pitchFamily="18" charset="0"/>
                      </a:endParaRPr>
                    </a:p>
                  </a:txBody>
                  <a:tcPr marL="52572" marR="5257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6000"/>
                        </a:lnSpc>
                        <a:spcAft>
                          <a:spcPts val="0"/>
                        </a:spcAft>
                      </a:pPr>
                      <a:r>
                        <a:rPr lang="en-IN" sz="1200">
                          <a:effectLst/>
                          <a:latin typeface="Times New Roman" panose="02020603050405020304" pitchFamily="18" charset="0"/>
                          <a:ea typeface="Calibri" panose="020F0502020204030204" pitchFamily="34" charset="0"/>
                          <a:cs typeface="Times New Roman" panose="02020603050405020304" pitchFamily="18" charset="0"/>
                        </a:rPr>
                        <a:t>136</a:t>
                      </a:r>
                      <a:endParaRPr lang="en-IN" sz="1200">
                        <a:effectLst/>
                        <a:latin typeface="Calibri" panose="020F0502020204030204" pitchFamily="34" charset="0"/>
                        <a:ea typeface="Calibri" panose="020F0502020204030204" pitchFamily="34" charset="0"/>
                        <a:cs typeface="Times New Roman" panose="02020603050405020304" pitchFamily="18" charset="0"/>
                      </a:endParaRPr>
                    </a:p>
                  </a:txBody>
                  <a:tcPr marL="52572" marR="5257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6000"/>
                        </a:lnSpc>
                        <a:spcAft>
                          <a:spcPts val="0"/>
                        </a:spcAft>
                      </a:pPr>
                      <a:r>
                        <a:rPr lang="en-IN" sz="1200">
                          <a:effectLst/>
                          <a:latin typeface="Times New Roman" panose="02020603050405020304" pitchFamily="18" charset="0"/>
                          <a:ea typeface="Calibri" panose="020F0502020204030204" pitchFamily="34" charset="0"/>
                          <a:cs typeface="Times New Roman" panose="02020603050405020304" pitchFamily="18" charset="0"/>
                        </a:rPr>
                        <a:t>145</a:t>
                      </a:r>
                      <a:endParaRPr lang="en-IN" sz="1200">
                        <a:effectLst/>
                        <a:latin typeface="Calibri" panose="020F0502020204030204" pitchFamily="34" charset="0"/>
                        <a:ea typeface="Calibri" panose="020F0502020204030204" pitchFamily="34" charset="0"/>
                        <a:cs typeface="Times New Roman" panose="02020603050405020304" pitchFamily="18" charset="0"/>
                      </a:endParaRPr>
                    </a:p>
                  </a:txBody>
                  <a:tcPr marL="52572" marR="5257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6000"/>
                        </a:lnSpc>
                        <a:spcAft>
                          <a:spcPts val="0"/>
                        </a:spcAft>
                      </a:pPr>
                      <a:r>
                        <a:rPr lang="en-IN" sz="1200">
                          <a:effectLst/>
                          <a:latin typeface="Times New Roman" panose="02020603050405020304" pitchFamily="18" charset="0"/>
                          <a:ea typeface="Calibri" panose="020F0502020204030204" pitchFamily="34" charset="0"/>
                          <a:cs typeface="Times New Roman" panose="02020603050405020304" pitchFamily="18" charset="0"/>
                        </a:rPr>
                        <a:t>232</a:t>
                      </a:r>
                      <a:endParaRPr lang="en-IN" sz="1200">
                        <a:effectLst/>
                        <a:latin typeface="Calibri" panose="020F0502020204030204" pitchFamily="34" charset="0"/>
                        <a:ea typeface="Calibri" panose="020F0502020204030204" pitchFamily="34" charset="0"/>
                        <a:cs typeface="Times New Roman" panose="02020603050405020304" pitchFamily="18" charset="0"/>
                      </a:endParaRPr>
                    </a:p>
                  </a:txBody>
                  <a:tcPr marL="52572" marR="5257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6000"/>
                        </a:lnSpc>
                        <a:spcAft>
                          <a:spcPts val="0"/>
                        </a:spcAft>
                      </a:pPr>
                      <a:r>
                        <a:rPr lang="en-IN" sz="1200" dirty="0">
                          <a:effectLst/>
                          <a:latin typeface="Times New Roman" panose="02020603050405020304" pitchFamily="18" charset="0"/>
                          <a:ea typeface="Calibri" panose="020F0502020204030204" pitchFamily="34" charset="0"/>
                          <a:cs typeface="Times New Roman" panose="02020603050405020304" pitchFamily="18" charset="0"/>
                        </a:rPr>
                        <a:t>116</a:t>
                      </a:r>
                      <a:endParaRPr lang="en-IN"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52572" marR="5257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17353473"/>
                  </a:ext>
                </a:extLst>
              </a:tr>
              <a:tr h="303397">
                <a:tc>
                  <a:txBody>
                    <a:bodyPr/>
                    <a:lstStyle/>
                    <a:p>
                      <a:pPr algn="just">
                        <a:lnSpc>
                          <a:spcPct val="106000"/>
                        </a:lnSpc>
                        <a:spcAft>
                          <a:spcPts val="0"/>
                        </a:spcAft>
                      </a:pPr>
                      <a:r>
                        <a:rPr lang="en-IN" sz="1200">
                          <a:effectLst/>
                          <a:latin typeface="Times New Roman" panose="02020603050405020304" pitchFamily="18" charset="0"/>
                          <a:ea typeface="Calibri" panose="020F0502020204030204" pitchFamily="34" charset="0"/>
                          <a:cs typeface="Times New Roman" panose="02020603050405020304" pitchFamily="18" charset="0"/>
                        </a:rPr>
                        <a:t>Total number of optimal stations </a:t>
                      </a:r>
                      <a:endParaRPr lang="en-IN" sz="1200">
                        <a:effectLst/>
                        <a:latin typeface="Calibri" panose="020F0502020204030204" pitchFamily="34" charset="0"/>
                        <a:ea typeface="Calibri" panose="020F0502020204030204" pitchFamily="34" charset="0"/>
                        <a:cs typeface="Times New Roman" panose="02020603050405020304" pitchFamily="18" charset="0"/>
                      </a:endParaRPr>
                    </a:p>
                  </a:txBody>
                  <a:tcPr marL="52572" marR="5257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6000"/>
                        </a:lnSpc>
                        <a:spcAft>
                          <a:spcPts val="0"/>
                        </a:spcAft>
                      </a:pPr>
                      <a:r>
                        <a:rPr lang="en-IN" sz="1200">
                          <a:effectLst/>
                          <a:latin typeface="Times New Roman" panose="02020603050405020304" pitchFamily="18" charset="0"/>
                          <a:ea typeface="Calibri" panose="020F0502020204030204" pitchFamily="34" charset="0"/>
                          <a:cs typeface="Times New Roman" panose="02020603050405020304" pitchFamily="18" charset="0"/>
                        </a:rPr>
                        <a:t>76</a:t>
                      </a:r>
                      <a:endParaRPr lang="en-IN" sz="1200">
                        <a:effectLst/>
                        <a:latin typeface="Calibri" panose="020F0502020204030204" pitchFamily="34" charset="0"/>
                        <a:ea typeface="Calibri" panose="020F0502020204030204" pitchFamily="34" charset="0"/>
                        <a:cs typeface="Times New Roman" panose="02020603050405020304" pitchFamily="18" charset="0"/>
                      </a:endParaRPr>
                    </a:p>
                  </a:txBody>
                  <a:tcPr marL="52572" marR="5257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6000"/>
                        </a:lnSpc>
                        <a:spcAft>
                          <a:spcPts val="0"/>
                        </a:spcAft>
                      </a:pPr>
                      <a:r>
                        <a:rPr lang="en-IN" sz="1200">
                          <a:effectLst/>
                          <a:latin typeface="Times New Roman" panose="02020603050405020304" pitchFamily="18" charset="0"/>
                          <a:ea typeface="Calibri" panose="020F0502020204030204" pitchFamily="34" charset="0"/>
                          <a:cs typeface="Times New Roman" panose="02020603050405020304" pitchFamily="18" charset="0"/>
                        </a:rPr>
                        <a:t>65</a:t>
                      </a:r>
                      <a:endParaRPr lang="en-IN" sz="1200">
                        <a:effectLst/>
                        <a:latin typeface="Calibri" panose="020F0502020204030204" pitchFamily="34" charset="0"/>
                        <a:ea typeface="Calibri" panose="020F0502020204030204" pitchFamily="34" charset="0"/>
                        <a:cs typeface="Times New Roman" panose="02020603050405020304" pitchFamily="18" charset="0"/>
                      </a:endParaRPr>
                    </a:p>
                  </a:txBody>
                  <a:tcPr marL="52572" marR="5257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6000"/>
                        </a:lnSpc>
                        <a:spcAft>
                          <a:spcPts val="0"/>
                        </a:spcAft>
                      </a:pPr>
                      <a:r>
                        <a:rPr lang="en-IN" sz="1200">
                          <a:effectLst/>
                          <a:latin typeface="Times New Roman" panose="02020603050405020304" pitchFamily="18" charset="0"/>
                          <a:ea typeface="Calibri" panose="020F0502020204030204" pitchFamily="34" charset="0"/>
                          <a:cs typeface="Times New Roman" panose="02020603050405020304" pitchFamily="18" charset="0"/>
                        </a:rPr>
                        <a:t>61</a:t>
                      </a:r>
                      <a:endParaRPr lang="en-IN" sz="1200">
                        <a:effectLst/>
                        <a:latin typeface="Calibri" panose="020F0502020204030204" pitchFamily="34" charset="0"/>
                        <a:ea typeface="Calibri" panose="020F0502020204030204" pitchFamily="34" charset="0"/>
                        <a:cs typeface="Times New Roman" panose="02020603050405020304" pitchFamily="18" charset="0"/>
                      </a:endParaRPr>
                    </a:p>
                  </a:txBody>
                  <a:tcPr marL="52572" marR="5257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6000"/>
                        </a:lnSpc>
                        <a:spcAft>
                          <a:spcPts val="0"/>
                        </a:spcAft>
                      </a:pPr>
                      <a:r>
                        <a:rPr lang="en-IN" sz="1200">
                          <a:effectLst/>
                          <a:latin typeface="Times New Roman" panose="02020603050405020304" pitchFamily="18" charset="0"/>
                          <a:ea typeface="Calibri" panose="020F0502020204030204" pitchFamily="34" charset="0"/>
                          <a:cs typeface="Times New Roman" panose="02020603050405020304" pitchFamily="18" charset="0"/>
                        </a:rPr>
                        <a:t>62</a:t>
                      </a:r>
                      <a:endParaRPr lang="en-IN" sz="1200">
                        <a:effectLst/>
                        <a:latin typeface="Calibri" panose="020F0502020204030204" pitchFamily="34" charset="0"/>
                        <a:ea typeface="Calibri" panose="020F0502020204030204" pitchFamily="34" charset="0"/>
                        <a:cs typeface="Times New Roman" panose="02020603050405020304" pitchFamily="18" charset="0"/>
                      </a:endParaRPr>
                    </a:p>
                  </a:txBody>
                  <a:tcPr marL="52572" marR="5257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6000"/>
                        </a:lnSpc>
                        <a:spcAft>
                          <a:spcPts val="0"/>
                        </a:spcAft>
                      </a:pPr>
                      <a:r>
                        <a:rPr lang="en-IN" sz="1200">
                          <a:effectLst/>
                          <a:latin typeface="Times New Roman" panose="02020603050405020304" pitchFamily="18" charset="0"/>
                          <a:ea typeface="Calibri" panose="020F0502020204030204" pitchFamily="34" charset="0"/>
                          <a:cs typeface="Times New Roman" panose="02020603050405020304" pitchFamily="18" charset="0"/>
                        </a:rPr>
                        <a:t>64</a:t>
                      </a:r>
                      <a:endParaRPr lang="en-IN" sz="1200">
                        <a:effectLst/>
                        <a:latin typeface="Calibri" panose="020F0502020204030204" pitchFamily="34" charset="0"/>
                        <a:ea typeface="Calibri" panose="020F0502020204030204" pitchFamily="34" charset="0"/>
                        <a:cs typeface="Times New Roman" panose="02020603050405020304" pitchFamily="18" charset="0"/>
                      </a:endParaRPr>
                    </a:p>
                  </a:txBody>
                  <a:tcPr marL="52572" marR="5257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6000"/>
                        </a:lnSpc>
                        <a:spcAft>
                          <a:spcPts val="0"/>
                        </a:spcAft>
                      </a:pPr>
                      <a:r>
                        <a:rPr lang="en-IN" sz="1200" dirty="0">
                          <a:effectLst/>
                          <a:latin typeface="Times New Roman" panose="02020603050405020304" pitchFamily="18" charset="0"/>
                          <a:ea typeface="Calibri" panose="020F0502020204030204" pitchFamily="34" charset="0"/>
                          <a:cs typeface="Times New Roman" panose="02020603050405020304" pitchFamily="18" charset="0"/>
                        </a:rPr>
                        <a:t>59</a:t>
                      </a:r>
                      <a:endParaRPr lang="en-IN"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52572" marR="5257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6000"/>
                        </a:lnSpc>
                        <a:spcAft>
                          <a:spcPts val="0"/>
                        </a:spcAft>
                      </a:pPr>
                      <a:r>
                        <a:rPr lang="en-IN" sz="1200">
                          <a:effectLst/>
                          <a:latin typeface="Times New Roman" panose="02020603050405020304" pitchFamily="18" charset="0"/>
                          <a:ea typeface="Calibri" panose="020F0502020204030204" pitchFamily="34" charset="0"/>
                          <a:cs typeface="Times New Roman" panose="02020603050405020304" pitchFamily="18" charset="0"/>
                        </a:rPr>
                        <a:t>61</a:t>
                      </a:r>
                      <a:endParaRPr lang="en-IN" sz="1200">
                        <a:effectLst/>
                        <a:latin typeface="Calibri" panose="020F0502020204030204" pitchFamily="34" charset="0"/>
                        <a:ea typeface="Calibri" panose="020F0502020204030204" pitchFamily="34" charset="0"/>
                        <a:cs typeface="Times New Roman" panose="02020603050405020304" pitchFamily="18" charset="0"/>
                      </a:endParaRPr>
                    </a:p>
                  </a:txBody>
                  <a:tcPr marL="52572" marR="5257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6000"/>
                        </a:lnSpc>
                        <a:spcAft>
                          <a:spcPts val="0"/>
                        </a:spcAft>
                      </a:pPr>
                      <a:r>
                        <a:rPr lang="en-IN" sz="1200">
                          <a:effectLst/>
                          <a:latin typeface="Times New Roman" panose="02020603050405020304" pitchFamily="18" charset="0"/>
                          <a:ea typeface="Calibri" panose="020F0502020204030204" pitchFamily="34" charset="0"/>
                          <a:cs typeface="Times New Roman" panose="02020603050405020304" pitchFamily="18" charset="0"/>
                        </a:rPr>
                        <a:t>72</a:t>
                      </a:r>
                      <a:endParaRPr lang="en-IN" sz="1200">
                        <a:effectLst/>
                        <a:latin typeface="Calibri" panose="020F0502020204030204" pitchFamily="34" charset="0"/>
                        <a:ea typeface="Calibri" panose="020F0502020204030204" pitchFamily="34" charset="0"/>
                        <a:cs typeface="Times New Roman" panose="02020603050405020304" pitchFamily="18" charset="0"/>
                      </a:endParaRPr>
                    </a:p>
                  </a:txBody>
                  <a:tcPr marL="52572" marR="5257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96862580"/>
                  </a:ext>
                </a:extLst>
              </a:tr>
              <a:tr h="769368">
                <a:tc>
                  <a:txBody>
                    <a:bodyPr/>
                    <a:lstStyle/>
                    <a:p>
                      <a:pPr algn="just">
                        <a:lnSpc>
                          <a:spcPct val="106000"/>
                        </a:lnSpc>
                        <a:spcAft>
                          <a:spcPts val="0"/>
                        </a:spcAft>
                      </a:pPr>
                      <a:r>
                        <a:rPr lang="en-IN" sz="1200">
                          <a:effectLst/>
                          <a:latin typeface="Times New Roman" panose="02020603050405020304" pitchFamily="18" charset="0"/>
                          <a:ea typeface="Calibri" panose="020F0502020204030204" pitchFamily="34" charset="0"/>
                          <a:cs typeface="Times New Roman" panose="02020603050405020304" pitchFamily="18" charset="0"/>
                        </a:rPr>
                        <a:t>Total number of optimal stations matching with fuzzy optimal stations </a:t>
                      </a:r>
                      <a:endParaRPr lang="en-IN" sz="1200">
                        <a:effectLst/>
                        <a:latin typeface="Calibri" panose="020F0502020204030204" pitchFamily="34" charset="0"/>
                        <a:ea typeface="Calibri" panose="020F0502020204030204" pitchFamily="34" charset="0"/>
                        <a:cs typeface="Times New Roman" panose="02020603050405020304" pitchFamily="18" charset="0"/>
                      </a:endParaRPr>
                    </a:p>
                  </a:txBody>
                  <a:tcPr marL="52572" marR="5257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6000"/>
                        </a:lnSpc>
                        <a:spcAft>
                          <a:spcPts val="0"/>
                        </a:spcAft>
                      </a:pPr>
                      <a:r>
                        <a:rPr lang="en-IN" sz="1200">
                          <a:effectLst/>
                          <a:latin typeface="Times New Roman" panose="02020603050405020304" pitchFamily="18" charset="0"/>
                          <a:ea typeface="Calibri" panose="020F0502020204030204" pitchFamily="34" charset="0"/>
                          <a:cs typeface="Times New Roman" panose="02020603050405020304" pitchFamily="18" charset="0"/>
                        </a:rPr>
                        <a:t>56</a:t>
                      </a:r>
                      <a:endParaRPr lang="en-IN" sz="1200">
                        <a:effectLst/>
                        <a:latin typeface="Calibri" panose="020F0502020204030204" pitchFamily="34" charset="0"/>
                        <a:ea typeface="Calibri" panose="020F0502020204030204" pitchFamily="34" charset="0"/>
                        <a:cs typeface="Times New Roman" panose="02020603050405020304" pitchFamily="18" charset="0"/>
                      </a:endParaRPr>
                    </a:p>
                  </a:txBody>
                  <a:tcPr marL="52572" marR="5257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6000"/>
                        </a:lnSpc>
                        <a:spcAft>
                          <a:spcPts val="0"/>
                        </a:spcAft>
                      </a:pPr>
                      <a:r>
                        <a:rPr lang="en-IN" sz="1200">
                          <a:effectLst/>
                          <a:latin typeface="Times New Roman" panose="02020603050405020304" pitchFamily="18" charset="0"/>
                          <a:ea typeface="Calibri" panose="020F0502020204030204" pitchFamily="34" charset="0"/>
                          <a:cs typeface="Times New Roman" panose="02020603050405020304" pitchFamily="18" charset="0"/>
                        </a:rPr>
                        <a:t>46</a:t>
                      </a:r>
                      <a:endParaRPr lang="en-IN" sz="1200">
                        <a:effectLst/>
                        <a:latin typeface="Calibri" panose="020F0502020204030204" pitchFamily="34" charset="0"/>
                        <a:ea typeface="Calibri" panose="020F0502020204030204" pitchFamily="34" charset="0"/>
                        <a:cs typeface="Times New Roman" panose="02020603050405020304" pitchFamily="18" charset="0"/>
                      </a:endParaRPr>
                    </a:p>
                  </a:txBody>
                  <a:tcPr marL="52572" marR="5257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6000"/>
                        </a:lnSpc>
                        <a:spcAft>
                          <a:spcPts val="0"/>
                        </a:spcAft>
                      </a:pPr>
                      <a:r>
                        <a:rPr lang="en-IN" sz="1200">
                          <a:effectLst/>
                          <a:latin typeface="Times New Roman" panose="02020603050405020304" pitchFamily="18" charset="0"/>
                          <a:ea typeface="Calibri" panose="020F0502020204030204" pitchFamily="34" charset="0"/>
                          <a:cs typeface="Times New Roman" panose="02020603050405020304" pitchFamily="18" charset="0"/>
                        </a:rPr>
                        <a:t>42</a:t>
                      </a:r>
                      <a:endParaRPr lang="en-IN" sz="1200">
                        <a:effectLst/>
                        <a:latin typeface="Calibri" panose="020F0502020204030204" pitchFamily="34" charset="0"/>
                        <a:ea typeface="Calibri" panose="020F0502020204030204" pitchFamily="34" charset="0"/>
                        <a:cs typeface="Times New Roman" panose="02020603050405020304" pitchFamily="18" charset="0"/>
                      </a:endParaRPr>
                    </a:p>
                  </a:txBody>
                  <a:tcPr marL="52572" marR="5257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6000"/>
                        </a:lnSpc>
                        <a:spcAft>
                          <a:spcPts val="0"/>
                        </a:spcAft>
                      </a:pPr>
                      <a:r>
                        <a:rPr lang="en-IN" sz="1200">
                          <a:effectLst/>
                          <a:latin typeface="Times New Roman" panose="02020603050405020304" pitchFamily="18" charset="0"/>
                          <a:ea typeface="Calibri" panose="020F0502020204030204" pitchFamily="34" charset="0"/>
                          <a:cs typeface="Times New Roman" panose="02020603050405020304" pitchFamily="18" charset="0"/>
                        </a:rPr>
                        <a:t>44</a:t>
                      </a:r>
                      <a:endParaRPr lang="en-IN" sz="1200">
                        <a:effectLst/>
                        <a:latin typeface="Calibri" panose="020F0502020204030204" pitchFamily="34" charset="0"/>
                        <a:ea typeface="Calibri" panose="020F0502020204030204" pitchFamily="34" charset="0"/>
                        <a:cs typeface="Times New Roman" panose="02020603050405020304" pitchFamily="18" charset="0"/>
                      </a:endParaRPr>
                    </a:p>
                  </a:txBody>
                  <a:tcPr marL="52572" marR="5257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6000"/>
                        </a:lnSpc>
                        <a:spcAft>
                          <a:spcPts val="0"/>
                        </a:spcAft>
                      </a:pPr>
                      <a:r>
                        <a:rPr lang="en-IN" sz="1200">
                          <a:effectLst/>
                          <a:latin typeface="Times New Roman" panose="02020603050405020304" pitchFamily="18" charset="0"/>
                          <a:ea typeface="Calibri" panose="020F0502020204030204" pitchFamily="34" charset="0"/>
                          <a:cs typeface="Times New Roman" panose="02020603050405020304" pitchFamily="18" charset="0"/>
                        </a:rPr>
                        <a:t>46</a:t>
                      </a:r>
                      <a:endParaRPr lang="en-IN" sz="1200">
                        <a:effectLst/>
                        <a:latin typeface="Calibri" panose="020F0502020204030204" pitchFamily="34" charset="0"/>
                        <a:ea typeface="Calibri" panose="020F0502020204030204" pitchFamily="34" charset="0"/>
                        <a:cs typeface="Times New Roman" panose="02020603050405020304" pitchFamily="18" charset="0"/>
                      </a:endParaRPr>
                    </a:p>
                  </a:txBody>
                  <a:tcPr marL="52572" marR="5257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6000"/>
                        </a:lnSpc>
                        <a:spcAft>
                          <a:spcPts val="0"/>
                        </a:spcAft>
                      </a:pPr>
                      <a:r>
                        <a:rPr lang="en-IN" sz="1200">
                          <a:effectLst/>
                          <a:latin typeface="Times New Roman" panose="02020603050405020304" pitchFamily="18" charset="0"/>
                          <a:ea typeface="Calibri" panose="020F0502020204030204" pitchFamily="34" charset="0"/>
                          <a:cs typeface="Times New Roman" panose="02020603050405020304" pitchFamily="18" charset="0"/>
                        </a:rPr>
                        <a:t>37</a:t>
                      </a:r>
                      <a:endParaRPr lang="en-IN" sz="1200">
                        <a:effectLst/>
                        <a:latin typeface="Calibri" panose="020F0502020204030204" pitchFamily="34" charset="0"/>
                        <a:ea typeface="Calibri" panose="020F0502020204030204" pitchFamily="34" charset="0"/>
                        <a:cs typeface="Times New Roman" panose="02020603050405020304" pitchFamily="18" charset="0"/>
                      </a:endParaRPr>
                    </a:p>
                  </a:txBody>
                  <a:tcPr marL="52572" marR="5257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6000"/>
                        </a:lnSpc>
                        <a:spcAft>
                          <a:spcPts val="0"/>
                        </a:spcAft>
                      </a:pPr>
                      <a:r>
                        <a:rPr lang="en-IN" sz="1200">
                          <a:effectLst/>
                          <a:latin typeface="Times New Roman" panose="02020603050405020304" pitchFamily="18" charset="0"/>
                          <a:ea typeface="Calibri" panose="020F0502020204030204" pitchFamily="34" charset="0"/>
                          <a:cs typeface="Times New Roman" panose="02020603050405020304" pitchFamily="18" charset="0"/>
                        </a:rPr>
                        <a:t>43</a:t>
                      </a:r>
                      <a:endParaRPr lang="en-IN" sz="1200">
                        <a:effectLst/>
                        <a:latin typeface="Calibri" panose="020F0502020204030204" pitchFamily="34" charset="0"/>
                        <a:ea typeface="Calibri" panose="020F0502020204030204" pitchFamily="34" charset="0"/>
                        <a:cs typeface="Times New Roman" panose="02020603050405020304" pitchFamily="18" charset="0"/>
                      </a:endParaRPr>
                    </a:p>
                  </a:txBody>
                  <a:tcPr marL="52572" marR="5257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6000"/>
                        </a:lnSpc>
                        <a:spcAft>
                          <a:spcPts val="0"/>
                        </a:spcAft>
                      </a:pPr>
                      <a:r>
                        <a:rPr lang="en-IN" sz="1200">
                          <a:effectLst/>
                          <a:latin typeface="Times New Roman" panose="02020603050405020304" pitchFamily="18" charset="0"/>
                          <a:ea typeface="Calibri" panose="020F0502020204030204" pitchFamily="34" charset="0"/>
                          <a:cs typeface="Times New Roman" panose="02020603050405020304" pitchFamily="18" charset="0"/>
                        </a:rPr>
                        <a:t>52</a:t>
                      </a:r>
                      <a:endParaRPr lang="en-IN" sz="1200">
                        <a:effectLst/>
                        <a:latin typeface="Calibri" panose="020F0502020204030204" pitchFamily="34" charset="0"/>
                        <a:ea typeface="Calibri" panose="020F0502020204030204" pitchFamily="34" charset="0"/>
                        <a:cs typeface="Times New Roman" panose="02020603050405020304" pitchFamily="18" charset="0"/>
                      </a:endParaRPr>
                    </a:p>
                  </a:txBody>
                  <a:tcPr marL="52572" marR="5257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753434436"/>
                  </a:ext>
                </a:extLst>
              </a:tr>
              <a:tr h="168508">
                <a:tc gridSpan="9">
                  <a:txBody>
                    <a:bodyPr/>
                    <a:lstStyle/>
                    <a:p>
                      <a:pPr algn="ctr">
                        <a:lnSpc>
                          <a:spcPct val="106000"/>
                        </a:lnSpc>
                        <a:spcAft>
                          <a:spcPts val="0"/>
                        </a:spcAft>
                      </a:pPr>
                      <a:r>
                        <a:rPr lang="en-IN" sz="1200" b="1" dirty="0">
                          <a:effectLst/>
                          <a:latin typeface="Times New Roman" panose="02020603050405020304" pitchFamily="18" charset="0"/>
                          <a:ea typeface="Calibri" panose="020F0502020204030204" pitchFamily="34" charset="0"/>
                          <a:cs typeface="Times New Roman" panose="02020603050405020304" pitchFamily="18" charset="0"/>
                        </a:rPr>
                        <a:t>Exponential Entropy</a:t>
                      </a:r>
                      <a:endParaRPr lang="en-IN"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52572" marR="5257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hMerge="1">
                  <a:txBody>
                    <a:bodyPr/>
                    <a:lstStyle/>
                    <a:p>
                      <a:endParaRPr lang="en-IN"/>
                    </a:p>
                  </a:txBody>
                  <a:tcPr/>
                </a:tc>
                <a:tc hMerge="1">
                  <a:txBody>
                    <a:bodyPr/>
                    <a:lstStyle/>
                    <a:p>
                      <a:endParaRPr lang="en-IN"/>
                    </a:p>
                  </a:txBody>
                  <a:tcPr/>
                </a:tc>
                <a:tc hMerge="1">
                  <a:txBody>
                    <a:bodyPr/>
                    <a:lstStyle/>
                    <a:p>
                      <a:endParaRPr lang="en-IN"/>
                    </a:p>
                  </a:txBody>
                  <a:tcPr/>
                </a:tc>
                <a:tc hMerge="1">
                  <a:txBody>
                    <a:bodyPr/>
                    <a:lstStyle/>
                    <a:p>
                      <a:endParaRPr lang="en-IN"/>
                    </a:p>
                  </a:txBody>
                  <a:tcPr/>
                </a:tc>
                <a:tc hMerge="1">
                  <a:txBody>
                    <a:bodyPr/>
                    <a:lstStyle/>
                    <a:p>
                      <a:endParaRPr lang="en-IN"/>
                    </a:p>
                  </a:txBody>
                  <a:tcPr/>
                </a:tc>
                <a:tc hMerge="1">
                  <a:txBody>
                    <a:bodyPr/>
                    <a:lstStyle/>
                    <a:p>
                      <a:endParaRPr lang="en-IN"/>
                    </a:p>
                  </a:txBody>
                  <a:tcPr/>
                </a:tc>
                <a:tc hMerge="1">
                  <a:txBody>
                    <a:bodyPr/>
                    <a:lstStyle/>
                    <a:p>
                      <a:endParaRPr lang="en-IN"/>
                    </a:p>
                  </a:txBody>
                  <a:tcPr/>
                </a:tc>
                <a:tc hMerge="1">
                  <a:txBody>
                    <a:bodyPr/>
                    <a:lstStyle/>
                    <a:p>
                      <a:endParaRPr lang="en-IN"/>
                    </a:p>
                  </a:txBody>
                  <a:tcPr/>
                </a:tc>
                <a:extLst>
                  <a:ext uri="{0D108BD9-81ED-4DB2-BD59-A6C34878D82A}">
                    <a16:rowId xmlns:a16="http://schemas.microsoft.com/office/drawing/2014/main" val="163133188"/>
                  </a:ext>
                </a:extLst>
              </a:tr>
              <a:tr h="458721">
                <a:tc>
                  <a:txBody>
                    <a:bodyPr/>
                    <a:lstStyle/>
                    <a:p>
                      <a:pPr algn="just">
                        <a:lnSpc>
                          <a:spcPct val="106000"/>
                        </a:lnSpc>
                        <a:spcAft>
                          <a:spcPts val="0"/>
                        </a:spcAft>
                      </a:pPr>
                      <a:r>
                        <a:rPr lang="en-IN" sz="1200" b="0" dirty="0">
                          <a:effectLst/>
                          <a:latin typeface="Times New Roman" panose="02020603050405020304" pitchFamily="18" charset="0"/>
                          <a:ea typeface="Calibri" panose="020F0502020204030204" pitchFamily="34" charset="0"/>
                          <a:cs typeface="Times New Roman" panose="02020603050405020304" pitchFamily="18" charset="0"/>
                        </a:rPr>
                        <a:t>Details of NSGA-II output</a:t>
                      </a:r>
                      <a:endParaRPr lang="en-IN" sz="1200" b="0" dirty="0">
                        <a:effectLst/>
                        <a:latin typeface="Calibri" panose="020F0502020204030204" pitchFamily="34" charset="0"/>
                        <a:ea typeface="Calibri" panose="020F0502020204030204" pitchFamily="34" charset="0"/>
                        <a:cs typeface="Times New Roman" panose="02020603050405020304" pitchFamily="18" charset="0"/>
                      </a:endParaRPr>
                    </a:p>
                  </a:txBody>
                  <a:tcPr marL="52572" marR="5257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6000"/>
                        </a:lnSpc>
                        <a:spcAft>
                          <a:spcPts val="0"/>
                        </a:spcAft>
                      </a:pPr>
                      <a:r>
                        <a:rPr lang="en-IN" sz="1200" b="1">
                          <a:effectLst/>
                          <a:latin typeface="Times New Roman" panose="02020603050405020304" pitchFamily="18" charset="0"/>
                          <a:ea typeface="Calibri" panose="020F0502020204030204" pitchFamily="34" charset="0"/>
                          <a:cs typeface="Times New Roman" panose="02020603050405020304" pitchFamily="18" charset="0"/>
                        </a:rPr>
                        <a:t>Freedman–Diaconis rule</a:t>
                      </a:r>
                      <a:endParaRPr lang="en-IN" sz="1200" b="1">
                        <a:effectLst/>
                        <a:latin typeface="Calibri" panose="020F0502020204030204" pitchFamily="34" charset="0"/>
                        <a:ea typeface="Calibri" panose="020F0502020204030204" pitchFamily="34" charset="0"/>
                        <a:cs typeface="Times New Roman" panose="02020603050405020304" pitchFamily="18" charset="0"/>
                      </a:endParaRPr>
                    </a:p>
                  </a:txBody>
                  <a:tcPr marL="52572" marR="5257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6000"/>
                        </a:lnSpc>
                        <a:spcAft>
                          <a:spcPts val="0"/>
                        </a:spcAft>
                      </a:pPr>
                      <a:r>
                        <a:rPr lang="en-IN" sz="1200" b="1">
                          <a:effectLst/>
                          <a:latin typeface="Times New Roman" panose="02020603050405020304" pitchFamily="18" charset="0"/>
                          <a:ea typeface="Calibri" panose="020F0502020204030204" pitchFamily="34" charset="0"/>
                          <a:cs typeface="Times New Roman" panose="02020603050405020304" pitchFamily="18" charset="0"/>
                        </a:rPr>
                        <a:t>Sturge’s rule</a:t>
                      </a:r>
                      <a:endParaRPr lang="en-IN" sz="1200" b="1">
                        <a:effectLst/>
                        <a:latin typeface="Calibri" panose="020F0502020204030204" pitchFamily="34" charset="0"/>
                        <a:ea typeface="Calibri" panose="020F0502020204030204" pitchFamily="34" charset="0"/>
                        <a:cs typeface="Times New Roman" panose="02020603050405020304" pitchFamily="18" charset="0"/>
                      </a:endParaRPr>
                    </a:p>
                  </a:txBody>
                  <a:tcPr marL="52572" marR="5257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6000"/>
                        </a:lnSpc>
                        <a:spcAft>
                          <a:spcPts val="0"/>
                        </a:spcAft>
                      </a:pPr>
                      <a:r>
                        <a:rPr lang="en-IN" sz="1200" b="1">
                          <a:effectLst/>
                          <a:latin typeface="Times New Roman" panose="02020603050405020304" pitchFamily="18" charset="0"/>
                          <a:ea typeface="Calibri" panose="020F0502020204030204" pitchFamily="34" charset="0"/>
                          <a:cs typeface="Times New Roman" panose="02020603050405020304" pitchFamily="18" charset="0"/>
                        </a:rPr>
                        <a:t>Scott’s rule</a:t>
                      </a:r>
                      <a:endParaRPr lang="en-IN" sz="1200" b="1">
                        <a:effectLst/>
                        <a:latin typeface="Calibri" panose="020F0502020204030204" pitchFamily="34" charset="0"/>
                        <a:ea typeface="Calibri" panose="020F0502020204030204" pitchFamily="34" charset="0"/>
                        <a:cs typeface="Times New Roman" panose="02020603050405020304" pitchFamily="18" charset="0"/>
                      </a:endParaRPr>
                    </a:p>
                  </a:txBody>
                  <a:tcPr marL="52572" marR="5257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6000"/>
                        </a:lnSpc>
                        <a:spcAft>
                          <a:spcPts val="0"/>
                        </a:spcAft>
                      </a:pPr>
                      <a:r>
                        <a:rPr lang="en-IN" sz="1200" b="1">
                          <a:effectLst/>
                          <a:latin typeface="Times New Roman" panose="02020603050405020304" pitchFamily="18" charset="0"/>
                          <a:ea typeface="Calibri" panose="020F0502020204030204" pitchFamily="34" charset="0"/>
                          <a:cs typeface="Times New Roman" panose="02020603050405020304" pitchFamily="18" charset="0"/>
                        </a:rPr>
                        <a:t>Rice rule</a:t>
                      </a:r>
                      <a:endParaRPr lang="en-IN" sz="1200" b="1">
                        <a:effectLst/>
                        <a:latin typeface="Calibri" panose="020F0502020204030204" pitchFamily="34" charset="0"/>
                        <a:ea typeface="Calibri" panose="020F0502020204030204" pitchFamily="34" charset="0"/>
                        <a:cs typeface="Times New Roman" panose="02020603050405020304" pitchFamily="18" charset="0"/>
                      </a:endParaRPr>
                    </a:p>
                  </a:txBody>
                  <a:tcPr marL="52572" marR="5257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6000"/>
                        </a:lnSpc>
                        <a:spcAft>
                          <a:spcPts val="0"/>
                        </a:spcAft>
                      </a:pPr>
                      <a:r>
                        <a:rPr lang="en-IN" sz="1200" b="1">
                          <a:effectLst/>
                          <a:latin typeface="Times New Roman" panose="02020603050405020304" pitchFamily="18" charset="0"/>
                          <a:ea typeface="Calibri" panose="020F0502020204030204" pitchFamily="34" charset="0"/>
                          <a:cs typeface="Times New Roman" panose="02020603050405020304" pitchFamily="18" charset="0"/>
                        </a:rPr>
                        <a:t>Doane’s formula</a:t>
                      </a:r>
                      <a:endParaRPr lang="en-IN" sz="1200" b="1">
                        <a:effectLst/>
                        <a:latin typeface="Calibri" panose="020F0502020204030204" pitchFamily="34" charset="0"/>
                        <a:ea typeface="Calibri" panose="020F0502020204030204" pitchFamily="34" charset="0"/>
                        <a:cs typeface="Times New Roman" panose="02020603050405020304" pitchFamily="18" charset="0"/>
                      </a:endParaRPr>
                    </a:p>
                  </a:txBody>
                  <a:tcPr marL="52572" marR="5257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6000"/>
                        </a:lnSpc>
                        <a:spcAft>
                          <a:spcPts val="0"/>
                        </a:spcAft>
                      </a:pPr>
                      <a:r>
                        <a:rPr lang="en-IN" sz="1200" b="1">
                          <a:effectLst/>
                          <a:latin typeface="Times New Roman" panose="02020603050405020304" pitchFamily="18" charset="0"/>
                          <a:ea typeface="Calibri" panose="020F0502020204030204" pitchFamily="34" charset="0"/>
                          <a:cs typeface="Times New Roman" panose="02020603050405020304" pitchFamily="18" charset="0"/>
                        </a:rPr>
                        <a:t>Bendat and Piersol formula</a:t>
                      </a:r>
                      <a:endParaRPr lang="en-IN" sz="1200" b="1">
                        <a:effectLst/>
                        <a:latin typeface="Calibri" panose="020F0502020204030204" pitchFamily="34" charset="0"/>
                        <a:ea typeface="Calibri" panose="020F0502020204030204" pitchFamily="34" charset="0"/>
                        <a:cs typeface="Times New Roman" panose="02020603050405020304" pitchFamily="18" charset="0"/>
                      </a:endParaRPr>
                    </a:p>
                  </a:txBody>
                  <a:tcPr marL="52572" marR="5257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6000"/>
                        </a:lnSpc>
                        <a:spcAft>
                          <a:spcPts val="0"/>
                        </a:spcAft>
                      </a:pPr>
                      <a:r>
                        <a:rPr lang="en-IN" sz="1200" b="1" dirty="0">
                          <a:effectLst/>
                          <a:latin typeface="Times New Roman" panose="02020603050405020304" pitchFamily="18" charset="0"/>
                          <a:ea typeface="Calibri" panose="020F0502020204030204" pitchFamily="34" charset="0"/>
                          <a:cs typeface="Times New Roman" panose="02020603050405020304" pitchFamily="18" charset="0"/>
                        </a:rPr>
                        <a:t>Cochran’s formula</a:t>
                      </a:r>
                      <a:endParaRPr lang="en-IN" sz="1200" b="1" dirty="0">
                        <a:effectLst/>
                        <a:latin typeface="Calibri" panose="020F0502020204030204" pitchFamily="34" charset="0"/>
                        <a:ea typeface="Calibri" panose="020F0502020204030204" pitchFamily="34" charset="0"/>
                        <a:cs typeface="Times New Roman" panose="02020603050405020304" pitchFamily="18" charset="0"/>
                      </a:endParaRPr>
                    </a:p>
                  </a:txBody>
                  <a:tcPr marL="52572" marR="5257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6000"/>
                        </a:lnSpc>
                        <a:spcAft>
                          <a:spcPts val="0"/>
                        </a:spcAft>
                      </a:pPr>
                      <a:r>
                        <a:rPr lang="en-IN" sz="1200" b="1" dirty="0">
                          <a:effectLst/>
                          <a:latin typeface="Times New Roman" panose="02020603050405020304" pitchFamily="18" charset="0"/>
                          <a:ea typeface="Calibri" panose="020F0502020204030204" pitchFamily="34" charset="0"/>
                          <a:cs typeface="Times New Roman" panose="02020603050405020304" pitchFamily="18" charset="0"/>
                        </a:rPr>
                        <a:t>Knuth’s rule</a:t>
                      </a:r>
                      <a:endParaRPr lang="en-IN" sz="1200" b="1" dirty="0">
                        <a:effectLst/>
                        <a:latin typeface="Calibri" panose="020F0502020204030204" pitchFamily="34" charset="0"/>
                        <a:ea typeface="Calibri" panose="020F0502020204030204" pitchFamily="34" charset="0"/>
                        <a:cs typeface="Times New Roman" panose="02020603050405020304" pitchFamily="18" charset="0"/>
                      </a:endParaRPr>
                    </a:p>
                  </a:txBody>
                  <a:tcPr marL="52572" marR="5257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281691949"/>
                  </a:ext>
                </a:extLst>
              </a:tr>
              <a:tr h="303397">
                <a:tc>
                  <a:txBody>
                    <a:bodyPr/>
                    <a:lstStyle/>
                    <a:p>
                      <a:pPr algn="just">
                        <a:lnSpc>
                          <a:spcPct val="106000"/>
                        </a:lnSpc>
                        <a:spcAft>
                          <a:spcPts val="0"/>
                        </a:spcAft>
                      </a:pPr>
                      <a:r>
                        <a:rPr lang="en-IN" sz="1200">
                          <a:effectLst/>
                          <a:latin typeface="Times New Roman" panose="02020603050405020304" pitchFamily="18" charset="0"/>
                          <a:ea typeface="Calibri" panose="020F0502020204030204" pitchFamily="34" charset="0"/>
                          <a:cs typeface="Times New Roman" panose="02020603050405020304" pitchFamily="18" charset="0"/>
                        </a:rPr>
                        <a:t>Number of pareto-optimal solutions</a:t>
                      </a:r>
                      <a:endParaRPr lang="en-IN" sz="1200">
                        <a:effectLst/>
                        <a:latin typeface="Calibri" panose="020F0502020204030204" pitchFamily="34" charset="0"/>
                        <a:ea typeface="Calibri" panose="020F0502020204030204" pitchFamily="34" charset="0"/>
                        <a:cs typeface="Times New Roman" panose="02020603050405020304" pitchFamily="18" charset="0"/>
                      </a:endParaRPr>
                    </a:p>
                  </a:txBody>
                  <a:tcPr marL="52572" marR="5257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6000"/>
                        </a:lnSpc>
                        <a:spcAft>
                          <a:spcPts val="0"/>
                        </a:spcAft>
                      </a:pPr>
                      <a:r>
                        <a:rPr lang="en-IN" sz="1200">
                          <a:effectLst/>
                          <a:latin typeface="Times New Roman" panose="02020603050405020304" pitchFamily="18" charset="0"/>
                          <a:ea typeface="Calibri" panose="020F0502020204030204" pitchFamily="34" charset="0"/>
                          <a:cs typeface="Times New Roman" panose="02020603050405020304" pitchFamily="18" charset="0"/>
                        </a:rPr>
                        <a:t>58</a:t>
                      </a:r>
                      <a:endParaRPr lang="en-IN" sz="1200">
                        <a:effectLst/>
                        <a:latin typeface="Calibri" panose="020F0502020204030204" pitchFamily="34" charset="0"/>
                        <a:ea typeface="Calibri" panose="020F0502020204030204" pitchFamily="34" charset="0"/>
                        <a:cs typeface="Times New Roman" panose="02020603050405020304" pitchFamily="18" charset="0"/>
                      </a:endParaRPr>
                    </a:p>
                  </a:txBody>
                  <a:tcPr marL="52572" marR="5257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6000"/>
                        </a:lnSpc>
                        <a:spcAft>
                          <a:spcPts val="0"/>
                        </a:spcAft>
                      </a:pPr>
                      <a:r>
                        <a:rPr lang="en-IN" sz="1200">
                          <a:effectLst/>
                          <a:latin typeface="Times New Roman" panose="02020603050405020304" pitchFamily="18" charset="0"/>
                          <a:ea typeface="Calibri" panose="020F0502020204030204" pitchFamily="34" charset="0"/>
                          <a:cs typeface="Times New Roman" panose="02020603050405020304" pitchFamily="18" charset="0"/>
                        </a:rPr>
                        <a:t>Nil*</a:t>
                      </a:r>
                      <a:endParaRPr lang="en-IN" sz="1200">
                        <a:effectLst/>
                        <a:latin typeface="Calibri" panose="020F0502020204030204" pitchFamily="34" charset="0"/>
                        <a:ea typeface="Calibri" panose="020F0502020204030204" pitchFamily="34" charset="0"/>
                        <a:cs typeface="Times New Roman" panose="02020603050405020304" pitchFamily="18" charset="0"/>
                      </a:endParaRPr>
                    </a:p>
                  </a:txBody>
                  <a:tcPr marL="52572" marR="5257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6000"/>
                        </a:lnSpc>
                        <a:spcAft>
                          <a:spcPts val="0"/>
                        </a:spcAft>
                      </a:pPr>
                      <a:r>
                        <a:rPr lang="en-IN" sz="1200">
                          <a:effectLst/>
                          <a:latin typeface="Times New Roman" panose="02020603050405020304" pitchFamily="18" charset="0"/>
                          <a:ea typeface="Calibri" panose="020F0502020204030204" pitchFamily="34" charset="0"/>
                          <a:cs typeface="Times New Roman" panose="02020603050405020304" pitchFamily="18" charset="0"/>
                        </a:rPr>
                        <a:t>Nil*</a:t>
                      </a:r>
                      <a:endParaRPr lang="en-IN" sz="1200">
                        <a:effectLst/>
                        <a:latin typeface="Calibri" panose="020F0502020204030204" pitchFamily="34" charset="0"/>
                        <a:ea typeface="Calibri" panose="020F0502020204030204" pitchFamily="34" charset="0"/>
                        <a:cs typeface="Times New Roman" panose="02020603050405020304" pitchFamily="18" charset="0"/>
                      </a:endParaRPr>
                    </a:p>
                  </a:txBody>
                  <a:tcPr marL="52572" marR="5257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6000"/>
                        </a:lnSpc>
                        <a:spcAft>
                          <a:spcPts val="0"/>
                        </a:spcAft>
                      </a:pPr>
                      <a:r>
                        <a:rPr lang="en-IN" sz="1200">
                          <a:effectLst/>
                          <a:latin typeface="Times New Roman" panose="02020603050405020304" pitchFamily="18" charset="0"/>
                          <a:ea typeface="Calibri" panose="020F0502020204030204" pitchFamily="34" charset="0"/>
                          <a:cs typeface="Times New Roman" panose="02020603050405020304" pitchFamily="18" charset="0"/>
                        </a:rPr>
                        <a:t>28</a:t>
                      </a:r>
                      <a:endParaRPr lang="en-IN" sz="1200">
                        <a:effectLst/>
                        <a:latin typeface="Calibri" panose="020F0502020204030204" pitchFamily="34" charset="0"/>
                        <a:ea typeface="Calibri" panose="020F0502020204030204" pitchFamily="34" charset="0"/>
                        <a:cs typeface="Times New Roman" panose="02020603050405020304" pitchFamily="18" charset="0"/>
                      </a:endParaRPr>
                    </a:p>
                  </a:txBody>
                  <a:tcPr marL="52572" marR="5257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6000"/>
                        </a:lnSpc>
                        <a:spcAft>
                          <a:spcPts val="0"/>
                        </a:spcAft>
                      </a:pPr>
                      <a:r>
                        <a:rPr lang="en-IN" sz="1200">
                          <a:effectLst/>
                          <a:latin typeface="Times New Roman" panose="02020603050405020304" pitchFamily="18" charset="0"/>
                          <a:ea typeface="Calibri" panose="020F0502020204030204" pitchFamily="34" charset="0"/>
                          <a:cs typeface="Times New Roman" panose="02020603050405020304" pitchFamily="18" charset="0"/>
                        </a:rPr>
                        <a:t>Nil*</a:t>
                      </a:r>
                      <a:endParaRPr lang="en-IN" sz="1200">
                        <a:effectLst/>
                        <a:latin typeface="Calibri" panose="020F0502020204030204" pitchFamily="34" charset="0"/>
                        <a:ea typeface="Calibri" panose="020F0502020204030204" pitchFamily="34" charset="0"/>
                        <a:cs typeface="Times New Roman" panose="02020603050405020304" pitchFamily="18" charset="0"/>
                      </a:endParaRPr>
                    </a:p>
                  </a:txBody>
                  <a:tcPr marL="52572" marR="5257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6000"/>
                        </a:lnSpc>
                        <a:spcAft>
                          <a:spcPts val="0"/>
                        </a:spcAft>
                      </a:pPr>
                      <a:r>
                        <a:rPr lang="en-IN" sz="1200">
                          <a:effectLst/>
                          <a:latin typeface="Times New Roman" panose="02020603050405020304" pitchFamily="18" charset="0"/>
                          <a:ea typeface="Calibri" panose="020F0502020204030204" pitchFamily="34" charset="0"/>
                          <a:cs typeface="Times New Roman" panose="02020603050405020304" pitchFamily="18" charset="0"/>
                        </a:rPr>
                        <a:t>41</a:t>
                      </a:r>
                      <a:endParaRPr lang="en-IN" sz="1200">
                        <a:effectLst/>
                        <a:latin typeface="Calibri" panose="020F0502020204030204" pitchFamily="34" charset="0"/>
                        <a:ea typeface="Calibri" panose="020F0502020204030204" pitchFamily="34" charset="0"/>
                        <a:cs typeface="Times New Roman" panose="02020603050405020304" pitchFamily="18" charset="0"/>
                      </a:endParaRPr>
                    </a:p>
                  </a:txBody>
                  <a:tcPr marL="52572" marR="5257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6000"/>
                        </a:lnSpc>
                        <a:spcAft>
                          <a:spcPts val="0"/>
                        </a:spcAft>
                      </a:pPr>
                      <a:r>
                        <a:rPr lang="en-IN" sz="1200">
                          <a:effectLst/>
                          <a:latin typeface="Times New Roman" panose="02020603050405020304" pitchFamily="18" charset="0"/>
                          <a:ea typeface="Calibri" panose="020F0502020204030204" pitchFamily="34" charset="0"/>
                          <a:cs typeface="Times New Roman" panose="02020603050405020304" pitchFamily="18" charset="0"/>
                        </a:rPr>
                        <a:t>24</a:t>
                      </a:r>
                      <a:endParaRPr lang="en-IN" sz="1200">
                        <a:effectLst/>
                        <a:latin typeface="Calibri" panose="020F0502020204030204" pitchFamily="34" charset="0"/>
                        <a:ea typeface="Calibri" panose="020F0502020204030204" pitchFamily="34" charset="0"/>
                        <a:cs typeface="Times New Roman" panose="02020603050405020304" pitchFamily="18" charset="0"/>
                      </a:endParaRPr>
                    </a:p>
                  </a:txBody>
                  <a:tcPr marL="52572" marR="5257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6000"/>
                        </a:lnSpc>
                        <a:spcAft>
                          <a:spcPts val="0"/>
                        </a:spcAft>
                      </a:pPr>
                      <a:r>
                        <a:rPr lang="en-IN" sz="1200">
                          <a:effectLst/>
                          <a:latin typeface="Times New Roman" panose="02020603050405020304" pitchFamily="18" charset="0"/>
                          <a:ea typeface="Calibri" panose="020F0502020204030204" pitchFamily="34" charset="0"/>
                          <a:cs typeface="Times New Roman" panose="02020603050405020304" pitchFamily="18" charset="0"/>
                        </a:rPr>
                        <a:t>54</a:t>
                      </a:r>
                      <a:endParaRPr lang="en-IN" sz="1200">
                        <a:effectLst/>
                        <a:latin typeface="Calibri" panose="020F0502020204030204" pitchFamily="34" charset="0"/>
                        <a:ea typeface="Calibri" panose="020F0502020204030204" pitchFamily="34" charset="0"/>
                        <a:cs typeface="Times New Roman" panose="02020603050405020304" pitchFamily="18" charset="0"/>
                      </a:endParaRPr>
                    </a:p>
                  </a:txBody>
                  <a:tcPr marL="52572" marR="5257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130080831"/>
                  </a:ext>
                </a:extLst>
              </a:tr>
              <a:tr h="303397">
                <a:tc>
                  <a:txBody>
                    <a:bodyPr/>
                    <a:lstStyle/>
                    <a:p>
                      <a:pPr algn="just">
                        <a:lnSpc>
                          <a:spcPct val="106000"/>
                        </a:lnSpc>
                        <a:spcAft>
                          <a:spcPts val="0"/>
                        </a:spcAft>
                      </a:pPr>
                      <a:r>
                        <a:rPr lang="en-IN" sz="1200">
                          <a:effectLst/>
                          <a:latin typeface="Times New Roman" panose="02020603050405020304" pitchFamily="18" charset="0"/>
                          <a:ea typeface="Calibri" panose="020F0502020204030204" pitchFamily="34" charset="0"/>
                          <a:cs typeface="Times New Roman" panose="02020603050405020304" pitchFamily="18" charset="0"/>
                        </a:rPr>
                        <a:t>Total number of optimal stations </a:t>
                      </a:r>
                      <a:endParaRPr lang="en-IN" sz="1200">
                        <a:effectLst/>
                        <a:latin typeface="Calibri" panose="020F0502020204030204" pitchFamily="34" charset="0"/>
                        <a:ea typeface="Calibri" panose="020F0502020204030204" pitchFamily="34" charset="0"/>
                        <a:cs typeface="Times New Roman" panose="02020603050405020304" pitchFamily="18" charset="0"/>
                      </a:endParaRPr>
                    </a:p>
                  </a:txBody>
                  <a:tcPr marL="52572" marR="5257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6000"/>
                        </a:lnSpc>
                        <a:spcAft>
                          <a:spcPts val="0"/>
                        </a:spcAft>
                      </a:pPr>
                      <a:r>
                        <a:rPr lang="en-IN" sz="1200">
                          <a:effectLst/>
                          <a:latin typeface="Times New Roman" panose="02020603050405020304" pitchFamily="18" charset="0"/>
                          <a:ea typeface="Calibri" panose="020F0502020204030204" pitchFamily="34" charset="0"/>
                          <a:cs typeface="Times New Roman" panose="02020603050405020304" pitchFamily="18" charset="0"/>
                        </a:rPr>
                        <a:t>69</a:t>
                      </a:r>
                      <a:endParaRPr lang="en-IN" sz="1200">
                        <a:effectLst/>
                        <a:latin typeface="Calibri" panose="020F0502020204030204" pitchFamily="34" charset="0"/>
                        <a:ea typeface="Calibri" panose="020F0502020204030204" pitchFamily="34" charset="0"/>
                        <a:cs typeface="Times New Roman" panose="02020603050405020304" pitchFamily="18" charset="0"/>
                      </a:endParaRPr>
                    </a:p>
                  </a:txBody>
                  <a:tcPr marL="52572" marR="5257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6000"/>
                        </a:lnSpc>
                        <a:spcAft>
                          <a:spcPts val="0"/>
                        </a:spcAft>
                      </a:pPr>
                      <a:r>
                        <a:rPr lang="en-IN" sz="1200">
                          <a:effectLst/>
                          <a:latin typeface="Times New Roman" panose="02020603050405020304" pitchFamily="18" charset="0"/>
                          <a:ea typeface="Calibri" panose="020F0502020204030204" pitchFamily="34" charset="0"/>
                          <a:cs typeface="Times New Roman" panose="02020603050405020304" pitchFamily="18" charset="0"/>
                        </a:rPr>
                        <a:t>Nil*</a:t>
                      </a:r>
                      <a:endParaRPr lang="en-IN" sz="1200">
                        <a:effectLst/>
                        <a:latin typeface="Calibri" panose="020F0502020204030204" pitchFamily="34" charset="0"/>
                        <a:ea typeface="Calibri" panose="020F0502020204030204" pitchFamily="34" charset="0"/>
                        <a:cs typeface="Times New Roman" panose="02020603050405020304" pitchFamily="18" charset="0"/>
                      </a:endParaRPr>
                    </a:p>
                  </a:txBody>
                  <a:tcPr marL="52572" marR="5257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6000"/>
                        </a:lnSpc>
                        <a:spcAft>
                          <a:spcPts val="0"/>
                        </a:spcAft>
                      </a:pPr>
                      <a:r>
                        <a:rPr lang="en-IN" sz="1200">
                          <a:effectLst/>
                          <a:latin typeface="Times New Roman" panose="02020603050405020304" pitchFamily="18" charset="0"/>
                          <a:ea typeface="Calibri" panose="020F0502020204030204" pitchFamily="34" charset="0"/>
                          <a:cs typeface="Times New Roman" panose="02020603050405020304" pitchFamily="18" charset="0"/>
                        </a:rPr>
                        <a:t>Nil*</a:t>
                      </a:r>
                      <a:endParaRPr lang="en-IN" sz="1200">
                        <a:effectLst/>
                        <a:latin typeface="Calibri" panose="020F0502020204030204" pitchFamily="34" charset="0"/>
                        <a:ea typeface="Calibri" panose="020F0502020204030204" pitchFamily="34" charset="0"/>
                        <a:cs typeface="Times New Roman" panose="02020603050405020304" pitchFamily="18" charset="0"/>
                      </a:endParaRPr>
                    </a:p>
                  </a:txBody>
                  <a:tcPr marL="52572" marR="5257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6000"/>
                        </a:lnSpc>
                        <a:spcAft>
                          <a:spcPts val="0"/>
                        </a:spcAft>
                      </a:pPr>
                      <a:r>
                        <a:rPr lang="en-IN" sz="1200">
                          <a:effectLst/>
                          <a:latin typeface="Times New Roman" panose="02020603050405020304" pitchFamily="18" charset="0"/>
                          <a:ea typeface="Calibri" panose="020F0502020204030204" pitchFamily="34" charset="0"/>
                          <a:cs typeface="Times New Roman" panose="02020603050405020304" pitchFamily="18" charset="0"/>
                        </a:rPr>
                        <a:t>73</a:t>
                      </a:r>
                      <a:endParaRPr lang="en-IN" sz="1200">
                        <a:effectLst/>
                        <a:latin typeface="Calibri" panose="020F0502020204030204" pitchFamily="34" charset="0"/>
                        <a:ea typeface="Calibri" panose="020F0502020204030204" pitchFamily="34" charset="0"/>
                        <a:cs typeface="Times New Roman" panose="02020603050405020304" pitchFamily="18" charset="0"/>
                      </a:endParaRPr>
                    </a:p>
                  </a:txBody>
                  <a:tcPr marL="52572" marR="5257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6000"/>
                        </a:lnSpc>
                        <a:spcAft>
                          <a:spcPts val="0"/>
                        </a:spcAft>
                      </a:pPr>
                      <a:r>
                        <a:rPr lang="en-IN" sz="1200">
                          <a:effectLst/>
                          <a:latin typeface="Times New Roman" panose="02020603050405020304" pitchFamily="18" charset="0"/>
                          <a:ea typeface="Calibri" panose="020F0502020204030204" pitchFamily="34" charset="0"/>
                          <a:cs typeface="Times New Roman" panose="02020603050405020304" pitchFamily="18" charset="0"/>
                        </a:rPr>
                        <a:t>Nil*</a:t>
                      </a:r>
                      <a:endParaRPr lang="en-IN" sz="1200">
                        <a:effectLst/>
                        <a:latin typeface="Calibri" panose="020F0502020204030204" pitchFamily="34" charset="0"/>
                        <a:ea typeface="Calibri" panose="020F0502020204030204" pitchFamily="34" charset="0"/>
                        <a:cs typeface="Times New Roman" panose="02020603050405020304" pitchFamily="18" charset="0"/>
                      </a:endParaRPr>
                    </a:p>
                  </a:txBody>
                  <a:tcPr marL="52572" marR="5257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6000"/>
                        </a:lnSpc>
                        <a:spcAft>
                          <a:spcPts val="0"/>
                        </a:spcAft>
                      </a:pPr>
                      <a:r>
                        <a:rPr lang="en-IN" sz="1200">
                          <a:effectLst/>
                          <a:latin typeface="Times New Roman" panose="02020603050405020304" pitchFamily="18" charset="0"/>
                          <a:ea typeface="Calibri" panose="020F0502020204030204" pitchFamily="34" charset="0"/>
                          <a:cs typeface="Times New Roman" panose="02020603050405020304" pitchFamily="18" charset="0"/>
                        </a:rPr>
                        <a:t>78</a:t>
                      </a:r>
                      <a:endParaRPr lang="en-IN" sz="1200">
                        <a:effectLst/>
                        <a:latin typeface="Calibri" panose="020F0502020204030204" pitchFamily="34" charset="0"/>
                        <a:ea typeface="Calibri" panose="020F0502020204030204" pitchFamily="34" charset="0"/>
                        <a:cs typeface="Times New Roman" panose="02020603050405020304" pitchFamily="18" charset="0"/>
                      </a:endParaRPr>
                    </a:p>
                  </a:txBody>
                  <a:tcPr marL="52572" marR="5257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6000"/>
                        </a:lnSpc>
                        <a:spcAft>
                          <a:spcPts val="0"/>
                        </a:spcAft>
                      </a:pPr>
                      <a:r>
                        <a:rPr lang="en-IN" sz="1200">
                          <a:effectLst/>
                          <a:latin typeface="Times New Roman" panose="02020603050405020304" pitchFamily="18" charset="0"/>
                          <a:ea typeface="Calibri" panose="020F0502020204030204" pitchFamily="34" charset="0"/>
                          <a:cs typeface="Times New Roman" panose="02020603050405020304" pitchFamily="18" charset="0"/>
                        </a:rPr>
                        <a:t>79</a:t>
                      </a:r>
                      <a:endParaRPr lang="en-IN" sz="1200">
                        <a:effectLst/>
                        <a:latin typeface="Calibri" panose="020F0502020204030204" pitchFamily="34" charset="0"/>
                        <a:ea typeface="Calibri" panose="020F0502020204030204" pitchFamily="34" charset="0"/>
                        <a:cs typeface="Times New Roman" panose="02020603050405020304" pitchFamily="18" charset="0"/>
                      </a:endParaRPr>
                    </a:p>
                  </a:txBody>
                  <a:tcPr marL="52572" marR="5257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6000"/>
                        </a:lnSpc>
                        <a:spcAft>
                          <a:spcPts val="0"/>
                        </a:spcAft>
                      </a:pPr>
                      <a:r>
                        <a:rPr lang="en-IN" sz="1200">
                          <a:effectLst/>
                          <a:latin typeface="Times New Roman" panose="02020603050405020304" pitchFamily="18" charset="0"/>
                          <a:ea typeface="Calibri" panose="020F0502020204030204" pitchFamily="34" charset="0"/>
                          <a:cs typeface="Times New Roman" panose="02020603050405020304" pitchFamily="18" charset="0"/>
                        </a:rPr>
                        <a:t>68</a:t>
                      </a:r>
                      <a:endParaRPr lang="en-IN" sz="1200">
                        <a:effectLst/>
                        <a:latin typeface="Calibri" panose="020F0502020204030204" pitchFamily="34" charset="0"/>
                        <a:ea typeface="Calibri" panose="020F0502020204030204" pitchFamily="34" charset="0"/>
                        <a:cs typeface="Times New Roman" panose="02020603050405020304" pitchFamily="18" charset="0"/>
                      </a:endParaRPr>
                    </a:p>
                  </a:txBody>
                  <a:tcPr marL="52572" marR="5257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045878295"/>
                  </a:ext>
                </a:extLst>
              </a:tr>
              <a:tr h="769368">
                <a:tc>
                  <a:txBody>
                    <a:bodyPr/>
                    <a:lstStyle/>
                    <a:p>
                      <a:pPr algn="just">
                        <a:lnSpc>
                          <a:spcPct val="106000"/>
                        </a:lnSpc>
                        <a:spcAft>
                          <a:spcPts val="0"/>
                        </a:spcAft>
                      </a:pPr>
                      <a:r>
                        <a:rPr lang="en-IN" sz="1200">
                          <a:effectLst/>
                          <a:latin typeface="Times New Roman" panose="02020603050405020304" pitchFamily="18" charset="0"/>
                          <a:ea typeface="Calibri" panose="020F0502020204030204" pitchFamily="34" charset="0"/>
                          <a:cs typeface="Times New Roman" panose="02020603050405020304" pitchFamily="18" charset="0"/>
                        </a:rPr>
                        <a:t>Total number of optimal stations matching with fuzzy optimal stations </a:t>
                      </a:r>
                      <a:endParaRPr lang="en-IN" sz="1200">
                        <a:effectLst/>
                        <a:latin typeface="Calibri" panose="020F0502020204030204" pitchFamily="34" charset="0"/>
                        <a:ea typeface="Calibri" panose="020F0502020204030204" pitchFamily="34" charset="0"/>
                        <a:cs typeface="Times New Roman" panose="02020603050405020304" pitchFamily="18" charset="0"/>
                      </a:endParaRPr>
                    </a:p>
                  </a:txBody>
                  <a:tcPr marL="52572" marR="5257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6000"/>
                        </a:lnSpc>
                        <a:spcAft>
                          <a:spcPts val="0"/>
                        </a:spcAft>
                      </a:pPr>
                      <a:r>
                        <a:rPr lang="en-IN" sz="1200">
                          <a:effectLst/>
                          <a:latin typeface="Times New Roman" panose="02020603050405020304" pitchFamily="18" charset="0"/>
                          <a:ea typeface="Calibri" panose="020F0502020204030204" pitchFamily="34" charset="0"/>
                          <a:cs typeface="Times New Roman" panose="02020603050405020304" pitchFamily="18" charset="0"/>
                        </a:rPr>
                        <a:t>51</a:t>
                      </a:r>
                      <a:endParaRPr lang="en-IN" sz="1200">
                        <a:effectLst/>
                        <a:latin typeface="Calibri" panose="020F0502020204030204" pitchFamily="34" charset="0"/>
                        <a:ea typeface="Calibri" panose="020F0502020204030204" pitchFamily="34" charset="0"/>
                        <a:cs typeface="Times New Roman" panose="02020603050405020304" pitchFamily="18" charset="0"/>
                      </a:endParaRPr>
                    </a:p>
                  </a:txBody>
                  <a:tcPr marL="52572" marR="5257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6000"/>
                        </a:lnSpc>
                        <a:spcAft>
                          <a:spcPts val="0"/>
                        </a:spcAft>
                      </a:pPr>
                      <a:r>
                        <a:rPr lang="en-IN" sz="1200">
                          <a:effectLst/>
                          <a:latin typeface="Times New Roman" panose="02020603050405020304" pitchFamily="18" charset="0"/>
                          <a:ea typeface="Calibri" panose="020F0502020204030204" pitchFamily="34" charset="0"/>
                          <a:cs typeface="Times New Roman" panose="02020603050405020304" pitchFamily="18" charset="0"/>
                        </a:rPr>
                        <a:t>Nil*</a:t>
                      </a:r>
                      <a:endParaRPr lang="en-IN" sz="1200">
                        <a:effectLst/>
                        <a:latin typeface="Calibri" panose="020F0502020204030204" pitchFamily="34" charset="0"/>
                        <a:ea typeface="Calibri" panose="020F0502020204030204" pitchFamily="34" charset="0"/>
                        <a:cs typeface="Times New Roman" panose="02020603050405020304" pitchFamily="18" charset="0"/>
                      </a:endParaRPr>
                    </a:p>
                  </a:txBody>
                  <a:tcPr marL="52572" marR="5257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6000"/>
                        </a:lnSpc>
                        <a:spcAft>
                          <a:spcPts val="0"/>
                        </a:spcAft>
                      </a:pPr>
                      <a:r>
                        <a:rPr lang="en-IN" sz="1200">
                          <a:effectLst/>
                          <a:latin typeface="Times New Roman" panose="02020603050405020304" pitchFamily="18" charset="0"/>
                          <a:ea typeface="Calibri" panose="020F0502020204030204" pitchFamily="34" charset="0"/>
                          <a:cs typeface="Times New Roman" panose="02020603050405020304" pitchFamily="18" charset="0"/>
                        </a:rPr>
                        <a:t>Nil*</a:t>
                      </a:r>
                      <a:endParaRPr lang="en-IN" sz="1200">
                        <a:effectLst/>
                        <a:latin typeface="Calibri" panose="020F0502020204030204" pitchFamily="34" charset="0"/>
                        <a:ea typeface="Calibri" panose="020F0502020204030204" pitchFamily="34" charset="0"/>
                        <a:cs typeface="Times New Roman" panose="02020603050405020304" pitchFamily="18" charset="0"/>
                      </a:endParaRPr>
                    </a:p>
                  </a:txBody>
                  <a:tcPr marL="52572" marR="5257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6000"/>
                        </a:lnSpc>
                        <a:spcAft>
                          <a:spcPts val="0"/>
                        </a:spcAft>
                      </a:pPr>
                      <a:r>
                        <a:rPr lang="en-IN" sz="1200">
                          <a:effectLst/>
                          <a:latin typeface="Times New Roman" panose="02020603050405020304" pitchFamily="18" charset="0"/>
                          <a:ea typeface="Calibri" panose="020F0502020204030204" pitchFamily="34" charset="0"/>
                          <a:cs typeface="Times New Roman" panose="02020603050405020304" pitchFamily="18" charset="0"/>
                        </a:rPr>
                        <a:t>50</a:t>
                      </a:r>
                      <a:endParaRPr lang="en-IN" sz="1200">
                        <a:effectLst/>
                        <a:latin typeface="Calibri" panose="020F0502020204030204" pitchFamily="34" charset="0"/>
                        <a:ea typeface="Calibri" panose="020F0502020204030204" pitchFamily="34" charset="0"/>
                        <a:cs typeface="Times New Roman" panose="02020603050405020304" pitchFamily="18" charset="0"/>
                      </a:endParaRPr>
                    </a:p>
                  </a:txBody>
                  <a:tcPr marL="52572" marR="5257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6000"/>
                        </a:lnSpc>
                        <a:spcAft>
                          <a:spcPts val="0"/>
                        </a:spcAft>
                      </a:pPr>
                      <a:r>
                        <a:rPr lang="en-IN" sz="1200">
                          <a:effectLst/>
                          <a:latin typeface="Times New Roman" panose="02020603050405020304" pitchFamily="18" charset="0"/>
                          <a:ea typeface="Calibri" panose="020F0502020204030204" pitchFamily="34" charset="0"/>
                          <a:cs typeface="Times New Roman" panose="02020603050405020304" pitchFamily="18" charset="0"/>
                        </a:rPr>
                        <a:t>Nil*</a:t>
                      </a:r>
                      <a:endParaRPr lang="en-IN" sz="1200">
                        <a:effectLst/>
                        <a:latin typeface="Calibri" panose="020F0502020204030204" pitchFamily="34" charset="0"/>
                        <a:ea typeface="Calibri" panose="020F0502020204030204" pitchFamily="34" charset="0"/>
                        <a:cs typeface="Times New Roman" panose="02020603050405020304" pitchFamily="18" charset="0"/>
                      </a:endParaRPr>
                    </a:p>
                  </a:txBody>
                  <a:tcPr marL="52572" marR="5257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6000"/>
                        </a:lnSpc>
                        <a:spcAft>
                          <a:spcPts val="0"/>
                        </a:spcAft>
                      </a:pPr>
                      <a:r>
                        <a:rPr lang="en-IN" sz="1200">
                          <a:effectLst/>
                          <a:latin typeface="Times New Roman" panose="02020603050405020304" pitchFamily="18" charset="0"/>
                          <a:ea typeface="Calibri" panose="020F0502020204030204" pitchFamily="34" charset="0"/>
                          <a:cs typeface="Times New Roman" panose="02020603050405020304" pitchFamily="18" charset="0"/>
                        </a:rPr>
                        <a:t>52</a:t>
                      </a:r>
                      <a:endParaRPr lang="en-IN" sz="1200">
                        <a:effectLst/>
                        <a:latin typeface="Calibri" panose="020F0502020204030204" pitchFamily="34" charset="0"/>
                        <a:ea typeface="Calibri" panose="020F0502020204030204" pitchFamily="34" charset="0"/>
                        <a:cs typeface="Times New Roman" panose="02020603050405020304" pitchFamily="18" charset="0"/>
                      </a:endParaRPr>
                    </a:p>
                  </a:txBody>
                  <a:tcPr marL="52572" marR="5257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6000"/>
                        </a:lnSpc>
                        <a:spcAft>
                          <a:spcPts val="0"/>
                        </a:spcAft>
                      </a:pPr>
                      <a:r>
                        <a:rPr lang="en-IN" sz="1200">
                          <a:effectLst/>
                          <a:latin typeface="Times New Roman" panose="02020603050405020304" pitchFamily="18" charset="0"/>
                          <a:ea typeface="Calibri" panose="020F0502020204030204" pitchFamily="34" charset="0"/>
                          <a:cs typeface="Times New Roman" panose="02020603050405020304" pitchFamily="18" charset="0"/>
                        </a:rPr>
                        <a:t>53</a:t>
                      </a:r>
                      <a:endParaRPr lang="en-IN" sz="1200">
                        <a:effectLst/>
                        <a:latin typeface="Calibri" panose="020F0502020204030204" pitchFamily="34" charset="0"/>
                        <a:ea typeface="Calibri" panose="020F0502020204030204" pitchFamily="34" charset="0"/>
                        <a:cs typeface="Times New Roman" panose="02020603050405020304" pitchFamily="18" charset="0"/>
                      </a:endParaRPr>
                    </a:p>
                  </a:txBody>
                  <a:tcPr marL="52572" marR="5257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6000"/>
                        </a:lnSpc>
                        <a:spcAft>
                          <a:spcPts val="0"/>
                        </a:spcAft>
                      </a:pPr>
                      <a:r>
                        <a:rPr lang="en-IN" sz="1200">
                          <a:effectLst/>
                          <a:latin typeface="Times New Roman" panose="02020603050405020304" pitchFamily="18" charset="0"/>
                          <a:ea typeface="Calibri" panose="020F0502020204030204" pitchFamily="34" charset="0"/>
                          <a:cs typeface="Times New Roman" panose="02020603050405020304" pitchFamily="18" charset="0"/>
                        </a:rPr>
                        <a:t>44</a:t>
                      </a:r>
                      <a:endParaRPr lang="en-IN" sz="1200">
                        <a:effectLst/>
                        <a:latin typeface="Calibri" panose="020F0502020204030204" pitchFamily="34" charset="0"/>
                        <a:ea typeface="Calibri" panose="020F0502020204030204" pitchFamily="34" charset="0"/>
                        <a:cs typeface="Times New Roman" panose="02020603050405020304" pitchFamily="18" charset="0"/>
                      </a:endParaRPr>
                    </a:p>
                  </a:txBody>
                  <a:tcPr marL="52572" marR="5257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701777814"/>
                  </a:ext>
                </a:extLst>
              </a:tr>
              <a:tr h="168508">
                <a:tc gridSpan="9">
                  <a:txBody>
                    <a:bodyPr/>
                    <a:lstStyle/>
                    <a:p>
                      <a:pPr algn="ctr">
                        <a:lnSpc>
                          <a:spcPct val="106000"/>
                        </a:lnSpc>
                        <a:spcAft>
                          <a:spcPts val="0"/>
                        </a:spcAft>
                      </a:pPr>
                      <a:r>
                        <a:rPr lang="en-IN" sz="1200" b="1" dirty="0">
                          <a:effectLst/>
                          <a:latin typeface="Times New Roman" panose="02020603050405020304" pitchFamily="18" charset="0"/>
                          <a:ea typeface="Calibri" panose="020F0502020204030204" pitchFamily="34" charset="0"/>
                          <a:cs typeface="Times New Roman" panose="02020603050405020304" pitchFamily="18" charset="0"/>
                        </a:rPr>
                        <a:t>Fuzzy Entropy</a:t>
                      </a:r>
                      <a:endParaRPr lang="en-IN"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52572" marR="5257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hMerge="1">
                  <a:txBody>
                    <a:bodyPr/>
                    <a:lstStyle/>
                    <a:p>
                      <a:endParaRPr lang="en-IN"/>
                    </a:p>
                  </a:txBody>
                  <a:tcPr/>
                </a:tc>
                <a:tc hMerge="1">
                  <a:txBody>
                    <a:bodyPr/>
                    <a:lstStyle/>
                    <a:p>
                      <a:endParaRPr lang="en-IN"/>
                    </a:p>
                  </a:txBody>
                  <a:tcPr/>
                </a:tc>
                <a:tc hMerge="1">
                  <a:txBody>
                    <a:bodyPr/>
                    <a:lstStyle/>
                    <a:p>
                      <a:endParaRPr lang="en-IN"/>
                    </a:p>
                  </a:txBody>
                  <a:tcPr/>
                </a:tc>
                <a:tc hMerge="1">
                  <a:txBody>
                    <a:bodyPr/>
                    <a:lstStyle/>
                    <a:p>
                      <a:endParaRPr lang="en-IN"/>
                    </a:p>
                  </a:txBody>
                  <a:tcPr/>
                </a:tc>
                <a:tc hMerge="1">
                  <a:txBody>
                    <a:bodyPr/>
                    <a:lstStyle/>
                    <a:p>
                      <a:endParaRPr lang="en-IN"/>
                    </a:p>
                  </a:txBody>
                  <a:tcPr/>
                </a:tc>
                <a:tc hMerge="1">
                  <a:txBody>
                    <a:bodyPr/>
                    <a:lstStyle/>
                    <a:p>
                      <a:endParaRPr lang="en-IN"/>
                    </a:p>
                  </a:txBody>
                  <a:tcPr/>
                </a:tc>
                <a:tc hMerge="1">
                  <a:txBody>
                    <a:bodyPr/>
                    <a:lstStyle/>
                    <a:p>
                      <a:endParaRPr lang="en-IN"/>
                    </a:p>
                  </a:txBody>
                  <a:tcPr/>
                </a:tc>
                <a:tc hMerge="1">
                  <a:txBody>
                    <a:bodyPr/>
                    <a:lstStyle/>
                    <a:p>
                      <a:endParaRPr lang="en-IN"/>
                    </a:p>
                  </a:txBody>
                  <a:tcPr/>
                </a:tc>
                <a:extLst>
                  <a:ext uri="{0D108BD9-81ED-4DB2-BD59-A6C34878D82A}">
                    <a16:rowId xmlns:a16="http://schemas.microsoft.com/office/drawing/2014/main" val="2529928706"/>
                  </a:ext>
                </a:extLst>
              </a:tr>
              <a:tr h="303397">
                <a:tc>
                  <a:txBody>
                    <a:bodyPr/>
                    <a:lstStyle/>
                    <a:p>
                      <a:pPr algn="just">
                        <a:lnSpc>
                          <a:spcPct val="106000"/>
                        </a:lnSpc>
                        <a:spcAft>
                          <a:spcPts val="0"/>
                        </a:spcAft>
                      </a:pPr>
                      <a:r>
                        <a:rPr lang="en-IN" sz="1200">
                          <a:effectLst/>
                          <a:latin typeface="Times New Roman" panose="02020603050405020304" pitchFamily="18" charset="0"/>
                          <a:ea typeface="Calibri" panose="020F0502020204030204" pitchFamily="34" charset="0"/>
                          <a:cs typeface="Times New Roman" panose="02020603050405020304" pitchFamily="18" charset="0"/>
                        </a:rPr>
                        <a:t>Number of pareto-optimal solutions</a:t>
                      </a:r>
                      <a:endParaRPr lang="en-IN" sz="1200">
                        <a:effectLst/>
                        <a:latin typeface="Calibri" panose="020F0502020204030204" pitchFamily="34" charset="0"/>
                        <a:ea typeface="Calibri" panose="020F0502020204030204" pitchFamily="34" charset="0"/>
                        <a:cs typeface="Times New Roman" panose="02020603050405020304" pitchFamily="18" charset="0"/>
                      </a:endParaRPr>
                    </a:p>
                  </a:txBody>
                  <a:tcPr marL="52572" marR="5257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8">
                  <a:txBody>
                    <a:bodyPr/>
                    <a:lstStyle/>
                    <a:p>
                      <a:pPr algn="ctr">
                        <a:lnSpc>
                          <a:spcPct val="106000"/>
                        </a:lnSpc>
                        <a:spcAft>
                          <a:spcPts val="0"/>
                        </a:spcAft>
                      </a:pPr>
                      <a:r>
                        <a:rPr lang="en-IN" sz="1200" dirty="0">
                          <a:effectLst/>
                          <a:latin typeface="Times New Roman" panose="02020603050405020304" pitchFamily="18" charset="0"/>
                          <a:ea typeface="Calibri" panose="020F0502020204030204" pitchFamily="34" charset="0"/>
                          <a:cs typeface="Times New Roman" panose="02020603050405020304" pitchFamily="18" charset="0"/>
                        </a:rPr>
                        <a:t>102</a:t>
                      </a:r>
                      <a:endParaRPr lang="en-IN"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52572" marR="5257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IN"/>
                    </a:p>
                  </a:txBody>
                  <a:tcPr/>
                </a:tc>
                <a:tc hMerge="1">
                  <a:txBody>
                    <a:bodyPr/>
                    <a:lstStyle/>
                    <a:p>
                      <a:endParaRPr lang="en-IN"/>
                    </a:p>
                  </a:txBody>
                  <a:tcPr/>
                </a:tc>
                <a:tc hMerge="1">
                  <a:txBody>
                    <a:bodyPr/>
                    <a:lstStyle/>
                    <a:p>
                      <a:endParaRPr lang="en-IN"/>
                    </a:p>
                  </a:txBody>
                  <a:tcPr/>
                </a:tc>
                <a:tc hMerge="1">
                  <a:txBody>
                    <a:bodyPr/>
                    <a:lstStyle/>
                    <a:p>
                      <a:endParaRPr lang="en-IN"/>
                    </a:p>
                  </a:txBody>
                  <a:tcPr/>
                </a:tc>
                <a:tc hMerge="1">
                  <a:txBody>
                    <a:bodyPr/>
                    <a:lstStyle/>
                    <a:p>
                      <a:endParaRPr lang="en-IN"/>
                    </a:p>
                  </a:txBody>
                  <a:tcPr/>
                </a:tc>
                <a:tc hMerge="1">
                  <a:txBody>
                    <a:bodyPr/>
                    <a:lstStyle/>
                    <a:p>
                      <a:endParaRPr lang="en-IN"/>
                    </a:p>
                  </a:txBody>
                  <a:tcPr/>
                </a:tc>
                <a:tc hMerge="1">
                  <a:txBody>
                    <a:bodyPr/>
                    <a:lstStyle/>
                    <a:p>
                      <a:endParaRPr lang="en-IN"/>
                    </a:p>
                  </a:txBody>
                  <a:tcPr/>
                </a:tc>
                <a:extLst>
                  <a:ext uri="{0D108BD9-81ED-4DB2-BD59-A6C34878D82A}">
                    <a16:rowId xmlns:a16="http://schemas.microsoft.com/office/drawing/2014/main" val="2586484802"/>
                  </a:ext>
                </a:extLst>
              </a:tr>
              <a:tr h="303397">
                <a:tc>
                  <a:txBody>
                    <a:bodyPr/>
                    <a:lstStyle/>
                    <a:p>
                      <a:pPr algn="just">
                        <a:lnSpc>
                          <a:spcPct val="106000"/>
                        </a:lnSpc>
                        <a:spcAft>
                          <a:spcPts val="0"/>
                        </a:spcAft>
                      </a:pPr>
                      <a:r>
                        <a:rPr lang="en-IN" sz="1200">
                          <a:effectLst/>
                          <a:latin typeface="Times New Roman" panose="02020603050405020304" pitchFamily="18" charset="0"/>
                          <a:ea typeface="Calibri" panose="020F0502020204030204" pitchFamily="34" charset="0"/>
                          <a:cs typeface="Times New Roman" panose="02020603050405020304" pitchFamily="18" charset="0"/>
                        </a:rPr>
                        <a:t>Total Number of optimal stations</a:t>
                      </a:r>
                      <a:endParaRPr lang="en-IN" sz="1200">
                        <a:effectLst/>
                        <a:latin typeface="Calibri" panose="020F0502020204030204" pitchFamily="34" charset="0"/>
                        <a:ea typeface="Calibri" panose="020F0502020204030204" pitchFamily="34" charset="0"/>
                        <a:cs typeface="Times New Roman" panose="02020603050405020304" pitchFamily="18" charset="0"/>
                      </a:endParaRPr>
                    </a:p>
                  </a:txBody>
                  <a:tcPr marL="52572" marR="5257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8">
                  <a:txBody>
                    <a:bodyPr/>
                    <a:lstStyle/>
                    <a:p>
                      <a:pPr algn="ctr">
                        <a:lnSpc>
                          <a:spcPct val="106000"/>
                        </a:lnSpc>
                        <a:spcAft>
                          <a:spcPts val="0"/>
                        </a:spcAft>
                      </a:pPr>
                      <a:r>
                        <a:rPr lang="en-IN" sz="1200" dirty="0">
                          <a:effectLst/>
                          <a:latin typeface="Times New Roman" panose="02020603050405020304" pitchFamily="18" charset="0"/>
                          <a:ea typeface="Calibri" panose="020F0502020204030204" pitchFamily="34" charset="0"/>
                          <a:cs typeface="Times New Roman" panose="02020603050405020304" pitchFamily="18" charset="0"/>
                        </a:rPr>
                        <a:t>66</a:t>
                      </a:r>
                      <a:endParaRPr lang="en-IN"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52572" marR="5257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IN"/>
                    </a:p>
                  </a:txBody>
                  <a:tcPr/>
                </a:tc>
                <a:tc hMerge="1">
                  <a:txBody>
                    <a:bodyPr/>
                    <a:lstStyle/>
                    <a:p>
                      <a:endParaRPr lang="en-IN"/>
                    </a:p>
                  </a:txBody>
                  <a:tcPr/>
                </a:tc>
                <a:tc hMerge="1">
                  <a:txBody>
                    <a:bodyPr/>
                    <a:lstStyle/>
                    <a:p>
                      <a:endParaRPr lang="en-IN"/>
                    </a:p>
                  </a:txBody>
                  <a:tcPr/>
                </a:tc>
                <a:tc hMerge="1">
                  <a:txBody>
                    <a:bodyPr/>
                    <a:lstStyle/>
                    <a:p>
                      <a:endParaRPr lang="en-IN"/>
                    </a:p>
                  </a:txBody>
                  <a:tcPr/>
                </a:tc>
                <a:tc hMerge="1">
                  <a:txBody>
                    <a:bodyPr/>
                    <a:lstStyle/>
                    <a:p>
                      <a:endParaRPr lang="en-IN"/>
                    </a:p>
                  </a:txBody>
                  <a:tcPr/>
                </a:tc>
                <a:tc hMerge="1">
                  <a:txBody>
                    <a:bodyPr/>
                    <a:lstStyle/>
                    <a:p>
                      <a:endParaRPr lang="en-IN"/>
                    </a:p>
                  </a:txBody>
                  <a:tcPr/>
                </a:tc>
                <a:tc hMerge="1">
                  <a:txBody>
                    <a:bodyPr/>
                    <a:lstStyle/>
                    <a:p>
                      <a:endParaRPr lang="en-IN"/>
                    </a:p>
                  </a:txBody>
                  <a:tcPr/>
                </a:tc>
                <a:extLst>
                  <a:ext uri="{0D108BD9-81ED-4DB2-BD59-A6C34878D82A}">
                    <a16:rowId xmlns:a16="http://schemas.microsoft.com/office/drawing/2014/main" val="434493064"/>
                  </a:ext>
                </a:extLst>
              </a:tr>
            </a:tbl>
          </a:graphicData>
        </a:graphic>
      </p:graphicFrame>
      <p:sp>
        <p:nvSpPr>
          <p:cNvPr id="5" name="TextBox 4">
            <a:extLst>
              <a:ext uri="{FF2B5EF4-FFF2-40B4-BE49-F238E27FC236}">
                <a16:creationId xmlns:a16="http://schemas.microsoft.com/office/drawing/2014/main" id="{3758830A-F5CF-4AB5-9D42-2068BB4F9B12}"/>
              </a:ext>
            </a:extLst>
          </p:cNvPr>
          <p:cNvSpPr txBox="1"/>
          <p:nvPr/>
        </p:nvSpPr>
        <p:spPr>
          <a:xfrm>
            <a:off x="0" y="370165"/>
            <a:ext cx="10520218" cy="338554"/>
          </a:xfrm>
          <a:prstGeom prst="rect">
            <a:avLst/>
          </a:prstGeom>
          <a:solidFill>
            <a:schemeClr val="tx2">
              <a:lumMod val="85000"/>
              <a:lumOff val="15000"/>
            </a:schemeClr>
          </a:solidFill>
        </p:spPr>
        <p:txBody>
          <a:bodyPr wrap="square" rtlCol="0">
            <a:spAutoFit/>
          </a:bodyPr>
          <a:lstStyle/>
          <a:p>
            <a:pPr algn="ctr"/>
            <a:r>
              <a:rPr lang="en-US" sz="1600" dirty="0">
                <a:solidFill>
                  <a:schemeClr val="bg1"/>
                </a:solidFill>
                <a:latin typeface="Times New Roman" panose="02020603050405020304" pitchFamily="18" charset="0"/>
                <a:cs typeface="Times New Roman" panose="02020603050405020304" pitchFamily="18" charset="0"/>
              </a:rPr>
              <a:t> </a:t>
            </a:r>
            <a:r>
              <a:rPr lang="en-IN" sz="1600" dirty="0">
                <a:solidFill>
                  <a:schemeClr val="bg1"/>
                </a:solidFill>
                <a:latin typeface="Times New Roman" panose="02020603050405020304" pitchFamily="18" charset="0"/>
                <a:cs typeface="Times New Roman" panose="02020603050405020304" pitchFamily="18" charset="0"/>
              </a:rPr>
              <a:t>Optimisation of hydrometric network using NSGA-II optimisation algorithm considering  FEBM, EEBM and SEBM</a:t>
            </a:r>
            <a:endParaRPr lang="en-IN" sz="16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endParaRPr>
          </a:p>
        </p:txBody>
      </p:sp>
      <p:sp>
        <p:nvSpPr>
          <p:cNvPr id="3" name="Rectangle 2">
            <a:extLst>
              <a:ext uri="{FF2B5EF4-FFF2-40B4-BE49-F238E27FC236}">
                <a16:creationId xmlns:a16="http://schemas.microsoft.com/office/drawing/2014/main" id="{FA1F6B13-098A-47C8-84F1-0F296E74D363}"/>
              </a:ext>
            </a:extLst>
          </p:cNvPr>
          <p:cNvSpPr/>
          <p:nvPr/>
        </p:nvSpPr>
        <p:spPr>
          <a:xfrm>
            <a:off x="1935019" y="6453386"/>
            <a:ext cx="7925928" cy="276999"/>
          </a:xfrm>
          <a:prstGeom prst="rect">
            <a:avLst/>
          </a:prstGeom>
        </p:spPr>
        <p:txBody>
          <a:bodyPr wrap="square">
            <a:spAutoFit/>
          </a:bodyPr>
          <a:lstStyle/>
          <a:p>
            <a:r>
              <a:rPr lang="en-US" sz="1200" dirty="0">
                <a:latin typeface="Times New Roman" panose="02020603050405020304" pitchFamily="18" charset="0"/>
                <a:cs typeface="Times New Roman" panose="02020603050405020304" pitchFamily="18" charset="0"/>
              </a:rPr>
              <a:t>*failed to produce pareto-optimal solution in multi-objective optimization</a:t>
            </a:r>
            <a:endParaRPr lang="en-IN" sz="1200" dirty="0">
              <a:latin typeface="Times New Roman" panose="02020603050405020304" pitchFamily="18" charset="0"/>
              <a:cs typeface="Times New Roman" panose="02020603050405020304" pitchFamily="18" charset="0"/>
            </a:endParaRPr>
          </a:p>
        </p:txBody>
      </p:sp>
      <p:pic>
        <p:nvPicPr>
          <p:cNvPr id="6" name="Picture 5" descr="A drawing of a face&#10;&#10;Description automatically generated">
            <a:extLst>
              <a:ext uri="{FF2B5EF4-FFF2-40B4-BE49-F238E27FC236}">
                <a16:creationId xmlns:a16="http://schemas.microsoft.com/office/drawing/2014/main" id="{4BBFD862-953A-4785-800F-4205C05B738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8594" y="6348004"/>
            <a:ext cx="1227411" cy="429442"/>
          </a:xfrm>
          <a:prstGeom prst="rect">
            <a:avLst/>
          </a:prstGeom>
        </p:spPr>
      </p:pic>
    </p:spTree>
    <p:extLst>
      <p:ext uri="{BB962C8B-B14F-4D97-AF65-F5344CB8AC3E}">
        <p14:creationId xmlns:p14="http://schemas.microsoft.com/office/powerpoint/2010/main" val="232771924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CF833452-C425-4676-A01E-E4E42C2EC2EF}"/>
              </a:ext>
            </a:extLst>
          </p:cNvPr>
          <p:cNvSpPr>
            <a:spLocks noGrp="1"/>
          </p:cNvSpPr>
          <p:nvPr>
            <p:ph type="sldNum" sz="quarter" idx="12"/>
          </p:nvPr>
        </p:nvSpPr>
        <p:spPr/>
        <p:txBody>
          <a:bodyPr/>
          <a:lstStyle/>
          <a:p>
            <a:fld id="{CE99C5AA-8F9F-48D2-A23E-BE7FA9FAB577}" type="slidenum">
              <a:rPr lang="en-IN" smtClean="0"/>
              <a:t>15</a:t>
            </a:fld>
            <a:endParaRPr lang="en-IN"/>
          </a:p>
        </p:txBody>
      </p:sp>
      <p:pic>
        <p:nvPicPr>
          <p:cNvPr id="3" name="Picture 2" descr="A close up of a map&#10;&#10;Description automatically generated">
            <a:extLst>
              <a:ext uri="{FF2B5EF4-FFF2-40B4-BE49-F238E27FC236}">
                <a16:creationId xmlns:a16="http://schemas.microsoft.com/office/drawing/2014/main" id="{FD4E680F-58FC-4772-8CB5-01102C1FE1E3}"/>
              </a:ext>
            </a:extLst>
          </p:cNvPr>
          <p:cNvPicPr/>
          <p:nvPr/>
        </p:nvPicPr>
        <p:blipFill>
          <a:blip r:embed="rId2" cstate="print">
            <a:extLst>
              <a:ext uri="{28A0092B-C50C-407E-A947-70E740481C1C}">
                <a14:useLocalDpi xmlns:a14="http://schemas.microsoft.com/office/drawing/2010/main" val="0"/>
              </a:ext>
            </a:extLst>
          </a:blip>
          <a:stretch>
            <a:fillRect/>
          </a:stretch>
        </p:blipFill>
        <p:spPr>
          <a:xfrm>
            <a:off x="1807296" y="528836"/>
            <a:ext cx="8916988" cy="5924550"/>
          </a:xfrm>
          <a:prstGeom prst="rect">
            <a:avLst/>
          </a:prstGeom>
        </p:spPr>
      </p:pic>
      <p:sp>
        <p:nvSpPr>
          <p:cNvPr id="4" name="Text Box 2">
            <a:extLst>
              <a:ext uri="{FF2B5EF4-FFF2-40B4-BE49-F238E27FC236}">
                <a16:creationId xmlns:a16="http://schemas.microsoft.com/office/drawing/2014/main" id="{30DB8EA7-4ED8-409D-844D-94FBB7CCE117}"/>
              </a:ext>
            </a:extLst>
          </p:cNvPr>
          <p:cNvSpPr txBox="1">
            <a:spLocks noChangeArrowheads="1"/>
          </p:cNvSpPr>
          <p:nvPr/>
        </p:nvSpPr>
        <p:spPr bwMode="auto">
          <a:xfrm>
            <a:off x="4061778" y="6530340"/>
            <a:ext cx="4544695" cy="327660"/>
          </a:xfrm>
          <a:prstGeom prst="rect">
            <a:avLst/>
          </a:prstGeom>
          <a:solidFill>
            <a:schemeClr val="bg1">
              <a:lumMod val="85000"/>
            </a:schemeClr>
          </a:solidFill>
          <a:ln w="9525">
            <a:noFill/>
            <a:miter lim="800000"/>
            <a:headEnd/>
            <a:tailEnd/>
          </a:ln>
        </p:spPr>
        <p:txBody>
          <a:bodyPr rot="0" vert="horz" wrap="square" lIns="91440" tIns="45720" rIns="91440" bIns="45720" anchor="t" anchorCtr="0">
            <a:noAutofit/>
          </a:bodyPr>
          <a:lstStyle/>
          <a:p>
            <a:pPr algn="ctr">
              <a:lnSpc>
                <a:spcPct val="105000"/>
              </a:lnSpc>
              <a:spcAft>
                <a:spcPts val="600"/>
              </a:spcAft>
            </a:pPr>
            <a:r>
              <a:rPr lang="en-IN" sz="1200" kern="1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Fig. 9. The optimised hydrometric network in Mahanadi basin.</a:t>
            </a:r>
            <a:endParaRPr lang="en-IN" sz="1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5" name="TextBox 4">
            <a:extLst>
              <a:ext uri="{FF2B5EF4-FFF2-40B4-BE49-F238E27FC236}">
                <a16:creationId xmlns:a16="http://schemas.microsoft.com/office/drawing/2014/main" id="{865F24BF-6F1F-4BE5-90CC-4A8ED80AA898}"/>
              </a:ext>
            </a:extLst>
          </p:cNvPr>
          <p:cNvSpPr txBox="1"/>
          <p:nvPr/>
        </p:nvSpPr>
        <p:spPr>
          <a:xfrm>
            <a:off x="0" y="-82853"/>
            <a:ext cx="9356436" cy="338554"/>
          </a:xfrm>
          <a:prstGeom prst="rect">
            <a:avLst/>
          </a:prstGeom>
          <a:solidFill>
            <a:schemeClr val="tx2">
              <a:lumMod val="85000"/>
              <a:lumOff val="15000"/>
            </a:schemeClr>
          </a:solidFill>
        </p:spPr>
        <p:txBody>
          <a:bodyPr wrap="square" rtlCol="0">
            <a:spAutoFit/>
          </a:bodyPr>
          <a:lstStyle/>
          <a:p>
            <a:pPr algn="ctr"/>
            <a:r>
              <a:rPr lang="en-US" sz="1600" dirty="0">
                <a:solidFill>
                  <a:schemeClr val="bg1"/>
                </a:solidFill>
                <a:latin typeface="Times New Roman" panose="02020603050405020304" pitchFamily="18" charset="0"/>
                <a:cs typeface="Times New Roman" panose="02020603050405020304" pitchFamily="18" charset="0"/>
              </a:rPr>
              <a:t> </a:t>
            </a:r>
            <a:r>
              <a:rPr lang="en-IN" sz="1600" dirty="0">
                <a:solidFill>
                  <a:schemeClr val="bg1"/>
                </a:solidFill>
                <a:latin typeface="Times New Roman" panose="02020603050405020304" pitchFamily="18" charset="0"/>
                <a:cs typeface="Times New Roman" panose="02020603050405020304" pitchFamily="18" charset="0"/>
              </a:rPr>
              <a:t>Optimisation of hydrometric network using NSGA-II optimisation algorithm considering proposed FEBM</a:t>
            </a:r>
            <a:endParaRPr lang="en-IN" sz="16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endParaRPr>
          </a:p>
        </p:txBody>
      </p:sp>
      <p:pic>
        <p:nvPicPr>
          <p:cNvPr id="6" name="Picture 5" descr="A drawing of a face&#10;&#10;Description automatically generated">
            <a:extLst>
              <a:ext uri="{FF2B5EF4-FFF2-40B4-BE49-F238E27FC236}">
                <a16:creationId xmlns:a16="http://schemas.microsoft.com/office/drawing/2014/main" id="{BB6DCCD7-BDAD-4302-A1DB-7315CAB677E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594" y="6348004"/>
            <a:ext cx="1227411" cy="429442"/>
          </a:xfrm>
          <a:prstGeom prst="rect">
            <a:avLst/>
          </a:prstGeom>
        </p:spPr>
      </p:pic>
    </p:spTree>
    <p:extLst>
      <p:ext uri="{BB962C8B-B14F-4D97-AF65-F5344CB8AC3E}">
        <p14:creationId xmlns:p14="http://schemas.microsoft.com/office/powerpoint/2010/main" val="232238576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6B8EB7A1-0FC4-413D-953D-8516E72A95D6}"/>
              </a:ext>
            </a:extLst>
          </p:cNvPr>
          <p:cNvSpPr>
            <a:spLocks noGrp="1"/>
          </p:cNvSpPr>
          <p:nvPr>
            <p:ph type="sldNum" sz="quarter" idx="12"/>
          </p:nvPr>
        </p:nvSpPr>
        <p:spPr/>
        <p:txBody>
          <a:bodyPr/>
          <a:lstStyle/>
          <a:p>
            <a:fld id="{CE99C5AA-8F9F-48D2-A23E-BE7FA9FAB577}" type="slidenum">
              <a:rPr lang="en-IN" smtClean="0"/>
              <a:t>16</a:t>
            </a:fld>
            <a:endParaRPr lang="en-IN"/>
          </a:p>
        </p:txBody>
      </p:sp>
      <p:pic>
        <p:nvPicPr>
          <p:cNvPr id="3" name="Picture 2" descr="A close up of a map&#10;&#10;Description automatically generated">
            <a:extLst>
              <a:ext uri="{FF2B5EF4-FFF2-40B4-BE49-F238E27FC236}">
                <a16:creationId xmlns:a16="http://schemas.microsoft.com/office/drawing/2014/main" id="{A5AADDC0-5976-469B-9336-4E5415258A23}"/>
              </a:ext>
            </a:extLst>
          </p:cNvPr>
          <p:cNvPicPr/>
          <p:nvPr/>
        </p:nvPicPr>
        <p:blipFill rotWithShape="1">
          <a:blip r:embed="rId2" cstate="print">
            <a:extLst>
              <a:ext uri="{28A0092B-C50C-407E-A947-70E740481C1C}">
                <a14:useLocalDpi xmlns:a14="http://schemas.microsoft.com/office/drawing/2010/main" val="0"/>
              </a:ext>
            </a:extLst>
          </a:blip>
          <a:srcRect l="3639" t="16861" r="2756" b="3007"/>
          <a:stretch/>
        </p:blipFill>
        <p:spPr bwMode="auto">
          <a:xfrm>
            <a:off x="7917269" y="0"/>
            <a:ext cx="4274731" cy="4669654"/>
          </a:xfrm>
          <a:prstGeom prst="rect">
            <a:avLst/>
          </a:prstGeom>
          <a:ln>
            <a:noFill/>
          </a:ln>
          <a:extLst>
            <a:ext uri="{53640926-AAD7-44D8-BBD7-CCE9431645EC}">
              <a14:shadowObscured xmlns:a14="http://schemas.microsoft.com/office/drawing/2010/main"/>
            </a:ext>
          </a:extLst>
        </p:spPr>
      </p:pic>
      <p:sp>
        <p:nvSpPr>
          <p:cNvPr id="4" name="Rectangle 3">
            <a:extLst>
              <a:ext uri="{FF2B5EF4-FFF2-40B4-BE49-F238E27FC236}">
                <a16:creationId xmlns:a16="http://schemas.microsoft.com/office/drawing/2014/main" id="{3F97F605-071A-499D-8C14-CF40507545E3}"/>
              </a:ext>
            </a:extLst>
          </p:cNvPr>
          <p:cNvSpPr/>
          <p:nvPr/>
        </p:nvSpPr>
        <p:spPr>
          <a:xfrm>
            <a:off x="6843070" y="4548261"/>
            <a:ext cx="5348930" cy="675506"/>
          </a:xfrm>
          <a:prstGeom prst="rect">
            <a:avLst/>
          </a:prstGeom>
          <a:solidFill>
            <a:schemeClr val="bg1">
              <a:lumMod val="85000"/>
            </a:schemeClr>
          </a:solidFill>
        </p:spPr>
        <p:txBody>
          <a:bodyPr wrap="square">
            <a:spAutoFit/>
          </a:bodyPr>
          <a:lstStyle/>
          <a:p>
            <a:pPr algn="just">
              <a:lnSpc>
                <a:spcPct val="107000"/>
              </a:lnSpc>
              <a:spcAft>
                <a:spcPts val="800"/>
              </a:spcAft>
            </a:pPr>
            <a:r>
              <a:rPr lang="en-IN" sz="12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Fig. 10. Spatial variability of fuzzy mutual information index for 16 river basins in Peninsular India. Ranges are given for FMI index values to classify an area as highly deficit, deficit, average, above average, or excess in terms of stream gauges.</a:t>
            </a:r>
            <a:endParaRPr lang="en-IN" sz="1200" dirty="0">
              <a:effectLst/>
              <a:latin typeface="Times New Roman" panose="02020603050405020304" pitchFamily="18" charset="0"/>
              <a:ea typeface="Calibri" panose="020F0502020204030204" pitchFamily="34" charset="0"/>
              <a:cs typeface="Times New Roman" panose="02020603050405020304" pitchFamily="18" charset="0"/>
            </a:endParaRPr>
          </a:p>
        </p:txBody>
      </p:sp>
      <p:graphicFrame>
        <p:nvGraphicFramePr>
          <p:cNvPr id="5" name="Table 4">
            <a:extLst>
              <a:ext uri="{FF2B5EF4-FFF2-40B4-BE49-F238E27FC236}">
                <a16:creationId xmlns:a16="http://schemas.microsoft.com/office/drawing/2014/main" id="{7AD280EF-6B55-4A81-9545-8CB9C3E3F0D1}"/>
              </a:ext>
            </a:extLst>
          </p:cNvPr>
          <p:cNvGraphicFramePr>
            <a:graphicFrameLocks noGrp="1"/>
          </p:cNvGraphicFramePr>
          <p:nvPr>
            <p:extLst>
              <p:ext uri="{D42A27DB-BD31-4B8C-83A1-F6EECF244321}">
                <p14:modId xmlns:p14="http://schemas.microsoft.com/office/powerpoint/2010/main" val="3872542158"/>
              </p:ext>
            </p:extLst>
          </p:nvPr>
        </p:nvGraphicFramePr>
        <p:xfrm>
          <a:off x="1373064" y="939131"/>
          <a:ext cx="5348931" cy="5930556"/>
        </p:xfrm>
        <a:graphic>
          <a:graphicData uri="http://schemas.openxmlformats.org/drawingml/2006/table">
            <a:tbl>
              <a:tblPr firstRow="1" firstCol="1" bandRow="1"/>
              <a:tblGrid>
                <a:gridCol w="425956">
                  <a:extLst>
                    <a:ext uri="{9D8B030D-6E8A-4147-A177-3AD203B41FA5}">
                      <a16:colId xmlns:a16="http://schemas.microsoft.com/office/drawing/2014/main" val="2609834565"/>
                    </a:ext>
                  </a:extLst>
                </a:gridCol>
                <a:gridCol w="2031958">
                  <a:extLst>
                    <a:ext uri="{9D8B030D-6E8A-4147-A177-3AD203B41FA5}">
                      <a16:colId xmlns:a16="http://schemas.microsoft.com/office/drawing/2014/main" val="4149068481"/>
                    </a:ext>
                  </a:extLst>
                </a:gridCol>
                <a:gridCol w="484741">
                  <a:extLst>
                    <a:ext uri="{9D8B030D-6E8A-4147-A177-3AD203B41FA5}">
                      <a16:colId xmlns:a16="http://schemas.microsoft.com/office/drawing/2014/main" val="152879098"/>
                    </a:ext>
                  </a:extLst>
                </a:gridCol>
                <a:gridCol w="478872">
                  <a:extLst>
                    <a:ext uri="{9D8B030D-6E8A-4147-A177-3AD203B41FA5}">
                      <a16:colId xmlns:a16="http://schemas.microsoft.com/office/drawing/2014/main" val="377152640"/>
                    </a:ext>
                  </a:extLst>
                </a:gridCol>
                <a:gridCol w="596429">
                  <a:extLst>
                    <a:ext uri="{9D8B030D-6E8A-4147-A177-3AD203B41FA5}">
                      <a16:colId xmlns:a16="http://schemas.microsoft.com/office/drawing/2014/main" val="2564106373"/>
                    </a:ext>
                  </a:extLst>
                </a:gridCol>
                <a:gridCol w="500635">
                  <a:extLst>
                    <a:ext uri="{9D8B030D-6E8A-4147-A177-3AD203B41FA5}">
                      <a16:colId xmlns:a16="http://schemas.microsoft.com/office/drawing/2014/main" val="3854660270"/>
                    </a:ext>
                  </a:extLst>
                </a:gridCol>
                <a:gridCol w="830340">
                  <a:extLst>
                    <a:ext uri="{9D8B030D-6E8A-4147-A177-3AD203B41FA5}">
                      <a16:colId xmlns:a16="http://schemas.microsoft.com/office/drawing/2014/main" val="3518333744"/>
                    </a:ext>
                  </a:extLst>
                </a:gridCol>
              </a:tblGrid>
              <a:tr h="624058">
                <a:tc rowSpan="2">
                  <a:txBody>
                    <a:bodyPr/>
                    <a:lstStyle/>
                    <a:p>
                      <a:pPr marL="0" marR="0" algn="ctr">
                        <a:lnSpc>
                          <a:spcPct val="106000"/>
                        </a:lnSpc>
                        <a:spcBef>
                          <a:spcPts val="0"/>
                        </a:spcBef>
                        <a:spcAft>
                          <a:spcPts val="0"/>
                        </a:spcAft>
                      </a:pPr>
                      <a:r>
                        <a:rPr lang="en-IN" sz="10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Sl.</a:t>
                      </a:r>
                      <a:endParaRPr lang="en-IN" sz="1000" dirty="0">
                        <a:effectLst/>
                        <a:latin typeface="Times New Roman" panose="02020603050405020304" pitchFamily="18" charset="0"/>
                        <a:ea typeface="Calibri" panose="020F0502020204030204" pitchFamily="34" charset="0"/>
                        <a:cs typeface="Times New Roman" panose="02020603050405020304" pitchFamily="18" charset="0"/>
                      </a:endParaRPr>
                    </a:p>
                    <a:p>
                      <a:pPr marL="0" marR="0" algn="ctr">
                        <a:lnSpc>
                          <a:spcPct val="106000"/>
                        </a:lnSpc>
                        <a:spcBef>
                          <a:spcPts val="0"/>
                        </a:spcBef>
                        <a:spcAft>
                          <a:spcPts val="0"/>
                        </a:spcAft>
                      </a:pPr>
                      <a:r>
                        <a:rPr lang="en-IN" sz="10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No.</a:t>
                      </a:r>
                      <a:endParaRPr lang="en-IN" sz="10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rowSpan="2">
                  <a:txBody>
                    <a:bodyPr/>
                    <a:lstStyle/>
                    <a:p>
                      <a:pPr marL="0" marR="0" algn="ctr">
                        <a:lnSpc>
                          <a:spcPct val="106000"/>
                        </a:lnSpc>
                        <a:spcBef>
                          <a:spcPts val="0"/>
                        </a:spcBef>
                        <a:spcAft>
                          <a:spcPts val="0"/>
                        </a:spcAft>
                      </a:pPr>
                      <a:r>
                        <a:rPr lang="en-IN" sz="10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Basin</a:t>
                      </a:r>
                      <a:endParaRPr lang="en-IN" sz="10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gridSpan="4">
                  <a:txBody>
                    <a:bodyPr/>
                    <a:lstStyle/>
                    <a:p>
                      <a:pPr marL="0" marR="0" algn="ctr">
                        <a:lnSpc>
                          <a:spcPct val="106000"/>
                        </a:lnSpc>
                        <a:spcBef>
                          <a:spcPts val="0"/>
                        </a:spcBef>
                        <a:spcAft>
                          <a:spcPts val="0"/>
                        </a:spcAft>
                      </a:pPr>
                      <a:r>
                        <a:rPr lang="en-IN" sz="10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Area of basin (in %) classified </a:t>
                      </a:r>
                      <a:endParaRPr lang="en-IN" sz="1000" dirty="0">
                        <a:effectLst/>
                        <a:latin typeface="Times New Roman" panose="02020603050405020304" pitchFamily="18" charset="0"/>
                        <a:ea typeface="Calibri" panose="020F0502020204030204" pitchFamily="34" charset="0"/>
                        <a:cs typeface="Times New Roman" panose="02020603050405020304" pitchFamily="18" charset="0"/>
                      </a:endParaRPr>
                    </a:p>
                    <a:p>
                      <a:pPr marL="0" marR="0" algn="ctr">
                        <a:lnSpc>
                          <a:spcPct val="106000"/>
                        </a:lnSpc>
                        <a:spcBef>
                          <a:spcPts val="0"/>
                        </a:spcBef>
                        <a:spcAft>
                          <a:spcPts val="0"/>
                        </a:spcAft>
                      </a:pPr>
                      <a:r>
                        <a:rPr lang="en-IN" sz="10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based on </a:t>
                      </a:r>
                      <a:r>
                        <a:rPr lang="en-US" sz="10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physiography as</a:t>
                      </a:r>
                      <a:endParaRPr lang="en-IN" sz="10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hMerge="1">
                  <a:txBody>
                    <a:bodyPr/>
                    <a:lstStyle/>
                    <a:p>
                      <a:endParaRPr lang="en-IN"/>
                    </a:p>
                  </a:txBody>
                  <a:tcPr/>
                </a:tc>
                <a:tc hMerge="1">
                  <a:txBody>
                    <a:bodyPr/>
                    <a:lstStyle/>
                    <a:p>
                      <a:endParaRPr lang="en-IN"/>
                    </a:p>
                  </a:txBody>
                  <a:tcPr/>
                </a:tc>
                <a:tc hMerge="1">
                  <a:txBody>
                    <a:bodyPr/>
                    <a:lstStyle/>
                    <a:p>
                      <a:endParaRPr lang="en-IN"/>
                    </a:p>
                  </a:txBody>
                  <a:tcPr/>
                </a:tc>
                <a:tc rowSpan="2">
                  <a:txBody>
                    <a:bodyPr/>
                    <a:lstStyle/>
                    <a:p>
                      <a:pPr marL="0" marR="0" algn="ctr">
                        <a:lnSpc>
                          <a:spcPct val="106000"/>
                        </a:lnSpc>
                        <a:spcBef>
                          <a:spcPts val="0"/>
                        </a:spcBef>
                        <a:spcAft>
                          <a:spcPts val="0"/>
                        </a:spcAft>
                      </a:pPr>
                      <a:r>
                        <a:rPr lang="en-IN" sz="10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Minimum number of gauges as per WMO [2008] </a:t>
                      </a:r>
                    </a:p>
                    <a:p>
                      <a:pPr marL="0" marR="0" algn="ctr">
                        <a:lnSpc>
                          <a:spcPct val="106000"/>
                        </a:lnSpc>
                        <a:spcBef>
                          <a:spcPts val="0"/>
                        </a:spcBef>
                        <a:spcAft>
                          <a:spcPts val="0"/>
                        </a:spcAft>
                      </a:pPr>
                      <a:r>
                        <a:rPr lang="en-IN" sz="10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and existing number of gauges</a:t>
                      </a:r>
                      <a:endParaRPr lang="en-IN" sz="10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126978747"/>
                  </a:ext>
                </a:extLst>
              </a:tr>
              <a:tr h="1063282">
                <a:tc vMerge="1">
                  <a:txBody>
                    <a:bodyPr/>
                    <a:lstStyle/>
                    <a:p>
                      <a:endParaRPr lang="en-IN"/>
                    </a:p>
                  </a:txBody>
                  <a:tcPr/>
                </a:tc>
                <a:tc vMerge="1">
                  <a:txBody>
                    <a:bodyPr/>
                    <a:lstStyle/>
                    <a:p>
                      <a:endParaRPr lang="en-IN"/>
                    </a:p>
                  </a:txBody>
                  <a:tcPr/>
                </a:tc>
                <a:tc>
                  <a:txBody>
                    <a:bodyPr/>
                    <a:lstStyle/>
                    <a:p>
                      <a:pPr marL="0" marR="0" algn="ctr">
                        <a:lnSpc>
                          <a:spcPct val="106000"/>
                        </a:lnSpc>
                        <a:spcBef>
                          <a:spcPts val="0"/>
                        </a:spcBef>
                        <a:spcAft>
                          <a:spcPts val="0"/>
                        </a:spcAft>
                      </a:pPr>
                      <a:r>
                        <a:rPr lang="en-IN" sz="10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Coastal</a:t>
                      </a:r>
                      <a:endParaRPr lang="en-IN" sz="1000" dirty="0">
                        <a:effectLst/>
                        <a:latin typeface="Times New Roman" panose="02020603050405020304" pitchFamily="18" charset="0"/>
                        <a:ea typeface="Calibri" panose="020F0502020204030204" pitchFamily="34" charset="0"/>
                        <a:cs typeface="Times New Roman" panose="02020603050405020304" pitchFamily="18" charset="0"/>
                      </a:endParaRPr>
                    </a:p>
                    <a:p>
                      <a:pPr marL="0" marR="0" algn="ctr">
                        <a:lnSpc>
                          <a:spcPct val="106000"/>
                        </a:lnSpc>
                        <a:spcBef>
                          <a:spcPts val="0"/>
                        </a:spcBef>
                        <a:spcAft>
                          <a:spcPts val="0"/>
                        </a:spcAft>
                      </a:pPr>
                      <a:r>
                        <a:rPr lang="en-IN" sz="10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region</a:t>
                      </a:r>
                      <a:endParaRPr lang="en-IN" sz="10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a:lnSpc>
                          <a:spcPct val="106000"/>
                        </a:lnSpc>
                        <a:spcBef>
                          <a:spcPts val="0"/>
                        </a:spcBef>
                        <a:spcAft>
                          <a:spcPts val="0"/>
                        </a:spcAft>
                      </a:pPr>
                      <a:r>
                        <a:rPr lang="en-IN" sz="10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Interior</a:t>
                      </a:r>
                      <a:endParaRPr lang="en-IN" sz="1000">
                        <a:effectLst/>
                        <a:latin typeface="Times New Roman" panose="02020603050405020304" pitchFamily="18" charset="0"/>
                        <a:ea typeface="Calibri" panose="020F0502020204030204" pitchFamily="34" charset="0"/>
                        <a:cs typeface="Times New Roman" panose="02020603050405020304" pitchFamily="18" charset="0"/>
                      </a:endParaRPr>
                    </a:p>
                    <a:p>
                      <a:pPr marL="0" marR="0" algn="ctr">
                        <a:lnSpc>
                          <a:spcPct val="106000"/>
                        </a:lnSpc>
                        <a:spcBef>
                          <a:spcPts val="0"/>
                        </a:spcBef>
                        <a:spcAft>
                          <a:spcPts val="0"/>
                        </a:spcAft>
                      </a:pPr>
                      <a:r>
                        <a:rPr lang="en-IN" sz="10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plains</a:t>
                      </a:r>
                      <a:endParaRPr lang="en-IN" sz="100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a:lnSpc>
                          <a:spcPct val="106000"/>
                        </a:lnSpc>
                        <a:spcBef>
                          <a:spcPts val="0"/>
                        </a:spcBef>
                        <a:spcAft>
                          <a:spcPts val="0"/>
                        </a:spcAft>
                      </a:pPr>
                      <a:r>
                        <a:rPr lang="en-IN" sz="10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Hilly/</a:t>
                      </a:r>
                      <a:endParaRPr lang="en-IN" sz="1000">
                        <a:effectLst/>
                        <a:latin typeface="Times New Roman" panose="02020603050405020304" pitchFamily="18" charset="0"/>
                        <a:ea typeface="Calibri" panose="020F0502020204030204" pitchFamily="34" charset="0"/>
                        <a:cs typeface="Times New Roman" panose="02020603050405020304" pitchFamily="18" charset="0"/>
                      </a:endParaRPr>
                    </a:p>
                    <a:p>
                      <a:pPr marL="0" marR="0" algn="ctr">
                        <a:lnSpc>
                          <a:spcPct val="106000"/>
                        </a:lnSpc>
                        <a:spcBef>
                          <a:spcPts val="0"/>
                        </a:spcBef>
                        <a:spcAft>
                          <a:spcPts val="0"/>
                        </a:spcAft>
                      </a:pPr>
                      <a:r>
                        <a:rPr lang="en-IN" sz="10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Undulating</a:t>
                      </a:r>
                      <a:endParaRPr lang="en-IN" sz="1000">
                        <a:effectLst/>
                        <a:latin typeface="Times New Roman" panose="02020603050405020304" pitchFamily="18" charset="0"/>
                        <a:ea typeface="Calibri" panose="020F0502020204030204" pitchFamily="34" charset="0"/>
                        <a:cs typeface="Times New Roman" panose="02020603050405020304" pitchFamily="18" charset="0"/>
                      </a:endParaRPr>
                    </a:p>
                    <a:p>
                      <a:pPr marL="0" marR="0" algn="ctr">
                        <a:lnSpc>
                          <a:spcPct val="106000"/>
                        </a:lnSpc>
                        <a:spcBef>
                          <a:spcPts val="0"/>
                        </a:spcBef>
                        <a:spcAft>
                          <a:spcPts val="0"/>
                        </a:spcAft>
                      </a:pPr>
                      <a:r>
                        <a:rPr lang="en-IN" sz="10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region</a:t>
                      </a:r>
                      <a:endParaRPr lang="en-IN" sz="100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a:lnSpc>
                          <a:spcPct val="106000"/>
                        </a:lnSpc>
                        <a:spcBef>
                          <a:spcPts val="0"/>
                        </a:spcBef>
                        <a:spcAft>
                          <a:spcPts val="0"/>
                        </a:spcAft>
                      </a:pPr>
                      <a:r>
                        <a:rPr lang="en-IN" sz="10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Mount</a:t>
                      </a:r>
                      <a:endParaRPr lang="en-IN" sz="1000" dirty="0">
                        <a:effectLst/>
                        <a:latin typeface="Times New Roman" panose="02020603050405020304" pitchFamily="18" charset="0"/>
                        <a:ea typeface="Calibri" panose="020F0502020204030204" pitchFamily="34" charset="0"/>
                        <a:cs typeface="Times New Roman" panose="02020603050405020304" pitchFamily="18" charset="0"/>
                      </a:endParaRPr>
                    </a:p>
                    <a:p>
                      <a:pPr marL="0" marR="0" algn="ctr">
                        <a:lnSpc>
                          <a:spcPct val="106000"/>
                        </a:lnSpc>
                        <a:spcBef>
                          <a:spcPts val="0"/>
                        </a:spcBef>
                        <a:spcAft>
                          <a:spcPts val="0"/>
                        </a:spcAft>
                      </a:pPr>
                      <a:r>
                        <a:rPr lang="en-IN" sz="10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ainous</a:t>
                      </a:r>
                      <a:r>
                        <a:rPr lang="en-IN" sz="10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region</a:t>
                      </a:r>
                      <a:endParaRPr lang="en-IN" sz="10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vMerge="1">
                  <a:txBody>
                    <a:bodyPr/>
                    <a:lstStyle/>
                    <a:p>
                      <a:endParaRPr lang="en-IN"/>
                    </a:p>
                  </a:txBody>
                  <a:tcPr/>
                </a:tc>
                <a:extLst>
                  <a:ext uri="{0D108BD9-81ED-4DB2-BD59-A6C34878D82A}">
                    <a16:rowId xmlns:a16="http://schemas.microsoft.com/office/drawing/2014/main" val="2913180518"/>
                  </a:ext>
                </a:extLst>
              </a:tr>
              <a:tr h="198746">
                <a:tc>
                  <a:txBody>
                    <a:bodyPr/>
                    <a:lstStyle/>
                    <a:p>
                      <a:pPr marL="0" marR="0" algn="ctr">
                        <a:lnSpc>
                          <a:spcPct val="106000"/>
                        </a:lnSpc>
                        <a:spcBef>
                          <a:spcPts val="0"/>
                        </a:spcBef>
                        <a:spcAft>
                          <a:spcPts val="0"/>
                        </a:spcAft>
                      </a:pPr>
                      <a:r>
                        <a:rPr lang="en-IN" sz="10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1</a:t>
                      </a:r>
                      <a:endParaRPr lang="en-IN" sz="100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just">
                        <a:lnSpc>
                          <a:spcPct val="106000"/>
                        </a:lnSpc>
                        <a:spcBef>
                          <a:spcPts val="0"/>
                        </a:spcBef>
                        <a:spcAft>
                          <a:spcPts val="0"/>
                        </a:spcAft>
                      </a:pPr>
                      <a:r>
                        <a:rPr lang="en-IN" sz="10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Cauvery</a:t>
                      </a:r>
                      <a:endParaRPr lang="en-IN" sz="100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a:lnSpc>
                          <a:spcPct val="106000"/>
                        </a:lnSpc>
                        <a:spcBef>
                          <a:spcPts val="0"/>
                        </a:spcBef>
                        <a:spcAft>
                          <a:spcPts val="0"/>
                        </a:spcAft>
                      </a:pPr>
                      <a:r>
                        <a:rPr lang="en-IN" sz="10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14.13</a:t>
                      </a:r>
                      <a:endParaRPr lang="en-IN" sz="10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a:lnSpc>
                          <a:spcPct val="106000"/>
                        </a:lnSpc>
                        <a:spcBef>
                          <a:spcPts val="0"/>
                        </a:spcBef>
                        <a:spcAft>
                          <a:spcPts val="0"/>
                        </a:spcAft>
                      </a:pPr>
                      <a:r>
                        <a:rPr lang="en-IN" sz="10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30.15</a:t>
                      </a:r>
                      <a:endParaRPr lang="en-IN" sz="100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a:lnSpc>
                          <a:spcPct val="106000"/>
                        </a:lnSpc>
                        <a:spcBef>
                          <a:spcPts val="0"/>
                        </a:spcBef>
                        <a:spcAft>
                          <a:spcPts val="0"/>
                        </a:spcAft>
                      </a:pPr>
                      <a:r>
                        <a:rPr lang="en-IN" sz="10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6.11</a:t>
                      </a:r>
                      <a:endParaRPr lang="en-IN" sz="100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a:lnSpc>
                          <a:spcPct val="106000"/>
                        </a:lnSpc>
                        <a:spcBef>
                          <a:spcPts val="0"/>
                        </a:spcBef>
                        <a:spcAft>
                          <a:spcPts val="0"/>
                        </a:spcAft>
                      </a:pPr>
                      <a:r>
                        <a:rPr lang="en-IN" sz="10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49.62</a:t>
                      </a:r>
                      <a:endParaRPr lang="en-IN" sz="100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a:lnSpc>
                          <a:spcPct val="106000"/>
                        </a:lnSpc>
                        <a:spcBef>
                          <a:spcPts val="0"/>
                        </a:spcBef>
                        <a:spcAft>
                          <a:spcPts val="0"/>
                        </a:spcAft>
                      </a:pPr>
                      <a:r>
                        <a:rPr lang="en-IN" sz="10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69 </a:t>
                      </a:r>
                      <a:r>
                        <a:rPr lang="en-IN" sz="10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(31)</a:t>
                      </a:r>
                      <a:endParaRPr lang="en-IN" sz="10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165807153"/>
                  </a:ext>
                </a:extLst>
              </a:tr>
              <a:tr h="198746">
                <a:tc>
                  <a:txBody>
                    <a:bodyPr/>
                    <a:lstStyle/>
                    <a:p>
                      <a:pPr marL="0" marR="0" algn="ctr">
                        <a:lnSpc>
                          <a:spcPct val="106000"/>
                        </a:lnSpc>
                        <a:spcBef>
                          <a:spcPts val="0"/>
                        </a:spcBef>
                        <a:spcAft>
                          <a:spcPts val="0"/>
                        </a:spcAft>
                      </a:pPr>
                      <a:r>
                        <a:rPr lang="en-IN" sz="10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2</a:t>
                      </a:r>
                      <a:endParaRPr lang="en-IN" sz="10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just">
                        <a:lnSpc>
                          <a:spcPct val="106000"/>
                        </a:lnSpc>
                        <a:spcBef>
                          <a:spcPts val="0"/>
                        </a:spcBef>
                        <a:spcAft>
                          <a:spcPts val="0"/>
                        </a:spcAft>
                      </a:pPr>
                      <a:r>
                        <a:rPr lang="en-IN" sz="10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Krishna</a:t>
                      </a:r>
                      <a:endParaRPr lang="en-IN" sz="100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a:lnSpc>
                          <a:spcPct val="106000"/>
                        </a:lnSpc>
                        <a:spcBef>
                          <a:spcPts val="0"/>
                        </a:spcBef>
                        <a:spcAft>
                          <a:spcPts val="0"/>
                        </a:spcAft>
                      </a:pPr>
                      <a:r>
                        <a:rPr lang="en-IN" sz="10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2.79</a:t>
                      </a:r>
                      <a:endParaRPr lang="en-IN" sz="100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a:lnSpc>
                          <a:spcPct val="106000"/>
                        </a:lnSpc>
                        <a:spcBef>
                          <a:spcPts val="0"/>
                        </a:spcBef>
                        <a:spcAft>
                          <a:spcPts val="0"/>
                        </a:spcAft>
                      </a:pPr>
                      <a:r>
                        <a:rPr lang="en-IN" sz="10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17.41</a:t>
                      </a:r>
                      <a:endParaRPr lang="en-IN" sz="100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a:lnSpc>
                          <a:spcPct val="106000"/>
                        </a:lnSpc>
                        <a:spcBef>
                          <a:spcPts val="0"/>
                        </a:spcBef>
                        <a:spcAft>
                          <a:spcPts val="0"/>
                        </a:spcAft>
                      </a:pPr>
                      <a:r>
                        <a:rPr lang="en-IN" sz="10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45.57</a:t>
                      </a:r>
                      <a:endParaRPr lang="en-IN" sz="100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a:lnSpc>
                          <a:spcPct val="106000"/>
                        </a:lnSpc>
                        <a:spcBef>
                          <a:spcPts val="0"/>
                        </a:spcBef>
                        <a:spcAft>
                          <a:spcPts val="0"/>
                        </a:spcAft>
                      </a:pPr>
                      <a:r>
                        <a:rPr lang="en-IN" sz="10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34.23</a:t>
                      </a:r>
                      <a:endParaRPr lang="en-IN" sz="100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a:lnSpc>
                          <a:spcPct val="106000"/>
                        </a:lnSpc>
                        <a:spcBef>
                          <a:spcPts val="0"/>
                        </a:spcBef>
                        <a:spcAft>
                          <a:spcPts val="0"/>
                        </a:spcAft>
                      </a:pPr>
                      <a:r>
                        <a:rPr lang="en-IN" sz="10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180 </a:t>
                      </a:r>
                      <a:r>
                        <a:rPr lang="en-IN" sz="10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(45)</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2948012656"/>
                  </a:ext>
                </a:extLst>
              </a:tr>
              <a:tr h="198746">
                <a:tc>
                  <a:txBody>
                    <a:bodyPr/>
                    <a:lstStyle/>
                    <a:p>
                      <a:pPr marL="0" marR="0" algn="ctr">
                        <a:lnSpc>
                          <a:spcPct val="106000"/>
                        </a:lnSpc>
                        <a:spcBef>
                          <a:spcPts val="0"/>
                        </a:spcBef>
                        <a:spcAft>
                          <a:spcPts val="0"/>
                        </a:spcAft>
                      </a:pPr>
                      <a:r>
                        <a:rPr lang="en-IN" sz="10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3</a:t>
                      </a:r>
                      <a:endParaRPr lang="en-IN" sz="100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just">
                        <a:lnSpc>
                          <a:spcPct val="106000"/>
                        </a:lnSpc>
                        <a:spcBef>
                          <a:spcPts val="0"/>
                        </a:spcBef>
                        <a:spcAft>
                          <a:spcPts val="0"/>
                        </a:spcAft>
                      </a:pPr>
                      <a:r>
                        <a:rPr lang="en-IN" sz="10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Godavari</a:t>
                      </a:r>
                      <a:endParaRPr lang="en-IN" sz="100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a:lnSpc>
                          <a:spcPct val="106000"/>
                        </a:lnSpc>
                        <a:spcBef>
                          <a:spcPts val="0"/>
                        </a:spcBef>
                        <a:spcAft>
                          <a:spcPts val="0"/>
                        </a:spcAft>
                      </a:pPr>
                      <a:r>
                        <a:rPr lang="en-IN" sz="10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2.14</a:t>
                      </a:r>
                      <a:endParaRPr lang="en-IN" sz="100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a:lnSpc>
                          <a:spcPct val="106000"/>
                        </a:lnSpc>
                        <a:spcBef>
                          <a:spcPts val="0"/>
                        </a:spcBef>
                        <a:spcAft>
                          <a:spcPts val="0"/>
                        </a:spcAft>
                      </a:pPr>
                      <a:r>
                        <a:rPr lang="en-IN" sz="10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44.21</a:t>
                      </a:r>
                      <a:endParaRPr lang="en-IN" sz="100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a:lnSpc>
                          <a:spcPct val="106000"/>
                        </a:lnSpc>
                        <a:spcBef>
                          <a:spcPts val="0"/>
                        </a:spcBef>
                        <a:spcAft>
                          <a:spcPts val="0"/>
                        </a:spcAft>
                      </a:pPr>
                      <a:r>
                        <a:rPr lang="en-IN" sz="10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34.22</a:t>
                      </a:r>
                      <a:endParaRPr lang="en-IN" sz="100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a:lnSpc>
                          <a:spcPct val="106000"/>
                        </a:lnSpc>
                        <a:spcBef>
                          <a:spcPts val="0"/>
                        </a:spcBef>
                        <a:spcAft>
                          <a:spcPts val="0"/>
                        </a:spcAft>
                      </a:pPr>
                      <a:r>
                        <a:rPr lang="en-IN" sz="10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19.42</a:t>
                      </a:r>
                      <a:endParaRPr lang="en-IN" sz="100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a:lnSpc>
                          <a:spcPct val="106000"/>
                        </a:lnSpc>
                        <a:spcBef>
                          <a:spcPts val="0"/>
                        </a:spcBef>
                        <a:spcAft>
                          <a:spcPts val="0"/>
                        </a:spcAft>
                      </a:pPr>
                      <a:r>
                        <a:rPr lang="en-IN" sz="10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194</a:t>
                      </a:r>
                      <a:r>
                        <a:rPr lang="en-IN" sz="10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(42)</a:t>
                      </a:r>
                      <a:endParaRPr lang="en-IN" sz="10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626542863"/>
                  </a:ext>
                </a:extLst>
              </a:tr>
              <a:tr h="198746">
                <a:tc>
                  <a:txBody>
                    <a:bodyPr/>
                    <a:lstStyle/>
                    <a:p>
                      <a:pPr marL="0" marR="0" algn="ctr">
                        <a:lnSpc>
                          <a:spcPct val="106000"/>
                        </a:lnSpc>
                        <a:spcBef>
                          <a:spcPts val="0"/>
                        </a:spcBef>
                        <a:spcAft>
                          <a:spcPts val="0"/>
                        </a:spcAft>
                      </a:pPr>
                      <a:r>
                        <a:rPr lang="en-IN" sz="10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4</a:t>
                      </a:r>
                      <a:endParaRPr lang="en-IN" sz="100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just">
                        <a:lnSpc>
                          <a:spcPct val="106000"/>
                        </a:lnSpc>
                        <a:spcBef>
                          <a:spcPts val="0"/>
                        </a:spcBef>
                        <a:spcAft>
                          <a:spcPts val="0"/>
                        </a:spcAft>
                      </a:pPr>
                      <a:r>
                        <a:rPr lang="en-IN" sz="10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Mahanadi</a:t>
                      </a:r>
                      <a:endParaRPr lang="en-IN" sz="100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a:lnSpc>
                          <a:spcPct val="106000"/>
                        </a:lnSpc>
                        <a:spcBef>
                          <a:spcPts val="0"/>
                        </a:spcBef>
                        <a:spcAft>
                          <a:spcPts val="0"/>
                        </a:spcAft>
                      </a:pPr>
                      <a:r>
                        <a:rPr lang="en-IN" sz="10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10.95</a:t>
                      </a:r>
                      <a:endParaRPr lang="en-IN" sz="100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a:lnSpc>
                          <a:spcPct val="106000"/>
                        </a:lnSpc>
                        <a:spcBef>
                          <a:spcPts val="0"/>
                        </a:spcBef>
                        <a:spcAft>
                          <a:spcPts val="0"/>
                        </a:spcAft>
                      </a:pPr>
                      <a:r>
                        <a:rPr lang="en-IN" sz="10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63.57</a:t>
                      </a:r>
                      <a:endParaRPr lang="en-IN" sz="100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a:lnSpc>
                          <a:spcPct val="106000"/>
                        </a:lnSpc>
                        <a:spcBef>
                          <a:spcPts val="0"/>
                        </a:spcBef>
                        <a:spcAft>
                          <a:spcPts val="0"/>
                        </a:spcAft>
                      </a:pPr>
                      <a:r>
                        <a:rPr lang="en-IN" sz="10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17.07</a:t>
                      </a:r>
                      <a:endParaRPr lang="en-IN" sz="100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a:lnSpc>
                          <a:spcPct val="106000"/>
                        </a:lnSpc>
                        <a:spcBef>
                          <a:spcPts val="0"/>
                        </a:spcBef>
                        <a:spcAft>
                          <a:spcPts val="0"/>
                        </a:spcAft>
                      </a:pPr>
                      <a:r>
                        <a:rPr lang="en-IN" sz="10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8.41</a:t>
                      </a:r>
                      <a:endParaRPr lang="en-IN" sz="100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a:lnSpc>
                          <a:spcPct val="106000"/>
                        </a:lnSpc>
                        <a:spcBef>
                          <a:spcPts val="0"/>
                        </a:spcBef>
                        <a:spcAft>
                          <a:spcPts val="0"/>
                        </a:spcAft>
                      </a:pPr>
                      <a:r>
                        <a:rPr lang="en-IN" sz="10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83</a:t>
                      </a:r>
                      <a:r>
                        <a:rPr lang="en-IN" sz="10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(19)</a:t>
                      </a:r>
                      <a:endParaRPr lang="en-IN" sz="10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873739331"/>
                  </a:ext>
                </a:extLst>
              </a:tr>
              <a:tr h="411402">
                <a:tc>
                  <a:txBody>
                    <a:bodyPr/>
                    <a:lstStyle/>
                    <a:p>
                      <a:pPr marL="0" marR="0" algn="ctr">
                        <a:lnSpc>
                          <a:spcPct val="106000"/>
                        </a:lnSpc>
                        <a:spcBef>
                          <a:spcPts val="0"/>
                        </a:spcBef>
                        <a:spcAft>
                          <a:spcPts val="0"/>
                        </a:spcAft>
                      </a:pPr>
                      <a:r>
                        <a:rPr lang="en-IN" sz="10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5</a:t>
                      </a:r>
                      <a:endParaRPr lang="en-IN" sz="10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just">
                        <a:lnSpc>
                          <a:spcPct val="106000"/>
                        </a:lnSpc>
                        <a:spcBef>
                          <a:spcPts val="0"/>
                        </a:spcBef>
                        <a:spcAft>
                          <a:spcPts val="0"/>
                        </a:spcAft>
                      </a:pPr>
                      <a:r>
                        <a:rPr lang="en-IN" sz="10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East flowing rivers between Mahanadi and Pennar</a:t>
                      </a:r>
                      <a:endParaRPr lang="en-IN" sz="100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a:lnSpc>
                          <a:spcPct val="106000"/>
                        </a:lnSpc>
                        <a:spcBef>
                          <a:spcPts val="0"/>
                        </a:spcBef>
                        <a:spcAft>
                          <a:spcPts val="0"/>
                        </a:spcAft>
                      </a:pPr>
                      <a:r>
                        <a:rPr lang="en-IN" sz="10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50.70</a:t>
                      </a:r>
                      <a:endParaRPr lang="en-IN" sz="100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a:lnSpc>
                          <a:spcPct val="106000"/>
                        </a:lnSpc>
                        <a:spcBef>
                          <a:spcPts val="0"/>
                        </a:spcBef>
                        <a:spcAft>
                          <a:spcPts val="0"/>
                        </a:spcAft>
                      </a:pPr>
                      <a:r>
                        <a:rPr lang="en-IN" sz="10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32.26</a:t>
                      </a:r>
                      <a:endParaRPr lang="en-IN" sz="100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a:lnSpc>
                          <a:spcPct val="106000"/>
                        </a:lnSpc>
                        <a:spcBef>
                          <a:spcPts val="0"/>
                        </a:spcBef>
                        <a:spcAft>
                          <a:spcPts val="0"/>
                        </a:spcAft>
                      </a:pPr>
                      <a:r>
                        <a:rPr lang="en-IN" sz="10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7.55</a:t>
                      </a:r>
                      <a:endParaRPr lang="en-IN" sz="100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a:lnSpc>
                          <a:spcPct val="106000"/>
                        </a:lnSpc>
                        <a:spcBef>
                          <a:spcPts val="0"/>
                        </a:spcBef>
                        <a:spcAft>
                          <a:spcPts val="0"/>
                        </a:spcAft>
                      </a:pPr>
                      <a:r>
                        <a:rPr lang="en-IN" sz="10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9.49</a:t>
                      </a:r>
                      <a:endParaRPr lang="en-IN" sz="100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a:lnSpc>
                          <a:spcPct val="106000"/>
                        </a:lnSpc>
                        <a:spcBef>
                          <a:spcPts val="0"/>
                        </a:spcBef>
                        <a:spcAft>
                          <a:spcPts val="0"/>
                        </a:spcAft>
                      </a:pPr>
                      <a:r>
                        <a:rPr lang="en-IN" sz="10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46 </a:t>
                      </a:r>
                      <a:r>
                        <a:rPr lang="en-IN" sz="10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(8)</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480278510"/>
                  </a:ext>
                </a:extLst>
              </a:tr>
              <a:tr h="411402">
                <a:tc>
                  <a:txBody>
                    <a:bodyPr/>
                    <a:lstStyle/>
                    <a:p>
                      <a:pPr marL="0" marR="0" algn="ctr">
                        <a:lnSpc>
                          <a:spcPct val="106000"/>
                        </a:lnSpc>
                        <a:spcBef>
                          <a:spcPts val="0"/>
                        </a:spcBef>
                        <a:spcAft>
                          <a:spcPts val="0"/>
                        </a:spcAft>
                      </a:pPr>
                      <a:r>
                        <a:rPr lang="en-IN" sz="10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6</a:t>
                      </a:r>
                      <a:endParaRPr lang="en-IN" sz="10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just">
                        <a:lnSpc>
                          <a:spcPct val="106000"/>
                        </a:lnSpc>
                        <a:spcBef>
                          <a:spcPts val="0"/>
                        </a:spcBef>
                        <a:spcAft>
                          <a:spcPts val="0"/>
                        </a:spcAft>
                      </a:pPr>
                      <a:r>
                        <a:rPr lang="en-IN" sz="10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East flowing rivers between Pennar and Kanyakumari</a:t>
                      </a:r>
                      <a:endParaRPr lang="en-IN" sz="10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a:lnSpc>
                          <a:spcPct val="106000"/>
                        </a:lnSpc>
                        <a:spcBef>
                          <a:spcPts val="0"/>
                        </a:spcBef>
                        <a:spcAft>
                          <a:spcPts val="0"/>
                        </a:spcAft>
                      </a:pPr>
                      <a:r>
                        <a:rPr lang="en-IN" sz="10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44.84</a:t>
                      </a:r>
                      <a:endParaRPr lang="en-IN" sz="100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a:lnSpc>
                          <a:spcPct val="106000"/>
                        </a:lnSpc>
                        <a:spcBef>
                          <a:spcPts val="0"/>
                        </a:spcBef>
                        <a:spcAft>
                          <a:spcPts val="0"/>
                        </a:spcAft>
                      </a:pPr>
                      <a:r>
                        <a:rPr lang="en-IN" sz="10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31.55</a:t>
                      </a:r>
                      <a:endParaRPr lang="en-IN" sz="100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a:lnSpc>
                          <a:spcPct val="106000"/>
                        </a:lnSpc>
                        <a:spcBef>
                          <a:spcPts val="0"/>
                        </a:spcBef>
                        <a:spcAft>
                          <a:spcPts val="0"/>
                        </a:spcAft>
                      </a:pPr>
                      <a:r>
                        <a:rPr lang="en-IN" sz="10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8.05</a:t>
                      </a:r>
                      <a:endParaRPr lang="en-IN" sz="100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a:lnSpc>
                          <a:spcPct val="106000"/>
                        </a:lnSpc>
                        <a:spcBef>
                          <a:spcPts val="0"/>
                        </a:spcBef>
                        <a:spcAft>
                          <a:spcPts val="0"/>
                        </a:spcAft>
                      </a:pPr>
                      <a:r>
                        <a:rPr lang="en-IN" sz="10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15.56</a:t>
                      </a:r>
                      <a:endParaRPr lang="en-IN" sz="100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a:lnSpc>
                          <a:spcPct val="106000"/>
                        </a:lnSpc>
                        <a:spcBef>
                          <a:spcPts val="0"/>
                        </a:spcBef>
                        <a:spcAft>
                          <a:spcPts val="0"/>
                        </a:spcAft>
                      </a:pPr>
                      <a:r>
                        <a:rPr lang="en-IN" sz="10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52 </a:t>
                      </a:r>
                      <a:r>
                        <a:rPr lang="en-IN" sz="10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(16)</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3131444420"/>
                  </a:ext>
                </a:extLst>
              </a:tr>
              <a:tr h="198746">
                <a:tc>
                  <a:txBody>
                    <a:bodyPr/>
                    <a:lstStyle/>
                    <a:p>
                      <a:pPr marL="0" marR="0" algn="ctr">
                        <a:lnSpc>
                          <a:spcPct val="106000"/>
                        </a:lnSpc>
                        <a:spcBef>
                          <a:spcPts val="0"/>
                        </a:spcBef>
                        <a:spcAft>
                          <a:spcPts val="0"/>
                        </a:spcAft>
                      </a:pPr>
                      <a:r>
                        <a:rPr lang="en-IN" sz="10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7</a:t>
                      </a:r>
                      <a:endParaRPr lang="en-IN" sz="100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just">
                        <a:lnSpc>
                          <a:spcPct val="106000"/>
                        </a:lnSpc>
                        <a:spcBef>
                          <a:spcPts val="0"/>
                        </a:spcBef>
                        <a:spcAft>
                          <a:spcPts val="0"/>
                        </a:spcAft>
                      </a:pPr>
                      <a:r>
                        <a:rPr lang="en-IN" sz="10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Tapi</a:t>
                      </a:r>
                      <a:endParaRPr lang="en-IN" sz="100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a:lnSpc>
                          <a:spcPct val="106000"/>
                        </a:lnSpc>
                        <a:spcBef>
                          <a:spcPts val="0"/>
                        </a:spcBef>
                        <a:spcAft>
                          <a:spcPts val="0"/>
                        </a:spcAft>
                      </a:pPr>
                      <a:r>
                        <a:rPr lang="en-IN" sz="10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2.51</a:t>
                      </a:r>
                      <a:endParaRPr lang="en-IN" sz="100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a:lnSpc>
                          <a:spcPct val="106000"/>
                        </a:lnSpc>
                        <a:spcBef>
                          <a:spcPts val="0"/>
                        </a:spcBef>
                        <a:spcAft>
                          <a:spcPts val="0"/>
                        </a:spcAft>
                      </a:pPr>
                      <a:r>
                        <a:rPr lang="en-IN" sz="10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62.05</a:t>
                      </a:r>
                      <a:endParaRPr lang="en-IN" sz="100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a:lnSpc>
                          <a:spcPct val="106000"/>
                        </a:lnSpc>
                        <a:spcBef>
                          <a:spcPts val="0"/>
                        </a:spcBef>
                        <a:spcAft>
                          <a:spcPts val="0"/>
                        </a:spcAft>
                      </a:pPr>
                      <a:r>
                        <a:rPr lang="en-IN" sz="10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21.98</a:t>
                      </a:r>
                      <a:endParaRPr lang="en-IN" sz="100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a:lnSpc>
                          <a:spcPct val="106000"/>
                        </a:lnSpc>
                        <a:spcBef>
                          <a:spcPts val="0"/>
                        </a:spcBef>
                        <a:spcAft>
                          <a:spcPts val="0"/>
                        </a:spcAft>
                      </a:pPr>
                      <a:r>
                        <a:rPr lang="en-IN" sz="10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13.46</a:t>
                      </a:r>
                      <a:endParaRPr lang="en-IN" sz="100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a:lnSpc>
                          <a:spcPct val="106000"/>
                        </a:lnSpc>
                        <a:spcBef>
                          <a:spcPts val="0"/>
                        </a:spcBef>
                        <a:spcAft>
                          <a:spcPts val="0"/>
                        </a:spcAft>
                      </a:pPr>
                      <a:r>
                        <a:rPr lang="en-IN" sz="10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40 </a:t>
                      </a:r>
                      <a:r>
                        <a:rPr lang="en-IN" sz="10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(12)</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3736405617"/>
                  </a:ext>
                </a:extLst>
              </a:tr>
              <a:tr h="411402">
                <a:tc>
                  <a:txBody>
                    <a:bodyPr/>
                    <a:lstStyle/>
                    <a:p>
                      <a:pPr marL="0" marR="0" algn="ctr">
                        <a:lnSpc>
                          <a:spcPct val="106000"/>
                        </a:lnSpc>
                        <a:spcBef>
                          <a:spcPts val="0"/>
                        </a:spcBef>
                        <a:spcAft>
                          <a:spcPts val="0"/>
                        </a:spcAft>
                      </a:pPr>
                      <a:r>
                        <a:rPr lang="en-IN" sz="10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8</a:t>
                      </a:r>
                      <a:endParaRPr lang="en-IN" sz="10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just">
                        <a:lnSpc>
                          <a:spcPct val="106000"/>
                        </a:lnSpc>
                        <a:spcBef>
                          <a:spcPts val="0"/>
                        </a:spcBef>
                        <a:spcAft>
                          <a:spcPts val="0"/>
                        </a:spcAft>
                      </a:pPr>
                      <a:r>
                        <a:rPr lang="en-IN" sz="10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West flowing rivers from Tapi to Tadri</a:t>
                      </a:r>
                      <a:endParaRPr lang="en-IN" sz="10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a:lnSpc>
                          <a:spcPct val="106000"/>
                        </a:lnSpc>
                        <a:spcBef>
                          <a:spcPts val="0"/>
                        </a:spcBef>
                        <a:spcAft>
                          <a:spcPts val="0"/>
                        </a:spcAft>
                      </a:pPr>
                      <a:r>
                        <a:rPr lang="en-IN" sz="10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42.10</a:t>
                      </a:r>
                      <a:endParaRPr lang="en-IN" sz="100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a:lnSpc>
                          <a:spcPct val="106000"/>
                        </a:lnSpc>
                        <a:spcBef>
                          <a:spcPts val="0"/>
                        </a:spcBef>
                        <a:spcAft>
                          <a:spcPts val="0"/>
                        </a:spcAft>
                      </a:pPr>
                      <a:r>
                        <a:rPr lang="en-IN" sz="10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34.34</a:t>
                      </a:r>
                      <a:endParaRPr lang="en-IN" sz="100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a:lnSpc>
                          <a:spcPct val="106000"/>
                        </a:lnSpc>
                        <a:spcBef>
                          <a:spcPts val="0"/>
                        </a:spcBef>
                        <a:spcAft>
                          <a:spcPts val="0"/>
                        </a:spcAft>
                      </a:pPr>
                      <a:r>
                        <a:rPr lang="en-IN" sz="10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15.47</a:t>
                      </a:r>
                      <a:endParaRPr lang="en-IN" sz="100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a:lnSpc>
                          <a:spcPct val="106000"/>
                        </a:lnSpc>
                        <a:spcBef>
                          <a:spcPts val="0"/>
                        </a:spcBef>
                        <a:spcAft>
                          <a:spcPts val="0"/>
                        </a:spcAft>
                      </a:pPr>
                      <a:r>
                        <a:rPr lang="en-IN" sz="10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8.09</a:t>
                      </a:r>
                      <a:endParaRPr lang="en-IN" sz="100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a:lnSpc>
                          <a:spcPct val="106000"/>
                        </a:lnSpc>
                        <a:spcBef>
                          <a:spcPts val="0"/>
                        </a:spcBef>
                        <a:spcAft>
                          <a:spcPts val="0"/>
                        </a:spcAft>
                      </a:pPr>
                      <a:r>
                        <a:rPr lang="en-IN" sz="10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30 </a:t>
                      </a:r>
                      <a:r>
                        <a:rPr lang="en-IN" sz="10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(13)</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3023020199"/>
                  </a:ext>
                </a:extLst>
              </a:tr>
              <a:tr h="411402">
                <a:tc>
                  <a:txBody>
                    <a:bodyPr/>
                    <a:lstStyle/>
                    <a:p>
                      <a:pPr marL="0" marR="0" algn="ctr">
                        <a:lnSpc>
                          <a:spcPct val="106000"/>
                        </a:lnSpc>
                        <a:spcBef>
                          <a:spcPts val="0"/>
                        </a:spcBef>
                        <a:spcAft>
                          <a:spcPts val="0"/>
                        </a:spcAft>
                      </a:pPr>
                      <a:r>
                        <a:rPr lang="en-IN" sz="10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9</a:t>
                      </a:r>
                      <a:endParaRPr lang="en-IN" sz="10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just">
                        <a:lnSpc>
                          <a:spcPct val="106000"/>
                        </a:lnSpc>
                        <a:spcBef>
                          <a:spcPts val="0"/>
                        </a:spcBef>
                        <a:spcAft>
                          <a:spcPts val="0"/>
                        </a:spcAft>
                      </a:pPr>
                      <a:r>
                        <a:rPr lang="en-IN" sz="10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West flowing rivers from Tadri to Kanyakumari </a:t>
                      </a:r>
                      <a:endParaRPr lang="en-IN" sz="100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a:lnSpc>
                          <a:spcPct val="106000"/>
                        </a:lnSpc>
                        <a:spcBef>
                          <a:spcPts val="0"/>
                        </a:spcBef>
                        <a:spcAft>
                          <a:spcPts val="0"/>
                        </a:spcAft>
                      </a:pPr>
                      <a:r>
                        <a:rPr lang="en-IN" sz="10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49.21</a:t>
                      </a:r>
                      <a:endParaRPr lang="en-IN" sz="100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a:lnSpc>
                          <a:spcPct val="106000"/>
                        </a:lnSpc>
                        <a:spcBef>
                          <a:spcPts val="0"/>
                        </a:spcBef>
                        <a:spcAft>
                          <a:spcPts val="0"/>
                        </a:spcAft>
                      </a:pPr>
                      <a:r>
                        <a:rPr lang="en-IN" sz="10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23.33</a:t>
                      </a:r>
                      <a:endParaRPr lang="en-IN" sz="100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a:lnSpc>
                          <a:spcPct val="106000"/>
                        </a:lnSpc>
                        <a:spcBef>
                          <a:spcPts val="0"/>
                        </a:spcBef>
                        <a:spcAft>
                          <a:spcPts val="0"/>
                        </a:spcAft>
                      </a:pPr>
                      <a:r>
                        <a:rPr lang="en-IN" sz="10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7.53</a:t>
                      </a:r>
                      <a:endParaRPr lang="en-IN" sz="100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a:lnSpc>
                          <a:spcPct val="106000"/>
                        </a:lnSpc>
                        <a:spcBef>
                          <a:spcPts val="0"/>
                        </a:spcBef>
                        <a:spcAft>
                          <a:spcPts val="0"/>
                        </a:spcAft>
                      </a:pPr>
                      <a:r>
                        <a:rPr lang="en-IN" sz="10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19.92</a:t>
                      </a:r>
                      <a:endParaRPr lang="en-IN" sz="100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a:lnSpc>
                          <a:spcPct val="106000"/>
                        </a:lnSpc>
                        <a:spcBef>
                          <a:spcPts val="0"/>
                        </a:spcBef>
                        <a:spcAft>
                          <a:spcPts val="0"/>
                        </a:spcAft>
                      </a:pPr>
                      <a:r>
                        <a:rPr lang="en-IN" sz="10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31 </a:t>
                      </a:r>
                      <a:r>
                        <a:rPr lang="en-IN" sz="10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(29)</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2760771611"/>
                  </a:ext>
                </a:extLst>
              </a:tr>
              <a:tr h="198746">
                <a:tc>
                  <a:txBody>
                    <a:bodyPr/>
                    <a:lstStyle/>
                    <a:p>
                      <a:pPr marL="0" marR="0" algn="ctr">
                        <a:lnSpc>
                          <a:spcPct val="106000"/>
                        </a:lnSpc>
                        <a:spcBef>
                          <a:spcPts val="0"/>
                        </a:spcBef>
                        <a:spcAft>
                          <a:spcPts val="0"/>
                        </a:spcAft>
                      </a:pPr>
                      <a:r>
                        <a:rPr lang="en-IN" sz="10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10</a:t>
                      </a:r>
                      <a:endParaRPr lang="en-IN" sz="10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just">
                        <a:lnSpc>
                          <a:spcPct val="106000"/>
                        </a:lnSpc>
                        <a:spcBef>
                          <a:spcPts val="0"/>
                        </a:spcBef>
                        <a:spcAft>
                          <a:spcPts val="0"/>
                        </a:spcAft>
                      </a:pPr>
                      <a:r>
                        <a:rPr lang="en-IN" sz="10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Pennar</a:t>
                      </a:r>
                      <a:endParaRPr lang="en-IN" sz="100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a:lnSpc>
                          <a:spcPct val="106000"/>
                        </a:lnSpc>
                        <a:spcBef>
                          <a:spcPts val="0"/>
                        </a:spcBef>
                        <a:spcAft>
                          <a:spcPts val="0"/>
                        </a:spcAft>
                      </a:pPr>
                      <a:r>
                        <a:rPr lang="en-IN" sz="10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5.19</a:t>
                      </a:r>
                      <a:endParaRPr lang="en-IN" sz="100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a:lnSpc>
                          <a:spcPct val="106000"/>
                        </a:lnSpc>
                        <a:spcBef>
                          <a:spcPts val="0"/>
                        </a:spcBef>
                        <a:spcAft>
                          <a:spcPts val="0"/>
                        </a:spcAft>
                      </a:pPr>
                      <a:r>
                        <a:rPr lang="en-IN" sz="10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45.77</a:t>
                      </a:r>
                      <a:endParaRPr lang="en-IN" sz="100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a:lnSpc>
                          <a:spcPct val="106000"/>
                        </a:lnSpc>
                        <a:spcBef>
                          <a:spcPts val="0"/>
                        </a:spcBef>
                        <a:spcAft>
                          <a:spcPts val="0"/>
                        </a:spcAft>
                      </a:pPr>
                      <a:r>
                        <a:rPr lang="en-IN" sz="10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25.05</a:t>
                      </a:r>
                      <a:endParaRPr lang="en-IN" sz="100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a:lnSpc>
                          <a:spcPct val="106000"/>
                        </a:lnSpc>
                        <a:spcBef>
                          <a:spcPts val="0"/>
                        </a:spcBef>
                        <a:spcAft>
                          <a:spcPts val="0"/>
                        </a:spcAft>
                      </a:pPr>
                      <a:r>
                        <a:rPr lang="en-IN" sz="10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23.99</a:t>
                      </a:r>
                      <a:endParaRPr lang="en-IN" sz="100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a:lnSpc>
                          <a:spcPct val="106000"/>
                        </a:lnSpc>
                        <a:spcBef>
                          <a:spcPts val="0"/>
                        </a:spcBef>
                        <a:spcAft>
                          <a:spcPts val="0"/>
                        </a:spcAft>
                      </a:pPr>
                      <a:r>
                        <a:rPr lang="en-IN" sz="10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38</a:t>
                      </a:r>
                      <a:r>
                        <a:rPr lang="en-IN" sz="10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(8)</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3506657979"/>
                  </a:ext>
                </a:extLst>
              </a:tr>
              <a:tr h="198746">
                <a:tc>
                  <a:txBody>
                    <a:bodyPr/>
                    <a:lstStyle/>
                    <a:p>
                      <a:pPr marL="0" marR="0" algn="ctr">
                        <a:lnSpc>
                          <a:spcPct val="106000"/>
                        </a:lnSpc>
                        <a:spcBef>
                          <a:spcPts val="0"/>
                        </a:spcBef>
                        <a:spcAft>
                          <a:spcPts val="0"/>
                        </a:spcAft>
                      </a:pPr>
                      <a:r>
                        <a:rPr lang="en-IN" sz="10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11</a:t>
                      </a:r>
                      <a:endParaRPr lang="en-IN" sz="10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just">
                        <a:lnSpc>
                          <a:spcPct val="106000"/>
                        </a:lnSpc>
                        <a:spcBef>
                          <a:spcPts val="0"/>
                        </a:spcBef>
                        <a:spcAft>
                          <a:spcPts val="0"/>
                        </a:spcAft>
                      </a:pPr>
                      <a:r>
                        <a:rPr lang="en-IN" sz="10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Narmada</a:t>
                      </a:r>
                      <a:endParaRPr lang="en-IN" sz="100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a:lnSpc>
                          <a:spcPct val="106000"/>
                        </a:lnSpc>
                        <a:spcBef>
                          <a:spcPts val="0"/>
                        </a:spcBef>
                        <a:spcAft>
                          <a:spcPts val="0"/>
                        </a:spcAft>
                      </a:pPr>
                      <a:r>
                        <a:rPr lang="en-IN" sz="10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5.84</a:t>
                      </a:r>
                      <a:endParaRPr lang="en-IN" sz="100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a:lnSpc>
                          <a:spcPct val="106000"/>
                        </a:lnSpc>
                        <a:spcBef>
                          <a:spcPts val="0"/>
                        </a:spcBef>
                        <a:spcAft>
                          <a:spcPts val="0"/>
                        </a:spcAft>
                      </a:pPr>
                      <a:r>
                        <a:rPr lang="en-IN" sz="10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50.26</a:t>
                      </a:r>
                      <a:endParaRPr lang="en-IN" sz="100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a:lnSpc>
                          <a:spcPct val="106000"/>
                        </a:lnSpc>
                        <a:spcBef>
                          <a:spcPts val="0"/>
                        </a:spcBef>
                        <a:spcAft>
                          <a:spcPts val="0"/>
                        </a:spcAft>
                      </a:pPr>
                      <a:r>
                        <a:rPr lang="en-IN" sz="10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27.51</a:t>
                      </a:r>
                      <a:endParaRPr lang="en-IN" sz="100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a:lnSpc>
                          <a:spcPct val="106000"/>
                        </a:lnSpc>
                        <a:spcBef>
                          <a:spcPts val="0"/>
                        </a:spcBef>
                        <a:spcAft>
                          <a:spcPts val="0"/>
                        </a:spcAft>
                      </a:pPr>
                      <a:r>
                        <a:rPr lang="en-IN" sz="10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16.39</a:t>
                      </a:r>
                      <a:endParaRPr lang="en-IN" sz="100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a:lnSpc>
                          <a:spcPct val="106000"/>
                        </a:lnSpc>
                        <a:spcBef>
                          <a:spcPts val="0"/>
                        </a:spcBef>
                        <a:spcAft>
                          <a:spcPts val="0"/>
                        </a:spcAft>
                      </a:pPr>
                      <a:r>
                        <a:rPr lang="en-IN" sz="10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62 </a:t>
                      </a:r>
                      <a:r>
                        <a:rPr lang="en-IN" sz="10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(20)</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931546905"/>
                  </a:ext>
                </a:extLst>
              </a:tr>
              <a:tr h="198746">
                <a:tc>
                  <a:txBody>
                    <a:bodyPr/>
                    <a:lstStyle/>
                    <a:p>
                      <a:pPr marL="0" marR="0" algn="ctr">
                        <a:lnSpc>
                          <a:spcPct val="106000"/>
                        </a:lnSpc>
                        <a:spcBef>
                          <a:spcPts val="0"/>
                        </a:spcBef>
                        <a:spcAft>
                          <a:spcPts val="0"/>
                        </a:spcAft>
                      </a:pPr>
                      <a:r>
                        <a:rPr lang="en-IN" sz="10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12</a:t>
                      </a:r>
                      <a:endParaRPr lang="en-IN" sz="10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just">
                        <a:lnSpc>
                          <a:spcPct val="106000"/>
                        </a:lnSpc>
                        <a:spcBef>
                          <a:spcPts val="0"/>
                        </a:spcBef>
                        <a:spcAft>
                          <a:spcPts val="0"/>
                        </a:spcAft>
                      </a:pPr>
                      <a:r>
                        <a:rPr lang="en-IN" sz="10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Sabarmati</a:t>
                      </a:r>
                      <a:endParaRPr lang="en-IN" sz="100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a:lnSpc>
                          <a:spcPct val="106000"/>
                        </a:lnSpc>
                        <a:spcBef>
                          <a:spcPts val="0"/>
                        </a:spcBef>
                        <a:spcAft>
                          <a:spcPts val="0"/>
                        </a:spcAft>
                      </a:pPr>
                      <a:r>
                        <a:rPr lang="en-IN" sz="10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48.75</a:t>
                      </a:r>
                      <a:endParaRPr lang="en-IN" sz="100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a:lnSpc>
                          <a:spcPct val="106000"/>
                        </a:lnSpc>
                        <a:spcBef>
                          <a:spcPts val="0"/>
                        </a:spcBef>
                        <a:spcAft>
                          <a:spcPts val="0"/>
                        </a:spcAft>
                      </a:pPr>
                      <a:r>
                        <a:rPr lang="en-IN" sz="10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40.16</a:t>
                      </a:r>
                      <a:endParaRPr lang="en-IN" sz="100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a:lnSpc>
                          <a:spcPct val="106000"/>
                        </a:lnSpc>
                        <a:spcBef>
                          <a:spcPts val="0"/>
                        </a:spcBef>
                        <a:spcAft>
                          <a:spcPts val="0"/>
                        </a:spcAft>
                      </a:pPr>
                      <a:r>
                        <a:rPr lang="en-IN" sz="10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5.95</a:t>
                      </a:r>
                      <a:endParaRPr lang="en-IN" sz="100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a:lnSpc>
                          <a:spcPct val="106000"/>
                        </a:lnSpc>
                        <a:spcBef>
                          <a:spcPts val="0"/>
                        </a:spcBef>
                        <a:spcAft>
                          <a:spcPts val="0"/>
                        </a:spcAft>
                      </a:pPr>
                      <a:r>
                        <a:rPr lang="en-IN" sz="10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5.14</a:t>
                      </a:r>
                      <a:endParaRPr lang="en-IN" sz="100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a:lnSpc>
                          <a:spcPct val="106000"/>
                        </a:lnSpc>
                        <a:spcBef>
                          <a:spcPts val="0"/>
                        </a:spcBef>
                        <a:spcAft>
                          <a:spcPts val="0"/>
                        </a:spcAft>
                      </a:pPr>
                      <a:r>
                        <a:rPr lang="en-IN" sz="10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16</a:t>
                      </a:r>
                      <a:r>
                        <a:rPr lang="en-IN" sz="10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(6)</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2340605377"/>
                  </a:ext>
                </a:extLst>
              </a:tr>
              <a:tr h="198746">
                <a:tc>
                  <a:txBody>
                    <a:bodyPr/>
                    <a:lstStyle/>
                    <a:p>
                      <a:pPr marL="0" marR="0" algn="ctr">
                        <a:lnSpc>
                          <a:spcPct val="106000"/>
                        </a:lnSpc>
                        <a:spcBef>
                          <a:spcPts val="0"/>
                        </a:spcBef>
                        <a:spcAft>
                          <a:spcPts val="0"/>
                        </a:spcAft>
                      </a:pPr>
                      <a:r>
                        <a:rPr lang="en-IN" sz="10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13</a:t>
                      </a:r>
                      <a:endParaRPr lang="en-IN" sz="10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just">
                        <a:lnSpc>
                          <a:spcPct val="106000"/>
                        </a:lnSpc>
                        <a:spcBef>
                          <a:spcPts val="0"/>
                        </a:spcBef>
                        <a:spcAft>
                          <a:spcPts val="0"/>
                        </a:spcAft>
                      </a:pPr>
                      <a:r>
                        <a:rPr lang="en-IN" sz="10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Mahi</a:t>
                      </a:r>
                      <a:endParaRPr lang="en-IN" sz="100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a:lnSpc>
                          <a:spcPct val="106000"/>
                        </a:lnSpc>
                        <a:spcBef>
                          <a:spcPts val="0"/>
                        </a:spcBef>
                        <a:spcAft>
                          <a:spcPts val="0"/>
                        </a:spcAft>
                      </a:pPr>
                      <a:r>
                        <a:rPr lang="en-IN" sz="10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25.91</a:t>
                      </a:r>
                      <a:endParaRPr lang="en-IN" sz="100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a:lnSpc>
                          <a:spcPct val="106000"/>
                        </a:lnSpc>
                        <a:spcBef>
                          <a:spcPts val="0"/>
                        </a:spcBef>
                        <a:spcAft>
                          <a:spcPts val="0"/>
                        </a:spcAft>
                      </a:pPr>
                      <a:r>
                        <a:rPr lang="en-IN" sz="10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52.24</a:t>
                      </a:r>
                      <a:endParaRPr lang="en-IN" sz="100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a:lnSpc>
                          <a:spcPct val="106000"/>
                        </a:lnSpc>
                        <a:spcBef>
                          <a:spcPts val="0"/>
                        </a:spcBef>
                        <a:spcAft>
                          <a:spcPts val="0"/>
                        </a:spcAft>
                      </a:pPr>
                      <a:r>
                        <a:rPr lang="en-IN" sz="10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21.01</a:t>
                      </a:r>
                      <a:endParaRPr lang="en-IN" sz="100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a:lnSpc>
                          <a:spcPct val="106000"/>
                        </a:lnSpc>
                        <a:spcBef>
                          <a:spcPts val="0"/>
                        </a:spcBef>
                        <a:spcAft>
                          <a:spcPts val="0"/>
                        </a:spcAft>
                      </a:pPr>
                      <a:r>
                        <a:rPr lang="en-IN" sz="10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0.85</a:t>
                      </a:r>
                      <a:endParaRPr lang="en-IN" sz="100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a:lnSpc>
                          <a:spcPct val="106000"/>
                        </a:lnSpc>
                        <a:spcBef>
                          <a:spcPts val="0"/>
                        </a:spcBef>
                        <a:spcAft>
                          <a:spcPts val="0"/>
                        </a:spcAft>
                      </a:pPr>
                      <a:r>
                        <a:rPr lang="en-IN" sz="10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23</a:t>
                      </a:r>
                      <a:r>
                        <a:rPr lang="en-IN" sz="10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(7)</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3254894343"/>
                  </a:ext>
                </a:extLst>
              </a:tr>
              <a:tr h="411402">
                <a:tc>
                  <a:txBody>
                    <a:bodyPr/>
                    <a:lstStyle/>
                    <a:p>
                      <a:pPr marL="0" marR="0" algn="ctr">
                        <a:lnSpc>
                          <a:spcPct val="106000"/>
                        </a:lnSpc>
                        <a:spcBef>
                          <a:spcPts val="0"/>
                        </a:spcBef>
                        <a:spcAft>
                          <a:spcPts val="0"/>
                        </a:spcAft>
                      </a:pPr>
                      <a:r>
                        <a:rPr lang="en-IN" sz="10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14</a:t>
                      </a:r>
                      <a:endParaRPr lang="en-IN" sz="10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just">
                        <a:lnSpc>
                          <a:spcPct val="106000"/>
                        </a:lnSpc>
                        <a:spcBef>
                          <a:spcPts val="0"/>
                        </a:spcBef>
                        <a:spcAft>
                          <a:spcPts val="0"/>
                        </a:spcAft>
                      </a:pPr>
                      <a:r>
                        <a:rPr lang="en-IN" sz="10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West flowing rivers of Kutch and Saurashtra including Luni</a:t>
                      </a:r>
                      <a:endParaRPr lang="en-IN" sz="100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a:lnSpc>
                          <a:spcPct val="106000"/>
                        </a:lnSpc>
                        <a:spcBef>
                          <a:spcPts val="0"/>
                        </a:spcBef>
                        <a:spcAft>
                          <a:spcPts val="0"/>
                        </a:spcAft>
                      </a:pPr>
                      <a:r>
                        <a:rPr lang="en-IN" sz="10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51.52</a:t>
                      </a:r>
                      <a:endParaRPr lang="en-IN" sz="10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a:lnSpc>
                          <a:spcPct val="106000"/>
                        </a:lnSpc>
                        <a:spcBef>
                          <a:spcPts val="0"/>
                        </a:spcBef>
                        <a:spcAft>
                          <a:spcPts val="0"/>
                        </a:spcAft>
                      </a:pPr>
                      <a:r>
                        <a:rPr lang="en-IN" sz="10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45.07</a:t>
                      </a:r>
                      <a:endParaRPr lang="en-IN" sz="100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a:lnSpc>
                          <a:spcPct val="106000"/>
                        </a:lnSpc>
                        <a:spcBef>
                          <a:spcPts val="0"/>
                        </a:spcBef>
                        <a:spcAft>
                          <a:spcPts val="0"/>
                        </a:spcAft>
                      </a:pPr>
                      <a:r>
                        <a:rPr lang="en-IN" sz="10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2.92</a:t>
                      </a:r>
                      <a:endParaRPr lang="en-IN" sz="100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a:lnSpc>
                          <a:spcPct val="106000"/>
                        </a:lnSpc>
                        <a:spcBef>
                          <a:spcPts val="0"/>
                        </a:spcBef>
                        <a:spcAft>
                          <a:spcPts val="0"/>
                        </a:spcAft>
                      </a:pPr>
                      <a:r>
                        <a:rPr lang="en-IN" sz="10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0.49</a:t>
                      </a:r>
                      <a:endParaRPr lang="en-IN" sz="100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a:lnSpc>
                          <a:spcPct val="106000"/>
                        </a:lnSpc>
                        <a:spcBef>
                          <a:spcPts val="0"/>
                        </a:spcBef>
                        <a:spcAft>
                          <a:spcPts val="0"/>
                        </a:spcAft>
                      </a:pPr>
                      <a:r>
                        <a:rPr lang="en-IN" sz="10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95 </a:t>
                      </a:r>
                      <a:r>
                        <a:rPr lang="en-IN" sz="10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(10)</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4159548516"/>
                  </a:ext>
                </a:extLst>
              </a:tr>
              <a:tr h="198746">
                <a:tc>
                  <a:txBody>
                    <a:bodyPr/>
                    <a:lstStyle/>
                    <a:p>
                      <a:pPr marL="0" marR="0" algn="ctr">
                        <a:lnSpc>
                          <a:spcPct val="106000"/>
                        </a:lnSpc>
                        <a:spcBef>
                          <a:spcPts val="0"/>
                        </a:spcBef>
                        <a:spcAft>
                          <a:spcPts val="0"/>
                        </a:spcAft>
                      </a:pPr>
                      <a:r>
                        <a:rPr lang="en-IN" sz="10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15</a:t>
                      </a:r>
                      <a:endParaRPr lang="en-IN" sz="10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just">
                        <a:lnSpc>
                          <a:spcPct val="106000"/>
                        </a:lnSpc>
                        <a:spcBef>
                          <a:spcPts val="0"/>
                        </a:spcBef>
                        <a:spcAft>
                          <a:spcPts val="0"/>
                        </a:spcAft>
                      </a:pPr>
                      <a:r>
                        <a:rPr lang="en-IN" sz="10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Brahmani and Baitarani</a:t>
                      </a:r>
                      <a:endParaRPr lang="en-IN" sz="100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a:lnSpc>
                          <a:spcPct val="106000"/>
                        </a:lnSpc>
                        <a:spcBef>
                          <a:spcPts val="0"/>
                        </a:spcBef>
                        <a:spcAft>
                          <a:spcPts val="0"/>
                        </a:spcAft>
                      </a:pPr>
                      <a:r>
                        <a:rPr lang="en-IN" sz="10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14.30</a:t>
                      </a:r>
                      <a:endParaRPr lang="en-IN" sz="100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a:lnSpc>
                          <a:spcPct val="106000"/>
                        </a:lnSpc>
                        <a:spcBef>
                          <a:spcPts val="0"/>
                        </a:spcBef>
                        <a:spcAft>
                          <a:spcPts val="0"/>
                        </a:spcAft>
                      </a:pPr>
                      <a:r>
                        <a:rPr lang="en-IN" sz="10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41.85</a:t>
                      </a:r>
                      <a:endParaRPr lang="en-IN" sz="100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a:lnSpc>
                          <a:spcPct val="106000"/>
                        </a:lnSpc>
                        <a:spcBef>
                          <a:spcPts val="0"/>
                        </a:spcBef>
                        <a:spcAft>
                          <a:spcPts val="0"/>
                        </a:spcAft>
                      </a:pPr>
                      <a:r>
                        <a:rPr lang="en-IN" sz="10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24.83</a:t>
                      </a:r>
                      <a:endParaRPr lang="en-IN" sz="100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a:lnSpc>
                          <a:spcPct val="106000"/>
                        </a:lnSpc>
                        <a:spcBef>
                          <a:spcPts val="0"/>
                        </a:spcBef>
                        <a:spcAft>
                          <a:spcPts val="0"/>
                        </a:spcAft>
                      </a:pPr>
                      <a:r>
                        <a:rPr lang="en-IN" sz="10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19.02</a:t>
                      </a:r>
                      <a:endParaRPr lang="en-IN" sz="100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a:lnSpc>
                          <a:spcPct val="106000"/>
                        </a:lnSpc>
                        <a:spcBef>
                          <a:spcPts val="0"/>
                        </a:spcBef>
                        <a:spcAft>
                          <a:spcPts val="0"/>
                        </a:spcAft>
                      </a:pPr>
                      <a:r>
                        <a:rPr lang="en-IN" sz="10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31</a:t>
                      </a:r>
                      <a:r>
                        <a:rPr lang="en-IN" sz="10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(8)</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3183465576"/>
                  </a:ext>
                </a:extLst>
              </a:tr>
              <a:tr h="198746">
                <a:tc>
                  <a:txBody>
                    <a:bodyPr/>
                    <a:lstStyle/>
                    <a:p>
                      <a:pPr marL="0" marR="0" algn="ctr">
                        <a:lnSpc>
                          <a:spcPct val="106000"/>
                        </a:lnSpc>
                        <a:spcBef>
                          <a:spcPts val="0"/>
                        </a:spcBef>
                        <a:spcAft>
                          <a:spcPts val="0"/>
                        </a:spcAft>
                      </a:pPr>
                      <a:r>
                        <a:rPr lang="en-IN" sz="10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16</a:t>
                      </a:r>
                      <a:endParaRPr lang="en-IN" sz="10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just">
                        <a:lnSpc>
                          <a:spcPct val="106000"/>
                        </a:lnSpc>
                        <a:spcBef>
                          <a:spcPts val="0"/>
                        </a:spcBef>
                        <a:spcAft>
                          <a:spcPts val="0"/>
                        </a:spcAft>
                      </a:pPr>
                      <a:r>
                        <a:rPr lang="en-IN" sz="10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Subarnarekha</a:t>
                      </a:r>
                      <a:endParaRPr lang="en-IN" sz="10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a:lnSpc>
                          <a:spcPct val="106000"/>
                        </a:lnSpc>
                        <a:spcBef>
                          <a:spcPts val="0"/>
                        </a:spcBef>
                        <a:spcAft>
                          <a:spcPts val="0"/>
                        </a:spcAft>
                      </a:pPr>
                      <a:r>
                        <a:rPr lang="en-IN" sz="10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35.96</a:t>
                      </a:r>
                      <a:endParaRPr lang="en-IN" sz="10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a:lnSpc>
                          <a:spcPct val="106000"/>
                        </a:lnSpc>
                        <a:spcBef>
                          <a:spcPts val="0"/>
                        </a:spcBef>
                        <a:spcAft>
                          <a:spcPts val="0"/>
                        </a:spcAft>
                      </a:pPr>
                      <a:r>
                        <a:rPr lang="en-IN" sz="10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46.11</a:t>
                      </a:r>
                      <a:endParaRPr lang="en-IN" sz="100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a:lnSpc>
                          <a:spcPct val="106000"/>
                        </a:lnSpc>
                        <a:spcBef>
                          <a:spcPts val="0"/>
                        </a:spcBef>
                        <a:spcAft>
                          <a:spcPts val="0"/>
                        </a:spcAft>
                      </a:pPr>
                      <a:r>
                        <a:rPr lang="en-IN" sz="10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10.17</a:t>
                      </a:r>
                      <a:endParaRPr lang="en-IN" sz="10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a:lnSpc>
                          <a:spcPct val="106000"/>
                        </a:lnSpc>
                        <a:spcBef>
                          <a:spcPts val="0"/>
                        </a:spcBef>
                        <a:spcAft>
                          <a:spcPts val="0"/>
                        </a:spcAft>
                      </a:pPr>
                      <a:r>
                        <a:rPr lang="en-IN" sz="10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7.75</a:t>
                      </a:r>
                      <a:endParaRPr lang="en-IN" sz="10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a:lnSpc>
                          <a:spcPct val="106000"/>
                        </a:lnSpc>
                        <a:spcBef>
                          <a:spcPts val="0"/>
                        </a:spcBef>
                        <a:spcAft>
                          <a:spcPts val="0"/>
                        </a:spcAft>
                      </a:pPr>
                      <a:r>
                        <a:rPr lang="en-IN" sz="10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17</a:t>
                      </a:r>
                      <a:r>
                        <a:rPr lang="en-IN" sz="10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(7)</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3954424757"/>
                  </a:ext>
                </a:extLst>
              </a:tr>
            </a:tbl>
          </a:graphicData>
        </a:graphic>
      </p:graphicFrame>
      <p:graphicFrame>
        <p:nvGraphicFramePr>
          <p:cNvPr id="6" name="Table 5">
            <a:extLst>
              <a:ext uri="{FF2B5EF4-FFF2-40B4-BE49-F238E27FC236}">
                <a16:creationId xmlns:a16="http://schemas.microsoft.com/office/drawing/2014/main" id="{5A5B7F19-411C-4D7D-9B1F-1D710AB56A4B}"/>
              </a:ext>
            </a:extLst>
          </p:cNvPr>
          <p:cNvGraphicFramePr>
            <a:graphicFrameLocks noGrp="1"/>
          </p:cNvGraphicFramePr>
          <p:nvPr>
            <p:extLst>
              <p:ext uri="{D42A27DB-BD31-4B8C-83A1-F6EECF244321}">
                <p14:modId xmlns:p14="http://schemas.microsoft.com/office/powerpoint/2010/main" val="111744230"/>
              </p:ext>
            </p:extLst>
          </p:nvPr>
        </p:nvGraphicFramePr>
        <p:xfrm>
          <a:off x="8239151" y="5223767"/>
          <a:ext cx="3630966" cy="1645920"/>
        </p:xfrm>
        <a:graphic>
          <a:graphicData uri="http://schemas.openxmlformats.org/drawingml/2006/table">
            <a:tbl>
              <a:tblPr firstRow="1" bandRow="1">
                <a:tableStyleId>{5940675A-B579-460E-94D1-54222C63F5DA}</a:tableStyleId>
              </a:tblPr>
              <a:tblGrid>
                <a:gridCol w="1416477">
                  <a:extLst>
                    <a:ext uri="{9D8B030D-6E8A-4147-A177-3AD203B41FA5}">
                      <a16:colId xmlns:a16="http://schemas.microsoft.com/office/drawing/2014/main" val="774210047"/>
                    </a:ext>
                  </a:extLst>
                </a:gridCol>
                <a:gridCol w="2214489">
                  <a:extLst>
                    <a:ext uri="{9D8B030D-6E8A-4147-A177-3AD203B41FA5}">
                      <a16:colId xmlns:a16="http://schemas.microsoft.com/office/drawing/2014/main" val="3284902802"/>
                    </a:ext>
                  </a:extLst>
                </a:gridCol>
              </a:tblGrid>
              <a:tr h="0">
                <a:tc>
                  <a:txBody>
                    <a:bodyPr/>
                    <a:lstStyle/>
                    <a:p>
                      <a:pPr algn="ctr"/>
                      <a:r>
                        <a:rPr lang="en-US" sz="1200" dirty="0">
                          <a:latin typeface="Times New Roman" panose="02020603050405020304" pitchFamily="18" charset="0"/>
                          <a:cs typeface="Times New Roman" panose="02020603050405020304" pitchFamily="18" charset="0"/>
                        </a:rPr>
                        <a:t>FMI index range</a:t>
                      </a:r>
                      <a:endParaRPr lang="en-IN" sz="1200" dirty="0">
                        <a:latin typeface="Times New Roman" panose="02020603050405020304" pitchFamily="18" charset="0"/>
                        <a:cs typeface="Times New Roman" panose="02020603050405020304" pitchFamily="18" charset="0"/>
                      </a:endParaRPr>
                    </a:p>
                  </a:txBody>
                  <a:tcPr/>
                </a:tc>
                <a:tc>
                  <a:txBody>
                    <a:bodyPr/>
                    <a:lstStyle/>
                    <a:p>
                      <a:pPr algn="ctr"/>
                      <a:r>
                        <a:rPr lang="en-US" sz="1200" dirty="0">
                          <a:latin typeface="Times New Roman" panose="02020603050405020304" pitchFamily="18" charset="0"/>
                          <a:cs typeface="Times New Roman" panose="02020603050405020304" pitchFamily="18" charset="0"/>
                        </a:rPr>
                        <a:t>Zones</a:t>
                      </a:r>
                      <a:endParaRPr lang="en-IN" sz="1200" dirty="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2613775097"/>
                  </a:ext>
                </a:extLst>
              </a:tr>
              <a:tr h="194569">
                <a:tc>
                  <a:txBody>
                    <a:bodyPr/>
                    <a:lstStyle/>
                    <a:p>
                      <a:pPr algn="ctr"/>
                      <a:r>
                        <a:rPr lang="en-IN" sz="1200" kern="1200" dirty="0">
                          <a:solidFill>
                            <a:schemeClr val="tx1"/>
                          </a:solidFill>
                          <a:effectLst/>
                          <a:latin typeface="Times New Roman" panose="02020603050405020304" pitchFamily="18" charset="0"/>
                          <a:ea typeface="+mn-ea"/>
                          <a:cs typeface="Times New Roman" panose="02020603050405020304" pitchFamily="18" charset="0"/>
                        </a:rPr>
                        <a:t>0≤ FMII &lt;0.2</a:t>
                      </a:r>
                      <a:endParaRPr lang="en-IN" sz="1200" dirty="0">
                        <a:latin typeface="Times New Roman" panose="02020603050405020304" pitchFamily="18" charset="0"/>
                        <a:cs typeface="Times New Roman" panose="02020603050405020304" pitchFamily="18" charset="0"/>
                      </a:endParaRPr>
                    </a:p>
                  </a:txBody>
                  <a:tcPr>
                    <a:solidFill>
                      <a:srgbClr val="FF0000"/>
                    </a:solidFill>
                  </a:tcPr>
                </a:tc>
                <a:tc>
                  <a:txBody>
                    <a:bodyPr/>
                    <a:lstStyle/>
                    <a:p>
                      <a:r>
                        <a:rPr lang="en-IN" sz="1200" kern="1200" dirty="0">
                          <a:solidFill>
                            <a:schemeClr val="tx1"/>
                          </a:solidFill>
                          <a:effectLst/>
                          <a:latin typeface="Times New Roman" panose="02020603050405020304" pitchFamily="18" charset="0"/>
                          <a:ea typeface="+mn-ea"/>
                          <a:cs typeface="Times New Roman" panose="02020603050405020304" pitchFamily="18" charset="0"/>
                        </a:rPr>
                        <a:t>highly deficient zone </a:t>
                      </a:r>
                      <a:endParaRPr lang="en-IN" sz="1200" dirty="0">
                        <a:latin typeface="Times New Roman" panose="02020603050405020304" pitchFamily="18" charset="0"/>
                        <a:cs typeface="Times New Roman" panose="02020603050405020304" pitchFamily="18" charset="0"/>
                      </a:endParaRPr>
                    </a:p>
                  </a:txBody>
                  <a:tcPr>
                    <a:solidFill>
                      <a:srgbClr val="FF0000"/>
                    </a:solidFill>
                  </a:tcPr>
                </a:tc>
                <a:extLst>
                  <a:ext uri="{0D108BD9-81ED-4DB2-BD59-A6C34878D82A}">
                    <a16:rowId xmlns:a16="http://schemas.microsoft.com/office/drawing/2014/main" val="1434315915"/>
                  </a:ext>
                </a:extLst>
              </a:tr>
              <a:tr h="194569">
                <a:tc>
                  <a:txBody>
                    <a:bodyPr/>
                    <a:lstStyle/>
                    <a:p>
                      <a:pPr algn="ctr"/>
                      <a:r>
                        <a:rPr lang="en-IN" sz="1200" kern="1200" dirty="0">
                          <a:solidFill>
                            <a:schemeClr val="tx1"/>
                          </a:solidFill>
                          <a:effectLst/>
                          <a:latin typeface="Times New Roman" panose="02020603050405020304" pitchFamily="18" charset="0"/>
                          <a:ea typeface="+mn-ea"/>
                          <a:cs typeface="Times New Roman" panose="02020603050405020304" pitchFamily="18" charset="0"/>
                        </a:rPr>
                        <a:t>0.2≤ FMII &lt;0.4</a:t>
                      </a:r>
                      <a:endParaRPr lang="en-IN" sz="1200" dirty="0">
                        <a:latin typeface="Times New Roman" panose="02020603050405020304" pitchFamily="18" charset="0"/>
                        <a:cs typeface="Times New Roman" panose="02020603050405020304" pitchFamily="18" charset="0"/>
                      </a:endParaRPr>
                    </a:p>
                  </a:txBody>
                  <a:tcPr>
                    <a:solidFill>
                      <a:srgbClr val="FFC000"/>
                    </a:solidFill>
                  </a:tcPr>
                </a:tc>
                <a:tc>
                  <a:txBody>
                    <a:bodyPr/>
                    <a:lstStyle/>
                    <a:p>
                      <a:r>
                        <a:rPr lang="en-IN" sz="1200" kern="1200" dirty="0">
                          <a:solidFill>
                            <a:schemeClr val="tx1"/>
                          </a:solidFill>
                          <a:effectLst/>
                          <a:latin typeface="Times New Roman" panose="02020603050405020304" pitchFamily="18" charset="0"/>
                          <a:ea typeface="+mn-ea"/>
                          <a:cs typeface="Times New Roman" panose="02020603050405020304" pitchFamily="18" charset="0"/>
                        </a:rPr>
                        <a:t>deficient zone </a:t>
                      </a:r>
                      <a:endParaRPr lang="en-IN" sz="1200" dirty="0">
                        <a:latin typeface="Times New Roman" panose="02020603050405020304" pitchFamily="18" charset="0"/>
                        <a:cs typeface="Times New Roman" panose="02020603050405020304" pitchFamily="18" charset="0"/>
                      </a:endParaRPr>
                    </a:p>
                  </a:txBody>
                  <a:tcPr>
                    <a:solidFill>
                      <a:srgbClr val="FFC000"/>
                    </a:solidFill>
                  </a:tcPr>
                </a:tc>
                <a:extLst>
                  <a:ext uri="{0D108BD9-81ED-4DB2-BD59-A6C34878D82A}">
                    <a16:rowId xmlns:a16="http://schemas.microsoft.com/office/drawing/2014/main" val="1040563868"/>
                  </a:ext>
                </a:extLst>
              </a:tr>
              <a:tr h="194569">
                <a:tc>
                  <a:txBody>
                    <a:bodyPr/>
                    <a:lstStyle/>
                    <a:p>
                      <a:pPr algn="ctr"/>
                      <a:r>
                        <a:rPr lang="en-IN" sz="1200" kern="1200" dirty="0">
                          <a:solidFill>
                            <a:schemeClr val="tx1"/>
                          </a:solidFill>
                          <a:effectLst/>
                          <a:latin typeface="Times New Roman" panose="02020603050405020304" pitchFamily="18" charset="0"/>
                          <a:ea typeface="+mn-ea"/>
                          <a:cs typeface="Times New Roman" panose="02020603050405020304" pitchFamily="18" charset="0"/>
                        </a:rPr>
                        <a:t>0.4≤ FMII &lt;0.6</a:t>
                      </a:r>
                      <a:endParaRPr lang="en-IN" sz="1200" dirty="0">
                        <a:latin typeface="Times New Roman" panose="02020603050405020304" pitchFamily="18" charset="0"/>
                        <a:cs typeface="Times New Roman" panose="02020603050405020304" pitchFamily="18" charset="0"/>
                      </a:endParaRPr>
                    </a:p>
                  </a:txBody>
                  <a:tcPr>
                    <a:solidFill>
                      <a:srgbClr val="FFFF00"/>
                    </a:solidFill>
                  </a:tcPr>
                </a:tc>
                <a:tc>
                  <a:txBody>
                    <a:bodyPr/>
                    <a:lstStyle/>
                    <a:p>
                      <a:r>
                        <a:rPr lang="en-IN" sz="1200" kern="1200" dirty="0">
                          <a:solidFill>
                            <a:schemeClr val="tx1"/>
                          </a:solidFill>
                          <a:effectLst/>
                          <a:latin typeface="Times New Roman" panose="02020603050405020304" pitchFamily="18" charset="0"/>
                          <a:ea typeface="+mn-ea"/>
                          <a:cs typeface="Times New Roman" panose="02020603050405020304" pitchFamily="18" charset="0"/>
                        </a:rPr>
                        <a:t>average zone </a:t>
                      </a:r>
                      <a:endParaRPr lang="en-IN" sz="1200" dirty="0">
                        <a:latin typeface="Times New Roman" panose="02020603050405020304" pitchFamily="18" charset="0"/>
                        <a:cs typeface="Times New Roman" panose="02020603050405020304" pitchFamily="18" charset="0"/>
                      </a:endParaRPr>
                    </a:p>
                  </a:txBody>
                  <a:tcPr>
                    <a:solidFill>
                      <a:srgbClr val="FFFF00"/>
                    </a:solidFill>
                  </a:tcPr>
                </a:tc>
                <a:extLst>
                  <a:ext uri="{0D108BD9-81ED-4DB2-BD59-A6C34878D82A}">
                    <a16:rowId xmlns:a16="http://schemas.microsoft.com/office/drawing/2014/main" val="1246409346"/>
                  </a:ext>
                </a:extLst>
              </a:tr>
              <a:tr h="194569">
                <a:tc>
                  <a:txBody>
                    <a:bodyPr/>
                    <a:lstStyle/>
                    <a:p>
                      <a:pPr algn="ctr"/>
                      <a:r>
                        <a:rPr lang="en-IN" sz="1200" kern="1200" dirty="0">
                          <a:solidFill>
                            <a:schemeClr val="tx1"/>
                          </a:solidFill>
                          <a:effectLst/>
                          <a:latin typeface="Times New Roman" panose="02020603050405020304" pitchFamily="18" charset="0"/>
                          <a:ea typeface="+mn-ea"/>
                          <a:cs typeface="Times New Roman" panose="02020603050405020304" pitchFamily="18" charset="0"/>
                        </a:rPr>
                        <a:t>0.6≤ FMII&lt; 0.8</a:t>
                      </a:r>
                      <a:endParaRPr lang="en-IN" sz="1200" dirty="0">
                        <a:latin typeface="Times New Roman" panose="02020603050405020304" pitchFamily="18" charset="0"/>
                        <a:cs typeface="Times New Roman" panose="02020603050405020304" pitchFamily="18" charset="0"/>
                      </a:endParaRPr>
                    </a:p>
                  </a:txBody>
                  <a:tcPr>
                    <a:solidFill>
                      <a:srgbClr val="92D050"/>
                    </a:solidFill>
                  </a:tcPr>
                </a:tc>
                <a:tc>
                  <a:txBody>
                    <a:bodyPr/>
                    <a:lstStyle/>
                    <a:p>
                      <a:r>
                        <a:rPr lang="en-IN" sz="1200" kern="1200" dirty="0">
                          <a:solidFill>
                            <a:schemeClr val="tx1"/>
                          </a:solidFill>
                          <a:effectLst/>
                          <a:latin typeface="Times New Roman" panose="02020603050405020304" pitchFamily="18" charset="0"/>
                          <a:ea typeface="+mn-ea"/>
                          <a:cs typeface="Times New Roman" panose="02020603050405020304" pitchFamily="18" charset="0"/>
                        </a:rPr>
                        <a:t>above average zone </a:t>
                      </a:r>
                      <a:endParaRPr lang="en-IN" sz="1200" dirty="0">
                        <a:latin typeface="Times New Roman" panose="02020603050405020304" pitchFamily="18" charset="0"/>
                        <a:cs typeface="Times New Roman" panose="02020603050405020304" pitchFamily="18" charset="0"/>
                      </a:endParaRPr>
                    </a:p>
                  </a:txBody>
                  <a:tcPr>
                    <a:solidFill>
                      <a:srgbClr val="92D050"/>
                    </a:solidFill>
                  </a:tcPr>
                </a:tc>
                <a:extLst>
                  <a:ext uri="{0D108BD9-81ED-4DB2-BD59-A6C34878D82A}">
                    <a16:rowId xmlns:a16="http://schemas.microsoft.com/office/drawing/2014/main" val="4199412283"/>
                  </a:ext>
                </a:extLst>
              </a:tr>
              <a:tr h="194569">
                <a:tc>
                  <a:txBody>
                    <a:bodyPr/>
                    <a:lstStyle/>
                    <a:p>
                      <a:pPr algn="ctr"/>
                      <a:r>
                        <a:rPr lang="en-IN" sz="1200" kern="1200" dirty="0">
                          <a:solidFill>
                            <a:schemeClr val="tx1"/>
                          </a:solidFill>
                          <a:effectLst/>
                          <a:latin typeface="Times New Roman" panose="02020603050405020304" pitchFamily="18" charset="0"/>
                          <a:ea typeface="+mn-ea"/>
                          <a:cs typeface="Times New Roman" panose="02020603050405020304" pitchFamily="18" charset="0"/>
                        </a:rPr>
                        <a:t>0.8≤ FMII ≤1</a:t>
                      </a:r>
                      <a:endParaRPr lang="en-IN" sz="1200" dirty="0">
                        <a:latin typeface="Times New Roman" panose="02020603050405020304" pitchFamily="18" charset="0"/>
                        <a:cs typeface="Times New Roman" panose="02020603050405020304" pitchFamily="18" charset="0"/>
                      </a:endParaRPr>
                    </a:p>
                  </a:txBody>
                  <a:tcPr>
                    <a:solidFill>
                      <a:srgbClr val="00B050"/>
                    </a:solidFill>
                  </a:tcPr>
                </a:tc>
                <a:tc>
                  <a:txBody>
                    <a:bodyPr/>
                    <a:lstStyle/>
                    <a:p>
                      <a:r>
                        <a:rPr lang="en-IN" sz="1200" kern="1200" dirty="0">
                          <a:solidFill>
                            <a:schemeClr val="tx1"/>
                          </a:solidFill>
                          <a:effectLst/>
                          <a:latin typeface="Times New Roman" panose="02020603050405020304" pitchFamily="18" charset="0"/>
                          <a:ea typeface="+mn-ea"/>
                          <a:cs typeface="Times New Roman" panose="02020603050405020304" pitchFamily="18" charset="0"/>
                        </a:rPr>
                        <a:t>excess zone </a:t>
                      </a:r>
                      <a:endParaRPr lang="en-IN" sz="1200" dirty="0">
                        <a:latin typeface="Times New Roman" panose="02020603050405020304" pitchFamily="18" charset="0"/>
                        <a:cs typeface="Times New Roman" panose="02020603050405020304" pitchFamily="18" charset="0"/>
                      </a:endParaRPr>
                    </a:p>
                  </a:txBody>
                  <a:tcPr>
                    <a:solidFill>
                      <a:srgbClr val="00B050"/>
                    </a:solidFill>
                  </a:tcPr>
                </a:tc>
                <a:extLst>
                  <a:ext uri="{0D108BD9-81ED-4DB2-BD59-A6C34878D82A}">
                    <a16:rowId xmlns:a16="http://schemas.microsoft.com/office/drawing/2014/main" val="1149797840"/>
                  </a:ext>
                </a:extLst>
              </a:tr>
            </a:tbl>
          </a:graphicData>
        </a:graphic>
      </p:graphicFrame>
      <p:sp>
        <p:nvSpPr>
          <p:cNvPr id="7" name="Rectangle 6">
            <a:extLst>
              <a:ext uri="{FF2B5EF4-FFF2-40B4-BE49-F238E27FC236}">
                <a16:creationId xmlns:a16="http://schemas.microsoft.com/office/drawing/2014/main" id="{54E10972-3A07-4E58-B369-AD28975CC11A}"/>
              </a:ext>
            </a:extLst>
          </p:cNvPr>
          <p:cNvSpPr/>
          <p:nvPr/>
        </p:nvSpPr>
        <p:spPr>
          <a:xfrm>
            <a:off x="0" y="268197"/>
            <a:ext cx="6523742" cy="584775"/>
          </a:xfrm>
          <a:prstGeom prst="rect">
            <a:avLst/>
          </a:prstGeom>
          <a:solidFill>
            <a:schemeClr val="tx1"/>
          </a:solidFill>
        </p:spPr>
        <p:txBody>
          <a:bodyPr wrap="square">
            <a:spAutoFit/>
          </a:bodyPr>
          <a:lstStyle/>
          <a:p>
            <a:pPr algn="ctr"/>
            <a:r>
              <a:rPr lang="en-IN" sz="1600" dirty="0">
                <a:solidFill>
                  <a:schemeClr val="bg1"/>
                </a:solidFill>
                <a:latin typeface="Times New Roman" panose="02020603050405020304" pitchFamily="18" charset="0"/>
                <a:ea typeface="Calibri" panose="020F0502020204030204" pitchFamily="34" charset="0"/>
              </a:rPr>
              <a:t>Assessment of adequacy of existing streamgauge network in 16 river basins of Peninsular India</a:t>
            </a:r>
            <a:endParaRPr lang="en-IN" sz="1600" dirty="0">
              <a:solidFill>
                <a:schemeClr val="bg1"/>
              </a:solidFill>
            </a:endParaRPr>
          </a:p>
        </p:txBody>
      </p:sp>
      <p:pic>
        <p:nvPicPr>
          <p:cNvPr id="8" name="Picture 7" descr="A drawing of a face&#10;&#10;Description automatically generated">
            <a:extLst>
              <a:ext uri="{FF2B5EF4-FFF2-40B4-BE49-F238E27FC236}">
                <a16:creationId xmlns:a16="http://schemas.microsoft.com/office/drawing/2014/main" id="{5EB47D35-81FC-46A8-844E-3E46BCC08A5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594" y="6348004"/>
            <a:ext cx="1227411" cy="429442"/>
          </a:xfrm>
          <a:prstGeom prst="rect">
            <a:avLst/>
          </a:prstGeom>
        </p:spPr>
      </p:pic>
    </p:spTree>
    <p:extLst>
      <p:ext uri="{BB962C8B-B14F-4D97-AF65-F5344CB8AC3E}">
        <p14:creationId xmlns:p14="http://schemas.microsoft.com/office/powerpoint/2010/main" val="258769827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029430AD-B0FB-4748-BB06-EE5253A5AE83}"/>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CE99C5AA-8F9F-48D2-A23E-BE7FA9FAB577}" type="slidenum">
              <a:rPr kumimoji="0" lang="en-IN" sz="1200" b="0" i="0" u="none" strike="noStrike" kern="1200" cap="none" spc="0" normalizeH="0" baseline="0" noProof="0" smtClean="0">
                <a:ln>
                  <a:noFill/>
                </a:ln>
                <a:solidFill>
                  <a:srgbClr val="000000"/>
                </a:solidFill>
                <a:effectLst/>
                <a:uLnTx/>
                <a:uFillTx/>
                <a:latin typeface="Franklin Gothic Book" panose="020B050302010202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17</a:t>
            </a:fld>
            <a:endParaRPr kumimoji="0" lang="en-IN" sz="1200" b="0" i="0" u="none" strike="noStrike" kern="1200" cap="none" spc="0" normalizeH="0" baseline="0" noProof="0">
              <a:ln>
                <a:noFill/>
              </a:ln>
              <a:solidFill>
                <a:srgbClr val="000000"/>
              </a:solidFill>
              <a:effectLst/>
              <a:uLnTx/>
              <a:uFillTx/>
              <a:latin typeface="Franklin Gothic Book" panose="020B0503020102020204"/>
              <a:ea typeface="+mn-ea"/>
              <a:cs typeface="+mn-cs"/>
            </a:endParaRPr>
          </a:p>
        </p:txBody>
      </p:sp>
      <p:sp>
        <p:nvSpPr>
          <p:cNvPr id="12" name="Rectangle 11">
            <a:extLst>
              <a:ext uri="{FF2B5EF4-FFF2-40B4-BE49-F238E27FC236}">
                <a16:creationId xmlns:a16="http://schemas.microsoft.com/office/drawing/2014/main" id="{DB66B2A1-9AD9-4E89-AFD1-40CE5E344CC8}"/>
              </a:ext>
            </a:extLst>
          </p:cNvPr>
          <p:cNvSpPr/>
          <p:nvPr/>
        </p:nvSpPr>
        <p:spPr>
          <a:xfrm>
            <a:off x="859692" y="717125"/>
            <a:ext cx="10933723" cy="5786199"/>
          </a:xfrm>
          <a:prstGeom prst="rect">
            <a:avLst/>
          </a:prstGeom>
        </p:spPr>
        <p:txBody>
          <a:bodyPr wrap="square">
            <a:spAutoFit/>
          </a:bodyPr>
          <a:lstStyle/>
          <a:p>
            <a:pPr marL="285750" lvl="0" indent="-285750" algn="just" defTabSz="457200">
              <a:spcAft>
                <a:spcPts val="1200"/>
              </a:spcAft>
              <a:buFont typeface="Arial" panose="020B0604020202020204" pitchFamily="34" charset="0"/>
              <a:buChar char="•"/>
            </a:pPr>
            <a:r>
              <a:rPr kumimoji="0" lang="en-IN" sz="1600" b="0" i="0" u="none" strike="noStrike" kern="120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Advantage in using FEBM (in lieu of SEBM and </a:t>
            </a:r>
            <a:r>
              <a:rPr lang="en-IN" sz="16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EEBM</a:t>
            </a:r>
            <a:r>
              <a:rPr kumimoji="0" lang="en-IN" sz="1600" b="0" i="0" u="none" strike="noStrike" kern="120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 for design of hydrometric network was demonstrated through a </a:t>
            </a:r>
            <a:r>
              <a:rPr lang="en-IN" sz="1600" dirty="0">
                <a:latin typeface="Times New Roman" panose="02020603050405020304" pitchFamily="18" charset="0"/>
                <a:cs typeface="Times New Roman" panose="02020603050405020304" pitchFamily="18" charset="0"/>
              </a:rPr>
              <a:t>case study on Mahanadi basin in India, by considering various bin size estimation methods/rules with the latter two methods.</a:t>
            </a:r>
            <a:endParaRPr kumimoji="0" lang="en-IN" sz="1600" b="0" i="0" u="none" strike="noStrike" kern="120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a:p>
            <a:pPr marL="285750" marR="0" lvl="0" indent="-285750" algn="just" defTabSz="457200" rtl="0" eaLnBrk="1" fontAlgn="auto" latinLnBrk="0" hangingPunct="1">
              <a:lnSpc>
                <a:spcPct val="100000"/>
              </a:lnSpc>
              <a:spcBef>
                <a:spcPts val="0"/>
              </a:spcBef>
              <a:spcAft>
                <a:spcPts val="1200"/>
              </a:spcAft>
              <a:buClrTx/>
              <a:buSzTx/>
              <a:buFont typeface="Arial" panose="020B0604020202020204" pitchFamily="34" charset="0"/>
              <a:buChar char="•"/>
              <a:tabLst/>
              <a:defRPr/>
            </a:pPr>
            <a:r>
              <a:rPr kumimoji="0" lang="en-IN" sz="1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The proposed FEBM overcomes problems/artefacts of </a:t>
            </a:r>
            <a:r>
              <a:rPr lang="en-IN" sz="1600" dirty="0">
                <a:solidFill>
                  <a:prstClr val="black"/>
                </a:solidFill>
                <a:latin typeface="Times New Roman" panose="02020603050405020304" pitchFamily="18" charset="0"/>
                <a:cs typeface="Times New Roman" panose="02020603050405020304" pitchFamily="18" charset="0"/>
              </a:rPr>
              <a:t>SEBM and EEBM </a:t>
            </a:r>
            <a:r>
              <a:rPr kumimoji="0" lang="en-IN" sz="1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with regard to the choice of bin size and its effect on discretisation of data and estimates of entropy measures/indices</a:t>
            </a:r>
          </a:p>
          <a:p>
            <a:pPr marL="285750" indent="-285750" algn="just" defTabSz="457200">
              <a:spcAft>
                <a:spcPts val="1200"/>
              </a:spcAft>
              <a:buFont typeface="Arial" panose="020B0604020202020204" pitchFamily="34" charset="0"/>
              <a:buChar char="•"/>
            </a:pPr>
            <a:r>
              <a:rPr lang="en-IN" sz="1600" dirty="0">
                <a:latin typeface="Times New Roman" panose="02020603050405020304" pitchFamily="18" charset="0"/>
                <a:cs typeface="Times New Roman" panose="02020603050405020304" pitchFamily="18" charset="0"/>
              </a:rPr>
              <a:t>Priority ranks assigned to stream gauge stations in Mahanadi basin using FEBM were compared with those obtained with Shannon entropy method. The ranks were more comparable for SEEs (Shannon entropy estimates) obtained for arbitrarily chosen bin widths of 2 m</a:t>
            </a:r>
            <a:r>
              <a:rPr lang="en-IN" sz="1600" baseline="30000" dirty="0">
                <a:latin typeface="Times New Roman" panose="02020603050405020304" pitchFamily="18" charset="0"/>
                <a:cs typeface="Times New Roman" panose="02020603050405020304" pitchFamily="18" charset="0"/>
              </a:rPr>
              <a:t>3</a:t>
            </a:r>
            <a:r>
              <a:rPr lang="en-IN" sz="1600" dirty="0">
                <a:latin typeface="Times New Roman" panose="02020603050405020304" pitchFamily="18" charset="0"/>
                <a:cs typeface="Times New Roman" panose="02020603050405020304" pitchFamily="18" charset="0"/>
              </a:rPr>
              <a:t>/s (</a:t>
            </a:r>
            <a:r>
              <a:rPr lang="en-IN" sz="1600" i="1" dirty="0">
                <a:latin typeface="Times New Roman" panose="02020603050405020304" pitchFamily="18" charset="0"/>
                <a:cs typeface="Times New Roman" panose="02020603050405020304" pitchFamily="18" charset="0"/>
              </a:rPr>
              <a:t>k </a:t>
            </a:r>
            <a:r>
              <a:rPr lang="en-IN" sz="1600" dirty="0">
                <a:latin typeface="Times New Roman" panose="02020603050405020304" pitchFamily="18" charset="0"/>
                <a:cs typeface="Times New Roman" panose="02020603050405020304" pitchFamily="18" charset="0"/>
              </a:rPr>
              <a:t>= 6948), 2.5 m</a:t>
            </a:r>
            <a:r>
              <a:rPr lang="en-IN" sz="1600" baseline="30000" dirty="0">
                <a:latin typeface="Times New Roman" panose="02020603050405020304" pitchFamily="18" charset="0"/>
                <a:cs typeface="Times New Roman" panose="02020603050405020304" pitchFamily="18" charset="0"/>
              </a:rPr>
              <a:t>3</a:t>
            </a:r>
            <a:r>
              <a:rPr lang="en-IN" sz="1600" dirty="0">
                <a:latin typeface="Times New Roman" panose="02020603050405020304" pitchFamily="18" charset="0"/>
                <a:cs typeface="Times New Roman" panose="02020603050405020304" pitchFamily="18" charset="0"/>
              </a:rPr>
              <a:t>/s (</a:t>
            </a:r>
            <a:r>
              <a:rPr lang="en-IN" sz="1600" i="1" dirty="0">
                <a:latin typeface="Times New Roman" panose="02020603050405020304" pitchFamily="18" charset="0"/>
                <a:cs typeface="Times New Roman" panose="02020603050405020304" pitchFamily="18" charset="0"/>
              </a:rPr>
              <a:t>k </a:t>
            </a:r>
            <a:r>
              <a:rPr lang="en-IN" sz="1600" dirty="0">
                <a:latin typeface="Times New Roman" panose="02020603050405020304" pitchFamily="18" charset="0"/>
                <a:cs typeface="Times New Roman" panose="02020603050405020304" pitchFamily="18" charset="0"/>
              </a:rPr>
              <a:t>= 5558), and 4 m</a:t>
            </a:r>
            <a:r>
              <a:rPr lang="en-IN" sz="1600" baseline="30000" dirty="0">
                <a:latin typeface="Times New Roman" panose="02020603050405020304" pitchFamily="18" charset="0"/>
                <a:cs typeface="Times New Roman" panose="02020603050405020304" pitchFamily="18" charset="0"/>
              </a:rPr>
              <a:t>3</a:t>
            </a:r>
            <a:r>
              <a:rPr lang="en-IN" sz="1600" dirty="0">
                <a:latin typeface="Times New Roman" panose="02020603050405020304" pitchFamily="18" charset="0"/>
                <a:cs typeface="Times New Roman" panose="02020603050405020304" pitchFamily="18" charset="0"/>
              </a:rPr>
              <a:t>/s (</a:t>
            </a:r>
            <a:r>
              <a:rPr lang="en-IN" sz="1600" i="1" dirty="0">
                <a:latin typeface="Times New Roman" panose="02020603050405020304" pitchFamily="18" charset="0"/>
                <a:cs typeface="Times New Roman" panose="02020603050405020304" pitchFamily="18" charset="0"/>
              </a:rPr>
              <a:t>k </a:t>
            </a:r>
            <a:r>
              <a:rPr lang="en-IN" sz="1600" dirty="0">
                <a:latin typeface="Times New Roman" panose="02020603050405020304" pitchFamily="18" charset="0"/>
                <a:cs typeface="Times New Roman" panose="02020603050405020304" pitchFamily="18" charset="0"/>
              </a:rPr>
              <a:t>= 3474). They were fairly comparable when SEEs were determined using Freedman-Diaconis rule and Knuth’s rule, and least comparable when SEEs were determined using Shrug’s rule. </a:t>
            </a:r>
          </a:p>
          <a:p>
            <a:pPr marL="285750" indent="-285750" algn="just" defTabSz="457200">
              <a:spcAft>
                <a:spcPts val="1200"/>
              </a:spcAft>
              <a:buFont typeface="Arial" panose="020B0604020202020204" pitchFamily="34" charset="0"/>
              <a:buChar char="•"/>
            </a:pPr>
            <a:r>
              <a:rPr lang="en-IN" sz="1600" dirty="0">
                <a:latin typeface="Times New Roman" panose="02020603050405020304" pitchFamily="18" charset="0"/>
                <a:cs typeface="Times New Roman" panose="02020603050405020304" pitchFamily="18" charset="0"/>
              </a:rPr>
              <a:t>SEBM, EEBM and FEBM were considered to determine stream gauge deficit zones in Mahanadi basin.  The zones resulting from SEE obtained with Freedman-Diaconis rule and from EEE (Exponential entropy estimates) obtained with Scot’s rule resembled the zones formed using the fuzzy entropy estimates (FEE). Overall, uncertainty in percentage of the basin area classified into different MII zones is less with SEBM than with the EEBM.</a:t>
            </a:r>
          </a:p>
          <a:p>
            <a:pPr marL="285750" indent="-285750" algn="just">
              <a:spcAft>
                <a:spcPts val="600"/>
              </a:spcAft>
              <a:buFont typeface="Arial" panose="020B0604020202020204" pitchFamily="34" charset="0"/>
              <a:buChar char="•"/>
            </a:pPr>
            <a:r>
              <a:rPr lang="en-IN" sz="1600" dirty="0">
                <a:latin typeface="Times New Roman" panose="02020603050405020304" pitchFamily="18" charset="0"/>
                <a:ea typeface="Calibri" panose="020F0502020204030204" pitchFamily="34" charset="0"/>
              </a:rPr>
              <a:t>The NSGA-II optimisation carried out with different entropy methods and nine bins size estimation rules to obtain optimal location for new gauges indicated that the number of pareto optimal solutions as well as the number of optimal number of stations vary with chosen entropy method and bin size.  </a:t>
            </a:r>
          </a:p>
          <a:p>
            <a:pPr marL="285750" indent="-285750" algn="just">
              <a:spcAft>
                <a:spcPts val="600"/>
              </a:spcAft>
              <a:buFont typeface="Arial" panose="020B0604020202020204" pitchFamily="34" charset="0"/>
              <a:buChar char="•"/>
            </a:pPr>
            <a:r>
              <a:rPr lang="en-IN" sz="1600" dirty="0">
                <a:latin typeface="Times New Roman" panose="02020603050405020304" pitchFamily="18" charset="0"/>
                <a:cs typeface="Times New Roman" panose="02020603050405020304" pitchFamily="18" charset="0"/>
              </a:rPr>
              <a:t> </a:t>
            </a:r>
            <a:r>
              <a:rPr lang="en-IN" sz="1600" dirty="0">
                <a:solidFill>
                  <a:prstClr val="black"/>
                </a:solidFill>
                <a:latin typeface="Times New Roman" panose="02020603050405020304" pitchFamily="18" charset="0"/>
                <a:cs typeface="Times New Roman" panose="02020603050405020304" pitchFamily="18" charset="0"/>
              </a:rPr>
              <a:t>Case study performed on 16 river basin</a:t>
            </a:r>
            <a:r>
              <a:rPr lang="en-IN" sz="1600" dirty="0">
                <a:solidFill>
                  <a:srgbClr val="FF0000"/>
                </a:solidFill>
                <a:latin typeface="Times New Roman" panose="02020603050405020304" pitchFamily="18" charset="0"/>
                <a:cs typeface="Times New Roman" panose="02020603050405020304" pitchFamily="18" charset="0"/>
              </a:rPr>
              <a:t>s</a:t>
            </a:r>
            <a:r>
              <a:rPr lang="en-IN" sz="1600" dirty="0">
                <a:solidFill>
                  <a:prstClr val="black"/>
                </a:solidFill>
                <a:latin typeface="Times New Roman" panose="02020603050405020304" pitchFamily="18" charset="0"/>
                <a:cs typeface="Times New Roman" panose="02020603050405020304" pitchFamily="18" charset="0"/>
              </a:rPr>
              <a:t> in peninsular India using FEBM concluded that the stream gauge networks  are inadequate for effective monitoring of flows and there is a need for their expansion</a:t>
            </a:r>
            <a:endParaRPr lang="en-IN" sz="1600" dirty="0">
              <a:latin typeface="Times New Roman" panose="02020603050405020304" pitchFamily="18" charset="0"/>
              <a:cs typeface="Times New Roman" panose="02020603050405020304" pitchFamily="18" charset="0"/>
            </a:endParaRPr>
          </a:p>
          <a:p>
            <a:pPr marL="285750" indent="-285750" algn="just">
              <a:spcAft>
                <a:spcPts val="600"/>
              </a:spcAft>
              <a:buFont typeface="Arial" panose="020B0604020202020204" pitchFamily="34" charset="0"/>
              <a:buChar char="•"/>
            </a:pPr>
            <a:r>
              <a:rPr lang="en-IN" sz="1600" dirty="0">
                <a:latin typeface="Times New Roman" panose="02020603050405020304" pitchFamily="18" charset="0"/>
                <a:cs typeface="Times New Roman" panose="02020603050405020304" pitchFamily="18" charset="0"/>
              </a:rPr>
              <a:t>the methodology could be readily considered for the evaluation of networks monitoring other hydro-meteorological (e.g., precipitation, temperature) and hydrological (e.g., groundwater) variables, and water quality parameters </a:t>
            </a:r>
          </a:p>
        </p:txBody>
      </p:sp>
      <p:sp>
        <p:nvSpPr>
          <p:cNvPr id="24" name="TextBox 23">
            <a:extLst>
              <a:ext uri="{FF2B5EF4-FFF2-40B4-BE49-F238E27FC236}">
                <a16:creationId xmlns:a16="http://schemas.microsoft.com/office/drawing/2014/main" id="{7DFD964A-FB95-408A-BDCB-00FC0E6B4717}"/>
              </a:ext>
            </a:extLst>
          </p:cNvPr>
          <p:cNvSpPr txBox="1"/>
          <p:nvPr/>
        </p:nvSpPr>
        <p:spPr>
          <a:xfrm>
            <a:off x="0" y="169661"/>
            <a:ext cx="3270497" cy="400110"/>
          </a:xfrm>
          <a:prstGeom prst="rect">
            <a:avLst/>
          </a:prstGeom>
          <a:solidFill>
            <a:schemeClr val="tx1"/>
          </a:solid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rPr>
              <a:t>Summary and Conclusion</a:t>
            </a:r>
            <a:endParaRPr kumimoji="0" lang="en-IN" sz="2000" b="0" i="0" u="none" strike="noStrike" kern="120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endParaRPr>
          </a:p>
        </p:txBody>
      </p:sp>
      <p:pic>
        <p:nvPicPr>
          <p:cNvPr id="5" name="Picture 4" descr="A drawing of a face&#10;&#10;Description automatically generated">
            <a:extLst>
              <a:ext uri="{FF2B5EF4-FFF2-40B4-BE49-F238E27FC236}">
                <a16:creationId xmlns:a16="http://schemas.microsoft.com/office/drawing/2014/main" id="{3D02C497-2548-4EF0-A920-273F7B1C08F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8594" y="6348004"/>
            <a:ext cx="1227411" cy="429442"/>
          </a:xfrm>
          <a:prstGeom prst="rect">
            <a:avLst/>
          </a:prstGeom>
        </p:spPr>
      </p:pic>
    </p:spTree>
    <p:extLst>
      <p:ext uri="{BB962C8B-B14F-4D97-AF65-F5344CB8AC3E}">
        <p14:creationId xmlns:p14="http://schemas.microsoft.com/office/powerpoint/2010/main" val="158755270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B9836B17-2057-4A6A-87E8-D125EA42B287}"/>
              </a:ext>
            </a:extLst>
          </p:cNvPr>
          <p:cNvSpPr>
            <a:spLocks noGrp="1"/>
          </p:cNvSpPr>
          <p:nvPr>
            <p:ph type="sldNum" sz="quarter" idx="12"/>
          </p:nvPr>
        </p:nvSpPr>
        <p:spPr/>
        <p:txBody>
          <a:bodyPr/>
          <a:lstStyle/>
          <a:p>
            <a:fld id="{CE99C5AA-8F9F-48D2-A23E-BE7FA9FAB577}" type="slidenum">
              <a:rPr lang="en-IN" smtClean="0"/>
              <a:t>18</a:t>
            </a:fld>
            <a:endParaRPr lang="en-IN"/>
          </a:p>
        </p:txBody>
      </p:sp>
      <p:sp>
        <p:nvSpPr>
          <p:cNvPr id="3" name="TextBox 2">
            <a:extLst>
              <a:ext uri="{FF2B5EF4-FFF2-40B4-BE49-F238E27FC236}">
                <a16:creationId xmlns:a16="http://schemas.microsoft.com/office/drawing/2014/main" id="{C8B4BD9E-CAD9-433C-BB95-BDBF7F647282}"/>
              </a:ext>
            </a:extLst>
          </p:cNvPr>
          <p:cNvSpPr txBox="1"/>
          <p:nvPr/>
        </p:nvSpPr>
        <p:spPr>
          <a:xfrm>
            <a:off x="1" y="386862"/>
            <a:ext cx="1890346" cy="369332"/>
          </a:xfrm>
          <a:prstGeom prst="rect">
            <a:avLst/>
          </a:prstGeom>
          <a:solidFill>
            <a:schemeClr val="tx1"/>
          </a:solidFill>
        </p:spPr>
        <p:txBody>
          <a:bodyPr wrap="square" rtlCol="0">
            <a:spAutoFit/>
          </a:bodyPr>
          <a:lstStyle/>
          <a:p>
            <a:r>
              <a:rPr lang="en-US" dirty="0">
                <a:solidFill>
                  <a:schemeClr val="bg1"/>
                </a:solidFill>
                <a:latin typeface="Times New Roman" panose="02020603050405020304" pitchFamily="18" charset="0"/>
                <a:cs typeface="Times New Roman" panose="02020603050405020304" pitchFamily="18" charset="0"/>
              </a:rPr>
              <a:t>REFERENCE</a:t>
            </a:r>
            <a:endParaRPr lang="en-IN" dirty="0">
              <a:solidFill>
                <a:schemeClr val="bg1"/>
              </a:solidFill>
              <a:latin typeface="Times New Roman" panose="02020603050405020304" pitchFamily="18" charset="0"/>
              <a:cs typeface="Times New Roman" panose="02020603050405020304" pitchFamily="18" charset="0"/>
            </a:endParaRPr>
          </a:p>
        </p:txBody>
      </p:sp>
      <p:sp>
        <p:nvSpPr>
          <p:cNvPr id="5" name="TextBox 4">
            <a:extLst>
              <a:ext uri="{FF2B5EF4-FFF2-40B4-BE49-F238E27FC236}">
                <a16:creationId xmlns:a16="http://schemas.microsoft.com/office/drawing/2014/main" id="{21B49F02-CDAF-4506-B4D8-DB7E99B02A20}"/>
              </a:ext>
            </a:extLst>
          </p:cNvPr>
          <p:cNvSpPr txBox="1"/>
          <p:nvPr/>
        </p:nvSpPr>
        <p:spPr>
          <a:xfrm>
            <a:off x="1814153" y="2228671"/>
            <a:ext cx="8963338" cy="1200329"/>
          </a:xfrm>
          <a:prstGeom prst="rect">
            <a:avLst/>
          </a:prstGeom>
          <a:noFill/>
        </p:spPr>
        <p:txBody>
          <a:bodyPr wrap="square" rtlCol="0">
            <a:spAutoFit/>
          </a:bodyPr>
          <a:lstStyle/>
          <a:p>
            <a:pPr algn="just"/>
            <a:r>
              <a:rPr lang="en-IN" b="1" dirty="0">
                <a:latin typeface="Times New Roman" panose="02020603050405020304" pitchFamily="18" charset="0"/>
                <a:cs typeface="Times New Roman" panose="02020603050405020304" pitchFamily="18" charset="0"/>
              </a:rPr>
              <a:t>Related publication:</a:t>
            </a:r>
          </a:p>
          <a:p>
            <a:pPr algn="just"/>
            <a:endParaRPr lang="en-IN" dirty="0">
              <a:latin typeface="Times New Roman" panose="02020603050405020304" pitchFamily="18" charset="0"/>
              <a:cs typeface="Times New Roman" panose="02020603050405020304" pitchFamily="18" charset="0"/>
            </a:endParaRPr>
          </a:p>
          <a:p>
            <a:pPr algn="just"/>
            <a:r>
              <a:rPr lang="en-IN" dirty="0">
                <a:latin typeface="Times New Roman" panose="02020603050405020304" pitchFamily="18" charset="0"/>
                <a:cs typeface="Times New Roman" panose="02020603050405020304" pitchFamily="18" charset="0"/>
              </a:rPr>
              <a:t>Sreeparvathy, V. and Srinivas, V.V.,  A Fuzzy Entropy Approach for Design of Hydrometric Monitoring Networks. </a:t>
            </a:r>
            <a:r>
              <a:rPr lang="en-IN" i="1" dirty="0">
                <a:latin typeface="Times New Roman" panose="02020603050405020304" pitchFamily="18" charset="0"/>
                <a:cs typeface="Times New Roman" panose="02020603050405020304" pitchFamily="18" charset="0"/>
              </a:rPr>
              <a:t>Journal of Hydrology</a:t>
            </a:r>
            <a:r>
              <a:rPr lang="en-IN" dirty="0">
                <a:latin typeface="Times New Roman" panose="02020603050405020304" pitchFamily="18" charset="0"/>
                <a:cs typeface="Times New Roman" panose="02020603050405020304" pitchFamily="18" charset="0"/>
              </a:rPr>
              <a:t>, Volume 586 p.124797, July 2020.</a:t>
            </a:r>
          </a:p>
        </p:txBody>
      </p:sp>
      <p:pic>
        <p:nvPicPr>
          <p:cNvPr id="6" name="Picture 5" descr="A drawing of a face&#10;&#10;Description automatically generated">
            <a:extLst>
              <a:ext uri="{FF2B5EF4-FFF2-40B4-BE49-F238E27FC236}">
                <a16:creationId xmlns:a16="http://schemas.microsoft.com/office/drawing/2014/main" id="{F93AF3AD-9717-4A74-A298-B983D4F994C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8594" y="6348004"/>
            <a:ext cx="1227411" cy="429442"/>
          </a:xfrm>
          <a:prstGeom prst="rect">
            <a:avLst/>
          </a:prstGeom>
        </p:spPr>
      </p:pic>
    </p:spTree>
    <p:extLst>
      <p:ext uri="{BB962C8B-B14F-4D97-AF65-F5344CB8AC3E}">
        <p14:creationId xmlns:p14="http://schemas.microsoft.com/office/powerpoint/2010/main" val="12155557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062B456B-0785-422E-9A98-010BC6514D9B}"/>
              </a:ext>
            </a:extLst>
          </p:cNvPr>
          <p:cNvPicPr>
            <a:picLocks noChangeAspect="1"/>
          </p:cNvPicPr>
          <p:nvPr/>
        </p:nvPicPr>
        <p:blipFill rotWithShape="1">
          <a:blip r:embed="rId2">
            <a:extLst>
              <a:ext uri="{28A0092B-C50C-407E-A947-70E740481C1C}">
                <a14:useLocalDpi xmlns:a14="http://schemas.microsoft.com/office/drawing/2010/main" val="0"/>
              </a:ext>
            </a:extLst>
          </a:blip>
          <a:srcRect l="1966" r="9145"/>
          <a:stretch/>
        </p:blipFill>
        <p:spPr>
          <a:xfrm>
            <a:off x="20" y="10"/>
            <a:ext cx="12191980" cy="6857990"/>
          </a:xfrm>
          <a:prstGeom prst="rect">
            <a:avLst/>
          </a:prstGeom>
        </p:spPr>
      </p:pic>
      <p:sp>
        <p:nvSpPr>
          <p:cNvPr id="2" name="Slide Number Placeholder 1">
            <a:extLst>
              <a:ext uri="{FF2B5EF4-FFF2-40B4-BE49-F238E27FC236}">
                <a16:creationId xmlns:a16="http://schemas.microsoft.com/office/drawing/2014/main" id="{5A65BF76-04D7-474D-BB2E-5B7B2DC7C3D3}"/>
              </a:ext>
            </a:extLst>
          </p:cNvPr>
          <p:cNvSpPr>
            <a:spLocks noGrp="1"/>
          </p:cNvSpPr>
          <p:nvPr>
            <p:ph type="sldNum" sz="quarter" idx="12"/>
          </p:nvPr>
        </p:nvSpPr>
        <p:spPr>
          <a:xfrm>
            <a:off x="9472736" y="6453386"/>
            <a:ext cx="1596292" cy="404614"/>
          </a:xfrm>
        </p:spPr>
        <p:txBody>
          <a:bodyPr>
            <a:normAutofit/>
          </a:bodyPr>
          <a:lstStyle/>
          <a:p>
            <a:pPr>
              <a:spcAft>
                <a:spcPts val="600"/>
              </a:spcAft>
            </a:pPr>
            <a:fld id="{CE99C5AA-8F9F-48D2-A23E-BE7FA9FAB577}" type="slidenum">
              <a:rPr lang="en-IN">
                <a:solidFill>
                  <a:srgbClr val="FFFFFF"/>
                </a:solidFill>
              </a:rPr>
              <a:pPr>
                <a:spcAft>
                  <a:spcPts val="600"/>
                </a:spcAft>
              </a:pPr>
              <a:t>19</a:t>
            </a:fld>
            <a:endParaRPr lang="en-IN">
              <a:solidFill>
                <a:srgbClr val="FFFFFF"/>
              </a:solidFill>
            </a:endParaRPr>
          </a:p>
        </p:txBody>
      </p:sp>
      <p:pic>
        <p:nvPicPr>
          <p:cNvPr id="5" name="Picture 4" descr="A drawing of a face&#10;&#10;Description automatically generated">
            <a:extLst>
              <a:ext uri="{FF2B5EF4-FFF2-40B4-BE49-F238E27FC236}">
                <a16:creationId xmlns:a16="http://schemas.microsoft.com/office/drawing/2014/main" id="{254ADA25-854D-4079-9800-6EEA97F90F5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594" y="6348004"/>
            <a:ext cx="1227411" cy="429442"/>
          </a:xfrm>
          <a:prstGeom prst="rect">
            <a:avLst/>
          </a:prstGeom>
        </p:spPr>
      </p:pic>
    </p:spTree>
    <p:extLst>
      <p:ext uri="{BB962C8B-B14F-4D97-AF65-F5344CB8AC3E}">
        <p14:creationId xmlns:p14="http://schemas.microsoft.com/office/powerpoint/2010/main" val="254154829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ACD5B63B-26A4-4D01-9319-76D8C7EE573A}"/>
              </a:ext>
            </a:extLst>
          </p:cNvPr>
          <p:cNvSpPr>
            <a:spLocks noGrp="1"/>
          </p:cNvSpPr>
          <p:nvPr>
            <p:ph type="sldNum" sz="quarter" idx="12"/>
          </p:nvPr>
        </p:nvSpPr>
        <p:spPr/>
        <p:txBody>
          <a:bodyPr/>
          <a:lstStyle/>
          <a:p>
            <a:fld id="{CE99C5AA-8F9F-48D2-A23E-BE7FA9FAB577}" type="slidenum">
              <a:rPr lang="en-IN" smtClean="0"/>
              <a:t>2</a:t>
            </a:fld>
            <a:endParaRPr lang="en-IN" dirty="0"/>
          </a:p>
        </p:txBody>
      </p:sp>
      <p:sp>
        <p:nvSpPr>
          <p:cNvPr id="15" name="TextBox 14">
            <a:extLst>
              <a:ext uri="{FF2B5EF4-FFF2-40B4-BE49-F238E27FC236}">
                <a16:creationId xmlns:a16="http://schemas.microsoft.com/office/drawing/2014/main" id="{4CF6F337-0307-4E92-B89A-A6D2A8EB2CA2}"/>
              </a:ext>
            </a:extLst>
          </p:cNvPr>
          <p:cNvSpPr txBox="1"/>
          <p:nvPr/>
        </p:nvSpPr>
        <p:spPr>
          <a:xfrm>
            <a:off x="1838160" y="789418"/>
            <a:ext cx="8515679" cy="369332"/>
          </a:xfrm>
          <a:prstGeom prst="rect">
            <a:avLst/>
          </a:prstGeom>
          <a:solidFill>
            <a:schemeClr val="tx1"/>
          </a:solidFill>
        </p:spPr>
        <p:txBody>
          <a:bodyPr wrap="square" rtlCol="0">
            <a:spAutoFit/>
          </a:bodyPr>
          <a:lstStyle/>
          <a:p>
            <a:pPr algn="ctr"/>
            <a:r>
              <a:rPr lang="en-IN" dirty="0">
                <a:solidFill>
                  <a:schemeClr val="bg1"/>
                </a:solidFill>
                <a:latin typeface="Times New Roman" panose="02020603050405020304" pitchFamily="18" charset="0"/>
                <a:cs typeface="Times New Roman" panose="02020603050405020304" pitchFamily="18" charset="0"/>
              </a:rPr>
              <a:t> OBJECTIVES</a:t>
            </a:r>
          </a:p>
        </p:txBody>
      </p:sp>
      <p:sp>
        <p:nvSpPr>
          <p:cNvPr id="5" name="Rectangle 4">
            <a:extLst>
              <a:ext uri="{FF2B5EF4-FFF2-40B4-BE49-F238E27FC236}">
                <a16:creationId xmlns:a16="http://schemas.microsoft.com/office/drawing/2014/main" id="{49A69CBA-CD7D-4BDF-B4A8-B8B83392C750}"/>
              </a:ext>
            </a:extLst>
          </p:cNvPr>
          <p:cNvSpPr/>
          <p:nvPr/>
        </p:nvSpPr>
        <p:spPr>
          <a:xfrm>
            <a:off x="1724037" y="1287201"/>
            <a:ext cx="8743923" cy="5377370"/>
          </a:xfrm>
          <a:prstGeom prst="rect">
            <a:avLst/>
          </a:prstGeom>
        </p:spPr>
        <p:txBody>
          <a:bodyPr wrap="square">
            <a:spAutoFit/>
          </a:bodyPr>
          <a:lstStyle/>
          <a:p>
            <a:pPr marL="742950" indent="-285750" algn="just">
              <a:lnSpc>
                <a:spcPct val="150000"/>
              </a:lnSpc>
              <a:spcAft>
                <a:spcPts val="600"/>
              </a:spcAft>
              <a:buFont typeface="+mj-lt"/>
              <a:buAutoNum type="romanLcPeriod"/>
            </a:pPr>
            <a:r>
              <a:rPr lang="en-IN" sz="1600"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First Objective: </a:t>
            </a:r>
            <a:r>
              <a:rPr lang="en-IN" sz="16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to develop a fuzzy entropy based (FEBM) methodology for optimal design of hydrometric network. Potential of the developed methodology is demonstrated over conventional Shannon entropy based methodology (SEBM) and its related theoretical improvement EEBM (exponential entropy-based methodology) by application to hydrometric network in Mahanadi basin of India, which is frequently prone to floods. </a:t>
            </a:r>
          </a:p>
          <a:p>
            <a:pPr marL="742950" indent="-285750" algn="just">
              <a:lnSpc>
                <a:spcPct val="150000"/>
              </a:lnSpc>
              <a:spcAft>
                <a:spcPts val="600"/>
              </a:spcAft>
              <a:buFont typeface="+mj-lt"/>
              <a:buAutoNum type="romanLcPeriod"/>
            </a:pPr>
            <a:r>
              <a:rPr lang="en-IN" sz="1600"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Second objective: </a:t>
            </a:r>
            <a:r>
              <a:rPr lang="en-IN" sz="16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to investigate the effect of various bin size estimation rules on Shannon and exponential entropy estimates and identify if the estimates obtained using any of the rules closely resemble fuzzy entropy estimates. The effect of entropy estimation method and bin size estimation rule was examined on prioritization of stations for data collection, identification of stream gauge deficit zones, and design of optimal hydrometric network in Mahanadi river basin.</a:t>
            </a:r>
          </a:p>
          <a:p>
            <a:pPr marL="742950" indent="-285750" algn="just">
              <a:lnSpc>
                <a:spcPct val="150000"/>
              </a:lnSpc>
              <a:spcAft>
                <a:spcPts val="600"/>
              </a:spcAft>
              <a:buFont typeface="+mj-lt"/>
              <a:buAutoNum type="romanLcPeriod"/>
            </a:pPr>
            <a:r>
              <a:rPr lang="en-IN" sz="1600"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Third objective</a:t>
            </a:r>
            <a:r>
              <a:rPr lang="en-IN" sz="16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to evaluate adequacy of stream gauge networks in sixteen river basins of peninsular India (covering 0.64 million km</a:t>
            </a:r>
            <a:r>
              <a:rPr lang="en-IN" sz="1600" baseline="300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2</a:t>
            </a:r>
            <a:r>
              <a:rPr lang="en-IN" sz="16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using the proposed methodology to get a glimpse of the scenario of hydrometric networks in those basins.  </a:t>
            </a:r>
            <a:endParaRPr lang="en-IN" sz="1600" dirty="0">
              <a:latin typeface="Calibri" panose="020F0502020204030204" pitchFamily="34" charset="0"/>
              <a:ea typeface="Calibri" panose="020F0502020204030204" pitchFamily="34" charset="0"/>
              <a:cs typeface="Times New Roman" panose="02020603050405020304" pitchFamily="18" charset="0"/>
            </a:endParaRPr>
          </a:p>
        </p:txBody>
      </p:sp>
      <p:pic>
        <p:nvPicPr>
          <p:cNvPr id="6" name="Picture 5" descr="A drawing of a face&#10;&#10;Description automatically generated">
            <a:extLst>
              <a:ext uri="{FF2B5EF4-FFF2-40B4-BE49-F238E27FC236}">
                <a16:creationId xmlns:a16="http://schemas.microsoft.com/office/drawing/2014/main" id="{9090B82B-1875-432D-AD39-81A0C8FEC1F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8594" y="6348004"/>
            <a:ext cx="1227411" cy="429442"/>
          </a:xfrm>
          <a:prstGeom prst="rect">
            <a:avLst/>
          </a:prstGeom>
        </p:spPr>
      </p:pic>
    </p:spTree>
    <p:extLst>
      <p:ext uri="{BB962C8B-B14F-4D97-AF65-F5344CB8AC3E}">
        <p14:creationId xmlns:p14="http://schemas.microsoft.com/office/powerpoint/2010/main" val="105398497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F8AD062B-5511-4D44-B1D4-368A1862C99B}"/>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CE99C5AA-8F9F-48D2-A23E-BE7FA9FAB577}" type="slidenum">
              <a:rPr kumimoji="0" lang="en-IN" sz="1200" b="0" i="0" u="none" strike="noStrike" kern="1200" cap="none" spc="0" normalizeH="0" baseline="0" noProof="0" smtClean="0">
                <a:ln>
                  <a:noFill/>
                </a:ln>
                <a:solidFill>
                  <a:srgbClr val="000000"/>
                </a:solidFill>
                <a:effectLst/>
                <a:uLnTx/>
                <a:uFillTx/>
                <a:latin typeface="Franklin Gothic Book" panose="020B050302010202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a:t>
            </a:fld>
            <a:endParaRPr kumimoji="0" lang="en-IN" sz="1200" b="0" i="0" u="none" strike="noStrike" kern="1200" cap="none" spc="0" normalizeH="0" baseline="0" noProof="0" dirty="0">
              <a:ln>
                <a:noFill/>
              </a:ln>
              <a:solidFill>
                <a:srgbClr val="000000"/>
              </a:solidFill>
              <a:effectLst/>
              <a:uLnTx/>
              <a:uFillTx/>
              <a:latin typeface="Franklin Gothic Book" panose="020B0503020102020204"/>
              <a:ea typeface="+mn-ea"/>
              <a:cs typeface="+mn-cs"/>
            </a:endParaRPr>
          </a:p>
        </p:txBody>
      </p:sp>
      <p:sp>
        <p:nvSpPr>
          <p:cNvPr id="13" name="Rectangle 12">
            <a:extLst>
              <a:ext uri="{FF2B5EF4-FFF2-40B4-BE49-F238E27FC236}">
                <a16:creationId xmlns:a16="http://schemas.microsoft.com/office/drawing/2014/main" id="{3D60BB81-B872-42D2-BF30-560F27D4EAEE}"/>
              </a:ext>
            </a:extLst>
          </p:cNvPr>
          <p:cNvSpPr/>
          <p:nvPr/>
        </p:nvSpPr>
        <p:spPr>
          <a:xfrm>
            <a:off x="0" y="486268"/>
            <a:ext cx="3499676" cy="369332"/>
          </a:xfrm>
          <a:prstGeom prst="rect">
            <a:avLst/>
          </a:prstGeom>
          <a:solidFill>
            <a:schemeClr val="tx1">
              <a:lumMod val="95000"/>
              <a:lumOff val="5000"/>
            </a:schemeClr>
          </a:solidFill>
        </p:spPr>
        <p:txBody>
          <a:bodyPr wrap="non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IN" sz="1800" b="0" i="0" u="none" strike="noStrike" kern="120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rPr>
              <a:t>Background on Entropy approaches</a:t>
            </a:r>
          </a:p>
        </p:txBody>
      </p:sp>
      <p:sp>
        <p:nvSpPr>
          <p:cNvPr id="14" name="Rectangle 13">
            <a:extLst>
              <a:ext uri="{FF2B5EF4-FFF2-40B4-BE49-F238E27FC236}">
                <a16:creationId xmlns:a16="http://schemas.microsoft.com/office/drawing/2014/main" id="{EC747253-C3D7-4056-B821-E32A97A9E6ED}"/>
              </a:ext>
            </a:extLst>
          </p:cNvPr>
          <p:cNvSpPr/>
          <p:nvPr/>
        </p:nvSpPr>
        <p:spPr>
          <a:xfrm>
            <a:off x="821753" y="1506192"/>
            <a:ext cx="5167599" cy="5216813"/>
          </a:xfrm>
          <a:prstGeom prst="rect">
            <a:avLst/>
          </a:prstGeom>
        </p:spPr>
        <p:txBody>
          <a:bodyPr wrap="square">
            <a:spAutoFit/>
          </a:bodyPr>
          <a:lstStyle/>
          <a:p>
            <a:pPr marL="0" marR="0" lvl="0" indent="0" algn="just" defTabSz="457200" rtl="0" eaLnBrk="1" fontAlgn="auto" latinLnBrk="0" hangingPunct="1">
              <a:lnSpc>
                <a:spcPct val="100000"/>
              </a:lnSpc>
              <a:spcBef>
                <a:spcPts val="0"/>
              </a:spcBef>
              <a:spcAft>
                <a:spcPts val="600"/>
              </a:spcAft>
              <a:buClrTx/>
              <a:buSzTx/>
              <a:buFontTx/>
              <a:buNone/>
              <a:tabLst/>
              <a:defRPr/>
            </a:pPr>
            <a:r>
              <a:rPr kumimoji="0" lang="en-IN" sz="1600" b="1" i="1"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Advantage of entropy approach in design of hydrometric monitoring networks:</a:t>
            </a:r>
          </a:p>
          <a:p>
            <a:pPr marL="0" marR="0" lvl="0" indent="0" algn="just" defTabSz="457200" rtl="0" eaLnBrk="1" fontAlgn="auto" latinLnBrk="0" hangingPunct="1">
              <a:lnSpc>
                <a:spcPct val="100000"/>
              </a:lnSpc>
              <a:spcBef>
                <a:spcPts val="0"/>
              </a:spcBef>
              <a:spcAft>
                <a:spcPts val="600"/>
              </a:spcAft>
              <a:buClrTx/>
              <a:buSzTx/>
              <a:buFontTx/>
              <a:buNone/>
              <a:tabLst/>
              <a:defRPr/>
            </a:pPr>
            <a:endParaRPr kumimoji="0" lang="en-IN" sz="1600" b="1" i="1" u="none" strike="noStrike" kern="1200" cap="none" spc="0" normalizeH="0" baseline="0" noProof="0" dirty="0">
              <a:ln>
                <a:noFill/>
              </a:ln>
              <a:effectLst/>
              <a:uLnTx/>
              <a:uFillTx/>
              <a:latin typeface="Times New Roman" panose="02020603050405020304" pitchFamily="18" charset="0"/>
              <a:ea typeface="+mn-ea"/>
              <a:cs typeface="Times New Roman" panose="02020603050405020304" pitchFamily="18" charset="0"/>
            </a:endParaRPr>
          </a:p>
          <a:p>
            <a:pPr marL="285750" marR="0" lvl="0" indent="-285750" algn="just" defTabSz="457200"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en-IN" sz="1600" b="0" i="0" u="none" strike="noStrike" kern="1200" cap="none" spc="0" normalizeH="0" baseline="0" noProof="0" dirty="0">
                <a:ln>
                  <a:noFill/>
                </a:ln>
                <a:effectLst/>
                <a:uLnTx/>
                <a:uFillTx/>
                <a:latin typeface="Times New Roman" panose="02020603050405020304" pitchFamily="18" charset="0"/>
                <a:ea typeface="+mn-ea"/>
                <a:cs typeface="Times New Roman" panose="02020603050405020304" pitchFamily="18" charset="0"/>
              </a:rPr>
              <a:t>Assessment of </a:t>
            </a:r>
            <a:r>
              <a:rPr kumimoji="0" lang="en-IN" sz="1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non-linear relationship between variables</a:t>
            </a:r>
          </a:p>
          <a:p>
            <a:pPr marL="285750" marR="0" lvl="0" indent="-285750" algn="just" defTabSz="457200"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en-IN" sz="1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Unbiased estimation of network performance</a:t>
            </a:r>
            <a:endParaRPr kumimoji="0" lang="en-IN" sz="1600" b="0" i="1"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p>
            <a:pPr marL="285750" marR="0" lvl="0" indent="-285750" algn="just" defTabSz="457200"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en-IN" sz="1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Flexibility to simultaneously consider each station’s individual information gain and mutual information transfer between the stations in the network</a:t>
            </a:r>
          </a:p>
          <a:p>
            <a:pPr marL="285750" marR="0" lvl="0" indent="-285750" algn="just" defTabSz="457200"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en-IN" sz="1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Can be better tailored to specific application or optimisation could be based on the requirement without compromising on the information gain from each station</a:t>
            </a:r>
          </a:p>
          <a:p>
            <a:pPr marL="285750" marR="0" lvl="0" indent="-285750" algn="just" defTabSz="457200"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en-IN" sz="1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Flexibility to accommodate the rising demand for additional stations</a:t>
            </a:r>
          </a:p>
          <a:p>
            <a:pPr marL="285750" marR="0" lvl="0" indent="-285750" algn="just" defTabSz="457200"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en-IN" sz="1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Capability to consider user specific criteria to meet various demands in the design of optimal monitoring network using multi-objective optimisation</a:t>
            </a:r>
          </a:p>
          <a:p>
            <a:pPr marL="285750" marR="0" lvl="0" indent="-285750" algn="just" defTabSz="457200" rtl="0" eaLnBrk="1" fontAlgn="auto" latinLnBrk="0" hangingPunct="1">
              <a:lnSpc>
                <a:spcPct val="100000"/>
              </a:lnSpc>
              <a:spcBef>
                <a:spcPts val="0"/>
              </a:spcBef>
              <a:spcAft>
                <a:spcPts val="600"/>
              </a:spcAft>
              <a:buClrTx/>
              <a:buSzTx/>
              <a:buFont typeface="Arial" panose="020B0604020202020204" pitchFamily="34" charset="0"/>
              <a:buChar char="•"/>
              <a:tabLst/>
              <a:defRPr/>
            </a:pPr>
            <a:endParaRPr kumimoji="0" lang="en-IN" sz="1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p>
            <a:pPr marL="0" marR="0" lvl="0" indent="0" algn="just" defTabSz="457200" rtl="0" eaLnBrk="1" fontAlgn="auto" latinLnBrk="0" hangingPunct="1">
              <a:lnSpc>
                <a:spcPct val="100000"/>
              </a:lnSpc>
              <a:spcBef>
                <a:spcPts val="0"/>
              </a:spcBef>
              <a:spcAft>
                <a:spcPts val="600"/>
              </a:spcAft>
              <a:buClrTx/>
              <a:buSzTx/>
              <a:buFontTx/>
              <a:buNone/>
              <a:tabLst/>
              <a:defRPr/>
            </a:pPr>
            <a:endParaRPr kumimoji="0" lang="en-IN" sz="1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2" name="TextBox 1">
            <a:extLst>
              <a:ext uri="{FF2B5EF4-FFF2-40B4-BE49-F238E27FC236}">
                <a16:creationId xmlns:a16="http://schemas.microsoft.com/office/drawing/2014/main" id="{DAC3232E-74DC-4B9C-ACD4-34691AB2C32F}"/>
              </a:ext>
            </a:extLst>
          </p:cNvPr>
          <p:cNvSpPr txBox="1"/>
          <p:nvPr/>
        </p:nvSpPr>
        <p:spPr>
          <a:xfrm>
            <a:off x="6678851" y="1506192"/>
            <a:ext cx="5123852" cy="4431983"/>
          </a:xfrm>
          <a:prstGeom prst="rect">
            <a:avLst/>
          </a:prstGeom>
          <a:noFill/>
        </p:spPr>
        <p:txBody>
          <a:bodyPr wrap="square" rtlCol="0">
            <a:spAutoFit/>
          </a:bodyPr>
          <a:lstStyle/>
          <a:p>
            <a:pPr marL="0" marR="0" lvl="0" indent="0" algn="just" defTabSz="457200" rtl="0" eaLnBrk="1" fontAlgn="auto" latinLnBrk="0" hangingPunct="1">
              <a:lnSpc>
                <a:spcPct val="100000"/>
              </a:lnSpc>
              <a:spcBef>
                <a:spcPts val="0"/>
              </a:spcBef>
              <a:spcAft>
                <a:spcPts val="600"/>
              </a:spcAft>
              <a:buClrTx/>
              <a:buSzTx/>
              <a:buFontTx/>
              <a:buNone/>
              <a:tabLst/>
              <a:defRPr/>
            </a:pPr>
            <a:r>
              <a:rPr lang="en-IN" sz="1600" b="1" i="1" dirty="0">
                <a:solidFill>
                  <a:prstClr val="black"/>
                </a:solidFill>
                <a:latin typeface="Times New Roman" panose="02020603050405020304" pitchFamily="18" charset="0"/>
                <a:cs typeface="Times New Roman" panose="02020603050405020304" pitchFamily="18" charset="0"/>
              </a:rPr>
              <a:t>Limitations</a:t>
            </a:r>
            <a:r>
              <a:rPr kumimoji="0" lang="en-IN" sz="1600" b="1" i="1"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of conventional Shannon entropy approach are</a:t>
            </a:r>
          </a:p>
          <a:p>
            <a:pPr marL="0" marR="0" lvl="0" indent="0" algn="just" defTabSz="457200" rtl="0" eaLnBrk="1" fontAlgn="auto" latinLnBrk="0" hangingPunct="1">
              <a:lnSpc>
                <a:spcPct val="100000"/>
              </a:lnSpc>
              <a:spcBef>
                <a:spcPts val="0"/>
              </a:spcBef>
              <a:spcAft>
                <a:spcPts val="600"/>
              </a:spcAft>
              <a:buClrTx/>
              <a:buSzTx/>
              <a:buFontTx/>
              <a:buNone/>
              <a:tabLst/>
              <a:defRPr/>
            </a:pPr>
            <a:endParaRPr kumimoji="0" lang="en-IN" sz="1600" b="1" i="1"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p>
            <a:pPr marL="285750" marR="0" lvl="0" indent="-285750" algn="just" defTabSz="457200"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en-IN" sz="1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Formal form is computationally intensive</a:t>
            </a:r>
            <a:endParaRPr kumimoji="0" lang="en-IN" sz="1600" b="0" i="1"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p>
            <a:pPr marL="285750" marR="0" lvl="0" indent="-285750" algn="just" defTabSz="457200"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en-IN" sz="1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If uniform probability distribution is considered to determine probability required for estimation of entropy, Shannon’s entropy does not have a fixed upper bound. </a:t>
            </a:r>
          </a:p>
          <a:p>
            <a:pPr marL="285750" marR="0" lvl="0" indent="-285750" algn="just" defTabSz="457200"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en-IN" sz="1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Discretization of streamflow data into bins to calculate probability could lead to information loss which in turn </a:t>
            </a:r>
            <a:r>
              <a:rPr kumimoji="0" lang="en-IN" sz="1600" b="0" i="0" u="none" strike="noStrike" kern="1200" cap="none" spc="0" normalizeH="0" baseline="0" noProof="0" dirty="0">
                <a:ln>
                  <a:noFill/>
                </a:ln>
                <a:effectLst/>
                <a:uLnTx/>
                <a:uFillTx/>
                <a:latin typeface="Times New Roman" panose="02020603050405020304" pitchFamily="18" charset="0"/>
                <a:ea typeface="+mn-ea"/>
                <a:cs typeface="Times New Roman" panose="02020603050405020304" pitchFamily="18" charset="0"/>
              </a:rPr>
              <a:t>has implications on</a:t>
            </a:r>
            <a:r>
              <a:rPr kumimoji="0" lang="en-IN" sz="1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the calculated entropy estimates.</a:t>
            </a:r>
          </a:p>
          <a:p>
            <a:pPr marL="285750" marR="0" lvl="0" indent="-285750" algn="just" defTabSz="457200"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en-IN" sz="1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Quantising (binning) of continuous variables lead</a:t>
            </a:r>
            <a:r>
              <a:rPr kumimoji="0" lang="en-IN" sz="1600" b="0"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s</a:t>
            </a:r>
            <a:r>
              <a:rPr kumimoji="0" lang="en-IN" sz="1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to different results</a:t>
            </a:r>
          </a:p>
          <a:p>
            <a:pPr marL="285750" marR="0" lvl="0" indent="-285750" algn="just" defTabSz="457200"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en-IN" sz="1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Difficult to benchmark</a:t>
            </a:r>
          </a:p>
          <a:p>
            <a:pPr marL="285750" marR="0" lvl="0" indent="-285750" algn="just" defTabSz="457200"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en-IN" sz="1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Data intensive </a:t>
            </a:r>
          </a:p>
          <a:p>
            <a:pPr marL="285750" marR="0" lvl="0" indent="-285750" algn="just" defTabSz="457200"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en-IN" sz="1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Shannon entropy is not defined in all limits</a:t>
            </a:r>
            <a:r>
              <a:rPr kumimoji="0" lang="en-IN" sz="1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a:t>
            </a:r>
          </a:p>
        </p:txBody>
      </p:sp>
      <p:sp>
        <p:nvSpPr>
          <p:cNvPr id="15" name="TextBox 14">
            <a:extLst>
              <a:ext uri="{FF2B5EF4-FFF2-40B4-BE49-F238E27FC236}">
                <a16:creationId xmlns:a16="http://schemas.microsoft.com/office/drawing/2014/main" id="{8EA049CC-FD8F-44EC-BED6-154190339BD7}"/>
              </a:ext>
            </a:extLst>
          </p:cNvPr>
          <p:cNvSpPr txBox="1"/>
          <p:nvPr/>
        </p:nvSpPr>
        <p:spPr>
          <a:xfrm>
            <a:off x="1566820" y="1066706"/>
            <a:ext cx="10950430" cy="338554"/>
          </a:xfrm>
          <a:prstGeom prst="rect">
            <a:avLst/>
          </a:prstGeom>
          <a:noFill/>
        </p:spPr>
        <p:txBody>
          <a:bodyPr wrap="square" rtlCol="0">
            <a:spAutoFit/>
          </a:bodyPr>
          <a:lstStyle/>
          <a:p>
            <a:pPr marL="0" marR="0" lvl="0" indent="0" algn="just" defTabSz="457200" rtl="0" eaLnBrk="1" fontAlgn="auto" latinLnBrk="0" hangingPunct="1">
              <a:lnSpc>
                <a:spcPct val="100000"/>
              </a:lnSpc>
              <a:spcBef>
                <a:spcPts val="0"/>
              </a:spcBef>
              <a:spcAft>
                <a:spcPts val="600"/>
              </a:spcAft>
              <a:buClrTx/>
              <a:buSzTx/>
              <a:buFontTx/>
              <a:buNone/>
              <a:tabLst/>
              <a:defRPr/>
            </a:pPr>
            <a:r>
              <a:rPr kumimoji="0" lang="en-IN" sz="16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Entropy of a system is generally defined as a measure of inherent disorderness within the system</a:t>
            </a:r>
          </a:p>
        </p:txBody>
      </p:sp>
      <p:cxnSp>
        <p:nvCxnSpPr>
          <p:cNvPr id="17" name="Straight Connector 16">
            <a:extLst>
              <a:ext uri="{FF2B5EF4-FFF2-40B4-BE49-F238E27FC236}">
                <a16:creationId xmlns:a16="http://schemas.microsoft.com/office/drawing/2014/main" id="{465D909F-B330-442C-B92A-9F7910F5EACC}"/>
              </a:ext>
            </a:extLst>
          </p:cNvPr>
          <p:cNvCxnSpPr>
            <a:cxnSpLocks/>
          </p:cNvCxnSpPr>
          <p:nvPr/>
        </p:nvCxnSpPr>
        <p:spPr>
          <a:xfrm>
            <a:off x="6334101" y="1822550"/>
            <a:ext cx="0" cy="4609380"/>
          </a:xfrm>
          <a:prstGeom prst="line">
            <a:avLst/>
          </a:prstGeom>
        </p:spPr>
        <p:style>
          <a:lnRef idx="3">
            <a:schemeClr val="dk1"/>
          </a:lnRef>
          <a:fillRef idx="0">
            <a:schemeClr val="dk1"/>
          </a:fillRef>
          <a:effectRef idx="2">
            <a:schemeClr val="dk1"/>
          </a:effectRef>
          <a:fontRef idx="minor">
            <a:schemeClr val="tx1"/>
          </a:fontRef>
        </p:style>
      </p:cxnSp>
      <p:pic>
        <p:nvPicPr>
          <p:cNvPr id="8" name="Picture 7" descr="A drawing of a face&#10;&#10;Description automatically generated">
            <a:extLst>
              <a:ext uri="{FF2B5EF4-FFF2-40B4-BE49-F238E27FC236}">
                <a16:creationId xmlns:a16="http://schemas.microsoft.com/office/drawing/2014/main" id="{1B94A5BA-CC00-4E44-AD1D-F1E69AD2E6D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8594" y="6348004"/>
            <a:ext cx="1227411" cy="429442"/>
          </a:xfrm>
          <a:prstGeom prst="rect">
            <a:avLst/>
          </a:prstGeom>
        </p:spPr>
      </p:pic>
    </p:spTree>
    <p:extLst>
      <p:ext uri="{BB962C8B-B14F-4D97-AF65-F5344CB8AC3E}">
        <p14:creationId xmlns:p14="http://schemas.microsoft.com/office/powerpoint/2010/main" val="295419658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13DD9F42-12CD-4990-95FF-22FF9AC904BA}"/>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CE99C5AA-8F9F-48D2-A23E-BE7FA9FAB577}" type="slidenum">
              <a:rPr kumimoji="0" lang="en-IN" sz="1200" b="0" i="0" u="none" strike="noStrike" kern="1200" cap="none" spc="0" normalizeH="0" baseline="0" noProof="0" smtClean="0">
                <a:ln>
                  <a:noFill/>
                </a:ln>
                <a:solidFill>
                  <a:srgbClr val="000000"/>
                </a:solidFill>
                <a:effectLst/>
                <a:uLnTx/>
                <a:uFillTx/>
                <a:latin typeface="Franklin Gothic Book" panose="020B050302010202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4</a:t>
            </a:fld>
            <a:endParaRPr kumimoji="0" lang="en-IN" sz="1200" b="0" i="0" u="none" strike="noStrike" kern="1200" cap="none" spc="0" normalizeH="0" baseline="0" noProof="0">
              <a:ln>
                <a:noFill/>
              </a:ln>
              <a:solidFill>
                <a:srgbClr val="000000"/>
              </a:solidFill>
              <a:effectLst/>
              <a:uLnTx/>
              <a:uFillTx/>
              <a:latin typeface="Franklin Gothic Book" panose="020B0503020102020204"/>
              <a:ea typeface="+mn-ea"/>
              <a:cs typeface="+mn-cs"/>
            </a:endParaRPr>
          </a:p>
        </p:txBody>
      </p:sp>
      <mc:AlternateContent xmlns:mc="http://schemas.openxmlformats.org/markup-compatibility/2006" xmlns:a14="http://schemas.microsoft.com/office/drawing/2010/main">
        <mc:Choice Requires="a14">
          <p:graphicFrame>
            <p:nvGraphicFramePr>
              <p:cNvPr id="15" name="Table 14">
                <a:extLst>
                  <a:ext uri="{FF2B5EF4-FFF2-40B4-BE49-F238E27FC236}">
                    <a16:creationId xmlns:a16="http://schemas.microsoft.com/office/drawing/2014/main" id="{61C239C5-CAC8-411A-85F6-B12B118E3EF1}"/>
                  </a:ext>
                </a:extLst>
              </p:cNvPr>
              <p:cNvGraphicFramePr>
                <a:graphicFrameLocks noGrp="1"/>
              </p:cNvGraphicFramePr>
              <p:nvPr>
                <p:extLst>
                  <p:ext uri="{D42A27DB-BD31-4B8C-83A1-F6EECF244321}">
                    <p14:modId xmlns:p14="http://schemas.microsoft.com/office/powerpoint/2010/main" val="3390324461"/>
                  </p:ext>
                </p:extLst>
              </p:nvPr>
            </p:nvGraphicFramePr>
            <p:xfrm>
              <a:off x="0" y="441538"/>
              <a:ext cx="8700151" cy="4837875"/>
            </p:xfrm>
            <a:graphic>
              <a:graphicData uri="http://schemas.openxmlformats.org/drawingml/2006/table">
                <a:tbl>
                  <a:tblPr firstRow="1" bandRow="1">
                    <a:tableStyleId>{5940675A-B579-460E-94D1-54222C63F5DA}</a:tableStyleId>
                  </a:tblPr>
                  <a:tblGrid>
                    <a:gridCol w="2077409">
                      <a:extLst>
                        <a:ext uri="{9D8B030D-6E8A-4147-A177-3AD203B41FA5}">
                          <a16:colId xmlns:a16="http://schemas.microsoft.com/office/drawing/2014/main" val="3238592493"/>
                        </a:ext>
                      </a:extLst>
                    </a:gridCol>
                    <a:gridCol w="3118803">
                      <a:extLst>
                        <a:ext uri="{9D8B030D-6E8A-4147-A177-3AD203B41FA5}">
                          <a16:colId xmlns:a16="http://schemas.microsoft.com/office/drawing/2014/main" val="991127335"/>
                        </a:ext>
                      </a:extLst>
                    </a:gridCol>
                    <a:gridCol w="3503939">
                      <a:extLst>
                        <a:ext uri="{9D8B030D-6E8A-4147-A177-3AD203B41FA5}">
                          <a16:colId xmlns:a16="http://schemas.microsoft.com/office/drawing/2014/main" val="3199432191"/>
                        </a:ext>
                      </a:extLst>
                    </a:gridCol>
                  </a:tblGrid>
                  <a:tr h="0">
                    <a:tc>
                      <a:txBody>
                        <a:bodyPr/>
                        <a:lstStyle/>
                        <a:p>
                          <a:pPr algn="ctr"/>
                          <a:r>
                            <a:rPr lang="en-US" sz="1400" b="1" dirty="0">
                              <a:latin typeface="Times New Roman" panose="02020603050405020304" pitchFamily="18" charset="0"/>
                              <a:cs typeface="Times New Roman" panose="02020603050405020304" pitchFamily="18" charset="0"/>
                            </a:rPr>
                            <a:t>Entropy Measures</a:t>
                          </a:r>
                          <a:endParaRPr lang="en-IN" sz="1400" b="1" dirty="0">
                            <a:latin typeface="Times New Roman" panose="02020603050405020304" pitchFamily="18" charset="0"/>
                            <a:cs typeface="Times New Roman" panose="02020603050405020304" pitchFamily="18" charset="0"/>
                          </a:endParaRPr>
                        </a:p>
                      </a:txBody>
                      <a:tcPr>
                        <a:solidFill>
                          <a:schemeClr val="accent2">
                            <a:lumMod val="40000"/>
                            <a:lumOff val="6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b="1" dirty="0">
                              <a:latin typeface="Times New Roman" panose="02020603050405020304" pitchFamily="18" charset="0"/>
                              <a:cs typeface="Times New Roman" panose="02020603050405020304" pitchFamily="18" charset="0"/>
                            </a:rPr>
                            <a:t>Shannon Information Entropy</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b="1" dirty="0">
                              <a:latin typeface="Times New Roman" panose="02020603050405020304" pitchFamily="18" charset="0"/>
                              <a:cs typeface="Times New Roman" panose="02020603050405020304" pitchFamily="18" charset="0"/>
                            </a:rPr>
                            <a:t>[Shannon 1948]</a:t>
                          </a:r>
                          <a:endParaRPr lang="en-IN" sz="1400" b="1" dirty="0">
                            <a:latin typeface="Times New Roman" panose="02020603050405020304" pitchFamily="18" charset="0"/>
                            <a:cs typeface="Times New Roman" panose="02020603050405020304" pitchFamily="18" charset="0"/>
                          </a:endParaRPr>
                        </a:p>
                      </a:txBody>
                      <a:tcPr>
                        <a:solidFill>
                          <a:schemeClr val="accent2">
                            <a:lumMod val="40000"/>
                            <a:lumOff val="6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b="1" dirty="0">
                              <a:latin typeface="Times New Roman" panose="02020603050405020304" pitchFamily="18" charset="0"/>
                              <a:cs typeface="Times New Roman" panose="02020603050405020304" pitchFamily="18" charset="0"/>
                            </a:rPr>
                            <a:t>Exponential Information Entropy</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b="1" dirty="0">
                              <a:latin typeface="Times New Roman" panose="02020603050405020304" pitchFamily="18" charset="0"/>
                              <a:cs typeface="Times New Roman" panose="02020603050405020304" pitchFamily="18" charset="0"/>
                            </a:rPr>
                            <a:t>  [Pal and Pal (1991)]</a:t>
                          </a:r>
                          <a:endParaRPr lang="en-IN" sz="1400" b="1" dirty="0">
                            <a:latin typeface="Times New Roman" panose="02020603050405020304" pitchFamily="18" charset="0"/>
                            <a:cs typeface="Times New Roman" panose="02020603050405020304" pitchFamily="18" charset="0"/>
                          </a:endParaRPr>
                        </a:p>
                      </a:txBody>
                      <a:tcPr>
                        <a:solidFill>
                          <a:schemeClr val="accent2">
                            <a:lumMod val="40000"/>
                            <a:lumOff val="60000"/>
                          </a:schemeClr>
                        </a:solidFill>
                      </a:tcPr>
                    </a:tc>
                    <a:extLst>
                      <a:ext uri="{0D108BD9-81ED-4DB2-BD59-A6C34878D82A}">
                        <a16:rowId xmlns:a16="http://schemas.microsoft.com/office/drawing/2014/main" val="3719635892"/>
                      </a:ext>
                    </a:extLst>
                  </a:tr>
                  <a:tr h="0">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en-US" sz="1400" b="1" i="1" dirty="0">
                              <a:latin typeface="Times New Roman" panose="02020603050405020304" pitchFamily="18" charset="0"/>
                              <a:cs typeface="Times New Roman" panose="02020603050405020304" pitchFamily="18" charset="0"/>
                            </a:rPr>
                            <a:t>Marginal entropy:</a:t>
                          </a:r>
                        </a:p>
                        <a:p>
                          <a:pPr marL="0" marR="0" lvl="0" indent="0" algn="just" defTabSz="914400" rtl="0" eaLnBrk="1" fontAlgn="auto" latinLnBrk="0" hangingPunct="1">
                            <a:lnSpc>
                              <a:spcPct val="100000"/>
                            </a:lnSpc>
                            <a:spcBef>
                              <a:spcPts val="0"/>
                            </a:spcBef>
                            <a:spcAft>
                              <a:spcPts val="0"/>
                            </a:spcAft>
                            <a:buClrTx/>
                            <a:buSzTx/>
                            <a:buFontTx/>
                            <a:buNone/>
                            <a:tabLst/>
                            <a:defRPr/>
                          </a:pPr>
                          <a:endParaRPr lang="en-US" sz="1400" i="1" dirty="0">
                            <a:latin typeface="Times New Roman" panose="02020603050405020304" pitchFamily="18" charset="0"/>
                            <a:cs typeface="Times New Roman" panose="02020603050405020304" pitchFamily="18"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lang="en-US" sz="1400" dirty="0">
                              <a:latin typeface="Times New Roman" panose="02020603050405020304" pitchFamily="18" charset="0"/>
                              <a:cs typeface="Times New Roman" panose="02020603050405020304" pitchFamily="18" charset="0"/>
                            </a:rPr>
                            <a:t>Represents the</a:t>
                          </a:r>
                          <a:r>
                            <a:rPr lang="en-IN" sz="1400" dirty="0">
                              <a:latin typeface="Times New Roman" panose="02020603050405020304" pitchFamily="18" charset="0"/>
                              <a:cs typeface="Times New Roman" panose="02020603050405020304" pitchFamily="18" charset="0"/>
                            </a:rPr>
                            <a:t> average information provided by a random variable X</a:t>
                          </a:r>
                        </a:p>
                        <a:p>
                          <a:pPr algn="just"/>
                          <a:endParaRPr lang="en-IN" sz="1400" dirty="0"/>
                        </a:p>
                      </a:txBody>
                      <a:tcPr>
                        <a:solidFill>
                          <a:schemeClr val="bg1"/>
                        </a:solidFill>
                      </a:tcPr>
                    </a:tc>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14:m>
                            <m:oMath xmlns:m="http://schemas.openxmlformats.org/officeDocument/2006/math">
                              <m:sSub>
                                <m:sSubPr>
                                  <m:ctrlPr>
                                    <a:rPr lang="en-IN" sz="1400" i="1" kern="1200" smtClean="0">
                                      <a:solidFill>
                                        <a:schemeClr val="tx1"/>
                                      </a:solidFill>
                                      <a:effectLst/>
                                      <a:latin typeface="Cambria Math" panose="02040503050406030204" pitchFamily="18" charset="0"/>
                                      <a:ea typeface="+mn-ea"/>
                                      <a:cs typeface="+mn-cs"/>
                                    </a:rPr>
                                  </m:ctrlPr>
                                </m:sSubPr>
                                <m:e>
                                  <m:r>
                                    <a:rPr lang="en-IN" sz="1400" i="1" kern="1200">
                                      <a:solidFill>
                                        <a:schemeClr val="tx1"/>
                                      </a:solidFill>
                                      <a:effectLst/>
                                      <a:latin typeface="Cambria Math" panose="02040503050406030204" pitchFamily="18" charset="0"/>
                                      <a:ea typeface="+mn-ea"/>
                                      <a:cs typeface="+mn-cs"/>
                                    </a:rPr>
                                    <m:t>𝐻</m:t>
                                  </m:r>
                                </m:e>
                                <m:sub>
                                  <m:r>
                                    <a:rPr lang="en-IN" sz="1400" i="1" kern="1200">
                                      <a:solidFill>
                                        <a:schemeClr val="tx1"/>
                                      </a:solidFill>
                                      <a:effectLst/>
                                      <a:latin typeface="Cambria Math" panose="02040503050406030204" pitchFamily="18" charset="0"/>
                                      <a:ea typeface="+mn-ea"/>
                                      <a:cs typeface="+mn-cs"/>
                                    </a:rPr>
                                    <m:t>𝑠</m:t>
                                  </m:r>
                                </m:sub>
                              </m:sSub>
                              <m:d>
                                <m:dPr>
                                  <m:ctrlPr>
                                    <a:rPr lang="en-IN" sz="1400" i="1" kern="1200">
                                      <a:solidFill>
                                        <a:schemeClr val="tx1"/>
                                      </a:solidFill>
                                      <a:effectLst/>
                                      <a:latin typeface="Cambria Math" panose="02040503050406030204" pitchFamily="18" charset="0"/>
                                      <a:ea typeface="+mn-ea"/>
                                      <a:cs typeface="+mn-cs"/>
                                    </a:rPr>
                                  </m:ctrlPr>
                                </m:dPr>
                                <m:e>
                                  <m:r>
                                    <a:rPr lang="en-IN" sz="1400" i="1" kern="1200">
                                      <a:solidFill>
                                        <a:schemeClr val="tx1"/>
                                      </a:solidFill>
                                      <a:effectLst/>
                                      <a:latin typeface="Cambria Math" panose="02040503050406030204" pitchFamily="18" charset="0"/>
                                      <a:ea typeface="+mn-ea"/>
                                      <a:cs typeface="+mn-cs"/>
                                    </a:rPr>
                                    <m:t>𝑋</m:t>
                                  </m:r>
                                </m:e>
                              </m:d>
                            </m:oMath>
                          </a14:m>
                          <a:r>
                            <a:rPr lang="en-IN" sz="1400" kern="1200" dirty="0">
                              <a:solidFill>
                                <a:schemeClr val="tx1"/>
                              </a:solidFill>
                              <a:effectLst/>
                              <a:latin typeface="Times New Roman" panose="02020603050405020304" pitchFamily="18" charset="0"/>
                              <a:ea typeface="+mn-ea"/>
                              <a:cs typeface="Times New Roman" panose="02020603050405020304" pitchFamily="18" charset="0"/>
                            </a:rPr>
                            <a:t> is a measure of uncertainty in </a:t>
                          </a:r>
                          <a:r>
                            <a:rPr lang="en-IN" sz="1400" i="1" kern="1200" dirty="0">
                              <a:solidFill>
                                <a:schemeClr val="tx1"/>
                              </a:solidFill>
                              <a:effectLst/>
                              <a:latin typeface="Times New Roman" panose="02020603050405020304" pitchFamily="18" charset="0"/>
                              <a:ea typeface="+mn-ea"/>
                              <a:cs typeface="Times New Roman" panose="02020603050405020304" pitchFamily="18" charset="0"/>
                            </a:rPr>
                            <a:t>X</a:t>
                          </a:r>
                          <a:r>
                            <a:rPr lang="en-IN" sz="1400" kern="1200" dirty="0">
                              <a:solidFill>
                                <a:schemeClr val="tx1"/>
                              </a:solidFill>
                              <a:effectLst/>
                              <a:latin typeface="Times New Roman" panose="02020603050405020304" pitchFamily="18" charset="0"/>
                              <a:ea typeface="+mn-ea"/>
                              <a:cs typeface="Times New Roman" panose="02020603050405020304" pitchFamily="18" charset="0"/>
                            </a:rPr>
                            <a:t>, </a:t>
                          </a:r>
                          <a:endParaRPr lang="en-IN" sz="1400" kern="1200" dirty="0">
                            <a:solidFill>
                              <a:schemeClr val="tx1"/>
                            </a:solidFill>
                            <a:effectLst/>
                            <a:latin typeface="+mn-lt"/>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endParaRPr lang="en-IN" sz="1400" kern="1200" dirty="0">
                            <a:solidFill>
                              <a:schemeClr val="tx1"/>
                            </a:solidFill>
                            <a:effectLst/>
                            <a:latin typeface="Times New Roman" panose="02020603050405020304" pitchFamily="18" charset="0"/>
                            <a:ea typeface="+mn-ea"/>
                            <a:cs typeface="Times New Roman" panose="02020603050405020304" pitchFamily="18"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sSub>
                                  <m:sSubPr>
                                    <m:ctrlPr>
                                      <a:rPr lang="en-IN" sz="1400" i="1" kern="1200" smtClean="0">
                                        <a:solidFill>
                                          <a:schemeClr val="tx1"/>
                                        </a:solidFill>
                                        <a:effectLst/>
                                        <a:latin typeface="Cambria Math" panose="02040503050406030204" pitchFamily="18" charset="0"/>
                                        <a:ea typeface="+mn-ea"/>
                                        <a:cs typeface="+mn-cs"/>
                                      </a:rPr>
                                    </m:ctrlPr>
                                  </m:sSubPr>
                                  <m:e>
                                    <m:r>
                                      <a:rPr lang="en-IN" sz="1400" i="1" kern="1200">
                                        <a:solidFill>
                                          <a:schemeClr val="tx1"/>
                                        </a:solidFill>
                                        <a:effectLst/>
                                        <a:latin typeface="Cambria Math" panose="02040503050406030204" pitchFamily="18" charset="0"/>
                                        <a:ea typeface="+mn-ea"/>
                                        <a:cs typeface="+mn-cs"/>
                                      </a:rPr>
                                      <m:t>𝐻</m:t>
                                    </m:r>
                                  </m:e>
                                  <m:sub>
                                    <m:r>
                                      <a:rPr lang="en-IN" sz="1400" i="1" kern="1200">
                                        <a:solidFill>
                                          <a:schemeClr val="tx1"/>
                                        </a:solidFill>
                                        <a:effectLst/>
                                        <a:latin typeface="Cambria Math" panose="02040503050406030204" pitchFamily="18" charset="0"/>
                                        <a:ea typeface="+mn-ea"/>
                                        <a:cs typeface="+mn-cs"/>
                                      </a:rPr>
                                      <m:t>𝑠</m:t>
                                    </m:r>
                                  </m:sub>
                                </m:sSub>
                                <m:d>
                                  <m:dPr>
                                    <m:ctrlPr>
                                      <a:rPr lang="en-IN" sz="1400" i="1" kern="1200">
                                        <a:solidFill>
                                          <a:schemeClr val="tx1"/>
                                        </a:solidFill>
                                        <a:effectLst/>
                                        <a:latin typeface="Cambria Math" panose="02040503050406030204" pitchFamily="18" charset="0"/>
                                        <a:ea typeface="+mn-ea"/>
                                        <a:cs typeface="+mn-cs"/>
                                      </a:rPr>
                                    </m:ctrlPr>
                                  </m:dPr>
                                  <m:e>
                                    <m:r>
                                      <a:rPr lang="en-IN" sz="1400" i="1" kern="1200">
                                        <a:solidFill>
                                          <a:schemeClr val="tx1"/>
                                        </a:solidFill>
                                        <a:effectLst/>
                                        <a:latin typeface="Cambria Math" panose="02040503050406030204" pitchFamily="18" charset="0"/>
                                        <a:ea typeface="+mn-ea"/>
                                        <a:cs typeface="+mn-cs"/>
                                      </a:rPr>
                                      <m:t>𝑋</m:t>
                                    </m:r>
                                  </m:e>
                                </m:d>
                                <m:r>
                                  <a:rPr lang="en-IN" sz="1400" i="1" kern="1200">
                                    <a:solidFill>
                                      <a:schemeClr val="tx1"/>
                                    </a:solidFill>
                                    <a:effectLst/>
                                    <a:latin typeface="Cambria Math" panose="02040503050406030204" pitchFamily="18" charset="0"/>
                                    <a:ea typeface="+mn-ea"/>
                                    <a:cs typeface="+mn-cs"/>
                                  </a:rPr>
                                  <m:t>=</m:t>
                                </m:r>
                                <m:r>
                                  <a:rPr lang="en-IN" sz="1400" i="1" kern="1200">
                                    <a:solidFill>
                                      <a:schemeClr val="tx1"/>
                                    </a:solidFill>
                                    <a:effectLst/>
                                    <a:latin typeface="Cambria Math" panose="02040503050406030204" pitchFamily="18" charset="0"/>
                                    <a:ea typeface="+mn-ea"/>
                                    <a:cs typeface="+mn-cs"/>
                                  </a:rPr>
                                  <m:t>𝐸</m:t>
                                </m:r>
                                <m:d>
                                  <m:dPr>
                                    <m:ctrlPr>
                                      <a:rPr lang="en-IN" sz="1400" i="1" kern="1200">
                                        <a:solidFill>
                                          <a:schemeClr val="tx1"/>
                                        </a:solidFill>
                                        <a:effectLst/>
                                        <a:latin typeface="Cambria Math" panose="02040503050406030204" pitchFamily="18" charset="0"/>
                                        <a:ea typeface="+mn-ea"/>
                                        <a:cs typeface="+mn-cs"/>
                                      </a:rPr>
                                    </m:ctrlPr>
                                  </m:dPr>
                                  <m:e>
                                    <m:r>
                                      <a:rPr lang="en-IN" sz="1400" i="1" kern="1200">
                                        <a:solidFill>
                                          <a:schemeClr val="tx1"/>
                                        </a:solidFill>
                                        <a:effectLst/>
                                        <a:latin typeface="Cambria Math" panose="02040503050406030204" pitchFamily="18" charset="0"/>
                                        <a:ea typeface="+mn-ea"/>
                                        <a:cs typeface="+mn-cs"/>
                                      </a:rPr>
                                      <m:t>𝛥</m:t>
                                    </m:r>
                                    <m:sSubSup>
                                      <m:sSubSupPr>
                                        <m:ctrlPr>
                                          <a:rPr lang="en-IN" sz="1400" i="1" kern="1200">
                                            <a:solidFill>
                                              <a:schemeClr val="tx1"/>
                                            </a:solidFill>
                                            <a:effectLst/>
                                            <a:latin typeface="Cambria Math" panose="02040503050406030204" pitchFamily="18" charset="0"/>
                                            <a:ea typeface="+mn-ea"/>
                                            <a:cs typeface="+mn-cs"/>
                                          </a:rPr>
                                        </m:ctrlPr>
                                      </m:sSubSupPr>
                                      <m:e>
                                        <m:r>
                                          <a:rPr lang="en-IN" sz="1400" i="1" kern="1200">
                                            <a:solidFill>
                                              <a:schemeClr val="tx1"/>
                                            </a:solidFill>
                                            <a:effectLst/>
                                            <a:latin typeface="Cambria Math" panose="02040503050406030204" pitchFamily="18" charset="0"/>
                                            <a:ea typeface="+mn-ea"/>
                                            <a:cs typeface="+mn-cs"/>
                                          </a:rPr>
                                          <m:t>𝐼</m:t>
                                        </m:r>
                                      </m:e>
                                      <m:sub>
                                        <m:r>
                                          <a:rPr lang="en-IN" sz="1400" i="1" kern="1200">
                                            <a:solidFill>
                                              <a:schemeClr val="tx1"/>
                                            </a:solidFill>
                                            <a:effectLst/>
                                            <a:latin typeface="Cambria Math" panose="02040503050406030204" pitchFamily="18" charset="0"/>
                                            <a:ea typeface="+mn-ea"/>
                                            <a:cs typeface="+mn-cs"/>
                                          </a:rPr>
                                          <m:t>𝑘</m:t>
                                        </m:r>
                                      </m:sub>
                                      <m:sup>
                                        <m:r>
                                          <a:rPr lang="en-IN" sz="1400" i="1" kern="1200">
                                            <a:solidFill>
                                              <a:schemeClr val="tx1"/>
                                            </a:solidFill>
                                            <a:effectLst/>
                                            <a:latin typeface="Cambria Math" panose="02040503050406030204" pitchFamily="18" charset="0"/>
                                            <a:ea typeface="+mn-ea"/>
                                            <a:cs typeface="+mn-cs"/>
                                          </a:rPr>
                                          <m:t>𝑋</m:t>
                                        </m:r>
                                      </m:sup>
                                    </m:sSubSup>
                                  </m:e>
                                </m:d>
                                <m:r>
                                  <a:rPr lang="en-IN" sz="1400" i="1" kern="1200">
                                    <a:solidFill>
                                      <a:schemeClr val="tx1"/>
                                    </a:solidFill>
                                    <a:effectLst/>
                                    <a:latin typeface="Cambria Math" panose="02040503050406030204" pitchFamily="18" charset="0"/>
                                    <a:ea typeface="+mn-ea"/>
                                    <a:cs typeface="+mn-cs"/>
                                  </a:rPr>
                                  <m:t>=−</m:t>
                                </m:r>
                                <m:nary>
                                  <m:naryPr>
                                    <m:chr m:val="∑"/>
                                    <m:ctrlPr>
                                      <a:rPr lang="en-IN" sz="1400" i="1" kern="1200">
                                        <a:solidFill>
                                          <a:schemeClr val="tx1"/>
                                        </a:solidFill>
                                        <a:effectLst/>
                                        <a:latin typeface="Cambria Math" panose="02040503050406030204" pitchFamily="18" charset="0"/>
                                        <a:ea typeface="+mn-ea"/>
                                        <a:cs typeface="+mn-cs"/>
                                      </a:rPr>
                                    </m:ctrlPr>
                                  </m:naryPr>
                                  <m:sub>
                                    <m:r>
                                      <a:rPr lang="en-IN" sz="1400" i="1" kern="1200">
                                        <a:solidFill>
                                          <a:schemeClr val="tx1"/>
                                        </a:solidFill>
                                        <a:effectLst/>
                                        <a:latin typeface="Cambria Math" panose="02040503050406030204" pitchFamily="18" charset="0"/>
                                        <a:ea typeface="+mn-ea"/>
                                        <a:cs typeface="+mn-cs"/>
                                      </a:rPr>
                                      <m:t>𝑘</m:t>
                                    </m:r>
                                    <m:r>
                                      <a:rPr lang="en-IN" sz="1400" i="1" kern="1200">
                                        <a:solidFill>
                                          <a:schemeClr val="tx1"/>
                                        </a:solidFill>
                                        <a:effectLst/>
                                        <a:latin typeface="Cambria Math" panose="02040503050406030204" pitchFamily="18" charset="0"/>
                                        <a:ea typeface="+mn-ea"/>
                                        <a:cs typeface="+mn-cs"/>
                                      </a:rPr>
                                      <m:t>=1</m:t>
                                    </m:r>
                                  </m:sub>
                                  <m:sup>
                                    <m:r>
                                      <a:rPr lang="en-IN" sz="1400" i="1" kern="1200">
                                        <a:solidFill>
                                          <a:schemeClr val="tx1"/>
                                        </a:solidFill>
                                        <a:effectLst/>
                                        <a:latin typeface="Cambria Math" panose="02040503050406030204" pitchFamily="18" charset="0"/>
                                        <a:ea typeface="+mn-ea"/>
                                        <a:cs typeface="+mn-cs"/>
                                      </a:rPr>
                                      <m:t>𝐾</m:t>
                                    </m:r>
                                  </m:sup>
                                  <m:e>
                                    <m:r>
                                      <a:rPr lang="en-IN" sz="1400" i="1" kern="1200">
                                        <a:solidFill>
                                          <a:schemeClr val="tx1"/>
                                        </a:solidFill>
                                        <a:effectLst/>
                                        <a:latin typeface="Cambria Math" panose="02040503050406030204" pitchFamily="18" charset="0"/>
                                        <a:ea typeface="+mn-ea"/>
                                        <a:cs typeface="+mn-cs"/>
                                      </a:rPr>
                                      <m:t>𝑝</m:t>
                                    </m:r>
                                    <m:d>
                                      <m:dPr>
                                        <m:ctrlPr>
                                          <a:rPr lang="en-IN" sz="1400" i="1" kern="1200">
                                            <a:solidFill>
                                              <a:schemeClr val="tx1"/>
                                            </a:solidFill>
                                            <a:effectLst/>
                                            <a:latin typeface="Cambria Math" panose="02040503050406030204" pitchFamily="18" charset="0"/>
                                            <a:ea typeface="+mn-ea"/>
                                            <a:cs typeface="+mn-cs"/>
                                          </a:rPr>
                                        </m:ctrlPr>
                                      </m:dPr>
                                      <m:e>
                                        <m:sSubSup>
                                          <m:sSubSupPr>
                                            <m:ctrlPr>
                                              <a:rPr lang="en-IN" sz="1400" i="1" kern="1200">
                                                <a:solidFill>
                                                  <a:schemeClr val="tx1"/>
                                                </a:solidFill>
                                                <a:effectLst/>
                                                <a:latin typeface="Cambria Math" panose="02040503050406030204" pitchFamily="18" charset="0"/>
                                                <a:ea typeface="+mn-ea"/>
                                                <a:cs typeface="+mn-cs"/>
                                              </a:rPr>
                                            </m:ctrlPr>
                                          </m:sSubSupPr>
                                          <m:e>
                                            <m:r>
                                              <a:rPr lang="en-IN" sz="1400" i="1" kern="1200">
                                                <a:solidFill>
                                                  <a:schemeClr val="tx1"/>
                                                </a:solidFill>
                                                <a:effectLst/>
                                                <a:latin typeface="Cambria Math" panose="02040503050406030204" pitchFamily="18" charset="0"/>
                                                <a:ea typeface="+mn-ea"/>
                                                <a:cs typeface="+mn-cs"/>
                                              </a:rPr>
                                              <m:t>𝑛</m:t>
                                            </m:r>
                                          </m:e>
                                          <m:sub>
                                            <m:r>
                                              <a:rPr lang="en-IN" sz="1400" i="1" kern="1200">
                                                <a:solidFill>
                                                  <a:schemeClr val="tx1"/>
                                                </a:solidFill>
                                                <a:effectLst/>
                                                <a:latin typeface="Cambria Math" panose="02040503050406030204" pitchFamily="18" charset="0"/>
                                                <a:ea typeface="+mn-ea"/>
                                                <a:cs typeface="+mn-cs"/>
                                              </a:rPr>
                                              <m:t>𝑘</m:t>
                                            </m:r>
                                          </m:sub>
                                          <m:sup>
                                            <m:r>
                                              <a:rPr lang="en-IN" sz="1400" i="1" kern="1200">
                                                <a:solidFill>
                                                  <a:schemeClr val="tx1"/>
                                                </a:solidFill>
                                                <a:effectLst/>
                                                <a:latin typeface="Cambria Math" panose="02040503050406030204" pitchFamily="18" charset="0"/>
                                                <a:ea typeface="+mn-ea"/>
                                                <a:cs typeface="+mn-cs"/>
                                              </a:rPr>
                                              <m:t>𝑋</m:t>
                                            </m:r>
                                          </m:sup>
                                        </m:sSubSup>
                                      </m:e>
                                    </m:d>
                                    <m:func>
                                      <m:funcPr>
                                        <m:ctrlPr>
                                          <a:rPr lang="en-IN" sz="1400" i="1" kern="1200">
                                            <a:solidFill>
                                              <a:schemeClr val="tx1"/>
                                            </a:solidFill>
                                            <a:effectLst/>
                                            <a:latin typeface="Cambria Math" panose="02040503050406030204" pitchFamily="18" charset="0"/>
                                            <a:ea typeface="+mn-ea"/>
                                            <a:cs typeface="+mn-cs"/>
                                          </a:rPr>
                                        </m:ctrlPr>
                                      </m:funcPr>
                                      <m:fName>
                                        <m:r>
                                          <a:rPr lang="en-IN" sz="1400" i="1" kern="1200">
                                            <a:solidFill>
                                              <a:schemeClr val="tx1"/>
                                            </a:solidFill>
                                            <a:effectLst/>
                                            <a:latin typeface="Cambria Math" panose="02040503050406030204" pitchFamily="18" charset="0"/>
                                            <a:ea typeface="+mn-ea"/>
                                            <a:cs typeface="+mn-cs"/>
                                          </a:rPr>
                                          <m:t>𝑙𝑜𝑔</m:t>
                                        </m:r>
                                      </m:fName>
                                      <m:e>
                                        <m:d>
                                          <m:dPr>
                                            <m:begChr m:val="["/>
                                            <m:endChr m:val="]"/>
                                            <m:ctrlPr>
                                              <a:rPr lang="en-IN" sz="1400" i="1" kern="1200">
                                                <a:solidFill>
                                                  <a:schemeClr val="tx1"/>
                                                </a:solidFill>
                                                <a:effectLst/>
                                                <a:latin typeface="Cambria Math" panose="02040503050406030204" pitchFamily="18" charset="0"/>
                                                <a:ea typeface="+mn-ea"/>
                                                <a:cs typeface="+mn-cs"/>
                                              </a:rPr>
                                            </m:ctrlPr>
                                          </m:dPr>
                                          <m:e>
                                            <m:r>
                                              <a:rPr lang="en-IN" sz="1400" i="1" kern="1200">
                                                <a:solidFill>
                                                  <a:schemeClr val="tx1"/>
                                                </a:solidFill>
                                                <a:effectLst/>
                                                <a:latin typeface="Cambria Math" panose="02040503050406030204" pitchFamily="18" charset="0"/>
                                                <a:ea typeface="+mn-ea"/>
                                                <a:cs typeface="+mn-cs"/>
                                              </a:rPr>
                                              <m:t>𝑝</m:t>
                                            </m:r>
                                            <m:d>
                                              <m:dPr>
                                                <m:ctrlPr>
                                                  <a:rPr lang="en-IN" sz="1400" i="1" kern="1200">
                                                    <a:solidFill>
                                                      <a:schemeClr val="tx1"/>
                                                    </a:solidFill>
                                                    <a:effectLst/>
                                                    <a:latin typeface="Cambria Math" panose="02040503050406030204" pitchFamily="18" charset="0"/>
                                                    <a:ea typeface="+mn-ea"/>
                                                    <a:cs typeface="+mn-cs"/>
                                                  </a:rPr>
                                                </m:ctrlPr>
                                              </m:dPr>
                                              <m:e>
                                                <m:sSubSup>
                                                  <m:sSubSupPr>
                                                    <m:ctrlPr>
                                                      <a:rPr lang="en-IN" sz="1400" i="1" kern="1200">
                                                        <a:solidFill>
                                                          <a:schemeClr val="tx1"/>
                                                        </a:solidFill>
                                                        <a:effectLst/>
                                                        <a:latin typeface="Cambria Math" panose="02040503050406030204" pitchFamily="18" charset="0"/>
                                                        <a:ea typeface="+mn-ea"/>
                                                        <a:cs typeface="+mn-cs"/>
                                                      </a:rPr>
                                                    </m:ctrlPr>
                                                  </m:sSubSupPr>
                                                  <m:e>
                                                    <m:r>
                                                      <a:rPr lang="en-IN" sz="1400" i="1" kern="1200">
                                                        <a:solidFill>
                                                          <a:schemeClr val="tx1"/>
                                                        </a:solidFill>
                                                        <a:effectLst/>
                                                        <a:latin typeface="Cambria Math" panose="02040503050406030204" pitchFamily="18" charset="0"/>
                                                        <a:ea typeface="+mn-ea"/>
                                                        <a:cs typeface="+mn-cs"/>
                                                      </a:rPr>
                                                      <m:t>𝑛</m:t>
                                                    </m:r>
                                                  </m:e>
                                                  <m:sub>
                                                    <m:r>
                                                      <a:rPr lang="en-IN" sz="1400" i="1" kern="1200">
                                                        <a:solidFill>
                                                          <a:schemeClr val="tx1"/>
                                                        </a:solidFill>
                                                        <a:effectLst/>
                                                        <a:latin typeface="Cambria Math" panose="02040503050406030204" pitchFamily="18" charset="0"/>
                                                        <a:ea typeface="+mn-ea"/>
                                                        <a:cs typeface="+mn-cs"/>
                                                      </a:rPr>
                                                      <m:t>𝑘</m:t>
                                                    </m:r>
                                                  </m:sub>
                                                  <m:sup>
                                                    <m:r>
                                                      <a:rPr lang="en-IN" sz="1400" i="1" kern="1200">
                                                        <a:solidFill>
                                                          <a:schemeClr val="tx1"/>
                                                        </a:solidFill>
                                                        <a:effectLst/>
                                                        <a:latin typeface="Cambria Math" panose="02040503050406030204" pitchFamily="18" charset="0"/>
                                                        <a:ea typeface="+mn-ea"/>
                                                        <a:cs typeface="+mn-cs"/>
                                                      </a:rPr>
                                                      <m:t>𝑋</m:t>
                                                    </m:r>
                                                  </m:sup>
                                                </m:sSubSup>
                                              </m:e>
                                            </m:d>
                                          </m:e>
                                        </m:d>
                                      </m:e>
                                    </m:func>
                                  </m:e>
                                </m:nary>
                              </m:oMath>
                            </m:oMathPara>
                          </a14:m>
                          <a:endParaRPr lang="en-IN" sz="1400" kern="1200" dirty="0">
                            <a:solidFill>
                              <a:schemeClr val="tx1"/>
                            </a:solidFill>
                            <a:effectLst/>
                            <a:latin typeface="+mn-lt"/>
                            <a:ea typeface="+mn-ea"/>
                            <a:cs typeface="+mn-cs"/>
                          </a:endParaRPr>
                        </a:p>
                        <a:p>
                          <a:pPr algn="just"/>
                          <a:endParaRPr lang="en-IN" sz="1400" dirty="0"/>
                        </a:p>
                      </a:txBody>
                      <a:tcPr>
                        <a:solidFill>
                          <a:schemeClr val="bg1"/>
                        </a:solidFill>
                      </a:tcPr>
                    </a:tc>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en-IN" sz="1400" kern="1200" dirty="0">
                              <a:solidFill>
                                <a:schemeClr val="tx1"/>
                              </a:solidFill>
                              <a:effectLst/>
                              <a:latin typeface="Times New Roman" panose="02020603050405020304" pitchFamily="18" charset="0"/>
                              <a:ea typeface="+mn-ea"/>
                              <a:cs typeface="Times New Roman" panose="02020603050405020304" pitchFamily="18" charset="0"/>
                            </a:rPr>
                            <a:t>Exponential gain function was used  in lieu of logarithmic gain function associated with classical Shannon entropy</a:t>
                          </a:r>
                        </a:p>
                        <a:p>
                          <a:pPr marL="0" marR="0" lvl="0" indent="0" algn="just" defTabSz="914400" rtl="0" eaLnBrk="1" fontAlgn="auto" latinLnBrk="0" hangingPunct="1">
                            <a:lnSpc>
                              <a:spcPct val="100000"/>
                            </a:lnSpc>
                            <a:spcBef>
                              <a:spcPts val="0"/>
                            </a:spcBef>
                            <a:spcAft>
                              <a:spcPts val="0"/>
                            </a:spcAft>
                            <a:buClrTx/>
                            <a:buSzTx/>
                            <a:buFontTx/>
                            <a:buNone/>
                            <a:tabLst/>
                            <a:defRPr/>
                          </a:pPr>
                          <a:endParaRPr lang="en-US" sz="1400" i="1" kern="1200" dirty="0">
                            <a:solidFill>
                              <a:schemeClr val="tx1"/>
                            </a:solidFill>
                            <a:effectLst/>
                            <a:latin typeface="Cambria Math" panose="02040503050406030204" pitchFamily="18" charset="0"/>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sSub>
                                  <m:sSubPr>
                                    <m:ctrlPr>
                                      <a:rPr lang="en-IN" sz="1400" i="1" kern="1200" smtClean="0">
                                        <a:solidFill>
                                          <a:schemeClr val="tx1"/>
                                        </a:solidFill>
                                        <a:effectLst/>
                                        <a:latin typeface="Cambria Math" panose="02040503050406030204" pitchFamily="18" charset="0"/>
                                        <a:ea typeface="+mn-ea"/>
                                        <a:cs typeface="+mn-cs"/>
                                      </a:rPr>
                                    </m:ctrlPr>
                                  </m:sSubPr>
                                  <m:e>
                                    <m:r>
                                      <a:rPr lang="en-IN" sz="1400" i="1" kern="1200">
                                        <a:solidFill>
                                          <a:schemeClr val="tx1"/>
                                        </a:solidFill>
                                        <a:effectLst/>
                                        <a:latin typeface="Cambria Math" panose="02040503050406030204" pitchFamily="18" charset="0"/>
                                        <a:ea typeface="+mn-ea"/>
                                        <a:cs typeface="+mn-cs"/>
                                      </a:rPr>
                                      <m:t>𝐻</m:t>
                                    </m:r>
                                  </m:e>
                                  <m:sub>
                                    <m:r>
                                      <a:rPr lang="en-IN" sz="1400" i="1" kern="1200">
                                        <a:solidFill>
                                          <a:schemeClr val="tx1"/>
                                        </a:solidFill>
                                        <a:effectLst/>
                                        <a:latin typeface="Cambria Math" panose="02040503050406030204" pitchFamily="18" charset="0"/>
                                        <a:ea typeface="+mn-ea"/>
                                        <a:cs typeface="+mn-cs"/>
                                      </a:rPr>
                                      <m:t>𝑒𝑥𝑝</m:t>
                                    </m:r>
                                  </m:sub>
                                </m:sSub>
                                <m:d>
                                  <m:dPr>
                                    <m:ctrlPr>
                                      <a:rPr lang="en-IN" sz="1400" i="1" kern="1200">
                                        <a:solidFill>
                                          <a:schemeClr val="tx1"/>
                                        </a:solidFill>
                                        <a:effectLst/>
                                        <a:latin typeface="Cambria Math" panose="02040503050406030204" pitchFamily="18" charset="0"/>
                                        <a:ea typeface="+mn-ea"/>
                                        <a:cs typeface="+mn-cs"/>
                                      </a:rPr>
                                    </m:ctrlPr>
                                  </m:dPr>
                                  <m:e>
                                    <m:r>
                                      <a:rPr lang="en-IN" sz="1400" i="1" kern="1200">
                                        <a:solidFill>
                                          <a:schemeClr val="tx1"/>
                                        </a:solidFill>
                                        <a:effectLst/>
                                        <a:latin typeface="Cambria Math" panose="02040503050406030204" pitchFamily="18" charset="0"/>
                                        <a:ea typeface="+mn-ea"/>
                                        <a:cs typeface="+mn-cs"/>
                                      </a:rPr>
                                      <m:t>𝑋</m:t>
                                    </m:r>
                                  </m:e>
                                </m:d>
                                <m:r>
                                  <a:rPr lang="en-IN" sz="1400" i="1" kern="1200">
                                    <a:solidFill>
                                      <a:schemeClr val="tx1"/>
                                    </a:solidFill>
                                    <a:effectLst/>
                                    <a:latin typeface="Cambria Math" panose="02040503050406030204" pitchFamily="18" charset="0"/>
                                    <a:ea typeface="+mn-ea"/>
                                    <a:cs typeface="+mn-cs"/>
                                  </a:rPr>
                                  <m:t>=</m:t>
                                </m:r>
                                <m:r>
                                  <a:rPr lang="en-IN" sz="1400" i="1" kern="1200">
                                    <a:solidFill>
                                      <a:schemeClr val="tx1"/>
                                    </a:solidFill>
                                    <a:effectLst/>
                                    <a:latin typeface="Cambria Math" panose="02040503050406030204" pitchFamily="18" charset="0"/>
                                    <a:ea typeface="+mn-ea"/>
                                    <a:cs typeface="+mn-cs"/>
                                  </a:rPr>
                                  <m:t>𝐸</m:t>
                                </m:r>
                                <m:d>
                                  <m:dPr>
                                    <m:ctrlPr>
                                      <a:rPr lang="en-IN" sz="1400" i="1" kern="1200">
                                        <a:solidFill>
                                          <a:schemeClr val="tx1"/>
                                        </a:solidFill>
                                        <a:effectLst/>
                                        <a:latin typeface="Cambria Math" panose="02040503050406030204" pitchFamily="18" charset="0"/>
                                        <a:ea typeface="+mn-ea"/>
                                        <a:cs typeface="+mn-cs"/>
                                      </a:rPr>
                                    </m:ctrlPr>
                                  </m:dPr>
                                  <m:e>
                                    <m:r>
                                      <a:rPr lang="en-IN" sz="1400" i="1" kern="1200">
                                        <a:solidFill>
                                          <a:schemeClr val="tx1"/>
                                        </a:solidFill>
                                        <a:effectLst/>
                                        <a:latin typeface="Cambria Math" panose="02040503050406030204" pitchFamily="18" charset="0"/>
                                        <a:ea typeface="+mn-ea"/>
                                        <a:cs typeface="+mn-cs"/>
                                      </a:rPr>
                                      <m:t>𝛥</m:t>
                                    </m:r>
                                    <m:sSubSup>
                                      <m:sSubSupPr>
                                        <m:ctrlPr>
                                          <a:rPr lang="en-IN" sz="1400" i="1" kern="1200">
                                            <a:solidFill>
                                              <a:schemeClr val="tx1"/>
                                            </a:solidFill>
                                            <a:effectLst/>
                                            <a:latin typeface="Cambria Math" panose="02040503050406030204" pitchFamily="18" charset="0"/>
                                            <a:ea typeface="+mn-ea"/>
                                            <a:cs typeface="+mn-cs"/>
                                          </a:rPr>
                                        </m:ctrlPr>
                                      </m:sSubSupPr>
                                      <m:e>
                                        <m:r>
                                          <a:rPr lang="en-IN" sz="1400" i="1" kern="1200">
                                            <a:solidFill>
                                              <a:schemeClr val="tx1"/>
                                            </a:solidFill>
                                            <a:effectLst/>
                                            <a:latin typeface="Cambria Math" panose="02040503050406030204" pitchFamily="18" charset="0"/>
                                            <a:ea typeface="+mn-ea"/>
                                            <a:cs typeface="+mn-cs"/>
                                          </a:rPr>
                                          <m:t>𝐼</m:t>
                                        </m:r>
                                      </m:e>
                                      <m:sub>
                                        <m:r>
                                          <a:rPr lang="en-IN" sz="1400" i="1" kern="1200">
                                            <a:solidFill>
                                              <a:schemeClr val="tx1"/>
                                            </a:solidFill>
                                            <a:effectLst/>
                                            <a:latin typeface="Cambria Math" panose="02040503050406030204" pitchFamily="18" charset="0"/>
                                            <a:ea typeface="+mn-ea"/>
                                            <a:cs typeface="+mn-cs"/>
                                          </a:rPr>
                                          <m:t>𝑘</m:t>
                                        </m:r>
                                      </m:sub>
                                      <m:sup>
                                        <m:r>
                                          <a:rPr lang="en-IN" sz="1400" i="1" kern="1200">
                                            <a:solidFill>
                                              <a:schemeClr val="tx1"/>
                                            </a:solidFill>
                                            <a:effectLst/>
                                            <a:latin typeface="Cambria Math" panose="02040503050406030204" pitchFamily="18" charset="0"/>
                                            <a:ea typeface="+mn-ea"/>
                                            <a:cs typeface="+mn-cs"/>
                                          </a:rPr>
                                          <m:t>𝑋</m:t>
                                        </m:r>
                                      </m:sup>
                                    </m:sSubSup>
                                  </m:e>
                                </m:d>
                                <m:r>
                                  <a:rPr lang="en-IN" sz="1400" i="1" kern="1200">
                                    <a:solidFill>
                                      <a:schemeClr val="tx1"/>
                                    </a:solidFill>
                                    <a:effectLst/>
                                    <a:latin typeface="Cambria Math" panose="02040503050406030204" pitchFamily="18" charset="0"/>
                                    <a:ea typeface="+mn-ea"/>
                                    <a:cs typeface="+mn-cs"/>
                                  </a:rPr>
                                  <m:t>=</m:t>
                                </m:r>
                                <m:nary>
                                  <m:naryPr>
                                    <m:chr m:val="∑"/>
                                    <m:ctrlPr>
                                      <a:rPr lang="en-IN" sz="1400" i="1" kern="1200">
                                        <a:solidFill>
                                          <a:schemeClr val="tx1"/>
                                        </a:solidFill>
                                        <a:effectLst/>
                                        <a:latin typeface="Cambria Math" panose="02040503050406030204" pitchFamily="18" charset="0"/>
                                        <a:ea typeface="+mn-ea"/>
                                        <a:cs typeface="+mn-cs"/>
                                      </a:rPr>
                                    </m:ctrlPr>
                                  </m:naryPr>
                                  <m:sub>
                                    <m:r>
                                      <a:rPr lang="en-IN" sz="1400" i="1" kern="1200">
                                        <a:solidFill>
                                          <a:schemeClr val="tx1"/>
                                        </a:solidFill>
                                        <a:effectLst/>
                                        <a:latin typeface="Cambria Math" panose="02040503050406030204" pitchFamily="18" charset="0"/>
                                        <a:ea typeface="+mn-ea"/>
                                        <a:cs typeface="+mn-cs"/>
                                      </a:rPr>
                                      <m:t>𝑘</m:t>
                                    </m:r>
                                    <m:r>
                                      <a:rPr lang="en-IN" sz="1400" i="1" kern="1200">
                                        <a:solidFill>
                                          <a:schemeClr val="tx1"/>
                                        </a:solidFill>
                                        <a:effectLst/>
                                        <a:latin typeface="Cambria Math" panose="02040503050406030204" pitchFamily="18" charset="0"/>
                                        <a:ea typeface="+mn-ea"/>
                                        <a:cs typeface="+mn-cs"/>
                                      </a:rPr>
                                      <m:t>=1</m:t>
                                    </m:r>
                                  </m:sub>
                                  <m:sup>
                                    <m:r>
                                      <a:rPr lang="en-IN" sz="1400" i="1" kern="1200">
                                        <a:solidFill>
                                          <a:schemeClr val="tx1"/>
                                        </a:solidFill>
                                        <a:effectLst/>
                                        <a:latin typeface="Cambria Math" panose="02040503050406030204" pitchFamily="18" charset="0"/>
                                        <a:ea typeface="+mn-ea"/>
                                        <a:cs typeface="+mn-cs"/>
                                      </a:rPr>
                                      <m:t>𝐾</m:t>
                                    </m:r>
                                  </m:sup>
                                  <m:e>
                                    <m:r>
                                      <a:rPr lang="en-IN" sz="1400" i="1" kern="1200">
                                        <a:solidFill>
                                          <a:schemeClr val="tx1"/>
                                        </a:solidFill>
                                        <a:effectLst/>
                                        <a:latin typeface="Cambria Math" panose="02040503050406030204" pitchFamily="18" charset="0"/>
                                        <a:ea typeface="+mn-ea"/>
                                        <a:cs typeface="+mn-cs"/>
                                      </a:rPr>
                                      <m:t>𝑝</m:t>
                                    </m:r>
                                    <m:d>
                                      <m:dPr>
                                        <m:ctrlPr>
                                          <a:rPr lang="en-IN" sz="1400" i="1" kern="1200">
                                            <a:solidFill>
                                              <a:schemeClr val="tx1"/>
                                            </a:solidFill>
                                            <a:effectLst/>
                                            <a:latin typeface="Cambria Math" panose="02040503050406030204" pitchFamily="18" charset="0"/>
                                            <a:ea typeface="+mn-ea"/>
                                            <a:cs typeface="+mn-cs"/>
                                          </a:rPr>
                                        </m:ctrlPr>
                                      </m:dPr>
                                      <m:e>
                                        <m:sSubSup>
                                          <m:sSubSupPr>
                                            <m:ctrlPr>
                                              <a:rPr lang="en-IN" sz="1400" i="1" kern="1200">
                                                <a:solidFill>
                                                  <a:schemeClr val="tx1"/>
                                                </a:solidFill>
                                                <a:effectLst/>
                                                <a:latin typeface="Cambria Math" panose="02040503050406030204" pitchFamily="18" charset="0"/>
                                                <a:ea typeface="+mn-ea"/>
                                                <a:cs typeface="+mn-cs"/>
                                              </a:rPr>
                                            </m:ctrlPr>
                                          </m:sSubSupPr>
                                          <m:e>
                                            <m:r>
                                              <a:rPr lang="en-IN" sz="1400" i="1" kern="1200">
                                                <a:solidFill>
                                                  <a:schemeClr val="tx1"/>
                                                </a:solidFill>
                                                <a:effectLst/>
                                                <a:latin typeface="Cambria Math" panose="02040503050406030204" pitchFamily="18" charset="0"/>
                                                <a:ea typeface="+mn-ea"/>
                                                <a:cs typeface="+mn-cs"/>
                                              </a:rPr>
                                              <m:t>𝑛</m:t>
                                            </m:r>
                                          </m:e>
                                          <m:sub>
                                            <m:r>
                                              <a:rPr lang="en-IN" sz="1400" i="1" kern="1200">
                                                <a:solidFill>
                                                  <a:schemeClr val="tx1"/>
                                                </a:solidFill>
                                                <a:effectLst/>
                                                <a:latin typeface="Cambria Math" panose="02040503050406030204" pitchFamily="18" charset="0"/>
                                                <a:ea typeface="+mn-ea"/>
                                                <a:cs typeface="+mn-cs"/>
                                              </a:rPr>
                                              <m:t>𝑘</m:t>
                                            </m:r>
                                          </m:sub>
                                          <m:sup>
                                            <m:r>
                                              <a:rPr lang="en-IN" sz="1400" i="1" kern="1200">
                                                <a:solidFill>
                                                  <a:schemeClr val="tx1"/>
                                                </a:solidFill>
                                                <a:effectLst/>
                                                <a:latin typeface="Cambria Math" panose="02040503050406030204" pitchFamily="18" charset="0"/>
                                                <a:ea typeface="+mn-ea"/>
                                                <a:cs typeface="+mn-cs"/>
                                              </a:rPr>
                                              <m:t>𝑋</m:t>
                                            </m:r>
                                          </m:sup>
                                        </m:sSubSup>
                                      </m:e>
                                    </m:d>
                                  </m:e>
                                </m:nary>
                                <m:d>
                                  <m:dPr>
                                    <m:begChr m:val="["/>
                                    <m:endChr m:val="]"/>
                                    <m:ctrlPr>
                                      <a:rPr lang="en-IN" sz="1400" i="1" kern="1200">
                                        <a:solidFill>
                                          <a:schemeClr val="tx1"/>
                                        </a:solidFill>
                                        <a:effectLst/>
                                        <a:latin typeface="Cambria Math" panose="02040503050406030204" pitchFamily="18" charset="0"/>
                                        <a:ea typeface="+mn-ea"/>
                                        <a:cs typeface="+mn-cs"/>
                                      </a:rPr>
                                    </m:ctrlPr>
                                  </m:dPr>
                                  <m:e>
                                    <m:sSup>
                                      <m:sSupPr>
                                        <m:ctrlPr>
                                          <a:rPr lang="en-IN" sz="1400" i="1" kern="1200">
                                            <a:solidFill>
                                              <a:schemeClr val="tx1"/>
                                            </a:solidFill>
                                            <a:effectLst/>
                                            <a:latin typeface="Cambria Math" panose="02040503050406030204" pitchFamily="18" charset="0"/>
                                            <a:ea typeface="+mn-ea"/>
                                            <a:cs typeface="+mn-cs"/>
                                          </a:rPr>
                                        </m:ctrlPr>
                                      </m:sSupPr>
                                      <m:e>
                                        <m:r>
                                          <a:rPr lang="en-IN" sz="1400" i="1" kern="1200">
                                            <a:solidFill>
                                              <a:schemeClr val="tx1"/>
                                            </a:solidFill>
                                            <a:effectLst/>
                                            <a:latin typeface="Cambria Math" panose="02040503050406030204" pitchFamily="18" charset="0"/>
                                            <a:ea typeface="+mn-ea"/>
                                            <a:cs typeface="+mn-cs"/>
                                          </a:rPr>
                                          <m:t>𝑒</m:t>
                                        </m:r>
                                      </m:e>
                                      <m:sup>
                                        <m:d>
                                          <m:dPr>
                                            <m:ctrlPr>
                                              <a:rPr lang="en-IN" sz="1400" i="1" kern="1200">
                                                <a:solidFill>
                                                  <a:schemeClr val="tx1"/>
                                                </a:solidFill>
                                                <a:effectLst/>
                                                <a:latin typeface="Cambria Math" panose="02040503050406030204" pitchFamily="18" charset="0"/>
                                                <a:ea typeface="+mn-ea"/>
                                                <a:cs typeface="+mn-cs"/>
                                              </a:rPr>
                                            </m:ctrlPr>
                                          </m:dPr>
                                          <m:e>
                                            <m:r>
                                              <a:rPr lang="en-IN" sz="1400" i="1" kern="1200">
                                                <a:solidFill>
                                                  <a:schemeClr val="tx1"/>
                                                </a:solidFill>
                                                <a:effectLst/>
                                                <a:latin typeface="Cambria Math" panose="02040503050406030204" pitchFamily="18" charset="0"/>
                                                <a:ea typeface="+mn-ea"/>
                                                <a:cs typeface="+mn-cs"/>
                                              </a:rPr>
                                              <m:t>1−</m:t>
                                            </m:r>
                                            <m:r>
                                              <a:rPr lang="en-IN" sz="1400" i="1" kern="1200">
                                                <a:solidFill>
                                                  <a:schemeClr val="tx1"/>
                                                </a:solidFill>
                                                <a:effectLst/>
                                                <a:latin typeface="Cambria Math" panose="02040503050406030204" pitchFamily="18" charset="0"/>
                                                <a:ea typeface="+mn-ea"/>
                                                <a:cs typeface="+mn-cs"/>
                                              </a:rPr>
                                              <m:t>𝑝</m:t>
                                            </m:r>
                                            <m:d>
                                              <m:dPr>
                                                <m:ctrlPr>
                                                  <a:rPr lang="en-IN" sz="1400" i="1" kern="1200">
                                                    <a:solidFill>
                                                      <a:schemeClr val="tx1"/>
                                                    </a:solidFill>
                                                    <a:effectLst/>
                                                    <a:latin typeface="Cambria Math" panose="02040503050406030204" pitchFamily="18" charset="0"/>
                                                    <a:ea typeface="+mn-ea"/>
                                                    <a:cs typeface="+mn-cs"/>
                                                  </a:rPr>
                                                </m:ctrlPr>
                                              </m:dPr>
                                              <m:e>
                                                <m:sSubSup>
                                                  <m:sSubSupPr>
                                                    <m:ctrlPr>
                                                      <a:rPr lang="en-IN" sz="1400" i="1" kern="1200">
                                                        <a:solidFill>
                                                          <a:schemeClr val="tx1"/>
                                                        </a:solidFill>
                                                        <a:effectLst/>
                                                        <a:latin typeface="Cambria Math" panose="02040503050406030204" pitchFamily="18" charset="0"/>
                                                        <a:ea typeface="+mn-ea"/>
                                                        <a:cs typeface="+mn-cs"/>
                                                      </a:rPr>
                                                    </m:ctrlPr>
                                                  </m:sSubSupPr>
                                                  <m:e>
                                                    <m:r>
                                                      <a:rPr lang="en-IN" sz="1400" i="1" kern="1200">
                                                        <a:solidFill>
                                                          <a:schemeClr val="tx1"/>
                                                        </a:solidFill>
                                                        <a:effectLst/>
                                                        <a:latin typeface="Cambria Math" panose="02040503050406030204" pitchFamily="18" charset="0"/>
                                                        <a:ea typeface="+mn-ea"/>
                                                        <a:cs typeface="+mn-cs"/>
                                                      </a:rPr>
                                                      <m:t>𝑛</m:t>
                                                    </m:r>
                                                  </m:e>
                                                  <m:sub>
                                                    <m:r>
                                                      <a:rPr lang="en-IN" sz="1400" i="1" kern="1200">
                                                        <a:solidFill>
                                                          <a:schemeClr val="tx1"/>
                                                        </a:solidFill>
                                                        <a:effectLst/>
                                                        <a:latin typeface="Cambria Math" panose="02040503050406030204" pitchFamily="18" charset="0"/>
                                                        <a:ea typeface="+mn-ea"/>
                                                        <a:cs typeface="+mn-cs"/>
                                                      </a:rPr>
                                                      <m:t>𝑘</m:t>
                                                    </m:r>
                                                  </m:sub>
                                                  <m:sup>
                                                    <m:r>
                                                      <a:rPr lang="en-IN" sz="1400" i="1" kern="1200">
                                                        <a:solidFill>
                                                          <a:schemeClr val="tx1"/>
                                                        </a:solidFill>
                                                        <a:effectLst/>
                                                        <a:latin typeface="Cambria Math" panose="02040503050406030204" pitchFamily="18" charset="0"/>
                                                        <a:ea typeface="+mn-ea"/>
                                                        <a:cs typeface="+mn-cs"/>
                                                      </a:rPr>
                                                      <m:t>𝑋</m:t>
                                                    </m:r>
                                                  </m:sup>
                                                </m:sSubSup>
                                              </m:e>
                                            </m:d>
                                          </m:e>
                                        </m:d>
                                      </m:sup>
                                    </m:sSup>
                                    <m:r>
                                      <a:rPr lang="en-IN" sz="1400" i="1" kern="1200">
                                        <a:solidFill>
                                          <a:schemeClr val="tx1"/>
                                        </a:solidFill>
                                        <a:effectLst/>
                                        <a:latin typeface="Cambria Math" panose="02040503050406030204" pitchFamily="18" charset="0"/>
                                        <a:ea typeface="+mn-ea"/>
                                        <a:cs typeface="+mn-cs"/>
                                      </a:rPr>
                                      <m:t>−1</m:t>
                                    </m:r>
                                  </m:e>
                                </m:d>
                              </m:oMath>
                            </m:oMathPara>
                          </a14:m>
                          <a:endParaRPr lang="en-IN" sz="1400" kern="1200" dirty="0">
                            <a:solidFill>
                              <a:schemeClr val="tx1"/>
                            </a:solidFill>
                            <a:effectLst/>
                            <a:latin typeface="Times New Roman" panose="02020603050405020304" pitchFamily="18" charset="0"/>
                            <a:ea typeface="+mn-ea"/>
                            <a:cs typeface="Times New Roman" panose="02020603050405020304" pitchFamily="18" charset="0"/>
                          </a:endParaRPr>
                        </a:p>
                      </a:txBody>
                      <a:tcPr>
                        <a:solidFill>
                          <a:schemeClr val="bg1"/>
                        </a:solidFill>
                      </a:tcPr>
                    </a:tc>
                    <a:extLst>
                      <a:ext uri="{0D108BD9-81ED-4DB2-BD59-A6C34878D82A}">
                        <a16:rowId xmlns:a16="http://schemas.microsoft.com/office/drawing/2014/main" val="1163634294"/>
                      </a:ext>
                    </a:extLst>
                  </a:tr>
                  <a:tr h="1064963">
                    <a:tc>
                      <a:txBody>
                        <a:bodyPr/>
                        <a:lstStyle/>
                        <a:p>
                          <a:r>
                            <a:rPr lang="en-US" sz="1400" b="1" i="1" dirty="0">
                              <a:latin typeface="Times New Roman" panose="02020603050405020304" pitchFamily="18" charset="0"/>
                              <a:cs typeface="Times New Roman" panose="02020603050405020304" pitchFamily="18" charset="0"/>
                            </a:rPr>
                            <a:t>Joint entropy</a:t>
                          </a:r>
                          <a:r>
                            <a:rPr lang="en-IN" sz="1400" b="1" i="1" dirty="0">
                              <a:latin typeface="Times New Roman" panose="02020603050405020304" pitchFamily="18" charset="0"/>
                              <a:cs typeface="Times New Roman" panose="02020603050405020304" pitchFamily="18" charset="0"/>
                            </a:rPr>
                            <a:t>:</a:t>
                          </a:r>
                        </a:p>
                        <a:p>
                          <a:endParaRPr lang="en-IN" sz="1400" i="1" dirty="0">
                            <a:latin typeface="Times New Roman" panose="02020603050405020304" pitchFamily="18" charset="0"/>
                            <a:cs typeface="Times New Roman" panose="02020603050405020304" pitchFamily="18" charset="0"/>
                          </a:endParaRPr>
                        </a:p>
                        <a:p>
                          <a:pPr algn="just"/>
                          <a:r>
                            <a:rPr lang="en-US" sz="1400" dirty="0">
                              <a:latin typeface="Times New Roman" panose="02020603050405020304" pitchFamily="18" charset="0"/>
                              <a:cs typeface="Times New Roman" panose="02020603050405020304" pitchFamily="18" charset="0"/>
                            </a:rPr>
                            <a:t>Represents </a:t>
                          </a:r>
                          <a:r>
                            <a:rPr lang="en-IN" sz="1400" dirty="0">
                              <a:latin typeface="Times New Roman" panose="02020603050405020304" pitchFamily="18" charset="0"/>
                              <a:cs typeface="Times New Roman" panose="02020603050405020304" pitchFamily="18" charset="0"/>
                            </a:rPr>
                            <a:t>total information provided by observing two variables X, Y</a:t>
                          </a:r>
                          <a:endParaRPr lang="en-US" sz="1400" dirty="0">
                            <a:latin typeface="Times New Roman" panose="02020603050405020304" pitchFamily="18" charset="0"/>
                            <a:cs typeface="Times New Roman" panose="02020603050405020304" pitchFamily="18" charset="0"/>
                          </a:endParaRPr>
                        </a:p>
                      </a:txBody>
                      <a:tcP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sSub>
                                  <m:sSubPr>
                                    <m:ctrlPr>
                                      <a:rPr lang="en-IN" sz="1400" i="1" kern="1200" smtClean="0">
                                        <a:solidFill>
                                          <a:schemeClr val="tx1"/>
                                        </a:solidFill>
                                        <a:effectLst/>
                                        <a:latin typeface="Cambria Math" panose="02040503050406030204" pitchFamily="18" charset="0"/>
                                        <a:ea typeface="+mn-ea"/>
                                        <a:cs typeface="+mn-cs"/>
                                      </a:rPr>
                                    </m:ctrlPr>
                                  </m:sSubPr>
                                  <m:e>
                                    <m:r>
                                      <a:rPr lang="en-IN" sz="1400" i="1" kern="1200">
                                        <a:solidFill>
                                          <a:schemeClr val="tx1"/>
                                        </a:solidFill>
                                        <a:effectLst/>
                                        <a:latin typeface="Cambria Math" panose="02040503050406030204" pitchFamily="18" charset="0"/>
                                        <a:ea typeface="+mn-ea"/>
                                        <a:cs typeface="+mn-cs"/>
                                      </a:rPr>
                                      <m:t>𝐻</m:t>
                                    </m:r>
                                  </m:e>
                                  <m:sub>
                                    <m:r>
                                      <a:rPr lang="en-IN" sz="1400" i="1" kern="1200">
                                        <a:solidFill>
                                          <a:schemeClr val="tx1"/>
                                        </a:solidFill>
                                        <a:effectLst/>
                                        <a:latin typeface="Cambria Math" panose="02040503050406030204" pitchFamily="18" charset="0"/>
                                        <a:ea typeface="+mn-ea"/>
                                        <a:cs typeface="+mn-cs"/>
                                      </a:rPr>
                                      <m:t>𝑠</m:t>
                                    </m:r>
                                  </m:sub>
                                </m:sSub>
                                <m:d>
                                  <m:dPr>
                                    <m:ctrlPr>
                                      <a:rPr lang="en-IN" sz="1400" i="1" kern="1200">
                                        <a:solidFill>
                                          <a:schemeClr val="tx1"/>
                                        </a:solidFill>
                                        <a:effectLst/>
                                        <a:latin typeface="Cambria Math" panose="02040503050406030204" pitchFamily="18" charset="0"/>
                                        <a:ea typeface="+mn-ea"/>
                                        <a:cs typeface="+mn-cs"/>
                                      </a:rPr>
                                    </m:ctrlPr>
                                  </m:dPr>
                                  <m:e>
                                    <m:r>
                                      <a:rPr lang="en-IN" sz="1400" i="1" kern="1200">
                                        <a:solidFill>
                                          <a:schemeClr val="tx1"/>
                                        </a:solidFill>
                                        <a:effectLst/>
                                        <a:latin typeface="Cambria Math" panose="02040503050406030204" pitchFamily="18" charset="0"/>
                                        <a:ea typeface="+mn-ea"/>
                                        <a:cs typeface="+mn-cs"/>
                                      </a:rPr>
                                      <m:t>𝑋</m:t>
                                    </m:r>
                                    <m:r>
                                      <a:rPr lang="en-IN" sz="1400" i="1" kern="1200">
                                        <a:solidFill>
                                          <a:schemeClr val="tx1"/>
                                        </a:solidFill>
                                        <a:effectLst/>
                                        <a:latin typeface="Cambria Math" panose="02040503050406030204" pitchFamily="18" charset="0"/>
                                        <a:ea typeface="+mn-ea"/>
                                        <a:cs typeface="+mn-cs"/>
                                      </a:rPr>
                                      <m:t>,</m:t>
                                    </m:r>
                                    <m:r>
                                      <a:rPr lang="en-IN" sz="1400" i="1" kern="1200">
                                        <a:solidFill>
                                          <a:schemeClr val="tx1"/>
                                        </a:solidFill>
                                        <a:effectLst/>
                                        <a:latin typeface="Cambria Math" panose="02040503050406030204" pitchFamily="18" charset="0"/>
                                        <a:ea typeface="+mn-ea"/>
                                        <a:cs typeface="+mn-cs"/>
                                      </a:rPr>
                                      <m:t>𝑌</m:t>
                                    </m:r>
                                  </m:e>
                                </m:d>
                                <m:r>
                                  <a:rPr lang="en-IN" sz="1400" i="1" kern="1200">
                                    <a:solidFill>
                                      <a:schemeClr val="tx1"/>
                                    </a:solidFill>
                                    <a:effectLst/>
                                    <a:latin typeface="Cambria Math" panose="02040503050406030204" pitchFamily="18" charset="0"/>
                                    <a:ea typeface="+mn-ea"/>
                                    <a:cs typeface="+mn-cs"/>
                                  </a:rPr>
                                  <m:t>=−</m:t>
                                </m:r>
                                <m:nary>
                                  <m:naryPr>
                                    <m:chr m:val="∑"/>
                                    <m:ctrlPr>
                                      <a:rPr lang="en-IN" sz="1400" i="1" kern="1200">
                                        <a:solidFill>
                                          <a:schemeClr val="tx1"/>
                                        </a:solidFill>
                                        <a:effectLst/>
                                        <a:latin typeface="Cambria Math" panose="02040503050406030204" pitchFamily="18" charset="0"/>
                                        <a:ea typeface="+mn-ea"/>
                                        <a:cs typeface="+mn-cs"/>
                                      </a:rPr>
                                    </m:ctrlPr>
                                  </m:naryPr>
                                  <m:sub>
                                    <m:r>
                                      <a:rPr lang="en-IN" sz="1400" i="1" kern="1200">
                                        <a:solidFill>
                                          <a:schemeClr val="tx1"/>
                                        </a:solidFill>
                                        <a:effectLst/>
                                        <a:latin typeface="Cambria Math" panose="02040503050406030204" pitchFamily="18" charset="0"/>
                                        <a:ea typeface="+mn-ea"/>
                                        <a:cs typeface="+mn-cs"/>
                                      </a:rPr>
                                      <m:t>𝑘</m:t>
                                    </m:r>
                                    <m:r>
                                      <a:rPr lang="en-IN" sz="1400" i="1" kern="1200">
                                        <a:solidFill>
                                          <a:schemeClr val="tx1"/>
                                        </a:solidFill>
                                        <a:effectLst/>
                                        <a:latin typeface="Cambria Math" panose="02040503050406030204" pitchFamily="18" charset="0"/>
                                        <a:ea typeface="+mn-ea"/>
                                        <a:cs typeface="+mn-cs"/>
                                      </a:rPr>
                                      <m:t>=1</m:t>
                                    </m:r>
                                  </m:sub>
                                  <m:sup>
                                    <m:r>
                                      <a:rPr lang="en-IN" sz="1400" i="1" kern="1200">
                                        <a:solidFill>
                                          <a:schemeClr val="tx1"/>
                                        </a:solidFill>
                                        <a:effectLst/>
                                        <a:latin typeface="Cambria Math" panose="02040503050406030204" pitchFamily="18" charset="0"/>
                                        <a:ea typeface="+mn-ea"/>
                                        <a:cs typeface="+mn-cs"/>
                                      </a:rPr>
                                      <m:t>𝐾</m:t>
                                    </m:r>
                                  </m:sup>
                                  <m:e>
                                    <m:nary>
                                      <m:naryPr>
                                        <m:chr m:val="∑"/>
                                        <m:ctrlPr>
                                          <a:rPr lang="en-IN" sz="1400" i="1" kern="1200">
                                            <a:solidFill>
                                              <a:schemeClr val="tx1"/>
                                            </a:solidFill>
                                            <a:effectLst/>
                                            <a:latin typeface="Cambria Math" panose="02040503050406030204" pitchFamily="18" charset="0"/>
                                            <a:ea typeface="+mn-ea"/>
                                            <a:cs typeface="+mn-cs"/>
                                          </a:rPr>
                                        </m:ctrlPr>
                                      </m:naryPr>
                                      <m:sub>
                                        <m:r>
                                          <a:rPr lang="en-IN" sz="1400" i="1" kern="1200">
                                            <a:solidFill>
                                              <a:schemeClr val="tx1"/>
                                            </a:solidFill>
                                            <a:effectLst/>
                                            <a:latin typeface="Cambria Math" panose="02040503050406030204" pitchFamily="18" charset="0"/>
                                            <a:ea typeface="+mn-ea"/>
                                            <a:cs typeface="+mn-cs"/>
                                          </a:rPr>
                                          <m:t>𝑙</m:t>
                                        </m:r>
                                        <m:r>
                                          <a:rPr lang="en-IN" sz="1400" i="1" kern="1200">
                                            <a:solidFill>
                                              <a:schemeClr val="tx1"/>
                                            </a:solidFill>
                                            <a:effectLst/>
                                            <a:latin typeface="Cambria Math" panose="02040503050406030204" pitchFamily="18" charset="0"/>
                                            <a:ea typeface="+mn-ea"/>
                                            <a:cs typeface="+mn-cs"/>
                                          </a:rPr>
                                          <m:t>=1</m:t>
                                        </m:r>
                                      </m:sub>
                                      <m:sup>
                                        <m:r>
                                          <a:rPr lang="en-IN" sz="1400" i="1" kern="1200">
                                            <a:solidFill>
                                              <a:schemeClr val="tx1"/>
                                            </a:solidFill>
                                            <a:effectLst/>
                                            <a:latin typeface="Cambria Math" panose="02040503050406030204" pitchFamily="18" charset="0"/>
                                            <a:ea typeface="+mn-ea"/>
                                            <a:cs typeface="+mn-cs"/>
                                          </a:rPr>
                                          <m:t>𝐿</m:t>
                                        </m:r>
                                      </m:sup>
                                      <m:e>
                                        <m:r>
                                          <a:rPr lang="en-IN" sz="1400" i="1" kern="1200">
                                            <a:solidFill>
                                              <a:schemeClr val="tx1"/>
                                            </a:solidFill>
                                            <a:effectLst/>
                                            <a:latin typeface="Cambria Math" panose="02040503050406030204" pitchFamily="18" charset="0"/>
                                            <a:ea typeface="+mn-ea"/>
                                            <a:cs typeface="+mn-cs"/>
                                          </a:rPr>
                                          <m:t>𝑝</m:t>
                                        </m:r>
                                        <m:d>
                                          <m:dPr>
                                            <m:ctrlPr>
                                              <a:rPr lang="en-IN" sz="1400" i="1" kern="1200">
                                                <a:solidFill>
                                                  <a:schemeClr val="tx1"/>
                                                </a:solidFill>
                                                <a:effectLst/>
                                                <a:latin typeface="Cambria Math" panose="02040503050406030204" pitchFamily="18" charset="0"/>
                                                <a:ea typeface="+mn-ea"/>
                                                <a:cs typeface="+mn-cs"/>
                                              </a:rPr>
                                            </m:ctrlPr>
                                          </m:dPr>
                                          <m:e>
                                            <m:sSubSup>
                                              <m:sSubSupPr>
                                                <m:ctrlPr>
                                                  <a:rPr lang="en-IN" sz="1400" i="1" kern="1200">
                                                    <a:solidFill>
                                                      <a:schemeClr val="tx1"/>
                                                    </a:solidFill>
                                                    <a:effectLst/>
                                                    <a:latin typeface="Cambria Math" panose="02040503050406030204" pitchFamily="18" charset="0"/>
                                                    <a:ea typeface="+mn-ea"/>
                                                    <a:cs typeface="+mn-cs"/>
                                                  </a:rPr>
                                                </m:ctrlPr>
                                              </m:sSubSupPr>
                                              <m:e>
                                                <m:r>
                                                  <a:rPr lang="en-IN" sz="1400" i="1" kern="1200">
                                                    <a:solidFill>
                                                      <a:schemeClr val="tx1"/>
                                                    </a:solidFill>
                                                    <a:effectLst/>
                                                    <a:latin typeface="Cambria Math" panose="02040503050406030204" pitchFamily="18" charset="0"/>
                                                    <a:ea typeface="+mn-ea"/>
                                                    <a:cs typeface="+mn-cs"/>
                                                  </a:rPr>
                                                  <m:t>𝑛</m:t>
                                                </m:r>
                                              </m:e>
                                              <m:sub>
                                                <m:r>
                                                  <a:rPr lang="en-IN" sz="1400" i="1" kern="1200">
                                                    <a:solidFill>
                                                      <a:schemeClr val="tx1"/>
                                                    </a:solidFill>
                                                    <a:effectLst/>
                                                    <a:latin typeface="Cambria Math" panose="02040503050406030204" pitchFamily="18" charset="0"/>
                                                    <a:ea typeface="+mn-ea"/>
                                                    <a:cs typeface="+mn-cs"/>
                                                  </a:rPr>
                                                  <m:t>𝑘</m:t>
                                                </m:r>
                                              </m:sub>
                                              <m:sup>
                                                <m:r>
                                                  <a:rPr lang="en-IN" sz="1400" i="1" kern="1200">
                                                    <a:solidFill>
                                                      <a:schemeClr val="tx1"/>
                                                    </a:solidFill>
                                                    <a:effectLst/>
                                                    <a:latin typeface="Cambria Math" panose="02040503050406030204" pitchFamily="18" charset="0"/>
                                                    <a:ea typeface="+mn-ea"/>
                                                    <a:cs typeface="+mn-cs"/>
                                                  </a:rPr>
                                                  <m:t>𝑋</m:t>
                                                </m:r>
                                              </m:sup>
                                            </m:sSubSup>
                                            <m:r>
                                              <a:rPr lang="en-IN" sz="1400" i="1" kern="1200">
                                                <a:solidFill>
                                                  <a:schemeClr val="tx1"/>
                                                </a:solidFill>
                                                <a:effectLst/>
                                                <a:latin typeface="Cambria Math" panose="02040503050406030204" pitchFamily="18" charset="0"/>
                                                <a:ea typeface="+mn-ea"/>
                                                <a:cs typeface="+mn-cs"/>
                                              </a:rPr>
                                              <m:t>,</m:t>
                                            </m:r>
                                            <m:sSubSup>
                                              <m:sSubSupPr>
                                                <m:ctrlPr>
                                                  <a:rPr lang="en-IN" sz="1400" i="1" kern="1200">
                                                    <a:solidFill>
                                                      <a:schemeClr val="tx1"/>
                                                    </a:solidFill>
                                                    <a:effectLst/>
                                                    <a:latin typeface="Cambria Math" panose="02040503050406030204" pitchFamily="18" charset="0"/>
                                                    <a:ea typeface="+mn-ea"/>
                                                    <a:cs typeface="+mn-cs"/>
                                                  </a:rPr>
                                                </m:ctrlPr>
                                              </m:sSubSupPr>
                                              <m:e>
                                                <m:r>
                                                  <a:rPr lang="en-IN" sz="1400" i="1" kern="1200">
                                                    <a:solidFill>
                                                      <a:schemeClr val="tx1"/>
                                                    </a:solidFill>
                                                    <a:effectLst/>
                                                    <a:latin typeface="Cambria Math" panose="02040503050406030204" pitchFamily="18" charset="0"/>
                                                    <a:ea typeface="+mn-ea"/>
                                                    <a:cs typeface="+mn-cs"/>
                                                  </a:rPr>
                                                  <m:t>𝑛</m:t>
                                                </m:r>
                                              </m:e>
                                              <m:sub>
                                                <m:r>
                                                  <a:rPr lang="en-IN" sz="1400" i="1" kern="1200">
                                                    <a:solidFill>
                                                      <a:schemeClr val="tx1"/>
                                                    </a:solidFill>
                                                    <a:effectLst/>
                                                    <a:latin typeface="Cambria Math" panose="02040503050406030204" pitchFamily="18" charset="0"/>
                                                    <a:ea typeface="+mn-ea"/>
                                                    <a:cs typeface="+mn-cs"/>
                                                  </a:rPr>
                                                  <m:t>𝑙</m:t>
                                                </m:r>
                                              </m:sub>
                                              <m:sup>
                                                <m:r>
                                                  <a:rPr lang="en-IN" sz="1400" i="1" kern="1200">
                                                    <a:solidFill>
                                                      <a:schemeClr val="tx1"/>
                                                    </a:solidFill>
                                                    <a:effectLst/>
                                                    <a:latin typeface="Cambria Math" panose="02040503050406030204" pitchFamily="18" charset="0"/>
                                                    <a:ea typeface="+mn-ea"/>
                                                    <a:cs typeface="+mn-cs"/>
                                                  </a:rPr>
                                                  <m:t>𝑌</m:t>
                                                </m:r>
                                              </m:sup>
                                            </m:sSubSup>
                                          </m:e>
                                        </m:d>
                                        <m:func>
                                          <m:funcPr>
                                            <m:ctrlPr>
                                              <a:rPr lang="en-IN" sz="1400" i="1" kern="1200">
                                                <a:solidFill>
                                                  <a:schemeClr val="tx1"/>
                                                </a:solidFill>
                                                <a:effectLst/>
                                                <a:latin typeface="Cambria Math" panose="02040503050406030204" pitchFamily="18" charset="0"/>
                                                <a:ea typeface="+mn-ea"/>
                                                <a:cs typeface="+mn-cs"/>
                                              </a:rPr>
                                            </m:ctrlPr>
                                          </m:funcPr>
                                          <m:fName>
                                            <m:r>
                                              <a:rPr lang="en-IN" sz="1400" i="1" kern="1200">
                                                <a:solidFill>
                                                  <a:schemeClr val="tx1"/>
                                                </a:solidFill>
                                                <a:effectLst/>
                                                <a:latin typeface="Cambria Math" panose="02040503050406030204" pitchFamily="18" charset="0"/>
                                                <a:ea typeface="+mn-ea"/>
                                                <a:cs typeface="+mn-cs"/>
                                              </a:rPr>
                                              <m:t>𝑙𝑜𝑔</m:t>
                                            </m:r>
                                          </m:fName>
                                          <m:e>
                                            <m:d>
                                              <m:dPr>
                                                <m:begChr m:val="["/>
                                                <m:endChr m:val="]"/>
                                                <m:ctrlPr>
                                                  <a:rPr lang="en-IN" sz="1400" i="1" kern="1200">
                                                    <a:solidFill>
                                                      <a:schemeClr val="tx1"/>
                                                    </a:solidFill>
                                                    <a:effectLst/>
                                                    <a:latin typeface="Cambria Math" panose="02040503050406030204" pitchFamily="18" charset="0"/>
                                                    <a:ea typeface="+mn-ea"/>
                                                    <a:cs typeface="+mn-cs"/>
                                                  </a:rPr>
                                                </m:ctrlPr>
                                              </m:dPr>
                                              <m:e>
                                                <m:f>
                                                  <m:fPr>
                                                    <m:ctrlPr>
                                                      <a:rPr lang="en-IN" sz="1400" i="1" kern="1200">
                                                        <a:solidFill>
                                                          <a:schemeClr val="tx1"/>
                                                        </a:solidFill>
                                                        <a:effectLst/>
                                                        <a:latin typeface="Cambria Math" panose="02040503050406030204" pitchFamily="18" charset="0"/>
                                                        <a:ea typeface="+mn-ea"/>
                                                        <a:cs typeface="+mn-cs"/>
                                                      </a:rPr>
                                                    </m:ctrlPr>
                                                  </m:fPr>
                                                  <m:num>
                                                    <m:r>
                                                      <a:rPr lang="en-IN" sz="1400" i="1" kern="1200">
                                                        <a:solidFill>
                                                          <a:schemeClr val="tx1"/>
                                                        </a:solidFill>
                                                        <a:effectLst/>
                                                        <a:latin typeface="Cambria Math" panose="02040503050406030204" pitchFamily="18" charset="0"/>
                                                        <a:ea typeface="+mn-ea"/>
                                                        <a:cs typeface="+mn-cs"/>
                                                      </a:rPr>
                                                      <m:t>𝑝</m:t>
                                                    </m:r>
                                                    <m:d>
                                                      <m:dPr>
                                                        <m:ctrlPr>
                                                          <a:rPr lang="en-IN" sz="1400" i="1" kern="1200">
                                                            <a:solidFill>
                                                              <a:schemeClr val="tx1"/>
                                                            </a:solidFill>
                                                            <a:effectLst/>
                                                            <a:latin typeface="Cambria Math" panose="02040503050406030204" pitchFamily="18" charset="0"/>
                                                            <a:ea typeface="+mn-ea"/>
                                                            <a:cs typeface="+mn-cs"/>
                                                          </a:rPr>
                                                        </m:ctrlPr>
                                                      </m:dPr>
                                                      <m:e>
                                                        <m:sSubSup>
                                                          <m:sSubSupPr>
                                                            <m:ctrlPr>
                                                              <a:rPr lang="en-IN" sz="1400" i="1" kern="1200">
                                                                <a:solidFill>
                                                                  <a:schemeClr val="tx1"/>
                                                                </a:solidFill>
                                                                <a:effectLst/>
                                                                <a:latin typeface="Cambria Math" panose="02040503050406030204" pitchFamily="18" charset="0"/>
                                                                <a:ea typeface="+mn-ea"/>
                                                                <a:cs typeface="+mn-cs"/>
                                                              </a:rPr>
                                                            </m:ctrlPr>
                                                          </m:sSubSupPr>
                                                          <m:e>
                                                            <m:r>
                                                              <a:rPr lang="en-IN" sz="1400" i="1" kern="1200">
                                                                <a:solidFill>
                                                                  <a:schemeClr val="tx1"/>
                                                                </a:solidFill>
                                                                <a:effectLst/>
                                                                <a:latin typeface="Cambria Math" panose="02040503050406030204" pitchFamily="18" charset="0"/>
                                                                <a:ea typeface="+mn-ea"/>
                                                                <a:cs typeface="+mn-cs"/>
                                                              </a:rPr>
                                                              <m:t>𝑛</m:t>
                                                            </m:r>
                                                          </m:e>
                                                          <m:sub>
                                                            <m:r>
                                                              <a:rPr lang="en-IN" sz="1400" i="1" kern="1200">
                                                                <a:solidFill>
                                                                  <a:schemeClr val="tx1"/>
                                                                </a:solidFill>
                                                                <a:effectLst/>
                                                                <a:latin typeface="Cambria Math" panose="02040503050406030204" pitchFamily="18" charset="0"/>
                                                                <a:ea typeface="+mn-ea"/>
                                                                <a:cs typeface="+mn-cs"/>
                                                              </a:rPr>
                                                              <m:t>𝑘</m:t>
                                                            </m:r>
                                                          </m:sub>
                                                          <m:sup>
                                                            <m:r>
                                                              <a:rPr lang="en-IN" sz="1400" i="1" kern="1200">
                                                                <a:solidFill>
                                                                  <a:schemeClr val="tx1"/>
                                                                </a:solidFill>
                                                                <a:effectLst/>
                                                                <a:latin typeface="Cambria Math" panose="02040503050406030204" pitchFamily="18" charset="0"/>
                                                                <a:ea typeface="+mn-ea"/>
                                                                <a:cs typeface="+mn-cs"/>
                                                              </a:rPr>
                                                              <m:t>𝑋</m:t>
                                                            </m:r>
                                                          </m:sup>
                                                        </m:sSubSup>
                                                        <m:r>
                                                          <a:rPr lang="en-IN" sz="1400" i="1" kern="1200">
                                                            <a:solidFill>
                                                              <a:schemeClr val="tx1"/>
                                                            </a:solidFill>
                                                            <a:effectLst/>
                                                            <a:latin typeface="Cambria Math" panose="02040503050406030204" pitchFamily="18" charset="0"/>
                                                            <a:ea typeface="+mn-ea"/>
                                                            <a:cs typeface="+mn-cs"/>
                                                          </a:rPr>
                                                          <m:t>,</m:t>
                                                        </m:r>
                                                        <m:sSubSup>
                                                          <m:sSubSupPr>
                                                            <m:ctrlPr>
                                                              <a:rPr lang="en-IN" sz="1400" i="1" kern="1200">
                                                                <a:solidFill>
                                                                  <a:schemeClr val="tx1"/>
                                                                </a:solidFill>
                                                                <a:effectLst/>
                                                                <a:latin typeface="Cambria Math" panose="02040503050406030204" pitchFamily="18" charset="0"/>
                                                                <a:ea typeface="+mn-ea"/>
                                                                <a:cs typeface="+mn-cs"/>
                                                              </a:rPr>
                                                            </m:ctrlPr>
                                                          </m:sSubSupPr>
                                                          <m:e>
                                                            <m:r>
                                                              <a:rPr lang="en-IN" sz="1400" i="1" kern="1200">
                                                                <a:solidFill>
                                                                  <a:schemeClr val="tx1"/>
                                                                </a:solidFill>
                                                                <a:effectLst/>
                                                                <a:latin typeface="Cambria Math" panose="02040503050406030204" pitchFamily="18" charset="0"/>
                                                                <a:ea typeface="+mn-ea"/>
                                                                <a:cs typeface="+mn-cs"/>
                                                              </a:rPr>
                                                              <m:t>𝑛</m:t>
                                                            </m:r>
                                                          </m:e>
                                                          <m:sub>
                                                            <m:r>
                                                              <a:rPr lang="en-IN" sz="1400" i="1" kern="1200">
                                                                <a:solidFill>
                                                                  <a:schemeClr val="tx1"/>
                                                                </a:solidFill>
                                                                <a:effectLst/>
                                                                <a:latin typeface="Cambria Math" panose="02040503050406030204" pitchFamily="18" charset="0"/>
                                                                <a:ea typeface="+mn-ea"/>
                                                                <a:cs typeface="+mn-cs"/>
                                                              </a:rPr>
                                                              <m:t>𝑙</m:t>
                                                            </m:r>
                                                          </m:sub>
                                                          <m:sup>
                                                            <m:r>
                                                              <a:rPr lang="en-IN" sz="1400" i="1" kern="1200">
                                                                <a:solidFill>
                                                                  <a:schemeClr val="tx1"/>
                                                                </a:solidFill>
                                                                <a:effectLst/>
                                                                <a:latin typeface="Cambria Math" panose="02040503050406030204" pitchFamily="18" charset="0"/>
                                                                <a:ea typeface="+mn-ea"/>
                                                                <a:cs typeface="+mn-cs"/>
                                                              </a:rPr>
                                                              <m:t>𝑌</m:t>
                                                            </m:r>
                                                          </m:sup>
                                                        </m:sSubSup>
                                                      </m:e>
                                                    </m:d>
                                                  </m:num>
                                                  <m:den>
                                                    <m:r>
                                                      <a:rPr lang="en-IN" sz="1400" i="1" kern="1200">
                                                        <a:solidFill>
                                                          <a:schemeClr val="tx1"/>
                                                        </a:solidFill>
                                                        <a:effectLst/>
                                                        <a:latin typeface="Cambria Math" panose="02040503050406030204" pitchFamily="18" charset="0"/>
                                                        <a:ea typeface="+mn-ea"/>
                                                        <a:cs typeface="+mn-cs"/>
                                                      </a:rPr>
                                                      <m:t>𝑝</m:t>
                                                    </m:r>
                                                    <m:d>
                                                      <m:dPr>
                                                        <m:ctrlPr>
                                                          <a:rPr lang="en-IN" sz="1400" i="1" kern="1200">
                                                            <a:solidFill>
                                                              <a:schemeClr val="tx1"/>
                                                            </a:solidFill>
                                                            <a:effectLst/>
                                                            <a:latin typeface="Cambria Math" panose="02040503050406030204" pitchFamily="18" charset="0"/>
                                                            <a:ea typeface="+mn-ea"/>
                                                            <a:cs typeface="+mn-cs"/>
                                                          </a:rPr>
                                                        </m:ctrlPr>
                                                      </m:dPr>
                                                      <m:e>
                                                        <m:sSubSup>
                                                          <m:sSubSupPr>
                                                            <m:ctrlPr>
                                                              <a:rPr lang="en-IN" sz="1400" i="1" kern="1200">
                                                                <a:solidFill>
                                                                  <a:schemeClr val="tx1"/>
                                                                </a:solidFill>
                                                                <a:effectLst/>
                                                                <a:latin typeface="Cambria Math" panose="02040503050406030204" pitchFamily="18" charset="0"/>
                                                                <a:ea typeface="+mn-ea"/>
                                                                <a:cs typeface="+mn-cs"/>
                                                              </a:rPr>
                                                            </m:ctrlPr>
                                                          </m:sSubSupPr>
                                                          <m:e>
                                                            <m:r>
                                                              <a:rPr lang="en-IN" sz="1400" i="1" kern="1200">
                                                                <a:solidFill>
                                                                  <a:schemeClr val="tx1"/>
                                                                </a:solidFill>
                                                                <a:effectLst/>
                                                                <a:latin typeface="Cambria Math" panose="02040503050406030204" pitchFamily="18" charset="0"/>
                                                                <a:ea typeface="+mn-ea"/>
                                                                <a:cs typeface="+mn-cs"/>
                                                              </a:rPr>
                                                              <m:t>𝑛</m:t>
                                                            </m:r>
                                                          </m:e>
                                                          <m:sub>
                                                            <m:r>
                                                              <a:rPr lang="en-IN" sz="1400" i="1" kern="1200">
                                                                <a:solidFill>
                                                                  <a:schemeClr val="tx1"/>
                                                                </a:solidFill>
                                                                <a:effectLst/>
                                                                <a:latin typeface="Cambria Math" panose="02040503050406030204" pitchFamily="18" charset="0"/>
                                                                <a:ea typeface="+mn-ea"/>
                                                                <a:cs typeface="+mn-cs"/>
                                                              </a:rPr>
                                                              <m:t>𝑘</m:t>
                                                            </m:r>
                                                          </m:sub>
                                                          <m:sup>
                                                            <m:r>
                                                              <a:rPr lang="en-IN" sz="1400" i="1" kern="1200">
                                                                <a:solidFill>
                                                                  <a:schemeClr val="tx1"/>
                                                                </a:solidFill>
                                                                <a:effectLst/>
                                                                <a:latin typeface="Cambria Math" panose="02040503050406030204" pitchFamily="18" charset="0"/>
                                                                <a:ea typeface="+mn-ea"/>
                                                                <a:cs typeface="+mn-cs"/>
                                                              </a:rPr>
                                                              <m:t>𝑋</m:t>
                                                            </m:r>
                                                          </m:sup>
                                                        </m:sSubSup>
                                                      </m:e>
                                                    </m:d>
                                                    <m:r>
                                                      <a:rPr lang="en-IN" sz="1400" i="1" kern="1200">
                                                        <a:solidFill>
                                                          <a:schemeClr val="tx1"/>
                                                        </a:solidFill>
                                                        <a:effectLst/>
                                                        <a:latin typeface="Cambria Math" panose="02040503050406030204" pitchFamily="18" charset="0"/>
                                                        <a:ea typeface="+mn-ea"/>
                                                        <a:cs typeface="+mn-cs"/>
                                                      </a:rPr>
                                                      <m:t>𝑝</m:t>
                                                    </m:r>
                                                    <m:d>
                                                      <m:dPr>
                                                        <m:ctrlPr>
                                                          <a:rPr lang="en-IN" sz="1400" i="1" kern="1200">
                                                            <a:solidFill>
                                                              <a:schemeClr val="tx1"/>
                                                            </a:solidFill>
                                                            <a:effectLst/>
                                                            <a:latin typeface="Cambria Math" panose="02040503050406030204" pitchFamily="18" charset="0"/>
                                                            <a:ea typeface="+mn-ea"/>
                                                            <a:cs typeface="+mn-cs"/>
                                                          </a:rPr>
                                                        </m:ctrlPr>
                                                      </m:dPr>
                                                      <m:e>
                                                        <m:sSubSup>
                                                          <m:sSubSupPr>
                                                            <m:ctrlPr>
                                                              <a:rPr lang="en-IN" sz="1400" i="1" kern="1200">
                                                                <a:solidFill>
                                                                  <a:schemeClr val="tx1"/>
                                                                </a:solidFill>
                                                                <a:effectLst/>
                                                                <a:latin typeface="Cambria Math" panose="02040503050406030204" pitchFamily="18" charset="0"/>
                                                                <a:ea typeface="+mn-ea"/>
                                                                <a:cs typeface="+mn-cs"/>
                                                              </a:rPr>
                                                            </m:ctrlPr>
                                                          </m:sSubSupPr>
                                                          <m:e>
                                                            <m:r>
                                                              <a:rPr lang="en-IN" sz="1400" i="1" kern="1200">
                                                                <a:solidFill>
                                                                  <a:schemeClr val="tx1"/>
                                                                </a:solidFill>
                                                                <a:effectLst/>
                                                                <a:latin typeface="Cambria Math" panose="02040503050406030204" pitchFamily="18" charset="0"/>
                                                                <a:ea typeface="+mn-ea"/>
                                                                <a:cs typeface="+mn-cs"/>
                                                              </a:rPr>
                                                              <m:t>𝑛</m:t>
                                                            </m:r>
                                                          </m:e>
                                                          <m:sub>
                                                            <m:r>
                                                              <a:rPr lang="en-IN" sz="1400" i="1" kern="1200">
                                                                <a:solidFill>
                                                                  <a:schemeClr val="tx1"/>
                                                                </a:solidFill>
                                                                <a:effectLst/>
                                                                <a:latin typeface="Cambria Math" panose="02040503050406030204" pitchFamily="18" charset="0"/>
                                                                <a:ea typeface="+mn-ea"/>
                                                                <a:cs typeface="+mn-cs"/>
                                                              </a:rPr>
                                                              <m:t>𝑙</m:t>
                                                            </m:r>
                                                          </m:sub>
                                                          <m:sup>
                                                            <m:r>
                                                              <a:rPr lang="en-IN" sz="1400" i="1" kern="1200">
                                                                <a:solidFill>
                                                                  <a:schemeClr val="tx1"/>
                                                                </a:solidFill>
                                                                <a:effectLst/>
                                                                <a:latin typeface="Cambria Math" panose="02040503050406030204" pitchFamily="18" charset="0"/>
                                                                <a:ea typeface="+mn-ea"/>
                                                                <a:cs typeface="+mn-cs"/>
                                                              </a:rPr>
                                                              <m:t>𝑌</m:t>
                                                            </m:r>
                                                          </m:sup>
                                                        </m:sSubSup>
                                                      </m:e>
                                                    </m:d>
                                                  </m:den>
                                                </m:f>
                                              </m:e>
                                            </m:d>
                                          </m:e>
                                        </m:func>
                                      </m:e>
                                    </m:nary>
                                  </m:e>
                                </m:nary>
                              </m:oMath>
                            </m:oMathPara>
                          </a14:m>
                          <a:endParaRPr lang="en-IN" sz="1400" kern="1200" dirty="0">
                            <a:solidFill>
                              <a:schemeClr val="tx1"/>
                            </a:solidFill>
                            <a:effectLst/>
                            <a:latin typeface="+mn-lt"/>
                            <a:ea typeface="+mn-ea"/>
                            <a:cs typeface="+mn-cs"/>
                          </a:endParaRPr>
                        </a:p>
                        <a:p>
                          <a:endParaRPr lang="en-IN" sz="1400" dirty="0"/>
                        </a:p>
                      </a:txBody>
                      <a:tcPr>
                        <a:solidFill>
                          <a:schemeClr val="bg1"/>
                        </a:solidFill>
                      </a:tcPr>
                    </a:tc>
                    <a:tc>
                      <a:txBody>
                        <a:bodyPr/>
                        <a:lstStyle/>
                        <a:p>
                          <a:pPr/>
                          <a14:m>
                            <m:oMathPara xmlns:m="http://schemas.openxmlformats.org/officeDocument/2006/math">
                              <m:oMathParaPr>
                                <m:jc m:val="centerGroup"/>
                              </m:oMathParaPr>
                              <m:oMath xmlns:m="http://schemas.openxmlformats.org/officeDocument/2006/math">
                                <m:sSub>
                                  <m:sSubPr>
                                    <m:ctrlPr>
                                      <a:rPr lang="en-IN" sz="1400" i="1" kern="1200" smtClean="0">
                                        <a:solidFill>
                                          <a:schemeClr val="tx1"/>
                                        </a:solidFill>
                                        <a:effectLst/>
                                        <a:latin typeface="Cambria Math" panose="02040503050406030204" pitchFamily="18" charset="0"/>
                                        <a:ea typeface="+mn-ea"/>
                                        <a:cs typeface="+mn-cs"/>
                                      </a:rPr>
                                    </m:ctrlPr>
                                  </m:sSubPr>
                                  <m:e>
                                    <m:r>
                                      <a:rPr lang="en-IN" sz="1400" i="1" kern="1200">
                                        <a:solidFill>
                                          <a:schemeClr val="tx1"/>
                                        </a:solidFill>
                                        <a:effectLst/>
                                        <a:latin typeface="Cambria Math" panose="02040503050406030204" pitchFamily="18" charset="0"/>
                                        <a:ea typeface="+mn-ea"/>
                                        <a:cs typeface="+mn-cs"/>
                                      </a:rPr>
                                      <m:t>𝐻</m:t>
                                    </m:r>
                                  </m:e>
                                  <m:sub>
                                    <m:r>
                                      <a:rPr lang="en-IN" sz="1400" i="1" kern="1200">
                                        <a:solidFill>
                                          <a:schemeClr val="tx1"/>
                                        </a:solidFill>
                                        <a:effectLst/>
                                        <a:latin typeface="Cambria Math" panose="02040503050406030204" pitchFamily="18" charset="0"/>
                                        <a:ea typeface="+mn-ea"/>
                                        <a:cs typeface="+mn-cs"/>
                                      </a:rPr>
                                      <m:t>𝑒𝑥𝑝</m:t>
                                    </m:r>
                                  </m:sub>
                                </m:sSub>
                                <m:d>
                                  <m:dPr>
                                    <m:ctrlPr>
                                      <a:rPr lang="en-IN" sz="1400" i="1" kern="1200">
                                        <a:solidFill>
                                          <a:schemeClr val="tx1"/>
                                        </a:solidFill>
                                        <a:effectLst/>
                                        <a:latin typeface="Cambria Math" panose="02040503050406030204" pitchFamily="18" charset="0"/>
                                        <a:ea typeface="+mn-ea"/>
                                        <a:cs typeface="+mn-cs"/>
                                      </a:rPr>
                                    </m:ctrlPr>
                                  </m:dPr>
                                  <m:e>
                                    <m:r>
                                      <a:rPr lang="en-IN" sz="1400" i="1" kern="1200">
                                        <a:solidFill>
                                          <a:schemeClr val="tx1"/>
                                        </a:solidFill>
                                        <a:effectLst/>
                                        <a:latin typeface="Cambria Math" panose="02040503050406030204" pitchFamily="18" charset="0"/>
                                        <a:ea typeface="+mn-ea"/>
                                        <a:cs typeface="+mn-cs"/>
                                      </a:rPr>
                                      <m:t>𝑋</m:t>
                                    </m:r>
                                    <m:r>
                                      <a:rPr lang="en-IN" sz="1400" i="1" kern="1200">
                                        <a:solidFill>
                                          <a:schemeClr val="tx1"/>
                                        </a:solidFill>
                                        <a:effectLst/>
                                        <a:latin typeface="Cambria Math" panose="02040503050406030204" pitchFamily="18" charset="0"/>
                                        <a:ea typeface="+mn-ea"/>
                                        <a:cs typeface="+mn-cs"/>
                                      </a:rPr>
                                      <m:t>,</m:t>
                                    </m:r>
                                    <m:r>
                                      <a:rPr lang="en-IN" sz="1400" i="1" kern="1200">
                                        <a:solidFill>
                                          <a:schemeClr val="tx1"/>
                                        </a:solidFill>
                                        <a:effectLst/>
                                        <a:latin typeface="Cambria Math" panose="02040503050406030204" pitchFamily="18" charset="0"/>
                                        <a:ea typeface="+mn-ea"/>
                                        <a:cs typeface="+mn-cs"/>
                                      </a:rPr>
                                      <m:t>𝑌</m:t>
                                    </m:r>
                                  </m:e>
                                </m:d>
                                <m:r>
                                  <a:rPr lang="en-IN" sz="1400" i="1" kern="1200">
                                    <a:solidFill>
                                      <a:schemeClr val="tx1"/>
                                    </a:solidFill>
                                    <a:effectLst/>
                                    <a:latin typeface="Cambria Math" panose="02040503050406030204" pitchFamily="18" charset="0"/>
                                    <a:ea typeface="+mn-ea"/>
                                    <a:cs typeface="+mn-cs"/>
                                  </a:rPr>
                                  <m:t>=</m:t>
                                </m:r>
                                <m:nary>
                                  <m:naryPr>
                                    <m:chr m:val="∑"/>
                                    <m:ctrlPr>
                                      <a:rPr lang="en-IN" sz="1400" i="1" kern="1200">
                                        <a:solidFill>
                                          <a:schemeClr val="tx1"/>
                                        </a:solidFill>
                                        <a:effectLst/>
                                        <a:latin typeface="Cambria Math" panose="02040503050406030204" pitchFamily="18" charset="0"/>
                                        <a:ea typeface="+mn-ea"/>
                                        <a:cs typeface="+mn-cs"/>
                                      </a:rPr>
                                    </m:ctrlPr>
                                  </m:naryPr>
                                  <m:sub>
                                    <m:r>
                                      <a:rPr lang="en-IN" sz="1400" i="1" kern="1200">
                                        <a:solidFill>
                                          <a:schemeClr val="tx1"/>
                                        </a:solidFill>
                                        <a:effectLst/>
                                        <a:latin typeface="Cambria Math" panose="02040503050406030204" pitchFamily="18" charset="0"/>
                                        <a:ea typeface="+mn-ea"/>
                                        <a:cs typeface="+mn-cs"/>
                                      </a:rPr>
                                      <m:t>𝑘</m:t>
                                    </m:r>
                                    <m:r>
                                      <a:rPr lang="en-IN" sz="1400" i="1" kern="1200">
                                        <a:solidFill>
                                          <a:schemeClr val="tx1"/>
                                        </a:solidFill>
                                        <a:effectLst/>
                                        <a:latin typeface="Cambria Math" panose="02040503050406030204" pitchFamily="18" charset="0"/>
                                        <a:ea typeface="+mn-ea"/>
                                        <a:cs typeface="+mn-cs"/>
                                      </a:rPr>
                                      <m:t>=1</m:t>
                                    </m:r>
                                  </m:sub>
                                  <m:sup>
                                    <m:r>
                                      <a:rPr lang="en-IN" sz="1400" i="1" kern="1200">
                                        <a:solidFill>
                                          <a:schemeClr val="tx1"/>
                                        </a:solidFill>
                                        <a:effectLst/>
                                        <a:latin typeface="Cambria Math" panose="02040503050406030204" pitchFamily="18" charset="0"/>
                                        <a:ea typeface="+mn-ea"/>
                                        <a:cs typeface="+mn-cs"/>
                                      </a:rPr>
                                      <m:t>𝐾</m:t>
                                    </m:r>
                                  </m:sup>
                                  <m:e>
                                    <m:nary>
                                      <m:naryPr>
                                        <m:chr m:val="∑"/>
                                        <m:ctrlPr>
                                          <a:rPr lang="en-IN" sz="1400" i="1" kern="1200">
                                            <a:solidFill>
                                              <a:schemeClr val="tx1"/>
                                            </a:solidFill>
                                            <a:effectLst/>
                                            <a:latin typeface="Cambria Math" panose="02040503050406030204" pitchFamily="18" charset="0"/>
                                            <a:ea typeface="+mn-ea"/>
                                            <a:cs typeface="+mn-cs"/>
                                          </a:rPr>
                                        </m:ctrlPr>
                                      </m:naryPr>
                                      <m:sub>
                                        <m:r>
                                          <a:rPr lang="en-IN" sz="1400" i="1" kern="1200">
                                            <a:solidFill>
                                              <a:schemeClr val="tx1"/>
                                            </a:solidFill>
                                            <a:effectLst/>
                                            <a:latin typeface="Cambria Math" panose="02040503050406030204" pitchFamily="18" charset="0"/>
                                            <a:ea typeface="+mn-ea"/>
                                            <a:cs typeface="+mn-cs"/>
                                          </a:rPr>
                                          <m:t>𝑙</m:t>
                                        </m:r>
                                        <m:r>
                                          <a:rPr lang="en-IN" sz="1400" i="1" kern="1200">
                                            <a:solidFill>
                                              <a:schemeClr val="tx1"/>
                                            </a:solidFill>
                                            <a:effectLst/>
                                            <a:latin typeface="Cambria Math" panose="02040503050406030204" pitchFamily="18" charset="0"/>
                                            <a:ea typeface="+mn-ea"/>
                                            <a:cs typeface="+mn-cs"/>
                                          </a:rPr>
                                          <m:t>=1</m:t>
                                        </m:r>
                                      </m:sub>
                                      <m:sup>
                                        <m:r>
                                          <a:rPr lang="en-IN" sz="1400" i="1" kern="1200">
                                            <a:solidFill>
                                              <a:schemeClr val="tx1"/>
                                            </a:solidFill>
                                            <a:effectLst/>
                                            <a:latin typeface="Cambria Math" panose="02040503050406030204" pitchFamily="18" charset="0"/>
                                            <a:ea typeface="+mn-ea"/>
                                            <a:cs typeface="+mn-cs"/>
                                          </a:rPr>
                                          <m:t>𝐿</m:t>
                                        </m:r>
                                      </m:sup>
                                      <m:e>
                                        <m:r>
                                          <a:rPr lang="en-IN" sz="1400" i="1" kern="1200">
                                            <a:solidFill>
                                              <a:schemeClr val="tx1"/>
                                            </a:solidFill>
                                            <a:effectLst/>
                                            <a:latin typeface="Cambria Math" panose="02040503050406030204" pitchFamily="18" charset="0"/>
                                            <a:ea typeface="+mn-ea"/>
                                            <a:cs typeface="+mn-cs"/>
                                          </a:rPr>
                                          <m:t>𝑝</m:t>
                                        </m:r>
                                        <m:d>
                                          <m:dPr>
                                            <m:ctrlPr>
                                              <a:rPr lang="en-IN" sz="1400" i="1" kern="1200">
                                                <a:solidFill>
                                                  <a:schemeClr val="tx1"/>
                                                </a:solidFill>
                                                <a:effectLst/>
                                                <a:latin typeface="Cambria Math" panose="02040503050406030204" pitchFamily="18" charset="0"/>
                                                <a:ea typeface="+mn-ea"/>
                                                <a:cs typeface="+mn-cs"/>
                                              </a:rPr>
                                            </m:ctrlPr>
                                          </m:dPr>
                                          <m:e>
                                            <m:sSubSup>
                                              <m:sSubSupPr>
                                                <m:ctrlPr>
                                                  <a:rPr lang="en-IN" sz="1400" i="1" kern="1200">
                                                    <a:solidFill>
                                                      <a:schemeClr val="tx1"/>
                                                    </a:solidFill>
                                                    <a:effectLst/>
                                                    <a:latin typeface="Cambria Math" panose="02040503050406030204" pitchFamily="18" charset="0"/>
                                                    <a:ea typeface="+mn-ea"/>
                                                    <a:cs typeface="+mn-cs"/>
                                                  </a:rPr>
                                                </m:ctrlPr>
                                              </m:sSubSupPr>
                                              <m:e>
                                                <m:r>
                                                  <a:rPr lang="en-IN" sz="1400" i="1" kern="1200">
                                                    <a:solidFill>
                                                      <a:schemeClr val="tx1"/>
                                                    </a:solidFill>
                                                    <a:effectLst/>
                                                    <a:latin typeface="Cambria Math" panose="02040503050406030204" pitchFamily="18" charset="0"/>
                                                    <a:ea typeface="+mn-ea"/>
                                                    <a:cs typeface="+mn-cs"/>
                                                  </a:rPr>
                                                  <m:t>𝑛</m:t>
                                                </m:r>
                                              </m:e>
                                              <m:sub>
                                                <m:r>
                                                  <a:rPr lang="en-IN" sz="1400" i="1" kern="1200">
                                                    <a:solidFill>
                                                      <a:schemeClr val="tx1"/>
                                                    </a:solidFill>
                                                    <a:effectLst/>
                                                    <a:latin typeface="Cambria Math" panose="02040503050406030204" pitchFamily="18" charset="0"/>
                                                    <a:ea typeface="+mn-ea"/>
                                                    <a:cs typeface="+mn-cs"/>
                                                  </a:rPr>
                                                  <m:t>𝑘</m:t>
                                                </m:r>
                                              </m:sub>
                                              <m:sup>
                                                <m:r>
                                                  <a:rPr lang="en-IN" sz="1400" i="1" kern="1200">
                                                    <a:solidFill>
                                                      <a:schemeClr val="tx1"/>
                                                    </a:solidFill>
                                                    <a:effectLst/>
                                                    <a:latin typeface="Cambria Math" panose="02040503050406030204" pitchFamily="18" charset="0"/>
                                                    <a:ea typeface="+mn-ea"/>
                                                    <a:cs typeface="+mn-cs"/>
                                                  </a:rPr>
                                                  <m:t>𝑋</m:t>
                                                </m:r>
                                              </m:sup>
                                            </m:sSubSup>
                                            <m:r>
                                              <a:rPr lang="en-IN" sz="1400" i="1" kern="1200">
                                                <a:solidFill>
                                                  <a:schemeClr val="tx1"/>
                                                </a:solidFill>
                                                <a:effectLst/>
                                                <a:latin typeface="Cambria Math" panose="02040503050406030204" pitchFamily="18" charset="0"/>
                                                <a:ea typeface="+mn-ea"/>
                                                <a:cs typeface="+mn-cs"/>
                                              </a:rPr>
                                              <m:t>,</m:t>
                                            </m:r>
                                            <m:sSubSup>
                                              <m:sSubSupPr>
                                                <m:ctrlPr>
                                                  <a:rPr lang="en-IN" sz="1400" i="1" kern="1200">
                                                    <a:solidFill>
                                                      <a:schemeClr val="tx1"/>
                                                    </a:solidFill>
                                                    <a:effectLst/>
                                                    <a:latin typeface="Cambria Math" panose="02040503050406030204" pitchFamily="18" charset="0"/>
                                                    <a:ea typeface="+mn-ea"/>
                                                    <a:cs typeface="+mn-cs"/>
                                                  </a:rPr>
                                                </m:ctrlPr>
                                              </m:sSubSupPr>
                                              <m:e>
                                                <m:r>
                                                  <a:rPr lang="en-IN" sz="1400" i="1" kern="1200">
                                                    <a:solidFill>
                                                      <a:schemeClr val="tx1"/>
                                                    </a:solidFill>
                                                    <a:effectLst/>
                                                    <a:latin typeface="Cambria Math" panose="02040503050406030204" pitchFamily="18" charset="0"/>
                                                    <a:ea typeface="+mn-ea"/>
                                                    <a:cs typeface="+mn-cs"/>
                                                  </a:rPr>
                                                  <m:t>𝑛</m:t>
                                                </m:r>
                                              </m:e>
                                              <m:sub>
                                                <m:r>
                                                  <a:rPr lang="en-IN" sz="1400" i="1" kern="1200">
                                                    <a:solidFill>
                                                      <a:schemeClr val="tx1"/>
                                                    </a:solidFill>
                                                    <a:effectLst/>
                                                    <a:latin typeface="Cambria Math" panose="02040503050406030204" pitchFamily="18" charset="0"/>
                                                    <a:ea typeface="+mn-ea"/>
                                                    <a:cs typeface="+mn-cs"/>
                                                  </a:rPr>
                                                  <m:t>𝑙</m:t>
                                                </m:r>
                                              </m:sub>
                                              <m:sup>
                                                <m:r>
                                                  <a:rPr lang="en-IN" sz="1400" i="1" kern="1200">
                                                    <a:solidFill>
                                                      <a:schemeClr val="tx1"/>
                                                    </a:solidFill>
                                                    <a:effectLst/>
                                                    <a:latin typeface="Cambria Math" panose="02040503050406030204" pitchFamily="18" charset="0"/>
                                                    <a:ea typeface="+mn-ea"/>
                                                    <a:cs typeface="+mn-cs"/>
                                                  </a:rPr>
                                                  <m:t>𝑌</m:t>
                                                </m:r>
                                              </m:sup>
                                            </m:sSubSup>
                                          </m:e>
                                        </m:d>
                                      </m:e>
                                    </m:nary>
                                    <m:d>
                                      <m:dPr>
                                        <m:begChr m:val="["/>
                                        <m:endChr m:val="]"/>
                                        <m:ctrlPr>
                                          <a:rPr lang="en-IN" sz="1400" i="1" kern="1200">
                                            <a:solidFill>
                                              <a:schemeClr val="tx1"/>
                                            </a:solidFill>
                                            <a:effectLst/>
                                            <a:latin typeface="Cambria Math" panose="02040503050406030204" pitchFamily="18" charset="0"/>
                                            <a:ea typeface="+mn-ea"/>
                                            <a:cs typeface="+mn-cs"/>
                                          </a:rPr>
                                        </m:ctrlPr>
                                      </m:dPr>
                                      <m:e>
                                        <m:sSup>
                                          <m:sSupPr>
                                            <m:ctrlPr>
                                              <a:rPr lang="en-IN" sz="1400" i="1" kern="1200">
                                                <a:solidFill>
                                                  <a:schemeClr val="tx1"/>
                                                </a:solidFill>
                                                <a:effectLst/>
                                                <a:latin typeface="Cambria Math" panose="02040503050406030204" pitchFamily="18" charset="0"/>
                                                <a:ea typeface="+mn-ea"/>
                                                <a:cs typeface="+mn-cs"/>
                                              </a:rPr>
                                            </m:ctrlPr>
                                          </m:sSupPr>
                                          <m:e>
                                            <m:r>
                                              <a:rPr lang="en-IN" sz="1400" i="1" kern="1200">
                                                <a:solidFill>
                                                  <a:schemeClr val="tx1"/>
                                                </a:solidFill>
                                                <a:effectLst/>
                                                <a:latin typeface="Cambria Math" panose="02040503050406030204" pitchFamily="18" charset="0"/>
                                                <a:ea typeface="+mn-ea"/>
                                                <a:cs typeface="+mn-cs"/>
                                              </a:rPr>
                                              <m:t>𝑒</m:t>
                                            </m:r>
                                          </m:e>
                                          <m:sup>
                                            <m:d>
                                              <m:dPr>
                                                <m:ctrlPr>
                                                  <a:rPr lang="en-IN" sz="1400" i="1" kern="1200">
                                                    <a:solidFill>
                                                      <a:schemeClr val="tx1"/>
                                                    </a:solidFill>
                                                    <a:effectLst/>
                                                    <a:latin typeface="Cambria Math" panose="02040503050406030204" pitchFamily="18" charset="0"/>
                                                    <a:ea typeface="+mn-ea"/>
                                                    <a:cs typeface="+mn-cs"/>
                                                  </a:rPr>
                                                </m:ctrlPr>
                                              </m:dPr>
                                              <m:e>
                                                <m:r>
                                                  <a:rPr lang="en-IN" sz="1400" i="1" kern="1200">
                                                    <a:solidFill>
                                                      <a:schemeClr val="tx1"/>
                                                    </a:solidFill>
                                                    <a:effectLst/>
                                                    <a:latin typeface="Cambria Math" panose="02040503050406030204" pitchFamily="18" charset="0"/>
                                                    <a:ea typeface="+mn-ea"/>
                                                    <a:cs typeface="+mn-cs"/>
                                                  </a:rPr>
                                                  <m:t>1−</m:t>
                                                </m:r>
                                                <m:r>
                                                  <a:rPr lang="en-IN" sz="1400" i="1" kern="1200">
                                                    <a:solidFill>
                                                      <a:schemeClr val="tx1"/>
                                                    </a:solidFill>
                                                    <a:effectLst/>
                                                    <a:latin typeface="Cambria Math" panose="02040503050406030204" pitchFamily="18" charset="0"/>
                                                    <a:ea typeface="+mn-ea"/>
                                                    <a:cs typeface="+mn-cs"/>
                                                  </a:rPr>
                                                  <m:t>𝑝</m:t>
                                                </m:r>
                                                <m:d>
                                                  <m:dPr>
                                                    <m:ctrlPr>
                                                      <a:rPr lang="en-IN" sz="1400" i="1" kern="1200">
                                                        <a:solidFill>
                                                          <a:schemeClr val="tx1"/>
                                                        </a:solidFill>
                                                        <a:effectLst/>
                                                        <a:latin typeface="Cambria Math" panose="02040503050406030204" pitchFamily="18" charset="0"/>
                                                        <a:ea typeface="+mn-ea"/>
                                                        <a:cs typeface="+mn-cs"/>
                                                      </a:rPr>
                                                    </m:ctrlPr>
                                                  </m:dPr>
                                                  <m:e>
                                                    <m:sSubSup>
                                                      <m:sSubSupPr>
                                                        <m:ctrlPr>
                                                          <a:rPr lang="en-IN" sz="1400" i="1" kern="1200">
                                                            <a:solidFill>
                                                              <a:schemeClr val="tx1"/>
                                                            </a:solidFill>
                                                            <a:effectLst/>
                                                            <a:latin typeface="Cambria Math" panose="02040503050406030204" pitchFamily="18" charset="0"/>
                                                            <a:ea typeface="+mn-ea"/>
                                                            <a:cs typeface="+mn-cs"/>
                                                          </a:rPr>
                                                        </m:ctrlPr>
                                                      </m:sSubSupPr>
                                                      <m:e>
                                                        <m:r>
                                                          <a:rPr lang="en-IN" sz="1400" i="1" kern="1200">
                                                            <a:solidFill>
                                                              <a:schemeClr val="tx1"/>
                                                            </a:solidFill>
                                                            <a:effectLst/>
                                                            <a:latin typeface="Cambria Math" panose="02040503050406030204" pitchFamily="18" charset="0"/>
                                                            <a:ea typeface="+mn-ea"/>
                                                            <a:cs typeface="+mn-cs"/>
                                                          </a:rPr>
                                                          <m:t>𝑛</m:t>
                                                        </m:r>
                                                      </m:e>
                                                      <m:sub>
                                                        <m:r>
                                                          <a:rPr lang="en-IN" sz="1400" i="1" kern="1200">
                                                            <a:solidFill>
                                                              <a:schemeClr val="tx1"/>
                                                            </a:solidFill>
                                                            <a:effectLst/>
                                                            <a:latin typeface="Cambria Math" panose="02040503050406030204" pitchFamily="18" charset="0"/>
                                                            <a:ea typeface="+mn-ea"/>
                                                            <a:cs typeface="+mn-cs"/>
                                                          </a:rPr>
                                                          <m:t>𝑘</m:t>
                                                        </m:r>
                                                      </m:sub>
                                                      <m:sup>
                                                        <m:r>
                                                          <a:rPr lang="en-IN" sz="1400" i="1" kern="1200">
                                                            <a:solidFill>
                                                              <a:schemeClr val="tx1"/>
                                                            </a:solidFill>
                                                            <a:effectLst/>
                                                            <a:latin typeface="Cambria Math" panose="02040503050406030204" pitchFamily="18" charset="0"/>
                                                            <a:ea typeface="+mn-ea"/>
                                                            <a:cs typeface="+mn-cs"/>
                                                          </a:rPr>
                                                          <m:t>𝑋</m:t>
                                                        </m:r>
                                                      </m:sup>
                                                    </m:sSubSup>
                                                    <m:r>
                                                      <a:rPr lang="en-IN" sz="1400" i="1" kern="1200">
                                                        <a:solidFill>
                                                          <a:schemeClr val="tx1"/>
                                                        </a:solidFill>
                                                        <a:effectLst/>
                                                        <a:latin typeface="Cambria Math" panose="02040503050406030204" pitchFamily="18" charset="0"/>
                                                        <a:ea typeface="+mn-ea"/>
                                                        <a:cs typeface="+mn-cs"/>
                                                      </a:rPr>
                                                      <m:t>,</m:t>
                                                    </m:r>
                                                    <m:sSubSup>
                                                      <m:sSubSupPr>
                                                        <m:ctrlPr>
                                                          <a:rPr lang="en-IN" sz="1400" i="1" kern="1200">
                                                            <a:solidFill>
                                                              <a:schemeClr val="tx1"/>
                                                            </a:solidFill>
                                                            <a:effectLst/>
                                                            <a:latin typeface="Cambria Math" panose="02040503050406030204" pitchFamily="18" charset="0"/>
                                                            <a:ea typeface="+mn-ea"/>
                                                            <a:cs typeface="+mn-cs"/>
                                                          </a:rPr>
                                                        </m:ctrlPr>
                                                      </m:sSubSupPr>
                                                      <m:e>
                                                        <m:r>
                                                          <a:rPr lang="en-IN" sz="1400" i="1" kern="1200">
                                                            <a:solidFill>
                                                              <a:schemeClr val="tx1"/>
                                                            </a:solidFill>
                                                            <a:effectLst/>
                                                            <a:latin typeface="Cambria Math" panose="02040503050406030204" pitchFamily="18" charset="0"/>
                                                            <a:ea typeface="+mn-ea"/>
                                                            <a:cs typeface="+mn-cs"/>
                                                          </a:rPr>
                                                          <m:t>𝑛</m:t>
                                                        </m:r>
                                                      </m:e>
                                                      <m:sub>
                                                        <m:r>
                                                          <a:rPr lang="en-IN" sz="1400" i="1" kern="1200">
                                                            <a:solidFill>
                                                              <a:schemeClr val="tx1"/>
                                                            </a:solidFill>
                                                            <a:effectLst/>
                                                            <a:latin typeface="Cambria Math" panose="02040503050406030204" pitchFamily="18" charset="0"/>
                                                            <a:ea typeface="+mn-ea"/>
                                                            <a:cs typeface="+mn-cs"/>
                                                          </a:rPr>
                                                          <m:t>𝑙</m:t>
                                                        </m:r>
                                                      </m:sub>
                                                      <m:sup>
                                                        <m:r>
                                                          <a:rPr lang="en-IN" sz="1400" i="1" kern="1200">
                                                            <a:solidFill>
                                                              <a:schemeClr val="tx1"/>
                                                            </a:solidFill>
                                                            <a:effectLst/>
                                                            <a:latin typeface="Cambria Math" panose="02040503050406030204" pitchFamily="18" charset="0"/>
                                                            <a:ea typeface="+mn-ea"/>
                                                            <a:cs typeface="+mn-cs"/>
                                                          </a:rPr>
                                                          <m:t>𝑌</m:t>
                                                        </m:r>
                                                      </m:sup>
                                                    </m:sSubSup>
                                                  </m:e>
                                                </m:d>
                                              </m:e>
                                            </m:d>
                                          </m:sup>
                                        </m:sSup>
                                        <m:r>
                                          <a:rPr lang="en-IN" sz="1400" i="1" kern="1200">
                                            <a:solidFill>
                                              <a:schemeClr val="tx1"/>
                                            </a:solidFill>
                                            <a:effectLst/>
                                            <a:latin typeface="Cambria Math" panose="02040503050406030204" pitchFamily="18" charset="0"/>
                                            <a:ea typeface="+mn-ea"/>
                                            <a:cs typeface="+mn-cs"/>
                                          </a:rPr>
                                          <m:t>−1</m:t>
                                        </m:r>
                                      </m:e>
                                    </m:d>
                                  </m:e>
                                </m:nary>
                              </m:oMath>
                            </m:oMathPara>
                          </a14:m>
                          <a:endParaRPr lang="en-IN" sz="1400" dirty="0"/>
                        </a:p>
                      </a:txBody>
                      <a:tcPr>
                        <a:solidFill>
                          <a:schemeClr val="bg1"/>
                        </a:solidFill>
                      </a:tcPr>
                    </a:tc>
                    <a:extLst>
                      <a:ext uri="{0D108BD9-81ED-4DB2-BD59-A6C34878D82A}">
                        <a16:rowId xmlns:a16="http://schemas.microsoft.com/office/drawing/2014/main" val="1574541779"/>
                      </a:ext>
                    </a:extLst>
                  </a:tr>
                  <a:tr h="914562">
                    <a:tc>
                      <a:txBody>
                        <a:bodyPr/>
                        <a:lstStyle/>
                        <a:p>
                          <a:r>
                            <a:rPr lang="en-US" sz="1400" b="1" i="1" dirty="0">
                              <a:latin typeface="Times New Roman" panose="02020603050405020304" pitchFamily="18" charset="0"/>
                              <a:cs typeface="Times New Roman" panose="02020603050405020304" pitchFamily="18" charset="0"/>
                            </a:rPr>
                            <a:t>Mutual Information:</a:t>
                          </a:r>
                        </a:p>
                        <a:p>
                          <a:endParaRPr lang="en-US" sz="1400" i="1" dirty="0">
                            <a:latin typeface="Times New Roman" panose="02020603050405020304" pitchFamily="18" charset="0"/>
                            <a:cs typeface="Times New Roman" panose="02020603050405020304" pitchFamily="18" charset="0"/>
                          </a:endParaRPr>
                        </a:p>
                        <a:p>
                          <a:pPr algn="just"/>
                          <a:r>
                            <a:rPr lang="en-US" sz="1400" i="0" dirty="0">
                              <a:latin typeface="Times New Roman" panose="02020603050405020304" pitchFamily="18" charset="0"/>
                              <a:cs typeface="Times New Roman" panose="02020603050405020304" pitchFamily="18" charset="0"/>
                            </a:rPr>
                            <a:t>Measure of mutual dependence between two random variable</a:t>
                          </a:r>
                          <a:r>
                            <a:rPr lang="en-US" sz="1400" i="0" dirty="0">
                              <a:solidFill>
                                <a:srgbClr val="FF0000"/>
                              </a:solidFill>
                              <a:latin typeface="Times New Roman" panose="02020603050405020304" pitchFamily="18" charset="0"/>
                              <a:cs typeface="Times New Roman" panose="02020603050405020304" pitchFamily="18" charset="0"/>
                            </a:rPr>
                            <a:t>s</a:t>
                          </a:r>
                          <a:r>
                            <a:rPr lang="en-US" sz="1400" i="0" dirty="0">
                              <a:latin typeface="Times New Roman" panose="02020603050405020304" pitchFamily="18" charset="0"/>
                              <a:cs typeface="Times New Roman" panose="02020603050405020304" pitchFamily="18" charset="0"/>
                            </a:rPr>
                            <a:t> X and Y</a:t>
                          </a:r>
                        </a:p>
                      </a:txBody>
                      <a:tcP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400" kern="1200" dirty="0">
                            <a:solidFill>
                              <a:schemeClr val="tx1"/>
                            </a:solidFill>
                            <a:effectLst/>
                            <a:latin typeface="Times New Roman" panose="02020603050405020304" pitchFamily="18" charset="0"/>
                            <a:ea typeface="+mn-ea"/>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m:rPr>
                                    <m:nor/>
                                  </m:rPr>
                                  <a:rPr lang="en-US" sz="1400" kern="1200" smtClean="0">
                                    <a:solidFill>
                                      <a:schemeClr val="tx1"/>
                                    </a:solidFill>
                                    <a:effectLst/>
                                    <a:latin typeface="Times New Roman" panose="02020603050405020304" pitchFamily="18" charset="0"/>
                                    <a:ea typeface="+mn-ea"/>
                                    <a:cs typeface="Times New Roman" panose="02020603050405020304" pitchFamily="18" charset="0"/>
                                  </a:rPr>
                                  <m:t>I</m:t>
                                </m:r>
                                <m:d>
                                  <m:dPr>
                                    <m:ctrlPr>
                                      <a:rPr lang="en-IN" sz="1400" i="1" kern="1200">
                                        <a:solidFill>
                                          <a:schemeClr val="tx1"/>
                                        </a:solidFill>
                                        <a:effectLst/>
                                        <a:latin typeface="Cambria Math" panose="02040503050406030204" pitchFamily="18" charset="0"/>
                                        <a:ea typeface="+mn-ea"/>
                                        <a:cs typeface="+mn-cs"/>
                                      </a:rPr>
                                    </m:ctrlPr>
                                  </m:dPr>
                                  <m:e>
                                    <m:r>
                                      <a:rPr lang="en-US" sz="1400" i="1" kern="1200">
                                        <a:solidFill>
                                          <a:schemeClr val="tx1"/>
                                        </a:solidFill>
                                        <a:effectLst/>
                                        <a:latin typeface="Cambria Math" panose="02040503050406030204" pitchFamily="18" charset="0"/>
                                        <a:ea typeface="+mn-ea"/>
                                        <a:cs typeface="+mn-cs"/>
                                      </a:rPr>
                                      <m:t>𝑋</m:t>
                                    </m:r>
                                    <m:r>
                                      <a:rPr lang="en-US" sz="1400" i="1" kern="1200">
                                        <a:solidFill>
                                          <a:schemeClr val="tx1"/>
                                        </a:solidFill>
                                        <a:effectLst/>
                                        <a:latin typeface="Cambria Math" panose="02040503050406030204" pitchFamily="18" charset="0"/>
                                        <a:ea typeface="+mn-ea"/>
                                        <a:cs typeface="+mn-cs"/>
                                      </a:rPr>
                                      <m:t>,</m:t>
                                    </m:r>
                                    <m:r>
                                      <a:rPr lang="en-US" sz="1400" i="1" kern="1200">
                                        <a:solidFill>
                                          <a:schemeClr val="tx1"/>
                                        </a:solidFill>
                                        <a:effectLst/>
                                        <a:latin typeface="Cambria Math" panose="02040503050406030204" pitchFamily="18" charset="0"/>
                                        <a:ea typeface="+mn-ea"/>
                                        <a:cs typeface="+mn-cs"/>
                                      </a:rPr>
                                      <m:t>𝑌</m:t>
                                    </m:r>
                                  </m:e>
                                </m:d>
                                <m:r>
                                  <a:rPr lang="en-US" sz="1400" i="1" kern="1200">
                                    <a:solidFill>
                                      <a:schemeClr val="tx1"/>
                                    </a:solidFill>
                                    <a:effectLst/>
                                    <a:latin typeface="Cambria Math" panose="02040503050406030204" pitchFamily="18" charset="0"/>
                                    <a:ea typeface="+mn-ea"/>
                                    <a:cs typeface="+mn-cs"/>
                                  </a:rPr>
                                  <m:t>=</m:t>
                                </m:r>
                                <m:sSub>
                                  <m:sSubPr>
                                    <m:ctrlPr>
                                      <a:rPr lang="en-IN" sz="1400" i="1" kern="1200">
                                        <a:solidFill>
                                          <a:schemeClr val="tx1"/>
                                        </a:solidFill>
                                        <a:effectLst/>
                                        <a:latin typeface="Cambria Math" panose="02040503050406030204" pitchFamily="18" charset="0"/>
                                        <a:ea typeface="+mn-ea"/>
                                        <a:cs typeface="+mn-cs"/>
                                      </a:rPr>
                                    </m:ctrlPr>
                                  </m:sSubPr>
                                  <m:e>
                                    <m:r>
                                      <a:rPr lang="en-US" sz="1400" i="1" kern="1200">
                                        <a:solidFill>
                                          <a:schemeClr val="tx1"/>
                                        </a:solidFill>
                                        <a:effectLst/>
                                        <a:latin typeface="Cambria Math" panose="02040503050406030204" pitchFamily="18" charset="0"/>
                                        <a:ea typeface="+mn-ea"/>
                                        <a:cs typeface="+mn-cs"/>
                                      </a:rPr>
                                      <m:t>𝐻</m:t>
                                    </m:r>
                                  </m:e>
                                  <m:sub>
                                    <m:r>
                                      <a:rPr lang="en-US" sz="1400" i="1" kern="1200">
                                        <a:solidFill>
                                          <a:schemeClr val="tx1"/>
                                        </a:solidFill>
                                        <a:effectLst/>
                                        <a:latin typeface="Cambria Math" panose="02040503050406030204" pitchFamily="18" charset="0"/>
                                        <a:ea typeface="+mn-ea"/>
                                        <a:cs typeface="+mn-cs"/>
                                      </a:rPr>
                                      <m:t>𝑆</m:t>
                                    </m:r>
                                  </m:sub>
                                </m:sSub>
                                <m:d>
                                  <m:dPr>
                                    <m:ctrlPr>
                                      <a:rPr lang="en-IN" sz="1400" i="1" kern="1200">
                                        <a:solidFill>
                                          <a:schemeClr val="tx1"/>
                                        </a:solidFill>
                                        <a:effectLst/>
                                        <a:latin typeface="Cambria Math" panose="02040503050406030204" pitchFamily="18" charset="0"/>
                                        <a:ea typeface="+mn-ea"/>
                                        <a:cs typeface="+mn-cs"/>
                                      </a:rPr>
                                    </m:ctrlPr>
                                  </m:dPr>
                                  <m:e>
                                    <m:r>
                                      <a:rPr lang="en-US" sz="1400" i="1" kern="1200">
                                        <a:solidFill>
                                          <a:schemeClr val="tx1"/>
                                        </a:solidFill>
                                        <a:effectLst/>
                                        <a:latin typeface="Cambria Math" panose="02040503050406030204" pitchFamily="18" charset="0"/>
                                        <a:ea typeface="+mn-ea"/>
                                        <a:cs typeface="+mn-cs"/>
                                      </a:rPr>
                                      <m:t>𝑋</m:t>
                                    </m:r>
                                  </m:e>
                                </m:d>
                                <m:r>
                                  <a:rPr lang="en-US" sz="1400" i="1" kern="1200">
                                    <a:solidFill>
                                      <a:schemeClr val="tx1"/>
                                    </a:solidFill>
                                    <a:effectLst/>
                                    <a:latin typeface="Cambria Math" panose="02040503050406030204" pitchFamily="18" charset="0"/>
                                    <a:ea typeface="+mn-ea"/>
                                    <a:cs typeface="+mn-cs"/>
                                  </a:rPr>
                                  <m:t>+</m:t>
                                </m:r>
                                <m:sSub>
                                  <m:sSubPr>
                                    <m:ctrlPr>
                                      <a:rPr lang="en-IN" sz="1400" i="1" kern="1200">
                                        <a:solidFill>
                                          <a:schemeClr val="tx1"/>
                                        </a:solidFill>
                                        <a:effectLst/>
                                        <a:latin typeface="Cambria Math" panose="02040503050406030204" pitchFamily="18" charset="0"/>
                                        <a:ea typeface="+mn-ea"/>
                                        <a:cs typeface="+mn-cs"/>
                                      </a:rPr>
                                    </m:ctrlPr>
                                  </m:sSubPr>
                                  <m:e>
                                    <m:r>
                                      <a:rPr lang="en-US" sz="1400" i="1" kern="1200">
                                        <a:solidFill>
                                          <a:schemeClr val="tx1"/>
                                        </a:solidFill>
                                        <a:effectLst/>
                                        <a:latin typeface="Cambria Math" panose="02040503050406030204" pitchFamily="18" charset="0"/>
                                        <a:ea typeface="+mn-ea"/>
                                        <a:cs typeface="+mn-cs"/>
                                      </a:rPr>
                                      <m:t>𝐻</m:t>
                                    </m:r>
                                  </m:e>
                                  <m:sub>
                                    <m:r>
                                      <a:rPr lang="en-US" sz="1400" i="1" kern="1200">
                                        <a:solidFill>
                                          <a:schemeClr val="tx1"/>
                                        </a:solidFill>
                                        <a:effectLst/>
                                        <a:latin typeface="Cambria Math" panose="02040503050406030204" pitchFamily="18" charset="0"/>
                                        <a:ea typeface="+mn-ea"/>
                                        <a:cs typeface="+mn-cs"/>
                                      </a:rPr>
                                      <m:t>𝑆</m:t>
                                    </m:r>
                                  </m:sub>
                                </m:sSub>
                                <m:d>
                                  <m:dPr>
                                    <m:ctrlPr>
                                      <a:rPr lang="en-IN" sz="1400" i="1" kern="1200">
                                        <a:solidFill>
                                          <a:schemeClr val="tx1"/>
                                        </a:solidFill>
                                        <a:effectLst/>
                                        <a:latin typeface="Cambria Math" panose="02040503050406030204" pitchFamily="18" charset="0"/>
                                        <a:ea typeface="+mn-ea"/>
                                        <a:cs typeface="+mn-cs"/>
                                      </a:rPr>
                                    </m:ctrlPr>
                                  </m:dPr>
                                  <m:e>
                                    <m:r>
                                      <a:rPr lang="en-US" sz="1400" i="1" kern="1200">
                                        <a:solidFill>
                                          <a:schemeClr val="tx1"/>
                                        </a:solidFill>
                                        <a:effectLst/>
                                        <a:latin typeface="Cambria Math" panose="02040503050406030204" pitchFamily="18" charset="0"/>
                                        <a:ea typeface="+mn-ea"/>
                                        <a:cs typeface="+mn-cs"/>
                                      </a:rPr>
                                      <m:t>𝑌</m:t>
                                    </m:r>
                                  </m:e>
                                </m:d>
                                <m:r>
                                  <a:rPr lang="en-US" sz="1400" i="1" kern="1200">
                                    <a:solidFill>
                                      <a:schemeClr val="tx1"/>
                                    </a:solidFill>
                                    <a:effectLst/>
                                    <a:latin typeface="Cambria Math" panose="02040503050406030204" pitchFamily="18" charset="0"/>
                                    <a:ea typeface="+mn-ea"/>
                                    <a:cs typeface="+mn-cs"/>
                                  </a:rPr>
                                  <m:t>−</m:t>
                                </m:r>
                                <m:sSub>
                                  <m:sSubPr>
                                    <m:ctrlPr>
                                      <a:rPr lang="en-IN" sz="1400" i="1" kern="1200">
                                        <a:solidFill>
                                          <a:schemeClr val="tx1"/>
                                        </a:solidFill>
                                        <a:effectLst/>
                                        <a:latin typeface="Cambria Math" panose="02040503050406030204" pitchFamily="18" charset="0"/>
                                        <a:ea typeface="+mn-ea"/>
                                        <a:cs typeface="+mn-cs"/>
                                      </a:rPr>
                                    </m:ctrlPr>
                                  </m:sSubPr>
                                  <m:e>
                                    <m:r>
                                      <a:rPr lang="en-US" sz="1400" i="1" kern="1200">
                                        <a:solidFill>
                                          <a:schemeClr val="tx1"/>
                                        </a:solidFill>
                                        <a:effectLst/>
                                        <a:latin typeface="Cambria Math" panose="02040503050406030204" pitchFamily="18" charset="0"/>
                                        <a:ea typeface="+mn-ea"/>
                                        <a:cs typeface="+mn-cs"/>
                                      </a:rPr>
                                      <m:t>𝐻</m:t>
                                    </m:r>
                                  </m:e>
                                  <m:sub>
                                    <m:r>
                                      <a:rPr lang="en-US" sz="1400" i="1" kern="1200">
                                        <a:solidFill>
                                          <a:schemeClr val="tx1"/>
                                        </a:solidFill>
                                        <a:effectLst/>
                                        <a:latin typeface="Cambria Math" panose="02040503050406030204" pitchFamily="18" charset="0"/>
                                        <a:ea typeface="+mn-ea"/>
                                        <a:cs typeface="+mn-cs"/>
                                      </a:rPr>
                                      <m:t>𝑆</m:t>
                                    </m:r>
                                  </m:sub>
                                </m:sSub>
                                <m:d>
                                  <m:dPr>
                                    <m:ctrlPr>
                                      <a:rPr lang="en-IN" sz="1400" i="1" kern="1200">
                                        <a:solidFill>
                                          <a:schemeClr val="tx1"/>
                                        </a:solidFill>
                                        <a:effectLst/>
                                        <a:latin typeface="Cambria Math" panose="02040503050406030204" pitchFamily="18" charset="0"/>
                                        <a:ea typeface="+mn-ea"/>
                                        <a:cs typeface="+mn-cs"/>
                                      </a:rPr>
                                    </m:ctrlPr>
                                  </m:dPr>
                                  <m:e>
                                    <m:r>
                                      <a:rPr lang="en-US" sz="1400" i="1" kern="1200">
                                        <a:solidFill>
                                          <a:schemeClr val="tx1"/>
                                        </a:solidFill>
                                        <a:effectLst/>
                                        <a:latin typeface="Cambria Math" panose="02040503050406030204" pitchFamily="18" charset="0"/>
                                        <a:ea typeface="+mn-ea"/>
                                        <a:cs typeface="+mn-cs"/>
                                      </a:rPr>
                                      <m:t>𝑋</m:t>
                                    </m:r>
                                    <m:r>
                                      <a:rPr lang="en-US" sz="1400" i="1" kern="1200">
                                        <a:solidFill>
                                          <a:schemeClr val="tx1"/>
                                        </a:solidFill>
                                        <a:effectLst/>
                                        <a:latin typeface="Cambria Math" panose="02040503050406030204" pitchFamily="18" charset="0"/>
                                        <a:ea typeface="+mn-ea"/>
                                        <a:cs typeface="+mn-cs"/>
                                      </a:rPr>
                                      <m:t>,</m:t>
                                    </m:r>
                                    <m:r>
                                      <a:rPr lang="en-US" sz="1400" i="1" kern="1200">
                                        <a:solidFill>
                                          <a:schemeClr val="tx1"/>
                                        </a:solidFill>
                                        <a:effectLst/>
                                        <a:latin typeface="Cambria Math" panose="02040503050406030204" pitchFamily="18" charset="0"/>
                                        <a:ea typeface="+mn-ea"/>
                                        <a:cs typeface="+mn-cs"/>
                                      </a:rPr>
                                      <m:t>𝑌</m:t>
                                    </m:r>
                                  </m:e>
                                </m:d>
                              </m:oMath>
                            </m:oMathPara>
                          </a14:m>
                          <a:endParaRPr lang="en-IN" sz="1400" kern="1200" dirty="0">
                            <a:solidFill>
                              <a:schemeClr val="tx1"/>
                            </a:solidFill>
                            <a:effectLst/>
                            <a:latin typeface="Times New Roman" panose="02020603050405020304" pitchFamily="18" charset="0"/>
                            <a:ea typeface="+mn-ea"/>
                            <a:cs typeface="Times New Roman" panose="02020603050405020304" pitchFamily="18" charset="0"/>
                          </a:endParaRPr>
                        </a:p>
                        <a:p>
                          <a:endParaRPr lang="en-IN" sz="1400" dirty="0"/>
                        </a:p>
                      </a:txBody>
                      <a:tcP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m:rPr>
                                    <m:nor/>
                                  </m:rPr>
                                  <a:rPr lang="en-US" sz="1400" kern="1200" smtClean="0">
                                    <a:solidFill>
                                      <a:schemeClr val="tx1"/>
                                    </a:solidFill>
                                    <a:effectLst/>
                                    <a:latin typeface="Times New Roman" panose="02020603050405020304" pitchFamily="18" charset="0"/>
                                    <a:ea typeface="+mn-ea"/>
                                    <a:cs typeface="Times New Roman" panose="02020603050405020304" pitchFamily="18" charset="0"/>
                                  </a:rPr>
                                  <m:t>EMI</m:t>
                                </m:r>
                                <m:d>
                                  <m:dPr>
                                    <m:ctrlPr>
                                      <a:rPr lang="en-IN" sz="1400" i="1" kern="1200">
                                        <a:solidFill>
                                          <a:schemeClr val="tx1"/>
                                        </a:solidFill>
                                        <a:effectLst/>
                                        <a:latin typeface="Cambria Math" panose="02040503050406030204" pitchFamily="18" charset="0"/>
                                        <a:ea typeface="+mn-ea"/>
                                        <a:cs typeface="+mn-cs"/>
                                      </a:rPr>
                                    </m:ctrlPr>
                                  </m:dPr>
                                  <m:e>
                                    <m:r>
                                      <a:rPr lang="en-US" sz="1400" i="1" kern="1200">
                                        <a:solidFill>
                                          <a:schemeClr val="tx1"/>
                                        </a:solidFill>
                                        <a:effectLst/>
                                        <a:latin typeface="Cambria Math" panose="02040503050406030204" pitchFamily="18" charset="0"/>
                                        <a:ea typeface="+mn-ea"/>
                                        <a:cs typeface="+mn-cs"/>
                                      </a:rPr>
                                      <m:t>𝑋</m:t>
                                    </m:r>
                                    <m:r>
                                      <a:rPr lang="en-US" sz="1400" i="1" kern="1200">
                                        <a:solidFill>
                                          <a:schemeClr val="tx1"/>
                                        </a:solidFill>
                                        <a:effectLst/>
                                        <a:latin typeface="Cambria Math" panose="02040503050406030204" pitchFamily="18" charset="0"/>
                                        <a:ea typeface="+mn-ea"/>
                                        <a:cs typeface="+mn-cs"/>
                                      </a:rPr>
                                      <m:t>,</m:t>
                                    </m:r>
                                    <m:r>
                                      <a:rPr lang="en-US" sz="1400" i="1" kern="1200">
                                        <a:solidFill>
                                          <a:schemeClr val="tx1"/>
                                        </a:solidFill>
                                        <a:effectLst/>
                                        <a:latin typeface="Cambria Math" panose="02040503050406030204" pitchFamily="18" charset="0"/>
                                        <a:ea typeface="+mn-ea"/>
                                        <a:cs typeface="+mn-cs"/>
                                      </a:rPr>
                                      <m:t>𝑌</m:t>
                                    </m:r>
                                  </m:e>
                                </m:d>
                                <m:r>
                                  <a:rPr lang="en-US" sz="1400" i="1" kern="1200">
                                    <a:solidFill>
                                      <a:schemeClr val="tx1"/>
                                    </a:solidFill>
                                    <a:effectLst/>
                                    <a:latin typeface="Cambria Math" panose="02040503050406030204" pitchFamily="18" charset="0"/>
                                    <a:ea typeface="+mn-ea"/>
                                    <a:cs typeface="+mn-cs"/>
                                  </a:rPr>
                                  <m:t>=</m:t>
                                </m:r>
                                <m:sSub>
                                  <m:sSubPr>
                                    <m:ctrlPr>
                                      <a:rPr lang="en-IN" sz="1400" i="1" kern="1200">
                                        <a:solidFill>
                                          <a:schemeClr val="tx1"/>
                                        </a:solidFill>
                                        <a:effectLst/>
                                        <a:latin typeface="Cambria Math" panose="02040503050406030204" pitchFamily="18" charset="0"/>
                                        <a:ea typeface="+mn-ea"/>
                                        <a:cs typeface="+mn-cs"/>
                                      </a:rPr>
                                    </m:ctrlPr>
                                  </m:sSubPr>
                                  <m:e>
                                    <m:r>
                                      <a:rPr lang="en-US" sz="1400" i="1" kern="1200">
                                        <a:solidFill>
                                          <a:schemeClr val="tx1"/>
                                        </a:solidFill>
                                        <a:effectLst/>
                                        <a:latin typeface="Cambria Math" panose="02040503050406030204" pitchFamily="18" charset="0"/>
                                        <a:ea typeface="+mn-ea"/>
                                        <a:cs typeface="+mn-cs"/>
                                      </a:rPr>
                                      <m:t>𝐻</m:t>
                                    </m:r>
                                  </m:e>
                                  <m:sub>
                                    <m:r>
                                      <a:rPr lang="en-US" sz="1400" i="1" kern="1200">
                                        <a:solidFill>
                                          <a:schemeClr val="tx1"/>
                                        </a:solidFill>
                                        <a:effectLst/>
                                        <a:latin typeface="Cambria Math" panose="02040503050406030204" pitchFamily="18" charset="0"/>
                                        <a:ea typeface="+mn-ea"/>
                                        <a:cs typeface="+mn-cs"/>
                                      </a:rPr>
                                      <m:t>𝑒𝑥𝑝</m:t>
                                    </m:r>
                                  </m:sub>
                                </m:sSub>
                                <m:d>
                                  <m:dPr>
                                    <m:ctrlPr>
                                      <a:rPr lang="en-IN" sz="1400" i="1" kern="1200">
                                        <a:solidFill>
                                          <a:schemeClr val="tx1"/>
                                        </a:solidFill>
                                        <a:effectLst/>
                                        <a:latin typeface="Cambria Math" panose="02040503050406030204" pitchFamily="18" charset="0"/>
                                        <a:ea typeface="+mn-ea"/>
                                        <a:cs typeface="+mn-cs"/>
                                      </a:rPr>
                                    </m:ctrlPr>
                                  </m:dPr>
                                  <m:e>
                                    <m:r>
                                      <a:rPr lang="en-US" sz="1400" i="1" kern="1200">
                                        <a:solidFill>
                                          <a:schemeClr val="tx1"/>
                                        </a:solidFill>
                                        <a:effectLst/>
                                        <a:latin typeface="Cambria Math" panose="02040503050406030204" pitchFamily="18" charset="0"/>
                                        <a:ea typeface="+mn-ea"/>
                                        <a:cs typeface="+mn-cs"/>
                                      </a:rPr>
                                      <m:t>𝑋</m:t>
                                    </m:r>
                                  </m:e>
                                </m:d>
                                <m:r>
                                  <a:rPr lang="en-US" sz="1400" i="1" kern="1200">
                                    <a:solidFill>
                                      <a:schemeClr val="tx1"/>
                                    </a:solidFill>
                                    <a:effectLst/>
                                    <a:latin typeface="Cambria Math" panose="02040503050406030204" pitchFamily="18" charset="0"/>
                                    <a:ea typeface="+mn-ea"/>
                                    <a:cs typeface="+mn-cs"/>
                                  </a:rPr>
                                  <m:t>+</m:t>
                                </m:r>
                                <m:sSub>
                                  <m:sSubPr>
                                    <m:ctrlPr>
                                      <a:rPr lang="en-IN" sz="1400" i="1" kern="1200">
                                        <a:solidFill>
                                          <a:schemeClr val="tx1"/>
                                        </a:solidFill>
                                        <a:effectLst/>
                                        <a:latin typeface="Cambria Math" panose="02040503050406030204" pitchFamily="18" charset="0"/>
                                        <a:ea typeface="+mn-ea"/>
                                        <a:cs typeface="+mn-cs"/>
                                      </a:rPr>
                                    </m:ctrlPr>
                                  </m:sSubPr>
                                  <m:e>
                                    <m:r>
                                      <a:rPr lang="en-US" sz="1400" i="1" kern="1200">
                                        <a:solidFill>
                                          <a:schemeClr val="tx1"/>
                                        </a:solidFill>
                                        <a:effectLst/>
                                        <a:latin typeface="Cambria Math" panose="02040503050406030204" pitchFamily="18" charset="0"/>
                                        <a:ea typeface="+mn-ea"/>
                                        <a:cs typeface="+mn-cs"/>
                                      </a:rPr>
                                      <m:t>𝐻</m:t>
                                    </m:r>
                                  </m:e>
                                  <m:sub>
                                    <m:r>
                                      <a:rPr lang="en-US" sz="1400" i="1" kern="1200">
                                        <a:solidFill>
                                          <a:schemeClr val="tx1"/>
                                        </a:solidFill>
                                        <a:effectLst/>
                                        <a:latin typeface="Cambria Math" panose="02040503050406030204" pitchFamily="18" charset="0"/>
                                        <a:ea typeface="+mn-ea"/>
                                        <a:cs typeface="+mn-cs"/>
                                      </a:rPr>
                                      <m:t>𝑒𝑥𝑝</m:t>
                                    </m:r>
                                  </m:sub>
                                </m:sSub>
                                <m:d>
                                  <m:dPr>
                                    <m:ctrlPr>
                                      <a:rPr lang="en-IN" sz="1400" i="1" kern="1200">
                                        <a:solidFill>
                                          <a:schemeClr val="tx1"/>
                                        </a:solidFill>
                                        <a:effectLst/>
                                        <a:latin typeface="Cambria Math" panose="02040503050406030204" pitchFamily="18" charset="0"/>
                                        <a:ea typeface="+mn-ea"/>
                                        <a:cs typeface="+mn-cs"/>
                                      </a:rPr>
                                    </m:ctrlPr>
                                  </m:dPr>
                                  <m:e>
                                    <m:r>
                                      <a:rPr lang="en-US" sz="1400" i="1" kern="1200">
                                        <a:solidFill>
                                          <a:schemeClr val="tx1"/>
                                        </a:solidFill>
                                        <a:effectLst/>
                                        <a:latin typeface="Cambria Math" panose="02040503050406030204" pitchFamily="18" charset="0"/>
                                        <a:ea typeface="+mn-ea"/>
                                        <a:cs typeface="+mn-cs"/>
                                      </a:rPr>
                                      <m:t>𝑌</m:t>
                                    </m:r>
                                  </m:e>
                                </m:d>
                                <m:r>
                                  <a:rPr lang="en-US" sz="1400" i="1" kern="1200">
                                    <a:solidFill>
                                      <a:schemeClr val="tx1"/>
                                    </a:solidFill>
                                    <a:effectLst/>
                                    <a:latin typeface="Cambria Math" panose="02040503050406030204" pitchFamily="18" charset="0"/>
                                    <a:ea typeface="+mn-ea"/>
                                    <a:cs typeface="+mn-cs"/>
                                  </a:rPr>
                                  <m:t>−</m:t>
                                </m:r>
                                <m:sSub>
                                  <m:sSubPr>
                                    <m:ctrlPr>
                                      <a:rPr lang="en-IN" sz="1400" i="1" kern="1200">
                                        <a:solidFill>
                                          <a:schemeClr val="tx1"/>
                                        </a:solidFill>
                                        <a:effectLst/>
                                        <a:latin typeface="Cambria Math" panose="02040503050406030204" pitchFamily="18" charset="0"/>
                                        <a:ea typeface="+mn-ea"/>
                                        <a:cs typeface="+mn-cs"/>
                                      </a:rPr>
                                    </m:ctrlPr>
                                  </m:sSubPr>
                                  <m:e>
                                    <m:r>
                                      <a:rPr lang="en-US" sz="1400" i="1" kern="1200">
                                        <a:solidFill>
                                          <a:schemeClr val="tx1"/>
                                        </a:solidFill>
                                        <a:effectLst/>
                                        <a:latin typeface="Cambria Math" panose="02040503050406030204" pitchFamily="18" charset="0"/>
                                        <a:ea typeface="+mn-ea"/>
                                        <a:cs typeface="+mn-cs"/>
                                      </a:rPr>
                                      <m:t>𝐻</m:t>
                                    </m:r>
                                  </m:e>
                                  <m:sub>
                                    <m:r>
                                      <a:rPr lang="en-US" sz="1400" i="1" kern="1200">
                                        <a:solidFill>
                                          <a:schemeClr val="tx1"/>
                                        </a:solidFill>
                                        <a:effectLst/>
                                        <a:latin typeface="Cambria Math" panose="02040503050406030204" pitchFamily="18" charset="0"/>
                                        <a:ea typeface="+mn-ea"/>
                                        <a:cs typeface="+mn-cs"/>
                                      </a:rPr>
                                      <m:t>𝑒𝑥𝑝</m:t>
                                    </m:r>
                                  </m:sub>
                                </m:sSub>
                                <m:d>
                                  <m:dPr>
                                    <m:ctrlPr>
                                      <a:rPr lang="en-IN" sz="1400" i="1" kern="1200">
                                        <a:solidFill>
                                          <a:schemeClr val="tx1"/>
                                        </a:solidFill>
                                        <a:effectLst/>
                                        <a:latin typeface="Cambria Math" panose="02040503050406030204" pitchFamily="18" charset="0"/>
                                        <a:ea typeface="+mn-ea"/>
                                        <a:cs typeface="+mn-cs"/>
                                      </a:rPr>
                                    </m:ctrlPr>
                                  </m:dPr>
                                  <m:e>
                                    <m:r>
                                      <a:rPr lang="en-US" sz="1400" i="1" kern="1200">
                                        <a:solidFill>
                                          <a:schemeClr val="tx1"/>
                                        </a:solidFill>
                                        <a:effectLst/>
                                        <a:latin typeface="Cambria Math" panose="02040503050406030204" pitchFamily="18" charset="0"/>
                                        <a:ea typeface="+mn-ea"/>
                                        <a:cs typeface="+mn-cs"/>
                                      </a:rPr>
                                      <m:t>𝑋</m:t>
                                    </m:r>
                                    <m:r>
                                      <a:rPr lang="en-US" sz="1400" i="1" kern="1200">
                                        <a:solidFill>
                                          <a:schemeClr val="tx1"/>
                                        </a:solidFill>
                                        <a:effectLst/>
                                        <a:latin typeface="Cambria Math" panose="02040503050406030204" pitchFamily="18" charset="0"/>
                                        <a:ea typeface="+mn-ea"/>
                                        <a:cs typeface="+mn-cs"/>
                                      </a:rPr>
                                      <m:t>,</m:t>
                                    </m:r>
                                    <m:r>
                                      <a:rPr lang="en-US" sz="1400" i="1" kern="1200">
                                        <a:solidFill>
                                          <a:schemeClr val="tx1"/>
                                        </a:solidFill>
                                        <a:effectLst/>
                                        <a:latin typeface="Cambria Math" panose="02040503050406030204" pitchFamily="18" charset="0"/>
                                        <a:ea typeface="+mn-ea"/>
                                        <a:cs typeface="+mn-cs"/>
                                      </a:rPr>
                                      <m:t>𝑌</m:t>
                                    </m:r>
                                  </m:e>
                                </m:d>
                              </m:oMath>
                            </m:oMathPara>
                          </a14:m>
                          <a:endParaRPr lang="en-IN" sz="1400" kern="1200" dirty="0">
                            <a:solidFill>
                              <a:schemeClr val="tx1"/>
                            </a:solidFill>
                            <a:effectLst/>
                            <a:latin typeface="Times New Roman" panose="02020603050405020304" pitchFamily="18" charset="0"/>
                            <a:ea typeface="+mn-ea"/>
                            <a:cs typeface="Times New Roman" panose="02020603050405020304" pitchFamily="18" charset="0"/>
                          </a:endParaRPr>
                        </a:p>
                        <a:p>
                          <a:endParaRPr lang="en-IN" sz="1400" dirty="0"/>
                        </a:p>
                      </a:txBody>
                      <a:tcPr>
                        <a:solidFill>
                          <a:schemeClr val="bg1"/>
                        </a:solidFill>
                      </a:tcPr>
                    </a:tc>
                    <a:extLst>
                      <a:ext uri="{0D108BD9-81ED-4DB2-BD59-A6C34878D82A}">
                        <a16:rowId xmlns:a16="http://schemas.microsoft.com/office/drawing/2014/main" val="1765544799"/>
                      </a:ext>
                    </a:extLst>
                  </a:tr>
                </a:tbl>
              </a:graphicData>
            </a:graphic>
          </p:graphicFrame>
        </mc:Choice>
        <mc:Fallback xmlns="">
          <p:graphicFrame>
            <p:nvGraphicFramePr>
              <p:cNvPr id="15" name="Table 14">
                <a:extLst>
                  <a:ext uri="{FF2B5EF4-FFF2-40B4-BE49-F238E27FC236}">
                    <a16:creationId xmlns:a16="http://schemas.microsoft.com/office/drawing/2014/main" id="{61C239C5-CAC8-411A-85F6-B12B118E3EF1}"/>
                  </a:ext>
                </a:extLst>
              </p:cNvPr>
              <p:cNvGraphicFramePr>
                <a:graphicFrameLocks noGrp="1"/>
              </p:cNvGraphicFramePr>
              <p:nvPr>
                <p:extLst>
                  <p:ext uri="{D42A27DB-BD31-4B8C-83A1-F6EECF244321}">
                    <p14:modId xmlns:p14="http://schemas.microsoft.com/office/powerpoint/2010/main" val="3390324461"/>
                  </p:ext>
                </p:extLst>
              </p:nvPr>
            </p:nvGraphicFramePr>
            <p:xfrm>
              <a:off x="0" y="441538"/>
              <a:ext cx="8700151" cy="4837875"/>
            </p:xfrm>
            <a:graphic>
              <a:graphicData uri="http://schemas.openxmlformats.org/drawingml/2006/table">
                <a:tbl>
                  <a:tblPr firstRow="1" bandRow="1">
                    <a:tableStyleId>{5940675A-B579-460E-94D1-54222C63F5DA}</a:tableStyleId>
                  </a:tblPr>
                  <a:tblGrid>
                    <a:gridCol w="2077409">
                      <a:extLst>
                        <a:ext uri="{9D8B030D-6E8A-4147-A177-3AD203B41FA5}">
                          <a16:colId xmlns:a16="http://schemas.microsoft.com/office/drawing/2014/main" val="3238592493"/>
                        </a:ext>
                      </a:extLst>
                    </a:gridCol>
                    <a:gridCol w="3118803">
                      <a:extLst>
                        <a:ext uri="{9D8B030D-6E8A-4147-A177-3AD203B41FA5}">
                          <a16:colId xmlns:a16="http://schemas.microsoft.com/office/drawing/2014/main" val="991127335"/>
                        </a:ext>
                      </a:extLst>
                    </a:gridCol>
                    <a:gridCol w="3503939">
                      <a:extLst>
                        <a:ext uri="{9D8B030D-6E8A-4147-A177-3AD203B41FA5}">
                          <a16:colId xmlns:a16="http://schemas.microsoft.com/office/drawing/2014/main" val="3199432191"/>
                        </a:ext>
                      </a:extLst>
                    </a:gridCol>
                  </a:tblGrid>
                  <a:tr h="518160">
                    <a:tc>
                      <a:txBody>
                        <a:bodyPr/>
                        <a:lstStyle/>
                        <a:p>
                          <a:pPr algn="ctr"/>
                          <a:r>
                            <a:rPr lang="en-US" sz="1400" b="1" dirty="0">
                              <a:latin typeface="Times New Roman" panose="02020603050405020304" pitchFamily="18" charset="0"/>
                              <a:cs typeface="Times New Roman" panose="02020603050405020304" pitchFamily="18" charset="0"/>
                            </a:rPr>
                            <a:t>Entropy Measures</a:t>
                          </a:r>
                          <a:endParaRPr lang="en-IN" sz="1400" b="1" dirty="0">
                            <a:latin typeface="Times New Roman" panose="02020603050405020304" pitchFamily="18" charset="0"/>
                            <a:cs typeface="Times New Roman" panose="02020603050405020304" pitchFamily="18" charset="0"/>
                          </a:endParaRPr>
                        </a:p>
                      </a:txBody>
                      <a:tcPr>
                        <a:solidFill>
                          <a:schemeClr val="accent2">
                            <a:lumMod val="40000"/>
                            <a:lumOff val="6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b="1" dirty="0">
                              <a:latin typeface="Times New Roman" panose="02020603050405020304" pitchFamily="18" charset="0"/>
                              <a:cs typeface="Times New Roman" panose="02020603050405020304" pitchFamily="18" charset="0"/>
                            </a:rPr>
                            <a:t>Shannon Information Entropy</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b="1" dirty="0">
                              <a:latin typeface="Times New Roman" panose="02020603050405020304" pitchFamily="18" charset="0"/>
                              <a:cs typeface="Times New Roman" panose="02020603050405020304" pitchFamily="18" charset="0"/>
                            </a:rPr>
                            <a:t>[Shannon 1948]</a:t>
                          </a:r>
                          <a:endParaRPr lang="en-IN" sz="1400" b="1" dirty="0">
                            <a:latin typeface="Times New Roman" panose="02020603050405020304" pitchFamily="18" charset="0"/>
                            <a:cs typeface="Times New Roman" panose="02020603050405020304" pitchFamily="18" charset="0"/>
                          </a:endParaRPr>
                        </a:p>
                      </a:txBody>
                      <a:tcPr>
                        <a:solidFill>
                          <a:schemeClr val="accent2">
                            <a:lumMod val="40000"/>
                            <a:lumOff val="6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b="1" dirty="0">
                              <a:latin typeface="Times New Roman" panose="02020603050405020304" pitchFamily="18" charset="0"/>
                              <a:cs typeface="Times New Roman" panose="02020603050405020304" pitchFamily="18" charset="0"/>
                            </a:rPr>
                            <a:t>Exponential Information Entropy</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b="1" dirty="0">
                              <a:latin typeface="Times New Roman" panose="02020603050405020304" pitchFamily="18" charset="0"/>
                              <a:cs typeface="Times New Roman" panose="02020603050405020304" pitchFamily="18" charset="0"/>
                            </a:rPr>
                            <a:t>  [Pal and Pal (1991)]</a:t>
                          </a:r>
                          <a:endParaRPr lang="en-IN" sz="1400" b="1" dirty="0">
                            <a:latin typeface="Times New Roman" panose="02020603050405020304" pitchFamily="18" charset="0"/>
                            <a:cs typeface="Times New Roman" panose="02020603050405020304" pitchFamily="18" charset="0"/>
                          </a:endParaRPr>
                        </a:p>
                      </a:txBody>
                      <a:tcPr>
                        <a:solidFill>
                          <a:schemeClr val="accent2">
                            <a:lumMod val="40000"/>
                            <a:lumOff val="60000"/>
                          </a:schemeClr>
                        </a:solidFill>
                      </a:tcPr>
                    </a:tc>
                    <a:extLst>
                      <a:ext uri="{0D108BD9-81ED-4DB2-BD59-A6C34878D82A}">
                        <a16:rowId xmlns:a16="http://schemas.microsoft.com/office/drawing/2014/main" val="3719635892"/>
                      </a:ext>
                    </a:extLst>
                  </a:tr>
                  <a:tr h="1789875">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en-US" sz="1400" b="1" i="1" dirty="0">
                              <a:latin typeface="Times New Roman" panose="02020603050405020304" pitchFamily="18" charset="0"/>
                              <a:cs typeface="Times New Roman" panose="02020603050405020304" pitchFamily="18" charset="0"/>
                            </a:rPr>
                            <a:t>Marginal entropy:</a:t>
                          </a:r>
                        </a:p>
                        <a:p>
                          <a:pPr marL="0" marR="0" lvl="0" indent="0" algn="just" defTabSz="914400" rtl="0" eaLnBrk="1" fontAlgn="auto" latinLnBrk="0" hangingPunct="1">
                            <a:lnSpc>
                              <a:spcPct val="100000"/>
                            </a:lnSpc>
                            <a:spcBef>
                              <a:spcPts val="0"/>
                            </a:spcBef>
                            <a:spcAft>
                              <a:spcPts val="0"/>
                            </a:spcAft>
                            <a:buClrTx/>
                            <a:buSzTx/>
                            <a:buFontTx/>
                            <a:buNone/>
                            <a:tabLst/>
                            <a:defRPr/>
                          </a:pPr>
                          <a:endParaRPr lang="en-US" sz="1400" i="1" dirty="0">
                            <a:latin typeface="Times New Roman" panose="02020603050405020304" pitchFamily="18" charset="0"/>
                            <a:cs typeface="Times New Roman" panose="02020603050405020304" pitchFamily="18"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lang="en-US" sz="1400" dirty="0">
                              <a:latin typeface="Times New Roman" panose="02020603050405020304" pitchFamily="18" charset="0"/>
                              <a:cs typeface="Times New Roman" panose="02020603050405020304" pitchFamily="18" charset="0"/>
                            </a:rPr>
                            <a:t>Represents the</a:t>
                          </a:r>
                          <a:r>
                            <a:rPr lang="en-IN" sz="1400" dirty="0">
                              <a:latin typeface="Times New Roman" panose="02020603050405020304" pitchFamily="18" charset="0"/>
                              <a:cs typeface="Times New Roman" panose="02020603050405020304" pitchFamily="18" charset="0"/>
                            </a:rPr>
                            <a:t> average information provided by a random variable X</a:t>
                          </a:r>
                        </a:p>
                        <a:p>
                          <a:pPr algn="just"/>
                          <a:endParaRPr lang="en-IN" sz="1400" dirty="0"/>
                        </a:p>
                      </a:txBody>
                      <a:tcPr>
                        <a:solidFill>
                          <a:schemeClr val="bg1"/>
                        </a:solidFill>
                      </a:tcPr>
                    </a:tc>
                    <a:tc>
                      <a:txBody>
                        <a:bodyPr/>
                        <a:lstStyle/>
                        <a:p>
                          <a:endParaRPr lang="en-US"/>
                        </a:p>
                      </a:txBody>
                      <a:tcPr>
                        <a:blipFill>
                          <a:blip r:embed="rId2"/>
                          <a:stretch>
                            <a:fillRect l="-66992" t="-29252" r="-112695" b="-144898"/>
                          </a:stretch>
                        </a:blipFill>
                      </a:tcPr>
                    </a:tc>
                    <a:tc>
                      <a:txBody>
                        <a:bodyPr/>
                        <a:lstStyle/>
                        <a:p>
                          <a:endParaRPr lang="en-US"/>
                        </a:p>
                      </a:txBody>
                      <a:tcPr>
                        <a:blipFill>
                          <a:blip r:embed="rId2"/>
                          <a:stretch>
                            <a:fillRect l="-148696" t="-29252" r="-348" b="-144898"/>
                          </a:stretch>
                        </a:blipFill>
                      </a:tcPr>
                    </a:tc>
                    <a:extLst>
                      <a:ext uri="{0D108BD9-81ED-4DB2-BD59-A6C34878D82A}">
                        <a16:rowId xmlns:a16="http://schemas.microsoft.com/office/drawing/2014/main" val="1163634294"/>
                      </a:ext>
                    </a:extLst>
                  </a:tr>
                  <a:tr h="1371600">
                    <a:tc>
                      <a:txBody>
                        <a:bodyPr/>
                        <a:lstStyle/>
                        <a:p>
                          <a:r>
                            <a:rPr lang="en-US" sz="1400" b="1" i="1" dirty="0">
                              <a:latin typeface="Times New Roman" panose="02020603050405020304" pitchFamily="18" charset="0"/>
                              <a:cs typeface="Times New Roman" panose="02020603050405020304" pitchFamily="18" charset="0"/>
                            </a:rPr>
                            <a:t>Joint entropy</a:t>
                          </a:r>
                          <a:r>
                            <a:rPr lang="en-IN" sz="1400" b="1" i="1" dirty="0">
                              <a:latin typeface="Times New Roman" panose="02020603050405020304" pitchFamily="18" charset="0"/>
                              <a:cs typeface="Times New Roman" panose="02020603050405020304" pitchFamily="18" charset="0"/>
                            </a:rPr>
                            <a:t>:</a:t>
                          </a:r>
                        </a:p>
                        <a:p>
                          <a:endParaRPr lang="en-IN" sz="1400" i="1" dirty="0">
                            <a:latin typeface="Times New Roman" panose="02020603050405020304" pitchFamily="18" charset="0"/>
                            <a:cs typeface="Times New Roman" panose="02020603050405020304" pitchFamily="18" charset="0"/>
                          </a:endParaRPr>
                        </a:p>
                        <a:p>
                          <a:pPr algn="just"/>
                          <a:r>
                            <a:rPr lang="en-US" sz="1400" dirty="0">
                              <a:latin typeface="Times New Roman" panose="02020603050405020304" pitchFamily="18" charset="0"/>
                              <a:cs typeface="Times New Roman" panose="02020603050405020304" pitchFamily="18" charset="0"/>
                            </a:rPr>
                            <a:t>Represents </a:t>
                          </a:r>
                          <a:r>
                            <a:rPr lang="en-IN" sz="1400" dirty="0">
                              <a:latin typeface="Times New Roman" panose="02020603050405020304" pitchFamily="18" charset="0"/>
                              <a:cs typeface="Times New Roman" panose="02020603050405020304" pitchFamily="18" charset="0"/>
                            </a:rPr>
                            <a:t>total information provided by observing two variables X, Y</a:t>
                          </a:r>
                          <a:endParaRPr lang="en-US" sz="1400" dirty="0">
                            <a:latin typeface="Times New Roman" panose="02020603050405020304" pitchFamily="18" charset="0"/>
                            <a:cs typeface="Times New Roman" panose="02020603050405020304" pitchFamily="18" charset="0"/>
                          </a:endParaRPr>
                        </a:p>
                      </a:txBody>
                      <a:tcPr>
                        <a:solidFill>
                          <a:schemeClr val="bg1"/>
                        </a:solidFill>
                      </a:tcPr>
                    </a:tc>
                    <a:tc>
                      <a:txBody>
                        <a:bodyPr/>
                        <a:lstStyle/>
                        <a:p>
                          <a:endParaRPr lang="en-US"/>
                        </a:p>
                      </a:txBody>
                      <a:tcPr>
                        <a:blipFill>
                          <a:blip r:embed="rId2"/>
                          <a:stretch>
                            <a:fillRect l="-66992" t="-168142" r="-112695" b="-88496"/>
                          </a:stretch>
                        </a:blipFill>
                      </a:tcPr>
                    </a:tc>
                    <a:tc>
                      <a:txBody>
                        <a:bodyPr/>
                        <a:lstStyle/>
                        <a:p>
                          <a:endParaRPr lang="en-US"/>
                        </a:p>
                      </a:txBody>
                      <a:tcPr>
                        <a:blipFill>
                          <a:blip r:embed="rId2"/>
                          <a:stretch>
                            <a:fillRect l="-148696" t="-168142" r="-348" b="-88496"/>
                          </a:stretch>
                        </a:blipFill>
                      </a:tcPr>
                    </a:tc>
                    <a:extLst>
                      <a:ext uri="{0D108BD9-81ED-4DB2-BD59-A6C34878D82A}">
                        <a16:rowId xmlns:a16="http://schemas.microsoft.com/office/drawing/2014/main" val="1574541779"/>
                      </a:ext>
                    </a:extLst>
                  </a:tr>
                  <a:tr h="1158240">
                    <a:tc>
                      <a:txBody>
                        <a:bodyPr/>
                        <a:lstStyle/>
                        <a:p>
                          <a:r>
                            <a:rPr lang="en-US" sz="1400" b="1" i="1" dirty="0">
                              <a:latin typeface="Times New Roman" panose="02020603050405020304" pitchFamily="18" charset="0"/>
                              <a:cs typeface="Times New Roman" panose="02020603050405020304" pitchFamily="18" charset="0"/>
                            </a:rPr>
                            <a:t>Mutual Information:</a:t>
                          </a:r>
                        </a:p>
                        <a:p>
                          <a:endParaRPr lang="en-US" sz="1400" i="1" dirty="0">
                            <a:latin typeface="Times New Roman" panose="02020603050405020304" pitchFamily="18" charset="0"/>
                            <a:cs typeface="Times New Roman" panose="02020603050405020304" pitchFamily="18" charset="0"/>
                          </a:endParaRPr>
                        </a:p>
                        <a:p>
                          <a:pPr algn="just"/>
                          <a:r>
                            <a:rPr lang="en-US" sz="1400" i="0" dirty="0">
                              <a:latin typeface="Times New Roman" panose="02020603050405020304" pitchFamily="18" charset="0"/>
                              <a:cs typeface="Times New Roman" panose="02020603050405020304" pitchFamily="18" charset="0"/>
                            </a:rPr>
                            <a:t>Measure of mutual dependence between two random variable</a:t>
                          </a:r>
                          <a:r>
                            <a:rPr lang="en-US" sz="1400" i="0" dirty="0">
                              <a:solidFill>
                                <a:srgbClr val="FF0000"/>
                              </a:solidFill>
                              <a:latin typeface="Times New Roman" panose="02020603050405020304" pitchFamily="18" charset="0"/>
                              <a:cs typeface="Times New Roman" panose="02020603050405020304" pitchFamily="18" charset="0"/>
                            </a:rPr>
                            <a:t>s</a:t>
                          </a:r>
                          <a:r>
                            <a:rPr lang="en-US" sz="1400" i="0" dirty="0">
                              <a:latin typeface="Times New Roman" panose="02020603050405020304" pitchFamily="18" charset="0"/>
                              <a:cs typeface="Times New Roman" panose="02020603050405020304" pitchFamily="18" charset="0"/>
                            </a:rPr>
                            <a:t> X and Y</a:t>
                          </a:r>
                        </a:p>
                      </a:txBody>
                      <a:tcPr>
                        <a:solidFill>
                          <a:schemeClr val="bg1"/>
                        </a:solidFill>
                      </a:tcPr>
                    </a:tc>
                    <a:tc>
                      <a:txBody>
                        <a:bodyPr/>
                        <a:lstStyle/>
                        <a:p>
                          <a:endParaRPr lang="en-US"/>
                        </a:p>
                      </a:txBody>
                      <a:tcPr>
                        <a:blipFill>
                          <a:blip r:embed="rId2"/>
                          <a:stretch>
                            <a:fillRect l="-66992" t="-318947" r="-112695" b="-5263"/>
                          </a:stretch>
                        </a:blipFill>
                      </a:tcPr>
                    </a:tc>
                    <a:tc>
                      <a:txBody>
                        <a:bodyPr/>
                        <a:lstStyle/>
                        <a:p>
                          <a:endParaRPr lang="en-US"/>
                        </a:p>
                      </a:txBody>
                      <a:tcPr>
                        <a:blipFill>
                          <a:blip r:embed="rId2"/>
                          <a:stretch>
                            <a:fillRect l="-148696" t="-318947" r="-348" b="-5263"/>
                          </a:stretch>
                        </a:blipFill>
                      </a:tcPr>
                    </a:tc>
                    <a:extLst>
                      <a:ext uri="{0D108BD9-81ED-4DB2-BD59-A6C34878D82A}">
                        <a16:rowId xmlns:a16="http://schemas.microsoft.com/office/drawing/2014/main" val="1765544799"/>
                      </a:ext>
                    </a:extLst>
                  </a:tr>
                </a:tbl>
              </a:graphicData>
            </a:graphic>
          </p:graphicFrame>
        </mc:Fallback>
      </mc:AlternateContent>
      <mc:AlternateContent xmlns:mc="http://schemas.openxmlformats.org/markup-compatibility/2006" xmlns:a14="http://schemas.microsoft.com/office/drawing/2010/main">
        <mc:Choice Requires="a14">
          <p:sp>
            <p:nvSpPr>
              <p:cNvPr id="16" name="TextBox 15">
                <a:extLst>
                  <a:ext uri="{FF2B5EF4-FFF2-40B4-BE49-F238E27FC236}">
                    <a16:creationId xmlns:a16="http://schemas.microsoft.com/office/drawing/2014/main" id="{1D37F479-EF04-4219-B90C-38B163802660}"/>
                  </a:ext>
                </a:extLst>
              </p:cNvPr>
              <p:cNvSpPr txBox="1"/>
              <p:nvPr/>
            </p:nvSpPr>
            <p:spPr>
              <a:xfrm>
                <a:off x="8700151" y="248802"/>
                <a:ext cx="3356631" cy="6204584"/>
              </a:xfrm>
              <a:prstGeom prst="rect">
                <a:avLst/>
              </a:prstGeom>
              <a:solidFill>
                <a:schemeClr val="bg1">
                  <a:lumMod val="85000"/>
                </a:schemeClr>
              </a:solidFill>
            </p:spPr>
            <p:txBody>
              <a:bodyPr wrap="square" rtlCol="0">
                <a:spAutoFit/>
              </a:bodyPr>
              <a:lstStyle/>
              <a:p>
                <a:pPr marL="171450" marR="0" lvl="0" indent="-171450" algn="just"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For Shannon entropy as</a:t>
                </a:r>
              </a:p>
              <a:p>
                <a:pPr marL="0" marR="0" lvl="0" indent="0" algn="just" defTabSz="457200" rtl="0" eaLnBrk="1" fontAlgn="auto" latinLnBrk="0" hangingPunct="1">
                  <a:lnSpc>
                    <a:spcPct val="150000"/>
                  </a:lnSpc>
                  <a:spcBef>
                    <a:spcPts val="0"/>
                  </a:spcBef>
                  <a:spcAft>
                    <a:spcPts val="0"/>
                  </a:spcAft>
                  <a:buClrTx/>
                  <a:buSzTx/>
                  <a:buFontTx/>
                  <a:buNone/>
                  <a:tabLst/>
                  <a:defRPr/>
                </a:pPr>
                <a14:m>
                  <m:oMath xmlns:m="http://schemas.openxmlformats.org/officeDocument/2006/math">
                    <m:r>
                      <a:rPr kumimoji="0" lang="en-IN" sz="14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𝑝</m:t>
                    </m:r>
                    <m:d>
                      <m:dPr>
                        <m:ctrlPr>
                          <a:rPr kumimoji="0" lang="en-IN" sz="14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ctrlPr>
                      </m:dPr>
                      <m:e>
                        <m:sSubSup>
                          <m:sSubSupPr>
                            <m:ctrlPr>
                              <a:rPr kumimoji="0" lang="en-IN" sz="14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ctrlPr>
                          </m:sSubSupPr>
                          <m:e>
                            <m:r>
                              <a:rPr kumimoji="0" lang="en-IN" sz="14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𝑛</m:t>
                            </m:r>
                          </m:e>
                          <m:sub>
                            <m:r>
                              <a:rPr kumimoji="0" lang="en-IN" sz="14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𝑘</m:t>
                            </m:r>
                          </m:sub>
                          <m:sup>
                            <m:r>
                              <a:rPr kumimoji="0" lang="en-IN" sz="14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𝑋</m:t>
                            </m:r>
                          </m:sup>
                        </m:sSubSup>
                      </m:e>
                    </m:d>
                    <m:r>
                      <a:rPr kumimoji="0" lang="en-IN" sz="14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→0</m:t>
                    </m:r>
                  </m:oMath>
                </a14:m>
                <a:r>
                  <a:rPr kumimoji="0" lang="en-IN" sz="1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14:m>
                  <m:oMath xmlns:m="http://schemas.openxmlformats.org/officeDocument/2006/math">
                    <m:r>
                      <a:rPr kumimoji="0" lang="en-IN" sz="14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𝛥</m:t>
                    </m:r>
                    <m:sSubSup>
                      <m:sSubSupPr>
                        <m:ctrlPr>
                          <a:rPr kumimoji="0" lang="en-IN" sz="14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ctrlPr>
                      </m:sSubSupPr>
                      <m:e>
                        <m:r>
                          <a:rPr kumimoji="0" lang="en-IN" sz="14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𝐼</m:t>
                        </m:r>
                      </m:e>
                      <m:sub>
                        <m:r>
                          <a:rPr kumimoji="0" lang="en-IN" sz="14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𝑘</m:t>
                        </m:r>
                      </m:sub>
                      <m:sup>
                        <m:r>
                          <a:rPr kumimoji="0" lang="en-IN" sz="14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𝑋</m:t>
                        </m:r>
                      </m:sup>
                    </m:sSubSup>
                    <m:r>
                      <a:rPr kumimoji="0" lang="en-IN" sz="14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m:t>
                    </m:r>
                  </m:oMath>
                </a14:m>
                <a:r>
                  <a:rPr kumimoji="0" lang="en-IN" sz="1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and </a:t>
                </a:r>
                <a14:m>
                  <m:oMath xmlns:m="http://schemas.openxmlformats.org/officeDocument/2006/math">
                    <m:sSub>
                      <m:sSubPr>
                        <m:ctrlPr>
                          <a:rPr kumimoji="0" lang="en-IN" sz="14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ctrlPr>
                      </m:sSubPr>
                      <m:e>
                        <m:r>
                          <a:rPr kumimoji="0" lang="en-IN" sz="14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𝐻</m:t>
                        </m:r>
                      </m:e>
                      <m:sub>
                        <m:r>
                          <a:rPr kumimoji="0" lang="en-IN" sz="14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𝑠</m:t>
                        </m:r>
                      </m:sub>
                    </m:sSub>
                    <m:d>
                      <m:dPr>
                        <m:ctrlPr>
                          <a:rPr kumimoji="0" lang="en-IN" sz="14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ctrlPr>
                      </m:dPr>
                      <m:e>
                        <m:r>
                          <a:rPr kumimoji="0" lang="en-IN" sz="14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𝑋</m:t>
                        </m:r>
                      </m:e>
                    </m:d>
                    <m:r>
                      <a:rPr kumimoji="0" lang="en-IN" sz="14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m:t>
                    </m:r>
                  </m:oMath>
                </a14:m>
                <a:endParaRPr kumimoji="0" lang="en-IN" sz="1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p>
                <a:pPr marL="0" marR="0" lvl="0" indent="0" algn="just" defTabSz="457200" rtl="0" eaLnBrk="1" fontAlgn="auto" latinLnBrk="0" hangingPunct="1">
                  <a:lnSpc>
                    <a:spcPct val="150000"/>
                  </a:lnSpc>
                  <a:spcBef>
                    <a:spcPts val="0"/>
                  </a:spcBef>
                  <a:spcAft>
                    <a:spcPts val="0"/>
                  </a:spcAft>
                  <a:buClrTx/>
                  <a:buSzTx/>
                  <a:buFontTx/>
                  <a:buNone/>
                  <a:tabLst/>
                  <a:defRPr/>
                </a:pPr>
                <a14:m>
                  <m:oMath xmlns:m="http://schemas.openxmlformats.org/officeDocument/2006/math">
                    <m:r>
                      <a:rPr kumimoji="0" lang="en-IN" sz="14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𝑝</m:t>
                    </m:r>
                    <m:d>
                      <m:dPr>
                        <m:ctrlPr>
                          <a:rPr kumimoji="0" lang="en-IN" sz="14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ctrlPr>
                      </m:dPr>
                      <m:e>
                        <m:sSubSup>
                          <m:sSubSupPr>
                            <m:ctrlPr>
                              <a:rPr kumimoji="0" lang="en-IN" sz="14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ctrlPr>
                          </m:sSubSupPr>
                          <m:e>
                            <m:r>
                              <a:rPr kumimoji="0" lang="en-IN" sz="14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𝑛</m:t>
                            </m:r>
                          </m:e>
                          <m:sub>
                            <m:r>
                              <a:rPr kumimoji="0" lang="en-IN" sz="14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𝑘</m:t>
                            </m:r>
                          </m:sub>
                          <m:sup>
                            <m:r>
                              <a:rPr kumimoji="0" lang="en-IN" sz="14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𝑋</m:t>
                            </m:r>
                          </m:sup>
                        </m:sSubSup>
                      </m:e>
                    </m:d>
                    <m:r>
                      <a:rPr kumimoji="0" lang="en-IN" sz="14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=0</m:t>
                    </m:r>
                  </m:oMath>
                </a14:m>
                <a:r>
                  <a:rPr kumimoji="0" lang="en-IN" sz="1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14:m>
                  <m:oMath xmlns:m="http://schemas.openxmlformats.org/officeDocument/2006/math">
                    <m:r>
                      <a:rPr kumimoji="0" lang="en-IN" sz="14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𝛥</m:t>
                    </m:r>
                    <m:sSubSup>
                      <m:sSubSupPr>
                        <m:ctrlPr>
                          <a:rPr kumimoji="0" lang="en-IN" sz="14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ctrlPr>
                      </m:sSubSupPr>
                      <m:e>
                        <m:r>
                          <a:rPr kumimoji="0" lang="en-IN" sz="14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𝐼</m:t>
                        </m:r>
                      </m:e>
                      <m:sub>
                        <m:r>
                          <a:rPr kumimoji="0" lang="en-IN" sz="14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𝑘</m:t>
                        </m:r>
                      </m:sub>
                      <m:sup>
                        <m:r>
                          <a:rPr kumimoji="0" lang="en-IN" sz="14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𝑋</m:t>
                        </m:r>
                      </m:sup>
                    </m:sSubSup>
                  </m:oMath>
                </a14:m>
                <a:r>
                  <a:rPr kumimoji="0" lang="en-IN" sz="1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and </a:t>
                </a:r>
                <a14:m>
                  <m:oMath xmlns:m="http://schemas.openxmlformats.org/officeDocument/2006/math">
                    <m:sSub>
                      <m:sSubPr>
                        <m:ctrlPr>
                          <a:rPr kumimoji="0" lang="en-IN" sz="14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ctrlPr>
                      </m:sSubPr>
                      <m:e>
                        <m:r>
                          <a:rPr kumimoji="0" lang="en-IN" sz="14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𝐻</m:t>
                        </m:r>
                      </m:e>
                      <m:sub>
                        <m:r>
                          <a:rPr kumimoji="0" lang="en-IN" sz="14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𝑠</m:t>
                        </m:r>
                      </m:sub>
                    </m:sSub>
                    <m:d>
                      <m:dPr>
                        <m:ctrlPr>
                          <a:rPr kumimoji="0" lang="en-IN" sz="14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ctrlPr>
                      </m:dPr>
                      <m:e>
                        <m:r>
                          <a:rPr kumimoji="0" lang="en-IN" sz="14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𝑋</m:t>
                        </m:r>
                      </m:e>
                    </m:d>
                  </m:oMath>
                </a14:m>
                <a:r>
                  <a:rPr kumimoji="0" lang="en-IN" sz="1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are not defined</a:t>
                </a:r>
              </a:p>
              <a:p>
                <a:pPr marL="0" marR="0" lvl="0" indent="0" algn="just" defTabSz="457200" rtl="0" eaLnBrk="1" fontAlgn="auto" latinLnBrk="0" hangingPunct="1">
                  <a:lnSpc>
                    <a:spcPct val="150000"/>
                  </a:lnSpc>
                  <a:spcBef>
                    <a:spcPts val="0"/>
                  </a:spcBef>
                  <a:spcAft>
                    <a:spcPts val="0"/>
                  </a:spcAft>
                  <a:buClrTx/>
                  <a:buSzTx/>
                  <a:buFontTx/>
                  <a:buNone/>
                  <a:tabLst/>
                  <a:defRPr/>
                </a:pPr>
                <a14:m>
                  <m:oMath xmlns:m="http://schemas.openxmlformats.org/officeDocument/2006/math">
                    <m:r>
                      <a:rPr kumimoji="0" lang="en-IN" sz="14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𝑝</m:t>
                    </m:r>
                    <m:d>
                      <m:dPr>
                        <m:ctrlPr>
                          <a:rPr kumimoji="0" lang="en-IN" sz="14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ctrlPr>
                      </m:dPr>
                      <m:e>
                        <m:sSubSup>
                          <m:sSubSupPr>
                            <m:ctrlPr>
                              <a:rPr kumimoji="0" lang="en-IN" sz="14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ctrlPr>
                          </m:sSubSupPr>
                          <m:e>
                            <m:r>
                              <a:rPr kumimoji="0" lang="en-IN" sz="14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𝑛</m:t>
                            </m:r>
                          </m:e>
                          <m:sub>
                            <m:r>
                              <a:rPr kumimoji="0" lang="en-IN" sz="14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𝑘</m:t>
                            </m:r>
                          </m:sub>
                          <m:sup>
                            <m:r>
                              <a:rPr kumimoji="0" lang="en-IN" sz="14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𝑋</m:t>
                            </m:r>
                          </m:sup>
                        </m:sSubSup>
                      </m:e>
                    </m:d>
                    <m:r>
                      <a:rPr kumimoji="0" lang="en-IN" sz="14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→1</m:t>
                    </m:r>
                  </m:oMath>
                </a14:m>
                <a:r>
                  <a:rPr kumimoji="0" lang="en-IN" sz="1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14:m>
                  <m:oMath xmlns:m="http://schemas.openxmlformats.org/officeDocument/2006/math">
                    <m:r>
                      <a:rPr kumimoji="0" lang="en-IN" sz="14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𝛥</m:t>
                    </m:r>
                    <m:sSubSup>
                      <m:sSubSupPr>
                        <m:ctrlPr>
                          <a:rPr kumimoji="0" lang="en-IN" sz="14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ctrlPr>
                      </m:sSubSupPr>
                      <m:e>
                        <m:r>
                          <a:rPr kumimoji="0" lang="en-IN" sz="14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𝐼</m:t>
                        </m:r>
                      </m:e>
                      <m:sub>
                        <m:r>
                          <a:rPr kumimoji="0" lang="en-IN" sz="14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𝑘</m:t>
                        </m:r>
                      </m:sub>
                      <m:sup>
                        <m:r>
                          <a:rPr kumimoji="0" lang="en-IN" sz="14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𝑋</m:t>
                        </m:r>
                      </m:sup>
                    </m:sSubSup>
                    <m:r>
                      <a:rPr kumimoji="0" lang="en-IN" sz="14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→0</m:t>
                    </m:r>
                  </m:oMath>
                </a14:m>
                <a:r>
                  <a:rPr kumimoji="0" lang="en-IN" sz="1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and </a:t>
                </a:r>
                <a14:m>
                  <m:oMath xmlns:m="http://schemas.openxmlformats.org/officeDocument/2006/math">
                    <m:sSub>
                      <m:sSubPr>
                        <m:ctrlPr>
                          <a:rPr kumimoji="0" lang="en-IN" sz="14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ctrlPr>
                      </m:sSubPr>
                      <m:e>
                        <m:r>
                          <a:rPr kumimoji="0" lang="en-IN" sz="14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𝐻</m:t>
                        </m:r>
                      </m:e>
                      <m:sub>
                        <m:r>
                          <a:rPr kumimoji="0" lang="en-IN" sz="14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𝑠</m:t>
                        </m:r>
                      </m:sub>
                    </m:sSub>
                    <m:d>
                      <m:dPr>
                        <m:ctrlPr>
                          <a:rPr kumimoji="0" lang="en-IN" sz="14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ctrlPr>
                      </m:dPr>
                      <m:e>
                        <m:r>
                          <a:rPr kumimoji="0" lang="en-IN" sz="14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𝑋</m:t>
                        </m:r>
                      </m:e>
                    </m:d>
                    <m:r>
                      <a:rPr kumimoji="0" lang="en-IN" sz="14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→0</m:t>
                    </m:r>
                  </m:oMath>
                </a14:m>
                <a:endParaRPr kumimoji="0" lang="en-IN" sz="1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p>
                <a:pPr marL="0" marR="0" lvl="0" indent="0" algn="just" defTabSz="457200" rtl="0" eaLnBrk="1" fontAlgn="auto" latinLnBrk="0" hangingPunct="1">
                  <a:lnSpc>
                    <a:spcPct val="150000"/>
                  </a:lnSpc>
                  <a:spcBef>
                    <a:spcPts val="0"/>
                  </a:spcBef>
                  <a:spcAft>
                    <a:spcPts val="1200"/>
                  </a:spcAft>
                  <a:buClrTx/>
                  <a:buSzTx/>
                  <a:buFontTx/>
                  <a:buNone/>
                  <a:tabLst/>
                  <a:defRPr/>
                </a:pPr>
                <a14:m>
                  <m:oMath xmlns:m="http://schemas.openxmlformats.org/officeDocument/2006/math">
                    <m:r>
                      <a:rPr kumimoji="0" lang="en-IN" sz="14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𝑝</m:t>
                    </m:r>
                    <m:d>
                      <m:dPr>
                        <m:ctrlPr>
                          <a:rPr kumimoji="0" lang="en-IN" sz="14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ctrlPr>
                      </m:dPr>
                      <m:e>
                        <m:sSubSup>
                          <m:sSubSupPr>
                            <m:ctrlPr>
                              <a:rPr kumimoji="0" lang="en-IN" sz="14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ctrlPr>
                          </m:sSubSupPr>
                          <m:e>
                            <m:r>
                              <a:rPr kumimoji="0" lang="en-IN" sz="14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𝑛</m:t>
                            </m:r>
                          </m:e>
                          <m:sub>
                            <m:r>
                              <a:rPr kumimoji="0" lang="en-IN" sz="14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𝑘</m:t>
                            </m:r>
                          </m:sub>
                          <m:sup>
                            <m:r>
                              <a:rPr kumimoji="0" lang="en-IN" sz="14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𝑋</m:t>
                            </m:r>
                          </m:sup>
                        </m:sSubSup>
                      </m:e>
                    </m:d>
                    <m:r>
                      <a:rPr kumimoji="0" lang="en-IN" sz="14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=1</m:t>
                    </m:r>
                  </m:oMath>
                </a14:m>
                <a:r>
                  <a:rPr kumimoji="0" lang="en-IN" sz="1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14:m>
                  <m:oMath xmlns:m="http://schemas.openxmlformats.org/officeDocument/2006/math">
                    <m:r>
                      <a:rPr kumimoji="0" lang="en-IN" sz="14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𝛥</m:t>
                    </m:r>
                    <m:sSubSup>
                      <m:sSubSupPr>
                        <m:ctrlPr>
                          <a:rPr kumimoji="0" lang="en-IN" sz="14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ctrlPr>
                      </m:sSubSupPr>
                      <m:e>
                        <m:r>
                          <a:rPr kumimoji="0" lang="en-IN" sz="14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𝐼</m:t>
                        </m:r>
                      </m:e>
                      <m:sub>
                        <m:r>
                          <a:rPr kumimoji="0" lang="en-IN" sz="14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𝑘</m:t>
                        </m:r>
                      </m:sub>
                      <m:sup>
                        <m:r>
                          <a:rPr kumimoji="0" lang="en-IN" sz="14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𝑋</m:t>
                        </m:r>
                      </m:sup>
                    </m:sSubSup>
                    <m:r>
                      <a:rPr kumimoji="0" lang="en-IN" sz="14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=0</m:t>
                    </m:r>
                  </m:oMath>
                </a14:m>
                <a:r>
                  <a:rPr kumimoji="0" lang="en-IN" sz="1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and </a:t>
                </a:r>
                <a14:m>
                  <m:oMath xmlns:m="http://schemas.openxmlformats.org/officeDocument/2006/math">
                    <m:sSub>
                      <m:sSubPr>
                        <m:ctrlPr>
                          <a:rPr kumimoji="0" lang="en-IN" sz="14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ctrlPr>
                      </m:sSubPr>
                      <m:e>
                        <m:r>
                          <a:rPr kumimoji="0" lang="en-IN" sz="14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𝐻</m:t>
                        </m:r>
                      </m:e>
                      <m:sub>
                        <m:r>
                          <a:rPr kumimoji="0" lang="en-IN" sz="14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𝑠</m:t>
                        </m:r>
                      </m:sub>
                    </m:sSub>
                    <m:d>
                      <m:dPr>
                        <m:ctrlPr>
                          <a:rPr kumimoji="0" lang="en-IN" sz="14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ctrlPr>
                      </m:dPr>
                      <m:e>
                        <m:r>
                          <a:rPr kumimoji="0" lang="en-IN" sz="14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𝑋</m:t>
                        </m:r>
                      </m:e>
                    </m:d>
                    <m:r>
                      <a:rPr kumimoji="0" lang="en-IN" sz="14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=0</m:t>
                    </m:r>
                  </m:oMath>
                </a14:m>
                <a:endParaRPr kumimoji="0" lang="en-IN" sz="1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p>
                <a:pPr marL="0" marR="0" lvl="0" indent="0" algn="just" defTabSz="457200" rtl="0" eaLnBrk="1" fontAlgn="auto" latinLnBrk="0" hangingPunct="1">
                  <a:lnSpc>
                    <a:spcPct val="150000"/>
                  </a:lnSpc>
                  <a:spcBef>
                    <a:spcPts val="0"/>
                  </a:spcBef>
                  <a:spcAft>
                    <a:spcPts val="1200"/>
                  </a:spcAft>
                  <a:buClrTx/>
                  <a:buSzTx/>
                  <a:buFontTx/>
                  <a:buNone/>
                  <a:tabLst/>
                  <a:defRPr/>
                </a:pPr>
                <a:r>
                  <a:rPr kumimoji="0" lang="en-IN" sz="1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This implies that upper bound of Shannon entropy is not well-defined when </a:t>
                </a:r>
                <a14:m>
                  <m:oMath xmlns:m="http://schemas.openxmlformats.org/officeDocument/2006/math">
                    <m:r>
                      <a:rPr kumimoji="0" lang="en-IN" sz="14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𝑝</m:t>
                    </m:r>
                    <m:d>
                      <m:dPr>
                        <m:ctrlPr>
                          <a:rPr kumimoji="0" lang="en-IN" sz="14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ctrlPr>
                      </m:dPr>
                      <m:e>
                        <m:sSubSup>
                          <m:sSubSupPr>
                            <m:ctrlPr>
                              <a:rPr kumimoji="0" lang="en-IN" sz="14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ctrlPr>
                          </m:sSubSupPr>
                          <m:e>
                            <m:r>
                              <a:rPr kumimoji="0" lang="en-IN" sz="14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𝑛</m:t>
                            </m:r>
                          </m:e>
                          <m:sub>
                            <m:r>
                              <a:rPr kumimoji="0" lang="en-IN" sz="14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𝑘</m:t>
                            </m:r>
                          </m:sub>
                          <m:sup>
                            <m:r>
                              <a:rPr kumimoji="0" lang="en-IN" sz="14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𝑋</m:t>
                            </m:r>
                          </m:sup>
                        </m:sSubSup>
                      </m:e>
                    </m:d>
                    <m:r>
                      <a:rPr kumimoji="0" lang="en-IN" sz="14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→0</m:t>
                    </m:r>
                  </m:oMath>
                </a14:m>
                <a:r>
                  <a:rPr kumimoji="0" lang="en-IN" sz="1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or </a:t>
                </a:r>
                <a14:m>
                  <m:oMath xmlns:m="http://schemas.openxmlformats.org/officeDocument/2006/math">
                    <m:r>
                      <a:rPr kumimoji="0" lang="en-IN" sz="14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𝑝</m:t>
                    </m:r>
                    <m:d>
                      <m:dPr>
                        <m:ctrlPr>
                          <a:rPr kumimoji="0" lang="en-IN" sz="14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ctrlPr>
                      </m:dPr>
                      <m:e>
                        <m:sSubSup>
                          <m:sSubSupPr>
                            <m:ctrlPr>
                              <a:rPr kumimoji="0" lang="en-IN" sz="14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ctrlPr>
                          </m:sSubSupPr>
                          <m:e>
                            <m:r>
                              <a:rPr kumimoji="0" lang="en-IN" sz="14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𝑛</m:t>
                            </m:r>
                          </m:e>
                          <m:sub>
                            <m:r>
                              <a:rPr kumimoji="0" lang="en-IN" sz="14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𝑘</m:t>
                            </m:r>
                          </m:sub>
                          <m:sup>
                            <m:r>
                              <a:rPr kumimoji="0" lang="en-IN" sz="14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𝑋</m:t>
                            </m:r>
                          </m:sup>
                        </m:sSubSup>
                      </m:e>
                    </m:d>
                    <m:r>
                      <a:rPr kumimoji="0" lang="en-IN" sz="14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=0</m:t>
                    </m:r>
                  </m:oMath>
                </a14:m>
                <a:endParaRPr kumimoji="0" lang="en-IN" sz="1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p>
                <a:pPr marL="171450" marR="0" lvl="0" indent="-171450" algn="just" defTabSz="457200" rtl="0" eaLnBrk="1" fontAlgn="auto" latinLnBrk="0" hangingPunct="1">
                  <a:lnSpc>
                    <a:spcPct val="150000"/>
                  </a:lnSpc>
                  <a:spcBef>
                    <a:spcPts val="0"/>
                  </a:spcBef>
                  <a:spcAft>
                    <a:spcPts val="0"/>
                  </a:spcAft>
                  <a:buClrTx/>
                  <a:buSzTx/>
                  <a:buFont typeface="Arial" panose="020B0604020202020204" pitchFamily="34" charset="0"/>
                  <a:buChar char="•"/>
                  <a:tabLst/>
                  <a:defRPr/>
                </a:pPr>
                <a:r>
                  <a:rPr kumimoji="0" lang="en-IN" sz="1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In Shannon theory</a:t>
                </a:r>
                <a:r>
                  <a:rPr kumimoji="0" lang="en-IN" sz="1400" b="0"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a:t>
                </a:r>
                <a:r>
                  <a:rPr kumimoji="0" lang="en-IN" sz="1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the measure of gain in information is taken as 1/</a:t>
                </a:r>
                <a14:m>
                  <m:oMath xmlns:m="http://schemas.openxmlformats.org/officeDocument/2006/math">
                    <m:r>
                      <a:rPr kumimoji="0" lang="en-IN" sz="14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𝑝</m:t>
                    </m:r>
                    <m:d>
                      <m:dPr>
                        <m:ctrlPr>
                          <a:rPr kumimoji="0" lang="en-IN" sz="14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ctrlPr>
                      </m:dPr>
                      <m:e>
                        <m:sSubSup>
                          <m:sSubSupPr>
                            <m:ctrlPr>
                              <a:rPr kumimoji="0" lang="en-IN" sz="14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ctrlPr>
                          </m:sSubSupPr>
                          <m:e>
                            <m:r>
                              <a:rPr kumimoji="0" lang="en-IN" sz="14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𝑛</m:t>
                            </m:r>
                          </m:e>
                          <m:sub>
                            <m:r>
                              <a:rPr kumimoji="0" lang="en-IN" sz="14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𝑘</m:t>
                            </m:r>
                          </m:sub>
                          <m:sup>
                            <m:r>
                              <a:rPr kumimoji="0" lang="en-IN" sz="14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𝑋</m:t>
                            </m:r>
                          </m:sup>
                        </m:sSubSup>
                      </m:e>
                    </m:d>
                  </m:oMath>
                </a14:m>
                <a:r>
                  <a:rPr kumimoji="0" lang="en-IN" sz="1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But statistically </a:t>
                </a:r>
                <a:r>
                  <a:rPr kumimoji="0" lang="en-IN" sz="1400" b="0" i="0" u="none" strike="noStrike" kern="1200" cap="none" spc="0" normalizeH="0" baseline="0" noProof="0" dirty="0">
                    <a:ln>
                      <a:noFill/>
                    </a:ln>
                    <a:effectLst/>
                    <a:uLnTx/>
                    <a:uFillTx/>
                    <a:latin typeface="Times New Roman" panose="02020603050405020304" pitchFamily="18" charset="0"/>
                    <a:ea typeface="+mn-ea"/>
                    <a:cs typeface="Times New Roman" panose="02020603050405020304" pitchFamily="18" charset="0"/>
                  </a:rPr>
                  <a:t>information gain </a:t>
                </a:r>
                <a:r>
                  <a:rPr kumimoji="0" lang="en-IN" sz="1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can be better represented by (1-</a:t>
                </a:r>
                <a14:m>
                  <m:oMath xmlns:m="http://schemas.openxmlformats.org/officeDocument/2006/math">
                    <m:r>
                      <a:rPr kumimoji="0" lang="en-IN" sz="14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𝑝</m:t>
                    </m:r>
                    <m:d>
                      <m:dPr>
                        <m:ctrlPr>
                          <a:rPr kumimoji="0" lang="en-IN" sz="14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ctrlPr>
                      </m:dPr>
                      <m:e>
                        <m:sSubSup>
                          <m:sSubSupPr>
                            <m:ctrlPr>
                              <a:rPr kumimoji="0" lang="en-IN" sz="14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ctrlPr>
                          </m:sSubSupPr>
                          <m:e>
                            <m:r>
                              <a:rPr kumimoji="0" lang="en-IN" sz="14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𝑛</m:t>
                            </m:r>
                          </m:e>
                          <m:sub>
                            <m:r>
                              <a:rPr kumimoji="0" lang="en-IN" sz="14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𝑘</m:t>
                            </m:r>
                          </m:sub>
                          <m:sup>
                            <m:r>
                              <a:rPr kumimoji="0" lang="en-IN" sz="14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𝑋</m:t>
                            </m:r>
                          </m:sup>
                        </m:sSubSup>
                      </m:e>
                    </m:d>
                  </m:oMath>
                </a14:m>
                <a:r>
                  <a:rPr kumimoji="0" lang="en-IN" sz="1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than 1/</a:t>
                </a:r>
                <a14:m>
                  <m:oMath xmlns:m="http://schemas.openxmlformats.org/officeDocument/2006/math">
                    <m:r>
                      <a:rPr kumimoji="0" lang="en-IN" sz="14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𝑝</m:t>
                    </m:r>
                    <m:d>
                      <m:dPr>
                        <m:ctrlPr>
                          <a:rPr kumimoji="0" lang="en-IN" sz="14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ctrlPr>
                      </m:dPr>
                      <m:e>
                        <m:sSubSup>
                          <m:sSubSupPr>
                            <m:ctrlPr>
                              <a:rPr kumimoji="0" lang="en-IN" sz="14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ctrlPr>
                          </m:sSubSupPr>
                          <m:e>
                            <m:r>
                              <a:rPr kumimoji="0" lang="en-IN" sz="14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𝑛</m:t>
                            </m:r>
                          </m:e>
                          <m:sub>
                            <m:r>
                              <a:rPr kumimoji="0" lang="en-IN" sz="14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𝑘</m:t>
                            </m:r>
                          </m:sub>
                          <m:sup>
                            <m:r>
                              <a:rPr kumimoji="0" lang="en-IN" sz="14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𝑋</m:t>
                            </m:r>
                          </m:sup>
                        </m:sSubSup>
                      </m:e>
                    </m:d>
                  </m:oMath>
                </a14:m>
                <a:endParaRPr kumimoji="0" lang="en-IN" sz="1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p>
                <a:pPr marL="285750" marR="0" lvl="0" indent="-285750" algn="just" defTabSz="457200" rtl="0" eaLnBrk="1" fontAlgn="auto" latinLnBrk="0" hangingPunct="1">
                  <a:lnSpc>
                    <a:spcPct val="150000"/>
                  </a:lnSpc>
                  <a:spcBef>
                    <a:spcPts val="0"/>
                  </a:spcBef>
                  <a:spcAft>
                    <a:spcPts val="0"/>
                  </a:spcAft>
                  <a:buClrTx/>
                  <a:buSzTx/>
                  <a:buFont typeface="Arial" panose="020B0604020202020204" pitchFamily="34" charset="0"/>
                  <a:buChar char="•"/>
                  <a:tabLst/>
                  <a:defRPr/>
                </a:pPr>
                <a:r>
                  <a:rPr kumimoji="0" lang="en-IN" sz="1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Hence </a:t>
                </a:r>
                <a14:m>
                  <m:oMath xmlns:m="http://schemas.openxmlformats.org/officeDocument/2006/math">
                    <m:r>
                      <a:rPr kumimoji="0" lang="en-IN" sz="14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𝛥</m:t>
                    </m:r>
                    <m:sSubSup>
                      <m:sSubSupPr>
                        <m:ctrlPr>
                          <a:rPr kumimoji="0" lang="en-IN" sz="14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ctrlPr>
                      </m:sSubSupPr>
                      <m:e>
                        <m:r>
                          <a:rPr kumimoji="0" lang="en-IN" sz="14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𝐼</m:t>
                        </m:r>
                      </m:e>
                      <m:sub>
                        <m:r>
                          <a:rPr kumimoji="0" lang="en-IN" sz="14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𝑘</m:t>
                        </m:r>
                      </m:sub>
                      <m:sup>
                        <m:r>
                          <a:rPr kumimoji="0" lang="en-IN" sz="14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𝑋</m:t>
                        </m:r>
                      </m:sup>
                    </m:sSubSup>
                    <m:r>
                      <a:rPr kumimoji="0" lang="en-IN" sz="14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m:t>
                    </m:r>
                    <m:func>
                      <m:funcPr>
                        <m:ctrlPr>
                          <a:rPr kumimoji="0" lang="en-IN" sz="14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ctrlPr>
                      </m:funcPr>
                      <m:fName>
                        <m:r>
                          <a:rPr kumimoji="0" lang="en-IN" sz="14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𝑙𝑜𝑔</m:t>
                        </m:r>
                      </m:fName>
                      <m:e>
                        <m:d>
                          <m:dPr>
                            <m:begChr m:val="["/>
                            <m:endChr m:val="]"/>
                            <m:ctrlPr>
                              <a:rPr kumimoji="0" lang="en-IN" sz="14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ctrlPr>
                          </m:dPr>
                          <m:e>
                            <m:r>
                              <a:rPr kumimoji="0" lang="en-US" sz="14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1−</m:t>
                            </m:r>
                            <m:r>
                              <a:rPr kumimoji="0" lang="en-IN" sz="14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𝑝</m:t>
                            </m:r>
                            <m:d>
                              <m:dPr>
                                <m:ctrlPr>
                                  <a:rPr kumimoji="0" lang="en-IN" sz="14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ctrlPr>
                              </m:dPr>
                              <m:e>
                                <m:sSubSup>
                                  <m:sSubSupPr>
                                    <m:ctrlPr>
                                      <a:rPr kumimoji="0" lang="en-IN" sz="14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ctrlPr>
                                  </m:sSubSupPr>
                                  <m:e>
                                    <m:r>
                                      <a:rPr kumimoji="0" lang="en-IN" sz="14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𝑛</m:t>
                                    </m:r>
                                  </m:e>
                                  <m:sub>
                                    <m:r>
                                      <a:rPr kumimoji="0" lang="en-IN" sz="14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𝑘</m:t>
                                    </m:r>
                                  </m:sub>
                                  <m:sup>
                                    <m:r>
                                      <a:rPr kumimoji="0" lang="en-IN" sz="14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𝑋</m:t>
                                    </m:r>
                                  </m:sup>
                                </m:sSubSup>
                              </m:e>
                            </m:d>
                          </m:e>
                        </m:d>
                      </m:e>
                    </m:func>
                  </m:oMath>
                </a14:m>
                <a:endParaRPr kumimoji="0" lang="en-IN" sz="1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p>
                <a:pPr marL="0" marR="0" lvl="0" indent="0" algn="just" defTabSz="457200" rtl="0" eaLnBrk="1" fontAlgn="auto" latinLnBrk="0" hangingPunct="1">
                  <a:lnSpc>
                    <a:spcPct val="150000"/>
                  </a:lnSpc>
                  <a:spcBef>
                    <a:spcPts val="0"/>
                  </a:spcBef>
                  <a:spcAft>
                    <a:spcPts val="0"/>
                  </a:spcAft>
                  <a:buClrTx/>
                  <a:buSzTx/>
                  <a:buFontTx/>
                  <a:buNone/>
                  <a:tabLst/>
                  <a:defRPr/>
                </a:pPr>
                <a:r>
                  <a:rPr kumimoji="0" lang="en-IN" sz="1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Then </a:t>
                </a:r>
                <a14:m>
                  <m:oMath xmlns:m="http://schemas.openxmlformats.org/officeDocument/2006/math">
                    <m:r>
                      <a:rPr kumimoji="0" lang="en-IN" sz="14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𝛥</m:t>
                    </m:r>
                    <m:sSubSup>
                      <m:sSubSupPr>
                        <m:ctrlPr>
                          <a:rPr kumimoji="0" lang="en-IN" sz="14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ctrlPr>
                      </m:sSubSupPr>
                      <m:e>
                        <m:r>
                          <a:rPr kumimoji="0" lang="en-IN" sz="14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𝐼</m:t>
                        </m:r>
                      </m:e>
                      <m:sub>
                        <m:r>
                          <a:rPr kumimoji="0" lang="en-IN" sz="14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𝑘</m:t>
                        </m:r>
                      </m:sub>
                      <m:sup>
                        <m:r>
                          <a:rPr kumimoji="0" lang="en-IN" sz="14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𝑋</m:t>
                        </m:r>
                      </m:sup>
                    </m:sSubSup>
                  </m:oMath>
                </a14:m>
                <a:r>
                  <a:rPr kumimoji="0" lang="en-IN" sz="1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&lt;0 or increases with </a:t>
                </a:r>
                <a14:m>
                  <m:oMath xmlns:m="http://schemas.openxmlformats.org/officeDocument/2006/math">
                    <m:r>
                      <a:rPr kumimoji="0" lang="en-IN" sz="14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𝑝</m:t>
                    </m:r>
                    <m:d>
                      <m:dPr>
                        <m:ctrlPr>
                          <a:rPr kumimoji="0" lang="en-IN" sz="14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ctrlPr>
                      </m:dPr>
                      <m:e>
                        <m:sSubSup>
                          <m:sSubSupPr>
                            <m:ctrlPr>
                              <a:rPr kumimoji="0" lang="en-IN" sz="14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ctrlPr>
                          </m:sSubSupPr>
                          <m:e>
                            <m:r>
                              <a:rPr kumimoji="0" lang="en-IN" sz="14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𝑛</m:t>
                            </m:r>
                          </m:e>
                          <m:sub>
                            <m:r>
                              <a:rPr kumimoji="0" lang="en-IN" sz="14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𝑘</m:t>
                            </m:r>
                          </m:sub>
                          <m:sup>
                            <m:r>
                              <a:rPr kumimoji="0" lang="en-IN" sz="14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𝑋</m:t>
                            </m:r>
                          </m:sup>
                        </m:sSubSup>
                      </m:e>
                    </m:d>
                  </m:oMath>
                </a14:m>
                <a:r>
                  <a:rPr kumimoji="0" lang="en-IN" sz="1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which</a:t>
                </a:r>
                <a:r>
                  <a:rPr kumimoji="0" lang="en-IN" sz="1400" b="0"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a:t>
                </a:r>
                <a:r>
                  <a:rPr kumimoji="0" lang="en-IN" sz="1400" b="0" i="0" u="none" strike="noStrike" kern="1200" cap="none" spc="0" normalizeH="0" baseline="0" noProof="0" dirty="0">
                    <a:ln>
                      <a:noFill/>
                    </a:ln>
                    <a:effectLst/>
                    <a:uLnTx/>
                    <a:uFillTx/>
                    <a:latin typeface="Times New Roman" panose="02020603050405020304" pitchFamily="18" charset="0"/>
                    <a:ea typeface="+mn-ea"/>
                    <a:cs typeface="Times New Roman" panose="02020603050405020304" pitchFamily="18" charset="0"/>
                  </a:rPr>
                  <a:t>is </a:t>
                </a:r>
                <a:r>
                  <a:rPr kumimoji="0" lang="en-IN" sz="1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unappealing.  </a:t>
                </a:r>
              </a:p>
              <a:p>
                <a:pPr marL="0" marR="0" lvl="0" indent="0" algn="just" defTabSz="457200" rtl="0" eaLnBrk="1" fontAlgn="auto" latinLnBrk="0" hangingPunct="1">
                  <a:lnSpc>
                    <a:spcPct val="150000"/>
                  </a:lnSpc>
                  <a:spcBef>
                    <a:spcPts val="0"/>
                  </a:spcBef>
                  <a:spcAft>
                    <a:spcPts val="0"/>
                  </a:spcAft>
                  <a:buClrTx/>
                  <a:buSzTx/>
                  <a:buFontTx/>
                  <a:buNone/>
                  <a:tabLst/>
                  <a:defRPr/>
                </a:pPr>
                <a:r>
                  <a:rPr kumimoji="0" lang="en-IN" sz="1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Hence exponential function of (1-</a:t>
                </a:r>
                <a14:m>
                  <m:oMath xmlns:m="http://schemas.openxmlformats.org/officeDocument/2006/math">
                    <m:r>
                      <a:rPr kumimoji="0" lang="en-IN" sz="14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𝑝</m:t>
                    </m:r>
                    <m:d>
                      <m:dPr>
                        <m:ctrlPr>
                          <a:rPr kumimoji="0" lang="en-IN" sz="14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ctrlPr>
                      </m:dPr>
                      <m:e>
                        <m:sSubSup>
                          <m:sSubSupPr>
                            <m:ctrlPr>
                              <a:rPr kumimoji="0" lang="en-IN" sz="14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ctrlPr>
                          </m:sSubSupPr>
                          <m:e>
                            <m:r>
                              <a:rPr kumimoji="0" lang="en-IN" sz="14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𝑛</m:t>
                            </m:r>
                          </m:e>
                          <m:sub>
                            <m:r>
                              <a:rPr kumimoji="0" lang="en-IN" sz="14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𝑘</m:t>
                            </m:r>
                          </m:sub>
                          <m:sup>
                            <m:r>
                              <a:rPr kumimoji="0" lang="en-IN" sz="14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𝑋</m:t>
                            </m:r>
                          </m:sup>
                        </m:sSubSup>
                      </m:e>
                    </m:d>
                  </m:oMath>
                </a14:m>
                <a:r>
                  <a:rPr kumimoji="0" lang="en-IN" sz="1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IN" sz="1400" b="0" i="0" u="none" strike="noStrike" kern="1200" cap="none" spc="0" normalizeH="0" baseline="0" noProof="0" dirty="0">
                    <a:ln>
                      <a:noFill/>
                    </a:ln>
                    <a:effectLst/>
                    <a:uLnTx/>
                    <a:uFillTx/>
                    <a:latin typeface="Times New Roman" panose="02020603050405020304" pitchFamily="18" charset="0"/>
                    <a:ea typeface="+mn-ea"/>
                    <a:cs typeface="Times New Roman" panose="02020603050405020304" pitchFamily="18" charset="0"/>
                  </a:rPr>
                  <a:t>would alleviate </a:t>
                </a:r>
                <a:r>
                  <a:rPr kumimoji="0" lang="en-IN" sz="1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the difficulty.</a:t>
                </a:r>
              </a:p>
            </p:txBody>
          </p:sp>
        </mc:Choice>
        <mc:Fallback xmlns="">
          <p:sp>
            <p:nvSpPr>
              <p:cNvPr id="16" name="TextBox 15">
                <a:extLst>
                  <a:ext uri="{FF2B5EF4-FFF2-40B4-BE49-F238E27FC236}">
                    <a16:creationId xmlns:a16="http://schemas.microsoft.com/office/drawing/2014/main" id="{1D37F479-EF04-4219-B90C-38B163802660}"/>
                  </a:ext>
                </a:extLst>
              </p:cNvPr>
              <p:cNvSpPr txBox="1">
                <a:spLocks noRot="1" noChangeAspect="1" noMove="1" noResize="1" noEditPoints="1" noAdjustHandles="1" noChangeArrowheads="1" noChangeShapeType="1" noTextEdit="1"/>
              </p:cNvSpPr>
              <p:nvPr/>
            </p:nvSpPr>
            <p:spPr>
              <a:xfrm>
                <a:off x="8700151" y="248802"/>
                <a:ext cx="3356631" cy="6204584"/>
              </a:xfrm>
              <a:prstGeom prst="rect">
                <a:avLst/>
              </a:prstGeom>
              <a:blipFill>
                <a:blip r:embed="rId3"/>
                <a:stretch>
                  <a:fillRect l="-544" t="-196" r="-544"/>
                </a:stretch>
              </a:blipFill>
            </p:spPr>
            <p:txBody>
              <a:bodyPr/>
              <a:lstStyle/>
              <a:p>
                <a:r>
                  <a:rPr lang="en-IN">
                    <a:noFill/>
                  </a:rPr>
                  <a:t> </a:t>
                </a:r>
              </a:p>
            </p:txBody>
          </p:sp>
        </mc:Fallback>
      </mc:AlternateContent>
      <p:sp>
        <p:nvSpPr>
          <p:cNvPr id="3" name="TextBox 2">
            <a:extLst>
              <a:ext uri="{FF2B5EF4-FFF2-40B4-BE49-F238E27FC236}">
                <a16:creationId xmlns:a16="http://schemas.microsoft.com/office/drawing/2014/main" id="{465A1E08-75D4-4F88-8ACD-2FCF4083FE8F}"/>
              </a:ext>
            </a:extLst>
          </p:cNvPr>
          <p:cNvSpPr txBox="1"/>
          <p:nvPr/>
        </p:nvSpPr>
        <p:spPr>
          <a:xfrm>
            <a:off x="-71020" y="-13738"/>
            <a:ext cx="3764132" cy="369332"/>
          </a:xfrm>
          <a:prstGeom prst="rect">
            <a:avLst/>
          </a:prstGeom>
          <a:solidFill>
            <a:schemeClr val="tx1"/>
          </a:solidFill>
        </p:spPr>
        <p:txBody>
          <a:bodyPr wrap="square" rtlCol="0">
            <a:spAutoFit/>
          </a:bodyPr>
          <a:lstStyle/>
          <a:p>
            <a:r>
              <a:rPr lang="en-IN" dirty="0">
                <a:solidFill>
                  <a:schemeClr val="bg1"/>
                </a:solidFill>
                <a:highlight>
                  <a:srgbClr val="000000"/>
                </a:highlight>
                <a:latin typeface="Times New Roman" panose="02020603050405020304" pitchFamily="18" charset="0"/>
                <a:cs typeface="Times New Roman" panose="02020603050405020304" pitchFamily="18" charset="0"/>
              </a:rPr>
              <a:t>Background on Entropy theory</a:t>
            </a:r>
          </a:p>
        </p:txBody>
      </p:sp>
      <p:pic>
        <p:nvPicPr>
          <p:cNvPr id="28" name="Picture 27">
            <a:extLst>
              <a:ext uri="{FF2B5EF4-FFF2-40B4-BE49-F238E27FC236}">
                <a16:creationId xmlns:a16="http://schemas.microsoft.com/office/drawing/2014/main" id="{980E0D73-DDF7-4569-B1F7-FCC11EE6D075}"/>
              </a:ext>
            </a:extLst>
          </p:cNvPr>
          <p:cNvPicPr>
            <a:picLocks noChangeAspect="1"/>
          </p:cNvPicPr>
          <p:nvPr/>
        </p:nvPicPr>
        <p:blipFill rotWithShape="1">
          <a:blip r:embed="rId4"/>
          <a:srcRect l="3030" r="5830"/>
          <a:stretch/>
        </p:blipFill>
        <p:spPr>
          <a:xfrm>
            <a:off x="4054764" y="4707014"/>
            <a:ext cx="2539866" cy="2150986"/>
          </a:xfrm>
          <a:prstGeom prst="rect">
            <a:avLst/>
          </a:prstGeom>
          <a:ln>
            <a:noFill/>
          </a:ln>
          <a:effectLst>
            <a:outerShdw blurRad="292100" dist="139700" dir="2700000" algn="tl" rotWithShape="0">
              <a:srgbClr val="333333">
                <a:alpha val="65000"/>
              </a:srgbClr>
            </a:outerShdw>
          </a:effectLst>
        </p:spPr>
      </p:pic>
      <p:pic>
        <p:nvPicPr>
          <p:cNvPr id="7" name="Picture 6" descr="A drawing of a face&#10;&#10;Description automatically generated">
            <a:extLst>
              <a:ext uri="{FF2B5EF4-FFF2-40B4-BE49-F238E27FC236}">
                <a16:creationId xmlns:a16="http://schemas.microsoft.com/office/drawing/2014/main" id="{E342F57A-B386-42E5-B9B3-8B6D9D8BA17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8594" y="6348004"/>
            <a:ext cx="1227411" cy="429442"/>
          </a:xfrm>
          <a:prstGeom prst="rect">
            <a:avLst/>
          </a:prstGeom>
        </p:spPr>
      </p:pic>
    </p:spTree>
    <p:extLst>
      <p:ext uri="{BB962C8B-B14F-4D97-AF65-F5344CB8AC3E}">
        <p14:creationId xmlns:p14="http://schemas.microsoft.com/office/powerpoint/2010/main" val="36045658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AC30195B-2C2C-4B4C-AB2F-0229D3F7717F}"/>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CE99C5AA-8F9F-48D2-A23E-BE7FA9FAB577}" type="slidenum">
              <a:rPr kumimoji="0" lang="en-IN" sz="1200" b="0" i="0" u="none" strike="noStrike" kern="1200" cap="none" spc="0" normalizeH="0" baseline="0" noProof="0" smtClean="0">
                <a:ln>
                  <a:noFill/>
                </a:ln>
                <a:solidFill>
                  <a:srgbClr val="000000"/>
                </a:solidFill>
                <a:effectLst/>
                <a:uLnTx/>
                <a:uFillTx/>
                <a:latin typeface="Franklin Gothic Book" panose="020B050302010202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5</a:t>
            </a:fld>
            <a:endParaRPr kumimoji="0" lang="en-IN" sz="1200" b="0" i="0" u="none" strike="noStrike" kern="1200" cap="none" spc="0" normalizeH="0" baseline="0" noProof="0">
              <a:ln>
                <a:noFill/>
              </a:ln>
              <a:solidFill>
                <a:srgbClr val="000000"/>
              </a:solidFill>
              <a:effectLst/>
              <a:uLnTx/>
              <a:uFillTx/>
              <a:latin typeface="Franklin Gothic Book" panose="020B0503020102020204"/>
              <a:ea typeface="+mn-ea"/>
              <a:cs typeface="+mn-cs"/>
            </a:endParaRPr>
          </a:p>
        </p:txBody>
      </p:sp>
      <p:sp>
        <p:nvSpPr>
          <p:cNvPr id="14" name="Rectangle 13">
            <a:extLst>
              <a:ext uri="{FF2B5EF4-FFF2-40B4-BE49-F238E27FC236}">
                <a16:creationId xmlns:a16="http://schemas.microsoft.com/office/drawing/2014/main" id="{592A567E-07E7-445B-8483-F0F02905881E}"/>
              </a:ext>
            </a:extLst>
          </p:cNvPr>
          <p:cNvSpPr/>
          <p:nvPr/>
        </p:nvSpPr>
        <p:spPr>
          <a:xfrm>
            <a:off x="0" y="1509382"/>
            <a:ext cx="3174414" cy="4001095"/>
          </a:xfrm>
          <a:prstGeom prst="rect">
            <a:avLst/>
          </a:prstGeom>
          <a:solidFill>
            <a:schemeClr val="bg1">
              <a:lumMod val="85000"/>
            </a:schemeClr>
          </a:solidFill>
        </p:spPr>
        <p:txBody>
          <a:bodyPr wrap="square">
            <a:spAutoFit/>
          </a:bodyPr>
          <a:lstStyle/>
          <a:p>
            <a:pPr marL="285750" marR="0" lvl="0" indent="-285750" algn="just" defTabSz="457200" rtl="0" eaLnBrk="1" fontAlgn="auto" latinLnBrk="0" hangingPunct="1">
              <a:lnSpc>
                <a:spcPct val="100000"/>
              </a:lnSpc>
              <a:spcBef>
                <a:spcPts val="0"/>
              </a:spcBef>
              <a:spcAft>
                <a:spcPts val="1200"/>
              </a:spcAft>
              <a:buClrTx/>
              <a:buSzTx/>
              <a:buFont typeface="Arial" panose="020B0604020202020204" pitchFamily="34" charset="0"/>
              <a:buChar char="•"/>
              <a:tabLst/>
              <a:defRPr/>
            </a:pPr>
            <a:r>
              <a:rPr kumimoji="0" lang="en-IN" sz="1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directly compute MI between numerical and fuzzy variables based on a relation matrix</a:t>
            </a:r>
          </a:p>
          <a:p>
            <a:pPr marL="285750" marR="0" lvl="0" indent="-285750" algn="just" defTabSz="457200" rtl="0" eaLnBrk="1" fontAlgn="auto" latinLnBrk="0" hangingPunct="1">
              <a:lnSpc>
                <a:spcPct val="100000"/>
              </a:lnSpc>
              <a:spcBef>
                <a:spcPts val="0"/>
              </a:spcBef>
              <a:spcAft>
                <a:spcPts val="1200"/>
              </a:spcAft>
              <a:buClrTx/>
              <a:buSzTx/>
              <a:buFont typeface="Arial" panose="020B0604020202020204" pitchFamily="34" charset="0"/>
              <a:buChar char="•"/>
              <a:tabLst/>
              <a:defRPr/>
            </a:pPr>
            <a:r>
              <a:rPr kumimoji="0" lang="en-IN" sz="1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for discrete variables, a crisp equivalence relation matrix can be computed from data and entropy can be estimated</a:t>
            </a:r>
          </a:p>
          <a:p>
            <a:pPr marL="285750" marR="0" lvl="0" indent="-285750" algn="just" defTabSz="457200" rtl="0" eaLnBrk="1" fontAlgn="auto" latinLnBrk="0" hangingPunct="1">
              <a:lnSpc>
                <a:spcPct val="100000"/>
              </a:lnSpc>
              <a:spcBef>
                <a:spcPts val="0"/>
              </a:spcBef>
              <a:spcAft>
                <a:spcPts val="1200"/>
              </a:spcAft>
              <a:buClrTx/>
              <a:buSzTx/>
              <a:buFont typeface="Arial" panose="020B0604020202020204" pitchFamily="34" charset="0"/>
              <a:buChar char="•"/>
              <a:tabLst/>
              <a:defRPr/>
            </a:pPr>
            <a:r>
              <a:rPr kumimoji="0" lang="en-IN" sz="1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fuzzy information entropy is directly calculated for variables without discretisation of data points</a:t>
            </a:r>
          </a:p>
          <a:p>
            <a:pPr marL="285750" marR="0" lvl="0" indent="-285750" algn="just" defTabSz="457200" rtl="0" eaLnBrk="1" fontAlgn="auto" latinLnBrk="0" hangingPunct="1">
              <a:lnSpc>
                <a:spcPct val="100000"/>
              </a:lnSpc>
              <a:spcBef>
                <a:spcPts val="0"/>
              </a:spcBef>
              <a:spcAft>
                <a:spcPts val="1200"/>
              </a:spcAft>
              <a:buClrTx/>
              <a:buSzTx/>
              <a:buFont typeface="Arial" panose="020B0604020202020204" pitchFamily="34" charset="0"/>
              <a:buChar char="•"/>
              <a:tabLst/>
              <a:defRPr/>
            </a:pPr>
            <a:r>
              <a:rPr kumimoji="0" lang="en-IN" sz="1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The potential of fuzzy entropy measures is yet to be explored in the field of hydrology</a:t>
            </a:r>
          </a:p>
        </p:txBody>
      </p:sp>
      <mc:AlternateContent xmlns:mc="http://schemas.openxmlformats.org/markup-compatibility/2006" xmlns:a14="http://schemas.microsoft.com/office/drawing/2010/main">
        <mc:Choice Requires="a14">
          <p:graphicFrame>
            <p:nvGraphicFramePr>
              <p:cNvPr id="3" name="Table 2">
                <a:extLst>
                  <a:ext uri="{FF2B5EF4-FFF2-40B4-BE49-F238E27FC236}">
                    <a16:creationId xmlns:a16="http://schemas.microsoft.com/office/drawing/2014/main" id="{47526D7B-F889-4FF0-8ED8-07F31DDE901B}"/>
                  </a:ext>
                </a:extLst>
              </p:cNvPr>
              <p:cNvGraphicFramePr>
                <a:graphicFrameLocks noGrp="1"/>
              </p:cNvGraphicFramePr>
              <p:nvPr>
                <p:extLst>
                  <p:ext uri="{D42A27DB-BD31-4B8C-83A1-F6EECF244321}">
                    <p14:modId xmlns:p14="http://schemas.microsoft.com/office/powerpoint/2010/main" val="4228984465"/>
                  </p:ext>
                </p:extLst>
              </p:nvPr>
            </p:nvGraphicFramePr>
            <p:xfrm>
              <a:off x="3225519" y="161861"/>
              <a:ext cx="8966481" cy="6696139"/>
            </p:xfrm>
            <a:graphic>
              <a:graphicData uri="http://schemas.openxmlformats.org/drawingml/2006/table">
                <a:tbl>
                  <a:tblPr firstRow="1" bandRow="1">
                    <a:tableStyleId>{5940675A-B579-460E-94D1-54222C63F5DA}</a:tableStyleId>
                  </a:tblPr>
                  <a:tblGrid>
                    <a:gridCol w="2071340">
                      <a:extLst>
                        <a:ext uri="{9D8B030D-6E8A-4147-A177-3AD203B41FA5}">
                          <a16:colId xmlns:a16="http://schemas.microsoft.com/office/drawing/2014/main" val="2224566265"/>
                        </a:ext>
                      </a:extLst>
                    </a:gridCol>
                    <a:gridCol w="6895141">
                      <a:extLst>
                        <a:ext uri="{9D8B030D-6E8A-4147-A177-3AD203B41FA5}">
                          <a16:colId xmlns:a16="http://schemas.microsoft.com/office/drawing/2014/main" val="4279237585"/>
                        </a:ext>
                      </a:extLst>
                    </a:gridCol>
                  </a:tblGrid>
                  <a:tr h="29359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b="1" dirty="0">
                              <a:latin typeface="Times New Roman" panose="02020603050405020304" pitchFamily="18" charset="0"/>
                              <a:cs typeface="Times New Roman" panose="02020603050405020304" pitchFamily="18" charset="0"/>
                            </a:rPr>
                            <a:t>Entropy Measures</a:t>
                          </a:r>
                          <a:endParaRPr lang="en-IN" sz="1200" b="1" dirty="0">
                            <a:latin typeface="Times New Roman" panose="02020603050405020304" pitchFamily="18" charset="0"/>
                            <a:cs typeface="Times New Roman" panose="02020603050405020304" pitchFamily="18"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lang="en-IN" sz="1200" b="1" dirty="0">
                            <a:latin typeface="Times New Roman" panose="02020603050405020304" pitchFamily="18" charset="0"/>
                            <a:cs typeface="Times New Roman" panose="02020603050405020304" pitchFamily="18" charset="0"/>
                          </a:endParaRPr>
                        </a:p>
                      </a:txBody>
                      <a:tcPr>
                        <a:solidFill>
                          <a:schemeClr val="accent2">
                            <a:lumMod val="40000"/>
                            <a:lumOff val="6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b="1" dirty="0">
                              <a:latin typeface="Times New Roman" panose="02020603050405020304" pitchFamily="18" charset="0"/>
                              <a:cs typeface="Times New Roman" panose="02020603050405020304" pitchFamily="18" charset="0"/>
                            </a:rPr>
                            <a:t>Proposed Fuzzy information entropy for design of hydrometric network</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b="1" dirty="0">
                              <a:latin typeface="Times New Roman" panose="02020603050405020304" pitchFamily="18" charset="0"/>
                              <a:cs typeface="Times New Roman" panose="02020603050405020304" pitchFamily="18" charset="0"/>
                            </a:rPr>
                            <a:t>[Yu. et. al., 2011]</a:t>
                          </a:r>
                          <a:endParaRPr lang="en-IN" sz="1200" b="1" dirty="0">
                            <a:latin typeface="Times New Roman" panose="02020603050405020304" pitchFamily="18" charset="0"/>
                            <a:cs typeface="Times New Roman" panose="02020603050405020304" pitchFamily="18" charset="0"/>
                          </a:endParaRPr>
                        </a:p>
                      </a:txBody>
                      <a:tcPr>
                        <a:solidFill>
                          <a:schemeClr val="accent2">
                            <a:lumMod val="40000"/>
                            <a:lumOff val="60000"/>
                          </a:schemeClr>
                        </a:solidFill>
                      </a:tcPr>
                    </a:tc>
                    <a:extLst>
                      <a:ext uri="{0D108BD9-81ED-4DB2-BD59-A6C34878D82A}">
                        <a16:rowId xmlns:a16="http://schemas.microsoft.com/office/drawing/2014/main" val="3330123734"/>
                      </a:ext>
                    </a:extLst>
                  </a:tr>
                  <a:tr h="1661659">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en-US" sz="1400" b="1" i="1" dirty="0">
                              <a:latin typeface="Times New Roman" panose="02020603050405020304" pitchFamily="18" charset="0"/>
                              <a:cs typeface="Times New Roman" panose="02020603050405020304" pitchFamily="18" charset="0"/>
                            </a:rPr>
                            <a:t>Marginal entropy:</a:t>
                          </a:r>
                        </a:p>
                        <a:p>
                          <a:pPr marL="0" marR="0" lvl="0" indent="0" algn="just" defTabSz="914400" rtl="0" eaLnBrk="1" fontAlgn="auto" latinLnBrk="0" hangingPunct="1">
                            <a:lnSpc>
                              <a:spcPct val="100000"/>
                            </a:lnSpc>
                            <a:spcBef>
                              <a:spcPts val="0"/>
                            </a:spcBef>
                            <a:spcAft>
                              <a:spcPts val="0"/>
                            </a:spcAft>
                            <a:buClrTx/>
                            <a:buSzTx/>
                            <a:buFontTx/>
                            <a:buNone/>
                            <a:tabLst/>
                            <a:defRPr/>
                          </a:pPr>
                          <a:endParaRPr lang="en-US" sz="1200" i="1" dirty="0">
                            <a:latin typeface="Times New Roman" panose="02020603050405020304" pitchFamily="18" charset="0"/>
                            <a:cs typeface="Times New Roman" panose="02020603050405020304" pitchFamily="18"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lang="en-US" sz="1400" dirty="0">
                              <a:latin typeface="Times New Roman" panose="02020603050405020304" pitchFamily="18" charset="0"/>
                              <a:cs typeface="Times New Roman" panose="02020603050405020304" pitchFamily="18" charset="0"/>
                            </a:rPr>
                            <a:t>Represents the</a:t>
                          </a:r>
                          <a:r>
                            <a:rPr lang="en-IN" sz="1400" dirty="0">
                              <a:latin typeface="Times New Roman" panose="02020603050405020304" pitchFamily="18" charset="0"/>
                              <a:cs typeface="Times New Roman" panose="02020603050405020304" pitchFamily="18" charset="0"/>
                            </a:rPr>
                            <a:t> average information provided by a random variable X</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IN" sz="1200" kern="1200" dirty="0">
                            <a:solidFill>
                              <a:schemeClr val="tx1"/>
                            </a:solidFill>
                            <a:effectLst/>
                            <a:latin typeface="Times New Roman" panose="02020603050405020304" pitchFamily="18" charset="0"/>
                            <a:ea typeface="+mn-ea"/>
                            <a:cs typeface="Times New Roman" panose="02020603050405020304" pitchFamily="18" charset="0"/>
                          </a:endParaRPr>
                        </a:p>
                      </a:txBody>
                      <a:tcP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kern="1200" dirty="0">
                              <a:solidFill>
                                <a:schemeClr val="tx1"/>
                              </a:solidFill>
                              <a:effectLst/>
                              <a:latin typeface="Times New Roman" panose="02020603050405020304" pitchFamily="18" charset="0"/>
                              <a:ea typeface="+mn-ea"/>
                              <a:cs typeface="Times New Roman" panose="02020603050405020304" pitchFamily="18" charset="0"/>
                            </a:rPr>
                            <a:t>where </a:t>
                          </a:r>
                          <a14:m>
                            <m:oMath xmlns:m="http://schemas.openxmlformats.org/officeDocument/2006/math">
                              <m:sSub>
                                <m:sSubPr>
                                  <m:ctrlPr>
                                    <a:rPr lang="en-IN" sz="1400" i="1" kern="1200">
                                      <a:solidFill>
                                        <a:schemeClr val="tx1"/>
                                      </a:solidFill>
                                      <a:effectLst/>
                                      <a:latin typeface="Cambria Math" panose="02040503050406030204" pitchFamily="18" charset="0"/>
                                      <a:ea typeface="+mn-ea"/>
                                      <a:cs typeface="+mn-cs"/>
                                    </a:rPr>
                                  </m:ctrlPr>
                                </m:sSubPr>
                                <m:e>
                                  <m:r>
                                    <a:rPr lang="en-US" sz="1400" i="1" kern="1200">
                                      <a:solidFill>
                                        <a:schemeClr val="tx1"/>
                                      </a:solidFill>
                                      <a:effectLst/>
                                      <a:latin typeface="Cambria Math" panose="02040503050406030204" pitchFamily="18" charset="0"/>
                                      <a:ea typeface="+mn-ea"/>
                                      <a:cs typeface="+mn-cs"/>
                                    </a:rPr>
                                    <m:t>𝐹</m:t>
                                  </m:r>
                                </m:e>
                                <m:sub>
                                  <m:r>
                                    <a:rPr lang="en-IN" sz="1400" b="0" i="1" kern="1200" smtClean="0">
                                      <a:solidFill>
                                        <a:schemeClr val="tx1"/>
                                      </a:solidFill>
                                      <a:effectLst/>
                                      <a:latin typeface="Cambria Math" panose="02040503050406030204" pitchFamily="18" charset="0"/>
                                      <a:ea typeface="+mn-ea"/>
                                      <a:cs typeface="+mn-cs"/>
                                    </a:rPr>
                                    <m:t>𝑋</m:t>
                                  </m:r>
                                </m:sub>
                              </m:sSub>
                            </m:oMath>
                          </a14:m>
                          <a:r>
                            <a:rPr lang="en-US" sz="1400" kern="1200" dirty="0">
                              <a:solidFill>
                                <a:schemeClr val="tx1"/>
                              </a:solidFill>
                              <a:effectLst/>
                              <a:latin typeface="Times New Roman" panose="02020603050405020304" pitchFamily="18" charset="0"/>
                              <a:ea typeface="+mn-ea"/>
                              <a:cs typeface="Times New Roman" panose="02020603050405020304" pitchFamily="18" charset="0"/>
                            </a:rPr>
                            <a:t> represents the fuzzy attribute set which has a fuzzy equivalence relation </a:t>
                          </a:r>
                          <a14:m>
                            <m:oMath xmlns:m="http://schemas.openxmlformats.org/officeDocument/2006/math">
                              <m:sSub>
                                <m:sSubPr>
                                  <m:ctrlPr>
                                    <a:rPr lang="en-IN" sz="1400" i="1" kern="1200">
                                      <a:solidFill>
                                        <a:schemeClr val="tx1"/>
                                      </a:solidFill>
                                      <a:effectLst/>
                                      <a:latin typeface="Cambria Math" panose="02040503050406030204" pitchFamily="18" charset="0"/>
                                      <a:ea typeface="+mn-ea"/>
                                      <a:cs typeface="+mn-cs"/>
                                    </a:rPr>
                                  </m:ctrlPr>
                                </m:sSubPr>
                                <m:e>
                                  <m:r>
                                    <a:rPr lang="en-US" sz="1400" i="1" kern="1200">
                                      <a:solidFill>
                                        <a:schemeClr val="tx1"/>
                                      </a:solidFill>
                                      <a:effectLst/>
                                      <a:latin typeface="Cambria Math" panose="02040503050406030204" pitchFamily="18" charset="0"/>
                                      <a:ea typeface="+mn-ea"/>
                                      <a:cs typeface="+mn-cs"/>
                                    </a:rPr>
                                    <m:t>𝑅</m:t>
                                  </m:r>
                                </m:e>
                                <m:sub>
                                  <m:sSub>
                                    <m:sSubPr>
                                      <m:ctrlPr>
                                        <a:rPr lang="en-IN" sz="1400" i="1" kern="1200">
                                          <a:solidFill>
                                            <a:schemeClr val="tx1"/>
                                          </a:solidFill>
                                          <a:effectLst/>
                                          <a:latin typeface="Cambria Math" panose="02040503050406030204" pitchFamily="18" charset="0"/>
                                          <a:ea typeface="+mn-ea"/>
                                          <a:cs typeface="+mn-cs"/>
                                        </a:rPr>
                                      </m:ctrlPr>
                                    </m:sSubPr>
                                    <m:e>
                                      <m:r>
                                        <a:rPr lang="en-US" sz="1400" i="1" kern="1200">
                                          <a:solidFill>
                                            <a:schemeClr val="tx1"/>
                                          </a:solidFill>
                                          <a:effectLst/>
                                          <a:latin typeface="Cambria Math" panose="02040503050406030204" pitchFamily="18" charset="0"/>
                                          <a:ea typeface="+mn-ea"/>
                                          <a:cs typeface="+mn-cs"/>
                                        </a:rPr>
                                        <m:t>𝐹</m:t>
                                      </m:r>
                                    </m:e>
                                    <m:sub>
                                      <m:r>
                                        <a:rPr lang="en-IN" sz="1400" b="0" i="1" kern="1200" smtClean="0">
                                          <a:solidFill>
                                            <a:schemeClr val="tx1"/>
                                          </a:solidFill>
                                          <a:effectLst/>
                                          <a:latin typeface="Cambria Math" panose="02040503050406030204" pitchFamily="18" charset="0"/>
                                          <a:ea typeface="+mn-ea"/>
                                          <a:cs typeface="+mn-cs"/>
                                        </a:rPr>
                                        <m:t>𝑋</m:t>
                                      </m:r>
                                    </m:sub>
                                  </m:sSub>
                                </m:sub>
                              </m:sSub>
                            </m:oMath>
                          </a14:m>
                          <a:r>
                            <a:rPr lang="en-US" sz="1400" kern="1200" dirty="0">
                              <a:solidFill>
                                <a:schemeClr val="tx1"/>
                              </a:solidFill>
                              <a:effectLst/>
                              <a:latin typeface="Times New Roman" panose="02020603050405020304" pitchFamily="18" charset="0"/>
                              <a:ea typeface="+mn-ea"/>
                              <a:cs typeface="Times New Roman" panose="02020603050405020304" pitchFamily="18" charset="0"/>
                            </a:rPr>
                            <a:t> with </a:t>
                          </a:r>
                          <a14:m>
                            <m:oMath xmlns:m="http://schemas.openxmlformats.org/officeDocument/2006/math">
                              <m:r>
                                <a:rPr lang="en-IN" sz="1400" b="0" i="1" kern="1200" smtClean="0">
                                  <a:solidFill>
                                    <a:schemeClr val="tx1"/>
                                  </a:solidFill>
                                  <a:effectLst/>
                                  <a:latin typeface="Cambria Math" panose="02040503050406030204" pitchFamily="18" charset="0"/>
                                  <a:ea typeface="+mn-ea"/>
                                  <a:cs typeface="Times New Roman" panose="02020603050405020304" pitchFamily="18" charset="0"/>
                                </a:rPr>
                                <m:t>𝑋</m:t>
                              </m:r>
                            </m:oMath>
                          </a14:m>
                          <a:endParaRPr lang="en-IN" sz="1400" i="1" kern="1200" dirty="0">
                            <a:solidFill>
                              <a:schemeClr val="tx1"/>
                            </a:solidFill>
                            <a:effectLst/>
                            <a:latin typeface="Cambria Math" panose="02040503050406030204" pitchFamily="18"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sSub>
                                  <m:sSubPr>
                                    <m:ctrlPr>
                                      <a:rPr lang="en-IN" sz="1400" i="1" kern="1200" smtClean="0">
                                        <a:solidFill>
                                          <a:schemeClr val="tx1"/>
                                        </a:solidFill>
                                        <a:effectLst/>
                                        <a:latin typeface="Cambria Math" panose="02040503050406030204" pitchFamily="18" charset="0"/>
                                        <a:ea typeface="+mn-ea"/>
                                        <a:cs typeface="+mn-cs"/>
                                      </a:rPr>
                                    </m:ctrlPr>
                                  </m:sSubPr>
                                  <m:e>
                                    <m:r>
                                      <a:rPr lang="en-IN" sz="1400" i="1" kern="1200">
                                        <a:solidFill>
                                          <a:schemeClr val="tx1"/>
                                        </a:solidFill>
                                        <a:effectLst/>
                                        <a:latin typeface="Cambria Math" panose="02040503050406030204" pitchFamily="18" charset="0"/>
                                        <a:ea typeface="+mn-ea"/>
                                        <a:cs typeface="+mn-cs"/>
                                      </a:rPr>
                                      <m:t>𝐻</m:t>
                                    </m:r>
                                  </m:e>
                                  <m:sub>
                                    <m:r>
                                      <a:rPr lang="en-IN" sz="1400" i="1" kern="1200">
                                        <a:solidFill>
                                          <a:schemeClr val="tx1"/>
                                        </a:solidFill>
                                        <a:effectLst/>
                                        <a:latin typeface="Cambria Math" panose="02040503050406030204" pitchFamily="18" charset="0"/>
                                        <a:ea typeface="+mn-ea"/>
                                        <a:cs typeface="+mn-cs"/>
                                      </a:rPr>
                                      <m:t>𝐹</m:t>
                                    </m:r>
                                  </m:sub>
                                </m:sSub>
                                <m:d>
                                  <m:dPr>
                                    <m:ctrlPr>
                                      <a:rPr lang="en-IN" sz="1400" i="1" kern="1200">
                                        <a:solidFill>
                                          <a:schemeClr val="tx1"/>
                                        </a:solidFill>
                                        <a:effectLst/>
                                        <a:latin typeface="Cambria Math" panose="02040503050406030204" pitchFamily="18" charset="0"/>
                                        <a:ea typeface="+mn-ea"/>
                                        <a:cs typeface="+mn-cs"/>
                                      </a:rPr>
                                    </m:ctrlPr>
                                  </m:dPr>
                                  <m:e>
                                    <m:r>
                                      <a:rPr lang="en-IN" sz="1400" i="1" kern="1200">
                                        <a:solidFill>
                                          <a:schemeClr val="tx1"/>
                                        </a:solidFill>
                                        <a:effectLst/>
                                        <a:latin typeface="Cambria Math" panose="02040503050406030204" pitchFamily="18" charset="0"/>
                                        <a:ea typeface="+mn-ea"/>
                                        <a:cs typeface="+mn-cs"/>
                                      </a:rPr>
                                      <m:t>𝑋</m:t>
                                    </m:r>
                                  </m:e>
                                </m:d>
                                <m:r>
                                  <a:rPr lang="en-IN" sz="1400" i="1" kern="1200">
                                    <a:solidFill>
                                      <a:schemeClr val="tx1"/>
                                    </a:solidFill>
                                    <a:effectLst/>
                                    <a:latin typeface="Cambria Math" panose="02040503050406030204" pitchFamily="18" charset="0"/>
                                    <a:ea typeface="+mn-ea"/>
                                    <a:cs typeface="+mn-cs"/>
                                  </a:rPr>
                                  <m:t>=</m:t>
                                </m:r>
                                <m:f>
                                  <m:fPr>
                                    <m:ctrlPr>
                                      <a:rPr lang="en-IN" sz="1400" i="1" kern="1200">
                                        <a:solidFill>
                                          <a:schemeClr val="tx1"/>
                                        </a:solidFill>
                                        <a:effectLst/>
                                        <a:latin typeface="Cambria Math" panose="02040503050406030204" pitchFamily="18" charset="0"/>
                                        <a:ea typeface="+mn-ea"/>
                                        <a:cs typeface="+mn-cs"/>
                                      </a:rPr>
                                    </m:ctrlPr>
                                  </m:fPr>
                                  <m:num>
                                    <m:r>
                                      <a:rPr lang="en-IN" sz="1400" i="1" kern="1200">
                                        <a:solidFill>
                                          <a:schemeClr val="tx1"/>
                                        </a:solidFill>
                                        <a:effectLst/>
                                        <a:latin typeface="Cambria Math" panose="02040503050406030204" pitchFamily="18" charset="0"/>
                                        <a:ea typeface="+mn-ea"/>
                                        <a:cs typeface="+mn-cs"/>
                                      </a:rPr>
                                      <m:t>1</m:t>
                                    </m:r>
                                  </m:num>
                                  <m:den>
                                    <m:r>
                                      <a:rPr lang="en-IN" sz="1400" i="1" kern="1200">
                                        <a:solidFill>
                                          <a:schemeClr val="tx1"/>
                                        </a:solidFill>
                                        <a:effectLst/>
                                        <a:latin typeface="Cambria Math" panose="02040503050406030204" pitchFamily="18" charset="0"/>
                                        <a:ea typeface="+mn-ea"/>
                                        <a:cs typeface="+mn-cs"/>
                                      </a:rPr>
                                      <m:t>𝑛</m:t>
                                    </m:r>
                                  </m:den>
                                </m:f>
                                <m:nary>
                                  <m:naryPr>
                                    <m:chr m:val="∑"/>
                                    <m:ctrlPr>
                                      <a:rPr lang="en-IN" sz="1400" i="1" kern="1200">
                                        <a:solidFill>
                                          <a:schemeClr val="tx1"/>
                                        </a:solidFill>
                                        <a:effectLst/>
                                        <a:latin typeface="Cambria Math" panose="02040503050406030204" pitchFamily="18" charset="0"/>
                                        <a:ea typeface="+mn-ea"/>
                                        <a:cs typeface="+mn-cs"/>
                                      </a:rPr>
                                    </m:ctrlPr>
                                  </m:naryPr>
                                  <m:sub>
                                    <m:r>
                                      <a:rPr lang="en-IN" sz="1400" i="1" kern="1200">
                                        <a:solidFill>
                                          <a:schemeClr val="tx1"/>
                                        </a:solidFill>
                                        <a:effectLst/>
                                        <a:latin typeface="Cambria Math" panose="02040503050406030204" pitchFamily="18" charset="0"/>
                                        <a:ea typeface="+mn-ea"/>
                                        <a:cs typeface="+mn-cs"/>
                                      </a:rPr>
                                      <m:t>𝑖</m:t>
                                    </m:r>
                                    <m:r>
                                      <a:rPr lang="en-IN" sz="1400" i="1" kern="1200">
                                        <a:solidFill>
                                          <a:schemeClr val="tx1"/>
                                        </a:solidFill>
                                        <a:effectLst/>
                                        <a:latin typeface="Cambria Math" panose="02040503050406030204" pitchFamily="18" charset="0"/>
                                        <a:ea typeface="+mn-ea"/>
                                        <a:cs typeface="+mn-cs"/>
                                      </a:rPr>
                                      <m:t>=1</m:t>
                                    </m:r>
                                  </m:sub>
                                  <m:sup>
                                    <m:r>
                                      <a:rPr lang="en-IN" sz="1400" i="1" kern="1200">
                                        <a:solidFill>
                                          <a:schemeClr val="tx1"/>
                                        </a:solidFill>
                                        <a:effectLst/>
                                        <a:latin typeface="Cambria Math" panose="02040503050406030204" pitchFamily="18" charset="0"/>
                                        <a:ea typeface="+mn-ea"/>
                                        <a:cs typeface="+mn-cs"/>
                                      </a:rPr>
                                      <m:t>𝑛</m:t>
                                    </m:r>
                                  </m:sup>
                                  <m:e>
                                    <m:func>
                                      <m:funcPr>
                                        <m:ctrlPr>
                                          <a:rPr lang="en-IN" sz="1400" i="1" kern="1200">
                                            <a:solidFill>
                                              <a:schemeClr val="tx1"/>
                                            </a:solidFill>
                                            <a:effectLst/>
                                            <a:latin typeface="Cambria Math" panose="02040503050406030204" pitchFamily="18" charset="0"/>
                                            <a:ea typeface="+mn-ea"/>
                                            <a:cs typeface="+mn-cs"/>
                                          </a:rPr>
                                        </m:ctrlPr>
                                      </m:funcPr>
                                      <m:fName>
                                        <m:r>
                                          <a:rPr lang="en-IN" sz="1400" i="1" kern="1200">
                                            <a:solidFill>
                                              <a:schemeClr val="tx1"/>
                                            </a:solidFill>
                                            <a:effectLst/>
                                            <a:latin typeface="Cambria Math" panose="02040503050406030204" pitchFamily="18" charset="0"/>
                                            <a:ea typeface="+mn-ea"/>
                                            <a:cs typeface="+mn-cs"/>
                                          </a:rPr>
                                          <m:t>𝑙𝑜𝑔</m:t>
                                        </m:r>
                                      </m:fName>
                                      <m:e>
                                        <m:d>
                                          <m:dPr>
                                            <m:ctrlPr>
                                              <a:rPr lang="en-IN" sz="1400" i="1" kern="1200">
                                                <a:solidFill>
                                                  <a:schemeClr val="tx1"/>
                                                </a:solidFill>
                                                <a:effectLst/>
                                                <a:latin typeface="Cambria Math" panose="02040503050406030204" pitchFamily="18" charset="0"/>
                                                <a:ea typeface="+mn-ea"/>
                                                <a:cs typeface="+mn-cs"/>
                                              </a:rPr>
                                            </m:ctrlPr>
                                          </m:dPr>
                                          <m:e>
                                            <m:f>
                                              <m:fPr>
                                                <m:ctrlPr>
                                                  <a:rPr lang="en-IN" sz="1400" i="1" kern="1200">
                                                    <a:solidFill>
                                                      <a:schemeClr val="tx1"/>
                                                    </a:solidFill>
                                                    <a:effectLst/>
                                                    <a:latin typeface="Cambria Math" panose="02040503050406030204" pitchFamily="18" charset="0"/>
                                                    <a:ea typeface="+mn-ea"/>
                                                    <a:cs typeface="+mn-cs"/>
                                                  </a:rPr>
                                                </m:ctrlPr>
                                              </m:fPr>
                                              <m:num>
                                                <m:d>
                                                  <m:dPr>
                                                    <m:begChr m:val="|"/>
                                                    <m:endChr m:val="|"/>
                                                    <m:ctrlPr>
                                                      <a:rPr lang="en-IN" sz="1400" i="1" kern="1200">
                                                        <a:solidFill>
                                                          <a:schemeClr val="tx1"/>
                                                        </a:solidFill>
                                                        <a:effectLst/>
                                                        <a:latin typeface="Cambria Math" panose="02040503050406030204" pitchFamily="18" charset="0"/>
                                                        <a:ea typeface="+mn-ea"/>
                                                        <a:cs typeface="+mn-cs"/>
                                                      </a:rPr>
                                                    </m:ctrlPr>
                                                  </m:dPr>
                                                  <m:e>
                                                    <m:sSub>
                                                      <m:sSubPr>
                                                        <m:ctrlPr>
                                                          <a:rPr lang="en-IN" sz="1400" i="1" kern="1200">
                                                            <a:solidFill>
                                                              <a:schemeClr val="tx1"/>
                                                            </a:solidFill>
                                                            <a:effectLst/>
                                                            <a:latin typeface="Cambria Math" panose="02040503050406030204" pitchFamily="18" charset="0"/>
                                                            <a:ea typeface="+mn-ea"/>
                                                            <a:cs typeface="+mn-cs"/>
                                                          </a:rPr>
                                                        </m:ctrlPr>
                                                      </m:sSubPr>
                                                      <m:e>
                                                        <m:d>
                                                          <m:dPr>
                                                            <m:begChr m:val="["/>
                                                            <m:endChr m:val="]"/>
                                                            <m:ctrlPr>
                                                              <a:rPr lang="en-IN" sz="1400" i="1" kern="1200">
                                                                <a:solidFill>
                                                                  <a:schemeClr val="tx1"/>
                                                                </a:solidFill>
                                                                <a:effectLst/>
                                                                <a:latin typeface="Cambria Math" panose="02040503050406030204" pitchFamily="18" charset="0"/>
                                                                <a:ea typeface="+mn-ea"/>
                                                                <a:cs typeface="+mn-cs"/>
                                                              </a:rPr>
                                                            </m:ctrlPr>
                                                          </m:dPr>
                                                          <m:e>
                                                            <m:sSub>
                                                              <m:sSubPr>
                                                                <m:ctrlPr>
                                                                  <a:rPr lang="en-IN" sz="1400" i="1" kern="1200">
                                                                    <a:solidFill>
                                                                      <a:schemeClr val="tx1"/>
                                                                    </a:solidFill>
                                                                    <a:effectLst/>
                                                                    <a:latin typeface="Cambria Math" panose="02040503050406030204" pitchFamily="18" charset="0"/>
                                                                    <a:ea typeface="+mn-ea"/>
                                                                    <a:cs typeface="+mn-cs"/>
                                                                  </a:rPr>
                                                                </m:ctrlPr>
                                                              </m:sSubPr>
                                                              <m:e>
                                                                <m:r>
                                                                  <a:rPr lang="en-IN" sz="1400" i="1" kern="1200">
                                                                    <a:solidFill>
                                                                      <a:schemeClr val="tx1"/>
                                                                    </a:solidFill>
                                                                    <a:effectLst/>
                                                                    <a:latin typeface="Cambria Math" panose="02040503050406030204" pitchFamily="18" charset="0"/>
                                                                    <a:ea typeface="+mn-ea"/>
                                                                    <a:cs typeface="+mn-cs"/>
                                                                  </a:rPr>
                                                                  <m:t>𝑥</m:t>
                                                                </m:r>
                                                              </m:e>
                                                              <m:sub>
                                                                <m:r>
                                                                  <a:rPr lang="en-IN" sz="1400" i="1" kern="1200">
                                                                    <a:solidFill>
                                                                      <a:schemeClr val="tx1"/>
                                                                    </a:solidFill>
                                                                    <a:effectLst/>
                                                                    <a:latin typeface="Cambria Math" panose="02040503050406030204" pitchFamily="18" charset="0"/>
                                                                    <a:ea typeface="+mn-ea"/>
                                                                    <a:cs typeface="+mn-cs"/>
                                                                  </a:rPr>
                                                                  <m:t>𝑖</m:t>
                                                                </m:r>
                                                              </m:sub>
                                                            </m:sSub>
                                                          </m:e>
                                                        </m:d>
                                                      </m:e>
                                                      <m:sub>
                                                        <m:sSub>
                                                          <m:sSubPr>
                                                            <m:ctrlPr>
                                                              <a:rPr lang="en-IN" sz="1400" i="1" kern="1200">
                                                                <a:solidFill>
                                                                  <a:schemeClr val="tx1"/>
                                                                </a:solidFill>
                                                                <a:effectLst/>
                                                                <a:latin typeface="Cambria Math" panose="02040503050406030204" pitchFamily="18" charset="0"/>
                                                                <a:ea typeface="+mn-ea"/>
                                                                <a:cs typeface="+mn-cs"/>
                                                              </a:rPr>
                                                            </m:ctrlPr>
                                                          </m:sSubPr>
                                                          <m:e>
                                                            <m:r>
                                                              <a:rPr lang="en-IN" sz="1400" i="1" kern="1200">
                                                                <a:solidFill>
                                                                  <a:schemeClr val="tx1"/>
                                                                </a:solidFill>
                                                                <a:effectLst/>
                                                                <a:latin typeface="Cambria Math" panose="02040503050406030204" pitchFamily="18" charset="0"/>
                                                                <a:ea typeface="+mn-ea"/>
                                                                <a:cs typeface="+mn-cs"/>
                                                              </a:rPr>
                                                              <m:t>𝑅</m:t>
                                                            </m:r>
                                                          </m:e>
                                                          <m:sub>
                                                            <m:sSub>
                                                              <m:sSubPr>
                                                                <m:ctrlPr>
                                                                  <a:rPr lang="en-IN" sz="1400" i="1" kern="1200">
                                                                    <a:solidFill>
                                                                      <a:schemeClr val="tx1"/>
                                                                    </a:solidFill>
                                                                    <a:effectLst/>
                                                                    <a:latin typeface="Cambria Math" panose="02040503050406030204" pitchFamily="18" charset="0"/>
                                                                    <a:ea typeface="+mn-ea"/>
                                                                    <a:cs typeface="+mn-cs"/>
                                                                  </a:rPr>
                                                                </m:ctrlPr>
                                                              </m:sSubPr>
                                                              <m:e>
                                                                <m:r>
                                                                  <a:rPr lang="en-IN" sz="1400" i="1" kern="1200">
                                                                    <a:solidFill>
                                                                      <a:schemeClr val="tx1"/>
                                                                    </a:solidFill>
                                                                    <a:effectLst/>
                                                                    <a:latin typeface="Cambria Math" panose="02040503050406030204" pitchFamily="18" charset="0"/>
                                                                    <a:ea typeface="+mn-ea"/>
                                                                    <a:cs typeface="+mn-cs"/>
                                                                  </a:rPr>
                                                                  <m:t>𝐹</m:t>
                                                                </m:r>
                                                              </m:e>
                                                              <m:sub>
                                                                <m:r>
                                                                  <a:rPr lang="en-IN" sz="1400" i="1" kern="1200">
                                                                    <a:solidFill>
                                                                      <a:schemeClr val="tx1"/>
                                                                    </a:solidFill>
                                                                    <a:effectLst/>
                                                                    <a:latin typeface="Cambria Math" panose="02040503050406030204" pitchFamily="18" charset="0"/>
                                                                    <a:ea typeface="+mn-ea"/>
                                                                    <a:cs typeface="+mn-cs"/>
                                                                  </a:rPr>
                                                                  <m:t>𝑋</m:t>
                                                                </m:r>
                                                              </m:sub>
                                                            </m:sSub>
                                                          </m:sub>
                                                        </m:sSub>
                                                      </m:sub>
                                                    </m:sSub>
                                                  </m:e>
                                                </m:d>
                                              </m:num>
                                              <m:den>
                                                <m:r>
                                                  <a:rPr lang="en-IN" sz="1400" i="1" kern="1200">
                                                    <a:solidFill>
                                                      <a:schemeClr val="tx1"/>
                                                    </a:solidFill>
                                                    <a:effectLst/>
                                                    <a:latin typeface="Cambria Math" panose="02040503050406030204" pitchFamily="18" charset="0"/>
                                                    <a:ea typeface="+mn-ea"/>
                                                    <a:cs typeface="+mn-cs"/>
                                                  </a:rPr>
                                                  <m:t>𝑛</m:t>
                                                </m:r>
                                              </m:den>
                                            </m:f>
                                          </m:e>
                                        </m:d>
                                      </m:e>
                                    </m:func>
                                  </m:e>
                                </m:nary>
                                <m:r>
                                  <a:rPr lang="en-IN" sz="1400" i="1" kern="1200">
                                    <a:solidFill>
                                      <a:schemeClr val="tx1"/>
                                    </a:solidFill>
                                    <a:effectLst/>
                                    <a:latin typeface="Cambria Math" panose="02040503050406030204" pitchFamily="18" charset="0"/>
                                    <a:ea typeface="+mn-ea"/>
                                    <a:cs typeface="+mn-cs"/>
                                  </a:rPr>
                                  <m:t>=</m:t>
                                </m:r>
                                <m:f>
                                  <m:fPr>
                                    <m:ctrlPr>
                                      <a:rPr lang="en-IN" sz="1400" i="1" kern="1200">
                                        <a:solidFill>
                                          <a:schemeClr val="tx1"/>
                                        </a:solidFill>
                                        <a:effectLst/>
                                        <a:latin typeface="Cambria Math" panose="02040503050406030204" pitchFamily="18" charset="0"/>
                                        <a:ea typeface="+mn-ea"/>
                                        <a:cs typeface="+mn-cs"/>
                                      </a:rPr>
                                    </m:ctrlPr>
                                  </m:fPr>
                                  <m:num>
                                    <m:r>
                                      <a:rPr lang="en-IN" sz="1400" i="1" kern="1200">
                                        <a:solidFill>
                                          <a:schemeClr val="tx1"/>
                                        </a:solidFill>
                                        <a:effectLst/>
                                        <a:latin typeface="Cambria Math" panose="02040503050406030204" pitchFamily="18" charset="0"/>
                                        <a:ea typeface="+mn-ea"/>
                                        <a:cs typeface="+mn-cs"/>
                                      </a:rPr>
                                      <m:t>1</m:t>
                                    </m:r>
                                  </m:num>
                                  <m:den>
                                    <m:r>
                                      <a:rPr lang="en-IN" sz="1400" i="1" kern="1200">
                                        <a:solidFill>
                                          <a:schemeClr val="tx1"/>
                                        </a:solidFill>
                                        <a:effectLst/>
                                        <a:latin typeface="Cambria Math" panose="02040503050406030204" pitchFamily="18" charset="0"/>
                                        <a:ea typeface="+mn-ea"/>
                                        <a:cs typeface="+mn-cs"/>
                                      </a:rPr>
                                      <m:t>𝑛</m:t>
                                    </m:r>
                                  </m:den>
                                </m:f>
                                <m:nary>
                                  <m:naryPr>
                                    <m:chr m:val="∑"/>
                                    <m:ctrlPr>
                                      <a:rPr lang="en-IN" sz="1400" i="1" kern="1200">
                                        <a:solidFill>
                                          <a:schemeClr val="tx1"/>
                                        </a:solidFill>
                                        <a:effectLst/>
                                        <a:latin typeface="Cambria Math" panose="02040503050406030204" pitchFamily="18" charset="0"/>
                                        <a:ea typeface="+mn-ea"/>
                                        <a:cs typeface="+mn-cs"/>
                                      </a:rPr>
                                    </m:ctrlPr>
                                  </m:naryPr>
                                  <m:sub>
                                    <m:r>
                                      <a:rPr lang="en-IN" sz="1400" i="1" kern="1200">
                                        <a:solidFill>
                                          <a:schemeClr val="tx1"/>
                                        </a:solidFill>
                                        <a:effectLst/>
                                        <a:latin typeface="Cambria Math" panose="02040503050406030204" pitchFamily="18" charset="0"/>
                                        <a:ea typeface="+mn-ea"/>
                                        <a:cs typeface="+mn-cs"/>
                                      </a:rPr>
                                      <m:t>𝑖</m:t>
                                    </m:r>
                                    <m:r>
                                      <a:rPr lang="en-IN" sz="1400" i="1" kern="1200">
                                        <a:solidFill>
                                          <a:schemeClr val="tx1"/>
                                        </a:solidFill>
                                        <a:effectLst/>
                                        <a:latin typeface="Cambria Math" panose="02040503050406030204" pitchFamily="18" charset="0"/>
                                        <a:ea typeface="+mn-ea"/>
                                        <a:cs typeface="+mn-cs"/>
                                      </a:rPr>
                                      <m:t>=1</m:t>
                                    </m:r>
                                  </m:sub>
                                  <m:sup>
                                    <m:r>
                                      <a:rPr lang="en-IN" sz="1400" i="1" kern="1200">
                                        <a:solidFill>
                                          <a:schemeClr val="tx1"/>
                                        </a:solidFill>
                                        <a:effectLst/>
                                        <a:latin typeface="Cambria Math" panose="02040503050406030204" pitchFamily="18" charset="0"/>
                                        <a:ea typeface="+mn-ea"/>
                                        <a:cs typeface="+mn-cs"/>
                                      </a:rPr>
                                      <m:t>𝑛</m:t>
                                    </m:r>
                                  </m:sup>
                                  <m:e>
                                    <m:func>
                                      <m:funcPr>
                                        <m:ctrlPr>
                                          <a:rPr lang="en-IN" sz="1400" i="1" kern="1200">
                                            <a:solidFill>
                                              <a:schemeClr val="tx1"/>
                                            </a:solidFill>
                                            <a:effectLst/>
                                            <a:latin typeface="Cambria Math" panose="02040503050406030204" pitchFamily="18" charset="0"/>
                                            <a:ea typeface="+mn-ea"/>
                                            <a:cs typeface="+mn-cs"/>
                                          </a:rPr>
                                        </m:ctrlPr>
                                      </m:funcPr>
                                      <m:fName>
                                        <m:r>
                                          <a:rPr lang="en-IN" sz="1400" i="1" kern="1200">
                                            <a:solidFill>
                                              <a:schemeClr val="tx1"/>
                                            </a:solidFill>
                                            <a:effectLst/>
                                            <a:latin typeface="Cambria Math" panose="02040503050406030204" pitchFamily="18" charset="0"/>
                                            <a:ea typeface="+mn-ea"/>
                                            <a:cs typeface="+mn-cs"/>
                                          </a:rPr>
                                          <m:t>𝑙𝑜𝑔</m:t>
                                        </m:r>
                                      </m:fName>
                                      <m:e>
                                        <m:d>
                                          <m:dPr>
                                            <m:ctrlPr>
                                              <a:rPr lang="en-IN" sz="1400" i="1" kern="1200">
                                                <a:solidFill>
                                                  <a:schemeClr val="tx1"/>
                                                </a:solidFill>
                                                <a:effectLst/>
                                                <a:latin typeface="Cambria Math" panose="02040503050406030204" pitchFamily="18" charset="0"/>
                                                <a:ea typeface="+mn-ea"/>
                                                <a:cs typeface="+mn-cs"/>
                                              </a:rPr>
                                            </m:ctrlPr>
                                          </m:dPr>
                                          <m:e>
                                            <m:f>
                                              <m:fPr>
                                                <m:ctrlPr>
                                                  <a:rPr lang="en-IN" sz="1400" i="1" kern="1200">
                                                    <a:solidFill>
                                                      <a:schemeClr val="tx1"/>
                                                    </a:solidFill>
                                                    <a:effectLst/>
                                                    <a:latin typeface="Cambria Math" panose="02040503050406030204" pitchFamily="18" charset="0"/>
                                                    <a:ea typeface="+mn-ea"/>
                                                    <a:cs typeface="+mn-cs"/>
                                                  </a:rPr>
                                                </m:ctrlPr>
                                              </m:fPr>
                                              <m:num>
                                                <m:nary>
                                                  <m:naryPr>
                                                    <m:chr m:val="∑"/>
                                                    <m:ctrlPr>
                                                      <a:rPr lang="en-IN" sz="1400" i="1" kern="1200">
                                                        <a:solidFill>
                                                          <a:schemeClr val="tx1"/>
                                                        </a:solidFill>
                                                        <a:effectLst/>
                                                        <a:latin typeface="Cambria Math" panose="02040503050406030204" pitchFamily="18" charset="0"/>
                                                        <a:ea typeface="+mn-ea"/>
                                                        <a:cs typeface="+mn-cs"/>
                                                      </a:rPr>
                                                    </m:ctrlPr>
                                                  </m:naryPr>
                                                  <m:sub>
                                                    <m:r>
                                                      <a:rPr lang="en-IN" sz="1400" i="1" kern="1200">
                                                        <a:solidFill>
                                                          <a:schemeClr val="tx1"/>
                                                        </a:solidFill>
                                                        <a:effectLst/>
                                                        <a:latin typeface="Cambria Math" panose="02040503050406030204" pitchFamily="18" charset="0"/>
                                                        <a:ea typeface="+mn-ea"/>
                                                        <a:cs typeface="+mn-cs"/>
                                                      </a:rPr>
                                                      <m:t>𝑗</m:t>
                                                    </m:r>
                                                    <m:r>
                                                      <a:rPr lang="en-IN" sz="1400" i="1" kern="1200">
                                                        <a:solidFill>
                                                          <a:schemeClr val="tx1"/>
                                                        </a:solidFill>
                                                        <a:effectLst/>
                                                        <a:latin typeface="Cambria Math" panose="02040503050406030204" pitchFamily="18" charset="0"/>
                                                        <a:ea typeface="+mn-ea"/>
                                                        <a:cs typeface="+mn-cs"/>
                                                      </a:rPr>
                                                      <m:t>=1</m:t>
                                                    </m:r>
                                                  </m:sub>
                                                  <m:sup>
                                                    <m:r>
                                                      <a:rPr lang="en-IN" sz="1400" i="1" kern="1200">
                                                        <a:solidFill>
                                                          <a:schemeClr val="tx1"/>
                                                        </a:solidFill>
                                                        <a:effectLst/>
                                                        <a:latin typeface="Cambria Math" panose="02040503050406030204" pitchFamily="18" charset="0"/>
                                                        <a:ea typeface="+mn-ea"/>
                                                        <a:cs typeface="+mn-cs"/>
                                                      </a:rPr>
                                                      <m:t>𝑛</m:t>
                                                    </m:r>
                                                  </m:sup>
                                                  <m:e>
                                                    <m:sSubSup>
                                                      <m:sSubSupPr>
                                                        <m:ctrlPr>
                                                          <a:rPr lang="en-IN" sz="1400" i="1" kern="1200">
                                                            <a:solidFill>
                                                              <a:schemeClr val="tx1"/>
                                                            </a:solidFill>
                                                            <a:effectLst/>
                                                            <a:latin typeface="Cambria Math" panose="02040503050406030204" pitchFamily="18" charset="0"/>
                                                            <a:ea typeface="+mn-ea"/>
                                                            <a:cs typeface="+mn-cs"/>
                                                          </a:rPr>
                                                        </m:ctrlPr>
                                                      </m:sSubSupPr>
                                                      <m:e>
                                                        <m:r>
                                                          <a:rPr lang="en-IN" sz="1400" i="1" kern="1200">
                                                            <a:solidFill>
                                                              <a:schemeClr val="tx1"/>
                                                            </a:solidFill>
                                                            <a:effectLst/>
                                                            <a:latin typeface="Cambria Math" panose="02040503050406030204" pitchFamily="18" charset="0"/>
                                                            <a:ea typeface="+mn-ea"/>
                                                            <a:cs typeface="+mn-cs"/>
                                                          </a:rPr>
                                                          <m:t>𝑟</m:t>
                                                        </m:r>
                                                      </m:e>
                                                      <m:sub>
                                                        <m:r>
                                                          <a:rPr lang="en-IN" sz="1400" i="1" kern="1200">
                                                            <a:solidFill>
                                                              <a:schemeClr val="tx1"/>
                                                            </a:solidFill>
                                                            <a:effectLst/>
                                                            <a:latin typeface="Cambria Math" panose="02040503050406030204" pitchFamily="18" charset="0"/>
                                                            <a:ea typeface="+mn-ea"/>
                                                            <a:cs typeface="+mn-cs"/>
                                                          </a:rPr>
                                                          <m:t>𝑖𝑗</m:t>
                                                        </m:r>
                                                      </m:sub>
                                                      <m:sup>
                                                        <m:r>
                                                          <a:rPr lang="en-IN" sz="1400" i="1" kern="1200">
                                                            <a:solidFill>
                                                              <a:schemeClr val="tx1"/>
                                                            </a:solidFill>
                                                            <a:effectLst/>
                                                            <a:latin typeface="Cambria Math" panose="02040503050406030204" pitchFamily="18" charset="0"/>
                                                            <a:ea typeface="+mn-ea"/>
                                                            <a:cs typeface="+mn-cs"/>
                                                          </a:rPr>
                                                          <m:t>𝑋</m:t>
                                                        </m:r>
                                                      </m:sup>
                                                    </m:sSubSup>
                                                  </m:e>
                                                </m:nary>
                                              </m:num>
                                              <m:den>
                                                <m:r>
                                                  <a:rPr lang="en-IN" sz="1400" i="1" kern="1200">
                                                    <a:solidFill>
                                                      <a:schemeClr val="tx1"/>
                                                    </a:solidFill>
                                                    <a:effectLst/>
                                                    <a:latin typeface="Cambria Math" panose="02040503050406030204" pitchFamily="18" charset="0"/>
                                                    <a:ea typeface="+mn-ea"/>
                                                    <a:cs typeface="+mn-cs"/>
                                                  </a:rPr>
                                                  <m:t>𝑛</m:t>
                                                </m:r>
                                              </m:den>
                                            </m:f>
                                          </m:e>
                                        </m:d>
                                      </m:e>
                                    </m:func>
                                  </m:e>
                                </m:nary>
                              </m:oMath>
                            </m:oMathPara>
                          </a14:m>
                          <a:endParaRPr lang="en-IN" sz="1400" kern="1200" dirty="0">
                            <a:solidFill>
                              <a:schemeClr val="tx1"/>
                            </a:solidFill>
                            <a:effectLst/>
                            <a:latin typeface="Times New Roman" panose="02020603050405020304" pitchFamily="18" charset="0"/>
                            <a:ea typeface="+mn-ea"/>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IN" sz="1200" kern="1200" dirty="0">
                            <a:solidFill>
                              <a:schemeClr val="tx1"/>
                            </a:solidFill>
                            <a:effectLst/>
                            <a:latin typeface="Times New Roman" panose="02020603050405020304" pitchFamily="18" charset="0"/>
                            <a:ea typeface="+mn-ea"/>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400" kern="1200" dirty="0">
                              <a:solidFill>
                                <a:schemeClr val="tx1"/>
                              </a:solidFill>
                              <a:effectLst/>
                              <a:latin typeface="Times New Roman" panose="02020603050405020304" pitchFamily="18" charset="0"/>
                              <a:ea typeface="+mn-ea"/>
                              <a:cs typeface="Times New Roman" panose="02020603050405020304" pitchFamily="18" charset="0"/>
                            </a:rPr>
                            <a:t>Relation</a:t>
                          </a:r>
                          <a:r>
                            <a:rPr lang="en-US" sz="1400" kern="1200" baseline="0" dirty="0">
                              <a:solidFill>
                                <a:schemeClr val="tx1"/>
                              </a:solidFill>
                              <a:effectLst/>
                              <a:latin typeface="Times New Roman" panose="02020603050405020304" pitchFamily="18" charset="0"/>
                              <a:ea typeface="+mn-ea"/>
                              <a:cs typeface="Times New Roman" panose="02020603050405020304" pitchFamily="18" charset="0"/>
                            </a:rPr>
                            <a:t> Matrix,              </a:t>
                          </a:r>
                          <a14:m>
                            <m:oMath xmlns:m="http://schemas.openxmlformats.org/officeDocument/2006/math">
                              <m:r>
                                <a:rPr lang="en-US" sz="1200" i="1" kern="1200" smtClean="0">
                                  <a:solidFill>
                                    <a:schemeClr val="tx1"/>
                                  </a:solidFill>
                                  <a:effectLst/>
                                  <a:latin typeface="Cambria Math" panose="02040503050406030204" pitchFamily="18" charset="0"/>
                                  <a:ea typeface="+mn-ea"/>
                                  <a:cs typeface="+mn-cs"/>
                                </a:rPr>
                                <m:t>𝑀</m:t>
                              </m:r>
                              <m:d>
                                <m:dPr>
                                  <m:ctrlPr>
                                    <a:rPr lang="en-IN" sz="1200" i="1" kern="1200">
                                      <a:solidFill>
                                        <a:schemeClr val="tx1"/>
                                      </a:solidFill>
                                      <a:effectLst/>
                                      <a:latin typeface="Cambria Math" panose="02040503050406030204" pitchFamily="18" charset="0"/>
                                      <a:ea typeface="+mn-ea"/>
                                      <a:cs typeface="+mn-cs"/>
                                    </a:rPr>
                                  </m:ctrlPr>
                                </m:dPr>
                                <m:e>
                                  <m:sSub>
                                    <m:sSubPr>
                                      <m:ctrlPr>
                                        <a:rPr lang="en-IN" sz="1200" i="1" kern="1200">
                                          <a:solidFill>
                                            <a:schemeClr val="tx1"/>
                                          </a:solidFill>
                                          <a:effectLst/>
                                          <a:latin typeface="Cambria Math" panose="02040503050406030204" pitchFamily="18" charset="0"/>
                                          <a:ea typeface="+mn-ea"/>
                                          <a:cs typeface="+mn-cs"/>
                                        </a:rPr>
                                      </m:ctrlPr>
                                    </m:sSubPr>
                                    <m:e>
                                      <m:r>
                                        <a:rPr lang="en-US" sz="1200" i="1" kern="1200">
                                          <a:solidFill>
                                            <a:schemeClr val="tx1"/>
                                          </a:solidFill>
                                          <a:effectLst/>
                                          <a:latin typeface="Cambria Math" panose="02040503050406030204" pitchFamily="18" charset="0"/>
                                          <a:ea typeface="+mn-ea"/>
                                          <a:cs typeface="+mn-cs"/>
                                        </a:rPr>
                                        <m:t>𝑅</m:t>
                                      </m:r>
                                    </m:e>
                                    <m:sub>
                                      <m:sSub>
                                        <m:sSubPr>
                                          <m:ctrlPr>
                                            <a:rPr lang="en-IN" sz="1200" i="1" kern="1200">
                                              <a:solidFill>
                                                <a:schemeClr val="tx1"/>
                                              </a:solidFill>
                                              <a:effectLst/>
                                              <a:latin typeface="Cambria Math" panose="02040503050406030204" pitchFamily="18" charset="0"/>
                                              <a:ea typeface="+mn-ea"/>
                                              <a:cs typeface="+mn-cs"/>
                                            </a:rPr>
                                          </m:ctrlPr>
                                        </m:sSubPr>
                                        <m:e>
                                          <m:r>
                                            <a:rPr lang="en-US" sz="1200" i="1" kern="1200">
                                              <a:solidFill>
                                                <a:schemeClr val="tx1"/>
                                              </a:solidFill>
                                              <a:effectLst/>
                                              <a:latin typeface="Cambria Math" panose="02040503050406030204" pitchFamily="18" charset="0"/>
                                              <a:ea typeface="+mn-ea"/>
                                              <a:cs typeface="+mn-cs"/>
                                            </a:rPr>
                                            <m:t>𝐹</m:t>
                                          </m:r>
                                        </m:e>
                                        <m:sub>
                                          <m:r>
                                            <a:rPr lang="en-US" sz="1200" i="1" kern="1200">
                                              <a:solidFill>
                                                <a:schemeClr val="tx1"/>
                                              </a:solidFill>
                                              <a:effectLst/>
                                              <a:latin typeface="Cambria Math" panose="02040503050406030204" pitchFamily="18" charset="0"/>
                                              <a:ea typeface="+mn-ea"/>
                                              <a:cs typeface="+mn-cs"/>
                                            </a:rPr>
                                            <m:t>𝑋</m:t>
                                          </m:r>
                                        </m:sub>
                                      </m:sSub>
                                    </m:sub>
                                  </m:sSub>
                                </m:e>
                              </m:d>
                              <m:r>
                                <a:rPr lang="en-US" sz="1200" i="1" kern="1200">
                                  <a:solidFill>
                                    <a:schemeClr val="tx1"/>
                                  </a:solidFill>
                                  <a:effectLst/>
                                  <a:latin typeface="Cambria Math" panose="02040503050406030204" pitchFamily="18" charset="0"/>
                                  <a:ea typeface="+mn-ea"/>
                                  <a:cs typeface="+mn-cs"/>
                                </a:rPr>
                                <m:t>=</m:t>
                              </m:r>
                              <m:d>
                                <m:dPr>
                                  <m:begChr m:val="["/>
                                  <m:endChr m:val="]"/>
                                  <m:ctrlPr>
                                    <a:rPr lang="en-IN" sz="1200" i="1" kern="1200">
                                      <a:solidFill>
                                        <a:schemeClr val="tx1"/>
                                      </a:solidFill>
                                      <a:effectLst/>
                                      <a:latin typeface="Cambria Math" panose="02040503050406030204" pitchFamily="18" charset="0"/>
                                      <a:ea typeface="+mn-ea"/>
                                      <a:cs typeface="+mn-cs"/>
                                    </a:rPr>
                                  </m:ctrlPr>
                                </m:dPr>
                                <m:e>
                                  <m:m>
                                    <m:mPr>
                                      <m:mcs>
                                        <m:mc>
                                          <m:mcPr>
                                            <m:count m:val="4"/>
                                            <m:mcJc m:val="center"/>
                                          </m:mcPr>
                                        </m:mc>
                                      </m:mcs>
                                      <m:ctrlPr>
                                        <a:rPr lang="en-IN" sz="1200" i="1" kern="1200">
                                          <a:solidFill>
                                            <a:schemeClr val="tx1"/>
                                          </a:solidFill>
                                          <a:effectLst/>
                                          <a:latin typeface="Cambria Math" panose="02040503050406030204" pitchFamily="18" charset="0"/>
                                          <a:ea typeface="+mn-ea"/>
                                          <a:cs typeface="+mn-cs"/>
                                        </a:rPr>
                                      </m:ctrlPr>
                                    </m:mPr>
                                    <m:mr>
                                      <m:e>
                                        <m:sSubSup>
                                          <m:sSubSupPr>
                                            <m:ctrlPr>
                                              <a:rPr lang="en-IN" sz="1200" i="1" kern="1200">
                                                <a:solidFill>
                                                  <a:schemeClr val="tx1"/>
                                                </a:solidFill>
                                                <a:effectLst/>
                                                <a:latin typeface="Cambria Math" panose="02040503050406030204" pitchFamily="18" charset="0"/>
                                                <a:ea typeface="+mn-ea"/>
                                                <a:cs typeface="+mn-cs"/>
                                              </a:rPr>
                                            </m:ctrlPr>
                                          </m:sSubSupPr>
                                          <m:e>
                                            <m:r>
                                              <a:rPr lang="en-US" sz="1200" i="1" kern="1200">
                                                <a:solidFill>
                                                  <a:schemeClr val="tx1"/>
                                                </a:solidFill>
                                                <a:effectLst/>
                                                <a:latin typeface="Cambria Math" panose="02040503050406030204" pitchFamily="18" charset="0"/>
                                                <a:ea typeface="+mn-ea"/>
                                                <a:cs typeface="+mn-cs"/>
                                              </a:rPr>
                                              <m:t>𝑟</m:t>
                                            </m:r>
                                          </m:e>
                                          <m:sub>
                                            <m:r>
                                              <a:rPr lang="en-US" sz="1200" i="1" kern="1200">
                                                <a:solidFill>
                                                  <a:schemeClr val="tx1"/>
                                                </a:solidFill>
                                                <a:effectLst/>
                                                <a:latin typeface="Cambria Math" panose="02040503050406030204" pitchFamily="18" charset="0"/>
                                                <a:ea typeface="+mn-ea"/>
                                                <a:cs typeface="+mn-cs"/>
                                              </a:rPr>
                                              <m:t>11</m:t>
                                            </m:r>
                                          </m:sub>
                                          <m:sup>
                                            <m:r>
                                              <a:rPr lang="en-US" sz="1200" i="1" kern="1200">
                                                <a:solidFill>
                                                  <a:schemeClr val="tx1"/>
                                                </a:solidFill>
                                                <a:effectLst/>
                                                <a:latin typeface="Cambria Math" panose="02040503050406030204" pitchFamily="18" charset="0"/>
                                                <a:ea typeface="+mn-ea"/>
                                                <a:cs typeface="+mn-cs"/>
                                              </a:rPr>
                                              <m:t>𝑋</m:t>
                                            </m:r>
                                          </m:sup>
                                        </m:sSubSup>
                                      </m:e>
                                      <m:e>
                                        <m:sSubSup>
                                          <m:sSubSupPr>
                                            <m:ctrlPr>
                                              <a:rPr lang="en-IN" sz="1200" i="1" kern="1200">
                                                <a:solidFill>
                                                  <a:schemeClr val="tx1"/>
                                                </a:solidFill>
                                                <a:effectLst/>
                                                <a:latin typeface="Cambria Math" panose="02040503050406030204" pitchFamily="18" charset="0"/>
                                                <a:ea typeface="+mn-ea"/>
                                                <a:cs typeface="+mn-cs"/>
                                              </a:rPr>
                                            </m:ctrlPr>
                                          </m:sSubSupPr>
                                          <m:e>
                                            <m:r>
                                              <a:rPr lang="en-US" sz="1200" i="1" kern="1200">
                                                <a:solidFill>
                                                  <a:schemeClr val="tx1"/>
                                                </a:solidFill>
                                                <a:effectLst/>
                                                <a:latin typeface="Cambria Math" panose="02040503050406030204" pitchFamily="18" charset="0"/>
                                                <a:ea typeface="+mn-ea"/>
                                                <a:cs typeface="+mn-cs"/>
                                              </a:rPr>
                                              <m:t>𝑟</m:t>
                                            </m:r>
                                          </m:e>
                                          <m:sub>
                                            <m:r>
                                              <a:rPr lang="en-US" sz="1200" i="1" kern="1200">
                                                <a:solidFill>
                                                  <a:schemeClr val="tx1"/>
                                                </a:solidFill>
                                                <a:effectLst/>
                                                <a:latin typeface="Cambria Math" panose="02040503050406030204" pitchFamily="18" charset="0"/>
                                                <a:ea typeface="+mn-ea"/>
                                                <a:cs typeface="+mn-cs"/>
                                              </a:rPr>
                                              <m:t>12</m:t>
                                            </m:r>
                                          </m:sub>
                                          <m:sup>
                                            <m:r>
                                              <a:rPr lang="en-US" sz="1200" i="1" kern="1200">
                                                <a:solidFill>
                                                  <a:schemeClr val="tx1"/>
                                                </a:solidFill>
                                                <a:effectLst/>
                                                <a:latin typeface="Cambria Math" panose="02040503050406030204" pitchFamily="18" charset="0"/>
                                                <a:ea typeface="+mn-ea"/>
                                                <a:cs typeface="+mn-cs"/>
                                              </a:rPr>
                                              <m:t>𝑋</m:t>
                                            </m:r>
                                          </m:sup>
                                        </m:sSubSup>
                                      </m:e>
                                      <m:e>
                                        <m:r>
                                          <a:rPr lang="en-US" sz="1200" i="1" kern="1200">
                                            <a:solidFill>
                                              <a:schemeClr val="tx1"/>
                                            </a:solidFill>
                                            <a:effectLst/>
                                            <a:latin typeface="Cambria Math" panose="02040503050406030204" pitchFamily="18" charset="0"/>
                                            <a:ea typeface="+mn-ea"/>
                                            <a:cs typeface="+mn-cs"/>
                                          </a:rPr>
                                          <m:t>⋯</m:t>
                                        </m:r>
                                      </m:e>
                                      <m:e>
                                        <m:sSubSup>
                                          <m:sSubSupPr>
                                            <m:ctrlPr>
                                              <a:rPr lang="en-IN" sz="1200" i="1" kern="1200">
                                                <a:solidFill>
                                                  <a:schemeClr val="tx1"/>
                                                </a:solidFill>
                                                <a:effectLst/>
                                                <a:latin typeface="Cambria Math" panose="02040503050406030204" pitchFamily="18" charset="0"/>
                                                <a:ea typeface="+mn-ea"/>
                                                <a:cs typeface="+mn-cs"/>
                                              </a:rPr>
                                            </m:ctrlPr>
                                          </m:sSubSupPr>
                                          <m:e>
                                            <m:r>
                                              <a:rPr lang="en-US" sz="1200" i="1" kern="1200">
                                                <a:solidFill>
                                                  <a:schemeClr val="tx1"/>
                                                </a:solidFill>
                                                <a:effectLst/>
                                                <a:latin typeface="Cambria Math" panose="02040503050406030204" pitchFamily="18" charset="0"/>
                                                <a:ea typeface="+mn-ea"/>
                                                <a:cs typeface="+mn-cs"/>
                                              </a:rPr>
                                              <m:t>𝑟</m:t>
                                            </m:r>
                                          </m:e>
                                          <m:sub>
                                            <m:r>
                                              <a:rPr lang="en-US" sz="1200" i="1" kern="1200">
                                                <a:solidFill>
                                                  <a:schemeClr val="tx1"/>
                                                </a:solidFill>
                                                <a:effectLst/>
                                                <a:latin typeface="Cambria Math" panose="02040503050406030204" pitchFamily="18" charset="0"/>
                                                <a:ea typeface="+mn-ea"/>
                                                <a:cs typeface="+mn-cs"/>
                                              </a:rPr>
                                              <m:t>1</m:t>
                                            </m:r>
                                            <m:r>
                                              <a:rPr lang="en-US" sz="1200" i="1" kern="1200">
                                                <a:solidFill>
                                                  <a:schemeClr val="tx1"/>
                                                </a:solidFill>
                                                <a:effectLst/>
                                                <a:latin typeface="Cambria Math" panose="02040503050406030204" pitchFamily="18" charset="0"/>
                                                <a:ea typeface="+mn-ea"/>
                                                <a:cs typeface="+mn-cs"/>
                                              </a:rPr>
                                              <m:t>𝑛</m:t>
                                            </m:r>
                                          </m:sub>
                                          <m:sup>
                                            <m:r>
                                              <a:rPr lang="en-US" sz="1200" i="1" kern="1200">
                                                <a:solidFill>
                                                  <a:schemeClr val="tx1"/>
                                                </a:solidFill>
                                                <a:effectLst/>
                                                <a:latin typeface="Cambria Math" panose="02040503050406030204" pitchFamily="18" charset="0"/>
                                                <a:ea typeface="+mn-ea"/>
                                                <a:cs typeface="+mn-cs"/>
                                              </a:rPr>
                                              <m:t>𝑋</m:t>
                                            </m:r>
                                          </m:sup>
                                        </m:sSubSup>
                                      </m:e>
                                    </m:mr>
                                    <m:mr>
                                      <m:e>
                                        <m:sSubSup>
                                          <m:sSubSupPr>
                                            <m:ctrlPr>
                                              <a:rPr lang="en-IN" sz="1200" i="1" kern="1200">
                                                <a:solidFill>
                                                  <a:schemeClr val="tx1"/>
                                                </a:solidFill>
                                                <a:effectLst/>
                                                <a:latin typeface="Cambria Math" panose="02040503050406030204" pitchFamily="18" charset="0"/>
                                                <a:ea typeface="+mn-ea"/>
                                                <a:cs typeface="+mn-cs"/>
                                              </a:rPr>
                                            </m:ctrlPr>
                                          </m:sSubSupPr>
                                          <m:e>
                                            <m:r>
                                              <a:rPr lang="en-US" sz="1200" i="1" kern="1200">
                                                <a:solidFill>
                                                  <a:schemeClr val="tx1"/>
                                                </a:solidFill>
                                                <a:effectLst/>
                                                <a:latin typeface="Cambria Math" panose="02040503050406030204" pitchFamily="18" charset="0"/>
                                                <a:ea typeface="+mn-ea"/>
                                                <a:cs typeface="+mn-cs"/>
                                              </a:rPr>
                                              <m:t>𝑟</m:t>
                                            </m:r>
                                          </m:e>
                                          <m:sub>
                                            <m:r>
                                              <a:rPr lang="en-US" sz="1200" i="1" kern="1200">
                                                <a:solidFill>
                                                  <a:schemeClr val="tx1"/>
                                                </a:solidFill>
                                                <a:effectLst/>
                                                <a:latin typeface="Cambria Math" panose="02040503050406030204" pitchFamily="18" charset="0"/>
                                                <a:ea typeface="+mn-ea"/>
                                                <a:cs typeface="+mn-cs"/>
                                              </a:rPr>
                                              <m:t>21</m:t>
                                            </m:r>
                                          </m:sub>
                                          <m:sup>
                                            <m:r>
                                              <a:rPr lang="en-US" sz="1200" i="1" kern="1200">
                                                <a:solidFill>
                                                  <a:schemeClr val="tx1"/>
                                                </a:solidFill>
                                                <a:effectLst/>
                                                <a:latin typeface="Cambria Math" panose="02040503050406030204" pitchFamily="18" charset="0"/>
                                                <a:ea typeface="+mn-ea"/>
                                                <a:cs typeface="+mn-cs"/>
                                              </a:rPr>
                                              <m:t>𝑋</m:t>
                                            </m:r>
                                          </m:sup>
                                        </m:sSubSup>
                                      </m:e>
                                      <m:e>
                                        <m:sSubSup>
                                          <m:sSubSupPr>
                                            <m:ctrlPr>
                                              <a:rPr lang="en-IN" sz="1200" i="1" kern="1200">
                                                <a:solidFill>
                                                  <a:schemeClr val="tx1"/>
                                                </a:solidFill>
                                                <a:effectLst/>
                                                <a:latin typeface="Cambria Math" panose="02040503050406030204" pitchFamily="18" charset="0"/>
                                                <a:ea typeface="+mn-ea"/>
                                                <a:cs typeface="+mn-cs"/>
                                              </a:rPr>
                                            </m:ctrlPr>
                                          </m:sSubSupPr>
                                          <m:e>
                                            <m:r>
                                              <a:rPr lang="en-US" sz="1200" i="1" kern="1200">
                                                <a:solidFill>
                                                  <a:schemeClr val="tx1"/>
                                                </a:solidFill>
                                                <a:effectLst/>
                                                <a:latin typeface="Cambria Math" panose="02040503050406030204" pitchFamily="18" charset="0"/>
                                                <a:ea typeface="+mn-ea"/>
                                                <a:cs typeface="+mn-cs"/>
                                              </a:rPr>
                                              <m:t>𝑟</m:t>
                                            </m:r>
                                          </m:e>
                                          <m:sub>
                                            <m:r>
                                              <a:rPr lang="en-US" sz="1200" i="1" kern="1200">
                                                <a:solidFill>
                                                  <a:schemeClr val="tx1"/>
                                                </a:solidFill>
                                                <a:effectLst/>
                                                <a:latin typeface="Cambria Math" panose="02040503050406030204" pitchFamily="18" charset="0"/>
                                                <a:ea typeface="+mn-ea"/>
                                                <a:cs typeface="+mn-cs"/>
                                              </a:rPr>
                                              <m:t>22</m:t>
                                            </m:r>
                                          </m:sub>
                                          <m:sup>
                                            <m:r>
                                              <a:rPr lang="en-US" sz="1200" i="1" kern="1200">
                                                <a:solidFill>
                                                  <a:schemeClr val="tx1"/>
                                                </a:solidFill>
                                                <a:effectLst/>
                                                <a:latin typeface="Cambria Math" panose="02040503050406030204" pitchFamily="18" charset="0"/>
                                                <a:ea typeface="+mn-ea"/>
                                                <a:cs typeface="+mn-cs"/>
                                              </a:rPr>
                                              <m:t>𝑋</m:t>
                                            </m:r>
                                          </m:sup>
                                        </m:sSubSup>
                                      </m:e>
                                      <m:e>
                                        <m:r>
                                          <a:rPr lang="en-US" sz="1200" i="1" kern="1200">
                                            <a:solidFill>
                                              <a:schemeClr val="tx1"/>
                                            </a:solidFill>
                                            <a:effectLst/>
                                            <a:latin typeface="Cambria Math" panose="02040503050406030204" pitchFamily="18" charset="0"/>
                                            <a:ea typeface="+mn-ea"/>
                                            <a:cs typeface="+mn-cs"/>
                                          </a:rPr>
                                          <m:t>⋯</m:t>
                                        </m:r>
                                      </m:e>
                                      <m:e>
                                        <m:sSubSup>
                                          <m:sSubSupPr>
                                            <m:ctrlPr>
                                              <a:rPr lang="en-IN" sz="1200" i="1" kern="1200">
                                                <a:solidFill>
                                                  <a:schemeClr val="tx1"/>
                                                </a:solidFill>
                                                <a:effectLst/>
                                                <a:latin typeface="Cambria Math" panose="02040503050406030204" pitchFamily="18" charset="0"/>
                                                <a:ea typeface="+mn-ea"/>
                                                <a:cs typeface="+mn-cs"/>
                                              </a:rPr>
                                            </m:ctrlPr>
                                          </m:sSubSupPr>
                                          <m:e>
                                            <m:r>
                                              <a:rPr lang="en-US" sz="1200" i="1" kern="1200">
                                                <a:solidFill>
                                                  <a:schemeClr val="tx1"/>
                                                </a:solidFill>
                                                <a:effectLst/>
                                                <a:latin typeface="Cambria Math" panose="02040503050406030204" pitchFamily="18" charset="0"/>
                                                <a:ea typeface="+mn-ea"/>
                                                <a:cs typeface="+mn-cs"/>
                                              </a:rPr>
                                              <m:t>𝑟</m:t>
                                            </m:r>
                                          </m:e>
                                          <m:sub>
                                            <m:r>
                                              <a:rPr lang="en-US" sz="1200" i="1" kern="1200">
                                                <a:solidFill>
                                                  <a:schemeClr val="tx1"/>
                                                </a:solidFill>
                                                <a:effectLst/>
                                                <a:latin typeface="Cambria Math" panose="02040503050406030204" pitchFamily="18" charset="0"/>
                                                <a:ea typeface="+mn-ea"/>
                                                <a:cs typeface="+mn-cs"/>
                                              </a:rPr>
                                              <m:t>2</m:t>
                                            </m:r>
                                            <m:r>
                                              <a:rPr lang="en-US" sz="1200" i="1" kern="1200">
                                                <a:solidFill>
                                                  <a:schemeClr val="tx1"/>
                                                </a:solidFill>
                                                <a:effectLst/>
                                                <a:latin typeface="Cambria Math" panose="02040503050406030204" pitchFamily="18" charset="0"/>
                                                <a:ea typeface="+mn-ea"/>
                                                <a:cs typeface="+mn-cs"/>
                                              </a:rPr>
                                              <m:t>𝑛</m:t>
                                            </m:r>
                                          </m:sub>
                                          <m:sup>
                                            <m:r>
                                              <a:rPr lang="en-US" sz="1200" i="1" kern="1200">
                                                <a:solidFill>
                                                  <a:schemeClr val="tx1"/>
                                                </a:solidFill>
                                                <a:effectLst/>
                                                <a:latin typeface="Cambria Math" panose="02040503050406030204" pitchFamily="18" charset="0"/>
                                                <a:ea typeface="+mn-ea"/>
                                                <a:cs typeface="+mn-cs"/>
                                              </a:rPr>
                                              <m:t>𝑋</m:t>
                                            </m:r>
                                          </m:sup>
                                        </m:sSubSup>
                                      </m:e>
                                    </m:mr>
                                    <m:mr>
                                      <m:e>
                                        <m:r>
                                          <a:rPr lang="en-US" sz="1200" i="1" kern="1200">
                                            <a:solidFill>
                                              <a:schemeClr val="tx1"/>
                                            </a:solidFill>
                                            <a:effectLst/>
                                            <a:latin typeface="Cambria Math" panose="02040503050406030204" pitchFamily="18" charset="0"/>
                                            <a:ea typeface="+mn-ea"/>
                                            <a:cs typeface="+mn-cs"/>
                                          </a:rPr>
                                          <m:t>⋮</m:t>
                                        </m:r>
                                      </m:e>
                                      <m:e>
                                        <m:r>
                                          <a:rPr lang="en-US" sz="1200" i="1" kern="1200">
                                            <a:solidFill>
                                              <a:schemeClr val="tx1"/>
                                            </a:solidFill>
                                            <a:effectLst/>
                                            <a:latin typeface="Cambria Math" panose="02040503050406030204" pitchFamily="18" charset="0"/>
                                            <a:ea typeface="+mn-ea"/>
                                            <a:cs typeface="+mn-cs"/>
                                          </a:rPr>
                                          <m:t>⋮</m:t>
                                        </m:r>
                                      </m:e>
                                      <m:e>
                                        <m:r>
                                          <a:rPr lang="en-US" sz="1200" i="1" kern="1200">
                                            <a:solidFill>
                                              <a:schemeClr val="tx1"/>
                                            </a:solidFill>
                                            <a:effectLst/>
                                            <a:latin typeface="Cambria Math" panose="02040503050406030204" pitchFamily="18" charset="0"/>
                                            <a:ea typeface="+mn-ea"/>
                                            <a:cs typeface="+mn-cs"/>
                                          </a:rPr>
                                          <m:t>⋮</m:t>
                                        </m:r>
                                      </m:e>
                                      <m:e>
                                        <m:r>
                                          <a:rPr lang="en-US" sz="1200" i="1" kern="1200">
                                            <a:solidFill>
                                              <a:schemeClr val="tx1"/>
                                            </a:solidFill>
                                            <a:effectLst/>
                                            <a:latin typeface="Cambria Math" panose="02040503050406030204" pitchFamily="18" charset="0"/>
                                            <a:ea typeface="+mn-ea"/>
                                            <a:cs typeface="+mn-cs"/>
                                          </a:rPr>
                                          <m:t>⋮</m:t>
                                        </m:r>
                                      </m:e>
                                    </m:mr>
                                    <m:mr>
                                      <m:e>
                                        <m:sSubSup>
                                          <m:sSubSupPr>
                                            <m:ctrlPr>
                                              <a:rPr lang="en-IN" sz="1200" i="1" kern="1200">
                                                <a:solidFill>
                                                  <a:schemeClr val="tx1"/>
                                                </a:solidFill>
                                                <a:effectLst/>
                                                <a:latin typeface="Cambria Math" panose="02040503050406030204" pitchFamily="18" charset="0"/>
                                                <a:ea typeface="+mn-ea"/>
                                                <a:cs typeface="+mn-cs"/>
                                              </a:rPr>
                                            </m:ctrlPr>
                                          </m:sSubSupPr>
                                          <m:e>
                                            <m:r>
                                              <a:rPr lang="en-US" sz="1200" i="1" kern="1200">
                                                <a:solidFill>
                                                  <a:schemeClr val="tx1"/>
                                                </a:solidFill>
                                                <a:effectLst/>
                                                <a:latin typeface="Cambria Math" panose="02040503050406030204" pitchFamily="18" charset="0"/>
                                                <a:ea typeface="+mn-ea"/>
                                                <a:cs typeface="+mn-cs"/>
                                              </a:rPr>
                                              <m:t>𝑟</m:t>
                                            </m:r>
                                          </m:e>
                                          <m:sub>
                                            <m:r>
                                              <a:rPr lang="en-US" sz="1200" i="1" kern="1200">
                                                <a:solidFill>
                                                  <a:schemeClr val="tx1"/>
                                                </a:solidFill>
                                                <a:effectLst/>
                                                <a:latin typeface="Cambria Math" panose="02040503050406030204" pitchFamily="18" charset="0"/>
                                                <a:ea typeface="+mn-ea"/>
                                                <a:cs typeface="+mn-cs"/>
                                              </a:rPr>
                                              <m:t>𝑛</m:t>
                                            </m:r>
                                            <m:r>
                                              <a:rPr lang="en-US" sz="1200" i="1" kern="1200">
                                                <a:solidFill>
                                                  <a:schemeClr val="tx1"/>
                                                </a:solidFill>
                                                <a:effectLst/>
                                                <a:latin typeface="Cambria Math" panose="02040503050406030204" pitchFamily="18" charset="0"/>
                                                <a:ea typeface="+mn-ea"/>
                                                <a:cs typeface="+mn-cs"/>
                                              </a:rPr>
                                              <m:t>1</m:t>
                                            </m:r>
                                          </m:sub>
                                          <m:sup>
                                            <m:r>
                                              <a:rPr lang="en-US" sz="1200" i="1" kern="1200">
                                                <a:solidFill>
                                                  <a:schemeClr val="tx1"/>
                                                </a:solidFill>
                                                <a:effectLst/>
                                                <a:latin typeface="Cambria Math" panose="02040503050406030204" pitchFamily="18" charset="0"/>
                                                <a:ea typeface="+mn-ea"/>
                                                <a:cs typeface="+mn-cs"/>
                                              </a:rPr>
                                              <m:t>𝑋</m:t>
                                            </m:r>
                                          </m:sup>
                                        </m:sSubSup>
                                      </m:e>
                                      <m:e>
                                        <m:sSubSup>
                                          <m:sSubSupPr>
                                            <m:ctrlPr>
                                              <a:rPr lang="en-IN" sz="1200" i="1" kern="1200">
                                                <a:solidFill>
                                                  <a:schemeClr val="tx1"/>
                                                </a:solidFill>
                                                <a:effectLst/>
                                                <a:latin typeface="Cambria Math" panose="02040503050406030204" pitchFamily="18" charset="0"/>
                                                <a:ea typeface="+mn-ea"/>
                                                <a:cs typeface="+mn-cs"/>
                                              </a:rPr>
                                            </m:ctrlPr>
                                          </m:sSubSupPr>
                                          <m:e>
                                            <m:r>
                                              <a:rPr lang="en-US" sz="1200" i="1" kern="1200">
                                                <a:solidFill>
                                                  <a:schemeClr val="tx1"/>
                                                </a:solidFill>
                                                <a:effectLst/>
                                                <a:latin typeface="Cambria Math" panose="02040503050406030204" pitchFamily="18" charset="0"/>
                                                <a:ea typeface="+mn-ea"/>
                                                <a:cs typeface="+mn-cs"/>
                                              </a:rPr>
                                              <m:t>𝑟</m:t>
                                            </m:r>
                                          </m:e>
                                          <m:sub>
                                            <m:r>
                                              <a:rPr lang="en-US" sz="1200" i="1" kern="1200">
                                                <a:solidFill>
                                                  <a:schemeClr val="tx1"/>
                                                </a:solidFill>
                                                <a:effectLst/>
                                                <a:latin typeface="Cambria Math" panose="02040503050406030204" pitchFamily="18" charset="0"/>
                                                <a:ea typeface="+mn-ea"/>
                                                <a:cs typeface="+mn-cs"/>
                                              </a:rPr>
                                              <m:t>𝑛</m:t>
                                            </m:r>
                                            <m:r>
                                              <a:rPr lang="en-US" sz="1200" i="1" kern="1200">
                                                <a:solidFill>
                                                  <a:schemeClr val="tx1"/>
                                                </a:solidFill>
                                                <a:effectLst/>
                                                <a:latin typeface="Cambria Math" panose="02040503050406030204" pitchFamily="18" charset="0"/>
                                                <a:ea typeface="+mn-ea"/>
                                                <a:cs typeface="+mn-cs"/>
                                              </a:rPr>
                                              <m:t>2</m:t>
                                            </m:r>
                                          </m:sub>
                                          <m:sup>
                                            <m:r>
                                              <a:rPr lang="en-US" sz="1200" i="1" kern="1200">
                                                <a:solidFill>
                                                  <a:schemeClr val="tx1"/>
                                                </a:solidFill>
                                                <a:effectLst/>
                                                <a:latin typeface="Cambria Math" panose="02040503050406030204" pitchFamily="18" charset="0"/>
                                                <a:ea typeface="+mn-ea"/>
                                                <a:cs typeface="+mn-cs"/>
                                              </a:rPr>
                                              <m:t>𝑋</m:t>
                                            </m:r>
                                          </m:sup>
                                        </m:sSubSup>
                                      </m:e>
                                      <m:e>
                                        <m:r>
                                          <a:rPr lang="en-US" sz="1200" i="1" kern="1200">
                                            <a:solidFill>
                                              <a:schemeClr val="tx1"/>
                                            </a:solidFill>
                                            <a:effectLst/>
                                            <a:latin typeface="Cambria Math" panose="02040503050406030204" pitchFamily="18" charset="0"/>
                                            <a:ea typeface="+mn-ea"/>
                                            <a:cs typeface="+mn-cs"/>
                                          </a:rPr>
                                          <m:t>⋯</m:t>
                                        </m:r>
                                      </m:e>
                                      <m:e>
                                        <m:sSubSup>
                                          <m:sSubSupPr>
                                            <m:ctrlPr>
                                              <a:rPr lang="en-IN" sz="1200" i="1" kern="1200">
                                                <a:solidFill>
                                                  <a:schemeClr val="tx1"/>
                                                </a:solidFill>
                                                <a:effectLst/>
                                                <a:latin typeface="Cambria Math" panose="02040503050406030204" pitchFamily="18" charset="0"/>
                                                <a:ea typeface="+mn-ea"/>
                                                <a:cs typeface="+mn-cs"/>
                                              </a:rPr>
                                            </m:ctrlPr>
                                          </m:sSubSupPr>
                                          <m:e>
                                            <m:r>
                                              <a:rPr lang="en-US" sz="1200" i="1" kern="1200">
                                                <a:solidFill>
                                                  <a:schemeClr val="tx1"/>
                                                </a:solidFill>
                                                <a:effectLst/>
                                                <a:latin typeface="Cambria Math" panose="02040503050406030204" pitchFamily="18" charset="0"/>
                                                <a:ea typeface="+mn-ea"/>
                                                <a:cs typeface="+mn-cs"/>
                                              </a:rPr>
                                              <m:t>𝑟</m:t>
                                            </m:r>
                                          </m:e>
                                          <m:sub>
                                            <m:r>
                                              <a:rPr lang="en-US" sz="1200" i="1" kern="1200">
                                                <a:solidFill>
                                                  <a:schemeClr val="tx1"/>
                                                </a:solidFill>
                                                <a:effectLst/>
                                                <a:latin typeface="Cambria Math" panose="02040503050406030204" pitchFamily="18" charset="0"/>
                                                <a:ea typeface="+mn-ea"/>
                                                <a:cs typeface="+mn-cs"/>
                                              </a:rPr>
                                              <m:t>𝑛𝑛</m:t>
                                            </m:r>
                                          </m:sub>
                                          <m:sup>
                                            <m:r>
                                              <a:rPr lang="en-US" sz="1200" i="1" kern="1200">
                                                <a:solidFill>
                                                  <a:schemeClr val="tx1"/>
                                                </a:solidFill>
                                                <a:effectLst/>
                                                <a:latin typeface="Cambria Math" panose="02040503050406030204" pitchFamily="18" charset="0"/>
                                                <a:ea typeface="+mn-ea"/>
                                                <a:cs typeface="+mn-cs"/>
                                              </a:rPr>
                                              <m:t>𝑋</m:t>
                                            </m:r>
                                          </m:sup>
                                        </m:sSubSup>
                                      </m:e>
                                    </m:mr>
                                  </m:m>
                                </m:e>
                              </m:d>
                            </m:oMath>
                          </a14:m>
                          <a:endParaRPr lang="en-IN" sz="1200" kern="1200" dirty="0">
                            <a:solidFill>
                              <a:schemeClr val="tx1"/>
                            </a:solidFill>
                            <a:effectLst/>
                            <a:latin typeface="Times New Roman" panose="02020603050405020304" pitchFamily="18" charset="0"/>
                            <a:ea typeface="+mn-ea"/>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400" kern="1200" dirty="0">
                              <a:solidFill>
                                <a:schemeClr val="tx1"/>
                              </a:solidFill>
                              <a:effectLst/>
                              <a:latin typeface="Times New Roman" panose="02020603050405020304" pitchFamily="18" charset="0"/>
                              <a:ea typeface="+mn-ea"/>
                              <a:cs typeface="Times New Roman" panose="02020603050405020304" pitchFamily="18" charset="0"/>
                            </a:rPr>
                            <a:t>where</a:t>
                          </a:r>
                          <a:r>
                            <a:rPr lang="en-US" sz="1200" kern="1200" dirty="0">
                              <a:solidFill>
                                <a:schemeClr val="tx1"/>
                              </a:solidFill>
                              <a:effectLst/>
                              <a:latin typeface="Times New Roman" panose="02020603050405020304" pitchFamily="18" charset="0"/>
                              <a:ea typeface="+mn-ea"/>
                              <a:cs typeface="Times New Roman" panose="02020603050405020304" pitchFamily="18" charset="0"/>
                            </a:rPr>
                            <a:t> </a:t>
                          </a:r>
                          <a14:m>
                            <m:oMath xmlns:m="http://schemas.openxmlformats.org/officeDocument/2006/math">
                              <m:sSubSup>
                                <m:sSubSupPr>
                                  <m:ctrlPr>
                                    <a:rPr lang="en-IN" sz="1200" i="1" kern="1200">
                                      <a:solidFill>
                                        <a:schemeClr val="tx1"/>
                                      </a:solidFill>
                                      <a:effectLst/>
                                      <a:latin typeface="Cambria Math" panose="02040503050406030204" pitchFamily="18" charset="0"/>
                                      <a:ea typeface="+mn-ea"/>
                                      <a:cs typeface="+mn-cs"/>
                                    </a:rPr>
                                  </m:ctrlPr>
                                </m:sSubSupPr>
                                <m:e>
                                  <m:r>
                                    <a:rPr lang="en-US" sz="1200" i="1" kern="1200">
                                      <a:solidFill>
                                        <a:schemeClr val="tx1"/>
                                      </a:solidFill>
                                      <a:effectLst/>
                                      <a:latin typeface="Cambria Math" panose="02040503050406030204" pitchFamily="18" charset="0"/>
                                      <a:ea typeface="+mn-ea"/>
                                      <a:cs typeface="+mn-cs"/>
                                    </a:rPr>
                                    <m:t>𝑟</m:t>
                                  </m:r>
                                </m:e>
                                <m:sub>
                                  <m:r>
                                    <a:rPr lang="en-US" sz="1200" i="1" kern="1200">
                                      <a:solidFill>
                                        <a:schemeClr val="tx1"/>
                                      </a:solidFill>
                                      <a:effectLst/>
                                      <a:latin typeface="Cambria Math" panose="02040503050406030204" pitchFamily="18" charset="0"/>
                                      <a:ea typeface="+mn-ea"/>
                                      <a:cs typeface="+mn-cs"/>
                                    </a:rPr>
                                    <m:t>𝑖𝑗</m:t>
                                  </m:r>
                                </m:sub>
                                <m:sup>
                                  <m:r>
                                    <a:rPr lang="en-US" sz="1200" i="1" kern="1200">
                                      <a:solidFill>
                                        <a:schemeClr val="tx1"/>
                                      </a:solidFill>
                                      <a:effectLst/>
                                      <a:latin typeface="Cambria Math" panose="02040503050406030204" pitchFamily="18" charset="0"/>
                                      <a:ea typeface="+mn-ea"/>
                                      <a:cs typeface="+mn-cs"/>
                                    </a:rPr>
                                    <m:t>𝑋</m:t>
                                  </m:r>
                                </m:sup>
                              </m:sSubSup>
                              <m:r>
                                <a:rPr lang="en-US" sz="1200" i="1" kern="1200">
                                  <a:solidFill>
                                    <a:schemeClr val="tx1"/>
                                  </a:solidFill>
                                  <a:effectLst/>
                                  <a:latin typeface="Cambria Math" panose="02040503050406030204" pitchFamily="18" charset="0"/>
                                  <a:ea typeface="+mn-ea"/>
                                  <a:cs typeface="+mn-cs"/>
                                </a:rPr>
                                <m:t>=</m:t>
                              </m:r>
                              <m:sSub>
                                <m:sSubPr>
                                  <m:ctrlPr>
                                    <a:rPr lang="en-IN" sz="1200" i="1" kern="1200">
                                      <a:solidFill>
                                        <a:schemeClr val="tx1"/>
                                      </a:solidFill>
                                      <a:effectLst/>
                                      <a:latin typeface="Cambria Math" panose="02040503050406030204" pitchFamily="18" charset="0"/>
                                      <a:ea typeface="+mn-ea"/>
                                      <a:cs typeface="+mn-cs"/>
                                    </a:rPr>
                                  </m:ctrlPr>
                                </m:sSubPr>
                                <m:e>
                                  <m:r>
                                    <a:rPr lang="en-US" sz="1200" i="1" kern="1200">
                                      <a:solidFill>
                                        <a:schemeClr val="tx1"/>
                                      </a:solidFill>
                                      <a:effectLst/>
                                      <a:latin typeface="Cambria Math" panose="02040503050406030204" pitchFamily="18" charset="0"/>
                                      <a:ea typeface="+mn-ea"/>
                                      <a:cs typeface="+mn-cs"/>
                                    </a:rPr>
                                    <m:t>𝑅</m:t>
                                  </m:r>
                                </m:e>
                                <m:sub>
                                  <m:sSub>
                                    <m:sSubPr>
                                      <m:ctrlPr>
                                        <a:rPr lang="en-IN" sz="1200" i="1" kern="1200">
                                          <a:solidFill>
                                            <a:schemeClr val="tx1"/>
                                          </a:solidFill>
                                          <a:effectLst/>
                                          <a:latin typeface="Cambria Math" panose="02040503050406030204" pitchFamily="18" charset="0"/>
                                          <a:ea typeface="+mn-ea"/>
                                          <a:cs typeface="+mn-cs"/>
                                        </a:rPr>
                                      </m:ctrlPr>
                                    </m:sSubPr>
                                    <m:e>
                                      <m:r>
                                        <a:rPr lang="en-US" sz="1200" i="1" kern="1200">
                                          <a:solidFill>
                                            <a:schemeClr val="tx1"/>
                                          </a:solidFill>
                                          <a:effectLst/>
                                          <a:latin typeface="Cambria Math" panose="02040503050406030204" pitchFamily="18" charset="0"/>
                                          <a:ea typeface="+mn-ea"/>
                                          <a:cs typeface="+mn-cs"/>
                                        </a:rPr>
                                        <m:t>𝐹</m:t>
                                      </m:r>
                                    </m:e>
                                    <m:sub>
                                      <m:r>
                                        <a:rPr lang="en-US" sz="1200" i="1" kern="1200">
                                          <a:solidFill>
                                            <a:schemeClr val="tx1"/>
                                          </a:solidFill>
                                          <a:effectLst/>
                                          <a:latin typeface="Cambria Math" panose="02040503050406030204" pitchFamily="18" charset="0"/>
                                          <a:ea typeface="+mn-ea"/>
                                          <a:cs typeface="+mn-cs"/>
                                        </a:rPr>
                                        <m:t>𝑋</m:t>
                                      </m:r>
                                    </m:sub>
                                  </m:sSub>
                                </m:sub>
                              </m:sSub>
                              <m:d>
                                <m:dPr>
                                  <m:ctrlPr>
                                    <a:rPr lang="en-IN" sz="1200" i="1" kern="1200">
                                      <a:solidFill>
                                        <a:schemeClr val="tx1"/>
                                      </a:solidFill>
                                      <a:effectLst/>
                                      <a:latin typeface="Cambria Math" panose="02040503050406030204" pitchFamily="18" charset="0"/>
                                      <a:ea typeface="+mn-ea"/>
                                      <a:cs typeface="+mn-cs"/>
                                    </a:rPr>
                                  </m:ctrlPr>
                                </m:dPr>
                                <m:e>
                                  <m:sSub>
                                    <m:sSubPr>
                                      <m:ctrlPr>
                                        <a:rPr lang="en-IN" sz="1200" i="1" kern="1200">
                                          <a:solidFill>
                                            <a:schemeClr val="tx1"/>
                                          </a:solidFill>
                                          <a:effectLst/>
                                          <a:latin typeface="Cambria Math" panose="02040503050406030204" pitchFamily="18" charset="0"/>
                                          <a:ea typeface="+mn-ea"/>
                                          <a:cs typeface="+mn-cs"/>
                                        </a:rPr>
                                      </m:ctrlPr>
                                    </m:sSubPr>
                                    <m:e>
                                      <m:r>
                                        <a:rPr lang="en-US" sz="1200" i="1" kern="1200">
                                          <a:solidFill>
                                            <a:schemeClr val="tx1"/>
                                          </a:solidFill>
                                          <a:effectLst/>
                                          <a:latin typeface="Cambria Math" panose="02040503050406030204" pitchFamily="18" charset="0"/>
                                          <a:ea typeface="+mn-ea"/>
                                          <a:cs typeface="+mn-cs"/>
                                        </a:rPr>
                                        <m:t>𝑥</m:t>
                                      </m:r>
                                    </m:e>
                                    <m:sub>
                                      <m:r>
                                        <a:rPr lang="en-US" sz="1200" i="1" kern="1200">
                                          <a:solidFill>
                                            <a:schemeClr val="tx1"/>
                                          </a:solidFill>
                                          <a:effectLst/>
                                          <a:latin typeface="Cambria Math" panose="02040503050406030204" pitchFamily="18" charset="0"/>
                                          <a:ea typeface="+mn-ea"/>
                                          <a:cs typeface="+mn-cs"/>
                                        </a:rPr>
                                        <m:t>𝑖</m:t>
                                      </m:r>
                                    </m:sub>
                                  </m:sSub>
                                  <m:r>
                                    <a:rPr lang="en-US" sz="1200" i="1" kern="1200">
                                      <a:solidFill>
                                        <a:schemeClr val="tx1"/>
                                      </a:solidFill>
                                      <a:effectLst/>
                                      <a:latin typeface="Cambria Math" panose="02040503050406030204" pitchFamily="18" charset="0"/>
                                      <a:ea typeface="+mn-ea"/>
                                      <a:cs typeface="+mn-cs"/>
                                    </a:rPr>
                                    <m:t>,</m:t>
                                  </m:r>
                                  <m:sSub>
                                    <m:sSubPr>
                                      <m:ctrlPr>
                                        <a:rPr lang="en-IN" sz="1200" i="1" kern="1200">
                                          <a:solidFill>
                                            <a:schemeClr val="tx1"/>
                                          </a:solidFill>
                                          <a:effectLst/>
                                          <a:latin typeface="Cambria Math" panose="02040503050406030204" pitchFamily="18" charset="0"/>
                                          <a:ea typeface="+mn-ea"/>
                                          <a:cs typeface="+mn-cs"/>
                                        </a:rPr>
                                      </m:ctrlPr>
                                    </m:sSubPr>
                                    <m:e>
                                      <m:r>
                                        <a:rPr lang="en-US" sz="1200" i="1" kern="1200">
                                          <a:solidFill>
                                            <a:schemeClr val="tx1"/>
                                          </a:solidFill>
                                          <a:effectLst/>
                                          <a:latin typeface="Cambria Math" panose="02040503050406030204" pitchFamily="18" charset="0"/>
                                          <a:ea typeface="+mn-ea"/>
                                          <a:cs typeface="+mn-cs"/>
                                        </a:rPr>
                                        <m:t>𝑥</m:t>
                                      </m:r>
                                    </m:e>
                                    <m:sub>
                                      <m:r>
                                        <a:rPr lang="en-US" sz="1200" i="1" kern="1200">
                                          <a:solidFill>
                                            <a:schemeClr val="tx1"/>
                                          </a:solidFill>
                                          <a:effectLst/>
                                          <a:latin typeface="Cambria Math" panose="02040503050406030204" pitchFamily="18" charset="0"/>
                                          <a:ea typeface="+mn-ea"/>
                                          <a:cs typeface="+mn-cs"/>
                                        </a:rPr>
                                        <m:t>𝑗</m:t>
                                      </m:r>
                                    </m:sub>
                                  </m:sSub>
                                </m:e>
                              </m:d>
                              <m:r>
                                <a:rPr lang="en-US" sz="1200" i="1" kern="1200">
                                  <a:solidFill>
                                    <a:schemeClr val="tx1"/>
                                  </a:solidFill>
                                  <a:effectLst/>
                                  <a:latin typeface="Cambria Math" panose="02040503050406030204" pitchFamily="18" charset="0"/>
                                  <a:ea typeface="+mn-ea"/>
                                  <a:cs typeface="+mn-cs"/>
                                </a:rPr>
                                <m:t>=</m:t>
                              </m:r>
                              <m:func>
                                <m:funcPr>
                                  <m:ctrlPr>
                                    <a:rPr lang="en-IN" sz="1200" i="1" kern="1200">
                                      <a:solidFill>
                                        <a:schemeClr val="tx1"/>
                                      </a:solidFill>
                                      <a:effectLst/>
                                      <a:latin typeface="Cambria Math" panose="02040503050406030204" pitchFamily="18" charset="0"/>
                                      <a:ea typeface="+mn-ea"/>
                                      <a:cs typeface="+mn-cs"/>
                                    </a:rPr>
                                  </m:ctrlPr>
                                </m:funcPr>
                                <m:fName>
                                  <m:r>
                                    <a:rPr lang="en-US" sz="1200" i="1" kern="1200">
                                      <a:solidFill>
                                        <a:schemeClr val="tx1"/>
                                      </a:solidFill>
                                      <a:effectLst/>
                                      <a:latin typeface="Cambria Math" panose="02040503050406030204" pitchFamily="18" charset="0"/>
                                      <a:ea typeface="+mn-ea"/>
                                      <a:cs typeface="+mn-cs"/>
                                    </a:rPr>
                                    <m:t>𝑒𝑥𝑝</m:t>
                                  </m:r>
                                </m:fName>
                                <m:e>
                                  <m:d>
                                    <m:dPr>
                                      <m:ctrlPr>
                                        <a:rPr lang="en-IN" sz="1200" i="1" kern="1200">
                                          <a:solidFill>
                                            <a:schemeClr val="tx1"/>
                                          </a:solidFill>
                                          <a:effectLst/>
                                          <a:latin typeface="Cambria Math" panose="02040503050406030204" pitchFamily="18" charset="0"/>
                                          <a:ea typeface="+mn-ea"/>
                                          <a:cs typeface="+mn-cs"/>
                                        </a:rPr>
                                      </m:ctrlPr>
                                    </m:dPr>
                                    <m:e>
                                      <m:r>
                                        <a:rPr lang="en-US" sz="1200" i="1" kern="1200">
                                          <a:solidFill>
                                            <a:schemeClr val="tx1"/>
                                          </a:solidFill>
                                          <a:effectLst/>
                                          <a:latin typeface="Cambria Math" panose="02040503050406030204" pitchFamily="18" charset="0"/>
                                          <a:ea typeface="+mn-ea"/>
                                          <a:cs typeface="+mn-cs"/>
                                        </a:rPr>
                                        <m:t>−</m:t>
                                      </m:r>
                                      <m:f>
                                        <m:fPr>
                                          <m:ctrlPr>
                                            <a:rPr lang="en-IN" sz="1200" i="1" kern="1200">
                                              <a:solidFill>
                                                <a:schemeClr val="tx1"/>
                                              </a:solidFill>
                                              <a:effectLst/>
                                              <a:latin typeface="Cambria Math" panose="02040503050406030204" pitchFamily="18" charset="0"/>
                                              <a:ea typeface="+mn-ea"/>
                                              <a:cs typeface="+mn-cs"/>
                                            </a:rPr>
                                          </m:ctrlPr>
                                        </m:fPr>
                                        <m:num>
                                          <m:d>
                                            <m:dPr>
                                              <m:begChr m:val="|"/>
                                              <m:endChr m:val="|"/>
                                              <m:ctrlPr>
                                                <a:rPr lang="en-IN" sz="1200" i="1" kern="1200">
                                                  <a:solidFill>
                                                    <a:schemeClr val="tx1"/>
                                                  </a:solidFill>
                                                  <a:effectLst/>
                                                  <a:latin typeface="Cambria Math" panose="02040503050406030204" pitchFamily="18" charset="0"/>
                                                  <a:ea typeface="+mn-ea"/>
                                                  <a:cs typeface="+mn-cs"/>
                                                </a:rPr>
                                              </m:ctrlPr>
                                            </m:dPr>
                                            <m:e>
                                              <m:sSub>
                                                <m:sSubPr>
                                                  <m:ctrlPr>
                                                    <a:rPr lang="en-IN" sz="1200" i="1" kern="1200">
                                                      <a:solidFill>
                                                        <a:schemeClr val="tx1"/>
                                                      </a:solidFill>
                                                      <a:effectLst/>
                                                      <a:latin typeface="Cambria Math" panose="02040503050406030204" pitchFamily="18" charset="0"/>
                                                      <a:ea typeface="+mn-ea"/>
                                                      <a:cs typeface="+mn-cs"/>
                                                    </a:rPr>
                                                  </m:ctrlPr>
                                                </m:sSubPr>
                                                <m:e>
                                                  <m:r>
                                                    <a:rPr lang="en-US" sz="1200" i="1" kern="1200">
                                                      <a:solidFill>
                                                        <a:schemeClr val="tx1"/>
                                                      </a:solidFill>
                                                      <a:effectLst/>
                                                      <a:latin typeface="Cambria Math" panose="02040503050406030204" pitchFamily="18" charset="0"/>
                                                      <a:ea typeface="+mn-ea"/>
                                                      <a:cs typeface="+mn-cs"/>
                                                    </a:rPr>
                                                    <m:t>𝑥</m:t>
                                                  </m:r>
                                                </m:e>
                                                <m:sub>
                                                  <m:r>
                                                    <a:rPr lang="en-US" sz="1200" i="1" kern="1200">
                                                      <a:solidFill>
                                                        <a:schemeClr val="tx1"/>
                                                      </a:solidFill>
                                                      <a:effectLst/>
                                                      <a:latin typeface="Cambria Math" panose="02040503050406030204" pitchFamily="18" charset="0"/>
                                                      <a:ea typeface="+mn-ea"/>
                                                      <a:cs typeface="+mn-cs"/>
                                                    </a:rPr>
                                                    <m:t>𝑖</m:t>
                                                  </m:r>
                                                </m:sub>
                                              </m:sSub>
                                              <m:r>
                                                <a:rPr lang="en-US" sz="1200" i="1" kern="1200">
                                                  <a:solidFill>
                                                    <a:schemeClr val="tx1"/>
                                                  </a:solidFill>
                                                  <a:effectLst/>
                                                  <a:latin typeface="Cambria Math" panose="02040503050406030204" pitchFamily="18" charset="0"/>
                                                  <a:ea typeface="+mn-ea"/>
                                                  <a:cs typeface="+mn-cs"/>
                                                </a:rPr>
                                                <m:t>−</m:t>
                                              </m:r>
                                              <m:sSub>
                                                <m:sSubPr>
                                                  <m:ctrlPr>
                                                    <a:rPr lang="en-IN" sz="1200" i="1" kern="1200">
                                                      <a:solidFill>
                                                        <a:schemeClr val="tx1"/>
                                                      </a:solidFill>
                                                      <a:effectLst/>
                                                      <a:latin typeface="Cambria Math" panose="02040503050406030204" pitchFamily="18" charset="0"/>
                                                      <a:ea typeface="+mn-ea"/>
                                                      <a:cs typeface="+mn-cs"/>
                                                    </a:rPr>
                                                  </m:ctrlPr>
                                                </m:sSubPr>
                                                <m:e>
                                                  <m:r>
                                                    <a:rPr lang="en-US" sz="1200" i="1" kern="1200">
                                                      <a:solidFill>
                                                        <a:schemeClr val="tx1"/>
                                                      </a:solidFill>
                                                      <a:effectLst/>
                                                      <a:latin typeface="Cambria Math" panose="02040503050406030204" pitchFamily="18" charset="0"/>
                                                      <a:ea typeface="+mn-ea"/>
                                                      <a:cs typeface="+mn-cs"/>
                                                    </a:rPr>
                                                    <m:t>𝑥</m:t>
                                                  </m:r>
                                                </m:e>
                                                <m:sub>
                                                  <m:r>
                                                    <a:rPr lang="en-US" sz="1200" i="1" kern="1200">
                                                      <a:solidFill>
                                                        <a:schemeClr val="tx1"/>
                                                      </a:solidFill>
                                                      <a:effectLst/>
                                                      <a:latin typeface="Cambria Math" panose="02040503050406030204" pitchFamily="18" charset="0"/>
                                                      <a:ea typeface="+mn-ea"/>
                                                      <a:cs typeface="+mn-cs"/>
                                                    </a:rPr>
                                                    <m:t>𝑗</m:t>
                                                  </m:r>
                                                </m:sub>
                                              </m:sSub>
                                            </m:e>
                                          </m:d>
                                        </m:num>
                                        <m:den>
                                          <m:r>
                                            <a:rPr lang="en-US" sz="1200" i="1" kern="1200">
                                              <a:solidFill>
                                                <a:schemeClr val="tx1"/>
                                              </a:solidFill>
                                              <a:effectLst/>
                                              <a:latin typeface="Cambria Math" panose="02040503050406030204" pitchFamily="18" charset="0"/>
                                              <a:ea typeface="+mn-ea"/>
                                              <a:cs typeface="+mn-cs"/>
                                            </a:rPr>
                                            <m:t>2</m:t>
                                          </m:r>
                                        </m:den>
                                      </m:f>
                                    </m:e>
                                  </m:d>
                                </m:e>
                              </m:func>
                              <m:r>
                                <m:rPr>
                                  <m:nor/>
                                </m:rPr>
                                <a:rPr lang="en-US" sz="1200" kern="1200">
                                  <a:solidFill>
                                    <a:schemeClr val="tx1"/>
                                  </a:solidFill>
                                  <a:effectLst/>
                                  <a:latin typeface="Times New Roman" panose="02020603050405020304" pitchFamily="18" charset="0"/>
                                  <a:ea typeface="+mn-ea"/>
                                  <a:cs typeface="Times New Roman" panose="02020603050405020304" pitchFamily="18" charset="0"/>
                                </a:rPr>
                                <m:t>   </m:t>
                              </m:r>
                              <m:r>
                                <a:rPr lang="en-US" sz="1200" i="1" kern="1200">
                                  <a:solidFill>
                                    <a:schemeClr val="tx1"/>
                                  </a:solidFill>
                                  <a:effectLst/>
                                  <a:latin typeface="Cambria Math" panose="02040503050406030204" pitchFamily="18" charset="0"/>
                                  <a:ea typeface="+mn-ea"/>
                                  <a:cs typeface="+mn-cs"/>
                                </a:rPr>
                                <m:t>𝑖</m:t>
                              </m:r>
                              <m:r>
                                <a:rPr lang="en-US" sz="1200" kern="1200">
                                  <a:solidFill>
                                    <a:schemeClr val="tx1"/>
                                  </a:solidFill>
                                  <a:effectLst/>
                                  <a:latin typeface="Cambria Math" panose="02040503050406030204" pitchFamily="18" charset="0"/>
                                  <a:ea typeface="+mn-ea"/>
                                  <a:cs typeface="+mn-cs"/>
                                </a:rPr>
                                <m:t>,</m:t>
                              </m:r>
                              <m:r>
                                <a:rPr lang="en-US" sz="1200" i="1" kern="1200">
                                  <a:solidFill>
                                    <a:schemeClr val="tx1"/>
                                  </a:solidFill>
                                  <a:effectLst/>
                                  <a:latin typeface="Cambria Math" panose="02040503050406030204" pitchFamily="18" charset="0"/>
                                  <a:ea typeface="+mn-ea"/>
                                  <a:cs typeface="+mn-cs"/>
                                </a:rPr>
                                <m:t>𝑗</m:t>
                              </m:r>
                              <m:r>
                                <a:rPr lang="en-US" sz="1200" kern="1200">
                                  <a:solidFill>
                                    <a:schemeClr val="tx1"/>
                                  </a:solidFill>
                                  <a:effectLst/>
                                  <a:latin typeface="Cambria Math" panose="02040503050406030204" pitchFamily="18" charset="0"/>
                                  <a:ea typeface="+mn-ea"/>
                                  <a:cs typeface="+mn-cs"/>
                                </a:rPr>
                                <m:t>=1,…,</m:t>
                              </m:r>
                              <m:r>
                                <a:rPr lang="en-US" sz="1200" i="1" kern="1200">
                                  <a:solidFill>
                                    <a:schemeClr val="tx1"/>
                                  </a:solidFill>
                                  <a:effectLst/>
                                  <a:latin typeface="Cambria Math" panose="02040503050406030204" pitchFamily="18" charset="0"/>
                                  <a:ea typeface="+mn-ea"/>
                                  <a:cs typeface="+mn-cs"/>
                                </a:rPr>
                                <m:t>𝑛</m:t>
                              </m:r>
                            </m:oMath>
                          </a14:m>
                          <a:endParaRPr lang="en-IN" sz="1200" kern="1200" dirty="0">
                            <a:solidFill>
                              <a:schemeClr val="tx1"/>
                            </a:solidFill>
                            <a:effectLst/>
                            <a:latin typeface="Times New Roman" panose="02020603050405020304" pitchFamily="18" charset="0"/>
                            <a:ea typeface="+mn-ea"/>
                            <a:cs typeface="Times New Roman" panose="02020603050405020304" pitchFamily="18" charset="0"/>
                          </a:endParaRPr>
                        </a:p>
                      </a:txBody>
                      <a:tcPr>
                        <a:solidFill>
                          <a:schemeClr val="bg1"/>
                        </a:solidFill>
                      </a:tcPr>
                    </a:tc>
                    <a:extLst>
                      <a:ext uri="{0D108BD9-81ED-4DB2-BD59-A6C34878D82A}">
                        <a16:rowId xmlns:a16="http://schemas.microsoft.com/office/drawing/2014/main" val="1337291819"/>
                      </a:ext>
                    </a:extLst>
                  </a:tr>
                  <a:tr h="2844319">
                    <a:tc>
                      <a:txBody>
                        <a:bodyPr/>
                        <a:lstStyle/>
                        <a:p>
                          <a:r>
                            <a:rPr lang="en-US" sz="1400" b="1" i="1" dirty="0">
                              <a:latin typeface="Times New Roman" panose="02020603050405020304" pitchFamily="18" charset="0"/>
                              <a:cs typeface="Times New Roman" panose="02020603050405020304" pitchFamily="18" charset="0"/>
                            </a:rPr>
                            <a:t>Joint entropy (</a:t>
                          </a:r>
                          <a14:m>
                            <m:oMath xmlns:m="http://schemas.openxmlformats.org/officeDocument/2006/math">
                              <m:sSub>
                                <m:sSubPr>
                                  <m:ctrlPr>
                                    <a:rPr lang="en-IN" sz="1400" i="1" kern="1200" smtClean="0">
                                      <a:solidFill>
                                        <a:schemeClr val="tx1"/>
                                      </a:solidFill>
                                      <a:effectLst/>
                                      <a:latin typeface="Cambria Math" panose="02040503050406030204" pitchFamily="18" charset="0"/>
                                      <a:ea typeface="+mn-ea"/>
                                      <a:cs typeface="+mn-cs"/>
                                    </a:rPr>
                                  </m:ctrlPr>
                                </m:sSubPr>
                                <m:e>
                                  <m:r>
                                    <a:rPr lang="en-US" sz="1400" i="1" kern="1200">
                                      <a:solidFill>
                                        <a:schemeClr val="tx1"/>
                                      </a:solidFill>
                                      <a:effectLst/>
                                      <a:latin typeface="Cambria Math" panose="02040503050406030204" pitchFamily="18" charset="0"/>
                                      <a:ea typeface="+mn-ea"/>
                                      <a:cs typeface="+mn-cs"/>
                                    </a:rPr>
                                    <m:t>𝐻</m:t>
                                  </m:r>
                                </m:e>
                                <m:sub>
                                  <m:r>
                                    <a:rPr lang="en-US" sz="1400" i="1" kern="1200">
                                      <a:solidFill>
                                        <a:schemeClr val="tx1"/>
                                      </a:solidFill>
                                      <a:effectLst/>
                                      <a:latin typeface="Cambria Math" panose="02040503050406030204" pitchFamily="18" charset="0"/>
                                      <a:ea typeface="+mn-ea"/>
                                      <a:cs typeface="+mn-cs"/>
                                    </a:rPr>
                                    <m:t>𝐹</m:t>
                                  </m:r>
                                </m:sub>
                              </m:sSub>
                            </m:oMath>
                          </a14:m>
                          <a:r>
                            <a:rPr lang="en-IN" sz="1400" b="1" i="1" dirty="0">
                              <a:latin typeface="Times New Roman" panose="02020603050405020304" pitchFamily="18" charset="0"/>
                              <a:cs typeface="Times New Roman" panose="02020603050405020304" pitchFamily="18" charset="0"/>
                            </a:rPr>
                            <a:t>):</a:t>
                          </a:r>
                        </a:p>
                        <a:p>
                          <a:endParaRPr lang="en-IN" sz="1200" i="1" dirty="0">
                            <a:latin typeface="Times New Roman" panose="02020603050405020304" pitchFamily="18" charset="0"/>
                            <a:cs typeface="Times New Roman" panose="02020603050405020304" pitchFamily="18" charset="0"/>
                          </a:endParaRPr>
                        </a:p>
                        <a:p>
                          <a:pPr algn="just"/>
                          <a:r>
                            <a:rPr lang="en-US" sz="1400" dirty="0">
                              <a:latin typeface="Times New Roman" panose="02020603050405020304" pitchFamily="18" charset="0"/>
                              <a:cs typeface="Times New Roman" panose="02020603050405020304" pitchFamily="18" charset="0"/>
                            </a:rPr>
                            <a:t>Represents </a:t>
                          </a:r>
                          <a:r>
                            <a:rPr lang="en-IN" sz="1400" dirty="0">
                              <a:latin typeface="Times New Roman" panose="02020603050405020304" pitchFamily="18" charset="0"/>
                              <a:cs typeface="Times New Roman" panose="02020603050405020304" pitchFamily="18" charset="0"/>
                            </a:rPr>
                            <a:t>total information provided by observing two variables X, Y</a:t>
                          </a:r>
                          <a:endParaRPr lang="en-US" sz="1400" dirty="0">
                            <a:latin typeface="Times New Roman" panose="02020603050405020304" pitchFamily="18" charset="0"/>
                            <a:cs typeface="Times New Roman" panose="02020603050405020304" pitchFamily="18"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endParaRPr lang="en-IN" sz="1200" kern="1200" dirty="0">
                            <a:solidFill>
                              <a:schemeClr val="tx1"/>
                            </a:solidFill>
                            <a:effectLst/>
                            <a:latin typeface="Times New Roman" panose="02020603050405020304" pitchFamily="18" charset="0"/>
                            <a:ea typeface="+mn-ea"/>
                            <a:cs typeface="Times New Roman" panose="02020603050405020304" pitchFamily="18" charset="0"/>
                          </a:endParaRPr>
                        </a:p>
                      </a:txBody>
                      <a:tcPr>
                        <a:solidFill>
                          <a:schemeClr val="bg1"/>
                        </a:solidFill>
                      </a:tcPr>
                    </a:tc>
                    <a:tc>
                      <a:txBody>
                        <a:bodyPr/>
                        <a:lstStyle/>
                        <a:p>
                          <a:pPr/>
                          <a14:m>
                            <m:oMathPara xmlns:m="http://schemas.openxmlformats.org/officeDocument/2006/math">
                              <m:oMathParaPr>
                                <m:jc m:val="centerGroup"/>
                              </m:oMathParaPr>
                              <m:oMath xmlns:m="http://schemas.openxmlformats.org/officeDocument/2006/math">
                                <m:sSub>
                                  <m:sSubPr>
                                    <m:ctrlPr>
                                      <a:rPr lang="en-IN" sz="1400" i="1" kern="1200" smtClean="0">
                                        <a:solidFill>
                                          <a:schemeClr val="tx1"/>
                                        </a:solidFill>
                                        <a:effectLst/>
                                        <a:latin typeface="Cambria Math" panose="02040503050406030204" pitchFamily="18" charset="0"/>
                                        <a:ea typeface="+mn-ea"/>
                                        <a:cs typeface="+mn-cs"/>
                                      </a:rPr>
                                    </m:ctrlPr>
                                  </m:sSubPr>
                                  <m:e>
                                    <m:r>
                                      <a:rPr lang="en-US" sz="1400" i="1" kern="1200">
                                        <a:solidFill>
                                          <a:schemeClr val="tx1"/>
                                        </a:solidFill>
                                        <a:effectLst/>
                                        <a:latin typeface="Cambria Math" panose="02040503050406030204" pitchFamily="18" charset="0"/>
                                        <a:ea typeface="+mn-ea"/>
                                        <a:cs typeface="+mn-cs"/>
                                      </a:rPr>
                                      <m:t>𝐻</m:t>
                                    </m:r>
                                  </m:e>
                                  <m:sub>
                                    <m:r>
                                      <a:rPr lang="en-US" sz="1400" i="1" kern="1200">
                                        <a:solidFill>
                                          <a:schemeClr val="tx1"/>
                                        </a:solidFill>
                                        <a:effectLst/>
                                        <a:latin typeface="Cambria Math" panose="02040503050406030204" pitchFamily="18" charset="0"/>
                                        <a:ea typeface="+mn-ea"/>
                                        <a:cs typeface="+mn-cs"/>
                                      </a:rPr>
                                      <m:t>𝐹</m:t>
                                    </m:r>
                                  </m:sub>
                                </m:sSub>
                                <m:d>
                                  <m:dPr>
                                    <m:ctrlPr>
                                      <a:rPr lang="en-IN" sz="1400" i="1" kern="1200">
                                        <a:solidFill>
                                          <a:schemeClr val="tx1"/>
                                        </a:solidFill>
                                        <a:effectLst/>
                                        <a:latin typeface="Cambria Math" panose="02040503050406030204" pitchFamily="18" charset="0"/>
                                        <a:ea typeface="+mn-ea"/>
                                        <a:cs typeface="+mn-cs"/>
                                      </a:rPr>
                                    </m:ctrlPr>
                                  </m:dPr>
                                  <m:e>
                                    <m:r>
                                      <a:rPr lang="en-US" sz="1400" i="1" kern="1200">
                                        <a:solidFill>
                                          <a:schemeClr val="tx1"/>
                                        </a:solidFill>
                                        <a:effectLst/>
                                        <a:latin typeface="Cambria Math" panose="02040503050406030204" pitchFamily="18" charset="0"/>
                                        <a:ea typeface="+mn-ea"/>
                                        <a:cs typeface="+mn-cs"/>
                                      </a:rPr>
                                      <m:t>𝑋</m:t>
                                    </m:r>
                                    <m:r>
                                      <a:rPr lang="en-US" sz="1400" i="1" kern="1200">
                                        <a:solidFill>
                                          <a:schemeClr val="tx1"/>
                                        </a:solidFill>
                                        <a:effectLst/>
                                        <a:latin typeface="Cambria Math" panose="02040503050406030204" pitchFamily="18" charset="0"/>
                                        <a:ea typeface="+mn-ea"/>
                                        <a:cs typeface="+mn-cs"/>
                                      </a:rPr>
                                      <m:t>,</m:t>
                                    </m:r>
                                    <m:r>
                                      <a:rPr lang="en-US" sz="1400" i="1" kern="1200">
                                        <a:solidFill>
                                          <a:schemeClr val="tx1"/>
                                        </a:solidFill>
                                        <a:effectLst/>
                                        <a:latin typeface="Cambria Math" panose="02040503050406030204" pitchFamily="18" charset="0"/>
                                        <a:ea typeface="+mn-ea"/>
                                        <a:cs typeface="+mn-cs"/>
                                      </a:rPr>
                                      <m:t>𝑌</m:t>
                                    </m:r>
                                  </m:e>
                                </m:d>
                                <m:r>
                                  <a:rPr lang="en-US" sz="1400" i="1" kern="1200">
                                    <a:solidFill>
                                      <a:schemeClr val="tx1"/>
                                    </a:solidFill>
                                    <a:effectLst/>
                                    <a:latin typeface="Cambria Math" panose="02040503050406030204" pitchFamily="18" charset="0"/>
                                    <a:ea typeface="+mn-ea"/>
                                    <a:cs typeface="+mn-cs"/>
                                  </a:rPr>
                                  <m:t>=</m:t>
                                </m:r>
                                <m:sSub>
                                  <m:sSubPr>
                                    <m:ctrlPr>
                                      <a:rPr lang="en-IN" sz="1400" i="1" kern="1200">
                                        <a:solidFill>
                                          <a:schemeClr val="tx1"/>
                                        </a:solidFill>
                                        <a:effectLst/>
                                        <a:latin typeface="Cambria Math" panose="02040503050406030204" pitchFamily="18" charset="0"/>
                                        <a:ea typeface="+mn-ea"/>
                                        <a:cs typeface="+mn-cs"/>
                                      </a:rPr>
                                    </m:ctrlPr>
                                  </m:sSubPr>
                                  <m:e>
                                    <m:r>
                                      <a:rPr lang="en-US" sz="1400" i="1" kern="1200">
                                        <a:solidFill>
                                          <a:schemeClr val="tx1"/>
                                        </a:solidFill>
                                        <a:effectLst/>
                                        <a:latin typeface="Cambria Math" panose="02040503050406030204" pitchFamily="18" charset="0"/>
                                        <a:ea typeface="+mn-ea"/>
                                        <a:cs typeface="+mn-cs"/>
                                      </a:rPr>
                                      <m:t>𝐻</m:t>
                                    </m:r>
                                  </m:e>
                                  <m:sub>
                                    <m:r>
                                      <a:rPr lang="en-US" sz="1400" i="1" kern="1200">
                                        <a:solidFill>
                                          <a:schemeClr val="tx1"/>
                                        </a:solidFill>
                                        <a:effectLst/>
                                        <a:latin typeface="Cambria Math" panose="02040503050406030204" pitchFamily="18" charset="0"/>
                                        <a:ea typeface="+mn-ea"/>
                                        <a:cs typeface="+mn-cs"/>
                                      </a:rPr>
                                      <m:t>𝐹</m:t>
                                    </m:r>
                                  </m:sub>
                                </m:sSub>
                                <m:d>
                                  <m:dPr>
                                    <m:ctrlPr>
                                      <a:rPr lang="en-IN" sz="1400" i="1" kern="1200">
                                        <a:solidFill>
                                          <a:schemeClr val="tx1"/>
                                        </a:solidFill>
                                        <a:effectLst/>
                                        <a:latin typeface="Cambria Math" panose="02040503050406030204" pitchFamily="18" charset="0"/>
                                        <a:ea typeface="+mn-ea"/>
                                        <a:cs typeface="+mn-cs"/>
                                      </a:rPr>
                                    </m:ctrlPr>
                                  </m:dPr>
                                  <m:e>
                                    <m:func>
                                      <m:funcPr>
                                        <m:ctrlPr>
                                          <a:rPr lang="en-IN" sz="1400" i="1" kern="1200">
                                            <a:solidFill>
                                              <a:schemeClr val="tx1"/>
                                            </a:solidFill>
                                            <a:effectLst/>
                                            <a:latin typeface="Cambria Math" panose="02040503050406030204" pitchFamily="18" charset="0"/>
                                            <a:ea typeface="+mn-ea"/>
                                            <a:cs typeface="+mn-cs"/>
                                          </a:rPr>
                                        </m:ctrlPr>
                                      </m:funcPr>
                                      <m:fName>
                                        <m:sSub>
                                          <m:sSubPr>
                                            <m:ctrlPr>
                                              <a:rPr lang="en-IN" sz="1400" i="1" kern="1200">
                                                <a:solidFill>
                                                  <a:schemeClr val="tx1"/>
                                                </a:solidFill>
                                                <a:effectLst/>
                                                <a:latin typeface="Cambria Math" panose="02040503050406030204" pitchFamily="18" charset="0"/>
                                                <a:ea typeface="+mn-ea"/>
                                                <a:cs typeface="+mn-cs"/>
                                              </a:rPr>
                                            </m:ctrlPr>
                                          </m:sSubPr>
                                          <m:e>
                                            <m:r>
                                              <a:rPr lang="en-US" sz="1400" i="1" kern="1200">
                                                <a:solidFill>
                                                  <a:schemeClr val="tx1"/>
                                                </a:solidFill>
                                                <a:effectLst/>
                                                <a:latin typeface="Cambria Math" panose="02040503050406030204" pitchFamily="18" charset="0"/>
                                                <a:ea typeface="+mn-ea"/>
                                                <a:cs typeface="+mn-cs"/>
                                              </a:rPr>
                                              <m:t>𝑅</m:t>
                                            </m:r>
                                          </m:e>
                                          <m:sub>
                                            <m:sSub>
                                              <m:sSubPr>
                                                <m:ctrlPr>
                                                  <a:rPr lang="en-IN" sz="1400" i="1" kern="1200">
                                                    <a:solidFill>
                                                      <a:schemeClr val="tx1"/>
                                                    </a:solidFill>
                                                    <a:effectLst/>
                                                    <a:latin typeface="Cambria Math" panose="02040503050406030204" pitchFamily="18" charset="0"/>
                                                    <a:ea typeface="+mn-ea"/>
                                                    <a:cs typeface="+mn-cs"/>
                                                  </a:rPr>
                                                </m:ctrlPr>
                                              </m:sSubPr>
                                              <m:e>
                                                <m:r>
                                                  <a:rPr lang="en-US" sz="1400" i="1" kern="1200">
                                                    <a:solidFill>
                                                      <a:schemeClr val="tx1"/>
                                                    </a:solidFill>
                                                    <a:effectLst/>
                                                    <a:latin typeface="Cambria Math" panose="02040503050406030204" pitchFamily="18" charset="0"/>
                                                    <a:ea typeface="+mn-ea"/>
                                                    <a:cs typeface="+mn-cs"/>
                                                  </a:rPr>
                                                  <m:t>𝐹</m:t>
                                                </m:r>
                                              </m:e>
                                              <m:sub>
                                                <m:r>
                                                  <a:rPr lang="en-US" sz="1400" i="1" kern="1200">
                                                    <a:solidFill>
                                                      <a:schemeClr val="tx1"/>
                                                    </a:solidFill>
                                                    <a:effectLst/>
                                                    <a:latin typeface="Cambria Math" panose="02040503050406030204" pitchFamily="18" charset="0"/>
                                                    <a:ea typeface="+mn-ea"/>
                                                    <a:cs typeface="+mn-cs"/>
                                                  </a:rPr>
                                                  <m:t>𝑋</m:t>
                                                </m:r>
                                              </m:sub>
                                            </m:sSub>
                                          </m:sub>
                                        </m:sSub>
                                      </m:fName>
                                      <m:e>
                                        <m:r>
                                          <a:rPr lang="en-US" sz="1400" i="1" kern="1200">
                                            <a:solidFill>
                                              <a:schemeClr val="tx1"/>
                                            </a:solidFill>
                                            <a:effectLst/>
                                            <a:latin typeface="Cambria Math" panose="02040503050406030204" pitchFamily="18" charset="0"/>
                                            <a:ea typeface="+mn-ea"/>
                                            <a:cs typeface="+mn-cs"/>
                                          </a:rPr>
                                          <m:t>,</m:t>
                                        </m:r>
                                      </m:e>
                                    </m:func>
                                    <m:sSub>
                                      <m:sSubPr>
                                        <m:ctrlPr>
                                          <a:rPr lang="en-IN" sz="1400" i="1" kern="1200">
                                            <a:solidFill>
                                              <a:schemeClr val="tx1"/>
                                            </a:solidFill>
                                            <a:effectLst/>
                                            <a:latin typeface="Cambria Math" panose="02040503050406030204" pitchFamily="18" charset="0"/>
                                            <a:ea typeface="+mn-ea"/>
                                            <a:cs typeface="+mn-cs"/>
                                          </a:rPr>
                                        </m:ctrlPr>
                                      </m:sSubPr>
                                      <m:e>
                                        <m:r>
                                          <a:rPr lang="en-US" sz="1400" i="1" kern="1200">
                                            <a:solidFill>
                                              <a:schemeClr val="tx1"/>
                                            </a:solidFill>
                                            <a:effectLst/>
                                            <a:latin typeface="Cambria Math" panose="02040503050406030204" pitchFamily="18" charset="0"/>
                                            <a:ea typeface="+mn-ea"/>
                                            <a:cs typeface="+mn-cs"/>
                                          </a:rPr>
                                          <m:t>𝑅</m:t>
                                        </m:r>
                                      </m:e>
                                      <m:sub>
                                        <m:sSub>
                                          <m:sSubPr>
                                            <m:ctrlPr>
                                              <a:rPr lang="en-IN" sz="1400" i="1" kern="1200">
                                                <a:solidFill>
                                                  <a:schemeClr val="tx1"/>
                                                </a:solidFill>
                                                <a:effectLst/>
                                                <a:latin typeface="Cambria Math" panose="02040503050406030204" pitchFamily="18" charset="0"/>
                                                <a:ea typeface="+mn-ea"/>
                                                <a:cs typeface="+mn-cs"/>
                                              </a:rPr>
                                            </m:ctrlPr>
                                          </m:sSubPr>
                                          <m:e>
                                            <m:r>
                                              <a:rPr lang="en-US" sz="1400" i="1" kern="1200">
                                                <a:solidFill>
                                                  <a:schemeClr val="tx1"/>
                                                </a:solidFill>
                                                <a:effectLst/>
                                                <a:latin typeface="Cambria Math" panose="02040503050406030204" pitchFamily="18" charset="0"/>
                                                <a:ea typeface="+mn-ea"/>
                                                <a:cs typeface="+mn-cs"/>
                                              </a:rPr>
                                              <m:t>𝐹</m:t>
                                            </m:r>
                                          </m:e>
                                          <m:sub>
                                            <m:r>
                                              <a:rPr lang="en-US" sz="1400" i="1" kern="1200">
                                                <a:solidFill>
                                                  <a:schemeClr val="tx1"/>
                                                </a:solidFill>
                                                <a:effectLst/>
                                                <a:latin typeface="Cambria Math" panose="02040503050406030204" pitchFamily="18" charset="0"/>
                                                <a:ea typeface="+mn-ea"/>
                                                <a:cs typeface="+mn-cs"/>
                                              </a:rPr>
                                              <m:t>𝑌</m:t>
                                            </m:r>
                                          </m:sub>
                                        </m:sSub>
                                      </m:sub>
                                    </m:sSub>
                                  </m:e>
                                </m:d>
                                <m:r>
                                  <a:rPr lang="en-US" sz="1400" i="1" kern="1200" smtClean="0">
                                    <a:solidFill>
                                      <a:schemeClr val="tx1"/>
                                    </a:solidFill>
                                    <a:effectLst/>
                                    <a:latin typeface="Cambria Math" panose="02040503050406030204" pitchFamily="18" charset="0"/>
                                    <a:ea typeface="+mn-ea"/>
                                    <a:cs typeface="+mn-cs"/>
                                  </a:rPr>
                                  <m:t>=−</m:t>
                                </m:r>
                                <m:f>
                                  <m:fPr>
                                    <m:ctrlPr>
                                      <a:rPr lang="en-IN" sz="1400" i="1" kern="1200">
                                        <a:solidFill>
                                          <a:schemeClr val="tx1"/>
                                        </a:solidFill>
                                        <a:effectLst/>
                                        <a:latin typeface="Cambria Math" panose="02040503050406030204" pitchFamily="18" charset="0"/>
                                        <a:ea typeface="+mn-ea"/>
                                        <a:cs typeface="+mn-cs"/>
                                      </a:rPr>
                                    </m:ctrlPr>
                                  </m:fPr>
                                  <m:num>
                                    <m:r>
                                      <a:rPr lang="en-US" sz="1400" i="1" kern="1200">
                                        <a:solidFill>
                                          <a:schemeClr val="tx1"/>
                                        </a:solidFill>
                                        <a:effectLst/>
                                        <a:latin typeface="Cambria Math" panose="02040503050406030204" pitchFamily="18" charset="0"/>
                                        <a:ea typeface="+mn-ea"/>
                                        <a:cs typeface="+mn-cs"/>
                                      </a:rPr>
                                      <m:t>1</m:t>
                                    </m:r>
                                  </m:num>
                                  <m:den>
                                    <m:r>
                                      <a:rPr lang="en-US" sz="1400" i="1" kern="1200">
                                        <a:solidFill>
                                          <a:schemeClr val="tx1"/>
                                        </a:solidFill>
                                        <a:effectLst/>
                                        <a:latin typeface="Cambria Math" panose="02040503050406030204" pitchFamily="18" charset="0"/>
                                        <a:ea typeface="+mn-ea"/>
                                        <a:cs typeface="+mn-cs"/>
                                      </a:rPr>
                                      <m:t>𝑛</m:t>
                                    </m:r>
                                  </m:den>
                                </m:f>
                                <m:nary>
                                  <m:naryPr>
                                    <m:chr m:val="∑"/>
                                    <m:ctrlPr>
                                      <a:rPr lang="en-IN" sz="1400" i="1" kern="1200">
                                        <a:solidFill>
                                          <a:schemeClr val="tx1"/>
                                        </a:solidFill>
                                        <a:effectLst/>
                                        <a:latin typeface="Cambria Math" panose="02040503050406030204" pitchFamily="18" charset="0"/>
                                        <a:ea typeface="+mn-ea"/>
                                        <a:cs typeface="+mn-cs"/>
                                      </a:rPr>
                                    </m:ctrlPr>
                                  </m:naryPr>
                                  <m:sub>
                                    <m:r>
                                      <a:rPr lang="en-US" sz="1400" i="1" kern="1200">
                                        <a:solidFill>
                                          <a:schemeClr val="tx1"/>
                                        </a:solidFill>
                                        <a:effectLst/>
                                        <a:latin typeface="Cambria Math" panose="02040503050406030204" pitchFamily="18" charset="0"/>
                                        <a:ea typeface="+mn-ea"/>
                                        <a:cs typeface="+mn-cs"/>
                                      </a:rPr>
                                      <m:t>𝑖</m:t>
                                    </m:r>
                                    <m:r>
                                      <a:rPr lang="en-US" sz="1400" i="1" kern="1200">
                                        <a:solidFill>
                                          <a:schemeClr val="tx1"/>
                                        </a:solidFill>
                                        <a:effectLst/>
                                        <a:latin typeface="Cambria Math" panose="02040503050406030204" pitchFamily="18" charset="0"/>
                                        <a:ea typeface="+mn-ea"/>
                                        <a:cs typeface="+mn-cs"/>
                                      </a:rPr>
                                      <m:t>=1</m:t>
                                    </m:r>
                                  </m:sub>
                                  <m:sup>
                                    <m:r>
                                      <a:rPr lang="en-US" sz="1400" i="1" kern="1200">
                                        <a:solidFill>
                                          <a:schemeClr val="tx1"/>
                                        </a:solidFill>
                                        <a:effectLst/>
                                        <a:latin typeface="Cambria Math" panose="02040503050406030204" pitchFamily="18" charset="0"/>
                                        <a:ea typeface="+mn-ea"/>
                                        <a:cs typeface="+mn-cs"/>
                                      </a:rPr>
                                      <m:t>𝑛</m:t>
                                    </m:r>
                                  </m:sup>
                                  <m:e>
                                    <m:func>
                                      <m:funcPr>
                                        <m:ctrlPr>
                                          <a:rPr lang="en-IN" sz="1400" i="1" kern="1200">
                                            <a:solidFill>
                                              <a:schemeClr val="tx1"/>
                                            </a:solidFill>
                                            <a:effectLst/>
                                            <a:latin typeface="Cambria Math" panose="02040503050406030204" pitchFamily="18" charset="0"/>
                                            <a:ea typeface="+mn-ea"/>
                                            <a:cs typeface="+mn-cs"/>
                                          </a:rPr>
                                        </m:ctrlPr>
                                      </m:funcPr>
                                      <m:fName>
                                        <m:r>
                                          <a:rPr lang="en-US" sz="1400" i="1" kern="1200">
                                            <a:solidFill>
                                              <a:schemeClr val="tx1"/>
                                            </a:solidFill>
                                            <a:effectLst/>
                                            <a:latin typeface="Cambria Math" panose="02040503050406030204" pitchFamily="18" charset="0"/>
                                            <a:ea typeface="+mn-ea"/>
                                            <a:cs typeface="+mn-cs"/>
                                          </a:rPr>
                                          <m:t>𝑙𝑜𝑔</m:t>
                                        </m:r>
                                      </m:fName>
                                      <m:e>
                                        <m:f>
                                          <m:fPr>
                                            <m:ctrlPr>
                                              <a:rPr lang="en-IN" sz="1400" i="1" kern="1200">
                                                <a:solidFill>
                                                  <a:schemeClr val="tx1"/>
                                                </a:solidFill>
                                                <a:effectLst/>
                                                <a:latin typeface="Cambria Math" panose="02040503050406030204" pitchFamily="18" charset="0"/>
                                                <a:ea typeface="+mn-ea"/>
                                                <a:cs typeface="+mn-cs"/>
                                              </a:rPr>
                                            </m:ctrlPr>
                                          </m:fPr>
                                          <m:num>
                                            <m:d>
                                              <m:dPr>
                                                <m:begChr m:val="|"/>
                                                <m:endChr m:val="|"/>
                                                <m:ctrlPr>
                                                  <a:rPr lang="en-IN" sz="1400" i="1" kern="1200">
                                                    <a:solidFill>
                                                      <a:schemeClr val="tx1"/>
                                                    </a:solidFill>
                                                    <a:effectLst/>
                                                    <a:latin typeface="Cambria Math" panose="02040503050406030204" pitchFamily="18" charset="0"/>
                                                    <a:ea typeface="+mn-ea"/>
                                                    <a:cs typeface="+mn-cs"/>
                                                  </a:rPr>
                                                </m:ctrlPr>
                                              </m:dPr>
                                              <m:e>
                                                <m:sSub>
                                                  <m:sSubPr>
                                                    <m:ctrlPr>
                                                      <a:rPr lang="en-IN" sz="1400" i="1" kern="1200">
                                                        <a:solidFill>
                                                          <a:schemeClr val="tx1"/>
                                                        </a:solidFill>
                                                        <a:effectLst/>
                                                        <a:latin typeface="Cambria Math" panose="02040503050406030204" pitchFamily="18" charset="0"/>
                                                        <a:ea typeface="+mn-ea"/>
                                                        <a:cs typeface="+mn-cs"/>
                                                      </a:rPr>
                                                    </m:ctrlPr>
                                                  </m:sSubPr>
                                                  <m:e>
                                                    <m:d>
                                                      <m:dPr>
                                                        <m:begChr m:val="["/>
                                                        <m:endChr m:val="]"/>
                                                        <m:ctrlPr>
                                                          <a:rPr lang="en-IN" sz="1400" i="1" kern="1200">
                                                            <a:solidFill>
                                                              <a:schemeClr val="tx1"/>
                                                            </a:solidFill>
                                                            <a:effectLst/>
                                                            <a:latin typeface="Cambria Math" panose="02040503050406030204" pitchFamily="18" charset="0"/>
                                                            <a:ea typeface="+mn-ea"/>
                                                            <a:cs typeface="+mn-cs"/>
                                                          </a:rPr>
                                                        </m:ctrlPr>
                                                      </m:dPr>
                                                      <m:e>
                                                        <m:sSub>
                                                          <m:sSubPr>
                                                            <m:ctrlPr>
                                                              <a:rPr lang="en-IN" sz="1400" i="1" kern="1200">
                                                                <a:solidFill>
                                                                  <a:schemeClr val="tx1"/>
                                                                </a:solidFill>
                                                                <a:effectLst/>
                                                                <a:latin typeface="Cambria Math" panose="02040503050406030204" pitchFamily="18" charset="0"/>
                                                                <a:ea typeface="+mn-ea"/>
                                                                <a:cs typeface="+mn-cs"/>
                                                              </a:rPr>
                                                            </m:ctrlPr>
                                                          </m:sSubPr>
                                                          <m:e>
                                                            <m:r>
                                                              <a:rPr lang="en-US" sz="1400" i="1" kern="1200">
                                                                <a:solidFill>
                                                                  <a:schemeClr val="tx1"/>
                                                                </a:solidFill>
                                                                <a:effectLst/>
                                                                <a:latin typeface="Cambria Math" panose="02040503050406030204" pitchFamily="18" charset="0"/>
                                                                <a:ea typeface="+mn-ea"/>
                                                                <a:cs typeface="+mn-cs"/>
                                                              </a:rPr>
                                                              <m:t>𝑥</m:t>
                                                            </m:r>
                                                          </m:e>
                                                          <m:sub>
                                                            <m:r>
                                                              <a:rPr lang="en-US" sz="1400" i="1" kern="1200">
                                                                <a:solidFill>
                                                                  <a:schemeClr val="tx1"/>
                                                                </a:solidFill>
                                                                <a:effectLst/>
                                                                <a:latin typeface="Cambria Math" panose="02040503050406030204" pitchFamily="18" charset="0"/>
                                                                <a:ea typeface="+mn-ea"/>
                                                                <a:cs typeface="+mn-cs"/>
                                                              </a:rPr>
                                                              <m:t>𝑖</m:t>
                                                            </m:r>
                                                          </m:sub>
                                                        </m:sSub>
                                                      </m:e>
                                                    </m:d>
                                                  </m:e>
                                                  <m:sub>
                                                    <m:sSub>
                                                      <m:sSubPr>
                                                        <m:ctrlPr>
                                                          <a:rPr lang="en-IN" sz="1400" i="1" kern="1200">
                                                            <a:solidFill>
                                                              <a:schemeClr val="tx1"/>
                                                            </a:solidFill>
                                                            <a:effectLst/>
                                                            <a:latin typeface="Cambria Math" panose="02040503050406030204" pitchFamily="18" charset="0"/>
                                                            <a:ea typeface="+mn-ea"/>
                                                            <a:cs typeface="+mn-cs"/>
                                                          </a:rPr>
                                                        </m:ctrlPr>
                                                      </m:sSubPr>
                                                      <m:e>
                                                        <m:r>
                                                          <a:rPr lang="en-US" sz="1400" i="1" kern="1200">
                                                            <a:solidFill>
                                                              <a:schemeClr val="tx1"/>
                                                            </a:solidFill>
                                                            <a:effectLst/>
                                                            <a:latin typeface="Cambria Math" panose="02040503050406030204" pitchFamily="18" charset="0"/>
                                                            <a:ea typeface="+mn-ea"/>
                                                            <a:cs typeface="+mn-cs"/>
                                                          </a:rPr>
                                                          <m:t>𝑅</m:t>
                                                        </m:r>
                                                      </m:e>
                                                      <m:sub>
                                                        <m:sSub>
                                                          <m:sSubPr>
                                                            <m:ctrlPr>
                                                              <a:rPr lang="en-IN" sz="1400" i="1" kern="1200">
                                                                <a:solidFill>
                                                                  <a:schemeClr val="tx1"/>
                                                                </a:solidFill>
                                                                <a:effectLst/>
                                                                <a:latin typeface="Cambria Math" panose="02040503050406030204" pitchFamily="18" charset="0"/>
                                                                <a:ea typeface="+mn-ea"/>
                                                                <a:cs typeface="+mn-cs"/>
                                                              </a:rPr>
                                                            </m:ctrlPr>
                                                          </m:sSubPr>
                                                          <m:e>
                                                            <m:r>
                                                              <a:rPr lang="en-US" sz="1400" i="1" kern="1200">
                                                                <a:solidFill>
                                                                  <a:schemeClr val="tx1"/>
                                                                </a:solidFill>
                                                                <a:effectLst/>
                                                                <a:latin typeface="Cambria Math" panose="02040503050406030204" pitchFamily="18" charset="0"/>
                                                                <a:ea typeface="+mn-ea"/>
                                                                <a:cs typeface="+mn-cs"/>
                                                              </a:rPr>
                                                              <m:t>𝐹</m:t>
                                                            </m:r>
                                                          </m:e>
                                                          <m:sub>
                                                            <m:r>
                                                              <a:rPr lang="en-US" sz="1400" i="1" kern="1200">
                                                                <a:solidFill>
                                                                  <a:schemeClr val="tx1"/>
                                                                </a:solidFill>
                                                                <a:effectLst/>
                                                                <a:latin typeface="Cambria Math" panose="02040503050406030204" pitchFamily="18" charset="0"/>
                                                                <a:ea typeface="+mn-ea"/>
                                                                <a:cs typeface="+mn-cs"/>
                                                              </a:rPr>
                                                              <m:t>𝑋</m:t>
                                                            </m:r>
                                                          </m:sub>
                                                        </m:sSub>
                                                      </m:sub>
                                                    </m:sSub>
                                                  </m:sub>
                                                </m:sSub>
                                              </m:e>
                                            </m:d>
                                            <m:r>
                                              <a:rPr lang="en-US" sz="1400" i="1" kern="1200">
                                                <a:solidFill>
                                                  <a:schemeClr val="tx1"/>
                                                </a:solidFill>
                                                <a:effectLst/>
                                                <a:latin typeface="Cambria Math" panose="02040503050406030204" pitchFamily="18" charset="0"/>
                                                <a:ea typeface="+mn-ea"/>
                                                <a:cs typeface="+mn-cs"/>
                                              </a:rPr>
                                              <m:t>∩</m:t>
                                            </m:r>
                                            <m:d>
                                              <m:dPr>
                                                <m:begChr m:val="|"/>
                                                <m:endChr m:val="|"/>
                                                <m:ctrlPr>
                                                  <a:rPr lang="en-IN" sz="1400" i="1" kern="1200">
                                                    <a:solidFill>
                                                      <a:schemeClr val="tx1"/>
                                                    </a:solidFill>
                                                    <a:effectLst/>
                                                    <a:latin typeface="Cambria Math" panose="02040503050406030204" pitchFamily="18" charset="0"/>
                                                    <a:ea typeface="+mn-ea"/>
                                                    <a:cs typeface="+mn-cs"/>
                                                  </a:rPr>
                                                </m:ctrlPr>
                                              </m:dPr>
                                              <m:e>
                                                <m:sSub>
                                                  <m:sSubPr>
                                                    <m:ctrlPr>
                                                      <a:rPr lang="en-IN" sz="1400" i="1" kern="1200">
                                                        <a:solidFill>
                                                          <a:schemeClr val="tx1"/>
                                                        </a:solidFill>
                                                        <a:effectLst/>
                                                        <a:latin typeface="Cambria Math" panose="02040503050406030204" pitchFamily="18" charset="0"/>
                                                        <a:ea typeface="+mn-ea"/>
                                                        <a:cs typeface="+mn-cs"/>
                                                      </a:rPr>
                                                    </m:ctrlPr>
                                                  </m:sSubPr>
                                                  <m:e>
                                                    <m:d>
                                                      <m:dPr>
                                                        <m:begChr m:val="["/>
                                                        <m:endChr m:val="]"/>
                                                        <m:ctrlPr>
                                                          <a:rPr lang="en-IN" sz="1400" i="1" kern="1200">
                                                            <a:solidFill>
                                                              <a:schemeClr val="tx1"/>
                                                            </a:solidFill>
                                                            <a:effectLst/>
                                                            <a:latin typeface="Cambria Math" panose="02040503050406030204" pitchFamily="18" charset="0"/>
                                                            <a:ea typeface="+mn-ea"/>
                                                            <a:cs typeface="+mn-cs"/>
                                                          </a:rPr>
                                                        </m:ctrlPr>
                                                      </m:dPr>
                                                      <m:e>
                                                        <m:sSub>
                                                          <m:sSubPr>
                                                            <m:ctrlPr>
                                                              <a:rPr lang="en-IN" sz="1400" i="1" kern="1200">
                                                                <a:solidFill>
                                                                  <a:schemeClr val="tx1"/>
                                                                </a:solidFill>
                                                                <a:effectLst/>
                                                                <a:latin typeface="Cambria Math" panose="02040503050406030204" pitchFamily="18" charset="0"/>
                                                                <a:ea typeface="+mn-ea"/>
                                                                <a:cs typeface="+mn-cs"/>
                                                              </a:rPr>
                                                            </m:ctrlPr>
                                                          </m:sSubPr>
                                                          <m:e>
                                                            <m:r>
                                                              <a:rPr lang="en-US" sz="1400" i="1" kern="1200">
                                                                <a:solidFill>
                                                                  <a:schemeClr val="tx1"/>
                                                                </a:solidFill>
                                                                <a:effectLst/>
                                                                <a:latin typeface="Cambria Math" panose="02040503050406030204" pitchFamily="18" charset="0"/>
                                                                <a:ea typeface="+mn-ea"/>
                                                                <a:cs typeface="+mn-cs"/>
                                                              </a:rPr>
                                                              <m:t>𝑦</m:t>
                                                            </m:r>
                                                          </m:e>
                                                          <m:sub>
                                                            <m:r>
                                                              <a:rPr lang="en-US" sz="1400" i="1" kern="1200">
                                                                <a:solidFill>
                                                                  <a:schemeClr val="tx1"/>
                                                                </a:solidFill>
                                                                <a:effectLst/>
                                                                <a:latin typeface="Cambria Math" panose="02040503050406030204" pitchFamily="18" charset="0"/>
                                                                <a:ea typeface="+mn-ea"/>
                                                                <a:cs typeface="+mn-cs"/>
                                                              </a:rPr>
                                                              <m:t>𝑖</m:t>
                                                            </m:r>
                                                          </m:sub>
                                                        </m:sSub>
                                                      </m:e>
                                                    </m:d>
                                                  </m:e>
                                                  <m:sub>
                                                    <m:sSub>
                                                      <m:sSubPr>
                                                        <m:ctrlPr>
                                                          <a:rPr lang="en-IN" sz="1400" i="1" kern="1200">
                                                            <a:solidFill>
                                                              <a:schemeClr val="tx1"/>
                                                            </a:solidFill>
                                                            <a:effectLst/>
                                                            <a:latin typeface="Cambria Math" panose="02040503050406030204" pitchFamily="18" charset="0"/>
                                                            <a:ea typeface="+mn-ea"/>
                                                            <a:cs typeface="+mn-cs"/>
                                                          </a:rPr>
                                                        </m:ctrlPr>
                                                      </m:sSubPr>
                                                      <m:e>
                                                        <m:r>
                                                          <a:rPr lang="en-US" sz="1400" i="1" kern="1200">
                                                            <a:solidFill>
                                                              <a:schemeClr val="tx1"/>
                                                            </a:solidFill>
                                                            <a:effectLst/>
                                                            <a:latin typeface="Cambria Math" panose="02040503050406030204" pitchFamily="18" charset="0"/>
                                                            <a:ea typeface="+mn-ea"/>
                                                            <a:cs typeface="+mn-cs"/>
                                                          </a:rPr>
                                                          <m:t>𝑅</m:t>
                                                        </m:r>
                                                      </m:e>
                                                      <m:sub>
                                                        <m:sSub>
                                                          <m:sSubPr>
                                                            <m:ctrlPr>
                                                              <a:rPr lang="en-IN" sz="1400" i="1" kern="1200">
                                                                <a:solidFill>
                                                                  <a:schemeClr val="tx1"/>
                                                                </a:solidFill>
                                                                <a:effectLst/>
                                                                <a:latin typeface="Cambria Math" panose="02040503050406030204" pitchFamily="18" charset="0"/>
                                                                <a:ea typeface="+mn-ea"/>
                                                                <a:cs typeface="+mn-cs"/>
                                                              </a:rPr>
                                                            </m:ctrlPr>
                                                          </m:sSubPr>
                                                          <m:e>
                                                            <m:r>
                                                              <a:rPr lang="en-US" sz="1400" i="1" kern="1200">
                                                                <a:solidFill>
                                                                  <a:schemeClr val="tx1"/>
                                                                </a:solidFill>
                                                                <a:effectLst/>
                                                                <a:latin typeface="Cambria Math" panose="02040503050406030204" pitchFamily="18" charset="0"/>
                                                                <a:ea typeface="+mn-ea"/>
                                                                <a:cs typeface="+mn-cs"/>
                                                              </a:rPr>
                                                              <m:t>𝐹</m:t>
                                                            </m:r>
                                                          </m:e>
                                                          <m:sub>
                                                            <m:r>
                                                              <a:rPr lang="en-US" sz="1400" i="1" kern="1200">
                                                                <a:solidFill>
                                                                  <a:schemeClr val="tx1"/>
                                                                </a:solidFill>
                                                                <a:effectLst/>
                                                                <a:latin typeface="Cambria Math" panose="02040503050406030204" pitchFamily="18" charset="0"/>
                                                                <a:ea typeface="+mn-ea"/>
                                                                <a:cs typeface="+mn-cs"/>
                                                              </a:rPr>
                                                              <m:t>𝑌</m:t>
                                                            </m:r>
                                                          </m:sub>
                                                        </m:sSub>
                                                      </m:sub>
                                                    </m:sSub>
                                                  </m:sub>
                                                </m:sSub>
                                              </m:e>
                                            </m:d>
                                          </m:num>
                                          <m:den>
                                            <m:r>
                                              <a:rPr lang="en-US" sz="1400" i="1" kern="1200">
                                                <a:solidFill>
                                                  <a:schemeClr val="tx1"/>
                                                </a:solidFill>
                                                <a:effectLst/>
                                                <a:latin typeface="Cambria Math" panose="02040503050406030204" pitchFamily="18" charset="0"/>
                                                <a:ea typeface="+mn-ea"/>
                                                <a:cs typeface="+mn-cs"/>
                                              </a:rPr>
                                              <m:t>𝑛</m:t>
                                            </m:r>
                                          </m:den>
                                        </m:f>
                                      </m:e>
                                    </m:func>
                                  </m:e>
                                </m:nary>
                              </m:oMath>
                            </m:oMathPara>
                          </a14:m>
                          <a:endParaRPr lang="en-IN" sz="1400" kern="1200" dirty="0">
                            <a:solidFill>
                              <a:schemeClr val="tx1"/>
                            </a:solidFill>
                            <a:effectLst/>
                            <a:latin typeface="Times New Roman" panose="02020603050405020304" pitchFamily="18" charset="0"/>
                            <a:ea typeface="+mn-ea"/>
                            <a:cs typeface="+mn-cs"/>
                          </a:endParaRPr>
                        </a:p>
                        <a:p>
                          <a:r>
                            <a:rPr lang="en-US" sz="1400" kern="1200" dirty="0">
                              <a:solidFill>
                                <a:schemeClr val="tx1"/>
                              </a:solidFill>
                              <a:effectLst/>
                              <a:latin typeface="Times New Roman" panose="02020603050405020304" pitchFamily="18" charset="0"/>
                              <a:ea typeface="+mn-ea"/>
                              <a:cs typeface="Times New Roman" panose="02020603050405020304" pitchFamily="18" charset="0"/>
                            </a:rPr>
                            <a:t>In order to compute </a:t>
                          </a:r>
                          <a14:m>
                            <m:oMath xmlns:m="http://schemas.openxmlformats.org/officeDocument/2006/math">
                              <m:d>
                                <m:dPr>
                                  <m:begChr m:val="|"/>
                                  <m:endChr m:val="|"/>
                                  <m:ctrlPr>
                                    <a:rPr lang="en-IN" sz="1400" i="1" kern="1200">
                                      <a:solidFill>
                                        <a:schemeClr val="tx1"/>
                                      </a:solidFill>
                                      <a:effectLst/>
                                      <a:latin typeface="Cambria Math" panose="02040503050406030204" pitchFamily="18" charset="0"/>
                                      <a:ea typeface="+mn-ea"/>
                                      <a:cs typeface="+mn-cs"/>
                                    </a:rPr>
                                  </m:ctrlPr>
                                </m:dPr>
                                <m:e>
                                  <m:sSub>
                                    <m:sSubPr>
                                      <m:ctrlPr>
                                        <a:rPr lang="en-IN" sz="1400" i="1" kern="1200">
                                          <a:solidFill>
                                            <a:schemeClr val="tx1"/>
                                          </a:solidFill>
                                          <a:effectLst/>
                                          <a:latin typeface="Cambria Math" panose="02040503050406030204" pitchFamily="18" charset="0"/>
                                          <a:ea typeface="+mn-ea"/>
                                          <a:cs typeface="+mn-cs"/>
                                        </a:rPr>
                                      </m:ctrlPr>
                                    </m:sSubPr>
                                    <m:e>
                                      <m:d>
                                        <m:dPr>
                                          <m:begChr m:val="["/>
                                          <m:endChr m:val="]"/>
                                          <m:ctrlPr>
                                            <a:rPr lang="en-IN" sz="1400" i="1" kern="1200">
                                              <a:solidFill>
                                                <a:schemeClr val="tx1"/>
                                              </a:solidFill>
                                              <a:effectLst/>
                                              <a:latin typeface="Cambria Math" panose="02040503050406030204" pitchFamily="18" charset="0"/>
                                              <a:ea typeface="+mn-ea"/>
                                              <a:cs typeface="+mn-cs"/>
                                            </a:rPr>
                                          </m:ctrlPr>
                                        </m:dPr>
                                        <m:e>
                                          <m:sSub>
                                            <m:sSubPr>
                                              <m:ctrlPr>
                                                <a:rPr lang="en-IN" sz="1400" i="1" kern="1200">
                                                  <a:solidFill>
                                                    <a:schemeClr val="tx1"/>
                                                  </a:solidFill>
                                                  <a:effectLst/>
                                                  <a:latin typeface="Cambria Math" panose="02040503050406030204" pitchFamily="18" charset="0"/>
                                                  <a:ea typeface="+mn-ea"/>
                                                  <a:cs typeface="+mn-cs"/>
                                                </a:rPr>
                                              </m:ctrlPr>
                                            </m:sSubPr>
                                            <m:e>
                                              <m:r>
                                                <a:rPr lang="en-US" sz="1400" i="1" kern="1200">
                                                  <a:solidFill>
                                                    <a:schemeClr val="tx1"/>
                                                  </a:solidFill>
                                                  <a:effectLst/>
                                                  <a:latin typeface="Cambria Math" panose="02040503050406030204" pitchFamily="18" charset="0"/>
                                                  <a:ea typeface="+mn-ea"/>
                                                  <a:cs typeface="+mn-cs"/>
                                                </a:rPr>
                                                <m:t>𝑥</m:t>
                                              </m:r>
                                            </m:e>
                                            <m:sub>
                                              <m:r>
                                                <a:rPr lang="en-US" sz="1400" i="1" kern="1200">
                                                  <a:solidFill>
                                                    <a:schemeClr val="tx1"/>
                                                  </a:solidFill>
                                                  <a:effectLst/>
                                                  <a:latin typeface="Cambria Math" panose="02040503050406030204" pitchFamily="18" charset="0"/>
                                                  <a:ea typeface="+mn-ea"/>
                                                  <a:cs typeface="+mn-cs"/>
                                                </a:rPr>
                                                <m:t>𝑖</m:t>
                                              </m:r>
                                            </m:sub>
                                          </m:sSub>
                                        </m:e>
                                      </m:d>
                                    </m:e>
                                    <m:sub>
                                      <m:sSub>
                                        <m:sSubPr>
                                          <m:ctrlPr>
                                            <a:rPr lang="en-IN" sz="1400" i="1" kern="1200">
                                              <a:solidFill>
                                                <a:schemeClr val="tx1"/>
                                              </a:solidFill>
                                              <a:effectLst/>
                                              <a:latin typeface="Cambria Math" panose="02040503050406030204" pitchFamily="18" charset="0"/>
                                              <a:ea typeface="+mn-ea"/>
                                              <a:cs typeface="+mn-cs"/>
                                            </a:rPr>
                                          </m:ctrlPr>
                                        </m:sSubPr>
                                        <m:e>
                                          <m:r>
                                            <a:rPr lang="en-US" sz="1400" i="1" kern="1200">
                                              <a:solidFill>
                                                <a:schemeClr val="tx1"/>
                                              </a:solidFill>
                                              <a:effectLst/>
                                              <a:latin typeface="Cambria Math" panose="02040503050406030204" pitchFamily="18" charset="0"/>
                                              <a:ea typeface="+mn-ea"/>
                                              <a:cs typeface="+mn-cs"/>
                                            </a:rPr>
                                            <m:t>𝑅</m:t>
                                          </m:r>
                                        </m:e>
                                        <m:sub>
                                          <m:sSub>
                                            <m:sSubPr>
                                              <m:ctrlPr>
                                                <a:rPr lang="en-IN" sz="1400" i="1" kern="1200">
                                                  <a:solidFill>
                                                    <a:schemeClr val="tx1"/>
                                                  </a:solidFill>
                                                  <a:effectLst/>
                                                  <a:latin typeface="Cambria Math" panose="02040503050406030204" pitchFamily="18" charset="0"/>
                                                  <a:ea typeface="+mn-ea"/>
                                                  <a:cs typeface="+mn-cs"/>
                                                </a:rPr>
                                              </m:ctrlPr>
                                            </m:sSubPr>
                                            <m:e>
                                              <m:r>
                                                <a:rPr lang="en-US" sz="1400" i="1" kern="1200">
                                                  <a:solidFill>
                                                    <a:schemeClr val="tx1"/>
                                                  </a:solidFill>
                                                  <a:effectLst/>
                                                  <a:latin typeface="Cambria Math" panose="02040503050406030204" pitchFamily="18" charset="0"/>
                                                  <a:ea typeface="+mn-ea"/>
                                                  <a:cs typeface="+mn-cs"/>
                                                </a:rPr>
                                                <m:t>𝐹</m:t>
                                              </m:r>
                                            </m:e>
                                            <m:sub>
                                              <m:r>
                                                <a:rPr lang="en-US" sz="1400" i="1" kern="1200">
                                                  <a:solidFill>
                                                    <a:schemeClr val="tx1"/>
                                                  </a:solidFill>
                                                  <a:effectLst/>
                                                  <a:latin typeface="Cambria Math" panose="02040503050406030204" pitchFamily="18" charset="0"/>
                                                  <a:ea typeface="+mn-ea"/>
                                                  <a:cs typeface="+mn-cs"/>
                                                </a:rPr>
                                                <m:t>𝑋</m:t>
                                              </m:r>
                                            </m:sub>
                                          </m:sSub>
                                        </m:sub>
                                      </m:sSub>
                                    </m:sub>
                                  </m:sSub>
                                </m:e>
                              </m:d>
                              <m:r>
                                <a:rPr lang="en-US" sz="1400" i="1" kern="1200">
                                  <a:solidFill>
                                    <a:schemeClr val="tx1"/>
                                  </a:solidFill>
                                  <a:effectLst/>
                                  <a:latin typeface="Cambria Math" panose="02040503050406030204" pitchFamily="18" charset="0"/>
                                  <a:ea typeface="+mn-ea"/>
                                  <a:cs typeface="+mn-cs"/>
                                </a:rPr>
                                <m:t>∩</m:t>
                              </m:r>
                              <m:d>
                                <m:dPr>
                                  <m:begChr m:val="|"/>
                                  <m:endChr m:val="|"/>
                                  <m:ctrlPr>
                                    <a:rPr lang="en-IN" sz="1400" i="1" kern="1200">
                                      <a:solidFill>
                                        <a:schemeClr val="tx1"/>
                                      </a:solidFill>
                                      <a:effectLst/>
                                      <a:latin typeface="Cambria Math" panose="02040503050406030204" pitchFamily="18" charset="0"/>
                                      <a:ea typeface="+mn-ea"/>
                                      <a:cs typeface="+mn-cs"/>
                                    </a:rPr>
                                  </m:ctrlPr>
                                </m:dPr>
                                <m:e>
                                  <m:sSub>
                                    <m:sSubPr>
                                      <m:ctrlPr>
                                        <a:rPr lang="en-IN" sz="1400" i="1" kern="1200">
                                          <a:solidFill>
                                            <a:schemeClr val="tx1"/>
                                          </a:solidFill>
                                          <a:effectLst/>
                                          <a:latin typeface="Cambria Math" panose="02040503050406030204" pitchFamily="18" charset="0"/>
                                          <a:ea typeface="+mn-ea"/>
                                          <a:cs typeface="+mn-cs"/>
                                        </a:rPr>
                                      </m:ctrlPr>
                                    </m:sSubPr>
                                    <m:e>
                                      <m:d>
                                        <m:dPr>
                                          <m:begChr m:val="["/>
                                          <m:endChr m:val="]"/>
                                          <m:ctrlPr>
                                            <a:rPr lang="en-IN" sz="1400" i="1" kern="1200">
                                              <a:solidFill>
                                                <a:schemeClr val="tx1"/>
                                              </a:solidFill>
                                              <a:effectLst/>
                                              <a:latin typeface="Cambria Math" panose="02040503050406030204" pitchFamily="18" charset="0"/>
                                              <a:ea typeface="+mn-ea"/>
                                              <a:cs typeface="+mn-cs"/>
                                            </a:rPr>
                                          </m:ctrlPr>
                                        </m:dPr>
                                        <m:e>
                                          <m:sSub>
                                            <m:sSubPr>
                                              <m:ctrlPr>
                                                <a:rPr lang="en-IN" sz="1400" i="1" kern="1200">
                                                  <a:solidFill>
                                                    <a:schemeClr val="tx1"/>
                                                  </a:solidFill>
                                                  <a:effectLst/>
                                                  <a:latin typeface="Cambria Math" panose="02040503050406030204" pitchFamily="18" charset="0"/>
                                                  <a:ea typeface="+mn-ea"/>
                                                  <a:cs typeface="+mn-cs"/>
                                                </a:rPr>
                                              </m:ctrlPr>
                                            </m:sSubPr>
                                            <m:e>
                                              <m:r>
                                                <a:rPr lang="en-US" sz="1400" i="1" kern="1200">
                                                  <a:solidFill>
                                                    <a:schemeClr val="tx1"/>
                                                  </a:solidFill>
                                                  <a:effectLst/>
                                                  <a:latin typeface="Cambria Math" panose="02040503050406030204" pitchFamily="18" charset="0"/>
                                                  <a:ea typeface="+mn-ea"/>
                                                  <a:cs typeface="+mn-cs"/>
                                                </a:rPr>
                                                <m:t>𝑦</m:t>
                                              </m:r>
                                            </m:e>
                                            <m:sub>
                                              <m:r>
                                                <a:rPr lang="en-US" sz="1400" i="1" kern="1200">
                                                  <a:solidFill>
                                                    <a:schemeClr val="tx1"/>
                                                  </a:solidFill>
                                                  <a:effectLst/>
                                                  <a:latin typeface="Cambria Math" panose="02040503050406030204" pitchFamily="18" charset="0"/>
                                                  <a:ea typeface="+mn-ea"/>
                                                  <a:cs typeface="+mn-cs"/>
                                                </a:rPr>
                                                <m:t>𝑖</m:t>
                                              </m:r>
                                            </m:sub>
                                          </m:sSub>
                                        </m:e>
                                      </m:d>
                                    </m:e>
                                    <m:sub>
                                      <m:sSub>
                                        <m:sSubPr>
                                          <m:ctrlPr>
                                            <a:rPr lang="en-IN" sz="1400" i="1" kern="1200">
                                              <a:solidFill>
                                                <a:schemeClr val="tx1"/>
                                              </a:solidFill>
                                              <a:effectLst/>
                                              <a:latin typeface="Cambria Math" panose="02040503050406030204" pitchFamily="18" charset="0"/>
                                              <a:ea typeface="+mn-ea"/>
                                              <a:cs typeface="+mn-cs"/>
                                            </a:rPr>
                                          </m:ctrlPr>
                                        </m:sSubPr>
                                        <m:e>
                                          <m:r>
                                            <a:rPr lang="en-US" sz="1400" i="1" kern="1200">
                                              <a:solidFill>
                                                <a:schemeClr val="tx1"/>
                                              </a:solidFill>
                                              <a:effectLst/>
                                              <a:latin typeface="Cambria Math" panose="02040503050406030204" pitchFamily="18" charset="0"/>
                                              <a:ea typeface="+mn-ea"/>
                                              <a:cs typeface="+mn-cs"/>
                                            </a:rPr>
                                            <m:t>𝑅</m:t>
                                          </m:r>
                                        </m:e>
                                        <m:sub>
                                          <m:sSub>
                                            <m:sSubPr>
                                              <m:ctrlPr>
                                                <a:rPr lang="en-IN" sz="1400" i="1" kern="1200">
                                                  <a:solidFill>
                                                    <a:schemeClr val="tx1"/>
                                                  </a:solidFill>
                                                  <a:effectLst/>
                                                  <a:latin typeface="Cambria Math" panose="02040503050406030204" pitchFamily="18" charset="0"/>
                                                  <a:ea typeface="+mn-ea"/>
                                                  <a:cs typeface="+mn-cs"/>
                                                </a:rPr>
                                              </m:ctrlPr>
                                            </m:sSubPr>
                                            <m:e>
                                              <m:r>
                                                <a:rPr lang="en-US" sz="1400" i="1" kern="1200">
                                                  <a:solidFill>
                                                    <a:schemeClr val="tx1"/>
                                                  </a:solidFill>
                                                  <a:effectLst/>
                                                  <a:latin typeface="Cambria Math" panose="02040503050406030204" pitchFamily="18" charset="0"/>
                                                  <a:ea typeface="+mn-ea"/>
                                                  <a:cs typeface="+mn-cs"/>
                                                </a:rPr>
                                                <m:t>𝐹</m:t>
                                              </m:r>
                                            </m:e>
                                            <m:sub>
                                              <m:r>
                                                <a:rPr lang="en-US" sz="1400" i="1" kern="1200">
                                                  <a:solidFill>
                                                    <a:schemeClr val="tx1"/>
                                                  </a:solidFill>
                                                  <a:effectLst/>
                                                  <a:latin typeface="Cambria Math" panose="02040503050406030204" pitchFamily="18" charset="0"/>
                                                  <a:ea typeface="+mn-ea"/>
                                                  <a:cs typeface="+mn-cs"/>
                                                </a:rPr>
                                                <m:t>𝑌</m:t>
                                              </m:r>
                                            </m:sub>
                                          </m:sSub>
                                        </m:sub>
                                      </m:sSub>
                                    </m:sub>
                                  </m:sSub>
                                </m:e>
                              </m:d>
                            </m:oMath>
                          </a14:m>
                          <a:r>
                            <a:rPr lang="en-US" sz="1400" i="1" kern="1200" dirty="0">
                              <a:solidFill>
                                <a:schemeClr val="tx1"/>
                              </a:solidFill>
                              <a:effectLst/>
                              <a:latin typeface="Times New Roman" panose="02020603050405020304" pitchFamily="18" charset="0"/>
                              <a:ea typeface="+mn-ea"/>
                              <a:cs typeface="Times New Roman" panose="02020603050405020304" pitchFamily="18" charset="0"/>
                            </a:rPr>
                            <a:t>, </a:t>
                          </a:r>
                          <a:r>
                            <a:rPr lang="en-US" sz="1400" kern="1200" dirty="0">
                              <a:solidFill>
                                <a:schemeClr val="tx1"/>
                              </a:solidFill>
                              <a:effectLst/>
                              <a:latin typeface="Times New Roman" panose="02020603050405020304" pitchFamily="18" charset="0"/>
                              <a:ea typeface="+mn-ea"/>
                              <a:cs typeface="Times New Roman" panose="02020603050405020304" pitchFamily="18" charset="0"/>
                            </a:rPr>
                            <a:t>intersection of the relation matrices </a:t>
                          </a:r>
                          <a14:m>
                            <m:oMath xmlns:m="http://schemas.openxmlformats.org/officeDocument/2006/math">
                              <m:r>
                                <a:rPr lang="en-US" sz="1400" i="1" kern="1200">
                                  <a:solidFill>
                                    <a:schemeClr val="tx1"/>
                                  </a:solidFill>
                                  <a:effectLst/>
                                  <a:latin typeface="Cambria Math" panose="02040503050406030204" pitchFamily="18" charset="0"/>
                                  <a:ea typeface="+mn-ea"/>
                                  <a:cs typeface="+mn-cs"/>
                                </a:rPr>
                                <m:t>𝑀</m:t>
                              </m:r>
                              <m:d>
                                <m:dPr>
                                  <m:ctrlPr>
                                    <a:rPr lang="en-IN" sz="1400" i="1" kern="1200">
                                      <a:solidFill>
                                        <a:schemeClr val="tx1"/>
                                      </a:solidFill>
                                      <a:effectLst/>
                                      <a:latin typeface="Cambria Math" panose="02040503050406030204" pitchFamily="18" charset="0"/>
                                      <a:ea typeface="+mn-ea"/>
                                      <a:cs typeface="+mn-cs"/>
                                    </a:rPr>
                                  </m:ctrlPr>
                                </m:dPr>
                                <m:e>
                                  <m:sSub>
                                    <m:sSubPr>
                                      <m:ctrlPr>
                                        <a:rPr lang="en-IN" sz="1400" i="1" kern="1200">
                                          <a:solidFill>
                                            <a:schemeClr val="tx1"/>
                                          </a:solidFill>
                                          <a:effectLst/>
                                          <a:latin typeface="Cambria Math" panose="02040503050406030204" pitchFamily="18" charset="0"/>
                                          <a:ea typeface="+mn-ea"/>
                                          <a:cs typeface="+mn-cs"/>
                                        </a:rPr>
                                      </m:ctrlPr>
                                    </m:sSubPr>
                                    <m:e>
                                      <m:r>
                                        <a:rPr lang="en-US" sz="1400" i="1" kern="1200">
                                          <a:solidFill>
                                            <a:schemeClr val="tx1"/>
                                          </a:solidFill>
                                          <a:effectLst/>
                                          <a:latin typeface="Cambria Math" panose="02040503050406030204" pitchFamily="18" charset="0"/>
                                          <a:ea typeface="+mn-ea"/>
                                          <a:cs typeface="+mn-cs"/>
                                        </a:rPr>
                                        <m:t>𝑅</m:t>
                                      </m:r>
                                    </m:e>
                                    <m:sub>
                                      <m:sSub>
                                        <m:sSubPr>
                                          <m:ctrlPr>
                                            <a:rPr lang="en-IN" sz="1400" i="1" kern="1200">
                                              <a:solidFill>
                                                <a:schemeClr val="tx1"/>
                                              </a:solidFill>
                                              <a:effectLst/>
                                              <a:latin typeface="Cambria Math" panose="02040503050406030204" pitchFamily="18" charset="0"/>
                                              <a:ea typeface="+mn-ea"/>
                                              <a:cs typeface="+mn-cs"/>
                                            </a:rPr>
                                          </m:ctrlPr>
                                        </m:sSubPr>
                                        <m:e>
                                          <m:r>
                                            <a:rPr lang="en-US" sz="1400" i="1" kern="1200">
                                              <a:solidFill>
                                                <a:schemeClr val="tx1"/>
                                              </a:solidFill>
                                              <a:effectLst/>
                                              <a:latin typeface="Cambria Math" panose="02040503050406030204" pitchFamily="18" charset="0"/>
                                              <a:ea typeface="+mn-ea"/>
                                              <a:cs typeface="+mn-cs"/>
                                            </a:rPr>
                                            <m:t>𝐹</m:t>
                                          </m:r>
                                        </m:e>
                                        <m:sub>
                                          <m:r>
                                            <a:rPr lang="en-US" sz="1400" i="1" kern="1200">
                                              <a:solidFill>
                                                <a:schemeClr val="tx1"/>
                                              </a:solidFill>
                                              <a:effectLst/>
                                              <a:latin typeface="Cambria Math" panose="02040503050406030204" pitchFamily="18" charset="0"/>
                                              <a:ea typeface="+mn-ea"/>
                                              <a:cs typeface="+mn-cs"/>
                                            </a:rPr>
                                            <m:t>𝑋</m:t>
                                          </m:r>
                                        </m:sub>
                                      </m:sSub>
                                    </m:sub>
                                  </m:sSub>
                                </m:e>
                              </m:d>
                            </m:oMath>
                          </a14:m>
                          <a:r>
                            <a:rPr lang="en-US" sz="1400" kern="1200" dirty="0">
                              <a:solidFill>
                                <a:schemeClr val="tx1"/>
                              </a:solidFill>
                              <a:effectLst/>
                              <a:latin typeface="Times New Roman" panose="02020603050405020304" pitchFamily="18" charset="0"/>
                              <a:ea typeface="+mn-ea"/>
                              <a:cs typeface="Times New Roman" panose="02020603050405020304" pitchFamily="18" charset="0"/>
                            </a:rPr>
                            <a:t> and </a:t>
                          </a:r>
                          <a14:m>
                            <m:oMath xmlns:m="http://schemas.openxmlformats.org/officeDocument/2006/math">
                              <m:r>
                                <a:rPr lang="en-US" sz="1400" i="1" kern="1200">
                                  <a:solidFill>
                                    <a:schemeClr val="tx1"/>
                                  </a:solidFill>
                                  <a:effectLst/>
                                  <a:latin typeface="Cambria Math" panose="02040503050406030204" pitchFamily="18" charset="0"/>
                                  <a:ea typeface="+mn-ea"/>
                                  <a:cs typeface="+mn-cs"/>
                                </a:rPr>
                                <m:t>𝑀</m:t>
                              </m:r>
                              <m:d>
                                <m:dPr>
                                  <m:ctrlPr>
                                    <a:rPr lang="en-IN" sz="1400" i="1" kern="1200">
                                      <a:solidFill>
                                        <a:schemeClr val="tx1"/>
                                      </a:solidFill>
                                      <a:effectLst/>
                                      <a:latin typeface="Cambria Math" panose="02040503050406030204" pitchFamily="18" charset="0"/>
                                      <a:ea typeface="+mn-ea"/>
                                      <a:cs typeface="+mn-cs"/>
                                    </a:rPr>
                                  </m:ctrlPr>
                                </m:dPr>
                                <m:e>
                                  <m:sSub>
                                    <m:sSubPr>
                                      <m:ctrlPr>
                                        <a:rPr lang="en-IN" sz="1400" i="1" kern="1200">
                                          <a:solidFill>
                                            <a:schemeClr val="tx1"/>
                                          </a:solidFill>
                                          <a:effectLst/>
                                          <a:latin typeface="Cambria Math" panose="02040503050406030204" pitchFamily="18" charset="0"/>
                                          <a:ea typeface="+mn-ea"/>
                                          <a:cs typeface="+mn-cs"/>
                                        </a:rPr>
                                      </m:ctrlPr>
                                    </m:sSubPr>
                                    <m:e>
                                      <m:r>
                                        <a:rPr lang="en-US" sz="1400" i="1" kern="1200">
                                          <a:solidFill>
                                            <a:schemeClr val="tx1"/>
                                          </a:solidFill>
                                          <a:effectLst/>
                                          <a:latin typeface="Cambria Math" panose="02040503050406030204" pitchFamily="18" charset="0"/>
                                          <a:ea typeface="+mn-ea"/>
                                          <a:cs typeface="+mn-cs"/>
                                        </a:rPr>
                                        <m:t>𝑅</m:t>
                                      </m:r>
                                    </m:e>
                                    <m:sub>
                                      <m:sSub>
                                        <m:sSubPr>
                                          <m:ctrlPr>
                                            <a:rPr lang="en-IN" sz="1400" i="1" kern="1200">
                                              <a:solidFill>
                                                <a:schemeClr val="tx1"/>
                                              </a:solidFill>
                                              <a:effectLst/>
                                              <a:latin typeface="Cambria Math" panose="02040503050406030204" pitchFamily="18" charset="0"/>
                                              <a:ea typeface="+mn-ea"/>
                                              <a:cs typeface="+mn-cs"/>
                                            </a:rPr>
                                          </m:ctrlPr>
                                        </m:sSubPr>
                                        <m:e>
                                          <m:r>
                                            <a:rPr lang="en-US" sz="1400" i="1" kern="1200">
                                              <a:solidFill>
                                                <a:schemeClr val="tx1"/>
                                              </a:solidFill>
                                              <a:effectLst/>
                                              <a:latin typeface="Cambria Math" panose="02040503050406030204" pitchFamily="18" charset="0"/>
                                              <a:ea typeface="+mn-ea"/>
                                              <a:cs typeface="+mn-cs"/>
                                            </a:rPr>
                                            <m:t>𝐹</m:t>
                                          </m:r>
                                        </m:e>
                                        <m:sub>
                                          <m:r>
                                            <a:rPr lang="en-US" sz="1400" i="1" kern="1200">
                                              <a:solidFill>
                                                <a:schemeClr val="tx1"/>
                                              </a:solidFill>
                                              <a:effectLst/>
                                              <a:latin typeface="Cambria Math" panose="02040503050406030204" pitchFamily="18" charset="0"/>
                                              <a:ea typeface="+mn-ea"/>
                                              <a:cs typeface="+mn-cs"/>
                                            </a:rPr>
                                            <m:t>𝑌</m:t>
                                          </m:r>
                                        </m:sub>
                                      </m:sSub>
                                    </m:sub>
                                  </m:sSub>
                                </m:e>
                              </m:d>
                            </m:oMath>
                          </a14:m>
                          <a:r>
                            <a:rPr lang="en-US" sz="1400" kern="1200" dirty="0">
                              <a:solidFill>
                                <a:schemeClr val="tx1"/>
                              </a:solidFill>
                              <a:effectLst/>
                              <a:latin typeface="Times New Roman" panose="02020603050405020304" pitchFamily="18" charset="0"/>
                              <a:ea typeface="+mn-ea"/>
                              <a:cs typeface="Times New Roman" panose="02020603050405020304" pitchFamily="18" charset="0"/>
                            </a:rPr>
                            <a:t> corresponding to </a:t>
                          </a:r>
                          <a:r>
                            <a:rPr lang="en-US" sz="1400" i="1" kern="1200" dirty="0">
                              <a:solidFill>
                                <a:schemeClr val="tx1"/>
                              </a:solidFill>
                              <a:effectLst/>
                              <a:latin typeface="Times New Roman" panose="02020603050405020304" pitchFamily="18" charset="0"/>
                              <a:ea typeface="+mn-ea"/>
                              <a:cs typeface="Times New Roman" panose="02020603050405020304" pitchFamily="18" charset="0"/>
                            </a:rPr>
                            <a:t>X</a:t>
                          </a:r>
                          <a:r>
                            <a:rPr lang="en-US" sz="1400" kern="1200" dirty="0">
                              <a:solidFill>
                                <a:schemeClr val="tx1"/>
                              </a:solidFill>
                              <a:effectLst/>
                              <a:latin typeface="Times New Roman" panose="02020603050405020304" pitchFamily="18" charset="0"/>
                              <a:ea typeface="+mn-ea"/>
                              <a:cs typeface="Times New Roman" panose="02020603050405020304" pitchFamily="18" charset="0"/>
                            </a:rPr>
                            <a:t> and </a:t>
                          </a:r>
                          <a:r>
                            <a:rPr lang="en-US" sz="1400" i="1" kern="1200" dirty="0">
                              <a:solidFill>
                                <a:schemeClr val="tx1"/>
                              </a:solidFill>
                              <a:effectLst/>
                              <a:latin typeface="Times New Roman" panose="02020603050405020304" pitchFamily="18" charset="0"/>
                              <a:ea typeface="+mn-ea"/>
                              <a:cs typeface="Times New Roman" panose="02020603050405020304" pitchFamily="18" charset="0"/>
                            </a:rPr>
                            <a:t>Y</a:t>
                          </a:r>
                          <a:r>
                            <a:rPr lang="en-US" sz="1400" kern="1200" dirty="0">
                              <a:solidFill>
                                <a:schemeClr val="tx1"/>
                              </a:solidFill>
                              <a:effectLst/>
                              <a:latin typeface="Times New Roman" panose="02020603050405020304" pitchFamily="18" charset="0"/>
                              <a:ea typeface="+mn-ea"/>
                              <a:cs typeface="Times New Roman" panose="02020603050405020304" pitchFamily="18" charset="0"/>
                            </a:rPr>
                            <a:t> is determined as</a:t>
                          </a:r>
                          <a:r>
                            <a:rPr lang="en-US" sz="1200" kern="1200" dirty="0">
                              <a:solidFill>
                                <a:schemeClr val="tx1"/>
                              </a:solidFill>
                              <a:effectLst/>
                              <a:latin typeface="Times New Roman" panose="02020603050405020304" pitchFamily="18" charset="0"/>
                              <a:ea typeface="+mn-ea"/>
                              <a:cs typeface="Times New Roman" panose="02020603050405020304" pitchFamily="18" charset="0"/>
                            </a:rPr>
                            <a:t>,</a:t>
                          </a:r>
                        </a:p>
                        <a:p>
                          <a:pPr marL="0" marR="0" lvl="0" indent="0" algn="just"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lang="en-US" sz="1200" i="1" kern="1200" smtClean="0">
                                    <a:solidFill>
                                      <a:schemeClr val="tx1"/>
                                    </a:solidFill>
                                    <a:effectLst/>
                                    <a:latin typeface="Cambria Math" panose="02040503050406030204" pitchFamily="18" charset="0"/>
                                    <a:ea typeface="+mn-ea"/>
                                    <a:cs typeface="+mn-cs"/>
                                  </a:rPr>
                                  <m:t>𝑀</m:t>
                                </m:r>
                                <m:d>
                                  <m:dPr>
                                    <m:ctrlPr>
                                      <a:rPr lang="en-IN" sz="1200" i="1" kern="1200">
                                        <a:solidFill>
                                          <a:schemeClr val="tx1"/>
                                        </a:solidFill>
                                        <a:effectLst/>
                                        <a:latin typeface="Cambria Math" panose="02040503050406030204" pitchFamily="18" charset="0"/>
                                        <a:ea typeface="+mn-ea"/>
                                        <a:cs typeface="+mn-cs"/>
                                      </a:rPr>
                                    </m:ctrlPr>
                                  </m:dPr>
                                  <m:e>
                                    <m:sSub>
                                      <m:sSubPr>
                                        <m:ctrlPr>
                                          <a:rPr lang="en-IN" sz="1200" i="1" kern="1200">
                                            <a:solidFill>
                                              <a:schemeClr val="tx1"/>
                                            </a:solidFill>
                                            <a:effectLst/>
                                            <a:latin typeface="Cambria Math" panose="02040503050406030204" pitchFamily="18" charset="0"/>
                                            <a:ea typeface="+mn-ea"/>
                                            <a:cs typeface="+mn-cs"/>
                                          </a:rPr>
                                        </m:ctrlPr>
                                      </m:sSubPr>
                                      <m:e>
                                        <m:r>
                                          <a:rPr lang="en-US" sz="1200" i="1" kern="1200">
                                            <a:solidFill>
                                              <a:schemeClr val="tx1"/>
                                            </a:solidFill>
                                            <a:effectLst/>
                                            <a:latin typeface="Cambria Math" panose="02040503050406030204" pitchFamily="18" charset="0"/>
                                            <a:ea typeface="+mn-ea"/>
                                            <a:cs typeface="+mn-cs"/>
                                          </a:rPr>
                                          <m:t>𝑅</m:t>
                                        </m:r>
                                      </m:e>
                                      <m:sub>
                                        <m:sSub>
                                          <m:sSubPr>
                                            <m:ctrlPr>
                                              <a:rPr lang="en-IN" sz="1200" i="1" kern="1200">
                                                <a:solidFill>
                                                  <a:schemeClr val="tx1"/>
                                                </a:solidFill>
                                                <a:effectLst/>
                                                <a:latin typeface="Cambria Math" panose="02040503050406030204" pitchFamily="18" charset="0"/>
                                                <a:ea typeface="+mn-ea"/>
                                                <a:cs typeface="+mn-cs"/>
                                              </a:rPr>
                                            </m:ctrlPr>
                                          </m:sSubPr>
                                          <m:e>
                                            <m:r>
                                              <a:rPr lang="en-US" sz="1200" i="1" kern="1200">
                                                <a:solidFill>
                                                  <a:schemeClr val="tx1"/>
                                                </a:solidFill>
                                                <a:effectLst/>
                                                <a:latin typeface="Cambria Math" panose="02040503050406030204" pitchFamily="18" charset="0"/>
                                                <a:ea typeface="+mn-ea"/>
                                                <a:cs typeface="+mn-cs"/>
                                              </a:rPr>
                                              <m:t>𝐹</m:t>
                                            </m:r>
                                          </m:e>
                                          <m:sub>
                                            <m:r>
                                              <a:rPr lang="en-US" sz="1200" i="1" kern="1200">
                                                <a:solidFill>
                                                  <a:schemeClr val="tx1"/>
                                                </a:solidFill>
                                                <a:effectLst/>
                                                <a:latin typeface="Cambria Math" panose="02040503050406030204" pitchFamily="18" charset="0"/>
                                                <a:ea typeface="+mn-ea"/>
                                                <a:cs typeface="+mn-cs"/>
                                              </a:rPr>
                                              <m:t>𝑋</m:t>
                                            </m:r>
                                          </m:sub>
                                        </m:sSub>
                                      </m:sub>
                                    </m:sSub>
                                  </m:e>
                                </m:d>
                                <m:r>
                                  <a:rPr lang="en-US" sz="1200" i="1" kern="1200">
                                    <a:solidFill>
                                      <a:schemeClr val="tx1"/>
                                    </a:solidFill>
                                    <a:effectLst/>
                                    <a:latin typeface="Cambria Math" panose="02040503050406030204" pitchFamily="18" charset="0"/>
                                    <a:ea typeface="+mn-ea"/>
                                    <a:cs typeface="+mn-cs"/>
                                  </a:rPr>
                                  <m:t>∩</m:t>
                                </m:r>
                                <m:r>
                                  <a:rPr lang="en-US" sz="1200" i="1" kern="1200">
                                    <a:solidFill>
                                      <a:schemeClr val="tx1"/>
                                    </a:solidFill>
                                    <a:effectLst/>
                                    <a:latin typeface="Cambria Math" panose="02040503050406030204" pitchFamily="18" charset="0"/>
                                    <a:ea typeface="+mn-ea"/>
                                    <a:cs typeface="+mn-cs"/>
                                  </a:rPr>
                                  <m:t>𝑀</m:t>
                                </m:r>
                                <m:d>
                                  <m:dPr>
                                    <m:ctrlPr>
                                      <a:rPr lang="en-IN" sz="1200" i="1" kern="1200">
                                        <a:solidFill>
                                          <a:schemeClr val="tx1"/>
                                        </a:solidFill>
                                        <a:effectLst/>
                                        <a:latin typeface="Cambria Math" panose="02040503050406030204" pitchFamily="18" charset="0"/>
                                        <a:ea typeface="+mn-ea"/>
                                        <a:cs typeface="+mn-cs"/>
                                      </a:rPr>
                                    </m:ctrlPr>
                                  </m:dPr>
                                  <m:e>
                                    <m:sSub>
                                      <m:sSubPr>
                                        <m:ctrlPr>
                                          <a:rPr lang="en-IN" sz="1200" i="1" kern="1200">
                                            <a:solidFill>
                                              <a:schemeClr val="tx1"/>
                                            </a:solidFill>
                                            <a:effectLst/>
                                            <a:latin typeface="Cambria Math" panose="02040503050406030204" pitchFamily="18" charset="0"/>
                                            <a:ea typeface="+mn-ea"/>
                                            <a:cs typeface="+mn-cs"/>
                                          </a:rPr>
                                        </m:ctrlPr>
                                      </m:sSubPr>
                                      <m:e>
                                        <m:r>
                                          <a:rPr lang="en-US" sz="1200" i="1" kern="1200">
                                            <a:solidFill>
                                              <a:schemeClr val="tx1"/>
                                            </a:solidFill>
                                            <a:effectLst/>
                                            <a:latin typeface="Cambria Math" panose="02040503050406030204" pitchFamily="18" charset="0"/>
                                            <a:ea typeface="+mn-ea"/>
                                            <a:cs typeface="+mn-cs"/>
                                          </a:rPr>
                                          <m:t>𝑅</m:t>
                                        </m:r>
                                      </m:e>
                                      <m:sub>
                                        <m:sSub>
                                          <m:sSubPr>
                                            <m:ctrlPr>
                                              <a:rPr lang="en-IN" sz="1200" i="1" kern="1200">
                                                <a:solidFill>
                                                  <a:schemeClr val="tx1"/>
                                                </a:solidFill>
                                                <a:effectLst/>
                                                <a:latin typeface="Cambria Math" panose="02040503050406030204" pitchFamily="18" charset="0"/>
                                                <a:ea typeface="+mn-ea"/>
                                                <a:cs typeface="+mn-cs"/>
                                              </a:rPr>
                                            </m:ctrlPr>
                                          </m:sSubPr>
                                          <m:e>
                                            <m:r>
                                              <a:rPr lang="en-US" sz="1200" i="1" kern="1200">
                                                <a:solidFill>
                                                  <a:schemeClr val="tx1"/>
                                                </a:solidFill>
                                                <a:effectLst/>
                                                <a:latin typeface="Cambria Math" panose="02040503050406030204" pitchFamily="18" charset="0"/>
                                                <a:ea typeface="+mn-ea"/>
                                                <a:cs typeface="+mn-cs"/>
                                              </a:rPr>
                                              <m:t>𝐹</m:t>
                                            </m:r>
                                          </m:e>
                                          <m:sub>
                                            <m:r>
                                              <a:rPr lang="en-US" sz="1200" i="1" kern="1200">
                                                <a:solidFill>
                                                  <a:schemeClr val="tx1"/>
                                                </a:solidFill>
                                                <a:effectLst/>
                                                <a:latin typeface="Cambria Math" panose="02040503050406030204" pitchFamily="18" charset="0"/>
                                                <a:ea typeface="+mn-ea"/>
                                                <a:cs typeface="+mn-cs"/>
                                              </a:rPr>
                                              <m:t>𝑌</m:t>
                                            </m:r>
                                          </m:sub>
                                        </m:sSub>
                                      </m:sub>
                                    </m:sSub>
                                  </m:e>
                                </m:d>
                                <m:r>
                                  <a:rPr lang="en-US" sz="1200" i="1" kern="1200">
                                    <a:solidFill>
                                      <a:schemeClr val="tx1"/>
                                    </a:solidFill>
                                    <a:effectLst/>
                                    <a:latin typeface="Cambria Math" panose="02040503050406030204" pitchFamily="18" charset="0"/>
                                    <a:ea typeface="+mn-ea"/>
                                    <a:cs typeface="+mn-cs"/>
                                  </a:rPr>
                                  <m:t>=</m:t>
                                </m:r>
                                <m:d>
                                  <m:dPr>
                                    <m:begChr m:val="["/>
                                    <m:endChr m:val="]"/>
                                    <m:ctrlPr>
                                      <a:rPr lang="en-IN" sz="1200" i="1" kern="1200">
                                        <a:solidFill>
                                          <a:schemeClr val="tx1"/>
                                        </a:solidFill>
                                        <a:effectLst/>
                                        <a:latin typeface="Cambria Math" panose="02040503050406030204" pitchFamily="18" charset="0"/>
                                        <a:ea typeface="+mn-ea"/>
                                        <a:cs typeface="+mn-cs"/>
                                      </a:rPr>
                                    </m:ctrlPr>
                                  </m:dPr>
                                  <m:e>
                                    <m:m>
                                      <m:mPr>
                                        <m:mcs>
                                          <m:mc>
                                            <m:mcPr>
                                              <m:count m:val="4"/>
                                              <m:mcJc m:val="center"/>
                                            </m:mcPr>
                                          </m:mc>
                                        </m:mcs>
                                        <m:ctrlPr>
                                          <a:rPr lang="en-IN" sz="1200" i="1" kern="1200">
                                            <a:solidFill>
                                              <a:schemeClr val="tx1"/>
                                            </a:solidFill>
                                            <a:effectLst/>
                                            <a:latin typeface="Cambria Math" panose="02040503050406030204" pitchFamily="18" charset="0"/>
                                            <a:ea typeface="+mn-ea"/>
                                            <a:cs typeface="+mn-cs"/>
                                          </a:rPr>
                                        </m:ctrlPr>
                                      </m:mPr>
                                      <m:mr>
                                        <m:e>
                                          <m:sSubSup>
                                            <m:sSubSupPr>
                                              <m:ctrlPr>
                                                <a:rPr lang="en-IN" sz="1200" i="1" kern="1200">
                                                  <a:solidFill>
                                                    <a:schemeClr val="tx1"/>
                                                  </a:solidFill>
                                                  <a:effectLst/>
                                                  <a:latin typeface="Cambria Math" panose="02040503050406030204" pitchFamily="18" charset="0"/>
                                                  <a:ea typeface="+mn-ea"/>
                                                  <a:cs typeface="+mn-cs"/>
                                                </a:rPr>
                                              </m:ctrlPr>
                                            </m:sSubSupPr>
                                            <m:e>
                                              <m:r>
                                                <a:rPr lang="en-US" sz="1200" i="1" kern="1200">
                                                  <a:solidFill>
                                                    <a:schemeClr val="tx1"/>
                                                  </a:solidFill>
                                                  <a:effectLst/>
                                                  <a:latin typeface="Cambria Math" panose="02040503050406030204" pitchFamily="18" charset="0"/>
                                                  <a:ea typeface="+mn-ea"/>
                                                  <a:cs typeface="+mn-cs"/>
                                                </a:rPr>
                                                <m:t>𝑟</m:t>
                                              </m:r>
                                            </m:e>
                                            <m:sub>
                                              <m:r>
                                                <a:rPr lang="en-US" sz="1200" i="1" kern="1200">
                                                  <a:solidFill>
                                                    <a:schemeClr val="tx1"/>
                                                  </a:solidFill>
                                                  <a:effectLst/>
                                                  <a:latin typeface="Cambria Math" panose="02040503050406030204" pitchFamily="18" charset="0"/>
                                                  <a:ea typeface="+mn-ea"/>
                                                  <a:cs typeface="+mn-cs"/>
                                                </a:rPr>
                                                <m:t>11</m:t>
                                              </m:r>
                                            </m:sub>
                                            <m:sup>
                                              <m:r>
                                                <a:rPr lang="en-US" sz="1200" i="1" kern="1200">
                                                  <a:solidFill>
                                                    <a:schemeClr val="tx1"/>
                                                  </a:solidFill>
                                                  <a:effectLst/>
                                                  <a:latin typeface="Cambria Math" panose="02040503050406030204" pitchFamily="18" charset="0"/>
                                                  <a:ea typeface="+mn-ea"/>
                                                  <a:cs typeface="+mn-cs"/>
                                                </a:rPr>
                                                <m:t>𝑋</m:t>
                                              </m:r>
                                            </m:sup>
                                          </m:sSubSup>
                                        </m:e>
                                        <m:e>
                                          <m:sSubSup>
                                            <m:sSubSupPr>
                                              <m:ctrlPr>
                                                <a:rPr lang="en-IN" sz="1200" i="1" kern="1200">
                                                  <a:solidFill>
                                                    <a:schemeClr val="tx1"/>
                                                  </a:solidFill>
                                                  <a:effectLst/>
                                                  <a:latin typeface="Cambria Math" panose="02040503050406030204" pitchFamily="18" charset="0"/>
                                                  <a:ea typeface="+mn-ea"/>
                                                  <a:cs typeface="+mn-cs"/>
                                                </a:rPr>
                                              </m:ctrlPr>
                                            </m:sSubSupPr>
                                            <m:e>
                                              <m:r>
                                                <a:rPr lang="en-US" sz="1200" i="1" kern="1200">
                                                  <a:solidFill>
                                                    <a:schemeClr val="tx1"/>
                                                  </a:solidFill>
                                                  <a:effectLst/>
                                                  <a:latin typeface="Cambria Math" panose="02040503050406030204" pitchFamily="18" charset="0"/>
                                                  <a:ea typeface="+mn-ea"/>
                                                  <a:cs typeface="+mn-cs"/>
                                                </a:rPr>
                                                <m:t>𝑟</m:t>
                                              </m:r>
                                            </m:e>
                                            <m:sub>
                                              <m:r>
                                                <a:rPr lang="en-US" sz="1200" i="1" kern="1200">
                                                  <a:solidFill>
                                                    <a:schemeClr val="tx1"/>
                                                  </a:solidFill>
                                                  <a:effectLst/>
                                                  <a:latin typeface="Cambria Math" panose="02040503050406030204" pitchFamily="18" charset="0"/>
                                                  <a:ea typeface="+mn-ea"/>
                                                  <a:cs typeface="+mn-cs"/>
                                                </a:rPr>
                                                <m:t>12</m:t>
                                              </m:r>
                                            </m:sub>
                                            <m:sup>
                                              <m:r>
                                                <a:rPr lang="en-US" sz="1200" i="1" kern="1200">
                                                  <a:solidFill>
                                                    <a:schemeClr val="tx1"/>
                                                  </a:solidFill>
                                                  <a:effectLst/>
                                                  <a:latin typeface="Cambria Math" panose="02040503050406030204" pitchFamily="18" charset="0"/>
                                                  <a:ea typeface="+mn-ea"/>
                                                  <a:cs typeface="+mn-cs"/>
                                                </a:rPr>
                                                <m:t>𝑋</m:t>
                                              </m:r>
                                            </m:sup>
                                          </m:sSubSup>
                                        </m:e>
                                        <m:e>
                                          <m:r>
                                            <a:rPr lang="en-US" sz="1200" i="1" kern="1200">
                                              <a:solidFill>
                                                <a:schemeClr val="tx1"/>
                                              </a:solidFill>
                                              <a:effectLst/>
                                              <a:latin typeface="Cambria Math" panose="02040503050406030204" pitchFamily="18" charset="0"/>
                                              <a:ea typeface="+mn-ea"/>
                                              <a:cs typeface="+mn-cs"/>
                                            </a:rPr>
                                            <m:t>⋯</m:t>
                                          </m:r>
                                        </m:e>
                                        <m:e>
                                          <m:sSubSup>
                                            <m:sSubSupPr>
                                              <m:ctrlPr>
                                                <a:rPr lang="en-IN" sz="1200" i="1" kern="1200">
                                                  <a:solidFill>
                                                    <a:schemeClr val="tx1"/>
                                                  </a:solidFill>
                                                  <a:effectLst/>
                                                  <a:latin typeface="Cambria Math" panose="02040503050406030204" pitchFamily="18" charset="0"/>
                                                  <a:ea typeface="+mn-ea"/>
                                                  <a:cs typeface="+mn-cs"/>
                                                </a:rPr>
                                              </m:ctrlPr>
                                            </m:sSubSupPr>
                                            <m:e>
                                              <m:r>
                                                <a:rPr lang="en-US" sz="1200" i="1" kern="1200">
                                                  <a:solidFill>
                                                    <a:schemeClr val="tx1"/>
                                                  </a:solidFill>
                                                  <a:effectLst/>
                                                  <a:latin typeface="Cambria Math" panose="02040503050406030204" pitchFamily="18" charset="0"/>
                                                  <a:ea typeface="+mn-ea"/>
                                                  <a:cs typeface="+mn-cs"/>
                                                </a:rPr>
                                                <m:t>𝑟</m:t>
                                              </m:r>
                                            </m:e>
                                            <m:sub>
                                              <m:r>
                                                <a:rPr lang="en-US" sz="1200" i="1" kern="1200">
                                                  <a:solidFill>
                                                    <a:schemeClr val="tx1"/>
                                                  </a:solidFill>
                                                  <a:effectLst/>
                                                  <a:latin typeface="Cambria Math" panose="02040503050406030204" pitchFamily="18" charset="0"/>
                                                  <a:ea typeface="+mn-ea"/>
                                                  <a:cs typeface="+mn-cs"/>
                                                </a:rPr>
                                                <m:t>1</m:t>
                                              </m:r>
                                              <m:r>
                                                <a:rPr lang="en-US" sz="1200" i="1" kern="1200">
                                                  <a:solidFill>
                                                    <a:schemeClr val="tx1"/>
                                                  </a:solidFill>
                                                  <a:effectLst/>
                                                  <a:latin typeface="Cambria Math" panose="02040503050406030204" pitchFamily="18" charset="0"/>
                                                  <a:ea typeface="+mn-ea"/>
                                                  <a:cs typeface="+mn-cs"/>
                                                </a:rPr>
                                                <m:t>𝑛</m:t>
                                              </m:r>
                                            </m:sub>
                                            <m:sup>
                                              <m:r>
                                                <a:rPr lang="en-US" sz="1200" i="1" kern="1200">
                                                  <a:solidFill>
                                                    <a:schemeClr val="tx1"/>
                                                  </a:solidFill>
                                                  <a:effectLst/>
                                                  <a:latin typeface="Cambria Math" panose="02040503050406030204" pitchFamily="18" charset="0"/>
                                                  <a:ea typeface="+mn-ea"/>
                                                  <a:cs typeface="+mn-cs"/>
                                                </a:rPr>
                                                <m:t>𝑋</m:t>
                                              </m:r>
                                            </m:sup>
                                          </m:sSubSup>
                                        </m:e>
                                      </m:mr>
                                      <m:mr>
                                        <m:e>
                                          <m:sSubSup>
                                            <m:sSubSupPr>
                                              <m:ctrlPr>
                                                <a:rPr lang="en-IN" sz="1200" i="1" kern="1200">
                                                  <a:solidFill>
                                                    <a:schemeClr val="tx1"/>
                                                  </a:solidFill>
                                                  <a:effectLst/>
                                                  <a:latin typeface="Cambria Math" panose="02040503050406030204" pitchFamily="18" charset="0"/>
                                                  <a:ea typeface="+mn-ea"/>
                                                  <a:cs typeface="+mn-cs"/>
                                                </a:rPr>
                                              </m:ctrlPr>
                                            </m:sSubSupPr>
                                            <m:e>
                                              <m:r>
                                                <a:rPr lang="en-US" sz="1200" i="1" kern="1200">
                                                  <a:solidFill>
                                                    <a:schemeClr val="tx1"/>
                                                  </a:solidFill>
                                                  <a:effectLst/>
                                                  <a:latin typeface="Cambria Math" panose="02040503050406030204" pitchFamily="18" charset="0"/>
                                                  <a:ea typeface="+mn-ea"/>
                                                  <a:cs typeface="+mn-cs"/>
                                                </a:rPr>
                                                <m:t>𝑟</m:t>
                                              </m:r>
                                            </m:e>
                                            <m:sub>
                                              <m:r>
                                                <a:rPr lang="en-US" sz="1200" i="1" kern="1200">
                                                  <a:solidFill>
                                                    <a:schemeClr val="tx1"/>
                                                  </a:solidFill>
                                                  <a:effectLst/>
                                                  <a:latin typeface="Cambria Math" panose="02040503050406030204" pitchFamily="18" charset="0"/>
                                                  <a:ea typeface="+mn-ea"/>
                                                  <a:cs typeface="+mn-cs"/>
                                                </a:rPr>
                                                <m:t>21</m:t>
                                              </m:r>
                                            </m:sub>
                                            <m:sup>
                                              <m:r>
                                                <a:rPr lang="en-US" sz="1200" i="1" kern="1200">
                                                  <a:solidFill>
                                                    <a:schemeClr val="tx1"/>
                                                  </a:solidFill>
                                                  <a:effectLst/>
                                                  <a:latin typeface="Cambria Math" panose="02040503050406030204" pitchFamily="18" charset="0"/>
                                                  <a:ea typeface="+mn-ea"/>
                                                  <a:cs typeface="+mn-cs"/>
                                                </a:rPr>
                                                <m:t>𝑋</m:t>
                                              </m:r>
                                            </m:sup>
                                          </m:sSubSup>
                                        </m:e>
                                        <m:e>
                                          <m:sSubSup>
                                            <m:sSubSupPr>
                                              <m:ctrlPr>
                                                <a:rPr lang="en-IN" sz="1200" i="1" kern="1200">
                                                  <a:solidFill>
                                                    <a:schemeClr val="tx1"/>
                                                  </a:solidFill>
                                                  <a:effectLst/>
                                                  <a:latin typeface="Cambria Math" panose="02040503050406030204" pitchFamily="18" charset="0"/>
                                                  <a:ea typeface="+mn-ea"/>
                                                  <a:cs typeface="+mn-cs"/>
                                                </a:rPr>
                                              </m:ctrlPr>
                                            </m:sSubSupPr>
                                            <m:e>
                                              <m:r>
                                                <a:rPr lang="en-US" sz="1200" i="1" kern="1200">
                                                  <a:solidFill>
                                                    <a:schemeClr val="tx1"/>
                                                  </a:solidFill>
                                                  <a:effectLst/>
                                                  <a:latin typeface="Cambria Math" panose="02040503050406030204" pitchFamily="18" charset="0"/>
                                                  <a:ea typeface="+mn-ea"/>
                                                  <a:cs typeface="+mn-cs"/>
                                                </a:rPr>
                                                <m:t>𝑟</m:t>
                                              </m:r>
                                            </m:e>
                                            <m:sub>
                                              <m:r>
                                                <a:rPr lang="en-US" sz="1200" i="1" kern="1200">
                                                  <a:solidFill>
                                                    <a:schemeClr val="tx1"/>
                                                  </a:solidFill>
                                                  <a:effectLst/>
                                                  <a:latin typeface="Cambria Math" panose="02040503050406030204" pitchFamily="18" charset="0"/>
                                                  <a:ea typeface="+mn-ea"/>
                                                  <a:cs typeface="+mn-cs"/>
                                                </a:rPr>
                                                <m:t>22</m:t>
                                              </m:r>
                                            </m:sub>
                                            <m:sup>
                                              <m:r>
                                                <a:rPr lang="en-US" sz="1200" i="1" kern="1200">
                                                  <a:solidFill>
                                                    <a:schemeClr val="tx1"/>
                                                  </a:solidFill>
                                                  <a:effectLst/>
                                                  <a:latin typeface="Cambria Math" panose="02040503050406030204" pitchFamily="18" charset="0"/>
                                                  <a:ea typeface="+mn-ea"/>
                                                  <a:cs typeface="+mn-cs"/>
                                                </a:rPr>
                                                <m:t>𝑋</m:t>
                                              </m:r>
                                            </m:sup>
                                          </m:sSubSup>
                                        </m:e>
                                        <m:e>
                                          <m:r>
                                            <a:rPr lang="en-US" sz="1200" i="1" kern="1200">
                                              <a:solidFill>
                                                <a:schemeClr val="tx1"/>
                                              </a:solidFill>
                                              <a:effectLst/>
                                              <a:latin typeface="Cambria Math" panose="02040503050406030204" pitchFamily="18" charset="0"/>
                                              <a:ea typeface="+mn-ea"/>
                                              <a:cs typeface="+mn-cs"/>
                                            </a:rPr>
                                            <m:t>⋯</m:t>
                                          </m:r>
                                        </m:e>
                                        <m:e>
                                          <m:sSubSup>
                                            <m:sSubSupPr>
                                              <m:ctrlPr>
                                                <a:rPr lang="en-IN" sz="1200" i="1" kern="1200">
                                                  <a:solidFill>
                                                    <a:schemeClr val="tx1"/>
                                                  </a:solidFill>
                                                  <a:effectLst/>
                                                  <a:latin typeface="Cambria Math" panose="02040503050406030204" pitchFamily="18" charset="0"/>
                                                  <a:ea typeface="+mn-ea"/>
                                                  <a:cs typeface="+mn-cs"/>
                                                </a:rPr>
                                              </m:ctrlPr>
                                            </m:sSubSupPr>
                                            <m:e>
                                              <m:r>
                                                <a:rPr lang="en-US" sz="1200" i="1" kern="1200">
                                                  <a:solidFill>
                                                    <a:schemeClr val="tx1"/>
                                                  </a:solidFill>
                                                  <a:effectLst/>
                                                  <a:latin typeface="Cambria Math" panose="02040503050406030204" pitchFamily="18" charset="0"/>
                                                  <a:ea typeface="+mn-ea"/>
                                                  <a:cs typeface="+mn-cs"/>
                                                </a:rPr>
                                                <m:t>𝑟</m:t>
                                              </m:r>
                                            </m:e>
                                            <m:sub>
                                              <m:r>
                                                <a:rPr lang="en-US" sz="1200" i="1" kern="1200">
                                                  <a:solidFill>
                                                    <a:schemeClr val="tx1"/>
                                                  </a:solidFill>
                                                  <a:effectLst/>
                                                  <a:latin typeface="Cambria Math" panose="02040503050406030204" pitchFamily="18" charset="0"/>
                                                  <a:ea typeface="+mn-ea"/>
                                                  <a:cs typeface="+mn-cs"/>
                                                </a:rPr>
                                                <m:t>2</m:t>
                                              </m:r>
                                              <m:r>
                                                <a:rPr lang="en-US" sz="1200" i="1" kern="1200">
                                                  <a:solidFill>
                                                    <a:schemeClr val="tx1"/>
                                                  </a:solidFill>
                                                  <a:effectLst/>
                                                  <a:latin typeface="Cambria Math" panose="02040503050406030204" pitchFamily="18" charset="0"/>
                                                  <a:ea typeface="+mn-ea"/>
                                                  <a:cs typeface="+mn-cs"/>
                                                </a:rPr>
                                                <m:t>𝑛</m:t>
                                              </m:r>
                                            </m:sub>
                                            <m:sup>
                                              <m:r>
                                                <a:rPr lang="en-US" sz="1200" i="1" kern="1200">
                                                  <a:solidFill>
                                                    <a:schemeClr val="tx1"/>
                                                  </a:solidFill>
                                                  <a:effectLst/>
                                                  <a:latin typeface="Cambria Math" panose="02040503050406030204" pitchFamily="18" charset="0"/>
                                                  <a:ea typeface="+mn-ea"/>
                                                  <a:cs typeface="+mn-cs"/>
                                                </a:rPr>
                                                <m:t>𝑋</m:t>
                                              </m:r>
                                            </m:sup>
                                          </m:sSubSup>
                                        </m:e>
                                      </m:mr>
                                      <m:mr>
                                        <m:e>
                                          <m:r>
                                            <a:rPr lang="en-US" sz="1200" i="1" kern="1200">
                                              <a:solidFill>
                                                <a:schemeClr val="tx1"/>
                                              </a:solidFill>
                                              <a:effectLst/>
                                              <a:latin typeface="Cambria Math" panose="02040503050406030204" pitchFamily="18" charset="0"/>
                                              <a:ea typeface="+mn-ea"/>
                                              <a:cs typeface="+mn-cs"/>
                                            </a:rPr>
                                            <m:t>⋮</m:t>
                                          </m:r>
                                        </m:e>
                                        <m:e>
                                          <m:r>
                                            <a:rPr lang="en-US" sz="1200" i="1" kern="1200">
                                              <a:solidFill>
                                                <a:schemeClr val="tx1"/>
                                              </a:solidFill>
                                              <a:effectLst/>
                                              <a:latin typeface="Cambria Math" panose="02040503050406030204" pitchFamily="18" charset="0"/>
                                              <a:ea typeface="+mn-ea"/>
                                              <a:cs typeface="+mn-cs"/>
                                            </a:rPr>
                                            <m:t>⋮</m:t>
                                          </m:r>
                                        </m:e>
                                        <m:e>
                                          <m:r>
                                            <a:rPr lang="en-US" sz="1200" i="1" kern="1200">
                                              <a:solidFill>
                                                <a:schemeClr val="tx1"/>
                                              </a:solidFill>
                                              <a:effectLst/>
                                              <a:latin typeface="Cambria Math" panose="02040503050406030204" pitchFamily="18" charset="0"/>
                                              <a:ea typeface="+mn-ea"/>
                                              <a:cs typeface="+mn-cs"/>
                                            </a:rPr>
                                            <m:t>⋮</m:t>
                                          </m:r>
                                        </m:e>
                                        <m:e>
                                          <m:r>
                                            <a:rPr lang="en-US" sz="1200" i="1" kern="1200">
                                              <a:solidFill>
                                                <a:schemeClr val="tx1"/>
                                              </a:solidFill>
                                              <a:effectLst/>
                                              <a:latin typeface="Cambria Math" panose="02040503050406030204" pitchFamily="18" charset="0"/>
                                              <a:ea typeface="+mn-ea"/>
                                              <a:cs typeface="+mn-cs"/>
                                            </a:rPr>
                                            <m:t>⋮</m:t>
                                          </m:r>
                                        </m:e>
                                      </m:mr>
                                      <m:mr>
                                        <m:e>
                                          <m:sSubSup>
                                            <m:sSubSupPr>
                                              <m:ctrlPr>
                                                <a:rPr lang="en-IN" sz="1200" i="1" kern="1200">
                                                  <a:solidFill>
                                                    <a:schemeClr val="tx1"/>
                                                  </a:solidFill>
                                                  <a:effectLst/>
                                                  <a:latin typeface="Cambria Math" panose="02040503050406030204" pitchFamily="18" charset="0"/>
                                                  <a:ea typeface="+mn-ea"/>
                                                  <a:cs typeface="+mn-cs"/>
                                                </a:rPr>
                                              </m:ctrlPr>
                                            </m:sSubSupPr>
                                            <m:e>
                                              <m:r>
                                                <a:rPr lang="en-US" sz="1200" i="1" kern="1200">
                                                  <a:solidFill>
                                                    <a:schemeClr val="tx1"/>
                                                  </a:solidFill>
                                                  <a:effectLst/>
                                                  <a:latin typeface="Cambria Math" panose="02040503050406030204" pitchFamily="18" charset="0"/>
                                                  <a:ea typeface="+mn-ea"/>
                                                  <a:cs typeface="+mn-cs"/>
                                                </a:rPr>
                                                <m:t>𝑟</m:t>
                                              </m:r>
                                            </m:e>
                                            <m:sub>
                                              <m:r>
                                                <a:rPr lang="en-US" sz="1200" i="1" kern="1200">
                                                  <a:solidFill>
                                                    <a:schemeClr val="tx1"/>
                                                  </a:solidFill>
                                                  <a:effectLst/>
                                                  <a:latin typeface="Cambria Math" panose="02040503050406030204" pitchFamily="18" charset="0"/>
                                                  <a:ea typeface="+mn-ea"/>
                                                  <a:cs typeface="+mn-cs"/>
                                                </a:rPr>
                                                <m:t>𝑛</m:t>
                                              </m:r>
                                              <m:r>
                                                <a:rPr lang="en-US" sz="1200" i="1" kern="1200">
                                                  <a:solidFill>
                                                    <a:schemeClr val="tx1"/>
                                                  </a:solidFill>
                                                  <a:effectLst/>
                                                  <a:latin typeface="Cambria Math" panose="02040503050406030204" pitchFamily="18" charset="0"/>
                                                  <a:ea typeface="+mn-ea"/>
                                                  <a:cs typeface="+mn-cs"/>
                                                </a:rPr>
                                                <m:t>1</m:t>
                                              </m:r>
                                            </m:sub>
                                            <m:sup>
                                              <m:r>
                                                <a:rPr lang="en-US" sz="1200" i="1" kern="1200">
                                                  <a:solidFill>
                                                    <a:schemeClr val="tx1"/>
                                                  </a:solidFill>
                                                  <a:effectLst/>
                                                  <a:latin typeface="Cambria Math" panose="02040503050406030204" pitchFamily="18" charset="0"/>
                                                  <a:ea typeface="+mn-ea"/>
                                                  <a:cs typeface="+mn-cs"/>
                                                </a:rPr>
                                                <m:t>𝑋</m:t>
                                              </m:r>
                                            </m:sup>
                                          </m:sSubSup>
                                        </m:e>
                                        <m:e>
                                          <m:sSubSup>
                                            <m:sSubSupPr>
                                              <m:ctrlPr>
                                                <a:rPr lang="en-IN" sz="1200" i="1" kern="1200">
                                                  <a:solidFill>
                                                    <a:schemeClr val="tx1"/>
                                                  </a:solidFill>
                                                  <a:effectLst/>
                                                  <a:latin typeface="Cambria Math" panose="02040503050406030204" pitchFamily="18" charset="0"/>
                                                  <a:ea typeface="+mn-ea"/>
                                                  <a:cs typeface="+mn-cs"/>
                                                </a:rPr>
                                              </m:ctrlPr>
                                            </m:sSubSupPr>
                                            <m:e>
                                              <m:r>
                                                <a:rPr lang="en-US" sz="1200" i="1" kern="1200">
                                                  <a:solidFill>
                                                    <a:schemeClr val="tx1"/>
                                                  </a:solidFill>
                                                  <a:effectLst/>
                                                  <a:latin typeface="Cambria Math" panose="02040503050406030204" pitchFamily="18" charset="0"/>
                                                  <a:ea typeface="+mn-ea"/>
                                                  <a:cs typeface="+mn-cs"/>
                                                </a:rPr>
                                                <m:t>𝑟</m:t>
                                              </m:r>
                                            </m:e>
                                            <m:sub>
                                              <m:r>
                                                <a:rPr lang="en-US" sz="1200" i="1" kern="1200">
                                                  <a:solidFill>
                                                    <a:schemeClr val="tx1"/>
                                                  </a:solidFill>
                                                  <a:effectLst/>
                                                  <a:latin typeface="Cambria Math" panose="02040503050406030204" pitchFamily="18" charset="0"/>
                                                  <a:ea typeface="+mn-ea"/>
                                                  <a:cs typeface="+mn-cs"/>
                                                </a:rPr>
                                                <m:t>𝑛</m:t>
                                              </m:r>
                                              <m:r>
                                                <a:rPr lang="en-US" sz="1200" i="1" kern="1200">
                                                  <a:solidFill>
                                                    <a:schemeClr val="tx1"/>
                                                  </a:solidFill>
                                                  <a:effectLst/>
                                                  <a:latin typeface="Cambria Math" panose="02040503050406030204" pitchFamily="18" charset="0"/>
                                                  <a:ea typeface="+mn-ea"/>
                                                  <a:cs typeface="+mn-cs"/>
                                                </a:rPr>
                                                <m:t>2</m:t>
                                              </m:r>
                                            </m:sub>
                                            <m:sup>
                                              <m:r>
                                                <a:rPr lang="en-US" sz="1200" i="1" kern="1200">
                                                  <a:solidFill>
                                                    <a:schemeClr val="tx1"/>
                                                  </a:solidFill>
                                                  <a:effectLst/>
                                                  <a:latin typeface="Cambria Math" panose="02040503050406030204" pitchFamily="18" charset="0"/>
                                                  <a:ea typeface="+mn-ea"/>
                                                  <a:cs typeface="+mn-cs"/>
                                                </a:rPr>
                                                <m:t>𝑋</m:t>
                                              </m:r>
                                            </m:sup>
                                          </m:sSubSup>
                                        </m:e>
                                        <m:e>
                                          <m:r>
                                            <a:rPr lang="en-US" sz="1200" i="1" kern="1200">
                                              <a:solidFill>
                                                <a:schemeClr val="tx1"/>
                                              </a:solidFill>
                                              <a:effectLst/>
                                              <a:latin typeface="Cambria Math" panose="02040503050406030204" pitchFamily="18" charset="0"/>
                                              <a:ea typeface="+mn-ea"/>
                                              <a:cs typeface="+mn-cs"/>
                                            </a:rPr>
                                            <m:t>⋯</m:t>
                                          </m:r>
                                        </m:e>
                                        <m:e>
                                          <m:sSubSup>
                                            <m:sSubSupPr>
                                              <m:ctrlPr>
                                                <a:rPr lang="en-IN" sz="1200" i="1" kern="1200">
                                                  <a:solidFill>
                                                    <a:schemeClr val="tx1"/>
                                                  </a:solidFill>
                                                  <a:effectLst/>
                                                  <a:latin typeface="Cambria Math" panose="02040503050406030204" pitchFamily="18" charset="0"/>
                                                  <a:ea typeface="+mn-ea"/>
                                                  <a:cs typeface="+mn-cs"/>
                                                </a:rPr>
                                              </m:ctrlPr>
                                            </m:sSubSupPr>
                                            <m:e>
                                              <m:r>
                                                <a:rPr lang="en-US" sz="1200" i="1" kern="1200">
                                                  <a:solidFill>
                                                    <a:schemeClr val="tx1"/>
                                                  </a:solidFill>
                                                  <a:effectLst/>
                                                  <a:latin typeface="Cambria Math" panose="02040503050406030204" pitchFamily="18" charset="0"/>
                                                  <a:ea typeface="+mn-ea"/>
                                                  <a:cs typeface="+mn-cs"/>
                                                </a:rPr>
                                                <m:t>𝑟</m:t>
                                              </m:r>
                                            </m:e>
                                            <m:sub>
                                              <m:r>
                                                <a:rPr lang="en-US" sz="1200" i="1" kern="1200">
                                                  <a:solidFill>
                                                    <a:schemeClr val="tx1"/>
                                                  </a:solidFill>
                                                  <a:effectLst/>
                                                  <a:latin typeface="Cambria Math" panose="02040503050406030204" pitchFamily="18" charset="0"/>
                                                  <a:ea typeface="+mn-ea"/>
                                                  <a:cs typeface="+mn-cs"/>
                                                </a:rPr>
                                                <m:t>𝑛𝑛</m:t>
                                              </m:r>
                                            </m:sub>
                                            <m:sup>
                                              <m:r>
                                                <a:rPr lang="en-US" sz="1200" i="1" kern="1200">
                                                  <a:solidFill>
                                                    <a:schemeClr val="tx1"/>
                                                  </a:solidFill>
                                                  <a:effectLst/>
                                                  <a:latin typeface="Cambria Math" panose="02040503050406030204" pitchFamily="18" charset="0"/>
                                                  <a:ea typeface="+mn-ea"/>
                                                  <a:cs typeface="+mn-cs"/>
                                                </a:rPr>
                                                <m:t>𝑋</m:t>
                                              </m:r>
                                            </m:sup>
                                          </m:sSubSup>
                                        </m:e>
                                      </m:mr>
                                    </m:m>
                                  </m:e>
                                </m:d>
                                <m:r>
                                  <a:rPr lang="en-US" sz="1200" i="1" kern="1200">
                                    <a:solidFill>
                                      <a:schemeClr val="tx1"/>
                                    </a:solidFill>
                                    <a:effectLst/>
                                    <a:latin typeface="Cambria Math" panose="02040503050406030204" pitchFamily="18" charset="0"/>
                                    <a:ea typeface="+mn-ea"/>
                                    <a:cs typeface="+mn-cs"/>
                                  </a:rPr>
                                  <m:t>∩</m:t>
                                </m:r>
                                <m:d>
                                  <m:dPr>
                                    <m:begChr m:val="["/>
                                    <m:endChr m:val="]"/>
                                    <m:ctrlPr>
                                      <a:rPr lang="en-IN" sz="1200" i="1" kern="1200">
                                        <a:solidFill>
                                          <a:schemeClr val="tx1"/>
                                        </a:solidFill>
                                        <a:effectLst/>
                                        <a:latin typeface="Cambria Math" panose="02040503050406030204" pitchFamily="18" charset="0"/>
                                        <a:ea typeface="+mn-ea"/>
                                        <a:cs typeface="+mn-cs"/>
                                      </a:rPr>
                                    </m:ctrlPr>
                                  </m:dPr>
                                  <m:e>
                                    <m:m>
                                      <m:mPr>
                                        <m:mcs>
                                          <m:mc>
                                            <m:mcPr>
                                              <m:count m:val="4"/>
                                              <m:mcJc m:val="center"/>
                                            </m:mcPr>
                                          </m:mc>
                                        </m:mcs>
                                        <m:ctrlPr>
                                          <a:rPr lang="en-IN" sz="1200" i="1" kern="1200">
                                            <a:solidFill>
                                              <a:schemeClr val="tx1"/>
                                            </a:solidFill>
                                            <a:effectLst/>
                                            <a:latin typeface="Cambria Math" panose="02040503050406030204" pitchFamily="18" charset="0"/>
                                            <a:ea typeface="+mn-ea"/>
                                            <a:cs typeface="+mn-cs"/>
                                          </a:rPr>
                                        </m:ctrlPr>
                                      </m:mPr>
                                      <m:mr>
                                        <m:e>
                                          <m:sSubSup>
                                            <m:sSubSupPr>
                                              <m:ctrlPr>
                                                <a:rPr lang="en-IN" sz="1200" i="1" kern="1200">
                                                  <a:solidFill>
                                                    <a:schemeClr val="tx1"/>
                                                  </a:solidFill>
                                                  <a:effectLst/>
                                                  <a:latin typeface="Cambria Math" panose="02040503050406030204" pitchFamily="18" charset="0"/>
                                                  <a:ea typeface="+mn-ea"/>
                                                  <a:cs typeface="+mn-cs"/>
                                                </a:rPr>
                                              </m:ctrlPr>
                                            </m:sSubSupPr>
                                            <m:e>
                                              <m:r>
                                                <a:rPr lang="en-US" sz="1200" i="1" kern="1200">
                                                  <a:solidFill>
                                                    <a:schemeClr val="tx1"/>
                                                  </a:solidFill>
                                                  <a:effectLst/>
                                                  <a:latin typeface="Cambria Math" panose="02040503050406030204" pitchFamily="18" charset="0"/>
                                                  <a:ea typeface="+mn-ea"/>
                                                  <a:cs typeface="+mn-cs"/>
                                                </a:rPr>
                                                <m:t>𝑟</m:t>
                                              </m:r>
                                            </m:e>
                                            <m:sub>
                                              <m:r>
                                                <a:rPr lang="en-US" sz="1200" i="1" kern="1200">
                                                  <a:solidFill>
                                                    <a:schemeClr val="tx1"/>
                                                  </a:solidFill>
                                                  <a:effectLst/>
                                                  <a:latin typeface="Cambria Math" panose="02040503050406030204" pitchFamily="18" charset="0"/>
                                                  <a:ea typeface="+mn-ea"/>
                                                  <a:cs typeface="+mn-cs"/>
                                                </a:rPr>
                                                <m:t>11</m:t>
                                              </m:r>
                                            </m:sub>
                                            <m:sup>
                                              <m:r>
                                                <a:rPr lang="en-US" sz="1200" i="1" kern="1200">
                                                  <a:solidFill>
                                                    <a:schemeClr val="tx1"/>
                                                  </a:solidFill>
                                                  <a:effectLst/>
                                                  <a:latin typeface="Cambria Math" panose="02040503050406030204" pitchFamily="18" charset="0"/>
                                                  <a:ea typeface="+mn-ea"/>
                                                  <a:cs typeface="+mn-cs"/>
                                                </a:rPr>
                                                <m:t>𝑌</m:t>
                                              </m:r>
                                            </m:sup>
                                          </m:sSubSup>
                                        </m:e>
                                        <m:e>
                                          <m:sSubSup>
                                            <m:sSubSupPr>
                                              <m:ctrlPr>
                                                <a:rPr lang="en-IN" sz="1200" i="1" kern="1200">
                                                  <a:solidFill>
                                                    <a:schemeClr val="tx1"/>
                                                  </a:solidFill>
                                                  <a:effectLst/>
                                                  <a:latin typeface="Cambria Math" panose="02040503050406030204" pitchFamily="18" charset="0"/>
                                                  <a:ea typeface="+mn-ea"/>
                                                  <a:cs typeface="+mn-cs"/>
                                                </a:rPr>
                                              </m:ctrlPr>
                                            </m:sSubSupPr>
                                            <m:e>
                                              <m:r>
                                                <a:rPr lang="en-US" sz="1200" i="1" kern="1200">
                                                  <a:solidFill>
                                                    <a:schemeClr val="tx1"/>
                                                  </a:solidFill>
                                                  <a:effectLst/>
                                                  <a:latin typeface="Cambria Math" panose="02040503050406030204" pitchFamily="18" charset="0"/>
                                                  <a:ea typeface="+mn-ea"/>
                                                  <a:cs typeface="+mn-cs"/>
                                                </a:rPr>
                                                <m:t>𝑟</m:t>
                                              </m:r>
                                            </m:e>
                                            <m:sub>
                                              <m:r>
                                                <a:rPr lang="en-US" sz="1200" i="1" kern="1200">
                                                  <a:solidFill>
                                                    <a:schemeClr val="tx1"/>
                                                  </a:solidFill>
                                                  <a:effectLst/>
                                                  <a:latin typeface="Cambria Math" panose="02040503050406030204" pitchFamily="18" charset="0"/>
                                                  <a:ea typeface="+mn-ea"/>
                                                  <a:cs typeface="+mn-cs"/>
                                                </a:rPr>
                                                <m:t>12</m:t>
                                              </m:r>
                                            </m:sub>
                                            <m:sup>
                                              <m:r>
                                                <a:rPr lang="en-US" sz="1200" i="1" kern="1200">
                                                  <a:solidFill>
                                                    <a:schemeClr val="tx1"/>
                                                  </a:solidFill>
                                                  <a:effectLst/>
                                                  <a:latin typeface="Cambria Math" panose="02040503050406030204" pitchFamily="18" charset="0"/>
                                                  <a:ea typeface="+mn-ea"/>
                                                  <a:cs typeface="+mn-cs"/>
                                                </a:rPr>
                                                <m:t>𝑌</m:t>
                                              </m:r>
                                            </m:sup>
                                          </m:sSubSup>
                                        </m:e>
                                        <m:e>
                                          <m:r>
                                            <a:rPr lang="en-US" sz="1200" i="1" kern="1200">
                                              <a:solidFill>
                                                <a:schemeClr val="tx1"/>
                                              </a:solidFill>
                                              <a:effectLst/>
                                              <a:latin typeface="Cambria Math" panose="02040503050406030204" pitchFamily="18" charset="0"/>
                                              <a:ea typeface="+mn-ea"/>
                                              <a:cs typeface="+mn-cs"/>
                                            </a:rPr>
                                            <m:t>⋯</m:t>
                                          </m:r>
                                        </m:e>
                                        <m:e>
                                          <m:sSubSup>
                                            <m:sSubSupPr>
                                              <m:ctrlPr>
                                                <a:rPr lang="en-IN" sz="1200" i="1" kern="1200">
                                                  <a:solidFill>
                                                    <a:schemeClr val="tx1"/>
                                                  </a:solidFill>
                                                  <a:effectLst/>
                                                  <a:latin typeface="Cambria Math" panose="02040503050406030204" pitchFamily="18" charset="0"/>
                                                  <a:ea typeface="+mn-ea"/>
                                                  <a:cs typeface="+mn-cs"/>
                                                </a:rPr>
                                              </m:ctrlPr>
                                            </m:sSubSupPr>
                                            <m:e>
                                              <m:r>
                                                <a:rPr lang="en-US" sz="1200" i="1" kern="1200">
                                                  <a:solidFill>
                                                    <a:schemeClr val="tx1"/>
                                                  </a:solidFill>
                                                  <a:effectLst/>
                                                  <a:latin typeface="Cambria Math" panose="02040503050406030204" pitchFamily="18" charset="0"/>
                                                  <a:ea typeface="+mn-ea"/>
                                                  <a:cs typeface="+mn-cs"/>
                                                </a:rPr>
                                                <m:t>𝑟</m:t>
                                              </m:r>
                                            </m:e>
                                            <m:sub>
                                              <m:r>
                                                <a:rPr lang="en-US" sz="1200" i="1" kern="1200">
                                                  <a:solidFill>
                                                    <a:schemeClr val="tx1"/>
                                                  </a:solidFill>
                                                  <a:effectLst/>
                                                  <a:latin typeface="Cambria Math" panose="02040503050406030204" pitchFamily="18" charset="0"/>
                                                  <a:ea typeface="+mn-ea"/>
                                                  <a:cs typeface="+mn-cs"/>
                                                </a:rPr>
                                                <m:t>1</m:t>
                                              </m:r>
                                              <m:r>
                                                <a:rPr lang="en-US" sz="1200" i="1" kern="1200">
                                                  <a:solidFill>
                                                    <a:schemeClr val="tx1"/>
                                                  </a:solidFill>
                                                  <a:effectLst/>
                                                  <a:latin typeface="Cambria Math" panose="02040503050406030204" pitchFamily="18" charset="0"/>
                                                  <a:ea typeface="+mn-ea"/>
                                                  <a:cs typeface="+mn-cs"/>
                                                </a:rPr>
                                                <m:t>𝑛</m:t>
                                              </m:r>
                                            </m:sub>
                                            <m:sup>
                                              <m:r>
                                                <a:rPr lang="en-US" sz="1200" i="1" kern="1200">
                                                  <a:solidFill>
                                                    <a:schemeClr val="tx1"/>
                                                  </a:solidFill>
                                                  <a:effectLst/>
                                                  <a:latin typeface="Cambria Math" panose="02040503050406030204" pitchFamily="18" charset="0"/>
                                                  <a:ea typeface="+mn-ea"/>
                                                  <a:cs typeface="+mn-cs"/>
                                                </a:rPr>
                                                <m:t>𝑌</m:t>
                                              </m:r>
                                            </m:sup>
                                          </m:sSubSup>
                                        </m:e>
                                      </m:mr>
                                      <m:mr>
                                        <m:e>
                                          <m:sSubSup>
                                            <m:sSubSupPr>
                                              <m:ctrlPr>
                                                <a:rPr lang="en-IN" sz="1200" i="1" kern="1200">
                                                  <a:solidFill>
                                                    <a:schemeClr val="tx1"/>
                                                  </a:solidFill>
                                                  <a:effectLst/>
                                                  <a:latin typeface="Cambria Math" panose="02040503050406030204" pitchFamily="18" charset="0"/>
                                                  <a:ea typeface="+mn-ea"/>
                                                  <a:cs typeface="+mn-cs"/>
                                                </a:rPr>
                                              </m:ctrlPr>
                                            </m:sSubSupPr>
                                            <m:e>
                                              <m:r>
                                                <a:rPr lang="en-US" sz="1200" i="1" kern="1200">
                                                  <a:solidFill>
                                                    <a:schemeClr val="tx1"/>
                                                  </a:solidFill>
                                                  <a:effectLst/>
                                                  <a:latin typeface="Cambria Math" panose="02040503050406030204" pitchFamily="18" charset="0"/>
                                                  <a:ea typeface="+mn-ea"/>
                                                  <a:cs typeface="+mn-cs"/>
                                                </a:rPr>
                                                <m:t>𝑟</m:t>
                                              </m:r>
                                            </m:e>
                                            <m:sub>
                                              <m:r>
                                                <a:rPr lang="en-US" sz="1200" i="1" kern="1200">
                                                  <a:solidFill>
                                                    <a:schemeClr val="tx1"/>
                                                  </a:solidFill>
                                                  <a:effectLst/>
                                                  <a:latin typeface="Cambria Math" panose="02040503050406030204" pitchFamily="18" charset="0"/>
                                                  <a:ea typeface="+mn-ea"/>
                                                  <a:cs typeface="+mn-cs"/>
                                                </a:rPr>
                                                <m:t>21</m:t>
                                              </m:r>
                                            </m:sub>
                                            <m:sup>
                                              <m:r>
                                                <a:rPr lang="en-US" sz="1200" i="1" kern="1200">
                                                  <a:solidFill>
                                                    <a:schemeClr val="tx1"/>
                                                  </a:solidFill>
                                                  <a:effectLst/>
                                                  <a:latin typeface="Cambria Math" panose="02040503050406030204" pitchFamily="18" charset="0"/>
                                                  <a:ea typeface="+mn-ea"/>
                                                  <a:cs typeface="+mn-cs"/>
                                                </a:rPr>
                                                <m:t>𝑌</m:t>
                                              </m:r>
                                            </m:sup>
                                          </m:sSubSup>
                                        </m:e>
                                        <m:e>
                                          <m:sSubSup>
                                            <m:sSubSupPr>
                                              <m:ctrlPr>
                                                <a:rPr lang="en-IN" sz="1200" i="1" kern="1200">
                                                  <a:solidFill>
                                                    <a:schemeClr val="tx1"/>
                                                  </a:solidFill>
                                                  <a:effectLst/>
                                                  <a:latin typeface="Cambria Math" panose="02040503050406030204" pitchFamily="18" charset="0"/>
                                                  <a:ea typeface="+mn-ea"/>
                                                  <a:cs typeface="+mn-cs"/>
                                                </a:rPr>
                                              </m:ctrlPr>
                                            </m:sSubSupPr>
                                            <m:e>
                                              <m:r>
                                                <a:rPr lang="en-US" sz="1200" i="1" kern="1200">
                                                  <a:solidFill>
                                                    <a:schemeClr val="tx1"/>
                                                  </a:solidFill>
                                                  <a:effectLst/>
                                                  <a:latin typeface="Cambria Math" panose="02040503050406030204" pitchFamily="18" charset="0"/>
                                                  <a:ea typeface="+mn-ea"/>
                                                  <a:cs typeface="+mn-cs"/>
                                                </a:rPr>
                                                <m:t>𝑟</m:t>
                                              </m:r>
                                            </m:e>
                                            <m:sub>
                                              <m:r>
                                                <a:rPr lang="en-US" sz="1200" i="1" kern="1200">
                                                  <a:solidFill>
                                                    <a:schemeClr val="tx1"/>
                                                  </a:solidFill>
                                                  <a:effectLst/>
                                                  <a:latin typeface="Cambria Math" panose="02040503050406030204" pitchFamily="18" charset="0"/>
                                                  <a:ea typeface="+mn-ea"/>
                                                  <a:cs typeface="+mn-cs"/>
                                                </a:rPr>
                                                <m:t>22</m:t>
                                              </m:r>
                                            </m:sub>
                                            <m:sup>
                                              <m:r>
                                                <a:rPr lang="en-US" sz="1200" i="1" kern="1200">
                                                  <a:solidFill>
                                                    <a:schemeClr val="tx1"/>
                                                  </a:solidFill>
                                                  <a:effectLst/>
                                                  <a:latin typeface="Cambria Math" panose="02040503050406030204" pitchFamily="18" charset="0"/>
                                                  <a:ea typeface="+mn-ea"/>
                                                  <a:cs typeface="+mn-cs"/>
                                                </a:rPr>
                                                <m:t>𝑌</m:t>
                                              </m:r>
                                            </m:sup>
                                          </m:sSubSup>
                                        </m:e>
                                        <m:e>
                                          <m:r>
                                            <a:rPr lang="en-US" sz="1200" i="1" kern="1200">
                                              <a:solidFill>
                                                <a:schemeClr val="tx1"/>
                                              </a:solidFill>
                                              <a:effectLst/>
                                              <a:latin typeface="Cambria Math" panose="02040503050406030204" pitchFamily="18" charset="0"/>
                                              <a:ea typeface="+mn-ea"/>
                                              <a:cs typeface="+mn-cs"/>
                                            </a:rPr>
                                            <m:t>⋯</m:t>
                                          </m:r>
                                        </m:e>
                                        <m:e>
                                          <m:sSubSup>
                                            <m:sSubSupPr>
                                              <m:ctrlPr>
                                                <a:rPr lang="en-IN" sz="1200" i="1" kern="1200">
                                                  <a:solidFill>
                                                    <a:schemeClr val="tx1"/>
                                                  </a:solidFill>
                                                  <a:effectLst/>
                                                  <a:latin typeface="Cambria Math" panose="02040503050406030204" pitchFamily="18" charset="0"/>
                                                  <a:ea typeface="+mn-ea"/>
                                                  <a:cs typeface="+mn-cs"/>
                                                </a:rPr>
                                              </m:ctrlPr>
                                            </m:sSubSupPr>
                                            <m:e>
                                              <m:r>
                                                <a:rPr lang="en-US" sz="1200" i="1" kern="1200">
                                                  <a:solidFill>
                                                    <a:schemeClr val="tx1"/>
                                                  </a:solidFill>
                                                  <a:effectLst/>
                                                  <a:latin typeface="Cambria Math" panose="02040503050406030204" pitchFamily="18" charset="0"/>
                                                  <a:ea typeface="+mn-ea"/>
                                                  <a:cs typeface="+mn-cs"/>
                                                </a:rPr>
                                                <m:t>𝑟</m:t>
                                              </m:r>
                                            </m:e>
                                            <m:sub>
                                              <m:r>
                                                <a:rPr lang="en-US" sz="1200" i="1" kern="1200">
                                                  <a:solidFill>
                                                    <a:schemeClr val="tx1"/>
                                                  </a:solidFill>
                                                  <a:effectLst/>
                                                  <a:latin typeface="Cambria Math" panose="02040503050406030204" pitchFamily="18" charset="0"/>
                                                  <a:ea typeface="+mn-ea"/>
                                                  <a:cs typeface="+mn-cs"/>
                                                </a:rPr>
                                                <m:t>2</m:t>
                                              </m:r>
                                              <m:r>
                                                <a:rPr lang="en-US" sz="1200" i="1" kern="1200">
                                                  <a:solidFill>
                                                    <a:schemeClr val="tx1"/>
                                                  </a:solidFill>
                                                  <a:effectLst/>
                                                  <a:latin typeface="Cambria Math" panose="02040503050406030204" pitchFamily="18" charset="0"/>
                                                  <a:ea typeface="+mn-ea"/>
                                                  <a:cs typeface="+mn-cs"/>
                                                </a:rPr>
                                                <m:t>𝑛</m:t>
                                              </m:r>
                                            </m:sub>
                                            <m:sup>
                                              <m:r>
                                                <a:rPr lang="en-US" sz="1200" i="1" kern="1200">
                                                  <a:solidFill>
                                                    <a:schemeClr val="tx1"/>
                                                  </a:solidFill>
                                                  <a:effectLst/>
                                                  <a:latin typeface="Cambria Math" panose="02040503050406030204" pitchFamily="18" charset="0"/>
                                                  <a:ea typeface="+mn-ea"/>
                                                  <a:cs typeface="+mn-cs"/>
                                                </a:rPr>
                                                <m:t>𝑌</m:t>
                                              </m:r>
                                            </m:sup>
                                          </m:sSubSup>
                                        </m:e>
                                      </m:mr>
                                      <m:mr>
                                        <m:e>
                                          <m:r>
                                            <a:rPr lang="en-US" sz="1200" i="1" kern="1200">
                                              <a:solidFill>
                                                <a:schemeClr val="tx1"/>
                                              </a:solidFill>
                                              <a:effectLst/>
                                              <a:latin typeface="Cambria Math" panose="02040503050406030204" pitchFamily="18" charset="0"/>
                                              <a:ea typeface="+mn-ea"/>
                                              <a:cs typeface="+mn-cs"/>
                                            </a:rPr>
                                            <m:t>⋮</m:t>
                                          </m:r>
                                        </m:e>
                                        <m:e>
                                          <m:r>
                                            <a:rPr lang="en-US" sz="1200" i="1" kern="1200">
                                              <a:solidFill>
                                                <a:schemeClr val="tx1"/>
                                              </a:solidFill>
                                              <a:effectLst/>
                                              <a:latin typeface="Cambria Math" panose="02040503050406030204" pitchFamily="18" charset="0"/>
                                              <a:ea typeface="+mn-ea"/>
                                              <a:cs typeface="+mn-cs"/>
                                            </a:rPr>
                                            <m:t>⋮</m:t>
                                          </m:r>
                                        </m:e>
                                        <m:e>
                                          <m:r>
                                            <a:rPr lang="en-US" sz="1200" i="1" kern="1200">
                                              <a:solidFill>
                                                <a:schemeClr val="tx1"/>
                                              </a:solidFill>
                                              <a:effectLst/>
                                              <a:latin typeface="Cambria Math" panose="02040503050406030204" pitchFamily="18" charset="0"/>
                                              <a:ea typeface="+mn-ea"/>
                                              <a:cs typeface="+mn-cs"/>
                                            </a:rPr>
                                            <m:t>⋮</m:t>
                                          </m:r>
                                        </m:e>
                                        <m:e>
                                          <m:r>
                                            <a:rPr lang="en-US" sz="1200" i="1" kern="1200">
                                              <a:solidFill>
                                                <a:schemeClr val="tx1"/>
                                              </a:solidFill>
                                              <a:effectLst/>
                                              <a:latin typeface="Cambria Math" panose="02040503050406030204" pitchFamily="18" charset="0"/>
                                              <a:ea typeface="+mn-ea"/>
                                              <a:cs typeface="+mn-cs"/>
                                            </a:rPr>
                                            <m:t>⋮</m:t>
                                          </m:r>
                                        </m:e>
                                      </m:mr>
                                      <m:mr>
                                        <m:e>
                                          <m:sSubSup>
                                            <m:sSubSupPr>
                                              <m:ctrlPr>
                                                <a:rPr lang="en-IN" sz="1200" i="1" kern="1200">
                                                  <a:solidFill>
                                                    <a:schemeClr val="tx1"/>
                                                  </a:solidFill>
                                                  <a:effectLst/>
                                                  <a:latin typeface="Cambria Math" panose="02040503050406030204" pitchFamily="18" charset="0"/>
                                                  <a:ea typeface="+mn-ea"/>
                                                  <a:cs typeface="+mn-cs"/>
                                                </a:rPr>
                                              </m:ctrlPr>
                                            </m:sSubSupPr>
                                            <m:e>
                                              <m:r>
                                                <a:rPr lang="en-US" sz="1200" i="1" kern="1200">
                                                  <a:solidFill>
                                                    <a:schemeClr val="tx1"/>
                                                  </a:solidFill>
                                                  <a:effectLst/>
                                                  <a:latin typeface="Cambria Math" panose="02040503050406030204" pitchFamily="18" charset="0"/>
                                                  <a:ea typeface="+mn-ea"/>
                                                  <a:cs typeface="+mn-cs"/>
                                                </a:rPr>
                                                <m:t>𝑟</m:t>
                                              </m:r>
                                            </m:e>
                                            <m:sub>
                                              <m:r>
                                                <a:rPr lang="en-US" sz="1200" i="1" kern="1200">
                                                  <a:solidFill>
                                                    <a:schemeClr val="tx1"/>
                                                  </a:solidFill>
                                                  <a:effectLst/>
                                                  <a:latin typeface="Cambria Math" panose="02040503050406030204" pitchFamily="18" charset="0"/>
                                                  <a:ea typeface="+mn-ea"/>
                                                  <a:cs typeface="+mn-cs"/>
                                                </a:rPr>
                                                <m:t>𝑛</m:t>
                                              </m:r>
                                              <m:r>
                                                <a:rPr lang="en-US" sz="1200" i="1" kern="1200">
                                                  <a:solidFill>
                                                    <a:schemeClr val="tx1"/>
                                                  </a:solidFill>
                                                  <a:effectLst/>
                                                  <a:latin typeface="Cambria Math" panose="02040503050406030204" pitchFamily="18" charset="0"/>
                                                  <a:ea typeface="+mn-ea"/>
                                                  <a:cs typeface="+mn-cs"/>
                                                </a:rPr>
                                                <m:t>1</m:t>
                                              </m:r>
                                            </m:sub>
                                            <m:sup>
                                              <m:r>
                                                <a:rPr lang="en-US" sz="1200" i="1" kern="1200">
                                                  <a:solidFill>
                                                    <a:schemeClr val="tx1"/>
                                                  </a:solidFill>
                                                  <a:effectLst/>
                                                  <a:latin typeface="Cambria Math" panose="02040503050406030204" pitchFamily="18" charset="0"/>
                                                  <a:ea typeface="+mn-ea"/>
                                                  <a:cs typeface="+mn-cs"/>
                                                </a:rPr>
                                                <m:t>𝑌</m:t>
                                              </m:r>
                                            </m:sup>
                                          </m:sSubSup>
                                        </m:e>
                                        <m:e>
                                          <m:sSubSup>
                                            <m:sSubSupPr>
                                              <m:ctrlPr>
                                                <a:rPr lang="en-IN" sz="1200" i="1" kern="1200">
                                                  <a:solidFill>
                                                    <a:schemeClr val="tx1"/>
                                                  </a:solidFill>
                                                  <a:effectLst/>
                                                  <a:latin typeface="Cambria Math" panose="02040503050406030204" pitchFamily="18" charset="0"/>
                                                  <a:ea typeface="+mn-ea"/>
                                                  <a:cs typeface="+mn-cs"/>
                                                </a:rPr>
                                              </m:ctrlPr>
                                            </m:sSubSupPr>
                                            <m:e>
                                              <m:r>
                                                <a:rPr lang="en-US" sz="1200" i="1" kern="1200">
                                                  <a:solidFill>
                                                    <a:schemeClr val="tx1"/>
                                                  </a:solidFill>
                                                  <a:effectLst/>
                                                  <a:latin typeface="Cambria Math" panose="02040503050406030204" pitchFamily="18" charset="0"/>
                                                  <a:ea typeface="+mn-ea"/>
                                                  <a:cs typeface="+mn-cs"/>
                                                </a:rPr>
                                                <m:t>𝑟</m:t>
                                              </m:r>
                                            </m:e>
                                            <m:sub>
                                              <m:r>
                                                <a:rPr lang="en-US" sz="1200" i="1" kern="1200">
                                                  <a:solidFill>
                                                    <a:schemeClr val="tx1"/>
                                                  </a:solidFill>
                                                  <a:effectLst/>
                                                  <a:latin typeface="Cambria Math" panose="02040503050406030204" pitchFamily="18" charset="0"/>
                                                  <a:ea typeface="+mn-ea"/>
                                                  <a:cs typeface="+mn-cs"/>
                                                </a:rPr>
                                                <m:t>𝑛</m:t>
                                              </m:r>
                                              <m:r>
                                                <a:rPr lang="en-US" sz="1200" i="1" kern="1200">
                                                  <a:solidFill>
                                                    <a:schemeClr val="tx1"/>
                                                  </a:solidFill>
                                                  <a:effectLst/>
                                                  <a:latin typeface="Cambria Math" panose="02040503050406030204" pitchFamily="18" charset="0"/>
                                                  <a:ea typeface="+mn-ea"/>
                                                  <a:cs typeface="+mn-cs"/>
                                                </a:rPr>
                                                <m:t>2</m:t>
                                              </m:r>
                                            </m:sub>
                                            <m:sup>
                                              <m:r>
                                                <a:rPr lang="en-US" sz="1200" i="1" kern="1200">
                                                  <a:solidFill>
                                                    <a:schemeClr val="tx1"/>
                                                  </a:solidFill>
                                                  <a:effectLst/>
                                                  <a:latin typeface="Cambria Math" panose="02040503050406030204" pitchFamily="18" charset="0"/>
                                                  <a:ea typeface="+mn-ea"/>
                                                  <a:cs typeface="+mn-cs"/>
                                                </a:rPr>
                                                <m:t>𝑌</m:t>
                                              </m:r>
                                            </m:sup>
                                          </m:sSubSup>
                                        </m:e>
                                        <m:e>
                                          <m:r>
                                            <a:rPr lang="en-US" sz="1200" i="1" kern="1200">
                                              <a:solidFill>
                                                <a:schemeClr val="tx1"/>
                                              </a:solidFill>
                                              <a:effectLst/>
                                              <a:latin typeface="Cambria Math" panose="02040503050406030204" pitchFamily="18" charset="0"/>
                                              <a:ea typeface="+mn-ea"/>
                                              <a:cs typeface="+mn-cs"/>
                                            </a:rPr>
                                            <m:t>⋯</m:t>
                                          </m:r>
                                        </m:e>
                                        <m:e>
                                          <m:sSubSup>
                                            <m:sSubSupPr>
                                              <m:ctrlPr>
                                                <a:rPr lang="en-IN" sz="1200" i="1" kern="1200">
                                                  <a:solidFill>
                                                    <a:schemeClr val="tx1"/>
                                                  </a:solidFill>
                                                  <a:effectLst/>
                                                  <a:latin typeface="Cambria Math" panose="02040503050406030204" pitchFamily="18" charset="0"/>
                                                  <a:ea typeface="+mn-ea"/>
                                                  <a:cs typeface="+mn-cs"/>
                                                </a:rPr>
                                              </m:ctrlPr>
                                            </m:sSubSupPr>
                                            <m:e>
                                              <m:r>
                                                <a:rPr lang="en-US" sz="1200" i="1" kern="1200">
                                                  <a:solidFill>
                                                    <a:schemeClr val="tx1"/>
                                                  </a:solidFill>
                                                  <a:effectLst/>
                                                  <a:latin typeface="Cambria Math" panose="02040503050406030204" pitchFamily="18" charset="0"/>
                                                  <a:ea typeface="+mn-ea"/>
                                                  <a:cs typeface="+mn-cs"/>
                                                </a:rPr>
                                                <m:t>𝑟</m:t>
                                              </m:r>
                                            </m:e>
                                            <m:sub>
                                              <m:r>
                                                <a:rPr lang="en-US" sz="1200" i="1" kern="1200">
                                                  <a:solidFill>
                                                    <a:schemeClr val="tx1"/>
                                                  </a:solidFill>
                                                  <a:effectLst/>
                                                  <a:latin typeface="Cambria Math" panose="02040503050406030204" pitchFamily="18" charset="0"/>
                                                  <a:ea typeface="+mn-ea"/>
                                                  <a:cs typeface="+mn-cs"/>
                                                </a:rPr>
                                                <m:t>𝑛𝑛</m:t>
                                              </m:r>
                                            </m:sub>
                                            <m:sup>
                                              <m:r>
                                                <a:rPr lang="en-US" sz="1200" i="1" kern="1200">
                                                  <a:solidFill>
                                                    <a:schemeClr val="tx1"/>
                                                  </a:solidFill>
                                                  <a:effectLst/>
                                                  <a:latin typeface="Cambria Math" panose="02040503050406030204" pitchFamily="18" charset="0"/>
                                                  <a:ea typeface="+mn-ea"/>
                                                  <a:cs typeface="+mn-cs"/>
                                                </a:rPr>
                                                <m:t>𝑌</m:t>
                                              </m:r>
                                            </m:sup>
                                          </m:sSubSup>
                                        </m:e>
                                      </m:mr>
                                    </m:m>
                                  </m:e>
                                </m:d>
                              </m:oMath>
                              <m:oMath xmlns:m="http://schemas.openxmlformats.org/officeDocument/2006/math">
                                <m:r>
                                  <a:rPr lang="en-US" sz="1200" i="1" kern="1200">
                                    <a:solidFill>
                                      <a:schemeClr val="tx1"/>
                                    </a:solidFill>
                                    <a:effectLst/>
                                    <a:latin typeface="Cambria Math" panose="02040503050406030204" pitchFamily="18" charset="0"/>
                                    <a:ea typeface="+mn-ea"/>
                                    <a:cs typeface="+mn-cs"/>
                                  </a:rPr>
                                  <m:t>=</m:t>
                                </m:r>
                                <m:d>
                                  <m:dPr>
                                    <m:begChr m:val="["/>
                                    <m:endChr m:val="]"/>
                                    <m:ctrlPr>
                                      <a:rPr lang="en-IN" sz="1200" i="1" kern="1200" smtClean="0">
                                        <a:solidFill>
                                          <a:schemeClr val="tx1"/>
                                        </a:solidFill>
                                        <a:effectLst/>
                                        <a:latin typeface="Cambria Math" panose="02040503050406030204" pitchFamily="18" charset="0"/>
                                        <a:ea typeface="+mn-ea"/>
                                        <a:cs typeface="+mn-cs"/>
                                      </a:rPr>
                                    </m:ctrlPr>
                                  </m:dPr>
                                  <m:e>
                                    <m:m>
                                      <m:mPr>
                                        <m:mcs>
                                          <m:mc>
                                            <m:mcPr>
                                              <m:count m:val="4"/>
                                              <m:mcJc m:val="center"/>
                                            </m:mcPr>
                                          </m:mc>
                                        </m:mcs>
                                        <m:ctrlPr>
                                          <a:rPr lang="en-IN" sz="1200" i="1" kern="1200">
                                            <a:solidFill>
                                              <a:schemeClr val="tx1"/>
                                            </a:solidFill>
                                            <a:effectLst/>
                                            <a:latin typeface="Cambria Math" panose="02040503050406030204" pitchFamily="18" charset="0"/>
                                            <a:ea typeface="+mn-ea"/>
                                            <a:cs typeface="+mn-cs"/>
                                          </a:rPr>
                                        </m:ctrlPr>
                                      </m:mPr>
                                      <m:mr>
                                        <m:e>
                                          <m:sSubSup>
                                            <m:sSubSupPr>
                                              <m:ctrlPr>
                                                <a:rPr lang="en-IN" sz="1200" i="1" kern="1200">
                                                  <a:solidFill>
                                                    <a:schemeClr val="tx1"/>
                                                  </a:solidFill>
                                                  <a:effectLst/>
                                                  <a:latin typeface="Cambria Math" panose="02040503050406030204" pitchFamily="18" charset="0"/>
                                                  <a:ea typeface="+mn-ea"/>
                                                  <a:cs typeface="+mn-cs"/>
                                                </a:rPr>
                                              </m:ctrlPr>
                                            </m:sSubSupPr>
                                            <m:e>
                                              <m:r>
                                                <a:rPr lang="en-US" sz="1200" i="1" kern="1200">
                                                  <a:solidFill>
                                                    <a:schemeClr val="tx1"/>
                                                  </a:solidFill>
                                                  <a:effectLst/>
                                                  <a:latin typeface="Cambria Math" panose="02040503050406030204" pitchFamily="18" charset="0"/>
                                                  <a:ea typeface="+mn-ea"/>
                                                  <a:cs typeface="+mn-cs"/>
                                                </a:rPr>
                                                <m:t>𝑟</m:t>
                                              </m:r>
                                            </m:e>
                                            <m:sub>
                                              <m:r>
                                                <a:rPr lang="en-US" sz="1200" i="1" kern="1200">
                                                  <a:solidFill>
                                                    <a:schemeClr val="tx1"/>
                                                  </a:solidFill>
                                                  <a:effectLst/>
                                                  <a:latin typeface="Cambria Math" panose="02040503050406030204" pitchFamily="18" charset="0"/>
                                                  <a:ea typeface="+mn-ea"/>
                                                  <a:cs typeface="+mn-cs"/>
                                                </a:rPr>
                                                <m:t>11</m:t>
                                              </m:r>
                                            </m:sub>
                                            <m:sup>
                                              <m:r>
                                                <a:rPr lang="en-US" sz="1200" i="1" kern="1200">
                                                  <a:solidFill>
                                                    <a:schemeClr val="tx1"/>
                                                  </a:solidFill>
                                                  <a:effectLst/>
                                                  <a:latin typeface="Cambria Math" panose="02040503050406030204" pitchFamily="18" charset="0"/>
                                                  <a:ea typeface="+mn-ea"/>
                                                  <a:cs typeface="+mn-cs"/>
                                                </a:rPr>
                                                <m:t>𝑋</m:t>
                                              </m:r>
                                              <m:r>
                                                <a:rPr lang="en-US" sz="1200" i="1" kern="1200">
                                                  <a:solidFill>
                                                    <a:schemeClr val="tx1"/>
                                                  </a:solidFill>
                                                  <a:effectLst/>
                                                  <a:latin typeface="Cambria Math" panose="02040503050406030204" pitchFamily="18" charset="0"/>
                                                  <a:ea typeface="+mn-ea"/>
                                                  <a:cs typeface="+mn-cs"/>
                                                </a:rPr>
                                                <m:t>,</m:t>
                                              </m:r>
                                              <m:r>
                                                <a:rPr lang="en-US" sz="1200" i="1" kern="1200">
                                                  <a:solidFill>
                                                    <a:schemeClr val="tx1"/>
                                                  </a:solidFill>
                                                  <a:effectLst/>
                                                  <a:latin typeface="Cambria Math" panose="02040503050406030204" pitchFamily="18" charset="0"/>
                                                  <a:ea typeface="+mn-ea"/>
                                                  <a:cs typeface="+mn-cs"/>
                                                </a:rPr>
                                                <m:t>𝑌</m:t>
                                              </m:r>
                                            </m:sup>
                                          </m:sSubSup>
                                        </m:e>
                                        <m:e>
                                          <m:sSubSup>
                                            <m:sSubSupPr>
                                              <m:ctrlPr>
                                                <a:rPr lang="en-IN" sz="1200" i="1" kern="1200">
                                                  <a:solidFill>
                                                    <a:schemeClr val="tx1"/>
                                                  </a:solidFill>
                                                  <a:effectLst/>
                                                  <a:latin typeface="Cambria Math" panose="02040503050406030204" pitchFamily="18" charset="0"/>
                                                  <a:ea typeface="+mn-ea"/>
                                                  <a:cs typeface="+mn-cs"/>
                                                </a:rPr>
                                              </m:ctrlPr>
                                            </m:sSubSupPr>
                                            <m:e>
                                              <m:r>
                                                <a:rPr lang="en-US" sz="1200" i="1" kern="1200">
                                                  <a:solidFill>
                                                    <a:schemeClr val="tx1"/>
                                                  </a:solidFill>
                                                  <a:effectLst/>
                                                  <a:latin typeface="Cambria Math" panose="02040503050406030204" pitchFamily="18" charset="0"/>
                                                  <a:ea typeface="+mn-ea"/>
                                                  <a:cs typeface="+mn-cs"/>
                                                </a:rPr>
                                                <m:t>𝑟</m:t>
                                              </m:r>
                                            </m:e>
                                            <m:sub>
                                              <m:r>
                                                <a:rPr lang="en-US" sz="1200" i="1" kern="1200">
                                                  <a:solidFill>
                                                    <a:schemeClr val="tx1"/>
                                                  </a:solidFill>
                                                  <a:effectLst/>
                                                  <a:latin typeface="Cambria Math" panose="02040503050406030204" pitchFamily="18" charset="0"/>
                                                  <a:ea typeface="+mn-ea"/>
                                                  <a:cs typeface="+mn-cs"/>
                                                </a:rPr>
                                                <m:t>12</m:t>
                                              </m:r>
                                            </m:sub>
                                            <m:sup>
                                              <m:r>
                                                <a:rPr lang="en-US" sz="1200" i="1" kern="1200">
                                                  <a:solidFill>
                                                    <a:schemeClr val="tx1"/>
                                                  </a:solidFill>
                                                  <a:effectLst/>
                                                  <a:latin typeface="Cambria Math" panose="02040503050406030204" pitchFamily="18" charset="0"/>
                                                  <a:ea typeface="+mn-ea"/>
                                                  <a:cs typeface="+mn-cs"/>
                                                </a:rPr>
                                                <m:t>𝑋</m:t>
                                              </m:r>
                                              <m:r>
                                                <a:rPr lang="en-US" sz="1200" i="1" kern="1200">
                                                  <a:solidFill>
                                                    <a:schemeClr val="tx1"/>
                                                  </a:solidFill>
                                                  <a:effectLst/>
                                                  <a:latin typeface="Cambria Math" panose="02040503050406030204" pitchFamily="18" charset="0"/>
                                                  <a:ea typeface="+mn-ea"/>
                                                  <a:cs typeface="+mn-cs"/>
                                                </a:rPr>
                                                <m:t>,</m:t>
                                              </m:r>
                                              <m:r>
                                                <a:rPr lang="en-US" sz="1200" i="1" kern="1200">
                                                  <a:solidFill>
                                                    <a:schemeClr val="tx1"/>
                                                  </a:solidFill>
                                                  <a:effectLst/>
                                                  <a:latin typeface="Cambria Math" panose="02040503050406030204" pitchFamily="18" charset="0"/>
                                                  <a:ea typeface="+mn-ea"/>
                                                  <a:cs typeface="+mn-cs"/>
                                                </a:rPr>
                                                <m:t>𝑌</m:t>
                                              </m:r>
                                            </m:sup>
                                          </m:sSubSup>
                                        </m:e>
                                        <m:e>
                                          <m:r>
                                            <a:rPr lang="en-US" sz="1200" i="1" kern="1200">
                                              <a:solidFill>
                                                <a:schemeClr val="tx1"/>
                                              </a:solidFill>
                                              <a:effectLst/>
                                              <a:latin typeface="Cambria Math" panose="02040503050406030204" pitchFamily="18" charset="0"/>
                                              <a:ea typeface="+mn-ea"/>
                                              <a:cs typeface="+mn-cs"/>
                                            </a:rPr>
                                            <m:t>⋯</m:t>
                                          </m:r>
                                        </m:e>
                                        <m:e>
                                          <m:sSubSup>
                                            <m:sSubSupPr>
                                              <m:ctrlPr>
                                                <a:rPr lang="en-IN" sz="1200" i="1" kern="1200">
                                                  <a:solidFill>
                                                    <a:schemeClr val="tx1"/>
                                                  </a:solidFill>
                                                  <a:effectLst/>
                                                  <a:latin typeface="Cambria Math" panose="02040503050406030204" pitchFamily="18" charset="0"/>
                                                  <a:ea typeface="+mn-ea"/>
                                                  <a:cs typeface="+mn-cs"/>
                                                </a:rPr>
                                              </m:ctrlPr>
                                            </m:sSubSupPr>
                                            <m:e>
                                              <m:r>
                                                <a:rPr lang="en-US" sz="1200" i="1" kern="1200">
                                                  <a:solidFill>
                                                    <a:schemeClr val="tx1"/>
                                                  </a:solidFill>
                                                  <a:effectLst/>
                                                  <a:latin typeface="Cambria Math" panose="02040503050406030204" pitchFamily="18" charset="0"/>
                                                  <a:ea typeface="+mn-ea"/>
                                                  <a:cs typeface="+mn-cs"/>
                                                </a:rPr>
                                                <m:t>𝑟</m:t>
                                              </m:r>
                                            </m:e>
                                            <m:sub>
                                              <m:r>
                                                <a:rPr lang="en-US" sz="1200" i="1" kern="1200">
                                                  <a:solidFill>
                                                    <a:schemeClr val="tx1"/>
                                                  </a:solidFill>
                                                  <a:effectLst/>
                                                  <a:latin typeface="Cambria Math" panose="02040503050406030204" pitchFamily="18" charset="0"/>
                                                  <a:ea typeface="+mn-ea"/>
                                                  <a:cs typeface="+mn-cs"/>
                                                </a:rPr>
                                                <m:t>1</m:t>
                                              </m:r>
                                              <m:r>
                                                <a:rPr lang="en-US" sz="1200" i="1" kern="1200">
                                                  <a:solidFill>
                                                    <a:schemeClr val="tx1"/>
                                                  </a:solidFill>
                                                  <a:effectLst/>
                                                  <a:latin typeface="Cambria Math" panose="02040503050406030204" pitchFamily="18" charset="0"/>
                                                  <a:ea typeface="+mn-ea"/>
                                                  <a:cs typeface="+mn-cs"/>
                                                </a:rPr>
                                                <m:t>𝑛</m:t>
                                              </m:r>
                                            </m:sub>
                                            <m:sup>
                                              <m:r>
                                                <a:rPr lang="en-US" sz="1200" i="1" kern="1200">
                                                  <a:solidFill>
                                                    <a:schemeClr val="tx1"/>
                                                  </a:solidFill>
                                                  <a:effectLst/>
                                                  <a:latin typeface="Cambria Math" panose="02040503050406030204" pitchFamily="18" charset="0"/>
                                                  <a:ea typeface="+mn-ea"/>
                                                  <a:cs typeface="+mn-cs"/>
                                                </a:rPr>
                                                <m:t>𝑋</m:t>
                                              </m:r>
                                              <m:r>
                                                <a:rPr lang="en-US" sz="1200" i="1" kern="1200">
                                                  <a:solidFill>
                                                    <a:schemeClr val="tx1"/>
                                                  </a:solidFill>
                                                  <a:effectLst/>
                                                  <a:latin typeface="Cambria Math" panose="02040503050406030204" pitchFamily="18" charset="0"/>
                                                  <a:ea typeface="+mn-ea"/>
                                                  <a:cs typeface="+mn-cs"/>
                                                </a:rPr>
                                                <m:t>,</m:t>
                                              </m:r>
                                              <m:r>
                                                <a:rPr lang="en-US" sz="1200" i="1" kern="1200">
                                                  <a:solidFill>
                                                    <a:schemeClr val="tx1"/>
                                                  </a:solidFill>
                                                  <a:effectLst/>
                                                  <a:latin typeface="Cambria Math" panose="02040503050406030204" pitchFamily="18" charset="0"/>
                                                  <a:ea typeface="+mn-ea"/>
                                                  <a:cs typeface="+mn-cs"/>
                                                </a:rPr>
                                                <m:t>𝑌</m:t>
                                              </m:r>
                                            </m:sup>
                                          </m:sSubSup>
                                        </m:e>
                                      </m:mr>
                                      <m:mr>
                                        <m:e>
                                          <m:sSubSup>
                                            <m:sSubSupPr>
                                              <m:ctrlPr>
                                                <a:rPr lang="en-IN" sz="1200" i="1" kern="1200">
                                                  <a:solidFill>
                                                    <a:schemeClr val="tx1"/>
                                                  </a:solidFill>
                                                  <a:effectLst/>
                                                  <a:latin typeface="Cambria Math" panose="02040503050406030204" pitchFamily="18" charset="0"/>
                                                  <a:ea typeface="+mn-ea"/>
                                                  <a:cs typeface="+mn-cs"/>
                                                </a:rPr>
                                              </m:ctrlPr>
                                            </m:sSubSupPr>
                                            <m:e>
                                              <m:r>
                                                <a:rPr lang="en-US" sz="1200" i="1" kern="1200">
                                                  <a:solidFill>
                                                    <a:schemeClr val="tx1"/>
                                                  </a:solidFill>
                                                  <a:effectLst/>
                                                  <a:latin typeface="Cambria Math" panose="02040503050406030204" pitchFamily="18" charset="0"/>
                                                  <a:ea typeface="+mn-ea"/>
                                                  <a:cs typeface="+mn-cs"/>
                                                </a:rPr>
                                                <m:t>𝑟</m:t>
                                              </m:r>
                                            </m:e>
                                            <m:sub>
                                              <m:r>
                                                <a:rPr lang="en-US" sz="1200" i="1" kern="1200">
                                                  <a:solidFill>
                                                    <a:schemeClr val="tx1"/>
                                                  </a:solidFill>
                                                  <a:effectLst/>
                                                  <a:latin typeface="Cambria Math" panose="02040503050406030204" pitchFamily="18" charset="0"/>
                                                  <a:ea typeface="+mn-ea"/>
                                                  <a:cs typeface="+mn-cs"/>
                                                </a:rPr>
                                                <m:t>21</m:t>
                                              </m:r>
                                            </m:sub>
                                            <m:sup>
                                              <m:r>
                                                <a:rPr lang="en-US" sz="1200" i="1" kern="1200">
                                                  <a:solidFill>
                                                    <a:schemeClr val="tx1"/>
                                                  </a:solidFill>
                                                  <a:effectLst/>
                                                  <a:latin typeface="Cambria Math" panose="02040503050406030204" pitchFamily="18" charset="0"/>
                                                  <a:ea typeface="+mn-ea"/>
                                                  <a:cs typeface="+mn-cs"/>
                                                </a:rPr>
                                                <m:t>𝑋</m:t>
                                              </m:r>
                                              <m:r>
                                                <a:rPr lang="en-US" sz="1200" i="1" kern="1200">
                                                  <a:solidFill>
                                                    <a:schemeClr val="tx1"/>
                                                  </a:solidFill>
                                                  <a:effectLst/>
                                                  <a:latin typeface="Cambria Math" panose="02040503050406030204" pitchFamily="18" charset="0"/>
                                                  <a:ea typeface="+mn-ea"/>
                                                  <a:cs typeface="+mn-cs"/>
                                                </a:rPr>
                                                <m:t>,</m:t>
                                              </m:r>
                                              <m:r>
                                                <a:rPr lang="en-US" sz="1200" i="1" kern="1200">
                                                  <a:solidFill>
                                                    <a:schemeClr val="tx1"/>
                                                  </a:solidFill>
                                                  <a:effectLst/>
                                                  <a:latin typeface="Cambria Math" panose="02040503050406030204" pitchFamily="18" charset="0"/>
                                                  <a:ea typeface="+mn-ea"/>
                                                  <a:cs typeface="+mn-cs"/>
                                                </a:rPr>
                                                <m:t>𝑌</m:t>
                                              </m:r>
                                            </m:sup>
                                          </m:sSubSup>
                                        </m:e>
                                        <m:e>
                                          <m:sSubSup>
                                            <m:sSubSupPr>
                                              <m:ctrlPr>
                                                <a:rPr lang="en-IN" sz="1200" i="1" kern="1200">
                                                  <a:solidFill>
                                                    <a:schemeClr val="tx1"/>
                                                  </a:solidFill>
                                                  <a:effectLst/>
                                                  <a:latin typeface="Cambria Math" panose="02040503050406030204" pitchFamily="18" charset="0"/>
                                                  <a:ea typeface="+mn-ea"/>
                                                  <a:cs typeface="+mn-cs"/>
                                                </a:rPr>
                                              </m:ctrlPr>
                                            </m:sSubSupPr>
                                            <m:e>
                                              <m:r>
                                                <a:rPr lang="en-US" sz="1200" i="1" kern="1200">
                                                  <a:solidFill>
                                                    <a:schemeClr val="tx1"/>
                                                  </a:solidFill>
                                                  <a:effectLst/>
                                                  <a:latin typeface="Cambria Math" panose="02040503050406030204" pitchFamily="18" charset="0"/>
                                                  <a:ea typeface="+mn-ea"/>
                                                  <a:cs typeface="+mn-cs"/>
                                                </a:rPr>
                                                <m:t>𝑟</m:t>
                                              </m:r>
                                            </m:e>
                                            <m:sub>
                                              <m:r>
                                                <a:rPr lang="en-US" sz="1200" i="1" kern="1200">
                                                  <a:solidFill>
                                                    <a:schemeClr val="tx1"/>
                                                  </a:solidFill>
                                                  <a:effectLst/>
                                                  <a:latin typeface="Cambria Math" panose="02040503050406030204" pitchFamily="18" charset="0"/>
                                                  <a:ea typeface="+mn-ea"/>
                                                  <a:cs typeface="+mn-cs"/>
                                                </a:rPr>
                                                <m:t>22</m:t>
                                              </m:r>
                                            </m:sub>
                                            <m:sup>
                                              <m:r>
                                                <a:rPr lang="en-US" sz="1200" i="1" kern="1200">
                                                  <a:solidFill>
                                                    <a:schemeClr val="tx1"/>
                                                  </a:solidFill>
                                                  <a:effectLst/>
                                                  <a:latin typeface="Cambria Math" panose="02040503050406030204" pitchFamily="18" charset="0"/>
                                                  <a:ea typeface="+mn-ea"/>
                                                  <a:cs typeface="+mn-cs"/>
                                                </a:rPr>
                                                <m:t>𝑋</m:t>
                                              </m:r>
                                              <m:r>
                                                <a:rPr lang="en-US" sz="1200" i="1" kern="1200">
                                                  <a:solidFill>
                                                    <a:schemeClr val="tx1"/>
                                                  </a:solidFill>
                                                  <a:effectLst/>
                                                  <a:latin typeface="Cambria Math" panose="02040503050406030204" pitchFamily="18" charset="0"/>
                                                  <a:ea typeface="+mn-ea"/>
                                                  <a:cs typeface="+mn-cs"/>
                                                </a:rPr>
                                                <m:t>,</m:t>
                                              </m:r>
                                              <m:r>
                                                <a:rPr lang="en-US" sz="1200" i="1" kern="1200">
                                                  <a:solidFill>
                                                    <a:schemeClr val="tx1"/>
                                                  </a:solidFill>
                                                  <a:effectLst/>
                                                  <a:latin typeface="Cambria Math" panose="02040503050406030204" pitchFamily="18" charset="0"/>
                                                  <a:ea typeface="+mn-ea"/>
                                                  <a:cs typeface="+mn-cs"/>
                                                </a:rPr>
                                                <m:t>𝑌</m:t>
                                              </m:r>
                                            </m:sup>
                                          </m:sSubSup>
                                        </m:e>
                                        <m:e>
                                          <m:r>
                                            <a:rPr lang="en-US" sz="1200" i="1" kern="1200">
                                              <a:solidFill>
                                                <a:schemeClr val="tx1"/>
                                              </a:solidFill>
                                              <a:effectLst/>
                                              <a:latin typeface="Cambria Math" panose="02040503050406030204" pitchFamily="18" charset="0"/>
                                              <a:ea typeface="+mn-ea"/>
                                              <a:cs typeface="+mn-cs"/>
                                            </a:rPr>
                                            <m:t>⋯</m:t>
                                          </m:r>
                                        </m:e>
                                        <m:e>
                                          <m:sSubSup>
                                            <m:sSubSupPr>
                                              <m:ctrlPr>
                                                <a:rPr lang="en-IN" sz="1200" i="1" kern="1200">
                                                  <a:solidFill>
                                                    <a:schemeClr val="tx1"/>
                                                  </a:solidFill>
                                                  <a:effectLst/>
                                                  <a:latin typeface="Cambria Math" panose="02040503050406030204" pitchFamily="18" charset="0"/>
                                                  <a:ea typeface="+mn-ea"/>
                                                  <a:cs typeface="+mn-cs"/>
                                                </a:rPr>
                                              </m:ctrlPr>
                                            </m:sSubSupPr>
                                            <m:e>
                                              <m:r>
                                                <a:rPr lang="en-US" sz="1200" i="1" kern="1200">
                                                  <a:solidFill>
                                                    <a:schemeClr val="tx1"/>
                                                  </a:solidFill>
                                                  <a:effectLst/>
                                                  <a:latin typeface="Cambria Math" panose="02040503050406030204" pitchFamily="18" charset="0"/>
                                                  <a:ea typeface="+mn-ea"/>
                                                  <a:cs typeface="+mn-cs"/>
                                                </a:rPr>
                                                <m:t>𝑟</m:t>
                                              </m:r>
                                            </m:e>
                                            <m:sub>
                                              <m:r>
                                                <a:rPr lang="en-US" sz="1200" i="1" kern="1200">
                                                  <a:solidFill>
                                                    <a:schemeClr val="tx1"/>
                                                  </a:solidFill>
                                                  <a:effectLst/>
                                                  <a:latin typeface="Cambria Math" panose="02040503050406030204" pitchFamily="18" charset="0"/>
                                                  <a:ea typeface="+mn-ea"/>
                                                  <a:cs typeface="+mn-cs"/>
                                                </a:rPr>
                                                <m:t>2</m:t>
                                              </m:r>
                                              <m:r>
                                                <a:rPr lang="en-US" sz="1200" i="1" kern="1200">
                                                  <a:solidFill>
                                                    <a:schemeClr val="tx1"/>
                                                  </a:solidFill>
                                                  <a:effectLst/>
                                                  <a:latin typeface="Cambria Math" panose="02040503050406030204" pitchFamily="18" charset="0"/>
                                                  <a:ea typeface="+mn-ea"/>
                                                  <a:cs typeface="+mn-cs"/>
                                                </a:rPr>
                                                <m:t>𝑛</m:t>
                                              </m:r>
                                            </m:sub>
                                            <m:sup>
                                              <m:r>
                                                <a:rPr lang="en-US" sz="1200" i="1" kern="1200">
                                                  <a:solidFill>
                                                    <a:schemeClr val="tx1"/>
                                                  </a:solidFill>
                                                  <a:effectLst/>
                                                  <a:latin typeface="Cambria Math" panose="02040503050406030204" pitchFamily="18" charset="0"/>
                                                  <a:ea typeface="+mn-ea"/>
                                                  <a:cs typeface="+mn-cs"/>
                                                </a:rPr>
                                                <m:t>𝑋</m:t>
                                              </m:r>
                                              <m:r>
                                                <a:rPr lang="en-US" sz="1200" i="1" kern="1200">
                                                  <a:solidFill>
                                                    <a:schemeClr val="tx1"/>
                                                  </a:solidFill>
                                                  <a:effectLst/>
                                                  <a:latin typeface="Cambria Math" panose="02040503050406030204" pitchFamily="18" charset="0"/>
                                                  <a:ea typeface="+mn-ea"/>
                                                  <a:cs typeface="+mn-cs"/>
                                                </a:rPr>
                                                <m:t>,</m:t>
                                              </m:r>
                                              <m:r>
                                                <a:rPr lang="en-US" sz="1200" i="1" kern="1200">
                                                  <a:solidFill>
                                                    <a:schemeClr val="tx1"/>
                                                  </a:solidFill>
                                                  <a:effectLst/>
                                                  <a:latin typeface="Cambria Math" panose="02040503050406030204" pitchFamily="18" charset="0"/>
                                                  <a:ea typeface="+mn-ea"/>
                                                  <a:cs typeface="+mn-cs"/>
                                                </a:rPr>
                                                <m:t>𝑌</m:t>
                                              </m:r>
                                            </m:sup>
                                          </m:sSubSup>
                                        </m:e>
                                      </m:mr>
                                      <m:mr>
                                        <m:e>
                                          <m:r>
                                            <a:rPr lang="en-US" sz="1200" i="1" kern="1200">
                                              <a:solidFill>
                                                <a:schemeClr val="tx1"/>
                                              </a:solidFill>
                                              <a:effectLst/>
                                              <a:latin typeface="Cambria Math" panose="02040503050406030204" pitchFamily="18" charset="0"/>
                                              <a:ea typeface="+mn-ea"/>
                                              <a:cs typeface="+mn-cs"/>
                                            </a:rPr>
                                            <m:t>⋮</m:t>
                                          </m:r>
                                        </m:e>
                                        <m:e>
                                          <m:r>
                                            <a:rPr lang="en-US" sz="1200" i="1" kern="1200">
                                              <a:solidFill>
                                                <a:schemeClr val="tx1"/>
                                              </a:solidFill>
                                              <a:effectLst/>
                                              <a:latin typeface="Cambria Math" panose="02040503050406030204" pitchFamily="18" charset="0"/>
                                              <a:ea typeface="+mn-ea"/>
                                              <a:cs typeface="+mn-cs"/>
                                            </a:rPr>
                                            <m:t>⋮</m:t>
                                          </m:r>
                                        </m:e>
                                        <m:e>
                                          <m:r>
                                            <a:rPr lang="en-US" sz="1200" i="1" kern="1200">
                                              <a:solidFill>
                                                <a:schemeClr val="tx1"/>
                                              </a:solidFill>
                                              <a:effectLst/>
                                              <a:latin typeface="Cambria Math" panose="02040503050406030204" pitchFamily="18" charset="0"/>
                                              <a:ea typeface="+mn-ea"/>
                                              <a:cs typeface="+mn-cs"/>
                                            </a:rPr>
                                            <m:t>⋮</m:t>
                                          </m:r>
                                        </m:e>
                                        <m:e>
                                          <m:r>
                                            <a:rPr lang="en-US" sz="1200" i="1" kern="1200">
                                              <a:solidFill>
                                                <a:schemeClr val="tx1"/>
                                              </a:solidFill>
                                              <a:effectLst/>
                                              <a:latin typeface="Cambria Math" panose="02040503050406030204" pitchFamily="18" charset="0"/>
                                              <a:ea typeface="+mn-ea"/>
                                              <a:cs typeface="+mn-cs"/>
                                            </a:rPr>
                                            <m:t>⋮</m:t>
                                          </m:r>
                                        </m:e>
                                      </m:mr>
                                      <m:mr>
                                        <m:e>
                                          <m:sSubSup>
                                            <m:sSubSupPr>
                                              <m:ctrlPr>
                                                <a:rPr lang="en-IN" sz="1200" i="1" kern="1200">
                                                  <a:solidFill>
                                                    <a:schemeClr val="tx1"/>
                                                  </a:solidFill>
                                                  <a:effectLst/>
                                                  <a:latin typeface="Cambria Math" panose="02040503050406030204" pitchFamily="18" charset="0"/>
                                                  <a:ea typeface="+mn-ea"/>
                                                  <a:cs typeface="+mn-cs"/>
                                                </a:rPr>
                                              </m:ctrlPr>
                                            </m:sSubSupPr>
                                            <m:e>
                                              <m:r>
                                                <a:rPr lang="en-US" sz="1200" i="1" kern="1200">
                                                  <a:solidFill>
                                                    <a:schemeClr val="tx1"/>
                                                  </a:solidFill>
                                                  <a:effectLst/>
                                                  <a:latin typeface="Cambria Math" panose="02040503050406030204" pitchFamily="18" charset="0"/>
                                                  <a:ea typeface="+mn-ea"/>
                                                  <a:cs typeface="+mn-cs"/>
                                                </a:rPr>
                                                <m:t>𝑟</m:t>
                                              </m:r>
                                            </m:e>
                                            <m:sub>
                                              <m:r>
                                                <a:rPr lang="en-US" sz="1200" i="1" kern="1200">
                                                  <a:solidFill>
                                                    <a:schemeClr val="tx1"/>
                                                  </a:solidFill>
                                                  <a:effectLst/>
                                                  <a:latin typeface="Cambria Math" panose="02040503050406030204" pitchFamily="18" charset="0"/>
                                                  <a:ea typeface="+mn-ea"/>
                                                  <a:cs typeface="+mn-cs"/>
                                                </a:rPr>
                                                <m:t>𝑛</m:t>
                                              </m:r>
                                              <m:r>
                                                <a:rPr lang="en-US" sz="1200" i="1" kern="1200">
                                                  <a:solidFill>
                                                    <a:schemeClr val="tx1"/>
                                                  </a:solidFill>
                                                  <a:effectLst/>
                                                  <a:latin typeface="Cambria Math" panose="02040503050406030204" pitchFamily="18" charset="0"/>
                                                  <a:ea typeface="+mn-ea"/>
                                                  <a:cs typeface="+mn-cs"/>
                                                </a:rPr>
                                                <m:t>1</m:t>
                                              </m:r>
                                            </m:sub>
                                            <m:sup>
                                              <m:r>
                                                <a:rPr lang="en-US" sz="1200" i="1" kern="1200">
                                                  <a:solidFill>
                                                    <a:schemeClr val="tx1"/>
                                                  </a:solidFill>
                                                  <a:effectLst/>
                                                  <a:latin typeface="Cambria Math" panose="02040503050406030204" pitchFamily="18" charset="0"/>
                                                  <a:ea typeface="+mn-ea"/>
                                                  <a:cs typeface="+mn-cs"/>
                                                </a:rPr>
                                                <m:t>𝑋</m:t>
                                              </m:r>
                                              <m:r>
                                                <a:rPr lang="en-US" sz="1200" i="1" kern="1200">
                                                  <a:solidFill>
                                                    <a:schemeClr val="tx1"/>
                                                  </a:solidFill>
                                                  <a:effectLst/>
                                                  <a:latin typeface="Cambria Math" panose="02040503050406030204" pitchFamily="18" charset="0"/>
                                                  <a:ea typeface="+mn-ea"/>
                                                  <a:cs typeface="+mn-cs"/>
                                                </a:rPr>
                                                <m:t>,</m:t>
                                              </m:r>
                                              <m:r>
                                                <a:rPr lang="en-US" sz="1200" i="1" kern="1200">
                                                  <a:solidFill>
                                                    <a:schemeClr val="tx1"/>
                                                  </a:solidFill>
                                                  <a:effectLst/>
                                                  <a:latin typeface="Cambria Math" panose="02040503050406030204" pitchFamily="18" charset="0"/>
                                                  <a:ea typeface="+mn-ea"/>
                                                  <a:cs typeface="+mn-cs"/>
                                                </a:rPr>
                                                <m:t>𝑌</m:t>
                                              </m:r>
                                            </m:sup>
                                          </m:sSubSup>
                                        </m:e>
                                        <m:e>
                                          <m:sSubSup>
                                            <m:sSubSupPr>
                                              <m:ctrlPr>
                                                <a:rPr lang="en-IN" sz="1200" i="1" kern="1200">
                                                  <a:solidFill>
                                                    <a:schemeClr val="tx1"/>
                                                  </a:solidFill>
                                                  <a:effectLst/>
                                                  <a:latin typeface="Cambria Math" panose="02040503050406030204" pitchFamily="18" charset="0"/>
                                                  <a:ea typeface="+mn-ea"/>
                                                  <a:cs typeface="+mn-cs"/>
                                                </a:rPr>
                                              </m:ctrlPr>
                                            </m:sSubSupPr>
                                            <m:e>
                                              <m:r>
                                                <a:rPr lang="en-US" sz="1200" i="1" kern="1200">
                                                  <a:solidFill>
                                                    <a:schemeClr val="tx1"/>
                                                  </a:solidFill>
                                                  <a:effectLst/>
                                                  <a:latin typeface="Cambria Math" panose="02040503050406030204" pitchFamily="18" charset="0"/>
                                                  <a:ea typeface="+mn-ea"/>
                                                  <a:cs typeface="+mn-cs"/>
                                                </a:rPr>
                                                <m:t>𝑟</m:t>
                                              </m:r>
                                            </m:e>
                                            <m:sub>
                                              <m:r>
                                                <a:rPr lang="en-US" sz="1200" i="1" kern="1200">
                                                  <a:solidFill>
                                                    <a:schemeClr val="tx1"/>
                                                  </a:solidFill>
                                                  <a:effectLst/>
                                                  <a:latin typeface="Cambria Math" panose="02040503050406030204" pitchFamily="18" charset="0"/>
                                                  <a:ea typeface="+mn-ea"/>
                                                  <a:cs typeface="+mn-cs"/>
                                                </a:rPr>
                                                <m:t>𝑛</m:t>
                                              </m:r>
                                              <m:r>
                                                <a:rPr lang="en-US" sz="1200" i="1" kern="1200">
                                                  <a:solidFill>
                                                    <a:schemeClr val="tx1"/>
                                                  </a:solidFill>
                                                  <a:effectLst/>
                                                  <a:latin typeface="Cambria Math" panose="02040503050406030204" pitchFamily="18" charset="0"/>
                                                  <a:ea typeface="+mn-ea"/>
                                                  <a:cs typeface="+mn-cs"/>
                                                </a:rPr>
                                                <m:t>2</m:t>
                                              </m:r>
                                            </m:sub>
                                            <m:sup>
                                              <m:r>
                                                <a:rPr lang="en-US" sz="1200" i="1" kern="1200">
                                                  <a:solidFill>
                                                    <a:schemeClr val="tx1"/>
                                                  </a:solidFill>
                                                  <a:effectLst/>
                                                  <a:latin typeface="Cambria Math" panose="02040503050406030204" pitchFamily="18" charset="0"/>
                                                  <a:ea typeface="+mn-ea"/>
                                                  <a:cs typeface="+mn-cs"/>
                                                </a:rPr>
                                                <m:t>𝑋</m:t>
                                              </m:r>
                                              <m:r>
                                                <a:rPr lang="en-US" sz="1200" i="1" kern="1200">
                                                  <a:solidFill>
                                                    <a:schemeClr val="tx1"/>
                                                  </a:solidFill>
                                                  <a:effectLst/>
                                                  <a:latin typeface="Cambria Math" panose="02040503050406030204" pitchFamily="18" charset="0"/>
                                                  <a:ea typeface="+mn-ea"/>
                                                  <a:cs typeface="+mn-cs"/>
                                                </a:rPr>
                                                <m:t>,</m:t>
                                              </m:r>
                                              <m:r>
                                                <a:rPr lang="en-US" sz="1200" i="1" kern="1200">
                                                  <a:solidFill>
                                                    <a:schemeClr val="tx1"/>
                                                  </a:solidFill>
                                                  <a:effectLst/>
                                                  <a:latin typeface="Cambria Math" panose="02040503050406030204" pitchFamily="18" charset="0"/>
                                                  <a:ea typeface="+mn-ea"/>
                                                  <a:cs typeface="+mn-cs"/>
                                                </a:rPr>
                                                <m:t>𝑌</m:t>
                                              </m:r>
                                            </m:sup>
                                          </m:sSubSup>
                                        </m:e>
                                        <m:e>
                                          <m:r>
                                            <a:rPr lang="en-US" sz="1200" i="1" kern="1200">
                                              <a:solidFill>
                                                <a:schemeClr val="tx1"/>
                                              </a:solidFill>
                                              <a:effectLst/>
                                              <a:latin typeface="Cambria Math" panose="02040503050406030204" pitchFamily="18" charset="0"/>
                                              <a:ea typeface="+mn-ea"/>
                                              <a:cs typeface="+mn-cs"/>
                                            </a:rPr>
                                            <m:t>⋯</m:t>
                                          </m:r>
                                        </m:e>
                                        <m:e>
                                          <m:sSubSup>
                                            <m:sSubSupPr>
                                              <m:ctrlPr>
                                                <a:rPr lang="en-IN" sz="1200" i="1" kern="1200">
                                                  <a:solidFill>
                                                    <a:schemeClr val="tx1"/>
                                                  </a:solidFill>
                                                  <a:effectLst/>
                                                  <a:latin typeface="Cambria Math" panose="02040503050406030204" pitchFamily="18" charset="0"/>
                                                  <a:ea typeface="+mn-ea"/>
                                                  <a:cs typeface="+mn-cs"/>
                                                </a:rPr>
                                              </m:ctrlPr>
                                            </m:sSubSupPr>
                                            <m:e>
                                              <m:r>
                                                <a:rPr lang="en-US" sz="1200" i="1" kern="1200">
                                                  <a:solidFill>
                                                    <a:schemeClr val="tx1"/>
                                                  </a:solidFill>
                                                  <a:effectLst/>
                                                  <a:latin typeface="Cambria Math" panose="02040503050406030204" pitchFamily="18" charset="0"/>
                                                  <a:ea typeface="+mn-ea"/>
                                                  <a:cs typeface="+mn-cs"/>
                                                </a:rPr>
                                                <m:t>𝑟</m:t>
                                              </m:r>
                                            </m:e>
                                            <m:sub>
                                              <m:r>
                                                <a:rPr lang="en-US" sz="1200" i="1" kern="1200">
                                                  <a:solidFill>
                                                    <a:schemeClr val="tx1"/>
                                                  </a:solidFill>
                                                  <a:effectLst/>
                                                  <a:latin typeface="Cambria Math" panose="02040503050406030204" pitchFamily="18" charset="0"/>
                                                  <a:ea typeface="+mn-ea"/>
                                                  <a:cs typeface="+mn-cs"/>
                                                </a:rPr>
                                                <m:t>𝑛𝑛</m:t>
                                              </m:r>
                                            </m:sub>
                                            <m:sup>
                                              <m:r>
                                                <a:rPr lang="en-US" sz="1200" i="1" kern="1200">
                                                  <a:solidFill>
                                                    <a:schemeClr val="tx1"/>
                                                  </a:solidFill>
                                                  <a:effectLst/>
                                                  <a:latin typeface="Cambria Math" panose="02040503050406030204" pitchFamily="18" charset="0"/>
                                                  <a:ea typeface="+mn-ea"/>
                                                  <a:cs typeface="+mn-cs"/>
                                                </a:rPr>
                                                <m:t>𝑋</m:t>
                                              </m:r>
                                              <m:r>
                                                <a:rPr lang="en-US" sz="1200" i="1" kern="1200">
                                                  <a:solidFill>
                                                    <a:schemeClr val="tx1"/>
                                                  </a:solidFill>
                                                  <a:effectLst/>
                                                  <a:latin typeface="Cambria Math" panose="02040503050406030204" pitchFamily="18" charset="0"/>
                                                  <a:ea typeface="+mn-ea"/>
                                                  <a:cs typeface="+mn-cs"/>
                                                </a:rPr>
                                                <m:t>,</m:t>
                                              </m:r>
                                              <m:r>
                                                <a:rPr lang="en-US" sz="1200" i="1" kern="1200">
                                                  <a:solidFill>
                                                    <a:schemeClr val="tx1"/>
                                                  </a:solidFill>
                                                  <a:effectLst/>
                                                  <a:latin typeface="Cambria Math" panose="02040503050406030204" pitchFamily="18" charset="0"/>
                                                  <a:ea typeface="+mn-ea"/>
                                                  <a:cs typeface="+mn-cs"/>
                                                </a:rPr>
                                                <m:t>𝑌</m:t>
                                              </m:r>
                                            </m:sup>
                                          </m:sSubSup>
                                        </m:e>
                                      </m:mr>
                                    </m:m>
                                  </m:e>
                                </m:d>
                              </m:oMath>
                            </m:oMathPara>
                          </a14:m>
                          <a:endParaRPr lang="en-IN" sz="1200" kern="1200" dirty="0">
                            <a:solidFill>
                              <a:schemeClr val="tx1"/>
                            </a:solidFill>
                            <a:effectLst/>
                            <a:latin typeface="Times New Roman" panose="02020603050405020304" pitchFamily="18" charset="0"/>
                            <a:ea typeface="+mn-ea"/>
                            <a:cs typeface="Times New Roman" panose="02020603050405020304" pitchFamily="18" charset="0"/>
                          </a:endParaRPr>
                        </a:p>
                      </a:txBody>
                      <a:tcPr>
                        <a:solidFill>
                          <a:schemeClr val="bg1"/>
                        </a:solidFill>
                      </a:tcPr>
                    </a:tc>
                    <a:extLst>
                      <a:ext uri="{0D108BD9-81ED-4DB2-BD59-A6C34878D82A}">
                        <a16:rowId xmlns:a16="http://schemas.microsoft.com/office/drawing/2014/main" val="1164934050"/>
                      </a:ext>
                    </a:extLst>
                  </a:tr>
                  <a:tr h="942433">
                    <a:tc>
                      <a:txBody>
                        <a:bodyPr/>
                        <a:lstStyle/>
                        <a:p>
                          <a:r>
                            <a:rPr lang="en-US" sz="1400" b="1" i="1" dirty="0">
                              <a:latin typeface="Times New Roman" panose="02020603050405020304" pitchFamily="18" charset="0"/>
                              <a:cs typeface="Times New Roman" panose="02020603050405020304" pitchFamily="18" charset="0"/>
                            </a:rPr>
                            <a:t>Mutual Information (MI):</a:t>
                          </a:r>
                          <a:endParaRPr lang="en-US" sz="1200" i="1" dirty="0">
                            <a:latin typeface="Times New Roman" panose="02020603050405020304" pitchFamily="18" charset="0"/>
                            <a:cs typeface="Times New Roman" panose="02020603050405020304" pitchFamily="18" charset="0"/>
                          </a:endParaRPr>
                        </a:p>
                        <a:p>
                          <a:pPr algn="just"/>
                          <a:r>
                            <a:rPr lang="en-US" sz="1400" i="0" dirty="0">
                              <a:latin typeface="Times New Roman" panose="02020603050405020304" pitchFamily="18" charset="0"/>
                              <a:cs typeface="Times New Roman" panose="02020603050405020304" pitchFamily="18" charset="0"/>
                            </a:rPr>
                            <a:t>Measure of mutual dependence between two random variable X and Y</a:t>
                          </a:r>
                        </a:p>
                      </a:txBody>
                      <a:tcPr>
                        <a:solidFill>
                          <a:schemeClr val="bg1"/>
                        </a:solidFill>
                      </a:tcPr>
                    </a:tc>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Times New Roman" panose="02020603050405020304" pitchFamily="18" charset="0"/>
                            <a:ea typeface="+mn-ea"/>
                            <a:cs typeface="Times New Roman" panose="02020603050405020304" pitchFamily="18"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m:rPr>
                                    <m:nor/>
                                  </m:rPr>
                                  <a:rPr lang="en-US" sz="1600" kern="1200" smtClean="0">
                                    <a:solidFill>
                                      <a:schemeClr val="tx1"/>
                                    </a:solidFill>
                                    <a:effectLst/>
                                    <a:latin typeface="Times New Roman" panose="02020603050405020304" pitchFamily="18" charset="0"/>
                                    <a:ea typeface="+mn-ea"/>
                                    <a:cs typeface="Times New Roman" panose="02020603050405020304" pitchFamily="18" charset="0"/>
                                  </a:rPr>
                                  <m:t>FMI</m:t>
                                </m:r>
                                <m:d>
                                  <m:dPr>
                                    <m:ctrlPr>
                                      <a:rPr lang="en-IN" sz="1600" i="1" kern="1200">
                                        <a:solidFill>
                                          <a:schemeClr val="tx1"/>
                                        </a:solidFill>
                                        <a:effectLst/>
                                        <a:latin typeface="Cambria Math" panose="02040503050406030204" pitchFamily="18" charset="0"/>
                                        <a:ea typeface="+mn-ea"/>
                                        <a:cs typeface="+mn-cs"/>
                                      </a:rPr>
                                    </m:ctrlPr>
                                  </m:dPr>
                                  <m:e>
                                    <m:r>
                                      <a:rPr lang="en-US" sz="1600" i="1" kern="1200">
                                        <a:solidFill>
                                          <a:schemeClr val="tx1"/>
                                        </a:solidFill>
                                        <a:effectLst/>
                                        <a:latin typeface="Cambria Math" panose="02040503050406030204" pitchFamily="18" charset="0"/>
                                        <a:ea typeface="+mn-ea"/>
                                        <a:cs typeface="+mn-cs"/>
                                      </a:rPr>
                                      <m:t>𝑋</m:t>
                                    </m:r>
                                    <m:r>
                                      <a:rPr lang="en-US" sz="1600" i="1" kern="1200">
                                        <a:solidFill>
                                          <a:schemeClr val="tx1"/>
                                        </a:solidFill>
                                        <a:effectLst/>
                                        <a:latin typeface="Cambria Math" panose="02040503050406030204" pitchFamily="18" charset="0"/>
                                        <a:ea typeface="+mn-ea"/>
                                        <a:cs typeface="+mn-cs"/>
                                      </a:rPr>
                                      <m:t>,</m:t>
                                    </m:r>
                                    <m:r>
                                      <a:rPr lang="en-US" sz="1600" i="1" kern="1200">
                                        <a:solidFill>
                                          <a:schemeClr val="tx1"/>
                                        </a:solidFill>
                                        <a:effectLst/>
                                        <a:latin typeface="Cambria Math" panose="02040503050406030204" pitchFamily="18" charset="0"/>
                                        <a:ea typeface="+mn-ea"/>
                                        <a:cs typeface="+mn-cs"/>
                                      </a:rPr>
                                      <m:t>𝑌</m:t>
                                    </m:r>
                                  </m:e>
                                </m:d>
                                <m:r>
                                  <a:rPr lang="en-US" sz="1600" i="1" kern="1200">
                                    <a:solidFill>
                                      <a:schemeClr val="tx1"/>
                                    </a:solidFill>
                                    <a:effectLst/>
                                    <a:latin typeface="Cambria Math" panose="02040503050406030204" pitchFamily="18" charset="0"/>
                                    <a:ea typeface="+mn-ea"/>
                                    <a:cs typeface="+mn-cs"/>
                                  </a:rPr>
                                  <m:t>=</m:t>
                                </m:r>
                                <m:sSub>
                                  <m:sSubPr>
                                    <m:ctrlPr>
                                      <a:rPr lang="en-IN" sz="1600" i="1" kern="1200">
                                        <a:solidFill>
                                          <a:schemeClr val="tx1"/>
                                        </a:solidFill>
                                        <a:effectLst/>
                                        <a:latin typeface="Cambria Math" panose="02040503050406030204" pitchFamily="18" charset="0"/>
                                        <a:ea typeface="+mn-ea"/>
                                        <a:cs typeface="+mn-cs"/>
                                      </a:rPr>
                                    </m:ctrlPr>
                                  </m:sSubPr>
                                  <m:e>
                                    <m:r>
                                      <a:rPr lang="en-US" sz="1600" i="1" kern="1200">
                                        <a:solidFill>
                                          <a:schemeClr val="tx1"/>
                                        </a:solidFill>
                                        <a:effectLst/>
                                        <a:latin typeface="Cambria Math" panose="02040503050406030204" pitchFamily="18" charset="0"/>
                                        <a:ea typeface="+mn-ea"/>
                                        <a:cs typeface="+mn-cs"/>
                                      </a:rPr>
                                      <m:t>𝐻</m:t>
                                    </m:r>
                                  </m:e>
                                  <m:sub>
                                    <m:r>
                                      <a:rPr lang="en-US" sz="1600" i="1" kern="1200">
                                        <a:solidFill>
                                          <a:schemeClr val="tx1"/>
                                        </a:solidFill>
                                        <a:effectLst/>
                                        <a:latin typeface="Cambria Math" panose="02040503050406030204" pitchFamily="18" charset="0"/>
                                        <a:ea typeface="+mn-ea"/>
                                        <a:cs typeface="+mn-cs"/>
                                      </a:rPr>
                                      <m:t>𝐹</m:t>
                                    </m:r>
                                  </m:sub>
                                </m:sSub>
                                <m:d>
                                  <m:dPr>
                                    <m:ctrlPr>
                                      <a:rPr lang="en-IN" sz="1600" i="1" kern="1200">
                                        <a:solidFill>
                                          <a:schemeClr val="tx1"/>
                                        </a:solidFill>
                                        <a:effectLst/>
                                        <a:latin typeface="Cambria Math" panose="02040503050406030204" pitchFamily="18" charset="0"/>
                                        <a:ea typeface="+mn-ea"/>
                                        <a:cs typeface="+mn-cs"/>
                                      </a:rPr>
                                    </m:ctrlPr>
                                  </m:dPr>
                                  <m:e>
                                    <m:r>
                                      <a:rPr lang="en-US" sz="1600" i="1" kern="1200">
                                        <a:solidFill>
                                          <a:schemeClr val="tx1"/>
                                        </a:solidFill>
                                        <a:effectLst/>
                                        <a:latin typeface="Cambria Math" panose="02040503050406030204" pitchFamily="18" charset="0"/>
                                        <a:ea typeface="+mn-ea"/>
                                        <a:cs typeface="+mn-cs"/>
                                      </a:rPr>
                                      <m:t>𝑋</m:t>
                                    </m:r>
                                  </m:e>
                                </m:d>
                                <m:r>
                                  <a:rPr lang="en-US" sz="1600" i="1" kern="1200">
                                    <a:solidFill>
                                      <a:schemeClr val="tx1"/>
                                    </a:solidFill>
                                    <a:effectLst/>
                                    <a:latin typeface="Cambria Math" panose="02040503050406030204" pitchFamily="18" charset="0"/>
                                    <a:ea typeface="+mn-ea"/>
                                    <a:cs typeface="+mn-cs"/>
                                  </a:rPr>
                                  <m:t>+</m:t>
                                </m:r>
                                <m:sSub>
                                  <m:sSubPr>
                                    <m:ctrlPr>
                                      <a:rPr lang="en-IN" sz="1600" i="1" kern="1200">
                                        <a:solidFill>
                                          <a:schemeClr val="tx1"/>
                                        </a:solidFill>
                                        <a:effectLst/>
                                        <a:latin typeface="Cambria Math" panose="02040503050406030204" pitchFamily="18" charset="0"/>
                                        <a:ea typeface="+mn-ea"/>
                                        <a:cs typeface="+mn-cs"/>
                                      </a:rPr>
                                    </m:ctrlPr>
                                  </m:sSubPr>
                                  <m:e>
                                    <m:r>
                                      <a:rPr lang="en-US" sz="1600" i="1" kern="1200">
                                        <a:solidFill>
                                          <a:schemeClr val="tx1"/>
                                        </a:solidFill>
                                        <a:effectLst/>
                                        <a:latin typeface="Cambria Math" panose="02040503050406030204" pitchFamily="18" charset="0"/>
                                        <a:ea typeface="+mn-ea"/>
                                        <a:cs typeface="+mn-cs"/>
                                      </a:rPr>
                                      <m:t>𝐻</m:t>
                                    </m:r>
                                  </m:e>
                                  <m:sub>
                                    <m:r>
                                      <a:rPr lang="en-US" sz="1600" i="1" kern="1200">
                                        <a:solidFill>
                                          <a:schemeClr val="tx1"/>
                                        </a:solidFill>
                                        <a:effectLst/>
                                        <a:latin typeface="Cambria Math" panose="02040503050406030204" pitchFamily="18" charset="0"/>
                                        <a:ea typeface="+mn-ea"/>
                                        <a:cs typeface="+mn-cs"/>
                                      </a:rPr>
                                      <m:t>𝐹</m:t>
                                    </m:r>
                                  </m:sub>
                                </m:sSub>
                                <m:d>
                                  <m:dPr>
                                    <m:ctrlPr>
                                      <a:rPr lang="en-IN" sz="1600" i="1" kern="1200">
                                        <a:solidFill>
                                          <a:schemeClr val="tx1"/>
                                        </a:solidFill>
                                        <a:effectLst/>
                                        <a:latin typeface="Cambria Math" panose="02040503050406030204" pitchFamily="18" charset="0"/>
                                        <a:ea typeface="+mn-ea"/>
                                        <a:cs typeface="+mn-cs"/>
                                      </a:rPr>
                                    </m:ctrlPr>
                                  </m:dPr>
                                  <m:e>
                                    <m:r>
                                      <a:rPr lang="en-US" sz="1600" i="1" kern="1200">
                                        <a:solidFill>
                                          <a:schemeClr val="tx1"/>
                                        </a:solidFill>
                                        <a:effectLst/>
                                        <a:latin typeface="Cambria Math" panose="02040503050406030204" pitchFamily="18" charset="0"/>
                                        <a:ea typeface="+mn-ea"/>
                                        <a:cs typeface="+mn-cs"/>
                                      </a:rPr>
                                      <m:t>𝑌</m:t>
                                    </m:r>
                                  </m:e>
                                </m:d>
                                <m:r>
                                  <a:rPr lang="en-US" sz="1600" i="1" kern="1200">
                                    <a:solidFill>
                                      <a:schemeClr val="tx1"/>
                                    </a:solidFill>
                                    <a:effectLst/>
                                    <a:latin typeface="Cambria Math" panose="02040503050406030204" pitchFamily="18" charset="0"/>
                                    <a:ea typeface="+mn-ea"/>
                                    <a:cs typeface="+mn-cs"/>
                                  </a:rPr>
                                  <m:t>−</m:t>
                                </m:r>
                                <m:sSub>
                                  <m:sSubPr>
                                    <m:ctrlPr>
                                      <a:rPr lang="en-IN" sz="1600" i="1" kern="1200">
                                        <a:solidFill>
                                          <a:schemeClr val="tx1"/>
                                        </a:solidFill>
                                        <a:effectLst/>
                                        <a:latin typeface="Cambria Math" panose="02040503050406030204" pitchFamily="18" charset="0"/>
                                        <a:ea typeface="+mn-ea"/>
                                        <a:cs typeface="+mn-cs"/>
                                      </a:rPr>
                                    </m:ctrlPr>
                                  </m:sSubPr>
                                  <m:e>
                                    <m:r>
                                      <a:rPr lang="en-US" sz="1600" i="1" kern="1200">
                                        <a:solidFill>
                                          <a:schemeClr val="tx1"/>
                                        </a:solidFill>
                                        <a:effectLst/>
                                        <a:latin typeface="Cambria Math" panose="02040503050406030204" pitchFamily="18" charset="0"/>
                                        <a:ea typeface="+mn-ea"/>
                                        <a:cs typeface="+mn-cs"/>
                                      </a:rPr>
                                      <m:t>𝐻</m:t>
                                    </m:r>
                                  </m:e>
                                  <m:sub>
                                    <m:r>
                                      <a:rPr lang="en-US" sz="1600" i="1" kern="1200">
                                        <a:solidFill>
                                          <a:schemeClr val="tx1"/>
                                        </a:solidFill>
                                        <a:effectLst/>
                                        <a:latin typeface="Cambria Math" panose="02040503050406030204" pitchFamily="18" charset="0"/>
                                        <a:ea typeface="+mn-ea"/>
                                        <a:cs typeface="+mn-cs"/>
                                      </a:rPr>
                                      <m:t>𝐹</m:t>
                                    </m:r>
                                  </m:sub>
                                </m:sSub>
                                <m:d>
                                  <m:dPr>
                                    <m:ctrlPr>
                                      <a:rPr lang="en-IN" sz="1600" i="1" kern="1200">
                                        <a:solidFill>
                                          <a:schemeClr val="tx1"/>
                                        </a:solidFill>
                                        <a:effectLst/>
                                        <a:latin typeface="Cambria Math" panose="02040503050406030204" pitchFamily="18" charset="0"/>
                                        <a:ea typeface="+mn-ea"/>
                                        <a:cs typeface="+mn-cs"/>
                                      </a:rPr>
                                    </m:ctrlPr>
                                  </m:dPr>
                                  <m:e>
                                    <m:r>
                                      <a:rPr lang="en-US" sz="1600" i="1" kern="1200">
                                        <a:solidFill>
                                          <a:schemeClr val="tx1"/>
                                        </a:solidFill>
                                        <a:effectLst/>
                                        <a:latin typeface="Cambria Math" panose="02040503050406030204" pitchFamily="18" charset="0"/>
                                        <a:ea typeface="+mn-ea"/>
                                        <a:cs typeface="+mn-cs"/>
                                      </a:rPr>
                                      <m:t>𝑋</m:t>
                                    </m:r>
                                    <m:r>
                                      <a:rPr lang="en-US" sz="1600" i="1" kern="1200">
                                        <a:solidFill>
                                          <a:schemeClr val="tx1"/>
                                        </a:solidFill>
                                        <a:effectLst/>
                                        <a:latin typeface="Cambria Math" panose="02040503050406030204" pitchFamily="18" charset="0"/>
                                        <a:ea typeface="+mn-ea"/>
                                        <a:cs typeface="+mn-cs"/>
                                      </a:rPr>
                                      <m:t>,</m:t>
                                    </m:r>
                                    <m:r>
                                      <a:rPr lang="en-US" sz="1600" i="1" kern="1200">
                                        <a:solidFill>
                                          <a:schemeClr val="tx1"/>
                                        </a:solidFill>
                                        <a:effectLst/>
                                        <a:latin typeface="Cambria Math" panose="02040503050406030204" pitchFamily="18" charset="0"/>
                                        <a:ea typeface="+mn-ea"/>
                                        <a:cs typeface="+mn-cs"/>
                                      </a:rPr>
                                      <m:t>𝑌</m:t>
                                    </m:r>
                                  </m:e>
                                </m:d>
                              </m:oMath>
                            </m:oMathPara>
                          </a14:m>
                          <a:endParaRPr lang="en-IN" sz="1600" kern="1200" dirty="0">
                            <a:solidFill>
                              <a:schemeClr val="tx1"/>
                            </a:solidFill>
                            <a:effectLst/>
                            <a:latin typeface="Times New Roman" panose="02020603050405020304" pitchFamily="18" charset="0"/>
                            <a:ea typeface="+mn-ea"/>
                            <a:cs typeface="Times New Roman" panose="02020603050405020304" pitchFamily="18" charset="0"/>
                          </a:endParaRPr>
                        </a:p>
                      </a:txBody>
                      <a:tcPr>
                        <a:solidFill>
                          <a:schemeClr val="bg1"/>
                        </a:solidFill>
                      </a:tcPr>
                    </a:tc>
                    <a:extLst>
                      <a:ext uri="{0D108BD9-81ED-4DB2-BD59-A6C34878D82A}">
                        <a16:rowId xmlns:a16="http://schemas.microsoft.com/office/drawing/2014/main" val="2399017747"/>
                      </a:ext>
                    </a:extLst>
                  </a:tr>
                </a:tbl>
              </a:graphicData>
            </a:graphic>
          </p:graphicFrame>
        </mc:Choice>
        <mc:Fallback xmlns="">
          <p:graphicFrame>
            <p:nvGraphicFramePr>
              <p:cNvPr id="3" name="Table 2">
                <a:extLst>
                  <a:ext uri="{FF2B5EF4-FFF2-40B4-BE49-F238E27FC236}">
                    <a16:creationId xmlns:a16="http://schemas.microsoft.com/office/drawing/2014/main" id="{47526D7B-F889-4FF0-8ED8-07F31DDE901B}"/>
                  </a:ext>
                </a:extLst>
              </p:cNvPr>
              <p:cNvGraphicFramePr>
                <a:graphicFrameLocks noGrp="1"/>
              </p:cNvGraphicFramePr>
              <p:nvPr>
                <p:extLst>
                  <p:ext uri="{D42A27DB-BD31-4B8C-83A1-F6EECF244321}">
                    <p14:modId xmlns:p14="http://schemas.microsoft.com/office/powerpoint/2010/main" val="4228984465"/>
                  </p:ext>
                </p:extLst>
              </p:nvPr>
            </p:nvGraphicFramePr>
            <p:xfrm>
              <a:off x="3225519" y="161861"/>
              <a:ext cx="8966481" cy="6696139"/>
            </p:xfrm>
            <a:graphic>
              <a:graphicData uri="http://schemas.openxmlformats.org/drawingml/2006/table">
                <a:tbl>
                  <a:tblPr firstRow="1" bandRow="1">
                    <a:tableStyleId>{5940675A-B579-460E-94D1-54222C63F5DA}</a:tableStyleId>
                  </a:tblPr>
                  <a:tblGrid>
                    <a:gridCol w="2071340">
                      <a:extLst>
                        <a:ext uri="{9D8B030D-6E8A-4147-A177-3AD203B41FA5}">
                          <a16:colId xmlns:a16="http://schemas.microsoft.com/office/drawing/2014/main" val="2224566265"/>
                        </a:ext>
                      </a:extLst>
                    </a:gridCol>
                    <a:gridCol w="6895141">
                      <a:extLst>
                        <a:ext uri="{9D8B030D-6E8A-4147-A177-3AD203B41FA5}">
                          <a16:colId xmlns:a16="http://schemas.microsoft.com/office/drawing/2014/main" val="4279237585"/>
                        </a:ext>
                      </a:extLst>
                    </a:gridCol>
                  </a:tblGrid>
                  <a:tr h="45720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b="1" dirty="0">
                              <a:latin typeface="Times New Roman" panose="02020603050405020304" pitchFamily="18" charset="0"/>
                              <a:cs typeface="Times New Roman" panose="02020603050405020304" pitchFamily="18" charset="0"/>
                            </a:rPr>
                            <a:t>Entropy Measures</a:t>
                          </a:r>
                          <a:endParaRPr lang="en-IN" sz="1200" b="1" dirty="0">
                            <a:latin typeface="Times New Roman" panose="02020603050405020304" pitchFamily="18" charset="0"/>
                            <a:cs typeface="Times New Roman" panose="02020603050405020304" pitchFamily="18"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lang="en-IN" sz="1200" b="1" dirty="0">
                            <a:latin typeface="Times New Roman" panose="02020603050405020304" pitchFamily="18" charset="0"/>
                            <a:cs typeface="Times New Roman" panose="02020603050405020304" pitchFamily="18" charset="0"/>
                          </a:endParaRPr>
                        </a:p>
                      </a:txBody>
                      <a:tcPr>
                        <a:solidFill>
                          <a:schemeClr val="accent2">
                            <a:lumMod val="40000"/>
                            <a:lumOff val="6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b="1" dirty="0">
                              <a:latin typeface="Times New Roman" panose="02020603050405020304" pitchFamily="18" charset="0"/>
                              <a:cs typeface="Times New Roman" panose="02020603050405020304" pitchFamily="18" charset="0"/>
                            </a:rPr>
                            <a:t>Proposed Fuzzy information entropy for design of hydrometric network</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b="1" dirty="0">
                              <a:latin typeface="Times New Roman" panose="02020603050405020304" pitchFamily="18" charset="0"/>
                              <a:cs typeface="Times New Roman" panose="02020603050405020304" pitchFamily="18" charset="0"/>
                            </a:rPr>
                            <a:t>[Yu. et. al., 2011]</a:t>
                          </a:r>
                          <a:endParaRPr lang="en-IN" sz="1200" b="1" dirty="0">
                            <a:latin typeface="Times New Roman" panose="02020603050405020304" pitchFamily="18" charset="0"/>
                            <a:cs typeface="Times New Roman" panose="02020603050405020304" pitchFamily="18" charset="0"/>
                          </a:endParaRPr>
                        </a:p>
                      </a:txBody>
                      <a:tcPr>
                        <a:solidFill>
                          <a:schemeClr val="accent2">
                            <a:lumMod val="40000"/>
                            <a:lumOff val="60000"/>
                          </a:schemeClr>
                        </a:solidFill>
                      </a:tcPr>
                    </a:tc>
                    <a:extLst>
                      <a:ext uri="{0D108BD9-81ED-4DB2-BD59-A6C34878D82A}">
                        <a16:rowId xmlns:a16="http://schemas.microsoft.com/office/drawing/2014/main" val="3330123734"/>
                      </a:ext>
                    </a:extLst>
                  </a:tr>
                  <a:tr h="2219579">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en-US" sz="1400" b="1" i="1" dirty="0">
                              <a:latin typeface="Times New Roman" panose="02020603050405020304" pitchFamily="18" charset="0"/>
                              <a:cs typeface="Times New Roman" panose="02020603050405020304" pitchFamily="18" charset="0"/>
                            </a:rPr>
                            <a:t>Marginal entropy:</a:t>
                          </a:r>
                        </a:p>
                        <a:p>
                          <a:pPr marL="0" marR="0" lvl="0" indent="0" algn="just" defTabSz="914400" rtl="0" eaLnBrk="1" fontAlgn="auto" latinLnBrk="0" hangingPunct="1">
                            <a:lnSpc>
                              <a:spcPct val="100000"/>
                            </a:lnSpc>
                            <a:spcBef>
                              <a:spcPts val="0"/>
                            </a:spcBef>
                            <a:spcAft>
                              <a:spcPts val="0"/>
                            </a:spcAft>
                            <a:buClrTx/>
                            <a:buSzTx/>
                            <a:buFontTx/>
                            <a:buNone/>
                            <a:tabLst/>
                            <a:defRPr/>
                          </a:pPr>
                          <a:endParaRPr lang="en-US" sz="1200" i="1" dirty="0">
                            <a:latin typeface="Times New Roman" panose="02020603050405020304" pitchFamily="18" charset="0"/>
                            <a:cs typeface="Times New Roman" panose="02020603050405020304" pitchFamily="18"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lang="en-US" sz="1400" dirty="0">
                              <a:latin typeface="Times New Roman" panose="02020603050405020304" pitchFamily="18" charset="0"/>
                              <a:cs typeface="Times New Roman" panose="02020603050405020304" pitchFamily="18" charset="0"/>
                            </a:rPr>
                            <a:t>Represents the</a:t>
                          </a:r>
                          <a:r>
                            <a:rPr lang="en-IN" sz="1400" dirty="0">
                              <a:latin typeface="Times New Roman" panose="02020603050405020304" pitchFamily="18" charset="0"/>
                              <a:cs typeface="Times New Roman" panose="02020603050405020304" pitchFamily="18" charset="0"/>
                            </a:rPr>
                            <a:t> average information provided by a random variable X</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IN" sz="1200" kern="1200" dirty="0">
                            <a:solidFill>
                              <a:schemeClr val="tx1"/>
                            </a:solidFill>
                            <a:effectLst/>
                            <a:latin typeface="Times New Roman" panose="02020603050405020304" pitchFamily="18" charset="0"/>
                            <a:ea typeface="+mn-ea"/>
                            <a:cs typeface="Times New Roman" panose="02020603050405020304" pitchFamily="18" charset="0"/>
                          </a:endParaRPr>
                        </a:p>
                      </a:txBody>
                      <a:tcPr>
                        <a:solidFill>
                          <a:schemeClr val="bg1"/>
                        </a:solidFill>
                      </a:tcPr>
                    </a:tc>
                    <a:tc>
                      <a:txBody>
                        <a:bodyPr/>
                        <a:lstStyle/>
                        <a:p>
                          <a:endParaRPr lang="en-US"/>
                        </a:p>
                      </a:txBody>
                      <a:tcPr>
                        <a:blipFill>
                          <a:blip r:embed="rId2"/>
                          <a:stretch>
                            <a:fillRect l="-30150" t="-20879" r="-265" b="-184066"/>
                          </a:stretch>
                        </a:blipFill>
                      </a:tcPr>
                    </a:tc>
                    <a:extLst>
                      <a:ext uri="{0D108BD9-81ED-4DB2-BD59-A6C34878D82A}">
                        <a16:rowId xmlns:a16="http://schemas.microsoft.com/office/drawing/2014/main" val="1337291819"/>
                      </a:ext>
                    </a:extLst>
                  </a:tr>
                  <a:tr h="2861120">
                    <a:tc>
                      <a:txBody>
                        <a:bodyPr/>
                        <a:lstStyle/>
                        <a:p>
                          <a:endParaRPr lang="en-US"/>
                        </a:p>
                      </a:txBody>
                      <a:tcPr>
                        <a:blipFill>
                          <a:blip r:embed="rId2"/>
                          <a:stretch>
                            <a:fillRect l="-294" t="-93617" r="-333529" b="-42553"/>
                          </a:stretch>
                        </a:blipFill>
                      </a:tcPr>
                    </a:tc>
                    <a:tc>
                      <a:txBody>
                        <a:bodyPr/>
                        <a:lstStyle/>
                        <a:p>
                          <a:endParaRPr lang="en-US"/>
                        </a:p>
                      </a:txBody>
                      <a:tcPr>
                        <a:blipFill>
                          <a:blip r:embed="rId2"/>
                          <a:stretch>
                            <a:fillRect l="-30150" t="-93617" r="-265" b="-42553"/>
                          </a:stretch>
                        </a:blipFill>
                      </a:tcPr>
                    </a:tc>
                    <a:extLst>
                      <a:ext uri="{0D108BD9-81ED-4DB2-BD59-A6C34878D82A}">
                        <a16:rowId xmlns:a16="http://schemas.microsoft.com/office/drawing/2014/main" val="1164934050"/>
                      </a:ext>
                    </a:extLst>
                  </a:tr>
                  <a:tr h="1158240">
                    <a:tc>
                      <a:txBody>
                        <a:bodyPr/>
                        <a:lstStyle/>
                        <a:p>
                          <a:r>
                            <a:rPr lang="en-US" sz="1400" b="1" i="1" dirty="0">
                              <a:latin typeface="Times New Roman" panose="02020603050405020304" pitchFamily="18" charset="0"/>
                              <a:cs typeface="Times New Roman" panose="02020603050405020304" pitchFamily="18" charset="0"/>
                            </a:rPr>
                            <a:t>Mutual Information (MI):</a:t>
                          </a:r>
                          <a:endParaRPr lang="en-US" sz="1200" i="1" dirty="0">
                            <a:latin typeface="Times New Roman" panose="02020603050405020304" pitchFamily="18" charset="0"/>
                            <a:cs typeface="Times New Roman" panose="02020603050405020304" pitchFamily="18" charset="0"/>
                          </a:endParaRPr>
                        </a:p>
                        <a:p>
                          <a:pPr algn="just"/>
                          <a:r>
                            <a:rPr lang="en-US" sz="1400" i="0" dirty="0">
                              <a:latin typeface="Times New Roman" panose="02020603050405020304" pitchFamily="18" charset="0"/>
                              <a:cs typeface="Times New Roman" panose="02020603050405020304" pitchFamily="18" charset="0"/>
                            </a:rPr>
                            <a:t>Measure of mutual dependence between two random variable X and Y</a:t>
                          </a:r>
                        </a:p>
                      </a:txBody>
                      <a:tcPr>
                        <a:solidFill>
                          <a:schemeClr val="bg1"/>
                        </a:solidFill>
                      </a:tcPr>
                    </a:tc>
                    <a:tc>
                      <a:txBody>
                        <a:bodyPr/>
                        <a:lstStyle/>
                        <a:p>
                          <a:endParaRPr lang="en-US"/>
                        </a:p>
                      </a:txBody>
                      <a:tcPr>
                        <a:blipFill>
                          <a:blip r:embed="rId2"/>
                          <a:stretch>
                            <a:fillRect l="-30150" t="-478947" r="-265" b="-5263"/>
                          </a:stretch>
                        </a:blipFill>
                      </a:tcPr>
                    </a:tc>
                    <a:extLst>
                      <a:ext uri="{0D108BD9-81ED-4DB2-BD59-A6C34878D82A}">
                        <a16:rowId xmlns:a16="http://schemas.microsoft.com/office/drawing/2014/main" val="2399017747"/>
                      </a:ext>
                    </a:extLst>
                  </a:tr>
                </a:tbl>
              </a:graphicData>
            </a:graphic>
          </p:graphicFrame>
        </mc:Fallback>
      </mc:AlternateContent>
      <p:sp>
        <p:nvSpPr>
          <p:cNvPr id="26" name="TextBox 25">
            <a:extLst>
              <a:ext uri="{FF2B5EF4-FFF2-40B4-BE49-F238E27FC236}">
                <a16:creationId xmlns:a16="http://schemas.microsoft.com/office/drawing/2014/main" id="{16FC85C5-09FD-4045-9EED-B07C5F746535}"/>
              </a:ext>
            </a:extLst>
          </p:cNvPr>
          <p:cNvSpPr txBox="1"/>
          <p:nvPr/>
        </p:nvSpPr>
        <p:spPr>
          <a:xfrm>
            <a:off x="-9959" y="-83127"/>
            <a:ext cx="3174415" cy="646331"/>
          </a:xfrm>
          <a:prstGeom prst="rect">
            <a:avLst/>
          </a:prstGeom>
          <a:solidFill>
            <a:schemeClr val="tx1"/>
          </a:solidFill>
        </p:spPr>
        <p:txBody>
          <a:bodyPr wrap="square" rtlCol="0">
            <a:spAutoFit/>
          </a:bodyPr>
          <a:lstStyle/>
          <a:p>
            <a:r>
              <a:rPr lang="en-IN" dirty="0">
                <a:solidFill>
                  <a:schemeClr val="bg1"/>
                </a:solidFill>
                <a:highlight>
                  <a:srgbClr val="000000"/>
                </a:highlight>
                <a:latin typeface="Times New Roman" panose="02020603050405020304" pitchFamily="18" charset="0"/>
                <a:cs typeface="Times New Roman" panose="02020603050405020304" pitchFamily="18" charset="0"/>
              </a:rPr>
              <a:t>Background on Proposed Fuzzy entropy theory</a:t>
            </a:r>
          </a:p>
        </p:txBody>
      </p:sp>
      <p:pic>
        <p:nvPicPr>
          <p:cNvPr id="6" name="Picture 5" descr="A drawing of a face&#10;&#10;Description automatically generated">
            <a:extLst>
              <a:ext uri="{FF2B5EF4-FFF2-40B4-BE49-F238E27FC236}">
                <a16:creationId xmlns:a16="http://schemas.microsoft.com/office/drawing/2014/main" id="{73F69F95-DE5B-4F5A-A0A4-BF79B0128F7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594" y="6348004"/>
            <a:ext cx="1227411" cy="429442"/>
          </a:xfrm>
          <a:prstGeom prst="rect">
            <a:avLst/>
          </a:prstGeom>
        </p:spPr>
      </p:pic>
    </p:spTree>
    <p:extLst>
      <p:ext uri="{BB962C8B-B14F-4D97-AF65-F5344CB8AC3E}">
        <p14:creationId xmlns:p14="http://schemas.microsoft.com/office/powerpoint/2010/main" val="354447921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71AFC217-DC69-4D67-91F6-1181153A0813}"/>
              </a:ext>
            </a:extLst>
          </p:cNvPr>
          <p:cNvSpPr>
            <a:spLocks noGrp="1"/>
          </p:cNvSpPr>
          <p:nvPr>
            <p:ph type="sldNum" sz="quarter" idx="12"/>
          </p:nvPr>
        </p:nvSpPr>
        <p:spPr/>
        <p:txBody>
          <a:bodyPr/>
          <a:lstStyle/>
          <a:p>
            <a:fld id="{CE99C5AA-8F9F-48D2-A23E-BE7FA9FAB577}" type="slidenum">
              <a:rPr lang="en-IN" smtClean="0"/>
              <a:t>6</a:t>
            </a:fld>
            <a:endParaRPr lang="en-IN"/>
          </a:p>
        </p:txBody>
      </p:sp>
      <p:sp>
        <p:nvSpPr>
          <p:cNvPr id="4" name="Rectangle 3">
            <a:extLst>
              <a:ext uri="{FF2B5EF4-FFF2-40B4-BE49-F238E27FC236}">
                <a16:creationId xmlns:a16="http://schemas.microsoft.com/office/drawing/2014/main" id="{8C145A09-E6F6-4AE5-964A-2603AAD4B4B4}"/>
              </a:ext>
            </a:extLst>
          </p:cNvPr>
          <p:cNvSpPr/>
          <p:nvPr/>
        </p:nvSpPr>
        <p:spPr>
          <a:xfrm>
            <a:off x="966240" y="801177"/>
            <a:ext cx="10031767" cy="2292935"/>
          </a:xfrm>
          <a:prstGeom prst="rect">
            <a:avLst/>
          </a:prstGeom>
        </p:spPr>
        <p:txBody>
          <a:bodyPr wrap="square">
            <a:spAutoFit/>
          </a:bodyPr>
          <a:lstStyle/>
          <a:p>
            <a:pPr marL="285750" indent="-285750" algn="just">
              <a:spcAft>
                <a:spcPts val="600"/>
              </a:spcAft>
              <a:buFont typeface="Arial" panose="020B0604020202020204" pitchFamily="34" charset="0"/>
              <a:buChar char="•"/>
            </a:pPr>
            <a:r>
              <a:rPr lang="en-IN" sz="16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discretization of data points is essential to compute the entropy estimates in the case of both Shannon and exponential entropy methods, as the underlying distribution of flow data is unknown. </a:t>
            </a:r>
          </a:p>
          <a:p>
            <a:pPr marL="285750" indent="-285750" algn="just">
              <a:spcAft>
                <a:spcPts val="600"/>
              </a:spcAft>
              <a:buFont typeface="Arial" panose="020B0604020202020204" pitchFamily="34" charset="0"/>
              <a:buChar char="•"/>
            </a:pPr>
            <a:r>
              <a:rPr lang="en-IN" sz="16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discretization is quite challenging as </a:t>
            </a:r>
            <a:r>
              <a:rPr lang="en-IN" sz="1600" dirty="0">
                <a:solidFill>
                  <a:srgbClr val="222222"/>
                </a:solidFill>
                <a:latin typeface="Times New Roman" panose="02020603050405020304" pitchFamily="18" charset="0"/>
                <a:ea typeface="Calibri" panose="020F0502020204030204" pitchFamily="34" charset="0"/>
                <a:cs typeface="Times New Roman" panose="02020603050405020304" pitchFamily="18" charset="0"/>
              </a:rPr>
              <a:t>no best bin size estimate exists, and different bin sizes can reveal different features of the data. </a:t>
            </a:r>
          </a:p>
          <a:p>
            <a:pPr marL="285750" indent="-285750" algn="just">
              <a:spcAft>
                <a:spcPts val="600"/>
              </a:spcAft>
              <a:buFont typeface="Arial" panose="020B0604020202020204" pitchFamily="34" charset="0"/>
              <a:buChar char="•"/>
            </a:pPr>
            <a:r>
              <a:rPr lang="en-IN" sz="1600" dirty="0">
                <a:solidFill>
                  <a:srgbClr val="222222"/>
                </a:solidFill>
                <a:latin typeface="Times New Roman" panose="02020603050405020304" pitchFamily="18" charset="0"/>
                <a:ea typeface="Calibri" panose="020F0502020204030204" pitchFamily="34" charset="0"/>
                <a:cs typeface="Times New Roman" panose="02020603050405020304" pitchFamily="18" charset="0"/>
              </a:rPr>
              <a:t>too small bin width may lead to a histogram that is overly rough, whereas too large bin width results in smooth histogram when compared to the true probability density function (PDF). An increase in roughness causes the variance of estimated PDF to be too high, whereas increase in smoothness results in a significant amount of bias. </a:t>
            </a:r>
          </a:p>
          <a:p>
            <a:pPr marL="285750" indent="-285750" algn="just">
              <a:spcAft>
                <a:spcPts val="600"/>
              </a:spcAft>
              <a:buFont typeface="Arial" panose="020B0604020202020204" pitchFamily="34" charset="0"/>
              <a:buChar char="•"/>
            </a:pPr>
            <a:r>
              <a:rPr lang="en-IN" sz="1600" dirty="0">
                <a:solidFill>
                  <a:srgbClr val="222222"/>
                </a:solidFill>
                <a:latin typeface="Times New Roman" panose="02020603050405020304" pitchFamily="18" charset="0"/>
                <a:ea typeface="Calibri" panose="020F0502020204030204" pitchFamily="34" charset="0"/>
                <a:cs typeface="Times New Roman" panose="02020603050405020304" pitchFamily="18" charset="0"/>
              </a:rPr>
              <a:t>various bin size determination rules/ formulae considered in the study to fix the optimal bin width are</a:t>
            </a:r>
            <a:endParaRPr lang="en-IN" sz="1600" dirty="0">
              <a:latin typeface="Calibri" panose="020F0502020204030204" pitchFamily="34" charset="0"/>
              <a:ea typeface="Calibri" panose="020F0502020204030204" pitchFamily="34" charset="0"/>
              <a:cs typeface="Times New Roman" panose="02020603050405020304" pitchFamily="18" charset="0"/>
            </a:endParaRPr>
          </a:p>
        </p:txBody>
      </p:sp>
      <p:sp>
        <p:nvSpPr>
          <p:cNvPr id="5" name="TextBox 4">
            <a:extLst>
              <a:ext uri="{FF2B5EF4-FFF2-40B4-BE49-F238E27FC236}">
                <a16:creationId xmlns:a16="http://schemas.microsoft.com/office/drawing/2014/main" id="{DD0F6EE3-1F21-4CBC-AB10-0497C435D6EB}"/>
              </a:ext>
            </a:extLst>
          </p:cNvPr>
          <p:cNvSpPr txBox="1"/>
          <p:nvPr/>
        </p:nvSpPr>
        <p:spPr>
          <a:xfrm>
            <a:off x="0" y="284086"/>
            <a:ext cx="4980373" cy="369332"/>
          </a:xfrm>
          <a:prstGeom prst="rect">
            <a:avLst/>
          </a:prstGeom>
          <a:solidFill>
            <a:schemeClr val="tx1"/>
          </a:solidFill>
        </p:spPr>
        <p:txBody>
          <a:bodyPr wrap="square" rtlCol="0">
            <a:spAutoFit/>
          </a:bodyPr>
          <a:lstStyle/>
          <a:p>
            <a:r>
              <a:rPr lang="en-IN" dirty="0">
                <a:solidFill>
                  <a:schemeClr val="bg1"/>
                </a:solidFill>
                <a:highlight>
                  <a:srgbClr val="000000"/>
                </a:highlight>
                <a:latin typeface="Times New Roman" panose="02020603050405020304" pitchFamily="18" charset="0"/>
                <a:cs typeface="Times New Roman" panose="02020603050405020304" pitchFamily="18" charset="0"/>
              </a:rPr>
              <a:t>Background on Bin size discretisation methods</a:t>
            </a:r>
          </a:p>
        </p:txBody>
      </p:sp>
      <p:grpSp>
        <p:nvGrpSpPr>
          <p:cNvPr id="71" name="Group 70">
            <a:extLst>
              <a:ext uri="{FF2B5EF4-FFF2-40B4-BE49-F238E27FC236}">
                <a16:creationId xmlns:a16="http://schemas.microsoft.com/office/drawing/2014/main" id="{2DDCDF59-7F10-458C-84EB-9126B701E335}"/>
              </a:ext>
            </a:extLst>
          </p:cNvPr>
          <p:cNvGrpSpPr/>
          <p:nvPr/>
        </p:nvGrpSpPr>
        <p:grpSpPr>
          <a:xfrm>
            <a:off x="682415" y="3405777"/>
            <a:ext cx="11146491" cy="3047609"/>
            <a:chOff x="605744" y="3765323"/>
            <a:chExt cx="11146491" cy="3047609"/>
          </a:xfrm>
        </p:grpSpPr>
        <p:sp>
          <p:nvSpPr>
            <p:cNvPr id="11" name="Rectangle 10">
              <a:extLst>
                <a:ext uri="{FF2B5EF4-FFF2-40B4-BE49-F238E27FC236}">
                  <a16:creationId xmlns:a16="http://schemas.microsoft.com/office/drawing/2014/main" id="{EE4014F8-61E5-46FA-BBE4-7DCE018C40FB}"/>
                </a:ext>
              </a:extLst>
            </p:cNvPr>
            <p:cNvSpPr/>
            <p:nvPr/>
          </p:nvSpPr>
          <p:spPr>
            <a:xfrm>
              <a:off x="2755038" y="3805053"/>
              <a:ext cx="2926671" cy="394954"/>
            </a:xfrm>
            <a:prstGeom prst="rect">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dirty="0">
                  <a:solidFill>
                    <a:schemeClr val="tx1"/>
                  </a:solidFill>
                  <a:latin typeface="Times New Roman" panose="02020603050405020304" pitchFamily="18" charset="0"/>
                  <a:cs typeface="Times New Roman" panose="02020603050405020304" pitchFamily="18" charset="0"/>
                </a:rPr>
                <a:t>(ii</a:t>
              </a:r>
              <a:r>
                <a:rPr lang="en-IN" dirty="0">
                  <a:solidFill>
                    <a:srgbClr val="000000"/>
                  </a:solidFill>
                  <a:latin typeface="Times New Roman" panose="02020603050405020304" pitchFamily="18" charset="0"/>
                  <a:ea typeface="Calibri" panose="020F0502020204030204" pitchFamily="34" charset="0"/>
                </a:rPr>
                <a:t>) Sturge’s rule </a:t>
              </a:r>
              <a:endParaRPr lang="en-IN" dirty="0">
                <a:solidFill>
                  <a:schemeClr val="tx1"/>
                </a:solidFill>
                <a:latin typeface="Times New Roman" panose="02020603050405020304" pitchFamily="18" charset="0"/>
                <a:cs typeface="Times New Roman" panose="02020603050405020304" pitchFamily="18" charset="0"/>
              </a:endParaRPr>
            </a:p>
          </p:txBody>
        </p:sp>
        <p:sp>
          <p:nvSpPr>
            <p:cNvPr id="13" name="Rectangle 12">
              <a:extLst>
                <a:ext uri="{FF2B5EF4-FFF2-40B4-BE49-F238E27FC236}">
                  <a16:creationId xmlns:a16="http://schemas.microsoft.com/office/drawing/2014/main" id="{73A19C1F-A107-44C0-A2C5-1E9C2D4CE029}"/>
                </a:ext>
              </a:extLst>
            </p:cNvPr>
            <p:cNvSpPr/>
            <p:nvPr/>
          </p:nvSpPr>
          <p:spPr>
            <a:xfrm>
              <a:off x="6289828" y="3765323"/>
              <a:ext cx="2926671" cy="394954"/>
            </a:xfrm>
            <a:prstGeom prst="rect">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dirty="0">
                  <a:solidFill>
                    <a:srgbClr val="000000"/>
                  </a:solidFill>
                  <a:latin typeface="Times New Roman" panose="02020603050405020304" pitchFamily="18" charset="0"/>
                  <a:ea typeface="Calibri" panose="020F0502020204030204" pitchFamily="34" charset="0"/>
                </a:rPr>
                <a:t>(iii) Scott’s rule</a:t>
              </a:r>
              <a:endParaRPr lang="en-IN" dirty="0">
                <a:solidFill>
                  <a:schemeClr val="tx1"/>
                </a:solidFill>
                <a:latin typeface="Times New Roman" panose="02020603050405020304" pitchFamily="18" charset="0"/>
                <a:cs typeface="Times New Roman" panose="02020603050405020304" pitchFamily="18" charset="0"/>
              </a:endParaRPr>
            </a:p>
          </p:txBody>
        </p:sp>
        <p:sp>
          <p:nvSpPr>
            <p:cNvPr id="18" name="Rectangle 17">
              <a:extLst>
                <a:ext uri="{FF2B5EF4-FFF2-40B4-BE49-F238E27FC236}">
                  <a16:creationId xmlns:a16="http://schemas.microsoft.com/office/drawing/2014/main" id="{6DB7ECF4-5A98-42CF-AFCB-68F9466F66AD}"/>
                </a:ext>
              </a:extLst>
            </p:cNvPr>
            <p:cNvSpPr/>
            <p:nvPr/>
          </p:nvSpPr>
          <p:spPr>
            <a:xfrm>
              <a:off x="4826492" y="6417978"/>
              <a:ext cx="2926671" cy="394954"/>
            </a:xfrm>
            <a:prstGeom prst="rect">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dirty="0">
                  <a:solidFill>
                    <a:srgbClr val="000000"/>
                  </a:solidFill>
                  <a:latin typeface="Times New Roman" panose="02020603050405020304" pitchFamily="18" charset="0"/>
                  <a:ea typeface="Calibri" panose="020F0502020204030204" pitchFamily="34" charset="0"/>
                </a:rPr>
                <a:t>(vii) Cochran’s formula</a:t>
              </a:r>
              <a:endParaRPr lang="en-IN" dirty="0">
                <a:solidFill>
                  <a:schemeClr val="tx1"/>
                </a:solidFill>
                <a:latin typeface="Times New Roman" panose="02020603050405020304" pitchFamily="18" charset="0"/>
                <a:cs typeface="Times New Roman" panose="02020603050405020304" pitchFamily="18" charset="0"/>
              </a:endParaRPr>
            </a:p>
          </p:txBody>
        </p:sp>
        <p:grpSp>
          <p:nvGrpSpPr>
            <p:cNvPr id="63" name="Group 62">
              <a:extLst>
                <a:ext uri="{FF2B5EF4-FFF2-40B4-BE49-F238E27FC236}">
                  <a16:creationId xmlns:a16="http://schemas.microsoft.com/office/drawing/2014/main" id="{17034C11-8B84-43D9-A79F-51C301CD183C}"/>
                </a:ext>
              </a:extLst>
            </p:cNvPr>
            <p:cNvGrpSpPr/>
            <p:nvPr/>
          </p:nvGrpSpPr>
          <p:grpSpPr>
            <a:xfrm>
              <a:off x="605744" y="4160277"/>
              <a:ext cx="11146491" cy="2257701"/>
              <a:chOff x="605744" y="4160277"/>
              <a:chExt cx="11146491" cy="2257701"/>
            </a:xfrm>
          </p:grpSpPr>
          <p:sp>
            <p:nvSpPr>
              <p:cNvPr id="10" name="Rectangle 9">
                <a:extLst>
                  <a:ext uri="{FF2B5EF4-FFF2-40B4-BE49-F238E27FC236}">
                    <a16:creationId xmlns:a16="http://schemas.microsoft.com/office/drawing/2014/main" id="{55C5958C-9CAF-4C08-92ED-9C1D883C3C98}"/>
                  </a:ext>
                </a:extLst>
              </p:cNvPr>
              <p:cNvSpPr/>
              <p:nvPr/>
            </p:nvSpPr>
            <p:spPr>
              <a:xfrm>
                <a:off x="1266551" y="4472612"/>
                <a:ext cx="2926671" cy="394954"/>
              </a:xfrm>
              <a:prstGeom prst="rect">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dirty="0">
                    <a:solidFill>
                      <a:schemeClr val="tx1"/>
                    </a:solidFill>
                    <a:latin typeface="Times New Roman" panose="02020603050405020304" pitchFamily="18" charset="0"/>
                    <a:cs typeface="Times New Roman" panose="02020603050405020304" pitchFamily="18" charset="0"/>
                  </a:rPr>
                  <a:t>(</a:t>
                </a:r>
                <a:r>
                  <a:rPr lang="en-IN" dirty="0" err="1">
                    <a:solidFill>
                      <a:schemeClr val="tx1"/>
                    </a:solidFill>
                    <a:latin typeface="Times New Roman" panose="02020603050405020304" pitchFamily="18" charset="0"/>
                    <a:cs typeface="Times New Roman" panose="02020603050405020304" pitchFamily="18" charset="0"/>
                  </a:rPr>
                  <a:t>i</a:t>
                </a:r>
                <a:r>
                  <a:rPr lang="en-IN" dirty="0">
                    <a:solidFill>
                      <a:srgbClr val="000000"/>
                    </a:solidFill>
                    <a:latin typeface="Times New Roman" panose="02020603050405020304" pitchFamily="18" charset="0"/>
                    <a:ea typeface="Calibri" panose="020F0502020204030204" pitchFamily="34" charset="0"/>
                  </a:rPr>
                  <a:t>) Freedman–Diaconis rule</a:t>
                </a:r>
                <a:endParaRPr lang="en-IN" dirty="0">
                  <a:solidFill>
                    <a:schemeClr val="tx1"/>
                  </a:solidFill>
                  <a:latin typeface="Times New Roman" panose="02020603050405020304" pitchFamily="18" charset="0"/>
                  <a:cs typeface="Times New Roman" panose="02020603050405020304" pitchFamily="18" charset="0"/>
                </a:endParaRPr>
              </a:p>
            </p:txBody>
          </p:sp>
          <p:sp>
            <p:nvSpPr>
              <p:cNvPr id="14" name="Rectangle 13">
                <a:extLst>
                  <a:ext uri="{FF2B5EF4-FFF2-40B4-BE49-F238E27FC236}">
                    <a16:creationId xmlns:a16="http://schemas.microsoft.com/office/drawing/2014/main" id="{51D15182-3016-4A72-A38E-92A017678269}"/>
                  </a:ext>
                </a:extLst>
              </p:cNvPr>
              <p:cNvSpPr/>
              <p:nvPr/>
            </p:nvSpPr>
            <p:spPr>
              <a:xfrm>
                <a:off x="7924799" y="4355257"/>
                <a:ext cx="2926671" cy="394954"/>
              </a:xfrm>
              <a:prstGeom prst="rect">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dirty="0">
                    <a:solidFill>
                      <a:srgbClr val="000000"/>
                    </a:solidFill>
                    <a:latin typeface="Times New Roman" panose="02020603050405020304" pitchFamily="18" charset="0"/>
                    <a:ea typeface="Calibri" panose="020F0502020204030204" pitchFamily="34" charset="0"/>
                  </a:rPr>
                  <a:t>(iv)Rice rule</a:t>
                </a:r>
                <a:endParaRPr lang="en-IN" dirty="0">
                  <a:solidFill>
                    <a:schemeClr val="tx1"/>
                  </a:solidFill>
                  <a:latin typeface="Times New Roman" panose="02020603050405020304" pitchFamily="18" charset="0"/>
                  <a:cs typeface="Times New Roman" panose="02020603050405020304" pitchFamily="18" charset="0"/>
                </a:endParaRPr>
              </a:p>
            </p:txBody>
          </p:sp>
          <p:sp>
            <p:nvSpPr>
              <p:cNvPr id="15" name="Rectangle 14">
                <a:extLst>
                  <a:ext uri="{FF2B5EF4-FFF2-40B4-BE49-F238E27FC236}">
                    <a16:creationId xmlns:a16="http://schemas.microsoft.com/office/drawing/2014/main" id="{A2AD2EC8-1D5D-405F-A716-24F38E1E11E9}"/>
                  </a:ext>
                </a:extLst>
              </p:cNvPr>
              <p:cNvSpPr/>
              <p:nvPr/>
            </p:nvSpPr>
            <p:spPr>
              <a:xfrm>
                <a:off x="8825564" y="5191336"/>
                <a:ext cx="2926671" cy="394954"/>
              </a:xfrm>
              <a:prstGeom prst="rect">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dirty="0">
                    <a:solidFill>
                      <a:srgbClr val="000000"/>
                    </a:solidFill>
                    <a:latin typeface="Times New Roman" panose="02020603050405020304" pitchFamily="18" charset="0"/>
                    <a:ea typeface="Calibri" panose="020F0502020204030204" pitchFamily="34" charset="0"/>
                  </a:rPr>
                  <a:t>(v) Doane’s formula</a:t>
                </a:r>
                <a:endParaRPr lang="en-IN" dirty="0">
                  <a:solidFill>
                    <a:schemeClr val="tx1"/>
                  </a:solidFill>
                  <a:latin typeface="Times New Roman" panose="02020603050405020304" pitchFamily="18" charset="0"/>
                  <a:cs typeface="Times New Roman" panose="02020603050405020304" pitchFamily="18" charset="0"/>
                </a:endParaRPr>
              </a:p>
            </p:txBody>
          </p:sp>
          <p:sp>
            <p:nvSpPr>
              <p:cNvPr id="16" name="Rectangle 15">
                <a:extLst>
                  <a:ext uri="{FF2B5EF4-FFF2-40B4-BE49-F238E27FC236}">
                    <a16:creationId xmlns:a16="http://schemas.microsoft.com/office/drawing/2014/main" id="{5D0C029C-4A4F-4795-AD6C-D793BC8ED8C3}"/>
                  </a:ext>
                </a:extLst>
              </p:cNvPr>
              <p:cNvSpPr/>
              <p:nvPr/>
            </p:nvSpPr>
            <p:spPr>
              <a:xfrm>
                <a:off x="8009400" y="5901358"/>
                <a:ext cx="3256363" cy="394954"/>
              </a:xfrm>
              <a:prstGeom prst="rect">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dirty="0">
                    <a:solidFill>
                      <a:srgbClr val="000000"/>
                    </a:solidFill>
                    <a:latin typeface="Times New Roman" panose="02020603050405020304" pitchFamily="18" charset="0"/>
                    <a:ea typeface="Calibri" panose="020F0502020204030204" pitchFamily="34" charset="0"/>
                  </a:rPr>
                  <a:t>(vi) Bendat and Piersol formula</a:t>
                </a:r>
                <a:endParaRPr lang="en-IN" dirty="0">
                  <a:solidFill>
                    <a:schemeClr val="tx1"/>
                  </a:solidFill>
                  <a:latin typeface="Times New Roman" panose="02020603050405020304" pitchFamily="18" charset="0"/>
                  <a:cs typeface="Times New Roman" panose="02020603050405020304" pitchFamily="18" charset="0"/>
                </a:endParaRPr>
              </a:p>
            </p:txBody>
          </p:sp>
          <p:sp>
            <p:nvSpPr>
              <p:cNvPr id="19" name="Rectangle 18">
                <a:extLst>
                  <a:ext uri="{FF2B5EF4-FFF2-40B4-BE49-F238E27FC236}">
                    <a16:creationId xmlns:a16="http://schemas.microsoft.com/office/drawing/2014/main" id="{AD627968-45C5-4B2C-9142-EC76A082C2A3}"/>
                  </a:ext>
                </a:extLst>
              </p:cNvPr>
              <p:cNvSpPr/>
              <p:nvPr/>
            </p:nvSpPr>
            <p:spPr>
              <a:xfrm>
                <a:off x="1897125" y="5957091"/>
                <a:ext cx="2926671" cy="394954"/>
              </a:xfrm>
              <a:prstGeom prst="rect">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dirty="0">
                    <a:solidFill>
                      <a:schemeClr val="tx1"/>
                    </a:solidFill>
                    <a:latin typeface="Times New Roman" panose="02020603050405020304" pitchFamily="18" charset="0"/>
                    <a:ea typeface="CMR9"/>
                  </a:rPr>
                  <a:t>(viii) Knuth’s rule </a:t>
                </a:r>
                <a:endParaRPr lang="en-IN" dirty="0">
                  <a:solidFill>
                    <a:schemeClr val="tx1"/>
                  </a:solidFill>
                  <a:latin typeface="Times New Roman" panose="02020603050405020304" pitchFamily="18" charset="0"/>
                  <a:cs typeface="Times New Roman" panose="02020603050405020304" pitchFamily="18" charset="0"/>
                </a:endParaRPr>
              </a:p>
            </p:txBody>
          </p:sp>
          <p:sp>
            <p:nvSpPr>
              <p:cNvPr id="20" name="Rectangle 19">
                <a:extLst>
                  <a:ext uri="{FF2B5EF4-FFF2-40B4-BE49-F238E27FC236}">
                    <a16:creationId xmlns:a16="http://schemas.microsoft.com/office/drawing/2014/main" id="{E0E34BF7-D295-4445-A873-2A64398BDF9B}"/>
                  </a:ext>
                </a:extLst>
              </p:cNvPr>
              <p:cNvSpPr/>
              <p:nvPr/>
            </p:nvSpPr>
            <p:spPr>
              <a:xfrm>
                <a:off x="605744" y="5191336"/>
                <a:ext cx="3415841" cy="394954"/>
              </a:xfrm>
              <a:prstGeom prst="rect">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(ix) </a:t>
                </a:r>
                <a:r>
                  <a:rPr lang="en-IN" dirty="0">
                    <a:solidFill>
                      <a:schemeClr val="tx1"/>
                    </a:solidFill>
                    <a:latin typeface="Times New Roman" panose="02020603050405020304" pitchFamily="18" charset="0"/>
                    <a:cs typeface="Times New Roman" panose="02020603050405020304" pitchFamily="18" charset="0"/>
                  </a:rPr>
                  <a:t>Shimazaki and Shinomoto rule</a:t>
                </a:r>
              </a:p>
            </p:txBody>
          </p:sp>
          <p:sp>
            <p:nvSpPr>
              <p:cNvPr id="21" name="Oval 20">
                <a:extLst>
                  <a:ext uri="{FF2B5EF4-FFF2-40B4-BE49-F238E27FC236}">
                    <a16:creationId xmlns:a16="http://schemas.microsoft.com/office/drawing/2014/main" id="{31986BFC-9FE9-4ACA-AC46-7917BF0CA987}"/>
                  </a:ext>
                </a:extLst>
              </p:cNvPr>
              <p:cNvSpPr/>
              <p:nvPr/>
            </p:nvSpPr>
            <p:spPr>
              <a:xfrm>
                <a:off x="4513039" y="4905639"/>
                <a:ext cx="3553578" cy="966349"/>
              </a:xfrm>
              <a:prstGeom prst="ellipse">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dirty="0">
                    <a:ln>
                      <a:solidFill>
                        <a:schemeClr val="tx1"/>
                      </a:solidFill>
                    </a:ln>
                    <a:solidFill>
                      <a:schemeClr val="tx1"/>
                    </a:solidFill>
                    <a:latin typeface="Times New Roman" panose="02020603050405020304" pitchFamily="18" charset="0"/>
                    <a:cs typeface="Times New Roman" panose="02020603050405020304" pitchFamily="18" charset="0"/>
                  </a:rPr>
                  <a:t>Bin size determination methods</a:t>
                </a:r>
              </a:p>
            </p:txBody>
          </p:sp>
          <p:cxnSp>
            <p:nvCxnSpPr>
              <p:cNvPr id="23" name="Straight Arrow Connector 22">
                <a:extLst>
                  <a:ext uri="{FF2B5EF4-FFF2-40B4-BE49-F238E27FC236}">
                    <a16:creationId xmlns:a16="http://schemas.microsoft.com/office/drawing/2014/main" id="{825F9DC0-64BF-4930-BAA6-9A11312569BB}"/>
                  </a:ext>
                </a:extLst>
              </p:cNvPr>
              <p:cNvCxnSpPr>
                <a:cxnSpLocks/>
                <a:stCxn id="21" idx="0"/>
                <a:endCxn id="13" idx="2"/>
              </p:cNvCxnSpPr>
              <p:nvPr/>
            </p:nvCxnSpPr>
            <p:spPr>
              <a:xfrm flipV="1">
                <a:off x="6289828" y="4160277"/>
                <a:ext cx="1463336" cy="745362"/>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cxnSp>
            <p:nvCxnSpPr>
              <p:cNvPr id="24" name="Straight Arrow Connector 23">
                <a:extLst>
                  <a:ext uri="{FF2B5EF4-FFF2-40B4-BE49-F238E27FC236}">
                    <a16:creationId xmlns:a16="http://schemas.microsoft.com/office/drawing/2014/main" id="{C33D0A09-E391-4376-9707-FA318F1DB823}"/>
                  </a:ext>
                </a:extLst>
              </p:cNvPr>
              <p:cNvCxnSpPr>
                <a:cxnSpLocks/>
                <a:stCxn id="21" idx="0"/>
                <a:endCxn id="11" idx="2"/>
              </p:cNvCxnSpPr>
              <p:nvPr/>
            </p:nvCxnSpPr>
            <p:spPr>
              <a:xfrm flipH="1" flipV="1">
                <a:off x="4218374" y="4200007"/>
                <a:ext cx="2071454" cy="705632"/>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cxnSp>
            <p:nvCxnSpPr>
              <p:cNvPr id="28" name="Straight Arrow Connector 27">
                <a:extLst>
                  <a:ext uri="{FF2B5EF4-FFF2-40B4-BE49-F238E27FC236}">
                    <a16:creationId xmlns:a16="http://schemas.microsoft.com/office/drawing/2014/main" id="{D60B67BF-32B6-4290-A378-9185B9F7C4DC}"/>
                  </a:ext>
                </a:extLst>
              </p:cNvPr>
              <p:cNvCxnSpPr>
                <a:cxnSpLocks/>
                <a:stCxn id="21" idx="0"/>
                <a:endCxn id="14" idx="1"/>
              </p:cNvCxnSpPr>
              <p:nvPr/>
            </p:nvCxnSpPr>
            <p:spPr>
              <a:xfrm flipV="1">
                <a:off x="6289828" y="4552734"/>
                <a:ext cx="1634971" cy="352905"/>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cxnSp>
            <p:nvCxnSpPr>
              <p:cNvPr id="31" name="Straight Arrow Connector 30">
                <a:extLst>
                  <a:ext uri="{FF2B5EF4-FFF2-40B4-BE49-F238E27FC236}">
                    <a16:creationId xmlns:a16="http://schemas.microsoft.com/office/drawing/2014/main" id="{65E1C070-5C94-4A72-9523-E876572FF526}"/>
                  </a:ext>
                </a:extLst>
              </p:cNvPr>
              <p:cNvCxnSpPr>
                <a:cxnSpLocks/>
                <a:stCxn id="21" idx="6"/>
                <a:endCxn id="15" idx="1"/>
              </p:cNvCxnSpPr>
              <p:nvPr/>
            </p:nvCxnSpPr>
            <p:spPr>
              <a:xfrm flipV="1">
                <a:off x="8066617" y="5388813"/>
                <a:ext cx="758947" cy="1"/>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cxnSp>
            <p:nvCxnSpPr>
              <p:cNvPr id="41" name="Straight Arrow Connector 40">
                <a:extLst>
                  <a:ext uri="{FF2B5EF4-FFF2-40B4-BE49-F238E27FC236}">
                    <a16:creationId xmlns:a16="http://schemas.microsoft.com/office/drawing/2014/main" id="{922E6666-5E63-438D-9FB6-16EED0CEDF80}"/>
                  </a:ext>
                </a:extLst>
              </p:cNvPr>
              <p:cNvCxnSpPr>
                <a:cxnSpLocks/>
                <a:stCxn id="21" idx="4"/>
                <a:endCxn id="16" idx="1"/>
              </p:cNvCxnSpPr>
              <p:nvPr/>
            </p:nvCxnSpPr>
            <p:spPr>
              <a:xfrm>
                <a:off x="6289828" y="5871988"/>
                <a:ext cx="1719572" cy="226847"/>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cxnSp>
            <p:nvCxnSpPr>
              <p:cNvPr id="45" name="Straight Arrow Connector 44">
                <a:extLst>
                  <a:ext uri="{FF2B5EF4-FFF2-40B4-BE49-F238E27FC236}">
                    <a16:creationId xmlns:a16="http://schemas.microsoft.com/office/drawing/2014/main" id="{BA24DC8A-1F66-4535-AD3B-400323430E47}"/>
                  </a:ext>
                </a:extLst>
              </p:cNvPr>
              <p:cNvCxnSpPr>
                <a:cxnSpLocks/>
                <a:stCxn id="21" idx="4"/>
                <a:endCxn id="18" idx="0"/>
              </p:cNvCxnSpPr>
              <p:nvPr/>
            </p:nvCxnSpPr>
            <p:spPr>
              <a:xfrm>
                <a:off x="6289828" y="5871988"/>
                <a:ext cx="0" cy="545990"/>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cxnSp>
            <p:nvCxnSpPr>
              <p:cNvPr id="50" name="Straight Arrow Connector 49">
                <a:extLst>
                  <a:ext uri="{FF2B5EF4-FFF2-40B4-BE49-F238E27FC236}">
                    <a16:creationId xmlns:a16="http://schemas.microsoft.com/office/drawing/2014/main" id="{C718C55F-9DC1-413D-B14B-4510A5E25F76}"/>
                  </a:ext>
                </a:extLst>
              </p:cNvPr>
              <p:cNvCxnSpPr>
                <a:cxnSpLocks/>
                <a:stCxn id="21" idx="4"/>
                <a:endCxn id="19" idx="3"/>
              </p:cNvCxnSpPr>
              <p:nvPr/>
            </p:nvCxnSpPr>
            <p:spPr>
              <a:xfrm flipH="1">
                <a:off x="4823796" y="5871988"/>
                <a:ext cx="1466032" cy="282580"/>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cxnSp>
            <p:nvCxnSpPr>
              <p:cNvPr id="55" name="Straight Arrow Connector 54">
                <a:extLst>
                  <a:ext uri="{FF2B5EF4-FFF2-40B4-BE49-F238E27FC236}">
                    <a16:creationId xmlns:a16="http://schemas.microsoft.com/office/drawing/2014/main" id="{95137FAA-5112-4FC3-B83A-1491103E0176}"/>
                  </a:ext>
                </a:extLst>
              </p:cNvPr>
              <p:cNvCxnSpPr>
                <a:cxnSpLocks/>
                <a:stCxn id="21" idx="2"/>
                <a:endCxn id="20" idx="3"/>
              </p:cNvCxnSpPr>
              <p:nvPr/>
            </p:nvCxnSpPr>
            <p:spPr>
              <a:xfrm flipH="1" flipV="1">
                <a:off x="4021585" y="5388813"/>
                <a:ext cx="491454" cy="1"/>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cxnSp>
            <p:nvCxnSpPr>
              <p:cNvPr id="60" name="Straight Arrow Connector 59">
                <a:extLst>
                  <a:ext uri="{FF2B5EF4-FFF2-40B4-BE49-F238E27FC236}">
                    <a16:creationId xmlns:a16="http://schemas.microsoft.com/office/drawing/2014/main" id="{668816F5-FCD3-42BC-9752-59C06D6C3CD0}"/>
                  </a:ext>
                </a:extLst>
              </p:cNvPr>
              <p:cNvCxnSpPr>
                <a:cxnSpLocks/>
                <a:stCxn id="21" idx="0"/>
                <a:endCxn id="10" idx="3"/>
              </p:cNvCxnSpPr>
              <p:nvPr/>
            </p:nvCxnSpPr>
            <p:spPr>
              <a:xfrm flipH="1" flipV="1">
                <a:off x="4193222" y="4670089"/>
                <a:ext cx="2096606" cy="235550"/>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grpSp>
      </p:grpSp>
      <p:pic>
        <p:nvPicPr>
          <p:cNvPr id="26" name="Picture 25" descr="A drawing of a face&#10;&#10;Description automatically generated">
            <a:extLst>
              <a:ext uri="{FF2B5EF4-FFF2-40B4-BE49-F238E27FC236}">
                <a16:creationId xmlns:a16="http://schemas.microsoft.com/office/drawing/2014/main" id="{413316E9-EDD0-48DD-8ABE-BC3B0192285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8594" y="6348004"/>
            <a:ext cx="1227411" cy="429442"/>
          </a:xfrm>
          <a:prstGeom prst="rect">
            <a:avLst/>
          </a:prstGeom>
        </p:spPr>
      </p:pic>
    </p:spTree>
    <p:extLst>
      <p:ext uri="{BB962C8B-B14F-4D97-AF65-F5344CB8AC3E}">
        <p14:creationId xmlns:p14="http://schemas.microsoft.com/office/powerpoint/2010/main" val="361813302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73186EFC-B64B-481F-B751-16383274EB29}"/>
              </a:ext>
            </a:extLst>
          </p:cNvPr>
          <p:cNvSpPr>
            <a:spLocks noGrp="1"/>
          </p:cNvSpPr>
          <p:nvPr>
            <p:ph type="sldNum" sz="quarter" idx="12"/>
          </p:nvPr>
        </p:nvSpPr>
        <p:spPr/>
        <p:txBody>
          <a:bodyPr/>
          <a:lstStyle/>
          <a:p>
            <a:fld id="{CE99C5AA-8F9F-48D2-A23E-BE7FA9FAB577}" type="slidenum">
              <a:rPr lang="en-IN" smtClean="0"/>
              <a:t>7</a:t>
            </a:fld>
            <a:endParaRPr lang="en-IN"/>
          </a:p>
        </p:txBody>
      </p:sp>
      <p:sp>
        <p:nvSpPr>
          <p:cNvPr id="3" name="TextBox 2">
            <a:extLst>
              <a:ext uri="{FF2B5EF4-FFF2-40B4-BE49-F238E27FC236}">
                <a16:creationId xmlns:a16="http://schemas.microsoft.com/office/drawing/2014/main" id="{0DE27CAE-E07B-408F-A1F7-F67B833D17E2}"/>
              </a:ext>
            </a:extLst>
          </p:cNvPr>
          <p:cNvSpPr txBox="1"/>
          <p:nvPr/>
        </p:nvSpPr>
        <p:spPr>
          <a:xfrm>
            <a:off x="0" y="284086"/>
            <a:ext cx="2902997" cy="369332"/>
          </a:xfrm>
          <a:prstGeom prst="rect">
            <a:avLst/>
          </a:prstGeom>
          <a:solidFill>
            <a:schemeClr val="tx1"/>
          </a:solidFill>
        </p:spPr>
        <p:txBody>
          <a:bodyPr wrap="square" rtlCol="0">
            <a:spAutoFit/>
          </a:bodyPr>
          <a:lstStyle/>
          <a:p>
            <a:r>
              <a:rPr lang="en-IN" dirty="0">
                <a:solidFill>
                  <a:schemeClr val="bg1"/>
                </a:solidFill>
                <a:highlight>
                  <a:srgbClr val="000000"/>
                </a:highlight>
                <a:latin typeface="Times New Roman" panose="02020603050405020304" pitchFamily="18" charset="0"/>
                <a:cs typeface="Times New Roman" panose="02020603050405020304" pitchFamily="18" charset="0"/>
              </a:rPr>
              <a:t>Proposed Methodology</a:t>
            </a:r>
          </a:p>
        </p:txBody>
      </p:sp>
      <p:grpSp>
        <p:nvGrpSpPr>
          <p:cNvPr id="4" name="Group 3">
            <a:extLst>
              <a:ext uri="{FF2B5EF4-FFF2-40B4-BE49-F238E27FC236}">
                <a16:creationId xmlns:a16="http://schemas.microsoft.com/office/drawing/2014/main" id="{1CC24B9B-07A8-4E01-8F3F-31C479BC50D2}"/>
              </a:ext>
            </a:extLst>
          </p:cNvPr>
          <p:cNvGrpSpPr/>
          <p:nvPr/>
        </p:nvGrpSpPr>
        <p:grpSpPr>
          <a:xfrm>
            <a:off x="1633491" y="381740"/>
            <a:ext cx="9703293" cy="5965795"/>
            <a:chOff x="1574146" y="532648"/>
            <a:chExt cx="6495420" cy="4117905"/>
          </a:xfrm>
        </p:grpSpPr>
        <p:cxnSp>
          <p:nvCxnSpPr>
            <p:cNvPr id="5" name="Straight Arrow Connector 4">
              <a:extLst>
                <a:ext uri="{FF2B5EF4-FFF2-40B4-BE49-F238E27FC236}">
                  <a16:creationId xmlns:a16="http://schemas.microsoft.com/office/drawing/2014/main" id="{8423E80E-F8AA-4AED-8290-EE2A7BF920A6}"/>
                </a:ext>
              </a:extLst>
            </p:cNvPr>
            <p:cNvCxnSpPr>
              <a:cxnSpLocks/>
              <a:endCxn id="35" idx="1"/>
            </p:cNvCxnSpPr>
            <p:nvPr/>
          </p:nvCxnSpPr>
          <p:spPr>
            <a:xfrm>
              <a:off x="3609365" y="2891493"/>
              <a:ext cx="356453" cy="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6" name="Straight Arrow Connector 5">
              <a:extLst>
                <a:ext uri="{FF2B5EF4-FFF2-40B4-BE49-F238E27FC236}">
                  <a16:creationId xmlns:a16="http://schemas.microsoft.com/office/drawing/2014/main" id="{59CCA223-5882-40FE-9B1E-37CE8D7C207C}"/>
                </a:ext>
              </a:extLst>
            </p:cNvPr>
            <p:cNvCxnSpPr>
              <a:cxnSpLocks/>
            </p:cNvCxnSpPr>
            <p:nvPr/>
          </p:nvCxnSpPr>
          <p:spPr>
            <a:xfrm>
              <a:off x="5052142" y="3185057"/>
              <a:ext cx="0" cy="171121"/>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grpSp>
          <p:nvGrpSpPr>
            <p:cNvPr id="7" name="Group 6">
              <a:extLst>
                <a:ext uri="{FF2B5EF4-FFF2-40B4-BE49-F238E27FC236}">
                  <a16:creationId xmlns:a16="http://schemas.microsoft.com/office/drawing/2014/main" id="{7DB1D9D5-1F51-4EB2-A83B-5D3BF4A0ED15}"/>
                </a:ext>
              </a:extLst>
            </p:cNvPr>
            <p:cNvGrpSpPr/>
            <p:nvPr/>
          </p:nvGrpSpPr>
          <p:grpSpPr>
            <a:xfrm>
              <a:off x="3965818" y="532648"/>
              <a:ext cx="2127822" cy="4117905"/>
              <a:chOff x="5127940" y="489444"/>
              <a:chExt cx="2127822" cy="4117905"/>
            </a:xfrm>
          </p:grpSpPr>
          <p:sp>
            <p:nvSpPr>
              <p:cNvPr id="33" name="Rectangle: Rounded Corners 32">
                <a:extLst>
                  <a:ext uri="{FF2B5EF4-FFF2-40B4-BE49-F238E27FC236}">
                    <a16:creationId xmlns:a16="http://schemas.microsoft.com/office/drawing/2014/main" id="{6C014E1F-AB24-44CD-B1DB-67E274C61D0B}"/>
                  </a:ext>
                </a:extLst>
              </p:cNvPr>
              <p:cNvSpPr/>
              <p:nvPr/>
            </p:nvSpPr>
            <p:spPr>
              <a:xfrm>
                <a:off x="5314176" y="489444"/>
                <a:ext cx="1794189" cy="543475"/>
              </a:xfrm>
              <a:prstGeom prst="roundRect">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ctr">
                  <a:lnSpc>
                    <a:spcPct val="106000"/>
                  </a:lnSpc>
                </a:pPr>
                <a:endParaRPr lang="en-IN" sz="1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endParaRPr>
              </a:p>
              <a:p>
                <a:pPr algn="ctr">
                  <a:lnSpc>
                    <a:spcPct val="106000"/>
                  </a:lnSpc>
                </a:pPr>
                <a:r>
                  <a:rPr lang="en-IN" sz="1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Ranking stream gauges in the </a:t>
                </a:r>
                <a:r>
                  <a:rPr lang="en-IN" sz="1400"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existing hydrometric network </a:t>
                </a:r>
                <a:r>
                  <a:rPr lang="en-US" sz="1400" dirty="0">
                    <a:solidFill>
                      <a:schemeClr val="tx1"/>
                    </a:solidFill>
                    <a:latin typeface="Times New Roman" panose="02020603050405020304" pitchFamily="18" charset="0"/>
                    <a:cs typeface="Times New Roman" panose="02020603050405020304" pitchFamily="18" charset="0"/>
                  </a:rPr>
                  <a:t>based on their importance</a:t>
                </a:r>
                <a:endParaRPr lang="en-IN" sz="1400" dirty="0">
                  <a:solidFill>
                    <a:schemeClr val="tx1"/>
                  </a:solidFill>
                  <a:latin typeface="Times New Roman" panose="02020603050405020304" pitchFamily="18" charset="0"/>
                  <a:cs typeface="Times New Roman" panose="02020603050405020304" pitchFamily="18" charset="0"/>
                </a:endParaRPr>
              </a:p>
              <a:p>
                <a:pPr marL="0" marR="0" algn="ctr">
                  <a:lnSpc>
                    <a:spcPct val="106000"/>
                  </a:lnSpc>
                  <a:spcBef>
                    <a:spcPts val="0"/>
                  </a:spcBef>
                  <a:spcAft>
                    <a:spcPts val="0"/>
                  </a:spcAft>
                </a:pPr>
                <a:endParaRPr lang="en-IN" sz="1400" dirty="0">
                  <a:effectLst/>
                  <a:ea typeface="Calibri" panose="020F0502020204030204" pitchFamily="34" charset="0"/>
                  <a:cs typeface="Times New Roman" panose="02020603050405020304" pitchFamily="18" charset="0"/>
                </a:endParaRPr>
              </a:p>
            </p:txBody>
          </p:sp>
          <p:cxnSp>
            <p:nvCxnSpPr>
              <p:cNvPr id="34" name="Straight Arrow Connector 33">
                <a:extLst>
                  <a:ext uri="{FF2B5EF4-FFF2-40B4-BE49-F238E27FC236}">
                    <a16:creationId xmlns:a16="http://schemas.microsoft.com/office/drawing/2014/main" id="{8E59E0CF-F324-45EE-A7B6-70AA192D04F2}"/>
                  </a:ext>
                </a:extLst>
              </p:cNvPr>
              <p:cNvCxnSpPr>
                <a:cxnSpLocks/>
                <a:stCxn id="39" idx="2"/>
                <a:endCxn id="36" idx="0"/>
              </p:cNvCxnSpPr>
              <p:nvPr/>
            </p:nvCxnSpPr>
            <p:spPr>
              <a:xfrm>
                <a:off x="6209194" y="1761923"/>
                <a:ext cx="5070" cy="177384"/>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35" name="Rectangle: Rounded Corners 34">
                <a:extLst>
                  <a:ext uri="{FF2B5EF4-FFF2-40B4-BE49-F238E27FC236}">
                    <a16:creationId xmlns:a16="http://schemas.microsoft.com/office/drawing/2014/main" id="{EA55BD7E-2CBA-4723-87CA-4DACA5093171}"/>
                  </a:ext>
                </a:extLst>
              </p:cNvPr>
              <p:cNvSpPr/>
              <p:nvPr/>
            </p:nvSpPr>
            <p:spPr>
              <a:xfrm>
                <a:off x="5127940" y="2559758"/>
                <a:ext cx="2115083" cy="577061"/>
              </a:xfrm>
              <a:prstGeom prst="roundRect">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ctr">
                  <a:lnSpc>
                    <a:spcPct val="106000"/>
                  </a:lnSpc>
                </a:pPr>
                <a:r>
                  <a:rPr lang="en-US" sz="1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Identifying potential locations of additional stations by delineating sub-basins</a:t>
                </a:r>
                <a:endParaRPr lang="en-IN" sz="1400" dirty="0">
                  <a:ea typeface="Calibri" panose="020F0502020204030204" pitchFamily="34" charset="0"/>
                  <a:cs typeface="Times New Roman" panose="02020603050405020304" pitchFamily="18" charset="0"/>
                </a:endParaRPr>
              </a:p>
            </p:txBody>
          </p:sp>
          <p:sp>
            <p:nvSpPr>
              <p:cNvPr id="36" name="Rectangle: Rounded Corners 35">
                <a:extLst>
                  <a:ext uri="{FF2B5EF4-FFF2-40B4-BE49-F238E27FC236}">
                    <a16:creationId xmlns:a16="http://schemas.microsoft.com/office/drawing/2014/main" id="{6F58E851-AE93-46AC-B744-6314B61FB41A}"/>
                  </a:ext>
                </a:extLst>
              </p:cNvPr>
              <p:cNvSpPr/>
              <p:nvPr/>
            </p:nvSpPr>
            <p:spPr>
              <a:xfrm>
                <a:off x="5181964" y="1939307"/>
                <a:ext cx="2064599" cy="523937"/>
              </a:xfrm>
              <a:prstGeom prst="roundRect">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ctr">
                  <a:lnSpc>
                    <a:spcPct val="106000"/>
                  </a:lnSpc>
                </a:pPr>
                <a:r>
                  <a:rPr lang="en-US" sz="1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Calculating the number of additional </a:t>
                </a:r>
                <a:r>
                  <a:rPr lang="en-US" sz="1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stations required based </a:t>
                </a:r>
                <a:r>
                  <a:rPr lang="en-US" sz="1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on WMO guidelines for physiographic units</a:t>
                </a:r>
                <a:endParaRPr lang="en-IN" sz="1400" dirty="0">
                  <a:effectLst/>
                  <a:ea typeface="Calibri" panose="020F0502020204030204" pitchFamily="34" charset="0"/>
                  <a:cs typeface="Times New Roman" panose="02020603050405020304" pitchFamily="18" charset="0"/>
                </a:endParaRPr>
              </a:p>
            </p:txBody>
          </p:sp>
          <p:sp>
            <p:nvSpPr>
              <p:cNvPr id="37" name="Rectangle: Rounded Corners 36">
                <a:extLst>
                  <a:ext uri="{FF2B5EF4-FFF2-40B4-BE49-F238E27FC236}">
                    <a16:creationId xmlns:a16="http://schemas.microsoft.com/office/drawing/2014/main" id="{A07A2CAA-DC28-4B1D-8395-78D4D1FC3F19}"/>
                  </a:ext>
                </a:extLst>
              </p:cNvPr>
              <p:cNvSpPr/>
              <p:nvPr/>
            </p:nvSpPr>
            <p:spPr>
              <a:xfrm>
                <a:off x="5315917" y="3335835"/>
                <a:ext cx="1785309" cy="491900"/>
              </a:xfrm>
              <a:prstGeom prst="roundRect">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marL="0" marR="0" algn="ctr">
                  <a:lnSpc>
                    <a:spcPct val="106000"/>
                  </a:lnSpc>
                  <a:spcBef>
                    <a:spcPts val="0"/>
                  </a:spcBef>
                  <a:spcAft>
                    <a:spcPts val="0"/>
                  </a:spcAft>
                </a:pPr>
                <a:r>
                  <a:rPr lang="en-IN" sz="1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Simulating f</a:t>
                </a:r>
                <a:r>
                  <a:rPr lang="en-US" sz="1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lows at the potential locations using SWAT</a:t>
                </a:r>
                <a:endParaRPr lang="en-IN" sz="1400" dirty="0">
                  <a:effectLst/>
                  <a:ea typeface="Calibri" panose="020F0502020204030204" pitchFamily="34" charset="0"/>
                  <a:cs typeface="Times New Roman" panose="02020603050405020304" pitchFamily="18" charset="0"/>
                </a:endParaRPr>
              </a:p>
            </p:txBody>
          </p:sp>
          <p:sp>
            <p:nvSpPr>
              <p:cNvPr id="38" name="Rectangle: Rounded Corners 37">
                <a:extLst>
                  <a:ext uri="{FF2B5EF4-FFF2-40B4-BE49-F238E27FC236}">
                    <a16:creationId xmlns:a16="http://schemas.microsoft.com/office/drawing/2014/main" id="{4C7376E5-1FB0-4121-8580-64C6B86B1638}"/>
                  </a:ext>
                </a:extLst>
              </p:cNvPr>
              <p:cNvSpPr/>
              <p:nvPr/>
            </p:nvSpPr>
            <p:spPr>
              <a:xfrm>
                <a:off x="5345248" y="4168049"/>
                <a:ext cx="1803065" cy="439300"/>
              </a:xfrm>
              <a:prstGeom prst="roundRec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marL="0" marR="0" algn="ctr">
                  <a:lnSpc>
                    <a:spcPct val="106000"/>
                  </a:lnSpc>
                  <a:spcBef>
                    <a:spcPts val="0"/>
                  </a:spcBef>
                  <a:spcAft>
                    <a:spcPts val="0"/>
                  </a:spcAft>
                </a:pPr>
                <a:r>
                  <a:rPr lang="en-IN" sz="1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Optimising hydrometric network using NSGA II</a:t>
                </a:r>
                <a:endParaRPr lang="en-IN" sz="1400" dirty="0">
                  <a:effectLst/>
                  <a:ea typeface="Calibri" panose="020F0502020204030204" pitchFamily="34" charset="0"/>
                  <a:cs typeface="Times New Roman" panose="02020603050405020304" pitchFamily="18" charset="0"/>
                </a:endParaRPr>
              </a:p>
            </p:txBody>
          </p:sp>
          <p:sp>
            <p:nvSpPr>
              <p:cNvPr id="39" name="Rectangle: Rounded Corners 38">
                <a:extLst>
                  <a:ext uri="{FF2B5EF4-FFF2-40B4-BE49-F238E27FC236}">
                    <a16:creationId xmlns:a16="http://schemas.microsoft.com/office/drawing/2014/main" id="{AF4FC042-05A2-4432-9DE9-06BDC5AB5A20}"/>
                  </a:ext>
                </a:extLst>
              </p:cNvPr>
              <p:cNvSpPr/>
              <p:nvPr/>
            </p:nvSpPr>
            <p:spPr>
              <a:xfrm>
                <a:off x="5162626" y="1218448"/>
                <a:ext cx="2093136" cy="543475"/>
              </a:xfrm>
              <a:prstGeom prst="roundRect">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ctr">
                  <a:lnSpc>
                    <a:spcPct val="106000"/>
                  </a:lnSpc>
                </a:pPr>
                <a:endParaRPr lang="en-IN" sz="1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endParaRPr>
              </a:p>
              <a:p>
                <a:pPr algn="ctr">
                  <a:lnSpc>
                    <a:spcPct val="106000"/>
                  </a:lnSpc>
                </a:pPr>
                <a:r>
                  <a:rPr lang="en-IN" sz="1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Identifying stream gauge deficient zones (if any)</a:t>
                </a:r>
                <a:endParaRPr lang="en-IN" sz="1400" dirty="0">
                  <a:ea typeface="Calibri" panose="020F0502020204030204" pitchFamily="34" charset="0"/>
                  <a:cs typeface="Times New Roman" panose="02020603050405020304" pitchFamily="18" charset="0"/>
                </a:endParaRPr>
              </a:p>
              <a:p>
                <a:pPr algn="ctr">
                  <a:lnSpc>
                    <a:spcPct val="106000"/>
                  </a:lnSpc>
                </a:pPr>
                <a:endParaRPr lang="en-IN" sz="1400" dirty="0">
                  <a:solidFill>
                    <a:schemeClr val="tx1"/>
                  </a:solidFill>
                  <a:latin typeface="Times New Roman" panose="02020603050405020304" pitchFamily="18" charset="0"/>
                  <a:cs typeface="Times New Roman" panose="02020603050405020304" pitchFamily="18" charset="0"/>
                </a:endParaRPr>
              </a:p>
            </p:txBody>
          </p:sp>
          <p:cxnSp>
            <p:nvCxnSpPr>
              <p:cNvPr id="40" name="Straight Arrow Connector 39">
                <a:extLst>
                  <a:ext uri="{FF2B5EF4-FFF2-40B4-BE49-F238E27FC236}">
                    <a16:creationId xmlns:a16="http://schemas.microsoft.com/office/drawing/2014/main" id="{ACF06EB5-D2A1-4AAF-B479-9D3DFCBE5EEC}"/>
                  </a:ext>
                </a:extLst>
              </p:cNvPr>
              <p:cNvCxnSpPr>
                <a:cxnSpLocks/>
              </p:cNvCxnSpPr>
              <p:nvPr/>
            </p:nvCxnSpPr>
            <p:spPr>
              <a:xfrm>
                <a:off x="6206828" y="1030407"/>
                <a:ext cx="2366" cy="162641"/>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grpSp>
        <p:sp>
          <p:nvSpPr>
            <p:cNvPr id="8" name="Rectangle 7">
              <a:extLst>
                <a:ext uri="{FF2B5EF4-FFF2-40B4-BE49-F238E27FC236}">
                  <a16:creationId xmlns:a16="http://schemas.microsoft.com/office/drawing/2014/main" id="{F280E29F-37CD-4490-861D-40AAF365D096}"/>
                </a:ext>
              </a:extLst>
            </p:cNvPr>
            <p:cNvSpPr/>
            <p:nvPr/>
          </p:nvSpPr>
          <p:spPr>
            <a:xfrm>
              <a:off x="1604628" y="1439783"/>
              <a:ext cx="1937620" cy="804696"/>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4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Estimating entropy measures for existing stations: </a:t>
              </a:r>
            </a:p>
            <a:p>
              <a:pPr marL="171450" indent="-171450">
                <a:buFont typeface="Arial" panose="020B0604020202020204" pitchFamily="34" charset="0"/>
                <a:buChar char="•"/>
              </a:pPr>
              <a:r>
                <a:rPr lang="en-US" sz="1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Marginal</a:t>
              </a:r>
              <a:r>
                <a:rPr lang="en-US" sz="1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1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entropy</a:t>
              </a:r>
            </a:p>
            <a:p>
              <a:pPr marL="171450" indent="-171450">
                <a:buFont typeface="Arial" panose="020B0604020202020204" pitchFamily="34" charset="0"/>
                <a:buChar char="•"/>
              </a:pPr>
              <a:r>
                <a:rPr lang="en-US" sz="1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Joint Entropy</a:t>
              </a:r>
            </a:p>
            <a:p>
              <a:pPr marL="171450" indent="-171450">
                <a:buFont typeface="Arial" panose="020B0604020202020204" pitchFamily="34" charset="0"/>
                <a:buChar char="•"/>
              </a:pPr>
              <a:r>
                <a:rPr lang="en-US" sz="1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Mutual Information </a:t>
              </a:r>
              <a:endParaRPr lang="en-IN" sz="1400" dirty="0">
                <a:effectLst/>
                <a:ea typeface="Calibri" panose="020F0502020204030204" pitchFamily="34" charset="0"/>
                <a:cs typeface="Times New Roman" panose="02020603050405020304" pitchFamily="18" charset="0"/>
              </a:endParaRPr>
            </a:p>
          </p:txBody>
        </p:sp>
        <p:cxnSp>
          <p:nvCxnSpPr>
            <p:cNvPr id="9" name="Straight Arrow Connector 8">
              <a:extLst>
                <a:ext uri="{FF2B5EF4-FFF2-40B4-BE49-F238E27FC236}">
                  <a16:creationId xmlns:a16="http://schemas.microsoft.com/office/drawing/2014/main" id="{7FE2725E-C53B-4472-8CCA-96E4D6C151B9}"/>
                </a:ext>
              </a:extLst>
            </p:cNvPr>
            <p:cNvCxnSpPr>
              <a:cxnSpLocks/>
              <a:endCxn id="39" idx="1"/>
            </p:cNvCxnSpPr>
            <p:nvPr/>
          </p:nvCxnSpPr>
          <p:spPr>
            <a:xfrm>
              <a:off x="3847151" y="1533389"/>
              <a:ext cx="153353" cy="1"/>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10" name="Rectangle 9">
              <a:extLst>
                <a:ext uri="{FF2B5EF4-FFF2-40B4-BE49-F238E27FC236}">
                  <a16:creationId xmlns:a16="http://schemas.microsoft.com/office/drawing/2014/main" id="{ED0975DF-33A7-4DB6-9563-EF4DA886092B}"/>
                </a:ext>
              </a:extLst>
            </p:cNvPr>
            <p:cNvSpPr/>
            <p:nvPr/>
          </p:nvSpPr>
          <p:spPr>
            <a:xfrm>
              <a:off x="1574146" y="2337439"/>
              <a:ext cx="1871938" cy="934247"/>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400" dirty="0">
                <a:solidFill>
                  <a:schemeClr val="tx1"/>
                </a:solidFill>
                <a:latin typeface="Times New Roman" panose="02020603050405020304" pitchFamily="18" charset="0"/>
                <a:cs typeface="Times New Roman" panose="02020603050405020304" pitchFamily="18" charset="0"/>
              </a:endParaRPr>
            </a:p>
            <a:p>
              <a:endParaRPr lang="en-US" sz="1400" dirty="0">
                <a:solidFill>
                  <a:schemeClr val="tx1"/>
                </a:solidFill>
                <a:latin typeface="Times New Roman" panose="02020603050405020304" pitchFamily="18" charset="0"/>
                <a:cs typeface="Times New Roman" panose="02020603050405020304" pitchFamily="18" charset="0"/>
              </a:endParaRPr>
            </a:p>
            <a:p>
              <a:pPr marL="171450" indent="-171450">
                <a:buFont typeface="Arial" panose="020B0604020202020204" pitchFamily="34" charset="0"/>
                <a:buChar char="•"/>
              </a:pPr>
              <a:endParaRPr lang="en-US" sz="1400" b="1" i="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p>
              <a:pPr marL="171450" indent="-171450">
                <a:buFont typeface="Arial" panose="020B0604020202020204" pitchFamily="34" charset="0"/>
                <a:buChar char="•"/>
              </a:pPr>
              <a:endParaRPr lang="en-US" sz="14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p>
              <a:r>
                <a:rPr lang="en-US" sz="14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Spatial information data</a:t>
              </a:r>
              <a:r>
                <a:rPr lang="en-US" sz="1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p>
            <a:p>
              <a:r>
                <a:rPr lang="en-US" sz="1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Land-use/land-cover, soils</a:t>
              </a:r>
            </a:p>
            <a:p>
              <a:endParaRPr lang="en-US" sz="1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p>
              <a:r>
                <a:rPr lang="en-US" sz="14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Climate data: </a:t>
              </a:r>
              <a:r>
                <a:rPr lang="en-US" sz="1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Rainfall, temperature, wind speed, relative humidity, solar radiation</a:t>
              </a:r>
            </a:p>
            <a:p>
              <a:pPr marL="171450" indent="-171450">
                <a:buFont typeface="Arial" panose="020B0604020202020204" pitchFamily="34" charset="0"/>
                <a:buChar char="•"/>
              </a:pPr>
              <a:endParaRPr lang="en-IN" sz="1400" dirty="0">
                <a:latin typeface="Times New Roman" panose="02020603050405020304" pitchFamily="18" charset="0"/>
                <a:ea typeface="Calibri" panose="020F0502020204030204" pitchFamily="34" charset="0"/>
                <a:cs typeface="Times New Roman" panose="02020603050405020304" pitchFamily="18" charset="0"/>
              </a:endParaRPr>
            </a:p>
            <a:p>
              <a:endParaRPr lang="en-IN" sz="1400" dirty="0">
                <a:effectLst/>
                <a:ea typeface="Calibri" panose="020F0502020204030204" pitchFamily="34" charset="0"/>
                <a:cs typeface="Times New Roman" panose="02020603050405020304" pitchFamily="18" charset="0"/>
              </a:endParaRPr>
            </a:p>
            <a:p>
              <a:endParaRPr lang="en-US" sz="1400" dirty="0">
                <a:solidFill>
                  <a:schemeClr val="tx1"/>
                </a:solidFill>
                <a:latin typeface="Times New Roman" panose="02020603050405020304" pitchFamily="18" charset="0"/>
                <a:cs typeface="Times New Roman" panose="02020603050405020304" pitchFamily="18" charset="0"/>
              </a:endParaRPr>
            </a:p>
            <a:p>
              <a:endParaRPr lang="en-IN" sz="1400" dirty="0">
                <a:solidFill>
                  <a:schemeClr val="tx1"/>
                </a:solidFill>
                <a:latin typeface="Times New Roman" panose="02020603050405020304" pitchFamily="18" charset="0"/>
                <a:cs typeface="Times New Roman" panose="02020603050405020304" pitchFamily="18" charset="0"/>
              </a:endParaRPr>
            </a:p>
          </p:txBody>
        </p:sp>
        <p:sp>
          <p:nvSpPr>
            <p:cNvPr id="11" name="Rectangle 10">
              <a:extLst>
                <a:ext uri="{FF2B5EF4-FFF2-40B4-BE49-F238E27FC236}">
                  <a16:creationId xmlns:a16="http://schemas.microsoft.com/office/drawing/2014/main" id="{DFC02BCF-85F5-4033-8B20-2235BD669A7A}"/>
                </a:ext>
              </a:extLst>
            </p:cNvPr>
            <p:cNvSpPr/>
            <p:nvPr/>
          </p:nvSpPr>
          <p:spPr>
            <a:xfrm>
              <a:off x="1697405" y="838852"/>
              <a:ext cx="1420766" cy="433655"/>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tx1"/>
                  </a:solidFill>
                  <a:latin typeface="Times New Roman" panose="02020603050405020304" pitchFamily="18" charset="0"/>
                  <a:cs typeface="Times New Roman" panose="02020603050405020304" pitchFamily="18" charset="0"/>
                </a:rPr>
                <a:t>Observations of streamflows at existing stations in river basin</a:t>
              </a:r>
              <a:endParaRPr lang="en-IN" sz="1400" dirty="0">
                <a:solidFill>
                  <a:schemeClr val="tx1"/>
                </a:solidFill>
                <a:latin typeface="Times New Roman" panose="02020603050405020304" pitchFamily="18" charset="0"/>
                <a:cs typeface="Times New Roman" panose="02020603050405020304" pitchFamily="18" charset="0"/>
              </a:endParaRPr>
            </a:p>
          </p:txBody>
        </p:sp>
        <p:sp>
          <p:nvSpPr>
            <p:cNvPr id="12" name="Rectangle: Rounded Corners 11">
              <a:extLst>
                <a:ext uri="{FF2B5EF4-FFF2-40B4-BE49-F238E27FC236}">
                  <a16:creationId xmlns:a16="http://schemas.microsoft.com/office/drawing/2014/main" id="{C05A0FC3-6BC4-4F88-8199-76381FFD4420}"/>
                </a:ext>
              </a:extLst>
            </p:cNvPr>
            <p:cNvSpPr/>
            <p:nvPr/>
          </p:nvSpPr>
          <p:spPr>
            <a:xfrm>
              <a:off x="2543211" y="3884418"/>
              <a:ext cx="1305001" cy="439300"/>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solidFill>
                    <a:schemeClr val="tx1"/>
                  </a:solidFill>
                  <a:latin typeface="Times New Roman" panose="02020603050405020304" pitchFamily="18" charset="0"/>
                  <a:cs typeface="Times New Roman" panose="02020603050405020304" pitchFamily="18" charset="0"/>
                </a:rPr>
                <a:t>Development of Hydrologic model </a:t>
              </a:r>
              <a:r>
                <a:rPr lang="en-US" sz="1400" dirty="0">
                  <a:solidFill>
                    <a:schemeClr val="tx1"/>
                  </a:solidFill>
                  <a:latin typeface="Times New Roman" panose="02020603050405020304" pitchFamily="18" charset="0"/>
                  <a:cs typeface="Times New Roman" panose="02020603050405020304" pitchFamily="18" charset="0"/>
                </a:rPr>
                <a:t>(SWAT)</a:t>
              </a:r>
              <a:endParaRPr lang="en-IN" sz="1400" dirty="0">
                <a:solidFill>
                  <a:schemeClr val="tx1"/>
                </a:solidFill>
                <a:latin typeface="Times New Roman" panose="02020603050405020304" pitchFamily="18" charset="0"/>
                <a:cs typeface="Times New Roman" panose="02020603050405020304" pitchFamily="18" charset="0"/>
              </a:endParaRPr>
            </a:p>
          </p:txBody>
        </p:sp>
        <p:cxnSp>
          <p:nvCxnSpPr>
            <p:cNvPr id="13" name="Straight Arrow Connector 12">
              <a:extLst>
                <a:ext uri="{FF2B5EF4-FFF2-40B4-BE49-F238E27FC236}">
                  <a16:creationId xmlns:a16="http://schemas.microsoft.com/office/drawing/2014/main" id="{1708EB22-5F64-4717-B735-933C74B290EB}"/>
                </a:ext>
              </a:extLst>
            </p:cNvPr>
            <p:cNvCxnSpPr>
              <a:cxnSpLocks/>
              <a:stCxn id="11" idx="2"/>
            </p:cNvCxnSpPr>
            <p:nvPr/>
          </p:nvCxnSpPr>
          <p:spPr>
            <a:xfrm>
              <a:off x="2407788" y="1272507"/>
              <a:ext cx="0" cy="17678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14" name="Rectangle 13">
              <a:extLst>
                <a:ext uri="{FF2B5EF4-FFF2-40B4-BE49-F238E27FC236}">
                  <a16:creationId xmlns:a16="http://schemas.microsoft.com/office/drawing/2014/main" id="{F46E754C-0630-4A03-93AE-98D46F03B6BA}"/>
                </a:ext>
              </a:extLst>
            </p:cNvPr>
            <p:cNvSpPr/>
            <p:nvPr/>
          </p:nvSpPr>
          <p:spPr>
            <a:xfrm>
              <a:off x="6183893" y="3988350"/>
              <a:ext cx="1663814" cy="491897"/>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Estimating entropy measures for </a:t>
              </a:r>
              <a:r>
                <a:rPr lang="en-US" sz="1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potential stations using the simulated flows </a:t>
              </a:r>
            </a:p>
          </p:txBody>
        </p:sp>
        <p:sp>
          <p:nvSpPr>
            <p:cNvPr id="15" name="Diamond 14">
              <a:extLst>
                <a:ext uri="{FF2B5EF4-FFF2-40B4-BE49-F238E27FC236}">
                  <a16:creationId xmlns:a16="http://schemas.microsoft.com/office/drawing/2014/main" id="{6DBCF647-4713-425F-836E-CE214494C897}"/>
                </a:ext>
              </a:extLst>
            </p:cNvPr>
            <p:cNvSpPr/>
            <p:nvPr/>
          </p:nvSpPr>
          <p:spPr>
            <a:xfrm>
              <a:off x="6335257" y="1893458"/>
              <a:ext cx="1676500" cy="734388"/>
            </a:xfrm>
            <a:prstGeom prst="diamond">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tx1"/>
                  </a:solidFill>
                  <a:latin typeface="Times New Roman" panose="02020603050405020304" pitchFamily="18" charset="0"/>
                  <a:cs typeface="Times New Roman" panose="02020603050405020304" pitchFamily="18" charset="0"/>
                </a:rPr>
                <a:t>Is WMO minimum requirement met? </a:t>
              </a:r>
              <a:endParaRPr lang="en-IN" sz="1400" dirty="0">
                <a:solidFill>
                  <a:schemeClr val="tx1"/>
                </a:solidFill>
                <a:latin typeface="Times New Roman" panose="02020603050405020304" pitchFamily="18" charset="0"/>
                <a:cs typeface="Times New Roman" panose="02020603050405020304" pitchFamily="18" charset="0"/>
              </a:endParaRPr>
            </a:p>
          </p:txBody>
        </p:sp>
        <p:sp>
          <p:nvSpPr>
            <p:cNvPr id="16" name="TextBox 15">
              <a:extLst>
                <a:ext uri="{FF2B5EF4-FFF2-40B4-BE49-F238E27FC236}">
                  <a16:creationId xmlns:a16="http://schemas.microsoft.com/office/drawing/2014/main" id="{80C5858A-0EDF-4285-AE19-FEEC1BEF7C32}"/>
                </a:ext>
              </a:extLst>
            </p:cNvPr>
            <p:cNvSpPr txBox="1"/>
            <p:nvPr/>
          </p:nvSpPr>
          <p:spPr>
            <a:xfrm>
              <a:off x="6399564" y="2699456"/>
              <a:ext cx="390616" cy="233654"/>
            </a:xfrm>
            <a:prstGeom prst="rect">
              <a:avLst/>
            </a:prstGeom>
            <a:noFill/>
          </p:spPr>
          <p:txBody>
            <a:bodyPr wrap="square" rtlCol="0">
              <a:spAutoFit/>
            </a:bodyPr>
            <a:lstStyle/>
            <a:p>
              <a:r>
                <a:rPr lang="en-US" sz="1400" dirty="0">
                  <a:latin typeface="Times New Roman" panose="02020603050405020304" pitchFamily="18" charset="0"/>
                  <a:cs typeface="Times New Roman" panose="02020603050405020304" pitchFamily="18" charset="0"/>
                </a:rPr>
                <a:t>No</a:t>
              </a:r>
              <a:endParaRPr lang="en-IN" sz="1400" dirty="0">
                <a:latin typeface="Times New Roman" panose="02020603050405020304" pitchFamily="18" charset="0"/>
                <a:cs typeface="Times New Roman" panose="02020603050405020304" pitchFamily="18" charset="0"/>
              </a:endParaRPr>
            </a:p>
          </p:txBody>
        </p:sp>
        <p:cxnSp>
          <p:nvCxnSpPr>
            <p:cNvPr id="17" name="Straight Arrow Connector 16">
              <a:extLst>
                <a:ext uri="{FF2B5EF4-FFF2-40B4-BE49-F238E27FC236}">
                  <a16:creationId xmlns:a16="http://schemas.microsoft.com/office/drawing/2014/main" id="{21C38E4D-AEC6-4B94-B503-D93422EE8AB2}"/>
                </a:ext>
              </a:extLst>
            </p:cNvPr>
            <p:cNvCxnSpPr>
              <a:cxnSpLocks/>
              <a:stCxn id="36" idx="3"/>
            </p:cNvCxnSpPr>
            <p:nvPr/>
          </p:nvCxnSpPr>
          <p:spPr>
            <a:xfrm>
              <a:off x="6084441" y="2244480"/>
              <a:ext cx="247725" cy="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18" name="Straight Connector 17">
              <a:extLst>
                <a:ext uri="{FF2B5EF4-FFF2-40B4-BE49-F238E27FC236}">
                  <a16:creationId xmlns:a16="http://schemas.microsoft.com/office/drawing/2014/main" id="{DA2B3D03-CA5B-4C83-8488-547A77B8A98A}"/>
                </a:ext>
              </a:extLst>
            </p:cNvPr>
            <p:cNvCxnSpPr>
              <a:cxnSpLocks/>
              <a:stCxn id="35" idx="3"/>
              <a:endCxn id="35" idx="3"/>
            </p:cNvCxnSpPr>
            <p:nvPr/>
          </p:nvCxnSpPr>
          <p:spPr>
            <a:xfrm>
              <a:off x="6080901" y="2891493"/>
              <a:ext cx="0" cy="0"/>
            </a:xfrm>
            <a:prstGeom prst="line">
              <a:avLst/>
            </a:prstGeom>
          </p:spPr>
          <p:style>
            <a:lnRef idx="1">
              <a:schemeClr val="accent1"/>
            </a:lnRef>
            <a:fillRef idx="0">
              <a:schemeClr val="accent1"/>
            </a:fillRef>
            <a:effectRef idx="0">
              <a:schemeClr val="accent1"/>
            </a:effectRef>
            <a:fontRef idx="minor">
              <a:schemeClr val="tx1"/>
            </a:fontRef>
          </p:style>
        </p:cxnSp>
        <p:sp>
          <p:nvSpPr>
            <p:cNvPr id="19" name="Rectangle 18">
              <a:extLst>
                <a:ext uri="{FF2B5EF4-FFF2-40B4-BE49-F238E27FC236}">
                  <a16:creationId xmlns:a16="http://schemas.microsoft.com/office/drawing/2014/main" id="{E925DF9A-2B36-4F73-A1AC-A34442101DE7}"/>
                </a:ext>
              </a:extLst>
            </p:cNvPr>
            <p:cNvSpPr/>
            <p:nvPr/>
          </p:nvSpPr>
          <p:spPr>
            <a:xfrm>
              <a:off x="3252229" y="3378871"/>
              <a:ext cx="714273" cy="244713"/>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tx1"/>
                  </a:solidFill>
                  <a:latin typeface="Times New Roman" panose="02020603050405020304" pitchFamily="18" charset="0"/>
                  <a:cs typeface="Times New Roman" panose="02020603050405020304" pitchFamily="18" charset="0"/>
                </a:rPr>
                <a:t>DEM data</a:t>
              </a:r>
              <a:endParaRPr lang="en-IN" sz="1400" dirty="0">
                <a:solidFill>
                  <a:schemeClr val="tx1"/>
                </a:solidFill>
                <a:latin typeface="Times New Roman" panose="02020603050405020304" pitchFamily="18" charset="0"/>
                <a:cs typeface="Times New Roman" panose="02020603050405020304" pitchFamily="18" charset="0"/>
              </a:endParaRPr>
            </a:p>
          </p:txBody>
        </p:sp>
        <p:sp>
          <p:nvSpPr>
            <p:cNvPr id="20" name="Oval 19">
              <a:extLst>
                <a:ext uri="{FF2B5EF4-FFF2-40B4-BE49-F238E27FC236}">
                  <a16:creationId xmlns:a16="http://schemas.microsoft.com/office/drawing/2014/main" id="{5B72174B-73D3-4C79-BCE5-2F0669179DC0}"/>
                </a:ext>
              </a:extLst>
            </p:cNvPr>
            <p:cNvSpPr/>
            <p:nvPr/>
          </p:nvSpPr>
          <p:spPr>
            <a:xfrm>
              <a:off x="6502265" y="3011211"/>
              <a:ext cx="1567301" cy="491897"/>
            </a:xfrm>
            <a:prstGeom prst="ellipse">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tx1"/>
                  </a:solidFill>
                  <a:latin typeface="Times New Roman" panose="02020603050405020304" pitchFamily="18" charset="0"/>
                  <a:cs typeface="Times New Roman" panose="02020603050405020304" pitchFamily="18" charset="0"/>
                </a:rPr>
                <a:t>Hydrometric network is deemed adequate</a:t>
              </a:r>
              <a:endParaRPr lang="en-IN" sz="1400" dirty="0">
                <a:solidFill>
                  <a:schemeClr val="tx1"/>
                </a:solidFill>
                <a:latin typeface="Times New Roman" panose="02020603050405020304" pitchFamily="18" charset="0"/>
                <a:cs typeface="Times New Roman" panose="02020603050405020304" pitchFamily="18" charset="0"/>
              </a:endParaRPr>
            </a:p>
          </p:txBody>
        </p:sp>
        <p:sp>
          <p:nvSpPr>
            <p:cNvPr id="21" name="TextBox 20">
              <a:extLst>
                <a:ext uri="{FF2B5EF4-FFF2-40B4-BE49-F238E27FC236}">
                  <a16:creationId xmlns:a16="http://schemas.microsoft.com/office/drawing/2014/main" id="{99C04C37-5981-4E22-AFB6-008EE660A689}"/>
                </a:ext>
              </a:extLst>
            </p:cNvPr>
            <p:cNvSpPr txBox="1"/>
            <p:nvPr/>
          </p:nvSpPr>
          <p:spPr>
            <a:xfrm>
              <a:off x="7489352" y="2625516"/>
              <a:ext cx="376521" cy="233654"/>
            </a:xfrm>
            <a:prstGeom prst="rect">
              <a:avLst/>
            </a:prstGeom>
            <a:noFill/>
          </p:spPr>
          <p:txBody>
            <a:bodyPr wrap="square" rtlCol="0">
              <a:spAutoFit/>
            </a:bodyPr>
            <a:lstStyle/>
            <a:p>
              <a:r>
                <a:rPr lang="en-US" sz="1400" dirty="0">
                  <a:latin typeface="Times New Roman" panose="02020603050405020304" pitchFamily="18" charset="0"/>
                  <a:cs typeface="Times New Roman" panose="02020603050405020304" pitchFamily="18" charset="0"/>
                </a:rPr>
                <a:t>Yes</a:t>
              </a:r>
              <a:endParaRPr lang="en-IN" sz="1400" dirty="0">
                <a:latin typeface="Times New Roman" panose="02020603050405020304" pitchFamily="18" charset="0"/>
                <a:cs typeface="Times New Roman" panose="02020603050405020304" pitchFamily="18" charset="0"/>
              </a:endParaRPr>
            </a:p>
          </p:txBody>
        </p:sp>
        <p:cxnSp>
          <p:nvCxnSpPr>
            <p:cNvPr id="22" name="Connector: Elbow 21">
              <a:extLst>
                <a:ext uri="{FF2B5EF4-FFF2-40B4-BE49-F238E27FC236}">
                  <a16:creationId xmlns:a16="http://schemas.microsoft.com/office/drawing/2014/main" id="{D7EFBABB-4093-4DD9-8395-D77CD5E93CB9}"/>
                </a:ext>
              </a:extLst>
            </p:cNvPr>
            <p:cNvCxnSpPr>
              <a:cxnSpLocks/>
              <a:stCxn id="11" idx="1"/>
              <a:endCxn id="12" idx="1"/>
            </p:cNvCxnSpPr>
            <p:nvPr/>
          </p:nvCxnSpPr>
          <p:spPr>
            <a:xfrm rot="10800000" flipH="1" flipV="1">
              <a:off x="1697405" y="1055680"/>
              <a:ext cx="845806" cy="3048388"/>
            </a:xfrm>
            <a:prstGeom prst="bentConnector3">
              <a:avLst>
                <a:gd name="adj1" fmla="val -27027"/>
              </a:avLst>
            </a:prstGeom>
            <a:ln>
              <a:solidFill>
                <a:schemeClr val="tx1"/>
              </a:solidFill>
              <a:headEnd type="none"/>
              <a:tailEnd type="stealth"/>
            </a:ln>
          </p:spPr>
          <p:style>
            <a:lnRef idx="1">
              <a:schemeClr val="accent1"/>
            </a:lnRef>
            <a:fillRef idx="0">
              <a:schemeClr val="accent1"/>
            </a:fillRef>
            <a:effectRef idx="0">
              <a:schemeClr val="accent1"/>
            </a:effectRef>
            <a:fontRef idx="minor">
              <a:schemeClr val="tx1"/>
            </a:fontRef>
          </p:style>
        </p:cxnSp>
        <p:cxnSp>
          <p:nvCxnSpPr>
            <p:cNvPr id="23" name="Connector: Elbow 22">
              <a:extLst>
                <a:ext uri="{FF2B5EF4-FFF2-40B4-BE49-F238E27FC236}">
                  <a16:creationId xmlns:a16="http://schemas.microsoft.com/office/drawing/2014/main" id="{0D07A320-0FB6-4DEE-A96E-C9922F2D86CD}"/>
                </a:ext>
              </a:extLst>
            </p:cNvPr>
            <p:cNvCxnSpPr>
              <a:cxnSpLocks/>
              <a:stCxn id="12" idx="3"/>
              <a:endCxn id="37" idx="1"/>
            </p:cNvCxnSpPr>
            <p:nvPr/>
          </p:nvCxnSpPr>
          <p:spPr>
            <a:xfrm flipV="1">
              <a:off x="3848212" y="3624989"/>
              <a:ext cx="305583" cy="479079"/>
            </a:xfrm>
            <a:prstGeom prst="bentConnector3">
              <a:avLst>
                <a:gd name="adj1" fmla="val 50000"/>
              </a:avLst>
            </a:prstGeom>
            <a:ln>
              <a:solidFill>
                <a:schemeClr val="tx1"/>
              </a:solidFill>
              <a:headEnd type="none"/>
              <a:tailEnd type="stealth"/>
            </a:ln>
          </p:spPr>
          <p:style>
            <a:lnRef idx="1">
              <a:schemeClr val="accent1"/>
            </a:lnRef>
            <a:fillRef idx="0">
              <a:schemeClr val="accent1"/>
            </a:fillRef>
            <a:effectRef idx="0">
              <a:schemeClr val="accent1"/>
            </a:effectRef>
            <a:fontRef idx="minor">
              <a:schemeClr val="tx1"/>
            </a:fontRef>
          </p:style>
        </p:cxnSp>
        <p:cxnSp>
          <p:nvCxnSpPr>
            <p:cNvPr id="24" name="Connector: Elbow 23">
              <a:extLst>
                <a:ext uri="{FF2B5EF4-FFF2-40B4-BE49-F238E27FC236}">
                  <a16:creationId xmlns:a16="http://schemas.microsoft.com/office/drawing/2014/main" id="{D5A562B6-FA19-4AC6-A1A0-815513A9CCF6}"/>
                </a:ext>
              </a:extLst>
            </p:cNvPr>
            <p:cNvCxnSpPr>
              <a:cxnSpLocks/>
              <a:stCxn id="19" idx="0"/>
              <a:endCxn id="36" idx="1"/>
            </p:cNvCxnSpPr>
            <p:nvPr/>
          </p:nvCxnSpPr>
          <p:spPr>
            <a:xfrm rot="5400000" flipH="1" flipV="1">
              <a:off x="3247409" y="2606438"/>
              <a:ext cx="1134391" cy="410476"/>
            </a:xfrm>
            <a:prstGeom prst="bentConnector2">
              <a:avLst/>
            </a:prstGeom>
            <a:ln>
              <a:solidFill>
                <a:schemeClr val="tx1"/>
              </a:solidFill>
              <a:headEnd type="none"/>
              <a:tailEnd type="stealth"/>
            </a:ln>
          </p:spPr>
          <p:style>
            <a:lnRef idx="1">
              <a:schemeClr val="accent1"/>
            </a:lnRef>
            <a:fillRef idx="0">
              <a:schemeClr val="accent1"/>
            </a:fillRef>
            <a:effectRef idx="0">
              <a:schemeClr val="accent1"/>
            </a:effectRef>
            <a:fontRef idx="minor">
              <a:schemeClr val="tx1"/>
            </a:fontRef>
          </p:style>
        </p:cxnSp>
        <p:cxnSp>
          <p:nvCxnSpPr>
            <p:cNvPr id="25" name="Connector: Elbow 24">
              <a:extLst>
                <a:ext uri="{FF2B5EF4-FFF2-40B4-BE49-F238E27FC236}">
                  <a16:creationId xmlns:a16="http://schemas.microsoft.com/office/drawing/2014/main" id="{DA8F179F-69CE-421D-9F40-8B2B8723BB31}"/>
                </a:ext>
              </a:extLst>
            </p:cNvPr>
            <p:cNvCxnSpPr>
              <a:cxnSpLocks/>
              <a:stCxn id="8" idx="3"/>
              <a:endCxn id="33" idx="1"/>
            </p:cNvCxnSpPr>
            <p:nvPr/>
          </p:nvCxnSpPr>
          <p:spPr>
            <a:xfrm flipV="1">
              <a:off x="3542248" y="804386"/>
              <a:ext cx="609806" cy="1037745"/>
            </a:xfrm>
            <a:prstGeom prst="bentConnector3">
              <a:avLst>
                <a:gd name="adj1" fmla="val 50000"/>
              </a:avLst>
            </a:prstGeom>
            <a:ln>
              <a:solidFill>
                <a:schemeClr val="tx1"/>
              </a:solidFill>
              <a:headEnd type="none"/>
              <a:tailEnd type="stealth"/>
            </a:ln>
          </p:spPr>
          <p:style>
            <a:lnRef idx="1">
              <a:schemeClr val="accent1"/>
            </a:lnRef>
            <a:fillRef idx="0">
              <a:schemeClr val="accent1"/>
            </a:fillRef>
            <a:effectRef idx="0">
              <a:schemeClr val="accent1"/>
            </a:effectRef>
            <a:fontRef idx="minor">
              <a:schemeClr val="tx1"/>
            </a:fontRef>
          </p:style>
        </p:cxnSp>
        <p:cxnSp>
          <p:nvCxnSpPr>
            <p:cNvPr id="26" name="Connector: Elbow 25">
              <a:extLst>
                <a:ext uri="{FF2B5EF4-FFF2-40B4-BE49-F238E27FC236}">
                  <a16:creationId xmlns:a16="http://schemas.microsoft.com/office/drawing/2014/main" id="{10B41098-B98D-4218-8624-9D2EF57FABDC}"/>
                </a:ext>
              </a:extLst>
            </p:cNvPr>
            <p:cNvCxnSpPr>
              <a:cxnSpLocks/>
              <a:stCxn id="20" idx="0"/>
              <a:endCxn id="15" idx="3"/>
            </p:cNvCxnSpPr>
            <p:nvPr/>
          </p:nvCxnSpPr>
          <p:spPr>
            <a:xfrm rot="5400000" flipH="1" flipV="1">
              <a:off x="7273557" y="2273012"/>
              <a:ext cx="750559" cy="725841"/>
            </a:xfrm>
            <a:prstGeom prst="bentConnector4">
              <a:avLst>
                <a:gd name="adj1" fmla="val 25539"/>
                <a:gd name="adj2" fmla="val 131495"/>
              </a:avLst>
            </a:prstGeom>
            <a:ln>
              <a:solidFill>
                <a:schemeClr val="tx1"/>
              </a:solidFill>
              <a:headEnd type="stealth"/>
              <a:tailEnd type="none"/>
            </a:ln>
          </p:spPr>
          <p:style>
            <a:lnRef idx="1">
              <a:schemeClr val="accent1"/>
            </a:lnRef>
            <a:fillRef idx="0">
              <a:schemeClr val="accent1"/>
            </a:fillRef>
            <a:effectRef idx="0">
              <a:schemeClr val="accent1"/>
            </a:effectRef>
            <a:fontRef idx="minor">
              <a:schemeClr val="tx1"/>
            </a:fontRef>
          </p:style>
        </p:cxnSp>
        <p:cxnSp>
          <p:nvCxnSpPr>
            <p:cNvPr id="27" name="Connector: Elbow 26">
              <a:extLst>
                <a:ext uri="{FF2B5EF4-FFF2-40B4-BE49-F238E27FC236}">
                  <a16:creationId xmlns:a16="http://schemas.microsoft.com/office/drawing/2014/main" id="{EA807D07-54C3-43A7-98EB-DE3F764118C2}"/>
                </a:ext>
              </a:extLst>
            </p:cNvPr>
            <p:cNvCxnSpPr>
              <a:cxnSpLocks/>
              <a:stCxn id="35" idx="3"/>
              <a:endCxn id="15" idx="2"/>
            </p:cNvCxnSpPr>
            <p:nvPr/>
          </p:nvCxnSpPr>
          <p:spPr>
            <a:xfrm flipV="1">
              <a:off x="6080901" y="2627846"/>
              <a:ext cx="1092606" cy="263647"/>
            </a:xfrm>
            <a:prstGeom prst="bentConnector2">
              <a:avLst/>
            </a:prstGeom>
            <a:ln>
              <a:solidFill>
                <a:schemeClr val="tx1"/>
              </a:solidFill>
              <a:headEnd type="stealth"/>
              <a:tailEnd type="none"/>
            </a:ln>
          </p:spPr>
          <p:style>
            <a:lnRef idx="1">
              <a:schemeClr val="accent1"/>
            </a:lnRef>
            <a:fillRef idx="0">
              <a:schemeClr val="accent1"/>
            </a:fillRef>
            <a:effectRef idx="0">
              <a:schemeClr val="accent1"/>
            </a:effectRef>
            <a:fontRef idx="minor">
              <a:schemeClr val="tx1"/>
            </a:fontRef>
          </p:style>
        </p:cxnSp>
        <p:cxnSp>
          <p:nvCxnSpPr>
            <p:cNvPr id="28" name="Connector: Elbow 27">
              <a:extLst>
                <a:ext uri="{FF2B5EF4-FFF2-40B4-BE49-F238E27FC236}">
                  <a16:creationId xmlns:a16="http://schemas.microsoft.com/office/drawing/2014/main" id="{26A6BFDA-4A7A-4F63-BC51-E891E76BDB98}"/>
                </a:ext>
              </a:extLst>
            </p:cNvPr>
            <p:cNvCxnSpPr>
              <a:cxnSpLocks/>
              <a:stCxn id="19" idx="2"/>
              <a:endCxn id="12" idx="0"/>
            </p:cNvCxnSpPr>
            <p:nvPr/>
          </p:nvCxnSpPr>
          <p:spPr>
            <a:xfrm rot="5400000">
              <a:off x="3272122" y="3547174"/>
              <a:ext cx="260834" cy="413654"/>
            </a:xfrm>
            <a:prstGeom prst="bentConnector3">
              <a:avLst>
                <a:gd name="adj1" fmla="val 50000"/>
              </a:avLst>
            </a:prstGeom>
            <a:ln>
              <a:solidFill>
                <a:schemeClr val="tx1"/>
              </a:solidFill>
              <a:headEnd type="none"/>
              <a:tailEnd type="stealth"/>
            </a:ln>
          </p:spPr>
          <p:style>
            <a:lnRef idx="1">
              <a:schemeClr val="accent1"/>
            </a:lnRef>
            <a:fillRef idx="0">
              <a:schemeClr val="accent1"/>
            </a:fillRef>
            <a:effectRef idx="0">
              <a:schemeClr val="accent1"/>
            </a:effectRef>
            <a:fontRef idx="minor">
              <a:schemeClr val="tx1"/>
            </a:fontRef>
          </p:style>
        </p:cxnSp>
        <p:cxnSp>
          <p:nvCxnSpPr>
            <p:cNvPr id="29" name="Connector: Elbow 28">
              <a:extLst>
                <a:ext uri="{FF2B5EF4-FFF2-40B4-BE49-F238E27FC236}">
                  <a16:creationId xmlns:a16="http://schemas.microsoft.com/office/drawing/2014/main" id="{64BCCA12-0CDB-49AD-97D8-96F3C7FB62BD}"/>
                </a:ext>
              </a:extLst>
            </p:cNvPr>
            <p:cNvCxnSpPr>
              <a:cxnSpLocks/>
              <a:stCxn id="8" idx="1"/>
              <a:endCxn id="38" idx="1"/>
            </p:cNvCxnSpPr>
            <p:nvPr/>
          </p:nvCxnSpPr>
          <p:spPr>
            <a:xfrm rot="10800000" flipH="1" flipV="1">
              <a:off x="1604628" y="1842131"/>
              <a:ext cx="2578498" cy="2588772"/>
            </a:xfrm>
            <a:prstGeom prst="bentConnector3">
              <a:avLst>
                <a:gd name="adj1" fmla="val -8866"/>
              </a:avLst>
            </a:prstGeom>
            <a:ln>
              <a:solidFill>
                <a:schemeClr val="tx1"/>
              </a:solidFill>
              <a:headEnd type="none"/>
              <a:tailEnd type="stealth"/>
            </a:ln>
          </p:spPr>
          <p:style>
            <a:lnRef idx="1">
              <a:schemeClr val="accent1"/>
            </a:lnRef>
            <a:fillRef idx="0">
              <a:schemeClr val="accent1"/>
            </a:fillRef>
            <a:effectRef idx="0">
              <a:schemeClr val="accent1"/>
            </a:effectRef>
            <a:fontRef idx="minor">
              <a:schemeClr val="tx1"/>
            </a:fontRef>
          </p:style>
        </p:cxnSp>
        <p:cxnSp>
          <p:nvCxnSpPr>
            <p:cNvPr id="30" name="Connector: Elbow 29">
              <a:extLst>
                <a:ext uri="{FF2B5EF4-FFF2-40B4-BE49-F238E27FC236}">
                  <a16:creationId xmlns:a16="http://schemas.microsoft.com/office/drawing/2014/main" id="{BD55558C-9116-40D2-892E-0FD6682E30DD}"/>
                </a:ext>
              </a:extLst>
            </p:cNvPr>
            <p:cNvCxnSpPr>
              <a:cxnSpLocks/>
              <a:stCxn id="37" idx="3"/>
              <a:endCxn id="14" idx="0"/>
            </p:cNvCxnSpPr>
            <p:nvPr/>
          </p:nvCxnSpPr>
          <p:spPr>
            <a:xfrm>
              <a:off x="5939104" y="3624989"/>
              <a:ext cx="1076696" cy="363361"/>
            </a:xfrm>
            <a:prstGeom prst="bentConnector2">
              <a:avLst/>
            </a:prstGeom>
            <a:ln>
              <a:solidFill>
                <a:schemeClr val="tx1"/>
              </a:solidFill>
              <a:headEnd type="none"/>
              <a:tailEnd type="stealth"/>
            </a:ln>
          </p:spPr>
          <p:style>
            <a:lnRef idx="1">
              <a:schemeClr val="accent1"/>
            </a:lnRef>
            <a:fillRef idx="0">
              <a:schemeClr val="accent1"/>
            </a:fillRef>
            <a:effectRef idx="0">
              <a:schemeClr val="accent1"/>
            </a:effectRef>
            <a:fontRef idx="minor">
              <a:schemeClr val="tx1"/>
            </a:fontRef>
          </p:style>
        </p:cxnSp>
        <p:cxnSp>
          <p:nvCxnSpPr>
            <p:cNvPr id="31" name="Connector: Elbow 30">
              <a:extLst>
                <a:ext uri="{FF2B5EF4-FFF2-40B4-BE49-F238E27FC236}">
                  <a16:creationId xmlns:a16="http://schemas.microsoft.com/office/drawing/2014/main" id="{C43C369A-616C-4B64-A49C-F7541FD4BE1C}"/>
                </a:ext>
              </a:extLst>
            </p:cNvPr>
            <p:cNvCxnSpPr>
              <a:cxnSpLocks/>
              <a:stCxn id="14" idx="1"/>
              <a:endCxn id="38" idx="3"/>
            </p:cNvCxnSpPr>
            <p:nvPr/>
          </p:nvCxnSpPr>
          <p:spPr>
            <a:xfrm rot="10800000" flipV="1">
              <a:off x="5986191" y="4234299"/>
              <a:ext cx="197702" cy="196604"/>
            </a:xfrm>
            <a:prstGeom prst="bentConnector3">
              <a:avLst>
                <a:gd name="adj1" fmla="val 50000"/>
              </a:avLst>
            </a:prstGeom>
            <a:ln>
              <a:solidFill>
                <a:schemeClr val="tx1"/>
              </a:solidFill>
              <a:headEnd type="none"/>
              <a:tailEnd type="stealth"/>
            </a:ln>
          </p:spPr>
          <p:style>
            <a:lnRef idx="1">
              <a:schemeClr val="accent1"/>
            </a:lnRef>
            <a:fillRef idx="0">
              <a:schemeClr val="accent1"/>
            </a:fillRef>
            <a:effectRef idx="0">
              <a:schemeClr val="accent1"/>
            </a:effectRef>
            <a:fontRef idx="minor">
              <a:schemeClr val="tx1"/>
            </a:fontRef>
          </p:style>
        </p:cxnSp>
        <p:cxnSp>
          <p:nvCxnSpPr>
            <p:cNvPr id="32" name="Connector: Elbow 31">
              <a:extLst>
                <a:ext uri="{FF2B5EF4-FFF2-40B4-BE49-F238E27FC236}">
                  <a16:creationId xmlns:a16="http://schemas.microsoft.com/office/drawing/2014/main" id="{71C2C19B-CACD-4482-809D-2E524CDF7FF5}"/>
                </a:ext>
              </a:extLst>
            </p:cNvPr>
            <p:cNvCxnSpPr>
              <a:cxnSpLocks/>
              <a:stCxn id="10" idx="2"/>
              <a:endCxn id="12" idx="0"/>
            </p:cNvCxnSpPr>
            <p:nvPr/>
          </p:nvCxnSpPr>
          <p:spPr>
            <a:xfrm rot="16200000" flipH="1">
              <a:off x="2546547" y="3235253"/>
              <a:ext cx="612732" cy="685597"/>
            </a:xfrm>
            <a:prstGeom prst="bentConnector3">
              <a:avLst>
                <a:gd name="adj1" fmla="val 50000"/>
              </a:avLst>
            </a:prstGeom>
            <a:ln>
              <a:solidFill>
                <a:schemeClr val="tx1"/>
              </a:solidFill>
              <a:headEnd type="none"/>
              <a:tailEnd type="stealth"/>
            </a:ln>
          </p:spPr>
          <p:style>
            <a:lnRef idx="1">
              <a:schemeClr val="accent1"/>
            </a:lnRef>
            <a:fillRef idx="0">
              <a:schemeClr val="accent1"/>
            </a:fillRef>
            <a:effectRef idx="0">
              <a:schemeClr val="accent1"/>
            </a:effectRef>
            <a:fontRef idx="minor">
              <a:schemeClr val="tx1"/>
            </a:fontRef>
          </p:style>
        </p:cxnSp>
      </p:grpSp>
      <p:pic>
        <p:nvPicPr>
          <p:cNvPr id="41" name="Picture 40" descr="A drawing of a face&#10;&#10;Description automatically generated">
            <a:extLst>
              <a:ext uri="{FF2B5EF4-FFF2-40B4-BE49-F238E27FC236}">
                <a16:creationId xmlns:a16="http://schemas.microsoft.com/office/drawing/2014/main" id="{D6438F62-056E-46D5-A099-F54A73811A5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8594" y="6348004"/>
            <a:ext cx="1227411" cy="429442"/>
          </a:xfrm>
          <a:prstGeom prst="rect">
            <a:avLst/>
          </a:prstGeom>
        </p:spPr>
      </p:pic>
    </p:spTree>
    <p:extLst>
      <p:ext uri="{BB962C8B-B14F-4D97-AF65-F5344CB8AC3E}">
        <p14:creationId xmlns:p14="http://schemas.microsoft.com/office/powerpoint/2010/main" val="84158785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91431F8D-EE64-48FE-9406-63BF24685BD5}"/>
              </a:ext>
            </a:extLst>
          </p:cNvPr>
          <p:cNvSpPr>
            <a:spLocks noGrp="1"/>
          </p:cNvSpPr>
          <p:nvPr>
            <p:ph type="sldNum" sz="quarter" idx="12"/>
          </p:nvPr>
        </p:nvSpPr>
        <p:spPr>
          <a:xfrm>
            <a:off x="9472736" y="6453386"/>
            <a:ext cx="1596292" cy="404614"/>
          </a:xfrm>
        </p:spPr>
        <p:txBody>
          <a:bodyPr/>
          <a:lstStyle/>
          <a:p>
            <a:fld id="{CE99C5AA-8F9F-48D2-A23E-BE7FA9FAB577}" type="slidenum">
              <a:rPr lang="en-IN" smtClean="0"/>
              <a:t>8</a:t>
            </a:fld>
            <a:endParaRPr lang="en-IN"/>
          </a:p>
        </p:txBody>
      </p:sp>
      <p:sp>
        <p:nvSpPr>
          <p:cNvPr id="3" name="TextBox 2">
            <a:extLst>
              <a:ext uri="{FF2B5EF4-FFF2-40B4-BE49-F238E27FC236}">
                <a16:creationId xmlns:a16="http://schemas.microsoft.com/office/drawing/2014/main" id="{84DF1BE9-F329-421E-99B7-B3EFE68866FB}"/>
              </a:ext>
            </a:extLst>
          </p:cNvPr>
          <p:cNvSpPr txBox="1"/>
          <p:nvPr/>
        </p:nvSpPr>
        <p:spPr>
          <a:xfrm>
            <a:off x="0" y="284086"/>
            <a:ext cx="2902997" cy="369332"/>
          </a:xfrm>
          <a:prstGeom prst="rect">
            <a:avLst/>
          </a:prstGeom>
          <a:solidFill>
            <a:schemeClr val="tx1"/>
          </a:solidFill>
        </p:spPr>
        <p:txBody>
          <a:bodyPr wrap="square" rtlCol="0">
            <a:spAutoFit/>
          </a:bodyPr>
          <a:lstStyle/>
          <a:p>
            <a:r>
              <a:rPr lang="en-IN">
                <a:solidFill>
                  <a:schemeClr val="bg1"/>
                </a:solidFill>
                <a:highlight>
                  <a:srgbClr val="000000"/>
                </a:highlight>
                <a:latin typeface="Times New Roman" panose="02020603050405020304" pitchFamily="18" charset="0"/>
                <a:cs typeface="Times New Roman" panose="02020603050405020304" pitchFamily="18" charset="0"/>
              </a:rPr>
              <a:t>Study area</a:t>
            </a:r>
            <a:endParaRPr lang="en-IN" dirty="0">
              <a:solidFill>
                <a:schemeClr val="bg1"/>
              </a:solidFill>
              <a:highlight>
                <a:srgbClr val="000000"/>
              </a:highlight>
              <a:latin typeface="Times New Roman" panose="02020603050405020304" pitchFamily="18" charset="0"/>
              <a:cs typeface="Times New Roman" panose="02020603050405020304" pitchFamily="18" charset="0"/>
            </a:endParaRPr>
          </a:p>
        </p:txBody>
      </p:sp>
      <p:pic>
        <p:nvPicPr>
          <p:cNvPr id="6" name="Picture 5">
            <a:extLst>
              <a:ext uri="{FF2B5EF4-FFF2-40B4-BE49-F238E27FC236}">
                <a16:creationId xmlns:a16="http://schemas.microsoft.com/office/drawing/2014/main" id="{920D4940-6FCC-4588-B066-554DDC79661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662772" y="-7162"/>
            <a:ext cx="4529228" cy="6403497"/>
          </a:xfrm>
          <a:prstGeom prst="rect">
            <a:avLst/>
          </a:prstGeom>
        </p:spPr>
      </p:pic>
      <p:sp>
        <p:nvSpPr>
          <p:cNvPr id="7" name="TextBox 6">
            <a:extLst>
              <a:ext uri="{FF2B5EF4-FFF2-40B4-BE49-F238E27FC236}">
                <a16:creationId xmlns:a16="http://schemas.microsoft.com/office/drawing/2014/main" id="{3ABF1849-4757-42C6-AE64-5B5884891042}"/>
              </a:ext>
            </a:extLst>
          </p:cNvPr>
          <p:cNvSpPr txBox="1"/>
          <p:nvPr/>
        </p:nvSpPr>
        <p:spPr>
          <a:xfrm>
            <a:off x="7822984" y="6369022"/>
            <a:ext cx="4067175" cy="461665"/>
          </a:xfrm>
          <a:prstGeom prst="rect">
            <a:avLst/>
          </a:prstGeom>
          <a:solidFill>
            <a:schemeClr val="bg1"/>
          </a:solidFill>
        </p:spPr>
        <p:txBody>
          <a:bodyPr wrap="square" rtlCol="0">
            <a:spAutoFit/>
          </a:bodyPr>
          <a:lstStyle/>
          <a:p>
            <a:pPr algn="ctr"/>
            <a:r>
              <a:rPr lang="en-US" sz="1200">
                <a:latin typeface="Times New Roman" panose="02020603050405020304" pitchFamily="18" charset="0"/>
                <a:cs typeface="Times New Roman" panose="02020603050405020304" pitchFamily="18" charset="0"/>
              </a:rPr>
              <a:t>Fig. 2: Locations of stream gauges considered in different basins of peninsular India for the study</a:t>
            </a:r>
            <a:endParaRPr lang="en-US" sz="1200" dirty="0">
              <a:latin typeface="Times New Roman" panose="02020603050405020304" pitchFamily="18" charset="0"/>
              <a:cs typeface="Times New Roman" panose="02020603050405020304" pitchFamily="18" charset="0"/>
            </a:endParaRPr>
          </a:p>
        </p:txBody>
      </p:sp>
      <p:pic>
        <p:nvPicPr>
          <p:cNvPr id="8" name="Picture 7">
            <a:extLst>
              <a:ext uri="{FF2B5EF4-FFF2-40B4-BE49-F238E27FC236}">
                <a16:creationId xmlns:a16="http://schemas.microsoft.com/office/drawing/2014/main" id="{3558C252-395B-424A-AAAA-A56E1E5BA597}"/>
              </a:ext>
            </a:extLst>
          </p:cNvPr>
          <p:cNvPicPr>
            <a:picLocks noChangeAspect="1"/>
          </p:cNvPicPr>
          <p:nvPr/>
        </p:nvPicPr>
        <p:blipFill>
          <a:blip r:embed="rId3"/>
          <a:stretch>
            <a:fillRect/>
          </a:stretch>
        </p:blipFill>
        <p:spPr>
          <a:xfrm>
            <a:off x="1178575" y="88451"/>
            <a:ext cx="4878511" cy="2486025"/>
          </a:xfrm>
          <a:prstGeom prst="rect">
            <a:avLst/>
          </a:prstGeom>
        </p:spPr>
        <p:style>
          <a:lnRef idx="0">
            <a:schemeClr val="accent1"/>
          </a:lnRef>
          <a:fillRef idx="3">
            <a:schemeClr val="accent1"/>
          </a:fillRef>
          <a:effectRef idx="3">
            <a:schemeClr val="accent1"/>
          </a:effectRef>
          <a:fontRef idx="minor">
            <a:schemeClr val="lt1"/>
          </a:fontRef>
        </p:style>
      </p:pic>
      <p:sp>
        <p:nvSpPr>
          <p:cNvPr id="9" name="TextBox 8">
            <a:extLst>
              <a:ext uri="{FF2B5EF4-FFF2-40B4-BE49-F238E27FC236}">
                <a16:creationId xmlns:a16="http://schemas.microsoft.com/office/drawing/2014/main" id="{8EF87E43-0A3E-4320-9E1F-9556BF0A2CA7}"/>
              </a:ext>
            </a:extLst>
          </p:cNvPr>
          <p:cNvSpPr txBox="1"/>
          <p:nvPr/>
        </p:nvSpPr>
        <p:spPr>
          <a:xfrm>
            <a:off x="1178570" y="2539278"/>
            <a:ext cx="4878511" cy="461665"/>
          </a:xfrm>
          <a:prstGeom prst="rect">
            <a:avLst/>
          </a:prstGeom>
          <a:solidFill>
            <a:schemeClr val="bg1"/>
          </a:solidFill>
        </p:spPr>
        <p:txBody>
          <a:bodyPr wrap="square" rtlCol="0">
            <a:spAutoFit/>
          </a:bodyPr>
          <a:lstStyle/>
          <a:p>
            <a:pPr algn="ctr"/>
            <a:r>
              <a:rPr lang="en-US" sz="1200" dirty="0">
                <a:latin typeface="Times New Roman" panose="02020603050405020304" pitchFamily="18" charset="0"/>
                <a:cs typeface="Times New Roman" panose="02020603050405020304" pitchFamily="18" charset="0"/>
              </a:rPr>
              <a:t>Fig. 1.: The scenario of records for  stream gauge stations available in 16 basins considered over peninsular India</a:t>
            </a:r>
          </a:p>
        </p:txBody>
      </p:sp>
      <p:pic>
        <p:nvPicPr>
          <p:cNvPr id="5" name="Picture 4">
            <a:extLst>
              <a:ext uri="{FF2B5EF4-FFF2-40B4-BE49-F238E27FC236}">
                <a16:creationId xmlns:a16="http://schemas.microsoft.com/office/drawing/2014/main" id="{028D4789-307E-421D-AD2B-1EFA1E9C140F}"/>
              </a:ext>
            </a:extLst>
          </p:cNvPr>
          <p:cNvPicPr>
            <a:picLocks noChangeAspect="1"/>
          </p:cNvPicPr>
          <p:nvPr/>
        </p:nvPicPr>
        <p:blipFill>
          <a:blip r:embed="rId4"/>
          <a:stretch>
            <a:fillRect/>
          </a:stretch>
        </p:blipFill>
        <p:spPr>
          <a:xfrm>
            <a:off x="1416207" y="3075670"/>
            <a:ext cx="4991101" cy="3788952"/>
          </a:xfrm>
          <a:prstGeom prst="rect">
            <a:avLst/>
          </a:prstGeom>
        </p:spPr>
        <p:style>
          <a:lnRef idx="0">
            <a:schemeClr val="accent1"/>
          </a:lnRef>
          <a:fillRef idx="3">
            <a:schemeClr val="accent1"/>
          </a:fillRef>
          <a:effectRef idx="3">
            <a:schemeClr val="accent1"/>
          </a:effectRef>
          <a:fontRef idx="minor">
            <a:schemeClr val="lt1"/>
          </a:fontRef>
        </p:style>
      </p:pic>
      <p:cxnSp>
        <p:nvCxnSpPr>
          <p:cNvPr id="39" name="Straight Connector 38">
            <a:extLst>
              <a:ext uri="{FF2B5EF4-FFF2-40B4-BE49-F238E27FC236}">
                <a16:creationId xmlns:a16="http://schemas.microsoft.com/office/drawing/2014/main" id="{FD0607FC-F96D-468C-85F7-28A814BAD8E0}"/>
              </a:ext>
            </a:extLst>
          </p:cNvPr>
          <p:cNvCxnSpPr>
            <a:cxnSpLocks/>
          </p:cNvCxnSpPr>
          <p:nvPr/>
        </p:nvCxnSpPr>
        <p:spPr>
          <a:xfrm>
            <a:off x="6879200" y="360218"/>
            <a:ext cx="0" cy="6129315"/>
          </a:xfrm>
          <a:prstGeom prst="line">
            <a:avLst/>
          </a:prstGeom>
        </p:spPr>
        <p:style>
          <a:lnRef idx="2">
            <a:schemeClr val="dk1"/>
          </a:lnRef>
          <a:fillRef idx="0">
            <a:schemeClr val="dk1"/>
          </a:fillRef>
          <a:effectRef idx="1">
            <a:schemeClr val="dk1"/>
          </a:effectRef>
          <a:fontRef idx="minor">
            <a:schemeClr val="tx1"/>
          </a:fontRef>
        </p:style>
      </p:cxnSp>
      <p:pic>
        <p:nvPicPr>
          <p:cNvPr id="10" name="Picture 9" descr="A drawing of a face&#10;&#10;Description automatically generated">
            <a:extLst>
              <a:ext uri="{FF2B5EF4-FFF2-40B4-BE49-F238E27FC236}">
                <a16:creationId xmlns:a16="http://schemas.microsoft.com/office/drawing/2014/main" id="{523E15D3-D106-4E3C-A36B-366CA9F57C11}"/>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8594" y="6348004"/>
            <a:ext cx="1227411" cy="429442"/>
          </a:xfrm>
          <a:prstGeom prst="rect">
            <a:avLst/>
          </a:prstGeom>
        </p:spPr>
      </p:pic>
    </p:spTree>
    <p:extLst>
      <p:ext uri="{BB962C8B-B14F-4D97-AF65-F5344CB8AC3E}">
        <p14:creationId xmlns:p14="http://schemas.microsoft.com/office/powerpoint/2010/main" val="93503351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FE7F9F97-69AB-455A-B781-D9B2ECEC6DBF}"/>
              </a:ext>
            </a:extLst>
          </p:cNvPr>
          <p:cNvSpPr>
            <a:spLocks noGrp="1"/>
          </p:cNvSpPr>
          <p:nvPr>
            <p:ph type="sldNum" sz="quarter" idx="12"/>
          </p:nvPr>
        </p:nvSpPr>
        <p:spPr>
          <a:xfrm>
            <a:off x="9472736" y="6453386"/>
            <a:ext cx="1596292" cy="404614"/>
          </a:xfrm>
        </p:spPr>
        <p:txBody>
          <a:bodyPr/>
          <a:lstStyle/>
          <a:p>
            <a:fld id="{CE99C5AA-8F9F-48D2-A23E-BE7FA9FAB577}" type="slidenum">
              <a:rPr lang="en-IN" smtClean="0"/>
              <a:t>9</a:t>
            </a:fld>
            <a:endParaRPr lang="en-IN"/>
          </a:p>
        </p:txBody>
      </p:sp>
      <p:sp>
        <p:nvSpPr>
          <p:cNvPr id="8" name="Rectangle 7">
            <a:extLst>
              <a:ext uri="{FF2B5EF4-FFF2-40B4-BE49-F238E27FC236}">
                <a16:creationId xmlns:a16="http://schemas.microsoft.com/office/drawing/2014/main" id="{F8DCB104-ECCE-43BC-9128-8FDAB213DF16}"/>
              </a:ext>
            </a:extLst>
          </p:cNvPr>
          <p:cNvSpPr/>
          <p:nvPr/>
        </p:nvSpPr>
        <p:spPr>
          <a:xfrm>
            <a:off x="0" y="167326"/>
            <a:ext cx="5166804" cy="646331"/>
          </a:xfrm>
          <a:prstGeom prst="rect">
            <a:avLst/>
          </a:prstGeom>
          <a:solidFill>
            <a:schemeClr val="tx1"/>
          </a:solidFill>
        </p:spPr>
        <p:txBody>
          <a:bodyPr wrap="square">
            <a:spAutoFit/>
          </a:bodyPr>
          <a:lstStyle/>
          <a:p>
            <a:r>
              <a:rPr lang="en-IN" dirty="0">
                <a:solidFill>
                  <a:schemeClr val="bg1"/>
                </a:solidFill>
                <a:latin typeface="Times New Roman" panose="02020603050405020304" pitchFamily="18" charset="0"/>
                <a:ea typeface="Calibri" panose="020F0502020204030204" pitchFamily="34" charset="0"/>
              </a:rPr>
              <a:t>Prioritizing stations in the existing hydrometric network of Mahanadi basin</a:t>
            </a:r>
            <a:endParaRPr lang="en-IN" dirty="0">
              <a:solidFill>
                <a:schemeClr val="bg1"/>
              </a:solidFill>
            </a:endParaRPr>
          </a:p>
        </p:txBody>
      </p:sp>
      <p:sp>
        <p:nvSpPr>
          <p:cNvPr id="9" name="Rectangle 8">
            <a:extLst>
              <a:ext uri="{FF2B5EF4-FFF2-40B4-BE49-F238E27FC236}">
                <a16:creationId xmlns:a16="http://schemas.microsoft.com/office/drawing/2014/main" id="{EB1CC11E-ACD5-4A47-AFF3-3874B52A086B}"/>
              </a:ext>
            </a:extLst>
          </p:cNvPr>
          <p:cNvSpPr/>
          <p:nvPr/>
        </p:nvSpPr>
        <p:spPr>
          <a:xfrm>
            <a:off x="0" y="2996862"/>
            <a:ext cx="4065973" cy="864276"/>
          </a:xfrm>
          <a:prstGeom prst="rect">
            <a:avLst/>
          </a:prstGeom>
          <a:solidFill>
            <a:schemeClr val="bg1">
              <a:lumMod val="75000"/>
            </a:schemeClr>
          </a:solidFill>
        </p:spPr>
        <p:txBody>
          <a:bodyPr wrap="square">
            <a:spAutoFit/>
          </a:bodyPr>
          <a:lstStyle/>
          <a:p>
            <a:pPr>
              <a:lnSpc>
                <a:spcPct val="106000"/>
              </a:lnSpc>
              <a:spcAft>
                <a:spcPts val="0"/>
              </a:spcAft>
            </a:pPr>
            <a:r>
              <a:rPr lang="en-IN" sz="12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Fig. 3. Comparison of station priority ranks in Mahanadi basin determined using Fuzzy and Shannon entropy-based method considering nine bin size determination rules/formula).</a:t>
            </a:r>
            <a:endParaRPr lang="en-IN" sz="1200" dirty="0">
              <a:effectLst/>
              <a:latin typeface="Calibri" panose="020F0502020204030204" pitchFamily="34" charset="0"/>
              <a:ea typeface="Calibri" panose="020F0502020204030204" pitchFamily="34" charset="0"/>
              <a:cs typeface="Times New Roman" panose="02020603050405020304" pitchFamily="18" charset="0"/>
            </a:endParaRPr>
          </a:p>
          <a:p>
            <a:r>
              <a:rPr lang="en-IN" sz="1200" dirty="0">
                <a:solidFill>
                  <a:srgbClr val="000000"/>
                </a:solidFill>
                <a:latin typeface="Times New Roman" panose="02020603050405020304" pitchFamily="18" charset="0"/>
                <a:ea typeface="Calibri" panose="020F0502020204030204" pitchFamily="34" charset="0"/>
              </a:rPr>
              <a:t>(X axis: Rank; Y axis: Station name)</a:t>
            </a:r>
            <a:endParaRPr lang="en-IN" sz="1200" dirty="0"/>
          </a:p>
        </p:txBody>
      </p:sp>
      <p:pic>
        <p:nvPicPr>
          <p:cNvPr id="22" name="Picture 21" descr="A picture containing text, map&#10;&#10;Description automatically generated">
            <a:extLst>
              <a:ext uri="{FF2B5EF4-FFF2-40B4-BE49-F238E27FC236}">
                <a16:creationId xmlns:a16="http://schemas.microsoft.com/office/drawing/2014/main" id="{066AB5FE-ECEE-481C-85BD-546120554C46}"/>
              </a:ext>
            </a:extLst>
          </p:cNvPr>
          <p:cNvPicPr/>
          <p:nvPr/>
        </p:nvPicPr>
        <p:blipFill>
          <a:blip r:embed="rId2" cstate="print">
            <a:extLst>
              <a:ext uri="{28A0092B-C50C-407E-A947-70E740481C1C}">
                <a14:useLocalDpi xmlns:a14="http://schemas.microsoft.com/office/drawing/2010/main" val="0"/>
              </a:ext>
            </a:extLst>
          </a:blip>
          <a:stretch>
            <a:fillRect/>
          </a:stretch>
        </p:blipFill>
        <p:spPr>
          <a:xfrm>
            <a:off x="4857749" y="0"/>
            <a:ext cx="7153275" cy="6858000"/>
          </a:xfrm>
          <a:prstGeom prst="rect">
            <a:avLst/>
          </a:prstGeom>
        </p:spPr>
        <p:style>
          <a:lnRef idx="1">
            <a:schemeClr val="accent2"/>
          </a:lnRef>
          <a:fillRef idx="2">
            <a:schemeClr val="accent2"/>
          </a:fillRef>
          <a:effectRef idx="1">
            <a:schemeClr val="accent2"/>
          </a:effectRef>
          <a:fontRef idx="minor">
            <a:schemeClr val="dk1"/>
          </a:fontRef>
        </p:style>
      </p:pic>
      <p:cxnSp>
        <p:nvCxnSpPr>
          <p:cNvPr id="15" name="Straight Arrow Connector 14">
            <a:extLst>
              <a:ext uri="{FF2B5EF4-FFF2-40B4-BE49-F238E27FC236}">
                <a16:creationId xmlns:a16="http://schemas.microsoft.com/office/drawing/2014/main" id="{BA469090-7149-4DCE-AB6B-23B5A7F3C7CE}"/>
              </a:ext>
            </a:extLst>
          </p:cNvPr>
          <p:cNvCxnSpPr>
            <a:stCxn id="9" idx="3"/>
            <a:endCxn id="22" idx="1"/>
          </p:cNvCxnSpPr>
          <p:nvPr/>
        </p:nvCxnSpPr>
        <p:spPr>
          <a:xfrm>
            <a:off x="4065973" y="3429000"/>
            <a:ext cx="791776" cy="0"/>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pic>
        <p:nvPicPr>
          <p:cNvPr id="7" name="Picture 6" descr="A drawing of a face&#10;&#10;Description automatically generated">
            <a:extLst>
              <a:ext uri="{FF2B5EF4-FFF2-40B4-BE49-F238E27FC236}">
                <a16:creationId xmlns:a16="http://schemas.microsoft.com/office/drawing/2014/main" id="{58342101-C69A-409D-BEE0-3E0FF82EC55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594" y="6348004"/>
            <a:ext cx="1227411" cy="429442"/>
          </a:xfrm>
          <a:prstGeom prst="rect">
            <a:avLst/>
          </a:prstGeom>
        </p:spPr>
      </p:pic>
    </p:spTree>
    <p:extLst>
      <p:ext uri="{BB962C8B-B14F-4D97-AF65-F5344CB8AC3E}">
        <p14:creationId xmlns:p14="http://schemas.microsoft.com/office/powerpoint/2010/main" val="1293443562"/>
      </p:ext>
    </p:extLst>
  </p:cSld>
  <p:clrMapOvr>
    <a:masterClrMapping/>
  </p:clrMapOvr>
</p:sld>
</file>

<file path=ppt/theme/theme1.xml><?xml version="1.0" encoding="utf-8"?>
<a:theme xmlns:a="http://schemas.openxmlformats.org/drawingml/2006/main" name="Crop">
  <a:themeElements>
    <a:clrScheme name="Grayscale">
      <a:dk1>
        <a:sysClr val="windowText" lastClr="000000"/>
      </a:dk1>
      <a:lt1>
        <a:sysClr val="window" lastClr="FFFFFF"/>
      </a:lt1>
      <a:dk2>
        <a:srgbClr val="000000"/>
      </a:dk2>
      <a:lt2>
        <a:srgbClr val="F8F8F8"/>
      </a:lt2>
      <a:accent1>
        <a:srgbClr val="DDDDDD"/>
      </a:accent1>
      <a:accent2>
        <a:srgbClr val="B2B2B2"/>
      </a:accent2>
      <a:accent3>
        <a:srgbClr val="969696"/>
      </a:accent3>
      <a:accent4>
        <a:srgbClr val="808080"/>
      </a:accent4>
      <a:accent5>
        <a:srgbClr val="5F5F5F"/>
      </a:accent5>
      <a:accent6>
        <a:srgbClr val="4D4D4D"/>
      </a:accent6>
      <a:hlink>
        <a:srgbClr val="5F5F5F"/>
      </a:hlink>
      <a:folHlink>
        <a:srgbClr val="919191"/>
      </a:folHlink>
    </a:clrScheme>
    <a:fontScheme name="Crop">
      <a:majorFont>
        <a:latin typeface="Franklin Gothic Book" panose="020B0503020102020204"/>
        <a:ea typeface=""/>
        <a:cs typeface=""/>
        <a:font script="Jpan" typeface="メイリオ"/>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Franklin Gothic Book" panose="020B0503020102020204"/>
        <a:ea typeface=""/>
        <a:cs typeface=""/>
        <a:font script="Jpan" typeface="メイリオ"/>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Crop">
      <a:fillStyleLst>
        <a:solidFill>
          <a:schemeClr val="phClr"/>
        </a:solidFill>
        <a:gradFill rotWithShape="1">
          <a:gsLst>
            <a:gs pos="0">
              <a:schemeClr val="phClr">
                <a:tint val="67000"/>
                <a:satMod val="105000"/>
                <a:lumMod val="110000"/>
              </a:schemeClr>
            </a:gs>
            <a:gs pos="50000">
              <a:schemeClr val="phClr">
                <a:tint val="73000"/>
                <a:satMod val="103000"/>
                <a:lumMod val="105000"/>
              </a:schemeClr>
            </a:gs>
            <a:gs pos="100000">
              <a:schemeClr val="phClr">
                <a:tint val="81000"/>
                <a:satMod val="109000"/>
                <a:lumMod val="105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6350" cap="flat" cmpd="sng" algn="in">
          <a:solidFill>
            <a:schemeClr val="phClr"/>
          </a:solidFill>
          <a:prstDash val="solid"/>
        </a:ln>
        <a:ln w="34925" cap="flat" cmpd="sng" algn="in">
          <a:solidFill>
            <a:schemeClr val="phClr"/>
          </a:solidFill>
          <a:prstDash val="solid"/>
        </a:ln>
        <a:ln w="19050" cap="flat" cmpd="sng" algn="in">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35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rop" id="{EC9488ED-E761-4D60-9AC4-764D1FE2C171}" vid="{CE19780C-D67D-4C13-9DE9-A52BC3BA51B4}"/>
    </a:ext>
  </a:extLst>
</a:theme>
</file>

<file path=docProps/app.xml><?xml version="1.0" encoding="utf-8"?>
<Properties xmlns="http://schemas.openxmlformats.org/officeDocument/2006/extended-properties" xmlns:vt="http://schemas.openxmlformats.org/officeDocument/2006/docPropsVTypes">
  <TotalTime>1891</TotalTime>
  <Words>2558</Words>
  <Application>Microsoft Office PowerPoint</Application>
  <PresentationFormat>Widescreen</PresentationFormat>
  <Paragraphs>410</Paragraphs>
  <Slides>19</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19</vt:i4>
      </vt:variant>
    </vt:vector>
  </HeadingPairs>
  <TitlesOfParts>
    <vt:vector size="25" baseType="lpstr">
      <vt:lpstr>Arial</vt:lpstr>
      <vt:lpstr>Calibri</vt:lpstr>
      <vt:lpstr>Cambria Math</vt:lpstr>
      <vt:lpstr>Franklin Gothic Book</vt:lpstr>
      <vt:lpstr>Times New Roman</vt:lpstr>
      <vt:lpstr>Crop</vt:lpstr>
      <vt:lpstr>A Comparative Study of Entropy-based Methods for Optimal Design of Streamgauge Monitoring Networks   Vijay Sreeparvathy1, V.V. Srinivas2     1,2 Department of Civil Engineering, Indian Institute of Science, Bangalore, India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 Comparative Study of Entropy-based Methods for Optimal Design of Streamgauge Monitoring Networks   Vijay Sreeparvathy1, V.V. Srinivas2     1,2 Department of Civil Engineering, Indian Institute of Science, Bangalore, India</dc:title>
  <dc:creator>SREEPARVATHY VIJAY</dc:creator>
  <cp:lastModifiedBy>SREEPARVATHY VIJAY</cp:lastModifiedBy>
  <cp:revision>53</cp:revision>
  <dcterms:created xsi:type="dcterms:W3CDTF">2020-04-26T13:58:23Z</dcterms:created>
  <dcterms:modified xsi:type="dcterms:W3CDTF">2020-05-01T15:36:58Z</dcterms:modified>
</cp:coreProperties>
</file>