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89" r:id="rId2"/>
    <p:sldId id="408" r:id="rId3"/>
    <p:sldId id="284" r:id="rId4"/>
    <p:sldId id="304" r:id="rId5"/>
    <p:sldId id="308" r:id="rId6"/>
    <p:sldId id="287" r:id="rId7"/>
    <p:sldId id="290" r:id="rId8"/>
    <p:sldId id="299" r:id="rId9"/>
    <p:sldId id="291" r:id="rId10"/>
    <p:sldId id="373" r:id="rId11"/>
    <p:sldId id="297" r:id="rId12"/>
    <p:sldId id="305" r:id="rId13"/>
    <p:sldId id="374" r:id="rId14"/>
    <p:sldId id="409" r:id="rId15"/>
    <p:sldId id="410" r:id="rId16"/>
    <p:sldId id="375" r:id="rId17"/>
    <p:sldId id="376" r:id="rId18"/>
    <p:sldId id="377" r:id="rId19"/>
    <p:sldId id="380" r:id="rId20"/>
    <p:sldId id="378" r:id="rId21"/>
    <p:sldId id="382" r:id="rId22"/>
    <p:sldId id="392" r:id="rId23"/>
    <p:sldId id="407" r:id="rId24"/>
    <p:sldId id="309" r:id="rId25"/>
    <p:sldId id="390" r:id="rId26"/>
    <p:sldId id="286" r:id="rId27"/>
    <p:sldId id="379" r:id="rId28"/>
    <p:sldId id="394" r:id="rId29"/>
    <p:sldId id="396" r:id="rId30"/>
    <p:sldId id="397" r:id="rId31"/>
    <p:sldId id="398" r:id="rId32"/>
    <p:sldId id="401" r:id="rId33"/>
    <p:sldId id="403" r:id="rId34"/>
    <p:sldId id="404" r:id="rId35"/>
    <p:sldId id="40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ile Zhang" initials="DZ" lastIdx="2" clrIdx="0">
    <p:extLst>
      <p:ext uri="{19B8F6BF-5375-455C-9EA6-DF929625EA0E}">
        <p15:presenceInfo xmlns:p15="http://schemas.microsoft.com/office/powerpoint/2012/main" userId="Daile Zha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40A"/>
    <a:srgbClr val="FF00FF"/>
    <a:srgbClr val="E444CD"/>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044" autoAdjust="0"/>
  </p:normalViewPr>
  <p:slideViewPr>
    <p:cSldViewPr snapToGrid="0">
      <p:cViewPr varScale="1">
        <p:scale>
          <a:sx n="85" d="100"/>
          <a:sy n="85" d="100"/>
        </p:scale>
        <p:origin x="449" y="3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neth Cummins" userId="18b72eda2ec0be54" providerId="LiveId" clId="{3D938B54-4FF1-48A1-BFD7-243019274C55}"/>
    <pc:docChg chg="custSel modSld">
      <pc:chgData name="Kenneth Cummins" userId="18b72eda2ec0be54" providerId="LiveId" clId="{3D938B54-4FF1-48A1-BFD7-243019274C55}" dt="2020-04-28T15:15:08.370" v="3462" actId="20577"/>
      <pc:docMkLst>
        <pc:docMk/>
      </pc:docMkLst>
      <pc:sldChg chg="modSp">
        <pc:chgData name="Kenneth Cummins" userId="18b72eda2ec0be54" providerId="LiveId" clId="{3D938B54-4FF1-48A1-BFD7-243019274C55}" dt="2020-04-28T14:14:58.485" v="36" actId="1076"/>
        <pc:sldMkLst>
          <pc:docMk/>
          <pc:sldMk cId="1336576929" sldId="286"/>
        </pc:sldMkLst>
        <pc:spChg chg="mod">
          <ac:chgData name="Kenneth Cummins" userId="18b72eda2ec0be54" providerId="LiveId" clId="{3D938B54-4FF1-48A1-BFD7-243019274C55}" dt="2020-04-28T14:14:04.137" v="26" actId="1076"/>
          <ac:spMkLst>
            <pc:docMk/>
            <pc:sldMk cId="1336576929" sldId="286"/>
            <ac:spMk id="2" creationId="{A7D87210-7CCC-4E13-AC2F-2F965AAEE237}"/>
          </ac:spMkLst>
        </pc:spChg>
        <pc:spChg chg="mod">
          <ac:chgData name="Kenneth Cummins" userId="18b72eda2ec0be54" providerId="LiveId" clId="{3D938B54-4FF1-48A1-BFD7-243019274C55}" dt="2020-04-28T14:14:58.485" v="36" actId="1076"/>
          <ac:spMkLst>
            <pc:docMk/>
            <pc:sldMk cId="1336576929" sldId="286"/>
            <ac:spMk id="3" creationId="{E8DEEB21-0904-474B-866F-6C75EA92ECF1}"/>
          </ac:spMkLst>
        </pc:spChg>
        <pc:picChg chg="mod">
          <ac:chgData name="Kenneth Cummins" userId="18b72eda2ec0be54" providerId="LiveId" clId="{3D938B54-4FF1-48A1-BFD7-243019274C55}" dt="2020-04-28T14:14:31.731" v="32" actId="1076"/>
          <ac:picMkLst>
            <pc:docMk/>
            <pc:sldMk cId="1336576929" sldId="286"/>
            <ac:picMk id="4" creationId="{F40BE52D-119C-4B47-93ED-427C79CB33AB}"/>
          </ac:picMkLst>
        </pc:picChg>
      </pc:sldChg>
      <pc:sldChg chg="delSp">
        <pc:chgData name="Kenneth Cummins" userId="18b72eda2ec0be54" providerId="LiveId" clId="{3D938B54-4FF1-48A1-BFD7-243019274C55}" dt="2020-04-28T14:13:00.786" v="0" actId="478"/>
        <pc:sldMkLst>
          <pc:docMk/>
          <pc:sldMk cId="419904140" sldId="287"/>
        </pc:sldMkLst>
        <pc:spChg chg="del">
          <ac:chgData name="Kenneth Cummins" userId="18b72eda2ec0be54" providerId="LiveId" clId="{3D938B54-4FF1-48A1-BFD7-243019274C55}" dt="2020-04-28T14:13:00.786" v="0" actId="478"/>
          <ac:spMkLst>
            <pc:docMk/>
            <pc:sldMk cId="419904140" sldId="287"/>
            <ac:spMk id="16" creationId="{00F541DD-362D-499A-9638-1E18A533EBB0}"/>
          </ac:spMkLst>
        </pc:spChg>
      </pc:sldChg>
      <pc:sldChg chg="modNotesTx">
        <pc:chgData name="Kenneth Cummins" userId="18b72eda2ec0be54" providerId="LiveId" clId="{3D938B54-4FF1-48A1-BFD7-243019274C55}" dt="2020-04-28T15:11:22.258" v="3316" actId="20577"/>
        <pc:sldMkLst>
          <pc:docMk/>
          <pc:sldMk cId="2786086373" sldId="291"/>
        </pc:sldMkLst>
      </pc:sldChg>
      <pc:sldChg chg="modNotesTx">
        <pc:chgData name="Kenneth Cummins" userId="18b72eda2ec0be54" providerId="LiveId" clId="{3D938B54-4FF1-48A1-BFD7-243019274C55}" dt="2020-04-28T14:29:01.799" v="773" actId="20577"/>
        <pc:sldMkLst>
          <pc:docMk/>
          <pc:sldMk cId="562446874" sldId="299"/>
        </pc:sldMkLst>
      </pc:sldChg>
      <pc:sldChg chg="modSp modNotesTx">
        <pc:chgData name="Kenneth Cummins" userId="18b72eda2ec0be54" providerId="LiveId" clId="{3D938B54-4FF1-48A1-BFD7-243019274C55}" dt="2020-04-28T15:10:31.792" v="3301" actId="20577"/>
        <pc:sldMkLst>
          <pc:docMk/>
          <pc:sldMk cId="2531677777" sldId="304"/>
        </pc:sldMkLst>
        <pc:spChg chg="mod">
          <ac:chgData name="Kenneth Cummins" userId="18b72eda2ec0be54" providerId="LiveId" clId="{3D938B54-4FF1-48A1-BFD7-243019274C55}" dt="2020-04-28T14:24:03.108" v="372" actId="1076"/>
          <ac:spMkLst>
            <pc:docMk/>
            <pc:sldMk cId="2531677777" sldId="304"/>
            <ac:spMk id="19" creationId="{CE7412EF-9D21-42EB-BC2E-38BB5752EE1F}"/>
          </ac:spMkLst>
        </pc:spChg>
        <pc:spChg chg="mod">
          <ac:chgData name="Kenneth Cummins" userId="18b72eda2ec0be54" providerId="LiveId" clId="{3D938B54-4FF1-48A1-BFD7-243019274C55}" dt="2020-04-28T14:24:12.952" v="374" actId="1076"/>
          <ac:spMkLst>
            <pc:docMk/>
            <pc:sldMk cId="2531677777" sldId="304"/>
            <ac:spMk id="20" creationId="{B45C3502-E9B6-426D-A218-02F4320D557F}"/>
          </ac:spMkLst>
        </pc:spChg>
      </pc:sldChg>
      <pc:sldChg chg="modSp modNotesTx">
        <pc:chgData name="Kenneth Cummins" userId="18b72eda2ec0be54" providerId="LiveId" clId="{3D938B54-4FF1-48A1-BFD7-243019274C55}" dt="2020-04-28T14:38:28.539" v="1347" actId="20577"/>
        <pc:sldMkLst>
          <pc:docMk/>
          <pc:sldMk cId="1007400832" sldId="305"/>
        </pc:sldMkLst>
        <pc:spChg chg="mod">
          <ac:chgData name="Kenneth Cummins" userId="18b72eda2ec0be54" providerId="LiveId" clId="{3D938B54-4FF1-48A1-BFD7-243019274C55}" dt="2020-04-28T14:36:07.742" v="1240" actId="20577"/>
          <ac:spMkLst>
            <pc:docMk/>
            <pc:sldMk cId="1007400832" sldId="305"/>
            <ac:spMk id="2" creationId="{3E6B0289-C55C-4F1E-A2A2-537185466725}"/>
          </ac:spMkLst>
        </pc:spChg>
      </pc:sldChg>
      <pc:sldChg chg="delSp">
        <pc:chgData name="Kenneth Cummins" userId="18b72eda2ec0be54" providerId="LiveId" clId="{3D938B54-4FF1-48A1-BFD7-243019274C55}" dt="2020-04-28T14:13:09.177" v="1" actId="478"/>
        <pc:sldMkLst>
          <pc:docMk/>
          <pc:sldMk cId="3864721976" sldId="308"/>
        </pc:sldMkLst>
        <pc:spChg chg="del">
          <ac:chgData name="Kenneth Cummins" userId="18b72eda2ec0be54" providerId="LiveId" clId="{3D938B54-4FF1-48A1-BFD7-243019274C55}" dt="2020-04-28T14:13:09.177" v="1" actId="478"/>
          <ac:spMkLst>
            <pc:docMk/>
            <pc:sldMk cId="3864721976" sldId="308"/>
            <ac:spMk id="16" creationId="{00F541DD-362D-499A-9638-1E18A533EBB0}"/>
          </ac:spMkLst>
        </pc:spChg>
      </pc:sldChg>
      <pc:sldChg chg="modSp">
        <pc:chgData name="Kenneth Cummins" userId="18b72eda2ec0be54" providerId="LiveId" clId="{3D938B54-4FF1-48A1-BFD7-243019274C55}" dt="2020-04-28T15:09:20.949" v="3296" actId="14100"/>
        <pc:sldMkLst>
          <pc:docMk/>
          <pc:sldMk cId="771993400" sldId="309"/>
        </pc:sldMkLst>
        <pc:spChg chg="mod">
          <ac:chgData name="Kenneth Cummins" userId="18b72eda2ec0be54" providerId="LiveId" clId="{3D938B54-4FF1-48A1-BFD7-243019274C55}" dt="2020-04-28T15:09:16.270" v="3295" actId="20577"/>
          <ac:spMkLst>
            <pc:docMk/>
            <pc:sldMk cId="771993400" sldId="309"/>
            <ac:spMk id="4" creationId="{00000000-0000-0000-0000-000000000000}"/>
          </ac:spMkLst>
        </pc:spChg>
        <pc:grpChg chg="mod">
          <ac:chgData name="Kenneth Cummins" userId="18b72eda2ec0be54" providerId="LiveId" clId="{3D938B54-4FF1-48A1-BFD7-243019274C55}" dt="2020-04-28T15:09:20.949" v="3296" actId="14100"/>
          <ac:grpSpMkLst>
            <pc:docMk/>
            <pc:sldMk cId="771993400" sldId="309"/>
            <ac:grpSpMk id="11" creationId="{02A9EE9C-8F1F-4FC5-9484-BC6A56F4003F}"/>
          </ac:grpSpMkLst>
        </pc:grpChg>
      </pc:sldChg>
      <pc:sldChg chg="modNotesTx">
        <pc:chgData name="Kenneth Cummins" userId="18b72eda2ec0be54" providerId="LiveId" clId="{3D938B54-4FF1-48A1-BFD7-243019274C55}" dt="2020-04-28T14:34:49.971" v="1219" actId="20577"/>
        <pc:sldMkLst>
          <pc:docMk/>
          <pc:sldMk cId="2704019006" sldId="373"/>
        </pc:sldMkLst>
      </pc:sldChg>
      <pc:sldChg chg="modNotesTx">
        <pc:chgData name="Kenneth Cummins" userId="18b72eda2ec0be54" providerId="LiveId" clId="{3D938B54-4FF1-48A1-BFD7-243019274C55}" dt="2020-04-28T14:48:50.638" v="1859" actId="20577"/>
        <pc:sldMkLst>
          <pc:docMk/>
          <pc:sldMk cId="3036462886" sldId="374"/>
        </pc:sldMkLst>
      </pc:sldChg>
      <pc:sldChg chg="modNotesTx">
        <pc:chgData name="Kenneth Cummins" userId="18b72eda2ec0be54" providerId="LiveId" clId="{3D938B54-4FF1-48A1-BFD7-243019274C55}" dt="2020-04-28T14:54:56.432" v="2407" actId="313"/>
        <pc:sldMkLst>
          <pc:docMk/>
          <pc:sldMk cId="971938603" sldId="375"/>
        </pc:sldMkLst>
      </pc:sldChg>
      <pc:sldChg chg="modNotesTx">
        <pc:chgData name="Kenneth Cummins" userId="18b72eda2ec0be54" providerId="LiveId" clId="{3D938B54-4FF1-48A1-BFD7-243019274C55}" dt="2020-04-28T15:14:25.047" v="3451" actId="20577"/>
        <pc:sldMkLst>
          <pc:docMk/>
          <pc:sldMk cId="3445834089" sldId="378"/>
        </pc:sldMkLst>
      </pc:sldChg>
      <pc:sldChg chg="modNotesTx">
        <pc:chgData name="Kenneth Cummins" userId="18b72eda2ec0be54" providerId="LiveId" clId="{3D938B54-4FF1-48A1-BFD7-243019274C55}" dt="2020-04-28T15:13:27.272" v="3356" actId="313"/>
        <pc:sldMkLst>
          <pc:docMk/>
          <pc:sldMk cId="2471647672" sldId="380"/>
        </pc:sldMkLst>
      </pc:sldChg>
      <pc:sldChg chg="addSp modSp modNotesTx">
        <pc:chgData name="Kenneth Cummins" userId="18b72eda2ec0be54" providerId="LiveId" clId="{3D938B54-4FF1-48A1-BFD7-243019274C55}" dt="2020-04-28T15:02:58.356" v="2770" actId="20577"/>
        <pc:sldMkLst>
          <pc:docMk/>
          <pc:sldMk cId="120038219" sldId="382"/>
        </pc:sldMkLst>
        <pc:spChg chg="mod">
          <ac:chgData name="Kenneth Cummins" userId="18b72eda2ec0be54" providerId="LiveId" clId="{3D938B54-4FF1-48A1-BFD7-243019274C55}" dt="2020-04-28T15:02:58.356" v="2770" actId="20577"/>
          <ac:spMkLst>
            <pc:docMk/>
            <pc:sldMk cId="120038219" sldId="382"/>
            <ac:spMk id="15" creationId="{ADB021C7-EEC4-47F1-AA99-90FCFA184EF2}"/>
          </ac:spMkLst>
        </pc:spChg>
        <pc:spChg chg="add mod">
          <ac:chgData name="Kenneth Cummins" userId="18b72eda2ec0be54" providerId="LiveId" clId="{3D938B54-4FF1-48A1-BFD7-243019274C55}" dt="2020-04-28T15:00:59.297" v="2702" actId="1076"/>
          <ac:spMkLst>
            <pc:docMk/>
            <pc:sldMk cId="120038219" sldId="382"/>
            <ac:spMk id="17" creationId="{2BB96EA7-1BB6-4D6A-B452-6B94220A3C5E}"/>
          </ac:spMkLst>
        </pc:spChg>
      </pc:sldChg>
      <pc:sldChg chg="addSp modSp modNotesTx">
        <pc:chgData name="Kenneth Cummins" userId="18b72eda2ec0be54" providerId="LiveId" clId="{3D938B54-4FF1-48A1-BFD7-243019274C55}" dt="2020-04-28T15:03:26.498" v="2858" actId="20577"/>
        <pc:sldMkLst>
          <pc:docMk/>
          <pc:sldMk cId="4292452589" sldId="392"/>
        </pc:sldMkLst>
        <pc:spChg chg="add mod">
          <ac:chgData name="Kenneth Cummins" userId="18b72eda2ec0be54" providerId="LiveId" clId="{3D938B54-4FF1-48A1-BFD7-243019274C55}" dt="2020-04-28T15:01:11.046" v="2705" actId="1076"/>
          <ac:spMkLst>
            <pc:docMk/>
            <pc:sldMk cId="4292452589" sldId="392"/>
            <ac:spMk id="17" creationId="{32920729-26BB-4883-ADCE-E2A3F29F1AEE}"/>
          </ac:spMkLst>
        </pc:spChg>
      </pc:sldChg>
      <pc:sldChg chg="modNotesTx">
        <pc:chgData name="Kenneth Cummins" userId="18b72eda2ec0be54" providerId="LiveId" clId="{3D938B54-4FF1-48A1-BFD7-243019274C55}" dt="2020-04-28T15:15:08.370" v="3462" actId="20577"/>
        <pc:sldMkLst>
          <pc:docMk/>
          <pc:sldMk cId="3507398883" sldId="407"/>
        </pc:sldMkLst>
      </pc:sldChg>
      <pc:sldChg chg="modSp">
        <pc:chgData name="Kenneth Cummins" userId="18b72eda2ec0be54" providerId="LiveId" clId="{3D938B54-4FF1-48A1-BFD7-243019274C55}" dt="2020-04-28T14:49:10.182" v="1878" actId="20577"/>
        <pc:sldMkLst>
          <pc:docMk/>
          <pc:sldMk cId="1655882310" sldId="409"/>
        </pc:sldMkLst>
        <pc:spChg chg="mod">
          <ac:chgData name="Kenneth Cummins" userId="18b72eda2ec0be54" providerId="LiveId" clId="{3D938B54-4FF1-48A1-BFD7-243019274C55}" dt="2020-04-28T14:49:10.182" v="1878" actId="20577"/>
          <ac:spMkLst>
            <pc:docMk/>
            <pc:sldMk cId="1655882310" sldId="409"/>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EB90F3-80D9-4A1C-8194-2AC51EE9DF29}" type="datetimeFigureOut">
              <a:rPr lang="en-US" smtClean="0"/>
              <a:t>5/1/2020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7ED83-9E5B-4112-8A8C-D406B411DEDE}" type="slidenum">
              <a:rPr lang="en-US" smtClean="0"/>
              <a:t>‹#›</a:t>
            </a:fld>
            <a:endParaRPr lang="en-US"/>
          </a:p>
        </p:txBody>
      </p:sp>
    </p:spTree>
    <p:extLst>
      <p:ext uri="{BB962C8B-B14F-4D97-AF65-F5344CB8AC3E}">
        <p14:creationId xmlns:p14="http://schemas.microsoft.com/office/powerpoint/2010/main" val="3584258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77ED83-9E5B-4112-8A8C-D406B411DEDE}" type="slidenum">
              <a:rPr lang="en-US" smtClean="0"/>
              <a:t>1</a:t>
            </a:fld>
            <a:endParaRPr lang="en-US"/>
          </a:p>
        </p:txBody>
      </p:sp>
    </p:spTree>
    <p:extLst>
      <p:ext uri="{BB962C8B-B14F-4D97-AF65-F5344CB8AC3E}">
        <p14:creationId xmlns:p14="http://schemas.microsoft.com/office/powerpoint/2010/main" val="1953128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Convert LIS and GLM energy-related values to a common framework: Cloud-top optical energy</a:t>
            </a:r>
          </a:p>
        </p:txBody>
      </p:sp>
      <p:sp>
        <p:nvSpPr>
          <p:cNvPr id="4" name="Slide Number Placeholder 3"/>
          <p:cNvSpPr>
            <a:spLocks noGrp="1"/>
          </p:cNvSpPr>
          <p:nvPr>
            <p:ph type="sldNum" sz="quarter" idx="5"/>
          </p:nvPr>
        </p:nvSpPr>
        <p:spPr/>
        <p:txBody>
          <a:bodyPr/>
          <a:lstStyle/>
          <a:p>
            <a:fld id="{6977ED83-9E5B-4112-8A8C-D406B411DEDE}" type="slidenum">
              <a:rPr lang="en-US" smtClean="0"/>
              <a:t>20</a:t>
            </a:fld>
            <a:endParaRPr lang="en-US"/>
          </a:p>
        </p:txBody>
      </p:sp>
    </p:spTree>
    <p:extLst>
      <p:ext uri="{BB962C8B-B14F-4D97-AF65-F5344CB8AC3E}">
        <p14:creationId xmlns:p14="http://schemas.microsoft.com/office/powerpoint/2010/main" val="2608639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means optical sources that fit within a LIS pixel</a:t>
            </a:r>
          </a:p>
        </p:txBody>
      </p:sp>
      <p:sp>
        <p:nvSpPr>
          <p:cNvPr id="4" name="Slide Number Placeholder 3"/>
          <p:cNvSpPr>
            <a:spLocks noGrp="1"/>
          </p:cNvSpPr>
          <p:nvPr>
            <p:ph type="sldNum" sz="quarter" idx="5"/>
          </p:nvPr>
        </p:nvSpPr>
        <p:spPr/>
        <p:txBody>
          <a:bodyPr/>
          <a:lstStyle/>
          <a:p>
            <a:fld id="{6977ED83-9E5B-4112-8A8C-D406B411DEDE}" type="slidenum">
              <a:rPr lang="en-US" smtClean="0"/>
              <a:t>21</a:t>
            </a:fld>
            <a:endParaRPr lang="en-US"/>
          </a:p>
        </p:txBody>
      </p:sp>
    </p:spTree>
    <p:extLst>
      <p:ext uri="{BB962C8B-B14F-4D97-AF65-F5344CB8AC3E}">
        <p14:creationId xmlns:p14="http://schemas.microsoft.com/office/powerpoint/2010/main" val="228801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 means optical sources large enough to fill a GLM pixel</a:t>
            </a:r>
          </a:p>
        </p:txBody>
      </p:sp>
      <p:sp>
        <p:nvSpPr>
          <p:cNvPr id="4" name="Slide Number Placeholder 3"/>
          <p:cNvSpPr>
            <a:spLocks noGrp="1"/>
          </p:cNvSpPr>
          <p:nvPr>
            <p:ph type="sldNum" sz="quarter" idx="5"/>
          </p:nvPr>
        </p:nvSpPr>
        <p:spPr/>
        <p:txBody>
          <a:bodyPr/>
          <a:lstStyle/>
          <a:p>
            <a:fld id="{6977ED83-9E5B-4112-8A8C-D406B411DEDE}" type="slidenum">
              <a:rPr lang="en-US" smtClean="0"/>
              <a:t>22</a:t>
            </a:fld>
            <a:endParaRPr lang="en-US"/>
          </a:p>
        </p:txBody>
      </p:sp>
    </p:spTree>
    <p:extLst>
      <p:ext uri="{BB962C8B-B14F-4D97-AF65-F5344CB8AC3E}">
        <p14:creationId xmlns:p14="http://schemas.microsoft.com/office/powerpoint/2010/main" val="646801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findings show:</a:t>
            </a:r>
          </a:p>
          <a:p>
            <a:pPr marL="171450" indent="-171450">
              <a:buFontTx/>
              <a:buChar char="-"/>
            </a:pPr>
            <a:r>
              <a:rPr lang="en-US" dirty="0"/>
              <a:t>The reason for the delay of flash detection by GLM</a:t>
            </a:r>
          </a:p>
          <a:p>
            <a:pPr marL="171450" indent="-171450">
              <a:buFontTx/>
              <a:buChar char="-"/>
            </a:pPr>
            <a:r>
              <a:rPr lang="en-US" dirty="0"/>
              <a:t>That there are many small optical sources produced by lightning that will not be reported by GLM</a:t>
            </a:r>
          </a:p>
          <a:p>
            <a:pPr marL="171450" indent="-171450">
              <a:buFontTx/>
              <a:buChar char="-"/>
            </a:pPr>
            <a:r>
              <a:rPr lang="en-US" dirty="0"/>
              <a:t>It will be important to provide the lowest possible detection threshold for optical sources from space</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6977ED83-9E5B-4112-8A8C-D406B411DEDE}" type="slidenum">
              <a:rPr lang="en-US" smtClean="0"/>
              <a:t>23</a:t>
            </a:fld>
            <a:endParaRPr lang="en-US"/>
          </a:p>
        </p:txBody>
      </p:sp>
    </p:spTree>
    <p:extLst>
      <p:ext uri="{BB962C8B-B14F-4D97-AF65-F5344CB8AC3E}">
        <p14:creationId xmlns:p14="http://schemas.microsoft.com/office/powerpoint/2010/main" val="292918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MERLIN is a VHF interferometer network (Vaisala) operated by the Air Force, for KSC operations</a:t>
            </a:r>
          </a:p>
          <a:p>
            <a:pPr marL="171450" indent="-171450">
              <a:buFontTx/>
              <a:buChar char="-"/>
            </a:pPr>
            <a:r>
              <a:rPr lang="en-US" dirty="0"/>
              <a:t>The KSC LMA sensors are deployed to provide good coverage within ~ 100 km of KSC.</a:t>
            </a:r>
          </a:p>
          <a:p>
            <a:pPr marL="628650" lvl="1" indent="-171450">
              <a:buFontTx/>
              <a:buChar char="-"/>
            </a:pPr>
            <a:r>
              <a:rPr lang="en-US" dirty="0"/>
              <a:t>This is a research system, and is NOT maintained for operational use.</a:t>
            </a:r>
          </a:p>
          <a:p>
            <a:pPr marL="171450" indent="-171450">
              <a:buFontTx/>
              <a:buChar char="-"/>
            </a:pPr>
            <a:r>
              <a:rPr lang="en-US" dirty="0"/>
              <a:t>GLM clearly provides the most-complete situational awareness, with uniform coverage “everywhere” </a:t>
            </a:r>
          </a:p>
        </p:txBody>
      </p:sp>
      <p:sp>
        <p:nvSpPr>
          <p:cNvPr id="4" name="Slide Number Placeholder 3"/>
          <p:cNvSpPr>
            <a:spLocks noGrp="1"/>
          </p:cNvSpPr>
          <p:nvPr>
            <p:ph type="sldNum" sz="quarter" idx="5"/>
          </p:nvPr>
        </p:nvSpPr>
        <p:spPr/>
        <p:txBody>
          <a:bodyPr/>
          <a:lstStyle/>
          <a:p>
            <a:fld id="{6977ED83-9E5B-4112-8A8C-D406B411DEDE}" type="slidenum">
              <a:rPr lang="en-US" smtClean="0"/>
              <a:t>4</a:t>
            </a:fld>
            <a:endParaRPr lang="en-US"/>
          </a:p>
        </p:txBody>
      </p:sp>
    </p:spTree>
    <p:extLst>
      <p:ext uri="{BB962C8B-B14F-4D97-AF65-F5344CB8AC3E}">
        <p14:creationId xmlns:p14="http://schemas.microsoft.com/office/powerpoint/2010/main" val="166494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Forward anvil clouds (this case) and trailing stratiform regions associated with distant thunderstorms pose a launch risk. However, local lightning mapping systems may not be able to capture the complete situation. GLM has the potential to provide the missing lightning-mapping information regarding anvil and stratiform flashes</a:t>
            </a:r>
          </a:p>
        </p:txBody>
      </p:sp>
      <p:sp>
        <p:nvSpPr>
          <p:cNvPr id="4" name="Slide Number Placeholder 3"/>
          <p:cNvSpPr>
            <a:spLocks noGrp="1"/>
          </p:cNvSpPr>
          <p:nvPr>
            <p:ph type="sldNum" sz="quarter" idx="5"/>
          </p:nvPr>
        </p:nvSpPr>
        <p:spPr/>
        <p:txBody>
          <a:bodyPr/>
          <a:lstStyle/>
          <a:p>
            <a:fld id="{6977ED83-9E5B-4112-8A8C-D406B411DEDE}" type="slidenum">
              <a:rPr lang="en-US" smtClean="0"/>
              <a:t>8</a:t>
            </a:fld>
            <a:endParaRPr lang="en-US"/>
          </a:p>
        </p:txBody>
      </p:sp>
    </p:spTree>
    <p:extLst>
      <p:ext uri="{BB962C8B-B14F-4D97-AF65-F5344CB8AC3E}">
        <p14:creationId xmlns:p14="http://schemas.microsoft.com/office/powerpoint/2010/main" val="2681011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Each flash is a different color</a:t>
            </a:r>
          </a:p>
          <a:p>
            <a:pPr marL="171450" indent="-171450">
              <a:buFontTx/>
              <a:buChar char="-"/>
            </a:pPr>
            <a:r>
              <a:rPr lang="en-US" dirty="0"/>
              <a:t>Note imperfect detection by GLM of some smaller flashes</a:t>
            </a:r>
          </a:p>
          <a:p>
            <a:pPr marL="171450" indent="-171450">
              <a:buFontTx/>
              <a:buChar char="-"/>
            </a:pPr>
            <a:r>
              <a:rPr lang="en-US" dirty="0"/>
              <a:t>GLM shows good mapping of horizontally extensive flashes, but it does not always map the distal ends of long flashes</a:t>
            </a:r>
          </a:p>
        </p:txBody>
      </p:sp>
      <p:sp>
        <p:nvSpPr>
          <p:cNvPr id="4" name="Slide Number Placeholder 3"/>
          <p:cNvSpPr>
            <a:spLocks noGrp="1"/>
          </p:cNvSpPr>
          <p:nvPr>
            <p:ph type="sldNum" sz="quarter" idx="5"/>
          </p:nvPr>
        </p:nvSpPr>
        <p:spPr/>
        <p:txBody>
          <a:bodyPr/>
          <a:lstStyle/>
          <a:p>
            <a:fld id="{6977ED83-9E5B-4112-8A8C-D406B411DEDE}" type="slidenum">
              <a:rPr lang="en-US" smtClean="0"/>
              <a:t>9</a:t>
            </a:fld>
            <a:endParaRPr lang="en-US"/>
          </a:p>
        </p:txBody>
      </p:sp>
    </p:spTree>
    <p:extLst>
      <p:ext uri="{BB962C8B-B14F-4D97-AF65-F5344CB8AC3E}">
        <p14:creationId xmlns:p14="http://schemas.microsoft.com/office/powerpoint/2010/main" val="786472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Four flash-size parameters</a:t>
            </a:r>
          </a:p>
          <a:p>
            <a:pPr marL="628650" lvl="1" indent="-171450">
              <a:buFontTx/>
              <a:buChar char="-"/>
            </a:pPr>
            <a:r>
              <a:rPr lang="en-US" dirty="0"/>
              <a:t>Ranges </a:t>
            </a:r>
            <a:r>
              <a:rPr lang="en-US" dirty="0" err="1"/>
              <a:t>fo</a:t>
            </a:r>
            <a:r>
              <a:rPr lang="en-US" dirty="0"/>
              <a:t> parameters values</a:t>
            </a:r>
          </a:p>
          <a:p>
            <a:pPr marL="628650" lvl="1" indent="-171450">
              <a:buFontTx/>
              <a:buChar char="-"/>
            </a:pPr>
            <a:r>
              <a:rPr lang="en-US" dirty="0"/>
              <a:t>Shows counts and percentage detected by GLM</a:t>
            </a:r>
          </a:p>
        </p:txBody>
      </p:sp>
      <p:sp>
        <p:nvSpPr>
          <p:cNvPr id="4" name="Slide Number Placeholder 3"/>
          <p:cNvSpPr>
            <a:spLocks noGrp="1"/>
          </p:cNvSpPr>
          <p:nvPr>
            <p:ph type="sldNum" sz="quarter" idx="5"/>
          </p:nvPr>
        </p:nvSpPr>
        <p:spPr/>
        <p:txBody>
          <a:bodyPr/>
          <a:lstStyle/>
          <a:p>
            <a:fld id="{6977ED83-9E5B-4112-8A8C-D406B411DEDE}" type="slidenum">
              <a:rPr lang="en-US" smtClean="0"/>
              <a:t>10</a:t>
            </a:fld>
            <a:endParaRPr lang="en-US"/>
          </a:p>
        </p:txBody>
      </p:sp>
    </p:spTree>
    <p:extLst>
      <p:ext uri="{BB962C8B-B14F-4D97-AF65-F5344CB8AC3E}">
        <p14:creationId xmlns:p14="http://schemas.microsoft.com/office/powerpoint/2010/main" val="289422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flash counts are small (~100) for hours 5, 22, and 23</a:t>
            </a:r>
          </a:p>
        </p:txBody>
      </p:sp>
      <p:sp>
        <p:nvSpPr>
          <p:cNvPr id="4" name="Slide Number Placeholder 3"/>
          <p:cNvSpPr>
            <a:spLocks noGrp="1"/>
          </p:cNvSpPr>
          <p:nvPr>
            <p:ph type="sldNum" sz="quarter" idx="5"/>
          </p:nvPr>
        </p:nvSpPr>
        <p:spPr/>
        <p:txBody>
          <a:bodyPr/>
          <a:lstStyle/>
          <a:p>
            <a:fld id="{6977ED83-9E5B-4112-8A8C-D406B411DEDE}" type="slidenum">
              <a:rPr lang="en-US" smtClean="0"/>
              <a:t>12</a:t>
            </a:fld>
            <a:endParaRPr lang="en-US"/>
          </a:p>
        </p:txBody>
      </p:sp>
    </p:spTree>
    <p:extLst>
      <p:ext uri="{BB962C8B-B14F-4D97-AF65-F5344CB8AC3E}">
        <p14:creationId xmlns:p14="http://schemas.microsoft.com/office/powerpoint/2010/main" val="1085747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Somewhat complicated figure because the datasets for each range of channel lengths is only the GLM-reported flashes, and is used to normalize the cumulative distributions.  The table is required for a full understanding.</a:t>
            </a:r>
          </a:p>
          <a:p>
            <a:endParaRPr lang="en-US" dirty="0"/>
          </a:p>
          <a:p>
            <a:r>
              <a:rPr lang="en-US" dirty="0"/>
              <a:t>The fraction of reported flashes increases with channel length (29.5 to 88%), but the time-lags for the </a:t>
            </a:r>
            <a:r>
              <a:rPr lang="en-US" b="1" u="sng" dirty="0"/>
              <a:t>reported</a:t>
            </a:r>
            <a:r>
              <a:rPr lang="en-US" dirty="0"/>
              <a:t> flashes does not seem to depend on flash size (channel length). </a:t>
            </a:r>
          </a:p>
        </p:txBody>
      </p:sp>
      <p:sp>
        <p:nvSpPr>
          <p:cNvPr id="4" name="Slide Number Placeholder 3"/>
          <p:cNvSpPr>
            <a:spLocks noGrp="1"/>
          </p:cNvSpPr>
          <p:nvPr>
            <p:ph type="sldNum" sz="quarter" idx="5"/>
          </p:nvPr>
        </p:nvSpPr>
        <p:spPr/>
        <p:txBody>
          <a:bodyPr/>
          <a:lstStyle/>
          <a:p>
            <a:fld id="{6977ED83-9E5B-4112-8A8C-D406B411DEDE}" type="slidenum">
              <a:rPr lang="en-US" smtClean="0"/>
              <a:t>13</a:t>
            </a:fld>
            <a:endParaRPr lang="en-US"/>
          </a:p>
        </p:txBody>
      </p:sp>
    </p:spTree>
    <p:extLst>
      <p:ext uri="{BB962C8B-B14F-4D97-AF65-F5344CB8AC3E}">
        <p14:creationId xmlns:p14="http://schemas.microsoft.com/office/powerpoint/2010/main" val="3025607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flash start-times are the times of the first LIS report in each flash. It is likely that LIS misses initial breakdown in some of the flashes, so the true “Time-in-Flash” is likely somewhat longer, and findings will be somewhat “smeared” in time. Given the nature of the time variations for IC flashes, this does not impact the interpretation of the findings. </a:t>
            </a:r>
          </a:p>
        </p:txBody>
      </p:sp>
      <p:sp>
        <p:nvSpPr>
          <p:cNvPr id="4" name="Slide Number Placeholder 3"/>
          <p:cNvSpPr>
            <a:spLocks noGrp="1"/>
          </p:cNvSpPr>
          <p:nvPr>
            <p:ph type="sldNum" sz="quarter" idx="5"/>
          </p:nvPr>
        </p:nvSpPr>
        <p:spPr/>
        <p:txBody>
          <a:bodyPr/>
          <a:lstStyle/>
          <a:p>
            <a:fld id="{6977ED83-9E5B-4112-8A8C-D406B411DEDE}" type="slidenum">
              <a:rPr lang="en-US" smtClean="0"/>
              <a:t>16</a:t>
            </a:fld>
            <a:endParaRPr lang="en-US"/>
          </a:p>
        </p:txBody>
      </p:sp>
    </p:spTree>
    <p:extLst>
      <p:ext uri="{BB962C8B-B14F-4D97-AF65-F5344CB8AC3E}">
        <p14:creationId xmlns:p14="http://schemas.microsoft.com/office/powerpoint/2010/main" val="1826652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from the light source modeling using a 10x10 LIS pixel array. The top panels are the modeled three sizes of light sources in the central 9 LIS pixels. The middle (bottom) panels are the LIS population histogram of the number of events exceeded a low (high) threshold of 158 (316) J.</a:t>
            </a:r>
          </a:p>
          <a:p>
            <a:endParaRPr lang="en-US" dirty="0"/>
          </a:p>
          <a:p>
            <a:r>
              <a:rPr lang="en-US" dirty="0"/>
              <a:t>The histograms represent that fraction of the time that specific numbers of events-per-group are reported, assuming random (“uniform”) spatial location of the optical source.</a:t>
            </a:r>
          </a:p>
          <a:p>
            <a:endParaRPr lang="en-US" dirty="0"/>
          </a:p>
        </p:txBody>
      </p:sp>
      <p:sp>
        <p:nvSpPr>
          <p:cNvPr id="4" name="Slide Number Placeholder 3"/>
          <p:cNvSpPr>
            <a:spLocks noGrp="1"/>
          </p:cNvSpPr>
          <p:nvPr>
            <p:ph type="sldNum" sz="quarter" idx="5"/>
          </p:nvPr>
        </p:nvSpPr>
        <p:spPr/>
        <p:txBody>
          <a:bodyPr/>
          <a:lstStyle/>
          <a:p>
            <a:fld id="{6977ED83-9E5B-4112-8A8C-D406B411DEDE}" type="slidenum">
              <a:rPr lang="en-US" smtClean="0"/>
              <a:t>19</a:t>
            </a:fld>
            <a:endParaRPr lang="en-US"/>
          </a:p>
        </p:txBody>
      </p:sp>
    </p:spTree>
    <p:extLst>
      <p:ext uri="{BB962C8B-B14F-4D97-AF65-F5344CB8AC3E}">
        <p14:creationId xmlns:p14="http://schemas.microsoft.com/office/powerpoint/2010/main" val="21167601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213" name="Picture 21" descr="stu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51292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bwMode="auto">
          <a:xfrm>
            <a:off x="1778000" y="1740694"/>
            <a:ext cx="9745133" cy="263657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8212" name="Rectangle 20"/>
          <p:cNvSpPr>
            <a:spLocks noChangeArrowheads="1"/>
          </p:cNvSpPr>
          <p:nvPr/>
        </p:nvSpPr>
        <p:spPr bwMode="auto">
          <a:xfrm>
            <a:off x="0" y="6488668"/>
            <a:ext cx="12192000" cy="369332"/>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dirty="0"/>
              <a:t>www.company.com</a:t>
            </a:r>
            <a:endParaRPr lang="fr-FR" altLang="en-US" sz="1800" dirty="0"/>
          </a:p>
        </p:txBody>
      </p:sp>
      <p:sp>
        <p:nvSpPr>
          <p:cNvPr id="8198" name="Rectangle 6"/>
          <p:cNvSpPr>
            <a:spLocks noGrp="1" noChangeArrowheads="1"/>
          </p:cNvSpPr>
          <p:nvPr>
            <p:ph type="subTitle" idx="1"/>
          </p:nvPr>
        </p:nvSpPr>
        <p:spPr>
          <a:xfrm>
            <a:off x="4572000" y="5029200"/>
            <a:ext cx="7620000" cy="609600"/>
          </a:xfrm>
          <a:extLst>
            <a:ext uri="{909E8E84-426E-40DD-AFC4-6F175D3DCCD1}">
              <a14:hiddenFill xmlns:a14="http://schemas.microsoft.com/office/drawing/2010/main">
                <a:solidFill>
                  <a:schemeClr val="accent1"/>
                </a:solidFill>
              </a14:hiddenFill>
            </a:ext>
          </a:extLst>
        </p:spPr>
        <p:txBody>
          <a:bodyPr/>
          <a:lstStyle>
            <a:lvl1pPr marL="0" indent="0" algn="ctr">
              <a:buFontTx/>
              <a:buNone/>
              <a:defRPr sz="2000">
                <a:solidFill>
                  <a:schemeClr val="bg1"/>
                </a:solidFill>
              </a:defRPr>
            </a:lvl1pPr>
          </a:lstStyle>
          <a:p>
            <a:pPr lvl="0"/>
            <a:r>
              <a:rPr lang="en-US" altLang="en-US" noProof="0"/>
              <a:t>Click to edit Master subtitle style</a:t>
            </a:r>
          </a:p>
        </p:txBody>
      </p:sp>
      <p:sp>
        <p:nvSpPr>
          <p:cNvPr id="9" name="TextBox 8">
            <a:extLst>
              <a:ext uri="{FF2B5EF4-FFF2-40B4-BE49-F238E27FC236}">
                <a16:creationId xmlns:a16="http://schemas.microsoft.com/office/drawing/2014/main" id="{C475EDCD-F9FC-49EF-9C52-FB1CCF037A83}"/>
              </a:ext>
            </a:extLst>
          </p:cNvPr>
          <p:cNvSpPr txBox="1"/>
          <p:nvPr userDrawn="1"/>
        </p:nvSpPr>
        <p:spPr>
          <a:xfrm>
            <a:off x="11447074" y="6477934"/>
            <a:ext cx="471761" cy="369332"/>
          </a:xfrm>
          <a:prstGeom prst="rect">
            <a:avLst/>
          </a:prstGeom>
          <a:noFill/>
        </p:spPr>
        <p:txBody>
          <a:bodyPr wrap="square" rtlCol="0">
            <a:spAutoFit/>
          </a:bodyPr>
          <a:lstStyle/>
          <a:p>
            <a:fld id="{FD440895-D5C3-4509-83B9-F4C6F2F556ED}" type="slidenum">
              <a:rPr lang="en-US" smtClean="0">
                <a:solidFill>
                  <a:schemeClr val="bg1">
                    <a:lumMod val="95000"/>
                  </a:schemeClr>
                </a:solidFill>
              </a:rPr>
              <a:t>‹#›</a:t>
            </a:fld>
            <a:endParaRPr lang="en-US" dirty="0">
              <a:solidFill>
                <a:schemeClr val="bg1">
                  <a:lumMod val="95000"/>
                </a:schemeClr>
              </a:solidFill>
            </a:endParaRPr>
          </a:p>
        </p:txBody>
      </p:sp>
      <p:sp>
        <p:nvSpPr>
          <p:cNvPr id="4" name="Title 3">
            <a:extLst>
              <a:ext uri="{FF2B5EF4-FFF2-40B4-BE49-F238E27FC236}">
                <a16:creationId xmlns:a16="http://schemas.microsoft.com/office/drawing/2014/main" id="{5B131018-A7B3-4698-8EFD-30EBE698C9F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97752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4290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3600" y="1400176"/>
            <a:ext cx="2438400" cy="47720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38400" y="1400176"/>
            <a:ext cx="7112000" cy="4772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0678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438400" y="1400176"/>
            <a:ext cx="9753600" cy="581025"/>
          </a:xfrm>
        </p:spPr>
        <p:txBody>
          <a:bodyPr/>
          <a:lstStyle/>
          <a:p>
            <a:r>
              <a:rPr lang="en-US"/>
              <a:t>Click to edit Master title style</a:t>
            </a:r>
          </a:p>
        </p:txBody>
      </p:sp>
      <p:sp>
        <p:nvSpPr>
          <p:cNvPr id="3" name="Chart Placeholder 2"/>
          <p:cNvSpPr>
            <a:spLocks noGrp="1"/>
          </p:cNvSpPr>
          <p:nvPr>
            <p:ph type="chart" idx="1"/>
          </p:nvPr>
        </p:nvSpPr>
        <p:spPr>
          <a:xfrm>
            <a:off x="2438400" y="2133600"/>
            <a:ext cx="9550400" cy="4038600"/>
          </a:xfrm>
        </p:spPr>
        <p:txBody>
          <a:bodyPr/>
          <a:lstStyle/>
          <a:p>
            <a:r>
              <a:rPr lang="en-US"/>
              <a:t>Click icon to add chart</a:t>
            </a:r>
          </a:p>
        </p:txBody>
      </p:sp>
    </p:spTree>
    <p:extLst>
      <p:ext uri="{BB962C8B-B14F-4D97-AF65-F5344CB8AC3E}">
        <p14:creationId xmlns:p14="http://schemas.microsoft.com/office/powerpoint/2010/main" val="3339834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1400176"/>
            <a:ext cx="9753600" cy="581025"/>
          </a:xfrm>
        </p:spPr>
        <p:txBody>
          <a:bodyPr/>
          <a:lstStyle/>
          <a:p>
            <a:r>
              <a:rPr lang="en-US"/>
              <a:t>Click to edit Master title style</a:t>
            </a:r>
          </a:p>
        </p:txBody>
      </p:sp>
      <p:sp>
        <p:nvSpPr>
          <p:cNvPr id="3" name="Text Placeholder 2"/>
          <p:cNvSpPr>
            <a:spLocks noGrp="1"/>
          </p:cNvSpPr>
          <p:nvPr>
            <p:ph type="body" sz="half" idx="1"/>
          </p:nvPr>
        </p:nvSpPr>
        <p:spPr>
          <a:xfrm>
            <a:off x="2438400" y="2133600"/>
            <a:ext cx="4673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315200" y="2133600"/>
            <a:ext cx="4673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4591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46565" y="427943"/>
            <a:ext cx="9277350" cy="581025"/>
          </a:xfrm>
        </p:spPr>
        <p:txBody>
          <a:bodyPr/>
          <a:lstStyle/>
          <a:p>
            <a:r>
              <a:rPr lang="en-US" dirty="0"/>
              <a:t>Click to edit Master title style</a:t>
            </a:r>
          </a:p>
        </p:txBody>
      </p:sp>
      <p:sp>
        <p:nvSpPr>
          <p:cNvPr id="4" name="Content Placeholder 3"/>
          <p:cNvSpPr>
            <a:spLocks noGrp="1"/>
          </p:cNvSpPr>
          <p:nvPr>
            <p:ph sz="half" idx="2"/>
          </p:nvPr>
        </p:nvSpPr>
        <p:spPr>
          <a:xfrm>
            <a:off x="2620231" y="1080003"/>
            <a:ext cx="8250969" cy="50047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467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7192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4212811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38400" y="2133600"/>
            <a:ext cx="4673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315200" y="2133600"/>
            <a:ext cx="4673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2286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435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857786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9013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5150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36643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4" name="Picture 20" descr="stuff"/>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1"/>
            <a:ext cx="12192000" cy="5129213"/>
          </a:xfrm>
          <a:prstGeom prst="rect">
            <a:avLst/>
          </a:prstGeom>
          <a:noFill/>
          <a:extLst>
            <a:ext uri="{909E8E84-426E-40DD-AFC4-6F175D3DCCD1}">
              <a14:hiddenFill xmlns:a14="http://schemas.microsoft.com/office/drawing/2010/main">
                <a:solidFill>
                  <a:srgbClr val="FFFFFF"/>
                </a:solidFill>
              </a14:hiddenFill>
            </a:ext>
          </a:extLst>
        </p:spPr>
      </p:pic>
      <p:sp>
        <p:nvSpPr>
          <p:cNvPr id="1057" name="Rectangle 33"/>
          <p:cNvSpPr>
            <a:spLocks noChangeArrowheads="1"/>
          </p:cNvSpPr>
          <p:nvPr/>
        </p:nvSpPr>
        <p:spPr bwMode="auto">
          <a:xfrm>
            <a:off x="1727200" y="1752600"/>
            <a:ext cx="10464800" cy="3505200"/>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26" name="Rectangle 2"/>
          <p:cNvSpPr>
            <a:spLocks noGrp="1" noChangeArrowheads="1"/>
          </p:cNvSpPr>
          <p:nvPr>
            <p:ph type="title"/>
          </p:nvPr>
        </p:nvSpPr>
        <p:spPr bwMode="auto">
          <a:xfrm>
            <a:off x="2438400" y="1400176"/>
            <a:ext cx="9753600" cy="581025"/>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8000" tIns="45720" rIns="91440" bIns="45720" numCol="1" anchor="ctr" anchorCtr="0" compatLnSpc="1">
            <a:prstTxWarp prst="textNoShape">
              <a:avLst/>
            </a:prstTxWarp>
          </a:bodyPr>
          <a:lstStyle/>
          <a:p>
            <a:pPr lvl="0"/>
            <a:r>
              <a:rPr lang="en-US" altLang="en-US"/>
              <a:t>Click to edit Master title style</a:t>
            </a:r>
            <a:endParaRPr lang="fr-FR" altLang="en-US"/>
          </a:p>
        </p:txBody>
      </p:sp>
      <p:sp>
        <p:nvSpPr>
          <p:cNvPr id="1027" name="Rectangle 3"/>
          <p:cNvSpPr>
            <a:spLocks noGrp="1" noChangeArrowheads="1"/>
          </p:cNvSpPr>
          <p:nvPr>
            <p:ph type="body" idx="1"/>
          </p:nvPr>
        </p:nvSpPr>
        <p:spPr bwMode="auto">
          <a:xfrm>
            <a:off x="2438400" y="2133600"/>
            <a:ext cx="9550400" cy="403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fr-FR" altLang="en-US"/>
          </a:p>
        </p:txBody>
      </p:sp>
      <p:sp>
        <p:nvSpPr>
          <p:cNvPr id="1043" name="Rectangle 19"/>
          <p:cNvSpPr>
            <a:spLocks noChangeArrowheads="1"/>
          </p:cNvSpPr>
          <p:nvPr/>
        </p:nvSpPr>
        <p:spPr bwMode="auto">
          <a:xfrm>
            <a:off x="0" y="6488668"/>
            <a:ext cx="12192000" cy="369332"/>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dirty="0"/>
              <a:t>www.company.com</a:t>
            </a:r>
            <a:endParaRPr lang="fr-FR" altLang="en-US" sz="1800" dirty="0"/>
          </a:p>
        </p:txBody>
      </p:sp>
      <p:sp>
        <p:nvSpPr>
          <p:cNvPr id="1047" name="Oval 23"/>
          <p:cNvSpPr>
            <a:spLocks noChangeArrowheads="1"/>
          </p:cNvSpPr>
          <p:nvPr/>
        </p:nvSpPr>
        <p:spPr bwMode="auto">
          <a:xfrm>
            <a:off x="1911351" y="6159500"/>
            <a:ext cx="86783" cy="65088"/>
          </a:xfrm>
          <a:prstGeom prst="ellipse">
            <a:avLst/>
          </a:prstGeom>
          <a:solidFill>
            <a:srgbClr val="BDD2F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48" name="Oval 24"/>
          <p:cNvSpPr>
            <a:spLocks noChangeArrowheads="1"/>
          </p:cNvSpPr>
          <p:nvPr/>
        </p:nvSpPr>
        <p:spPr bwMode="auto">
          <a:xfrm>
            <a:off x="2925233" y="6159500"/>
            <a:ext cx="86784" cy="65088"/>
          </a:xfrm>
          <a:prstGeom prst="ellipse">
            <a:avLst/>
          </a:prstGeom>
          <a:solidFill>
            <a:srgbClr val="BDD2F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49" name="Oval 25"/>
          <p:cNvSpPr>
            <a:spLocks noChangeArrowheads="1"/>
          </p:cNvSpPr>
          <p:nvPr/>
        </p:nvSpPr>
        <p:spPr bwMode="auto">
          <a:xfrm>
            <a:off x="3939118" y="6159500"/>
            <a:ext cx="86783" cy="65088"/>
          </a:xfrm>
          <a:prstGeom prst="ellipse">
            <a:avLst/>
          </a:prstGeom>
          <a:solidFill>
            <a:srgbClr val="BDD2F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50" name="Oval 26"/>
          <p:cNvSpPr>
            <a:spLocks noChangeArrowheads="1"/>
          </p:cNvSpPr>
          <p:nvPr/>
        </p:nvSpPr>
        <p:spPr bwMode="auto">
          <a:xfrm>
            <a:off x="4953000" y="6159500"/>
            <a:ext cx="86784" cy="65088"/>
          </a:xfrm>
          <a:prstGeom prst="ellipse">
            <a:avLst/>
          </a:prstGeom>
          <a:solidFill>
            <a:srgbClr val="BDD2F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51" name="Oval 27"/>
          <p:cNvSpPr>
            <a:spLocks noChangeArrowheads="1"/>
          </p:cNvSpPr>
          <p:nvPr/>
        </p:nvSpPr>
        <p:spPr bwMode="auto">
          <a:xfrm>
            <a:off x="5966885" y="6159500"/>
            <a:ext cx="86783" cy="65088"/>
          </a:xfrm>
          <a:prstGeom prst="ellipse">
            <a:avLst/>
          </a:prstGeom>
          <a:solidFill>
            <a:srgbClr val="BDD2F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52" name="Oval 28"/>
          <p:cNvSpPr>
            <a:spLocks noChangeArrowheads="1"/>
          </p:cNvSpPr>
          <p:nvPr/>
        </p:nvSpPr>
        <p:spPr bwMode="auto">
          <a:xfrm>
            <a:off x="6982884" y="6159500"/>
            <a:ext cx="86783" cy="65088"/>
          </a:xfrm>
          <a:prstGeom prst="ellipse">
            <a:avLst/>
          </a:prstGeom>
          <a:solidFill>
            <a:srgbClr val="BDD2F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53" name="Oval 29"/>
          <p:cNvSpPr>
            <a:spLocks noChangeArrowheads="1"/>
          </p:cNvSpPr>
          <p:nvPr/>
        </p:nvSpPr>
        <p:spPr bwMode="auto">
          <a:xfrm>
            <a:off x="7996767" y="6159500"/>
            <a:ext cx="86784" cy="65088"/>
          </a:xfrm>
          <a:prstGeom prst="ellipse">
            <a:avLst/>
          </a:prstGeom>
          <a:solidFill>
            <a:srgbClr val="BDD2F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54" name="Oval 30"/>
          <p:cNvSpPr>
            <a:spLocks noChangeArrowheads="1"/>
          </p:cNvSpPr>
          <p:nvPr/>
        </p:nvSpPr>
        <p:spPr bwMode="auto">
          <a:xfrm>
            <a:off x="9010651" y="6159500"/>
            <a:ext cx="86783" cy="65088"/>
          </a:xfrm>
          <a:prstGeom prst="ellipse">
            <a:avLst/>
          </a:prstGeom>
          <a:solidFill>
            <a:srgbClr val="BDD2F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55" name="Oval 31"/>
          <p:cNvSpPr>
            <a:spLocks noChangeArrowheads="1"/>
          </p:cNvSpPr>
          <p:nvPr/>
        </p:nvSpPr>
        <p:spPr bwMode="auto">
          <a:xfrm>
            <a:off x="10024533" y="6159500"/>
            <a:ext cx="86784" cy="65088"/>
          </a:xfrm>
          <a:prstGeom prst="ellipse">
            <a:avLst/>
          </a:prstGeom>
          <a:solidFill>
            <a:srgbClr val="BDD2F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56" name="Oval 32"/>
          <p:cNvSpPr>
            <a:spLocks noChangeArrowheads="1"/>
          </p:cNvSpPr>
          <p:nvPr/>
        </p:nvSpPr>
        <p:spPr bwMode="auto">
          <a:xfrm>
            <a:off x="11040533" y="6159500"/>
            <a:ext cx="86784" cy="65088"/>
          </a:xfrm>
          <a:prstGeom prst="ellipse">
            <a:avLst/>
          </a:prstGeom>
          <a:solidFill>
            <a:srgbClr val="BDD2F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2" name="Rectangle 1"/>
          <p:cNvSpPr/>
          <p:nvPr userDrawn="1"/>
        </p:nvSpPr>
        <p:spPr bwMode="auto">
          <a:xfrm>
            <a:off x="1557867" y="2133600"/>
            <a:ext cx="10329333" cy="4250267"/>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8" name="TextBox 17">
            <a:extLst>
              <a:ext uri="{FF2B5EF4-FFF2-40B4-BE49-F238E27FC236}">
                <a16:creationId xmlns:a16="http://schemas.microsoft.com/office/drawing/2014/main" id="{37C0347E-1443-4107-BFCC-A8CB5E27C6D4}"/>
              </a:ext>
            </a:extLst>
          </p:cNvPr>
          <p:cNvSpPr txBox="1"/>
          <p:nvPr userDrawn="1"/>
        </p:nvSpPr>
        <p:spPr>
          <a:xfrm>
            <a:off x="11447074" y="6477934"/>
            <a:ext cx="471761" cy="369332"/>
          </a:xfrm>
          <a:prstGeom prst="rect">
            <a:avLst/>
          </a:prstGeom>
          <a:noFill/>
        </p:spPr>
        <p:txBody>
          <a:bodyPr wrap="square" rtlCol="0">
            <a:spAutoFit/>
          </a:bodyPr>
          <a:lstStyle/>
          <a:p>
            <a:fld id="{FD440895-D5C3-4509-83B9-F4C6F2F556ED}" type="slidenum">
              <a:rPr lang="en-US" smtClean="0">
                <a:solidFill>
                  <a:schemeClr val="bg1">
                    <a:lumMod val="95000"/>
                  </a:schemeClr>
                </a:solidFill>
              </a:rPr>
              <a:t>‹#›</a:t>
            </a:fld>
            <a:endParaRPr lang="en-US" dirty="0">
              <a:solidFill>
                <a:schemeClr val="bg1">
                  <a:lumMod val="95000"/>
                </a:schemeClr>
              </a:solidFill>
            </a:endParaRPr>
          </a:p>
        </p:txBody>
      </p:sp>
      <p:sp>
        <p:nvSpPr>
          <p:cNvPr id="3" name="TextBox 2">
            <a:extLst>
              <a:ext uri="{FF2B5EF4-FFF2-40B4-BE49-F238E27FC236}">
                <a16:creationId xmlns:a16="http://schemas.microsoft.com/office/drawing/2014/main" id="{7DF4A245-8DBA-4EAA-8281-89C32B06D998}"/>
              </a:ext>
            </a:extLst>
          </p:cNvPr>
          <p:cNvSpPr txBox="1"/>
          <p:nvPr userDrawn="1"/>
        </p:nvSpPr>
        <p:spPr>
          <a:xfrm>
            <a:off x="86078" y="6477581"/>
            <a:ext cx="2194983" cy="369332"/>
          </a:xfrm>
          <a:prstGeom prst="rect">
            <a:avLst/>
          </a:prstGeom>
          <a:noFill/>
        </p:spPr>
        <p:txBody>
          <a:bodyPr wrap="square" rtlCol="0">
            <a:spAutoFit/>
          </a:bodyPr>
          <a:lstStyle/>
          <a:p>
            <a:r>
              <a:rPr lang="en-US" dirty="0">
                <a:solidFill>
                  <a:schemeClr val="bg1">
                    <a:lumMod val="85000"/>
                  </a:schemeClr>
                </a:solidFill>
              </a:rPr>
              <a:t>EGU 2020, Vienna</a:t>
            </a:r>
          </a:p>
        </p:txBody>
      </p:sp>
      <p:pic>
        <p:nvPicPr>
          <p:cNvPr id="5" name="Picture 4">
            <a:extLst>
              <a:ext uri="{FF2B5EF4-FFF2-40B4-BE49-F238E27FC236}">
                <a16:creationId xmlns:a16="http://schemas.microsoft.com/office/drawing/2014/main" id="{3BEAF943-4A4B-4024-8215-C43B6BB9FE79}"/>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6078" y="6006826"/>
            <a:ext cx="1227411" cy="429442"/>
          </a:xfrm>
          <a:prstGeom prst="rect">
            <a:avLst/>
          </a:prstGeom>
        </p:spPr>
      </p:pic>
    </p:spTree>
    <p:extLst>
      <p:ext uri="{BB962C8B-B14F-4D97-AF65-F5344CB8AC3E}">
        <p14:creationId xmlns:p14="http://schemas.microsoft.com/office/powerpoint/2010/main" val="36745810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fontAlgn="base" hangingPunct="1">
        <a:spcBef>
          <a:spcPct val="0"/>
        </a:spcBef>
        <a:spcAft>
          <a:spcPct val="0"/>
        </a:spcAft>
        <a:defRPr sz="3600" kern="12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panose="020B0604020202020204" pitchFamily="34" charset="0"/>
        </a:defRPr>
      </a:lvl2pPr>
      <a:lvl3pPr algn="l" rtl="0" eaLnBrk="1" fontAlgn="base" hangingPunct="1">
        <a:spcBef>
          <a:spcPct val="0"/>
        </a:spcBef>
        <a:spcAft>
          <a:spcPct val="0"/>
        </a:spcAft>
        <a:defRPr sz="3600">
          <a:solidFill>
            <a:schemeClr val="bg1"/>
          </a:solidFill>
          <a:latin typeface="Arial" panose="020B0604020202020204" pitchFamily="34" charset="0"/>
        </a:defRPr>
      </a:lvl3pPr>
      <a:lvl4pPr algn="l" rtl="0" eaLnBrk="1" fontAlgn="base" hangingPunct="1">
        <a:spcBef>
          <a:spcPct val="0"/>
        </a:spcBef>
        <a:spcAft>
          <a:spcPct val="0"/>
        </a:spcAft>
        <a:defRPr sz="3600">
          <a:solidFill>
            <a:schemeClr val="bg1"/>
          </a:solidFill>
          <a:latin typeface="Arial" panose="020B0604020202020204" pitchFamily="34" charset="0"/>
        </a:defRPr>
      </a:lvl4pPr>
      <a:lvl5pPr algn="l" rtl="0" eaLnBrk="1" fontAlgn="base" hangingPunct="1">
        <a:spcBef>
          <a:spcPct val="0"/>
        </a:spcBef>
        <a:spcAft>
          <a:spcPct val="0"/>
        </a:spcAft>
        <a:defRPr sz="3600">
          <a:solidFill>
            <a:schemeClr val="bg1"/>
          </a:solidFill>
          <a:latin typeface="Arial" panose="020B0604020202020204" pitchFamily="34" charset="0"/>
        </a:defRPr>
      </a:lvl5pPr>
      <a:lvl6pPr marL="457200" algn="l" rtl="0" eaLnBrk="1" fontAlgn="base" hangingPunct="1">
        <a:spcBef>
          <a:spcPct val="0"/>
        </a:spcBef>
        <a:spcAft>
          <a:spcPct val="0"/>
        </a:spcAft>
        <a:defRPr sz="3600">
          <a:solidFill>
            <a:schemeClr val="bg1"/>
          </a:solidFill>
          <a:latin typeface="Arial" panose="020B0604020202020204" pitchFamily="34" charset="0"/>
        </a:defRPr>
      </a:lvl6pPr>
      <a:lvl7pPr marL="914400" algn="l" rtl="0" eaLnBrk="1" fontAlgn="base" hangingPunct="1">
        <a:spcBef>
          <a:spcPct val="0"/>
        </a:spcBef>
        <a:spcAft>
          <a:spcPct val="0"/>
        </a:spcAft>
        <a:defRPr sz="3600">
          <a:solidFill>
            <a:schemeClr val="bg1"/>
          </a:solidFill>
          <a:latin typeface="Arial" panose="020B0604020202020204" pitchFamily="34" charset="0"/>
        </a:defRPr>
      </a:lvl7pPr>
      <a:lvl8pPr marL="1371600" algn="l" rtl="0" eaLnBrk="1" fontAlgn="base" hangingPunct="1">
        <a:spcBef>
          <a:spcPct val="0"/>
        </a:spcBef>
        <a:spcAft>
          <a:spcPct val="0"/>
        </a:spcAft>
        <a:defRPr sz="3600">
          <a:solidFill>
            <a:schemeClr val="bg1"/>
          </a:solidFill>
          <a:latin typeface="Arial" panose="020B0604020202020204" pitchFamily="34" charset="0"/>
        </a:defRPr>
      </a:lvl8pPr>
      <a:lvl9pPr marL="1828800" algn="l" rtl="0" eaLnBrk="1" fontAlgn="base" hangingPunct="1">
        <a:spcBef>
          <a:spcPct val="0"/>
        </a:spcBef>
        <a:spcAft>
          <a:spcPct val="0"/>
        </a:spcAft>
        <a:defRPr sz="3600">
          <a:solidFill>
            <a:schemeClr val="bg1"/>
          </a:solidFill>
          <a:latin typeface="Arial" panose="020B0604020202020204" pitchFamily="34" charset="0"/>
        </a:defRPr>
      </a:lvl9pPr>
    </p:titleStyle>
    <p:bodyStyle>
      <a:lvl1pPr marL="342900" indent="-342900" algn="l" rtl="0" eaLnBrk="1" fontAlgn="base" hangingPunct="1">
        <a:spcBef>
          <a:spcPct val="20000"/>
        </a:spcBef>
        <a:spcAft>
          <a:spcPct val="0"/>
        </a:spcAft>
        <a:buClr>
          <a:srgbClr val="B4CCE2"/>
        </a:buClr>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B4CCE2"/>
        </a:buClr>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B4CCE2"/>
        </a:buClr>
        <a:buChar char="•"/>
        <a:defRPr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B4CCE2"/>
        </a:buClr>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B4CCE2"/>
        </a:buClr>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agupubs.onlinelibrary.wiley.com/doi/full/10.1029/2019JD032024" TargetMode="Externa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30.png"/><Relationship Id="rId4" Type="http://schemas.openxmlformats.org/officeDocument/2006/relationships/image" Target="../media/image120.png"/></Relationships>
</file>

<file path=ppt/slides/_rels/slide2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10.png"/><Relationship Id="rId4" Type="http://schemas.openxmlformats.org/officeDocument/2006/relationships/image" Target="../media/image150.png"/></Relationships>
</file>

<file path=ppt/slides/_rels/slide22.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180.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0.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3497" y="1367514"/>
            <a:ext cx="11938503" cy="1470025"/>
          </a:xfrm>
          <a:solidFill>
            <a:schemeClr val="tx1"/>
          </a:solidFill>
        </p:spPr>
        <p:txBody>
          <a:bodyPr/>
          <a:lstStyle/>
          <a:p>
            <a:r>
              <a:rPr lang="en-US" dirty="0">
                <a:solidFill>
                  <a:schemeClr val="bg1"/>
                </a:solidFill>
                <a:latin typeface="Georgia" panose="02040502050405020303" pitchFamily="18" charset="0"/>
              </a:rPr>
              <a:t>Flash Size and Within-flash Time Evolution of Cloud-top Optical Emissions</a:t>
            </a:r>
          </a:p>
        </p:txBody>
      </p:sp>
      <p:sp>
        <p:nvSpPr>
          <p:cNvPr id="4" name="Subtitle 1"/>
          <p:cNvSpPr txBox="1">
            <a:spLocks/>
          </p:cNvSpPr>
          <p:nvPr/>
        </p:nvSpPr>
        <p:spPr bwMode="auto">
          <a:xfrm>
            <a:off x="2339462" y="3430623"/>
            <a:ext cx="7766572" cy="43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rgbClr val="B4CCE2"/>
              </a:buClr>
              <a:buFontTx/>
              <a:buNone/>
              <a:defRPr sz="2000" kern="1200">
                <a:solidFill>
                  <a:schemeClr val="bg1"/>
                </a:solidFill>
                <a:latin typeface="+mn-lt"/>
                <a:ea typeface="+mn-ea"/>
                <a:cs typeface="+mn-cs"/>
              </a:defRPr>
            </a:lvl1pPr>
            <a:lvl2pPr marL="742950" indent="-285750" algn="l" rtl="0" eaLnBrk="1" fontAlgn="base" hangingPunct="1">
              <a:spcBef>
                <a:spcPct val="20000"/>
              </a:spcBef>
              <a:spcAft>
                <a:spcPct val="0"/>
              </a:spcAft>
              <a:buClr>
                <a:srgbClr val="B4CCE2"/>
              </a:buClr>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B4CCE2"/>
              </a:buClr>
              <a:buChar char="•"/>
              <a:defRPr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B4CCE2"/>
              </a:buClr>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B4CCE2"/>
              </a:buClr>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800"/>
              </a:spcAft>
            </a:pPr>
            <a:r>
              <a:rPr lang="en-US" sz="2500" dirty="0">
                <a:solidFill>
                  <a:schemeClr val="tx1"/>
                </a:solidFill>
                <a:latin typeface="Georgia" panose="02040502050405020303" pitchFamily="18" charset="0"/>
              </a:rPr>
              <a:t>Ken Cummins &amp; Daile Zhang</a:t>
            </a:r>
          </a:p>
          <a:p>
            <a:pPr>
              <a:spcAft>
                <a:spcPts val="800"/>
              </a:spcAft>
            </a:pPr>
            <a:endParaRPr lang="en-US" sz="2500" dirty="0">
              <a:solidFill>
                <a:schemeClr val="tx1"/>
              </a:solidFill>
              <a:latin typeface="Georgia" panose="02040502050405020303" pitchFamily="18" charset="0"/>
            </a:endParaRPr>
          </a:p>
          <a:p>
            <a:endParaRPr lang="en-US" sz="2500" b="1" dirty="0">
              <a:solidFill>
                <a:schemeClr val="tx1"/>
              </a:solidFill>
              <a:latin typeface="Georgia" panose="02040502050405020303" pitchFamily="18" charset="0"/>
            </a:endParaRPr>
          </a:p>
        </p:txBody>
      </p:sp>
      <p:pic>
        <p:nvPicPr>
          <p:cNvPr id="1026" name="Picture 2" descr="Image result for university of maryla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8609" y="4220921"/>
            <a:ext cx="914280" cy="9142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university of arizon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6338" y="4308243"/>
            <a:ext cx="826958" cy="826958"/>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1"/>
          <p:cNvSpPr txBox="1">
            <a:spLocks/>
          </p:cNvSpPr>
          <p:nvPr/>
        </p:nvSpPr>
        <p:spPr bwMode="auto">
          <a:xfrm>
            <a:off x="3042237" y="6041905"/>
            <a:ext cx="6107526"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rgbClr val="B4CCE2"/>
              </a:buClr>
              <a:buFontTx/>
              <a:buNone/>
              <a:defRPr sz="2000" kern="1200">
                <a:solidFill>
                  <a:schemeClr val="bg1"/>
                </a:solidFill>
                <a:latin typeface="+mn-lt"/>
                <a:ea typeface="+mn-ea"/>
                <a:cs typeface="+mn-cs"/>
              </a:defRPr>
            </a:lvl1pPr>
            <a:lvl2pPr marL="742950" indent="-285750" algn="l" rtl="0" eaLnBrk="1" fontAlgn="base" hangingPunct="1">
              <a:spcBef>
                <a:spcPct val="20000"/>
              </a:spcBef>
              <a:spcAft>
                <a:spcPct val="0"/>
              </a:spcAft>
              <a:buClr>
                <a:srgbClr val="B4CCE2"/>
              </a:buClr>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B4CCE2"/>
              </a:buClr>
              <a:buChar char="•"/>
              <a:defRPr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B4CCE2"/>
              </a:buClr>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B4CCE2"/>
              </a:buClr>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800"/>
              </a:spcAft>
            </a:pPr>
            <a:r>
              <a:rPr lang="en-US" sz="1800" dirty="0">
                <a:solidFill>
                  <a:schemeClr val="tx1"/>
                </a:solidFill>
                <a:latin typeface="Georgia" panose="02040502050405020303" pitchFamily="18" charset="0"/>
              </a:rPr>
              <a:t>See </a:t>
            </a:r>
            <a:r>
              <a:rPr lang="en-US" sz="1800" dirty="0">
                <a:solidFill>
                  <a:schemeClr val="tx1"/>
                </a:solidFill>
                <a:latin typeface="Georgia" panose="02040502050405020303" pitchFamily="18" charset="0"/>
                <a:hlinkClick r:id="rId5"/>
              </a:rPr>
              <a:t>Zhang and Cummins, JGR, 2020</a:t>
            </a:r>
            <a:r>
              <a:rPr lang="en-US" sz="1800" dirty="0">
                <a:solidFill>
                  <a:schemeClr val="tx1"/>
                </a:solidFill>
                <a:latin typeface="Georgia" panose="02040502050405020303" pitchFamily="18" charset="0"/>
              </a:rPr>
              <a:t>  (open access link)</a:t>
            </a:r>
          </a:p>
          <a:p>
            <a:endParaRPr lang="en-US" sz="2500" dirty="0">
              <a:solidFill>
                <a:schemeClr val="tx1"/>
              </a:solidFill>
            </a:endParaRPr>
          </a:p>
          <a:p>
            <a:endParaRPr lang="en-US" sz="2500" b="1" dirty="0">
              <a:solidFill>
                <a:schemeClr val="tx1"/>
              </a:solidFill>
              <a:latin typeface="Georgia" panose="02040502050405020303" pitchFamily="18" charset="0"/>
            </a:endParaRPr>
          </a:p>
        </p:txBody>
      </p:sp>
      <p:pic>
        <p:nvPicPr>
          <p:cNvPr id="12" name="Picture 11" descr="GOES-R_logo.png">
            <a:extLst>
              <a:ext uri="{FF2B5EF4-FFF2-40B4-BE49-F238E27FC236}">
                <a16:creationId xmlns:a16="http://schemas.microsoft.com/office/drawing/2014/main" id="{465413A8-D3D1-4ABD-918A-E1829CFDCE74}"/>
              </a:ext>
            </a:extLst>
          </p:cNvPr>
          <p:cNvPicPr>
            <a:picLocks noChangeAspect="1"/>
          </p:cNvPicPr>
          <p:nvPr/>
        </p:nvPicPr>
        <p:blipFill>
          <a:blip r:embed="rId6" cstate="print"/>
          <a:stretch>
            <a:fillRect/>
          </a:stretch>
        </p:blipFill>
        <p:spPr>
          <a:xfrm>
            <a:off x="9870686" y="4964867"/>
            <a:ext cx="1833110" cy="1169250"/>
          </a:xfrm>
          <a:prstGeom prst="rect">
            <a:avLst/>
          </a:prstGeom>
          <a:effectLst/>
        </p:spPr>
      </p:pic>
      <p:pic>
        <p:nvPicPr>
          <p:cNvPr id="13" name="Picture 12">
            <a:extLst>
              <a:ext uri="{FF2B5EF4-FFF2-40B4-BE49-F238E27FC236}">
                <a16:creationId xmlns:a16="http://schemas.microsoft.com/office/drawing/2014/main" id="{2C24251B-CD12-4D3A-890F-B8F5CF331B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77235" y="3334047"/>
            <a:ext cx="1069402" cy="1164778"/>
          </a:xfrm>
          <a:prstGeom prst="rect">
            <a:avLst/>
          </a:prstGeom>
        </p:spPr>
      </p:pic>
    </p:spTree>
    <p:extLst>
      <p:ext uri="{BB962C8B-B14F-4D97-AF65-F5344CB8AC3E}">
        <p14:creationId xmlns:p14="http://schemas.microsoft.com/office/powerpoint/2010/main" val="2577024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85934" y="1579417"/>
            <a:ext cx="8778240" cy="4726011"/>
          </a:xfrm>
          <a:prstGeom prst="rect">
            <a:avLst/>
          </a:prstGeom>
        </p:spPr>
      </p:pic>
      <p:sp>
        <p:nvSpPr>
          <p:cNvPr id="5" name="Title 4"/>
          <p:cNvSpPr>
            <a:spLocks noGrp="1"/>
          </p:cNvSpPr>
          <p:nvPr>
            <p:ph type="title"/>
          </p:nvPr>
        </p:nvSpPr>
        <p:spPr>
          <a:xfrm>
            <a:off x="1958109" y="476540"/>
            <a:ext cx="10233891" cy="581025"/>
          </a:xfrm>
        </p:spPr>
        <p:txBody>
          <a:bodyPr/>
          <a:lstStyle/>
          <a:p>
            <a:r>
              <a:rPr lang="en-US" dirty="0"/>
              <a:t>GLM Detection Efficiencies vs. Flash Parameters</a:t>
            </a:r>
          </a:p>
        </p:txBody>
      </p:sp>
      <p:sp>
        <p:nvSpPr>
          <p:cNvPr id="3" name="Rectangle 2"/>
          <p:cNvSpPr/>
          <p:nvPr/>
        </p:nvSpPr>
        <p:spPr>
          <a:xfrm>
            <a:off x="5170054" y="1210085"/>
            <a:ext cx="3810000" cy="369332"/>
          </a:xfrm>
          <a:prstGeom prst="rect">
            <a:avLst/>
          </a:prstGeom>
        </p:spPr>
        <p:txBody>
          <a:bodyPr wrap="square">
            <a:spAutoFit/>
          </a:bodyPr>
          <a:lstStyle/>
          <a:p>
            <a:r>
              <a:rPr lang="en-US" b="1" dirty="0">
                <a:solidFill>
                  <a:srgbClr val="02040A"/>
                </a:solidFill>
                <a:latin typeface="Arial" panose="020B0604020202020204" pitchFamily="34" charset="0"/>
                <a:ea typeface="SimSun" panose="02010600030101010101" pitchFamily="2" charset="-122"/>
                <a:cs typeface="Arial" panose="020B0604020202020204" pitchFamily="34" charset="0"/>
              </a:rPr>
              <a:t>18:00 – 19:59 on March 20</a:t>
            </a:r>
            <a:r>
              <a:rPr lang="en-US" b="1" baseline="30000" dirty="0">
                <a:solidFill>
                  <a:srgbClr val="02040A"/>
                </a:solidFill>
                <a:latin typeface="Arial" panose="020B0604020202020204" pitchFamily="34" charset="0"/>
                <a:ea typeface="SimSun" panose="02010600030101010101" pitchFamily="2" charset="-122"/>
                <a:cs typeface="Arial" panose="020B0604020202020204" pitchFamily="34" charset="0"/>
              </a:rPr>
              <a:t>th</a:t>
            </a:r>
            <a:r>
              <a:rPr lang="en-US" b="1" dirty="0">
                <a:solidFill>
                  <a:srgbClr val="02040A"/>
                </a:solidFill>
                <a:latin typeface="Arial" panose="020B0604020202020204" pitchFamily="34" charset="0"/>
                <a:ea typeface="SimSun" panose="02010600030101010101" pitchFamily="2" charset="-122"/>
                <a:cs typeface="Arial" panose="020B0604020202020204" pitchFamily="34" charset="0"/>
              </a:rPr>
              <a:t>, 2018 </a:t>
            </a:r>
            <a:endParaRPr lang="en-US" b="1" dirty="0">
              <a:solidFill>
                <a:srgbClr val="02040A"/>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E2AEA0E-97CD-4EDC-B83B-EC96B09C4A1F}"/>
              </a:ext>
            </a:extLst>
          </p:cNvPr>
          <p:cNvSpPr txBox="1"/>
          <p:nvPr/>
        </p:nvSpPr>
        <p:spPr>
          <a:xfrm>
            <a:off x="321732" y="4109156"/>
            <a:ext cx="2246490" cy="1754326"/>
          </a:xfrm>
          <a:prstGeom prst="rect">
            <a:avLst/>
          </a:prstGeom>
          <a:noFill/>
        </p:spPr>
        <p:txBody>
          <a:bodyPr wrap="square" rtlCol="0">
            <a:spAutoFit/>
          </a:bodyPr>
          <a:lstStyle/>
          <a:p>
            <a:r>
              <a:rPr lang="en-US" sz="1200" dirty="0">
                <a:solidFill>
                  <a:srgbClr val="02040A"/>
                </a:solidFill>
              </a:rPr>
              <a:t>GLM flash detection efficiency (DE, black bars) during 18:00 – 19:59 on March 20th, 2018 with respect to flash duration (top left), flash area (top right), flash extent (bottom left) and channel length (bottom right). The number of flashes are shown as wide grey bars.</a:t>
            </a:r>
          </a:p>
        </p:txBody>
      </p:sp>
    </p:spTree>
    <p:extLst>
      <p:ext uri="{BB962C8B-B14F-4D97-AF65-F5344CB8AC3E}">
        <p14:creationId xmlns:p14="http://schemas.microsoft.com/office/powerpoint/2010/main" val="2704019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A35166-3D79-44EA-A667-C7375C5A1AD1}"/>
              </a:ext>
            </a:extLst>
          </p:cNvPr>
          <p:cNvSpPr>
            <a:spLocks noGrp="1"/>
          </p:cNvSpPr>
          <p:nvPr>
            <p:ph type="title"/>
          </p:nvPr>
        </p:nvSpPr>
        <p:spPr>
          <a:xfrm>
            <a:off x="2398889" y="497065"/>
            <a:ext cx="9753600" cy="581025"/>
          </a:xfrm>
        </p:spPr>
        <p:txBody>
          <a:bodyPr/>
          <a:lstStyle/>
          <a:p>
            <a:r>
              <a:rPr lang="en-US" dirty="0"/>
              <a:t>Overall Analysis Summary</a:t>
            </a:r>
          </a:p>
        </p:txBody>
      </p:sp>
      <p:sp>
        <p:nvSpPr>
          <p:cNvPr id="7" name="Content Placeholder 6">
            <a:extLst>
              <a:ext uri="{FF2B5EF4-FFF2-40B4-BE49-F238E27FC236}">
                <a16:creationId xmlns:a16="http://schemas.microsoft.com/office/drawing/2014/main" id="{13632F37-DC02-49F1-AD41-ADB2765A4756}"/>
              </a:ext>
            </a:extLst>
          </p:cNvPr>
          <p:cNvSpPr>
            <a:spLocks noGrp="1"/>
          </p:cNvSpPr>
          <p:nvPr>
            <p:ph sz="half" idx="2"/>
          </p:nvPr>
        </p:nvSpPr>
        <p:spPr>
          <a:xfrm>
            <a:off x="7473245" y="1329962"/>
            <a:ext cx="4075288" cy="4641860"/>
          </a:xfrm>
        </p:spPr>
        <p:txBody>
          <a:bodyPr/>
          <a:lstStyle/>
          <a:p>
            <a:r>
              <a:rPr lang="en-US" sz="2000" dirty="0"/>
              <a:t>Overall Flash DE: 73.8%</a:t>
            </a:r>
          </a:p>
          <a:p>
            <a:pPr lvl="1"/>
            <a:r>
              <a:rPr lang="en-US" sz="1600" dirty="0"/>
              <a:t>IC Flashes: 71.8%</a:t>
            </a:r>
          </a:p>
          <a:p>
            <a:pPr lvl="1"/>
            <a:r>
              <a:rPr lang="en-US" sz="1600" dirty="0"/>
              <a:t>CG Flashes: 86.5%</a:t>
            </a:r>
          </a:p>
          <a:p>
            <a:pPr lvl="1"/>
            <a:r>
              <a:rPr lang="en-US" sz="1600" dirty="0"/>
              <a:t>Short Flashes (&lt;8 km): 40.4%</a:t>
            </a:r>
          </a:p>
          <a:p>
            <a:pPr lvl="1"/>
            <a:r>
              <a:rPr lang="en-US" sz="1600" dirty="0"/>
              <a:t>Long Flashes (&gt;50 km): 96.3%</a:t>
            </a:r>
          </a:p>
          <a:p>
            <a:pPr lvl="1"/>
            <a:endParaRPr lang="en-US" sz="1600" dirty="0"/>
          </a:p>
          <a:p>
            <a:r>
              <a:rPr lang="en-US" sz="2000" dirty="0"/>
              <a:t>Night DE: 10-20% better</a:t>
            </a:r>
          </a:p>
          <a:p>
            <a:endParaRPr lang="en-US" sz="2000" dirty="0"/>
          </a:p>
          <a:p>
            <a:r>
              <a:rPr lang="en-US" sz="2000" dirty="0"/>
              <a:t>Average Detection Lag from start-of-flash</a:t>
            </a:r>
            <a:endParaRPr lang="en-US" sz="1600" dirty="0"/>
          </a:p>
          <a:p>
            <a:pPr lvl="1"/>
            <a:r>
              <a:rPr lang="en-US" sz="1600" dirty="0"/>
              <a:t>~100 </a:t>
            </a:r>
            <a:r>
              <a:rPr lang="en-US" sz="1600" dirty="0" err="1"/>
              <a:t>ms</a:t>
            </a:r>
            <a:r>
              <a:rPr lang="en-US" sz="1600" dirty="0"/>
              <a:t> overall</a:t>
            </a:r>
          </a:p>
          <a:p>
            <a:pPr lvl="1"/>
            <a:r>
              <a:rPr lang="en-US" sz="1600" dirty="0"/>
              <a:t>~38 </a:t>
            </a:r>
            <a:r>
              <a:rPr lang="en-US" sz="1600" dirty="0" err="1"/>
              <a:t>ms</a:t>
            </a:r>
            <a:r>
              <a:rPr lang="en-US" sz="1600" dirty="0"/>
              <a:t> at night</a:t>
            </a:r>
          </a:p>
          <a:p>
            <a:pPr lvl="1"/>
            <a:endParaRPr lang="en-US" sz="1600" dirty="0"/>
          </a:p>
        </p:txBody>
      </p:sp>
      <p:sp>
        <p:nvSpPr>
          <p:cNvPr id="8" name="TextBox 7">
            <a:extLst>
              <a:ext uri="{FF2B5EF4-FFF2-40B4-BE49-F238E27FC236}">
                <a16:creationId xmlns:a16="http://schemas.microsoft.com/office/drawing/2014/main" id="{F5E3296D-FEE0-43C0-9C4A-9E3B6CFA5D8A}"/>
              </a:ext>
            </a:extLst>
          </p:cNvPr>
          <p:cNvSpPr txBox="1"/>
          <p:nvPr/>
        </p:nvSpPr>
        <p:spPr>
          <a:xfrm>
            <a:off x="2302933" y="1232001"/>
            <a:ext cx="4701822" cy="646331"/>
          </a:xfrm>
          <a:prstGeom prst="rect">
            <a:avLst/>
          </a:prstGeom>
          <a:noFill/>
        </p:spPr>
        <p:txBody>
          <a:bodyPr wrap="square" rtlCol="0">
            <a:spAutoFit/>
          </a:bodyPr>
          <a:lstStyle/>
          <a:p>
            <a:r>
              <a:rPr lang="en-US" dirty="0"/>
              <a:t>22 storm days (25 storm cases) from March 20, 2018 through February 27, 2019 </a:t>
            </a:r>
          </a:p>
        </p:txBody>
      </p:sp>
      <p:graphicFrame>
        <p:nvGraphicFramePr>
          <p:cNvPr id="2" name="Table 1">
            <a:extLst>
              <a:ext uri="{FF2B5EF4-FFF2-40B4-BE49-F238E27FC236}">
                <a16:creationId xmlns:a16="http://schemas.microsoft.com/office/drawing/2014/main" id="{BF4F8DCE-E734-4843-89FD-71796D932BF2}"/>
              </a:ext>
            </a:extLst>
          </p:cNvPr>
          <p:cNvGraphicFramePr>
            <a:graphicFrameLocks noGrp="1"/>
          </p:cNvGraphicFramePr>
          <p:nvPr>
            <p:extLst>
              <p:ext uri="{D42A27DB-BD31-4B8C-83A1-F6EECF244321}">
                <p14:modId xmlns:p14="http://schemas.microsoft.com/office/powerpoint/2010/main" val="2299122799"/>
              </p:ext>
            </p:extLst>
          </p:nvPr>
        </p:nvGraphicFramePr>
        <p:xfrm>
          <a:off x="2302933" y="1926430"/>
          <a:ext cx="4576318" cy="4045392"/>
        </p:xfrm>
        <a:graphic>
          <a:graphicData uri="http://schemas.openxmlformats.org/drawingml/2006/table">
            <a:tbl>
              <a:tblPr firstRow="1" firstCol="1" bandRow="1"/>
              <a:tblGrid>
                <a:gridCol w="735110">
                  <a:extLst>
                    <a:ext uri="{9D8B030D-6E8A-4147-A177-3AD203B41FA5}">
                      <a16:colId xmlns:a16="http://schemas.microsoft.com/office/drawing/2014/main" val="3938554039"/>
                    </a:ext>
                  </a:extLst>
                </a:gridCol>
                <a:gridCol w="859354">
                  <a:extLst>
                    <a:ext uri="{9D8B030D-6E8A-4147-A177-3AD203B41FA5}">
                      <a16:colId xmlns:a16="http://schemas.microsoft.com/office/drawing/2014/main" val="3108861474"/>
                    </a:ext>
                  </a:extLst>
                </a:gridCol>
                <a:gridCol w="546673">
                  <a:extLst>
                    <a:ext uri="{9D8B030D-6E8A-4147-A177-3AD203B41FA5}">
                      <a16:colId xmlns:a16="http://schemas.microsoft.com/office/drawing/2014/main" val="2070638866"/>
                    </a:ext>
                  </a:extLst>
                </a:gridCol>
                <a:gridCol w="344259">
                  <a:extLst>
                    <a:ext uri="{9D8B030D-6E8A-4147-A177-3AD203B41FA5}">
                      <a16:colId xmlns:a16="http://schemas.microsoft.com/office/drawing/2014/main" val="3716183177"/>
                    </a:ext>
                  </a:extLst>
                </a:gridCol>
                <a:gridCol w="344259">
                  <a:extLst>
                    <a:ext uri="{9D8B030D-6E8A-4147-A177-3AD203B41FA5}">
                      <a16:colId xmlns:a16="http://schemas.microsoft.com/office/drawing/2014/main" val="3085040947"/>
                    </a:ext>
                  </a:extLst>
                </a:gridCol>
                <a:gridCol w="472127">
                  <a:extLst>
                    <a:ext uri="{9D8B030D-6E8A-4147-A177-3AD203B41FA5}">
                      <a16:colId xmlns:a16="http://schemas.microsoft.com/office/drawing/2014/main" val="2567469525"/>
                    </a:ext>
                  </a:extLst>
                </a:gridCol>
                <a:gridCol w="710779">
                  <a:extLst>
                    <a:ext uri="{9D8B030D-6E8A-4147-A177-3AD203B41FA5}">
                      <a16:colId xmlns:a16="http://schemas.microsoft.com/office/drawing/2014/main" val="31365915"/>
                    </a:ext>
                  </a:extLst>
                </a:gridCol>
                <a:gridCol w="563757">
                  <a:extLst>
                    <a:ext uri="{9D8B030D-6E8A-4147-A177-3AD203B41FA5}">
                      <a16:colId xmlns:a16="http://schemas.microsoft.com/office/drawing/2014/main" val="2939097159"/>
                    </a:ext>
                  </a:extLst>
                </a:gridCol>
              </a:tblGrid>
              <a:tr h="155305">
                <a:tc>
                  <a:txBody>
                    <a:bodyPr/>
                    <a:lstStyle/>
                    <a:p>
                      <a:pPr>
                        <a:lnSpc>
                          <a:spcPct val="107000"/>
                        </a:lnSpc>
                      </a:pPr>
                      <a:endParaRPr lang="en-US" sz="900">
                        <a:effectLst/>
                        <a:latin typeface="Calibri" panose="020F0502020204030204" pitchFamily="34" charset="0"/>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900">
                        <a:effectLst/>
                        <a:latin typeface="Calibri" panose="020F0502020204030204" pitchFamily="34" charset="0"/>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6">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GLM DE Relative to LMA</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75356089"/>
                  </a:ext>
                </a:extLst>
              </a:tr>
              <a:tr h="311283">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Date</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LMA Flash Count</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Overall</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IC</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CG</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5-8 km</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15-25 km</a:t>
                      </a:r>
                      <a:endParaRPr lang="en-US" sz="900" dirty="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50-100 km</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326194"/>
                  </a:ext>
                </a:extLst>
              </a:tr>
              <a:tr h="155305">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03/20/18</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51,849</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71.7</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69.5</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85.9</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39.7</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75</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95.3</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65134476"/>
                  </a:ext>
                </a:extLst>
              </a:tr>
              <a:tr h="155305">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04/07/18</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6,040</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67</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65.3</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75.7</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34.5</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59.5</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93.9</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42197113"/>
                  </a:ext>
                </a:extLst>
              </a:tr>
              <a:tr h="155305">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04/10/18</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36,732</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60.8</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59.5</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67.3</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21.9</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59.7</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90.9</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4159273"/>
                  </a:ext>
                </a:extLst>
              </a:tr>
              <a:tr h="155305">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04/11/18</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2,413</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86.4</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85.1</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89.2</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56</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77.6</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96.6</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23314636"/>
                  </a:ext>
                </a:extLst>
              </a:tr>
              <a:tr h="155305">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04/23/18</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11,564</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63.6</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59.7</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84</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15.8</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69</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95.1</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93218177"/>
                  </a:ext>
                </a:extLst>
              </a:tr>
              <a:tr h="155305">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05/15/18</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31,030</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74.7</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73.4</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82.5</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45.3</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80.1</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95.4</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60258345"/>
                  </a:ext>
                </a:extLst>
              </a:tr>
              <a:tr h="155305">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05/31/18</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13,920</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59.8</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56.4</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88</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18.2</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64.2</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94.5</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80384155"/>
                  </a:ext>
                </a:extLst>
              </a:tr>
              <a:tr h="155305">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06/04/18</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522</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74.9</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73.2</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93.2</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35.7</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87.8</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96.2</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43077993"/>
                  </a:ext>
                </a:extLst>
              </a:tr>
              <a:tr h="155305">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06/06/18</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21,402</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67.7</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65.4</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80</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24.5</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72.5</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95.2</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65279561"/>
                  </a:ext>
                </a:extLst>
              </a:tr>
              <a:tr h="155305">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07/18/18</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10,495</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65.9</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60.8</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82.9</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27.8</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69.3</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95</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93562732"/>
                  </a:ext>
                </a:extLst>
              </a:tr>
              <a:tr h="155305">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08/10/18</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1,652</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50.8</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44.2</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83.6</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20.8</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56.1</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90.3</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08651478"/>
                  </a:ext>
                </a:extLst>
              </a:tr>
              <a:tr h="155305">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08/23/18</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16,822</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67</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63.1</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85</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32.6</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75.6</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92.8</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4770295"/>
                  </a:ext>
                </a:extLst>
              </a:tr>
              <a:tr h="155305">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09/19/18</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11,547</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71.2</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69.5</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84.7</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38.1</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84.4</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96.2</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34661655"/>
                  </a:ext>
                </a:extLst>
              </a:tr>
              <a:tr h="155305">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11/12/18</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507</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94.7</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94.2</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99.2</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66.7</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96.3</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100</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40205088"/>
                  </a:ext>
                </a:extLst>
              </a:tr>
              <a:tr h="155305">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11/23/18</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3,210</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74.2</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73.6</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100</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39.7</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91.9</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100</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269260421"/>
                  </a:ext>
                </a:extLst>
              </a:tr>
              <a:tr h="155305">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12/03/18</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6,523</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77</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76</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88.9</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40.8</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91.2</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99.4</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79992164"/>
                  </a:ext>
                </a:extLst>
              </a:tr>
              <a:tr h="155305">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12/15/18</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647</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88.4</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86.7</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95.4</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42.9</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91.5</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100</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904777103"/>
                  </a:ext>
                </a:extLst>
              </a:tr>
              <a:tr h="155305">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12/20/18</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5,337</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64.4</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63.7</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72.4</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32.1</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73.1</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98.5</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5112769"/>
                  </a:ext>
                </a:extLst>
              </a:tr>
              <a:tr h="155305">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01/24/19</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1,287</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91.8</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91.6</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94.5</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62.2</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91.2</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100</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917966373"/>
                  </a:ext>
                </a:extLst>
              </a:tr>
              <a:tr h="155305">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02/12/19</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4,919</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84.3</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83.8</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91.2</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52</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93</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99.8</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10644230"/>
                  </a:ext>
                </a:extLst>
              </a:tr>
              <a:tr h="155305">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02/13/19</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2,261</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98.3</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98.3</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98.9</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92.3</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98.8</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100</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87038974"/>
                  </a:ext>
                </a:extLst>
              </a:tr>
              <a:tr h="155305">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02/27/19</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527</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85.2</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83.3</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100</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72.4</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80.8</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100</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01705662"/>
                  </a:ext>
                </a:extLst>
              </a:tr>
              <a:tr h="155305">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Total</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241,206</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73.8</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71.8</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86.5</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40.4</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77.8</a:t>
                      </a:r>
                      <a:endParaRPr lang="en-US" sz="90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96.3</a:t>
                      </a:r>
                      <a:endParaRPr lang="en-US" sz="900" dirty="0">
                        <a:effectLst/>
                        <a:latin typeface="Calibri" panose="020F0502020204030204" pitchFamily="34" charset="0"/>
                        <a:ea typeface="SimSun" panose="02010600030101010101" pitchFamily="2" charset="-122"/>
                        <a:cs typeface="Arial" panose="020B0604020202020204" pitchFamily="34" charset="0"/>
                      </a:endParaRPr>
                    </a:p>
                  </a:txBody>
                  <a:tcPr marL="55910" marR="5591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3704332"/>
                  </a:ext>
                </a:extLst>
              </a:tr>
            </a:tbl>
          </a:graphicData>
        </a:graphic>
      </p:graphicFrame>
      <p:sp>
        <p:nvSpPr>
          <p:cNvPr id="5" name="TextBox 4">
            <a:extLst>
              <a:ext uri="{FF2B5EF4-FFF2-40B4-BE49-F238E27FC236}">
                <a16:creationId xmlns:a16="http://schemas.microsoft.com/office/drawing/2014/main" id="{F95DCBD3-8D70-4307-A2E5-0B217B52D473}"/>
              </a:ext>
            </a:extLst>
          </p:cNvPr>
          <p:cNvSpPr txBox="1"/>
          <p:nvPr/>
        </p:nvSpPr>
        <p:spPr>
          <a:xfrm>
            <a:off x="417689" y="4402162"/>
            <a:ext cx="1800578" cy="1384995"/>
          </a:xfrm>
          <a:prstGeom prst="rect">
            <a:avLst/>
          </a:prstGeom>
          <a:noFill/>
        </p:spPr>
        <p:txBody>
          <a:bodyPr wrap="square" rtlCol="0">
            <a:spAutoFit/>
          </a:bodyPr>
          <a:lstStyle/>
          <a:p>
            <a:r>
              <a:rPr lang="en-US" sz="1200" dirty="0">
                <a:solidFill>
                  <a:srgbClr val="02040A"/>
                </a:solidFill>
              </a:rPr>
              <a:t>Summary of GLM detection efficiencies relative to LMA in the 22 storm days at KSC in 2018 and 2019. Nighttime observations are highlighted in gray.</a:t>
            </a:r>
          </a:p>
        </p:txBody>
      </p:sp>
    </p:spTree>
    <p:extLst>
      <p:ext uri="{BB962C8B-B14F-4D97-AF65-F5344CB8AC3E}">
        <p14:creationId xmlns:p14="http://schemas.microsoft.com/office/powerpoint/2010/main" val="671695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B0289-C55C-4F1E-A2A2-537185466725}"/>
              </a:ext>
            </a:extLst>
          </p:cNvPr>
          <p:cNvSpPr>
            <a:spLocks noGrp="1"/>
          </p:cNvSpPr>
          <p:nvPr>
            <p:ph type="title"/>
          </p:nvPr>
        </p:nvSpPr>
        <p:spPr>
          <a:xfrm>
            <a:off x="2274711" y="305154"/>
            <a:ext cx="9753600" cy="581025"/>
          </a:xfrm>
        </p:spPr>
        <p:txBody>
          <a:bodyPr/>
          <a:lstStyle/>
          <a:p>
            <a:r>
              <a:rPr lang="en-US" dirty="0"/>
              <a:t>Full-year Diurnal DE for GLM</a:t>
            </a:r>
          </a:p>
        </p:txBody>
      </p:sp>
      <p:sp>
        <p:nvSpPr>
          <p:cNvPr id="10" name="TextBox 9">
            <a:extLst>
              <a:ext uri="{FF2B5EF4-FFF2-40B4-BE49-F238E27FC236}">
                <a16:creationId xmlns:a16="http://schemas.microsoft.com/office/drawing/2014/main" id="{6FC7DF1A-98B7-41A9-B855-6A915F3C9BE7}"/>
              </a:ext>
            </a:extLst>
          </p:cNvPr>
          <p:cNvSpPr txBox="1"/>
          <p:nvPr/>
        </p:nvSpPr>
        <p:spPr>
          <a:xfrm>
            <a:off x="2187159" y="1105287"/>
            <a:ext cx="3042294" cy="4647426"/>
          </a:xfrm>
          <a:prstGeom prst="rect">
            <a:avLst/>
          </a:prstGeom>
          <a:noFill/>
        </p:spPr>
        <p:txBody>
          <a:bodyPr wrap="square" rtlCol="0">
            <a:spAutoFit/>
          </a:bodyPr>
          <a:lstStyle/>
          <a:p>
            <a:endParaRPr lang="en-US" dirty="0"/>
          </a:p>
          <a:p>
            <a:r>
              <a:rPr lang="en-US" sz="2200" dirty="0"/>
              <a:t>Long Flashes</a:t>
            </a:r>
          </a:p>
          <a:p>
            <a:pPr marL="285750" indent="-285750">
              <a:buFont typeface="Arial" panose="020B0604020202020204" pitchFamily="34" charset="0"/>
              <a:buChar char="•"/>
            </a:pPr>
            <a:r>
              <a:rPr lang="en-US" dirty="0"/>
              <a:t>Modest diurnal variation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a:p>
            <a:r>
              <a:rPr lang="en-US" sz="2200" dirty="0"/>
              <a:t>All Flashes</a:t>
            </a:r>
          </a:p>
          <a:p>
            <a:pPr marL="285750" indent="-285750">
              <a:buFont typeface="Arial" panose="020B0604020202020204" pitchFamily="34" charset="0"/>
              <a:buChar char="•"/>
            </a:pPr>
            <a:r>
              <a:rPr lang="en-US" dirty="0"/>
              <a:t>~25% diurnal variation for GLM</a:t>
            </a:r>
          </a:p>
          <a:p>
            <a:endParaRPr lang="en-US" dirty="0"/>
          </a:p>
          <a:p>
            <a:endParaRPr lang="en-US" dirty="0"/>
          </a:p>
          <a:p>
            <a:endParaRPr lang="en-US" dirty="0"/>
          </a:p>
          <a:p>
            <a:r>
              <a:rPr lang="en-US" dirty="0"/>
              <a:t>Many-more daytime flashes</a:t>
            </a:r>
          </a:p>
          <a:p>
            <a:pPr marL="285750" indent="-285750">
              <a:buFont typeface="Arial" panose="020B0604020202020204" pitchFamily="34" charset="0"/>
              <a:buChar char="•"/>
            </a:pPr>
            <a:r>
              <a:rPr lang="en-US" dirty="0"/>
              <a:t>Note log scale</a:t>
            </a:r>
          </a:p>
          <a:p>
            <a:endParaRPr lang="en-US" dirty="0"/>
          </a:p>
        </p:txBody>
      </p:sp>
      <p:pic>
        <p:nvPicPr>
          <p:cNvPr id="4" name="Picture 3" descr="A picture containing object&#10;&#10;Description automatically generated">
            <a:extLst>
              <a:ext uri="{FF2B5EF4-FFF2-40B4-BE49-F238E27FC236}">
                <a16:creationId xmlns:a16="http://schemas.microsoft.com/office/drawing/2014/main" id="{72847EF4-5DB1-4F0B-B72F-1334BF59CF8C}"/>
              </a:ext>
            </a:extLst>
          </p:cNvPr>
          <p:cNvPicPr>
            <a:picLocks noChangeAspect="1"/>
          </p:cNvPicPr>
          <p:nvPr/>
        </p:nvPicPr>
        <p:blipFill rotWithShape="1">
          <a:blip r:embed="rId3">
            <a:extLst>
              <a:ext uri="{28A0092B-C50C-407E-A947-70E740481C1C}">
                <a14:useLocalDpi xmlns:a14="http://schemas.microsoft.com/office/drawing/2010/main" val="0"/>
              </a:ext>
            </a:extLst>
          </a:blip>
          <a:srcRect l="5991" r="7622" b="54411"/>
          <a:stretch/>
        </p:blipFill>
        <p:spPr>
          <a:xfrm>
            <a:off x="5488989" y="1008968"/>
            <a:ext cx="6400800" cy="1753837"/>
          </a:xfrm>
          <a:prstGeom prst="rect">
            <a:avLst/>
          </a:prstGeom>
        </p:spPr>
      </p:pic>
      <p:pic>
        <p:nvPicPr>
          <p:cNvPr id="7" name="Picture 6" descr="A picture containing object&#10;&#10;Description automatically generated">
            <a:extLst>
              <a:ext uri="{FF2B5EF4-FFF2-40B4-BE49-F238E27FC236}">
                <a16:creationId xmlns:a16="http://schemas.microsoft.com/office/drawing/2014/main" id="{60C441D8-BA19-4937-8212-F85657F86B66}"/>
              </a:ext>
            </a:extLst>
          </p:cNvPr>
          <p:cNvPicPr>
            <a:picLocks noChangeAspect="1"/>
          </p:cNvPicPr>
          <p:nvPr/>
        </p:nvPicPr>
        <p:blipFill rotWithShape="1">
          <a:blip r:embed="rId4">
            <a:extLst>
              <a:ext uri="{28A0092B-C50C-407E-A947-70E740481C1C}">
                <a14:useLocalDpi xmlns:a14="http://schemas.microsoft.com/office/drawing/2010/main" val="0"/>
              </a:ext>
            </a:extLst>
          </a:blip>
          <a:srcRect l="6279" t="2768" r="7333" b="3284"/>
          <a:stretch/>
        </p:blipFill>
        <p:spPr>
          <a:xfrm>
            <a:off x="5488989" y="2826989"/>
            <a:ext cx="6400800" cy="3570208"/>
          </a:xfrm>
          <a:prstGeom prst="rect">
            <a:avLst/>
          </a:prstGeom>
        </p:spPr>
      </p:pic>
    </p:spTree>
    <p:extLst>
      <p:ext uri="{BB962C8B-B14F-4D97-AF65-F5344CB8AC3E}">
        <p14:creationId xmlns:p14="http://schemas.microsoft.com/office/powerpoint/2010/main" val="1007400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57A9288-BE15-4DB0-89C3-4592125E7DD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10934" y="1642533"/>
            <a:ext cx="8489244" cy="4713112"/>
          </a:xfrm>
          <a:prstGeom prst="rect">
            <a:avLst/>
          </a:prstGeom>
        </p:spPr>
      </p:pic>
      <p:sp>
        <p:nvSpPr>
          <p:cNvPr id="3" name="Title 2"/>
          <p:cNvSpPr>
            <a:spLocks noGrp="1"/>
          </p:cNvSpPr>
          <p:nvPr>
            <p:ph type="title"/>
          </p:nvPr>
        </p:nvSpPr>
        <p:spPr>
          <a:xfrm>
            <a:off x="2438400" y="809049"/>
            <a:ext cx="9753600" cy="581025"/>
          </a:xfrm>
        </p:spPr>
        <p:txBody>
          <a:bodyPr/>
          <a:lstStyle/>
          <a:p>
            <a:r>
              <a:rPr lang="en-US" dirty="0"/>
              <a:t>GLM DE vs. Latency after Initial Breakdown </a:t>
            </a:r>
          </a:p>
        </p:txBody>
      </p:sp>
      <p:grpSp>
        <p:nvGrpSpPr>
          <p:cNvPr id="14" name="Group 13">
            <a:extLst>
              <a:ext uri="{FF2B5EF4-FFF2-40B4-BE49-F238E27FC236}">
                <a16:creationId xmlns:a16="http://schemas.microsoft.com/office/drawing/2014/main" id="{67428C7C-7ED2-4D8E-89A2-80679093254D}"/>
              </a:ext>
            </a:extLst>
          </p:cNvPr>
          <p:cNvGrpSpPr/>
          <p:nvPr/>
        </p:nvGrpSpPr>
        <p:grpSpPr>
          <a:xfrm>
            <a:off x="3692173" y="3999089"/>
            <a:ext cx="2816817" cy="1731673"/>
            <a:chOff x="3562350" y="4108450"/>
            <a:chExt cx="2816817" cy="1619490"/>
          </a:xfrm>
        </p:grpSpPr>
        <p:cxnSp>
          <p:nvCxnSpPr>
            <p:cNvPr id="6" name="Straight Connector 5">
              <a:extLst>
                <a:ext uri="{FF2B5EF4-FFF2-40B4-BE49-F238E27FC236}">
                  <a16:creationId xmlns:a16="http://schemas.microsoft.com/office/drawing/2014/main" id="{6833090F-8C5B-4178-AD80-A8934CDFDF45}"/>
                </a:ext>
              </a:extLst>
            </p:cNvPr>
            <p:cNvCxnSpPr>
              <a:cxnSpLocks/>
            </p:cNvCxnSpPr>
            <p:nvPr/>
          </p:nvCxnSpPr>
          <p:spPr bwMode="auto">
            <a:xfrm>
              <a:off x="3562350" y="4108450"/>
              <a:ext cx="2816817" cy="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BAF1CB58-5528-4E56-A145-33502501614E}"/>
                </a:ext>
              </a:extLst>
            </p:cNvPr>
            <p:cNvCxnSpPr>
              <a:cxnSpLocks/>
            </p:cNvCxnSpPr>
            <p:nvPr/>
          </p:nvCxnSpPr>
          <p:spPr bwMode="auto">
            <a:xfrm flipV="1">
              <a:off x="6379167" y="4152181"/>
              <a:ext cx="0" cy="1575759"/>
            </a:xfrm>
            <a:prstGeom prst="line">
              <a:avLst/>
            </a:prstGeom>
            <a:ln w="19050">
              <a:prstDash val="dash"/>
            </a:ln>
          </p:spPr>
          <p:style>
            <a:lnRef idx="1">
              <a:schemeClr val="dk1"/>
            </a:lnRef>
            <a:fillRef idx="0">
              <a:schemeClr val="dk1"/>
            </a:fillRef>
            <a:effectRef idx="0">
              <a:schemeClr val="dk1"/>
            </a:effectRef>
            <a:fontRef idx="minor">
              <a:schemeClr val="tx1"/>
            </a:fontRef>
          </p:style>
        </p:cxnSp>
      </p:grpSp>
      <p:sp>
        <p:nvSpPr>
          <p:cNvPr id="5" name="TextBox 4">
            <a:extLst>
              <a:ext uri="{FF2B5EF4-FFF2-40B4-BE49-F238E27FC236}">
                <a16:creationId xmlns:a16="http://schemas.microsoft.com/office/drawing/2014/main" id="{60125B44-76F5-4B31-8D00-22822789BD45}"/>
              </a:ext>
            </a:extLst>
          </p:cNvPr>
          <p:cNvSpPr txBox="1"/>
          <p:nvPr/>
        </p:nvSpPr>
        <p:spPr>
          <a:xfrm>
            <a:off x="459093" y="4048671"/>
            <a:ext cx="2517419" cy="1569660"/>
          </a:xfrm>
          <a:prstGeom prst="rect">
            <a:avLst/>
          </a:prstGeom>
          <a:noFill/>
        </p:spPr>
        <p:txBody>
          <a:bodyPr wrap="square" rtlCol="0">
            <a:spAutoFit/>
          </a:bodyPr>
          <a:lstStyle/>
          <a:p>
            <a:r>
              <a:rPr lang="en-US" sz="1200" dirty="0">
                <a:solidFill>
                  <a:srgbClr val="02040A"/>
                </a:solidFill>
              </a:rPr>
              <a:t>Cumulative fraction of the GLM flash latency after the LMA-reported start-of-flashes for various ranges of channel lengths. The table indicates the flash DE and DE for initial breakdown (I.B. DE) for the same ranges of channel lengths. </a:t>
            </a:r>
          </a:p>
        </p:txBody>
      </p:sp>
    </p:spTree>
    <p:extLst>
      <p:ext uri="{BB962C8B-B14F-4D97-AF65-F5344CB8AC3E}">
        <p14:creationId xmlns:p14="http://schemas.microsoft.com/office/powerpoint/2010/main" val="303646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1725" y="168467"/>
            <a:ext cx="9753600" cy="581025"/>
          </a:xfrm>
        </p:spPr>
        <p:txBody>
          <a:bodyPr/>
          <a:lstStyle/>
          <a:p>
            <a:r>
              <a:rPr lang="en-US" dirty="0"/>
              <a:t>Summary – GLM Performance</a:t>
            </a:r>
          </a:p>
        </p:txBody>
      </p:sp>
      <p:pic>
        <p:nvPicPr>
          <p:cNvPr id="12" name="Content Placeholder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6183" y="1107952"/>
            <a:ext cx="1657966" cy="1339588"/>
          </a:xfrm>
          <a:prstGeom prst="rect">
            <a:avLst/>
          </a:prstGeom>
        </p:spPr>
      </p:pic>
      <p:sp>
        <p:nvSpPr>
          <p:cNvPr id="14" name="TextBox 13"/>
          <p:cNvSpPr txBox="1"/>
          <p:nvPr/>
        </p:nvSpPr>
        <p:spPr>
          <a:xfrm>
            <a:off x="132259" y="6457890"/>
            <a:ext cx="496391" cy="400110"/>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12</a:t>
            </a:r>
          </a:p>
        </p:txBody>
      </p:sp>
      <p:sp>
        <p:nvSpPr>
          <p:cNvPr id="4" name="Rectangle 3"/>
          <p:cNvSpPr/>
          <p:nvPr/>
        </p:nvSpPr>
        <p:spPr>
          <a:xfrm>
            <a:off x="4666636" y="1038942"/>
            <a:ext cx="6991350" cy="1231106"/>
          </a:xfrm>
          <a:prstGeom prst="rect">
            <a:avLst/>
          </a:prstGeom>
        </p:spPr>
        <p:txBody>
          <a:bodyPr wrap="square">
            <a:spAutoFit/>
          </a:bodyPr>
          <a:lstStyle/>
          <a:p>
            <a:pPr marL="285750" indent="-285750">
              <a:spcAft>
                <a:spcPts val="600"/>
              </a:spcAft>
              <a:buFont typeface="Arial" panose="020B0604020202020204" pitchFamily="34" charset="0"/>
              <a:buChar char="→"/>
            </a:pPr>
            <a:r>
              <a:rPr lang="en-US" sz="1600" u="sng" dirty="0"/>
              <a:t>Mean daily flash DE ~74% (higher at night; better for CG)</a:t>
            </a:r>
          </a:p>
          <a:p>
            <a:pPr marL="285750" indent="-285750">
              <a:spcAft>
                <a:spcPts val="600"/>
              </a:spcAft>
              <a:buFont typeface="Arial" panose="020B0604020202020204" pitchFamily="34" charset="0"/>
              <a:buChar char="→"/>
            </a:pPr>
            <a:r>
              <a:rPr lang="en-US" sz="1600" u="sng" dirty="0"/>
              <a:t> Larger flash and/or longer flash =&gt; higher DE</a:t>
            </a:r>
          </a:p>
          <a:p>
            <a:pPr marL="285750" indent="-285750">
              <a:spcAft>
                <a:spcPts val="600"/>
              </a:spcAft>
              <a:buFont typeface="Arial" panose="020B0604020202020204" pitchFamily="34" charset="0"/>
              <a:buChar char="→"/>
            </a:pPr>
            <a:r>
              <a:rPr lang="en-US" sz="1600" u="sng" dirty="0">
                <a:solidFill>
                  <a:srgbClr val="FF9900"/>
                </a:solidFill>
              </a:rPr>
              <a:t>Well-suited to support LLCC interpretation for anvil and stratiform cases (~95% DE for long flashes)</a:t>
            </a:r>
          </a:p>
        </p:txBody>
      </p:sp>
      <p:sp>
        <p:nvSpPr>
          <p:cNvPr id="3" name="Rectangle 2"/>
          <p:cNvSpPr/>
          <p:nvPr/>
        </p:nvSpPr>
        <p:spPr>
          <a:xfrm>
            <a:off x="4627125" y="4439493"/>
            <a:ext cx="6991350" cy="338554"/>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US" sz="1600" u="sng" dirty="0"/>
              <a:t>Late detection of flashes (frequently misses Initial </a:t>
            </a:r>
            <a:r>
              <a:rPr lang="en-US" sz="1600" u="sng" dirty="0" err="1"/>
              <a:t>Breaksown</a:t>
            </a:r>
            <a:r>
              <a:rPr lang="en-US" sz="1600" u="sng" dirty="0"/>
              <a:t>)</a:t>
            </a:r>
          </a:p>
        </p:txBody>
      </p:sp>
      <p:sp>
        <p:nvSpPr>
          <p:cNvPr id="17" name="Rectangle 16">
            <a:extLst>
              <a:ext uri="{FF2B5EF4-FFF2-40B4-BE49-F238E27FC236}">
                <a16:creationId xmlns:a16="http://schemas.microsoft.com/office/drawing/2014/main" id="{A36B5400-8B6B-4B05-A1B0-CB6726636DCE}"/>
              </a:ext>
            </a:extLst>
          </p:cNvPr>
          <p:cNvSpPr/>
          <p:nvPr/>
        </p:nvSpPr>
        <p:spPr>
          <a:xfrm>
            <a:off x="4666636" y="3016663"/>
            <a:ext cx="6991350" cy="338554"/>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US" sz="1600" u="sng" dirty="0"/>
              <a:t>Diurnal DE variations are smaller for larger flashes</a:t>
            </a:r>
          </a:p>
        </p:txBody>
      </p:sp>
      <p:pic>
        <p:nvPicPr>
          <p:cNvPr id="10" name="Picture 9" descr="A screenshot of a cell phone&#10;&#10;Description automatically generated">
            <a:extLst>
              <a:ext uri="{FF2B5EF4-FFF2-40B4-BE49-F238E27FC236}">
                <a16:creationId xmlns:a16="http://schemas.microsoft.com/office/drawing/2014/main" id="{257E85C5-C037-40F9-8634-DE4E125511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8962" y="2900754"/>
            <a:ext cx="3143004" cy="1173806"/>
          </a:xfrm>
          <a:prstGeom prst="rect">
            <a:avLst/>
          </a:prstGeom>
        </p:spPr>
      </p:pic>
      <p:pic>
        <p:nvPicPr>
          <p:cNvPr id="19" name="Picture 18">
            <a:extLst>
              <a:ext uri="{FF2B5EF4-FFF2-40B4-BE49-F238E27FC236}">
                <a16:creationId xmlns:a16="http://schemas.microsoft.com/office/drawing/2014/main" id="{8DEF4F9F-6F29-47BF-94DA-A1032E25EBE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354292" y="4323658"/>
            <a:ext cx="3312344" cy="1315142"/>
          </a:xfrm>
          <a:prstGeom prst="rect">
            <a:avLst/>
          </a:prstGeom>
        </p:spPr>
      </p:pic>
      <p:sp>
        <p:nvSpPr>
          <p:cNvPr id="20" name="TextBox 19">
            <a:extLst>
              <a:ext uri="{FF2B5EF4-FFF2-40B4-BE49-F238E27FC236}">
                <a16:creationId xmlns:a16="http://schemas.microsoft.com/office/drawing/2014/main" id="{B9BB4AA6-B7AC-4A02-9280-1888A84CFB71}"/>
              </a:ext>
            </a:extLst>
          </p:cNvPr>
          <p:cNvSpPr txBox="1"/>
          <p:nvPr/>
        </p:nvSpPr>
        <p:spPr>
          <a:xfrm>
            <a:off x="6835422" y="5495892"/>
            <a:ext cx="5000978" cy="646331"/>
          </a:xfrm>
          <a:prstGeom prst="rect">
            <a:avLst/>
          </a:prstGeom>
          <a:noFill/>
        </p:spPr>
        <p:txBody>
          <a:bodyPr wrap="square" rtlCol="0">
            <a:spAutoFit/>
          </a:bodyPr>
          <a:lstStyle/>
          <a:p>
            <a:r>
              <a:rPr lang="en-US" i="1" dirty="0">
                <a:solidFill>
                  <a:srgbClr val="FF0000"/>
                </a:solidFill>
              </a:rPr>
              <a:t>What is at the root of these GLM behaviors?</a:t>
            </a:r>
          </a:p>
          <a:p>
            <a:r>
              <a:rPr lang="en-US" i="1" dirty="0">
                <a:solidFill>
                  <a:srgbClr val="FF0000"/>
                </a:solidFill>
              </a:rPr>
              <a:t>Let’s look at LIS…</a:t>
            </a:r>
          </a:p>
        </p:txBody>
      </p:sp>
    </p:spTree>
    <p:extLst>
      <p:ext uri="{BB962C8B-B14F-4D97-AF65-F5344CB8AC3E}">
        <p14:creationId xmlns:p14="http://schemas.microsoft.com/office/powerpoint/2010/main" val="165588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E95A9-1C6A-48D5-9DB1-CBB7F7DD1D0F}"/>
              </a:ext>
            </a:extLst>
          </p:cNvPr>
          <p:cNvSpPr>
            <a:spLocks noGrp="1"/>
          </p:cNvSpPr>
          <p:nvPr>
            <p:ph type="title"/>
          </p:nvPr>
        </p:nvSpPr>
        <p:spPr>
          <a:xfrm>
            <a:off x="2438400" y="1168400"/>
            <a:ext cx="9753600" cy="812801"/>
          </a:xfrm>
        </p:spPr>
        <p:txBody>
          <a:bodyPr/>
          <a:lstStyle/>
          <a:p>
            <a:r>
              <a:rPr lang="en-US" dirty="0"/>
              <a:t>Part 2</a:t>
            </a:r>
          </a:p>
        </p:txBody>
      </p:sp>
      <p:sp>
        <p:nvSpPr>
          <p:cNvPr id="3" name="Content Placeholder 2">
            <a:extLst>
              <a:ext uri="{FF2B5EF4-FFF2-40B4-BE49-F238E27FC236}">
                <a16:creationId xmlns:a16="http://schemas.microsoft.com/office/drawing/2014/main" id="{2D8CFF7F-FDD5-45F8-93C7-18197DAC63C4}"/>
              </a:ext>
            </a:extLst>
          </p:cNvPr>
          <p:cNvSpPr>
            <a:spLocks noGrp="1"/>
          </p:cNvSpPr>
          <p:nvPr>
            <p:ph idx="1"/>
          </p:nvPr>
        </p:nvSpPr>
        <p:spPr>
          <a:xfrm>
            <a:off x="3877733" y="2906889"/>
            <a:ext cx="6982178" cy="1670756"/>
          </a:xfrm>
        </p:spPr>
        <p:txBody>
          <a:bodyPr/>
          <a:lstStyle/>
          <a:p>
            <a:r>
              <a:rPr lang="en-US" dirty="0"/>
              <a:t>Study/explain the GLM findings related to flash size and duration (discussed above) using the Lightning Imaging Sensor on TRMM</a:t>
            </a:r>
          </a:p>
          <a:p>
            <a:pPr marL="0" indent="0">
              <a:buNone/>
            </a:pPr>
            <a:endParaRPr lang="en-US" dirty="0"/>
          </a:p>
        </p:txBody>
      </p:sp>
      <p:pic>
        <p:nvPicPr>
          <p:cNvPr id="4" name="Picture 3" descr="GOES-R_logo.png">
            <a:extLst>
              <a:ext uri="{FF2B5EF4-FFF2-40B4-BE49-F238E27FC236}">
                <a16:creationId xmlns:a16="http://schemas.microsoft.com/office/drawing/2014/main" id="{CFC1326F-FFD7-425D-8984-E67D7A6CB49E}"/>
              </a:ext>
            </a:extLst>
          </p:cNvPr>
          <p:cNvPicPr>
            <a:picLocks noChangeAspect="1"/>
          </p:cNvPicPr>
          <p:nvPr/>
        </p:nvPicPr>
        <p:blipFill>
          <a:blip r:embed="rId2" cstate="print"/>
          <a:stretch>
            <a:fillRect/>
          </a:stretch>
        </p:blipFill>
        <p:spPr>
          <a:xfrm>
            <a:off x="1568926" y="3024043"/>
            <a:ext cx="1479074" cy="943428"/>
          </a:xfrm>
          <a:prstGeom prst="rect">
            <a:avLst/>
          </a:prstGeom>
          <a:effectLst/>
        </p:spPr>
      </p:pic>
    </p:spTree>
    <p:extLst>
      <p:ext uri="{BB962C8B-B14F-4D97-AF65-F5344CB8AC3E}">
        <p14:creationId xmlns:p14="http://schemas.microsoft.com/office/powerpoint/2010/main" val="3439282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0083" y="1929099"/>
            <a:ext cx="8928300" cy="4476620"/>
          </a:xfrm>
          <a:prstGeom prst="rect">
            <a:avLst/>
          </a:prstGeom>
        </p:spPr>
      </p:pic>
      <p:sp>
        <p:nvSpPr>
          <p:cNvPr id="4" name="Title 3"/>
          <p:cNvSpPr>
            <a:spLocks noGrp="1"/>
          </p:cNvSpPr>
          <p:nvPr>
            <p:ph type="title"/>
          </p:nvPr>
        </p:nvSpPr>
        <p:spPr>
          <a:xfrm>
            <a:off x="2438400" y="822960"/>
            <a:ext cx="9753600" cy="581025"/>
          </a:xfrm>
        </p:spPr>
        <p:txBody>
          <a:bodyPr/>
          <a:lstStyle/>
          <a:p>
            <a:r>
              <a:rPr lang="en-US" dirty="0"/>
              <a:t>Flash Time Evolution of Group Energy Density</a:t>
            </a:r>
          </a:p>
        </p:txBody>
      </p:sp>
      <p:sp>
        <p:nvSpPr>
          <p:cNvPr id="6" name="TextBox 5">
            <a:extLst>
              <a:ext uri="{FF2B5EF4-FFF2-40B4-BE49-F238E27FC236}">
                <a16:creationId xmlns:a16="http://schemas.microsoft.com/office/drawing/2014/main" id="{20575B02-3E6D-435B-B76E-C81B34E173E6}"/>
              </a:ext>
            </a:extLst>
          </p:cNvPr>
          <p:cNvSpPr txBox="1"/>
          <p:nvPr/>
        </p:nvSpPr>
        <p:spPr>
          <a:xfrm>
            <a:off x="4686424" y="1687948"/>
            <a:ext cx="5087006" cy="369332"/>
          </a:xfrm>
          <a:prstGeom prst="rect">
            <a:avLst/>
          </a:prstGeom>
          <a:noFill/>
        </p:spPr>
        <p:txBody>
          <a:bodyPr wrap="square" rtlCol="0">
            <a:spAutoFit/>
          </a:bodyPr>
          <a:lstStyle/>
          <a:p>
            <a:r>
              <a:rPr lang="en-US" dirty="0"/>
              <a:t>TRMM LIS June-July-August 2013 over CONUS</a:t>
            </a:r>
          </a:p>
        </p:txBody>
      </p:sp>
      <p:sp>
        <p:nvSpPr>
          <p:cNvPr id="3" name="TextBox 2">
            <a:extLst>
              <a:ext uri="{FF2B5EF4-FFF2-40B4-BE49-F238E27FC236}">
                <a16:creationId xmlns:a16="http://schemas.microsoft.com/office/drawing/2014/main" id="{7A1B3A1E-4563-419C-9374-AA4A80C78AD9}"/>
              </a:ext>
            </a:extLst>
          </p:cNvPr>
          <p:cNvSpPr txBox="1"/>
          <p:nvPr/>
        </p:nvSpPr>
        <p:spPr>
          <a:xfrm>
            <a:off x="592659" y="3357384"/>
            <a:ext cx="2517424" cy="2677656"/>
          </a:xfrm>
          <a:prstGeom prst="rect">
            <a:avLst/>
          </a:prstGeom>
          <a:noFill/>
        </p:spPr>
        <p:txBody>
          <a:bodyPr wrap="square" rtlCol="0">
            <a:spAutoFit/>
          </a:bodyPr>
          <a:lstStyle/>
          <a:p>
            <a:r>
              <a:rPr lang="en-US" sz="1200" dirty="0">
                <a:solidFill>
                  <a:srgbClr val="02040A"/>
                </a:solidFill>
              </a:rPr>
              <a:t>LIS flash time evolution of mean group area in intra-cloud flashes (solid, top) and cloud-to-ground (dash-dotted, bottom) within the NLDN coverage during 2013 JJA. The sampling intervals are longer as time-in-flash increases, due to the smaller number of longer-duration flashes. The grey bars are the count (shown on the right) in the bins. Note that the data were cut off at one second in the figures due to the small number of flashes longer than one second.</a:t>
            </a:r>
          </a:p>
        </p:txBody>
      </p:sp>
    </p:spTree>
    <p:extLst>
      <p:ext uri="{BB962C8B-B14F-4D97-AF65-F5344CB8AC3E}">
        <p14:creationId xmlns:p14="http://schemas.microsoft.com/office/powerpoint/2010/main" val="971938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7015" y="1921813"/>
            <a:ext cx="8928300" cy="4476620"/>
          </a:xfrm>
          <a:prstGeom prst="rect">
            <a:avLst/>
          </a:prstGeom>
        </p:spPr>
      </p:pic>
      <p:sp>
        <p:nvSpPr>
          <p:cNvPr id="3" name="Title 2"/>
          <p:cNvSpPr>
            <a:spLocks noGrp="1"/>
          </p:cNvSpPr>
          <p:nvPr>
            <p:ph type="title"/>
          </p:nvPr>
        </p:nvSpPr>
        <p:spPr>
          <a:xfrm>
            <a:off x="2438400" y="818285"/>
            <a:ext cx="9753600" cy="581025"/>
          </a:xfrm>
        </p:spPr>
        <p:txBody>
          <a:bodyPr/>
          <a:lstStyle/>
          <a:p>
            <a:r>
              <a:rPr lang="en-US" dirty="0"/>
              <a:t>Flash Time Evolution of Group Area</a:t>
            </a:r>
          </a:p>
        </p:txBody>
      </p:sp>
      <p:sp>
        <p:nvSpPr>
          <p:cNvPr id="5" name="TextBox 4">
            <a:extLst>
              <a:ext uri="{FF2B5EF4-FFF2-40B4-BE49-F238E27FC236}">
                <a16:creationId xmlns:a16="http://schemas.microsoft.com/office/drawing/2014/main" id="{20575B02-3E6D-435B-B76E-C81B34E173E6}"/>
              </a:ext>
            </a:extLst>
          </p:cNvPr>
          <p:cNvSpPr txBox="1"/>
          <p:nvPr/>
        </p:nvSpPr>
        <p:spPr>
          <a:xfrm>
            <a:off x="5047662" y="1648437"/>
            <a:ext cx="5087006" cy="369332"/>
          </a:xfrm>
          <a:prstGeom prst="rect">
            <a:avLst/>
          </a:prstGeom>
          <a:noFill/>
        </p:spPr>
        <p:txBody>
          <a:bodyPr wrap="square" rtlCol="0">
            <a:spAutoFit/>
          </a:bodyPr>
          <a:lstStyle/>
          <a:p>
            <a:r>
              <a:rPr lang="en-US" dirty="0"/>
              <a:t>TRMM LIS June-July-August 2013 over CONUS</a:t>
            </a:r>
          </a:p>
        </p:txBody>
      </p:sp>
      <p:sp>
        <p:nvSpPr>
          <p:cNvPr id="6" name="TextBox 5">
            <a:extLst>
              <a:ext uri="{FF2B5EF4-FFF2-40B4-BE49-F238E27FC236}">
                <a16:creationId xmlns:a16="http://schemas.microsoft.com/office/drawing/2014/main" id="{A9419F7C-AC3C-4CED-BC01-B64177B0A25F}"/>
              </a:ext>
            </a:extLst>
          </p:cNvPr>
          <p:cNvSpPr txBox="1"/>
          <p:nvPr/>
        </p:nvSpPr>
        <p:spPr>
          <a:xfrm>
            <a:off x="835376" y="4893734"/>
            <a:ext cx="1817511" cy="461665"/>
          </a:xfrm>
          <a:prstGeom prst="rect">
            <a:avLst/>
          </a:prstGeom>
          <a:noFill/>
        </p:spPr>
        <p:txBody>
          <a:bodyPr wrap="square" rtlCol="0">
            <a:spAutoFit/>
          </a:bodyPr>
          <a:lstStyle/>
          <a:p>
            <a:r>
              <a:rPr lang="en-US" sz="1200" dirty="0">
                <a:solidFill>
                  <a:srgbClr val="02040A"/>
                </a:solidFill>
              </a:rPr>
              <a:t>Same as for previous slide, but for group area</a:t>
            </a:r>
          </a:p>
        </p:txBody>
      </p:sp>
    </p:spTree>
    <p:extLst>
      <p:ext uri="{BB962C8B-B14F-4D97-AF65-F5344CB8AC3E}">
        <p14:creationId xmlns:p14="http://schemas.microsoft.com/office/powerpoint/2010/main" val="198975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3228907" y="1833938"/>
            <a:ext cx="8742485" cy="4351338"/>
          </a:xfrm>
          <a:prstGeom prst="rect">
            <a:avLst/>
          </a:prstGeom>
        </p:spPr>
      </p:pic>
      <p:sp>
        <p:nvSpPr>
          <p:cNvPr id="4" name="Title 3"/>
          <p:cNvSpPr>
            <a:spLocks noGrp="1"/>
          </p:cNvSpPr>
          <p:nvPr>
            <p:ph type="title"/>
          </p:nvPr>
        </p:nvSpPr>
        <p:spPr>
          <a:xfrm>
            <a:off x="1791855" y="851536"/>
            <a:ext cx="10400145" cy="581025"/>
          </a:xfrm>
        </p:spPr>
        <p:txBody>
          <a:bodyPr/>
          <a:lstStyle/>
          <a:p>
            <a:r>
              <a:rPr lang="en-US" dirty="0"/>
              <a:t>Flash Time Evolution for Different Flash Durations</a:t>
            </a:r>
          </a:p>
        </p:txBody>
      </p:sp>
      <p:sp>
        <p:nvSpPr>
          <p:cNvPr id="8" name="TextBox 7">
            <a:extLst>
              <a:ext uri="{FF2B5EF4-FFF2-40B4-BE49-F238E27FC236}">
                <a16:creationId xmlns:a16="http://schemas.microsoft.com/office/drawing/2014/main" id="{20575B02-3E6D-435B-B76E-C81B34E173E6}"/>
              </a:ext>
            </a:extLst>
          </p:cNvPr>
          <p:cNvSpPr txBox="1"/>
          <p:nvPr/>
        </p:nvSpPr>
        <p:spPr>
          <a:xfrm>
            <a:off x="5177491" y="1649272"/>
            <a:ext cx="5087006" cy="369332"/>
          </a:xfrm>
          <a:prstGeom prst="rect">
            <a:avLst/>
          </a:prstGeom>
          <a:noFill/>
        </p:spPr>
        <p:txBody>
          <a:bodyPr wrap="square" rtlCol="0">
            <a:spAutoFit/>
          </a:bodyPr>
          <a:lstStyle/>
          <a:p>
            <a:r>
              <a:rPr lang="en-US" dirty="0"/>
              <a:t>TRMM LIS June-July-August 2013 over CONUS</a:t>
            </a:r>
          </a:p>
        </p:txBody>
      </p:sp>
      <p:sp>
        <p:nvSpPr>
          <p:cNvPr id="9" name="TextBox 8">
            <a:extLst>
              <a:ext uri="{FF2B5EF4-FFF2-40B4-BE49-F238E27FC236}">
                <a16:creationId xmlns:a16="http://schemas.microsoft.com/office/drawing/2014/main" id="{6125F875-D041-47C8-A58D-794F75997991}"/>
              </a:ext>
            </a:extLst>
          </p:cNvPr>
          <p:cNvSpPr txBox="1"/>
          <p:nvPr/>
        </p:nvSpPr>
        <p:spPr>
          <a:xfrm>
            <a:off x="828596" y="3332093"/>
            <a:ext cx="2107140" cy="2492990"/>
          </a:xfrm>
          <a:prstGeom prst="rect">
            <a:avLst/>
          </a:prstGeom>
          <a:noFill/>
        </p:spPr>
        <p:txBody>
          <a:bodyPr wrap="square" rtlCol="0">
            <a:spAutoFit/>
          </a:bodyPr>
          <a:lstStyle/>
          <a:p>
            <a:r>
              <a:rPr lang="en-US" sz="1200" dirty="0">
                <a:solidFill>
                  <a:srgbClr val="02040A"/>
                </a:solidFill>
              </a:rPr>
              <a:t>Time evolution of mean group energy density (a) and group area (b) for different durations of LIS IC flashes</a:t>
            </a:r>
          </a:p>
          <a:p>
            <a:endParaRPr lang="en-US" sz="1200" dirty="0">
              <a:solidFill>
                <a:srgbClr val="02040A"/>
              </a:solidFill>
            </a:endParaRPr>
          </a:p>
          <a:p>
            <a:r>
              <a:rPr lang="en-US" sz="1200" b="1" i="1" dirty="0">
                <a:solidFill>
                  <a:srgbClr val="02040A"/>
                </a:solidFill>
              </a:rPr>
              <a:t>Both group energy and area strongly depend on time-in-flash</a:t>
            </a:r>
          </a:p>
          <a:p>
            <a:endParaRPr lang="en-US" sz="1200" dirty="0">
              <a:solidFill>
                <a:srgbClr val="02040A"/>
              </a:solidFill>
            </a:endParaRPr>
          </a:p>
          <a:p>
            <a:r>
              <a:rPr lang="en-US" sz="1200" dirty="0">
                <a:solidFill>
                  <a:srgbClr val="02040A"/>
                </a:solidFill>
              </a:rPr>
              <a:t>Note late-in-flash fall-off of energy density and area</a:t>
            </a:r>
          </a:p>
          <a:p>
            <a:endParaRPr lang="en-US" sz="1200" dirty="0">
              <a:solidFill>
                <a:srgbClr val="02040A"/>
              </a:solidFill>
            </a:endParaRPr>
          </a:p>
        </p:txBody>
      </p:sp>
    </p:spTree>
    <p:extLst>
      <p:ext uri="{BB962C8B-B14F-4D97-AF65-F5344CB8AC3E}">
        <p14:creationId xmlns:p14="http://schemas.microsoft.com/office/powerpoint/2010/main" val="110988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47229B4-96A3-4CD6-BBD7-2D187250E9DA}"/>
              </a:ext>
            </a:extLst>
          </p:cNvPr>
          <p:cNvGrpSpPr/>
          <p:nvPr/>
        </p:nvGrpSpPr>
        <p:grpSpPr>
          <a:xfrm>
            <a:off x="1189341" y="2172771"/>
            <a:ext cx="4183118" cy="3343026"/>
            <a:chOff x="1313792" y="1975208"/>
            <a:chExt cx="4183118" cy="3343026"/>
          </a:xfrm>
        </p:grpSpPr>
        <p:pic>
          <p:nvPicPr>
            <p:cNvPr id="6" name="Picture 5">
              <a:extLst>
                <a:ext uri="{FF2B5EF4-FFF2-40B4-BE49-F238E27FC236}">
                  <a16:creationId xmlns:a16="http://schemas.microsoft.com/office/drawing/2014/main" id="{B60750EF-5EF6-4FF5-839D-BFC909552C0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313792" y="2159874"/>
              <a:ext cx="4183118" cy="3158360"/>
            </a:xfrm>
            <a:prstGeom prst="rect">
              <a:avLst/>
            </a:prstGeom>
          </p:spPr>
        </p:pic>
        <p:sp>
          <p:nvSpPr>
            <p:cNvPr id="2" name="TextBox 1">
              <a:extLst>
                <a:ext uri="{FF2B5EF4-FFF2-40B4-BE49-F238E27FC236}">
                  <a16:creationId xmlns:a16="http://schemas.microsoft.com/office/drawing/2014/main" id="{DAA70340-6B8E-4921-A0A4-A11CDF33DCB0}"/>
                </a:ext>
              </a:extLst>
            </p:cNvPr>
            <p:cNvSpPr txBox="1"/>
            <p:nvPr/>
          </p:nvSpPr>
          <p:spPr>
            <a:xfrm>
              <a:off x="1886607" y="1975208"/>
              <a:ext cx="3192708" cy="369332"/>
            </a:xfrm>
            <a:prstGeom prst="rect">
              <a:avLst/>
            </a:prstGeom>
            <a:noFill/>
          </p:spPr>
          <p:txBody>
            <a:bodyPr wrap="square" rtlCol="0">
              <a:spAutoFit/>
            </a:bodyPr>
            <a:lstStyle/>
            <a:p>
              <a:r>
                <a:rPr lang="en-US" dirty="0"/>
                <a:t>Observed Events per Group</a:t>
              </a:r>
            </a:p>
          </p:txBody>
        </p:sp>
      </p:grpSp>
      <p:grpSp>
        <p:nvGrpSpPr>
          <p:cNvPr id="15" name="Group 14">
            <a:extLst>
              <a:ext uri="{FF2B5EF4-FFF2-40B4-BE49-F238E27FC236}">
                <a16:creationId xmlns:a16="http://schemas.microsoft.com/office/drawing/2014/main" id="{49B02AF3-46B8-42EF-9D06-E31F757BBA98}"/>
              </a:ext>
            </a:extLst>
          </p:cNvPr>
          <p:cNvGrpSpPr/>
          <p:nvPr/>
        </p:nvGrpSpPr>
        <p:grpSpPr>
          <a:xfrm>
            <a:off x="5140036" y="1153852"/>
            <a:ext cx="6659330" cy="5061804"/>
            <a:chOff x="5140036" y="1153852"/>
            <a:chExt cx="6659330" cy="5061804"/>
          </a:xfrm>
        </p:grpSpPr>
        <p:pic>
          <p:nvPicPr>
            <p:cNvPr id="3" name="Picture 2" descr="A picture containing screenshot&#10;&#10;Description automatically generated"/>
            <p:cNvPicPr/>
            <p:nvPr/>
          </p:nvPicPr>
          <p:blipFill rotWithShape="1">
            <a:blip r:embed="rId4" cstate="print">
              <a:extLst>
                <a:ext uri="{28A0092B-C50C-407E-A947-70E740481C1C}">
                  <a14:useLocalDpi xmlns:a14="http://schemas.microsoft.com/office/drawing/2010/main" val="0"/>
                </a:ext>
              </a:extLst>
            </a:blip>
            <a:srcRect l="7970" t="3573" r="7970" b="4323"/>
            <a:stretch/>
          </p:blipFill>
          <p:spPr>
            <a:xfrm>
              <a:off x="5741466" y="1153852"/>
              <a:ext cx="6057900" cy="5061804"/>
            </a:xfrm>
            <a:prstGeom prst="rect">
              <a:avLst/>
            </a:prstGeom>
          </p:spPr>
        </p:pic>
        <p:sp>
          <p:nvSpPr>
            <p:cNvPr id="14" name="TextBox 13">
              <a:extLst>
                <a:ext uri="{FF2B5EF4-FFF2-40B4-BE49-F238E27FC236}">
                  <a16:creationId xmlns:a16="http://schemas.microsoft.com/office/drawing/2014/main" id="{6330768A-C7A8-4618-A101-295B39263430}"/>
                </a:ext>
              </a:extLst>
            </p:cNvPr>
            <p:cNvSpPr txBox="1"/>
            <p:nvPr/>
          </p:nvSpPr>
          <p:spPr>
            <a:xfrm>
              <a:off x="5140036" y="3429000"/>
              <a:ext cx="838199" cy="2554545"/>
            </a:xfrm>
            <a:prstGeom prst="rect">
              <a:avLst/>
            </a:prstGeom>
            <a:noFill/>
          </p:spPr>
          <p:txBody>
            <a:bodyPr wrap="square" rtlCol="0">
              <a:spAutoFit/>
            </a:bodyPr>
            <a:lstStyle/>
            <a:p>
              <a:r>
                <a:rPr lang="en-US" sz="1600" dirty="0">
                  <a:solidFill>
                    <a:srgbClr val="02040A"/>
                  </a:solidFill>
                </a:rPr>
                <a:t>Low Thresh.</a:t>
              </a:r>
            </a:p>
            <a:p>
              <a:endParaRPr lang="en-US" sz="1600" dirty="0">
                <a:solidFill>
                  <a:srgbClr val="02040A"/>
                </a:solidFill>
              </a:endParaRPr>
            </a:p>
            <a:p>
              <a:endParaRPr lang="en-US" sz="1600" dirty="0">
                <a:solidFill>
                  <a:srgbClr val="02040A"/>
                </a:solidFill>
              </a:endParaRPr>
            </a:p>
            <a:p>
              <a:endParaRPr lang="en-US" sz="1600" dirty="0">
                <a:solidFill>
                  <a:srgbClr val="02040A"/>
                </a:solidFill>
              </a:endParaRPr>
            </a:p>
            <a:p>
              <a:endParaRPr lang="en-US" sz="1600" dirty="0">
                <a:solidFill>
                  <a:srgbClr val="02040A"/>
                </a:solidFill>
              </a:endParaRPr>
            </a:p>
            <a:p>
              <a:r>
                <a:rPr lang="en-US" sz="1600" dirty="0">
                  <a:solidFill>
                    <a:srgbClr val="02040A"/>
                  </a:solidFill>
                </a:rPr>
                <a:t>High Thresh</a:t>
              </a:r>
              <a:r>
                <a:rPr lang="en-US" sz="1600" dirty="0"/>
                <a:t>.</a:t>
              </a:r>
            </a:p>
          </p:txBody>
        </p:sp>
      </p:grpSp>
      <p:sp>
        <p:nvSpPr>
          <p:cNvPr id="4" name="Title 3"/>
          <p:cNvSpPr>
            <a:spLocks noGrp="1"/>
          </p:cNvSpPr>
          <p:nvPr>
            <p:ph type="title"/>
          </p:nvPr>
        </p:nvSpPr>
        <p:spPr>
          <a:xfrm>
            <a:off x="2438400" y="421122"/>
            <a:ext cx="9753600" cy="581025"/>
          </a:xfrm>
        </p:spPr>
        <p:txBody>
          <a:bodyPr/>
          <a:lstStyle/>
          <a:p>
            <a:r>
              <a:rPr lang="en-US" dirty="0"/>
              <a:t>Modeling to Assess Cloud-top Source Size</a:t>
            </a:r>
          </a:p>
        </p:txBody>
      </p:sp>
      <p:grpSp>
        <p:nvGrpSpPr>
          <p:cNvPr id="12" name="Group 11">
            <a:extLst>
              <a:ext uri="{FF2B5EF4-FFF2-40B4-BE49-F238E27FC236}">
                <a16:creationId xmlns:a16="http://schemas.microsoft.com/office/drawing/2014/main" id="{234FB6C8-A65A-46F9-A799-7964530150B5}"/>
              </a:ext>
            </a:extLst>
          </p:cNvPr>
          <p:cNvGrpSpPr/>
          <p:nvPr/>
        </p:nvGrpSpPr>
        <p:grpSpPr>
          <a:xfrm>
            <a:off x="2081094" y="1242802"/>
            <a:ext cx="4895484" cy="5057867"/>
            <a:chOff x="2081094" y="1235919"/>
            <a:chExt cx="4895484" cy="4843015"/>
          </a:xfrm>
        </p:grpSpPr>
        <p:sp>
          <p:nvSpPr>
            <p:cNvPr id="7" name="Oval 6">
              <a:extLst>
                <a:ext uri="{FF2B5EF4-FFF2-40B4-BE49-F238E27FC236}">
                  <a16:creationId xmlns:a16="http://schemas.microsoft.com/office/drawing/2014/main" id="{42D69618-FF15-4E8A-BF77-3198BB9EDB1D}"/>
                </a:ext>
              </a:extLst>
            </p:cNvPr>
            <p:cNvSpPr/>
            <p:nvPr/>
          </p:nvSpPr>
          <p:spPr bwMode="auto">
            <a:xfrm>
              <a:off x="6096000" y="2839173"/>
              <a:ext cx="379761" cy="3239761"/>
            </a:xfrm>
            <a:prstGeom prst="ellipse">
              <a:avLst/>
            </a:prstGeom>
            <a:noFill/>
            <a:ln w="25400">
              <a:solidFill>
                <a:srgbClr val="FF00FF"/>
              </a:solidFill>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9" name="Freeform: Shape 8">
              <a:extLst>
                <a:ext uri="{FF2B5EF4-FFF2-40B4-BE49-F238E27FC236}">
                  <a16:creationId xmlns:a16="http://schemas.microsoft.com/office/drawing/2014/main" id="{5DEED1F5-2361-4630-9698-9B7F1EE2931B}"/>
                </a:ext>
              </a:extLst>
            </p:cNvPr>
            <p:cNvSpPr/>
            <p:nvPr/>
          </p:nvSpPr>
          <p:spPr bwMode="auto">
            <a:xfrm>
              <a:off x="2085109" y="1403947"/>
              <a:ext cx="4038600" cy="1443162"/>
            </a:xfrm>
            <a:custGeom>
              <a:avLst/>
              <a:gdLst>
                <a:gd name="connsiteX0" fmla="*/ 4038600 w 4038600"/>
                <a:gd name="connsiteY0" fmla="*/ 1443162 h 1443162"/>
                <a:gd name="connsiteX1" fmla="*/ 1136073 w 4038600"/>
                <a:gd name="connsiteY1" fmla="*/ 2289 h 1443162"/>
                <a:gd name="connsiteX2" fmla="*/ 0 w 4038600"/>
                <a:gd name="connsiteY2" fmla="*/ 1082944 h 1443162"/>
                <a:gd name="connsiteX3" fmla="*/ 0 w 4038600"/>
                <a:gd name="connsiteY3" fmla="*/ 1082944 h 1443162"/>
              </a:gdLst>
              <a:ahLst/>
              <a:cxnLst>
                <a:cxn ang="0">
                  <a:pos x="connsiteX0" y="connsiteY0"/>
                </a:cxn>
                <a:cxn ang="0">
                  <a:pos x="connsiteX1" y="connsiteY1"/>
                </a:cxn>
                <a:cxn ang="0">
                  <a:pos x="connsiteX2" y="connsiteY2"/>
                </a:cxn>
                <a:cxn ang="0">
                  <a:pos x="connsiteX3" y="connsiteY3"/>
                </a:cxn>
              </a:cxnLst>
              <a:rect l="l" t="t" r="r" b="b"/>
              <a:pathLst>
                <a:path w="4038600" h="1443162">
                  <a:moveTo>
                    <a:pt x="4038600" y="1443162"/>
                  </a:moveTo>
                  <a:cubicBezTo>
                    <a:pt x="2923886" y="752743"/>
                    <a:pt x="1809173" y="62325"/>
                    <a:pt x="1136073" y="2289"/>
                  </a:cubicBezTo>
                  <a:cubicBezTo>
                    <a:pt x="462973" y="-57747"/>
                    <a:pt x="0" y="1082944"/>
                    <a:pt x="0" y="1082944"/>
                  </a:cubicBezTo>
                  <a:lnTo>
                    <a:pt x="0" y="1082944"/>
                  </a:lnTo>
                </a:path>
              </a:pathLst>
            </a:custGeom>
            <a:noFill/>
            <a:ln w="19050" cap="flat" cmpd="sng" algn="ctr">
              <a:solidFill>
                <a:srgbClr val="FF00FF"/>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0" name="Oval 9">
              <a:extLst>
                <a:ext uri="{FF2B5EF4-FFF2-40B4-BE49-F238E27FC236}">
                  <a16:creationId xmlns:a16="http://schemas.microsoft.com/office/drawing/2014/main" id="{309F0002-029B-474D-A02B-3F9747D16101}"/>
                </a:ext>
              </a:extLst>
            </p:cNvPr>
            <p:cNvSpPr/>
            <p:nvPr/>
          </p:nvSpPr>
          <p:spPr bwMode="auto">
            <a:xfrm>
              <a:off x="6394683" y="1628363"/>
              <a:ext cx="581895" cy="595805"/>
            </a:xfrm>
            <a:prstGeom prst="ellipse">
              <a:avLst/>
            </a:prstGeom>
            <a:noFill/>
            <a:ln w="25400">
              <a:solidFill>
                <a:srgbClr val="FF00FF"/>
              </a:solidFill>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1" name="TextBox 10">
              <a:extLst>
                <a:ext uri="{FF2B5EF4-FFF2-40B4-BE49-F238E27FC236}">
                  <a16:creationId xmlns:a16="http://schemas.microsoft.com/office/drawing/2014/main" id="{D8902175-7B84-4DB4-BCDD-9E109BA91156}"/>
                </a:ext>
              </a:extLst>
            </p:cNvPr>
            <p:cNvSpPr txBox="1"/>
            <p:nvPr/>
          </p:nvSpPr>
          <p:spPr>
            <a:xfrm>
              <a:off x="2081094" y="1235919"/>
              <a:ext cx="3897141" cy="795697"/>
            </a:xfrm>
            <a:prstGeom prst="rect">
              <a:avLst/>
            </a:prstGeom>
            <a:noFill/>
          </p:spPr>
          <p:txBody>
            <a:bodyPr wrap="square" rtlCol="0">
              <a:spAutoFit/>
            </a:bodyPr>
            <a:lstStyle/>
            <a:p>
              <a:r>
                <a:rPr lang="en-US" sz="1600" i="1" dirty="0">
                  <a:solidFill>
                    <a:srgbClr val="FF00FF"/>
                  </a:solidFill>
                </a:rPr>
                <a:t>The only way to get a large percentage of single-event groups is to have optical sources smaller than a LIS pixel</a:t>
              </a:r>
            </a:p>
          </p:txBody>
        </p:sp>
      </p:grpSp>
      <p:sp>
        <p:nvSpPr>
          <p:cNvPr id="16" name="TextBox 15">
            <a:extLst>
              <a:ext uri="{FF2B5EF4-FFF2-40B4-BE49-F238E27FC236}">
                <a16:creationId xmlns:a16="http://schemas.microsoft.com/office/drawing/2014/main" id="{2C7C6AE1-890F-43AC-A2B8-EA978B3791DA}"/>
              </a:ext>
            </a:extLst>
          </p:cNvPr>
          <p:cNvSpPr txBox="1"/>
          <p:nvPr/>
        </p:nvSpPr>
        <p:spPr>
          <a:xfrm>
            <a:off x="1326444" y="6023669"/>
            <a:ext cx="3492627" cy="276999"/>
          </a:xfrm>
          <a:prstGeom prst="rect">
            <a:avLst/>
          </a:prstGeom>
          <a:noFill/>
        </p:spPr>
        <p:txBody>
          <a:bodyPr wrap="square" rtlCol="0">
            <a:spAutoFit/>
          </a:bodyPr>
          <a:lstStyle/>
          <a:p>
            <a:r>
              <a:rPr lang="en-US" sz="1200" i="1" dirty="0">
                <a:solidFill>
                  <a:srgbClr val="02040A"/>
                </a:solidFill>
              </a:rPr>
              <a:t>See Zhang and Cummins (2020) JGR for details</a:t>
            </a:r>
          </a:p>
        </p:txBody>
      </p:sp>
    </p:spTree>
    <p:extLst>
      <p:ext uri="{BB962C8B-B14F-4D97-AF65-F5344CB8AC3E}">
        <p14:creationId xmlns:p14="http://schemas.microsoft.com/office/powerpoint/2010/main" val="247164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A97B7-9FBB-4D63-9CFB-027765CDE3DF}"/>
              </a:ext>
            </a:extLst>
          </p:cNvPr>
          <p:cNvSpPr>
            <a:spLocks noGrp="1"/>
          </p:cNvSpPr>
          <p:nvPr>
            <p:ph type="title"/>
          </p:nvPr>
        </p:nvSpPr>
        <p:spPr/>
        <p:txBody>
          <a:bodyPr/>
          <a:lstStyle/>
          <a:p>
            <a:r>
              <a:rPr lang="en-US" dirty="0"/>
              <a:t>Two Topic Areas</a:t>
            </a:r>
          </a:p>
        </p:txBody>
      </p:sp>
      <p:sp>
        <p:nvSpPr>
          <p:cNvPr id="3" name="Content Placeholder 2">
            <a:extLst>
              <a:ext uri="{FF2B5EF4-FFF2-40B4-BE49-F238E27FC236}">
                <a16:creationId xmlns:a16="http://schemas.microsoft.com/office/drawing/2014/main" id="{C1F49E5F-2A02-4FD5-8223-8E9635E2C4AD}"/>
              </a:ext>
            </a:extLst>
          </p:cNvPr>
          <p:cNvSpPr>
            <a:spLocks noGrp="1"/>
          </p:cNvSpPr>
          <p:nvPr>
            <p:ph idx="1"/>
          </p:nvPr>
        </p:nvSpPr>
        <p:spPr>
          <a:xfrm>
            <a:off x="2438400" y="2133600"/>
            <a:ext cx="9307689" cy="4038600"/>
          </a:xfrm>
        </p:spPr>
        <p:txBody>
          <a:bodyPr/>
          <a:lstStyle/>
          <a:p>
            <a:endParaRPr lang="en-US" dirty="0"/>
          </a:p>
          <a:p>
            <a:r>
              <a:rPr lang="en-US" dirty="0"/>
              <a:t>Evaluate flash detection capabilities of the Geostationary Lightning Mapper (GLM) on GOES-East</a:t>
            </a:r>
          </a:p>
          <a:p>
            <a:endParaRPr lang="en-US" dirty="0"/>
          </a:p>
          <a:p>
            <a:r>
              <a:rPr lang="en-US" dirty="0"/>
              <a:t>Study/explain the GLM findings related to flash size and duration using the Lightning Imaging Sensor on TRMM</a:t>
            </a:r>
          </a:p>
        </p:txBody>
      </p:sp>
    </p:spTree>
    <p:extLst>
      <p:ext uri="{BB962C8B-B14F-4D97-AF65-F5344CB8AC3E}">
        <p14:creationId xmlns:p14="http://schemas.microsoft.com/office/powerpoint/2010/main" val="2962687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124725"/>
            <a:ext cx="9753600" cy="581025"/>
          </a:xfrm>
        </p:spPr>
        <p:txBody>
          <a:bodyPr/>
          <a:lstStyle/>
          <a:p>
            <a:r>
              <a:rPr lang="en-US" sz="3200" dirty="0"/>
              <a:t>Comparing LIS &amp; GLM – Group Cloud-top Energy</a:t>
            </a:r>
          </a:p>
        </p:txBody>
      </p:sp>
      <mc:AlternateContent xmlns:mc="http://schemas.openxmlformats.org/markup-compatibility/2006" xmlns:a14="http://schemas.microsoft.com/office/drawing/2010/main">
        <mc:Choice Requires="a14">
          <p:sp>
            <p:nvSpPr>
              <p:cNvPr id="3" name="Rectangle 2"/>
              <p:cNvSpPr/>
              <p:nvPr/>
            </p:nvSpPr>
            <p:spPr>
              <a:xfrm>
                <a:off x="2102069" y="3228046"/>
                <a:ext cx="8178003" cy="92640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F0000"/>
                          </a:solidFill>
                          <a:latin typeface="Cambria Math" panose="02040503050406030204" pitchFamily="18" charset="0"/>
                        </a:rPr>
                        <m:t>𝐺𝐿𝑀</m:t>
                      </m:r>
                      <m:r>
                        <a:rPr lang="en-US" sz="2800" i="0">
                          <a:latin typeface="Cambria Math" panose="02040503050406030204" pitchFamily="18" charset="0"/>
                        </a:rPr>
                        <m:t> </m:t>
                      </m:r>
                      <m:r>
                        <a:rPr lang="en-US" sz="2800" i="1">
                          <a:latin typeface="Cambria Math" panose="02040503050406030204" pitchFamily="18" charset="0"/>
                        </a:rPr>
                        <m:t>𝐺𝑟𝑜𝑢𝑝</m:t>
                      </m:r>
                      <m:r>
                        <a:rPr lang="en-US" sz="2800" i="0">
                          <a:latin typeface="Cambria Math" panose="02040503050406030204" pitchFamily="18" charset="0"/>
                        </a:rPr>
                        <m:t> </m:t>
                      </m:r>
                      <m:r>
                        <a:rPr lang="en-US" sz="2800" i="1">
                          <a:latin typeface="Cambria Math" panose="02040503050406030204" pitchFamily="18" charset="0"/>
                        </a:rPr>
                        <m:t>𝐶𝑙𝑜𝑢𝑑𝑡𝑜𝑝</m:t>
                      </m:r>
                      <m:r>
                        <a:rPr lang="en-US" sz="2800" i="0">
                          <a:latin typeface="Cambria Math" panose="02040503050406030204" pitchFamily="18" charset="0"/>
                        </a:rPr>
                        <m:t> </m:t>
                      </m:r>
                      <m:r>
                        <a:rPr lang="en-US" sz="2800" i="1">
                          <a:latin typeface="Cambria Math" panose="02040503050406030204" pitchFamily="18" charset="0"/>
                        </a:rPr>
                        <m:t>𝐸𝑛𝑒𝑟𝑔𝑦</m:t>
                      </m:r>
                      <m:r>
                        <a:rPr lang="en-US" sz="2800" i="1" smtClean="0">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rPr>
                          </m:ctrlPr>
                        </m:fPr>
                        <m:num>
                          <m:r>
                            <a:rPr lang="en-US" sz="2800" b="0" i="0" smtClean="0">
                              <a:latin typeface="Cambria Math" panose="02040503050406030204" pitchFamily="18" charset="0"/>
                            </a:rPr>
                            <m:t>4</m:t>
                          </m:r>
                          <m:r>
                            <a:rPr lang="en-US" sz="2800" i="1" smtClean="0">
                              <a:latin typeface="Cambria Math" panose="02040503050406030204" pitchFamily="18" charset="0"/>
                            </a:rPr>
                            <m:t>𝐴</m:t>
                          </m:r>
                          <m:acc>
                            <m:accPr>
                              <m:chr m:val="̂"/>
                              <m:ctrlPr>
                                <a:rPr lang="en-US" sz="2800" i="1" smtClean="0">
                                  <a:solidFill>
                                    <a:srgbClr val="FF0000"/>
                                  </a:solidFill>
                                  <a:latin typeface="Cambria Math" panose="02040503050406030204" pitchFamily="18" charset="0"/>
                                </a:rPr>
                              </m:ctrlPr>
                            </m:accPr>
                            <m:e>
                              <m:r>
                                <a:rPr lang="en-US" sz="2800" i="1">
                                  <a:solidFill>
                                    <a:srgbClr val="FF0000"/>
                                  </a:solidFill>
                                  <a:latin typeface="Cambria Math" panose="02040503050406030204" pitchFamily="18" charset="0"/>
                                </a:rPr>
                                <m:t>𝑞</m:t>
                              </m:r>
                            </m:e>
                          </m:acc>
                        </m:num>
                        <m:den>
                          <m:r>
                            <a:rPr lang="en-US" sz="2800" b="0" i="1" smtClean="0">
                              <a:latin typeface="Cambria Math" panose="02040503050406030204" pitchFamily="18" charset="0"/>
                            </a:rPr>
                            <m:t>𝑛</m:t>
                          </m:r>
                          <m:acc>
                            <m:accPr>
                              <m:chr m:val="̅"/>
                              <m:ctrlPr>
                                <a:rPr lang="en-US" sz="2800" b="0" i="1" smtClean="0">
                                  <a:solidFill>
                                    <a:schemeClr val="tx1">
                                      <a:lumMod val="75000"/>
                                    </a:schemeClr>
                                  </a:solidFill>
                                  <a:latin typeface="Cambria Math" panose="02040503050406030204" pitchFamily="18" charset="0"/>
                                </a:rPr>
                              </m:ctrlPr>
                            </m:accPr>
                            <m:e>
                              <m:r>
                                <m:rPr>
                                  <m:sty m:val="p"/>
                                </m:rPr>
                                <a:rPr lang="el-GR" sz="2800" i="1">
                                  <a:solidFill>
                                    <a:schemeClr val="tx1">
                                      <a:lumMod val="75000"/>
                                    </a:schemeClr>
                                  </a:solidFill>
                                  <a:latin typeface="Cambria Math" panose="02040503050406030204" pitchFamily="18" charset="0"/>
                                </a:rPr>
                                <m:t>Δ</m:t>
                              </m:r>
                              <m:r>
                                <a:rPr lang="en-US" sz="2800" i="1">
                                  <a:solidFill>
                                    <a:schemeClr val="tx1">
                                      <a:lumMod val="75000"/>
                                    </a:schemeClr>
                                  </a:solidFill>
                                  <a:latin typeface="Cambria Math" panose="02040503050406030204" pitchFamily="18" charset="0"/>
                                </a:rPr>
                                <m:t>𝑤</m:t>
                              </m:r>
                            </m:e>
                          </m:acc>
                          <m:r>
                            <a:rPr lang="en-US" sz="2800" b="0" i="1" smtClean="0">
                              <a:latin typeface="Cambria Math" panose="02040503050406030204" pitchFamily="18" charset="0"/>
                            </a:rPr>
                            <m:t>𝐷</m:t>
                          </m:r>
                          <m:r>
                            <a:rPr lang="en-US" sz="2800" b="0" i="1" baseline="30000" smtClean="0">
                              <a:latin typeface="Cambria Math" panose="02040503050406030204" pitchFamily="18" charset="0"/>
                            </a:rPr>
                            <m:t>2</m:t>
                          </m:r>
                        </m:den>
                      </m:f>
                      <m:r>
                        <a:rPr lang="en-US" sz="2800" b="0" i="0" smtClean="0">
                          <a:latin typeface="Cambria Math" panose="02040503050406030204" pitchFamily="18" charset="0"/>
                        </a:rPr>
                        <m:t> =</m:t>
                      </m:r>
                      <m:r>
                        <a:rPr lang="en-US" sz="2800" b="0" i="1" smtClean="0">
                          <a:latin typeface="Cambria Math" panose="02040503050406030204" pitchFamily="18" charset="0"/>
                        </a:rPr>
                        <m:t> </m:t>
                      </m:r>
                      <m:f>
                        <m:fPr>
                          <m:ctrlPr>
                            <a:rPr lang="en-US" sz="2800" i="1">
                              <a:latin typeface="Cambria Math" panose="02040503050406030204" pitchFamily="18" charset="0"/>
                            </a:rPr>
                          </m:ctrlPr>
                        </m:fPr>
                        <m:num>
                          <m:r>
                            <a:rPr lang="en-US" sz="2800" i="0">
                              <a:latin typeface="Cambria Math" panose="02040503050406030204" pitchFamily="18" charset="0"/>
                            </a:rPr>
                            <m:t>6.61</m:t>
                          </m:r>
                          <m:r>
                            <a:rPr lang="en-US" sz="2800" i="1">
                              <a:latin typeface="Cambria Math" panose="02040503050406030204" pitchFamily="18" charset="0"/>
                            </a:rPr>
                            <m:t>𝐴</m:t>
                          </m:r>
                          <m:acc>
                            <m:accPr>
                              <m:chr m:val="̂"/>
                              <m:ctrlPr>
                                <a:rPr lang="en-US" sz="2800" i="1" smtClean="0">
                                  <a:solidFill>
                                    <a:srgbClr val="FF0000"/>
                                  </a:solidFill>
                                  <a:latin typeface="Cambria Math" panose="02040503050406030204" pitchFamily="18" charset="0"/>
                                </a:rPr>
                              </m:ctrlPr>
                            </m:accPr>
                            <m:e>
                              <m:r>
                                <a:rPr lang="en-US" sz="2800" i="1">
                                  <a:solidFill>
                                    <a:srgbClr val="FF0000"/>
                                  </a:solidFill>
                                  <a:latin typeface="Cambria Math" panose="02040503050406030204" pitchFamily="18" charset="0"/>
                                </a:rPr>
                                <m:t>𝑞</m:t>
                              </m:r>
                            </m:e>
                          </m:acc>
                        </m:num>
                        <m:den>
                          <m:r>
                            <a:rPr lang="en-US" sz="2800" i="1">
                              <a:latin typeface="Cambria Math" panose="02040503050406030204" pitchFamily="18" charset="0"/>
                            </a:rPr>
                            <m:t>𝑛</m:t>
                          </m:r>
                        </m:den>
                      </m:f>
                    </m:oMath>
                  </m:oMathPara>
                </a14:m>
                <a:endParaRPr lang="en-US" sz="2800" dirty="0"/>
              </a:p>
            </p:txBody>
          </p:sp>
        </mc:Choice>
        <mc:Fallback xmlns="">
          <p:sp>
            <p:nvSpPr>
              <p:cNvPr id="3" name="Rectangle 2"/>
              <p:cNvSpPr>
                <a:spLocks noRot="1" noChangeAspect="1" noMove="1" noResize="1" noEditPoints="1" noAdjustHandles="1" noChangeArrowheads="1" noChangeShapeType="1" noTextEdit="1"/>
              </p:cNvSpPr>
              <p:nvPr/>
            </p:nvSpPr>
            <p:spPr>
              <a:xfrm>
                <a:off x="2102069" y="3228046"/>
                <a:ext cx="8178003" cy="92640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755228" y="1979143"/>
                <a:ext cx="9149255" cy="98129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𝐿𝐼𝑆</m:t>
                      </m:r>
                      <m:r>
                        <a:rPr lang="en-US" sz="2800" b="0" i="0">
                          <a:latin typeface="Cambria Math" panose="02040503050406030204" pitchFamily="18" charset="0"/>
                        </a:rPr>
                        <m:t> </m:t>
                      </m:r>
                      <m:r>
                        <a:rPr lang="en-US" sz="2800" b="0" i="1">
                          <a:latin typeface="Cambria Math" panose="02040503050406030204" pitchFamily="18" charset="0"/>
                        </a:rPr>
                        <m:t>𝐺𝑟𝑜𝑢𝑝</m:t>
                      </m:r>
                      <m:r>
                        <a:rPr lang="en-US" sz="2800" b="0" i="0">
                          <a:latin typeface="Cambria Math" panose="02040503050406030204" pitchFamily="18" charset="0"/>
                        </a:rPr>
                        <m:t> </m:t>
                      </m:r>
                      <m:r>
                        <a:rPr lang="en-US" sz="2800" b="0" i="1">
                          <a:latin typeface="Cambria Math" panose="02040503050406030204" pitchFamily="18" charset="0"/>
                        </a:rPr>
                        <m:t>𝐶𝑙𝑜𝑢𝑑𝑡𝑜𝑝</m:t>
                      </m:r>
                      <m:r>
                        <a:rPr lang="en-US" sz="2800" b="0" i="0">
                          <a:latin typeface="Cambria Math" panose="02040503050406030204" pitchFamily="18" charset="0"/>
                        </a:rPr>
                        <m:t> </m:t>
                      </m:r>
                      <m:r>
                        <a:rPr lang="en-US" sz="2800" b="0" i="1">
                          <a:latin typeface="Cambria Math" panose="02040503050406030204" pitchFamily="18" charset="0"/>
                        </a:rPr>
                        <m:t>𝐸𝑛𝑒𝑟𝑔𝑦</m:t>
                      </m:r>
                      <m:r>
                        <a:rPr lang="en-US" sz="2800" b="0" i="1" smtClean="0">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rPr>
                          </m:ctrlPr>
                        </m:fPr>
                        <m:num>
                          <m:r>
                            <m:rPr>
                              <m:sty m:val="p"/>
                            </m:rPr>
                            <a:rPr lang="en-US" sz="2800">
                              <a:latin typeface="Cambria Math" panose="02040503050406030204" pitchFamily="18" charset="0"/>
                            </a:rPr>
                            <m:t>π</m:t>
                          </m:r>
                          <m:r>
                            <m:rPr>
                              <m:sty m:val="p"/>
                            </m:rPr>
                            <a:rPr lang="el-GR" sz="2800" i="1" smtClean="0">
                              <a:latin typeface="Cambria Math" panose="02040503050406030204" pitchFamily="18" charset="0"/>
                            </a:rPr>
                            <m:t>Δλ</m:t>
                          </m:r>
                          <m:r>
                            <a:rPr lang="en-US" sz="2800" i="1">
                              <a:latin typeface="Cambria Math" panose="02040503050406030204" pitchFamily="18" charset="0"/>
                            </a:rPr>
                            <m:t>𝐴</m:t>
                          </m:r>
                          <m:acc>
                            <m:accPr>
                              <m:chr m:val="̂"/>
                              <m:ctrlPr>
                                <a:rPr lang="en-US" sz="2800" i="1" smtClean="0">
                                  <a:solidFill>
                                    <a:srgbClr val="FF0000"/>
                                  </a:solidFill>
                                  <a:latin typeface="Cambria Math" panose="02040503050406030204" pitchFamily="18" charset="0"/>
                                </a:rPr>
                              </m:ctrlPr>
                            </m:accPr>
                            <m:e>
                              <m:r>
                                <a:rPr lang="en-US" sz="2800" i="1">
                                  <a:solidFill>
                                    <a:srgbClr val="FF0000"/>
                                  </a:solidFill>
                                  <a:latin typeface="Cambria Math" panose="02040503050406030204" pitchFamily="18" charset="0"/>
                                </a:rPr>
                                <m:t>𝜉</m:t>
                              </m:r>
                            </m:e>
                          </m:acc>
                        </m:num>
                        <m:den>
                          <m:r>
                            <a:rPr lang="en-US" sz="2800" i="1">
                              <a:latin typeface="Cambria Math" panose="02040503050406030204" pitchFamily="18" charset="0"/>
                            </a:rPr>
                            <m:t>𝑛</m:t>
                          </m:r>
                        </m:den>
                      </m:f>
                      <m:r>
                        <a:rPr lang="en-US" sz="2800" b="0" i="1" smtClean="0">
                          <a:latin typeface="Cambria Math" panose="02040503050406030204" pitchFamily="18" charset="0"/>
                        </a:rPr>
                        <m:t> </m:t>
                      </m:r>
                      <m:r>
                        <a:rPr lang="en-US" sz="2800" b="0" i="1" dirty="0" smtClean="0">
                          <a:latin typeface="Cambria Math" panose="02040503050406030204" pitchFamily="18" charset="0"/>
                        </a:rPr>
                        <m:t>=</m:t>
                      </m:r>
                      <m:r>
                        <a:rPr lang="en-US" sz="2800" b="0" i="0" smtClean="0">
                          <a:latin typeface="Cambria Math" panose="02040503050406030204" pitchFamily="18" charset="0"/>
                        </a:rPr>
                        <m:t>   </m:t>
                      </m:r>
                      <m:f>
                        <m:fPr>
                          <m:ctrlPr>
                            <a:rPr lang="en-US" sz="2800" i="1">
                              <a:latin typeface="Cambria Math" panose="02040503050406030204" pitchFamily="18" charset="0"/>
                            </a:rPr>
                          </m:ctrlPr>
                        </m:fPr>
                        <m:num>
                          <m:r>
                            <a:rPr lang="en-US" sz="2800" b="0" i="0">
                              <a:latin typeface="Cambria Math" panose="02040503050406030204" pitchFamily="18" charset="0"/>
                            </a:rPr>
                            <m:t>2.8</m:t>
                          </m:r>
                          <m:r>
                            <a:rPr lang="en-US" sz="2800" i="1">
                              <a:latin typeface="Cambria Math" panose="02040503050406030204" pitchFamily="18" charset="0"/>
                            </a:rPr>
                            <m:t>6</m:t>
                          </m:r>
                          <m:r>
                            <a:rPr lang="en-US" sz="2800" i="1">
                              <a:latin typeface="Cambria Math" panose="02040503050406030204" pitchFamily="18" charset="0"/>
                            </a:rPr>
                            <m:t>𝐴</m:t>
                          </m:r>
                          <m:acc>
                            <m:accPr>
                              <m:chr m:val="̂"/>
                              <m:ctrlPr>
                                <a:rPr lang="en-US" sz="2800" i="1" smtClean="0">
                                  <a:solidFill>
                                    <a:srgbClr val="FF0000"/>
                                  </a:solidFill>
                                  <a:latin typeface="Cambria Math" panose="02040503050406030204" pitchFamily="18" charset="0"/>
                                </a:rPr>
                              </m:ctrlPr>
                            </m:accPr>
                            <m:e>
                              <m:r>
                                <a:rPr lang="en-US" sz="2800" i="1">
                                  <a:solidFill>
                                    <a:srgbClr val="FF0000"/>
                                  </a:solidFill>
                                  <a:latin typeface="Cambria Math" panose="02040503050406030204" pitchFamily="18" charset="0"/>
                                </a:rPr>
                                <m:t>𝜉</m:t>
                              </m:r>
                            </m:e>
                          </m:acc>
                        </m:num>
                        <m:den>
                          <m:r>
                            <a:rPr lang="en-US" sz="2800" b="0" i="1">
                              <a:latin typeface="Cambria Math" panose="02040503050406030204" pitchFamily="18" charset="0"/>
                            </a:rPr>
                            <m:t>𝑛</m:t>
                          </m:r>
                        </m:den>
                      </m:f>
                      <m:r>
                        <a:rPr lang="en-US" sz="2800" b="0" i="0">
                          <a:latin typeface="Cambria Math" panose="02040503050406030204" pitchFamily="18" charset="0"/>
                        </a:rPr>
                        <m:t> </m:t>
                      </m:r>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1755228" y="1979143"/>
                <a:ext cx="9149255" cy="98129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911928" y="4370545"/>
                <a:ext cx="10154766" cy="2686761"/>
              </a:xfrm>
              <a:prstGeom prst="rect">
                <a:avLst/>
              </a:prstGeom>
            </p:spPr>
            <p:txBody>
              <a:bodyPr wrap="square">
                <a:spAutoFit/>
              </a:bodyPr>
              <a:lstStyle/>
              <a:p>
                <a:pPr algn="just">
                  <a:lnSpc>
                    <a:spcPct val="150000"/>
                  </a:lnSpc>
                  <a:spcAft>
                    <a:spcPts val="800"/>
                  </a:spcAft>
                </a:pPr>
                <a:r>
                  <a:rPr lang="en-US" sz="2000" i="1" dirty="0">
                    <a:effectLst/>
                    <a:latin typeface="Times New Roman" panose="02020603050405020304" pitchFamily="18" charset="0"/>
                    <a:ea typeface="SimSun" panose="02010600030101010101" pitchFamily="2" charset="-122"/>
                    <a:cs typeface="Arial" panose="020B0604020202020204" pitchFamily="34" charset="0"/>
                  </a:rPr>
                  <a:t>n:</a:t>
                </a:r>
                <a:r>
                  <a:rPr lang="en-US" sz="2000" dirty="0">
                    <a:latin typeface="Times New Roman" panose="02020603050405020304" pitchFamily="18" charset="0"/>
                    <a:ea typeface="SimSun" panose="02010600030101010101" pitchFamily="2" charset="-122"/>
                    <a:cs typeface="Arial" panose="020B0604020202020204" pitchFamily="34" charset="0"/>
                  </a:rPr>
                  <a:t> the number of events (pixels) in the group		A: the group area in km</a:t>
                </a:r>
                <a:r>
                  <a:rPr lang="en-US" sz="2000" baseline="30000" dirty="0">
                    <a:latin typeface="Times New Roman" panose="02020603050405020304" pitchFamily="18" charset="0"/>
                    <a:ea typeface="SimSun" panose="02010600030101010101" pitchFamily="2" charset="-122"/>
                    <a:cs typeface="Arial" panose="020B0604020202020204" pitchFamily="34" charset="0"/>
                  </a:rPr>
                  <a:t>2</a:t>
                </a:r>
              </a:p>
              <a:p>
                <a:pPr algn="just">
                  <a:lnSpc>
                    <a:spcPct val="150000"/>
                  </a:lnSpc>
                  <a:spcAft>
                    <a:spcPts val="800"/>
                  </a:spcAft>
                </a:pPr>
                <a14:m>
                  <m:oMath xmlns:m="http://schemas.openxmlformats.org/officeDocument/2006/math">
                    <m:acc>
                      <m:accPr>
                        <m:chr m:val="̂"/>
                        <m:ctrlPr>
                          <a:rPr lang="en-US" sz="2000" i="1" smtClean="0">
                            <a:solidFill>
                              <a:srgbClr val="FF0000"/>
                            </a:solidFill>
                            <a:effectLst/>
                            <a:latin typeface="Cambria Math" panose="02040503050406030204" pitchFamily="18" charset="0"/>
                            <a:ea typeface="SimSun" panose="02010600030101010101" pitchFamily="2" charset="-122"/>
                            <a:cs typeface="Arial" panose="020B0604020202020204" pitchFamily="34" charset="0"/>
                          </a:rPr>
                        </m:ctrlPr>
                      </m:accPr>
                      <m:e>
                        <m:r>
                          <a:rPr lang="en-US" sz="2000" i="1" smtClean="0">
                            <a:solidFill>
                              <a:srgbClr val="FF0000"/>
                            </a:solidFill>
                            <a:effectLst/>
                            <a:latin typeface="Cambria Math" panose="02040503050406030204" pitchFamily="18" charset="0"/>
                            <a:ea typeface="SimSun" panose="02010600030101010101" pitchFamily="2" charset="-122"/>
                            <a:cs typeface="Arial" panose="020B0604020202020204" pitchFamily="34" charset="0"/>
                          </a:rPr>
                          <m:t>𝜉</m:t>
                        </m:r>
                      </m:e>
                    </m:acc>
                  </m:oMath>
                </a14:m>
                <a:r>
                  <a:rPr lang="en-US" sz="2000" dirty="0">
                    <a:latin typeface="Times New Roman" panose="02020603050405020304" pitchFamily="18" charset="0"/>
                    <a:ea typeface="SimSun" panose="02010600030101010101" pitchFamily="2" charset="-122"/>
                    <a:cs typeface="Arial" panose="020B0604020202020204" pitchFamily="34" charset="0"/>
                  </a:rPr>
                  <a:t>: LIS group radiance in µJ m</a:t>
                </a:r>
                <a:r>
                  <a:rPr lang="en-US" sz="2000" baseline="30000" dirty="0">
                    <a:latin typeface="Times New Roman" panose="02020603050405020304" pitchFamily="18" charset="0"/>
                    <a:ea typeface="SimSun" panose="02010600030101010101" pitchFamily="2" charset="-122"/>
                    <a:cs typeface="Arial" panose="020B0604020202020204" pitchFamily="34" charset="0"/>
                  </a:rPr>
                  <a:t>-2</a:t>
                </a:r>
                <a:r>
                  <a:rPr lang="en-US" sz="2000" dirty="0">
                    <a:latin typeface="Times New Roman" panose="02020603050405020304" pitchFamily="18" charset="0"/>
                    <a:ea typeface="SimSun" panose="02010600030101010101" pitchFamily="2" charset="-122"/>
                    <a:cs typeface="Arial" panose="020B0604020202020204" pitchFamily="34" charset="0"/>
                  </a:rPr>
                  <a:t> ster</a:t>
                </a:r>
                <a:r>
                  <a:rPr lang="en-US" sz="2000" baseline="30000" dirty="0">
                    <a:latin typeface="Times New Roman" panose="02020603050405020304" pitchFamily="18" charset="0"/>
                    <a:ea typeface="SimSun" panose="02010600030101010101" pitchFamily="2" charset="-122"/>
                    <a:cs typeface="Arial" panose="020B0604020202020204" pitchFamily="34" charset="0"/>
                  </a:rPr>
                  <a:t>-1</a:t>
                </a:r>
                <a:r>
                  <a:rPr lang="en-US" sz="2000" dirty="0">
                    <a:latin typeface="Times New Roman" panose="02020603050405020304" pitchFamily="18" charset="0"/>
                    <a:ea typeface="SimSun" panose="02010600030101010101" pitchFamily="2" charset="-122"/>
                    <a:cs typeface="Arial" panose="020B0604020202020204" pitchFamily="34" charset="0"/>
                  </a:rPr>
                  <a:t> nm</a:t>
                </a:r>
                <a:r>
                  <a:rPr lang="en-US" sz="2000" baseline="30000" dirty="0">
                    <a:latin typeface="Times New Roman" panose="02020603050405020304" pitchFamily="18" charset="0"/>
                    <a:ea typeface="SimSun" panose="02010600030101010101" pitchFamily="2" charset="-122"/>
                    <a:cs typeface="Arial" panose="020B0604020202020204" pitchFamily="34" charset="0"/>
                  </a:rPr>
                  <a:t>-1</a:t>
                </a:r>
                <a:r>
                  <a:rPr lang="en-US" sz="2000" dirty="0">
                    <a:latin typeface="Times New Roman" panose="02020603050405020304" pitchFamily="18" charset="0"/>
                    <a:ea typeface="SimSun" panose="02010600030101010101" pitchFamily="2" charset="-122"/>
                    <a:cs typeface="Arial" panose="020B0604020202020204" pitchFamily="34" charset="0"/>
                  </a:rPr>
                  <a:t> 		</a:t>
                </a:r>
                <a14:m>
                  <m:oMath xmlns:m="http://schemas.openxmlformats.org/officeDocument/2006/math">
                    <m:acc>
                      <m:accPr>
                        <m:chr m:val="̂"/>
                        <m:ctrlPr>
                          <a:rPr lang="en-US" sz="2000" i="1" smtClean="0">
                            <a:solidFill>
                              <a:srgbClr val="FF0000"/>
                            </a:solidFill>
                            <a:effectLst/>
                            <a:latin typeface="Cambria Math" panose="02040503050406030204" pitchFamily="18" charset="0"/>
                            <a:ea typeface="SimSun" panose="02010600030101010101" pitchFamily="2" charset="-122"/>
                            <a:cs typeface="Arial" panose="020B0604020202020204" pitchFamily="34" charset="0"/>
                          </a:rPr>
                        </m:ctrlPr>
                      </m:accPr>
                      <m:e>
                        <m:r>
                          <a:rPr lang="en-US" sz="2000" i="1" smtClean="0">
                            <a:solidFill>
                              <a:srgbClr val="FF0000"/>
                            </a:solidFill>
                            <a:effectLst/>
                            <a:latin typeface="Cambria Math" panose="02040503050406030204" pitchFamily="18" charset="0"/>
                            <a:ea typeface="SimSun" panose="02010600030101010101" pitchFamily="2" charset="-122"/>
                            <a:cs typeface="Arial" panose="020B0604020202020204" pitchFamily="34" charset="0"/>
                          </a:rPr>
                          <m:t>𝑞</m:t>
                        </m:r>
                      </m:e>
                    </m:acc>
                  </m:oMath>
                </a14:m>
                <a:r>
                  <a:rPr lang="en-US" sz="2000" dirty="0">
                    <a:latin typeface="Times New Roman" panose="02020603050405020304" pitchFamily="18" charset="0"/>
                    <a:ea typeface="SimSun" panose="02010600030101010101" pitchFamily="2" charset="-122"/>
                    <a:cs typeface="Arial" panose="020B0604020202020204" pitchFamily="34" charset="0"/>
                  </a:rPr>
                  <a:t>: GLM intercepted energy in femtojoules</a:t>
                </a:r>
              </a:p>
              <a:p>
                <a:pPr>
                  <a:lnSpc>
                    <a:spcPct val="150000"/>
                  </a:lnSpc>
                  <a:spcAft>
                    <a:spcPts val="800"/>
                  </a:spcAft>
                </a:pPr>
                <a14:m>
                  <m:oMath xmlns:m="http://schemas.openxmlformats.org/officeDocument/2006/math">
                    <m:r>
                      <m:rPr>
                        <m:sty m:val="p"/>
                      </m:rPr>
                      <a:rPr lang="el-GR" sz="2000" i="1">
                        <a:latin typeface="Cambria Math" panose="02040503050406030204" pitchFamily="18" charset="0"/>
                      </a:rPr>
                      <m:t>Δλ</m:t>
                    </m:r>
                  </m:oMath>
                </a14:m>
                <a:r>
                  <a:rPr lang="en-US" sz="2000" dirty="0">
                    <a:latin typeface="Times New Roman" panose="02020603050405020304" pitchFamily="18" charset="0"/>
                    <a:ea typeface="SimSun" panose="02010600030101010101" pitchFamily="2" charset="-122"/>
                    <a:cs typeface="Arial" panose="020B0604020202020204" pitchFamily="34" charset="0"/>
                  </a:rPr>
                  <a:t>: spectral bandwidth	</a:t>
                </a:r>
                <a:r>
                  <a:rPr lang="el-GR" sz="2000" dirty="0"/>
                  <a:t> </a:t>
                </a:r>
                <a14:m>
                  <m:oMath xmlns:m="http://schemas.openxmlformats.org/officeDocument/2006/math">
                    <m:acc>
                      <m:accPr>
                        <m:chr m:val="̅"/>
                        <m:ctrlPr>
                          <a:rPr lang="el-GR" sz="2000" i="1" smtClean="0">
                            <a:latin typeface="Cambria Math" panose="02040503050406030204" pitchFamily="18" charset="0"/>
                          </a:rPr>
                        </m:ctrlPr>
                      </m:accPr>
                      <m:e>
                        <m:r>
                          <m:rPr>
                            <m:sty m:val="p"/>
                          </m:rPr>
                          <a:rPr lang="el-GR" sz="2000" i="1">
                            <a:latin typeface="Cambria Math" panose="02040503050406030204" pitchFamily="18" charset="0"/>
                          </a:rPr>
                          <m:t>Δ</m:t>
                        </m:r>
                        <m:r>
                          <a:rPr lang="en-US" sz="2000" i="1">
                            <a:latin typeface="Cambria Math" panose="02040503050406030204" pitchFamily="18" charset="0"/>
                          </a:rPr>
                          <m:t>𝑤</m:t>
                        </m:r>
                      </m:e>
                    </m:acc>
                    <m:r>
                      <a:rPr lang="en-US" sz="2000" i="1">
                        <a:latin typeface="Cambria Math" panose="02040503050406030204" pitchFamily="18" charset="0"/>
                      </a:rPr>
                      <m:t>:</m:t>
                    </m:r>
                    <m:r>
                      <m:rPr>
                        <m:sty m:val="p"/>
                      </m:rPr>
                      <a:rPr lang="en-US" sz="2000" b="0" i="0" smtClean="0">
                        <a:latin typeface="Cambria Math" panose="02040503050406030204" pitchFamily="18" charset="0"/>
                      </a:rPr>
                      <m:t>mean</m:t>
                    </m:r>
                    <m:r>
                      <a:rPr lang="en-US" sz="2000" b="0" i="0" smtClean="0">
                        <a:latin typeface="Cambria Math" panose="02040503050406030204" pitchFamily="18" charset="0"/>
                      </a:rPr>
                      <m:t> </m:t>
                    </m:r>
                    <m:r>
                      <m:rPr>
                        <m:sty m:val="p"/>
                      </m:rPr>
                      <a:rPr lang="en-US" sz="2000" i="0">
                        <a:latin typeface="Cambria Math" panose="02040503050406030204" pitchFamily="18" charset="0"/>
                      </a:rPr>
                      <m:t>pixel</m:t>
                    </m:r>
                    <m:r>
                      <a:rPr lang="en-US" sz="2000" i="0">
                        <a:latin typeface="Cambria Math" panose="02040503050406030204" pitchFamily="18" charset="0"/>
                      </a:rPr>
                      <m:t> </m:t>
                    </m:r>
                    <m:r>
                      <m:rPr>
                        <m:sty m:val="p"/>
                      </m:rPr>
                      <a:rPr lang="en-US" sz="2000" i="0">
                        <a:latin typeface="Cambria Math" panose="02040503050406030204" pitchFamily="18" charset="0"/>
                      </a:rPr>
                      <m:t>solid</m:t>
                    </m:r>
                    <m:r>
                      <a:rPr lang="en-US" sz="2000" i="0">
                        <a:latin typeface="Cambria Math" panose="02040503050406030204" pitchFamily="18" charset="0"/>
                      </a:rPr>
                      <m:t> </m:t>
                    </m:r>
                    <m:r>
                      <m:rPr>
                        <m:sty m:val="p"/>
                      </m:rPr>
                      <a:rPr lang="en-US" sz="2000" i="0">
                        <a:latin typeface="Cambria Math" panose="02040503050406030204" pitchFamily="18" charset="0"/>
                      </a:rPr>
                      <m:t>angle</m:t>
                    </m:r>
                  </m:oMath>
                </a14:m>
                <a:r>
                  <a:rPr lang="en-US" sz="2000" dirty="0"/>
                  <a:t> </a:t>
                </a:r>
                <a14:m>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  </m:t>
                    </m:r>
                    <m:r>
                      <a:rPr lang="en-US" sz="2000" i="1">
                        <a:latin typeface="Cambria Math" panose="02040503050406030204" pitchFamily="18" charset="0"/>
                      </a:rPr>
                      <m:t>𝐷</m:t>
                    </m:r>
                    <m:r>
                      <a:rPr lang="en-US" sz="2000" i="1">
                        <a:latin typeface="Cambria Math" panose="02040503050406030204" pitchFamily="18" charset="0"/>
                      </a:rPr>
                      <m:t>:</m:t>
                    </m:r>
                  </m:oMath>
                </a14:m>
                <a:r>
                  <a:rPr lang="en-US" sz="2000" dirty="0">
                    <a:latin typeface="Times New Roman" panose="02020603050405020304" pitchFamily="18" charset="0"/>
                    <a:ea typeface="SimSun" panose="02010600030101010101" pitchFamily="2" charset="-122"/>
                    <a:cs typeface="Arial" panose="020B0604020202020204" pitchFamily="34" charset="0"/>
                  </a:rPr>
                  <a:t> sensor entrance pupil diameter	</a:t>
                </a:r>
              </a:p>
              <a:p>
                <a:pPr algn="just">
                  <a:lnSpc>
                    <a:spcPct val="150000"/>
                  </a:lnSpc>
                  <a:spcAft>
                    <a:spcPts val="800"/>
                  </a:spcAft>
                </a:pPr>
                <a:endParaRPr lang="en-US" sz="2000" dirty="0">
                  <a:effectLst/>
                  <a:latin typeface="Calibri" panose="020F0502020204030204" pitchFamily="34" charset="0"/>
                  <a:ea typeface="SimSun" panose="02010600030101010101" pitchFamily="2" charset="-122"/>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911928" y="4370545"/>
                <a:ext cx="10154766" cy="2686761"/>
              </a:xfrm>
              <a:prstGeom prst="rect">
                <a:avLst/>
              </a:prstGeom>
              <a:blipFill>
                <a:blip r:embed="rId5"/>
                <a:stretch>
                  <a:fillRect l="-661"/>
                </a:stretch>
              </a:blipFill>
            </p:spPr>
            <p:txBody>
              <a:bodyPr/>
              <a:lstStyle/>
              <a:p>
                <a:r>
                  <a:rPr lang="en-US">
                    <a:noFill/>
                  </a:rPr>
                  <a:t> </a:t>
                </a:r>
              </a:p>
            </p:txBody>
          </p:sp>
        </mc:Fallback>
      </mc:AlternateContent>
    </p:spTree>
    <p:extLst>
      <p:ext uri="{BB962C8B-B14F-4D97-AF65-F5344CB8AC3E}">
        <p14:creationId xmlns:p14="http://schemas.microsoft.com/office/powerpoint/2010/main" val="3445834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979763"/>
            <a:ext cx="9753600" cy="581025"/>
          </a:xfrm>
        </p:spPr>
        <p:txBody>
          <a:bodyPr/>
          <a:lstStyle/>
          <a:p>
            <a:r>
              <a:rPr lang="en-US" dirty="0"/>
              <a:t>Minimum Single-pixel Cloud-top Energy</a:t>
            </a:r>
          </a:p>
        </p:txBody>
      </p:sp>
      <p:grpSp>
        <p:nvGrpSpPr>
          <p:cNvPr id="13" name="Group 12">
            <a:extLst>
              <a:ext uri="{FF2B5EF4-FFF2-40B4-BE49-F238E27FC236}">
                <a16:creationId xmlns:a16="http://schemas.microsoft.com/office/drawing/2014/main" id="{C98BE5FC-0A28-4044-A9DD-04AEF643FAA4}"/>
              </a:ext>
            </a:extLst>
          </p:cNvPr>
          <p:cNvGrpSpPr/>
          <p:nvPr/>
        </p:nvGrpSpPr>
        <p:grpSpPr>
          <a:xfrm>
            <a:off x="2438400" y="1693725"/>
            <a:ext cx="7883777" cy="1485741"/>
            <a:chOff x="2438400" y="2460981"/>
            <a:chExt cx="7883777" cy="1485741"/>
          </a:xfrm>
        </p:grpSpPr>
        <mc:AlternateContent xmlns:mc="http://schemas.openxmlformats.org/markup-compatibility/2006" xmlns:a14="http://schemas.microsoft.com/office/drawing/2010/main">
          <mc:Choice Requires="a14">
            <p:sp>
              <p:nvSpPr>
                <p:cNvPr id="3" name="Rectangle 2"/>
                <p:cNvSpPr/>
                <p:nvPr/>
              </p:nvSpPr>
              <p:spPr>
                <a:xfrm>
                  <a:off x="3973131" y="2460981"/>
                  <a:ext cx="6349046" cy="9812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𝐸</m:t>
                        </m:r>
                        <m:r>
                          <a:rPr lang="en-US" sz="2800" i="0">
                            <a:latin typeface="Cambria Math" panose="02040503050406030204" pitchFamily="18" charset="0"/>
                          </a:rPr>
                          <m:t>=</m:t>
                        </m:r>
                        <m:f>
                          <m:fPr>
                            <m:ctrlPr>
                              <a:rPr lang="en-US" sz="2800" i="1">
                                <a:latin typeface="Cambria Math" panose="02040503050406030204" pitchFamily="18" charset="0"/>
                              </a:rPr>
                            </m:ctrlPr>
                          </m:fPr>
                          <m:num>
                            <m:r>
                              <a:rPr lang="en-US" sz="2800" b="0" i="1" smtClean="0">
                                <a:latin typeface="Cambria Math" panose="02040503050406030204" pitchFamily="18" charset="0"/>
                              </a:rPr>
                              <m:t>2.86</m:t>
                            </m:r>
                            <m:acc>
                              <m:accPr>
                                <m:chr m:val="̂"/>
                                <m:ctrlPr>
                                  <a:rPr lang="en-US" sz="2800" i="1">
                                    <a:latin typeface="Cambria Math" panose="02040503050406030204" pitchFamily="18" charset="0"/>
                                  </a:rPr>
                                </m:ctrlPr>
                              </m:accPr>
                              <m:e>
                                <m:r>
                                  <a:rPr lang="en-US" sz="2800" i="1">
                                    <a:latin typeface="Cambria Math" panose="02040503050406030204" pitchFamily="18" charset="0"/>
                                  </a:rPr>
                                  <m:t>𝜉</m:t>
                                </m:r>
                              </m:e>
                            </m:acc>
                            <m:r>
                              <a:rPr lang="en-US" sz="2800" i="1">
                                <a:latin typeface="Cambria Math" panose="02040503050406030204" pitchFamily="18" charset="0"/>
                              </a:rPr>
                              <m:t>𝐴</m:t>
                            </m:r>
                          </m:num>
                          <m:den>
                            <m:r>
                              <a:rPr lang="en-US" sz="2800" i="1">
                                <a:latin typeface="Cambria Math" panose="02040503050406030204" pitchFamily="18" charset="0"/>
                              </a:rPr>
                              <m:t>𝑛</m:t>
                            </m:r>
                          </m:den>
                        </m:f>
                        <m:r>
                          <a:rPr lang="en-US" sz="2800" i="0">
                            <a:latin typeface="Cambria Math" panose="02040503050406030204" pitchFamily="18" charset="0"/>
                          </a:rPr>
                          <m:t>=</m:t>
                        </m:r>
                        <m:r>
                          <a:rPr lang="en-US" sz="2800" b="0" i="1" smtClean="0">
                            <a:latin typeface="Cambria Math" panose="02040503050406030204" pitchFamily="18" charset="0"/>
                          </a:rPr>
                          <m:t>2.86</m:t>
                        </m:r>
                        <m:d>
                          <m:dPr>
                            <m:ctrlPr>
                              <a:rPr lang="en-US" sz="2800" i="1">
                                <a:latin typeface="Cambria Math" panose="02040503050406030204" pitchFamily="18" charset="0"/>
                              </a:rPr>
                            </m:ctrlPr>
                          </m:dPr>
                          <m:e>
                            <m:r>
                              <a:rPr lang="en-US" sz="2800" i="0">
                                <a:latin typeface="Cambria Math" panose="02040503050406030204" pitchFamily="18" charset="0"/>
                              </a:rPr>
                              <m:t>3.6</m:t>
                            </m:r>
                          </m:e>
                        </m:d>
                        <m:d>
                          <m:dPr>
                            <m:ctrlPr>
                              <a:rPr lang="en-US" sz="2800" i="1">
                                <a:latin typeface="Cambria Math" panose="02040503050406030204" pitchFamily="18" charset="0"/>
                              </a:rPr>
                            </m:ctrlPr>
                          </m:dPr>
                          <m:e>
                            <m:r>
                              <a:rPr lang="en-US" sz="2800" b="0" i="0" smtClean="0">
                                <a:latin typeface="Cambria Math" panose="02040503050406030204" pitchFamily="18" charset="0"/>
                              </a:rPr>
                              <m:t>4</m:t>
                            </m:r>
                            <m:r>
                              <a:rPr lang="en-US" sz="2800" b="0" i="1" smtClean="0">
                                <a:latin typeface="Cambria Math" panose="02040503050406030204" pitchFamily="18" charset="0"/>
                              </a:rPr>
                              <m:t>×4</m:t>
                            </m:r>
                          </m:e>
                        </m:d>
                        <m:r>
                          <a:rPr lang="en-US" sz="2800" i="0">
                            <a:latin typeface="Cambria Math" panose="02040503050406030204" pitchFamily="18" charset="0"/>
                          </a:rPr>
                          <m:t>=164 </m:t>
                        </m:r>
                        <m:r>
                          <m:rPr>
                            <m:sty m:val="p"/>
                          </m:rPr>
                          <a:rPr lang="en-US" sz="2800" i="0">
                            <a:latin typeface="Cambria Math" panose="02040503050406030204" pitchFamily="18" charset="0"/>
                          </a:rPr>
                          <m:t>J</m:t>
                        </m:r>
                      </m:oMath>
                    </m:oMathPara>
                  </a14:m>
                  <a:endParaRPr lang="en-US" sz="2800" dirty="0"/>
                </a:p>
              </p:txBody>
            </p:sp>
          </mc:Choice>
          <mc:Fallback xmlns="">
            <p:sp>
              <p:nvSpPr>
                <p:cNvPr id="3" name="Rectangle 2"/>
                <p:cNvSpPr>
                  <a:spLocks noRot="1" noChangeAspect="1" noMove="1" noResize="1" noEditPoints="1" noAdjustHandles="1" noChangeArrowheads="1" noChangeShapeType="1" noTextEdit="1"/>
                </p:cNvSpPr>
                <p:nvPr/>
              </p:nvSpPr>
              <p:spPr>
                <a:xfrm>
                  <a:off x="3973131" y="2460981"/>
                  <a:ext cx="6349046" cy="981294"/>
                </a:xfrm>
                <a:prstGeom prst="rect">
                  <a:avLst/>
                </a:prstGeom>
                <a:blipFill>
                  <a:blip r:embed="rId3"/>
                  <a:stretch>
                    <a:fillRect/>
                  </a:stretch>
                </a:blipFill>
              </p:spPr>
              <p:txBody>
                <a:bodyPr/>
                <a:lstStyle/>
                <a:p>
                  <a:r>
                    <a:rPr lang="en-US">
                      <a:noFill/>
                    </a:rPr>
                    <a:t> </a:t>
                  </a:r>
                </a:p>
              </p:txBody>
            </p:sp>
          </mc:Fallback>
        </mc:AlternateContent>
        <p:grpSp>
          <p:nvGrpSpPr>
            <p:cNvPr id="8" name="Group 7"/>
            <p:cNvGrpSpPr/>
            <p:nvPr/>
          </p:nvGrpSpPr>
          <p:grpSpPr>
            <a:xfrm>
              <a:off x="6640946" y="3442275"/>
              <a:ext cx="3098925" cy="504447"/>
              <a:chOff x="7290049" y="3417608"/>
              <a:chExt cx="3098925" cy="504447"/>
            </a:xfrm>
          </p:grpSpPr>
          <p:sp>
            <p:nvSpPr>
              <p:cNvPr id="5" name="Rectangle 4"/>
              <p:cNvSpPr/>
              <p:nvPr/>
            </p:nvSpPr>
            <p:spPr>
              <a:xfrm>
                <a:off x="7290049" y="3435723"/>
                <a:ext cx="3098925" cy="461665"/>
              </a:xfrm>
              <a:prstGeom prst="rect">
                <a:avLst/>
              </a:prstGeom>
            </p:spPr>
            <p:txBody>
              <a:bodyPr wrap="none">
                <a:spAutoFit/>
              </a:bodyPr>
              <a:lstStyle/>
              <a:p>
                <a:r>
                  <a:rPr lang="en-US" sz="2400" dirty="0"/>
                  <a:t>2.9-3.6 µJ/m</a:t>
                </a:r>
                <a:r>
                  <a:rPr lang="en-US" sz="2400" baseline="30000" dirty="0"/>
                  <a:t>2</a:t>
                </a:r>
                <a:r>
                  <a:rPr lang="en-US" sz="2400" dirty="0"/>
                  <a:t>/</a:t>
                </a:r>
                <a:r>
                  <a:rPr lang="en-US" sz="2400" dirty="0" err="1"/>
                  <a:t>ster</a:t>
                </a:r>
                <a:r>
                  <a:rPr lang="en-US" sz="2400" dirty="0"/>
                  <a:t>/nm</a:t>
                </a:r>
              </a:p>
            </p:txBody>
          </p:sp>
          <p:sp>
            <p:nvSpPr>
              <p:cNvPr id="6" name="Rounded Rectangular Callout 5"/>
              <p:cNvSpPr/>
              <p:nvPr/>
            </p:nvSpPr>
            <p:spPr bwMode="auto">
              <a:xfrm rot="10800000" flipH="1">
                <a:off x="7290049" y="3417608"/>
                <a:ext cx="3098925" cy="504447"/>
              </a:xfrm>
              <a:prstGeom prst="wedgeRoundRectCallout">
                <a:avLst>
                  <a:gd name="adj1" fmla="val -22760"/>
                  <a:gd name="adj2" fmla="val 80810"/>
                  <a:gd name="adj3" fmla="val 16667"/>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grpSp>
        <p:sp>
          <p:nvSpPr>
            <p:cNvPr id="10" name="Rectangle 9"/>
            <p:cNvSpPr/>
            <p:nvPr/>
          </p:nvSpPr>
          <p:spPr>
            <a:xfrm>
              <a:off x="2438400" y="2764245"/>
              <a:ext cx="590226" cy="523220"/>
            </a:xfrm>
            <a:prstGeom prst="rect">
              <a:avLst/>
            </a:prstGeom>
          </p:spPr>
          <p:txBody>
            <a:bodyPr wrap="none">
              <a:spAutoFit/>
            </a:bodyPr>
            <a:lstStyle/>
            <a:p>
              <a:r>
                <a:rPr lang="en-US" sz="2800" u="sng" dirty="0">
                  <a:latin typeface="Calibri" panose="020F0502020204030204" pitchFamily="34" charset="0"/>
                  <a:cs typeface="Calibri" panose="020F0502020204030204" pitchFamily="34" charset="0"/>
                </a:rPr>
                <a:t>LIS</a:t>
              </a:r>
            </a:p>
          </p:txBody>
        </p:sp>
        <p:sp>
          <p:nvSpPr>
            <p:cNvPr id="7" name="Rounded Rectangle 6"/>
            <p:cNvSpPr/>
            <p:nvPr/>
          </p:nvSpPr>
          <p:spPr bwMode="auto">
            <a:xfrm>
              <a:off x="9335193" y="2747897"/>
              <a:ext cx="866033" cy="526656"/>
            </a:xfrm>
            <a:prstGeom prst="roundRect">
              <a:avLst/>
            </a:prstGeom>
            <a:noFill/>
            <a:ln w="28575">
              <a:solidFill>
                <a:srgbClr val="FF0000"/>
              </a:solidFill>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bg1"/>
                  </a:solidFill>
                  <a:effectLst/>
                  <a:latin typeface="Arial" panose="020B0604020202020204" pitchFamily="34" charset="0"/>
                </a:rPr>
                <a:t>v</a:t>
              </a:r>
            </a:p>
          </p:txBody>
        </p:sp>
      </p:grpSp>
      <p:grpSp>
        <p:nvGrpSpPr>
          <p:cNvPr id="14" name="Group 13">
            <a:extLst>
              <a:ext uri="{FF2B5EF4-FFF2-40B4-BE49-F238E27FC236}">
                <a16:creationId xmlns:a16="http://schemas.microsoft.com/office/drawing/2014/main" id="{A5B0A31E-F495-421D-A397-5A59D5B064E1}"/>
              </a:ext>
            </a:extLst>
          </p:cNvPr>
          <p:cNvGrpSpPr/>
          <p:nvPr/>
        </p:nvGrpSpPr>
        <p:grpSpPr>
          <a:xfrm>
            <a:off x="2330271" y="3338959"/>
            <a:ext cx="8060686" cy="912429"/>
            <a:chOff x="2346036" y="4726331"/>
            <a:chExt cx="8060686" cy="912429"/>
          </a:xfrm>
        </p:grpSpPr>
        <p:sp>
          <p:nvSpPr>
            <p:cNvPr id="4" name="Rectangle 3"/>
            <p:cNvSpPr/>
            <p:nvPr/>
          </p:nvSpPr>
          <p:spPr>
            <a:xfrm>
              <a:off x="2346036" y="4920935"/>
              <a:ext cx="869149" cy="523220"/>
            </a:xfrm>
            <a:prstGeom prst="rect">
              <a:avLst/>
            </a:prstGeom>
          </p:spPr>
          <p:txBody>
            <a:bodyPr wrap="none">
              <a:spAutoFit/>
            </a:bodyPr>
            <a:lstStyle/>
            <a:p>
              <a:r>
                <a:rPr lang="en-US" sz="2800" u="sng" dirty="0">
                  <a:latin typeface="Calibri" panose="020F0502020204030204" pitchFamily="34" charset="0"/>
                  <a:cs typeface="Calibri" panose="020F0502020204030204" pitchFamily="34" charset="0"/>
                </a:rPr>
                <a:t>GLM</a:t>
              </a:r>
            </a:p>
          </p:txBody>
        </p:sp>
        <mc:AlternateContent xmlns:mc="http://schemas.openxmlformats.org/markup-compatibility/2006" xmlns:a14="http://schemas.microsoft.com/office/drawing/2010/main">
          <mc:Choice Requires="a14">
            <p:sp>
              <p:nvSpPr>
                <p:cNvPr id="9" name="Rectangle 8"/>
                <p:cNvSpPr/>
                <p:nvPr/>
              </p:nvSpPr>
              <p:spPr>
                <a:xfrm>
                  <a:off x="3973131" y="4726331"/>
                  <a:ext cx="6433591" cy="91242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𝐸</m:t>
                        </m:r>
                        <m:r>
                          <a:rPr lang="en-US" sz="2800" i="0">
                            <a:latin typeface="Cambria Math" panose="02040503050406030204" pitchFamily="18" charset="0"/>
                          </a:rPr>
                          <m:t>=</m:t>
                        </m:r>
                        <m:f>
                          <m:fPr>
                            <m:ctrlPr>
                              <a:rPr lang="en-US" sz="2800" i="1">
                                <a:latin typeface="Cambria Math" panose="02040503050406030204" pitchFamily="18" charset="0"/>
                              </a:rPr>
                            </m:ctrlPr>
                          </m:fPr>
                          <m:num>
                            <m:r>
                              <a:rPr lang="en-US" sz="2800" i="0">
                                <a:latin typeface="Cambria Math" panose="02040503050406030204" pitchFamily="18" charset="0"/>
                              </a:rPr>
                              <m:t>6.61</m:t>
                            </m:r>
                            <m:r>
                              <a:rPr lang="en-US" sz="2800" i="1">
                                <a:latin typeface="Cambria Math" panose="02040503050406030204" pitchFamily="18" charset="0"/>
                              </a:rPr>
                              <m:t>𝐴</m:t>
                            </m:r>
                            <m:acc>
                              <m:accPr>
                                <m:chr m:val="̂"/>
                                <m:ctrlPr>
                                  <a:rPr lang="en-US" sz="2800" i="1">
                                    <a:latin typeface="Cambria Math" panose="02040503050406030204" pitchFamily="18" charset="0"/>
                                  </a:rPr>
                                </m:ctrlPr>
                              </m:accPr>
                              <m:e>
                                <m:r>
                                  <a:rPr lang="en-US" sz="2800" i="1">
                                    <a:latin typeface="Cambria Math" panose="02040503050406030204" pitchFamily="18" charset="0"/>
                                  </a:rPr>
                                  <m:t>𝑞</m:t>
                                </m:r>
                              </m:e>
                            </m:acc>
                          </m:num>
                          <m:den>
                            <m:r>
                              <a:rPr lang="en-US" sz="2800" i="1">
                                <a:latin typeface="Cambria Math" panose="02040503050406030204" pitchFamily="18" charset="0"/>
                              </a:rPr>
                              <m:t>𝑛</m:t>
                            </m:r>
                          </m:den>
                        </m:f>
                        <m:r>
                          <a:rPr lang="en-US" sz="2800" i="0">
                            <a:latin typeface="Cambria Math" panose="02040503050406030204" pitchFamily="18" charset="0"/>
                          </a:rPr>
                          <m:t>=6.61</m:t>
                        </m:r>
                        <m:d>
                          <m:dPr>
                            <m:ctrlPr>
                              <a:rPr lang="en-US" sz="2800" i="1">
                                <a:latin typeface="Cambria Math" panose="02040503050406030204" pitchFamily="18" charset="0"/>
                              </a:rPr>
                            </m:ctrlPr>
                          </m:dPr>
                          <m:e>
                            <m:r>
                              <a:rPr lang="en-US" sz="2800" b="0" i="0" smtClean="0">
                                <a:latin typeface="Cambria Math" panose="02040503050406030204" pitchFamily="18" charset="0"/>
                              </a:rPr>
                              <m:t>8</m:t>
                            </m:r>
                            <m:r>
                              <a:rPr lang="en-US" sz="2800" b="0" i="1" smtClean="0">
                                <a:latin typeface="Cambria Math" panose="02040503050406030204" pitchFamily="18" charset="0"/>
                              </a:rPr>
                              <m:t>×</m:t>
                            </m:r>
                            <m:r>
                              <a:rPr lang="en-US" sz="2800" b="0" i="0" smtClean="0">
                                <a:latin typeface="Cambria Math" panose="02040503050406030204" pitchFamily="18" charset="0"/>
                              </a:rPr>
                              <m:t>8</m:t>
                            </m:r>
                          </m:e>
                        </m:d>
                        <m:d>
                          <m:dPr>
                            <m:ctrlPr>
                              <a:rPr lang="en-US" sz="2800" i="1">
                                <a:latin typeface="Cambria Math" panose="02040503050406030204" pitchFamily="18" charset="0"/>
                              </a:rPr>
                            </m:ctrlPr>
                          </m:dPr>
                          <m:e>
                            <m:r>
                              <a:rPr lang="en-US" sz="2800" i="0">
                                <a:latin typeface="Cambria Math" panose="02040503050406030204" pitchFamily="18" charset="0"/>
                              </a:rPr>
                              <m:t>1.0</m:t>
                            </m:r>
                          </m:e>
                        </m:d>
                        <m:r>
                          <a:rPr lang="en-US" sz="2800" i="0">
                            <a:latin typeface="Cambria Math" panose="02040503050406030204" pitchFamily="18" charset="0"/>
                          </a:rPr>
                          <m:t>=423</m:t>
                        </m:r>
                        <m:r>
                          <a:rPr lang="en-US" sz="2800" b="0" i="0" smtClean="0">
                            <a:latin typeface="Cambria Math" panose="02040503050406030204" pitchFamily="18" charset="0"/>
                          </a:rPr>
                          <m:t> </m:t>
                        </m:r>
                        <m:r>
                          <m:rPr>
                            <m:sty m:val="p"/>
                          </m:rPr>
                          <a:rPr lang="en-US" sz="2800" i="0">
                            <a:latin typeface="Cambria Math" panose="02040503050406030204" pitchFamily="18" charset="0"/>
                          </a:rPr>
                          <m:t>J</m:t>
                        </m:r>
                      </m:oMath>
                    </m:oMathPara>
                  </a14:m>
                  <a:endParaRPr lang="en-US" sz="2800" dirty="0"/>
                </a:p>
              </p:txBody>
            </p:sp>
          </mc:Choice>
          <mc:Fallback xmlns="">
            <p:sp>
              <p:nvSpPr>
                <p:cNvPr id="9" name="Rectangle 8"/>
                <p:cNvSpPr>
                  <a:spLocks noRot="1" noChangeAspect="1" noMove="1" noResize="1" noEditPoints="1" noAdjustHandles="1" noChangeArrowheads="1" noChangeShapeType="1" noTextEdit="1"/>
                </p:cNvSpPr>
                <p:nvPr/>
              </p:nvSpPr>
              <p:spPr>
                <a:xfrm>
                  <a:off x="3973131" y="4726331"/>
                  <a:ext cx="6433591" cy="912429"/>
                </a:xfrm>
                <a:prstGeom prst="rect">
                  <a:avLst/>
                </a:prstGeom>
                <a:blipFill>
                  <a:blip r:embed="rId4"/>
                  <a:stretch>
                    <a:fillRect/>
                  </a:stretch>
                </a:blipFill>
              </p:spPr>
              <p:txBody>
                <a:bodyPr/>
                <a:lstStyle/>
                <a:p>
                  <a:r>
                    <a:rPr lang="en-US">
                      <a:noFill/>
                    </a:rPr>
                    <a:t> </a:t>
                  </a:r>
                </a:p>
              </p:txBody>
            </p:sp>
          </mc:Fallback>
        </mc:AlternateContent>
        <p:sp>
          <p:nvSpPr>
            <p:cNvPr id="12" name="Rounded Rectangle 11"/>
            <p:cNvSpPr/>
            <p:nvPr/>
          </p:nvSpPr>
          <p:spPr bwMode="auto">
            <a:xfrm>
              <a:off x="9397236" y="4967451"/>
              <a:ext cx="924941" cy="526656"/>
            </a:xfrm>
            <a:prstGeom prst="roundRect">
              <a:avLst/>
            </a:prstGeom>
            <a:noFill/>
            <a:ln w="28575">
              <a:solidFill>
                <a:srgbClr val="FF0000"/>
              </a:solidFill>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DB021C7-EEC4-47F1-AA99-90FCFA184EF2}"/>
                  </a:ext>
                </a:extLst>
              </p:cNvPr>
              <p:cNvSpPr txBox="1"/>
              <p:nvPr/>
            </p:nvSpPr>
            <p:spPr>
              <a:xfrm>
                <a:off x="1770993" y="5006752"/>
                <a:ext cx="9469821" cy="89255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Relative Energy Threshold (GLM/LIS):	423/164 = 2.58</a:t>
                </a:r>
              </a:p>
              <a:p>
                <a:pPr algn="ctr"/>
                <a:r>
                  <a:rPr lang="en-US" sz="2400" dirty="0">
                    <a:latin typeface="Calibri" panose="020F0502020204030204" pitchFamily="34" charset="0"/>
                    <a:cs typeface="Calibri" panose="020F0502020204030204" pitchFamily="34" charset="0"/>
                  </a:rPr>
                  <a:t>(</a:t>
                </a:r>
                <a14:m>
                  <m:oMath xmlns:m="http://schemas.openxmlformats.org/officeDocument/2006/math">
                    <m:r>
                      <a:rPr lang="en-US" sz="2400" i="1" smtClean="0">
                        <a:latin typeface="Cambria Math" panose="02040503050406030204" pitchFamily="18" charset="0"/>
                        <a:ea typeface="Cambria Math" panose="02040503050406030204" pitchFamily="18" charset="0"/>
                        <a:cs typeface="Calibri" panose="020F0502020204030204" pitchFamily="34" charset="0"/>
                      </a:rPr>
                      <m:t>∴</m:t>
                    </m:r>
                    <m:r>
                      <a:rPr lang="en-US" sz="24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𝑇𝑅𝑀𝑀</m:t>
                    </m:r>
                    <m:r>
                      <a:rPr lang="en-US" sz="24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 </m:t>
                    </m:r>
                    <m:r>
                      <a:rPr lang="en-US" sz="24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𝐿𝐼𝑆</m:t>
                    </m:r>
                    <m:r>
                      <a:rPr lang="en-US" sz="24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 </m:t>
                    </m:r>
                    <m:r>
                      <a:rPr lang="en-US" sz="24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𝑟𝑒𝑝𝑜𝑟𝑡𝑒𝑑</m:t>
                    </m:r>
                    <m:r>
                      <a:rPr lang="en-US" sz="24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 </m:t>
                    </m:r>
                    <m:r>
                      <a:rPr lang="en-US" sz="24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𝑙𝑜𝑤𝑒𝑟</m:t>
                    </m:r>
                    <m:r>
                      <a:rPr lang="en-US" sz="24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 </m:t>
                    </m:r>
                    <m:r>
                      <a:rPr lang="en-US" sz="24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𝑒𝑛𝑒𝑟𝑔𝑦</m:t>
                    </m:r>
                    <m:r>
                      <a:rPr lang="en-US" sz="24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 </m:t>
                    </m:r>
                    <m:r>
                      <a:rPr lang="en-US" sz="24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𝑆𝑀𝐴𝐿𝐿</m:t>
                    </m:r>
                    <m:r>
                      <a:rPr lang="en-US" sz="24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 </m:t>
                    </m:r>
                    <m:r>
                      <a:rPr lang="en-US" sz="24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𝑐𝑙𝑜𝑢𝑑𝑡𝑜𝑝</m:t>
                    </m:r>
                    <m:r>
                      <a:rPr lang="en-US" sz="24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 </m:t>
                    </m:r>
                    <m:r>
                      <a:rPr lang="en-US" sz="24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𝑠𝑜𝑢𝑟𝑐𝑒𝑠</m:t>
                    </m:r>
                    <m:r>
                      <a:rPr lang="en-US" sz="24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 </m:t>
                    </m:r>
                  </m:oMath>
                </a14:m>
                <a:r>
                  <a:rPr lang="en-US" sz="2400" dirty="0">
                    <a:latin typeface="Calibri" panose="020F0502020204030204" pitchFamily="34" charset="0"/>
                    <a:cs typeface="Calibri" panose="020F0502020204030204" pitchFamily="34" charset="0"/>
                  </a:rPr>
                  <a:t>)</a:t>
                </a:r>
              </a:p>
            </p:txBody>
          </p:sp>
        </mc:Choice>
        <mc:Fallback xmlns="">
          <p:sp>
            <p:nvSpPr>
              <p:cNvPr id="15" name="TextBox 14">
                <a:extLst>
                  <a:ext uri="{FF2B5EF4-FFF2-40B4-BE49-F238E27FC236}">
                    <a16:creationId xmlns:a16="http://schemas.microsoft.com/office/drawing/2014/main" id="{ADB021C7-EEC4-47F1-AA99-90FCFA184EF2}"/>
                  </a:ext>
                </a:extLst>
              </p:cNvPr>
              <p:cNvSpPr txBox="1">
                <a:spLocks noRot="1" noChangeAspect="1" noMove="1" noResize="1" noEditPoints="1" noAdjustHandles="1" noChangeArrowheads="1" noChangeShapeType="1" noTextEdit="1"/>
              </p:cNvSpPr>
              <p:nvPr/>
            </p:nvSpPr>
            <p:spPr>
              <a:xfrm>
                <a:off x="1770993" y="5006752"/>
                <a:ext cx="9469821" cy="892552"/>
              </a:xfrm>
              <a:prstGeom prst="rect">
                <a:avLst/>
              </a:prstGeom>
              <a:blipFill>
                <a:blip r:embed="rId5"/>
                <a:stretch>
                  <a:fillRect t="-6803" b="-14286"/>
                </a:stretch>
              </a:blipFill>
            </p:spPr>
            <p:txBody>
              <a:bodyPr/>
              <a:lstStyle/>
              <a:p>
                <a:r>
                  <a:rPr lang="en-US">
                    <a:noFill/>
                  </a:rPr>
                  <a:t> </a:t>
                </a:r>
              </a:p>
            </p:txBody>
          </p:sp>
        </mc:Fallback>
      </mc:AlternateContent>
      <p:sp>
        <p:nvSpPr>
          <p:cNvPr id="16" name="Rounded Rectangle 11">
            <a:extLst>
              <a:ext uri="{FF2B5EF4-FFF2-40B4-BE49-F238E27FC236}">
                <a16:creationId xmlns:a16="http://schemas.microsoft.com/office/drawing/2014/main" id="{1A56B791-065B-4CC6-BD1C-C589DCB283DC}"/>
              </a:ext>
            </a:extLst>
          </p:cNvPr>
          <p:cNvSpPr/>
          <p:nvPr/>
        </p:nvSpPr>
        <p:spPr bwMode="auto">
          <a:xfrm>
            <a:off x="10121266" y="5006752"/>
            <a:ext cx="772811" cy="526656"/>
          </a:xfrm>
          <a:prstGeom prst="roundRect">
            <a:avLst/>
          </a:prstGeom>
          <a:noFill/>
          <a:ln w="28575">
            <a:solidFill>
              <a:srgbClr val="FF0000"/>
            </a:solidFill>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7" name="TextBox 16">
            <a:extLst>
              <a:ext uri="{FF2B5EF4-FFF2-40B4-BE49-F238E27FC236}">
                <a16:creationId xmlns:a16="http://schemas.microsoft.com/office/drawing/2014/main" id="{2BB96EA7-1BB6-4D6A-B452-6B94220A3C5E}"/>
              </a:ext>
            </a:extLst>
          </p:cNvPr>
          <p:cNvSpPr txBox="1"/>
          <p:nvPr/>
        </p:nvSpPr>
        <p:spPr>
          <a:xfrm>
            <a:off x="1453106" y="6120983"/>
            <a:ext cx="3492627" cy="276999"/>
          </a:xfrm>
          <a:prstGeom prst="rect">
            <a:avLst/>
          </a:prstGeom>
          <a:noFill/>
        </p:spPr>
        <p:txBody>
          <a:bodyPr wrap="square" rtlCol="0">
            <a:spAutoFit/>
          </a:bodyPr>
          <a:lstStyle/>
          <a:p>
            <a:r>
              <a:rPr lang="en-US" sz="1200" i="1" dirty="0">
                <a:solidFill>
                  <a:srgbClr val="02040A"/>
                </a:solidFill>
              </a:rPr>
              <a:t>See Zhang and Cummins (2020) JGR for details</a:t>
            </a:r>
          </a:p>
        </p:txBody>
      </p:sp>
    </p:spTree>
    <p:extLst>
      <p:ext uri="{BB962C8B-B14F-4D97-AF65-F5344CB8AC3E}">
        <p14:creationId xmlns:p14="http://schemas.microsoft.com/office/powerpoint/2010/main" val="12003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100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979763"/>
            <a:ext cx="9753600" cy="581025"/>
          </a:xfrm>
        </p:spPr>
        <p:txBody>
          <a:bodyPr/>
          <a:lstStyle/>
          <a:p>
            <a:r>
              <a:rPr lang="en-US" dirty="0"/>
              <a:t>Min. Single-pixel Cloud-top Energy </a:t>
            </a:r>
            <a:r>
              <a:rPr lang="en-US" i="1" dirty="0">
                <a:solidFill>
                  <a:srgbClr val="FFFF00"/>
                </a:solidFill>
              </a:rPr>
              <a:t>Density</a:t>
            </a:r>
          </a:p>
        </p:txBody>
      </p:sp>
      <p:grpSp>
        <p:nvGrpSpPr>
          <p:cNvPr id="13" name="Group 12">
            <a:extLst>
              <a:ext uri="{FF2B5EF4-FFF2-40B4-BE49-F238E27FC236}">
                <a16:creationId xmlns:a16="http://schemas.microsoft.com/office/drawing/2014/main" id="{C98BE5FC-0A28-4044-A9DD-04AEF643FAA4}"/>
              </a:ext>
            </a:extLst>
          </p:cNvPr>
          <p:cNvGrpSpPr/>
          <p:nvPr/>
        </p:nvGrpSpPr>
        <p:grpSpPr>
          <a:xfrm>
            <a:off x="2438400" y="1693725"/>
            <a:ext cx="8345955" cy="1502179"/>
            <a:chOff x="2438400" y="2460981"/>
            <a:chExt cx="8345955" cy="1502179"/>
          </a:xfrm>
        </p:grpSpPr>
        <mc:AlternateContent xmlns:mc="http://schemas.openxmlformats.org/markup-compatibility/2006" xmlns:a14="http://schemas.microsoft.com/office/drawing/2010/main">
          <mc:Choice Requires="a14">
            <p:sp>
              <p:nvSpPr>
                <p:cNvPr id="3" name="Rectangle 2"/>
                <p:cNvSpPr/>
                <p:nvPr/>
              </p:nvSpPr>
              <p:spPr>
                <a:xfrm>
                  <a:off x="3973131" y="2460981"/>
                  <a:ext cx="6811224" cy="9812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𝐸</m:t>
                                </m:r>
                              </m:e>
                            </m:acc>
                          </m:e>
                          <m:sub>
                            <m:r>
                              <a:rPr lang="en-US" sz="2800" b="0" i="1" smtClean="0">
                                <a:latin typeface="Cambria Math" panose="02040503050406030204" pitchFamily="18" charset="0"/>
                              </a:rPr>
                              <m:t>𝑑𝑒𝑛𝑠</m:t>
                            </m:r>
                          </m:sub>
                        </m:sSub>
                        <m:r>
                          <a:rPr lang="en-US" sz="2800" i="1" smtClean="0">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rPr>
                            </m:ctrlPr>
                          </m:fPr>
                          <m:num>
                            <m:r>
                              <a:rPr lang="en-US" sz="2800" b="0" i="1" smtClean="0">
                                <a:latin typeface="Cambria Math" panose="02040503050406030204" pitchFamily="18" charset="0"/>
                              </a:rPr>
                              <m:t>2.86</m:t>
                            </m:r>
                            <m:acc>
                              <m:accPr>
                                <m:chr m:val="̂"/>
                                <m:ctrlPr>
                                  <a:rPr lang="en-US" sz="2800" i="1">
                                    <a:latin typeface="Cambria Math" panose="02040503050406030204" pitchFamily="18" charset="0"/>
                                  </a:rPr>
                                </m:ctrlPr>
                              </m:accPr>
                              <m:e>
                                <m:r>
                                  <a:rPr lang="en-US" sz="2800" i="1">
                                    <a:latin typeface="Cambria Math" panose="02040503050406030204" pitchFamily="18" charset="0"/>
                                  </a:rPr>
                                  <m:t>𝜉</m:t>
                                </m:r>
                              </m:e>
                            </m:acc>
                          </m:num>
                          <m:den>
                            <m:r>
                              <a:rPr lang="en-US" sz="2800" i="1">
                                <a:latin typeface="Cambria Math" panose="02040503050406030204" pitchFamily="18" charset="0"/>
                              </a:rPr>
                              <m:t>𝑛</m:t>
                            </m:r>
                          </m:den>
                        </m:f>
                        <m:r>
                          <a:rPr lang="en-US" sz="2800" i="0">
                            <a:latin typeface="Cambria Math" panose="02040503050406030204" pitchFamily="18" charset="0"/>
                          </a:rPr>
                          <m:t>=</m:t>
                        </m:r>
                        <m:r>
                          <a:rPr lang="en-US" sz="2800" b="0" i="1" smtClean="0">
                            <a:latin typeface="Cambria Math" panose="02040503050406030204" pitchFamily="18" charset="0"/>
                          </a:rPr>
                          <m:t>2.86</m:t>
                        </m:r>
                        <m:d>
                          <m:dPr>
                            <m:ctrlPr>
                              <a:rPr lang="en-US" sz="2800" i="1">
                                <a:latin typeface="Cambria Math" panose="02040503050406030204" pitchFamily="18" charset="0"/>
                              </a:rPr>
                            </m:ctrlPr>
                          </m:dPr>
                          <m:e>
                            <m:r>
                              <a:rPr lang="en-US" sz="2800" i="0">
                                <a:latin typeface="Cambria Math" panose="02040503050406030204" pitchFamily="18" charset="0"/>
                              </a:rPr>
                              <m:t>3.6</m:t>
                            </m:r>
                          </m:e>
                        </m:d>
                        <m:r>
                          <a:rPr lang="en-US" sz="2800" i="0">
                            <a:latin typeface="Cambria Math" panose="02040503050406030204" pitchFamily="18" charset="0"/>
                          </a:rPr>
                          <m:t>=</m:t>
                        </m:r>
                        <m:r>
                          <a:rPr lang="en-US" sz="2800" b="0" i="0" smtClean="0">
                            <a:latin typeface="Cambria Math" panose="02040503050406030204" pitchFamily="18" charset="0"/>
                          </a:rPr>
                          <m:t>10.25</m:t>
                        </m:r>
                        <m:r>
                          <a:rPr lang="en-US" sz="2800" i="0">
                            <a:latin typeface="Cambria Math" panose="02040503050406030204" pitchFamily="18" charset="0"/>
                          </a:rPr>
                          <m:t> </m:t>
                        </m:r>
                        <m:r>
                          <m:rPr>
                            <m:sty m:val="p"/>
                          </m:rPr>
                          <a:rPr lang="en-US" sz="2800" i="0">
                            <a:latin typeface="Cambria Math" panose="02040503050406030204" pitchFamily="18" charset="0"/>
                          </a:rPr>
                          <m:t>J</m:t>
                        </m:r>
                        <m:r>
                          <a:rPr lang="en-US" sz="2800" b="0" i="0"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𝑘𝑚</m:t>
                            </m:r>
                          </m:e>
                          <m:sup>
                            <m:r>
                              <a:rPr lang="en-US" sz="2800" b="0" i="1" smtClean="0">
                                <a:latin typeface="Cambria Math" panose="02040503050406030204" pitchFamily="18" charset="0"/>
                              </a:rPr>
                              <m:t>2</m:t>
                            </m:r>
                          </m:sup>
                        </m:sSup>
                      </m:oMath>
                    </m:oMathPara>
                  </a14:m>
                  <a:endParaRPr lang="en-US" sz="2800" dirty="0"/>
                </a:p>
              </p:txBody>
            </p:sp>
          </mc:Choice>
          <mc:Fallback xmlns="">
            <p:sp>
              <p:nvSpPr>
                <p:cNvPr id="3" name="Rectangle 2"/>
                <p:cNvSpPr>
                  <a:spLocks noRot="1" noChangeAspect="1" noMove="1" noResize="1" noEditPoints="1" noAdjustHandles="1" noChangeArrowheads="1" noChangeShapeType="1" noTextEdit="1"/>
                </p:cNvSpPr>
                <p:nvPr/>
              </p:nvSpPr>
              <p:spPr>
                <a:xfrm>
                  <a:off x="3973131" y="2460981"/>
                  <a:ext cx="6811224" cy="981294"/>
                </a:xfrm>
                <a:prstGeom prst="rect">
                  <a:avLst/>
                </a:prstGeom>
                <a:blipFill>
                  <a:blip r:embed="rId3"/>
                  <a:stretch>
                    <a:fillRect/>
                  </a:stretch>
                </a:blipFill>
              </p:spPr>
              <p:txBody>
                <a:bodyPr/>
                <a:lstStyle/>
                <a:p>
                  <a:r>
                    <a:rPr lang="en-US">
                      <a:noFill/>
                    </a:rPr>
                    <a:t> </a:t>
                  </a:r>
                </a:p>
              </p:txBody>
            </p:sp>
          </mc:Fallback>
        </mc:AlternateContent>
        <p:grpSp>
          <p:nvGrpSpPr>
            <p:cNvPr id="8" name="Group 7"/>
            <p:cNvGrpSpPr/>
            <p:nvPr/>
          </p:nvGrpSpPr>
          <p:grpSpPr>
            <a:xfrm>
              <a:off x="6993041" y="3458713"/>
              <a:ext cx="3098926" cy="504447"/>
              <a:chOff x="7642144" y="3434046"/>
              <a:chExt cx="3098926" cy="504447"/>
            </a:xfrm>
          </p:grpSpPr>
          <p:sp>
            <p:nvSpPr>
              <p:cNvPr id="5" name="Rectangle 4"/>
              <p:cNvSpPr/>
              <p:nvPr/>
            </p:nvSpPr>
            <p:spPr>
              <a:xfrm>
                <a:off x="7642144" y="3446252"/>
                <a:ext cx="3098925" cy="461665"/>
              </a:xfrm>
              <a:prstGeom prst="rect">
                <a:avLst/>
              </a:prstGeom>
            </p:spPr>
            <p:txBody>
              <a:bodyPr wrap="none">
                <a:spAutoFit/>
              </a:bodyPr>
              <a:lstStyle/>
              <a:p>
                <a:r>
                  <a:rPr lang="en-US" sz="2400" dirty="0"/>
                  <a:t>2.9-3.6 µJ/m</a:t>
                </a:r>
                <a:r>
                  <a:rPr lang="en-US" sz="2400" baseline="30000" dirty="0"/>
                  <a:t>2</a:t>
                </a:r>
                <a:r>
                  <a:rPr lang="en-US" sz="2400" dirty="0"/>
                  <a:t>/</a:t>
                </a:r>
                <a:r>
                  <a:rPr lang="en-US" sz="2400" dirty="0" err="1"/>
                  <a:t>ster</a:t>
                </a:r>
                <a:r>
                  <a:rPr lang="en-US" sz="2400" dirty="0"/>
                  <a:t>/nm</a:t>
                </a:r>
              </a:p>
            </p:txBody>
          </p:sp>
          <p:sp>
            <p:nvSpPr>
              <p:cNvPr id="6" name="Rounded Rectangular Callout 5"/>
              <p:cNvSpPr/>
              <p:nvPr/>
            </p:nvSpPr>
            <p:spPr bwMode="auto">
              <a:xfrm rot="10800000" flipH="1">
                <a:off x="7642145" y="3434046"/>
                <a:ext cx="3098925" cy="504447"/>
              </a:xfrm>
              <a:prstGeom prst="wedgeRoundRectCallout">
                <a:avLst>
                  <a:gd name="adj1" fmla="val -22760"/>
                  <a:gd name="adj2" fmla="val 80810"/>
                  <a:gd name="adj3" fmla="val 16667"/>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grpSp>
        <p:sp>
          <p:nvSpPr>
            <p:cNvPr id="10" name="Rectangle 9"/>
            <p:cNvSpPr/>
            <p:nvPr/>
          </p:nvSpPr>
          <p:spPr>
            <a:xfrm>
              <a:off x="2438400" y="2764245"/>
              <a:ext cx="590226" cy="523220"/>
            </a:xfrm>
            <a:prstGeom prst="rect">
              <a:avLst/>
            </a:prstGeom>
          </p:spPr>
          <p:txBody>
            <a:bodyPr wrap="none">
              <a:spAutoFit/>
            </a:bodyPr>
            <a:lstStyle/>
            <a:p>
              <a:r>
                <a:rPr lang="en-US" sz="2800" u="sng" dirty="0">
                  <a:latin typeface="Calibri" panose="020F0502020204030204" pitchFamily="34" charset="0"/>
                  <a:cs typeface="Calibri" panose="020F0502020204030204" pitchFamily="34" charset="0"/>
                </a:rPr>
                <a:t>LIS</a:t>
              </a:r>
            </a:p>
          </p:txBody>
        </p:sp>
        <p:sp>
          <p:nvSpPr>
            <p:cNvPr id="7" name="Rounded Rectangle 6"/>
            <p:cNvSpPr/>
            <p:nvPr/>
          </p:nvSpPr>
          <p:spPr bwMode="auto">
            <a:xfrm>
              <a:off x="8671034" y="2747897"/>
              <a:ext cx="2010821" cy="526656"/>
            </a:xfrm>
            <a:prstGeom prst="roundRect">
              <a:avLst/>
            </a:prstGeom>
            <a:noFill/>
            <a:ln w="28575">
              <a:solidFill>
                <a:srgbClr val="FF0000"/>
              </a:solidFill>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bg1"/>
                  </a:solidFill>
                  <a:effectLst/>
                  <a:latin typeface="Arial" panose="020B0604020202020204" pitchFamily="34" charset="0"/>
                </a:rPr>
                <a:t>v</a:t>
              </a:r>
            </a:p>
          </p:txBody>
        </p:sp>
      </p:grpSp>
      <p:grpSp>
        <p:nvGrpSpPr>
          <p:cNvPr id="14" name="Group 13">
            <a:extLst>
              <a:ext uri="{FF2B5EF4-FFF2-40B4-BE49-F238E27FC236}">
                <a16:creationId xmlns:a16="http://schemas.microsoft.com/office/drawing/2014/main" id="{A5B0A31E-F495-421D-A397-5A59D5B064E1}"/>
              </a:ext>
            </a:extLst>
          </p:cNvPr>
          <p:cNvGrpSpPr/>
          <p:nvPr/>
        </p:nvGrpSpPr>
        <p:grpSpPr>
          <a:xfrm>
            <a:off x="2330271" y="3338959"/>
            <a:ext cx="8060686" cy="912429"/>
            <a:chOff x="2346036" y="4726331"/>
            <a:chExt cx="8060686" cy="912429"/>
          </a:xfrm>
        </p:grpSpPr>
        <p:sp>
          <p:nvSpPr>
            <p:cNvPr id="4" name="Rectangle 3"/>
            <p:cNvSpPr/>
            <p:nvPr/>
          </p:nvSpPr>
          <p:spPr>
            <a:xfrm>
              <a:off x="2346036" y="4920935"/>
              <a:ext cx="869149" cy="523220"/>
            </a:xfrm>
            <a:prstGeom prst="rect">
              <a:avLst/>
            </a:prstGeom>
          </p:spPr>
          <p:txBody>
            <a:bodyPr wrap="none">
              <a:spAutoFit/>
            </a:bodyPr>
            <a:lstStyle/>
            <a:p>
              <a:r>
                <a:rPr lang="en-US" sz="2800" u="sng" dirty="0">
                  <a:latin typeface="Calibri" panose="020F0502020204030204" pitchFamily="34" charset="0"/>
                  <a:cs typeface="Calibri" panose="020F0502020204030204" pitchFamily="34" charset="0"/>
                </a:rPr>
                <a:t>GLM</a:t>
              </a:r>
            </a:p>
          </p:txBody>
        </p:sp>
        <mc:AlternateContent xmlns:mc="http://schemas.openxmlformats.org/markup-compatibility/2006" xmlns:a14="http://schemas.microsoft.com/office/drawing/2010/main">
          <mc:Choice Requires="a14">
            <p:sp>
              <p:nvSpPr>
                <p:cNvPr id="9" name="Rectangle 8"/>
                <p:cNvSpPr/>
                <p:nvPr/>
              </p:nvSpPr>
              <p:spPr>
                <a:xfrm>
                  <a:off x="3973131" y="4726331"/>
                  <a:ext cx="6433591" cy="91242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𝐸</m:t>
                                </m:r>
                              </m:e>
                            </m:acc>
                          </m:e>
                          <m:sub>
                            <m:r>
                              <a:rPr lang="en-US" sz="2800" i="1">
                                <a:latin typeface="Cambria Math" panose="02040503050406030204" pitchFamily="18" charset="0"/>
                              </a:rPr>
                              <m:t>𝑑𝑒𝑛𝑠</m:t>
                            </m:r>
                          </m:sub>
                        </m:sSub>
                        <m:r>
                          <a:rPr lang="en-US" sz="2800" i="1" smtClean="0">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rPr>
                            </m:ctrlPr>
                          </m:fPr>
                          <m:num>
                            <m:r>
                              <a:rPr lang="en-US" sz="2800" i="0">
                                <a:latin typeface="Cambria Math" panose="02040503050406030204" pitchFamily="18" charset="0"/>
                              </a:rPr>
                              <m:t>6.61</m:t>
                            </m:r>
                            <m:acc>
                              <m:accPr>
                                <m:chr m:val="̂"/>
                                <m:ctrlPr>
                                  <a:rPr lang="en-US" sz="2800" i="1">
                                    <a:latin typeface="Cambria Math" panose="02040503050406030204" pitchFamily="18" charset="0"/>
                                  </a:rPr>
                                </m:ctrlPr>
                              </m:accPr>
                              <m:e>
                                <m:r>
                                  <a:rPr lang="en-US" sz="2800" i="1">
                                    <a:latin typeface="Cambria Math" panose="02040503050406030204" pitchFamily="18" charset="0"/>
                                  </a:rPr>
                                  <m:t>𝑞</m:t>
                                </m:r>
                              </m:e>
                            </m:acc>
                          </m:num>
                          <m:den>
                            <m:r>
                              <a:rPr lang="en-US" sz="2800" i="1">
                                <a:latin typeface="Cambria Math" panose="02040503050406030204" pitchFamily="18" charset="0"/>
                              </a:rPr>
                              <m:t>𝑛</m:t>
                            </m:r>
                          </m:den>
                        </m:f>
                        <m:r>
                          <a:rPr lang="en-US" sz="2800" i="0">
                            <a:latin typeface="Cambria Math" panose="02040503050406030204" pitchFamily="18" charset="0"/>
                          </a:rPr>
                          <m:t>=6.61</m:t>
                        </m:r>
                        <m:d>
                          <m:dPr>
                            <m:ctrlPr>
                              <a:rPr lang="en-US" sz="2800" i="1" smtClean="0">
                                <a:latin typeface="Cambria Math" panose="02040503050406030204" pitchFamily="18" charset="0"/>
                              </a:rPr>
                            </m:ctrlPr>
                          </m:dPr>
                          <m:e>
                            <m:r>
                              <a:rPr lang="en-US" sz="2800" i="0" smtClean="0">
                                <a:latin typeface="Cambria Math" panose="02040503050406030204" pitchFamily="18" charset="0"/>
                              </a:rPr>
                              <m:t>1.0</m:t>
                            </m:r>
                          </m:e>
                        </m:d>
                        <m:r>
                          <a:rPr lang="en-US" sz="2800" i="0">
                            <a:latin typeface="Cambria Math" panose="02040503050406030204" pitchFamily="18" charset="0"/>
                          </a:rPr>
                          <m:t>=</m:t>
                        </m:r>
                        <m:r>
                          <a:rPr lang="en-US" sz="2800" b="0" i="0" smtClean="0">
                            <a:latin typeface="Cambria Math" panose="02040503050406030204" pitchFamily="18" charset="0"/>
                          </a:rPr>
                          <m:t>6.6 </m:t>
                        </m:r>
                        <m:r>
                          <m:rPr>
                            <m:sty m:val="p"/>
                          </m:rPr>
                          <a:rPr lang="en-US" sz="2800" i="0">
                            <a:latin typeface="Cambria Math" panose="02040503050406030204" pitchFamily="18" charset="0"/>
                          </a:rPr>
                          <m:t>J</m:t>
                        </m:r>
                        <m:r>
                          <a:rPr lang="en-US" sz="2800" b="0" i="0"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𝑘𝑚</m:t>
                            </m:r>
                          </m:e>
                          <m:sup>
                            <m:r>
                              <a:rPr lang="en-US" sz="2800" b="0" i="1" smtClean="0">
                                <a:latin typeface="Cambria Math" panose="02040503050406030204" pitchFamily="18" charset="0"/>
                              </a:rPr>
                              <m:t>2</m:t>
                            </m:r>
                          </m:sup>
                        </m:sSup>
                      </m:oMath>
                    </m:oMathPara>
                  </a14:m>
                  <a:endParaRPr lang="en-US" sz="2800" dirty="0"/>
                </a:p>
              </p:txBody>
            </p:sp>
          </mc:Choice>
          <mc:Fallback xmlns="">
            <p:sp>
              <p:nvSpPr>
                <p:cNvPr id="9" name="Rectangle 8"/>
                <p:cNvSpPr>
                  <a:spLocks noRot="1" noChangeAspect="1" noMove="1" noResize="1" noEditPoints="1" noAdjustHandles="1" noChangeArrowheads="1" noChangeShapeType="1" noTextEdit="1"/>
                </p:cNvSpPr>
                <p:nvPr/>
              </p:nvSpPr>
              <p:spPr>
                <a:xfrm>
                  <a:off x="3973131" y="4726331"/>
                  <a:ext cx="6433591" cy="912429"/>
                </a:xfrm>
                <a:prstGeom prst="rect">
                  <a:avLst/>
                </a:prstGeom>
                <a:blipFill>
                  <a:blip r:embed="rId4"/>
                  <a:stretch>
                    <a:fillRect/>
                  </a:stretch>
                </a:blipFill>
              </p:spPr>
              <p:txBody>
                <a:bodyPr/>
                <a:lstStyle/>
                <a:p>
                  <a:r>
                    <a:rPr lang="en-US">
                      <a:noFill/>
                    </a:rPr>
                    <a:t> </a:t>
                  </a:r>
                </a:p>
              </p:txBody>
            </p:sp>
          </mc:Fallback>
        </mc:AlternateContent>
        <p:sp>
          <p:nvSpPr>
            <p:cNvPr id="12" name="Rounded Rectangle 11"/>
            <p:cNvSpPr/>
            <p:nvPr/>
          </p:nvSpPr>
          <p:spPr bwMode="auto">
            <a:xfrm>
              <a:off x="8634247" y="4967451"/>
              <a:ext cx="1697421" cy="526656"/>
            </a:xfrm>
            <a:prstGeom prst="roundRect">
              <a:avLst/>
            </a:prstGeom>
            <a:noFill/>
            <a:ln w="28575">
              <a:solidFill>
                <a:srgbClr val="FF0000"/>
              </a:solidFill>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DB021C7-EEC4-47F1-AA99-90FCFA184EF2}"/>
                  </a:ext>
                </a:extLst>
              </p:cNvPr>
              <p:cNvSpPr txBox="1"/>
              <p:nvPr/>
            </p:nvSpPr>
            <p:spPr>
              <a:xfrm>
                <a:off x="1418897" y="5006752"/>
                <a:ext cx="9821917" cy="89255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Relative Energy Density Threshold (GLM/LIS): 6.6/10.25 = 0.64</a:t>
                </a:r>
              </a:p>
              <a:p>
                <a:pPr algn="ctr"/>
                <a:r>
                  <a:rPr lang="en-US" sz="2400" dirty="0">
                    <a:latin typeface="Calibri" panose="020F0502020204030204" pitchFamily="34" charset="0"/>
                    <a:cs typeface="Calibri" panose="020F0502020204030204" pitchFamily="34" charset="0"/>
                  </a:rPr>
                  <a:t>(</a:t>
                </a:r>
                <a14:m>
                  <m:oMath xmlns:m="http://schemas.openxmlformats.org/officeDocument/2006/math">
                    <m:r>
                      <a:rPr lang="en-US" sz="2400" i="1" smtClean="0">
                        <a:latin typeface="Cambria Math" panose="02040503050406030204" pitchFamily="18" charset="0"/>
                        <a:ea typeface="Cambria Math" panose="02040503050406030204" pitchFamily="18" charset="0"/>
                        <a:cs typeface="Calibri" panose="020F0502020204030204" pitchFamily="34" charset="0"/>
                      </a:rPr>
                      <m:t>∴</m:t>
                    </m:r>
                    <m:r>
                      <a:rPr lang="en-US" sz="24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𝐺𝐿𝑀</m:t>
                    </m:r>
                    <m:r>
                      <a:rPr lang="en-US" sz="24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 </m:t>
                    </m:r>
                    <m:r>
                      <a:rPr lang="en-US" sz="24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𝑟𝑒𝑝𝑜𝑟𝑡𝑠</m:t>
                    </m:r>
                    <m:r>
                      <a:rPr lang="en-US" sz="24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 </m:t>
                    </m:r>
                    <m:r>
                      <a:rPr lang="en-US" sz="24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𝑙𝑜𝑤𝑒𝑟</m:t>
                    </m:r>
                    <m:r>
                      <a:rPr lang="en-US" sz="24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 </m:t>
                    </m:r>
                    <m:r>
                      <a:rPr lang="en-US" sz="24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𝑒𝑛𝑒𝑟𝑔𝑦</m:t>
                    </m:r>
                    <m:r>
                      <a:rPr lang="en-US" sz="24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 </m:t>
                    </m:r>
                    <m:r>
                      <a:rPr lang="en-US" sz="24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𝑑𝑒𝑛𝑠𝑖𝑡𝑦</m:t>
                    </m:r>
                    <m:r>
                      <a:rPr lang="en-US" sz="24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 </m:t>
                    </m:r>
                    <m:r>
                      <a:rPr lang="en-US" sz="24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𝐿𝐴𝑅𝐺𝐸</m:t>
                    </m:r>
                    <m:r>
                      <a:rPr lang="en-US" sz="24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 </m:t>
                    </m:r>
                    <m:r>
                      <a:rPr lang="en-US" sz="24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𝑐𝑙𝑜𝑢𝑑𝑡𝑜𝑝</m:t>
                    </m:r>
                    <m:r>
                      <a:rPr lang="en-US" sz="24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 </m:t>
                    </m:r>
                    <m:r>
                      <a:rPr lang="en-US" sz="24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𝑠𝑜𝑢𝑟𝑐𝑒𝑠</m:t>
                    </m:r>
                    <m:r>
                      <a:rPr lang="en-US" sz="24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 </m:t>
                    </m:r>
                  </m:oMath>
                </a14:m>
                <a:r>
                  <a:rPr lang="en-US" sz="2400" dirty="0">
                    <a:latin typeface="Calibri" panose="020F0502020204030204" pitchFamily="34" charset="0"/>
                    <a:cs typeface="Calibri" panose="020F0502020204030204" pitchFamily="34" charset="0"/>
                  </a:rPr>
                  <a:t>)</a:t>
                </a:r>
              </a:p>
            </p:txBody>
          </p:sp>
        </mc:Choice>
        <mc:Fallback xmlns="">
          <p:sp>
            <p:nvSpPr>
              <p:cNvPr id="15" name="TextBox 14">
                <a:extLst>
                  <a:ext uri="{FF2B5EF4-FFF2-40B4-BE49-F238E27FC236}">
                    <a16:creationId xmlns:a16="http://schemas.microsoft.com/office/drawing/2014/main" id="{ADB021C7-EEC4-47F1-AA99-90FCFA184EF2}"/>
                  </a:ext>
                </a:extLst>
              </p:cNvPr>
              <p:cNvSpPr txBox="1">
                <a:spLocks noRot="1" noChangeAspect="1" noMove="1" noResize="1" noEditPoints="1" noAdjustHandles="1" noChangeArrowheads="1" noChangeShapeType="1" noTextEdit="1"/>
              </p:cNvSpPr>
              <p:nvPr/>
            </p:nvSpPr>
            <p:spPr>
              <a:xfrm>
                <a:off x="1418897" y="5006752"/>
                <a:ext cx="9821917" cy="892552"/>
              </a:xfrm>
              <a:prstGeom prst="rect">
                <a:avLst/>
              </a:prstGeom>
              <a:blipFill>
                <a:blip r:embed="rId5"/>
                <a:stretch>
                  <a:fillRect t="-6803" b="-14286"/>
                </a:stretch>
              </a:blipFill>
            </p:spPr>
            <p:txBody>
              <a:bodyPr/>
              <a:lstStyle/>
              <a:p>
                <a:r>
                  <a:rPr lang="en-US">
                    <a:noFill/>
                  </a:rPr>
                  <a:t> </a:t>
                </a:r>
              </a:p>
            </p:txBody>
          </p:sp>
        </mc:Fallback>
      </mc:AlternateContent>
      <p:sp>
        <p:nvSpPr>
          <p:cNvPr id="16" name="Rounded Rectangle 11">
            <a:extLst>
              <a:ext uri="{FF2B5EF4-FFF2-40B4-BE49-F238E27FC236}">
                <a16:creationId xmlns:a16="http://schemas.microsoft.com/office/drawing/2014/main" id="{5240F2A5-243F-4850-BDC1-AE9D5E95778B}"/>
              </a:ext>
            </a:extLst>
          </p:cNvPr>
          <p:cNvSpPr/>
          <p:nvPr/>
        </p:nvSpPr>
        <p:spPr bwMode="auto">
          <a:xfrm>
            <a:off x="10315904" y="5006752"/>
            <a:ext cx="735620" cy="526656"/>
          </a:xfrm>
          <a:prstGeom prst="roundRect">
            <a:avLst/>
          </a:prstGeom>
          <a:noFill/>
          <a:ln w="28575">
            <a:solidFill>
              <a:srgbClr val="FF0000"/>
            </a:solidFill>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7" name="TextBox 16">
            <a:extLst>
              <a:ext uri="{FF2B5EF4-FFF2-40B4-BE49-F238E27FC236}">
                <a16:creationId xmlns:a16="http://schemas.microsoft.com/office/drawing/2014/main" id="{32920729-26BB-4883-ADCE-E2A3F29F1AEE}"/>
              </a:ext>
            </a:extLst>
          </p:cNvPr>
          <p:cNvSpPr txBox="1"/>
          <p:nvPr/>
        </p:nvSpPr>
        <p:spPr>
          <a:xfrm>
            <a:off x="1361788" y="6120983"/>
            <a:ext cx="3492627" cy="276999"/>
          </a:xfrm>
          <a:prstGeom prst="rect">
            <a:avLst/>
          </a:prstGeom>
          <a:noFill/>
        </p:spPr>
        <p:txBody>
          <a:bodyPr wrap="square" rtlCol="0">
            <a:spAutoFit/>
          </a:bodyPr>
          <a:lstStyle/>
          <a:p>
            <a:r>
              <a:rPr lang="en-US" sz="1200" i="1" dirty="0">
                <a:solidFill>
                  <a:srgbClr val="02040A"/>
                </a:solidFill>
              </a:rPr>
              <a:t>See Zhang and Cummins (2020) JGR for details</a:t>
            </a:r>
          </a:p>
        </p:txBody>
      </p:sp>
    </p:spTree>
    <p:extLst>
      <p:ext uri="{BB962C8B-B14F-4D97-AF65-F5344CB8AC3E}">
        <p14:creationId xmlns:p14="http://schemas.microsoft.com/office/powerpoint/2010/main" val="429245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100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5969" y="1215448"/>
            <a:ext cx="10236032" cy="581025"/>
          </a:xfrm>
        </p:spPr>
        <p:txBody>
          <a:bodyPr/>
          <a:lstStyle/>
          <a:p>
            <a:r>
              <a:rPr lang="en-US" dirty="0"/>
              <a:t>Flash Time Evolution of Group Cloud-top Energy</a:t>
            </a:r>
          </a:p>
        </p:txBody>
      </p:sp>
      <p:pic>
        <p:nvPicPr>
          <p:cNvPr id="3" name="Picture 2"/>
          <p:cNvPicPr/>
          <p:nvPr/>
        </p:nvPicPr>
        <p:blipFill rotWithShape="1">
          <a:blip r:embed="rId3" cstate="print">
            <a:extLst>
              <a:ext uri="{28A0092B-C50C-407E-A947-70E740481C1C}">
                <a14:useLocalDpi xmlns:a14="http://schemas.microsoft.com/office/drawing/2010/main" val="0"/>
              </a:ext>
            </a:extLst>
          </a:blip>
          <a:srcRect l="4939" t="14740" r="6161" b="5289"/>
          <a:stretch/>
        </p:blipFill>
        <p:spPr>
          <a:xfrm>
            <a:off x="3082374" y="2041236"/>
            <a:ext cx="8626765" cy="4239492"/>
          </a:xfrm>
          <a:prstGeom prst="rect">
            <a:avLst/>
          </a:prstGeom>
        </p:spPr>
      </p:pic>
      <p:sp>
        <p:nvSpPr>
          <p:cNvPr id="5" name="Rectangle 4"/>
          <p:cNvSpPr/>
          <p:nvPr/>
        </p:nvSpPr>
        <p:spPr>
          <a:xfrm>
            <a:off x="4480414" y="4160504"/>
            <a:ext cx="3743538" cy="338554"/>
          </a:xfrm>
          <a:prstGeom prst="rect">
            <a:avLst/>
          </a:prstGeom>
        </p:spPr>
        <p:txBody>
          <a:bodyPr wrap="square">
            <a:spAutoFit/>
          </a:bodyPr>
          <a:lstStyle/>
          <a:p>
            <a:r>
              <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GLM best-case cloud-top energy threshold</a:t>
            </a:r>
            <a:endParaRPr lang="en-US" sz="1600" dirty="0">
              <a:solidFill>
                <a:srgbClr val="FF0000"/>
              </a:solidFill>
            </a:endParaRPr>
          </a:p>
        </p:txBody>
      </p:sp>
      <p:sp>
        <p:nvSpPr>
          <p:cNvPr id="6" name="Right Arrow 5"/>
          <p:cNvSpPr/>
          <p:nvPr/>
        </p:nvSpPr>
        <p:spPr bwMode="auto">
          <a:xfrm>
            <a:off x="3916998" y="4347796"/>
            <a:ext cx="563416" cy="194072"/>
          </a:xfrm>
          <a:prstGeom prst="rightArrow">
            <a:avLst/>
          </a:prstGeom>
          <a:solidFill>
            <a:srgbClr val="FF0000"/>
          </a:solidFill>
          <a:ln>
            <a:noFill/>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cxnSp>
        <p:nvCxnSpPr>
          <p:cNvPr id="8" name="Straight Connector 7">
            <a:extLst>
              <a:ext uri="{FF2B5EF4-FFF2-40B4-BE49-F238E27FC236}">
                <a16:creationId xmlns:a16="http://schemas.microsoft.com/office/drawing/2014/main" id="{EAADE64C-A9B9-4D14-812D-2DCF7BE1E0D3}"/>
              </a:ext>
            </a:extLst>
          </p:cNvPr>
          <p:cNvCxnSpPr/>
          <p:nvPr/>
        </p:nvCxnSpPr>
        <p:spPr bwMode="auto">
          <a:xfrm>
            <a:off x="3998917" y="4444832"/>
            <a:ext cx="6261520" cy="0"/>
          </a:xfrm>
          <a:prstGeom prst="line">
            <a:avLst/>
          </a:prstGeom>
          <a:solidFill>
            <a:schemeClr val="bg2"/>
          </a:solidFill>
          <a:ln w="12700" cap="flat" cmpd="sng" algn="ctr">
            <a:solidFill>
              <a:schemeClr val="tx1"/>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a:extLst>
              <a:ext uri="{FF2B5EF4-FFF2-40B4-BE49-F238E27FC236}">
                <a16:creationId xmlns:a16="http://schemas.microsoft.com/office/drawing/2014/main" id="{C1A9DBBA-E987-4BD0-99B3-251406CAC962}"/>
              </a:ext>
            </a:extLst>
          </p:cNvPr>
          <p:cNvCxnSpPr/>
          <p:nvPr/>
        </p:nvCxnSpPr>
        <p:spPr bwMode="auto">
          <a:xfrm>
            <a:off x="3551219" y="3412667"/>
            <a:ext cx="6261520" cy="0"/>
          </a:xfrm>
          <a:prstGeom prst="line">
            <a:avLst/>
          </a:prstGeom>
          <a:solidFill>
            <a:schemeClr val="bg2"/>
          </a:solidFill>
          <a:ln w="12700" cap="flat" cmpd="sng" algn="ctr">
            <a:solidFill>
              <a:schemeClr val="tx1"/>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a:extLst>
              <a:ext uri="{FF2B5EF4-FFF2-40B4-BE49-F238E27FC236}">
                <a16:creationId xmlns:a16="http://schemas.microsoft.com/office/drawing/2014/main" id="{A6C1C79F-1518-4D8E-8102-AA20244DF71A}"/>
              </a:ext>
            </a:extLst>
          </p:cNvPr>
          <p:cNvSpPr txBox="1"/>
          <p:nvPr/>
        </p:nvSpPr>
        <p:spPr>
          <a:xfrm>
            <a:off x="482861" y="4257557"/>
            <a:ext cx="2410178" cy="1384995"/>
          </a:xfrm>
          <a:prstGeom prst="rect">
            <a:avLst/>
          </a:prstGeom>
          <a:noFill/>
        </p:spPr>
        <p:txBody>
          <a:bodyPr wrap="square" rtlCol="0">
            <a:spAutoFit/>
          </a:bodyPr>
          <a:lstStyle/>
          <a:p>
            <a:r>
              <a:rPr lang="en-US" sz="1200" dirty="0">
                <a:solidFill>
                  <a:srgbClr val="02040A"/>
                </a:solidFill>
              </a:rPr>
              <a:t>Time evolution of group cloud-top energy (Joules) in the 10th and 25th percentiles, color-coded by the group area for LIS IC flashes. The black line shows the best-case GLM nighttime threshold, which is 423 J. </a:t>
            </a:r>
          </a:p>
        </p:txBody>
      </p:sp>
    </p:spTree>
    <p:extLst>
      <p:ext uri="{BB962C8B-B14F-4D97-AF65-F5344CB8AC3E}">
        <p14:creationId xmlns:p14="http://schemas.microsoft.com/office/powerpoint/2010/main" val="350739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1725" y="168467"/>
            <a:ext cx="9753600" cy="581025"/>
          </a:xfrm>
        </p:spPr>
        <p:txBody>
          <a:bodyPr/>
          <a:lstStyle/>
          <a:p>
            <a:r>
              <a:rPr lang="en-US" dirty="0"/>
              <a:t>Overall Summary</a:t>
            </a:r>
          </a:p>
        </p:txBody>
      </p:sp>
      <p:grpSp>
        <p:nvGrpSpPr>
          <p:cNvPr id="11" name="Group 10">
            <a:extLst>
              <a:ext uri="{FF2B5EF4-FFF2-40B4-BE49-F238E27FC236}">
                <a16:creationId xmlns:a16="http://schemas.microsoft.com/office/drawing/2014/main" id="{02A9EE9C-8F1F-4FC5-9484-BC6A56F4003F}"/>
              </a:ext>
            </a:extLst>
          </p:cNvPr>
          <p:cNvGrpSpPr/>
          <p:nvPr/>
        </p:nvGrpSpPr>
        <p:grpSpPr>
          <a:xfrm>
            <a:off x="2705846" y="1369111"/>
            <a:ext cx="8493670" cy="1194940"/>
            <a:chOff x="2720361" y="1103192"/>
            <a:chExt cx="8248787" cy="1194940"/>
          </a:xfrm>
        </p:grpSpPr>
        <p:pic>
          <p:nvPicPr>
            <p:cNvPr id="12" name="Content Placeholder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0361" y="1103192"/>
              <a:ext cx="1478940" cy="1194940"/>
            </a:xfrm>
            <a:prstGeom prst="rect">
              <a:avLst/>
            </a:prstGeom>
          </p:spPr>
        </p:pic>
        <p:sp>
          <p:nvSpPr>
            <p:cNvPr id="4" name="Rectangle 3"/>
            <p:cNvSpPr/>
            <p:nvPr/>
          </p:nvSpPr>
          <p:spPr>
            <a:xfrm>
              <a:off x="4990513" y="1279012"/>
              <a:ext cx="5978635" cy="907941"/>
            </a:xfrm>
            <a:prstGeom prst="rect">
              <a:avLst/>
            </a:prstGeom>
          </p:spPr>
          <p:txBody>
            <a:bodyPr wrap="square">
              <a:spAutoFit/>
            </a:bodyPr>
            <a:lstStyle/>
            <a:p>
              <a:pPr marL="285750" indent="-285750">
                <a:spcAft>
                  <a:spcPts val="600"/>
                </a:spcAft>
                <a:buFont typeface="Arial" panose="020B0604020202020204" pitchFamily="34" charset="0"/>
                <a:buChar char="→"/>
              </a:pPr>
              <a:r>
                <a:rPr lang="en-US" sz="1600" u="sng" dirty="0"/>
                <a:t>Mean daily flash DE ~74% (higher at night; </a:t>
              </a:r>
              <a:r>
                <a:rPr lang="en-US" sz="1600" u="sng" dirty="0">
                  <a:solidFill>
                    <a:srgbClr val="FF0000"/>
                  </a:solidFill>
                </a:rPr>
                <a:t>better for CG!!</a:t>
              </a:r>
              <a:r>
                <a:rPr lang="en-US" sz="1600" u="sng" dirty="0"/>
                <a:t>)</a:t>
              </a:r>
            </a:p>
            <a:p>
              <a:pPr marL="285750" indent="-285750">
                <a:spcAft>
                  <a:spcPts val="600"/>
                </a:spcAft>
                <a:buFont typeface="Arial" panose="020B0604020202020204" pitchFamily="34" charset="0"/>
                <a:buChar char="→"/>
              </a:pPr>
              <a:r>
                <a:rPr lang="en-US" sz="1600" dirty="0"/>
                <a:t>Larger flash and/or longer flash =&gt; higher DE (20% to ~100%)</a:t>
              </a:r>
            </a:p>
          </p:txBody>
        </p:sp>
      </p:grpSp>
      <p:sp>
        <p:nvSpPr>
          <p:cNvPr id="3" name="Rectangle 2"/>
          <p:cNvSpPr/>
          <p:nvPr/>
        </p:nvSpPr>
        <p:spPr>
          <a:xfrm>
            <a:off x="4975998" y="5411364"/>
            <a:ext cx="6223518" cy="928459"/>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US" sz="1600" u="sng" dirty="0"/>
              <a:t>LIS and GLM Cloud-top Thresholds are COMPLICATED</a:t>
            </a:r>
          </a:p>
          <a:p>
            <a:pPr marL="742950" lvl="1" indent="-285750">
              <a:spcBef>
                <a:spcPts val="200"/>
              </a:spcBef>
              <a:buFont typeface="Wingdings" panose="05000000000000000000" pitchFamily="2" charset="2"/>
              <a:buChar char="§"/>
            </a:pPr>
            <a:r>
              <a:rPr lang="en-US" sz="1500" dirty="0"/>
              <a:t>LIS is better at low-energy SMALL optical sources</a:t>
            </a:r>
          </a:p>
          <a:p>
            <a:pPr marL="742950" lvl="1" indent="-285750">
              <a:spcBef>
                <a:spcPts val="200"/>
              </a:spcBef>
              <a:spcAft>
                <a:spcPts val="200"/>
              </a:spcAft>
              <a:buFont typeface="Wingdings" panose="05000000000000000000" pitchFamily="2" charset="2"/>
              <a:buChar char="§"/>
            </a:pPr>
            <a:r>
              <a:rPr lang="en-US" sz="1500" dirty="0"/>
              <a:t>GLM is better at low energy </a:t>
            </a:r>
            <a:r>
              <a:rPr lang="en-US" sz="1500" dirty="0">
                <a:solidFill>
                  <a:srgbClr val="FF0000"/>
                </a:solidFill>
              </a:rPr>
              <a:t>density</a:t>
            </a:r>
            <a:r>
              <a:rPr lang="en-US" sz="1500" dirty="0"/>
              <a:t> LARGE optical sources</a:t>
            </a:r>
          </a:p>
        </p:txBody>
      </p:sp>
      <p:sp>
        <p:nvSpPr>
          <p:cNvPr id="7" name="Rectangle 6"/>
          <p:cNvSpPr/>
          <p:nvPr/>
        </p:nvSpPr>
        <p:spPr>
          <a:xfrm>
            <a:off x="4955840" y="4203688"/>
            <a:ext cx="6868813" cy="984885"/>
          </a:xfrm>
          <a:prstGeom prst="rect">
            <a:avLst/>
          </a:prstGeom>
        </p:spPr>
        <p:txBody>
          <a:bodyPr wrap="square">
            <a:spAutoFit/>
          </a:bodyPr>
          <a:lstStyle/>
          <a:p>
            <a:pPr marL="285750" indent="-285750">
              <a:buFont typeface="Arial" panose="020B0604020202020204" pitchFamily="34" charset="0"/>
              <a:buChar char="→"/>
            </a:pPr>
            <a:r>
              <a:rPr lang="en-US" sz="1600" u="sng" dirty="0"/>
              <a:t>GLM sometimes misses extensive channels in long flashes</a:t>
            </a:r>
          </a:p>
          <a:p>
            <a:pPr marL="742950" lvl="1" indent="-285750">
              <a:spcBef>
                <a:spcPts val="600"/>
              </a:spcBef>
              <a:buFont typeface="Wingdings" panose="05000000000000000000" pitchFamily="2" charset="2"/>
              <a:buChar char="§"/>
            </a:pPr>
            <a:r>
              <a:rPr lang="en-US" sz="1500" dirty="0"/>
              <a:t>Possibly due to smaller and dimmer optical emissions late in the flash</a:t>
            </a:r>
          </a:p>
          <a:p>
            <a:pPr marL="742950" lvl="1" indent="-285750">
              <a:spcBef>
                <a:spcPts val="600"/>
              </a:spcBef>
              <a:buFont typeface="Wingdings" panose="05000000000000000000" pitchFamily="2" charset="2"/>
              <a:buChar char="§"/>
            </a:pPr>
            <a:r>
              <a:rPr lang="en-US" sz="1500" dirty="0"/>
              <a:t>Does NOT fail to detect these flashes!</a:t>
            </a:r>
          </a:p>
        </p:txBody>
      </p:sp>
      <p:grpSp>
        <p:nvGrpSpPr>
          <p:cNvPr id="8" name="Group 7">
            <a:extLst>
              <a:ext uri="{FF2B5EF4-FFF2-40B4-BE49-F238E27FC236}">
                <a16:creationId xmlns:a16="http://schemas.microsoft.com/office/drawing/2014/main" id="{1E02169E-44C8-4E34-B3E1-E4A044D482E4}"/>
              </a:ext>
            </a:extLst>
          </p:cNvPr>
          <p:cNvGrpSpPr/>
          <p:nvPr/>
        </p:nvGrpSpPr>
        <p:grpSpPr>
          <a:xfrm>
            <a:off x="1214296" y="2689952"/>
            <a:ext cx="9611437" cy="1316158"/>
            <a:chOff x="1233664" y="2321628"/>
            <a:chExt cx="9611437" cy="1316158"/>
          </a:xfrm>
        </p:grpSpPr>
        <p:sp>
          <p:nvSpPr>
            <p:cNvPr id="17" name="Rectangle 16">
              <a:extLst>
                <a:ext uri="{FF2B5EF4-FFF2-40B4-BE49-F238E27FC236}">
                  <a16:creationId xmlns:a16="http://schemas.microsoft.com/office/drawing/2014/main" id="{A36B5400-8B6B-4B05-A1B0-CB6726636DCE}"/>
                </a:ext>
              </a:extLst>
            </p:cNvPr>
            <p:cNvSpPr/>
            <p:nvPr/>
          </p:nvSpPr>
          <p:spPr>
            <a:xfrm>
              <a:off x="4975998" y="2422069"/>
              <a:ext cx="5869103" cy="1215717"/>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US" sz="1600" dirty="0"/>
                <a:t>MANY optical sources have energies below GLM threshold, and  are much smaller than a GLM pixel, </a:t>
              </a:r>
              <a:r>
                <a:rPr lang="en-US" sz="1600" b="1" i="1" dirty="0"/>
                <a:t>particularly early in IC flashes</a:t>
              </a:r>
            </a:p>
            <a:p>
              <a:pPr marL="285750" indent="-285750">
                <a:spcBef>
                  <a:spcPts val="600"/>
                </a:spcBef>
                <a:spcAft>
                  <a:spcPts val="600"/>
                </a:spcAft>
                <a:buFont typeface="Arial" panose="020B0604020202020204" pitchFamily="34" charset="0"/>
                <a:buChar char="→"/>
              </a:pPr>
              <a:endParaRPr lang="en-US" sz="1500" dirty="0"/>
            </a:p>
          </p:txBody>
        </p:sp>
        <p:pic>
          <p:nvPicPr>
            <p:cNvPr id="20" name="Picture 19">
              <a:extLst>
                <a:ext uri="{FF2B5EF4-FFF2-40B4-BE49-F238E27FC236}">
                  <a16:creationId xmlns:a16="http://schemas.microsoft.com/office/drawing/2014/main" id="{65CB972E-ABA6-43D0-94BE-CAF9B6A5BD16}"/>
                </a:ext>
              </a:extLst>
            </p:cNvPr>
            <p:cNvPicPr/>
            <p:nvPr/>
          </p:nvPicPr>
          <p:blipFill rotWithShape="1">
            <a:blip r:embed="rId3" cstate="print">
              <a:extLst>
                <a:ext uri="{28A0092B-C50C-407E-A947-70E740481C1C}">
                  <a14:useLocalDpi xmlns:a14="http://schemas.microsoft.com/office/drawing/2010/main" val="0"/>
                </a:ext>
              </a:extLst>
            </a:blip>
            <a:srcRect l="4939" t="14740" r="6161" b="5289"/>
            <a:stretch/>
          </p:blipFill>
          <p:spPr>
            <a:xfrm>
              <a:off x="1233664" y="2321628"/>
              <a:ext cx="3326226" cy="1170378"/>
            </a:xfrm>
            <a:prstGeom prst="rect">
              <a:avLst/>
            </a:prstGeom>
          </p:spPr>
        </p:pic>
      </p:grpSp>
      <p:sp>
        <p:nvSpPr>
          <p:cNvPr id="5" name="TextBox 4">
            <a:extLst>
              <a:ext uri="{FF2B5EF4-FFF2-40B4-BE49-F238E27FC236}">
                <a16:creationId xmlns:a16="http://schemas.microsoft.com/office/drawing/2014/main" id="{D9D7D408-CF24-4C8D-B2A8-C17395B20752}"/>
              </a:ext>
            </a:extLst>
          </p:cNvPr>
          <p:cNvSpPr txBox="1"/>
          <p:nvPr/>
        </p:nvSpPr>
        <p:spPr>
          <a:xfrm>
            <a:off x="4871156" y="2421061"/>
            <a:ext cx="2054578" cy="369332"/>
          </a:xfrm>
          <a:prstGeom prst="rect">
            <a:avLst/>
          </a:prstGeom>
          <a:noFill/>
        </p:spPr>
        <p:txBody>
          <a:bodyPr wrap="square" rtlCol="0">
            <a:spAutoFit/>
          </a:bodyPr>
          <a:lstStyle/>
          <a:p>
            <a:r>
              <a:rPr lang="en-US" dirty="0"/>
              <a:t>This is because:</a:t>
            </a:r>
          </a:p>
        </p:txBody>
      </p:sp>
      <p:pic>
        <p:nvPicPr>
          <p:cNvPr id="6" name="Picture 5">
            <a:extLst>
              <a:ext uri="{FF2B5EF4-FFF2-40B4-BE49-F238E27FC236}">
                <a16:creationId xmlns:a16="http://schemas.microsoft.com/office/drawing/2014/main" id="{F219E6F1-0B80-4DB3-9474-D1C868523043}"/>
              </a:ext>
            </a:extLst>
          </p:cNvPr>
          <p:cNvPicPr>
            <a:picLocks noChangeAspect="1"/>
          </p:cNvPicPr>
          <p:nvPr/>
        </p:nvPicPr>
        <p:blipFill>
          <a:blip r:embed="rId4"/>
          <a:stretch>
            <a:fillRect/>
          </a:stretch>
        </p:blipFill>
        <p:spPr>
          <a:xfrm>
            <a:off x="1214296" y="4388050"/>
            <a:ext cx="3206774" cy="1231499"/>
          </a:xfrm>
          <a:prstGeom prst="rect">
            <a:avLst/>
          </a:prstGeom>
        </p:spPr>
      </p:pic>
    </p:spTree>
    <p:extLst>
      <p:ext uri="{BB962C8B-B14F-4D97-AF65-F5344CB8AC3E}">
        <p14:creationId xmlns:p14="http://schemas.microsoft.com/office/powerpoint/2010/main" val="77199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Backup Slides</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38039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SC_LMA_3dFLash">
            <a:hlinkClick r:id="" action="ppaction://media"/>
            <a:extLst>
              <a:ext uri="{FF2B5EF4-FFF2-40B4-BE49-F238E27FC236}">
                <a16:creationId xmlns:a16="http://schemas.microsoft.com/office/drawing/2014/main" id="{F40BE52D-119C-4B47-93ED-427C79CB33A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802372" y="1291080"/>
            <a:ext cx="6317056" cy="4737792"/>
          </a:xfrm>
          <a:prstGeom prst="rect">
            <a:avLst/>
          </a:prstGeom>
        </p:spPr>
      </p:pic>
      <p:sp>
        <p:nvSpPr>
          <p:cNvPr id="2" name="Title 1">
            <a:extLst>
              <a:ext uri="{FF2B5EF4-FFF2-40B4-BE49-F238E27FC236}">
                <a16:creationId xmlns:a16="http://schemas.microsoft.com/office/drawing/2014/main" id="{A7D87210-7CCC-4E13-AC2F-2F965AAEE237}"/>
              </a:ext>
            </a:extLst>
          </p:cNvPr>
          <p:cNvSpPr>
            <a:spLocks noGrp="1"/>
          </p:cNvSpPr>
          <p:nvPr>
            <p:ph type="title"/>
          </p:nvPr>
        </p:nvSpPr>
        <p:spPr>
          <a:xfrm>
            <a:off x="1625974" y="395287"/>
            <a:ext cx="9753600" cy="581025"/>
          </a:xfrm>
        </p:spPr>
        <p:txBody>
          <a:bodyPr/>
          <a:lstStyle/>
          <a:p>
            <a:r>
              <a:rPr lang="en-US" dirty="0"/>
              <a:t>Technical Approach</a:t>
            </a:r>
          </a:p>
        </p:txBody>
      </p:sp>
      <p:sp>
        <p:nvSpPr>
          <p:cNvPr id="3" name="Content Placeholder 2">
            <a:extLst>
              <a:ext uri="{FF2B5EF4-FFF2-40B4-BE49-F238E27FC236}">
                <a16:creationId xmlns:a16="http://schemas.microsoft.com/office/drawing/2014/main" id="{E8DEEB21-0904-474B-866F-6C75EA92ECF1}"/>
              </a:ext>
            </a:extLst>
          </p:cNvPr>
          <p:cNvSpPr>
            <a:spLocks noGrp="1"/>
          </p:cNvSpPr>
          <p:nvPr>
            <p:ph idx="1"/>
          </p:nvPr>
        </p:nvSpPr>
        <p:spPr>
          <a:xfrm>
            <a:off x="1211943" y="2199141"/>
            <a:ext cx="4383313" cy="3541258"/>
          </a:xfrm>
        </p:spPr>
        <p:txBody>
          <a:bodyPr/>
          <a:lstStyle/>
          <a:p>
            <a:r>
              <a:rPr lang="en-US" dirty="0"/>
              <a:t>Employ the KSC LMA as the Reference LLS</a:t>
            </a:r>
          </a:p>
          <a:p>
            <a:pPr lvl="1"/>
            <a:r>
              <a:rPr lang="en-US" dirty="0"/>
              <a:t> 3D mapping of channels and branches </a:t>
            </a:r>
          </a:p>
          <a:p>
            <a:pPr lvl="2"/>
            <a:r>
              <a:rPr lang="en-US" dirty="0"/>
              <a:t>Good performance beyond 100 km from KSC</a:t>
            </a:r>
          </a:p>
          <a:p>
            <a:pPr lvl="2"/>
            <a:r>
              <a:rPr lang="en-US" dirty="0"/>
              <a:t>~10-20m 2D location accuracy</a:t>
            </a:r>
          </a:p>
          <a:p>
            <a:pPr lvl="2"/>
            <a:r>
              <a:rPr lang="en-US" dirty="0"/>
              <a:t>~50-100m vertical accuracy</a:t>
            </a:r>
          </a:p>
          <a:p>
            <a:pPr lvl="2"/>
            <a:r>
              <a:rPr lang="en-US" dirty="0"/>
              <a:t>Detection “almost all” flashes</a:t>
            </a:r>
          </a:p>
        </p:txBody>
      </p:sp>
    </p:spTree>
    <p:extLst>
      <p:ext uri="{BB962C8B-B14F-4D97-AF65-F5344CB8AC3E}">
        <p14:creationId xmlns:p14="http://schemas.microsoft.com/office/powerpoint/2010/main" val="13365769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 up of a map&#10;&#10;Description automatically generated">
            <a:extLst>
              <a:ext uri="{FF2B5EF4-FFF2-40B4-BE49-F238E27FC236}">
                <a16:creationId xmlns:a16="http://schemas.microsoft.com/office/drawing/2014/main" id="{7F8EC77F-C1E5-43F1-87F0-343223E46432}"/>
              </a:ext>
            </a:extLst>
          </p:cNvPr>
          <p:cNvPicPr>
            <a:picLocks noChangeAspect="1"/>
          </p:cNvPicPr>
          <p:nvPr/>
        </p:nvPicPr>
        <p:blipFill rotWithShape="1">
          <a:blip r:embed="rId2">
            <a:extLst>
              <a:ext uri="{28A0092B-C50C-407E-A947-70E740481C1C}">
                <a14:useLocalDpi xmlns:a14="http://schemas.microsoft.com/office/drawing/2010/main" val="0"/>
              </a:ext>
            </a:extLst>
          </a:blip>
          <a:srcRect l="7719" r="2264"/>
          <a:stretch/>
        </p:blipFill>
        <p:spPr>
          <a:xfrm>
            <a:off x="2261569" y="1262388"/>
            <a:ext cx="9422974" cy="4448070"/>
          </a:xfrm>
          <a:prstGeom prst="rect">
            <a:avLst/>
          </a:prstGeom>
        </p:spPr>
      </p:pic>
      <p:sp>
        <p:nvSpPr>
          <p:cNvPr id="2" name="Title 1"/>
          <p:cNvSpPr>
            <a:spLocks noGrp="1"/>
          </p:cNvSpPr>
          <p:nvPr>
            <p:ph type="title"/>
          </p:nvPr>
        </p:nvSpPr>
        <p:spPr>
          <a:xfrm>
            <a:off x="2096655" y="391880"/>
            <a:ext cx="10095345" cy="581025"/>
          </a:xfrm>
        </p:spPr>
        <p:txBody>
          <a:bodyPr/>
          <a:lstStyle/>
          <a:p>
            <a:r>
              <a:rPr lang="en-US" dirty="0"/>
              <a:t>Distribution of Cloud-top Group Energies</a:t>
            </a:r>
          </a:p>
        </p:txBody>
      </p:sp>
      <p:grpSp>
        <p:nvGrpSpPr>
          <p:cNvPr id="17" name="Group 16">
            <a:extLst>
              <a:ext uri="{FF2B5EF4-FFF2-40B4-BE49-F238E27FC236}">
                <a16:creationId xmlns:a16="http://schemas.microsoft.com/office/drawing/2014/main" id="{9081C0FC-2F04-429F-9F65-B44C21B9700A}"/>
              </a:ext>
            </a:extLst>
          </p:cNvPr>
          <p:cNvGrpSpPr/>
          <p:nvPr/>
        </p:nvGrpSpPr>
        <p:grpSpPr>
          <a:xfrm>
            <a:off x="2261569" y="1768244"/>
            <a:ext cx="3971827" cy="4735544"/>
            <a:chOff x="2261569" y="1768244"/>
            <a:chExt cx="3971827" cy="4735544"/>
          </a:xfrm>
        </p:grpSpPr>
        <p:sp>
          <p:nvSpPr>
            <p:cNvPr id="5" name="Rectangle 4"/>
            <p:cNvSpPr/>
            <p:nvPr/>
          </p:nvSpPr>
          <p:spPr>
            <a:xfrm>
              <a:off x="2261569" y="5635123"/>
              <a:ext cx="1986352" cy="830997"/>
            </a:xfrm>
            <a:prstGeom prst="rect">
              <a:avLst/>
            </a:prstGeom>
          </p:spPr>
          <p:txBody>
            <a:bodyPr wrap="square">
              <a:spAutoFit/>
            </a:bodyPr>
            <a:lstStyle/>
            <a:p>
              <a:r>
                <a:rPr lang="en-US" sz="2400" dirty="0">
                  <a:solidFill>
                    <a:srgbClr val="00B0F0"/>
                  </a:solidFill>
                  <a:latin typeface="Calibri" panose="020F0502020204030204" pitchFamily="34" charset="0"/>
                  <a:ea typeface="Calibri" panose="020F0502020204030204" pitchFamily="34" charset="0"/>
                  <a:cs typeface="Times New Roman" panose="02020603050405020304" pitchFamily="18" charset="0"/>
                </a:rPr>
                <a:t>Best Threshold</a:t>
              </a:r>
              <a:endParaRPr lang="en-US" sz="2400" dirty="0">
                <a:solidFill>
                  <a:srgbClr val="00B0F0"/>
                </a:solidFill>
              </a:endParaRPr>
            </a:p>
          </p:txBody>
        </p:sp>
        <p:sp>
          <p:nvSpPr>
            <p:cNvPr id="6" name="Right Arrow 5"/>
            <p:cNvSpPr/>
            <p:nvPr/>
          </p:nvSpPr>
          <p:spPr bwMode="auto">
            <a:xfrm rot="16200000">
              <a:off x="3149396" y="5427837"/>
              <a:ext cx="563416" cy="194072"/>
            </a:xfrm>
            <a:prstGeom prst="rightArrow">
              <a:avLst/>
            </a:prstGeom>
            <a:solidFill>
              <a:schemeClr val="accent2">
                <a:lumMod val="60000"/>
                <a:lumOff val="4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cxnSp>
          <p:nvCxnSpPr>
            <p:cNvPr id="9" name="Straight Connector 8">
              <a:extLst>
                <a:ext uri="{FF2B5EF4-FFF2-40B4-BE49-F238E27FC236}">
                  <a16:creationId xmlns:a16="http://schemas.microsoft.com/office/drawing/2014/main" id="{C1A9DBBA-E987-4BD0-99B3-251406CAC962}"/>
                </a:ext>
              </a:extLst>
            </p:cNvPr>
            <p:cNvCxnSpPr/>
            <p:nvPr/>
          </p:nvCxnSpPr>
          <p:spPr bwMode="auto">
            <a:xfrm flipH="1" flipV="1">
              <a:off x="3391152" y="1768244"/>
              <a:ext cx="45011" cy="3406612"/>
            </a:xfrm>
            <a:prstGeom prst="line">
              <a:avLst/>
            </a:prstGeom>
            <a:solidFill>
              <a:schemeClr val="bg2"/>
            </a:solidFill>
            <a:ln w="12700" cap="flat" cmpd="sng" algn="ctr">
              <a:solidFill>
                <a:schemeClr val="tx1"/>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ight Arrow 5">
              <a:extLst>
                <a:ext uri="{FF2B5EF4-FFF2-40B4-BE49-F238E27FC236}">
                  <a16:creationId xmlns:a16="http://schemas.microsoft.com/office/drawing/2014/main" id="{E2076AC9-3A45-45B8-9686-5096627E3DA3}"/>
                </a:ext>
              </a:extLst>
            </p:cNvPr>
            <p:cNvSpPr/>
            <p:nvPr/>
          </p:nvSpPr>
          <p:spPr bwMode="auto">
            <a:xfrm rot="16200000">
              <a:off x="3908934" y="5427835"/>
              <a:ext cx="563416" cy="194073"/>
            </a:xfrm>
            <a:prstGeom prst="rightArrow">
              <a:avLst/>
            </a:prstGeom>
            <a:solidFill>
              <a:schemeClr val="accent2">
                <a:lumMod val="60000"/>
                <a:lumOff val="4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478202CB-CBB0-4B89-8741-55487BA222B9}"/>
                </a:ext>
              </a:extLst>
            </p:cNvPr>
            <p:cNvSpPr/>
            <p:nvPr/>
          </p:nvSpPr>
          <p:spPr>
            <a:xfrm>
              <a:off x="4247044" y="5672791"/>
              <a:ext cx="1986352" cy="830997"/>
            </a:xfrm>
            <a:prstGeom prst="rect">
              <a:avLst/>
            </a:prstGeom>
          </p:spPr>
          <p:txBody>
            <a:bodyPr wrap="square">
              <a:spAutoFit/>
            </a:bodyPr>
            <a:lstStyle/>
            <a:p>
              <a:r>
                <a:rPr lang="en-US" sz="2400" dirty="0">
                  <a:solidFill>
                    <a:srgbClr val="00B0F0"/>
                  </a:solidFill>
                  <a:latin typeface="Calibri" panose="020F0502020204030204" pitchFamily="34" charset="0"/>
                  <a:ea typeface="Calibri" panose="020F0502020204030204" pitchFamily="34" charset="0"/>
                  <a:cs typeface="Times New Roman" panose="02020603050405020304" pitchFamily="18" charset="0"/>
                </a:rPr>
                <a:t>Best COLMA Threshold</a:t>
              </a:r>
              <a:endParaRPr lang="en-US" sz="2400" dirty="0">
                <a:solidFill>
                  <a:srgbClr val="00B0F0"/>
                </a:solidFill>
              </a:endParaRPr>
            </a:p>
          </p:txBody>
        </p:sp>
        <p:cxnSp>
          <p:nvCxnSpPr>
            <p:cNvPr id="16" name="Straight Connector 15">
              <a:extLst>
                <a:ext uri="{FF2B5EF4-FFF2-40B4-BE49-F238E27FC236}">
                  <a16:creationId xmlns:a16="http://schemas.microsoft.com/office/drawing/2014/main" id="{D4301C27-F8AD-4BCE-8FE9-503E19EBF3B9}"/>
                </a:ext>
              </a:extLst>
            </p:cNvPr>
            <p:cNvCxnSpPr/>
            <p:nvPr/>
          </p:nvCxnSpPr>
          <p:spPr bwMode="auto">
            <a:xfrm flipH="1" flipV="1">
              <a:off x="4145631" y="1798883"/>
              <a:ext cx="45011" cy="3406612"/>
            </a:xfrm>
            <a:prstGeom prst="line">
              <a:avLst/>
            </a:prstGeom>
            <a:solidFill>
              <a:schemeClr val="bg2"/>
            </a:solidFill>
            <a:ln w="12700" cap="flat" cmpd="sng" algn="ctr">
              <a:solidFill>
                <a:schemeClr val="tx1"/>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8" name="Rectangle 17">
            <a:extLst>
              <a:ext uri="{FF2B5EF4-FFF2-40B4-BE49-F238E27FC236}">
                <a16:creationId xmlns:a16="http://schemas.microsoft.com/office/drawing/2014/main" id="{A5D15229-13C9-474E-AA28-2166C3490FB0}"/>
              </a:ext>
            </a:extLst>
          </p:cNvPr>
          <p:cNvSpPr/>
          <p:nvPr/>
        </p:nvSpPr>
        <p:spPr>
          <a:xfrm>
            <a:off x="6189936" y="3051323"/>
            <a:ext cx="4449803" cy="1200329"/>
          </a:xfrm>
          <a:prstGeom prst="rect">
            <a:avLst/>
          </a:prstGeom>
        </p:spPr>
        <p:txBody>
          <a:bodyPr wrap="square">
            <a:spAutoFit/>
          </a:bodyPr>
          <a:lstStyle/>
          <a:p>
            <a:r>
              <a:rPr lang="en-US" sz="2400" dirty="0">
                <a:solidFill>
                  <a:srgbClr val="00B0F0"/>
                </a:solidFill>
                <a:latin typeface="Calibri" panose="020F0502020204030204" pitchFamily="34" charset="0"/>
                <a:ea typeface="Calibri" panose="020F0502020204030204" pitchFamily="34" charset="0"/>
                <a:cs typeface="Times New Roman" panose="02020603050405020304" pitchFamily="18" charset="0"/>
              </a:rPr>
              <a:t>For the population of small sources, with the assumption that all the light is within a single pixel</a:t>
            </a:r>
            <a:endParaRPr lang="en-US" sz="2400" dirty="0">
              <a:solidFill>
                <a:srgbClr val="00B0F0"/>
              </a:solidFill>
            </a:endParaRPr>
          </a:p>
        </p:txBody>
      </p:sp>
    </p:spTree>
    <p:extLst>
      <p:ext uri="{BB962C8B-B14F-4D97-AF65-F5344CB8AC3E}">
        <p14:creationId xmlns:p14="http://schemas.microsoft.com/office/powerpoint/2010/main" val="212826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373F6DA-C13C-4D03-BA0A-5B91E5E77EA0}"/>
              </a:ext>
            </a:extLst>
          </p:cNvPr>
          <p:cNvSpPr/>
          <p:nvPr/>
        </p:nvSpPr>
        <p:spPr bwMode="auto">
          <a:xfrm>
            <a:off x="3563007" y="3300248"/>
            <a:ext cx="1912884" cy="1828800"/>
          </a:xfrm>
          <a:prstGeom prst="rect">
            <a:avLst/>
          </a:prstGeom>
          <a:pattFill prst="pct10">
            <a:fgClr>
              <a:schemeClr val="tx1"/>
            </a:fgClr>
            <a:bgClr>
              <a:schemeClr val="bg1"/>
            </a:bgClr>
          </a:pattFill>
          <a:ln w="19050">
            <a:solidFill>
              <a:schemeClr val="tx2">
                <a:lumMod val="50000"/>
              </a:schemeClr>
            </a:solidFill>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2" name="Title 1">
            <a:extLst>
              <a:ext uri="{FF2B5EF4-FFF2-40B4-BE49-F238E27FC236}">
                <a16:creationId xmlns:a16="http://schemas.microsoft.com/office/drawing/2014/main" id="{B93CA56C-889F-46D1-9630-E40DD6ED9CA7}"/>
              </a:ext>
            </a:extLst>
          </p:cNvPr>
          <p:cNvSpPr>
            <a:spLocks noGrp="1"/>
          </p:cNvSpPr>
          <p:nvPr>
            <p:ph type="title"/>
          </p:nvPr>
        </p:nvSpPr>
        <p:spPr/>
        <p:txBody>
          <a:bodyPr/>
          <a:lstStyle/>
          <a:p>
            <a:r>
              <a:rPr lang="en-US" dirty="0"/>
              <a:t>Cloud-top detection animation: small source</a:t>
            </a:r>
          </a:p>
        </p:txBody>
      </p:sp>
      <p:grpSp>
        <p:nvGrpSpPr>
          <p:cNvPr id="19" name="Group 18">
            <a:extLst>
              <a:ext uri="{FF2B5EF4-FFF2-40B4-BE49-F238E27FC236}">
                <a16:creationId xmlns:a16="http://schemas.microsoft.com/office/drawing/2014/main" id="{027D5ECD-B6A0-406C-A8DC-1CE752997D61}"/>
              </a:ext>
            </a:extLst>
          </p:cNvPr>
          <p:cNvGrpSpPr/>
          <p:nvPr/>
        </p:nvGrpSpPr>
        <p:grpSpPr>
          <a:xfrm>
            <a:off x="2606565" y="2385848"/>
            <a:ext cx="3825768" cy="3657600"/>
            <a:chOff x="2606565" y="2385848"/>
            <a:chExt cx="3825768" cy="3657600"/>
          </a:xfrm>
        </p:grpSpPr>
        <p:sp>
          <p:nvSpPr>
            <p:cNvPr id="3" name="Rectangle 2">
              <a:extLst>
                <a:ext uri="{FF2B5EF4-FFF2-40B4-BE49-F238E27FC236}">
                  <a16:creationId xmlns:a16="http://schemas.microsoft.com/office/drawing/2014/main" id="{794A0FE0-6F95-4AA5-BE51-9D9F385655CA}"/>
                </a:ext>
              </a:extLst>
            </p:cNvPr>
            <p:cNvSpPr/>
            <p:nvPr/>
          </p:nvSpPr>
          <p:spPr bwMode="auto">
            <a:xfrm>
              <a:off x="2606565" y="23858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4" name="Rectangle 3">
              <a:extLst>
                <a:ext uri="{FF2B5EF4-FFF2-40B4-BE49-F238E27FC236}">
                  <a16:creationId xmlns:a16="http://schemas.microsoft.com/office/drawing/2014/main" id="{3CAC9A21-D04B-4B83-9EFE-27BB0FF6C6C2}"/>
                </a:ext>
              </a:extLst>
            </p:cNvPr>
            <p:cNvSpPr/>
            <p:nvPr/>
          </p:nvSpPr>
          <p:spPr bwMode="auto">
            <a:xfrm>
              <a:off x="3563007" y="23858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5" name="Rectangle 4">
              <a:extLst>
                <a:ext uri="{FF2B5EF4-FFF2-40B4-BE49-F238E27FC236}">
                  <a16:creationId xmlns:a16="http://schemas.microsoft.com/office/drawing/2014/main" id="{AC31DC77-1DFB-4C06-96FD-FC84E69A8213}"/>
                </a:ext>
              </a:extLst>
            </p:cNvPr>
            <p:cNvSpPr/>
            <p:nvPr/>
          </p:nvSpPr>
          <p:spPr bwMode="auto">
            <a:xfrm>
              <a:off x="4519449" y="23858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6" name="Rectangle 5">
              <a:extLst>
                <a:ext uri="{FF2B5EF4-FFF2-40B4-BE49-F238E27FC236}">
                  <a16:creationId xmlns:a16="http://schemas.microsoft.com/office/drawing/2014/main" id="{A6BF7D04-1058-4633-BCEC-9CE81E212184}"/>
                </a:ext>
              </a:extLst>
            </p:cNvPr>
            <p:cNvSpPr/>
            <p:nvPr/>
          </p:nvSpPr>
          <p:spPr bwMode="auto">
            <a:xfrm>
              <a:off x="5475891" y="23858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7" name="Rectangle 6">
              <a:extLst>
                <a:ext uri="{FF2B5EF4-FFF2-40B4-BE49-F238E27FC236}">
                  <a16:creationId xmlns:a16="http://schemas.microsoft.com/office/drawing/2014/main" id="{329E32D6-6D0E-4517-9C00-AC601EAAD8B9}"/>
                </a:ext>
              </a:extLst>
            </p:cNvPr>
            <p:cNvSpPr/>
            <p:nvPr/>
          </p:nvSpPr>
          <p:spPr bwMode="auto">
            <a:xfrm>
              <a:off x="2606565" y="33002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8" name="Rectangle 7">
              <a:extLst>
                <a:ext uri="{FF2B5EF4-FFF2-40B4-BE49-F238E27FC236}">
                  <a16:creationId xmlns:a16="http://schemas.microsoft.com/office/drawing/2014/main" id="{82BD4616-D7D5-45F6-956D-F3CBE6F7A70B}"/>
                </a:ext>
              </a:extLst>
            </p:cNvPr>
            <p:cNvSpPr/>
            <p:nvPr/>
          </p:nvSpPr>
          <p:spPr bwMode="auto">
            <a:xfrm>
              <a:off x="3563007" y="33002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9" name="Rectangle 8">
              <a:extLst>
                <a:ext uri="{FF2B5EF4-FFF2-40B4-BE49-F238E27FC236}">
                  <a16:creationId xmlns:a16="http://schemas.microsoft.com/office/drawing/2014/main" id="{A85DA4A5-B817-45D8-82BD-C6BEE2D3FA86}"/>
                </a:ext>
              </a:extLst>
            </p:cNvPr>
            <p:cNvSpPr/>
            <p:nvPr/>
          </p:nvSpPr>
          <p:spPr bwMode="auto">
            <a:xfrm>
              <a:off x="4519449" y="33002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4D43ACA7-BAD9-4C7F-BDE3-78FA1ACE87EC}"/>
                </a:ext>
              </a:extLst>
            </p:cNvPr>
            <p:cNvSpPr/>
            <p:nvPr/>
          </p:nvSpPr>
          <p:spPr bwMode="auto">
            <a:xfrm>
              <a:off x="5475891" y="33002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81957C00-B623-4366-A57B-7DA736CCF245}"/>
                </a:ext>
              </a:extLst>
            </p:cNvPr>
            <p:cNvSpPr/>
            <p:nvPr/>
          </p:nvSpPr>
          <p:spPr bwMode="auto">
            <a:xfrm>
              <a:off x="2606565" y="42146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2C2E96C0-F259-4808-B3A7-DF21685882EB}"/>
                </a:ext>
              </a:extLst>
            </p:cNvPr>
            <p:cNvSpPr/>
            <p:nvPr/>
          </p:nvSpPr>
          <p:spPr bwMode="auto">
            <a:xfrm>
              <a:off x="3563007" y="4208710"/>
              <a:ext cx="956442" cy="914400"/>
            </a:xfrm>
            <a:prstGeom prst="rect">
              <a:avLst/>
            </a:prstGeom>
            <a:pattFill prst="pct60">
              <a:fgClr>
                <a:schemeClr val="tx1"/>
              </a:fgClr>
              <a:bgClr>
                <a:schemeClr val="bg1"/>
              </a:bgClr>
            </a:patt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409E68DF-E4E7-4772-B963-75DB7B6EE6C9}"/>
                </a:ext>
              </a:extLst>
            </p:cNvPr>
            <p:cNvSpPr/>
            <p:nvPr/>
          </p:nvSpPr>
          <p:spPr bwMode="auto">
            <a:xfrm>
              <a:off x="4519449" y="42146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5CDDA35F-EE9F-4C40-8009-31DB9FAFD1F1}"/>
                </a:ext>
              </a:extLst>
            </p:cNvPr>
            <p:cNvSpPr/>
            <p:nvPr/>
          </p:nvSpPr>
          <p:spPr bwMode="auto">
            <a:xfrm>
              <a:off x="5475891" y="42146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5" name="Rectangle 14">
              <a:extLst>
                <a:ext uri="{FF2B5EF4-FFF2-40B4-BE49-F238E27FC236}">
                  <a16:creationId xmlns:a16="http://schemas.microsoft.com/office/drawing/2014/main" id="{564F3D40-9745-4EB9-92D6-C108C7F4E649}"/>
                </a:ext>
              </a:extLst>
            </p:cNvPr>
            <p:cNvSpPr/>
            <p:nvPr/>
          </p:nvSpPr>
          <p:spPr bwMode="auto">
            <a:xfrm>
              <a:off x="2606565" y="51290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6" name="Rectangle 15">
              <a:extLst>
                <a:ext uri="{FF2B5EF4-FFF2-40B4-BE49-F238E27FC236}">
                  <a16:creationId xmlns:a16="http://schemas.microsoft.com/office/drawing/2014/main" id="{CE409613-E2B5-4D3D-8C4E-4B201B60AC64}"/>
                </a:ext>
              </a:extLst>
            </p:cNvPr>
            <p:cNvSpPr/>
            <p:nvPr/>
          </p:nvSpPr>
          <p:spPr bwMode="auto">
            <a:xfrm>
              <a:off x="3563007" y="51290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6C540131-0A59-4EE5-B19A-E70CC41C4921}"/>
                </a:ext>
              </a:extLst>
            </p:cNvPr>
            <p:cNvSpPr/>
            <p:nvPr/>
          </p:nvSpPr>
          <p:spPr bwMode="auto">
            <a:xfrm>
              <a:off x="4519449" y="51290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640D25CD-00CA-4835-A2CC-E083385524F4}"/>
                </a:ext>
              </a:extLst>
            </p:cNvPr>
            <p:cNvSpPr/>
            <p:nvPr/>
          </p:nvSpPr>
          <p:spPr bwMode="auto">
            <a:xfrm>
              <a:off x="5475891" y="51290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grpSp>
      <p:cxnSp>
        <p:nvCxnSpPr>
          <p:cNvPr id="24" name="Straight Arrow Connector 23">
            <a:extLst>
              <a:ext uri="{FF2B5EF4-FFF2-40B4-BE49-F238E27FC236}">
                <a16:creationId xmlns:a16="http://schemas.microsoft.com/office/drawing/2014/main" id="{C32802CD-8322-444D-BDB3-585CAF5B6ACC}"/>
              </a:ext>
            </a:extLst>
          </p:cNvPr>
          <p:cNvCxnSpPr/>
          <p:nvPr/>
        </p:nvCxnSpPr>
        <p:spPr bwMode="auto">
          <a:xfrm>
            <a:off x="2706414" y="2958662"/>
            <a:ext cx="914400" cy="914400"/>
          </a:xfrm>
          <a:prstGeom prst="straightConnector1">
            <a:avLst/>
          </a:prstGeom>
          <a:solidFill>
            <a:schemeClr val="bg2"/>
          </a:solidFill>
          <a:ln>
            <a:noFill/>
            <a:tailEnd type="triangle"/>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 name="Group 25">
            <a:extLst>
              <a:ext uri="{FF2B5EF4-FFF2-40B4-BE49-F238E27FC236}">
                <a16:creationId xmlns:a16="http://schemas.microsoft.com/office/drawing/2014/main" id="{6632E09E-8C11-4683-B883-E7550EC35689}"/>
              </a:ext>
            </a:extLst>
          </p:cNvPr>
          <p:cNvGrpSpPr/>
          <p:nvPr/>
        </p:nvGrpSpPr>
        <p:grpSpPr>
          <a:xfrm>
            <a:off x="1269807" y="2843048"/>
            <a:ext cx="1673090" cy="895979"/>
            <a:chOff x="1269807" y="2843048"/>
            <a:chExt cx="1673090" cy="895979"/>
          </a:xfrm>
        </p:grpSpPr>
        <p:cxnSp>
          <p:nvCxnSpPr>
            <p:cNvPr id="22" name="Straight Arrow Connector 21">
              <a:extLst>
                <a:ext uri="{FF2B5EF4-FFF2-40B4-BE49-F238E27FC236}">
                  <a16:creationId xmlns:a16="http://schemas.microsoft.com/office/drawing/2014/main" id="{395AC3F5-4DBC-4050-AE78-518552E35353}"/>
                </a:ext>
              </a:extLst>
            </p:cNvPr>
            <p:cNvCxnSpPr/>
            <p:nvPr/>
          </p:nvCxnSpPr>
          <p:spPr bwMode="auto">
            <a:xfrm flipV="1">
              <a:off x="1713186" y="2843048"/>
              <a:ext cx="1229711" cy="585952"/>
            </a:xfrm>
            <a:prstGeom prst="straightConnector1">
              <a:avLst/>
            </a:prstGeom>
            <a:solidFill>
              <a:schemeClr val="bg2"/>
            </a:solidFill>
            <a:ln w="952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a:extLst>
                <a:ext uri="{FF2B5EF4-FFF2-40B4-BE49-F238E27FC236}">
                  <a16:creationId xmlns:a16="http://schemas.microsoft.com/office/drawing/2014/main" id="{7C7E891A-9AD3-48DE-B7C4-5F2AE23F1720}"/>
                </a:ext>
              </a:extLst>
            </p:cNvPr>
            <p:cNvSpPr txBox="1"/>
            <p:nvPr/>
          </p:nvSpPr>
          <p:spPr>
            <a:xfrm>
              <a:off x="1269807" y="3092696"/>
              <a:ext cx="908462" cy="646331"/>
            </a:xfrm>
            <a:prstGeom prst="rect">
              <a:avLst/>
            </a:prstGeom>
            <a:noFill/>
          </p:spPr>
          <p:txBody>
            <a:bodyPr wrap="square" rtlCol="0">
              <a:spAutoFit/>
            </a:bodyPr>
            <a:lstStyle/>
            <a:p>
              <a:r>
                <a:rPr lang="en-US" dirty="0"/>
                <a:t>LIS pixel</a:t>
              </a:r>
            </a:p>
          </p:txBody>
        </p:sp>
      </p:grpSp>
      <p:grpSp>
        <p:nvGrpSpPr>
          <p:cNvPr id="27" name="Group 26">
            <a:extLst>
              <a:ext uri="{FF2B5EF4-FFF2-40B4-BE49-F238E27FC236}">
                <a16:creationId xmlns:a16="http://schemas.microsoft.com/office/drawing/2014/main" id="{5F3D0D88-2350-4ADE-BA58-07D188FCAB40}"/>
              </a:ext>
            </a:extLst>
          </p:cNvPr>
          <p:cNvGrpSpPr/>
          <p:nvPr/>
        </p:nvGrpSpPr>
        <p:grpSpPr>
          <a:xfrm>
            <a:off x="1031669" y="4001814"/>
            <a:ext cx="2529683" cy="1085110"/>
            <a:chOff x="1269807" y="2653917"/>
            <a:chExt cx="2529683" cy="1085110"/>
          </a:xfrm>
        </p:grpSpPr>
        <p:cxnSp>
          <p:nvCxnSpPr>
            <p:cNvPr id="28" name="Straight Arrow Connector 27">
              <a:extLst>
                <a:ext uri="{FF2B5EF4-FFF2-40B4-BE49-F238E27FC236}">
                  <a16:creationId xmlns:a16="http://schemas.microsoft.com/office/drawing/2014/main" id="{D4A42BD0-B4D9-4D4E-B299-4626E23FC7BE}"/>
                </a:ext>
              </a:extLst>
            </p:cNvPr>
            <p:cNvCxnSpPr/>
            <p:nvPr/>
          </p:nvCxnSpPr>
          <p:spPr bwMode="auto">
            <a:xfrm flipV="1">
              <a:off x="1960521" y="2653917"/>
              <a:ext cx="1838969" cy="738691"/>
            </a:xfrm>
            <a:prstGeom prst="straightConnector1">
              <a:avLst/>
            </a:prstGeom>
            <a:solidFill>
              <a:schemeClr val="bg2"/>
            </a:solidFill>
            <a:ln w="952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a:extLst>
                <a:ext uri="{FF2B5EF4-FFF2-40B4-BE49-F238E27FC236}">
                  <a16:creationId xmlns:a16="http://schemas.microsoft.com/office/drawing/2014/main" id="{C084F7D0-F014-47BA-9F44-5DA721F8A466}"/>
                </a:ext>
              </a:extLst>
            </p:cNvPr>
            <p:cNvSpPr txBox="1"/>
            <p:nvPr/>
          </p:nvSpPr>
          <p:spPr>
            <a:xfrm>
              <a:off x="1269807" y="3092696"/>
              <a:ext cx="908462" cy="646331"/>
            </a:xfrm>
            <a:prstGeom prst="rect">
              <a:avLst/>
            </a:prstGeom>
            <a:noFill/>
          </p:spPr>
          <p:txBody>
            <a:bodyPr wrap="square" rtlCol="0">
              <a:spAutoFit/>
            </a:bodyPr>
            <a:lstStyle/>
            <a:p>
              <a:r>
                <a:rPr lang="en-US" dirty="0"/>
                <a:t>GLM pixel</a:t>
              </a:r>
            </a:p>
          </p:txBody>
        </p:sp>
      </p:grpSp>
      <p:sp>
        <p:nvSpPr>
          <p:cNvPr id="31" name="TextBox 30">
            <a:extLst>
              <a:ext uri="{FF2B5EF4-FFF2-40B4-BE49-F238E27FC236}">
                <a16:creationId xmlns:a16="http://schemas.microsoft.com/office/drawing/2014/main" id="{E7C6F914-53ED-4CD1-8C75-8D7F14446AC6}"/>
              </a:ext>
            </a:extLst>
          </p:cNvPr>
          <p:cNvSpPr txBox="1"/>
          <p:nvPr/>
        </p:nvSpPr>
        <p:spPr>
          <a:xfrm>
            <a:off x="7388775" y="2519882"/>
            <a:ext cx="3584025" cy="1477328"/>
          </a:xfrm>
          <a:prstGeom prst="rect">
            <a:avLst/>
          </a:prstGeom>
          <a:noFill/>
        </p:spPr>
        <p:txBody>
          <a:bodyPr wrap="square" rtlCol="0">
            <a:spAutoFit/>
          </a:bodyPr>
          <a:lstStyle/>
          <a:p>
            <a:r>
              <a:rPr lang="en-US" dirty="0"/>
              <a:t>Small source with steadily decreasing energy (brightness, for a fixed-size source)</a:t>
            </a:r>
          </a:p>
          <a:p>
            <a:endParaRPr lang="en-US" dirty="0"/>
          </a:p>
          <a:p>
            <a:r>
              <a:rPr lang="en-US" dirty="0"/>
              <a:t>E = </a:t>
            </a:r>
            <a:r>
              <a:rPr lang="en-US" dirty="0">
                <a:solidFill>
                  <a:srgbClr val="FF0000"/>
                </a:solidFill>
              </a:rPr>
              <a:t>500 J </a:t>
            </a:r>
            <a:r>
              <a:rPr lang="en-US" dirty="0"/>
              <a:t>(</a:t>
            </a:r>
            <a:r>
              <a:rPr lang="en-US" dirty="0">
                <a:solidFill>
                  <a:srgbClr val="FF0000"/>
                </a:solidFill>
              </a:rPr>
              <a:t>LIS &amp; GLM detection</a:t>
            </a:r>
            <a:r>
              <a:rPr lang="en-US" dirty="0"/>
              <a:t>)</a:t>
            </a:r>
          </a:p>
        </p:txBody>
      </p:sp>
      <p:sp>
        <p:nvSpPr>
          <p:cNvPr id="32" name="Oval 31">
            <a:extLst>
              <a:ext uri="{FF2B5EF4-FFF2-40B4-BE49-F238E27FC236}">
                <a16:creationId xmlns:a16="http://schemas.microsoft.com/office/drawing/2014/main" id="{023FCE10-1607-44FF-A856-B40C8ED5242B}"/>
              </a:ext>
            </a:extLst>
          </p:cNvPr>
          <p:cNvSpPr/>
          <p:nvPr/>
        </p:nvSpPr>
        <p:spPr bwMode="auto">
          <a:xfrm>
            <a:off x="3715405" y="4372714"/>
            <a:ext cx="630620" cy="584090"/>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041370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373F6DA-C13C-4D03-BA0A-5B91E5E77EA0}"/>
              </a:ext>
            </a:extLst>
          </p:cNvPr>
          <p:cNvSpPr/>
          <p:nvPr/>
        </p:nvSpPr>
        <p:spPr bwMode="auto">
          <a:xfrm>
            <a:off x="3563007" y="3300248"/>
            <a:ext cx="1912884" cy="1828800"/>
          </a:xfrm>
          <a:prstGeom prst="rect">
            <a:avLst/>
          </a:prstGeom>
          <a:noFill/>
          <a:ln w="19050">
            <a:solidFill>
              <a:schemeClr val="tx2">
                <a:lumMod val="50000"/>
              </a:schemeClr>
            </a:solidFill>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2" name="Title 1">
            <a:extLst>
              <a:ext uri="{FF2B5EF4-FFF2-40B4-BE49-F238E27FC236}">
                <a16:creationId xmlns:a16="http://schemas.microsoft.com/office/drawing/2014/main" id="{B93CA56C-889F-46D1-9630-E40DD6ED9CA7}"/>
              </a:ext>
            </a:extLst>
          </p:cNvPr>
          <p:cNvSpPr>
            <a:spLocks noGrp="1"/>
          </p:cNvSpPr>
          <p:nvPr>
            <p:ph type="title"/>
          </p:nvPr>
        </p:nvSpPr>
        <p:spPr/>
        <p:txBody>
          <a:bodyPr/>
          <a:lstStyle/>
          <a:p>
            <a:r>
              <a:rPr lang="en-US" dirty="0"/>
              <a:t>Cloud-top detection animation: small source</a:t>
            </a:r>
          </a:p>
        </p:txBody>
      </p:sp>
      <p:grpSp>
        <p:nvGrpSpPr>
          <p:cNvPr id="19" name="Group 18">
            <a:extLst>
              <a:ext uri="{FF2B5EF4-FFF2-40B4-BE49-F238E27FC236}">
                <a16:creationId xmlns:a16="http://schemas.microsoft.com/office/drawing/2014/main" id="{027D5ECD-B6A0-406C-A8DC-1CE752997D61}"/>
              </a:ext>
            </a:extLst>
          </p:cNvPr>
          <p:cNvGrpSpPr/>
          <p:nvPr/>
        </p:nvGrpSpPr>
        <p:grpSpPr>
          <a:xfrm>
            <a:off x="2606565" y="2385848"/>
            <a:ext cx="3825768" cy="3657600"/>
            <a:chOff x="2606565" y="2385848"/>
            <a:chExt cx="3825768" cy="3657600"/>
          </a:xfrm>
        </p:grpSpPr>
        <p:sp>
          <p:nvSpPr>
            <p:cNvPr id="3" name="Rectangle 2">
              <a:extLst>
                <a:ext uri="{FF2B5EF4-FFF2-40B4-BE49-F238E27FC236}">
                  <a16:creationId xmlns:a16="http://schemas.microsoft.com/office/drawing/2014/main" id="{794A0FE0-6F95-4AA5-BE51-9D9F385655CA}"/>
                </a:ext>
              </a:extLst>
            </p:cNvPr>
            <p:cNvSpPr/>
            <p:nvPr/>
          </p:nvSpPr>
          <p:spPr bwMode="auto">
            <a:xfrm>
              <a:off x="2606565" y="23858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4" name="Rectangle 3">
              <a:extLst>
                <a:ext uri="{FF2B5EF4-FFF2-40B4-BE49-F238E27FC236}">
                  <a16:creationId xmlns:a16="http://schemas.microsoft.com/office/drawing/2014/main" id="{3CAC9A21-D04B-4B83-9EFE-27BB0FF6C6C2}"/>
                </a:ext>
              </a:extLst>
            </p:cNvPr>
            <p:cNvSpPr/>
            <p:nvPr/>
          </p:nvSpPr>
          <p:spPr bwMode="auto">
            <a:xfrm>
              <a:off x="3563007" y="23858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5" name="Rectangle 4">
              <a:extLst>
                <a:ext uri="{FF2B5EF4-FFF2-40B4-BE49-F238E27FC236}">
                  <a16:creationId xmlns:a16="http://schemas.microsoft.com/office/drawing/2014/main" id="{AC31DC77-1DFB-4C06-96FD-FC84E69A8213}"/>
                </a:ext>
              </a:extLst>
            </p:cNvPr>
            <p:cNvSpPr/>
            <p:nvPr/>
          </p:nvSpPr>
          <p:spPr bwMode="auto">
            <a:xfrm>
              <a:off x="4519449" y="23858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6" name="Rectangle 5">
              <a:extLst>
                <a:ext uri="{FF2B5EF4-FFF2-40B4-BE49-F238E27FC236}">
                  <a16:creationId xmlns:a16="http://schemas.microsoft.com/office/drawing/2014/main" id="{A6BF7D04-1058-4633-BCEC-9CE81E212184}"/>
                </a:ext>
              </a:extLst>
            </p:cNvPr>
            <p:cNvSpPr/>
            <p:nvPr/>
          </p:nvSpPr>
          <p:spPr bwMode="auto">
            <a:xfrm>
              <a:off x="5475891" y="23858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7" name="Rectangle 6">
              <a:extLst>
                <a:ext uri="{FF2B5EF4-FFF2-40B4-BE49-F238E27FC236}">
                  <a16:creationId xmlns:a16="http://schemas.microsoft.com/office/drawing/2014/main" id="{329E32D6-6D0E-4517-9C00-AC601EAAD8B9}"/>
                </a:ext>
              </a:extLst>
            </p:cNvPr>
            <p:cNvSpPr/>
            <p:nvPr/>
          </p:nvSpPr>
          <p:spPr bwMode="auto">
            <a:xfrm>
              <a:off x="2606565" y="33002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8" name="Rectangle 7">
              <a:extLst>
                <a:ext uri="{FF2B5EF4-FFF2-40B4-BE49-F238E27FC236}">
                  <a16:creationId xmlns:a16="http://schemas.microsoft.com/office/drawing/2014/main" id="{82BD4616-D7D5-45F6-956D-F3CBE6F7A70B}"/>
                </a:ext>
              </a:extLst>
            </p:cNvPr>
            <p:cNvSpPr/>
            <p:nvPr/>
          </p:nvSpPr>
          <p:spPr bwMode="auto">
            <a:xfrm>
              <a:off x="3563007" y="33002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9" name="Rectangle 8">
              <a:extLst>
                <a:ext uri="{FF2B5EF4-FFF2-40B4-BE49-F238E27FC236}">
                  <a16:creationId xmlns:a16="http://schemas.microsoft.com/office/drawing/2014/main" id="{A85DA4A5-B817-45D8-82BD-C6BEE2D3FA86}"/>
                </a:ext>
              </a:extLst>
            </p:cNvPr>
            <p:cNvSpPr/>
            <p:nvPr/>
          </p:nvSpPr>
          <p:spPr bwMode="auto">
            <a:xfrm>
              <a:off x="4519449" y="33002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4D43ACA7-BAD9-4C7F-BDE3-78FA1ACE87EC}"/>
                </a:ext>
              </a:extLst>
            </p:cNvPr>
            <p:cNvSpPr/>
            <p:nvPr/>
          </p:nvSpPr>
          <p:spPr bwMode="auto">
            <a:xfrm>
              <a:off x="5475891" y="33002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81957C00-B623-4366-A57B-7DA736CCF245}"/>
                </a:ext>
              </a:extLst>
            </p:cNvPr>
            <p:cNvSpPr/>
            <p:nvPr/>
          </p:nvSpPr>
          <p:spPr bwMode="auto">
            <a:xfrm>
              <a:off x="2606565" y="42146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2C2E96C0-F259-4808-B3A7-DF21685882EB}"/>
                </a:ext>
              </a:extLst>
            </p:cNvPr>
            <p:cNvSpPr/>
            <p:nvPr/>
          </p:nvSpPr>
          <p:spPr bwMode="auto">
            <a:xfrm>
              <a:off x="3563007" y="4208710"/>
              <a:ext cx="956442" cy="914400"/>
            </a:xfrm>
            <a:prstGeom prst="rect">
              <a:avLst/>
            </a:prstGeom>
            <a:pattFill prst="pct60">
              <a:fgClr>
                <a:schemeClr val="tx1"/>
              </a:fgClr>
              <a:bgClr>
                <a:schemeClr val="bg1"/>
              </a:bgClr>
            </a:patt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409E68DF-E4E7-4772-B963-75DB7B6EE6C9}"/>
                </a:ext>
              </a:extLst>
            </p:cNvPr>
            <p:cNvSpPr/>
            <p:nvPr/>
          </p:nvSpPr>
          <p:spPr bwMode="auto">
            <a:xfrm>
              <a:off x="4519449" y="42146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5CDDA35F-EE9F-4C40-8009-31DB9FAFD1F1}"/>
                </a:ext>
              </a:extLst>
            </p:cNvPr>
            <p:cNvSpPr/>
            <p:nvPr/>
          </p:nvSpPr>
          <p:spPr bwMode="auto">
            <a:xfrm>
              <a:off x="5475891" y="42146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5" name="Rectangle 14">
              <a:extLst>
                <a:ext uri="{FF2B5EF4-FFF2-40B4-BE49-F238E27FC236}">
                  <a16:creationId xmlns:a16="http://schemas.microsoft.com/office/drawing/2014/main" id="{564F3D40-9745-4EB9-92D6-C108C7F4E649}"/>
                </a:ext>
              </a:extLst>
            </p:cNvPr>
            <p:cNvSpPr/>
            <p:nvPr/>
          </p:nvSpPr>
          <p:spPr bwMode="auto">
            <a:xfrm>
              <a:off x="2606565" y="51290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6" name="Rectangle 15">
              <a:extLst>
                <a:ext uri="{FF2B5EF4-FFF2-40B4-BE49-F238E27FC236}">
                  <a16:creationId xmlns:a16="http://schemas.microsoft.com/office/drawing/2014/main" id="{CE409613-E2B5-4D3D-8C4E-4B201B60AC64}"/>
                </a:ext>
              </a:extLst>
            </p:cNvPr>
            <p:cNvSpPr/>
            <p:nvPr/>
          </p:nvSpPr>
          <p:spPr bwMode="auto">
            <a:xfrm>
              <a:off x="3563007" y="51290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6C540131-0A59-4EE5-B19A-E70CC41C4921}"/>
                </a:ext>
              </a:extLst>
            </p:cNvPr>
            <p:cNvSpPr/>
            <p:nvPr/>
          </p:nvSpPr>
          <p:spPr bwMode="auto">
            <a:xfrm>
              <a:off x="4519449" y="51290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640D25CD-00CA-4835-A2CC-E083385524F4}"/>
                </a:ext>
              </a:extLst>
            </p:cNvPr>
            <p:cNvSpPr/>
            <p:nvPr/>
          </p:nvSpPr>
          <p:spPr bwMode="auto">
            <a:xfrm>
              <a:off x="5475891" y="51290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grpSp>
      <p:cxnSp>
        <p:nvCxnSpPr>
          <p:cNvPr id="24" name="Straight Arrow Connector 23">
            <a:extLst>
              <a:ext uri="{FF2B5EF4-FFF2-40B4-BE49-F238E27FC236}">
                <a16:creationId xmlns:a16="http://schemas.microsoft.com/office/drawing/2014/main" id="{C32802CD-8322-444D-BDB3-585CAF5B6ACC}"/>
              </a:ext>
            </a:extLst>
          </p:cNvPr>
          <p:cNvCxnSpPr/>
          <p:nvPr/>
        </p:nvCxnSpPr>
        <p:spPr bwMode="auto">
          <a:xfrm>
            <a:off x="2706414" y="2958662"/>
            <a:ext cx="914400" cy="914400"/>
          </a:xfrm>
          <a:prstGeom prst="straightConnector1">
            <a:avLst/>
          </a:prstGeom>
          <a:solidFill>
            <a:schemeClr val="bg2"/>
          </a:solidFill>
          <a:ln>
            <a:noFill/>
            <a:tailEnd type="triangle"/>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 name="Group 25">
            <a:extLst>
              <a:ext uri="{FF2B5EF4-FFF2-40B4-BE49-F238E27FC236}">
                <a16:creationId xmlns:a16="http://schemas.microsoft.com/office/drawing/2014/main" id="{6632E09E-8C11-4683-B883-E7550EC35689}"/>
              </a:ext>
            </a:extLst>
          </p:cNvPr>
          <p:cNvGrpSpPr/>
          <p:nvPr/>
        </p:nvGrpSpPr>
        <p:grpSpPr>
          <a:xfrm>
            <a:off x="1269807" y="2843048"/>
            <a:ext cx="1673090" cy="895979"/>
            <a:chOff x="1269807" y="2843048"/>
            <a:chExt cx="1673090" cy="895979"/>
          </a:xfrm>
        </p:grpSpPr>
        <p:cxnSp>
          <p:nvCxnSpPr>
            <p:cNvPr id="22" name="Straight Arrow Connector 21">
              <a:extLst>
                <a:ext uri="{FF2B5EF4-FFF2-40B4-BE49-F238E27FC236}">
                  <a16:creationId xmlns:a16="http://schemas.microsoft.com/office/drawing/2014/main" id="{395AC3F5-4DBC-4050-AE78-518552E35353}"/>
                </a:ext>
              </a:extLst>
            </p:cNvPr>
            <p:cNvCxnSpPr/>
            <p:nvPr/>
          </p:nvCxnSpPr>
          <p:spPr bwMode="auto">
            <a:xfrm flipV="1">
              <a:off x="1713186" y="2843048"/>
              <a:ext cx="1229711" cy="585952"/>
            </a:xfrm>
            <a:prstGeom prst="straightConnector1">
              <a:avLst/>
            </a:prstGeom>
            <a:solidFill>
              <a:schemeClr val="bg2"/>
            </a:solidFill>
            <a:ln w="952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a:extLst>
                <a:ext uri="{FF2B5EF4-FFF2-40B4-BE49-F238E27FC236}">
                  <a16:creationId xmlns:a16="http://schemas.microsoft.com/office/drawing/2014/main" id="{7C7E891A-9AD3-48DE-B7C4-5F2AE23F1720}"/>
                </a:ext>
              </a:extLst>
            </p:cNvPr>
            <p:cNvSpPr txBox="1"/>
            <p:nvPr/>
          </p:nvSpPr>
          <p:spPr>
            <a:xfrm>
              <a:off x="1269807" y="3092696"/>
              <a:ext cx="908462" cy="646331"/>
            </a:xfrm>
            <a:prstGeom prst="rect">
              <a:avLst/>
            </a:prstGeom>
            <a:noFill/>
          </p:spPr>
          <p:txBody>
            <a:bodyPr wrap="square" rtlCol="0">
              <a:spAutoFit/>
            </a:bodyPr>
            <a:lstStyle/>
            <a:p>
              <a:r>
                <a:rPr lang="en-US" dirty="0"/>
                <a:t>LIS pixel</a:t>
              </a:r>
            </a:p>
          </p:txBody>
        </p:sp>
      </p:grpSp>
      <p:grpSp>
        <p:nvGrpSpPr>
          <p:cNvPr id="27" name="Group 26">
            <a:extLst>
              <a:ext uri="{FF2B5EF4-FFF2-40B4-BE49-F238E27FC236}">
                <a16:creationId xmlns:a16="http://schemas.microsoft.com/office/drawing/2014/main" id="{5F3D0D88-2350-4ADE-BA58-07D188FCAB40}"/>
              </a:ext>
            </a:extLst>
          </p:cNvPr>
          <p:cNvGrpSpPr/>
          <p:nvPr/>
        </p:nvGrpSpPr>
        <p:grpSpPr>
          <a:xfrm>
            <a:off x="1031669" y="4001814"/>
            <a:ext cx="2529683" cy="1085110"/>
            <a:chOff x="1269807" y="2653917"/>
            <a:chExt cx="2529683" cy="1085110"/>
          </a:xfrm>
        </p:grpSpPr>
        <p:cxnSp>
          <p:nvCxnSpPr>
            <p:cNvPr id="28" name="Straight Arrow Connector 27">
              <a:extLst>
                <a:ext uri="{FF2B5EF4-FFF2-40B4-BE49-F238E27FC236}">
                  <a16:creationId xmlns:a16="http://schemas.microsoft.com/office/drawing/2014/main" id="{D4A42BD0-B4D9-4D4E-B299-4626E23FC7BE}"/>
                </a:ext>
              </a:extLst>
            </p:cNvPr>
            <p:cNvCxnSpPr/>
            <p:nvPr/>
          </p:nvCxnSpPr>
          <p:spPr bwMode="auto">
            <a:xfrm flipV="1">
              <a:off x="1960521" y="2653917"/>
              <a:ext cx="1838969" cy="738691"/>
            </a:xfrm>
            <a:prstGeom prst="straightConnector1">
              <a:avLst/>
            </a:prstGeom>
            <a:solidFill>
              <a:schemeClr val="bg2"/>
            </a:solidFill>
            <a:ln w="952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a:extLst>
                <a:ext uri="{FF2B5EF4-FFF2-40B4-BE49-F238E27FC236}">
                  <a16:creationId xmlns:a16="http://schemas.microsoft.com/office/drawing/2014/main" id="{C084F7D0-F014-47BA-9F44-5DA721F8A466}"/>
                </a:ext>
              </a:extLst>
            </p:cNvPr>
            <p:cNvSpPr txBox="1"/>
            <p:nvPr/>
          </p:nvSpPr>
          <p:spPr>
            <a:xfrm>
              <a:off x="1269807" y="3092696"/>
              <a:ext cx="908462" cy="646331"/>
            </a:xfrm>
            <a:prstGeom prst="rect">
              <a:avLst/>
            </a:prstGeom>
            <a:noFill/>
          </p:spPr>
          <p:txBody>
            <a:bodyPr wrap="square" rtlCol="0">
              <a:spAutoFit/>
            </a:bodyPr>
            <a:lstStyle/>
            <a:p>
              <a:r>
                <a:rPr lang="en-US" dirty="0"/>
                <a:t>GLM pixel</a:t>
              </a:r>
            </a:p>
          </p:txBody>
        </p:sp>
      </p:grpSp>
      <p:sp>
        <p:nvSpPr>
          <p:cNvPr id="31" name="TextBox 30">
            <a:extLst>
              <a:ext uri="{FF2B5EF4-FFF2-40B4-BE49-F238E27FC236}">
                <a16:creationId xmlns:a16="http://schemas.microsoft.com/office/drawing/2014/main" id="{E7C6F914-53ED-4CD1-8C75-8D7F14446AC6}"/>
              </a:ext>
            </a:extLst>
          </p:cNvPr>
          <p:cNvSpPr txBox="1"/>
          <p:nvPr/>
        </p:nvSpPr>
        <p:spPr>
          <a:xfrm>
            <a:off x="7388775" y="2519882"/>
            <a:ext cx="3467595" cy="1477328"/>
          </a:xfrm>
          <a:prstGeom prst="rect">
            <a:avLst/>
          </a:prstGeom>
          <a:noFill/>
        </p:spPr>
        <p:txBody>
          <a:bodyPr wrap="square" rtlCol="0">
            <a:spAutoFit/>
          </a:bodyPr>
          <a:lstStyle/>
          <a:p>
            <a:r>
              <a:rPr lang="en-US" dirty="0"/>
              <a:t>Small source with steadily decreasing energy (brightness, for a fixed-size source)</a:t>
            </a:r>
          </a:p>
          <a:p>
            <a:endParaRPr lang="en-US" dirty="0"/>
          </a:p>
          <a:p>
            <a:r>
              <a:rPr lang="en-US" dirty="0"/>
              <a:t>E = </a:t>
            </a:r>
            <a:r>
              <a:rPr lang="en-US" dirty="0">
                <a:solidFill>
                  <a:srgbClr val="FF0000"/>
                </a:solidFill>
              </a:rPr>
              <a:t>250 J</a:t>
            </a:r>
            <a:r>
              <a:rPr lang="en-US" dirty="0"/>
              <a:t> (</a:t>
            </a:r>
            <a:r>
              <a:rPr lang="en-US" dirty="0">
                <a:solidFill>
                  <a:srgbClr val="FF0000"/>
                </a:solidFill>
              </a:rPr>
              <a:t>Only LIS detection</a:t>
            </a:r>
            <a:r>
              <a:rPr lang="en-US" dirty="0"/>
              <a:t>)</a:t>
            </a:r>
          </a:p>
        </p:txBody>
      </p:sp>
      <p:sp>
        <p:nvSpPr>
          <p:cNvPr id="32" name="Oval 31">
            <a:extLst>
              <a:ext uri="{FF2B5EF4-FFF2-40B4-BE49-F238E27FC236}">
                <a16:creationId xmlns:a16="http://schemas.microsoft.com/office/drawing/2014/main" id="{023FCE10-1607-44FF-A856-B40C8ED5242B}"/>
              </a:ext>
            </a:extLst>
          </p:cNvPr>
          <p:cNvSpPr/>
          <p:nvPr/>
        </p:nvSpPr>
        <p:spPr bwMode="auto">
          <a:xfrm>
            <a:off x="3715405" y="4372714"/>
            <a:ext cx="630620" cy="584090"/>
          </a:xfrm>
          <a:prstGeom prst="ellipse">
            <a:avLst/>
          </a:prstGeom>
          <a:solidFill>
            <a:schemeClr val="accent3">
              <a:lumMod val="95000"/>
              <a:alpha val="8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154766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E95A9-1C6A-48D5-9DB1-CBB7F7DD1D0F}"/>
              </a:ext>
            </a:extLst>
          </p:cNvPr>
          <p:cNvSpPr>
            <a:spLocks noGrp="1"/>
          </p:cNvSpPr>
          <p:nvPr>
            <p:ph type="title"/>
          </p:nvPr>
        </p:nvSpPr>
        <p:spPr/>
        <p:txBody>
          <a:bodyPr/>
          <a:lstStyle/>
          <a:p>
            <a:r>
              <a:rPr lang="en-US" dirty="0"/>
              <a:t>Purposes of the GLM Study</a:t>
            </a:r>
          </a:p>
        </p:txBody>
      </p:sp>
      <p:sp>
        <p:nvSpPr>
          <p:cNvPr id="3" name="Content Placeholder 2">
            <a:extLst>
              <a:ext uri="{FF2B5EF4-FFF2-40B4-BE49-F238E27FC236}">
                <a16:creationId xmlns:a16="http://schemas.microsoft.com/office/drawing/2014/main" id="{2D8CFF7F-FDD5-45F8-93C7-18197DAC63C4}"/>
              </a:ext>
            </a:extLst>
          </p:cNvPr>
          <p:cNvSpPr>
            <a:spLocks noGrp="1"/>
          </p:cNvSpPr>
          <p:nvPr>
            <p:ph idx="1"/>
          </p:nvPr>
        </p:nvSpPr>
        <p:spPr>
          <a:xfrm>
            <a:off x="2438401" y="2133600"/>
            <a:ext cx="8988688" cy="4038600"/>
          </a:xfrm>
        </p:spPr>
        <p:txBody>
          <a:bodyPr/>
          <a:lstStyle/>
          <a:p>
            <a:r>
              <a:rPr lang="en-US" dirty="0"/>
              <a:t>Evaluate GLM </a:t>
            </a:r>
            <a:r>
              <a:rPr lang="en-US" u="sng" dirty="0"/>
              <a:t>performance as a function of 3-dimensional flash extent </a:t>
            </a:r>
            <a:r>
              <a:rPr lang="en-US" dirty="0"/>
              <a:t>using high-performance VHF lightning mapping systems (LMA and MERLIN – </a:t>
            </a:r>
            <a:r>
              <a:rPr lang="en-US" i="1" dirty="0"/>
              <a:t>LMA is used in this study</a:t>
            </a:r>
            <a:r>
              <a:rPr lang="en-US" dirty="0"/>
              <a:t>)</a:t>
            </a:r>
          </a:p>
          <a:p>
            <a:endParaRPr lang="en-US" dirty="0"/>
          </a:p>
          <a:p>
            <a:r>
              <a:rPr lang="en-US" dirty="0"/>
              <a:t>Evaluate GLM to determine its </a:t>
            </a:r>
            <a:r>
              <a:rPr lang="en-US" u="sng" dirty="0"/>
              <a:t>suitability for launch support</a:t>
            </a:r>
            <a:r>
              <a:rPr lang="en-US" dirty="0"/>
              <a:t>, particularly for large distant thunderstorms that are not well-characterized by the local LLS systems</a:t>
            </a:r>
          </a:p>
          <a:p>
            <a:endParaRPr lang="en-US" dirty="0"/>
          </a:p>
        </p:txBody>
      </p:sp>
      <p:pic>
        <p:nvPicPr>
          <p:cNvPr id="4" name="Picture 3" descr="GOES-R_logo.png">
            <a:extLst>
              <a:ext uri="{FF2B5EF4-FFF2-40B4-BE49-F238E27FC236}">
                <a16:creationId xmlns:a16="http://schemas.microsoft.com/office/drawing/2014/main" id="{CFC1326F-FFD7-425D-8984-E67D7A6CB49E}"/>
              </a:ext>
            </a:extLst>
          </p:cNvPr>
          <p:cNvPicPr>
            <a:picLocks noChangeAspect="1"/>
          </p:cNvPicPr>
          <p:nvPr/>
        </p:nvPicPr>
        <p:blipFill>
          <a:blip r:embed="rId2" cstate="print"/>
          <a:stretch>
            <a:fillRect/>
          </a:stretch>
        </p:blipFill>
        <p:spPr>
          <a:xfrm>
            <a:off x="1106219" y="2329776"/>
            <a:ext cx="1479074" cy="943428"/>
          </a:xfrm>
          <a:prstGeom prst="rect">
            <a:avLst/>
          </a:prstGeom>
          <a:effectLst/>
        </p:spPr>
      </p:pic>
      <p:pic>
        <p:nvPicPr>
          <p:cNvPr id="5" name="Picture 4">
            <a:extLst>
              <a:ext uri="{FF2B5EF4-FFF2-40B4-BE49-F238E27FC236}">
                <a16:creationId xmlns:a16="http://schemas.microsoft.com/office/drawing/2014/main" id="{13C5DAED-44A9-4A58-8983-C629E6CCC2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4911" y="3811166"/>
            <a:ext cx="954798" cy="1039954"/>
          </a:xfrm>
          <a:prstGeom prst="rect">
            <a:avLst/>
          </a:prstGeom>
        </p:spPr>
      </p:pic>
    </p:spTree>
    <p:extLst>
      <p:ext uri="{BB962C8B-B14F-4D97-AF65-F5344CB8AC3E}">
        <p14:creationId xmlns:p14="http://schemas.microsoft.com/office/powerpoint/2010/main" val="2562138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373F6DA-C13C-4D03-BA0A-5B91E5E77EA0}"/>
              </a:ext>
            </a:extLst>
          </p:cNvPr>
          <p:cNvSpPr/>
          <p:nvPr/>
        </p:nvSpPr>
        <p:spPr bwMode="auto">
          <a:xfrm>
            <a:off x="3563007" y="3300248"/>
            <a:ext cx="1912884" cy="1828800"/>
          </a:xfrm>
          <a:prstGeom prst="rect">
            <a:avLst/>
          </a:prstGeom>
          <a:noFill/>
          <a:ln w="19050">
            <a:solidFill>
              <a:schemeClr val="tx2">
                <a:lumMod val="50000"/>
              </a:schemeClr>
            </a:solidFill>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2" name="Title 1">
            <a:extLst>
              <a:ext uri="{FF2B5EF4-FFF2-40B4-BE49-F238E27FC236}">
                <a16:creationId xmlns:a16="http://schemas.microsoft.com/office/drawing/2014/main" id="{B93CA56C-889F-46D1-9630-E40DD6ED9CA7}"/>
              </a:ext>
            </a:extLst>
          </p:cNvPr>
          <p:cNvSpPr>
            <a:spLocks noGrp="1"/>
          </p:cNvSpPr>
          <p:nvPr>
            <p:ph type="title"/>
          </p:nvPr>
        </p:nvSpPr>
        <p:spPr/>
        <p:txBody>
          <a:bodyPr/>
          <a:lstStyle/>
          <a:p>
            <a:r>
              <a:rPr lang="en-US" dirty="0"/>
              <a:t>Cloud-top detection animation: small source</a:t>
            </a:r>
          </a:p>
        </p:txBody>
      </p:sp>
      <p:grpSp>
        <p:nvGrpSpPr>
          <p:cNvPr id="19" name="Group 18">
            <a:extLst>
              <a:ext uri="{FF2B5EF4-FFF2-40B4-BE49-F238E27FC236}">
                <a16:creationId xmlns:a16="http://schemas.microsoft.com/office/drawing/2014/main" id="{027D5ECD-B6A0-406C-A8DC-1CE752997D61}"/>
              </a:ext>
            </a:extLst>
          </p:cNvPr>
          <p:cNvGrpSpPr/>
          <p:nvPr/>
        </p:nvGrpSpPr>
        <p:grpSpPr>
          <a:xfrm>
            <a:off x="2606565" y="2385848"/>
            <a:ext cx="3825768" cy="3657600"/>
            <a:chOff x="2606565" y="2385848"/>
            <a:chExt cx="3825768" cy="3657600"/>
          </a:xfrm>
        </p:grpSpPr>
        <p:sp>
          <p:nvSpPr>
            <p:cNvPr id="3" name="Rectangle 2">
              <a:extLst>
                <a:ext uri="{FF2B5EF4-FFF2-40B4-BE49-F238E27FC236}">
                  <a16:creationId xmlns:a16="http://schemas.microsoft.com/office/drawing/2014/main" id="{794A0FE0-6F95-4AA5-BE51-9D9F385655CA}"/>
                </a:ext>
              </a:extLst>
            </p:cNvPr>
            <p:cNvSpPr/>
            <p:nvPr/>
          </p:nvSpPr>
          <p:spPr bwMode="auto">
            <a:xfrm>
              <a:off x="2606565" y="23858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4" name="Rectangle 3">
              <a:extLst>
                <a:ext uri="{FF2B5EF4-FFF2-40B4-BE49-F238E27FC236}">
                  <a16:creationId xmlns:a16="http://schemas.microsoft.com/office/drawing/2014/main" id="{3CAC9A21-D04B-4B83-9EFE-27BB0FF6C6C2}"/>
                </a:ext>
              </a:extLst>
            </p:cNvPr>
            <p:cNvSpPr/>
            <p:nvPr/>
          </p:nvSpPr>
          <p:spPr bwMode="auto">
            <a:xfrm>
              <a:off x="3563007" y="23858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5" name="Rectangle 4">
              <a:extLst>
                <a:ext uri="{FF2B5EF4-FFF2-40B4-BE49-F238E27FC236}">
                  <a16:creationId xmlns:a16="http://schemas.microsoft.com/office/drawing/2014/main" id="{AC31DC77-1DFB-4C06-96FD-FC84E69A8213}"/>
                </a:ext>
              </a:extLst>
            </p:cNvPr>
            <p:cNvSpPr/>
            <p:nvPr/>
          </p:nvSpPr>
          <p:spPr bwMode="auto">
            <a:xfrm>
              <a:off x="4519449" y="23858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6" name="Rectangle 5">
              <a:extLst>
                <a:ext uri="{FF2B5EF4-FFF2-40B4-BE49-F238E27FC236}">
                  <a16:creationId xmlns:a16="http://schemas.microsoft.com/office/drawing/2014/main" id="{A6BF7D04-1058-4633-BCEC-9CE81E212184}"/>
                </a:ext>
              </a:extLst>
            </p:cNvPr>
            <p:cNvSpPr/>
            <p:nvPr/>
          </p:nvSpPr>
          <p:spPr bwMode="auto">
            <a:xfrm>
              <a:off x="5475891" y="23858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7" name="Rectangle 6">
              <a:extLst>
                <a:ext uri="{FF2B5EF4-FFF2-40B4-BE49-F238E27FC236}">
                  <a16:creationId xmlns:a16="http://schemas.microsoft.com/office/drawing/2014/main" id="{329E32D6-6D0E-4517-9C00-AC601EAAD8B9}"/>
                </a:ext>
              </a:extLst>
            </p:cNvPr>
            <p:cNvSpPr/>
            <p:nvPr/>
          </p:nvSpPr>
          <p:spPr bwMode="auto">
            <a:xfrm>
              <a:off x="2606565" y="33002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8" name="Rectangle 7">
              <a:extLst>
                <a:ext uri="{FF2B5EF4-FFF2-40B4-BE49-F238E27FC236}">
                  <a16:creationId xmlns:a16="http://schemas.microsoft.com/office/drawing/2014/main" id="{82BD4616-D7D5-45F6-956D-F3CBE6F7A70B}"/>
                </a:ext>
              </a:extLst>
            </p:cNvPr>
            <p:cNvSpPr/>
            <p:nvPr/>
          </p:nvSpPr>
          <p:spPr bwMode="auto">
            <a:xfrm>
              <a:off x="3563007" y="33002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9" name="Rectangle 8">
              <a:extLst>
                <a:ext uri="{FF2B5EF4-FFF2-40B4-BE49-F238E27FC236}">
                  <a16:creationId xmlns:a16="http://schemas.microsoft.com/office/drawing/2014/main" id="{A85DA4A5-B817-45D8-82BD-C6BEE2D3FA86}"/>
                </a:ext>
              </a:extLst>
            </p:cNvPr>
            <p:cNvSpPr/>
            <p:nvPr/>
          </p:nvSpPr>
          <p:spPr bwMode="auto">
            <a:xfrm>
              <a:off x="4519449" y="33002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4D43ACA7-BAD9-4C7F-BDE3-78FA1ACE87EC}"/>
                </a:ext>
              </a:extLst>
            </p:cNvPr>
            <p:cNvSpPr/>
            <p:nvPr/>
          </p:nvSpPr>
          <p:spPr bwMode="auto">
            <a:xfrm>
              <a:off x="5475891" y="33002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81957C00-B623-4366-A57B-7DA736CCF245}"/>
                </a:ext>
              </a:extLst>
            </p:cNvPr>
            <p:cNvSpPr/>
            <p:nvPr/>
          </p:nvSpPr>
          <p:spPr bwMode="auto">
            <a:xfrm>
              <a:off x="2606565" y="42146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2C2E96C0-F259-4808-B3A7-DF21685882EB}"/>
                </a:ext>
              </a:extLst>
            </p:cNvPr>
            <p:cNvSpPr/>
            <p:nvPr/>
          </p:nvSpPr>
          <p:spPr bwMode="auto">
            <a:xfrm>
              <a:off x="3563007" y="4208710"/>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409E68DF-E4E7-4772-B963-75DB7B6EE6C9}"/>
                </a:ext>
              </a:extLst>
            </p:cNvPr>
            <p:cNvSpPr/>
            <p:nvPr/>
          </p:nvSpPr>
          <p:spPr bwMode="auto">
            <a:xfrm>
              <a:off x="4519449" y="42146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5CDDA35F-EE9F-4C40-8009-31DB9FAFD1F1}"/>
                </a:ext>
              </a:extLst>
            </p:cNvPr>
            <p:cNvSpPr/>
            <p:nvPr/>
          </p:nvSpPr>
          <p:spPr bwMode="auto">
            <a:xfrm>
              <a:off x="5475891" y="42146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5" name="Rectangle 14">
              <a:extLst>
                <a:ext uri="{FF2B5EF4-FFF2-40B4-BE49-F238E27FC236}">
                  <a16:creationId xmlns:a16="http://schemas.microsoft.com/office/drawing/2014/main" id="{564F3D40-9745-4EB9-92D6-C108C7F4E649}"/>
                </a:ext>
              </a:extLst>
            </p:cNvPr>
            <p:cNvSpPr/>
            <p:nvPr/>
          </p:nvSpPr>
          <p:spPr bwMode="auto">
            <a:xfrm>
              <a:off x="2606565" y="51290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6" name="Rectangle 15">
              <a:extLst>
                <a:ext uri="{FF2B5EF4-FFF2-40B4-BE49-F238E27FC236}">
                  <a16:creationId xmlns:a16="http://schemas.microsoft.com/office/drawing/2014/main" id="{CE409613-E2B5-4D3D-8C4E-4B201B60AC64}"/>
                </a:ext>
              </a:extLst>
            </p:cNvPr>
            <p:cNvSpPr/>
            <p:nvPr/>
          </p:nvSpPr>
          <p:spPr bwMode="auto">
            <a:xfrm>
              <a:off x="3563007" y="51290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6C540131-0A59-4EE5-B19A-E70CC41C4921}"/>
                </a:ext>
              </a:extLst>
            </p:cNvPr>
            <p:cNvSpPr/>
            <p:nvPr/>
          </p:nvSpPr>
          <p:spPr bwMode="auto">
            <a:xfrm>
              <a:off x="4519449" y="51290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640D25CD-00CA-4835-A2CC-E083385524F4}"/>
                </a:ext>
              </a:extLst>
            </p:cNvPr>
            <p:cNvSpPr/>
            <p:nvPr/>
          </p:nvSpPr>
          <p:spPr bwMode="auto">
            <a:xfrm>
              <a:off x="5475891" y="51290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grpSp>
      <p:cxnSp>
        <p:nvCxnSpPr>
          <p:cNvPr id="24" name="Straight Arrow Connector 23">
            <a:extLst>
              <a:ext uri="{FF2B5EF4-FFF2-40B4-BE49-F238E27FC236}">
                <a16:creationId xmlns:a16="http://schemas.microsoft.com/office/drawing/2014/main" id="{C32802CD-8322-444D-BDB3-585CAF5B6ACC}"/>
              </a:ext>
            </a:extLst>
          </p:cNvPr>
          <p:cNvCxnSpPr/>
          <p:nvPr/>
        </p:nvCxnSpPr>
        <p:spPr bwMode="auto">
          <a:xfrm>
            <a:off x="2706414" y="2958662"/>
            <a:ext cx="914400" cy="914400"/>
          </a:xfrm>
          <a:prstGeom prst="straightConnector1">
            <a:avLst/>
          </a:prstGeom>
          <a:solidFill>
            <a:schemeClr val="bg2"/>
          </a:solidFill>
          <a:ln>
            <a:noFill/>
            <a:tailEnd type="triangle"/>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 name="Group 25">
            <a:extLst>
              <a:ext uri="{FF2B5EF4-FFF2-40B4-BE49-F238E27FC236}">
                <a16:creationId xmlns:a16="http://schemas.microsoft.com/office/drawing/2014/main" id="{6632E09E-8C11-4683-B883-E7550EC35689}"/>
              </a:ext>
            </a:extLst>
          </p:cNvPr>
          <p:cNvGrpSpPr/>
          <p:nvPr/>
        </p:nvGrpSpPr>
        <p:grpSpPr>
          <a:xfrm>
            <a:off x="1269807" y="2843048"/>
            <a:ext cx="1673090" cy="895979"/>
            <a:chOff x="1269807" y="2843048"/>
            <a:chExt cx="1673090" cy="895979"/>
          </a:xfrm>
        </p:grpSpPr>
        <p:cxnSp>
          <p:nvCxnSpPr>
            <p:cNvPr id="22" name="Straight Arrow Connector 21">
              <a:extLst>
                <a:ext uri="{FF2B5EF4-FFF2-40B4-BE49-F238E27FC236}">
                  <a16:creationId xmlns:a16="http://schemas.microsoft.com/office/drawing/2014/main" id="{395AC3F5-4DBC-4050-AE78-518552E35353}"/>
                </a:ext>
              </a:extLst>
            </p:cNvPr>
            <p:cNvCxnSpPr/>
            <p:nvPr/>
          </p:nvCxnSpPr>
          <p:spPr bwMode="auto">
            <a:xfrm flipV="1">
              <a:off x="1713186" y="2843048"/>
              <a:ext cx="1229711" cy="585952"/>
            </a:xfrm>
            <a:prstGeom prst="straightConnector1">
              <a:avLst/>
            </a:prstGeom>
            <a:solidFill>
              <a:schemeClr val="bg2"/>
            </a:solidFill>
            <a:ln w="952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a:extLst>
                <a:ext uri="{FF2B5EF4-FFF2-40B4-BE49-F238E27FC236}">
                  <a16:creationId xmlns:a16="http://schemas.microsoft.com/office/drawing/2014/main" id="{7C7E891A-9AD3-48DE-B7C4-5F2AE23F1720}"/>
                </a:ext>
              </a:extLst>
            </p:cNvPr>
            <p:cNvSpPr txBox="1"/>
            <p:nvPr/>
          </p:nvSpPr>
          <p:spPr>
            <a:xfrm>
              <a:off x="1269807" y="3092696"/>
              <a:ext cx="908462" cy="646331"/>
            </a:xfrm>
            <a:prstGeom prst="rect">
              <a:avLst/>
            </a:prstGeom>
            <a:noFill/>
          </p:spPr>
          <p:txBody>
            <a:bodyPr wrap="square" rtlCol="0">
              <a:spAutoFit/>
            </a:bodyPr>
            <a:lstStyle/>
            <a:p>
              <a:r>
                <a:rPr lang="en-US" dirty="0"/>
                <a:t>LIS pixel</a:t>
              </a:r>
            </a:p>
          </p:txBody>
        </p:sp>
      </p:grpSp>
      <p:grpSp>
        <p:nvGrpSpPr>
          <p:cNvPr id="27" name="Group 26">
            <a:extLst>
              <a:ext uri="{FF2B5EF4-FFF2-40B4-BE49-F238E27FC236}">
                <a16:creationId xmlns:a16="http://schemas.microsoft.com/office/drawing/2014/main" id="{5F3D0D88-2350-4ADE-BA58-07D188FCAB40}"/>
              </a:ext>
            </a:extLst>
          </p:cNvPr>
          <p:cNvGrpSpPr/>
          <p:nvPr/>
        </p:nvGrpSpPr>
        <p:grpSpPr>
          <a:xfrm>
            <a:off x="1031669" y="4001814"/>
            <a:ext cx="2529683" cy="1085110"/>
            <a:chOff x="1269807" y="2653917"/>
            <a:chExt cx="2529683" cy="1085110"/>
          </a:xfrm>
        </p:grpSpPr>
        <p:cxnSp>
          <p:nvCxnSpPr>
            <p:cNvPr id="28" name="Straight Arrow Connector 27">
              <a:extLst>
                <a:ext uri="{FF2B5EF4-FFF2-40B4-BE49-F238E27FC236}">
                  <a16:creationId xmlns:a16="http://schemas.microsoft.com/office/drawing/2014/main" id="{D4A42BD0-B4D9-4D4E-B299-4626E23FC7BE}"/>
                </a:ext>
              </a:extLst>
            </p:cNvPr>
            <p:cNvCxnSpPr/>
            <p:nvPr/>
          </p:nvCxnSpPr>
          <p:spPr bwMode="auto">
            <a:xfrm flipV="1">
              <a:off x="1960521" y="2653917"/>
              <a:ext cx="1838969" cy="738691"/>
            </a:xfrm>
            <a:prstGeom prst="straightConnector1">
              <a:avLst/>
            </a:prstGeom>
            <a:solidFill>
              <a:schemeClr val="bg2"/>
            </a:solidFill>
            <a:ln w="952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a:extLst>
                <a:ext uri="{FF2B5EF4-FFF2-40B4-BE49-F238E27FC236}">
                  <a16:creationId xmlns:a16="http://schemas.microsoft.com/office/drawing/2014/main" id="{C084F7D0-F014-47BA-9F44-5DA721F8A466}"/>
                </a:ext>
              </a:extLst>
            </p:cNvPr>
            <p:cNvSpPr txBox="1"/>
            <p:nvPr/>
          </p:nvSpPr>
          <p:spPr>
            <a:xfrm>
              <a:off x="1269807" y="3092696"/>
              <a:ext cx="908462" cy="646331"/>
            </a:xfrm>
            <a:prstGeom prst="rect">
              <a:avLst/>
            </a:prstGeom>
            <a:noFill/>
          </p:spPr>
          <p:txBody>
            <a:bodyPr wrap="square" rtlCol="0">
              <a:spAutoFit/>
            </a:bodyPr>
            <a:lstStyle/>
            <a:p>
              <a:r>
                <a:rPr lang="en-US" dirty="0"/>
                <a:t>GLM pixel</a:t>
              </a:r>
            </a:p>
          </p:txBody>
        </p:sp>
      </p:grpSp>
      <p:sp>
        <p:nvSpPr>
          <p:cNvPr id="31" name="TextBox 30">
            <a:extLst>
              <a:ext uri="{FF2B5EF4-FFF2-40B4-BE49-F238E27FC236}">
                <a16:creationId xmlns:a16="http://schemas.microsoft.com/office/drawing/2014/main" id="{E7C6F914-53ED-4CD1-8C75-8D7F14446AC6}"/>
              </a:ext>
            </a:extLst>
          </p:cNvPr>
          <p:cNvSpPr txBox="1"/>
          <p:nvPr/>
        </p:nvSpPr>
        <p:spPr>
          <a:xfrm>
            <a:off x="7388775" y="2519882"/>
            <a:ext cx="3467595" cy="1477328"/>
          </a:xfrm>
          <a:prstGeom prst="rect">
            <a:avLst/>
          </a:prstGeom>
          <a:noFill/>
        </p:spPr>
        <p:txBody>
          <a:bodyPr wrap="square" rtlCol="0">
            <a:spAutoFit/>
          </a:bodyPr>
          <a:lstStyle/>
          <a:p>
            <a:r>
              <a:rPr lang="en-US" dirty="0"/>
              <a:t>Small source with steadily decreasing energy (brightness, for a fixed-size source)</a:t>
            </a:r>
          </a:p>
          <a:p>
            <a:endParaRPr lang="en-US" dirty="0"/>
          </a:p>
          <a:p>
            <a:r>
              <a:rPr lang="en-US" dirty="0"/>
              <a:t>E = </a:t>
            </a:r>
            <a:r>
              <a:rPr lang="en-US" dirty="0">
                <a:solidFill>
                  <a:srgbClr val="FF0000"/>
                </a:solidFill>
              </a:rPr>
              <a:t>125 J</a:t>
            </a:r>
            <a:r>
              <a:rPr lang="en-US" dirty="0"/>
              <a:t> (</a:t>
            </a:r>
            <a:r>
              <a:rPr lang="en-US" dirty="0">
                <a:solidFill>
                  <a:srgbClr val="FF0000"/>
                </a:solidFill>
              </a:rPr>
              <a:t>no detection</a:t>
            </a:r>
            <a:r>
              <a:rPr lang="en-US" dirty="0"/>
              <a:t>)</a:t>
            </a:r>
          </a:p>
        </p:txBody>
      </p:sp>
      <p:sp>
        <p:nvSpPr>
          <p:cNvPr id="32" name="Oval 31">
            <a:extLst>
              <a:ext uri="{FF2B5EF4-FFF2-40B4-BE49-F238E27FC236}">
                <a16:creationId xmlns:a16="http://schemas.microsoft.com/office/drawing/2014/main" id="{023FCE10-1607-44FF-A856-B40C8ED5242B}"/>
              </a:ext>
            </a:extLst>
          </p:cNvPr>
          <p:cNvSpPr/>
          <p:nvPr/>
        </p:nvSpPr>
        <p:spPr bwMode="auto">
          <a:xfrm>
            <a:off x="3715405" y="4372714"/>
            <a:ext cx="630620" cy="584090"/>
          </a:xfrm>
          <a:prstGeom prst="ellipse">
            <a:avLst/>
          </a:prstGeom>
          <a:solidFill>
            <a:schemeClr val="accent3">
              <a:lumMod val="7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332472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373F6DA-C13C-4D03-BA0A-5B91E5E77EA0}"/>
              </a:ext>
            </a:extLst>
          </p:cNvPr>
          <p:cNvSpPr/>
          <p:nvPr/>
        </p:nvSpPr>
        <p:spPr bwMode="auto">
          <a:xfrm>
            <a:off x="3563007" y="3300248"/>
            <a:ext cx="1912884" cy="1828800"/>
          </a:xfrm>
          <a:prstGeom prst="rect">
            <a:avLst/>
          </a:prstGeom>
          <a:pattFill prst="pct60">
            <a:fgClr>
              <a:schemeClr val="tx1"/>
            </a:fgClr>
            <a:bgClr>
              <a:schemeClr val="bg1"/>
            </a:bgClr>
          </a:pattFill>
          <a:ln w="19050">
            <a:solidFill>
              <a:schemeClr val="tx2">
                <a:lumMod val="50000"/>
              </a:schemeClr>
            </a:solidFill>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2" name="Title 1">
            <a:extLst>
              <a:ext uri="{FF2B5EF4-FFF2-40B4-BE49-F238E27FC236}">
                <a16:creationId xmlns:a16="http://schemas.microsoft.com/office/drawing/2014/main" id="{B93CA56C-889F-46D1-9630-E40DD6ED9CA7}"/>
              </a:ext>
            </a:extLst>
          </p:cNvPr>
          <p:cNvSpPr>
            <a:spLocks noGrp="1"/>
          </p:cNvSpPr>
          <p:nvPr>
            <p:ph type="title"/>
          </p:nvPr>
        </p:nvSpPr>
        <p:spPr/>
        <p:txBody>
          <a:bodyPr/>
          <a:lstStyle/>
          <a:p>
            <a:r>
              <a:rPr lang="en-US" dirty="0"/>
              <a:t>Cloud-top detection animation: large source</a:t>
            </a:r>
          </a:p>
        </p:txBody>
      </p:sp>
      <p:grpSp>
        <p:nvGrpSpPr>
          <p:cNvPr id="19" name="Group 18">
            <a:extLst>
              <a:ext uri="{FF2B5EF4-FFF2-40B4-BE49-F238E27FC236}">
                <a16:creationId xmlns:a16="http://schemas.microsoft.com/office/drawing/2014/main" id="{027D5ECD-B6A0-406C-A8DC-1CE752997D61}"/>
              </a:ext>
            </a:extLst>
          </p:cNvPr>
          <p:cNvGrpSpPr/>
          <p:nvPr/>
        </p:nvGrpSpPr>
        <p:grpSpPr>
          <a:xfrm>
            <a:off x="2606565" y="2385848"/>
            <a:ext cx="3825768" cy="3657600"/>
            <a:chOff x="2606565" y="2385848"/>
            <a:chExt cx="3825768" cy="3657600"/>
          </a:xfrm>
        </p:grpSpPr>
        <p:sp>
          <p:nvSpPr>
            <p:cNvPr id="3" name="Rectangle 2">
              <a:extLst>
                <a:ext uri="{FF2B5EF4-FFF2-40B4-BE49-F238E27FC236}">
                  <a16:creationId xmlns:a16="http://schemas.microsoft.com/office/drawing/2014/main" id="{794A0FE0-6F95-4AA5-BE51-9D9F385655CA}"/>
                </a:ext>
              </a:extLst>
            </p:cNvPr>
            <p:cNvSpPr/>
            <p:nvPr/>
          </p:nvSpPr>
          <p:spPr bwMode="auto">
            <a:xfrm>
              <a:off x="2606565" y="23858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4" name="Rectangle 3">
              <a:extLst>
                <a:ext uri="{FF2B5EF4-FFF2-40B4-BE49-F238E27FC236}">
                  <a16:creationId xmlns:a16="http://schemas.microsoft.com/office/drawing/2014/main" id="{3CAC9A21-D04B-4B83-9EFE-27BB0FF6C6C2}"/>
                </a:ext>
              </a:extLst>
            </p:cNvPr>
            <p:cNvSpPr/>
            <p:nvPr/>
          </p:nvSpPr>
          <p:spPr bwMode="auto">
            <a:xfrm>
              <a:off x="3563007" y="23858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5" name="Rectangle 4">
              <a:extLst>
                <a:ext uri="{FF2B5EF4-FFF2-40B4-BE49-F238E27FC236}">
                  <a16:creationId xmlns:a16="http://schemas.microsoft.com/office/drawing/2014/main" id="{AC31DC77-1DFB-4C06-96FD-FC84E69A8213}"/>
                </a:ext>
              </a:extLst>
            </p:cNvPr>
            <p:cNvSpPr/>
            <p:nvPr/>
          </p:nvSpPr>
          <p:spPr bwMode="auto">
            <a:xfrm>
              <a:off x="4519449" y="23858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6" name="Rectangle 5">
              <a:extLst>
                <a:ext uri="{FF2B5EF4-FFF2-40B4-BE49-F238E27FC236}">
                  <a16:creationId xmlns:a16="http://schemas.microsoft.com/office/drawing/2014/main" id="{A6BF7D04-1058-4633-BCEC-9CE81E212184}"/>
                </a:ext>
              </a:extLst>
            </p:cNvPr>
            <p:cNvSpPr/>
            <p:nvPr/>
          </p:nvSpPr>
          <p:spPr bwMode="auto">
            <a:xfrm>
              <a:off x="5475891" y="23858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7" name="Rectangle 6">
              <a:extLst>
                <a:ext uri="{FF2B5EF4-FFF2-40B4-BE49-F238E27FC236}">
                  <a16:creationId xmlns:a16="http://schemas.microsoft.com/office/drawing/2014/main" id="{329E32D6-6D0E-4517-9C00-AC601EAAD8B9}"/>
                </a:ext>
              </a:extLst>
            </p:cNvPr>
            <p:cNvSpPr/>
            <p:nvPr/>
          </p:nvSpPr>
          <p:spPr bwMode="auto">
            <a:xfrm>
              <a:off x="2606565" y="33002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8" name="Rectangle 7">
              <a:extLst>
                <a:ext uri="{FF2B5EF4-FFF2-40B4-BE49-F238E27FC236}">
                  <a16:creationId xmlns:a16="http://schemas.microsoft.com/office/drawing/2014/main" id="{82BD4616-D7D5-45F6-956D-F3CBE6F7A70B}"/>
                </a:ext>
              </a:extLst>
            </p:cNvPr>
            <p:cNvSpPr/>
            <p:nvPr/>
          </p:nvSpPr>
          <p:spPr bwMode="auto">
            <a:xfrm>
              <a:off x="3563007" y="33002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9" name="Rectangle 8">
              <a:extLst>
                <a:ext uri="{FF2B5EF4-FFF2-40B4-BE49-F238E27FC236}">
                  <a16:creationId xmlns:a16="http://schemas.microsoft.com/office/drawing/2014/main" id="{A85DA4A5-B817-45D8-82BD-C6BEE2D3FA86}"/>
                </a:ext>
              </a:extLst>
            </p:cNvPr>
            <p:cNvSpPr/>
            <p:nvPr/>
          </p:nvSpPr>
          <p:spPr bwMode="auto">
            <a:xfrm>
              <a:off x="4519449" y="33002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4D43ACA7-BAD9-4C7F-BDE3-78FA1ACE87EC}"/>
                </a:ext>
              </a:extLst>
            </p:cNvPr>
            <p:cNvSpPr/>
            <p:nvPr/>
          </p:nvSpPr>
          <p:spPr bwMode="auto">
            <a:xfrm>
              <a:off x="5475891" y="33002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81957C00-B623-4366-A57B-7DA736CCF245}"/>
                </a:ext>
              </a:extLst>
            </p:cNvPr>
            <p:cNvSpPr/>
            <p:nvPr/>
          </p:nvSpPr>
          <p:spPr bwMode="auto">
            <a:xfrm>
              <a:off x="2606565" y="42146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2C2E96C0-F259-4808-B3A7-DF21685882EB}"/>
                </a:ext>
              </a:extLst>
            </p:cNvPr>
            <p:cNvSpPr/>
            <p:nvPr/>
          </p:nvSpPr>
          <p:spPr bwMode="auto">
            <a:xfrm>
              <a:off x="3563007" y="4208710"/>
              <a:ext cx="956442" cy="914400"/>
            </a:xfrm>
            <a:prstGeom prst="rect">
              <a:avLst/>
            </a:prstGeom>
            <a:pattFill prst="pct60">
              <a:fgClr>
                <a:schemeClr val="tx1"/>
              </a:fgClr>
              <a:bgClr>
                <a:schemeClr val="bg1"/>
              </a:bgClr>
            </a:patt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409E68DF-E4E7-4772-B963-75DB7B6EE6C9}"/>
                </a:ext>
              </a:extLst>
            </p:cNvPr>
            <p:cNvSpPr/>
            <p:nvPr/>
          </p:nvSpPr>
          <p:spPr bwMode="auto">
            <a:xfrm>
              <a:off x="4519449" y="42146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5CDDA35F-EE9F-4C40-8009-31DB9FAFD1F1}"/>
                </a:ext>
              </a:extLst>
            </p:cNvPr>
            <p:cNvSpPr/>
            <p:nvPr/>
          </p:nvSpPr>
          <p:spPr bwMode="auto">
            <a:xfrm>
              <a:off x="5475891" y="42146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5" name="Rectangle 14">
              <a:extLst>
                <a:ext uri="{FF2B5EF4-FFF2-40B4-BE49-F238E27FC236}">
                  <a16:creationId xmlns:a16="http://schemas.microsoft.com/office/drawing/2014/main" id="{564F3D40-9745-4EB9-92D6-C108C7F4E649}"/>
                </a:ext>
              </a:extLst>
            </p:cNvPr>
            <p:cNvSpPr/>
            <p:nvPr/>
          </p:nvSpPr>
          <p:spPr bwMode="auto">
            <a:xfrm>
              <a:off x="2606565" y="51290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6" name="Rectangle 15">
              <a:extLst>
                <a:ext uri="{FF2B5EF4-FFF2-40B4-BE49-F238E27FC236}">
                  <a16:creationId xmlns:a16="http://schemas.microsoft.com/office/drawing/2014/main" id="{CE409613-E2B5-4D3D-8C4E-4B201B60AC64}"/>
                </a:ext>
              </a:extLst>
            </p:cNvPr>
            <p:cNvSpPr/>
            <p:nvPr/>
          </p:nvSpPr>
          <p:spPr bwMode="auto">
            <a:xfrm>
              <a:off x="3563007" y="51290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6C540131-0A59-4EE5-B19A-E70CC41C4921}"/>
                </a:ext>
              </a:extLst>
            </p:cNvPr>
            <p:cNvSpPr/>
            <p:nvPr/>
          </p:nvSpPr>
          <p:spPr bwMode="auto">
            <a:xfrm>
              <a:off x="4519449" y="51290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640D25CD-00CA-4835-A2CC-E083385524F4}"/>
                </a:ext>
              </a:extLst>
            </p:cNvPr>
            <p:cNvSpPr/>
            <p:nvPr/>
          </p:nvSpPr>
          <p:spPr bwMode="auto">
            <a:xfrm>
              <a:off x="5475891" y="51290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grpSp>
      <p:cxnSp>
        <p:nvCxnSpPr>
          <p:cNvPr id="24" name="Straight Arrow Connector 23">
            <a:extLst>
              <a:ext uri="{FF2B5EF4-FFF2-40B4-BE49-F238E27FC236}">
                <a16:creationId xmlns:a16="http://schemas.microsoft.com/office/drawing/2014/main" id="{C32802CD-8322-444D-BDB3-585CAF5B6ACC}"/>
              </a:ext>
            </a:extLst>
          </p:cNvPr>
          <p:cNvCxnSpPr/>
          <p:nvPr/>
        </p:nvCxnSpPr>
        <p:spPr bwMode="auto">
          <a:xfrm>
            <a:off x="2706414" y="2958662"/>
            <a:ext cx="914400" cy="914400"/>
          </a:xfrm>
          <a:prstGeom prst="straightConnector1">
            <a:avLst/>
          </a:prstGeom>
          <a:solidFill>
            <a:schemeClr val="bg2"/>
          </a:solidFill>
          <a:ln>
            <a:noFill/>
            <a:tailEnd type="triangle"/>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 name="Group 25">
            <a:extLst>
              <a:ext uri="{FF2B5EF4-FFF2-40B4-BE49-F238E27FC236}">
                <a16:creationId xmlns:a16="http://schemas.microsoft.com/office/drawing/2014/main" id="{6632E09E-8C11-4683-B883-E7550EC35689}"/>
              </a:ext>
            </a:extLst>
          </p:cNvPr>
          <p:cNvGrpSpPr/>
          <p:nvPr/>
        </p:nvGrpSpPr>
        <p:grpSpPr>
          <a:xfrm>
            <a:off x="1269807" y="2843048"/>
            <a:ext cx="1673090" cy="895979"/>
            <a:chOff x="1269807" y="2843048"/>
            <a:chExt cx="1673090" cy="895979"/>
          </a:xfrm>
        </p:grpSpPr>
        <p:cxnSp>
          <p:nvCxnSpPr>
            <p:cNvPr id="22" name="Straight Arrow Connector 21">
              <a:extLst>
                <a:ext uri="{FF2B5EF4-FFF2-40B4-BE49-F238E27FC236}">
                  <a16:creationId xmlns:a16="http://schemas.microsoft.com/office/drawing/2014/main" id="{395AC3F5-4DBC-4050-AE78-518552E35353}"/>
                </a:ext>
              </a:extLst>
            </p:cNvPr>
            <p:cNvCxnSpPr/>
            <p:nvPr/>
          </p:nvCxnSpPr>
          <p:spPr bwMode="auto">
            <a:xfrm flipV="1">
              <a:off x="1713186" y="2843048"/>
              <a:ext cx="1229711" cy="585952"/>
            </a:xfrm>
            <a:prstGeom prst="straightConnector1">
              <a:avLst/>
            </a:prstGeom>
            <a:solidFill>
              <a:schemeClr val="bg2"/>
            </a:solidFill>
            <a:ln w="952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a:extLst>
                <a:ext uri="{FF2B5EF4-FFF2-40B4-BE49-F238E27FC236}">
                  <a16:creationId xmlns:a16="http://schemas.microsoft.com/office/drawing/2014/main" id="{7C7E891A-9AD3-48DE-B7C4-5F2AE23F1720}"/>
                </a:ext>
              </a:extLst>
            </p:cNvPr>
            <p:cNvSpPr txBox="1"/>
            <p:nvPr/>
          </p:nvSpPr>
          <p:spPr>
            <a:xfrm>
              <a:off x="1269807" y="3092696"/>
              <a:ext cx="908462" cy="646331"/>
            </a:xfrm>
            <a:prstGeom prst="rect">
              <a:avLst/>
            </a:prstGeom>
            <a:noFill/>
          </p:spPr>
          <p:txBody>
            <a:bodyPr wrap="square" rtlCol="0">
              <a:spAutoFit/>
            </a:bodyPr>
            <a:lstStyle/>
            <a:p>
              <a:r>
                <a:rPr lang="en-US" dirty="0"/>
                <a:t>LIS pixel</a:t>
              </a:r>
            </a:p>
          </p:txBody>
        </p:sp>
      </p:grpSp>
      <p:grpSp>
        <p:nvGrpSpPr>
          <p:cNvPr id="27" name="Group 26">
            <a:extLst>
              <a:ext uri="{FF2B5EF4-FFF2-40B4-BE49-F238E27FC236}">
                <a16:creationId xmlns:a16="http://schemas.microsoft.com/office/drawing/2014/main" id="{5F3D0D88-2350-4ADE-BA58-07D188FCAB40}"/>
              </a:ext>
            </a:extLst>
          </p:cNvPr>
          <p:cNvGrpSpPr/>
          <p:nvPr/>
        </p:nvGrpSpPr>
        <p:grpSpPr>
          <a:xfrm>
            <a:off x="1031669" y="4001814"/>
            <a:ext cx="2529683" cy="1085110"/>
            <a:chOff x="1269807" y="2653917"/>
            <a:chExt cx="2529683" cy="1085110"/>
          </a:xfrm>
        </p:grpSpPr>
        <p:cxnSp>
          <p:nvCxnSpPr>
            <p:cNvPr id="28" name="Straight Arrow Connector 27">
              <a:extLst>
                <a:ext uri="{FF2B5EF4-FFF2-40B4-BE49-F238E27FC236}">
                  <a16:creationId xmlns:a16="http://schemas.microsoft.com/office/drawing/2014/main" id="{D4A42BD0-B4D9-4D4E-B299-4626E23FC7BE}"/>
                </a:ext>
              </a:extLst>
            </p:cNvPr>
            <p:cNvCxnSpPr/>
            <p:nvPr/>
          </p:nvCxnSpPr>
          <p:spPr bwMode="auto">
            <a:xfrm flipV="1">
              <a:off x="1960521" y="2653917"/>
              <a:ext cx="1838969" cy="738691"/>
            </a:xfrm>
            <a:prstGeom prst="straightConnector1">
              <a:avLst/>
            </a:prstGeom>
            <a:solidFill>
              <a:schemeClr val="bg2"/>
            </a:solidFill>
            <a:ln w="952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a:extLst>
                <a:ext uri="{FF2B5EF4-FFF2-40B4-BE49-F238E27FC236}">
                  <a16:creationId xmlns:a16="http://schemas.microsoft.com/office/drawing/2014/main" id="{C084F7D0-F014-47BA-9F44-5DA721F8A466}"/>
                </a:ext>
              </a:extLst>
            </p:cNvPr>
            <p:cNvSpPr txBox="1"/>
            <p:nvPr/>
          </p:nvSpPr>
          <p:spPr>
            <a:xfrm>
              <a:off x="1269807" y="3092696"/>
              <a:ext cx="908462" cy="646331"/>
            </a:xfrm>
            <a:prstGeom prst="rect">
              <a:avLst/>
            </a:prstGeom>
            <a:noFill/>
          </p:spPr>
          <p:txBody>
            <a:bodyPr wrap="square" rtlCol="0">
              <a:spAutoFit/>
            </a:bodyPr>
            <a:lstStyle/>
            <a:p>
              <a:r>
                <a:rPr lang="en-US" dirty="0"/>
                <a:t>GLM pixel</a:t>
              </a:r>
            </a:p>
          </p:txBody>
        </p:sp>
      </p:grpSp>
      <p:sp>
        <p:nvSpPr>
          <p:cNvPr id="31" name="TextBox 30">
            <a:extLst>
              <a:ext uri="{FF2B5EF4-FFF2-40B4-BE49-F238E27FC236}">
                <a16:creationId xmlns:a16="http://schemas.microsoft.com/office/drawing/2014/main" id="{E7C6F914-53ED-4CD1-8C75-8D7F14446AC6}"/>
              </a:ext>
            </a:extLst>
          </p:cNvPr>
          <p:cNvSpPr txBox="1"/>
          <p:nvPr/>
        </p:nvSpPr>
        <p:spPr>
          <a:xfrm>
            <a:off x="7435367" y="2519882"/>
            <a:ext cx="4282963" cy="2893100"/>
          </a:xfrm>
          <a:prstGeom prst="rect">
            <a:avLst/>
          </a:prstGeom>
          <a:noFill/>
        </p:spPr>
        <p:txBody>
          <a:bodyPr wrap="square" rtlCol="0">
            <a:spAutoFit/>
          </a:bodyPr>
          <a:lstStyle/>
          <a:p>
            <a:pPr algn="ctr"/>
            <a:r>
              <a:rPr lang="en-US" dirty="0"/>
              <a:t>Large source with FIXED energy density, thus steadily decreasing energy as the size decreases</a:t>
            </a:r>
          </a:p>
          <a:p>
            <a:pPr algn="ctr"/>
            <a:endParaRPr lang="en-US" dirty="0"/>
          </a:p>
          <a:p>
            <a:pPr algn="ctr"/>
            <a:endParaRPr lang="en-US" dirty="0"/>
          </a:p>
          <a:p>
            <a:pPr algn="ctr"/>
            <a:r>
              <a:rPr lang="en-US" i="1" dirty="0" err="1"/>
              <a:t>E</a:t>
            </a:r>
            <a:r>
              <a:rPr lang="en-US" i="1" baseline="-25000" dirty="0" err="1"/>
              <a:t>dens</a:t>
            </a:r>
            <a:r>
              <a:rPr lang="en-US" dirty="0"/>
              <a:t> = </a:t>
            </a:r>
            <a:r>
              <a:rPr lang="en-US" dirty="0">
                <a:solidFill>
                  <a:srgbClr val="FF0000"/>
                </a:solidFill>
              </a:rPr>
              <a:t>11 J/km</a:t>
            </a:r>
            <a:r>
              <a:rPr lang="en-US" baseline="30000" dirty="0">
                <a:solidFill>
                  <a:srgbClr val="FF0000"/>
                </a:solidFill>
              </a:rPr>
              <a:t>2</a:t>
            </a:r>
            <a:r>
              <a:rPr lang="en-US" dirty="0">
                <a:solidFill>
                  <a:srgbClr val="FF0000"/>
                </a:solidFill>
              </a:rPr>
              <a:t> </a:t>
            </a:r>
            <a:r>
              <a:rPr lang="en-US" dirty="0"/>
              <a:t>(</a:t>
            </a:r>
            <a:r>
              <a:rPr lang="en-US" dirty="0">
                <a:solidFill>
                  <a:srgbClr val="FF0000"/>
                </a:solidFill>
              </a:rPr>
              <a:t>LIS &amp; GLM detection</a:t>
            </a:r>
            <a:r>
              <a:rPr lang="en-US" dirty="0"/>
              <a:t>)</a:t>
            </a:r>
          </a:p>
          <a:p>
            <a:pPr algn="ctr"/>
            <a:endParaRPr lang="en-US" dirty="0"/>
          </a:p>
          <a:p>
            <a:pPr algn="ctr"/>
            <a:endParaRPr lang="en-US" sz="1400" dirty="0"/>
          </a:p>
          <a:p>
            <a:pPr algn="ctr"/>
            <a:r>
              <a:rPr lang="en-US" sz="1400" i="1" dirty="0"/>
              <a:t>(per-pixel energies are 4x4x11 = 176J for LIS and 8x8x11 = 704J for GLM, and both are above threshold</a:t>
            </a:r>
            <a:endParaRPr lang="en-US" dirty="0"/>
          </a:p>
        </p:txBody>
      </p:sp>
      <p:sp>
        <p:nvSpPr>
          <p:cNvPr id="32" name="Oval 31">
            <a:extLst>
              <a:ext uri="{FF2B5EF4-FFF2-40B4-BE49-F238E27FC236}">
                <a16:creationId xmlns:a16="http://schemas.microsoft.com/office/drawing/2014/main" id="{023FCE10-1607-44FF-A856-B40C8ED5242B}"/>
              </a:ext>
            </a:extLst>
          </p:cNvPr>
          <p:cNvSpPr/>
          <p:nvPr/>
        </p:nvSpPr>
        <p:spPr bwMode="auto">
          <a:xfrm>
            <a:off x="3091988" y="2782510"/>
            <a:ext cx="2851612" cy="2840524"/>
          </a:xfrm>
          <a:prstGeom prst="ellipse">
            <a:avLst/>
          </a:prstGeom>
          <a:noFill/>
          <a:ln w="22225">
            <a:solidFill>
              <a:srgbClr val="0070C0"/>
            </a:solidFill>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291849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373F6DA-C13C-4D03-BA0A-5B91E5E77EA0}"/>
              </a:ext>
            </a:extLst>
          </p:cNvPr>
          <p:cNvSpPr/>
          <p:nvPr/>
        </p:nvSpPr>
        <p:spPr bwMode="auto">
          <a:xfrm>
            <a:off x="3563007" y="3300248"/>
            <a:ext cx="1912884" cy="1828800"/>
          </a:xfrm>
          <a:prstGeom prst="rect">
            <a:avLst/>
          </a:prstGeom>
          <a:pattFill prst="pct10">
            <a:fgClr>
              <a:schemeClr val="tx1"/>
            </a:fgClr>
            <a:bgClr>
              <a:schemeClr val="bg1"/>
            </a:bgClr>
          </a:pattFill>
          <a:ln w="19050">
            <a:solidFill>
              <a:schemeClr val="tx2">
                <a:lumMod val="50000"/>
              </a:schemeClr>
            </a:solidFill>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2" name="Title 1">
            <a:extLst>
              <a:ext uri="{FF2B5EF4-FFF2-40B4-BE49-F238E27FC236}">
                <a16:creationId xmlns:a16="http://schemas.microsoft.com/office/drawing/2014/main" id="{B93CA56C-889F-46D1-9630-E40DD6ED9CA7}"/>
              </a:ext>
            </a:extLst>
          </p:cNvPr>
          <p:cNvSpPr>
            <a:spLocks noGrp="1"/>
          </p:cNvSpPr>
          <p:nvPr>
            <p:ph type="title"/>
          </p:nvPr>
        </p:nvSpPr>
        <p:spPr/>
        <p:txBody>
          <a:bodyPr/>
          <a:lstStyle/>
          <a:p>
            <a:r>
              <a:rPr lang="en-US" dirty="0"/>
              <a:t>Cloud-top detection animation: large source</a:t>
            </a:r>
          </a:p>
        </p:txBody>
      </p:sp>
      <p:grpSp>
        <p:nvGrpSpPr>
          <p:cNvPr id="19" name="Group 18">
            <a:extLst>
              <a:ext uri="{FF2B5EF4-FFF2-40B4-BE49-F238E27FC236}">
                <a16:creationId xmlns:a16="http://schemas.microsoft.com/office/drawing/2014/main" id="{027D5ECD-B6A0-406C-A8DC-1CE752997D61}"/>
              </a:ext>
            </a:extLst>
          </p:cNvPr>
          <p:cNvGrpSpPr/>
          <p:nvPr/>
        </p:nvGrpSpPr>
        <p:grpSpPr>
          <a:xfrm>
            <a:off x="2606565" y="2385848"/>
            <a:ext cx="3825768" cy="3657600"/>
            <a:chOff x="2606565" y="2385848"/>
            <a:chExt cx="3825768" cy="3657600"/>
          </a:xfrm>
        </p:grpSpPr>
        <p:sp>
          <p:nvSpPr>
            <p:cNvPr id="3" name="Rectangle 2">
              <a:extLst>
                <a:ext uri="{FF2B5EF4-FFF2-40B4-BE49-F238E27FC236}">
                  <a16:creationId xmlns:a16="http://schemas.microsoft.com/office/drawing/2014/main" id="{794A0FE0-6F95-4AA5-BE51-9D9F385655CA}"/>
                </a:ext>
              </a:extLst>
            </p:cNvPr>
            <p:cNvSpPr/>
            <p:nvPr/>
          </p:nvSpPr>
          <p:spPr bwMode="auto">
            <a:xfrm>
              <a:off x="2606565" y="23858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4" name="Rectangle 3">
              <a:extLst>
                <a:ext uri="{FF2B5EF4-FFF2-40B4-BE49-F238E27FC236}">
                  <a16:creationId xmlns:a16="http://schemas.microsoft.com/office/drawing/2014/main" id="{3CAC9A21-D04B-4B83-9EFE-27BB0FF6C6C2}"/>
                </a:ext>
              </a:extLst>
            </p:cNvPr>
            <p:cNvSpPr/>
            <p:nvPr/>
          </p:nvSpPr>
          <p:spPr bwMode="auto">
            <a:xfrm>
              <a:off x="3563007" y="23858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5" name="Rectangle 4">
              <a:extLst>
                <a:ext uri="{FF2B5EF4-FFF2-40B4-BE49-F238E27FC236}">
                  <a16:creationId xmlns:a16="http://schemas.microsoft.com/office/drawing/2014/main" id="{AC31DC77-1DFB-4C06-96FD-FC84E69A8213}"/>
                </a:ext>
              </a:extLst>
            </p:cNvPr>
            <p:cNvSpPr/>
            <p:nvPr/>
          </p:nvSpPr>
          <p:spPr bwMode="auto">
            <a:xfrm>
              <a:off x="4519449" y="23858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6" name="Rectangle 5">
              <a:extLst>
                <a:ext uri="{FF2B5EF4-FFF2-40B4-BE49-F238E27FC236}">
                  <a16:creationId xmlns:a16="http://schemas.microsoft.com/office/drawing/2014/main" id="{A6BF7D04-1058-4633-BCEC-9CE81E212184}"/>
                </a:ext>
              </a:extLst>
            </p:cNvPr>
            <p:cNvSpPr/>
            <p:nvPr/>
          </p:nvSpPr>
          <p:spPr bwMode="auto">
            <a:xfrm>
              <a:off x="5475891" y="23858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7" name="Rectangle 6">
              <a:extLst>
                <a:ext uri="{FF2B5EF4-FFF2-40B4-BE49-F238E27FC236}">
                  <a16:creationId xmlns:a16="http://schemas.microsoft.com/office/drawing/2014/main" id="{329E32D6-6D0E-4517-9C00-AC601EAAD8B9}"/>
                </a:ext>
              </a:extLst>
            </p:cNvPr>
            <p:cNvSpPr/>
            <p:nvPr/>
          </p:nvSpPr>
          <p:spPr bwMode="auto">
            <a:xfrm>
              <a:off x="2606565" y="33002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8" name="Rectangle 7">
              <a:extLst>
                <a:ext uri="{FF2B5EF4-FFF2-40B4-BE49-F238E27FC236}">
                  <a16:creationId xmlns:a16="http://schemas.microsoft.com/office/drawing/2014/main" id="{82BD4616-D7D5-45F6-956D-F3CBE6F7A70B}"/>
                </a:ext>
              </a:extLst>
            </p:cNvPr>
            <p:cNvSpPr/>
            <p:nvPr/>
          </p:nvSpPr>
          <p:spPr bwMode="auto">
            <a:xfrm>
              <a:off x="3563007" y="33002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9" name="Rectangle 8">
              <a:extLst>
                <a:ext uri="{FF2B5EF4-FFF2-40B4-BE49-F238E27FC236}">
                  <a16:creationId xmlns:a16="http://schemas.microsoft.com/office/drawing/2014/main" id="{A85DA4A5-B817-45D8-82BD-C6BEE2D3FA86}"/>
                </a:ext>
              </a:extLst>
            </p:cNvPr>
            <p:cNvSpPr/>
            <p:nvPr/>
          </p:nvSpPr>
          <p:spPr bwMode="auto">
            <a:xfrm>
              <a:off x="4519449" y="33002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4D43ACA7-BAD9-4C7F-BDE3-78FA1ACE87EC}"/>
                </a:ext>
              </a:extLst>
            </p:cNvPr>
            <p:cNvSpPr/>
            <p:nvPr/>
          </p:nvSpPr>
          <p:spPr bwMode="auto">
            <a:xfrm>
              <a:off x="5475891" y="33002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81957C00-B623-4366-A57B-7DA736CCF245}"/>
                </a:ext>
              </a:extLst>
            </p:cNvPr>
            <p:cNvSpPr/>
            <p:nvPr/>
          </p:nvSpPr>
          <p:spPr bwMode="auto">
            <a:xfrm>
              <a:off x="2606565" y="42146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2C2E96C0-F259-4808-B3A7-DF21685882EB}"/>
                </a:ext>
              </a:extLst>
            </p:cNvPr>
            <p:cNvSpPr/>
            <p:nvPr/>
          </p:nvSpPr>
          <p:spPr bwMode="auto">
            <a:xfrm>
              <a:off x="3563007" y="4208710"/>
              <a:ext cx="956442" cy="914400"/>
            </a:xfrm>
            <a:prstGeom prst="rect">
              <a:avLst/>
            </a:prstGeom>
            <a:pattFill prst="pct60">
              <a:fgClr>
                <a:schemeClr val="tx1"/>
              </a:fgClr>
              <a:bgClr>
                <a:schemeClr val="bg1"/>
              </a:bgClr>
            </a:patt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409E68DF-E4E7-4772-B963-75DB7B6EE6C9}"/>
                </a:ext>
              </a:extLst>
            </p:cNvPr>
            <p:cNvSpPr/>
            <p:nvPr/>
          </p:nvSpPr>
          <p:spPr bwMode="auto">
            <a:xfrm>
              <a:off x="4519449" y="42146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5CDDA35F-EE9F-4C40-8009-31DB9FAFD1F1}"/>
                </a:ext>
              </a:extLst>
            </p:cNvPr>
            <p:cNvSpPr/>
            <p:nvPr/>
          </p:nvSpPr>
          <p:spPr bwMode="auto">
            <a:xfrm>
              <a:off x="5475891" y="42146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5" name="Rectangle 14">
              <a:extLst>
                <a:ext uri="{FF2B5EF4-FFF2-40B4-BE49-F238E27FC236}">
                  <a16:creationId xmlns:a16="http://schemas.microsoft.com/office/drawing/2014/main" id="{564F3D40-9745-4EB9-92D6-C108C7F4E649}"/>
                </a:ext>
              </a:extLst>
            </p:cNvPr>
            <p:cNvSpPr/>
            <p:nvPr/>
          </p:nvSpPr>
          <p:spPr bwMode="auto">
            <a:xfrm>
              <a:off x="2606565" y="51290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6" name="Rectangle 15">
              <a:extLst>
                <a:ext uri="{FF2B5EF4-FFF2-40B4-BE49-F238E27FC236}">
                  <a16:creationId xmlns:a16="http://schemas.microsoft.com/office/drawing/2014/main" id="{CE409613-E2B5-4D3D-8C4E-4B201B60AC64}"/>
                </a:ext>
              </a:extLst>
            </p:cNvPr>
            <p:cNvSpPr/>
            <p:nvPr/>
          </p:nvSpPr>
          <p:spPr bwMode="auto">
            <a:xfrm>
              <a:off x="3563007" y="51290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6C540131-0A59-4EE5-B19A-E70CC41C4921}"/>
                </a:ext>
              </a:extLst>
            </p:cNvPr>
            <p:cNvSpPr/>
            <p:nvPr/>
          </p:nvSpPr>
          <p:spPr bwMode="auto">
            <a:xfrm>
              <a:off x="4519449" y="51290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640D25CD-00CA-4835-A2CC-E083385524F4}"/>
                </a:ext>
              </a:extLst>
            </p:cNvPr>
            <p:cNvSpPr/>
            <p:nvPr/>
          </p:nvSpPr>
          <p:spPr bwMode="auto">
            <a:xfrm>
              <a:off x="5475891" y="51290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grpSp>
      <p:cxnSp>
        <p:nvCxnSpPr>
          <p:cNvPr id="24" name="Straight Arrow Connector 23">
            <a:extLst>
              <a:ext uri="{FF2B5EF4-FFF2-40B4-BE49-F238E27FC236}">
                <a16:creationId xmlns:a16="http://schemas.microsoft.com/office/drawing/2014/main" id="{C32802CD-8322-444D-BDB3-585CAF5B6ACC}"/>
              </a:ext>
            </a:extLst>
          </p:cNvPr>
          <p:cNvCxnSpPr/>
          <p:nvPr/>
        </p:nvCxnSpPr>
        <p:spPr bwMode="auto">
          <a:xfrm>
            <a:off x="2706414" y="2958662"/>
            <a:ext cx="914400" cy="914400"/>
          </a:xfrm>
          <a:prstGeom prst="straightConnector1">
            <a:avLst/>
          </a:prstGeom>
          <a:solidFill>
            <a:schemeClr val="bg2"/>
          </a:solidFill>
          <a:ln>
            <a:noFill/>
            <a:tailEnd type="triangle"/>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 name="Group 25">
            <a:extLst>
              <a:ext uri="{FF2B5EF4-FFF2-40B4-BE49-F238E27FC236}">
                <a16:creationId xmlns:a16="http://schemas.microsoft.com/office/drawing/2014/main" id="{6632E09E-8C11-4683-B883-E7550EC35689}"/>
              </a:ext>
            </a:extLst>
          </p:cNvPr>
          <p:cNvGrpSpPr/>
          <p:nvPr/>
        </p:nvGrpSpPr>
        <p:grpSpPr>
          <a:xfrm>
            <a:off x="1269807" y="2843048"/>
            <a:ext cx="1673090" cy="895979"/>
            <a:chOff x="1269807" y="2843048"/>
            <a:chExt cx="1673090" cy="895979"/>
          </a:xfrm>
        </p:grpSpPr>
        <p:cxnSp>
          <p:nvCxnSpPr>
            <p:cNvPr id="22" name="Straight Arrow Connector 21">
              <a:extLst>
                <a:ext uri="{FF2B5EF4-FFF2-40B4-BE49-F238E27FC236}">
                  <a16:creationId xmlns:a16="http://schemas.microsoft.com/office/drawing/2014/main" id="{395AC3F5-4DBC-4050-AE78-518552E35353}"/>
                </a:ext>
              </a:extLst>
            </p:cNvPr>
            <p:cNvCxnSpPr/>
            <p:nvPr/>
          </p:nvCxnSpPr>
          <p:spPr bwMode="auto">
            <a:xfrm flipV="1">
              <a:off x="1713186" y="2843048"/>
              <a:ext cx="1229711" cy="585952"/>
            </a:xfrm>
            <a:prstGeom prst="straightConnector1">
              <a:avLst/>
            </a:prstGeom>
            <a:solidFill>
              <a:schemeClr val="bg2"/>
            </a:solidFill>
            <a:ln w="952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a:extLst>
                <a:ext uri="{FF2B5EF4-FFF2-40B4-BE49-F238E27FC236}">
                  <a16:creationId xmlns:a16="http://schemas.microsoft.com/office/drawing/2014/main" id="{7C7E891A-9AD3-48DE-B7C4-5F2AE23F1720}"/>
                </a:ext>
              </a:extLst>
            </p:cNvPr>
            <p:cNvSpPr txBox="1"/>
            <p:nvPr/>
          </p:nvSpPr>
          <p:spPr>
            <a:xfrm>
              <a:off x="1269807" y="3092696"/>
              <a:ext cx="908462" cy="646331"/>
            </a:xfrm>
            <a:prstGeom prst="rect">
              <a:avLst/>
            </a:prstGeom>
            <a:noFill/>
          </p:spPr>
          <p:txBody>
            <a:bodyPr wrap="square" rtlCol="0">
              <a:spAutoFit/>
            </a:bodyPr>
            <a:lstStyle/>
            <a:p>
              <a:r>
                <a:rPr lang="en-US" dirty="0"/>
                <a:t>LIS pixel</a:t>
              </a:r>
            </a:p>
          </p:txBody>
        </p:sp>
      </p:grpSp>
      <p:grpSp>
        <p:nvGrpSpPr>
          <p:cNvPr id="27" name="Group 26">
            <a:extLst>
              <a:ext uri="{FF2B5EF4-FFF2-40B4-BE49-F238E27FC236}">
                <a16:creationId xmlns:a16="http://schemas.microsoft.com/office/drawing/2014/main" id="{5F3D0D88-2350-4ADE-BA58-07D188FCAB40}"/>
              </a:ext>
            </a:extLst>
          </p:cNvPr>
          <p:cNvGrpSpPr/>
          <p:nvPr/>
        </p:nvGrpSpPr>
        <p:grpSpPr>
          <a:xfrm>
            <a:off x="1031669" y="4001814"/>
            <a:ext cx="2529683" cy="1085110"/>
            <a:chOff x="1269807" y="2653917"/>
            <a:chExt cx="2529683" cy="1085110"/>
          </a:xfrm>
        </p:grpSpPr>
        <p:cxnSp>
          <p:nvCxnSpPr>
            <p:cNvPr id="28" name="Straight Arrow Connector 27">
              <a:extLst>
                <a:ext uri="{FF2B5EF4-FFF2-40B4-BE49-F238E27FC236}">
                  <a16:creationId xmlns:a16="http://schemas.microsoft.com/office/drawing/2014/main" id="{D4A42BD0-B4D9-4D4E-B299-4626E23FC7BE}"/>
                </a:ext>
              </a:extLst>
            </p:cNvPr>
            <p:cNvCxnSpPr/>
            <p:nvPr/>
          </p:nvCxnSpPr>
          <p:spPr bwMode="auto">
            <a:xfrm flipV="1">
              <a:off x="1960521" y="2653917"/>
              <a:ext cx="1838969" cy="738691"/>
            </a:xfrm>
            <a:prstGeom prst="straightConnector1">
              <a:avLst/>
            </a:prstGeom>
            <a:solidFill>
              <a:schemeClr val="bg2"/>
            </a:solidFill>
            <a:ln w="952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a:extLst>
                <a:ext uri="{FF2B5EF4-FFF2-40B4-BE49-F238E27FC236}">
                  <a16:creationId xmlns:a16="http://schemas.microsoft.com/office/drawing/2014/main" id="{C084F7D0-F014-47BA-9F44-5DA721F8A466}"/>
                </a:ext>
              </a:extLst>
            </p:cNvPr>
            <p:cNvSpPr txBox="1"/>
            <p:nvPr/>
          </p:nvSpPr>
          <p:spPr>
            <a:xfrm>
              <a:off x="1269807" y="3092696"/>
              <a:ext cx="908462" cy="646331"/>
            </a:xfrm>
            <a:prstGeom prst="rect">
              <a:avLst/>
            </a:prstGeom>
            <a:noFill/>
          </p:spPr>
          <p:txBody>
            <a:bodyPr wrap="square" rtlCol="0">
              <a:spAutoFit/>
            </a:bodyPr>
            <a:lstStyle/>
            <a:p>
              <a:r>
                <a:rPr lang="en-US" dirty="0"/>
                <a:t>GLM pixel</a:t>
              </a:r>
            </a:p>
          </p:txBody>
        </p:sp>
      </p:grpSp>
      <p:sp>
        <p:nvSpPr>
          <p:cNvPr id="31" name="TextBox 30">
            <a:extLst>
              <a:ext uri="{FF2B5EF4-FFF2-40B4-BE49-F238E27FC236}">
                <a16:creationId xmlns:a16="http://schemas.microsoft.com/office/drawing/2014/main" id="{E7C6F914-53ED-4CD1-8C75-8D7F14446AC6}"/>
              </a:ext>
            </a:extLst>
          </p:cNvPr>
          <p:cNvSpPr txBox="1"/>
          <p:nvPr/>
        </p:nvSpPr>
        <p:spPr>
          <a:xfrm>
            <a:off x="7504888" y="2519882"/>
            <a:ext cx="4325004" cy="2677656"/>
          </a:xfrm>
          <a:prstGeom prst="rect">
            <a:avLst/>
          </a:prstGeom>
          <a:noFill/>
        </p:spPr>
        <p:txBody>
          <a:bodyPr wrap="square" rtlCol="0">
            <a:spAutoFit/>
          </a:bodyPr>
          <a:lstStyle/>
          <a:p>
            <a:pPr algn="ctr"/>
            <a:r>
              <a:rPr lang="en-US" dirty="0"/>
              <a:t>Large source with FIXED energy density, thus steadily decreasing energy as the size decreases</a:t>
            </a:r>
          </a:p>
          <a:p>
            <a:pPr algn="ctr"/>
            <a:endParaRPr lang="en-US" dirty="0"/>
          </a:p>
          <a:p>
            <a:pPr algn="ctr"/>
            <a:endParaRPr lang="en-US" dirty="0"/>
          </a:p>
          <a:p>
            <a:pPr algn="ctr"/>
            <a:r>
              <a:rPr lang="en-US" i="1" dirty="0" err="1"/>
              <a:t>E</a:t>
            </a:r>
            <a:r>
              <a:rPr lang="en-US" i="1" baseline="-25000" dirty="0" err="1"/>
              <a:t>dens</a:t>
            </a:r>
            <a:r>
              <a:rPr lang="en-US" dirty="0"/>
              <a:t> = </a:t>
            </a:r>
            <a:r>
              <a:rPr lang="en-US" dirty="0">
                <a:solidFill>
                  <a:srgbClr val="FF0000"/>
                </a:solidFill>
              </a:rPr>
              <a:t>11 J/km</a:t>
            </a:r>
            <a:r>
              <a:rPr lang="en-US" baseline="30000" dirty="0">
                <a:solidFill>
                  <a:srgbClr val="FF0000"/>
                </a:solidFill>
              </a:rPr>
              <a:t>2</a:t>
            </a:r>
            <a:r>
              <a:rPr lang="en-US" dirty="0">
                <a:solidFill>
                  <a:srgbClr val="FF0000"/>
                </a:solidFill>
              </a:rPr>
              <a:t> </a:t>
            </a:r>
            <a:r>
              <a:rPr lang="en-US" dirty="0"/>
              <a:t>(</a:t>
            </a:r>
            <a:r>
              <a:rPr lang="en-US" dirty="0">
                <a:solidFill>
                  <a:srgbClr val="FF0000"/>
                </a:solidFill>
              </a:rPr>
              <a:t>3 LIS &amp; GLM detection</a:t>
            </a:r>
            <a:r>
              <a:rPr lang="en-US" dirty="0"/>
              <a:t>)</a:t>
            </a:r>
          </a:p>
          <a:p>
            <a:pPr algn="ctr"/>
            <a:endParaRPr lang="en-US" dirty="0"/>
          </a:p>
          <a:p>
            <a:pPr algn="ctr"/>
            <a:endParaRPr lang="en-US" sz="1400" dirty="0"/>
          </a:p>
          <a:p>
            <a:pPr algn="ctr"/>
            <a:r>
              <a:rPr lang="en-US" sz="1400" i="1" dirty="0"/>
              <a:t>(one LIS pixel is partially illuminated so the energy is below that pixel’s threshold)</a:t>
            </a:r>
            <a:endParaRPr lang="en-US" sz="1400" dirty="0"/>
          </a:p>
        </p:txBody>
      </p:sp>
      <p:sp>
        <p:nvSpPr>
          <p:cNvPr id="32" name="Oval 31">
            <a:extLst>
              <a:ext uri="{FF2B5EF4-FFF2-40B4-BE49-F238E27FC236}">
                <a16:creationId xmlns:a16="http://schemas.microsoft.com/office/drawing/2014/main" id="{023FCE10-1607-44FF-A856-B40C8ED5242B}"/>
              </a:ext>
            </a:extLst>
          </p:cNvPr>
          <p:cNvSpPr/>
          <p:nvPr/>
        </p:nvSpPr>
        <p:spPr bwMode="auto">
          <a:xfrm>
            <a:off x="2706414" y="3240180"/>
            <a:ext cx="2851612" cy="2840524"/>
          </a:xfrm>
          <a:prstGeom prst="ellipse">
            <a:avLst/>
          </a:prstGeom>
          <a:noFill/>
          <a:ln w="22225">
            <a:solidFill>
              <a:srgbClr val="0070C0"/>
            </a:solidFill>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30" name="Rectangle 29">
            <a:extLst>
              <a:ext uri="{FF2B5EF4-FFF2-40B4-BE49-F238E27FC236}">
                <a16:creationId xmlns:a16="http://schemas.microsoft.com/office/drawing/2014/main" id="{5B5DAEE5-BE26-4E8D-B4B0-FAA8ECEA7930}"/>
              </a:ext>
            </a:extLst>
          </p:cNvPr>
          <p:cNvSpPr/>
          <p:nvPr/>
        </p:nvSpPr>
        <p:spPr bwMode="auto">
          <a:xfrm>
            <a:off x="3572837" y="3326062"/>
            <a:ext cx="956442" cy="914400"/>
          </a:xfrm>
          <a:prstGeom prst="rect">
            <a:avLst/>
          </a:prstGeom>
          <a:pattFill prst="pct60">
            <a:fgClr>
              <a:schemeClr val="tx1"/>
            </a:fgClr>
            <a:bgClr>
              <a:schemeClr val="bg1"/>
            </a:bgClr>
          </a:patt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33" name="Rectangle 32">
            <a:extLst>
              <a:ext uri="{FF2B5EF4-FFF2-40B4-BE49-F238E27FC236}">
                <a16:creationId xmlns:a16="http://schemas.microsoft.com/office/drawing/2014/main" id="{1D5C2B17-0159-4446-95D2-CD8A4D845286}"/>
              </a:ext>
            </a:extLst>
          </p:cNvPr>
          <p:cNvSpPr/>
          <p:nvPr/>
        </p:nvSpPr>
        <p:spPr bwMode="auto">
          <a:xfrm>
            <a:off x="4522079" y="4203242"/>
            <a:ext cx="956442" cy="914400"/>
          </a:xfrm>
          <a:prstGeom prst="rect">
            <a:avLst/>
          </a:prstGeom>
          <a:pattFill prst="pct60">
            <a:fgClr>
              <a:schemeClr val="tx1"/>
            </a:fgClr>
            <a:bgClr>
              <a:schemeClr val="bg1"/>
            </a:bgClr>
          </a:patt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62139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373F6DA-C13C-4D03-BA0A-5B91E5E77EA0}"/>
              </a:ext>
            </a:extLst>
          </p:cNvPr>
          <p:cNvSpPr/>
          <p:nvPr/>
        </p:nvSpPr>
        <p:spPr bwMode="auto">
          <a:xfrm>
            <a:off x="3563007" y="3300248"/>
            <a:ext cx="1912884" cy="1828800"/>
          </a:xfrm>
          <a:prstGeom prst="rect">
            <a:avLst/>
          </a:prstGeom>
          <a:pattFill prst="pct10">
            <a:fgClr>
              <a:schemeClr val="tx1"/>
            </a:fgClr>
            <a:bgClr>
              <a:schemeClr val="bg1"/>
            </a:bgClr>
          </a:pattFill>
          <a:ln w="19050">
            <a:solidFill>
              <a:schemeClr val="tx2">
                <a:lumMod val="50000"/>
              </a:schemeClr>
            </a:solidFill>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2" name="Title 1">
            <a:extLst>
              <a:ext uri="{FF2B5EF4-FFF2-40B4-BE49-F238E27FC236}">
                <a16:creationId xmlns:a16="http://schemas.microsoft.com/office/drawing/2014/main" id="{B93CA56C-889F-46D1-9630-E40DD6ED9CA7}"/>
              </a:ext>
            </a:extLst>
          </p:cNvPr>
          <p:cNvSpPr>
            <a:spLocks noGrp="1"/>
          </p:cNvSpPr>
          <p:nvPr>
            <p:ph type="title"/>
          </p:nvPr>
        </p:nvSpPr>
        <p:spPr/>
        <p:txBody>
          <a:bodyPr/>
          <a:lstStyle/>
          <a:p>
            <a:r>
              <a:rPr lang="en-US" dirty="0"/>
              <a:t>Cloud-top detection animation: large source</a:t>
            </a:r>
          </a:p>
        </p:txBody>
      </p:sp>
      <p:grpSp>
        <p:nvGrpSpPr>
          <p:cNvPr id="19" name="Group 18">
            <a:extLst>
              <a:ext uri="{FF2B5EF4-FFF2-40B4-BE49-F238E27FC236}">
                <a16:creationId xmlns:a16="http://schemas.microsoft.com/office/drawing/2014/main" id="{027D5ECD-B6A0-406C-A8DC-1CE752997D61}"/>
              </a:ext>
            </a:extLst>
          </p:cNvPr>
          <p:cNvGrpSpPr/>
          <p:nvPr/>
        </p:nvGrpSpPr>
        <p:grpSpPr>
          <a:xfrm>
            <a:off x="2606565" y="2385848"/>
            <a:ext cx="3825768" cy="3657600"/>
            <a:chOff x="2606565" y="2385848"/>
            <a:chExt cx="3825768" cy="3657600"/>
          </a:xfrm>
        </p:grpSpPr>
        <p:sp>
          <p:nvSpPr>
            <p:cNvPr id="3" name="Rectangle 2">
              <a:extLst>
                <a:ext uri="{FF2B5EF4-FFF2-40B4-BE49-F238E27FC236}">
                  <a16:creationId xmlns:a16="http://schemas.microsoft.com/office/drawing/2014/main" id="{794A0FE0-6F95-4AA5-BE51-9D9F385655CA}"/>
                </a:ext>
              </a:extLst>
            </p:cNvPr>
            <p:cNvSpPr/>
            <p:nvPr/>
          </p:nvSpPr>
          <p:spPr bwMode="auto">
            <a:xfrm>
              <a:off x="2606565" y="23858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4" name="Rectangle 3">
              <a:extLst>
                <a:ext uri="{FF2B5EF4-FFF2-40B4-BE49-F238E27FC236}">
                  <a16:creationId xmlns:a16="http://schemas.microsoft.com/office/drawing/2014/main" id="{3CAC9A21-D04B-4B83-9EFE-27BB0FF6C6C2}"/>
                </a:ext>
              </a:extLst>
            </p:cNvPr>
            <p:cNvSpPr/>
            <p:nvPr/>
          </p:nvSpPr>
          <p:spPr bwMode="auto">
            <a:xfrm>
              <a:off x="3563007" y="23858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5" name="Rectangle 4">
              <a:extLst>
                <a:ext uri="{FF2B5EF4-FFF2-40B4-BE49-F238E27FC236}">
                  <a16:creationId xmlns:a16="http://schemas.microsoft.com/office/drawing/2014/main" id="{AC31DC77-1DFB-4C06-96FD-FC84E69A8213}"/>
                </a:ext>
              </a:extLst>
            </p:cNvPr>
            <p:cNvSpPr/>
            <p:nvPr/>
          </p:nvSpPr>
          <p:spPr bwMode="auto">
            <a:xfrm>
              <a:off x="4519449" y="23858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6" name="Rectangle 5">
              <a:extLst>
                <a:ext uri="{FF2B5EF4-FFF2-40B4-BE49-F238E27FC236}">
                  <a16:creationId xmlns:a16="http://schemas.microsoft.com/office/drawing/2014/main" id="{A6BF7D04-1058-4633-BCEC-9CE81E212184}"/>
                </a:ext>
              </a:extLst>
            </p:cNvPr>
            <p:cNvSpPr/>
            <p:nvPr/>
          </p:nvSpPr>
          <p:spPr bwMode="auto">
            <a:xfrm>
              <a:off x="5475891" y="23858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7" name="Rectangle 6">
              <a:extLst>
                <a:ext uri="{FF2B5EF4-FFF2-40B4-BE49-F238E27FC236}">
                  <a16:creationId xmlns:a16="http://schemas.microsoft.com/office/drawing/2014/main" id="{329E32D6-6D0E-4517-9C00-AC601EAAD8B9}"/>
                </a:ext>
              </a:extLst>
            </p:cNvPr>
            <p:cNvSpPr/>
            <p:nvPr/>
          </p:nvSpPr>
          <p:spPr bwMode="auto">
            <a:xfrm>
              <a:off x="2606565" y="33002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8" name="Rectangle 7">
              <a:extLst>
                <a:ext uri="{FF2B5EF4-FFF2-40B4-BE49-F238E27FC236}">
                  <a16:creationId xmlns:a16="http://schemas.microsoft.com/office/drawing/2014/main" id="{82BD4616-D7D5-45F6-956D-F3CBE6F7A70B}"/>
                </a:ext>
              </a:extLst>
            </p:cNvPr>
            <p:cNvSpPr/>
            <p:nvPr/>
          </p:nvSpPr>
          <p:spPr bwMode="auto">
            <a:xfrm>
              <a:off x="3563007" y="33002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9" name="Rectangle 8">
              <a:extLst>
                <a:ext uri="{FF2B5EF4-FFF2-40B4-BE49-F238E27FC236}">
                  <a16:creationId xmlns:a16="http://schemas.microsoft.com/office/drawing/2014/main" id="{A85DA4A5-B817-45D8-82BD-C6BEE2D3FA86}"/>
                </a:ext>
              </a:extLst>
            </p:cNvPr>
            <p:cNvSpPr/>
            <p:nvPr/>
          </p:nvSpPr>
          <p:spPr bwMode="auto">
            <a:xfrm>
              <a:off x="4519449" y="33002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4D43ACA7-BAD9-4C7F-BDE3-78FA1ACE87EC}"/>
                </a:ext>
              </a:extLst>
            </p:cNvPr>
            <p:cNvSpPr/>
            <p:nvPr/>
          </p:nvSpPr>
          <p:spPr bwMode="auto">
            <a:xfrm>
              <a:off x="5475891" y="33002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81957C00-B623-4366-A57B-7DA736CCF245}"/>
                </a:ext>
              </a:extLst>
            </p:cNvPr>
            <p:cNvSpPr/>
            <p:nvPr/>
          </p:nvSpPr>
          <p:spPr bwMode="auto">
            <a:xfrm>
              <a:off x="2606565" y="42146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409E68DF-E4E7-4772-B963-75DB7B6EE6C9}"/>
                </a:ext>
              </a:extLst>
            </p:cNvPr>
            <p:cNvSpPr/>
            <p:nvPr/>
          </p:nvSpPr>
          <p:spPr bwMode="auto">
            <a:xfrm>
              <a:off x="4519449" y="42146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5CDDA35F-EE9F-4C40-8009-31DB9FAFD1F1}"/>
                </a:ext>
              </a:extLst>
            </p:cNvPr>
            <p:cNvSpPr/>
            <p:nvPr/>
          </p:nvSpPr>
          <p:spPr bwMode="auto">
            <a:xfrm>
              <a:off x="5475891" y="42146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5" name="Rectangle 14">
              <a:extLst>
                <a:ext uri="{FF2B5EF4-FFF2-40B4-BE49-F238E27FC236}">
                  <a16:creationId xmlns:a16="http://schemas.microsoft.com/office/drawing/2014/main" id="{564F3D40-9745-4EB9-92D6-C108C7F4E649}"/>
                </a:ext>
              </a:extLst>
            </p:cNvPr>
            <p:cNvSpPr/>
            <p:nvPr/>
          </p:nvSpPr>
          <p:spPr bwMode="auto">
            <a:xfrm>
              <a:off x="2606565" y="51290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6" name="Rectangle 15">
              <a:extLst>
                <a:ext uri="{FF2B5EF4-FFF2-40B4-BE49-F238E27FC236}">
                  <a16:creationId xmlns:a16="http://schemas.microsoft.com/office/drawing/2014/main" id="{CE409613-E2B5-4D3D-8C4E-4B201B60AC64}"/>
                </a:ext>
              </a:extLst>
            </p:cNvPr>
            <p:cNvSpPr/>
            <p:nvPr/>
          </p:nvSpPr>
          <p:spPr bwMode="auto">
            <a:xfrm>
              <a:off x="3563007" y="51290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6C540131-0A59-4EE5-B19A-E70CC41C4921}"/>
                </a:ext>
              </a:extLst>
            </p:cNvPr>
            <p:cNvSpPr/>
            <p:nvPr/>
          </p:nvSpPr>
          <p:spPr bwMode="auto">
            <a:xfrm>
              <a:off x="4519449" y="51290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640D25CD-00CA-4835-A2CC-E083385524F4}"/>
                </a:ext>
              </a:extLst>
            </p:cNvPr>
            <p:cNvSpPr/>
            <p:nvPr/>
          </p:nvSpPr>
          <p:spPr bwMode="auto">
            <a:xfrm>
              <a:off x="5475891" y="51290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grpSp>
      <p:cxnSp>
        <p:nvCxnSpPr>
          <p:cNvPr id="24" name="Straight Arrow Connector 23">
            <a:extLst>
              <a:ext uri="{FF2B5EF4-FFF2-40B4-BE49-F238E27FC236}">
                <a16:creationId xmlns:a16="http://schemas.microsoft.com/office/drawing/2014/main" id="{C32802CD-8322-444D-BDB3-585CAF5B6ACC}"/>
              </a:ext>
            </a:extLst>
          </p:cNvPr>
          <p:cNvCxnSpPr/>
          <p:nvPr/>
        </p:nvCxnSpPr>
        <p:spPr bwMode="auto">
          <a:xfrm>
            <a:off x="2706414" y="2958662"/>
            <a:ext cx="914400" cy="914400"/>
          </a:xfrm>
          <a:prstGeom prst="straightConnector1">
            <a:avLst/>
          </a:prstGeom>
          <a:solidFill>
            <a:schemeClr val="bg2"/>
          </a:solidFill>
          <a:ln>
            <a:noFill/>
            <a:tailEnd type="triangle"/>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 name="Group 25">
            <a:extLst>
              <a:ext uri="{FF2B5EF4-FFF2-40B4-BE49-F238E27FC236}">
                <a16:creationId xmlns:a16="http://schemas.microsoft.com/office/drawing/2014/main" id="{6632E09E-8C11-4683-B883-E7550EC35689}"/>
              </a:ext>
            </a:extLst>
          </p:cNvPr>
          <p:cNvGrpSpPr/>
          <p:nvPr/>
        </p:nvGrpSpPr>
        <p:grpSpPr>
          <a:xfrm>
            <a:off x="1269807" y="2843048"/>
            <a:ext cx="1673090" cy="895979"/>
            <a:chOff x="1269807" y="2843048"/>
            <a:chExt cx="1673090" cy="895979"/>
          </a:xfrm>
        </p:grpSpPr>
        <p:cxnSp>
          <p:nvCxnSpPr>
            <p:cNvPr id="22" name="Straight Arrow Connector 21">
              <a:extLst>
                <a:ext uri="{FF2B5EF4-FFF2-40B4-BE49-F238E27FC236}">
                  <a16:creationId xmlns:a16="http://schemas.microsoft.com/office/drawing/2014/main" id="{395AC3F5-4DBC-4050-AE78-518552E35353}"/>
                </a:ext>
              </a:extLst>
            </p:cNvPr>
            <p:cNvCxnSpPr/>
            <p:nvPr/>
          </p:nvCxnSpPr>
          <p:spPr bwMode="auto">
            <a:xfrm flipV="1">
              <a:off x="1713186" y="2843048"/>
              <a:ext cx="1229711" cy="585952"/>
            </a:xfrm>
            <a:prstGeom prst="straightConnector1">
              <a:avLst/>
            </a:prstGeom>
            <a:solidFill>
              <a:schemeClr val="bg2"/>
            </a:solidFill>
            <a:ln w="952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a:extLst>
                <a:ext uri="{FF2B5EF4-FFF2-40B4-BE49-F238E27FC236}">
                  <a16:creationId xmlns:a16="http://schemas.microsoft.com/office/drawing/2014/main" id="{7C7E891A-9AD3-48DE-B7C4-5F2AE23F1720}"/>
                </a:ext>
              </a:extLst>
            </p:cNvPr>
            <p:cNvSpPr txBox="1"/>
            <p:nvPr/>
          </p:nvSpPr>
          <p:spPr>
            <a:xfrm>
              <a:off x="1269807" y="3092696"/>
              <a:ext cx="908462" cy="646331"/>
            </a:xfrm>
            <a:prstGeom prst="rect">
              <a:avLst/>
            </a:prstGeom>
            <a:noFill/>
          </p:spPr>
          <p:txBody>
            <a:bodyPr wrap="square" rtlCol="0">
              <a:spAutoFit/>
            </a:bodyPr>
            <a:lstStyle/>
            <a:p>
              <a:r>
                <a:rPr lang="en-US" dirty="0"/>
                <a:t>LIS pixel</a:t>
              </a:r>
            </a:p>
          </p:txBody>
        </p:sp>
      </p:grpSp>
      <p:grpSp>
        <p:nvGrpSpPr>
          <p:cNvPr id="27" name="Group 26">
            <a:extLst>
              <a:ext uri="{FF2B5EF4-FFF2-40B4-BE49-F238E27FC236}">
                <a16:creationId xmlns:a16="http://schemas.microsoft.com/office/drawing/2014/main" id="{5F3D0D88-2350-4ADE-BA58-07D188FCAB40}"/>
              </a:ext>
            </a:extLst>
          </p:cNvPr>
          <p:cNvGrpSpPr/>
          <p:nvPr/>
        </p:nvGrpSpPr>
        <p:grpSpPr>
          <a:xfrm>
            <a:off x="1031669" y="4001814"/>
            <a:ext cx="2529683" cy="1085110"/>
            <a:chOff x="1269807" y="2653917"/>
            <a:chExt cx="2529683" cy="1085110"/>
          </a:xfrm>
        </p:grpSpPr>
        <p:cxnSp>
          <p:nvCxnSpPr>
            <p:cNvPr id="28" name="Straight Arrow Connector 27">
              <a:extLst>
                <a:ext uri="{FF2B5EF4-FFF2-40B4-BE49-F238E27FC236}">
                  <a16:creationId xmlns:a16="http://schemas.microsoft.com/office/drawing/2014/main" id="{D4A42BD0-B4D9-4D4E-B299-4626E23FC7BE}"/>
                </a:ext>
              </a:extLst>
            </p:cNvPr>
            <p:cNvCxnSpPr/>
            <p:nvPr/>
          </p:nvCxnSpPr>
          <p:spPr bwMode="auto">
            <a:xfrm flipV="1">
              <a:off x="1960521" y="2653917"/>
              <a:ext cx="1838969" cy="738691"/>
            </a:xfrm>
            <a:prstGeom prst="straightConnector1">
              <a:avLst/>
            </a:prstGeom>
            <a:solidFill>
              <a:schemeClr val="bg2"/>
            </a:solidFill>
            <a:ln w="952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a:extLst>
                <a:ext uri="{FF2B5EF4-FFF2-40B4-BE49-F238E27FC236}">
                  <a16:creationId xmlns:a16="http://schemas.microsoft.com/office/drawing/2014/main" id="{C084F7D0-F014-47BA-9F44-5DA721F8A466}"/>
                </a:ext>
              </a:extLst>
            </p:cNvPr>
            <p:cNvSpPr txBox="1"/>
            <p:nvPr/>
          </p:nvSpPr>
          <p:spPr>
            <a:xfrm>
              <a:off x="1269807" y="3092696"/>
              <a:ext cx="908462" cy="646331"/>
            </a:xfrm>
            <a:prstGeom prst="rect">
              <a:avLst/>
            </a:prstGeom>
            <a:noFill/>
          </p:spPr>
          <p:txBody>
            <a:bodyPr wrap="square" rtlCol="0">
              <a:spAutoFit/>
            </a:bodyPr>
            <a:lstStyle/>
            <a:p>
              <a:r>
                <a:rPr lang="en-US" dirty="0"/>
                <a:t>GLM pixel</a:t>
              </a:r>
            </a:p>
          </p:txBody>
        </p:sp>
      </p:grpSp>
      <p:sp>
        <p:nvSpPr>
          <p:cNvPr id="31" name="TextBox 30">
            <a:extLst>
              <a:ext uri="{FF2B5EF4-FFF2-40B4-BE49-F238E27FC236}">
                <a16:creationId xmlns:a16="http://schemas.microsoft.com/office/drawing/2014/main" id="{E7C6F914-53ED-4CD1-8C75-8D7F14446AC6}"/>
              </a:ext>
            </a:extLst>
          </p:cNvPr>
          <p:cNvSpPr txBox="1"/>
          <p:nvPr/>
        </p:nvSpPr>
        <p:spPr>
          <a:xfrm>
            <a:off x="7388775" y="2519882"/>
            <a:ext cx="4556232" cy="2739211"/>
          </a:xfrm>
          <a:prstGeom prst="rect">
            <a:avLst/>
          </a:prstGeom>
          <a:noFill/>
        </p:spPr>
        <p:txBody>
          <a:bodyPr wrap="square" rtlCol="0">
            <a:spAutoFit/>
          </a:bodyPr>
          <a:lstStyle/>
          <a:p>
            <a:pPr algn="ctr"/>
            <a:r>
              <a:rPr lang="en-US" dirty="0"/>
              <a:t>Large source with FIXED energy density, thus steadily decreasing energy as the size decreases</a:t>
            </a:r>
          </a:p>
          <a:p>
            <a:pPr algn="ctr"/>
            <a:endParaRPr lang="en-US" dirty="0"/>
          </a:p>
          <a:p>
            <a:pPr algn="ctr"/>
            <a:endParaRPr lang="en-US" dirty="0"/>
          </a:p>
          <a:p>
            <a:pPr algn="ctr"/>
            <a:r>
              <a:rPr lang="en-US" i="1" dirty="0" err="1"/>
              <a:t>E</a:t>
            </a:r>
            <a:r>
              <a:rPr lang="en-US" i="1" baseline="-25000" dirty="0" err="1"/>
              <a:t>dens</a:t>
            </a:r>
            <a:r>
              <a:rPr lang="en-US" dirty="0"/>
              <a:t> = </a:t>
            </a:r>
            <a:r>
              <a:rPr lang="en-US" dirty="0">
                <a:solidFill>
                  <a:srgbClr val="FF0000"/>
                </a:solidFill>
              </a:rPr>
              <a:t>10 J/km</a:t>
            </a:r>
            <a:r>
              <a:rPr lang="en-US" baseline="30000" dirty="0">
                <a:solidFill>
                  <a:srgbClr val="FF0000"/>
                </a:solidFill>
              </a:rPr>
              <a:t>2</a:t>
            </a:r>
            <a:r>
              <a:rPr lang="en-US" dirty="0">
                <a:solidFill>
                  <a:srgbClr val="FF0000"/>
                </a:solidFill>
              </a:rPr>
              <a:t> </a:t>
            </a:r>
            <a:r>
              <a:rPr lang="en-US" dirty="0"/>
              <a:t>(</a:t>
            </a:r>
            <a:r>
              <a:rPr lang="en-US" dirty="0">
                <a:solidFill>
                  <a:srgbClr val="FF0000"/>
                </a:solidFill>
              </a:rPr>
              <a:t>Only GLM detection</a:t>
            </a:r>
            <a:r>
              <a:rPr lang="en-US" dirty="0"/>
              <a:t>)</a:t>
            </a:r>
          </a:p>
          <a:p>
            <a:pPr algn="ctr"/>
            <a:endParaRPr lang="en-US" dirty="0"/>
          </a:p>
          <a:p>
            <a:pPr algn="ctr"/>
            <a:endParaRPr lang="en-US" dirty="0"/>
          </a:p>
          <a:p>
            <a:pPr algn="ctr"/>
            <a:r>
              <a:rPr lang="en-US" sz="1400" i="1" dirty="0"/>
              <a:t>(energy density is above the GLM threshold of 6.6 J/km</a:t>
            </a:r>
            <a:r>
              <a:rPr lang="en-US" sz="1400" i="1" baseline="30000" dirty="0"/>
              <a:t>2</a:t>
            </a:r>
            <a:r>
              <a:rPr lang="en-US" sz="1400" i="1" dirty="0"/>
              <a:t>, but below the LIS threshold of 10.25 J/km</a:t>
            </a:r>
            <a:r>
              <a:rPr lang="en-US" sz="1400" i="1" baseline="30000" dirty="0"/>
              <a:t>2</a:t>
            </a:r>
            <a:r>
              <a:rPr lang="en-US" sz="1400" i="1" dirty="0"/>
              <a:t>)</a:t>
            </a:r>
          </a:p>
        </p:txBody>
      </p:sp>
      <p:sp>
        <p:nvSpPr>
          <p:cNvPr id="32" name="Oval 31">
            <a:extLst>
              <a:ext uri="{FF2B5EF4-FFF2-40B4-BE49-F238E27FC236}">
                <a16:creationId xmlns:a16="http://schemas.microsoft.com/office/drawing/2014/main" id="{023FCE10-1607-44FF-A856-B40C8ED5242B}"/>
              </a:ext>
            </a:extLst>
          </p:cNvPr>
          <p:cNvSpPr/>
          <p:nvPr/>
        </p:nvSpPr>
        <p:spPr bwMode="auto">
          <a:xfrm>
            <a:off x="3097925" y="2794386"/>
            <a:ext cx="2851612" cy="2840524"/>
          </a:xfrm>
          <a:prstGeom prst="ellipse">
            <a:avLst/>
          </a:prstGeom>
          <a:noFill/>
          <a:ln w="22225">
            <a:solidFill>
              <a:srgbClr val="0070C0"/>
            </a:solidFill>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479480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373F6DA-C13C-4D03-BA0A-5B91E5E77EA0}"/>
              </a:ext>
            </a:extLst>
          </p:cNvPr>
          <p:cNvSpPr/>
          <p:nvPr/>
        </p:nvSpPr>
        <p:spPr bwMode="auto">
          <a:xfrm>
            <a:off x="3571571" y="3300248"/>
            <a:ext cx="1912884" cy="1828800"/>
          </a:xfrm>
          <a:prstGeom prst="rect">
            <a:avLst/>
          </a:prstGeom>
          <a:pattFill prst="pct10">
            <a:fgClr>
              <a:schemeClr val="tx1"/>
            </a:fgClr>
            <a:bgClr>
              <a:schemeClr val="bg1"/>
            </a:bgClr>
          </a:pattFill>
          <a:ln w="19050">
            <a:solidFill>
              <a:schemeClr val="tx2">
                <a:lumMod val="50000"/>
              </a:schemeClr>
            </a:solidFill>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2" name="Title 1">
            <a:extLst>
              <a:ext uri="{FF2B5EF4-FFF2-40B4-BE49-F238E27FC236}">
                <a16:creationId xmlns:a16="http://schemas.microsoft.com/office/drawing/2014/main" id="{B93CA56C-889F-46D1-9630-E40DD6ED9CA7}"/>
              </a:ext>
            </a:extLst>
          </p:cNvPr>
          <p:cNvSpPr>
            <a:spLocks noGrp="1"/>
          </p:cNvSpPr>
          <p:nvPr>
            <p:ph type="title"/>
          </p:nvPr>
        </p:nvSpPr>
        <p:spPr/>
        <p:txBody>
          <a:bodyPr/>
          <a:lstStyle/>
          <a:p>
            <a:r>
              <a:rPr lang="en-US" dirty="0"/>
              <a:t>Cloud-top detection animation: large source</a:t>
            </a:r>
          </a:p>
        </p:txBody>
      </p:sp>
      <p:grpSp>
        <p:nvGrpSpPr>
          <p:cNvPr id="19" name="Group 18">
            <a:extLst>
              <a:ext uri="{FF2B5EF4-FFF2-40B4-BE49-F238E27FC236}">
                <a16:creationId xmlns:a16="http://schemas.microsoft.com/office/drawing/2014/main" id="{027D5ECD-B6A0-406C-A8DC-1CE752997D61}"/>
              </a:ext>
            </a:extLst>
          </p:cNvPr>
          <p:cNvGrpSpPr/>
          <p:nvPr/>
        </p:nvGrpSpPr>
        <p:grpSpPr>
          <a:xfrm>
            <a:off x="2606565" y="2385848"/>
            <a:ext cx="3825768" cy="3657600"/>
            <a:chOff x="2606565" y="2385848"/>
            <a:chExt cx="3825768" cy="3657600"/>
          </a:xfrm>
        </p:grpSpPr>
        <p:sp>
          <p:nvSpPr>
            <p:cNvPr id="3" name="Rectangle 2">
              <a:extLst>
                <a:ext uri="{FF2B5EF4-FFF2-40B4-BE49-F238E27FC236}">
                  <a16:creationId xmlns:a16="http://schemas.microsoft.com/office/drawing/2014/main" id="{794A0FE0-6F95-4AA5-BE51-9D9F385655CA}"/>
                </a:ext>
              </a:extLst>
            </p:cNvPr>
            <p:cNvSpPr/>
            <p:nvPr/>
          </p:nvSpPr>
          <p:spPr bwMode="auto">
            <a:xfrm>
              <a:off x="2606565" y="23858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4" name="Rectangle 3">
              <a:extLst>
                <a:ext uri="{FF2B5EF4-FFF2-40B4-BE49-F238E27FC236}">
                  <a16:creationId xmlns:a16="http://schemas.microsoft.com/office/drawing/2014/main" id="{3CAC9A21-D04B-4B83-9EFE-27BB0FF6C6C2}"/>
                </a:ext>
              </a:extLst>
            </p:cNvPr>
            <p:cNvSpPr/>
            <p:nvPr/>
          </p:nvSpPr>
          <p:spPr bwMode="auto">
            <a:xfrm>
              <a:off x="3563007" y="23858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5" name="Rectangle 4">
              <a:extLst>
                <a:ext uri="{FF2B5EF4-FFF2-40B4-BE49-F238E27FC236}">
                  <a16:creationId xmlns:a16="http://schemas.microsoft.com/office/drawing/2014/main" id="{AC31DC77-1DFB-4C06-96FD-FC84E69A8213}"/>
                </a:ext>
              </a:extLst>
            </p:cNvPr>
            <p:cNvSpPr/>
            <p:nvPr/>
          </p:nvSpPr>
          <p:spPr bwMode="auto">
            <a:xfrm>
              <a:off x="4519449" y="23858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6" name="Rectangle 5">
              <a:extLst>
                <a:ext uri="{FF2B5EF4-FFF2-40B4-BE49-F238E27FC236}">
                  <a16:creationId xmlns:a16="http://schemas.microsoft.com/office/drawing/2014/main" id="{A6BF7D04-1058-4633-BCEC-9CE81E212184}"/>
                </a:ext>
              </a:extLst>
            </p:cNvPr>
            <p:cNvSpPr/>
            <p:nvPr/>
          </p:nvSpPr>
          <p:spPr bwMode="auto">
            <a:xfrm>
              <a:off x="5475891" y="23858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7" name="Rectangle 6">
              <a:extLst>
                <a:ext uri="{FF2B5EF4-FFF2-40B4-BE49-F238E27FC236}">
                  <a16:creationId xmlns:a16="http://schemas.microsoft.com/office/drawing/2014/main" id="{329E32D6-6D0E-4517-9C00-AC601EAAD8B9}"/>
                </a:ext>
              </a:extLst>
            </p:cNvPr>
            <p:cNvSpPr/>
            <p:nvPr/>
          </p:nvSpPr>
          <p:spPr bwMode="auto">
            <a:xfrm>
              <a:off x="2606565" y="33002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8" name="Rectangle 7">
              <a:extLst>
                <a:ext uri="{FF2B5EF4-FFF2-40B4-BE49-F238E27FC236}">
                  <a16:creationId xmlns:a16="http://schemas.microsoft.com/office/drawing/2014/main" id="{82BD4616-D7D5-45F6-956D-F3CBE6F7A70B}"/>
                </a:ext>
              </a:extLst>
            </p:cNvPr>
            <p:cNvSpPr/>
            <p:nvPr/>
          </p:nvSpPr>
          <p:spPr bwMode="auto">
            <a:xfrm>
              <a:off x="3563007" y="33002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9" name="Rectangle 8">
              <a:extLst>
                <a:ext uri="{FF2B5EF4-FFF2-40B4-BE49-F238E27FC236}">
                  <a16:creationId xmlns:a16="http://schemas.microsoft.com/office/drawing/2014/main" id="{A85DA4A5-B817-45D8-82BD-C6BEE2D3FA86}"/>
                </a:ext>
              </a:extLst>
            </p:cNvPr>
            <p:cNvSpPr/>
            <p:nvPr/>
          </p:nvSpPr>
          <p:spPr bwMode="auto">
            <a:xfrm>
              <a:off x="4519449" y="33002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4D43ACA7-BAD9-4C7F-BDE3-78FA1ACE87EC}"/>
                </a:ext>
              </a:extLst>
            </p:cNvPr>
            <p:cNvSpPr/>
            <p:nvPr/>
          </p:nvSpPr>
          <p:spPr bwMode="auto">
            <a:xfrm>
              <a:off x="5475891" y="33002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81957C00-B623-4366-A57B-7DA736CCF245}"/>
                </a:ext>
              </a:extLst>
            </p:cNvPr>
            <p:cNvSpPr/>
            <p:nvPr/>
          </p:nvSpPr>
          <p:spPr bwMode="auto">
            <a:xfrm>
              <a:off x="2606565" y="42146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409E68DF-E4E7-4772-B963-75DB7B6EE6C9}"/>
                </a:ext>
              </a:extLst>
            </p:cNvPr>
            <p:cNvSpPr/>
            <p:nvPr/>
          </p:nvSpPr>
          <p:spPr bwMode="auto">
            <a:xfrm>
              <a:off x="4519449" y="42146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5CDDA35F-EE9F-4C40-8009-31DB9FAFD1F1}"/>
                </a:ext>
              </a:extLst>
            </p:cNvPr>
            <p:cNvSpPr/>
            <p:nvPr/>
          </p:nvSpPr>
          <p:spPr bwMode="auto">
            <a:xfrm>
              <a:off x="5475891" y="42146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5" name="Rectangle 14">
              <a:extLst>
                <a:ext uri="{FF2B5EF4-FFF2-40B4-BE49-F238E27FC236}">
                  <a16:creationId xmlns:a16="http://schemas.microsoft.com/office/drawing/2014/main" id="{564F3D40-9745-4EB9-92D6-C108C7F4E649}"/>
                </a:ext>
              </a:extLst>
            </p:cNvPr>
            <p:cNvSpPr/>
            <p:nvPr/>
          </p:nvSpPr>
          <p:spPr bwMode="auto">
            <a:xfrm>
              <a:off x="2606565" y="51290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6" name="Rectangle 15">
              <a:extLst>
                <a:ext uri="{FF2B5EF4-FFF2-40B4-BE49-F238E27FC236}">
                  <a16:creationId xmlns:a16="http://schemas.microsoft.com/office/drawing/2014/main" id="{CE409613-E2B5-4D3D-8C4E-4B201B60AC64}"/>
                </a:ext>
              </a:extLst>
            </p:cNvPr>
            <p:cNvSpPr/>
            <p:nvPr/>
          </p:nvSpPr>
          <p:spPr bwMode="auto">
            <a:xfrm>
              <a:off x="3563007" y="51290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6C540131-0A59-4EE5-B19A-E70CC41C4921}"/>
                </a:ext>
              </a:extLst>
            </p:cNvPr>
            <p:cNvSpPr/>
            <p:nvPr/>
          </p:nvSpPr>
          <p:spPr bwMode="auto">
            <a:xfrm>
              <a:off x="4519449" y="51290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640D25CD-00CA-4835-A2CC-E083385524F4}"/>
                </a:ext>
              </a:extLst>
            </p:cNvPr>
            <p:cNvSpPr/>
            <p:nvPr/>
          </p:nvSpPr>
          <p:spPr bwMode="auto">
            <a:xfrm>
              <a:off x="5475891" y="51290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grpSp>
      <p:cxnSp>
        <p:nvCxnSpPr>
          <p:cNvPr id="24" name="Straight Arrow Connector 23">
            <a:extLst>
              <a:ext uri="{FF2B5EF4-FFF2-40B4-BE49-F238E27FC236}">
                <a16:creationId xmlns:a16="http://schemas.microsoft.com/office/drawing/2014/main" id="{C32802CD-8322-444D-BDB3-585CAF5B6ACC}"/>
              </a:ext>
            </a:extLst>
          </p:cNvPr>
          <p:cNvCxnSpPr/>
          <p:nvPr/>
        </p:nvCxnSpPr>
        <p:spPr bwMode="auto">
          <a:xfrm>
            <a:off x="2706414" y="2958662"/>
            <a:ext cx="914400" cy="914400"/>
          </a:xfrm>
          <a:prstGeom prst="straightConnector1">
            <a:avLst/>
          </a:prstGeom>
          <a:solidFill>
            <a:schemeClr val="bg2"/>
          </a:solidFill>
          <a:ln>
            <a:noFill/>
            <a:tailEnd type="triangle"/>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 name="Group 25">
            <a:extLst>
              <a:ext uri="{FF2B5EF4-FFF2-40B4-BE49-F238E27FC236}">
                <a16:creationId xmlns:a16="http://schemas.microsoft.com/office/drawing/2014/main" id="{6632E09E-8C11-4683-B883-E7550EC35689}"/>
              </a:ext>
            </a:extLst>
          </p:cNvPr>
          <p:cNvGrpSpPr/>
          <p:nvPr/>
        </p:nvGrpSpPr>
        <p:grpSpPr>
          <a:xfrm>
            <a:off x="1269807" y="2843048"/>
            <a:ext cx="1673090" cy="895979"/>
            <a:chOff x="1269807" y="2843048"/>
            <a:chExt cx="1673090" cy="895979"/>
          </a:xfrm>
        </p:grpSpPr>
        <p:cxnSp>
          <p:nvCxnSpPr>
            <p:cNvPr id="22" name="Straight Arrow Connector 21">
              <a:extLst>
                <a:ext uri="{FF2B5EF4-FFF2-40B4-BE49-F238E27FC236}">
                  <a16:creationId xmlns:a16="http://schemas.microsoft.com/office/drawing/2014/main" id="{395AC3F5-4DBC-4050-AE78-518552E35353}"/>
                </a:ext>
              </a:extLst>
            </p:cNvPr>
            <p:cNvCxnSpPr/>
            <p:nvPr/>
          </p:nvCxnSpPr>
          <p:spPr bwMode="auto">
            <a:xfrm flipV="1">
              <a:off x="1713186" y="2843048"/>
              <a:ext cx="1229711" cy="585952"/>
            </a:xfrm>
            <a:prstGeom prst="straightConnector1">
              <a:avLst/>
            </a:prstGeom>
            <a:solidFill>
              <a:schemeClr val="bg2"/>
            </a:solidFill>
            <a:ln w="952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a:extLst>
                <a:ext uri="{FF2B5EF4-FFF2-40B4-BE49-F238E27FC236}">
                  <a16:creationId xmlns:a16="http://schemas.microsoft.com/office/drawing/2014/main" id="{7C7E891A-9AD3-48DE-B7C4-5F2AE23F1720}"/>
                </a:ext>
              </a:extLst>
            </p:cNvPr>
            <p:cNvSpPr txBox="1"/>
            <p:nvPr/>
          </p:nvSpPr>
          <p:spPr>
            <a:xfrm>
              <a:off x="1269807" y="3092696"/>
              <a:ext cx="908462" cy="646331"/>
            </a:xfrm>
            <a:prstGeom prst="rect">
              <a:avLst/>
            </a:prstGeom>
            <a:noFill/>
          </p:spPr>
          <p:txBody>
            <a:bodyPr wrap="square" rtlCol="0">
              <a:spAutoFit/>
            </a:bodyPr>
            <a:lstStyle/>
            <a:p>
              <a:r>
                <a:rPr lang="en-US" dirty="0"/>
                <a:t>LIS pixel</a:t>
              </a:r>
            </a:p>
          </p:txBody>
        </p:sp>
      </p:grpSp>
      <p:grpSp>
        <p:nvGrpSpPr>
          <p:cNvPr id="27" name="Group 26">
            <a:extLst>
              <a:ext uri="{FF2B5EF4-FFF2-40B4-BE49-F238E27FC236}">
                <a16:creationId xmlns:a16="http://schemas.microsoft.com/office/drawing/2014/main" id="{5F3D0D88-2350-4ADE-BA58-07D188FCAB40}"/>
              </a:ext>
            </a:extLst>
          </p:cNvPr>
          <p:cNvGrpSpPr/>
          <p:nvPr/>
        </p:nvGrpSpPr>
        <p:grpSpPr>
          <a:xfrm>
            <a:off x="1031669" y="4001814"/>
            <a:ext cx="2529683" cy="1085110"/>
            <a:chOff x="1269807" y="2653917"/>
            <a:chExt cx="2529683" cy="1085110"/>
          </a:xfrm>
        </p:grpSpPr>
        <p:cxnSp>
          <p:nvCxnSpPr>
            <p:cNvPr id="28" name="Straight Arrow Connector 27">
              <a:extLst>
                <a:ext uri="{FF2B5EF4-FFF2-40B4-BE49-F238E27FC236}">
                  <a16:creationId xmlns:a16="http://schemas.microsoft.com/office/drawing/2014/main" id="{D4A42BD0-B4D9-4D4E-B299-4626E23FC7BE}"/>
                </a:ext>
              </a:extLst>
            </p:cNvPr>
            <p:cNvCxnSpPr/>
            <p:nvPr/>
          </p:nvCxnSpPr>
          <p:spPr bwMode="auto">
            <a:xfrm flipV="1">
              <a:off x="1960521" y="2653917"/>
              <a:ext cx="1838969" cy="738691"/>
            </a:xfrm>
            <a:prstGeom prst="straightConnector1">
              <a:avLst/>
            </a:prstGeom>
            <a:solidFill>
              <a:schemeClr val="bg2"/>
            </a:solidFill>
            <a:ln w="952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a:extLst>
                <a:ext uri="{FF2B5EF4-FFF2-40B4-BE49-F238E27FC236}">
                  <a16:creationId xmlns:a16="http://schemas.microsoft.com/office/drawing/2014/main" id="{C084F7D0-F014-47BA-9F44-5DA721F8A466}"/>
                </a:ext>
              </a:extLst>
            </p:cNvPr>
            <p:cNvSpPr txBox="1"/>
            <p:nvPr/>
          </p:nvSpPr>
          <p:spPr>
            <a:xfrm>
              <a:off x="1269807" y="3092696"/>
              <a:ext cx="908462" cy="646331"/>
            </a:xfrm>
            <a:prstGeom prst="rect">
              <a:avLst/>
            </a:prstGeom>
            <a:noFill/>
          </p:spPr>
          <p:txBody>
            <a:bodyPr wrap="square" rtlCol="0">
              <a:spAutoFit/>
            </a:bodyPr>
            <a:lstStyle/>
            <a:p>
              <a:r>
                <a:rPr lang="en-US" dirty="0"/>
                <a:t>GLM pixel</a:t>
              </a:r>
            </a:p>
          </p:txBody>
        </p:sp>
      </p:grpSp>
      <p:sp>
        <p:nvSpPr>
          <p:cNvPr id="31" name="TextBox 30">
            <a:extLst>
              <a:ext uri="{FF2B5EF4-FFF2-40B4-BE49-F238E27FC236}">
                <a16:creationId xmlns:a16="http://schemas.microsoft.com/office/drawing/2014/main" id="{E7C6F914-53ED-4CD1-8C75-8D7F14446AC6}"/>
              </a:ext>
            </a:extLst>
          </p:cNvPr>
          <p:cNvSpPr txBox="1"/>
          <p:nvPr/>
        </p:nvSpPr>
        <p:spPr>
          <a:xfrm>
            <a:off x="7388775" y="2519882"/>
            <a:ext cx="4556232" cy="2954655"/>
          </a:xfrm>
          <a:prstGeom prst="rect">
            <a:avLst/>
          </a:prstGeom>
          <a:noFill/>
        </p:spPr>
        <p:txBody>
          <a:bodyPr wrap="square" rtlCol="0">
            <a:spAutoFit/>
          </a:bodyPr>
          <a:lstStyle/>
          <a:p>
            <a:pPr algn="ctr"/>
            <a:r>
              <a:rPr lang="en-US" dirty="0"/>
              <a:t>Large source with FIXED energy density, thus steadily decreasing energy as the size decreases</a:t>
            </a:r>
          </a:p>
          <a:p>
            <a:pPr algn="ctr"/>
            <a:endParaRPr lang="en-US" dirty="0"/>
          </a:p>
          <a:p>
            <a:pPr algn="ctr"/>
            <a:endParaRPr lang="en-US" dirty="0"/>
          </a:p>
          <a:p>
            <a:pPr algn="ctr"/>
            <a:r>
              <a:rPr lang="en-US" i="1" dirty="0" err="1"/>
              <a:t>E</a:t>
            </a:r>
            <a:r>
              <a:rPr lang="en-US" i="1" baseline="-25000" dirty="0" err="1"/>
              <a:t>dens</a:t>
            </a:r>
            <a:r>
              <a:rPr lang="en-US" dirty="0"/>
              <a:t> = </a:t>
            </a:r>
            <a:r>
              <a:rPr lang="en-US" dirty="0">
                <a:solidFill>
                  <a:srgbClr val="FF0000"/>
                </a:solidFill>
              </a:rPr>
              <a:t>10 J/km</a:t>
            </a:r>
            <a:r>
              <a:rPr lang="en-US" baseline="30000" dirty="0">
                <a:solidFill>
                  <a:srgbClr val="FF0000"/>
                </a:solidFill>
              </a:rPr>
              <a:t>2</a:t>
            </a:r>
            <a:r>
              <a:rPr lang="en-US" dirty="0">
                <a:solidFill>
                  <a:srgbClr val="FF0000"/>
                </a:solidFill>
              </a:rPr>
              <a:t> </a:t>
            </a:r>
            <a:r>
              <a:rPr lang="en-US" dirty="0"/>
              <a:t>(</a:t>
            </a:r>
            <a:r>
              <a:rPr lang="en-US" dirty="0">
                <a:solidFill>
                  <a:srgbClr val="FF0000"/>
                </a:solidFill>
              </a:rPr>
              <a:t>Only GLM detection</a:t>
            </a:r>
            <a:r>
              <a:rPr lang="en-US" dirty="0"/>
              <a:t>)</a:t>
            </a:r>
          </a:p>
          <a:p>
            <a:pPr algn="ctr"/>
            <a:endParaRPr lang="en-US" dirty="0"/>
          </a:p>
          <a:p>
            <a:pPr algn="ctr"/>
            <a:endParaRPr lang="en-US" dirty="0"/>
          </a:p>
          <a:p>
            <a:pPr algn="ctr"/>
            <a:r>
              <a:rPr lang="en-US" sz="1400" i="1" dirty="0"/>
              <a:t>(total energy is above the GLM threshold of 423J due to the large size of the uniform-density source</a:t>
            </a:r>
          </a:p>
          <a:p>
            <a:pPr algn="ctr"/>
            <a:r>
              <a:rPr lang="en-US" sz="1400" i="1" dirty="0"/>
              <a:t>(~55 km</a:t>
            </a:r>
            <a:r>
              <a:rPr lang="en-US" sz="1400" i="1" baseline="30000" dirty="0"/>
              <a:t>2</a:t>
            </a:r>
            <a:r>
              <a:rPr lang="en-US" sz="1400" i="1" dirty="0"/>
              <a:t>  * 10 J/km</a:t>
            </a:r>
            <a:r>
              <a:rPr lang="en-US" sz="1400" i="1" baseline="30000" dirty="0"/>
              <a:t>2</a:t>
            </a:r>
            <a:r>
              <a:rPr lang="en-US" sz="1400" i="1" dirty="0"/>
              <a:t> = 550J)</a:t>
            </a:r>
            <a:endParaRPr lang="en-US" sz="1400" dirty="0"/>
          </a:p>
        </p:txBody>
      </p:sp>
      <p:sp>
        <p:nvSpPr>
          <p:cNvPr id="32" name="Oval 31">
            <a:extLst>
              <a:ext uri="{FF2B5EF4-FFF2-40B4-BE49-F238E27FC236}">
                <a16:creationId xmlns:a16="http://schemas.microsoft.com/office/drawing/2014/main" id="{023FCE10-1607-44FF-A856-B40C8ED5242B}"/>
              </a:ext>
            </a:extLst>
          </p:cNvPr>
          <p:cNvSpPr/>
          <p:nvPr/>
        </p:nvSpPr>
        <p:spPr bwMode="auto">
          <a:xfrm>
            <a:off x="3483206" y="3239813"/>
            <a:ext cx="2069175" cy="1949669"/>
          </a:xfrm>
          <a:prstGeom prst="ellipse">
            <a:avLst/>
          </a:prstGeom>
          <a:noFill/>
          <a:ln w="22225">
            <a:solidFill>
              <a:srgbClr val="0070C0"/>
            </a:solidFill>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756032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373F6DA-C13C-4D03-BA0A-5B91E5E77EA0}"/>
              </a:ext>
            </a:extLst>
          </p:cNvPr>
          <p:cNvSpPr/>
          <p:nvPr/>
        </p:nvSpPr>
        <p:spPr bwMode="auto">
          <a:xfrm>
            <a:off x="3563007" y="3300248"/>
            <a:ext cx="1912884" cy="1828800"/>
          </a:xfrm>
          <a:prstGeom prst="rect">
            <a:avLst/>
          </a:prstGeom>
          <a:noFill/>
          <a:ln w="19050">
            <a:solidFill>
              <a:schemeClr val="tx2">
                <a:lumMod val="50000"/>
              </a:schemeClr>
            </a:solidFill>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2" name="Title 1">
            <a:extLst>
              <a:ext uri="{FF2B5EF4-FFF2-40B4-BE49-F238E27FC236}">
                <a16:creationId xmlns:a16="http://schemas.microsoft.com/office/drawing/2014/main" id="{B93CA56C-889F-46D1-9630-E40DD6ED9CA7}"/>
              </a:ext>
            </a:extLst>
          </p:cNvPr>
          <p:cNvSpPr>
            <a:spLocks noGrp="1"/>
          </p:cNvSpPr>
          <p:nvPr>
            <p:ph type="title"/>
          </p:nvPr>
        </p:nvSpPr>
        <p:spPr/>
        <p:txBody>
          <a:bodyPr/>
          <a:lstStyle/>
          <a:p>
            <a:r>
              <a:rPr lang="en-US" dirty="0"/>
              <a:t>Cloud-top detection animation: large source</a:t>
            </a:r>
          </a:p>
        </p:txBody>
      </p:sp>
      <p:grpSp>
        <p:nvGrpSpPr>
          <p:cNvPr id="19" name="Group 18">
            <a:extLst>
              <a:ext uri="{FF2B5EF4-FFF2-40B4-BE49-F238E27FC236}">
                <a16:creationId xmlns:a16="http://schemas.microsoft.com/office/drawing/2014/main" id="{027D5ECD-B6A0-406C-A8DC-1CE752997D61}"/>
              </a:ext>
            </a:extLst>
          </p:cNvPr>
          <p:cNvGrpSpPr/>
          <p:nvPr/>
        </p:nvGrpSpPr>
        <p:grpSpPr>
          <a:xfrm>
            <a:off x="2606565" y="2385848"/>
            <a:ext cx="3825768" cy="3657600"/>
            <a:chOff x="2606565" y="2385848"/>
            <a:chExt cx="3825768" cy="3657600"/>
          </a:xfrm>
        </p:grpSpPr>
        <p:sp>
          <p:nvSpPr>
            <p:cNvPr id="3" name="Rectangle 2">
              <a:extLst>
                <a:ext uri="{FF2B5EF4-FFF2-40B4-BE49-F238E27FC236}">
                  <a16:creationId xmlns:a16="http://schemas.microsoft.com/office/drawing/2014/main" id="{794A0FE0-6F95-4AA5-BE51-9D9F385655CA}"/>
                </a:ext>
              </a:extLst>
            </p:cNvPr>
            <p:cNvSpPr/>
            <p:nvPr/>
          </p:nvSpPr>
          <p:spPr bwMode="auto">
            <a:xfrm>
              <a:off x="2606565" y="23858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4" name="Rectangle 3">
              <a:extLst>
                <a:ext uri="{FF2B5EF4-FFF2-40B4-BE49-F238E27FC236}">
                  <a16:creationId xmlns:a16="http://schemas.microsoft.com/office/drawing/2014/main" id="{3CAC9A21-D04B-4B83-9EFE-27BB0FF6C6C2}"/>
                </a:ext>
              </a:extLst>
            </p:cNvPr>
            <p:cNvSpPr/>
            <p:nvPr/>
          </p:nvSpPr>
          <p:spPr bwMode="auto">
            <a:xfrm>
              <a:off x="3563007" y="23858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5" name="Rectangle 4">
              <a:extLst>
                <a:ext uri="{FF2B5EF4-FFF2-40B4-BE49-F238E27FC236}">
                  <a16:creationId xmlns:a16="http://schemas.microsoft.com/office/drawing/2014/main" id="{AC31DC77-1DFB-4C06-96FD-FC84E69A8213}"/>
                </a:ext>
              </a:extLst>
            </p:cNvPr>
            <p:cNvSpPr/>
            <p:nvPr/>
          </p:nvSpPr>
          <p:spPr bwMode="auto">
            <a:xfrm>
              <a:off x="4519449" y="23858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6" name="Rectangle 5">
              <a:extLst>
                <a:ext uri="{FF2B5EF4-FFF2-40B4-BE49-F238E27FC236}">
                  <a16:creationId xmlns:a16="http://schemas.microsoft.com/office/drawing/2014/main" id="{A6BF7D04-1058-4633-BCEC-9CE81E212184}"/>
                </a:ext>
              </a:extLst>
            </p:cNvPr>
            <p:cNvSpPr/>
            <p:nvPr/>
          </p:nvSpPr>
          <p:spPr bwMode="auto">
            <a:xfrm>
              <a:off x="5475891" y="23858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7" name="Rectangle 6">
              <a:extLst>
                <a:ext uri="{FF2B5EF4-FFF2-40B4-BE49-F238E27FC236}">
                  <a16:creationId xmlns:a16="http://schemas.microsoft.com/office/drawing/2014/main" id="{329E32D6-6D0E-4517-9C00-AC601EAAD8B9}"/>
                </a:ext>
              </a:extLst>
            </p:cNvPr>
            <p:cNvSpPr/>
            <p:nvPr/>
          </p:nvSpPr>
          <p:spPr bwMode="auto">
            <a:xfrm>
              <a:off x="2606565" y="33002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8" name="Rectangle 7">
              <a:extLst>
                <a:ext uri="{FF2B5EF4-FFF2-40B4-BE49-F238E27FC236}">
                  <a16:creationId xmlns:a16="http://schemas.microsoft.com/office/drawing/2014/main" id="{82BD4616-D7D5-45F6-956D-F3CBE6F7A70B}"/>
                </a:ext>
              </a:extLst>
            </p:cNvPr>
            <p:cNvSpPr/>
            <p:nvPr/>
          </p:nvSpPr>
          <p:spPr bwMode="auto">
            <a:xfrm>
              <a:off x="3563007" y="33002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9" name="Rectangle 8">
              <a:extLst>
                <a:ext uri="{FF2B5EF4-FFF2-40B4-BE49-F238E27FC236}">
                  <a16:creationId xmlns:a16="http://schemas.microsoft.com/office/drawing/2014/main" id="{A85DA4A5-B817-45D8-82BD-C6BEE2D3FA86}"/>
                </a:ext>
              </a:extLst>
            </p:cNvPr>
            <p:cNvSpPr/>
            <p:nvPr/>
          </p:nvSpPr>
          <p:spPr bwMode="auto">
            <a:xfrm>
              <a:off x="4519449" y="33002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4D43ACA7-BAD9-4C7F-BDE3-78FA1ACE87EC}"/>
                </a:ext>
              </a:extLst>
            </p:cNvPr>
            <p:cNvSpPr/>
            <p:nvPr/>
          </p:nvSpPr>
          <p:spPr bwMode="auto">
            <a:xfrm>
              <a:off x="5475891" y="33002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81957C00-B623-4366-A57B-7DA736CCF245}"/>
                </a:ext>
              </a:extLst>
            </p:cNvPr>
            <p:cNvSpPr/>
            <p:nvPr/>
          </p:nvSpPr>
          <p:spPr bwMode="auto">
            <a:xfrm>
              <a:off x="2606565" y="42146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409E68DF-E4E7-4772-B963-75DB7B6EE6C9}"/>
                </a:ext>
              </a:extLst>
            </p:cNvPr>
            <p:cNvSpPr/>
            <p:nvPr/>
          </p:nvSpPr>
          <p:spPr bwMode="auto">
            <a:xfrm>
              <a:off x="4519449" y="42146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5CDDA35F-EE9F-4C40-8009-31DB9FAFD1F1}"/>
                </a:ext>
              </a:extLst>
            </p:cNvPr>
            <p:cNvSpPr/>
            <p:nvPr/>
          </p:nvSpPr>
          <p:spPr bwMode="auto">
            <a:xfrm>
              <a:off x="5475891" y="42146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5" name="Rectangle 14">
              <a:extLst>
                <a:ext uri="{FF2B5EF4-FFF2-40B4-BE49-F238E27FC236}">
                  <a16:creationId xmlns:a16="http://schemas.microsoft.com/office/drawing/2014/main" id="{564F3D40-9745-4EB9-92D6-C108C7F4E649}"/>
                </a:ext>
              </a:extLst>
            </p:cNvPr>
            <p:cNvSpPr/>
            <p:nvPr/>
          </p:nvSpPr>
          <p:spPr bwMode="auto">
            <a:xfrm>
              <a:off x="2606565" y="51290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6" name="Rectangle 15">
              <a:extLst>
                <a:ext uri="{FF2B5EF4-FFF2-40B4-BE49-F238E27FC236}">
                  <a16:creationId xmlns:a16="http://schemas.microsoft.com/office/drawing/2014/main" id="{CE409613-E2B5-4D3D-8C4E-4B201B60AC64}"/>
                </a:ext>
              </a:extLst>
            </p:cNvPr>
            <p:cNvSpPr/>
            <p:nvPr/>
          </p:nvSpPr>
          <p:spPr bwMode="auto">
            <a:xfrm>
              <a:off x="3563007" y="51290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6C540131-0A59-4EE5-B19A-E70CC41C4921}"/>
                </a:ext>
              </a:extLst>
            </p:cNvPr>
            <p:cNvSpPr/>
            <p:nvPr/>
          </p:nvSpPr>
          <p:spPr bwMode="auto">
            <a:xfrm>
              <a:off x="4519449" y="51290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640D25CD-00CA-4835-A2CC-E083385524F4}"/>
                </a:ext>
              </a:extLst>
            </p:cNvPr>
            <p:cNvSpPr/>
            <p:nvPr/>
          </p:nvSpPr>
          <p:spPr bwMode="auto">
            <a:xfrm>
              <a:off x="5475891" y="5129048"/>
              <a:ext cx="956442" cy="914400"/>
            </a:xfrm>
            <a:prstGeom prst="rect">
              <a:avLst/>
            </a:prstGeom>
            <a:noFill/>
            <a:ln>
              <a:solidFill>
                <a:schemeClr val="accent3">
                  <a:lumMod val="65000"/>
                </a:schemeClr>
              </a:solidFill>
              <a:prstDash val="dash"/>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grpSp>
      <p:cxnSp>
        <p:nvCxnSpPr>
          <p:cNvPr id="24" name="Straight Arrow Connector 23">
            <a:extLst>
              <a:ext uri="{FF2B5EF4-FFF2-40B4-BE49-F238E27FC236}">
                <a16:creationId xmlns:a16="http://schemas.microsoft.com/office/drawing/2014/main" id="{C32802CD-8322-444D-BDB3-585CAF5B6ACC}"/>
              </a:ext>
            </a:extLst>
          </p:cNvPr>
          <p:cNvCxnSpPr/>
          <p:nvPr/>
        </p:nvCxnSpPr>
        <p:spPr bwMode="auto">
          <a:xfrm>
            <a:off x="2706414" y="2958662"/>
            <a:ext cx="914400" cy="914400"/>
          </a:xfrm>
          <a:prstGeom prst="straightConnector1">
            <a:avLst/>
          </a:prstGeom>
          <a:solidFill>
            <a:schemeClr val="bg2"/>
          </a:solidFill>
          <a:ln>
            <a:noFill/>
            <a:tailEnd type="triangle"/>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 name="Group 25">
            <a:extLst>
              <a:ext uri="{FF2B5EF4-FFF2-40B4-BE49-F238E27FC236}">
                <a16:creationId xmlns:a16="http://schemas.microsoft.com/office/drawing/2014/main" id="{6632E09E-8C11-4683-B883-E7550EC35689}"/>
              </a:ext>
            </a:extLst>
          </p:cNvPr>
          <p:cNvGrpSpPr/>
          <p:nvPr/>
        </p:nvGrpSpPr>
        <p:grpSpPr>
          <a:xfrm>
            <a:off x="1269807" y="2843048"/>
            <a:ext cx="1673090" cy="895979"/>
            <a:chOff x="1269807" y="2843048"/>
            <a:chExt cx="1673090" cy="895979"/>
          </a:xfrm>
        </p:grpSpPr>
        <p:cxnSp>
          <p:nvCxnSpPr>
            <p:cNvPr id="22" name="Straight Arrow Connector 21">
              <a:extLst>
                <a:ext uri="{FF2B5EF4-FFF2-40B4-BE49-F238E27FC236}">
                  <a16:creationId xmlns:a16="http://schemas.microsoft.com/office/drawing/2014/main" id="{395AC3F5-4DBC-4050-AE78-518552E35353}"/>
                </a:ext>
              </a:extLst>
            </p:cNvPr>
            <p:cNvCxnSpPr/>
            <p:nvPr/>
          </p:nvCxnSpPr>
          <p:spPr bwMode="auto">
            <a:xfrm flipV="1">
              <a:off x="1713186" y="2843048"/>
              <a:ext cx="1229711" cy="585952"/>
            </a:xfrm>
            <a:prstGeom prst="straightConnector1">
              <a:avLst/>
            </a:prstGeom>
            <a:solidFill>
              <a:schemeClr val="bg2"/>
            </a:solidFill>
            <a:ln w="952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a:extLst>
                <a:ext uri="{FF2B5EF4-FFF2-40B4-BE49-F238E27FC236}">
                  <a16:creationId xmlns:a16="http://schemas.microsoft.com/office/drawing/2014/main" id="{7C7E891A-9AD3-48DE-B7C4-5F2AE23F1720}"/>
                </a:ext>
              </a:extLst>
            </p:cNvPr>
            <p:cNvSpPr txBox="1"/>
            <p:nvPr/>
          </p:nvSpPr>
          <p:spPr>
            <a:xfrm>
              <a:off x="1269807" y="3092696"/>
              <a:ext cx="908462" cy="646331"/>
            </a:xfrm>
            <a:prstGeom prst="rect">
              <a:avLst/>
            </a:prstGeom>
            <a:noFill/>
          </p:spPr>
          <p:txBody>
            <a:bodyPr wrap="square" rtlCol="0">
              <a:spAutoFit/>
            </a:bodyPr>
            <a:lstStyle/>
            <a:p>
              <a:r>
                <a:rPr lang="en-US" dirty="0"/>
                <a:t>LIS pixel</a:t>
              </a:r>
            </a:p>
          </p:txBody>
        </p:sp>
      </p:grpSp>
      <p:grpSp>
        <p:nvGrpSpPr>
          <p:cNvPr id="27" name="Group 26">
            <a:extLst>
              <a:ext uri="{FF2B5EF4-FFF2-40B4-BE49-F238E27FC236}">
                <a16:creationId xmlns:a16="http://schemas.microsoft.com/office/drawing/2014/main" id="{5F3D0D88-2350-4ADE-BA58-07D188FCAB40}"/>
              </a:ext>
            </a:extLst>
          </p:cNvPr>
          <p:cNvGrpSpPr/>
          <p:nvPr/>
        </p:nvGrpSpPr>
        <p:grpSpPr>
          <a:xfrm>
            <a:off x="1031669" y="4001814"/>
            <a:ext cx="2529683" cy="1085110"/>
            <a:chOff x="1269807" y="2653917"/>
            <a:chExt cx="2529683" cy="1085110"/>
          </a:xfrm>
        </p:grpSpPr>
        <p:cxnSp>
          <p:nvCxnSpPr>
            <p:cNvPr id="28" name="Straight Arrow Connector 27">
              <a:extLst>
                <a:ext uri="{FF2B5EF4-FFF2-40B4-BE49-F238E27FC236}">
                  <a16:creationId xmlns:a16="http://schemas.microsoft.com/office/drawing/2014/main" id="{D4A42BD0-B4D9-4D4E-B299-4626E23FC7BE}"/>
                </a:ext>
              </a:extLst>
            </p:cNvPr>
            <p:cNvCxnSpPr/>
            <p:nvPr/>
          </p:nvCxnSpPr>
          <p:spPr bwMode="auto">
            <a:xfrm flipV="1">
              <a:off x="1960521" y="2653917"/>
              <a:ext cx="1838969" cy="738691"/>
            </a:xfrm>
            <a:prstGeom prst="straightConnector1">
              <a:avLst/>
            </a:prstGeom>
            <a:solidFill>
              <a:schemeClr val="bg2"/>
            </a:solidFill>
            <a:ln w="952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a:extLst>
                <a:ext uri="{FF2B5EF4-FFF2-40B4-BE49-F238E27FC236}">
                  <a16:creationId xmlns:a16="http://schemas.microsoft.com/office/drawing/2014/main" id="{C084F7D0-F014-47BA-9F44-5DA721F8A466}"/>
                </a:ext>
              </a:extLst>
            </p:cNvPr>
            <p:cNvSpPr txBox="1"/>
            <p:nvPr/>
          </p:nvSpPr>
          <p:spPr>
            <a:xfrm>
              <a:off x="1269807" y="3092696"/>
              <a:ext cx="908462" cy="646331"/>
            </a:xfrm>
            <a:prstGeom prst="rect">
              <a:avLst/>
            </a:prstGeom>
            <a:noFill/>
          </p:spPr>
          <p:txBody>
            <a:bodyPr wrap="square" rtlCol="0">
              <a:spAutoFit/>
            </a:bodyPr>
            <a:lstStyle/>
            <a:p>
              <a:r>
                <a:rPr lang="en-US" dirty="0"/>
                <a:t>GLM pixel</a:t>
              </a:r>
            </a:p>
          </p:txBody>
        </p:sp>
      </p:grpSp>
      <p:sp>
        <p:nvSpPr>
          <p:cNvPr id="31" name="TextBox 30">
            <a:extLst>
              <a:ext uri="{FF2B5EF4-FFF2-40B4-BE49-F238E27FC236}">
                <a16:creationId xmlns:a16="http://schemas.microsoft.com/office/drawing/2014/main" id="{E7C6F914-53ED-4CD1-8C75-8D7F14446AC6}"/>
              </a:ext>
            </a:extLst>
          </p:cNvPr>
          <p:cNvSpPr txBox="1"/>
          <p:nvPr/>
        </p:nvSpPr>
        <p:spPr>
          <a:xfrm>
            <a:off x="7388775" y="2519882"/>
            <a:ext cx="4556232" cy="2954655"/>
          </a:xfrm>
          <a:prstGeom prst="rect">
            <a:avLst/>
          </a:prstGeom>
          <a:noFill/>
        </p:spPr>
        <p:txBody>
          <a:bodyPr wrap="square" rtlCol="0">
            <a:spAutoFit/>
          </a:bodyPr>
          <a:lstStyle/>
          <a:p>
            <a:pPr algn="ctr"/>
            <a:r>
              <a:rPr lang="en-US" dirty="0"/>
              <a:t>Large source with FIXED energy density, thus steadily decreasing energy as the size decreases</a:t>
            </a:r>
          </a:p>
          <a:p>
            <a:pPr algn="ctr"/>
            <a:endParaRPr lang="en-US" dirty="0"/>
          </a:p>
          <a:p>
            <a:pPr algn="ctr"/>
            <a:endParaRPr lang="en-US" dirty="0"/>
          </a:p>
          <a:p>
            <a:pPr algn="ctr"/>
            <a:r>
              <a:rPr lang="en-US" i="1" dirty="0" err="1"/>
              <a:t>E</a:t>
            </a:r>
            <a:r>
              <a:rPr lang="en-US" i="1" baseline="-25000" dirty="0" err="1"/>
              <a:t>dens</a:t>
            </a:r>
            <a:r>
              <a:rPr lang="en-US" dirty="0"/>
              <a:t> = </a:t>
            </a:r>
            <a:r>
              <a:rPr lang="en-US" dirty="0">
                <a:solidFill>
                  <a:srgbClr val="FF0000"/>
                </a:solidFill>
              </a:rPr>
              <a:t>10 J/km</a:t>
            </a:r>
            <a:r>
              <a:rPr lang="en-US" baseline="30000" dirty="0">
                <a:solidFill>
                  <a:srgbClr val="FF0000"/>
                </a:solidFill>
              </a:rPr>
              <a:t>2</a:t>
            </a:r>
            <a:r>
              <a:rPr lang="en-US" dirty="0">
                <a:solidFill>
                  <a:srgbClr val="FF0000"/>
                </a:solidFill>
              </a:rPr>
              <a:t> (No detection</a:t>
            </a:r>
            <a:r>
              <a:rPr lang="en-US" dirty="0"/>
              <a:t>)</a:t>
            </a:r>
          </a:p>
          <a:p>
            <a:pPr algn="ctr"/>
            <a:endParaRPr lang="en-US" dirty="0"/>
          </a:p>
          <a:p>
            <a:pPr algn="ctr"/>
            <a:endParaRPr lang="en-US" sz="1400" dirty="0"/>
          </a:p>
          <a:p>
            <a:pPr algn="ctr"/>
            <a:r>
              <a:rPr lang="en-US" sz="1400" i="1" dirty="0"/>
              <a:t>(total energy is below the GLM threshold of 423J due to the smaller size of the uniform-density source</a:t>
            </a:r>
            <a:endParaRPr lang="en-US" sz="1400" dirty="0"/>
          </a:p>
          <a:p>
            <a:endParaRPr lang="en-US" dirty="0"/>
          </a:p>
        </p:txBody>
      </p:sp>
      <p:sp>
        <p:nvSpPr>
          <p:cNvPr id="32" name="Oval 31">
            <a:extLst>
              <a:ext uri="{FF2B5EF4-FFF2-40B4-BE49-F238E27FC236}">
                <a16:creationId xmlns:a16="http://schemas.microsoft.com/office/drawing/2014/main" id="{023FCE10-1607-44FF-A856-B40C8ED5242B}"/>
              </a:ext>
            </a:extLst>
          </p:cNvPr>
          <p:cNvSpPr/>
          <p:nvPr/>
        </p:nvSpPr>
        <p:spPr bwMode="auto">
          <a:xfrm>
            <a:off x="3787034" y="3515710"/>
            <a:ext cx="1473394" cy="1397876"/>
          </a:xfrm>
          <a:prstGeom prst="ellipse">
            <a:avLst/>
          </a:prstGeom>
          <a:noFill/>
          <a:ln w="22225">
            <a:solidFill>
              <a:srgbClr val="0070C0"/>
            </a:solidFill>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01041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D863E-890C-4421-B0E2-52420DFFA451}"/>
              </a:ext>
            </a:extLst>
          </p:cNvPr>
          <p:cNvSpPr>
            <a:spLocks noGrp="1"/>
          </p:cNvSpPr>
          <p:nvPr>
            <p:ph type="title"/>
          </p:nvPr>
        </p:nvSpPr>
        <p:spPr>
          <a:xfrm>
            <a:off x="2224668" y="427943"/>
            <a:ext cx="9499247" cy="581025"/>
          </a:xfrm>
        </p:spPr>
        <p:txBody>
          <a:bodyPr/>
          <a:lstStyle/>
          <a:p>
            <a:r>
              <a:rPr lang="en-US" sz="2800" dirty="0"/>
              <a:t>Lightning Mapping Coverage for GLM, MERLIN, and LMA</a:t>
            </a:r>
          </a:p>
        </p:txBody>
      </p:sp>
      <p:pic>
        <p:nvPicPr>
          <p:cNvPr id="7" name="Picture 6" descr="A picture containing text, map&#10;&#10;Description automatically generated">
            <a:extLst>
              <a:ext uri="{FF2B5EF4-FFF2-40B4-BE49-F238E27FC236}">
                <a16:creationId xmlns:a16="http://schemas.microsoft.com/office/drawing/2014/main" id="{BC7498E9-7065-4634-82FA-C9ED1E3E2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5416" y="1367607"/>
            <a:ext cx="2743200" cy="2467008"/>
          </a:xfrm>
          <a:prstGeom prst="rect">
            <a:avLst/>
          </a:prstGeom>
        </p:spPr>
      </p:pic>
      <p:pic>
        <p:nvPicPr>
          <p:cNvPr id="9" name="Picture 8" descr="A close up of a map&#10;&#10;Description automatically generated">
            <a:extLst>
              <a:ext uri="{FF2B5EF4-FFF2-40B4-BE49-F238E27FC236}">
                <a16:creationId xmlns:a16="http://schemas.microsoft.com/office/drawing/2014/main" id="{B5F82665-4DDB-4B68-83AD-4E2DA2F409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724" y="1367607"/>
            <a:ext cx="2743200" cy="2467008"/>
          </a:xfrm>
          <a:prstGeom prst="rect">
            <a:avLst/>
          </a:prstGeom>
        </p:spPr>
      </p:pic>
      <p:pic>
        <p:nvPicPr>
          <p:cNvPr id="11" name="Picture 10" descr="A close up of a map&#10;&#10;Description automatically generated">
            <a:extLst>
              <a:ext uri="{FF2B5EF4-FFF2-40B4-BE49-F238E27FC236}">
                <a16:creationId xmlns:a16="http://schemas.microsoft.com/office/drawing/2014/main" id="{CD74B8FC-F58F-477F-8EF8-0F0210C2A0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6108" y="1367607"/>
            <a:ext cx="2743200" cy="2467008"/>
          </a:xfrm>
          <a:prstGeom prst="rect">
            <a:avLst/>
          </a:prstGeom>
        </p:spPr>
      </p:pic>
      <p:pic>
        <p:nvPicPr>
          <p:cNvPr id="13" name="Picture 12" descr="A close up of a map&#10;&#10;Description automatically generated">
            <a:extLst>
              <a:ext uri="{FF2B5EF4-FFF2-40B4-BE49-F238E27FC236}">
                <a16:creationId xmlns:a16="http://schemas.microsoft.com/office/drawing/2014/main" id="{9452FB9F-AD8E-4EB4-A5F1-9B12425E2D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4724" y="3878120"/>
            <a:ext cx="2743200" cy="2467008"/>
          </a:xfrm>
          <a:prstGeom prst="rect">
            <a:avLst/>
          </a:prstGeom>
        </p:spPr>
      </p:pic>
      <p:pic>
        <p:nvPicPr>
          <p:cNvPr id="15" name="Picture 14" descr="A close up of a map&#10;&#10;Description automatically generated">
            <a:extLst>
              <a:ext uri="{FF2B5EF4-FFF2-40B4-BE49-F238E27FC236}">
                <a16:creationId xmlns:a16="http://schemas.microsoft.com/office/drawing/2014/main" id="{85ED9382-9375-4F9E-B871-2E99B8AAC7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46108" y="3878120"/>
            <a:ext cx="2743200" cy="2467008"/>
          </a:xfrm>
          <a:prstGeom prst="rect">
            <a:avLst/>
          </a:prstGeom>
        </p:spPr>
      </p:pic>
      <p:pic>
        <p:nvPicPr>
          <p:cNvPr id="17" name="Picture 16" descr="A picture containing text, map&#10;&#10;Description automatically generated">
            <a:extLst>
              <a:ext uri="{FF2B5EF4-FFF2-40B4-BE49-F238E27FC236}">
                <a16:creationId xmlns:a16="http://schemas.microsoft.com/office/drawing/2014/main" id="{537C0D06-8E86-44E2-95D3-A2FEBA9DA8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55416" y="3878120"/>
            <a:ext cx="2743200" cy="2467008"/>
          </a:xfrm>
          <a:prstGeom prst="rect">
            <a:avLst/>
          </a:prstGeom>
        </p:spPr>
      </p:pic>
      <p:sp>
        <p:nvSpPr>
          <p:cNvPr id="18" name="TextBox 17">
            <a:extLst>
              <a:ext uri="{FF2B5EF4-FFF2-40B4-BE49-F238E27FC236}">
                <a16:creationId xmlns:a16="http://schemas.microsoft.com/office/drawing/2014/main" id="{31A6EDFA-E4EC-45DA-8476-139FA3F3084B}"/>
              </a:ext>
            </a:extLst>
          </p:cNvPr>
          <p:cNvSpPr txBox="1"/>
          <p:nvPr/>
        </p:nvSpPr>
        <p:spPr>
          <a:xfrm>
            <a:off x="4017740" y="1052625"/>
            <a:ext cx="7460166" cy="369332"/>
          </a:xfrm>
          <a:prstGeom prst="rect">
            <a:avLst/>
          </a:prstGeom>
          <a:noFill/>
        </p:spPr>
        <p:txBody>
          <a:bodyPr wrap="square" rtlCol="0">
            <a:spAutoFit/>
          </a:bodyPr>
          <a:lstStyle/>
          <a:p>
            <a:r>
              <a:rPr lang="en-US" dirty="0"/>
              <a:t>MERLIN                              KSC LMA                           GOES-16 GLM      </a:t>
            </a:r>
          </a:p>
        </p:txBody>
      </p:sp>
      <p:sp>
        <p:nvSpPr>
          <p:cNvPr id="19" name="TextBox 18">
            <a:extLst>
              <a:ext uri="{FF2B5EF4-FFF2-40B4-BE49-F238E27FC236}">
                <a16:creationId xmlns:a16="http://schemas.microsoft.com/office/drawing/2014/main" id="{CE7412EF-9D21-42EB-BC2E-38BB5752EE1F}"/>
              </a:ext>
            </a:extLst>
          </p:cNvPr>
          <p:cNvSpPr txBox="1"/>
          <p:nvPr/>
        </p:nvSpPr>
        <p:spPr>
          <a:xfrm>
            <a:off x="1328231" y="2090292"/>
            <a:ext cx="1792873" cy="646331"/>
          </a:xfrm>
          <a:prstGeom prst="rect">
            <a:avLst/>
          </a:prstGeom>
          <a:noFill/>
        </p:spPr>
        <p:txBody>
          <a:bodyPr wrap="square" rtlCol="0">
            <a:spAutoFit/>
          </a:bodyPr>
          <a:lstStyle/>
          <a:p>
            <a:r>
              <a:rPr lang="en-US" dirty="0"/>
              <a:t>March 20, 2018       18-19 UTC</a:t>
            </a:r>
          </a:p>
        </p:txBody>
      </p:sp>
      <p:sp>
        <p:nvSpPr>
          <p:cNvPr id="20" name="TextBox 19">
            <a:extLst>
              <a:ext uri="{FF2B5EF4-FFF2-40B4-BE49-F238E27FC236}">
                <a16:creationId xmlns:a16="http://schemas.microsoft.com/office/drawing/2014/main" id="{B45C3502-E9B6-426D-A218-02F4320D557F}"/>
              </a:ext>
            </a:extLst>
          </p:cNvPr>
          <p:cNvSpPr txBox="1"/>
          <p:nvPr/>
        </p:nvSpPr>
        <p:spPr>
          <a:xfrm>
            <a:off x="1328230" y="5001684"/>
            <a:ext cx="1792873" cy="646331"/>
          </a:xfrm>
          <a:prstGeom prst="rect">
            <a:avLst/>
          </a:prstGeom>
          <a:noFill/>
        </p:spPr>
        <p:txBody>
          <a:bodyPr wrap="square" rtlCol="0">
            <a:spAutoFit/>
          </a:bodyPr>
          <a:lstStyle/>
          <a:p>
            <a:r>
              <a:rPr lang="en-US" dirty="0"/>
              <a:t>March 20, 2018       19-20 UTC</a:t>
            </a:r>
          </a:p>
        </p:txBody>
      </p:sp>
      <p:sp>
        <p:nvSpPr>
          <p:cNvPr id="12" name="TextBox 11">
            <a:extLst>
              <a:ext uri="{FF2B5EF4-FFF2-40B4-BE49-F238E27FC236}">
                <a16:creationId xmlns:a16="http://schemas.microsoft.com/office/drawing/2014/main" id="{43C2FFDC-057E-4E03-B263-E1897F5719D5}"/>
              </a:ext>
            </a:extLst>
          </p:cNvPr>
          <p:cNvSpPr txBox="1"/>
          <p:nvPr/>
        </p:nvSpPr>
        <p:spPr>
          <a:xfrm>
            <a:off x="736445" y="3274029"/>
            <a:ext cx="2404533" cy="1384995"/>
          </a:xfrm>
          <a:prstGeom prst="rect">
            <a:avLst/>
          </a:prstGeom>
          <a:noFill/>
        </p:spPr>
        <p:txBody>
          <a:bodyPr wrap="square" rtlCol="0">
            <a:spAutoFit/>
          </a:bodyPr>
          <a:lstStyle/>
          <a:p>
            <a:r>
              <a:rPr lang="en-US" sz="1200" dirty="0">
                <a:solidFill>
                  <a:srgbClr val="02040A"/>
                </a:solidFill>
              </a:rPr>
              <a:t>Plan view of lightning “source densities” for three systems looking at the same storm in central Florida between 18:00 and19:00 on March 20</a:t>
            </a:r>
            <a:r>
              <a:rPr lang="en-US" sz="1200" baseline="30000" dirty="0">
                <a:solidFill>
                  <a:srgbClr val="02040A"/>
                </a:solidFill>
              </a:rPr>
              <a:t>th</a:t>
            </a:r>
            <a:r>
              <a:rPr lang="en-US" sz="1200" dirty="0">
                <a:solidFill>
                  <a:srgbClr val="02040A"/>
                </a:solidFill>
              </a:rPr>
              <a:t>, 2018. Color scale is log2 of the source counts.</a:t>
            </a:r>
          </a:p>
        </p:txBody>
      </p:sp>
    </p:spTree>
    <p:extLst>
      <p:ext uri="{BB962C8B-B14F-4D97-AF65-F5344CB8AC3E}">
        <p14:creationId xmlns:p14="http://schemas.microsoft.com/office/powerpoint/2010/main" val="2531677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25368-47B9-4DC1-8C09-8FE2DA8EC1BC}"/>
              </a:ext>
            </a:extLst>
          </p:cNvPr>
          <p:cNvSpPr>
            <a:spLocks noGrp="1"/>
          </p:cNvSpPr>
          <p:nvPr>
            <p:ph type="title"/>
          </p:nvPr>
        </p:nvSpPr>
        <p:spPr/>
        <p:txBody>
          <a:bodyPr/>
          <a:lstStyle/>
          <a:p>
            <a:r>
              <a:rPr lang="en-US" dirty="0"/>
              <a:t>Technical Approach</a:t>
            </a:r>
          </a:p>
        </p:txBody>
      </p:sp>
      <p:sp>
        <p:nvSpPr>
          <p:cNvPr id="3" name="Content Placeholder 2">
            <a:extLst>
              <a:ext uri="{FF2B5EF4-FFF2-40B4-BE49-F238E27FC236}">
                <a16:creationId xmlns:a16="http://schemas.microsoft.com/office/drawing/2014/main" id="{3DA53A45-4237-47B2-B907-F57EDE2D8D06}"/>
              </a:ext>
            </a:extLst>
          </p:cNvPr>
          <p:cNvSpPr>
            <a:spLocks noGrp="1"/>
          </p:cNvSpPr>
          <p:nvPr>
            <p:ph idx="1"/>
          </p:nvPr>
        </p:nvSpPr>
        <p:spPr>
          <a:xfrm>
            <a:off x="5446890" y="2376129"/>
            <a:ext cx="6344775" cy="3646311"/>
          </a:xfrm>
        </p:spPr>
        <p:txBody>
          <a:bodyPr/>
          <a:lstStyle/>
          <a:p>
            <a:r>
              <a:rPr lang="en-US" dirty="0"/>
              <a:t>Conceptual Bases:</a:t>
            </a:r>
          </a:p>
          <a:p>
            <a:pPr lvl="1"/>
            <a:r>
              <a:rPr lang="en-US" dirty="0"/>
              <a:t>LMA can be relied-upon to</a:t>
            </a:r>
          </a:p>
          <a:p>
            <a:pPr lvl="2"/>
            <a:r>
              <a:rPr lang="en-US" dirty="0"/>
              <a:t>determine the start and minimal duration of a flash</a:t>
            </a:r>
          </a:p>
          <a:p>
            <a:pPr lvl="2"/>
            <a:r>
              <a:rPr lang="en-US" dirty="0"/>
              <a:t>define the set of possible 3-dimensional paths for higher-current processes</a:t>
            </a:r>
          </a:p>
          <a:p>
            <a:pPr lvl="2"/>
            <a:endParaRPr lang="en-US" dirty="0"/>
          </a:p>
          <a:p>
            <a:pPr lvl="1"/>
            <a:r>
              <a:rPr lang="en-US" dirty="0"/>
              <a:t>High-current processes can occur well after channel development depicted by LMA (</a:t>
            </a:r>
            <a:r>
              <a:rPr lang="en-US" i="1" dirty="0"/>
              <a:t>so time coincidence requirements are very loose</a:t>
            </a:r>
            <a:r>
              <a:rPr lang="en-US" dirty="0"/>
              <a:t>)</a:t>
            </a:r>
          </a:p>
        </p:txBody>
      </p:sp>
      <p:cxnSp>
        <p:nvCxnSpPr>
          <p:cNvPr id="13" name="Straight Arrow Connector 12">
            <a:extLst>
              <a:ext uri="{FF2B5EF4-FFF2-40B4-BE49-F238E27FC236}">
                <a16:creationId xmlns:a16="http://schemas.microsoft.com/office/drawing/2014/main" id="{32FBF7DD-8C2E-45EB-868E-22503695CB58}"/>
              </a:ext>
            </a:extLst>
          </p:cNvPr>
          <p:cNvCxnSpPr>
            <a:cxnSpLocks/>
          </p:cNvCxnSpPr>
          <p:nvPr/>
        </p:nvCxnSpPr>
        <p:spPr>
          <a:xfrm flipV="1">
            <a:off x="15495713" y="7409388"/>
            <a:ext cx="360941" cy="3644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4E02DFB-8262-4EF0-9FF7-09AFB7772C06}"/>
              </a:ext>
            </a:extLst>
          </p:cNvPr>
          <p:cNvPicPr>
            <a:picLocks noChangeAspect="1"/>
          </p:cNvPicPr>
          <p:nvPr/>
        </p:nvPicPr>
        <p:blipFill>
          <a:blip r:embed="rId2"/>
          <a:stretch>
            <a:fillRect/>
          </a:stretch>
        </p:blipFill>
        <p:spPr>
          <a:xfrm>
            <a:off x="1337732" y="2301161"/>
            <a:ext cx="3951114" cy="2718522"/>
          </a:xfrm>
          <a:prstGeom prst="rect">
            <a:avLst/>
          </a:prstGeom>
        </p:spPr>
      </p:pic>
      <p:sp>
        <p:nvSpPr>
          <p:cNvPr id="5" name="TextBox 4">
            <a:extLst>
              <a:ext uri="{FF2B5EF4-FFF2-40B4-BE49-F238E27FC236}">
                <a16:creationId xmlns:a16="http://schemas.microsoft.com/office/drawing/2014/main" id="{6A2D917B-A6CD-418C-8C5D-658EE1D56127}"/>
              </a:ext>
            </a:extLst>
          </p:cNvPr>
          <p:cNvSpPr txBox="1"/>
          <p:nvPr/>
        </p:nvSpPr>
        <p:spPr>
          <a:xfrm>
            <a:off x="1676400" y="5019683"/>
            <a:ext cx="3431822" cy="1200329"/>
          </a:xfrm>
          <a:prstGeom prst="rect">
            <a:avLst/>
          </a:prstGeom>
          <a:noFill/>
        </p:spPr>
        <p:txBody>
          <a:bodyPr wrap="square" rtlCol="0">
            <a:spAutoFit/>
          </a:bodyPr>
          <a:lstStyle/>
          <a:p>
            <a:r>
              <a:rPr lang="en-US" sz="1200" dirty="0">
                <a:solidFill>
                  <a:srgbClr val="02040A"/>
                </a:solidFill>
              </a:rPr>
              <a:t>Plan view of three LMA flashes at Kennedy Space Center during 21:56:50 to 21:57:00 on March 20</a:t>
            </a:r>
            <a:r>
              <a:rPr lang="en-US" sz="1200" baseline="30000" dirty="0">
                <a:solidFill>
                  <a:srgbClr val="02040A"/>
                </a:solidFill>
              </a:rPr>
              <a:t>th</a:t>
            </a:r>
            <a:r>
              <a:rPr lang="en-US" sz="1200" dirty="0">
                <a:solidFill>
                  <a:srgbClr val="02040A"/>
                </a:solidFill>
              </a:rPr>
              <a:t>, 2018, colored by start-of-flash time. The black squares outline the GLM pixels associated with the large (red) flash. The other two (smaller) flashes were not reported by GLM </a:t>
            </a:r>
          </a:p>
        </p:txBody>
      </p:sp>
    </p:spTree>
    <p:extLst>
      <p:ext uri="{BB962C8B-B14F-4D97-AF65-F5344CB8AC3E}">
        <p14:creationId xmlns:p14="http://schemas.microsoft.com/office/powerpoint/2010/main" val="3864721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25368-47B9-4DC1-8C09-8FE2DA8EC1BC}"/>
              </a:ext>
            </a:extLst>
          </p:cNvPr>
          <p:cNvSpPr>
            <a:spLocks noGrp="1"/>
          </p:cNvSpPr>
          <p:nvPr>
            <p:ph type="title"/>
          </p:nvPr>
        </p:nvSpPr>
        <p:spPr/>
        <p:txBody>
          <a:bodyPr/>
          <a:lstStyle/>
          <a:p>
            <a:r>
              <a:rPr lang="en-US" dirty="0"/>
              <a:t>Technical Approach (cont.)</a:t>
            </a:r>
          </a:p>
        </p:txBody>
      </p:sp>
      <p:sp>
        <p:nvSpPr>
          <p:cNvPr id="3" name="Content Placeholder 2">
            <a:extLst>
              <a:ext uri="{FF2B5EF4-FFF2-40B4-BE49-F238E27FC236}">
                <a16:creationId xmlns:a16="http://schemas.microsoft.com/office/drawing/2014/main" id="{3DA53A45-4237-47B2-B907-F57EDE2D8D06}"/>
              </a:ext>
            </a:extLst>
          </p:cNvPr>
          <p:cNvSpPr>
            <a:spLocks noGrp="1"/>
          </p:cNvSpPr>
          <p:nvPr>
            <p:ph idx="1"/>
          </p:nvPr>
        </p:nvSpPr>
        <p:spPr/>
        <p:txBody>
          <a:bodyPr/>
          <a:lstStyle/>
          <a:p>
            <a:r>
              <a:rPr lang="en-US" dirty="0"/>
              <a:t>Characterize LMA flashes in terms of:</a:t>
            </a:r>
          </a:p>
          <a:p>
            <a:pPr lvl="1"/>
            <a:r>
              <a:rPr lang="en-US" dirty="0"/>
              <a:t>Duration</a:t>
            </a:r>
          </a:p>
          <a:p>
            <a:pPr lvl="1"/>
            <a:r>
              <a:rPr lang="en-US" dirty="0"/>
              <a:t>Area (convex hull)</a:t>
            </a:r>
          </a:p>
          <a:p>
            <a:pPr lvl="1"/>
            <a:r>
              <a:rPr lang="en-US" dirty="0"/>
              <a:t>Horizontal Extent (Major Axis)</a:t>
            </a:r>
          </a:p>
          <a:p>
            <a:pPr lvl="1"/>
            <a:r>
              <a:rPr lang="en-US" dirty="0"/>
              <a:t>Main Channel Length</a:t>
            </a:r>
          </a:p>
        </p:txBody>
      </p:sp>
      <p:pic>
        <p:nvPicPr>
          <p:cNvPr id="5" name="Picture 4" descr="A close up of a map&#10;&#10;Description generated with very high confidence">
            <a:extLst>
              <a:ext uri="{FF2B5EF4-FFF2-40B4-BE49-F238E27FC236}">
                <a16:creationId xmlns:a16="http://schemas.microsoft.com/office/drawing/2014/main" id="{CEA2640D-592E-4F47-A882-3A9AE21BBCD6}"/>
              </a:ext>
            </a:extLst>
          </p:cNvPr>
          <p:cNvPicPr>
            <a:picLocks noChangeAspect="1"/>
          </p:cNvPicPr>
          <p:nvPr/>
        </p:nvPicPr>
        <p:blipFill rotWithShape="1">
          <a:blip r:embed="rId2">
            <a:extLst>
              <a:ext uri="{28A0092B-C50C-407E-A947-70E740481C1C}">
                <a14:useLocalDpi xmlns:a14="http://schemas.microsoft.com/office/drawing/2010/main" val="0"/>
              </a:ext>
            </a:extLst>
          </a:blip>
          <a:srcRect l="3316" t="31350" r="7882" b="6328"/>
          <a:stretch/>
        </p:blipFill>
        <p:spPr>
          <a:xfrm>
            <a:off x="3352922" y="4253058"/>
            <a:ext cx="4163232" cy="2089207"/>
          </a:xfrm>
          <a:prstGeom prst="rect">
            <a:avLst/>
          </a:prstGeom>
        </p:spPr>
      </p:pic>
      <p:sp>
        <p:nvSpPr>
          <p:cNvPr id="12" name="TextBox 11">
            <a:extLst>
              <a:ext uri="{FF2B5EF4-FFF2-40B4-BE49-F238E27FC236}">
                <a16:creationId xmlns:a16="http://schemas.microsoft.com/office/drawing/2014/main" id="{9C7B6844-A8B8-48AD-B404-4EB9FB8CCEB0}"/>
              </a:ext>
            </a:extLst>
          </p:cNvPr>
          <p:cNvSpPr txBox="1"/>
          <p:nvPr/>
        </p:nvSpPr>
        <p:spPr>
          <a:xfrm>
            <a:off x="4917608" y="4240151"/>
            <a:ext cx="2598546" cy="400110"/>
          </a:xfrm>
          <a:prstGeom prst="rect">
            <a:avLst/>
          </a:prstGeom>
          <a:noFill/>
        </p:spPr>
        <p:txBody>
          <a:bodyPr wrap="square" rtlCol="0">
            <a:spAutoFit/>
          </a:bodyPr>
          <a:lstStyle/>
          <a:p>
            <a:r>
              <a:rPr lang="en-US" sz="2000" dirty="0">
                <a:latin typeface="+mn-lt"/>
              </a:rPr>
              <a:t>Main Channel Length</a:t>
            </a:r>
          </a:p>
        </p:txBody>
      </p:sp>
      <p:cxnSp>
        <p:nvCxnSpPr>
          <p:cNvPr id="13" name="Straight Arrow Connector 12">
            <a:extLst>
              <a:ext uri="{FF2B5EF4-FFF2-40B4-BE49-F238E27FC236}">
                <a16:creationId xmlns:a16="http://schemas.microsoft.com/office/drawing/2014/main" id="{32FBF7DD-8C2E-45EB-868E-22503695CB58}"/>
              </a:ext>
            </a:extLst>
          </p:cNvPr>
          <p:cNvCxnSpPr>
            <a:cxnSpLocks/>
          </p:cNvCxnSpPr>
          <p:nvPr/>
        </p:nvCxnSpPr>
        <p:spPr>
          <a:xfrm flipV="1">
            <a:off x="15495713" y="7409388"/>
            <a:ext cx="360941" cy="3644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D434243-888A-4E6A-98A6-2809DEA48AFC}"/>
              </a:ext>
            </a:extLst>
          </p:cNvPr>
          <p:cNvCxnSpPr>
            <a:cxnSpLocks/>
          </p:cNvCxnSpPr>
          <p:nvPr/>
        </p:nvCxnSpPr>
        <p:spPr>
          <a:xfrm flipV="1">
            <a:off x="5890952" y="5475916"/>
            <a:ext cx="0" cy="224074"/>
          </a:xfrm>
          <a:prstGeom prst="straightConnector1">
            <a:avLst/>
          </a:prstGeom>
          <a:ln w="254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2CB2A32-A78A-428C-A576-C062AF8C4190}"/>
              </a:ext>
            </a:extLst>
          </p:cNvPr>
          <p:cNvSpPr txBox="1"/>
          <p:nvPr/>
        </p:nvSpPr>
        <p:spPr>
          <a:xfrm>
            <a:off x="5198217" y="5699990"/>
            <a:ext cx="1607860" cy="371495"/>
          </a:xfrm>
          <a:prstGeom prst="rect">
            <a:avLst/>
          </a:prstGeom>
          <a:noFill/>
        </p:spPr>
        <p:txBody>
          <a:bodyPr wrap="square" rtlCol="0">
            <a:spAutoFit/>
          </a:bodyPr>
          <a:lstStyle/>
          <a:p>
            <a:r>
              <a:rPr lang="en-US" sz="2000" dirty="0">
                <a:solidFill>
                  <a:srgbClr val="FF00FF"/>
                </a:solidFill>
                <a:latin typeface="+mn-lt"/>
              </a:rPr>
              <a:t>Flash Origin</a:t>
            </a:r>
          </a:p>
        </p:txBody>
      </p:sp>
      <p:sp>
        <p:nvSpPr>
          <p:cNvPr id="18" name="TextBox 17">
            <a:extLst>
              <a:ext uri="{FF2B5EF4-FFF2-40B4-BE49-F238E27FC236}">
                <a16:creationId xmlns:a16="http://schemas.microsoft.com/office/drawing/2014/main" id="{93BFED8D-94D7-419A-AFC2-9199A799DC5B}"/>
              </a:ext>
            </a:extLst>
          </p:cNvPr>
          <p:cNvSpPr txBox="1"/>
          <p:nvPr/>
        </p:nvSpPr>
        <p:spPr>
          <a:xfrm>
            <a:off x="3886153" y="5187843"/>
            <a:ext cx="1208170" cy="400110"/>
          </a:xfrm>
          <a:prstGeom prst="rect">
            <a:avLst/>
          </a:prstGeom>
          <a:noFill/>
        </p:spPr>
        <p:txBody>
          <a:bodyPr wrap="square" rtlCol="0">
            <a:spAutoFit/>
          </a:bodyPr>
          <a:lstStyle/>
          <a:p>
            <a:r>
              <a:rPr lang="en-US" sz="2000" u="sng" dirty="0">
                <a:latin typeface="+mn-lt"/>
              </a:rPr>
              <a:t>3D View</a:t>
            </a:r>
          </a:p>
        </p:txBody>
      </p:sp>
      <p:grpSp>
        <p:nvGrpSpPr>
          <p:cNvPr id="22" name="Group 21">
            <a:extLst>
              <a:ext uri="{FF2B5EF4-FFF2-40B4-BE49-F238E27FC236}">
                <a16:creationId xmlns:a16="http://schemas.microsoft.com/office/drawing/2014/main" id="{7DC79D48-4D61-4BE7-9C12-E75C128C3CB1}"/>
              </a:ext>
            </a:extLst>
          </p:cNvPr>
          <p:cNvGrpSpPr/>
          <p:nvPr/>
        </p:nvGrpSpPr>
        <p:grpSpPr>
          <a:xfrm>
            <a:off x="7901243" y="2687917"/>
            <a:ext cx="3752086" cy="2769907"/>
            <a:chOff x="7854695" y="2161899"/>
            <a:chExt cx="3752086" cy="2769907"/>
          </a:xfrm>
        </p:grpSpPr>
        <p:grpSp>
          <p:nvGrpSpPr>
            <p:cNvPr id="19" name="Group 18">
              <a:extLst>
                <a:ext uri="{FF2B5EF4-FFF2-40B4-BE49-F238E27FC236}">
                  <a16:creationId xmlns:a16="http://schemas.microsoft.com/office/drawing/2014/main" id="{54B3B058-B985-4D66-A6B8-E846FCD3EA5D}"/>
                </a:ext>
              </a:extLst>
            </p:cNvPr>
            <p:cNvGrpSpPr/>
            <p:nvPr/>
          </p:nvGrpSpPr>
          <p:grpSpPr>
            <a:xfrm>
              <a:off x="7854695" y="2161899"/>
              <a:ext cx="3752086" cy="2769907"/>
              <a:chOff x="7143885" y="5732797"/>
              <a:chExt cx="3752086" cy="2769907"/>
            </a:xfrm>
          </p:grpSpPr>
          <p:pic>
            <p:nvPicPr>
              <p:cNvPr id="6" name="Picture 5" descr="A close up of a map&#10;&#10;Description generated with very high confidence">
                <a:extLst>
                  <a:ext uri="{FF2B5EF4-FFF2-40B4-BE49-F238E27FC236}">
                    <a16:creationId xmlns:a16="http://schemas.microsoft.com/office/drawing/2014/main" id="{BF800DB9-C5BC-4EA9-BC51-9CC601B227CF}"/>
                  </a:ext>
                </a:extLst>
              </p:cNvPr>
              <p:cNvPicPr>
                <a:picLocks noChangeAspect="1"/>
              </p:cNvPicPr>
              <p:nvPr/>
            </p:nvPicPr>
            <p:blipFill rotWithShape="1">
              <a:blip r:embed="rId3">
                <a:extLst>
                  <a:ext uri="{28A0092B-C50C-407E-A947-70E740481C1C}">
                    <a14:useLocalDpi xmlns:a14="http://schemas.microsoft.com/office/drawing/2010/main" val="0"/>
                  </a:ext>
                </a:extLst>
              </a:blip>
              <a:srcRect l="5651" t="4494" r="5112" b="3375"/>
              <a:stretch/>
            </p:blipFill>
            <p:spPr>
              <a:xfrm>
                <a:off x="7143885" y="5732797"/>
                <a:ext cx="3752086" cy="2769907"/>
              </a:xfrm>
              <a:prstGeom prst="rect">
                <a:avLst/>
              </a:prstGeom>
            </p:spPr>
          </p:pic>
          <p:cxnSp>
            <p:nvCxnSpPr>
              <p:cNvPr id="10" name="Straight Arrow Connector 9">
                <a:extLst>
                  <a:ext uri="{FF2B5EF4-FFF2-40B4-BE49-F238E27FC236}">
                    <a16:creationId xmlns:a16="http://schemas.microsoft.com/office/drawing/2014/main" id="{F15CA5D7-04ED-496D-AA99-6070FAB1D054}"/>
                  </a:ext>
                </a:extLst>
              </p:cNvPr>
              <p:cNvCxnSpPr>
                <a:cxnSpLocks/>
              </p:cNvCxnSpPr>
              <p:nvPr/>
            </p:nvCxnSpPr>
            <p:spPr>
              <a:xfrm flipV="1">
                <a:off x="7809905" y="6307579"/>
                <a:ext cx="2881699" cy="913887"/>
              </a:xfrm>
              <a:prstGeom prst="straightConnector1">
                <a:avLst/>
              </a:prstGeom>
              <a:ln w="3810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F8709A9-59B0-44BD-BC38-842349197C89}"/>
                  </a:ext>
                </a:extLst>
              </p:cNvPr>
              <p:cNvSpPr txBox="1"/>
              <p:nvPr/>
            </p:nvSpPr>
            <p:spPr>
              <a:xfrm rot="20630044">
                <a:off x="8373019" y="6362083"/>
                <a:ext cx="1664402" cy="371495"/>
              </a:xfrm>
              <a:prstGeom prst="rect">
                <a:avLst/>
              </a:prstGeom>
              <a:noFill/>
            </p:spPr>
            <p:txBody>
              <a:bodyPr wrap="square" rtlCol="0">
                <a:spAutoFit/>
              </a:bodyPr>
              <a:lstStyle/>
              <a:p>
                <a:r>
                  <a:rPr lang="en-US" sz="2000" b="1" dirty="0">
                    <a:solidFill>
                      <a:srgbClr val="FF0000"/>
                    </a:solidFill>
                    <a:latin typeface="+mn-lt"/>
                  </a:rPr>
                  <a:t>Major Axis</a:t>
                </a:r>
              </a:p>
            </p:txBody>
          </p:sp>
        </p:grpSp>
        <p:sp>
          <p:nvSpPr>
            <p:cNvPr id="7" name="TextBox 6">
              <a:extLst>
                <a:ext uri="{FF2B5EF4-FFF2-40B4-BE49-F238E27FC236}">
                  <a16:creationId xmlns:a16="http://schemas.microsoft.com/office/drawing/2014/main" id="{B1BAD8CB-750E-45CA-B737-3A3EF0ECF441}"/>
                </a:ext>
              </a:extLst>
            </p:cNvPr>
            <p:cNvSpPr txBox="1"/>
            <p:nvPr/>
          </p:nvSpPr>
          <p:spPr>
            <a:xfrm>
              <a:off x="8938668" y="4299899"/>
              <a:ext cx="1762640" cy="371495"/>
            </a:xfrm>
            <a:prstGeom prst="rect">
              <a:avLst/>
            </a:prstGeom>
            <a:noFill/>
          </p:spPr>
          <p:txBody>
            <a:bodyPr wrap="square" rtlCol="0">
              <a:spAutoFit/>
            </a:bodyPr>
            <a:lstStyle/>
            <a:p>
              <a:r>
                <a:rPr lang="en-US" sz="2000" dirty="0">
                  <a:latin typeface="+mn-lt"/>
                </a:rPr>
                <a:t>Convex Hull</a:t>
              </a:r>
            </a:p>
          </p:txBody>
        </p:sp>
        <p:cxnSp>
          <p:nvCxnSpPr>
            <p:cNvPr id="9" name="Straight Arrow Connector 8">
              <a:extLst>
                <a:ext uri="{FF2B5EF4-FFF2-40B4-BE49-F238E27FC236}">
                  <a16:creationId xmlns:a16="http://schemas.microsoft.com/office/drawing/2014/main" id="{D6695C9D-B62C-46DA-B200-87A4D1D057B8}"/>
                </a:ext>
              </a:extLst>
            </p:cNvPr>
            <p:cNvCxnSpPr>
              <a:cxnSpLocks/>
            </p:cNvCxnSpPr>
            <p:nvPr/>
          </p:nvCxnSpPr>
          <p:spPr>
            <a:xfrm flipV="1">
              <a:off x="10570165" y="4396856"/>
              <a:ext cx="398617" cy="14719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8F23FF1A-E9E7-4430-8A12-6740CFE3E65C}"/>
              </a:ext>
            </a:extLst>
          </p:cNvPr>
          <p:cNvSpPr txBox="1"/>
          <p:nvPr/>
        </p:nvSpPr>
        <p:spPr>
          <a:xfrm>
            <a:off x="8567263" y="2433623"/>
            <a:ext cx="2598546" cy="400110"/>
          </a:xfrm>
          <a:prstGeom prst="rect">
            <a:avLst/>
          </a:prstGeom>
          <a:noFill/>
        </p:spPr>
        <p:txBody>
          <a:bodyPr wrap="square" rtlCol="0">
            <a:spAutoFit/>
          </a:bodyPr>
          <a:lstStyle/>
          <a:p>
            <a:r>
              <a:rPr lang="en-US" sz="2000" dirty="0">
                <a:latin typeface="+mn-lt"/>
              </a:rPr>
              <a:t>Horizontal Extent</a:t>
            </a:r>
          </a:p>
        </p:txBody>
      </p:sp>
      <p:sp>
        <p:nvSpPr>
          <p:cNvPr id="25" name="TextBox 24">
            <a:extLst>
              <a:ext uri="{FF2B5EF4-FFF2-40B4-BE49-F238E27FC236}">
                <a16:creationId xmlns:a16="http://schemas.microsoft.com/office/drawing/2014/main" id="{4D28B5F9-C404-403D-A838-F0276DFDBE5B}"/>
              </a:ext>
            </a:extLst>
          </p:cNvPr>
          <p:cNvSpPr txBox="1"/>
          <p:nvPr/>
        </p:nvSpPr>
        <p:spPr>
          <a:xfrm>
            <a:off x="8186541" y="4417095"/>
            <a:ext cx="1208170" cy="400110"/>
          </a:xfrm>
          <a:prstGeom prst="rect">
            <a:avLst/>
          </a:prstGeom>
          <a:noFill/>
        </p:spPr>
        <p:txBody>
          <a:bodyPr wrap="square" rtlCol="0">
            <a:spAutoFit/>
          </a:bodyPr>
          <a:lstStyle/>
          <a:p>
            <a:r>
              <a:rPr lang="en-US" sz="2000" u="sng" dirty="0"/>
              <a:t>2</a:t>
            </a:r>
            <a:r>
              <a:rPr lang="en-US" sz="2000" u="sng" dirty="0">
                <a:latin typeface="+mn-lt"/>
              </a:rPr>
              <a:t>D View</a:t>
            </a:r>
          </a:p>
        </p:txBody>
      </p:sp>
    </p:spTree>
    <p:extLst>
      <p:ext uri="{BB962C8B-B14F-4D97-AF65-F5344CB8AC3E}">
        <p14:creationId xmlns:p14="http://schemas.microsoft.com/office/powerpoint/2010/main" val="419904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96546-86D2-4F05-8129-0A7649187BBA}"/>
              </a:ext>
            </a:extLst>
          </p:cNvPr>
          <p:cNvSpPr>
            <a:spLocks noGrp="1"/>
          </p:cNvSpPr>
          <p:nvPr>
            <p:ph type="title"/>
          </p:nvPr>
        </p:nvSpPr>
        <p:spPr/>
        <p:txBody>
          <a:bodyPr/>
          <a:lstStyle/>
          <a:p>
            <a:r>
              <a:rPr lang="en-US" dirty="0"/>
              <a:t>Technical Approach (cont.)</a:t>
            </a:r>
          </a:p>
        </p:txBody>
      </p:sp>
      <p:sp>
        <p:nvSpPr>
          <p:cNvPr id="3" name="Content Placeholder 2">
            <a:extLst>
              <a:ext uri="{FF2B5EF4-FFF2-40B4-BE49-F238E27FC236}">
                <a16:creationId xmlns:a16="http://schemas.microsoft.com/office/drawing/2014/main" id="{05A15ED1-DAF2-4207-8D2A-426E55790229}"/>
              </a:ext>
            </a:extLst>
          </p:cNvPr>
          <p:cNvSpPr>
            <a:spLocks noGrp="1"/>
          </p:cNvSpPr>
          <p:nvPr>
            <p:ph idx="1"/>
          </p:nvPr>
        </p:nvSpPr>
        <p:spPr/>
        <p:txBody>
          <a:bodyPr/>
          <a:lstStyle/>
          <a:p>
            <a:r>
              <a:rPr lang="en-US" dirty="0"/>
              <a:t>Evaluate GLM Flash DE as a function of LMA flash parameters</a:t>
            </a:r>
          </a:p>
          <a:p>
            <a:r>
              <a:rPr lang="en-US" dirty="0"/>
              <a:t>Evaluate diurnal variation of DE vs. flash “size”</a:t>
            </a:r>
          </a:p>
          <a:p>
            <a:endParaRPr lang="en-US" dirty="0"/>
          </a:p>
          <a:p>
            <a:r>
              <a:rPr lang="en-US" dirty="0"/>
              <a:t>Analysis Period:</a:t>
            </a:r>
          </a:p>
          <a:p>
            <a:pPr lvl="1"/>
            <a:r>
              <a:rPr lang="en-US" dirty="0"/>
              <a:t>March 20, 2018 through February 27, 2019 (</a:t>
            </a:r>
            <a:r>
              <a:rPr lang="en-US" dirty="0">
                <a:solidFill>
                  <a:srgbClr val="FF0000"/>
                </a:solidFill>
              </a:rPr>
              <a:t>one full year</a:t>
            </a:r>
            <a:r>
              <a:rPr lang="en-US" dirty="0"/>
              <a:t>)</a:t>
            </a:r>
          </a:p>
          <a:p>
            <a:pPr lvl="1"/>
            <a:r>
              <a:rPr lang="en-US" dirty="0"/>
              <a:t>~250,000 LMA flashes on 22 storm days</a:t>
            </a:r>
          </a:p>
        </p:txBody>
      </p:sp>
    </p:spTree>
    <p:extLst>
      <p:ext uri="{BB962C8B-B14F-4D97-AF65-F5344CB8AC3E}">
        <p14:creationId xmlns:p14="http://schemas.microsoft.com/office/powerpoint/2010/main" val="4205664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E4668D-78A0-4853-9FF6-C8D96BF8F914}"/>
              </a:ext>
            </a:extLst>
          </p:cNvPr>
          <p:cNvSpPr>
            <a:spLocks noGrp="1"/>
          </p:cNvSpPr>
          <p:nvPr>
            <p:ph type="title"/>
          </p:nvPr>
        </p:nvSpPr>
        <p:spPr>
          <a:xfrm>
            <a:off x="2280356" y="468843"/>
            <a:ext cx="9872133" cy="581025"/>
          </a:xfrm>
        </p:spPr>
        <p:txBody>
          <a:bodyPr/>
          <a:lstStyle/>
          <a:p>
            <a:r>
              <a:rPr lang="en-US" dirty="0"/>
              <a:t>March 20, 2018 “canonical anvil lightning case”</a:t>
            </a:r>
          </a:p>
        </p:txBody>
      </p:sp>
      <p:pic>
        <p:nvPicPr>
          <p:cNvPr id="8" name="Content Placeholder 7">
            <a:extLst>
              <a:ext uri="{FF2B5EF4-FFF2-40B4-BE49-F238E27FC236}">
                <a16:creationId xmlns:a16="http://schemas.microsoft.com/office/drawing/2014/main" id="{3BB7B9E1-FDF4-4A8B-919D-E9A67B3F7E8B}"/>
              </a:ext>
            </a:extLst>
          </p:cNvPr>
          <p:cNvPicPr>
            <a:picLocks noGrp="1" noChangeAspect="1"/>
          </p:cNvPicPr>
          <p:nvPr>
            <p:ph sz="half" idx="1"/>
          </p:nvPr>
        </p:nvPicPr>
        <p:blipFill>
          <a:blip r:embed="rId3"/>
          <a:stretch>
            <a:fillRect/>
          </a:stretch>
        </p:blipFill>
        <p:spPr>
          <a:xfrm>
            <a:off x="5328326" y="1435877"/>
            <a:ext cx="6863674" cy="4862378"/>
          </a:xfrm>
          <a:prstGeom prst="rect">
            <a:avLst/>
          </a:prstGeom>
        </p:spPr>
      </p:pic>
      <p:pic>
        <p:nvPicPr>
          <p:cNvPr id="9" name="Content Placeholder 8">
            <a:extLst>
              <a:ext uri="{FF2B5EF4-FFF2-40B4-BE49-F238E27FC236}">
                <a16:creationId xmlns:a16="http://schemas.microsoft.com/office/drawing/2014/main" id="{9A9D418E-C4DF-4C29-909A-E1A3EFF48A70}"/>
              </a:ext>
            </a:extLst>
          </p:cNvPr>
          <p:cNvPicPr>
            <a:picLocks noGrp="1" noChangeAspect="1"/>
          </p:cNvPicPr>
          <p:nvPr>
            <p:ph sz="half" idx="2"/>
          </p:nvPr>
        </p:nvPicPr>
        <p:blipFill rotWithShape="1">
          <a:blip r:embed="rId4"/>
          <a:srcRect t="9648"/>
          <a:stretch/>
        </p:blipFill>
        <p:spPr>
          <a:xfrm>
            <a:off x="1070909" y="1937920"/>
            <a:ext cx="5297694" cy="4284046"/>
          </a:xfrm>
          <a:prstGeom prst="rect">
            <a:avLst/>
          </a:prstGeom>
        </p:spPr>
      </p:pic>
    </p:spTree>
    <p:extLst>
      <p:ext uri="{BB962C8B-B14F-4D97-AF65-F5344CB8AC3E}">
        <p14:creationId xmlns:p14="http://schemas.microsoft.com/office/powerpoint/2010/main" val="56244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854DA2-7883-4840-8395-1E4D6E173EC6}"/>
              </a:ext>
            </a:extLst>
          </p:cNvPr>
          <p:cNvSpPr>
            <a:spLocks noGrp="1"/>
          </p:cNvSpPr>
          <p:nvPr>
            <p:ph type="title"/>
          </p:nvPr>
        </p:nvSpPr>
        <p:spPr>
          <a:xfrm>
            <a:off x="2111022" y="611353"/>
            <a:ext cx="9753600" cy="581025"/>
          </a:xfrm>
        </p:spPr>
        <p:txBody>
          <a:bodyPr/>
          <a:lstStyle/>
          <a:p>
            <a:r>
              <a:rPr lang="en-US" dirty="0"/>
              <a:t>Late-storm Anvil Flashes on March 20, 2018</a:t>
            </a:r>
          </a:p>
        </p:txBody>
      </p:sp>
      <p:pic>
        <p:nvPicPr>
          <p:cNvPr id="6" name="Content Placeholder 5" descr="A close up of a map&#10;&#10;Description automatically generated">
            <a:extLst>
              <a:ext uri="{FF2B5EF4-FFF2-40B4-BE49-F238E27FC236}">
                <a16:creationId xmlns:a16="http://schemas.microsoft.com/office/drawing/2014/main" id="{09EB6EC0-C2FB-40C3-8D03-7C4D8A6288E4}"/>
              </a:ext>
            </a:extLst>
          </p:cNvPr>
          <p:cNvPicPr>
            <a:picLocks noGrp="1" noChangeAspect="1"/>
          </p:cNvPicPr>
          <p:nvPr>
            <p:ph sz="half" idx="1"/>
          </p:nvPr>
        </p:nvPicPr>
        <p:blipFill rotWithShape="1">
          <a:blip r:embed="rId3" cstate="print">
            <a:extLst>
              <a:ext uri="{BEBA8EAE-BF5A-486C-A8C5-ECC9F3942E4B}">
                <a14:imgProps xmlns:a14="http://schemas.microsoft.com/office/drawing/2010/main">
                  <a14:imgLayer r:embed="rId4">
                    <a14:imgEffect>
                      <a14:brightnessContrast bright="13000"/>
                    </a14:imgEffect>
                  </a14:imgLayer>
                </a14:imgProps>
              </a:ext>
              <a:ext uri="{28A0092B-C50C-407E-A947-70E740481C1C}">
                <a14:useLocalDpi xmlns:a14="http://schemas.microsoft.com/office/drawing/2010/main" val="0"/>
              </a:ext>
            </a:extLst>
          </a:blip>
          <a:srcRect l="10207" t="24434" r="35799" b="6420"/>
          <a:stretch/>
        </p:blipFill>
        <p:spPr>
          <a:xfrm>
            <a:off x="1417788" y="1353680"/>
            <a:ext cx="5240885" cy="5029200"/>
          </a:xfrm>
        </p:spPr>
      </p:pic>
      <p:pic>
        <p:nvPicPr>
          <p:cNvPr id="7" name="Content Placeholder 7" descr="A close up of a map&#10;&#10;Description automatically generated">
            <a:extLst>
              <a:ext uri="{FF2B5EF4-FFF2-40B4-BE49-F238E27FC236}">
                <a16:creationId xmlns:a16="http://schemas.microsoft.com/office/drawing/2014/main" id="{CC4A57E9-8C39-4C62-9AEC-F69C5C20FD8B}"/>
              </a:ext>
            </a:extLst>
          </p:cNvPr>
          <p:cNvPicPr>
            <a:picLocks noGrp="1" noChangeAspect="1"/>
          </p:cNvPicPr>
          <p:nvPr>
            <p:ph sz="half" idx="2"/>
          </p:nvPr>
        </p:nvPicPr>
        <p:blipFill rotWithShape="1">
          <a:blip r:embed="rId5" cstate="print">
            <a:extLst>
              <a:ext uri="{BEBA8EAE-BF5A-486C-A8C5-ECC9F3942E4B}">
                <a14:imgProps xmlns:a14="http://schemas.microsoft.com/office/drawing/2010/main">
                  <a14:imgLayer r:embed="rId6">
                    <a14:imgEffect>
                      <a14:brightnessContrast bright="13000"/>
                    </a14:imgEffect>
                  </a14:imgLayer>
                </a14:imgProps>
              </a:ext>
              <a:ext uri="{28A0092B-C50C-407E-A947-70E740481C1C}">
                <a14:useLocalDpi xmlns:a14="http://schemas.microsoft.com/office/drawing/2010/main" val="0"/>
              </a:ext>
            </a:extLst>
          </a:blip>
          <a:srcRect l="9980" t="24434" r="34634" b="6420"/>
          <a:stretch/>
        </p:blipFill>
        <p:spPr>
          <a:xfrm>
            <a:off x="6793112" y="1353677"/>
            <a:ext cx="5375991" cy="5029200"/>
          </a:xfrm>
        </p:spPr>
      </p:pic>
      <p:sp>
        <p:nvSpPr>
          <p:cNvPr id="5" name="TextBox 4">
            <a:extLst>
              <a:ext uri="{FF2B5EF4-FFF2-40B4-BE49-F238E27FC236}">
                <a16:creationId xmlns:a16="http://schemas.microsoft.com/office/drawing/2014/main" id="{9C14D313-1DD7-4916-B15E-06C6BF1CED6F}"/>
              </a:ext>
            </a:extLst>
          </p:cNvPr>
          <p:cNvSpPr txBox="1"/>
          <p:nvPr/>
        </p:nvSpPr>
        <p:spPr>
          <a:xfrm>
            <a:off x="2384454" y="4491949"/>
            <a:ext cx="3431822" cy="1015663"/>
          </a:xfrm>
          <a:prstGeom prst="rect">
            <a:avLst/>
          </a:prstGeom>
          <a:noFill/>
        </p:spPr>
        <p:txBody>
          <a:bodyPr wrap="square" rtlCol="0">
            <a:spAutoFit/>
          </a:bodyPr>
          <a:lstStyle/>
          <a:p>
            <a:r>
              <a:rPr lang="en-US" sz="1200" dirty="0">
                <a:solidFill>
                  <a:srgbClr val="02040A"/>
                </a:solidFill>
              </a:rPr>
              <a:t>Plan view of several LMA flashes at Kennedy Space Center between 18:03:30 and 18:04:00 on March 20</a:t>
            </a:r>
            <a:r>
              <a:rPr lang="en-US" sz="1200" baseline="30000" dirty="0">
                <a:solidFill>
                  <a:srgbClr val="02040A"/>
                </a:solidFill>
              </a:rPr>
              <a:t>th</a:t>
            </a:r>
            <a:r>
              <a:rPr lang="en-US" sz="1200" dirty="0">
                <a:solidFill>
                  <a:srgbClr val="02040A"/>
                </a:solidFill>
              </a:rPr>
              <a:t>, 2018, colored by start-of-flash time. The black squares outline the GLM pixels associated with the displayed flashes.</a:t>
            </a:r>
          </a:p>
        </p:txBody>
      </p:sp>
      <p:sp>
        <p:nvSpPr>
          <p:cNvPr id="8" name="TextBox 7">
            <a:extLst>
              <a:ext uri="{FF2B5EF4-FFF2-40B4-BE49-F238E27FC236}">
                <a16:creationId xmlns:a16="http://schemas.microsoft.com/office/drawing/2014/main" id="{CB659903-92BC-4F2C-84D8-17040AC57D24}"/>
              </a:ext>
            </a:extLst>
          </p:cNvPr>
          <p:cNvSpPr txBox="1"/>
          <p:nvPr/>
        </p:nvSpPr>
        <p:spPr>
          <a:xfrm>
            <a:off x="7806843" y="4491949"/>
            <a:ext cx="3431822" cy="1015663"/>
          </a:xfrm>
          <a:prstGeom prst="rect">
            <a:avLst/>
          </a:prstGeom>
          <a:noFill/>
        </p:spPr>
        <p:txBody>
          <a:bodyPr wrap="square" rtlCol="0">
            <a:spAutoFit/>
          </a:bodyPr>
          <a:lstStyle/>
          <a:p>
            <a:r>
              <a:rPr lang="en-US" sz="1200" dirty="0">
                <a:solidFill>
                  <a:srgbClr val="02040A"/>
                </a:solidFill>
              </a:rPr>
              <a:t>Plan view of several LMA flashes at Kennedy Space Center between 18:11:30 to 18:12:00 on March 20</a:t>
            </a:r>
            <a:r>
              <a:rPr lang="en-US" sz="1200" baseline="30000" dirty="0">
                <a:solidFill>
                  <a:srgbClr val="02040A"/>
                </a:solidFill>
              </a:rPr>
              <a:t>th</a:t>
            </a:r>
            <a:r>
              <a:rPr lang="en-US" sz="1200" dirty="0">
                <a:solidFill>
                  <a:srgbClr val="02040A"/>
                </a:solidFill>
              </a:rPr>
              <a:t>, 2018, colored by start-of-flash time. The black squares outline the GLM pixels associated with the displayed flashes.</a:t>
            </a:r>
          </a:p>
        </p:txBody>
      </p:sp>
    </p:spTree>
    <p:extLst>
      <p:ext uri="{BB962C8B-B14F-4D97-AF65-F5344CB8AC3E}">
        <p14:creationId xmlns:p14="http://schemas.microsoft.com/office/powerpoint/2010/main" val="2786086373"/>
      </p:ext>
    </p:extLst>
  </p:cSld>
  <p:clrMapOvr>
    <a:masterClrMapping/>
  </p:clrMapOvr>
</p:sld>
</file>

<file path=ppt/theme/theme1.xml><?xml version="1.0" encoding="utf-8"?>
<a:theme xmlns:a="http://schemas.openxmlformats.org/drawingml/2006/main" name="Theme1">
  <a:themeElements>
    <a:clrScheme name="">
      <a:dk1>
        <a:srgbClr val="183883"/>
      </a:dk1>
      <a:lt1>
        <a:srgbClr val="FFFFFF"/>
      </a:lt1>
      <a:dk2>
        <a:srgbClr val="183883"/>
      </a:dk2>
      <a:lt2>
        <a:srgbClr val="808080"/>
      </a:lt2>
      <a:accent1>
        <a:srgbClr val="D4E3F7"/>
      </a:accent1>
      <a:accent2>
        <a:srgbClr val="0067AF"/>
      </a:accent2>
      <a:accent3>
        <a:srgbClr val="FFFFFF"/>
      </a:accent3>
      <a:accent4>
        <a:srgbClr val="132E6F"/>
      </a:accent4>
      <a:accent5>
        <a:srgbClr val="E6EFFA"/>
      </a:accent5>
      <a:accent6>
        <a:srgbClr val="005D9E"/>
      </a:accent6>
      <a:hlink>
        <a:srgbClr val="365B91"/>
      </a:hlink>
      <a:folHlink>
        <a:srgbClr val="0099A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altLang="en-US" sz="1000" b="1"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altLang="en-US" sz="1000" b="1"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183883"/>
        </a:dk1>
        <a:lt1>
          <a:srgbClr val="FFFFFF"/>
        </a:lt1>
        <a:dk2>
          <a:srgbClr val="000000"/>
        </a:dk2>
        <a:lt2>
          <a:srgbClr val="808080"/>
        </a:lt2>
        <a:accent1>
          <a:srgbClr val="BBE0E3"/>
        </a:accent1>
        <a:accent2>
          <a:srgbClr val="333399"/>
        </a:accent2>
        <a:accent3>
          <a:srgbClr val="FFFFFF"/>
        </a:accent3>
        <a:accent4>
          <a:srgbClr val="132E6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183883"/>
        </a:dk1>
        <a:lt1>
          <a:srgbClr val="FFFFFF"/>
        </a:lt1>
        <a:dk2>
          <a:srgbClr val="000000"/>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183883"/>
        </a:dk1>
        <a:lt1>
          <a:srgbClr val="FFFFFF"/>
        </a:lt1>
        <a:dk2>
          <a:srgbClr val="183883"/>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183883"/>
        </a:dk1>
        <a:lt1>
          <a:srgbClr val="FFFFFF"/>
        </a:lt1>
        <a:dk2>
          <a:srgbClr val="183883"/>
        </a:dk2>
        <a:lt2>
          <a:srgbClr val="808080"/>
        </a:lt2>
        <a:accent1>
          <a:srgbClr val="D4E3F7"/>
        </a:accent1>
        <a:accent2>
          <a:srgbClr val="0067AF"/>
        </a:accent2>
        <a:accent3>
          <a:srgbClr val="FFFFFF"/>
        </a:accent3>
        <a:accent4>
          <a:srgbClr val="132E6F"/>
        </a:accent4>
        <a:accent5>
          <a:srgbClr val="E6EFFA"/>
        </a:accent5>
        <a:accent6>
          <a:srgbClr val="005D9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2AE84F75-E355-4C36-A977-0735117E30FB}" vid="{CD4767E2-2518-4870-B271-01D6A7B9D5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12078</TotalTime>
  <Words>2623</Words>
  <Application>Microsoft Office PowerPoint</Application>
  <PresentationFormat>Widescreen</PresentationFormat>
  <Paragraphs>470</Paragraphs>
  <Slides>35</Slides>
  <Notes>13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Cambria Math</vt:lpstr>
      <vt:lpstr>Georgia</vt:lpstr>
      <vt:lpstr>Times New Roman</vt:lpstr>
      <vt:lpstr>Wingdings</vt:lpstr>
      <vt:lpstr>Theme1</vt:lpstr>
      <vt:lpstr>Flash Size and Within-flash Time Evolution of Cloud-top Optical Emissions</vt:lpstr>
      <vt:lpstr>Two Topic Areas</vt:lpstr>
      <vt:lpstr>Purposes of the GLM Study</vt:lpstr>
      <vt:lpstr>Lightning Mapping Coverage for GLM, MERLIN, and LMA</vt:lpstr>
      <vt:lpstr>Technical Approach</vt:lpstr>
      <vt:lpstr>Technical Approach (cont.)</vt:lpstr>
      <vt:lpstr>Technical Approach (cont.)</vt:lpstr>
      <vt:lpstr>March 20, 2018 “canonical anvil lightning case”</vt:lpstr>
      <vt:lpstr>Late-storm Anvil Flashes on March 20, 2018</vt:lpstr>
      <vt:lpstr>GLM Detection Efficiencies vs. Flash Parameters</vt:lpstr>
      <vt:lpstr>Overall Analysis Summary</vt:lpstr>
      <vt:lpstr>Full-year Diurnal DE for GLM</vt:lpstr>
      <vt:lpstr>GLM DE vs. Latency after Initial Breakdown </vt:lpstr>
      <vt:lpstr>Summary – GLM Performance</vt:lpstr>
      <vt:lpstr>Part 2</vt:lpstr>
      <vt:lpstr>Flash Time Evolution of Group Energy Density</vt:lpstr>
      <vt:lpstr>Flash Time Evolution of Group Area</vt:lpstr>
      <vt:lpstr>Flash Time Evolution for Different Flash Durations</vt:lpstr>
      <vt:lpstr>Modeling to Assess Cloud-top Source Size</vt:lpstr>
      <vt:lpstr>Comparing LIS &amp; GLM – Group Cloud-top Energy</vt:lpstr>
      <vt:lpstr>Minimum Single-pixel Cloud-top Energy</vt:lpstr>
      <vt:lpstr>Min. Single-pixel Cloud-top Energy Density</vt:lpstr>
      <vt:lpstr>Flash Time Evolution of Group Cloud-top Energy</vt:lpstr>
      <vt:lpstr>Overall Summary</vt:lpstr>
      <vt:lpstr>Backup Slides</vt:lpstr>
      <vt:lpstr>Technical Approach</vt:lpstr>
      <vt:lpstr>Distribution of Cloud-top Group Energies</vt:lpstr>
      <vt:lpstr>Cloud-top detection animation: small source</vt:lpstr>
      <vt:lpstr>Cloud-top detection animation: small source</vt:lpstr>
      <vt:lpstr>Cloud-top detection animation: small source</vt:lpstr>
      <vt:lpstr>Cloud-top detection animation: large source</vt:lpstr>
      <vt:lpstr>Cloud-top detection animation: large source</vt:lpstr>
      <vt:lpstr>Cloud-top detection animation: large source</vt:lpstr>
      <vt:lpstr>Cloud-top detection animation: large source</vt:lpstr>
      <vt:lpstr>Cloud-top detection animation: large source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Daile - (dlzhang)</dc:creator>
  <cp:lastModifiedBy>Kenneth Cummins</cp:lastModifiedBy>
  <cp:revision>358</cp:revision>
  <dcterms:created xsi:type="dcterms:W3CDTF">2019-03-20T17:12:42Z</dcterms:created>
  <dcterms:modified xsi:type="dcterms:W3CDTF">2020-05-02T03:52:11Z</dcterms:modified>
</cp:coreProperties>
</file>