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6"/>
  </p:sldMasterIdLst>
  <p:notesMasterIdLst>
    <p:notesMasterId r:id="rId22"/>
  </p:notesMasterIdLst>
  <p:sldIdLst>
    <p:sldId id="297" r:id="rId7"/>
    <p:sldId id="298" r:id="rId8"/>
    <p:sldId id="299" r:id="rId9"/>
    <p:sldId id="290" r:id="rId10"/>
    <p:sldId id="300" r:id="rId11"/>
    <p:sldId id="303" r:id="rId12"/>
    <p:sldId id="301" r:id="rId13"/>
    <p:sldId id="307" r:id="rId14"/>
    <p:sldId id="305" r:id="rId15"/>
    <p:sldId id="273" r:id="rId16"/>
    <p:sldId id="287" r:id="rId17"/>
    <p:sldId id="289" r:id="rId18"/>
    <p:sldId id="308" r:id="rId19"/>
    <p:sldId id="306" r:id="rId20"/>
    <p:sldId id="304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Borst" initials="CB" lastIdx="1" clrIdx="0">
    <p:extLst>
      <p:ext uri="{19B8F6BF-5375-455C-9EA6-DF929625EA0E}">
        <p15:presenceInfo xmlns:p15="http://schemas.microsoft.com/office/powerpoint/2012/main" userId="S-1-5-21-4207196655-1284807994-987816898-1022488" providerId="AD"/>
      </p:ext>
    </p:extLst>
  </p:cmAuthor>
  <p:cmAuthor id="2" name="filippo bandini" initials="fb" lastIdx="2" clrIdx="1">
    <p:extLst>
      <p:ext uri="{19B8F6BF-5375-455C-9EA6-DF929625EA0E}">
        <p15:presenceInfo xmlns:p15="http://schemas.microsoft.com/office/powerpoint/2012/main" userId="85eafba8a0c965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29" autoAdjust="0"/>
  </p:normalViewPr>
  <p:slideViewPr>
    <p:cSldViewPr snapToGrid="0">
      <p:cViewPr varScale="1">
        <p:scale>
          <a:sx n="111" d="100"/>
          <a:sy n="111" d="100"/>
        </p:scale>
        <p:origin x="52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3-24T23:05:12.534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811EB-8E6F-4397-9187-7C4EB72C1A32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1197A-0B8B-442F-8BFF-33165A6796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428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A">
    <p:bg>
      <p:bgPr>
        <a:solidFill>
          <a:srgbClr val="008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text" descr="{&quot;templafy&quot;:{&quot;id&quot;:&quot;07ee344c-7bf0-4612-aaf9-98ca6ecc32dc&quot;}}" title="UserProfile.Offices.Workarea_{{DocumentLanguage}}">
            <a:extLst>
              <a:ext uri="{FF2B5EF4-FFF2-40B4-BE49-F238E27FC236}">
                <a16:creationId xmlns:a16="http://schemas.microsoft.com/office/drawing/2014/main" id="{88D4F65B-7B1E-4E1A-AD30-98C826D900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4958" y="6541200"/>
            <a:ext cx="3397513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rgbClr val="FFFFFF"/>
                </a:solidFill>
                <a:latin typeface="+mn-lt"/>
              </a:rPr>
              <a:t>DTU Environment</a:t>
            </a:r>
          </a:p>
        </p:txBody>
      </p:sp>
      <p:sp>
        <p:nvSpPr>
          <p:cNvPr id="16" name="date" descr="{&quot;templafy&quot;:{&quot;id&quot;:&quot;3ad4cdb9-1954-4768-9b3b-78f311eb3f1b&quot;}}" title="Form.Date">
            <a:extLst>
              <a:ext uri="{FF2B5EF4-FFF2-40B4-BE49-F238E27FC236}">
                <a16:creationId xmlns:a16="http://schemas.microsoft.com/office/drawing/2014/main" id="{14EC1005-E0C5-4AE7-8DFC-958CB93AC366}"/>
              </a:ext>
            </a:extLst>
          </p:cNvPr>
          <p:cNvSpPr/>
          <p:nvPr userDrawn="1"/>
        </p:nvSpPr>
        <p:spPr bwMode="auto">
          <a:xfrm>
            <a:off x="251396" y="6541200"/>
            <a:ext cx="1104157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April 1</a:t>
            </a:r>
            <a:r>
              <a:rPr kumimoji="0" lang="en-GB" sz="700" b="1" i="0" u="none" strike="noStrike" cap="none" normalizeH="0" baseline="30000" dirty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st</a:t>
            </a:r>
            <a:r>
              <a:rPr kumimoji="0" lang="en-GB" sz="7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  </a:t>
            </a: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2019</a:t>
            </a:r>
          </a:p>
        </p:txBody>
      </p:sp>
      <p:sp>
        <p:nvSpPr>
          <p:cNvPr id="17" name="text" descr="{&quot;templafy&quot;:{&quot;id&quot;:&quot;2dddae3d-8ae9-4841-9bb6-083e9db5b1bc&quot;}}" title="Form.PresentationTitle">
            <a:extLst>
              <a:ext uri="{FF2B5EF4-FFF2-40B4-BE49-F238E27FC236}">
                <a16:creationId xmlns:a16="http://schemas.microsoft.com/office/drawing/2014/main" id="{1E153215-8D65-430A-AB7B-C1174877467B}"/>
              </a:ext>
            </a:extLst>
          </p:cNvPr>
          <p:cNvSpPr txBox="1"/>
          <p:nvPr userDrawn="1"/>
        </p:nvSpPr>
        <p:spPr>
          <a:xfrm>
            <a:off x="5591878" y="6541200"/>
            <a:ext cx="5496664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726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4495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839" y="1718012"/>
            <a:ext cx="9313586" cy="454557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40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02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‹N›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82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da-DK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 b="9608"/>
          <a:stretch/>
        </p:blipFill>
        <p:spPr>
          <a:xfrm>
            <a:off x="0" y="-174495"/>
            <a:ext cx="12192000" cy="70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7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 bwMode="auto">
          <a:xfrm>
            <a:off x="92478" y="148429"/>
            <a:ext cx="571500" cy="83342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008737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957" y="426127"/>
            <a:ext cx="9313586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957" y="1706328"/>
            <a:ext cx="9313586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3d8152cb-17cd-4acd-be28-ef18117b2861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189306" y="9508054"/>
            <a:ext cx="507307" cy="4571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 </a:t>
            </a:r>
            <a:r>
              <a:rPr lang="en-GB" sz="700" b="1" dirty="0" smtClean="0">
                <a:solidFill>
                  <a:schemeClr val="bg1"/>
                </a:solidFill>
                <a:latin typeface="+mn-lt"/>
              </a:rPr>
              <a:t>Environment and </a:t>
            </a:r>
            <a:r>
              <a:rPr lang="en-GB" sz="700" b="1" dirty="0" err="1" smtClean="0">
                <a:solidFill>
                  <a:schemeClr val="bg1"/>
                </a:solidFill>
                <a:latin typeface="+mn-lt"/>
              </a:rPr>
              <a:t>Photrack</a:t>
            </a:r>
            <a:endParaRPr lang="en-GB" sz="7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date" descr="{&quot;templafy&quot;:{&quot;id&quot;:&quot;1078b11b-d111-43cb-824f-35a07f667f49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96" y="6541200"/>
            <a:ext cx="1104157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May 2020</a:t>
            </a:r>
            <a:endParaRPr kumimoji="0" lang="en-GB" sz="7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7" name="text" descr="{&quot;templafy&quot;:{&quot;id&quot;:&quot;443b7ec6-6fb6-4588-b1ff-84ff0ebc687b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878" y="6541200"/>
            <a:ext cx="5496664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6" name="CasellaDiTesto 5"/>
          <p:cNvSpPr txBox="1"/>
          <p:nvPr userDrawn="1"/>
        </p:nvSpPr>
        <p:spPr>
          <a:xfrm>
            <a:off x="8940338" y="6638044"/>
            <a:ext cx="16334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it-IT" sz="800" b="1" dirty="0" smtClean="0">
                <a:solidFill>
                  <a:schemeClr val="bg1"/>
                </a:solidFill>
                <a:latin typeface="+mn-lt"/>
              </a:rPr>
              <a:t>EGU </a:t>
            </a:r>
            <a:r>
              <a:rPr lang="it-IT" sz="800" b="1" baseline="0" dirty="0" smtClean="0">
                <a:solidFill>
                  <a:schemeClr val="bg1"/>
                </a:solidFill>
                <a:latin typeface="+mn-lt"/>
              </a:rPr>
              <a:t>2020</a:t>
            </a:r>
            <a:endParaRPr lang="it-IT" sz="8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" y="5668423"/>
            <a:ext cx="866337" cy="83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11507948" y="6541200"/>
            <a:ext cx="432656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it-IT"/>
            </a:defPPr>
            <a:lvl1pPr marL="0" algn="l" defTabSz="9144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r>
              <a:rPr kumimoji="0" lang="en-GB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/15</a:t>
            </a:r>
          </a:p>
        </p:txBody>
      </p:sp>
      <p:pic>
        <p:nvPicPr>
          <p:cNvPr id="15" name="Picture 4" descr="https://egu2020.eu/cc_by_logo_png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738" y="6047940"/>
            <a:ext cx="1219200" cy="4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hotrack AG - Swiss Water Partnership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569" y="116435"/>
            <a:ext cx="865414" cy="86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 rotWithShape="1">
          <a:blip r:embed="rId12"/>
          <a:srcRect r="7531" b="2920"/>
          <a:stretch/>
        </p:blipFill>
        <p:spPr>
          <a:xfrm>
            <a:off x="10734628" y="5591257"/>
            <a:ext cx="1430158" cy="4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6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7" r:id="rId3"/>
    <p:sldLayoutId id="2147483668" r:id="rId4"/>
    <p:sldLayoutId id="2147483669" r:id="rId5"/>
    <p:sldLayoutId id="214748367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rse.2019.111487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2.emf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rse.2019.111487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5194/hess-22-4165-201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hyperlink" Target="http://www.photrack.ch/dischargedrone.html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photrack.ch/products.html" TargetMode="Externa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6.png"/><Relationship Id="rId4" Type="http://schemas.openxmlformats.org/officeDocument/2006/relationships/video" Target="../media/media3.mp4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eepersonar.com/uk/en_gb/products/deeper-smart-sonar-pro-plus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11" y="320779"/>
            <a:ext cx="11360800" cy="763600"/>
          </a:xfrm>
        </p:spPr>
        <p:txBody>
          <a:bodyPr/>
          <a:lstStyle/>
          <a:p>
            <a:pPr algn="ctr"/>
            <a:r>
              <a:rPr lang="en-US" sz="2000" dirty="0"/>
              <a:t>An airborne contactless method to jointly estimate discharge and Manning’s roughness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rivers and streams </a:t>
            </a:r>
            <a:endParaRPr lang="it-IT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842" y="1481454"/>
            <a:ext cx="11360800" cy="1306174"/>
          </a:xfrm>
        </p:spPr>
        <p:txBody>
          <a:bodyPr/>
          <a:lstStyle/>
          <a:p>
            <a:pPr marL="152396" indent="0" algn="ctr">
              <a:buNone/>
            </a:pPr>
            <a:r>
              <a:rPr lang="en-US" sz="1600" dirty="0"/>
              <a:t>Filippo </a:t>
            </a:r>
            <a:r>
              <a:rPr lang="en-US" sz="1600" dirty="0" err="1"/>
              <a:t>Bandini</a:t>
            </a:r>
            <a:r>
              <a:rPr lang="en-US" sz="1600" baseline="30000" dirty="0" err="1"/>
              <a:t>a</a:t>
            </a:r>
            <a:r>
              <a:rPr lang="en-US" sz="1600" dirty="0"/>
              <a:t>, Beat </a:t>
            </a:r>
            <a:r>
              <a:rPr lang="en-US" sz="1600" dirty="0" err="1"/>
              <a:t>Lüthi</a:t>
            </a:r>
            <a:r>
              <a:rPr lang="en-US" sz="1600" baseline="30000" dirty="0" err="1"/>
              <a:t>b</a:t>
            </a:r>
            <a:r>
              <a:rPr lang="en-US" sz="1600" dirty="0"/>
              <a:t>, Salvador Peña-</a:t>
            </a:r>
            <a:r>
              <a:rPr lang="en-US" sz="1600" dirty="0" err="1"/>
              <a:t>Haro</a:t>
            </a:r>
            <a:r>
              <a:rPr lang="en-US" sz="1600" baseline="30000" dirty="0" err="1"/>
              <a:t>b</a:t>
            </a:r>
            <a:r>
              <a:rPr lang="en-US" sz="1600" dirty="0"/>
              <a:t>, Jun </a:t>
            </a:r>
            <a:r>
              <a:rPr lang="en-US" sz="1600" dirty="0" err="1" smtClean="0"/>
              <a:t>Liu</a:t>
            </a:r>
            <a:r>
              <a:rPr lang="en-US" sz="1600" baseline="30000" dirty="0" err="1" smtClean="0"/>
              <a:t>a</a:t>
            </a:r>
            <a:r>
              <a:rPr lang="en-US" sz="1600" dirty="0" smtClean="0"/>
              <a:t>, Peter </a:t>
            </a:r>
            <a:r>
              <a:rPr lang="en-US" sz="1600" dirty="0"/>
              <a:t>Bauer-</a:t>
            </a:r>
            <a:r>
              <a:rPr lang="en-US" sz="1600" dirty="0" err="1"/>
              <a:t>Gottwein</a:t>
            </a:r>
            <a:r>
              <a:rPr lang="en-US" sz="1600" baseline="30000" dirty="0" err="1"/>
              <a:t>a</a:t>
            </a:r>
            <a:endParaRPr lang="it-IT" sz="1600" dirty="0"/>
          </a:p>
          <a:p>
            <a:pPr marL="152396" indent="0">
              <a:buNone/>
            </a:pPr>
            <a:endParaRPr lang="da-DK" sz="1600" dirty="0" smtClean="0"/>
          </a:p>
          <a:p>
            <a:pPr marL="152396" indent="0" algn="ctr">
              <a:buNone/>
            </a:pPr>
            <a:r>
              <a:rPr lang="en-US" sz="1100" baseline="30000" dirty="0" err="1"/>
              <a:t>a</a:t>
            </a:r>
            <a:r>
              <a:rPr lang="en-US" sz="1100" i="1" dirty="0" err="1"/>
              <a:t>Department</a:t>
            </a:r>
            <a:r>
              <a:rPr lang="en-US" sz="1100" i="1" dirty="0"/>
              <a:t> of Environmental Engineering, Technical University of Denmark, 2800 Kgs. Lyngby, Denmark</a:t>
            </a:r>
            <a:endParaRPr lang="it-IT" sz="1100" dirty="0"/>
          </a:p>
          <a:p>
            <a:pPr marL="152396" indent="0" algn="ctr">
              <a:buNone/>
            </a:pPr>
            <a:r>
              <a:rPr lang="en-US" sz="1100" baseline="30000" dirty="0" err="1"/>
              <a:t>b</a:t>
            </a:r>
            <a:r>
              <a:rPr lang="en-US" sz="1100" i="1" dirty="0" err="1"/>
              <a:t>Photrack</a:t>
            </a:r>
            <a:r>
              <a:rPr lang="en-US" sz="1100" i="1" dirty="0"/>
              <a:t> AG: Flow Measurements, </a:t>
            </a:r>
            <a:r>
              <a:rPr lang="en-US" sz="1100" i="1" dirty="0" err="1"/>
              <a:t>Ankerstrasse</a:t>
            </a:r>
            <a:r>
              <a:rPr lang="en-US" sz="1100" i="1" dirty="0"/>
              <a:t> 16a, 8004 Zürich, </a:t>
            </a:r>
            <a:r>
              <a:rPr lang="en-US" sz="1100" i="1" dirty="0" smtClean="0"/>
              <a:t>Switzerland</a:t>
            </a:r>
          </a:p>
          <a:p>
            <a:pPr marL="152396" indent="0">
              <a:buNone/>
            </a:pPr>
            <a:endParaRPr lang="en-US" sz="1100" i="1" dirty="0"/>
          </a:p>
          <a:p>
            <a:pPr marL="152396" indent="0">
              <a:buNone/>
            </a:pPr>
            <a:r>
              <a:rPr lang="en-US" sz="1100" dirty="0" smtClean="0"/>
              <a:t>Research outcome of </a:t>
            </a:r>
            <a:r>
              <a:rPr lang="en-US" sz="1100" dirty="0" err="1"/>
              <a:t>R</a:t>
            </a:r>
            <a:r>
              <a:rPr lang="en-US" sz="1100" dirty="0" err="1" smtClean="0"/>
              <a:t>iverscapes</a:t>
            </a:r>
            <a:r>
              <a:rPr lang="en-US" sz="1100" dirty="0" smtClean="0"/>
              <a:t> project, funded by </a:t>
            </a:r>
            <a:r>
              <a:rPr lang="it-IT" sz="1100" dirty="0" err="1"/>
              <a:t>Innovation</a:t>
            </a:r>
            <a:r>
              <a:rPr lang="it-IT" sz="1100" dirty="0"/>
              <a:t> Fund </a:t>
            </a:r>
            <a:r>
              <a:rPr lang="it-IT" sz="1100" dirty="0" err="1"/>
              <a:t>Denmark</a:t>
            </a:r>
            <a:endParaRPr lang="it-IT" sz="1100" dirty="0"/>
          </a:p>
        </p:txBody>
      </p:sp>
      <p:pic>
        <p:nvPicPr>
          <p:cNvPr id="1032" name="Picture 8" descr="https://scontent-cph2-1.xx.fbcdn.net/v/t1.15752-9/94310995_839489913200372_1733923437501480960_n.jpg?_nc_cat=107&amp;_nc_sid=b96e70&amp;_nc_ohc=AxW-X7T4qtkAX-g8ZIF&amp;_nc_ht=scontent-cph2-1.xx&amp;oh=cd37586d2c01a3d4a679c0dc464576b6&amp;oe=5EC4F67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2" b="41603"/>
          <a:stretch/>
        </p:blipFill>
        <p:spPr bwMode="auto">
          <a:xfrm>
            <a:off x="7563027" y="3640508"/>
            <a:ext cx="2551149" cy="25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623132" y="4753967"/>
            <a:ext cx="17860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b="1" dirty="0" smtClean="0">
                <a:latin typeface="+mn-lt"/>
              </a:rPr>
              <a:t>VS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409203" y="3184703"/>
            <a:ext cx="35892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dirty="0" smtClean="0">
                <a:latin typeface="+mn-lt"/>
              </a:rPr>
              <a:t>In-situ discharge observations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 r="28258"/>
          <a:stretch/>
        </p:blipFill>
        <p:spPr>
          <a:xfrm>
            <a:off x="1399912" y="3640508"/>
            <a:ext cx="2975535" cy="250391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203531" y="3184704"/>
            <a:ext cx="49067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dirty="0" smtClean="0">
                <a:latin typeface="+mn-lt"/>
              </a:rPr>
              <a:t>Contactless discharge observations </a:t>
            </a:r>
          </a:p>
        </p:txBody>
      </p:sp>
    </p:spTree>
    <p:extLst>
      <p:ext uri="{BB962C8B-B14F-4D97-AF65-F5344CB8AC3E}">
        <p14:creationId xmlns:p14="http://schemas.microsoft.com/office/powerpoint/2010/main" val="15596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659" y="-118654"/>
            <a:ext cx="7772400" cy="1143000"/>
          </a:xfrm>
        </p:spPr>
        <p:txBody>
          <a:bodyPr/>
          <a:lstStyle/>
          <a:p>
            <a:pPr algn="ctr"/>
            <a:r>
              <a:rPr lang="en-US" sz="2400" dirty="0" smtClean="0"/>
              <a:t>From surface velocity to mean vertical velocity. </a:t>
            </a:r>
            <a:br>
              <a:rPr lang="en-US" sz="2400" dirty="0" smtClean="0"/>
            </a:br>
            <a:r>
              <a:rPr lang="en-US" sz="2400" dirty="0" smtClean="0"/>
              <a:t>Can water surface slope help?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026" y="1140380"/>
            <a:ext cx="10776248" cy="1036916"/>
          </a:xfrm>
        </p:spPr>
        <p:txBody>
          <a:bodyPr/>
          <a:lstStyle/>
          <a:p>
            <a:r>
              <a:rPr lang="en-US" dirty="0" smtClean="0"/>
              <a:t>The Water Surface </a:t>
            </a:r>
            <a:r>
              <a:rPr lang="en-US" b="1" dirty="0" smtClean="0"/>
              <a:t>slope</a:t>
            </a:r>
            <a:r>
              <a:rPr lang="en-US" dirty="0" smtClean="0"/>
              <a:t> is measured by the onboard radar + precise GNSS system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r>
              <a:rPr lang="en-US" dirty="0" smtClean="0"/>
              <a:t>T</a:t>
            </a:r>
            <a:r>
              <a:rPr lang="da-DK" dirty="0" smtClean="0"/>
              <a:t>he slope observations from WSE can be used to improve </a:t>
            </a:r>
            <a:r>
              <a:rPr lang="da-DK" dirty="0" err="1" smtClean="0"/>
              <a:t>Manning</a:t>
            </a:r>
            <a:r>
              <a:rPr lang="da-DK" dirty="0" smtClean="0"/>
              <a:t> </a:t>
            </a:r>
            <a:r>
              <a:rPr lang="da-DK" dirty="0" err="1" smtClean="0"/>
              <a:t>number</a:t>
            </a:r>
            <a:r>
              <a:rPr lang="da-DK" dirty="0" smtClean="0"/>
              <a:t> (M) </a:t>
            </a:r>
            <a:r>
              <a:rPr lang="da-DK" dirty="0" err="1" smtClean="0"/>
              <a:t>estimate</a:t>
            </a:r>
            <a:r>
              <a:rPr lang="da-DK" dirty="0" smtClean="0"/>
              <a:t>.</a:t>
            </a:r>
          </a:p>
          <a:p>
            <a:r>
              <a:rPr lang="da-DK" dirty="0" smtClean="0"/>
              <a:t>Manning number is important to convert from surface velocity into mean velocity velocity.</a:t>
            </a:r>
          </a:p>
          <a:p>
            <a:pPr marL="0" indent="0">
              <a:buNone/>
            </a:pPr>
            <a:r>
              <a:rPr lang="da-DK" dirty="0"/>
              <a:t> </a:t>
            </a:r>
            <a:endParaRPr lang="da-DK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8178325" y="3037609"/>
            <a:ext cx="4076484" cy="605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da-DK" dirty="0" smtClean="0">
                <a:latin typeface="+mn-lt"/>
              </a:rPr>
              <a:t>WSE slope (S</a:t>
            </a:r>
            <a:r>
              <a:rPr lang="da-DK" baseline="-25000" dirty="0" smtClean="0">
                <a:latin typeface="+mn-lt"/>
              </a:rPr>
              <a:t>w</a:t>
            </a:r>
            <a:r>
              <a:rPr lang="da-DK" dirty="0" smtClean="0">
                <a:latin typeface="+mn-lt"/>
              </a:rPr>
              <a:t>) </a:t>
            </a:r>
          </a:p>
          <a:p>
            <a:pPr algn="l">
              <a:spcBef>
                <a:spcPts val="432"/>
              </a:spcBef>
            </a:pPr>
            <a:r>
              <a:rPr lang="da-DK" dirty="0" smtClean="0">
                <a:latin typeface="+mn-lt"/>
              </a:rPr>
              <a:t>measured with UAV observations</a:t>
            </a:r>
            <a:endParaRPr lang="it-IT" dirty="0" err="1" smtClean="0">
              <a:latin typeface="+mn-lt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64" y="2059129"/>
            <a:ext cx="8765096" cy="421730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178325" y="4167780"/>
            <a:ext cx="3555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US" sz="1200" baseline="30000" dirty="0" smtClean="0"/>
              <a:t>1</a:t>
            </a:r>
            <a:r>
              <a:rPr lang="it-IT" sz="1200" dirty="0"/>
              <a:t>Bandini, F. et al. (2020). </a:t>
            </a:r>
            <a:r>
              <a:rPr lang="it-IT" sz="1200" dirty="0" err="1"/>
              <a:t>Unmanned</a:t>
            </a:r>
            <a:r>
              <a:rPr lang="it-IT" sz="1200" dirty="0"/>
              <a:t> </a:t>
            </a:r>
            <a:r>
              <a:rPr lang="it-IT" sz="1200" dirty="0" err="1"/>
              <a:t>Aerial</a:t>
            </a:r>
            <a:r>
              <a:rPr lang="it-IT" sz="1200" dirty="0"/>
              <a:t> System (UAS) </a:t>
            </a:r>
            <a:r>
              <a:rPr lang="it-IT" sz="1200" dirty="0" err="1"/>
              <a:t>observations</a:t>
            </a:r>
            <a:r>
              <a:rPr lang="it-IT" sz="1200" dirty="0"/>
              <a:t> of water </a:t>
            </a:r>
            <a:r>
              <a:rPr lang="it-IT" sz="1200" dirty="0" err="1"/>
              <a:t>surface</a:t>
            </a:r>
            <a:r>
              <a:rPr lang="it-IT" sz="1200" dirty="0"/>
              <a:t> </a:t>
            </a:r>
            <a:r>
              <a:rPr lang="it-IT" sz="1200" dirty="0" err="1"/>
              <a:t>elevation</a:t>
            </a:r>
            <a:r>
              <a:rPr lang="it-IT" sz="1200" dirty="0"/>
              <a:t> in a small </a:t>
            </a:r>
            <a:r>
              <a:rPr lang="it-IT" sz="1200" dirty="0" err="1"/>
              <a:t>stream</a:t>
            </a:r>
            <a:r>
              <a:rPr lang="it-IT" sz="1200" dirty="0"/>
              <a:t>: </a:t>
            </a:r>
            <a:r>
              <a:rPr lang="it-IT" sz="1200" dirty="0" err="1"/>
              <a:t>Comparison</a:t>
            </a:r>
            <a:r>
              <a:rPr lang="it-IT" sz="1200" dirty="0"/>
              <a:t> of radar </a:t>
            </a:r>
            <a:r>
              <a:rPr lang="it-IT" sz="1200" dirty="0" err="1"/>
              <a:t>altimetry</a:t>
            </a:r>
            <a:r>
              <a:rPr lang="it-IT" sz="1200" dirty="0"/>
              <a:t>, LIDAR and </a:t>
            </a:r>
            <a:r>
              <a:rPr lang="it-IT" sz="1200" dirty="0" err="1"/>
              <a:t>photogrammetry</a:t>
            </a:r>
            <a:r>
              <a:rPr lang="it-IT" sz="1200" dirty="0"/>
              <a:t> </a:t>
            </a:r>
            <a:r>
              <a:rPr lang="it-IT" sz="1200" dirty="0" err="1"/>
              <a:t>techniques</a:t>
            </a:r>
            <a:r>
              <a:rPr lang="it-IT" sz="1200" dirty="0"/>
              <a:t>. </a:t>
            </a:r>
            <a:r>
              <a:rPr lang="it-IT" sz="1200" i="1" dirty="0"/>
              <a:t>Remote </a:t>
            </a:r>
            <a:r>
              <a:rPr lang="it-IT" sz="1200" i="1" dirty="0" err="1"/>
              <a:t>Sensing</a:t>
            </a:r>
            <a:r>
              <a:rPr lang="it-IT" sz="1200" i="1" dirty="0"/>
              <a:t> of Environment</a:t>
            </a:r>
            <a:r>
              <a:rPr lang="it-IT" sz="1200" dirty="0"/>
              <a:t>. </a:t>
            </a:r>
            <a:r>
              <a:rPr lang="it-IT" sz="1200" dirty="0">
                <a:hlinkClick r:id="rId3"/>
              </a:rPr>
              <a:t>https://doi.org/10.1016/j.rse.2019.111487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9617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952" y="1595844"/>
            <a:ext cx="10310876" cy="351109"/>
          </a:xfrm>
        </p:spPr>
        <p:txBody>
          <a:bodyPr/>
          <a:lstStyle/>
          <a:p>
            <a:r>
              <a:rPr lang="da-DK" sz="1400" dirty="0" smtClean="0"/>
              <a:t>ISO-Standards (</a:t>
            </a:r>
            <a:r>
              <a:rPr lang="it-IT" sz="1400" dirty="0"/>
              <a:t>EN ISO </a:t>
            </a:r>
            <a:r>
              <a:rPr lang="it-IT" sz="1400" dirty="0" smtClean="0"/>
              <a:t>748:2007</a:t>
            </a:r>
            <a:r>
              <a:rPr lang="da-DK" sz="1400" dirty="0" smtClean="0"/>
              <a:t>):</a:t>
            </a:r>
            <a:endParaRPr 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87218" y="1006514"/>
                <a:ext cx="11141864" cy="972513"/>
              </a:xfrm>
            </p:spPr>
            <p:txBody>
              <a:bodyPr/>
              <a:lstStyle/>
              <a:p>
                <a:endParaRPr lang="da-DK" b="1" dirty="0" smtClean="0"/>
              </a:p>
              <a:p>
                <a:endParaRPr lang="da-DK" b="1" dirty="0"/>
              </a:p>
              <a:p>
                <a:endParaRPr lang="da-DK" b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</m:oMath>
                  </m:oMathPara>
                </a14:m>
                <a:endParaRPr lang="da-DK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a-DK" dirty="0" smtClean="0"/>
                  <a:t>  </a:t>
                </a:r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>
                  <a:buNone/>
                </a:pPr>
                <a:endParaRPr lang="da-DK" dirty="0" smtClean="0"/>
              </a:p>
              <a:p>
                <a:pPr marL="0" indent="0">
                  <a:buNone/>
                </a:pPr>
                <a:endParaRPr lang="da-DK" dirty="0" smtClean="0"/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>
                  <a:buNone/>
                </a:pPr>
                <a:endParaRPr lang="da-DK" dirty="0" smtClean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218" y="1006514"/>
                <a:ext cx="11141864" cy="972513"/>
              </a:xfrm>
              <a:blipFill>
                <a:blip r:embed="rId2"/>
                <a:stretch>
                  <a:fillRect b="-1937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406" y="808823"/>
            <a:ext cx="8205594" cy="39481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905066" y="212572"/>
            <a:ext cx="10371090" cy="1036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da-DK" sz="2400" b="1" dirty="0" smtClean="0"/>
              <a:t>From surface velocity to vertical velocity</a:t>
            </a:r>
            <a:endParaRPr lang="da-DK" sz="2400" b="1" dirty="0"/>
          </a:p>
          <a:p>
            <a:pPr algn="l">
              <a:spcBef>
                <a:spcPts val="432"/>
              </a:spcBef>
            </a:pPr>
            <a:endParaRPr lang="it-IT" sz="4000" dirty="0" err="1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587218" y="2940663"/>
                <a:ext cx="339918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:r>
                  <a:rPr lang="en-NZ" sz="1400" b="1" dirty="0" smtClean="0"/>
                  <a:t>Mean vertical velocity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NZ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NZ" sz="1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NZ" sz="1400" b="1" dirty="0" smtClean="0"/>
                  <a:t>) estimated from integration of power law</a:t>
                </a: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18" y="2940663"/>
                <a:ext cx="3399187" cy="430887"/>
              </a:xfrm>
              <a:prstGeom prst="rect">
                <a:avLst/>
              </a:prstGeom>
              <a:blipFill>
                <a:blip r:embed="rId4"/>
                <a:stretch>
                  <a:fillRect l="-3226" t="-12676" b="-2394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783773" y="4468485"/>
                <a:ext cx="9725114" cy="2624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da-DK" dirty="0" smtClean="0"/>
              </a:p>
              <a:p>
                <a:endParaRPr lang="da-DK" dirty="0"/>
              </a:p>
              <a:p>
                <a:r>
                  <a:rPr lang="da-DK" dirty="0"/>
                  <a:t>m is a function of Manning Number (M)</a:t>
                </a:r>
              </a:p>
              <a:p>
                <a:endParaRPr lang="da-DK" dirty="0"/>
              </a:p>
              <a:p>
                <a:endParaRPr lang="da-DK" dirty="0"/>
              </a:p>
              <a:p>
                <a:r>
                  <a:rPr lang="da-DK" dirty="0"/>
                  <a:t>      </a:t>
                </a:r>
                <a:r>
                  <a:rPr lang="da-DK" dirty="0" smtClean="0"/>
                  <a:t>D</a:t>
                </a:r>
                <a:r>
                  <a:rPr lang="da-DK" dirty="0"/>
                  <a:t>: depth, g: gravity acceleration, M: is Manning number, C: is Chézy </a:t>
                </a:r>
                <a:r>
                  <a:rPr lang="da-DK" dirty="0" smtClean="0"/>
                  <a:t>coefficient</a:t>
                </a:r>
                <a:r>
                  <a:rPr lang="da-DK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da-DK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(C=M</a:t>
                </a:r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a-D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f>
                      <m:fPr>
                        <m:ctrlPr>
                          <a:rPr lang="it-IT" i="1" baseline="300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a-DK" i="1" baseline="30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a-DK" i="1" baseline="3000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da-DK" b="0" i="1" baseline="3000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da-DK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a-DK" baseline="30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da-DK" dirty="0"/>
              </a:p>
              <a:p>
                <a:endParaRPr lang="da-DK" dirty="0"/>
              </a:p>
              <a:p>
                <a:pPr algn="l">
                  <a:spcBef>
                    <a:spcPts val="432"/>
                  </a:spcBef>
                </a:pPr>
                <a:endParaRPr lang="da-DK" dirty="0" err="1" smtClean="0">
                  <a:latin typeface="+mn-lt"/>
                </a:endParaRPr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3" y="4468485"/>
                <a:ext cx="9725114" cy="2624245"/>
              </a:xfrm>
              <a:prstGeom prst="rect">
                <a:avLst/>
              </a:prstGeom>
              <a:blipFill>
                <a:blip r:embed="rId5"/>
                <a:stretch>
                  <a:fillRect l="-150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059679" y="2221907"/>
                <a:ext cx="2623558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:r>
                  <a:rPr lang="it-IT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a-DK" i="1">
                            <a:latin typeface="Cambria Math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𝑢𝑟𝑓</m:t>
                        </m:r>
                      </m:sub>
                    </m:sSub>
                  </m:oMath>
                </a14:m>
                <a:endParaRPr lang="da-DK" dirty="0" err="1" smtClean="0">
                  <a:latin typeface="+mn-lt"/>
                </a:endParaRP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79" y="2221907"/>
                <a:ext cx="2623558" cy="414537"/>
              </a:xfrm>
              <a:prstGeom prst="rect">
                <a:avLst/>
              </a:prstGeom>
              <a:blipFill>
                <a:blip r:embed="rId6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/>
          <a:srcRect r="54333"/>
          <a:stretch/>
        </p:blipFill>
        <p:spPr>
          <a:xfrm>
            <a:off x="5469252" y="4805262"/>
            <a:ext cx="2162143" cy="74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4167" y="-158777"/>
            <a:ext cx="9313586" cy="972716"/>
          </a:xfrm>
        </p:spPr>
        <p:txBody>
          <a:bodyPr/>
          <a:lstStyle/>
          <a:p>
            <a:pPr algn="ctr"/>
            <a:r>
              <a:rPr lang="da-DK" sz="2400" dirty="0" smtClean="0"/>
              <a:t>A system of 2 unknowns and 2 main equations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162371" y="1318517"/>
            <a:ext cx="120296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smtClean="0"/>
              <a:t>2 </a:t>
            </a:r>
            <a:r>
              <a:rPr lang="da-DK" b="1" dirty="0"/>
              <a:t>unknowns: Q (discharge) and </a:t>
            </a:r>
            <a:r>
              <a:rPr lang="da-DK" b="1" dirty="0" smtClean="0"/>
              <a:t>M </a:t>
            </a:r>
            <a:r>
              <a:rPr lang="da-DK" b="1" dirty="0"/>
              <a:t>(Manning number</a:t>
            </a:r>
            <a:r>
              <a:rPr lang="da-DK" b="1" dirty="0" smtClean="0"/>
              <a:t>)</a:t>
            </a:r>
          </a:p>
          <a:p>
            <a:endParaRPr lang="da-DK" b="1" dirty="0"/>
          </a:p>
          <a:p>
            <a:r>
              <a:rPr lang="da-DK" dirty="0"/>
              <a:t>Equations: Manning formula and ISO equations to compute mean velocity </a:t>
            </a:r>
            <a:r>
              <a:rPr lang="da-DK" dirty="0" smtClean="0"/>
              <a:t>and discharge</a:t>
            </a:r>
          </a:p>
          <a:p>
            <a:pPr algn="r"/>
            <a:endParaRPr lang="da-DK" dirty="0"/>
          </a:p>
          <a:p>
            <a:pPr algn="ctr"/>
            <a:r>
              <a:rPr lang="it-IT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da-DK" dirty="0"/>
          </a:p>
          <a:p>
            <a:endParaRPr lang="da-DK" dirty="0"/>
          </a:p>
          <a:p>
            <a:endParaRPr lang="it-IT" dirty="0"/>
          </a:p>
          <a:p>
            <a:r>
              <a:rPr lang="da-DK" dirty="0" smtClean="0"/>
              <a:t>                                    </a:t>
            </a:r>
          </a:p>
          <a:p>
            <a:endParaRPr lang="da-DK" dirty="0" smtClean="0"/>
          </a:p>
        </p:txBody>
      </p:sp>
      <p:sp>
        <p:nvSpPr>
          <p:cNvPr id="12" name="CasellaDiTesto 11"/>
          <p:cNvSpPr txBox="1"/>
          <p:nvPr/>
        </p:nvSpPr>
        <p:spPr>
          <a:xfrm>
            <a:off x="8868622" y="2401379"/>
            <a:ext cx="348508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1400" dirty="0" smtClean="0"/>
              <a:t>ISO equations for computing </a:t>
            </a:r>
            <a:r>
              <a:rPr lang="en-US" sz="1400" dirty="0" err="1" smtClean="0"/>
              <a:t>i</a:t>
            </a:r>
            <a:r>
              <a:rPr lang="en-US" sz="1400" dirty="0" smtClean="0"/>
              <a:t>) discharge with mid-section method and ii) for computing mean vertical velocity from surface velocity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8799241" y="3612429"/>
            <a:ext cx="3392759" cy="482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da-DK" sz="1400" dirty="0"/>
              <a:t>Manning Equation</a:t>
            </a:r>
          </a:p>
          <a:p>
            <a:pPr algn="l">
              <a:spcBef>
                <a:spcPts val="432"/>
              </a:spcBef>
            </a:pPr>
            <a:r>
              <a:rPr lang="da-DK" sz="1400" dirty="0" smtClean="0"/>
              <a:t>Holds for uniform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658027" y="2394578"/>
                <a:ext cx="2409914" cy="17259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   </m:t>
                              </m:r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>
                                        <m:f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𝑠𝑢𝑟𝑓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+1 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𝑠𝑢𝑟𝑓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nary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e>
                                <m:sup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da-DK" dirty="0" err="1" smtClean="0">
                  <a:latin typeface="+mn-lt"/>
                </a:endParaRP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27" y="2394578"/>
                <a:ext cx="2409914" cy="1725985"/>
              </a:xfrm>
              <a:prstGeom prst="rect">
                <a:avLst/>
              </a:prstGeom>
              <a:blipFill>
                <a:blip r:embed="rId2"/>
                <a:stretch>
                  <a:fillRect r="-18962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6041877" y="4548121"/>
            <a:ext cx="1174754" cy="9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endParaRPr lang="da-DK" dirty="0" err="1" smtClean="0">
              <a:latin typeface="+mn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0017" y="4587374"/>
            <a:ext cx="6253710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1400" dirty="0" smtClean="0"/>
              <a:t> Measured variables:                 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 err="1" smtClean="0"/>
              <a:t>ni</a:t>
            </a:r>
            <a:r>
              <a:rPr lang="en-CA" sz="1400" dirty="0" smtClean="0"/>
              <a:t> </a:t>
            </a:r>
            <a:r>
              <a:rPr lang="en-MY" sz="1400" dirty="0" smtClean="0"/>
              <a:t>(number of </a:t>
            </a:r>
            <a:r>
              <a:rPr lang="en-MY" sz="1400" smtClean="0"/>
              <a:t>discretization nodes</a:t>
            </a:r>
            <a:r>
              <a:rPr lang="en-MY" dirty="0" smtClean="0"/>
              <a:t> </a:t>
            </a:r>
            <a:r>
              <a:rPr lang="en-MY" sz="1400" dirty="0" smtClean="0"/>
              <a:t>at which velocity is measured)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MY" sz="1400" dirty="0" smtClean="0"/>
              <a:t>b</a:t>
            </a:r>
            <a:r>
              <a:rPr lang="en-MY" sz="1400" baseline="-25000" dirty="0" smtClean="0"/>
              <a:t>i</a:t>
            </a:r>
            <a:r>
              <a:rPr lang="en-MY" sz="1400" dirty="0" smtClean="0"/>
              <a:t> (width of each cross section interval),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MY" sz="1400" dirty="0" smtClean="0"/>
              <a:t>d</a:t>
            </a:r>
            <a:r>
              <a:rPr lang="en-MY" sz="1400" baseline="-25000" dirty="0" smtClean="0"/>
              <a:t>i</a:t>
            </a:r>
            <a:r>
              <a:rPr lang="en-MY" sz="1400" dirty="0" smtClean="0"/>
              <a:t> (depth of each cross section interval, meas. by tethered sonar),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MY" sz="1400" dirty="0" smtClean="0"/>
              <a:t>A (flow area meas. by tethered sonar),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MY" sz="1400" dirty="0" smtClean="0"/>
              <a:t>R (hydraulic radius meas. by tethered sonar),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MY" sz="1400" dirty="0" err="1" smtClean="0"/>
              <a:t>S</a:t>
            </a:r>
            <a:r>
              <a:rPr lang="en-MY" sz="1400" baseline="-25000" dirty="0" err="1" smtClean="0"/>
              <a:t>w</a:t>
            </a:r>
            <a:r>
              <a:rPr lang="en-MY" sz="1400" dirty="0" smtClean="0"/>
              <a:t> (slope meas. by radar).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MY" sz="1400" dirty="0" err="1" smtClean="0"/>
              <a:t>v</a:t>
            </a:r>
            <a:r>
              <a:rPr lang="en-MY" sz="1400" baseline="-25000" dirty="0" err="1" smtClean="0"/>
              <a:t>surf</a:t>
            </a:r>
            <a:r>
              <a:rPr lang="en-MY" sz="1400" dirty="0" smtClean="0"/>
              <a:t> (surface velocity meas. with PIV technique),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216631" y="4766331"/>
            <a:ext cx="4850031" cy="7489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1400" dirty="0" smtClean="0"/>
              <a:t>Estimated variables: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sz="1400" dirty="0" smtClean="0"/>
              <a:t>M (Manning number) / m (velocity roughness factor)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sz="1400" dirty="0" smtClean="0"/>
              <a:t>Q (discharge)</a:t>
            </a:r>
          </a:p>
        </p:txBody>
      </p:sp>
    </p:spTree>
    <p:extLst>
      <p:ext uri="{BB962C8B-B14F-4D97-AF65-F5344CB8AC3E}">
        <p14:creationId xmlns:p14="http://schemas.microsoft.com/office/powerpoint/2010/main" val="32255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80953" y="-194174"/>
            <a:ext cx="9313586" cy="972716"/>
          </a:xfrm>
        </p:spPr>
        <p:txBody>
          <a:bodyPr/>
          <a:lstStyle/>
          <a:p>
            <a:pPr algn="ctr"/>
            <a:r>
              <a:rPr lang="da-DK" dirty="0" smtClean="0"/>
              <a:t>Discharge estimation</a:t>
            </a:r>
            <a:endParaRPr lang="da-DK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3140" y="2846266"/>
            <a:ext cx="6024785" cy="2332695"/>
          </a:xfrm>
        </p:spPr>
        <p:txBody>
          <a:bodyPr/>
          <a:lstStyle/>
          <a:p>
            <a:r>
              <a:rPr lang="da-DK" dirty="0" smtClean="0"/>
              <a:t>UAV-estimate of discharge was estimated as 931 l/s, </a:t>
            </a:r>
          </a:p>
          <a:p>
            <a:r>
              <a:rPr lang="da-DK" dirty="0" smtClean="0"/>
              <a:t>In-situ measured discharge was 830 l/s,</a:t>
            </a:r>
          </a:p>
          <a:p>
            <a:endParaRPr lang="da-DK" dirty="0" smtClean="0"/>
          </a:p>
          <a:p>
            <a:endParaRPr lang="da-DK" dirty="0"/>
          </a:p>
          <a:p>
            <a:r>
              <a:rPr lang="da-DK" dirty="0"/>
              <a:t>UAV-estimate of </a:t>
            </a:r>
            <a:r>
              <a:rPr lang="en-US" dirty="0" smtClean="0"/>
              <a:t>Manning number was as 39.5 m</a:t>
            </a:r>
            <a:r>
              <a:rPr lang="en-US" baseline="30000" dirty="0" smtClean="0"/>
              <a:t>1/3</a:t>
            </a:r>
            <a:r>
              <a:rPr lang="en-US" dirty="0" smtClean="0"/>
              <a:t>/s, </a:t>
            </a:r>
          </a:p>
          <a:p>
            <a:r>
              <a:rPr lang="da-DK" dirty="0"/>
              <a:t>In-situ </a:t>
            </a:r>
            <a:r>
              <a:rPr lang="da-DK" dirty="0" smtClean="0"/>
              <a:t>measured Manning number</a:t>
            </a:r>
            <a:r>
              <a:rPr lang="en-US" dirty="0" smtClean="0"/>
              <a:t> was 35.2 m</a:t>
            </a:r>
            <a:r>
              <a:rPr lang="en-US" baseline="30000" dirty="0" smtClean="0"/>
              <a:t>1/3</a:t>
            </a:r>
            <a:r>
              <a:rPr lang="en-US" dirty="0" smtClean="0"/>
              <a:t>/s.</a:t>
            </a: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r="9270" b="6495"/>
          <a:stretch/>
        </p:blipFill>
        <p:spPr bwMode="auto">
          <a:xfrm>
            <a:off x="5869963" y="2489384"/>
            <a:ext cx="6322037" cy="307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028858" y="2113891"/>
            <a:ext cx="72612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smtClean="0"/>
              <a:t>Measurements retrieved in the stream Åmose Å  (April 2018).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3140" y="1535404"/>
            <a:ext cx="56168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dirty="0" smtClean="0"/>
              <a:t>An example of a UAS-borne discharge estimation:</a:t>
            </a:r>
            <a:endParaRPr lang="da-DK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6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6213" y="-154987"/>
            <a:ext cx="9313586" cy="972716"/>
          </a:xfrm>
        </p:spPr>
        <p:txBody>
          <a:bodyPr/>
          <a:lstStyle/>
          <a:p>
            <a:pPr algn="ctr"/>
            <a:r>
              <a:rPr lang="da-DK" dirty="0" smtClean="0"/>
              <a:t>Results</a:t>
            </a:r>
            <a:endParaRPr lang="da-DK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0528" y="1196718"/>
            <a:ext cx="10904955" cy="4545578"/>
          </a:xfrm>
        </p:spPr>
        <p:txBody>
          <a:bodyPr/>
          <a:lstStyle/>
          <a:p>
            <a:r>
              <a:rPr lang="en-CA" dirty="0" smtClean="0"/>
              <a:t>Our method was evaluated at different cross sections of 6 different Danish streams, at</a:t>
            </a:r>
            <a:r>
              <a:rPr lang="en-CA" b="1" dirty="0" smtClean="0"/>
              <a:t> a total of approximately 30 sites</a:t>
            </a:r>
            <a:r>
              <a:rPr lang="en-CA" dirty="0" smtClean="0"/>
              <a:t>. This measurements were during different hydrological conditions, with flow conditions vary from a few l/s to a few m</a:t>
            </a:r>
            <a:r>
              <a:rPr lang="en-CA" baseline="30000" dirty="0" smtClean="0"/>
              <a:t>3</a:t>
            </a:r>
            <a:r>
              <a:rPr lang="en-CA" dirty="0" smtClean="0"/>
              <a:t>/s, and different aquatic vegetation density conditions. </a:t>
            </a:r>
          </a:p>
          <a:p>
            <a:endParaRPr lang="en-CA" dirty="0" smtClean="0"/>
          </a:p>
          <a:p>
            <a:r>
              <a:rPr lang="en-CA" dirty="0" smtClean="0"/>
              <a:t>The method relying on the pinhole camera model proved reliable.  When compared to 4 Ground Control Points, the mean absolute errors are less than 3% </a:t>
            </a:r>
            <a:r>
              <a:rPr lang="en-CA" dirty="0"/>
              <a:t>in the conversion from pixel into metric unit</a:t>
            </a:r>
            <a:r>
              <a:rPr lang="en-CA" dirty="0" smtClean="0"/>
              <a:t>. </a:t>
            </a:r>
          </a:p>
          <a:p>
            <a:r>
              <a:rPr lang="en-CA" dirty="0" smtClean="0"/>
              <a:t>Water surface velocity is typically estimated with a mean absolute error of 0.1 m/s for velocities in the range 0-1 m/s. The largest errors typically occur at the lower velocities, when seeding conditions are not optimal. High wind conditions and insufficient seeding are the most critical factor affecting accuracy.</a:t>
            </a:r>
          </a:p>
          <a:p>
            <a:r>
              <a:rPr lang="en-CA" dirty="0" smtClean="0"/>
              <a:t>Discharge estimated with our </a:t>
            </a:r>
            <a:r>
              <a:rPr lang="en-CA" b="1" dirty="0" smtClean="0"/>
              <a:t>system of equations method </a:t>
            </a:r>
            <a:r>
              <a:rPr lang="en-CA" dirty="0" smtClean="0"/>
              <a:t>results in a accuracy of ca. </a:t>
            </a:r>
            <a:r>
              <a:rPr lang="en-CA" b="1" dirty="0" smtClean="0"/>
              <a:t>15-20%. </a:t>
            </a:r>
            <a:r>
              <a:rPr lang="en-CA" dirty="0" smtClean="0"/>
              <a:t>No significant correlation was found between hydrological conditions and discharge accuracy, only a weak correlation between  accuracy and flow magnitude.</a:t>
            </a:r>
            <a:endParaRPr lang="en-CA" dirty="0"/>
          </a:p>
          <a:p>
            <a:r>
              <a:rPr lang="en-CA" b="1" dirty="0" smtClean="0"/>
              <a:t>Our system </a:t>
            </a:r>
            <a:r>
              <a:rPr lang="en-CA" b="1" dirty="0"/>
              <a:t>of equations method</a:t>
            </a:r>
            <a:r>
              <a:rPr lang="en-CA" dirty="0" smtClean="0"/>
              <a:t> allows us to jointly estimate discharge and Manning number. Manning number estimates also showed to be accurate when compared to in-situ Manning number observations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 smtClean="0"/>
              <a:t>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545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1458652" y="708977"/>
            <a:ext cx="9992711" cy="45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82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a-DK" sz="4400" b="1" kern="0" dirty="0" smtClean="0">
                <a:solidFill>
                  <a:schemeClr val="bg1"/>
                </a:solidFill>
              </a:rPr>
              <a:t>Thanks for your attention</a:t>
            </a:r>
          </a:p>
          <a:p>
            <a:pPr marL="0" indent="0">
              <a:buNone/>
            </a:pPr>
            <a:endParaRPr lang="da-DK" sz="3200" kern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3200" kern="0" dirty="0" smtClean="0">
                <a:solidFill>
                  <a:schemeClr val="bg1"/>
                </a:solidFill>
              </a:rPr>
              <a:t>Would you like  to receive  more info?</a:t>
            </a:r>
          </a:p>
          <a:p>
            <a:r>
              <a:rPr lang="da-DK" sz="3200" kern="0" dirty="0" smtClean="0">
                <a:solidFill>
                  <a:schemeClr val="bg1"/>
                </a:solidFill>
              </a:rPr>
              <a:t>Contact the authors or </a:t>
            </a:r>
          </a:p>
          <a:p>
            <a:pPr marL="0" indent="0">
              <a:buNone/>
            </a:pPr>
            <a:r>
              <a:rPr lang="da-DK" sz="3200" kern="0" dirty="0" smtClean="0">
                <a:solidFill>
                  <a:schemeClr val="bg1"/>
                </a:solidFill>
              </a:rPr>
              <a:t>Or</a:t>
            </a:r>
          </a:p>
          <a:p>
            <a:r>
              <a:rPr lang="da-DK" sz="3200" kern="0" dirty="0" smtClean="0">
                <a:solidFill>
                  <a:schemeClr val="bg1"/>
                </a:solidFill>
              </a:rPr>
              <a:t>Please hold on:</a:t>
            </a:r>
          </a:p>
          <a:p>
            <a:pPr lvl="1"/>
            <a:r>
              <a:rPr lang="da-DK" sz="2400" kern="0" dirty="0" smtClean="0">
                <a:solidFill>
                  <a:schemeClr val="bg1"/>
                </a:solidFill>
              </a:rPr>
              <a:t>A paper regarding this workflow was recently submitted to Water Resources Research</a:t>
            </a:r>
            <a:endParaRPr lang="da-DK" sz="2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71" y="827362"/>
            <a:ext cx="7043841" cy="528288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396248" y="1593079"/>
            <a:ext cx="3631963" cy="3683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NZ" dirty="0" smtClean="0"/>
              <a:t>Principal idea:</a:t>
            </a:r>
          </a:p>
          <a:p>
            <a:pPr algn="ctr">
              <a:spcBef>
                <a:spcPts val="432"/>
              </a:spcBef>
            </a:pPr>
            <a:r>
              <a:rPr lang="en-NZ" dirty="0" smtClean="0"/>
              <a:t>Develop an efficient, reliable, and </a:t>
            </a:r>
            <a:r>
              <a:rPr lang="en-NZ" b="1" dirty="0" smtClean="0"/>
              <a:t>contactless </a:t>
            </a:r>
            <a:r>
              <a:rPr lang="en-NZ" dirty="0" smtClean="0"/>
              <a:t>method to estimate discharge of stream and rivers, by exploiting measurements of:</a:t>
            </a:r>
          </a:p>
          <a:p>
            <a:pPr algn="ctr">
              <a:spcBef>
                <a:spcPts val="432"/>
              </a:spcBef>
            </a:pPr>
            <a:endParaRPr lang="en-NZ" dirty="0" smtClean="0"/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NZ" dirty="0" smtClean="0"/>
              <a:t>Water depth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NZ" dirty="0" smtClean="0"/>
              <a:t>Water surface velocity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NZ" dirty="0" smtClean="0"/>
              <a:t>Water surface slope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NZ" dirty="0" smtClean="0"/>
              <a:t>Water surface elevation</a:t>
            </a:r>
          </a:p>
          <a:p>
            <a:pPr>
              <a:spcBef>
                <a:spcPts val="432"/>
              </a:spcBef>
            </a:pPr>
            <a:r>
              <a:rPr lang="en-NZ" dirty="0" smtClean="0"/>
              <a:t>retrieved by </a:t>
            </a:r>
            <a:r>
              <a:rPr lang="en-NZ" b="1" dirty="0" smtClean="0"/>
              <a:t>Unmanned Aerial Vehicles</a:t>
            </a:r>
            <a:r>
              <a:rPr lang="en-NZ" dirty="0" smtClean="0"/>
              <a:t> (UAVs)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64189" y="63762"/>
            <a:ext cx="11360800" cy="763600"/>
          </a:xfrm>
        </p:spPr>
        <p:txBody>
          <a:bodyPr/>
          <a:lstStyle/>
          <a:p>
            <a:pPr algn="ctr"/>
            <a:r>
              <a:rPr lang="en-US" dirty="0" smtClean="0"/>
              <a:t>Research aim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68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21765" y="239282"/>
            <a:ext cx="5161660" cy="605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da-DK" b="1" dirty="0" smtClean="0"/>
              <a:t>The UAV-borne payload</a:t>
            </a:r>
            <a:endParaRPr lang="en-GB" b="1" dirty="0"/>
          </a:p>
          <a:p>
            <a:pPr algn="l">
              <a:spcBef>
                <a:spcPts val="432"/>
              </a:spcBef>
            </a:pPr>
            <a:endParaRPr lang="da-DK" dirty="0" err="1" smtClean="0"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13646" y="1543852"/>
            <a:ext cx="7332292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da-DK" dirty="0" smtClean="0">
                <a:latin typeface="+mn-lt"/>
              </a:rPr>
              <a:t>The </a:t>
            </a:r>
            <a:r>
              <a:rPr lang="da-DK" b="1" dirty="0" smtClean="0"/>
              <a:t>UAV-borne</a:t>
            </a:r>
            <a:r>
              <a:rPr lang="da-DK" dirty="0" smtClean="0">
                <a:latin typeface="+mn-lt"/>
              </a:rPr>
              <a:t> payload consists of: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/>
              <a:t>A GoPro camera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A radar sensor with full waveform</a:t>
            </a:r>
            <a:r>
              <a:rPr lang="da-DK" baseline="30000" dirty="0" smtClean="0">
                <a:latin typeface="+mn-lt"/>
              </a:rPr>
              <a:t>1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/>
              <a:t>A </a:t>
            </a:r>
            <a:r>
              <a:rPr lang="da-DK" dirty="0" smtClean="0"/>
              <a:t> 3-axis gimbal </a:t>
            </a:r>
            <a:r>
              <a:rPr lang="da-DK" dirty="0"/>
              <a:t>(Gremsy gimbal) to stabilize </a:t>
            </a:r>
            <a:r>
              <a:rPr lang="da-DK" dirty="0" smtClean="0"/>
              <a:t>and nadir-orient sensors</a:t>
            </a:r>
            <a:endParaRPr lang="da-DK" dirty="0"/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/>
              <a:t>A </a:t>
            </a:r>
            <a:r>
              <a:rPr lang="da-DK" dirty="0" smtClean="0"/>
              <a:t>tethered-sonar</a:t>
            </a:r>
            <a:r>
              <a:rPr lang="da-DK" baseline="30000" dirty="0" smtClean="0"/>
              <a:t>2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/>
              <a:t>An accurate </a:t>
            </a:r>
            <a:r>
              <a:rPr lang="da-DK" dirty="0" smtClean="0"/>
              <a:t>differential Global </a:t>
            </a:r>
            <a:r>
              <a:rPr lang="da-DK" dirty="0"/>
              <a:t>Navigation Satellite System (GNSS</a:t>
            </a:r>
            <a:r>
              <a:rPr lang="da-DK" dirty="0" smtClean="0"/>
              <a:t>)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/>
              <a:t>An accurate Inertial Measurement Unit (IMU)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/>
              <a:t>A single-board computer (BeagleBone Black)  to syncronize and save observations of all sensors</a:t>
            </a:r>
            <a:endParaRPr lang="da-DK" baseline="30000" dirty="0"/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endParaRPr lang="da-DK" baseline="30000" dirty="0" smtClean="0"/>
          </a:p>
          <a:p>
            <a:pPr algn="l">
              <a:spcBef>
                <a:spcPts val="432"/>
              </a:spcBef>
            </a:pPr>
            <a:endParaRPr lang="da-DK" baseline="30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1" t="20857" r="17200" b="8327"/>
          <a:stretch/>
        </p:blipFill>
        <p:spPr>
          <a:xfrm>
            <a:off x="7782369" y="1452017"/>
            <a:ext cx="4409631" cy="363196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85616" y="5238821"/>
            <a:ext cx="9633958" cy="15594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da-DK" sz="1000" baseline="30000" dirty="0"/>
              <a:t>1</a:t>
            </a:r>
            <a:r>
              <a:rPr lang="it-IT" sz="1000" dirty="0" smtClean="0"/>
              <a:t>Bandini</a:t>
            </a:r>
            <a:r>
              <a:rPr lang="it-IT" sz="1000" dirty="0"/>
              <a:t>, </a:t>
            </a:r>
            <a:r>
              <a:rPr lang="it-IT" sz="1000" dirty="0" smtClean="0"/>
              <a:t>F. et al. </a:t>
            </a:r>
            <a:r>
              <a:rPr lang="it-IT" sz="1000" dirty="0"/>
              <a:t>(2020). </a:t>
            </a:r>
            <a:r>
              <a:rPr lang="it-IT" sz="1000" dirty="0" err="1" smtClean="0"/>
              <a:t>Unmanned</a:t>
            </a:r>
            <a:r>
              <a:rPr lang="it-IT" sz="1000" dirty="0" smtClean="0"/>
              <a:t> </a:t>
            </a:r>
            <a:r>
              <a:rPr lang="it-IT" sz="1000" dirty="0" err="1"/>
              <a:t>Aerial</a:t>
            </a:r>
            <a:r>
              <a:rPr lang="it-IT" sz="1000" dirty="0"/>
              <a:t> System (UAS) </a:t>
            </a:r>
            <a:r>
              <a:rPr lang="it-IT" sz="1000" dirty="0" err="1"/>
              <a:t>observations</a:t>
            </a:r>
            <a:r>
              <a:rPr lang="it-IT" sz="1000" dirty="0"/>
              <a:t> of water </a:t>
            </a:r>
            <a:r>
              <a:rPr lang="it-IT" sz="1000" dirty="0" err="1"/>
              <a:t>surface</a:t>
            </a:r>
            <a:r>
              <a:rPr lang="it-IT" sz="1000" dirty="0"/>
              <a:t> </a:t>
            </a:r>
            <a:r>
              <a:rPr lang="it-IT" sz="1000" dirty="0" err="1"/>
              <a:t>elevation</a:t>
            </a:r>
            <a:r>
              <a:rPr lang="it-IT" sz="1000" dirty="0"/>
              <a:t> in a small </a:t>
            </a:r>
            <a:r>
              <a:rPr lang="it-IT" sz="1000" dirty="0" err="1"/>
              <a:t>stream</a:t>
            </a:r>
            <a:r>
              <a:rPr lang="it-IT" sz="1000" dirty="0"/>
              <a:t>: </a:t>
            </a:r>
            <a:r>
              <a:rPr lang="it-IT" sz="1000" dirty="0" err="1"/>
              <a:t>Comparison</a:t>
            </a:r>
            <a:r>
              <a:rPr lang="it-IT" sz="1000" dirty="0"/>
              <a:t> of radar </a:t>
            </a:r>
            <a:r>
              <a:rPr lang="it-IT" sz="1000" dirty="0" err="1"/>
              <a:t>altimetry</a:t>
            </a:r>
            <a:r>
              <a:rPr lang="it-IT" sz="1000" dirty="0"/>
              <a:t>, LIDAR and </a:t>
            </a:r>
            <a:r>
              <a:rPr lang="it-IT" sz="1000" dirty="0" err="1"/>
              <a:t>photogrammetry</a:t>
            </a:r>
            <a:r>
              <a:rPr lang="it-IT" sz="1000" dirty="0"/>
              <a:t> </a:t>
            </a:r>
            <a:r>
              <a:rPr lang="it-IT" sz="1000" dirty="0" err="1"/>
              <a:t>techniques</a:t>
            </a:r>
            <a:r>
              <a:rPr lang="it-IT" sz="1000" dirty="0"/>
              <a:t>. </a:t>
            </a:r>
            <a:r>
              <a:rPr lang="it-IT" sz="1000" i="1" dirty="0" smtClean="0"/>
              <a:t>Remote </a:t>
            </a:r>
            <a:r>
              <a:rPr lang="it-IT" sz="1000" i="1" dirty="0" err="1"/>
              <a:t>Sensing</a:t>
            </a:r>
            <a:r>
              <a:rPr lang="it-IT" sz="1000" i="1" dirty="0"/>
              <a:t> of Environment</a:t>
            </a:r>
            <a:r>
              <a:rPr lang="it-IT" sz="1000" dirty="0"/>
              <a:t>. </a:t>
            </a:r>
            <a:r>
              <a:rPr lang="it-IT" sz="1000" dirty="0">
                <a:hlinkClick r:id="rId3"/>
              </a:rPr>
              <a:t>https://</a:t>
            </a:r>
            <a:r>
              <a:rPr lang="it-IT" sz="1000" dirty="0" smtClean="0">
                <a:hlinkClick r:id="rId3"/>
              </a:rPr>
              <a:t>doi.org/10.1016/j.rse.2019.111487</a:t>
            </a:r>
            <a:endParaRPr lang="it-IT" sz="1000" dirty="0" smtClean="0"/>
          </a:p>
          <a:p>
            <a:pPr>
              <a:spcBef>
                <a:spcPts val="432"/>
              </a:spcBef>
            </a:pPr>
            <a:r>
              <a:rPr lang="da-DK" sz="1000" baseline="30000" dirty="0" smtClean="0"/>
              <a:t>2 </a:t>
            </a:r>
            <a:r>
              <a:rPr lang="it-IT" sz="1000" dirty="0" smtClean="0"/>
              <a:t>Bandini</a:t>
            </a:r>
            <a:r>
              <a:rPr lang="it-IT" sz="1000" dirty="0"/>
              <a:t>, F., Olesen, D., Jakobsen, J., Kittel, C. M. M., Wang, S., Garcia, M., &amp; Bauer-Gottwein, P. (2018). Technical note: </a:t>
            </a:r>
            <a:r>
              <a:rPr lang="it-IT" sz="1000" dirty="0" err="1"/>
              <a:t>Bathymetry</a:t>
            </a:r>
            <a:r>
              <a:rPr lang="it-IT" sz="1000" dirty="0"/>
              <a:t> </a:t>
            </a:r>
            <a:r>
              <a:rPr lang="it-IT" sz="1000" dirty="0" err="1"/>
              <a:t>observations</a:t>
            </a:r>
            <a:r>
              <a:rPr lang="it-IT" sz="1000" dirty="0"/>
              <a:t> of </a:t>
            </a:r>
            <a:r>
              <a:rPr lang="it-IT" sz="1000" dirty="0" err="1"/>
              <a:t>inland</a:t>
            </a:r>
            <a:r>
              <a:rPr lang="it-IT" sz="1000" dirty="0"/>
              <a:t> water </a:t>
            </a:r>
            <a:r>
              <a:rPr lang="it-IT" sz="1000" dirty="0" err="1"/>
              <a:t>bodies</a:t>
            </a:r>
            <a:r>
              <a:rPr lang="it-IT" sz="1000" dirty="0"/>
              <a:t> </a:t>
            </a:r>
            <a:r>
              <a:rPr lang="it-IT" sz="1000" dirty="0" err="1"/>
              <a:t>using</a:t>
            </a:r>
            <a:r>
              <a:rPr lang="it-IT" sz="1000" dirty="0"/>
              <a:t> a </a:t>
            </a:r>
            <a:r>
              <a:rPr lang="it-IT" sz="1000" dirty="0" err="1"/>
              <a:t>tethered</a:t>
            </a:r>
            <a:r>
              <a:rPr lang="it-IT" sz="1000" dirty="0"/>
              <a:t> single-</a:t>
            </a:r>
            <a:r>
              <a:rPr lang="it-IT" sz="1000" dirty="0" err="1"/>
              <a:t>beam</a:t>
            </a:r>
            <a:r>
              <a:rPr lang="it-IT" sz="1000" dirty="0"/>
              <a:t> sonar </a:t>
            </a:r>
            <a:r>
              <a:rPr lang="it-IT" sz="1000" dirty="0" err="1"/>
              <a:t>controlled</a:t>
            </a:r>
            <a:r>
              <a:rPr lang="it-IT" sz="1000" dirty="0"/>
              <a:t> by an </a:t>
            </a:r>
            <a:r>
              <a:rPr lang="it-IT" sz="1000" dirty="0" err="1"/>
              <a:t>unmanned</a:t>
            </a:r>
            <a:r>
              <a:rPr lang="it-IT" sz="1000" dirty="0"/>
              <a:t> </a:t>
            </a:r>
            <a:r>
              <a:rPr lang="it-IT" sz="1000" dirty="0" err="1"/>
              <a:t>aerial</a:t>
            </a:r>
            <a:r>
              <a:rPr lang="it-IT" sz="1000" dirty="0"/>
              <a:t> </a:t>
            </a:r>
            <a:r>
              <a:rPr lang="it-IT" sz="1000" dirty="0" err="1"/>
              <a:t>vehicle</a:t>
            </a:r>
            <a:r>
              <a:rPr lang="it-IT" sz="1000" dirty="0"/>
              <a:t>. </a:t>
            </a:r>
            <a:r>
              <a:rPr lang="it-IT" sz="1000" dirty="0" err="1"/>
              <a:t>Hydrology</a:t>
            </a:r>
            <a:r>
              <a:rPr lang="it-IT" sz="1000" dirty="0"/>
              <a:t> and Earth System </a:t>
            </a:r>
            <a:r>
              <a:rPr lang="it-IT" sz="1000" dirty="0" err="1"/>
              <a:t>Sciences</a:t>
            </a:r>
            <a:r>
              <a:rPr lang="it-IT" sz="1000" dirty="0"/>
              <a:t>, 22(8), 4165–4181. </a:t>
            </a:r>
            <a:r>
              <a:rPr lang="it-IT" sz="1000" dirty="0">
                <a:hlinkClick r:id="rId4"/>
              </a:rPr>
              <a:t>https://</a:t>
            </a:r>
            <a:r>
              <a:rPr lang="it-IT" sz="1000" dirty="0" smtClean="0">
                <a:hlinkClick r:id="rId4"/>
              </a:rPr>
              <a:t>doi.org/10.5194/hess-22-4165-2018</a:t>
            </a:r>
            <a:endParaRPr lang="it-IT" sz="1000" dirty="0" smtClean="0"/>
          </a:p>
          <a:p>
            <a:pPr>
              <a:spcBef>
                <a:spcPts val="432"/>
              </a:spcBef>
            </a:pPr>
            <a:endParaRPr lang="it-IT" sz="1000" dirty="0" smtClean="0"/>
          </a:p>
          <a:p>
            <a:pPr>
              <a:spcBef>
                <a:spcPts val="432"/>
              </a:spcBef>
            </a:pPr>
            <a:endParaRPr lang="it-IT" sz="1000" dirty="0"/>
          </a:p>
          <a:p>
            <a:pPr algn="l">
              <a:spcBef>
                <a:spcPts val="432"/>
              </a:spcBef>
            </a:pPr>
            <a:endParaRPr lang="da-DK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7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asellaDiTesto 5"/>
          <p:cNvSpPr txBox="1">
            <a:spLocks noChangeArrowheads="1"/>
          </p:cNvSpPr>
          <p:nvPr/>
        </p:nvSpPr>
        <p:spPr bwMode="auto">
          <a:xfrm>
            <a:off x="661647" y="4412254"/>
            <a:ext cx="3241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dirty="0">
                <a:latin typeface="+mn-lt"/>
                <a:ea typeface="+mn-ea"/>
              </a:rPr>
              <a:t>Image analysis using cross-correlation techniques</a:t>
            </a:r>
            <a:endParaRPr lang="en-GB" altLang="en-US" dirty="0">
              <a:latin typeface="+mn-lt"/>
              <a:ea typeface="+mn-ea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3176955" y="-427236"/>
            <a:ext cx="1193687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>
              <a:defRPr/>
            </a:pPr>
            <a:r>
              <a:rPr lang="en-GB" kern="0" dirty="0" smtClean="0"/>
              <a:t>Drone-borne discharge estimation</a:t>
            </a:r>
            <a:endParaRPr lang="en-GB" kern="0" dirty="0"/>
          </a:p>
        </p:txBody>
      </p:sp>
      <p:cxnSp>
        <p:nvCxnSpPr>
          <p:cNvPr id="21510" name="Connettore 2 9"/>
          <p:cNvCxnSpPr>
            <a:cxnSpLocks noChangeShapeType="1"/>
          </p:cNvCxnSpPr>
          <p:nvPr/>
        </p:nvCxnSpPr>
        <p:spPr bwMode="auto">
          <a:xfrm>
            <a:off x="2118310" y="4997029"/>
            <a:ext cx="0" cy="617385"/>
          </a:xfrm>
          <a:prstGeom prst="straightConnector1">
            <a:avLst/>
          </a:prstGeom>
          <a:noFill/>
          <a:ln w="698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1" name="CasellaDiTesto 10"/>
          <p:cNvSpPr txBox="1">
            <a:spLocks noChangeArrowheads="1"/>
          </p:cNvSpPr>
          <p:nvPr/>
        </p:nvSpPr>
        <p:spPr bwMode="auto">
          <a:xfrm>
            <a:off x="1045236" y="5704456"/>
            <a:ext cx="21605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n-US" dirty="0">
                <a:latin typeface="+mn-lt"/>
                <a:ea typeface="+mn-ea"/>
              </a:rPr>
              <a:t>Water surface 2D    velocity field</a:t>
            </a:r>
          </a:p>
        </p:txBody>
      </p:sp>
      <p:sp>
        <p:nvSpPr>
          <p:cNvPr id="2" name="Rettangolo 1"/>
          <p:cNvSpPr/>
          <p:nvPr/>
        </p:nvSpPr>
        <p:spPr>
          <a:xfrm>
            <a:off x="-1221341" y="1442703"/>
            <a:ext cx="8651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dirty="0"/>
              <a:t>UAV-borne </a:t>
            </a:r>
            <a:r>
              <a:rPr lang="en-GB" sz="1600" dirty="0"/>
              <a:t>high-resolution  video of the water surface</a:t>
            </a: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 flipH="1">
            <a:off x="2136157" y="1774810"/>
            <a:ext cx="8621" cy="459876"/>
          </a:xfrm>
          <a:prstGeom prst="straightConnector1">
            <a:avLst/>
          </a:prstGeom>
          <a:noFill/>
          <a:ln w="698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CasellaDiTesto 5"/>
          <p:cNvSpPr txBox="1"/>
          <p:nvPr/>
        </p:nvSpPr>
        <p:spPr>
          <a:xfrm>
            <a:off x="132008" y="2371120"/>
            <a:ext cx="6089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/>
              <a:t>Video stabilization (high and low frequency vibrations)</a:t>
            </a:r>
            <a:endParaRPr lang="en-GB" sz="1600" dirty="0"/>
          </a:p>
        </p:txBody>
      </p:sp>
      <p:cxnSp>
        <p:nvCxnSpPr>
          <p:cNvPr id="15" name="Connettore 2 14"/>
          <p:cNvCxnSpPr>
            <a:cxnSpLocks noChangeShapeType="1"/>
          </p:cNvCxnSpPr>
          <p:nvPr/>
        </p:nvCxnSpPr>
        <p:spPr bwMode="auto">
          <a:xfrm>
            <a:off x="2136002" y="3988931"/>
            <a:ext cx="683" cy="466890"/>
          </a:xfrm>
          <a:prstGeom prst="straightConnector1">
            <a:avLst/>
          </a:prstGeom>
          <a:noFill/>
          <a:ln w="698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asellaDiTesto 5"/>
          <p:cNvSpPr txBox="1"/>
          <p:nvPr/>
        </p:nvSpPr>
        <p:spPr>
          <a:xfrm>
            <a:off x="-364597" y="3403107"/>
            <a:ext cx="6587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Correction of lens distortion and </a:t>
            </a:r>
            <a:r>
              <a:rPr lang="en-US" sz="1600" dirty="0" err="1"/>
              <a:t>ortho</a:t>
            </a:r>
            <a:r>
              <a:rPr lang="en-US" sz="1600" dirty="0"/>
              <a:t>-rectification</a:t>
            </a:r>
          </a:p>
          <a:p>
            <a:pPr algn="ctr"/>
            <a:r>
              <a:rPr lang="en-US" sz="1600" dirty="0" smtClean="0"/>
              <a:t>  of video frames</a:t>
            </a:r>
            <a:endParaRPr lang="en-US" sz="1600" dirty="0"/>
          </a:p>
        </p:txBody>
      </p:sp>
      <p:cxnSp>
        <p:nvCxnSpPr>
          <p:cNvPr id="12" name="Connettore 2 14"/>
          <p:cNvCxnSpPr>
            <a:cxnSpLocks noChangeShapeType="1"/>
          </p:cNvCxnSpPr>
          <p:nvPr/>
        </p:nvCxnSpPr>
        <p:spPr bwMode="auto">
          <a:xfrm>
            <a:off x="2125187" y="2877321"/>
            <a:ext cx="683" cy="466890"/>
          </a:xfrm>
          <a:prstGeom prst="straightConnector1">
            <a:avLst/>
          </a:prstGeom>
          <a:noFill/>
          <a:ln w="698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ttore 2 9"/>
          <p:cNvCxnSpPr>
            <a:cxnSpLocks noChangeShapeType="1"/>
          </p:cNvCxnSpPr>
          <p:nvPr/>
        </p:nvCxnSpPr>
        <p:spPr bwMode="auto">
          <a:xfrm flipV="1">
            <a:off x="3003271" y="6027063"/>
            <a:ext cx="719016" cy="8828"/>
          </a:xfrm>
          <a:prstGeom prst="straightConnector1">
            <a:avLst/>
          </a:prstGeom>
          <a:noFill/>
          <a:ln w="698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asellaDiTesto 10"/>
          <p:cNvSpPr txBox="1">
            <a:spLocks noChangeArrowheads="1"/>
          </p:cNvSpPr>
          <p:nvPr/>
        </p:nvSpPr>
        <p:spPr bwMode="auto">
          <a:xfrm>
            <a:off x="9427508" y="5857786"/>
            <a:ext cx="21605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rgbClr val="FF0000"/>
                </a:solidFill>
              </a:rPr>
              <a:t>Discharge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cxnSp>
        <p:nvCxnSpPr>
          <p:cNvPr id="19" name="Connettore 2 9"/>
          <p:cNvCxnSpPr>
            <a:cxnSpLocks noChangeShapeType="1"/>
          </p:cNvCxnSpPr>
          <p:nvPr/>
        </p:nvCxnSpPr>
        <p:spPr bwMode="auto">
          <a:xfrm>
            <a:off x="8698315" y="6032143"/>
            <a:ext cx="729193" cy="7495"/>
          </a:xfrm>
          <a:prstGeom prst="straightConnector1">
            <a:avLst/>
          </a:prstGeom>
          <a:noFill/>
          <a:ln w="698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kstfelt 4"/>
          <p:cNvSpPr txBox="1"/>
          <p:nvPr/>
        </p:nvSpPr>
        <p:spPr>
          <a:xfrm>
            <a:off x="6121463" y="5730273"/>
            <a:ext cx="276664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1600" dirty="0" smtClean="0">
                <a:latin typeface="+mn-lt"/>
              </a:rPr>
              <a:t>From surface velocity to mean vertical velocity</a:t>
            </a:r>
          </a:p>
        </p:txBody>
      </p:sp>
      <p:pic>
        <p:nvPicPr>
          <p:cNvPr id="3" name="st12_1_32_To_1_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137" r="27068"/>
          <a:stretch/>
        </p:blipFill>
        <p:spPr>
          <a:xfrm>
            <a:off x="7080093" y="968629"/>
            <a:ext cx="3793784" cy="3894479"/>
          </a:xfrm>
          <a:prstGeom prst="rect">
            <a:avLst/>
          </a:prstGeom>
        </p:spPr>
      </p:pic>
      <p:cxnSp>
        <p:nvCxnSpPr>
          <p:cNvPr id="21" name="Connettore 2 9"/>
          <p:cNvCxnSpPr>
            <a:cxnSpLocks noChangeShapeType="1"/>
          </p:cNvCxnSpPr>
          <p:nvPr/>
        </p:nvCxnSpPr>
        <p:spPr bwMode="auto">
          <a:xfrm>
            <a:off x="9062913" y="5461007"/>
            <a:ext cx="0" cy="440028"/>
          </a:xfrm>
          <a:prstGeom prst="straightConnector1">
            <a:avLst/>
          </a:prstGeom>
          <a:noFill/>
          <a:ln w="698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sellaDiTesto 10"/>
          <p:cNvSpPr txBox="1">
            <a:spLocks noChangeArrowheads="1"/>
          </p:cNvSpPr>
          <p:nvPr/>
        </p:nvSpPr>
        <p:spPr bwMode="auto">
          <a:xfrm>
            <a:off x="8454185" y="5127242"/>
            <a:ext cx="21605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smtClean="0"/>
              <a:t>Water depth</a:t>
            </a:r>
            <a:endParaRPr lang="en-GB" altLang="en-US" dirty="0"/>
          </a:p>
        </p:txBody>
      </p:sp>
      <p:sp>
        <p:nvSpPr>
          <p:cNvPr id="20" name="CasellaDiTesto 10"/>
          <p:cNvSpPr txBox="1">
            <a:spLocks noChangeArrowheads="1"/>
          </p:cNvSpPr>
          <p:nvPr/>
        </p:nvSpPr>
        <p:spPr bwMode="auto">
          <a:xfrm>
            <a:off x="3772040" y="5704456"/>
            <a:ext cx="2160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smtClean="0"/>
              <a:t>1D </a:t>
            </a:r>
            <a:r>
              <a:rPr lang="en-US" dirty="0"/>
              <a:t>v</a:t>
            </a:r>
            <a:r>
              <a:rPr lang="en-US" dirty="0" smtClean="0"/>
              <a:t>elocity profile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a</a:t>
            </a:r>
            <a:r>
              <a:rPr lang="en-US" altLang="en-US" dirty="0" smtClean="0"/>
              <a:t>cross XS</a:t>
            </a:r>
            <a:endParaRPr lang="en-GB" altLang="en-US" dirty="0"/>
          </a:p>
        </p:txBody>
      </p:sp>
      <p:cxnSp>
        <p:nvCxnSpPr>
          <p:cNvPr id="22" name="Connettore 2 9"/>
          <p:cNvCxnSpPr>
            <a:cxnSpLocks noChangeShapeType="1"/>
          </p:cNvCxnSpPr>
          <p:nvPr/>
        </p:nvCxnSpPr>
        <p:spPr bwMode="auto">
          <a:xfrm flipV="1">
            <a:off x="5385174" y="6067288"/>
            <a:ext cx="719016" cy="8828"/>
          </a:xfrm>
          <a:prstGeom prst="straightConnector1">
            <a:avLst/>
          </a:prstGeom>
          <a:noFill/>
          <a:ln w="698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69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96269" y="256374"/>
            <a:ext cx="7802310" cy="697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it-IT" sz="2400" b="1" dirty="0"/>
              <a:t>UAV-</a:t>
            </a:r>
            <a:r>
              <a:rPr lang="it-IT" sz="2400" b="1" dirty="0" err="1"/>
              <a:t>borne</a:t>
            </a:r>
            <a:r>
              <a:rPr lang="it-IT" sz="2400" b="1" dirty="0"/>
              <a:t> </a:t>
            </a:r>
            <a:r>
              <a:rPr lang="en-GB" sz="2400" b="1" dirty="0"/>
              <a:t>high-resolution  video of the water surface</a:t>
            </a:r>
          </a:p>
          <a:p>
            <a:pPr algn="l">
              <a:spcBef>
                <a:spcPts val="432"/>
              </a:spcBef>
            </a:pPr>
            <a:endParaRPr lang="da-DK" dirty="0" err="1" smtClean="0"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0377" y="1232470"/>
            <a:ext cx="11400090" cy="2144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GoPro camera (e.g. </a:t>
            </a:r>
            <a:r>
              <a:rPr lang="da-DK" dirty="0" smtClean="0"/>
              <a:t>Hero versions)</a:t>
            </a:r>
            <a:r>
              <a:rPr lang="da-DK" dirty="0" smtClean="0">
                <a:latin typeface="+mn-lt"/>
              </a:rPr>
              <a:t> can take high-resolution videos: 4K resolution, 30 Hz frame rate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/>
              <a:t>The gimbal ensures that the camera is </a:t>
            </a:r>
            <a:r>
              <a:rPr lang="da-DK" b="1" dirty="0" smtClean="0"/>
              <a:t>nadir looking </a:t>
            </a:r>
            <a:r>
              <a:rPr lang="da-DK" dirty="0" smtClean="0"/>
              <a:t>and removes low frequency vibrations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The acquired video can be further stabilized with a Matlab script, developed by Photrack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/>
              <a:t>GoPro shows deep lens distortion. Camera intrinsic parameters, which are retrieved with standard camera calibration methods, can be used to correct distortion. Thus a Matlab script was created to undistort the video frames </a:t>
            </a:r>
            <a:endParaRPr lang="da-DK" dirty="0" smtClean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da-DK" dirty="0" smtClean="0">
              <a:latin typeface="+mn-l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28" y="3265351"/>
            <a:ext cx="9537107" cy="31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55947" y="170916"/>
            <a:ext cx="78023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2400" b="1" dirty="0" smtClean="0">
                <a:latin typeface="+mn-lt"/>
              </a:rPr>
              <a:t>Conversion from pixel unit into metric unit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5518" y="1095739"/>
            <a:ext cx="12126482" cy="2667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sz="1600" dirty="0" smtClean="0"/>
              <a:t>Pixel units need to be converted into metric units. Our innovative method does not require any </a:t>
            </a:r>
            <a:r>
              <a:rPr lang="da-DK" sz="1600" b="1" dirty="0" smtClean="0"/>
              <a:t>Ground Control Point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sz="1600" dirty="0" smtClean="0"/>
              <a:t>Our method is based on a camera pinhole model, in which the range from the pinhole to the water surface is measured by the onboard radar sensor. The method relies of the 3 equations:</a:t>
            </a:r>
          </a:p>
          <a:p>
            <a:pPr marL="742950" lvl="1" indent="-285750">
              <a:spcBef>
                <a:spcPts val="432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Equation (1) shows that the </a:t>
            </a:r>
            <a:r>
              <a:rPr lang="en-US" sz="1600" dirty="0"/>
              <a:t>horizontal width (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x</a:t>
            </a:r>
            <a:r>
              <a:rPr lang="en-US" sz="1600" dirty="0"/>
              <a:t>) of each pixel in metric </a:t>
            </a:r>
            <a:r>
              <a:rPr lang="en-US" sz="1600" dirty="0" smtClean="0"/>
              <a:t>units can be </a:t>
            </a:r>
            <a:r>
              <a:rPr lang="en-US" sz="1600" dirty="0"/>
              <a:t>expressed as the full width of the FOV in meters (</a:t>
            </a:r>
            <a:r>
              <a:rPr lang="en-US" sz="1600" dirty="0" err="1" smtClean="0"/>
              <a:t>FOV</a:t>
            </a:r>
            <a:r>
              <a:rPr lang="en-US" sz="1600" baseline="-25000" dirty="0" err="1" smtClean="0"/>
              <a:t>w</a:t>
            </a:r>
            <a:r>
              <a:rPr lang="en-US" sz="1600" dirty="0"/>
              <a:t>) divided by the total amount of pixels over the width of the frame </a:t>
            </a:r>
            <a:r>
              <a:rPr lang="en-US" sz="1600" dirty="0" err="1" smtClean="0"/>
              <a:t>np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</a:t>
            </a:r>
            <a:r>
              <a:rPr lang="en-US" sz="1600" dirty="0"/>
              <a:t>(3840 </a:t>
            </a:r>
            <a:r>
              <a:rPr lang="en-US" sz="1600" dirty="0" smtClean="0"/>
              <a:t>for 4K </a:t>
            </a:r>
            <a:r>
              <a:rPr lang="en-US" sz="1600" dirty="0" err="1" smtClean="0"/>
              <a:t>resol</a:t>
            </a:r>
            <a:r>
              <a:rPr lang="en-US" sz="1600" dirty="0" smtClean="0"/>
              <a:t>.). </a:t>
            </a:r>
          </a:p>
          <a:p>
            <a:pPr marL="742950" lvl="1" indent="-285750">
              <a:spcBef>
                <a:spcPts val="432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Equation (2) </a:t>
            </a:r>
            <a:r>
              <a:rPr lang="en-US" sz="1600" dirty="0"/>
              <a:t>shows that </a:t>
            </a:r>
            <a:r>
              <a:rPr lang="en-US" sz="1600" dirty="0" err="1" smtClean="0"/>
              <a:t>FOV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depends on </a:t>
            </a:r>
            <a:r>
              <a:rPr lang="en-US" sz="1600" dirty="0"/>
              <a:t>the range R and several camera settings and characteristics, most importantly the focal length and the sensor </a:t>
            </a:r>
            <a:r>
              <a:rPr lang="en-US" sz="1600" dirty="0" smtClean="0"/>
              <a:t>size, which were </a:t>
            </a:r>
            <a:r>
              <a:rPr lang="en-US" sz="1600" dirty="0"/>
              <a:t>combined into one empirical variable </a:t>
            </a:r>
            <a:r>
              <a:rPr lang="en-US" sz="1600" dirty="0" err="1" smtClean="0"/>
              <a:t>X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</a:t>
            </a:r>
            <a:r>
              <a:rPr lang="en-US" sz="1600" dirty="0"/>
              <a:t>(which could be approximated as the ratio between horizontal width of the sensor and focal length). </a:t>
            </a:r>
            <a:endParaRPr lang="en-US" sz="1600" dirty="0" smtClean="0"/>
          </a:p>
          <a:p>
            <a:pPr marL="742950" lvl="1" indent="-285750">
              <a:spcBef>
                <a:spcPts val="432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Combining </a:t>
            </a:r>
            <a:r>
              <a:rPr lang="en-US" sz="1600" dirty="0"/>
              <a:t>the two equations shows that </a:t>
            </a:r>
            <a:r>
              <a:rPr lang="en-US" sz="1600" dirty="0" err="1" smtClean="0"/>
              <a:t>p</a:t>
            </a:r>
            <a:r>
              <a:rPr lang="en-US" sz="1600" baseline="-25000" dirty="0" err="1"/>
              <a:t>x</a:t>
            </a:r>
            <a:r>
              <a:rPr lang="en-US" sz="1600" dirty="0" smtClean="0"/>
              <a:t> </a:t>
            </a:r>
            <a:r>
              <a:rPr lang="en-US" sz="1600" dirty="0"/>
              <a:t>is a function of the object distance, </a:t>
            </a:r>
            <a:r>
              <a:rPr lang="en-US" sz="1600" dirty="0" smtClean="0"/>
              <a:t>                                                                         </a:t>
            </a:r>
            <a:r>
              <a:rPr lang="en-US" sz="1600" dirty="0" err="1" smtClean="0"/>
              <a:t>X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err="1" smtClean="0"/>
              <a:t>np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, </a:t>
            </a:r>
            <a:r>
              <a:rPr lang="en-US" sz="1600" dirty="0"/>
              <a:t>as shown in </a:t>
            </a:r>
            <a:r>
              <a:rPr lang="en-US" sz="1600" dirty="0" smtClean="0"/>
              <a:t>(3).</a:t>
            </a:r>
            <a:endParaRPr lang="da-DK" sz="1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5083433"/>
                  </p:ext>
                </p:extLst>
              </p:nvPr>
            </p:nvGraphicFramePr>
            <p:xfrm>
              <a:off x="1093862" y="3905103"/>
              <a:ext cx="4913830" cy="2475189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3830422">
                      <a:extLst>
                        <a:ext uri="{9D8B030D-6E8A-4147-A177-3AD203B41FA5}">
                          <a16:colId xmlns:a16="http://schemas.microsoft.com/office/drawing/2014/main" val="1319368117"/>
                        </a:ext>
                      </a:extLst>
                    </a:gridCol>
                    <a:gridCol w="1083408">
                      <a:extLst>
                        <a:ext uri="{9D8B030D-6E8A-4147-A177-3AD203B41FA5}">
                          <a16:colId xmlns:a16="http://schemas.microsoft.com/office/drawing/2014/main" val="2824009724"/>
                        </a:ext>
                      </a:extLst>
                    </a:gridCol>
                  </a:tblGrid>
                  <a:tr h="6519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𝐹𝑂𝑉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𝑛𝑝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it-IT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( 1 )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it-IT" sz="1800" b="1" dirty="0">
                            <a:solidFill>
                              <a:srgbClr val="2B579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8865980"/>
                      </a:ext>
                    </a:extLst>
                  </a:tr>
                  <a:tr h="5748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𝐹𝑂𝑉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US" sz="1800" dirty="0" smtClean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( </a:t>
                          </a:r>
                          <a:r>
                            <a:rPr lang="en-US" sz="1800" dirty="0">
                              <a:effectLst/>
                            </a:rPr>
                            <a:t>2 )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it-IT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125809"/>
                      </a:ext>
                    </a:extLst>
                  </a:tr>
                  <a:tr h="94764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it-IT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sSub>
                                      <m:sSubPr>
                                        <m:ctrlPr>
                                          <a:rPr lang="it-IT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it-IT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endParaRPr lang="it-IT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( 3 )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it-IT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7103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5083433"/>
                  </p:ext>
                </p:extLst>
              </p:nvPr>
            </p:nvGraphicFramePr>
            <p:xfrm>
              <a:off x="1093862" y="3905103"/>
              <a:ext cx="4913830" cy="2443350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3830422">
                      <a:extLst>
                        <a:ext uri="{9D8B030D-6E8A-4147-A177-3AD203B41FA5}">
                          <a16:colId xmlns:a16="http://schemas.microsoft.com/office/drawing/2014/main" val="1319368117"/>
                        </a:ext>
                      </a:extLst>
                    </a:gridCol>
                    <a:gridCol w="1083408">
                      <a:extLst>
                        <a:ext uri="{9D8B030D-6E8A-4147-A177-3AD203B41FA5}">
                          <a16:colId xmlns:a16="http://schemas.microsoft.com/office/drawing/2014/main" val="2824009724"/>
                        </a:ext>
                      </a:extLst>
                    </a:gridCol>
                  </a:tblGrid>
                  <a:tr h="65191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59" t="-3738" r="-28935" b="-2775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( 1 )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it-IT" sz="1800" b="1" dirty="0">
                            <a:solidFill>
                              <a:srgbClr val="2B579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8865980"/>
                      </a:ext>
                    </a:extLst>
                  </a:tr>
                  <a:tr h="84378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59" t="-79856" r="-28935" b="-1136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US" sz="1800" dirty="0" smtClean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( </a:t>
                          </a:r>
                          <a:r>
                            <a:rPr lang="en-US" sz="1800" dirty="0">
                              <a:effectLst/>
                            </a:rPr>
                            <a:t>2 )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it-IT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125809"/>
                      </a:ext>
                    </a:extLst>
                  </a:tr>
                  <a:tr h="94764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59" t="-160256" r="-28935" b="-12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( 3 )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it-IT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71034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797" y="3104910"/>
            <a:ext cx="2248902" cy="33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"/>
          <p:cNvSpPr txBox="1">
            <a:spLocks noChangeArrowheads="1"/>
          </p:cNvSpPr>
          <p:nvPr/>
        </p:nvSpPr>
        <p:spPr bwMode="auto">
          <a:xfrm>
            <a:off x="2948300" y="151231"/>
            <a:ext cx="56744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analysis cross 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correlation </a:t>
            </a: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en-GB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96542" y="1122204"/>
            <a:ext cx="11263357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IE" sz="1600" dirty="0" smtClean="0"/>
              <a:t>Different software can be used to estimate the velocity field with image analysis techniques such as Particle Image Velocimetry (PIV). For example, we suggest:</a:t>
            </a:r>
          </a:p>
          <a:p>
            <a:pPr algn="l">
              <a:spcBef>
                <a:spcPts val="432"/>
              </a:spcBef>
            </a:pPr>
            <a:endParaRPr lang="en-IE" sz="1600" dirty="0" smtClean="0"/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IE" sz="1600" b="1" dirty="0" err="1" smtClean="0"/>
              <a:t>PIVlab</a:t>
            </a:r>
            <a:r>
              <a:rPr lang="en-IE" sz="1600" dirty="0" smtClean="0"/>
              <a:t>, open-source MATLAB software. Good results when uniform seeding of the water surface. 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IE" sz="1600" b="1" dirty="0" err="1" smtClean="0"/>
              <a:t>SSIVsuite</a:t>
            </a:r>
            <a:r>
              <a:rPr lang="en-IE" sz="1600" b="1" dirty="0" smtClean="0"/>
              <a:t> </a:t>
            </a:r>
            <a:r>
              <a:rPr lang="en-IE" sz="1600" dirty="0" smtClean="0"/>
              <a:t>(</a:t>
            </a:r>
            <a:r>
              <a:rPr lang="en-IE" sz="1600" dirty="0" err="1" smtClean="0"/>
              <a:t>Photrack</a:t>
            </a:r>
            <a:r>
              <a:rPr lang="en-IE" sz="1600" dirty="0" smtClean="0"/>
              <a:t>), available also as Android App. Works efficiently with good artificial seeding conditions but </a:t>
            </a:r>
            <a:r>
              <a:rPr lang="en-IE" sz="1600" b="1" dirty="0" smtClean="0"/>
              <a:t>can estimate the velocity also when no artificial seeding is added to the water surface</a:t>
            </a:r>
            <a:r>
              <a:rPr lang="en-IE" sz="1600" dirty="0" smtClean="0"/>
              <a:t>. In this case it just relies on visible natural floating particles (e.g. foam, material transported by the flow), or visible surface waves and colour differences generated by water flow. </a:t>
            </a:r>
            <a:r>
              <a:rPr lang="en-IE" sz="1600" dirty="0">
                <a:hlinkClick r:id="rId6"/>
              </a:rPr>
              <a:t>http://www.photrack.ch/products.html</a:t>
            </a:r>
            <a:endParaRPr lang="en-IE" sz="16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2556156" y="6051654"/>
            <a:ext cx="577695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it-IT" sz="1400" dirty="0">
                <a:hlinkClick r:id="rId7"/>
              </a:rPr>
              <a:t>http://www.photrack.ch/dischargedrone.html</a:t>
            </a:r>
            <a:endParaRPr lang="da-DK" sz="1400" dirty="0" err="1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/>
          <a:srcRect l="52367" t="7668" b="29515"/>
          <a:stretch/>
        </p:blipFill>
        <p:spPr>
          <a:xfrm>
            <a:off x="7498441" y="3561829"/>
            <a:ext cx="4693559" cy="201919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825958" y="5631672"/>
            <a:ext cx="32474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1200" dirty="0" smtClean="0">
                <a:latin typeface="+mn-lt"/>
              </a:rPr>
              <a:t>Surface velocity field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277563" y="5631672"/>
            <a:ext cx="259792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1200" dirty="0" smtClean="0">
                <a:latin typeface="+mn-lt"/>
              </a:rPr>
              <a:t>Stabilized video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986723" y="6062610"/>
            <a:ext cx="24526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1200" dirty="0" smtClean="0"/>
              <a:t>Åmose river,  April 2018 </a:t>
            </a:r>
          </a:p>
        </p:txBody>
      </p:sp>
      <p:pic>
        <p:nvPicPr>
          <p:cNvPr id="10" name="video_stabilized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8423" y="3562508"/>
            <a:ext cx="3587262" cy="201783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385502" y="5651661"/>
            <a:ext cx="259792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1200" dirty="0" smtClean="0">
                <a:latin typeface="+mn-lt"/>
              </a:rPr>
              <a:t>Raw video</a:t>
            </a:r>
          </a:p>
        </p:txBody>
      </p:sp>
      <p:pic>
        <p:nvPicPr>
          <p:cNvPr id="6" name="cut_videoandSHort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658" y="3542843"/>
            <a:ext cx="3614579" cy="203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83632" y="-446016"/>
            <a:ext cx="8229600" cy="1143000"/>
          </a:xfrm>
        </p:spPr>
        <p:txBody>
          <a:bodyPr/>
          <a:lstStyle/>
          <a:p>
            <a:r>
              <a:rPr lang="da-DK" dirty="0"/>
              <a:t>In-situ velocity probe vs UAV-estimates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684330" y="1084395"/>
            <a:ext cx="9980821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/>
              <a:t>An example of a UAS-borne </a:t>
            </a:r>
            <a:r>
              <a:rPr lang="da-DK" sz="1400" dirty="0" smtClean="0"/>
              <a:t>surface velocity </a:t>
            </a:r>
            <a:r>
              <a:rPr lang="da-DK" sz="1400" dirty="0"/>
              <a:t>estimation: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400" dirty="0" smtClean="0"/>
              <a:t>Good agreement between velocity probe in-situ measurements and UAV water velocity observations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50844" y="2683602"/>
            <a:ext cx="22322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a-DK" sz="1600"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6105" t="4591" r="12479" b="5880"/>
          <a:stretch/>
        </p:blipFill>
        <p:spPr>
          <a:xfrm>
            <a:off x="5628768" y="1829807"/>
            <a:ext cx="4104456" cy="40018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0069" r="4472" b="12897"/>
          <a:stretch/>
        </p:blipFill>
        <p:spPr>
          <a:xfrm>
            <a:off x="684330" y="2088521"/>
            <a:ext cx="4694801" cy="358734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97475" y="1788675"/>
            <a:ext cx="24526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1200" dirty="0" smtClean="0"/>
              <a:t>Åmose river,  April 2018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982861" y="3954730"/>
            <a:ext cx="2060741" cy="482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IE" sz="1400" dirty="0" err="1"/>
              <a:t>SSIVsuite</a:t>
            </a:r>
            <a:r>
              <a:rPr lang="en-IE" sz="1400" b="1" dirty="0"/>
              <a:t> </a:t>
            </a:r>
            <a:endParaRPr lang="en-IE" sz="1400" b="1" dirty="0" smtClean="0"/>
          </a:p>
          <a:p>
            <a:pPr algn="ctr">
              <a:spcBef>
                <a:spcPts val="432"/>
              </a:spcBef>
            </a:pPr>
            <a:r>
              <a:rPr lang="it-IT" sz="1400" dirty="0" smtClean="0"/>
              <a:t>Software</a:t>
            </a:r>
            <a:endParaRPr lang="da-DK" sz="1400" dirty="0" err="1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963985" y="5975707"/>
            <a:ext cx="10049246" cy="8104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da-DK" sz="1400" b="1" dirty="0"/>
              <a:t>Ground Control </a:t>
            </a:r>
            <a:r>
              <a:rPr lang="da-DK" sz="1400" b="1" dirty="0" smtClean="0"/>
              <a:t>Points </a:t>
            </a:r>
            <a:r>
              <a:rPr lang="da-DK" sz="1400" dirty="0" smtClean="0"/>
              <a:t>are used only as validation of the pinhole camera model accuracy,</a:t>
            </a:r>
          </a:p>
          <a:p>
            <a:pPr>
              <a:spcBef>
                <a:spcPts val="432"/>
              </a:spcBef>
            </a:pPr>
            <a:r>
              <a:rPr lang="da-DK" sz="1400" dirty="0" smtClean="0"/>
              <a:t> but are </a:t>
            </a:r>
            <a:r>
              <a:rPr lang="da-DK" sz="1400" b="1" dirty="0" smtClean="0"/>
              <a:t>ultimately not needed</a:t>
            </a:r>
            <a:endParaRPr lang="da-DK" sz="1400" b="1" dirty="0"/>
          </a:p>
          <a:p>
            <a:pPr algn="l">
              <a:spcBef>
                <a:spcPts val="432"/>
              </a:spcBef>
            </a:pPr>
            <a:endParaRPr lang="da-DK" dirty="0" err="1" smtClean="0">
              <a:latin typeface="+mn-lt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92" y="2760973"/>
            <a:ext cx="2631101" cy="9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612846" y="1760013"/>
            <a:ext cx="575886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da-DK" sz="1200" dirty="0"/>
              <a:t>Cross section at coordinates </a:t>
            </a:r>
            <a:r>
              <a:rPr lang="en-US" sz="1200" dirty="0"/>
              <a:t>55.567183°, 11.671606° </a:t>
            </a:r>
            <a:r>
              <a:rPr lang="da-DK" sz="1200" dirty="0"/>
              <a:t>(Lat, Long WGS84) </a:t>
            </a:r>
          </a:p>
          <a:p>
            <a:pPr algn="l">
              <a:spcBef>
                <a:spcPts val="432"/>
              </a:spcBef>
            </a:pPr>
            <a:endParaRPr lang="da-DK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24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88479" y="427290"/>
            <a:ext cx="60504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da-DK" sz="2400" b="1" dirty="0" smtClean="0">
                <a:latin typeface="+mn-lt"/>
              </a:rPr>
              <a:t>Water depth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54578" y="1069426"/>
            <a:ext cx="10049856" cy="872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CA" dirty="0" smtClean="0"/>
              <a:t>A sonar (Deeper PRO+) </a:t>
            </a:r>
            <a:r>
              <a:rPr lang="en-CA" sz="1400" dirty="0" smtClean="0">
                <a:hlinkClick r:id="rId2"/>
              </a:rPr>
              <a:t>https://deepersonar.com/uk/en_gb/products/deeper-smart-sonar-pro-plus</a:t>
            </a:r>
            <a:endParaRPr lang="en-CA" sz="1400" dirty="0" smtClean="0"/>
          </a:p>
          <a:p>
            <a:pPr>
              <a:spcBef>
                <a:spcPts val="432"/>
              </a:spcBef>
            </a:pPr>
            <a:r>
              <a:rPr lang="en-CA" dirty="0" smtClean="0"/>
              <a:t>can be tethered to the drone to acquire water depth measurements. </a:t>
            </a:r>
          </a:p>
          <a:p>
            <a:pPr>
              <a:spcBef>
                <a:spcPts val="432"/>
              </a:spcBef>
            </a:pPr>
            <a:endParaRPr lang="en-CA" sz="1400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21217"/>
          <a:stretch/>
        </p:blipFill>
        <p:spPr>
          <a:xfrm>
            <a:off x="572569" y="2290273"/>
            <a:ext cx="6750687" cy="290056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35764" y="5358546"/>
            <a:ext cx="9887484" cy="1251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200" dirty="0" smtClean="0"/>
              <a:t>Reference: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smtClean="0"/>
              <a:t>Bandini</a:t>
            </a:r>
            <a:r>
              <a:rPr lang="it-IT" sz="1200" dirty="0"/>
              <a:t>, F</a:t>
            </a:r>
            <a:r>
              <a:rPr lang="it-IT" sz="1200" dirty="0" smtClean="0"/>
              <a:t>. et al. </a:t>
            </a:r>
            <a:r>
              <a:rPr lang="it-IT" sz="1200" dirty="0"/>
              <a:t>(2018). Technical note: </a:t>
            </a:r>
            <a:r>
              <a:rPr lang="it-IT" sz="1200" dirty="0" err="1"/>
              <a:t>Bathymetry</a:t>
            </a:r>
            <a:r>
              <a:rPr lang="it-IT" sz="1200" dirty="0"/>
              <a:t> </a:t>
            </a:r>
            <a:r>
              <a:rPr lang="it-IT" sz="1200" dirty="0" err="1"/>
              <a:t>observations</a:t>
            </a:r>
            <a:r>
              <a:rPr lang="it-IT" sz="1200" dirty="0"/>
              <a:t> of </a:t>
            </a:r>
            <a:r>
              <a:rPr lang="it-IT" sz="1200" dirty="0" err="1"/>
              <a:t>inland</a:t>
            </a:r>
            <a:r>
              <a:rPr lang="it-IT" sz="1200" dirty="0"/>
              <a:t> water </a:t>
            </a:r>
            <a:r>
              <a:rPr lang="it-IT" sz="1200" dirty="0" err="1"/>
              <a:t>bodies</a:t>
            </a:r>
            <a:r>
              <a:rPr lang="it-IT" sz="1200" dirty="0"/>
              <a:t> </a:t>
            </a:r>
            <a:r>
              <a:rPr lang="it-IT" sz="1200" dirty="0" err="1"/>
              <a:t>using</a:t>
            </a:r>
            <a:r>
              <a:rPr lang="it-IT" sz="1200" dirty="0"/>
              <a:t> a </a:t>
            </a:r>
            <a:r>
              <a:rPr lang="it-IT" sz="1200" dirty="0" err="1"/>
              <a:t>tethered</a:t>
            </a:r>
            <a:r>
              <a:rPr lang="it-IT" sz="1200" dirty="0"/>
              <a:t> single-</a:t>
            </a:r>
            <a:r>
              <a:rPr lang="it-IT" sz="1200" dirty="0" err="1"/>
              <a:t>beam</a:t>
            </a:r>
            <a:r>
              <a:rPr lang="it-IT" sz="1200" dirty="0"/>
              <a:t> sonar </a:t>
            </a:r>
            <a:r>
              <a:rPr lang="it-IT" sz="1200" dirty="0" err="1"/>
              <a:t>controlled</a:t>
            </a:r>
            <a:r>
              <a:rPr lang="it-IT" sz="1200" dirty="0"/>
              <a:t> </a:t>
            </a:r>
            <a:endParaRPr lang="it-IT" sz="1200" dirty="0" smtClean="0"/>
          </a:p>
          <a:p>
            <a:pPr lvl="1"/>
            <a:r>
              <a:rPr lang="it-IT" sz="1200" dirty="0" smtClean="0"/>
              <a:t>by </a:t>
            </a:r>
            <a:r>
              <a:rPr lang="it-IT" sz="1200" dirty="0"/>
              <a:t>an </a:t>
            </a:r>
            <a:r>
              <a:rPr lang="it-IT" sz="1200" dirty="0" err="1"/>
              <a:t>unmanned</a:t>
            </a:r>
            <a:r>
              <a:rPr lang="it-IT" sz="1200" dirty="0"/>
              <a:t> </a:t>
            </a:r>
            <a:r>
              <a:rPr lang="it-IT" sz="1200" dirty="0" err="1"/>
              <a:t>aerial</a:t>
            </a:r>
            <a:r>
              <a:rPr lang="it-IT" sz="1200" dirty="0"/>
              <a:t> </a:t>
            </a:r>
            <a:r>
              <a:rPr lang="it-IT" sz="1200" dirty="0" err="1"/>
              <a:t>vehicle</a:t>
            </a:r>
            <a:r>
              <a:rPr lang="it-IT" sz="1200" dirty="0"/>
              <a:t>. </a:t>
            </a:r>
            <a:r>
              <a:rPr lang="it-IT" sz="1200" i="1" dirty="0" err="1"/>
              <a:t>Hydrology</a:t>
            </a:r>
            <a:r>
              <a:rPr lang="it-IT" sz="1200" i="1" dirty="0"/>
              <a:t> and Earth System </a:t>
            </a:r>
            <a:r>
              <a:rPr lang="it-IT" sz="1200" i="1" dirty="0" err="1" smtClean="0"/>
              <a:t>Sciences</a:t>
            </a:r>
            <a:r>
              <a:rPr lang="it-IT" sz="1200" dirty="0" smtClean="0"/>
              <a:t>. </a:t>
            </a:r>
            <a:r>
              <a:rPr lang="it-IT" sz="1200" dirty="0"/>
              <a:t>https://doi.org/10.5194/hess-22-4165-2018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Bandini, F. et al.</a:t>
            </a:r>
            <a:r>
              <a:rPr lang="it-IT" sz="1200" dirty="0" smtClean="0"/>
              <a:t>(</a:t>
            </a:r>
            <a:r>
              <a:rPr lang="it-IT" sz="1200" dirty="0"/>
              <a:t>2018). </a:t>
            </a:r>
            <a:r>
              <a:rPr lang="it-IT" sz="1200" dirty="0" err="1"/>
              <a:t>Unmanned</a:t>
            </a:r>
            <a:r>
              <a:rPr lang="it-IT" sz="1200" dirty="0"/>
              <a:t> </a:t>
            </a:r>
            <a:r>
              <a:rPr lang="it-IT" sz="1200" dirty="0" err="1"/>
              <a:t>aerial</a:t>
            </a:r>
            <a:r>
              <a:rPr lang="it-IT" sz="1200" dirty="0"/>
              <a:t> </a:t>
            </a:r>
            <a:r>
              <a:rPr lang="it-IT" sz="1200" dirty="0" err="1"/>
              <a:t>vehicle</a:t>
            </a:r>
            <a:r>
              <a:rPr lang="it-IT" sz="1200" dirty="0"/>
              <a:t> </a:t>
            </a:r>
            <a:r>
              <a:rPr lang="it-IT" sz="1200" dirty="0" err="1"/>
              <a:t>observations</a:t>
            </a:r>
            <a:r>
              <a:rPr lang="it-IT" sz="1200" dirty="0"/>
              <a:t> of water </a:t>
            </a:r>
            <a:r>
              <a:rPr lang="it-IT" sz="1200" dirty="0" err="1"/>
              <a:t>surface</a:t>
            </a:r>
            <a:r>
              <a:rPr lang="it-IT" sz="1200" dirty="0"/>
              <a:t> </a:t>
            </a:r>
            <a:r>
              <a:rPr lang="it-IT" sz="1200" dirty="0" err="1"/>
              <a:t>elevation</a:t>
            </a:r>
            <a:r>
              <a:rPr lang="it-IT" sz="1200" dirty="0"/>
              <a:t> and </a:t>
            </a:r>
            <a:r>
              <a:rPr lang="it-IT" sz="1200" dirty="0" err="1"/>
              <a:t>bathymetry</a:t>
            </a:r>
            <a:r>
              <a:rPr lang="it-IT" sz="1200" dirty="0"/>
              <a:t> in the </a:t>
            </a:r>
            <a:r>
              <a:rPr lang="it-IT" sz="1200" dirty="0" err="1"/>
              <a:t>cenotes</a:t>
            </a:r>
            <a:r>
              <a:rPr lang="it-IT" sz="1200" dirty="0"/>
              <a:t> and </a:t>
            </a:r>
            <a:r>
              <a:rPr lang="it-IT" sz="1200" dirty="0" err="1"/>
              <a:t>lagoons</a:t>
            </a:r>
            <a:r>
              <a:rPr lang="it-IT" sz="1200" dirty="0"/>
              <a:t> of the Yucatan </a:t>
            </a:r>
            <a:r>
              <a:rPr lang="it-IT" sz="1200" dirty="0" err="1"/>
              <a:t>Peninsula</a:t>
            </a:r>
            <a:r>
              <a:rPr lang="it-IT" sz="1200" dirty="0"/>
              <a:t>, Mexico. </a:t>
            </a:r>
            <a:r>
              <a:rPr lang="it-IT" sz="1200" i="1" dirty="0" err="1"/>
              <a:t>Hydrogeology</a:t>
            </a:r>
            <a:r>
              <a:rPr lang="it-IT" sz="1200" i="1" dirty="0"/>
              <a:t> Journal</a:t>
            </a:r>
            <a:r>
              <a:rPr lang="it-IT" sz="1200" dirty="0"/>
              <a:t>. https://doi.org/10.1007/s10040-018-1755-9</a:t>
            </a:r>
          </a:p>
          <a:p>
            <a:pPr algn="l">
              <a:spcBef>
                <a:spcPts val="432"/>
              </a:spcBef>
            </a:pPr>
            <a:endParaRPr lang="da-DK" dirty="0" err="1" smtClean="0">
              <a:latin typeface="+mn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19809" y="2290273"/>
            <a:ext cx="4350299" cy="292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Maximum depth: 80 m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/>
              <a:t>Minimum depth: 0.3-0.5 m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Accuracy </a:t>
            </a:r>
            <a:r>
              <a:rPr lang="en-US" dirty="0"/>
              <a:t>∼ 2.1 % of the actual depth </a:t>
            </a:r>
            <a:endParaRPr lang="en-US" dirty="0" smtClean="0"/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Main limitation: requires wire connection between drone and sonar. Thus only semiautomatic flights can be conducted: flights require operator nearby the platform, Beyond Visual Line Of Sight (BVLOS) not possible, typically requires manual control of the drone </a:t>
            </a:r>
            <a:endParaRPr lang="da-DK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81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8737"/>
        </a:solidFill>
        <a:ln w="9525" cap="flat" cmpd="sng" algn="ctr">
          <a:solidFill>
            <a:srgbClr val="008737"/>
          </a:solidFill>
          <a:prstDash val="solid"/>
          <a:miter lim="800000"/>
          <a:headEnd type="none" w="med" len="med"/>
          <a:tailEnd type="none" w="med" len="med"/>
        </a:ln>
        <a:effectLst/>
        <a:ex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22017586071225","version":"1.2"}]]></TemplafySlideTemplateConfiguratio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E231B0D37B2A4593FF5DDBBD6C70FE" ma:contentTypeVersion="11" ma:contentTypeDescription="Opret et nyt dokument." ma:contentTypeScope="" ma:versionID="52f2ee6e9a4318fd1c02b62ba07cd76d">
  <xsd:schema xmlns:xsd="http://www.w3.org/2001/XMLSchema" xmlns:xs="http://www.w3.org/2001/XMLSchema" xmlns:p="http://schemas.microsoft.com/office/2006/metadata/properties" xmlns:ns3="3058a133-439d-4cbb-9a3e-93caf04dd8c3" xmlns:ns4="f75a9a21-f3a1-49b3-99c6-bd7cc5d26817" targetNamespace="http://schemas.microsoft.com/office/2006/metadata/properties" ma:root="true" ma:fieldsID="642ec6fa23233167230554f8eaacb61e" ns3:_="" ns4:_="">
    <xsd:import namespace="3058a133-439d-4cbb-9a3e-93caf04dd8c3"/>
    <xsd:import namespace="f75a9a21-f3a1-49b3-99c6-bd7cc5d268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8a133-439d-4cbb-9a3e-93caf04dd8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5a9a21-f3a1-49b3-99c6-bd7cc5d2681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550CAE-2646-4987-8CA8-F3C9AA30E903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f75a9a21-f3a1-49b3-99c6-bd7cc5d26817"/>
    <ds:schemaRef ds:uri="http://purl.org/dc/terms/"/>
    <ds:schemaRef ds:uri="http://purl.org/dc/elements/1.1/"/>
    <ds:schemaRef ds:uri="3058a133-439d-4cbb-9a3e-93caf04dd8c3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5FEC2D8-C7A6-4CDA-89D4-01F7A6BFC487}">
  <ds:schemaRefs/>
</ds:datastoreItem>
</file>

<file path=customXml/itemProps3.xml><?xml version="1.0" encoding="utf-8"?>
<ds:datastoreItem xmlns:ds="http://schemas.openxmlformats.org/officeDocument/2006/customXml" ds:itemID="{B77EABE8-108D-424B-A08B-81406CAC0F33}">
  <ds:schemaRefs/>
</ds:datastoreItem>
</file>

<file path=customXml/itemProps4.xml><?xml version="1.0" encoding="utf-8"?>
<ds:datastoreItem xmlns:ds="http://schemas.openxmlformats.org/officeDocument/2006/customXml" ds:itemID="{894685A5-5B5F-4B6F-BB79-B6859D77A1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58a133-439d-4cbb-9a3e-93caf04dd8c3"/>
    <ds:schemaRef ds:uri="f75a9a21-f3a1-49b3-99c6-bd7cc5d268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2E7FB7C1-3798-4393-BDCF-9645AB2457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13796</TotalTime>
  <Words>1575</Words>
  <Application>Microsoft Office PowerPoint</Application>
  <PresentationFormat>Widescreen</PresentationFormat>
  <Paragraphs>172</Paragraphs>
  <Slides>15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Calibri</vt:lpstr>
      <vt:lpstr>Cambria Math</vt:lpstr>
      <vt:lpstr>Courier New</vt:lpstr>
      <vt:lpstr>Times New Roman</vt:lpstr>
      <vt:lpstr>Verdana</vt:lpstr>
      <vt:lpstr>Wingdings</vt:lpstr>
      <vt:lpstr>Blank</vt:lpstr>
      <vt:lpstr>An airborne contactless method to jointly estimate discharge and Manning’s roughness  in rivers and streams </vt:lpstr>
      <vt:lpstr>Research aim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In-situ velocity probe vs UAV-estimates</vt:lpstr>
      <vt:lpstr>Presentazione standard di PowerPoint</vt:lpstr>
      <vt:lpstr>From surface velocity to mean vertical velocity.  Can water surface slope help?</vt:lpstr>
      <vt:lpstr>ISO-Standards (EN ISO 748:2007):</vt:lpstr>
      <vt:lpstr>A system of 2 unknowns and 2 main equations</vt:lpstr>
      <vt:lpstr>Discharge estimation</vt:lpstr>
      <vt:lpstr>Results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water level and flow measurements in Usserød</dc:title>
  <dc:creator>filippo bandini</dc:creator>
  <cp:lastModifiedBy>Filippo Bandini</cp:lastModifiedBy>
  <cp:revision>237</cp:revision>
  <dcterms:created xsi:type="dcterms:W3CDTF">2019-02-23T22:26:07Z</dcterms:created>
  <dcterms:modified xsi:type="dcterms:W3CDTF">2020-04-29T19:16:55Z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0x0101003DE231B0D37B2A4593FF5DDBBD6C70FE</vt:lpwstr>
  </property>
</Properties>
</file>