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Lst>
  <p:notesMasterIdLst>
    <p:notesMasterId r:id="rId11"/>
  </p:notesMasterIdLst>
  <p:handoutMasterIdLst>
    <p:handoutMasterId r:id="rId12"/>
  </p:handoutMasterIdLst>
  <p:sldIdLst>
    <p:sldId id="914" r:id="rId2"/>
    <p:sldId id="949" r:id="rId3"/>
    <p:sldId id="950" r:id="rId4"/>
    <p:sldId id="258" r:id="rId5"/>
    <p:sldId id="951" r:id="rId6"/>
    <p:sldId id="952" r:id="rId7"/>
    <p:sldId id="954" r:id="rId8"/>
    <p:sldId id="953" r:id="rId9"/>
    <p:sldId id="938"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3657"/>
    <a:srgbClr val="33CC33"/>
    <a:srgbClr val="EAEAEA"/>
    <a:srgbClr val="FFCCFF"/>
    <a:srgbClr val="DBE5F1"/>
    <a:srgbClr val="C5F0FF"/>
    <a:srgbClr val="0000FF"/>
    <a:srgbClr val="66FF33"/>
    <a:srgbClr val="006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77630" autoAdjust="0"/>
  </p:normalViewPr>
  <p:slideViewPr>
    <p:cSldViewPr>
      <p:cViewPr varScale="1">
        <p:scale>
          <a:sx n="72" d="100"/>
          <a:sy n="72" d="100"/>
        </p:scale>
        <p:origin x="984" y="72"/>
      </p:cViewPr>
      <p:guideLst>
        <p:guide orient="horz" pos="2304"/>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77" d="100"/>
          <a:sy n="77" d="100"/>
        </p:scale>
        <p:origin x="-330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1" y="1"/>
            <a:ext cx="2945553"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7" tIns="45931" rIns="91857" bIns="45931" numCol="1" anchor="t" anchorCtr="0" compatLnSpc="1">
            <a:prstTxWarp prst="textNoShape">
              <a:avLst/>
            </a:prstTxWarp>
          </a:bodyPr>
          <a:lstStyle>
            <a:lvl1pPr algn="l">
              <a:spcBef>
                <a:spcPct val="0"/>
              </a:spcBef>
              <a:defRPr sz="1200" b="0"/>
            </a:lvl1pPr>
          </a:lstStyle>
          <a:p>
            <a:endParaRPr lang="it-IT" altLang="it-IT" dirty="0">
              <a:latin typeface="Calibri Light" panose="020F0302020204030204" pitchFamily="34" charset="0"/>
            </a:endParaRPr>
          </a:p>
        </p:txBody>
      </p:sp>
      <p:sp>
        <p:nvSpPr>
          <p:cNvPr id="94211" name="Rectangle 3"/>
          <p:cNvSpPr>
            <a:spLocks noGrp="1" noChangeArrowheads="1"/>
          </p:cNvSpPr>
          <p:nvPr>
            <p:ph type="dt" sz="quarter" idx="1"/>
          </p:nvPr>
        </p:nvSpPr>
        <p:spPr bwMode="auto">
          <a:xfrm>
            <a:off x="3850533" y="1"/>
            <a:ext cx="2945553"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7" tIns="45931" rIns="91857" bIns="45931" numCol="1" anchor="t" anchorCtr="0" compatLnSpc="1">
            <a:prstTxWarp prst="textNoShape">
              <a:avLst/>
            </a:prstTxWarp>
          </a:bodyPr>
          <a:lstStyle>
            <a:lvl1pPr algn="r">
              <a:spcBef>
                <a:spcPct val="0"/>
              </a:spcBef>
              <a:defRPr sz="1200" b="0"/>
            </a:lvl1pPr>
          </a:lstStyle>
          <a:p>
            <a:endParaRPr lang="it-IT" altLang="it-IT" dirty="0">
              <a:latin typeface="Calibri Light" panose="020F0302020204030204" pitchFamily="34" charset="0"/>
            </a:endParaRPr>
          </a:p>
        </p:txBody>
      </p:sp>
      <p:sp>
        <p:nvSpPr>
          <p:cNvPr id="94212" name="Rectangle 4"/>
          <p:cNvSpPr>
            <a:spLocks noGrp="1" noChangeArrowheads="1"/>
          </p:cNvSpPr>
          <p:nvPr>
            <p:ph type="ftr" sz="quarter" idx="2"/>
          </p:nvPr>
        </p:nvSpPr>
        <p:spPr bwMode="auto">
          <a:xfrm>
            <a:off x="1" y="9427828"/>
            <a:ext cx="2945553"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7" tIns="45931" rIns="91857" bIns="45931" numCol="1" anchor="b" anchorCtr="0" compatLnSpc="1">
            <a:prstTxWarp prst="textNoShape">
              <a:avLst/>
            </a:prstTxWarp>
          </a:bodyPr>
          <a:lstStyle>
            <a:lvl1pPr algn="l">
              <a:spcBef>
                <a:spcPct val="0"/>
              </a:spcBef>
              <a:defRPr sz="1200" b="0"/>
            </a:lvl1pPr>
          </a:lstStyle>
          <a:p>
            <a:endParaRPr lang="it-IT" altLang="it-IT" dirty="0">
              <a:latin typeface="Calibri Light" panose="020F0302020204030204" pitchFamily="34" charset="0"/>
            </a:endParaRPr>
          </a:p>
        </p:txBody>
      </p:sp>
      <p:sp>
        <p:nvSpPr>
          <p:cNvPr id="94213" name="Rectangle 5"/>
          <p:cNvSpPr>
            <a:spLocks noGrp="1" noChangeArrowheads="1"/>
          </p:cNvSpPr>
          <p:nvPr>
            <p:ph type="sldNum" sz="quarter" idx="3"/>
          </p:nvPr>
        </p:nvSpPr>
        <p:spPr bwMode="auto">
          <a:xfrm>
            <a:off x="3850533" y="9427828"/>
            <a:ext cx="2945553"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7" tIns="45931" rIns="91857" bIns="45931" numCol="1" anchor="b" anchorCtr="0" compatLnSpc="1">
            <a:prstTxWarp prst="textNoShape">
              <a:avLst/>
            </a:prstTxWarp>
          </a:bodyPr>
          <a:lstStyle>
            <a:lvl1pPr algn="r">
              <a:spcBef>
                <a:spcPct val="0"/>
              </a:spcBef>
              <a:defRPr sz="1200" b="0"/>
            </a:lvl1pPr>
          </a:lstStyle>
          <a:p>
            <a:fld id="{AACB3CD8-5A01-45BF-9191-9549F722653D}" type="slidenum">
              <a:rPr lang="it-IT" altLang="it-IT">
                <a:latin typeface="Calibri Light" panose="020F0302020204030204" pitchFamily="34" charset="0"/>
              </a:rPr>
              <a:pPr/>
              <a:t>‹#›</a:t>
            </a:fld>
            <a:endParaRPr lang="it-IT" altLang="it-IT" dirty="0">
              <a:latin typeface="Calibri Light" panose="020F0302020204030204" pitchFamily="34" charset="0"/>
            </a:endParaRPr>
          </a:p>
        </p:txBody>
      </p:sp>
    </p:spTree>
    <p:extLst>
      <p:ext uri="{BB962C8B-B14F-4D97-AF65-F5344CB8AC3E}">
        <p14:creationId xmlns:p14="http://schemas.microsoft.com/office/powerpoint/2010/main" val="9895216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bwMode="auto">
          <a:xfrm>
            <a:off x="1" y="1"/>
            <a:ext cx="2945553"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2" tIns="45945" rIns="91892" bIns="45945" numCol="1" anchor="t" anchorCtr="0" compatLnSpc="1">
            <a:prstTxWarp prst="textNoShape">
              <a:avLst/>
            </a:prstTxWarp>
          </a:bodyPr>
          <a:lstStyle>
            <a:lvl1pPr algn="l">
              <a:spcBef>
                <a:spcPct val="0"/>
              </a:spcBef>
              <a:defRPr sz="1200" b="0">
                <a:latin typeface="Calibri Light" panose="020F0302020204030204" pitchFamily="34" charset="0"/>
              </a:defRPr>
            </a:lvl1pPr>
          </a:lstStyle>
          <a:p>
            <a:endParaRPr lang="it-IT" altLang="it-IT" dirty="0"/>
          </a:p>
        </p:txBody>
      </p:sp>
      <p:sp>
        <p:nvSpPr>
          <p:cNvPr id="369667" name="Rectangle 3"/>
          <p:cNvSpPr>
            <a:spLocks noGrp="1" noChangeArrowheads="1"/>
          </p:cNvSpPr>
          <p:nvPr>
            <p:ph type="dt" idx="1"/>
          </p:nvPr>
        </p:nvSpPr>
        <p:spPr bwMode="auto">
          <a:xfrm>
            <a:off x="3850533" y="1"/>
            <a:ext cx="2945553"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2" tIns="45945" rIns="91892" bIns="45945" numCol="1" anchor="t" anchorCtr="0" compatLnSpc="1">
            <a:prstTxWarp prst="textNoShape">
              <a:avLst/>
            </a:prstTxWarp>
          </a:bodyPr>
          <a:lstStyle>
            <a:lvl1pPr algn="r">
              <a:spcBef>
                <a:spcPct val="0"/>
              </a:spcBef>
              <a:defRPr sz="1200" b="0">
                <a:latin typeface="Calibri Light" panose="020F0302020204030204" pitchFamily="34" charset="0"/>
              </a:defRPr>
            </a:lvl1pPr>
          </a:lstStyle>
          <a:p>
            <a:endParaRPr lang="it-IT" altLang="it-IT" dirty="0"/>
          </a:p>
        </p:txBody>
      </p:sp>
      <p:sp>
        <p:nvSpPr>
          <p:cNvPr id="369668"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9669" name="Rectangle 5"/>
          <p:cNvSpPr>
            <a:spLocks noGrp="1" noChangeArrowheads="1"/>
          </p:cNvSpPr>
          <p:nvPr>
            <p:ph type="body" sz="quarter" idx="3"/>
          </p:nvPr>
        </p:nvSpPr>
        <p:spPr bwMode="auto">
          <a:xfrm>
            <a:off x="679132" y="4714714"/>
            <a:ext cx="5439412" cy="446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2" tIns="45945" rIns="91892" bIns="45945" numCol="1" anchor="t" anchorCtr="0" compatLnSpc="1">
            <a:prstTxWarp prst="textNoShape">
              <a:avLst/>
            </a:prstTxWarp>
          </a:bodyPr>
          <a:lstStyle/>
          <a:p>
            <a:pPr lvl="0"/>
            <a:r>
              <a:rPr lang="it-IT" altLang="it-IT" dirty="0"/>
              <a:t>Fare clic per modificare gli stili del testo dello schema</a:t>
            </a:r>
          </a:p>
          <a:p>
            <a:pPr lvl="1"/>
            <a:r>
              <a:rPr lang="it-IT" altLang="it-IT" dirty="0"/>
              <a:t>Secondo livello</a:t>
            </a:r>
          </a:p>
          <a:p>
            <a:pPr lvl="2"/>
            <a:r>
              <a:rPr lang="it-IT" altLang="it-IT" dirty="0"/>
              <a:t>Terzo livello</a:t>
            </a:r>
          </a:p>
          <a:p>
            <a:pPr lvl="3"/>
            <a:r>
              <a:rPr lang="it-IT" altLang="it-IT" dirty="0"/>
              <a:t>Quarto livello</a:t>
            </a:r>
          </a:p>
          <a:p>
            <a:pPr lvl="4"/>
            <a:r>
              <a:rPr lang="it-IT" altLang="it-IT" dirty="0"/>
              <a:t>Quinto livello</a:t>
            </a:r>
          </a:p>
        </p:txBody>
      </p:sp>
      <p:sp>
        <p:nvSpPr>
          <p:cNvPr id="369670" name="Rectangle 6"/>
          <p:cNvSpPr>
            <a:spLocks noGrp="1" noChangeArrowheads="1"/>
          </p:cNvSpPr>
          <p:nvPr>
            <p:ph type="ftr" sz="quarter" idx="4"/>
          </p:nvPr>
        </p:nvSpPr>
        <p:spPr bwMode="auto">
          <a:xfrm>
            <a:off x="1" y="9427828"/>
            <a:ext cx="2945553"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2" tIns="45945" rIns="91892" bIns="45945" numCol="1" anchor="b" anchorCtr="0" compatLnSpc="1">
            <a:prstTxWarp prst="textNoShape">
              <a:avLst/>
            </a:prstTxWarp>
          </a:bodyPr>
          <a:lstStyle>
            <a:lvl1pPr algn="l">
              <a:spcBef>
                <a:spcPct val="0"/>
              </a:spcBef>
              <a:defRPr sz="1200" b="0">
                <a:latin typeface="Calibri Light" panose="020F0302020204030204" pitchFamily="34" charset="0"/>
              </a:defRPr>
            </a:lvl1pPr>
          </a:lstStyle>
          <a:p>
            <a:endParaRPr lang="it-IT" altLang="it-IT" dirty="0"/>
          </a:p>
        </p:txBody>
      </p:sp>
      <p:sp>
        <p:nvSpPr>
          <p:cNvPr id="369671" name="Rectangle 7"/>
          <p:cNvSpPr>
            <a:spLocks noGrp="1" noChangeArrowheads="1"/>
          </p:cNvSpPr>
          <p:nvPr>
            <p:ph type="sldNum" sz="quarter" idx="5"/>
          </p:nvPr>
        </p:nvSpPr>
        <p:spPr bwMode="auto">
          <a:xfrm>
            <a:off x="3850533" y="9427828"/>
            <a:ext cx="2945553"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2" tIns="45945" rIns="91892" bIns="45945" numCol="1" anchor="b" anchorCtr="0" compatLnSpc="1">
            <a:prstTxWarp prst="textNoShape">
              <a:avLst/>
            </a:prstTxWarp>
          </a:bodyPr>
          <a:lstStyle>
            <a:lvl1pPr algn="r">
              <a:spcBef>
                <a:spcPct val="0"/>
              </a:spcBef>
              <a:defRPr sz="1200" b="0">
                <a:latin typeface="Calibri Light" panose="020F0302020204030204" pitchFamily="34" charset="0"/>
              </a:defRPr>
            </a:lvl1pPr>
          </a:lstStyle>
          <a:p>
            <a:fld id="{106D8935-3E1B-4214-AA56-47C3B2FECBC0}" type="slidenum">
              <a:rPr lang="it-IT" altLang="it-IT" smtClean="0"/>
              <a:pPr/>
              <a:t>‹#›</a:t>
            </a:fld>
            <a:endParaRPr lang="it-IT" altLang="it-IT" dirty="0"/>
          </a:p>
        </p:txBody>
      </p:sp>
    </p:spTree>
    <p:extLst>
      <p:ext uri="{BB962C8B-B14F-4D97-AF65-F5344CB8AC3E}">
        <p14:creationId xmlns:p14="http://schemas.microsoft.com/office/powerpoint/2010/main" val="3440724623"/>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Light" panose="020F0302020204030204" pitchFamily="34" charset="0"/>
        <a:ea typeface="+mn-ea"/>
        <a:cs typeface="Arial" charset="0"/>
      </a:defRPr>
    </a:lvl1pPr>
    <a:lvl2pPr marL="457200" algn="l" rtl="0" fontAlgn="base">
      <a:spcBef>
        <a:spcPct val="30000"/>
      </a:spcBef>
      <a:spcAft>
        <a:spcPct val="0"/>
      </a:spcAft>
      <a:defRPr sz="1200" kern="1200">
        <a:solidFill>
          <a:schemeClr val="tx1"/>
        </a:solidFill>
        <a:latin typeface="Calibri Light" panose="020F0302020204030204" pitchFamily="34" charset="0"/>
        <a:ea typeface="+mn-ea"/>
        <a:cs typeface="Arial" charset="0"/>
      </a:defRPr>
    </a:lvl2pPr>
    <a:lvl3pPr marL="914400" algn="l" rtl="0" fontAlgn="base">
      <a:spcBef>
        <a:spcPct val="30000"/>
      </a:spcBef>
      <a:spcAft>
        <a:spcPct val="0"/>
      </a:spcAft>
      <a:defRPr sz="1200" kern="1200">
        <a:solidFill>
          <a:schemeClr val="tx1"/>
        </a:solidFill>
        <a:latin typeface="Calibri Light" panose="020F0302020204030204" pitchFamily="34" charset="0"/>
        <a:ea typeface="+mn-ea"/>
        <a:cs typeface="Arial" charset="0"/>
      </a:defRPr>
    </a:lvl3pPr>
    <a:lvl4pPr marL="1371600" algn="l" rtl="0" fontAlgn="base">
      <a:spcBef>
        <a:spcPct val="30000"/>
      </a:spcBef>
      <a:spcAft>
        <a:spcPct val="0"/>
      </a:spcAft>
      <a:defRPr sz="1200" kern="1200">
        <a:solidFill>
          <a:schemeClr val="tx1"/>
        </a:solidFill>
        <a:latin typeface="Calibri Light" panose="020F0302020204030204" pitchFamily="34" charset="0"/>
        <a:ea typeface="+mn-ea"/>
        <a:cs typeface="Arial" charset="0"/>
      </a:defRPr>
    </a:lvl4pPr>
    <a:lvl5pPr marL="1828800" algn="l" rtl="0" fontAlgn="base">
      <a:spcBef>
        <a:spcPct val="30000"/>
      </a:spcBef>
      <a:spcAft>
        <a:spcPct val="0"/>
      </a:spcAft>
      <a:defRPr sz="1200" kern="1200">
        <a:solidFill>
          <a:schemeClr val="tx1"/>
        </a:solidFill>
        <a:latin typeface="Calibri Light" panose="020F030202020403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txBox="1">
            <a:spLocks noGrp="1" noChangeArrowheads="1"/>
          </p:cNvSpPr>
          <p:nvPr/>
        </p:nvSpPr>
        <p:spPr bwMode="auto">
          <a:xfrm>
            <a:off x="3850533" y="9427828"/>
            <a:ext cx="2945553" cy="4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06" tIns="45953" rIns="91906" bIns="45953" anchor="b"/>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28398D16-50C8-4EE4-9282-FEE4DF0F4D81}" type="slidenum">
              <a:rPr lang="en-GB" altLang="it-IT" sz="1200" b="0">
                <a:latin typeface="Calibri Light" panose="020F0302020204030204" pitchFamily="34" charset="0"/>
              </a:rPr>
              <a:pPr algn="r"/>
              <a:t>1</a:t>
            </a:fld>
            <a:endParaRPr lang="en-GB" altLang="it-IT" sz="1200" b="0" dirty="0">
              <a:latin typeface="Calibri Light" panose="020F0302020204030204" pitchFamily="34" charset="0"/>
            </a:endParaRPr>
          </a:p>
        </p:txBody>
      </p:sp>
      <p:sp>
        <p:nvSpPr>
          <p:cNvPr id="892931" name="Rectangle 2"/>
          <p:cNvSpPr>
            <a:spLocks noGrp="1" noRot="1" noChangeAspect="1" noChangeArrowheads="1" noTextEdit="1"/>
          </p:cNvSpPr>
          <p:nvPr>
            <p:ph type="sldImg"/>
          </p:nvPr>
        </p:nvSpPr>
        <p:spPr>
          <a:xfrm>
            <a:off x="92075" y="744538"/>
            <a:ext cx="6616700" cy="3722687"/>
          </a:xfrm>
          <a:ln/>
        </p:spPr>
      </p:sp>
      <p:sp>
        <p:nvSpPr>
          <p:cNvPr id="892932" name="Rectangle 3"/>
          <p:cNvSpPr>
            <a:spLocks noGrp="1" noChangeArrowheads="1"/>
          </p:cNvSpPr>
          <p:nvPr>
            <p:ph type="body" idx="1"/>
          </p:nvPr>
        </p:nvSpPr>
        <p:spPr/>
        <p:txBody>
          <a:bodyPr lIns="91906" tIns="45953" rIns="91906" bIns="45953"/>
          <a:lstStyle/>
          <a:p>
            <a:r>
              <a:rPr lang="en-US" dirty="0"/>
              <a:t>For details please refer to the mentioned references.</a:t>
            </a:r>
          </a:p>
          <a:p>
            <a:r>
              <a:rPr lang="en-US" dirty="0"/>
              <a:t>For questions and comments you can contact us at rahim.barzegar@mail.mcgill.ca</a:t>
            </a:r>
            <a:endParaRPr lang="it-IT" dirty="0"/>
          </a:p>
        </p:txBody>
      </p:sp>
    </p:spTree>
    <p:extLst>
      <p:ext uri="{BB962C8B-B14F-4D97-AF65-F5344CB8AC3E}">
        <p14:creationId xmlns:p14="http://schemas.microsoft.com/office/powerpoint/2010/main" val="313347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For questions and comments you can contact us at </a:t>
            </a:r>
            <a:r>
              <a:rPr lang="en-US" dirty="0" smtClean="0"/>
              <a:t>rahim.barzegar@mail.mcgill.ca</a:t>
            </a:r>
            <a:endParaRPr lang="it-IT" dirty="0"/>
          </a:p>
        </p:txBody>
      </p:sp>
    </p:spTree>
    <p:extLst>
      <p:ext uri="{BB962C8B-B14F-4D97-AF65-F5344CB8AC3E}">
        <p14:creationId xmlns:p14="http://schemas.microsoft.com/office/powerpoint/2010/main" val="426160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Calibri Light" panose="020F0302020204030204" pitchFamily="34" charset="0"/>
                <a:ea typeface="+mn-ea"/>
                <a:cs typeface="Arial" charset="0"/>
              </a:rPr>
              <a:t>The lake’s WL data were obtained from the National Oceanic and Atmospheric Administration’s (NOAA) National Ocean Services database. The monthly WLs were measured from January 1918 to December 2018. The WL measurements </a:t>
            </a:r>
            <a:r>
              <a:rPr lang="en-US" sz="1200" kern="1200" dirty="0" smtClean="0">
                <a:solidFill>
                  <a:schemeClr val="tx1"/>
                </a:solidFill>
                <a:effectLst/>
                <a:latin typeface="Calibri Light" panose="020F0302020204030204" pitchFamily="34" charset="0"/>
                <a:ea typeface="+mn-ea"/>
                <a:cs typeface="Arial" charset="0"/>
              </a:rPr>
              <a:t>for Lake </a:t>
            </a:r>
            <a:r>
              <a:rPr lang="en-US" sz="1200" kern="1200" dirty="0">
                <a:solidFill>
                  <a:schemeClr val="tx1"/>
                </a:solidFill>
                <a:effectLst/>
                <a:latin typeface="Calibri Light" panose="020F0302020204030204" pitchFamily="34" charset="0"/>
                <a:ea typeface="+mn-ea"/>
                <a:cs typeface="Arial" charset="0"/>
              </a:rPr>
              <a:t>Ontario </a:t>
            </a:r>
            <a:r>
              <a:rPr lang="en-US" sz="1200" kern="1200" dirty="0" smtClean="0">
                <a:solidFill>
                  <a:schemeClr val="tx1"/>
                </a:solidFill>
                <a:effectLst/>
                <a:latin typeface="Calibri Light" panose="020F0302020204030204" pitchFamily="34" charset="0"/>
                <a:ea typeface="+mn-ea"/>
                <a:cs typeface="Arial" charset="0"/>
              </a:rPr>
              <a:t>ranged </a:t>
            </a:r>
            <a:r>
              <a:rPr lang="en-US" sz="1200" kern="1200" dirty="0">
                <a:solidFill>
                  <a:schemeClr val="tx1"/>
                </a:solidFill>
                <a:effectLst/>
                <a:latin typeface="Calibri Light" panose="020F0302020204030204" pitchFamily="34" charset="0"/>
                <a:ea typeface="+mn-ea"/>
                <a:cs typeface="Arial" charset="0"/>
              </a:rPr>
              <a:t>between 73.74 and 75.81 m, with a mean value of 74.76 m. For the </a:t>
            </a:r>
            <a:r>
              <a:rPr lang="en-US" sz="1200" kern="1200" dirty="0" smtClean="0">
                <a:solidFill>
                  <a:schemeClr val="tx1"/>
                </a:solidFill>
                <a:effectLst/>
                <a:latin typeface="Calibri Light" panose="020F0302020204030204" pitchFamily="34" charset="0"/>
                <a:ea typeface="+mn-ea"/>
                <a:cs typeface="Arial" charset="0"/>
              </a:rPr>
              <a:t>Lake Michigan, </a:t>
            </a:r>
            <a:r>
              <a:rPr lang="en-US" sz="1200" kern="1200" dirty="0">
                <a:solidFill>
                  <a:schemeClr val="tx1"/>
                </a:solidFill>
                <a:effectLst/>
                <a:latin typeface="Calibri Light" panose="020F0302020204030204" pitchFamily="34" charset="0"/>
                <a:ea typeface="+mn-ea"/>
                <a:cs typeface="Arial" charset="0"/>
              </a:rPr>
              <a:t>the monthly WLs varied between 175.57 and 177.50 (with a mean and standard deviation of 176.42 and 0.39 m).</a:t>
            </a:r>
            <a:endParaRPr lang="en-US" dirty="0"/>
          </a:p>
        </p:txBody>
      </p:sp>
    </p:spTree>
    <p:extLst>
      <p:ext uri="{BB962C8B-B14F-4D97-AF65-F5344CB8AC3E}">
        <p14:creationId xmlns:p14="http://schemas.microsoft.com/office/powerpoint/2010/main" val="21504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dirty="0"/>
              <a:t>To develop the singular machine learning </a:t>
            </a:r>
            <a:r>
              <a:rPr lang="en-US" dirty="0" smtClean="0"/>
              <a:t>models </a:t>
            </a:r>
            <a:r>
              <a:rPr lang="en-US" dirty="0"/>
              <a:t>(e.g. SVR and RF), potential lag times of WL up to 12 months were considered and input variable selection based on particle swarm optimization </a:t>
            </a:r>
            <a:r>
              <a:rPr lang="en-US" dirty="0" smtClean="0"/>
              <a:t>search </a:t>
            </a:r>
            <a:r>
              <a:rPr lang="en-US" dirty="0"/>
              <a:t>(PSOS) technique (Table 1) was used to select the best input variables for modeling. </a:t>
            </a:r>
            <a:r>
              <a:rPr lang="en-US" sz="1200" kern="1200" dirty="0">
                <a:solidFill>
                  <a:schemeClr val="tx1"/>
                </a:solidFill>
                <a:effectLst/>
                <a:latin typeface="Calibri Light" panose="020F0302020204030204" pitchFamily="34" charset="0"/>
                <a:ea typeface="+mn-ea"/>
                <a:cs typeface="Arial" charset="0"/>
              </a:rPr>
              <a:t>For developing standalone ML and deep learning (DL) models, the dataset was portioned into training (70%) and validation (30%) subsets.</a:t>
            </a:r>
            <a:endParaRPr lang="en-US" dirty="0"/>
          </a:p>
          <a:p>
            <a:pPr algn="just"/>
            <a:r>
              <a:rPr lang="en-US" dirty="0"/>
              <a:t>WA-based ML models were developed based </a:t>
            </a:r>
            <a:r>
              <a:rPr lang="en-US" dirty="0" smtClean="0"/>
              <a:t>on the Wavelet</a:t>
            </a:r>
            <a:r>
              <a:rPr lang="en-US" baseline="0" dirty="0" smtClean="0"/>
              <a:t> Data-Driven Forecasting Framework</a:t>
            </a:r>
            <a:r>
              <a:rPr lang="en-US" dirty="0" smtClean="0"/>
              <a:t> (WDDFF) </a:t>
            </a:r>
            <a:r>
              <a:rPr lang="en-US" dirty="0"/>
              <a:t>as </a:t>
            </a:r>
            <a:r>
              <a:rPr lang="en-US" dirty="0" smtClean="0"/>
              <a:t>proposed in </a:t>
            </a:r>
            <a:r>
              <a:rPr lang="en-US" dirty="0"/>
              <a:t>Quilty and Adamowski (2018). For developing wavelet-based </a:t>
            </a:r>
            <a:r>
              <a:rPr lang="en-US" dirty="0" smtClean="0"/>
              <a:t>ML models </a:t>
            </a:r>
            <a:r>
              <a:rPr lang="en-US" dirty="0"/>
              <a:t>(e.g. WA-SVR and WA-RF), forecast lead time (e.g. t+1, t+2 and t+3) were set on the target variable and then wavelet decomposition decomposed WL (t) at different levels with different wavelet families [(</a:t>
            </a:r>
            <a:r>
              <a:rPr lang="en-CA" sz="1200" b="0" i="0" kern="1200" dirty="0">
                <a:solidFill>
                  <a:schemeClr val="tx1"/>
                </a:solidFill>
                <a:effectLst/>
                <a:latin typeface="Calibri Light" panose="020F0302020204030204" pitchFamily="34" charset="0"/>
                <a:ea typeface="+mn-ea"/>
                <a:cs typeface="Arial" charset="0"/>
              </a:rPr>
              <a:t>Daubechies (</a:t>
            </a:r>
            <a:r>
              <a:rPr lang="en-US" dirty="0" err="1"/>
              <a:t>db</a:t>
            </a:r>
            <a:r>
              <a:rPr lang="en-US" dirty="0"/>
              <a:t>), </a:t>
            </a:r>
            <a:r>
              <a:rPr lang="en-US" dirty="0" err="1"/>
              <a:t>Haar</a:t>
            </a:r>
            <a:r>
              <a:rPr lang="en-US" dirty="0"/>
              <a:t>, </a:t>
            </a:r>
            <a:r>
              <a:rPr lang="en-US" dirty="0" err="1"/>
              <a:t>Symlets</a:t>
            </a:r>
            <a:r>
              <a:rPr lang="en-US" dirty="0"/>
              <a:t> (</a:t>
            </a:r>
            <a:r>
              <a:rPr lang="en-US" dirty="0" err="1"/>
              <a:t>sym</a:t>
            </a:r>
            <a:r>
              <a:rPr lang="en-US" dirty="0"/>
              <a:t>), </a:t>
            </a:r>
            <a:r>
              <a:rPr lang="en-US" dirty="0" err="1"/>
              <a:t>Fejer-Korovkin</a:t>
            </a:r>
            <a:r>
              <a:rPr lang="en-US" dirty="0"/>
              <a:t> (</a:t>
            </a:r>
            <a:r>
              <a:rPr lang="en-US" dirty="0" err="1"/>
              <a:t>fk</a:t>
            </a:r>
            <a:r>
              <a:rPr lang="en-US" dirty="0"/>
              <a:t>), and </a:t>
            </a:r>
            <a:r>
              <a:rPr lang="en-US" dirty="0" err="1"/>
              <a:t>Coiflets</a:t>
            </a:r>
            <a:r>
              <a:rPr lang="en-US" dirty="0"/>
              <a:t> (Coif)]. Lagged time series of decomposed series up to 12 months as potential explanatory variables were used where </a:t>
            </a:r>
            <a:r>
              <a:rPr lang="en-US" dirty="0" smtClean="0"/>
              <a:t>PSOS selected </a:t>
            </a:r>
            <a:r>
              <a:rPr lang="en-US" dirty="0"/>
              <a:t>suitable explanatory variables for developing the models. </a:t>
            </a:r>
            <a:r>
              <a:rPr lang="en-US" dirty="0" smtClean="0"/>
              <a:t>The maximal overlap</a:t>
            </a:r>
            <a:r>
              <a:rPr lang="en-US" baseline="0" dirty="0" smtClean="0"/>
              <a:t> discrete wavelet transform </a:t>
            </a:r>
            <a:r>
              <a:rPr lang="en-US" dirty="0" smtClean="0"/>
              <a:t>was </a:t>
            </a:r>
            <a:r>
              <a:rPr lang="en-US" dirty="0"/>
              <a:t>applied for decomposing the input variables. Since the wavelet-decomposed data is affected by “boundary conditions</a:t>
            </a:r>
            <a:r>
              <a:rPr lang="en-US" dirty="0" smtClean="0"/>
              <a:t>”</a:t>
            </a:r>
            <a:r>
              <a:rPr lang="en-US" baseline="0" dirty="0" smtClean="0"/>
              <a:t> </a:t>
            </a:r>
            <a:r>
              <a:rPr lang="en-US" dirty="0" smtClean="0"/>
              <a:t>(</a:t>
            </a:r>
            <a:r>
              <a:rPr lang="en-US" dirty="0"/>
              <a:t>see details in Quilty and Adamowski, 2018), it was necessary to remove the first 𝐿</a:t>
            </a:r>
            <a:r>
              <a:rPr lang="en-US" baseline="-25000" dirty="0"/>
              <a:t>𝐽</a:t>
            </a:r>
            <a:r>
              <a:rPr lang="en-US" dirty="0"/>
              <a:t> wavelet and scaling coefficients (see Section 2.4) affected by BC due to the selected wavelet filter length </a:t>
            </a:r>
            <a:r>
              <a:rPr lang="en-US" dirty="0" smtClean="0"/>
              <a:t>(𝐿) </a:t>
            </a:r>
            <a:r>
              <a:rPr lang="en-US" dirty="0"/>
              <a:t>and decomposition level </a:t>
            </a:r>
            <a:r>
              <a:rPr lang="en-US" dirty="0" smtClean="0"/>
              <a:t>(</a:t>
            </a:r>
            <a:r>
              <a:rPr lang="en-US" baseline="0" dirty="0" smtClean="0"/>
              <a:t>𝐽</a:t>
            </a:r>
            <a:r>
              <a:rPr lang="en-US" dirty="0" smtClean="0"/>
              <a:t>) </a:t>
            </a:r>
            <a:r>
              <a:rPr lang="en-US" dirty="0"/>
              <a:t>at the beginning of the decomposed data. The number of BC-effected coefficients that were removed from the beginning of the target and input variables in all models </a:t>
            </a:r>
            <a:r>
              <a:rPr lang="en-US" dirty="0" smtClean="0"/>
              <a:t>(𝐿</a:t>
            </a:r>
            <a:r>
              <a:rPr lang="en-US" i="1" baseline="-25000" dirty="0" smtClean="0"/>
              <a:t>f</a:t>
            </a:r>
            <a:r>
              <a:rPr lang="en-US" dirty="0" smtClean="0"/>
              <a:t>) </a:t>
            </a:r>
            <a:r>
              <a:rPr lang="en-US" dirty="0"/>
              <a:t>was determined according to (Quilty and Adamowski, 2018):</a:t>
            </a:r>
          </a:p>
          <a:p>
            <a:pPr algn="just"/>
            <a:r>
              <a:rPr lang="en-US" dirty="0" smtClean="0"/>
              <a:t>𝐿</a:t>
            </a:r>
            <a:r>
              <a:rPr lang="en-US" i="1" baseline="-25000" dirty="0" smtClean="0"/>
              <a:t>f</a:t>
            </a:r>
            <a:r>
              <a:rPr lang="en-US" dirty="0" smtClean="0"/>
              <a:t> </a:t>
            </a:r>
            <a:r>
              <a:rPr lang="en-US" dirty="0"/>
              <a:t>= (2</a:t>
            </a:r>
            <a:r>
              <a:rPr lang="en-US" baseline="30000" dirty="0"/>
              <a:t>𝐽𝑚𝑎𝑥 </a:t>
            </a:r>
            <a:r>
              <a:rPr lang="en-US" dirty="0"/>
              <a:t>‒ 1) (𝐿 ‒ 1) + 1</a:t>
            </a:r>
          </a:p>
          <a:p>
            <a:pPr algn="just"/>
            <a:r>
              <a:rPr lang="en-US" dirty="0"/>
              <a:t>In this study, 𝐽𝑚𝑎𝑥 and </a:t>
            </a:r>
            <a:r>
              <a:rPr lang="en-US" dirty="0" smtClean="0"/>
              <a:t>𝐿 </a:t>
            </a:r>
            <a:r>
              <a:rPr lang="en-US" dirty="0"/>
              <a:t>were set between 1 to 10 to find the best 𝐽𝑚𝑎𝑥 and </a:t>
            </a:r>
            <a:r>
              <a:rPr lang="en-US" dirty="0" smtClean="0"/>
              <a:t>𝐿 </a:t>
            </a:r>
            <a:r>
              <a:rPr lang="en-US" dirty="0"/>
              <a:t>in different ML and DL models.</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A126F-2480-490D-B67C-F985F0AD1E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62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dirty="0"/>
              <a:t>In this study, the integration of </a:t>
            </a:r>
            <a:r>
              <a:rPr lang="en-US" dirty="0" smtClean="0"/>
              <a:t>convolutional neural networks and long-short</a:t>
            </a:r>
            <a:r>
              <a:rPr lang="en-US" baseline="0" dirty="0" smtClean="0"/>
              <a:t> term memory networks </a:t>
            </a:r>
            <a:r>
              <a:rPr lang="en-US" dirty="0" smtClean="0"/>
              <a:t>as </a:t>
            </a:r>
            <a:r>
              <a:rPr lang="en-US" dirty="0"/>
              <a:t>a hybrid CNN-LSTM DL neural network is designed for the time series forecasting. In this way, CNN extracts local trend features and the same features of time series that appear at different times and then LSTM captures long-term dependencies and learns the sequential correlations (Barzegar et al., 2020).</a:t>
            </a:r>
          </a:p>
          <a:p>
            <a:r>
              <a:rPr lang="en-US" dirty="0"/>
              <a:t>To develop DL models, input series should be served to the DL model as a sequential series and input variable selection process is not needed. Therefore, for developing standalone CNN-LSTM model, water levels up to 12 lags [WL (t),…,WL(t-1)] were served as the inputs of the DL models. The structure of the models and optimum values of different models’ parameters were selected through a grid search process. The structure of the </a:t>
            </a:r>
            <a:r>
              <a:rPr lang="en-US" dirty="0" smtClean="0"/>
              <a:t>CNN-LSTM </a:t>
            </a:r>
            <a:r>
              <a:rPr lang="en-US" dirty="0"/>
              <a:t>model is plotted in Fig 3. For more details, please refer to Barzegar et al., (2020).</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A126F-2480-490D-B67C-F985F0AD1E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04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Performance of the developed models indicates that hybrid CNN-LSTM DL model outperforms the ML (SVR and RF) models. Wavelet based ML and DL models performs better than standalone ML and DL models. Note that for the Wavelet based models, results of the best performed waveles are given here.</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A126F-2480-490D-B67C-F985F0AD1E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99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A126F-2480-490D-B67C-F985F0AD1E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29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A126F-2480-490D-B67C-F985F0AD1E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43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For details please refer to the mentioned references.</a:t>
            </a:r>
          </a:p>
          <a:p>
            <a:r>
              <a:rPr lang="en-US" dirty="0"/>
              <a:t>For questions and comments you can contact us at </a:t>
            </a:r>
            <a:r>
              <a:rPr lang="en-US" dirty="0" smtClean="0"/>
              <a:t>rahim.barzegar@mail.mcgill.ca</a:t>
            </a:r>
            <a:endParaRPr lang="it-IT" dirty="0"/>
          </a:p>
        </p:txBody>
      </p:sp>
    </p:spTree>
    <p:extLst>
      <p:ext uri="{BB962C8B-B14F-4D97-AF65-F5344CB8AC3E}">
        <p14:creationId xmlns:p14="http://schemas.microsoft.com/office/powerpoint/2010/main" val="80246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091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2127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2503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1942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56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31931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46397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560047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09419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40537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4608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7901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ttangolo 36"/>
          <p:cNvSpPr/>
          <p:nvPr/>
        </p:nvSpPr>
        <p:spPr>
          <a:xfrm>
            <a:off x="-96688" y="1484784"/>
            <a:ext cx="10153129" cy="1261884"/>
          </a:xfrm>
          <a:prstGeom prst="rect">
            <a:avLst/>
          </a:prstGeom>
          <a:ln>
            <a:noFill/>
          </a:ln>
        </p:spPr>
        <p:txBody>
          <a:bodyPr anchor="ctr">
            <a:scene3d>
              <a:camera prst="orthographicFront"/>
              <a:lightRig rig="harsh" dir="t"/>
            </a:scene3d>
            <a:sp3d extrusionH="57150" prstMaterial="matte">
              <a:bevelT w="63500" h="12700" prst="angle"/>
              <a:contourClr>
                <a:schemeClr val="bg1">
                  <a:lumMod val="65000"/>
                </a:schemeClr>
              </a:contourClr>
            </a:sp3d>
          </a:bodyPr>
          <a:lstStyle/>
          <a:p>
            <a:pPr algn="ctr" defTabSz="1219163">
              <a:spcBef>
                <a:spcPct val="0"/>
              </a:spcBef>
            </a:pPr>
            <a:r>
              <a:rPr lang="en-US" altLang="it-IT" sz="3200" noProof="1">
                <a:ln w="0"/>
                <a:solidFill>
                  <a:srgbClr val="FF0000"/>
                </a:solidFill>
                <a:effectLst>
                  <a:outerShdw blurRad="38100" dist="19050" dir="2700000" algn="tl" rotWithShape="0">
                    <a:schemeClr val="dk1">
                      <a:alpha val="40000"/>
                    </a:schemeClr>
                  </a:outerShdw>
                </a:effectLst>
                <a:latin typeface="Grotesque" panose="020B0504020202020204" pitchFamily="34" charset="0"/>
                <a:ea typeface="Helvetica Neue Light" charset="0"/>
                <a:cs typeface="Helvetica Neue Light" charset="0"/>
              </a:rPr>
              <a:t>Using a boundary-corrected wavelet transform coupled with machine learning and hybrid deep learning approaches for multi-step water level forecasting in Lakes Michigan and Ontario </a:t>
            </a:r>
            <a:endParaRPr lang="en-GB" altLang="it-IT" sz="3200" noProof="1">
              <a:ln w="0"/>
              <a:solidFill>
                <a:srgbClr val="FF0000"/>
              </a:solidFill>
              <a:effectLst>
                <a:outerShdw blurRad="38100" dist="19050" dir="2700000" algn="tl" rotWithShape="0">
                  <a:schemeClr val="dk1">
                    <a:alpha val="40000"/>
                  </a:schemeClr>
                </a:outerShdw>
              </a:effectLst>
              <a:latin typeface="Grotesque" panose="020B0504020202020204" pitchFamily="34" charset="0"/>
              <a:ea typeface="Helvetica Neue Light" charset="0"/>
              <a:cs typeface="Helvetica Neue Light" charset="0"/>
            </a:endParaRPr>
          </a:p>
        </p:txBody>
      </p:sp>
      <p:sp>
        <p:nvSpPr>
          <p:cNvPr id="13" name="Rectangle 13"/>
          <p:cNvSpPr>
            <a:spLocks noChangeArrowheads="1"/>
          </p:cNvSpPr>
          <p:nvPr/>
        </p:nvSpPr>
        <p:spPr bwMode="auto">
          <a:xfrm>
            <a:off x="12312" y="13186"/>
            <a:ext cx="5340320" cy="818144"/>
          </a:xfrm>
          <a:prstGeom prst="rect">
            <a:avLst/>
          </a:prstGeom>
        </p:spPr>
        <p:txBody>
          <a:bodyPr anchor="ctr"/>
          <a:lstStyle/>
          <a:p>
            <a:pPr algn="l" defTabSz="1219163">
              <a:spcBef>
                <a:spcPct val="0"/>
              </a:spcBef>
            </a:pPr>
            <a:r>
              <a:rPr lang="en-GB" altLang="it-IT" sz="2000" cap="small" dirty="0">
                <a:latin typeface="Arial" panose="020B0604020202020204" pitchFamily="34" charset="0"/>
                <a:ea typeface="Helvetica Neue Light" charset="0"/>
                <a:cs typeface="Arial" panose="020B0604020202020204" pitchFamily="34" charset="0"/>
              </a:rPr>
              <a:t>2020 European General Assembly</a:t>
            </a:r>
            <a:br>
              <a:rPr lang="en-GB" altLang="it-IT" sz="2000" cap="small" dirty="0">
                <a:latin typeface="Arial" panose="020B0604020202020204" pitchFamily="34" charset="0"/>
                <a:ea typeface="Helvetica Neue Light" charset="0"/>
                <a:cs typeface="Arial" panose="020B0604020202020204" pitchFamily="34" charset="0"/>
              </a:rPr>
            </a:br>
            <a:r>
              <a:rPr lang="en-GB" altLang="it-IT" sz="2000" cap="small" dirty="0">
                <a:latin typeface="Arial" panose="020B0604020202020204" pitchFamily="34" charset="0"/>
                <a:ea typeface="Helvetica Neue Light" charset="0"/>
                <a:cs typeface="Arial" panose="020B0604020202020204" pitchFamily="34" charset="0"/>
              </a:rPr>
              <a:t>“Vienna”, 4-8 </a:t>
            </a:r>
            <a:r>
              <a:rPr lang="en-GB" altLang="it-IT" cap="small" dirty="0">
                <a:latin typeface="Arial" panose="020B0604020202020204" pitchFamily="34" charset="0"/>
                <a:ea typeface="Helvetica Neue Light" charset="0"/>
                <a:cs typeface="Arial" panose="020B0604020202020204" pitchFamily="34" charset="0"/>
              </a:rPr>
              <a:t>May</a:t>
            </a:r>
            <a:r>
              <a:rPr lang="en-GB" altLang="it-IT" sz="2000" cap="small" dirty="0">
                <a:latin typeface="Arial" panose="020B0604020202020204" pitchFamily="34" charset="0"/>
                <a:ea typeface="Helvetica Neue Light" charset="0"/>
                <a:cs typeface="Arial" panose="020B0604020202020204" pitchFamily="34" charset="0"/>
              </a:rPr>
              <a:t>, 2020</a:t>
            </a:r>
          </a:p>
        </p:txBody>
      </p:sp>
      <p:sp>
        <p:nvSpPr>
          <p:cNvPr id="22" name="Rectangle 2">
            <a:extLst>
              <a:ext uri="{FF2B5EF4-FFF2-40B4-BE49-F238E27FC236}">
                <a16:creationId xmlns:a16="http://schemas.microsoft.com/office/drawing/2014/main" xmlns="" id="{894A79BD-7673-4A77-9253-DBEE3B531C71}"/>
              </a:ext>
            </a:extLst>
          </p:cNvPr>
          <p:cNvSpPr>
            <a:spLocks noChangeArrowheads="1"/>
          </p:cNvSpPr>
          <p:nvPr/>
        </p:nvSpPr>
        <p:spPr bwMode="auto">
          <a:xfrm>
            <a:off x="263352" y="3398033"/>
            <a:ext cx="9505057" cy="3004027"/>
          </a:xfrm>
          <a:prstGeom prst="rect">
            <a:avLst/>
          </a:prstGeom>
          <a:noFill/>
          <a:ln>
            <a:noFill/>
          </a:ln>
          <a:effectLst>
            <a:outerShdw dist="35921" dir="2700000" algn="ctr" rotWithShape="0">
              <a:sysClr val="window" lastClr="FFFFFF"/>
            </a:outerShdw>
          </a:effectLst>
        </p:spPr>
        <p:txBody>
          <a:bodyPr wrap="square" anchor="ctr">
            <a:spAutoFit/>
          </a:bodyPr>
          <a:lstStyle>
            <a:defPPr>
              <a:defRPr lang="it-IT"/>
            </a:defPPr>
            <a:lvl1pPr algn="ctr" rtl="0" fontAlgn="base">
              <a:spcBef>
                <a:spcPct val="50000"/>
              </a:spcBef>
              <a:spcAft>
                <a:spcPct val="0"/>
              </a:spcAft>
              <a:defRPr sz="1600" b="1" kern="1200">
                <a:solidFill>
                  <a:schemeClr val="tx1"/>
                </a:solidFill>
                <a:latin typeface="Arial" charset="0"/>
                <a:ea typeface="+mn-ea"/>
                <a:cs typeface="Arial" charset="0"/>
              </a:defRPr>
            </a:lvl1pPr>
            <a:lvl2pPr marL="457200" algn="ctr" rtl="0" fontAlgn="base">
              <a:spcBef>
                <a:spcPct val="50000"/>
              </a:spcBef>
              <a:spcAft>
                <a:spcPct val="0"/>
              </a:spcAft>
              <a:defRPr sz="1600" b="1" kern="1200">
                <a:solidFill>
                  <a:schemeClr val="tx1"/>
                </a:solidFill>
                <a:latin typeface="Arial" charset="0"/>
                <a:ea typeface="+mn-ea"/>
                <a:cs typeface="Arial" charset="0"/>
              </a:defRPr>
            </a:lvl2pPr>
            <a:lvl3pPr marL="914400" algn="ctr" rtl="0" fontAlgn="base">
              <a:spcBef>
                <a:spcPct val="50000"/>
              </a:spcBef>
              <a:spcAft>
                <a:spcPct val="0"/>
              </a:spcAft>
              <a:defRPr sz="1600" b="1" kern="1200">
                <a:solidFill>
                  <a:schemeClr val="tx1"/>
                </a:solidFill>
                <a:latin typeface="Arial" charset="0"/>
                <a:ea typeface="+mn-ea"/>
                <a:cs typeface="Arial" charset="0"/>
              </a:defRPr>
            </a:lvl3pPr>
            <a:lvl4pPr marL="1371600" algn="ctr" rtl="0" fontAlgn="base">
              <a:spcBef>
                <a:spcPct val="50000"/>
              </a:spcBef>
              <a:spcAft>
                <a:spcPct val="0"/>
              </a:spcAft>
              <a:defRPr sz="1600" b="1" kern="1200">
                <a:solidFill>
                  <a:schemeClr val="tx1"/>
                </a:solidFill>
                <a:latin typeface="Arial" charset="0"/>
                <a:ea typeface="+mn-ea"/>
                <a:cs typeface="Arial" charset="0"/>
              </a:defRPr>
            </a:lvl4pPr>
            <a:lvl5pPr marL="1828800" algn="ctr" rtl="0" fontAlgn="base">
              <a:spcBef>
                <a:spcPct val="5000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pPr>
              <a:lnSpc>
                <a:spcPct val="150000"/>
              </a:lnSpc>
              <a:spcAft>
                <a:spcPts val="0"/>
              </a:spcAft>
            </a:pPr>
            <a:r>
              <a:rPr lang="en-US" sz="2000" dirty="0">
                <a:latin typeface="Calibri" panose="020F0502020204030204" pitchFamily="34" charset="0"/>
                <a:ea typeface="Calibri" panose="020F0502020204030204" pitchFamily="34" charset="0"/>
                <a:cs typeface="Arial" panose="020B0604020202020204" pitchFamily="34" charset="0"/>
              </a:rPr>
              <a:t>Rahim Barzegar</a:t>
            </a:r>
            <a:r>
              <a:rPr lang="en-US" sz="2000" baseline="30000" dirty="0">
                <a:latin typeface="Calibri" panose="020F0502020204030204" pitchFamily="34" charset="0"/>
                <a:ea typeface="Calibri" panose="020F0502020204030204" pitchFamily="34" charset="0"/>
                <a:cs typeface="Arial" panose="020B0604020202020204" pitchFamily="34" charset="0"/>
              </a:rPr>
              <a:t>1,2</a:t>
            </a:r>
            <a:r>
              <a:rPr lang="en-US" sz="2000" dirty="0">
                <a:latin typeface="Calibri" panose="020F0502020204030204" pitchFamily="34" charset="0"/>
                <a:ea typeface="Calibri" panose="020F0502020204030204" pitchFamily="34" charset="0"/>
                <a:cs typeface="Arial" panose="020B0604020202020204" pitchFamily="34" charset="0"/>
              </a:rPr>
              <a:t>, Jan Adamowski</a:t>
            </a:r>
            <a:r>
              <a:rPr lang="en-US" sz="2000" baseline="30000" dirty="0">
                <a:latin typeface="Calibri" panose="020F0502020204030204" pitchFamily="34" charset="0"/>
                <a:ea typeface="Calibri" panose="020F0502020204030204" pitchFamily="34" charset="0"/>
                <a:cs typeface="Arial" panose="020B0604020202020204" pitchFamily="34" charset="0"/>
              </a:rPr>
              <a:t>1</a:t>
            </a:r>
            <a:r>
              <a:rPr lang="en-US" sz="2000" dirty="0">
                <a:latin typeface="Calibri" panose="020F0502020204030204" pitchFamily="34" charset="0"/>
                <a:ea typeface="Calibri" panose="020F0502020204030204" pitchFamily="34" charset="0"/>
                <a:cs typeface="Arial" panose="020B0604020202020204" pitchFamily="34" charset="0"/>
              </a:rPr>
              <a:t>, John Quilty</a:t>
            </a:r>
            <a:r>
              <a:rPr lang="en-US" sz="2000" baseline="30000" dirty="0">
                <a:latin typeface="Calibri" panose="020F0502020204030204" pitchFamily="34" charset="0"/>
                <a:ea typeface="Calibri" panose="020F0502020204030204" pitchFamily="34" charset="0"/>
                <a:cs typeface="Arial" panose="020B0604020202020204" pitchFamily="34" charset="0"/>
              </a:rPr>
              <a:t>3</a:t>
            </a:r>
            <a:r>
              <a:rPr lang="en-US" sz="2000" dirty="0">
                <a:latin typeface="Calibri" panose="020F0502020204030204" pitchFamily="34" charset="0"/>
                <a:ea typeface="Calibri" panose="020F0502020204030204" pitchFamily="34" charset="0"/>
                <a:cs typeface="Arial" panose="020B0604020202020204" pitchFamily="34" charset="0"/>
              </a:rPr>
              <a:t>, Mohammad </a:t>
            </a:r>
            <a:r>
              <a:rPr lang="en-US" sz="2000" dirty="0" err="1">
                <a:latin typeface="Calibri" panose="020F0502020204030204" pitchFamily="34" charset="0"/>
                <a:ea typeface="Calibri" panose="020F0502020204030204" pitchFamily="34" charset="0"/>
                <a:cs typeface="Arial" panose="020B0604020202020204" pitchFamily="34" charset="0"/>
              </a:rPr>
              <a:t>Taghi</a:t>
            </a:r>
            <a:r>
              <a:rPr lang="en-US" sz="2000" dirty="0">
                <a:latin typeface="Calibri" panose="020F0502020204030204" pitchFamily="34" charset="0"/>
                <a:ea typeface="Calibri" panose="020F0502020204030204" pitchFamily="34" charset="0"/>
                <a:cs typeface="Arial" panose="020B0604020202020204" pitchFamily="34" charset="0"/>
              </a:rPr>
              <a:t> Aalami</a:t>
            </a:r>
            <a:r>
              <a:rPr lang="en-US" sz="2000" baseline="30000" dirty="0">
                <a:latin typeface="Calibri" panose="020F0502020204030204" pitchFamily="34" charset="0"/>
                <a:ea typeface="Calibri" panose="020F0502020204030204" pitchFamily="34" charset="0"/>
                <a:cs typeface="Arial" panose="020B0604020202020204" pitchFamily="34" charset="0"/>
              </a:rPr>
              <a:t>2</a:t>
            </a:r>
            <a:endParaRPr lang="en-CA" sz="20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en-US" sz="1800" b="0" baseline="30000" dirty="0">
                <a:latin typeface="Calibri" panose="020F0502020204030204" pitchFamily="34" charset="0"/>
                <a:ea typeface="Calibri" panose="020F0502020204030204" pitchFamily="34" charset="0"/>
                <a:cs typeface="Arial" panose="020B0604020202020204" pitchFamily="34" charset="0"/>
              </a:rPr>
              <a:t>1</a:t>
            </a:r>
            <a:r>
              <a:rPr lang="en-US" sz="1800" b="0" dirty="0">
                <a:latin typeface="Calibri" panose="020F0502020204030204" pitchFamily="34" charset="0"/>
                <a:ea typeface="Calibri" panose="020F0502020204030204" pitchFamily="34" charset="0"/>
                <a:cs typeface="Arial" panose="020B0604020202020204" pitchFamily="34" charset="0"/>
              </a:rPr>
              <a:t>Department of Bioresource Engineering, McGill University, 21111 Lakeshore, Ste Anne de Bellevue, Quebec, H9X 3V9, Canada</a:t>
            </a:r>
            <a:endParaRPr lang="en-CA" sz="1800" b="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en-US" sz="1800" b="0" dirty="0">
                <a:latin typeface="Calibri" panose="020F0502020204030204" pitchFamily="34" charset="0"/>
                <a:ea typeface="Calibri" panose="020F0502020204030204" pitchFamily="34" charset="0"/>
                <a:cs typeface="Arial" panose="020B0604020202020204" pitchFamily="34" charset="0"/>
              </a:rPr>
              <a:t> </a:t>
            </a:r>
            <a:r>
              <a:rPr lang="en-CA" sz="1800" b="0" baseline="30000" dirty="0">
                <a:latin typeface="Calibri" panose="020F0502020204030204" pitchFamily="34" charset="0"/>
                <a:ea typeface="Calibri" panose="020F0502020204030204" pitchFamily="34" charset="0"/>
                <a:cs typeface="Arial" panose="020B0604020202020204" pitchFamily="34" charset="0"/>
              </a:rPr>
              <a:t>2</a:t>
            </a:r>
            <a:r>
              <a:rPr lang="en-CA" sz="1800" b="0" dirty="0">
                <a:latin typeface="Calibri" panose="020F0502020204030204" pitchFamily="34" charset="0"/>
                <a:ea typeface="Calibri" panose="020F0502020204030204" pitchFamily="34" charset="0"/>
                <a:cs typeface="Arial" panose="020B0604020202020204" pitchFamily="34" charset="0"/>
              </a:rPr>
              <a:t>Department of Water Resources Management, Faculty of Civil Engineering, University of Tabriz</a:t>
            </a:r>
          </a:p>
          <a:p>
            <a:pPr>
              <a:lnSpc>
                <a:spcPct val="150000"/>
              </a:lnSpc>
              <a:spcAft>
                <a:spcPts val="0"/>
              </a:spcAft>
            </a:pPr>
            <a:r>
              <a:rPr lang="en-US" sz="1800" b="0" baseline="30000" dirty="0">
                <a:latin typeface="Calibri" panose="020F0502020204030204" pitchFamily="34" charset="0"/>
                <a:ea typeface="Calibri" panose="020F0502020204030204" pitchFamily="34" charset="0"/>
                <a:cs typeface="Arial" panose="020B0604020202020204" pitchFamily="34" charset="0"/>
              </a:rPr>
              <a:t>3</a:t>
            </a:r>
            <a:r>
              <a:rPr lang="en-US" sz="1800" b="0" dirty="0">
                <a:latin typeface="Calibri" panose="020F0502020204030204" pitchFamily="34" charset="0"/>
                <a:ea typeface="Calibri" panose="020F0502020204030204" pitchFamily="34" charset="0"/>
                <a:cs typeface="Arial" panose="020B0604020202020204" pitchFamily="34" charset="0"/>
              </a:rPr>
              <a:t>Department of Civil and Environmental Engineering, University of Waterloo, 200 University Avenue West, Waterloo, Ontario, N2L 3G1, Canada</a:t>
            </a:r>
            <a:endParaRPr lang="en-CA" sz="1800" b="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xmlns="" id="{6A7C6447-3ADF-47D8-9EFF-C50C72AC4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576" y="101467"/>
            <a:ext cx="2593088" cy="76421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3ED9C9EA-2ECF-4ED1-A79A-2CBF852FAE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4432" y="3255995"/>
            <a:ext cx="2126010" cy="1181117"/>
          </a:xfrm>
          <a:prstGeom prst="rect">
            <a:avLst/>
          </a:prstGeom>
        </p:spPr>
      </p:pic>
      <p:pic>
        <p:nvPicPr>
          <p:cNvPr id="7" name="Picture 6" descr="A drawing of a person&#10;&#10;Description automatically generated">
            <a:extLst>
              <a:ext uri="{FF2B5EF4-FFF2-40B4-BE49-F238E27FC236}">
                <a16:creationId xmlns:a16="http://schemas.microsoft.com/office/drawing/2014/main" xmlns="" id="{9FA55E7D-4DDE-4516-8E10-433035D4B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0150" y="4436145"/>
            <a:ext cx="916431" cy="937071"/>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9BEE196D-597B-4F9A-B0F3-5A11B92CBAAE}"/>
              </a:ext>
            </a:extLst>
          </p:cNvPr>
          <p:cNvPicPr>
            <a:picLocks noChangeAspect="1"/>
          </p:cNvPicPr>
          <p:nvPr/>
        </p:nvPicPr>
        <p:blipFill rotWithShape="1">
          <a:blip r:embed="rId6">
            <a:extLst>
              <a:ext uri="{28A0092B-C50C-407E-A947-70E740481C1C}">
                <a14:useLocalDpi xmlns:a14="http://schemas.microsoft.com/office/drawing/2010/main" val="0"/>
              </a:ext>
            </a:extLst>
          </a:blip>
          <a:srcRect l="5704" t="31345" r="4227" b="34155"/>
          <a:stretch/>
        </p:blipFill>
        <p:spPr>
          <a:xfrm>
            <a:off x="10128448" y="5585288"/>
            <a:ext cx="2018975" cy="58001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xmlns="" id="{0F6ADD53-A208-4E59-94CC-083FBC36D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6441" y="902256"/>
            <a:ext cx="1701889" cy="595661"/>
          </a:xfrm>
          <a:prstGeom prst="rect">
            <a:avLst/>
          </a:prstGeom>
        </p:spPr>
      </p:pic>
    </p:spTree>
    <p:extLst>
      <p:ext uri="{BB962C8B-B14F-4D97-AF65-F5344CB8AC3E}">
        <p14:creationId xmlns:p14="http://schemas.microsoft.com/office/powerpoint/2010/main" val="81244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45F06CD1-B0E4-49DF-A59C-7DAE837D82B7}"/>
              </a:ext>
            </a:extLst>
          </p:cNvPr>
          <p:cNvSpPr/>
          <p:nvPr/>
        </p:nvSpPr>
        <p:spPr>
          <a:xfrm>
            <a:off x="0" y="1052736"/>
            <a:ext cx="11593288" cy="3046988"/>
          </a:xfrm>
          <a:prstGeom prst="rect">
            <a:avLst/>
          </a:prstGeom>
        </p:spPr>
        <p:txBody>
          <a:bodyPr wrap="square">
            <a:spAutoFit/>
          </a:bodyPr>
          <a:lstStyle/>
          <a:p>
            <a:pPr marL="342900" indent="-342900" algn="just">
              <a:buFont typeface="Wingdings" panose="05000000000000000000" pitchFamily="2" charset="2"/>
              <a:buChar char="v"/>
            </a:pPr>
            <a:r>
              <a:rPr lang="en-US" sz="2400" dirty="0">
                <a:latin typeface="Open Sans"/>
              </a:rPr>
              <a:t>Applying machine learning (ML) (i.e., random forest (RF) and support vector regression (SVR)) and hybrid convolutional neural network (CNN)-long-short term memory (LSTM) deep learning (DL) models for multi-step (i.e., one-, two- and three-monthly step ahead) water level (WL) forecasting in the Great Lakes (Michigan and Ontario). </a:t>
            </a:r>
          </a:p>
          <a:p>
            <a:pPr marL="342900" indent="-342900" algn="just">
              <a:buFont typeface="Wingdings" panose="05000000000000000000" pitchFamily="2" charset="2"/>
              <a:buChar char="v"/>
            </a:pPr>
            <a:r>
              <a:rPr lang="en-US" sz="2400" dirty="0">
                <a:latin typeface="Open Sans"/>
              </a:rPr>
              <a:t>Integrating the boundary corrected (BC) maximal overlap discrete wavelet transform (MODWT) with SVR, RF, and CNN-LSTM models to improve the performance of the individual models.</a:t>
            </a:r>
            <a:endParaRPr lang="en-US" sz="2400" b="0" dirty="0">
              <a:latin typeface="Open Sans"/>
            </a:endParaRPr>
          </a:p>
        </p:txBody>
      </p:sp>
      <p:sp>
        <p:nvSpPr>
          <p:cNvPr id="3" name="Text Box 14">
            <a:extLst>
              <a:ext uri="{FF2B5EF4-FFF2-40B4-BE49-F238E27FC236}">
                <a16:creationId xmlns:a16="http://schemas.microsoft.com/office/drawing/2014/main" xmlns="" id="{2BBEA089-B53B-44FD-8BE4-374DD27219B7}"/>
              </a:ext>
            </a:extLst>
          </p:cNvPr>
          <p:cNvSpPr txBox="1">
            <a:spLocks noChangeArrowheads="1"/>
          </p:cNvSpPr>
          <p:nvPr/>
        </p:nvSpPr>
        <p:spPr bwMode="auto">
          <a:xfrm>
            <a:off x="0" y="6941"/>
            <a:ext cx="12192000"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pPr marL="0" marR="0" lvl="0" indent="0" algn="l" defTabSz="1219163" rtl="0" eaLnBrk="1" fontAlgn="auto" latinLnBrk="0" hangingPunct="1">
              <a:lnSpc>
                <a:spcPct val="100000"/>
              </a:lnSpc>
              <a:spcBef>
                <a:spcPct val="0"/>
              </a:spcBef>
              <a:spcAft>
                <a:spcPts val="0"/>
              </a:spcAft>
              <a:buClrTx/>
              <a:buSzTx/>
              <a:buFontTx/>
              <a:buNone/>
              <a:tabLst/>
              <a:defRPr/>
            </a:pPr>
            <a:r>
              <a:rPr kumimoji="0" lang="en-GB" altLang="it-IT" sz="3600" b="1" i="0" u="none" strike="noStrike" kern="1200" cap="small" spc="0" normalizeH="0" baseline="0" noProof="0" dirty="0">
                <a:ln>
                  <a:noFill/>
                </a:ln>
                <a:solidFill>
                  <a:srgbClr val="797979"/>
                </a:solidFill>
                <a:effectLst/>
                <a:uLnTx/>
                <a:uFillTx/>
                <a:latin typeface="Helvetica Neue Light" charset="0"/>
              </a:rPr>
              <a:t>Objectives</a:t>
            </a:r>
          </a:p>
        </p:txBody>
      </p:sp>
    </p:spTree>
    <p:extLst>
      <p:ext uri="{BB962C8B-B14F-4D97-AF65-F5344CB8AC3E}">
        <p14:creationId xmlns:p14="http://schemas.microsoft.com/office/powerpoint/2010/main" val="242018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xmlns="" id="{66FEC194-12F0-4477-B408-C09526DE3A93}"/>
              </a:ext>
            </a:extLst>
          </p:cNvPr>
          <p:cNvSpPr txBox="1">
            <a:spLocks noChangeArrowheads="1"/>
          </p:cNvSpPr>
          <p:nvPr/>
        </p:nvSpPr>
        <p:spPr bwMode="auto">
          <a:xfrm>
            <a:off x="0" y="6941"/>
            <a:ext cx="12192000"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pPr marL="0" marR="0" lvl="0" indent="0" algn="l" defTabSz="1219163" rtl="0" eaLnBrk="1" fontAlgn="auto" latinLnBrk="0" hangingPunct="1">
              <a:lnSpc>
                <a:spcPct val="100000"/>
              </a:lnSpc>
              <a:spcBef>
                <a:spcPct val="0"/>
              </a:spcBef>
              <a:spcAft>
                <a:spcPts val="0"/>
              </a:spcAft>
              <a:buClrTx/>
              <a:buSzTx/>
              <a:buFontTx/>
              <a:buNone/>
              <a:tabLst/>
              <a:defRPr/>
            </a:pPr>
            <a:r>
              <a:rPr lang="en-GB" altLang="it-IT" sz="3600" b="1"/>
              <a:t>Study cases and data</a:t>
            </a:r>
            <a:endParaRPr kumimoji="0" lang="en-GB" altLang="it-IT" sz="3600" b="1" i="0" u="none" strike="noStrike" kern="1200" cap="small" spc="0" normalizeH="0" baseline="0" noProof="0" dirty="0">
              <a:ln>
                <a:noFill/>
              </a:ln>
              <a:solidFill>
                <a:srgbClr val="797979"/>
              </a:solidFill>
              <a:effectLst/>
              <a:uLnTx/>
              <a:uFillTx/>
              <a:latin typeface="Helvetica Neue Light" charset="0"/>
            </a:endParaRPr>
          </a:p>
        </p:txBody>
      </p:sp>
      <p:sp>
        <p:nvSpPr>
          <p:cNvPr id="5" name="Rettangolo 4">
            <a:extLst>
              <a:ext uri="{FF2B5EF4-FFF2-40B4-BE49-F238E27FC236}">
                <a16:creationId xmlns:a16="http://schemas.microsoft.com/office/drawing/2014/main" xmlns="" id="{8369915B-340E-49E5-AE51-3058A70DDE78}"/>
              </a:ext>
            </a:extLst>
          </p:cNvPr>
          <p:cNvSpPr/>
          <p:nvPr/>
        </p:nvSpPr>
        <p:spPr>
          <a:xfrm>
            <a:off x="119336" y="836712"/>
            <a:ext cx="6120680" cy="1569660"/>
          </a:xfrm>
          <a:prstGeom prst="rect">
            <a:avLst/>
          </a:prstGeom>
        </p:spPr>
        <p:txBody>
          <a:bodyPr wrap="square">
            <a:spAutoFit/>
          </a:bodyPr>
          <a:lstStyle/>
          <a:p>
            <a:pPr algn="just"/>
            <a:r>
              <a:rPr lang="en-US" sz="2400" dirty="0">
                <a:latin typeface="Open Sans"/>
              </a:rPr>
              <a:t>The data in this study are water level time series of two North-American Great Lakes, namely, </a:t>
            </a:r>
            <a:r>
              <a:rPr lang="en-US" sz="2400" dirty="0" smtClean="0">
                <a:latin typeface="Open Sans"/>
              </a:rPr>
              <a:t>Lake Ontario in </a:t>
            </a:r>
            <a:r>
              <a:rPr lang="en-US" sz="2400" dirty="0">
                <a:latin typeface="Open Sans"/>
              </a:rPr>
              <a:t>Canada and </a:t>
            </a:r>
            <a:r>
              <a:rPr lang="en-US" sz="2400" dirty="0" smtClean="0">
                <a:latin typeface="Open Sans"/>
              </a:rPr>
              <a:t>Lake Michigan in </a:t>
            </a:r>
            <a:r>
              <a:rPr lang="en-US" sz="2400" dirty="0">
                <a:latin typeface="Open Sans"/>
              </a:rPr>
              <a:t>the United States. </a:t>
            </a:r>
            <a:endParaRPr lang="it-IT" sz="2400" dirty="0"/>
          </a:p>
        </p:txBody>
      </p:sp>
      <p:sp>
        <p:nvSpPr>
          <p:cNvPr id="6" name="Rettangolo 5">
            <a:extLst>
              <a:ext uri="{FF2B5EF4-FFF2-40B4-BE49-F238E27FC236}">
                <a16:creationId xmlns:a16="http://schemas.microsoft.com/office/drawing/2014/main" xmlns="" id="{9868F6DE-8C86-4E7D-852D-A66E816C7112}"/>
              </a:ext>
            </a:extLst>
          </p:cNvPr>
          <p:cNvSpPr/>
          <p:nvPr/>
        </p:nvSpPr>
        <p:spPr>
          <a:xfrm>
            <a:off x="119336" y="2631008"/>
            <a:ext cx="6263349" cy="1015663"/>
          </a:xfrm>
          <a:prstGeom prst="rect">
            <a:avLst/>
          </a:prstGeom>
          <a:solidFill>
            <a:schemeClr val="tx2">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dirty="0">
                <a:solidFill>
                  <a:schemeClr val="tx1"/>
                </a:solidFill>
                <a:latin typeface="Open Sans"/>
              </a:rPr>
              <a:t>The lake’s WL data were obtained from the National Oceanic and Atmospheric Administration’s (NOAA) National Ocean Services database.</a:t>
            </a:r>
            <a:endParaRPr lang="it-IT" sz="2000" dirty="0">
              <a:solidFill>
                <a:schemeClr val="tx1"/>
              </a:solidFill>
              <a:latin typeface="Open Sans"/>
            </a:endParaRPr>
          </a:p>
        </p:txBody>
      </p:sp>
      <p:pic>
        <p:nvPicPr>
          <p:cNvPr id="9" name="Picture 8" descr="A picture containing text, map&#10;&#10;Description automatically generated">
            <a:extLst>
              <a:ext uri="{FF2B5EF4-FFF2-40B4-BE49-F238E27FC236}">
                <a16:creationId xmlns:a16="http://schemas.microsoft.com/office/drawing/2014/main" xmlns="" id="{688AEBB6-6950-4233-AEA5-D7FE2140DC2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60096" y="404664"/>
            <a:ext cx="4964678" cy="3947053"/>
          </a:xfrm>
          <a:prstGeom prst="rect">
            <a:avLst/>
          </a:prstGeom>
          <a:ln>
            <a:noFill/>
          </a:ln>
          <a:effectLst>
            <a:outerShdw blurRad="292100" dist="139700" dir="2700000" algn="tl" rotWithShape="0">
              <a:srgbClr val="333333">
                <a:alpha val="65000"/>
              </a:srgbClr>
            </a:outerShdw>
          </a:effectLst>
        </p:spPr>
      </p:pic>
      <p:pic>
        <p:nvPicPr>
          <p:cNvPr id="3" name="Picture 2" descr="A screenshot of a cell phone&#10;&#10;Description automatically generated">
            <a:extLst>
              <a:ext uri="{FF2B5EF4-FFF2-40B4-BE49-F238E27FC236}">
                <a16:creationId xmlns:a16="http://schemas.microsoft.com/office/drawing/2014/main" xmlns="" id="{1AE82421-3F1E-43C2-9A23-D90C191EB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8" y="4581128"/>
            <a:ext cx="4519052" cy="2202371"/>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xmlns="" id="{38173B13-1C97-4D5E-A915-24441CD72C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254" y="4221088"/>
            <a:ext cx="4511431" cy="2194750"/>
          </a:xfrm>
          <a:prstGeom prst="rect">
            <a:avLst/>
          </a:prstGeom>
        </p:spPr>
      </p:pic>
      <p:cxnSp>
        <p:nvCxnSpPr>
          <p:cNvPr id="14" name="Straight Arrow Connector 13">
            <a:extLst>
              <a:ext uri="{FF2B5EF4-FFF2-40B4-BE49-F238E27FC236}">
                <a16:creationId xmlns:a16="http://schemas.microsoft.com/office/drawing/2014/main" xmlns="" id="{2F5B0BE8-ABFC-4F08-8D5D-5C2E67525A98}"/>
              </a:ext>
            </a:extLst>
          </p:cNvPr>
          <p:cNvCxnSpPr/>
          <p:nvPr/>
        </p:nvCxnSpPr>
        <p:spPr>
          <a:xfrm flipH="1">
            <a:off x="5626601" y="3458311"/>
            <a:ext cx="2952328" cy="12961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F2FB1DEA-249B-4FD8-92B0-868146ABAB97}"/>
              </a:ext>
            </a:extLst>
          </p:cNvPr>
          <p:cNvCxnSpPr/>
          <p:nvPr/>
        </p:nvCxnSpPr>
        <p:spPr>
          <a:xfrm flipH="1">
            <a:off x="10776520" y="2996952"/>
            <a:ext cx="360040" cy="2016224"/>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628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0" y="6941"/>
            <a:ext cx="12192000"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pPr marL="0" marR="0" lvl="0" indent="0" algn="l" defTabSz="1219163" rtl="0" eaLnBrk="1" fontAlgn="auto" latinLnBrk="0" hangingPunct="1">
              <a:lnSpc>
                <a:spcPct val="100000"/>
              </a:lnSpc>
              <a:spcBef>
                <a:spcPct val="0"/>
              </a:spcBef>
              <a:spcAft>
                <a:spcPts val="0"/>
              </a:spcAft>
              <a:buClrTx/>
              <a:buSzTx/>
              <a:buFontTx/>
              <a:buNone/>
              <a:tabLst/>
              <a:defRPr/>
            </a:pPr>
            <a:r>
              <a:rPr kumimoji="0" lang="en-GB" altLang="it-IT" sz="3600" b="1" i="0" u="none" strike="noStrike" kern="1200" cap="small" spc="0" normalizeH="0" baseline="0" noProof="0">
                <a:ln>
                  <a:noFill/>
                </a:ln>
                <a:solidFill>
                  <a:srgbClr val="797979"/>
                </a:solidFill>
                <a:effectLst/>
                <a:uLnTx/>
                <a:uFillTx/>
                <a:latin typeface="Helvetica Neue Light" charset="0"/>
              </a:rPr>
              <a:t>Methodology</a:t>
            </a:r>
            <a:endParaRPr kumimoji="0" lang="en-GB" altLang="it-IT" sz="3600" b="1" i="0" u="none" strike="noStrike" kern="1200" cap="small" spc="0" normalizeH="0" baseline="0" noProof="0" dirty="0">
              <a:ln>
                <a:noFill/>
              </a:ln>
              <a:solidFill>
                <a:srgbClr val="797979"/>
              </a:solidFill>
              <a:effectLst/>
              <a:uLnTx/>
              <a:uFillTx/>
              <a:latin typeface="Helvetica Neue Light" charset="0"/>
            </a:endParaRPr>
          </a:p>
        </p:txBody>
      </p:sp>
      <p:pic>
        <p:nvPicPr>
          <p:cNvPr id="3" name="Picture 2" descr="A screenshot of a cell phone&#10;&#10;Description automatically generated">
            <a:extLst>
              <a:ext uri="{FF2B5EF4-FFF2-40B4-BE49-F238E27FC236}">
                <a16:creationId xmlns:a16="http://schemas.microsoft.com/office/drawing/2014/main" xmlns="" id="{045DFE0E-4732-4475-80A5-212027AC6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831441"/>
            <a:ext cx="4073612" cy="5195117"/>
          </a:xfrm>
          <a:prstGeom prst="rect">
            <a:avLst/>
          </a:prstGeom>
        </p:spPr>
      </p:pic>
      <p:graphicFrame>
        <p:nvGraphicFramePr>
          <p:cNvPr id="4" name="Table 3">
            <a:extLst>
              <a:ext uri="{FF2B5EF4-FFF2-40B4-BE49-F238E27FC236}">
                <a16:creationId xmlns:a16="http://schemas.microsoft.com/office/drawing/2014/main" xmlns="" id="{EAF4FC63-D270-4D73-87BB-F59E8D62836B}"/>
              </a:ext>
            </a:extLst>
          </p:cNvPr>
          <p:cNvGraphicFramePr>
            <a:graphicFrameLocks noGrp="1"/>
          </p:cNvGraphicFramePr>
          <p:nvPr>
            <p:extLst>
              <p:ext uri="{D42A27DB-BD31-4B8C-83A1-F6EECF244321}">
                <p14:modId xmlns:p14="http://schemas.microsoft.com/office/powerpoint/2010/main" val="1578657582"/>
              </p:ext>
            </p:extLst>
          </p:nvPr>
        </p:nvGraphicFramePr>
        <p:xfrm>
          <a:off x="5725956" y="2419664"/>
          <a:ext cx="5107896" cy="2520282"/>
        </p:xfrm>
        <a:graphic>
          <a:graphicData uri="http://schemas.openxmlformats.org/drawingml/2006/table">
            <a:tbl>
              <a:tblPr firstRow="1" firstCol="1" bandRow="1">
                <a:tableStyleId>{5C22544A-7EE6-4342-B048-85BDC9FD1C3A}</a:tableStyleId>
              </a:tblPr>
              <a:tblGrid>
                <a:gridCol w="1571206">
                  <a:extLst>
                    <a:ext uri="{9D8B030D-6E8A-4147-A177-3AD203B41FA5}">
                      <a16:colId xmlns:a16="http://schemas.microsoft.com/office/drawing/2014/main" xmlns="" val="401723452"/>
                    </a:ext>
                  </a:extLst>
                </a:gridCol>
                <a:gridCol w="1571206">
                  <a:extLst>
                    <a:ext uri="{9D8B030D-6E8A-4147-A177-3AD203B41FA5}">
                      <a16:colId xmlns:a16="http://schemas.microsoft.com/office/drawing/2014/main" xmlns="" val="3696544306"/>
                    </a:ext>
                  </a:extLst>
                </a:gridCol>
                <a:gridCol w="1965484">
                  <a:extLst>
                    <a:ext uri="{9D8B030D-6E8A-4147-A177-3AD203B41FA5}">
                      <a16:colId xmlns:a16="http://schemas.microsoft.com/office/drawing/2014/main" xmlns="" val="246810448"/>
                    </a:ext>
                  </a:extLst>
                </a:gridCol>
              </a:tblGrid>
              <a:tr h="233053">
                <a:tc>
                  <a:txBody>
                    <a:bodyPr/>
                    <a:lstStyle/>
                    <a:p>
                      <a:pPr>
                        <a:lnSpc>
                          <a:spcPct val="107000"/>
                        </a:lnSpc>
                        <a:spcAft>
                          <a:spcPts val="0"/>
                        </a:spcAft>
                      </a:pPr>
                      <a:r>
                        <a:rPr lang="en-US" sz="1100">
                          <a:effectLst/>
                        </a:rPr>
                        <a:t>Lake</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Target</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Input variables</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664290456"/>
                  </a:ext>
                </a:extLst>
              </a:tr>
              <a:tr h="445221">
                <a:tc rowSpan="3">
                  <a:txBody>
                    <a:bodyPr/>
                    <a:lstStyle/>
                    <a:p>
                      <a:pPr>
                        <a:lnSpc>
                          <a:spcPct val="107000"/>
                        </a:lnSpc>
                        <a:spcAft>
                          <a:spcPts val="0"/>
                        </a:spcAft>
                      </a:pPr>
                      <a:r>
                        <a:rPr lang="en-US" sz="1100">
                          <a:effectLst/>
                        </a:rPr>
                        <a:t>Ontario</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WL (t+1)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WL (t), WL (t-10)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818242699"/>
                  </a:ext>
                </a:extLst>
              </a:tr>
              <a:tr h="242730">
                <a:tc vMerge="1">
                  <a:txBody>
                    <a:bodyPr/>
                    <a:lstStyle/>
                    <a:p>
                      <a:endParaRPr lang="en-CA"/>
                    </a:p>
                  </a:txBody>
                  <a:tcPr/>
                </a:tc>
                <a:tc>
                  <a:txBody>
                    <a:bodyPr/>
                    <a:lstStyle/>
                    <a:p>
                      <a:pPr>
                        <a:lnSpc>
                          <a:spcPct val="107000"/>
                        </a:lnSpc>
                        <a:spcAft>
                          <a:spcPts val="0"/>
                        </a:spcAft>
                      </a:pPr>
                      <a:r>
                        <a:rPr lang="en-US" sz="1100">
                          <a:effectLst/>
                        </a:rPr>
                        <a:t>WL (t+2)</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WL (t), WL (t-9)</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447432334"/>
                  </a:ext>
                </a:extLst>
              </a:tr>
              <a:tr h="242730">
                <a:tc vMerge="1">
                  <a:txBody>
                    <a:bodyPr/>
                    <a:lstStyle/>
                    <a:p>
                      <a:endParaRPr lang="en-CA"/>
                    </a:p>
                  </a:txBody>
                  <a:tcPr/>
                </a:tc>
                <a:tc>
                  <a:txBody>
                    <a:bodyPr/>
                    <a:lstStyle/>
                    <a:p>
                      <a:pPr>
                        <a:lnSpc>
                          <a:spcPct val="107000"/>
                        </a:lnSpc>
                        <a:spcAft>
                          <a:spcPts val="0"/>
                        </a:spcAft>
                      </a:pPr>
                      <a:r>
                        <a:rPr lang="en-US" sz="1100">
                          <a:effectLst/>
                        </a:rPr>
                        <a:t>WL (t+3)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WL (t), WL (t-8)</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837272597"/>
                  </a:ext>
                </a:extLst>
              </a:tr>
              <a:tr h="233053">
                <a:tc>
                  <a:txBody>
                    <a:bodyPr/>
                    <a:lstStyle/>
                    <a:p>
                      <a:pPr>
                        <a:lnSpc>
                          <a:spcPct val="107000"/>
                        </a:lnSpc>
                        <a:spcAft>
                          <a:spcPts val="0"/>
                        </a:spcAft>
                      </a:pPr>
                      <a:r>
                        <a:rPr lang="en-US" sz="1100">
                          <a:effectLst/>
                        </a:rPr>
                        <a:t> </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 </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 </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961278737"/>
                  </a:ext>
                </a:extLst>
              </a:tr>
              <a:tr h="445221">
                <a:tc rowSpan="3">
                  <a:txBody>
                    <a:bodyPr/>
                    <a:lstStyle/>
                    <a:p>
                      <a:pPr>
                        <a:lnSpc>
                          <a:spcPct val="107000"/>
                        </a:lnSpc>
                        <a:spcAft>
                          <a:spcPts val="0"/>
                        </a:spcAft>
                      </a:pPr>
                      <a:r>
                        <a:rPr lang="en-US" sz="1100" dirty="0">
                          <a:effectLst/>
                        </a:rPr>
                        <a:t>Michigan</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WL (t+1)</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WL (t), WL (t-1), WL(t-9)</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975200337"/>
                  </a:ext>
                </a:extLst>
              </a:tr>
              <a:tr h="445221">
                <a:tc vMerge="1">
                  <a:txBody>
                    <a:bodyPr/>
                    <a:lstStyle/>
                    <a:p>
                      <a:endParaRPr lang="en-CA"/>
                    </a:p>
                  </a:txBody>
                  <a:tcPr/>
                </a:tc>
                <a:tc>
                  <a:txBody>
                    <a:bodyPr/>
                    <a:lstStyle/>
                    <a:p>
                      <a:pPr>
                        <a:lnSpc>
                          <a:spcPct val="107000"/>
                        </a:lnSpc>
                        <a:spcAft>
                          <a:spcPts val="0"/>
                        </a:spcAft>
                      </a:pPr>
                      <a:r>
                        <a:rPr lang="en-US" sz="1100">
                          <a:effectLst/>
                        </a:rPr>
                        <a:t>WL (t+2)</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a:effectLst/>
                        </a:rPr>
                        <a:t>WL (t), WL (t-10)</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679201577"/>
                  </a:ext>
                </a:extLst>
              </a:tr>
              <a:tr h="233053">
                <a:tc vMerge="1">
                  <a:txBody>
                    <a:bodyPr/>
                    <a:lstStyle/>
                    <a:p>
                      <a:endParaRPr lang="en-CA"/>
                    </a:p>
                  </a:txBody>
                  <a:tcPr/>
                </a:tc>
                <a:tc>
                  <a:txBody>
                    <a:bodyPr/>
                    <a:lstStyle/>
                    <a:p>
                      <a:pPr>
                        <a:lnSpc>
                          <a:spcPct val="107000"/>
                        </a:lnSpc>
                        <a:spcAft>
                          <a:spcPts val="0"/>
                        </a:spcAft>
                      </a:pPr>
                      <a:r>
                        <a:rPr lang="en-US" sz="1100">
                          <a:effectLst/>
                        </a:rPr>
                        <a:t>WL (t+3)</a:t>
                      </a:r>
                      <a:endParaRPr lang="en-C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100" dirty="0">
                          <a:effectLst/>
                        </a:rPr>
                        <a:t>WL (t), WL (t-8)</a:t>
                      </a:r>
                      <a:endParaRPr lang="en-C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28737633"/>
                  </a:ext>
                </a:extLst>
              </a:tr>
            </a:tbl>
          </a:graphicData>
        </a:graphic>
      </p:graphicFrame>
      <p:sp>
        <p:nvSpPr>
          <p:cNvPr id="5" name="Rectangle 4">
            <a:extLst>
              <a:ext uri="{FF2B5EF4-FFF2-40B4-BE49-F238E27FC236}">
                <a16:creationId xmlns:a16="http://schemas.microsoft.com/office/drawing/2014/main" xmlns="" id="{D0DB9861-678E-43A1-9FE3-3E24F6C8C89A}"/>
              </a:ext>
            </a:extLst>
          </p:cNvPr>
          <p:cNvSpPr/>
          <p:nvPr/>
        </p:nvSpPr>
        <p:spPr>
          <a:xfrm>
            <a:off x="5039544" y="1154354"/>
            <a:ext cx="6480720" cy="1107996"/>
          </a:xfrm>
          <a:prstGeom prst="rect">
            <a:avLst/>
          </a:prstGeom>
        </p:spPr>
        <p:txBody>
          <a:bodyPr wrap="square">
            <a:spAutoFit/>
          </a:bodyPr>
          <a:lstStyle/>
          <a:p>
            <a:pPr algn="ctr"/>
            <a:r>
              <a:rPr lang="en-US" sz="2200" dirty="0">
                <a:latin typeface="Open Sans"/>
              </a:rPr>
              <a:t>Table 1 Selected input variables using </a:t>
            </a:r>
            <a:r>
              <a:rPr lang="en-US" sz="2200" dirty="0" smtClean="0">
                <a:latin typeface="Open Sans"/>
              </a:rPr>
              <a:t>particle swarm search </a:t>
            </a:r>
            <a:r>
              <a:rPr lang="en-US" sz="2200" dirty="0">
                <a:latin typeface="Open Sans"/>
              </a:rPr>
              <a:t>technique for different step ahead WL forecasting </a:t>
            </a:r>
            <a:r>
              <a:rPr lang="en-US" sz="2200" dirty="0" smtClean="0">
                <a:latin typeface="Open Sans"/>
              </a:rPr>
              <a:t>in Lakes </a:t>
            </a:r>
            <a:r>
              <a:rPr lang="en-US" sz="2200" dirty="0">
                <a:latin typeface="Open Sans"/>
              </a:rPr>
              <a:t>Ontario and </a:t>
            </a:r>
            <a:r>
              <a:rPr lang="en-US" sz="2200" dirty="0" smtClean="0">
                <a:latin typeface="Open Sans"/>
              </a:rPr>
              <a:t>Michigan</a:t>
            </a:r>
            <a:endParaRPr lang="en-CA" sz="2200" dirty="0">
              <a:latin typeface="Open Sans"/>
            </a:endParaRPr>
          </a:p>
        </p:txBody>
      </p:sp>
      <p:sp>
        <p:nvSpPr>
          <p:cNvPr id="7" name="Rectangle 6">
            <a:extLst>
              <a:ext uri="{FF2B5EF4-FFF2-40B4-BE49-F238E27FC236}">
                <a16:creationId xmlns:a16="http://schemas.microsoft.com/office/drawing/2014/main" xmlns="" id="{442EFFF6-A864-4D7E-941B-AAF8F8768673}"/>
              </a:ext>
            </a:extLst>
          </p:cNvPr>
          <p:cNvSpPr/>
          <p:nvPr/>
        </p:nvSpPr>
        <p:spPr>
          <a:xfrm>
            <a:off x="0" y="6037135"/>
            <a:ext cx="6096000" cy="769441"/>
          </a:xfrm>
          <a:prstGeom prst="rect">
            <a:avLst/>
          </a:prstGeom>
        </p:spPr>
        <p:txBody>
          <a:bodyPr>
            <a:spAutoFit/>
          </a:bodyPr>
          <a:lstStyle/>
          <a:p>
            <a:pPr algn="ctr"/>
            <a:r>
              <a:rPr lang="en-US" sz="2200" dirty="0">
                <a:latin typeface="Open Sans"/>
              </a:rPr>
              <a:t>Wavelet-based ML model framework (adopted from </a:t>
            </a:r>
            <a:r>
              <a:rPr lang="en-US" sz="2200" dirty="0" err="1">
                <a:latin typeface="Open Sans"/>
              </a:rPr>
              <a:t>Quilty</a:t>
            </a:r>
            <a:r>
              <a:rPr lang="en-US" sz="2200" dirty="0">
                <a:latin typeface="Open Sans"/>
              </a:rPr>
              <a:t> and </a:t>
            </a:r>
            <a:r>
              <a:rPr lang="en-US" sz="2200" dirty="0" err="1">
                <a:latin typeface="Open Sans"/>
              </a:rPr>
              <a:t>Adamowski</a:t>
            </a:r>
            <a:r>
              <a:rPr lang="en-US" sz="2200" dirty="0">
                <a:latin typeface="Open Sans"/>
              </a:rPr>
              <a:t>, (2018))</a:t>
            </a:r>
            <a:endParaRPr lang="en-CA" sz="2200" dirty="0">
              <a:latin typeface="Open Sans"/>
            </a:endParaRPr>
          </a:p>
        </p:txBody>
      </p:sp>
    </p:spTree>
    <p:extLst>
      <p:ext uri="{BB962C8B-B14F-4D97-AF65-F5344CB8AC3E}">
        <p14:creationId xmlns:p14="http://schemas.microsoft.com/office/powerpoint/2010/main" val="110800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0" y="6941"/>
            <a:ext cx="12192000"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pPr marL="0" marR="0" lvl="0" indent="0" algn="l" defTabSz="1219163" rtl="0" eaLnBrk="1" fontAlgn="auto" latinLnBrk="0" hangingPunct="1">
              <a:lnSpc>
                <a:spcPct val="100000"/>
              </a:lnSpc>
              <a:spcBef>
                <a:spcPct val="0"/>
              </a:spcBef>
              <a:spcAft>
                <a:spcPts val="0"/>
              </a:spcAft>
              <a:buClrTx/>
              <a:buSzTx/>
              <a:buFontTx/>
              <a:buNone/>
              <a:tabLst/>
              <a:defRPr/>
            </a:pPr>
            <a:r>
              <a:rPr kumimoji="0" lang="en-GB" altLang="it-IT" sz="3600" b="1" i="0" u="none" strike="noStrike" kern="1200" cap="small" spc="0" normalizeH="0" baseline="0" noProof="0" dirty="0">
                <a:ln>
                  <a:noFill/>
                </a:ln>
                <a:solidFill>
                  <a:srgbClr val="797979"/>
                </a:solidFill>
                <a:effectLst/>
                <a:uLnTx/>
                <a:uFillTx/>
                <a:latin typeface="Helvetica Neue Light" charset="0"/>
              </a:rPr>
              <a:t>Methodology</a:t>
            </a:r>
          </a:p>
        </p:txBody>
      </p:sp>
      <p:pic>
        <p:nvPicPr>
          <p:cNvPr id="3" name="Picture 2">
            <a:extLst>
              <a:ext uri="{FF2B5EF4-FFF2-40B4-BE49-F238E27FC236}">
                <a16:creationId xmlns:a16="http://schemas.microsoft.com/office/drawing/2014/main" xmlns="" id="{6CFDF172-AAC2-4A28-BA9D-B6A5E3F18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836712"/>
            <a:ext cx="1848978" cy="5827085"/>
          </a:xfrm>
          <a:prstGeom prst="rect">
            <a:avLst/>
          </a:prstGeom>
        </p:spPr>
      </p:pic>
      <p:sp>
        <p:nvSpPr>
          <p:cNvPr id="4" name="Rectangle 3">
            <a:extLst>
              <a:ext uri="{FF2B5EF4-FFF2-40B4-BE49-F238E27FC236}">
                <a16:creationId xmlns:a16="http://schemas.microsoft.com/office/drawing/2014/main" xmlns="" id="{4A27FF51-6AC3-418D-8BD4-213EC217D194}"/>
              </a:ext>
            </a:extLst>
          </p:cNvPr>
          <p:cNvSpPr/>
          <p:nvPr/>
        </p:nvSpPr>
        <p:spPr>
          <a:xfrm>
            <a:off x="5155258" y="5589240"/>
            <a:ext cx="5621262" cy="830997"/>
          </a:xfrm>
          <a:prstGeom prst="rect">
            <a:avLst/>
          </a:prstGeom>
        </p:spPr>
        <p:txBody>
          <a:bodyPr wrap="square">
            <a:spAutoFit/>
          </a:bodyPr>
          <a:lstStyle/>
          <a:p>
            <a:pPr algn="ctr"/>
            <a:r>
              <a:rPr lang="en-US" sz="2400" dirty="0">
                <a:latin typeface="Open Sans"/>
              </a:rPr>
              <a:t>Fig 3. The structure of the developed hybrid CNN-LSTM model</a:t>
            </a:r>
            <a:endParaRPr lang="en-CA" sz="2400" dirty="0">
              <a:latin typeface="Open Sans"/>
            </a:endParaRPr>
          </a:p>
        </p:txBody>
      </p:sp>
      <p:pic>
        <p:nvPicPr>
          <p:cNvPr id="7" name="Picture 6" descr="A screenshot of a cell phone&#10;&#10;Description automatically generated">
            <a:extLst>
              <a:ext uri="{FF2B5EF4-FFF2-40B4-BE49-F238E27FC236}">
                <a16:creationId xmlns:a16="http://schemas.microsoft.com/office/drawing/2014/main" xmlns="" id="{E3FC1EC4-F030-407B-9122-755C5303DC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415"/>
          <a:stretch/>
        </p:blipFill>
        <p:spPr>
          <a:xfrm>
            <a:off x="4217289" y="1728641"/>
            <a:ext cx="7790635" cy="3400717"/>
          </a:xfrm>
          <a:prstGeom prst="rect">
            <a:avLst/>
          </a:prstGeom>
        </p:spPr>
      </p:pic>
    </p:spTree>
    <p:extLst>
      <p:ext uri="{BB962C8B-B14F-4D97-AF65-F5344CB8AC3E}">
        <p14:creationId xmlns:p14="http://schemas.microsoft.com/office/powerpoint/2010/main" val="47298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0" y="6941"/>
            <a:ext cx="12192000"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pPr marL="0" marR="0" lvl="0" indent="0" algn="l" defTabSz="1219163" rtl="0" eaLnBrk="1" fontAlgn="auto" latinLnBrk="0" hangingPunct="1">
              <a:lnSpc>
                <a:spcPct val="100000"/>
              </a:lnSpc>
              <a:spcBef>
                <a:spcPct val="0"/>
              </a:spcBef>
              <a:spcAft>
                <a:spcPts val="0"/>
              </a:spcAft>
              <a:buClrTx/>
              <a:buSzTx/>
              <a:buFontTx/>
              <a:buNone/>
              <a:tabLst/>
              <a:defRPr/>
            </a:pPr>
            <a:r>
              <a:rPr kumimoji="0" lang="en-GB" altLang="it-IT" sz="3600" b="1" i="0" u="none" strike="noStrike" kern="1200" cap="small" spc="0" normalizeH="0" baseline="0" noProof="0" dirty="0">
                <a:ln>
                  <a:noFill/>
                </a:ln>
                <a:solidFill>
                  <a:srgbClr val="797979"/>
                </a:solidFill>
                <a:effectLst/>
                <a:uLnTx/>
                <a:uFillTx/>
                <a:latin typeface="Helvetica Neue Light" charset="0"/>
              </a:rPr>
              <a:t>Results</a:t>
            </a:r>
          </a:p>
        </p:txBody>
      </p:sp>
      <p:pic>
        <p:nvPicPr>
          <p:cNvPr id="3" name="Picture 2" descr="A close up of text on a white background&#10;&#10;Description automatically generated">
            <a:extLst>
              <a:ext uri="{FF2B5EF4-FFF2-40B4-BE49-F238E27FC236}">
                <a16:creationId xmlns:a16="http://schemas.microsoft.com/office/drawing/2014/main" xmlns="" id="{B468A1A7-BA55-4747-8FA0-827B645BC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1163"/>
            <a:ext cx="7195267" cy="4546029"/>
          </a:xfrm>
          <a:prstGeom prst="rect">
            <a:avLst/>
          </a:prstGeom>
        </p:spPr>
      </p:pic>
      <p:sp>
        <p:nvSpPr>
          <p:cNvPr id="4" name="Rectangle 3">
            <a:extLst>
              <a:ext uri="{FF2B5EF4-FFF2-40B4-BE49-F238E27FC236}">
                <a16:creationId xmlns:a16="http://schemas.microsoft.com/office/drawing/2014/main" xmlns="" id="{0DC988F0-4AF4-4027-BC65-610FCCA05DA0}"/>
              </a:ext>
            </a:extLst>
          </p:cNvPr>
          <p:cNvSpPr/>
          <p:nvPr/>
        </p:nvSpPr>
        <p:spPr>
          <a:xfrm>
            <a:off x="335360" y="5583378"/>
            <a:ext cx="6096000" cy="646331"/>
          </a:xfrm>
          <a:prstGeom prst="rect">
            <a:avLst/>
          </a:prstGeom>
        </p:spPr>
        <p:txBody>
          <a:bodyPr>
            <a:spAutoFit/>
          </a:bodyPr>
          <a:lstStyle/>
          <a:p>
            <a:pPr algn="ctr"/>
            <a:r>
              <a:rPr lang="en-US" dirty="0">
                <a:latin typeface="Open Sans"/>
              </a:rPr>
              <a:t>Fig 4. Measured vs. forecasted multi-step water levels in Lakes Ontario and Michigan</a:t>
            </a:r>
            <a:endParaRPr lang="en-CA" dirty="0">
              <a:latin typeface="Open Sans"/>
            </a:endParaRPr>
          </a:p>
        </p:txBody>
      </p:sp>
      <p:sp>
        <p:nvSpPr>
          <p:cNvPr id="9" name="Rectangle 8">
            <a:extLst>
              <a:ext uri="{FF2B5EF4-FFF2-40B4-BE49-F238E27FC236}">
                <a16:creationId xmlns:a16="http://schemas.microsoft.com/office/drawing/2014/main" xmlns="" id="{706AD4AC-9BA5-4051-B6AC-E03E07B4E502}"/>
              </a:ext>
            </a:extLst>
          </p:cNvPr>
          <p:cNvSpPr/>
          <p:nvPr/>
        </p:nvSpPr>
        <p:spPr>
          <a:xfrm>
            <a:off x="8518342" y="241831"/>
            <a:ext cx="1967880" cy="369332"/>
          </a:xfrm>
          <a:prstGeom prst="rect">
            <a:avLst/>
          </a:prstGeom>
        </p:spPr>
        <p:txBody>
          <a:bodyPr wrap="square">
            <a:spAutoFit/>
          </a:bodyPr>
          <a:lstStyle/>
          <a:p>
            <a:pPr algn="ctr"/>
            <a:r>
              <a:rPr lang="en-US" dirty="0">
                <a:latin typeface="Open Sans"/>
              </a:rPr>
              <a:t>Lake Ontario</a:t>
            </a:r>
            <a:endParaRPr lang="en-CA" dirty="0">
              <a:latin typeface="Open Sans"/>
            </a:endParaRPr>
          </a:p>
        </p:txBody>
      </p:sp>
      <p:sp>
        <p:nvSpPr>
          <p:cNvPr id="10" name="Rectangle 9">
            <a:extLst>
              <a:ext uri="{FF2B5EF4-FFF2-40B4-BE49-F238E27FC236}">
                <a16:creationId xmlns:a16="http://schemas.microsoft.com/office/drawing/2014/main" xmlns="" id="{8A71B7A6-777F-4B9F-BAB5-8D8646565005}"/>
              </a:ext>
            </a:extLst>
          </p:cNvPr>
          <p:cNvSpPr/>
          <p:nvPr/>
        </p:nvSpPr>
        <p:spPr>
          <a:xfrm>
            <a:off x="8518342" y="3582750"/>
            <a:ext cx="1967880" cy="369332"/>
          </a:xfrm>
          <a:prstGeom prst="rect">
            <a:avLst/>
          </a:prstGeom>
        </p:spPr>
        <p:txBody>
          <a:bodyPr wrap="square">
            <a:spAutoFit/>
          </a:bodyPr>
          <a:lstStyle/>
          <a:p>
            <a:pPr algn="ctr"/>
            <a:r>
              <a:rPr lang="en-US" dirty="0">
                <a:latin typeface="Open Sans"/>
              </a:rPr>
              <a:t>Lake Michigan</a:t>
            </a:r>
            <a:endParaRPr lang="en-CA" dirty="0">
              <a:latin typeface="Open Sans"/>
            </a:endParaRPr>
          </a:p>
        </p:txBody>
      </p:sp>
      <p:graphicFrame>
        <p:nvGraphicFramePr>
          <p:cNvPr id="16" name="Table 15">
            <a:extLst>
              <a:ext uri="{FF2B5EF4-FFF2-40B4-BE49-F238E27FC236}">
                <a16:creationId xmlns:a16="http://schemas.microsoft.com/office/drawing/2014/main" xmlns="" id="{ACDF0A1B-DD41-4B92-B9F5-054797822823}"/>
              </a:ext>
            </a:extLst>
          </p:cNvPr>
          <p:cNvGraphicFramePr>
            <a:graphicFrameLocks noGrp="1"/>
          </p:cNvGraphicFramePr>
          <p:nvPr>
            <p:extLst>
              <p:ext uri="{D42A27DB-BD31-4B8C-83A1-F6EECF244321}">
                <p14:modId xmlns:p14="http://schemas.microsoft.com/office/powerpoint/2010/main" val="1489513829"/>
              </p:ext>
            </p:extLst>
          </p:nvPr>
        </p:nvGraphicFramePr>
        <p:xfrm>
          <a:off x="6982001" y="615861"/>
          <a:ext cx="5040562" cy="2995425"/>
        </p:xfrm>
        <a:graphic>
          <a:graphicData uri="http://schemas.openxmlformats.org/drawingml/2006/table">
            <a:tbl>
              <a:tblPr firstRow="1" firstCol="1" bandRow="1">
                <a:tableStyleId>{5C22544A-7EE6-4342-B048-85BDC9FD1C3A}</a:tableStyleId>
              </a:tblPr>
              <a:tblGrid>
                <a:gridCol w="702372">
                  <a:extLst>
                    <a:ext uri="{9D8B030D-6E8A-4147-A177-3AD203B41FA5}">
                      <a16:colId xmlns:a16="http://schemas.microsoft.com/office/drawing/2014/main" xmlns="" val="2251430513"/>
                    </a:ext>
                  </a:extLst>
                </a:gridCol>
                <a:gridCol w="867638">
                  <a:extLst>
                    <a:ext uri="{9D8B030D-6E8A-4147-A177-3AD203B41FA5}">
                      <a16:colId xmlns:a16="http://schemas.microsoft.com/office/drawing/2014/main" xmlns="" val="3400636016"/>
                    </a:ext>
                  </a:extLst>
                </a:gridCol>
                <a:gridCol w="867638">
                  <a:extLst>
                    <a:ext uri="{9D8B030D-6E8A-4147-A177-3AD203B41FA5}">
                      <a16:colId xmlns:a16="http://schemas.microsoft.com/office/drawing/2014/main" xmlns="" val="1363224259"/>
                    </a:ext>
                  </a:extLst>
                </a:gridCol>
                <a:gridCol w="867638">
                  <a:extLst>
                    <a:ext uri="{9D8B030D-6E8A-4147-A177-3AD203B41FA5}">
                      <a16:colId xmlns:a16="http://schemas.microsoft.com/office/drawing/2014/main" xmlns="" val="1106057198"/>
                    </a:ext>
                  </a:extLst>
                </a:gridCol>
                <a:gridCol w="867638">
                  <a:extLst>
                    <a:ext uri="{9D8B030D-6E8A-4147-A177-3AD203B41FA5}">
                      <a16:colId xmlns:a16="http://schemas.microsoft.com/office/drawing/2014/main" xmlns="" val="1746905777"/>
                    </a:ext>
                  </a:extLst>
                </a:gridCol>
                <a:gridCol w="867638">
                  <a:extLst>
                    <a:ext uri="{9D8B030D-6E8A-4147-A177-3AD203B41FA5}">
                      <a16:colId xmlns:a16="http://schemas.microsoft.com/office/drawing/2014/main" xmlns="" val="2529233176"/>
                    </a:ext>
                  </a:extLst>
                </a:gridCol>
              </a:tblGrid>
              <a:tr h="128678">
                <a:tc>
                  <a:txBody>
                    <a:bodyPr/>
                    <a:lstStyle/>
                    <a:p>
                      <a:endParaRPr lang="en-CA" sz="800" dirty="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Model</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RMSE</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MAE</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NSC</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29913094"/>
                  </a:ext>
                </a:extLst>
              </a:tr>
              <a:tr h="128678">
                <a:tc rowSpan="3">
                  <a:txBody>
                    <a:bodyPr/>
                    <a:lstStyle/>
                    <a:p>
                      <a:pPr>
                        <a:lnSpc>
                          <a:spcPct val="107000"/>
                        </a:lnSpc>
                        <a:spcAft>
                          <a:spcPts val="0"/>
                        </a:spcAft>
                      </a:pPr>
                      <a:r>
                        <a:rPr lang="en-CA" sz="800" dirty="0">
                          <a:effectLst/>
                        </a:rPr>
                        <a:t>WL(t+1)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0.067</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0.230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0.962</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0.981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330879672"/>
                  </a:ext>
                </a:extLst>
              </a:tr>
              <a:tr h="128678">
                <a:tc vMerge="1">
                  <a:txBody>
                    <a:bodyPr/>
                    <a:lstStyle/>
                    <a:p>
                      <a:endParaRPr lang="en-CA"/>
                    </a:p>
                  </a:txBody>
                  <a:tcPr/>
                </a:tc>
                <a:tc>
                  <a:txBody>
                    <a:bodyPr/>
                    <a:lstStyle/>
                    <a:p>
                      <a:pPr>
                        <a:lnSpc>
                          <a:spcPct val="107000"/>
                        </a:lnSpc>
                        <a:spcAft>
                          <a:spcPts val="0"/>
                        </a:spcAft>
                      </a:pPr>
                      <a:r>
                        <a:rPr lang="en-CA" sz="800">
                          <a:effectLst/>
                        </a:rPr>
                        <a:t>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0.069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0.234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0.959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0.979</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87638183"/>
                  </a:ext>
                </a:extLst>
              </a:tr>
              <a:tr h="128678">
                <a:tc vMerge="1">
                  <a:txBody>
                    <a:bodyPr/>
                    <a:lstStyle/>
                    <a:p>
                      <a:endParaRPr lang="en-CA"/>
                    </a:p>
                  </a:txBody>
                  <a:tcPr/>
                </a:tc>
                <a:tc>
                  <a:txBody>
                    <a:bodyPr/>
                    <a:lstStyle/>
                    <a:p>
                      <a:pPr>
                        <a:lnSpc>
                          <a:spcPct val="107000"/>
                        </a:lnSpc>
                        <a:spcAft>
                          <a:spcPts val="0"/>
                        </a:spcAft>
                      </a:pPr>
                      <a:r>
                        <a:rPr lang="en-CA" sz="800">
                          <a:effectLst/>
                        </a:rPr>
                        <a:t>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0.064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0.229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0.965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0.984</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552837516"/>
                  </a:ext>
                </a:extLst>
              </a:tr>
              <a:tr h="128678">
                <a:tc rowSpan="3">
                  <a:txBody>
                    <a:bodyPr/>
                    <a:lstStyle/>
                    <a:p>
                      <a:pPr>
                        <a:lnSpc>
                          <a:spcPct val="107000"/>
                        </a:lnSpc>
                        <a:spcAft>
                          <a:spcPts val="0"/>
                        </a:spcAft>
                      </a:pPr>
                      <a:r>
                        <a:rPr lang="en-CA" sz="800">
                          <a:effectLst/>
                        </a:rPr>
                        <a:t>WL(t+2)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0.117</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0.306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0.883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0.940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873776478"/>
                  </a:ext>
                </a:extLst>
              </a:tr>
              <a:tr h="128678">
                <a:tc vMerge="1">
                  <a:txBody>
                    <a:bodyPr/>
                    <a:lstStyle/>
                    <a:p>
                      <a:endParaRPr lang="en-CA"/>
                    </a:p>
                  </a:txBody>
                  <a:tcPr/>
                </a:tc>
                <a:tc>
                  <a:txBody>
                    <a:bodyPr/>
                    <a:lstStyle/>
                    <a:p>
                      <a:pPr>
                        <a:lnSpc>
                          <a:spcPct val="107000"/>
                        </a:lnSpc>
                        <a:spcAft>
                          <a:spcPts val="0"/>
                        </a:spcAft>
                      </a:pPr>
                      <a:r>
                        <a:rPr lang="en-CA" sz="800">
                          <a:effectLst/>
                        </a:rPr>
                        <a:t>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0.121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0.311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0.875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0.936</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102752705"/>
                  </a:ext>
                </a:extLst>
              </a:tr>
              <a:tr h="128678">
                <a:tc vMerge="1">
                  <a:txBody>
                    <a:bodyPr/>
                    <a:lstStyle/>
                    <a:p>
                      <a:endParaRPr lang="en-CA"/>
                    </a:p>
                  </a:txBody>
                  <a:tcPr/>
                </a:tc>
                <a:tc>
                  <a:txBody>
                    <a:bodyPr/>
                    <a:lstStyle/>
                    <a:p>
                      <a:pPr>
                        <a:lnSpc>
                          <a:spcPct val="107000"/>
                        </a:lnSpc>
                        <a:spcAft>
                          <a:spcPts val="0"/>
                        </a:spcAft>
                      </a:pPr>
                      <a:r>
                        <a:rPr lang="en-CA" sz="800">
                          <a:effectLst/>
                        </a:rPr>
                        <a:t>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0.098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0.283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0.918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0.963</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038831188"/>
                  </a:ext>
                </a:extLst>
              </a:tr>
              <a:tr h="128678">
                <a:tc rowSpan="3">
                  <a:txBody>
                    <a:bodyPr/>
                    <a:lstStyle/>
                    <a:p>
                      <a:pPr>
                        <a:lnSpc>
                          <a:spcPct val="107000"/>
                        </a:lnSpc>
                        <a:spcAft>
                          <a:spcPts val="0"/>
                        </a:spcAft>
                      </a:pPr>
                      <a:r>
                        <a:rPr lang="en-CA" sz="800">
                          <a:effectLst/>
                        </a:rPr>
                        <a:t>WL(t+3)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0.155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0.35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0.797</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0.895</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411435502"/>
                  </a:ext>
                </a:extLst>
              </a:tr>
              <a:tr h="128678">
                <a:tc vMerge="1">
                  <a:txBody>
                    <a:bodyPr/>
                    <a:lstStyle/>
                    <a:p>
                      <a:endParaRPr lang="en-CA"/>
                    </a:p>
                  </a:txBody>
                  <a:tcPr/>
                </a:tc>
                <a:tc>
                  <a:txBody>
                    <a:bodyPr/>
                    <a:lstStyle/>
                    <a:p>
                      <a:pPr>
                        <a:lnSpc>
                          <a:spcPct val="107000"/>
                        </a:lnSpc>
                        <a:spcAft>
                          <a:spcPts val="0"/>
                        </a:spcAft>
                      </a:pPr>
                      <a:r>
                        <a:rPr lang="en-CA" sz="800">
                          <a:effectLst/>
                        </a:rPr>
                        <a:t>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0.158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0.355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0.789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0.889</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163299541"/>
                  </a:ext>
                </a:extLst>
              </a:tr>
              <a:tr h="128678">
                <a:tc vMerge="1">
                  <a:txBody>
                    <a:bodyPr/>
                    <a:lstStyle/>
                    <a:p>
                      <a:endParaRPr lang="en-CA"/>
                    </a:p>
                  </a:txBody>
                  <a:tcPr/>
                </a:tc>
                <a:tc>
                  <a:txBody>
                    <a:bodyPr/>
                    <a:lstStyle/>
                    <a:p>
                      <a:pPr>
                        <a:lnSpc>
                          <a:spcPct val="107000"/>
                        </a:lnSpc>
                        <a:spcAft>
                          <a:spcPts val="0"/>
                        </a:spcAft>
                      </a:pPr>
                      <a:r>
                        <a:rPr lang="en-CA" sz="800">
                          <a:effectLst/>
                        </a:rPr>
                        <a:t>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0.119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0.313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0.88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0.939</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926404293"/>
                  </a:ext>
                </a:extLst>
              </a:tr>
              <a:tr h="125987">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dirty="0">
                        <a:effectLst/>
                        <a:latin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006905721"/>
                  </a:ext>
                </a:extLst>
              </a:tr>
              <a:tr h="128678">
                <a:tc rowSpan="3">
                  <a:txBody>
                    <a:bodyPr/>
                    <a:lstStyle/>
                    <a:p>
                      <a:pPr>
                        <a:lnSpc>
                          <a:spcPct val="107000"/>
                        </a:lnSpc>
                        <a:spcAft>
                          <a:spcPts val="0"/>
                        </a:spcAft>
                      </a:pPr>
                      <a:r>
                        <a:rPr lang="en-CA" sz="800" dirty="0">
                          <a:effectLst/>
                        </a:rPr>
                        <a:t>WL(t+1)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WA-SVR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0.050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0.197</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0.979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0.990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93200436"/>
                  </a:ext>
                </a:extLst>
              </a:tr>
              <a:tr h="128678">
                <a:tc vMerge="1">
                  <a:txBody>
                    <a:bodyPr/>
                    <a:lstStyle/>
                    <a:p>
                      <a:endParaRPr lang="en-CA"/>
                    </a:p>
                  </a:txBody>
                  <a:tcPr/>
                </a:tc>
                <a:tc>
                  <a:txBody>
                    <a:bodyPr/>
                    <a:lstStyle/>
                    <a:p>
                      <a:pPr>
                        <a:lnSpc>
                          <a:spcPct val="107000"/>
                        </a:lnSpc>
                        <a:spcAft>
                          <a:spcPts val="0"/>
                        </a:spcAft>
                      </a:pPr>
                      <a:r>
                        <a:rPr lang="en-CA" sz="800">
                          <a:effectLst/>
                        </a:rPr>
                        <a:t>WA-RF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0.073</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0.226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0.955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0.978</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032958556"/>
                  </a:ext>
                </a:extLst>
              </a:tr>
              <a:tr h="128678">
                <a:tc vMerge="1">
                  <a:txBody>
                    <a:bodyPr/>
                    <a:lstStyle/>
                    <a:p>
                      <a:endParaRPr lang="en-CA"/>
                    </a:p>
                  </a:txBody>
                  <a:tcPr/>
                </a:tc>
                <a:tc>
                  <a:txBody>
                    <a:bodyPr/>
                    <a:lstStyle/>
                    <a:p>
                      <a:pPr>
                        <a:lnSpc>
                          <a:spcPct val="107000"/>
                        </a:lnSpc>
                        <a:spcAft>
                          <a:spcPts val="0"/>
                        </a:spcAft>
                      </a:pPr>
                      <a:r>
                        <a:rPr lang="en-CA" sz="800">
                          <a:effectLst/>
                        </a:rPr>
                        <a:t>WA-CNN-LSTM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0.041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0.195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0.981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0.994</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826582108"/>
                  </a:ext>
                </a:extLst>
              </a:tr>
              <a:tr h="128678">
                <a:tc rowSpan="3">
                  <a:txBody>
                    <a:bodyPr/>
                    <a:lstStyle/>
                    <a:p>
                      <a:pPr>
                        <a:lnSpc>
                          <a:spcPct val="107000"/>
                        </a:lnSpc>
                        <a:spcAft>
                          <a:spcPts val="0"/>
                        </a:spcAft>
                      </a:pPr>
                      <a:r>
                        <a:rPr lang="en-CA" sz="800">
                          <a:effectLst/>
                        </a:rPr>
                        <a:t>WL(t+2)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WA-SVR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0.077</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0.250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0.950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0.975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804097759"/>
                  </a:ext>
                </a:extLst>
              </a:tr>
              <a:tr h="128678">
                <a:tc vMerge="1">
                  <a:txBody>
                    <a:bodyPr/>
                    <a:lstStyle/>
                    <a:p>
                      <a:endParaRPr lang="en-CA"/>
                    </a:p>
                  </a:txBody>
                  <a:tcPr/>
                </a:tc>
                <a:tc>
                  <a:txBody>
                    <a:bodyPr/>
                    <a:lstStyle/>
                    <a:p>
                      <a:pPr>
                        <a:lnSpc>
                          <a:spcPct val="107000"/>
                        </a:lnSpc>
                        <a:spcAft>
                          <a:spcPts val="0"/>
                        </a:spcAft>
                      </a:pPr>
                      <a:r>
                        <a:rPr lang="en-CA" sz="800">
                          <a:effectLst/>
                        </a:rPr>
                        <a:t>WA-RF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0.094</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0.276</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0.926</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0.962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716795633"/>
                  </a:ext>
                </a:extLst>
              </a:tr>
              <a:tr h="128678">
                <a:tc vMerge="1">
                  <a:txBody>
                    <a:bodyPr/>
                    <a:lstStyle/>
                    <a:p>
                      <a:endParaRPr lang="en-CA"/>
                    </a:p>
                  </a:txBody>
                  <a:tcPr/>
                </a:tc>
                <a:tc>
                  <a:txBody>
                    <a:bodyPr/>
                    <a:lstStyle/>
                    <a:p>
                      <a:pPr>
                        <a:lnSpc>
                          <a:spcPct val="107000"/>
                        </a:lnSpc>
                        <a:spcAft>
                          <a:spcPts val="0"/>
                        </a:spcAft>
                      </a:pPr>
                      <a:r>
                        <a:rPr lang="en-CA" sz="800">
                          <a:effectLst/>
                        </a:rPr>
                        <a:t>WA-CNN-LSTM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0.750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0.231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smtClean="0">
                          <a:effectLst/>
                        </a:rPr>
                        <a:t>0.970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0.986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259876132"/>
                  </a:ext>
                </a:extLst>
              </a:tr>
              <a:tr h="128678">
                <a:tc rowSpan="3">
                  <a:txBody>
                    <a:bodyPr/>
                    <a:lstStyle/>
                    <a:p>
                      <a:pPr>
                        <a:lnSpc>
                          <a:spcPct val="107000"/>
                        </a:lnSpc>
                        <a:spcAft>
                          <a:spcPts val="0"/>
                        </a:spcAft>
                      </a:pPr>
                      <a:r>
                        <a:rPr lang="en-CA" sz="800">
                          <a:effectLst/>
                        </a:rPr>
                        <a:t>WL(t+3)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WA-SVR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0.105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0.294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0.906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0.953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50083383"/>
                  </a:ext>
                </a:extLst>
              </a:tr>
              <a:tr h="128678">
                <a:tc vMerge="1">
                  <a:txBody>
                    <a:bodyPr/>
                    <a:lstStyle/>
                    <a:p>
                      <a:endParaRPr lang="en-CA"/>
                    </a:p>
                  </a:txBody>
                  <a:tcPr/>
                </a:tc>
                <a:tc>
                  <a:txBody>
                    <a:bodyPr/>
                    <a:lstStyle/>
                    <a:p>
                      <a:pPr>
                        <a:lnSpc>
                          <a:spcPct val="107000"/>
                        </a:lnSpc>
                        <a:spcAft>
                          <a:spcPts val="0"/>
                        </a:spcAft>
                      </a:pPr>
                      <a:r>
                        <a:rPr lang="en-CA" sz="800">
                          <a:effectLst/>
                        </a:rPr>
                        <a:t>WA-RF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0.123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0.317</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0.872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0.934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453385539"/>
                  </a:ext>
                </a:extLst>
              </a:tr>
              <a:tr h="128678">
                <a:tc vMerge="1">
                  <a:txBody>
                    <a:bodyPr/>
                    <a:lstStyle/>
                    <a:p>
                      <a:endParaRPr lang="en-CA"/>
                    </a:p>
                  </a:txBody>
                  <a:tcPr/>
                </a:tc>
                <a:tc>
                  <a:txBody>
                    <a:bodyPr/>
                    <a:lstStyle/>
                    <a:p>
                      <a:pPr>
                        <a:lnSpc>
                          <a:spcPct val="107000"/>
                        </a:lnSpc>
                        <a:spcAft>
                          <a:spcPts val="0"/>
                        </a:spcAft>
                      </a:pPr>
                      <a:r>
                        <a:rPr lang="en-CA" sz="800">
                          <a:effectLst/>
                        </a:rPr>
                        <a:t>WA-CNN-LSTM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0.081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0.271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0.923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0.978</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23443617"/>
                  </a:ext>
                </a:extLst>
              </a:tr>
            </a:tbl>
          </a:graphicData>
        </a:graphic>
      </p:graphicFrame>
      <p:graphicFrame>
        <p:nvGraphicFramePr>
          <p:cNvPr id="17" name="Table 16">
            <a:extLst>
              <a:ext uri="{FF2B5EF4-FFF2-40B4-BE49-F238E27FC236}">
                <a16:creationId xmlns:a16="http://schemas.microsoft.com/office/drawing/2014/main" xmlns="" id="{06F65F25-34CB-4D9F-8878-337C7E441B49}"/>
              </a:ext>
            </a:extLst>
          </p:cNvPr>
          <p:cNvGraphicFramePr>
            <a:graphicFrameLocks noGrp="1"/>
          </p:cNvGraphicFramePr>
          <p:nvPr>
            <p:extLst>
              <p:ext uri="{D42A27DB-BD31-4B8C-83A1-F6EECF244321}">
                <p14:modId xmlns:p14="http://schemas.microsoft.com/office/powerpoint/2010/main" val="3787604334"/>
              </p:ext>
            </p:extLst>
          </p:nvPr>
        </p:nvGraphicFramePr>
        <p:xfrm>
          <a:off x="6982001" y="3952082"/>
          <a:ext cx="5040564" cy="2604155"/>
        </p:xfrm>
        <a:graphic>
          <a:graphicData uri="http://schemas.openxmlformats.org/drawingml/2006/table">
            <a:tbl>
              <a:tblPr firstRow="1" firstCol="1" bandRow="1">
                <a:tableStyleId>{5C22544A-7EE6-4342-B048-85BDC9FD1C3A}</a:tableStyleId>
              </a:tblPr>
              <a:tblGrid>
                <a:gridCol w="587629">
                  <a:extLst>
                    <a:ext uri="{9D8B030D-6E8A-4147-A177-3AD203B41FA5}">
                      <a16:colId xmlns:a16="http://schemas.microsoft.com/office/drawing/2014/main" xmlns="" val="1914001673"/>
                    </a:ext>
                  </a:extLst>
                </a:gridCol>
                <a:gridCol w="890587">
                  <a:extLst>
                    <a:ext uri="{9D8B030D-6E8A-4147-A177-3AD203B41FA5}">
                      <a16:colId xmlns:a16="http://schemas.microsoft.com/office/drawing/2014/main" xmlns="" val="1806843205"/>
                    </a:ext>
                  </a:extLst>
                </a:gridCol>
                <a:gridCol w="890587">
                  <a:extLst>
                    <a:ext uri="{9D8B030D-6E8A-4147-A177-3AD203B41FA5}">
                      <a16:colId xmlns:a16="http://schemas.microsoft.com/office/drawing/2014/main" xmlns="" val="183560454"/>
                    </a:ext>
                  </a:extLst>
                </a:gridCol>
                <a:gridCol w="890587">
                  <a:extLst>
                    <a:ext uri="{9D8B030D-6E8A-4147-A177-3AD203B41FA5}">
                      <a16:colId xmlns:a16="http://schemas.microsoft.com/office/drawing/2014/main" xmlns="" val="1251881344"/>
                    </a:ext>
                  </a:extLst>
                </a:gridCol>
                <a:gridCol w="890587">
                  <a:extLst>
                    <a:ext uri="{9D8B030D-6E8A-4147-A177-3AD203B41FA5}">
                      <a16:colId xmlns:a16="http://schemas.microsoft.com/office/drawing/2014/main" xmlns="" val="1969716590"/>
                    </a:ext>
                  </a:extLst>
                </a:gridCol>
                <a:gridCol w="890587">
                  <a:extLst>
                    <a:ext uri="{9D8B030D-6E8A-4147-A177-3AD203B41FA5}">
                      <a16:colId xmlns:a16="http://schemas.microsoft.com/office/drawing/2014/main" xmlns="" val="2111990444"/>
                    </a:ext>
                  </a:extLst>
                </a:gridCol>
              </a:tblGrid>
              <a:tr h="128677">
                <a:tc>
                  <a:txBody>
                    <a:bodyPr/>
                    <a:lstStyle/>
                    <a:p>
                      <a:endParaRPr lang="en-CA" sz="800" dirty="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dirty="0">
                          <a:effectLst/>
                        </a:rPr>
                        <a:t>Model</a:t>
                      </a:r>
                      <a:endParaRPr lang="en-CA"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RMSE</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MAE</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NSC</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415678482"/>
                  </a:ext>
                </a:extLst>
              </a:tr>
              <a:tr h="128677">
                <a:tc rowSpan="3">
                  <a:txBody>
                    <a:bodyPr/>
                    <a:lstStyle/>
                    <a:p>
                      <a:pPr>
                        <a:lnSpc>
                          <a:spcPct val="107000"/>
                        </a:lnSpc>
                        <a:spcAft>
                          <a:spcPts val="0"/>
                        </a:spcAft>
                      </a:pPr>
                      <a:r>
                        <a:rPr lang="en-CA" sz="800" dirty="0">
                          <a:effectLst/>
                        </a:rPr>
                        <a:t>WL(t+1)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0.091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0.263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0.892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0.946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618465689"/>
                  </a:ext>
                </a:extLst>
              </a:tr>
              <a:tr h="128677">
                <a:tc vMerge="1">
                  <a:txBody>
                    <a:bodyPr/>
                    <a:lstStyle/>
                    <a:p>
                      <a:endParaRPr lang="en-CA"/>
                    </a:p>
                  </a:txBody>
                  <a:tcPr/>
                </a:tc>
                <a:tc>
                  <a:txBody>
                    <a:bodyPr/>
                    <a:lstStyle/>
                    <a:p>
                      <a:pPr>
                        <a:lnSpc>
                          <a:spcPct val="107000"/>
                        </a:lnSpc>
                        <a:spcAft>
                          <a:spcPts val="0"/>
                        </a:spcAft>
                      </a:pPr>
                      <a:r>
                        <a:rPr lang="en-CA" sz="800">
                          <a:effectLst/>
                        </a:rPr>
                        <a:t>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0.099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0.278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0.872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0.934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10932715"/>
                  </a:ext>
                </a:extLst>
              </a:tr>
              <a:tr h="128677">
                <a:tc vMerge="1">
                  <a:txBody>
                    <a:bodyPr/>
                    <a:lstStyle/>
                    <a:p>
                      <a:endParaRPr lang="en-CA"/>
                    </a:p>
                  </a:txBody>
                  <a:tcPr/>
                </a:tc>
                <a:tc>
                  <a:txBody>
                    <a:bodyPr/>
                    <a:lstStyle/>
                    <a:p>
                      <a:pPr>
                        <a:lnSpc>
                          <a:spcPct val="107000"/>
                        </a:lnSpc>
                        <a:spcAft>
                          <a:spcPts val="0"/>
                        </a:spcAft>
                      </a:pPr>
                      <a:r>
                        <a:rPr lang="en-CA" sz="800">
                          <a:effectLst/>
                        </a:rPr>
                        <a:t>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0.091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0.267</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0.892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0.946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13022096"/>
                  </a:ext>
                </a:extLst>
              </a:tr>
              <a:tr h="128677">
                <a:tc rowSpan="3">
                  <a:txBody>
                    <a:bodyPr/>
                    <a:lstStyle/>
                    <a:p>
                      <a:pPr>
                        <a:lnSpc>
                          <a:spcPct val="107000"/>
                        </a:lnSpc>
                        <a:spcAft>
                          <a:spcPts val="0"/>
                        </a:spcAft>
                      </a:pPr>
                      <a:r>
                        <a:rPr lang="en-CA" sz="800">
                          <a:effectLst/>
                        </a:rPr>
                        <a:t>WL(t+2)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0.202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0.403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0.465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dirty="0" smtClean="0">
                          <a:effectLst/>
                        </a:rPr>
                        <a:t>0.690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97640929"/>
                  </a:ext>
                </a:extLst>
              </a:tr>
              <a:tr h="128677">
                <a:tc vMerge="1">
                  <a:txBody>
                    <a:bodyPr/>
                    <a:lstStyle/>
                    <a:p>
                      <a:endParaRPr lang="en-CA"/>
                    </a:p>
                  </a:txBody>
                  <a:tcPr/>
                </a:tc>
                <a:tc>
                  <a:txBody>
                    <a:bodyPr/>
                    <a:lstStyle/>
                    <a:p>
                      <a:pPr>
                        <a:lnSpc>
                          <a:spcPct val="107000"/>
                        </a:lnSpc>
                        <a:spcAft>
                          <a:spcPts val="0"/>
                        </a:spcAft>
                      </a:pPr>
                      <a:r>
                        <a:rPr lang="en-CA" sz="800">
                          <a:effectLst/>
                        </a:rPr>
                        <a:t>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0.202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0.406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0.465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0.688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63738725"/>
                  </a:ext>
                </a:extLst>
              </a:tr>
              <a:tr h="128677">
                <a:tc vMerge="1">
                  <a:txBody>
                    <a:bodyPr/>
                    <a:lstStyle/>
                    <a:p>
                      <a:endParaRPr lang="en-CA"/>
                    </a:p>
                  </a:txBody>
                  <a:tcPr/>
                </a:tc>
                <a:tc>
                  <a:txBody>
                    <a:bodyPr/>
                    <a:lstStyle/>
                    <a:p>
                      <a:pPr>
                        <a:lnSpc>
                          <a:spcPct val="107000"/>
                        </a:lnSpc>
                        <a:spcAft>
                          <a:spcPts val="0"/>
                        </a:spcAft>
                      </a:pPr>
                      <a:r>
                        <a:rPr lang="en-CA" sz="800">
                          <a:effectLst/>
                        </a:rPr>
                        <a:t>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0.202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0.403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0.465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dirty="0" smtClean="0">
                          <a:effectLst/>
                        </a:rPr>
                        <a:t>0.690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46409010"/>
                  </a:ext>
                </a:extLst>
              </a:tr>
              <a:tr h="128677">
                <a:tc rowSpan="3">
                  <a:txBody>
                    <a:bodyPr/>
                    <a:lstStyle/>
                    <a:p>
                      <a:pPr>
                        <a:lnSpc>
                          <a:spcPct val="107000"/>
                        </a:lnSpc>
                        <a:spcAft>
                          <a:spcPts val="0"/>
                        </a:spcAft>
                      </a:pPr>
                      <a:r>
                        <a:rPr lang="en-CA" sz="800">
                          <a:effectLst/>
                        </a:rPr>
                        <a:t>WL(t+3)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0.226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dirty="0" smtClean="0">
                          <a:effectLst/>
                        </a:rPr>
                        <a:t>0.420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0.328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0.575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540422453"/>
                  </a:ext>
                </a:extLst>
              </a:tr>
              <a:tr h="128677">
                <a:tc vMerge="1">
                  <a:txBody>
                    <a:bodyPr/>
                    <a:lstStyle/>
                    <a:p>
                      <a:endParaRPr lang="en-CA"/>
                    </a:p>
                  </a:txBody>
                  <a:tcPr/>
                </a:tc>
                <a:tc>
                  <a:txBody>
                    <a:bodyPr/>
                    <a:lstStyle/>
                    <a:p>
                      <a:pPr>
                        <a:lnSpc>
                          <a:spcPct val="107000"/>
                        </a:lnSpc>
                        <a:spcAft>
                          <a:spcPts val="0"/>
                        </a:spcAft>
                      </a:pPr>
                      <a:r>
                        <a:rPr lang="en-CA" sz="800">
                          <a:effectLst/>
                        </a:rPr>
                        <a:t>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0.231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0.424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0.295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0.552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76999729"/>
                  </a:ext>
                </a:extLst>
              </a:tr>
              <a:tr h="128677">
                <a:tc vMerge="1">
                  <a:txBody>
                    <a:bodyPr/>
                    <a:lstStyle/>
                    <a:p>
                      <a:endParaRPr lang="en-CA"/>
                    </a:p>
                  </a:txBody>
                  <a:tcPr/>
                </a:tc>
                <a:tc>
                  <a:txBody>
                    <a:bodyPr/>
                    <a:lstStyle/>
                    <a:p>
                      <a:pPr>
                        <a:lnSpc>
                          <a:spcPct val="107000"/>
                        </a:lnSpc>
                        <a:spcAft>
                          <a:spcPts val="0"/>
                        </a:spcAft>
                      </a:pPr>
                      <a:r>
                        <a:rPr lang="en-CA" sz="800">
                          <a:effectLst/>
                        </a:rPr>
                        <a:t>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0.202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0.405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0.463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0.692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98021502"/>
                  </a:ext>
                </a:extLst>
              </a:tr>
              <a:tr h="126004">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CA" sz="800">
                        <a:effectLst/>
                        <a:latin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774215626"/>
                  </a:ext>
                </a:extLst>
              </a:tr>
              <a:tr h="128677">
                <a:tc rowSpan="3">
                  <a:txBody>
                    <a:bodyPr/>
                    <a:lstStyle/>
                    <a:p>
                      <a:pPr>
                        <a:lnSpc>
                          <a:spcPct val="107000"/>
                        </a:lnSpc>
                        <a:spcAft>
                          <a:spcPts val="0"/>
                        </a:spcAft>
                      </a:pPr>
                      <a:r>
                        <a:rPr lang="en-CA" sz="800">
                          <a:effectLst/>
                        </a:rPr>
                        <a:t>WL(t+1)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WA-SVR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0.086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0.257</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0.904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0.951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11052913"/>
                  </a:ext>
                </a:extLst>
              </a:tr>
              <a:tr h="128677">
                <a:tc vMerge="1">
                  <a:txBody>
                    <a:bodyPr/>
                    <a:lstStyle/>
                    <a:p>
                      <a:endParaRPr lang="en-CA"/>
                    </a:p>
                  </a:txBody>
                  <a:tcPr/>
                </a:tc>
                <a:tc>
                  <a:txBody>
                    <a:bodyPr/>
                    <a:lstStyle/>
                    <a:p>
                      <a:pPr>
                        <a:lnSpc>
                          <a:spcPct val="107000"/>
                        </a:lnSpc>
                        <a:spcAft>
                          <a:spcPts val="0"/>
                        </a:spcAft>
                      </a:pPr>
                      <a:r>
                        <a:rPr lang="en-CA" sz="800">
                          <a:effectLst/>
                        </a:rPr>
                        <a:t>WA-RF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0.102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0.282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0.865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0.931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18420340"/>
                  </a:ext>
                </a:extLst>
              </a:tr>
              <a:tr h="128677">
                <a:tc vMerge="1">
                  <a:txBody>
                    <a:bodyPr/>
                    <a:lstStyle/>
                    <a:p>
                      <a:endParaRPr lang="en-CA"/>
                    </a:p>
                  </a:txBody>
                  <a:tcPr/>
                </a:tc>
                <a:tc>
                  <a:txBody>
                    <a:bodyPr/>
                    <a:lstStyle/>
                    <a:p>
                      <a:pPr>
                        <a:lnSpc>
                          <a:spcPct val="107000"/>
                        </a:lnSpc>
                        <a:spcAft>
                          <a:spcPts val="0"/>
                        </a:spcAft>
                      </a:pPr>
                      <a:r>
                        <a:rPr lang="en-CA" sz="800">
                          <a:effectLst/>
                        </a:rPr>
                        <a:t>WA-CNN-LSTM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0.062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0.232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0.925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0.962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5125319"/>
                  </a:ext>
                </a:extLst>
              </a:tr>
              <a:tr h="128677">
                <a:tc rowSpan="3">
                  <a:txBody>
                    <a:bodyPr/>
                    <a:lstStyle/>
                    <a:p>
                      <a:pPr>
                        <a:lnSpc>
                          <a:spcPct val="107000"/>
                        </a:lnSpc>
                        <a:spcAft>
                          <a:spcPts val="0"/>
                        </a:spcAft>
                      </a:pPr>
                      <a:r>
                        <a:rPr lang="en-CA" sz="800">
                          <a:effectLst/>
                        </a:rPr>
                        <a:t>WL(t+2)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WA-SVR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0.147</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0.334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0.718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0.851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04237317"/>
                  </a:ext>
                </a:extLst>
              </a:tr>
              <a:tr h="128677">
                <a:tc vMerge="1">
                  <a:txBody>
                    <a:bodyPr/>
                    <a:lstStyle/>
                    <a:p>
                      <a:endParaRPr lang="en-CA"/>
                    </a:p>
                  </a:txBody>
                  <a:tcPr/>
                </a:tc>
                <a:tc>
                  <a:txBody>
                    <a:bodyPr/>
                    <a:lstStyle/>
                    <a:p>
                      <a:pPr>
                        <a:lnSpc>
                          <a:spcPct val="107000"/>
                        </a:lnSpc>
                        <a:spcAft>
                          <a:spcPts val="0"/>
                        </a:spcAft>
                      </a:pPr>
                      <a:r>
                        <a:rPr lang="en-CA" sz="800">
                          <a:effectLst/>
                        </a:rPr>
                        <a:t>WA-RF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0.162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0.359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0.654</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0.813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26098310"/>
                  </a:ext>
                </a:extLst>
              </a:tr>
              <a:tr h="128677">
                <a:tc vMerge="1">
                  <a:txBody>
                    <a:bodyPr/>
                    <a:lstStyle/>
                    <a:p>
                      <a:endParaRPr lang="en-CA"/>
                    </a:p>
                  </a:txBody>
                  <a:tcPr/>
                </a:tc>
                <a:tc>
                  <a:txBody>
                    <a:bodyPr/>
                    <a:lstStyle/>
                    <a:p>
                      <a:pPr>
                        <a:lnSpc>
                          <a:spcPct val="107000"/>
                        </a:lnSpc>
                        <a:spcAft>
                          <a:spcPts val="0"/>
                        </a:spcAft>
                      </a:pPr>
                      <a:r>
                        <a:rPr lang="en-CA" sz="800">
                          <a:effectLst/>
                        </a:rPr>
                        <a:t>WA-CNN-LSTM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0.131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0.311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0.816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0.872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36623245"/>
                  </a:ext>
                </a:extLst>
              </a:tr>
              <a:tr h="128677">
                <a:tc rowSpan="3">
                  <a:txBody>
                    <a:bodyPr/>
                    <a:lstStyle/>
                    <a:p>
                      <a:pPr>
                        <a:lnSpc>
                          <a:spcPct val="107000"/>
                        </a:lnSpc>
                        <a:spcAft>
                          <a:spcPts val="0"/>
                        </a:spcAft>
                      </a:pPr>
                      <a:r>
                        <a:rPr lang="en-CA" sz="800">
                          <a:effectLst/>
                        </a:rPr>
                        <a:t>WL(t+3)</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WA-SVR</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0.188</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0.386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0.535</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dirty="0" smtClean="0">
                          <a:effectLst/>
                        </a:rPr>
                        <a:t>0.740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48937173"/>
                  </a:ext>
                </a:extLst>
              </a:tr>
              <a:tr h="128677">
                <a:tc vMerge="1">
                  <a:txBody>
                    <a:bodyPr/>
                    <a:lstStyle/>
                    <a:p>
                      <a:endParaRPr lang="en-CA"/>
                    </a:p>
                  </a:txBody>
                  <a:tcPr/>
                </a:tc>
                <a:tc>
                  <a:txBody>
                    <a:bodyPr/>
                    <a:lstStyle/>
                    <a:p>
                      <a:pPr>
                        <a:lnSpc>
                          <a:spcPct val="107000"/>
                        </a:lnSpc>
                        <a:spcAft>
                          <a:spcPts val="0"/>
                        </a:spcAft>
                      </a:pPr>
                      <a:r>
                        <a:rPr lang="en-CA" sz="800">
                          <a:effectLst/>
                        </a:rPr>
                        <a:t>WA-RF</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0.199</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0.396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0.481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dirty="0" smtClean="0">
                          <a:effectLst/>
                        </a:rPr>
                        <a:t>0.700</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32057842"/>
                  </a:ext>
                </a:extLst>
              </a:tr>
              <a:tr h="128677">
                <a:tc vMerge="1">
                  <a:txBody>
                    <a:bodyPr/>
                    <a:lstStyle/>
                    <a:p>
                      <a:endParaRPr lang="en-CA"/>
                    </a:p>
                  </a:txBody>
                  <a:tcPr/>
                </a:tc>
                <a:tc>
                  <a:txBody>
                    <a:bodyPr/>
                    <a:lstStyle/>
                    <a:p>
                      <a:pPr>
                        <a:lnSpc>
                          <a:spcPct val="107000"/>
                        </a:lnSpc>
                        <a:spcAft>
                          <a:spcPts val="0"/>
                        </a:spcAft>
                      </a:pPr>
                      <a:r>
                        <a:rPr lang="en-CA" sz="800">
                          <a:effectLst/>
                        </a:rPr>
                        <a:t>WA-CNN-LSTM</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CA" sz="800">
                          <a:effectLst/>
                        </a:rPr>
                        <a:t>0.171</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0.372</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a:effectLst/>
                        </a:rPr>
                        <a:t>0.586</a:t>
                      </a:r>
                      <a:endParaRPr lang="en-CA"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CA" sz="800" dirty="0">
                          <a:effectLst/>
                        </a:rPr>
                        <a:t>0.781</a:t>
                      </a:r>
                      <a:endParaRPr lang="en-CA"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92865033"/>
                  </a:ext>
                </a:extLst>
              </a:tr>
            </a:tbl>
          </a:graphicData>
        </a:graphic>
      </p:graphicFrame>
    </p:spTree>
    <p:extLst>
      <p:ext uri="{BB962C8B-B14F-4D97-AF65-F5344CB8AC3E}">
        <p14:creationId xmlns:p14="http://schemas.microsoft.com/office/powerpoint/2010/main" val="329231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0" y="6941"/>
            <a:ext cx="12192000"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pPr marL="0" marR="0" lvl="0" indent="0" algn="l" defTabSz="1219163" rtl="0" eaLnBrk="1" fontAlgn="auto" latinLnBrk="0" hangingPunct="1">
              <a:lnSpc>
                <a:spcPct val="100000"/>
              </a:lnSpc>
              <a:spcBef>
                <a:spcPct val="0"/>
              </a:spcBef>
              <a:spcAft>
                <a:spcPts val="0"/>
              </a:spcAft>
              <a:buClrTx/>
              <a:buSzTx/>
              <a:buFontTx/>
              <a:buNone/>
              <a:tabLst/>
              <a:defRPr/>
            </a:pPr>
            <a:r>
              <a:rPr kumimoji="0" lang="en-GB" altLang="it-IT" sz="3600" b="1" i="0" u="none" strike="noStrike" kern="1200" cap="small" spc="0" normalizeH="0" baseline="0" noProof="0" dirty="0">
                <a:ln>
                  <a:noFill/>
                </a:ln>
                <a:solidFill>
                  <a:srgbClr val="797979"/>
                </a:solidFill>
                <a:effectLst/>
                <a:uLnTx/>
                <a:uFillTx/>
                <a:latin typeface="Helvetica Neue Light" charset="0"/>
              </a:rPr>
              <a:t>Conclusions</a:t>
            </a:r>
          </a:p>
        </p:txBody>
      </p:sp>
      <p:sp>
        <p:nvSpPr>
          <p:cNvPr id="2" name="Rectangle 1">
            <a:extLst>
              <a:ext uri="{FF2B5EF4-FFF2-40B4-BE49-F238E27FC236}">
                <a16:creationId xmlns:a16="http://schemas.microsoft.com/office/drawing/2014/main" xmlns="" id="{C7B87593-2243-4550-B70F-E904029C8A05}"/>
              </a:ext>
            </a:extLst>
          </p:cNvPr>
          <p:cNvSpPr/>
          <p:nvPr/>
        </p:nvSpPr>
        <p:spPr>
          <a:xfrm>
            <a:off x="407368" y="1028343"/>
            <a:ext cx="11449272" cy="4893647"/>
          </a:xfrm>
          <a:prstGeom prst="rect">
            <a:avLst/>
          </a:prstGeom>
        </p:spPr>
        <p:txBody>
          <a:bodyPr wrap="square">
            <a:spAutoFit/>
          </a:bodyPr>
          <a:lstStyle/>
          <a:p>
            <a:pPr marL="342900" indent="-342900" algn="just">
              <a:buFont typeface="Wingdings" panose="05000000000000000000" pitchFamily="2" charset="2"/>
              <a:buChar char="Ø"/>
            </a:pPr>
            <a:r>
              <a:rPr lang="en-US" sz="2400" dirty="0">
                <a:latin typeface="Open Sans"/>
              </a:rPr>
              <a:t>Of the ML models, the SVR outperformed RF while the DL models outperformed the ML models for each forecast lead time (one-, two-, and three-step(s) ahead). </a:t>
            </a:r>
          </a:p>
          <a:p>
            <a:pPr marL="342900" indent="-342900" algn="just">
              <a:buFont typeface="Wingdings" panose="05000000000000000000" pitchFamily="2" charset="2"/>
              <a:buChar char="Ø"/>
            </a:pPr>
            <a:r>
              <a:rPr lang="en-US" sz="2400" dirty="0" smtClean="0">
                <a:latin typeface="Open Sans"/>
              </a:rPr>
              <a:t>Results </a:t>
            </a:r>
            <a:r>
              <a:rPr lang="en-US" sz="2400" dirty="0">
                <a:latin typeface="Open Sans"/>
              </a:rPr>
              <a:t>from this case study indicate that not all wavelet families and decomposition levels perform equally and in some cases, the wavelet-based models do not improve performance over the non-wavelet-based models. However, the BC-MODWT-CNN-LSTM using suitable mother wavelets (e.g., </a:t>
            </a:r>
            <a:r>
              <a:rPr lang="en-US" sz="2400" dirty="0" err="1">
                <a:latin typeface="Open Sans"/>
              </a:rPr>
              <a:t>Haar</a:t>
            </a:r>
            <a:r>
              <a:rPr lang="en-US" sz="2400" dirty="0">
                <a:latin typeface="Open Sans"/>
              </a:rPr>
              <a:t>) outperforms the individual ML and BC-MODWT-ML-based models. </a:t>
            </a:r>
          </a:p>
          <a:p>
            <a:pPr marL="342900" indent="-342900" algn="just">
              <a:buFont typeface="Wingdings" panose="05000000000000000000" pitchFamily="2" charset="2"/>
              <a:buChar char="Ø"/>
            </a:pPr>
            <a:r>
              <a:rPr lang="en-US" sz="2400" dirty="0" smtClean="0">
                <a:latin typeface="Open Sans"/>
              </a:rPr>
              <a:t>More </a:t>
            </a:r>
            <a:r>
              <a:rPr lang="en-US" sz="2400" dirty="0">
                <a:latin typeface="Open Sans"/>
              </a:rPr>
              <a:t>accurate forecasts were obtained for Lake Michigan although the performance in both Great Lakes was accurate. </a:t>
            </a:r>
          </a:p>
          <a:p>
            <a:pPr marL="342900" indent="-342900" algn="just">
              <a:buFont typeface="Wingdings" panose="05000000000000000000" pitchFamily="2" charset="2"/>
              <a:buChar char="Ø"/>
            </a:pPr>
            <a:r>
              <a:rPr lang="en-US" sz="2400" dirty="0" smtClean="0">
                <a:latin typeface="Open Sans"/>
              </a:rPr>
              <a:t>The </a:t>
            </a:r>
            <a:r>
              <a:rPr lang="en-US" sz="2400" dirty="0">
                <a:latin typeface="Open Sans"/>
              </a:rPr>
              <a:t>outcomes of this research indicate that the BC-MODWT-CNN-LSTM model is a promising tool for generating accurate WL forecasts.</a:t>
            </a:r>
          </a:p>
          <a:p>
            <a:pPr algn="just"/>
            <a:endParaRPr lang="en-US" sz="2400" dirty="0">
              <a:latin typeface="Open Sans"/>
            </a:endParaRPr>
          </a:p>
          <a:p>
            <a:pPr algn="just"/>
            <a:endParaRPr lang="it-IT" sz="2400" dirty="0">
              <a:latin typeface="Open Sans"/>
            </a:endParaRPr>
          </a:p>
        </p:txBody>
      </p:sp>
    </p:spTree>
    <p:extLst>
      <p:ext uri="{BB962C8B-B14F-4D97-AF65-F5344CB8AC3E}">
        <p14:creationId xmlns:p14="http://schemas.microsoft.com/office/powerpoint/2010/main" val="5133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0" y="6941"/>
            <a:ext cx="12192000"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pPr marL="0" marR="0" lvl="0" indent="0" algn="l" defTabSz="1219163" rtl="0" eaLnBrk="1" fontAlgn="auto" latinLnBrk="0" hangingPunct="1">
              <a:lnSpc>
                <a:spcPct val="100000"/>
              </a:lnSpc>
              <a:spcBef>
                <a:spcPct val="0"/>
              </a:spcBef>
              <a:spcAft>
                <a:spcPts val="0"/>
              </a:spcAft>
              <a:buClrTx/>
              <a:buSzTx/>
              <a:buFontTx/>
              <a:buNone/>
              <a:tabLst/>
              <a:defRPr/>
            </a:pPr>
            <a:r>
              <a:rPr kumimoji="0" lang="en-GB" altLang="it-IT" sz="3600" b="1" i="0" u="none" strike="noStrike" kern="1200" cap="small" spc="0" normalizeH="0" baseline="0" noProof="0" dirty="0">
                <a:ln>
                  <a:noFill/>
                </a:ln>
                <a:solidFill>
                  <a:srgbClr val="797979"/>
                </a:solidFill>
                <a:effectLst/>
                <a:uLnTx/>
                <a:uFillTx/>
                <a:latin typeface="Helvetica Neue Light" charset="0"/>
              </a:rPr>
              <a:t>References</a:t>
            </a:r>
          </a:p>
        </p:txBody>
      </p:sp>
      <p:sp>
        <p:nvSpPr>
          <p:cNvPr id="3" name="Rectangle 2">
            <a:extLst>
              <a:ext uri="{FF2B5EF4-FFF2-40B4-BE49-F238E27FC236}">
                <a16:creationId xmlns:a16="http://schemas.microsoft.com/office/drawing/2014/main" xmlns="" id="{2872D668-6868-4456-BD5D-420DE3DCDDEC}"/>
              </a:ext>
            </a:extLst>
          </p:cNvPr>
          <p:cNvSpPr/>
          <p:nvPr/>
        </p:nvSpPr>
        <p:spPr>
          <a:xfrm>
            <a:off x="263352" y="1052736"/>
            <a:ext cx="11449272" cy="1938992"/>
          </a:xfrm>
          <a:prstGeom prst="rect">
            <a:avLst/>
          </a:prstGeom>
        </p:spPr>
        <p:txBody>
          <a:bodyPr wrap="square">
            <a:spAutoFit/>
          </a:bodyPr>
          <a:lstStyle/>
          <a:p>
            <a:pPr marL="285750" indent="-285750" algn="just">
              <a:buFont typeface="Wingdings" panose="05000000000000000000" pitchFamily="2" charset="2"/>
              <a:buChar char="Ø"/>
            </a:pPr>
            <a:r>
              <a:rPr lang="en-US" sz="2000" dirty="0" err="1">
                <a:latin typeface="Open Sans"/>
              </a:rPr>
              <a:t>Quilty</a:t>
            </a:r>
            <a:r>
              <a:rPr lang="en-US" sz="2000" dirty="0">
                <a:latin typeface="Open Sans"/>
              </a:rPr>
              <a:t>, J., &amp; </a:t>
            </a:r>
            <a:r>
              <a:rPr lang="en-US" sz="2000" dirty="0" err="1">
                <a:latin typeface="Open Sans"/>
              </a:rPr>
              <a:t>Adamowski</a:t>
            </a:r>
            <a:r>
              <a:rPr lang="en-US" sz="2000" dirty="0">
                <a:latin typeface="Open Sans"/>
              </a:rPr>
              <a:t>, J. (2018). Addressing the incorrect usage of wavelet-based hydrological and water resources forecasting models for real-world applications with best practices and a new forecasting framework. Journal of hydrology, 563, 336-353.</a:t>
            </a:r>
          </a:p>
          <a:p>
            <a:pPr marL="285750" indent="-285750" algn="just">
              <a:buFont typeface="Wingdings" panose="05000000000000000000" pitchFamily="2" charset="2"/>
              <a:buChar char="Ø"/>
            </a:pPr>
            <a:r>
              <a:rPr lang="en-CA" sz="2000" dirty="0">
                <a:latin typeface="Open Sans"/>
              </a:rPr>
              <a:t>Barzegar, R., </a:t>
            </a:r>
            <a:r>
              <a:rPr lang="en-CA" sz="2000" dirty="0" err="1">
                <a:latin typeface="Open Sans"/>
              </a:rPr>
              <a:t>Aalami</a:t>
            </a:r>
            <a:r>
              <a:rPr lang="en-CA" sz="2000" dirty="0">
                <a:latin typeface="Open Sans"/>
              </a:rPr>
              <a:t>, M. T., &amp; </a:t>
            </a:r>
            <a:r>
              <a:rPr lang="en-CA" sz="2000" dirty="0" err="1">
                <a:latin typeface="Open Sans"/>
              </a:rPr>
              <a:t>Adamowski</a:t>
            </a:r>
            <a:r>
              <a:rPr lang="en-CA" sz="2000" dirty="0">
                <a:latin typeface="Open Sans"/>
              </a:rPr>
              <a:t>, J. (2020). Short-term water quality variable prediction using a hybrid CNN–LSTM deep learning model. Stochastic Environmental Research and Risk Assessment, 1-19.</a:t>
            </a:r>
          </a:p>
        </p:txBody>
      </p:sp>
    </p:spTree>
    <p:extLst>
      <p:ext uri="{BB962C8B-B14F-4D97-AF65-F5344CB8AC3E}">
        <p14:creationId xmlns:p14="http://schemas.microsoft.com/office/powerpoint/2010/main" val="162453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0" y="6941"/>
            <a:ext cx="12071648" cy="604222"/>
          </a:xfrm>
          <a:prstGeom prst="rect">
            <a:avLst/>
          </a:prstGeom>
        </p:spPr>
        <p:txBody>
          <a:bodyPr anchor="ctr"/>
          <a:lstStyle>
            <a:lvl1pPr algn="l" defTabSz="1219163" eaLnBrk="1" latinLnBrk="0" hangingPunct="1">
              <a:spcBef>
                <a:spcPct val="0"/>
              </a:spcBef>
              <a:buNone/>
              <a:defRPr sz="4800" b="0" i="0" cap="small" spc="0" baseline="0">
                <a:ln>
                  <a:noFill/>
                </a:ln>
                <a:solidFill>
                  <a:srgbClr val="797979"/>
                </a:solidFill>
                <a:effectLst/>
                <a:latin typeface="Helvetica Neue Light" charset="0"/>
                <a:ea typeface="Helvetica Neue Light" charset="0"/>
                <a:cs typeface="Helvetica Neue Light" charset="0"/>
              </a:defRPr>
            </a:lvl1pPr>
          </a:lstStyle>
          <a:p>
            <a:r>
              <a:rPr lang="en-US" altLang="it-IT" sz="3800" b="1" dirty="0"/>
              <a:t>Question?</a:t>
            </a:r>
            <a:endParaRPr lang="en-GB" altLang="it-IT" sz="3800" b="1" dirty="0"/>
          </a:p>
        </p:txBody>
      </p:sp>
      <p:pic>
        <p:nvPicPr>
          <p:cNvPr id="16" name="Picture 2" descr="Immagine correlata">
            <a:extLst>
              <a:ext uri="{FF2B5EF4-FFF2-40B4-BE49-F238E27FC236}">
                <a16:creationId xmlns:a16="http://schemas.microsoft.com/office/drawing/2014/main" xmlns="" id="{C003DA4D-2471-4386-8CAF-4BB4CC79B95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83832" y="1433524"/>
            <a:ext cx="2448272" cy="417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26390</TotalTime>
  <Words>1348</Words>
  <Application>Microsoft Office PowerPoint</Application>
  <PresentationFormat>Widescreen</PresentationFormat>
  <Paragraphs>271</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Calibri Light</vt:lpstr>
      <vt:lpstr>Grotesque</vt:lpstr>
      <vt:lpstr>Helvetica Neue Light</vt:lpstr>
      <vt:lpstr>Open Sans</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Irpi</dc:creator>
  <cp:lastModifiedBy>John Quilty</cp:lastModifiedBy>
  <cp:revision>1968</cp:revision>
  <cp:lastPrinted>2018-09-24T17:14:04Z</cp:lastPrinted>
  <dcterms:created xsi:type="dcterms:W3CDTF">2005-12-14T07:47:29Z</dcterms:created>
  <dcterms:modified xsi:type="dcterms:W3CDTF">2020-05-01T16:04:47Z</dcterms:modified>
</cp:coreProperties>
</file>