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2"/>
  </p:notesMasterIdLst>
  <p:handoutMasterIdLst>
    <p:handoutMasterId r:id="rId33"/>
  </p:handoutMasterIdLst>
  <p:sldIdLst>
    <p:sldId id="1133" r:id="rId2"/>
    <p:sldId id="1117" r:id="rId3"/>
    <p:sldId id="1136" r:id="rId4"/>
    <p:sldId id="1179" r:id="rId5"/>
    <p:sldId id="1134" r:id="rId6"/>
    <p:sldId id="1142" r:id="rId7"/>
    <p:sldId id="1166" r:id="rId8"/>
    <p:sldId id="1172" r:id="rId9"/>
    <p:sldId id="1167" r:id="rId10"/>
    <p:sldId id="1137" r:id="rId11"/>
    <p:sldId id="1196" r:id="rId12"/>
    <p:sldId id="1194" r:id="rId13"/>
    <p:sldId id="1173" r:id="rId14"/>
    <p:sldId id="1180" r:id="rId15"/>
    <p:sldId id="1191" r:id="rId16"/>
    <p:sldId id="1149" r:id="rId17"/>
    <p:sldId id="1141" r:id="rId18"/>
    <p:sldId id="1186" r:id="rId19"/>
    <p:sldId id="1195" r:id="rId20"/>
    <p:sldId id="1163" r:id="rId21"/>
    <p:sldId id="1164" r:id="rId22"/>
    <p:sldId id="1174" r:id="rId23"/>
    <p:sldId id="1138" r:id="rId24"/>
    <p:sldId id="1177" r:id="rId25"/>
    <p:sldId id="1175" r:id="rId26"/>
    <p:sldId id="1178" r:id="rId27"/>
    <p:sldId id="1176" r:id="rId28"/>
    <p:sldId id="1139" r:id="rId29"/>
    <p:sldId id="1132" r:id="rId30"/>
    <p:sldId id="1101" r:id="rId31"/>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203" userDrawn="1">
          <p15:clr>
            <a:srgbClr val="A4A3A4"/>
          </p15:clr>
        </p15:guide>
        <p15:guide id="2" pos="290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R" lastIdx="1" clrIdx="0">
    <p:extLst>
      <p:ext uri="{19B8F6BF-5375-455C-9EA6-DF929625EA0E}">
        <p15:presenceInfo xmlns:p15="http://schemas.microsoft.com/office/powerpoint/2012/main" userId="REVIEW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3BA"/>
    <a:srgbClr val="7E0002"/>
    <a:srgbClr val="BFBFBF"/>
    <a:srgbClr val="00FF01"/>
    <a:srgbClr val="FF00FB"/>
    <a:srgbClr val="04FCFB"/>
    <a:srgbClr val="0100FD"/>
    <a:srgbClr val="8E143A"/>
    <a:srgbClr val="F1F98C"/>
    <a:srgbClr val="F3FC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47" autoAdjust="0"/>
    <p:restoredTop sz="68504" autoAdjust="0"/>
  </p:normalViewPr>
  <p:slideViewPr>
    <p:cSldViewPr snapToGrid="0">
      <p:cViewPr varScale="1">
        <p:scale>
          <a:sx n="78" d="100"/>
          <a:sy n="78" d="100"/>
        </p:scale>
        <p:origin x="1410" y="96"/>
      </p:cViewPr>
      <p:guideLst>
        <p:guide orient="horz" pos="3203"/>
        <p:guide pos="2903"/>
      </p:guideLst>
    </p:cSldViewPr>
  </p:slideViewPr>
  <p:notesTextViewPr>
    <p:cViewPr>
      <p:scale>
        <a:sx n="100" d="100"/>
        <a:sy n="100" d="100"/>
      </p:scale>
      <p:origin x="0" y="0"/>
    </p:cViewPr>
  </p:notesTextViewPr>
  <p:sorterViewPr>
    <p:cViewPr>
      <p:scale>
        <a:sx n="100" d="100"/>
        <a:sy n="100" d="100"/>
      </p:scale>
      <p:origin x="0" y="-33072"/>
    </p:cViewPr>
  </p:sorter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9B3EC6F-0E12-452A-92A9-2CFA118A1F2E}" type="datetimeFigureOut">
              <a:rPr lang="es-ES"/>
              <a:pPr>
                <a:defRPr/>
              </a:pPr>
              <a:t>23/04/2020</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AAEA712-6C67-44F7-BC32-52D99105F77A}" type="slidenum">
              <a:rPr lang="es-ES"/>
              <a:pPr>
                <a:defRPr/>
              </a:pPr>
              <a:t>‹nº›</a:t>
            </a:fld>
            <a:endParaRPr lang="es-ES"/>
          </a:p>
        </p:txBody>
      </p:sp>
    </p:spTree>
    <p:extLst>
      <p:ext uri="{BB962C8B-B14F-4D97-AF65-F5344CB8AC3E}">
        <p14:creationId xmlns:p14="http://schemas.microsoft.com/office/powerpoint/2010/main" val="3543163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D3CA479-712F-4191-BFE8-B68B5774AF53}" type="datetimeFigureOut">
              <a:rPr lang="es-ES"/>
              <a:pPr>
                <a:defRPr/>
              </a:pPr>
              <a:t>23/04/2020</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F513E05-5B5F-46D2-90EA-A841136FB9C2}" type="slidenum">
              <a:rPr lang="es-ES"/>
              <a:pPr>
                <a:defRPr/>
              </a:pPr>
              <a:t>‹nº›</a:t>
            </a:fld>
            <a:endParaRPr lang="es-ES"/>
          </a:p>
        </p:txBody>
      </p:sp>
    </p:spTree>
    <p:extLst>
      <p:ext uri="{BB962C8B-B14F-4D97-AF65-F5344CB8AC3E}">
        <p14:creationId xmlns:p14="http://schemas.microsoft.com/office/powerpoint/2010/main" val="2820188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AF513E05-5B5F-46D2-90EA-A841136FB9C2}" type="slidenum">
              <a:rPr lang="es-ES" smtClean="0"/>
              <a:pPr>
                <a:defRPr/>
              </a:pPr>
              <a:t>1</a:t>
            </a:fld>
            <a:endParaRPr lang="es-ES"/>
          </a:p>
        </p:txBody>
      </p:sp>
    </p:spTree>
    <p:extLst>
      <p:ext uri="{BB962C8B-B14F-4D97-AF65-F5344CB8AC3E}">
        <p14:creationId xmlns:p14="http://schemas.microsoft.com/office/powerpoint/2010/main" val="1466646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dirty="0">
              <a:solidFill>
                <a:srgbClr val="8E143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200" dirty="0">
              <a:solidFill>
                <a:srgbClr val="8E143A"/>
              </a:solidFill>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pPr>
              <a:defRPr/>
            </a:pPr>
            <a:fld id="{AF513E05-5B5F-46D2-90EA-A841136FB9C2}" type="slidenum">
              <a:rPr lang="es-ES" smtClean="0"/>
              <a:pPr>
                <a:defRPr/>
              </a:pPr>
              <a:t>2</a:t>
            </a:fld>
            <a:endParaRPr lang="es-ES"/>
          </a:p>
        </p:txBody>
      </p:sp>
    </p:spTree>
    <p:extLst>
      <p:ext uri="{BB962C8B-B14F-4D97-AF65-F5344CB8AC3E}">
        <p14:creationId xmlns:p14="http://schemas.microsoft.com/office/powerpoint/2010/main" val="2258963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AF513E05-5B5F-46D2-90EA-A841136FB9C2}" type="slidenum">
              <a:rPr lang="es-ES" smtClean="0"/>
              <a:pPr>
                <a:defRPr/>
              </a:pPr>
              <a:t>3</a:t>
            </a:fld>
            <a:endParaRPr lang="es-ES"/>
          </a:p>
        </p:txBody>
      </p:sp>
    </p:spTree>
    <p:extLst>
      <p:ext uri="{BB962C8B-B14F-4D97-AF65-F5344CB8AC3E}">
        <p14:creationId xmlns:p14="http://schemas.microsoft.com/office/powerpoint/2010/main" val="4183329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Historic building materials were typically near the place where they would be used. The geology of Northern Portugal is broadly composed of metamorphic rocks and granites. Each stone had a use according to its aesthetic and durability characteristics. These materials have created a </a:t>
            </a:r>
            <a:r>
              <a:rPr lang="en-US" sz="1200" kern="1200" dirty="0">
                <a:solidFill>
                  <a:schemeClr val="tx1"/>
                </a:solidFill>
                <a:effectLst/>
                <a:latin typeface="+mn-lt"/>
                <a:ea typeface="+mn-ea"/>
                <a:cs typeface="+mn-cs"/>
              </a:rPr>
              <a:t>rich cultural heritage that has been preserved up to this date</a:t>
            </a:r>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Industrialisation, the development of means of transport and new materials have led to the abandonment of historical quarries, necessary for the conservation of monuments. The location of these quarries allows the creation of open-air museums and walking routes. In addition, the use of their stones for restoration will guarantee the supply for future generations, promoting local employment and the conservation of built heritage, both rural and urban heritage in a specific area.</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Documentary search, cartography and petrographic characterisation are necessary to locate the historical quarries of the stones with which monuments have been built. The use of drones together with topographic analyses allows geologists to know the approximate granite volume extracted from the historical quarries, to calculate reserves and to locate granite boulders that can be used in future restorations. The use of analytical techniques, such as petrography, accelerated artificial ageing, ultrasound pulse velocity measurements and spectrophotometry will guarantee the quality, durability and colour of restoration stones. In addition, tourist routes with information panels and QR codes from the historic buildings to the original quarries of their building granites will allow visitors to know about the local heritage, geology and landscape of the area.</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implementation of this project aims at the revitalisation of villages with quarrying tradition and at the sustainable conservation of cultural heritage, inventorying building granites that can be used for restoration and creating a proximity trade. Restoration stones needs will be guaranteed without compromising their supply for future generations.</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period of most intense development of traditional stonework in the </a:t>
            </a:r>
            <a:r>
              <a:rPr lang="en-GB" sz="1200" kern="1200" dirty="0" err="1">
                <a:solidFill>
                  <a:schemeClr val="tx1"/>
                </a:solidFill>
                <a:effectLst/>
                <a:latin typeface="+mn-lt"/>
                <a:ea typeface="+mn-ea"/>
                <a:cs typeface="+mn-cs"/>
              </a:rPr>
              <a:t>Trás</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os</a:t>
            </a:r>
            <a:r>
              <a:rPr lang="en-GB" sz="1200" kern="1200" dirty="0">
                <a:solidFill>
                  <a:schemeClr val="tx1"/>
                </a:solidFill>
                <a:effectLst/>
                <a:latin typeface="+mn-lt"/>
                <a:ea typeface="+mn-ea"/>
                <a:cs typeface="+mn-cs"/>
              </a:rPr>
              <a:t>-Montes area occurred in the 18th century. The Portuguese Geographic Dictionary of 1758 indicates that in Pena, a village near Vila Real city, capital of the homonymous district, there was “</a:t>
            </a:r>
            <a:r>
              <a:rPr lang="en-GB" sz="1200" kern="1200" dirty="0" err="1">
                <a:solidFill>
                  <a:schemeClr val="tx1"/>
                </a:solidFill>
                <a:effectLst/>
                <a:latin typeface="+mn-lt"/>
                <a:ea typeface="+mn-ea"/>
                <a:cs typeface="+mn-cs"/>
              </a:rPr>
              <a:t>pedra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mármore</a:t>
            </a:r>
            <a:r>
              <a:rPr lang="en-GB" sz="1200" kern="1200" dirty="0">
                <a:solidFill>
                  <a:schemeClr val="tx1"/>
                </a:solidFill>
                <a:effectLst/>
                <a:latin typeface="+mn-lt"/>
                <a:ea typeface="+mn-ea"/>
                <a:cs typeface="+mn-cs"/>
              </a:rPr>
              <a:t>”, a leucogranite of fine crystal-size, white colour and with extraordinary petrophysical characteristics. </a:t>
            </a:r>
            <a:r>
              <a:rPr lang="en-US" sz="1200" kern="1200" dirty="0">
                <a:solidFill>
                  <a:schemeClr val="tx1"/>
                </a:solidFill>
                <a:effectLst/>
                <a:latin typeface="+mn-lt"/>
                <a:ea typeface="+mn-ea"/>
                <a:cs typeface="+mn-cs"/>
              </a:rPr>
              <a:t>In addition to the discovery of these quarries, an important historical quarry of granite with coarse crystal-size was discovered in the highest mountain of this village, from where an extraordinary panorama of Vila Real city can be admired.</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Pena retains numerous vestiges of historical stonework and a profuse use of it. There are numerous door lintels that retain the construction date carved on them, as well as houses with carved ashlars, granite pinnacles, granaries and roadside granite crosses. The lintels and jambs of the doors and windows of its parish church were carved out of “</a:t>
            </a:r>
            <a:r>
              <a:rPr lang="en-GB" sz="1200" kern="1200" dirty="0" err="1">
                <a:solidFill>
                  <a:schemeClr val="tx1"/>
                </a:solidFill>
                <a:effectLst/>
                <a:latin typeface="+mn-lt"/>
                <a:ea typeface="+mn-ea"/>
                <a:cs typeface="+mn-cs"/>
              </a:rPr>
              <a:t>pedra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mármore</a:t>
            </a:r>
            <a:r>
              <a:rPr lang="en-GB" sz="1200" kern="1200" dirty="0">
                <a:solidFill>
                  <a:schemeClr val="tx1"/>
                </a:solidFill>
                <a:effectLst/>
                <a:latin typeface="+mn-lt"/>
                <a:ea typeface="+mn-ea"/>
                <a:cs typeface="+mn-cs"/>
              </a:rPr>
              <a:t>”, while the walls and crosses dating from the 18th century and arranged on its perimeter were built with the coarse crystal-size granite. More recently, the seminary was built with Pena granites. In addition, the court and post office buildings also in Vila Real, were also built with Pena granites.</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AF513E05-5B5F-46D2-90EA-A841136FB9C2}" type="slidenum">
              <a:rPr lang="es-ES" smtClean="0"/>
              <a:pPr>
                <a:defRPr/>
              </a:pPr>
              <a:t>13</a:t>
            </a:fld>
            <a:endParaRPr lang="es-ES"/>
          </a:p>
        </p:txBody>
      </p:sp>
    </p:spTree>
    <p:extLst>
      <p:ext uri="{BB962C8B-B14F-4D97-AF65-F5344CB8AC3E}">
        <p14:creationId xmlns:p14="http://schemas.microsoft.com/office/powerpoint/2010/main" val="120975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Intrusive</a:t>
            </a:r>
            <a:r>
              <a:rPr lang="es-ES" dirty="0"/>
              <a:t> </a:t>
            </a:r>
            <a:r>
              <a:rPr lang="es-ES" dirty="0" err="1"/>
              <a:t>rocks</a:t>
            </a:r>
            <a:endParaRPr lang="es-ES" dirty="0"/>
          </a:p>
        </p:txBody>
      </p:sp>
      <p:sp>
        <p:nvSpPr>
          <p:cNvPr id="4" name="Marcador de número de diapositiva 3"/>
          <p:cNvSpPr>
            <a:spLocks noGrp="1"/>
          </p:cNvSpPr>
          <p:nvPr>
            <p:ph type="sldNum" sz="quarter" idx="5"/>
          </p:nvPr>
        </p:nvSpPr>
        <p:spPr/>
        <p:txBody>
          <a:bodyPr/>
          <a:lstStyle/>
          <a:p>
            <a:pPr>
              <a:defRPr/>
            </a:pPr>
            <a:fld id="{AF513E05-5B5F-46D2-90EA-A841136FB9C2}" type="slidenum">
              <a:rPr lang="es-ES" smtClean="0"/>
              <a:pPr>
                <a:defRPr/>
              </a:pPr>
              <a:t>15</a:t>
            </a:fld>
            <a:endParaRPr lang="es-ES"/>
          </a:p>
        </p:txBody>
      </p:sp>
    </p:spTree>
    <p:extLst>
      <p:ext uri="{BB962C8B-B14F-4D97-AF65-F5344CB8AC3E}">
        <p14:creationId xmlns:p14="http://schemas.microsoft.com/office/powerpoint/2010/main" val="329548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X-Rite colorimeter (model 964) (Fig. 6a), with a 45°/0° geometry and specular component included, and by using the D65 </a:t>
            </a:r>
            <a:r>
              <a:rPr lang="en-GB" sz="1200" kern="1200" dirty="0" err="1">
                <a:solidFill>
                  <a:schemeClr val="tx1"/>
                </a:solidFill>
                <a:effectLst/>
                <a:latin typeface="+mn-lt"/>
                <a:ea typeface="+mn-ea"/>
                <a:cs typeface="+mn-cs"/>
              </a:rPr>
              <a:t>illuminant</a:t>
            </a:r>
            <a:r>
              <a:rPr lang="en-GB" sz="1200" kern="1200" dirty="0">
                <a:solidFill>
                  <a:schemeClr val="tx1"/>
                </a:solidFill>
                <a:effectLst/>
                <a:latin typeface="+mn-lt"/>
                <a:ea typeface="+mn-ea"/>
                <a:cs typeface="+mn-cs"/>
              </a:rPr>
              <a:t>. Considering the polyphasic character and textural heterogeneity of the stones, several shots must be done to get a mean value (Prieto et al. 2010, </a:t>
            </a:r>
            <a:r>
              <a:rPr lang="en-GB" sz="1200" kern="1200" dirty="0" err="1">
                <a:solidFill>
                  <a:schemeClr val="tx1"/>
                </a:solidFill>
                <a:effectLst/>
                <a:latin typeface="+mn-lt"/>
                <a:ea typeface="+mn-ea"/>
                <a:cs typeface="+mn-cs"/>
              </a:rPr>
              <a:t>Urosevic</a:t>
            </a:r>
            <a:r>
              <a:rPr lang="en-GB" sz="1200" kern="1200" dirty="0">
                <a:solidFill>
                  <a:schemeClr val="tx1"/>
                </a:solidFill>
                <a:effectLst/>
                <a:latin typeface="+mn-lt"/>
                <a:ea typeface="+mn-ea"/>
                <a:cs typeface="+mn-cs"/>
              </a:rPr>
              <a:t> et al. 2010, Sousa and Gonçalves 2012). In this study,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The colour parameters were obtained from the mean value of 20 shots made with the 8 mm aperture.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Colour is expressed using CIE-L*a*b* system, the most widely used to classify the colour without misinterpretations. In the CIE-L*a*b* system, the colour is quantified according to three chromatic coordinates.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The L* parameter represents lightness or luminosity (L*=0, black; L*=100, white).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the a* parameter is the red–green axis (a*&gt;0, red; a*&lt;0, green)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the b* parameter is the yellow–blue axis (b*&gt;0, yellow; b*&lt;0, blue).</a:t>
            </a:r>
            <a:endParaRPr lang="es-ES" sz="12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5"/>
          </p:nvPr>
        </p:nvSpPr>
        <p:spPr/>
        <p:txBody>
          <a:bodyPr/>
          <a:lstStyle/>
          <a:p>
            <a:pPr>
              <a:defRPr/>
            </a:pPr>
            <a:fld id="{AF513E05-5B5F-46D2-90EA-A841136FB9C2}" type="slidenum">
              <a:rPr lang="es-ES" smtClean="0"/>
              <a:pPr>
                <a:defRPr/>
              </a:pPr>
              <a:t>19</a:t>
            </a:fld>
            <a:endParaRPr lang="es-ES"/>
          </a:p>
        </p:txBody>
      </p:sp>
    </p:spTree>
    <p:extLst>
      <p:ext uri="{BB962C8B-B14F-4D97-AF65-F5344CB8AC3E}">
        <p14:creationId xmlns:p14="http://schemas.microsoft.com/office/powerpoint/2010/main" val="77913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a:t>Haga clic para modificar el estilo de título del patrón</a:t>
            </a:r>
          </a:p>
        </p:txBody>
      </p:sp>
      <p:sp>
        <p:nvSpPr>
          <p:cNvPr id="3" name="Marcador de contenido 2"/>
          <p:cNvSpPr>
            <a:spLocks noGrp="1"/>
          </p:cNvSpPr>
          <p:nvPr>
            <p:ph idx="1"/>
          </p:nvPr>
        </p:nvSpPr>
        <p:spPr>
          <a:xfrm>
            <a:off x="628650" y="1825625"/>
            <a:ext cx="78867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latin typeface="+mn-lt"/>
                <a:cs typeface="+mn-cs"/>
              </a:defRPr>
            </a:lvl1pPr>
          </a:lstStyle>
          <a:p>
            <a:pPr>
              <a:defRPr/>
            </a:pPr>
            <a:endParaRPr lang="es-E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fontAlgn="auto">
              <a:spcBef>
                <a:spcPts val="0"/>
              </a:spcBef>
              <a:spcAft>
                <a:spcPts val="0"/>
              </a:spcAft>
              <a:defRPr>
                <a:latin typeface="+mn-lt"/>
                <a:cs typeface="+mn-cs"/>
              </a:defRPr>
            </a:lvl1pPr>
          </a:lstStyle>
          <a:p>
            <a:pPr>
              <a:defRPr/>
            </a:pPr>
            <a:fld id="{59C1D5CC-9C2B-41C0-AF63-12494C3ADAEF}" type="slidenum">
              <a:rPr lang="es-ES"/>
              <a:pPr>
                <a:defRPr/>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74638"/>
            <a:ext cx="82296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82" r:id="rId4"/>
    <p:sldLayoutId id="2147483675" r:id="rId5"/>
    <p:sldLayoutId id="2147483676" r:id="rId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jpeg"/><Relationship Id="rId7" Type="http://schemas.openxmlformats.org/officeDocument/2006/relationships/image" Target="../media/image32.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1394A99-C87F-4FCD-88E9-921467C4515A}"/>
              </a:ext>
            </a:extLst>
          </p:cNvPr>
          <p:cNvSpPr/>
          <p:nvPr/>
        </p:nvSpPr>
        <p:spPr>
          <a:xfrm>
            <a:off x="98573" y="2072231"/>
            <a:ext cx="8638069" cy="1549783"/>
          </a:xfrm>
          <a:prstGeom prst="rect">
            <a:avLst/>
          </a:prstGeom>
        </p:spPr>
        <p:txBody>
          <a:bodyPr wrap="square">
            <a:spAutoFit/>
          </a:bodyPr>
          <a:lstStyle/>
          <a:p>
            <a:pPr algn="ctr">
              <a:lnSpc>
                <a:spcPct val="115000"/>
              </a:lnSpc>
              <a:spcAft>
                <a:spcPts val="800"/>
              </a:spcAft>
            </a:pPr>
            <a:r>
              <a:rPr lang="en-US" sz="2800" b="1" dirty="0">
                <a:solidFill>
                  <a:srgbClr val="1373BA"/>
                </a:solidFill>
                <a:latin typeface="+mj-lt"/>
                <a:ea typeface="Tahoma" panose="020B0604030504040204" pitchFamily="34" charset="0"/>
                <a:cs typeface="Tahoma" panose="020B0604030504040204" pitchFamily="34" charset="0"/>
              </a:rPr>
              <a:t>The Granite of Pena, the Building Stone of the Most Important Buildings of the Twentieth Century in Vila Real (Northern Portugal)</a:t>
            </a:r>
          </a:p>
        </p:txBody>
      </p:sp>
      <p:pic>
        <p:nvPicPr>
          <p:cNvPr id="1028" name="Picture 4" descr="Resultado de imagen de CENTRO DE GEOCIENCIAS COIMBRA LOGO">
            <a:extLst>
              <a:ext uri="{FF2B5EF4-FFF2-40B4-BE49-F238E27FC236}">
                <a16:creationId xmlns:a16="http://schemas.microsoft.com/office/drawing/2014/main" id="{3B1C50CA-641C-449C-8BC7-1277A89E2A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9850" y="84738"/>
            <a:ext cx="1071173" cy="65088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89F7D642-FFA2-4DF2-B4E9-704C4E863E91}"/>
              </a:ext>
            </a:extLst>
          </p:cNvPr>
          <p:cNvGrpSpPr/>
          <p:nvPr/>
        </p:nvGrpSpPr>
        <p:grpSpPr>
          <a:xfrm>
            <a:off x="3303385" y="4045708"/>
            <a:ext cx="4229404" cy="905651"/>
            <a:chOff x="2571899" y="3687725"/>
            <a:chExt cx="4229404" cy="905651"/>
          </a:xfrm>
        </p:grpSpPr>
        <p:sp>
          <p:nvSpPr>
            <p:cNvPr id="6" name="Rectángulo 5">
              <a:extLst>
                <a:ext uri="{FF2B5EF4-FFF2-40B4-BE49-F238E27FC236}">
                  <a16:creationId xmlns:a16="http://schemas.microsoft.com/office/drawing/2014/main" id="{606EAC50-47D2-424F-9ED6-363F2AB32F5D}"/>
                </a:ext>
              </a:extLst>
            </p:cNvPr>
            <p:cNvSpPr/>
            <p:nvPr/>
          </p:nvSpPr>
          <p:spPr>
            <a:xfrm>
              <a:off x="2571899" y="3687725"/>
              <a:ext cx="4229404" cy="392159"/>
            </a:xfrm>
            <a:prstGeom prst="rect">
              <a:avLst/>
            </a:prstGeom>
          </p:spPr>
          <p:txBody>
            <a:bodyPr wrap="square">
              <a:spAutoFit/>
            </a:bodyPr>
            <a:lstStyle/>
            <a:p>
              <a:pPr>
                <a:lnSpc>
                  <a:spcPct val="115000"/>
                </a:lnSpc>
                <a:spcAft>
                  <a:spcPts val="800"/>
                </a:spcAft>
              </a:pPr>
              <a:r>
                <a:rPr lang="es-ES" dirty="0">
                  <a:solidFill>
                    <a:srgbClr val="1373BA"/>
                  </a:solidFill>
                  <a:effectLst/>
                  <a:latin typeface="+mj-lt"/>
                  <a:ea typeface="Calibri" panose="020F0502020204030204" pitchFamily="34" charset="0"/>
                  <a:cs typeface="Times New Roman" panose="02020603050405020304" pitchFamily="18" charset="0"/>
                </a:rPr>
                <a:t>Dr. David Martín Freire-Lista</a:t>
              </a:r>
            </a:p>
          </p:txBody>
        </p:sp>
        <p:sp>
          <p:nvSpPr>
            <p:cNvPr id="15" name="Rectángulo 14">
              <a:extLst>
                <a:ext uri="{FF2B5EF4-FFF2-40B4-BE49-F238E27FC236}">
                  <a16:creationId xmlns:a16="http://schemas.microsoft.com/office/drawing/2014/main" id="{C83ACFD3-1167-48B5-A752-D2A69DF1E55A}"/>
                </a:ext>
              </a:extLst>
            </p:cNvPr>
            <p:cNvSpPr/>
            <p:nvPr/>
          </p:nvSpPr>
          <p:spPr>
            <a:xfrm>
              <a:off x="2571899" y="3944471"/>
              <a:ext cx="2405822" cy="392159"/>
            </a:xfrm>
            <a:prstGeom prst="rect">
              <a:avLst/>
            </a:prstGeom>
          </p:spPr>
          <p:txBody>
            <a:bodyPr wrap="square">
              <a:spAutoFit/>
            </a:bodyPr>
            <a:lstStyle/>
            <a:p>
              <a:pPr>
                <a:lnSpc>
                  <a:spcPct val="115000"/>
                </a:lnSpc>
                <a:spcAft>
                  <a:spcPts val="800"/>
                </a:spcAft>
              </a:pPr>
              <a:r>
                <a:rPr lang="es-ES" dirty="0">
                  <a:solidFill>
                    <a:srgbClr val="1373BA"/>
                  </a:solidFill>
                  <a:latin typeface="+mj-lt"/>
                  <a:ea typeface="Calibri" panose="020F0502020204030204" pitchFamily="34" charset="0"/>
                  <a:cs typeface="Times New Roman" panose="02020603050405020304" pitchFamily="18" charset="0"/>
                </a:rPr>
                <a:t>Dr. Luís Sousa</a:t>
              </a:r>
            </a:p>
          </p:txBody>
        </p:sp>
        <p:sp>
          <p:nvSpPr>
            <p:cNvPr id="16" name="Rectángulo 15">
              <a:extLst>
                <a:ext uri="{FF2B5EF4-FFF2-40B4-BE49-F238E27FC236}">
                  <a16:creationId xmlns:a16="http://schemas.microsoft.com/office/drawing/2014/main" id="{E061370A-FCAA-4C15-BBC4-2CF4C3C3B655}"/>
                </a:ext>
              </a:extLst>
            </p:cNvPr>
            <p:cNvSpPr/>
            <p:nvPr/>
          </p:nvSpPr>
          <p:spPr>
            <a:xfrm>
              <a:off x="2571899" y="4201217"/>
              <a:ext cx="3040458" cy="392159"/>
            </a:xfrm>
            <a:prstGeom prst="rect">
              <a:avLst/>
            </a:prstGeom>
          </p:spPr>
          <p:txBody>
            <a:bodyPr wrap="square">
              <a:spAutoFit/>
            </a:bodyPr>
            <a:lstStyle/>
            <a:p>
              <a:pPr>
                <a:lnSpc>
                  <a:spcPct val="115000"/>
                </a:lnSpc>
                <a:spcAft>
                  <a:spcPts val="800"/>
                </a:spcAft>
              </a:pPr>
              <a:r>
                <a:rPr lang="es-ES" dirty="0">
                  <a:solidFill>
                    <a:srgbClr val="1373BA"/>
                  </a:solidFill>
                  <a:latin typeface="+mj-lt"/>
                  <a:ea typeface="Calibri" panose="020F0502020204030204" pitchFamily="34" charset="0"/>
                  <a:cs typeface="Times New Roman" panose="02020603050405020304" pitchFamily="18" charset="0"/>
                </a:rPr>
                <a:t>Dr. </a:t>
              </a:r>
              <a:r>
                <a:rPr lang="es-ES" dirty="0" err="1">
                  <a:solidFill>
                    <a:srgbClr val="1373BA"/>
                  </a:solidFill>
                  <a:latin typeface="+mj-lt"/>
                  <a:ea typeface="Calibri" panose="020F0502020204030204" pitchFamily="34" charset="0"/>
                  <a:cs typeface="Times New Roman" panose="02020603050405020304" pitchFamily="18" charset="0"/>
                </a:rPr>
                <a:t>Martinho</a:t>
              </a:r>
              <a:r>
                <a:rPr lang="es-ES" dirty="0">
                  <a:solidFill>
                    <a:srgbClr val="1373BA"/>
                  </a:solidFill>
                  <a:latin typeface="+mj-lt"/>
                  <a:ea typeface="Calibri" panose="020F0502020204030204" pitchFamily="34" charset="0"/>
                  <a:cs typeface="Times New Roman" panose="02020603050405020304" pitchFamily="18" charset="0"/>
                </a:rPr>
                <a:t> </a:t>
              </a:r>
              <a:r>
                <a:rPr lang="es-ES" dirty="0" err="1">
                  <a:solidFill>
                    <a:srgbClr val="1373BA"/>
                  </a:solidFill>
                  <a:latin typeface="+mj-lt"/>
                  <a:ea typeface="Calibri" panose="020F0502020204030204" pitchFamily="34" charset="0"/>
                  <a:cs typeface="Times New Roman" panose="02020603050405020304" pitchFamily="18" charset="0"/>
                </a:rPr>
                <a:t>Lourenço</a:t>
              </a:r>
              <a:endParaRPr lang="es-ES" dirty="0">
                <a:solidFill>
                  <a:srgbClr val="1373BA"/>
                </a:solidFill>
                <a:effectLst/>
                <a:latin typeface="+mj-lt"/>
                <a:ea typeface="Calibri" panose="020F0502020204030204" pitchFamily="34" charset="0"/>
                <a:cs typeface="Times New Roman" panose="02020603050405020304" pitchFamily="18" charset="0"/>
              </a:endParaRPr>
            </a:p>
          </p:txBody>
        </p:sp>
      </p:grpSp>
      <p:pic>
        <p:nvPicPr>
          <p:cNvPr id="9" name="Imagen 8">
            <a:extLst>
              <a:ext uri="{FF2B5EF4-FFF2-40B4-BE49-F238E27FC236}">
                <a16:creationId xmlns:a16="http://schemas.microsoft.com/office/drawing/2014/main" id="{22D18E08-BF18-4B7D-A726-B14CA5906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6920" y="66303"/>
            <a:ext cx="981117" cy="805549"/>
          </a:xfrm>
          <a:prstGeom prst="rect">
            <a:avLst/>
          </a:prstGeom>
        </p:spPr>
      </p:pic>
      <p:pic>
        <p:nvPicPr>
          <p:cNvPr id="17" name="Imagen 16" descr="C:\Users\REVIEWER\AppData\Local\Microsoft\Windows\INetCache\Content.MSO\31C01EF1.tmp">
            <a:extLst>
              <a:ext uri="{FF2B5EF4-FFF2-40B4-BE49-F238E27FC236}">
                <a16:creationId xmlns:a16="http://schemas.microsoft.com/office/drawing/2014/main" id="{CBE9AC7F-1044-4F65-9BA0-2396347364E9}"/>
              </a:ext>
            </a:extLst>
          </p:cNvPr>
          <p:cNvPicPr/>
          <p:nvPr/>
        </p:nvPicPr>
        <p:blipFill rotWithShape="1">
          <a:blip r:embed="rId5">
            <a:extLst>
              <a:ext uri="{28A0092B-C50C-407E-A947-70E740481C1C}">
                <a14:useLocalDpi xmlns:a14="http://schemas.microsoft.com/office/drawing/2010/main" val="0"/>
              </a:ext>
            </a:extLst>
          </a:blip>
          <a:srcRect l="2929" t="3803" r="4396" b="7065"/>
          <a:stretch/>
        </p:blipFill>
        <p:spPr bwMode="auto">
          <a:xfrm>
            <a:off x="7733934" y="71209"/>
            <a:ext cx="1071174" cy="787031"/>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C82C1F99-8ACC-47AA-A3D9-E50EA0FFA427}"/>
              </a:ext>
            </a:extLst>
          </p:cNvPr>
          <p:cNvPicPr>
            <a:picLocks noChangeAspect="1"/>
          </p:cNvPicPr>
          <p:nvPr/>
        </p:nvPicPr>
        <p:blipFill>
          <a:blip r:embed="rId6"/>
          <a:stretch>
            <a:fillRect/>
          </a:stretch>
        </p:blipFill>
        <p:spPr>
          <a:xfrm>
            <a:off x="338892" y="197320"/>
            <a:ext cx="1596206" cy="534811"/>
          </a:xfrm>
          <a:prstGeom prst="rect">
            <a:avLst/>
          </a:prstGeom>
        </p:spPr>
      </p:pic>
      <p:grpSp>
        <p:nvGrpSpPr>
          <p:cNvPr id="12" name="Grupo 4">
            <a:extLst>
              <a:ext uri="{FF2B5EF4-FFF2-40B4-BE49-F238E27FC236}">
                <a16:creationId xmlns:a16="http://schemas.microsoft.com/office/drawing/2014/main" id="{E01E7E2A-804B-4C29-B049-23B44D2EB88B}"/>
              </a:ext>
            </a:extLst>
          </p:cNvPr>
          <p:cNvGrpSpPr/>
          <p:nvPr/>
        </p:nvGrpSpPr>
        <p:grpSpPr>
          <a:xfrm>
            <a:off x="2681415" y="5375188"/>
            <a:ext cx="3705757" cy="1144915"/>
            <a:chOff x="2380124" y="4941539"/>
            <a:chExt cx="5058709" cy="1714805"/>
          </a:xfrm>
        </p:grpSpPr>
        <p:pic>
          <p:nvPicPr>
            <p:cNvPr id="13" name="Picture 4" descr="Imagen relacionada">
              <a:extLst>
                <a:ext uri="{FF2B5EF4-FFF2-40B4-BE49-F238E27FC236}">
                  <a16:creationId xmlns:a16="http://schemas.microsoft.com/office/drawing/2014/main" id="{AC5C1779-804C-4B5D-AD1A-D19910C3F1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167" r="81481" b="27689"/>
            <a:stretch/>
          </p:blipFill>
          <p:spPr bwMode="auto">
            <a:xfrm>
              <a:off x="2380124" y="4941539"/>
              <a:ext cx="1951183" cy="1602392"/>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3">
              <a:extLst>
                <a:ext uri="{FF2B5EF4-FFF2-40B4-BE49-F238E27FC236}">
                  <a16:creationId xmlns:a16="http://schemas.microsoft.com/office/drawing/2014/main" id="{0AB74AFF-D5E7-4B35-A719-F33C512F7A29}"/>
                </a:ext>
              </a:extLst>
            </p:cNvPr>
            <p:cNvSpPr txBox="1"/>
            <p:nvPr/>
          </p:nvSpPr>
          <p:spPr bwMode="auto">
            <a:xfrm>
              <a:off x="3673584" y="6219156"/>
              <a:ext cx="3765249" cy="437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1400" b="1" dirty="0" err="1">
                  <a:solidFill>
                    <a:srgbClr val="0072BC"/>
                  </a:solidFill>
                  <a:latin typeface="Tahoma" panose="020B0604030504040204" pitchFamily="34" charset="0"/>
                </a:rPr>
                <a:t>European</a:t>
              </a:r>
              <a:r>
                <a:rPr lang="es-ES" sz="1400" b="1" dirty="0">
                  <a:solidFill>
                    <a:srgbClr val="0072BC"/>
                  </a:solidFill>
                  <a:latin typeface="Tahoma" panose="020B0604030504040204" pitchFamily="34" charset="0"/>
                </a:rPr>
                <a:t> </a:t>
              </a:r>
              <a:r>
                <a:rPr lang="es-ES" sz="1400" b="1" dirty="0" err="1">
                  <a:solidFill>
                    <a:srgbClr val="0072BC"/>
                  </a:solidFill>
                  <a:latin typeface="Tahoma" panose="020B0604030504040204" pitchFamily="34" charset="0"/>
                </a:rPr>
                <a:t>Geosciences</a:t>
              </a:r>
              <a:r>
                <a:rPr lang="es-ES" sz="1400" b="1" dirty="0">
                  <a:solidFill>
                    <a:srgbClr val="0072BC"/>
                  </a:solidFill>
                  <a:latin typeface="Tahoma" panose="020B0604030504040204" pitchFamily="34" charset="0"/>
                </a:rPr>
                <a:t> </a:t>
              </a:r>
              <a:r>
                <a:rPr lang="es-ES" sz="1400" b="1" dirty="0" err="1">
                  <a:solidFill>
                    <a:srgbClr val="0072BC"/>
                  </a:solidFill>
                  <a:latin typeface="Tahoma" panose="020B0604030504040204" pitchFamily="34" charset="0"/>
                </a:rPr>
                <a:t>Union</a:t>
              </a:r>
              <a:endParaRPr lang="es-ES" sz="1400" b="1" dirty="0">
                <a:solidFill>
                  <a:srgbClr val="0072BC"/>
                </a:solidFill>
                <a:latin typeface="Tahoma" panose="020B0604030504040204" pitchFamily="34" charset="0"/>
              </a:endParaRPr>
            </a:p>
          </p:txBody>
        </p:sp>
        <p:sp>
          <p:nvSpPr>
            <p:cNvPr id="18" name="CuadroTexto 11">
              <a:extLst>
                <a:ext uri="{FF2B5EF4-FFF2-40B4-BE49-F238E27FC236}">
                  <a16:creationId xmlns:a16="http://schemas.microsoft.com/office/drawing/2014/main" id="{9346EE7B-8687-4FF9-9279-16BEFEB00A0E}"/>
                </a:ext>
              </a:extLst>
            </p:cNvPr>
            <p:cNvSpPr txBox="1"/>
            <p:nvPr/>
          </p:nvSpPr>
          <p:spPr bwMode="auto">
            <a:xfrm>
              <a:off x="4231216" y="5285201"/>
              <a:ext cx="1785709"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1600" b="1" dirty="0">
                  <a:solidFill>
                    <a:srgbClr val="0072BC"/>
                  </a:solidFill>
                  <a:latin typeface="Tahoma" panose="020B0604030504040204" pitchFamily="34" charset="0"/>
                </a:rPr>
                <a:t>General</a:t>
              </a:r>
            </a:p>
            <a:p>
              <a:pPr marL="571500" indent="-571500"/>
              <a:r>
                <a:rPr lang="es-ES" sz="1600" b="1" dirty="0" err="1">
                  <a:solidFill>
                    <a:srgbClr val="0072BC"/>
                  </a:solidFill>
                  <a:latin typeface="Tahoma" panose="020B0604030504040204" pitchFamily="34" charset="0"/>
                </a:rPr>
                <a:t>Assembly</a:t>
              </a:r>
              <a:endParaRPr lang="es-ES" sz="1600" b="1" dirty="0">
                <a:solidFill>
                  <a:srgbClr val="0072BC"/>
                </a:solidFill>
                <a:latin typeface="Tahoma" panose="020B0604030504040204" pitchFamily="34" charset="0"/>
              </a:endParaRPr>
            </a:p>
          </p:txBody>
        </p:sp>
        <p:sp>
          <p:nvSpPr>
            <p:cNvPr id="19" name="CuadroTexto 12">
              <a:extLst>
                <a:ext uri="{FF2B5EF4-FFF2-40B4-BE49-F238E27FC236}">
                  <a16:creationId xmlns:a16="http://schemas.microsoft.com/office/drawing/2014/main" id="{3C8DF5AC-B16D-4D87-AEE8-8C0326219C60}"/>
                </a:ext>
              </a:extLst>
            </p:cNvPr>
            <p:cNvSpPr txBox="1"/>
            <p:nvPr/>
          </p:nvSpPr>
          <p:spPr bwMode="auto">
            <a:xfrm>
              <a:off x="5653355" y="5172788"/>
              <a:ext cx="172633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4000"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
        <p:nvSpPr>
          <p:cNvPr id="20" name="Retângulo 19">
            <a:extLst>
              <a:ext uri="{FF2B5EF4-FFF2-40B4-BE49-F238E27FC236}">
                <a16:creationId xmlns:a16="http://schemas.microsoft.com/office/drawing/2014/main" id="{445A41A5-8685-4A40-8631-9798F32D9F33}"/>
              </a:ext>
            </a:extLst>
          </p:cNvPr>
          <p:cNvSpPr/>
          <p:nvPr/>
        </p:nvSpPr>
        <p:spPr>
          <a:xfrm>
            <a:off x="936064" y="936741"/>
            <a:ext cx="7333457" cy="369332"/>
          </a:xfrm>
          <a:prstGeom prst="rect">
            <a:avLst/>
          </a:prstGeom>
        </p:spPr>
        <p:txBody>
          <a:bodyPr wrap="square">
            <a:spAutoFit/>
          </a:bodyPr>
          <a:lstStyle/>
          <a:p>
            <a:r>
              <a:rPr lang="es-ES" b="1" dirty="0" err="1">
                <a:solidFill>
                  <a:srgbClr val="0072BC"/>
                </a:solidFill>
                <a:latin typeface="Open Sans"/>
              </a:rPr>
              <a:t>Heritage</a:t>
            </a:r>
            <a:r>
              <a:rPr lang="es-ES" b="1" dirty="0">
                <a:solidFill>
                  <a:srgbClr val="0072BC"/>
                </a:solidFill>
                <a:latin typeface="Open Sans"/>
              </a:rPr>
              <a:t> </a:t>
            </a:r>
            <a:r>
              <a:rPr lang="es-ES" b="1" dirty="0" err="1">
                <a:solidFill>
                  <a:srgbClr val="0072BC"/>
                </a:solidFill>
                <a:latin typeface="Open Sans"/>
              </a:rPr>
              <a:t>Stones</a:t>
            </a:r>
            <a:r>
              <a:rPr lang="es-ES" b="1" dirty="0">
                <a:solidFill>
                  <a:srgbClr val="0072BC"/>
                </a:solidFill>
                <a:latin typeface="Open Sans"/>
              </a:rPr>
              <a:t>: Global </a:t>
            </a:r>
            <a:r>
              <a:rPr lang="es-ES" b="1" dirty="0" err="1">
                <a:solidFill>
                  <a:srgbClr val="0072BC"/>
                </a:solidFill>
                <a:latin typeface="Open Sans"/>
              </a:rPr>
              <a:t>relevance</a:t>
            </a:r>
            <a:r>
              <a:rPr lang="es-ES" b="1" dirty="0">
                <a:solidFill>
                  <a:srgbClr val="0072BC"/>
                </a:solidFill>
                <a:latin typeface="Open Sans"/>
              </a:rPr>
              <a:t> vis-à-vis </a:t>
            </a:r>
            <a:r>
              <a:rPr lang="es-ES" b="1" dirty="0" err="1">
                <a:solidFill>
                  <a:srgbClr val="0072BC"/>
                </a:solidFill>
                <a:latin typeface="Open Sans"/>
              </a:rPr>
              <a:t>architectonic</a:t>
            </a:r>
            <a:r>
              <a:rPr lang="es-ES" b="1" dirty="0">
                <a:solidFill>
                  <a:srgbClr val="0072BC"/>
                </a:solidFill>
                <a:latin typeface="Open Sans"/>
              </a:rPr>
              <a:t> </a:t>
            </a:r>
            <a:r>
              <a:rPr lang="es-ES" b="1" dirty="0" err="1">
                <a:solidFill>
                  <a:srgbClr val="0072BC"/>
                </a:solidFill>
                <a:latin typeface="Open Sans"/>
              </a:rPr>
              <a:t>heritage</a:t>
            </a:r>
            <a:endParaRPr lang="es-ES" b="1" dirty="0"/>
          </a:p>
        </p:txBody>
      </p:sp>
    </p:spTree>
    <p:extLst>
      <p:ext uri="{BB962C8B-B14F-4D97-AF65-F5344CB8AC3E}">
        <p14:creationId xmlns:p14="http://schemas.microsoft.com/office/powerpoint/2010/main" val="1977008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8A4A9AB8-9567-4925-A89C-CA2DBF064082}"/>
              </a:ext>
            </a:extLst>
          </p:cNvPr>
          <p:cNvPicPr>
            <a:picLocks noChangeAspect="1"/>
          </p:cNvPicPr>
          <p:nvPr/>
        </p:nvPicPr>
        <p:blipFill>
          <a:blip r:embed="rId2"/>
          <a:stretch>
            <a:fillRect/>
          </a:stretch>
        </p:blipFill>
        <p:spPr>
          <a:xfrm>
            <a:off x="194334" y="1247496"/>
            <a:ext cx="4414179" cy="5287039"/>
          </a:xfrm>
          <a:prstGeom prst="rect">
            <a:avLst/>
          </a:prstGeom>
        </p:spPr>
      </p:pic>
      <p:sp>
        <p:nvSpPr>
          <p:cNvPr id="14" name="Rectángulo 13">
            <a:extLst>
              <a:ext uri="{FF2B5EF4-FFF2-40B4-BE49-F238E27FC236}">
                <a16:creationId xmlns:a16="http://schemas.microsoft.com/office/drawing/2014/main" id="{C132120D-BF0F-46D5-A6AB-F48F18AC5F54}"/>
              </a:ext>
            </a:extLst>
          </p:cNvPr>
          <p:cNvSpPr/>
          <p:nvPr/>
        </p:nvSpPr>
        <p:spPr>
          <a:xfrm>
            <a:off x="455583" y="6457529"/>
            <a:ext cx="1367041" cy="369332"/>
          </a:xfrm>
          <a:prstGeom prst="rect">
            <a:avLst/>
          </a:prstGeom>
        </p:spPr>
        <p:txBody>
          <a:bodyPr wrap="none">
            <a:spAutoFit/>
          </a:bodyPr>
          <a:lstStyle/>
          <a:p>
            <a:r>
              <a:rPr lang="es-ES" dirty="0" err="1">
                <a:solidFill>
                  <a:srgbClr val="1373BA"/>
                </a:solidFill>
                <a:latin typeface="+mj-lt"/>
              </a:rPr>
              <a:t>Coat</a:t>
            </a:r>
            <a:r>
              <a:rPr lang="es-ES" dirty="0">
                <a:solidFill>
                  <a:srgbClr val="1373BA"/>
                </a:solidFill>
                <a:latin typeface="+mj-lt"/>
              </a:rPr>
              <a:t> </a:t>
            </a:r>
            <a:r>
              <a:rPr lang="es-ES" dirty="0" err="1">
                <a:solidFill>
                  <a:srgbClr val="1373BA"/>
                </a:solidFill>
                <a:latin typeface="+mj-lt"/>
              </a:rPr>
              <a:t>of</a:t>
            </a:r>
            <a:r>
              <a:rPr lang="es-ES" dirty="0">
                <a:solidFill>
                  <a:srgbClr val="1373BA"/>
                </a:solidFill>
                <a:latin typeface="+mj-lt"/>
              </a:rPr>
              <a:t> </a:t>
            </a:r>
            <a:r>
              <a:rPr lang="es-ES" dirty="0" err="1">
                <a:solidFill>
                  <a:srgbClr val="1373BA"/>
                </a:solidFill>
                <a:latin typeface="+mj-lt"/>
              </a:rPr>
              <a:t>arms</a:t>
            </a:r>
            <a:endParaRPr lang="es-ES" dirty="0">
              <a:solidFill>
                <a:srgbClr val="1373BA"/>
              </a:solidFill>
              <a:latin typeface="+mj-lt"/>
            </a:endParaRPr>
          </a:p>
        </p:txBody>
      </p:sp>
      <p:pic>
        <p:nvPicPr>
          <p:cNvPr id="12" name="Imagen 11">
            <a:extLst>
              <a:ext uri="{FF2B5EF4-FFF2-40B4-BE49-F238E27FC236}">
                <a16:creationId xmlns:a16="http://schemas.microsoft.com/office/drawing/2014/main" id="{ED6ADFBB-73A5-4DE5-9AB7-3BE408966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878" y="4317306"/>
            <a:ext cx="438447" cy="490563"/>
          </a:xfrm>
          <a:prstGeom prst="rect">
            <a:avLst/>
          </a:prstGeom>
        </p:spPr>
      </p:pic>
      <p:pic>
        <p:nvPicPr>
          <p:cNvPr id="16" name="Imagen 15">
            <a:extLst>
              <a:ext uri="{FF2B5EF4-FFF2-40B4-BE49-F238E27FC236}">
                <a16:creationId xmlns:a16="http://schemas.microsoft.com/office/drawing/2014/main" id="{B8FF4D12-8CFF-4159-BF8E-466771556C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8517" y="2325880"/>
            <a:ext cx="3559724" cy="3982851"/>
          </a:xfrm>
          <a:prstGeom prst="rect">
            <a:avLst/>
          </a:prstGeom>
        </p:spPr>
      </p:pic>
      <p:grpSp>
        <p:nvGrpSpPr>
          <p:cNvPr id="24" name="Grupo 23">
            <a:extLst>
              <a:ext uri="{FF2B5EF4-FFF2-40B4-BE49-F238E27FC236}">
                <a16:creationId xmlns:a16="http://schemas.microsoft.com/office/drawing/2014/main" id="{8A972EA0-0934-4ED4-8919-AEC5CD1AE3F4}"/>
              </a:ext>
            </a:extLst>
          </p:cNvPr>
          <p:cNvGrpSpPr/>
          <p:nvPr/>
        </p:nvGrpSpPr>
        <p:grpSpPr>
          <a:xfrm>
            <a:off x="3237739" y="6354880"/>
            <a:ext cx="1370774" cy="551283"/>
            <a:chOff x="3130144" y="2579891"/>
            <a:chExt cx="1370774" cy="551283"/>
          </a:xfrm>
        </p:grpSpPr>
        <p:sp>
          <p:nvSpPr>
            <p:cNvPr id="25" name="Rectángulo 24">
              <a:extLst>
                <a:ext uri="{FF2B5EF4-FFF2-40B4-BE49-F238E27FC236}">
                  <a16:creationId xmlns:a16="http://schemas.microsoft.com/office/drawing/2014/main" id="{F96C7FCC-710B-4068-9EDF-5593A95CFBF9}"/>
                </a:ext>
              </a:extLst>
            </p:cNvPr>
            <p:cNvSpPr/>
            <p:nvPr/>
          </p:nvSpPr>
          <p:spPr>
            <a:xfrm>
              <a:off x="3176591" y="2633206"/>
              <a:ext cx="1216656" cy="378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2F0EC227-3050-4290-9AEA-E66C68C5F3F0}"/>
                </a:ext>
              </a:extLst>
            </p:cNvPr>
            <p:cNvSpPr/>
            <p:nvPr/>
          </p:nvSpPr>
          <p:spPr>
            <a:xfrm>
              <a:off x="3253632" y="2818445"/>
              <a:ext cx="513345" cy="66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7" name="Rectángulo 26">
              <a:extLst>
                <a:ext uri="{FF2B5EF4-FFF2-40B4-BE49-F238E27FC236}">
                  <a16:creationId xmlns:a16="http://schemas.microsoft.com/office/drawing/2014/main" id="{D2598553-F777-405B-AF3F-4B85CFBB74D6}"/>
                </a:ext>
              </a:extLst>
            </p:cNvPr>
            <p:cNvSpPr/>
            <p:nvPr/>
          </p:nvSpPr>
          <p:spPr>
            <a:xfrm>
              <a:off x="3766977" y="2818445"/>
              <a:ext cx="513345" cy="6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8" name="CuadroTexto 27">
              <a:extLst>
                <a:ext uri="{FF2B5EF4-FFF2-40B4-BE49-F238E27FC236}">
                  <a16:creationId xmlns:a16="http://schemas.microsoft.com/office/drawing/2014/main" id="{63CC4DEA-6A39-43F2-93D1-A6E77E6E5F95}"/>
                </a:ext>
              </a:extLst>
            </p:cNvPr>
            <p:cNvSpPr txBox="1"/>
            <p:nvPr/>
          </p:nvSpPr>
          <p:spPr>
            <a:xfrm>
              <a:off x="3130144" y="2612214"/>
              <a:ext cx="206460" cy="176373"/>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0</a:t>
              </a:r>
              <a:endParaRPr lang="en-GB" sz="1200" dirty="0">
                <a:latin typeface="Times New Roman" panose="02020603050405020304" pitchFamily="18" charset="0"/>
                <a:cs typeface="Times New Roman" panose="02020603050405020304" pitchFamily="18" charset="0"/>
              </a:endParaRPr>
            </a:p>
          </p:txBody>
        </p:sp>
        <p:sp>
          <p:nvSpPr>
            <p:cNvPr id="29" name="CuadroTexto 28">
              <a:extLst>
                <a:ext uri="{FF2B5EF4-FFF2-40B4-BE49-F238E27FC236}">
                  <a16:creationId xmlns:a16="http://schemas.microsoft.com/office/drawing/2014/main" id="{641CBDBE-7174-4A08-A816-62189CA456A7}"/>
                </a:ext>
              </a:extLst>
            </p:cNvPr>
            <p:cNvSpPr txBox="1"/>
            <p:nvPr/>
          </p:nvSpPr>
          <p:spPr>
            <a:xfrm>
              <a:off x="4057043" y="2579891"/>
              <a:ext cx="443875" cy="276999"/>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20</a:t>
              </a:r>
              <a:endParaRPr lang="en-GB" sz="1200" dirty="0">
                <a:latin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C7B0EE3A-62C6-4AA9-B9E8-D08D6BE33EC0}"/>
                </a:ext>
              </a:extLst>
            </p:cNvPr>
            <p:cNvSpPr txBox="1"/>
            <p:nvPr/>
          </p:nvSpPr>
          <p:spPr>
            <a:xfrm>
              <a:off x="3559785" y="2854175"/>
              <a:ext cx="522226" cy="276999"/>
            </a:xfrm>
            <a:prstGeom prst="rect">
              <a:avLst/>
            </a:prstGeom>
            <a:noFill/>
          </p:spPr>
          <p:txBody>
            <a:bodyPr wrap="square" rtlCol="0">
              <a:spAutoFit/>
            </a:bodyPr>
            <a:lstStyle/>
            <a:p>
              <a:r>
                <a:rPr lang="es-ES" sz="1200" dirty="0">
                  <a:latin typeface="Palatino Linotype" panose="02040502050505030304" pitchFamily="18" charset="0"/>
                </a:rPr>
                <a:t>cm</a:t>
              </a:r>
              <a:endParaRPr lang="en-GB" sz="1200" dirty="0">
                <a:latin typeface="Palatino Linotype" panose="02040502050505030304" pitchFamily="18" charset="0"/>
              </a:endParaRPr>
            </a:p>
          </p:txBody>
        </p:sp>
      </p:grpSp>
      <p:sp>
        <p:nvSpPr>
          <p:cNvPr id="21" name="Flecha: cheurón 4">
            <a:extLst>
              <a:ext uri="{FF2B5EF4-FFF2-40B4-BE49-F238E27FC236}">
                <a16:creationId xmlns:a16="http://schemas.microsoft.com/office/drawing/2014/main" id="{0D31A2F0-0A4A-4167-A505-7F797F013591}"/>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CuadroTexto 9">
            <a:extLst>
              <a:ext uri="{FF2B5EF4-FFF2-40B4-BE49-F238E27FC236}">
                <a16:creationId xmlns:a16="http://schemas.microsoft.com/office/drawing/2014/main" id="{F5E5D4E2-C9A3-4040-996B-BD0A371900F7}"/>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3" name="CuadroTexto 10">
            <a:extLst>
              <a:ext uri="{FF2B5EF4-FFF2-40B4-BE49-F238E27FC236}">
                <a16:creationId xmlns:a16="http://schemas.microsoft.com/office/drawing/2014/main" id="{4343776A-A150-4BDD-B1F1-92F06469E3BA}"/>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31" name="CuadroTexto 11">
            <a:extLst>
              <a:ext uri="{FF2B5EF4-FFF2-40B4-BE49-F238E27FC236}">
                <a16:creationId xmlns:a16="http://schemas.microsoft.com/office/drawing/2014/main" id="{721EBCA7-ADFA-4B0D-A66F-9341FE289DEC}"/>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32" name="CuadroTexto 12">
            <a:extLst>
              <a:ext uri="{FF2B5EF4-FFF2-40B4-BE49-F238E27FC236}">
                <a16:creationId xmlns:a16="http://schemas.microsoft.com/office/drawing/2014/main" id="{C51C0FD3-B765-428D-92CD-4C35D82E30B1}"/>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33" name="Flecha: cheurón 18">
            <a:extLst>
              <a:ext uri="{FF2B5EF4-FFF2-40B4-BE49-F238E27FC236}">
                <a16:creationId xmlns:a16="http://schemas.microsoft.com/office/drawing/2014/main" id="{96B894F9-E3F1-4DA9-9448-6BCED8A6F553}"/>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Flecha: cheurón 19">
            <a:extLst>
              <a:ext uri="{FF2B5EF4-FFF2-40B4-BE49-F238E27FC236}">
                <a16:creationId xmlns:a16="http://schemas.microsoft.com/office/drawing/2014/main" id="{E6A34E0D-481D-41A9-9ED2-E1D175D8A76C}"/>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35" name="Flecha: cheurón 20">
            <a:extLst>
              <a:ext uri="{FF2B5EF4-FFF2-40B4-BE49-F238E27FC236}">
                <a16:creationId xmlns:a16="http://schemas.microsoft.com/office/drawing/2014/main" id="{E150072A-C9AD-49C0-8AAA-EEAA462C164F}"/>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grpSp>
        <p:nvGrpSpPr>
          <p:cNvPr id="36" name="Grupo 4">
            <a:extLst>
              <a:ext uri="{FF2B5EF4-FFF2-40B4-BE49-F238E27FC236}">
                <a16:creationId xmlns:a16="http://schemas.microsoft.com/office/drawing/2014/main" id="{4791FDCB-3BD7-4253-9312-FB4688560A37}"/>
              </a:ext>
            </a:extLst>
          </p:cNvPr>
          <p:cNvGrpSpPr/>
          <p:nvPr/>
        </p:nvGrpSpPr>
        <p:grpSpPr>
          <a:xfrm>
            <a:off x="7242796" y="6231310"/>
            <a:ext cx="1940429" cy="536688"/>
            <a:chOff x="2693832" y="5254961"/>
            <a:chExt cx="3763123" cy="1095884"/>
          </a:xfrm>
        </p:grpSpPr>
        <p:pic>
          <p:nvPicPr>
            <p:cNvPr id="37" name="Picture 4" descr="Imagen relacionada">
              <a:extLst>
                <a:ext uri="{FF2B5EF4-FFF2-40B4-BE49-F238E27FC236}">
                  <a16:creationId xmlns:a16="http://schemas.microsoft.com/office/drawing/2014/main" id="{A4E6E6E4-09AB-4487-BF69-7A7C1D8224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11">
              <a:extLst>
                <a:ext uri="{FF2B5EF4-FFF2-40B4-BE49-F238E27FC236}">
                  <a16:creationId xmlns:a16="http://schemas.microsoft.com/office/drawing/2014/main" id="{A263D86B-FCDB-4B27-9C74-8593FC8F15FE}"/>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39" name="CuadroTexto 12">
              <a:extLst>
                <a:ext uri="{FF2B5EF4-FFF2-40B4-BE49-F238E27FC236}">
                  <a16:creationId xmlns:a16="http://schemas.microsoft.com/office/drawing/2014/main" id="{082B02B6-D5F0-47D4-B204-D964E2E257B2}"/>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16283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150000" y="150000"/>
                                    </p:animScale>
                                  </p:childTnLst>
                                </p:cTn>
                              </p:par>
                              <p:par>
                                <p:cTn id="7" presetID="63" presetClass="path" presetSubtype="0" accel="50000" decel="50000" fill="hold" nodeType="withEffect">
                                  <p:stCondLst>
                                    <p:cond delay="0"/>
                                  </p:stCondLst>
                                  <p:childTnLst>
                                    <p:animMotion origin="layout" path="M -1.94444E-6 2.22222E-6 L 0.45243 -0.00417 " pathEditMode="relative" rAng="0" ptsTypes="AA">
                                      <p:cBhvr>
                                        <p:cTn id="8" dur="2000" fill="hold"/>
                                        <p:tgtEl>
                                          <p:spTgt spid="12"/>
                                        </p:tgtEl>
                                        <p:attrNameLst>
                                          <p:attrName>ppt_x</p:attrName>
                                          <p:attrName>ppt_y</p:attrName>
                                        </p:attrNameLst>
                                      </p:cBhvr>
                                      <p:rCtr x="22622" y="-208"/>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32E47A6E-85D1-4092-9CEB-7E8B68DF9F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415" t="14619" b="6021"/>
          <a:stretch/>
        </p:blipFill>
        <p:spPr>
          <a:xfrm>
            <a:off x="286068" y="904243"/>
            <a:ext cx="4379472" cy="5822761"/>
          </a:xfrm>
          <a:prstGeom prst="rect">
            <a:avLst/>
          </a:prstGeom>
        </p:spPr>
      </p:pic>
      <p:pic>
        <p:nvPicPr>
          <p:cNvPr id="16" name="Imagen 15">
            <a:extLst>
              <a:ext uri="{FF2B5EF4-FFF2-40B4-BE49-F238E27FC236}">
                <a16:creationId xmlns:a16="http://schemas.microsoft.com/office/drawing/2014/main" id="{D01B167F-5543-42A9-B973-9F8F6CC0695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5217" t="7272" r="1" b="3050"/>
          <a:stretch/>
        </p:blipFill>
        <p:spPr>
          <a:xfrm>
            <a:off x="4747981" y="886307"/>
            <a:ext cx="4128679" cy="5822760"/>
          </a:xfrm>
          <a:prstGeom prst="rect">
            <a:avLst/>
          </a:prstGeom>
        </p:spPr>
      </p:pic>
      <p:sp>
        <p:nvSpPr>
          <p:cNvPr id="15" name="Flecha: cheurón 4">
            <a:extLst>
              <a:ext uri="{FF2B5EF4-FFF2-40B4-BE49-F238E27FC236}">
                <a16:creationId xmlns:a16="http://schemas.microsoft.com/office/drawing/2014/main" id="{AA750B4C-7823-40B2-A47E-88F8A6D80185}"/>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CuadroTexto 9">
            <a:extLst>
              <a:ext uri="{FF2B5EF4-FFF2-40B4-BE49-F238E27FC236}">
                <a16:creationId xmlns:a16="http://schemas.microsoft.com/office/drawing/2014/main" id="{704C982C-E770-4EC1-9C4F-BBED3C59C664}"/>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19" name="CuadroTexto 10">
            <a:extLst>
              <a:ext uri="{FF2B5EF4-FFF2-40B4-BE49-F238E27FC236}">
                <a16:creationId xmlns:a16="http://schemas.microsoft.com/office/drawing/2014/main" id="{5A7E71B7-D652-4E85-8A9A-7C90D91E5268}"/>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0" name="CuadroTexto 11">
            <a:extLst>
              <a:ext uri="{FF2B5EF4-FFF2-40B4-BE49-F238E27FC236}">
                <a16:creationId xmlns:a16="http://schemas.microsoft.com/office/drawing/2014/main" id="{E5471A77-8CBD-4EB3-B348-4ABCAF263AEC}"/>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1" name="CuadroTexto 12">
            <a:extLst>
              <a:ext uri="{FF2B5EF4-FFF2-40B4-BE49-F238E27FC236}">
                <a16:creationId xmlns:a16="http://schemas.microsoft.com/office/drawing/2014/main" id="{DC5A7AA4-97B0-480A-8073-9C1F80024E2E}"/>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22" name="Flecha: cheurón 18">
            <a:extLst>
              <a:ext uri="{FF2B5EF4-FFF2-40B4-BE49-F238E27FC236}">
                <a16:creationId xmlns:a16="http://schemas.microsoft.com/office/drawing/2014/main" id="{4E948344-4DF7-4AFF-B3FB-9E8A7FAD26F9}"/>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Flecha: cheurón 19">
            <a:extLst>
              <a:ext uri="{FF2B5EF4-FFF2-40B4-BE49-F238E27FC236}">
                <a16:creationId xmlns:a16="http://schemas.microsoft.com/office/drawing/2014/main" id="{9A2F439E-68BE-4B47-B0B7-2480D22B55F2}"/>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24" name="Flecha: cheurón 20">
            <a:extLst>
              <a:ext uri="{FF2B5EF4-FFF2-40B4-BE49-F238E27FC236}">
                <a16:creationId xmlns:a16="http://schemas.microsoft.com/office/drawing/2014/main" id="{32B1DBD0-BD44-410D-8947-C4C70FBD36F2}"/>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Tree>
    <p:extLst>
      <p:ext uri="{BB962C8B-B14F-4D97-AF65-F5344CB8AC3E}">
        <p14:creationId xmlns:p14="http://schemas.microsoft.com/office/powerpoint/2010/main" val="299195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echa: cheurón 2">
            <a:extLst>
              <a:ext uri="{FF2B5EF4-FFF2-40B4-BE49-F238E27FC236}">
                <a16:creationId xmlns:a16="http://schemas.microsoft.com/office/drawing/2014/main" id="{48CE4F59-4C24-4B87-880B-6132B73151B9}"/>
              </a:ext>
            </a:extLst>
          </p:cNvPr>
          <p:cNvSpPr/>
          <p:nvPr/>
        </p:nvSpPr>
        <p:spPr>
          <a:xfrm>
            <a:off x="2093082" y="209215"/>
            <a:ext cx="3048000"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5" name="Flecha: cheurón 4">
            <a:extLst>
              <a:ext uri="{FF2B5EF4-FFF2-40B4-BE49-F238E27FC236}">
                <a16:creationId xmlns:a16="http://schemas.microsoft.com/office/drawing/2014/main" id="{75A239C2-B805-47B8-992F-E1F17DE960AE}"/>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6" name="CuadroTexto 5">
            <a:extLst>
              <a:ext uri="{FF2B5EF4-FFF2-40B4-BE49-F238E27FC236}">
                <a16:creationId xmlns:a16="http://schemas.microsoft.com/office/drawing/2014/main" id="{20D57819-7F92-4531-9522-B42192EF7A07}"/>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AIMS</a:t>
            </a:r>
          </a:p>
        </p:txBody>
      </p:sp>
      <p:sp>
        <p:nvSpPr>
          <p:cNvPr id="7" name="CuadroTexto 6">
            <a:extLst>
              <a:ext uri="{FF2B5EF4-FFF2-40B4-BE49-F238E27FC236}">
                <a16:creationId xmlns:a16="http://schemas.microsoft.com/office/drawing/2014/main" id="{FCBB5C9D-261B-4054-B4E4-7556E93B02B0}"/>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8" name="CuadroTexto 7">
            <a:extLst>
              <a:ext uri="{FF2B5EF4-FFF2-40B4-BE49-F238E27FC236}">
                <a16:creationId xmlns:a16="http://schemas.microsoft.com/office/drawing/2014/main" id="{8A3D31A9-C527-4A1D-B376-610F703691F1}"/>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9" name="CuadroTexto 8">
            <a:extLst>
              <a:ext uri="{FF2B5EF4-FFF2-40B4-BE49-F238E27FC236}">
                <a16:creationId xmlns:a16="http://schemas.microsoft.com/office/drawing/2014/main" id="{FB12A5DD-4673-4F3F-B382-984553410C81}"/>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10" name="Flecha: cheurón 9">
            <a:extLst>
              <a:ext uri="{FF2B5EF4-FFF2-40B4-BE49-F238E27FC236}">
                <a16:creationId xmlns:a16="http://schemas.microsoft.com/office/drawing/2014/main" id="{61FD1D65-7375-487A-986A-255533450420}"/>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11" name="Flecha: cheurón 10">
            <a:extLst>
              <a:ext uri="{FF2B5EF4-FFF2-40B4-BE49-F238E27FC236}">
                <a16:creationId xmlns:a16="http://schemas.microsoft.com/office/drawing/2014/main" id="{C8A618DB-D98D-43D6-9C86-1EA6689D6F3D}"/>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 name="CuadroTexto 1">
            <a:extLst>
              <a:ext uri="{FF2B5EF4-FFF2-40B4-BE49-F238E27FC236}">
                <a16:creationId xmlns:a16="http://schemas.microsoft.com/office/drawing/2014/main" id="{EA7E3BD7-8BBE-4F43-9672-B90927800F37}"/>
              </a:ext>
            </a:extLst>
          </p:cNvPr>
          <p:cNvSpPr txBox="1"/>
          <p:nvPr/>
        </p:nvSpPr>
        <p:spPr bwMode="auto">
          <a:xfrm>
            <a:off x="1765148" y="994902"/>
            <a:ext cx="3601330" cy="5482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1 </a:t>
            </a:r>
            <a:r>
              <a:rPr lang="es-ES" sz="2000" b="1" dirty="0" err="1">
                <a:solidFill>
                  <a:srgbClr val="1373BA"/>
                </a:solidFill>
                <a:latin typeface="+mj-lt"/>
              </a:rPr>
              <a:t>Locate</a:t>
            </a:r>
            <a:r>
              <a:rPr lang="es-ES" sz="2000" b="1" dirty="0">
                <a:solidFill>
                  <a:srgbClr val="1373BA"/>
                </a:solidFill>
                <a:latin typeface="+mj-lt"/>
              </a:rPr>
              <a:t> </a:t>
            </a:r>
            <a:r>
              <a:rPr lang="es-ES" sz="2000" b="1" dirty="0" err="1">
                <a:solidFill>
                  <a:srgbClr val="1373BA"/>
                </a:solidFill>
                <a:latin typeface="+mj-lt"/>
              </a:rPr>
              <a:t>the</a:t>
            </a:r>
            <a:r>
              <a:rPr lang="es-ES" sz="2000" b="1" dirty="0">
                <a:solidFill>
                  <a:srgbClr val="1373BA"/>
                </a:solidFill>
                <a:latin typeface="+mj-lt"/>
              </a:rPr>
              <a:t> </a:t>
            </a:r>
            <a:r>
              <a:rPr lang="es-ES" sz="2000" b="1" dirty="0" err="1">
                <a:solidFill>
                  <a:srgbClr val="1373BA"/>
                </a:solidFill>
                <a:latin typeface="+mj-lt"/>
              </a:rPr>
              <a:t>historical</a:t>
            </a:r>
            <a:r>
              <a:rPr lang="es-ES" sz="2000" b="1" dirty="0">
                <a:solidFill>
                  <a:srgbClr val="1373BA"/>
                </a:solidFill>
                <a:latin typeface="+mj-lt"/>
              </a:rPr>
              <a:t> </a:t>
            </a:r>
            <a:r>
              <a:rPr lang="es-ES" sz="2000" b="1" dirty="0" err="1">
                <a:solidFill>
                  <a:srgbClr val="1373BA"/>
                </a:solidFill>
                <a:latin typeface="+mj-lt"/>
              </a:rPr>
              <a:t>quarries</a:t>
            </a:r>
            <a:endParaRPr lang="es-ES" sz="2000" b="1" dirty="0">
              <a:solidFill>
                <a:srgbClr val="1373BA"/>
              </a:solidFill>
              <a:latin typeface="+mj-lt"/>
            </a:endParaRPr>
          </a:p>
        </p:txBody>
      </p:sp>
      <p:grpSp>
        <p:nvGrpSpPr>
          <p:cNvPr id="23" name="Grupo 22">
            <a:extLst>
              <a:ext uri="{FF2B5EF4-FFF2-40B4-BE49-F238E27FC236}">
                <a16:creationId xmlns:a16="http://schemas.microsoft.com/office/drawing/2014/main" id="{DBC6A457-F8BD-464E-849F-8171E4D13B98}"/>
              </a:ext>
            </a:extLst>
          </p:cNvPr>
          <p:cNvGrpSpPr/>
          <p:nvPr/>
        </p:nvGrpSpPr>
        <p:grpSpPr>
          <a:xfrm>
            <a:off x="1765148" y="1596617"/>
            <a:ext cx="6274191" cy="1663473"/>
            <a:chOff x="1026338" y="4385992"/>
            <a:chExt cx="6274191" cy="1663473"/>
          </a:xfrm>
        </p:grpSpPr>
        <p:sp>
          <p:nvSpPr>
            <p:cNvPr id="17" name="CuadroTexto 16">
              <a:extLst>
                <a:ext uri="{FF2B5EF4-FFF2-40B4-BE49-F238E27FC236}">
                  <a16:creationId xmlns:a16="http://schemas.microsoft.com/office/drawing/2014/main" id="{8F713741-8106-44C0-97F5-E28B8F7C345B}"/>
                </a:ext>
              </a:extLst>
            </p:cNvPr>
            <p:cNvSpPr txBox="1"/>
            <p:nvPr/>
          </p:nvSpPr>
          <p:spPr bwMode="auto">
            <a:xfrm>
              <a:off x="1026338" y="4385992"/>
              <a:ext cx="6017453" cy="69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2 </a:t>
              </a:r>
              <a:r>
                <a:rPr lang="en-US" sz="2000" b="1" dirty="0" err="1">
                  <a:solidFill>
                    <a:srgbClr val="1373BA"/>
                  </a:solidFill>
                  <a:latin typeface="+mj-lt"/>
                </a:rPr>
                <a:t>Characterise</a:t>
              </a:r>
              <a:r>
                <a:rPr lang="en-US" sz="2000" b="1" dirty="0">
                  <a:solidFill>
                    <a:srgbClr val="1373BA"/>
                  </a:solidFill>
                  <a:latin typeface="+mj-lt"/>
                </a:rPr>
                <a:t> the extraction area</a:t>
              </a:r>
              <a:endParaRPr lang="es-ES" sz="2000" b="1" dirty="0">
                <a:solidFill>
                  <a:srgbClr val="1373BA"/>
                </a:solidFill>
                <a:latin typeface="+mj-lt"/>
              </a:endParaRPr>
            </a:p>
            <a:p>
              <a:pPr marL="571500" indent="-571500"/>
              <a:r>
                <a:rPr lang="es-ES" sz="2000" dirty="0">
                  <a:solidFill>
                    <a:srgbClr val="1373BA"/>
                  </a:solidFill>
                  <a:latin typeface="+mj-lt"/>
                </a:rPr>
                <a:t> </a:t>
              </a:r>
            </a:p>
          </p:txBody>
        </p:sp>
        <p:sp>
          <p:nvSpPr>
            <p:cNvPr id="18" name="CuadroTexto 17">
              <a:extLst>
                <a:ext uri="{FF2B5EF4-FFF2-40B4-BE49-F238E27FC236}">
                  <a16:creationId xmlns:a16="http://schemas.microsoft.com/office/drawing/2014/main" id="{95A7487E-8681-46CD-9683-1C23A0D24ADE}"/>
                </a:ext>
              </a:extLst>
            </p:cNvPr>
            <p:cNvSpPr txBox="1"/>
            <p:nvPr/>
          </p:nvSpPr>
          <p:spPr bwMode="auto">
            <a:xfrm>
              <a:off x="1938391" y="4783645"/>
              <a:ext cx="4081978" cy="535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2.1 </a:t>
              </a:r>
              <a:r>
                <a:rPr lang="en-US" sz="2000" dirty="0">
                  <a:solidFill>
                    <a:srgbClr val="1373BA"/>
                  </a:solidFill>
                  <a:latin typeface="+mj-lt"/>
                </a:rPr>
                <a:t>Historic quarry modeling</a:t>
              </a:r>
              <a:endParaRPr lang="es-ES" sz="2000" dirty="0">
                <a:solidFill>
                  <a:srgbClr val="1373BA"/>
                </a:solidFill>
                <a:latin typeface="+mj-lt"/>
              </a:endParaRPr>
            </a:p>
          </p:txBody>
        </p:sp>
        <p:sp>
          <p:nvSpPr>
            <p:cNvPr id="19" name="CuadroTexto 18">
              <a:extLst>
                <a:ext uri="{FF2B5EF4-FFF2-40B4-BE49-F238E27FC236}">
                  <a16:creationId xmlns:a16="http://schemas.microsoft.com/office/drawing/2014/main" id="{31F1CD5C-A948-4716-BE51-66C137B8A9F8}"/>
                </a:ext>
              </a:extLst>
            </p:cNvPr>
            <p:cNvSpPr txBox="1"/>
            <p:nvPr/>
          </p:nvSpPr>
          <p:spPr bwMode="auto">
            <a:xfrm>
              <a:off x="1938391" y="5137109"/>
              <a:ext cx="5362138" cy="535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2.2 </a:t>
              </a:r>
              <a:r>
                <a:rPr lang="en-US" sz="2000" dirty="0">
                  <a:solidFill>
                    <a:srgbClr val="1373BA"/>
                  </a:solidFill>
                  <a:latin typeface="+mj-lt"/>
                </a:rPr>
                <a:t>Cartography of the extraction area</a:t>
              </a:r>
              <a:endParaRPr lang="es-ES" sz="2000" dirty="0">
                <a:solidFill>
                  <a:srgbClr val="1373BA"/>
                </a:solidFill>
                <a:latin typeface="+mj-lt"/>
              </a:endParaRPr>
            </a:p>
          </p:txBody>
        </p:sp>
        <p:sp>
          <p:nvSpPr>
            <p:cNvPr id="20" name="CuadroTexto 19">
              <a:extLst>
                <a:ext uri="{FF2B5EF4-FFF2-40B4-BE49-F238E27FC236}">
                  <a16:creationId xmlns:a16="http://schemas.microsoft.com/office/drawing/2014/main" id="{EE72E8B3-D7BB-4B9D-95CC-8E45CB6CFCD1}"/>
                </a:ext>
              </a:extLst>
            </p:cNvPr>
            <p:cNvSpPr txBox="1"/>
            <p:nvPr/>
          </p:nvSpPr>
          <p:spPr bwMode="auto">
            <a:xfrm>
              <a:off x="1938391" y="5513782"/>
              <a:ext cx="5362138" cy="5356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2.3 </a:t>
              </a:r>
              <a:r>
                <a:rPr lang="es-ES" sz="2000" dirty="0" err="1">
                  <a:solidFill>
                    <a:srgbClr val="1373BA"/>
                  </a:solidFill>
                  <a:latin typeface="+mj-lt"/>
                </a:rPr>
                <a:t>Volume</a:t>
              </a:r>
              <a:r>
                <a:rPr lang="es-ES" sz="2000" dirty="0">
                  <a:solidFill>
                    <a:srgbClr val="1373BA"/>
                  </a:solidFill>
                  <a:latin typeface="+mj-lt"/>
                </a:rPr>
                <a:t> </a:t>
              </a:r>
              <a:r>
                <a:rPr lang="es-ES" sz="2000" dirty="0" err="1">
                  <a:solidFill>
                    <a:srgbClr val="1373BA"/>
                  </a:solidFill>
                  <a:latin typeface="+mj-lt"/>
                </a:rPr>
                <a:t>of</a:t>
              </a:r>
              <a:r>
                <a:rPr lang="es-ES" sz="2000" dirty="0">
                  <a:solidFill>
                    <a:srgbClr val="1373BA"/>
                  </a:solidFill>
                  <a:latin typeface="+mj-lt"/>
                </a:rPr>
                <a:t> </a:t>
              </a:r>
              <a:r>
                <a:rPr lang="es-ES" sz="2000" dirty="0" err="1">
                  <a:solidFill>
                    <a:srgbClr val="1373BA"/>
                  </a:solidFill>
                  <a:latin typeface="+mj-lt"/>
                </a:rPr>
                <a:t>extracted</a:t>
              </a:r>
              <a:r>
                <a:rPr lang="es-ES" sz="2000" dirty="0">
                  <a:solidFill>
                    <a:srgbClr val="1373BA"/>
                  </a:solidFill>
                  <a:latin typeface="+mj-lt"/>
                </a:rPr>
                <a:t> </a:t>
              </a:r>
              <a:r>
                <a:rPr lang="es-ES" sz="2000" dirty="0" err="1">
                  <a:solidFill>
                    <a:srgbClr val="1373BA"/>
                  </a:solidFill>
                  <a:latin typeface="+mj-lt"/>
                </a:rPr>
                <a:t>granite</a:t>
              </a:r>
              <a:endParaRPr lang="es-ES" sz="2000" dirty="0">
                <a:solidFill>
                  <a:srgbClr val="1373BA"/>
                </a:solidFill>
                <a:latin typeface="+mj-lt"/>
              </a:endParaRPr>
            </a:p>
          </p:txBody>
        </p:sp>
      </p:grpSp>
      <p:grpSp>
        <p:nvGrpSpPr>
          <p:cNvPr id="25" name="Grupo 24">
            <a:extLst>
              <a:ext uri="{FF2B5EF4-FFF2-40B4-BE49-F238E27FC236}">
                <a16:creationId xmlns:a16="http://schemas.microsoft.com/office/drawing/2014/main" id="{FB128A56-2D22-494C-8BDC-068B35E2AB96}"/>
              </a:ext>
            </a:extLst>
          </p:cNvPr>
          <p:cNvGrpSpPr/>
          <p:nvPr/>
        </p:nvGrpSpPr>
        <p:grpSpPr>
          <a:xfrm>
            <a:off x="1776414" y="3636763"/>
            <a:ext cx="5408683" cy="2744677"/>
            <a:chOff x="1776414" y="3636763"/>
            <a:chExt cx="5408683" cy="2744677"/>
          </a:xfrm>
        </p:grpSpPr>
        <p:sp>
          <p:nvSpPr>
            <p:cNvPr id="12" name="CuadroTexto 11">
              <a:extLst>
                <a:ext uri="{FF2B5EF4-FFF2-40B4-BE49-F238E27FC236}">
                  <a16:creationId xmlns:a16="http://schemas.microsoft.com/office/drawing/2014/main" id="{30809D5B-C602-4A1E-B675-8F9501E58E09}"/>
                </a:ext>
              </a:extLst>
            </p:cNvPr>
            <p:cNvSpPr txBox="1"/>
            <p:nvPr/>
          </p:nvSpPr>
          <p:spPr bwMode="auto">
            <a:xfrm>
              <a:off x="1776414" y="3636763"/>
              <a:ext cx="4170413" cy="8012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 </a:t>
              </a:r>
              <a:r>
                <a:rPr lang="es-ES" sz="2000" b="1" dirty="0" err="1">
                  <a:solidFill>
                    <a:srgbClr val="1373BA"/>
                  </a:solidFill>
                  <a:latin typeface="+mj-lt"/>
                </a:rPr>
                <a:t>Characterise</a:t>
              </a:r>
              <a:r>
                <a:rPr lang="es-ES" sz="2000" b="1" dirty="0">
                  <a:solidFill>
                    <a:srgbClr val="1373BA"/>
                  </a:solidFill>
                  <a:latin typeface="+mj-lt"/>
                </a:rPr>
                <a:t> </a:t>
              </a:r>
              <a:r>
                <a:rPr lang="es-ES" sz="2000" b="1" dirty="0" err="1">
                  <a:solidFill>
                    <a:srgbClr val="1373BA"/>
                  </a:solidFill>
                  <a:latin typeface="+mj-lt"/>
                </a:rPr>
                <a:t>the</a:t>
              </a:r>
              <a:r>
                <a:rPr lang="es-ES" sz="2000" b="1" dirty="0">
                  <a:solidFill>
                    <a:srgbClr val="1373BA"/>
                  </a:solidFill>
                  <a:latin typeface="+mj-lt"/>
                </a:rPr>
                <a:t> </a:t>
              </a:r>
              <a:r>
                <a:rPr lang="es-ES" sz="2000" b="1" dirty="0" err="1">
                  <a:solidFill>
                    <a:srgbClr val="1373BA"/>
                  </a:solidFill>
                  <a:latin typeface="+mj-lt"/>
                </a:rPr>
                <a:t>building</a:t>
              </a:r>
              <a:r>
                <a:rPr lang="es-ES" sz="2000" b="1" dirty="0">
                  <a:solidFill>
                    <a:srgbClr val="1373BA"/>
                  </a:solidFill>
                  <a:latin typeface="+mj-lt"/>
                </a:rPr>
                <a:t> </a:t>
              </a:r>
              <a:r>
                <a:rPr lang="es-ES" sz="2000" b="1" dirty="0" err="1">
                  <a:solidFill>
                    <a:srgbClr val="1373BA"/>
                  </a:solidFill>
                  <a:latin typeface="+mj-lt"/>
                </a:rPr>
                <a:t>stones</a:t>
              </a:r>
              <a:endParaRPr lang="es-ES" sz="2000" b="1" dirty="0">
                <a:solidFill>
                  <a:srgbClr val="1373BA"/>
                </a:solidFill>
                <a:latin typeface="+mj-lt"/>
              </a:endParaRPr>
            </a:p>
            <a:p>
              <a:pPr marL="571500" indent="-571500"/>
              <a:r>
                <a:rPr lang="es-ES" sz="2000" dirty="0">
                  <a:solidFill>
                    <a:srgbClr val="1373BA"/>
                  </a:solidFill>
                  <a:latin typeface="+mj-lt"/>
                </a:rPr>
                <a:t> </a:t>
              </a:r>
            </a:p>
          </p:txBody>
        </p:sp>
        <p:sp>
          <p:nvSpPr>
            <p:cNvPr id="13" name="CuadroTexto 12">
              <a:extLst>
                <a:ext uri="{FF2B5EF4-FFF2-40B4-BE49-F238E27FC236}">
                  <a16:creationId xmlns:a16="http://schemas.microsoft.com/office/drawing/2014/main" id="{4A1CC39C-D60B-46F1-BB58-7AB8F65FC92A}"/>
                </a:ext>
              </a:extLst>
            </p:cNvPr>
            <p:cNvSpPr txBox="1"/>
            <p:nvPr/>
          </p:nvSpPr>
          <p:spPr bwMode="auto">
            <a:xfrm>
              <a:off x="2712414" y="4023531"/>
              <a:ext cx="3948027"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3.1 </a:t>
              </a:r>
              <a:r>
                <a:rPr lang="es-ES" sz="2000" dirty="0" err="1">
                  <a:solidFill>
                    <a:srgbClr val="1373BA"/>
                  </a:solidFill>
                  <a:latin typeface="+mj-lt"/>
                </a:rPr>
                <a:t>Petrographic</a:t>
              </a:r>
              <a:r>
                <a:rPr lang="es-ES" sz="2000" dirty="0">
                  <a:solidFill>
                    <a:srgbClr val="1373BA"/>
                  </a:solidFill>
                  <a:latin typeface="+mj-lt"/>
                </a:rPr>
                <a:t> </a:t>
              </a:r>
              <a:r>
                <a:rPr lang="es-ES" sz="2000" dirty="0" err="1">
                  <a:solidFill>
                    <a:srgbClr val="1373BA"/>
                  </a:solidFill>
                  <a:latin typeface="+mj-lt"/>
                </a:rPr>
                <a:t>properties</a:t>
              </a:r>
              <a:endParaRPr lang="es-ES" sz="2000" dirty="0">
                <a:solidFill>
                  <a:srgbClr val="1373BA"/>
                </a:solidFill>
                <a:latin typeface="+mj-lt"/>
              </a:endParaRPr>
            </a:p>
          </p:txBody>
        </p:sp>
        <p:sp>
          <p:nvSpPr>
            <p:cNvPr id="14" name="CuadroTexto 13">
              <a:extLst>
                <a:ext uri="{FF2B5EF4-FFF2-40B4-BE49-F238E27FC236}">
                  <a16:creationId xmlns:a16="http://schemas.microsoft.com/office/drawing/2014/main" id="{AB0E4BB4-36A5-43A2-AEA9-9A467477FCA3}"/>
                </a:ext>
              </a:extLst>
            </p:cNvPr>
            <p:cNvSpPr txBox="1"/>
            <p:nvPr/>
          </p:nvSpPr>
          <p:spPr bwMode="auto">
            <a:xfrm>
              <a:off x="2677201" y="4713289"/>
              <a:ext cx="3375719"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3.3 </a:t>
              </a:r>
              <a:r>
                <a:rPr lang="es-ES" sz="2000" dirty="0" err="1">
                  <a:solidFill>
                    <a:srgbClr val="1373BA"/>
                  </a:solidFill>
                  <a:latin typeface="+mj-lt"/>
                </a:rPr>
                <a:t>Petrophysical</a:t>
              </a:r>
              <a:r>
                <a:rPr lang="es-ES" sz="2000" dirty="0">
                  <a:solidFill>
                    <a:srgbClr val="1373BA"/>
                  </a:solidFill>
                  <a:latin typeface="+mj-lt"/>
                </a:rPr>
                <a:t> </a:t>
              </a:r>
              <a:r>
                <a:rPr lang="es-ES" sz="2000" dirty="0" err="1">
                  <a:solidFill>
                    <a:srgbClr val="1373BA"/>
                  </a:solidFill>
                  <a:latin typeface="+mj-lt"/>
                </a:rPr>
                <a:t>properties</a:t>
              </a:r>
              <a:endParaRPr lang="es-ES" sz="2000" dirty="0">
                <a:solidFill>
                  <a:srgbClr val="1373BA"/>
                </a:solidFill>
                <a:latin typeface="+mj-lt"/>
              </a:endParaRPr>
            </a:p>
          </p:txBody>
        </p:sp>
        <p:sp>
          <p:nvSpPr>
            <p:cNvPr id="15" name="CuadroTexto 14">
              <a:extLst>
                <a:ext uri="{FF2B5EF4-FFF2-40B4-BE49-F238E27FC236}">
                  <a16:creationId xmlns:a16="http://schemas.microsoft.com/office/drawing/2014/main" id="{6A3D2A15-F473-443E-8DEA-53438B1F9459}"/>
                </a:ext>
              </a:extLst>
            </p:cNvPr>
            <p:cNvSpPr txBox="1"/>
            <p:nvPr/>
          </p:nvSpPr>
          <p:spPr bwMode="auto">
            <a:xfrm>
              <a:off x="3589413" y="5076356"/>
              <a:ext cx="3258201"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3.3.1 </a:t>
              </a:r>
              <a:r>
                <a:rPr lang="es-ES" sz="2000" dirty="0" err="1">
                  <a:solidFill>
                    <a:srgbClr val="1373BA"/>
                  </a:solidFill>
                  <a:latin typeface="+mj-lt"/>
                </a:rPr>
                <a:t>Hydric</a:t>
              </a:r>
              <a:r>
                <a:rPr lang="es-ES" sz="2000" dirty="0">
                  <a:solidFill>
                    <a:srgbClr val="1373BA"/>
                  </a:solidFill>
                  <a:latin typeface="+mj-lt"/>
                </a:rPr>
                <a:t> </a:t>
              </a:r>
              <a:r>
                <a:rPr lang="es-ES" sz="2000" dirty="0" err="1">
                  <a:solidFill>
                    <a:srgbClr val="1373BA"/>
                  </a:solidFill>
                  <a:latin typeface="+mj-lt"/>
                </a:rPr>
                <a:t>properties</a:t>
              </a:r>
              <a:endParaRPr lang="es-ES" sz="2000" dirty="0">
                <a:solidFill>
                  <a:srgbClr val="1373BA"/>
                </a:solidFill>
                <a:latin typeface="+mj-lt"/>
              </a:endParaRPr>
            </a:p>
          </p:txBody>
        </p:sp>
        <p:sp>
          <p:nvSpPr>
            <p:cNvPr id="16" name="CuadroTexto 15">
              <a:extLst>
                <a:ext uri="{FF2B5EF4-FFF2-40B4-BE49-F238E27FC236}">
                  <a16:creationId xmlns:a16="http://schemas.microsoft.com/office/drawing/2014/main" id="{BCCD9060-98FC-43C2-9637-E015F8C3E11C}"/>
                </a:ext>
              </a:extLst>
            </p:cNvPr>
            <p:cNvSpPr txBox="1"/>
            <p:nvPr/>
          </p:nvSpPr>
          <p:spPr bwMode="auto">
            <a:xfrm>
              <a:off x="3565654" y="5412198"/>
              <a:ext cx="3582092" cy="621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3.3.2 </a:t>
              </a:r>
              <a:r>
                <a:rPr lang="es-ES" sz="2000" dirty="0" err="1">
                  <a:solidFill>
                    <a:srgbClr val="1373BA"/>
                  </a:solidFill>
                  <a:latin typeface="+mj-lt"/>
                </a:rPr>
                <a:t>Ultrasound</a:t>
              </a:r>
              <a:r>
                <a:rPr lang="es-ES" sz="2000" dirty="0">
                  <a:solidFill>
                    <a:srgbClr val="1373BA"/>
                  </a:solidFill>
                  <a:latin typeface="+mj-lt"/>
                </a:rPr>
                <a:t> pulse </a:t>
              </a:r>
              <a:r>
                <a:rPr lang="es-ES" sz="2000" dirty="0" err="1">
                  <a:solidFill>
                    <a:srgbClr val="1373BA"/>
                  </a:solidFill>
                  <a:latin typeface="+mj-lt"/>
                </a:rPr>
                <a:t>velocity</a:t>
              </a:r>
              <a:endParaRPr lang="es-ES" sz="2000" dirty="0">
                <a:solidFill>
                  <a:srgbClr val="1373BA"/>
                </a:solidFill>
                <a:latin typeface="+mj-lt"/>
              </a:endParaRPr>
            </a:p>
          </p:txBody>
        </p:sp>
        <p:sp>
          <p:nvSpPr>
            <p:cNvPr id="21" name="CuadroTexto 20">
              <a:extLst>
                <a:ext uri="{FF2B5EF4-FFF2-40B4-BE49-F238E27FC236}">
                  <a16:creationId xmlns:a16="http://schemas.microsoft.com/office/drawing/2014/main" id="{C2320CF9-C433-420D-B1DA-CFDA99270B3F}"/>
                </a:ext>
              </a:extLst>
            </p:cNvPr>
            <p:cNvSpPr txBox="1"/>
            <p:nvPr/>
          </p:nvSpPr>
          <p:spPr bwMode="auto">
            <a:xfrm>
              <a:off x="3565654" y="5759941"/>
              <a:ext cx="3281960" cy="621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3.3.3 </a:t>
              </a:r>
              <a:r>
                <a:rPr lang="es-ES" sz="2000" dirty="0" err="1">
                  <a:solidFill>
                    <a:srgbClr val="1373BA"/>
                  </a:solidFill>
                  <a:latin typeface="+mj-lt"/>
                </a:rPr>
                <a:t>Colour</a:t>
              </a:r>
              <a:endParaRPr lang="es-ES" sz="2000" dirty="0">
                <a:solidFill>
                  <a:srgbClr val="1373BA"/>
                </a:solidFill>
                <a:latin typeface="+mj-lt"/>
              </a:endParaRPr>
            </a:p>
          </p:txBody>
        </p:sp>
        <p:sp>
          <p:nvSpPr>
            <p:cNvPr id="22" name="CuadroTexto 21">
              <a:extLst>
                <a:ext uri="{FF2B5EF4-FFF2-40B4-BE49-F238E27FC236}">
                  <a16:creationId xmlns:a16="http://schemas.microsoft.com/office/drawing/2014/main" id="{965A781E-72F6-433B-86E5-BAE392BB3A6B}"/>
                </a:ext>
              </a:extLst>
            </p:cNvPr>
            <p:cNvSpPr txBox="1"/>
            <p:nvPr/>
          </p:nvSpPr>
          <p:spPr bwMode="auto">
            <a:xfrm>
              <a:off x="2712414" y="4341132"/>
              <a:ext cx="4472683"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3.2 </a:t>
              </a:r>
              <a:r>
                <a:rPr lang="es-ES" sz="2000" dirty="0" err="1">
                  <a:solidFill>
                    <a:srgbClr val="1373BA"/>
                  </a:solidFill>
                  <a:latin typeface="+mj-lt"/>
                </a:rPr>
                <a:t>Mineralogical</a:t>
              </a:r>
              <a:r>
                <a:rPr lang="es-ES" sz="2000" dirty="0">
                  <a:solidFill>
                    <a:srgbClr val="1373BA"/>
                  </a:solidFill>
                  <a:latin typeface="+mj-lt"/>
                </a:rPr>
                <a:t> </a:t>
              </a:r>
              <a:r>
                <a:rPr lang="es-ES" sz="2000" dirty="0" err="1">
                  <a:solidFill>
                    <a:srgbClr val="1373BA"/>
                  </a:solidFill>
                  <a:latin typeface="+mj-lt"/>
                </a:rPr>
                <a:t>composition</a:t>
              </a:r>
              <a:r>
                <a:rPr lang="es-ES" sz="2000" dirty="0">
                  <a:solidFill>
                    <a:srgbClr val="1373BA"/>
                  </a:solidFill>
                  <a:latin typeface="+mj-lt"/>
                </a:rPr>
                <a:t> (XRD)</a:t>
              </a:r>
            </a:p>
          </p:txBody>
        </p:sp>
      </p:grpSp>
      <p:sp>
        <p:nvSpPr>
          <p:cNvPr id="24" name="CuadroTexto 23">
            <a:extLst>
              <a:ext uri="{FF2B5EF4-FFF2-40B4-BE49-F238E27FC236}">
                <a16:creationId xmlns:a16="http://schemas.microsoft.com/office/drawing/2014/main" id="{FD20E636-1E38-4BC6-9842-9DE99F09C51B}"/>
              </a:ext>
            </a:extLst>
          </p:cNvPr>
          <p:cNvSpPr txBox="1"/>
          <p:nvPr/>
        </p:nvSpPr>
        <p:spPr bwMode="auto">
          <a:xfrm rot="19473432">
            <a:off x="605276" y="4083727"/>
            <a:ext cx="7160301" cy="9154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lgn="ctr"/>
            <a:r>
              <a:rPr lang="es-ES" sz="10000" b="1" dirty="0">
                <a:solidFill>
                  <a:srgbClr val="1373BA"/>
                </a:solidFill>
                <a:latin typeface="+mj-lt"/>
              </a:rPr>
              <a:t>DECAY</a:t>
            </a:r>
          </a:p>
        </p:txBody>
      </p:sp>
      <p:grpSp>
        <p:nvGrpSpPr>
          <p:cNvPr id="26" name="Grupo 4">
            <a:extLst>
              <a:ext uri="{FF2B5EF4-FFF2-40B4-BE49-F238E27FC236}">
                <a16:creationId xmlns:a16="http://schemas.microsoft.com/office/drawing/2014/main" id="{2B9E3C53-78B8-4232-B2B2-CF2C7DD327EF}"/>
              </a:ext>
            </a:extLst>
          </p:cNvPr>
          <p:cNvGrpSpPr/>
          <p:nvPr/>
        </p:nvGrpSpPr>
        <p:grpSpPr>
          <a:xfrm>
            <a:off x="7242796" y="6231310"/>
            <a:ext cx="1940429" cy="536688"/>
            <a:chOff x="2693832" y="5254961"/>
            <a:chExt cx="3763123" cy="1095884"/>
          </a:xfrm>
        </p:grpSpPr>
        <p:pic>
          <p:nvPicPr>
            <p:cNvPr id="27" name="Picture 4" descr="Imagen relacionada">
              <a:extLst>
                <a:ext uri="{FF2B5EF4-FFF2-40B4-BE49-F238E27FC236}">
                  <a16:creationId xmlns:a16="http://schemas.microsoft.com/office/drawing/2014/main" id="{6C65A65E-843C-4B3B-A499-28E50675C4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11">
              <a:extLst>
                <a:ext uri="{FF2B5EF4-FFF2-40B4-BE49-F238E27FC236}">
                  <a16:creationId xmlns:a16="http://schemas.microsoft.com/office/drawing/2014/main" id="{23C9303C-8D8D-416D-BFC4-47C144AA7376}"/>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29" name="CuadroTexto 12">
              <a:extLst>
                <a:ext uri="{FF2B5EF4-FFF2-40B4-BE49-F238E27FC236}">
                  <a16:creationId xmlns:a16="http://schemas.microsoft.com/office/drawing/2014/main" id="{2EB8D545-AA1C-4190-B476-89899D000152}"/>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2904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echa: cheurón 7">
            <a:extLst>
              <a:ext uri="{FF2B5EF4-FFF2-40B4-BE49-F238E27FC236}">
                <a16:creationId xmlns:a16="http://schemas.microsoft.com/office/drawing/2014/main" id="{6DA61566-C8D7-4A32-B28D-E9B647972DFA}"/>
              </a:ext>
            </a:extLst>
          </p:cNvPr>
          <p:cNvSpPr/>
          <p:nvPr/>
        </p:nvSpPr>
        <p:spPr>
          <a:xfrm>
            <a:off x="2093082" y="209215"/>
            <a:ext cx="3048000" cy="358775"/>
          </a:xfrm>
          <a:prstGeom prst="chevron">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pic>
        <p:nvPicPr>
          <p:cNvPr id="2050" name="Picture 2" descr="Resultado de imagen para diccionario geografico 1758 portugal">
            <a:extLst>
              <a:ext uri="{FF2B5EF4-FFF2-40B4-BE49-F238E27FC236}">
                <a16:creationId xmlns:a16="http://schemas.microsoft.com/office/drawing/2014/main" id="{387D58EC-7650-4EC3-A493-0D33567D32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11" y="1216605"/>
            <a:ext cx="4183405" cy="5025797"/>
          </a:xfrm>
          <a:prstGeom prst="rect">
            <a:avLst/>
          </a:prstGeom>
          <a:noFill/>
          <a:extLst>
            <a:ext uri="{909E8E84-426E-40DD-AFC4-6F175D3DCCD1}">
              <a14:hiddenFill xmlns:a14="http://schemas.microsoft.com/office/drawing/2010/main">
                <a:solidFill>
                  <a:srgbClr val="FFFFFF"/>
                </a:solidFill>
              </a14:hiddenFill>
            </a:ext>
          </a:extLst>
        </p:spPr>
      </p:pic>
      <p:sp>
        <p:nvSpPr>
          <p:cNvPr id="3" name="Flecha: cheurón 2">
            <a:extLst>
              <a:ext uri="{FF2B5EF4-FFF2-40B4-BE49-F238E27FC236}">
                <a16:creationId xmlns:a16="http://schemas.microsoft.com/office/drawing/2014/main" id="{176279C0-5673-4D45-B7F1-94B929AF2AC0}"/>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4" name="CuadroTexto 3">
            <a:extLst>
              <a:ext uri="{FF2B5EF4-FFF2-40B4-BE49-F238E27FC236}">
                <a16:creationId xmlns:a16="http://schemas.microsoft.com/office/drawing/2014/main" id="{8048A633-D8A2-40AD-8898-D0FD7030609F}"/>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5" name="CuadroTexto 4">
            <a:extLst>
              <a:ext uri="{FF2B5EF4-FFF2-40B4-BE49-F238E27FC236}">
                <a16:creationId xmlns:a16="http://schemas.microsoft.com/office/drawing/2014/main" id="{CBD2662A-581B-4478-B3C6-EE2CCC5F27BD}"/>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6" name="CuadroTexto 5">
            <a:extLst>
              <a:ext uri="{FF2B5EF4-FFF2-40B4-BE49-F238E27FC236}">
                <a16:creationId xmlns:a16="http://schemas.microsoft.com/office/drawing/2014/main" id="{CEBF1E9A-FBD2-471A-B4C1-F261E099894B}"/>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7" name="CuadroTexto 6">
            <a:extLst>
              <a:ext uri="{FF2B5EF4-FFF2-40B4-BE49-F238E27FC236}">
                <a16:creationId xmlns:a16="http://schemas.microsoft.com/office/drawing/2014/main" id="{9A39AF8E-C147-4B4A-A350-34DB5B5A0AA8}"/>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9" name="Flecha: cheurón 8">
            <a:extLst>
              <a:ext uri="{FF2B5EF4-FFF2-40B4-BE49-F238E27FC236}">
                <a16:creationId xmlns:a16="http://schemas.microsoft.com/office/drawing/2014/main" id="{FC1860E5-77F2-46B8-B5CB-B30B1D0CA5DD}"/>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10" name="Flecha: cheurón 9">
            <a:extLst>
              <a:ext uri="{FF2B5EF4-FFF2-40B4-BE49-F238E27FC236}">
                <a16:creationId xmlns:a16="http://schemas.microsoft.com/office/drawing/2014/main" id="{5B178122-4A10-4600-9F91-30E8F1EFC60E}"/>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 name="Rectángulo 1">
            <a:extLst>
              <a:ext uri="{FF2B5EF4-FFF2-40B4-BE49-F238E27FC236}">
                <a16:creationId xmlns:a16="http://schemas.microsoft.com/office/drawing/2014/main" id="{F2941E2F-8CBA-4870-8473-9CE255F8A899}"/>
              </a:ext>
            </a:extLst>
          </p:cNvPr>
          <p:cNvSpPr/>
          <p:nvPr/>
        </p:nvSpPr>
        <p:spPr>
          <a:xfrm>
            <a:off x="4572000" y="2967335"/>
            <a:ext cx="4240889" cy="1938992"/>
          </a:xfrm>
          <a:prstGeom prst="rect">
            <a:avLst/>
          </a:prstGeom>
        </p:spPr>
        <p:txBody>
          <a:bodyPr wrap="square">
            <a:spAutoFit/>
          </a:bodyPr>
          <a:lstStyle/>
          <a:p>
            <a:pPr algn="just"/>
            <a:r>
              <a:rPr lang="en-US" sz="2400" dirty="0">
                <a:solidFill>
                  <a:srgbClr val="1373BA"/>
                </a:solidFill>
                <a:latin typeface="+mj-lt"/>
              </a:rPr>
              <a:t>The Portuguese Geographic Dictionary of 1747 indicates that in Pena, a village near Vila Real city, there is good </a:t>
            </a:r>
            <a:r>
              <a:rPr lang="en-US" sz="2400" b="1" dirty="0">
                <a:solidFill>
                  <a:srgbClr val="1373BA"/>
                </a:solidFill>
                <a:latin typeface="+mj-lt"/>
              </a:rPr>
              <a:t>“</a:t>
            </a:r>
            <a:r>
              <a:rPr lang="en-US" sz="2400" b="1" dirty="0" err="1">
                <a:solidFill>
                  <a:srgbClr val="1373BA"/>
                </a:solidFill>
                <a:latin typeface="+mj-lt"/>
              </a:rPr>
              <a:t>Pedra</a:t>
            </a:r>
            <a:r>
              <a:rPr lang="en-US" sz="2400" b="1" dirty="0">
                <a:solidFill>
                  <a:srgbClr val="1373BA"/>
                </a:solidFill>
                <a:latin typeface="+mj-lt"/>
              </a:rPr>
              <a:t> </a:t>
            </a:r>
            <a:r>
              <a:rPr lang="en-US" sz="2400" b="1" dirty="0" err="1">
                <a:solidFill>
                  <a:srgbClr val="1373BA"/>
                </a:solidFill>
                <a:latin typeface="+mj-lt"/>
              </a:rPr>
              <a:t>mármore</a:t>
            </a:r>
            <a:r>
              <a:rPr lang="en-US" sz="2400" b="1" dirty="0">
                <a:solidFill>
                  <a:srgbClr val="1373BA"/>
                </a:solidFill>
                <a:latin typeface="+mj-lt"/>
              </a:rPr>
              <a:t>”</a:t>
            </a:r>
            <a:endParaRPr lang="es-ES" sz="2400" b="1" dirty="0">
              <a:solidFill>
                <a:srgbClr val="1373BA"/>
              </a:solidFill>
              <a:latin typeface="+mj-lt"/>
            </a:endParaRPr>
          </a:p>
        </p:txBody>
      </p:sp>
      <p:sp>
        <p:nvSpPr>
          <p:cNvPr id="12" name="CuadroTexto 11">
            <a:extLst>
              <a:ext uri="{FF2B5EF4-FFF2-40B4-BE49-F238E27FC236}">
                <a16:creationId xmlns:a16="http://schemas.microsoft.com/office/drawing/2014/main" id="{EE6610D4-34D4-4036-8872-A643FC071343}"/>
              </a:ext>
            </a:extLst>
          </p:cNvPr>
          <p:cNvSpPr txBox="1"/>
          <p:nvPr/>
        </p:nvSpPr>
        <p:spPr bwMode="auto">
          <a:xfrm>
            <a:off x="187623" y="782599"/>
            <a:ext cx="3601330" cy="5482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1 </a:t>
            </a:r>
            <a:r>
              <a:rPr lang="es-ES" sz="2000" b="1" dirty="0" err="1">
                <a:solidFill>
                  <a:srgbClr val="1373BA"/>
                </a:solidFill>
                <a:latin typeface="+mj-lt"/>
              </a:rPr>
              <a:t>Locate</a:t>
            </a:r>
            <a:r>
              <a:rPr lang="es-ES" sz="2000" b="1" dirty="0">
                <a:solidFill>
                  <a:srgbClr val="1373BA"/>
                </a:solidFill>
                <a:latin typeface="+mj-lt"/>
              </a:rPr>
              <a:t> </a:t>
            </a:r>
            <a:r>
              <a:rPr lang="es-ES" sz="2000" b="1" dirty="0" err="1">
                <a:solidFill>
                  <a:srgbClr val="1373BA"/>
                </a:solidFill>
                <a:latin typeface="+mj-lt"/>
              </a:rPr>
              <a:t>the</a:t>
            </a:r>
            <a:r>
              <a:rPr lang="es-ES" sz="2000" b="1" dirty="0">
                <a:solidFill>
                  <a:srgbClr val="1373BA"/>
                </a:solidFill>
                <a:latin typeface="+mj-lt"/>
              </a:rPr>
              <a:t> </a:t>
            </a:r>
            <a:r>
              <a:rPr lang="es-ES" sz="2000" b="1" dirty="0" err="1">
                <a:solidFill>
                  <a:srgbClr val="1373BA"/>
                </a:solidFill>
                <a:latin typeface="+mj-lt"/>
              </a:rPr>
              <a:t>historical</a:t>
            </a:r>
            <a:r>
              <a:rPr lang="es-ES" sz="2000" b="1" dirty="0">
                <a:solidFill>
                  <a:srgbClr val="1373BA"/>
                </a:solidFill>
                <a:latin typeface="+mj-lt"/>
              </a:rPr>
              <a:t> </a:t>
            </a:r>
            <a:r>
              <a:rPr lang="es-ES" sz="2000" b="1" dirty="0" err="1">
                <a:solidFill>
                  <a:srgbClr val="1373BA"/>
                </a:solidFill>
                <a:latin typeface="+mj-lt"/>
              </a:rPr>
              <a:t>quarries</a:t>
            </a:r>
            <a:endParaRPr lang="es-ES" sz="2000" b="1" dirty="0">
              <a:solidFill>
                <a:srgbClr val="1373BA"/>
              </a:solidFill>
              <a:latin typeface="+mj-lt"/>
            </a:endParaRPr>
          </a:p>
        </p:txBody>
      </p:sp>
      <p:grpSp>
        <p:nvGrpSpPr>
          <p:cNvPr id="21" name="Grupo 4">
            <a:extLst>
              <a:ext uri="{FF2B5EF4-FFF2-40B4-BE49-F238E27FC236}">
                <a16:creationId xmlns:a16="http://schemas.microsoft.com/office/drawing/2014/main" id="{6AABA516-ECD1-4954-AC19-08444A964BE3}"/>
              </a:ext>
            </a:extLst>
          </p:cNvPr>
          <p:cNvGrpSpPr/>
          <p:nvPr/>
        </p:nvGrpSpPr>
        <p:grpSpPr>
          <a:xfrm>
            <a:off x="7242796" y="6231310"/>
            <a:ext cx="1940429" cy="536688"/>
            <a:chOff x="2693832" y="5254961"/>
            <a:chExt cx="3763123" cy="1095884"/>
          </a:xfrm>
        </p:grpSpPr>
        <p:pic>
          <p:nvPicPr>
            <p:cNvPr id="22" name="Picture 4" descr="Imagen relacionada">
              <a:extLst>
                <a:ext uri="{FF2B5EF4-FFF2-40B4-BE49-F238E27FC236}">
                  <a16:creationId xmlns:a16="http://schemas.microsoft.com/office/drawing/2014/main" id="{1D9CC02D-A451-4B4F-B36F-E3061E5556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11">
              <a:extLst>
                <a:ext uri="{FF2B5EF4-FFF2-40B4-BE49-F238E27FC236}">
                  <a16:creationId xmlns:a16="http://schemas.microsoft.com/office/drawing/2014/main" id="{7962F325-7956-4AC1-AFC1-0CF685AE3DF7}"/>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24" name="CuadroTexto 12">
              <a:extLst>
                <a:ext uri="{FF2B5EF4-FFF2-40B4-BE49-F238E27FC236}">
                  <a16:creationId xmlns:a16="http://schemas.microsoft.com/office/drawing/2014/main" id="{FC55890D-3909-4897-956A-4FA78706F6CC}"/>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224963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B772396-D149-4D49-A137-830B34F5A7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94" t="8105" r="3410" b="11004"/>
          <a:stretch/>
        </p:blipFill>
        <p:spPr>
          <a:xfrm>
            <a:off x="286067" y="871537"/>
            <a:ext cx="8640000" cy="5837532"/>
          </a:xfrm>
          <a:prstGeom prst="rect">
            <a:avLst/>
          </a:prstGeom>
        </p:spPr>
      </p:pic>
      <p:sp>
        <p:nvSpPr>
          <p:cNvPr id="2" name="Rectángulo 1">
            <a:extLst>
              <a:ext uri="{FF2B5EF4-FFF2-40B4-BE49-F238E27FC236}">
                <a16:creationId xmlns:a16="http://schemas.microsoft.com/office/drawing/2014/main" id="{7B1B673A-2E19-468F-9D3D-42290CE36BC5}"/>
              </a:ext>
            </a:extLst>
          </p:cNvPr>
          <p:cNvSpPr/>
          <p:nvPr/>
        </p:nvSpPr>
        <p:spPr>
          <a:xfrm>
            <a:off x="457200" y="6247605"/>
            <a:ext cx="2955809" cy="369332"/>
          </a:xfrm>
          <a:prstGeom prst="rect">
            <a:avLst/>
          </a:prstGeom>
        </p:spPr>
        <p:txBody>
          <a:bodyPr wrap="none">
            <a:spAutoFit/>
          </a:bodyPr>
          <a:lstStyle/>
          <a:p>
            <a:r>
              <a:rPr lang="pt-BR" dirty="0" err="1">
                <a:solidFill>
                  <a:schemeClr val="bg1">
                    <a:lumMod val="95000"/>
                  </a:schemeClr>
                </a:solidFill>
                <a:latin typeface="+mj-lt"/>
              </a:rPr>
              <a:t>Church</a:t>
            </a:r>
            <a:r>
              <a:rPr lang="pt-BR" dirty="0">
                <a:solidFill>
                  <a:schemeClr val="bg1">
                    <a:lumMod val="95000"/>
                  </a:schemeClr>
                </a:solidFill>
                <a:latin typeface="+mj-lt"/>
              </a:rPr>
              <a:t> </a:t>
            </a:r>
            <a:r>
              <a:rPr lang="pt-BR" dirty="0" err="1">
                <a:solidFill>
                  <a:schemeClr val="bg1">
                    <a:lumMod val="95000"/>
                  </a:schemeClr>
                </a:solidFill>
                <a:latin typeface="+mj-lt"/>
              </a:rPr>
              <a:t>of</a:t>
            </a:r>
            <a:r>
              <a:rPr lang="pt-BR" dirty="0">
                <a:solidFill>
                  <a:schemeClr val="bg1">
                    <a:lumMod val="95000"/>
                  </a:schemeClr>
                </a:solidFill>
                <a:latin typeface="+mj-lt"/>
              </a:rPr>
              <a:t> </a:t>
            </a:r>
            <a:r>
              <a:rPr lang="pt-BR" dirty="0" err="1">
                <a:solidFill>
                  <a:schemeClr val="bg1">
                    <a:lumMod val="95000"/>
                  </a:schemeClr>
                </a:solidFill>
                <a:latin typeface="+mj-lt"/>
              </a:rPr>
              <a:t>Sao</a:t>
            </a:r>
            <a:r>
              <a:rPr lang="pt-BR" dirty="0">
                <a:solidFill>
                  <a:schemeClr val="bg1">
                    <a:lumMod val="95000"/>
                  </a:schemeClr>
                </a:solidFill>
                <a:latin typeface="+mj-lt"/>
              </a:rPr>
              <a:t> Miguel da Pena</a:t>
            </a:r>
            <a:endParaRPr lang="es-ES" dirty="0">
              <a:solidFill>
                <a:schemeClr val="bg1">
                  <a:lumMod val="95000"/>
                </a:schemeClr>
              </a:solidFill>
              <a:latin typeface="+mj-lt"/>
            </a:endParaRPr>
          </a:p>
        </p:txBody>
      </p:sp>
      <p:sp>
        <p:nvSpPr>
          <p:cNvPr id="12" name="Rectángulo 11">
            <a:extLst>
              <a:ext uri="{FF2B5EF4-FFF2-40B4-BE49-F238E27FC236}">
                <a16:creationId xmlns:a16="http://schemas.microsoft.com/office/drawing/2014/main" id="{A0AF1C9C-B0E4-4EC0-A36D-09C96190E915}"/>
              </a:ext>
            </a:extLst>
          </p:cNvPr>
          <p:cNvSpPr/>
          <p:nvPr/>
        </p:nvSpPr>
        <p:spPr>
          <a:xfrm>
            <a:off x="5337162" y="2135062"/>
            <a:ext cx="1890518" cy="369332"/>
          </a:xfrm>
          <a:prstGeom prst="rect">
            <a:avLst/>
          </a:prstGeom>
        </p:spPr>
        <p:txBody>
          <a:bodyPr wrap="none">
            <a:spAutoFit/>
          </a:bodyPr>
          <a:lstStyle/>
          <a:p>
            <a:r>
              <a:rPr lang="es-ES" dirty="0" err="1">
                <a:solidFill>
                  <a:schemeClr val="bg1">
                    <a:lumMod val="95000"/>
                  </a:schemeClr>
                </a:solidFill>
                <a:latin typeface="+mj-lt"/>
              </a:rPr>
              <a:t>Picarreira</a:t>
            </a:r>
            <a:r>
              <a:rPr lang="es-ES" dirty="0">
                <a:solidFill>
                  <a:schemeClr val="bg1">
                    <a:lumMod val="95000"/>
                  </a:schemeClr>
                </a:solidFill>
                <a:latin typeface="+mj-lt"/>
              </a:rPr>
              <a:t> </a:t>
            </a:r>
            <a:r>
              <a:rPr lang="es-ES" dirty="0" err="1">
                <a:solidFill>
                  <a:schemeClr val="bg1">
                    <a:lumMod val="95000"/>
                  </a:schemeClr>
                </a:solidFill>
                <a:latin typeface="+mj-lt"/>
              </a:rPr>
              <a:t>montain</a:t>
            </a:r>
            <a:endParaRPr lang="es-ES" dirty="0">
              <a:solidFill>
                <a:schemeClr val="bg1">
                  <a:lumMod val="95000"/>
                </a:schemeClr>
              </a:solidFill>
              <a:latin typeface="+mj-lt"/>
            </a:endParaRPr>
          </a:p>
        </p:txBody>
      </p:sp>
      <p:sp>
        <p:nvSpPr>
          <p:cNvPr id="13" name="CuadroTexto 12">
            <a:extLst>
              <a:ext uri="{FF2B5EF4-FFF2-40B4-BE49-F238E27FC236}">
                <a16:creationId xmlns:a16="http://schemas.microsoft.com/office/drawing/2014/main" id="{24963360-EC95-4CE5-B25B-E14B51E0CC45}"/>
              </a:ext>
            </a:extLst>
          </p:cNvPr>
          <p:cNvSpPr txBox="1"/>
          <p:nvPr/>
        </p:nvSpPr>
        <p:spPr bwMode="auto">
          <a:xfrm>
            <a:off x="187623" y="782599"/>
            <a:ext cx="3601330" cy="5482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1 </a:t>
            </a:r>
            <a:r>
              <a:rPr lang="es-ES" sz="2000" b="1" dirty="0" err="1">
                <a:solidFill>
                  <a:srgbClr val="1373BA"/>
                </a:solidFill>
                <a:latin typeface="+mj-lt"/>
              </a:rPr>
              <a:t>Locate</a:t>
            </a:r>
            <a:r>
              <a:rPr lang="es-ES" sz="2000" b="1" dirty="0">
                <a:solidFill>
                  <a:srgbClr val="1373BA"/>
                </a:solidFill>
                <a:latin typeface="+mj-lt"/>
              </a:rPr>
              <a:t> </a:t>
            </a:r>
            <a:r>
              <a:rPr lang="es-ES" sz="2000" b="1" dirty="0" err="1">
                <a:solidFill>
                  <a:srgbClr val="1373BA"/>
                </a:solidFill>
                <a:latin typeface="+mj-lt"/>
              </a:rPr>
              <a:t>the</a:t>
            </a:r>
            <a:r>
              <a:rPr lang="es-ES" sz="2000" b="1" dirty="0">
                <a:solidFill>
                  <a:srgbClr val="1373BA"/>
                </a:solidFill>
                <a:latin typeface="+mj-lt"/>
              </a:rPr>
              <a:t> </a:t>
            </a:r>
            <a:r>
              <a:rPr lang="es-ES" sz="2000" b="1" dirty="0" err="1">
                <a:solidFill>
                  <a:srgbClr val="1373BA"/>
                </a:solidFill>
                <a:latin typeface="+mj-lt"/>
              </a:rPr>
              <a:t>historical</a:t>
            </a:r>
            <a:r>
              <a:rPr lang="es-ES" sz="2000" b="1" dirty="0">
                <a:solidFill>
                  <a:srgbClr val="1373BA"/>
                </a:solidFill>
                <a:latin typeface="+mj-lt"/>
              </a:rPr>
              <a:t> </a:t>
            </a:r>
            <a:r>
              <a:rPr lang="es-ES" sz="2000" b="1" dirty="0" err="1">
                <a:solidFill>
                  <a:srgbClr val="1373BA"/>
                </a:solidFill>
                <a:latin typeface="+mj-lt"/>
              </a:rPr>
              <a:t>quarries</a:t>
            </a:r>
            <a:endParaRPr lang="es-ES" sz="2000" b="1" dirty="0">
              <a:solidFill>
                <a:srgbClr val="1373BA"/>
              </a:solidFill>
              <a:latin typeface="+mj-lt"/>
            </a:endParaRPr>
          </a:p>
        </p:txBody>
      </p:sp>
      <p:sp>
        <p:nvSpPr>
          <p:cNvPr id="14" name="Flecha: cheurón 7">
            <a:extLst>
              <a:ext uri="{FF2B5EF4-FFF2-40B4-BE49-F238E27FC236}">
                <a16:creationId xmlns:a16="http://schemas.microsoft.com/office/drawing/2014/main" id="{A7F2E576-F9A4-421A-A409-A092CCB3A860}"/>
              </a:ext>
            </a:extLst>
          </p:cNvPr>
          <p:cNvSpPr/>
          <p:nvPr/>
        </p:nvSpPr>
        <p:spPr>
          <a:xfrm>
            <a:off x="2093082" y="209215"/>
            <a:ext cx="3048000" cy="358775"/>
          </a:xfrm>
          <a:prstGeom prst="chevron">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5" name="Flecha: cheurón 2">
            <a:extLst>
              <a:ext uri="{FF2B5EF4-FFF2-40B4-BE49-F238E27FC236}">
                <a16:creationId xmlns:a16="http://schemas.microsoft.com/office/drawing/2014/main" id="{52817611-3B23-4FF1-9DA0-6054AAB1D5DD}"/>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6" name="CuadroTexto 3">
            <a:extLst>
              <a:ext uri="{FF2B5EF4-FFF2-40B4-BE49-F238E27FC236}">
                <a16:creationId xmlns:a16="http://schemas.microsoft.com/office/drawing/2014/main" id="{3E256425-8C59-44DB-8998-EA75702892DE}"/>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17" name="CuadroTexto 4">
            <a:extLst>
              <a:ext uri="{FF2B5EF4-FFF2-40B4-BE49-F238E27FC236}">
                <a16:creationId xmlns:a16="http://schemas.microsoft.com/office/drawing/2014/main" id="{72A93A99-57D4-4B95-93E1-46655E5F8310}"/>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18" name="CuadroTexto 5">
            <a:extLst>
              <a:ext uri="{FF2B5EF4-FFF2-40B4-BE49-F238E27FC236}">
                <a16:creationId xmlns:a16="http://schemas.microsoft.com/office/drawing/2014/main" id="{19E12FBC-7DF5-43B1-A810-E83DB9C0B135}"/>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19" name="CuadroTexto 6">
            <a:extLst>
              <a:ext uri="{FF2B5EF4-FFF2-40B4-BE49-F238E27FC236}">
                <a16:creationId xmlns:a16="http://schemas.microsoft.com/office/drawing/2014/main" id="{363444D3-FDED-43E8-AEB7-11010D70CC0B}"/>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20" name="Flecha: cheurón 8">
            <a:extLst>
              <a:ext uri="{FF2B5EF4-FFF2-40B4-BE49-F238E27FC236}">
                <a16:creationId xmlns:a16="http://schemas.microsoft.com/office/drawing/2014/main" id="{EEA192D9-B0A7-48AE-90D9-572AF38D09A5}"/>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1" name="Flecha: cheurón 9">
            <a:extLst>
              <a:ext uri="{FF2B5EF4-FFF2-40B4-BE49-F238E27FC236}">
                <a16:creationId xmlns:a16="http://schemas.microsoft.com/office/drawing/2014/main" id="{B961A8BD-41BB-4250-BF9D-14605EE4F965}"/>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Tree>
    <p:extLst>
      <p:ext uri="{BB962C8B-B14F-4D97-AF65-F5344CB8AC3E}">
        <p14:creationId xmlns:p14="http://schemas.microsoft.com/office/powerpoint/2010/main" val="1081551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o 32">
            <a:extLst>
              <a:ext uri="{FF2B5EF4-FFF2-40B4-BE49-F238E27FC236}">
                <a16:creationId xmlns:a16="http://schemas.microsoft.com/office/drawing/2014/main" id="{E05844A4-D722-4949-97BA-D1DC9867DD97}"/>
              </a:ext>
            </a:extLst>
          </p:cNvPr>
          <p:cNvGrpSpPr/>
          <p:nvPr/>
        </p:nvGrpSpPr>
        <p:grpSpPr>
          <a:xfrm>
            <a:off x="325994" y="1828030"/>
            <a:ext cx="7926101" cy="5355242"/>
            <a:chOff x="121081" y="1656102"/>
            <a:chExt cx="7926101" cy="5355242"/>
          </a:xfrm>
        </p:grpSpPr>
        <p:pic>
          <p:nvPicPr>
            <p:cNvPr id="3" name="Imagen 2">
              <a:extLst>
                <a:ext uri="{FF2B5EF4-FFF2-40B4-BE49-F238E27FC236}">
                  <a16:creationId xmlns:a16="http://schemas.microsoft.com/office/drawing/2014/main" id="{A38D9480-BBFB-460D-92FB-881192DDDE2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500"/>
                      </a14:imgEffect>
                      <a14:imgEffect>
                        <a14:saturation sat="264000"/>
                      </a14:imgEffect>
                    </a14:imgLayer>
                  </a14:imgProps>
                </a:ext>
                <a:ext uri="{28A0092B-C50C-407E-A947-70E740481C1C}">
                  <a14:useLocalDpi xmlns:a14="http://schemas.microsoft.com/office/drawing/2010/main" val="0"/>
                </a:ext>
              </a:extLst>
            </a:blip>
            <a:srcRect l="19380" t="17713" r="14612" b="17341"/>
            <a:stretch/>
          </p:blipFill>
          <p:spPr>
            <a:xfrm>
              <a:off x="121081" y="1656102"/>
              <a:ext cx="6317487" cy="4728171"/>
            </a:xfrm>
            <a:prstGeom prst="rect">
              <a:avLst/>
            </a:prstGeom>
            <a:ln>
              <a:solidFill>
                <a:schemeClr val="tx1"/>
              </a:solidFill>
            </a:ln>
          </p:spPr>
        </p:pic>
        <p:sp>
          <p:nvSpPr>
            <p:cNvPr id="21" name="CuadroTexto 20">
              <a:extLst>
                <a:ext uri="{FF2B5EF4-FFF2-40B4-BE49-F238E27FC236}">
                  <a16:creationId xmlns:a16="http://schemas.microsoft.com/office/drawing/2014/main" id="{94905B63-C643-4BDD-9836-926C74DF1C58}"/>
                </a:ext>
              </a:extLst>
            </p:cNvPr>
            <p:cNvSpPr txBox="1"/>
            <p:nvPr/>
          </p:nvSpPr>
          <p:spPr bwMode="auto">
            <a:xfrm>
              <a:off x="3798738" y="6321050"/>
              <a:ext cx="4248444" cy="6902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a:latin typeface="+mj-lt"/>
                </a:rPr>
                <a:t>1:50.000</a:t>
              </a:r>
            </a:p>
          </p:txBody>
        </p:sp>
      </p:grpSp>
      <p:grpSp>
        <p:nvGrpSpPr>
          <p:cNvPr id="5" name="Grupo 4">
            <a:extLst>
              <a:ext uri="{FF2B5EF4-FFF2-40B4-BE49-F238E27FC236}">
                <a16:creationId xmlns:a16="http://schemas.microsoft.com/office/drawing/2014/main" id="{4C3DE3D5-B014-4367-AF97-C5006116BED6}"/>
              </a:ext>
            </a:extLst>
          </p:cNvPr>
          <p:cNvGrpSpPr/>
          <p:nvPr/>
        </p:nvGrpSpPr>
        <p:grpSpPr>
          <a:xfrm>
            <a:off x="4953341" y="5729661"/>
            <a:ext cx="1328069" cy="491789"/>
            <a:chOff x="3130144" y="2621629"/>
            <a:chExt cx="1328069" cy="491789"/>
          </a:xfrm>
        </p:grpSpPr>
        <p:sp>
          <p:nvSpPr>
            <p:cNvPr id="6" name="Rectángulo 5">
              <a:extLst>
                <a:ext uri="{FF2B5EF4-FFF2-40B4-BE49-F238E27FC236}">
                  <a16:creationId xmlns:a16="http://schemas.microsoft.com/office/drawing/2014/main" id="{2C241B37-F5FE-46D4-9F81-2652842DEE90}"/>
                </a:ext>
              </a:extLst>
            </p:cNvPr>
            <p:cNvSpPr/>
            <p:nvPr/>
          </p:nvSpPr>
          <p:spPr>
            <a:xfrm>
              <a:off x="3176591" y="2675410"/>
              <a:ext cx="1216656" cy="378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B63AD411-BCA3-452F-927B-CFD74633D5F4}"/>
                </a:ext>
              </a:extLst>
            </p:cNvPr>
            <p:cNvSpPr/>
            <p:nvPr/>
          </p:nvSpPr>
          <p:spPr>
            <a:xfrm>
              <a:off x="3253632" y="2818445"/>
              <a:ext cx="513345" cy="66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8" name="Rectángulo 7">
              <a:extLst>
                <a:ext uri="{FF2B5EF4-FFF2-40B4-BE49-F238E27FC236}">
                  <a16:creationId xmlns:a16="http://schemas.microsoft.com/office/drawing/2014/main" id="{281CD3F1-984E-46DA-BA27-7CDDFD542D27}"/>
                </a:ext>
              </a:extLst>
            </p:cNvPr>
            <p:cNvSpPr/>
            <p:nvPr/>
          </p:nvSpPr>
          <p:spPr>
            <a:xfrm>
              <a:off x="3766977" y="2818445"/>
              <a:ext cx="513345" cy="6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9" name="CuadroTexto 8">
              <a:extLst>
                <a:ext uri="{FF2B5EF4-FFF2-40B4-BE49-F238E27FC236}">
                  <a16:creationId xmlns:a16="http://schemas.microsoft.com/office/drawing/2014/main" id="{185E9DBC-C03D-4577-985D-09DDBFB49AB4}"/>
                </a:ext>
              </a:extLst>
            </p:cNvPr>
            <p:cNvSpPr txBox="1"/>
            <p:nvPr/>
          </p:nvSpPr>
          <p:spPr>
            <a:xfrm>
              <a:off x="3130144" y="2626282"/>
              <a:ext cx="206460" cy="176373"/>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0</a:t>
              </a:r>
              <a:endParaRPr lang="en-GB" sz="1200"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8E5AD4A3-D34B-47A0-9327-B13E35BD0095}"/>
                </a:ext>
              </a:extLst>
            </p:cNvPr>
            <p:cNvSpPr txBox="1"/>
            <p:nvPr/>
          </p:nvSpPr>
          <p:spPr>
            <a:xfrm>
              <a:off x="4151139" y="2621629"/>
              <a:ext cx="307074" cy="276999"/>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1</a:t>
              </a:r>
              <a:endParaRPr lang="en-GB" sz="1200" dirty="0">
                <a:latin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01C2986C-1EB8-4CA0-8C54-343813E3A893}"/>
                </a:ext>
              </a:extLst>
            </p:cNvPr>
            <p:cNvSpPr txBox="1"/>
            <p:nvPr/>
          </p:nvSpPr>
          <p:spPr>
            <a:xfrm>
              <a:off x="3559785" y="2836419"/>
              <a:ext cx="522226" cy="276999"/>
            </a:xfrm>
            <a:prstGeom prst="rect">
              <a:avLst/>
            </a:prstGeom>
            <a:noFill/>
          </p:spPr>
          <p:txBody>
            <a:bodyPr wrap="square" rtlCol="0">
              <a:spAutoFit/>
            </a:bodyPr>
            <a:lstStyle/>
            <a:p>
              <a:r>
                <a:rPr lang="es-ES" sz="1200" dirty="0">
                  <a:latin typeface="Palatino Linotype" panose="02040502050505030304" pitchFamily="18" charset="0"/>
                </a:rPr>
                <a:t>Km</a:t>
              </a:r>
              <a:endParaRPr lang="en-GB" sz="1200" dirty="0">
                <a:latin typeface="Palatino Linotype" panose="02040502050505030304" pitchFamily="18" charset="0"/>
              </a:endParaRPr>
            </a:p>
          </p:txBody>
        </p:sp>
      </p:grpSp>
      <p:grpSp>
        <p:nvGrpSpPr>
          <p:cNvPr id="32" name="Grupo 31">
            <a:extLst>
              <a:ext uri="{FF2B5EF4-FFF2-40B4-BE49-F238E27FC236}">
                <a16:creationId xmlns:a16="http://schemas.microsoft.com/office/drawing/2014/main" id="{B26BA5AB-69E6-4909-963D-8324DB7A45BD}"/>
              </a:ext>
            </a:extLst>
          </p:cNvPr>
          <p:cNvGrpSpPr/>
          <p:nvPr/>
        </p:nvGrpSpPr>
        <p:grpSpPr>
          <a:xfrm>
            <a:off x="6783391" y="3321759"/>
            <a:ext cx="3174210" cy="1708621"/>
            <a:chOff x="6324180" y="732719"/>
            <a:chExt cx="3174210" cy="1708621"/>
          </a:xfrm>
        </p:grpSpPr>
        <p:sp>
          <p:nvSpPr>
            <p:cNvPr id="22" name="Rectángulo 21">
              <a:extLst>
                <a:ext uri="{FF2B5EF4-FFF2-40B4-BE49-F238E27FC236}">
                  <a16:creationId xmlns:a16="http://schemas.microsoft.com/office/drawing/2014/main" id="{8DFBECA5-B41A-4FF2-B0F0-CDECFA987142}"/>
                </a:ext>
              </a:extLst>
            </p:cNvPr>
            <p:cNvSpPr/>
            <p:nvPr/>
          </p:nvSpPr>
          <p:spPr>
            <a:xfrm>
              <a:off x="6831915" y="1795009"/>
              <a:ext cx="2666475" cy="646331"/>
            </a:xfrm>
            <a:prstGeom prst="rect">
              <a:avLst/>
            </a:prstGeom>
          </p:spPr>
          <p:txBody>
            <a:bodyPr wrap="square">
              <a:spAutoFit/>
            </a:bodyPr>
            <a:lstStyle/>
            <a:p>
              <a:r>
                <a:rPr lang="es-ES" dirty="0" err="1">
                  <a:solidFill>
                    <a:srgbClr val="1373BA"/>
                  </a:solidFill>
                  <a:latin typeface="+mj-lt"/>
                </a:rPr>
                <a:t>Metasedimentary</a:t>
              </a:r>
              <a:r>
                <a:rPr lang="es-ES" dirty="0">
                  <a:solidFill>
                    <a:srgbClr val="1373BA"/>
                  </a:solidFill>
                  <a:latin typeface="+mj-lt"/>
                </a:rPr>
                <a:t> </a:t>
              </a:r>
            </a:p>
            <a:p>
              <a:r>
                <a:rPr lang="es-ES" dirty="0" err="1">
                  <a:solidFill>
                    <a:srgbClr val="1373BA"/>
                  </a:solidFill>
                  <a:latin typeface="+mj-lt"/>
                </a:rPr>
                <a:t>rocks</a:t>
              </a:r>
              <a:endParaRPr lang="es-ES" dirty="0">
                <a:solidFill>
                  <a:srgbClr val="1373BA"/>
                </a:solidFill>
                <a:latin typeface="+mj-lt"/>
              </a:endParaRPr>
            </a:p>
          </p:txBody>
        </p:sp>
        <p:grpSp>
          <p:nvGrpSpPr>
            <p:cNvPr id="31" name="Grupo 30">
              <a:extLst>
                <a:ext uri="{FF2B5EF4-FFF2-40B4-BE49-F238E27FC236}">
                  <a16:creationId xmlns:a16="http://schemas.microsoft.com/office/drawing/2014/main" id="{88703729-3FDC-42B6-B33F-4548A12A2E16}"/>
                </a:ext>
              </a:extLst>
            </p:cNvPr>
            <p:cNvGrpSpPr/>
            <p:nvPr/>
          </p:nvGrpSpPr>
          <p:grpSpPr>
            <a:xfrm>
              <a:off x="6324180" y="732719"/>
              <a:ext cx="2517702" cy="1633125"/>
              <a:chOff x="6324180" y="732719"/>
              <a:chExt cx="2517702" cy="1633125"/>
            </a:xfrm>
          </p:grpSpPr>
          <p:sp>
            <p:nvSpPr>
              <p:cNvPr id="24" name="Rectángulo 23">
                <a:extLst>
                  <a:ext uri="{FF2B5EF4-FFF2-40B4-BE49-F238E27FC236}">
                    <a16:creationId xmlns:a16="http://schemas.microsoft.com/office/drawing/2014/main" id="{ECE0F822-C247-4F15-841B-8980D1B9543B}"/>
                  </a:ext>
                </a:extLst>
              </p:cNvPr>
              <p:cNvSpPr/>
              <p:nvPr/>
            </p:nvSpPr>
            <p:spPr>
              <a:xfrm>
                <a:off x="6810303" y="798606"/>
                <a:ext cx="2031579" cy="369332"/>
              </a:xfrm>
              <a:prstGeom prst="rect">
                <a:avLst/>
              </a:prstGeom>
            </p:spPr>
            <p:txBody>
              <a:bodyPr wrap="square">
                <a:spAutoFit/>
              </a:bodyPr>
              <a:lstStyle/>
              <a:p>
                <a:r>
                  <a:rPr lang="es-ES" dirty="0">
                    <a:solidFill>
                      <a:srgbClr val="1373BA"/>
                    </a:solidFill>
                    <a:latin typeface="+mj-lt"/>
                  </a:rPr>
                  <a:t>Vila Real </a:t>
                </a:r>
                <a:r>
                  <a:rPr lang="es-ES" dirty="0" err="1">
                    <a:solidFill>
                      <a:srgbClr val="1373BA"/>
                    </a:solidFill>
                    <a:latin typeface="+mj-lt"/>
                  </a:rPr>
                  <a:t>granite</a:t>
                </a:r>
                <a:r>
                  <a:rPr lang="es-ES" dirty="0">
                    <a:solidFill>
                      <a:srgbClr val="1373BA"/>
                    </a:solidFill>
                    <a:latin typeface="+mj-lt"/>
                  </a:rPr>
                  <a:t> </a:t>
                </a:r>
              </a:p>
            </p:txBody>
          </p:sp>
          <p:sp>
            <p:nvSpPr>
              <p:cNvPr id="25" name="Rectángulo 24">
                <a:extLst>
                  <a:ext uri="{FF2B5EF4-FFF2-40B4-BE49-F238E27FC236}">
                    <a16:creationId xmlns:a16="http://schemas.microsoft.com/office/drawing/2014/main" id="{E289B7FD-5C91-4287-8D9B-027A65CF82F2}"/>
                  </a:ext>
                </a:extLst>
              </p:cNvPr>
              <p:cNvSpPr/>
              <p:nvPr/>
            </p:nvSpPr>
            <p:spPr>
              <a:xfrm>
                <a:off x="6324180" y="732719"/>
                <a:ext cx="507735" cy="444029"/>
              </a:xfrm>
              <a:prstGeom prst="rect">
                <a:avLst/>
              </a:prstGeom>
              <a:solidFill>
                <a:srgbClr val="F9CBB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latin typeface="+mj-lt"/>
                </a:endParaRPr>
              </a:p>
            </p:txBody>
          </p:sp>
          <p:sp>
            <p:nvSpPr>
              <p:cNvPr id="23" name="Rectángulo 22">
                <a:extLst>
                  <a:ext uri="{FF2B5EF4-FFF2-40B4-BE49-F238E27FC236}">
                    <a16:creationId xmlns:a16="http://schemas.microsoft.com/office/drawing/2014/main" id="{98B6B211-5B5B-4EA8-8FB3-6F59C0A7D480}"/>
                  </a:ext>
                </a:extLst>
              </p:cNvPr>
              <p:cNvSpPr/>
              <p:nvPr/>
            </p:nvSpPr>
            <p:spPr>
              <a:xfrm>
                <a:off x="6831915" y="1350181"/>
                <a:ext cx="994178" cy="369332"/>
              </a:xfrm>
              <a:prstGeom prst="rect">
                <a:avLst/>
              </a:prstGeom>
            </p:spPr>
            <p:txBody>
              <a:bodyPr wrap="square">
                <a:spAutoFit/>
              </a:bodyPr>
              <a:lstStyle/>
              <a:p>
                <a:r>
                  <a:rPr lang="es-ES" dirty="0" err="1">
                    <a:solidFill>
                      <a:srgbClr val="1373BA"/>
                    </a:solidFill>
                    <a:latin typeface="+mj-lt"/>
                  </a:rPr>
                  <a:t>Aplites</a:t>
                </a:r>
                <a:endParaRPr lang="es-ES" dirty="0">
                  <a:solidFill>
                    <a:srgbClr val="1373BA"/>
                  </a:solidFill>
                  <a:latin typeface="+mj-lt"/>
                </a:endParaRPr>
              </a:p>
            </p:txBody>
          </p:sp>
          <p:sp>
            <p:nvSpPr>
              <p:cNvPr id="27" name="Rectángulo 26">
                <a:extLst>
                  <a:ext uri="{FF2B5EF4-FFF2-40B4-BE49-F238E27FC236}">
                    <a16:creationId xmlns:a16="http://schemas.microsoft.com/office/drawing/2014/main" id="{4941386F-2F72-4379-9BEA-23C6054812D3}"/>
                  </a:ext>
                </a:extLst>
              </p:cNvPr>
              <p:cNvSpPr/>
              <p:nvPr/>
            </p:nvSpPr>
            <p:spPr>
              <a:xfrm>
                <a:off x="6324180" y="1327267"/>
                <a:ext cx="507735" cy="444029"/>
              </a:xfrm>
              <a:prstGeom prst="rect">
                <a:avLst/>
              </a:prstGeom>
              <a:solidFill>
                <a:srgbClr val="FA6E3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latin typeface="+mj-lt"/>
                </a:endParaRPr>
              </a:p>
            </p:txBody>
          </p:sp>
          <p:sp>
            <p:nvSpPr>
              <p:cNvPr id="28" name="Rectángulo 27">
                <a:extLst>
                  <a:ext uri="{FF2B5EF4-FFF2-40B4-BE49-F238E27FC236}">
                    <a16:creationId xmlns:a16="http://schemas.microsoft.com/office/drawing/2014/main" id="{88D95751-FC6B-42C8-B431-56C70BA431AC}"/>
                  </a:ext>
                </a:extLst>
              </p:cNvPr>
              <p:cNvSpPr/>
              <p:nvPr/>
            </p:nvSpPr>
            <p:spPr>
              <a:xfrm>
                <a:off x="6324180" y="1921815"/>
                <a:ext cx="507735" cy="444029"/>
              </a:xfrm>
              <a:prstGeom prst="rect">
                <a:avLst/>
              </a:prstGeom>
              <a:solidFill>
                <a:srgbClr val="F1F9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latin typeface="+mj-lt"/>
                </a:endParaRPr>
              </a:p>
            </p:txBody>
          </p:sp>
        </p:grpSp>
      </p:grpSp>
      <p:sp>
        <p:nvSpPr>
          <p:cNvPr id="4" name="Forma libre: forma 3">
            <a:extLst>
              <a:ext uri="{FF2B5EF4-FFF2-40B4-BE49-F238E27FC236}">
                <a16:creationId xmlns:a16="http://schemas.microsoft.com/office/drawing/2014/main" id="{B142DEBC-FEFA-4664-9364-57F381A6390B}"/>
              </a:ext>
            </a:extLst>
          </p:cNvPr>
          <p:cNvSpPr/>
          <p:nvPr/>
        </p:nvSpPr>
        <p:spPr>
          <a:xfrm>
            <a:off x="1095376" y="5619750"/>
            <a:ext cx="381000" cy="386910"/>
          </a:xfrm>
          <a:custGeom>
            <a:avLst/>
            <a:gdLst>
              <a:gd name="connsiteX0" fmla="*/ 247650 w 314809"/>
              <a:gd name="connsiteY0" fmla="*/ 285750 h 333375"/>
              <a:gd name="connsiteX1" fmla="*/ 104775 w 314809"/>
              <a:gd name="connsiteY1" fmla="*/ 209550 h 333375"/>
              <a:gd name="connsiteX2" fmla="*/ 9525 w 314809"/>
              <a:gd name="connsiteY2" fmla="*/ 57150 h 333375"/>
              <a:gd name="connsiteX3" fmla="*/ 0 w 314809"/>
              <a:gd name="connsiteY3" fmla="*/ 0 h 333375"/>
              <a:gd name="connsiteX4" fmla="*/ 76200 w 314809"/>
              <a:gd name="connsiteY4" fmla="*/ 28575 h 333375"/>
              <a:gd name="connsiteX5" fmla="*/ 104775 w 314809"/>
              <a:gd name="connsiteY5" fmla="*/ 47625 h 333375"/>
              <a:gd name="connsiteX6" fmla="*/ 133350 w 314809"/>
              <a:gd name="connsiteY6" fmla="*/ 57150 h 333375"/>
              <a:gd name="connsiteX7" fmla="*/ 142875 w 314809"/>
              <a:gd name="connsiteY7" fmla="*/ 57150 h 333375"/>
              <a:gd name="connsiteX8" fmla="*/ 219075 w 314809"/>
              <a:gd name="connsiteY8" fmla="*/ 95250 h 333375"/>
              <a:gd name="connsiteX9" fmla="*/ 228600 w 314809"/>
              <a:gd name="connsiteY9" fmla="*/ 123825 h 333375"/>
              <a:gd name="connsiteX10" fmla="*/ 247650 w 314809"/>
              <a:gd name="connsiteY10" fmla="*/ 152400 h 333375"/>
              <a:gd name="connsiteX11" fmla="*/ 247650 w 314809"/>
              <a:gd name="connsiteY11" fmla="*/ 152400 h 333375"/>
              <a:gd name="connsiteX12" fmla="*/ 285750 w 314809"/>
              <a:gd name="connsiteY12" fmla="*/ 228600 h 333375"/>
              <a:gd name="connsiteX13" fmla="*/ 295275 w 314809"/>
              <a:gd name="connsiteY13" fmla="*/ 257175 h 333375"/>
              <a:gd name="connsiteX14" fmla="*/ 314325 w 314809"/>
              <a:gd name="connsiteY14" fmla="*/ 314325 h 333375"/>
              <a:gd name="connsiteX15" fmla="*/ 314325 w 314809"/>
              <a:gd name="connsiteY15" fmla="*/ 314325 h 333375"/>
              <a:gd name="connsiteX16" fmla="*/ 304800 w 314809"/>
              <a:gd name="connsiteY16" fmla="*/ 333375 h 333375"/>
              <a:gd name="connsiteX17" fmla="*/ 247650 w 314809"/>
              <a:gd name="connsiteY17" fmla="*/ 2857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809" h="333375">
                <a:moveTo>
                  <a:pt x="247650" y="285750"/>
                </a:moveTo>
                <a:lnTo>
                  <a:pt x="104775" y="209550"/>
                </a:lnTo>
                <a:lnTo>
                  <a:pt x="9525" y="57150"/>
                </a:lnTo>
                <a:lnTo>
                  <a:pt x="0" y="0"/>
                </a:lnTo>
                <a:cubicBezTo>
                  <a:pt x="25400" y="9525"/>
                  <a:pt x="51504" y="17350"/>
                  <a:pt x="76200" y="28575"/>
                </a:cubicBezTo>
                <a:cubicBezTo>
                  <a:pt x="86622" y="33312"/>
                  <a:pt x="94536" y="42505"/>
                  <a:pt x="104775" y="47625"/>
                </a:cubicBezTo>
                <a:cubicBezTo>
                  <a:pt x="113755" y="52115"/>
                  <a:pt x="133350" y="57150"/>
                  <a:pt x="133350" y="57150"/>
                </a:cubicBezTo>
                <a:lnTo>
                  <a:pt x="142875" y="57150"/>
                </a:lnTo>
                <a:cubicBezTo>
                  <a:pt x="168275" y="69850"/>
                  <a:pt x="196659" y="77815"/>
                  <a:pt x="219075" y="95250"/>
                </a:cubicBezTo>
                <a:cubicBezTo>
                  <a:pt x="227000" y="101414"/>
                  <a:pt x="224110" y="114845"/>
                  <a:pt x="228600" y="123825"/>
                </a:cubicBezTo>
                <a:cubicBezTo>
                  <a:pt x="233720" y="134064"/>
                  <a:pt x="247650" y="152400"/>
                  <a:pt x="247650" y="152400"/>
                </a:cubicBezTo>
                <a:lnTo>
                  <a:pt x="247650" y="152400"/>
                </a:lnTo>
                <a:cubicBezTo>
                  <a:pt x="260350" y="177800"/>
                  <a:pt x="273999" y="202747"/>
                  <a:pt x="285750" y="228600"/>
                </a:cubicBezTo>
                <a:cubicBezTo>
                  <a:pt x="289905" y="237740"/>
                  <a:pt x="290785" y="248195"/>
                  <a:pt x="295275" y="257175"/>
                </a:cubicBezTo>
                <a:cubicBezTo>
                  <a:pt x="319609" y="305842"/>
                  <a:pt x="314325" y="264179"/>
                  <a:pt x="314325" y="314325"/>
                </a:cubicBezTo>
                <a:lnTo>
                  <a:pt x="314325" y="314325"/>
                </a:lnTo>
                <a:lnTo>
                  <a:pt x="304800" y="333375"/>
                </a:lnTo>
                <a:lnTo>
                  <a:pt x="247650" y="285750"/>
                </a:lnTo>
                <a:close/>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grpSp>
        <p:nvGrpSpPr>
          <p:cNvPr id="12" name="Grupo 11">
            <a:extLst>
              <a:ext uri="{FF2B5EF4-FFF2-40B4-BE49-F238E27FC236}">
                <a16:creationId xmlns:a16="http://schemas.microsoft.com/office/drawing/2014/main" id="{18674212-FFFF-4F33-9DD7-D42B06850935}"/>
              </a:ext>
            </a:extLst>
          </p:cNvPr>
          <p:cNvGrpSpPr/>
          <p:nvPr/>
        </p:nvGrpSpPr>
        <p:grpSpPr>
          <a:xfrm>
            <a:off x="5514418" y="1866456"/>
            <a:ext cx="473619" cy="1525257"/>
            <a:chOff x="10391548" y="2447777"/>
            <a:chExt cx="473619" cy="1525257"/>
          </a:xfrm>
        </p:grpSpPr>
        <p:sp>
          <p:nvSpPr>
            <p:cNvPr id="13" name="Triángulo rectángulo 12">
              <a:extLst>
                <a:ext uri="{FF2B5EF4-FFF2-40B4-BE49-F238E27FC236}">
                  <a16:creationId xmlns:a16="http://schemas.microsoft.com/office/drawing/2014/main" id="{7CA74254-B08C-41D8-8235-8DA25031BBB8}"/>
                </a:ext>
              </a:extLst>
            </p:cNvPr>
            <p:cNvSpPr/>
            <p:nvPr/>
          </p:nvSpPr>
          <p:spPr>
            <a:xfrm rot="16200000">
              <a:off x="9910479" y="2950748"/>
              <a:ext cx="1227669" cy="221728"/>
            </a:xfrm>
            <a:prstGeom prst="r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riángulo rectángulo 13">
              <a:extLst>
                <a:ext uri="{FF2B5EF4-FFF2-40B4-BE49-F238E27FC236}">
                  <a16:creationId xmlns:a16="http://schemas.microsoft.com/office/drawing/2014/main" id="{9DD6FA2E-2925-4DF2-88F0-54BB61A3FBAB}"/>
                </a:ext>
              </a:extLst>
            </p:cNvPr>
            <p:cNvSpPr/>
            <p:nvPr/>
          </p:nvSpPr>
          <p:spPr>
            <a:xfrm rot="16200000" flipV="1">
              <a:off x="10150310" y="2984945"/>
              <a:ext cx="1172310" cy="208694"/>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Triángulo rectángulo 14">
              <a:extLst>
                <a:ext uri="{FF2B5EF4-FFF2-40B4-BE49-F238E27FC236}">
                  <a16:creationId xmlns:a16="http://schemas.microsoft.com/office/drawing/2014/main" id="{85671C91-8404-4994-9827-218BCB56C643}"/>
                </a:ext>
              </a:extLst>
            </p:cNvPr>
            <p:cNvSpPr/>
            <p:nvPr/>
          </p:nvSpPr>
          <p:spPr>
            <a:xfrm rot="15617036" flipH="1">
              <a:off x="10621811" y="3717942"/>
              <a:ext cx="295543" cy="191169"/>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Triángulo rectángulo 15">
              <a:extLst>
                <a:ext uri="{FF2B5EF4-FFF2-40B4-BE49-F238E27FC236}">
                  <a16:creationId xmlns:a16="http://schemas.microsoft.com/office/drawing/2014/main" id="{27454BF0-263F-4E98-8D37-B3E7C40DED50}"/>
                </a:ext>
              </a:extLst>
            </p:cNvPr>
            <p:cNvSpPr/>
            <p:nvPr/>
          </p:nvSpPr>
          <p:spPr>
            <a:xfrm rot="16784284" flipH="1" flipV="1">
              <a:off x="10334997" y="3710566"/>
              <a:ext cx="319019" cy="205918"/>
            </a:xfrm>
            <a:prstGeom prst="r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Triángulo isósceles 16">
              <a:extLst>
                <a:ext uri="{FF2B5EF4-FFF2-40B4-BE49-F238E27FC236}">
                  <a16:creationId xmlns:a16="http://schemas.microsoft.com/office/drawing/2014/main" id="{2F916776-9460-460A-B1EC-E2D661C2DA9D}"/>
                </a:ext>
              </a:extLst>
            </p:cNvPr>
            <p:cNvSpPr/>
            <p:nvPr/>
          </p:nvSpPr>
          <p:spPr>
            <a:xfrm rot="5999345">
              <a:off x="10392142" y="3591641"/>
              <a:ext cx="256898" cy="201220"/>
            </a:xfrm>
            <a:prstGeom prst="triangle">
              <a:avLst>
                <a:gd name="adj" fmla="val 339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9" name="CuadroTexto 38">
            <a:extLst>
              <a:ext uri="{FF2B5EF4-FFF2-40B4-BE49-F238E27FC236}">
                <a16:creationId xmlns:a16="http://schemas.microsoft.com/office/drawing/2014/main" id="{D2C2EEB6-D06E-4712-AD2D-A65FA66A2099}"/>
              </a:ext>
            </a:extLst>
          </p:cNvPr>
          <p:cNvSpPr txBox="1"/>
          <p:nvPr/>
        </p:nvSpPr>
        <p:spPr bwMode="auto">
          <a:xfrm>
            <a:off x="187623" y="782599"/>
            <a:ext cx="3601330" cy="5482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1 </a:t>
            </a:r>
            <a:r>
              <a:rPr lang="es-ES" sz="2000" b="1" dirty="0" err="1">
                <a:solidFill>
                  <a:srgbClr val="1373BA"/>
                </a:solidFill>
                <a:latin typeface="+mj-lt"/>
              </a:rPr>
              <a:t>Locate</a:t>
            </a:r>
            <a:r>
              <a:rPr lang="es-ES" sz="2000" b="1" dirty="0">
                <a:solidFill>
                  <a:srgbClr val="1373BA"/>
                </a:solidFill>
                <a:latin typeface="+mj-lt"/>
              </a:rPr>
              <a:t> </a:t>
            </a:r>
            <a:r>
              <a:rPr lang="es-ES" sz="2000" b="1" dirty="0" err="1">
                <a:solidFill>
                  <a:srgbClr val="1373BA"/>
                </a:solidFill>
                <a:latin typeface="+mj-lt"/>
              </a:rPr>
              <a:t>the</a:t>
            </a:r>
            <a:r>
              <a:rPr lang="es-ES" sz="2000" b="1" dirty="0">
                <a:solidFill>
                  <a:srgbClr val="1373BA"/>
                </a:solidFill>
                <a:latin typeface="+mj-lt"/>
              </a:rPr>
              <a:t> </a:t>
            </a:r>
            <a:r>
              <a:rPr lang="es-ES" sz="2000" b="1" dirty="0" err="1">
                <a:solidFill>
                  <a:srgbClr val="1373BA"/>
                </a:solidFill>
                <a:latin typeface="+mj-lt"/>
              </a:rPr>
              <a:t>historical</a:t>
            </a:r>
            <a:r>
              <a:rPr lang="es-ES" sz="2000" b="1" dirty="0">
                <a:solidFill>
                  <a:srgbClr val="1373BA"/>
                </a:solidFill>
                <a:latin typeface="+mj-lt"/>
              </a:rPr>
              <a:t> </a:t>
            </a:r>
            <a:r>
              <a:rPr lang="es-ES" sz="2000" b="1" dirty="0" err="1">
                <a:solidFill>
                  <a:srgbClr val="1373BA"/>
                </a:solidFill>
                <a:latin typeface="+mj-lt"/>
              </a:rPr>
              <a:t>quarries</a:t>
            </a:r>
            <a:endParaRPr lang="es-ES" sz="2000" b="1" dirty="0">
              <a:solidFill>
                <a:srgbClr val="1373BA"/>
              </a:solidFill>
              <a:latin typeface="+mj-lt"/>
            </a:endParaRPr>
          </a:p>
        </p:txBody>
      </p:sp>
      <p:sp>
        <p:nvSpPr>
          <p:cNvPr id="19" name="Forma libre: forma 18">
            <a:extLst>
              <a:ext uri="{FF2B5EF4-FFF2-40B4-BE49-F238E27FC236}">
                <a16:creationId xmlns:a16="http://schemas.microsoft.com/office/drawing/2014/main" id="{104B23BD-A638-425D-A4B3-BF6A8990F4B1}"/>
              </a:ext>
            </a:extLst>
          </p:cNvPr>
          <p:cNvSpPr/>
          <p:nvPr/>
        </p:nvSpPr>
        <p:spPr>
          <a:xfrm rot="21226236">
            <a:off x="1121029" y="4400917"/>
            <a:ext cx="1158987" cy="1166986"/>
          </a:xfrm>
          <a:custGeom>
            <a:avLst/>
            <a:gdLst>
              <a:gd name="connsiteX0" fmla="*/ 139457 w 863357"/>
              <a:gd name="connsiteY0" fmla="*/ 402771 h 925728"/>
              <a:gd name="connsiteX1" fmla="*/ 139457 w 863357"/>
              <a:gd name="connsiteY1" fmla="*/ 402771 h 925728"/>
              <a:gd name="connsiteX2" fmla="*/ 147621 w 863357"/>
              <a:gd name="connsiteY2" fmla="*/ 424543 h 925728"/>
              <a:gd name="connsiteX3" fmla="*/ 153064 w 863357"/>
              <a:gd name="connsiteY3" fmla="*/ 440871 h 925728"/>
              <a:gd name="connsiteX4" fmla="*/ 163950 w 863357"/>
              <a:gd name="connsiteY4" fmla="*/ 457200 h 925728"/>
              <a:gd name="connsiteX5" fmla="*/ 166671 w 863357"/>
              <a:gd name="connsiteY5" fmla="*/ 465364 h 925728"/>
              <a:gd name="connsiteX6" fmla="*/ 177557 w 863357"/>
              <a:gd name="connsiteY6" fmla="*/ 481693 h 925728"/>
              <a:gd name="connsiteX7" fmla="*/ 191164 w 863357"/>
              <a:gd name="connsiteY7" fmla="*/ 506186 h 925728"/>
              <a:gd name="connsiteX8" fmla="*/ 199328 w 863357"/>
              <a:gd name="connsiteY8" fmla="*/ 514350 h 925728"/>
              <a:gd name="connsiteX9" fmla="*/ 204771 w 863357"/>
              <a:gd name="connsiteY9" fmla="*/ 522514 h 925728"/>
              <a:gd name="connsiteX10" fmla="*/ 212936 w 863357"/>
              <a:gd name="connsiteY10" fmla="*/ 538843 h 925728"/>
              <a:gd name="connsiteX11" fmla="*/ 221100 w 863357"/>
              <a:gd name="connsiteY11" fmla="*/ 544286 h 925728"/>
              <a:gd name="connsiteX12" fmla="*/ 234707 w 863357"/>
              <a:gd name="connsiteY12" fmla="*/ 571500 h 925728"/>
              <a:gd name="connsiteX13" fmla="*/ 237428 w 863357"/>
              <a:gd name="connsiteY13" fmla="*/ 579664 h 925728"/>
              <a:gd name="connsiteX14" fmla="*/ 253757 w 863357"/>
              <a:gd name="connsiteY14" fmla="*/ 595993 h 925728"/>
              <a:gd name="connsiteX15" fmla="*/ 259200 w 863357"/>
              <a:gd name="connsiteY15" fmla="*/ 604157 h 925728"/>
              <a:gd name="connsiteX16" fmla="*/ 261921 w 863357"/>
              <a:gd name="connsiteY16" fmla="*/ 612321 h 925728"/>
              <a:gd name="connsiteX17" fmla="*/ 267364 w 863357"/>
              <a:gd name="connsiteY17" fmla="*/ 620486 h 925728"/>
              <a:gd name="connsiteX18" fmla="*/ 278250 w 863357"/>
              <a:gd name="connsiteY18" fmla="*/ 644978 h 925728"/>
              <a:gd name="connsiteX19" fmla="*/ 291857 w 863357"/>
              <a:gd name="connsiteY19" fmla="*/ 666750 h 925728"/>
              <a:gd name="connsiteX20" fmla="*/ 305464 w 863357"/>
              <a:gd name="connsiteY20" fmla="*/ 688521 h 925728"/>
              <a:gd name="connsiteX21" fmla="*/ 310907 w 863357"/>
              <a:gd name="connsiteY21" fmla="*/ 696686 h 925728"/>
              <a:gd name="connsiteX22" fmla="*/ 316350 w 863357"/>
              <a:gd name="connsiteY22" fmla="*/ 713014 h 925728"/>
              <a:gd name="connsiteX23" fmla="*/ 324514 w 863357"/>
              <a:gd name="connsiteY23" fmla="*/ 718457 h 925728"/>
              <a:gd name="connsiteX24" fmla="*/ 329957 w 863357"/>
              <a:gd name="connsiteY24" fmla="*/ 729343 h 925728"/>
              <a:gd name="connsiteX25" fmla="*/ 343564 w 863357"/>
              <a:gd name="connsiteY25" fmla="*/ 748393 h 925728"/>
              <a:gd name="connsiteX26" fmla="*/ 349007 w 863357"/>
              <a:gd name="connsiteY26" fmla="*/ 759278 h 925728"/>
              <a:gd name="connsiteX27" fmla="*/ 357171 w 863357"/>
              <a:gd name="connsiteY27" fmla="*/ 764721 h 925728"/>
              <a:gd name="connsiteX28" fmla="*/ 365336 w 863357"/>
              <a:gd name="connsiteY28" fmla="*/ 772886 h 925728"/>
              <a:gd name="connsiteX29" fmla="*/ 376221 w 863357"/>
              <a:gd name="connsiteY29" fmla="*/ 789214 h 925728"/>
              <a:gd name="connsiteX30" fmla="*/ 384386 w 863357"/>
              <a:gd name="connsiteY30" fmla="*/ 808264 h 925728"/>
              <a:gd name="connsiteX31" fmla="*/ 392550 w 863357"/>
              <a:gd name="connsiteY31" fmla="*/ 830036 h 925728"/>
              <a:gd name="connsiteX32" fmla="*/ 403436 w 863357"/>
              <a:gd name="connsiteY32" fmla="*/ 846364 h 925728"/>
              <a:gd name="connsiteX33" fmla="*/ 419764 w 863357"/>
              <a:gd name="connsiteY33" fmla="*/ 857250 h 925728"/>
              <a:gd name="connsiteX34" fmla="*/ 427928 w 863357"/>
              <a:gd name="connsiteY34" fmla="*/ 862693 h 925728"/>
              <a:gd name="connsiteX35" fmla="*/ 430650 w 863357"/>
              <a:gd name="connsiteY35" fmla="*/ 870857 h 925728"/>
              <a:gd name="connsiteX36" fmla="*/ 446978 w 863357"/>
              <a:gd name="connsiteY36" fmla="*/ 881743 h 925728"/>
              <a:gd name="connsiteX37" fmla="*/ 463307 w 863357"/>
              <a:gd name="connsiteY37" fmla="*/ 898071 h 925728"/>
              <a:gd name="connsiteX38" fmla="*/ 479636 w 863357"/>
              <a:gd name="connsiteY38" fmla="*/ 906236 h 925728"/>
              <a:gd name="connsiteX39" fmla="*/ 495964 w 863357"/>
              <a:gd name="connsiteY39" fmla="*/ 917121 h 925728"/>
              <a:gd name="connsiteX40" fmla="*/ 525900 w 863357"/>
              <a:gd name="connsiteY40" fmla="*/ 925286 h 925728"/>
              <a:gd name="connsiteX41" fmla="*/ 536786 w 863357"/>
              <a:gd name="connsiteY41" fmla="*/ 919843 h 925728"/>
              <a:gd name="connsiteX42" fmla="*/ 539507 w 863357"/>
              <a:gd name="connsiteY42" fmla="*/ 911678 h 925728"/>
              <a:gd name="connsiteX43" fmla="*/ 544950 w 863357"/>
              <a:gd name="connsiteY43" fmla="*/ 903514 h 925728"/>
              <a:gd name="connsiteX44" fmla="*/ 550393 w 863357"/>
              <a:gd name="connsiteY44" fmla="*/ 884464 h 925728"/>
              <a:gd name="connsiteX45" fmla="*/ 555836 w 863357"/>
              <a:gd name="connsiteY45" fmla="*/ 876300 h 925728"/>
              <a:gd name="connsiteX46" fmla="*/ 561278 w 863357"/>
              <a:gd name="connsiteY46" fmla="*/ 854528 h 925728"/>
              <a:gd name="connsiteX47" fmla="*/ 564000 w 863357"/>
              <a:gd name="connsiteY47" fmla="*/ 846364 h 925728"/>
              <a:gd name="connsiteX48" fmla="*/ 566721 w 863357"/>
              <a:gd name="connsiteY48" fmla="*/ 830036 h 925728"/>
              <a:gd name="connsiteX49" fmla="*/ 569443 w 863357"/>
              <a:gd name="connsiteY49" fmla="*/ 821871 h 925728"/>
              <a:gd name="connsiteX50" fmla="*/ 577607 w 863357"/>
              <a:gd name="connsiteY50" fmla="*/ 770164 h 925728"/>
              <a:gd name="connsiteX51" fmla="*/ 591214 w 863357"/>
              <a:gd name="connsiteY51" fmla="*/ 751114 h 925728"/>
              <a:gd name="connsiteX52" fmla="*/ 596657 w 863357"/>
              <a:gd name="connsiteY52" fmla="*/ 742950 h 925728"/>
              <a:gd name="connsiteX53" fmla="*/ 612986 w 863357"/>
              <a:gd name="connsiteY53" fmla="*/ 732064 h 925728"/>
              <a:gd name="connsiteX54" fmla="*/ 615707 w 863357"/>
              <a:gd name="connsiteY54" fmla="*/ 723900 h 925728"/>
              <a:gd name="connsiteX55" fmla="*/ 623871 w 863357"/>
              <a:gd name="connsiteY55" fmla="*/ 718457 h 925728"/>
              <a:gd name="connsiteX56" fmla="*/ 629314 w 863357"/>
              <a:gd name="connsiteY56" fmla="*/ 702128 h 925728"/>
              <a:gd name="connsiteX57" fmla="*/ 634757 w 863357"/>
              <a:gd name="connsiteY57" fmla="*/ 693964 h 925728"/>
              <a:gd name="connsiteX58" fmla="*/ 640200 w 863357"/>
              <a:gd name="connsiteY58" fmla="*/ 672193 h 925728"/>
              <a:gd name="connsiteX59" fmla="*/ 645643 w 863357"/>
              <a:gd name="connsiteY59" fmla="*/ 664028 h 925728"/>
              <a:gd name="connsiteX60" fmla="*/ 651086 w 863357"/>
              <a:gd name="connsiteY60" fmla="*/ 647700 h 925728"/>
              <a:gd name="connsiteX61" fmla="*/ 681021 w 863357"/>
              <a:gd name="connsiteY61" fmla="*/ 631371 h 925728"/>
              <a:gd name="connsiteX62" fmla="*/ 689186 w 863357"/>
              <a:gd name="connsiteY62" fmla="*/ 617764 h 925728"/>
              <a:gd name="connsiteX63" fmla="*/ 697350 w 863357"/>
              <a:gd name="connsiteY63" fmla="*/ 612321 h 925728"/>
              <a:gd name="connsiteX64" fmla="*/ 708236 w 863357"/>
              <a:gd name="connsiteY64" fmla="*/ 595993 h 925728"/>
              <a:gd name="connsiteX65" fmla="*/ 708236 w 863357"/>
              <a:gd name="connsiteY65" fmla="*/ 595993 h 925728"/>
              <a:gd name="connsiteX66" fmla="*/ 716400 w 863357"/>
              <a:gd name="connsiteY66" fmla="*/ 582386 h 925728"/>
              <a:gd name="connsiteX67" fmla="*/ 727286 w 863357"/>
              <a:gd name="connsiteY67" fmla="*/ 557893 h 925728"/>
              <a:gd name="connsiteX68" fmla="*/ 730007 w 863357"/>
              <a:gd name="connsiteY68" fmla="*/ 549728 h 925728"/>
              <a:gd name="connsiteX69" fmla="*/ 735450 w 863357"/>
              <a:gd name="connsiteY69" fmla="*/ 517071 h 925728"/>
              <a:gd name="connsiteX70" fmla="*/ 740893 w 863357"/>
              <a:gd name="connsiteY70" fmla="*/ 500743 h 925728"/>
              <a:gd name="connsiteX71" fmla="*/ 762664 w 863357"/>
              <a:gd name="connsiteY71" fmla="*/ 484414 h 925728"/>
              <a:gd name="connsiteX72" fmla="*/ 768107 w 863357"/>
              <a:gd name="connsiteY72" fmla="*/ 476250 h 925728"/>
              <a:gd name="connsiteX73" fmla="*/ 770828 w 863357"/>
              <a:gd name="connsiteY73" fmla="*/ 468086 h 925728"/>
              <a:gd name="connsiteX74" fmla="*/ 778993 w 863357"/>
              <a:gd name="connsiteY74" fmla="*/ 462643 h 925728"/>
              <a:gd name="connsiteX75" fmla="*/ 792600 w 863357"/>
              <a:gd name="connsiteY75" fmla="*/ 449036 h 925728"/>
              <a:gd name="connsiteX76" fmla="*/ 798043 w 863357"/>
              <a:gd name="connsiteY76" fmla="*/ 440871 h 925728"/>
              <a:gd name="connsiteX77" fmla="*/ 800764 w 863357"/>
              <a:gd name="connsiteY77" fmla="*/ 432707 h 925728"/>
              <a:gd name="connsiteX78" fmla="*/ 803486 w 863357"/>
              <a:gd name="connsiteY78" fmla="*/ 421821 h 925728"/>
              <a:gd name="connsiteX79" fmla="*/ 808928 w 863357"/>
              <a:gd name="connsiteY79" fmla="*/ 413657 h 925728"/>
              <a:gd name="connsiteX80" fmla="*/ 814371 w 863357"/>
              <a:gd name="connsiteY80" fmla="*/ 386443 h 925728"/>
              <a:gd name="connsiteX81" fmla="*/ 819814 w 863357"/>
              <a:gd name="connsiteY81" fmla="*/ 370114 h 925728"/>
              <a:gd name="connsiteX82" fmla="*/ 830700 w 863357"/>
              <a:gd name="connsiteY82" fmla="*/ 353786 h 925728"/>
              <a:gd name="connsiteX83" fmla="*/ 836143 w 863357"/>
              <a:gd name="connsiteY83" fmla="*/ 345621 h 925728"/>
              <a:gd name="connsiteX84" fmla="*/ 841586 w 863357"/>
              <a:gd name="connsiteY84" fmla="*/ 329293 h 925728"/>
              <a:gd name="connsiteX85" fmla="*/ 844307 w 863357"/>
              <a:gd name="connsiteY85" fmla="*/ 321128 h 925728"/>
              <a:gd name="connsiteX86" fmla="*/ 849750 w 863357"/>
              <a:gd name="connsiteY86" fmla="*/ 307521 h 925728"/>
              <a:gd name="connsiteX87" fmla="*/ 852471 w 863357"/>
              <a:gd name="connsiteY87" fmla="*/ 296636 h 925728"/>
              <a:gd name="connsiteX88" fmla="*/ 855193 w 863357"/>
              <a:gd name="connsiteY88" fmla="*/ 288471 h 925728"/>
              <a:gd name="connsiteX89" fmla="*/ 852471 w 863357"/>
              <a:gd name="connsiteY89" fmla="*/ 269421 h 925728"/>
              <a:gd name="connsiteX90" fmla="*/ 847028 w 863357"/>
              <a:gd name="connsiteY90" fmla="*/ 250371 h 925728"/>
              <a:gd name="connsiteX91" fmla="*/ 849750 w 863357"/>
              <a:gd name="connsiteY91" fmla="*/ 195943 h 925728"/>
              <a:gd name="connsiteX92" fmla="*/ 852471 w 863357"/>
              <a:gd name="connsiteY92" fmla="*/ 187778 h 925728"/>
              <a:gd name="connsiteX93" fmla="*/ 847028 w 863357"/>
              <a:gd name="connsiteY93" fmla="*/ 179614 h 925728"/>
              <a:gd name="connsiteX94" fmla="*/ 849750 w 863357"/>
              <a:gd name="connsiteY94" fmla="*/ 171450 h 925728"/>
              <a:gd name="connsiteX95" fmla="*/ 855193 w 863357"/>
              <a:gd name="connsiteY95" fmla="*/ 117021 h 925728"/>
              <a:gd name="connsiteX96" fmla="*/ 857914 w 863357"/>
              <a:gd name="connsiteY96" fmla="*/ 108857 h 925728"/>
              <a:gd name="connsiteX97" fmla="*/ 855193 w 863357"/>
              <a:gd name="connsiteY97" fmla="*/ 100693 h 925728"/>
              <a:gd name="connsiteX98" fmla="*/ 857914 w 863357"/>
              <a:gd name="connsiteY98" fmla="*/ 92528 h 925728"/>
              <a:gd name="connsiteX99" fmla="*/ 863357 w 863357"/>
              <a:gd name="connsiteY99" fmla="*/ 65314 h 925728"/>
              <a:gd name="connsiteX100" fmla="*/ 860636 w 863357"/>
              <a:gd name="connsiteY100" fmla="*/ 46264 h 925728"/>
              <a:gd name="connsiteX101" fmla="*/ 827978 w 863357"/>
              <a:gd name="connsiteY101" fmla="*/ 38100 h 925728"/>
              <a:gd name="connsiteX102" fmla="*/ 819814 w 863357"/>
              <a:gd name="connsiteY102" fmla="*/ 32657 h 925728"/>
              <a:gd name="connsiteX103" fmla="*/ 800764 w 863357"/>
              <a:gd name="connsiteY103" fmla="*/ 27214 h 925728"/>
              <a:gd name="connsiteX104" fmla="*/ 776271 w 863357"/>
              <a:gd name="connsiteY104" fmla="*/ 29936 h 925728"/>
              <a:gd name="connsiteX105" fmla="*/ 751778 w 863357"/>
              <a:gd name="connsiteY105" fmla="*/ 38100 h 925728"/>
              <a:gd name="connsiteX106" fmla="*/ 740893 w 863357"/>
              <a:gd name="connsiteY106" fmla="*/ 40821 h 925728"/>
              <a:gd name="connsiteX107" fmla="*/ 702793 w 863357"/>
              <a:gd name="connsiteY107" fmla="*/ 43543 h 925728"/>
              <a:gd name="connsiteX108" fmla="*/ 681021 w 863357"/>
              <a:gd name="connsiteY108" fmla="*/ 40821 h 925728"/>
              <a:gd name="connsiteX109" fmla="*/ 664693 w 863357"/>
              <a:gd name="connsiteY109" fmla="*/ 38100 h 925728"/>
              <a:gd name="connsiteX110" fmla="*/ 604821 w 863357"/>
              <a:gd name="connsiteY110" fmla="*/ 35378 h 925728"/>
              <a:gd name="connsiteX111" fmla="*/ 523178 w 863357"/>
              <a:gd name="connsiteY111" fmla="*/ 38100 h 925728"/>
              <a:gd name="connsiteX112" fmla="*/ 471471 w 863357"/>
              <a:gd name="connsiteY112" fmla="*/ 43543 h 925728"/>
              <a:gd name="connsiteX113" fmla="*/ 403436 w 863357"/>
              <a:gd name="connsiteY113" fmla="*/ 40821 h 925728"/>
              <a:gd name="connsiteX114" fmla="*/ 392550 w 863357"/>
              <a:gd name="connsiteY114" fmla="*/ 38100 h 925728"/>
              <a:gd name="connsiteX115" fmla="*/ 362614 w 863357"/>
              <a:gd name="connsiteY115" fmla="*/ 32657 h 925728"/>
              <a:gd name="connsiteX116" fmla="*/ 346286 w 863357"/>
              <a:gd name="connsiteY116" fmla="*/ 27214 h 925728"/>
              <a:gd name="connsiteX117" fmla="*/ 338121 w 863357"/>
              <a:gd name="connsiteY117" fmla="*/ 24493 h 925728"/>
              <a:gd name="connsiteX118" fmla="*/ 329957 w 863357"/>
              <a:gd name="connsiteY118" fmla="*/ 19050 h 925728"/>
              <a:gd name="connsiteX119" fmla="*/ 321793 w 863357"/>
              <a:gd name="connsiteY119" fmla="*/ 16328 h 925728"/>
              <a:gd name="connsiteX120" fmla="*/ 280971 w 863357"/>
              <a:gd name="connsiteY120" fmla="*/ 10886 h 925728"/>
              <a:gd name="connsiteX121" fmla="*/ 259200 w 863357"/>
              <a:gd name="connsiteY121" fmla="*/ 5443 h 925728"/>
              <a:gd name="connsiteX122" fmla="*/ 242871 w 863357"/>
              <a:gd name="connsiteY122" fmla="*/ 0 h 925728"/>
              <a:gd name="connsiteX123" fmla="*/ 231986 w 863357"/>
              <a:gd name="connsiteY123" fmla="*/ 2721 h 925728"/>
              <a:gd name="connsiteX124" fmla="*/ 218378 w 863357"/>
              <a:gd name="connsiteY124" fmla="*/ 27214 h 925728"/>
              <a:gd name="connsiteX125" fmla="*/ 212936 w 863357"/>
              <a:gd name="connsiteY125" fmla="*/ 35378 h 925728"/>
              <a:gd name="connsiteX126" fmla="*/ 153064 w 863357"/>
              <a:gd name="connsiteY126" fmla="*/ 32657 h 925728"/>
              <a:gd name="connsiteX127" fmla="*/ 123128 w 863357"/>
              <a:gd name="connsiteY127" fmla="*/ 32657 h 925728"/>
              <a:gd name="connsiteX128" fmla="*/ 106800 w 863357"/>
              <a:gd name="connsiteY128" fmla="*/ 46264 h 925728"/>
              <a:gd name="connsiteX129" fmla="*/ 87750 w 863357"/>
              <a:gd name="connsiteY129" fmla="*/ 57150 h 925728"/>
              <a:gd name="connsiteX130" fmla="*/ 76864 w 863357"/>
              <a:gd name="connsiteY130" fmla="*/ 73478 h 925728"/>
              <a:gd name="connsiteX131" fmla="*/ 71421 w 863357"/>
              <a:gd name="connsiteY131" fmla="*/ 81643 h 925728"/>
              <a:gd name="connsiteX132" fmla="*/ 68700 w 863357"/>
              <a:gd name="connsiteY132" fmla="*/ 89807 h 925728"/>
              <a:gd name="connsiteX133" fmla="*/ 63257 w 863357"/>
              <a:gd name="connsiteY133" fmla="*/ 108857 h 925728"/>
              <a:gd name="connsiteX134" fmla="*/ 57814 w 863357"/>
              <a:gd name="connsiteY134" fmla="*/ 117021 h 925728"/>
              <a:gd name="connsiteX135" fmla="*/ 44207 w 863357"/>
              <a:gd name="connsiteY135" fmla="*/ 138793 h 925728"/>
              <a:gd name="connsiteX136" fmla="*/ 33321 w 863357"/>
              <a:gd name="connsiteY136" fmla="*/ 155121 h 925728"/>
              <a:gd name="connsiteX137" fmla="*/ 19714 w 863357"/>
              <a:gd name="connsiteY137" fmla="*/ 171450 h 925728"/>
              <a:gd name="connsiteX138" fmla="*/ 11550 w 863357"/>
              <a:gd name="connsiteY138" fmla="*/ 187778 h 925728"/>
              <a:gd name="connsiteX139" fmla="*/ 6107 w 863357"/>
              <a:gd name="connsiteY139" fmla="*/ 206828 h 925728"/>
              <a:gd name="connsiteX140" fmla="*/ 3386 w 863357"/>
              <a:gd name="connsiteY140" fmla="*/ 214993 h 925728"/>
              <a:gd name="connsiteX141" fmla="*/ 3386 w 863357"/>
              <a:gd name="connsiteY141" fmla="*/ 283028 h 925728"/>
              <a:gd name="connsiteX142" fmla="*/ 6107 w 863357"/>
              <a:gd name="connsiteY142" fmla="*/ 291193 h 925728"/>
              <a:gd name="connsiteX143" fmla="*/ 19714 w 863357"/>
              <a:gd name="connsiteY143" fmla="*/ 307521 h 925728"/>
              <a:gd name="connsiteX144" fmla="*/ 33321 w 863357"/>
              <a:gd name="connsiteY144" fmla="*/ 321128 h 925728"/>
              <a:gd name="connsiteX145" fmla="*/ 49650 w 863357"/>
              <a:gd name="connsiteY145" fmla="*/ 326571 h 925728"/>
              <a:gd name="connsiteX146" fmla="*/ 63257 w 863357"/>
              <a:gd name="connsiteY146" fmla="*/ 342900 h 925728"/>
              <a:gd name="connsiteX147" fmla="*/ 76864 w 863357"/>
              <a:gd name="connsiteY147" fmla="*/ 359228 h 925728"/>
              <a:gd name="connsiteX148" fmla="*/ 79586 w 863357"/>
              <a:gd name="connsiteY148" fmla="*/ 367393 h 925728"/>
              <a:gd name="connsiteX149" fmla="*/ 87750 w 863357"/>
              <a:gd name="connsiteY149" fmla="*/ 372836 h 925728"/>
              <a:gd name="connsiteX150" fmla="*/ 109521 w 863357"/>
              <a:gd name="connsiteY150" fmla="*/ 386443 h 925728"/>
              <a:gd name="connsiteX151" fmla="*/ 117686 w 863357"/>
              <a:gd name="connsiteY151" fmla="*/ 402771 h 925728"/>
              <a:gd name="connsiteX152" fmla="*/ 125850 w 863357"/>
              <a:gd name="connsiteY152" fmla="*/ 405493 h 925728"/>
              <a:gd name="connsiteX153" fmla="*/ 131293 w 863357"/>
              <a:gd name="connsiteY153" fmla="*/ 413657 h 925728"/>
              <a:gd name="connsiteX154" fmla="*/ 139457 w 863357"/>
              <a:gd name="connsiteY154" fmla="*/ 402771 h 9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863357" h="925728">
                <a:moveTo>
                  <a:pt x="139457" y="402771"/>
                </a:moveTo>
                <a:lnTo>
                  <a:pt x="139457" y="402771"/>
                </a:lnTo>
                <a:cubicBezTo>
                  <a:pt x="142178" y="410028"/>
                  <a:pt x="145014" y="417244"/>
                  <a:pt x="147621" y="424543"/>
                </a:cubicBezTo>
                <a:cubicBezTo>
                  <a:pt x="149551" y="429946"/>
                  <a:pt x="149882" y="436097"/>
                  <a:pt x="153064" y="440871"/>
                </a:cubicBezTo>
                <a:lnTo>
                  <a:pt x="163950" y="457200"/>
                </a:lnTo>
                <a:cubicBezTo>
                  <a:pt x="164857" y="459921"/>
                  <a:pt x="165278" y="462856"/>
                  <a:pt x="166671" y="465364"/>
                </a:cubicBezTo>
                <a:cubicBezTo>
                  <a:pt x="169848" y="471082"/>
                  <a:pt x="177557" y="481693"/>
                  <a:pt x="177557" y="481693"/>
                </a:cubicBezTo>
                <a:cubicBezTo>
                  <a:pt x="180979" y="491960"/>
                  <a:pt x="181806" y="496828"/>
                  <a:pt x="191164" y="506186"/>
                </a:cubicBezTo>
                <a:cubicBezTo>
                  <a:pt x="193885" y="508907"/>
                  <a:pt x="196864" y="511393"/>
                  <a:pt x="199328" y="514350"/>
                </a:cubicBezTo>
                <a:cubicBezTo>
                  <a:pt x="201422" y="516863"/>
                  <a:pt x="203308" y="519589"/>
                  <a:pt x="204771" y="522514"/>
                </a:cubicBezTo>
                <a:cubicBezTo>
                  <a:pt x="209198" y="531367"/>
                  <a:pt x="205137" y="531044"/>
                  <a:pt x="212936" y="538843"/>
                </a:cubicBezTo>
                <a:cubicBezTo>
                  <a:pt x="215249" y="541156"/>
                  <a:pt x="218379" y="542472"/>
                  <a:pt x="221100" y="544286"/>
                </a:cubicBezTo>
                <a:cubicBezTo>
                  <a:pt x="227977" y="564917"/>
                  <a:pt x="223101" y="556024"/>
                  <a:pt x="234707" y="571500"/>
                </a:cubicBezTo>
                <a:cubicBezTo>
                  <a:pt x="235614" y="574221"/>
                  <a:pt x="235667" y="577400"/>
                  <a:pt x="237428" y="579664"/>
                </a:cubicBezTo>
                <a:cubicBezTo>
                  <a:pt x="242154" y="585740"/>
                  <a:pt x="249487" y="589588"/>
                  <a:pt x="253757" y="595993"/>
                </a:cubicBezTo>
                <a:lnTo>
                  <a:pt x="259200" y="604157"/>
                </a:lnTo>
                <a:cubicBezTo>
                  <a:pt x="260107" y="606878"/>
                  <a:pt x="260638" y="609755"/>
                  <a:pt x="261921" y="612321"/>
                </a:cubicBezTo>
                <a:cubicBezTo>
                  <a:pt x="263384" y="615247"/>
                  <a:pt x="266036" y="617497"/>
                  <a:pt x="267364" y="620486"/>
                </a:cubicBezTo>
                <a:cubicBezTo>
                  <a:pt x="280317" y="649630"/>
                  <a:pt x="265933" y="626503"/>
                  <a:pt x="278250" y="644978"/>
                </a:cubicBezTo>
                <a:cubicBezTo>
                  <a:pt x="284727" y="664410"/>
                  <a:pt x="278919" y="658124"/>
                  <a:pt x="291857" y="666750"/>
                </a:cubicBezTo>
                <a:cubicBezTo>
                  <a:pt x="298334" y="686181"/>
                  <a:pt x="292527" y="679895"/>
                  <a:pt x="305464" y="688521"/>
                </a:cubicBezTo>
                <a:cubicBezTo>
                  <a:pt x="307278" y="691243"/>
                  <a:pt x="309579" y="693697"/>
                  <a:pt x="310907" y="696686"/>
                </a:cubicBezTo>
                <a:cubicBezTo>
                  <a:pt x="313237" y="701929"/>
                  <a:pt x="311577" y="709831"/>
                  <a:pt x="316350" y="713014"/>
                </a:cubicBezTo>
                <a:lnTo>
                  <a:pt x="324514" y="718457"/>
                </a:lnTo>
                <a:cubicBezTo>
                  <a:pt x="326328" y="722086"/>
                  <a:pt x="327807" y="725903"/>
                  <a:pt x="329957" y="729343"/>
                </a:cubicBezTo>
                <a:cubicBezTo>
                  <a:pt x="339706" y="744941"/>
                  <a:pt x="335878" y="734942"/>
                  <a:pt x="343564" y="748393"/>
                </a:cubicBezTo>
                <a:cubicBezTo>
                  <a:pt x="345577" y="751915"/>
                  <a:pt x="346410" y="756162"/>
                  <a:pt x="349007" y="759278"/>
                </a:cubicBezTo>
                <a:cubicBezTo>
                  <a:pt x="351101" y="761791"/>
                  <a:pt x="354658" y="762627"/>
                  <a:pt x="357171" y="764721"/>
                </a:cubicBezTo>
                <a:cubicBezTo>
                  <a:pt x="360128" y="767185"/>
                  <a:pt x="362973" y="769848"/>
                  <a:pt x="365336" y="772886"/>
                </a:cubicBezTo>
                <a:cubicBezTo>
                  <a:pt x="369352" y="778049"/>
                  <a:pt x="374152" y="783009"/>
                  <a:pt x="376221" y="789214"/>
                </a:cubicBezTo>
                <a:cubicBezTo>
                  <a:pt x="380226" y="801227"/>
                  <a:pt x="377660" y="794812"/>
                  <a:pt x="384386" y="808264"/>
                </a:cubicBezTo>
                <a:cubicBezTo>
                  <a:pt x="389403" y="828334"/>
                  <a:pt x="384011" y="810112"/>
                  <a:pt x="392550" y="830036"/>
                </a:cubicBezTo>
                <a:cubicBezTo>
                  <a:pt x="397092" y="840633"/>
                  <a:pt x="392433" y="837806"/>
                  <a:pt x="403436" y="846364"/>
                </a:cubicBezTo>
                <a:cubicBezTo>
                  <a:pt x="408599" y="850380"/>
                  <a:pt x="414321" y="853621"/>
                  <a:pt x="419764" y="857250"/>
                </a:cubicBezTo>
                <a:lnTo>
                  <a:pt x="427928" y="862693"/>
                </a:lnTo>
                <a:cubicBezTo>
                  <a:pt x="428835" y="865414"/>
                  <a:pt x="429059" y="868470"/>
                  <a:pt x="430650" y="870857"/>
                </a:cubicBezTo>
                <a:cubicBezTo>
                  <a:pt x="436474" y="879593"/>
                  <a:pt x="438419" y="878889"/>
                  <a:pt x="446978" y="881743"/>
                </a:cubicBezTo>
                <a:cubicBezTo>
                  <a:pt x="452421" y="887186"/>
                  <a:pt x="456005" y="895636"/>
                  <a:pt x="463307" y="898071"/>
                </a:cubicBezTo>
                <a:cubicBezTo>
                  <a:pt x="471489" y="900799"/>
                  <a:pt x="472602" y="900375"/>
                  <a:pt x="479636" y="906236"/>
                </a:cubicBezTo>
                <a:cubicBezTo>
                  <a:pt x="493226" y="917561"/>
                  <a:pt x="481616" y="912339"/>
                  <a:pt x="495964" y="917121"/>
                </a:cubicBezTo>
                <a:cubicBezTo>
                  <a:pt x="507106" y="924549"/>
                  <a:pt x="507832" y="926791"/>
                  <a:pt x="525900" y="925286"/>
                </a:cubicBezTo>
                <a:cubicBezTo>
                  <a:pt x="529943" y="924949"/>
                  <a:pt x="533157" y="921657"/>
                  <a:pt x="536786" y="919843"/>
                </a:cubicBezTo>
                <a:cubicBezTo>
                  <a:pt x="537693" y="917121"/>
                  <a:pt x="538224" y="914244"/>
                  <a:pt x="539507" y="911678"/>
                </a:cubicBezTo>
                <a:cubicBezTo>
                  <a:pt x="540970" y="908753"/>
                  <a:pt x="543662" y="906520"/>
                  <a:pt x="544950" y="903514"/>
                </a:cubicBezTo>
                <a:cubicBezTo>
                  <a:pt x="550187" y="891294"/>
                  <a:pt x="545092" y="895065"/>
                  <a:pt x="550393" y="884464"/>
                </a:cubicBezTo>
                <a:cubicBezTo>
                  <a:pt x="551856" y="881539"/>
                  <a:pt x="554022" y="879021"/>
                  <a:pt x="555836" y="876300"/>
                </a:cubicBezTo>
                <a:cubicBezTo>
                  <a:pt x="562059" y="857630"/>
                  <a:pt x="554706" y="880815"/>
                  <a:pt x="561278" y="854528"/>
                </a:cubicBezTo>
                <a:cubicBezTo>
                  <a:pt x="561974" y="851745"/>
                  <a:pt x="563093" y="849085"/>
                  <a:pt x="564000" y="846364"/>
                </a:cubicBezTo>
                <a:cubicBezTo>
                  <a:pt x="564907" y="840921"/>
                  <a:pt x="565524" y="835422"/>
                  <a:pt x="566721" y="830036"/>
                </a:cubicBezTo>
                <a:cubicBezTo>
                  <a:pt x="567343" y="827235"/>
                  <a:pt x="569037" y="824711"/>
                  <a:pt x="569443" y="821871"/>
                </a:cubicBezTo>
                <a:cubicBezTo>
                  <a:pt x="573604" y="792745"/>
                  <a:pt x="569164" y="795490"/>
                  <a:pt x="577607" y="770164"/>
                </a:cubicBezTo>
                <a:cubicBezTo>
                  <a:pt x="583957" y="751115"/>
                  <a:pt x="577607" y="755651"/>
                  <a:pt x="591214" y="751114"/>
                </a:cubicBezTo>
                <a:cubicBezTo>
                  <a:pt x="593028" y="748393"/>
                  <a:pt x="594196" y="745104"/>
                  <a:pt x="596657" y="742950"/>
                </a:cubicBezTo>
                <a:cubicBezTo>
                  <a:pt x="601580" y="738642"/>
                  <a:pt x="612986" y="732064"/>
                  <a:pt x="612986" y="732064"/>
                </a:cubicBezTo>
                <a:cubicBezTo>
                  <a:pt x="613893" y="729343"/>
                  <a:pt x="613915" y="726140"/>
                  <a:pt x="615707" y="723900"/>
                </a:cubicBezTo>
                <a:cubicBezTo>
                  <a:pt x="617750" y="721346"/>
                  <a:pt x="622138" y="721231"/>
                  <a:pt x="623871" y="718457"/>
                </a:cubicBezTo>
                <a:cubicBezTo>
                  <a:pt x="626912" y="713592"/>
                  <a:pt x="626131" y="706902"/>
                  <a:pt x="629314" y="702128"/>
                </a:cubicBezTo>
                <a:lnTo>
                  <a:pt x="634757" y="693964"/>
                </a:lnTo>
                <a:cubicBezTo>
                  <a:pt x="635793" y="688782"/>
                  <a:pt x="637409" y="677775"/>
                  <a:pt x="640200" y="672193"/>
                </a:cubicBezTo>
                <a:cubicBezTo>
                  <a:pt x="641663" y="669267"/>
                  <a:pt x="643829" y="666750"/>
                  <a:pt x="645643" y="664028"/>
                </a:cubicBezTo>
                <a:cubicBezTo>
                  <a:pt x="647457" y="658585"/>
                  <a:pt x="646496" y="651142"/>
                  <a:pt x="651086" y="647700"/>
                </a:cubicBezTo>
                <a:cubicBezTo>
                  <a:pt x="667498" y="635391"/>
                  <a:pt x="657802" y="641323"/>
                  <a:pt x="681021" y="631371"/>
                </a:cubicBezTo>
                <a:cubicBezTo>
                  <a:pt x="683743" y="626835"/>
                  <a:pt x="685744" y="621780"/>
                  <a:pt x="689186" y="617764"/>
                </a:cubicBezTo>
                <a:cubicBezTo>
                  <a:pt x="691315" y="615281"/>
                  <a:pt x="695196" y="614782"/>
                  <a:pt x="697350" y="612321"/>
                </a:cubicBezTo>
                <a:cubicBezTo>
                  <a:pt x="701658" y="607398"/>
                  <a:pt x="704607" y="601436"/>
                  <a:pt x="708236" y="595993"/>
                </a:cubicBezTo>
                <a:lnTo>
                  <a:pt x="708236" y="595993"/>
                </a:lnTo>
                <a:cubicBezTo>
                  <a:pt x="710957" y="591457"/>
                  <a:pt x="714211" y="587201"/>
                  <a:pt x="716400" y="582386"/>
                </a:cubicBezTo>
                <a:cubicBezTo>
                  <a:pt x="730278" y="551854"/>
                  <a:pt x="714441" y="577159"/>
                  <a:pt x="727286" y="557893"/>
                </a:cubicBezTo>
                <a:cubicBezTo>
                  <a:pt x="728193" y="555171"/>
                  <a:pt x="729444" y="552541"/>
                  <a:pt x="730007" y="549728"/>
                </a:cubicBezTo>
                <a:cubicBezTo>
                  <a:pt x="732929" y="535116"/>
                  <a:pt x="731797" y="530465"/>
                  <a:pt x="735450" y="517071"/>
                </a:cubicBezTo>
                <a:cubicBezTo>
                  <a:pt x="736960" y="511536"/>
                  <a:pt x="736836" y="504800"/>
                  <a:pt x="740893" y="500743"/>
                </a:cubicBezTo>
                <a:cubicBezTo>
                  <a:pt x="754647" y="486988"/>
                  <a:pt x="747188" y="492152"/>
                  <a:pt x="762664" y="484414"/>
                </a:cubicBezTo>
                <a:cubicBezTo>
                  <a:pt x="764478" y="481693"/>
                  <a:pt x="766644" y="479175"/>
                  <a:pt x="768107" y="476250"/>
                </a:cubicBezTo>
                <a:cubicBezTo>
                  <a:pt x="769390" y="473684"/>
                  <a:pt x="769036" y="470326"/>
                  <a:pt x="770828" y="468086"/>
                </a:cubicBezTo>
                <a:cubicBezTo>
                  <a:pt x="772871" y="465532"/>
                  <a:pt x="776271" y="464457"/>
                  <a:pt x="778993" y="462643"/>
                </a:cubicBezTo>
                <a:cubicBezTo>
                  <a:pt x="793509" y="440868"/>
                  <a:pt x="774457" y="467179"/>
                  <a:pt x="792600" y="449036"/>
                </a:cubicBezTo>
                <a:cubicBezTo>
                  <a:pt x="794913" y="446723"/>
                  <a:pt x="796229" y="443593"/>
                  <a:pt x="798043" y="440871"/>
                </a:cubicBezTo>
                <a:cubicBezTo>
                  <a:pt x="798950" y="438150"/>
                  <a:pt x="799976" y="435465"/>
                  <a:pt x="800764" y="432707"/>
                </a:cubicBezTo>
                <a:cubicBezTo>
                  <a:pt x="801792" y="429111"/>
                  <a:pt x="802013" y="425259"/>
                  <a:pt x="803486" y="421821"/>
                </a:cubicBezTo>
                <a:cubicBezTo>
                  <a:pt x="804774" y="418815"/>
                  <a:pt x="807114" y="416378"/>
                  <a:pt x="808928" y="413657"/>
                </a:cubicBezTo>
                <a:cubicBezTo>
                  <a:pt x="810766" y="402629"/>
                  <a:pt x="811327" y="396588"/>
                  <a:pt x="814371" y="386443"/>
                </a:cubicBezTo>
                <a:cubicBezTo>
                  <a:pt x="816020" y="380948"/>
                  <a:pt x="816631" y="374888"/>
                  <a:pt x="819814" y="370114"/>
                </a:cubicBezTo>
                <a:lnTo>
                  <a:pt x="830700" y="353786"/>
                </a:lnTo>
                <a:lnTo>
                  <a:pt x="836143" y="345621"/>
                </a:lnTo>
                <a:lnTo>
                  <a:pt x="841586" y="329293"/>
                </a:lnTo>
                <a:cubicBezTo>
                  <a:pt x="842493" y="326571"/>
                  <a:pt x="843242" y="323792"/>
                  <a:pt x="844307" y="321128"/>
                </a:cubicBezTo>
                <a:cubicBezTo>
                  <a:pt x="846121" y="316592"/>
                  <a:pt x="848205" y="312155"/>
                  <a:pt x="849750" y="307521"/>
                </a:cubicBezTo>
                <a:cubicBezTo>
                  <a:pt x="850933" y="303973"/>
                  <a:pt x="851444" y="300232"/>
                  <a:pt x="852471" y="296636"/>
                </a:cubicBezTo>
                <a:cubicBezTo>
                  <a:pt x="853259" y="293877"/>
                  <a:pt x="854286" y="291193"/>
                  <a:pt x="855193" y="288471"/>
                </a:cubicBezTo>
                <a:cubicBezTo>
                  <a:pt x="854286" y="282121"/>
                  <a:pt x="853619" y="275732"/>
                  <a:pt x="852471" y="269421"/>
                </a:cubicBezTo>
                <a:cubicBezTo>
                  <a:pt x="851103" y="261899"/>
                  <a:pt x="849361" y="257369"/>
                  <a:pt x="847028" y="250371"/>
                </a:cubicBezTo>
                <a:cubicBezTo>
                  <a:pt x="847935" y="232228"/>
                  <a:pt x="848176" y="214040"/>
                  <a:pt x="849750" y="195943"/>
                </a:cubicBezTo>
                <a:cubicBezTo>
                  <a:pt x="849999" y="193085"/>
                  <a:pt x="852943" y="190608"/>
                  <a:pt x="852471" y="187778"/>
                </a:cubicBezTo>
                <a:cubicBezTo>
                  <a:pt x="851933" y="184552"/>
                  <a:pt x="848842" y="182335"/>
                  <a:pt x="847028" y="179614"/>
                </a:cubicBezTo>
                <a:cubicBezTo>
                  <a:pt x="847935" y="176893"/>
                  <a:pt x="849237" y="174272"/>
                  <a:pt x="849750" y="171450"/>
                </a:cubicBezTo>
                <a:cubicBezTo>
                  <a:pt x="853741" y="149499"/>
                  <a:pt x="851990" y="141046"/>
                  <a:pt x="855193" y="117021"/>
                </a:cubicBezTo>
                <a:cubicBezTo>
                  <a:pt x="855572" y="114178"/>
                  <a:pt x="857007" y="111578"/>
                  <a:pt x="857914" y="108857"/>
                </a:cubicBezTo>
                <a:cubicBezTo>
                  <a:pt x="857007" y="106136"/>
                  <a:pt x="855193" y="103562"/>
                  <a:pt x="855193" y="100693"/>
                </a:cubicBezTo>
                <a:cubicBezTo>
                  <a:pt x="855193" y="97824"/>
                  <a:pt x="857126" y="95286"/>
                  <a:pt x="857914" y="92528"/>
                </a:cubicBezTo>
                <a:cubicBezTo>
                  <a:pt x="861165" y="81151"/>
                  <a:pt x="861216" y="78160"/>
                  <a:pt x="863357" y="65314"/>
                </a:cubicBezTo>
                <a:cubicBezTo>
                  <a:pt x="862450" y="58964"/>
                  <a:pt x="864574" y="51327"/>
                  <a:pt x="860636" y="46264"/>
                </a:cubicBezTo>
                <a:cubicBezTo>
                  <a:pt x="857424" y="42134"/>
                  <a:pt x="832316" y="38823"/>
                  <a:pt x="827978" y="38100"/>
                </a:cubicBezTo>
                <a:cubicBezTo>
                  <a:pt x="825257" y="36286"/>
                  <a:pt x="822739" y="34120"/>
                  <a:pt x="819814" y="32657"/>
                </a:cubicBezTo>
                <a:cubicBezTo>
                  <a:pt x="815913" y="30707"/>
                  <a:pt x="804247" y="28085"/>
                  <a:pt x="800764" y="27214"/>
                </a:cubicBezTo>
                <a:cubicBezTo>
                  <a:pt x="792600" y="28121"/>
                  <a:pt x="784326" y="28325"/>
                  <a:pt x="776271" y="29936"/>
                </a:cubicBezTo>
                <a:cubicBezTo>
                  <a:pt x="762622" y="32666"/>
                  <a:pt x="762685" y="35374"/>
                  <a:pt x="751778" y="38100"/>
                </a:cubicBezTo>
                <a:cubicBezTo>
                  <a:pt x="748150" y="39007"/>
                  <a:pt x="744610" y="40408"/>
                  <a:pt x="740893" y="40821"/>
                </a:cubicBezTo>
                <a:cubicBezTo>
                  <a:pt x="728239" y="42227"/>
                  <a:pt x="715493" y="42636"/>
                  <a:pt x="702793" y="43543"/>
                </a:cubicBezTo>
                <a:lnTo>
                  <a:pt x="681021" y="40821"/>
                </a:lnTo>
                <a:cubicBezTo>
                  <a:pt x="675559" y="40041"/>
                  <a:pt x="670197" y="38493"/>
                  <a:pt x="664693" y="38100"/>
                </a:cubicBezTo>
                <a:cubicBezTo>
                  <a:pt x="644766" y="36677"/>
                  <a:pt x="624778" y="36285"/>
                  <a:pt x="604821" y="35378"/>
                </a:cubicBezTo>
                <a:lnTo>
                  <a:pt x="523178" y="38100"/>
                </a:lnTo>
                <a:cubicBezTo>
                  <a:pt x="483438" y="39866"/>
                  <a:pt x="494267" y="37843"/>
                  <a:pt x="471471" y="43543"/>
                </a:cubicBezTo>
                <a:cubicBezTo>
                  <a:pt x="448793" y="42636"/>
                  <a:pt x="426079" y="42383"/>
                  <a:pt x="403436" y="40821"/>
                </a:cubicBezTo>
                <a:cubicBezTo>
                  <a:pt x="399705" y="40564"/>
                  <a:pt x="396201" y="38911"/>
                  <a:pt x="392550" y="38100"/>
                </a:cubicBezTo>
                <a:cubicBezTo>
                  <a:pt x="381121" y="35560"/>
                  <a:pt x="374453" y="34630"/>
                  <a:pt x="362614" y="32657"/>
                </a:cubicBezTo>
                <a:lnTo>
                  <a:pt x="346286" y="27214"/>
                </a:lnTo>
                <a:lnTo>
                  <a:pt x="338121" y="24493"/>
                </a:lnTo>
                <a:cubicBezTo>
                  <a:pt x="335400" y="22679"/>
                  <a:pt x="332882" y="20513"/>
                  <a:pt x="329957" y="19050"/>
                </a:cubicBezTo>
                <a:cubicBezTo>
                  <a:pt x="327391" y="17767"/>
                  <a:pt x="324551" y="17116"/>
                  <a:pt x="321793" y="16328"/>
                </a:cubicBezTo>
                <a:cubicBezTo>
                  <a:pt x="304969" y="11521"/>
                  <a:pt x="304497" y="13024"/>
                  <a:pt x="280971" y="10886"/>
                </a:cubicBezTo>
                <a:cubicBezTo>
                  <a:pt x="273714" y="9072"/>
                  <a:pt x="266296" y="7808"/>
                  <a:pt x="259200" y="5443"/>
                </a:cubicBezTo>
                <a:lnTo>
                  <a:pt x="242871" y="0"/>
                </a:lnTo>
                <a:cubicBezTo>
                  <a:pt x="239243" y="907"/>
                  <a:pt x="234801" y="258"/>
                  <a:pt x="231986" y="2721"/>
                </a:cubicBezTo>
                <a:cubicBezTo>
                  <a:pt x="216736" y="16065"/>
                  <a:pt x="224385" y="15200"/>
                  <a:pt x="218378" y="27214"/>
                </a:cubicBezTo>
                <a:cubicBezTo>
                  <a:pt x="216915" y="30139"/>
                  <a:pt x="214750" y="32657"/>
                  <a:pt x="212936" y="35378"/>
                </a:cubicBezTo>
                <a:cubicBezTo>
                  <a:pt x="192979" y="34471"/>
                  <a:pt x="172983" y="34189"/>
                  <a:pt x="153064" y="32657"/>
                </a:cubicBezTo>
                <a:cubicBezTo>
                  <a:pt x="122482" y="30305"/>
                  <a:pt x="168986" y="26107"/>
                  <a:pt x="123128" y="32657"/>
                </a:cubicBezTo>
                <a:cubicBezTo>
                  <a:pt x="102858" y="46171"/>
                  <a:pt x="127753" y="28802"/>
                  <a:pt x="106800" y="46264"/>
                </a:cubicBezTo>
                <a:cubicBezTo>
                  <a:pt x="101029" y="51073"/>
                  <a:pt x="94406" y="53822"/>
                  <a:pt x="87750" y="57150"/>
                </a:cubicBezTo>
                <a:lnTo>
                  <a:pt x="76864" y="73478"/>
                </a:lnTo>
                <a:lnTo>
                  <a:pt x="71421" y="81643"/>
                </a:lnTo>
                <a:cubicBezTo>
                  <a:pt x="70514" y="84364"/>
                  <a:pt x="69488" y="87049"/>
                  <a:pt x="68700" y="89807"/>
                </a:cubicBezTo>
                <a:cubicBezTo>
                  <a:pt x="67539" y="93870"/>
                  <a:pt x="65430" y="104511"/>
                  <a:pt x="63257" y="108857"/>
                </a:cubicBezTo>
                <a:cubicBezTo>
                  <a:pt x="61794" y="111782"/>
                  <a:pt x="59628" y="114300"/>
                  <a:pt x="57814" y="117021"/>
                </a:cubicBezTo>
                <a:cubicBezTo>
                  <a:pt x="51337" y="136453"/>
                  <a:pt x="57145" y="130167"/>
                  <a:pt x="44207" y="138793"/>
                </a:cubicBezTo>
                <a:cubicBezTo>
                  <a:pt x="40578" y="144236"/>
                  <a:pt x="37946" y="150495"/>
                  <a:pt x="33321" y="155121"/>
                </a:cubicBezTo>
                <a:cubicBezTo>
                  <a:pt x="22844" y="165599"/>
                  <a:pt x="27292" y="160084"/>
                  <a:pt x="19714" y="171450"/>
                </a:cubicBezTo>
                <a:cubicBezTo>
                  <a:pt x="12876" y="191967"/>
                  <a:pt x="22099" y="166680"/>
                  <a:pt x="11550" y="187778"/>
                </a:cubicBezTo>
                <a:cubicBezTo>
                  <a:pt x="9374" y="192130"/>
                  <a:pt x="7271" y="202755"/>
                  <a:pt x="6107" y="206828"/>
                </a:cubicBezTo>
                <a:cubicBezTo>
                  <a:pt x="5319" y="209586"/>
                  <a:pt x="4293" y="212271"/>
                  <a:pt x="3386" y="214993"/>
                </a:cubicBezTo>
                <a:cubicBezTo>
                  <a:pt x="1460" y="253495"/>
                  <a:pt x="-3161" y="256840"/>
                  <a:pt x="3386" y="283028"/>
                </a:cubicBezTo>
                <a:cubicBezTo>
                  <a:pt x="4082" y="285811"/>
                  <a:pt x="4824" y="288627"/>
                  <a:pt x="6107" y="291193"/>
                </a:cubicBezTo>
                <a:cubicBezTo>
                  <a:pt x="11173" y="301326"/>
                  <a:pt x="12193" y="298495"/>
                  <a:pt x="19714" y="307521"/>
                </a:cubicBezTo>
                <a:cubicBezTo>
                  <a:pt x="26652" y="315846"/>
                  <a:pt x="22755" y="316432"/>
                  <a:pt x="33321" y="321128"/>
                </a:cubicBezTo>
                <a:cubicBezTo>
                  <a:pt x="38564" y="323458"/>
                  <a:pt x="49650" y="326571"/>
                  <a:pt x="49650" y="326571"/>
                </a:cubicBezTo>
                <a:cubicBezTo>
                  <a:pt x="63161" y="346838"/>
                  <a:pt x="45799" y="321951"/>
                  <a:pt x="63257" y="342900"/>
                </a:cubicBezTo>
                <a:cubicBezTo>
                  <a:pt x="82201" y="365632"/>
                  <a:pt x="53013" y="335377"/>
                  <a:pt x="76864" y="359228"/>
                </a:cubicBezTo>
                <a:cubicBezTo>
                  <a:pt x="77771" y="361950"/>
                  <a:pt x="77794" y="365153"/>
                  <a:pt x="79586" y="367393"/>
                </a:cubicBezTo>
                <a:cubicBezTo>
                  <a:pt x="81629" y="369947"/>
                  <a:pt x="84976" y="371103"/>
                  <a:pt x="87750" y="372836"/>
                </a:cubicBezTo>
                <a:cubicBezTo>
                  <a:pt x="114008" y="389248"/>
                  <a:pt x="90867" y="374006"/>
                  <a:pt x="109521" y="386443"/>
                </a:cubicBezTo>
                <a:cubicBezTo>
                  <a:pt x="111314" y="391821"/>
                  <a:pt x="112890" y="398934"/>
                  <a:pt x="117686" y="402771"/>
                </a:cubicBezTo>
                <a:cubicBezTo>
                  <a:pt x="119926" y="404563"/>
                  <a:pt x="123129" y="404586"/>
                  <a:pt x="125850" y="405493"/>
                </a:cubicBezTo>
                <a:cubicBezTo>
                  <a:pt x="127664" y="408214"/>
                  <a:pt x="128980" y="411344"/>
                  <a:pt x="131293" y="413657"/>
                </a:cubicBezTo>
                <a:cubicBezTo>
                  <a:pt x="140967" y="423331"/>
                  <a:pt x="138096" y="404585"/>
                  <a:pt x="139457" y="402771"/>
                </a:cubicBezTo>
                <a:close/>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grpSp>
        <p:nvGrpSpPr>
          <p:cNvPr id="43" name="Grupo 42">
            <a:extLst>
              <a:ext uri="{FF2B5EF4-FFF2-40B4-BE49-F238E27FC236}">
                <a16:creationId xmlns:a16="http://schemas.microsoft.com/office/drawing/2014/main" id="{6FDE3B19-7039-49A2-AE04-A6AC4591BC6A}"/>
              </a:ext>
            </a:extLst>
          </p:cNvPr>
          <p:cNvGrpSpPr/>
          <p:nvPr/>
        </p:nvGrpSpPr>
        <p:grpSpPr>
          <a:xfrm>
            <a:off x="1212112" y="1828800"/>
            <a:ext cx="1249893" cy="3982108"/>
            <a:chOff x="1212112" y="1828800"/>
            <a:chExt cx="1249893" cy="3982108"/>
          </a:xfrm>
        </p:grpSpPr>
        <p:sp>
          <p:nvSpPr>
            <p:cNvPr id="41" name="Forma libre: forma 40">
              <a:extLst>
                <a:ext uri="{FF2B5EF4-FFF2-40B4-BE49-F238E27FC236}">
                  <a16:creationId xmlns:a16="http://schemas.microsoft.com/office/drawing/2014/main" id="{D7E0DD01-B8DF-4648-8980-A4372E39F948}"/>
                </a:ext>
              </a:extLst>
            </p:cNvPr>
            <p:cNvSpPr/>
            <p:nvPr/>
          </p:nvSpPr>
          <p:spPr>
            <a:xfrm>
              <a:off x="1212112" y="1828800"/>
              <a:ext cx="1201479" cy="3976577"/>
            </a:xfrm>
            <a:custGeom>
              <a:avLst/>
              <a:gdLst>
                <a:gd name="connsiteX0" fmla="*/ 648586 w 1201479"/>
                <a:gd name="connsiteY0" fmla="*/ 3976577 h 3976577"/>
                <a:gd name="connsiteX1" fmla="*/ 425302 w 1201479"/>
                <a:gd name="connsiteY1" fmla="*/ 3891516 h 3976577"/>
                <a:gd name="connsiteX2" fmla="*/ 212651 w 1201479"/>
                <a:gd name="connsiteY2" fmla="*/ 3710763 h 3976577"/>
                <a:gd name="connsiteX3" fmla="*/ 85060 w 1201479"/>
                <a:gd name="connsiteY3" fmla="*/ 3476847 h 3976577"/>
                <a:gd name="connsiteX4" fmla="*/ 21265 w 1201479"/>
                <a:gd name="connsiteY4" fmla="*/ 3317358 h 3976577"/>
                <a:gd name="connsiteX5" fmla="*/ 0 w 1201479"/>
                <a:gd name="connsiteY5" fmla="*/ 3211033 h 3976577"/>
                <a:gd name="connsiteX6" fmla="*/ 74428 w 1201479"/>
                <a:gd name="connsiteY6" fmla="*/ 2998381 h 3976577"/>
                <a:gd name="connsiteX7" fmla="*/ 116958 w 1201479"/>
                <a:gd name="connsiteY7" fmla="*/ 2913321 h 3976577"/>
                <a:gd name="connsiteX8" fmla="*/ 85060 w 1201479"/>
                <a:gd name="connsiteY8" fmla="*/ 2785730 h 3976577"/>
                <a:gd name="connsiteX9" fmla="*/ 85060 w 1201479"/>
                <a:gd name="connsiteY9" fmla="*/ 2647507 h 3976577"/>
                <a:gd name="connsiteX10" fmla="*/ 138223 w 1201479"/>
                <a:gd name="connsiteY10" fmla="*/ 2551814 h 3976577"/>
                <a:gd name="connsiteX11" fmla="*/ 276446 w 1201479"/>
                <a:gd name="connsiteY11" fmla="*/ 2456121 h 3976577"/>
                <a:gd name="connsiteX12" fmla="*/ 425302 w 1201479"/>
                <a:gd name="connsiteY12" fmla="*/ 2275367 h 3976577"/>
                <a:gd name="connsiteX13" fmla="*/ 574158 w 1201479"/>
                <a:gd name="connsiteY13" fmla="*/ 2041451 h 3976577"/>
                <a:gd name="connsiteX14" fmla="*/ 648586 w 1201479"/>
                <a:gd name="connsiteY14" fmla="*/ 1828800 h 3976577"/>
                <a:gd name="connsiteX15" fmla="*/ 669851 w 1201479"/>
                <a:gd name="connsiteY15" fmla="*/ 1711842 h 3976577"/>
                <a:gd name="connsiteX16" fmla="*/ 659218 w 1201479"/>
                <a:gd name="connsiteY16" fmla="*/ 1541721 h 3976577"/>
                <a:gd name="connsiteX17" fmla="*/ 786809 w 1201479"/>
                <a:gd name="connsiteY17" fmla="*/ 1424763 h 3976577"/>
                <a:gd name="connsiteX18" fmla="*/ 829339 w 1201479"/>
                <a:gd name="connsiteY18" fmla="*/ 1233377 h 3976577"/>
                <a:gd name="connsiteX19" fmla="*/ 914400 w 1201479"/>
                <a:gd name="connsiteY19" fmla="*/ 1095153 h 3976577"/>
                <a:gd name="connsiteX20" fmla="*/ 1041990 w 1201479"/>
                <a:gd name="connsiteY20" fmla="*/ 967563 h 3976577"/>
                <a:gd name="connsiteX21" fmla="*/ 1073888 w 1201479"/>
                <a:gd name="connsiteY21" fmla="*/ 797442 h 3976577"/>
                <a:gd name="connsiteX22" fmla="*/ 1201479 w 1201479"/>
                <a:gd name="connsiteY22" fmla="*/ 669851 h 3976577"/>
                <a:gd name="connsiteX23" fmla="*/ 1158948 w 1201479"/>
                <a:gd name="connsiteY23" fmla="*/ 446567 h 3976577"/>
                <a:gd name="connsiteX24" fmla="*/ 1084521 w 1201479"/>
                <a:gd name="connsiteY24" fmla="*/ 372140 h 3976577"/>
                <a:gd name="connsiteX25" fmla="*/ 967562 w 1201479"/>
                <a:gd name="connsiteY25" fmla="*/ 340242 h 3976577"/>
                <a:gd name="connsiteX26" fmla="*/ 925032 w 1201479"/>
                <a:gd name="connsiteY26" fmla="*/ 0 h 3976577"/>
                <a:gd name="connsiteX27" fmla="*/ 925032 w 1201479"/>
                <a:gd name="connsiteY2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01479" h="3976577">
                  <a:moveTo>
                    <a:pt x="648586" y="3976577"/>
                  </a:moveTo>
                  <a:lnTo>
                    <a:pt x="425302" y="3891516"/>
                  </a:lnTo>
                  <a:lnTo>
                    <a:pt x="212651" y="3710763"/>
                  </a:lnTo>
                  <a:lnTo>
                    <a:pt x="85060" y="3476847"/>
                  </a:lnTo>
                  <a:lnTo>
                    <a:pt x="21265" y="3317358"/>
                  </a:lnTo>
                  <a:lnTo>
                    <a:pt x="0" y="3211033"/>
                  </a:lnTo>
                  <a:lnTo>
                    <a:pt x="74428" y="2998381"/>
                  </a:lnTo>
                  <a:lnTo>
                    <a:pt x="116958" y="2913321"/>
                  </a:lnTo>
                  <a:lnTo>
                    <a:pt x="85060" y="2785730"/>
                  </a:lnTo>
                  <a:lnTo>
                    <a:pt x="85060" y="2647507"/>
                  </a:lnTo>
                  <a:lnTo>
                    <a:pt x="138223" y="2551814"/>
                  </a:lnTo>
                  <a:lnTo>
                    <a:pt x="276446" y="2456121"/>
                  </a:lnTo>
                  <a:lnTo>
                    <a:pt x="425302" y="2275367"/>
                  </a:lnTo>
                  <a:lnTo>
                    <a:pt x="574158" y="2041451"/>
                  </a:lnTo>
                  <a:lnTo>
                    <a:pt x="648586" y="1828800"/>
                  </a:lnTo>
                  <a:lnTo>
                    <a:pt x="669851" y="1711842"/>
                  </a:lnTo>
                  <a:lnTo>
                    <a:pt x="659218" y="1541721"/>
                  </a:lnTo>
                  <a:lnTo>
                    <a:pt x="786809" y="1424763"/>
                  </a:lnTo>
                  <a:lnTo>
                    <a:pt x="829339" y="1233377"/>
                  </a:lnTo>
                  <a:lnTo>
                    <a:pt x="914400" y="1095153"/>
                  </a:lnTo>
                  <a:lnTo>
                    <a:pt x="1041990" y="967563"/>
                  </a:lnTo>
                  <a:lnTo>
                    <a:pt x="1073888" y="797442"/>
                  </a:lnTo>
                  <a:lnTo>
                    <a:pt x="1201479" y="669851"/>
                  </a:lnTo>
                  <a:lnTo>
                    <a:pt x="1158948" y="446567"/>
                  </a:lnTo>
                  <a:lnTo>
                    <a:pt x="1084521" y="372140"/>
                  </a:lnTo>
                  <a:lnTo>
                    <a:pt x="967562" y="340242"/>
                  </a:lnTo>
                  <a:lnTo>
                    <a:pt x="925032" y="0"/>
                  </a:lnTo>
                  <a:lnTo>
                    <a:pt x="925032" y="0"/>
                  </a:lnTo>
                </a:path>
              </a:pathLst>
            </a:cu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Forma libre: forma 41">
              <a:extLst>
                <a:ext uri="{FF2B5EF4-FFF2-40B4-BE49-F238E27FC236}">
                  <a16:creationId xmlns:a16="http://schemas.microsoft.com/office/drawing/2014/main" id="{45356ABC-232D-4D2A-BDDC-695A69137F80}"/>
                </a:ext>
              </a:extLst>
            </p:cNvPr>
            <p:cNvSpPr/>
            <p:nvPr/>
          </p:nvSpPr>
          <p:spPr>
            <a:xfrm>
              <a:off x="1260526" y="1834331"/>
              <a:ext cx="1201479" cy="3976577"/>
            </a:xfrm>
            <a:custGeom>
              <a:avLst/>
              <a:gdLst>
                <a:gd name="connsiteX0" fmla="*/ 648586 w 1201479"/>
                <a:gd name="connsiteY0" fmla="*/ 3976577 h 3976577"/>
                <a:gd name="connsiteX1" fmla="*/ 425302 w 1201479"/>
                <a:gd name="connsiteY1" fmla="*/ 3891516 h 3976577"/>
                <a:gd name="connsiteX2" fmla="*/ 212651 w 1201479"/>
                <a:gd name="connsiteY2" fmla="*/ 3710763 h 3976577"/>
                <a:gd name="connsiteX3" fmla="*/ 85060 w 1201479"/>
                <a:gd name="connsiteY3" fmla="*/ 3476847 h 3976577"/>
                <a:gd name="connsiteX4" fmla="*/ 21265 w 1201479"/>
                <a:gd name="connsiteY4" fmla="*/ 3317358 h 3976577"/>
                <a:gd name="connsiteX5" fmla="*/ 0 w 1201479"/>
                <a:gd name="connsiteY5" fmla="*/ 3211033 h 3976577"/>
                <a:gd name="connsiteX6" fmla="*/ 74428 w 1201479"/>
                <a:gd name="connsiteY6" fmla="*/ 2998381 h 3976577"/>
                <a:gd name="connsiteX7" fmla="*/ 116958 w 1201479"/>
                <a:gd name="connsiteY7" fmla="*/ 2913321 h 3976577"/>
                <a:gd name="connsiteX8" fmla="*/ 85060 w 1201479"/>
                <a:gd name="connsiteY8" fmla="*/ 2785730 h 3976577"/>
                <a:gd name="connsiteX9" fmla="*/ 85060 w 1201479"/>
                <a:gd name="connsiteY9" fmla="*/ 2647507 h 3976577"/>
                <a:gd name="connsiteX10" fmla="*/ 138223 w 1201479"/>
                <a:gd name="connsiteY10" fmla="*/ 2551814 h 3976577"/>
                <a:gd name="connsiteX11" fmla="*/ 276446 w 1201479"/>
                <a:gd name="connsiteY11" fmla="*/ 2456121 h 3976577"/>
                <a:gd name="connsiteX12" fmla="*/ 425302 w 1201479"/>
                <a:gd name="connsiteY12" fmla="*/ 2275367 h 3976577"/>
                <a:gd name="connsiteX13" fmla="*/ 574158 w 1201479"/>
                <a:gd name="connsiteY13" fmla="*/ 2041451 h 3976577"/>
                <a:gd name="connsiteX14" fmla="*/ 648586 w 1201479"/>
                <a:gd name="connsiteY14" fmla="*/ 1828800 h 3976577"/>
                <a:gd name="connsiteX15" fmla="*/ 669851 w 1201479"/>
                <a:gd name="connsiteY15" fmla="*/ 1711842 h 3976577"/>
                <a:gd name="connsiteX16" fmla="*/ 659218 w 1201479"/>
                <a:gd name="connsiteY16" fmla="*/ 1541721 h 3976577"/>
                <a:gd name="connsiteX17" fmla="*/ 786809 w 1201479"/>
                <a:gd name="connsiteY17" fmla="*/ 1424763 h 3976577"/>
                <a:gd name="connsiteX18" fmla="*/ 829339 w 1201479"/>
                <a:gd name="connsiteY18" fmla="*/ 1233377 h 3976577"/>
                <a:gd name="connsiteX19" fmla="*/ 914400 w 1201479"/>
                <a:gd name="connsiteY19" fmla="*/ 1095153 h 3976577"/>
                <a:gd name="connsiteX20" fmla="*/ 1041990 w 1201479"/>
                <a:gd name="connsiteY20" fmla="*/ 967563 h 3976577"/>
                <a:gd name="connsiteX21" fmla="*/ 1073888 w 1201479"/>
                <a:gd name="connsiteY21" fmla="*/ 797442 h 3976577"/>
                <a:gd name="connsiteX22" fmla="*/ 1201479 w 1201479"/>
                <a:gd name="connsiteY22" fmla="*/ 669851 h 3976577"/>
                <a:gd name="connsiteX23" fmla="*/ 1158948 w 1201479"/>
                <a:gd name="connsiteY23" fmla="*/ 446567 h 3976577"/>
                <a:gd name="connsiteX24" fmla="*/ 1084521 w 1201479"/>
                <a:gd name="connsiteY24" fmla="*/ 372140 h 3976577"/>
                <a:gd name="connsiteX25" fmla="*/ 967562 w 1201479"/>
                <a:gd name="connsiteY25" fmla="*/ 340242 h 3976577"/>
                <a:gd name="connsiteX26" fmla="*/ 925032 w 1201479"/>
                <a:gd name="connsiteY26" fmla="*/ 0 h 3976577"/>
                <a:gd name="connsiteX27" fmla="*/ 925032 w 1201479"/>
                <a:gd name="connsiteY2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01479" h="3976577">
                  <a:moveTo>
                    <a:pt x="648586" y="3976577"/>
                  </a:moveTo>
                  <a:lnTo>
                    <a:pt x="425302" y="3891516"/>
                  </a:lnTo>
                  <a:lnTo>
                    <a:pt x="212651" y="3710763"/>
                  </a:lnTo>
                  <a:lnTo>
                    <a:pt x="85060" y="3476847"/>
                  </a:lnTo>
                  <a:lnTo>
                    <a:pt x="21265" y="3317358"/>
                  </a:lnTo>
                  <a:lnTo>
                    <a:pt x="0" y="3211033"/>
                  </a:lnTo>
                  <a:lnTo>
                    <a:pt x="74428" y="2998381"/>
                  </a:lnTo>
                  <a:lnTo>
                    <a:pt x="116958" y="2913321"/>
                  </a:lnTo>
                  <a:lnTo>
                    <a:pt x="85060" y="2785730"/>
                  </a:lnTo>
                  <a:lnTo>
                    <a:pt x="85060" y="2647507"/>
                  </a:lnTo>
                  <a:lnTo>
                    <a:pt x="138223" y="2551814"/>
                  </a:lnTo>
                  <a:lnTo>
                    <a:pt x="276446" y="2456121"/>
                  </a:lnTo>
                  <a:lnTo>
                    <a:pt x="425302" y="2275367"/>
                  </a:lnTo>
                  <a:lnTo>
                    <a:pt x="574158" y="2041451"/>
                  </a:lnTo>
                  <a:lnTo>
                    <a:pt x="648586" y="1828800"/>
                  </a:lnTo>
                  <a:lnTo>
                    <a:pt x="669851" y="1711842"/>
                  </a:lnTo>
                  <a:lnTo>
                    <a:pt x="659218" y="1541721"/>
                  </a:lnTo>
                  <a:lnTo>
                    <a:pt x="786809" y="1424763"/>
                  </a:lnTo>
                  <a:lnTo>
                    <a:pt x="829339" y="1233377"/>
                  </a:lnTo>
                  <a:lnTo>
                    <a:pt x="914400" y="1095153"/>
                  </a:lnTo>
                  <a:lnTo>
                    <a:pt x="1041990" y="967563"/>
                  </a:lnTo>
                  <a:lnTo>
                    <a:pt x="1073888" y="797442"/>
                  </a:lnTo>
                  <a:lnTo>
                    <a:pt x="1201479" y="669851"/>
                  </a:lnTo>
                  <a:lnTo>
                    <a:pt x="1158948" y="446567"/>
                  </a:lnTo>
                  <a:lnTo>
                    <a:pt x="1084521" y="372140"/>
                  </a:lnTo>
                  <a:lnTo>
                    <a:pt x="967562" y="340242"/>
                  </a:lnTo>
                  <a:lnTo>
                    <a:pt x="925032" y="0"/>
                  </a:lnTo>
                  <a:lnTo>
                    <a:pt x="925032" y="0"/>
                  </a:lnTo>
                </a:path>
              </a:pathLst>
            </a:custGeom>
            <a:no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4" name="Forma libre: forma 43">
            <a:extLst>
              <a:ext uri="{FF2B5EF4-FFF2-40B4-BE49-F238E27FC236}">
                <a16:creationId xmlns:a16="http://schemas.microsoft.com/office/drawing/2014/main" id="{E514B8A8-7980-4EBD-95EB-3195F8721111}"/>
              </a:ext>
            </a:extLst>
          </p:cNvPr>
          <p:cNvSpPr/>
          <p:nvPr/>
        </p:nvSpPr>
        <p:spPr>
          <a:xfrm>
            <a:off x="1988288" y="2200940"/>
            <a:ext cx="627321" cy="3540641"/>
          </a:xfrm>
          <a:custGeom>
            <a:avLst/>
            <a:gdLst>
              <a:gd name="connsiteX0" fmla="*/ 0 w 627321"/>
              <a:gd name="connsiteY0" fmla="*/ 3540641 h 3540641"/>
              <a:gd name="connsiteX1" fmla="*/ 0 w 627321"/>
              <a:gd name="connsiteY1" fmla="*/ 3540641 h 3540641"/>
              <a:gd name="connsiteX2" fmla="*/ 21265 w 627321"/>
              <a:gd name="connsiteY2" fmla="*/ 3423683 h 3540641"/>
              <a:gd name="connsiteX3" fmla="*/ 42531 w 627321"/>
              <a:gd name="connsiteY3" fmla="*/ 3402418 h 3540641"/>
              <a:gd name="connsiteX4" fmla="*/ 106326 w 627321"/>
              <a:gd name="connsiteY4" fmla="*/ 3349255 h 3540641"/>
              <a:gd name="connsiteX5" fmla="*/ 116959 w 627321"/>
              <a:gd name="connsiteY5" fmla="*/ 3317358 h 3540641"/>
              <a:gd name="connsiteX6" fmla="*/ 159489 w 627321"/>
              <a:gd name="connsiteY6" fmla="*/ 3253562 h 3540641"/>
              <a:gd name="connsiteX7" fmla="*/ 170121 w 627321"/>
              <a:gd name="connsiteY7" fmla="*/ 3221665 h 3540641"/>
              <a:gd name="connsiteX8" fmla="*/ 191386 w 627321"/>
              <a:gd name="connsiteY8" fmla="*/ 3189767 h 3540641"/>
              <a:gd name="connsiteX9" fmla="*/ 244549 w 627321"/>
              <a:gd name="connsiteY9" fmla="*/ 3104707 h 3540641"/>
              <a:gd name="connsiteX10" fmla="*/ 276447 w 627321"/>
              <a:gd name="connsiteY10" fmla="*/ 3040911 h 3540641"/>
              <a:gd name="connsiteX11" fmla="*/ 308345 w 627321"/>
              <a:gd name="connsiteY11" fmla="*/ 2987748 h 3540641"/>
              <a:gd name="connsiteX12" fmla="*/ 329610 w 627321"/>
              <a:gd name="connsiteY12" fmla="*/ 2923953 h 3540641"/>
              <a:gd name="connsiteX13" fmla="*/ 340242 w 627321"/>
              <a:gd name="connsiteY13" fmla="*/ 2892055 h 3540641"/>
              <a:gd name="connsiteX14" fmla="*/ 361507 w 627321"/>
              <a:gd name="connsiteY14" fmla="*/ 2860158 h 3540641"/>
              <a:gd name="connsiteX15" fmla="*/ 372140 w 627321"/>
              <a:gd name="connsiteY15" fmla="*/ 2700669 h 3540641"/>
              <a:gd name="connsiteX16" fmla="*/ 382772 w 627321"/>
              <a:gd name="connsiteY16" fmla="*/ 2668772 h 3540641"/>
              <a:gd name="connsiteX17" fmla="*/ 393405 w 627321"/>
              <a:gd name="connsiteY17" fmla="*/ 2583711 h 3540641"/>
              <a:gd name="connsiteX18" fmla="*/ 404038 w 627321"/>
              <a:gd name="connsiteY18" fmla="*/ 2551813 h 3540641"/>
              <a:gd name="connsiteX19" fmla="*/ 414670 w 627321"/>
              <a:gd name="connsiteY19" fmla="*/ 2498651 h 3540641"/>
              <a:gd name="connsiteX20" fmla="*/ 425303 w 627321"/>
              <a:gd name="connsiteY20" fmla="*/ 2317897 h 3540641"/>
              <a:gd name="connsiteX21" fmla="*/ 446568 w 627321"/>
              <a:gd name="connsiteY21" fmla="*/ 2254102 h 3540641"/>
              <a:gd name="connsiteX22" fmla="*/ 478465 w 627321"/>
              <a:gd name="connsiteY22" fmla="*/ 2137144 h 3540641"/>
              <a:gd name="connsiteX23" fmla="*/ 499731 w 627321"/>
              <a:gd name="connsiteY23" fmla="*/ 2115879 h 3540641"/>
              <a:gd name="connsiteX24" fmla="*/ 531628 w 627321"/>
              <a:gd name="connsiteY24" fmla="*/ 2020186 h 3540641"/>
              <a:gd name="connsiteX25" fmla="*/ 542261 w 627321"/>
              <a:gd name="connsiteY25" fmla="*/ 1988288 h 3540641"/>
              <a:gd name="connsiteX26" fmla="*/ 531628 w 627321"/>
              <a:gd name="connsiteY26" fmla="*/ 1924493 h 3540641"/>
              <a:gd name="connsiteX27" fmla="*/ 510363 w 627321"/>
              <a:gd name="connsiteY27" fmla="*/ 1818167 h 3540641"/>
              <a:gd name="connsiteX28" fmla="*/ 467833 w 627321"/>
              <a:gd name="connsiteY28" fmla="*/ 1754372 h 3540641"/>
              <a:gd name="connsiteX29" fmla="*/ 446568 w 627321"/>
              <a:gd name="connsiteY29" fmla="*/ 1722474 h 3540641"/>
              <a:gd name="connsiteX30" fmla="*/ 425303 w 627321"/>
              <a:gd name="connsiteY30" fmla="*/ 1658679 h 3540641"/>
              <a:gd name="connsiteX31" fmla="*/ 393405 w 627321"/>
              <a:gd name="connsiteY31" fmla="*/ 1552353 h 3540641"/>
              <a:gd name="connsiteX32" fmla="*/ 372140 w 627321"/>
              <a:gd name="connsiteY32" fmla="*/ 1488558 h 3540641"/>
              <a:gd name="connsiteX33" fmla="*/ 361507 w 627321"/>
              <a:gd name="connsiteY33" fmla="*/ 1456660 h 3540641"/>
              <a:gd name="connsiteX34" fmla="*/ 340242 w 627321"/>
              <a:gd name="connsiteY34" fmla="*/ 1424762 h 3540641"/>
              <a:gd name="connsiteX35" fmla="*/ 340242 w 627321"/>
              <a:gd name="connsiteY35" fmla="*/ 1190846 h 3540641"/>
              <a:gd name="connsiteX36" fmla="*/ 372140 w 627321"/>
              <a:gd name="connsiteY36" fmla="*/ 1169581 h 3540641"/>
              <a:gd name="connsiteX37" fmla="*/ 435935 w 627321"/>
              <a:gd name="connsiteY37" fmla="*/ 1127051 h 3540641"/>
              <a:gd name="connsiteX38" fmla="*/ 489098 w 627321"/>
              <a:gd name="connsiteY38" fmla="*/ 1084520 h 3540641"/>
              <a:gd name="connsiteX39" fmla="*/ 520996 w 627321"/>
              <a:gd name="connsiteY39" fmla="*/ 1063255 h 3540641"/>
              <a:gd name="connsiteX40" fmla="*/ 542261 w 627321"/>
              <a:gd name="connsiteY40" fmla="*/ 1031358 h 3540641"/>
              <a:gd name="connsiteX41" fmla="*/ 574159 w 627321"/>
              <a:gd name="connsiteY41" fmla="*/ 1020725 h 3540641"/>
              <a:gd name="connsiteX42" fmla="*/ 563526 w 627321"/>
              <a:gd name="connsiteY42" fmla="*/ 839972 h 3540641"/>
              <a:gd name="connsiteX43" fmla="*/ 574159 w 627321"/>
              <a:gd name="connsiteY43" fmla="*/ 680483 h 3540641"/>
              <a:gd name="connsiteX44" fmla="*/ 584791 w 627321"/>
              <a:gd name="connsiteY44" fmla="*/ 648586 h 3540641"/>
              <a:gd name="connsiteX45" fmla="*/ 606056 w 627321"/>
              <a:gd name="connsiteY45" fmla="*/ 627320 h 3540641"/>
              <a:gd name="connsiteX46" fmla="*/ 627321 w 627321"/>
              <a:gd name="connsiteY46" fmla="*/ 595423 h 3540641"/>
              <a:gd name="connsiteX47" fmla="*/ 616689 w 627321"/>
              <a:gd name="connsiteY47" fmla="*/ 489097 h 3540641"/>
              <a:gd name="connsiteX48" fmla="*/ 606056 w 627321"/>
              <a:gd name="connsiteY48" fmla="*/ 446567 h 3540641"/>
              <a:gd name="connsiteX49" fmla="*/ 616689 w 627321"/>
              <a:gd name="connsiteY49" fmla="*/ 340241 h 3540641"/>
              <a:gd name="connsiteX50" fmla="*/ 584791 w 627321"/>
              <a:gd name="connsiteY50" fmla="*/ 191386 h 3540641"/>
              <a:gd name="connsiteX51" fmla="*/ 563526 w 627321"/>
              <a:gd name="connsiteY51" fmla="*/ 170120 h 3540641"/>
              <a:gd name="connsiteX52" fmla="*/ 542261 w 627321"/>
              <a:gd name="connsiteY52" fmla="*/ 138223 h 3540641"/>
              <a:gd name="connsiteX53" fmla="*/ 510363 w 627321"/>
              <a:gd name="connsiteY53" fmla="*/ 127590 h 3540641"/>
              <a:gd name="connsiteX54" fmla="*/ 478465 w 627321"/>
              <a:gd name="connsiteY54" fmla="*/ 106325 h 3540641"/>
              <a:gd name="connsiteX55" fmla="*/ 414670 w 627321"/>
              <a:gd name="connsiteY55" fmla="*/ 85060 h 3540641"/>
              <a:gd name="connsiteX56" fmla="*/ 393405 w 627321"/>
              <a:gd name="connsiteY56" fmla="*/ 42530 h 3540641"/>
              <a:gd name="connsiteX57" fmla="*/ 382772 w 627321"/>
              <a:gd name="connsiteY57" fmla="*/ 0 h 354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27321" h="3540641">
                <a:moveTo>
                  <a:pt x="0" y="3540641"/>
                </a:moveTo>
                <a:lnTo>
                  <a:pt x="0" y="3540641"/>
                </a:lnTo>
                <a:cubicBezTo>
                  <a:pt x="7088" y="3501655"/>
                  <a:pt x="9612" y="3461556"/>
                  <a:pt x="21265" y="3423683"/>
                </a:cubicBezTo>
                <a:cubicBezTo>
                  <a:pt x="24213" y="3414102"/>
                  <a:pt x="34703" y="3408680"/>
                  <a:pt x="42531" y="3402418"/>
                </a:cubicBezTo>
                <a:cubicBezTo>
                  <a:pt x="116540" y="3343211"/>
                  <a:pt x="30561" y="3425020"/>
                  <a:pt x="106326" y="3349255"/>
                </a:cubicBezTo>
                <a:cubicBezTo>
                  <a:pt x="109870" y="3338623"/>
                  <a:pt x="111516" y="3327155"/>
                  <a:pt x="116959" y="3317358"/>
                </a:cubicBezTo>
                <a:cubicBezTo>
                  <a:pt x="129371" y="3295017"/>
                  <a:pt x="159489" y="3253562"/>
                  <a:pt x="159489" y="3253562"/>
                </a:cubicBezTo>
                <a:cubicBezTo>
                  <a:pt x="163033" y="3242930"/>
                  <a:pt x="165109" y="3231689"/>
                  <a:pt x="170121" y="3221665"/>
                </a:cubicBezTo>
                <a:cubicBezTo>
                  <a:pt x="175836" y="3210235"/>
                  <a:pt x="186196" y="3201444"/>
                  <a:pt x="191386" y="3189767"/>
                </a:cubicBezTo>
                <a:cubicBezTo>
                  <a:pt x="228679" y="3105858"/>
                  <a:pt x="187168" y="3142961"/>
                  <a:pt x="244549" y="3104707"/>
                </a:cubicBezTo>
                <a:cubicBezTo>
                  <a:pt x="271278" y="3024523"/>
                  <a:pt x="235221" y="3123366"/>
                  <a:pt x="276447" y="3040911"/>
                </a:cubicBezTo>
                <a:cubicBezTo>
                  <a:pt x="304051" y="2985701"/>
                  <a:pt x="266809" y="3029282"/>
                  <a:pt x="308345" y="2987748"/>
                </a:cubicBezTo>
                <a:lnTo>
                  <a:pt x="329610" y="2923953"/>
                </a:lnTo>
                <a:cubicBezTo>
                  <a:pt x="333154" y="2913320"/>
                  <a:pt x="334025" y="2901380"/>
                  <a:pt x="340242" y="2892055"/>
                </a:cubicBezTo>
                <a:lnTo>
                  <a:pt x="361507" y="2860158"/>
                </a:lnTo>
                <a:cubicBezTo>
                  <a:pt x="365051" y="2806995"/>
                  <a:pt x="366256" y="2753624"/>
                  <a:pt x="372140" y="2700669"/>
                </a:cubicBezTo>
                <a:cubicBezTo>
                  <a:pt x="373378" y="2689530"/>
                  <a:pt x="380767" y="2679799"/>
                  <a:pt x="382772" y="2668772"/>
                </a:cubicBezTo>
                <a:cubicBezTo>
                  <a:pt x="387884" y="2640659"/>
                  <a:pt x="388293" y="2611824"/>
                  <a:pt x="393405" y="2583711"/>
                </a:cubicBezTo>
                <a:cubicBezTo>
                  <a:pt x="395410" y="2572684"/>
                  <a:pt x="401320" y="2562686"/>
                  <a:pt x="404038" y="2551813"/>
                </a:cubicBezTo>
                <a:cubicBezTo>
                  <a:pt x="408421" y="2534281"/>
                  <a:pt x="411126" y="2516372"/>
                  <a:pt x="414670" y="2498651"/>
                </a:cubicBezTo>
                <a:cubicBezTo>
                  <a:pt x="418214" y="2438400"/>
                  <a:pt x="417497" y="2377746"/>
                  <a:pt x="425303" y="2317897"/>
                </a:cubicBezTo>
                <a:cubicBezTo>
                  <a:pt x="428202" y="2295670"/>
                  <a:pt x="442172" y="2276082"/>
                  <a:pt x="446568" y="2254102"/>
                </a:cubicBezTo>
                <a:cubicBezTo>
                  <a:pt x="450720" y="2233339"/>
                  <a:pt x="464974" y="2150634"/>
                  <a:pt x="478465" y="2137144"/>
                </a:cubicBezTo>
                <a:lnTo>
                  <a:pt x="499731" y="2115879"/>
                </a:lnTo>
                <a:lnTo>
                  <a:pt x="531628" y="2020186"/>
                </a:lnTo>
                <a:lnTo>
                  <a:pt x="542261" y="1988288"/>
                </a:lnTo>
                <a:cubicBezTo>
                  <a:pt x="538717" y="1967023"/>
                  <a:pt x="534906" y="1945801"/>
                  <a:pt x="531628" y="1924493"/>
                </a:cubicBezTo>
                <a:cubicBezTo>
                  <a:pt x="528705" y="1905491"/>
                  <a:pt x="524765" y="1844090"/>
                  <a:pt x="510363" y="1818167"/>
                </a:cubicBezTo>
                <a:cubicBezTo>
                  <a:pt x="497951" y="1795826"/>
                  <a:pt x="482010" y="1775637"/>
                  <a:pt x="467833" y="1754372"/>
                </a:cubicBezTo>
                <a:cubicBezTo>
                  <a:pt x="460745" y="1743739"/>
                  <a:pt x="450609" y="1734597"/>
                  <a:pt x="446568" y="1722474"/>
                </a:cubicBezTo>
                <a:cubicBezTo>
                  <a:pt x="439480" y="1701209"/>
                  <a:pt x="430740" y="1680425"/>
                  <a:pt x="425303" y="1658679"/>
                </a:cubicBezTo>
                <a:cubicBezTo>
                  <a:pt x="409234" y="1594404"/>
                  <a:pt x="419290" y="1630008"/>
                  <a:pt x="393405" y="1552353"/>
                </a:cubicBezTo>
                <a:lnTo>
                  <a:pt x="372140" y="1488558"/>
                </a:lnTo>
                <a:cubicBezTo>
                  <a:pt x="368596" y="1477925"/>
                  <a:pt x="367724" y="1465986"/>
                  <a:pt x="361507" y="1456660"/>
                </a:cubicBezTo>
                <a:lnTo>
                  <a:pt x="340242" y="1424762"/>
                </a:lnTo>
                <a:cubicBezTo>
                  <a:pt x="317894" y="1335368"/>
                  <a:pt x="312271" y="1330704"/>
                  <a:pt x="340242" y="1190846"/>
                </a:cubicBezTo>
                <a:cubicBezTo>
                  <a:pt x="342748" y="1178315"/>
                  <a:pt x="362323" y="1177762"/>
                  <a:pt x="372140" y="1169581"/>
                </a:cubicBezTo>
                <a:cubicBezTo>
                  <a:pt x="425237" y="1125333"/>
                  <a:pt x="379879" y="1145736"/>
                  <a:pt x="435935" y="1127051"/>
                </a:cubicBezTo>
                <a:cubicBezTo>
                  <a:pt x="534113" y="1061600"/>
                  <a:pt x="413345" y="1145123"/>
                  <a:pt x="489098" y="1084520"/>
                </a:cubicBezTo>
                <a:cubicBezTo>
                  <a:pt x="499077" y="1076537"/>
                  <a:pt x="510363" y="1070343"/>
                  <a:pt x="520996" y="1063255"/>
                </a:cubicBezTo>
                <a:cubicBezTo>
                  <a:pt x="528084" y="1052623"/>
                  <a:pt x="532283" y="1039341"/>
                  <a:pt x="542261" y="1031358"/>
                </a:cubicBezTo>
                <a:cubicBezTo>
                  <a:pt x="551013" y="1024357"/>
                  <a:pt x="572921" y="1031864"/>
                  <a:pt x="574159" y="1020725"/>
                </a:cubicBezTo>
                <a:cubicBezTo>
                  <a:pt x="580824" y="960739"/>
                  <a:pt x="567070" y="900223"/>
                  <a:pt x="563526" y="839972"/>
                </a:cubicBezTo>
                <a:cubicBezTo>
                  <a:pt x="567070" y="786809"/>
                  <a:pt x="568275" y="733438"/>
                  <a:pt x="574159" y="680483"/>
                </a:cubicBezTo>
                <a:cubicBezTo>
                  <a:pt x="575397" y="669344"/>
                  <a:pt x="579025" y="658196"/>
                  <a:pt x="584791" y="648586"/>
                </a:cubicBezTo>
                <a:cubicBezTo>
                  <a:pt x="589949" y="639990"/>
                  <a:pt x="599794" y="635148"/>
                  <a:pt x="606056" y="627320"/>
                </a:cubicBezTo>
                <a:cubicBezTo>
                  <a:pt x="614039" y="617342"/>
                  <a:pt x="620233" y="606055"/>
                  <a:pt x="627321" y="595423"/>
                </a:cubicBezTo>
                <a:cubicBezTo>
                  <a:pt x="623777" y="559981"/>
                  <a:pt x="621726" y="524358"/>
                  <a:pt x="616689" y="489097"/>
                </a:cubicBezTo>
                <a:cubicBezTo>
                  <a:pt x="614622" y="474631"/>
                  <a:pt x="606056" y="461180"/>
                  <a:pt x="606056" y="446567"/>
                </a:cubicBezTo>
                <a:cubicBezTo>
                  <a:pt x="606056" y="410948"/>
                  <a:pt x="613145" y="375683"/>
                  <a:pt x="616689" y="340241"/>
                </a:cubicBezTo>
                <a:cubicBezTo>
                  <a:pt x="614312" y="321226"/>
                  <a:pt x="606434" y="213030"/>
                  <a:pt x="584791" y="191386"/>
                </a:cubicBezTo>
                <a:cubicBezTo>
                  <a:pt x="577703" y="184297"/>
                  <a:pt x="569788" y="177948"/>
                  <a:pt x="563526" y="170120"/>
                </a:cubicBezTo>
                <a:cubicBezTo>
                  <a:pt x="555543" y="160142"/>
                  <a:pt x="552239" y="146206"/>
                  <a:pt x="542261" y="138223"/>
                </a:cubicBezTo>
                <a:cubicBezTo>
                  <a:pt x="533509" y="131222"/>
                  <a:pt x="520388" y="132602"/>
                  <a:pt x="510363" y="127590"/>
                </a:cubicBezTo>
                <a:cubicBezTo>
                  <a:pt x="498933" y="121875"/>
                  <a:pt x="490142" y="111515"/>
                  <a:pt x="478465" y="106325"/>
                </a:cubicBezTo>
                <a:cubicBezTo>
                  <a:pt x="457982" y="97221"/>
                  <a:pt x="414670" y="85060"/>
                  <a:pt x="414670" y="85060"/>
                </a:cubicBezTo>
                <a:cubicBezTo>
                  <a:pt x="391439" y="50213"/>
                  <a:pt x="393405" y="65941"/>
                  <a:pt x="393405" y="42530"/>
                </a:cubicBezTo>
                <a:lnTo>
                  <a:pt x="382772" y="0"/>
                </a:lnTo>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Flecha: cheurón 7">
            <a:extLst>
              <a:ext uri="{FF2B5EF4-FFF2-40B4-BE49-F238E27FC236}">
                <a16:creationId xmlns:a16="http://schemas.microsoft.com/office/drawing/2014/main" id="{5676378A-31F1-4C64-967C-9B4BE64E786F}"/>
              </a:ext>
            </a:extLst>
          </p:cNvPr>
          <p:cNvSpPr/>
          <p:nvPr/>
        </p:nvSpPr>
        <p:spPr>
          <a:xfrm>
            <a:off x="2093082" y="209215"/>
            <a:ext cx="3048000" cy="358775"/>
          </a:xfrm>
          <a:prstGeom prst="chevron">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46" name="Flecha: cheurón 2">
            <a:extLst>
              <a:ext uri="{FF2B5EF4-FFF2-40B4-BE49-F238E27FC236}">
                <a16:creationId xmlns:a16="http://schemas.microsoft.com/office/drawing/2014/main" id="{9F4A2DB0-283E-42BF-8FA2-91C11D9D71C1}"/>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47" name="CuadroTexto 3">
            <a:extLst>
              <a:ext uri="{FF2B5EF4-FFF2-40B4-BE49-F238E27FC236}">
                <a16:creationId xmlns:a16="http://schemas.microsoft.com/office/drawing/2014/main" id="{AC73A434-129F-4E4C-8702-70C15C5C4275}"/>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48" name="CuadroTexto 4">
            <a:extLst>
              <a:ext uri="{FF2B5EF4-FFF2-40B4-BE49-F238E27FC236}">
                <a16:creationId xmlns:a16="http://schemas.microsoft.com/office/drawing/2014/main" id="{B0CC9E01-2145-47D2-84CA-0BF2AF2B5A74}"/>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49" name="CuadroTexto 5">
            <a:extLst>
              <a:ext uri="{FF2B5EF4-FFF2-40B4-BE49-F238E27FC236}">
                <a16:creationId xmlns:a16="http://schemas.microsoft.com/office/drawing/2014/main" id="{1979DF99-F326-4F8A-B1F3-F638D64713F7}"/>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50" name="CuadroTexto 6">
            <a:extLst>
              <a:ext uri="{FF2B5EF4-FFF2-40B4-BE49-F238E27FC236}">
                <a16:creationId xmlns:a16="http://schemas.microsoft.com/office/drawing/2014/main" id="{150D31B6-2DE4-4D9C-9EC7-C057F070C7BE}"/>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51" name="Flecha: cheurón 8">
            <a:extLst>
              <a:ext uri="{FF2B5EF4-FFF2-40B4-BE49-F238E27FC236}">
                <a16:creationId xmlns:a16="http://schemas.microsoft.com/office/drawing/2014/main" id="{B2EC7692-6E5F-4A37-B8C2-AD39F64AC8F9}"/>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52" name="Flecha: cheurón 9">
            <a:extLst>
              <a:ext uri="{FF2B5EF4-FFF2-40B4-BE49-F238E27FC236}">
                <a16:creationId xmlns:a16="http://schemas.microsoft.com/office/drawing/2014/main" id="{33BAD285-736C-4AC9-A2E6-2FB2555333BE}"/>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53" name="Grupo 4">
            <a:extLst>
              <a:ext uri="{FF2B5EF4-FFF2-40B4-BE49-F238E27FC236}">
                <a16:creationId xmlns:a16="http://schemas.microsoft.com/office/drawing/2014/main" id="{87FFD916-D41F-46D7-A64C-E56E251B16FF}"/>
              </a:ext>
            </a:extLst>
          </p:cNvPr>
          <p:cNvGrpSpPr/>
          <p:nvPr/>
        </p:nvGrpSpPr>
        <p:grpSpPr>
          <a:xfrm>
            <a:off x="7242796" y="6231310"/>
            <a:ext cx="1940429" cy="536688"/>
            <a:chOff x="2693832" y="5254961"/>
            <a:chExt cx="3763123" cy="1095884"/>
          </a:xfrm>
        </p:grpSpPr>
        <p:pic>
          <p:nvPicPr>
            <p:cNvPr id="54" name="Picture 4" descr="Imagen relacionada">
              <a:extLst>
                <a:ext uri="{FF2B5EF4-FFF2-40B4-BE49-F238E27FC236}">
                  <a16:creationId xmlns:a16="http://schemas.microsoft.com/office/drawing/2014/main" id="{08075464-5BFC-4831-8C43-9590E19B67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55" name="CuadroTexto 11">
              <a:extLst>
                <a:ext uri="{FF2B5EF4-FFF2-40B4-BE49-F238E27FC236}">
                  <a16:creationId xmlns:a16="http://schemas.microsoft.com/office/drawing/2014/main" id="{52096B53-B6F0-4DC2-ABC7-0810B7714251}"/>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56" name="CuadroTexto 12">
              <a:extLst>
                <a:ext uri="{FF2B5EF4-FFF2-40B4-BE49-F238E27FC236}">
                  <a16:creationId xmlns:a16="http://schemas.microsoft.com/office/drawing/2014/main" id="{FAE18ECC-5794-4159-9A82-D3172835AE50}"/>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42749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ielo, exterior, montaña, volando&#10;&#10;Descripción generada automáticamente">
            <a:extLst>
              <a:ext uri="{FF2B5EF4-FFF2-40B4-BE49-F238E27FC236}">
                <a16:creationId xmlns:a16="http://schemas.microsoft.com/office/drawing/2014/main" id="{B3D1417E-4D4C-4F20-936A-BFBE67E751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44" t="-948" r="12243" b="1"/>
          <a:stretch/>
        </p:blipFill>
        <p:spPr>
          <a:xfrm>
            <a:off x="237708" y="1196833"/>
            <a:ext cx="5938237" cy="5515647"/>
          </a:xfrm>
          <a:prstGeom prst="rect">
            <a:avLst/>
          </a:prstGeom>
        </p:spPr>
      </p:pic>
      <p:sp>
        <p:nvSpPr>
          <p:cNvPr id="2" name="CuadroTexto 1">
            <a:extLst>
              <a:ext uri="{FF2B5EF4-FFF2-40B4-BE49-F238E27FC236}">
                <a16:creationId xmlns:a16="http://schemas.microsoft.com/office/drawing/2014/main" id="{6C3C1B8B-60F1-4A92-B77D-E0737AB880BF}"/>
              </a:ext>
            </a:extLst>
          </p:cNvPr>
          <p:cNvSpPr txBox="1"/>
          <p:nvPr/>
        </p:nvSpPr>
        <p:spPr bwMode="auto">
          <a:xfrm>
            <a:off x="6400800" y="1228169"/>
            <a:ext cx="2475914" cy="3921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err="1">
                <a:solidFill>
                  <a:srgbClr val="1373BA"/>
                </a:solidFill>
                <a:latin typeface="+mj-lt"/>
              </a:rPr>
              <a:t>Drone</a:t>
            </a:r>
            <a:r>
              <a:rPr lang="es-ES" sz="2000" b="1" dirty="0">
                <a:solidFill>
                  <a:srgbClr val="1373BA"/>
                </a:solidFill>
                <a:latin typeface="+mj-lt"/>
              </a:rPr>
              <a:t>: </a:t>
            </a:r>
            <a:r>
              <a:rPr lang="es-ES" sz="2000" dirty="0">
                <a:solidFill>
                  <a:srgbClr val="1373BA"/>
                </a:solidFill>
                <a:latin typeface="+mj-lt"/>
              </a:rPr>
              <a:t>DJI </a:t>
            </a:r>
            <a:r>
              <a:rPr lang="es-ES" sz="2000" dirty="0" err="1">
                <a:solidFill>
                  <a:srgbClr val="1373BA"/>
                </a:solidFill>
                <a:latin typeface="+mj-lt"/>
              </a:rPr>
              <a:t>phantom</a:t>
            </a:r>
            <a:r>
              <a:rPr lang="es-ES" sz="2000" dirty="0">
                <a:solidFill>
                  <a:srgbClr val="1373BA"/>
                </a:solidFill>
                <a:latin typeface="+mj-lt"/>
              </a:rPr>
              <a:t> 4</a:t>
            </a:r>
          </a:p>
        </p:txBody>
      </p:sp>
      <p:sp>
        <p:nvSpPr>
          <p:cNvPr id="12" name="CuadroTexto 11">
            <a:extLst>
              <a:ext uri="{FF2B5EF4-FFF2-40B4-BE49-F238E27FC236}">
                <a16:creationId xmlns:a16="http://schemas.microsoft.com/office/drawing/2014/main" id="{3B4795C0-676D-4847-B281-0196B170888C}"/>
              </a:ext>
            </a:extLst>
          </p:cNvPr>
          <p:cNvSpPr txBox="1"/>
          <p:nvPr/>
        </p:nvSpPr>
        <p:spPr bwMode="auto">
          <a:xfrm>
            <a:off x="6400800" y="1652295"/>
            <a:ext cx="2580772" cy="887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2500" lnSpcReduction="10000"/>
          </a:bodyPr>
          <a:lstStyle/>
          <a:p>
            <a:r>
              <a:rPr lang="en-US" sz="2000" dirty="0">
                <a:solidFill>
                  <a:srgbClr val="1373BA"/>
                </a:solidFill>
                <a:latin typeface="+mj-lt"/>
              </a:rPr>
              <a:t>Flight planning and navigation software: </a:t>
            </a:r>
            <a:r>
              <a:rPr lang="es-ES" sz="2000" dirty="0" err="1">
                <a:solidFill>
                  <a:srgbClr val="1373BA"/>
                </a:solidFill>
                <a:latin typeface="+mj-lt"/>
              </a:rPr>
              <a:t>Fix</a:t>
            </a:r>
            <a:r>
              <a:rPr lang="es-ES" sz="2000" dirty="0">
                <a:solidFill>
                  <a:srgbClr val="1373BA"/>
                </a:solidFill>
                <a:latin typeface="+mj-lt"/>
              </a:rPr>
              <a:t> 4D Capture</a:t>
            </a:r>
          </a:p>
        </p:txBody>
      </p:sp>
      <p:sp>
        <p:nvSpPr>
          <p:cNvPr id="13" name="CuadroTexto 12">
            <a:extLst>
              <a:ext uri="{FF2B5EF4-FFF2-40B4-BE49-F238E27FC236}">
                <a16:creationId xmlns:a16="http://schemas.microsoft.com/office/drawing/2014/main" id="{32D4C08A-211A-4383-B4B6-07D2CB066A29}"/>
              </a:ext>
            </a:extLst>
          </p:cNvPr>
          <p:cNvSpPr txBox="1"/>
          <p:nvPr/>
        </p:nvSpPr>
        <p:spPr bwMode="auto">
          <a:xfrm>
            <a:off x="6400800" y="2571491"/>
            <a:ext cx="2580772" cy="6101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r>
              <a:rPr lang="es-ES" sz="2000" b="1" dirty="0" err="1">
                <a:solidFill>
                  <a:srgbClr val="1373BA"/>
                </a:solidFill>
                <a:latin typeface="+mj-lt"/>
              </a:rPr>
              <a:t>Coverage</a:t>
            </a:r>
            <a:r>
              <a:rPr lang="es-ES" sz="2000" b="1" dirty="0">
                <a:solidFill>
                  <a:srgbClr val="1373BA"/>
                </a:solidFill>
                <a:latin typeface="+mj-lt"/>
              </a:rPr>
              <a:t>: </a:t>
            </a:r>
            <a:r>
              <a:rPr lang="es-ES" sz="2000" dirty="0" err="1">
                <a:solidFill>
                  <a:srgbClr val="1373BA"/>
                </a:solidFill>
                <a:latin typeface="+mj-lt"/>
              </a:rPr>
              <a:t>Double</a:t>
            </a:r>
            <a:r>
              <a:rPr lang="es-ES" sz="2000" dirty="0">
                <a:solidFill>
                  <a:srgbClr val="1373BA"/>
                </a:solidFill>
                <a:latin typeface="+mj-lt"/>
              </a:rPr>
              <a:t> </a:t>
            </a:r>
            <a:r>
              <a:rPr lang="es-ES" sz="2000" dirty="0" err="1">
                <a:solidFill>
                  <a:srgbClr val="1373BA"/>
                </a:solidFill>
                <a:latin typeface="+mj-lt"/>
              </a:rPr>
              <a:t>mesh</a:t>
            </a:r>
            <a:endParaRPr lang="es-ES" sz="2000" dirty="0">
              <a:solidFill>
                <a:srgbClr val="1373BA"/>
              </a:solidFill>
              <a:latin typeface="+mj-lt"/>
            </a:endParaRPr>
          </a:p>
        </p:txBody>
      </p:sp>
      <p:sp>
        <p:nvSpPr>
          <p:cNvPr id="14" name="CuadroTexto 13">
            <a:extLst>
              <a:ext uri="{FF2B5EF4-FFF2-40B4-BE49-F238E27FC236}">
                <a16:creationId xmlns:a16="http://schemas.microsoft.com/office/drawing/2014/main" id="{4BB4C6D1-0063-433D-8757-DACAE4891437}"/>
              </a:ext>
            </a:extLst>
          </p:cNvPr>
          <p:cNvSpPr txBox="1"/>
          <p:nvPr/>
        </p:nvSpPr>
        <p:spPr bwMode="auto">
          <a:xfrm>
            <a:off x="6400800" y="3213661"/>
            <a:ext cx="2580772" cy="887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r>
              <a:rPr lang="es-ES" sz="2000" b="1" dirty="0" err="1">
                <a:solidFill>
                  <a:srgbClr val="1373BA"/>
                </a:solidFill>
                <a:latin typeface="+mj-lt"/>
              </a:rPr>
              <a:t>Photo</a:t>
            </a:r>
            <a:r>
              <a:rPr lang="es-ES" sz="2000" b="1" dirty="0">
                <a:solidFill>
                  <a:srgbClr val="1373BA"/>
                </a:solidFill>
                <a:latin typeface="+mj-lt"/>
              </a:rPr>
              <a:t> </a:t>
            </a:r>
            <a:r>
              <a:rPr lang="es-ES" sz="2000" b="1" dirty="0" err="1">
                <a:solidFill>
                  <a:srgbClr val="1373BA"/>
                </a:solidFill>
                <a:latin typeface="+mj-lt"/>
              </a:rPr>
              <a:t>overlay</a:t>
            </a:r>
            <a:r>
              <a:rPr lang="es-ES" sz="2000" b="1" dirty="0">
                <a:solidFill>
                  <a:srgbClr val="1373BA"/>
                </a:solidFill>
                <a:latin typeface="+mj-lt"/>
              </a:rPr>
              <a:t>: </a:t>
            </a:r>
            <a:r>
              <a:rPr lang="es-ES" sz="2000" dirty="0">
                <a:solidFill>
                  <a:srgbClr val="1373BA"/>
                </a:solidFill>
                <a:latin typeface="+mj-lt"/>
              </a:rPr>
              <a:t>80 %</a:t>
            </a:r>
          </a:p>
        </p:txBody>
      </p:sp>
      <p:sp>
        <p:nvSpPr>
          <p:cNvPr id="15" name="CuadroTexto 14">
            <a:extLst>
              <a:ext uri="{FF2B5EF4-FFF2-40B4-BE49-F238E27FC236}">
                <a16:creationId xmlns:a16="http://schemas.microsoft.com/office/drawing/2014/main" id="{30F0B038-21EC-49E9-AE93-740860E65575}"/>
              </a:ext>
            </a:extLst>
          </p:cNvPr>
          <p:cNvSpPr txBox="1"/>
          <p:nvPr/>
        </p:nvSpPr>
        <p:spPr bwMode="auto">
          <a:xfrm>
            <a:off x="6400800" y="4132857"/>
            <a:ext cx="2580772" cy="887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r>
              <a:rPr lang="es-ES" sz="2000" b="1" dirty="0">
                <a:solidFill>
                  <a:srgbClr val="1373BA"/>
                </a:solidFill>
                <a:latin typeface="+mj-lt"/>
              </a:rPr>
              <a:t>Flight </a:t>
            </a:r>
            <a:r>
              <a:rPr lang="es-ES" sz="2000" b="1" dirty="0" err="1">
                <a:solidFill>
                  <a:srgbClr val="1373BA"/>
                </a:solidFill>
                <a:latin typeface="+mj-lt"/>
              </a:rPr>
              <a:t>height</a:t>
            </a:r>
            <a:r>
              <a:rPr lang="es-ES" sz="2000" b="1" dirty="0">
                <a:solidFill>
                  <a:srgbClr val="1373BA"/>
                </a:solidFill>
                <a:latin typeface="+mj-lt"/>
              </a:rPr>
              <a:t>: </a:t>
            </a:r>
            <a:r>
              <a:rPr lang="es-ES" sz="2000" dirty="0">
                <a:solidFill>
                  <a:srgbClr val="1373BA"/>
                </a:solidFill>
                <a:latin typeface="+mj-lt"/>
              </a:rPr>
              <a:t>50 </a:t>
            </a:r>
            <a:r>
              <a:rPr lang="es-ES" sz="2000" dirty="0" err="1">
                <a:solidFill>
                  <a:srgbClr val="1373BA"/>
                </a:solidFill>
                <a:latin typeface="+mj-lt"/>
              </a:rPr>
              <a:t>meters</a:t>
            </a:r>
            <a:r>
              <a:rPr lang="es-ES" sz="2000" dirty="0">
                <a:solidFill>
                  <a:srgbClr val="1373BA"/>
                </a:solidFill>
                <a:latin typeface="+mj-lt"/>
              </a:rPr>
              <a:t> </a:t>
            </a:r>
            <a:r>
              <a:rPr lang="es-ES" sz="2000" dirty="0" err="1">
                <a:solidFill>
                  <a:srgbClr val="1373BA"/>
                </a:solidFill>
                <a:latin typeface="+mj-lt"/>
              </a:rPr>
              <a:t>of</a:t>
            </a:r>
            <a:r>
              <a:rPr lang="es-ES" sz="2000" dirty="0">
                <a:solidFill>
                  <a:srgbClr val="1373BA"/>
                </a:solidFill>
                <a:latin typeface="+mj-lt"/>
              </a:rPr>
              <a:t> </a:t>
            </a:r>
            <a:r>
              <a:rPr lang="es-ES" sz="2000" dirty="0" err="1">
                <a:solidFill>
                  <a:srgbClr val="1373BA"/>
                </a:solidFill>
                <a:latin typeface="+mj-lt"/>
              </a:rPr>
              <a:t>the</a:t>
            </a:r>
            <a:r>
              <a:rPr lang="es-ES" sz="2000" dirty="0">
                <a:solidFill>
                  <a:srgbClr val="1373BA"/>
                </a:solidFill>
                <a:latin typeface="+mj-lt"/>
              </a:rPr>
              <a:t> </a:t>
            </a:r>
            <a:r>
              <a:rPr lang="es-ES" sz="2000" dirty="0" err="1">
                <a:solidFill>
                  <a:srgbClr val="1373BA"/>
                </a:solidFill>
                <a:latin typeface="+mj-lt"/>
              </a:rPr>
              <a:t>take</a:t>
            </a:r>
            <a:r>
              <a:rPr lang="es-ES" sz="2000" dirty="0">
                <a:solidFill>
                  <a:srgbClr val="1373BA"/>
                </a:solidFill>
                <a:latin typeface="+mj-lt"/>
              </a:rPr>
              <a:t>-off</a:t>
            </a:r>
          </a:p>
        </p:txBody>
      </p:sp>
      <p:sp>
        <p:nvSpPr>
          <p:cNvPr id="16" name="CuadroTexto 15">
            <a:extLst>
              <a:ext uri="{FF2B5EF4-FFF2-40B4-BE49-F238E27FC236}">
                <a16:creationId xmlns:a16="http://schemas.microsoft.com/office/drawing/2014/main" id="{A769895D-2CF6-4FFF-B529-A94690DDF5EE}"/>
              </a:ext>
            </a:extLst>
          </p:cNvPr>
          <p:cNvSpPr txBox="1"/>
          <p:nvPr/>
        </p:nvSpPr>
        <p:spPr bwMode="auto">
          <a:xfrm>
            <a:off x="6400800" y="5052055"/>
            <a:ext cx="2580772" cy="8871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85000" lnSpcReduction="10000"/>
          </a:bodyPr>
          <a:lstStyle/>
          <a:p>
            <a:r>
              <a:rPr lang="es-ES" sz="2000" b="1" dirty="0" err="1">
                <a:solidFill>
                  <a:srgbClr val="1373BA"/>
                </a:solidFill>
                <a:latin typeface="+mj-lt"/>
              </a:rPr>
              <a:t>Model</a:t>
            </a:r>
            <a:r>
              <a:rPr lang="es-ES" sz="2000" b="1" dirty="0">
                <a:solidFill>
                  <a:srgbClr val="1373BA"/>
                </a:solidFill>
                <a:latin typeface="+mj-lt"/>
              </a:rPr>
              <a:t> / </a:t>
            </a:r>
            <a:r>
              <a:rPr lang="es-ES" sz="2000" b="1" dirty="0" err="1">
                <a:solidFill>
                  <a:srgbClr val="1373BA"/>
                </a:solidFill>
                <a:latin typeface="+mj-lt"/>
              </a:rPr>
              <a:t>Photogrammetric</a:t>
            </a:r>
            <a:r>
              <a:rPr lang="es-ES" sz="2000" b="1" dirty="0">
                <a:solidFill>
                  <a:srgbClr val="1373BA"/>
                </a:solidFill>
                <a:latin typeface="+mj-lt"/>
              </a:rPr>
              <a:t> Processing: </a:t>
            </a:r>
            <a:r>
              <a:rPr lang="es-ES" sz="2000" dirty="0">
                <a:solidFill>
                  <a:srgbClr val="1373BA"/>
                </a:solidFill>
                <a:latin typeface="+mj-lt"/>
              </a:rPr>
              <a:t>AGISOFT METASHAPE</a:t>
            </a:r>
          </a:p>
        </p:txBody>
      </p:sp>
      <p:sp>
        <p:nvSpPr>
          <p:cNvPr id="17" name="CuadroTexto 16">
            <a:extLst>
              <a:ext uri="{FF2B5EF4-FFF2-40B4-BE49-F238E27FC236}">
                <a16:creationId xmlns:a16="http://schemas.microsoft.com/office/drawing/2014/main" id="{E442C7CC-802A-479A-85D5-E1C39B1D1E78}"/>
              </a:ext>
            </a:extLst>
          </p:cNvPr>
          <p:cNvSpPr txBox="1"/>
          <p:nvPr/>
        </p:nvSpPr>
        <p:spPr bwMode="auto">
          <a:xfrm>
            <a:off x="222718" y="803562"/>
            <a:ext cx="4650154" cy="69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2 </a:t>
            </a:r>
            <a:r>
              <a:rPr lang="en-US" sz="2000" b="1" dirty="0" err="1">
                <a:solidFill>
                  <a:srgbClr val="1373BA"/>
                </a:solidFill>
                <a:latin typeface="+mj-lt"/>
              </a:rPr>
              <a:t>Characterisation</a:t>
            </a:r>
            <a:r>
              <a:rPr lang="en-US" sz="2000" b="1" dirty="0">
                <a:solidFill>
                  <a:srgbClr val="1373BA"/>
                </a:solidFill>
                <a:latin typeface="+mj-lt"/>
              </a:rPr>
              <a:t> of the extraction area</a:t>
            </a:r>
            <a:endParaRPr lang="es-ES" sz="2000" b="1" dirty="0">
              <a:solidFill>
                <a:srgbClr val="1373BA"/>
              </a:solidFill>
              <a:latin typeface="+mj-lt"/>
            </a:endParaRPr>
          </a:p>
          <a:p>
            <a:pPr marL="571500" indent="-571500"/>
            <a:r>
              <a:rPr lang="es-ES" sz="2000" b="1" dirty="0">
                <a:solidFill>
                  <a:srgbClr val="1373BA"/>
                </a:solidFill>
                <a:latin typeface="+mj-lt"/>
              </a:rPr>
              <a:t> </a:t>
            </a:r>
          </a:p>
        </p:txBody>
      </p:sp>
      <p:sp>
        <p:nvSpPr>
          <p:cNvPr id="18" name="Flecha: cheurón 7">
            <a:extLst>
              <a:ext uri="{FF2B5EF4-FFF2-40B4-BE49-F238E27FC236}">
                <a16:creationId xmlns:a16="http://schemas.microsoft.com/office/drawing/2014/main" id="{AB6DD37D-F7EB-470C-8DC2-5B5E21825D19}"/>
              </a:ext>
            </a:extLst>
          </p:cNvPr>
          <p:cNvSpPr/>
          <p:nvPr/>
        </p:nvSpPr>
        <p:spPr>
          <a:xfrm>
            <a:off x="2093082" y="209215"/>
            <a:ext cx="3048000" cy="358775"/>
          </a:xfrm>
          <a:prstGeom prst="chevron">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9" name="Flecha: cheurón 2">
            <a:extLst>
              <a:ext uri="{FF2B5EF4-FFF2-40B4-BE49-F238E27FC236}">
                <a16:creationId xmlns:a16="http://schemas.microsoft.com/office/drawing/2014/main" id="{3FBB46B6-7A94-4471-87F7-514B252EB8F7}"/>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20" name="CuadroTexto 3">
            <a:extLst>
              <a:ext uri="{FF2B5EF4-FFF2-40B4-BE49-F238E27FC236}">
                <a16:creationId xmlns:a16="http://schemas.microsoft.com/office/drawing/2014/main" id="{89009C43-D451-4188-ACB2-A4747397F49F}"/>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1" name="CuadroTexto 4">
            <a:extLst>
              <a:ext uri="{FF2B5EF4-FFF2-40B4-BE49-F238E27FC236}">
                <a16:creationId xmlns:a16="http://schemas.microsoft.com/office/drawing/2014/main" id="{709A084D-84EC-4EDB-90DD-350024C3504F}"/>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2" name="CuadroTexto 5">
            <a:extLst>
              <a:ext uri="{FF2B5EF4-FFF2-40B4-BE49-F238E27FC236}">
                <a16:creationId xmlns:a16="http://schemas.microsoft.com/office/drawing/2014/main" id="{7C5B5801-53C4-42BD-B540-5B106F7CB642}"/>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3" name="CuadroTexto 6">
            <a:extLst>
              <a:ext uri="{FF2B5EF4-FFF2-40B4-BE49-F238E27FC236}">
                <a16:creationId xmlns:a16="http://schemas.microsoft.com/office/drawing/2014/main" id="{7E0A8EBE-4731-44C5-8EB9-6B6F15BD5B0F}"/>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24" name="Flecha: cheurón 8">
            <a:extLst>
              <a:ext uri="{FF2B5EF4-FFF2-40B4-BE49-F238E27FC236}">
                <a16:creationId xmlns:a16="http://schemas.microsoft.com/office/drawing/2014/main" id="{E026BF96-192A-4570-BA63-B195CFD43CAE}"/>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5" name="Flecha: cheurón 9">
            <a:extLst>
              <a:ext uri="{FF2B5EF4-FFF2-40B4-BE49-F238E27FC236}">
                <a16:creationId xmlns:a16="http://schemas.microsoft.com/office/drawing/2014/main" id="{89D9EEC7-8199-4E0C-8D24-A19083C05631}"/>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26" name="Grupo 4">
            <a:extLst>
              <a:ext uri="{FF2B5EF4-FFF2-40B4-BE49-F238E27FC236}">
                <a16:creationId xmlns:a16="http://schemas.microsoft.com/office/drawing/2014/main" id="{F9D65ACD-CAF1-4956-B9F0-969BFA8CFC48}"/>
              </a:ext>
            </a:extLst>
          </p:cNvPr>
          <p:cNvGrpSpPr/>
          <p:nvPr/>
        </p:nvGrpSpPr>
        <p:grpSpPr>
          <a:xfrm>
            <a:off x="7242796" y="6231310"/>
            <a:ext cx="1940429" cy="536688"/>
            <a:chOff x="2693832" y="5254961"/>
            <a:chExt cx="3763123" cy="1095884"/>
          </a:xfrm>
        </p:grpSpPr>
        <p:pic>
          <p:nvPicPr>
            <p:cNvPr id="27" name="Picture 4" descr="Imagen relacionada">
              <a:extLst>
                <a:ext uri="{FF2B5EF4-FFF2-40B4-BE49-F238E27FC236}">
                  <a16:creationId xmlns:a16="http://schemas.microsoft.com/office/drawing/2014/main" id="{9F1EDC01-374C-4C70-B8B7-7F1AF0F5EF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11">
              <a:extLst>
                <a:ext uri="{FF2B5EF4-FFF2-40B4-BE49-F238E27FC236}">
                  <a16:creationId xmlns:a16="http://schemas.microsoft.com/office/drawing/2014/main" id="{5E3EE301-2B7B-4016-A017-7DDEC3EA5D23}"/>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29" name="CuadroTexto 12">
              <a:extLst>
                <a:ext uri="{FF2B5EF4-FFF2-40B4-BE49-F238E27FC236}">
                  <a16:creationId xmlns:a16="http://schemas.microsoft.com/office/drawing/2014/main" id="{DD7417B2-4AC6-42F0-AA22-9392A2A1A959}"/>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857025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9F67F4F-7582-4C49-AFAC-E3803267DF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7226" y="3281791"/>
            <a:ext cx="3640306" cy="2313111"/>
          </a:xfrm>
          <a:prstGeom prst="rect">
            <a:avLst/>
          </a:prstGeom>
        </p:spPr>
      </p:pic>
      <p:pic>
        <p:nvPicPr>
          <p:cNvPr id="5" name="Imagen 4">
            <a:extLst>
              <a:ext uri="{FF2B5EF4-FFF2-40B4-BE49-F238E27FC236}">
                <a16:creationId xmlns:a16="http://schemas.microsoft.com/office/drawing/2014/main" id="{7C714BB1-8FA7-4153-BB0D-1274115D5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3345" y="1046720"/>
            <a:ext cx="3727937" cy="2105018"/>
          </a:xfrm>
          <a:prstGeom prst="rect">
            <a:avLst/>
          </a:prstGeom>
        </p:spPr>
      </p:pic>
      <p:sp>
        <p:nvSpPr>
          <p:cNvPr id="15" name="Rectángulo 14">
            <a:extLst>
              <a:ext uri="{FF2B5EF4-FFF2-40B4-BE49-F238E27FC236}">
                <a16:creationId xmlns:a16="http://schemas.microsoft.com/office/drawing/2014/main" id="{15283A38-9FDB-4A11-A53F-0E41C139503F}"/>
              </a:ext>
            </a:extLst>
          </p:cNvPr>
          <p:cNvSpPr/>
          <p:nvPr/>
        </p:nvSpPr>
        <p:spPr>
          <a:xfrm>
            <a:off x="482719" y="2334841"/>
            <a:ext cx="3740832" cy="646331"/>
          </a:xfrm>
          <a:prstGeom prst="rect">
            <a:avLst/>
          </a:prstGeom>
        </p:spPr>
        <p:txBody>
          <a:bodyPr wrap="none">
            <a:spAutoFit/>
          </a:bodyPr>
          <a:lstStyle/>
          <a:p>
            <a:r>
              <a:rPr lang="en-GB" dirty="0">
                <a:solidFill>
                  <a:srgbClr val="1373BA"/>
                </a:solidFill>
                <a:latin typeface="+mj-lt"/>
                <a:ea typeface="Calibri" panose="020F0502020204030204" pitchFamily="34" charset="0"/>
                <a:cs typeface="Helvetica" panose="020B0604020202020204" pitchFamily="34" charset="0"/>
              </a:rPr>
              <a:t>Hydric properties: UNE-EN</a:t>
            </a:r>
            <a:r>
              <a:rPr lang="en-GB" b="1" i="1" dirty="0">
                <a:solidFill>
                  <a:srgbClr val="1373BA"/>
                </a:solidFill>
                <a:latin typeface="+mj-lt"/>
                <a:ea typeface="Calibri" panose="020F0502020204030204" pitchFamily="34" charset="0"/>
                <a:cs typeface="Helvetica" panose="020B0604020202020204" pitchFamily="34" charset="0"/>
              </a:rPr>
              <a:t> </a:t>
            </a:r>
            <a:r>
              <a:rPr lang="en-GB" dirty="0">
                <a:solidFill>
                  <a:srgbClr val="1373BA"/>
                </a:solidFill>
                <a:latin typeface="+mj-lt"/>
                <a:ea typeface="Calibri" panose="020F0502020204030204" pitchFamily="34" charset="0"/>
                <a:cs typeface="Helvetica" panose="020B0604020202020204" pitchFamily="34" charset="0"/>
              </a:rPr>
              <a:t>1936: 2007</a:t>
            </a:r>
          </a:p>
          <a:p>
            <a:r>
              <a:rPr lang="en-US" dirty="0">
                <a:solidFill>
                  <a:srgbClr val="1373BA"/>
                </a:solidFill>
                <a:latin typeface="+mj-lt"/>
                <a:ea typeface="Calibri" panose="020F0502020204030204" pitchFamily="34" charset="0"/>
                <a:cs typeface="Helvetica" panose="020B0604020202020204" pitchFamily="34" charset="0"/>
              </a:rPr>
              <a:t>Natural stone test methods.</a:t>
            </a:r>
          </a:p>
        </p:txBody>
      </p:sp>
      <p:sp>
        <p:nvSpPr>
          <p:cNvPr id="16" name="CuadroTexto 15">
            <a:extLst>
              <a:ext uri="{FF2B5EF4-FFF2-40B4-BE49-F238E27FC236}">
                <a16:creationId xmlns:a16="http://schemas.microsoft.com/office/drawing/2014/main" id="{E45EEB92-F8DE-4CE5-95F7-FDEC1DF8E8A5}"/>
              </a:ext>
            </a:extLst>
          </p:cNvPr>
          <p:cNvSpPr txBox="1"/>
          <p:nvPr/>
        </p:nvSpPr>
        <p:spPr bwMode="auto">
          <a:xfrm>
            <a:off x="1075327" y="1334679"/>
            <a:ext cx="5601130"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3.3.1 </a:t>
            </a:r>
            <a:r>
              <a:rPr lang="es-ES" sz="2000" b="1" dirty="0" err="1">
                <a:solidFill>
                  <a:srgbClr val="1373BA"/>
                </a:solidFill>
                <a:latin typeface="+mj-lt"/>
              </a:rPr>
              <a:t>Hydric</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2" name="Rectángulo 1">
            <a:extLst>
              <a:ext uri="{FF2B5EF4-FFF2-40B4-BE49-F238E27FC236}">
                <a16:creationId xmlns:a16="http://schemas.microsoft.com/office/drawing/2014/main" id="{A96EB463-CD95-409A-BEB6-2AFD15283081}"/>
              </a:ext>
            </a:extLst>
          </p:cNvPr>
          <p:cNvSpPr/>
          <p:nvPr/>
        </p:nvSpPr>
        <p:spPr>
          <a:xfrm>
            <a:off x="839247" y="4253680"/>
            <a:ext cx="3732753" cy="369332"/>
          </a:xfrm>
          <a:prstGeom prst="rect">
            <a:avLst/>
          </a:prstGeom>
        </p:spPr>
        <p:txBody>
          <a:bodyPr wrap="none">
            <a:spAutoFit/>
          </a:bodyPr>
          <a:lstStyle/>
          <a:p>
            <a:r>
              <a:rPr lang="en-US" dirty="0">
                <a:solidFill>
                  <a:srgbClr val="1373BA"/>
                </a:solidFill>
                <a:ea typeface="Calibri" panose="020F0502020204030204" pitchFamily="34" charset="0"/>
                <a:cs typeface="Helvetica" panose="020B0604020202020204" pitchFamily="34" charset="0"/>
              </a:rPr>
              <a:t>Bulk density and effective porosity</a:t>
            </a:r>
            <a:r>
              <a:rPr lang="en-GB" dirty="0">
                <a:solidFill>
                  <a:srgbClr val="1373BA"/>
                </a:solidFill>
                <a:ea typeface="Calibri" panose="020F0502020204030204" pitchFamily="34" charset="0"/>
                <a:cs typeface="Helvetica" panose="020B0604020202020204" pitchFamily="34" charset="0"/>
              </a:rPr>
              <a:t> </a:t>
            </a:r>
            <a:endParaRPr lang="es-ES" dirty="0">
              <a:solidFill>
                <a:srgbClr val="1373BA"/>
              </a:solidFill>
              <a:cs typeface="Helvetica" panose="020B0604020202020204" pitchFamily="34" charset="0"/>
            </a:endParaRPr>
          </a:p>
        </p:txBody>
      </p:sp>
      <p:sp>
        <p:nvSpPr>
          <p:cNvPr id="25" name="CuadroTexto 24">
            <a:extLst>
              <a:ext uri="{FF2B5EF4-FFF2-40B4-BE49-F238E27FC236}">
                <a16:creationId xmlns:a16="http://schemas.microsoft.com/office/drawing/2014/main" id="{9B9E805E-3313-4E20-9E06-0E4E415809E6}"/>
              </a:ext>
            </a:extLst>
          </p:cNvPr>
          <p:cNvSpPr txBox="1"/>
          <p:nvPr/>
        </p:nvSpPr>
        <p:spPr bwMode="auto">
          <a:xfrm>
            <a:off x="362476" y="859108"/>
            <a:ext cx="5601130"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3.3 </a:t>
            </a:r>
            <a:r>
              <a:rPr lang="es-ES" sz="2000" b="1" dirty="0" err="1">
                <a:solidFill>
                  <a:srgbClr val="1373BA"/>
                </a:solidFill>
                <a:latin typeface="+mj-lt"/>
              </a:rPr>
              <a:t>Petrophysical</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17" name="Flecha: cheurón 7">
            <a:extLst>
              <a:ext uri="{FF2B5EF4-FFF2-40B4-BE49-F238E27FC236}">
                <a16:creationId xmlns:a16="http://schemas.microsoft.com/office/drawing/2014/main" id="{5DC4B965-BACC-4EBB-8A36-6B2BEEFB96F4}"/>
              </a:ext>
            </a:extLst>
          </p:cNvPr>
          <p:cNvSpPr/>
          <p:nvPr/>
        </p:nvSpPr>
        <p:spPr>
          <a:xfrm>
            <a:off x="2093082" y="209215"/>
            <a:ext cx="3048000" cy="358775"/>
          </a:xfrm>
          <a:prstGeom prst="chevron">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8" name="Flecha: cheurón 2">
            <a:extLst>
              <a:ext uri="{FF2B5EF4-FFF2-40B4-BE49-F238E27FC236}">
                <a16:creationId xmlns:a16="http://schemas.microsoft.com/office/drawing/2014/main" id="{E365363E-7434-4F04-A130-D34DF019892C}"/>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9" name="CuadroTexto 3">
            <a:extLst>
              <a:ext uri="{FF2B5EF4-FFF2-40B4-BE49-F238E27FC236}">
                <a16:creationId xmlns:a16="http://schemas.microsoft.com/office/drawing/2014/main" id="{F1F0B7CA-4203-4287-9BA4-30093BE73C33}"/>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0" name="CuadroTexto 4">
            <a:extLst>
              <a:ext uri="{FF2B5EF4-FFF2-40B4-BE49-F238E27FC236}">
                <a16:creationId xmlns:a16="http://schemas.microsoft.com/office/drawing/2014/main" id="{1FAE6109-0903-487D-B0DC-A3233F5FAAB1}"/>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1" name="CuadroTexto 5">
            <a:extLst>
              <a:ext uri="{FF2B5EF4-FFF2-40B4-BE49-F238E27FC236}">
                <a16:creationId xmlns:a16="http://schemas.microsoft.com/office/drawing/2014/main" id="{EEA54FDA-124F-40F0-A0EF-BD2EBC7FF329}"/>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2" name="CuadroTexto 6">
            <a:extLst>
              <a:ext uri="{FF2B5EF4-FFF2-40B4-BE49-F238E27FC236}">
                <a16:creationId xmlns:a16="http://schemas.microsoft.com/office/drawing/2014/main" id="{2860D1C2-FB4C-457F-BC18-E09074CCDB45}"/>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23" name="Flecha: cheurón 8">
            <a:extLst>
              <a:ext uri="{FF2B5EF4-FFF2-40B4-BE49-F238E27FC236}">
                <a16:creationId xmlns:a16="http://schemas.microsoft.com/office/drawing/2014/main" id="{50CF1202-F3C8-4A20-A186-4E9E2FC81449}"/>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4" name="Flecha: cheurón 9">
            <a:extLst>
              <a:ext uri="{FF2B5EF4-FFF2-40B4-BE49-F238E27FC236}">
                <a16:creationId xmlns:a16="http://schemas.microsoft.com/office/drawing/2014/main" id="{FB1D8AE3-2CFF-402F-866B-CE71E5A6AFE9}"/>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26" name="Grupo 4">
            <a:extLst>
              <a:ext uri="{FF2B5EF4-FFF2-40B4-BE49-F238E27FC236}">
                <a16:creationId xmlns:a16="http://schemas.microsoft.com/office/drawing/2014/main" id="{0AD353E3-59CE-43D7-AFDA-76EE3584AAC7}"/>
              </a:ext>
            </a:extLst>
          </p:cNvPr>
          <p:cNvGrpSpPr/>
          <p:nvPr/>
        </p:nvGrpSpPr>
        <p:grpSpPr>
          <a:xfrm>
            <a:off x="7242796" y="6231310"/>
            <a:ext cx="1940429" cy="536688"/>
            <a:chOff x="2693832" y="5254961"/>
            <a:chExt cx="3763123" cy="1095884"/>
          </a:xfrm>
        </p:grpSpPr>
        <p:pic>
          <p:nvPicPr>
            <p:cNvPr id="27" name="Picture 4" descr="Imagen relacionada">
              <a:extLst>
                <a:ext uri="{FF2B5EF4-FFF2-40B4-BE49-F238E27FC236}">
                  <a16:creationId xmlns:a16="http://schemas.microsoft.com/office/drawing/2014/main" id="{28433F8F-CD96-4541-9B9F-DD246B1A59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11">
              <a:extLst>
                <a:ext uri="{FF2B5EF4-FFF2-40B4-BE49-F238E27FC236}">
                  <a16:creationId xmlns:a16="http://schemas.microsoft.com/office/drawing/2014/main" id="{C268CB28-59F8-4A29-AC58-591BDFB03FEA}"/>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29" name="CuadroTexto 12">
              <a:extLst>
                <a:ext uri="{FF2B5EF4-FFF2-40B4-BE49-F238E27FC236}">
                  <a16:creationId xmlns:a16="http://schemas.microsoft.com/office/drawing/2014/main" id="{1D267DFF-3356-4AF0-9DDF-6E836D6AB041}"/>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224115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173BBB-6C47-44B1-82BE-A6500A407A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9354" y="1533989"/>
            <a:ext cx="3687581" cy="4916774"/>
          </a:xfrm>
          <a:prstGeom prst="rect">
            <a:avLst/>
          </a:prstGeom>
        </p:spPr>
      </p:pic>
      <p:sp>
        <p:nvSpPr>
          <p:cNvPr id="12" name="CuadroTexto 11">
            <a:extLst>
              <a:ext uri="{FF2B5EF4-FFF2-40B4-BE49-F238E27FC236}">
                <a16:creationId xmlns:a16="http://schemas.microsoft.com/office/drawing/2014/main" id="{FA8CB0C7-BB48-49BD-8CB9-DB00E9E0AB54}"/>
              </a:ext>
            </a:extLst>
          </p:cNvPr>
          <p:cNvSpPr txBox="1"/>
          <p:nvPr/>
        </p:nvSpPr>
        <p:spPr bwMode="auto">
          <a:xfrm>
            <a:off x="878774" y="1349338"/>
            <a:ext cx="6348906" cy="621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3.3.2 </a:t>
            </a:r>
            <a:r>
              <a:rPr lang="es-ES" sz="2000" b="1" dirty="0" err="1">
                <a:solidFill>
                  <a:srgbClr val="1373BA"/>
                </a:solidFill>
                <a:latin typeface="+mj-lt"/>
              </a:rPr>
              <a:t>Ultrasound</a:t>
            </a:r>
            <a:r>
              <a:rPr lang="es-ES" sz="2000" b="1" dirty="0">
                <a:solidFill>
                  <a:srgbClr val="1373BA"/>
                </a:solidFill>
                <a:latin typeface="+mj-lt"/>
              </a:rPr>
              <a:t> pulse </a:t>
            </a:r>
            <a:r>
              <a:rPr lang="es-ES" sz="2000" b="1" dirty="0" err="1">
                <a:solidFill>
                  <a:srgbClr val="1373BA"/>
                </a:solidFill>
                <a:latin typeface="+mj-lt"/>
              </a:rPr>
              <a:t>velocity</a:t>
            </a:r>
            <a:endParaRPr lang="es-ES" sz="2000" b="1" dirty="0">
              <a:solidFill>
                <a:srgbClr val="1373BA"/>
              </a:solidFill>
              <a:latin typeface="+mj-lt"/>
            </a:endParaRPr>
          </a:p>
        </p:txBody>
      </p:sp>
      <p:sp>
        <p:nvSpPr>
          <p:cNvPr id="14" name="CuadroTexto 13">
            <a:extLst>
              <a:ext uri="{FF2B5EF4-FFF2-40B4-BE49-F238E27FC236}">
                <a16:creationId xmlns:a16="http://schemas.microsoft.com/office/drawing/2014/main" id="{FB429B94-92B4-4E41-AC4F-B1563A54AF89}"/>
              </a:ext>
            </a:extLst>
          </p:cNvPr>
          <p:cNvSpPr txBox="1"/>
          <p:nvPr/>
        </p:nvSpPr>
        <p:spPr bwMode="auto">
          <a:xfrm>
            <a:off x="362475" y="859109"/>
            <a:ext cx="3330983" cy="340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2500" lnSpcReduction="10000"/>
          </a:bodyPr>
          <a:lstStyle/>
          <a:p>
            <a:pPr marL="571500" indent="-571500"/>
            <a:r>
              <a:rPr lang="es-ES" sz="2000" b="1" dirty="0">
                <a:solidFill>
                  <a:srgbClr val="1373BA"/>
                </a:solidFill>
                <a:latin typeface="+mj-lt"/>
              </a:rPr>
              <a:t>3.3 </a:t>
            </a:r>
            <a:r>
              <a:rPr lang="es-ES" sz="2000" b="1" dirty="0" err="1">
                <a:solidFill>
                  <a:srgbClr val="1373BA"/>
                </a:solidFill>
                <a:latin typeface="+mj-lt"/>
              </a:rPr>
              <a:t>Petrophysical</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17" name="Flecha: cheurón 7">
            <a:extLst>
              <a:ext uri="{FF2B5EF4-FFF2-40B4-BE49-F238E27FC236}">
                <a16:creationId xmlns:a16="http://schemas.microsoft.com/office/drawing/2014/main" id="{01DB9066-0B77-403B-A518-6F7F6F4EEFD2}"/>
              </a:ext>
            </a:extLst>
          </p:cNvPr>
          <p:cNvSpPr/>
          <p:nvPr/>
        </p:nvSpPr>
        <p:spPr>
          <a:xfrm>
            <a:off x="2093082" y="209215"/>
            <a:ext cx="3048000" cy="358775"/>
          </a:xfrm>
          <a:prstGeom prst="chevron">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8" name="Flecha: cheurón 2">
            <a:extLst>
              <a:ext uri="{FF2B5EF4-FFF2-40B4-BE49-F238E27FC236}">
                <a16:creationId xmlns:a16="http://schemas.microsoft.com/office/drawing/2014/main" id="{A1A4198D-E5C0-480F-81AD-D5A5F9DF4E82}"/>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9" name="CuadroTexto 3">
            <a:extLst>
              <a:ext uri="{FF2B5EF4-FFF2-40B4-BE49-F238E27FC236}">
                <a16:creationId xmlns:a16="http://schemas.microsoft.com/office/drawing/2014/main" id="{25875405-432C-4FEF-89E4-7C67EB697137}"/>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0" name="CuadroTexto 4">
            <a:extLst>
              <a:ext uri="{FF2B5EF4-FFF2-40B4-BE49-F238E27FC236}">
                <a16:creationId xmlns:a16="http://schemas.microsoft.com/office/drawing/2014/main" id="{FF25A8D4-8D18-4370-958A-93A8DE316BFA}"/>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1" name="CuadroTexto 5">
            <a:extLst>
              <a:ext uri="{FF2B5EF4-FFF2-40B4-BE49-F238E27FC236}">
                <a16:creationId xmlns:a16="http://schemas.microsoft.com/office/drawing/2014/main" id="{AC2C069C-AD31-4949-B0D8-C133C9155C44}"/>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2" name="CuadroTexto 6">
            <a:extLst>
              <a:ext uri="{FF2B5EF4-FFF2-40B4-BE49-F238E27FC236}">
                <a16:creationId xmlns:a16="http://schemas.microsoft.com/office/drawing/2014/main" id="{A89C432B-CF30-4FAE-B572-4EE53BBE30CB}"/>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23" name="Flecha: cheurón 8">
            <a:extLst>
              <a:ext uri="{FF2B5EF4-FFF2-40B4-BE49-F238E27FC236}">
                <a16:creationId xmlns:a16="http://schemas.microsoft.com/office/drawing/2014/main" id="{5D49C482-51C8-4C32-A3CF-2E0FE2AC31E8}"/>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4" name="Flecha: cheurón 9">
            <a:extLst>
              <a:ext uri="{FF2B5EF4-FFF2-40B4-BE49-F238E27FC236}">
                <a16:creationId xmlns:a16="http://schemas.microsoft.com/office/drawing/2014/main" id="{7412591A-001E-4174-821E-4969D05E2A96}"/>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25" name="Grupo 4">
            <a:extLst>
              <a:ext uri="{FF2B5EF4-FFF2-40B4-BE49-F238E27FC236}">
                <a16:creationId xmlns:a16="http://schemas.microsoft.com/office/drawing/2014/main" id="{6FF8E5D0-58D5-4369-964A-D88E6B5C6E78}"/>
              </a:ext>
            </a:extLst>
          </p:cNvPr>
          <p:cNvGrpSpPr/>
          <p:nvPr/>
        </p:nvGrpSpPr>
        <p:grpSpPr>
          <a:xfrm>
            <a:off x="7242796" y="6231310"/>
            <a:ext cx="1940429" cy="536688"/>
            <a:chOff x="2693832" y="5254961"/>
            <a:chExt cx="3763123" cy="1095884"/>
          </a:xfrm>
        </p:grpSpPr>
        <p:pic>
          <p:nvPicPr>
            <p:cNvPr id="26" name="Picture 4" descr="Imagen relacionada">
              <a:extLst>
                <a:ext uri="{FF2B5EF4-FFF2-40B4-BE49-F238E27FC236}">
                  <a16:creationId xmlns:a16="http://schemas.microsoft.com/office/drawing/2014/main" id="{D123C353-0463-4CA2-A41D-2F759011DB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11">
              <a:extLst>
                <a:ext uri="{FF2B5EF4-FFF2-40B4-BE49-F238E27FC236}">
                  <a16:creationId xmlns:a16="http://schemas.microsoft.com/office/drawing/2014/main" id="{F1394AAD-4F0F-4817-8B0C-0FFE7AE46064}"/>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28" name="CuadroTexto 12">
              <a:extLst>
                <a:ext uri="{FF2B5EF4-FFF2-40B4-BE49-F238E27FC236}">
                  <a16:creationId xmlns:a16="http://schemas.microsoft.com/office/drawing/2014/main" id="{A13F074F-3C52-4423-8AB5-6BDC4E6FBBF4}"/>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384821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19">
            <a:extLst>
              <a:ext uri="{FF2B5EF4-FFF2-40B4-BE49-F238E27FC236}">
                <a16:creationId xmlns:a16="http://schemas.microsoft.com/office/drawing/2014/main" id="{29248C5B-75D8-46AC-B685-BA8C6FFCC491}"/>
              </a:ext>
            </a:extLst>
          </p:cNvPr>
          <p:cNvSpPr txBox="1"/>
          <p:nvPr/>
        </p:nvSpPr>
        <p:spPr bwMode="auto">
          <a:xfrm>
            <a:off x="555841" y="1339235"/>
            <a:ext cx="2441015" cy="621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3.3.3 </a:t>
            </a:r>
            <a:r>
              <a:rPr lang="es-ES" sz="2000" b="1" dirty="0" err="1">
                <a:solidFill>
                  <a:srgbClr val="1373BA"/>
                </a:solidFill>
                <a:latin typeface="+mj-lt"/>
              </a:rPr>
              <a:t>Colour</a:t>
            </a:r>
            <a:endParaRPr lang="es-ES" sz="2000" b="1" dirty="0">
              <a:solidFill>
                <a:srgbClr val="1373BA"/>
              </a:solidFill>
              <a:latin typeface="+mj-lt"/>
            </a:endParaRPr>
          </a:p>
        </p:txBody>
      </p:sp>
      <p:grpSp>
        <p:nvGrpSpPr>
          <p:cNvPr id="21" name="Grupo 20">
            <a:extLst>
              <a:ext uri="{FF2B5EF4-FFF2-40B4-BE49-F238E27FC236}">
                <a16:creationId xmlns:a16="http://schemas.microsoft.com/office/drawing/2014/main" id="{5DBC6097-5BA9-46B3-BEC0-5ED5A7B14B9D}"/>
              </a:ext>
            </a:extLst>
          </p:cNvPr>
          <p:cNvGrpSpPr/>
          <p:nvPr/>
        </p:nvGrpSpPr>
        <p:grpSpPr>
          <a:xfrm>
            <a:off x="4608513" y="1649985"/>
            <a:ext cx="4221670" cy="3950070"/>
            <a:chOff x="4572000" y="2799547"/>
            <a:chExt cx="4221670" cy="3950070"/>
          </a:xfrm>
        </p:grpSpPr>
        <p:pic>
          <p:nvPicPr>
            <p:cNvPr id="22" name="Imagen 21" descr="Imagen que contiene suelo, edificio, material de construcción, ladrillo&#10;&#10;Descripción generada automáticamente">
              <a:extLst>
                <a:ext uri="{FF2B5EF4-FFF2-40B4-BE49-F238E27FC236}">
                  <a16:creationId xmlns:a16="http://schemas.microsoft.com/office/drawing/2014/main" id="{B97A8EB7-E017-484A-AD52-4C068F9F49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37" t="8112" r="25240" b="9036"/>
            <a:stretch/>
          </p:blipFill>
          <p:spPr>
            <a:xfrm rot="16200000">
              <a:off x="6783004" y="2746161"/>
              <a:ext cx="1936593" cy="2084738"/>
            </a:xfrm>
            <a:prstGeom prst="rect">
              <a:avLst/>
            </a:prstGeom>
          </p:spPr>
        </p:pic>
        <p:pic>
          <p:nvPicPr>
            <p:cNvPr id="23" name="Imagen 22" descr="Imagen que contiene edificio, material de construcción, ladrillo, suelo&#10;&#10;Descripción generada automáticamente">
              <a:extLst>
                <a:ext uri="{FF2B5EF4-FFF2-40B4-BE49-F238E27FC236}">
                  <a16:creationId xmlns:a16="http://schemas.microsoft.com/office/drawing/2014/main" id="{9782132C-337F-41DF-A8DA-DC1486FEC7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83" t="27711" r="6606" b="11084"/>
            <a:stretch/>
          </p:blipFill>
          <p:spPr>
            <a:xfrm>
              <a:off x="4572000" y="2820233"/>
              <a:ext cx="2084738" cy="1939646"/>
            </a:xfrm>
            <a:prstGeom prst="rect">
              <a:avLst/>
            </a:prstGeom>
          </p:spPr>
        </p:pic>
        <p:pic>
          <p:nvPicPr>
            <p:cNvPr id="24" name="Imagen 23" descr="Imagen que contiene tarta, interior&#10;&#10;Descripción generada automáticamente">
              <a:extLst>
                <a:ext uri="{FF2B5EF4-FFF2-40B4-BE49-F238E27FC236}">
                  <a16:creationId xmlns:a16="http://schemas.microsoft.com/office/drawing/2014/main" id="{42BFD5B6-9527-42C1-A516-501F2D6AA2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86" t="5678" r="25299"/>
            <a:stretch/>
          </p:blipFill>
          <p:spPr>
            <a:xfrm rot="5400000">
              <a:off x="6783003" y="4738953"/>
              <a:ext cx="1936591" cy="2084738"/>
            </a:xfrm>
            <a:prstGeom prst="rect">
              <a:avLst/>
            </a:prstGeom>
          </p:spPr>
        </p:pic>
        <p:pic>
          <p:nvPicPr>
            <p:cNvPr id="25" name="Imagen 24">
              <a:extLst>
                <a:ext uri="{FF2B5EF4-FFF2-40B4-BE49-F238E27FC236}">
                  <a16:creationId xmlns:a16="http://schemas.microsoft.com/office/drawing/2014/main" id="{43FEF0F1-1543-43B1-BA34-0CE0431826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39" t="29623" r="6522" b="11751"/>
            <a:stretch/>
          </p:blipFill>
          <p:spPr>
            <a:xfrm>
              <a:off x="4572000" y="4813025"/>
              <a:ext cx="2084737" cy="1918561"/>
            </a:xfrm>
            <a:prstGeom prst="rect">
              <a:avLst/>
            </a:prstGeom>
          </p:spPr>
        </p:pic>
        <p:sp>
          <p:nvSpPr>
            <p:cNvPr id="26" name="CuadroTexto 25">
              <a:extLst>
                <a:ext uri="{FF2B5EF4-FFF2-40B4-BE49-F238E27FC236}">
                  <a16:creationId xmlns:a16="http://schemas.microsoft.com/office/drawing/2014/main" id="{7724B71C-5EDD-4B47-B5FC-00195C804172}"/>
                </a:ext>
              </a:extLst>
            </p:cNvPr>
            <p:cNvSpPr txBox="1"/>
            <p:nvPr/>
          </p:nvSpPr>
          <p:spPr bwMode="auto">
            <a:xfrm>
              <a:off x="4939198" y="2799547"/>
              <a:ext cx="1154393"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err="1">
                  <a:solidFill>
                    <a:srgbClr val="1373BA"/>
                  </a:solidFill>
                  <a:effectLst>
                    <a:outerShdw blurRad="38100" dist="38100" dir="2700000" algn="tl">
                      <a:srgbClr val="000000">
                        <a:alpha val="43137"/>
                      </a:srgbClr>
                    </a:outerShdw>
                  </a:effectLst>
                  <a:latin typeface="+mj-lt"/>
                  <a:cs typeface="Helvetica" panose="020B0604020202020204" pitchFamily="34" charset="0"/>
                </a:rPr>
                <a:t>Dry</a:t>
              </a:r>
              <a:endPar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endParaRPr>
            </a:p>
          </p:txBody>
        </p:sp>
        <p:sp>
          <p:nvSpPr>
            <p:cNvPr id="27" name="CuadroTexto 26">
              <a:extLst>
                <a:ext uri="{FF2B5EF4-FFF2-40B4-BE49-F238E27FC236}">
                  <a16:creationId xmlns:a16="http://schemas.microsoft.com/office/drawing/2014/main" id="{475748CB-5792-4D61-B2B9-73673F6B1A0C}"/>
                </a:ext>
              </a:extLst>
            </p:cNvPr>
            <p:cNvSpPr txBox="1"/>
            <p:nvPr/>
          </p:nvSpPr>
          <p:spPr bwMode="auto">
            <a:xfrm>
              <a:off x="7174101" y="2799547"/>
              <a:ext cx="1154393"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err="1">
                  <a:solidFill>
                    <a:srgbClr val="1373BA"/>
                  </a:solidFill>
                  <a:effectLst>
                    <a:outerShdw blurRad="38100" dist="38100" dir="2700000" algn="tl">
                      <a:srgbClr val="000000">
                        <a:alpha val="43137"/>
                      </a:srgbClr>
                    </a:outerShdw>
                  </a:effectLst>
                  <a:latin typeface="+mj-lt"/>
                  <a:cs typeface="Helvetica" panose="020B0604020202020204" pitchFamily="34" charset="0"/>
                </a:rPr>
                <a:t>Wet</a:t>
              </a:r>
              <a:endPar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endParaRPr>
            </a:p>
          </p:txBody>
        </p:sp>
      </p:grpSp>
      <p:pic>
        <p:nvPicPr>
          <p:cNvPr id="28" name="Imagen 27">
            <a:extLst>
              <a:ext uri="{FF2B5EF4-FFF2-40B4-BE49-F238E27FC236}">
                <a16:creationId xmlns:a16="http://schemas.microsoft.com/office/drawing/2014/main" id="{02AB9DB2-6A0D-43A0-BDBA-FCECC9EE1F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263" y="1725357"/>
            <a:ext cx="3249637" cy="2049211"/>
          </a:xfrm>
          <a:prstGeom prst="rect">
            <a:avLst/>
          </a:prstGeom>
        </p:spPr>
      </p:pic>
      <p:sp>
        <p:nvSpPr>
          <p:cNvPr id="29" name="Rectángulo 28">
            <a:extLst>
              <a:ext uri="{FF2B5EF4-FFF2-40B4-BE49-F238E27FC236}">
                <a16:creationId xmlns:a16="http://schemas.microsoft.com/office/drawing/2014/main" id="{D48188C5-27D9-4077-A7C7-19F96858A2D0}"/>
              </a:ext>
            </a:extLst>
          </p:cNvPr>
          <p:cNvSpPr/>
          <p:nvPr/>
        </p:nvSpPr>
        <p:spPr>
          <a:xfrm>
            <a:off x="968262" y="3663463"/>
            <a:ext cx="3048002" cy="1077218"/>
          </a:xfrm>
          <a:prstGeom prst="rect">
            <a:avLst/>
          </a:prstGeom>
        </p:spPr>
        <p:txBody>
          <a:bodyPr wrap="square">
            <a:spAutoFit/>
          </a:bodyPr>
          <a:lstStyle/>
          <a:p>
            <a:r>
              <a:rPr lang="en-GB" sz="1600" dirty="0">
                <a:solidFill>
                  <a:srgbClr val="1373BA"/>
                </a:solidFill>
                <a:latin typeface="+mj-lt"/>
              </a:rPr>
              <a:t>X-Rite colorimeter (model 964).</a:t>
            </a:r>
          </a:p>
          <a:p>
            <a:r>
              <a:rPr lang="en-GB" sz="1600" dirty="0" err="1">
                <a:solidFill>
                  <a:srgbClr val="1373BA"/>
                </a:solidFill>
                <a:latin typeface="+mj-lt"/>
              </a:rPr>
              <a:t>Illuminant</a:t>
            </a:r>
            <a:r>
              <a:rPr lang="en-GB" sz="1600" dirty="0">
                <a:solidFill>
                  <a:srgbClr val="1373BA"/>
                </a:solidFill>
                <a:latin typeface="+mj-lt"/>
              </a:rPr>
              <a:t>: D65 </a:t>
            </a:r>
          </a:p>
          <a:p>
            <a:endParaRPr lang="es-ES" sz="1600" dirty="0">
              <a:solidFill>
                <a:srgbClr val="1373BA"/>
              </a:solidFill>
              <a:latin typeface="+mj-lt"/>
              <a:ea typeface="Tahoma" panose="020B0604030504040204" pitchFamily="34" charset="0"/>
              <a:cs typeface="Tahoma" panose="020B0604030504040204" pitchFamily="34" charset="0"/>
            </a:endParaRPr>
          </a:p>
          <a:p>
            <a:pPr algn="ctr"/>
            <a:endParaRPr lang="es-ES" sz="1600" dirty="0">
              <a:solidFill>
                <a:srgbClr val="1373BA"/>
              </a:solidFill>
              <a:latin typeface="+mj-lt"/>
              <a:ea typeface="Tahoma" panose="020B0604030504040204" pitchFamily="34" charset="0"/>
              <a:cs typeface="Tahoma" panose="020B0604030504040204" pitchFamily="34" charset="0"/>
            </a:endParaRPr>
          </a:p>
        </p:txBody>
      </p:sp>
      <p:sp>
        <p:nvSpPr>
          <p:cNvPr id="30" name="CuadroTexto 29">
            <a:extLst>
              <a:ext uri="{FF2B5EF4-FFF2-40B4-BE49-F238E27FC236}">
                <a16:creationId xmlns:a16="http://schemas.microsoft.com/office/drawing/2014/main" id="{33EF0E99-C360-49CF-9856-DD1A6AB72EA2}"/>
              </a:ext>
            </a:extLst>
          </p:cNvPr>
          <p:cNvSpPr txBox="1"/>
          <p:nvPr/>
        </p:nvSpPr>
        <p:spPr bwMode="auto">
          <a:xfrm>
            <a:off x="362475" y="859109"/>
            <a:ext cx="3330983" cy="3405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92500" lnSpcReduction="10000"/>
          </a:bodyPr>
          <a:lstStyle/>
          <a:p>
            <a:pPr marL="571500" indent="-571500"/>
            <a:r>
              <a:rPr lang="es-ES" sz="2000" b="1" dirty="0">
                <a:solidFill>
                  <a:srgbClr val="1373BA"/>
                </a:solidFill>
                <a:latin typeface="+mj-lt"/>
              </a:rPr>
              <a:t>3.3 </a:t>
            </a:r>
            <a:r>
              <a:rPr lang="es-ES" sz="2000" b="1" dirty="0" err="1">
                <a:solidFill>
                  <a:srgbClr val="1373BA"/>
                </a:solidFill>
                <a:latin typeface="+mj-lt"/>
              </a:rPr>
              <a:t>Petrophysical</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31" name="Flecha: cheurón 7">
            <a:extLst>
              <a:ext uri="{FF2B5EF4-FFF2-40B4-BE49-F238E27FC236}">
                <a16:creationId xmlns:a16="http://schemas.microsoft.com/office/drawing/2014/main" id="{14ACFADD-FE45-4B81-9E41-ECC19FEDE1F9}"/>
              </a:ext>
            </a:extLst>
          </p:cNvPr>
          <p:cNvSpPr/>
          <p:nvPr/>
        </p:nvSpPr>
        <p:spPr>
          <a:xfrm>
            <a:off x="2093082" y="209215"/>
            <a:ext cx="3048000" cy="358775"/>
          </a:xfrm>
          <a:prstGeom prst="chevron">
            <a:avLst/>
          </a:prstGeom>
          <a:solidFill>
            <a:schemeClr val="accent1">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32" name="Flecha: cheurón 2">
            <a:extLst>
              <a:ext uri="{FF2B5EF4-FFF2-40B4-BE49-F238E27FC236}">
                <a16:creationId xmlns:a16="http://schemas.microsoft.com/office/drawing/2014/main" id="{D683AE92-750C-4E3A-A11C-5356E1A3ED4A}"/>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33" name="CuadroTexto 3">
            <a:extLst>
              <a:ext uri="{FF2B5EF4-FFF2-40B4-BE49-F238E27FC236}">
                <a16:creationId xmlns:a16="http://schemas.microsoft.com/office/drawing/2014/main" id="{8A68A852-9900-4D63-9FE8-D44732D3232B}"/>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34" name="CuadroTexto 4">
            <a:extLst>
              <a:ext uri="{FF2B5EF4-FFF2-40B4-BE49-F238E27FC236}">
                <a16:creationId xmlns:a16="http://schemas.microsoft.com/office/drawing/2014/main" id="{8A7BF9DF-4EDB-4702-BAA1-7D45CBE51DEB}"/>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35" name="CuadroTexto 5">
            <a:extLst>
              <a:ext uri="{FF2B5EF4-FFF2-40B4-BE49-F238E27FC236}">
                <a16:creationId xmlns:a16="http://schemas.microsoft.com/office/drawing/2014/main" id="{ACC5B7C1-068C-45AA-869A-C20991CDBB8E}"/>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36" name="CuadroTexto 6">
            <a:extLst>
              <a:ext uri="{FF2B5EF4-FFF2-40B4-BE49-F238E27FC236}">
                <a16:creationId xmlns:a16="http://schemas.microsoft.com/office/drawing/2014/main" id="{6F7D691D-CE1F-4C01-AE78-24FA5742CC27}"/>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37" name="Flecha: cheurón 8">
            <a:extLst>
              <a:ext uri="{FF2B5EF4-FFF2-40B4-BE49-F238E27FC236}">
                <a16:creationId xmlns:a16="http://schemas.microsoft.com/office/drawing/2014/main" id="{AD8EFD1F-D9E3-460B-8E2D-24B6B02E683C}"/>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38" name="Flecha: cheurón 9">
            <a:extLst>
              <a:ext uri="{FF2B5EF4-FFF2-40B4-BE49-F238E27FC236}">
                <a16:creationId xmlns:a16="http://schemas.microsoft.com/office/drawing/2014/main" id="{D6D64277-CC86-4161-AF0B-082E75A0AE3F}"/>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39" name="Grupo 4">
            <a:extLst>
              <a:ext uri="{FF2B5EF4-FFF2-40B4-BE49-F238E27FC236}">
                <a16:creationId xmlns:a16="http://schemas.microsoft.com/office/drawing/2014/main" id="{811ABC59-5955-410C-BA8E-2FA471B7C435}"/>
              </a:ext>
            </a:extLst>
          </p:cNvPr>
          <p:cNvGrpSpPr/>
          <p:nvPr/>
        </p:nvGrpSpPr>
        <p:grpSpPr>
          <a:xfrm>
            <a:off x="7242796" y="6231310"/>
            <a:ext cx="1940429" cy="536688"/>
            <a:chOff x="2693832" y="5254961"/>
            <a:chExt cx="3763123" cy="1095884"/>
          </a:xfrm>
        </p:grpSpPr>
        <p:pic>
          <p:nvPicPr>
            <p:cNvPr id="40" name="Picture 4" descr="Imagen relacionada">
              <a:extLst>
                <a:ext uri="{FF2B5EF4-FFF2-40B4-BE49-F238E27FC236}">
                  <a16:creationId xmlns:a16="http://schemas.microsoft.com/office/drawing/2014/main" id="{06454683-74D0-448D-81CB-9D15FE008B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41" name="CuadroTexto 11">
              <a:extLst>
                <a:ext uri="{FF2B5EF4-FFF2-40B4-BE49-F238E27FC236}">
                  <a16:creationId xmlns:a16="http://schemas.microsoft.com/office/drawing/2014/main" id="{D5B2D8DB-DC78-4A0B-BB28-F528F6E9C1AD}"/>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42" name="CuadroTexto 12">
              <a:extLst>
                <a:ext uri="{FF2B5EF4-FFF2-40B4-BE49-F238E27FC236}">
                  <a16:creationId xmlns:a16="http://schemas.microsoft.com/office/drawing/2014/main" id="{31AD8B73-76FC-42E2-B96D-6894EFFE12C5}"/>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grpSp>
        <p:nvGrpSpPr>
          <p:cNvPr id="43" name="Grupo 11">
            <a:extLst>
              <a:ext uri="{FF2B5EF4-FFF2-40B4-BE49-F238E27FC236}">
                <a16:creationId xmlns:a16="http://schemas.microsoft.com/office/drawing/2014/main" id="{9F279C7B-8D51-46CA-AD68-1EA73ABDD1E6}"/>
              </a:ext>
            </a:extLst>
          </p:cNvPr>
          <p:cNvGrpSpPr/>
          <p:nvPr/>
        </p:nvGrpSpPr>
        <p:grpSpPr>
          <a:xfrm>
            <a:off x="968262" y="4339965"/>
            <a:ext cx="2906546" cy="2274663"/>
            <a:chOff x="3880698" y="1339236"/>
            <a:chExt cx="5541245" cy="4443247"/>
          </a:xfrm>
        </p:grpSpPr>
        <p:pic>
          <p:nvPicPr>
            <p:cNvPr id="44" name="Picture 2" descr="Entendiendo El Espacio de Color CIE L*A*B*">
              <a:extLst>
                <a:ext uri="{FF2B5EF4-FFF2-40B4-BE49-F238E27FC236}">
                  <a16:creationId xmlns:a16="http://schemas.microsoft.com/office/drawing/2014/main" id="{DFCEC9CF-EBB1-4310-8855-ABE2DC4E0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9001" y="1457791"/>
              <a:ext cx="4596374" cy="426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CuadroTexto 10">
              <a:extLst>
                <a:ext uri="{FF2B5EF4-FFF2-40B4-BE49-F238E27FC236}">
                  <a16:creationId xmlns:a16="http://schemas.microsoft.com/office/drawing/2014/main" id="{2C45E0A1-8421-4CE0-865D-F9EEDB4F278C}"/>
                </a:ext>
              </a:extLst>
            </p:cNvPr>
            <p:cNvSpPr txBox="1"/>
            <p:nvPr/>
          </p:nvSpPr>
          <p:spPr bwMode="auto">
            <a:xfrm>
              <a:off x="5703465" y="1339236"/>
              <a:ext cx="1744394" cy="273637"/>
            </a:xfrm>
            <a:prstGeom prst="rect">
              <a:avLst/>
            </a:prstGeom>
            <a:solidFill>
              <a:schemeClr val="bg1"/>
            </a:solidFill>
          </p:spPr>
          <p:txBody>
            <a:bodyPr vert="horz" wrap="square" lIns="68580" tIns="34290" rIns="68580" bIns="34290" numCol="1" rtlCol="0" anchor="t" anchorCtr="0" compatLnSpc="1">
              <a:prstTxWarp prst="textNoShape">
                <a:avLst/>
              </a:prstTxWarp>
              <a:noAutofit/>
            </a:bodyPr>
            <a:lstStyle/>
            <a:p>
              <a:pPr marL="571500" indent="-571500" algn="ctr"/>
              <a:r>
                <a:rPr lang="es-ES" sz="1000" b="1" dirty="0">
                  <a:solidFill>
                    <a:srgbClr val="1373BA"/>
                  </a:solidFill>
                  <a:latin typeface="Tahoma" panose="020B0604030504040204" pitchFamily="34" charset="0"/>
                </a:rPr>
                <a:t>White</a:t>
              </a:r>
            </a:p>
          </p:txBody>
        </p:sp>
        <p:sp>
          <p:nvSpPr>
            <p:cNvPr id="46" name="CuadroTexto 12">
              <a:extLst>
                <a:ext uri="{FF2B5EF4-FFF2-40B4-BE49-F238E27FC236}">
                  <a16:creationId xmlns:a16="http://schemas.microsoft.com/office/drawing/2014/main" id="{4318A378-7D3F-461D-A19F-47A8429262CC}"/>
                </a:ext>
              </a:extLst>
            </p:cNvPr>
            <p:cNvSpPr txBox="1"/>
            <p:nvPr/>
          </p:nvSpPr>
          <p:spPr bwMode="auto">
            <a:xfrm>
              <a:off x="5703465" y="5508846"/>
              <a:ext cx="1744394" cy="273637"/>
            </a:xfrm>
            <a:prstGeom prst="rect">
              <a:avLst/>
            </a:prstGeom>
            <a:solidFill>
              <a:schemeClr val="bg1"/>
            </a:solidFill>
          </p:spPr>
          <p:txBody>
            <a:bodyPr vert="horz" wrap="square" lIns="68580" tIns="34290" rIns="68580" bIns="34290" numCol="1" rtlCol="0" anchor="t" anchorCtr="0" compatLnSpc="1">
              <a:prstTxWarp prst="textNoShape">
                <a:avLst/>
              </a:prstTxWarp>
              <a:noAutofit/>
            </a:bodyPr>
            <a:lstStyle/>
            <a:p>
              <a:pPr marL="571500" indent="-571500" algn="ctr"/>
              <a:r>
                <a:rPr lang="es-ES" sz="1000" b="1" dirty="0">
                  <a:solidFill>
                    <a:srgbClr val="1373BA"/>
                  </a:solidFill>
                  <a:latin typeface="Tahoma" panose="020B0604030504040204" pitchFamily="34" charset="0"/>
                </a:rPr>
                <a:t>Black</a:t>
              </a:r>
            </a:p>
          </p:txBody>
        </p:sp>
        <p:sp>
          <p:nvSpPr>
            <p:cNvPr id="47" name="CuadroTexto 13">
              <a:extLst>
                <a:ext uri="{FF2B5EF4-FFF2-40B4-BE49-F238E27FC236}">
                  <a16:creationId xmlns:a16="http://schemas.microsoft.com/office/drawing/2014/main" id="{C8AE10B8-F3C2-4B16-868E-E45BC1A20109}"/>
                </a:ext>
              </a:extLst>
            </p:cNvPr>
            <p:cNvSpPr txBox="1"/>
            <p:nvPr/>
          </p:nvSpPr>
          <p:spPr bwMode="auto">
            <a:xfrm>
              <a:off x="3880698" y="3454800"/>
              <a:ext cx="727815" cy="273637"/>
            </a:xfrm>
            <a:prstGeom prst="rect">
              <a:avLst/>
            </a:prstGeom>
            <a:solidFill>
              <a:schemeClr val="bg1"/>
            </a:solidFill>
          </p:spPr>
          <p:txBody>
            <a:bodyPr vert="horz" wrap="square" lIns="68580" tIns="34290" rIns="68580" bIns="34290" numCol="1" rtlCol="0" anchor="t" anchorCtr="0" compatLnSpc="1">
              <a:prstTxWarp prst="textNoShape">
                <a:avLst/>
              </a:prstTxWarp>
              <a:noAutofit/>
            </a:bodyPr>
            <a:lstStyle/>
            <a:p>
              <a:pPr marL="571500" indent="-571500" algn="r"/>
              <a:r>
                <a:rPr lang="es-ES" sz="1000" b="1" dirty="0">
                  <a:solidFill>
                    <a:srgbClr val="1373BA"/>
                  </a:solidFill>
                  <a:latin typeface="Tahoma" panose="020B0604030504040204" pitchFamily="34" charset="0"/>
                </a:rPr>
                <a:t>Green</a:t>
              </a:r>
            </a:p>
          </p:txBody>
        </p:sp>
        <p:sp>
          <p:nvSpPr>
            <p:cNvPr id="48" name="CuadroTexto 14">
              <a:extLst>
                <a:ext uri="{FF2B5EF4-FFF2-40B4-BE49-F238E27FC236}">
                  <a16:creationId xmlns:a16="http://schemas.microsoft.com/office/drawing/2014/main" id="{AC9CC6C3-6436-4FE4-96F4-CA553480F654}"/>
                </a:ext>
              </a:extLst>
            </p:cNvPr>
            <p:cNvSpPr txBox="1"/>
            <p:nvPr/>
          </p:nvSpPr>
          <p:spPr bwMode="auto">
            <a:xfrm>
              <a:off x="8411468" y="3429001"/>
              <a:ext cx="1010475" cy="273637"/>
            </a:xfrm>
            <a:prstGeom prst="rect">
              <a:avLst/>
            </a:prstGeom>
            <a:solidFill>
              <a:schemeClr val="bg1"/>
            </a:solidFill>
          </p:spPr>
          <p:txBody>
            <a:bodyPr vert="horz" wrap="square" lIns="68580" tIns="34290" rIns="68580" bIns="34290" numCol="1" rtlCol="0" anchor="t" anchorCtr="0" compatLnSpc="1">
              <a:prstTxWarp prst="textNoShape">
                <a:avLst/>
              </a:prstTxWarp>
              <a:noAutofit/>
            </a:bodyPr>
            <a:lstStyle/>
            <a:p>
              <a:pPr marL="571500" indent="-571500"/>
              <a:r>
                <a:rPr lang="es-ES" sz="1000" b="1" dirty="0">
                  <a:solidFill>
                    <a:srgbClr val="1373BA"/>
                  </a:solidFill>
                  <a:latin typeface="Tahoma" panose="020B0604030504040204" pitchFamily="34" charset="0"/>
                </a:rPr>
                <a:t>Red</a:t>
              </a:r>
            </a:p>
          </p:txBody>
        </p:sp>
        <p:sp>
          <p:nvSpPr>
            <p:cNvPr id="49" name="CuadroTexto 15">
              <a:extLst>
                <a:ext uri="{FF2B5EF4-FFF2-40B4-BE49-F238E27FC236}">
                  <a16:creationId xmlns:a16="http://schemas.microsoft.com/office/drawing/2014/main" id="{0B1D5BE4-CAF2-4700-9BDE-EFD54966774D}"/>
                </a:ext>
              </a:extLst>
            </p:cNvPr>
            <p:cNvSpPr txBox="1"/>
            <p:nvPr/>
          </p:nvSpPr>
          <p:spPr bwMode="auto">
            <a:xfrm>
              <a:off x="7015654" y="2793609"/>
              <a:ext cx="1190876" cy="260387"/>
            </a:xfrm>
            <a:prstGeom prst="rect">
              <a:avLst/>
            </a:prstGeom>
            <a:solidFill>
              <a:schemeClr val="bg1"/>
            </a:solidFill>
          </p:spPr>
          <p:txBody>
            <a:bodyPr vert="horz" wrap="square" lIns="68580" tIns="34290" rIns="68580" bIns="34290" numCol="1" rtlCol="0" anchor="t" anchorCtr="0" compatLnSpc="1">
              <a:prstTxWarp prst="textNoShape">
                <a:avLst/>
              </a:prstTxWarp>
              <a:noAutofit/>
            </a:bodyPr>
            <a:lstStyle/>
            <a:p>
              <a:pPr marL="571500" indent="-571500"/>
              <a:r>
                <a:rPr lang="es-ES" sz="1000" b="1" dirty="0" err="1">
                  <a:solidFill>
                    <a:srgbClr val="1373BA"/>
                  </a:solidFill>
                  <a:latin typeface="Tahoma" panose="020B0604030504040204" pitchFamily="34" charset="0"/>
                </a:rPr>
                <a:t>Yellow</a:t>
              </a:r>
              <a:endParaRPr lang="es-ES" sz="1000" b="1" dirty="0">
                <a:solidFill>
                  <a:srgbClr val="1373BA"/>
                </a:solidFill>
                <a:latin typeface="Tahoma" panose="020B0604030504040204" pitchFamily="34" charset="0"/>
              </a:endParaRPr>
            </a:p>
          </p:txBody>
        </p:sp>
        <p:sp>
          <p:nvSpPr>
            <p:cNvPr id="50" name="CuadroTexto 16">
              <a:extLst>
                <a:ext uri="{FF2B5EF4-FFF2-40B4-BE49-F238E27FC236}">
                  <a16:creationId xmlns:a16="http://schemas.microsoft.com/office/drawing/2014/main" id="{B495AF68-8DF5-4337-9BC0-E6B0C365632C}"/>
                </a:ext>
              </a:extLst>
            </p:cNvPr>
            <p:cNvSpPr txBox="1"/>
            <p:nvPr/>
          </p:nvSpPr>
          <p:spPr bwMode="auto">
            <a:xfrm>
              <a:off x="5838092" y="4126114"/>
              <a:ext cx="323557" cy="122329"/>
            </a:xfrm>
            <a:prstGeom prst="rect">
              <a:avLst/>
            </a:prstGeom>
            <a:solidFill>
              <a:srgbClr val="1659A3"/>
            </a:solidFill>
          </p:spPr>
          <p:txBody>
            <a:bodyPr vert="horz" wrap="square" lIns="68580" tIns="34290" rIns="68580" bIns="34290" numCol="1" rtlCol="0" anchor="t" anchorCtr="0" compatLnSpc="1">
              <a:prstTxWarp prst="textNoShape">
                <a:avLst/>
              </a:prstTxWarp>
              <a:noAutofit/>
            </a:bodyPr>
            <a:lstStyle/>
            <a:p>
              <a:pPr marL="571500" indent="-571500" algn="ctr"/>
              <a:endParaRPr lang="es-ES" sz="1000" b="1" dirty="0">
                <a:solidFill>
                  <a:srgbClr val="1373BA"/>
                </a:solidFill>
                <a:latin typeface="Tahoma" panose="020B0604030504040204" pitchFamily="34" charset="0"/>
              </a:endParaRPr>
            </a:p>
          </p:txBody>
        </p:sp>
        <p:sp>
          <p:nvSpPr>
            <p:cNvPr id="51" name="CuadroTexto 17">
              <a:extLst>
                <a:ext uri="{FF2B5EF4-FFF2-40B4-BE49-F238E27FC236}">
                  <a16:creationId xmlns:a16="http://schemas.microsoft.com/office/drawing/2014/main" id="{EEB1EE37-85CC-4B84-8481-D4BB1E193409}"/>
                </a:ext>
              </a:extLst>
            </p:cNvPr>
            <p:cNvSpPr txBox="1"/>
            <p:nvPr/>
          </p:nvSpPr>
          <p:spPr bwMode="auto">
            <a:xfrm>
              <a:off x="5474184" y="4054473"/>
              <a:ext cx="727815" cy="273637"/>
            </a:xfrm>
            <a:prstGeom prst="rect">
              <a:avLst/>
            </a:prstGeom>
            <a:noFill/>
          </p:spPr>
          <p:txBody>
            <a:bodyPr vert="horz" wrap="square" lIns="68580" tIns="34290" rIns="68580" bIns="34290" numCol="1" rtlCol="0" anchor="t" anchorCtr="0" compatLnSpc="1">
              <a:prstTxWarp prst="textNoShape">
                <a:avLst/>
              </a:prstTxWarp>
              <a:noAutofit/>
            </a:bodyPr>
            <a:lstStyle/>
            <a:p>
              <a:pPr marL="571500" indent="-571500" algn="r"/>
              <a:r>
                <a:rPr lang="es-ES" sz="1000" b="1" dirty="0">
                  <a:solidFill>
                    <a:srgbClr val="1373BA"/>
                  </a:solidFill>
                  <a:latin typeface="Tahoma" panose="020B0604030504040204" pitchFamily="34" charset="0"/>
                </a:rPr>
                <a:t>Blue</a:t>
              </a:r>
            </a:p>
          </p:txBody>
        </p:sp>
      </p:grpSp>
    </p:spTree>
    <p:extLst>
      <p:ext uri="{BB962C8B-B14F-4D97-AF65-F5344CB8AC3E}">
        <p14:creationId xmlns:p14="http://schemas.microsoft.com/office/powerpoint/2010/main" val="95727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echa: cheurón 4">
            <a:extLst>
              <a:ext uri="{FF2B5EF4-FFF2-40B4-BE49-F238E27FC236}">
                <a16:creationId xmlns:a16="http://schemas.microsoft.com/office/drawing/2014/main" id="{95460CB2-374D-4151-A87E-571F9220BB53}"/>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0" name="CuadroTexto 9">
            <a:extLst>
              <a:ext uri="{FF2B5EF4-FFF2-40B4-BE49-F238E27FC236}">
                <a16:creationId xmlns:a16="http://schemas.microsoft.com/office/drawing/2014/main" id="{2D9814E8-3CCD-4689-8F31-354CBACC17A2}"/>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11" name="CuadroTexto 10">
            <a:extLst>
              <a:ext uri="{FF2B5EF4-FFF2-40B4-BE49-F238E27FC236}">
                <a16:creationId xmlns:a16="http://schemas.microsoft.com/office/drawing/2014/main" id="{5CAB4B4F-69C7-434D-990A-5354869270B8}"/>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12" name="CuadroTexto 11">
            <a:extLst>
              <a:ext uri="{FF2B5EF4-FFF2-40B4-BE49-F238E27FC236}">
                <a16:creationId xmlns:a16="http://schemas.microsoft.com/office/drawing/2014/main" id="{5CFD0CC4-7133-41E2-AD31-D705647CF31C}"/>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13" name="CuadroTexto 12">
            <a:extLst>
              <a:ext uri="{FF2B5EF4-FFF2-40B4-BE49-F238E27FC236}">
                <a16:creationId xmlns:a16="http://schemas.microsoft.com/office/drawing/2014/main" id="{FF119924-18C0-41B2-A10A-A9FC7FB305FD}"/>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grpSp>
        <p:nvGrpSpPr>
          <p:cNvPr id="4" name="Grupo 3">
            <a:extLst>
              <a:ext uri="{FF2B5EF4-FFF2-40B4-BE49-F238E27FC236}">
                <a16:creationId xmlns:a16="http://schemas.microsoft.com/office/drawing/2014/main" id="{B9BFA838-3C6B-40D3-A414-8FF7B6F2C461}"/>
              </a:ext>
            </a:extLst>
          </p:cNvPr>
          <p:cNvGrpSpPr/>
          <p:nvPr/>
        </p:nvGrpSpPr>
        <p:grpSpPr>
          <a:xfrm>
            <a:off x="329534" y="1924141"/>
            <a:ext cx="8853691" cy="1958224"/>
            <a:chOff x="304801" y="4899776"/>
            <a:chExt cx="8853691" cy="1958224"/>
          </a:xfrm>
        </p:grpSpPr>
        <p:pic>
          <p:nvPicPr>
            <p:cNvPr id="1034" name="Picture 10" descr="Resultado de imagen de centro de geociencias coimbra">
              <a:extLst>
                <a:ext uri="{FF2B5EF4-FFF2-40B4-BE49-F238E27FC236}">
                  <a16:creationId xmlns:a16="http://schemas.microsoft.com/office/drawing/2014/main" id="{3A932E7B-6A16-4838-A9CB-25C1D82BC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4899776"/>
              <a:ext cx="3048000" cy="1958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sultado de imagen de CENTRO DE GEOCIENCIAS COIMBRA LOGO">
              <a:extLst>
                <a:ext uri="{FF2B5EF4-FFF2-40B4-BE49-F238E27FC236}">
                  <a16:creationId xmlns:a16="http://schemas.microsoft.com/office/drawing/2014/main" id="{5EE721AF-3DBF-4854-BD53-414FECBD2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311" y="5357164"/>
              <a:ext cx="1596206" cy="969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A8DC4417-D67A-474E-AB27-CBF59710FA67}"/>
                </a:ext>
              </a:extLst>
            </p:cNvPr>
            <p:cNvSpPr/>
            <p:nvPr/>
          </p:nvSpPr>
          <p:spPr>
            <a:xfrm>
              <a:off x="4929088" y="5357164"/>
              <a:ext cx="4229404" cy="813300"/>
            </a:xfrm>
            <a:prstGeom prst="rect">
              <a:avLst/>
            </a:prstGeom>
          </p:spPr>
          <p:txBody>
            <a:bodyPr wrap="square">
              <a:spAutoFit/>
            </a:bodyPr>
            <a:lstStyle/>
            <a:p>
              <a:pPr algn="ctr">
                <a:lnSpc>
                  <a:spcPct val="115000"/>
                </a:lnSpc>
                <a:spcAft>
                  <a:spcPts val="800"/>
                </a:spcAft>
              </a:pPr>
              <a:r>
                <a:rPr lang="es-ES" dirty="0" err="1">
                  <a:solidFill>
                    <a:srgbClr val="1373BA"/>
                  </a:solidFill>
                  <a:latin typeface="+mj-lt"/>
                  <a:ea typeface="Calibri" panose="020F0502020204030204" pitchFamily="34" charset="0"/>
                  <a:cs typeface="Times New Roman" panose="02020603050405020304" pitchFamily="18" charset="0"/>
                </a:rPr>
                <a:t>Geosciences</a:t>
              </a:r>
              <a:r>
                <a:rPr lang="es-ES" dirty="0">
                  <a:solidFill>
                    <a:srgbClr val="1373BA"/>
                  </a:solidFill>
                  <a:latin typeface="+mj-lt"/>
                  <a:ea typeface="Calibri" panose="020F0502020204030204" pitchFamily="34" charset="0"/>
                  <a:cs typeface="Times New Roman" panose="02020603050405020304" pitchFamily="18" charset="0"/>
                </a:rPr>
                <a:t> center</a:t>
              </a:r>
            </a:p>
            <a:p>
              <a:pPr algn="ctr">
                <a:lnSpc>
                  <a:spcPct val="115000"/>
                </a:lnSpc>
                <a:spcAft>
                  <a:spcPts val="800"/>
                </a:spcAft>
              </a:pPr>
              <a:r>
                <a:rPr lang="es-ES" dirty="0" err="1">
                  <a:solidFill>
                    <a:srgbClr val="1373BA"/>
                  </a:solidFill>
                  <a:latin typeface="+mj-lt"/>
                  <a:ea typeface="Calibri" panose="020F0502020204030204" pitchFamily="34" charset="0"/>
                  <a:cs typeface="Times New Roman" panose="02020603050405020304" pitchFamily="18" charset="0"/>
                </a:rPr>
                <a:t>University</a:t>
              </a:r>
              <a:r>
                <a:rPr lang="es-ES" dirty="0">
                  <a:solidFill>
                    <a:srgbClr val="1373BA"/>
                  </a:solidFill>
                  <a:latin typeface="+mj-lt"/>
                  <a:ea typeface="Calibri" panose="020F0502020204030204" pitchFamily="34" charset="0"/>
                  <a:cs typeface="Times New Roman" panose="02020603050405020304" pitchFamily="18" charset="0"/>
                </a:rPr>
                <a:t> </a:t>
              </a:r>
              <a:r>
                <a:rPr lang="es-ES" dirty="0" err="1">
                  <a:solidFill>
                    <a:srgbClr val="1373BA"/>
                  </a:solidFill>
                  <a:latin typeface="+mj-lt"/>
                  <a:ea typeface="Calibri" panose="020F0502020204030204" pitchFamily="34" charset="0"/>
                  <a:cs typeface="Times New Roman" panose="02020603050405020304" pitchFamily="18" charset="0"/>
                </a:rPr>
                <a:t>of</a:t>
              </a:r>
              <a:r>
                <a:rPr lang="es-ES" dirty="0">
                  <a:solidFill>
                    <a:srgbClr val="1373BA"/>
                  </a:solidFill>
                  <a:latin typeface="+mj-lt"/>
                  <a:ea typeface="Calibri" panose="020F0502020204030204" pitchFamily="34" charset="0"/>
                  <a:cs typeface="Times New Roman" panose="02020603050405020304" pitchFamily="18" charset="0"/>
                </a:rPr>
                <a:t> </a:t>
              </a:r>
              <a:r>
                <a:rPr lang="es-ES" dirty="0" err="1">
                  <a:solidFill>
                    <a:srgbClr val="1373BA"/>
                  </a:solidFill>
                  <a:latin typeface="+mj-lt"/>
                  <a:ea typeface="Calibri" panose="020F0502020204030204" pitchFamily="34" charset="0"/>
                  <a:cs typeface="Times New Roman" panose="02020603050405020304" pitchFamily="18" charset="0"/>
                </a:rPr>
                <a:t>Coimbra</a:t>
              </a:r>
              <a:r>
                <a:rPr lang="es-ES" dirty="0">
                  <a:solidFill>
                    <a:srgbClr val="1373BA"/>
                  </a:solidFill>
                  <a:latin typeface="+mj-lt"/>
                  <a:ea typeface="Calibri" panose="020F0502020204030204" pitchFamily="34" charset="0"/>
                  <a:cs typeface="Times New Roman" panose="02020603050405020304" pitchFamily="18" charset="0"/>
                </a:rPr>
                <a:t> </a:t>
              </a:r>
              <a:endParaRPr lang="es-ES" dirty="0">
                <a:solidFill>
                  <a:srgbClr val="1373BA"/>
                </a:solidFill>
                <a:effectLst/>
                <a:latin typeface="+mj-lt"/>
                <a:ea typeface="Calibri" panose="020F0502020204030204" pitchFamily="34" charset="0"/>
                <a:cs typeface="Times New Roman" panose="02020603050405020304" pitchFamily="18" charset="0"/>
              </a:endParaRPr>
            </a:p>
          </p:txBody>
        </p:sp>
      </p:grpSp>
      <p:sp>
        <p:nvSpPr>
          <p:cNvPr id="19" name="Flecha: cheurón 18">
            <a:extLst>
              <a:ext uri="{FF2B5EF4-FFF2-40B4-BE49-F238E27FC236}">
                <a16:creationId xmlns:a16="http://schemas.microsoft.com/office/drawing/2014/main" id="{9FFAFA07-E6FE-4661-851F-DD95627FD803}"/>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Flecha: cheurón 19">
            <a:extLst>
              <a:ext uri="{FF2B5EF4-FFF2-40B4-BE49-F238E27FC236}">
                <a16:creationId xmlns:a16="http://schemas.microsoft.com/office/drawing/2014/main" id="{A6D3A4CF-D221-4107-B43D-C7C3F6136782}"/>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21" name="Flecha: cheurón 20">
            <a:extLst>
              <a:ext uri="{FF2B5EF4-FFF2-40B4-BE49-F238E27FC236}">
                <a16:creationId xmlns:a16="http://schemas.microsoft.com/office/drawing/2014/main" id="{1B44D9C7-C2AA-4A16-AEF8-00EAADC3122F}"/>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grpSp>
        <p:nvGrpSpPr>
          <p:cNvPr id="22" name="Grupo 21">
            <a:extLst>
              <a:ext uri="{FF2B5EF4-FFF2-40B4-BE49-F238E27FC236}">
                <a16:creationId xmlns:a16="http://schemas.microsoft.com/office/drawing/2014/main" id="{33C7A0BE-54C8-4051-8AEF-32E0D07F555D}"/>
              </a:ext>
            </a:extLst>
          </p:cNvPr>
          <p:cNvGrpSpPr/>
          <p:nvPr/>
        </p:nvGrpSpPr>
        <p:grpSpPr>
          <a:xfrm>
            <a:off x="321290" y="4199877"/>
            <a:ext cx="9042887" cy="1583085"/>
            <a:chOff x="304802" y="2446654"/>
            <a:chExt cx="9042887" cy="1583085"/>
          </a:xfrm>
        </p:grpSpPr>
        <p:pic>
          <p:nvPicPr>
            <p:cNvPr id="7" name="Imagen 6" descr="Casa en medio de la calle&#10;&#10;Descripción generada automáticamente">
              <a:extLst>
                <a:ext uri="{FF2B5EF4-FFF2-40B4-BE49-F238E27FC236}">
                  <a16:creationId xmlns:a16="http://schemas.microsoft.com/office/drawing/2014/main" id="{2D9E1E79-9442-4C66-AFD8-B5AA3DE28B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1877"/>
            <a:stretch/>
          </p:blipFill>
          <p:spPr>
            <a:xfrm>
              <a:off x="304802" y="2472449"/>
              <a:ext cx="3048000" cy="1557290"/>
            </a:xfrm>
            <a:prstGeom prst="rect">
              <a:avLst/>
            </a:prstGeom>
          </p:spPr>
        </p:pic>
        <p:pic>
          <p:nvPicPr>
            <p:cNvPr id="14" name="Imagen 13" descr="Imagen que contiene alimentos&#10;&#10;Descripción generada automáticamente">
              <a:extLst>
                <a:ext uri="{FF2B5EF4-FFF2-40B4-BE49-F238E27FC236}">
                  <a16:creationId xmlns:a16="http://schemas.microsoft.com/office/drawing/2014/main" id="{4E88F6F2-7857-4181-A5A3-87D9B36C14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3129" y="2446654"/>
              <a:ext cx="1694644" cy="1391392"/>
            </a:xfrm>
            <a:prstGeom prst="rect">
              <a:avLst/>
            </a:prstGeom>
          </p:spPr>
        </p:pic>
        <p:sp>
          <p:nvSpPr>
            <p:cNvPr id="23" name="Rectángulo 22">
              <a:extLst>
                <a:ext uri="{FF2B5EF4-FFF2-40B4-BE49-F238E27FC236}">
                  <a16:creationId xmlns:a16="http://schemas.microsoft.com/office/drawing/2014/main" id="{452698C7-E101-48DE-9244-BA849347BDB5}"/>
                </a:ext>
              </a:extLst>
            </p:cNvPr>
            <p:cNvSpPr/>
            <p:nvPr/>
          </p:nvSpPr>
          <p:spPr>
            <a:xfrm>
              <a:off x="4739892" y="2911690"/>
              <a:ext cx="4607797" cy="813300"/>
            </a:xfrm>
            <a:prstGeom prst="rect">
              <a:avLst/>
            </a:prstGeom>
          </p:spPr>
          <p:txBody>
            <a:bodyPr wrap="square">
              <a:spAutoFit/>
            </a:bodyPr>
            <a:lstStyle/>
            <a:p>
              <a:pPr algn="ctr">
                <a:lnSpc>
                  <a:spcPct val="115000"/>
                </a:lnSpc>
                <a:spcAft>
                  <a:spcPts val="800"/>
                </a:spcAft>
              </a:pPr>
              <a:r>
                <a:rPr lang="es-ES" dirty="0" err="1">
                  <a:solidFill>
                    <a:srgbClr val="1373BA"/>
                  </a:solidFill>
                  <a:latin typeface="+mj-lt"/>
                  <a:cs typeface="Times New Roman" panose="02020603050405020304" pitchFamily="18" charset="0"/>
                </a:rPr>
                <a:t>University</a:t>
              </a:r>
              <a:r>
                <a:rPr lang="es-ES" dirty="0">
                  <a:solidFill>
                    <a:srgbClr val="1373BA"/>
                  </a:solidFill>
                  <a:latin typeface="+mj-lt"/>
                  <a:cs typeface="Times New Roman" panose="02020603050405020304" pitchFamily="18" charset="0"/>
                </a:rPr>
                <a:t> </a:t>
              </a:r>
              <a:r>
                <a:rPr lang="es-ES" dirty="0" err="1">
                  <a:solidFill>
                    <a:srgbClr val="1373BA"/>
                  </a:solidFill>
                  <a:latin typeface="+mj-lt"/>
                  <a:cs typeface="Times New Roman" panose="02020603050405020304" pitchFamily="18" charset="0"/>
                </a:rPr>
                <a:t>of</a:t>
              </a:r>
              <a:r>
                <a:rPr lang="es-ES" dirty="0">
                  <a:solidFill>
                    <a:srgbClr val="1373BA"/>
                  </a:solidFill>
                  <a:latin typeface="+mj-lt"/>
                  <a:cs typeface="Times New Roman" panose="02020603050405020304" pitchFamily="18" charset="0"/>
                </a:rPr>
                <a:t> </a:t>
              </a:r>
              <a:r>
                <a:rPr lang="es-ES" dirty="0" err="1">
                  <a:solidFill>
                    <a:srgbClr val="1373BA"/>
                  </a:solidFill>
                  <a:latin typeface="+mj-lt"/>
                  <a:cs typeface="Times New Roman" panose="02020603050405020304" pitchFamily="18" charset="0"/>
                </a:rPr>
                <a:t>Tras-os-Montes</a:t>
              </a:r>
              <a:r>
                <a:rPr lang="es-ES" dirty="0">
                  <a:solidFill>
                    <a:srgbClr val="1373BA"/>
                  </a:solidFill>
                  <a:latin typeface="+mj-lt"/>
                  <a:cs typeface="Times New Roman" panose="02020603050405020304" pitchFamily="18" charset="0"/>
                </a:rPr>
                <a:t> e Alto </a:t>
              </a:r>
              <a:r>
                <a:rPr lang="es-ES" dirty="0" err="1">
                  <a:solidFill>
                    <a:srgbClr val="1373BA"/>
                  </a:solidFill>
                  <a:latin typeface="+mj-lt"/>
                  <a:cs typeface="Times New Roman" panose="02020603050405020304" pitchFamily="18" charset="0"/>
                </a:rPr>
                <a:t>Douro</a:t>
              </a:r>
              <a:endParaRPr lang="es-ES" dirty="0">
                <a:solidFill>
                  <a:srgbClr val="1373BA"/>
                </a:solidFill>
                <a:latin typeface="+mj-lt"/>
                <a:cs typeface="Times New Roman" panose="02020603050405020304" pitchFamily="18" charset="0"/>
              </a:endParaRPr>
            </a:p>
            <a:p>
              <a:pPr algn="ctr">
                <a:lnSpc>
                  <a:spcPct val="115000"/>
                </a:lnSpc>
                <a:spcAft>
                  <a:spcPts val="800"/>
                </a:spcAft>
              </a:pPr>
              <a:r>
                <a:rPr lang="es-ES" dirty="0" err="1">
                  <a:solidFill>
                    <a:srgbClr val="1373BA"/>
                  </a:solidFill>
                  <a:latin typeface="+mj-lt"/>
                  <a:cs typeface="Times New Roman" panose="02020603050405020304" pitchFamily="18" charset="0"/>
                </a:rPr>
                <a:t>Geology</a:t>
              </a:r>
              <a:r>
                <a:rPr lang="es-ES" dirty="0">
                  <a:solidFill>
                    <a:srgbClr val="1373BA"/>
                  </a:solidFill>
                  <a:latin typeface="+mj-lt"/>
                  <a:cs typeface="Times New Roman" panose="02020603050405020304" pitchFamily="18" charset="0"/>
                </a:rPr>
                <a:t> </a:t>
              </a:r>
              <a:r>
                <a:rPr lang="es-ES" dirty="0" err="1">
                  <a:solidFill>
                    <a:srgbClr val="1373BA"/>
                  </a:solidFill>
                  <a:latin typeface="+mj-lt"/>
                  <a:cs typeface="Times New Roman" panose="02020603050405020304" pitchFamily="18" charset="0"/>
                </a:rPr>
                <a:t>deparment</a:t>
              </a:r>
              <a:r>
                <a:rPr lang="es-ES" dirty="0">
                  <a:solidFill>
                    <a:srgbClr val="1373BA"/>
                  </a:solidFill>
                  <a:latin typeface="+mj-lt"/>
                  <a:cs typeface="Times New Roman" panose="02020603050405020304" pitchFamily="18" charset="0"/>
                </a:rPr>
                <a:t> </a:t>
              </a:r>
            </a:p>
          </p:txBody>
        </p:sp>
      </p:grpSp>
      <p:grpSp>
        <p:nvGrpSpPr>
          <p:cNvPr id="24" name="Grupo 4">
            <a:extLst>
              <a:ext uri="{FF2B5EF4-FFF2-40B4-BE49-F238E27FC236}">
                <a16:creationId xmlns:a16="http://schemas.microsoft.com/office/drawing/2014/main" id="{313FA782-4747-4604-8F27-504C9228ADF0}"/>
              </a:ext>
            </a:extLst>
          </p:cNvPr>
          <p:cNvGrpSpPr/>
          <p:nvPr/>
        </p:nvGrpSpPr>
        <p:grpSpPr>
          <a:xfrm>
            <a:off x="7242796" y="6231310"/>
            <a:ext cx="1940429" cy="536688"/>
            <a:chOff x="2693832" y="5254961"/>
            <a:chExt cx="3763123" cy="1095884"/>
          </a:xfrm>
        </p:grpSpPr>
        <p:pic>
          <p:nvPicPr>
            <p:cNvPr id="25" name="Picture 4" descr="Imagen relacionada">
              <a:extLst>
                <a:ext uri="{FF2B5EF4-FFF2-40B4-BE49-F238E27FC236}">
                  <a16:creationId xmlns:a16="http://schemas.microsoft.com/office/drawing/2014/main" id="{FE83964E-1138-4F98-85B9-564F5ED2CC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11">
              <a:extLst>
                <a:ext uri="{FF2B5EF4-FFF2-40B4-BE49-F238E27FC236}">
                  <a16:creationId xmlns:a16="http://schemas.microsoft.com/office/drawing/2014/main" id="{78EE3300-0E1E-4A13-8DFF-194A7FFBE76A}"/>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28" name="CuadroTexto 12">
              <a:extLst>
                <a:ext uri="{FF2B5EF4-FFF2-40B4-BE49-F238E27FC236}">
                  <a16:creationId xmlns:a16="http://schemas.microsoft.com/office/drawing/2014/main" id="{FFF4C5C0-7B25-4504-9847-B216BE46F215}"/>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16134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7DD7D5A-C29C-4246-9D0B-AEEF637AE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7865"/>
            <a:ext cx="9144000" cy="4879615"/>
          </a:xfrm>
          <a:prstGeom prst="rect">
            <a:avLst/>
          </a:prstGeom>
        </p:spPr>
      </p:pic>
      <p:sp>
        <p:nvSpPr>
          <p:cNvPr id="2" name="Rectángulo 1">
            <a:extLst>
              <a:ext uri="{FF2B5EF4-FFF2-40B4-BE49-F238E27FC236}">
                <a16:creationId xmlns:a16="http://schemas.microsoft.com/office/drawing/2014/main" id="{B685B0EE-B7A2-4545-9403-DC39E55BBEDD}"/>
              </a:ext>
            </a:extLst>
          </p:cNvPr>
          <p:cNvSpPr/>
          <p:nvPr/>
        </p:nvSpPr>
        <p:spPr>
          <a:xfrm>
            <a:off x="2093082" y="2171700"/>
            <a:ext cx="1878843" cy="990600"/>
          </a:xfrm>
          <a:prstGeom prst="rect">
            <a:avLst/>
          </a:prstGeom>
          <a:noFill/>
          <a:ln w="444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cheurón 11">
            <a:extLst>
              <a:ext uri="{FF2B5EF4-FFF2-40B4-BE49-F238E27FC236}">
                <a16:creationId xmlns:a16="http://schemas.microsoft.com/office/drawing/2014/main" id="{141C81CE-1CBD-4D1D-BDE9-5A011D6B9DFC}"/>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13" name="Flecha: cheurón 12">
            <a:extLst>
              <a:ext uri="{FF2B5EF4-FFF2-40B4-BE49-F238E27FC236}">
                <a16:creationId xmlns:a16="http://schemas.microsoft.com/office/drawing/2014/main" id="{D4294A41-05FF-493E-A3C1-52F9E0393D45}"/>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4" name="Flecha: cheurón 13">
            <a:extLst>
              <a:ext uri="{FF2B5EF4-FFF2-40B4-BE49-F238E27FC236}">
                <a16:creationId xmlns:a16="http://schemas.microsoft.com/office/drawing/2014/main" id="{9B688E1B-C996-4A3A-97E0-8F782813C556}"/>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5" name="CuadroTexto 14">
            <a:extLst>
              <a:ext uri="{FF2B5EF4-FFF2-40B4-BE49-F238E27FC236}">
                <a16:creationId xmlns:a16="http://schemas.microsoft.com/office/drawing/2014/main" id="{03CF9C85-2B9E-4B43-8015-216A9E1C571C}"/>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16" name="CuadroTexto 15">
            <a:extLst>
              <a:ext uri="{FF2B5EF4-FFF2-40B4-BE49-F238E27FC236}">
                <a16:creationId xmlns:a16="http://schemas.microsoft.com/office/drawing/2014/main" id="{C59DA949-1469-489C-A816-ADF2C9A352AB}"/>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17" name="CuadroTexto 16">
            <a:extLst>
              <a:ext uri="{FF2B5EF4-FFF2-40B4-BE49-F238E27FC236}">
                <a16:creationId xmlns:a16="http://schemas.microsoft.com/office/drawing/2014/main" id="{40EA33D3-F152-440E-8D06-4BAB0FBD72D7}"/>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18" name="CuadroTexto 17">
            <a:extLst>
              <a:ext uri="{FF2B5EF4-FFF2-40B4-BE49-F238E27FC236}">
                <a16:creationId xmlns:a16="http://schemas.microsoft.com/office/drawing/2014/main" id="{385EB95A-EF6A-43AB-913F-0162D1CACAF0}"/>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19" name="Flecha: cheurón 18">
            <a:extLst>
              <a:ext uri="{FF2B5EF4-FFF2-40B4-BE49-F238E27FC236}">
                <a16:creationId xmlns:a16="http://schemas.microsoft.com/office/drawing/2014/main" id="{32EA82C6-B9F6-4B10-9BBD-9AC5BC10FBBE}"/>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0" name="CuadroTexto 19">
            <a:extLst>
              <a:ext uri="{FF2B5EF4-FFF2-40B4-BE49-F238E27FC236}">
                <a16:creationId xmlns:a16="http://schemas.microsoft.com/office/drawing/2014/main" id="{2B9BFEA4-70D5-4B73-A3AB-9D78516BC3B9}"/>
              </a:ext>
            </a:extLst>
          </p:cNvPr>
          <p:cNvSpPr txBox="1"/>
          <p:nvPr/>
        </p:nvSpPr>
        <p:spPr bwMode="auto">
          <a:xfrm>
            <a:off x="237708" y="788572"/>
            <a:ext cx="4650154" cy="69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2 </a:t>
            </a:r>
            <a:r>
              <a:rPr lang="en-US" sz="2000" b="1" dirty="0" err="1">
                <a:solidFill>
                  <a:srgbClr val="1373BA"/>
                </a:solidFill>
                <a:latin typeface="+mj-lt"/>
              </a:rPr>
              <a:t>Characterisation</a:t>
            </a:r>
            <a:r>
              <a:rPr lang="en-US" sz="2000" b="1" dirty="0">
                <a:solidFill>
                  <a:srgbClr val="1373BA"/>
                </a:solidFill>
                <a:latin typeface="+mj-lt"/>
              </a:rPr>
              <a:t> of the extraction area</a:t>
            </a:r>
            <a:endParaRPr lang="es-ES" sz="2000" b="1" dirty="0">
              <a:solidFill>
                <a:srgbClr val="1373BA"/>
              </a:solidFill>
              <a:latin typeface="+mj-lt"/>
            </a:endParaRPr>
          </a:p>
          <a:p>
            <a:pPr marL="571500" indent="-571500"/>
            <a:r>
              <a:rPr lang="es-ES" sz="2000" b="1" dirty="0">
                <a:solidFill>
                  <a:srgbClr val="1373BA"/>
                </a:solidFill>
                <a:latin typeface="+mj-lt"/>
              </a:rPr>
              <a:t> </a:t>
            </a:r>
          </a:p>
        </p:txBody>
      </p:sp>
      <p:cxnSp>
        <p:nvCxnSpPr>
          <p:cNvPr id="4" name="Conector recto de flecha 3">
            <a:extLst>
              <a:ext uri="{FF2B5EF4-FFF2-40B4-BE49-F238E27FC236}">
                <a16:creationId xmlns:a16="http://schemas.microsoft.com/office/drawing/2014/main" id="{F9588704-824D-4C5E-A9B7-6E105A80214F}"/>
              </a:ext>
            </a:extLst>
          </p:cNvPr>
          <p:cNvCxnSpPr>
            <a:cxnSpLocks/>
          </p:cNvCxnSpPr>
          <p:nvPr/>
        </p:nvCxnSpPr>
        <p:spPr>
          <a:xfrm flipV="1">
            <a:off x="7187352" y="4237672"/>
            <a:ext cx="1671808" cy="847089"/>
          </a:xfrm>
          <a:prstGeom prst="straightConnector1">
            <a:avLst/>
          </a:prstGeom>
          <a:ln>
            <a:solidFill>
              <a:srgbClr val="7E00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665ACC4E-2444-4B0F-9FF5-4468208AA19D}"/>
              </a:ext>
            </a:extLst>
          </p:cNvPr>
          <p:cNvCxnSpPr>
            <a:cxnSpLocks/>
          </p:cNvCxnSpPr>
          <p:nvPr/>
        </p:nvCxnSpPr>
        <p:spPr>
          <a:xfrm flipH="1">
            <a:off x="3971927" y="5636302"/>
            <a:ext cx="2121664" cy="1041178"/>
          </a:xfrm>
          <a:prstGeom prst="straightConnector1">
            <a:avLst/>
          </a:prstGeom>
          <a:ln>
            <a:solidFill>
              <a:srgbClr val="7E0002"/>
            </a:solidFill>
            <a:tailEnd type="triangle"/>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F99A4E6-3A13-4783-AC4C-DEA2F2C82254}"/>
              </a:ext>
            </a:extLst>
          </p:cNvPr>
          <p:cNvSpPr txBox="1"/>
          <p:nvPr/>
        </p:nvSpPr>
        <p:spPr bwMode="auto">
          <a:xfrm rot="19705209">
            <a:off x="5958679" y="5150523"/>
            <a:ext cx="1476442" cy="6145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b="1" dirty="0">
                <a:solidFill>
                  <a:srgbClr val="7E0002"/>
                </a:solidFill>
                <a:latin typeface="+mj-lt"/>
              </a:rPr>
              <a:t>616.2 m</a:t>
            </a:r>
          </a:p>
        </p:txBody>
      </p:sp>
      <p:cxnSp>
        <p:nvCxnSpPr>
          <p:cNvPr id="31" name="Conector recto de flecha 30">
            <a:extLst>
              <a:ext uri="{FF2B5EF4-FFF2-40B4-BE49-F238E27FC236}">
                <a16:creationId xmlns:a16="http://schemas.microsoft.com/office/drawing/2014/main" id="{3AD3D2D8-438E-45F9-9943-90181EAEC51C}"/>
              </a:ext>
            </a:extLst>
          </p:cNvPr>
          <p:cNvCxnSpPr>
            <a:cxnSpLocks/>
          </p:cNvCxnSpPr>
          <p:nvPr/>
        </p:nvCxnSpPr>
        <p:spPr>
          <a:xfrm>
            <a:off x="2232892" y="5636302"/>
            <a:ext cx="1138556" cy="1095288"/>
          </a:xfrm>
          <a:prstGeom prst="straightConnector1">
            <a:avLst/>
          </a:prstGeom>
          <a:ln>
            <a:solidFill>
              <a:srgbClr val="7E000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B7CA3CE1-9CDF-4431-905F-6880A771F790}"/>
              </a:ext>
            </a:extLst>
          </p:cNvPr>
          <p:cNvCxnSpPr>
            <a:cxnSpLocks/>
          </p:cNvCxnSpPr>
          <p:nvPr/>
        </p:nvCxnSpPr>
        <p:spPr>
          <a:xfrm flipH="1" flipV="1">
            <a:off x="59047" y="3419752"/>
            <a:ext cx="1383860" cy="1389682"/>
          </a:xfrm>
          <a:prstGeom prst="straightConnector1">
            <a:avLst/>
          </a:prstGeom>
          <a:ln>
            <a:solidFill>
              <a:srgbClr val="7E0002"/>
            </a:solidFill>
            <a:tailEnd type="triangle"/>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0FB9B3EF-5DF6-4D6A-A152-7A125509D690}"/>
              </a:ext>
            </a:extLst>
          </p:cNvPr>
          <p:cNvSpPr txBox="1"/>
          <p:nvPr/>
        </p:nvSpPr>
        <p:spPr bwMode="auto">
          <a:xfrm rot="2536989">
            <a:off x="1028465" y="4989730"/>
            <a:ext cx="1476442" cy="6145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b="1" dirty="0">
                <a:solidFill>
                  <a:srgbClr val="7E0002"/>
                </a:solidFill>
                <a:latin typeface="+mj-lt"/>
              </a:rPr>
              <a:t>429.2 m</a:t>
            </a:r>
          </a:p>
        </p:txBody>
      </p:sp>
      <p:grpSp>
        <p:nvGrpSpPr>
          <p:cNvPr id="34" name="Grupo 4">
            <a:extLst>
              <a:ext uri="{FF2B5EF4-FFF2-40B4-BE49-F238E27FC236}">
                <a16:creationId xmlns:a16="http://schemas.microsoft.com/office/drawing/2014/main" id="{92E06F96-3A39-4C44-90D2-BA5D0F74C38B}"/>
              </a:ext>
            </a:extLst>
          </p:cNvPr>
          <p:cNvGrpSpPr/>
          <p:nvPr/>
        </p:nvGrpSpPr>
        <p:grpSpPr>
          <a:xfrm>
            <a:off x="7242796" y="6231310"/>
            <a:ext cx="1940429" cy="536688"/>
            <a:chOff x="2693832" y="5254961"/>
            <a:chExt cx="3763123" cy="1095884"/>
          </a:xfrm>
        </p:grpSpPr>
        <p:pic>
          <p:nvPicPr>
            <p:cNvPr id="35" name="Picture 4" descr="Imagen relacionada">
              <a:extLst>
                <a:ext uri="{FF2B5EF4-FFF2-40B4-BE49-F238E27FC236}">
                  <a16:creationId xmlns:a16="http://schemas.microsoft.com/office/drawing/2014/main" id="{422C239E-C25C-4A6C-BE56-40BAB7F9C4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11">
              <a:extLst>
                <a:ext uri="{FF2B5EF4-FFF2-40B4-BE49-F238E27FC236}">
                  <a16:creationId xmlns:a16="http://schemas.microsoft.com/office/drawing/2014/main" id="{3AF0FDD7-7632-42FD-B2C3-5DA9C19A17D3}"/>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37" name="CuadroTexto 12">
              <a:extLst>
                <a:ext uri="{FF2B5EF4-FFF2-40B4-BE49-F238E27FC236}">
                  <a16:creationId xmlns:a16="http://schemas.microsoft.com/office/drawing/2014/main" id="{39091F0F-7E48-4551-A959-668BB8BF8863}"/>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308458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naturaleza, exterior, nieve, esquiando&#10;&#10;Descripción generada automáticamente">
            <a:extLst>
              <a:ext uri="{FF2B5EF4-FFF2-40B4-BE49-F238E27FC236}">
                <a16:creationId xmlns:a16="http://schemas.microsoft.com/office/drawing/2014/main" id="{3D5D5FB9-648A-4A06-9274-C12068C08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 y="1745304"/>
            <a:ext cx="9144000" cy="4879615"/>
          </a:xfrm>
          <a:prstGeom prst="rect">
            <a:avLst/>
          </a:prstGeom>
        </p:spPr>
      </p:pic>
      <p:sp>
        <p:nvSpPr>
          <p:cNvPr id="22" name="CuadroTexto 21">
            <a:extLst>
              <a:ext uri="{FF2B5EF4-FFF2-40B4-BE49-F238E27FC236}">
                <a16:creationId xmlns:a16="http://schemas.microsoft.com/office/drawing/2014/main" id="{81ED8445-D099-4C43-975E-01C1E63B757E}"/>
              </a:ext>
            </a:extLst>
          </p:cNvPr>
          <p:cNvSpPr txBox="1"/>
          <p:nvPr/>
        </p:nvSpPr>
        <p:spPr bwMode="auto">
          <a:xfrm>
            <a:off x="222718" y="788572"/>
            <a:ext cx="4650154" cy="6987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2 </a:t>
            </a:r>
            <a:r>
              <a:rPr lang="en-US" sz="2000" b="1" dirty="0" err="1">
                <a:solidFill>
                  <a:srgbClr val="1373BA"/>
                </a:solidFill>
                <a:latin typeface="+mj-lt"/>
              </a:rPr>
              <a:t>Characterisation</a:t>
            </a:r>
            <a:r>
              <a:rPr lang="en-US" sz="2000" b="1" dirty="0">
                <a:solidFill>
                  <a:srgbClr val="1373BA"/>
                </a:solidFill>
                <a:latin typeface="+mj-lt"/>
              </a:rPr>
              <a:t> of the extraction area</a:t>
            </a:r>
            <a:endParaRPr lang="es-ES" sz="2000" b="1" dirty="0">
              <a:solidFill>
                <a:srgbClr val="1373BA"/>
              </a:solidFill>
              <a:latin typeface="+mj-lt"/>
            </a:endParaRPr>
          </a:p>
          <a:p>
            <a:pPr marL="571500" indent="-571500"/>
            <a:r>
              <a:rPr lang="es-ES" sz="2000" b="1" dirty="0">
                <a:solidFill>
                  <a:srgbClr val="1373BA"/>
                </a:solidFill>
                <a:latin typeface="+mj-lt"/>
              </a:rPr>
              <a:t> </a:t>
            </a:r>
          </a:p>
        </p:txBody>
      </p:sp>
      <p:grpSp>
        <p:nvGrpSpPr>
          <p:cNvPr id="56" name="Grupo 55">
            <a:extLst>
              <a:ext uri="{FF2B5EF4-FFF2-40B4-BE49-F238E27FC236}">
                <a16:creationId xmlns:a16="http://schemas.microsoft.com/office/drawing/2014/main" id="{1273AC6B-E1AF-46E7-8CFD-FF1F4AF42CF2}"/>
              </a:ext>
            </a:extLst>
          </p:cNvPr>
          <p:cNvGrpSpPr/>
          <p:nvPr/>
        </p:nvGrpSpPr>
        <p:grpSpPr>
          <a:xfrm>
            <a:off x="-13913" y="1788264"/>
            <a:ext cx="9157913" cy="3872672"/>
            <a:chOff x="-13913" y="1788264"/>
            <a:chExt cx="9157913" cy="3872672"/>
          </a:xfrm>
        </p:grpSpPr>
        <p:sp>
          <p:nvSpPr>
            <p:cNvPr id="11" name="Forma libre: forma 10">
              <a:extLst>
                <a:ext uri="{FF2B5EF4-FFF2-40B4-BE49-F238E27FC236}">
                  <a16:creationId xmlns:a16="http://schemas.microsoft.com/office/drawing/2014/main" id="{824E51BB-5429-4503-8C07-96999166F3C1}"/>
                </a:ext>
              </a:extLst>
            </p:cNvPr>
            <p:cNvSpPr/>
            <p:nvPr/>
          </p:nvSpPr>
          <p:spPr>
            <a:xfrm>
              <a:off x="-13913" y="3736886"/>
              <a:ext cx="9157913" cy="1924050"/>
            </a:xfrm>
            <a:custGeom>
              <a:avLst/>
              <a:gdLst>
                <a:gd name="connsiteX0" fmla="*/ 32219 w 9157913"/>
                <a:gd name="connsiteY0" fmla="*/ 1038225 h 1924050"/>
                <a:gd name="connsiteX1" fmla="*/ 203669 w 9157913"/>
                <a:gd name="connsiteY1" fmla="*/ 1000125 h 1924050"/>
                <a:gd name="connsiteX2" fmla="*/ 260819 w 9157913"/>
                <a:gd name="connsiteY2" fmla="*/ 971550 h 1924050"/>
                <a:gd name="connsiteX3" fmla="*/ 365594 w 9157913"/>
                <a:gd name="connsiteY3" fmla="*/ 952500 h 1924050"/>
                <a:gd name="connsiteX4" fmla="*/ 594194 w 9157913"/>
                <a:gd name="connsiteY4" fmla="*/ 933450 h 1924050"/>
                <a:gd name="connsiteX5" fmla="*/ 679919 w 9157913"/>
                <a:gd name="connsiteY5" fmla="*/ 914400 h 1924050"/>
                <a:gd name="connsiteX6" fmla="*/ 889469 w 9157913"/>
                <a:gd name="connsiteY6" fmla="*/ 923925 h 1924050"/>
                <a:gd name="connsiteX7" fmla="*/ 984719 w 9157913"/>
                <a:gd name="connsiteY7" fmla="*/ 942975 h 1924050"/>
                <a:gd name="connsiteX8" fmla="*/ 1041869 w 9157913"/>
                <a:gd name="connsiteY8" fmla="*/ 962025 h 1924050"/>
                <a:gd name="connsiteX9" fmla="*/ 1070444 w 9157913"/>
                <a:gd name="connsiteY9" fmla="*/ 971550 h 1924050"/>
                <a:gd name="connsiteX10" fmla="*/ 1175219 w 9157913"/>
                <a:gd name="connsiteY10" fmla="*/ 981075 h 1924050"/>
                <a:gd name="connsiteX11" fmla="*/ 1232369 w 9157913"/>
                <a:gd name="connsiteY11" fmla="*/ 1000125 h 1924050"/>
                <a:gd name="connsiteX12" fmla="*/ 1318094 w 9157913"/>
                <a:gd name="connsiteY12" fmla="*/ 1019175 h 1924050"/>
                <a:gd name="connsiteX13" fmla="*/ 1375244 w 9157913"/>
                <a:gd name="connsiteY13" fmla="*/ 1038225 h 1924050"/>
                <a:gd name="connsiteX14" fmla="*/ 1432394 w 9157913"/>
                <a:gd name="connsiteY14" fmla="*/ 1057275 h 1924050"/>
                <a:gd name="connsiteX15" fmla="*/ 1537169 w 9157913"/>
                <a:gd name="connsiteY15" fmla="*/ 1085850 h 1924050"/>
                <a:gd name="connsiteX16" fmla="*/ 1651469 w 9157913"/>
                <a:gd name="connsiteY16" fmla="*/ 1104900 h 1924050"/>
                <a:gd name="connsiteX17" fmla="*/ 1680044 w 9157913"/>
                <a:gd name="connsiteY17" fmla="*/ 1114425 h 1924050"/>
                <a:gd name="connsiteX18" fmla="*/ 1965794 w 9157913"/>
                <a:gd name="connsiteY18" fmla="*/ 1133475 h 1924050"/>
                <a:gd name="connsiteX19" fmla="*/ 1994369 w 9157913"/>
                <a:gd name="connsiteY19" fmla="*/ 1143000 h 1924050"/>
                <a:gd name="connsiteX20" fmla="*/ 2403944 w 9157913"/>
                <a:gd name="connsiteY20" fmla="*/ 1162050 h 1924050"/>
                <a:gd name="connsiteX21" fmla="*/ 2461094 w 9157913"/>
                <a:gd name="connsiteY21" fmla="*/ 1181100 h 1924050"/>
                <a:gd name="connsiteX22" fmla="*/ 2480144 w 9157913"/>
                <a:gd name="connsiteY22" fmla="*/ 1209675 h 1924050"/>
                <a:gd name="connsiteX23" fmla="*/ 2556344 w 9157913"/>
                <a:gd name="connsiteY23" fmla="*/ 1228725 h 1924050"/>
                <a:gd name="connsiteX24" fmla="*/ 2613494 w 9157913"/>
                <a:gd name="connsiteY24" fmla="*/ 1247775 h 1924050"/>
                <a:gd name="connsiteX25" fmla="*/ 2642069 w 9157913"/>
                <a:gd name="connsiteY25" fmla="*/ 1257300 h 1924050"/>
                <a:gd name="connsiteX26" fmla="*/ 2670644 w 9157913"/>
                <a:gd name="connsiteY26" fmla="*/ 1266825 h 1924050"/>
                <a:gd name="connsiteX27" fmla="*/ 2737319 w 9157913"/>
                <a:gd name="connsiteY27" fmla="*/ 1285875 h 1924050"/>
                <a:gd name="connsiteX28" fmla="*/ 2765894 w 9157913"/>
                <a:gd name="connsiteY28" fmla="*/ 1304925 h 1924050"/>
                <a:gd name="connsiteX29" fmla="*/ 2823044 w 9157913"/>
                <a:gd name="connsiteY29" fmla="*/ 1323975 h 1924050"/>
                <a:gd name="connsiteX30" fmla="*/ 2851619 w 9157913"/>
                <a:gd name="connsiteY30" fmla="*/ 1343025 h 1924050"/>
                <a:gd name="connsiteX31" fmla="*/ 2908769 w 9157913"/>
                <a:gd name="connsiteY31" fmla="*/ 1362075 h 1924050"/>
                <a:gd name="connsiteX32" fmla="*/ 2937344 w 9157913"/>
                <a:gd name="connsiteY32" fmla="*/ 1371600 h 1924050"/>
                <a:gd name="connsiteX33" fmla="*/ 2965919 w 9157913"/>
                <a:gd name="connsiteY33" fmla="*/ 1381125 h 1924050"/>
                <a:gd name="connsiteX34" fmla="*/ 2994494 w 9157913"/>
                <a:gd name="connsiteY34" fmla="*/ 1390650 h 1924050"/>
                <a:gd name="connsiteX35" fmla="*/ 3108794 w 9157913"/>
                <a:gd name="connsiteY35" fmla="*/ 1419225 h 1924050"/>
                <a:gd name="connsiteX36" fmla="*/ 3137369 w 9157913"/>
                <a:gd name="connsiteY36" fmla="*/ 1428750 h 1924050"/>
                <a:gd name="connsiteX37" fmla="*/ 3194519 w 9157913"/>
                <a:gd name="connsiteY37" fmla="*/ 1457325 h 1924050"/>
                <a:gd name="connsiteX38" fmla="*/ 3223094 w 9157913"/>
                <a:gd name="connsiteY38" fmla="*/ 1476375 h 1924050"/>
                <a:gd name="connsiteX39" fmla="*/ 3251669 w 9157913"/>
                <a:gd name="connsiteY39" fmla="*/ 1485900 h 1924050"/>
                <a:gd name="connsiteX40" fmla="*/ 3280244 w 9157913"/>
                <a:gd name="connsiteY40" fmla="*/ 1504950 h 1924050"/>
                <a:gd name="connsiteX41" fmla="*/ 3394544 w 9157913"/>
                <a:gd name="connsiteY41" fmla="*/ 1533525 h 1924050"/>
                <a:gd name="connsiteX42" fmla="*/ 3423119 w 9157913"/>
                <a:gd name="connsiteY42" fmla="*/ 1543050 h 1924050"/>
                <a:gd name="connsiteX43" fmla="*/ 3508844 w 9157913"/>
                <a:gd name="connsiteY43" fmla="*/ 1552575 h 1924050"/>
                <a:gd name="connsiteX44" fmla="*/ 3546944 w 9157913"/>
                <a:gd name="connsiteY44" fmla="*/ 1562100 h 1924050"/>
                <a:gd name="connsiteX45" fmla="*/ 3613619 w 9157913"/>
                <a:gd name="connsiteY45" fmla="*/ 1581150 h 1924050"/>
                <a:gd name="connsiteX46" fmla="*/ 3718394 w 9157913"/>
                <a:gd name="connsiteY46" fmla="*/ 1590675 h 1924050"/>
                <a:gd name="connsiteX47" fmla="*/ 3813644 w 9157913"/>
                <a:gd name="connsiteY47" fmla="*/ 1619250 h 1924050"/>
                <a:gd name="connsiteX48" fmla="*/ 3842219 w 9157913"/>
                <a:gd name="connsiteY48" fmla="*/ 1628775 h 1924050"/>
                <a:gd name="connsiteX49" fmla="*/ 4042244 w 9157913"/>
                <a:gd name="connsiteY49" fmla="*/ 1647825 h 1924050"/>
                <a:gd name="connsiteX50" fmla="*/ 4194644 w 9157913"/>
                <a:gd name="connsiteY50" fmla="*/ 1676400 h 1924050"/>
                <a:gd name="connsiteX51" fmla="*/ 4547069 w 9157913"/>
                <a:gd name="connsiteY51" fmla="*/ 1695450 h 1924050"/>
                <a:gd name="connsiteX52" fmla="*/ 4670894 w 9157913"/>
                <a:gd name="connsiteY52" fmla="*/ 1714500 h 1924050"/>
                <a:gd name="connsiteX53" fmla="*/ 4813769 w 9157913"/>
                <a:gd name="connsiteY53" fmla="*/ 1724025 h 1924050"/>
                <a:gd name="connsiteX54" fmla="*/ 5013794 w 9157913"/>
                <a:gd name="connsiteY54" fmla="*/ 1714500 h 1924050"/>
                <a:gd name="connsiteX55" fmla="*/ 5147144 w 9157913"/>
                <a:gd name="connsiteY55" fmla="*/ 1695450 h 1924050"/>
                <a:gd name="connsiteX56" fmla="*/ 5175719 w 9157913"/>
                <a:gd name="connsiteY56" fmla="*/ 1685925 h 1924050"/>
                <a:gd name="connsiteX57" fmla="*/ 5356694 w 9157913"/>
                <a:gd name="connsiteY57" fmla="*/ 1666875 h 1924050"/>
                <a:gd name="connsiteX58" fmla="*/ 5413844 w 9157913"/>
                <a:gd name="connsiteY58" fmla="*/ 1647825 h 1924050"/>
                <a:gd name="connsiteX59" fmla="*/ 5470994 w 9157913"/>
                <a:gd name="connsiteY59" fmla="*/ 1628775 h 1924050"/>
                <a:gd name="connsiteX60" fmla="*/ 5499569 w 9157913"/>
                <a:gd name="connsiteY60" fmla="*/ 1619250 h 1924050"/>
                <a:gd name="connsiteX61" fmla="*/ 5528144 w 9157913"/>
                <a:gd name="connsiteY61" fmla="*/ 1600200 h 1924050"/>
                <a:gd name="connsiteX62" fmla="*/ 5575769 w 9157913"/>
                <a:gd name="connsiteY62" fmla="*/ 1590675 h 1924050"/>
                <a:gd name="connsiteX63" fmla="*/ 5604344 w 9157913"/>
                <a:gd name="connsiteY63" fmla="*/ 1581150 h 1924050"/>
                <a:gd name="connsiteX64" fmla="*/ 5671019 w 9157913"/>
                <a:gd name="connsiteY64" fmla="*/ 1571625 h 1924050"/>
                <a:gd name="connsiteX65" fmla="*/ 5709119 w 9157913"/>
                <a:gd name="connsiteY65" fmla="*/ 1562100 h 1924050"/>
                <a:gd name="connsiteX66" fmla="*/ 5804369 w 9157913"/>
                <a:gd name="connsiteY66" fmla="*/ 1543050 h 1924050"/>
                <a:gd name="connsiteX67" fmla="*/ 5890094 w 9157913"/>
                <a:gd name="connsiteY67" fmla="*/ 1514475 h 1924050"/>
                <a:gd name="connsiteX68" fmla="*/ 5918669 w 9157913"/>
                <a:gd name="connsiteY68" fmla="*/ 1504950 h 1924050"/>
                <a:gd name="connsiteX69" fmla="*/ 5947244 w 9157913"/>
                <a:gd name="connsiteY69" fmla="*/ 1495425 h 1924050"/>
                <a:gd name="connsiteX70" fmla="*/ 6071069 w 9157913"/>
                <a:gd name="connsiteY70" fmla="*/ 1476375 h 1924050"/>
                <a:gd name="connsiteX71" fmla="*/ 6137744 w 9157913"/>
                <a:gd name="connsiteY71" fmla="*/ 1457325 h 1924050"/>
                <a:gd name="connsiteX72" fmla="*/ 6194894 w 9157913"/>
                <a:gd name="connsiteY72" fmla="*/ 1447800 h 1924050"/>
                <a:gd name="connsiteX73" fmla="*/ 6252044 w 9157913"/>
                <a:gd name="connsiteY73" fmla="*/ 1428750 h 1924050"/>
                <a:gd name="connsiteX74" fmla="*/ 6318719 w 9157913"/>
                <a:gd name="connsiteY74" fmla="*/ 1409700 h 1924050"/>
                <a:gd name="connsiteX75" fmla="*/ 6423494 w 9157913"/>
                <a:gd name="connsiteY75" fmla="*/ 1381125 h 1924050"/>
                <a:gd name="connsiteX76" fmla="*/ 6452069 w 9157913"/>
                <a:gd name="connsiteY76" fmla="*/ 1371600 h 1924050"/>
                <a:gd name="connsiteX77" fmla="*/ 6490169 w 9157913"/>
                <a:gd name="connsiteY77" fmla="*/ 1381125 h 1924050"/>
                <a:gd name="connsiteX78" fmla="*/ 6547319 w 9157913"/>
                <a:gd name="connsiteY78" fmla="*/ 1343025 h 1924050"/>
                <a:gd name="connsiteX79" fmla="*/ 6585419 w 9157913"/>
                <a:gd name="connsiteY79" fmla="*/ 1333500 h 1924050"/>
                <a:gd name="connsiteX80" fmla="*/ 6613994 w 9157913"/>
                <a:gd name="connsiteY80" fmla="*/ 1314450 h 1924050"/>
                <a:gd name="connsiteX81" fmla="*/ 6642569 w 9157913"/>
                <a:gd name="connsiteY81" fmla="*/ 1304925 h 1924050"/>
                <a:gd name="connsiteX82" fmla="*/ 6690194 w 9157913"/>
                <a:gd name="connsiteY82" fmla="*/ 1285875 h 1924050"/>
                <a:gd name="connsiteX83" fmla="*/ 6785444 w 9157913"/>
                <a:gd name="connsiteY83" fmla="*/ 1257300 h 1924050"/>
                <a:gd name="connsiteX84" fmla="*/ 6814019 w 9157913"/>
                <a:gd name="connsiteY84" fmla="*/ 1238250 h 1924050"/>
                <a:gd name="connsiteX85" fmla="*/ 6871169 w 9157913"/>
                <a:gd name="connsiteY85" fmla="*/ 1219200 h 1924050"/>
                <a:gd name="connsiteX86" fmla="*/ 6899744 w 9157913"/>
                <a:gd name="connsiteY86" fmla="*/ 1209675 h 1924050"/>
                <a:gd name="connsiteX87" fmla="*/ 6928319 w 9157913"/>
                <a:gd name="connsiteY87" fmla="*/ 1200150 h 1924050"/>
                <a:gd name="connsiteX88" fmla="*/ 6956894 w 9157913"/>
                <a:gd name="connsiteY88" fmla="*/ 1190625 h 1924050"/>
                <a:gd name="connsiteX89" fmla="*/ 7042619 w 9157913"/>
                <a:gd name="connsiteY89" fmla="*/ 1114425 h 1924050"/>
                <a:gd name="connsiteX90" fmla="*/ 7071194 w 9157913"/>
                <a:gd name="connsiteY90" fmla="*/ 1104900 h 1924050"/>
                <a:gd name="connsiteX91" fmla="*/ 7099769 w 9157913"/>
                <a:gd name="connsiteY91" fmla="*/ 1085850 h 1924050"/>
                <a:gd name="connsiteX92" fmla="*/ 7156919 w 9157913"/>
                <a:gd name="connsiteY92" fmla="*/ 1066800 h 1924050"/>
                <a:gd name="connsiteX93" fmla="*/ 7185494 w 9157913"/>
                <a:gd name="connsiteY93" fmla="*/ 1047750 h 1924050"/>
                <a:gd name="connsiteX94" fmla="*/ 7214069 w 9157913"/>
                <a:gd name="connsiteY94" fmla="*/ 1038225 h 1924050"/>
                <a:gd name="connsiteX95" fmla="*/ 7252169 w 9157913"/>
                <a:gd name="connsiteY95" fmla="*/ 1019175 h 1924050"/>
                <a:gd name="connsiteX96" fmla="*/ 7280744 w 9157913"/>
                <a:gd name="connsiteY96" fmla="*/ 1009650 h 1924050"/>
                <a:gd name="connsiteX97" fmla="*/ 7309319 w 9157913"/>
                <a:gd name="connsiteY97" fmla="*/ 990600 h 1924050"/>
                <a:gd name="connsiteX98" fmla="*/ 7337894 w 9157913"/>
                <a:gd name="connsiteY98" fmla="*/ 981075 h 1924050"/>
                <a:gd name="connsiteX99" fmla="*/ 7395044 w 9157913"/>
                <a:gd name="connsiteY99" fmla="*/ 952500 h 1924050"/>
                <a:gd name="connsiteX100" fmla="*/ 7423619 w 9157913"/>
                <a:gd name="connsiteY100" fmla="*/ 923925 h 1924050"/>
                <a:gd name="connsiteX101" fmla="*/ 7452194 w 9157913"/>
                <a:gd name="connsiteY101" fmla="*/ 914400 h 1924050"/>
                <a:gd name="connsiteX102" fmla="*/ 7528394 w 9157913"/>
                <a:gd name="connsiteY102" fmla="*/ 876300 h 1924050"/>
                <a:gd name="connsiteX103" fmla="*/ 7556969 w 9157913"/>
                <a:gd name="connsiteY103" fmla="*/ 857250 h 1924050"/>
                <a:gd name="connsiteX104" fmla="*/ 7614119 w 9157913"/>
                <a:gd name="connsiteY104" fmla="*/ 838200 h 1924050"/>
                <a:gd name="connsiteX105" fmla="*/ 7642694 w 9157913"/>
                <a:gd name="connsiteY105" fmla="*/ 819150 h 1924050"/>
                <a:gd name="connsiteX106" fmla="*/ 7718894 w 9157913"/>
                <a:gd name="connsiteY106" fmla="*/ 790575 h 1924050"/>
                <a:gd name="connsiteX107" fmla="*/ 7747469 w 9157913"/>
                <a:gd name="connsiteY107" fmla="*/ 762000 h 1924050"/>
                <a:gd name="connsiteX108" fmla="*/ 7804619 w 9157913"/>
                <a:gd name="connsiteY108" fmla="*/ 742950 h 1924050"/>
                <a:gd name="connsiteX109" fmla="*/ 7833194 w 9157913"/>
                <a:gd name="connsiteY109" fmla="*/ 733425 h 1924050"/>
                <a:gd name="connsiteX110" fmla="*/ 7918919 w 9157913"/>
                <a:gd name="connsiteY110" fmla="*/ 685800 h 1924050"/>
                <a:gd name="connsiteX111" fmla="*/ 7928444 w 9157913"/>
                <a:gd name="connsiteY111" fmla="*/ 657225 h 1924050"/>
                <a:gd name="connsiteX112" fmla="*/ 7966544 w 9157913"/>
                <a:gd name="connsiteY112" fmla="*/ 638175 h 1924050"/>
                <a:gd name="connsiteX113" fmla="*/ 7995119 w 9157913"/>
                <a:gd name="connsiteY113" fmla="*/ 619125 h 1924050"/>
                <a:gd name="connsiteX114" fmla="*/ 8061794 w 9157913"/>
                <a:gd name="connsiteY114" fmla="*/ 581025 h 1924050"/>
                <a:gd name="connsiteX115" fmla="*/ 8071319 w 9157913"/>
                <a:gd name="connsiteY115" fmla="*/ 552450 h 1924050"/>
                <a:gd name="connsiteX116" fmla="*/ 8099894 w 9157913"/>
                <a:gd name="connsiteY116" fmla="*/ 542925 h 1924050"/>
                <a:gd name="connsiteX117" fmla="*/ 8128469 w 9157913"/>
                <a:gd name="connsiteY117" fmla="*/ 523875 h 1924050"/>
                <a:gd name="connsiteX118" fmla="*/ 8157044 w 9157913"/>
                <a:gd name="connsiteY118" fmla="*/ 514350 h 1924050"/>
                <a:gd name="connsiteX119" fmla="*/ 8214194 w 9157913"/>
                <a:gd name="connsiteY119" fmla="*/ 476250 h 1924050"/>
                <a:gd name="connsiteX120" fmla="*/ 8280869 w 9157913"/>
                <a:gd name="connsiteY120" fmla="*/ 438150 h 1924050"/>
                <a:gd name="connsiteX121" fmla="*/ 8309444 w 9157913"/>
                <a:gd name="connsiteY121" fmla="*/ 428625 h 1924050"/>
                <a:gd name="connsiteX122" fmla="*/ 8338019 w 9157913"/>
                <a:gd name="connsiteY122" fmla="*/ 409575 h 1924050"/>
                <a:gd name="connsiteX123" fmla="*/ 8366594 w 9157913"/>
                <a:gd name="connsiteY123" fmla="*/ 381000 h 1924050"/>
                <a:gd name="connsiteX124" fmla="*/ 8423744 w 9157913"/>
                <a:gd name="connsiteY124" fmla="*/ 361950 h 1924050"/>
                <a:gd name="connsiteX125" fmla="*/ 8452319 w 9157913"/>
                <a:gd name="connsiteY125" fmla="*/ 342900 h 1924050"/>
                <a:gd name="connsiteX126" fmla="*/ 8480894 w 9157913"/>
                <a:gd name="connsiteY126" fmla="*/ 333375 h 1924050"/>
                <a:gd name="connsiteX127" fmla="*/ 8538044 w 9157913"/>
                <a:gd name="connsiteY127" fmla="*/ 295275 h 1924050"/>
                <a:gd name="connsiteX128" fmla="*/ 8576144 w 9157913"/>
                <a:gd name="connsiteY128" fmla="*/ 276225 h 1924050"/>
                <a:gd name="connsiteX129" fmla="*/ 8595194 w 9157913"/>
                <a:gd name="connsiteY129" fmla="*/ 247650 h 1924050"/>
                <a:gd name="connsiteX130" fmla="*/ 8623769 w 9157913"/>
                <a:gd name="connsiteY130" fmla="*/ 238125 h 1924050"/>
                <a:gd name="connsiteX131" fmla="*/ 8690444 w 9157913"/>
                <a:gd name="connsiteY131" fmla="*/ 219075 h 1924050"/>
                <a:gd name="connsiteX132" fmla="*/ 8719019 w 9157913"/>
                <a:gd name="connsiteY132" fmla="*/ 200025 h 1924050"/>
                <a:gd name="connsiteX133" fmla="*/ 8747594 w 9157913"/>
                <a:gd name="connsiteY133" fmla="*/ 190500 h 1924050"/>
                <a:gd name="connsiteX134" fmla="*/ 8804744 w 9157913"/>
                <a:gd name="connsiteY134" fmla="*/ 152400 h 1924050"/>
                <a:gd name="connsiteX135" fmla="*/ 8833319 w 9157913"/>
                <a:gd name="connsiteY135" fmla="*/ 142875 h 1924050"/>
                <a:gd name="connsiteX136" fmla="*/ 8890469 w 9157913"/>
                <a:gd name="connsiteY136" fmla="*/ 104775 h 1924050"/>
                <a:gd name="connsiteX137" fmla="*/ 8966669 w 9157913"/>
                <a:gd name="connsiteY137" fmla="*/ 85725 h 1924050"/>
                <a:gd name="connsiteX138" fmla="*/ 9023819 w 9157913"/>
                <a:gd name="connsiteY138" fmla="*/ 57150 h 1924050"/>
                <a:gd name="connsiteX139" fmla="*/ 9080969 w 9157913"/>
                <a:gd name="connsiteY139" fmla="*/ 38100 h 1924050"/>
                <a:gd name="connsiteX140" fmla="*/ 9138119 w 9157913"/>
                <a:gd name="connsiteY140" fmla="*/ 0 h 1924050"/>
                <a:gd name="connsiteX141" fmla="*/ 9147644 w 9157913"/>
                <a:gd name="connsiteY141" fmla="*/ 47625 h 1924050"/>
                <a:gd name="connsiteX142" fmla="*/ 9147644 w 9157913"/>
                <a:gd name="connsiteY142" fmla="*/ 104775 h 1924050"/>
                <a:gd name="connsiteX143" fmla="*/ 9119069 w 9157913"/>
                <a:gd name="connsiteY143" fmla="*/ 114300 h 1924050"/>
                <a:gd name="connsiteX144" fmla="*/ 9100019 w 9157913"/>
                <a:gd name="connsiteY144" fmla="*/ 142875 h 1924050"/>
                <a:gd name="connsiteX145" fmla="*/ 9052394 w 9157913"/>
                <a:gd name="connsiteY145" fmla="*/ 190500 h 1924050"/>
                <a:gd name="connsiteX146" fmla="*/ 9042869 w 9157913"/>
                <a:gd name="connsiteY146" fmla="*/ 219075 h 1924050"/>
                <a:gd name="connsiteX147" fmla="*/ 8985719 w 9157913"/>
                <a:gd name="connsiteY147" fmla="*/ 238125 h 1924050"/>
                <a:gd name="connsiteX148" fmla="*/ 8919044 w 9157913"/>
                <a:gd name="connsiteY148" fmla="*/ 276225 h 1924050"/>
                <a:gd name="connsiteX149" fmla="*/ 8909519 w 9157913"/>
                <a:gd name="connsiteY149" fmla="*/ 304800 h 1924050"/>
                <a:gd name="connsiteX150" fmla="*/ 8842844 w 9157913"/>
                <a:gd name="connsiteY150" fmla="*/ 352425 h 1924050"/>
                <a:gd name="connsiteX151" fmla="*/ 8785694 w 9157913"/>
                <a:gd name="connsiteY151" fmla="*/ 390525 h 1924050"/>
                <a:gd name="connsiteX152" fmla="*/ 8757119 w 9157913"/>
                <a:gd name="connsiteY152" fmla="*/ 409575 h 1924050"/>
                <a:gd name="connsiteX153" fmla="*/ 8699969 w 9157913"/>
                <a:gd name="connsiteY153" fmla="*/ 428625 h 1924050"/>
                <a:gd name="connsiteX154" fmla="*/ 8671394 w 9157913"/>
                <a:gd name="connsiteY154" fmla="*/ 438150 h 1924050"/>
                <a:gd name="connsiteX155" fmla="*/ 8614244 w 9157913"/>
                <a:gd name="connsiteY155" fmla="*/ 466725 h 1924050"/>
                <a:gd name="connsiteX156" fmla="*/ 8566619 w 9157913"/>
                <a:gd name="connsiteY156" fmla="*/ 504825 h 1924050"/>
                <a:gd name="connsiteX157" fmla="*/ 8547569 w 9157913"/>
                <a:gd name="connsiteY157" fmla="*/ 533400 h 1924050"/>
                <a:gd name="connsiteX158" fmla="*/ 8509469 w 9157913"/>
                <a:gd name="connsiteY158" fmla="*/ 542925 h 1924050"/>
                <a:gd name="connsiteX159" fmla="*/ 8452319 w 9157913"/>
                <a:gd name="connsiteY159" fmla="*/ 571500 h 1924050"/>
                <a:gd name="connsiteX160" fmla="*/ 8423744 w 9157913"/>
                <a:gd name="connsiteY160" fmla="*/ 581025 h 1924050"/>
                <a:gd name="connsiteX161" fmla="*/ 8366594 w 9157913"/>
                <a:gd name="connsiteY161" fmla="*/ 628650 h 1924050"/>
                <a:gd name="connsiteX162" fmla="*/ 8309444 w 9157913"/>
                <a:gd name="connsiteY162" fmla="*/ 666750 h 1924050"/>
                <a:gd name="connsiteX163" fmla="*/ 8280869 w 9157913"/>
                <a:gd name="connsiteY163" fmla="*/ 685800 h 1924050"/>
                <a:gd name="connsiteX164" fmla="*/ 8214194 w 9157913"/>
                <a:gd name="connsiteY164" fmla="*/ 695325 h 1924050"/>
                <a:gd name="connsiteX165" fmla="*/ 8118944 w 9157913"/>
                <a:gd name="connsiteY165" fmla="*/ 742950 h 1924050"/>
                <a:gd name="connsiteX166" fmla="*/ 8033219 w 9157913"/>
                <a:gd name="connsiteY166" fmla="*/ 800100 h 1924050"/>
                <a:gd name="connsiteX167" fmla="*/ 8004644 w 9157913"/>
                <a:gd name="connsiteY167" fmla="*/ 819150 h 1924050"/>
                <a:gd name="connsiteX168" fmla="*/ 7976069 w 9157913"/>
                <a:gd name="connsiteY168" fmla="*/ 828675 h 1924050"/>
                <a:gd name="connsiteX169" fmla="*/ 7947494 w 9157913"/>
                <a:gd name="connsiteY169" fmla="*/ 857250 h 1924050"/>
                <a:gd name="connsiteX170" fmla="*/ 7928444 w 9157913"/>
                <a:gd name="connsiteY170" fmla="*/ 885825 h 1924050"/>
                <a:gd name="connsiteX171" fmla="*/ 7871294 w 9157913"/>
                <a:gd name="connsiteY171" fmla="*/ 914400 h 1924050"/>
                <a:gd name="connsiteX172" fmla="*/ 7814144 w 9157913"/>
                <a:gd name="connsiteY172" fmla="*/ 952500 h 1924050"/>
                <a:gd name="connsiteX173" fmla="*/ 7785569 w 9157913"/>
                <a:gd name="connsiteY173" fmla="*/ 971550 h 1924050"/>
                <a:gd name="connsiteX174" fmla="*/ 7728419 w 9157913"/>
                <a:gd name="connsiteY174" fmla="*/ 1000125 h 1924050"/>
                <a:gd name="connsiteX175" fmla="*/ 7718894 w 9157913"/>
                <a:gd name="connsiteY175" fmla="*/ 1028700 h 1924050"/>
                <a:gd name="connsiteX176" fmla="*/ 7690319 w 9157913"/>
                <a:gd name="connsiteY176" fmla="*/ 1038225 h 1924050"/>
                <a:gd name="connsiteX177" fmla="*/ 7652219 w 9157913"/>
                <a:gd name="connsiteY177" fmla="*/ 1057275 h 1924050"/>
                <a:gd name="connsiteX178" fmla="*/ 7614119 w 9157913"/>
                <a:gd name="connsiteY178" fmla="*/ 1066800 h 1924050"/>
                <a:gd name="connsiteX179" fmla="*/ 7585544 w 9157913"/>
                <a:gd name="connsiteY179" fmla="*/ 1076325 h 1924050"/>
                <a:gd name="connsiteX180" fmla="*/ 7528394 w 9157913"/>
                <a:gd name="connsiteY180" fmla="*/ 1123950 h 1924050"/>
                <a:gd name="connsiteX181" fmla="*/ 7499819 w 9157913"/>
                <a:gd name="connsiteY181" fmla="*/ 1133475 h 1924050"/>
                <a:gd name="connsiteX182" fmla="*/ 7471244 w 9157913"/>
                <a:gd name="connsiteY182" fmla="*/ 1152525 h 1924050"/>
                <a:gd name="connsiteX183" fmla="*/ 7433144 w 9157913"/>
                <a:gd name="connsiteY183" fmla="*/ 1162050 h 1924050"/>
                <a:gd name="connsiteX184" fmla="*/ 7375994 w 9157913"/>
                <a:gd name="connsiteY184" fmla="*/ 1181100 h 1924050"/>
                <a:gd name="connsiteX185" fmla="*/ 7347419 w 9157913"/>
                <a:gd name="connsiteY185" fmla="*/ 1190625 h 1924050"/>
                <a:gd name="connsiteX186" fmla="*/ 7290269 w 9157913"/>
                <a:gd name="connsiteY186" fmla="*/ 1228725 h 1924050"/>
                <a:gd name="connsiteX187" fmla="*/ 7261694 w 9157913"/>
                <a:gd name="connsiteY187" fmla="*/ 1247775 h 1924050"/>
                <a:gd name="connsiteX188" fmla="*/ 7233119 w 9157913"/>
                <a:gd name="connsiteY188" fmla="*/ 1257300 h 1924050"/>
                <a:gd name="connsiteX189" fmla="*/ 7175969 w 9157913"/>
                <a:gd name="connsiteY189" fmla="*/ 1295400 h 1924050"/>
                <a:gd name="connsiteX190" fmla="*/ 7118819 w 9157913"/>
                <a:gd name="connsiteY190" fmla="*/ 1314450 h 1924050"/>
                <a:gd name="connsiteX191" fmla="*/ 7042619 w 9157913"/>
                <a:gd name="connsiteY191" fmla="*/ 1333500 h 1924050"/>
                <a:gd name="connsiteX192" fmla="*/ 7004519 w 9157913"/>
                <a:gd name="connsiteY192" fmla="*/ 1352550 h 1924050"/>
                <a:gd name="connsiteX193" fmla="*/ 6909269 w 9157913"/>
                <a:gd name="connsiteY193" fmla="*/ 1390650 h 1924050"/>
                <a:gd name="connsiteX194" fmla="*/ 6814019 w 9157913"/>
                <a:gd name="connsiteY194" fmla="*/ 1428750 h 1924050"/>
                <a:gd name="connsiteX195" fmla="*/ 6728294 w 9157913"/>
                <a:gd name="connsiteY195" fmla="*/ 1457325 h 1924050"/>
                <a:gd name="connsiteX196" fmla="*/ 6699719 w 9157913"/>
                <a:gd name="connsiteY196" fmla="*/ 1466850 h 1924050"/>
                <a:gd name="connsiteX197" fmla="*/ 6671144 w 9157913"/>
                <a:gd name="connsiteY197" fmla="*/ 1476375 h 1924050"/>
                <a:gd name="connsiteX198" fmla="*/ 6585419 w 9157913"/>
                <a:gd name="connsiteY198" fmla="*/ 1514475 h 1924050"/>
                <a:gd name="connsiteX199" fmla="*/ 6547319 w 9157913"/>
                <a:gd name="connsiteY199" fmla="*/ 1533525 h 1924050"/>
                <a:gd name="connsiteX200" fmla="*/ 6518744 w 9157913"/>
                <a:gd name="connsiteY200" fmla="*/ 1552575 h 1924050"/>
                <a:gd name="connsiteX201" fmla="*/ 6461594 w 9157913"/>
                <a:gd name="connsiteY201" fmla="*/ 1562100 h 1924050"/>
                <a:gd name="connsiteX202" fmla="*/ 6433019 w 9157913"/>
                <a:gd name="connsiteY202" fmla="*/ 1571625 h 1924050"/>
                <a:gd name="connsiteX203" fmla="*/ 6394919 w 9157913"/>
                <a:gd name="connsiteY203" fmla="*/ 1581150 h 1924050"/>
                <a:gd name="connsiteX204" fmla="*/ 6309194 w 9157913"/>
                <a:gd name="connsiteY204" fmla="*/ 1609725 h 1924050"/>
                <a:gd name="connsiteX205" fmla="*/ 6280619 w 9157913"/>
                <a:gd name="connsiteY205" fmla="*/ 1619250 h 1924050"/>
                <a:gd name="connsiteX206" fmla="*/ 6232994 w 9157913"/>
                <a:gd name="connsiteY206" fmla="*/ 1628775 h 1924050"/>
                <a:gd name="connsiteX207" fmla="*/ 6175844 w 9157913"/>
                <a:gd name="connsiteY207" fmla="*/ 1647825 h 1924050"/>
                <a:gd name="connsiteX208" fmla="*/ 6147269 w 9157913"/>
                <a:gd name="connsiteY208" fmla="*/ 1657350 h 1924050"/>
                <a:gd name="connsiteX209" fmla="*/ 6118694 w 9157913"/>
                <a:gd name="connsiteY209" fmla="*/ 1666875 h 1924050"/>
                <a:gd name="connsiteX210" fmla="*/ 6080594 w 9157913"/>
                <a:gd name="connsiteY210" fmla="*/ 1676400 h 1924050"/>
                <a:gd name="connsiteX211" fmla="*/ 6023444 w 9157913"/>
                <a:gd name="connsiteY211" fmla="*/ 1695450 h 1924050"/>
                <a:gd name="connsiteX212" fmla="*/ 5994869 w 9157913"/>
                <a:gd name="connsiteY212" fmla="*/ 1704975 h 1924050"/>
                <a:gd name="connsiteX213" fmla="*/ 5937719 w 9157913"/>
                <a:gd name="connsiteY213" fmla="*/ 1743075 h 1924050"/>
                <a:gd name="connsiteX214" fmla="*/ 5871044 w 9157913"/>
                <a:gd name="connsiteY214" fmla="*/ 1762125 h 1924050"/>
                <a:gd name="connsiteX215" fmla="*/ 5813894 w 9157913"/>
                <a:gd name="connsiteY215" fmla="*/ 1781175 h 1924050"/>
                <a:gd name="connsiteX216" fmla="*/ 5785319 w 9157913"/>
                <a:gd name="connsiteY216" fmla="*/ 1790700 h 1924050"/>
                <a:gd name="connsiteX217" fmla="*/ 5718644 w 9157913"/>
                <a:gd name="connsiteY217" fmla="*/ 1809750 h 1924050"/>
                <a:gd name="connsiteX218" fmla="*/ 5613869 w 9157913"/>
                <a:gd name="connsiteY218" fmla="*/ 1838325 h 1924050"/>
                <a:gd name="connsiteX219" fmla="*/ 5528144 w 9157913"/>
                <a:gd name="connsiteY219" fmla="*/ 1847850 h 1924050"/>
                <a:gd name="connsiteX220" fmla="*/ 5423369 w 9157913"/>
                <a:gd name="connsiteY220" fmla="*/ 1876425 h 1924050"/>
                <a:gd name="connsiteX221" fmla="*/ 5394794 w 9157913"/>
                <a:gd name="connsiteY221" fmla="*/ 1885950 h 1924050"/>
                <a:gd name="connsiteX222" fmla="*/ 5013794 w 9157913"/>
                <a:gd name="connsiteY222" fmla="*/ 1905000 h 1924050"/>
                <a:gd name="connsiteX223" fmla="*/ 4823294 w 9157913"/>
                <a:gd name="connsiteY223" fmla="*/ 1924050 h 1924050"/>
                <a:gd name="connsiteX224" fmla="*/ 4385144 w 9157913"/>
                <a:gd name="connsiteY224" fmla="*/ 1914525 h 1924050"/>
                <a:gd name="connsiteX225" fmla="*/ 4289894 w 9157913"/>
                <a:gd name="connsiteY225" fmla="*/ 1895475 h 1924050"/>
                <a:gd name="connsiteX226" fmla="*/ 4251794 w 9157913"/>
                <a:gd name="connsiteY226" fmla="*/ 1885950 h 1924050"/>
                <a:gd name="connsiteX227" fmla="*/ 4175594 w 9157913"/>
                <a:gd name="connsiteY227" fmla="*/ 1876425 h 1924050"/>
                <a:gd name="connsiteX228" fmla="*/ 4108919 w 9157913"/>
                <a:gd name="connsiteY228" fmla="*/ 1857375 h 1924050"/>
                <a:gd name="connsiteX229" fmla="*/ 4013669 w 9157913"/>
                <a:gd name="connsiteY229" fmla="*/ 1838325 h 1924050"/>
                <a:gd name="connsiteX230" fmla="*/ 3956519 w 9157913"/>
                <a:gd name="connsiteY230" fmla="*/ 1828800 h 1924050"/>
                <a:gd name="connsiteX231" fmla="*/ 3927944 w 9157913"/>
                <a:gd name="connsiteY231" fmla="*/ 1819275 h 1924050"/>
                <a:gd name="connsiteX232" fmla="*/ 3823169 w 9157913"/>
                <a:gd name="connsiteY232" fmla="*/ 1809750 h 1924050"/>
                <a:gd name="connsiteX233" fmla="*/ 3766019 w 9157913"/>
                <a:gd name="connsiteY233" fmla="*/ 1800225 h 1924050"/>
                <a:gd name="connsiteX234" fmla="*/ 3632669 w 9157913"/>
                <a:gd name="connsiteY234" fmla="*/ 1781175 h 1924050"/>
                <a:gd name="connsiteX235" fmla="*/ 3527894 w 9157913"/>
                <a:gd name="connsiteY235" fmla="*/ 1752600 h 1924050"/>
                <a:gd name="connsiteX236" fmla="*/ 3499319 w 9157913"/>
                <a:gd name="connsiteY236" fmla="*/ 1733550 h 1924050"/>
                <a:gd name="connsiteX237" fmla="*/ 3346919 w 9157913"/>
                <a:gd name="connsiteY237" fmla="*/ 1704975 h 1924050"/>
                <a:gd name="connsiteX238" fmla="*/ 3270719 w 9157913"/>
                <a:gd name="connsiteY238" fmla="*/ 1685925 h 1924050"/>
                <a:gd name="connsiteX239" fmla="*/ 3223094 w 9157913"/>
                <a:gd name="connsiteY239" fmla="*/ 1676400 h 1924050"/>
                <a:gd name="connsiteX240" fmla="*/ 3165944 w 9157913"/>
                <a:gd name="connsiteY240" fmla="*/ 1657350 h 1924050"/>
                <a:gd name="connsiteX241" fmla="*/ 3080219 w 9157913"/>
                <a:gd name="connsiteY241" fmla="*/ 1647825 h 1924050"/>
                <a:gd name="connsiteX242" fmla="*/ 3032594 w 9157913"/>
                <a:gd name="connsiteY242" fmla="*/ 1619250 h 1924050"/>
                <a:gd name="connsiteX243" fmla="*/ 2965919 w 9157913"/>
                <a:gd name="connsiteY243" fmla="*/ 1581150 h 1924050"/>
                <a:gd name="connsiteX244" fmla="*/ 2908769 w 9157913"/>
                <a:gd name="connsiteY244" fmla="*/ 1562100 h 1924050"/>
                <a:gd name="connsiteX245" fmla="*/ 2870669 w 9157913"/>
                <a:gd name="connsiteY245" fmla="*/ 1543050 h 1924050"/>
                <a:gd name="connsiteX246" fmla="*/ 2832569 w 9157913"/>
                <a:gd name="connsiteY246" fmla="*/ 1533525 h 1924050"/>
                <a:gd name="connsiteX247" fmla="*/ 2803994 w 9157913"/>
                <a:gd name="connsiteY247" fmla="*/ 1524000 h 1924050"/>
                <a:gd name="connsiteX248" fmla="*/ 2775419 w 9157913"/>
                <a:gd name="connsiteY248" fmla="*/ 1485900 h 1924050"/>
                <a:gd name="connsiteX249" fmla="*/ 2718269 w 9157913"/>
                <a:gd name="connsiteY249" fmla="*/ 1466850 h 1924050"/>
                <a:gd name="connsiteX250" fmla="*/ 2642069 w 9157913"/>
                <a:gd name="connsiteY250" fmla="*/ 1447800 h 1924050"/>
                <a:gd name="connsiteX251" fmla="*/ 2613494 w 9157913"/>
                <a:gd name="connsiteY251" fmla="*/ 1438275 h 1924050"/>
                <a:gd name="connsiteX252" fmla="*/ 2584919 w 9157913"/>
                <a:gd name="connsiteY252" fmla="*/ 1419225 h 1924050"/>
                <a:gd name="connsiteX253" fmla="*/ 2556344 w 9157913"/>
                <a:gd name="connsiteY253" fmla="*/ 1409700 h 1924050"/>
                <a:gd name="connsiteX254" fmla="*/ 2527769 w 9157913"/>
                <a:gd name="connsiteY254" fmla="*/ 1390650 h 1924050"/>
                <a:gd name="connsiteX255" fmla="*/ 2489669 w 9157913"/>
                <a:gd name="connsiteY255" fmla="*/ 1371600 h 1924050"/>
                <a:gd name="connsiteX256" fmla="*/ 2461094 w 9157913"/>
                <a:gd name="connsiteY256" fmla="*/ 1352550 h 1924050"/>
                <a:gd name="connsiteX257" fmla="*/ 2413469 w 9157913"/>
                <a:gd name="connsiteY257" fmla="*/ 1343025 h 1924050"/>
                <a:gd name="connsiteX258" fmla="*/ 2375369 w 9157913"/>
                <a:gd name="connsiteY258" fmla="*/ 1333500 h 1924050"/>
                <a:gd name="connsiteX259" fmla="*/ 2261069 w 9157913"/>
                <a:gd name="connsiteY259" fmla="*/ 1304925 h 1924050"/>
                <a:gd name="connsiteX260" fmla="*/ 2232494 w 9157913"/>
                <a:gd name="connsiteY260" fmla="*/ 1285875 h 1924050"/>
                <a:gd name="connsiteX261" fmla="*/ 2156294 w 9157913"/>
                <a:gd name="connsiteY261" fmla="*/ 1266825 h 1924050"/>
                <a:gd name="connsiteX262" fmla="*/ 2099144 w 9157913"/>
                <a:gd name="connsiteY262" fmla="*/ 1247775 h 1924050"/>
                <a:gd name="connsiteX263" fmla="*/ 1727669 w 9157913"/>
                <a:gd name="connsiteY263" fmla="*/ 1219200 h 1924050"/>
                <a:gd name="connsiteX264" fmla="*/ 1641944 w 9157913"/>
                <a:gd name="connsiteY264" fmla="*/ 1190625 h 1924050"/>
                <a:gd name="connsiteX265" fmla="*/ 1613369 w 9157913"/>
                <a:gd name="connsiteY265" fmla="*/ 1181100 h 1924050"/>
                <a:gd name="connsiteX266" fmla="*/ 1565744 w 9157913"/>
                <a:gd name="connsiteY266" fmla="*/ 1171575 h 1924050"/>
                <a:gd name="connsiteX267" fmla="*/ 1537169 w 9157913"/>
                <a:gd name="connsiteY267" fmla="*/ 1162050 h 1924050"/>
                <a:gd name="connsiteX268" fmla="*/ 1489544 w 9157913"/>
                <a:gd name="connsiteY268" fmla="*/ 1152525 h 1924050"/>
                <a:gd name="connsiteX269" fmla="*/ 1451444 w 9157913"/>
                <a:gd name="connsiteY269" fmla="*/ 1143000 h 1924050"/>
                <a:gd name="connsiteX270" fmla="*/ 1422869 w 9157913"/>
                <a:gd name="connsiteY270" fmla="*/ 1133475 h 1924050"/>
                <a:gd name="connsiteX271" fmla="*/ 1279994 w 9157913"/>
                <a:gd name="connsiteY271" fmla="*/ 1123950 h 1924050"/>
                <a:gd name="connsiteX272" fmla="*/ 1213319 w 9157913"/>
                <a:gd name="connsiteY272" fmla="*/ 1114425 h 1924050"/>
                <a:gd name="connsiteX273" fmla="*/ 1184744 w 9157913"/>
                <a:gd name="connsiteY273" fmla="*/ 1104900 h 1924050"/>
                <a:gd name="connsiteX274" fmla="*/ 1108544 w 9157913"/>
                <a:gd name="connsiteY274" fmla="*/ 1095375 h 1924050"/>
                <a:gd name="connsiteX275" fmla="*/ 956144 w 9157913"/>
                <a:gd name="connsiteY275" fmla="*/ 1076325 h 1924050"/>
                <a:gd name="connsiteX276" fmla="*/ 918044 w 9157913"/>
                <a:gd name="connsiteY276" fmla="*/ 1066800 h 1924050"/>
                <a:gd name="connsiteX277" fmla="*/ 889469 w 9157913"/>
                <a:gd name="connsiteY277" fmla="*/ 1057275 h 1924050"/>
                <a:gd name="connsiteX278" fmla="*/ 794219 w 9157913"/>
                <a:gd name="connsiteY278" fmla="*/ 1047750 h 1924050"/>
                <a:gd name="connsiteX279" fmla="*/ 756119 w 9157913"/>
                <a:gd name="connsiteY279" fmla="*/ 1038225 h 1924050"/>
                <a:gd name="connsiteX280" fmla="*/ 432269 w 9157913"/>
                <a:gd name="connsiteY280" fmla="*/ 1038225 h 1924050"/>
                <a:gd name="connsiteX281" fmla="*/ 365594 w 9157913"/>
                <a:gd name="connsiteY281" fmla="*/ 1057275 h 1924050"/>
                <a:gd name="connsiteX282" fmla="*/ 308444 w 9157913"/>
                <a:gd name="connsiteY282" fmla="*/ 1095375 h 1924050"/>
                <a:gd name="connsiteX283" fmla="*/ 251294 w 9157913"/>
                <a:gd name="connsiteY283" fmla="*/ 1114425 h 1924050"/>
                <a:gd name="connsiteX284" fmla="*/ 222719 w 9157913"/>
                <a:gd name="connsiteY284" fmla="*/ 1133475 h 1924050"/>
                <a:gd name="connsiteX285" fmla="*/ 194144 w 9157913"/>
                <a:gd name="connsiteY285" fmla="*/ 1143000 h 1924050"/>
                <a:gd name="connsiteX286" fmla="*/ 165569 w 9157913"/>
                <a:gd name="connsiteY286" fmla="*/ 1162050 h 1924050"/>
                <a:gd name="connsiteX287" fmla="*/ 136994 w 9157913"/>
                <a:gd name="connsiteY287" fmla="*/ 1171575 h 1924050"/>
                <a:gd name="connsiteX288" fmla="*/ 108419 w 9157913"/>
                <a:gd name="connsiteY288" fmla="*/ 1190625 h 1924050"/>
                <a:gd name="connsiteX289" fmla="*/ 51269 w 9157913"/>
                <a:gd name="connsiteY289" fmla="*/ 1209675 h 1924050"/>
                <a:gd name="connsiteX290" fmla="*/ 22694 w 9157913"/>
                <a:gd name="connsiteY290" fmla="*/ 1219200 h 1924050"/>
                <a:gd name="connsiteX291" fmla="*/ 32219 w 9157913"/>
                <a:gd name="connsiteY291" fmla="*/ 1038225 h 192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9157913" h="1924050">
                  <a:moveTo>
                    <a:pt x="32219" y="1038225"/>
                  </a:moveTo>
                  <a:cubicBezTo>
                    <a:pt x="62382" y="1001712"/>
                    <a:pt x="146717" y="1013685"/>
                    <a:pt x="203669" y="1000125"/>
                  </a:cubicBezTo>
                  <a:cubicBezTo>
                    <a:pt x="249375" y="989243"/>
                    <a:pt x="216740" y="993590"/>
                    <a:pt x="260819" y="971550"/>
                  </a:cubicBezTo>
                  <a:cubicBezTo>
                    <a:pt x="290185" y="956867"/>
                    <a:pt x="339327" y="955783"/>
                    <a:pt x="365594" y="952500"/>
                  </a:cubicBezTo>
                  <a:cubicBezTo>
                    <a:pt x="461105" y="920663"/>
                    <a:pt x="360134" y="951455"/>
                    <a:pt x="594194" y="933450"/>
                  </a:cubicBezTo>
                  <a:cubicBezTo>
                    <a:pt x="611661" y="932106"/>
                    <a:pt x="660879" y="919160"/>
                    <a:pt x="679919" y="914400"/>
                  </a:cubicBezTo>
                  <a:cubicBezTo>
                    <a:pt x="749769" y="917575"/>
                    <a:pt x="819725" y="918943"/>
                    <a:pt x="889469" y="923925"/>
                  </a:cubicBezTo>
                  <a:cubicBezTo>
                    <a:pt x="911997" y="925534"/>
                    <a:pt x="960104" y="935590"/>
                    <a:pt x="984719" y="942975"/>
                  </a:cubicBezTo>
                  <a:cubicBezTo>
                    <a:pt x="1003953" y="948745"/>
                    <a:pt x="1022819" y="955675"/>
                    <a:pt x="1041869" y="962025"/>
                  </a:cubicBezTo>
                  <a:cubicBezTo>
                    <a:pt x="1051394" y="965200"/>
                    <a:pt x="1060445" y="970641"/>
                    <a:pt x="1070444" y="971550"/>
                  </a:cubicBezTo>
                  <a:lnTo>
                    <a:pt x="1175219" y="981075"/>
                  </a:lnTo>
                  <a:cubicBezTo>
                    <a:pt x="1194269" y="987425"/>
                    <a:pt x="1212678" y="996187"/>
                    <a:pt x="1232369" y="1000125"/>
                  </a:cubicBezTo>
                  <a:cubicBezTo>
                    <a:pt x="1259560" y="1005563"/>
                    <a:pt x="1291191" y="1011104"/>
                    <a:pt x="1318094" y="1019175"/>
                  </a:cubicBezTo>
                  <a:cubicBezTo>
                    <a:pt x="1337328" y="1024945"/>
                    <a:pt x="1356194" y="1031875"/>
                    <a:pt x="1375244" y="1038225"/>
                  </a:cubicBezTo>
                  <a:lnTo>
                    <a:pt x="1432394" y="1057275"/>
                  </a:lnTo>
                  <a:cubicBezTo>
                    <a:pt x="1469329" y="1069587"/>
                    <a:pt x="1494199" y="1078688"/>
                    <a:pt x="1537169" y="1085850"/>
                  </a:cubicBezTo>
                  <a:cubicBezTo>
                    <a:pt x="1575269" y="1092200"/>
                    <a:pt x="1614826" y="1092686"/>
                    <a:pt x="1651469" y="1104900"/>
                  </a:cubicBezTo>
                  <a:cubicBezTo>
                    <a:pt x="1660994" y="1108075"/>
                    <a:pt x="1670121" y="1112898"/>
                    <a:pt x="1680044" y="1114425"/>
                  </a:cubicBezTo>
                  <a:cubicBezTo>
                    <a:pt x="1756365" y="1126167"/>
                    <a:pt x="1907199" y="1130545"/>
                    <a:pt x="1965794" y="1133475"/>
                  </a:cubicBezTo>
                  <a:cubicBezTo>
                    <a:pt x="1975319" y="1136650"/>
                    <a:pt x="1984715" y="1140242"/>
                    <a:pt x="1994369" y="1143000"/>
                  </a:cubicBezTo>
                  <a:cubicBezTo>
                    <a:pt x="2130902" y="1182010"/>
                    <a:pt x="2225029" y="1157462"/>
                    <a:pt x="2403944" y="1162050"/>
                  </a:cubicBezTo>
                  <a:cubicBezTo>
                    <a:pt x="2422994" y="1168400"/>
                    <a:pt x="2449955" y="1164392"/>
                    <a:pt x="2461094" y="1181100"/>
                  </a:cubicBezTo>
                  <a:cubicBezTo>
                    <a:pt x="2467444" y="1190625"/>
                    <a:pt x="2471205" y="1202524"/>
                    <a:pt x="2480144" y="1209675"/>
                  </a:cubicBezTo>
                  <a:cubicBezTo>
                    <a:pt x="2490110" y="1217648"/>
                    <a:pt x="2553645" y="1227989"/>
                    <a:pt x="2556344" y="1228725"/>
                  </a:cubicBezTo>
                  <a:cubicBezTo>
                    <a:pt x="2575717" y="1234009"/>
                    <a:pt x="2594444" y="1241425"/>
                    <a:pt x="2613494" y="1247775"/>
                  </a:cubicBezTo>
                  <a:lnTo>
                    <a:pt x="2642069" y="1257300"/>
                  </a:lnTo>
                  <a:cubicBezTo>
                    <a:pt x="2651594" y="1260475"/>
                    <a:pt x="2660904" y="1264390"/>
                    <a:pt x="2670644" y="1266825"/>
                  </a:cubicBezTo>
                  <a:cubicBezTo>
                    <a:pt x="2682851" y="1269877"/>
                    <a:pt x="2723654" y="1279043"/>
                    <a:pt x="2737319" y="1285875"/>
                  </a:cubicBezTo>
                  <a:cubicBezTo>
                    <a:pt x="2747558" y="1290995"/>
                    <a:pt x="2755433" y="1300276"/>
                    <a:pt x="2765894" y="1304925"/>
                  </a:cubicBezTo>
                  <a:cubicBezTo>
                    <a:pt x="2784244" y="1313080"/>
                    <a:pt x="2806336" y="1312836"/>
                    <a:pt x="2823044" y="1323975"/>
                  </a:cubicBezTo>
                  <a:cubicBezTo>
                    <a:pt x="2832569" y="1330325"/>
                    <a:pt x="2841158" y="1338376"/>
                    <a:pt x="2851619" y="1343025"/>
                  </a:cubicBezTo>
                  <a:cubicBezTo>
                    <a:pt x="2869969" y="1351180"/>
                    <a:pt x="2889719" y="1355725"/>
                    <a:pt x="2908769" y="1362075"/>
                  </a:cubicBezTo>
                  <a:lnTo>
                    <a:pt x="2937344" y="1371600"/>
                  </a:lnTo>
                  <a:lnTo>
                    <a:pt x="2965919" y="1381125"/>
                  </a:lnTo>
                  <a:cubicBezTo>
                    <a:pt x="2975444" y="1384300"/>
                    <a:pt x="2984590" y="1388999"/>
                    <a:pt x="2994494" y="1390650"/>
                  </a:cubicBezTo>
                  <a:cubicBezTo>
                    <a:pt x="3071451" y="1403476"/>
                    <a:pt x="3033322" y="1394068"/>
                    <a:pt x="3108794" y="1419225"/>
                  </a:cubicBezTo>
                  <a:cubicBezTo>
                    <a:pt x="3118319" y="1422400"/>
                    <a:pt x="3129015" y="1423181"/>
                    <a:pt x="3137369" y="1428750"/>
                  </a:cubicBezTo>
                  <a:cubicBezTo>
                    <a:pt x="3219261" y="1483345"/>
                    <a:pt x="3115649" y="1417890"/>
                    <a:pt x="3194519" y="1457325"/>
                  </a:cubicBezTo>
                  <a:cubicBezTo>
                    <a:pt x="3204758" y="1462445"/>
                    <a:pt x="3212855" y="1471255"/>
                    <a:pt x="3223094" y="1476375"/>
                  </a:cubicBezTo>
                  <a:cubicBezTo>
                    <a:pt x="3232074" y="1480865"/>
                    <a:pt x="3242689" y="1481410"/>
                    <a:pt x="3251669" y="1485900"/>
                  </a:cubicBezTo>
                  <a:cubicBezTo>
                    <a:pt x="3261908" y="1491020"/>
                    <a:pt x="3269783" y="1500301"/>
                    <a:pt x="3280244" y="1504950"/>
                  </a:cubicBezTo>
                  <a:cubicBezTo>
                    <a:pt x="3337984" y="1530612"/>
                    <a:pt x="3334641" y="1520213"/>
                    <a:pt x="3394544" y="1533525"/>
                  </a:cubicBezTo>
                  <a:cubicBezTo>
                    <a:pt x="3404345" y="1535703"/>
                    <a:pt x="3413215" y="1541399"/>
                    <a:pt x="3423119" y="1543050"/>
                  </a:cubicBezTo>
                  <a:cubicBezTo>
                    <a:pt x="3451479" y="1547777"/>
                    <a:pt x="3480269" y="1549400"/>
                    <a:pt x="3508844" y="1552575"/>
                  </a:cubicBezTo>
                  <a:cubicBezTo>
                    <a:pt x="3521544" y="1555750"/>
                    <a:pt x="3534357" y="1558504"/>
                    <a:pt x="3546944" y="1562100"/>
                  </a:cubicBezTo>
                  <a:cubicBezTo>
                    <a:pt x="3572656" y="1569446"/>
                    <a:pt x="3585703" y="1577428"/>
                    <a:pt x="3613619" y="1581150"/>
                  </a:cubicBezTo>
                  <a:cubicBezTo>
                    <a:pt x="3648380" y="1585785"/>
                    <a:pt x="3683469" y="1587500"/>
                    <a:pt x="3718394" y="1590675"/>
                  </a:cubicBezTo>
                  <a:cubicBezTo>
                    <a:pt x="3775975" y="1605070"/>
                    <a:pt x="3744075" y="1596060"/>
                    <a:pt x="3813644" y="1619250"/>
                  </a:cubicBezTo>
                  <a:cubicBezTo>
                    <a:pt x="3823169" y="1622425"/>
                    <a:pt x="3832315" y="1627124"/>
                    <a:pt x="3842219" y="1628775"/>
                  </a:cubicBezTo>
                  <a:cubicBezTo>
                    <a:pt x="3946450" y="1646147"/>
                    <a:pt x="3880099" y="1637015"/>
                    <a:pt x="4042244" y="1647825"/>
                  </a:cubicBezTo>
                  <a:cubicBezTo>
                    <a:pt x="4133291" y="1678174"/>
                    <a:pt x="4073652" y="1662956"/>
                    <a:pt x="4194644" y="1676400"/>
                  </a:cubicBezTo>
                  <a:cubicBezTo>
                    <a:pt x="4392643" y="1698400"/>
                    <a:pt x="4135917" y="1681272"/>
                    <a:pt x="4547069" y="1695450"/>
                  </a:cubicBezTo>
                  <a:cubicBezTo>
                    <a:pt x="4600157" y="1706068"/>
                    <a:pt x="4609680" y="1709177"/>
                    <a:pt x="4670894" y="1714500"/>
                  </a:cubicBezTo>
                  <a:cubicBezTo>
                    <a:pt x="4718445" y="1718635"/>
                    <a:pt x="4766144" y="1720850"/>
                    <a:pt x="4813769" y="1724025"/>
                  </a:cubicBezTo>
                  <a:cubicBezTo>
                    <a:pt x="4880444" y="1720850"/>
                    <a:pt x="4947287" y="1720201"/>
                    <a:pt x="5013794" y="1714500"/>
                  </a:cubicBezTo>
                  <a:cubicBezTo>
                    <a:pt x="5058531" y="1710665"/>
                    <a:pt x="5147144" y="1695450"/>
                    <a:pt x="5147144" y="1695450"/>
                  </a:cubicBezTo>
                  <a:cubicBezTo>
                    <a:pt x="5156669" y="1692275"/>
                    <a:pt x="5165748" y="1687098"/>
                    <a:pt x="5175719" y="1685925"/>
                  </a:cubicBezTo>
                  <a:cubicBezTo>
                    <a:pt x="5251885" y="1676964"/>
                    <a:pt x="5292012" y="1684516"/>
                    <a:pt x="5356694" y="1666875"/>
                  </a:cubicBezTo>
                  <a:cubicBezTo>
                    <a:pt x="5376067" y="1661591"/>
                    <a:pt x="5394794" y="1654175"/>
                    <a:pt x="5413844" y="1647825"/>
                  </a:cubicBezTo>
                  <a:lnTo>
                    <a:pt x="5470994" y="1628775"/>
                  </a:lnTo>
                  <a:cubicBezTo>
                    <a:pt x="5480519" y="1625600"/>
                    <a:pt x="5491215" y="1624819"/>
                    <a:pt x="5499569" y="1619250"/>
                  </a:cubicBezTo>
                  <a:cubicBezTo>
                    <a:pt x="5509094" y="1612900"/>
                    <a:pt x="5517425" y="1604220"/>
                    <a:pt x="5528144" y="1600200"/>
                  </a:cubicBezTo>
                  <a:cubicBezTo>
                    <a:pt x="5543303" y="1594516"/>
                    <a:pt x="5560063" y="1594602"/>
                    <a:pt x="5575769" y="1590675"/>
                  </a:cubicBezTo>
                  <a:cubicBezTo>
                    <a:pt x="5585509" y="1588240"/>
                    <a:pt x="5594499" y="1583119"/>
                    <a:pt x="5604344" y="1581150"/>
                  </a:cubicBezTo>
                  <a:cubicBezTo>
                    <a:pt x="5626359" y="1576747"/>
                    <a:pt x="5648930" y="1575641"/>
                    <a:pt x="5671019" y="1571625"/>
                  </a:cubicBezTo>
                  <a:cubicBezTo>
                    <a:pt x="5683899" y="1569283"/>
                    <a:pt x="5696319" y="1564843"/>
                    <a:pt x="5709119" y="1562100"/>
                  </a:cubicBezTo>
                  <a:cubicBezTo>
                    <a:pt x="5740779" y="1555316"/>
                    <a:pt x="5773652" y="1553289"/>
                    <a:pt x="5804369" y="1543050"/>
                  </a:cubicBezTo>
                  <a:lnTo>
                    <a:pt x="5890094" y="1514475"/>
                  </a:lnTo>
                  <a:lnTo>
                    <a:pt x="5918669" y="1504950"/>
                  </a:lnTo>
                  <a:cubicBezTo>
                    <a:pt x="5928194" y="1501775"/>
                    <a:pt x="5937399" y="1497394"/>
                    <a:pt x="5947244" y="1495425"/>
                  </a:cubicBezTo>
                  <a:cubicBezTo>
                    <a:pt x="6019970" y="1480880"/>
                    <a:pt x="5978805" y="1487908"/>
                    <a:pt x="6071069" y="1476375"/>
                  </a:cubicBezTo>
                  <a:cubicBezTo>
                    <a:pt x="6098304" y="1467297"/>
                    <a:pt x="6107844" y="1463305"/>
                    <a:pt x="6137744" y="1457325"/>
                  </a:cubicBezTo>
                  <a:cubicBezTo>
                    <a:pt x="6156682" y="1453537"/>
                    <a:pt x="6176158" y="1452484"/>
                    <a:pt x="6194894" y="1447800"/>
                  </a:cubicBezTo>
                  <a:cubicBezTo>
                    <a:pt x="6214375" y="1442930"/>
                    <a:pt x="6232994" y="1435100"/>
                    <a:pt x="6252044" y="1428750"/>
                  </a:cubicBezTo>
                  <a:cubicBezTo>
                    <a:pt x="6283865" y="1418143"/>
                    <a:pt x="6282839" y="1417673"/>
                    <a:pt x="6318719" y="1409700"/>
                  </a:cubicBezTo>
                  <a:cubicBezTo>
                    <a:pt x="6399498" y="1391749"/>
                    <a:pt x="6334286" y="1410861"/>
                    <a:pt x="6423494" y="1381125"/>
                  </a:cubicBezTo>
                  <a:lnTo>
                    <a:pt x="6452069" y="1371600"/>
                  </a:lnTo>
                  <a:cubicBezTo>
                    <a:pt x="6464769" y="1374775"/>
                    <a:pt x="6477078" y="1381125"/>
                    <a:pt x="6490169" y="1381125"/>
                  </a:cubicBezTo>
                  <a:cubicBezTo>
                    <a:pt x="6527343" y="1381125"/>
                    <a:pt x="6517253" y="1360205"/>
                    <a:pt x="6547319" y="1343025"/>
                  </a:cubicBezTo>
                  <a:cubicBezTo>
                    <a:pt x="6558685" y="1336530"/>
                    <a:pt x="6572719" y="1336675"/>
                    <a:pt x="6585419" y="1333500"/>
                  </a:cubicBezTo>
                  <a:cubicBezTo>
                    <a:pt x="6594944" y="1327150"/>
                    <a:pt x="6603755" y="1319570"/>
                    <a:pt x="6613994" y="1314450"/>
                  </a:cubicBezTo>
                  <a:cubicBezTo>
                    <a:pt x="6622974" y="1309960"/>
                    <a:pt x="6633168" y="1308450"/>
                    <a:pt x="6642569" y="1304925"/>
                  </a:cubicBezTo>
                  <a:cubicBezTo>
                    <a:pt x="6658578" y="1298922"/>
                    <a:pt x="6673974" y="1291282"/>
                    <a:pt x="6690194" y="1285875"/>
                  </a:cubicBezTo>
                  <a:cubicBezTo>
                    <a:pt x="6716817" y="1277001"/>
                    <a:pt x="6763363" y="1272021"/>
                    <a:pt x="6785444" y="1257300"/>
                  </a:cubicBezTo>
                  <a:cubicBezTo>
                    <a:pt x="6794969" y="1250950"/>
                    <a:pt x="6803558" y="1242899"/>
                    <a:pt x="6814019" y="1238250"/>
                  </a:cubicBezTo>
                  <a:cubicBezTo>
                    <a:pt x="6832369" y="1230095"/>
                    <a:pt x="6852119" y="1225550"/>
                    <a:pt x="6871169" y="1219200"/>
                  </a:cubicBezTo>
                  <a:lnTo>
                    <a:pt x="6899744" y="1209675"/>
                  </a:lnTo>
                  <a:lnTo>
                    <a:pt x="6928319" y="1200150"/>
                  </a:lnTo>
                  <a:lnTo>
                    <a:pt x="6956894" y="1190625"/>
                  </a:lnTo>
                  <a:cubicBezTo>
                    <a:pt x="6982138" y="1165381"/>
                    <a:pt x="7008625" y="1131422"/>
                    <a:pt x="7042619" y="1114425"/>
                  </a:cubicBezTo>
                  <a:cubicBezTo>
                    <a:pt x="7051599" y="1109935"/>
                    <a:pt x="7062214" y="1109390"/>
                    <a:pt x="7071194" y="1104900"/>
                  </a:cubicBezTo>
                  <a:cubicBezTo>
                    <a:pt x="7081433" y="1099780"/>
                    <a:pt x="7089308" y="1090499"/>
                    <a:pt x="7099769" y="1085850"/>
                  </a:cubicBezTo>
                  <a:cubicBezTo>
                    <a:pt x="7118119" y="1077695"/>
                    <a:pt x="7140211" y="1077939"/>
                    <a:pt x="7156919" y="1066800"/>
                  </a:cubicBezTo>
                  <a:cubicBezTo>
                    <a:pt x="7166444" y="1060450"/>
                    <a:pt x="7175255" y="1052870"/>
                    <a:pt x="7185494" y="1047750"/>
                  </a:cubicBezTo>
                  <a:cubicBezTo>
                    <a:pt x="7194474" y="1043260"/>
                    <a:pt x="7204841" y="1042180"/>
                    <a:pt x="7214069" y="1038225"/>
                  </a:cubicBezTo>
                  <a:cubicBezTo>
                    <a:pt x="7227120" y="1032632"/>
                    <a:pt x="7239118" y="1024768"/>
                    <a:pt x="7252169" y="1019175"/>
                  </a:cubicBezTo>
                  <a:cubicBezTo>
                    <a:pt x="7261397" y="1015220"/>
                    <a:pt x="7271764" y="1014140"/>
                    <a:pt x="7280744" y="1009650"/>
                  </a:cubicBezTo>
                  <a:cubicBezTo>
                    <a:pt x="7290983" y="1004530"/>
                    <a:pt x="7299080" y="995720"/>
                    <a:pt x="7309319" y="990600"/>
                  </a:cubicBezTo>
                  <a:cubicBezTo>
                    <a:pt x="7318299" y="986110"/>
                    <a:pt x="7328914" y="985565"/>
                    <a:pt x="7337894" y="981075"/>
                  </a:cubicBezTo>
                  <a:cubicBezTo>
                    <a:pt x="7411752" y="944146"/>
                    <a:pt x="7323220" y="976441"/>
                    <a:pt x="7395044" y="952500"/>
                  </a:cubicBezTo>
                  <a:cubicBezTo>
                    <a:pt x="7404569" y="942975"/>
                    <a:pt x="7412411" y="931397"/>
                    <a:pt x="7423619" y="923925"/>
                  </a:cubicBezTo>
                  <a:cubicBezTo>
                    <a:pt x="7431973" y="918356"/>
                    <a:pt x="7443054" y="918555"/>
                    <a:pt x="7452194" y="914400"/>
                  </a:cubicBezTo>
                  <a:cubicBezTo>
                    <a:pt x="7478047" y="902649"/>
                    <a:pt x="7504765" y="892052"/>
                    <a:pt x="7528394" y="876300"/>
                  </a:cubicBezTo>
                  <a:cubicBezTo>
                    <a:pt x="7537919" y="869950"/>
                    <a:pt x="7546508" y="861899"/>
                    <a:pt x="7556969" y="857250"/>
                  </a:cubicBezTo>
                  <a:cubicBezTo>
                    <a:pt x="7575319" y="849095"/>
                    <a:pt x="7597411" y="849339"/>
                    <a:pt x="7614119" y="838200"/>
                  </a:cubicBezTo>
                  <a:cubicBezTo>
                    <a:pt x="7623644" y="831850"/>
                    <a:pt x="7632455" y="824270"/>
                    <a:pt x="7642694" y="819150"/>
                  </a:cubicBezTo>
                  <a:cubicBezTo>
                    <a:pt x="7665473" y="807761"/>
                    <a:pt x="7694163" y="798819"/>
                    <a:pt x="7718894" y="790575"/>
                  </a:cubicBezTo>
                  <a:cubicBezTo>
                    <a:pt x="7728419" y="781050"/>
                    <a:pt x="7735694" y="768542"/>
                    <a:pt x="7747469" y="762000"/>
                  </a:cubicBezTo>
                  <a:cubicBezTo>
                    <a:pt x="7765022" y="752248"/>
                    <a:pt x="7785569" y="749300"/>
                    <a:pt x="7804619" y="742950"/>
                  </a:cubicBezTo>
                  <a:cubicBezTo>
                    <a:pt x="7814144" y="739775"/>
                    <a:pt x="7824840" y="738994"/>
                    <a:pt x="7833194" y="733425"/>
                  </a:cubicBezTo>
                  <a:cubicBezTo>
                    <a:pt x="7898698" y="689756"/>
                    <a:pt x="7868624" y="702565"/>
                    <a:pt x="7918919" y="685800"/>
                  </a:cubicBezTo>
                  <a:cubicBezTo>
                    <a:pt x="7922094" y="676275"/>
                    <a:pt x="7921344" y="664325"/>
                    <a:pt x="7928444" y="657225"/>
                  </a:cubicBezTo>
                  <a:cubicBezTo>
                    <a:pt x="7938484" y="647185"/>
                    <a:pt x="7954216" y="645220"/>
                    <a:pt x="7966544" y="638175"/>
                  </a:cubicBezTo>
                  <a:cubicBezTo>
                    <a:pt x="7976483" y="632495"/>
                    <a:pt x="7985180" y="624805"/>
                    <a:pt x="7995119" y="619125"/>
                  </a:cubicBezTo>
                  <a:cubicBezTo>
                    <a:pt x="8079712" y="570786"/>
                    <a:pt x="7992176" y="627437"/>
                    <a:pt x="8061794" y="581025"/>
                  </a:cubicBezTo>
                  <a:cubicBezTo>
                    <a:pt x="8064969" y="571500"/>
                    <a:pt x="8064219" y="559550"/>
                    <a:pt x="8071319" y="552450"/>
                  </a:cubicBezTo>
                  <a:cubicBezTo>
                    <a:pt x="8078419" y="545350"/>
                    <a:pt x="8090914" y="547415"/>
                    <a:pt x="8099894" y="542925"/>
                  </a:cubicBezTo>
                  <a:cubicBezTo>
                    <a:pt x="8110133" y="537805"/>
                    <a:pt x="8118230" y="528995"/>
                    <a:pt x="8128469" y="523875"/>
                  </a:cubicBezTo>
                  <a:cubicBezTo>
                    <a:pt x="8137449" y="519385"/>
                    <a:pt x="8148267" y="519226"/>
                    <a:pt x="8157044" y="514350"/>
                  </a:cubicBezTo>
                  <a:cubicBezTo>
                    <a:pt x="8177058" y="503231"/>
                    <a:pt x="8195144" y="488950"/>
                    <a:pt x="8214194" y="476250"/>
                  </a:cubicBezTo>
                  <a:cubicBezTo>
                    <a:pt x="8242892" y="457118"/>
                    <a:pt x="8247032" y="452652"/>
                    <a:pt x="8280869" y="438150"/>
                  </a:cubicBezTo>
                  <a:cubicBezTo>
                    <a:pt x="8290097" y="434195"/>
                    <a:pt x="8300464" y="433115"/>
                    <a:pt x="8309444" y="428625"/>
                  </a:cubicBezTo>
                  <a:cubicBezTo>
                    <a:pt x="8319683" y="423505"/>
                    <a:pt x="8329225" y="416904"/>
                    <a:pt x="8338019" y="409575"/>
                  </a:cubicBezTo>
                  <a:cubicBezTo>
                    <a:pt x="8348367" y="400951"/>
                    <a:pt x="8354819" y="387542"/>
                    <a:pt x="8366594" y="381000"/>
                  </a:cubicBezTo>
                  <a:cubicBezTo>
                    <a:pt x="8384147" y="371248"/>
                    <a:pt x="8407036" y="373089"/>
                    <a:pt x="8423744" y="361950"/>
                  </a:cubicBezTo>
                  <a:cubicBezTo>
                    <a:pt x="8433269" y="355600"/>
                    <a:pt x="8442080" y="348020"/>
                    <a:pt x="8452319" y="342900"/>
                  </a:cubicBezTo>
                  <a:cubicBezTo>
                    <a:pt x="8461299" y="338410"/>
                    <a:pt x="8472117" y="338251"/>
                    <a:pt x="8480894" y="333375"/>
                  </a:cubicBezTo>
                  <a:cubicBezTo>
                    <a:pt x="8500908" y="322256"/>
                    <a:pt x="8517566" y="305514"/>
                    <a:pt x="8538044" y="295275"/>
                  </a:cubicBezTo>
                  <a:lnTo>
                    <a:pt x="8576144" y="276225"/>
                  </a:lnTo>
                  <a:cubicBezTo>
                    <a:pt x="8582494" y="266700"/>
                    <a:pt x="8586255" y="254801"/>
                    <a:pt x="8595194" y="247650"/>
                  </a:cubicBezTo>
                  <a:cubicBezTo>
                    <a:pt x="8603034" y="241378"/>
                    <a:pt x="8614115" y="240883"/>
                    <a:pt x="8623769" y="238125"/>
                  </a:cubicBezTo>
                  <a:cubicBezTo>
                    <a:pt x="8638011" y="234056"/>
                    <a:pt x="8675219" y="226688"/>
                    <a:pt x="8690444" y="219075"/>
                  </a:cubicBezTo>
                  <a:cubicBezTo>
                    <a:pt x="8700683" y="213955"/>
                    <a:pt x="8708780" y="205145"/>
                    <a:pt x="8719019" y="200025"/>
                  </a:cubicBezTo>
                  <a:cubicBezTo>
                    <a:pt x="8727999" y="195535"/>
                    <a:pt x="8738817" y="195376"/>
                    <a:pt x="8747594" y="190500"/>
                  </a:cubicBezTo>
                  <a:cubicBezTo>
                    <a:pt x="8767608" y="179381"/>
                    <a:pt x="8783024" y="159640"/>
                    <a:pt x="8804744" y="152400"/>
                  </a:cubicBezTo>
                  <a:cubicBezTo>
                    <a:pt x="8814269" y="149225"/>
                    <a:pt x="8824542" y="147751"/>
                    <a:pt x="8833319" y="142875"/>
                  </a:cubicBezTo>
                  <a:cubicBezTo>
                    <a:pt x="8853333" y="131756"/>
                    <a:pt x="8868749" y="112015"/>
                    <a:pt x="8890469" y="104775"/>
                  </a:cubicBezTo>
                  <a:cubicBezTo>
                    <a:pt x="8955788" y="83002"/>
                    <a:pt x="8874717" y="108713"/>
                    <a:pt x="8966669" y="85725"/>
                  </a:cubicBezTo>
                  <a:cubicBezTo>
                    <a:pt x="9026219" y="70837"/>
                    <a:pt x="8963955" y="83756"/>
                    <a:pt x="9023819" y="57150"/>
                  </a:cubicBezTo>
                  <a:cubicBezTo>
                    <a:pt x="9042169" y="48995"/>
                    <a:pt x="9064261" y="49239"/>
                    <a:pt x="9080969" y="38100"/>
                  </a:cubicBezTo>
                  <a:lnTo>
                    <a:pt x="9138119" y="0"/>
                  </a:lnTo>
                  <a:cubicBezTo>
                    <a:pt x="9141294" y="15875"/>
                    <a:pt x="9143717" y="31919"/>
                    <a:pt x="9147644" y="47625"/>
                  </a:cubicBezTo>
                  <a:cubicBezTo>
                    <a:pt x="9152724" y="67945"/>
                    <a:pt x="9167964" y="84455"/>
                    <a:pt x="9147644" y="104775"/>
                  </a:cubicBezTo>
                  <a:cubicBezTo>
                    <a:pt x="9140544" y="111875"/>
                    <a:pt x="9128594" y="111125"/>
                    <a:pt x="9119069" y="114300"/>
                  </a:cubicBezTo>
                  <a:cubicBezTo>
                    <a:pt x="9112719" y="123825"/>
                    <a:pt x="9108114" y="134780"/>
                    <a:pt x="9100019" y="142875"/>
                  </a:cubicBezTo>
                  <a:cubicBezTo>
                    <a:pt x="9061919" y="180975"/>
                    <a:pt x="9077794" y="139700"/>
                    <a:pt x="9052394" y="190500"/>
                  </a:cubicBezTo>
                  <a:cubicBezTo>
                    <a:pt x="9047904" y="199480"/>
                    <a:pt x="9051039" y="213239"/>
                    <a:pt x="9042869" y="219075"/>
                  </a:cubicBezTo>
                  <a:cubicBezTo>
                    <a:pt x="9026529" y="230747"/>
                    <a:pt x="9003680" y="229145"/>
                    <a:pt x="8985719" y="238125"/>
                  </a:cubicBezTo>
                  <a:cubicBezTo>
                    <a:pt x="8937380" y="262295"/>
                    <a:pt x="8959433" y="249299"/>
                    <a:pt x="8919044" y="276225"/>
                  </a:cubicBezTo>
                  <a:cubicBezTo>
                    <a:pt x="8915869" y="285750"/>
                    <a:pt x="8915088" y="296446"/>
                    <a:pt x="8909519" y="304800"/>
                  </a:cubicBezTo>
                  <a:cubicBezTo>
                    <a:pt x="8887071" y="338473"/>
                    <a:pt x="8875951" y="332561"/>
                    <a:pt x="8842844" y="352425"/>
                  </a:cubicBezTo>
                  <a:cubicBezTo>
                    <a:pt x="8823211" y="364205"/>
                    <a:pt x="8804744" y="377825"/>
                    <a:pt x="8785694" y="390525"/>
                  </a:cubicBezTo>
                  <a:cubicBezTo>
                    <a:pt x="8776169" y="396875"/>
                    <a:pt x="8767979" y="405955"/>
                    <a:pt x="8757119" y="409575"/>
                  </a:cubicBezTo>
                  <a:lnTo>
                    <a:pt x="8699969" y="428625"/>
                  </a:lnTo>
                  <a:cubicBezTo>
                    <a:pt x="8690444" y="431800"/>
                    <a:pt x="8679748" y="432581"/>
                    <a:pt x="8671394" y="438150"/>
                  </a:cubicBezTo>
                  <a:cubicBezTo>
                    <a:pt x="8634465" y="462769"/>
                    <a:pt x="8653679" y="453580"/>
                    <a:pt x="8614244" y="466725"/>
                  </a:cubicBezTo>
                  <a:cubicBezTo>
                    <a:pt x="8559649" y="548617"/>
                    <a:pt x="8632344" y="452245"/>
                    <a:pt x="8566619" y="504825"/>
                  </a:cubicBezTo>
                  <a:cubicBezTo>
                    <a:pt x="8557680" y="511976"/>
                    <a:pt x="8557094" y="527050"/>
                    <a:pt x="8547569" y="533400"/>
                  </a:cubicBezTo>
                  <a:cubicBezTo>
                    <a:pt x="8536677" y="540662"/>
                    <a:pt x="8522056" y="539329"/>
                    <a:pt x="8509469" y="542925"/>
                  </a:cubicBezTo>
                  <a:cubicBezTo>
                    <a:pt x="8453606" y="558886"/>
                    <a:pt x="8507979" y="543670"/>
                    <a:pt x="8452319" y="571500"/>
                  </a:cubicBezTo>
                  <a:cubicBezTo>
                    <a:pt x="8443339" y="575990"/>
                    <a:pt x="8432724" y="576535"/>
                    <a:pt x="8423744" y="581025"/>
                  </a:cubicBezTo>
                  <a:cubicBezTo>
                    <a:pt x="8382900" y="601447"/>
                    <a:pt x="8404512" y="599158"/>
                    <a:pt x="8366594" y="628650"/>
                  </a:cubicBezTo>
                  <a:cubicBezTo>
                    <a:pt x="8348522" y="642706"/>
                    <a:pt x="8328494" y="654050"/>
                    <a:pt x="8309444" y="666750"/>
                  </a:cubicBezTo>
                  <a:cubicBezTo>
                    <a:pt x="8299919" y="673100"/>
                    <a:pt x="8292202" y="684181"/>
                    <a:pt x="8280869" y="685800"/>
                  </a:cubicBezTo>
                  <a:lnTo>
                    <a:pt x="8214194" y="695325"/>
                  </a:lnTo>
                  <a:cubicBezTo>
                    <a:pt x="8146152" y="740687"/>
                    <a:pt x="8179256" y="727872"/>
                    <a:pt x="8118944" y="742950"/>
                  </a:cubicBezTo>
                  <a:lnTo>
                    <a:pt x="8033219" y="800100"/>
                  </a:lnTo>
                  <a:cubicBezTo>
                    <a:pt x="8023694" y="806450"/>
                    <a:pt x="8015504" y="815530"/>
                    <a:pt x="8004644" y="819150"/>
                  </a:cubicBezTo>
                  <a:lnTo>
                    <a:pt x="7976069" y="828675"/>
                  </a:lnTo>
                  <a:cubicBezTo>
                    <a:pt x="7966544" y="838200"/>
                    <a:pt x="7956118" y="846902"/>
                    <a:pt x="7947494" y="857250"/>
                  </a:cubicBezTo>
                  <a:cubicBezTo>
                    <a:pt x="7940165" y="866044"/>
                    <a:pt x="7936539" y="877730"/>
                    <a:pt x="7928444" y="885825"/>
                  </a:cubicBezTo>
                  <a:cubicBezTo>
                    <a:pt x="7896730" y="917539"/>
                    <a:pt x="7906155" y="895033"/>
                    <a:pt x="7871294" y="914400"/>
                  </a:cubicBezTo>
                  <a:cubicBezTo>
                    <a:pt x="7851280" y="925519"/>
                    <a:pt x="7833194" y="939800"/>
                    <a:pt x="7814144" y="952500"/>
                  </a:cubicBezTo>
                  <a:cubicBezTo>
                    <a:pt x="7804619" y="958850"/>
                    <a:pt x="7796429" y="967930"/>
                    <a:pt x="7785569" y="971550"/>
                  </a:cubicBezTo>
                  <a:cubicBezTo>
                    <a:pt x="7746134" y="984695"/>
                    <a:pt x="7765348" y="975506"/>
                    <a:pt x="7728419" y="1000125"/>
                  </a:cubicBezTo>
                  <a:cubicBezTo>
                    <a:pt x="7725244" y="1009650"/>
                    <a:pt x="7725994" y="1021600"/>
                    <a:pt x="7718894" y="1028700"/>
                  </a:cubicBezTo>
                  <a:cubicBezTo>
                    <a:pt x="7711794" y="1035800"/>
                    <a:pt x="7699547" y="1034270"/>
                    <a:pt x="7690319" y="1038225"/>
                  </a:cubicBezTo>
                  <a:cubicBezTo>
                    <a:pt x="7677268" y="1043818"/>
                    <a:pt x="7665514" y="1052289"/>
                    <a:pt x="7652219" y="1057275"/>
                  </a:cubicBezTo>
                  <a:cubicBezTo>
                    <a:pt x="7639962" y="1061872"/>
                    <a:pt x="7626706" y="1063204"/>
                    <a:pt x="7614119" y="1066800"/>
                  </a:cubicBezTo>
                  <a:cubicBezTo>
                    <a:pt x="7604465" y="1069558"/>
                    <a:pt x="7595069" y="1073150"/>
                    <a:pt x="7585544" y="1076325"/>
                  </a:cubicBezTo>
                  <a:cubicBezTo>
                    <a:pt x="7564478" y="1097391"/>
                    <a:pt x="7554916" y="1110689"/>
                    <a:pt x="7528394" y="1123950"/>
                  </a:cubicBezTo>
                  <a:cubicBezTo>
                    <a:pt x="7519414" y="1128440"/>
                    <a:pt x="7508799" y="1128985"/>
                    <a:pt x="7499819" y="1133475"/>
                  </a:cubicBezTo>
                  <a:cubicBezTo>
                    <a:pt x="7489580" y="1138595"/>
                    <a:pt x="7481766" y="1148016"/>
                    <a:pt x="7471244" y="1152525"/>
                  </a:cubicBezTo>
                  <a:cubicBezTo>
                    <a:pt x="7459212" y="1157682"/>
                    <a:pt x="7445683" y="1158288"/>
                    <a:pt x="7433144" y="1162050"/>
                  </a:cubicBezTo>
                  <a:cubicBezTo>
                    <a:pt x="7413910" y="1167820"/>
                    <a:pt x="7395044" y="1174750"/>
                    <a:pt x="7375994" y="1181100"/>
                  </a:cubicBezTo>
                  <a:cubicBezTo>
                    <a:pt x="7366469" y="1184275"/>
                    <a:pt x="7355773" y="1185056"/>
                    <a:pt x="7347419" y="1190625"/>
                  </a:cubicBezTo>
                  <a:lnTo>
                    <a:pt x="7290269" y="1228725"/>
                  </a:lnTo>
                  <a:cubicBezTo>
                    <a:pt x="7280744" y="1235075"/>
                    <a:pt x="7272554" y="1244155"/>
                    <a:pt x="7261694" y="1247775"/>
                  </a:cubicBezTo>
                  <a:cubicBezTo>
                    <a:pt x="7252169" y="1250950"/>
                    <a:pt x="7241896" y="1252424"/>
                    <a:pt x="7233119" y="1257300"/>
                  </a:cubicBezTo>
                  <a:cubicBezTo>
                    <a:pt x="7213105" y="1268419"/>
                    <a:pt x="7197689" y="1288160"/>
                    <a:pt x="7175969" y="1295400"/>
                  </a:cubicBezTo>
                  <a:cubicBezTo>
                    <a:pt x="7156919" y="1301750"/>
                    <a:pt x="7138300" y="1309580"/>
                    <a:pt x="7118819" y="1314450"/>
                  </a:cubicBezTo>
                  <a:cubicBezTo>
                    <a:pt x="7093419" y="1320800"/>
                    <a:pt x="7066037" y="1321791"/>
                    <a:pt x="7042619" y="1333500"/>
                  </a:cubicBezTo>
                  <a:cubicBezTo>
                    <a:pt x="7029919" y="1339850"/>
                    <a:pt x="7017570" y="1346957"/>
                    <a:pt x="7004519" y="1352550"/>
                  </a:cubicBezTo>
                  <a:cubicBezTo>
                    <a:pt x="6973088" y="1366020"/>
                    <a:pt x="6939855" y="1375357"/>
                    <a:pt x="6909269" y="1390650"/>
                  </a:cubicBezTo>
                  <a:cubicBezTo>
                    <a:pt x="6853208" y="1418680"/>
                    <a:pt x="6884639" y="1405210"/>
                    <a:pt x="6814019" y="1428750"/>
                  </a:cubicBezTo>
                  <a:lnTo>
                    <a:pt x="6728294" y="1457325"/>
                  </a:lnTo>
                  <a:lnTo>
                    <a:pt x="6699719" y="1466850"/>
                  </a:lnTo>
                  <a:cubicBezTo>
                    <a:pt x="6690194" y="1470025"/>
                    <a:pt x="6679498" y="1470806"/>
                    <a:pt x="6671144" y="1476375"/>
                  </a:cubicBezTo>
                  <a:cubicBezTo>
                    <a:pt x="6587089" y="1532411"/>
                    <a:pt x="6721439" y="1446465"/>
                    <a:pt x="6585419" y="1514475"/>
                  </a:cubicBezTo>
                  <a:cubicBezTo>
                    <a:pt x="6572719" y="1520825"/>
                    <a:pt x="6559647" y="1526480"/>
                    <a:pt x="6547319" y="1533525"/>
                  </a:cubicBezTo>
                  <a:cubicBezTo>
                    <a:pt x="6537380" y="1539205"/>
                    <a:pt x="6529604" y="1548955"/>
                    <a:pt x="6518744" y="1552575"/>
                  </a:cubicBezTo>
                  <a:cubicBezTo>
                    <a:pt x="6500422" y="1558682"/>
                    <a:pt x="6480447" y="1557910"/>
                    <a:pt x="6461594" y="1562100"/>
                  </a:cubicBezTo>
                  <a:cubicBezTo>
                    <a:pt x="6451793" y="1564278"/>
                    <a:pt x="6442673" y="1568867"/>
                    <a:pt x="6433019" y="1571625"/>
                  </a:cubicBezTo>
                  <a:cubicBezTo>
                    <a:pt x="6420432" y="1575221"/>
                    <a:pt x="6407458" y="1577388"/>
                    <a:pt x="6394919" y="1581150"/>
                  </a:cubicBezTo>
                  <a:lnTo>
                    <a:pt x="6309194" y="1609725"/>
                  </a:lnTo>
                  <a:cubicBezTo>
                    <a:pt x="6299669" y="1612900"/>
                    <a:pt x="6290464" y="1617281"/>
                    <a:pt x="6280619" y="1619250"/>
                  </a:cubicBezTo>
                  <a:cubicBezTo>
                    <a:pt x="6264744" y="1622425"/>
                    <a:pt x="6248613" y="1624515"/>
                    <a:pt x="6232994" y="1628775"/>
                  </a:cubicBezTo>
                  <a:cubicBezTo>
                    <a:pt x="6213621" y="1634059"/>
                    <a:pt x="6194894" y="1641475"/>
                    <a:pt x="6175844" y="1647825"/>
                  </a:cubicBezTo>
                  <a:lnTo>
                    <a:pt x="6147269" y="1657350"/>
                  </a:lnTo>
                  <a:cubicBezTo>
                    <a:pt x="6137744" y="1660525"/>
                    <a:pt x="6128434" y="1664440"/>
                    <a:pt x="6118694" y="1666875"/>
                  </a:cubicBezTo>
                  <a:cubicBezTo>
                    <a:pt x="6105994" y="1670050"/>
                    <a:pt x="6093133" y="1672638"/>
                    <a:pt x="6080594" y="1676400"/>
                  </a:cubicBezTo>
                  <a:cubicBezTo>
                    <a:pt x="6061360" y="1682170"/>
                    <a:pt x="6042494" y="1689100"/>
                    <a:pt x="6023444" y="1695450"/>
                  </a:cubicBezTo>
                  <a:cubicBezTo>
                    <a:pt x="6013919" y="1698625"/>
                    <a:pt x="6003223" y="1699406"/>
                    <a:pt x="5994869" y="1704975"/>
                  </a:cubicBezTo>
                  <a:cubicBezTo>
                    <a:pt x="5975819" y="1717675"/>
                    <a:pt x="5959439" y="1735835"/>
                    <a:pt x="5937719" y="1743075"/>
                  </a:cubicBezTo>
                  <a:cubicBezTo>
                    <a:pt x="5841687" y="1775086"/>
                    <a:pt x="5990645" y="1726245"/>
                    <a:pt x="5871044" y="1762125"/>
                  </a:cubicBezTo>
                  <a:cubicBezTo>
                    <a:pt x="5851810" y="1767895"/>
                    <a:pt x="5832944" y="1774825"/>
                    <a:pt x="5813894" y="1781175"/>
                  </a:cubicBezTo>
                  <a:cubicBezTo>
                    <a:pt x="5804369" y="1784350"/>
                    <a:pt x="5794973" y="1787942"/>
                    <a:pt x="5785319" y="1790700"/>
                  </a:cubicBezTo>
                  <a:lnTo>
                    <a:pt x="5718644" y="1809750"/>
                  </a:lnTo>
                  <a:cubicBezTo>
                    <a:pt x="5680038" y="1821332"/>
                    <a:pt x="5661198" y="1833066"/>
                    <a:pt x="5613869" y="1838325"/>
                  </a:cubicBezTo>
                  <a:lnTo>
                    <a:pt x="5528144" y="1847850"/>
                  </a:lnTo>
                  <a:cubicBezTo>
                    <a:pt x="5473682" y="1884158"/>
                    <a:pt x="5521189" y="1858640"/>
                    <a:pt x="5423369" y="1876425"/>
                  </a:cubicBezTo>
                  <a:cubicBezTo>
                    <a:pt x="5413491" y="1878221"/>
                    <a:pt x="5404672" y="1884154"/>
                    <a:pt x="5394794" y="1885950"/>
                  </a:cubicBezTo>
                  <a:cubicBezTo>
                    <a:pt x="5284546" y="1905995"/>
                    <a:pt x="5078846" y="1902967"/>
                    <a:pt x="5013794" y="1905000"/>
                  </a:cubicBezTo>
                  <a:cubicBezTo>
                    <a:pt x="4982701" y="1908455"/>
                    <a:pt x="4847550" y="1924050"/>
                    <a:pt x="4823294" y="1924050"/>
                  </a:cubicBezTo>
                  <a:cubicBezTo>
                    <a:pt x="4677209" y="1924050"/>
                    <a:pt x="4531194" y="1917700"/>
                    <a:pt x="4385144" y="1914525"/>
                  </a:cubicBezTo>
                  <a:cubicBezTo>
                    <a:pt x="4353394" y="1908175"/>
                    <a:pt x="4321306" y="1903328"/>
                    <a:pt x="4289894" y="1895475"/>
                  </a:cubicBezTo>
                  <a:cubicBezTo>
                    <a:pt x="4277194" y="1892300"/>
                    <a:pt x="4264707" y="1888102"/>
                    <a:pt x="4251794" y="1885950"/>
                  </a:cubicBezTo>
                  <a:cubicBezTo>
                    <a:pt x="4226545" y="1881742"/>
                    <a:pt x="4200843" y="1880633"/>
                    <a:pt x="4175594" y="1876425"/>
                  </a:cubicBezTo>
                  <a:cubicBezTo>
                    <a:pt x="4104427" y="1864564"/>
                    <a:pt x="4167804" y="1870964"/>
                    <a:pt x="4108919" y="1857375"/>
                  </a:cubicBezTo>
                  <a:cubicBezTo>
                    <a:pt x="4077369" y="1850094"/>
                    <a:pt x="4045607" y="1843648"/>
                    <a:pt x="4013669" y="1838325"/>
                  </a:cubicBezTo>
                  <a:cubicBezTo>
                    <a:pt x="3994619" y="1835150"/>
                    <a:pt x="3975372" y="1832990"/>
                    <a:pt x="3956519" y="1828800"/>
                  </a:cubicBezTo>
                  <a:cubicBezTo>
                    <a:pt x="3946718" y="1826622"/>
                    <a:pt x="3937883" y="1820695"/>
                    <a:pt x="3927944" y="1819275"/>
                  </a:cubicBezTo>
                  <a:cubicBezTo>
                    <a:pt x="3893227" y="1814315"/>
                    <a:pt x="3857998" y="1813848"/>
                    <a:pt x="3823169" y="1809750"/>
                  </a:cubicBezTo>
                  <a:cubicBezTo>
                    <a:pt x="3803989" y="1807493"/>
                    <a:pt x="3785118" y="1803090"/>
                    <a:pt x="3766019" y="1800225"/>
                  </a:cubicBezTo>
                  <a:cubicBezTo>
                    <a:pt x="3721614" y="1793564"/>
                    <a:pt x="3675843" y="1793510"/>
                    <a:pt x="3632669" y="1781175"/>
                  </a:cubicBezTo>
                  <a:cubicBezTo>
                    <a:pt x="3553407" y="1758529"/>
                    <a:pt x="3588418" y="1767731"/>
                    <a:pt x="3527894" y="1752600"/>
                  </a:cubicBezTo>
                  <a:cubicBezTo>
                    <a:pt x="3518369" y="1746250"/>
                    <a:pt x="3510260" y="1736917"/>
                    <a:pt x="3499319" y="1733550"/>
                  </a:cubicBezTo>
                  <a:cubicBezTo>
                    <a:pt x="3440638" y="1715494"/>
                    <a:pt x="3402899" y="1716971"/>
                    <a:pt x="3346919" y="1704975"/>
                  </a:cubicBezTo>
                  <a:cubicBezTo>
                    <a:pt x="3321318" y="1699489"/>
                    <a:pt x="3296392" y="1691060"/>
                    <a:pt x="3270719" y="1685925"/>
                  </a:cubicBezTo>
                  <a:cubicBezTo>
                    <a:pt x="3254844" y="1682750"/>
                    <a:pt x="3238713" y="1680660"/>
                    <a:pt x="3223094" y="1676400"/>
                  </a:cubicBezTo>
                  <a:cubicBezTo>
                    <a:pt x="3203721" y="1671116"/>
                    <a:pt x="3185902" y="1659568"/>
                    <a:pt x="3165944" y="1657350"/>
                  </a:cubicBezTo>
                  <a:lnTo>
                    <a:pt x="3080219" y="1647825"/>
                  </a:lnTo>
                  <a:cubicBezTo>
                    <a:pt x="3064344" y="1638300"/>
                    <a:pt x="3048293" y="1629062"/>
                    <a:pt x="3032594" y="1619250"/>
                  </a:cubicBezTo>
                  <a:cubicBezTo>
                    <a:pt x="3002046" y="1600158"/>
                    <a:pt x="3002051" y="1595603"/>
                    <a:pt x="2965919" y="1581150"/>
                  </a:cubicBezTo>
                  <a:cubicBezTo>
                    <a:pt x="2947275" y="1573692"/>
                    <a:pt x="2926730" y="1571080"/>
                    <a:pt x="2908769" y="1562100"/>
                  </a:cubicBezTo>
                  <a:cubicBezTo>
                    <a:pt x="2896069" y="1555750"/>
                    <a:pt x="2883964" y="1548036"/>
                    <a:pt x="2870669" y="1543050"/>
                  </a:cubicBezTo>
                  <a:cubicBezTo>
                    <a:pt x="2858412" y="1538453"/>
                    <a:pt x="2845156" y="1537121"/>
                    <a:pt x="2832569" y="1533525"/>
                  </a:cubicBezTo>
                  <a:cubicBezTo>
                    <a:pt x="2822915" y="1530767"/>
                    <a:pt x="2813519" y="1527175"/>
                    <a:pt x="2803994" y="1524000"/>
                  </a:cubicBezTo>
                  <a:cubicBezTo>
                    <a:pt x="2794469" y="1511300"/>
                    <a:pt x="2788628" y="1494706"/>
                    <a:pt x="2775419" y="1485900"/>
                  </a:cubicBezTo>
                  <a:cubicBezTo>
                    <a:pt x="2758711" y="1474761"/>
                    <a:pt x="2737750" y="1471720"/>
                    <a:pt x="2718269" y="1466850"/>
                  </a:cubicBezTo>
                  <a:cubicBezTo>
                    <a:pt x="2692869" y="1460500"/>
                    <a:pt x="2666907" y="1456079"/>
                    <a:pt x="2642069" y="1447800"/>
                  </a:cubicBezTo>
                  <a:cubicBezTo>
                    <a:pt x="2632544" y="1444625"/>
                    <a:pt x="2622474" y="1442765"/>
                    <a:pt x="2613494" y="1438275"/>
                  </a:cubicBezTo>
                  <a:cubicBezTo>
                    <a:pt x="2603255" y="1433155"/>
                    <a:pt x="2595158" y="1424345"/>
                    <a:pt x="2584919" y="1419225"/>
                  </a:cubicBezTo>
                  <a:cubicBezTo>
                    <a:pt x="2575939" y="1414735"/>
                    <a:pt x="2565324" y="1414190"/>
                    <a:pt x="2556344" y="1409700"/>
                  </a:cubicBezTo>
                  <a:cubicBezTo>
                    <a:pt x="2546105" y="1404580"/>
                    <a:pt x="2537708" y="1396330"/>
                    <a:pt x="2527769" y="1390650"/>
                  </a:cubicBezTo>
                  <a:cubicBezTo>
                    <a:pt x="2515441" y="1383605"/>
                    <a:pt x="2501997" y="1378645"/>
                    <a:pt x="2489669" y="1371600"/>
                  </a:cubicBezTo>
                  <a:cubicBezTo>
                    <a:pt x="2479730" y="1365920"/>
                    <a:pt x="2471813" y="1356570"/>
                    <a:pt x="2461094" y="1352550"/>
                  </a:cubicBezTo>
                  <a:cubicBezTo>
                    <a:pt x="2445935" y="1346866"/>
                    <a:pt x="2429273" y="1346537"/>
                    <a:pt x="2413469" y="1343025"/>
                  </a:cubicBezTo>
                  <a:cubicBezTo>
                    <a:pt x="2400690" y="1340185"/>
                    <a:pt x="2387908" y="1337262"/>
                    <a:pt x="2375369" y="1333500"/>
                  </a:cubicBezTo>
                  <a:cubicBezTo>
                    <a:pt x="2281029" y="1305198"/>
                    <a:pt x="2356173" y="1320776"/>
                    <a:pt x="2261069" y="1304925"/>
                  </a:cubicBezTo>
                  <a:cubicBezTo>
                    <a:pt x="2251544" y="1298575"/>
                    <a:pt x="2242733" y="1290995"/>
                    <a:pt x="2232494" y="1285875"/>
                  </a:cubicBezTo>
                  <a:cubicBezTo>
                    <a:pt x="2209373" y="1274315"/>
                    <a:pt x="2180205" y="1273346"/>
                    <a:pt x="2156294" y="1266825"/>
                  </a:cubicBezTo>
                  <a:cubicBezTo>
                    <a:pt x="2136921" y="1261541"/>
                    <a:pt x="2119173" y="1249206"/>
                    <a:pt x="2099144" y="1247775"/>
                  </a:cubicBezTo>
                  <a:cubicBezTo>
                    <a:pt x="1797464" y="1226226"/>
                    <a:pt x="1921204" y="1236794"/>
                    <a:pt x="1727669" y="1219200"/>
                  </a:cubicBezTo>
                  <a:lnTo>
                    <a:pt x="1641944" y="1190625"/>
                  </a:lnTo>
                  <a:cubicBezTo>
                    <a:pt x="1632419" y="1187450"/>
                    <a:pt x="1623214" y="1183069"/>
                    <a:pt x="1613369" y="1181100"/>
                  </a:cubicBezTo>
                  <a:cubicBezTo>
                    <a:pt x="1597494" y="1177925"/>
                    <a:pt x="1581450" y="1175502"/>
                    <a:pt x="1565744" y="1171575"/>
                  </a:cubicBezTo>
                  <a:cubicBezTo>
                    <a:pt x="1556004" y="1169140"/>
                    <a:pt x="1546909" y="1164485"/>
                    <a:pt x="1537169" y="1162050"/>
                  </a:cubicBezTo>
                  <a:cubicBezTo>
                    <a:pt x="1521463" y="1158123"/>
                    <a:pt x="1505348" y="1156037"/>
                    <a:pt x="1489544" y="1152525"/>
                  </a:cubicBezTo>
                  <a:cubicBezTo>
                    <a:pt x="1476765" y="1149685"/>
                    <a:pt x="1464031" y="1146596"/>
                    <a:pt x="1451444" y="1143000"/>
                  </a:cubicBezTo>
                  <a:cubicBezTo>
                    <a:pt x="1441790" y="1140242"/>
                    <a:pt x="1432848" y="1134584"/>
                    <a:pt x="1422869" y="1133475"/>
                  </a:cubicBezTo>
                  <a:cubicBezTo>
                    <a:pt x="1375430" y="1128204"/>
                    <a:pt x="1327619" y="1127125"/>
                    <a:pt x="1279994" y="1123950"/>
                  </a:cubicBezTo>
                  <a:cubicBezTo>
                    <a:pt x="1257769" y="1120775"/>
                    <a:pt x="1235334" y="1118828"/>
                    <a:pt x="1213319" y="1114425"/>
                  </a:cubicBezTo>
                  <a:cubicBezTo>
                    <a:pt x="1203474" y="1112456"/>
                    <a:pt x="1194622" y="1106696"/>
                    <a:pt x="1184744" y="1104900"/>
                  </a:cubicBezTo>
                  <a:cubicBezTo>
                    <a:pt x="1159559" y="1100321"/>
                    <a:pt x="1133844" y="1099267"/>
                    <a:pt x="1108544" y="1095375"/>
                  </a:cubicBezTo>
                  <a:cubicBezTo>
                    <a:pt x="966388" y="1073505"/>
                    <a:pt x="1207322" y="1099159"/>
                    <a:pt x="956144" y="1076325"/>
                  </a:cubicBezTo>
                  <a:cubicBezTo>
                    <a:pt x="943444" y="1073150"/>
                    <a:pt x="930631" y="1070396"/>
                    <a:pt x="918044" y="1066800"/>
                  </a:cubicBezTo>
                  <a:cubicBezTo>
                    <a:pt x="908390" y="1064042"/>
                    <a:pt x="899392" y="1058802"/>
                    <a:pt x="889469" y="1057275"/>
                  </a:cubicBezTo>
                  <a:cubicBezTo>
                    <a:pt x="857932" y="1052423"/>
                    <a:pt x="825969" y="1050925"/>
                    <a:pt x="794219" y="1047750"/>
                  </a:cubicBezTo>
                  <a:cubicBezTo>
                    <a:pt x="781519" y="1044575"/>
                    <a:pt x="769168" y="1039269"/>
                    <a:pt x="756119" y="1038225"/>
                  </a:cubicBezTo>
                  <a:cubicBezTo>
                    <a:pt x="564551" y="1022900"/>
                    <a:pt x="591759" y="1025957"/>
                    <a:pt x="432269" y="1038225"/>
                  </a:cubicBezTo>
                  <a:cubicBezTo>
                    <a:pt x="423301" y="1040467"/>
                    <a:pt x="376774" y="1051064"/>
                    <a:pt x="365594" y="1057275"/>
                  </a:cubicBezTo>
                  <a:cubicBezTo>
                    <a:pt x="345580" y="1068394"/>
                    <a:pt x="330164" y="1088135"/>
                    <a:pt x="308444" y="1095375"/>
                  </a:cubicBezTo>
                  <a:cubicBezTo>
                    <a:pt x="289394" y="1101725"/>
                    <a:pt x="268002" y="1103286"/>
                    <a:pt x="251294" y="1114425"/>
                  </a:cubicBezTo>
                  <a:cubicBezTo>
                    <a:pt x="241769" y="1120775"/>
                    <a:pt x="232958" y="1128355"/>
                    <a:pt x="222719" y="1133475"/>
                  </a:cubicBezTo>
                  <a:cubicBezTo>
                    <a:pt x="213739" y="1137965"/>
                    <a:pt x="203124" y="1138510"/>
                    <a:pt x="194144" y="1143000"/>
                  </a:cubicBezTo>
                  <a:cubicBezTo>
                    <a:pt x="183905" y="1148120"/>
                    <a:pt x="175808" y="1156930"/>
                    <a:pt x="165569" y="1162050"/>
                  </a:cubicBezTo>
                  <a:cubicBezTo>
                    <a:pt x="156589" y="1166540"/>
                    <a:pt x="145974" y="1167085"/>
                    <a:pt x="136994" y="1171575"/>
                  </a:cubicBezTo>
                  <a:cubicBezTo>
                    <a:pt x="126755" y="1176695"/>
                    <a:pt x="118880" y="1185976"/>
                    <a:pt x="108419" y="1190625"/>
                  </a:cubicBezTo>
                  <a:cubicBezTo>
                    <a:pt x="90069" y="1198780"/>
                    <a:pt x="70319" y="1203325"/>
                    <a:pt x="51269" y="1209675"/>
                  </a:cubicBezTo>
                  <a:lnTo>
                    <a:pt x="22694" y="1219200"/>
                  </a:lnTo>
                  <a:cubicBezTo>
                    <a:pt x="-17490" y="1158924"/>
                    <a:pt x="2056" y="1074738"/>
                    <a:pt x="32219" y="1038225"/>
                  </a:cubicBezTo>
                  <a:close/>
                </a:path>
              </a:pathLst>
            </a:cu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 name="Grupo 11">
              <a:extLst>
                <a:ext uri="{FF2B5EF4-FFF2-40B4-BE49-F238E27FC236}">
                  <a16:creationId xmlns:a16="http://schemas.microsoft.com/office/drawing/2014/main" id="{38515D3A-0374-445B-B89B-2C5DD0C5CE74}"/>
                </a:ext>
              </a:extLst>
            </p:cNvPr>
            <p:cNvGrpSpPr/>
            <p:nvPr/>
          </p:nvGrpSpPr>
          <p:grpSpPr>
            <a:xfrm>
              <a:off x="6537929" y="1788264"/>
              <a:ext cx="2067322" cy="676747"/>
              <a:chOff x="6537929" y="1788264"/>
              <a:chExt cx="2067322" cy="676747"/>
            </a:xfrm>
          </p:grpSpPr>
          <p:sp>
            <p:nvSpPr>
              <p:cNvPr id="10" name="Rectángulo 9">
                <a:extLst>
                  <a:ext uri="{FF2B5EF4-FFF2-40B4-BE49-F238E27FC236}">
                    <a16:creationId xmlns:a16="http://schemas.microsoft.com/office/drawing/2014/main" id="{B72B5210-987A-4166-AC03-E31D8FAABCB2}"/>
                  </a:ext>
                </a:extLst>
              </p:cNvPr>
              <p:cNvSpPr/>
              <p:nvPr/>
            </p:nvSpPr>
            <p:spPr>
              <a:xfrm>
                <a:off x="6537929" y="1788264"/>
                <a:ext cx="2067322" cy="6767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5" name="Rectángulo 44">
                <a:extLst>
                  <a:ext uri="{FF2B5EF4-FFF2-40B4-BE49-F238E27FC236}">
                    <a16:creationId xmlns:a16="http://schemas.microsoft.com/office/drawing/2014/main" id="{D09C453D-02A5-424B-8C1C-9E984FCC2929}"/>
                  </a:ext>
                </a:extLst>
              </p:cNvPr>
              <p:cNvSpPr/>
              <p:nvPr/>
            </p:nvSpPr>
            <p:spPr>
              <a:xfrm>
                <a:off x="6605190" y="1891059"/>
                <a:ext cx="451839" cy="454968"/>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739EAE96-9C74-4109-AD43-C95240BFBA49}"/>
                  </a:ext>
                </a:extLst>
              </p:cNvPr>
              <p:cNvSpPr/>
              <p:nvPr/>
            </p:nvSpPr>
            <p:spPr>
              <a:xfrm>
                <a:off x="7079147" y="1975193"/>
                <a:ext cx="984885" cy="369332"/>
              </a:xfrm>
              <a:prstGeom prst="rect">
                <a:avLst/>
              </a:prstGeom>
            </p:spPr>
            <p:txBody>
              <a:bodyPr wrap="none">
                <a:spAutoFit/>
              </a:bodyPr>
              <a:lstStyle/>
              <a:p>
                <a:r>
                  <a:rPr lang="es-ES" dirty="0">
                    <a:latin typeface="+mj-lt"/>
                  </a:rPr>
                  <a:t>Old </a:t>
                </a:r>
                <a:r>
                  <a:rPr lang="es-ES" dirty="0" err="1">
                    <a:latin typeface="+mj-lt"/>
                  </a:rPr>
                  <a:t>road</a:t>
                </a:r>
                <a:endParaRPr lang="es-ES" dirty="0">
                  <a:latin typeface="+mj-lt"/>
                </a:endParaRPr>
              </a:p>
            </p:txBody>
          </p:sp>
        </p:grpSp>
      </p:grpSp>
      <p:grpSp>
        <p:nvGrpSpPr>
          <p:cNvPr id="57" name="Grupo 56">
            <a:extLst>
              <a:ext uri="{FF2B5EF4-FFF2-40B4-BE49-F238E27FC236}">
                <a16:creationId xmlns:a16="http://schemas.microsoft.com/office/drawing/2014/main" id="{7CEF1057-6416-42FB-9165-D3E00AE242F4}"/>
              </a:ext>
            </a:extLst>
          </p:cNvPr>
          <p:cNvGrpSpPr/>
          <p:nvPr/>
        </p:nvGrpSpPr>
        <p:grpSpPr>
          <a:xfrm>
            <a:off x="1893287" y="2402722"/>
            <a:ext cx="6711964" cy="2567437"/>
            <a:chOff x="1893287" y="2402722"/>
            <a:chExt cx="6711964" cy="2567437"/>
          </a:xfrm>
        </p:grpSpPr>
        <p:sp>
          <p:nvSpPr>
            <p:cNvPr id="37" name="Forma libre: forma 36">
              <a:extLst>
                <a:ext uri="{FF2B5EF4-FFF2-40B4-BE49-F238E27FC236}">
                  <a16:creationId xmlns:a16="http://schemas.microsoft.com/office/drawing/2014/main" id="{BDE04AD1-0846-4368-A78A-36367ACAA98B}"/>
                </a:ext>
              </a:extLst>
            </p:cNvPr>
            <p:cNvSpPr/>
            <p:nvPr/>
          </p:nvSpPr>
          <p:spPr>
            <a:xfrm rot="1388331">
              <a:off x="1893287" y="2600155"/>
              <a:ext cx="1546117" cy="1202210"/>
            </a:xfrm>
            <a:custGeom>
              <a:avLst/>
              <a:gdLst>
                <a:gd name="connsiteX0" fmla="*/ 1633928 w 2503357"/>
                <a:gd name="connsiteY0" fmla="*/ 260929 h 2044758"/>
                <a:gd name="connsiteX1" fmla="*/ 1633928 w 2503357"/>
                <a:gd name="connsiteY1" fmla="*/ 260929 h 2044758"/>
                <a:gd name="connsiteX2" fmla="*/ 1903751 w 2503357"/>
                <a:gd name="connsiteY2" fmla="*/ 350870 h 2044758"/>
                <a:gd name="connsiteX3" fmla="*/ 1948721 w 2503357"/>
                <a:gd name="connsiteY3" fmla="*/ 380850 h 2044758"/>
                <a:gd name="connsiteX4" fmla="*/ 2023672 w 2503357"/>
                <a:gd name="connsiteY4" fmla="*/ 500771 h 2044758"/>
                <a:gd name="connsiteX5" fmla="*/ 2008682 w 2503357"/>
                <a:gd name="connsiteY5" fmla="*/ 545742 h 2044758"/>
                <a:gd name="connsiteX6" fmla="*/ 1993692 w 2503357"/>
                <a:gd name="connsiteY6" fmla="*/ 620693 h 2044758"/>
                <a:gd name="connsiteX7" fmla="*/ 1948721 w 2503357"/>
                <a:gd name="connsiteY7" fmla="*/ 665663 h 2044758"/>
                <a:gd name="connsiteX8" fmla="*/ 1963712 w 2503357"/>
                <a:gd name="connsiteY8" fmla="*/ 710634 h 2044758"/>
                <a:gd name="connsiteX9" fmla="*/ 2008682 w 2503357"/>
                <a:gd name="connsiteY9" fmla="*/ 725624 h 2044758"/>
                <a:gd name="connsiteX10" fmla="*/ 2143594 w 2503357"/>
                <a:gd name="connsiteY10" fmla="*/ 740614 h 2044758"/>
                <a:gd name="connsiteX11" fmla="*/ 2173574 w 2503357"/>
                <a:gd name="connsiteY11" fmla="*/ 785584 h 2044758"/>
                <a:gd name="connsiteX12" fmla="*/ 2203554 w 2503357"/>
                <a:gd name="connsiteY12" fmla="*/ 860535 h 2044758"/>
                <a:gd name="connsiteX13" fmla="*/ 2188564 w 2503357"/>
                <a:gd name="connsiteY13" fmla="*/ 905506 h 2044758"/>
                <a:gd name="connsiteX14" fmla="*/ 2143594 w 2503357"/>
                <a:gd name="connsiteY14" fmla="*/ 920496 h 2044758"/>
                <a:gd name="connsiteX15" fmla="*/ 2038662 w 2503357"/>
                <a:gd name="connsiteY15" fmla="*/ 950476 h 2044758"/>
                <a:gd name="connsiteX16" fmla="*/ 2083633 w 2503357"/>
                <a:gd name="connsiteY16" fmla="*/ 1085388 h 2044758"/>
                <a:gd name="connsiteX17" fmla="*/ 2323475 w 2503357"/>
                <a:gd name="connsiteY17" fmla="*/ 1115368 h 2044758"/>
                <a:gd name="connsiteX18" fmla="*/ 2353456 w 2503357"/>
                <a:gd name="connsiteY18" fmla="*/ 1145348 h 2044758"/>
                <a:gd name="connsiteX19" fmla="*/ 2368446 w 2503357"/>
                <a:gd name="connsiteY19" fmla="*/ 1265270 h 2044758"/>
                <a:gd name="connsiteX20" fmla="*/ 2443397 w 2503357"/>
                <a:gd name="connsiteY20" fmla="*/ 1280260 h 2044758"/>
                <a:gd name="connsiteX21" fmla="*/ 2428407 w 2503357"/>
                <a:gd name="connsiteY21" fmla="*/ 1340221 h 2044758"/>
                <a:gd name="connsiteX22" fmla="*/ 2383436 w 2503357"/>
                <a:gd name="connsiteY22" fmla="*/ 1355211 h 2044758"/>
                <a:gd name="connsiteX23" fmla="*/ 2398426 w 2503357"/>
                <a:gd name="connsiteY23" fmla="*/ 1400181 h 2044758"/>
                <a:gd name="connsiteX24" fmla="*/ 2413416 w 2503357"/>
                <a:gd name="connsiteY24" fmla="*/ 1475132 h 2044758"/>
                <a:gd name="connsiteX25" fmla="*/ 2428407 w 2503357"/>
                <a:gd name="connsiteY25" fmla="*/ 1520102 h 2044758"/>
                <a:gd name="connsiteX26" fmla="*/ 2488367 w 2503357"/>
                <a:gd name="connsiteY26" fmla="*/ 1610043 h 2044758"/>
                <a:gd name="connsiteX27" fmla="*/ 2503357 w 2503357"/>
                <a:gd name="connsiteY27" fmla="*/ 1655014 h 2044758"/>
                <a:gd name="connsiteX28" fmla="*/ 2488367 w 2503357"/>
                <a:gd name="connsiteY28" fmla="*/ 1699984 h 2044758"/>
                <a:gd name="connsiteX29" fmla="*/ 2308485 w 2503357"/>
                <a:gd name="connsiteY29" fmla="*/ 1744955 h 2044758"/>
                <a:gd name="connsiteX30" fmla="*/ 2293495 w 2503357"/>
                <a:gd name="connsiteY30" fmla="*/ 1834896 h 2044758"/>
                <a:gd name="connsiteX31" fmla="*/ 2188564 w 2503357"/>
                <a:gd name="connsiteY31" fmla="*/ 1849886 h 2044758"/>
                <a:gd name="connsiteX32" fmla="*/ 2143594 w 2503357"/>
                <a:gd name="connsiteY32" fmla="*/ 1864876 h 2044758"/>
                <a:gd name="connsiteX33" fmla="*/ 2113613 w 2503357"/>
                <a:gd name="connsiteY33" fmla="*/ 1894857 h 2044758"/>
                <a:gd name="connsiteX34" fmla="*/ 2068643 w 2503357"/>
                <a:gd name="connsiteY34" fmla="*/ 1924837 h 2044758"/>
                <a:gd name="connsiteX35" fmla="*/ 2023672 w 2503357"/>
                <a:gd name="connsiteY35" fmla="*/ 1999788 h 2044758"/>
                <a:gd name="connsiteX36" fmla="*/ 1933731 w 2503357"/>
                <a:gd name="connsiteY36" fmla="*/ 2029768 h 2044758"/>
                <a:gd name="connsiteX37" fmla="*/ 1888761 w 2503357"/>
                <a:gd name="connsiteY37" fmla="*/ 2044758 h 2044758"/>
                <a:gd name="connsiteX38" fmla="*/ 1768839 w 2503357"/>
                <a:gd name="connsiteY38" fmla="*/ 2029768 h 2044758"/>
                <a:gd name="connsiteX39" fmla="*/ 1633928 w 2503357"/>
                <a:gd name="connsiteY39" fmla="*/ 2014778 h 2044758"/>
                <a:gd name="connsiteX40" fmla="*/ 1693889 w 2503357"/>
                <a:gd name="connsiteY40" fmla="*/ 1909847 h 2044758"/>
                <a:gd name="connsiteX41" fmla="*/ 1723869 w 2503357"/>
                <a:gd name="connsiteY41" fmla="*/ 1879866 h 2044758"/>
                <a:gd name="connsiteX42" fmla="*/ 1768839 w 2503357"/>
                <a:gd name="connsiteY42" fmla="*/ 1864876 h 2044758"/>
                <a:gd name="connsiteX43" fmla="*/ 1783830 w 2503357"/>
                <a:gd name="connsiteY43" fmla="*/ 1819906 h 2044758"/>
                <a:gd name="connsiteX44" fmla="*/ 1768839 w 2503357"/>
                <a:gd name="connsiteY44" fmla="*/ 1759945 h 2044758"/>
                <a:gd name="connsiteX45" fmla="*/ 1768839 w 2503357"/>
                <a:gd name="connsiteY45" fmla="*/ 1670004 h 2044758"/>
                <a:gd name="connsiteX46" fmla="*/ 1723869 w 2503357"/>
                <a:gd name="connsiteY46" fmla="*/ 1655014 h 2044758"/>
                <a:gd name="connsiteX47" fmla="*/ 1633928 w 2503357"/>
                <a:gd name="connsiteY47" fmla="*/ 1610043 h 2044758"/>
                <a:gd name="connsiteX48" fmla="*/ 1439056 w 2503357"/>
                <a:gd name="connsiteY48" fmla="*/ 1655014 h 2044758"/>
                <a:gd name="connsiteX49" fmla="*/ 1394085 w 2503357"/>
                <a:gd name="connsiteY49" fmla="*/ 1670004 h 2044758"/>
                <a:gd name="connsiteX50" fmla="*/ 1319134 w 2503357"/>
                <a:gd name="connsiteY50" fmla="*/ 1655014 h 2044758"/>
                <a:gd name="connsiteX51" fmla="*/ 1274164 w 2503357"/>
                <a:gd name="connsiteY51" fmla="*/ 1625034 h 2044758"/>
                <a:gd name="connsiteX52" fmla="*/ 1184223 w 2503357"/>
                <a:gd name="connsiteY52" fmla="*/ 1520102 h 2044758"/>
                <a:gd name="connsiteX53" fmla="*/ 1124262 w 2503357"/>
                <a:gd name="connsiteY53" fmla="*/ 1535093 h 2044758"/>
                <a:gd name="connsiteX54" fmla="*/ 1079292 w 2503357"/>
                <a:gd name="connsiteY54" fmla="*/ 1565073 h 2044758"/>
                <a:gd name="connsiteX55" fmla="*/ 1034321 w 2503357"/>
                <a:gd name="connsiteY55" fmla="*/ 1580063 h 2044758"/>
                <a:gd name="connsiteX56" fmla="*/ 989351 w 2503357"/>
                <a:gd name="connsiteY56" fmla="*/ 1610043 h 2044758"/>
                <a:gd name="connsiteX57" fmla="*/ 959371 w 2503357"/>
                <a:gd name="connsiteY57" fmla="*/ 1640024 h 2044758"/>
                <a:gd name="connsiteX58" fmla="*/ 869430 w 2503357"/>
                <a:gd name="connsiteY58" fmla="*/ 1655014 h 2044758"/>
                <a:gd name="connsiteX59" fmla="*/ 779489 w 2503357"/>
                <a:gd name="connsiteY59" fmla="*/ 1684994 h 2044758"/>
                <a:gd name="connsiteX60" fmla="*/ 644577 w 2503357"/>
                <a:gd name="connsiteY60" fmla="*/ 1714975 h 2044758"/>
                <a:gd name="connsiteX61" fmla="*/ 479685 w 2503357"/>
                <a:gd name="connsiteY61" fmla="*/ 1699984 h 2044758"/>
                <a:gd name="connsiteX62" fmla="*/ 359764 w 2503357"/>
                <a:gd name="connsiteY62" fmla="*/ 1684994 h 2044758"/>
                <a:gd name="connsiteX63" fmla="*/ 389744 w 2503357"/>
                <a:gd name="connsiteY63" fmla="*/ 1640024 h 2044758"/>
                <a:gd name="connsiteX64" fmla="*/ 479685 w 2503357"/>
                <a:gd name="connsiteY64" fmla="*/ 1610043 h 2044758"/>
                <a:gd name="connsiteX65" fmla="*/ 644577 w 2503357"/>
                <a:gd name="connsiteY65" fmla="*/ 1565073 h 2044758"/>
                <a:gd name="connsiteX66" fmla="*/ 689548 w 2503357"/>
                <a:gd name="connsiteY66" fmla="*/ 1550083 h 2044758"/>
                <a:gd name="connsiteX67" fmla="*/ 734518 w 2503357"/>
                <a:gd name="connsiteY67" fmla="*/ 1535093 h 2044758"/>
                <a:gd name="connsiteX68" fmla="*/ 824459 w 2503357"/>
                <a:gd name="connsiteY68" fmla="*/ 1490122 h 2044758"/>
                <a:gd name="connsiteX69" fmla="*/ 869430 w 2503357"/>
                <a:gd name="connsiteY69" fmla="*/ 1460142 h 2044758"/>
                <a:gd name="connsiteX70" fmla="*/ 959371 w 2503357"/>
                <a:gd name="connsiteY70" fmla="*/ 1445152 h 2044758"/>
                <a:gd name="connsiteX71" fmla="*/ 1019331 w 2503357"/>
                <a:gd name="connsiteY71" fmla="*/ 1430161 h 2044758"/>
                <a:gd name="connsiteX72" fmla="*/ 1109272 w 2503357"/>
                <a:gd name="connsiteY72" fmla="*/ 1400181 h 2044758"/>
                <a:gd name="connsiteX73" fmla="*/ 1169233 w 2503357"/>
                <a:gd name="connsiteY73" fmla="*/ 1325230 h 2044758"/>
                <a:gd name="connsiteX74" fmla="*/ 1184223 w 2503357"/>
                <a:gd name="connsiteY74" fmla="*/ 1280260 h 2044758"/>
                <a:gd name="connsiteX75" fmla="*/ 1139253 w 2503357"/>
                <a:gd name="connsiteY75" fmla="*/ 1145348 h 2044758"/>
                <a:gd name="connsiteX76" fmla="*/ 1094282 w 2503357"/>
                <a:gd name="connsiteY76" fmla="*/ 1130358 h 2044758"/>
                <a:gd name="connsiteX77" fmla="*/ 1019331 w 2503357"/>
                <a:gd name="connsiteY77" fmla="*/ 1145348 h 2044758"/>
                <a:gd name="connsiteX78" fmla="*/ 929390 w 2503357"/>
                <a:gd name="connsiteY78" fmla="*/ 1175329 h 2044758"/>
                <a:gd name="connsiteX79" fmla="*/ 884420 w 2503357"/>
                <a:gd name="connsiteY79" fmla="*/ 1205309 h 2044758"/>
                <a:gd name="connsiteX80" fmla="*/ 734518 w 2503357"/>
                <a:gd name="connsiteY80" fmla="*/ 1250280 h 2044758"/>
                <a:gd name="connsiteX81" fmla="*/ 689548 w 2503357"/>
                <a:gd name="connsiteY81" fmla="*/ 1280260 h 2044758"/>
                <a:gd name="connsiteX82" fmla="*/ 554636 w 2503357"/>
                <a:gd name="connsiteY82" fmla="*/ 1310240 h 2044758"/>
                <a:gd name="connsiteX83" fmla="*/ 479685 w 2503357"/>
                <a:gd name="connsiteY83" fmla="*/ 1325230 h 2044758"/>
                <a:gd name="connsiteX84" fmla="*/ 449705 w 2503357"/>
                <a:gd name="connsiteY84" fmla="*/ 1355211 h 2044758"/>
                <a:gd name="connsiteX85" fmla="*/ 404734 w 2503357"/>
                <a:gd name="connsiteY85" fmla="*/ 1370201 h 2044758"/>
                <a:gd name="connsiteX86" fmla="*/ 89941 w 2503357"/>
                <a:gd name="connsiteY86" fmla="*/ 1355211 h 2044758"/>
                <a:gd name="connsiteX87" fmla="*/ 59961 w 2503357"/>
                <a:gd name="connsiteY87" fmla="*/ 1325230 h 2044758"/>
                <a:gd name="connsiteX88" fmla="*/ 14990 w 2503357"/>
                <a:gd name="connsiteY88" fmla="*/ 1310240 h 2044758"/>
                <a:gd name="connsiteX89" fmla="*/ 0 w 2503357"/>
                <a:gd name="connsiteY89" fmla="*/ 1265270 h 2044758"/>
                <a:gd name="connsiteX90" fmla="*/ 44971 w 2503357"/>
                <a:gd name="connsiteY90" fmla="*/ 1235289 h 2044758"/>
                <a:gd name="connsiteX91" fmla="*/ 194872 w 2503357"/>
                <a:gd name="connsiteY91" fmla="*/ 1205309 h 2044758"/>
                <a:gd name="connsiteX92" fmla="*/ 284813 w 2503357"/>
                <a:gd name="connsiteY92" fmla="*/ 1175329 h 2044758"/>
                <a:gd name="connsiteX93" fmla="*/ 359764 w 2503357"/>
                <a:gd name="connsiteY93" fmla="*/ 1115368 h 2044758"/>
                <a:gd name="connsiteX94" fmla="*/ 419725 w 2503357"/>
                <a:gd name="connsiteY94" fmla="*/ 1040417 h 2044758"/>
                <a:gd name="connsiteX95" fmla="*/ 464695 w 2503357"/>
                <a:gd name="connsiteY95" fmla="*/ 1025427 h 2044758"/>
                <a:gd name="connsiteX96" fmla="*/ 509666 w 2503357"/>
                <a:gd name="connsiteY96" fmla="*/ 995447 h 2044758"/>
                <a:gd name="connsiteX97" fmla="*/ 539646 w 2503357"/>
                <a:gd name="connsiteY97" fmla="*/ 965466 h 2044758"/>
                <a:gd name="connsiteX98" fmla="*/ 629587 w 2503357"/>
                <a:gd name="connsiteY98" fmla="*/ 935486 h 2044758"/>
                <a:gd name="connsiteX99" fmla="*/ 854439 w 2503357"/>
                <a:gd name="connsiteY99" fmla="*/ 890516 h 2044758"/>
                <a:gd name="connsiteX100" fmla="*/ 929390 w 2503357"/>
                <a:gd name="connsiteY100" fmla="*/ 875525 h 2044758"/>
                <a:gd name="connsiteX101" fmla="*/ 989351 w 2503357"/>
                <a:gd name="connsiteY101" fmla="*/ 800575 h 2044758"/>
                <a:gd name="connsiteX102" fmla="*/ 1004341 w 2503357"/>
                <a:gd name="connsiteY102" fmla="*/ 755604 h 2044758"/>
                <a:gd name="connsiteX103" fmla="*/ 989351 w 2503357"/>
                <a:gd name="connsiteY103" fmla="*/ 695643 h 2044758"/>
                <a:gd name="connsiteX104" fmla="*/ 944380 w 2503357"/>
                <a:gd name="connsiteY104" fmla="*/ 680653 h 2044758"/>
                <a:gd name="connsiteX105" fmla="*/ 659567 w 2503357"/>
                <a:gd name="connsiteY105" fmla="*/ 695643 h 2044758"/>
                <a:gd name="connsiteX106" fmla="*/ 554636 w 2503357"/>
                <a:gd name="connsiteY106" fmla="*/ 680653 h 2044758"/>
                <a:gd name="connsiteX107" fmla="*/ 509666 w 2503357"/>
                <a:gd name="connsiteY107" fmla="*/ 650673 h 2044758"/>
                <a:gd name="connsiteX108" fmla="*/ 464695 w 2503357"/>
                <a:gd name="connsiteY108" fmla="*/ 635683 h 2044758"/>
                <a:gd name="connsiteX109" fmla="*/ 449705 w 2503357"/>
                <a:gd name="connsiteY109" fmla="*/ 485781 h 2044758"/>
                <a:gd name="connsiteX110" fmla="*/ 494675 w 2503357"/>
                <a:gd name="connsiteY110" fmla="*/ 440811 h 2044758"/>
                <a:gd name="connsiteX111" fmla="*/ 674557 w 2503357"/>
                <a:gd name="connsiteY111" fmla="*/ 425821 h 2044758"/>
                <a:gd name="connsiteX112" fmla="*/ 764498 w 2503357"/>
                <a:gd name="connsiteY112" fmla="*/ 380850 h 2044758"/>
                <a:gd name="connsiteX113" fmla="*/ 809469 w 2503357"/>
                <a:gd name="connsiteY113" fmla="*/ 365860 h 2044758"/>
                <a:gd name="connsiteX114" fmla="*/ 839449 w 2503357"/>
                <a:gd name="connsiteY114" fmla="*/ 320889 h 2044758"/>
                <a:gd name="connsiteX115" fmla="*/ 884420 w 2503357"/>
                <a:gd name="connsiteY115" fmla="*/ 305899 h 2044758"/>
                <a:gd name="connsiteX116" fmla="*/ 959371 w 2503357"/>
                <a:gd name="connsiteY116" fmla="*/ 245939 h 2044758"/>
                <a:gd name="connsiteX117" fmla="*/ 944380 w 2503357"/>
                <a:gd name="connsiteY117" fmla="*/ 200968 h 2044758"/>
                <a:gd name="connsiteX118" fmla="*/ 914400 w 2503357"/>
                <a:gd name="connsiteY118" fmla="*/ 155998 h 2044758"/>
                <a:gd name="connsiteX119" fmla="*/ 974361 w 2503357"/>
                <a:gd name="connsiteY119" fmla="*/ 81047 h 2044758"/>
                <a:gd name="connsiteX120" fmla="*/ 1154243 w 2503357"/>
                <a:gd name="connsiteY120" fmla="*/ 36076 h 2044758"/>
                <a:gd name="connsiteX121" fmla="*/ 1349115 w 2503357"/>
                <a:gd name="connsiteY121" fmla="*/ 21086 h 2044758"/>
                <a:gd name="connsiteX122" fmla="*/ 1543987 w 2503357"/>
                <a:gd name="connsiteY122" fmla="*/ 21086 h 2044758"/>
                <a:gd name="connsiteX123" fmla="*/ 1588957 w 2503357"/>
                <a:gd name="connsiteY123" fmla="*/ 51066 h 2044758"/>
                <a:gd name="connsiteX124" fmla="*/ 1633928 w 2503357"/>
                <a:gd name="connsiteY124" fmla="*/ 141007 h 2044758"/>
                <a:gd name="connsiteX125" fmla="*/ 1663908 w 2503357"/>
                <a:gd name="connsiteY125" fmla="*/ 170988 h 2044758"/>
                <a:gd name="connsiteX126" fmla="*/ 1708879 w 2503357"/>
                <a:gd name="connsiteY126" fmla="*/ 185978 h 2044758"/>
                <a:gd name="connsiteX127" fmla="*/ 1753849 w 2503357"/>
                <a:gd name="connsiteY127" fmla="*/ 215958 h 2044758"/>
                <a:gd name="connsiteX128" fmla="*/ 1783830 w 2503357"/>
                <a:gd name="connsiteY128" fmla="*/ 245939 h 2044758"/>
                <a:gd name="connsiteX129" fmla="*/ 1873771 w 2503357"/>
                <a:gd name="connsiteY129" fmla="*/ 275919 h 2044758"/>
                <a:gd name="connsiteX130" fmla="*/ 1888761 w 2503357"/>
                <a:gd name="connsiteY130" fmla="*/ 320889 h 2044758"/>
                <a:gd name="connsiteX131" fmla="*/ 1918741 w 2503357"/>
                <a:gd name="connsiteY131" fmla="*/ 350870 h 2044758"/>
                <a:gd name="connsiteX132" fmla="*/ 1948721 w 2503357"/>
                <a:gd name="connsiteY132" fmla="*/ 440811 h 2044758"/>
                <a:gd name="connsiteX133" fmla="*/ 1963712 w 2503357"/>
                <a:gd name="connsiteY133" fmla="*/ 485781 h 2044758"/>
                <a:gd name="connsiteX134" fmla="*/ 2023672 w 2503357"/>
                <a:gd name="connsiteY134" fmla="*/ 500771 h 2044758"/>
                <a:gd name="connsiteX135" fmla="*/ 1993692 w 2503357"/>
                <a:gd name="connsiteY135" fmla="*/ 620693 h 2044758"/>
                <a:gd name="connsiteX136" fmla="*/ 1978702 w 2503357"/>
                <a:gd name="connsiteY136" fmla="*/ 635683 h 2044758"/>
                <a:gd name="connsiteX137" fmla="*/ 2038662 w 2503357"/>
                <a:gd name="connsiteY137" fmla="*/ 620693 h 204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2503357" h="2044758">
                  <a:moveTo>
                    <a:pt x="1633928" y="260929"/>
                  </a:moveTo>
                  <a:lnTo>
                    <a:pt x="1633928" y="260929"/>
                  </a:lnTo>
                  <a:cubicBezTo>
                    <a:pt x="1723869" y="290909"/>
                    <a:pt x="1815156" y="317119"/>
                    <a:pt x="1903751" y="350870"/>
                  </a:cubicBezTo>
                  <a:cubicBezTo>
                    <a:pt x="1920586" y="357284"/>
                    <a:pt x="1939173" y="365573"/>
                    <a:pt x="1948721" y="380850"/>
                  </a:cubicBezTo>
                  <a:cubicBezTo>
                    <a:pt x="2037915" y="523559"/>
                    <a:pt x="1921899" y="432923"/>
                    <a:pt x="2023672" y="500771"/>
                  </a:cubicBezTo>
                  <a:cubicBezTo>
                    <a:pt x="2018675" y="515761"/>
                    <a:pt x="2012514" y="530413"/>
                    <a:pt x="2008682" y="545742"/>
                  </a:cubicBezTo>
                  <a:cubicBezTo>
                    <a:pt x="2002503" y="570460"/>
                    <a:pt x="2005086" y="597904"/>
                    <a:pt x="1993692" y="620693"/>
                  </a:cubicBezTo>
                  <a:cubicBezTo>
                    <a:pt x="1984211" y="639654"/>
                    <a:pt x="1963711" y="650673"/>
                    <a:pt x="1948721" y="665663"/>
                  </a:cubicBezTo>
                  <a:cubicBezTo>
                    <a:pt x="1953718" y="680653"/>
                    <a:pt x="1952539" y="699461"/>
                    <a:pt x="1963712" y="710634"/>
                  </a:cubicBezTo>
                  <a:cubicBezTo>
                    <a:pt x="1974885" y="721807"/>
                    <a:pt x="1993096" y="723026"/>
                    <a:pt x="2008682" y="725624"/>
                  </a:cubicBezTo>
                  <a:cubicBezTo>
                    <a:pt x="2053314" y="733063"/>
                    <a:pt x="2098623" y="735617"/>
                    <a:pt x="2143594" y="740614"/>
                  </a:cubicBezTo>
                  <a:cubicBezTo>
                    <a:pt x="2153587" y="755604"/>
                    <a:pt x="2170612" y="767813"/>
                    <a:pt x="2173574" y="785584"/>
                  </a:cubicBezTo>
                  <a:cubicBezTo>
                    <a:pt x="2187796" y="870919"/>
                    <a:pt x="2105635" y="795255"/>
                    <a:pt x="2203554" y="860535"/>
                  </a:cubicBezTo>
                  <a:cubicBezTo>
                    <a:pt x="2198557" y="875525"/>
                    <a:pt x="2199737" y="894333"/>
                    <a:pt x="2188564" y="905506"/>
                  </a:cubicBezTo>
                  <a:cubicBezTo>
                    <a:pt x="2177391" y="916679"/>
                    <a:pt x="2158787" y="916155"/>
                    <a:pt x="2143594" y="920496"/>
                  </a:cubicBezTo>
                  <a:cubicBezTo>
                    <a:pt x="2011828" y="958143"/>
                    <a:pt x="2146493" y="914533"/>
                    <a:pt x="2038662" y="950476"/>
                  </a:cubicBezTo>
                  <a:cubicBezTo>
                    <a:pt x="2039882" y="959017"/>
                    <a:pt x="2034978" y="1074576"/>
                    <a:pt x="2083633" y="1085388"/>
                  </a:cubicBezTo>
                  <a:cubicBezTo>
                    <a:pt x="2162284" y="1102866"/>
                    <a:pt x="2323475" y="1115368"/>
                    <a:pt x="2323475" y="1115368"/>
                  </a:cubicBezTo>
                  <a:cubicBezTo>
                    <a:pt x="2333469" y="1125361"/>
                    <a:pt x="2351703" y="1131324"/>
                    <a:pt x="2353456" y="1145348"/>
                  </a:cubicBezTo>
                  <a:cubicBezTo>
                    <a:pt x="2359802" y="1196114"/>
                    <a:pt x="2305973" y="1238496"/>
                    <a:pt x="2368446" y="1265270"/>
                  </a:cubicBezTo>
                  <a:cubicBezTo>
                    <a:pt x="2391864" y="1275307"/>
                    <a:pt x="2418413" y="1275263"/>
                    <a:pt x="2443397" y="1280260"/>
                  </a:cubicBezTo>
                  <a:cubicBezTo>
                    <a:pt x="2438400" y="1300247"/>
                    <a:pt x="2441277" y="1324133"/>
                    <a:pt x="2428407" y="1340221"/>
                  </a:cubicBezTo>
                  <a:cubicBezTo>
                    <a:pt x="2418536" y="1352560"/>
                    <a:pt x="2390503" y="1341078"/>
                    <a:pt x="2383436" y="1355211"/>
                  </a:cubicBezTo>
                  <a:cubicBezTo>
                    <a:pt x="2376369" y="1369344"/>
                    <a:pt x="2394594" y="1384852"/>
                    <a:pt x="2398426" y="1400181"/>
                  </a:cubicBezTo>
                  <a:cubicBezTo>
                    <a:pt x="2404605" y="1424899"/>
                    <a:pt x="2407236" y="1450414"/>
                    <a:pt x="2413416" y="1475132"/>
                  </a:cubicBezTo>
                  <a:cubicBezTo>
                    <a:pt x="2417248" y="1490461"/>
                    <a:pt x="2420733" y="1506290"/>
                    <a:pt x="2428407" y="1520102"/>
                  </a:cubicBezTo>
                  <a:cubicBezTo>
                    <a:pt x="2445906" y="1551599"/>
                    <a:pt x="2488367" y="1610043"/>
                    <a:pt x="2488367" y="1610043"/>
                  </a:cubicBezTo>
                  <a:cubicBezTo>
                    <a:pt x="2493364" y="1625033"/>
                    <a:pt x="2503357" y="1639213"/>
                    <a:pt x="2503357" y="1655014"/>
                  </a:cubicBezTo>
                  <a:cubicBezTo>
                    <a:pt x="2503357" y="1670815"/>
                    <a:pt x="2501225" y="1690800"/>
                    <a:pt x="2488367" y="1699984"/>
                  </a:cubicBezTo>
                  <a:cubicBezTo>
                    <a:pt x="2452216" y="1725806"/>
                    <a:pt x="2350133" y="1738014"/>
                    <a:pt x="2308485" y="1744955"/>
                  </a:cubicBezTo>
                  <a:cubicBezTo>
                    <a:pt x="2303488" y="1774935"/>
                    <a:pt x="2316369" y="1814881"/>
                    <a:pt x="2293495" y="1834896"/>
                  </a:cubicBezTo>
                  <a:cubicBezTo>
                    <a:pt x="2266905" y="1858162"/>
                    <a:pt x="2223210" y="1842957"/>
                    <a:pt x="2188564" y="1849886"/>
                  </a:cubicBezTo>
                  <a:cubicBezTo>
                    <a:pt x="2173070" y="1852985"/>
                    <a:pt x="2158584" y="1859879"/>
                    <a:pt x="2143594" y="1864876"/>
                  </a:cubicBezTo>
                  <a:cubicBezTo>
                    <a:pt x="2133600" y="1874870"/>
                    <a:pt x="2124649" y="1886028"/>
                    <a:pt x="2113613" y="1894857"/>
                  </a:cubicBezTo>
                  <a:cubicBezTo>
                    <a:pt x="2099545" y="1906111"/>
                    <a:pt x="2079897" y="1910769"/>
                    <a:pt x="2068643" y="1924837"/>
                  </a:cubicBezTo>
                  <a:cubicBezTo>
                    <a:pt x="2034452" y="1967576"/>
                    <a:pt x="2078003" y="1972623"/>
                    <a:pt x="2023672" y="1999788"/>
                  </a:cubicBezTo>
                  <a:cubicBezTo>
                    <a:pt x="1995406" y="2013921"/>
                    <a:pt x="1963711" y="2019775"/>
                    <a:pt x="1933731" y="2029768"/>
                  </a:cubicBezTo>
                  <a:lnTo>
                    <a:pt x="1888761" y="2044758"/>
                  </a:lnTo>
                  <a:lnTo>
                    <a:pt x="1768839" y="2029768"/>
                  </a:lnTo>
                  <a:cubicBezTo>
                    <a:pt x="1723902" y="2024481"/>
                    <a:pt x="1667980" y="2044573"/>
                    <a:pt x="1633928" y="2014778"/>
                  </a:cubicBezTo>
                  <a:cubicBezTo>
                    <a:pt x="1551446" y="1942607"/>
                    <a:pt x="1672108" y="1917107"/>
                    <a:pt x="1693889" y="1909847"/>
                  </a:cubicBezTo>
                  <a:cubicBezTo>
                    <a:pt x="1703882" y="1899853"/>
                    <a:pt x="1711750" y="1887137"/>
                    <a:pt x="1723869" y="1879866"/>
                  </a:cubicBezTo>
                  <a:cubicBezTo>
                    <a:pt x="1737418" y="1871736"/>
                    <a:pt x="1757666" y="1876049"/>
                    <a:pt x="1768839" y="1864876"/>
                  </a:cubicBezTo>
                  <a:cubicBezTo>
                    <a:pt x="1780012" y="1853703"/>
                    <a:pt x="1778833" y="1834896"/>
                    <a:pt x="1783830" y="1819906"/>
                  </a:cubicBezTo>
                  <a:cubicBezTo>
                    <a:pt x="1778833" y="1799919"/>
                    <a:pt x="1768839" y="1780547"/>
                    <a:pt x="1768839" y="1759945"/>
                  </a:cubicBezTo>
                  <a:cubicBezTo>
                    <a:pt x="1768839" y="1719969"/>
                    <a:pt x="1808815" y="1709980"/>
                    <a:pt x="1768839" y="1670004"/>
                  </a:cubicBezTo>
                  <a:cubicBezTo>
                    <a:pt x="1757666" y="1658831"/>
                    <a:pt x="1738002" y="1662080"/>
                    <a:pt x="1723869" y="1655014"/>
                  </a:cubicBezTo>
                  <a:cubicBezTo>
                    <a:pt x="1607626" y="1596893"/>
                    <a:pt x="1746968" y="1647725"/>
                    <a:pt x="1633928" y="1610043"/>
                  </a:cubicBezTo>
                  <a:cubicBezTo>
                    <a:pt x="1497712" y="1629504"/>
                    <a:pt x="1562517" y="1613861"/>
                    <a:pt x="1439056" y="1655014"/>
                  </a:cubicBezTo>
                  <a:lnTo>
                    <a:pt x="1394085" y="1670004"/>
                  </a:lnTo>
                  <a:cubicBezTo>
                    <a:pt x="1369101" y="1665007"/>
                    <a:pt x="1342990" y="1663960"/>
                    <a:pt x="1319134" y="1655014"/>
                  </a:cubicBezTo>
                  <a:cubicBezTo>
                    <a:pt x="1302265" y="1648688"/>
                    <a:pt x="1287843" y="1636758"/>
                    <a:pt x="1274164" y="1625034"/>
                  </a:cubicBezTo>
                  <a:cubicBezTo>
                    <a:pt x="1217618" y="1576566"/>
                    <a:pt x="1219585" y="1573147"/>
                    <a:pt x="1184223" y="1520102"/>
                  </a:cubicBezTo>
                  <a:cubicBezTo>
                    <a:pt x="1164236" y="1525099"/>
                    <a:pt x="1143198" y="1526977"/>
                    <a:pt x="1124262" y="1535093"/>
                  </a:cubicBezTo>
                  <a:cubicBezTo>
                    <a:pt x="1107703" y="1542190"/>
                    <a:pt x="1095406" y="1557016"/>
                    <a:pt x="1079292" y="1565073"/>
                  </a:cubicBezTo>
                  <a:cubicBezTo>
                    <a:pt x="1065159" y="1572139"/>
                    <a:pt x="1049311" y="1575066"/>
                    <a:pt x="1034321" y="1580063"/>
                  </a:cubicBezTo>
                  <a:cubicBezTo>
                    <a:pt x="1019331" y="1590056"/>
                    <a:pt x="1003419" y="1598789"/>
                    <a:pt x="989351" y="1610043"/>
                  </a:cubicBezTo>
                  <a:cubicBezTo>
                    <a:pt x="978315" y="1618872"/>
                    <a:pt x="972604" y="1635062"/>
                    <a:pt x="959371" y="1640024"/>
                  </a:cubicBezTo>
                  <a:cubicBezTo>
                    <a:pt x="930912" y="1650696"/>
                    <a:pt x="898916" y="1647642"/>
                    <a:pt x="869430" y="1655014"/>
                  </a:cubicBezTo>
                  <a:cubicBezTo>
                    <a:pt x="838772" y="1662679"/>
                    <a:pt x="810477" y="1678796"/>
                    <a:pt x="779489" y="1684994"/>
                  </a:cubicBezTo>
                  <a:cubicBezTo>
                    <a:pt x="684336" y="1704024"/>
                    <a:pt x="729256" y="1693804"/>
                    <a:pt x="644577" y="1714975"/>
                  </a:cubicBezTo>
                  <a:lnTo>
                    <a:pt x="479685" y="1699984"/>
                  </a:lnTo>
                  <a:cubicBezTo>
                    <a:pt x="439622" y="1695767"/>
                    <a:pt x="393283" y="1707340"/>
                    <a:pt x="359764" y="1684994"/>
                  </a:cubicBezTo>
                  <a:cubicBezTo>
                    <a:pt x="344774" y="1675001"/>
                    <a:pt x="374467" y="1649572"/>
                    <a:pt x="389744" y="1640024"/>
                  </a:cubicBezTo>
                  <a:cubicBezTo>
                    <a:pt x="416543" y="1623275"/>
                    <a:pt x="448697" y="1616241"/>
                    <a:pt x="479685" y="1610043"/>
                  </a:cubicBezTo>
                  <a:cubicBezTo>
                    <a:pt x="585625" y="1588855"/>
                    <a:pt x="530464" y="1603110"/>
                    <a:pt x="644577" y="1565073"/>
                  </a:cubicBezTo>
                  <a:lnTo>
                    <a:pt x="689548" y="1550083"/>
                  </a:lnTo>
                  <a:lnTo>
                    <a:pt x="734518" y="1535093"/>
                  </a:lnTo>
                  <a:cubicBezTo>
                    <a:pt x="863391" y="1449177"/>
                    <a:pt x="700343" y="1552180"/>
                    <a:pt x="824459" y="1490122"/>
                  </a:cubicBezTo>
                  <a:cubicBezTo>
                    <a:pt x="840573" y="1482065"/>
                    <a:pt x="852338" y="1465839"/>
                    <a:pt x="869430" y="1460142"/>
                  </a:cubicBezTo>
                  <a:cubicBezTo>
                    <a:pt x="898264" y="1450531"/>
                    <a:pt x="929567" y="1451113"/>
                    <a:pt x="959371" y="1445152"/>
                  </a:cubicBezTo>
                  <a:cubicBezTo>
                    <a:pt x="979573" y="1441112"/>
                    <a:pt x="999598" y="1436081"/>
                    <a:pt x="1019331" y="1430161"/>
                  </a:cubicBezTo>
                  <a:cubicBezTo>
                    <a:pt x="1049600" y="1421080"/>
                    <a:pt x="1109272" y="1400181"/>
                    <a:pt x="1109272" y="1400181"/>
                  </a:cubicBezTo>
                  <a:cubicBezTo>
                    <a:pt x="1137160" y="1372294"/>
                    <a:pt x="1150322" y="1363053"/>
                    <a:pt x="1169233" y="1325230"/>
                  </a:cubicBezTo>
                  <a:cubicBezTo>
                    <a:pt x="1176299" y="1311097"/>
                    <a:pt x="1179226" y="1295250"/>
                    <a:pt x="1184223" y="1280260"/>
                  </a:cubicBezTo>
                  <a:cubicBezTo>
                    <a:pt x="1175823" y="1221458"/>
                    <a:pt x="1190781" y="1176265"/>
                    <a:pt x="1139253" y="1145348"/>
                  </a:cubicBezTo>
                  <a:cubicBezTo>
                    <a:pt x="1125704" y="1137218"/>
                    <a:pt x="1109272" y="1135355"/>
                    <a:pt x="1094282" y="1130358"/>
                  </a:cubicBezTo>
                  <a:cubicBezTo>
                    <a:pt x="1069298" y="1135355"/>
                    <a:pt x="1043912" y="1138644"/>
                    <a:pt x="1019331" y="1145348"/>
                  </a:cubicBezTo>
                  <a:cubicBezTo>
                    <a:pt x="988842" y="1153663"/>
                    <a:pt x="929390" y="1175329"/>
                    <a:pt x="929390" y="1175329"/>
                  </a:cubicBezTo>
                  <a:cubicBezTo>
                    <a:pt x="914400" y="1185322"/>
                    <a:pt x="900979" y="1198212"/>
                    <a:pt x="884420" y="1205309"/>
                  </a:cubicBezTo>
                  <a:cubicBezTo>
                    <a:pt x="825760" y="1230449"/>
                    <a:pt x="794981" y="1209971"/>
                    <a:pt x="734518" y="1250280"/>
                  </a:cubicBezTo>
                  <a:cubicBezTo>
                    <a:pt x="719528" y="1260273"/>
                    <a:pt x="705662" y="1272203"/>
                    <a:pt x="689548" y="1280260"/>
                  </a:cubicBezTo>
                  <a:cubicBezTo>
                    <a:pt x="651791" y="1299138"/>
                    <a:pt x="590824" y="1303661"/>
                    <a:pt x="554636" y="1310240"/>
                  </a:cubicBezTo>
                  <a:cubicBezTo>
                    <a:pt x="529569" y="1314798"/>
                    <a:pt x="504669" y="1320233"/>
                    <a:pt x="479685" y="1325230"/>
                  </a:cubicBezTo>
                  <a:cubicBezTo>
                    <a:pt x="469692" y="1335224"/>
                    <a:pt x="461824" y="1347940"/>
                    <a:pt x="449705" y="1355211"/>
                  </a:cubicBezTo>
                  <a:cubicBezTo>
                    <a:pt x="436156" y="1363341"/>
                    <a:pt x="420535" y="1370201"/>
                    <a:pt x="404734" y="1370201"/>
                  </a:cubicBezTo>
                  <a:cubicBezTo>
                    <a:pt x="299684" y="1370201"/>
                    <a:pt x="194872" y="1360208"/>
                    <a:pt x="89941" y="1355211"/>
                  </a:cubicBezTo>
                  <a:cubicBezTo>
                    <a:pt x="79948" y="1345217"/>
                    <a:pt x="72080" y="1332501"/>
                    <a:pt x="59961" y="1325230"/>
                  </a:cubicBezTo>
                  <a:cubicBezTo>
                    <a:pt x="46412" y="1317100"/>
                    <a:pt x="26163" y="1321413"/>
                    <a:pt x="14990" y="1310240"/>
                  </a:cubicBezTo>
                  <a:cubicBezTo>
                    <a:pt x="3817" y="1299067"/>
                    <a:pt x="4997" y="1280260"/>
                    <a:pt x="0" y="1265270"/>
                  </a:cubicBezTo>
                  <a:cubicBezTo>
                    <a:pt x="14990" y="1255276"/>
                    <a:pt x="28857" y="1243346"/>
                    <a:pt x="44971" y="1235289"/>
                  </a:cubicBezTo>
                  <a:cubicBezTo>
                    <a:pt x="86831" y="1214359"/>
                    <a:pt x="156204" y="1210833"/>
                    <a:pt x="194872" y="1205309"/>
                  </a:cubicBezTo>
                  <a:cubicBezTo>
                    <a:pt x="224852" y="1195316"/>
                    <a:pt x="262467" y="1197675"/>
                    <a:pt x="284813" y="1175329"/>
                  </a:cubicBezTo>
                  <a:cubicBezTo>
                    <a:pt x="327533" y="1132609"/>
                    <a:pt x="303034" y="1153188"/>
                    <a:pt x="359764" y="1115368"/>
                  </a:cubicBezTo>
                  <a:cubicBezTo>
                    <a:pt x="373381" y="1094942"/>
                    <a:pt x="395991" y="1054657"/>
                    <a:pt x="419725" y="1040417"/>
                  </a:cubicBezTo>
                  <a:cubicBezTo>
                    <a:pt x="433274" y="1032287"/>
                    <a:pt x="450562" y="1032493"/>
                    <a:pt x="464695" y="1025427"/>
                  </a:cubicBezTo>
                  <a:cubicBezTo>
                    <a:pt x="480809" y="1017370"/>
                    <a:pt x="495598" y="1006702"/>
                    <a:pt x="509666" y="995447"/>
                  </a:cubicBezTo>
                  <a:cubicBezTo>
                    <a:pt x="520702" y="986618"/>
                    <a:pt x="527005" y="971786"/>
                    <a:pt x="539646" y="965466"/>
                  </a:cubicBezTo>
                  <a:cubicBezTo>
                    <a:pt x="567912" y="951333"/>
                    <a:pt x="599607" y="945479"/>
                    <a:pt x="629587" y="935486"/>
                  </a:cubicBezTo>
                  <a:cubicBezTo>
                    <a:pt x="744935" y="897037"/>
                    <a:pt x="610074" y="939392"/>
                    <a:pt x="854439" y="890516"/>
                  </a:cubicBezTo>
                  <a:lnTo>
                    <a:pt x="929390" y="875525"/>
                  </a:lnTo>
                  <a:cubicBezTo>
                    <a:pt x="957276" y="847640"/>
                    <a:pt x="970441" y="838395"/>
                    <a:pt x="989351" y="800575"/>
                  </a:cubicBezTo>
                  <a:cubicBezTo>
                    <a:pt x="996417" y="786442"/>
                    <a:pt x="999344" y="770594"/>
                    <a:pt x="1004341" y="755604"/>
                  </a:cubicBezTo>
                  <a:cubicBezTo>
                    <a:pt x="999344" y="735617"/>
                    <a:pt x="1002221" y="711731"/>
                    <a:pt x="989351" y="695643"/>
                  </a:cubicBezTo>
                  <a:cubicBezTo>
                    <a:pt x="979480" y="683304"/>
                    <a:pt x="960181" y="680653"/>
                    <a:pt x="944380" y="680653"/>
                  </a:cubicBezTo>
                  <a:cubicBezTo>
                    <a:pt x="849311" y="680653"/>
                    <a:pt x="754505" y="690646"/>
                    <a:pt x="659567" y="695643"/>
                  </a:cubicBezTo>
                  <a:cubicBezTo>
                    <a:pt x="624590" y="690646"/>
                    <a:pt x="588478" y="690806"/>
                    <a:pt x="554636" y="680653"/>
                  </a:cubicBezTo>
                  <a:cubicBezTo>
                    <a:pt x="537380" y="675476"/>
                    <a:pt x="525780" y="658730"/>
                    <a:pt x="509666" y="650673"/>
                  </a:cubicBezTo>
                  <a:cubicBezTo>
                    <a:pt x="495533" y="643607"/>
                    <a:pt x="479685" y="640680"/>
                    <a:pt x="464695" y="635683"/>
                  </a:cubicBezTo>
                  <a:cubicBezTo>
                    <a:pt x="444661" y="575580"/>
                    <a:pt x="416319" y="544207"/>
                    <a:pt x="449705" y="485781"/>
                  </a:cubicBezTo>
                  <a:cubicBezTo>
                    <a:pt x="460223" y="467375"/>
                    <a:pt x="474192" y="446273"/>
                    <a:pt x="494675" y="440811"/>
                  </a:cubicBezTo>
                  <a:cubicBezTo>
                    <a:pt x="552812" y="425308"/>
                    <a:pt x="614596" y="430818"/>
                    <a:pt x="674557" y="425821"/>
                  </a:cubicBezTo>
                  <a:cubicBezTo>
                    <a:pt x="787601" y="388138"/>
                    <a:pt x="648254" y="438971"/>
                    <a:pt x="764498" y="380850"/>
                  </a:cubicBezTo>
                  <a:cubicBezTo>
                    <a:pt x="778631" y="373784"/>
                    <a:pt x="794479" y="370857"/>
                    <a:pt x="809469" y="365860"/>
                  </a:cubicBezTo>
                  <a:cubicBezTo>
                    <a:pt x="819462" y="350870"/>
                    <a:pt x="825381" y="332144"/>
                    <a:pt x="839449" y="320889"/>
                  </a:cubicBezTo>
                  <a:cubicBezTo>
                    <a:pt x="851788" y="311018"/>
                    <a:pt x="870287" y="312965"/>
                    <a:pt x="884420" y="305899"/>
                  </a:cubicBezTo>
                  <a:cubicBezTo>
                    <a:pt x="922238" y="286990"/>
                    <a:pt x="931486" y="273823"/>
                    <a:pt x="959371" y="245939"/>
                  </a:cubicBezTo>
                  <a:cubicBezTo>
                    <a:pt x="954374" y="230949"/>
                    <a:pt x="951447" y="215101"/>
                    <a:pt x="944380" y="200968"/>
                  </a:cubicBezTo>
                  <a:cubicBezTo>
                    <a:pt x="936323" y="184854"/>
                    <a:pt x="917362" y="173769"/>
                    <a:pt x="914400" y="155998"/>
                  </a:cubicBezTo>
                  <a:cubicBezTo>
                    <a:pt x="907954" y="117321"/>
                    <a:pt x="947179" y="93128"/>
                    <a:pt x="974361" y="81047"/>
                  </a:cubicBezTo>
                  <a:cubicBezTo>
                    <a:pt x="1031433" y="55682"/>
                    <a:pt x="1092474" y="42578"/>
                    <a:pt x="1154243" y="36076"/>
                  </a:cubicBezTo>
                  <a:cubicBezTo>
                    <a:pt x="1219034" y="29256"/>
                    <a:pt x="1284158" y="26083"/>
                    <a:pt x="1349115" y="21086"/>
                  </a:cubicBezTo>
                  <a:cubicBezTo>
                    <a:pt x="1429644" y="-5757"/>
                    <a:pt x="1416757" y="-8274"/>
                    <a:pt x="1543987" y="21086"/>
                  </a:cubicBezTo>
                  <a:cubicBezTo>
                    <a:pt x="1561541" y="25137"/>
                    <a:pt x="1573967" y="41073"/>
                    <a:pt x="1588957" y="51066"/>
                  </a:cubicBezTo>
                  <a:cubicBezTo>
                    <a:pt x="1604791" y="98565"/>
                    <a:pt x="1600718" y="99494"/>
                    <a:pt x="1633928" y="141007"/>
                  </a:cubicBezTo>
                  <a:cubicBezTo>
                    <a:pt x="1642757" y="152043"/>
                    <a:pt x="1651789" y="163717"/>
                    <a:pt x="1663908" y="170988"/>
                  </a:cubicBezTo>
                  <a:cubicBezTo>
                    <a:pt x="1677457" y="179118"/>
                    <a:pt x="1693889" y="180981"/>
                    <a:pt x="1708879" y="185978"/>
                  </a:cubicBezTo>
                  <a:cubicBezTo>
                    <a:pt x="1723869" y="195971"/>
                    <a:pt x="1739781" y="204704"/>
                    <a:pt x="1753849" y="215958"/>
                  </a:cubicBezTo>
                  <a:cubicBezTo>
                    <a:pt x="1764885" y="224787"/>
                    <a:pt x="1771189" y="239618"/>
                    <a:pt x="1783830" y="245939"/>
                  </a:cubicBezTo>
                  <a:cubicBezTo>
                    <a:pt x="1812096" y="260072"/>
                    <a:pt x="1873771" y="275919"/>
                    <a:pt x="1873771" y="275919"/>
                  </a:cubicBezTo>
                  <a:cubicBezTo>
                    <a:pt x="1878768" y="290909"/>
                    <a:pt x="1880632" y="307340"/>
                    <a:pt x="1888761" y="320889"/>
                  </a:cubicBezTo>
                  <a:cubicBezTo>
                    <a:pt x="1896032" y="333008"/>
                    <a:pt x="1912421" y="338229"/>
                    <a:pt x="1918741" y="350870"/>
                  </a:cubicBezTo>
                  <a:cubicBezTo>
                    <a:pt x="1932874" y="379136"/>
                    <a:pt x="1938727" y="410831"/>
                    <a:pt x="1948721" y="440811"/>
                  </a:cubicBezTo>
                  <a:cubicBezTo>
                    <a:pt x="1953718" y="455801"/>
                    <a:pt x="1948383" y="481949"/>
                    <a:pt x="1963712" y="485781"/>
                  </a:cubicBezTo>
                  <a:lnTo>
                    <a:pt x="2023672" y="500771"/>
                  </a:lnTo>
                  <a:cubicBezTo>
                    <a:pt x="2017971" y="529278"/>
                    <a:pt x="2009056" y="589964"/>
                    <a:pt x="1993692" y="620693"/>
                  </a:cubicBezTo>
                  <a:cubicBezTo>
                    <a:pt x="1990532" y="627013"/>
                    <a:pt x="1983699" y="630686"/>
                    <a:pt x="1978702" y="635683"/>
                  </a:cubicBezTo>
                  <a:lnTo>
                    <a:pt x="2038662" y="620693"/>
                  </a:lnTo>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Forma libre: forma 37">
              <a:extLst>
                <a:ext uri="{FF2B5EF4-FFF2-40B4-BE49-F238E27FC236}">
                  <a16:creationId xmlns:a16="http://schemas.microsoft.com/office/drawing/2014/main" id="{C81ED5F9-D89F-4FB0-B225-DE85DFE73893}"/>
                </a:ext>
              </a:extLst>
            </p:cNvPr>
            <p:cNvSpPr/>
            <p:nvPr/>
          </p:nvSpPr>
          <p:spPr>
            <a:xfrm rot="332223">
              <a:off x="1928688" y="3837790"/>
              <a:ext cx="1246320" cy="761074"/>
            </a:xfrm>
            <a:custGeom>
              <a:avLst/>
              <a:gdLst>
                <a:gd name="connsiteX0" fmla="*/ 1364104 w 1843790"/>
                <a:gd name="connsiteY0" fmla="*/ 0 h 1169777"/>
                <a:gd name="connsiteX1" fmla="*/ 1768839 w 1843790"/>
                <a:gd name="connsiteY1" fmla="*/ 104931 h 1169777"/>
                <a:gd name="connsiteX2" fmla="*/ 1783829 w 1843790"/>
                <a:gd name="connsiteY2" fmla="*/ 239843 h 1169777"/>
                <a:gd name="connsiteX3" fmla="*/ 1753849 w 1843790"/>
                <a:gd name="connsiteY3" fmla="*/ 284813 h 1169777"/>
                <a:gd name="connsiteX4" fmla="*/ 1678898 w 1843790"/>
                <a:gd name="connsiteY4" fmla="*/ 344774 h 1169777"/>
                <a:gd name="connsiteX5" fmla="*/ 1663908 w 1843790"/>
                <a:gd name="connsiteY5" fmla="*/ 389744 h 1169777"/>
                <a:gd name="connsiteX6" fmla="*/ 1723868 w 1843790"/>
                <a:gd name="connsiteY6" fmla="*/ 464695 h 1169777"/>
                <a:gd name="connsiteX7" fmla="*/ 1798819 w 1843790"/>
                <a:gd name="connsiteY7" fmla="*/ 509666 h 1169777"/>
                <a:gd name="connsiteX8" fmla="*/ 1828800 w 1843790"/>
                <a:gd name="connsiteY8" fmla="*/ 599607 h 1169777"/>
                <a:gd name="connsiteX9" fmla="*/ 1843790 w 1843790"/>
                <a:gd name="connsiteY9" fmla="*/ 644577 h 1169777"/>
                <a:gd name="connsiteX10" fmla="*/ 1843790 w 1843790"/>
                <a:gd name="connsiteY10" fmla="*/ 764498 h 1169777"/>
                <a:gd name="connsiteX11" fmla="*/ 1828800 w 1843790"/>
                <a:gd name="connsiteY11" fmla="*/ 869430 h 1169777"/>
                <a:gd name="connsiteX12" fmla="*/ 1813809 w 1843790"/>
                <a:gd name="connsiteY12" fmla="*/ 914400 h 1169777"/>
                <a:gd name="connsiteX13" fmla="*/ 1543986 w 1843790"/>
                <a:gd name="connsiteY13" fmla="*/ 959371 h 1169777"/>
                <a:gd name="connsiteX14" fmla="*/ 1349114 w 1843790"/>
                <a:gd name="connsiteY14" fmla="*/ 959371 h 1169777"/>
                <a:gd name="connsiteX15" fmla="*/ 1319134 w 1843790"/>
                <a:gd name="connsiteY15" fmla="*/ 929390 h 1169777"/>
                <a:gd name="connsiteX16" fmla="*/ 1244183 w 1843790"/>
                <a:gd name="connsiteY16" fmla="*/ 944380 h 1169777"/>
                <a:gd name="connsiteX17" fmla="*/ 1139252 w 1843790"/>
                <a:gd name="connsiteY17" fmla="*/ 1034321 h 1169777"/>
                <a:gd name="connsiteX18" fmla="*/ 974360 w 1843790"/>
                <a:gd name="connsiteY18" fmla="*/ 1049312 h 1169777"/>
                <a:gd name="connsiteX19" fmla="*/ 899409 w 1843790"/>
                <a:gd name="connsiteY19" fmla="*/ 1094282 h 1169777"/>
                <a:gd name="connsiteX20" fmla="*/ 599606 w 1843790"/>
                <a:gd name="connsiteY20" fmla="*/ 1139252 h 1169777"/>
                <a:gd name="connsiteX21" fmla="*/ 554636 w 1843790"/>
                <a:gd name="connsiteY21" fmla="*/ 1154243 h 1169777"/>
                <a:gd name="connsiteX22" fmla="*/ 179881 w 1843790"/>
                <a:gd name="connsiteY22" fmla="*/ 1154243 h 1169777"/>
                <a:gd name="connsiteX23" fmla="*/ 134911 w 1843790"/>
                <a:gd name="connsiteY23" fmla="*/ 1139252 h 1169777"/>
                <a:gd name="connsiteX24" fmla="*/ 89940 w 1843790"/>
                <a:gd name="connsiteY24" fmla="*/ 1109272 h 1169777"/>
                <a:gd name="connsiteX25" fmla="*/ 0 w 1843790"/>
                <a:gd name="connsiteY25" fmla="*/ 1079292 h 1169777"/>
                <a:gd name="connsiteX26" fmla="*/ 59960 w 1843790"/>
                <a:gd name="connsiteY26" fmla="*/ 1064302 h 1169777"/>
                <a:gd name="connsiteX27" fmla="*/ 149901 w 1843790"/>
                <a:gd name="connsiteY27" fmla="*/ 1034321 h 1169777"/>
                <a:gd name="connsiteX28" fmla="*/ 194872 w 1843790"/>
                <a:gd name="connsiteY28" fmla="*/ 959371 h 1169777"/>
                <a:gd name="connsiteX29" fmla="*/ 209862 w 1843790"/>
                <a:gd name="connsiteY29" fmla="*/ 914400 h 1169777"/>
                <a:gd name="connsiteX30" fmla="*/ 254832 w 1843790"/>
                <a:gd name="connsiteY30" fmla="*/ 899410 h 1169777"/>
                <a:gd name="connsiteX31" fmla="*/ 269822 w 1843790"/>
                <a:gd name="connsiteY31" fmla="*/ 854439 h 1169777"/>
                <a:gd name="connsiteX32" fmla="*/ 314793 w 1843790"/>
                <a:gd name="connsiteY32" fmla="*/ 839449 h 1169777"/>
                <a:gd name="connsiteX33" fmla="*/ 464695 w 1843790"/>
                <a:gd name="connsiteY33" fmla="*/ 824459 h 1169777"/>
                <a:gd name="connsiteX34" fmla="*/ 509665 w 1843790"/>
                <a:gd name="connsiteY34" fmla="*/ 734518 h 1169777"/>
                <a:gd name="connsiteX35" fmla="*/ 494675 w 1843790"/>
                <a:gd name="connsiteY35" fmla="*/ 644577 h 1169777"/>
                <a:gd name="connsiteX36" fmla="*/ 509665 w 1843790"/>
                <a:gd name="connsiteY36" fmla="*/ 584616 h 1169777"/>
                <a:gd name="connsiteX37" fmla="*/ 569626 w 1843790"/>
                <a:gd name="connsiteY37" fmla="*/ 569626 h 1169777"/>
                <a:gd name="connsiteX38" fmla="*/ 659567 w 1843790"/>
                <a:gd name="connsiteY38" fmla="*/ 554636 h 1169777"/>
                <a:gd name="connsiteX39" fmla="*/ 674557 w 1843790"/>
                <a:gd name="connsiteY39" fmla="*/ 509666 h 1169777"/>
                <a:gd name="connsiteX40" fmla="*/ 689547 w 1843790"/>
                <a:gd name="connsiteY40" fmla="*/ 449705 h 1169777"/>
                <a:gd name="connsiteX41" fmla="*/ 734518 w 1843790"/>
                <a:gd name="connsiteY41" fmla="*/ 419725 h 1169777"/>
                <a:gd name="connsiteX42" fmla="*/ 839449 w 1843790"/>
                <a:gd name="connsiteY42" fmla="*/ 389744 h 1169777"/>
                <a:gd name="connsiteX43" fmla="*/ 899409 w 1843790"/>
                <a:gd name="connsiteY43" fmla="*/ 314793 h 1169777"/>
                <a:gd name="connsiteX44" fmla="*/ 884419 w 1843790"/>
                <a:gd name="connsiteY44" fmla="*/ 269823 h 1169777"/>
                <a:gd name="connsiteX45" fmla="*/ 899409 w 1843790"/>
                <a:gd name="connsiteY45" fmla="*/ 164892 h 1169777"/>
                <a:gd name="connsiteX46" fmla="*/ 1034321 w 1843790"/>
                <a:gd name="connsiteY46" fmla="*/ 89941 h 1169777"/>
                <a:gd name="connsiteX47" fmla="*/ 1169232 w 1843790"/>
                <a:gd name="connsiteY47" fmla="*/ 74951 h 1169777"/>
                <a:gd name="connsiteX48" fmla="*/ 1229193 w 1843790"/>
                <a:gd name="connsiteY48" fmla="*/ 59961 h 1169777"/>
                <a:gd name="connsiteX49" fmla="*/ 1319134 w 1843790"/>
                <a:gd name="connsiteY49" fmla="*/ 29980 h 1169777"/>
                <a:gd name="connsiteX50" fmla="*/ 1364104 w 1843790"/>
                <a:gd name="connsiteY50" fmla="*/ 0 h 11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43790" h="1169777">
                  <a:moveTo>
                    <a:pt x="1364104" y="0"/>
                  </a:moveTo>
                  <a:cubicBezTo>
                    <a:pt x="1499016" y="34977"/>
                    <a:pt x="1635730" y="63621"/>
                    <a:pt x="1768839" y="104931"/>
                  </a:cubicBezTo>
                  <a:cubicBezTo>
                    <a:pt x="1827367" y="123095"/>
                    <a:pt x="1791905" y="212923"/>
                    <a:pt x="1783829" y="239843"/>
                  </a:cubicBezTo>
                  <a:cubicBezTo>
                    <a:pt x="1778652" y="257099"/>
                    <a:pt x="1765103" y="270745"/>
                    <a:pt x="1753849" y="284813"/>
                  </a:cubicBezTo>
                  <a:cubicBezTo>
                    <a:pt x="1729440" y="315324"/>
                    <a:pt x="1712285" y="322515"/>
                    <a:pt x="1678898" y="344774"/>
                  </a:cubicBezTo>
                  <a:cubicBezTo>
                    <a:pt x="1673901" y="359764"/>
                    <a:pt x="1663908" y="373943"/>
                    <a:pt x="1663908" y="389744"/>
                  </a:cubicBezTo>
                  <a:cubicBezTo>
                    <a:pt x="1663908" y="442053"/>
                    <a:pt x="1689337" y="437071"/>
                    <a:pt x="1723868" y="464695"/>
                  </a:cubicBezTo>
                  <a:cubicBezTo>
                    <a:pt x="1782659" y="511727"/>
                    <a:pt x="1720723" y="483632"/>
                    <a:pt x="1798819" y="509666"/>
                  </a:cubicBezTo>
                  <a:lnTo>
                    <a:pt x="1828800" y="599607"/>
                  </a:lnTo>
                  <a:lnTo>
                    <a:pt x="1843790" y="644577"/>
                  </a:lnTo>
                  <a:cubicBezTo>
                    <a:pt x="1803816" y="804474"/>
                    <a:pt x="1843790" y="604603"/>
                    <a:pt x="1843790" y="764498"/>
                  </a:cubicBezTo>
                  <a:cubicBezTo>
                    <a:pt x="1843790" y="799830"/>
                    <a:pt x="1835729" y="834784"/>
                    <a:pt x="1828800" y="869430"/>
                  </a:cubicBezTo>
                  <a:cubicBezTo>
                    <a:pt x="1825701" y="884924"/>
                    <a:pt x="1826667" y="905216"/>
                    <a:pt x="1813809" y="914400"/>
                  </a:cubicBezTo>
                  <a:cubicBezTo>
                    <a:pt x="1755555" y="956009"/>
                    <a:pt x="1586351" y="955840"/>
                    <a:pt x="1543986" y="959371"/>
                  </a:cubicBezTo>
                  <a:cubicBezTo>
                    <a:pt x="1464778" y="985774"/>
                    <a:pt x="1472148" y="990130"/>
                    <a:pt x="1349114" y="959371"/>
                  </a:cubicBezTo>
                  <a:cubicBezTo>
                    <a:pt x="1335403" y="955943"/>
                    <a:pt x="1329127" y="939384"/>
                    <a:pt x="1319134" y="929390"/>
                  </a:cubicBezTo>
                  <a:cubicBezTo>
                    <a:pt x="1294150" y="934387"/>
                    <a:pt x="1266455" y="932007"/>
                    <a:pt x="1244183" y="944380"/>
                  </a:cubicBezTo>
                  <a:cubicBezTo>
                    <a:pt x="1219244" y="958235"/>
                    <a:pt x="1177299" y="1026168"/>
                    <a:pt x="1139252" y="1034321"/>
                  </a:cubicBezTo>
                  <a:cubicBezTo>
                    <a:pt x="1085286" y="1045885"/>
                    <a:pt x="1029324" y="1044315"/>
                    <a:pt x="974360" y="1049312"/>
                  </a:cubicBezTo>
                  <a:cubicBezTo>
                    <a:pt x="777950" y="1114782"/>
                    <a:pt x="1064025" y="1011975"/>
                    <a:pt x="899409" y="1094282"/>
                  </a:cubicBezTo>
                  <a:cubicBezTo>
                    <a:pt x="803785" y="1142093"/>
                    <a:pt x="705948" y="1131656"/>
                    <a:pt x="599606" y="1139252"/>
                  </a:cubicBezTo>
                  <a:cubicBezTo>
                    <a:pt x="584616" y="1144249"/>
                    <a:pt x="570182" y="1151416"/>
                    <a:pt x="554636" y="1154243"/>
                  </a:cubicBezTo>
                  <a:cubicBezTo>
                    <a:pt x="398535" y="1182626"/>
                    <a:pt x="373004" y="1165603"/>
                    <a:pt x="179881" y="1154243"/>
                  </a:cubicBezTo>
                  <a:cubicBezTo>
                    <a:pt x="164891" y="1149246"/>
                    <a:pt x="149044" y="1146318"/>
                    <a:pt x="134911" y="1139252"/>
                  </a:cubicBezTo>
                  <a:cubicBezTo>
                    <a:pt x="118797" y="1131195"/>
                    <a:pt x="106403" y="1116589"/>
                    <a:pt x="89940" y="1109272"/>
                  </a:cubicBezTo>
                  <a:cubicBezTo>
                    <a:pt x="61062" y="1096437"/>
                    <a:pt x="0" y="1079292"/>
                    <a:pt x="0" y="1079292"/>
                  </a:cubicBezTo>
                  <a:cubicBezTo>
                    <a:pt x="19987" y="1074295"/>
                    <a:pt x="40227" y="1070222"/>
                    <a:pt x="59960" y="1064302"/>
                  </a:cubicBezTo>
                  <a:cubicBezTo>
                    <a:pt x="90229" y="1055221"/>
                    <a:pt x="149901" y="1034321"/>
                    <a:pt x="149901" y="1034321"/>
                  </a:cubicBezTo>
                  <a:cubicBezTo>
                    <a:pt x="192366" y="906926"/>
                    <a:pt x="133141" y="1062256"/>
                    <a:pt x="194872" y="959371"/>
                  </a:cubicBezTo>
                  <a:cubicBezTo>
                    <a:pt x="203002" y="945822"/>
                    <a:pt x="198689" y="925573"/>
                    <a:pt x="209862" y="914400"/>
                  </a:cubicBezTo>
                  <a:cubicBezTo>
                    <a:pt x="221035" y="903227"/>
                    <a:pt x="239842" y="904407"/>
                    <a:pt x="254832" y="899410"/>
                  </a:cubicBezTo>
                  <a:cubicBezTo>
                    <a:pt x="259829" y="884420"/>
                    <a:pt x="258649" y="865612"/>
                    <a:pt x="269822" y="854439"/>
                  </a:cubicBezTo>
                  <a:cubicBezTo>
                    <a:pt x="280995" y="843266"/>
                    <a:pt x="299176" y="841852"/>
                    <a:pt x="314793" y="839449"/>
                  </a:cubicBezTo>
                  <a:cubicBezTo>
                    <a:pt x="364426" y="831813"/>
                    <a:pt x="414728" y="829456"/>
                    <a:pt x="464695" y="824459"/>
                  </a:cubicBezTo>
                  <a:cubicBezTo>
                    <a:pt x="479854" y="801721"/>
                    <a:pt x="509665" y="765550"/>
                    <a:pt x="509665" y="734518"/>
                  </a:cubicBezTo>
                  <a:cubicBezTo>
                    <a:pt x="509665" y="704124"/>
                    <a:pt x="499672" y="674557"/>
                    <a:pt x="494675" y="644577"/>
                  </a:cubicBezTo>
                  <a:cubicBezTo>
                    <a:pt x="499672" y="624590"/>
                    <a:pt x="495097" y="599184"/>
                    <a:pt x="509665" y="584616"/>
                  </a:cubicBezTo>
                  <a:cubicBezTo>
                    <a:pt x="524233" y="570048"/>
                    <a:pt x="549424" y="573666"/>
                    <a:pt x="569626" y="569626"/>
                  </a:cubicBezTo>
                  <a:cubicBezTo>
                    <a:pt x="599430" y="563665"/>
                    <a:pt x="629587" y="559633"/>
                    <a:pt x="659567" y="554636"/>
                  </a:cubicBezTo>
                  <a:cubicBezTo>
                    <a:pt x="664564" y="539646"/>
                    <a:pt x="670216" y="524859"/>
                    <a:pt x="674557" y="509666"/>
                  </a:cubicBezTo>
                  <a:cubicBezTo>
                    <a:pt x="680217" y="489857"/>
                    <a:pt x="678119" y="466847"/>
                    <a:pt x="689547" y="449705"/>
                  </a:cubicBezTo>
                  <a:cubicBezTo>
                    <a:pt x="699541" y="434715"/>
                    <a:pt x="718404" y="427782"/>
                    <a:pt x="734518" y="419725"/>
                  </a:cubicBezTo>
                  <a:cubicBezTo>
                    <a:pt x="756029" y="408969"/>
                    <a:pt x="820229" y="394549"/>
                    <a:pt x="839449" y="389744"/>
                  </a:cubicBezTo>
                  <a:cubicBezTo>
                    <a:pt x="873980" y="366723"/>
                    <a:pt x="899409" y="363064"/>
                    <a:pt x="899409" y="314793"/>
                  </a:cubicBezTo>
                  <a:cubicBezTo>
                    <a:pt x="899409" y="298992"/>
                    <a:pt x="889416" y="284813"/>
                    <a:pt x="884419" y="269823"/>
                  </a:cubicBezTo>
                  <a:cubicBezTo>
                    <a:pt x="889416" y="234846"/>
                    <a:pt x="884788" y="197057"/>
                    <a:pt x="899409" y="164892"/>
                  </a:cubicBezTo>
                  <a:cubicBezTo>
                    <a:pt x="928736" y="100373"/>
                    <a:pt x="975506" y="98343"/>
                    <a:pt x="1034321" y="89941"/>
                  </a:cubicBezTo>
                  <a:cubicBezTo>
                    <a:pt x="1079113" y="83542"/>
                    <a:pt x="1124262" y="79948"/>
                    <a:pt x="1169232" y="74951"/>
                  </a:cubicBezTo>
                  <a:cubicBezTo>
                    <a:pt x="1189219" y="69954"/>
                    <a:pt x="1209460" y="65881"/>
                    <a:pt x="1229193" y="59961"/>
                  </a:cubicBezTo>
                  <a:cubicBezTo>
                    <a:pt x="1259462" y="50880"/>
                    <a:pt x="1319134" y="29980"/>
                    <a:pt x="1319134" y="29980"/>
                  </a:cubicBezTo>
                  <a:lnTo>
                    <a:pt x="1364104" y="0"/>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39" name="Forma libre: forma 38">
              <a:extLst>
                <a:ext uri="{FF2B5EF4-FFF2-40B4-BE49-F238E27FC236}">
                  <a16:creationId xmlns:a16="http://schemas.microsoft.com/office/drawing/2014/main" id="{DCF97438-EE8E-4E36-9AB0-5BCD9CA550A8}"/>
                </a:ext>
              </a:extLst>
            </p:cNvPr>
            <p:cNvSpPr/>
            <p:nvPr/>
          </p:nvSpPr>
          <p:spPr>
            <a:xfrm rot="1728361">
              <a:off x="3543445" y="3906821"/>
              <a:ext cx="442560" cy="1063338"/>
            </a:xfrm>
            <a:custGeom>
              <a:avLst/>
              <a:gdLst>
                <a:gd name="connsiteX0" fmla="*/ 0 w 1828800"/>
                <a:gd name="connsiteY0" fmla="*/ 1588957 h 1858780"/>
                <a:gd name="connsiteX1" fmla="*/ 284813 w 1828800"/>
                <a:gd name="connsiteY1" fmla="*/ 1244184 h 1858780"/>
                <a:gd name="connsiteX2" fmla="*/ 239843 w 1828800"/>
                <a:gd name="connsiteY2" fmla="*/ 1079292 h 1858780"/>
                <a:gd name="connsiteX3" fmla="*/ 224853 w 1828800"/>
                <a:gd name="connsiteY3" fmla="*/ 1034321 h 1858780"/>
                <a:gd name="connsiteX4" fmla="*/ 194872 w 1828800"/>
                <a:gd name="connsiteY4" fmla="*/ 869429 h 1858780"/>
                <a:gd name="connsiteX5" fmla="*/ 149902 w 1828800"/>
                <a:gd name="connsiteY5" fmla="*/ 824459 h 1858780"/>
                <a:gd name="connsiteX6" fmla="*/ 104931 w 1828800"/>
                <a:gd name="connsiteY6" fmla="*/ 809469 h 1858780"/>
                <a:gd name="connsiteX7" fmla="*/ 119922 w 1828800"/>
                <a:gd name="connsiteY7" fmla="*/ 524656 h 1858780"/>
                <a:gd name="connsiteX8" fmla="*/ 149902 w 1828800"/>
                <a:gd name="connsiteY8" fmla="*/ 494675 h 1858780"/>
                <a:gd name="connsiteX9" fmla="*/ 284813 w 1828800"/>
                <a:gd name="connsiteY9" fmla="*/ 434715 h 1858780"/>
                <a:gd name="connsiteX10" fmla="*/ 329784 w 1828800"/>
                <a:gd name="connsiteY10" fmla="*/ 419725 h 1858780"/>
                <a:gd name="connsiteX11" fmla="*/ 389744 w 1828800"/>
                <a:gd name="connsiteY11" fmla="*/ 344774 h 1858780"/>
                <a:gd name="connsiteX12" fmla="*/ 419725 w 1828800"/>
                <a:gd name="connsiteY12" fmla="*/ 314793 h 1858780"/>
                <a:gd name="connsiteX13" fmla="*/ 479685 w 1828800"/>
                <a:gd name="connsiteY13" fmla="*/ 224852 h 1858780"/>
                <a:gd name="connsiteX14" fmla="*/ 599607 w 1828800"/>
                <a:gd name="connsiteY14" fmla="*/ 194872 h 1858780"/>
                <a:gd name="connsiteX15" fmla="*/ 734518 w 1828800"/>
                <a:gd name="connsiteY15" fmla="*/ 119921 h 1858780"/>
                <a:gd name="connsiteX16" fmla="*/ 809469 w 1828800"/>
                <a:gd name="connsiteY16" fmla="*/ 59961 h 1858780"/>
                <a:gd name="connsiteX17" fmla="*/ 884420 w 1828800"/>
                <a:gd name="connsiteY17" fmla="*/ 0 h 1858780"/>
                <a:gd name="connsiteX18" fmla="*/ 959371 w 1828800"/>
                <a:gd name="connsiteY18" fmla="*/ 44970 h 1858780"/>
                <a:gd name="connsiteX19" fmla="*/ 989351 w 1828800"/>
                <a:gd name="connsiteY19" fmla="*/ 134911 h 1858780"/>
                <a:gd name="connsiteX20" fmla="*/ 1004341 w 1828800"/>
                <a:gd name="connsiteY20" fmla="*/ 179882 h 1858780"/>
                <a:gd name="connsiteX21" fmla="*/ 1094282 w 1828800"/>
                <a:gd name="connsiteY21" fmla="*/ 284813 h 1858780"/>
                <a:gd name="connsiteX22" fmla="*/ 1109272 w 1828800"/>
                <a:gd name="connsiteY22" fmla="*/ 329784 h 1858780"/>
                <a:gd name="connsiteX23" fmla="*/ 1124263 w 1828800"/>
                <a:gd name="connsiteY23" fmla="*/ 449705 h 1858780"/>
                <a:gd name="connsiteX24" fmla="*/ 1154243 w 1828800"/>
                <a:gd name="connsiteY24" fmla="*/ 494675 h 1858780"/>
                <a:gd name="connsiteX25" fmla="*/ 1139253 w 1828800"/>
                <a:gd name="connsiteY25" fmla="*/ 569626 h 1858780"/>
                <a:gd name="connsiteX26" fmla="*/ 1109272 w 1828800"/>
                <a:gd name="connsiteY26" fmla="*/ 599607 h 1858780"/>
                <a:gd name="connsiteX27" fmla="*/ 1079292 w 1828800"/>
                <a:gd name="connsiteY27" fmla="*/ 824459 h 1858780"/>
                <a:gd name="connsiteX28" fmla="*/ 1094282 w 1828800"/>
                <a:gd name="connsiteY28" fmla="*/ 944380 h 1858780"/>
                <a:gd name="connsiteX29" fmla="*/ 1169233 w 1828800"/>
                <a:gd name="connsiteY29" fmla="*/ 1004341 h 1858780"/>
                <a:gd name="connsiteX30" fmla="*/ 1259174 w 1828800"/>
                <a:gd name="connsiteY30" fmla="*/ 1034321 h 1858780"/>
                <a:gd name="connsiteX31" fmla="*/ 1304144 w 1828800"/>
                <a:gd name="connsiteY31" fmla="*/ 1049311 h 1858780"/>
                <a:gd name="connsiteX32" fmla="*/ 1394085 w 1828800"/>
                <a:gd name="connsiteY32" fmla="*/ 1004341 h 1858780"/>
                <a:gd name="connsiteX33" fmla="*/ 1424066 w 1828800"/>
                <a:gd name="connsiteY33" fmla="*/ 974361 h 1858780"/>
                <a:gd name="connsiteX34" fmla="*/ 1514007 w 1828800"/>
                <a:gd name="connsiteY34" fmla="*/ 944380 h 1858780"/>
                <a:gd name="connsiteX35" fmla="*/ 1558977 w 1828800"/>
                <a:gd name="connsiteY35" fmla="*/ 914400 h 1858780"/>
                <a:gd name="connsiteX36" fmla="*/ 1648918 w 1828800"/>
                <a:gd name="connsiteY36" fmla="*/ 884420 h 1858780"/>
                <a:gd name="connsiteX37" fmla="*/ 1738859 w 1828800"/>
                <a:gd name="connsiteY37" fmla="*/ 854439 h 1858780"/>
                <a:gd name="connsiteX38" fmla="*/ 1783830 w 1828800"/>
                <a:gd name="connsiteY38" fmla="*/ 839449 h 1858780"/>
                <a:gd name="connsiteX39" fmla="*/ 1828800 w 1828800"/>
                <a:gd name="connsiteY39" fmla="*/ 824459 h 1858780"/>
                <a:gd name="connsiteX40" fmla="*/ 1813810 w 1828800"/>
                <a:gd name="connsiteY40" fmla="*/ 899410 h 1858780"/>
                <a:gd name="connsiteX41" fmla="*/ 1798820 w 1828800"/>
                <a:gd name="connsiteY41" fmla="*/ 1019331 h 1858780"/>
                <a:gd name="connsiteX42" fmla="*/ 1783830 w 1828800"/>
                <a:gd name="connsiteY42" fmla="*/ 1064302 h 1858780"/>
                <a:gd name="connsiteX43" fmla="*/ 1693889 w 1828800"/>
                <a:gd name="connsiteY43" fmla="*/ 1124262 h 1858780"/>
                <a:gd name="connsiteX44" fmla="*/ 1603948 w 1828800"/>
                <a:gd name="connsiteY44" fmla="*/ 1304144 h 1858780"/>
                <a:gd name="connsiteX45" fmla="*/ 1573967 w 1828800"/>
                <a:gd name="connsiteY45" fmla="*/ 1364105 h 1858780"/>
                <a:gd name="connsiteX46" fmla="*/ 1558977 w 1828800"/>
                <a:gd name="connsiteY46" fmla="*/ 1409075 h 1858780"/>
                <a:gd name="connsiteX47" fmla="*/ 1514007 w 1828800"/>
                <a:gd name="connsiteY47" fmla="*/ 1424066 h 1858780"/>
                <a:gd name="connsiteX48" fmla="*/ 1499017 w 1828800"/>
                <a:gd name="connsiteY48" fmla="*/ 1484026 h 1858780"/>
                <a:gd name="connsiteX49" fmla="*/ 1469036 w 1828800"/>
                <a:gd name="connsiteY49" fmla="*/ 1514007 h 1858780"/>
                <a:gd name="connsiteX50" fmla="*/ 1394085 w 1828800"/>
                <a:gd name="connsiteY50" fmla="*/ 1573967 h 1858780"/>
                <a:gd name="connsiteX51" fmla="*/ 1289154 w 1828800"/>
                <a:gd name="connsiteY51" fmla="*/ 1693888 h 1858780"/>
                <a:gd name="connsiteX52" fmla="*/ 1259174 w 1828800"/>
                <a:gd name="connsiteY52" fmla="*/ 1723869 h 1858780"/>
                <a:gd name="connsiteX53" fmla="*/ 1124263 w 1828800"/>
                <a:gd name="connsiteY53" fmla="*/ 1783829 h 1858780"/>
                <a:gd name="connsiteX54" fmla="*/ 1079292 w 1828800"/>
                <a:gd name="connsiteY54" fmla="*/ 1798820 h 1858780"/>
                <a:gd name="connsiteX55" fmla="*/ 989351 w 1828800"/>
                <a:gd name="connsiteY55" fmla="*/ 1858780 h 1858780"/>
                <a:gd name="connsiteX56" fmla="*/ 944381 w 1828800"/>
                <a:gd name="connsiteY56" fmla="*/ 1843790 h 1858780"/>
                <a:gd name="connsiteX57" fmla="*/ 959371 w 1828800"/>
                <a:gd name="connsiteY57" fmla="*/ 1798820 h 1858780"/>
                <a:gd name="connsiteX58" fmla="*/ 1034322 w 1828800"/>
                <a:gd name="connsiteY58" fmla="*/ 1738859 h 1858780"/>
                <a:gd name="connsiteX59" fmla="*/ 1004341 w 1828800"/>
                <a:gd name="connsiteY59" fmla="*/ 1648918 h 1858780"/>
                <a:gd name="connsiteX60" fmla="*/ 989351 w 1828800"/>
                <a:gd name="connsiteY60" fmla="*/ 1603947 h 1858780"/>
                <a:gd name="connsiteX61" fmla="*/ 944381 w 1828800"/>
                <a:gd name="connsiteY61" fmla="*/ 1588957 h 1858780"/>
                <a:gd name="connsiteX62" fmla="*/ 869430 w 1828800"/>
                <a:gd name="connsiteY62" fmla="*/ 1528997 h 1858780"/>
                <a:gd name="connsiteX63" fmla="*/ 839449 w 1828800"/>
                <a:gd name="connsiteY63" fmla="*/ 1499016 h 1858780"/>
                <a:gd name="connsiteX64" fmla="*/ 794479 w 1828800"/>
                <a:gd name="connsiteY64" fmla="*/ 1484026 h 1858780"/>
                <a:gd name="connsiteX65" fmla="*/ 704538 w 1828800"/>
                <a:gd name="connsiteY65" fmla="*/ 1499016 h 1858780"/>
                <a:gd name="connsiteX66" fmla="*/ 614597 w 1828800"/>
                <a:gd name="connsiteY66" fmla="*/ 1558977 h 1858780"/>
                <a:gd name="connsiteX67" fmla="*/ 524656 w 1828800"/>
                <a:gd name="connsiteY67" fmla="*/ 1588957 h 1858780"/>
                <a:gd name="connsiteX68" fmla="*/ 494676 w 1828800"/>
                <a:gd name="connsiteY68" fmla="*/ 1618938 h 1858780"/>
                <a:gd name="connsiteX69" fmla="*/ 404735 w 1828800"/>
                <a:gd name="connsiteY69" fmla="*/ 1648918 h 1858780"/>
                <a:gd name="connsiteX70" fmla="*/ 44971 w 1828800"/>
                <a:gd name="connsiteY70" fmla="*/ 1633928 h 1858780"/>
                <a:gd name="connsiteX71" fmla="*/ 74951 w 1828800"/>
                <a:gd name="connsiteY71" fmla="*/ 1543987 h 1858780"/>
                <a:gd name="connsiteX72" fmla="*/ 149902 w 1828800"/>
                <a:gd name="connsiteY72" fmla="*/ 1484026 h 1858780"/>
                <a:gd name="connsiteX73" fmla="*/ 209863 w 1828800"/>
                <a:gd name="connsiteY73" fmla="*/ 1409075 h 1858780"/>
                <a:gd name="connsiteX74" fmla="*/ 239843 w 1828800"/>
                <a:gd name="connsiteY74" fmla="*/ 1094282 h 185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28800" h="1858780">
                  <a:moveTo>
                    <a:pt x="0" y="1588957"/>
                  </a:moveTo>
                  <a:cubicBezTo>
                    <a:pt x="94938" y="1474033"/>
                    <a:pt x="204204" y="1369575"/>
                    <a:pt x="284813" y="1244184"/>
                  </a:cubicBezTo>
                  <a:cubicBezTo>
                    <a:pt x="294115" y="1229714"/>
                    <a:pt x="240062" y="1079950"/>
                    <a:pt x="239843" y="1079292"/>
                  </a:cubicBezTo>
                  <a:lnTo>
                    <a:pt x="224853" y="1034321"/>
                  </a:lnTo>
                  <a:cubicBezTo>
                    <a:pt x="224265" y="1030202"/>
                    <a:pt x="208336" y="892991"/>
                    <a:pt x="194872" y="869429"/>
                  </a:cubicBezTo>
                  <a:cubicBezTo>
                    <a:pt x="184354" y="851023"/>
                    <a:pt x="167541" y="836218"/>
                    <a:pt x="149902" y="824459"/>
                  </a:cubicBezTo>
                  <a:cubicBezTo>
                    <a:pt x="136755" y="815694"/>
                    <a:pt x="119921" y="814466"/>
                    <a:pt x="104931" y="809469"/>
                  </a:cubicBezTo>
                  <a:cubicBezTo>
                    <a:pt x="109928" y="714531"/>
                    <a:pt x="106477" y="618770"/>
                    <a:pt x="119922" y="524656"/>
                  </a:cubicBezTo>
                  <a:cubicBezTo>
                    <a:pt x="121921" y="510665"/>
                    <a:pt x="138866" y="503504"/>
                    <a:pt x="149902" y="494675"/>
                  </a:cubicBezTo>
                  <a:cubicBezTo>
                    <a:pt x="200804" y="453953"/>
                    <a:pt x="213500" y="458486"/>
                    <a:pt x="284813" y="434715"/>
                  </a:cubicBezTo>
                  <a:lnTo>
                    <a:pt x="329784" y="419725"/>
                  </a:lnTo>
                  <a:cubicBezTo>
                    <a:pt x="402176" y="347330"/>
                    <a:pt x="314099" y="439330"/>
                    <a:pt x="389744" y="344774"/>
                  </a:cubicBezTo>
                  <a:cubicBezTo>
                    <a:pt x="398573" y="333738"/>
                    <a:pt x="411245" y="326100"/>
                    <a:pt x="419725" y="314793"/>
                  </a:cubicBezTo>
                  <a:cubicBezTo>
                    <a:pt x="441344" y="285968"/>
                    <a:pt x="444729" y="233591"/>
                    <a:pt x="479685" y="224852"/>
                  </a:cubicBezTo>
                  <a:lnTo>
                    <a:pt x="599607" y="194872"/>
                  </a:lnTo>
                  <a:cubicBezTo>
                    <a:pt x="702695" y="126146"/>
                    <a:pt x="655365" y="146305"/>
                    <a:pt x="734518" y="119921"/>
                  </a:cubicBezTo>
                  <a:cubicBezTo>
                    <a:pt x="806917" y="47525"/>
                    <a:pt x="714908" y="135611"/>
                    <a:pt x="809469" y="59961"/>
                  </a:cubicBezTo>
                  <a:cubicBezTo>
                    <a:pt x="916259" y="-25473"/>
                    <a:pt x="746014" y="92268"/>
                    <a:pt x="884420" y="0"/>
                  </a:cubicBezTo>
                  <a:cubicBezTo>
                    <a:pt x="915190" y="10257"/>
                    <a:pt x="942910" y="12048"/>
                    <a:pt x="959371" y="44970"/>
                  </a:cubicBezTo>
                  <a:cubicBezTo>
                    <a:pt x="973504" y="73236"/>
                    <a:pt x="979358" y="104931"/>
                    <a:pt x="989351" y="134911"/>
                  </a:cubicBezTo>
                  <a:cubicBezTo>
                    <a:pt x="994348" y="149901"/>
                    <a:pt x="993168" y="168709"/>
                    <a:pt x="1004341" y="179882"/>
                  </a:cubicBezTo>
                  <a:cubicBezTo>
                    <a:pt x="1077041" y="252582"/>
                    <a:pt x="1048623" y="216324"/>
                    <a:pt x="1094282" y="284813"/>
                  </a:cubicBezTo>
                  <a:cubicBezTo>
                    <a:pt x="1099279" y="299803"/>
                    <a:pt x="1106445" y="314238"/>
                    <a:pt x="1109272" y="329784"/>
                  </a:cubicBezTo>
                  <a:cubicBezTo>
                    <a:pt x="1116479" y="369419"/>
                    <a:pt x="1113663" y="410840"/>
                    <a:pt x="1124263" y="449705"/>
                  </a:cubicBezTo>
                  <a:cubicBezTo>
                    <a:pt x="1129003" y="467086"/>
                    <a:pt x="1144250" y="479685"/>
                    <a:pt x="1154243" y="494675"/>
                  </a:cubicBezTo>
                  <a:cubicBezTo>
                    <a:pt x="1149246" y="519659"/>
                    <a:pt x="1149289" y="546208"/>
                    <a:pt x="1139253" y="569626"/>
                  </a:cubicBezTo>
                  <a:cubicBezTo>
                    <a:pt x="1133686" y="582616"/>
                    <a:pt x="1113741" y="586199"/>
                    <a:pt x="1109272" y="599607"/>
                  </a:cubicBezTo>
                  <a:cubicBezTo>
                    <a:pt x="1105135" y="612019"/>
                    <a:pt x="1079795" y="820437"/>
                    <a:pt x="1079292" y="824459"/>
                  </a:cubicBezTo>
                  <a:cubicBezTo>
                    <a:pt x="1084289" y="864433"/>
                    <a:pt x="1082706" y="905794"/>
                    <a:pt x="1094282" y="944380"/>
                  </a:cubicBezTo>
                  <a:cubicBezTo>
                    <a:pt x="1099074" y="960353"/>
                    <a:pt x="1160851" y="1000616"/>
                    <a:pt x="1169233" y="1004341"/>
                  </a:cubicBezTo>
                  <a:cubicBezTo>
                    <a:pt x="1198111" y="1017176"/>
                    <a:pt x="1229194" y="1024328"/>
                    <a:pt x="1259174" y="1034321"/>
                  </a:cubicBezTo>
                  <a:lnTo>
                    <a:pt x="1304144" y="1049311"/>
                  </a:lnTo>
                  <a:cubicBezTo>
                    <a:pt x="1351644" y="1033478"/>
                    <a:pt x="1352571" y="1037551"/>
                    <a:pt x="1394085" y="1004341"/>
                  </a:cubicBezTo>
                  <a:cubicBezTo>
                    <a:pt x="1405121" y="995512"/>
                    <a:pt x="1411425" y="980681"/>
                    <a:pt x="1424066" y="974361"/>
                  </a:cubicBezTo>
                  <a:cubicBezTo>
                    <a:pt x="1452332" y="960228"/>
                    <a:pt x="1514007" y="944380"/>
                    <a:pt x="1514007" y="944380"/>
                  </a:cubicBezTo>
                  <a:cubicBezTo>
                    <a:pt x="1528997" y="934387"/>
                    <a:pt x="1542514" y="921717"/>
                    <a:pt x="1558977" y="914400"/>
                  </a:cubicBezTo>
                  <a:cubicBezTo>
                    <a:pt x="1587855" y="901565"/>
                    <a:pt x="1618938" y="894413"/>
                    <a:pt x="1648918" y="884420"/>
                  </a:cubicBezTo>
                  <a:lnTo>
                    <a:pt x="1738859" y="854439"/>
                  </a:lnTo>
                  <a:lnTo>
                    <a:pt x="1783830" y="839449"/>
                  </a:lnTo>
                  <a:lnTo>
                    <a:pt x="1828800" y="824459"/>
                  </a:lnTo>
                  <a:cubicBezTo>
                    <a:pt x="1823803" y="849443"/>
                    <a:pt x="1817684" y="874228"/>
                    <a:pt x="1813810" y="899410"/>
                  </a:cubicBezTo>
                  <a:cubicBezTo>
                    <a:pt x="1807684" y="939226"/>
                    <a:pt x="1806026" y="979696"/>
                    <a:pt x="1798820" y="1019331"/>
                  </a:cubicBezTo>
                  <a:cubicBezTo>
                    <a:pt x="1795993" y="1034877"/>
                    <a:pt x="1795003" y="1053129"/>
                    <a:pt x="1783830" y="1064302"/>
                  </a:cubicBezTo>
                  <a:cubicBezTo>
                    <a:pt x="1758352" y="1089780"/>
                    <a:pt x="1693889" y="1124262"/>
                    <a:pt x="1693889" y="1124262"/>
                  </a:cubicBezTo>
                  <a:cubicBezTo>
                    <a:pt x="1618534" y="1350321"/>
                    <a:pt x="1720180" y="1071684"/>
                    <a:pt x="1603948" y="1304144"/>
                  </a:cubicBezTo>
                  <a:cubicBezTo>
                    <a:pt x="1593954" y="1324131"/>
                    <a:pt x="1582770" y="1343566"/>
                    <a:pt x="1573967" y="1364105"/>
                  </a:cubicBezTo>
                  <a:cubicBezTo>
                    <a:pt x="1567743" y="1378628"/>
                    <a:pt x="1570150" y="1397902"/>
                    <a:pt x="1558977" y="1409075"/>
                  </a:cubicBezTo>
                  <a:cubicBezTo>
                    <a:pt x="1547804" y="1420248"/>
                    <a:pt x="1528997" y="1419069"/>
                    <a:pt x="1514007" y="1424066"/>
                  </a:cubicBezTo>
                  <a:cubicBezTo>
                    <a:pt x="1509010" y="1444053"/>
                    <a:pt x="1508230" y="1465599"/>
                    <a:pt x="1499017" y="1484026"/>
                  </a:cubicBezTo>
                  <a:cubicBezTo>
                    <a:pt x="1492696" y="1496667"/>
                    <a:pt x="1480072" y="1505178"/>
                    <a:pt x="1469036" y="1514007"/>
                  </a:cubicBezTo>
                  <a:cubicBezTo>
                    <a:pt x="1425755" y="1548632"/>
                    <a:pt x="1426255" y="1533754"/>
                    <a:pt x="1394085" y="1573967"/>
                  </a:cubicBezTo>
                  <a:cubicBezTo>
                    <a:pt x="1294918" y="1697926"/>
                    <a:pt x="1474096" y="1508946"/>
                    <a:pt x="1289154" y="1693888"/>
                  </a:cubicBezTo>
                  <a:cubicBezTo>
                    <a:pt x="1279160" y="1703882"/>
                    <a:pt x="1270933" y="1716029"/>
                    <a:pt x="1259174" y="1723869"/>
                  </a:cubicBezTo>
                  <a:cubicBezTo>
                    <a:pt x="1187908" y="1771379"/>
                    <a:pt x="1231297" y="1748151"/>
                    <a:pt x="1124263" y="1783829"/>
                  </a:cubicBezTo>
                  <a:lnTo>
                    <a:pt x="1079292" y="1798820"/>
                  </a:lnTo>
                  <a:cubicBezTo>
                    <a:pt x="1052253" y="1825859"/>
                    <a:pt x="1032740" y="1858780"/>
                    <a:pt x="989351" y="1858780"/>
                  </a:cubicBezTo>
                  <a:cubicBezTo>
                    <a:pt x="973550" y="1858780"/>
                    <a:pt x="959371" y="1848787"/>
                    <a:pt x="944381" y="1843790"/>
                  </a:cubicBezTo>
                  <a:cubicBezTo>
                    <a:pt x="949378" y="1828800"/>
                    <a:pt x="951242" y="1812369"/>
                    <a:pt x="959371" y="1798820"/>
                  </a:cubicBezTo>
                  <a:cubicBezTo>
                    <a:pt x="973612" y="1775084"/>
                    <a:pt x="1013894" y="1752477"/>
                    <a:pt x="1034322" y="1738859"/>
                  </a:cubicBezTo>
                  <a:lnTo>
                    <a:pt x="1004341" y="1648918"/>
                  </a:lnTo>
                  <a:cubicBezTo>
                    <a:pt x="999344" y="1633928"/>
                    <a:pt x="1004341" y="1608944"/>
                    <a:pt x="989351" y="1603947"/>
                  </a:cubicBezTo>
                  <a:lnTo>
                    <a:pt x="944381" y="1588957"/>
                  </a:lnTo>
                  <a:cubicBezTo>
                    <a:pt x="871986" y="1516565"/>
                    <a:pt x="963986" y="1604642"/>
                    <a:pt x="869430" y="1528997"/>
                  </a:cubicBezTo>
                  <a:cubicBezTo>
                    <a:pt x="858394" y="1520168"/>
                    <a:pt x="851568" y="1506288"/>
                    <a:pt x="839449" y="1499016"/>
                  </a:cubicBezTo>
                  <a:cubicBezTo>
                    <a:pt x="825900" y="1490886"/>
                    <a:pt x="809469" y="1489023"/>
                    <a:pt x="794479" y="1484026"/>
                  </a:cubicBezTo>
                  <a:cubicBezTo>
                    <a:pt x="764499" y="1489023"/>
                    <a:pt x="732594" y="1487326"/>
                    <a:pt x="704538" y="1499016"/>
                  </a:cubicBezTo>
                  <a:cubicBezTo>
                    <a:pt x="671278" y="1512874"/>
                    <a:pt x="648780" y="1547583"/>
                    <a:pt x="614597" y="1558977"/>
                  </a:cubicBezTo>
                  <a:lnTo>
                    <a:pt x="524656" y="1588957"/>
                  </a:lnTo>
                  <a:cubicBezTo>
                    <a:pt x="514663" y="1598951"/>
                    <a:pt x="507317" y="1612618"/>
                    <a:pt x="494676" y="1618938"/>
                  </a:cubicBezTo>
                  <a:cubicBezTo>
                    <a:pt x="466410" y="1633071"/>
                    <a:pt x="404735" y="1648918"/>
                    <a:pt x="404735" y="1648918"/>
                  </a:cubicBezTo>
                  <a:cubicBezTo>
                    <a:pt x="284814" y="1643921"/>
                    <a:pt x="159346" y="1670320"/>
                    <a:pt x="44971" y="1633928"/>
                  </a:cubicBezTo>
                  <a:cubicBezTo>
                    <a:pt x="14857" y="1624346"/>
                    <a:pt x="48656" y="1561516"/>
                    <a:pt x="74951" y="1543987"/>
                  </a:cubicBezTo>
                  <a:cubicBezTo>
                    <a:pt x="108346" y="1521724"/>
                    <a:pt x="125489" y="1514543"/>
                    <a:pt x="149902" y="1484026"/>
                  </a:cubicBezTo>
                  <a:cubicBezTo>
                    <a:pt x="225536" y="1389482"/>
                    <a:pt x="137478" y="1481460"/>
                    <a:pt x="209863" y="1409075"/>
                  </a:cubicBezTo>
                  <a:cubicBezTo>
                    <a:pt x="263544" y="1248029"/>
                    <a:pt x="239843" y="1350736"/>
                    <a:pt x="239843" y="1094282"/>
                  </a:cubicBezTo>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4" name="Forma libre: forma 3">
              <a:extLst>
                <a:ext uri="{FF2B5EF4-FFF2-40B4-BE49-F238E27FC236}">
                  <a16:creationId xmlns:a16="http://schemas.microsoft.com/office/drawing/2014/main" id="{DEC20244-32C8-4525-B000-A9F9FC1B27E7}"/>
                </a:ext>
              </a:extLst>
            </p:cNvPr>
            <p:cNvSpPr/>
            <p:nvPr/>
          </p:nvSpPr>
          <p:spPr>
            <a:xfrm>
              <a:off x="4227226" y="3927423"/>
              <a:ext cx="1143770" cy="854439"/>
            </a:xfrm>
            <a:custGeom>
              <a:avLst/>
              <a:gdLst>
                <a:gd name="connsiteX0" fmla="*/ 164892 w 1143770"/>
                <a:gd name="connsiteY0" fmla="*/ 464695 h 854439"/>
                <a:gd name="connsiteX1" fmla="*/ 599607 w 1143770"/>
                <a:gd name="connsiteY1" fmla="*/ 164892 h 854439"/>
                <a:gd name="connsiteX2" fmla="*/ 719528 w 1143770"/>
                <a:gd name="connsiteY2" fmla="*/ 104931 h 854439"/>
                <a:gd name="connsiteX3" fmla="*/ 764499 w 1143770"/>
                <a:gd name="connsiteY3" fmla="*/ 89941 h 854439"/>
                <a:gd name="connsiteX4" fmla="*/ 809469 w 1143770"/>
                <a:gd name="connsiteY4" fmla="*/ 74951 h 854439"/>
                <a:gd name="connsiteX5" fmla="*/ 854440 w 1143770"/>
                <a:gd name="connsiteY5" fmla="*/ 44970 h 854439"/>
                <a:gd name="connsiteX6" fmla="*/ 1079292 w 1143770"/>
                <a:gd name="connsiteY6" fmla="*/ 0 h 854439"/>
                <a:gd name="connsiteX7" fmla="*/ 1139253 w 1143770"/>
                <a:gd name="connsiteY7" fmla="*/ 14990 h 854439"/>
                <a:gd name="connsiteX8" fmla="*/ 1109272 w 1143770"/>
                <a:gd name="connsiteY8" fmla="*/ 224852 h 854439"/>
                <a:gd name="connsiteX9" fmla="*/ 1124263 w 1143770"/>
                <a:gd name="connsiteY9" fmla="*/ 314793 h 854439"/>
                <a:gd name="connsiteX10" fmla="*/ 1124263 w 1143770"/>
                <a:gd name="connsiteY10" fmla="*/ 434715 h 854439"/>
                <a:gd name="connsiteX11" fmla="*/ 1079292 w 1143770"/>
                <a:gd name="connsiteY11" fmla="*/ 449705 h 854439"/>
                <a:gd name="connsiteX12" fmla="*/ 1034322 w 1143770"/>
                <a:gd name="connsiteY12" fmla="*/ 479685 h 854439"/>
                <a:gd name="connsiteX13" fmla="*/ 944381 w 1143770"/>
                <a:gd name="connsiteY13" fmla="*/ 599607 h 854439"/>
                <a:gd name="connsiteX14" fmla="*/ 929390 w 1143770"/>
                <a:gd name="connsiteY14" fmla="*/ 644577 h 854439"/>
                <a:gd name="connsiteX15" fmla="*/ 869430 w 1143770"/>
                <a:gd name="connsiteY15" fmla="*/ 719528 h 854439"/>
                <a:gd name="connsiteX16" fmla="*/ 734518 w 1143770"/>
                <a:gd name="connsiteY16" fmla="*/ 779488 h 854439"/>
                <a:gd name="connsiteX17" fmla="*/ 569626 w 1143770"/>
                <a:gd name="connsiteY17" fmla="*/ 809469 h 854439"/>
                <a:gd name="connsiteX18" fmla="*/ 479685 w 1143770"/>
                <a:gd name="connsiteY18" fmla="*/ 839449 h 854439"/>
                <a:gd name="connsiteX19" fmla="*/ 434715 w 1143770"/>
                <a:gd name="connsiteY19" fmla="*/ 854439 h 854439"/>
                <a:gd name="connsiteX20" fmla="*/ 404735 w 1143770"/>
                <a:gd name="connsiteY20" fmla="*/ 809469 h 854439"/>
                <a:gd name="connsiteX21" fmla="*/ 389744 w 1143770"/>
                <a:gd name="connsiteY21" fmla="*/ 689547 h 854439"/>
                <a:gd name="connsiteX22" fmla="*/ 374754 w 1143770"/>
                <a:gd name="connsiteY22" fmla="*/ 644577 h 854439"/>
                <a:gd name="connsiteX23" fmla="*/ 164892 w 1143770"/>
                <a:gd name="connsiteY23" fmla="*/ 659567 h 854439"/>
                <a:gd name="connsiteX24" fmla="*/ 14990 w 1143770"/>
                <a:gd name="connsiteY24" fmla="*/ 659567 h 854439"/>
                <a:gd name="connsiteX25" fmla="*/ 0 w 1143770"/>
                <a:gd name="connsiteY25" fmla="*/ 614597 h 854439"/>
                <a:gd name="connsiteX26" fmla="*/ 29981 w 1143770"/>
                <a:gd name="connsiteY26" fmla="*/ 494675 h 854439"/>
                <a:gd name="connsiteX27" fmla="*/ 59961 w 1143770"/>
                <a:gd name="connsiteY27" fmla="*/ 449705 h 854439"/>
                <a:gd name="connsiteX28" fmla="*/ 149902 w 1143770"/>
                <a:gd name="connsiteY28" fmla="*/ 419725 h 854439"/>
                <a:gd name="connsiteX29" fmla="*/ 194872 w 1143770"/>
                <a:gd name="connsiteY29" fmla="*/ 404734 h 854439"/>
                <a:gd name="connsiteX30" fmla="*/ 239843 w 1143770"/>
                <a:gd name="connsiteY30" fmla="*/ 389744 h 854439"/>
                <a:gd name="connsiteX31" fmla="*/ 179882 w 1143770"/>
                <a:gd name="connsiteY31" fmla="*/ 404734 h 854439"/>
                <a:gd name="connsiteX32" fmla="*/ 134912 w 1143770"/>
                <a:gd name="connsiteY32" fmla="*/ 419725 h 854439"/>
                <a:gd name="connsiteX33" fmla="*/ 104931 w 1143770"/>
                <a:gd name="connsiteY33" fmla="*/ 449705 h 854439"/>
                <a:gd name="connsiteX34" fmla="*/ 194872 w 1143770"/>
                <a:gd name="connsiteY34" fmla="*/ 419725 h 854439"/>
                <a:gd name="connsiteX35" fmla="*/ 239843 w 1143770"/>
                <a:gd name="connsiteY35" fmla="*/ 404734 h 854439"/>
                <a:gd name="connsiteX36" fmla="*/ 179882 w 1143770"/>
                <a:gd name="connsiteY36" fmla="*/ 389744 h 854439"/>
                <a:gd name="connsiteX37" fmla="*/ 224853 w 1143770"/>
                <a:gd name="connsiteY37" fmla="*/ 374754 h 854439"/>
                <a:gd name="connsiteX38" fmla="*/ 284813 w 1143770"/>
                <a:gd name="connsiteY38" fmla="*/ 359764 h 854439"/>
                <a:gd name="connsiteX39" fmla="*/ 374754 w 1143770"/>
                <a:gd name="connsiteY39" fmla="*/ 329784 h 85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3770" h="854439">
                  <a:moveTo>
                    <a:pt x="164892" y="464695"/>
                  </a:moveTo>
                  <a:lnTo>
                    <a:pt x="599607" y="164892"/>
                  </a:lnTo>
                  <a:cubicBezTo>
                    <a:pt x="692302" y="99108"/>
                    <a:pt x="525912" y="169469"/>
                    <a:pt x="719528" y="104931"/>
                  </a:cubicBezTo>
                  <a:lnTo>
                    <a:pt x="764499" y="89941"/>
                  </a:lnTo>
                  <a:lnTo>
                    <a:pt x="809469" y="74951"/>
                  </a:lnTo>
                  <a:cubicBezTo>
                    <a:pt x="824459" y="64957"/>
                    <a:pt x="837509" y="51127"/>
                    <a:pt x="854440" y="44970"/>
                  </a:cubicBezTo>
                  <a:cubicBezTo>
                    <a:pt x="929270" y="17759"/>
                    <a:pt x="1001629" y="11095"/>
                    <a:pt x="1079292" y="0"/>
                  </a:cubicBezTo>
                  <a:cubicBezTo>
                    <a:pt x="1099279" y="4997"/>
                    <a:pt x="1133333" y="-4743"/>
                    <a:pt x="1139253" y="14990"/>
                  </a:cubicBezTo>
                  <a:cubicBezTo>
                    <a:pt x="1147800" y="43480"/>
                    <a:pt x="1118300" y="179717"/>
                    <a:pt x="1109272" y="224852"/>
                  </a:cubicBezTo>
                  <a:cubicBezTo>
                    <a:pt x="1114269" y="254832"/>
                    <a:pt x="1117670" y="285123"/>
                    <a:pt x="1124263" y="314793"/>
                  </a:cubicBezTo>
                  <a:cubicBezTo>
                    <a:pt x="1135004" y="363128"/>
                    <a:pt x="1162194" y="377819"/>
                    <a:pt x="1124263" y="434715"/>
                  </a:cubicBezTo>
                  <a:cubicBezTo>
                    <a:pt x="1115498" y="447862"/>
                    <a:pt x="1094282" y="444708"/>
                    <a:pt x="1079292" y="449705"/>
                  </a:cubicBezTo>
                  <a:cubicBezTo>
                    <a:pt x="1064302" y="459698"/>
                    <a:pt x="1048390" y="468431"/>
                    <a:pt x="1034322" y="479685"/>
                  </a:cubicBezTo>
                  <a:cubicBezTo>
                    <a:pt x="1002036" y="505514"/>
                    <a:pt x="953101" y="573448"/>
                    <a:pt x="944381" y="599607"/>
                  </a:cubicBezTo>
                  <a:cubicBezTo>
                    <a:pt x="939384" y="614597"/>
                    <a:pt x="936457" y="630444"/>
                    <a:pt x="929390" y="644577"/>
                  </a:cubicBezTo>
                  <a:cubicBezTo>
                    <a:pt x="916405" y="670546"/>
                    <a:pt x="892666" y="700939"/>
                    <a:pt x="869430" y="719528"/>
                  </a:cubicBezTo>
                  <a:cubicBezTo>
                    <a:pt x="818528" y="760250"/>
                    <a:pt x="805831" y="755717"/>
                    <a:pt x="734518" y="779488"/>
                  </a:cubicBezTo>
                  <a:cubicBezTo>
                    <a:pt x="651324" y="807220"/>
                    <a:pt x="705245" y="792517"/>
                    <a:pt x="569626" y="809469"/>
                  </a:cubicBezTo>
                  <a:lnTo>
                    <a:pt x="479685" y="839449"/>
                  </a:lnTo>
                  <a:lnTo>
                    <a:pt x="434715" y="854439"/>
                  </a:lnTo>
                  <a:cubicBezTo>
                    <a:pt x="424722" y="839449"/>
                    <a:pt x="409475" y="826850"/>
                    <a:pt x="404735" y="809469"/>
                  </a:cubicBezTo>
                  <a:cubicBezTo>
                    <a:pt x="394135" y="770603"/>
                    <a:pt x="396951" y="729182"/>
                    <a:pt x="389744" y="689547"/>
                  </a:cubicBezTo>
                  <a:cubicBezTo>
                    <a:pt x="386917" y="674001"/>
                    <a:pt x="379751" y="659567"/>
                    <a:pt x="374754" y="644577"/>
                  </a:cubicBezTo>
                  <a:cubicBezTo>
                    <a:pt x="304800" y="649574"/>
                    <a:pt x="234676" y="652589"/>
                    <a:pt x="164892" y="659567"/>
                  </a:cubicBezTo>
                  <a:cubicBezTo>
                    <a:pt x="33627" y="672693"/>
                    <a:pt x="118674" y="685487"/>
                    <a:pt x="14990" y="659567"/>
                  </a:cubicBezTo>
                  <a:cubicBezTo>
                    <a:pt x="9993" y="644577"/>
                    <a:pt x="0" y="630398"/>
                    <a:pt x="0" y="614597"/>
                  </a:cubicBezTo>
                  <a:cubicBezTo>
                    <a:pt x="0" y="597488"/>
                    <a:pt x="18151" y="518335"/>
                    <a:pt x="29981" y="494675"/>
                  </a:cubicBezTo>
                  <a:cubicBezTo>
                    <a:pt x="38038" y="478561"/>
                    <a:pt x="44684" y="459253"/>
                    <a:pt x="59961" y="449705"/>
                  </a:cubicBezTo>
                  <a:cubicBezTo>
                    <a:pt x="86760" y="432956"/>
                    <a:pt x="119922" y="429719"/>
                    <a:pt x="149902" y="419725"/>
                  </a:cubicBezTo>
                  <a:lnTo>
                    <a:pt x="194872" y="404734"/>
                  </a:lnTo>
                  <a:cubicBezTo>
                    <a:pt x="209862" y="399737"/>
                    <a:pt x="255172" y="385912"/>
                    <a:pt x="239843" y="389744"/>
                  </a:cubicBezTo>
                  <a:cubicBezTo>
                    <a:pt x="219856" y="394741"/>
                    <a:pt x="199691" y="399074"/>
                    <a:pt x="179882" y="404734"/>
                  </a:cubicBezTo>
                  <a:cubicBezTo>
                    <a:pt x="164689" y="409075"/>
                    <a:pt x="149902" y="414728"/>
                    <a:pt x="134912" y="419725"/>
                  </a:cubicBezTo>
                  <a:cubicBezTo>
                    <a:pt x="124918" y="429718"/>
                    <a:pt x="91523" y="454174"/>
                    <a:pt x="104931" y="449705"/>
                  </a:cubicBezTo>
                  <a:lnTo>
                    <a:pt x="194872" y="419725"/>
                  </a:lnTo>
                  <a:lnTo>
                    <a:pt x="239843" y="404734"/>
                  </a:lnTo>
                  <a:cubicBezTo>
                    <a:pt x="219856" y="399737"/>
                    <a:pt x="189096" y="408171"/>
                    <a:pt x="179882" y="389744"/>
                  </a:cubicBezTo>
                  <a:cubicBezTo>
                    <a:pt x="172816" y="375611"/>
                    <a:pt x="209660" y="379095"/>
                    <a:pt x="224853" y="374754"/>
                  </a:cubicBezTo>
                  <a:cubicBezTo>
                    <a:pt x="244662" y="369094"/>
                    <a:pt x="265080" y="365684"/>
                    <a:pt x="284813" y="359764"/>
                  </a:cubicBezTo>
                  <a:cubicBezTo>
                    <a:pt x="315082" y="350683"/>
                    <a:pt x="374754" y="329784"/>
                    <a:pt x="374754" y="329784"/>
                  </a:cubicBezTo>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grpSp>
          <p:nvGrpSpPr>
            <p:cNvPr id="49" name="Grupo 48">
              <a:extLst>
                <a:ext uri="{FF2B5EF4-FFF2-40B4-BE49-F238E27FC236}">
                  <a16:creationId xmlns:a16="http://schemas.microsoft.com/office/drawing/2014/main" id="{08A4A302-9751-45EA-819F-4B12B2633F6A}"/>
                </a:ext>
              </a:extLst>
            </p:cNvPr>
            <p:cNvGrpSpPr/>
            <p:nvPr/>
          </p:nvGrpSpPr>
          <p:grpSpPr>
            <a:xfrm>
              <a:off x="6537929" y="2402722"/>
              <a:ext cx="2067322" cy="676747"/>
              <a:chOff x="6537929" y="2402722"/>
              <a:chExt cx="2067322" cy="676747"/>
            </a:xfrm>
          </p:grpSpPr>
          <p:sp>
            <p:nvSpPr>
              <p:cNvPr id="46" name="Rectángulo 45">
                <a:extLst>
                  <a:ext uri="{FF2B5EF4-FFF2-40B4-BE49-F238E27FC236}">
                    <a16:creationId xmlns:a16="http://schemas.microsoft.com/office/drawing/2014/main" id="{D573041B-14C8-4AD3-9A9F-349898DF1D2E}"/>
                  </a:ext>
                </a:extLst>
              </p:cNvPr>
              <p:cNvSpPr/>
              <p:nvPr/>
            </p:nvSpPr>
            <p:spPr>
              <a:xfrm>
                <a:off x="6537929" y="2402722"/>
                <a:ext cx="2067322" cy="6767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2" name="Rectángulo 41">
                <a:extLst>
                  <a:ext uri="{FF2B5EF4-FFF2-40B4-BE49-F238E27FC236}">
                    <a16:creationId xmlns:a16="http://schemas.microsoft.com/office/drawing/2014/main" id="{EC1DC4F0-43C9-466B-A57B-3EFFE536B9D7}"/>
                  </a:ext>
                </a:extLst>
              </p:cNvPr>
              <p:cNvSpPr/>
              <p:nvPr/>
            </p:nvSpPr>
            <p:spPr>
              <a:xfrm>
                <a:off x="6605190" y="2440314"/>
                <a:ext cx="451839" cy="454968"/>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47" name="Rectángulo 46">
                <a:extLst>
                  <a:ext uri="{FF2B5EF4-FFF2-40B4-BE49-F238E27FC236}">
                    <a16:creationId xmlns:a16="http://schemas.microsoft.com/office/drawing/2014/main" id="{9F7DD2D5-9BB1-489F-9668-2CB778504554}"/>
                  </a:ext>
                </a:extLst>
              </p:cNvPr>
              <p:cNvSpPr/>
              <p:nvPr/>
            </p:nvSpPr>
            <p:spPr>
              <a:xfrm>
                <a:off x="7113905" y="2487874"/>
                <a:ext cx="1401153" cy="369332"/>
              </a:xfrm>
              <a:prstGeom prst="rect">
                <a:avLst/>
              </a:prstGeom>
            </p:spPr>
            <p:txBody>
              <a:bodyPr wrap="none">
                <a:spAutoFit/>
              </a:bodyPr>
              <a:lstStyle/>
              <a:p>
                <a:r>
                  <a:rPr lang="es-ES" dirty="0">
                    <a:latin typeface="+mj-lt"/>
                  </a:rPr>
                  <a:t>Stone </a:t>
                </a:r>
                <a:r>
                  <a:rPr lang="es-ES" dirty="0" err="1">
                    <a:latin typeface="+mj-lt"/>
                  </a:rPr>
                  <a:t>dumps</a:t>
                </a:r>
                <a:endParaRPr lang="es-ES" dirty="0">
                  <a:latin typeface="+mj-lt"/>
                </a:endParaRPr>
              </a:p>
            </p:txBody>
          </p:sp>
        </p:grpSp>
      </p:grpSp>
      <p:grpSp>
        <p:nvGrpSpPr>
          <p:cNvPr id="58" name="Grupo 57">
            <a:extLst>
              <a:ext uri="{FF2B5EF4-FFF2-40B4-BE49-F238E27FC236}">
                <a16:creationId xmlns:a16="http://schemas.microsoft.com/office/drawing/2014/main" id="{6C52082D-99B0-4280-B741-1FC791B2C26C}"/>
              </a:ext>
            </a:extLst>
          </p:cNvPr>
          <p:cNvGrpSpPr/>
          <p:nvPr/>
        </p:nvGrpSpPr>
        <p:grpSpPr>
          <a:xfrm>
            <a:off x="3908654" y="2988701"/>
            <a:ext cx="4783706" cy="1983698"/>
            <a:chOff x="3908654" y="2988701"/>
            <a:chExt cx="4783706" cy="1983698"/>
          </a:xfrm>
        </p:grpSpPr>
        <p:sp>
          <p:nvSpPr>
            <p:cNvPr id="41" name="Forma libre: forma 40">
              <a:extLst>
                <a:ext uri="{FF2B5EF4-FFF2-40B4-BE49-F238E27FC236}">
                  <a16:creationId xmlns:a16="http://schemas.microsoft.com/office/drawing/2014/main" id="{FCA986BD-2CAC-4DA9-B7BA-56BFDE91F076}"/>
                </a:ext>
              </a:extLst>
            </p:cNvPr>
            <p:cNvSpPr/>
            <p:nvPr/>
          </p:nvSpPr>
          <p:spPr>
            <a:xfrm>
              <a:off x="3908654" y="4600513"/>
              <a:ext cx="594088" cy="371886"/>
            </a:xfrm>
            <a:custGeom>
              <a:avLst/>
              <a:gdLst>
                <a:gd name="connsiteX0" fmla="*/ 464695 w 1100473"/>
                <a:gd name="connsiteY0" fmla="*/ 150675 h 870203"/>
                <a:gd name="connsiteX1" fmla="*/ 119922 w 1100473"/>
                <a:gd name="connsiteY1" fmla="*/ 15764 h 870203"/>
                <a:gd name="connsiteX2" fmla="*/ 89941 w 1100473"/>
                <a:gd name="connsiteY2" fmla="*/ 45744 h 870203"/>
                <a:gd name="connsiteX3" fmla="*/ 59961 w 1100473"/>
                <a:gd name="connsiteY3" fmla="*/ 135685 h 870203"/>
                <a:gd name="connsiteX4" fmla="*/ 0 w 1100473"/>
                <a:gd name="connsiteY4" fmla="*/ 195646 h 870203"/>
                <a:gd name="connsiteX5" fmla="*/ 14991 w 1100473"/>
                <a:gd name="connsiteY5" fmla="*/ 315567 h 870203"/>
                <a:gd name="connsiteX6" fmla="*/ 89941 w 1100473"/>
                <a:gd name="connsiteY6" fmla="*/ 375528 h 870203"/>
                <a:gd name="connsiteX7" fmla="*/ 104931 w 1100473"/>
                <a:gd name="connsiteY7" fmla="*/ 420498 h 870203"/>
                <a:gd name="connsiteX8" fmla="*/ 194872 w 1100473"/>
                <a:gd name="connsiteY8" fmla="*/ 450479 h 870203"/>
                <a:gd name="connsiteX9" fmla="*/ 284813 w 1100473"/>
                <a:gd name="connsiteY9" fmla="*/ 420498 h 870203"/>
                <a:gd name="connsiteX10" fmla="*/ 329784 w 1100473"/>
                <a:gd name="connsiteY10" fmla="*/ 405508 h 870203"/>
                <a:gd name="connsiteX11" fmla="*/ 389745 w 1100473"/>
                <a:gd name="connsiteY11" fmla="*/ 390518 h 870203"/>
                <a:gd name="connsiteX12" fmla="*/ 464695 w 1100473"/>
                <a:gd name="connsiteY12" fmla="*/ 405508 h 870203"/>
                <a:gd name="connsiteX13" fmla="*/ 524656 w 1100473"/>
                <a:gd name="connsiteY13" fmla="*/ 480459 h 870203"/>
                <a:gd name="connsiteX14" fmla="*/ 599607 w 1100473"/>
                <a:gd name="connsiteY14" fmla="*/ 570400 h 870203"/>
                <a:gd name="connsiteX15" fmla="*/ 644577 w 1100473"/>
                <a:gd name="connsiteY15" fmla="*/ 660341 h 870203"/>
                <a:gd name="connsiteX16" fmla="*/ 674558 w 1100473"/>
                <a:gd name="connsiteY16" fmla="*/ 750282 h 870203"/>
                <a:gd name="connsiteX17" fmla="*/ 689548 w 1100473"/>
                <a:gd name="connsiteY17" fmla="*/ 810243 h 870203"/>
                <a:gd name="connsiteX18" fmla="*/ 734518 w 1100473"/>
                <a:gd name="connsiteY18" fmla="*/ 840223 h 870203"/>
                <a:gd name="connsiteX19" fmla="*/ 824459 w 1100473"/>
                <a:gd name="connsiteY19" fmla="*/ 870203 h 870203"/>
                <a:gd name="connsiteX20" fmla="*/ 989351 w 1100473"/>
                <a:gd name="connsiteY20" fmla="*/ 825233 h 870203"/>
                <a:gd name="connsiteX21" fmla="*/ 1034322 w 1100473"/>
                <a:gd name="connsiteY21" fmla="*/ 795253 h 870203"/>
                <a:gd name="connsiteX22" fmla="*/ 1064302 w 1100473"/>
                <a:gd name="connsiteY22" fmla="*/ 630361 h 870203"/>
                <a:gd name="connsiteX23" fmla="*/ 1034322 w 1100473"/>
                <a:gd name="connsiteY23" fmla="*/ 585390 h 870203"/>
                <a:gd name="connsiteX24" fmla="*/ 1019331 w 1100473"/>
                <a:gd name="connsiteY24" fmla="*/ 540420 h 870203"/>
                <a:gd name="connsiteX25" fmla="*/ 989351 w 1100473"/>
                <a:gd name="connsiteY25" fmla="*/ 510439 h 870203"/>
                <a:gd name="connsiteX26" fmla="*/ 929391 w 1100473"/>
                <a:gd name="connsiteY26" fmla="*/ 420498 h 870203"/>
                <a:gd name="connsiteX27" fmla="*/ 854440 w 1100473"/>
                <a:gd name="connsiteY27" fmla="*/ 345548 h 870203"/>
                <a:gd name="connsiteX28" fmla="*/ 794479 w 1100473"/>
                <a:gd name="connsiteY28" fmla="*/ 285587 h 870203"/>
                <a:gd name="connsiteX29" fmla="*/ 779489 w 1100473"/>
                <a:gd name="connsiteY29" fmla="*/ 240616 h 870203"/>
                <a:gd name="connsiteX30" fmla="*/ 734518 w 1100473"/>
                <a:gd name="connsiteY30" fmla="*/ 210636 h 870203"/>
                <a:gd name="connsiteX31" fmla="*/ 644577 w 1100473"/>
                <a:gd name="connsiteY31" fmla="*/ 180656 h 870203"/>
                <a:gd name="connsiteX32" fmla="*/ 599607 w 1100473"/>
                <a:gd name="connsiteY32" fmla="*/ 165666 h 870203"/>
                <a:gd name="connsiteX33" fmla="*/ 494676 w 1100473"/>
                <a:gd name="connsiteY33" fmla="*/ 150675 h 870203"/>
                <a:gd name="connsiteX34" fmla="*/ 404735 w 1100473"/>
                <a:gd name="connsiteY34" fmla="*/ 105705 h 870203"/>
                <a:gd name="connsiteX35" fmla="*/ 344774 w 1100473"/>
                <a:gd name="connsiteY35" fmla="*/ 75725 h 87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0473" h="870203">
                  <a:moveTo>
                    <a:pt x="464695" y="150675"/>
                  </a:moveTo>
                  <a:cubicBezTo>
                    <a:pt x="409542" y="123099"/>
                    <a:pt x="234291" y="-52857"/>
                    <a:pt x="119922" y="15764"/>
                  </a:cubicBezTo>
                  <a:cubicBezTo>
                    <a:pt x="107803" y="23035"/>
                    <a:pt x="99935" y="35751"/>
                    <a:pt x="89941" y="45744"/>
                  </a:cubicBezTo>
                  <a:cubicBezTo>
                    <a:pt x="79948" y="75724"/>
                    <a:pt x="82307" y="113339"/>
                    <a:pt x="59961" y="135685"/>
                  </a:cubicBezTo>
                  <a:lnTo>
                    <a:pt x="0" y="195646"/>
                  </a:lnTo>
                  <a:cubicBezTo>
                    <a:pt x="4997" y="235620"/>
                    <a:pt x="3415" y="276981"/>
                    <a:pt x="14991" y="315567"/>
                  </a:cubicBezTo>
                  <a:cubicBezTo>
                    <a:pt x="20331" y="333368"/>
                    <a:pt x="80859" y="369473"/>
                    <a:pt x="89941" y="375528"/>
                  </a:cubicBezTo>
                  <a:cubicBezTo>
                    <a:pt x="94938" y="390518"/>
                    <a:pt x="92073" y="411314"/>
                    <a:pt x="104931" y="420498"/>
                  </a:cubicBezTo>
                  <a:cubicBezTo>
                    <a:pt x="130647" y="438866"/>
                    <a:pt x="194872" y="450479"/>
                    <a:pt x="194872" y="450479"/>
                  </a:cubicBezTo>
                  <a:lnTo>
                    <a:pt x="284813" y="420498"/>
                  </a:lnTo>
                  <a:cubicBezTo>
                    <a:pt x="299803" y="415501"/>
                    <a:pt x="314455" y="409340"/>
                    <a:pt x="329784" y="405508"/>
                  </a:cubicBezTo>
                  <a:lnTo>
                    <a:pt x="389745" y="390518"/>
                  </a:lnTo>
                  <a:cubicBezTo>
                    <a:pt x="414728" y="395515"/>
                    <a:pt x="441277" y="395472"/>
                    <a:pt x="464695" y="405508"/>
                  </a:cubicBezTo>
                  <a:cubicBezTo>
                    <a:pt x="487309" y="415200"/>
                    <a:pt x="512466" y="465831"/>
                    <a:pt x="524656" y="480459"/>
                  </a:cubicBezTo>
                  <a:cubicBezTo>
                    <a:pt x="620839" y="595878"/>
                    <a:pt x="525173" y="458749"/>
                    <a:pt x="599607" y="570400"/>
                  </a:cubicBezTo>
                  <a:cubicBezTo>
                    <a:pt x="654271" y="734396"/>
                    <a:pt x="567093" y="486003"/>
                    <a:pt x="644577" y="660341"/>
                  </a:cubicBezTo>
                  <a:cubicBezTo>
                    <a:pt x="657412" y="689219"/>
                    <a:pt x="666893" y="719623"/>
                    <a:pt x="674558" y="750282"/>
                  </a:cubicBezTo>
                  <a:cubicBezTo>
                    <a:pt x="679555" y="770269"/>
                    <a:pt x="678120" y="793101"/>
                    <a:pt x="689548" y="810243"/>
                  </a:cubicBezTo>
                  <a:cubicBezTo>
                    <a:pt x="699541" y="825233"/>
                    <a:pt x="718055" y="832906"/>
                    <a:pt x="734518" y="840223"/>
                  </a:cubicBezTo>
                  <a:cubicBezTo>
                    <a:pt x="763396" y="853058"/>
                    <a:pt x="824459" y="870203"/>
                    <a:pt x="824459" y="870203"/>
                  </a:cubicBezTo>
                  <a:cubicBezTo>
                    <a:pt x="864684" y="862158"/>
                    <a:pt x="956747" y="846969"/>
                    <a:pt x="989351" y="825233"/>
                  </a:cubicBezTo>
                  <a:lnTo>
                    <a:pt x="1034322" y="795253"/>
                  </a:lnTo>
                  <a:cubicBezTo>
                    <a:pt x="1129951" y="827129"/>
                    <a:pt x="1105057" y="834140"/>
                    <a:pt x="1064302" y="630361"/>
                  </a:cubicBezTo>
                  <a:cubicBezTo>
                    <a:pt x="1060769" y="612695"/>
                    <a:pt x="1042379" y="601504"/>
                    <a:pt x="1034322" y="585390"/>
                  </a:cubicBezTo>
                  <a:cubicBezTo>
                    <a:pt x="1027256" y="571257"/>
                    <a:pt x="1027461" y="553969"/>
                    <a:pt x="1019331" y="540420"/>
                  </a:cubicBezTo>
                  <a:cubicBezTo>
                    <a:pt x="1012060" y="528301"/>
                    <a:pt x="997831" y="521745"/>
                    <a:pt x="989351" y="510439"/>
                  </a:cubicBezTo>
                  <a:cubicBezTo>
                    <a:pt x="967732" y="481613"/>
                    <a:pt x="954869" y="445976"/>
                    <a:pt x="929391" y="420498"/>
                  </a:cubicBezTo>
                  <a:lnTo>
                    <a:pt x="854440" y="345548"/>
                  </a:lnTo>
                  <a:cubicBezTo>
                    <a:pt x="814467" y="225625"/>
                    <a:pt x="874427" y="365535"/>
                    <a:pt x="794479" y="285587"/>
                  </a:cubicBezTo>
                  <a:cubicBezTo>
                    <a:pt x="783306" y="274414"/>
                    <a:pt x="789360" y="252955"/>
                    <a:pt x="779489" y="240616"/>
                  </a:cubicBezTo>
                  <a:cubicBezTo>
                    <a:pt x="768234" y="226548"/>
                    <a:pt x="750981" y="217953"/>
                    <a:pt x="734518" y="210636"/>
                  </a:cubicBezTo>
                  <a:cubicBezTo>
                    <a:pt x="705640" y="197801"/>
                    <a:pt x="674557" y="190649"/>
                    <a:pt x="644577" y="180656"/>
                  </a:cubicBezTo>
                  <a:cubicBezTo>
                    <a:pt x="629587" y="175659"/>
                    <a:pt x="615249" y="167901"/>
                    <a:pt x="599607" y="165666"/>
                  </a:cubicBezTo>
                  <a:lnTo>
                    <a:pt x="494676" y="150675"/>
                  </a:lnTo>
                  <a:cubicBezTo>
                    <a:pt x="381639" y="112997"/>
                    <a:pt x="520971" y="163822"/>
                    <a:pt x="404735" y="105705"/>
                  </a:cubicBezTo>
                  <a:cubicBezTo>
                    <a:pt x="335835" y="71256"/>
                    <a:pt x="378640" y="109591"/>
                    <a:pt x="344774" y="75725"/>
                  </a:cubicBezTo>
                </a:path>
              </a:pathLst>
            </a:custGeom>
            <a:solidFill>
              <a:srgbClr val="00FF01">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1" name="Grupo 50">
              <a:extLst>
                <a:ext uri="{FF2B5EF4-FFF2-40B4-BE49-F238E27FC236}">
                  <a16:creationId xmlns:a16="http://schemas.microsoft.com/office/drawing/2014/main" id="{77F27681-31C0-47B2-8882-6CB57F1117A9}"/>
                </a:ext>
              </a:extLst>
            </p:cNvPr>
            <p:cNvGrpSpPr/>
            <p:nvPr/>
          </p:nvGrpSpPr>
          <p:grpSpPr>
            <a:xfrm>
              <a:off x="6529016" y="2988701"/>
              <a:ext cx="2163344" cy="676747"/>
              <a:chOff x="6529016" y="2988701"/>
              <a:chExt cx="2163344" cy="676747"/>
            </a:xfrm>
          </p:grpSpPr>
          <p:sp>
            <p:nvSpPr>
              <p:cNvPr id="48" name="Rectángulo 47">
                <a:extLst>
                  <a:ext uri="{FF2B5EF4-FFF2-40B4-BE49-F238E27FC236}">
                    <a16:creationId xmlns:a16="http://schemas.microsoft.com/office/drawing/2014/main" id="{DF96EA85-9EC5-413C-83F4-A0F67EC0CBCF}"/>
                  </a:ext>
                </a:extLst>
              </p:cNvPr>
              <p:cNvSpPr/>
              <p:nvPr/>
            </p:nvSpPr>
            <p:spPr>
              <a:xfrm>
                <a:off x="6529016" y="2988701"/>
                <a:ext cx="2075338" cy="6767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3" name="Rectángulo 42">
                <a:extLst>
                  <a:ext uri="{FF2B5EF4-FFF2-40B4-BE49-F238E27FC236}">
                    <a16:creationId xmlns:a16="http://schemas.microsoft.com/office/drawing/2014/main" id="{90683F0B-6CA5-42E8-9762-B90E76DF6C8A}"/>
                  </a:ext>
                </a:extLst>
              </p:cNvPr>
              <p:cNvSpPr/>
              <p:nvPr/>
            </p:nvSpPr>
            <p:spPr>
              <a:xfrm>
                <a:off x="6597088" y="3029314"/>
                <a:ext cx="459942" cy="454968"/>
              </a:xfrm>
              <a:prstGeom prst="rect">
                <a:avLst/>
              </a:prstGeom>
              <a:solidFill>
                <a:srgbClr val="00FF01">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50" name="Rectángulo 49">
                <a:extLst>
                  <a:ext uri="{FF2B5EF4-FFF2-40B4-BE49-F238E27FC236}">
                    <a16:creationId xmlns:a16="http://schemas.microsoft.com/office/drawing/2014/main" id="{019596F9-57D0-4704-8BBF-DDC8B0092E42}"/>
                  </a:ext>
                </a:extLst>
              </p:cNvPr>
              <p:cNvSpPr/>
              <p:nvPr/>
            </p:nvSpPr>
            <p:spPr>
              <a:xfrm>
                <a:off x="7079148" y="3079469"/>
                <a:ext cx="1613212" cy="369332"/>
              </a:xfrm>
              <a:prstGeom prst="rect">
                <a:avLst/>
              </a:prstGeom>
            </p:spPr>
            <p:txBody>
              <a:bodyPr wrap="square">
                <a:spAutoFit/>
              </a:bodyPr>
              <a:lstStyle/>
              <a:p>
                <a:r>
                  <a:rPr lang="es-ES" dirty="0">
                    <a:latin typeface="+mj-lt"/>
                  </a:rPr>
                  <a:t>Stone </a:t>
                </a:r>
                <a:r>
                  <a:rPr lang="es-ES" dirty="0" err="1">
                    <a:latin typeface="+mj-lt"/>
                  </a:rPr>
                  <a:t>stockpile</a:t>
                </a:r>
                <a:endParaRPr lang="es-ES" dirty="0">
                  <a:latin typeface="+mj-lt"/>
                </a:endParaRPr>
              </a:p>
            </p:txBody>
          </p:sp>
        </p:grpSp>
      </p:grpSp>
      <p:grpSp>
        <p:nvGrpSpPr>
          <p:cNvPr id="59" name="Grupo 58">
            <a:extLst>
              <a:ext uri="{FF2B5EF4-FFF2-40B4-BE49-F238E27FC236}">
                <a16:creationId xmlns:a16="http://schemas.microsoft.com/office/drawing/2014/main" id="{9FDCACC4-3D77-49A9-BFD1-9DE00C5EC342}"/>
              </a:ext>
            </a:extLst>
          </p:cNvPr>
          <p:cNvGrpSpPr/>
          <p:nvPr/>
        </p:nvGrpSpPr>
        <p:grpSpPr>
          <a:xfrm>
            <a:off x="4246311" y="2832191"/>
            <a:ext cx="4446049" cy="1400276"/>
            <a:chOff x="4246311" y="2832191"/>
            <a:chExt cx="4446049" cy="1400276"/>
          </a:xfrm>
        </p:grpSpPr>
        <p:sp>
          <p:nvSpPr>
            <p:cNvPr id="40" name="Forma libre: forma 39">
              <a:extLst>
                <a:ext uri="{FF2B5EF4-FFF2-40B4-BE49-F238E27FC236}">
                  <a16:creationId xmlns:a16="http://schemas.microsoft.com/office/drawing/2014/main" id="{F7CE9146-D182-4D30-BF24-7B4934BA3A17}"/>
                </a:ext>
              </a:extLst>
            </p:cNvPr>
            <p:cNvSpPr/>
            <p:nvPr/>
          </p:nvSpPr>
          <p:spPr>
            <a:xfrm rot="21391074">
              <a:off x="4246311" y="2832191"/>
              <a:ext cx="512862" cy="1352920"/>
            </a:xfrm>
            <a:custGeom>
              <a:avLst/>
              <a:gdLst>
                <a:gd name="connsiteX0" fmla="*/ 689548 w 1169233"/>
                <a:gd name="connsiteY0" fmla="*/ 44971 h 2353456"/>
                <a:gd name="connsiteX1" fmla="*/ 164892 w 1169233"/>
                <a:gd name="connsiteY1" fmla="*/ 1648918 h 2353456"/>
                <a:gd name="connsiteX2" fmla="*/ 164892 w 1169233"/>
                <a:gd name="connsiteY2" fmla="*/ 1648918 h 2353456"/>
                <a:gd name="connsiteX3" fmla="*/ 44971 w 1169233"/>
                <a:gd name="connsiteY3" fmla="*/ 1798820 h 2353456"/>
                <a:gd name="connsiteX4" fmla="*/ 0 w 1169233"/>
                <a:gd name="connsiteY4" fmla="*/ 1948722 h 2353456"/>
                <a:gd name="connsiteX5" fmla="*/ 14990 w 1169233"/>
                <a:gd name="connsiteY5" fmla="*/ 2143594 h 2353456"/>
                <a:gd name="connsiteX6" fmla="*/ 44971 w 1169233"/>
                <a:gd name="connsiteY6" fmla="*/ 2188564 h 2353456"/>
                <a:gd name="connsiteX7" fmla="*/ 59961 w 1169233"/>
                <a:gd name="connsiteY7" fmla="*/ 2233535 h 2353456"/>
                <a:gd name="connsiteX8" fmla="*/ 74951 w 1169233"/>
                <a:gd name="connsiteY8" fmla="*/ 2308486 h 2353456"/>
                <a:gd name="connsiteX9" fmla="*/ 89941 w 1169233"/>
                <a:gd name="connsiteY9" fmla="*/ 2353456 h 2353456"/>
                <a:gd name="connsiteX10" fmla="*/ 404734 w 1169233"/>
                <a:gd name="connsiteY10" fmla="*/ 2218545 h 2353456"/>
                <a:gd name="connsiteX11" fmla="*/ 539646 w 1169233"/>
                <a:gd name="connsiteY11" fmla="*/ 2263515 h 2353456"/>
                <a:gd name="connsiteX12" fmla="*/ 539646 w 1169233"/>
                <a:gd name="connsiteY12" fmla="*/ 2278505 h 2353456"/>
                <a:gd name="connsiteX13" fmla="*/ 719528 w 1169233"/>
                <a:gd name="connsiteY13" fmla="*/ 2293495 h 2353456"/>
                <a:gd name="connsiteX14" fmla="*/ 824459 w 1169233"/>
                <a:gd name="connsiteY14" fmla="*/ 2143594 h 2353456"/>
                <a:gd name="connsiteX15" fmla="*/ 869430 w 1169233"/>
                <a:gd name="connsiteY15" fmla="*/ 2023672 h 2353456"/>
                <a:gd name="connsiteX16" fmla="*/ 869430 w 1169233"/>
                <a:gd name="connsiteY16" fmla="*/ 2023672 h 2353456"/>
                <a:gd name="connsiteX17" fmla="*/ 929390 w 1169233"/>
                <a:gd name="connsiteY17" fmla="*/ 1514007 h 2353456"/>
                <a:gd name="connsiteX18" fmla="*/ 1169233 w 1169233"/>
                <a:gd name="connsiteY18" fmla="*/ 404735 h 2353456"/>
                <a:gd name="connsiteX19" fmla="*/ 1004341 w 1169233"/>
                <a:gd name="connsiteY19" fmla="*/ 389745 h 2353456"/>
                <a:gd name="connsiteX20" fmla="*/ 959371 w 1169233"/>
                <a:gd name="connsiteY20" fmla="*/ 374754 h 2353456"/>
                <a:gd name="connsiteX21" fmla="*/ 959371 w 1169233"/>
                <a:gd name="connsiteY21" fmla="*/ 329784 h 2353456"/>
                <a:gd name="connsiteX22" fmla="*/ 959371 w 1169233"/>
                <a:gd name="connsiteY22" fmla="*/ 329784 h 2353456"/>
                <a:gd name="connsiteX23" fmla="*/ 854439 w 1169233"/>
                <a:gd name="connsiteY23" fmla="*/ 254833 h 2353456"/>
                <a:gd name="connsiteX24" fmla="*/ 824459 w 1169233"/>
                <a:gd name="connsiteY24" fmla="*/ 209863 h 2353456"/>
                <a:gd name="connsiteX25" fmla="*/ 794479 w 1169233"/>
                <a:gd name="connsiteY25" fmla="*/ 179882 h 2353456"/>
                <a:gd name="connsiteX26" fmla="*/ 764498 w 1169233"/>
                <a:gd name="connsiteY26" fmla="*/ 89941 h 2353456"/>
                <a:gd name="connsiteX27" fmla="*/ 734518 w 1169233"/>
                <a:gd name="connsiteY27" fmla="*/ 0 h 2353456"/>
                <a:gd name="connsiteX28" fmla="*/ 734518 w 1169233"/>
                <a:gd name="connsiteY28" fmla="*/ 0 h 2353456"/>
                <a:gd name="connsiteX29" fmla="*/ 689548 w 1169233"/>
                <a:gd name="connsiteY29" fmla="*/ 44971 h 235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69233" h="2353456">
                  <a:moveTo>
                    <a:pt x="689548" y="44971"/>
                  </a:moveTo>
                  <a:lnTo>
                    <a:pt x="164892" y="1648918"/>
                  </a:lnTo>
                  <a:lnTo>
                    <a:pt x="164892" y="1648918"/>
                  </a:lnTo>
                  <a:cubicBezTo>
                    <a:pt x="161529" y="1652841"/>
                    <a:pt x="62060" y="1760370"/>
                    <a:pt x="44971" y="1798820"/>
                  </a:cubicBezTo>
                  <a:cubicBezTo>
                    <a:pt x="24114" y="1845748"/>
                    <a:pt x="12459" y="1898885"/>
                    <a:pt x="0" y="1948722"/>
                  </a:cubicBezTo>
                  <a:cubicBezTo>
                    <a:pt x="4997" y="2013679"/>
                    <a:pt x="2984" y="2079561"/>
                    <a:pt x="14990" y="2143594"/>
                  </a:cubicBezTo>
                  <a:cubicBezTo>
                    <a:pt x="18310" y="2161301"/>
                    <a:pt x="36914" y="2172450"/>
                    <a:pt x="44971" y="2188564"/>
                  </a:cubicBezTo>
                  <a:cubicBezTo>
                    <a:pt x="52038" y="2202697"/>
                    <a:pt x="56129" y="2218206"/>
                    <a:pt x="59961" y="2233535"/>
                  </a:cubicBezTo>
                  <a:cubicBezTo>
                    <a:pt x="66140" y="2258253"/>
                    <a:pt x="68772" y="2283768"/>
                    <a:pt x="74951" y="2308486"/>
                  </a:cubicBezTo>
                  <a:cubicBezTo>
                    <a:pt x="78783" y="2323815"/>
                    <a:pt x="89941" y="2353456"/>
                    <a:pt x="89941" y="2353456"/>
                  </a:cubicBezTo>
                  <a:lnTo>
                    <a:pt x="404734" y="2218545"/>
                  </a:lnTo>
                  <a:cubicBezTo>
                    <a:pt x="549578" y="2234639"/>
                    <a:pt x="539646" y="2188288"/>
                    <a:pt x="539646" y="2263515"/>
                  </a:cubicBezTo>
                  <a:lnTo>
                    <a:pt x="539646" y="2278505"/>
                  </a:lnTo>
                  <a:lnTo>
                    <a:pt x="719528" y="2293495"/>
                  </a:lnTo>
                  <a:cubicBezTo>
                    <a:pt x="754505" y="2243528"/>
                    <a:pt x="805172" y="2201457"/>
                    <a:pt x="824459" y="2143594"/>
                  </a:cubicBezTo>
                  <a:cubicBezTo>
                    <a:pt x="857972" y="2043053"/>
                    <a:pt x="840306" y="2081919"/>
                    <a:pt x="869430" y="2023672"/>
                  </a:cubicBezTo>
                  <a:lnTo>
                    <a:pt x="869430" y="2023672"/>
                  </a:lnTo>
                  <a:lnTo>
                    <a:pt x="929390" y="1514007"/>
                  </a:lnTo>
                  <a:lnTo>
                    <a:pt x="1169233" y="404735"/>
                  </a:lnTo>
                  <a:cubicBezTo>
                    <a:pt x="1114269" y="399738"/>
                    <a:pt x="1058977" y="397550"/>
                    <a:pt x="1004341" y="389745"/>
                  </a:cubicBezTo>
                  <a:cubicBezTo>
                    <a:pt x="988699" y="387510"/>
                    <a:pt x="968851" y="387395"/>
                    <a:pt x="959371" y="374754"/>
                  </a:cubicBezTo>
                  <a:cubicBezTo>
                    <a:pt x="950377" y="362762"/>
                    <a:pt x="959371" y="344774"/>
                    <a:pt x="959371" y="329784"/>
                  </a:cubicBezTo>
                  <a:lnTo>
                    <a:pt x="959371" y="329784"/>
                  </a:lnTo>
                  <a:cubicBezTo>
                    <a:pt x="924394" y="304800"/>
                    <a:pt x="886566" y="283390"/>
                    <a:pt x="854439" y="254833"/>
                  </a:cubicBezTo>
                  <a:cubicBezTo>
                    <a:pt x="840974" y="242864"/>
                    <a:pt x="835713" y="223931"/>
                    <a:pt x="824459" y="209863"/>
                  </a:cubicBezTo>
                  <a:cubicBezTo>
                    <a:pt x="815630" y="198827"/>
                    <a:pt x="804472" y="189876"/>
                    <a:pt x="794479" y="179882"/>
                  </a:cubicBezTo>
                  <a:cubicBezTo>
                    <a:pt x="784485" y="149902"/>
                    <a:pt x="772163" y="120600"/>
                    <a:pt x="764498" y="89941"/>
                  </a:cubicBezTo>
                  <a:cubicBezTo>
                    <a:pt x="746798" y="19141"/>
                    <a:pt x="758721" y="48408"/>
                    <a:pt x="734518" y="0"/>
                  </a:cubicBezTo>
                  <a:lnTo>
                    <a:pt x="734518" y="0"/>
                  </a:lnTo>
                  <a:lnTo>
                    <a:pt x="689548" y="44971"/>
                  </a:lnTo>
                  <a:close/>
                </a:path>
              </a:pathLst>
            </a:cu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5" name="Grupo 54">
              <a:extLst>
                <a:ext uri="{FF2B5EF4-FFF2-40B4-BE49-F238E27FC236}">
                  <a16:creationId xmlns:a16="http://schemas.microsoft.com/office/drawing/2014/main" id="{6FEB1AFF-4AAE-44DF-9DD4-6963C4F3B845}"/>
                </a:ext>
              </a:extLst>
            </p:cNvPr>
            <p:cNvGrpSpPr/>
            <p:nvPr/>
          </p:nvGrpSpPr>
          <p:grpSpPr>
            <a:xfrm>
              <a:off x="6530259" y="3555720"/>
              <a:ext cx="2162101" cy="676747"/>
              <a:chOff x="6530259" y="3555720"/>
              <a:chExt cx="2162101" cy="676747"/>
            </a:xfrm>
          </p:grpSpPr>
          <p:sp>
            <p:nvSpPr>
              <p:cNvPr id="52" name="Rectángulo 51">
                <a:extLst>
                  <a:ext uri="{FF2B5EF4-FFF2-40B4-BE49-F238E27FC236}">
                    <a16:creationId xmlns:a16="http://schemas.microsoft.com/office/drawing/2014/main" id="{7A069512-8FEF-41E7-9BE0-0C50D10B729E}"/>
                  </a:ext>
                </a:extLst>
              </p:cNvPr>
              <p:cNvSpPr/>
              <p:nvPr/>
            </p:nvSpPr>
            <p:spPr>
              <a:xfrm>
                <a:off x="6530259" y="3555720"/>
                <a:ext cx="2067322" cy="6767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4" name="Rectángulo 43">
                <a:extLst>
                  <a:ext uri="{FF2B5EF4-FFF2-40B4-BE49-F238E27FC236}">
                    <a16:creationId xmlns:a16="http://schemas.microsoft.com/office/drawing/2014/main" id="{38F3C081-E686-4A74-A376-C60DEE2FD8DA}"/>
                  </a:ext>
                </a:extLst>
              </p:cNvPr>
              <p:cNvSpPr/>
              <p:nvPr/>
            </p:nvSpPr>
            <p:spPr>
              <a:xfrm>
                <a:off x="6605190" y="3605662"/>
                <a:ext cx="451839" cy="454968"/>
              </a:xfrm>
              <a:prstGeom prst="rect">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p>
            </p:txBody>
          </p:sp>
          <p:sp>
            <p:nvSpPr>
              <p:cNvPr id="54" name="Rectángulo 53">
                <a:extLst>
                  <a:ext uri="{FF2B5EF4-FFF2-40B4-BE49-F238E27FC236}">
                    <a16:creationId xmlns:a16="http://schemas.microsoft.com/office/drawing/2014/main" id="{91B4C8C2-717E-4A3F-BE22-AE22E3129C50}"/>
                  </a:ext>
                </a:extLst>
              </p:cNvPr>
              <p:cNvSpPr/>
              <p:nvPr/>
            </p:nvSpPr>
            <p:spPr>
              <a:xfrm>
                <a:off x="7043791" y="3648480"/>
                <a:ext cx="1648569" cy="369332"/>
              </a:xfrm>
              <a:prstGeom prst="rect">
                <a:avLst/>
              </a:prstGeom>
            </p:spPr>
            <p:txBody>
              <a:bodyPr wrap="square">
                <a:spAutoFit/>
              </a:bodyPr>
              <a:lstStyle/>
              <a:p>
                <a:r>
                  <a:rPr lang="es-ES" dirty="0" err="1">
                    <a:latin typeface="+mj-lt"/>
                  </a:rPr>
                  <a:t>Extraction</a:t>
                </a:r>
                <a:r>
                  <a:rPr lang="es-ES" dirty="0">
                    <a:latin typeface="+mj-lt"/>
                  </a:rPr>
                  <a:t> </a:t>
                </a:r>
                <a:r>
                  <a:rPr lang="es-ES" dirty="0" err="1">
                    <a:latin typeface="+mj-lt"/>
                  </a:rPr>
                  <a:t>Zone</a:t>
                </a:r>
                <a:endParaRPr lang="es-ES" dirty="0">
                  <a:latin typeface="+mj-lt"/>
                </a:endParaRPr>
              </a:p>
            </p:txBody>
          </p:sp>
        </p:grpSp>
      </p:grpSp>
      <p:sp>
        <p:nvSpPr>
          <p:cNvPr id="67" name="Flecha: cheurón 11">
            <a:extLst>
              <a:ext uri="{FF2B5EF4-FFF2-40B4-BE49-F238E27FC236}">
                <a16:creationId xmlns:a16="http://schemas.microsoft.com/office/drawing/2014/main" id="{F8D7278F-1D8B-4D06-A8B8-1330C21C7790}"/>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68" name="Flecha: cheurón 12">
            <a:extLst>
              <a:ext uri="{FF2B5EF4-FFF2-40B4-BE49-F238E27FC236}">
                <a16:creationId xmlns:a16="http://schemas.microsoft.com/office/drawing/2014/main" id="{21619933-2487-49B2-8CDF-B13C785F982C}"/>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69" name="Flecha: cheurón 13">
            <a:extLst>
              <a:ext uri="{FF2B5EF4-FFF2-40B4-BE49-F238E27FC236}">
                <a16:creationId xmlns:a16="http://schemas.microsoft.com/office/drawing/2014/main" id="{76A558E9-206F-4BE9-A742-D6F2658C38B5}"/>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70" name="CuadroTexto 14">
            <a:extLst>
              <a:ext uri="{FF2B5EF4-FFF2-40B4-BE49-F238E27FC236}">
                <a16:creationId xmlns:a16="http://schemas.microsoft.com/office/drawing/2014/main" id="{F7AEB66E-A204-4F63-A858-70088BFE0E18}"/>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71" name="CuadroTexto 15">
            <a:extLst>
              <a:ext uri="{FF2B5EF4-FFF2-40B4-BE49-F238E27FC236}">
                <a16:creationId xmlns:a16="http://schemas.microsoft.com/office/drawing/2014/main" id="{C60B1EE3-7453-4428-951D-69D59F272C09}"/>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72" name="CuadroTexto 16">
            <a:extLst>
              <a:ext uri="{FF2B5EF4-FFF2-40B4-BE49-F238E27FC236}">
                <a16:creationId xmlns:a16="http://schemas.microsoft.com/office/drawing/2014/main" id="{38DD1C7E-327A-4F96-99AA-F6E87B9A97FD}"/>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73" name="CuadroTexto 17">
            <a:extLst>
              <a:ext uri="{FF2B5EF4-FFF2-40B4-BE49-F238E27FC236}">
                <a16:creationId xmlns:a16="http://schemas.microsoft.com/office/drawing/2014/main" id="{172B063A-30B7-4E98-B1D7-9A1B24DF179E}"/>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74" name="Flecha: cheurón 18">
            <a:extLst>
              <a:ext uri="{FF2B5EF4-FFF2-40B4-BE49-F238E27FC236}">
                <a16:creationId xmlns:a16="http://schemas.microsoft.com/office/drawing/2014/main" id="{0A27F109-F992-4D90-80E4-6CC5D0326B7E}"/>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Tree>
    <p:extLst>
      <p:ext uri="{BB962C8B-B14F-4D97-AF65-F5344CB8AC3E}">
        <p14:creationId xmlns:p14="http://schemas.microsoft.com/office/powerpoint/2010/main" val="276716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04B4726A-2BB7-44CA-B900-93F8FECAF37A}"/>
              </a:ext>
            </a:extLst>
          </p:cNvPr>
          <p:cNvPicPr>
            <a:picLocks noChangeAspect="1"/>
          </p:cNvPicPr>
          <p:nvPr/>
        </p:nvPicPr>
        <p:blipFill rotWithShape="1">
          <a:blip r:embed="rId2">
            <a:extLst>
              <a:ext uri="{28A0092B-C50C-407E-A947-70E740481C1C}">
                <a14:useLocalDpi xmlns:a14="http://schemas.microsoft.com/office/drawing/2010/main" val="0"/>
              </a:ext>
            </a:extLst>
          </a:blip>
          <a:srcRect l="5641" t="2154" r="20149" b="11385"/>
          <a:stretch/>
        </p:blipFill>
        <p:spPr>
          <a:xfrm rot="5400000">
            <a:off x="3099108" y="1082012"/>
            <a:ext cx="3297881" cy="4935627"/>
          </a:xfrm>
          <a:prstGeom prst="rect">
            <a:avLst/>
          </a:prstGeom>
        </p:spPr>
      </p:pic>
      <p:grpSp>
        <p:nvGrpSpPr>
          <p:cNvPr id="14" name="Grupo 13">
            <a:extLst>
              <a:ext uri="{FF2B5EF4-FFF2-40B4-BE49-F238E27FC236}">
                <a16:creationId xmlns:a16="http://schemas.microsoft.com/office/drawing/2014/main" id="{BA6D53D2-4031-4CBE-8E7A-11F51E264B1D}"/>
              </a:ext>
            </a:extLst>
          </p:cNvPr>
          <p:cNvGrpSpPr/>
          <p:nvPr/>
        </p:nvGrpSpPr>
        <p:grpSpPr>
          <a:xfrm>
            <a:off x="5449818" y="4629859"/>
            <a:ext cx="1768702" cy="656707"/>
            <a:chOff x="3141400" y="2630267"/>
            <a:chExt cx="1328069" cy="497383"/>
          </a:xfrm>
        </p:grpSpPr>
        <p:sp>
          <p:nvSpPr>
            <p:cNvPr id="15" name="Rectángulo 14">
              <a:extLst>
                <a:ext uri="{FF2B5EF4-FFF2-40B4-BE49-F238E27FC236}">
                  <a16:creationId xmlns:a16="http://schemas.microsoft.com/office/drawing/2014/main" id="{84A563DA-E46C-4A8A-B59C-5DCBD9D00E5E}"/>
                </a:ext>
              </a:extLst>
            </p:cNvPr>
            <p:cNvSpPr/>
            <p:nvPr/>
          </p:nvSpPr>
          <p:spPr>
            <a:xfrm>
              <a:off x="3176591" y="2676748"/>
              <a:ext cx="1216656" cy="33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49C33569-09DE-473D-9846-D7BB1F9F15B8}"/>
                </a:ext>
              </a:extLst>
            </p:cNvPr>
            <p:cNvSpPr/>
            <p:nvPr/>
          </p:nvSpPr>
          <p:spPr>
            <a:xfrm>
              <a:off x="3253632" y="2818445"/>
              <a:ext cx="513345" cy="66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7" name="Rectángulo 16">
              <a:extLst>
                <a:ext uri="{FF2B5EF4-FFF2-40B4-BE49-F238E27FC236}">
                  <a16:creationId xmlns:a16="http://schemas.microsoft.com/office/drawing/2014/main" id="{F72B7F20-00BC-458A-8CBC-749D451F619E}"/>
                </a:ext>
              </a:extLst>
            </p:cNvPr>
            <p:cNvSpPr/>
            <p:nvPr/>
          </p:nvSpPr>
          <p:spPr>
            <a:xfrm>
              <a:off x="3766977" y="2818445"/>
              <a:ext cx="513345" cy="6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8" name="CuadroTexto 17">
              <a:extLst>
                <a:ext uri="{FF2B5EF4-FFF2-40B4-BE49-F238E27FC236}">
                  <a16:creationId xmlns:a16="http://schemas.microsoft.com/office/drawing/2014/main" id="{18700FAE-0516-4EE5-879F-66E885DC6CBB}"/>
                </a:ext>
              </a:extLst>
            </p:cNvPr>
            <p:cNvSpPr txBox="1"/>
            <p:nvPr/>
          </p:nvSpPr>
          <p:spPr>
            <a:xfrm>
              <a:off x="3141400" y="2634920"/>
              <a:ext cx="206460" cy="176373"/>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0</a:t>
              </a:r>
              <a:endParaRPr lang="en-GB" sz="1200" dirty="0">
                <a:latin typeface="Times New Roman" panose="020206030504050203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id="{6D4032EA-C3CB-47DF-B753-C9348615F866}"/>
                </a:ext>
              </a:extLst>
            </p:cNvPr>
            <p:cNvSpPr txBox="1"/>
            <p:nvPr/>
          </p:nvSpPr>
          <p:spPr>
            <a:xfrm>
              <a:off x="4162395" y="2630267"/>
              <a:ext cx="307074" cy="276999"/>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1</a:t>
              </a:r>
              <a:endParaRPr lang="en-GB" sz="1200" dirty="0">
                <a:latin typeface="Times New Roman" panose="02020603050405020304" pitchFamily="18" charset="0"/>
                <a:cs typeface="Times New Roman" panose="02020603050405020304" pitchFamily="18" charset="0"/>
              </a:endParaRPr>
            </a:p>
          </p:txBody>
        </p:sp>
        <p:sp>
          <p:nvSpPr>
            <p:cNvPr id="20" name="CuadroTexto 19">
              <a:extLst>
                <a:ext uri="{FF2B5EF4-FFF2-40B4-BE49-F238E27FC236}">
                  <a16:creationId xmlns:a16="http://schemas.microsoft.com/office/drawing/2014/main" id="{B4DBF0F8-B304-4392-B3EE-C9E09C4EE597}"/>
                </a:ext>
              </a:extLst>
            </p:cNvPr>
            <p:cNvSpPr txBox="1"/>
            <p:nvPr/>
          </p:nvSpPr>
          <p:spPr>
            <a:xfrm>
              <a:off x="3605689" y="2850651"/>
              <a:ext cx="522226" cy="276999"/>
            </a:xfrm>
            <a:prstGeom prst="rect">
              <a:avLst/>
            </a:prstGeom>
            <a:noFill/>
          </p:spPr>
          <p:txBody>
            <a:bodyPr wrap="square" rtlCol="0">
              <a:spAutoFit/>
            </a:bodyPr>
            <a:lstStyle/>
            <a:p>
              <a:r>
                <a:rPr lang="es-ES" sz="1200" dirty="0">
                  <a:latin typeface="Palatino Linotype" panose="02040502050505030304" pitchFamily="18" charset="0"/>
                </a:rPr>
                <a:t>mm</a:t>
              </a:r>
              <a:endParaRPr lang="en-GB" sz="1200" dirty="0">
                <a:latin typeface="Palatino Linotype" panose="02040502050505030304" pitchFamily="18" charset="0"/>
              </a:endParaRPr>
            </a:p>
          </p:txBody>
        </p:sp>
      </p:grpSp>
      <p:sp>
        <p:nvSpPr>
          <p:cNvPr id="22" name="CuadroTexto 21">
            <a:extLst>
              <a:ext uri="{FF2B5EF4-FFF2-40B4-BE49-F238E27FC236}">
                <a16:creationId xmlns:a16="http://schemas.microsoft.com/office/drawing/2014/main" id="{8823ED2E-A9E0-4AE2-B28B-D4CEEAF9ADA3}"/>
              </a:ext>
            </a:extLst>
          </p:cNvPr>
          <p:cNvSpPr txBox="1"/>
          <p:nvPr/>
        </p:nvSpPr>
        <p:spPr bwMode="auto">
          <a:xfrm>
            <a:off x="228898" y="786591"/>
            <a:ext cx="3948027"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3.1 </a:t>
            </a:r>
            <a:r>
              <a:rPr lang="es-ES" sz="2000" b="1" dirty="0" err="1">
                <a:solidFill>
                  <a:srgbClr val="1373BA"/>
                </a:solidFill>
                <a:latin typeface="+mj-lt"/>
              </a:rPr>
              <a:t>Petrographic</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2" name="CuadroTexto 1">
            <a:extLst>
              <a:ext uri="{FF2B5EF4-FFF2-40B4-BE49-F238E27FC236}">
                <a16:creationId xmlns:a16="http://schemas.microsoft.com/office/drawing/2014/main" id="{DC77F9A0-9506-49DB-BB87-990A4AF3D9E9}"/>
              </a:ext>
            </a:extLst>
          </p:cNvPr>
          <p:cNvSpPr txBox="1"/>
          <p:nvPr/>
        </p:nvSpPr>
        <p:spPr bwMode="auto">
          <a:xfrm>
            <a:off x="1011806" y="4545167"/>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a:solidFill>
                  <a:srgbClr val="1373BA"/>
                </a:solidFill>
                <a:latin typeface="Tahoma" panose="020B0604030504040204" pitchFamily="34" charset="0"/>
              </a:rPr>
              <a:t>Granite</a:t>
            </a:r>
          </a:p>
        </p:txBody>
      </p:sp>
      <p:sp>
        <p:nvSpPr>
          <p:cNvPr id="29" name="CuadroTexto 28">
            <a:extLst>
              <a:ext uri="{FF2B5EF4-FFF2-40B4-BE49-F238E27FC236}">
                <a16:creationId xmlns:a16="http://schemas.microsoft.com/office/drawing/2014/main" id="{CA4605D6-148F-406B-AA5E-84B22CE16DD0}"/>
              </a:ext>
            </a:extLst>
          </p:cNvPr>
          <p:cNvSpPr txBox="1"/>
          <p:nvPr/>
        </p:nvSpPr>
        <p:spPr bwMode="auto">
          <a:xfrm>
            <a:off x="3644495" y="2189249"/>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err="1">
                <a:solidFill>
                  <a:srgbClr val="FFFF00"/>
                </a:solidFill>
                <a:latin typeface="Tahoma" panose="020B0604030504040204" pitchFamily="34" charset="0"/>
              </a:rPr>
              <a:t>Qzt</a:t>
            </a:r>
            <a:endParaRPr lang="es-ES" sz="2000" dirty="0">
              <a:solidFill>
                <a:srgbClr val="FFFF00"/>
              </a:solidFill>
              <a:latin typeface="Tahoma" panose="020B0604030504040204" pitchFamily="34" charset="0"/>
            </a:endParaRPr>
          </a:p>
        </p:txBody>
      </p:sp>
      <p:sp>
        <p:nvSpPr>
          <p:cNvPr id="30" name="CuadroTexto 29">
            <a:extLst>
              <a:ext uri="{FF2B5EF4-FFF2-40B4-BE49-F238E27FC236}">
                <a16:creationId xmlns:a16="http://schemas.microsoft.com/office/drawing/2014/main" id="{9416F1F2-17C9-4C0F-AF86-D84B38E37970}"/>
              </a:ext>
            </a:extLst>
          </p:cNvPr>
          <p:cNvSpPr txBox="1"/>
          <p:nvPr/>
        </p:nvSpPr>
        <p:spPr bwMode="auto">
          <a:xfrm>
            <a:off x="2037107" y="4695207"/>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err="1">
                <a:solidFill>
                  <a:srgbClr val="FFFF00"/>
                </a:solidFill>
                <a:latin typeface="Tahoma" panose="020B0604030504040204" pitchFamily="34" charset="0"/>
              </a:rPr>
              <a:t>Qzt</a:t>
            </a:r>
            <a:endParaRPr lang="es-ES" sz="2000" dirty="0">
              <a:solidFill>
                <a:srgbClr val="FFFF00"/>
              </a:solidFill>
              <a:latin typeface="Tahoma" panose="020B0604030504040204" pitchFamily="34" charset="0"/>
            </a:endParaRPr>
          </a:p>
        </p:txBody>
      </p:sp>
      <p:sp>
        <p:nvSpPr>
          <p:cNvPr id="31" name="CuadroTexto 30">
            <a:extLst>
              <a:ext uri="{FF2B5EF4-FFF2-40B4-BE49-F238E27FC236}">
                <a16:creationId xmlns:a16="http://schemas.microsoft.com/office/drawing/2014/main" id="{6500D323-8F0F-4D15-9559-5D93FEFDC174}"/>
              </a:ext>
            </a:extLst>
          </p:cNvPr>
          <p:cNvSpPr txBox="1"/>
          <p:nvPr/>
        </p:nvSpPr>
        <p:spPr bwMode="auto">
          <a:xfrm>
            <a:off x="4273159" y="4636002"/>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err="1">
                <a:solidFill>
                  <a:srgbClr val="FFFF00"/>
                </a:solidFill>
                <a:latin typeface="Tahoma" panose="020B0604030504040204" pitchFamily="34" charset="0"/>
              </a:rPr>
              <a:t>Qzt</a:t>
            </a:r>
            <a:endParaRPr lang="es-ES" sz="2000" dirty="0">
              <a:solidFill>
                <a:srgbClr val="FFFF00"/>
              </a:solidFill>
              <a:latin typeface="Tahoma" panose="020B0604030504040204" pitchFamily="34" charset="0"/>
            </a:endParaRPr>
          </a:p>
        </p:txBody>
      </p:sp>
      <p:sp>
        <p:nvSpPr>
          <p:cNvPr id="32" name="CuadroTexto 31">
            <a:extLst>
              <a:ext uri="{FF2B5EF4-FFF2-40B4-BE49-F238E27FC236}">
                <a16:creationId xmlns:a16="http://schemas.microsoft.com/office/drawing/2014/main" id="{3EF09969-1955-4DAE-B0A4-97B21C9202D8}"/>
              </a:ext>
            </a:extLst>
          </p:cNvPr>
          <p:cNvSpPr txBox="1"/>
          <p:nvPr/>
        </p:nvSpPr>
        <p:spPr bwMode="auto">
          <a:xfrm>
            <a:off x="3906922" y="4010062"/>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a:solidFill>
                  <a:srgbClr val="FFFF00"/>
                </a:solidFill>
                <a:latin typeface="Tahoma" panose="020B0604030504040204" pitchFamily="34" charset="0"/>
              </a:rPr>
              <a:t>Mo</a:t>
            </a:r>
          </a:p>
        </p:txBody>
      </p:sp>
      <p:sp>
        <p:nvSpPr>
          <p:cNvPr id="33" name="CuadroTexto 32">
            <a:extLst>
              <a:ext uri="{FF2B5EF4-FFF2-40B4-BE49-F238E27FC236}">
                <a16:creationId xmlns:a16="http://schemas.microsoft.com/office/drawing/2014/main" id="{1763669A-8C21-4AEE-BEE3-98B6B6BCF3B8}"/>
              </a:ext>
            </a:extLst>
          </p:cNvPr>
          <p:cNvSpPr txBox="1"/>
          <p:nvPr/>
        </p:nvSpPr>
        <p:spPr bwMode="auto">
          <a:xfrm>
            <a:off x="2961480" y="2815189"/>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a:solidFill>
                  <a:srgbClr val="FFFF00"/>
                </a:solidFill>
                <a:latin typeface="Tahoma" panose="020B0604030504040204" pitchFamily="34" charset="0"/>
              </a:rPr>
              <a:t>Mo</a:t>
            </a:r>
          </a:p>
        </p:txBody>
      </p:sp>
      <p:sp>
        <p:nvSpPr>
          <p:cNvPr id="26" name="Flecha: cheurón 11">
            <a:extLst>
              <a:ext uri="{FF2B5EF4-FFF2-40B4-BE49-F238E27FC236}">
                <a16:creationId xmlns:a16="http://schemas.microsoft.com/office/drawing/2014/main" id="{D800ECB3-3DDD-4BB0-8F25-74E1CFEE3063}"/>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7" name="Flecha: cheurón 12">
            <a:extLst>
              <a:ext uri="{FF2B5EF4-FFF2-40B4-BE49-F238E27FC236}">
                <a16:creationId xmlns:a16="http://schemas.microsoft.com/office/drawing/2014/main" id="{369CB099-CE72-4B17-9CC8-C49B7BC4051C}"/>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28" name="Flecha: cheurón 13">
            <a:extLst>
              <a:ext uri="{FF2B5EF4-FFF2-40B4-BE49-F238E27FC236}">
                <a16:creationId xmlns:a16="http://schemas.microsoft.com/office/drawing/2014/main" id="{C0A82D96-DFFB-4984-BEB8-6E99FE178237}"/>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34" name="CuadroTexto 14">
            <a:extLst>
              <a:ext uri="{FF2B5EF4-FFF2-40B4-BE49-F238E27FC236}">
                <a16:creationId xmlns:a16="http://schemas.microsoft.com/office/drawing/2014/main" id="{B94E577A-DEBC-4CE4-9500-714CD3029808}"/>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35" name="CuadroTexto 15">
            <a:extLst>
              <a:ext uri="{FF2B5EF4-FFF2-40B4-BE49-F238E27FC236}">
                <a16:creationId xmlns:a16="http://schemas.microsoft.com/office/drawing/2014/main" id="{E46C3539-A4D5-499E-8D6C-51C9C89B12A0}"/>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36" name="CuadroTexto 16">
            <a:extLst>
              <a:ext uri="{FF2B5EF4-FFF2-40B4-BE49-F238E27FC236}">
                <a16:creationId xmlns:a16="http://schemas.microsoft.com/office/drawing/2014/main" id="{D850D6BB-0553-4E67-8D05-6E0E368738F2}"/>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37" name="CuadroTexto 17">
            <a:extLst>
              <a:ext uri="{FF2B5EF4-FFF2-40B4-BE49-F238E27FC236}">
                <a16:creationId xmlns:a16="http://schemas.microsoft.com/office/drawing/2014/main" id="{77396D95-1748-41DF-80B0-E18CD9750C1A}"/>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38" name="Flecha: cheurón 18">
            <a:extLst>
              <a:ext uri="{FF2B5EF4-FFF2-40B4-BE49-F238E27FC236}">
                <a16:creationId xmlns:a16="http://schemas.microsoft.com/office/drawing/2014/main" id="{AF91C325-B993-49CF-B3C6-174F4130E0F0}"/>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39" name="Grupo 4">
            <a:extLst>
              <a:ext uri="{FF2B5EF4-FFF2-40B4-BE49-F238E27FC236}">
                <a16:creationId xmlns:a16="http://schemas.microsoft.com/office/drawing/2014/main" id="{740739E5-CEEF-4480-8687-CB84B1A49AF2}"/>
              </a:ext>
            </a:extLst>
          </p:cNvPr>
          <p:cNvGrpSpPr/>
          <p:nvPr/>
        </p:nvGrpSpPr>
        <p:grpSpPr>
          <a:xfrm>
            <a:off x="7242796" y="6231310"/>
            <a:ext cx="1940429" cy="536688"/>
            <a:chOff x="2693832" y="5254961"/>
            <a:chExt cx="3763123" cy="1095884"/>
          </a:xfrm>
        </p:grpSpPr>
        <p:pic>
          <p:nvPicPr>
            <p:cNvPr id="40" name="Picture 4" descr="Imagen relacionada">
              <a:extLst>
                <a:ext uri="{FF2B5EF4-FFF2-40B4-BE49-F238E27FC236}">
                  <a16:creationId xmlns:a16="http://schemas.microsoft.com/office/drawing/2014/main" id="{47BA8EE7-5581-466A-A782-FA820E790A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41" name="CuadroTexto 11">
              <a:extLst>
                <a:ext uri="{FF2B5EF4-FFF2-40B4-BE49-F238E27FC236}">
                  <a16:creationId xmlns:a16="http://schemas.microsoft.com/office/drawing/2014/main" id="{F61B4C3A-FACB-484E-A11D-A6075D54B5CD}"/>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42" name="CuadroTexto 12">
              <a:extLst>
                <a:ext uri="{FF2B5EF4-FFF2-40B4-BE49-F238E27FC236}">
                  <a16:creationId xmlns:a16="http://schemas.microsoft.com/office/drawing/2014/main" id="{D53F850D-D1B0-4835-AD2B-C372F186FF6C}"/>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169929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582702A4-6EB8-4EFB-97A8-A67E14A1C0E3}"/>
              </a:ext>
            </a:extLst>
          </p:cNvPr>
          <p:cNvSpPr txBox="1"/>
          <p:nvPr/>
        </p:nvSpPr>
        <p:spPr bwMode="auto">
          <a:xfrm>
            <a:off x="243888" y="790620"/>
            <a:ext cx="3948027"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3.1 </a:t>
            </a:r>
            <a:r>
              <a:rPr lang="es-ES" sz="2000" b="1" dirty="0" err="1">
                <a:solidFill>
                  <a:srgbClr val="1373BA"/>
                </a:solidFill>
                <a:latin typeface="+mj-lt"/>
              </a:rPr>
              <a:t>Petrographic</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pic>
        <p:nvPicPr>
          <p:cNvPr id="23" name="Imagen 22">
            <a:extLst>
              <a:ext uri="{FF2B5EF4-FFF2-40B4-BE49-F238E27FC236}">
                <a16:creationId xmlns:a16="http://schemas.microsoft.com/office/drawing/2014/main" id="{433BFF20-5656-4279-BC88-FA1E0A4B96B3}"/>
              </a:ext>
            </a:extLst>
          </p:cNvPr>
          <p:cNvPicPr>
            <a:picLocks noChangeAspect="1"/>
          </p:cNvPicPr>
          <p:nvPr/>
        </p:nvPicPr>
        <p:blipFill rotWithShape="1">
          <a:blip r:embed="rId2">
            <a:extLst>
              <a:ext uri="{28A0092B-C50C-407E-A947-70E740481C1C}">
                <a14:useLocalDpi xmlns:a14="http://schemas.microsoft.com/office/drawing/2010/main" val="0"/>
              </a:ext>
            </a:extLst>
          </a:blip>
          <a:srcRect l="14872" t="7795" r="12907" b="3384"/>
          <a:stretch/>
        </p:blipFill>
        <p:spPr>
          <a:xfrm rot="5400000">
            <a:off x="3066828" y="978678"/>
            <a:ext cx="3327458" cy="4900644"/>
          </a:xfrm>
          <a:prstGeom prst="rect">
            <a:avLst/>
          </a:prstGeom>
        </p:spPr>
      </p:pic>
      <p:grpSp>
        <p:nvGrpSpPr>
          <p:cNvPr id="24" name="Grupo 23">
            <a:extLst>
              <a:ext uri="{FF2B5EF4-FFF2-40B4-BE49-F238E27FC236}">
                <a16:creationId xmlns:a16="http://schemas.microsoft.com/office/drawing/2014/main" id="{38262401-6327-4256-B5AD-7BE5BD65F5E2}"/>
              </a:ext>
            </a:extLst>
          </p:cNvPr>
          <p:cNvGrpSpPr/>
          <p:nvPr/>
        </p:nvGrpSpPr>
        <p:grpSpPr>
          <a:xfrm>
            <a:off x="5452476" y="4481009"/>
            <a:ext cx="1768702" cy="656707"/>
            <a:chOff x="3141400" y="2630267"/>
            <a:chExt cx="1328069" cy="497383"/>
          </a:xfrm>
        </p:grpSpPr>
        <p:sp>
          <p:nvSpPr>
            <p:cNvPr id="25" name="Rectángulo 24">
              <a:extLst>
                <a:ext uri="{FF2B5EF4-FFF2-40B4-BE49-F238E27FC236}">
                  <a16:creationId xmlns:a16="http://schemas.microsoft.com/office/drawing/2014/main" id="{5B178CB0-5D63-485F-9544-DC02CFC734B2}"/>
                </a:ext>
              </a:extLst>
            </p:cNvPr>
            <p:cNvSpPr/>
            <p:nvPr/>
          </p:nvSpPr>
          <p:spPr>
            <a:xfrm>
              <a:off x="3176591" y="2676748"/>
              <a:ext cx="1216656" cy="33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D6BC0158-3279-414A-BD75-34B36B01EB0D}"/>
                </a:ext>
              </a:extLst>
            </p:cNvPr>
            <p:cNvSpPr/>
            <p:nvPr/>
          </p:nvSpPr>
          <p:spPr>
            <a:xfrm>
              <a:off x="3253632" y="2818445"/>
              <a:ext cx="513345" cy="661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7" name="Rectángulo 26">
              <a:extLst>
                <a:ext uri="{FF2B5EF4-FFF2-40B4-BE49-F238E27FC236}">
                  <a16:creationId xmlns:a16="http://schemas.microsoft.com/office/drawing/2014/main" id="{82324911-F9E5-400C-A44A-41A28CBD3986}"/>
                </a:ext>
              </a:extLst>
            </p:cNvPr>
            <p:cNvSpPr/>
            <p:nvPr/>
          </p:nvSpPr>
          <p:spPr>
            <a:xfrm>
              <a:off x="3766977" y="2818445"/>
              <a:ext cx="513345" cy="661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8" name="CuadroTexto 27">
              <a:extLst>
                <a:ext uri="{FF2B5EF4-FFF2-40B4-BE49-F238E27FC236}">
                  <a16:creationId xmlns:a16="http://schemas.microsoft.com/office/drawing/2014/main" id="{F3DAF6D1-74AF-4F7D-A362-83B46A001A65}"/>
                </a:ext>
              </a:extLst>
            </p:cNvPr>
            <p:cNvSpPr txBox="1"/>
            <p:nvPr/>
          </p:nvSpPr>
          <p:spPr>
            <a:xfrm>
              <a:off x="3141400" y="2634920"/>
              <a:ext cx="206460" cy="176373"/>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0</a:t>
              </a:r>
              <a:endParaRPr lang="en-GB" sz="1200" dirty="0">
                <a:latin typeface="Times New Roman" panose="02020603050405020304" pitchFamily="18" charset="0"/>
                <a:cs typeface="Times New Roman" panose="02020603050405020304" pitchFamily="18" charset="0"/>
              </a:endParaRPr>
            </a:p>
          </p:txBody>
        </p:sp>
        <p:sp>
          <p:nvSpPr>
            <p:cNvPr id="29" name="CuadroTexto 28">
              <a:extLst>
                <a:ext uri="{FF2B5EF4-FFF2-40B4-BE49-F238E27FC236}">
                  <a16:creationId xmlns:a16="http://schemas.microsoft.com/office/drawing/2014/main" id="{A3287F7E-A71B-44C9-8984-4E2307A00F26}"/>
                </a:ext>
              </a:extLst>
            </p:cNvPr>
            <p:cNvSpPr txBox="1"/>
            <p:nvPr/>
          </p:nvSpPr>
          <p:spPr>
            <a:xfrm>
              <a:off x="4162395" y="2630267"/>
              <a:ext cx="307074" cy="276999"/>
            </a:xfrm>
            <a:prstGeom prst="rect">
              <a:avLst/>
            </a:prstGeom>
            <a:noFill/>
          </p:spPr>
          <p:txBody>
            <a:bodyPr wrap="square" rtlCol="0">
              <a:spAutoFit/>
            </a:bodyPr>
            <a:lstStyle/>
            <a:p>
              <a:r>
                <a:rPr lang="es-ES" sz="1200" dirty="0">
                  <a:latin typeface="Times New Roman" panose="02020603050405020304" pitchFamily="18" charset="0"/>
                  <a:cs typeface="Times New Roman" panose="02020603050405020304" pitchFamily="18" charset="0"/>
                </a:rPr>
                <a:t>1</a:t>
              </a:r>
              <a:endParaRPr lang="en-GB" sz="1200" dirty="0">
                <a:latin typeface="Times New Roman" panose="020206030504050203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90271E55-349A-4D5B-8284-34F2E3154AE5}"/>
                </a:ext>
              </a:extLst>
            </p:cNvPr>
            <p:cNvSpPr txBox="1"/>
            <p:nvPr/>
          </p:nvSpPr>
          <p:spPr>
            <a:xfrm>
              <a:off x="3605689" y="2850651"/>
              <a:ext cx="522226" cy="276999"/>
            </a:xfrm>
            <a:prstGeom prst="rect">
              <a:avLst/>
            </a:prstGeom>
            <a:noFill/>
          </p:spPr>
          <p:txBody>
            <a:bodyPr wrap="square" rtlCol="0">
              <a:spAutoFit/>
            </a:bodyPr>
            <a:lstStyle/>
            <a:p>
              <a:r>
                <a:rPr lang="es-ES" sz="1200" dirty="0">
                  <a:latin typeface="Palatino Linotype" panose="02040502050505030304" pitchFamily="18" charset="0"/>
                </a:rPr>
                <a:t>mm</a:t>
              </a:r>
              <a:endParaRPr lang="en-GB" sz="1200" dirty="0">
                <a:latin typeface="Palatino Linotype" panose="02040502050505030304" pitchFamily="18" charset="0"/>
              </a:endParaRPr>
            </a:p>
          </p:txBody>
        </p:sp>
      </p:grpSp>
      <p:sp>
        <p:nvSpPr>
          <p:cNvPr id="36" name="CuadroTexto 35">
            <a:extLst>
              <a:ext uri="{FF2B5EF4-FFF2-40B4-BE49-F238E27FC236}">
                <a16:creationId xmlns:a16="http://schemas.microsoft.com/office/drawing/2014/main" id="{F33B233A-5FFD-4349-8954-E6B5DE141C47}"/>
              </a:ext>
            </a:extLst>
          </p:cNvPr>
          <p:cNvSpPr txBox="1"/>
          <p:nvPr/>
        </p:nvSpPr>
        <p:spPr bwMode="auto">
          <a:xfrm>
            <a:off x="1138193" y="4413048"/>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err="1">
                <a:solidFill>
                  <a:srgbClr val="1373BA"/>
                </a:solidFill>
                <a:latin typeface="Tahoma" panose="020B0604030504040204" pitchFamily="34" charset="0"/>
              </a:rPr>
              <a:t>Aplite</a:t>
            </a:r>
            <a:endParaRPr lang="es-ES" sz="2000" dirty="0">
              <a:solidFill>
                <a:srgbClr val="1373BA"/>
              </a:solidFill>
              <a:latin typeface="Tahoma" panose="020B0604030504040204" pitchFamily="34" charset="0"/>
            </a:endParaRPr>
          </a:p>
        </p:txBody>
      </p:sp>
      <p:sp>
        <p:nvSpPr>
          <p:cNvPr id="37" name="CuadroTexto 36">
            <a:extLst>
              <a:ext uri="{FF2B5EF4-FFF2-40B4-BE49-F238E27FC236}">
                <a16:creationId xmlns:a16="http://schemas.microsoft.com/office/drawing/2014/main" id="{A17837D4-829D-421D-877C-5A9630A5EDD1}"/>
              </a:ext>
            </a:extLst>
          </p:cNvPr>
          <p:cNvSpPr txBox="1"/>
          <p:nvPr/>
        </p:nvSpPr>
        <p:spPr bwMode="auto">
          <a:xfrm>
            <a:off x="3238919" y="4468492"/>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err="1">
                <a:solidFill>
                  <a:srgbClr val="FFFF00"/>
                </a:solidFill>
                <a:latin typeface="Tahoma" panose="020B0604030504040204" pitchFamily="34" charset="0"/>
              </a:rPr>
              <a:t>Qzt</a:t>
            </a:r>
            <a:endParaRPr lang="es-ES" sz="2000" dirty="0">
              <a:solidFill>
                <a:srgbClr val="FFFF00"/>
              </a:solidFill>
              <a:latin typeface="Tahoma" panose="020B0604030504040204" pitchFamily="34" charset="0"/>
            </a:endParaRPr>
          </a:p>
        </p:txBody>
      </p:sp>
      <p:sp>
        <p:nvSpPr>
          <p:cNvPr id="38" name="CuadroTexto 37">
            <a:extLst>
              <a:ext uri="{FF2B5EF4-FFF2-40B4-BE49-F238E27FC236}">
                <a16:creationId xmlns:a16="http://schemas.microsoft.com/office/drawing/2014/main" id="{13815AC6-DF98-4E2C-985C-ADA8532806A4}"/>
              </a:ext>
            </a:extLst>
          </p:cNvPr>
          <p:cNvSpPr txBox="1"/>
          <p:nvPr/>
        </p:nvSpPr>
        <p:spPr bwMode="auto">
          <a:xfrm>
            <a:off x="4909514" y="3481119"/>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err="1">
                <a:solidFill>
                  <a:srgbClr val="FFFF00"/>
                </a:solidFill>
                <a:latin typeface="Tahoma" panose="020B0604030504040204" pitchFamily="34" charset="0"/>
              </a:rPr>
              <a:t>Qzt</a:t>
            </a:r>
            <a:endParaRPr lang="es-ES" sz="2000" dirty="0">
              <a:solidFill>
                <a:srgbClr val="FFFF00"/>
              </a:solidFill>
              <a:latin typeface="Tahoma" panose="020B0604030504040204" pitchFamily="34" charset="0"/>
            </a:endParaRPr>
          </a:p>
        </p:txBody>
      </p:sp>
      <p:sp>
        <p:nvSpPr>
          <p:cNvPr id="39" name="CuadroTexto 38">
            <a:extLst>
              <a:ext uri="{FF2B5EF4-FFF2-40B4-BE49-F238E27FC236}">
                <a16:creationId xmlns:a16="http://schemas.microsoft.com/office/drawing/2014/main" id="{5CEC641B-0729-44E7-A3A9-C18972B0CD3F}"/>
              </a:ext>
            </a:extLst>
          </p:cNvPr>
          <p:cNvSpPr txBox="1"/>
          <p:nvPr/>
        </p:nvSpPr>
        <p:spPr bwMode="auto">
          <a:xfrm>
            <a:off x="3492982" y="2660638"/>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err="1">
                <a:solidFill>
                  <a:srgbClr val="FFFF00"/>
                </a:solidFill>
                <a:latin typeface="Tahoma" panose="020B0604030504040204" pitchFamily="34" charset="0"/>
              </a:rPr>
              <a:t>Qzt</a:t>
            </a:r>
            <a:endParaRPr lang="es-ES" sz="2000" dirty="0">
              <a:solidFill>
                <a:srgbClr val="FFFF00"/>
              </a:solidFill>
              <a:latin typeface="Tahoma" panose="020B0604030504040204" pitchFamily="34" charset="0"/>
            </a:endParaRPr>
          </a:p>
        </p:txBody>
      </p:sp>
      <p:sp>
        <p:nvSpPr>
          <p:cNvPr id="31" name="CuadroTexto 30">
            <a:extLst>
              <a:ext uri="{FF2B5EF4-FFF2-40B4-BE49-F238E27FC236}">
                <a16:creationId xmlns:a16="http://schemas.microsoft.com/office/drawing/2014/main" id="{6A953318-B302-40F3-AFD9-2967809C9F14}"/>
              </a:ext>
            </a:extLst>
          </p:cNvPr>
          <p:cNvSpPr txBox="1"/>
          <p:nvPr/>
        </p:nvSpPr>
        <p:spPr bwMode="auto">
          <a:xfrm>
            <a:off x="2211399" y="1870561"/>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a:solidFill>
                  <a:srgbClr val="FFFF00"/>
                </a:solidFill>
                <a:latin typeface="Tahoma" panose="020B0604030504040204" pitchFamily="34" charset="0"/>
              </a:rPr>
              <a:t>Mo</a:t>
            </a:r>
          </a:p>
        </p:txBody>
      </p:sp>
      <p:sp>
        <p:nvSpPr>
          <p:cNvPr id="32" name="CuadroTexto 31">
            <a:extLst>
              <a:ext uri="{FF2B5EF4-FFF2-40B4-BE49-F238E27FC236}">
                <a16:creationId xmlns:a16="http://schemas.microsoft.com/office/drawing/2014/main" id="{0CAB10D1-3567-4A74-AB37-CABBC9945A5B}"/>
              </a:ext>
            </a:extLst>
          </p:cNvPr>
          <p:cNvSpPr txBox="1"/>
          <p:nvPr/>
        </p:nvSpPr>
        <p:spPr bwMode="auto">
          <a:xfrm>
            <a:off x="5336930" y="2324014"/>
            <a:ext cx="1384862" cy="4319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a:solidFill>
                  <a:srgbClr val="FFFF00"/>
                </a:solidFill>
                <a:latin typeface="Tahoma" panose="020B0604030504040204" pitchFamily="34" charset="0"/>
              </a:rPr>
              <a:t>Mo</a:t>
            </a:r>
          </a:p>
        </p:txBody>
      </p:sp>
      <p:sp>
        <p:nvSpPr>
          <p:cNvPr id="33" name="Flecha: cheurón 11">
            <a:extLst>
              <a:ext uri="{FF2B5EF4-FFF2-40B4-BE49-F238E27FC236}">
                <a16:creationId xmlns:a16="http://schemas.microsoft.com/office/drawing/2014/main" id="{83AF604E-71DD-42D4-9DCF-210074DFD4F9}"/>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34" name="Flecha: cheurón 12">
            <a:extLst>
              <a:ext uri="{FF2B5EF4-FFF2-40B4-BE49-F238E27FC236}">
                <a16:creationId xmlns:a16="http://schemas.microsoft.com/office/drawing/2014/main" id="{A24DACD9-E66E-4ABC-A6EB-5659CBC69D22}"/>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35" name="Flecha: cheurón 13">
            <a:extLst>
              <a:ext uri="{FF2B5EF4-FFF2-40B4-BE49-F238E27FC236}">
                <a16:creationId xmlns:a16="http://schemas.microsoft.com/office/drawing/2014/main" id="{4B01649C-6AD7-42FE-A1CB-2BA05EF700F9}"/>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40" name="CuadroTexto 14">
            <a:extLst>
              <a:ext uri="{FF2B5EF4-FFF2-40B4-BE49-F238E27FC236}">
                <a16:creationId xmlns:a16="http://schemas.microsoft.com/office/drawing/2014/main" id="{1949FE14-2349-4810-B38A-069B5A557325}"/>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41" name="CuadroTexto 15">
            <a:extLst>
              <a:ext uri="{FF2B5EF4-FFF2-40B4-BE49-F238E27FC236}">
                <a16:creationId xmlns:a16="http://schemas.microsoft.com/office/drawing/2014/main" id="{5FB1CC95-EF44-45ED-B355-F76A251FD34B}"/>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42" name="CuadroTexto 16">
            <a:extLst>
              <a:ext uri="{FF2B5EF4-FFF2-40B4-BE49-F238E27FC236}">
                <a16:creationId xmlns:a16="http://schemas.microsoft.com/office/drawing/2014/main" id="{18651DC7-D02F-4127-9C03-C835FE9BDA13}"/>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43" name="CuadroTexto 17">
            <a:extLst>
              <a:ext uri="{FF2B5EF4-FFF2-40B4-BE49-F238E27FC236}">
                <a16:creationId xmlns:a16="http://schemas.microsoft.com/office/drawing/2014/main" id="{AA09A64A-EFC8-4765-97E7-171837B83ADC}"/>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44" name="Flecha: cheurón 18">
            <a:extLst>
              <a:ext uri="{FF2B5EF4-FFF2-40B4-BE49-F238E27FC236}">
                <a16:creationId xmlns:a16="http://schemas.microsoft.com/office/drawing/2014/main" id="{C7A3FB0D-CB3F-4829-BD20-35AD257F8E6B}"/>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45" name="Grupo 4">
            <a:extLst>
              <a:ext uri="{FF2B5EF4-FFF2-40B4-BE49-F238E27FC236}">
                <a16:creationId xmlns:a16="http://schemas.microsoft.com/office/drawing/2014/main" id="{01F4B40A-D199-4D62-8E01-C656F8200617}"/>
              </a:ext>
            </a:extLst>
          </p:cNvPr>
          <p:cNvGrpSpPr/>
          <p:nvPr/>
        </p:nvGrpSpPr>
        <p:grpSpPr>
          <a:xfrm>
            <a:off x="7242796" y="6231310"/>
            <a:ext cx="1940429" cy="536688"/>
            <a:chOff x="2693832" y="5254961"/>
            <a:chExt cx="3763123" cy="1095884"/>
          </a:xfrm>
        </p:grpSpPr>
        <p:pic>
          <p:nvPicPr>
            <p:cNvPr id="46" name="Picture 4" descr="Imagen relacionada">
              <a:extLst>
                <a:ext uri="{FF2B5EF4-FFF2-40B4-BE49-F238E27FC236}">
                  <a16:creationId xmlns:a16="http://schemas.microsoft.com/office/drawing/2014/main" id="{46272C9E-7617-4D33-9CF9-8A61712435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11">
              <a:extLst>
                <a:ext uri="{FF2B5EF4-FFF2-40B4-BE49-F238E27FC236}">
                  <a16:creationId xmlns:a16="http://schemas.microsoft.com/office/drawing/2014/main" id="{5B483A84-41AE-4E13-A4BE-13EF8DBCA26B}"/>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48" name="CuadroTexto 12">
              <a:extLst>
                <a:ext uri="{FF2B5EF4-FFF2-40B4-BE49-F238E27FC236}">
                  <a16:creationId xmlns:a16="http://schemas.microsoft.com/office/drawing/2014/main" id="{66713B5C-C27E-4578-BC72-81B683DF4CE7}"/>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3169990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a:extLst>
              <a:ext uri="{FF2B5EF4-FFF2-40B4-BE49-F238E27FC236}">
                <a16:creationId xmlns:a16="http://schemas.microsoft.com/office/drawing/2014/main" id="{11BF863D-91F3-4851-B85F-B6AC8319F24B}"/>
              </a:ext>
            </a:extLst>
          </p:cNvPr>
          <p:cNvGrpSpPr/>
          <p:nvPr/>
        </p:nvGrpSpPr>
        <p:grpSpPr>
          <a:xfrm>
            <a:off x="642036" y="1973979"/>
            <a:ext cx="1452776" cy="2910041"/>
            <a:chOff x="689547" y="1514004"/>
            <a:chExt cx="1452776" cy="2910041"/>
          </a:xfrm>
        </p:grpSpPr>
        <p:grpSp>
          <p:nvGrpSpPr>
            <p:cNvPr id="13" name="Grupo 12">
              <a:extLst>
                <a:ext uri="{FF2B5EF4-FFF2-40B4-BE49-F238E27FC236}">
                  <a16:creationId xmlns:a16="http://schemas.microsoft.com/office/drawing/2014/main" id="{D2814288-E0D0-4A6A-AF60-C84FE72C28EF}"/>
                </a:ext>
              </a:extLst>
            </p:cNvPr>
            <p:cNvGrpSpPr/>
            <p:nvPr/>
          </p:nvGrpSpPr>
          <p:grpSpPr>
            <a:xfrm>
              <a:off x="689547" y="1514004"/>
              <a:ext cx="1452776" cy="2910041"/>
              <a:chOff x="689547" y="1319134"/>
              <a:chExt cx="1452776" cy="2910041"/>
            </a:xfrm>
          </p:grpSpPr>
          <p:sp>
            <p:nvSpPr>
              <p:cNvPr id="14" name="CuadroTexto 13">
                <a:extLst>
                  <a:ext uri="{FF2B5EF4-FFF2-40B4-BE49-F238E27FC236}">
                    <a16:creationId xmlns:a16="http://schemas.microsoft.com/office/drawing/2014/main" id="{ECE3C99E-4F08-40ED-9A95-CD9EE6469CCB}"/>
                  </a:ext>
                </a:extLst>
              </p:cNvPr>
              <p:cNvSpPr txBox="1"/>
              <p:nvPr/>
            </p:nvSpPr>
            <p:spPr bwMode="auto">
              <a:xfrm>
                <a:off x="689547" y="1319134"/>
                <a:ext cx="1146255"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err="1">
                    <a:solidFill>
                      <a:srgbClr val="1373BA"/>
                    </a:solidFill>
                    <a:latin typeface="+mj-lt"/>
                  </a:rPr>
                  <a:t>Quartz</a:t>
                </a:r>
                <a:endParaRPr lang="es-ES" sz="2000" dirty="0">
                  <a:solidFill>
                    <a:srgbClr val="1373BA"/>
                  </a:solidFill>
                  <a:latin typeface="+mj-lt"/>
                </a:endParaRPr>
              </a:p>
            </p:txBody>
          </p:sp>
          <p:sp>
            <p:nvSpPr>
              <p:cNvPr id="15" name="CuadroTexto 14">
                <a:extLst>
                  <a:ext uri="{FF2B5EF4-FFF2-40B4-BE49-F238E27FC236}">
                    <a16:creationId xmlns:a16="http://schemas.microsoft.com/office/drawing/2014/main" id="{01101498-D0BE-4CD3-8743-4F77E599315A}"/>
                  </a:ext>
                </a:extLst>
              </p:cNvPr>
              <p:cNvSpPr txBox="1"/>
              <p:nvPr/>
            </p:nvSpPr>
            <p:spPr bwMode="auto">
              <a:xfrm>
                <a:off x="689548" y="1833034"/>
                <a:ext cx="1034322"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Albite</a:t>
                </a:r>
              </a:p>
            </p:txBody>
          </p:sp>
          <p:sp>
            <p:nvSpPr>
              <p:cNvPr id="16" name="CuadroTexto 15">
                <a:extLst>
                  <a:ext uri="{FF2B5EF4-FFF2-40B4-BE49-F238E27FC236}">
                    <a16:creationId xmlns:a16="http://schemas.microsoft.com/office/drawing/2014/main" id="{B9B47262-14B7-4D6A-9E25-E9EBEB9AE254}"/>
                  </a:ext>
                </a:extLst>
              </p:cNvPr>
              <p:cNvSpPr txBox="1"/>
              <p:nvPr/>
            </p:nvSpPr>
            <p:spPr bwMode="auto">
              <a:xfrm>
                <a:off x="689547" y="2346934"/>
                <a:ext cx="1301493"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err="1">
                    <a:solidFill>
                      <a:srgbClr val="1373BA"/>
                    </a:solidFill>
                    <a:latin typeface="+mj-lt"/>
                  </a:rPr>
                  <a:t>Muscovite</a:t>
                </a:r>
                <a:endParaRPr lang="es-ES" sz="2000" dirty="0">
                  <a:solidFill>
                    <a:srgbClr val="1373BA"/>
                  </a:solidFill>
                  <a:latin typeface="+mj-lt"/>
                </a:endParaRPr>
              </a:p>
            </p:txBody>
          </p:sp>
          <p:sp>
            <p:nvSpPr>
              <p:cNvPr id="17" name="CuadroTexto 16">
                <a:extLst>
                  <a:ext uri="{FF2B5EF4-FFF2-40B4-BE49-F238E27FC236}">
                    <a16:creationId xmlns:a16="http://schemas.microsoft.com/office/drawing/2014/main" id="{CE6300DB-48C7-4A86-A5B1-AC0D1E3282CE}"/>
                  </a:ext>
                </a:extLst>
              </p:cNvPr>
              <p:cNvSpPr txBox="1"/>
              <p:nvPr/>
            </p:nvSpPr>
            <p:spPr bwMode="auto">
              <a:xfrm>
                <a:off x="689548" y="2860834"/>
                <a:ext cx="1362634"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err="1">
                    <a:solidFill>
                      <a:srgbClr val="1373BA"/>
                    </a:solidFill>
                    <a:latin typeface="+mj-lt"/>
                  </a:rPr>
                  <a:t>Oligoclase</a:t>
                </a:r>
                <a:endParaRPr lang="es-ES" sz="2000" dirty="0">
                  <a:solidFill>
                    <a:srgbClr val="1373BA"/>
                  </a:solidFill>
                  <a:latin typeface="+mj-lt"/>
                </a:endParaRPr>
              </a:p>
            </p:txBody>
          </p:sp>
          <p:sp>
            <p:nvSpPr>
              <p:cNvPr id="18" name="CuadroTexto 17">
                <a:extLst>
                  <a:ext uri="{FF2B5EF4-FFF2-40B4-BE49-F238E27FC236}">
                    <a16:creationId xmlns:a16="http://schemas.microsoft.com/office/drawing/2014/main" id="{2A603E03-5685-45BB-BAFB-0C67BBD3F680}"/>
                  </a:ext>
                </a:extLst>
              </p:cNvPr>
              <p:cNvSpPr txBox="1"/>
              <p:nvPr/>
            </p:nvSpPr>
            <p:spPr bwMode="auto">
              <a:xfrm>
                <a:off x="689547" y="3374735"/>
                <a:ext cx="1362635"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err="1">
                    <a:solidFill>
                      <a:srgbClr val="1373BA"/>
                    </a:solidFill>
                    <a:latin typeface="+mj-lt"/>
                  </a:rPr>
                  <a:t>Microcline</a:t>
                </a:r>
                <a:endParaRPr lang="es-ES" sz="2000" dirty="0">
                  <a:solidFill>
                    <a:srgbClr val="1373BA"/>
                  </a:solidFill>
                  <a:latin typeface="+mj-lt"/>
                </a:endParaRPr>
              </a:p>
            </p:txBody>
          </p:sp>
          <p:sp>
            <p:nvSpPr>
              <p:cNvPr id="19" name="Triángulo isósceles 18">
                <a:extLst>
                  <a:ext uri="{FF2B5EF4-FFF2-40B4-BE49-F238E27FC236}">
                    <a16:creationId xmlns:a16="http://schemas.microsoft.com/office/drawing/2014/main" id="{066E0A0F-F695-4333-886E-75E332C201FC}"/>
                  </a:ext>
                </a:extLst>
              </p:cNvPr>
              <p:cNvSpPr/>
              <p:nvPr/>
            </p:nvSpPr>
            <p:spPr>
              <a:xfrm rot="10800000">
                <a:off x="1921409" y="3026169"/>
                <a:ext cx="200405" cy="164179"/>
              </a:xfrm>
              <a:prstGeom prst="triangle">
                <a:avLst/>
              </a:prstGeom>
              <a:solidFill>
                <a:srgbClr val="7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20" name="Rectángulo 19">
                <a:extLst>
                  <a:ext uri="{FF2B5EF4-FFF2-40B4-BE49-F238E27FC236}">
                    <a16:creationId xmlns:a16="http://schemas.microsoft.com/office/drawing/2014/main" id="{AA168CBF-B681-4F36-915B-33BC6F689AF6}"/>
                  </a:ext>
                </a:extLst>
              </p:cNvPr>
              <p:cNvSpPr/>
              <p:nvPr/>
            </p:nvSpPr>
            <p:spPr>
              <a:xfrm>
                <a:off x="1991040" y="1456231"/>
                <a:ext cx="151283" cy="167369"/>
              </a:xfrm>
              <a:prstGeom prst="rect">
                <a:avLst/>
              </a:prstGeom>
              <a:solidFill>
                <a:srgbClr val="010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21" name="Elipse 20">
                <a:extLst>
                  <a:ext uri="{FF2B5EF4-FFF2-40B4-BE49-F238E27FC236}">
                    <a16:creationId xmlns:a16="http://schemas.microsoft.com/office/drawing/2014/main" id="{230AD9BD-934A-42F9-8438-1A6FA22BAEE2}"/>
                  </a:ext>
                </a:extLst>
              </p:cNvPr>
              <p:cNvSpPr/>
              <p:nvPr/>
            </p:nvSpPr>
            <p:spPr>
              <a:xfrm>
                <a:off x="1991040" y="1964263"/>
                <a:ext cx="151283" cy="109889"/>
              </a:xfrm>
              <a:prstGeom prst="ellipse">
                <a:avLst/>
              </a:pr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22" name="Rombo 21">
                <a:extLst>
                  <a:ext uri="{FF2B5EF4-FFF2-40B4-BE49-F238E27FC236}">
                    <a16:creationId xmlns:a16="http://schemas.microsoft.com/office/drawing/2014/main" id="{DDC1CEC9-9067-444A-A776-D28865B2B530}"/>
                  </a:ext>
                </a:extLst>
              </p:cNvPr>
              <p:cNvSpPr/>
              <p:nvPr/>
            </p:nvSpPr>
            <p:spPr>
              <a:xfrm>
                <a:off x="1947806" y="3494052"/>
                <a:ext cx="129372" cy="173360"/>
              </a:xfrm>
              <a:prstGeom prst="diamond">
                <a:avLst/>
              </a:prstGeom>
              <a:solidFill>
                <a:srgbClr val="04F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grpSp>
        <p:sp>
          <p:nvSpPr>
            <p:cNvPr id="24" name="Triángulo isósceles 23">
              <a:extLst>
                <a:ext uri="{FF2B5EF4-FFF2-40B4-BE49-F238E27FC236}">
                  <a16:creationId xmlns:a16="http://schemas.microsoft.com/office/drawing/2014/main" id="{073A093D-182A-4F9B-AA3E-835F0BF6DCE2}"/>
                </a:ext>
              </a:extLst>
            </p:cNvPr>
            <p:cNvSpPr/>
            <p:nvPr/>
          </p:nvSpPr>
          <p:spPr>
            <a:xfrm>
              <a:off x="1937005" y="2669911"/>
              <a:ext cx="200405" cy="164179"/>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grpSp>
      <p:grpSp>
        <p:nvGrpSpPr>
          <p:cNvPr id="26" name="Grupo 25">
            <a:extLst>
              <a:ext uri="{FF2B5EF4-FFF2-40B4-BE49-F238E27FC236}">
                <a16:creationId xmlns:a16="http://schemas.microsoft.com/office/drawing/2014/main" id="{10E7869C-4E16-4296-B7B3-BB51217B39CB}"/>
              </a:ext>
            </a:extLst>
          </p:cNvPr>
          <p:cNvGrpSpPr/>
          <p:nvPr/>
        </p:nvGrpSpPr>
        <p:grpSpPr>
          <a:xfrm>
            <a:off x="2184905" y="1587412"/>
            <a:ext cx="6651191" cy="3856533"/>
            <a:chOff x="2204175" y="635555"/>
            <a:chExt cx="6651191" cy="3856533"/>
          </a:xfrm>
        </p:grpSpPr>
        <p:pic>
          <p:nvPicPr>
            <p:cNvPr id="12" name="Imagen 11" descr="Imagen que contiene captura de pantalla&#10;&#10;Descripción generada automáticamente">
              <a:extLst>
                <a:ext uri="{FF2B5EF4-FFF2-40B4-BE49-F238E27FC236}">
                  <a16:creationId xmlns:a16="http://schemas.microsoft.com/office/drawing/2014/main" id="{BBD04E89-5F30-4845-B957-B2EB4ABDCE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290" r="45775"/>
            <a:stretch/>
          </p:blipFill>
          <p:spPr>
            <a:xfrm>
              <a:off x="2204175" y="635555"/>
              <a:ext cx="6651191" cy="3856533"/>
            </a:xfrm>
            <a:prstGeom prst="rect">
              <a:avLst/>
            </a:prstGeom>
          </p:spPr>
        </p:pic>
        <p:sp>
          <p:nvSpPr>
            <p:cNvPr id="25" name="Rectángulo 24">
              <a:extLst>
                <a:ext uri="{FF2B5EF4-FFF2-40B4-BE49-F238E27FC236}">
                  <a16:creationId xmlns:a16="http://schemas.microsoft.com/office/drawing/2014/main" id="{E6149EE7-5765-4E9C-9516-6B0295780356}"/>
                </a:ext>
              </a:extLst>
            </p:cNvPr>
            <p:cNvSpPr/>
            <p:nvPr/>
          </p:nvSpPr>
          <p:spPr>
            <a:xfrm>
              <a:off x="4287187" y="645360"/>
              <a:ext cx="149902" cy="179099"/>
            </a:xfrm>
            <a:prstGeom prst="rect">
              <a:avLst/>
            </a:prstGeom>
            <a:solidFill>
              <a:srgbClr val="010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123189B2-131D-41DE-8CE7-99D556A05D02}"/>
                </a:ext>
              </a:extLst>
            </p:cNvPr>
            <p:cNvSpPr/>
            <p:nvPr/>
          </p:nvSpPr>
          <p:spPr>
            <a:xfrm>
              <a:off x="2968052" y="645360"/>
              <a:ext cx="1257283" cy="97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9" name="Rectángulo 28">
            <a:extLst>
              <a:ext uri="{FF2B5EF4-FFF2-40B4-BE49-F238E27FC236}">
                <a16:creationId xmlns:a16="http://schemas.microsoft.com/office/drawing/2014/main" id="{86BD0D08-1F4C-4B65-8C4B-C4E329614B97}"/>
              </a:ext>
            </a:extLst>
          </p:cNvPr>
          <p:cNvSpPr/>
          <p:nvPr/>
        </p:nvSpPr>
        <p:spPr>
          <a:xfrm>
            <a:off x="2862175" y="595285"/>
            <a:ext cx="149902" cy="1230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8F779288-3FB6-4055-81EA-686342A871B0}"/>
              </a:ext>
            </a:extLst>
          </p:cNvPr>
          <p:cNvSpPr txBox="1"/>
          <p:nvPr/>
        </p:nvSpPr>
        <p:spPr bwMode="auto">
          <a:xfrm>
            <a:off x="211512" y="805068"/>
            <a:ext cx="5601130"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3.2 </a:t>
            </a:r>
            <a:r>
              <a:rPr lang="es-ES" sz="2000" b="1" dirty="0" err="1">
                <a:solidFill>
                  <a:srgbClr val="1373BA"/>
                </a:solidFill>
                <a:latin typeface="+mj-lt"/>
              </a:rPr>
              <a:t>Mineralogical</a:t>
            </a:r>
            <a:r>
              <a:rPr lang="es-ES" sz="2000" b="1" dirty="0">
                <a:solidFill>
                  <a:srgbClr val="1373BA"/>
                </a:solidFill>
                <a:latin typeface="+mj-lt"/>
              </a:rPr>
              <a:t> </a:t>
            </a:r>
            <a:r>
              <a:rPr lang="es-ES" sz="2000" b="1" dirty="0" err="1">
                <a:solidFill>
                  <a:srgbClr val="1373BA"/>
                </a:solidFill>
                <a:latin typeface="+mj-lt"/>
              </a:rPr>
              <a:t>Composition</a:t>
            </a:r>
            <a:r>
              <a:rPr lang="es-ES" sz="2000" b="1" dirty="0">
                <a:solidFill>
                  <a:srgbClr val="1373BA"/>
                </a:solidFill>
                <a:latin typeface="+mj-lt"/>
              </a:rPr>
              <a:t> (XRD)</a:t>
            </a:r>
          </a:p>
        </p:txBody>
      </p:sp>
      <p:sp>
        <p:nvSpPr>
          <p:cNvPr id="23" name="CuadroTexto 22">
            <a:extLst>
              <a:ext uri="{FF2B5EF4-FFF2-40B4-BE49-F238E27FC236}">
                <a16:creationId xmlns:a16="http://schemas.microsoft.com/office/drawing/2014/main" id="{BDE1F54C-611F-4D77-8FE9-476BE1E0C841}"/>
              </a:ext>
            </a:extLst>
          </p:cNvPr>
          <p:cNvSpPr txBox="1"/>
          <p:nvPr/>
        </p:nvSpPr>
        <p:spPr bwMode="auto">
          <a:xfrm>
            <a:off x="6378255" y="2275980"/>
            <a:ext cx="2047376" cy="6767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b="1" dirty="0">
                <a:solidFill>
                  <a:srgbClr val="1373BA"/>
                </a:solidFill>
                <a:latin typeface="Tahoma" panose="020B0604030504040204" pitchFamily="34" charset="0"/>
              </a:rPr>
              <a:t>GRANITE</a:t>
            </a:r>
          </a:p>
        </p:txBody>
      </p:sp>
      <p:sp>
        <p:nvSpPr>
          <p:cNvPr id="30" name="Flecha: cheurón 11">
            <a:extLst>
              <a:ext uri="{FF2B5EF4-FFF2-40B4-BE49-F238E27FC236}">
                <a16:creationId xmlns:a16="http://schemas.microsoft.com/office/drawing/2014/main" id="{B14F0E1E-1A9E-45BD-8ED8-0E759B65A74D}"/>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31" name="Flecha: cheurón 12">
            <a:extLst>
              <a:ext uri="{FF2B5EF4-FFF2-40B4-BE49-F238E27FC236}">
                <a16:creationId xmlns:a16="http://schemas.microsoft.com/office/drawing/2014/main" id="{F20FD3AE-452A-4CB4-83BC-87582C7D8250}"/>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32" name="Flecha: cheurón 13">
            <a:extLst>
              <a:ext uri="{FF2B5EF4-FFF2-40B4-BE49-F238E27FC236}">
                <a16:creationId xmlns:a16="http://schemas.microsoft.com/office/drawing/2014/main" id="{1321CDE5-2C14-4AB3-82A0-A99FE73CE8FD}"/>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33" name="CuadroTexto 14">
            <a:extLst>
              <a:ext uri="{FF2B5EF4-FFF2-40B4-BE49-F238E27FC236}">
                <a16:creationId xmlns:a16="http://schemas.microsoft.com/office/drawing/2014/main" id="{A0A66616-CA9F-4196-B287-71211FE45EC1}"/>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34" name="CuadroTexto 15">
            <a:extLst>
              <a:ext uri="{FF2B5EF4-FFF2-40B4-BE49-F238E27FC236}">
                <a16:creationId xmlns:a16="http://schemas.microsoft.com/office/drawing/2014/main" id="{6C78D023-594C-4F63-98BB-0E37F1FB9F3D}"/>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35" name="CuadroTexto 16">
            <a:extLst>
              <a:ext uri="{FF2B5EF4-FFF2-40B4-BE49-F238E27FC236}">
                <a16:creationId xmlns:a16="http://schemas.microsoft.com/office/drawing/2014/main" id="{F4569C6F-7AF2-4EC9-8CDD-C8E8893BBAFE}"/>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36" name="CuadroTexto 17">
            <a:extLst>
              <a:ext uri="{FF2B5EF4-FFF2-40B4-BE49-F238E27FC236}">
                <a16:creationId xmlns:a16="http://schemas.microsoft.com/office/drawing/2014/main" id="{D1FBBD3F-625A-4E47-86FB-1CC510BD3CEF}"/>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37" name="Flecha: cheurón 18">
            <a:extLst>
              <a:ext uri="{FF2B5EF4-FFF2-40B4-BE49-F238E27FC236}">
                <a16:creationId xmlns:a16="http://schemas.microsoft.com/office/drawing/2014/main" id="{56A48D92-58F5-4766-9F82-3208389135F6}"/>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38" name="Grupo 4">
            <a:extLst>
              <a:ext uri="{FF2B5EF4-FFF2-40B4-BE49-F238E27FC236}">
                <a16:creationId xmlns:a16="http://schemas.microsoft.com/office/drawing/2014/main" id="{9ED481EC-9650-4884-9327-F757A10B4333}"/>
              </a:ext>
            </a:extLst>
          </p:cNvPr>
          <p:cNvGrpSpPr/>
          <p:nvPr/>
        </p:nvGrpSpPr>
        <p:grpSpPr>
          <a:xfrm>
            <a:off x="7242796" y="6231310"/>
            <a:ext cx="1940429" cy="536688"/>
            <a:chOff x="2693832" y="5254961"/>
            <a:chExt cx="3763123" cy="1095884"/>
          </a:xfrm>
        </p:grpSpPr>
        <p:pic>
          <p:nvPicPr>
            <p:cNvPr id="39" name="Picture 4" descr="Imagen relacionada">
              <a:extLst>
                <a:ext uri="{FF2B5EF4-FFF2-40B4-BE49-F238E27FC236}">
                  <a16:creationId xmlns:a16="http://schemas.microsoft.com/office/drawing/2014/main" id="{BA19AD7E-9ABD-456B-AE96-8C8F769B34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11">
              <a:extLst>
                <a:ext uri="{FF2B5EF4-FFF2-40B4-BE49-F238E27FC236}">
                  <a16:creationId xmlns:a16="http://schemas.microsoft.com/office/drawing/2014/main" id="{BE6A98A0-B49C-4699-9A06-5E6383F1CAE9}"/>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41" name="CuadroTexto 12">
              <a:extLst>
                <a:ext uri="{FF2B5EF4-FFF2-40B4-BE49-F238E27FC236}">
                  <a16:creationId xmlns:a16="http://schemas.microsoft.com/office/drawing/2014/main" id="{A4A702D3-A7D3-4B82-985E-EEBF77E59FEC}"/>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2236494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aptura de pantalla de un celular&#10;&#10;Descripción generada automáticamente">
            <a:extLst>
              <a:ext uri="{FF2B5EF4-FFF2-40B4-BE49-F238E27FC236}">
                <a16:creationId xmlns:a16="http://schemas.microsoft.com/office/drawing/2014/main" id="{1772F5F2-726E-43A7-AFAD-DB8D4ED420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977" r="45334"/>
          <a:stretch/>
        </p:blipFill>
        <p:spPr>
          <a:xfrm>
            <a:off x="2104479" y="2044697"/>
            <a:ext cx="6934393" cy="3320270"/>
          </a:xfrm>
          <a:prstGeom prst="rect">
            <a:avLst/>
          </a:prstGeom>
        </p:spPr>
      </p:pic>
      <p:grpSp>
        <p:nvGrpSpPr>
          <p:cNvPr id="23" name="Grupo 22">
            <a:extLst>
              <a:ext uri="{FF2B5EF4-FFF2-40B4-BE49-F238E27FC236}">
                <a16:creationId xmlns:a16="http://schemas.microsoft.com/office/drawing/2014/main" id="{3F39FD3F-A203-4D80-B509-02541B0F17CB}"/>
              </a:ext>
            </a:extLst>
          </p:cNvPr>
          <p:cNvGrpSpPr/>
          <p:nvPr/>
        </p:nvGrpSpPr>
        <p:grpSpPr>
          <a:xfrm>
            <a:off x="641573" y="1530918"/>
            <a:ext cx="2075642" cy="2910041"/>
            <a:chOff x="689547" y="1319134"/>
            <a:chExt cx="2075642" cy="2910041"/>
          </a:xfrm>
        </p:grpSpPr>
        <p:sp>
          <p:nvSpPr>
            <p:cNvPr id="2" name="CuadroTexto 1">
              <a:extLst>
                <a:ext uri="{FF2B5EF4-FFF2-40B4-BE49-F238E27FC236}">
                  <a16:creationId xmlns:a16="http://schemas.microsoft.com/office/drawing/2014/main" id="{2BEE1428-C5EC-4EEA-8F60-8DD369D3DF96}"/>
                </a:ext>
              </a:extLst>
            </p:cNvPr>
            <p:cNvSpPr txBox="1"/>
            <p:nvPr/>
          </p:nvSpPr>
          <p:spPr bwMode="auto">
            <a:xfrm>
              <a:off x="689547" y="1319134"/>
              <a:ext cx="1146255"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err="1">
                  <a:solidFill>
                    <a:srgbClr val="1373BA"/>
                  </a:solidFill>
                  <a:latin typeface="+mj-lt"/>
                </a:rPr>
                <a:t>Quartz</a:t>
              </a:r>
              <a:endParaRPr lang="es-ES" sz="2000" dirty="0">
                <a:solidFill>
                  <a:srgbClr val="1373BA"/>
                </a:solidFill>
                <a:latin typeface="+mj-lt"/>
              </a:endParaRPr>
            </a:p>
          </p:txBody>
        </p:sp>
        <p:sp>
          <p:nvSpPr>
            <p:cNvPr id="13" name="CuadroTexto 12">
              <a:extLst>
                <a:ext uri="{FF2B5EF4-FFF2-40B4-BE49-F238E27FC236}">
                  <a16:creationId xmlns:a16="http://schemas.microsoft.com/office/drawing/2014/main" id="{8F28AAC3-23CC-4B85-92C7-C220B47E8D4C}"/>
                </a:ext>
              </a:extLst>
            </p:cNvPr>
            <p:cNvSpPr txBox="1"/>
            <p:nvPr/>
          </p:nvSpPr>
          <p:spPr bwMode="auto">
            <a:xfrm>
              <a:off x="689548" y="1833034"/>
              <a:ext cx="1034322"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a:solidFill>
                    <a:srgbClr val="1373BA"/>
                  </a:solidFill>
                  <a:latin typeface="+mj-lt"/>
                </a:rPr>
                <a:t>Albite</a:t>
              </a:r>
            </a:p>
          </p:txBody>
        </p:sp>
        <p:sp>
          <p:nvSpPr>
            <p:cNvPr id="14" name="CuadroTexto 13">
              <a:extLst>
                <a:ext uri="{FF2B5EF4-FFF2-40B4-BE49-F238E27FC236}">
                  <a16:creationId xmlns:a16="http://schemas.microsoft.com/office/drawing/2014/main" id="{24142084-C043-47BA-87CD-1E99F24994FB}"/>
                </a:ext>
              </a:extLst>
            </p:cNvPr>
            <p:cNvSpPr txBox="1"/>
            <p:nvPr/>
          </p:nvSpPr>
          <p:spPr bwMode="auto">
            <a:xfrm>
              <a:off x="689547" y="2346934"/>
              <a:ext cx="1301493"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err="1">
                  <a:solidFill>
                    <a:srgbClr val="1373BA"/>
                  </a:solidFill>
                  <a:latin typeface="+mj-lt"/>
                </a:rPr>
                <a:t>Muscovite</a:t>
              </a:r>
              <a:endParaRPr lang="es-ES" sz="2000" dirty="0">
                <a:solidFill>
                  <a:srgbClr val="1373BA"/>
                </a:solidFill>
                <a:latin typeface="+mj-lt"/>
              </a:endParaRPr>
            </a:p>
          </p:txBody>
        </p:sp>
        <p:sp>
          <p:nvSpPr>
            <p:cNvPr id="15" name="CuadroTexto 14">
              <a:extLst>
                <a:ext uri="{FF2B5EF4-FFF2-40B4-BE49-F238E27FC236}">
                  <a16:creationId xmlns:a16="http://schemas.microsoft.com/office/drawing/2014/main" id="{8BB19CA5-6C2E-4FB7-900A-06B637FFC555}"/>
                </a:ext>
              </a:extLst>
            </p:cNvPr>
            <p:cNvSpPr txBox="1"/>
            <p:nvPr/>
          </p:nvSpPr>
          <p:spPr bwMode="auto">
            <a:xfrm>
              <a:off x="689548" y="2860834"/>
              <a:ext cx="1362634"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err="1">
                  <a:solidFill>
                    <a:srgbClr val="1373BA"/>
                  </a:solidFill>
                  <a:latin typeface="+mj-lt"/>
                </a:rPr>
                <a:t>Oligoclase</a:t>
              </a:r>
              <a:endParaRPr lang="es-ES" sz="2000" dirty="0">
                <a:solidFill>
                  <a:srgbClr val="1373BA"/>
                </a:solidFill>
                <a:latin typeface="+mj-lt"/>
              </a:endParaRPr>
            </a:p>
          </p:txBody>
        </p:sp>
        <p:sp>
          <p:nvSpPr>
            <p:cNvPr id="16" name="CuadroTexto 15">
              <a:extLst>
                <a:ext uri="{FF2B5EF4-FFF2-40B4-BE49-F238E27FC236}">
                  <a16:creationId xmlns:a16="http://schemas.microsoft.com/office/drawing/2014/main" id="{3541CA13-F566-4CB9-BCFD-BAB4FB3048EF}"/>
                </a:ext>
              </a:extLst>
            </p:cNvPr>
            <p:cNvSpPr txBox="1"/>
            <p:nvPr/>
          </p:nvSpPr>
          <p:spPr bwMode="auto">
            <a:xfrm>
              <a:off x="689547" y="3374735"/>
              <a:ext cx="1362635" cy="8544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dirty="0" err="1">
                  <a:solidFill>
                    <a:srgbClr val="1373BA"/>
                  </a:solidFill>
                  <a:latin typeface="+mj-lt"/>
                </a:rPr>
                <a:t>Microcline</a:t>
              </a:r>
              <a:endParaRPr lang="es-ES" sz="2000" dirty="0">
                <a:solidFill>
                  <a:srgbClr val="1373BA"/>
                </a:solidFill>
                <a:latin typeface="+mj-lt"/>
              </a:endParaRPr>
            </a:p>
          </p:txBody>
        </p:sp>
        <p:sp>
          <p:nvSpPr>
            <p:cNvPr id="17" name="Triángulo isósceles 16">
              <a:extLst>
                <a:ext uri="{FF2B5EF4-FFF2-40B4-BE49-F238E27FC236}">
                  <a16:creationId xmlns:a16="http://schemas.microsoft.com/office/drawing/2014/main" id="{5E0D52B5-7E0F-4F7E-A40F-1F5C078EB151}"/>
                </a:ext>
              </a:extLst>
            </p:cNvPr>
            <p:cNvSpPr/>
            <p:nvPr/>
          </p:nvSpPr>
          <p:spPr>
            <a:xfrm rot="10800000">
              <a:off x="1963709" y="2471407"/>
              <a:ext cx="200405" cy="164179"/>
            </a:xfrm>
            <a:prstGeom prst="triangle">
              <a:avLst/>
            </a:prstGeom>
            <a:solidFill>
              <a:srgbClr val="7E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18" name="Rectángulo 17">
              <a:extLst>
                <a:ext uri="{FF2B5EF4-FFF2-40B4-BE49-F238E27FC236}">
                  <a16:creationId xmlns:a16="http://schemas.microsoft.com/office/drawing/2014/main" id="{A555B7D9-5EA9-4479-AE0A-A509ABAB2386}"/>
                </a:ext>
              </a:extLst>
            </p:cNvPr>
            <p:cNvSpPr/>
            <p:nvPr/>
          </p:nvSpPr>
          <p:spPr>
            <a:xfrm>
              <a:off x="1991040" y="1456231"/>
              <a:ext cx="151283" cy="167369"/>
            </a:xfrm>
            <a:prstGeom prst="rect">
              <a:avLst/>
            </a:prstGeom>
            <a:solidFill>
              <a:srgbClr val="010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19" name="Elipse 18">
              <a:extLst>
                <a:ext uri="{FF2B5EF4-FFF2-40B4-BE49-F238E27FC236}">
                  <a16:creationId xmlns:a16="http://schemas.microsoft.com/office/drawing/2014/main" id="{D07F2E29-6442-456F-AA1C-3994C3734148}"/>
                </a:ext>
              </a:extLst>
            </p:cNvPr>
            <p:cNvSpPr/>
            <p:nvPr/>
          </p:nvSpPr>
          <p:spPr>
            <a:xfrm>
              <a:off x="1991040" y="1964263"/>
              <a:ext cx="151283" cy="109889"/>
            </a:xfrm>
            <a:prstGeom prst="ellipse">
              <a:avLst/>
            </a:pr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20" name="Rombo 19">
              <a:extLst>
                <a:ext uri="{FF2B5EF4-FFF2-40B4-BE49-F238E27FC236}">
                  <a16:creationId xmlns:a16="http://schemas.microsoft.com/office/drawing/2014/main" id="{FD5634FF-A42D-4EEF-ACFE-7EC20A5A3656}"/>
                </a:ext>
              </a:extLst>
            </p:cNvPr>
            <p:cNvSpPr/>
            <p:nvPr/>
          </p:nvSpPr>
          <p:spPr>
            <a:xfrm>
              <a:off x="1963710" y="3021477"/>
              <a:ext cx="129372" cy="173360"/>
            </a:xfrm>
            <a:prstGeom prst="diamond">
              <a:avLst/>
            </a:prstGeom>
            <a:solidFill>
              <a:srgbClr val="04FC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21" name="CuadroTexto 20">
              <a:extLst>
                <a:ext uri="{FF2B5EF4-FFF2-40B4-BE49-F238E27FC236}">
                  <a16:creationId xmlns:a16="http://schemas.microsoft.com/office/drawing/2014/main" id="{DBE29942-484F-49EE-BB85-7685FCE49DCF}"/>
                </a:ext>
              </a:extLst>
            </p:cNvPr>
            <p:cNvSpPr txBox="1"/>
            <p:nvPr/>
          </p:nvSpPr>
          <p:spPr bwMode="auto">
            <a:xfrm>
              <a:off x="1291602" y="3415957"/>
              <a:ext cx="1473587" cy="4596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400" dirty="0">
                  <a:solidFill>
                    <a:srgbClr val="1373BA"/>
                  </a:solidFill>
                  <a:latin typeface="Tahoma" panose="020B0604030504040204" pitchFamily="34" charset="0"/>
                </a:rPr>
                <a:t>×</a:t>
              </a:r>
            </a:p>
          </p:txBody>
        </p:sp>
      </p:grpSp>
      <p:sp>
        <p:nvSpPr>
          <p:cNvPr id="22" name="Rectángulo 21">
            <a:extLst>
              <a:ext uri="{FF2B5EF4-FFF2-40B4-BE49-F238E27FC236}">
                <a16:creationId xmlns:a16="http://schemas.microsoft.com/office/drawing/2014/main" id="{2B5624E3-1034-4CFE-B3DD-98EB46E5F7CC}"/>
              </a:ext>
            </a:extLst>
          </p:cNvPr>
          <p:cNvSpPr/>
          <p:nvPr/>
        </p:nvSpPr>
        <p:spPr>
          <a:xfrm>
            <a:off x="4317167" y="1007401"/>
            <a:ext cx="121150" cy="128207"/>
          </a:xfrm>
          <a:prstGeom prst="rect">
            <a:avLst/>
          </a:prstGeom>
          <a:solidFill>
            <a:srgbClr val="010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a:extLst>
              <a:ext uri="{FF2B5EF4-FFF2-40B4-BE49-F238E27FC236}">
                <a16:creationId xmlns:a16="http://schemas.microsoft.com/office/drawing/2014/main" id="{48D3D4E0-E56F-4FF1-A471-E1EBE47F6864}"/>
              </a:ext>
            </a:extLst>
          </p:cNvPr>
          <p:cNvSpPr/>
          <p:nvPr/>
        </p:nvSpPr>
        <p:spPr>
          <a:xfrm>
            <a:off x="2862175" y="595285"/>
            <a:ext cx="330730" cy="1230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94635C60-EC23-41C7-A47E-6C054AD318D6}"/>
              </a:ext>
            </a:extLst>
          </p:cNvPr>
          <p:cNvSpPr txBox="1"/>
          <p:nvPr/>
        </p:nvSpPr>
        <p:spPr bwMode="auto">
          <a:xfrm>
            <a:off x="226975" y="788819"/>
            <a:ext cx="5601130"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3.2 </a:t>
            </a:r>
            <a:r>
              <a:rPr lang="es-ES" sz="2000" b="1" dirty="0" err="1">
                <a:solidFill>
                  <a:srgbClr val="1373BA"/>
                </a:solidFill>
                <a:latin typeface="+mj-lt"/>
              </a:rPr>
              <a:t>Mineralogical</a:t>
            </a:r>
            <a:r>
              <a:rPr lang="es-ES" sz="2000" b="1" dirty="0">
                <a:solidFill>
                  <a:srgbClr val="1373BA"/>
                </a:solidFill>
                <a:latin typeface="+mj-lt"/>
              </a:rPr>
              <a:t> </a:t>
            </a:r>
            <a:r>
              <a:rPr lang="es-ES" sz="2000" b="1" dirty="0" err="1">
                <a:solidFill>
                  <a:srgbClr val="1373BA"/>
                </a:solidFill>
                <a:latin typeface="+mj-lt"/>
              </a:rPr>
              <a:t>Composition</a:t>
            </a:r>
            <a:r>
              <a:rPr lang="es-ES" sz="2000" b="1" dirty="0">
                <a:solidFill>
                  <a:srgbClr val="1373BA"/>
                </a:solidFill>
                <a:latin typeface="+mj-lt"/>
              </a:rPr>
              <a:t> (XRD)</a:t>
            </a:r>
          </a:p>
        </p:txBody>
      </p:sp>
      <p:sp>
        <p:nvSpPr>
          <p:cNvPr id="26" name="CuadroTexto 25">
            <a:extLst>
              <a:ext uri="{FF2B5EF4-FFF2-40B4-BE49-F238E27FC236}">
                <a16:creationId xmlns:a16="http://schemas.microsoft.com/office/drawing/2014/main" id="{924268F4-3AB3-425F-B503-DB8AC058B0F8}"/>
              </a:ext>
            </a:extLst>
          </p:cNvPr>
          <p:cNvSpPr txBox="1"/>
          <p:nvPr/>
        </p:nvSpPr>
        <p:spPr bwMode="auto">
          <a:xfrm>
            <a:off x="6394953" y="2471649"/>
            <a:ext cx="2047376" cy="6767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b="1" dirty="0">
                <a:solidFill>
                  <a:srgbClr val="1373BA"/>
                </a:solidFill>
                <a:latin typeface="Tahoma" panose="020B0604030504040204" pitchFamily="34" charset="0"/>
              </a:rPr>
              <a:t>APLITE</a:t>
            </a:r>
          </a:p>
        </p:txBody>
      </p:sp>
      <p:sp>
        <p:nvSpPr>
          <p:cNvPr id="27" name="Flecha: cheurón 11">
            <a:extLst>
              <a:ext uri="{FF2B5EF4-FFF2-40B4-BE49-F238E27FC236}">
                <a16:creationId xmlns:a16="http://schemas.microsoft.com/office/drawing/2014/main" id="{96242C5D-569B-4BD0-8777-309C271469D7}"/>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8" name="Flecha: cheurón 12">
            <a:extLst>
              <a:ext uri="{FF2B5EF4-FFF2-40B4-BE49-F238E27FC236}">
                <a16:creationId xmlns:a16="http://schemas.microsoft.com/office/drawing/2014/main" id="{1DD03328-CDD4-4C7F-9F40-9525107179FE}"/>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29" name="Flecha: cheurón 13">
            <a:extLst>
              <a:ext uri="{FF2B5EF4-FFF2-40B4-BE49-F238E27FC236}">
                <a16:creationId xmlns:a16="http://schemas.microsoft.com/office/drawing/2014/main" id="{B9D0466E-4479-4BFF-BBB4-7780E408DEF2}"/>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30" name="CuadroTexto 14">
            <a:extLst>
              <a:ext uri="{FF2B5EF4-FFF2-40B4-BE49-F238E27FC236}">
                <a16:creationId xmlns:a16="http://schemas.microsoft.com/office/drawing/2014/main" id="{0C8BA914-1CDC-4231-9F52-9809F33E5F67}"/>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31" name="CuadroTexto 15">
            <a:extLst>
              <a:ext uri="{FF2B5EF4-FFF2-40B4-BE49-F238E27FC236}">
                <a16:creationId xmlns:a16="http://schemas.microsoft.com/office/drawing/2014/main" id="{68805A15-F0F7-416B-A684-3F450BAA555C}"/>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32" name="CuadroTexto 16">
            <a:extLst>
              <a:ext uri="{FF2B5EF4-FFF2-40B4-BE49-F238E27FC236}">
                <a16:creationId xmlns:a16="http://schemas.microsoft.com/office/drawing/2014/main" id="{B2764532-39CD-4F35-B9B0-1B4CB5B19F7F}"/>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33" name="CuadroTexto 17">
            <a:extLst>
              <a:ext uri="{FF2B5EF4-FFF2-40B4-BE49-F238E27FC236}">
                <a16:creationId xmlns:a16="http://schemas.microsoft.com/office/drawing/2014/main" id="{B3C471DD-3BBB-4DF0-B8D2-9F34F76631FE}"/>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34" name="Flecha: cheurón 18">
            <a:extLst>
              <a:ext uri="{FF2B5EF4-FFF2-40B4-BE49-F238E27FC236}">
                <a16:creationId xmlns:a16="http://schemas.microsoft.com/office/drawing/2014/main" id="{A411C8EA-BDE0-44BA-AF3D-18EDDE08AD6B}"/>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35" name="Grupo 4">
            <a:extLst>
              <a:ext uri="{FF2B5EF4-FFF2-40B4-BE49-F238E27FC236}">
                <a16:creationId xmlns:a16="http://schemas.microsoft.com/office/drawing/2014/main" id="{348D5B8A-7152-4D29-92E4-6E65ED0C785A}"/>
              </a:ext>
            </a:extLst>
          </p:cNvPr>
          <p:cNvGrpSpPr/>
          <p:nvPr/>
        </p:nvGrpSpPr>
        <p:grpSpPr>
          <a:xfrm>
            <a:off x="7242796" y="6231310"/>
            <a:ext cx="1940429" cy="536688"/>
            <a:chOff x="2693832" y="5254961"/>
            <a:chExt cx="3763123" cy="1095884"/>
          </a:xfrm>
        </p:grpSpPr>
        <p:pic>
          <p:nvPicPr>
            <p:cNvPr id="36" name="Picture 4" descr="Imagen relacionada">
              <a:extLst>
                <a:ext uri="{FF2B5EF4-FFF2-40B4-BE49-F238E27FC236}">
                  <a16:creationId xmlns:a16="http://schemas.microsoft.com/office/drawing/2014/main" id="{0DA7E609-4B75-4B1E-9A87-DE243DF3BE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11">
              <a:extLst>
                <a:ext uri="{FF2B5EF4-FFF2-40B4-BE49-F238E27FC236}">
                  <a16:creationId xmlns:a16="http://schemas.microsoft.com/office/drawing/2014/main" id="{4583E278-407C-4583-83C8-AEE1A73EBD66}"/>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38" name="CuadroTexto 12">
              <a:extLst>
                <a:ext uri="{FF2B5EF4-FFF2-40B4-BE49-F238E27FC236}">
                  <a16:creationId xmlns:a16="http://schemas.microsoft.com/office/drawing/2014/main" id="{A1892B79-A513-48FE-9AC7-9933DB6CFE1F}"/>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1649017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3B266CD2-645F-4ACA-B35F-D2B239A5FAFD}"/>
              </a:ext>
            </a:extLst>
          </p:cNvPr>
          <p:cNvGrpSpPr/>
          <p:nvPr/>
        </p:nvGrpSpPr>
        <p:grpSpPr>
          <a:xfrm>
            <a:off x="1811049" y="2659362"/>
            <a:ext cx="5897466" cy="1857033"/>
            <a:chOff x="1623266" y="1455793"/>
            <a:chExt cx="5897466" cy="1857033"/>
          </a:xfrm>
        </p:grpSpPr>
        <p:pic>
          <p:nvPicPr>
            <p:cNvPr id="13" name="Imagen 12">
              <a:extLst>
                <a:ext uri="{FF2B5EF4-FFF2-40B4-BE49-F238E27FC236}">
                  <a16:creationId xmlns:a16="http://schemas.microsoft.com/office/drawing/2014/main" id="{2B79054A-7C6D-4142-BF0D-5FDEE119146B}"/>
                </a:ext>
              </a:extLst>
            </p:cNvPr>
            <p:cNvPicPr>
              <a:picLocks noChangeAspect="1"/>
            </p:cNvPicPr>
            <p:nvPr/>
          </p:nvPicPr>
          <p:blipFill rotWithShape="1">
            <a:blip r:embed="rId2"/>
            <a:srcRect b="17198"/>
            <a:stretch/>
          </p:blipFill>
          <p:spPr>
            <a:xfrm>
              <a:off x="1623266" y="1455793"/>
              <a:ext cx="5897466" cy="1857033"/>
            </a:xfrm>
            <a:prstGeom prst="rect">
              <a:avLst/>
            </a:prstGeom>
          </p:spPr>
        </p:pic>
        <p:cxnSp>
          <p:nvCxnSpPr>
            <p:cNvPr id="14" name="Conector recto 13">
              <a:extLst>
                <a:ext uri="{FF2B5EF4-FFF2-40B4-BE49-F238E27FC236}">
                  <a16:creationId xmlns:a16="http://schemas.microsoft.com/office/drawing/2014/main" id="{7A4D4795-34E8-4188-B53D-20A6396D17D8}"/>
                </a:ext>
              </a:extLst>
            </p:cNvPr>
            <p:cNvCxnSpPr/>
            <p:nvPr/>
          </p:nvCxnSpPr>
          <p:spPr>
            <a:xfrm>
              <a:off x="1623266" y="3312826"/>
              <a:ext cx="58974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CuadroTexto 15">
            <a:extLst>
              <a:ext uri="{FF2B5EF4-FFF2-40B4-BE49-F238E27FC236}">
                <a16:creationId xmlns:a16="http://schemas.microsoft.com/office/drawing/2014/main" id="{08CFDAC2-57C8-4295-91CD-5BF59CDAE893}"/>
              </a:ext>
            </a:extLst>
          </p:cNvPr>
          <p:cNvSpPr txBox="1"/>
          <p:nvPr/>
        </p:nvSpPr>
        <p:spPr bwMode="auto">
          <a:xfrm>
            <a:off x="531968" y="1202546"/>
            <a:ext cx="2668432"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3.3.1 </a:t>
            </a:r>
            <a:r>
              <a:rPr lang="es-ES" sz="2000" b="1" dirty="0" err="1">
                <a:solidFill>
                  <a:srgbClr val="1373BA"/>
                </a:solidFill>
                <a:latin typeface="+mj-lt"/>
              </a:rPr>
              <a:t>Hydric</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17" name="CuadroTexto 16">
            <a:extLst>
              <a:ext uri="{FF2B5EF4-FFF2-40B4-BE49-F238E27FC236}">
                <a16:creationId xmlns:a16="http://schemas.microsoft.com/office/drawing/2014/main" id="{5435E2C5-3F17-4EAD-9571-AC723EF95600}"/>
              </a:ext>
            </a:extLst>
          </p:cNvPr>
          <p:cNvSpPr txBox="1"/>
          <p:nvPr/>
        </p:nvSpPr>
        <p:spPr bwMode="auto">
          <a:xfrm>
            <a:off x="629992" y="4219798"/>
            <a:ext cx="1334125" cy="452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b="1" dirty="0" err="1">
                <a:latin typeface="+mj-lt"/>
              </a:rPr>
              <a:t>Aplite</a:t>
            </a:r>
            <a:endParaRPr lang="es-ES" sz="2000" b="1" dirty="0">
              <a:latin typeface="+mj-lt"/>
            </a:endParaRPr>
          </a:p>
        </p:txBody>
      </p:sp>
      <p:sp>
        <p:nvSpPr>
          <p:cNvPr id="25" name="CuadroTexto 24">
            <a:extLst>
              <a:ext uri="{FF2B5EF4-FFF2-40B4-BE49-F238E27FC236}">
                <a16:creationId xmlns:a16="http://schemas.microsoft.com/office/drawing/2014/main" id="{59D2CBA2-0954-4B12-9348-FAEB779D063E}"/>
              </a:ext>
            </a:extLst>
          </p:cNvPr>
          <p:cNvSpPr txBox="1"/>
          <p:nvPr/>
        </p:nvSpPr>
        <p:spPr bwMode="auto">
          <a:xfrm>
            <a:off x="659971" y="3803977"/>
            <a:ext cx="1334125" cy="4527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b="1" dirty="0">
                <a:latin typeface="+mj-lt"/>
              </a:rPr>
              <a:t>Granite</a:t>
            </a:r>
          </a:p>
        </p:txBody>
      </p:sp>
      <p:pic>
        <p:nvPicPr>
          <p:cNvPr id="2" name="Imagen 1">
            <a:extLst>
              <a:ext uri="{FF2B5EF4-FFF2-40B4-BE49-F238E27FC236}">
                <a16:creationId xmlns:a16="http://schemas.microsoft.com/office/drawing/2014/main" id="{5185FF9A-D563-4E35-857D-2C353285A49C}"/>
              </a:ext>
            </a:extLst>
          </p:cNvPr>
          <p:cNvPicPr>
            <a:picLocks noChangeAspect="1"/>
          </p:cNvPicPr>
          <p:nvPr/>
        </p:nvPicPr>
        <p:blipFill>
          <a:blip r:embed="rId3"/>
          <a:stretch>
            <a:fillRect/>
          </a:stretch>
        </p:blipFill>
        <p:spPr>
          <a:xfrm>
            <a:off x="4417586" y="3900102"/>
            <a:ext cx="1420491" cy="792549"/>
          </a:xfrm>
          <a:prstGeom prst="rect">
            <a:avLst/>
          </a:prstGeom>
        </p:spPr>
      </p:pic>
      <p:sp>
        <p:nvSpPr>
          <p:cNvPr id="27" name="CuadroTexto 26">
            <a:extLst>
              <a:ext uri="{FF2B5EF4-FFF2-40B4-BE49-F238E27FC236}">
                <a16:creationId xmlns:a16="http://schemas.microsoft.com/office/drawing/2014/main" id="{E5623625-7851-4B98-AF43-9D2B2011F137}"/>
              </a:ext>
            </a:extLst>
          </p:cNvPr>
          <p:cNvSpPr txBox="1"/>
          <p:nvPr/>
        </p:nvSpPr>
        <p:spPr bwMode="auto">
          <a:xfrm>
            <a:off x="160259" y="737092"/>
            <a:ext cx="3375719"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3.3 </a:t>
            </a:r>
            <a:r>
              <a:rPr lang="es-ES" sz="2000" b="1" dirty="0" err="1">
                <a:solidFill>
                  <a:srgbClr val="1373BA"/>
                </a:solidFill>
                <a:latin typeface="+mj-lt"/>
              </a:rPr>
              <a:t>Petrophysical</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19" name="Flecha: cheurón 11">
            <a:extLst>
              <a:ext uri="{FF2B5EF4-FFF2-40B4-BE49-F238E27FC236}">
                <a16:creationId xmlns:a16="http://schemas.microsoft.com/office/drawing/2014/main" id="{9A283192-DBAD-4F66-9FF8-F505E17C2D94}"/>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20" name="Flecha: cheurón 12">
            <a:extLst>
              <a:ext uri="{FF2B5EF4-FFF2-40B4-BE49-F238E27FC236}">
                <a16:creationId xmlns:a16="http://schemas.microsoft.com/office/drawing/2014/main" id="{BC989568-1B79-4B11-B441-7F2EFC1A5268}"/>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21" name="Flecha: cheurón 13">
            <a:extLst>
              <a:ext uri="{FF2B5EF4-FFF2-40B4-BE49-F238E27FC236}">
                <a16:creationId xmlns:a16="http://schemas.microsoft.com/office/drawing/2014/main" id="{38A670BE-CB13-4C7E-BCC0-0D6DE595A0A3}"/>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22" name="CuadroTexto 14">
            <a:extLst>
              <a:ext uri="{FF2B5EF4-FFF2-40B4-BE49-F238E27FC236}">
                <a16:creationId xmlns:a16="http://schemas.microsoft.com/office/drawing/2014/main" id="{BF3414D4-C60D-44A9-AA16-0251E6A9E699}"/>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3" name="CuadroTexto 15">
            <a:extLst>
              <a:ext uri="{FF2B5EF4-FFF2-40B4-BE49-F238E27FC236}">
                <a16:creationId xmlns:a16="http://schemas.microsoft.com/office/drawing/2014/main" id="{75B64990-FE45-40C7-A597-0C60A5B37E45}"/>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4" name="CuadroTexto 16">
            <a:extLst>
              <a:ext uri="{FF2B5EF4-FFF2-40B4-BE49-F238E27FC236}">
                <a16:creationId xmlns:a16="http://schemas.microsoft.com/office/drawing/2014/main" id="{ECCA52E1-A902-4B89-853F-3DB5DC7CE73E}"/>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6" name="CuadroTexto 17">
            <a:extLst>
              <a:ext uri="{FF2B5EF4-FFF2-40B4-BE49-F238E27FC236}">
                <a16:creationId xmlns:a16="http://schemas.microsoft.com/office/drawing/2014/main" id="{AE2DD5AC-8125-4B6D-AB35-116E25B58683}"/>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28" name="Flecha: cheurón 18">
            <a:extLst>
              <a:ext uri="{FF2B5EF4-FFF2-40B4-BE49-F238E27FC236}">
                <a16:creationId xmlns:a16="http://schemas.microsoft.com/office/drawing/2014/main" id="{C7722BB6-118A-402A-8305-AD3E49E4EAE2}"/>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29" name="Grupo 4">
            <a:extLst>
              <a:ext uri="{FF2B5EF4-FFF2-40B4-BE49-F238E27FC236}">
                <a16:creationId xmlns:a16="http://schemas.microsoft.com/office/drawing/2014/main" id="{76DF25E6-9496-4BD5-9875-08493AFFA890}"/>
              </a:ext>
            </a:extLst>
          </p:cNvPr>
          <p:cNvGrpSpPr/>
          <p:nvPr/>
        </p:nvGrpSpPr>
        <p:grpSpPr>
          <a:xfrm>
            <a:off x="7242796" y="6231310"/>
            <a:ext cx="1940429" cy="536688"/>
            <a:chOff x="2693832" y="5254961"/>
            <a:chExt cx="3763123" cy="1095884"/>
          </a:xfrm>
        </p:grpSpPr>
        <p:pic>
          <p:nvPicPr>
            <p:cNvPr id="30" name="Picture 4" descr="Imagen relacionada">
              <a:extLst>
                <a:ext uri="{FF2B5EF4-FFF2-40B4-BE49-F238E27FC236}">
                  <a16:creationId xmlns:a16="http://schemas.microsoft.com/office/drawing/2014/main" id="{A8D9007D-736F-4410-8FAF-1B71FBE003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11">
              <a:extLst>
                <a:ext uri="{FF2B5EF4-FFF2-40B4-BE49-F238E27FC236}">
                  <a16:creationId xmlns:a16="http://schemas.microsoft.com/office/drawing/2014/main" id="{EFC5EE3F-26B1-4299-8A48-41AE9FF64309}"/>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32" name="CuadroTexto 12">
              <a:extLst>
                <a:ext uri="{FF2B5EF4-FFF2-40B4-BE49-F238E27FC236}">
                  <a16:creationId xmlns:a16="http://schemas.microsoft.com/office/drawing/2014/main" id="{A284EA66-16E6-439A-AF39-86B2AE37D841}"/>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671222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5319007A-C1B1-4F53-B690-BD63D5BACCF6}"/>
              </a:ext>
            </a:extLst>
          </p:cNvPr>
          <p:cNvSpPr txBox="1"/>
          <p:nvPr/>
        </p:nvSpPr>
        <p:spPr bwMode="auto">
          <a:xfrm>
            <a:off x="442629" y="1395180"/>
            <a:ext cx="6348906" cy="621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3.1.2 </a:t>
            </a:r>
            <a:r>
              <a:rPr lang="es-ES" sz="2000" b="1" dirty="0" err="1">
                <a:solidFill>
                  <a:srgbClr val="1373BA"/>
                </a:solidFill>
                <a:latin typeface="+mj-lt"/>
              </a:rPr>
              <a:t>Ultrasound</a:t>
            </a:r>
            <a:r>
              <a:rPr lang="es-ES" sz="2000" b="1" dirty="0">
                <a:solidFill>
                  <a:srgbClr val="1373BA"/>
                </a:solidFill>
                <a:latin typeface="+mj-lt"/>
              </a:rPr>
              <a:t> pulse </a:t>
            </a:r>
            <a:r>
              <a:rPr lang="es-ES" sz="2000" b="1" dirty="0" err="1">
                <a:solidFill>
                  <a:srgbClr val="1373BA"/>
                </a:solidFill>
                <a:latin typeface="+mj-lt"/>
              </a:rPr>
              <a:t>velocity</a:t>
            </a:r>
            <a:endParaRPr lang="es-ES" sz="2000" b="1" dirty="0">
              <a:solidFill>
                <a:srgbClr val="1373BA"/>
              </a:solidFill>
              <a:latin typeface="+mj-lt"/>
            </a:endParaRPr>
          </a:p>
        </p:txBody>
      </p:sp>
      <p:graphicFrame>
        <p:nvGraphicFramePr>
          <p:cNvPr id="13" name="Tabla 12">
            <a:extLst>
              <a:ext uri="{FF2B5EF4-FFF2-40B4-BE49-F238E27FC236}">
                <a16:creationId xmlns:a16="http://schemas.microsoft.com/office/drawing/2014/main" id="{34E02404-C649-4EA4-AA68-407E5068152F}"/>
              </a:ext>
            </a:extLst>
          </p:cNvPr>
          <p:cNvGraphicFramePr>
            <a:graphicFrameLocks noGrp="1"/>
          </p:cNvGraphicFramePr>
          <p:nvPr>
            <p:extLst>
              <p:ext uri="{D42A27DB-BD31-4B8C-83A1-F6EECF244321}">
                <p14:modId xmlns:p14="http://schemas.microsoft.com/office/powerpoint/2010/main" val="1805530564"/>
              </p:ext>
            </p:extLst>
          </p:nvPr>
        </p:nvGraphicFramePr>
        <p:xfrm>
          <a:off x="2280235" y="2274130"/>
          <a:ext cx="4879537" cy="2277035"/>
        </p:xfrm>
        <a:graphic>
          <a:graphicData uri="http://schemas.openxmlformats.org/drawingml/2006/table">
            <a:tbl>
              <a:tblPr/>
              <a:tblGrid>
                <a:gridCol w="401254">
                  <a:extLst>
                    <a:ext uri="{9D8B030D-6E8A-4147-A177-3AD203B41FA5}">
                      <a16:colId xmlns:a16="http://schemas.microsoft.com/office/drawing/2014/main" val="1151204206"/>
                    </a:ext>
                  </a:extLst>
                </a:gridCol>
                <a:gridCol w="1713001">
                  <a:extLst>
                    <a:ext uri="{9D8B030D-6E8A-4147-A177-3AD203B41FA5}">
                      <a16:colId xmlns:a16="http://schemas.microsoft.com/office/drawing/2014/main" val="2495071981"/>
                    </a:ext>
                  </a:extLst>
                </a:gridCol>
                <a:gridCol w="1038457">
                  <a:extLst>
                    <a:ext uri="{9D8B030D-6E8A-4147-A177-3AD203B41FA5}">
                      <a16:colId xmlns:a16="http://schemas.microsoft.com/office/drawing/2014/main" val="3167950688"/>
                    </a:ext>
                  </a:extLst>
                </a:gridCol>
                <a:gridCol w="322436">
                  <a:extLst>
                    <a:ext uri="{9D8B030D-6E8A-4147-A177-3AD203B41FA5}">
                      <a16:colId xmlns:a16="http://schemas.microsoft.com/office/drawing/2014/main" val="3380908060"/>
                    </a:ext>
                  </a:extLst>
                </a:gridCol>
                <a:gridCol w="1146440">
                  <a:extLst>
                    <a:ext uri="{9D8B030D-6E8A-4147-A177-3AD203B41FA5}">
                      <a16:colId xmlns:a16="http://schemas.microsoft.com/office/drawing/2014/main" val="4097750431"/>
                    </a:ext>
                  </a:extLst>
                </a:gridCol>
                <a:gridCol w="257949">
                  <a:extLst>
                    <a:ext uri="{9D8B030D-6E8A-4147-A177-3AD203B41FA5}">
                      <a16:colId xmlns:a16="http://schemas.microsoft.com/office/drawing/2014/main" val="1766580465"/>
                    </a:ext>
                  </a:extLst>
                </a:gridCol>
              </a:tblGrid>
              <a:tr h="455407">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s-ES" sz="2000" b="0" i="0" u="none" strike="noStrike" dirty="0">
                          <a:solidFill>
                            <a:srgbClr val="1373BA"/>
                          </a:solidFill>
                          <a:effectLst/>
                          <a:latin typeface="Calibri Light" panose="020F03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44794057"/>
                  </a:ext>
                </a:extLst>
              </a:tr>
              <a:tr h="455407">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2000" b="0" i="0" u="none" strike="noStrike" dirty="0">
                          <a:solidFill>
                            <a:srgbClr val="1373BA"/>
                          </a:solidFill>
                          <a:effectLst/>
                          <a:latin typeface="Calibri Light" panose="020F03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fontAlgn="b"/>
                      <a:r>
                        <a:rPr lang="es-ES" sz="2000" b="1" i="0" u="none" strike="noStrike" dirty="0" err="1">
                          <a:solidFill>
                            <a:srgbClr val="1373BA"/>
                          </a:solidFill>
                          <a:effectLst/>
                          <a:latin typeface="Calibri Light" panose="020F0302020204030204" pitchFamily="34" charset="0"/>
                        </a:rPr>
                        <a:t>Vp</a:t>
                      </a:r>
                      <a:r>
                        <a:rPr lang="es-ES" sz="2000" b="1" i="0" u="none" strike="noStrike" dirty="0">
                          <a:solidFill>
                            <a:srgbClr val="1373BA"/>
                          </a:solidFill>
                          <a:effectLst/>
                          <a:latin typeface="Calibri Light" panose="020F0302020204030204" pitchFamily="34" charset="0"/>
                        </a:rPr>
                        <a:t> (m/s)</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68884068"/>
                  </a:ext>
                </a:extLst>
              </a:tr>
              <a:tr h="455407">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2000" b="0" i="0" u="none" strike="noStrike" dirty="0">
                          <a:solidFill>
                            <a:srgbClr val="1373BA"/>
                          </a:solidFill>
                          <a:effectLst/>
                          <a:latin typeface="Calibri Light" panose="020F0302020204030204" pitchFamily="34" charset="0"/>
                        </a:rPr>
                        <a:t> </a:t>
                      </a:r>
                      <a:r>
                        <a:rPr lang="es-ES" sz="2000" b="1" i="0" u="none" strike="noStrike" dirty="0">
                          <a:solidFill>
                            <a:srgbClr val="1373BA"/>
                          </a:solidFill>
                          <a:effectLst/>
                          <a:latin typeface="Calibri Light" panose="020F0302020204030204" pitchFamily="34" charset="0"/>
                        </a:rPr>
                        <a:t>Granite</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s-ES" sz="2000" b="0" i="0" u="none" strike="noStrike">
                          <a:solidFill>
                            <a:srgbClr val="1373BA"/>
                          </a:solidFill>
                          <a:effectLst/>
                          <a:latin typeface="Calibri Light" panose="020F0302020204030204" pitchFamily="34" charset="0"/>
                        </a:rPr>
                        <a:t>3978</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180</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45583056"/>
                  </a:ext>
                </a:extLst>
              </a:tr>
              <a:tr h="455407">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b"/>
                      <a:r>
                        <a:rPr lang="es-ES" sz="2000" b="0" i="0" u="none" strike="noStrike" dirty="0">
                          <a:solidFill>
                            <a:srgbClr val="1373BA"/>
                          </a:solidFill>
                          <a:effectLst/>
                          <a:latin typeface="Calibri Light" panose="020F0302020204030204" pitchFamily="34" charset="0"/>
                        </a:rPr>
                        <a:t> </a:t>
                      </a:r>
                      <a:r>
                        <a:rPr lang="es-ES" sz="2000" b="1" i="0" u="none" strike="noStrike" dirty="0" err="1">
                          <a:solidFill>
                            <a:srgbClr val="1373BA"/>
                          </a:solidFill>
                          <a:effectLst/>
                          <a:latin typeface="Calibri Light" panose="020F0302020204030204" pitchFamily="34" charset="0"/>
                        </a:rPr>
                        <a:t>Aplite</a:t>
                      </a:r>
                      <a:endParaRPr lang="es-ES" sz="2000" b="1" i="0" u="none" strike="noStrike" dirty="0">
                        <a:solidFill>
                          <a:srgbClr val="1373BA"/>
                        </a:solidFill>
                        <a:effectLst/>
                        <a:latin typeface="Calibri Light" panose="020F03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s-ES" sz="2000" b="0" i="0" u="none" strike="noStrike">
                          <a:solidFill>
                            <a:srgbClr val="1373BA"/>
                          </a:solidFill>
                          <a:effectLst/>
                          <a:latin typeface="Calibri Light" panose="020F0302020204030204" pitchFamily="34" charset="0"/>
                        </a:rPr>
                        <a:t>4567</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108</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280146559"/>
                  </a:ext>
                </a:extLst>
              </a:tr>
              <a:tr h="455407">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a:noFill/>
                    </a:lnT>
                    <a:lnB>
                      <a:noFill/>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2000" b="0" i="0" u="none" strike="noStrike">
                          <a:solidFill>
                            <a:srgbClr val="1373BA"/>
                          </a:solidFill>
                          <a:effectLst/>
                          <a:latin typeface="Calibri Light" panose="020F0302020204030204" pitchFamily="34" charset="0"/>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2000" b="0" i="0" u="none" strike="noStrike" dirty="0">
                          <a:solidFill>
                            <a:srgbClr val="1373BA"/>
                          </a:solidFill>
                          <a:effectLst/>
                          <a:latin typeface="Calibri Light" panose="020F030202020403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716615536"/>
                  </a:ext>
                </a:extLst>
              </a:tr>
            </a:tbl>
          </a:graphicData>
        </a:graphic>
      </p:graphicFrame>
      <p:sp>
        <p:nvSpPr>
          <p:cNvPr id="14" name="CuadroTexto 13">
            <a:extLst>
              <a:ext uri="{FF2B5EF4-FFF2-40B4-BE49-F238E27FC236}">
                <a16:creationId xmlns:a16="http://schemas.microsoft.com/office/drawing/2014/main" id="{B3767241-384A-4235-B568-005B9432D749}"/>
              </a:ext>
            </a:extLst>
          </p:cNvPr>
          <p:cNvSpPr txBox="1"/>
          <p:nvPr/>
        </p:nvSpPr>
        <p:spPr bwMode="auto">
          <a:xfrm>
            <a:off x="160259" y="737092"/>
            <a:ext cx="3375719"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3.3 </a:t>
            </a:r>
            <a:r>
              <a:rPr lang="es-ES" sz="2000" b="1" dirty="0" err="1">
                <a:solidFill>
                  <a:srgbClr val="1373BA"/>
                </a:solidFill>
                <a:latin typeface="+mj-lt"/>
              </a:rPr>
              <a:t>Petrophysical</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15" name="Flecha: cheurón 11">
            <a:extLst>
              <a:ext uri="{FF2B5EF4-FFF2-40B4-BE49-F238E27FC236}">
                <a16:creationId xmlns:a16="http://schemas.microsoft.com/office/drawing/2014/main" id="{FCD8474D-684A-4DE9-9F61-A981AA02346E}"/>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16" name="Flecha: cheurón 12">
            <a:extLst>
              <a:ext uri="{FF2B5EF4-FFF2-40B4-BE49-F238E27FC236}">
                <a16:creationId xmlns:a16="http://schemas.microsoft.com/office/drawing/2014/main" id="{0AE35362-E0AE-45E7-8F71-9B39CD4C3213}"/>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7" name="Flecha: cheurón 13">
            <a:extLst>
              <a:ext uri="{FF2B5EF4-FFF2-40B4-BE49-F238E27FC236}">
                <a16:creationId xmlns:a16="http://schemas.microsoft.com/office/drawing/2014/main" id="{CA08867F-A9C2-4189-A02C-FFB3FFBAB32A}"/>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18" name="CuadroTexto 14">
            <a:extLst>
              <a:ext uri="{FF2B5EF4-FFF2-40B4-BE49-F238E27FC236}">
                <a16:creationId xmlns:a16="http://schemas.microsoft.com/office/drawing/2014/main" id="{7E7559E8-4387-4367-B4D4-5BC2459C4486}"/>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19" name="CuadroTexto 15">
            <a:extLst>
              <a:ext uri="{FF2B5EF4-FFF2-40B4-BE49-F238E27FC236}">
                <a16:creationId xmlns:a16="http://schemas.microsoft.com/office/drawing/2014/main" id="{FD48660D-44D3-4666-8AA9-E30EEA30996E}"/>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0" name="CuadroTexto 16">
            <a:extLst>
              <a:ext uri="{FF2B5EF4-FFF2-40B4-BE49-F238E27FC236}">
                <a16:creationId xmlns:a16="http://schemas.microsoft.com/office/drawing/2014/main" id="{780E5250-3269-4D85-BB02-0DF659C564FD}"/>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1" name="CuadroTexto 17">
            <a:extLst>
              <a:ext uri="{FF2B5EF4-FFF2-40B4-BE49-F238E27FC236}">
                <a16:creationId xmlns:a16="http://schemas.microsoft.com/office/drawing/2014/main" id="{8A1A0A60-B104-4103-9A32-98E1D7FFF36C}"/>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22" name="Flecha: cheurón 18">
            <a:extLst>
              <a:ext uri="{FF2B5EF4-FFF2-40B4-BE49-F238E27FC236}">
                <a16:creationId xmlns:a16="http://schemas.microsoft.com/office/drawing/2014/main" id="{143308AE-18D2-4E1F-B5A8-E80C339F6142}"/>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Tree>
    <p:extLst>
      <p:ext uri="{BB962C8B-B14F-4D97-AF65-F5344CB8AC3E}">
        <p14:creationId xmlns:p14="http://schemas.microsoft.com/office/powerpoint/2010/main" val="816965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47780ED3-C57F-49A3-A1B7-EF7B63A44751}"/>
              </a:ext>
            </a:extLst>
          </p:cNvPr>
          <p:cNvSpPr txBox="1"/>
          <p:nvPr/>
        </p:nvSpPr>
        <p:spPr bwMode="auto">
          <a:xfrm>
            <a:off x="292537" y="1274966"/>
            <a:ext cx="3281960" cy="621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3.1.3 </a:t>
            </a:r>
            <a:r>
              <a:rPr lang="es-ES" sz="2000" b="1" dirty="0" err="1">
                <a:solidFill>
                  <a:srgbClr val="1373BA"/>
                </a:solidFill>
                <a:latin typeface="+mj-lt"/>
              </a:rPr>
              <a:t>Colour</a:t>
            </a:r>
            <a:endParaRPr lang="es-ES" sz="2000" b="1" dirty="0">
              <a:solidFill>
                <a:srgbClr val="1373BA"/>
              </a:solidFill>
              <a:latin typeface="+mj-lt"/>
            </a:endParaRPr>
          </a:p>
        </p:txBody>
      </p:sp>
      <p:grpSp>
        <p:nvGrpSpPr>
          <p:cNvPr id="35" name="Grupo 34">
            <a:extLst>
              <a:ext uri="{FF2B5EF4-FFF2-40B4-BE49-F238E27FC236}">
                <a16:creationId xmlns:a16="http://schemas.microsoft.com/office/drawing/2014/main" id="{40525C3A-F95A-4ABB-A84E-CB358C8D1F2D}"/>
              </a:ext>
            </a:extLst>
          </p:cNvPr>
          <p:cNvGrpSpPr/>
          <p:nvPr/>
        </p:nvGrpSpPr>
        <p:grpSpPr>
          <a:xfrm>
            <a:off x="7204014" y="1636703"/>
            <a:ext cx="1070866" cy="492259"/>
            <a:chOff x="8001098" y="1826867"/>
            <a:chExt cx="1070866" cy="492259"/>
          </a:xfrm>
        </p:grpSpPr>
        <p:sp>
          <p:nvSpPr>
            <p:cNvPr id="16" name="Triángulo isósceles 15">
              <a:extLst>
                <a:ext uri="{FF2B5EF4-FFF2-40B4-BE49-F238E27FC236}">
                  <a16:creationId xmlns:a16="http://schemas.microsoft.com/office/drawing/2014/main" id="{F9EF2E04-8A19-4827-80BA-EE02A84FE92F}"/>
                </a:ext>
              </a:extLst>
            </p:cNvPr>
            <p:cNvSpPr/>
            <p:nvPr/>
          </p:nvSpPr>
          <p:spPr>
            <a:xfrm>
              <a:off x="8026198" y="1958558"/>
              <a:ext cx="93600" cy="100800"/>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17" name="CuadroTexto 16">
              <a:extLst>
                <a:ext uri="{FF2B5EF4-FFF2-40B4-BE49-F238E27FC236}">
                  <a16:creationId xmlns:a16="http://schemas.microsoft.com/office/drawing/2014/main" id="{5EC71964-E241-48C6-B586-D64D20097F76}"/>
                </a:ext>
              </a:extLst>
            </p:cNvPr>
            <p:cNvSpPr txBox="1"/>
            <p:nvPr/>
          </p:nvSpPr>
          <p:spPr bwMode="auto">
            <a:xfrm>
              <a:off x="8001098" y="1826867"/>
              <a:ext cx="1070866" cy="4922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err="1">
                  <a:solidFill>
                    <a:srgbClr val="1373BA"/>
                  </a:solidFill>
                  <a:latin typeface="+mj-lt"/>
                </a:rPr>
                <a:t>Aplite</a:t>
              </a:r>
              <a:endParaRPr lang="es-ES" sz="2000" dirty="0">
                <a:solidFill>
                  <a:srgbClr val="1373BA"/>
                </a:solidFill>
                <a:latin typeface="+mj-lt"/>
              </a:endParaRPr>
            </a:p>
          </p:txBody>
        </p:sp>
      </p:grpSp>
      <p:graphicFrame>
        <p:nvGraphicFramePr>
          <p:cNvPr id="20" name="Tabla 19">
            <a:extLst>
              <a:ext uri="{FF2B5EF4-FFF2-40B4-BE49-F238E27FC236}">
                <a16:creationId xmlns:a16="http://schemas.microsoft.com/office/drawing/2014/main" id="{A6B325F9-D5B1-42C5-9871-F7B1D87EFF52}"/>
              </a:ext>
            </a:extLst>
          </p:cNvPr>
          <p:cNvGraphicFramePr>
            <a:graphicFrameLocks noGrp="1"/>
          </p:cNvGraphicFramePr>
          <p:nvPr>
            <p:extLst>
              <p:ext uri="{D42A27DB-BD31-4B8C-83A1-F6EECF244321}">
                <p14:modId xmlns:p14="http://schemas.microsoft.com/office/powerpoint/2010/main" val="707677261"/>
              </p:ext>
            </p:extLst>
          </p:nvPr>
        </p:nvGraphicFramePr>
        <p:xfrm>
          <a:off x="1162484" y="2740485"/>
          <a:ext cx="3044798" cy="1438293"/>
        </p:xfrm>
        <a:graphic>
          <a:graphicData uri="http://schemas.openxmlformats.org/drawingml/2006/table">
            <a:tbl>
              <a:tblPr>
                <a:tableStyleId>{5C22544A-7EE6-4342-B048-85BDC9FD1C3A}</a:tableStyleId>
              </a:tblPr>
              <a:tblGrid>
                <a:gridCol w="475396">
                  <a:extLst>
                    <a:ext uri="{9D8B030D-6E8A-4147-A177-3AD203B41FA5}">
                      <a16:colId xmlns:a16="http://schemas.microsoft.com/office/drawing/2014/main" val="647744822"/>
                    </a:ext>
                  </a:extLst>
                </a:gridCol>
                <a:gridCol w="396163">
                  <a:extLst>
                    <a:ext uri="{9D8B030D-6E8A-4147-A177-3AD203B41FA5}">
                      <a16:colId xmlns:a16="http://schemas.microsoft.com/office/drawing/2014/main" val="2272796862"/>
                    </a:ext>
                  </a:extLst>
                </a:gridCol>
                <a:gridCol w="486715">
                  <a:extLst>
                    <a:ext uri="{9D8B030D-6E8A-4147-A177-3AD203B41FA5}">
                      <a16:colId xmlns:a16="http://schemas.microsoft.com/office/drawing/2014/main" val="1302878826"/>
                    </a:ext>
                  </a:extLst>
                </a:gridCol>
                <a:gridCol w="599905">
                  <a:extLst>
                    <a:ext uri="{9D8B030D-6E8A-4147-A177-3AD203B41FA5}">
                      <a16:colId xmlns:a16="http://schemas.microsoft.com/office/drawing/2014/main" val="1283457540"/>
                    </a:ext>
                  </a:extLst>
                </a:gridCol>
                <a:gridCol w="464077">
                  <a:extLst>
                    <a:ext uri="{9D8B030D-6E8A-4147-A177-3AD203B41FA5}">
                      <a16:colId xmlns:a16="http://schemas.microsoft.com/office/drawing/2014/main" val="3190456048"/>
                    </a:ext>
                  </a:extLst>
                </a:gridCol>
                <a:gridCol w="622542">
                  <a:extLst>
                    <a:ext uri="{9D8B030D-6E8A-4147-A177-3AD203B41FA5}">
                      <a16:colId xmlns:a16="http://schemas.microsoft.com/office/drawing/2014/main" val="3182686558"/>
                    </a:ext>
                  </a:extLst>
                </a:gridCol>
              </a:tblGrid>
              <a:tr h="372891">
                <a:tc gridSpan="3">
                  <a:txBody>
                    <a:bodyPr/>
                    <a:lstStyle/>
                    <a:p>
                      <a:pPr algn="ctr" fontAlgn="b"/>
                      <a:r>
                        <a:rPr lang="es-ES" sz="1400" u="none" strike="noStrike" dirty="0" err="1">
                          <a:effectLst/>
                        </a:rPr>
                        <a:t>Dry</a:t>
                      </a:r>
                      <a:endParaRPr lang="es-ES" sz="1400" b="1"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hMerge="1">
                  <a:txBody>
                    <a:bodyPr/>
                    <a:lstStyle/>
                    <a:p>
                      <a:endParaRPr lang="es-ES"/>
                    </a:p>
                  </a:txBody>
                  <a:tcPr/>
                </a:tc>
                <a:tc hMerge="1">
                  <a:txBody>
                    <a:bodyPr/>
                    <a:lstStyle/>
                    <a:p>
                      <a:endParaRPr lang="es-ES"/>
                    </a:p>
                  </a:txBody>
                  <a:tcPr/>
                </a:tc>
                <a:tc gridSpan="3">
                  <a:txBody>
                    <a:bodyPr/>
                    <a:lstStyle/>
                    <a:p>
                      <a:pPr algn="ctr" fontAlgn="b"/>
                      <a:r>
                        <a:rPr lang="es-ES" sz="1400" u="none" strike="noStrike" dirty="0" err="1">
                          <a:effectLst/>
                        </a:rPr>
                        <a:t>Wet</a:t>
                      </a:r>
                      <a:r>
                        <a:rPr lang="es-ES" sz="1400" u="none" strike="noStrike" dirty="0">
                          <a:effectLst/>
                        </a:rPr>
                        <a:t> (1h)</a:t>
                      </a:r>
                      <a:endParaRPr lang="es-ES" sz="1400" b="1"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862956436"/>
                  </a:ext>
                </a:extLst>
              </a:tr>
              <a:tr h="355134">
                <a:tc>
                  <a:txBody>
                    <a:bodyPr/>
                    <a:lstStyle/>
                    <a:p>
                      <a:pPr algn="ctr" fontAlgn="b"/>
                      <a:r>
                        <a:rPr lang="es-ES" sz="1400" u="none" strike="noStrike">
                          <a:effectLst/>
                        </a:rPr>
                        <a:t>L</a:t>
                      </a:r>
                      <a:endParaRPr lang="es-ES" sz="1400" b="1" i="0" u="none" strike="noStrike">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ctr" fontAlgn="b"/>
                      <a:r>
                        <a:rPr lang="es-ES" sz="1400" u="none" strike="noStrike">
                          <a:effectLst/>
                        </a:rPr>
                        <a:t>a*</a:t>
                      </a:r>
                      <a:endParaRPr lang="es-ES" sz="1400" b="1" i="0" u="none" strike="noStrike">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ctr" fontAlgn="b"/>
                      <a:r>
                        <a:rPr lang="es-ES" sz="1400" u="none" strike="noStrike" dirty="0">
                          <a:effectLst/>
                        </a:rPr>
                        <a:t>b*</a:t>
                      </a:r>
                      <a:endParaRPr lang="es-ES" sz="1400" b="1"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ctr" fontAlgn="b"/>
                      <a:r>
                        <a:rPr lang="es-ES" sz="1400" u="none" strike="noStrike" dirty="0">
                          <a:effectLst/>
                        </a:rPr>
                        <a:t>L</a:t>
                      </a:r>
                      <a:endParaRPr lang="es-ES" sz="1400" b="1"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ctr" fontAlgn="b"/>
                      <a:r>
                        <a:rPr lang="es-ES" sz="1400" u="none" strike="noStrike" dirty="0">
                          <a:effectLst/>
                        </a:rPr>
                        <a:t>a*</a:t>
                      </a:r>
                      <a:endParaRPr lang="es-ES" sz="1400" b="1"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tc>
                  <a:txBody>
                    <a:bodyPr/>
                    <a:lstStyle/>
                    <a:p>
                      <a:pPr algn="ctr" fontAlgn="b"/>
                      <a:r>
                        <a:rPr lang="es-ES" sz="1400" u="none" strike="noStrike" dirty="0">
                          <a:effectLst/>
                        </a:rPr>
                        <a:t>b*</a:t>
                      </a:r>
                      <a:endParaRPr lang="es-ES" sz="1400" b="1" i="0" u="none" strike="noStrike" dirty="0">
                        <a:solidFill>
                          <a:srgbClr val="000000"/>
                        </a:solidFill>
                        <a:effectLst/>
                        <a:latin typeface="Calibri" panose="020F0502020204030204" pitchFamily="34" charset="0"/>
                      </a:endParaRPr>
                    </a:p>
                  </a:txBody>
                  <a:tcPr marL="9525" marR="9525" marT="9525" marB="0" anchor="b">
                    <a:solidFill>
                      <a:schemeClr val="bg1">
                        <a:lumMod val="75000"/>
                      </a:schemeClr>
                    </a:solidFill>
                  </a:tcPr>
                </a:tc>
                <a:extLst>
                  <a:ext uri="{0D108BD9-81ED-4DB2-BD59-A6C34878D82A}">
                    <a16:rowId xmlns:a16="http://schemas.microsoft.com/office/drawing/2014/main" val="1439576107"/>
                  </a:ext>
                </a:extLst>
              </a:tr>
              <a:tr h="355134">
                <a:tc>
                  <a:txBody>
                    <a:bodyPr/>
                    <a:lstStyle/>
                    <a:p>
                      <a:pPr algn="ctr" fontAlgn="ctr"/>
                      <a:r>
                        <a:rPr lang="es-ES" sz="1400" u="none" strike="noStrike">
                          <a:effectLst/>
                        </a:rPr>
                        <a:t>67.66</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a:effectLst/>
                        </a:rPr>
                        <a:t>0.61</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a:effectLst/>
                        </a:rPr>
                        <a:t>8.05</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a:effectLst/>
                        </a:rPr>
                        <a:t>51.24</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a:effectLst/>
                        </a:rPr>
                        <a:t>1.03</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dirty="0">
                          <a:effectLst/>
                        </a:rPr>
                        <a:t>10.95</a:t>
                      </a:r>
                      <a:endParaRPr lang="es-E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extLst>
                  <a:ext uri="{0D108BD9-81ED-4DB2-BD59-A6C34878D82A}">
                    <a16:rowId xmlns:a16="http://schemas.microsoft.com/office/drawing/2014/main" val="545623236"/>
                  </a:ext>
                </a:extLst>
              </a:tr>
              <a:tr h="355134">
                <a:tc>
                  <a:txBody>
                    <a:bodyPr/>
                    <a:lstStyle/>
                    <a:p>
                      <a:pPr algn="ctr" fontAlgn="ctr"/>
                      <a:r>
                        <a:rPr lang="es-ES" sz="1400" u="none" strike="noStrike">
                          <a:effectLst/>
                        </a:rPr>
                        <a:t>63.04</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a:effectLst/>
                        </a:rPr>
                        <a:t>3.8</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a:effectLst/>
                        </a:rPr>
                        <a:t>13.41</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a:effectLst/>
                        </a:rPr>
                        <a:t>42.24</a:t>
                      </a:r>
                      <a:endParaRPr lang="es-ES" sz="1400" b="0" i="0" u="none" strike="noStrike">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dirty="0">
                          <a:effectLst/>
                        </a:rPr>
                        <a:t>7.51</a:t>
                      </a:r>
                      <a:endParaRPr lang="es-E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tc>
                  <a:txBody>
                    <a:bodyPr/>
                    <a:lstStyle/>
                    <a:p>
                      <a:pPr algn="ctr" fontAlgn="ctr"/>
                      <a:r>
                        <a:rPr lang="es-ES" sz="1400" u="none" strike="noStrike" dirty="0">
                          <a:effectLst/>
                        </a:rPr>
                        <a:t>19.01</a:t>
                      </a:r>
                      <a:endParaRPr lang="es-ES" sz="1400" b="0" i="0" u="none" strike="noStrike" dirty="0">
                        <a:solidFill>
                          <a:srgbClr val="000000"/>
                        </a:solidFill>
                        <a:effectLst/>
                        <a:latin typeface="Calibri" panose="020F0502020204030204" pitchFamily="34" charset="0"/>
                      </a:endParaRPr>
                    </a:p>
                  </a:txBody>
                  <a:tcPr marL="9525" marR="9525" marT="9525" marB="0" anchor="ctr">
                    <a:solidFill>
                      <a:schemeClr val="bg1">
                        <a:lumMod val="75000"/>
                      </a:schemeClr>
                    </a:solidFill>
                  </a:tcPr>
                </a:tc>
                <a:extLst>
                  <a:ext uri="{0D108BD9-81ED-4DB2-BD59-A6C34878D82A}">
                    <a16:rowId xmlns:a16="http://schemas.microsoft.com/office/drawing/2014/main" val="2660884662"/>
                  </a:ext>
                </a:extLst>
              </a:tr>
            </a:tbl>
          </a:graphicData>
        </a:graphic>
      </p:graphicFrame>
      <p:grpSp>
        <p:nvGrpSpPr>
          <p:cNvPr id="24" name="Grupo 23">
            <a:extLst>
              <a:ext uri="{FF2B5EF4-FFF2-40B4-BE49-F238E27FC236}">
                <a16:creationId xmlns:a16="http://schemas.microsoft.com/office/drawing/2014/main" id="{F4339C93-0B49-4DC7-A06C-889CF2FEE166}"/>
              </a:ext>
            </a:extLst>
          </p:cNvPr>
          <p:cNvGrpSpPr/>
          <p:nvPr/>
        </p:nvGrpSpPr>
        <p:grpSpPr>
          <a:xfrm>
            <a:off x="4725640" y="2072422"/>
            <a:ext cx="4041672" cy="2891671"/>
            <a:chOff x="3498381" y="714683"/>
            <a:chExt cx="4041672" cy="2891671"/>
          </a:xfrm>
        </p:grpSpPr>
        <p:grpSp>
          <p:nvGrpSpPr>
            <p:cNvPr id="21" name="Grupo 20">
              <a:extLst>
                <a:ext uri="{FF2B5EF4-FFF2-40B4-BE49-F238E27FC236}">
                  <a16:creationId xmlns:a16="http://schemas.microsoft.com/office/drawing/2014/main" id="{41ACBE75-8AB9-45CB-A47D-3493978518E4}"/>
                </a:ext>
              </a:extLst>
            </p:cNvPr>
            <p:cNvGrpSpPr/>
            <p:nvPr/>
          </p:nvGrpSpPr>
          <p:grpSpPr>
            <a:xfrm>
              <a:off x="3595219" y="936885"/>
              <a:ext cx="3944834" cy="2563318"/>
              <a:chOff x="2890661" y="1345317"/>
              <a:chExt cx="3944834" cy="2563318"/>
            </a:xfrm>
          </p:grpSpPr>
          <p:pic>
            <p:nvPicPr>
              <p:cNvPr id="12" name="Imagen 11">
                <a:extLst>
                  <a:ext uri="{FF2B5EF4-FFF2-40B4-BE49-F238E27FC236}">
                    <a16:creationId xmlns:a16="http://schemas.microsoft.com/office/drawing/2014/main" id="{6177A5C6-EAF3-4079-8E2D-F30F0701EF8D}"/>
                  </a:ext>
                </a:extLst>
              </p:cNvPr>
              <p:cNvPicPr>
                <a:picLocks noChangeAspect="1"/>
              </p:cNvPicPr>
              <p:nvPr/>
            </p:nvPicPr>
            <p:blipFill rotWithShape="1">
              <a:blip r:embed="rId2"/>
              <a:srcRect l="980" t="4700" r="8109" b="5104"/>
              <a:stretch/>
            </p:blipFill>
            <p:spPr>
              <a:xfrm>
                <a:off x="2890661" y="1345317"/>
                <a:ext cx="3944834" cy="2563318"/>
              </a:xfrm>
              <a:prstGeom prst="rect">
                <a:avLst/>
              </a:prstGeom>
            </p:spPr>
          </p:pic>
          <p:sp>
            <p:nvSpPr>
              <p:cNvPr id="2" name="Rectángulo 1">
                <a:extLst>
                  <a:ext uri="{FF2B5EF4-FFF2-40B4-BE49-F238E27FC236}">
                    <a16:creationId xmlns:a16="http://schemas.microsoft.com/office/drawing/2014/main" id="{54DEA0E5-2CD7-45CF-8884-B970F9A28E57}"/>
                  </a:ext>
                </a:extLst>
              </p:cNvPr>
              <p:cNvSpPr/>
              <p:nvPr/>
            </p:nvSpPr>
            <p:spPr>
              <a:xfrm>
                <a:off x="4032354" y="2218544"/>
                <a:ext cx="299803" cy="188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96D59813-AE87-43ED-BBF7-9DE6B8BC2728}"/>
                  </a:ext>
                </a:extLst>
              </p:cNvPr>
              <p:cNvSpPr/>
              <p:nvPr/>
            </p:nvSpPr>
            <p:spPr>
              <a:xfrm>
                <a:off x="4965501" y="1668818"/>
                <a:ext cx="299803" cy="188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007449D4-E01E-4CFC-B7B1-A96ADC0216E5}"/>
                  </a:ext>
                </a:extLst>
              </p:cNvPr>
              <p:cNvSpPr/>
              <p:nvPr/>
            </p:nvSpPr>
            <p:spPr>
              <a:xfrm>
                <a:off x="5876144" y="2274955"/>
                <a:ext cx="852041" cy="1232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2" name="CuadroTexto 21">
              <a:extLst>
                <a:ext uri="{FF2B5EF4-FFF2-40B4-BE49-F238E27FC236}">
                  <a16:creationId xmlns:a16="http://schemas.microsoft.com/office/drawing/2014/main" id="{61080168-C6FC-46E7-ADA4-0C6B5EA0C7C6}"/>
                </a:ext>
              </a:extLst>
            </p:cNvPr>
            <p:cNvSpPr txBox="1"/>
            <p:nvPr/>
          </p:nvSpPr>
          <p:spPr bwMode="auto">
            <a:xfrm>
              <a:off x="3498381" y="714683"/>
              <a:ext cx="237402" cy="5073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b="1" dirty="0">
                  <a:latin typeface="+mj-lt"/>
                </a:rPr>
                <a:t>b</a:t>
              </a:r>
            </a:p>
          </p:txBody>
        </p:sp>
        <p:sp>
          <p:nvSpPr>
            <p:cNvPr id="23" name="CuadroTexto 22">
              <a:extLst>
                <a:ext uri="{FF2B5EF4-FFF2-40B4-BE49-F238E27FC236}">
                  <a16:creationId xmlns:a16="http://schemas.microsoft.com/office/drawing/2014/main" id="{77C38480-539B-4445-9F7F-9AEFCA6EC7B9}"/>
                </a:ext>
              </a:extLst>
            </p:cNvPr>
            <p:cNvSpPr txBox="1"/>
            <p:nvPr/>
          </p:nvSpPr>
          <p:spPr bwMode="auto">
            <a:xfrm>
              <a:off x="7252862" y="3098989"/>
              <a:ext cx="237402" cy="5073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b="1" dirty="0">
                  <a:latin typeface="+mj-lt"/>
                </a:rPr>
                <a:t>a</a:t>
              </a:r>
            </a:p>
          </p:txBody>
        </p:sp>
      </p:grpSp>
      <p:grpSp>
        <p:nvGrpSpPr>
          <p:cNvPr id="19" name="Grupo 18">
            <a:extLst>
              <a:ext uri="{FF2B5EF4-FFF2-40B4-BE49-F238E27FC236}">
                <a16:creationId xmlns:a16="http://schemas.microsoft.com/office/drawing/2014/main" id="{0273E348-71D2-4D64-9960-0B266AFA2BA5}"/>
              </a:ext>
            </a:extLst>
          </p:cNvPr>
          <p:cNvGrpSpPr/>
          <p:nvPr/>
        </p:nvGrpSpPr>
        <p:grpSpPr>
          <a:xfrm>
            <a:off x="5604964" y="1646751"/>
            <a:ext cx="1141512" cy="492259"/>
            <a:chOff x="8001098" y="1451291"/>
            <a:chExt cx="1141512" cy="492259"/>
          </a:xfrm>
        </p:grpSpPr>
        <p:sp>
          <p:nvSpPr>
            <p:cNvPr id="15" name="Rectángulo 14">
              <a:extLst>
                <a:ext uri="{FF2B5EF4-FFF2-40B4-BE49-F238E27FC236}">
                  <a16:creationId xmlns:a16="http://schemas.microsoft.com/office/drawing/2014/main" id="{7FF52F2B-5253-4A88-94A1-233B64022A18}"/>
                </a:ext>
              </a:extLst>
            </p:cNvPr>
            <p:cNvSpPr/>
            <p:nvPr/>
          </p:nvSpPr>
          <p:spPr>
            <a:xfrm>
              <a:off x="8001098" y="1618768"/>
              <a:ext cx="100800" cy="101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373BA"/>
                </a:solidFill>
              </a:endParaRPr>
            </a:p>
          </p:txBody>
        </p:sp>
        <p:sp>
          <p:nvSpPr>
            <p:cNvPr id="34" name="CuadroTexto 33">
              <a:extLst>
                <a:ext uri="{FF2B5EF4-FFF2-40B4-BE49-F238E27FC236}">
                  <a16:creationId xmlns:a16="http://schemas.microsoft.com/office/drawing/2014/main" id="{433D2975-CB11-42A0-9433-1850B8E971CD}"/>
                </a:ext>
              </a:extLst>
            </p:cNvPr>
            <p:cNvSpPr txBox="1"/>
            <p:nvPr/>
          </p:nvSpPr>
          <p:spPr bwMode="auto">
            <a:xfrm>
              <a:off x="8071744" y="1451291"/>
              <a:ext cx="1070866" cy="4922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2000" dirty="0">
                  <a:solidFill>
                    <a:srgbClr val="1373BA"/>
                  </a:solidFill>
                  <a:latin typeface="+mj-lt"/>
                </a:rPr>
                <a:t>Granite</a:t>
              </a:r>
            </a:p>
          </p:txBody>
        </p:sp>
      </p:grpSp>
      <p:grpSp>
        <p:nvGrpSpPr>
          <p:cNvPr id="39" name="Grupo 38">
            <a:extLst>
              <a:ext uri="{FF2B5EF4-FFF2-40B4-BE49-F238E27FC236}">
                <a16:creationId xmlns:a16="http://schemas.microsoft.com/office/drawing/2014/main" id="{EDCEA1C9-08FE-4E5D-B22A-2C08C93D3D80}"/>
              </a:ext>
            </a:extLst>
          </p:cNvPr>
          <p:cNvGrpSpPr/>
          <p:nvPr/>
        </p:nvGrpSpPr>
        <p:grpSpPr>
          <a:xfrm>
            <a:off x="168935" y="2740485"/>
            <a:ext cx="1119585" cy="1573887"/>
            <a:chOff x="282559" y="1905134"/>
            <a:chExt cx="1119585" cy="1573887"/>
          </a:xfrm>
        </p:grpSpPr>
        <p:sp>
          <p:nvSpPr>
            <p:cNvPr id="38" name="Rectángulo 37">
              <a:extLst>
                <a:ext uri="{FF2B5EF4-FFF2-40B4-BE49-F238E27FC236}">
                  <a16:creationId xmlns:a16="http://schemas.microsoft.com/office/drawing/2014/main" id="{6D7601E5-CC4B-4B9C-AD95-D33C861F3CFC}"/>
                </a:ext>
              </a:extLst>
            </p:cNvPr>
            <p:cNvSpPr/>
            <p:nvPr/>
          </p:nvSpPr>
          <p:spPr>
            <a:xfrm>
              <a:off x="490312" y="1905134"/>
              <a:ext cx="753871" cy="14142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06A9C492-0550-479A-BD50-906DE47ED966}"/>
                </a:ext>
              </a:extLst>
            </p:cNvPr>
            <p:cNvSpPr txBox="1"/>
            <p:nvPr/>
          </p:nvSpPr>
          <p:spPr bwMode="auto">
            <a:xfrm>
              <a:off x="331278" y="2682907"/>
              <a:ext cx="1070866" cy="6214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1600" dirty="0">
                  <a:latin typeface="+mj-lt"/>
                </a:rPr>
                <a:t>Granite</a:t>
              </a:r>
            </a:p>
          </p:txBody>
        </p:sp>
        <p:sp>
          <p:nvSpPr>
            <p:cNvPr id="37" name="CuadroTexto 36">
              <a:extLst>
                <a:ext uri="{FF2B5EF4-FFF2-40B4-BE49-F238E27FC236}">
                  <a16:creationId xmlns:a16="http://schemas.microsoft.com/office/drawing/2014/main" id="{859C7A99-9526-461B-8B6B-B10C59B04201}"/>
                </a:ext>
              </a:extLst>
            </p:cNvPr>
            <p:cNvSpPr txBox="1"/>
            <p:nvPr/>
          </p:nvSpPr>
          <p:spPr bwMode="auto">
            <a:xfrm>
              <a:off x="282559" y="2986762"/>
              <a:ext cx="1070866" cy="4922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lgn="ctr"/>
              <a:r>
                <a:rPr lang="es-ES" sz="1600" dirty="0" err="1">
                  <a:latin typeface="+mj-lt"/>
                </a:rPr>
                <a:t>Aplite</a:t>
              </a:r>
              <a:endParaRPr lang="es-ES" sz="1600" dirty="0">
                <a:latin typeface="+mj-lt"/>
              </a:endParaRPr>
            </a:p>
          </p:txBody>
        </p:sp>
      </p:grpSp>
      <p:sp>
        <p:nvSpPr>
          <p:cNvPr id="31" name="CuadroTexto 30">
            <a:extLst>
              <a:ext uri="{FF2B5EF4-FFF2-40B4-BE49-F238E27FC236}">
                <a16:creationId xmlns:a16="http://schemas.microsoft.com/office/drawing/2014/main" id="{C798B72E-7147-49B3-B7DB-2F5DC416DB55}"/>
              </a:ext>
            </a:extLst>
          </p:cNvPr>
          <p:cNvSpPr txBox="1"/>
          <p:nvPr/>
        </p:nvSpPr>
        <p:spPr bwMode="auto">
          <a:xfrm>
            <a:off x="160259" y="737092"/>
            <a:ext cx="3375719" cy="400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571500" indent="-571500"/>
            <a:r>
              <a:rPr lang="es-ES" sz="2000" b="1" dirty="0">
                <a:solidFill>
                  <a:srgbClr val="1373BA"/>
                </a:solidFill>
                <a:latin typeface="+mj-lt"/>
              </a:rPr>
              <a:t>3.3 </a:t>
            </a:r>
            <a:r>
              <a:rPr lang="es-ES" sz="2000" b="1" dirty="0" err="1">
                <a:solidFill>
                  <a:srgbClr val="1373BA"/>
                </a:solidFill>
                <a:latin typeface="+mj-lt"/>
              </a:rPr>
              <a:t>Petrophysical</a:t>
            </a:r>
            <a:r>
              <a:rPr lang="es-ES" sz="2000" b="1" dirty="0">
                <a:solidFill>
                  <a:srgbClr val="1373BA"/>
                </a:solidFill>
                <a:latin typeface="+mj-lt"/>
              </a:rPr>
              <a:t> </a:t>
            </a:r>
            <a:r>
              <a:rPr lang="es-ES" sz="2000" b="1" dirty="0" err="1">
                <a:solidFill>
                  <a:srgbClr val="1373BA"/>
                </a:solidFill>
                <a:latin typeface="+mj-lt"/>
              </a:rPr>
              <a:t>properties</a:t>
            </a:r>
            <a:endParaRPr lang="es-ES" sz="2000" b="1" dirty="0">
              <a:solidFill>
                <a:srgbClr val="1373BA"/>
              </a:solidFill>
              <a:latin typeface="+mj-lt"/>
            </a:endParaRPr>
          </a:p>
        </p:txBody>
      </p:sp>
      <p:sp>
        <p:nvSpPr>
          <p:cNvPr id="32" name="Flecha: cheurón 11">
            <a:extLst>
              <a:ext uri="{FF2B5EF4-FFF2-40B4-BE49-F238E27FC236}">
                <a16:creationId xmlns:a16="http://schemas.microsoft.com/office/drawing/2014/main" id="{B16A0593-C040-4809-B860-A77F00D4ED09}"/>
              </a:ext>
            </a:extLst>
          </p:cNvPr>
          <p:cNvSpPr/>
          <p:nvPr/>
        </p:nvSpPr>
        <p:spPr>
          <a:xfrm>
            <a:off x="4999804" y="209215"/>
            <a:ext cx="2187575"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33" name="Flecha: cheurón 12">
            <a:extLst>
              <a:ext uri="{FF2B5EF4-FFF2-40B4-BE49-F238E27FC236}">
                <a16:creationId xmlns:a16="http://schemas.microsoft.com/office/drawing/2014/main" id="{C4CDB781-2393-4FC1-8D05-FC3F82765684}"/>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40" name="Flecha: cheurón 13">
            <a:extLst>
              <a:ext uri="{FF2B5EF4-FFF2-40B4-BE49-F238E27FC236}">
                <a16:creationId xmlns:a16="http://schemas.microsoft.com/office/drawing/2014/main" id="{22DE05E2-919B-4506-AE90-394C9417CF52}"/>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41" name="CuadroTexto 14">
            <a:extLst>
              <a:ext uri="{FF2B5EF4-FFF2-40B4-BE49-F238E27FC236}">
                <a16:creationId xmlns:a16="http://schemas.microsoft.com/office/drawing/2014/main" id="{90FEC27B-81CF-49AB-8C4D-14F8018F2149}"/>
              </a:ext>
            </a:extLst>
          </p:cNvPr>
          <p:cNvSpPr txBox="1"/>
          <p:nvPr/>
        </p:nvSpPr>
        <p:spPr bwMode="auto">
          <a:xfrm>
            <a:off x="2280235" y="227478"/>
            <a:ext cx="2758282" cy="340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42" name="CuadroTexto 15">
            <a:extLst>
              <a:ext uri="{FF2B5EF4-FFF2-40B4-BE49-F238E27FC236}">
                <a16:creationId xmlns:a16="http://schemas.microsoft.com/office/drawing/2014/main" id="{D14DA22F-5446-4B39-8BEC-A5FE3AA2379A}"/>
              </a:ext>
            </a:extLst>
          </p:cNvPr>
          <p:cNvSpPr txBox="1"/>
          <p:nvPr/>
        </p:nvSpPr>
        <p:spPr bwMode="auto">
          <a:xfrm>
            <a:off x="4999009" y="21885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43" name="CuadroTexto 16">
            <a:extLst>
              <a:ext uri="{FF2B5EF4-FFF2-40B4-BE49-F238E27FC236}">
                <a16:creationId xmlns:a16="http://schemas.microsoft.com/office/drawing/2014/main" id="{5B734DEC-79D1-4C1B-8BDD-895EE8C79329}"/>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44" name="CuadroTexto 17">
            <a:extLst>
              <a:ext uri="{FF2B5EF4-FFF2-40B4-BE49-F238E27FC236}">
                <a16:creationId xmlns:a16="http://schemas.microsoft.com/office/drawing/2014/main" id="{F56FC2C5-2B35-4A78-B9A2-6F9507F4B676}"/>
              </a:ext>
            </a:extLst>
          </p:cNvPr>
          <p:cNvSpPr txBox="1"/>
          <p:nvPr/>
        </p:nvSpPr>
        <p:spPr bwMode="auto">
          <a:xfrm>
            <a:off x="89647" y="233081"/>
            <a:ext cx="1990183" cy="374835"/>
          </a:xfrm>
          <a:prstGeom prst="rect">
            <a:avLst/>
          </a:prstGeom>
          <a:noFill/>
        </p:spPr>
        <p:txBody>
          <a:bodyPr lIns="68580" tIns="34290" rIns="68580" bIns="34290"/>
          <a:lstStyle>
            <a:defPPr>
              <a:defRPr lang="es-ES"/>
            </a:defPPr>
            <a:lvl1pPr marL="571500" indent="-571500" algn="ctr" fontAlgn="auto">
              <a:spcBef>
                <a:spcPts val="0"/>
              </a:spcBef>
              <a:spcAft>
                <a:spcPts val="0"/>
              </a:spcAft>
              <a:defRPr sz="16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defRPr>
            </a:lvl1pPr>
          </a:lstStyle>
          <a:p>
            <a:r>
              <a:rPr lang="es-ES" dirty="0">
                <a:latin typeface="+mj-lt"/>
              </a:rPr>
              <a:t>INTRODUCTION</a:t>
            </a:r>
          </a:p>
        </p:txBody>
      </p:sp>
      <p:sp>
        <p:nvSpPr>
          <p:cNvPr id="45" name="Flecha: cheurón 18">
            <a:extLst>
              <a:ext uri="{FF2B5EF4-FFF2-40B4-BE49-F238E27FC236}">
                <a16:creationId xmlns:a16="http://schemas.microsoft.com/office/drawing/2014/main" id="{5039F37C-DB5E-4D06-900A-B10E250DC286}"/>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grpSp>
        <p:nvGrpSpPr>
          <p:cNvPr id="46" name="Grupo 4">
            <a:extLst>
              <a:ext uri="{FF2B5EF4-FFF2-40B4-BE49-F238E27FC236}">
                <a16:creationId xmlns:a16="http://schemas.microsoft.com/office/drawing/2014/main" id="{C3573E25-2891-44BB-88BA-611569D042FC}"/>
              </a:ext>
            </a:extLst>
          </p:cNvPr>
          <p:cNvGrpSpPr/>
          <p:nvPr/>
        </p:nvGrpSpPr>
        <p:grpSpPr>
          <a:xfrm>
            <a:off x="7242796" y="6231310"/>
            <a:ext cx="1940429" cy="536688"/>
            <a:chOff x="2693832" y="5254961"/>
            <a:chExt cx="3763123" cy="1095884"/>
          </a:xfrm>
        </p:grpSpPr>
        <p:pic>
          <p:nvPicPr>
            <p:cNvPr id="47" name="Picture 4" descr="Imagen relacionada">
              <a:extLst>
                <a:ext uri="{FF2B5EF4-FFF2-40B4-BE49-F238E27FC236}">
                  <a16:creationId xmlns:a16="http://schemas.microsoft.com/office/drawing/2014/main" id="{6110BF88-D0D8-4DA7-89F0-198606500A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48" name="CuadroTexto 11">
              <a:extLst>
                <a:ext uri="{FF2B5EF4-FFF2-40B4-BE49-F238E27FC236}">
                  <a16:creationId xmlns:a16="http://schemas.microsoft.com/office/drawing/2014/main" id="{1CA49257-042D-4C09-B2A3-B01F1905B3ED}"/>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49" name="CuadroTexto 12">
              <a:extLst>
                <a:ext uri="{FF2B5EF4-FFF2-40B4-BE49-F238E27FC236}">
                  <a16:creationId xmlns:a16="http://schemas.microsoft.com/office/drawing/2014/main" id="{1F0869D7-F079-4582-8DA7-D488388190B3}"/>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3051726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lecha: cheurón 43">
            <a:extLst>
              <a:ext uri="{FF2B5EF4-FFF2-40B4-BE49-F238E27FC236}">
                <a16:creationId xmlns:a16="http://schemas.microsoft.com/office/drawing/2014/main" id="{08F5D8A0-E0D7-4870-AD0F-DF529D35C3FF}"/>
              </a:ext>
            </a:extLst>
          </p:cNvPr>
          <p:cNvSpPr/>
          <p:nvPr/>
        </p:nvSpPr>
        <p:spPr>
          <a:xfrm>
            <a:off x="7043791" y="209215"/>
            <a:ext cx="1958931" cy="358775"/>
          </a:xfrm>
          <a:prstGeom prst="chevron">
            <a:avLst/>
          </a:prstGeom>
          <a:solidFill>
            <a:schemeClr val="accent1">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37" name="Flecha: cheurón 36">
            <a:extLst>
              <a:ext uri="{FF2B5EF4-FFF2-40B4-BE49-F238E27FC236}">
                <a16:creationId xmlns:a16="http://schemas.microsoft.com/office/drawing/2014/main" id="{5A7408A1-8011-4781-9EF0-B24B41F39DFC}"/>
              </a:ext>
            </a:extLst>
          </p:cNvPr>
          <p:cNvSpPr/>
          <p:nvPr/>
        </p:nvSpPr>
        <p:spPr>
          <a:xfrm>
            <a:off x="4991050" y="209214"/>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latin typeface="+mj-lt"/>
            </a:endParaRPr>
          </a:p>
        </p:txBody>
      </p:sp>
      <p:sp>
        <p:nvSpPr>
          <p:cNvPr id="38" name="Flecha: cheurón 37">
            <a:extLst>
              <a:ext uri="{FF2B5EF4-FFF2-40B4-BE49-F238E27FC236}">
                <a16:creationId xmlns:a16="http://schemas.microsoft.com/office/drawing/2014/main" id="{74688595-AAFD-4FAD-8C2C-4AD2F9821657}"/>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latin typeface="+mj-lt"/>
            </a:endParaRPr>
          </a:p>
        </p:txBody>
      </p:sp>
      <p:sp>
        <p:nvSpPr>
          <p:cNvPr id="39" name="CuadroTexto 38">
            <a:extLst>
              <a:ext uri="{FF2B5EF4-FFF2-40B4-BE49-F238E27FC236}">
                <a16:creationId xmlns:a16="http://schemas.microsoft.com/office/drawing/2014/main" id="{6D0AEC11-9AD8-4B96-A184-16EB74C3BDC9}"/>
              </a:ext>
            </a:extLst>
          </p:cNvPr>
          <p:cNvSpPr txBox="1"/>
          <p:nvPr/>
        </p:nvSpPr>
        <p:spPr bwMode="auto">
          <a:xfrm>
            <a:off x="2184739" y="223002"/>
            <a:ext cx="2758282" cy="431323"/>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40" name="CuadroTexto 39">
            <a:extLst>
              <a:ext uri="{FF2B5EF4-FFF2-40B4-BE49-F238E27FC236}">
                <a16:creationId xmlns:a16="http://schemas.microsoft.com/office/drawing/2014/main" id="{16E07FF6-59E6-468F-8426-A21226F32ABB}"/>
              </a:ext>
            </a:extLst>
          </p:cNvPr>
          <p:cNvSpPr txBox="1"/>
          <p:nvPr/>
        </p:nvSpPr>
        <p:spPr bwMode="auto">
          <a:xfrm>
            <a:off x="4991050" y="260815"/>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41" name="CuadroTexto 40">
            <a:extLst>
              <a:ext uri="{FF2B5EF4-FFF2-40B4-BE49-F238E27FC236}">
                <a16:creationId xmlns:a16="http://schemas.microsoft.com/office/drawing/2014/main" id="{694D3BE1-2D56-4285-A36C-A935D4EF9A52}"/>
              </a:ext>
            </a:extLst>
          </p:cNvPr>
          <p:cNvSpPr txBox="1"/>
          <p:nvPr/>
        </p:nvSpPr>
        <p:spPr bwMode="auto">
          <a:xfrm>
            <a:off x="7371750" y="227477"/>
            <a:ext cx="1303011"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42" name="CuadroTexto 41">
            <a:extLst>
              <a:ext uri="{FF2B5EF4-FFF2-40B4-BE49-F238E27FC236}">
                <a16:creationId xmlns:a16="http://schemas.microsoft.com/office/drawing/2014/main" id="{00063EF6-4DCB-4953-8E2A-22B5A438B96D}"/>
              </a:ext>
            </a:extLst>
          </p:cNvPr>
          <p:cNvSpPr txBox="1"/>
          <p:nvPr/>
        </p:nvSpPr>
        <p:spPr bwMode="auto">
          <a:xfrm>
            <a:off x="-152919" y="227478"/>
            <a:ext cx="2406650"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43" name="Flecha: cheurón 42">
            <a:extLst>
              <a:ext uri="{FF2B5EF4-FFF2-40B4-BE49-F238E27FC236}">
                <a16:creationId xmlns:a16="http://schemas.microsoft.com/office/drawing/2014/main" id="{F37C9F82-8BFD-4A0F-BD08-28840384EA4E}"/>
              </a:ext>
            </a:extLst>
          </p:cNvPr>
          <p:cNvSpPr/>
          <p:nvPr/>
        </p:nvSpPr>
        <p:spPr>
          <a:xfrm>
            <a:off x="45317"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latin typeface="+mj-lt"/>
            </a:endParaRPr>
          </a:p>
        </p:txBody>
      </p:sp>
      <p:sp>
        <p:nvSpPr>
          <p:cNvPr id="2" name="CuadroTexto 1">
            <a:extLst>
              <a:ext uri="{FF2B5EF4-FFF2-40B4-BE49-F238E27FC236}">
                <a16:creationId xmlns:a16="http://schemas.microsoft.com/office/drawing/2014/main" id="{39CC5574-78F9-4D5C-A90E-AECBDFB358A6}"/>
              </a:ext>
            </a:extLst>
          </p:cNvPr>
          <p:cNvSpPr txBox="1"/>
          <p:nvPr/>
        </p:nvSpPr>
        <p:spPr bwMode="auto">
          <a:xfrm>
            <a:off x="481906" y="2048604"/>
            <a:ext cx="8253214" cy="9540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r>
              <a:rPr lang="en-US" sz="2400" dirty="0">
                <a:solidFill>
                  <a:srgbClr val="1373BA"/>
                </a:solidFill>
                <a:latin typeface="+mj-lt"/>
              </a:rPr>
              <a:t>The quarries of Pena have supplied building stones for Vila Real heritage buildings.</a:t>
            </a:r>
            <a:endParaRPr lang="es-ES" sz="2400" dirty="0">
              <a:solidFill>
                <a:srgbClr val="1373BA"/>
              </a:solidFill>
              <a:latin typeface="+mj-lt"/>
            </a:endParaRPr>
          </a:p>
        </p:txBody>
      </p:sp>
      <p:sp>
        <p:nvSpPr>
          <p:cNvPr id="12" name="CuadroTexto 11">
            <a:extLst>
              <a:ext uri="{FF2B5EF4-FFF2-40B4-BE49-F238E27FC236}">
                <a16:creationId xmlns:a16="http://schemas.microsoft.com/office/drawing/2014/main" id="{97133988-8230-4363-A01D-24948FF4F94A}"/>
              </a:ext>
            </a:extLst>
          </p:cNvPr>
          <p:cNvSpPr txBox="1"/>
          <p:nvPr/>
        </p:nvSpPr>
        <p:spPr bwMode="auto">
          <a:xfrm>
            <a:off x="481906" y="1109183"/>
            <a:ext cx="8253214" cy="6445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defPPr>
              <a:defRPr lang="es-ES"/>
            </a:defPPr>
            <a:lvl1pPr>
              <a:defRPr sz="2400">
                <a:solidFill>
                  <a:srgbClr val="7E0002"/>
                </a:solidFill>
                <a:latin typeface="+mj-lt"/>
              </a:defRPr>
            </a:lvl1pPr>
          </a:lstStyle>
          <a:p>
            <a:r>
              <a:rPr lang="en-US" dirty="0">
                <a:solidFill>
                  <a:srgbClr val="1373BA"/>
                </a:solidFill>
              </a:rPr>
              <a:t>Two types of igneous stones are the most used in the built heritage of Vila Real: granite and aplite.</a:t>
            </a:r>
            <a:endParaRPr lang="es-ES" dirty="0">
              <a:solidFill>
                <a:srgbClr val="1373BA"/>
              </a:solidFill>
            </a:endParaRPr>
          </a:p>
        </p:txBody>
      </p:sp>
      <p:sp>
        <p:nvSpPr>
          <p:cNvPr id="13" name="CuadroTexto 12">
            <a:extLst>
              <a:ext uri="{FF2B5EF4-FFF2-40B4-BE49-F238E27FC236}">
                <a16:creationId xmlns:a16="http://schemas.microsoft.com/office/drawing/2014/main" id="{9751559F-BAE0-429F-A874-4A515E9012B5}"/>
              </a:ext>
            </a:extLst>
          </p:cNvPr>
          <p:cNvSpPr txBox="1"/>
          <p:nvPr/>
        </p:nvSpPr>
        <p:spPr bwMode="auto">
          <a:xfrm>
            <a:off x="481906" y="3079280"/>
            <a:ext cx="8253214" cy="12469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defPPr>
              <a:defRPr lang="es-ES"/>
            </a:defPPr>
            <a:lvl1pPr>
              <a:defRPr sz="2400">
                <a:solidFill>
                  <a:srgbClr val="7E0002"/>
                </a:solidFill>
                <a:latin typeface="+mj-lt"/>
              </a:defRPr>
            </a:lvl1pPr>
          </a:lstStyle>
          <a:p>
            <a:r>
              <a:rPr lang="en-US" dirty="0">
                <a:solidFill>
                  <a:srgbClr val="1373BA"/>
                </a:solidFill>
              </a:rPr>
              <a:t>Both building stones have different petrophysical properties and similar mineralogical composition. </a:t>
            </a:r>
            <a:endParaRPr lang="es-ES" dirty="0">
              <a:solidFill>
                <a:srgbClr val="1373BA"/>
              </a:solidFill>
            </a:endParaRPr>
          </a:p>
          <a:p>
            <a:endParaRPr lang="es-ES" dirty="0">
              <a:solidFill>
                <a:srgbClr val="1373BA"/>
              </a:solidFill>
            </a:endParaRPr>
          </a:p>
        </p:txBody>
      </p:sp>
      <p:sp>
        <p:nvSpPr>
          <p:cNvPr id="14" name="CuadroTexto 13">
            <a:extLst>
              <a:ext uri="{FF2B5EF4-FFF2-40B4-BE49-F238E27FC236}">
                <a16:creationId xmlns:a16="http://schemas.microsoft.com/office/drawing/2014/main" id="{57C8C610-3525-4B75-AFE7-9DB66C805AD4}"/>
              </a:ext>
            </a:extLst>
          </p:cNvPr>
          <p:cNvSpPr txBox="1"/>
          <p:nvPr/>
        </p:nvSpPr>
        <p:spPr bwMode="auto">
          <a:xfrm>
            <a:off x="0" y="4352766"/>
            <a:ext cx="8253214" cy="6445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defPPr>
              <a:defRPr lang="es-ES"/>
            </a:defPPr>
            <a:lvl1pPr>
              <a:defRPr sz="2400">
                <a:solidFill>
                  <a:srgbClr val="7E0002"/>
                </a:solidFill>
                <a:latin typeface="+mj-lt"/>
              </a:defRPr>
            </a:lvl1pPr>
          </a:lstStyle>
          <a:p>
            <a:endParaRPr lang="es-ES" dirty="0">
              <a:solidFill>
                <a:srgbClr val="1373BA"/>
              </a:solidFill>
            </a:endParaRPr>
          </a:p>
        </p:txBody>
      </p:sp>
      <p:sp>
        <p:nvSpPr>
          <p:cNvPr id="15" name="CuadroTexto 14">
            <a:extLst>
              <a:ext uri="{FF2B5EF4-FFF2-40B4-BE49-F238E27FC236}">
                <a16:creationId xmlns:a16="http://schemas.microsoft.com/office/drawing/2014/main" id="{B35CE4E5-27FE-4705-9841-89E149DAE53D}"/>
              </a:ext>
            </a:extLst>
          </p:cNvPr>
          <p:cNvSpPr txBox="1"/>
          <p:nvPr/>
        </p:nvSpPr>
        <p:spPr bwMode="auto">
          <a:xfrm>
            <a:off x="481906" y="4326211"/>
            <a:ext cx="8253214" cy="11162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defPPr>
              <a:defRPr lang="es-ES"/>
            </a:defPPr>
            <a:lvl1pPr>
              <a:defRPr sz="2400">
                <a:solidFill>
                  <a:srgbClr val="7E0002"/>
                </a:solidFill>
                <a:latin typeface="+mj-lt"/>
              </a:defRPr>
            </a:lvl1pPr>
          </a:lstStyle>
          <a:p>
            <a:endParaRPr lang="es-ES" dirty="0">
              <a:solidFill>
                <a:srgbClr val="1373BA"/>
              </a:solidFill>
            </a:endParaRPr>
          </a:p>
        </p:txBody>
      </p:sp>
      <p:sp>
        <p:nvSpPr>
          <p:cNvPr id="4" name="Rectángulo 3">
            <a:extLst>
              <a:ext uri="{FF2B5EF4-FFF2-40B4-BE49-F238E27FC236}">
                <a16:creationId xmlns:a16="http://schemas.microsoft.com/office/drawing/2014/main" id="{3331E905-AC2C-48EF-830F-C17CFFFE5590}"/>
              </a:ext>
            </a:extLst>
          </p:cNvPr>
          <p:cNvSpPr/>
          <p:nvPr/>
        </p:nvSpPr>
        <p:spPr>
          <a:xfrm>
            <a:off x="481906" y="4214431"/>
            <a:ext cx="8253214" cy="830997"/>
          </a:xfrm>
          <a:prstGeom prst="rect">
            <a:avLst/>
          </a:prstGeom>
        </p:spPr>
        <p:txBody>
          <a:bodyPr wrap="square">
            <a:spAutoFit/>
          </a:bodyPr>
          <a:lstStyle/>
          <a:p>
            <a:r>
              <a:rPr lang="en-US" sz="2400" dirty="0">
                <a:solidFill>
                  <a:srgbClr val="1373BA"/>
                </a:solidFill>
                <a:latin typeface="+mj-lt"/>
              </a:rPr>
              <a:t>The stone decay will be studied with accelerated artificial aging tests.</a:t>
            </a:r>
            <a:endParaRPr lang="es-ES" sz="2400" dirty="0">
              <a:solidFill>
                <a:srgbClr val="1373BA"/>
              </a:solidFill>
              <a:latin typeface="+mj-lt"/>
            </a:endParaRPr>
          </a:p>
        </p:txBody>
      </p:sp>
      <p:grpSp>
        <p:nvGrpSpPr>
          <p:cNvPr id="17" name="Grupo 4">
            <a:extLst>
              <a:ext uri="{FF2B5EF4-FFF2-40B4-BE49-F238E27FC236}">
                <a16:creationId xmlns:a16="http://schemas.microsoft.com/office/drawing/2014/main" id="{07EC46D8-02CA-458E-BA30-8D400750FA6E}"/>
              </a:ext>
            </a:extLst>
          </p:cNvPr>
          <p:cNvGrpSpPr/>
          <p:nvPr/>
        </p:nvGrpSpPr>
        <p:grpSpPr>
          <a:xfrm>
            <a:off x="7242796" y="6231310"/>
            <a:ext cx="1940429" cy="536688"/>
            <a:chOff x="2693832" y="5254961"/>
            <a:chExt cx="3763123" cy="1095884"/>
          </a:xfrm>
        </p:grpSpPr>
        <p:pic>
          <p:nvPicPr>
            <p:cNvPr id="18" name="Picture 4" descr="Imagen relacionada">
              <a:extLst>
                <a:ext uri="{FF2B5EF4-FFF2-40B4-BE49-F238E27FC236}">
                  <a16:creationId xmlns:a16="http://schemas.microsoft.com/office/drawing/2014/main" id="{9A1B15DB-683F-41C2-8078-8D511E6DCE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1">
              <a:extLst>
                <a:ext uri="{FF2B5EF4-FFF2-40B4-BE49-F238E27FC236}">
                  <a16:creationId xmlns:a16="http://schemas.microsoft.com/office/drawing/2014/main" id="{6222597D-0FEE-4B3C-BB83-72E6087EC8F7}"/>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20" name="CuadroTexto 12">
              <a:extLst>
                <a:ext uri="{FF2B5EF4-FFF2-40B4-BE49-F238E27FC236}">
                  <a16:creationId xmlns:a16="http://schemas.microsoft.com/office/drawing/2014/main" id="{87A1B791-ED60-4C0D-BC90-1E08B2D744F1}"/>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197095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n que contiene texto, mapa&#10;&#10;Descripción generada automáticamente">
            <a:extLst>
              <a:ext uri="{FF2B5EF4-FFF2-40B4-BE49-F238E27FC236}">
                <a16:creationId xmlns:a16="http://schemas.microsoft.com/office/drawing/2014/main" id="{60713982-D075-4C23-ACE8-98D0914EAD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156"/>
          <a:stretch/>
        </p:blipFill>
        <p:spPr bwMode="auto">
          <a:xfrm>
            <a:off x="3026662" y="934994"/>
            <a:ext cx="2758281" cy="5713791"/>
          </a:xfrm>
          <a:prstGeom prst="rect">
            <a:avLst/>
          </a:prstGeom>
          <a:noFill/>
          <a:extLst>
            <a:ext uri="{909E8E84-426E-40DD-AFC4-6F175D3DCCD1}">
              <a14:hiddenFill xmlns:a14="http://schemas.microsoft.com/office/drawing/2010/main">
                <a:solidFill>
                  <a:srgbClr val="FFFFFF"/>
                </a:solidFill>
              </a14:hiddenFill>
            </a:ext>
          </a:extLst>
        </p:spPr>
      </p:pic>
      <p:sp>
        <p:nvSpPr>
          <p:cNvPr id="25" name="Flecha: cheurón 4">
            <a:extLst>
              <a:ext uri="{FF2B5EF4-FFF2-40B4-BE49-F238E27FC236}">
                <a16:creationId xmlns:a16="http://schemas.microsoft.com/office/drawing/2014/main" id="{256CABA9-14A5-45E3-8728-54C67E9E56A0}"/>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CuadroTexto 9">
            <a:extLst>
              <a:ext uri="{FF2B5EF4-FFF2-40B4-BE49-F238E27FC236}">
                <a16:creationId xmlns:a16="http://schemas.microsoft.com/office/drawing/2014/main" id="{20A5EE6C-C5CE-4813-BB6B-D78B86534813}"/>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7" name="CuadroTexto 10">
            <a:extLst>
              <a:ext uri="{FF2B5EF4-FFF2-40B4-BE49-F238E27FC236}">
                <a16:creationId xmlns:a16="http://schemas.microsoft.com/office/drawing/2014/main" id="{0F24BA5D-AD6E-4335-8ED7-7B23B0233702}"/>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8" name="CuadroTexto 11">
            <a:extLst>
              <a:ext uri="{FF2B5EF4-FFF2-40B4-BE49-F238E27FC236}">
                <a16:creationId xmlns:a16="http://schemas.microsoft.com/office/drawing/2014/main" id="{2E464871-B159-45BA-8C8A-23D761D4E8C9}"/>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9" name="CuadroTexto 12">
            <a:extLst>
              <a:ext uri="{FF2B5EF4-FFF2-40B4-BE49-F238E27FC236}">
                <a16:creationId xmlns:a16="http://schemas.microsoft.com/office/drawing/2014/main" id="{4FDB0B32-6D45-4991-B43B-889ACE29978D}"/>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30" name="Flecha: cheurón 18">
            <a:extLst>
              <a:ext uri="{FF2B5EF4-FFF2-40B4-BE49-F238E27FC236}">
                <a16:creationId xmlns:a16="http://schemas.microsoft.com/office/drawing/2014/main" id="{6E0A6378-320C-4BC6-818A-3D5DF2E8DCA5}"/>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1" name="Flecha: cheurón 19">
            <a:extLst>
              <a:ext uri="{FF2B5EF4-FFF2-40B4-BE49-F238E27FC236}">
                <a16:creationId xmlns:a16="http://schemas.microsoft.com/office/drawing/2014/main" id="{90958867-BB34-4E2E-AD1E-EFBA0BC0973A}"/>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32" name="Flecha: cheurón 20">
            <a:extLst>
              <a:ext uri="{FF2B5EF4-FFF2-40B4-BE49-F238E27FC236}">
                <a16:creationId xmlns:a16="http://schemas.microsoft.com/office/drawing/2014/main" id="{5E79163A-1609-4D78-A032-55FC3DEEB9C6}"/>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grpSp>
        <p:nvGrpSpPr>
          <p:cNvPr id="33" name="Grupo 4">
            <a:extLst>
              <a:ext uri="{FF2B5EF4-FFF2-40B4-BE49-F238E27FC236}">
                <a16:creationId xmlns:a16="http://schemas.microsoft.com/office/drawing/2014/main" id="{559E530F-520A-436F-91BC-E42CABDF77F1}"/>
              </a:ext>
            </a:extLst>
          </p:cNvPr>
          <p:cNvGrpSpPr/>
          <p:nvPr/>
        </p:nvGrpSpPr>
        <p:grpSpPr>
          <a:xfrm>
            <a:off x="7242796" y="6231310"/>
            <a:ext cx="1940429" cy="536688"/>
            <a:chOff x="2693832" y="5254961"/>
            <a:chExt cx="3763123" cy="1095884"/>
          </a:xfrm>
        </p:grpSpPr>
        <p:pic>
          <p:nvPicPr>
            <p:cNvPr id="34" name="Picture 4" descr="Imagen relacionada">
              <a:extLst>
                <a:ext uri="{FF2B5EF4-FFF2-40B4-BE49-F238E27FC236}">
                  <a16:creationId xmlns:a16="http://schemas.microsoft.com/office/drawing/2014/main" id="{4BE2D46F-5DEE-4BA2-9CBB-CF3E456F0E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11">
              <a:extLst>
                <a:ext uri="{FF2B5EF4-FFF2-40B4-BE49-F238E27FC236}">
                  <a16:creationId xmlns:a16="http://schemas.microsoft.com/office/drawing/2014/main" id="{6C21B5DC-3E95-469E-84CF-52BA2FBA106B}"/>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36" name="CuadroTexto 12">
              <a:extLst>
                <a:ext uri="{FF2B5EF4-FFF2-40B4-BE49-F238E27FC236}">
                  <a16:creationId xmlns:a16="http://schemas.microsoft.com/office/drawing/2014/main" id="{355FD871-CCFC-4097-9B06-C0DDC24E7B8F}"/>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grpSp>
        <p:nvGrpSpPr>
          <p:cNvPr id="38" name="Grupo 4">
            <a:extLst>
              <a:ext uri="{FF2B5EF4-FFF2-40B4-BE49-F238E27FC236}">
                <a16:creationId xmlns:a16="http://schemas.microsoft.com/office/drawing/2014/main" id="{0F4E05E9-E217-4F69-984E-46A928EB7AB4}"/>
              </a:ext>
            </a:extLst>
          </p:cNvPr>
          <p:cNvGrpSpPr/>
          <p:nvPr/>
        </p:nvGrpSpPr>
        <p:grpSpPr>
          <a:xfrm>
            <a:off x="4386752" y="1938342"/>
            <a:ext cx="1117700" cy="269248"/>
            <a:chOff x="4386752" y="1938342"/>
            <a:chExt cx="1117700" cy="269248"/>
          </a:xfrm>
        </p:grpSpPr>
        <p:sp>
          <p:nvSpPr>
            <p:cNvPr id="39" name="CuadroTexto 27">
              <a:extLst>
                <a:ext uri="{FF2B5EF4-FFF2-40B4-BE49-F238E27FC236}">
                  <a16:creationId xmlns:a16="http://schemas.microsoft.com/office/drawing/2014/main" id="{D7FA4EF1-A7CD-4FDF-B180-D13E55918221}"/>
                </a:ext>
              </a:extLst>
            </p:cNvPr>
            <p:cNvSpPr txBox="1"/>
            <p:nvPr/>
          </p:nvSpPr>
          <p:spPr bwMode="auto">
            <a:xfrm>
              <a:off x="4386752" y="1938342"/>
              <a:ext cx="1117700" cy="2692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lnSpcReduction="10000"/>
            </a:bodyPr>
            <a:lstStyle/>
            <a:p>
              <a:pPr marL="571500" indent="-571500" algn="ctr"/>
              <a:r>
                <a:rPr lang="es-ES" sz="1400" dirty="0">
                  <a:latin typeface="+mj-lt"/>
                </a:rPr>
                <a:t>Vila Real</a:t>
              </a:r>
            </a:p>
          </p:txBody>
        </p:sp>
        <p:sp>
          <p:nvSpPr>
            <p:cNvPr id="40" name="Elipse 3">
              <a:extLst>
                <a:ext uri="{FF2B5EF4-FFF2-40B4-BE49-F238E27FC236}">
                  <a16:creationId xmlns:a16="http://schemas.microsoft.com/office/drawing/2014/main" id="{35398005-6EC5-4370-A418-40EC8E059821}"/>
                </a:ext>
              </a:extLst>
            </p:cNvPr>
            <p:cNvSpPr/>
            <p:nvPr/>
          </p:nvSpPr>
          <p:spPr>
            <a:xfrm>
              <a:off x="4578532" y="204787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23816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5CFC4CE-A62D-4729-BA73-97A5217235E1}"/>
              </a:ext>
            </a:extLst>
          </p:cNvPr>
          <p:cNvSpPr>
            <a:spLocks noChangeArrowheads="1"/>
          </p:cNvSpPr>
          <p:nvPr/>
        </p:nvSpPr>
        <p:spPr bwMode="auto">
          <a:xfrm>
            <a:off x="0" y="2243953"/>
            <a:ext cx="9144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62000" indent="-762000">
              <a:defRPr>
                <a:solidFill>
                  <a:schemeClr val="tx1"/>
                </a:solidFill>
                <a:latin typeface="Arial" panose="020B0604020202020204" pitchFamily="34" charset="0"/>
                <a:cs typeface="Arial" panose="020B0604020202020204" pitchFamily="34" charset="0"/>
              </a:defRPr>
            </a:lvl1pPr>
            <a:lvl2pPr marL="762000" indent="-762000">
              <a:defRPr>
                <a:solidFill>
                  <a:schemeClr val="tx1"/>
                </a:solidFill>
                <a:latin typeface="Arial" panose="020B0604020202020204" pitchFamily="34" charset="0"/>
                <a:cs typeface="Arial" panose="020B0604020202020204" pitchFamily="34" charset="0"/>
              </a:defRPr>
            </a:lvl2pPr>
            <a:lvl3pPr marL="762000" indent="-762000">
              <a:defRPr>
                <a:solidFill>
                  <a:schemeClr val="tx1"/>
                </a:solidFill>
                <a:latin typeface="Arial" panose="020B0604020202020204" pitchFamily="34" charset="0"/>
                <a:cs typeface="Arial" panose="020B0604020202020204" pitchFamily="34" charset="0"/>
              </a:defRPr>
            </a:lvl3pPr>
            <a:lvl4pPr marL="762000" indent="-762000">
              <a:defRPr>
                <a:solidFill>
                  <a:schemeClr val="tx1"/>
                </a:solidFill>
                <a:latin typeface="Arial" panose="020B0604020202020204" pitchFamily="34" charset="0"/>
                <a:cs typeface="Arial" panose="020B0604020202020204" pitchFamily="34" charset="0"/>
              </a:defRPr>
            </a:lvl4pPr>
            <a:lvl5pPr marL="762000" indent="-762000">
              <a:defRPr>
                <a:solidFill>
                  <a:schemeClr val="tx1"/>
                </a:solidFill>
                <a:latin typeface="Arial" panose="020B0604020202020204" pitchFamily="34" charset="0"/>
                <a:cs typeface="Arial" panose="020B0604020202020204" pitchFamily="34" charset="0"/>
              </a:defRPr>
            </a:lvl5pPr>
            <a:lvl6pPr marL="1219200" indent="-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1676400" indent="-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133600" indent="-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590800" indent="-7620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s-ES" sz="3600" i="1" dirty="0">
                <a:solidFill>
                  <a:srgbClr val="1373BA"/>
                </a:solidFill>
                <a:latin typeface="Tahoma" panose="020B0604030504040204" pitchFamily="34" charset="0"/>
              </a:rPr>
              <a:t>THANK YOU FOR YOUR ATTENTION</a:t>
            </a:r>
            <a:endParaRPr lang="es-ES" altLang="es-ES" sz="3600" i="1" dirty="0">
              <a:solidFill>
                <a:srgbClr val="1373BA"/>
              </a:solidFill>
              <a:latin typeface="Tahoma" panose="020B0604030504040204" pitchFamily="34" charset="0"/>
            </a:endParaRPr>
          </a:p>
        </p:txBody>
      </p:sp>
      <p:sp>
        <p:nvSpPr>
          <p:cNvPr id="5" name="Rectángulo 4">
            <a:extLst>
              <a:ext uri="{FF2B5EF4-FFF2-40B4-BE49-F238E27FC236}">
                <a16:creationId xmlns:a16="http://schemas.microsoft.com/office/drawing/2014/main" id="{907F60B3-8CF3-4FC3-9024-358A9B385581}"/>
              </a:ext>
            </a:extLst>
          </p:cNvPr>
          <p:cNvSpPr/>
          <p:nvPr/>
        </p:nvSpPr>
        <p:spPr>
          <a:xfrm>
            <a:off x="2443372" y="3337435"/>
            <a:ext cx="4257256" cy="1156855"/>
          </a:xfrm>
          <a:prstGeom prst="rect">
            <a:avLst/>
          </a:prstGeom>
        </p:spPr>
        <p:txBody>
          <a:bodyPr wrap="none">
            <a:spAutoFit/>
          </a:bodyPr>
          <a:lstStyle/>
          <a:p>
            <a:pPr algn="ctr">
              <a:lnSpc>
                <a:spcPct val="115000"/>
              </a:lnSpc>
              <a:spcAft>
                <a:spcPts val="800"/>
              </a:spcAft>
            </a:pPr>
            <a:r>
              <a:rPr lang="es-ES" sz="2800" dirty="0">
                <a:solidFill>
                  <a:srgbClr val="1373BA"/>
                </a:solidFill>
                <a:latin typeface="Calibri" panose="020F0502020204030204" pitchFamily="34" charset="0"/>
                <a:ea typeface="Calibri" panose="020F0502020204030204" pitchFamily="34" charset="0"/>
                <a:cs typeface="Times New Roman" panose="02020603050405020304" pitchFamily="18" charset="0"/>
              </a:rPr>
              <a:t>Dr. David Martín Freire-Lista</a:t>
            </a:r>
          </a:p>
          <a:p>
            <a:pPr algn="ctr">
              <a:lnSpc>
                <a:spcPct val="115000"/>
              </a:lnSpc>
              <a:spcAft>
                <a:spcPts val="800"/>
              </a:spcAft>
            </a:pPr>
            <a:r>
              <a:rPr lang="es-ES" sz="2800" dirty="0">
                <a:solidFill>
                  <a:srgbClr val="1373BA"/>
                </a:solidFill>
                <a:latin typeface="Calibri" panose="020F0502020204030204" pitchFamily="34" charset="0"/>
                <a:ea typeface="Calibri" panose="020F0502020204030204" pitchFamily="34" charset="0"/>
                <a:cs typeface="Times New Roman" panose="02020603050405020304" pitchFamily="18" charset="0"/>
              </a:rPr>
              <a:t>davidfreire@utad.pt</a:t>
            </a:r>
          </a:p>
        </p:txBody>
      </p:sp>
      <p:pic>
        <p:nvPicPr>
          <p:cNvPr id="7" name="Picture 4" descr="Resultado de imagen de CENTRO DE GEOCIENCIAS COIMBRA LOGO">
            <a:extLst>
              <a:ext uri="{FF2B5EF4-FFF2-40B4-BE49-F238E27FC236}">
                <a16:creationId xmlns:a16="http://schemas.microsoft.com/office/drawing/2014/main" id="{4FFCA241-5232-4E9E-A8B7-17D0F2C9C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750" y="453185"/>
            <a:ext cx="1596206" cy="9699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61268C6-CEAC-41E2-A527-07B1B95B2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769" y="447513"/>
            <a:ext cx="1357312" cy="1114425"/>
          </a:xfrm>
          <a:prstGeom prst="rect">
            <a:avLst/>
          </a:prstGeom>
        </p:spPr>
      </p:pic>
      <p:pic>
        <p:nvPicPr>
          <p:cNvPr id="9" name="Imagen 8" descr="C:\Users\REVIEWER\AppData\Local\Microsoft\Windows\INetCache\Content.MSO\31C01EF1.tmp">
            <a:extLst>
              <a:ext uri="{FF2B5EF4-FFF2-40B4-BE49-F238E27FC236}">
                <a16:creationId xmlns:a16="http://schemas.microsoft.com/office/drawing/2014/main" id="{131656DB-BEC1-4885-AC09-C348EA8D5F5B}"/>
              </a:ext>
            </a:extLst>
          </p:cNvPr>
          <p:cNvPicPr/>
          <p:nvPr/>
        </p:nvPicPr>
        <p:blipFill rotWithShape="1">
          <a:blip r:embed="rId4">
            <a:extLst>
              <a:ext uri="{28A0092B-C50C-407E-A947-70E740481C1C}">
                <a14:useLocalDpi xmlns:a14="http://schemas.microsoft.com/office/drawing/2010/main" val="0"/>
              </a:ext>
            </a:extLst>
          </a:blip>
          <a:srcRect l="2929" t="3803" r="4396" b="7065"/>
          <a:stretch/>
        </p:blipFill>
        <p:spPr bwMode="auto">
          <a:xfrm>
            <a:off x="6801894" y="284630"/>
            <a:ext cx="1724478" cy="1277308"/>
          </a:xfrm>
          <a:prstGeom prst="rect">
            <a:avLst/>
          </a:prstGeom>
          <a:noFill/>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CAE140CC-9FD5-4EB8-AF3F-0FFD2372F8D2}"/>
              </a:ext>
            </a:extLst>
          </p:cNvPr>
          <p:cNvPicPr>
            <a:picLocks noChangeAspect="1"/>
          </p:cNvPicPr>
          <p:nvPr/>
        </p:nvPicPr>
        <p:blipFill>
          <a:blip r:embed="rId5"/>
          <a:stretch>
            <a:fillRect/>
          </a:stretch>
        </p:blipFill>
        <p:spPr>
          <a:xfrm>
            <a:off x="338891" y="555757"/>
            <a:ext cx="2453655" cy="822101"/>
          </a:xfrm>
          <a:prstGeom prst="rect">
            <a:avLst/>
          </a:prstGeom>
        </p:spPr>
      </p:pic>
      <p:grpSp>
        <p:nvGrpSpPr>
          <p:cNvPr id="12" name="Grupo 4">
            <a:extLst>
              <a:ext uri="{FF2B5EF4-FFF2-40B4-BE49-F238E27FC236}">
                <a16:creationId xmlns:a16="http://schemas.microsoft.com/office/drawing/2014/main" id="{9748AD07-233E-4885-A673-977DC3DA1931}"/>
              </a:ext>
            </a:extLst>
          </p:cNvPr>
          <p:cNvGrpSpPr/>
          <p:nvPr/>
        </p:nvGrpSpPr>
        <p:grpSpPr>
          <a:xfrm>
            <a:off x="3675996" y="5057418"/>
            <a:ext cx="1940429" cy="536688"/>
            <a:chOff x="2693832" y="5254961"/>
            <a:chExt cx="3763123" cy="1095884"/>
          </a:xfrm>
        </p:grpSpPr>
        <p:pic>
          <p:nvPicPr>
            <p:cNvPr id="13" name="Picture 4" descr="Imagen relacionada">
              <a:extLst>
                <a:ext uri="{FF2B5EF4-FFF2-40B4-BE49-F238E27FC236}">
                  <a16:creationId xmlns:a16="http://schemas.microsoft.com/office/drawing/2014/main" id="{96FD532A-3676-44A5-8F99-B27522A0F78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1">
              <a:extLst>
                <a:ext uri="{FF2B5EF4-FFF2-40B4-BE49-F238E27FC236}">
                  <a16:creationId xmlns:a16="http://schemas.microsoft.com/office/drawing/2014/main" id="{D061937B-CAAE-42DF-BCB9-6520B07848CA}"/>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15" name="CuadroTexto 12">
              <a:extLst>
                <a:ext uri="{FF2B5EF4-FFF2-40B4-BE49-F238E27FC236}">
                  <a16:creationId xmlns:a16="http://schemas.microsoft.com/office/drawing/2014/main" id="{A6327E7A-8E90-4941-8AAA-5A0C833B6934}"/>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
        <p:nvSpPr>
          <p:cNvPr id="3" name="Retângulo 2">
            <a:extLst>
              <a:ext uri="{FF2B5EF4-FFF2-40B4-BE49-F238E27FC236}">
                <a16:creationId xmlns:a16="http://schemas.microsoft.com/office/drawing/2014/main" id="{467AEC2C-5DD4-467D-9FC7-925D1F83CA92}"/>
              </a:ext>
            </a:extLst>
          </p:cNvPr>
          <p:cNvSpPr/>
          <p:nvPr/>
        </p:nvSpPr>
        <p:spPr>
          <a:xfrm>
            <a:off x="945570" y="6302243"/>
            <a:ext cx="7333457" cy="369332"/>
          </a:xfrm>
          <a:prstGeom prst="rect">
            <a:avLst/>
          </a:prstGeom>
        </p:spPr>
        <p:txBody>
          <a:bodyPr wrap="square">
            <a:spAutoFit/>
          </a:bodyPr>
          <a:lstStyle/>
          <a:p>
            <a:r>
              <a:rPr lang="es-ES" b="1" u="sng" dirty="0" err="1">
                <a:solidFill>
                  <a:srgbClr val="0072BC"/>
                </a:solidFill>
                <a:latin typeface="Open Sans"/>
              </a:rPr>
              <a:t>Heritage</a:t>
            </a:r>
            <a:r>
              <a:rPr lang="es-ES" b="1" u="sng" dirty="0">
                <a:solidFill>
                  <a:srgbClr val="0072BC"/>
                </a:solidFill>
                <a:latin typeface="Open Sans"/>
              </a:rPr>
              <a:t> </a:t>
            </a:r>
            <a:r>
              <a:rPr lang="es-ES" b="1" u="sng" dirty="0" err="1">
                <a:solidFill>
                  <a:srgbClr val="0072BC"/>
                </a:solidFill>
                <a:latin typeface="Open Sans"/>
              </a:rPr>
              <a:t>Stones</a:t>
            </a:r>
            <a:r>
              <a:rPr lang="es-ES" b="1" u="sng" dirty="0">
                <a:solidFill>
                  <a:srgbClr val="0072BC"/>
                </a:solidFill>
                <a:latin typeface="Open Sans"/>
              </a:rPr>
              <a:t>: Global </a:t>
            </a:r>
            <a:r>
              <a:rPr lang="es-ES" b="1" u="sng" dirty="0" err="1">
                <a:solidFill>
                  <a:srgbClr val="0072BC"/>
                </a:solidFill>
                <a:latin typeface="Open Sans"/>
              </a:rPr>
              <a:t>relevance</a:t>
            </a:r>
            <a:r>
              <a:rPr lang="es-ES" b="1" u="sng" dirty="0">
                <a:solidFill>
                  <a:srgbClr val="0072BC"/>
                </a:solidFill>
                <a:latin typeface="Open Sans"/>
              </a:rPr>
              <a:t> vis-à-vis </a:t>
            </a:r>
            <a:r>
              <a:rPr lang="es-ES" b="1" u="sng" dirty="0" err="1">
                <a:solidFill>
                  <a:srgbClr val="0072BC"/>
                </a:solidFill>
                <a:latin typeface="Open Sans"/>
              </a:rPr>
              <a:t>architectonic</a:t>
            </a:r>
            <a:r>
              <a:rPr lang="es-ES" b="1" u="sng" dirty="0">
                <a:solidFill>
                  <a:srgbClr val="0072BC"/>
                </a:solidFill>
                <a:latin typeface="Open Sans"/>
              </a:rPr>
              <a:t> </a:t>
            </a:r>
            <a:r>
              <a:rPr lang="es-ES" b="1" u="sng" dirty="0" err="1">
                <a:solidFill>
                  <a:srgbClr val="0072BC"/>
                </a:solidFill>
                <a:latin typeface="Open Sans"/>
              </a:rPr>
              <a:t>heritage</a:t>
            </a:r>
            <a:endParaRPr lang="es-ES" dirty="0"/>
          </a:p>
        </p:txBody>
      </p:sp>
    </p:spTree>
    <p:extLst>
      <p:ext uri="{BB962C8B-B14F-4D97-AF65-F5344CB8AC3E}">
        <p14:creationId xmlns:p14="http://schemas.microsoft.com/office/powerpoint/2010/main" val="2598816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edificio de ladrillo&#10;&#10;Descripción generada automáticamente">
            <a:extLst>
              <a:ext uri="{FF2B5EF4-FFF2-40B4-BE49-F238E27FC236}">
                <a16:creationId xmlns:a16="http://schemas.microsoft.com/office/drawing/2014/main" id="{388A218A-A3F5-4834-81C2-8F0E7C04C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5" b="9090"/>
          <a:stretch/>
        </p:blipFill>
        <p:spPr>
          <a:xfrm>
            <a:off x="295267" y="854439"/>
            <a:ext cx="8640000" cy="5869297"/>
          </a:xfrm>
          <a:prstGeom prst="rect">
            <a:avLst/>
          </a:prstGeom>
        </p:spPr>
      </p:pic>
      <p:sp>
        <p:nvSpPr>
          <p:cNvPr id="2" name="Rectángulo 1">
            <a:extLst>
              <a:ext uri="{FF2B5EF4-FFF2-40B4-BE49-F238E27FC236}">
                <a16:creationId xmlns:a16="http://schemas.microsoft.com/office/drawing/2014/main" id="{BCFA3C76-D76D-4BE0-91F2-A8521D0A3687}"/>
              </a:ext>
            </a:extLst>
          </p:cNvPr>
          <p:cNvSpPr/>
          <p:nvPr/>
        </p:nvSpPr>
        <p:spPr>
          <a:xfrm>
            <a:off x="561096" y="6250438"/>
            <a:ext cx="3173626" cy="369332"/>
          </a:xfrm>
          <a:prstGeom prst="rect">
            <a:avLst/>
          </a:prstGeom>
          <a:solidFill>
            <a:schemeClr val="tx1">
              <a:lumMod val="65000"/>
              <a:lumOff val="35000"/>
              <a:alpha val="54000"/>
            </a:schemeClr>
          </a:solidFill>
        </p:spPr>
        <p:txBody>
          <a:bodyPr wrap="none">
            <a:spAutoFit/>
          </a:bodyPr>
          <a:lstStyle/>
          <a:p>
            <a:r>
              <a:rPr lang="es-ES" dirty="0">
                <a:solidFill>
                  <a:schemeClr val="bg1">
                    <a:lumMod val="95000"/>
                  </a:schemeClr>
                </a:solidFill>
                <a:latin typeface="+mj-lt"/>
              </a:rPr>
              <a:t>Diogo </a:t>
            </a:r>
            <a:r>
              <a:rPr lang="es-ES" dirty="0" err="1">
                <a:solidFill>
                  <a:schemeClr val="bg1">
                    <a:lumMod val="95000"/>
                  </a:schemeClr>
                </a:solidFill>
                <a:latin typeface="+mj-lt"/>
              </a:rPr>
              <a:t>Cão</a:t>
            </a:r>
            <a:r>
              <a:rPr lang="es-ES" dirty="0">
                <a:solidFill>
                  <a:schemeClr val="bg1">
                    <a:lumMod val="95000"/>
                  </a:schemeClr>
                </a:solidFill>
                <a:latin typeface="+mj-lt"/>
              </a:rPr>
              <a:t> House , 15th </a:t>
            </a:r>
            <a:r>
              <a:rPr lang="es-ES" dirty="0" err="1">
                <a:solidFill>
                  <a:schemeClr val="bg1">
                    <a:lumMod val="95000"/>
                  </a:schemeClr>
                </a:solidFill>
                <a:latin typeface="+mj-lt"/>
              </a:rPr>
              <a:t>century</a:t>
            </a:r>
            <a:endParaRPr lang="es-ES" dirty="0">
              <a:solidFill>
                <a:schemeClr val="bg1">
                  <a:lumMod val="95000"/>
                </a:schemeClr>
              </a:solidFill>
              <a:latin typeface="+mj-lt"/>
            </a:endParaRPr>
          </a:p>
        </p:txBody>
      </p:sp>
      <p:sp>
        <p:nvSpPr>
          <p:cNvPr id="28" name="Flecha: cheurón 4">
            <a:extLst>
              <a:ext uri="{FF2B5EF4-FFF2-40B4-BE49-F238E27FC236}">
                <a16:creationId xmlns:a16="http://schemas.microsoft.com/office/drawing/2014/main" id="{4999D37A-9A24-4F76-AE1E-4918674647BB}"/>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9" name="CuadroTexto 9">
            <a:extLst>
              <a:ext uri="{FF2B5EF4-FFF2-40B4-BE49-F238E27FC236}">
                <a16:creationId xmlns:a16="http://schemas.microsoft.com/office/drawing/2014/main" id="{915ABEDD-235A-4FD7-B5EE-67DFC15C4800}"/>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30" name="CuadroTexto 10">
            <a:extLst>
              <a:ext uri="{FF2B5EF4-FFF2-40B4-BE49-F238E27FC236}">
                <a16:creationId xmlns:a16="http://schemas.microsoft.com/office/drawing/2014/main" id="{2151E327-F0B7-4496-9A74-AAC2FDF65DE8}"/>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31" name="CuadroTexto 11">
            <a:extLst>
              <a:ext uri="{FF2B5EF4-FFF2-40B4-BE49-F238E27FC236}">
                <a16:creationId xmlns:a16="http://schemas.microsoft.com/office/drawing/2014/main" id="{CCE13AA4-DA17-4848-A9C5-AC4DB1491C4B}"/>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32" name="CuadroTexto 12">
            <a:extLst>
              <a:ext uri="{FF2B5EF4-FFF2-40B4-BE49-F238E27FC236}">
                <a16:creationId xmlns:a16="http://schemas.microsoft.com/office/drawing/2014/main" id="{3C871A36-F360-48D1-9D92-8EE376A53CB9}"/>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33" name="Flecha: cheurón 18">
            <a:extLst>
              <a:ext uri="{FF2B5EF4-FFF2-40B4-BE49-F238E27FC236}">
                <a16:creationId xmlns:a16="http://schemas.microsoft.com/office/drawing/2014/main" id="{71B521A3-6A95-4C6C-8F72-DE8457F6C345}"/>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Flecha: cheurón 19">
            <a:extLst>
              <a:ext uri="{FF2B5EF4-FFF2-40B4-BE49-F238E27FC236}">
                <a16:creationId xmlns:a16="http://schemas.microsoft.com/office/drawing/2014/main" id="{DA84DFAD-7873-4568-A496-7AA4D5A82121}"/>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35" name="Flecha: cheurón 20">
            <a:extLst>
              <a:ext uri="{FF2B5EF4-FFF2-40B4-BE49-F238E27FC236}">
                <a16:creationId xmlns:a16="http://schemas.microsoft.com/office/drawing/2014/main" id="{5616CF65-A2B8-4A46-9D96-2F572DE8F62C}"/>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Tree>
    <p:extLst>
      <p:ext uri="{BB962C8B-B14F-4D97-AF65-F5344CB8AC3E}">
        <p14:creationId xmlns:p14="http://schemas.microsoft.com/office/powerpoint/2010/main" val="353124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39AD496-DE93-45FC-8BF2-3FC824726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845"/>
          <a:stretch/>
        </p:blipFill>
        <p:spPr bwMode="auto">
          <a:xfrm>
            <a:off x="288513" y="867084"/>
            <a:ext cx="8640000" cy="584198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8BD6AF82-5BCA-455E-8086-24BC6405F09C}"/>
              </a:ext>
            </a:extLst>
          </p:cNvPr>
          <p:cNvSpPr/>
          <p:nvPr/>
        </p:nvSpPr>
        <p:spPr>
          <a:xfrm>
            <a:off x="557271" y="6263661"/>
            <a:ext cx="7619999" cy="369332"/>
          </a:xfrm>
          <a:prstGeom prst="rect">
            <a:avLst/>
          </a:prstGeom>
          <a:solidFill>
            <a:schemeClr val="tx1">
              <a:lumMod val="65000"/>
              <a:lumOff val="35000"/>
              <a:alpha val="58000"/>
            </a:schemeClr>
          </a:solidFill>
        </p:spPr>
        <p:txBody>
          <a:bodyPr wrap="square">
            <a:spAutoFit/>
          </a:bodyPr>
          <a:lstStyle/>
          <a:p>
            <a:r>
              <a:rPr lang="es-ES" dirty="0">
                <a:solidFill>
                  <a:schemeClr val="bg1">
                    <a:lumMod val="95000"/>
                  </a:schemeClr>
                </a:solidFill>
                <a:latin typeface="+mj-lt"/>
              </a:rPr>
              <a:t>Mateus Palace, 18 </a:t>
            </a:r>
            <a:r>
              <a:rPr lang="es-ES" dirty="0" err="1">
                <a:solidFill>
                  <a:schemeClr val="bg1">
                    <a:lumMod val="95000"/>
                  </a:schemeClr>
                </a:solidFill>
                <a:latin typeface="+mj-lt"/>
              </a:rPr>
              <a:t>th</a:t>
            </a:r>
            <a:r>
              <a:rPr lang="es-ES" dirty="0">
                <a:solidFill>
                  <a:schemeClr val="bg1">
                    <a:lumMod val="95000"/>
                  </a:schemeClr>
                </a:solidFill>
                <a:latin typeface="+mj-lt"/>
              </a:rPr>
              <a:t> </a:t>
            </a:r>
            <a:r>
              <a:rPr lang="es-ES" dirty="0" err="1">
                <a:solidFill>
                  <a:schemeClr val="bg1">
                    <a:lumMod val="95000"/>
                  </a:schemeClr>
                </a:solidFill>
                <a:latin typeface="+mj-lt"/>
              </a:rPr>
              <a:t>century</a:t>
            </a:r>
            <a:endParaRPr lang="es-ES" dirty="0">
              <a:solidFill>
                <a:schemeClr val="bg1">
                  <a:lumMod val="95000"/>
                </a:schemeClr>
              </a:solidFill>
              <a:latin typeface="+mj-lt"/>
            </a:endParaRPr>
          </a:p>
        </p:txBody>
      </p:sp>
      <p:sp>
        <p:nvSpPr>
          <p:cNvPr id="19" name="Flecha: cheurón 4">
            <a:extLst>
              <a:ext uri="{FF2B5EF4-FFF2-40B4-BE49-F238E27FC236}">
                <a16:creationId xmlns:a16="http://schemas.microsoft.com/office/drawing/2014/main" id="{D455B057-EE22-4AA0-A1D6-EAC4FE189FE5}"/>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CuadroTexto 9">
            <a:extLst>
              <a:ext uri="{FF2B5EF4-FFF2-40B4-BE49-F238E27FC236}">
                <a16:creationId xmlns:a16="http://schemas.microsoft.com/office/drawing/2014/main" id="{2B6F6405-8A07-4442-8449-1C1E018B64B5}"/>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1" name="CuadroTexto 10">
            <a:extLst>
              <a:ext uri="{FF2B5EF4-FFF2-40B4-BE49-F238E27FC236}">
                <a16:creationId xmlns:a16="http://schemas.microsoft.com/office/drawing/2014/main" id="{8391F0DE-5770-401B-B790-9160005E89EA}"/>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2" name="CuadroTexto 11">
            <a:extLst>
              <a:ext uri="{FF2B5EF4-FFF2-40B4-BE49-F238E27FC236}">
                <a16:creationId xmlns:a16="http://schemas.microsoft.com/office/drawing/2014/main" id="{B97B0521-741A-4C07-A9AB-AA8AA9A3A966}"/>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3" name="CuadroTexto 12">
            <a:extLst>
              <a:ext uri="{FF2B5EF4-FFF2-40B4-BE49-F238E27FC236}">
                <a16:creationId xmlns:a16="http://schemas.microsoft.com/office/drawing/2014/main" id="{7D83DFF6-485B-488D-9314-7811E8228B88}"/>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24" name="Flecha: cheurón 18">
            <a:extLst>
              <a:ext uri="{FF2B5EF4-FFF2-40B4-BE49-F238E27FC236}">
                <a16:creationId xmlns:a16="http://schemas.microsoft.com/office/drawing/2014/main" id="{BD6094E4-039A-4AB5-8B7B-52618C943100}"/>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5" name="Flecha: cheurón 19">
            <a:extLst>
              <a:ext uri="{FF2B5EF4-FFF2-40B4-BE49-F238E27FC236}">
                <a16:creationId xmlns:a16="http://schemas.microsoft.com/office/drawing/2014/main" id="{6A09804E-8B1F-4A96-84AF-BE836359684B}"/>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26" name="Flecha: cheurón 20">
            <a:extLst>
              <a:ext uri="{FF2B5EF4-FFF2-40B4-BE49-F238E27FC236}">
                <a16:creationId xmlns:a16="http://schemas.microsoft.com/office/drawing/2014/main" id="{8D49395A-9BC2-4A76-A8E9-5A3681C02F2D}"/>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Tree>
    <p:extLst>
      <p:ext uri="{BB962C8B-B14F-4D97-AF65-F5344CB8AC3E}">
        <p14:creationId xmlns:p14="http://schemas.microsoft.com/office/powerpoint/2010/main" val="2570372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CE4B027-4671-4897-B7BC-AD6927599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4578" y="473019"/>
            <a:ext cx="4026020" cy="6236051"/>
          </a:xfrm>
          <a:prstGeom prst="rect">
            <a:avLst/>
          </a:prstGeom>
        </p:spPr>
      </p:pic>
      <p:sp>
        <p:nvSpPr>
          <p:cNvPr id="11" name="Rectángulo 10">
            <a:extLst>
              <a:ext uri="{FF2B5EF4-FFF2-40B4-BE49-F238E27FC236}">
                <a16:creationId xmlns:a16="http://schemas.microsoft.com/office/drawing/2014/main" id="{1A628160-71BE-4D58-9B4D-0CFD5505CBB0}"/>
              </a:ext>
            </a:extLst>
          </p:cNvPr>
          <p:cNvSpPr/>
          <p:nvPr/>
        </p:nvSpPr>
        <p:spPr>
          <a:xfrm>
            <a:off x="4970175" y="6288171"/>
            <a:ext cx="3842206" cy="323165"/>
          </a:xfrm>
          <a:prstGeom prst="rect">
            <a:avLst/>
          </a:prstGeom>
          <a:solidFill>
            <a:schemeClr val="tx1">
              <a:lumMod val="65000"/>
              <a:lumOff val="35000"/>
              <a:alpha val="72000"/>
            </a:schemeClr>
          </a:solidFill>
        </p:spPr>
        <p:txBody>
          <a:bodyPr wrap="none">
            <a:spAutoFit/>
          </a:bodyPr>
          <a:lstStyle/>
          <a:p>
            <a:r>
              <a:rPr lang="es-ES" sz="1500" dirty="0" err="1">
                <a:solidFill>
                  <a:schemeClr val="bg1">
                    <a:lumMod val="95000"/>
                  </a:schemeClr>
                </a:solidFill>
                <a:latin typeface="+mj-lt"/>
              </a:rPr>
              <a:t>Nossa</a:t>
            </a:r>
            <a:r>
              <a:rPr lang="es-ES" sz="1500" dirty="0">
                <a:solidFill>
                  <a:schemeClr val="bg1">
                    <a:lumMod val="95000"/>
                  </a:schemeClr>
                </a:solidFill>
                <a:latin typeface="+mj-lt"/>
              </a:rPr>
              <a:t> </a:t>
            </a:r>
            <a:r>
              <a:rPr lang="es-ES" sz="1500" dirty="0" err="1">
                <a:solidFill>
                  <a:schemeClr val="bg1">
                    <a:lumMod val="95000"/>
                  </a:schemeClr>
                </a:solidFill>
                <a:latin typeface="+mj-lt"/>
              </a:rPr>
              <a:t>Senhora</a:t>
            </a:r>
            <a:r>
              <a:rPr lang="es-ES" sz="1500" dirty="0">
                <a:solidFill>
                  <a:schemeClr val="bg1">
                    <a:lumMod val="95000"/>
                  </a:schemeClr>
                </a:solidFill>
                <a:latin typeface="+mj-lt"/>
              </a:rPr>
              <a:t> da Pena </a:t>
            </a:r>
            <a:r>
              <a:rPr lang="es-ES" sz="1500" dirty="0" err="1">
                <a:solidFill>
                  <a:schemeClr val="bg1">
                    <a:lumMod val="95000"/>
                  </a:schemeClr>
                </a:solidFill>
                <a:latin typeface="+mj-lt"/>
              </a:rPr>
              <a:t>Sanctuary</a:t>
            </a:r>
            <a:r>
              <a:rPr lang="es-ES" sz="1500" dirty="0">
                <a:solidFill>
                  <a:schemeClr val="bg1">
                    <a:lumMod val="95000"/>
                  </a:schemeClr>
                </a:solidFill>
                <a:latin typeface="+mj-lt"/>
              </a:rPr>
              <a:t>, 18th </a:t>
            </a:r>
            <a:r>
              <a:rPr lang="es-ES" sz="1500" dirty="0" err="1">
                <a:solidFill>
                  <a:schemeClr val="bg1">
                    <a:lumMod val="95000"/>
                  </a:schemeClr>
                </a:solidFill>
                <a:latin typeface="+mj-lt"/>
              </a:rPr>
              <a:t>century</a:t>
            </a:r>
            <a:endParaRPr lang="es-ES" sz="1500" dirty="0">
              <a:solidFill>
                <a:schemeClr val="bg1">
                  <a:lumMod val="95000"/>
                </a:schemeClr>
              </a:solidFill>
              <a:latin typeface="+mj-lt"/>
            </a:endParaRPr>
          </a:p>
        </p:txBody>
      </p:sp>
      <p:pic>
        <p:nvPicPr>
          <p:cNvPr id="4" name="Imagen 3">
            <a:extLst>
              <a:ext uri="{FF2B5EF4-FFF2-40B4-BE49-F238E27FC236}">
                <a16:creationId xmlns:a16="http://schemas.microsoft.com/office/drawing/2014/main" id="{097CAAB3-33B2-4ECE-9EE6-FC078C9F3F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71" t="5984" r="18175" b="9493"/>
          <a:stretch/>
        </p:blipFill>
        <p:spPr>
          <a:xfrm>
            <a:off x="267339" y="759413"/>
            <a:ext cx="4574110" cy="5949657"/>
          </a:xfrm>
          <a:prstGeom prst="rect">
            <a:avLst/>
          </a:prstGeom>
        </p:spPr>
      </p:pic>
      <p:sp>
        <p:nvSpPr>
          <p:cNvPr id="20" name="Rectángulo 19">
            <a:extLst>
              <a:ext uri="{FF2B5EF4-FFF2-40B4-BE49-F238E27FC236}">
                <a16:creationId xmlns:a16="http://schemas.microsoft.com/office/drawing/2014/main" id="{E3DBC7FA-D227-4BF0-B65A-96DAF99FA994}"/>
              </a:ext>
            </a:extLst>
          </p:cNvPr>
          <p:cNvSpPr/>
          <p:nvPr/>
        </p:nvSpPr>
        <p:spPr>
          <a:xfrm>
            <a:off x="534115" y="6272863"/>
            <a:ext cx="3887407" cy="369332"/>
          </a:xfrm>
          <a:prstGeom prst="rect">
            <a:avLst/>
          </a:prstGeom>
          <a:solidFill>
            <a:schemeClr val="tx1">
              <a:lumMod val="65000"/>
              <a:lumOff val="35000"/>
              <a:alpha val="46000"/>
            </a:schemeClr>
          </a:solidFill>
        </p:spPr>
        <p:txBody>
          <a:bodyPr wrap="square">
            <a:spAutoFit/>
          </a:bodyPr>
          <a:lstStyle/>
          <a:p>
            <a:r>
              <a:rPr lang="es-ES" dirty="0">
                <a:solidFill>
                  <a:schemeClr val="bg1">
                    <a:lumMod val="95000"/>
                  </a:schemeClr>
                </a:solidFill>
                <a:latin typeface="+mj-lt"/>
              </a:rPr>
              <a:t>São Paulo </a:t>
            </a:r>
            <a:r>
              <a:rPr lang="es-ES" dirty="0" err="1">
                <a:solidFill>
                  <a:schemeClr val="bg1">
                    <a:lumMod val="95000"/>
                  </a:schemeClr>
                </a:solidFill>
                <a:latin typeface="+mj-lt"/>
              </a:rPr>
              <a:t>Church</a:t>
            </a:r>
            <a:r>
              <a:rPr lang="es-ES" dirty="0">
                <a:solidFill>
                  <a:schemeClr val="bg1">
                    <a:lumMod val="95000"/>
                  </a:schemeClr>
                </a:solidFill>
                <a:latin typeface="+mj-lt"/>
              </a:rPr>
              <a:t>, 18 </a:t>
            </a:r>
            <a:r>
              <a:rPr lang="es-ES" dirty="0" err="1">
                <a:solidFill>
                  <a:schemeClr val="bg1">
                    <a:lumMod val="95000"/>
                  </a:schemeClr>
                </a:solidFill>
                <a:latin typeface="+mj-lt"/>
              </a:rPr>
              <a:t>th</a:t>
            </a:r>
            <a:r>
              <a:rPr lang="es-ES" dirty="0">
                <a:solidFill>
                  <a:schemeClr val="bg1">
                    <a:lumMod val="95000"/>
                  </a:schemeClr>
                </a:solidFill>
                <a:latin typeface="+mj-lt"/>
              </a:rPr>
              <a:t> </a:t>
            </a:r>
            <a:r>
              <a:rPr lang="es-ES" dirty="0" err="1">
                <a:solidFill>
                  <a:schemeClr val="bg1">
                    <a:lumMod val="95000"/>
                  </a:schemeClr>
                </a:solidFill>
                <a:latin typeface="+mj-lt"/>
              </a:rPr>
              <a:t>century</a:t>
            </a:r>
            <a:endParaRPr lang="es-ES" dirty="0">
              <a:solidFill>
                <a:schemeClr val="bg1">
                  <a:lumMod val="95000"/>
                </a:schemeClr>
              </a:solidFill>
              <a:latin typeface="+mj-lt"/>
            </a:endParaRPr>
          </a:p>
        </p:txBody>
      </p:sp>
      <p:sp>
        <p:nvSpPr>
          <p:cNvPr id="21" name="Flecha: cheurón 4">
            <a:extLst>
              <a:ext uri="{FF2B5EF4-FFF2-40B4-BE49-F238E27FC236}">
                <a16:creationId xmlns:a16="http://schemas.microsoft.com/office/drawing/2014/main" id="{15A63286-84D4-4760-A20D-24B07D4B3A88}"/>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2" name="CuadroTexto 9">
            <a:extLst>
              <a:ext uri="{FF2B5EF4-FFF2-40B4-BE49-F238E27FC236}">
                <a16:creationId xmlns:a16="http://schemas.microsoft.com/office/drawing/2014/main" id="{2E8EB5F3-7400-4741-8F66-BB36E767A7D4}"/>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3" name="CuadroTexto 10">
            <a:extLst>
              <a:ext uri="{FF2B5EF4-FFF2-40B4-BE49-F238E27FC236}">
                <a16:creationId xmlns:a16="http://schemas.microsoft.com/office/drawing/2014/main" id="{4D04FE9B-0488-4F74-87C1-8A87778E7222}"/>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4" name="CuadroTexto 11">
            <a:extLst>
              <a:ext uri="{FF2B5EF4-FFF2-40B4-BE49-F238E27FC236}">
                <a16:creationId xmlns:a16="http://schemas.microsoft.com/office/drawing/2014/main" id="{FBC2749F-3734-492F-A9F6-C8B92E496C6C}"/>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5" name="CuadroTexto 12">
            <a:extLst>
              <a:ext uri="{FF2B5EF4-FFF2-40B4-BE49-F238E27FC236}">
                <a16:creationId xmlns:a16="http://schemas.microsoft.com/office/drawing/2014/main" id="{683C1C22-4295-482B-A181-AC39613126F6}"/>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26" name="Flecha: cheurón 18">
            <a:extLst>
              <a:ext uri="{FF2B5EF4-FFF2-40B4-BE49-F238E27FC236}">
                <a16:creationId xmlns:a16="http://schemas.microsoft.com/office/drawing/2014/main" id="{57DC896D-8622-450E-90F7-6B825BFB8047}"/>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7" name="Flecha: cheurón 19">
            <a:extLst>
              <a:ext uri="{FF2B5EF4-FFF2-40B4-BE49-F238E27FC236}">
                <a16:creationId xmlns:a16="http://schemas.microsoft.com/office/drawing/2014/main" id="{89BF0A14-3FBA-4D6B-BAC5-2DC4E05CC470}"/>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28" name="Flecha: cheurón 20">
            <a:extLst>
              <a:ext uri="{FF2B5EF4-FFF2-40B4-BE49-F238E27FC236}">
                <a16:creationId xmlns:a16="http://schemas.microsoft.com/office/drawing/2014/main" id="{E0B6BA8F-F3D9-49A0-BB53-21F85DCBBABC}"/>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Tree>
    <p:extLst>
      <p:ext uri="{BB962C8B-B14F-4D97-AF65-F5344CB8AC3E}">
        <p14:creationId xmlns:p14="http://schemas.microsoft.com/office/powerpoint/2010/main" val="2617500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exterior, pasto, edificio, casa&#10;&#10;Descripción generada automáticamente">
            <a:extLst>
              <a:ext uri="{FF2B5EF4-FFF2-40B4-BE49-F238E27FC236}">
                <a16:creationId xmlns:a16="http://schemas.microsoft.com/office/drawing/2014/main" id="{273E39CF-4578-4660-948D-A62FFDABF2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71" b="8543"/>
          <a:stretch/>
        </p:blipFill>
        <p:spPr>
          <a:xfrm>
            <a:off x="267339" y="871538"/>
            <a:ext cx="8640000" cy="5837532"/>
          </a:xfrm>
          <a:prstGeom prst="rect">
            <a:avLst/>
          </a:prstGeom>
        </p:spPr>
      </p:pic>
      <p:sp>
        <p:nvSpPr>
          <p:cNvPr id="2" name="Rectángulo 1">
            <a:extLst>
              <a:ext uri="{FF2B5EF4-FFF2-40B4-BE49-F238E27FC236}">
                <a16:creationId xmlns:a16="http://schemas.microsoft.com/office/drawing/2014/main" id="{2F01FA93-2B19-44C0-8D52-E60BCAB4EFD3}"/>
              </a:ext>
            </a:extLst>
          </p:cNvPr>
          <p:cNvSpPr/>
          <p:nvPr/>
        </p:nvSpPr>
        <p:spPr>
          <a:xfrm>
            <a:off x="534115" y="6298864"/>
            <a:ext cx="2673424" cy="369332"/>
          </a:xfrm>
          <a:prstGeom prst="rect">
            <a:avLst/>
          </a:prstGeom>
        </p:spPr>
        <p:txBody>
          <a:bodyPr wrap="none">
            <a:spAutoFit/>
          </a:bodyPr>
          <a:lstStyle/>
          <a:p>
            <a:r>
              <a:rPr lang="es-ES" dirty="0" err="1">
                <a:solidFill>
                  <a:schemeClr val="bg1">
                    <a:lumMod val="95000"/>
                  </a:schemeClr>
                </a:solidFill>
                <a:latin typeface="+mj-lt"/>
              </a:rPr>
              <a:t>Justice</a:t>
            </a:r>
            <a:r>
              <a:rPr lang="es-ES" dirty="0">
                <a:solidFill>
                  <a:schemeClr val="bg1">
                    <a:lumMod val="95000"/>
                  </a:schemeClr>
                </a:solidFill>
                <a:latin typeface="+mj-lt"/>
              </a:rPr>
              <a:t> </a:t>
            </a:r>
            <a:r>
              <a:rPr lang="es-ES" dirty="0" err="1">
                <a:solidFill>
                  <a:schemeClr val="bg1">
                    <a:lumMod val="95000"/>
                  </a:schemeClr>
                </a:solidFill>
                <a:latin typeface="+mj-lt"/>
              </a:rPr>
              <a:t>Court</a:t>
            </a:r>
            <a:r>
              <a:rPr lang="es-ES" dirty="0">
                <a:solidFill>
                  <a:schemeClr val="bg1">
                    <a:lumMod val="95000"/>
                  </a:schemeClr>
                </a:solidFill>
                <a:latin typeface="+mj-lt"/>
              </a:rPr>
              <a:t>, 20th </a:t>
            </a:r>
            <a:r>
              <a:rPr lang="es-ES" dirty="0" err="1">
                <a:solidFill>
                  <a:schemeClr val="bg1">
                    <a:lumMod val="95000"/>
                  </a:schemeClr>
                </a:solidFill>
                <a:latin typeface="+mj-lt"/>
              </a:rPr>
              <a:t>century</a:t>
            </a:r>
            <a:endParaRPr lang="es-ES" dirty="0">
              <a:solidFill>
                <a:schemeClr val="bg1">
                  <a:lumMod val="95000"/>
                </a:schemeClr>
              </a:solidFill>
              <a:latin typeface="+mj-lt"/>
            </a:endParaRPr>
          </a:p>
        </p:txBody>
      </p:sp>
      <p:sp>
        <p:nvSpPr>
          <p:cNvPr id="20" name="Flecha: cheurón 4">
            <a:extLst>
              <a:ext uri="{FF2B5EF4-FFF2-40B4-BE49-F238E27FC236}">
                <a16:creationId xmlns:a16="http://schemas.microsoft.com/office/drawing/2014/main" id="{E804372B-5911-43FD-AB09-FC73FCABAB80}"/>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CuadroTexto 9">
            <a:extLst>
              <a:ext uri="{FF2B5EF4-FFF2-40B4-BE49-F238E27FC236}">
                <a16:creationId xmlns:a16="http://schemas.microsoft.com/office/drawing/2014/main" id="{42CDA0EF-DA00-4C14-B9AC-1BA8BF2A5849}"/>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2" name="CuadroTexto 10">
            <a:extLst>
              <a:ext uri="{FF2B5EF4-FFF2-40B4-BE49-F238E27FC236}">
                <a16:creationId xmlns:a16="http://schemas.microsoft.com/office/drawing/2014/main" id="{FB110F0F-3A65-40C7-B3CD-D1CF0D3D1832}"/>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3" name="CuadroTexto 11">
            <a:extLst>
              <a:ext uri="{FF2B5EF4-FFF2-40B4-BE49-F238E27FC236}">
                <a16:creationId xmlns:a16="http://schemas.microsoft.com/office/drawing/2014/main" id="{8029B4E3-D2A3-4299-81A8-01B3C94562F6}"/>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4" name="CuadroTexto 12">
            <a:extLst>
              <a:ext uri="{FF2B5EF4-FFF2-40B4-BE49-F238E27FC236}">
                <a16:creationId xmlns:a16="http://schemas.microsoft.com/office/drawing/2014/main" id="{4BB6DB67-553F-432C-A02B-F9AC67E1E7D8}"/>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25" name="Flecha: cheurón 18">
            <a:extLst>
              <a:ext uri="{FF2B5EF4-FFF2-40B4-BE49-F238E27FC236}">
                <a16:creationId xmlns:a16="http://schemas.microsoft.com/office/drawing/2014/main" id="{34CBB5C0-1F40-49E1-B133-828ADA2C2009}"/>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Flecha: cheurón 19">
            <a:extLst>
              <a:ext uri="{FF2B5EF4-FFF2-40B4-BE49-F238E27FC236}">
                <a16:creationId xmlns:a16="http://schemas.microsoft.com/office/drawing/2014/main" id="{9398B185-BB96-4A8D-B46E-BFBA835E36E9}"/>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27" name="Flecha: cheurón 20">
            <a:extLst>
              <a:ext uri="{FF2B5EF4-FFF2-40B4-BE49-F238E27FC236}">
                <a16:creationId xmlns:a16="http://schemas.microsoft.com/office/drawing/2014/main" id="{929C1E89-0A40-4B76-8217-13C31BACB264}"/>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Tree>
    <p:extLst>
      <p:ext uri="{BB962C8B-B14F-4D97-AF65-F5344CB8AC3E}">
        <p14:creationId xmlns:p14="http://schemas.microsoft.com/office/powerpoint/2010/main" val="58485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Edificio en frente de una casa&#10;&#10;Descripción generada automáticamente">
            <a:extLst>
              <a:ext uri="{FF2B5EF4-FFF2-40B4-BE49-F238E27FC236}">
                <a16:creationId xmlns:a16="http://schemas.microsoft.com/office/drawing/2014/main" id="{CAACA106-0DF6-42B5-BF84-1F36E9D003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20" b="15294"/>
          <a:stretch/>
        </p:blipFill>
        <p:spPr>
          <a:xfrm>
            <a:off x="1228599" y="652503"/>
            <a:ext cx="6014197" cy="6205497"/>
          </a:xfrm>
          <a:prstGeom prst="rect">
            <a:avLst/>
          </a:prstGeom>
        </p:spPr>
      </p:pic>
      <p:sp>
        <p:nvSpPr>
          <p:cNvPr id="19" name="Rectángulo 18">
            <a:extLst>
              <a:ext uri="{FF2B5EF4-FFF2-40B4-BE49-F238E27FC236}">
                <a16:creationId xmlns:a16="http://schemas.microsoft.com/office/drawing/2014/main" id="{61296180-77D8-450B-B348-D0BF25087140}"/>
              </a:ext>
            </a:extLst>
          </p:cNvPr>
          <p:cNvSpPr/>
          <p:nvPr/>
        </p:nvSpPr>
        <p:spPr>
          <a:xfrm>
            <a:off x="1531435" y="6328975"/>
            <a:ext cx="2495235" cy="369332"/>
          </a:xfrm>
          <a:prstGeom prst="rect">
            <a:avLst/>
          </a:prstGeom>
        </p:spPr>
        <p:txBody>
          <a:bodyPr wrap="none">
            <a:spAutoFit/>
          </a:bodyPr>
          <a:lstStyle/>
          <a:p>
            <a:r>
              <a:rPr lang="es-ES" dirty="0">
                <a:solidFill>
                  <a:schemeClr val="bg1">
                    <a:lumMod val="95000"/>
                  </a:schemeClr>
                </a:solidFill>
                <a:latin typeface="+mj-lt"/>
              </a:rPr>
              <a:t>Post </a:t>
            </a:r>
            <a:r>
              <a:rPr lang="es-ES" dirty="0" err="1">
                <a:solidFill>
                  <a:schemeClr val="bg1">
                    <a:lumMod val="95000"/>
                  </a:schemeClr>
                </a:solidFill>
                <a:latin typeface="+mj-lt"/>
              </a:rPr>
              <a:t>house</a:t>
            </a:r>
            <a:r>
              <a:rPr lang="es-ES" dirty="0">
                <a:solidFill>
                  <a:schemeClr val="bg1">
                    <a:lumMod val="95000"/>
                  </a:schemeClr>
                </a:solidFill>
                <a:latin typeface="+mj-lt"/>
              </a:rPr>
              <a:t>, 20th </a:t>
            </a:r>
            <a:r>
              <a:rPr lang="es-ES" dirty="0" err="1">
                <a:solidFill>
                  <a:schemeClr val="bg1">
                    <a:lumMod val="95000"/>
                  </a:schemeClr>
                </a:solidFill>
                <a:latin typeface="+mj-lt"/>
              </a:rPr>
              <a:t>century</a:t>
            </a:r>
            <a:endParaRPr lang="es-ES" dirty="0">
              <a:solidFill>
                <a:schemeClr val="bg1">
                  <a:lumMod val="95000"/>
                </a:schemeClr>
              </a:solidFill>
              <a:latin typeface="+mj-lt"/>
            </a:endParaRPr>
          </a:p>
        </p:txBody>
      </p:sp>
      <p:sp>
        <p:nvSpPr>
          <p:cNvPr id="20" name="Flecha: cheurón 4">
            <a:extLst>
              <a:ext uri="{FF2B5EF4-FFF2-40B4-BE49-F238E27FC236}">
                <a16:creationId xmlns:a16="http://schemas.microsoft.com/office/drawing/2014/main" id="{4E34ACC3-CAC6-4A6A-82F9-2377D5E52DD7}"/>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CuadroTexto 9">
            <a:extLst>
              <a:ext uri="{FF2B5EF4-FFF2-40B4-BE49-F238E27FC236}">
                <a16:creationId xmlns:a16="http://schemas.microsoft.com/office/drawing/2014/main" id="{081512F1-0725-4330-89B5-6A9A60F03804}"/>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2" name="CuadroTexto 10">
            <a:extLst>
              <a:ext uri="{FF2B5EF4-FFF2-40B4-BE49-F238E27FC236}">
                <a16:creationId xmlns:a16="http://schemas.microsoft.com/office/drawing/2014/main" id="{A12620D1-2DE4-4B77-94C5-5C26268E5878}"/>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3" name="CuadroTexto 11">
            <a:extLst>
              <a:ext uri="{FF2B5EF4-FFF2-40B4-BE49-F238E27FC236}">
                <a16:creationId xmlns:a16="http://schemas.microsoft.com/office/drawing/2014/main" id="{484396F1-DFF9-4A3E-87CA-ED37131DCF02}"/>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4" name="CuadroTexto 12">
            <a:extLst>
              <a:ext uri="{FF2B5EF4-FFF2-40B4-BE49-F238E27FC236}">
                <a16:creationId xmlns:a16="http://schemas.microsoft.com/office/drawing/2014/main" id="{FE58BD55-5A54-4AE7-B4E6-74D6E8263E0A}"/>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25" name="Flecha: cheurón 18">
            <a:extLst>
              <a:ext uri="{FF2B5EF4-FFF2-40B4-BE49-F238E27FC236}">
                <a16:creationId xmlns:a16="http://schemas.microsoft.com/office/drawing/2014/main" id="{B084F3A4-2D9D-45C7-871D-91C00A6962E8}"/>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Flecha: cheurón 19">
            <a:extLst>
              <a:ext uri="{FF2B5EF4-FFF2-40B4-BE49-F238E27FC236}">
                <a16:creationId xmlns:a16="http://schemas.microsoft.com/office/drawing/2014/main" id="{ACC02032-31F4-4279-B455-A5664AB74CA1}"/>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27" name="Flecha: cheurón 20">
            <a:extLst>
              <a:ext uri="{FF2B5EF4-FFF2-40B4-BE49-F238E27FC236}">
                <a16:creationId xmlns:a16="http://schemas.microsoft.com/office/drawing/2014/main" id="{E38835A6-25ED-44E1-8D99-DF650B4AB25C}"/>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grpSp>
        <p:nvGrpSpPr>
          <p:cNvPr id="28" name="Grupo 4">
            <a:extLst>
              <a:ext uri="{FF2B5EF4-FFF2-40B4-BE49-F238E27FC236}">
                <a16:creationId xmlns:a16="http://schemas.microsoft.com/office/drawing/2014/main" id="{20F9324E-1385-4C73-B522-6A82F10F89BD}"/>
              </a:ext>
            </a:extLst>
          </p:cNvPr>
          <p:cNvGrpSpPr/>
          <p:nvPr/>
        </p:nvGrpSpPr>
        <p:grpSpPr>
          <a:xfrm>
            <a:off x="7242796" y="6231310"/>
            <a:ext cx="1940429" cy="536688"/>
            <a:chOff x="2693832" y="5254961"/>
            <a:chExt cx="3763123" cy="1095884"/>
          </a:xfrm>
        </p:grpSpPr>
        <p:pic>
          <p:nvPicPr>
            <p:cNvPr id="29" name="Picture 4" descr="Imagen relacionada">
              <a:extLst>
                <a:ext uri="{FF2B5EF4-FFF2-40B4-BE49-F238E27FC236}">
                  <a16:creationId xmlns:a16="http://schemas.microsoft.com/office/drawing/2014/main" id="{E970527C-1C91-489E-B5ED-ECA932965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167" r="81481" b="27689"/>
            <a:stretch/>
          </p:blipFill>
          <p:spPr bwMode="auto">
            <a:xfrm>
              <a:off x="2693832" y="5254961"/>
              <a:ext cx="1438580" cy="1095884"/>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11">
              <a:extLst>
                <a:ext uri="{FF2B5EF4-FFF2-40B4-BE49-F238E27FC236}">
                  <a16:creationId xmlns:a16="http://schemas.microsoft.com/office/drawing/2014/main" id="{FAD000CB-EE34-45D7-A408-06F4D7C76A6E}"/>
                </a:ext>
              </a:extLst>
            </p:cNvPr>
            <p:cNvSpPr txBox="1"/>
            <p:nvPr/>
          </p:nvSpPr>
          <p:spPr bwMode="auto">
            <a:xfrm>
              <a:off x="4038318" y="5469489"/>
              <a:ext cx="178571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sz="800" b="1" dirty="0">
                  <a:solidFill>
                    <a:srgbClr val="0072BC"/>
                  </a:solidFill>
                  <a:latin typeface="Tahoma" panose="020B0604030504040204" pitchFamily="34" charset="0"/>
                </a:rPr>
                <a:t>General</a:t>
              </a:r>
            </a:p>
            <a:p>
              <a:pPr marL="571500" indent="-571500"/>
              <a:r>
                <a:rPr lang="es-ES" sz="800" b="1" dirty="0" err="1">
                  <a:solidFill>
                    <a:srgbClr val="0072BC"/>
                  </a:solidFill>
                  <a:latin typeface="Tahoma" panose="020B0604030504040204" pitchFamily="34" charset="0"/>
                </a:rPr>
                <a:t>Assembly</a:t>
              </a:r>
              <a:endParaRPr lang="es-ES" sz="800" b="1" dirty="0">
                <a:solidFill>
                  <a:srgbClr val="0072BC"/>
                </a:solidFill>
                <a:latin typeface="Tahoma" panose="020B0604030504040204" pitchFamily="34" charset="0"/>
              </a:endParaRPr>
            </a:p>
          </p:txBody>
        </p:sp>
        <p:sp>
          <p:nvSpPr>
            <p:cNvPr id="31" name="CuadroTexto 12">
              <a:extLst>
                <a:ext uri="{FF2B5EF4-FFF2-40B4-BE49-F238E27FC236}">
                  <a16:creationId xmlns:a16="http://schemas.microsoft.com/office/drawing/2014/main" id="{A72FF291-F53A-44A9-AAF3-CD8C23EC5A97}"/>
                </a:ext>
              </a:extLst>
            </p:cNvPr>
            <p:cNvSpPr txBox="1"/>
            <p:nvPr/>
          </p:nvSpPr>
          <p:spPr bwMode="auto">
            <a:xfrm>
              <a:off x="5018375" y="5456844"/>
              <a:ext cx="1438580" cy="810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marL="571500" indent="-571500"/>
              <a:r>
                <a:rPr lang="es-ES" dirty="0">
                  <a:solidFill>
                    <a:srgbClr val="0072BC"/>
                  </a:solidFill>
                  <a:latin typeface="Tahoma" panose="020B0604030504040204" pitchFamily="34" charset="0"/>
                  <a:ea typeface="Tahoma" panose="020B0604030504040204" pitchFamily="34" charset="0"/>
                  <a:cs typeface="Tahoma" panose="020B0604030504040204" pitchFamily="34" charset="0"/>
                </a:rPr>
                <a:t>2020</a:t>
              </a:r>
            </a:p>
          </p:txBody>
        </p:sp>
      </p:grpSp>
    </p:spTree>
    <p:extLst>
      <p:ext uri="{BB962C8B-B14F-4D97-AF65-F5344CB8AC3E}">
        <p14:creationId xmlns:p14="http://schemas.microsoft.com/office/powerpoint/2010/main" val="3462252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castillo en la calle&#10;&#10;Descripción generada automáticamente">
            <a:extLst>
              <a:ext uri="{FF2B5EF4-FFF2-40B4-BE49-F238E27FC236}">
                <a16:creationId xmlns:a16="http://schemas.microsoft.com/office/drawing/2014/main" id="{6CEBD37E-AC35-42F6-AC30-D7B0207B6C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588"/>
          <a:stretch/>
        </p:blipFill>
        <p:spPr>
          <a:xfrm>
            <a:off x="286068" y="915187"/>
            <a:ext cx="8640000" cy="5793883"/>
          </a:xfrm>
          <a:prstGeom prst="rect">
            <a:avLst/>
          </a:prstGeom>
        </p:spPr>
      </p:pic>
      <p:sp>
        <p:nvSpPr>
          <p:cNvPr id="11" name="Rectángulo 10">
            <a:extLst>
              <a:ext uri="{FF2B5EF4-FFF2-40B4-BE49-F238E27FC236}">
                <a16:creationId xmlns:a16="http://schemas.microsoft.com/office/drawing/2014/main" id="{2B62CBBE-4F2A-4EE2-A9D8-5E64A3064C85}"/>
              </a:ext>
            </a:extLst>
          </p:cNvPr>
          <p:cNvSpPr/>
          <p:nvPr/>
        </p:nvSpPr>
        <p:spPr>
          <a:xfrm>
            <a:off x="534116" y="6306301"/>
            <a:ext cx="2329164" cy="369332"/>
          </a:xfrm>
          <a:prstGeom prst="rect">
            <a:avLst/>
          </a:prstGeom>
        </p:spPr>
        <p:txBody>
          <a:bodyPr wrap="none">
            <a:spAutoFit/>
          </a:bodyPr>
          <a:lstStyle/>
          <a:p>
            <a:r>
              <a:rPr lang="es-ES" dirty="0" err="1">
                <a:solidFill>
                  <a:schemeClr val="bg1">
                    <a:lumMod val="95000"/>
                  </a:schemeClr>
                </a:solidFill>
                <a:latin typeface="+mj-lt"/>
              </a:rPr>
              <a:t>Seminary</a:t>
            </a:r>
            <a:r>
              <a:rPr lang="es-ES" dirty="0">
                <a:solidFill>
                  <a:schemeClr val="bg1">
                    <a:lumMod val="95000"/>
                  </a:schemeClr>
                </a:solidFill>
                <a:latin typeface="+mj-lt"/>
              </a:rPr>
              <a:t>, 20th </a:t>
            </a:r>
            <a:r>
              <a:rPr lang="es-ES" dirty="0" err="1">
                <a:solidFill>
                  <a:schemeClr val="bg1">
                    <a:lumMod val="95000"/>
                  </a:schemeClr>
                </a:solidFill>
                <a:latin typeface="+mj-lt"/>
              </a:rPr>
              <a:t>century</a:t>
            </a:r>
            <a:endParaRPr lang="es-ES" dirty="0">
              <a:solidFill>
                <a:schemeClr val="bg1">
                  <a:lumMod val="95000"/>
                </a:schemeClr>
              </a:solidFill>
              <a:latin typeface="+mj-lt"/>
            </a:endParaRPr>
          </a:p>
        </p:txBody>
      </p:sp>
      <p:pic>
        <p:nvPicPr>
          <p:cNvPr id="4" name="Imagen 3">
            <a:extLst>
              <a:ext uri="{FF2B5EF4-FFF2-40B4-BE49-F238E27FC236}">
                <a16:creationId xmlns:a16="http://schemas.microsoft.com/office/drawing/2014/main" id="{C0AD8013-AF83-4F45-9BBE-7F23756300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626" b="15516"/>
          <a:stretch/>
        </p:blipFill>
        <p:spPr>
          <a:xfrm>
            <a:off x="4322210" y="915187"/>
            <a:ext cx="4596930" cy="5793881"/>
          </a:xfrm>
          <a:prstGeom prst="rect">
            <a:avLst/>
          </a:prstGeom>
        </p:spPr>
      </p:pic>
      <p:sp>
        <p:nvSpPr>
          <p:cNvPr id="20" name="Flecha: cheurón 4">
            <a:extLst>
              <a:ext uri="{FF2B5EF4-FFF2-40B4-BE49-F238E27FC236}">
                <a16:creationId xmlns:a16="http://schemas.microsoft.com/office/drawing/2014/main" id="{315A5C77-DB51-46C2-AF0A-ECA25F28AFBA}"/>
              </a:ext>
            </a:extLst>
          </p:cNvPr>
          <p:cNvSpPr/>
          <p:nvPr/>
        </p:nvSpPr>
        <p:spPr>
          <a:xfrm>
            <a:off x="45317" y="209215"/>
            <a:ext cx="2187575" cy="358775"/>
          </a:xfrm>
          <a:prstGeom prst="chevron">
            <a:avLst/>
          </a:prstGeom>
          <a:solidFill>
            <a:schemeClr val="accent1">
              <a:lumMod val="60000"/>
              <a:lumOff val="40000"/>
              <a:alpha val="28627"/>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CuadroTexto 9">
            <a:extLst>
              <a:ext uri="{FF2B5EF4-FFF2-40B4-BE49-F238E27FC236}">
                <a16:creationId xmlns:a16="http://schemas.microsoft.com/office/drawing/2014/main" id="{D3BE467B-2585-4A56-95CF-530EED82D3D6}"/>
              </a:ext>
            </a:extLst>
          </p:cNvPr>
          <p:cNvSpPr txBox="1"/>
          <p:nvPr/>
        </p:nvSpPr>
        <p:spPr bwMode="auto">
          <a:xfrm>
            <a:off x="2280235" y="227478"/>
            <a:ext cx="2758282" cy="392112"/>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MATERIALS &amp; METHODS</a:t>
            </a:r>
          </a:p>
        </p:txBody>
      </p:sp>
      <p:sp>
        <p:nvSpPr>
          <p:cNvPr id="22" name="CuadroTexto 10">
            <a:extLst>
              <a:ext uri="{FF2B5EF4-FFF2-40B4-BE49-F238E27FC236}">
                <a16:creationId xmlns:a16="http://schemas.microsoft.com/office/drawing/2014/main" id="{A868DD5A-7446-4616-89FA-A71C12D875E5}"/>
              </a:ext>
            </a:extLst>
          </p:cNvPr>
          <p:cNvSpPr txBox="1"/>
          <p:nvPr/>
        </p:nvSpPr>
        <p:spPr bwMode="auto">
          <a:xfrm>
            <a:off x="5038517" y="227478"/>
            <a:ext cx="2189163" cy="358775"/>
          </a:xfrm>
          <a:prstGeom prst="rect">
            <a:avLst/>
          </a:prstGeom>
          <a:noFill/>
        </p:spPr>
        <p:txBody>
          <a:bodyPr lIns="68580" tIns="34290" rIns="68580" bIns="34290">
            <a:normAutofit/>
          </a:bodyPr>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RESULTS</a:t>
            </a:r>
          </a:p>
        </p:txBody>
      </p:sp>
      <p:sp>
        <p:nvSpPr>
          <p:cNvPr id="23" name="CuadroTexto 11">
            <a:extLst>
              <a:ext uri="{FF2B5EF4-FFF2-40B4-BE49-F238E27FC236}">
                <a16:creationId xmlns:a16="http://schemas.microsoft.com/office/drawing/2014/main" id="{F34FA30C-B56D-4398-8002-79062B1B288B}"/>
              </a:ext>
            </a:extLst>
          </p:cNvPr>
          <p:cNvSpPr txBox="1"/>
          <p:nvPr/>
        </p:nvSpPr>
        <p:spPr bwMode="auto">
          <a:xfrm>
            <a:off x="6956425" y="227478"/>
            <a:ext cx="2187575" cy="392113"/>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chemeClr val="bg1"/>
                </a:solidFill>
                <a:effectLst>
                  <a:outerShdw blurRad="38100" dist="38100" dir="2700000" algn="tl">
                    <a:srgbClr val="000000">
                      <a:alpha val="43137"/>
                    </a:srgbClr>
                  </a:outerShdw>
                </a:effectLst>
                <a:latin typeface="+mj-lt"/>
                <a:cs typeface="Helvetica" panose="020B0604020202020204" pitchFamily="34" charset="0"/>
              </a:rPr>
              <a:t>CONCLUSIONS</a:t>
            </a:r>
          </a:p>
        </p:txBody>
      </p:sp>
      <p:sp>
        <p:nvSpPr>
          <p:cNvPr id="24" name="CuadroTexto 12">
            <a:extLst>
              <a:ext uri="{FF2B5EF4-FFF2-40B4-BE49-F238E27FC236}">
                <a16:creationId xmlns:a16="http://schemas.microsoft.com/office/drawing/2014/main" id="{1222E1BC-5C4F-49E7-A1FB-240D4BDA87FD}"/>
              </a:ext>
            </a:extLst>
          </p:cNvPr>
          <p:cNvSpPr txBox="1"/>
          <p:nvPr/>
        </p:nvSpPr>
        <p:spPr bwMode="auto">
          <a:xfrm>
            <a:off x="203625" y="215805"/>
            <a:ext cx="1876205" cy="392112"/>
          </a:xfrm>
          <a:prstGeom prst="rect">
            <a:avLst/>
          </a:prstGeom>
          <a:noFill/>
        </p:spPr>
        <p:txBody>
          <a:bodyPr lIns="68580" tIns="34290" rIns="68580" bIns="34290"/>
          <a:lstStyle/>
          <a:p>
            <a:pPr marL="571500" indent="-571500" algn="ctr" fontAlgn="auto">
              <a:spcBef>
                <a:spcPts val="0"/>
              </a:spcBef>
              <a:spcAft>
                <a:spcPts val="0"/>
              </a:spcAft>
              <a:defRPr/>
            </a:pPr>
            <a:r>
              <a:rPr lang="es-ES" sz="1600" b="1" dirty="0">
                <a:solidFill>
                  <a:srgbClr val="1373BA"/>
                </a:solidFill>
                <a:effectLst>
                  <a:outerShdw blurRad="38100" dist="38100" dir="2700000" algn="tl">
                    <a:srgbClr val="000000">
                      <a:alpha val="43137"/>
                    </a:srgbClr>
                  </a:outerShdw>
                </a:effectLst>
                <a:latin typeface="+mj-lt"/>
                <a:cs typeface="Helvetica" panose="020B0604020202020204" pitchFamily="34" charset="0"/>
              </a:rPr>
              <a:t>INTRODUCTION</a:t>
            </a:r>
          </a:p>
        </p:txBody>
      </p:sp>
      <p:sp>
        <p:nvSpPr>
          <p:cNvPr id="25" name="Flecha: cheurón 18">
            <a:extLst>
              <a:ext uri="{FF2B5EF4-FFF2-40B4-BE49-F238E27FC236}">
                <a16:creationId xmlns:a16="http://schemas.microsoft.com/office/drawing/2014/main" id="{C63F8903-371D-4D21-98BA-ECAD2C28B6EB}"/>
              </a:ext>
            </a:extLst>
          </p:cNvPr>
          <p:cNvSpPr/>
          <p:nvPr/>
        </p:nvSpPr>
        <p:spPr>
          <a:xfrm>
            <a:off x="2093082" y="209215"/>
            <a:ext cx="3048000"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6" name="Flecha: cheurón 19">
            <a:extLst>
              <a:ext uri="{FF2B5EF4-FFF2-40B4-BE49-F238E27FC236}">
                <a16:creationId xmlns:a16="http://schemas.microsoft.com/office/drawing/2014/main" id="{06FA4BC1-8882-428C-81A1-84440177F5DA}"/>
              </a:ext>
            </a:extLst>
          </p:cNvPr>
          <p:cNvSpPr/>
          <p:nvPr/>
        </p:nvSpPr>
        <p:spPr>
          <a:xfrm>
            <a:off x="4999804" y="209215"/>
            <a:ext cx="2187575"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
        <p:nvSpPr>
          <p:cNvPr id="27" name="Flecha: cheurón 20">
            <a:extLst>
              <a:ext uri="{FF2B5EF4-FFF2-40B4-BE49-F238E27FC236}">
                <a16:creationId xmlns:a16="http://schemas.microsoft.com/office/drawing/2014/main" id="{1DCB6477-EE51-4668-86F6-678DCCAA80C5}"/>
              </a:ext>
            </a:extLst>
          </p:cNvPr>
          <p:cNvSpPr/>
          <p:nvPr/>
        </p:nvSpPr>
        <p:spPr>
          <a:xfrm>
            <a:off x="7043791" y="209215"/>
            <a:ext cx="1958931" cy="358775"/>
          </a:xfrm>
          <a:prstGeom prst="chevron">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a:solidFill>
                <a:schemeClr val="tx1"/>
              </a:solidFill>
            </a:endParaRPr>
          </a:p>
        </p:txBody>
      </p:sp>
    </p:spTree>
    <p:extLst>
      <p:ext uri="{BB962C8B-B14F-4D97-AF65-F5344CB8AC3E}">
        <p14:creationId xmlns:p14="http://schemas.microsoft.com/office/powerpoint/2010/main" val="12392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68580" tIns="34290" rIns="68580" bIns="34290" numCol="1" rtlCol="0" anchor="t" anchorCtr="0" compatLnSpc="1">
        <a:prstTxWarp prst="textNoShape">
          <a:avLst/>
        </a:prstTxWarp>
        <a:normAutofit fontScale="85000" lnSpcReduction="20000"/>
      </a:bodyPr>
      <a:lstStyle>
        <a:defPPr marL="571500" indent="-571500" algn="ctr">
          <a:defRPr sz="2000" b="1" dirty="0" smtClean="0">
            <a:solidFill>
              <a:srgbClr val="0000FF"/>
            </a:solidFill>
            <a:latin typeface="Tahoma" panose="020B060403050404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10042</TotalTime>
  <Words>1558</Words>
  <Application>Microsoft Office PowerPoint</Application>
  <PresentationFormat>Apresentação no Ecrã (4:3)</PresentationFormat>
  <Paragraphs>396</Paragraphs>
  <Slides>30</Slides>
  <Notes>6</Notes>
  <HiddenSlides>0</HiddenSlides>
  <MMClips>0</MMClips>
  <ScaleCrop>false</ScaleCrop>
  <HeadingPairs>
    <vt:vector size="6" baseType="variant">
      <vt:variant>
        <vt:lpstr>Tipos de letra usados</vt:lpstr>
      </vt:variant>
      <vt:variant>
        <vt:i4>8</vt:i4>
      </vt:variant>
      <vt:variant>
        <vt:lpstr>Tema</vt:lpstr>
      </vt:variant>
      <vt:variant>
        <vt:i4>1</vt:i4>
      </vt:variant>
      <vt:variant>
        <vt:lpstr>Títulos dos diapositivos</vt:lpstr>
      </vt:variant>
      <vt:variant>
        <vt:i4>30</vt:i4>
      </vt:variant>
    </vt:vector>
  </HeadingPairs>
  <TitlesOfParts>
    <vt:vector size="39" baseType="lpstr">
      <vt:lpstr>Arial</vt:lpstr>
      <vt:lpstr>Calibri</vt:lpstr>
      <vt:lpstr>Calibri Light</vt:lpstr>
      <vt:lpstr>Helvetica</vt:lpstr>
      <vt:lpstr>Open Sans</vt:lpstr>
      <vt:lpstr>Palatino Linotype</vt:lpstr>
      <vt:lpstr>Tahoma</vt:lpstr>
      <vt:lpstr>Times New Roman</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REVIEWER</dc:creator>
  <cp:lastModifiedBy>DAVID FREIRE-LISTA</cp:lastModifiedBy>
  <cp:revision>423</cp:revision>
  <dcterms:created xsi:type="dcterms:W3CDTF">2018-11-03T20:00:00Z</dcterms:created>
  <dcterms:modified xsi:type="dcterms:W3CDTF">2020-04-23T10:16:31Z</dcterms:modified>
</cp:coreProperties>
</file>