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302" r:id="rId7"/>
    <p:sldId id="303" r:id="rId8"/>
    <p:sldId id="301" r:id="rId9"/>
    <p:sldId id="305" r:id="rId10"/>
    <p:sldId id="304" r:id="rId11"/>
    <p:sldId id="306" r:id="rId12"/>
    <p:sldId id="307" r:id="rId13"/>
    <p:sldId id="308" r:id="rId14"/>
    <p:sldId id="265" r:id="rId15"/>
    <p:sldId id="287" r:id="rId16"/>
    <p:sldId id="257" r:id="rId17"/>
    <p:sldId id="309" r:id="rId18"/>
    <p:sldId id="277" r:id="rId19"/>
    <p:sldId id="267" r:id="rId20"/>
    <p:sldId id="3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64333-2331-4BD3-AB1C-D300B1D8B16A}" v="5" dt="2020-05-04T17:17:15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well Stott" userId="0b98ffca-be9e-441d-8f5a-92bc9111192e" providerId="ADAL" clId="{EA564333-2331-4BD3-AB1C-D300B1D8B16A}"/>
    <pc:docChg chg="modSld">
      <pc:chgData name="Lowell Stott" userId="0b98ffca-be9e-441d-8f5a-92bc9111192e" providerId="ADAL" clId="{EA564333-2331-4BD3-AB1C-D300B1D8B16A}" dt="2020-05-04T17:19:22.228" v="89" actId="20577"/>
      <pc:docMkLst>
        <pc:docMk/>
      </pc:docMkLst>
      <pc:sldChg chg="addSp modSp">
        <pc:chgData name="Lowell Stott" userId="0b98ffca-be9e-441d-8f5a-92bc9111192e" providerId="ADAL" clId="{EA564333-2331-4BD3-AB1C-D300B1D8B16A}" dt="2020-05-04T17:17:54.603" v="72" actId="947"/>
        <pc:sldMkLst>
          <pc:docMk/>
          <pc:sldMk cId="1366368547" sldId="267"/>
        </pc:sldMkLst>
        <pc:spChg chg="add mod">
          <ac:chgData name="Lowell Stott" userId="0b98ffca-be9e-441d-8f5a-92bc9111192e" providerId="ADAL" clId="{EA564333-2331-4BD3-AB1C-D300B1D8B16A}" dt="2020-05-04T17:17:32.455" v="70" actId="1076"/>
          <ac:spMkLst>
            <pc:docMk/>
            <pc:sldMk cId="1366368547" sldId="267"/>
            <ac:spMk id="3" creationId="{53BDCE08-07A4-41D4-8AEF-58C972A7E3A4}"/>
          </ac:spMkLst>
        </pc:spChg>
        <pc:spChg chg="add mod">
          <ac:chgData name="Lowell Stott" userId="0b98ffca-be9e-441d-8f5a-92bc9111192e" providerId="ADAL" clId="{EA564333-2331-4BD3-AB1C-D300B1D8B16A}" dt="2020-05-04T17:17:54.603" v="72" actId="947"/>
          <ac:spMkLst>
            <pc:docMk/>
            <pc:sldMk cId="1366368547" sldId="267"/>
            <ac:spMk id="4" creationId="{7963369B-81C1-4252-8DA6-42B72DF7FE4C}"/>
          </ac:spMkLst>
        </pc:spChg>
        <pc:spChg chg="add mod">
          <ac:chgData name="Lowell Stott" userId="0b98ffca-be9e-441d-8f5a-92bc9111192e" providerId="ADAL" clId="{EA564333-2331-4BD3-AB1C-D300B1D8B16A}" dt="2020-05-04T17:16:57.945" v="43" actId="1076"/>
          <ac:spMkLst>
            <pc:docMk/>
            <pc:sldMk cId="1366368547" sldId="267"/>
            <ac:spMk id="14" creationId="{0810360F-C75A-4CD5-8921-E954B1DC92B4}"/>
          </ac:spMkLst>
        </pc:spChg>
      </pc:sldChg>
      <pc:sldChg chg="modSp">
        <pc:chgData name="Lowell Stott" userId="0b98ffca-be9e-441d-8f5a-92bc9111192e" providerId="ADAL" clId="{EA564333-2331-4BD3-AB1C-D300B1D8B16A}" dt="2020-05-04T17:10:22.230" v="29" actId="20577"/>
        <pc:sldMkLst>
          <pc:docMk/>
          <pc:sldMk cId="3760677539" sldId="303"/>
        </pc:sldMkLst>
        <pc:spChg chg="mod">
          <ac:chgData name="Lowell Stott" userId="0b98ffca-be9e-441d-8f5a-92bc9111192e" providerId="ADAL" clId="{EA564333-2331-4BD3-AB1C-D300B1D8B16A}" dt="2020-05-04T17:10:22.230" v="29" actId="20577"/>
          <ac:spMkLst>
            <pc:docMk/>
            <pc:sldMk cId="3760677539" sldId="303"/>
            <ac:spMk id="6" creationId="{CDADB434-DA50-4DB7-B83B-41A4A61B6914}"/>
          </ac:spMkLst>
        </pc:spChg>
      </pc:sldChg>
      <pc:sldChg chg="addSp modSp">
        <pc:chgData name="Lowell Stott" userId="0b98ffca-be9e-441d-8f5a-92bc9111192e" providerId="ADAL" clId="{EA564333-2331-4BD3-AB1C-D300B1D8B16A}" dt="2020-05-03T18:02:24.395" v="24" actId="166"/>
        <pc:sldMkLst>
          <pc:docMk/>
          <pc:sldMk cId="2603463116" sldId="305"/>
        </pc:sldMkLst>
        <pc:spChg chg="mod ord">
          <ac:chgData name="Lowell Stott" userId="0b98ffca-be9e-441d-8f5a-92bc9111192e" providerId="ADAL" clId="{EA564333-2331-4BD3-AB1C-D300B1D8B16A}" dt="2020-05-03T18:02:24.395" v="24" actId="166"/>
          <ac:spMkLst>
            <pc:docMk/>
            <pc:sldMk cId="2603463116" sldId="305"/>
            <ac:spMk id="2" creationId="{CBA900A0-7301-47F1-9030-806E1F1458C5}"/>
          </ac:spMkLst>
        </pc:spChg>
        <pc:spChg chg="add mod">
          <ac:chgData name="Lowell Stott" userId="0b98ffca-be9e-441d-8f5a-92bc9111192e" providerId="ADAL" clId="{EA564333-2331-4BD3-AB1C-D300B1D8B16A}" dt="2020-05-03T18:02:04.808" v="22" actId="1076"/>
          <ac:spMkLst>
            <pc:docMk/>
            <pc:sldMk cId="2603463116" sldId="305"/>
            <ac:spMk id="3" creationId="{252CB840-DDA3-4F29-AE71-79AFDB23D2EC}"/>
          </ac:spMkLst>
        </pc:spChg>
        <pc:spChg chg="mod">
          <ac:chgData name="Lowell Stott" userId="0b98ffca-be9e-441d-8f5a-92bc9111192e" providerId="ADAL" clId="{EA564333-2331-4BD3-AB1C-D300B1D8B16A}" dt="2020-05-03T18:01:27.445" v="15" actId="1076"/>
          <ac:spMkLst>
            <pc:docMk/>
            <pc:sldMk cId="2603463116" sldId="305"/>
            <ac:spMk id="5" creationId="{D8598052-D3F0-47BB-884F-E4CAE270C73E}"/>
          </ac:spMkLst>
        </pc:spChg>
        <pc:spChg chg="mod">
          <ac:chgData name="Lowell Stott" userId="0b98ffca-be9e-441d-8f5a-92bc9111192e" providerId="ADAL" clId="{EA564333-2331-4BD3-AB1C-D300B1D8B16A}" dt="2020-05-03T18:01:58.337" v="21" actId="947"/>
          <ac:spMkLst>
            <pc:docMk/>
            <pc:sldMk cId="2603463116" sldId="305"/>
            <ac:spMk id="8" creationId="{168D3C23-9C7F-4B6C-8FBA-FB34234281AB}"/>
          </ac:spMkLst>
        </pc:spChg>
        <pc:picChg chg="mod">
          <ac:chgData name="Lowell Stott" userId="0b98ffca-be9e-441d-8f5a-92bc9111192e" providerId="ADAL" clId="{EA564333-2331-4BD3-AB1C-D300B1D8B16A}" dt="2020-05-03T18:01:29.682" v="16" actId="1076"/>
          <ac:picMkLst>
            <pc:docMk/>
            <pc:sldMk cId="2603463116" sldId="305"/>
            <ac:picMk id="4" creationId="{DB5A9A64-B82C-4204-94E3-A527CF5D8061}"/>
          </ac:picMkLst>
        </pc:picChg>
      </pc:sldChg>
      <pc:sldChg chg="modSp">
        <pc:chgData name="Lowell Stott" userId="0b98ffca-be9e-441d-8f5a-92bc9111192e" providerId="ADAL" clId="{EA564333-2331-4BD3-AB1C-D300B1D8B16A}" dt="2020-05-04T17:11:51.845" v="30" actId="20577"/>
        <pc:sldMkLst>
          <pc:docMk/>
          <pc:sldMk cId="3314921566" sldId="306"/>
        </pc:sldMkLst>
        <pc:spChg chg="mod">
          <ac:chgData name="Lowell Stott" userId="0b98ffca-be9e-441d-8f5a-92bc9111192e" providerId="ADAL" clId="{EA564333-2331-4BD3-AB1C-D300B1D8B16A}" dt="2020-05-04T17:11:51.845" v="30" actId="20577"/>
          <ac:spMkLst>
            <pc:docMk/>
            <pc:sldMk cId="3314921566" sldId="306"/>
            <ac:spMk id="12" creationId="{EBE8242B-D0CD-44FB-A6E5-714FBA78BFF8}"/>
          </ac:spMkLst>
        </pc:spChg>
      </pc:sldChg>
      <pc:sldChg chg="modSp">
        <pc:chgData name="Lowell Stott" userId="0b98ffca-be9e-441d-8f5a-92bc9111192e" providerId="ADAL" clId="{EA564333-2331-4BD3-AB1C-D300B1D8B16A}" dt="2020-05-04T17:14:50.887" v="32" actId="1076"/>
        <pc:sldMkLst>
          <pc:docMk/>
          <pc:sldMk cId="891013845" sldId="309"/>
        </pc:sldMkLst>
        <pc:spChg chg="mod">
          <ac:chgData name="Lowell Stott" userId="0b98ffca-be9e-441d-8f5a-92bc9111192e" providerId="ADAL" clId="{EA564333-2331-4BD3-AB1C-D300B1D8B16A}" dt="2020-05-04T17:14:50.887" v="32" actId="1076"/>
          <ac:spMkLst>
            <pc:docMk/>
            <pc:sldMk cId="891013845" sldId="309"/>
            <ac:spMk id="2" creationId="{D641C415-4593-4FB7-9148-A94F1E266DF0}"/>
          </ac:spMkLst>
        </pc:spChg>
      </pc:sldChg>
      <pc:sldChg chg="modSp">
        <pc:chgData name="Lowell Stott" userId="0b98ffca-be9e-441d-8f5a-92bc9111192e" providerId="ADAL" clId="{EA564333-2331-4BD3-AB1C-D300B1D8B16A}" dt="2020-05-04T17:19:22.228" v="89" actId="20577"/>
        <pc:sldMkLst>
          <pc:docMk/>
          <pc:sldMk cId="3563742686" sldId="310"/>
        </pc:sldMkLst>
        <pc:spChg chg="mod">
          <ac:chgData name="Lowell Stott" userId="0b98ffca-be9e-441d-8f5a-92bc9111192e" providerId="ADAL" clId="{EA564333-2331-4BD3-AB1C-D300B1D8B16A}" dt="2020-05-04T17:19:22.228" v="89" actId="20577"/>
          <ac:spMkLst>
            <pc:docMk/>
            <pc:sldMk cId="3563742686" sldId="310"/>
            <ac:spMk id="2" creationId="{3890CBA5-39A2-48DB-80E3-566B8EAB9B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090CF-AC62-460B-A99D-0140255A801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452BA-1D62-4CFE-9BB2-62AF221AA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Here are Earth System has managed to ‘Regulate’ the concentration of atmospheric pCO2 between a very narrow range…..180</a:t>
            </a:r>
            <a:r>
              <a:rPr lang="en-US" altLang="en-US" baseline="0" dirty="0"/>
              <a:t> and 280ppm. </a:t>
            </a:r>
            <a:endParaRPr lang="en-US" altLang="en-US" dirty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294" indent="-30780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1222" indent="-24624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23711" indent="-24624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16201" indent="-24624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08689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1178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93667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86156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48787F-615D-40CE-8B8D-E620EB51F8F4}" type="slidenum">
              <a:rPr lang="en-US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94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294" indent="-30780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1222" indent="-24624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23711" indent="-24624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16201" indent="-24624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08689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1178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93667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86156" indent="-24624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C9A3B9-C7EF-4C04-8070-7157F9462701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06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3DB1-A1D9-4E11-B0F6-1963770EB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061FB-C0F2-4DFB-BBDE-195B0BB1C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4863B-76AB-4C02-A050-4F12D094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D4380-A56F-48F4-8CD9-6D327E24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EA8C3-AA84-4300-AEF0-21D9229A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6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79A51-08DC-4FBE-BE30-938F007D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30427-C9F7-4135-A890-BBC48C49A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974D-CF35-49F8-B8CD-E7507305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D4E4-DBD0-43AF-A3EB-CDD4F430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F453F-9222-4E73-9792-F3AC40F1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37F308-5166-4082-B178-668CD036F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B4BDC-78BF-49C7-A598-65BFC4E6F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A1FB0-3A15-4E10-BF0D-BF2080FA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D4626-619F-49E9-B618-1E16A3D5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90229-96E8-4456-B7AE-230F2BB7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53FB-EBD2-4C1D-ABD4-02DF311F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ECC24-B52A-4097-AB00-D6342BE8E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4C14F-88C9-4B20-B1D4-502BAD71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D0288-FB90-4CFD-88DC-82FF98355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C913D-7EBC-4DC8-8FBC-3EA2CBFD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020C-3318-47D3-8E93-9BBFDE69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F608A-130A-41A7-A71F-FD2CF5ED7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935D0-0DBB-40AF-B4A4-5C9D8036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CCE69-E1DF-468F-ACF1-B03EF14A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1EBA0-E495-4202-A5F4-6D6E0E46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8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4C7E-AFB3-4349-A7C8-3AE52101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1369-FE42-41E9-B720-7C3FD175A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850AC-1020-4CA1-8DAB-E2A27B993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173F6-68AE-403C-9F60-21E16075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7DCC6-AB6A-4974-AADB-42C94050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95F5-D213-4DA6-99A7-AA955EAA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7EF1-2CC8-4FDC-A6CC-8BB840E1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E107C-C128-4AAD-8D56-6FC92604A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3A00E-98E9-45ED-8442-2F4440C75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ED677-81F2-4745-BC3A-3583D49DB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17414-2EE4-4377-90A9-BC814D4AF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09C73-0DF4-44BB-B13D-6A73E4D1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CCE08C-B825-4A17-A9CF-6D06F7F9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56F20-99CC-4402-A9A3-80C2AAD1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3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E3A4-3099-483B-8679-64B8636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C5E826-4844-4472-A43C-97E77252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9D9F4-9BD5-4A6A-AC48-8887D5A4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61B0E-12B8-443C-A343-5E310825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2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4DF85-E05D-4642-AD33-D8ACB7EE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B7A4F-2196-4C1C-8D99-00684D7B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7C89C-D7D0-4009-95BB-C4233056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6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08DA-B194-49DA-BBCD-7257ED18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63391-8C05-4F37-B986-55E945AE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B7AE2-1E26-4871-8904-D82F5AD43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EF0BA-E476-4365-91D4-411B0C07D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94E8B-DD81-49D5-A9F7-BD0FE259A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6E545-C9EF-47F4-8E43-BE23023F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5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AE5D-9A86-4536-8653-48579FD7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AA387-9744-40CA-BF5A-7356F0B7C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28919-BD16-42FD-A412-B9462158A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12E3-0422-424E-8F6A-9DBD7B23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81817-4820-4C51-8DBA-BD0E5B5B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CBB73-C28C-446E-9AF3-87797523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BC8FA6-9E4F-4698-88B5-23E72139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FE5F-0CF3-413C-96E2-91A12CB38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53821-159B-433C-81DE-FCB95E3B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07AF9-493A-46E1-9955-EA169A481634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AD5FE-1E47-4B04-8BDC-ECBF9F53B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2135-E515-4A7B-999C-D03CF35AD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5130A-31EE-4AC8-84C8-F5A3F730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1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14E35-40DB-4C76-9676-CDE22304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584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Title: Storage/Release of Geologic Carbon Influenced Pleistocene Glacial/Interglacial Atmospheric pCO</a:t>
            </a:r>
            <a:r>
              <a:rPr lang="en-US" baseline="-25000" dirty="0"/>
              <a:t>2</a:t>
            </a:r>
            <a:r>
              <a:rPr lang="en-US" dirty="0"/>
              <a:t> Cycles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72C1E-2510-4BF5-8341-EA85814CE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0752"/>
            <a:ext cx="9144000" cy="1655762"/>
          </a:xfrm>
        </p:spPr>
        <p:txBody>
          <a:bodyPr/>
          <a:lstStyle/>
          <a:p>
            <a:r>
              <a:rPr lang="en-US" dirty="0"/>
              <a:t>Lowell Stott, University of Southern California</a:t>
            </a:r>
          </a:p>
          <a:p>
            <a:r>
              <a:rPr lang="en-US" u="sng" dirty="0"/>
              <a:t>With</a:t>
            </a:r>
            <a:r>
              <a:rPr lang="en-US" dirty="0"/>
              <a:t>, Jun Shao, Katie Harazin, Bryan Davy, Ingo Pecher, Richard Coffin, Ludovic </a:t>
            </a:r>
            <a:r>
              <a:rPr lang="en-US" dirty="0" err="1"/>
              <a:t>Reass</a:t>
            </a:r>
            <a:r>
              <a:rPr lang="en-US" dirty="0"/>
              <a:t>, Jenny Suckale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8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9A4C-035B-40AC-9456-89A631B4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7635" cy="1325563"/>
          </a:xfrm>
        </p:spPr>
        <p:txBody>
          <a:bodyPr>
            <a:normAutofit/>
          </a:bodyPr>
          <a:lstStyle/>
          <a:p>
            <a:r>
              <a:rPr lang="en-US" dirty="0"/>
              <a:t>Prevailing Hypothesis Predicts Increasing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14</a:t>
            </a:r>
            <a:r>
              <a:rPr lang="en-US" dirty="0"/>
              <a:t>C during H1 as Ocean Ventilation Increases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CEB4127-A126-44B4-BCCF-8B38C6BC24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2199"/>
            <a:ext cx="5943600" cy="4667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3E38AE-8681-46D6-9DF3-8CC94A995272}"/>
              </a:ext>
            </a:extLst>
          </p:cNvPr>
          <p:cNvSpPr/>
          <p:nvPr/>
        </p:nvSpPr>
        <p:spPr>
          <a:xfrm>
            <a:off x="6210748" y="1992631"/>
            <a:ext cx="5622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Benthic </a:t>
            </a:r>
            <a:r>
              <a:rPr lang="en-US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14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 from the deep Pacific cores and MAR13 (global surface ocean) </a:t>
            </a:r>
            <a:r>
              <a:rPr lang="en-US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14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C. The solid black line is the simulated deep Pacific (130E-130W, 0-50N, 2000-3000m) </a:t>
            </a:r>
            <a:r>
              <a:rPr lang="en-US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14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 response to enhanced ventilation during the deglaciation (Menviel et al 2018).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E109E-A20A-4342-8D61-38A12EED9237}"/>
              </a:ext>
            </a:extLst>
          </p:cNvPr>
          <p:cNvSpPr/>
          <p:nvPr/>
        </p:nvSpPr>
        <p:spPr>
          <a:xfrm>
            <a:off x="6499420" y="3559005"/>
            <a:ext cx="42707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 Water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40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not increase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During Deglacia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tion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437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250" y="848755"/>
            <a:ext cx="7864043" cy="5073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304" y="889597"/>
            <a:ext cx="422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Radiocarbon History </a:t>
            </a:r>
          </a:p>
        </p:txBody>
      </p:sp>
      <p:sp>
        <p:nvSpPr>
          <p:cNvPr id="3" name="Down Arrow 2"/>
          <p:cNvSpPr/>
          <p:nvPr/>
        </p:nvSpPr>
        <p:spPr>
          <a:xfrm rot="3342248">
            <a:off x="7178670" y="1580453"/>
            <a:ext cx="663811" cy="2337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434157">
            <a:off x="6494764" y="2570359"/>
            <a:ext cx="211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Mystery Interval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2666" y="202424"/>
            <a:ext cx="525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Important Clue,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88304" y="704931"/>
            <a:ext cx="215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Southon et al., 2012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8172" y="3005544"/>
            <a:ext cx="2809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/>
              <a:t>200</a:t>
            </a:r>
            <a:r>
              <a:rPr lang="en-US" altLang="en-US" sz="2400" baseline="30000" dirty="0"/>
              <a:t>o</a:t>
            </a:r>
            <a:r>
              <a:rPr lang="en-US" altLang="en-US" sz="1600" dirty="0"/>
              <a:t>/</a:t>
            </a:r>
            <a:r>
              <a:rPr lang="en-US" altLang="en-US" sz="1600" dirty="0" err="1"/>
              <a:t>oo</a:t>
            </a:r>
            <a:r>
              <a:rPr lang="en-US" altLang="en-US" sz="2400" dirty="0"/>
              <a:t> Drop in </a:t>
            </a:r>
            <a:r>
              <a:rPr lang="en-US" altLang="en-US" sz="2400" dirty="0">
                <a:latin typeface="Symbol" panose="05050102010706020507" pitchFamily="18" charset="2"/>
              </a:rPr>
              <a:t>D</a:t>
            </a:r>
            <a:r>
              <a:rPr lang="en-US" altLang="en-US" sz="2400" baseline="30000" dirty="0"/>
              <a:t>14</a:t>
            </a:r>
            <a:r>
              <a:rPr lang="en-US" altLang="en-US" sz="2400" dirty="0"/>
              <a:t>C?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58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719" y="246090"/>
            <a:ext cx="8828363" cy="6011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1018" y="6072846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Reimer et al.,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4574" y="521862"/>
            <a:ext cx="997222" cy="5163208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-Down Arrow 4"/>
          <p:cNvSpPr/>
          <p:nvPr/>
        </p:nvSpPr>
        <p:spPr>
          <a:xfrm>
            <a:off x="3185842" y="3251801"/>
            <a:ext cx="403123" cy="247871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4087" y="425810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200-250 </a:t>
            </a:r>
            <a:r>
              <a:rPr lang="en-US" sz="2400" baseline="30000" dirty="0"/>
              <a:t>o</a:t>
            </a:r>
            <a:r>
              <a:rPr lang="en-US" sz="2400" dirty="0"/>
              <a:t>/</a:t>
            </a:r>
            <a:r>
              <a:rPr lang="en-US" sz="1600" dirty="0" err="1"/>
              <a:t>oo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B52B2-5F21-4F2A-A1F0-DC95532C8EBC}"/>
              </a:ext>
            </a:extLst>
          </p:cNvPr>
          <p:cNvSpPr/>
          <p:nvPr/>
        </p:nvSpPr>
        <p:spPr>
          <a:xfrm>
            <a:off x="-110891" y="1363655"/>
            <a:ext cx="4179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During the Late Glacial and early Deglacial </a:t>
            </a:r>
          </a:p>
          <a:p>
            <a:pPr algn="ctr"/>
            <a:r>
              <a:rPr lang="en-US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Production Constant</a:t>
            </a:r>
          </a:p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decreases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42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47BD-9CEF-41AA-89EA-D3CA46C7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Shallow-Intermediate Depth Sites </a:t>
            </a:r>
            <a:br>
              <a:rPr lang="en-US" dirty="0"/>
            </a:br>
            <a:r>
              <a:rPr lang="en-US" dirty="0"/>
              <a:t>Document Large Deglacial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14</a:t>
            </a:r>
            <a:r>
              <a:rPr lang="en-US" dirty="0"/>
              <a:t>C excursions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BD7B7FD-C05A-4A89-83D6-525E1E21FB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32" y="2178741"/>
            <a:ext cx="4733925" cy="4479925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4FE8E26-F0A6-425B-A9B1-13B7FEA5A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914900" cy="2743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B7A0F-7BEE-4C48-A7D2-8BF572B86F14}"/>
              </a:ext>
            </a:extLst>
          </p:cNvPr>
          <p:cNvSpPr/>
          <p:nvPr/>
        </p:nvSpPr>
        <p:spPr>
          <a:xfrm>
            <a:off x="6096000" y="44345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Shallow intermediate depth cores that document large 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14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 excursions during the last deglaciation. Note the largest offset between the atmosphere (INTCAL) and the intermediate depth ocean is greatest during the deglacial period.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9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C415-4593-4FB7-9148-A94F1E26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19" y="109987"/>
            <a:ext cx="4782424" cy="1325563"/>
          </a:xfrm>
        </p:spPr>
        <p:txBody>
          <a:bodyPr/>
          <a:lstStyle/>
          <a:p>
            <a:r>
              <a:rPr lang="en-US" dirty="0"/>
              <a:t>Recent Discoveries</a:t>
            </a:r>
          </a:p>
        </p:txBody>
      </p:sp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EFFA97C-456D-40FE-B3AF-A3240E02C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550"/>
            <a:ext cx="7205472" cy="4818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DF2531-36FB-40DA-BC17-C0F0F00B0A33}"/>
              </a:ext>
            </a:extLst>
          </p:cNvPr>
          <p:cNvSpPr/>
          <p:nvPr/>
        </p:nvSpPr>
        <p:spPr>
          <a:xfrm>
            <a:off x="7487322" y="1435550"/>
            <a:ext cx="470467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Numerous Sources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Geologic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Carbon That Are Not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Currently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Included in Marine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Carbon Budgets</a:t>
            </a:r>
          </a:p>
        </p:txBody>
      </p:sp>
    </p:spTree>
    <p:extLst>
      <p:ext uri="{BB962C8B-B14F-4D97-AF65-F5344CB8AC3E}">
        <p14:creationId xmlns:p14="http://schemas.microsoft.com/office/powerpoint/2010/main" val="89101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0117" y="6025596"/>
            <a:ext cx="207492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Inagaki et al, 2006</a:t>
            </a:r>
            <a:endParaRPr lang="en-US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889" y="0"/>
            <a:ext cx="113672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Reservoirs of Liquid/Hydrate CO</a:t>
            </a:r>
            <a:r>
              <a:rPr lang="en-US" sz="5400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6" name="EGU CO2">
            <a:hlinkClick r:id="" action="ppaction://media"/>
            <a:extLst>
              <a:ext uri="{FF2B5EF4-FFF2-40B4-BE49-F238E27FC236}">
                <a16:creationId xmlns:a16="http://schemas.microsoft.com/office/drawing/2014/main" id="{90DB337A-4A60-451D-8E1B-B2258D838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601" y="967931"/>
            <a:ext cx="8912114" cy="50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77" y="384402"/>
            <a:ext cx="85010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956035" y="6022258"/>
            <a:ext cx="4874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Map from </a:t>
            </a:r>
            <a:r>
              <a:rPr lang="en-US" altLang="en-US" dirty="0" err="1"/>
              <a:t>Hannington</a:t>
            </a:r>
            <a:r>
              <a:rPr lang="en-US" altLang="en-US" dirty="0"/>
              <a:t> et al., 2011</a:t>
            </a:r>
          </a:p>
        </p:txBody>
      </p:sp>
      <p:sp>
        <p:nvSpPr>
          <p:cNvPr id="5" name="Oval 4"/>
          <p:cNvSpPr/>
          <p:nvPr/>
        </p:nvSpPr>
        <p:spPr>
          <a:xfrm>
            <a:off x="8058149" y="2355212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36971" y="1633779"/>
            <a:ext cx="327546" cy="382137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72357" y="3478042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73187" y="2228481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2900" y="384402"/>
            <a:ext cx="230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Hydrothermal Systems</a:t>
            </a:r>
          </a:p>
        </p:txBody>
      </p:sp>
      <p:sp>
        <p:nvSpPr>
          <p:cNvPr id="9" name="Oval 8"/>
          <p:cNvSpPr/>
          <p:nvPr/>
        </p:nvSpPr>
        <p:spPr>
          <a:xfrm>
            <a:off x="7730603" y="2015145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34903" y="1633008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5653" y="3915675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22352" y="3787516"/>
            <a:ext cx="327546" cy="3821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DCE08-07A4-41D4-8AEF-58C972A7E3A4}"/>
              </a:ext>
            </a:extLst>
          </p:cNvPr>
          <p:cNvSpPr/>
          <p:nvPr/>
        </p:nvSpPr>
        <p:spPr>
          <a:xfrm>
            <a:off x="708605" y="3089709"/>
            <a:ext cx="311441" cy="40267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10360F-C75A-4CD5-8921-E954B1DC92B4}"/>
              </a:ext>
            </a:extLst>
          </p:cNvPr>
          <p:cNvSpPr/>
          <p:nvPr/>
        </p:nvSpPr>
        <p:spPr>
          <a:xfrm>
            <a:off x="9176082" y="2937102"/>
            <a:ext cx="311441" cy="40267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3369B-81C1-4252-8DA6-42B72DF7FE4C}"/>
              </a:ext>
            </a:extLst>
          </p:cNvPr>
          <p:cNvSpPr txBox="1"/>
          <p:nvPr/>
        </p:nvSpPr>
        <p:spPr>
          <a:xfrm>
            <a:off x="342900" y="3429000"/>
            <a:ext cx="155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Sites of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14</a:t>
            </a:r>
            <a:r>
              <a:rPr lang="en-US" dirty="0"/>
              <a:t>C excursions</a:t>
            </a:r>
          </a:p>
        </p:txBody>
      </p:sp>
    </p:spTree>
    <p:extLst>
      <p:ext uri="{BB962C8B-B14F-4D97-AF65-F5344CB8AC3E}">
        <p14:creationId xmlns:p14="http://schemas.microsoft.com/office/powerpoint/2010/main" val="1366368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0CBA5-39A2-48DB-80E3-566B8EAB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28" y="1208997"/>
            <a:ext cx="1128127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findings presented here have important implications for the prevailing hypothesis for glacial/interglacial pCO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variability and importantly, for the global carbon cycle. We’ve shown that the hypothesis for sequestration of excess respired carbon in the deep sea is not consistent with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 and 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 data now available.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And the sustained decrease of 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 in the deep Pacific by -100‰ during the first five thousand years of the deglaciation (18-13ka) requires there to have been a large flux of 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 -depleted carbon into the ocean carbon pool that lowered the entire Pacific 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C. That source of carbon must have come from sites where 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C-dead carbon accumulates and can be released to the ocean on relatively short time scales. Together with recent discoveries of liquid and hydrate reservoirs of CO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accumulating on and near the sea floor these 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 records from continental margin locations indicate there are sources of carbon to the ocean that are not currently included in marine carbon budgets.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With this recognition comes 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need to re-evaluate the long-standing view that geologic processes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do not influence the global carbon cycle and atmospheric pCO</a:t>
            </a:r>
            <a:r>
              <a:rPr kumimoji="0" lang="en-US" altLang="en-US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on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glacial time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scales. This calls for a concerted effort to identify sites where of geologic carbon is stored and can be released on glacial cycle time scales.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305ABB-B9CD-4000-987C-9B6B7D3CC011}"/>
              </a:ext>
            </a:extLst>
          </p:cNvPr>
          <p:cNvSpPr/>
          <p:nvPr/>
        </p:nvSpPr>
        <p:spPr>
          <a:xfrm>
            <a:off x="813985" y="285667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6374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98021"/>
            <a:ext cx="86868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/>
              <a:t>Antarctic Air Temperatures and</a:t>
            </a:r>
            <a:br>
              <a:rPr lang="en-US" altLang="en-US" sz="3600" dirty="0"/>
            </a:br>
            <a:r>
              <a:rPr lang="en-US" altLang="en-US" sz="3600" dirty="0"/>
              <a:t>Associated Atmospheric CO</a:t>
            </a:r>
            <a:r>
              <a:rPr lang="en-US" altLang="en-US" sz="3600" baseline="-25000" dirty="0"/>
              <a:t>2 </a:t>
            </a:r>
            <a:r>
              <a:rPr lang="en-US" altLang="en-US" sz="3600" dirty="0"/>
              <a:t>Variability</a:t>
            </a:r>
            <a:br>
              <a:rPr lang="en-US" altLang="en-US" sz="3600" dirty="0"/>
            </a:br>
            <a:endParaRPr lang="en-US" altLang="en-US" sz="3600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626012" y="5181600"/>
            <a:ext cx="1015687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If temperatures are linked to atmospheric CO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variability, what controls the CO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perturbations?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After More than 30 Years of Research the Source of CO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and the Mechanism Responsible for its Regulation Remains a Mystery-----</a:t>
            </a:r>
            <a:r>
              <a:rPr lang="en-US" altLang="en-US" b="1" dirty="0"/>
              <a:t>A Grand Challenge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076" name="Picture 5" descr="lowell_figure1revi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91" y="1385208"/>
            <a:ext cx="9224509" cy="368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470419" y="1385208"/>
            <a:ext cx="7317501" cy="1731078"/>
            <a:chOff x="2470419" y="1385208"/>
            <a:chExt cx="7317501" cy="1731078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2470419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3597133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602276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5455597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308918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198602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8242396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9095717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9773959" y="1385208"/>
              <a:ext cx="13961" cy="1731078"/>
            </a:xfrm>
            <a:prstGeom prst="straightConnector1">
              <a:avLst/>
            </a:prstGeom>
            <a:ln w="793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63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2286-7AC3-4A10-A898-E9B286FE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Prevailing Hypothesis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Carbon Pump Ocean &amp; Ventilation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16BB5-415E-4E7D-A513-7185CC814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The prevailing hypothesis to explain the glacial/interglacial pCO</a:t>
            </a:r>
            <a:r>
              <a:rPr lang="en-US" sz="3600" baseline="-25000" dirty="0"/>
              <a:t>2</a:t>
            </a:r>
            <a:r>
              <a:rPr lang="en-US" sz="3600" dirty="0"/>
              <a:t> variability calls upon </a:t>
            </a:r>
            <a:r>
              <a:rPr lang="en-US" sz="3600" b="1" u="sng" dirty="0"/>
              <a:t>ocean-stratification and reduced ventilation </a:t>
            </a:r>
            <a:r>
              <a:rPr lang="en-US" sz="3600" dirty="0"/>
              <a:t>of deep waters during glaciations.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In this scenario atmospheric CO</a:t>
            </a:r>
            <a:r>
              <a:rPr lang="en-US" sz="3600" baseline="-25000" dirty="0"/>
              <a:t>2</a:t>
            </a:r>
            <a:r>
              <a:rPr lang="en-US" sz="3600" dirty="0"/>
              <a:t> is drawn down by the marine </a:t>
            </a:r>
            <a:r>
              <a:rPr lang="en-US" sz="3600" b="1" u="sng" dirty="0"/>
              <a:t>biological pump </a:t>
            </a:r>
            <a:r>
              <a:rPr lang="en-US" sz="3600" dirty="0"/>
              <a:t>and respired metabolic carbon accumulates in a deep ocean reservoir that remains isolated from the atmosphere. </a:t>
            </a:r>
          </a:p>
        </p:txBody>
      </p:sp>
    </p:spTree>
    <p:extLst>
      <p:ext uri="{BB962C8B-B14F-4D97-AF65-F5344CB8AC3E}">
        <p14:creationId xmlns:p14="http://schemas.microsoft.com/office/powerpoint/2010/main" val="74844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8819-5555-453C-9193-A6295CA2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124"/>
          </a:xfrm>
        </p:spPr>
        <p:txBody>
          <a:bodyPr>
            <a:normAutofit fontScale="90000"/>
          </a:bodyPr>
          <a:lstStyle/>
          <a:p>
            <a:r>
              <a:rPr lang="en-US" dirty="0"/>
              <a:t>Prevailing Hypothesis Predicts: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0084-BBF9-4FE1-882F-8567F659E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465"/>
            <a:ext cx="10812332" cy="21654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Increased dissolved carbon in Deep Waters of the Pacific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Lower deep water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-25000" dirty="0"/>
              <a:t>DIC</a:t>
            </a:r>
            <a:r>
              <a:rPr lang="en-US" dirty="0"/>
              <a:t> from accumulation of respired carbon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Lower dissolved oxygen concentrations in Pacific Deep Water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Longer deep water residence times and hence, lower </a:t>
            </a:r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baseline="30000" dirty="0"/>
              <a:t>14</a:t>
            </a:r>
            <a:r>
              <a:rPr lang="en-US" dirty="0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5C07E6-E3D9-44BD-830D-36E94E16A2B1}"/>
              </a:ext>
            </a:extLst>
          </p:cNvPr>
          <p:cNvSpPr/>
          <p:nvPr/>
        </p:nvSpPr>
        <p:spPr>
          <a:xfrm>
            <a:off x="816291" y="1097371"/>
            <a:ext cx="30075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Glacial Ocean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0AB54-6751-411E-9777-6D87A3118E91}"/>
              </a:ext>
            </a:extLst>
          </p:cNvPr>
          <p:cNvSpPr/>
          <p:nvPr/>
        </p:nvSpPr>
        <p:spPr>
          <a:xfrm>
            <a:off x="816291" y="3780256"/>
            <a:ext cx="5939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DeGlacial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Ocean, Heinrich 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ADB434-DA50-4DB7-B83B-41A4A61B6914}"/>
              </a:ext>
            </a:extLst>
          </p:cNvPr>
          <p:cNvSpPr txBox="1">
            <a:spLocks/>
          </p:cNvSpPr>
          <p:nvPr/>
        </p:nvSpPr>
        <p:spPr>
          <a:xfrm>
            <a:off x="838200" y="4488142"/>
            <a:ext cx="10812332" cy="216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Rising deep water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-25000" dirty="0"/>
              <a:t>DIC</a:t>
            </a:r>
            <a:r>
              <a:rPr lang="en-US" dirty="0"/>
              <a:t> from ventilation of old respired carbon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Higher dissolved oxygen concentrations in Pacific Deep Water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Shorter deep water residence times in the deglacial ocean and hence, higher deep water </a:t>
            </a:r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baseline="30000" dirty="0"/>
              <a:t>14</a:t>
            </a:r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6067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Global Carbon Budget Assumes Constant Geologic Carbon Flux on Glacial/Interglacial Timescales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Ocean Being the Next Largest Reservoir is Assumed to Regulate Atmospheric pCO</a:t>
            </a:r>
            <a:r>
              <a:rPr lang="en-US" baseline="-25000" dirty="0"/>
              <a:t>2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Production Rate May Remain ~Constant, But Geologic Storage May Not Remain Constant</a:t>
            </a:r>
          </a:p>
        </p:txBody>
      </p:sp>
    </p:spTree>
    <p:extLst>
      <p:ext uri="{BB962C8B-B14F-4D97-AF65-F5344CB8AC3E}">
        <p14:creationId xmlns:p14="http://schemas.microsoft.com/office/powerpoint/2010/main" val="351613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5A9A64-B82C-4204-94E3-A527CF5D806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72" y="981128"/>
            <a:ext cx="6005534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98052-D3F0-47BB-884F-E4CAE270C73E}"/>
              </a:ext>
            </a:extLst>
          </p:cNvPr>
          <p:cNvSpPr/>
          <p:nvPr/>
        </p:nvSpPr>
        <p:spPr>
          <a:xfrm>
            <a:off x="194494" y="268695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Yu Mincho" panose="02020400000000000000" pitchFamily="18" charset="-128"/>
              </a:rPr>
              <a:t>Jacobel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, A. W.</a:t>
            </a:r>
            <a:r>
              <a:rPr lang="en-US" i="1" dirty="0">
                <a:latin typeface="Times New Roman" panose="02020603050405020304" pitchFamily="18" charset="0"/>
                <a:ea typeface="Yu Mincho" panose="02020400000000000000" pitchFamily="18" charset="-128"/>
              </a:rPr>
              <a:t> et al.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 Deep Pacific storage of respired carbon during the last ice age: Perspectives from bottom water oxygen reconstructions. </a:t>
            </a:r>
            <a:r>
              <a:rPr lang="en-US" i="1" dirty="0">
                <a:latin typeface="Times New Roman" panose="02020603050405020304" pitchFamily="18" charset="0"/>
                <a:ea typeface="Yu Mincho" panose="02020400000000000000" pitchFamily="18" charset="-128"/>
              </a:rPr>
              <a:t>Quaternary Science Reviews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, 106065, (2019).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Anderson, R. F.</a:t>
            </a:r>
            <a:r>
              <a:rPr lang="en-US" i="1" dirty="0">
                <a:latin typeface="Times New Roman" panose="02020603050405020304" pitchFamily="18" charset="0"/>
                <a:ea typeface="Yu Mincho" panose="02020400000000000000" pitchFamily="18" charset="-128"/>
              </a:rPr>
              <a:t> et al.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 Deep-Sea Oxygen Depletion and Ocean Carbon Sequestration During the Last Ice Age. </a:t>
            </a:r>
            <a:r>
              <a:rPr lang="en-US" i="1" dirty="0">
                <a:latin typeface="Times New Roman" panose="02020603050405020304" pitchFamily="18" charset="0"/>
                <a:ea typeface="Yu Mincho" panose="02020400000000000000" pitchFamily="18" charset="-128"/>
              </a:rPr>
              <a:t>Global Biogeochemical Cycles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Yu Mincho" panose="02020400000000000000" pitchFamily="18" charset="-128"/>
              </a:rPr>
              <a:t>33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, 301-317, (2019).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AB574-A178-4D77-BE5B-06415C0BD9FF}"/>
              </a:ext>
            </a:extLst>
          </p:cNvPr>
          <p:cNvSpPr/>
          <p:nvPr/>
        </p:nvSpPr>
        <p:spPr>
          <a:xfrm>
            <a:off x="388988" y="1566226"/>
            <a:ext cx="57070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Recent Studies Estimate 130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mol/kg 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Lower Glacial Deep Water [O</a:t>
            </a:r>
            <a:r>
              <a:rPr lang="en-US" sz="2800" b="0" cap="none" spc="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9B456528-076F-4495-A5A5-C00DC3584F4E}"/>
              </a:ext>
            </a:extLst>
          </p:cNvPr>
          <p:cNvSpPr/>
          <p:nvPr/>
        </p:nvSpPr>
        <p:spPr>
          <a:xfrm rot="18666744">
            <a:off x="9094655" y="3812437"/>
            <a:ext cx="1663506" cy="42978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8D3C23-9C7F-4B6C-8FBA-FB34234281AB}"/>
              </a:ext>
            </a:extLst>
          </p:cNvPr>
          <p:cNvSpPr/>
          <p:nvPr/>
        </p:nvSpPr>
        <p:spPr>
          <a:xfrm>
            <a:off x="5538398" y="5332466"/>
            <a:ext cx="612366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130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mol/kg lowering of  Deep Water O</a:t>
            </a:r>
            <a:r>
              <a:rPr lang="en-US" sz="2800" b="0" cap="none" spc="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metabolic carbon respiration 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 lower 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2800" b="0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2800" b="0" cap="none" spc="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by ~1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‰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CB840-DDA3-4F29-AE71-79AFDB23D2EC}"/>
              </a:ext>
            </a:extLst>
          </p:cNvPr>
          <p:cNvSpPr/>
          <p:nvPr/>
        </p:nvSpPr>
        <p:spPr>
          <a:xfrm>
            <a:off x="2177022" y="5332466"/>
            <a:ext cx="3255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Important!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900A0-7301-47F1-9030-806E1F14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1" y="131904"/>
            <a:ext cx="11816379" cy="1325563"/>
          </a:xfrm>
        </p:spPr>
        <p:txBody>
          <a:bodyPr/>
          <a:lstStyle/>
          <a:p>
            <a:r>
              <a:rPr lang="en-US" dirty="0"/>
              <a:t>Testing Prevailing Hypothesis: </a:t>
            </a:r>
            <a:br>
              <a:rPr lang="en-US" dirty="0"/>
            </a:br>
            <a:r>
              <a:rPr lang="en-US" dirty="0"/>
              <a:t>Lower Glacial Dissolved O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346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345D-817A-48BD-B4BC-5DB2FC31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Prevailing Hypothesis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01A9E4D-0698-49CD-831D-23C37F9D70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8" y="1690688"/>
            <a:ext cx="5943600" cy="4810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1A05C-3165-480D-B0E3-EEFDADABF725}"/>
              </a:ext>
            </a:extLst>
          </p:cNvPr>
          <p:cNvSpPr/>
          <p:nvPr/>
        </p:nvSpPr>
        <p:spPr>
          <a:xfrm>
            <a:off x="6096000" y="240389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The record of atmospheric </a:t>
            </a:r>
            <a:r>
              <a:rPr lang="en-US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13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 (CO</a:t>
            </a:r>
            <a:r>
              <a:rPr lang="en-US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), planktic (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</a:rPr>
              <a:t>G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</a:rPr>
              <a:t>ruber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13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and benthic (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</a:rPr>
              <a:t>C.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mundula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13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C from core MD98-2181 from the western tropical Pacific. All values are plotted relative to the VPDB standard.  Located at 2114m water depth, the marine core is bathed today by Pacific Deep Water.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66A9BD-174B-4E91-BEEB-54FA69358FA1}"/>
              </a:ext>
            </a:extLst>
          </p:cNvPr>
          <p:cNvSpPr/>
          <p:nvPr/>
        </p:nvSpPr>
        <p:spPr>
          <a:xfrm>
            <a:off x="5921773" y="4203550"/>
            <a:ext cx="62644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Net Change </a:t>
            </a:r>
          </a:p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glacial Deep Water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44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</a:t>
            </a:r>
          </a:p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(relative to surface water)</a:t>
            </a:r>
          </a:p>
        </p:txBody>
      </p:sp>
    </p:spTree>
    <p:extLst>
      <p:ext uri="{BB962C8B-B14F-4D97-AF65-F5344CB8AC3E}">
        <p14:creationId xmlns:p14="http://schemas.microsoft.com/office/powerpoint/2010/main" val="339613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F6093E7-4181-4445-BD49-554B2ABD5A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9" y="1937366"/>
            <a:ext cx="5216562" cy="49206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E8242B-D0CD-44FB-A6E5-714FBA78BFF8}"/>
              </a:ext>
            </a:extLst>
          </p:cNvPr>
          <p:cNvSpPr/>
          <p:nvPr/>
        </p:nvSpPr>
        <p:spPr>
          <a:xfrm>
            <a:off x="5653144" y="20917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Benthic 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altLang="en-US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  (</a:t>
            </a:r>
            <a:r>
              <a:rPr lang="en-US" altLang="en-US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) from deep Pacific cores 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MD98-2181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(magenta, this study) and 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W8709A-13PC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(red)(Lund et al, 2011 and 2013) and the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LOVECLIM 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simulated Deep Pacific </a:t>
            </a:r>
            <a:r>
              <a:rPr lang="en-US" altLang="en-US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baseline="-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DIC</a:t>
            </a:r>
            <a:r>
              <a:rPr lang="en-US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response to enhanced ventilation (blue) (Menviel et al., 2018).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</a:t>
            </a:r>
            <a:endParaRPr lang="en-US" altLang="en-US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D63371-9936-453B-8DA5-ACA38B8CE3D4}"/>
              </a:ext>
            </a:extLst>
          </p:cNvPr>
          <p:cNvSpPr/>
          <p:nvPr/>
        </p:nvSpPr>
        <p:spPr>
          <a:xfrm>
            <a:off x="5969597" y="3325807"/>
            <a:ext cx="56543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Increase in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Pacific Deep Water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54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during H1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E737C-176C-4F36-A610-D20B68D2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5040"/>
          </a:xfrm>
        </p:spPr>
        <p:txBody>
          <a:bodyPr/>
          <a:lstStyle/>
          <a:p>
            <a:r>
              <a:rPr lang="en-US" dirty="0"/>
              <a:t>Prevailing Hypothesis predicts increasing Pacific Deep Water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13</a:t>
            </a:r>
            <a:r>
              <a:rPr lang="en-US" dirty="0"/>
              <a:t>C during H1</a:t>
            </a:r>
          </a:p>
        </p:txBody>
      </p:sp>
    </p:spTree>
    <p:extLst>
      <p:ext uri="{BB962C8B-B14F-4D97-AF65-F5344CB8AC3E}">
        <p14:creationId xmlns:p14="http://schemas.microsoft.com/office/powerpoint/2010/main" val="331492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69D5-8BE6-4D90-8F82-1F12432E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Prevailing Hypothesis Predicts:</a:t>
            </a:r>
            <a:br>
              <a:rPr lang="en-US" dirty="0"/>
            </a:br>
            <a:r>
              <a:rPr lang="en-US" dirty="0"/>
              <a:t>Longer Residence Time of Pacific Deep Water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B33DF00-DC7C-47CB-A87D-678B22403B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7" y="2042851"/>
            <a:ext cx="5336540" cy="4020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B91C47-055F-4935-8F7C-89FB49F78DC1}"/>
              </a:ext>
            </a:extLst>
          </p:cNvPr>
          <p:cNvSpPr/>
          <p:nvPr/>
        </p:nvSpPr>
        <p:spPr>
          <a:xfrm>
            <a:off x="5809503" y="204285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Planktic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</a:rPr>
              <a:t>14</a:t>
            </a:r>
            <a:r>
              <a:rPr lang="en-US" dirty="0">
                <a:latin typeface="Times New Roman" panose="02020603050405020304" pitchFamily="18" charset="0"/>
              </a:rPr>
              <a:t>C (red) and benthic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</a:rPr>
              <a:t>14</a:t>
            </a:r>
            <a:r>
              <a:rPr lang="en-US" dirty="0">
                <a:latin typeface="Times New Roman" panose="02020603050405020304" pitchFamily="18" charset="0"/>
              </a:rPr>
              <a:t>C (green) from core MD98-2181 with the Marine 13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</a:rPr>
              <a:t>14</a:t>
            </a:r>
            <a:r>
              <a:rPr lang="en-US" dirty="0">
                <a:latin typeface="Times New Roman" panose="02020603050405020304" pitchFamily="18" charset="0"/>
              </a:rPr>
              <a:t>C record (blue). The quivers represent the combined age (horizonal) and radiometric (vertical) uncertainties. The offset between the planktic and benthic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baseline="30000" dirty="0">
                <a:latin typeface="Times New Roman" panose="02020603050405020304" pitchFamily="18" charset="0"/>
              </a:rPr>
              <a:t>14</a:t>
            </a:r>
            <a:r>
              <a:rPr lang="en-US" dirty="0">
                <a:latin typeface="Times New Roman" panose="02020603050405020304" pitchFamily="18" charset="0"/>
              </a:rPr>
              <a:t>C values is 200‰ in the Holocene and is similar during the late glacial and early deglacial sections.  </a:t>
            </a:r>
            <a:endParaRPr lang="en-US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D39C4-38B2-4E11-ACE6-6E339CE32AF0}"/>
              </a:ext>
            </a:extLst>
          </p:cNvPr>
          <p:cNvSpPr/>
          <p:nvPr/>
        </p:nvSpPr>
        <p:spPr>
          <a:xfrm>
            <a:off x="5708608" y="3797177"/>
            <a:ext cx="58739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Change in Pacific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 Water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Residence Time</a:t>
            </a:r>
          </a:p>
        </p:txBody>
      </p:sp>
    </p:spTree>
    <p:extLst>
      <p:ext uri="{BB962C8B-B14F-4D97-AF65-F5344CB8AC3E}">
        <p14:creationId xmlns:p14="http://schemas.microsoft.com/office/powerpoint/2010/main" val="2660153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B5C6BFA9847B4A86AE5C7F736AFF49" ma:contentTypeVersion="9" ma:contentTypeDescription="Create a new document." ma:contentTypeScope="" ma:versionID="e95c0d8692fbc904bb81b8a47af4bd1e">
  <xsd:schema xmlns:xsd="http://www.w3.org/2001/XMLSchema" xmlns:xs="http://www.w3.org/2001/XMLSchema" xmlns:p="http://schemas.microsoft.com/office/2006/metadata/properties" xmlns:ns3="834d4979-d433-4706-838e-1398cb95a381" targetNamespace="http://schemas.microsoft.com/office/2006/metadata/properties" ma:root="true" ma:fieldsID="2dad1f762c3a7b36046decbf019b89c0" ns3:_="">
    <xsd:import namespace="834d4979-d433-4706-838e-1398cb95a3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d4979-d433-4706-838e-1398cb95a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03CBC5-B14A-4E9C-9AE3-1D09C88C41E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34d4979-d433-4706-838e-1398cb95a381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77A9B3-DB89-4D8F-963D-79A76359A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02029C-96A0-46DF-96C1-87A9F4B209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d4979-d433-4706-838e-1398cb95a3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1051</Words>
  <Application>Microsoft Office PowerPoint</Application>
  <PresentationFormat>Widescreen</PresentationFormat>
  <Paragraphs>87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Title: Storage/Release of Geologic Carbon Influenced Pleistocene Glacial/Interglacial Atmospheric pCO2 Cycles </vt:lpstr>
      <vt:lpstr>Antarctic Air Temperatures and Associated Atmospheric CO2 Variability </vt:lpstr>
      <vt:lpstr>Prevailing Hypothesis:  Carbon Pump Ocean &amp; Ventilation Change</vt:lpstr>
      <vt:lpstr>Prevailing Hypothesis Predicts:</vt:lpstr>
      <vt:lpstr>Considerations</vt:lpstr>
      <vt:lpstr>Testing Prevailing Hypothesis:  Lower Glacial Dissolved O2?</vt:lpstr>
      <vt:lpstr>Testing the Prevailing Hypothesis</vt:lpstr>
      <vt:lpstr>Prevailing Hypothesis predicts increasing Pacific Deep Water d13C during H1</vt:lpstr>
      <vt:lpstr>Prevailing Hypothesis Predicts: Longer Residence Time of Pacific Deep Water </vt:lpstr>
      <vt:lpstr>Prevailing Hypothesis Predicts Increasing D14C during H1 as Ocean Ventilation Increases</vt:lpstr>
      <vt:lpstr>PowerPoint Presentation</vt:lpstr>
      <vt:lpstr>PowerPoint Presentation</vt:lpstr>
      <vt:lpstr>Shallow-Intermediate Depth Sites  Document Large Deglacial D14C excursions</vt:lpstr>
      <vt:lpstr>Recent Discoveries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Storage/Release of Geologic Carbon Influenced Pleistocene Glacial/Interglacial Atmospheric pCO2 Cycles</dc:title>
  <dc:creator>Lowell Stott</dc:creator>
  <cp:lastModifiedBy>Lowell Stott</cp:lastModifiedBy>
  <cp:revision>5</cp:revision>
  <dcterms:created xsi:type="dcterms:W3CDTF">2020-05-02T19:37:04Z</dcterms:created>
  <dcterms:modified xsi:type="dcterms:W3CDTF">2020-05-04T17:19:24Z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0x0101003BB5C6BFA9847B4A86AE5C7F736AFF49</vt:lpwstr>
  </property>
</Properties>
</file>