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ffc00e139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fc00e139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ffc00e13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ffc00e139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ffc00e139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ffc00e139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ffc00e13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ffc00e13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ffc00e13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ffc00e13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ffc00e139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ffc00e139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463cdb51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463cdb51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ffc00e139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ffc00e139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ffc00e13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ffc00e13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ffc00e139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ffc00e139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ffc00e13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fc00e13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ffc00e13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ffc00e13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ffc00e13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ffc00e13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ffc00e13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ffc00e13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ffc00e139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ffc00e139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ffc00e13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ffc00e13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gif"/><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6.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0" y="465275"/>
            <a:ext cx="9184200" cy="906300"/>
          </a:xfrm>
          <a:prstGeom prst="rect">
            <a:avLst/>
          </a:prstGeom>
          <a:noFill/>
          <a:ln>
            <a:noFill/>
          </a:ln>
          <a:effectLst>
            <a:outerShdw blurRad="28575" rotWithShape="0" algn="bl" dir="12720001" dist="9525">
              <a:srgbClr val="0B5394">
                <a:alpha val="49000"/>
              </a:srgb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sz="2600"/>
              <a:t>Dynamics of the extremely elongated cloud on Mars Arsia Mons volcano</a:t>
            </a:r>
            <a:endParaRPr sz="2600">
              <a:solidFill>
                <a:srgbClr val="000000"/>
              </a:solidFill>
            </a:endParaRPr>
          </a:p>
        </p:txBody>
      </p:sp>
      <p:pic>
        <p:nvPicPr>
          <p:cNvPr id="55" name="Google Shape;55;p13"/>
          <p:cNvPicPr preferRelativeResize="0"/>
          <p:nvPr/>
        </p:nvPicPr>
        <p:blipFill rotWithShape="1">
          <a:blip r:embed="rId3">
            <a:alphaModFix/>
          </a:blip>
          <a:srcRect b="0" l="734" r="0" t="0"/>
          <a:stretch/>
        </p:blipFill>
        <p:spPr>
          <a:xfrm>
            <a:off x="1504977" y="0"/>
            <a:ext cx="5732926" cy="547900"/>
          </a:xfrm>
          <a:prstGeom prst="rect">
            <a:avLst/>
          </a:prstGeom>
          <a:noFill/>
          <a:ln>
            <a:noFill/>
          </a:ln>
        </p:spPr>
      </p:pic>
      <p:sp>
        <p:nvSpPr>
          <p:cNvPr id="56" name="Google Shape;56;p13"/>
          <p:cNvSpPr txBox="1"/>
          <p:nvPr/>
        </p:nvSpPr>
        <p:spPr>
          <a:xfrm>
            <a:off x="129600" y="1090975"/>
            <a:ext cx="8925000" cy="54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00"/>
              </a:spcBef>
              <a:spcAft>
                <a:spcPts val="0"/>
              </a:spcAft>
              <a:buNone/>
            </a:pPr>
            <a:r>
              <a:rPr b="1" lang="en" sz="1100">
                <a:latin typeface="Calibri"/>
                <a:ea typeface="Calibri"/>
                <a:cs typeface="Calibri"/>
                <a:sym typeface="Calibri"/>
              </a:rPr>
              <a:t>J. Hernández-Bernal (1,2)</a:t>
            </a:r>
            <a:r>
              <a:rPr lang="en" sz="1100">
                <a:latin typeface="Calibri"/>
                <a:ea typeface="Calibri"/>
                <a:cs typeface="Calibri"/>
                <a:sym typeface="Calibri"/>
              </a:rPr>
              <a:t>, A. Sánchez-Lavega (1), T. del Río-Gaztelurrutia (1), E. Ravanis (3), A. Cardesín-Moinelo (3,4), K. Connour (5), D. Tirsch (6),</a:t>
            </a:r>
            <a:endParaRPr sz="1100">
              <a:latin typeface="Calibri"/>
              <a:ea typeface="Calibri"/>
              <a:cs typeface="Calibri"/>
              <a:sym typeface="Calibri"/>
            </a:endParaRPr>
          </a:p>
          <a:p>
            <a:pPr indent="0" lvl="0" marL="0" rtl="0" algn="l">
              <a:lnSpc>
                <a:spcPct val="100000"/>
              </a:lnSpc>
              <a:spcBef>
                <a:spcPts val="400"/>
              </a:spcBef>
              <a:spcAft>
                <a:spcPts val="0"/>
              </a:spcAft>
              <a:buNone/>
            </a:pPr>
            <a:r>
              <a:rPr lang="en" sz="1100">
                <a:latin typeface="Calibri"/>
                <a:ea typeface="Calibri"/>
                <a:cs typeface="Calibri"/>
                <a:sym typeface="Calibri"/>
              </a:rPr>
              <a:t>I. Ordóñez-Etxeberria (1), B. Gondet (7), S. Wood (8), D. Titov (9), N. M. Schneider (5), R. Hueso (1), R. Jaumann (10), E. Hauber (6)</a:t>
            </a:r>
            <a:endParaRPr sz="1100">
              <a:latin typeface="Calibri"/>
              <a:ea typeface="Calibri"/>
              <a:cs typeface="Calibri"/>
              <a:sym typeface="Calibri"/>
            </a:endParaRPr>
          </a:p>
          <a:p>
            <a:pPr indent="0" lvl="0" marL="0" rtl="0" algn="l">
              <a:lnSpc>
                <a:spcPct val="115000"/>
              </a:lnSpc>
              <a:spcBef>
                <a:spcPts val="400"/>
              </a:spcBef>
              <a:spcAft>
                <a:spcPts val="0"/>
              </a:spcAft>
              <a:buNone/>
            </a:pPr>
            <a:r>
              <a:t/>
            </a:r>
            <a:endParaRPr b="1" sz="1500">
              <a:latin typeface="Calibri"/>
              <a:ea typeface="Calibri"/>
              <a:cs typeface="Calibri"/>
              <a:sym typeface="Calibri"/>
            </a:endParaRPr>
          </a:p>
        </p:txBody>
      </p:sp>
      <p:sp>
        <p:nvSpPr>
          <p:cNvPr id="57" name="Google Shape;57;p13"/>
          <p:cNvSpPr txBox="1"/>
          <p:nvPr/>
        </p:nvSpPr>
        <p:spPr>
          <a:xfrm>
            <a:off x="136050" y="1521750"/>
            <a:ext cx="8871900" cy="6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750">
                <a:solidFill>
                  <a:srgbClr val="7F7F7F"/>
                </a:solidFill>
                <a:latin typeface="Calibri"/>
                <a:ea typeface="Calibri"/>
                <a:cs typeface="Calibri"/>
                <a:sym typeface="Calibri"/>
              </a:rPr>
              <a:t>(1) Dpto. Física Aplicada I, EIB, Universidad País Vasco UPV/EHU, Bilbao, Spain, (2) Aula EspaZio Gela, Escuela de Ingeniería de Bilbao, Universidad del País Vasco UPV/EHU, Bilbao, Spain, (3) European Space Agency, ESAC, Madrid, Spain, (4) Instituto de Astrofísica e Ciências do Espaço, Obs. Astronomico de Lisboa, Portugal (5) Laboratory for Atmospheric and Space Physics, University of Colorado, Boulder, USA (6) German Aerospace Center (DLR), Institute of Planetary Research, Berlin, Germany. (7) Institut d’Astrophysique Spatiale, CNRS/University Paris Sud, Orsay, France (8) European Space Agency, ESOC, Darmstadt, Germany (9) European Space Agency, ESTEC, Noordwijk, Netherlands (10) Freie Universitaet Berlin, Institute of Geological Sciences, Berlin, Germany</a:t>
            </a:r>
            <a:endParaRPr sz="750">
              <a:solidFill>
                <a:srgbClr val="7F7F7F"/>
              </a:solidFill>
              <a:latin typeface="Calibri"/>
              <a:ea typeface="Calibri"/>
              <a:cs typeface="Calibri"/>
              <a:sym typeface="Calibri"/>
            </a:endParaRPr>
          </a:p>
          <a:p>
            <a:pPr indent="0" lvl="0" marL="0" rtl="0" algn="l">
              <a:lnSpc>
                <a:spcPct val="115000"/>
              </a:lnSpc>
              <a:spcBef>
                <a:spcPts val="0"/>
              </a:spcBef>
              <a:spcAft>
                <a:spcPts val="0"/>
              </a:spcAft>
              <a:buNone/>
            </a:pPr>
            <a:r>
              <a:t/>
            </a:r>
            <a:endParaRPr sz="1050">
              <a:solidFill>
                <a:srgbClr val="7F7F7F"/>
              </a:solidFill>
              <a:latin typeface="Calibri"/>
              <a:ea typeface="Calibri"/>
              <a:cs typeface="Calibri"/>
              <a:sym typeface="Calibri"/>
            </a:endParaRPr>
          </a:p>
        </p:txBody>
      </p:sp>
      <p:pic>
        <p:nvPicPr>
          <p:cNvPr id="58" name="Google Shape;58;p13"/>
          <p:cNvPicPr preferRelativeResize="0"/>
          <p:nvPr/>
        </p:nvPicPr>
        <p:blipFill rotWithShape="1">
          <a:blip r:embed="rId4">
            <a:alphaModFix/>
          </a:blip>
          <a:srcRect b="0" l="25517" r="0" t="30405"/>
          <a:stretch/>
        </p:blipFill>
        <p:spPr>
          <a:xfrm>
            <a:off x="5085156" y="2184150"/>
            <a:ext cx="3521094" cy="2467475"/>
          </a:xfrm>
          <a:prstGeom prst="rect">
            <a:avLst/>
          </a:prstGeom>
          <a:noFill/>
          <a:ln>
            <a:noFill/>
          </a:ln>
        </p:spPr>
      </p:pic>
      <p:pic>
        <p:nvPicPr>
          <p:cNvPr id="59" name="Google Shape;59;p13"/>
          <p:cNvPicPr preferRelativeResize="0"/>
          <p:nvPr/>
        </p:nvPicPr>
        <p:blipFill>
          <a:blip r:embed="rId5">
            <a:alphaModFix/>
          </a:blip>
          <a:stretch>
            <a:fillRect/>
          </a:stretch>
        </p:blipFill>
        <p:spPr>
          <a:xfrm rot="5400000">
            <a:off x="1110825" y="1517424"/>
            <a:ext cx="2467474" cy="3796326"/>
          </a:xfrm>
          <a:prstGeom prst="rect">
            <a:avLst/>
          </a:prstGeom>
          <a:noFill/>
          <a:ln>
            <a:noFill/>
          </a:ln>
        </p:spPr>
      </p:pic>
      <p:sp>
        <p:nvSpPr>
          <p:cNvPr id="60" name="Google Shape;60;p13"/>
          <p:cNvSpPr txBox="1"/>
          <p:nvPr/>
        </p:nvSpPr>
        <p:spPr>
          <a:xfrm>
            <a:off x="-16700" y="4596650"/>
            <a:ext cx="91842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Hernández-Bernal et al. (2020) </a:t>
            </a:r>
            <a:r>
              <a:rPr b="1" i="1" lang="en"/>
              <a:t>An Extremely Elongated Cloud over Arsia Mons Volcano on Mars: Life Cycle</a:t>
            </a:r>
            <a:r>
              <a:rPr b="1" lang="en"/>
              <a:t>. Submitted to JGR.</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2" type="body"/>
          </p:nvPr>
        </p:nvSpPr>
        <p:spPr>
          <a:xfrm>
            <a:off x="4939500" y="190675"/>
            <a:ext cx="3837000" cy="504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Phase 4. Growth of local clouds</a:t>
            </a:r>
            <a:endParaRPr b="1"/>
          </a:p>
        </p:txBody>
      </p:sp>
      <p:pic>
        <p:nvPicPr>
          <p:cNvPr id="132" name="Google Shape;132;p22"/>
          <p:cNvPicPr preferRelativeResize="0"/>
          <p:nvPr/>
        </p:nvPicPr>
        <p:blipFill>
          <a:blip r:embed="rId3">
            <a:alphaModFix/>
          </a:blip>
          <a:stretch>
            <a:fillRect/>
          </a:stretch>
        </p:blipFill>
        <p:spPr>
          <a:xfrm>
            <a:off x="5937254" y="619075"/>
            <a:ext cx="1841496" cy="4324400"/>
          </a:xfrm>
          <a:prstGeom prst="rect">
            <a:avLst/>
          </a:prstGeom>
          <a:noFill/>
          <a:ln>
            <a:noFill/>
          </a:ln>
        </p:spPr>
      </p:pic>
      <p:sp>
        <p:nvSpPr>
          <p:cNvPr id="133" name="Google Shape;133;p22"/>
          <p:cNvSpPr txBox="1"/>
          <p:nvPr>
            <p:ph type="title"/>
          </p:nvPr>
        </p:nvSpPr>
        <p:spPr>
          <a:xfrm>
            <a:off x="979800" y="73550"/>
            <a:ext cx="26124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Daily Cycle</a:t>
            </a:r>
            <a:endParaRPr sz="3000"/>
          </a:p>
        </p:txBody>
      </p:sp>
      <p:pic>
        <p:nvPicPr>
          <p:cNvPr id="134" name="Google Shape;134;p22"/>
          <p:cNvPicPr preferRelativeResize="0"/>
          <p:nvPr/>
        </p:nvPicPr>
        <p:blipFill rotWithShape="1">
          <a:blip r:embed="rId4">
            <a:alphaModFix/>
          </a:blip>
          <a:srcRect b="58749" l="41233" r="731" t="0"/>
          <a:stretch/>
        </p:blipFill>
        <p:spPr>
          <a:xfrm>
            <a:off x="39875" y="1046525"/>
            <a:ext cx="4532125" cy="2821477"/>
          </a:xfrm>
          <a:prstGeom prst="rect">
            <a:avLst/>
          </a:prstGeom>
          <a:noFill/>
          <a:ln>
            <a:noFill/>
          </a:ln>
        </p:spPr>
      </p:pic>
      <p:sp>
        <p:nvSpPr>
          <p:cNvPr id="135" name="Google Shape;135;p22"/>
          <p:cNvSpPr/>
          <p:nvPr/>
        </p:nvSpPr>
        <p:spPr>
          <a:xfrm>
            <a:off x="39875" y="783025"/>
            <a:ext cx="4395000" cy="3153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Expansion velocity and length </a:t>
            </a:r>
            <a:r>
              <a:rPr lang="en" sz="1600">
                <a:solidFill>
                  <a:srgbClr val="38761D"/>
                </a:solidFill>
              </a:rPr>
              <a:t>(As inferred from MY34)</a:t>
            </a:r>
            <a:endParaRPr sz="1600">
              <a:solidFill>
                <a:srgbClr val="38761D"/>
              </a:solidFill>
            </a:endParaRPr>
          </a:p>
          <a:p>
            <a:pPr indent="0" lvl="0" marL="0" rtl="0" algn="l">
              <a:spcBef>
                <a:spcPts val="0"/>
              </a:spcBef>
              <a:spcAft>
                <a:spcPts val="0"/>
              </a:spcAft>
              <a:buNone/>
            </a:pPr>
            <a:r>
              <a:t/>
            </a:r>
            <a:endParaRPr/>
          </a:p>
        </p:txBody>
      </p:sp>
      <p:pic>
        <p:nvPicPr>
          <p:cNvPr id="141" name="Google Shape;141;p23"/>
          <p:cNvPicPr preferRelativeResize="0"/>
          <p:nvPr/>
        </p:nvPicPr>
        <p:blipFill rotWithShape="1">
          <a:blip r:embed="rId3">
            <a:alphaModFix/>
          </a:blip>
          <a:srcRect b="48493" l="0" r="0" t="0"/>
          <a:stretch/>
        </p:blipFill>
        <p:spPr>
          <a:xfrm>
            <a:off x="0" y="1219200"/>
            <a:ext cx="4572000" cy="2203098"/>
          </a:xfrm>
          <a:prstGeom prst="rect">
            <a:avLst/>
          </a:prstGeom>
          <a:noFill/>
          <a:ln>
            <a:noFill/>
          </a:ln>
        </p:spPr>
      </p:pic>
      <p:pic>
        <p:nvPicPr>
          <p:cNvPr id="142" name="Google Shape;142;p23"/>
          <p:cNvPicPr preferRelativeResize="0"/>
          <p:nvPr/>
        </p:nvPicPr>
        <p:blipFill rotWithShape="1">
          <a:blip r:embed="rId3">
            <a:alphaModFix/>
          </a:blip>
          <a:srcRect b="0" l="0" r="0" t="52568"/>
          <a:stretch/>
        </p:blipFill>
        <p:spPr>
          <a:xfrm>
            <a:off x="4572000" y="1295400"/>
            <a:ext cx="4572000" cy="2028720"/>
          </a:xfrm>
          <a:prstGeom prst="rect">
            <a:avLst/>
          </a:prstGeom>
          <a:noFill/>
          <a:ln>
            <a:noFill/>
          </a:ln>
        </p:spPr>
      </p:pic>
      <p:sp>
        <p:nvSpPr>
          <p:cNvPr id="143" name="Google Shape;143;p23"/>
          <p:cNvSpPr txBox="1"/>
          <p:nvPr/>
        </p:nvSpPr>
        <p:spPr>
          <a:xfrm>
            <a:off x="221825" y="3732200"/>
            <a:ext cx="8520600" cy="7590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t>The linear fit reveals an </a:t>
            </a:r>
            <a:r>
              <a:rPr lang="en" sz="1700">
                <a:solidFill>
                  <a:srgbClr val="0000FF"/>
                </a:solidFill>
              </a:rPr>
              <a:t>expansion velocity of 160 m/s</a:t>
            </a:r>
            <a:r>
              <a:rPr lang="en" sz="1700"/>
              <a:t>. The maximum observed length was around </a:t>
            </a:r>
            <a:r>
              <a:rPr lang="en" sz="1700">
                <a:solidFill>
                  <a:srgbClr val="0000FF"/>
                </a:solidFill>
              </a:rPr>
              <a:t>1800 km</a:t>
            </a:r>
            <a:r>
              <a:rPr lang="en" sz="1700"/>
              <a:t>.</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Altitude of the phenomenon</a:t>
            </a:r>
            <a:endParaRPr/>
          </a:p>
        </p:txBody>
      </p:sp>
      <p:pic>
        <p:nvPicPr>
          <p:cNvPr id="149" name="Google Shape;149;p24"/>
          <p:cNvPicPr preferRelativeResize="0"/>
          <p:nvPr/>
        </p:nvPicPr>
        <p:blipFill>
          <a:blip r:embed="rId3">
            <a:alphaModFix/>
          </a:blip>
          <a:stretch>
            <a:fillRect/>
          </a:stretch>
        </p:blipFill>
        <p:spPr>
          <a:xfrm>
            <a:off x="914400" y="789125"/>
            <a:ext cx="6946876" cy="3098425"/>
          </a:xfrm>
          <a:prstGeom prst="rect">
            <a:avLst/>
          </a:prstGeom>
          <a:noFill/>
          <a:ln>
            <a:noFill/>
          </a:ln>
        </p:spPr>
      </p:pic>
      <p:sp>
        <p:nvSpPr>
          <p:cNvPr id="150" name="Google Shape;150;p24"/>
          <p:cNvSpPr txBox="1"/>
          <p:nvPr/>
        </p:nvSpPr>
        <p:spPr>
          <a:xfrm>
            <a:off x="298025" y="4037000"/>
            <a:ext cx="8520600" cy="6936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t>From shadows, limb observations, and twilight observations, </a:t>
            </a:r>
            <a:r>
              <a:rPr lang="en" sz="1600">
                <a:solidFill>
                  <a:srgbClr val="0000FF"/>
                </a:solidFill>
              </a:rPr>
              <a:t>we infer an altitude of ~45km (mesosphere)</a:t>
            </a:r>
            <a:r>
              <a:rPr lang="en" sz="1600"/>
              <a:t> over the areoid, and probably an ascent during twilight.</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Interannual variations and effects of the GDS</a:t>
            </a:r>
            <a:endParaRPr/>
          </a:p>
        </p:txBody>
      </p:sp>
      <p:sp>
        <p:nvSpPr>
          <p:cNvPr id="156" name="Google Shape;156;p25"/>
          <p:cNvSpPr txBox="1"/>
          <p:nvPr>
            <p:ph idx="1" type="body"/>
          </p:nvPr>
        </p:nvSpPr>
        <p:spPr>
          <a:xfrm>
            <a:off x="311700" y="1152475"/>
            <a:ext cx="8520600" cy="233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Several features of the AMEC could be subject of interannual variations.</a:t>
            </a:r>
            <a:endParaRPr/>
          </a:p>
          <a:p>
            <a:pPr indent="-342900" lvl="0" marL="457200" rtl="0" algn="l">
              <a:spcBef>
                <a:spcPts val="0"/>
              </a:spcBef>
              <a:spcAft>
                <a:spcPts val="0"/>
              </a:spcAft>
              <a:buSzPts val="1800"/>
              <a:buChar char="●"/>
            </a:pPr>
            <a:r>
              <a:rPr lang="en"/>
              <a:t>We are interested in these variations as a </a:t>
            </a:r>
            <a:r>
              <a:rPr lang="en"/>
              <a:t>possible</a:t>
            </a:r>
            <a:r>
              <a:rPr lang="en"/>
              <a:t> proxy to the general state of the atmosphere.</a:t>
            </a:r>
            <a:endParaRPr/>
          </a:p>
          <a:p>
            <a:pPr indent="-342900" lvl="0" marL="457200" rtl="0" algn="l">
              <a:spcBef>
                <a:spcPts val="0"/>
              </a:spcBef>
              <a:spcAft>
                <a:spcPts val="0"/>
              </a:spcAft>
              <a:buSzPts val="1800"/>
              <a:buChar char="●"/>
            </a:pPr>
            <a:r>
              <a:rPr lang="en"/>
              <a:t>Early observations in MY34 were abnormal, maybe because of the effect of the </a:t>
            </a:r>
            <a:r>
              <a:rPr lang="en"/>
              <a:t>decaying</a:t>
            </a:r>
            <a:r>
              <a:rPr lang="en"/>
              <a:t> Global Dust Storm (GDS). Also, the AMEC started later.</a:t>
            </a:r>
            <a:endParaRPr/>
          </a:p>
          <a:p>
            <a:pPr indent="-342900" lvl="0" marL="457200" rtl="0" algn="l">
              <a:spcBef>
                <a:spcPts val="0"/>
              </a:spcBef>
              <a:spcAft>
                <a:spcPts val="0"/>
              </a:spcAft>
              <a:buSzPts val="1800"/>
              <a:buChar char="●"/>
            </a:pPr>
            <a:r>
              <a:rPr lang="en"/>
              <a:t>The AMEC was also abnormal in MY33 compared to other years, with the AMEC shorter and optically thinner.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rare is the AMEC?</a:t>
            </a:r>
            <a:endParaRPr/>
          </a:p>
        </p:txBody>
      </p:sp>
      <p:pic>
        <p:nvPicPr>
          <p:cNvPr id="162" name="Google Shape;162;p26"/>
          <p:cNvPicPr preferRelativeResize="0"/>
          <p:nvPr/>
        </p:nvPicPr>
        <p:blipFill>
          <a:blip r:embed="rId3">
            <a:alphaModFix/>
          </a:blip>
          <a:stretch>
            <a:fillRect/>
          </a:stretch>
        </p:blipFill>
        <p:spPr>
          <a:xfrm rot="5400000">
            <a:off x="811564" y="424013"/>
            <a:ext cx="1856299" cy="2856023"/>
          </a:xfrm>
          <a:prstGeom prst="rect">
            <a:avLst/>
          </a:prstGeom>
          <a:noFill/>
          <a:ln>
            <a:noFill/>
          </a:ln>
        </p:spPr>
      </p:pic>
      <p:pic>
        <p:nvPicPr>
          <p:cNvPr id="163" name="Google Shape;163;p26"/>
          <p:cNvPicPr preferRelativeResize="0"/>
          <p:nvPr/>
        </p:nvPicPr>
        <p:blipFill>
          <a:blip r:embed="rId4">
            <a:alphaModFix/>
          </a:blip>
          <a:stretch>
            <a:fillRect/>
          </a:stretch>
        </p:blipFill>
        <p:spPr>
          <a:xfrm rot="5400000">
            <a:off x="3743913" y="563512"/>
            <a:ext cx="1849350" cy="2570075"/>
          </a:xfrm>
          <a:prstGeom prst="rect">
            <a:avLst/>
          </a:prstGeom>
          <a:noFill/>
          <a:ln>
            <a:noFill/>
          </a:ln>
        </p:spPr>
      </p:pic>
      <p:pic>
        <p:nvPicPr>
          <p:cNvPr id="164" name="Google Shape;164;p26"/>
          <p:cNvPicPr preferRelativeResize="0"/>
          <p:nvPr/>
        </p:nvPicPr>
        <p:blipFill>
          <a:blip r:embed="rId5">
            <a:alphaModFix/>
          </a:blip>
          <a:stretch>
            <a:fillRect/>
          </a:stretch>
        </p:blipFill>
        <p:spPr>
          <a:xfrm>
            <a:off x="6148075" y="386575"/>
            <a:ext cx="2410250" cy="2410250"/>
          </a:xfrm>
          <a:prstGeom prst="rect">
            <a:avLst/>
          </a:prstGeom>
          <a:noFill/>
          <a:ln>
            <a:noFill/>
          </a:ln>
        </p:spPr>
      </p:pic>
      <p:sp>
        <p:nvSpPr>
          <p:cNvPr id="165" name="Google Shape;165;p26"/>
          <p:cNvSpPr txBox="1"/>
          <p:nvPr/>
        </p:nvSpPr>
        <p:spPr>
          <a:xfrm>
            <a:off x="311825" y="2796825"/>
            <a:ext cx="2856000" cy="7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Arsia Mons Elongated Cloud</a:t>
            </a:r>
            <a:endParaRPr/>
          </a:p>
          <a:p>
            <a:pPr indent="0" lvl="0" marL="0" rtl="0" algn="ctr">
              <a:spcBef>
                <a:spcPts val="0"/>
              </a:spcBef>
              <a:spcAft>
                <a:spcPts val="0"/>
              </a:spcAft>
              <a:buNone/>
            </a:pPr>
            <a:r>
              <a:rPr lang="en"/>
              <a:t>(</a:t>
            </a:r>
            <a:r>
              <a:rPr i="1" lang="en"/>
              <a:t>AMEC)</a:t>
            </a:r>
            <a:endParaRPr i="1"/>
          </a:p>
          <a:p>
            <a:pPr indent="0" lvl="0" marL="0" rtl="0" algn="ctr">
              <a:spcBef>
                <a:spcPts val="0"/>
              </a:spcBef>
              <a:spcAft>
                <a:spcPts val="0"/>
              </a:spcAft>
              <a:buNone/>
            </a:pPr>
            <a:r>
              <a:rPr lang="en"/>
              <a:t>This work</a:t>
            </a:r>
            <a:endParaRPr/>
          </a:p>
        </p:txBody>
      </p:sp>
      <p:sp>
        <p:nvSpPr>
          <p:cNvPr id="166" name="Google Shape;166;p26"/>
          <p:cNvSpPr txBox="1"/>
          <p:nvPr/>
        </p:nvSpPr>
        <p:spPr>
          <a:xfrm>
            <a:off x="3207425" y="2796825"/>
            <a:ext cx="2856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Ascraeus Mons Elongated Cloud</a:t>
            </a:r>
            <a:endParaRPr/>
          </a:p>
          <a:p>
            <a:pPr indent="0" lvl="0" marL="0" rtl="0" algn="ctr">
              <a:spcBef>
                <a:spcPts val="0"/>
              </a:spcBef>
              <a:spcAft>
                <a:spcPts val="0"/>
              </a:spcAft>
              <a:buNone/>
            </a:pPr>
            <a:r>
              <a:rPr lang="en"/>
              <a:t>(</a:t>
            </a:r>
            <a:r>
              <a:rPr i="1" lang="en"/>
              <a:t>AsMEC)</a:t>
            </a:r>
            <a:endParaRPr i="1"/>
          </a:p>
        </p:txBody>
      </p:sp>
      <p:sp>
        <p:nvSpPr>
          <p:cNvPr id="167" name="Google Shape;167;p26"/>
          <p:cNvSpPr txBox="1"/>
          <p:nvPr/>
        </p:nvSpPr>
        <p:spPr>
          <a:xfrm>
            <a:off x="5950625" y="2796825"/>
            <a:ext cx="2856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Valles Marineris Cloud Trails</a:t>
            </a:r>
            <a:endParaRPr/>
          </a:p>
          <a:p>
            <a:pPr indent="0" lvl="0" marL="0" rtl="0" algn="ctr">
              <a:spcBef>
                <a:spcPts val="0"/>
              </a:spcBef>
              <a:spcAft>
                <a:spcPts val="0"/>
              </a:spcAft>
              <a:buNone/>
            </a:pPr>
            <a:r>
              <a:rPr lang="en"/>
              <a:t>(</a:t>
            </a:r>
            <a:r>
              <a:rPr i="1" lang="en"/>
              <a:t>VMCT</a:t>
            </a:r>
            <a:r>
              <a:rPr i="1" lang="en"/>
              <a:t>)</a:t>
            </a:r>
            <a:endParaRPr i="1"/>
          </a:p>
          <a:p>
            <a:pPr indent="0" lvl="0" marL="0" rtl="0" algn="ctr">
              <a:spcBef>
                <a:spcPts val="0"/>
              </a:spcBef>
              <a:spcAft>
                <a:spcPts val="0"/>
              </a:spcAft>
              <a:buNone/>
            </a:pPr>
            <a:r>
              <a:rPr lang="en"/>
              <a:t>Clancy et al. (2009)</a:t>
            </a:r>
            <a:endParaRPr/>
          </a:p>
        </p:txBody>
      </p:sp>
      <p:sp>
        <p:nvSpPr>
          <p:cNvPr id="168" name="Google Shape;168;p26"/>
          <p:cNvSpPr txBox="1"/>
          <p:nvPr/>
        </p:nvSpPr>
        <p:spPr>
          <a:xfrm>
            <a:off x="169175" y="3721725"/>
            <a:ext cx="8625000" cy="12612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AsMEC was originally observed by Viking. Both VMC and IUVS saw it again recently. Are these phenomena related? This will be subject of future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there is some evidence of other elongated clouds on Mars, potentially driven by the same mechanism: vertical ascent followed by fast advection in the mesosphere.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174" name="Google Shape;174;p27"/>
          <p:cNvSpPr txBox="1"/>
          <p:nvPr>
            <p:ph idx="1" type="body"/>
          </p:nvPr>
        </p:nvSpPr>
        <p:spPr>
          <a:xfrm>
            <a:off x="311700" y="560525"/>
            <a:ext cx="8520600" cy="458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Arsia Mons Elongated Cloud (AMEC) is a previously observed but unnoticed phenomenon consisting in an elongated cloud extending to the west from Arsia Mons, up to 1800 km.</a:t>
            </a:r>
            <a:endParaRPr/>
          </a:p>
          <a:p>
            <a:pPr indent="-342900" lvl="0" marL="457200" rtl="0" algn="l">
              <a:spcBef>
                <a:spcPts val="0"/>
              </a:spcBef>
              <a:spcAft>
                <a:spcPts val="0"/>
              </a:spcAft>
              <a:buSzPts val="1800"/>
              <a:buChar char="●"/>
            </a:pPr>
            <a:r>
              <a:rPr lang="en"/>
              <a:t>This phenomenon takes place every MY around the southern solstice. And it follows a regular daily cycle, and is only visible in the morning.</a:t>
            </a:r>
            <a:endParaRPr/>
          </a:p>
          <a:p>
            <a:pPr indent="-342900" lvl="0" marL="457200" rtl="0" algn="l">
              <a:spcBef>
                <a:spcPts val="0"/>
              </a:spcBef>
              <a:spcAft>
                <a:spcPts val="0"/>
              </a:spcAft>
              <a:buSzPts val="1800"/>
              <a:buChar char="●"/>
            </a:pPr>
            <a:r>
              <a:rPr lang="en"/>
              <a:t>It takes place in the mesosphere (45 km over areoid), where fast winds advect it at a high velocity of 160 m/s.</a:t>
            </a:r>
            <a:endParaRPr/>
          </a:p>
          <a:p>
            <a:pPr indent="-342900" lvl="0" marL="457200" rtl="0" algn="l">
              <a:spcBef>
                <a:spcPts val="0"/>
              </a:spcBef>
              <a:spcAft>
                <a:spcPts val="0"/>
              </a:spcAft>
              <a:buSzPts val="1800"/>
              <a:buChar char="●"/>
            </a:pPr>
            <a:r>
              <a:rPr lang="en"/>
              <a:t>The AMEC is subject of interannual variations that might be a proxy to the general state of the atmosphere. GDS 2018 probably delayed the starting of the phenomenon.</a:t>
            </a:r>
            <a:endParaRPr/>
          </a:p>
          <a:p>
            <a:pPr indent="-342900" lvl="0" marL="457200" rtl="0" algn="l">
              <a:spcBef>
                <a:spcPts val="0"/>
              </a:spcBef>
              <a:spcAft>
                <a:spcPts val="0"/>
              </a:spcAft>
              <a:buSzPts val="1800"/>
              <a:buChar char="●"/>
            </a:pPr>
            <a:r>
              <a:rPr lang="en"/>
              <a:t>There are other elongated clouds on Mars (Ascraeus Mons, Valles Marineris) that will be subject of future works.</a:t>
            </a:r>
            <a:endParaRPr/>
          </a:p>
          <a:p>
            <a:pPr indent="-342900" lvl="0" marL="457200" rtl="0" algn="l">
              <a:spcBef>
                <a:spcPts val="0"/>
              </a:spcBef>
              <a:spcAft>
                <a:spcPts val="0"/>
              </a:spcAft>
              <a:buSzPts val="1800"/>
              <a:buChar char="●"/>
            </a:pPr>
            <a:r>
              <a:rPr lang="en"/>
              <a:t>In a future work we will study the AMEC from a theoretical point of view.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pic>
        <p:nvPicPr>
          <p:cNvPr id="180" name="Google Shape;180;p28"/>
          <p:cNvPicPr preferRelativeResize="0"/>
          <p:nvPr/>
        </p:nvPicPr>
        <p:blipFill rotWithShape="1">
          <a:blip r:embed="rId3">
            <a:alphaModFix/>
          </a:blip>
          <a:srcRect b="0" l="25517" r="0" t="30405"/>
          <a:stretch/>
        </p:blipFill>
        <p:spPr>
          <a:xfrm>
            <a:off x="1950325" y="853313"/>
            <a:ext cx="5250174" cy="3679150"/>
          </a:xfrm>
          <a:prstGeom prst="rect">
            <a:avLst/>
          </a:prstGeom>
          <a:noFill/>
          <a:ln>
            <a:noFill/>
          </a:ln>
        </p:spPr>
      </p:pic>
      <p:sp>
        <p:nvSpPr>
          <p:cNvPr id="181" name="Google Shape;181;p28"/>
          <p:cNvSpPr txBox="1"/>
          <p:nvPr/>
        </p:nvSpPr>
        <p:spPr>
          <a:xfrm>
            <a:off x="-16700" y="4596650"/>
            <a:ext cx="9184200" cy="61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Hernández-Bernal et al. (2020) </a:t>
            </a:r>
            <a:r>
              <a:rPr b="1" i="1" lang="en"/>
              <a:t>An Extremely Elongated Cloud over Arsia Mons Volcano on Mars: Life Cycle</a:t>
            </a:r>
            <a:r>
              <a:rPr b="1" lang="en"/>
              <a:t>. Submitted to JGR.</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Arsia Mons Elongated Cloud (AMEC)</a:t>
            </a:r>
            <a:endParaRPr/>
          </a:p>
        </p:txBody>
      </p:sp>
      <p:sp>
        <p:nvSpPr>
          <p:cNvPr id="66" name="Google Shape;66;p14"/>
          <p:cNvSpPr txBox="1"/>
          <p:nvPr>
            <p:ph idx="1" type="body"/>
          </p:nvPr>
        </p:nvSpPr>
        <p:spPr>
          <a:xfrm>
            <a:off x="0" y="1000075"/>
            <a:ext cx="8953500" cy="1752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en">
                <a:solidFill>
                  <a:srgbClr val="434343"/>
                </a:solidFill>
              </a:rPr>
              <a:t>We observed and extremely Elongated Cloud extending up to 1800 km westward from Arsia Mons following the Global Dust Storm in Martian Year 34 (MY34).</a:t>
            </a:r>
            <a:endParaRPr>
              <a:solidFill>
                <a:srgbClr val="434343"/>
              </a:solidFill>
            </a:endParaRPr>
          </a:p>
          <a:p>
            <a:pPr indent="-342900" lvl="0" marL="457200" rtl="0" algn="l">
              <a:spcBef>
                <a:spcPts val="0"/>
              </a:spcBef>
              <a:spcAft>
                <a:spcPts val="0"/>
              </a:spcAft>
              <a:buClr>
                <a:srgbClr val="434343"/>
              </a:buClr>
              <a:buSzPts val="1800"/>
              <a:buChar char="●"/>
            </a:pPr>
            <a:r>
              <a:rPr lang="en">
                <a:solidFill>
                  <a:srgbClr val="434343"/>
                </a:solidFill>
              </a:rPr>
              <a:t>We found a similar cloud in the same season in different years in archive images. Several instrument imaged it: VMC, HRSC, and OMEGA on board Mars Express, IUVS on MAVEN, MCC on MOM, and even Viking 2 orbiter.</a:t>
            </a:r>
            <a:endParaRPr>
              <a:solidFill>
                <a:srgbClr val="434343"/>
              </a:solidFill>
            </a:endParaRPr>
          </a:p>
        </p:txBody>
      </p:sp>
      <p:pic>
        <p:nvPicPr>
          <p:cNvPr id="67" name="Google Shape;67;p14"/>
          <p:cNvPicPr preferRelativeResize="0"/>
          <p:nvPr/>
        </p:nvPicPr>
        <p:blipFill>
          <a:blip r:embed="rId3">
            <a:alphaModFix/>
          </a:blip>
          <a:stretch>
            <a:fillRect/>
          </a:stretch>
        </p:blipFill>
        <p:spPr>
          <a:xfrm>
            <a:off x="1871275" y="2828275"/>
            <a:ext cx="5249039" cy="193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Sun-synchronous orbits and Local Time Diversity</a:t>
            </a:r>
            <a:endParaRPr/>
          </a:p>
        </p:txBody>
      </p:sp>
      <p:sp>
        <p:nvSpPr>
          <p:cNvPr id="73" name="Google Shape;73;p15"/>
          <p:cNvSpPr txBox="1"/>
          <p:nvPr>
            <p:ph idx="1" type="body"/>
          </p:nvPr>
        </p:nvSpPr>
        <p:spPr>
          <a:xfrm>
            <a:off x="311700" y="1152475"/>
            <a:ext cx="8520600" cy="319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Many missions in the last 20 years of Mars exploration were placed in sun-synchronous orbits on the afternoon. This is great for cartography and geology, and provides easily comparable systematic data of atmospheric features.</a:t>
            </a:r>
            <a:endParaRPr/>
          </a:p>
          <a:p>
            <a:pPr indent="-342900" lvl="0" marL="457200" rtl="0" algn="l">
              <a:spcBef>
                <a:spcPts val="0"/>
              </a:spcBef>
              <a:spcAft>
                <a:spcPts val="0"/>
              </a:spcAft>
              <a:buSzPts val="1800"/>
              <a:buChar char="●"/>
            </a:pPr>
            <a:r>
              <a:rPr lang="en"/>
              <a:t>However, sun-synchronous missions lack of the capability to study a wide diversity of local times, and the dynamics of the Martian atmosphere are very fast. That is why few suitable observations of this cloud are available.</a:t>
            </a:r>
            <a:endParaRPr/>
          </a:p>
          <a:p>
            <a:pPr indent="-342900" lvl="0" marL="457200" rtl="0" algn="l">
              <a:spcBef>
                <a:spcPts val="0"/>
              </a:spcBef>
              <a:spcAft>
                <a:spcPts val="0"/>
              </a:spcAft>
              <a:buSzPts val="1800"/>
              <a:buChar char="●"/>
            </a:pPr>
            <a:r>
              <a:rPr lang="en">
                <a:solidFill>
                  <a:srgbClr val="9900FF"/>
                </a:solidFill>
              </a:rPr>
              <a:t>Mars Express</a:t>
            </a:r>
            <a:r>
              <a:rPr lang="en"/>
              <a:t>, </a:t>
            </a:r>
            <a:r>
              <a:rPr lang="en">
                <a:solidFill>
                  <a:srgbClr val="9900FF"/>
                </a:solidFill>
              </a:rPr>
              <a:t>MAVEN</a:t>
            </a:r>
            <a:r>
              <a:rPr lang="en"/>
              <a:t>, </a:t>
            </a:r>
            <a:r>
              <a:rPr lang="en">
                <a:solidFill>
                  <a:srgbClr val="9900FF"/>
                </a:solidFill>
              </a:rPr>
              <a:t>MOM</a:t>
            </a:r>
            <a:r>
              <a:rPr lang="en"/>
              <a:t>, and </a:t>
            </a:r>
            <a:r>
              <a:rPr lang="en">
                <a:solidFill>
                  <a:srgbClr val="9900FF"/>
                </a:solidFill>
              </a:rPr>
              <a:t>TGO</a:t>
            </a:r>
            <a:r>
              <a:rPr lang="en"/>
              <a:t> are current orbiters in non-sun-synchronous orbits. </a:t>
            </a:r>
            <a:r>
              <a:rPr lang="en">
                <a:solidFill>
                  <a:srgbClr val="9900FF"/>
                </a:solidFill>
              </a:rPr>
              <a:t>Vikings</a:t>
            </a:r>
            <a:r>
              <a:rPr lang="en"/>
              <a:t> were neither sun-synchronous.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Observations of the AMEC along the years</a:t>
            </a:r>
            <a:endParaRPr/>
          </a:p>
        </p:txBody>
      </p:sp>
      <p:pic>
        <p:nvPicPr>
          <p:cNvPr id="79" name="Google Shape;79;p16"/>
          <p:cNvPicPr preferRelativeResize="0"/>
          <p:nvPr/>
        </p:nvPicPr>
        <p:blipFill>
          <a:blip r:embed="rId3">
            <a:alphaModFix/>
          </a:blip>
          <a:stretch>
            <a:fillRect/>
          </a:stretch>
        </p:blipFill>
        <p:spPr>
          <a:xfrm>
            <a:off x="76200" y="789125"/>
            <a:ext cx="7414299" cy="4049577"/>
          </a:xfrm>
          <a:prstGeom prst="rect">
            <a:avLst/>
          </a:prstGeom>
          <a:noFill/>
          <a:ln>
            <a:noFill/>
          </a:ln>
        </p:spPr>
      </p:pic>
      <p:sp>
        <p:nvSpPr>
          <p:cNvPr id="80" name="Google Shape;80;p16"/>
          <p:cNvSpPr txBox="1"/>
          <p:nvPr/>
        </p:nvSpPr>
        <p:spPr>
          <a:xfrm>
            <a:off x="7355225" y="1325150"/>
            <a:ext cx="1725300" cy="2692500"/>
          </a:xfrm>
          <a:prstGeom prst="rect">
            <a:avLst/>
          </a:prstGeom>
          <a:solidFill>
            <a:srgbClr val="FFF2CC"/>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Instruments:</a:t>
            </a:r>
            <a:endParaRPr b="1" sz="1800"/>
          </a:p>
          <a:p>
            <a:pPr indent="-317500" lvl="0" marL="365760" rtl="0" algn="l">
              <a:spcBef>
                <a:spcPts val="0"/>
              </a:spcBef>
              <a:spcAft>
                <a:spcPts val="0"/>
              </a:spcAft>
              <a:buSzPts val="1400"/>
              <a:buChar char="★"/>
            </a:pPr>
            <a:r>
              <a:rPr lang="en"/>
              <a:t>Mars Express:</a:t>
            </a:r>
            <a:endParaRPr/>
          </a:p>
          <a:p>
            <a:pPr indent="-317500" lvl="1" marL="640080" rtl="0" algn="l">
              <a:spcBef>
                <a:spcPts val="0"/>
              </a:spcBef>
              <a:spcAft>
                <a:spcPts val="0"/>
              </a:spcAft>
              <a:buSzPts val="1400"/>
              <a:buChar char="○"/>
            </a:pPr>
            <a:r>
              <a:rPr lang="en"/>
              <a:t>VMC</a:t>
            </a:r>
            <a:endParaRPr/>
          </a:p>
          <a:p>
            <a:pPr indent="-317500" lvl="1" marL="640080" rtl="0" algn="l">
              <a:spcBef>
                <a:spcPts val="0"/>
              </a:spcBef>
              <a:spcAft>
                <a:spcPts val="0"/>
              </a:spcAft>
              <a:buSzPts val="1400"/>
              <a:buChar char="○"/>
            </a:pPr>
            <a:r>
              <a:rPr lang="en"/>
              <a:t>HRSC</a:t>
            </a:r>
            <a:endParaRPr/>
          </a:p>
          <a:p>
            <a:pPr indent="-317500" lvl="1" marL="640080" rtl="0" algn="l">
              <a:spcBef>
                <a:spcPts val="0"/>
              </a:spcBef>
              <a:spcAft>
                <a:spcPts val="0"/>
              </a:spcAft>
              <a:buSzPts val="1400"/>
              <a:buChar char="○"/>
            </a:pPr>
            <a:r>
              <a:rPr lang="en"/>
              <a:t>OMEGA</a:t>
            </a:r>
            <a:endParaRPr/>
          </a:p>
          <a:p>
            <a:pPr indent="-317500" lvl="0" marL="365760" rtl="0" algn="l">
              <a:spcBef>
                <a:spcPts val="0"/>
              </a:spcBef>
              <a:spcAft>
                <a:spcPts val="0"/>
              </a:spcAft>
              <a:buSzPts val="1400"/>
              <a:buChar char="★"/>
            </a:pPr>
            <a:r>
              <a:rPr lang="en"/>
              <a:t>MAVEN</a:t>
            </a:r>
            <a:endParaRPr/>
          </a:p>
          <a:p>
            <a:pPr indent="-317500" lvl="1" marL="640080" rtl="0" algn="l">
              <a:spcBef>
                <a:spcPts val="0"/>
              </a:spcBef>
              <a:spcAft>
                <a:spcPts val="0"/>
              </a:spcAft>
              <a:buSzPts val="1400"/>
              <a:buChar char="○"/>
            </a:pPr>
            <a:r>
              <a:rPr lang="en"/>
              <a:t>IUVS</a:t>
            </a:r>
            <a:endParaRPr/>
          </a:p>
          <a:p>
            <a:pPr indent="-317500" lvl="0" marL="365760" rtl="0" algn="l">
              <a:spcBef>
                <a:spcPts val="0"/>
              </a:spcBef>
              <a:spcAft>
                <a:spcPts val="0"/>
              </a:spcAft>
              <a:buSzPts val="1400"/>
              <a:buChar char="★"/>
            </a:pPr>
            <a:r>
              <a:rPr lang="en"/>
              <a:t>MOM</a:t>
            </a:r>
            <a:endParaRPr/>
          </a:p>
          <a:p>
            <a:pPr indent="-317500" lvl="1" marL="640080" rtl="0" algn="l">
              <a:spcBef>
                <a:spcPts val="0"/>
              </a:spcBef>
              <a:spcAft>
                <a:spcPts val="0"/>
              </a:spcAft>
              <a:buSzPts val="1400"/>
              <a:buChar char="○"/>
            </a:pPr>
            <a:r>
              <a:rPr lang="en"/>
              <a:t>MCC</a:t>
            </a:r>
            <a:endParaRPr/>
          </a:p>
          <a:p>
            <a:pPr indent="-317500" lvl="0" marL="365760" rtl="0" algn="l">
              <a:spcBef>
                <a:spcPts val="0"/>
              </a:spcBef>
              <a:spcAft>
                <a:spcPts val="0"/>
              </a:spcAft>
              <a:buSzPts val="1400"/>
              <a:buChar char="★"/>
            </a:pPr>
            <a:r>
              <a:rPr lang="en"/>
              <a:t>Viking</a:t>
            </a:r>
            <a:endParaRPr/>
          </a:p>
          <a:p>
            <a:pPr indent="-317500" lvl="1" marL="640080" rtl="0" algn="l">
              <a:spcBef>
                <a:spcPts val="0"/>
              </a:spcBef>
              <a:spcAft>
                <a:spcPts val="0"/>
              </a:spcAft>
              <a:buSzPts val="1400"/>
              <a:buChar char="○"/>
            </a:pPr>
            <a:r>
              <a:rPr lang="en"/>
              <a:t>VIS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Observations of the AMEC along the years</a:t>
            </a:r>
            <a:endParaRPr/>
          </a:p>
        </p:txBody>
      </p:sp>
      <p:sp>
        <p:nvSpPr>
          <p:cNvPr id="86" name="Google Shape;86;p17"/>
          <p:cNvSpPr txBox="1"/>
          <p:nvPr/>
        </p:nvSpPr>
        <p:spPr>
          <a:xfrm>
            <a:off x="57150" y="800100"/>
            <a:ext cx="8191500" cy="3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idx="1" type="body"/>
          </p:nvPr>
        </p:nvSpPr>
        <p:spPr>
          <a:xfrm>
            <a:off x="311700" y="1000075"/>
            <a:ext cx="8520600" cy="205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AMEC phenomenon takes place around the southern solstice (Ls 270º) for a long season.</a:t>
            </a:r>
            <a:endParaRPr/>
          </a:p>
          <a:p>
            <a:pPr indent="-342900" lvl="0" marL="457200" rtl="0" algn="l">
              <a:spcBef>
                <a:spcPts val="0"/>
              </a:spcBef>
              <a:spcAft>
                <a:spcPts val="0"/>
              </a:spcAft>
              <a:buSzPts val="1800"/>
              <a:buChar char="●"/>
            </a:pPr>
            <a:r>
              <a:rPr lang="en"/>
              <a:t>The AMEC season is not clearly constrained due to the lack of </a:t>
            </a:r>
            <a:r>
              <a:rPr i="1" lang="en"/>
              <a:t>suitable observations</a:t>
            </a:r>
            <a:r>
              <a:rPr lang="en"/>
              <a:t>.</a:t>
            </a:r>
            <a:endParaRPr/>
          </a:p>
          <a:p>
            <a:pPr indent="-342900" lvl="0" marL="457200" rtl="0" algn="l">
              <a:spcBef>
                <a:spcPts val="0"/>
              </a:spcBef>
              <a:spcAft>
                <a:spcPts val="0"/>
              </a:spcAft>
              <a:buSzPts val="1800"/>
              <a:buChar char="●"/>
            </a:pPr>
            <a:r>
              <a:rPr lang="en"/>
              <a:t>There were also some observations by Viking 2 orbiter around Ls 300º in MY12.</a:t>
            </a:r>
            <a:endParaRPr/>
          </a:p>
        </p:txBody>
      </p:sp>
      <p:sp>
        <p:nvSpPr>
          <p:cNvPr id="88" name="Google Shape;88;p17"/>
          <p:cNvSpPr/>
          <p:nvPr/>
        </p:nvSpPr>
        <p:spPr>
          <a:xfrm>
            <a:off x="695325" y="3162300"/>
            <a:ext cx="7686600" cy="14139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FFFF"/>
                </a:solidFill>
              </a:rPr>
              <a:t>What means “suitable observations”?</a:t>
            </a:r>
            <a:endParaRPr sz="1900">
              <a:solidFill>
                <a:srgbClr val="FFFFFF"/>
              </a:solidFill>
            </a:endParaRPr>
          </a:p>
          <a:p>
            <a:pPr indent="0" lvl="0" marL="0" rtl="0" algn="l">
              <a:spcBef>
                <a:spcPts val="0"/>
              </a:spcBef>
              <a:spcAft>
                <a:spcPts val="0"/>
              </a:spcAft>
              <a:buNone/>
            </a:pPr>
            <a:r>
              <a:t/>
            </a:r>
            <a:endParaRPr sz="600">
              <a:solidFill>
                <a:srgbClr val="FFFFFF"/>
              </a:solidFill>
            </a:endParaRPr>
          </a:p>
          <a:p>
            <a:pPr indent="0" lvl="0" marL="0" rtl="0" algn="l">
              <a:spcBef>
                <a:spcPts val="0"/>
              </a:spcBef>
              <a:spcAft>
                <a:spcPts val="0"/>
              </a:spcAft>
              <a:buNone/>
            </a:pPr>
            <a:r>
              <a:rPr lang="en" sz="1800">
                <a:solidFill>
                  <a:srgbClr val="FFFFFF"/>
                </a:solidFill>
              </a:rPr>
              <a:t>The AMEC exhibits very fast dynamics, it starts at dawn and its expansion phase lasts less than 3 hours (see daily cycle in next slide). By suitable observations we refer to observations in the right Ls and Local Time.</a:t>
            </a:r>
            <a:endParaRPr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Daily Cycle </a:t>
            </a:r>
            <a:r>
              <a:rPr lang="en" sz="1600">
                <a:solidFill>
                  <a:srgbClr val="38761D"/>
                </a:solidFill>
              </a:rPr>
              <a:t>(As inferred from MY34)</a:t>
            </a:r>
            <a:endParaRPr sz="1600">
              <a:solidFill>
                <a:srgbClr val="38761D"/>
              </a:solidFill>
            </a:endParaRPr>
          </a:p>
        </p:txBody>
      </p:sp>
      <p:pic>
        <p:nvPicPr>
          <p:cNvPr id="94" name="Google Shape;94;p18"/>
          <p:cNvPicPr preferRelativeResize="0"/>
          <p:nvPr/>
        </p:nvPicPr>
        <p:blipFill rotWithShape="1">
          <a:blip r:embed="rId3">
            <a:alphaModFix/>
          </a:blip>
          <a:srcRect b="58749" l="0" r="0" t="0"/>
          <a:stretch/>
        </p:blipFill>
        <p:spPr>
          <a:xfrm>
            <a:off x="6" y="1198925"/>
            <a:ext cx="9144002" cy="33037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idx="2" type="body"/>
          </p:nvPr>
        </p:nvSpPr>
        <p:spPr>
          <a:xfrm>
            <a:off x="4939500" y="495475"/>
            <a:ext cx="3837000" cy="504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Phase 1. Growth in twilight</a:t>
            </a:r>
            <a:endParaRPr b="1"/>
          </a:p>
        </p:txBody>
      </p:sp>
      <p:pic>
        <p:nvPicPr>
          <p:cNvPr id="100" name="Google Shape;100;p19"/>
          <p:cNvPicPr preferRelativeResize="0"/>
          <p:nvPr/>
        </p:nvPicPr>
        <p:blipFill rotWithShape="1">
          <a:blip r:embed="rId3">
            <a:alphaModFix/>
          </a:blip>
          <a:srcRect b="58749" l="0" r="50243" t="0"/>
          <a:stretch/>
        </p:blipFill>
        <p:spPr>
          <a:xfrm>
            <a:off x="22300" y="1046525"/>
            <a:ext cx="4549697" cy="3303752"/>
          </a:xfrm>
          <a:prstGeom prst="rect">
            <a:avLst/>
          </a:prstGeom>
          <a:noFill/>
          <a:ln>
            <a:noFill/>
          </a:ln>
        </p:spPr>
      </p:pic>
      <p:sp>
        <p:nvSpPr>
          <p:cNvPr id="101" name="Google Shape;101;p19"/>
          <p:cNvSpPr/>
          <p:nvPr/>
        </p:nvSpPr>
        <p:spPr>
          <a:xfrm>
            <a:off x="9525" y="771525"/>
            <a:ext cx="857400" cy="3876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9"/>
          <p:cNvPicPr preferRelativeResize="0"/>
          <p:nvPr/>
        </p:nvPicPr>
        <p:blipFill>
          <a:blip r:embed="rId4">
            <a:alphaModFix/>
          </a:blip>
          <a:stretch>
            <a:fillRect/>
          </a:stretch>
        </p:blipFill>
        <p:spPr>
          <a:xfrm>
            <a:off x="4833100" y="1563600"/>
            <a:ext cx="4157075" cy="1807825"/>
          </a:xfrm>
          <a:prstGeom prst="rect">
            <a:avLst/>
          </a:prstGeom>
          <a:noFill/>
          <a:ln>
            <a:noFill/>
          </a:ln>
        </p:spPr>
      </p:pic>
      <p:sp>
        <p:nvSpPr>
          <p:cNvPr id="103" name="Google Shape;103;p19"/>
          <p:cNvSpPr txBox="1"/>
          <p:nvPr>
            <p:ph type="title"/>
          </p:nvPr>
        </p:nvSpPr>
        <p:spPr>
          <a:xfrm>
            <a:off x="979800" y="73550"/>
            <a:ext cx="26124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Daily Cycle</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pic>
        <p:nvPicPr>
          <p:cNvPr id="108" name="Google Shape;108;p20"/>
          <p:cNvPicPr preferRelativeResize="0"/>
          <p:nvPr/>
        </p:nvPicPr>
        <p:blipFill rotWithShape="1">
          <a:blip r:embed="rId3">
            <a:alphaModFix/>
          </a:blip>
          <a:srcRect b="58749" l="0" r="50243" t="0"/>
          <a:stretch/>
        </p:blipFill>
        <p:spPr>
          <a:xfrm>
            <a:off x="22300" y="1046525"/>
            <a:ext cx="4549697" cy="3303752"/>
          </a:xfrm>
          <a:prstGeom prst="rect">
            <a:avLst/>
          </a:prstGeom>
          <a:noFill/>
          <a:ln>
            <a:noFill/>
          </a:ln>
        </p:spPr>
      </p:pic>
      <p:sp>
        <p:nvSpPr>
          <p:cNvPr id="109" name="Google Shape;109;p20"/>
          <p:cNvSpPr txBox="1"/>
          <p:nvPr>
            <p:ph idx="2" type="body"/>
          </p:nvPr>
        </p:nvSpPr>
        <p:spPr>
          <a:xfrm>
            <a:off x="4939500" y="190675"/>
            <a:ext cx="3837000" cy="504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Phase 2. Expansion</a:t>
            </a:r>
            <a:endParaRPr b="1"/>
          </a:p>
        </p:txBody>
      </p:sp>
      <p:sp>
        <p:nvSpPr>
          <p:cNvPr id="110" name="Google Shape;110;p20"/>
          <p:cNvSpPr/>
          <p:nvPr/>
        </p:nvSpPr>
        <p:spPr>
          <a:xfrm>
            <a:off x="619125" y="771525"/>
            <a:ext cx="2538600" cy="3876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20"/>
          <p:cNvPicPr preferRelativeResize="0"/>
          <p:nvPr/>
        </p:nvPicPr>
        <p:blipFill>
          <a:blip r:embed="rId4">
            <a:alphaModFix/>
          </a:blip>
          <a:stretch>
            <a:fillRect/>
          </a:stretch>
        </p:blipFill>
        <p:spPr>
          <a:xfrm>
            <a:off x="5478825" y="507575"/>
            <a:ext cx="2588850" cy="1175206"/>
          </a:xfrm>
          <a:prstGeom prst="rect">
            <a:avLst/>
          </a:prstGeom>
          <a:noFill/>
          <a:ln>
            <a:noFill/>
          </a:ln>
        </p:spPr>
      </p:pic>
      <p:pic>
        <p:nvPicPr>
          <p:cNvPr id="112" name="Google Shape;112;p20"/>
          <p:cNvPicPr preferRelativeResize="0"/>
          <p:nvPr/>
        </p:nvPicPr>
        <p:blipFill>
          <a:blip r:embed="rId5">
            <a:alphaModFix/>
          </a:blip>
          <a:stretch>
            <a:fillRect/>
          </a:stretch>
        </p:blipFill>
        <p:spPr>
          <a:xfrm>
            <a:off x="5478825" y="1717375"/>
            <a:ext cx="2588850" cy="1128184"/>
          </a:xfrm>
          <a:prstGeom prst="rect">
            <a:avLst/>
          </a:prstGeom>
          <a:noFill/>
          <a:ln>
            <a:noFill/>
          </a:ln>
        </p:spPr>
      </p:pic>
      <p:pic>
        <p:nvPicPr>
          <p:cNvPr id="113" name="Google Shape;113;p20"/>
          <p:cNvPicPr preferRelativeResize="0"/>
          <p:nvPr/>
        </p:nvPicPr>
        <p:blipFill rotWithShape="1">
          <a:blip r:embed="rId6">
            <a:alphaModFix/>
          </a:blip>
          <a:srcRect b="0" l="5669" r="0" t="0"/>
          <a:stretch/>
        </p:blipFill>
        <p:spPr>
          <a:xfrm>
            <a:off x="5478825" y="2880150"/>
            <a:ext cx="2588850" cy="1202050"/>
          </a:xfrm>
          <a:prstGeom prst="rect">
            <a:avLst/>
          </a:prstGeom>
          <a:noFill/>
          <a:ln>
            <a:noFill/>
          </a:ln>
        </p:spPr>
      </p:pic>
      <p:pic>
        <p:nvPicPr>
          <p:cNvPr id="114" name="Google Shape;114;p20"/>
          <p:cNvPicPr preferRelativeResize="0"/>
          <p:nvPr/>
        </p:nvPicPr>
        <p:blipFill>
          <a:blip r:embed="rId7">
            <a:alphaModFix/>
          </a:blip>
          <a:stretch>
            <a:fillRect/>
          </a:stretch>
        </p:blipFill>
        <p:spPr>
          <a:xfrm>
            <a:off x="5315925" y="4116800"/>
            <a:ext cx="2914649" cy="1000425"/>
          </a:xfrm>
          <a:prstGeom prst="rect">
            <a:avLst/>
          </a:prstGeom>
          <a:noFill/>
          <a:ln>
            <a:noFill/>
          </a:ln>
        </p:spPr>
      </p:pic>
      <p:sp>
        <p:nvSpPr>
          <p:cNvPr id="115" name="Google Shape;115;p20"/>
          <p:cNvSpPr txBox="1"/>
          <p:nvPr>
            <p:ph type="title"/>
          </p:nvPr>
        </p:nvSpPr>
        <p:spPr>
          <a:xfrm>
            <a:off x="979800" y="73550"/>
            <a:ext cx="26124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Daily Cycle</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idx="2" type="body"/>
          </p:nvPr>
        </p:nvSpPr>
        <p:spPr>
          <a:xfrm>
            <a:off x="4939500" y="190675"/>
            <a:ext cx="3837000" cy="504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b="1" lang="en"/>
              <a:t>Phase 3. Detached</a:t>
            </a:r>
            <a:endParaRPr b="1"/>
          </a:p>
        </p:txBody>
      </p:sp>
      <p:pic>
        <p:nvPicPr>
          <p:cNvPr id="121" name="Google Shape;121;p21"/>
          <p:cNvPicPr preferRelativeResize="0"/>
          <p:nvPr/>
        </p:nvPicPr>
        <p:blipFill>
          <a:blip r:embed="rId3">
            <a:alphaModFix/>
          </a:blip>
          <a:stretch>
            <a:fillRect/>
          </a:stretch>
        </p:blipFill>
        <p:spPr>
          <a:xfrm>
            <a:off x="5250650" y="685750"/>
            <a:ext cx="3214675" cy="1383058"/>
          </a:xfrm>
          <a:prstGeom prst="rect">
            <a:avLst/>
          </a:prstGeom>
          <a:noFill/>
          <a:ln>
            <a:noFill/>
          </a:ln>
        </p:spPr>
      </p:pic>
      <p:pic>
        <p:nvPicPr>
          <p:cNvPr id="122" name="Google Shape;122;p21"/>
          <p:cNvPicPr preferRelativeResize="0"/>
          <p:nvPr/>
        </p:nvPicPr>
        <p:blipFill>
          <a:blip r:embed="rId4">
            <a:alphaModFix/>
          </a:blip>
          <a:stretch>
            <a:fillRect/>
          </a:stretch>
        </p:blipFill>
        <p:spPr>
          <a:xfrm>
            <a:off x="5250650" y="2190750"/>
            <a:ext cx="3214675" cy="1373857"/>
          </a:xfrm>
          <a:prstGeom prst="rect">
            <a:avLst/>
          </a:prstGeom>
          <a:noFill/>
          <a:ln>
            <a:noFill/>
          </a:ln>
        </p:spPr>
      </p:pic>
      <p:pic>
        <p:nvPicPr>
          <p:cNvPr id="123" name="Google Shape;123;p21"/>
          <p:cNvPicPr preferRelativeResize="0"/>
          <p:nvPr/>
        </p:nvPicPr>
        <p:blipFill>
          <a:blip r:embed="rId5">
            <a:alphaModFix/>
          </a:blip>
          <a:stretch>
            <a:fillRect/>
          </a:stretch>
        </p:blipFill>
        <p:spPr>
          <a:xfrm>
            <a:off x="5250659" y="3699221"/>
            <a:ext cx="3214675" cy="1368075"/>
          </a:xfrm>
          <a:prstGeom prst="rect">
            <a:avLst/>
          </a:prstGeom>
          <a:noFill/>
          <a:ln>
            <a:noFill/>
          </a:ln>
        </p:spPr>
      </p:pic>
      <p:sp>
        <p:nvSpPr>
          <p:cNvPr id="124" name="Google Shape;124;p21"/>
          <p:cNvSpPr txBox="1"/>
          <p:nvPr>
            <p:ph type="title"/>
          </p:nvPr>
        </p:nvSpPr>
        <p:spPr>
          <a:xfrm>
            <a:off x="979800" y="73550"/>
            <a:ext cx="26124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Daily Cycle</a:t>
            </a:r>
            <a:endParaRPr sz="3000"/>
          </a:p>
        </p:txBody>
      </p:sp>
      <p:pic>
        <p:nvPicPr>
          <p:cNvPr id="125" name="Google Shape;125;p21"/>
          <p:cNvPicPr preferRelativeResize="0"/>
          <p:nvPr/>
        </p:nvPicPr>
        <p:blipFill rotWithShape="1">
          <a:blip r:embed="rId6">
            <a:alphaModFix/>
          </a:blip>
          <a:srcRect b="58749" l="25793" r="24208" t="0"/>
          <a:stretch/>
        </p:blipFill>
        <p:spPr>
          <a:xfrm>
            <a:off x="0" y="1046525"/>
            <a:ext cx="4572001" cy="3303752"/>
          </a:xfrm>
          <a:prstGeom prst="rect">
            <a:avLst/>
          </a:prstGeom>
          <a:noFill/>
          <a:ln>
            <a:noFill/>
          </a:ln>
        </p:spPr>
      </p:pic>
      <p:sp>
        <p:nvSpPr>
          <p:cNvPr id="126" name="Google Shape;126;p21"/>
          <p:cNvSpPr/>
          <p:nvPr/>
        </p:nvSpPr>
        <p:spPr>
          <a:xfrm>
            <a:off x="491600" y="760100"/>
            <a:ext cx="3719100" cy="3876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