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heme/themeOverride3.xml" ContentType="application/vnd.openxmlformats-officedocument.themeOverr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60" r:id="rId1"/>
  </p:sldMasterIdLst>
  <p:notesMasterIdLst>
    <p:notesMasterId r:id="rId18"/>
  </p:notesMasterIdLst>
  <p:handoutMasterIdLst>
    <p:handoutMasterId r:id="rId19"/>
  </p:handoutMasterIdLst>
  <p:sldIdLst>
    <p:sldId id="257" r:id="rId2"/>
    <p:sldId id="258" r:id="rId3"/>
    <p:sldId id="492" r:id="rId4"/>
    <p:sldId id="474" r:id="rId5"/>
    <p:sldId id="475" r:id="rId6"/>
    <p:sldId id="476" r:id="rId7"/>
    <p:sldId id="494" r:id="rId8"/>
    <p:sldId id="481" r:id="rId9"/>
    <p:sldId id="482" r:id="rId10"/>
    <p:sldId id="483" r:id="rId11"/>
    <p:sldId id="485" r:id="rId12"/>
    <p:sldId id="486" r:id="rId13"/>
    <p:sldId id="493" r:id="rId14"/>
    <p:sldId id="488" r:id="rId15"/>
    <p:sldId id="489" r:id="rId16"/>
    <p:sldId id="491" r:id="rId17"/>
  </p:sldIdLst>
  <p:sldSz cx="12192000" cy="6858000"/>
  <p:notesSz cx="6858000" cy="9144000"/>
  <p:embeddedFontLst>
    <p:embeddedFont>
      <p:font typeface="微软雅黑" panose="020B0503020204020204" pitchFamily="34" charset="-122"/>
      <p:regular r:id="rId20"/>
      <p:bold r:id="rId21"/>
    </p:embeddedFont>
    <p:embeddedFont>
      <p:font typeface="华文楷体" panose="02010600040101010101" pitchFamily="2" charset="-122"/>
      <p:regular r:id="rId22"/>
    </p:embeddedFont>
    <p:embeddedFont>
      <p:font typeface="等线" panose="02010600030101010101" pitchFamily="2" charset="-122"/>
      <p:regular r:id="rId23"/>
      <p:bold r:id="rId24"/>
    </p:embeddedFont>
    <p:embeddedFont>
      <p:font typeface="黑体" panose="02010609060101010101" pitchFamily="49" charset="-122"/>
      <p:regular r:id="rId25"/>
    </p:embeddedFont>
    <p:embeddedFont>
      <p:font typeface="Calibri" panose="020F0502020204030204" pitchFamily="34" charset="0"/>
      <p:regular r:id="rId26"/>
      <p:bold r:id="rId27"/>
      <p:italic r:id="rId28"/>
      <p:boldItalic r:id="rId29"/>
    </p:embeddedFont>
  </p:embeddedFontLst>
  <p:custDataLst>
    <p:tags r:id="rId3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UO" initials="L" lastIdx="1" clrIdx="0">
    <p:extLst>
      <p:ext uri="{19B8F6BF-5375-455C-9EA6-DF929625EA0E}">
        <p15:presenceInfo xmlns:p15="http://schemas.microsoft.com/office/powerpoint/2012/main" userId="LU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0070C0"/>
    <a:srgbClr val="CCFF8F"/>
    <a:srgbClr val="F2F48C"/>
    <a:srgbClr val="0176AB"/>
    <a:srgbClr val="8C3FC5"/>
    <a:srgbClr val="0DCFD9"/>
    <a:srgbClr val="0075BB"/>
    <a:srgbClr val="151515"/>
    <a:srgbClr val="2E75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中度样式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9D7B26C5-4107-4FEC-AEDC-1716B250A1EF}" styleName="浅色样式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浅色样式 1 - 强调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浅色样式 2 - 强调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D7AC3CCA-C797-4891-BE02-D94E43425B78}" styleName="中度样式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162" autoAdjust="0"/>
    <p:restoredTop sz="95428" autoAdjust="0"/>
  </p:normalViewPr>
  <p:slideViewPr>
    <p:cSldViewPr snapToGrid="0">
      <p:cViewPr varScale="1">
        <p:scale>
          <a:sx n="91" d="100"/>
          <a:sy n="91" d="100"/>
        </p:scale>
        <p:origin x="624" y="78"/>
      </p:cViewPr>
      <p:guideLst>
        <p:guide orient="horz" pos="2160"/>
        <p:guide pos="3840"/>
      </p:guideLst>
    </p:cSldViewPr>
  </p:slideViewPr>
  <p:notesTextViewPr>
    <p:cViewPr>
      <p:scale>
        <a:sx n="150" d="100"/>
        <a:sy n="150" d="100"/>
      </p:scale>
      <p:origin x="0" y="0"/>
    </p:cViewPr>
  </p:notesTextViewPr>
  <p:sorterViewPr>
    <p:cViewPr>
      <p:scale>
        <a:sx n="66" d="100"/>
        <a:sy n="66" d="100"/>
      </p:scale>
      <p:origin x="0" y="0"/>
    </p:cViewPr>
  </p:sorterViewPr>
  <p:notesViewPr>
    <p:cSldViewPr snapToGrid="0">
      <p:cViewPr varScale="1">
        <p:scale>
          <a:sx n="54" d="100"/>
          <a:sy n="54" d="100"/>
        </p:scale>
        <p:origin x="-2880"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handoutMaster" Target="handoutMasters/handoutMaster1.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tags" Target="tags/tag1.xml"/><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7FC842D-49A7-42DF-8F00-B19A61233EB4}" type="datetimeFigureOut">
              <a:rPr lang="zh-CN" altLang="en-US" smtClean="0"/>
              <a:t>2020/5/6</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altLang="zh-CN" smtClean="0"/>
              <a:t>1</a:t>
            </a:r>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8DAB8B9-D70F-40B8-B266-9A6E39702B2A}" type="slidenum">
              <a:rPr lang="zh-CN" altLang="en-US" smtClean="0"/>
              <a:t>‹#›</a:t>
            </a:fld>
            <a:endParaRPr lang="zh-CN" altLang="en-US"/>
          </a:p>
        </p:txBody>
      </p:sp>
    </p:spTree>
    <p:extLst>
      <p:ext uri="{BB962C8B-B14F-4D97-AF65-F5344CB8AC3E}">
        <p14:creationId xmlns:p14="http://schemas.microsoft.com/office/powerpoint/2010/main" val="563033853"/>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75D75D-57F0-45BC-8F9E-162D71DA7103}" type="datetimeFigureOut">
              <a:rPr lang="zh-CN" altLang="en-US" smtClean="0"/>
              <a:t>2020/5/6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US" altLang="zh-CN" smtClean="0"/>
              <a:t>1</a:t>
            </a: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43CF4B-ACD1-4C9F-BD60-F57FB3C3F438}" type="slidenum">
              <a:rPr lang="zh-CN" altLang="en-US" smtClean="0"/>
              <a:t>‹#›</a:t>
            </a:fld>
            <a:endParaRPr lang="zh-CN" altLang="en-US"/>
          </a:p>
        </p:txBody>
      </p:sp>
    </p:spTree>
    <p:extLst>
      <p:ext uri="{BB962C8B-B14F-4D97-AF65-F5344CB8AC3E}">
        <p14:creationId xmlns:p14="http://schemas.microsoft.com/office/powerpoint/2010/main" val="3854204521"/>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smtClean="0"/>
          </a:p>
        </p:txBody>
      </p:sp>
      <p:sp>
        <p:nvSpPr>
          <p:cNvPr id="4" name="灯片编号占位符 3"/>
          <p:cNvSpPr>
            <a:spLocks noGrp="1"/>
          </p:cNvSpPr>
          <p:nvPr>
            <p:ph type="sldNum" sz="quarter" idx="10"/>
          </p:nvPr>
        </p:nvSpPr>
        <p:spPr/>
        <p:txBody>
          <a:bodyPr/>
          <a:lstStyle/>
          <a:p>
            <a:fld id="{E143CF4B-ACD1-4C9F-BD60-F57FB3C3F438}" type="slidenum">
              <a:rPr lang="zh-CN" altLang="en-US" smtClean="0"/>
              <a:t>1</a:t>
            </a:fld>
            <a:endParaRPr lang="zh-CN" altLang="en-US"/>
          </a:p>
        </p:txBody>
      </p:sp>
      <p:sp>
        <p:nvSpPr>
          <p:cNvPr id="5" name="页脚占位符 4"/>
          <p:cNvSpPr>
            <a:spLocks noGrp="1"/>
          </p:cNvSpPr>
          <p:nvPr>
            <p:ph type="ftr" sz="quarter" idx="11"/>
          </p:nvPr>
        </p:nvSpPr>
        <p:spPr/>
        <p:txBody>
          <a:bodyPr/>
          <a:lstStyle/>
          <a:p>
            <a:r>
              <a:rPr lang="en-US" altLang="zh-CN" smtClean="0"/>
              <a:t>1</a:t>
            </a:r>
            <a:endParaRPr lang="zh-CN" altLang="en-US"/>
          </a:p>
        </p:txBody>
      </p:sp>
    </p:spTree>
    <p:extLst>
      <p:ext uri="{BB962C8B-B14F-4D97-AF65-F5344CB8AC3E}">
        <p14:creationId xmlns:p14="http://schemas.microsoft.com/office/powerpoint/2010/main" val="3194904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7BA12E-7FFF-4F46-9B4A-ECA91CF409F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t>1</a:t>
            </a:r>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4712496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7BA12E-7FFF-4F46-9B4A-ECA91CF409F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t>1</a:t>
            </a:r>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2131601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7BA12E-7FFF-4F46-9B4A-ECA91CF409F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t>1</a:t>
            </a:r>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7976421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7BA12E-7FFF-4F46-9B4A-ECA91CF409F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t>1</a:t>
            </a:r>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0326470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7BA12E-7FFF-4F46-9B4A-ECA91CF409F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t>1</a:t>
            </a:r>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7024833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7BA12E-7FFF-4F46-9B4A-ECA91CF409F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t>1</a:t>
            </a:r>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3768405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smtClean="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43CF4B-ACD1-4C9F-BD60-F57FB3C3F438}"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t>1</a:t>
            </a:r>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7294441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D7BA12E-7FFF-4F46-9B4A-ECA91CF409FD}" type="slidenum">
              <a:rPr lang="zh-CN" altLang="en-US" smtClean="0">
                <a:solidFill>
                  <a:prstClr val="black"/>
                </a:solidFill>
              </a:rPr>
              <a:pPr/>
              <a:t>2</a:t>
            </a:fld>
            <a:endParaRPr lang="zh-CN" altLang="en-US">
              <a:solidFill>
                <a:prstClr val="black"/>
              </a:solidFill>
            </a:endParaRPr>
          </a:p>
        </p:txBody>
      </p:sp>
      <p:sp>
        <p:nvSpPr>
          <p:cNvPr id="5" name="页脚占位符 4"/>
          <p:cNvSpPr>
            <a:spLocks noGrp="1"/>
          </p:cNvSpPr>
          <p:nvPr>
            <p:ph type="ftr" sz="quarter" idx="11"/>
          </p:nvPr>
        </p:nvSpPr>
        <p:spPr/>
        <p:txBody>
          <a:bodyPr/>
          <a:lstStyle/>
          <a:p>
            <a:r>
              <a:rPr lang="en-US" altLang="zh-CN" smtClean="0"/>
              <a:t>1</a:t>
            </a:r>
            <a:endParaRPr lang="zh-CN" altLang="en-US"/>
          </a:p>
        </p:txBody>
      </p:sp>
    </p:spTree>
    <p:extLst>
      <p:ext uri="{BB962C8B-B14F-4D97-AF65-F5344CB8AC3E}">
        <p14:creationId xmlns:p14="http://schemas.microsoft.com/office/powerpoint/2010/main" val="10298504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7BA12E-7FFF-4F46-9B4A-ECA91CF409F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t>1</a:t>
            </a:r>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526163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7BA12E-7FFF-4F46-9B4A-ECA91CF409F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t>1</a:t>
            </a:r>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4934728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7BA12E-7FFF-4F46-9B4A-ECA91CF409F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t>1</a:t>
            </a:r>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7468722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7BA12E-7FFF-4F46-9B4A-ECA91CF409F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t>1</a:t>
            </a:r>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2960802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7BA12E-7FFF-4F46-9B4A-ECA91CF409F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t>1</a:t>
            </a:r>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4241621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7BA12E-7FFF-4F46-9B4A-ECA91CF409F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t>1</a:t>
            </a:r>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7133082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7BA12E-7FFF-4F46-9B4A-ECA91CF409F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t>1</a:t>
            </a:r>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9826742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2004057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2"/>
          <p:cNvSpPr>
            <a:spLocks noChangeArrowheads="1"/>
          </p:cNvSpPr>
          <p:nvPr userDrawn="1"/>
        </p:nvSpPr>
        <p:spPr bwMode="auto">
          <a:xfrm>
            <a:off x="274786" y="371231"/>
            <a:ext cx="216000" cy="402166"/>
          </a:xfrm>
          <a:prstGeom prst="rect">
            <a:avLst/>
          </a:prstGeom>
          <a:solidFill>
            <a:schemeClr val="bg1">
              <a:lumMod val="75000"/>
            </a:schemeClr>
          </a:solidFill>
          <a:ln>
            <a:noFill/>
          </a:ln>
          <a:effectLst/>
        </p:spPr>
        <p:txBody>
          <a:bodyPr wrap="none" anchor="ctr"/>
          <a:lstStyle/>
          <a:p>
            <a:endParaRPr lang="zh-CN" altLang="en-US">
              <a:solidFill>
                <a:prstClr val="black"/>
              </a:solidFill>
              <a:cs typeface="+mn-ea"/>
              <a:sym typeface="+mn-lt"/>
            </a:endParaRPr>
          </a:p>
        </p:txBody>
      </p:sp>
      <p:sp>
        <p:nvSpPr>
          <p:cNvPr id="8" name="Rectangle 2"/>
          <p:cNvSpPr>
            <a:spLocks noChangeArrowheads="1"/>
          </p:cNvSpPr>
          <p:nvPr userDrawn="1"/>
        </p:nvSpPr>
        <p:spPr bwMode="auto">
          <a:xfrm>
            <a:off x="0" y="371231"/>
            <a:ext cx="216000" cy="402166"/>
          </a:xfrm>
          <a:prstGeom prst="rect">
            <a:avLst/>
          </a:prstGeom>
          <a:solidFill>
            <a:schemeClr val="tx1">
              <a:lumMod val="75000"/>
              <a:lumOff val="25000"/>
            </a:schemeClr>
          </a:solidFill>
          <a:ln>
            <a:noFill/>
          </a:ln>
          <a:effectLst/>
        </p:spPr>
        <p:txBody>
          <a:bodyPr wrap="none" anchor="ctr"/>
          <a:lstStyle/>
          <a:p>
            <a:endParaRPr lang="zh-CN" altLang="en-US">
              <a:solidFill>
                <a:prstClr val="black"/>
              </a:solidFill>
              <a:cs typeface="+mn-ea"/>
              <a:sym typeface="+mn-lt"/>
            </a:endParaRPr>
          </a:p>
        </p:txBody>
      </p:sp>
      <p:sp>
        <p:nvSpPr>
          <p:cNvPr id="9" name="Rectangle 2"/>
          <p:cNvSpPr>
            <a:spLocks noChangeArrowheads="1"/>
          </p:cNvSpPr>
          <p:nvPr userDrawn="1"/>
        </p:nvSpPr>
        <p:spPr bwMode="auto">
          <a:xfrm>
            <a:off x="538833" y="371231"/>
            <a:ext cx="402166" cy="402166"/>
          </a:xfrm>
          <a:prstGeom prst="rect">
            <a:avLst/>
          </a:prstGeom>
          <a:solidFill>
            <a:srgbClr val="0070C0"/>
          </a:solidFill>
          <a:ln>
            <a:noFill/>
          </a:ln>
          <a:effectLst/>
        </p:spPr>
        <p:txBody>
          <a:bodyPr wrap="none" anchor="ctr"/>
          <a:lstStyle/>
          <a:p>
            <a:endParaRPr lang="zh-CN" altLang="en-US">
              <a:solidFill>
                <a:prstClr val="black"/>
              </a:solidFill>
              <a:cs typeface="+mn-ea"/>
              <a:sym typeface="+mn-lt"/>
            </a:endParaRPr>
          </a:p>
        </p:txBody>
      </p:sp>
      <p:pic>
        <p:nvPicPr>
          <p:cNvPr id="7" name="图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05545" y="173207"/>
            <a:ext cx="840828" cy="798213"/>
          </a:xfrm>
          <a:prstGeom prst="rect">
            <a:avLst/>
          </a:prstGeom>
        </p:spPr>
      </p:pic>
      <p:pic>
        <p:nvPicPr>
          <p:cNvPr id="10" name="图片 9"/>
          <p:cNvPicPr>
            <a:picLocks noChangeAspect="1"/>
          </p:cNvPicPr>
          <p:nvPr userDrawn="1"/>
        </p:nvPicPr>
        <p:blipFill rotWithShape="1">
          <a:blip r:embed="rId3">
            <a:clrChange>
              <a:clrFrom>
                <a:srgbClr val="F4F8FD"/>
              </a:clrFrom>
              <a:clrTo>
                <a:srgbClr val="F4F8FD">
                  <a:alpha val="0"/>
                </a:srgbClr>
              </a:clrTo>
            </a:clrChange>
            <a:extLst>
              <a:ext uri="{BEBA8EAE-BF5A-486C-A8C5-ECC9F3942E4B}">
                <a14:imgProps xmlns:a14="http://schemas.microsoft.com/office/drawing/2010/main">
                  <a14:imgLayer r:embed="rId4">
                    <a14:imgEffect>
                      <a14:backgroundRemoval t="3320" b="99585" l="2756" r="100000"/>
                    </a14:imgEffect>
                    <a14:imgEffect>
                      <a14:saturation sat="300000"/>
                    </a14:imgEffect>
                  </a14:imgLayer>
                </a14:imgProps>
              </a:ext>
            </a:extLst>
          </a:blip>
          <a:srcRect l="2990" t="3080" r="532" b="-1"/>
          <a:stretch/>
        </p:blipFill>
        <p:spPr>
          <a:xfrm>
            <a:off x="11046373" y="173206"/>
            <a:ext cx="821619" cy="798213"/>
          </a:xfrm>
          <a:prstGeom prst="roundRect">
            <a:avLst/>
          </a:prstGeom>
        </p:spPr>
      </p:pic>
    </p:spTree>
    <p:extLst>
      <p:ext uri="{BB962C8B-B14F-4D97-AF65-F5344CB8AC3E}">
        <p14:creationId xmlns:p14="http://schemas.microsoft.com/office/powerpoint/2010/main" val="24207841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27740010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577255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6" r:id="rId3"/>
  </p:sldLayoutIdLst>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themeOverride" Target="../theme/themeOverride1.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microsoft.com/office/2007/relationships/hdphoto" Target="../media/hdphoto13.wdp"/><Relationship Id="rId13"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7.png"/><Relationship Id="rId12" Type="http://schemas.microsoft.com/office/2007/relationships/hdphoto" Target="../media/hdphoto15.wdp"/><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microsoft.com/office/2007/relationships/hdphoto" Target="../media/hdphoto12.wdp"/><Relationship Id="rId11" Type="http://schemas.openxmlformats.org/officeDocument/2006/relationships/image" Target="../media/image29.png"/><Relationship Id="rId5" Type="http://schemas.openxmlformats.org/officeDocument/2006/relationships/image" Target="../media/image26.png"/><Relationship Id="rId15" Type="http://schemas.openxmlformats.org/officeDocument/2006/relationships/image" Target="../media/image31.jpeg"/><Relationship Id="rId10" Type="http://schemas.microsoft.com/office/2007/relationships/hdphoto" Target="../media/hdphoto14.wdp"/><Relationship Id="rId4" Type="http://schemas.microsoft.com/office/2007/relationships/hdphoto" Target="../media/hdphoto11.wdp"/><Relationship Id="rId9" Type="http://schemas.openxmlformats.org/officeDocument/2006/relationships/image" Target="../media/image28.png"/><Relationship Id="rId14" Type="http://schemas.microsoft.com/office/2007/relationships/hdphoto" Target="../media/hdphoto16.wdp"/></Relationships>
</file>

<file path=ppt/slides/_rels/slide1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1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8.jpeg"/><Relationship Id="rId4" Type="http://schemas.openxmlformats.org/officeDocument/2006/relationships/image" Target="../media/image37.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themeOverride" Target="../theme/themeOverride3.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hemeOverride" Target="../theme/themeOverride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microsoft.com/office/2007/relationships/hdphoto" Target="../media/hdphoto4.wdp"/><Relationship Id="rId13" Type="http://schemas.openxmlformats.org/officeDocument/2006/relationships/image" Target="../media/image11.png"/><Relationship Id="rId18" Type="http://schemas.microsoft.com/office/2007/relationships/hdphoto" Target="../media/hdphoto9.wdp"/><Relationship Id="rId3" Type="http://schemas.openxmlformats.org/officeDocument/2006/relationships/image" Target="../media/image6.png"/><Relationship Id="rId21" Type="http://schemas.openxmlformats.org/officeDocument/2006/relationships/image" Target="../media/image15.gif"/><Relationship Id="rId7" Type="http://schemas.openxmlformats.org/officeDocument/2006/relationships/image" Target="../media/image8.png"/><Relationship Id="rId12" Type="http://schemas.microsoft.com/office/2007/relationships/hdphoto" Target="../media/hdphoto6.wdp"/><Relationship Id="rId17" Type="http://schemas.openxmlformats.org/officeDocument/2006/relationships/image" Target="../media/image13.png"/><Relationship Id="rId2" Type="http://schemas.openxmlformats.org/officeDocument/2006/relationships/notesSlide" Target="../notesSlides/notesSlide5.xml"/><Relationship Id="rId16" Type="http://schemas.microsoft.com/office/2007/relationships/hdphoto" Target="../media/hdphoto8.wdp"/><Relationship Id="rId20" Type="http://schemas.microsoft.com/office/2007/relationships/hdphoto" Target="../media/hdphoto10.wdp"/><Relationship Id="rId1" Type="http://schemas.openxmlformats.org/officeDocument/2006/relationships/slideLayout" Target="../slideLayouts/slideLayout2.xml"/><Relationship Id="rId6" Type="http://schemas.microsoft.com/office/2007/relationships/hdphoto" Target="../media/hdphoto3.wdp"/><Relationship Id="rId11" Type="http://schemas.openxmlformats.org/officeDocument/2006/relationships/image" Target="../media/image10.png"/><Relationship Id="rId5" Type="http://schemas.openxmlformats.org/officeDocument/2006/relationships/image" Target="../media/image7.png"/><Relationship Id="rId15" Type="http://schemas.openxmlformats.org/officeDocument/2006/relationships/image" Target="../media/image12.png"/><Relationship Id="rId10" Type="http://schemas.microsoft.com/office/2007/relationships/hdphoto" Target="../media/hdphoto5.wdp"/><Relationship Id="rId19" Type="http://schemas.openxmlformats.org/officeDocument/2006/relationships/image" Target="../media/image14.png"/><Relationship Id="rId4" Type="http://schemas.microsoft.com/office/2007/relationships/hdphoto" Target="../media/hdphoto2.wdp"/><Relationship Id="rId9" Type="http://schemas.openxmlformats.org/officeDocument/2006/relationships/image" Target="../media/image9.png"/><Relationship Id="rId14" Type="http://schemas.microsoft.com/office/2007/relationships/hdphoto" Target="../media/hdphoto7.wdp"/></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 Id="rId9"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3000" r="-3000"/>
          </a:stretch>
        </a:blipFill>
        <a:effectLst/>
      </p:bgPr>
    </p:bg>
    <p:spTree>
      <p:nvGrpSpPr>
        <p:cNvPr id="1" name=""/>
        <p:cNvGrpSpPr/>
        <p:nvPr/>
      </p:nvGrpSpPr>
      <p:grpSpPr>
        <a:xfrm>
          <a:off x="0" y="0"/>
          <a:ext cx="0" cy="0"/>
          <a:chOff x="0" y="0"/>
          <a:chExt cx="0" cy="0"/>
        </a:xfrm>
      </p:grpSpPr>
      <p:sp>
        <p:nvSpPr>
          <p:cNvPr id="5" name="矩形 4"/>
          <p:cNvSpPr/>
          <p:nvPr/>
        </p:nvSpPr>
        <p:spPr>
          <a:xfrm>
            <a:off x="825015" y="2439204"/>
            <a:ext cx="10893366" cy="1323439"/>
          </a:xfrm>
          <a:prstGeom prst="rect">
            <a:avLst/>
          </a:prstGeom>
          <a:noFill/>
        </p:spPr>
        <p:txBody>
          <a:bodyPr wrap="square">
            <a:spAutoFit/>
          </a:bodyPr>
          <a:lstStyle/>
          <a:p>
            <a:pPr>
              <a:spcBef>
                <a:spcPct val="0"/>
              </a:spcBef>
            </a:pPr>
            <a:r>
              <a:rPr lang="en-US" altLang="zh-CN" sz="40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Simulation of Loess Gully Evolution Based on Geographic Cellular Automata</a:t>
            </a:r>
            <a:endParaRPr lang="zh-CN" altLang="en-US" sz="40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7" name="文本框 16">
            <a:extLst>
              <a:ext uri="{FF2B5EF4-FFF2-40B4-BE49-F238E27FC236}">
                <a16:creationId xmlns:a16="http://schemas.microsoft.com/office/drawing/2014/main" id="{690775F0-1175-4C15-9D3B-FB1414C54CAD}"/>
              </a:ext>
            </a:extLst>
          </p:cNvPr>
          <p:cNvSpPr txBox="1"/>
          <p:nvPr/>
        </p:nvSpPr>
        <p:spPr>
          <a:xfrm>
            <a:off x="2392957" y="646496"/>
            <a:ext cx="6170751" cy="400110"/>
          </a:xfrm>
          <a:prstGeom prst="rect">
            <a:avLst/>
          </a:prstGeom>
          <a:noFill/>
        </p:spPr>
        <p:txBody>
          <a:bodyPr wrap="square" rtlCol="0">
            <a:spAutoFit/>
          </a:bodyPr>
          <a:lstStyle/>
          <a:p>
            <a:pPr defTabSz="457200"/>
            <a:r>
              <a:rPr lang="en-US" altLang="zh-CN" sz="2000" b="1" dirty="0">
                <a:solidFill>
                  <a:srgbClr val="0070C0"/>
                </a:solidFill>
                <a:latin typeface="微软雅黑" panose="020B0503020204020204" pitchFamily="34" charset="-122"/>
              </a:rPr>
              <a:t>The EGU General Assembly 2020</a:t>
            </a:r>
            <a:endParaRPr lang="zh-CN" altLang="en-US" sz="2000" b="1" dirty="0">
              <a:solidFill>
                <a:srgbClr val="0070C0"/>
              </a:solidFill>
              <a:latin typeface="微软雅黑" panose="020B0503020204020204" pitchFamily="34" charset="-122"/>
            </a:endParaRPr>
          </a:p>
        </p:txBody>
      </p:sp>
      <p:grpSp>
        <p:nvGrpSpPr>
          <p:cNvPr id="2" name="组合 1"/>
          <p:cNvGrpSpPr/>
          <p:nvPr/>
        </p:nvGrpSpPr>
        <p:grpSpPr>
          <a:xfrm>
            <a:off x="248063" y="331343"/>
            <a:ext cx="842890" cy="893223"/>
            <a:chOff x="580037" y="1023822"/>
            <a:chExt cx="552059" cy="585025"/>
          </a:xfrm>
        </p:grpSpPr>
        <p:sp>
          <p:nvSpPr>
            <p:cNvPr id="45" name="îṣ1íḑé"/>
            <p:cNvSpPr/>
            <p:nvPr/>
          </p:nvSpPr>
          <p:spPr bwMode="auto">
            <a:xfrm>
              <a:off x="580037" y="1023822"/>
              <a:ext cx="552059" cy="585025"/>
            </a:xfrm>
            <a:custGeom>
              <a:avLst/>
              <a:gdLst>
                <a:gd name="T0" fmla="*/ 407 w 408"/>
                <a:gd name="T1" fmla="*/ 262 h 430"/>
                <a:gd name="T2" fmla="*/ 407 w 408"/>
                <a:gd name="T3" fmla="*/ 127 h 430"/>
                <a:gd name="T4" fmla="*/ 398 w 408"/>
                <a:gd name="T5" fmla="*/ 81 h 430"/>
                <a:gd name="T6" fmla="*/ 346 w 408"/>
                <a:gd name="T7" fmla="*/ 21 h 430"/>
                <a:gd name="T8" fmla="*/ 254 w 408"/>
                <a:gd name="T9" fmla="*/ 1 h 430"/>
                <a:gd name="T10" fmla="*/ 175 w 408"/>
                <a:gd name="T11" fmla="*/ 1 h 430"/>
                <a:gd name="T12" fmla="*/ 95 w 408"/>
                <a:gd name="T13" fmla="*/ 7 h 430"/>
                <a:gd name="T14" fmla="*/ 56 w 408"/>
                <a:gd name="T15" fmla="*/ 25 h 430"/>
                <a:gd name="T16" fmla="*/ 11 w 408"/>
                <a:gd name="T17" fmla="*/ 85 h 430"/>
                <a:gd name="T18" fmla="*/ 3 w 408"/>
                <a:gd name="T19" fmla="*/ 170 h 430"/>
                <a:gd name="T20" fmla="*/ 3 w 408"/>
                <a:gd name="T21" fmla="*/ 256 h 430"/>
                <a:gd name="T22" fmla="*/ 12 w 408"/>
                <a:gd name="T23" fmla="*/ 350 h 430"/>
                <a:gd name="T24" fmla="*/ 69 w 408"/>
                <a:gd name="T25" fmla="*/ 412 h 430"/>
                <a:gd name="T26" fmla="*/ 162 w 408"/>
                <a:gd name="T27" fmla="*/ 428 h 430"/>
                <a:gd name="T28" fmla="*/ 239 w 408"/>
                <a:gd name="T29" fmla="*/ 428 h 430"/>
                <a:gd name="T30" fmla="*/ 324 w 408"/>
                <a:gd name="T31" fmla="*/ 419 h 430"/>
                <a:gd name="T32" fmla="*/ 359 w 408"/>
                <a:gd name="T33" fmla="*/ 401 h 430"/>
                <a:gd name="T34" fmla="*/ 400 w 408"/>
                <a:gd name="T35" fmla="*/ 343 h 430"/>
                <a:gd name="T36" fmla="*/ 407 w 408"/>
                <a:gd name="T37" fmla="*/ 302 h 430"/>
                <a:gd name="T38" fmla="*/ 407 w 408"/>
                <a:gd name="T39" fmla="*/ 262 h 430"/>
                <a:gd name="T40" fmla="*/ 347 w 408"/>
                <a:gd name="T41" fmla="*/ 277 h 430"/>
                <a:gd name="T42" fmla="*/ 328 w 408"/>
                <a:gd name="T43" fmla="*/ 325 h 430"/>
                <a:gd name="T44" fmla="*/ 289 w 408"/>
                <a:gd name="T45" fmla="*/ 359 h 430"/>
                <a:gd name="T46" fmla="*/ 252 w 408"/>
                <a:gd name="T47" fmla="*/ 370 h 430"/>
                <a:gd name="T48" fmla="*/ 228 w 408"/>
                <a:gd name="T49" fmla="*/ 369 h 430"/>
                <a:gd name="T50" fmla="*/ 168 w 408"/>
                <a:gd name="T51" fmla="*/ 369 h 430"/>
                <a:gd name="T52" fmla="*/ 76 w 408"/>
                <a:gd name="T53" fmla="*/ 312 h 430"/>
                <a:gd name="T54" fmla="*/ 65 w 408"/>
                <a:gd name="T55" fmla="*/ 277 h 430"/>
                <a:gd name="T56" fmla="*/ 65 w 408"/>
                <a:gd name="T57" fmla="*/ 155 h 430"/>
                <a:gd name="T58" fmla="*/ 130 w 408"/>
                <a:gd name="T59" fmla="*/ 70 h 430"/>
                <a:gd name="T60" fmla="*/ 191 w 408"/>
                <a:gd name="T61" fmla="*/ 63 h 430"/>
                <a:gd name="T62" fmla="*/ 248 w 408"/>
                <a:gd name="T63" fmla="*/ 63 h 430"/>
                <a:gd name="T64" fmla="*/ 340 w 408"/>
                <a:gd name="T65" fmla="*/ 128 h 430"/>
                <a:gd name="T66" fmla="*/ 347 w 408"/>
                <a:gd name="T67" fmla="*/ 155 h 430"/>
                <a:gd name="T68" fmla="*/ 347 w 408"/>
                <a:gd name="T69" fmla="*/ 277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8" h="430">
                  <a:moveTo>
                    <a:pt x="407" y="262"/>
                  </a:moveTo>
                  <a:cubicBezTo>
                    <a:pt x="407" y="127"/>
                    <a:pt x="407" y="127"/>
                    <a:pt x="407" y="127"/>
                  </a:cubicBezTo>
                  <a:cubicBezTo>
                    <a:pt x="407" y="112"/>
                    <a:pt x="403" y="95"/>
                    <a:pt x="398" y="81"/>
                  </a:cubicBezTo>
                  <a:cubicBezTo>
                    <a:pt x="388" y="57"/>
                    <a:pt x="368" y="35"/>
                    <a:pt x="346" y="21"/>
                  </a:cubicBezTo>
                  <a:cubicBezTo>
                    <a:pt x="319" y="4"/>
                    <a:pt x="285" y="1"/>
                    <a:pt x="254" y="1"/>
                  </a:cubicBezTo>
                  <a:cubicBezTo>
                    <a:pt x="227" y="1"/>
                    <a:pt x="201" y="1"/>
                    <a:pt x="175" y="1"/>
                  </a:cubicBezTo>
                  <a:cubicBezTo>
                    <a:pt x="148" y="1"/>
                    <a:pt x="121" y="0"/>
                    <a:pt x="95" y="7"/>
                  </a:cubicBezTo>
                  <a:cubicBezTo>
                    <a:pt x="82" y="10"/>
                    <a:pt x="68" y="17"/>
                    <a:pt x="56" y="25"/>
                  </a:cubicBezTo>
                  <a:cubicBezTo>
                    <a:pt x="36" y="39"/>
                    <a:pt x="20" y="62"/>
                    <a:pt x="11" y="85"/>
                  </a:cubicBezTo>
                  <a:cubicBezTo>
                    <a:pt x="0" y="112"/>
                    <a:pt x="3" y="141"/>
                    <a:pt x="3" y="170"/>
                  </a:cubicBezTo>
                  <a:cubicBezTo>
                    <a:pt x="3" y="256"/>
                    <a:pt x="3" y="256"/>
                    <a:pt x="3" y="256"/>
                  </a:cubicBezTo>
                  <a:cubicBezTo>
                    <a:pt x="3" y="287"/>
                    <a:pt x="0" y="320"/>
                    <a:pt x="12" y="350"/>
                  </a:cubicBezTo>
                  <a:cubicBezTo>
                    <a:pt x="23" y="376"/>
                    <a:pt x="45" y="398"/>
                    <a:pt x="69" y="412"/>
                  </a:cubicBezTo>
                  <a:cubicBezTo>
                    <a:pt x="97" y="430"/>
                    <a:pt x="130" y="428"/>
                    <a:pt x="162" y="428"/>
                  </a:cubicBezTo>
                  <a:cubicBezTo>
                    <a:pt x="187" y="428"/>
                    <a:pt x="213" y="428"/>
                    <a:pt x="239" y="428"/>
                  </a:cubicBezTo>
                  <a:cubicBezTo>
                    <a:pt x="268" y="428"/>
                    <a:pt x="296" y="429"/>
                    <a:pt x="324" y="419"/>
                  </a:cubicBezTo>
                  <a:cubicBezTo>
                    <a:pt x="337" y="415"/>
                    <a:pt x="349" y="408"/>
                    <a:pt x="359" y="401"/>
                  </a:cubicBezTo>
                  <a:cubicBezTo>
                    <a:pt x="377" y="386"/>
                    <a:pt x="392" y="365"/>
                    <a:pt x="400" y="343"/>
                  </a:cubicBezTo>
                  <a:cubicBezTo>
                    <a:pt x="405" y="330"/>
                    <a:pt x="407" y="316"/>
                    <a:pt x="407" y="302"/>
                  </a:cubicBezTo>
                  <a:cubicBezTo>
                    <a:pt x="408" y="289"/>
                    <a:pt x="407" y="275"/>
                    <a:pt x="407" y="262"/>
                  </a:cubicBezTo>
                  <a:close/>
                  <a:moveTo>
                    <a:pt x="347" y="277"/>
                  </a:moveTo>
                  <a:cubicBezTo>
                    <a:pt x="347" y="293"/>
                    <a:pt x="337" y="313"/>
                    <a:pt x="328" y="325"/>
                  </a:cubicBezTo>
                  <a:cubicBezTo>
                    <a:pt x="318" y="339"/>
                    <a:pt x="305" y="351"/>
                    <a:pt x="289" y="359"/>
                  </a:cubicBezTo>
                  <a:cubicBezTo>
                    <a:pt x="278" y="364"/>
                    <a:pt x="265" y="370"/>
                    <a:pt x="252" y="370"/>
                  </a:cubicBezTo>
                  <a:cubicBezTo>
                    <a:pt x="244" y="369"/>
                    <a:pt x="236" y="369"/>
                    <a:pt x="228" y="369"/>
                  </a:cubicBezTo>
                  <a:cubicBezTo>
                    <a:pt x="208" y="369"/>
                    <a:pt x="188" y="369"/>
                    <a:pt x="168" y="369"/>
                  </a:cubicBezTo>
                  <a:cubicBezTo>
                    <a:pt x="130" y="369"/>
                    <a:pt x="94" y="345"/>
                    <a:pt x="76" y="312"/>
                  </a:cubicBezTo>
                  <a:cubicBezTo>
                    <a:pt x="70" y="301"/>
                    <a:pt x="67" y="289"/>
                    <a:pt x="65" y="277"/>
                  </a:cubicBezTo>
                  <a:cubicBezTo>
                    <a:pt x="65" y="155"/>
                    <a:pt x="65" y="155"/>
                    <a:pt x="65" y="155"/>
                  </a:cubicBezTo>
                  <a:cubicBezTo>
                    <a:pt x="67" y="118"/>
                    <a:pt x="96" y="83"/>
                    <a:pt x="130" y="70"/>
                  </a:cubicBezTo>
                  <a:cubicBezTo>
                    <a:pt x="150" y="62"/>
                    <a:pt x="170" y="63"/>
                    <a:pt x="191" y="63"/>
                  </a:cubicBezTo>
                  <a:cubicBezTo>
                    <a:pt x="210" y="63"/>
                    <a:pt x="229" y="63"/>
                    <a:pt x="248" y="63"/>
                  </a:cubicBezTo>
                  <a:cubicBezTo>
                    <a:pt x="287" y="63"/>
                    <a:pt x="326" y="91"/>
                    <a:pt x="340" y="128"/>
                  </a:cubicBezTo>
                  <a:cubicBezTo>
                    <a:pt x="343" y="136"/>
                    <a:pt x="346" y="146"/>
                    <a:pt x="347" y="155"/>
                  </a:cubicBezTo>
                  <a:cubicBezTo>
                    <a:pt x="347" y="155"/>
                    <a:pt x="347" y="277"/>
                    <a:pt x="347" y="277"/>
                  </a:cubicBezTo>
                  <a:close/>
                </a:path>
              </a:pathLst>
            </a:custGeom>
            <a:solidFill>
              <a:srgbClr val="0066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6" name="ïṧḻîdè"/>
            <p:cNvSpPr/>
            <p:nvPr/>
          </p:nvSpPr>
          <p:spPr bwMode="auto">
            <a:xfrm>
              <a:off x="623336" y="1117308"/>
              <a:ext cx="61012" cy="62980"/>
            </a:xfrm>
            <a:custGeom>
              <a:avLst/>
              <a:gdLst>
                <a:gd name="T0" fmla="*/ 8 w 45"/>
                <a:gd name="T1" fmla="*/ 17 h 46"/>
                <a:gd name="T2" fmla="*/ 7 w 45"/>
                <a:gd name="T3" fmla="*/ 13 h 46"/>
                <a:gd name="T4" fmla="*/ 10 w 45"/>
                <a:gd name="T5" fmla="*/ 13 h 46"/>
                <a:gd name="T6" fmla="*/ 21 w 45"/>
                <a:gd name="T7" fmla="*/ 1 h 46"/>
                <a:gd name="T8" fmla="*/ 14 w 45"/>
                <a:gd name="T9" fmla="*/ 15 h 46"/>
                <a:gd name="T10" fmla="*/ 22 w 45"/>
                <a:gd name="T11" fmla="*/ 7 h 46"/>
                <a:gd name="T12" fmla="*/ 42 w 45"/>
                <a:gd name="T13" fmla="*/ 17 h 46"/>
                <a:gd name="T14" fmla="*/ 39 w 45"/>
                <a:gd name="T15" fmla="*/ 27 h 46"/>
                <a:gd name="T16" fmla="*/ 38 w 45"/>
                <a:gd name="T17" fmla="*/ 23 h 46"/>
                <a:gd name="T18" fmla="*/ 39 w 45"/>
                <a:gd name="T19" fmla="*/ 20 h 46"/>
                <a:gd name="T20" fmla="*/ 24 w 45"/>
                <a:gd name="T21" fmla="*/ 11 h 46"/>
                <a:gd name="T22" fmla="*/ 25 w 45"/>
                <a:gd name="T23" fmla="*/ 17 h 46"/>
                <a:gd name="T24" fmla="*/ 29 w 45"/>
                <a:gd name="T25" fmla="*/ 14 h 46"/>
                <a:gd name="T26" fmla="*/ 26 w 45"/>
                <a:gd name="T27" fmla="*/ 23 h 46"/>
                <a:gd name="T28" fmla="*/ 32 w 45"/>
                <a:gd name="T29" fmla="*/ 18 h 46"/>
                <a:gd name="T30" fmla="*/ 36 w 45"/>
                <a:gd name="T31" fmla="*/ 21 h 46"/>
                <a:gd name="T32" fmla="*/ 37 w 45"/>
                <a:gd name="T33" fmla="*/ 30 h 46"/>
                <a:gd name="T34" fmla="*/ 34 w 45"/>
                <a:gd name="T35" fmla="*/ 34 h 46"/>
                <a:gd name="T36" fmla="*/ 25 w 45"/>
                <a:gd name="T37" fmla="*/ 37 h 46"/>
                <a:gd name="T38" fmla="*/ 22 w 45"/>
                <a:gd name="T39" fmla="*/ 35 h 46"/>
                <a:gd name="T40" fmla="*/ 24 w 45"/>
                <a:gd name="T41" fmla="*/ 27 h 46"/>
                <a:gd name="T42" fmla="*/ 17 w 45"/>
                <a:gd name="T43" fmla="*/ 33 h 46"/>
                <a:gd name="T44" fmla="*/ 18 w 45"/>
                <a:gd name="T45" fmla="*/ 28 h 46"/>
                <a:gd name="T46" fmla="*/ 14 w 45"/>
                <a:gd name="T47" fmla="*/ 27 h 46"/>
                <a:gd name="T48" fmla="*/ 12 w 45"/>
                <a:gd name="T49" fmla="*/ 31 h 46"/>
                <a:gd name="T50" fmla="*/ 29 w 45"/>
                <a:gd name="T51" fmla="*/ 45 h 46"/>
                <a:gd name="T52" fmla="*/ 9 w 45"/>
                <a:gd name="T53" fmla="*/ 34 h 46"/>
                <a:gd name="T54" fmla="*/ 13 w 45"/>
                <a:gd name="T55" fmla="*/ 20 h 46"/>
                <a:gd name="T56" fmla="*/ 4 w 45"/>
                <a:gd name="T57" fmla="*/ 30 h 46"/>
                <a:gd name="T58" fmla="*/ 1 w 45"/>
                <a:gd name="T59" fmla="*/ 28 h 46"/>
                <a:gd name="T60" fmla="*/ 22 w 45"/>
                <a:gd name="T61" fmla="*/ 21 h 46"/>
                <a:gd name="T62" fmla="*/ 16 w 45"/>
                <a:gd name="T63" fmla="*/ 24 h 46"/>
                <a:gd name="T64" fmla="*/ 20 w 45"/>
                <a:gd name="T65" fmla="*/ 24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5" h="46">
                  <a:moveTo>
                    <a:pt x="1" y="28"/>
                  </a:moveTo>
                  <a:cubicBezTo>
                    <a:pt x="8" y="17"/>
                    <a:pt x="8" y="17"/>
                    <a:pt x="8" y="17"/>
                  </a:cubicBezTo>
                  <a:cubicBezTo>
                    <a:pt x="7" y="16"/>
                    <a:pt x="7" y="16"/>
                    <a:pt x="7" y="16"/>
                  </a:cubicBezTo>
                  <a:cubicBezTo>
                    <a:pt x="6" y="15"/>
                    <a:pt x="6" y="14"/>
                    <a:pt x="7" y="13"/>
                  </a:cubicBezTo>
                  <a:cubicBezTo>
                    <a:pt x="7" y="12"/>
                    <a:pt x="8" y="12"/>
                    <a:pt x="9" y="12"/>
                  </a:cubicBezTo>
                  <a:cubicBezTo>
                    <a:pt x="10" y="13"/>
                    <a:pt x="10" y="13"/>
                    <a:pt x="10" y="13"/>
                  </a:cubicBezTo>
                  <a:cubicBezTo>
                    <a:pt x="18" y="2"/>
                    <a:pt x="18" y="2"/>
                    <a:pt x="18" y="2"/>
                  </a:cubicBezTo>
                  <a:cubicBezTo>
                    <a:pt x="18" y="1"/>
                    <a:pt x="19" y="0"/>
                    <a:pt x="21" y="1"/>
                  </a:cubicBezTo>
                  <a:cubicBezTo>
                    <a:pt x="22" y="2"/>
                    <a:pt x="22" y="3"/>
                    <a:pt x="21" y="4"/>
                  </a:cubicBezTo>
                  <a:cubicBezTo>
                    <a:pt x="14" y="15"/>
                    <a:pt x="14" y="15"/>
                    <a:pt x="14" y="15"/>
                  </a:cubicBezTo>
                  <a:cubicBezTo>
                    <a:pt x="16" y="16"/>
                    <a:pt x="16" y="16"/>
                    <a:pt x="16" y="16"/>
                  </a:cubicBezTo>
                  <a:cubicBezTo>
                    <a:pt x="22" y="7"/>
                    <a:pt x="22" y="7"/>
                    <a:pt x="22" y="7"/>
                  </a:cubicBezTo>
                  <a:cubicBezTo>
                    <a:pt x="23" y="5"/>
                    <a:pt x="24" y="5"/>
                    <a:pt x="26" y="6"/>
                  </a:cubicBezTo>
                  <a:cubicBezTo>
                    <a:pt x="42" y="17"/>
                    <a:pt x="42" y="17"/>
                    <a:pt x="42" y="17"/>
                  </a:cubicBezTo>
                  <a:cubicBezTo>
                    <a:pt x="45" y="18"/>
                    <a:pt x="45" y="20"/>
                    <a:pt x="43" y="23"/>
                  </a:cubicBezTo>
                  <a:cubicBezTo>
                    <a:pt x="42" y="26"/>
                    <a:pt x="40" y="27"/>
                    <a:pt x="39" y="27"/>
                  </a:cubicBezTo>
                  <a:cubicBezTo>
                    <a:pt x="37" y="26"/>
                    <a:pt x="37" y="25"/>
                    <a:pt x="37" y="24"/>
                  </a:cubicBezTo>
                  <a:cubicBezTo>
                    <a:pt x="38" y="24"/>
                    <a:pt x="38" y="23"/>
                    <a:pt x="38" y="23"/>
                  </a:cubicBezTo>
                  <a:cubicBezTo>
                    <a:pt x="39" y="22"/>
                    <a:pt x="39" y="22"/>
                    <a:pt x="39" y="22"/>
                  </a:cubicBezTo>
                  <a:cubicBezTo>
                    <a:pt x="40" y="21"/>
                    <a:pt x="40" y="20"/>
                    <a:pt x="39" y="20"/>
                  </a:cubicBezTo>
                  <a:cubicBezTo>
                    <a:pt x="26" y="11"/>
                    <a:pt x="26" y="11"/>
                    <a:pt x="26" y="11"/>
                  </a:cubicBezTo>
                  <a:cubicBezTo>
                    <a:pt x="25" y="11"/>
                    <a:pt x="25" y="11"/>
                    <a:pt x="24" y="11"/>
                  </a:cubicBezTo>
                  <a:cubicBezTo>
                    <a:pt x="23" y="14"/>
                    <a:pt x="23" y="14"/>
                    <a:pt x="23" y="14"/>
                  </a:cubicBezTo>
                  <a:cubicBezTo>
                    <a:pt x="24" y="15"/>
                    <a:pt x="24" y="16"/>
                    <a:pt x="25" y="17"/>
                  </a:cubicBezTo>
                  <a:cubicBezTo>
                    <a:pt x="27" y="15"/>
                    <a:pt x="27" y="15"/>
                    <a:pt x="27" y="15"/>
                  </a:cubicBezTo>
                  <a:cubicBezTo>
                    <a:pt x="27" y="14"/>
                    <a:pt x="28" y="14"/>
                    <a:pt x="29" y="14"/>
                  </a:cubicBezTo>
                  <a:cubicBezTo>
                    <a:pt x="30" y="15"/>
                    <a:pt x="31" y="16"/>
                    <a:pt x="30" y="17"/>
                  </a:cubicBezTo>
                  <a:cubicBezTo>
                    <a:pt x="26" y="23"/>
                    <a:pt x="26" y="23"/>
                    <a:pt x="26" y="23"/>
                  </a:cubicBezTo>
                  <a:cubicBezTo>
                    <a:pt x="28" y="25"/>
                    <a:pt x="28" y="25"/>
                    <a:pt x="28" y="25"/>
                  </a:cubicBezTo>
                  <a:cubicBezTo>
                    <a:pt x="32" y="18"/>
                    <a:pt x="32" y="18"/>
                    <a:pt x="32" y="18"/>
                  </a:cubicBezTo>
                  <a:cubicBezTo>
                    <a:pt x="33" y="17"/>
                    <a:pt x="34" y="17"/>
                    <a:pt x="35" y="18"/>
                  </a:cubicBezTo>
                  <a:cubicBezTo>
                    <a:pt x="36" y="19"/>
                    <a:pt x="36" y="20"/>
                    <a:pt x="36" y="21"/>
                  </a:cubicBezTo>
                  <a:cubicBezTo>
                    <a:pt x="32" y="27"/>
                    <a:pt x="32" y="27"/>
                    <a:pt x="32" y="27"/>
                  </a:cubicBezTo>
                  <a:cubicBezTo>
                    <a:pt x="37" y="30"/>
                    <a:pt x="37" y="30"/>
                    <a:pt x="37" y="30"/>
                  </a:cubicBezTo>
                  <a:cubicBezTo>
                    <a:pt x="38" y="31"/>
                    <a:pt x="38" y="32"/>
                    <a:pt x="37" y="33"/>
                  </a:cubicBezTo>
                  <a:cubicBezTo>
                    <a:pt x="36" y="34"/>
                    <a:pt x="35" y="34"/>
                    <a:pt x="34" y="34"/>
                  </a:cubicBezTo>
                  <a:cubicBezTo>
                    <a:pt x="29" y="30"/>
                    <a:pt x="29" y="30"/>
                    <a:pt x="29" y="30"/>
                  </a:cubicBezTo>
                  <a:cubicBezTo>
                    <a:pt x="25" y="37"/>
                    <a:pt x="25" y="37"/>
                    <a:pt x="25" y="37"/>
                  </a:cubicBezTo>
                  <a:cubicBezTo>
                    <a:pt x="24" y="38"/>
                    <a:pt x="23" y="38"/>
                    <a:pt x="22" y="37"/>
                  </a:cubicBezTo>
                  <a:cubicBezTo>
                    <a:pt x="21" y="37"/>
                    <a:pt x="21" y="36"/>
                    <a:pt x="22" y="35"/>
                  </a:cubicBezTo>
                  <a:cubicBezTo>
                    <a:pt x="26" y="28"/>
                    <a:pt x="26" y="28"/>
                    <a:pt x="26" y="28"/>
                  </a:cubicBezTo>
                  <a:cubicBezTo>
                    <a:pt x="24" y="27"/>
                    <a:pt x="24" y="27"/>
                    <a:pt x="24" y="27"/>
                  </a:cubicBezTo>
                  <a:cubicBezTo>
                    <a:pt x="20" y="33"/>
                    <a:pt x="20" y="33"/>
                    <a:pt x="20" y="33"/>
                  </a:cubicBezTo>
                  <a:cubicBezTo>
                    <a:pt x="19" y="34"/>
                    <a:pt x="18" y="34"/>
                    <a:pt x="17" y="33"/>
                  </a:cubicBezTo>
                  <a:cubicBezTo>
                    <a:pt x="16" y="33"/>
                    <a:pt x="16" y="32"/>
                    <a:pt x="16" y="31"/>
                  </a:cubicBezTo>
                  <a:cubicBezTo>
                    <a:pt x="18" y="28"/>
                    <a:pt x="18" y="28"/>
                    <a:pt x="18" y="28"/>
                  </a:cubicBezTo>
                  <a:cubicBezTo>
                    <a:pt x="17" y="28"/>
                    <a:pt x="16" y="28"/>
                    <a:pt x="15" y="28"/>
                  </a:cubicBezTo>
                  <a:cubicBezTo>
                    <a:pt x="15" y="28"/>
                    <a:pt x="14" y="28"/>
                    <a:pt x="14" y="27"/>
                  </a:cubicBezTo>
                  <a:cubicBezTo>
                    <a:pt x="12" y="30"/>
                    <a:pt x="12" y="30"/>
                    <a:pt x="12" y="30"/>
                  </a:cubicBezTo>
                  <a:cubicBezTo>
                    <a:pt x="12" y="31"/>
                    <a:pt x="12" y="31"/>
                    <a:pt x="12" y="31"/>
                  </a:cubicBezTo>
                  <a:cubicBezTo>
                    <a:pt x="29" y="42"/>
                    <a:pt x="29" y="42"/>
                    <a:pt x="29" y="42"/>
                  </a:cubicBezTo>
                  <a:cubicBezTo>
                    <a:pt x="30" y="43"/>
                    <a:pt x="30" y="44"/>
                    <a:pt x="29" y="45"/>
                  </a:cubicBezTo>
                  <a:cubicBezTo>
                    <a:pt x="28" y="46"/>
                    <a:pt x="27" y="46"/>
                    <a:pt x="26" y="46"/>
                  </a:cubicBezTo>
                  <a:cubicBezTo>
                    <a:pt x="9" y="34"/>
                    <a:pt x="9" y="34"/>
                    <a:pt x="9" y="34"/>
                  </a:cubicBezTo>
                  <a:cubicBezTo>
                    <a:pt x="7" y="33"/>
                    <a:pt x="6" y="31"/>
                    <a:pt x="7" y="30"/>
                  </a:cubicBezTo>
                  <a:cubicBezTo>
                    <a:pt x="13" y="20"/>
                    <a:pt x="13" y="20"/>
                    <a:pt x="13" y="20"/>
                  </a:cubicBezTo>
                  <a:cubicBezTo>
                    <a:pt x="11" y="19"/>
                    <a:pt x="11" y="19"/>
                    <a:pt x="11" y="19"/>
                  </a:cubicBezTo>
                  <a:cubicBezTo>
                    <a:pt x="4" y="30"/>
                    <a:pt x="4" y="30"/>
                    <a:pt x="4" y="30"/>
                  </a:cubicBezTo>
                  <a:cubicBezTo>
                    <a:pt x="3" y="31"/>
                    <a:pt x="2" y="31"/>
                    <a:pt x="1" y="31"/>
                  </a:cubicBezTo>
                  <a:cubicBezTo>
                    <a:pt x="0" y="30"/>
                    <a:pt x="0" y="29"/>
                    <a:pt x="1" y="28"/>
                  </a:cubicBezTo>
                  <a:close/>
                  <a:moveTo>
                    <a:pt x="20" y="24"/>
                  </a:moveTo>
                  <a:cubicBezTo>
                    <a:pt x="22" y="21"/>
                    <a:pt x="22" y="21"/>
                    <a:pt x="22" y="21"/>
                  </a:cubicBezTo>
                  <a:cubicBezTo>
                    <a:pt x="22" y="20"/>
                    <a:pt x="21" y="19"/>
                    <a:pt x="20" y="18"/>
                  </a:cubicBezTo>
                  <a:cubicBezTo>
                    <a:pt x="16" y="24"/>
                    <a:pt x="16" y="24"/>
                    <a:pt x="16" y="24"/>
                  </a:cubicBezTo>
                  <a:cubicBezTo>
                    <a:pt x="17" y="24"/>
                    <a:pt x="18" y="24"/>
                    <a:pt x="20" y="24"/>
                  </a:cubicBezTo>
                  <a:cubicBezTo>
                    <a:pt x="20" y="24"/>
                    <a:pt x="20" y="24"/>
                    <a:pt x="20" y="2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7" name="ïṧļïḍè"/>
            <p:cNvSpPr/>
            <p:nvPr/>
          </p:nvSpPr>
          <p:spPr bwMode="auto">
            <a:xfrm>
              <a:off x="693696" y="1057772"/>
              <a:ext cx="61012" cy="59536"/>
            </a:xfrm>
            <a:custGeom>
              <a:avLst/>
              <a:gdLst>
                <a:gd name="T0" fmla="*/ 18 w 45"/>
                <a:gd name="T1" fmla="*/ 7 h 44"/>
                <a:gd name="T2" fmla="*/ 30 w 45"/>
                <a:gd name="T3" fmla="*/ 1 h 44"/>
                <a:gd name="T4" fmla="*/ 33 w 45"/>
                <a:gd name="T5" fmla="*/ 2 h 44"/>
                <a:gd name="T6" fmla="*/ 32 w 45"/>
                <a:gd name="T7" fmla="*/ 5 h 44"/>
                <a:gd name="T8" fmla="*/ 3 w 45"/>
                <a:gd name="T9" fmla="*/ 19 h 44"/>
                <a:gd name="T10" fmla="*/ 0 w 45"/>
                <a:gd name="T11" fmla="*/ 18 h 44"/>
                <a:gd name="T12" fmla="*/ 1 w 45"/>
                <a:gd name="T13" fmla="*/ 15 h 44"/>
                <a:gd name="T14" fmla="*/ 14 w 45"/>
                <a:gd name="T15" fmla="*/ 8 h 44"/>
                <a:gd name="T16" fmla="*/ 12 w 45"/>
                <a:gd name="T17" fmla="*/ 5 h 44"/>
                <a:gd name="T18" fmla="*/ 17 w 45"/>
                <a:gd name="T19" fmla="*/ 5 h 44"/>
                <a:gd name="T20" fmla="*/ 18 w 45"/>
                <a:gd name="T21" fmla="*/ 7 h 44"/>
                <a:gd name="T22" fmla="*/ 8 w 45"/>
                <a:gd name="T23" fmla="*/ 29 h 44"/>
                <a:gd name="T24" fmla="*/ 6 w 45"/>
                <a:gd name="T25" fmla="*/ 23 h 44"/>
                <a:gd name="T26" fmla="*/ 7 w 45"/>
                <a:gd name="T27" fmla="*/ 19 h 44"/>
                <a:gd name="T28" fmla="*/ 29 w 45"/>
                <a:gd name="T29" fmla="*/ 9 h 44"/>
                <a:gd name="T30" fmla="*/ 33 w 45"/>
                <a:gd name="T31" fmla="*/ 10 h 44"/>
                <a:gd name="T32" fmla="*/ 36 w 45"/>
                <a:gd name="T33" fmla="*/ 16 h 44"/>
                <a:gd name="T34" fmla="*/ 35 w 45"/>
                <a:gd name="T35" fmla="*/ 20 h 44"/>
                <a:gd name="T36" fmla="*/ 26 w 45"/>
                <a:gd name="T37" fmla="*/ 24 h 44"/>
                <a:gd name="T38" fmla="*/ 31 w 45"/>
                <a:gd name="T39" fmla="*/ 32 h 44"/>
                <a:gd name="T40" fmla="*/ 29 w 45"/>
                <a:gd name="T41" fmla="*/ 38 h 44"/>
                <a:gd name="T42" fmla="*/ 21 w 45"/>
                <a:gd name="T43" fmla="*/ 37 h 44"/>
                <a:gd name="T44" fmla="*/ 23 w 45"/>
                <a:gd name="T45" fmla="*/ 35 h 44"/>
                <a:gd name="T46" fmla="*/ 25 w 45"/>
                <a:gd name="T47" fmla="*/ 34 h 44"/>
                <a:gd name="T48" fmla="*/ 26 w 45"/>
                <a:gd name="T49" fmla="*/ 33 h 44"/>
                <a:gd name="T50" fmla="*/ 22 w 45"/>
                <a:gd name="T51" fmla="*/ 26 h 44"/>
                <a:gd name="T52" fmla="*/ 13 w 45"/>
                <a:gd name="T53" fmla="*/ 30 h 44"/>
                <a:gd name="T54" fmla="*/ 8 w 45"/>
                <a:gd name="T55" fmla="*/ 29 h 44"/>
                <a:gd name="T56" fmla="*/ 31 w 45"/>
                <a:gd name="T57" fmla="*/ 16 h 44"/>
                <a:gd name="T58" fmla="*/ 30 w 45"/>
                <a:gd name="T59" fmla="*/ 14 h 44"/>
                <a:gd name="T60" fmla="*/ 29 w 45"/>
                <a:gd name="T61" fmla="*/ 13 h 44"/>
                <a:gd name="T62" fmla="*/ 11 w 45"/>
                <a:gd name="T63" fmla="*/ 22 h 44"/>
                <a:gd name="T64" fmla="*/ 11 w 45"/>
                <a:gd name="T65" fmla="*/ 23 h 44"/>
                <a:gd name="T66" fmla="*/ 12 w 45"/>
                <a:gd name="T67" fmla="*/ 25 h 44"/>
                <a:gd name="T68" fmla="*/ 13 w 45"/>
                <a:gd name="T69" fmla="*/ 25 h 44"/>
                <a:gd name="T70" fmla="*/ 31 w 45"/>
                <a:gd name="T71" fmla="*/ 17 h 44"/>
                <a:gd name="T72" fmla="*/ 31 w 45"/>
                <a:gd name="T73" fmla="*/ 16 h 44"/>
                <a:gd name="T74" fmla="*/ 12 w 45"/>
                <a:gd name="T75" fmla="*/ 41 h 44"/>
                <a:gd name="T76" fmla="*/ 15 w 45"/>
                <a:gd name="T77" fmla="*/ 32 h 44"/>
                <a:gd name="T78" fmla="*/ 17 w 45"/>
                <a:gd name="T79" fmla="*/ 30 h 44"/>
                <a:gd name="T80" fmla="*/ 19 w 45"/>
                <a:gd name="T81" fmla="*/ 33 h 44"/>
                <a:gd name="T82" fmla="*/ 16 w 45"/>
                <a:gd name="T83" fmla="*/ 42 h 44"/>
                <a:gd name="T84" fmla="*/ 14 w 45"/>
                <a:gd name="T85" fmla="*/ 44 h 44"/>
                <a:gd name="T86" fmla="*/ 12 w 45"/>
                <a:gd name="T87" fmla="*/ 41 h 44"/>
                <a:gd name="T88" fmla="*/ 41 w 45"/>
                <a:gd name="T89" fmla="*/ 30 h 44"/>
                <a:gd name="T90" fmla="*/ 36 w 45"/>
                <a:gd name="T91" fmla="*/ 28 h 44"/>
                <a:gd name="T92" fmla="*/ 33 w 45"/>
                <a:gd name="T93" fmla="*/ 27 h 44"/>
                <a:gd name="T94" fmla="*/ 31 w 45"/>
                <a:gd name="T95" fmla="*/ 24 h 44"/>
                <a:gd name="T96" fmla="*/ 34 w 45"/>
                <a:gd name="T97" fmla="*/ 22 h 44"/>
                <a:gd name="T98" fmla="*/ 43 w 45"/>
                <a:gd name="T99" fmla="*/ 26 h 44"/>
                <a:gd name="T100" fmla="*/ 44 w 45"/>
                <a:gd name="T101" fmla="*/ 29 h 44"/>
                <a:gd name="T102" fmla="*/ 41 w 45"/>
                <a:gd name="T103" fmla="*/ 3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5" h="44">
                  <a:moveTo>
                    <a:pt x="18" y="7"/>
                  </a:moveTo>
                  <a:cubicBezTo>
                    <a:pt x="30" y="1"/>
                    <a:pt x="30" y="1"/>
                    <a:pt x="30" y="1"/>
                  </a:cubicBezTo>
                  <a:cubicBezTo>
                    <a:pt x="31" y="0"/>
                    <a:pt x="32" y="1"/>
                    <a:pt x="33" y="2"/>
                  </a:cubicBezTo>
                  <a:cubicBezTo>
                    <a:pt x="33" y="3"/>
                    <a:pt x="33" y="4"/>
                    <a:pt x="32" y="5"/>
                  </a:cubicBezTo>
                  <a:cubicBezTo>
                    <a:pt x="3" y="19"/>
                    <a:pt x="3" y="19"/>
                    <a:pt x="3" y="19"/>
                  </a:cubicBezTo>
                  <a:cubicBezTo>
                    <a:pt x="2" y="19"/>
                    <a:pt x="1" y="19"/>
                    <a:pt x="0" y="18"/>
                  </a:cubicBezTo>
                  <a:cubicBezTo>
                    <a:pt x="0" y="16"/>
                    <a:pt x="0" y="15"/>
                    <a:pt x="1" y="15"/>
                  </a:cubicBezTo>
                  <a:cubicBezTo>
                    <a:pt x="14" y="8"/>
                    <a:pt x="14" y="8"/>
                    <a:pt x="14" y="8"/>
                  </a:cubicBezTo>
                  <a:cubicBezTo>
                    <a:pt x="12" y="8"/>
                    <a:pt x="12" y="7"/>
                    <a:pt x="12" y="5"/>
                  </a:cubicBezTo>
                  <a:cubicBezTo>
                    <a:pt x="13" y="4"/>
                    <a:pt x="15" y="4"/>
                    <a:pt x="17" y="5"/>
                  </a:cubicBezTo>
                  <a:cubicBezTo>
                    <a:pt x="18" y="5"/>
                    <a:pt x="18" y="6"/>
                    <a:pt x="18" y="7"/>
                  </a:cubicBezTo>
                  <a:close/>
                  <a:moveTo>
                    <a:pt x="8" y="29"/>
                  </a:moveTo>
                  <a:cubicBezTo>
                    <a:pt x="6" y="23"/>
                    <a:pt x="6" y="23"/>
                    <a:pt x="6" y="23"/>
                  </a:cubicBezTo>
                  <a:cubicBezTo>
                    <a:pt x="5" y="21"/>
                    <a:pt x="5" y="20"/>
                    <a:pt x="7" y="19"/>
                  </a:cubicBezTo>
                  <a:cubicBezTo>
                    <a:pt x="29" y="9"/>
                    <a:pt x="29" y="9"/>
                    <a:pt x="29" y="9"/>
                  </a:cubicBezTo>
                  <a:cubicBezTo>
                    <a:pt x="31" y="8"/>
                    <a:pt x="32" y="8"/>
                    <a:pt x="33" y="10"/>
                  </a:cubicBezTo>
                  <a:cubicBezTo>
                    <a:pt x="36" y="16"/>
                    <a:pt x="36" y="16"/>
                    <a:pt x="36" y="16"/>
                  </a:cubicBezTo>
                  <a:cubicBezTo>
                    <a:pt x="37" y="18"/>
                    <a:pt x="37" y="19"/>
                    <a:pt x="35" y="20"/>
                  </a:cubicBezTo>
                  <a:cubicBezTo>
                    <a:pt x="26" y="24"/>
                    <a:pt x="26" y="24"/>
                    <a:pt x="26" y="24"/>
                  </a:cubicBezTo>
                  <a:cubicBezTo>
                    <a:pt x="31" y="32"/>
                    <a:pt x="31" y="32"/>
                    <a:pt x="31" y="32"/>
                  </a:cubicBezTo>
                  <a:cubicBezTo>
                    <a:pt x="32" y="35"/>
                    <a:pt x="31" y="37"/>
                    <a:pt x="29" y="38"/>
                  </a:cubicBezTo>
                  <a:cubicBezTo>
                    <a:pt x="23" y="40"/>
                    <a:pt x="21" y="40"/>
                    <a:pt x="21" y="37"/>
                  </a:cubicBezTo>
                  <a:cubicBezTo>
                    <a:pt x="21" y="36"/>
                    <a:pt x="21" y="35"/>
                    <a:pt x="23" y="35"/>
                  </a:cubicBezTo>
                  <a:cubicBezTo>
                    <a:pt x="24" y="35"/>
                    <a:pt x="24" y="35"/>
                    <a:pt x="25" y="34"/>
                  </a:cubicBezTo>
                  <a:cubicBezTo>
                    <a:pt x="26" y="34"/>
                    <a:pt x="26" y="34"/>
                    <a:pt x="26" y="33"/>
                  </a:cubicBezTo>
                  <a:cubicBezTo>
                    <a:pt x="22" y="26"/>
                    <a:pt x="22" y="26"/>
                    <a:pt x="22" y="26"/>
                  </a:cubicBezTo>
                  <a:cubicBezTo>
                    <a:pt x="13" y="30"/>
                    <a:pt x="13" y="30"/>
                    <a:pt x="13" y="30"/>
                  </a:cubicBezTo>
                  <a:cubicBezTo>
                    <a:pt x="11" y="31"/>
                    <a:pt x="9" y="31"/>
                    <a:pt x="8" y="29"/>
                  </a:cubicBezTo>
                  <a:close/>
                  <a:moveTo>
                    <a:pt x="31" y="16"/>
                  </a:moveTo>
                  <a:cubicBezTo>
                    <a:pt x="30" y="14"/>
                    <a:pt x="30" y="14"/>
                    <a:pt x="30" y="14"/>
                  </a:cubicBezTo>
                  <a:cubicBezTo>
                    <a:pt x="30" y="13"/>
                    <a:pt x="30" y="13"/>
                    <a:pt x="29" y="13"/>
                  </a:cubicBezTo>
                  <a:cubicBezTo>
                    <a:pt x="11" y="22"/>
                    <a:pt x="11" y="22"/>
                    <a:pt x="11" y="22"/>
                  </a:cubicBezTo>
                  <a:cubicBezTo>
                    <a:pt x="11" y="22"/>
                    <a:pt x="10" y="23"/>
                    <a:pt x="11" y="23"/>
                  </a:cubicBezTo>
                  <a:cubicBezTo>
                    <a:pt x="12" y="25"/>
                    <a:pt x="12" y="25"/>
                    <a:pt x="12" y="25"/>
                  </a:cubicBezTo>
                  <a:cubicBezTo>
                    <a:pt x="12" y="26"/>
                    <a:pt x="12" y="26"/>
                    <a:pt x="13" y="25"/>
                  </a:cubicBezTo>
                  <a:cubicBezTo>
                    <a:pt x="31" y="17"/>
                    <a:pt x="31" y="17"/>
                    <a:pt x="31" y="17"/>
                  </a:cubicBezTo>
                  <a:cubicBezTo>
                    <a:pt x="31" y="17"/>
                    <a:pt x="31" y="16"/>
                    <a:pt x="31" y="16"/>
                  </a:cubicBezTo>
                  <a:close/>
                  <a:moveTo>
                    <a:pt x="12" y="41"/>
                  </a:moveTo>
                  <a:cubicBezTo>
                    <a:pt x="13" y="39"/>
                    <a:pt x="14" y="36"/>
                    <a:pt x="15" y="32"/>
                  </a:cubicBezTo>
                  <a:cubicBezTo>
                    <a:pt x="15" y="30"/>
                    <a:pt x="16" y="30"/>
                    <a:pt x="17" y="30"/>
                  </a:cubicBezTo>
                  <a:cubicBezTo>
                    <a:pt x="19" y="30"/>
                    <a:pt x="19" y="31"/>
                    <a:pt x="19" y="33"/>
                  </a:cubicBezTo>
                  <a:cubicBezTo>
                    <a:pt x="19" y="36"/>
                    <a:pt x="18" y="39"/>
                    <a:pt x="16" y="42"/>
                  </a:cubicBezTo>
                  <a:cubicBezTo>
                    <a:pt x="16" y="44"/>
                    <a:pt x="15" y="44"/>
                    <a:pt x="14" y="44"/>
                  </a:cubicBezTo>
                  <a:cubicBezTo>
                    <a:pt x="12" y="44"/>
                    <a:pt x="12" y="43"/>
                    <a:pt x="12" y="41"/>
                  </a:cubicBezTo>
                  <a:close/>
                  <a:moveTo>
                    <a:pt x="41" y="30"/>
                  </a:moveTo>
                  <a:cubicBezTo>
                    <a:pt x="39" y="29"/>
                    <a:pt x="38" y="28"/>
                    <a:pt x="36" y="28"/>
                  </a:cubicBezTo>
                  <a:cubicBezTo>
                    <a:pt x="35" y="28"/>
                    <a:pt x="34" y="27"/>
                    <a:pt x="33" y="27"/>
                  </a:cubicBezTo>
                  <a:cubicBezTo>
                    <a:pt x="31" y="26"/>
                    <a:pt x="30" y="25"/>
                    <a:pt x="31" y="24"/>
                  </a:cubicBezTo>
                  <a:cubicBezTo>
                    <a:pt x="31" y="22"/>
                    <a:pt x="32" y="22"/>
                    <a:pt x="34" y="22"/>
                  </a:cubicBezTo>
                  <a:cubicBezTo>
                    <a:pt x="38" y="24"/>
                    <a:pt x="41" y="25"/>
                    <a:pt x="43" y="26"/>
                  </a:cubicBezTo>
                  <a:cubicBezTo>
                    <a:pt x="44" y="27"/>
                    <a:pt x="45" y="28"/>
                    <a:pt x="44" y="29"/>
                  </a:cubicBezTo>
                  <a:cubicBezTo>
                    <a:pt x="44" y="30"/>
                    <a:pt x="43" y="31"/>
                    <a:pt x="41" y="3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8" name="îşḻïdê"/>
            <p:cNvSpPr/>
            <p:nvPr/>
          </p:nvSpPr>
          <p:spPr bwMode="auto">
            <a:xfrm>
              <a:off x="965790" y="1067121"/>
              <a:ext cx="57076" cy="54616"/>
            </a:xfrm>
            <a:custGeom>
              <a:avLst/>
              <a:gdLst>
                <a:gd name="T0" fmla="*/ 29 w 42"/>
                <a:gd name="T1" fmla="*/ 9 h 40"/>
                <a:gd name="T2" fmla="*/ 41 w 42"/>
                <a:gd name="T3" fmla="*/ 16 h 40"/>
                <a:gd name="T4" fmla="*/ 41 w 42"/>
                <a:gd name="T5" fmla="*/ 19 h 40"/>
                <a:gd name="T6" fmla="*/ 38 w 42"/>
                <a:gd name="T7" fmla="*/ 20 h 40"/>
                <a:gd name="T8" fmla="*/ 28 w 42"/>
                <a:gd name="T9" fmla="*/ 14 h 40"/>
                <a:gd name="T10" fmla="*/ 31 w 42"/>
                <a:gd name="T11" fmla="*/ 36 h 40"/>
                <a:gd name="T12" fmla="*/ 30 w 42"/>
                <a:gd name="T13" fmla="*/ 40 h 40"/>
                <a:gd name="T14" fmla="*/ 26 w 42"/>
                <a:gd name="T15" fmla="*/ 37 h 40"/>
                <a:gd name="T16" fmla="*/ 24 w 42"/>
                <a:gd name="T17" fmla="*/ 16 h 40"/>
                <a:gd name="T18" fmla="*/ 3 w 42"/>
                <a:gd name="T19" fmla="*/ 25 h 40"/>
                <a:gd name="T20" fmla="*/ 0 w 42"/>
                <a:gd name="T21" fmla="*/ 23 h 40"/>
                <a:gd name="T22" fmla="*/ 2 w 42"/>
                <a:gd name="T23" fmla="*/ 21 h 40"/>
                <a:gd name="T24" fmla="*/ 22 w 42"/>
                <a:gd name="T25" fmla="*/ 11 h 40"/>
                <a:gd name="T26" fmla="*/ 11 w 42"/>
                <a:gd name="T27" fmla="*/ 5 h 40"/>
                <a:gd name="T28" fmla="*/ 11 w 42"/>
                <a:gd name="T29" fmla="*/ 2 h 40"/>
                <a:gd name="T30" fmla="*/ 14 w 42"/>
                <a:gd name="T31" fmla="*/ 1 h 40"/>
                <a:gd name="T32" fmla="*/ 25 w 42"/>
                <a:gd name="T33" fmla="*/ 7 h 40"/>
                <a:gd name="T34" fmla="*/ 27 w 42"/>
                <a:gd name="T35" fmla="*/ 4 h 40"/>
                <a:gd name="T36" fmla="*/ 29 w 42"/>
                <a:gd name="T37" fmla="*/ 1 h 40"/>
                <a:gd name="T38" fmla="*/ 31 w 42"/>
                <a:gd name="T39" fmla="*/ 1 h 40"/>
                <a:gd name="T40" fmla="*/ 33 w 42"/>
                <a:gd name="T41" fmla="*/ 3 h 40"/>
                <a:gd name="T42" fmla="*/ 31 w 42"/>
                <a:gd name="T43" fmla="*/ 5 h 40"/>
                <a:gd name="T44" fmla="*/ 30 w 42"/>
                <a:gd name="T45" fmla="*/ 7 h 40"/>
                <a:gd name="T46" fmla="*/ 29 w 42"/>
                <a:gd name="T47" fmla="*/ 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2" h="40">
                  <a:moveTo>
                    <a:pt x="29" y="9"/>
                  </a:moveTo>
                  <a:cubicBezTo>
                    <a:pt x="41" y="16"/>
                    <a:pt x="41" y="16"/>
                    <a:pt x="41" y="16"/>
                  </a:cubicBezTo>
                  <a:cubicBezTo>
                    <a:pt x="42" y="16"/>
                    <a:pt x="42" y="17"/>
                    <a:pt x="41" y="19"/>
                  </a:cubicBezTo>
                  <a:cubicBezTo>
                    <a:pt x="40" y="20"/>
                    <a:pt x="39" y="20"/>
                    <a:pt x="38" y="20"/>
                  </a:cubicBezTo>
                  <a:cubicBezTo>
                    <a:pt x="28" y="14"/>
                    <a:pt x="28" y="14"/>
                    <a:pt x="28" y="14"/>
                  </a:cubicBezTo>
                  <a:cubicBezTo>
                    <a:pt x="27" y="21"/>
                    <a:pt x="28" y="28"/>
                    <a:pt x="31" y="36"/>
                  </a:cubicBezTo>
                  <a:cubicBezTo>
                    <a:pt x="32" y="38"/>
                    <a:pt x="31" y="39"/>
                    <a:pt x="30" y="40"/>
                  </a:cubicBezTo>
                  <a:cubicBezTo>
                    <a:pt x="28" y="40"/>
                    <a:pt x="27" y="39"/>
                    <a:pt x="26" y="37"/>
                  </a:cubicBezTo>
                  <a:cubicBezTo>
                    <a:pt x="23" y="31"/>
                    <a:pt x="22" y="24"/>
                    <a:pt x="24" y="16"/>
                  </a:cubicBezTo>
                  <a:cubicBezTo>
                    <a:pt x="17" y="21"/>
                    <a:pt x="10" y="24"/>
                    <a:pt x="3" y="25"/>
                  </a:cubicBezTo>
                  <a:cubicBezTo>
                    <a:pt x="1" y="25"/>
                    <a:pt x="0" y="24"/>
                    <a:pt x="0" y="23"/>
                  </a:cubicBezTo>
                  <a:cubicBezTo>
                    <a:pt x="0" y="21"/>
                    <a:pt x="0" y="21"/>
                    <a:pt x="2" y="21"/>
                  </a:cubicBezTo>
                  <a:cubicBezTo>
                    <a:pt x="10" y="20"/>
                    <a:pt x="17" y="16"/>
                    <a:pt x="22" y="11"/>
                  </a:cubicBezTo>
                  <a:cubicBezTo>
                    <a:pt x="11" y="5"/>
                    <a:pt x="11" y="5"/>
                    <a:pt x="11" y="5"/>
                  </a:cubicBezTo>
                  <a:cubicBezTo>
                    <a:pt x="10" y="4"/>
                    <a:pt x="10" y="3"/>
                    <a:pt x="11" y="2"/>
                  </a:cubicBezTo>
                  <a:cubicBezTo>
                    <a:pt x="12" y="1"/>
                    <a:pt x="13" y="1"/>
                    <a:pt x="14" y="1"/>
                  </a:cubicBezTo>
                  <a:cubicBezTo>
                    <a:pt x="25" y="7"/>
                    <a:pt x="25" y="7"/>
                    <a:pt x="25" y="7"/>
                  </a:cubicBezTo>
                  <a:cubicBezTo>
                    <a:pt x="25" y="7"/>
                    <a:pt x="26" y="6"/>
                    <a:pt x="27" y="4"/>
                  </a:cubicBezTo>
                  <a:cubicBezTo>
                    <a:pt x="28" y="3"/>
                    <a:pt x="28" y="2"/>
                    <a:pt x="29" y="1"/>
                  </a:cubicBezTo>
                  <a:cubicBezTo>
                    <a:pt x="29" y="0"/>
                    <a:pt x="30" y="0"/>
                    <a:pt x="31" y="1"/>
                  </a:cubicBezTo>
                  <a:cubicBezTo>
                    <a:pt x="33" y="2"/>
                    <a:pt x="33" y="2"/>
                    <a:pt x="33" y="3"/>
                  </a:cubicBezTo>
                  <a:cubicBezTo>
                    <a:pt x="32" y="4"/>
                    <a:pt x="32" y="5"/>
                    <a:pt x="31" y="5"/>
                  </a:cubicBezTo>
                  <a:cubicBezTo>
                    <a:pt x="31" y="6"/>
                    <a:pt x="31" y="7"/>
                    <a:pt x="30" y="7"/>
                  </a:cubicBezTo>
                  <a:cubicBezTo>
                    <a:pt x="30" y="8"/>
                    <a:pt x="29" y="9"/>
                    <a:pt x="29" y="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9" name="ïṡḷíḍe"/>
            <p:cNvSpPr/>
            <p:nvPr/>
          </p:nvSpPr>
          <p:spPr bwMode="auto">
            <a:xfrm>
              <a:off x="1039102" y="1124196"/>
              <a:ext cx="54123" cy="53139"/>
            </a:xfrm>
            <a:custGeom>
              <a:avLst/>
              <a:gdLst>
                <a:gd name="T0" fmla="*/ 28 w 40"/>
                <a:gd name="T1" fmla="*/ 26 h 39"/>
                <a:gd name="T2" fmla="*/ 19 w 40"/>
                <a:gd name="T3" fmla="*/ 26 h 39"/>
                <a:gd name="T4" fmla="*/ 25 w 40"/>
                <a:gd name="T5" fmla="*/ 36 h 39"/>
                <a:gd name="T6" fmla="*/ 21 w 40"/>
                <a:gd name="T7" fmla="*/ 38 h 39"/>
                <a:gd name="T8" fmla="*/ 15 w 40"/>
                <a:gd name="T9" fmla="*/ 30 h 39"/>
                <a:gd name="T10" fmla="*/ 2 w 40"/>
                <a:gd name="T11" fmla="*/ 28 h 39"/>
                <a:gd name="T12" fmla="*/ 0 w 40"/>
                <a:gd name="T13" fmla="*/ 24 h 39"/>
                <a:gd name="T14" fmla="*/ 4 w 40"/>
                <a:gd name="T15" fmla="*/ 22 h 39"/>
                <a:gd name="T16" fmla="*/ 11 w 40"/>
                <a:gd name="T17" fmla="*/ 28 h 39"/>
                <a:gd name="T18" fmla="*/ 13 w 40"/>
                <a:gd name="T19" fmla="*/ 26 h 39"/>
                <a:gd name="T20" fmla="*/ 4 w 40"/>
                <a:gd name="T21" fmla="*/ 9 h 39"/>
                <a:gd name="T22" fmla="*/ 15 w 40"/>
                <a:gd name="T23" fmla="*/ 21 h 39"/>
                <a:gd name="T24" fmla="*/ 18 w 40"/>
                <a:gd name="T25" fmla="*/ 21 h 39"/>
                <a:gd name="T26" fmla="*/ 14 w 40"/>
                <a:gd name="T27" fmla="*/ 12 h 39"/>
                <a:gd name="T28" fmla="*/ 17 w 40"/>
                <a:gd name="T29" fmla="*/ 10 h 39"/>
                <a:gd name="T30" fmla="*/ 31 w 40"/>
                <a:gd name="T31" fmla="*/ 20 h 39"/>
                <a:gd name="T32" fmla="*/ 40 w 40"/>
                <a:gd name="T33" fmla="*/ 22 h 39"/>
                <a:gd name="T34" fmla="*/ 37 w 40"/>
                <a:gd name="T35" fmla="*/ 25 h 39"/>
                <a:gd name="T36" fmla="*/ 36 w 40"/>
                <a:gd name="T37" fmla="*/ 27 h 39"/>
                <a:gd name="T38" fmla="*/ 30 w 40"/>
                <a:gd name="T39" fmla="*/ 33 h 39"/>
                <a:gd name="T40" fmla="*/ 28 w 40"/>
                <a:gd name="T41" fmla="*/ 29 h 39"/>
                <a:gd name="T42" fmla="*/ 31 w 40"/>
                <a:gd name="T43" fmla="*/ 28 h 39"/>
                <a:gd name="T44" fmla="*/ 16 w 40"/>
                <a:gd name="T45" fmla="*/ 7 h 39"/>
                <a:gd name="T46" fmla="*/ 11 w 40"/>
                <a:gd name="T47" fmla="*/ 8 h 39"/>
                <a:gd name="T48" fmla="*/ 16 w 40"/>
                <a:gd name="T49" fmla="*/ 2 h 39"/>
                <a:gd name="T50" fmla="*/ 22 w 40"/>
                <a:gd name="T51" fmla="*/ 5 h 39"/>
                <a:gd name="T52" fmla="*/ 23 w 40"/>
                <a:gd name="T53" fmla="*/ 2 h 39"/>
                <a:gd name="T54" fmla="*/ 25 w 40"/>
                <a:gd name="T55" fmla="*/ 7 h 39"/>
                <a:gd name="T56" fmla="*/ 27 w 40"/>
                <a:gd name="T57" fmla="*/ 14 h 39"/>
                <a:gd name="T58" fmla="*/ 30 w 40"/>
                <a:gd name="T59" fmla="*/ 9 h 39"/>
                <a:gd name="T60" fmla="*/ 34 w 40"/>
                <a:gd name="T61" fmla="*/ 11 h 39"/>
                <a:gd name="T62" fmla="*/ 29 w 40"/>
                <a:gd name="T63" fmla="*/ 1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 h="39">
                  <a:moveTo>
                    <a:pt x="17" y="10"/>
                  </a:moveTo>
                  <a:cubicBezTo>
                    <a:pt x="28" y="26"/>
                    <a:pt x="28" y="26"/>
                    <a:pt x="28" y="26"/>
                  </a:cubicBezTo>
                  <a:cubicBezTo>
                    <a:pt x="28" y="28"/>
                    <a:pt x="27" y="28"/>
                    <a:pt x="26" y="28"/>
                  </a:cubicBezTo>
                  <a:cubicBezTo>
                    <a:pt x="24" y="28"/>
                    <a:pt x="22" y="27"/>
                    <a:pt x="19" y="26"/>
                  </a:cubicBezTo>
                  <a:cubicBezTo>
                    <a:pt x="19" y="25"/>
                    <a:pt x="18" y="26"/>
                    <a:pt x="18" y="26"/>
                  </a:cubicBezTo>
                  <a:cubicBezTo>
                    <a:pt x="25" y="36"/>
                    <a:pt x="25" y="36"/>
                    <a:pt x="25" y="36"/>
                  </a:cubicBezTo>
                  <a:cubicBezTo>
                    <a:pt x="25" y="37"/>
                    <a:pt x="25" y="38"/>
                    <a:pt x="24" y="39"/>
                  </a:cubicBezTo>
                  <a:cubicBezTo>
                    <a:pt x="23" y="39"/>
                    <a:pt x="22" y="39"/>
                    <a:pt x="21" y="38"/>
                  </a:cubicBezTo>
                  <a:cubicBezTo>
                    <a:pt x="15" y="30"/>
                    <a:pt x="15" y="30"/>
                    <a:pt x="15" y="30"/>
                  </a:cubicBezTo>
                  <a:cubicBezTo>
                    <a:pt x="15" y="30"/>
                    <a:pt x="15" y="30"/>
                    <a:pt x="15" y="30"/>
                  </a:cubicBezTo>
                  <a:cubicBezTo>
                    <a:pt x="15" y="31"/>
                    <a:pt x="14" y="31"/>
                    <a:pt x="13" y="32"/>
                  </a:cubicBezTo>
                  <a:cubicBezTo>
                    <a:pt x="9" y="35"/>
                    <a:pt x="5" y="33"/>
                    <a:pt x="2" y="28"/>
                  </a:cubicBezTo>
                  <a:cubicBezTo>
                    <a:pt x="2" y="27"/>
                    <a:pt x="2" y="27"/>
                    <a:pt x="2" y="27"/>
                  </a:cubicBezTo>
                  <a:cubicBezTo>
                    <a:pt x="1" y="26"/>
                    <a:pt x="1" y="25"/>
                    <a:pt x="0" y="24"/>
                  </a:cubicBezTo>
                  <a:cubicBezTo>
                    <a:pt x="0" y="22"/>
                    <a:pt x="0" y="21"/>
                    <a:pt x="2" y="21"/>
                  </a:cubicBezTo>
                  <a:cubicBezTo>
                    <a:pt x="3" y="20"/>
                    <a:pt x="4" y="21"/>
                    <a:pt x="4" y="22"/>
                  </a:cubicBezTo>
                  <a:cubicBezTo>
                    <a:pt x="5" y="24"/>
                    <a:pt x="6" y="25"/>
                    <a:pt x="7" y="27"/>
                  </a:cubicBezTo>
                  <a:cubicBezTo>
                    <a:pt x="8" y="29"/>
                    <a:pt x="9" y="29"/>
                    <a:pt x="11" y="28"/>
                  </a:cubicBezTo>
                  <a:cubicBezTo>
                    <a:pt x="11" y="27"/>
                    <a:pt x="12" y="27"/>
                    <a:pt x="12" y="26"/>
                  </a:cubicBezTo>
                  <a:cubicBezTo>
                    <a:pt x="12" y="26"/>
                    <a:pt x="13" y="26"/>
                    <a:pt x="13" y="26"/>
                  </a:cubicBezTo>
                  <a:cubicBezTo>
                    <a:pt x="4" y="11"/>
                    <a:pt x="4" y="11"/>
                    <a:pt x="4" y="11"/>
                  </a:cubicBezTo>
                  <a:cubicBezTo>
                    <a:pt x="3" y="10"/>
                    <a:pt x="3" y="10"/>
                    <a:pt x="4" y="9"/>
                  </a:cubicBezTo>
                  <a:cubicBezTo>
                    <a:pt x="6" y="8"/>
                    <a:pt x="7" y="8"/>
                    <a:pt x="7" y="9"/>
                  </a:cubicBezTo>
                  <a:cubicBezTo>
                    <a:pt x="15" y="21"/>
                    <a:pt x="15" y="21"/>
                    <a:pt x="15" y="21"/>
                  </a:cubicBezTo>
                  <a:cubicBezTo>
                    <a:pt x="15" y="21"/>
                    <a:pt x="15" y="21"/>
                    <a:pt x="16" y="20"/>
                  </a:cubicBezTo>
                  <a:cubicBezTo>
                    <a:pt x="16" y="20"/>
                    <a:pt x="17" y="20"/>
                    <a:pt x="18" y="21"/>
                  </a:cubicBezTo>
                  <a:cubicBezTo>
                    <a:pt x="19" y="21"/>
                    <a:pt x="19" y="21"/>
                    <a:pt x="19" y="21"/>
                  </a:cubicBezTo>
                  <a:cubicBezTo>
                    <a:pt x="14" y="12"/>
                    <a:pt x="14" y="12"/>
                    <a:pt x="14" y="12"/>
                  </a:cubicBezTo>
                  <a:cubicBezTo>
                    <a:pt x="13" y="11"/>
                    <a:pt x="13" y="10"/>
                    <a:pt x="14" y="9"/>
                  </a:cubicBezTo>
                  <a:cubicBezTo>
                    <a:pt x="15" y="9"/>
                    <a:pt x="16" y="9"/>
                    <a:pt x="17" y="10"/>
                  </a:cubicBezTo>
                  <a:close/>
                  <a:moveTo>
                    <a:pt x="29" y="16"/>
                  </a:moveTo>
                  <a:cubicBezTo>
                    <a:pt x="31" y="20"/>
                    <a:pt x="31" y="20"/>
                    <a:pt x="31" y="20"/>
                  </a:cubicBezTo>
                  <a:cubicBezTo>
                    <a:pt x="35" y="20"/>
                    <a:pt x="37" y="20"/>
                    <a:pt x="38" y="20"/>
                  </a:cubicBezTo>
                  <a:cubicBezTo>
                    <a:pt x="39" y="20"/>
                    <a:pt x="40" y="21"/>
                    <a:pt x="40" y="22"/>
                  </a:cubicBezTo>
                  <a:cubicBezTo>
                    <a:pt x="40" y="24"/>
                    <a:pt x="40" y="24"/>
                    <a:pt x="38" y="25"/>
                  </a:cubicBezTo>
                  <a:cubicBezTo>
                    <a:pt x="38" y="25"/>
                    <a:pt x="38" y="25"/>
                    <a:pt x="37" y="25"/>
                  </a:cubicBezTo>
                  <a:cubicBezTo>
                    <a:pt x="36" y="25"/>
                    <a:pt x="35" y="25"/>
                    <a:pt x="34" y="25"/>
                  </a:cubicBezTo>
                  <a:cubicBezTo>
                    <a:pt x="36" y="27"/>
                    <a:pt x="36" y="27"/>
                    <a:pt x="36" y="27"/>
                  </a:cubicBezTo>
                  <a:cubicBezTo>
                    <a:pt x="37" y="29"/>
                    <a:pt x="36" y="30"/>
                    <a:pt x="35" y="31"/>
                  </a:cubicBezTo>
                  <a:cubicBezTo>
                    <a:pt x="33" y="32"/>
                    <a:pt x="31" y="33"/>
                    <a:pt x="30" y="33"/>
                  </a:cubicBezTo>
                  <a:cubicBezTo>
                    <a:pt x="28" y="33"/>
                    <a:pt x="28" y="33"/>
                    <a:pt x="27" y="32"/>
                  </a:cubicBezTo>
                  <a:cubicBezTo>
                    <a:pt x="27" y="30"/>
                    <a:pt x="27" y="30"/>
                    <a:pt x="28" y="29"/>
                  </a:cubicBezTo>
                  <a:cubicBezTo>
                    <a:pt x="29" y="29"/>
                    <a:pt x="30" y="29"/>
                    <a:pt x="31" y="28"/>
                  </a:cubicBezTo>
                  <a:cubicBezTo>
                    <a:pt x="31" y="28"/>
                    <a:pt x="31" y="28"/>
                    <a:pt x="31" y="28"/>
                  </a:cubicBezTo>
                  <a:cubicBezTo>
                    <a:pt x="18" y="7"/>
                    <a:pt x="18" y="7"/>
                    <a:pt x="18" y="7"/>
                  </a:cubicBezTo>
                  <a:cubicBezTo>
                    <a:pt x="17" y="6"/>
                    <a:pt x="17" y="6"/>
                    <a:pt x="16" y="7"/>
                  </a:cubicBezTo>
                  <a:cubicBezTo>
                    <a:pt x="14" y="8"/>
                    <a:pt x="14" y="8"/>
                    <a:pt x="14" y="8"/>
                  </a:cubicBezTo>
                  <a:cubicBezTo>
                    <a:pt x="13" y="9"/>
                    <a:pt x="12" y="9"/>
                    <a:pt x="11" y="8"/>
                  </a:cubicBezTo>
                  <a:cubicBezTo>
                    <a:pt x="10" y="6"/>
                    <a:pt x="10" y="6"/>
                    <a:pt x="11" y="5"/>
                  </a:cubicBezTo>
                  <a:cubicBezTo>
                    <a:pt x="16" y="2"/>
                    <a:pt x="16" y="2"/>
                    <a:pt x="16" y="2"/>
                  </a:cubicBezTo>
                  <a:cubicBezTo>
                    <a:pt x="17" y="1"/>
                    <a:pt x="19" y="1"/>
                    <a:pt x="20" y="3"/>
                  </a:cubicBezTo>
                  <a:cubicBezTo>
                    <a:pt x="22" y="5"/>
                    <a:pt x="22" y="5"/>
                    <a:pt x="22" y="5"/>
                  </a:cubicBezTo>
                  <a:cubicBezTo>
                    <a:pt x="22" y="5"/>
                    <a:pt x="22" y="5"/>
                    <a:pt x="22" y="4"/>
                  </a:cubicBezTo>
                  <a:cubicBezTo>
                    <a:pt x="22" y="3"/>
                    <a:pt x="22" y="3"/>
                    <a:pt x="23" y="2"/>
                  </a:cubicBezTo>
                  <a:cubicBezTo>
                    <a:pt x="25" y="0"/>
                    <a:pt x="26" y="0"/>
                    <a:pt x="27" y="2"/>
                  </a:cubicBezTo>
                  <a:cubicBezTo>
                    <a:pt x="26" y="4"/>
                    <a:pt x="26" y="5"/>
                    <a:pt x="25" y="7"/>
                  </a:cubicBezTo>
                  <a:cubicBezTo>
                    <a:pt x="25" y="8"/>
                    <a:pt x="24" y="9"/>
                    <a:pt x="24" y="9"/>
                  </a:cubicBezTo>
                  <a:cubicBezTo>
                    <a:pt x="27" y="14"/>
                    <a:pt x="27" y="14"/>
                    <a:pt x="27" y="14"/>
                  </a:cubicBezTo>
                  <a:cubicBezTo>
                    <a:pt x="27" y="14"/>
                    <a:pt x="27" y="13"/>
                    <a:pt x="28" y="13"/>
                  </a:cubicBezTo>
                  <a:cubicBezTo>
                    <a:pt x="28" y="12"/>
                    <a:pt x="29" y="11"/>
                    <a:pt x="30" y="9"/>
                  </a:cubicBezTo>
                  <a:cubicBezTo>
                    <a:pt x="30" y="8"/>
                    <a:pt x="31" y="8"/>
                    <a:pt x="32" y="9"/>
                  </a:cubicBezTo>
                  <a:cubicBezTo>
                    <a:pt x="33" y="9"/>
                    <a:pt x="34" y="10"/>
                    <a:pt x="34" y="11"/>
                  </a:cubicBezTo>
                  <a:cubicBezTo>
                    <a:pt x="33" y="13"/>
                    <a:pt x="32" y="14"/>
                    <a:pt x="31" y="15"/>
                  </a:cubicBezTo>
                  <a:cubicBezTo>
                    <a:pt x="31" y="17"/>
                    <a:pt x="30" y="17"/>
                    <a:pt x="29"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0" name="îṧliďe"/>
            <p:cNvSpPr/>
            <p:nvPr/>
          </p:nvSpPr>
          <p:spPr bwMode="auto">
            <a:xfrm>
              <a:off x="789642" y="1045471"/>
              <a:ext cx="47727" cy="50187"/>
            </a:xfrm>
            <a:custGeom>
              <a:avLst/>
              <a:gdLst>
                <a:gd name="T0" fmla="*/ 0 w 35"/>
                <a:gd name="T1" fmla="*/ 27 h 37"/>
                <a:gd name="T2" fmla="*/ 0 w 35"/>
                <a:gd name="T3" fmla="*/ 6 h 37"/>
                <a:gd name="T4" fmla="*/ 2 w 35"/>
                <a:gd name="T5" fmla="*/ 4 h 37"/>
                <a:gd name="T6" fmla="*/ 4 w 35"/>
                <a:gd name="T7" fmla="*/ 6 h 37"/>
                <a:gd name="T8" fmla="*/ 4 w 35"/>
                <a:gd name="T9" fmla="*/ 27 h 37"/>
                <a:gd name="T10" fmla="*/ 2 w 35"/>
                <a:gd name="T11" fmla="*/ 29 h 37"/>
                <a:gd name="T12" fmla="*/ 0 w 35"/>
                <a:gd name="T13" fmla="*/ 27 h 37"/>
                <a:gd name="T14" fmla="*/ 7 w 35"/>
                <a:gd name="T15" fmla="*/ 15 h 37"/>
                <a:gd name="T16" fmla="*/ 7 w 35"/>
                <a:gd name="T17" fmla="*/ 2 h 37"/>
                <a:gd name="T18" fmla="*/ 9 w 35"/>
                <a:gd name="T19" fmla="*/ 0 h 37"/>
                <a:gd name="T20" fmla="*/ 11 w 35"/>
                <a:gd name="T21" fmla="*/ 2 h 37"/>
                <a:gd name="T22" fmla="*/ 11 w 35"/>
                <a:gd name="T23" fmla="*/ 14 h 37"/>
                <a:gd name="T24" fmla="*/ 10 w 35"/>
                <a:gd name="T25" fmla="*/ 29 h 37"/>
                <a:gd name="T26" fmla="*/ 5 w 35"/>
                <a:gd name="T27" fmla="*/ 37 h 37"/>
                <a:gd name="T28" fmla="*/ 1 w 35"/>
                <a:gd name="T29" fmla="*/ 36 h 37"/>
                <a:gd name="T30" fmla="*/ 1 w 35"/>
                <a:gd name="T31" fmla="*/ 33 h 37"/>
                <a:gd name="T32" fmla="*/ 6 w 35"/>
                <a:gd name="T33" fmla="*/ 27 h 37"/>
                <a:gd name="T34" fmla="*/ 7 w 35"/>
                <a:gd name="T35" fmla="*/ 15 h 37"/>
                <a:gd name="T36" fmla="*/ 14 w 35"/>
                <a:gd name="T37" fmla="*/ 1 h 37"/>
                <a:gd name="T38" fmla="*/ 33 w 35"/>
                <a:gd name="T39" fmla="*/ 1 h 37"/>
                <a:gd name="T40" fmla="*/ 35 w 35"/>
                <a:gd name="T41" fmla="*/ 4 h 37"/>
                <a:gd name="T42" fmla="*/ 33 w 35"/>
                <a:gd name="T43" fmla="*/ 6 h 37"/>
                <a:gd name="T44" fmla="*/ 25 w 35"/>
                <a:gd name="T45" fmla="*/ 6 h 37"/>
                <a:gd name="T46" fmla="*/ 25 w 35"/>
                <a:gd name="T47" fmla="*/ 9 h 37"/>
                <a:gd name="T48" fmla="*/ 29 w 35"/>
                <a:gd name="T49" fmla="*/ 9 h 37"/>
                <a:gd name="T50" fmla="*/ 33 w 35"/>
                <a:gd name="T51" fmla="*/ 12 h 37"/>
                <a:gd name="T52" fmla="*/ 33 w 35"/>
                <a:gd name="T53" fmla="*/ 29 h 37"/>
                <a:gd name="T54" fmla="*/ 27 w 35"/>
                <a:gd name="T55" fmla="*/ 32 h 37"/>
                <a:gd name="T56" fmla="*/ 28 w 35"/>
                <a:gd name="T57" fmla="*/ 28 h 37"/>
                <a:gd name="T58" fmla="*/ 29 w 35"/>
                <a:gd name="T59" fmla="*/ 27 h 37"/>
                <a:gd name="T60" fmla="*/ 29 w 35"/>
                <a:gd name="T61" fmla="*/ 14 h 37"/>
                <a:gd name="T62" fmla="*/ 28 w 35"/>
                <a:gd name="T63" fmla="*/ 13 h 37"/>
                <a:gd name="T64" fmla="*/ 25 w 35"/>
                <a:gd name="T65" fmla="*/ 13 h 37"/>
                <a:gd name="T66" fmla="*/ 25 w 35"/>
                <a:gd name="T67" fmla="*/ 35 h 37"/>
                <a:gd name="T68" fmla="*/ 23 w 35"/>
                <a:gd name="T69" fmla="*/ 37 h 37"/>
                <a:gd name="T70" fmla="*/ 21 w 35"/>
                <a:gd name="T71" fmla="*/ 35 h 37"/>
                <a:gd name="T72" fmla="*/ 21 w 35"/>
                <a:gd name="T73" fmla="*/ 13 h 37"/>
                <a:gd name="T74" fmla="*/ 18 w 35"/>
                <a:gd name="T75" fmla="*/ 13 h 37"/>
                <a:gd name="T76" fmla="*/ 18 w 35"/>
                <a:gd name="T77" fmla="*/ 14 h 37"/>
                <a:gd name="T78" fmla="*/ 18 w 35"/>
                <a:gd name="T79" fmla="*/ 30 h 37"/>
                <a:gd name="T80" fmla="*/ 16 w 35"/>
                <a:gd name="T81" fmla="*/ 32 h 37"/>
                <a:gd name="T82" fmla="*/ 13 w 35"/>
                <a:gd name="T83" fmla="*/ 30 h 37"/>
                <a:gd name="T84" fmla="*/ 13 w 35"/>
                <a:gd name="T85" fmla="*/ 13 h 37"/>
                <a:gd name="T86" fmla="*/ 17 w 35"/>
                <a:gd name="T87" fmla="*/ 9 h 37"/>
                <a:gd name="T88" fmla="*/ 21 w 35"/>
                <a:gd name="T89" fmla="*/ 9 h 37"/>
                <a:gd name="T90" fmla="*/ 21 w 35"/>
                <a:gd name="T91" fmla="*/ 6 h 37"/>
                <a:gd name="T92" fmla="*/ 14 w 35"/>
                <a:gd name="T93" fmla="*/ 6 h 37"/>
                <a:gd name="T94" fmla="*/ 12 w 35"/>
                <a:gd name="T95" fmla="*/ 4 h 37"/>
                <a:gd name="T96" fmla="*/ 14 w 35"/>
                <a:gd name="T97" fmla="*/ 1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5" h="37">
                  <a:moveTo>
                    <a:pt x="0" y="27"/>
                  </a:moveTo>
                  <a:cubicBezTo>
                    <a:pt x="0" y="6"/>
                    <a:pt x="0" y="6"/>
                    <a:pt x="0" y="6"/>
                  </a:cubicBezTo>
                  <a:cubicBezTo>
                    <a:pt x="0" y="5"/>
                    <a:pt x="0" y="4"/>
                    <a:pt x="2" y="4"/>
                  </a:cubicBezTo>
                  <a:cubicBezTo>
                    <a:pt x="3" y="4"/>
                    <a:pt x="4" y="5"/>
                    <a:pt x="4" y="6"/>
                  </a:cubicBezTo>
                  <a:cubicBezTo>
                    <a:pt x="4" y="27"/>
                    <a:pt x="4" y="27"/>
                    <a:pt x="4" y="27"/>
                  </a:cubicBezTo>
                  <a:cubicBezTo>
                    <a:pt x="4" y="28"/>
                    <a:pt x="3" y="29"/>
                    <a:pt x="2" y="29"/>
                  </a:cubicBezTo>
                  <a:cubicBezTo>
                    <a:pt x="0" y="29"/>
                    <a:pt x="0" y="28"/>
                    <a:pt x="0" y="27"/>
                  </a:cubicBezTo>
                  <a:close/>
                  <a:moveTo>
                    <a:pt x="7" y="15"/>
                  </a:moveTo>
                  <a:cubicBezTo>
                    <a:pt x="7" y="2"/>
                    <a:pt x="7" y="2"/>
                    <a:pt x="7" y="2"/>
                  </a:cubicBezTo>
                  <a:cubicBezTo>
                    <a:pt x="7" y="1"/>
                    <a:pt x="7" y="0"/>
                    <a:pt x="9" y="0"/>
                  </a:cubicBezTo>
                  <a:cubicBezTo>
                    <a:pt x="10" y="0"/>
                    <a:pt x="11" y="1"/>
                    <a:pt x="11" y="2"/>
                  </a:cubicBezTo>
                  <a:cubicBezTo>
                    <a:pt x="11" y="14"/>
                    <a:pt x="11" y="14"/>
                    <a:pt x="11" y="14"/>
                  </a:cubicBezTo>
                  <a:cubicBezTo>
                    <a:pt x="11" y="21"/>
                    <a:pt x="11" y="26"/>
                    <a:pt x="10" y="29"/>
                  </a:cubicBezTo>
                  <a:cubicBezTo>
                    <a:pt x="9" y="32"/>
                    <a:pt x="7" y="34"/>
                    <a:pt x="5" y="37"/>
                  </a:cubicBezTo>
                  <a:cubicBezTo>
                    <a:pt x="3" y="37"/>
                    <a:pt x="2" y="37"/>
                    <a:pt x="1" y="36"/>
                  </a:cubicBezTo>
                  <a:cubicBezTo>
                    <a:pt x="0" y="35"/>
                    <a:pt x="0" y="34"/>
                    <a:pt x="1" y="33"/>
                  </a:cubicBezTo>
                  <a:cubicBezTo>
                    <a:pt x="4" y="32"/>
                    <a:pt x="5" y="30"/>
                    <a:pt x="6" y="27"/>
                  </a:cubicBezTo>
                  <a:cubicBezTo>
                    <a:pt x="6" y="26"/>
                    <a:pt x="7" y="22"/>
                    <a:pt x="7" y="15"/>
                  </a:cubicBezTo>
                  <a:close/>
                  <a:moveTo>
                    <a:pt x="14" y="1"/>
                  </a:moveTo>
                  <a:cubicBezTo>
                    <a:pt x="33" y="1"/>
                    <a:pt x="33" y="1"/>
                    <a:pt x="33" y="1"/>
                  </a:cubicBezTo>
                  <a:cubicBezTo>
                    <a:pt x="34" y="1"/>
                    <a:pt x="35" y="2"/>
                    <a:pt x="35" y="4"/>
                  </a:cubicBezTo>
                  <a:cubicBezTo>
                    <a:pt x="35" y="5"/>
                    <a:pt x="34" y="6"/>
                    <a:pt x="33" y="6"/>
                  </a:cubicBezTo>
                  <a:cubicBezTo>
                    <a:pt x="25" y="6"/>
                    <a:pt x="25" y="6"/>
                    <a:pt x="25" y="6"/>
                  </a:cubicBezTo>
                  <a:cubicBezTo>
                    <a:pt x="25" y="9"/>
                    <a:pt x="25" y="9"/>
                    <a:pt x="25" y="9"/>
                  </a:cubicBezTo>
                  <a:cubicBezTo>
                    <a:pt x="29" y="9"/>
                    <a:pt x="29" y="9"/>
                    <a:pt x="29" y="9"/>
                  </a:cubicBezTo>
                  <a:cubicBezTo>
                    <a:pt x="33" y="9"/>
                    <a:pt x="34" y="10"/>
                    <a:pt x="33" y="12"/>
                  </a:cubicBezTo>
                  <a:cubicBezTo>
                    <a:pt x="33" y="29"/>
                    <a:pt x="33" y="29"/>
                    <a:pt x="33" y="29"/>
                  </a:cubicBezTo>
                  <a:cubicBezTo>
                    <a:pt x="34" y="32"/>
                    <a:pt x="32" y="33"/>
                    <a:pt x="27" y="32"/>
                  </a:cubicBezTo>
                  <a:cubicBezTo>
                    <a:pt x="25" y="30"/>
                    <a:pt x="26" y="29"/>
                    <a:pt x="28" y="28"/>
                  </a:cubicBezTo>
                  <a:cubicBezTo>
                    <a:pt x="29" y="28"/>
                    <a:pt x="29" y="28"/>
                    <a:pt x="29" y="27"/>
                  </a:cubicBezTo>
                  <a:cubicBezTo>
                    <a:pt x="29" y="14"/>
                    <a:pt x="29" y="14"/>
                    <a:pt x="29" y="14"/>
                  </a:cubicBezTo>
                  <a:cubicBezTo>
                    <a:pt x="29" y="14"/>
                    <a:pt x="29" y="13"/>
                    <a:pt x="28" y="13"/>
                  </a:cubicBezTo>
                  <a:cubicBezTo>
                    <a:pt x="25" y="13"/>
                    <a:pt x="25" y="13"/>
                    <a:pt x="25" y="13"/>
                  </a:cubicBezTo>
                  <a:cubicBezTo>
                    <a:pt x="25" y="35"/>
                    <a:pt x="25" y="35"/>
                    <a:pt x="25" y="35"/>
                  </a:cubicBezTo>
                  <a:cubicBezTo>
                    <a:pt x="25" y="36"/>
                    <a:pt x="25" y="37"/>
                    <a:pt x="23" y="37"/>
                  </a:cubicBezTo>
                  <a:cubicBezTo>
                    <a:pt x="22" y="37"/>
                    <a:pt x="21" y="36"/>
                    <a:pt x="21" y="35"/>
                  </a:cubicBezTo>
                  <a:cubicBezTo>
                    <a:pt x="21" y="13"/>
                    <a:pt x="21" y="13"/>
                    <a:pt x="21" y="13"/>
                  </a:cubicBezTo>
                  <a:cubicBezTo>
                    <a:pt x="18" y="13"/>
                    <a:pt x="18" y="13"/>
                    <a:pt x="18" y="13"/>
                  </a:cubicBezTo>
                  <a:cubicBezTo>
                    <a:pt x="18" y="13"/>
                    <a:pt x="18" y="14"/>
                    <a:pt x="18" y="14"/>
                  </a:cubicBezTo>
                  <a:cubicBezTo>
                    <a:pt x="18" y="30"/>
                    <a:pt x="18" y="30"/>
                    <a:pt x="18" y="30"/>
                  </a:cubicBezTo>
                  <a:cubicBezTo>
                    <a:pt x="18" y="31"/>
                    <a:pt x="17" y="32"/>
                    <a:pt x="16" y="32"/>
                  </a:cubicBezTo>
                  <a:cubicBezTo>
                    <a:pt x="14" y="32"/>
                    <a:pt x="13" y="32"/>
                    <a:pt x="13" y="30"/>
                  </a:cubicBezTo>
                  <a:cubicBezTo>
                    <a:pt x="13" y="13"/>
                    <a:pt x="13" y="13"/>
                    <a:pt x="13" y="13"/>
                  </a:cubicBezTo>
                  <a:cubicBezTo>
                    <a:pt x="13" y="10"/>
                    <a:pt x="14" y="9"/>
                    <a:pt x="17" y="9"/>
                  </a:cubicBezTo>
                  <a:cubicBezTo>
                    <a:pt x="21" y="9"/>
                    <a:pt x="21" y="9"/>
                    <a:pt x="21" y="9"/>
                  </a:cubicBezTo>
                  <a:cubicBezTo>
                    <a:pt x="21" y="6"/>
                    <a:pt x="21" y="6"/>
                    <a:pt x="21" y="6"/>
                  </a:cubicBezTo>
                  <a:cubicBezTo>
                    <a:pt x="14" y="6"/>
                    <a:pt x="14" y="6"/>
                    <a:pt x="14" y="6"/>
                  </a:cubicBezTo>
                  <a:cubicBezTo>
                    <a:pt x="13" y="6"/>
                    <a:pt x="12" y="5"/>
                    <a:pt x="12" y="4"/>
                  </a:cubicBezTo>
                  <a:cubicBezTo>
                    <a:pt x="12" y="2"/>
                    <a:pt x="13" y="1"/>
                    <a:pt x="14"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1" name="ïşḷíḍe"/>
            <p:cNvSpPr/>
            <p:nvPr/>
          </p:nvSpPr>
          <p:spPr bwMode="auto">
            <a:xfrm>
              <a:off x="883128" y="1045471"/>
              <a:ext cx="48711" cy="50187"/>
            </a:xfrm>
            <a:custGeom>
              <a:avLst/>
              <a:gdLst>
                <a:gd name="T0" fmla="*/ 1 w 36"/>
                <a:gd name="T1" fmla="*/ 21 h 37"/>
                <a:gd name="T2" fmla="*/ 3 w 36"/>
                <a:gd name="T3" fmla="*/ 17 h 37"/>
                <a:gd name="T4" fmla="*/ 9 w 36"/>
                <a:gd name="T5" fmla="*/ 24 h 37"/>
                <a:gd name="T6" fmla="*/ 2 w 36"/>
                <a:gd name="T7" fmla="*/ 4 h 37"/>
                <a:gd name="T8" fmla="*/ 9 w 36"/>
                <a:gd name="T9" fmla="*/ 2 h 37"/>
                <a:gd name="T10" fmla="*/ 13 w 36"/>
                <a:gd name="T11" fmla="*/ 2 h 37"/>
                <a:gd name="T12" fmla="*/ 23 w 36"/>
                <a:gd name="T13" fmla="*/ 4 h 37"/>
                <a:gd name="T14" fmla="*/ 27 w 36"/>
                <a:gd name="T15" fmla="*/ 2 h 37"/>
                <a:gd name="T16" fmla="*/ 34 w 36"/>
                <a:gd name="T17" fmla="*/ 4 h 37"/>
                <a:gd name="T18" fmla="*/ 34 w 36"/>
                <a:gd name="T19" fmla="*/ 8 h 37"/>
                <a:gd name="T20" fmla="*/ 27 w 36"/>
                <a:gd name="T21" fmla="*/ 10 h 37"/>
                <a:gd name="T22" fmla="*/ 29 w 36"/>
                <a:gd name="T23" fmla="*/ 12 h 37"/>
                <a:gd name="T24" fmla="*/ 33 w 36"/>
                <a:gd name="T25" fmla="*/ 23 h 37"/>
                <a:gd name="T26" fmla="*/ 27 w 36"/>
                <a:gd name="T27" fmla="*/ 27 h 37"/>
                <a:gd name="T28" fmla="*/ 21 w 36"/>
                <a:gd name="T29" fmla="*/ 24 h 37"/>
                <a:gd name="T30" fmla="*/ 25 w 36"/>
                <a:gd name="T31" fmla="*/ 23 h 37"/>
                <a:gd name="T32" fmla="*/ 28 w 36"/>
                <a:gd name="T33" fmla="*/ 17 h 37"/>
                <a:gd name="T34" fmla="*/ 18 w 36"/>
                <a:gd name="T35" fmla="*/ 16 h 37"/>
                <a:gd name="T36" fmla="*/ 17 w 36"/>
                <a:gd name="T37" fmla="*/ 30 h 37"/>
                <a:gd name="T38" fmla="*/ 28 w 36"/>
                <a:gd name="T39" fmla="*/ 32 h 37"/>
                <a:gd name="T40" fmla="*/ 34 w 36"/>
                <a:gd name="T41" fmla="*/ 27 h 37"/>
                <a:gd name="T42" fmla="*/ 30 w 36"/>
                <a:gd name="T43" fmla="*/ 36 h 37"/>
                <a:gd name="T44" fmla="*/ 13 w 36"/>
                <a:gd name="T45" fmla="*/ 31 h 37"/>
                <a:gd name="T46" fmla="*/ 17 w 36"/>
                <a:gd name="T47" fmla="*/ 12 h 37"/>
                <a:gd name="T48" fmla="*/ 23 w 36"/>
                <a:gd name="T49" fmla="*/ 10 h 37"/>
                <a:gd name="T50" fmla="*/ 13 w 36"/>
                <a:gd name="T51" fmla="*/ 8 h 37"/>
                <a:gd name="T52" fmla="*/ 11 w 36"/>
                <a:gd name="T53" fmla="*/ 12 h 37"/>
                <a:gd name="T54" fmla="*/ 9 w 36"/>
                <a:gd name="T55" fmla="*/ 8 h 37"/>
                <a:gd name="T56" fmla="*/ 0 w 36"/>
                <a:gd name="T57" fmla="*/ 6 h 37"/>
                <a:gd name="T58" fmla="*/ 1 w 36"/>
                <a:gd name="T59" fmla="*/ 33 h 37"/>
                <a:gd name="T60" fmla="*/ 9 w 36"/>
                <a:gd name="T61" fmla="*/ 26 h 37"/>
                <a:gd name="T62" fmla="*/ 4 w 36"/>
                <a:gd name="T63" fmla="*/ 36 h 37"/>
                <a:gd name="T64" fmla="*/ 1 w 36"/>
                <a:gd name="T65" fmla="*/ 33 h 37"/>
                <a:gd name="T66" fmla="*/ 3 w 36"/>
                <a:gd name="T67" fmla="*/ 13 h 37"/>
                <a:gd name="T68" fmla="*/ 5 w 36"/>
                <a:gd name="T69" fmla="*/ 10 h 37"/>
                <a:gd name="T70" fmla="*/ 11 w 36"/>
                <a:gd name="T71" fmla="*/ 1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6" h="37">
                  <a:moveTo>
                    <a:pt x="6" y="24"/>
                  </a:moveTo>
                  <a:cubicBezTo>
                    <a:pt x="4" y="23"/>
                    <a:pt x="3" y="22"/>
                    <a:pt x="1" y="21"/>
                  </a:cubicBezTo>
                  <a:cubicBezTo>
                    <a:pt x="0" y="20"/>
                    <a:pt x="0" y="19"/>
                    <a:pt x="0" y="18"/>
                  </a:cubicBezTo>
                  <a:cubicBezTo>
                    <a:pt x="1" y="17"/>
                    <a:pt x="2" y="17"/>
                    <a:pt x="3" y="17"/>
                  </a:cubicBezTo>
                  <a:cubicBezTo>
                    <a:pt x="5" y="18"/>
                    <a:pt x="7" y="20"/>
                    <a:pt x="9" y="21"/>
                  </a:cubicBezTo>
                  <a:cubicBezTo>
                    <a:pt x="10" y="22"/>
                    <a:pt x="10" y="23"/>
                    <a:pt x="9" y="24"/>
                  </a:cubicBezTo>
                  <a:cubicBezTo>
                    <a:pt x="8" y="25"/>
                    <a:pt x="7" y="25"/>
                    <a:pt x="6" y="24"/>
                  </a:cubicBezTo>
                  <a:close/>
                  <a:moveTo>
                    <a:pt x="2" y="4"/>
                  </a:moveTo>
                  <a:cubicBezTo>
                    <a:pt x="9" y="4"/>
                    <a:pt x="9" y="4"/>
                    <a:pt x="9" y="4"/>
                  </a:cubicBezTo>
                  <a:cubicBezTo>
                    <a:pt x="9" y="2"/>
                    <a:pt x="9" y="2"/>
                    <a:pt x="9" y="2"/>
                  </a:cubicBezTo>
                  <a:cubicBezTo>
                    <a:pt x="9" y="1"/>
                    <a:pt x="10" y="0"/>
                    <a:pt x="11" y="0"/>
                  </a:cubicBezTo>
                  <a:cubicBezTo>
                    <a:pt x="12" y="0"/>
                    <a:pt x="13" y="1"/>
                    <a:pt x="13" y="2"/>
                  </a:cubicBezTo>
                  <a:cubicBezTo>
                    <a:pt x="13" y="4"/>
                    <a:pt x="13" y="4"/>
                    <a:pt x="13" y="4"/>
                  </a:cubicBezTo>
                  <a:cubicBezTo>
                    <a:pt x="23" y="4"/>
                    <a:pt x="23" y="4"/>
                    <a:pt x="23" y="4"/>
                  </a:cubicBezTo>
                  <a:cubicBezTo>
                    <a:pt x="23" y="2"/>
                    <a:pt x="23" y="2"/>
                    <a:pt x="23" y="2"/>
                  </a:cubicBezTo>
                  <a:cubicBezTo>
                    <a:pt x="24" y="0"/>
                    <a:pt x="25" y="0"/>
                    <a:pt x="27" y="2"/>
                  </a:cubicBezTo>
                  <a:cubicBezTo>
                    <a:pt x="27" y="4"/>
                    <a:pt x="27" y="4"/>
                    <a:pt x="27" y="4"/>
                  </a:cubicBezTo>
                  <a:cubicBezTo>
                    <a:pt x="34" y="4"/>
                    <a:pt x="34" y="4"/>
                    <a:pt x="34" y="4"/>
                  </a:cubicBezTo>
                  <a:cubicBezTo>
                    <a:pt x="35" y="4"/>
                    <a:pt x="36" y="5"/>
                    <a:pt x="36" y="6"/>
                  </a:cubicBezTo>
                  <a:cubicBezTo>
                    <a:pt x="36" y="7"/>
                    <a:pt x="35" y="8"/>
                    <a:pt x="34" y="8"/>
                  </a:cubicBezTo>
                  <a:cubicBezTo>
                    <a:pt x="27" y="8"/>
                    <a:pt x="27" y="8"/>
                    <a:pt x="27" y="8"/>
                  </a:cubicBezTo>
                  <a:cubicBezTo>
                    <a:pt x="27" y="10"/>
                    <a:pt x="27" y="10"/>
                    <a:pt x="27" y="10"/>
                  </a:cubicBezTo>
                  <a:cubicBezTo>
                    <a:pt x="27" y="11"/>
                    <a:pt x="26" y="12"/>
                    <a:pt x="25" y="12"/>
                  </a:cubicBezTo>
                  <a:cubicBezTo>
                    <a:pt x="29" y="12"/>
                    <a:pt x="29" y="12"/>
                    <a:pt x="29" y="12"/>
                  </a:cubicBezTo>
                  <a:cubicBezTo>
                    <a:pt x="32" y="11"/>
                    <a:pt x="33" y="12"/>
                    <a:pt x="33" y="14"/>
                  </a:cubicBezTo>
                  <a:cubicBezTo>
                    <a:pt x="33" y="23"/>
                    <a:pt x="33" y="23"/>
                    <a:pt x="33" y="23"/>
                  </a:cubicBezTo>
                  <a:cubicBezTo>
                    <a:pt x="33" y="25"/>
                    <a:pt x="32" y="26"/>
                    <a:pt x="31" y="27"/>
                  </a:cubicBezTo>
                  <a:cubicBezTo>
                    <a:pt x="30" y="27"/>
                    <a:pt x="29" y="27"/>
                    <a:pt x="27" y="27"/>
                  </a:cubicBezTo>
                  <a:cubicBezTo>
                    <a:pt x="25" y="27"/>
                    <a:pt x="24" y="27"/>
                    <a:pt x="23" y="27"/>
                  </a:cubicBezTo>
                  <a:cubicBezTo>
                    <a:pt x="21" y="26"/>
                    <a:pt x="21" y="26"/>
                    <a:pt x="21" y="24"/>
                  </a:cubicBezTo>
                  <a:cubicBezTo>
                    <a:pt x="21" y="23"/>
                    <a:pt x="22" y="22"/>
                    <a:pt x="23" y="22"/>
                  </a:cubicBezTo>
                  <a:cubicBezTo>
                    <a:pt x="24" y="22"/>
                    <a:pt x="24" y="22"/>
                    <a:pt x="25" y="23"/>
                  </a:cubicBezTo>
                  <a:cubicBezTo>
                    <a:pt x="27" y="23"/>
                    <a:pt x="28" y="23"/>
                    <a:pt x="28" y="21"/>
                  </a:cubicBezTo>
                  <a:cubicBezTo>
                    <a:pt x="28" y="17"/>
                    <a:pt x="28" y="17"/>
                    <a:pt x="28" y="17"/>
                  </a:cubicBezTo>
                  <a:cubicBezTo>
                    <a:pt x="28" y="16"/>
                    <a:pt x="28" y="16"/>
                    <a:pt x="28" y="16"/>
                  </a:cubicBezTo>
                  <a:cubicBezTo>
                    <a:pt x="18" y="16"/>
                    <a:pt x="18" y="16"/>
                    <a:pt x="18" y="16"/>
                  </a:cubicBezTo>
                  <a:cubicBezTo>
                    <a:pt x="18" y="16"/>
                    <a:pt x="17" y="16"/>
                    <a:pt x="17" y="17"/>
                  </a:cubicBezTo>
                  <a:cubicBezTo>
                    <a:pt x="17" y="30"/>
                    <a:pt x="17" y="30"/>
                    <a:pt x="17" y="30"/>
                  </a:cubicBezTo>
                  <a:cubicBezTo>
                    <a:pt x="17" y="32"/>
                    <a:pt x="18" y="32"/>
                    <a:pt x="20" y="32"/>
                  </a:cubicBezTo>
                  <a:cubicBezTo>
                    <a:pt x="28" y="32"/>
                    <a:pt x="28" y="32"/>
                    <a:pt x="28" y="32"/>
                  </a:cubicBezTo>
                  <a:cubicBezTo>
                    <a:pt x="30" y="32"/>
                    <a:pt x="31" y="31"/>
                    <a:pt x="31" y="29"/>
                  </a:cubicBezTo>
                  <a:cubicBezTo>
                    <a:pt x="32" y="27"/>
                    <a:pt x="32" y="27"/>
                    <a:pt x="34" y="27"/>
                  </a:cubicBezTo>
                  <a:cubicBezTo>
                    <a:pt x="35" y="27"/>
                    <a:pt x="36" y="28"/>
                    <a:pt x="36" y="29"/>
                  </a:cubicBezTo>
                  <a:cubicBezTo>
                    <a:pt x="35" y="34"/>
                    <a:pt x="33" y="36"/>
                    <a:pt x="30" y="36"/>
                  </a:cubicBezTo>
                  <a:cubicBezTo>
                    <a:pt x="19" y="36"/>
                    <a:pt x="19" y="36"/>
                    <a:pt x="19" y="36"/>
                  </a:cubicBezTo>
                  <a:cubicBezTo>
                    <a:pt x="15" y="36"/>
                    <a:pt x="13" y="35"/>
                    <a:pt x="13" y="31"/>
                  </a:cubicBezTo>
                  <a:cubicBezTo>
                    <a:pt x="13" y="15"/>
                    <a:pt x="13" y="15"/>
                    <a:pt x="13" y="15"/>
                  </a:cubicBezTo>
                  <a:cubicBezTo>
                    <a:pt x="13" y="12"/>
                    <a:pt x="14" y="11"/>
                    <a:pt x="17" y="12"/>
                  </a:cubicBezTo>
                  <a:cubicBezTo>
                    <a:pt x="24" y="12"/>
                    <a:pt x="24" y="12"/>
                    <a:pt x="24" y="12"/>
                  </a:cubicBezTo>
                  <a:cubicBezTo>
                    <a:pt x="23" y="12"/>
                    <a:pt x="23" y="11"/>
                    <a:pt x="23" y="10"/>
                  </a:cubicBezTo>
                  <a:cubicBezTo>
                    <a:pt x="23" y="8"/>
                    <a:pt x="23" y="8"/>
                    <a:pt x="23" y="8"/>
                  </a:cubicBezTo>
                  <a:cubicBezTo>
                    <a:pt x="13" y="8"/>
                    <a:pt x="13" y="8"/>
                    <a:pt x="13" y="8"/>
                  </a:cubicBezTo>
                  <a:cubicBezTo>
                    <a:pt x="13" y="10"/>
                    <a:pt x="13" y="10"/>
                    <a:pt x="13" y="10"/>
                  </a:cubicBezTo>
                  <a:cubicBezTo>
                    <a:pt x="13" y="11"/>
                    <a:pt x="12" y="12"/>
                    <a:pt x="11" y="12"/>
                  </a:cubicBezTo>
                  <a:cubicBezTo>
                    <a:pt x="10" y="12"/>
                    <a:pt x="9" y="11"/>
                    <a:pt x="9" y="10"/>
                  </a:cubicBezTo>
                  <a:cubicBezTo>
                    <a:pt x="9" y="8"/>
                    <a:pt x="9" y="8"/>
                    <a:pt x="9" y="8"/>
                  </a:cubicBezTo>
                  <a:cubicBezTo>
                    <a:pt x="2" y="8"/>
                    <a:pt x="2" y="8"/>
                    <a:pt x="2" y="8"/>
                  </a:cubicBezTo>
                  <a:cubicBezTo>
                    <a:pt x="1" y="8"/>
                    <a:pt x="0" y="7"/>
                    <a:pt x="0" y="6"/>
                  </a:cubicBezTo>
                  <a:cubicBezTo>
                    <a:pt x="0" y="5"/>
                    <a:pt x="1" y="4"/>
                    <a:pt x="2" y="4"/>
                  </a:cubicBezTo>
                  <a:close/>
                  <a:moveTo>
                    <a:pt x="1" y="33"/>
                  </a:moveTo>
                  <a:cubicBezTo>
                    <a:pt x="3" y="31"/>
                    <a:pt x="5" y="29"/>
                    <a:pt x="6" y="27"/>
                  </a:cubicBezTo>
                  <a:cubicBezTo>
                    <a:pt x="7" y="26"/>
                    <a:pt x="8" y="26"/>
                    <a:pt x="9" y="26"/>
                  </a:cubicBezTo>
                  <a:cubicBezTo>
                    <a:pt x="11" y="27"/>
                    <a:pt x="11" y="28"/>
                    <a:pt x="10" y="29"/>
                  </a:cubicBezTo>
                  <a:cubicBezTo>
                    <a:pt x="8" y="32"/>
                    <a:pt x="6" y="34"/>
                    <a:pt x="4" y="36"/>
                  </a:cubicBezTo>
                  <a:cubicBezTo>
                    <a:pt x="3" y="37"/>
                    <a:pt x="2" y="37"/>
                    <a:pt x="1" y="37"/>
                  </a:cubicBezTo>
                  <a:cubicBezTo>
                    <a:pt x="0" y="36"/>
                    <a:pt x="0" y="34"/>
                    <a:pt x="1" y="33"/>
                  </a:cubicBezTo>
                  <a:close/>
                  <a:moveTo>
                    <a:pt x="8" y="17"/>
                  </a:moveTo>
                  <a:cubicBezTo>
                    <a:pt x="6" y="16"/>
                    <a:pt x="5" y="15"/>
                    <a:pt x="3" y="13"/>
                  </a:cubicBezTo>
                  <a:cubicBezTo>
                    <a:pt x="1" y="13"/>
                    <a:pt x="1" y="12"/>
                    <a:pt x="2" y="11"/>
                  </a:cubicBezTo>
                  <a:cubicBezTo>
                    <a:pt x="2" y="10"/>
                    <a:pt x="3" y="10"/>
                    <a:pt x="5" y="10"/>
                  </a:cubicBezTo>
                  <a:cubicBezTo>
                    <a:pt x="7" y="11"/>
                    <a:pt x="9" y="12"/>
                    <a:pt x="11" y="14"/>
                  </a:cubicBezTo>
                  <a:cubicBezTo>
                    <a:pt x="11" y="15"/>
                    <a:pt x="11" y="16"/>
                    <a:pt x="11" y="17"/>
                  </a:cubicBezTo>
                  <a:cubicBezTo>
                    <a:pt x="10" y="17"/>
                    <a:pt x="9" y="17"/>
                    <a:pt x="8" y="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2" name="îSľiḑê"/>
            <p:cNvSpPr/>
            <p:nvPr/>
          </p:nvSpPr>
          <p:spPr bwMode="auto">
            <a:xfrm>
              <a:off x="610051" y="1303787"/>
              <a:ext cx="30998" cy="24602"/>
            </a:xfrm>
            <a:custGeom>
              <a:avLst/>
              <a:gdLst>
                <a:gd name="T0" fmla="*/ 2 w 63"/>
                <a:gd name="T1" fmla="*/ 0 h 50"/>
                <a:gd name="T2" fmla="*/ 63 w 63"/>
                <a:gd name="T3" fmla="*/ 3 h 50"/>
                <a:gd name="T4" fmla="*/ 63 w 63"/>
                <a:gd name="T5" fmla="*/ 14 h 50"/>
                <a:gd name="T6" fmla="*/ 22 w 63"/>
                <a:gd name="T7" fmla="*/ 36 h 50"/>
                <a:gd name="T8" fmla="*/ 60 w 63"/>
                <a:gd name="T9" fmla="*/ 39 h 50"/>
                <a:gd name="T10" fmla="*/ 60 w 63"/>
                <a:gd name="T11" fmla="*/ 50 h 50"/>
                <a:gd name="T12" fmla="*/ 0 w 63"/>
                <a:gd name="T13" fmla="*/ 47 h 50"/>
                <a:gd name="T14" fmla="*/ 0 w 63"/>
                <a:gd name="T15" fmla="*/ 33 h 50"/>
                <a:gd name="T16" fmla="*/ 41 w 63"/>
                <a:gd name="T17" fmla="*/ 14 h 50"/>
                <a:gd name="T18" fmla="*/ 2 w 63"/>
                <a:gd name="T19" fmla="*/ 11 h 50"/>
                <a:gd name="T20" fmla="*/ 2 w 63"/>
                <a:gd name="T21"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3" h="50">
                  <a:moveTo>
                    <a:pt x="2" y="0"/>
                  </a:moveTo>
                  <a:lnTo>
                    <a:pt x="63" y="3"/>
                  </a:lnTo>
                  <a:lnTo>
                    <a:pt x="63" y="14"/>
                  </a:lnTo>
                  <a:lnTo>
                    <a:pt x="22" y="36"/>
                  </a:lnTo>
                  <a:lnTo>
                    <a:pt x="60" y="39"/>
                  </a:lnTo>
                  <a:lnTo>
                    <a:pt x="60" y="50"/>
                  </a:lnTo>
                  <a:lnTo>
                    <a:pt x="0" y="47"/>
                  </a:lnTo>
                  <a:lnTo>
                    <a:pt x="0" y="33"/>
                  </a:lnTo>
                  <a:lnTo>
                    <a:pt x="41" y="14"/>
                  </a:lnTo>
                  <a:lnTo>
                    <a:pt x="2" y="11"/>
                  </a:ln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3" name="îṡḻïḑè"/>
            <p:cNvSpPr/>
            <p:nvPr/>
          </p:nvSpPr>
          <p:spPr bwMode="auto">
            <a:xfrm>
              <a:off x="610051" y="1340690"/>
              <a:ext cx="29522" cy="30014"/>
            </a:xfrm>
            <a:custGeom>
              <a:avLst/>
              <a:gdLst>
                <a:gd name="T0" fmla="*/ 0 w 60"/>
                <a:gd name="T1" fmla="*/ 61 h 61"/>
                <a:gd name="T2" fmla="*/ 0 w 60"/>
                <a:gd name="T3" fmla="*/ 47 h 61"/>
                <a:gd name="T4" fmla="*/ 13 w 60"/>
                <a:gd name="T5" fmla="*/ 41 h 61"/>
                <a:gd name="T6" fmla="*/ 13 w 60"/>
                <a:gd name="T7" fmla="*/ 16 h 61"/>
                <a:gd name="T8" fmla="*/ 0 w 60"/>
                <a:gd name="T9" fmla="*/ 11 h 61"/>
                <a:gd name="T10" fmla="*/ 0 w 60"/>
                <a:gd name="T11" fmla="*/ 0 h 61"/>
                <a:gd name="T12" fmla="*/ 60 w 60"/>
                <a:gd name="T13" fmla="*/ 22 h 61"/>
                <a:gd name="T14" fmla="*/ 60 w 60"/>
                <a:gd name="T15" fmla="*/ 36 h 61"/>
                <a:gd name="T16" fmla="*/ 0 w 60"/>
                <a:gd name="T17" fmla="*/ 61 h 61"/>
                <a:gd name="T18" fmla="*/ 24 w 60"/>
                <a:gd name="T19" fmla="*/ 36 h 61"/>
                <a:gd name="T20" fmla="*/ 46 w 60"/>
                <a:gd name="T21" fmla="*/ 28 h 61"/>
                <a:gd name="T22" fmla="*/ 22 w 60"/>
                <a:gd name="T23" fmla="*/ 22 h 61"/>
                <a:gd name="T24" fmla="*/ 24 w 60"/>
                <a:gd name="T25" fmla="*/ 36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0" h="61">
                  <a:moveTo>
                    <a:pt x="0" y="61"/>
                  </a:moveTo>
                  <a:lnTo>
                    <a:pt x="0" y="47"/>
                  </a:lnTo>
                  <a:lnTo>
                    <a:pt x="13" y="41"/>
                  </a:lnTo>
                  <a:lnTo>
                    <a:pt x="13" y="16"/>
                  </a:lnTo>
                  <a:lnTo>
                    <a:pt x="0" y="11"/>
                  </a:lnTo>
                  <a:lnTo>
                    <a:pt x="0" y="0"/>
                  </a:lnTo>
                  <a:lnTo>
                    <a:pt x="60" y="22"/>
                  </a:lnTo>
                  <a:lnTo>
                    <a:pt x="60" y="36"/>
                  </a:lnTo>
                  <a:lnTo>
                    <a:pt x="0" y="61"/>
                  </a:lnTo>
                  <a:close/>
                  <a:moveTo>
                    <a:pt x="24" y="36"/>
                  </a:moveTo>
                  <a:lnTo>
                    <a:pt x="46" y="28"/>
                  </a:lnTo>
                  <a:lnTo>
                    <a:pt x="22" y="22"/>
                  </a:lnTo>
                  <a:lnTo>
                    <a:pt x="24"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4" name="iṧľiḍe"/>
            <p:cNvSpPr/>
            <p:nvPr/>
          </p:nvSpPr>
          <p:spPr bwMode="auto">
            <a:xfrm>
              <a:off x="611035" y="1380052"/>
              <a:ext cx="31490" cy="27062"/>
            </a:xfrm>
            <a:custGeom>
              <a:avLst/>
              <a:gdLst>
                <a:gd name="T0" fmla="*/ 0 w 64"/>
                <a:gd name="T1" fmla="*/ 8 h 55"/>
                <a:gd name="T2" fmla="*/ 58 w 64"/>
                <a:gd name="T3" fmla="*/ 0 h 55"/>
                <a:gd name="T4" fmla="*/ 61 w 64"/>
                <a:gd name="T5" fmla="*/ 11 h 55"/>
                <a:gd name="T6" fmla="*/ 25 w 64"/>
                <a:gd name="T7" fmla="*/ 42 h 55"/>
                <a:gd name="T8" fmla="*/ 64 w 64"/>
                <a:gd name="T9" fmla="*/ 36 h 55"/>
                <a:gd name="T10" fmla="*/ 64 w 64"/>
                <a:gd name="T11" fmla="*/ 47 h 55"/>
                <a:gd name="T12" fmla="*/ 6 w 64"/>
                <a:gd name="T13" fmla="*/ 55 h 55"/>
                <a:gd name="T14" fmla="*/ 3 w 64"/>
                <a:gd name="T15" fmla="*/ 42 h 55"/>
                <a:gd name="T16" fmla="*/ 39 w 64"/>
                <a:gd name="T17" fmla="*/ 14 h 55"/>
                <a:gd name="T18" fmla="*/ 0 w 64"/>
                <a:gd name="T19" fmla="*/ 19 h 55"/>
                <a:gd name="T20" fmla="*/ 0 w 64"/>
                <a:gd name="T21" fmla="*/ 8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55">
                  <a:moveTo>
                    <a:pt x="0" y="8"/>
                  </a:moveTo>
                  <a:lnTo>
                    <a:pt x="58" y="0"/>
                  </a:lnTo>
                  <a:lnTo>
                    <a:pt x="61" y="11"/>
                  </a:lnTo>
                  <a:lnTo>
                    <a:pt x="25" y="42"/>
                  </a:lnTo>
                  <a:lnTo>
                    <a:pt x="64" y="36"/>
                  </a:lnTo>
                  <a:lnTo>
                    <a:pt x="64" y="47"/>
                  </a:lnTo>
                  <a:lnTo>
                    <a:pt x="6" y="55"/>
                  </a:lnTo>
                  <a:lnTo>
                    <a:pt x="3" y="42"/>
                  </a:lnTo>
                  <a:lnTo>
                    <a:pt x="39" y="14"/>
                  </a:lnTo>
                  <a:lnTo>
                    <a:pt x="0" y="19"/>
                  </a:lnTo>
                  <a:lnTo>
                    <a:pt x="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5" name="ïṣlîdè"/>
            <p:cNvSpPr/>
            <p:nvPr/>
          </p:nvSpPr>
          <p:spPr bwMode="auto">
            <a:xfrm>
              <a:off x="616448" y="1419415"/>
              <a:ext cx="32474" cy="17713"/>
            </a:xfrm>
            <a:custGeom>
              <a:avLst/>
              <a:gdLst>
                <a:gd name="T0" fmla="*/ 23 w 24"/>
                <a:gd name="T1" fmla="*/ 5 h 13"/>
                <a:gd name="T2" fmla="*/ 24 w 24"/>
                <a:gd name="T3" fmla="*/ 10 h 13"/>
                <a:gd name="T4" fmla="*/ 11 w 24"/>
                <a:gd name="T5" fmla="*/ 13 h 13"/>
                <a:gd name="T6" fmla="*/ 7 w 24"/>
                <a:gd name="T7" fmla="*/ 13 h 13"/>
                <a:gd name="T8" fmla="*/ 3 w 24"/>
                <a:gd name="T9" fmla="*/ 12 h 13"/>
                <a:gd name="T10" fmla="*/ 1 w 24"/>
                <a:gd name="T11" fmla="*/ 8 h 13"/>
                <a:gd name="T12" fmla="*/ 1 w 24"/>
                <a:gd name="T13" fmla="*/ 3 h 13"/>
                <a:gd name="T14" fmla="*/ 6 w 24"/>
                <a:gd name="T15" fmla="*/ 0 h 13"/>
                <a:gd name="T16" fmla="*/ 8 w 24"/>
                <a:gd name="T17" fmla="*/ 4 h 13"/>
                <a:gd name="T18" fmla="*/ 5 w 24"/>
                <a:gd name="T19" fmla="*/ 5 h 13"/>
                <a:gd name="T20" fmla="*/ 5 w 24"/>
                <a:gd name="T21" fmla="*/ 7 h 13"/>
                <a:gd name="T22" fmla="*/ 6 w 24"/>
                <a:gd name="T23" fmla="*/ 9 h 13"/>
                <a:gd name="T24" fmla="*/ 9 w 24"/>
                <a:gd name="T25" fmla="*/ 9 h 13"/>
                <a:gd name="T26" fmla="*/ 23 w 24"/>
                <a:gd name="T27" fmla="*/ 5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 h="13">
                  <a:moveTo>
                    <a:pt x="23" y="5"/>
                  </a:moveTo>
                  <a:cubicBezTo>
                    <a:pt x="24" y="10"/>
                    <a:pt x="24" y="10"/>
                    <a:pt x="24" y="10"/>
                  </a:cubicBezTo>
                  <a:cubicBezTo>
                    <a:pt x="11" y="13"/>
                    <a:pt x="11" y="13"/>
                    <a:pt x="11" y="13"/>
                  </a:cubicBezTo>
                  <a:cubicBezTo>
                    <a:pt x="9" y="13"/>
                    <a:pt x="8" y="13"/>
                    <a:pt x="7" y="13"/>
                  </a:cubicBezTo>
                  <a:cubicBezTo>
                    <a:pt x="5" y="13"/>
                    <a:pt x="4" y="13"/>
                    <a:pt x="3" y="12"/>
                  </a:cubicBezTo>
                  <a:cubicBezTo>
                    <a:pt x="2" y="11"/>
                    <a:pt x="1" y="10"/>
                    <a:pt x="1" y="8"/>
                  </a:cubicBezTo>
                  <a:cubicBezTo>
                    <a:pt x="0" y="6"/>
                    <a:pt x="1" y="4"/>
                    <a:pt x="1" y="3"/>
                  </a:cubicBezTo>
                  <a:cubicBezTo>
                    <a:pt x="2" y="1"/>
                    <a:pt x="4" y="0"/>
                    <a:pt x="6" y="0"/>
                  </a:cubicBezTo>
                  <a:cubicBezTo>
                    <a:pt x="8" y="4"/>
                    <a:pt x="8" y="4"/>
                    <a:pt x="8" y="4"/>
                  </a:cubicBezTo>
                  <a:cubicBezTo>
                    <a:pt x="6" y="4"/>
                    <a:pt x="6" y="4"/>
                    <a:pt x="5" y="5"/>
                  </a:cubicBezTo>
                  <a:cubicBezTo>
                    <a:pt x="5" y="5"/>
                    <a:pt x="4" y="6"/>
                    <a:pt x="5" y="7"/>
                  </a:cubicBezTo>
                  <a:cubicBezTo>
                    <a:pt x="5" y="8"/>
                    <a:pt x="5" y="9"/>
                    <a:pt x="6" y="9"/>
                  </a:cubicBezTo>
                  <a:cubicBezTo>
                    <a:pt x="7" y="9"/>
                    <a:pt x="8" y="9"/>
                    <a:pt x="9" y="9"/>
                  </a:cubicBezTo>
                  <a:lnTo>
                    <a:pt x="23"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6" name="iṥḻîďè"/>
            <p:cNvSpPr/>
            <p:nvPr/>
          </p:nvSpPr>
          <p:spPr bwMode="auto">
            <a:xfrm>
              <a:off x="626288" y="1445492"/>
              <a:ext cx="29522" cy="16237"/>
            </a:xfrm>
            <a:custGeom>
              <a:avLst/>
              <a:gdLst>
                <a:gd name="T0" fmla="*/ 0 w 60"/>
                <a:gd name="T1" fmla="*/ 19 h 33"/>
                <a:gd name="T2" fmla="*/ 55 w 60"/>
                <a:gd name="T3" fmla="*/ 0 h 33"/>
                <a:gd name="T4" fmla="*/ 60 w 60"/>
                <a:gd name="T5" fmla="*/ 11 h 33"/>
                <a:gd name="T6" fmla="*/ 2 w 60"/>
                <a:gd name="T7" fmla="*/ 33 h 33"/>
                <a:gd name="T8" fmla="*/ 0 w 60"/>
                <a:gd name="T9" fmla="*/ 19 h 33"/>
              </a:gdLst>
              <a:ahLst/>
              <a:cxnLst>
                <a:cxn ang="0">
                  <a:pos x="T0" y="T1"/>
                </a:cxn>
                <a:cxn ang="0">
                  <a:pos x="T2" y="T3"/>
                </a:cxn>
                <a:cxn ang="0">
                  <a:pos x="T4" y="T5"/>
                </a:cxn>
                <a:cxn ang="0">
                  <a:pos x="T6" y="T7"/>
                </a:cxn>
                <a:cxn ang="0">
                  <a:pos x="T8" y="T9"/>
                </a:cxn>
              </a:cxnLst>
              <a:rect l="0" t="0" r="r" b="b"/>
              <a:pathLst>
                <a:path w="60" h="33">
                  <a:moveTo>
                    <a:pt x="0" y="19"/>
                  </a:moveTo>
                  <a:lnTo>
                    <a:pt x="55" y="0"/>
                  </a:lnTo>
                  <a:lnTo>
                    <a:pt x="60" y="11"/>
                  </a:lnTo>
                  <a:lnTo>
                    <a:pt x="2" y="33"/>
                  </a:lnTo>
                  <a:lnTo>
                    <a:pt x="0"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7" name="îśļîde"/>
            <p:cNvSpPr/>
            <p:nvPr/>
          </p:nvSpPr>
          <p:spPr bwMode="auto">
            <a:xfrm>
              <a:off x="634160" y="1461729"/>
              <a:ext cx="36411" cy="35426"/>
            </a:xfrm>
            <a:custGeom>
              <a:avLst/>
              <a:gdLst>
                <a:gd name="T0" fmla="*/ 0 w 74"/>
                <a:gd name="T1" fmla="*/ 30 h 72"/>
                <a:gd name="T2" fmla="*/ 52 w 74"/>
                <a:gd name="T3" fmla="*/ 0 h 72"/>
                <a:gd name="T4" fmla="*/ 58 w 74"/>
                <a:gd name="T5" fmla="*/ 11 h 72"/>
                <a:gd name="T6" fmla="*/ 33 w 74"/>
                <a:gd name="T7" fmla="*/ 53 h 72"/>
                <a:gd name="T8" fmla="*/ 69 w 74"/>
                <a:gd name="T9" fmla="*/ 33 h 72"/>
                <a:gd name="T10" fmla="*/ 74 w 74"/>
                <a:gd name="T11" fmla="*/ 41 h 72"/>
                <a:gd name="T12" fmla="*/ 22 w 74"/>
                <a:gd name="T13" fmla="*/ 72 h 72"/>
                <a:gd name="T14" fmla="*/ 17 w 74"/>
                <a:gd name="T15" fmla="*/ 61 h 72"/>
                <a:gd name="T16" fmla="*/ 39 w 74"/>
                <a:gd name="T17" fmla="*/ 19 h 72"/>
                <a:gd name="T18" fmla="*/ 3 w 74"/>
                <a:gd name="T19" fmla="*/ 39 h 72"/>
                <a:gd name="T20" fmla="*/ 0 w 74"/>
                <a:gd name="T21" fmla="*/ 3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4" h="72">
                  <a:moveTo>
                    <a:pt x="0" y="30"/>
                  </a:moveTo>
                  <a:lnTo>
                    <a:pt x="52" y="0"/>
                  </a:lnTo>
                  <a:lnTo>
                    <a:pt x="58" y="11"/>
                  </a:lnTo>
                  <a:lnTo>
                    <a:pt x="33" y="53"/>
                  </a:lnTo>
                  <a:lnTo>
                    <a:pt x="69" y="33"/>
                  </a:lnTo>
                  <a:lnTo>
                    <a:pt x="74" y="41"/>
                  </a:lnTo>
                  <a:lnTo>
                    <a:pt x="22" y="72"/>
                  </a:lnTo>
                  <a:lnTo>
                    <a:pt x="17" y="61"/>
                  </a:lnTo>
                  <a:lnTo>
                    <a:pt x="39" y="19"/>
                  </a:lnTo>
                  <a:lnTo>
                    <a:pt x="3" y="39"/>
                  </a:lnTo>
                  <a:lnTo>
                    <a:pt x="0"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8" name="íšḷïḓe"/>
            <p:cNvSpPr/>
            <p:nvPr/>
          </p:nvSpPr>
          <p:spPr bwMode="auto">
            <a:xfrm>
              <a:off x="658762" y="1495680"/>
              <a:ext cx="30998" cy="32474"/>
            </a:xfrm>
            <a:custGeom>
              <a:avLst/>
              <a:gdLst>
                <a:gd name="T0" fmla="*/ 9 w 23"/>
                <a:gd name="T1" fmla="*/ 13 h 24"/>
                <a:gd name="T2" fmla="*/ 12 w 23"/>
                <a:gd name="T3" fmla="*/ 11 h 24"/>
                <a:gd name="T4" fmla="*/ 18 w 23"/>
                <a:gd name="T5" fmla="*/ 18 h 24"/>
                <a:gd name="T6" fmla="*/ 12 w 23"/>
                <a:gd name="T7" fmla="*/ 24 h 24"/>
                <a:gd name="T8" fmla="*/ 8 w 23"/>
                <a:gd name="T9" fmla="*/ 22 h 24"/>
                <a:gd name="T10" fmla="*/ 3 w 23"/>
                <a:gd name="T11" fmla="*/ 19 h 24"/>
                <a:gd name="T12" fmla="*/ 0 w 23"/>
                <a:gd name="T13" fmla="*/ 14 h 24"/>
                <a:gd name="T14" fmla="*/ 1 w 23"/>
                <a:gd name="T15" fmla="*/ 8 h 24"/>
                <a:gd name="T16" fmla="*/ 4 w 23"/>
                <a:gd name="T17" fmla="*/ 3 h 24"/>
                <a:gd name="T18" fmla="*/ 10 w 23"/>
                <a:gd name="T19" fmla="*/ 0 h 24"/>
                <a:gd name="T20" fmla="*/ 16 w 23"/>
                <a:gd name="T21" fmla="*/ 1 h 24"/>
                <a:gd name="T22" fmla="*/ 20 w 23"/>
                <a:gd name="T23" fmla="*/ 4 h 24"/>
                <a:gd name="T24" fmla="*/ 23 w 23"/>
                <a:gd name="T25" fmla="*/ 10 h 24"/>
                <a:gd name="T26" fmla="*/ 21 w 23"/>
                <a:gd name="T27" fmla="*/ 15 h 24"/>
                <a:gd name="T28" fmla="*/ 18 w 23"/>
                <a:gd name="T29" fmla="*/ 12 h 24"/>
                <a:gd name="T30" fmla="*/ 19 w 23"/>
                <a:gd name="T31" fmla="*/ 9 h 24"/>
                <a:gd name="T32" fmla="*/ 17 w 23"/>
                <a:gd name="T33" fmla="*/ 6 h 24"/>
                <a:gd name="T34" fmla="*/ 13 w 23"/>
                <a:gd name="T35" fmla="*/ 4 h 24"/>
                <a:gd name="T36" fmla="*/ 7 w 23"/>
                <a:gd name="T37" fmla="*/ 6 h 24"/>
                <a:gd name="T38" fmla="*/ 4 w 23"/>
                <a:gd name="T39" fmla="*/ 12 h 24"/>
                <a:gd name="T40" fmla="*/ 6 w 23"/>
                <a:gd name="T41" fmla="*/ 16 h 24"/>
                <a:gd name="T42" fmla="*/ 8 w 23"/>
                <a:gd name="T43" fmla="*/ 18 h 24"/>
                <a:gd name="T44" fmla="*/ 11 w 23"/>
                <a:gd name="T45" fmla="*/ 19 h 24"/>
                <a:gd name="T46" fmla="*/ 13 w 23"/>
                <a:gd name="T47" fmla="*/ 17 h 24"/>
                <a:gd name="T48" fmla="*/ 9 w 23"/>
                <a:gd name="T49" fmla="*/ 1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 h="24">
                  <a:moveTo>
                    <a:pt x="9" y="13"/>
                  </a:moveTo>
                  <a:cubicBezTo>
                    <a:pt x="12" y="11"/>
                    <a:pt x="12" y="11"/>
                    <a:pt x="12" y="11"/>
                  </a:cubicBezTo>
                  <a:cubicBezTo>
                    <a:pt x="18" y="18"/>
                    <a:pt x="18" y="18"/>
                    <a:pt x="18" y="18"/>
                  </a:cubicBezTo>
                  <a:cubicBezTo>
                    <a:pt x="12" y="24"/>
                    <a:pt x="12" y="24"/>
                    <a:pt x="12" y="24"/>
                  </a:cubicBezTo>
                  <a:cubicBezTo>
                    <a:pt x="11" y="24"/>
                    <a:pt x="9" y="23"/>
                    <a:pt x="8" y="22"/>
                  </a:cubicBezTo>
                  <a:cubicBezTo>
                    <a:pt x="6" y="21"/>
                    <a:pt x="4" y="20"/>
                    <a:pt x="3" y="19"/>
                  </a:cubicBezTo>
                  <a:cubicBezTo>
                    <a:pt x="2" y="17"/>
                    <a:pt x="1" y="15"/>
                    <a:pt x="0" y="14"/>
                  </a:cubicBezTo>
                  <a:cubicBezTo>
                    <a:pt x="0" y="12"/>
                    <a:pt x="0" y="10"/>
                    <a:pt x="1" y="8"/>
                  </a:cubicBezTo>
                  <a:cubicBezTo>
                    <a:pt x="2" y="6"/>
                    <a:pt x="3" y="5"/>
                    <a:pt x="4" y="3"/>
                  </a:cubicBezTo>
                  <a:cubicBezTo>
                    <a:pt x="6" y="2"/>
                    <a:pt x="8" y="1"/>
                    <a:pt x="10" y="0"/>
                  </a:cubicBezTo>
                  <a:cubicBezTo>
                    <a:pt x="12" y="0"/>
                    <a:pt x="14" y="0"/>
                    <a:pt x="16" y="1"/>
                  </a:cubicBezTo>
                  <a:cubicBezTo>
                    <a:pt x="17" y="1"/>
                    <a:pt x="18" y="2"/>
                    <a:pt x="20" y="4"/>
                  </a:cubicBezTo>
                  <a:cubicBezTo>
                    <a:pt x="22" y="6"/>
                    <a:pt x="23" y="8"/>
                    <a:pt x="23" y="10"/>
                  </a:cubicBezTo>
                  <a:cubicBezTo>
                    <a:pt x="23" y="11"/>
                    <a:pt x="23" y="13"/>
                    <a:pt x="21" y="15"/>
                  </a:cubicBezTo>
                  <a:cubicBezTo>
                    <a:pt x="18" y="12"/>
                    <a:pt x="18" y="12"/>
                    <a:pt x="18" y="12"/>
                  </a:cubicBezTo>
                  <a:cubicBezTo>
                    <a:pt x="18" y="11"/>
                    <a:pt x="19" y="10"/>
                    <a:pt x="19" y="9"/>
                  </a:cubicBezTo>
                  <a:cubicBezTo>
                    <a:pt x="18" y="8"/>
                    <a:pt x="18" y="7"/>
                    <a:pt x="17" y="6"/>
                  </a:cubicBezTo>
                  <a:cubicBezTo>
                    <a:pt x="16" y="5"/>
                    <a:pt x="14" y="4"/>
                    <a:pt x="13" y="4"/>
                  </a:cubicBezTo>
                  <a:cubicBezTo>
                    <a:pt x="11" y="4"/>
                    <a:pt x="9" y="5"/>
                    <a:pt x="7" y="6"/>
                  </a:cubicBezTo>
                  <a:cubicBezTo>
                    <a:pt x="6" y="8"/>
                    <a:pt x="4" y="10"/>
                    <a:pt x="4" y="12"/>
                  </a:cubicBezTo>
                  <a:cubicBezTo>
                    <a:pt x="4" y="13"/>
                    <a:pt x="5" y="15"/>
                    <a:pt x="6" y="16"/>
                  </a:cubicBezTo>
                  <a:cubicBezTo>
                    <a:pt x="7" y="17"/>
                    <a:pt x="7" y="17"/>
                    <a:pt x="8" y="18"/>
                  </a:cubicBezTo>
                  <a:cubicBezTo>
                    <a:pt x="9" y="18"/>
                    <a:pt x="10" y="19"/>
                    <a:pt x="11" y="19"/>
                  </a:cubicBezTo>
                  <a:cubicBezTo>
                    <a:pt x="13" y="17"/>
                    <a:pt x="13" y="17"/>
                    <a:pt x="13" y="17"/>
                  </a:cubicBezTo>
                  <a:lnTo>
                    <a:pt x="9"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9" name="íṣlïde"/>
            <p:cNvSpPr/>
            <p:nvPr/>
          </p:nvSpPr>
          <p:spPr bwMode="auto">
            <a:xfrm>
              <a:off x="702061" y="1525694"/>
              <a:ext cx="33458" cy="36902"/>
            </a:xfrm>
            <a:custGeom>
              <a:avLst/>
              <a:gdLst>
                <a:gd name="T0" fmla="*/ 0 w 68"/>
                <a:gd name="T1" fmla="*/ 55 h 75"/>
                <a:gd name="T2" fmla="*/ 27 w 68"/>
                <a:gd name="T3" fmla="*/ 0 h 75"/>
                <a:gd name="T4" fmla="*/ 38 w 68"/>
                <a:gd name="T5" fmla="*/ 5 h 75"/>
                <a:gd name="T6" fmla="*/ 41 w 68"/>
                <a:gd name="T7" fmla="*/ 52 h 75"/>
                <a:gd name="T8" fmla="*/ 60 w 68"/>
                <a:gd name="T9" fmla="*/ 17 h 75"/>
                <a:gd name="T10" fmla="*/ 68 w 68"/>
                <a:gd name="T11" fmla="*/ 22 h 75"/>
                <a:gd name="T12" fmla="*/ 44 w 68"/>
                <a:gd name="T13" fmla="*/ 75 h 75"/>
                <a:gd name="T14" fmla="*/ 33 w 68"/>
                <a:gd name="T15" fmla="*/ 72 h 75"/>
                <a:gd name="T16" fmla="*/ 27 w 68"/>
                <a:gd name="T17" fmla="*/ 25 h 75"/>
                <a:gd name="T18" fmla="*/ 11 w 68"/>
                <a:gd name="T19" fmla="*/ 61 h 75"/>
                <a:gd name="T20" fmla="*/ 0 w 68"/>
                <a:gd name="T21" fmla="*/ 5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8" h="75">
                  <a:moveTo>
                    <a:pt x="0" y="55"/>
                  </a:moveTo>
                  <a:lnTo>
                    <a:pt x="27" y="0"/>
                  </a:lnTo>
                  <a:lnTo>
                    <a:pt x="38" y="5"/>
                  </a:lnTo>
                  <a:lnTo>
                    <a:pt x="41" y="52"/>
                  </a:lnTo>
                  <a:lnTo>
                    <a:pt x="60" y="17"/>
                  </a:lnTo>
                  <a:lnTo>
                    <a:pt x="68" y="22"/>
                  </a:lnTo>
                  <a:lnTo>
                    <a:pt x="44" y="75"/>
                  </a:lnTo>
                  <a:lnTo>
                    <a:pt x="33" y="72"/>
                  </a:lnTo>
                  <a:lnTo>
                    <a:pt x="27" y="25"/>
                  </a:lnTo>
                  <a:lnTo>
                    <a:pt x="11" y="61"/>
                  </a:lnTo>
                  <a:lnTo>
                    <a:pt x="0" y="5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60" name="îṣľîḍê"/>
            <p:cNvSpPr/>
            <p:nvPr/>
          </p:nvSpPr>
          <p:spPr bwMode="auto">
            <a:xfrm>
              <a:off x="739947" y="1540455"/>
              <a:ext cx="30998" cy="32966"/>
            </a:xfrm>
            <a:custGeom>
              <a:avLst/>
              <a:gdLst>
                <a:gd name="T0" fmla="*/ 1 w 23"/>
                <a:gd name="T1" fmla="*/ 10 h 24"/>
                <a:gd name="T2" fmla="*/ 3 w 23"/>
                <a:gd name="T3" fmla="*/ 4 h 24"/>
                <a:gd name="T4" fmla="*/ 6 w 23"/>
                <a:gd name="T5" fmla="*/ 2 h 24"/>
                <a:gd name="T6" fmla="*/ 9 w 23"/>
                <a:gd name="T7" fmla="*/ 1 h 24"/>
                <a:gd name="T8" fmla="*/ 14 w 23"/>
                <a:gd name="T9" fmla="*/ 1 h 24"/>
                <a:gd name="T10" fmla="*/ 21 w 23"/>
                <a:gd name="T11" fmla="*/ 6 h 24"/>
                <a:gd name="T12" fmla="*/ 22 w 23"/>
                <a:gd name="T13" fmla="*/ 14 h 24"/>
                <a:gd name="T14" fmla="*/ 17 w 23"/>
                <a:gd name="T15" fmla="*/ 22 h 24"/>
                <a:gd name="T16" fmla="*/ 9 w 23"/>
                <a:gd name="T17" fmla="*/ 23 h 24"/>
                <a:gd name="T18" fmla="*/ 2 w 23"/>
                <a:gd name="T19" fmla="*/ 18 h 24"/>
                <a:gd name="T20" fmla="*/ 1 w 23"/>
                <a:gd name="T21" fmla="*/ 10 h 24"/>
                <a:gd name="T22" fmla="*/ 6 w 23"/>
                <a:gd name="T23" fmla="*/ 11 h 24"/>
                <a:gd name="T24" fmla="*/ 6 w 23"/>
                <a:gd name="T25" fmla="*/ 16 h 24"/>
                <a:gd name="T26" fmla="*/ 10 w 23"/>
                <a:gd name="T27" fmla="*/ 19 h 24"/>
                <a:gd name="T28" fmla="*/ 15 w 23"/>
                <a:gd name="T29" fmla="*/ 18 h 24"/>
                <a:gd name="T30" fmla="*/ 17 w 23"/>
                <a:gd name="T31" fmla="*/ 13 h 24"/>
                <a:gd name="T32" fmla="*/ 17 w 23"/>
                <a:gd name="T33" fmla="*/ 7 h 24"/>
                <a:gd name="T34" fmla="*/ 13 w 23"/>
                <a:gd name="T35" fmla="*/ 5 h 24"/>
                <a:gd name="T36" fmla="*/ 8 w 23"/>
                <a:gd name="T37" fmla="*/ 5 h 24"/>
                <a:gd name="T38" fmla="*/ 6 w 23"/>
                <a:gd name="T39" fmla="*/ 1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 h="24">
                  <a:moveTo>
                    <a:pt x="1" y="10"/>
                  </a:moveTo>
                  <a:cubicBezTo>
                    <a:pt x="2" y="8"/>
                    <a:pt x="2" y="6"/>
                    <a:pt x="3" y="4"/>
                  </a:cubicBezTo>
                  <a:cubicBezTo>
                    <a:pt x="4" y="3"/>
                    <a:pt x="5" y="3"/>
                    <a:pt x="6" y="2"/>
                  </a:cubicBezTo>
                  <a:cubicBezTo>
                    <a:pt x="7" y="1"/>
                    <a:pt x="8" y="1"/>
                    <a:pt x="9" y="1"/>
                  </a:cubicBezTo>
                  <a:cubicBezTo>
                    <a:pt x="11" y="0"/>
                    <a:pt x="12" y="1"/>
                    <a:pt x="14" y="1"/>
                  </a:cubicBezTo>
                  <a:cubicBezTo>
                    <a:pt x="17" y="2"/>
                    <a:pt x="19" y="3"/>
                    <a:pt x="21" y="6"/>
                  </a:cubicBezTo>
                  <a:cubicBezTo>
                    <a:pt x="22" y="8"/>
                    <a:pt x="23" y="11"/>
                    <a:pt x="22" y="14"/>
                  </a:cubicBezTo>
                  <a:cubicBezTo>
                    <a:pt x="21" y="18"/>
                    <a:pt x="20" y="20"/>
                    <a:pt x="17" y="22"/>
                  </a:cubicBezTo>
                  <a:cubicBezTo>
                    <a:pt x="15" y="23"/>
                    <a:pt x="12" y="24"/>
                    <a:pt x="9" y="23"/>
                  </a:cubicBezTo>
                  <a:cubicBezTo>
                    <a:pt x="6" y="22"/>
                    <a:pt x="4" y="21"/>
                    <a:pt x="2" y="18"/>
                  </a:cubicBezTo>
                  <a:cubicBezTo>
                    <a:pt x="1" y="16"/>
                    <a:pt x="0" y="13"/>
                    <a:pt x="1" y="10"/>
                  </a:cubicBezTo>
                  <a:close/>
                  <a:moveTo>
                    <a:pt x="6" y="11"/>
                  </a:moveTo>
                  <a:cubicBezTo>
                    <a:pt x="5" y="13"/>
                    <a:pt x="5" y="15"/>
                    <a:pt x="6" y="16"/>
                  </a:cubicBezTo>
                  <a:cubicBezTo>
                    <a:pt x="7" y="18"/>
                    <a:pt x="8" y="19"/>
                    <a:pt x="10" y="19"/>
                  </a:cubicBezTo>
                  <a:cubicBezTo>
                    <a:pt x="12" y="20"/>
                    <a:pt x="13" y="19"/>
                    <a:pt x="15" y="18"/>
                  </a:cubicBezTo>
                  <a:cubicBezTo>
                    <a:pt x="16" y="17"/>
                    <a:pt x="17" y="16"/>
                    <a:pt x="17" y="13"/>
                  </a:cubicBezTo>
                  <a:cubicBezTo>
                    <a:pt x="18" y="11"/>
                    <a:pt x="18" y="9"/>
                    <a:pt x="17" y="7"/>
                  </a:cubicBezTo>
                  <a:cubicBezTo>
                    <a:pt x="16" y="6"/>
                    <a:pt x="15" y="5"/>
                    <a:pt x="13" y="5"/>
                  </a:cubicBezTo>
                  <a:cubicBezTo>
                    <a:pt x="11" y="4"/>
                    <a:pt x="10" y="4"/>
                    <a:pt x="8" y="5"/>
                  </a:cubicBezTo>
                  <a:cubicBezTo>
                    <a:pt x="7" y="6"/>
                    <a:pt x="6" y="8"/>
                    <a:pt x="6" y="1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61" name="ïş1iḓê"/>
            <p:cNvSpPr/>
            <p:nvPr/>
          </p:nvSpPr>
          <p:spPr bwMode="auto">
            <a:xfrm>
              <a:off x="780294" y="1545867"/>
              <a:ext cx="27062" cy="32966"/>
            </a:xfrm>
            <a:custGeom>
              <a:avLst/>
              <a:gdLst>
                <a:gd name="T0" fmla="*/ 0 w 20"/>
                <a:gd name="T1" fmla="*/ 22 h 24"/>
                <a:gd name="T2" fmla="*/ 2 w 20"/>
                <a:gd name="T3" fmla="*/ 0 h 24"/>
                <a:gd name="T4" fmla="*/ 12 w 20"/>
                <a:gd name="T5" fmla="*/ 1 h 24"/>
                <a:gd name="T6" fmla="*/ 17 w 20"/>
                <a:gd name="T7" fmla="*/ 2 h 24"/>
                <a:gd name="T8" fmla="*/ 19 w 20"/>
                <a:gd name="T9" fmla="*/ 4 h 24"/>
                <a:gd name="T10" fmla="*/ 20 w 20"/>
                <a:gd name="T11" fmla="*/ 8 h 24"/>
                <a:gd name="T12" fmla="*/ 18 w 20"/>
                <a:gd name="T13" fmla="*/ 12 h 24"/>
                <a:gd name="T14" fmla="*/ 13 w 20"/>
                <a:gd name="T15" fmla="*/ 13 h 24"/>
                <a:gd name="T16" fmla="*/ 16 w 20"/>
                <a:gd name="T17" fmla="*/ 16 h 24"/>
                <a:gd name="T18" fmla="*/ 18 w 20"/>
                <a:gd name="T19" fmla="*/ 19 h 24"/>
                <a:gd name="T20" fmla="*/ 20 w 20"/>
                <a:gd name="T21" fmla="*/ 24 h 24"/>
                <a:gd name="T22" fmla="*/ 15 w 20"/>
                <a:gd name="T23" fmla="*/ 23 h 24"/>
                <a:gd name="T24" fmla="*/ 12 w 20"/>
                <a:gd name="T25" fmla="*/ 18 h 24"/>
                <a:gd name="T26" fmla="*/ 10 w 20"/>
                <a:gd name="T27" fmla="*/ 15 h 24"/>
                <a:gd name="T28" fmla="*/ 9 w 20"/>
                <a:gd name="T29" fmla="*/ 14 h 24"/>
                <a:gd name="T30" fmla="*/ 7 w 20"/>
                <a:gd name="T31" fmla="*/ 13 h 24"/>
                <a:gd name="T32" fmla="*/ 6 w 20"/>
                <a:gd name="T33" fmla="*/ 13 h 24"/>
                <a:gd name="T34" fmla="*/ 5 w 20"/>
                <a:gd name="T35" fmla="*/ 22 h 24"/>
                <a:gd name="T36" fmla="*/ 0 w 20"/>
                <a:gd name="T37" fmla="*/ 22 h 24"/>
                <a:gd name="T38" fmla="*/ 6 w 20"/>
                <a:gd name="T39" fmla="*/ 10 h 24"/>
                <a:gd name="T40" fmla="*/ 9 w 20"/>
                <a:gd name="T41" fmla="*/ 10 h 24"/>
                <a:gd name="T42" fmla="*/ 13 w 20"/>
                <a:gd name="T43" fmla="*/ 10 h 24"/>
                <a:gd name="T44" fmla="*/ 15 w 20"/>
                <a:gd name="T45" fmla="*/ 9 h 24"/>
                <a:gd name="T46" fmla="*/ 15 w 20"/>
                <a:gd name="T47" fmla="*/ 8 h 24"/>
                <a:gd name="T48" fmla="*/ 15 w 20"/>
                <a:gd name="T49" fmla="*/ 6 h 24"/>
                <a:gd name="T50" fmla="*/ 13 w 20"/>
                <a:gd name="T51" fmla="*/ 5 h 24"/>
                <a:gd name="T52" fmla="*/ 10 w 20"/>
                <a:gd name="T53" fmla="*/ 5 h 24"/>
                <a:gd name="T54" fmla="*/ 6 w 20"/>
                <a:gd name="T55" fmla="*/ 4 h 24"/>
                <a:gd name="T56" fmla="*/ 6 w 20"/>
                <a:gd name="T57" fmla="*/ 1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 h="24">
                  <a:moveTo>
                    <a:pt x="0" y="22"/>
                  </a:moveTo>
                  <a:cubicBezTo>
                    <a:pt x="2" y="0"/>
                    <a:pt x="2" y="0"/>
                    <a:pt x="2" y="0"/>
                  </a:cubicBezTo>
                  <a:cubicBezTo>
                    <a:pt x="12" y="1"/>
                    <a:pt x="12" y="1"/>
                    <a:pt x="12" y="1"/>
                  </a:cubicBezTo>
                  <a:cubicBezTo>
                    <a:pt x="14" y="1"/>
                    <a:pt x="16" y="2"/>
                    <a:pt x="17" y="2"/>
                  </a:cubicBezTo>
                  <a:cubicBezTo>
                    <a:pt x="18" y="3"/>
                    <a:pt x="18" y="3"/>
                    <a:pt x="19" y="4"/>
                  </a:cubicBezTo>
                  <a:cubicBezTo>
                    <a:pt x="20" y="6"/>
                    <a:pt x="20" y="7"/>
                    <a:pt x="20" y="8"/>
                  </a:cubicBezTo>
                  <a:cubicBezTo>
                    <a:pt x="20" y="10"/>
                    <a:pt x="19" y="11"/>
                    <a:pt x="18" y="12"/>
                  </a:cubicBezTo>
                  <a:cubicBezTo>
                    <a:pt x="17" y="13"/>
                    <a:pt x="15" y="13"/>
                    <a:pt x="13" y="13"/>
                  </a:cubicBezTo>
                  <a:cubicBezTo>
                    <a:pt x="14" y="14"/>
                    <a:pt x="15" y="15"/>
                    <a:pt x="16" y="16"/>
                  </a:cubicBezTo>
                  <a:cubicBezTo>
                    <a:pt x="16" y="16"/>
                    <a:pt x="17" y="18"/>
                    <a:pt x="18" y="19"/>
                  </a:cubicBezTo>
                  <a:cubicBezTo>
                    <a:pt x="20" y="24"/>
                    <a:pt x="20" y="24"/>
                    <a:pt x="20" y="24"/>
                  </a:cubicBezTo>
                  <a:cubicBezTo>
                    <a:pt x="15" y="23"/>
                    <a:pt x="15" y="23"/>
                    <a:pt x="15" y="23"/>
                  </a:cubicBezTo>
                  <a:cubicBezTo>
                    <a:pt x="12" y="18"/>
                    <a:pt x="12" y="18"/>
                    <a:pt x="12" y="18"/>
                  </a:cubicBezTo>
                  <a:cubicBezTo>
                    <a:pt x="11" y="16"/>
                    <a:pt x="10" y="15"/>
                    <a:pt x="10" y="15"/>
                  </a:cubicBezTo>
                  <a:cubicBezTo>
                    <a:pt x="10" y="14"/>
                    <a:pt x="9" y="14"/>
                    <a:pt x="9" y="14"/>
                  </a:cubicBezTo>
                  <a:cubicBezTo>
                    <a:pt x="8" y="14"/>
                    <a:pt x="8" y="13"/>
                    <a:pt x="7" y="13"/>
                  </a:cubicBezTo>
                  <a:cubicBezTo>
                    <a:pt x="6" y="13"/>
                    <a:pt x="6" y="13"/>
                    <a:pt x="6" y="13"/>
                  </a:cubicBezTo>
                  <a:cubicBezTo>
                    <a:pt x="5" y="22"/>
                    <a:pt x="5" y="22"/>
                    <a:pt x="5" y="22"/>
                  </a:cubicBezTo>
                  <a:lnTo>
                    <a:pt x="0" y="22"/>
                  </a:lnTo>
                  <a:close/>
                  <a:moveTo>
                    <a:pt x="6" y="10"/>
                  </a:moveTo>
                  <a:cubicBezTo>
                    <a:pt x="9" y="10"/>
                    <a:pt x="9" y="10"/>
                    <a:pt x="9" y="10"/>
                  </a:cubicBezTo>
                  <a:cubicBezTo>
                    <a:pt x="11" y="10"/>
                    <a:pt x="13" y="10"/>
                    <a:pt x="13" y="10"/>
                  </a:cubicBezTo>
                  <a:cubicBezTo>
                    <a:pt x="14" y="10"/>
                    <a:pt x="14" y="10"/>
                    <a:pt x="15" y="9"/>
                  </a:cubicBezTo>
                  <a:cubicBezTo>
                    <a:pt x="15" y="9"/>
                    <a:pt x="15" y="8"/>
                    <a:pt x="15" y="8"/>
                  </a:cubicBezTo>
                  <a:cubicBezTo>
                    <a:pt x="15" y="7"/>
                    <a:pt x="15" y="7"/>
                    <a:pt x="15" y="6"/>
                  </a:cubicBezTo>
                  <a:cubicBezTo>
                    <a:pt x="14" y="6"/>
                    <a:pt x="14" y="5"/>
                    <a:pt x="13" y="5"/>
                  </a:cubicBezTo>
                  <a:cubicBezTo>
                    <a:pt x="13" y="5"/>
                    <a:pt x="12" y="5"/>
                    <a:pt x="10" y="5"/>
                  </a:cubicBezTo>
                  <a:cubicBezTo>
                    <a:pt x="6" y="4"/>
                    <a:pt x="6" y="4"/>
                    <a:pt x="6" y="4"/>
                  </a:cubicBezTo>
                  <a:lnTo>
                    <a:pt x="6"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62" name="ïSľíḋe"/>
            <p:cNvSpPr/>
            <p:nvPr/>
          </p:nvSpPr>
          <p:spPr bwMode="auto">
            <a:xfrm>
              <a:off x="821132" y="1550295"/>
              <a:ext cx="29522" cy="30014"/>
            </a:xfrm>
            <a:custGeom>
              <a:avLst/>
              <a:gdLst>
                <a:gd name="T0" fmla="*/ 0 w 60"/>
                <a:gd name="T1" fmla="*/ 58 h 61"/>
                <a:gd name="T2" fmla="*/ 2 w 60"/>
                <a:gd name="T3" fmla="*/ 0 h 61"/>
                <a:gd name="T4" fmla="*/ 19 w 60"/>
                <a:gd name="T5" fmla="*/ 0 h 61"/>
                <a:gd name="T6" fmla="*/ 30 w 60"/>
                <a:gd name="T7" fmla="*/ 41 h 61"/>
                <a:gd name="T8" fmla="*/ 41 w 60"/>
                <a:gd name="T9" fmla="*/ 0 h 61"/>
                <a:gd name="T10" fmla="*/ 60 w 60"/>
                <a:gd name="T11" fmla="*/ 0 h 61"/>
                <a:gd name="T12" fmla="*/ 57 w 60"/>
                <a:gd name="T13" fmla="*/ 61 h 61"/>
                <a:gd name="T14" fmla="*/ 46 w 60"/>
                <a:gd name="T15" fmla="*/ 61 h 61"/>
                <a:gd name="T16" fmla="*/ 49 w 60"/>
                <a:gd name="T17" fmla="*/ 14 h 61"/>
                <a:gd name="T18" fmla="*/ 35 w 60"/>
                <a:gd name="T19" fmla="*/ 61 h 61"/>
                <a:gd name="T20" fmla="*/ 22 w 60"/>
                <a:gd name="T21" fmla="*/ 61 h 61"/>
                <a:gd name="T22" fmla="*/ 13 w 60"/>
                <a:gd name="T23" fmla="*/ 11 h 61"/>
                <a:gd name="T24" fmla="*/ 11 w 60"/>
                <a:gd name="T25" fmla="*/ 61 h 61"/>
                <a:gd name="T26" fmla="*/ 0 w 60"/>
                <a:gd name="T27" fmla="*/ 58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 h="61">
                  <a:moveTo>
                    <a:pt x="0" y="58"/>
                  </a:moveTo>
                  <a:lnTo>
                    <a:pt x="2" y="0"/>
                  </a:lnTo>
                  <a:lnTo>
                    <a:pt x="19" y="0"/>
                  </a:lnTo>
                  <a:lnTo>
                    <a:pt x="30" y="41"/>
                  </a:lnTo>
                  <a:lnTo>
                    <a:pt x="41" y="0"/>
                  </a:lnTo>
                  <a:lnTo>
                    <a:pt x="60" y="0"/>
                  </a:lnTo>
                  <a:lnTo>
                    <a:pt x="57" y="61"/>
                  </a:lnTo>
                  <a:lnTo>
                    <a:pt x="46" y="61"/>
                  </a:lnTo>
                  <a:lnTo>
                    <a:pt x="49" y="14"/>
                  </a:lnTo>
                  <a:lnTo>
                    <a:pt x="35" y="61"/>
                  </a:lnTo>
                  <a:lnTo>
                    <a:pt x="22" y="61"/>
                  </a:lnTo>
                  <a:lnTo>
                    <a:pt x="13" y="11"/>
                  </a:lnTo>
                  <a:lnTo>
                    <a:pt x="11" y="61"/>
                  </a:lnTo>
                  <a:lnTo>
                    <a:pt x="0" y="5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63" name="îṩļíḓé"/>
            <p:cNvSpPr/>
            <p:nvPr/>
          </p:nvSpPr>
          <p:spPr bwMode="auto">
            <a:xfrm>
              <a:off x="862955" y="1550295"/>
              <a:ext cx="30014" cy="30014"/>
            </a:xfrm>
            <a:custGeom>
              <a:avLst/>
              <a:gdLst>
                <a:gd name="T0" fmla="*/ 61 w 61"/>
                <a:gd name="T1" fmla="*/ 61 h 61"/>
                <a:gd name="T2" fmla="*/ 47 w 61"/>
                <a:gd name="T3" fmla="*/ 61 h 61"/>
                <a:gd name="T4" fmla="*/ 41 w 61"/>
                <a:gd name="T5" fmla="*/ 47 h 61"/>
                <a:gd name="T6" fmla="*/ 17 w 61"/>
                <a:gd name="T7" fmla="*/ 47 h 61"/>
                <a:gd name="T8" fmla="*/ 11 w 61"/>
                <a:gd name="T9" fmla="*/ 61 h 61"/>
                <a:gd name="T10" fmla="*/ 0 w 61"/>
                <a:gd name="T11" fmla="*/ 61 h 61"/>
                <a:gd name="T12" fmla="*/ 22 w 61"/>
                <a:gd name="T13" fmla="*/ 0 h 61"/>
                <a:gd name="T14" fmla="*/ 36 w 61"/>
                <a:gd name="T15" fmla="*/ 0 h 61"/>
                <a:gd name="T16" fmla="*/ 61 w 61"/>
                <a:gd name="T17" fmla="*/ 61 h 61"/>
                <a:gd name="T18" fmla="*/ 36 w 61"/>
                <a:gd name="T19" fmla="*/ 38 h 61"/>
                <a:gd name="T20" fmla="*/ 28 w 61"/>
                <a:gd name="T21" fmla="*/ 16 h 61"/>
                <a:gd name="T22" fmla="*/ 19 w 61"/>
                <a:gd name="T23" fmla="*/ 38 h 61"/>
                <a:gd name="T24" fmla="*/ 36 w 61"/>
                <a:gd name="T25" fmla="*/ 38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1" h="61">
                  <a:moveTo>
                    <a:pt x="61" y="61"/>
                  </a:moveTo>
                  <a:lnTo>
                    <a:pt x="47" y="61"/>
                  </a:lnTo>
                  <a:lnTo>
                    <a:pt x="41" y="47"/>
                  </a:lnTo>
                  <a:lnTo>
                    <a:pt x="17" y="47"/>
                  </a:lnTo>
                  <a:lnTo>
                    <a:pt x="11" y="61"/>
                  </a:lnTo>
                  <a:lnTo>
                    <a:pt x="0" y="61"/>
                  </a:lnTo>
                  <a:lnTo>
                    <a:pt x="22" y="0"/>
                  </a:lnTo>
                  <a:lnTo>
                    <a:pt x="36" y="0"/>
                  </a:lnTo>
                  <a:lnTo>
                    <a:pt x="61" y="61"/>
                  </a:lnTo>
                  <a:close/>
                  <a:moveTo>
                    <a:pt x="36" y="38"/>
                  </a:moveTo>
                  <a:lnTo>
                    <a:pt x="28" y="16"/>
                  </a:lnTo>
                  <a:lnTo>
                    <a:pt x="19" y="38"/>
                  </a:lnTo>
                  <a:lnTo>
                    <a:pt x="36"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64" name="íšḻiḍè"/>
            <p:cNvSpPr/>
            <p:nvPr/>
          </p:nvSpPr>
          <p:spPr bwMode="auto">
            <a:xfrm>
              <a:off x="903793" y="1550295"/>
              <a:ext cx="22633" cy="28538"/>
            </a:xfrm>
            <a:custGeom>
              <a:avLst/>
              <a:gdLst>
                <a:gd name="T0" fmla="*/ 5 w 46"/>
                <a:gd name="T1" fmla="*/ 58 h 58"/>
                <a:gd name="T2" fmla="*/ 0 w 46"/>
                <a:gd name="T3" fmla="*/ 0 h 58"/>
                <a:gd name="T4" fmla="*/ 13 w 46"/>
                <a:gd name="T5" fmla="*/ 0 h 58"/>
                <a:gd name="T6" fmla="*/ 16 w 46"/>
                <a:gd name="T7" fmla="*/ 47 h 58"/>
                <a:gd name="T8" fmla="*/ 46 w 46"/>
                <a:gd name="T9" fmla="*/ 47 h 58"/>
                <a:gd name="T10" fmla="*/ 46 w 46"/>
                <a:gd name="T11" fmla="*/ 55 h 58"/>
                <a:gd name="T12" fmla="*/ 5 w 46"/>
                <a:gd name="T13" fmla="*/ 58 h 58"/>
              </a:gdLst>
              <a:ahLst/>
              <a:cxnLst>
                <a:cxn ang="0">
                  <a:pos x="T0" y="T1"/>
                </a:cxn>
                <a:cxn ang="0">
                  <a:pos x="T2" y="T3"/>
                </a:cxn>
                <a:cxn ang="0">
                  <a:pos x="T4" y="T5"/>
                </a:cxn>
                <a:cxn ang="0">
                  <a:pos x="T6" y="T7"/>
                </a:cxn>
                <a:cxn ang="0">
                  <a:pos x="T8" y="T9"/>
                </a:cxn>
                <a:cxn ang="0">
                  <a:pos x="T10" y="T11"/>
                </a:cxn>
                <a:cxn ang="0">
                  <a:pos x="T12" y="T13"/>
                </a:cxn>
              </a:cxnLst>
              <a:rect l="0" t="0" r="r" b="b"/>
              <a:pathLst>
                <a:path w="46" h="58">
                  <a:moveTo>
                    <a:pt x="5" y="58"/>
                  </a:moveTo>
                  <a:lnTo>
                    <a:pt x="0" y="0"/>
                  </a:lnTo>
                  <a:lnTo>
                    <a:pt x="13" y="0"/>
                  </a:lnTo>
                  <a:lnTo>
                    <a:pt x="16" y="47"/>
                  </a:lnTo>
                  <a:lnTo>
                    <a:pt x="46" y="47"/>
                  </a:lnTo>
                  <a:lnTo>
                    <a:pt x="46" y="55"/>
                  </a:lnTo>
                  <a:lnTo>
                    <a:pt x="5" y="5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65" name="iśļïďè"/>
            <p:cNvSpPr/>
            <p:nvPr/>
          </p:nvSpPr>
          <p:spPr bwMode="auto">
            <a:xfrm>
              <a:off x="957917" y="1540455"/>
              <a:ext cx="27062" cy="31490"/>
            </a:xfrm>
            <a:custGeom>
              <a:avLst/>
              <a:gdLst>
                <a:gd name="T0" fmla="*/ 0 w 20"/>
                <a:gd name="T1" fmla="*/ 3 h 23"/>
                <a:gd name="T2" fmla="*/ 4 w 20"/>
                <a:gd name="T3" fmla="*/ 2 h 23"/>
                <a:gd name="T4" fmla="*/ 6 w 20"/>
                <a:gd name="T5" fmla="*/ 14 h 23"/>
                <a:gd name="T6" fmla="*/ 7 w 20"/>
                <a:gd name="T7" fmla="*/ 17 h 23"/>
                <a:gd name="T8" fmla="*/ 9 w 20"/>
                <a:gd name="T9" fmla="*/ 19 h 23"/>
                <a:gd name="T10" fmla="*/ 12 w 20"/>
                <a:gd name="T11" fmla="*/ 19 h 23"/>
                <a:gd name="T12" fmla="*/ 14 w 20"/>
                <a:gd name="T13" fmla="*/ 18 h 23"/>
                <a:gd name="T14" fmla="*/ 15 w 20"/>
                <a:gd name="T15" fmla="*/ 16 h 23"/>
                <a:gd name="T16" fmla="*/ 15 w 20"/>
                <a:gd name="T17" fmla="*/ 12 h 23"/>
                <a:gd name="T18" fmla="*/ 13 w 20"/>
                <a:gd name="T19" fmla="*/ 0 h 23"/>
                <a:gd name="T20" fmla="*/ 17 w 20"/>
                <a:gd name="T21" fmla="*/ 0 h 23"/>
                <a:gd name="T22" fmla="*/ 19 w 20"/>
                <a:gd name="T23" fmla="*/ 11 h 23"/>
                <a:gd name="T24" fmla="*/ 20 w 20"/>
                <a:gd name="T25" fmla="*/ 16 h 23"/>
                <a:gd name="T26" fmla="*/ 19 w 20"/>
                <a:gd name="T27" fmla="*/ 19 h 23"/>
                <a:gd name="T28" fmla="*/ 17 w 20"/>
                <a:gd name="T29" fmla="*/ 22 h 23"/>
                <a:gd name="T30" fmla="*/ 13 w 20"/>
                <a:gd name="T31" fmla="*/ 23 h 23"/>
                <a:gd name="T32" fmla="*/ 8 w 20"/>
                <a:gd name="T33" fmla="*/ 23 h 23"/>
                <a:gd name="T34" fmla="*/ 5 w 20"/>
                <a:gd name="T35" fmla="*/ 22 h 23"/>
                <a:gd name="T36" fmla="*/ 3 w 20"/>
                <a:gd name="T37" fmla="*/ 20 h 23"/>
                <a:gd name="T38" fmla="*/ 2 w 20"/>
                <a:gd name="T39" fmla="*/ 14 h 23"/>
                <a:gd name="T40" fmla="*/ 0 w 20"/>
                <a:gd name="T41" fmla="*/ 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 h="23">
                  <a:moveTo>
                    <a:pt x="0" y="3"/>
                  </a:moveTo>
                  <a:cubicBezTo>
                    <a:pt x="4" y="2"/>
                    <a:pt x="4" y="2"/>
                    <a:pt x="4" y="2"/>
                  </a:cubicBezTo>
                  <a:cubicBezTo>
                    <a:pt x="6" y="14"/>
                    <a:pt x="6" y="14"/>
                    <a:pt x="6" y="14"/>
                  </a:cubicBezTo>
                  <a:cubicBezTo>
                    <a:pt x="7" y="15"/>
                    <a:pt x="7" y="17"/>
                    <a:pt x="7" y="17"/>
                  </a:cubicBezTo>
                  <a:cubicBezTo>
                    <a:pt x="7" y="18"/>
                    <a:pt x="8" y="19"/>
                    <a:pt x="9" y="19"/>
                  </a:cubicBezTo>
                  <a:cubicBezTo>
                    <a:pt x="10" y="19"/>
                    <a:pt x="11" y="20"/>
                    <a:pt x="12" y="19"/>
                  </a:cubicBezTo>
                  <a:cubicBezTo>
                    <a:pt x="13" y="19"/>
                    <a:pt x="14" y="19"/>
                    <a:pt x="14" y="18"/>
                  </a:cubicBezTo>
                  <a:cubicBezTo>
                    <a:pt x="15" y="17"/>
                    <a:pt x="15" y="17"/>
                    <a:pt x="15" y="16"/>
                  </a:cubicBezTo>
                  <a:cubicBezTo>
                    <a:pt x="15" y="15"/>
                    <a:pt x="15" y="14"/>
                    <a:pt x="15" y="12"/>
                  </a:cubicBezTo>
                  <a:cubicBezTo>
                    <a:pt x="13" y="0"/>
                    <a:pt x="13" y="0"/>
                    <a:pt x="13" y="0"/>
                  </a:cubicBezTo>
                  <a:cubicBezTo>
                    <a:pt x="17" y="0"/>
                    <a:pt x="17" y="0"/>
                    <a:pt x="17" y="0"/>
                  </a:cubicBezTo>
                  <a:cubicBezTo>
                    <a:pt x="19" y="11"/>
                    <a:pt x="19" y="11"/>
                    <a:pt x="19" y="11"/>
                  </a:cubicBezTo>
                  <a:cubicBezTo>
                    <a:pt x="19" y="14"/>
                    <a:pt x="20" y="15"/>
                    <a:pt x="20" y="16"/>
                  </a:cubicBezTo>
                  <a:cubicBezTo>
                    <a:pt x="20" y="18"/>
                    <a:pt x="19" y="19"/>
                    <a:pt x="19" y="19"/>
                  </a:cubicBezTo>
                  <a:cubicBezTo>
                    <a:pt x="18" y="20"/>
                    <a:pt x="18" y="21"/>
                    <a:pt x="17" y="22"/>
                  </a:cubicBezTo>
                  <a:cubicBezTo>
                    <a:pt x="16" y="22"/>
                    <a:pt x="14" y="23"/>
                    <a:pt x="13" y="23"/>
                  </a:cubicBezTo>
                  <a:cubicBezTo>
                    <a:pt x="11" y="23"/>
                    <a:pt x="9" y="23"/>
                    <a:pt x="8" y="23"/>
                  </a:cubicBezTo>
                  <a:cubicBezTo>
                    <a:pt x="7" y="23"/>
                    <a:pt x="6" y="22"/>
                    <a:pt x="5" y="22"/>
                  </a:cubicBezTo>
                  <a:cubicBezTo>
                    <a:pt x="4" y="21"/>
                    <a:pt x="4" y="20"/>
                    <a:pt x="3" y="20"/>
                  </a:cubicBezTo>
                  <a:cubicBezTo>
                    <a:pt x="3" y="18"/>
                    <a:pt x="2" y="17"/>
                    <a:pt x="2" y="14"/>
                  </a:cubicBezTo>
                  <a:lnTo>
                    <a:pt x="0"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66" name="ïsḻîḓe"/>
            <p:cNvSpPr/>
            <p:nvPr/>
          </p:nvSpPr>
          <p:spPr bwMode="auto">
            <a:xfrm>
              <a:off x="991375" y="1529630"/>
              <a:ext cx="32474" cy="35426"/>
            </a:xfrm>
            <a:custGeom>
              <a:avLst/>
              <a:gdLst>
                <a:gd name="T0" fmla="*/ 22 w 66"/>
                <a:gd name="T1" fmla="*/ 72 h 72"/>
                <a:gd name="T2" fmla="*/ 0 w 66"/>
                <a:gd name="T3" fmla="*/ 17 h 72"/>
                <a:gd name="T4" fmla="*/ 11 w 66"/>
                <a:gd name="T5" fmla="*/ 11 h 72"/>
                <a:gd name="T6" fmla="*/ 50 w 66"/>
                <a:gd name="T7" fmla="*/ 42 h 72"/>
                <a:gd name="T8" fmla="*/ 36 w 66"/>
                <a:gd name="T9" fmla="*/ 3 h 72"/>
                <a:gd name="T10" fmla="*/ 47 w 66"/>
                <a:gd name="T11" fmla="*/ 0 h 72"/>
                <a:gd name="T12" fmla="*/ 66 w 66"/>
                <a:gd name="T13" fmla="*/ 58 h 72"/>
                <a:gd name="T14" fmla="*/ 55 w 66"/>
                <a:gd name="T15" fmla="*/ 61 h 72"/>
                <a:gd name="T16" fmla="*/ 20 w 66"/>
                <a:gd name="T17" fmla="*/ 33 h 72"/>
                <a:gd name="T18" fmla="*/ 33 w 66"/>
                <a:gd name="T19" fmla="*/ 69 h 72"/>
                <a:gd name="T20" fmla="*/ 22 w 66"/>
                <a:gd name="T21"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72">
                  <a:moveTo>
                    <a:pt x="22" y="72"/>
                  </a:moveTo>
                  <a:lnTo>
                    <a:pt x="0" y="17"/>
                  </a:lnTo>
                  <a:lnTo>
                    <a:pt x="11" y="11"/>
                  </a:lnTo>
                  <a:lnTo>
                    <a:pt x="50" y="42"/>
                  </a:lnTo>
                  <a:lnTo>
                    <a:pt x="36" y="3"/>
                  </a:lnTo>
                  <a:lnTo>
                    <a:pt x="47" y="0"/>
                  </a:lnTo>
                  <a:lnTo>
                    <a:pt x="66" y="58"/>
                  </a:lnTo>
                  <a:lnTo>
                    <a:pt x="55" y="61"/>
                  </a:lnTo>
                  <a:lnTo>
                    <a:pt x="20" y="33"/>
                  </a:lnTo>
                  <a:lnTo>
                    <a:pt x="33" y="69"/>
                  </a:lnTo>
                  <a:lnTo>
                    <a:pt x="22" y="7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67" name="iś1ïdé"/>
            <p:cNvSpPr/>
            <p:nvPr/>
          </p:nvSpPr>
          <p:spPr bwMode="auto">
            <a:xfrm>
              <a:off x="1021389" y="1521757"/>
              <a:ext cx="21649" cy="27062"/>
            </a:xfrm>
            <a:custGeom>
              <a:avLst/>
              <a:gdLst>
                <a:gd name="T0" fmla="*/ 36 w 44"/>
                <a:gd name="T1" fmla="*/ 55 h 55"/>
                <a:gd name="T2" fmla="*/ 0 w 44"/>
                <a:gd name="T3" fmla="*/ 5 h 55"/>
                <a:gd name="T4" fmla="*/ 11 w 44"/>
                <a:gd name="T5" fmla="*/ 0 h 55"/>
                <a:gd name="T6" fmla="*/ 44 w 44"/>
                <a:gd name="T7" fmla="*/ 49 h 55"/>
                <a:gd name="T8" fmla="*/ 36 w 44"/>
                <a:gd name="T9" fmla="*/ 55 h 55"/>
              </a:gdLst>
              <a:ahLst/>
              <a:cxnLst>
                <a:cxn ang="0">
                  <a:pos x="T0" y="T1"/>
                </a:cxn>
                <a:cxn ang="0">
                  <a:pos x="T2" y="T3"/>
                </a:cxn>
                <a:cxn ang="0">
                  <a:pos x="T4" y="T5"/>
                </a:cxn>
                <a:cxn ang="0">
                  <a:pos x="T6" y="T7"/>
                </a:cxn>
                <a:cxn ang="0">
                  <a:pos x="T8" y="T9"/>
                </a:cxn>
              </a:cxnLst>
              <a:rect l="0" t="0" r="r" b="b"/>
              <a:pathLst>
                <a:path w="44" h="55">
                  <a:moveTo>
                    <a:pt x="36" y="55"/>
                  </a:moveTo>
                  <a:lnTo>
                    <a:pt x="0" y="5"/>
                  </a:lnTo>
                  <a:lnTo>
                    <a:pt x="11" y="0"/>
                  </a:lnTo>
                  <a:lnTo>
                    <a:pt x="44" y="49"/>
                  </a:lnTo>
                  <a:lnTo>
                    <a:pt x="36" y="5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68" name="îṧľiḋé"/>
            <p:cNvSpPr/>
            <p:nvPr/>
          </p:nvSpPr>
          <p:spPr bwMode="auto">
            <a:xfrm>
              <a:off x="1032213" y="1498632"/>
              <a:ext cx="33950" cy="32474"/>
            </a:xfrm>
            <a:custGeom>
              <a:avLst/>
              <a:gdLst>
                <a:gd name="T0" fmla="*/ 60 w 69"/>
                <a:gd name="T1" fmla="*/ 66 h 66"/>
                <a:gd name="T2" fmla="*/ 0 w 69"/>
                <a:gd name="T3" fmla="*/ 38 h 66"/>
                <a:gd name="T4" fmla="*/ 11 w 69"/>
                <a:gd name="T5" fmla="*/ 30 h 66"/>
                <a:gd name="T6" fmla="*/ 52 w 69"/>
                <a:gd name="T7" fmla="*/ 49 h 66"/>
                <a:gd name="T8" fmla="*/ 30 w 69"/>
                <a:gd name="T9" fmla="*/ 8 h 66"/>
                <a:gd name="T10" fmla="*/ 38 w 69"/>
                <a:gd name="T11" fmla="*/ 0 h 66"/>
                <a:gd name="T12" fmla="*/ 69 w 69"/>
                <a:gd name="T13" fmla="*/ 55 h 66"/>
                <a:gd name="T14" fmla="*/ 60 w 69"/>
                <a:gd name="T15" fmla="*/ 66 h 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 h="66">
                  <a:moveTo>
                    <a:pt x="60" y="66"/>
                  </a:moveTo>
                  <a:lnTo>
                    <a:pt x="0" y="38"/>
                  </a:lnTo>
                  <a:lnTo>
                    <a:pt x="11" y="30"/>
                  </a:lnTo>
                  <a:lnTo>
                    <a:pt x="52" y="49"/>
                  </a:lnTo>
                  <a:lnTo>
                    <a:pt x="30" y="8"/>
                  </a:lnTo>
                  <a:lnTo>
                    <a:pt x="38" y="0"/>
                  </a:lnTo>
                  <a:lnTo>
                    <a:pt x="69" y="55"/>
                  </a:lnTo>
                  <a:lnTo>
                    <a:pt x="60" y="6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69" name="í$ḷïḋé"/>
            <p:cNvSpPr/>
            <p:nvPr/>
          </p:nvSpPr>
          <p:spPr bwMode="auto">
            <a:xfrm>
              <a:off x="1053863" y="1474030"/>
              <a:ext cx="34934" cy="32474"/>
            </a:xfrm>
            <a:custGeom>
              <a:avLst/>
              <a:gdLst>
                <a:gd name="T0" fmla="*/ 52 w 71"/>
                <a:gd name="T1" fmla="*/ 66 h 66"/>
                <a:gd name="T2" fmla="*/ 0 w 71"/>
                <a:gd name="T3" fmla="*/ 41 h 66"/>
                <a:gd name="T4" fmla="*/ 16 w 71"/>
                <a:gd name="T5" fmla="*/ 0 h 66"/>
                <a:gd name="T6" fmla="*/ 27 w 71"/>
                <a:gd name="T7" fmla="*/ 5 h 66"/>
                <a:gd name="T8" fmla="*/ 14 w 71"/>
                <a:gd name="T9" fmla="*/ 33 h 66"/>
                <a:gd name="T10" fmla="*/ 25 w 71"/>
                <a:gd name="T11" fmla="*/ 39 h 66"/>
                <a:gd name="T12" fmla="*/ 38 w 71"/>
                <a:gd name="T13" fmla="*/ 11 h 66"/>
                <a:gd name="T14" fmla="*/ 47 w 71"/>
                <a:gd name="T15" fmla="*/ 16 h 66"/>
                <a:gd name="T16" fmla="*/ 33 w 71"/>
                <a:gd name="T17" fmla="*/ 44 h 66"/>
                <a:gd name="T18" fmla="*/ 49 w 71"/>
                <a:gd name="T19" fmla="*/ 50 h 66"/>
                <a:gd name="T20" fmla="*/ 63 w 71"/>
                <a:gd name="T21" fmla="*/ 19 h 66"/>
                <a:gd name="T22" fmla="*/ 71 w 71"/>
                <a:gd name="T23" fmla="*/ 25 h 66"/>
                <a:gd name="T24" fmla="*/ 52 w 71"/>
                <a:gd name="T25"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66">
                  <a:moveTo>
                    <a:pt x="52" y="66"/>
                  </a:moveTo>
                  <a:lnTo>
                    <a:pt x="0" y="41"/>
                  </a:lnTo>
                  <a:lnTo>
                    <a:pt x="16" y="0"/>
                  </a:lnTo>
                  <a:lnTo>
                    <a:pt x="27" y="5"/>
                  </a:lnTo>
                  <a:lnTo>
                    <a:pt x="14" y="33"/>
                  </a:lnTo>
                  <a:lnTo>
                    <a:pt x="25" y="39"/>
                  </a:lnTo>
                  <a:lnTo>
                    <a:pt x="38" y="11"/>
                  </a:lnTo>
                  <a:lnTo>
                    <a:pt x="47" y="16"/>
                  </a:lnTo>
                  <a:lnTo>
                    <a:pt x="33" y="44"/>
                  </a:lnTo>
                  <a:lnTo>
                    <a:pt x="49" y="50"/>
                  </a:lnTo>
                  <a:lnTo>
                    <a:pt x="63" y="19"/>
                  </a:lnTo>
                  <a:lnTo>
                    <a:pt x="71" y="25"/>
                  </a:lnTo>
                  <a:lnTo>
                    <a:pt x="52" y="6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70" name="ïṣļîďè"/>
            <p:cNvSpPr/>
            <p:nvPr/>
          </p:nvSpPr>
          <p:spPr bwMode="auto">
            <a:xfrm>
              <a:off x="1064687" y="1442540"/>
              <a:ext cx="34934" cy="28538"/>
            </a:xfrm>
            <a:custGeom>
              <a:avLst/>
              <a:gdLst>
                <a:gd name="T0" fmla="*/ 22 w 26"/>
                <a:gd name="T1" fmla="*/ 21 h 21"/>
                <a:gd name="T2" fmla="*/ 0 w 26"/>
                <a:gd name="T3" fmla="*/ 16 h 21"/>
                <a:gd name="T4" fmla="*/ 3 w 26"/>
                <a:gd name="T5" fmla="*/ 7 h 21"/>
                <a:gd name="T6" fmla="*/ 4 w 26"/>
                <a:gd name="T7" fmla="*/ 2 h 21"/>
                <a:gd name="T8" fmla="*/ 7 w 26"/>
                <a:gd name="T9" fmla="*/ 0 h 21"/>
                <a:gd name="T10" fmla="*/ 10 w 26"/>
                <a:gd name="T11" fmla="*/ 0 h 21"/>
                <a:gd name="T12" fmla="*/ 14 w 26"/>
                <a:gd name="T13" fmla="*/ 3 h 21"/>
                <a:gd name="T14" fmla="*/ 15 w 26"/>
                <a:gd name="T15" fmla="*/ 7 h 21"/>
                <a:gd name="T16" fmla="*/ 17 w 26"/>
                <a:gd name="T17" fmla="*/ 5 h 21"/>
                <a:gd name="T18" fmla="*/ 21 w 26"/>
                <a:gd name="T19" fmla="*/ 4 h 21"/>
                <a:gd name="T20" fmla="*/ 26 w 26"/>
                <a:gd name="T21" fmla="*/ 2 h 21"/>
                <a:gd name="T22" fmla="*/ 25 w 26"/>
                <a:gd name="T23" fmla="*/ 7 h 21"/>
                <a:gd name="T24" fmla="*/ 20 w 26"/>
                <a:gd name="T25" fmla="*/ 9 h 21"/>
                <a:gd name="T26" fmla="*/ 16 w 26"/>
                <a:gd name="T27" fmla="*/ 11 h 21"/>
                <a:gd name="T28" fmla="*/ 15 w 26"/>
                <a:gd name="T29" fmla="*/ 12 h 21"/>
                <a:gd name="T30" fmla="*/ 14 w 26"/>
                <a:gd name="T31" fmla="*/ 14 h 21"/>
                <a:gd name="T32" fmla="*/ 14 w 26"/>
                <a:gd name="T33" fmla="*/ 15 h 21"/>
                <a:gd name="T34" fmla="*/ 23 w 26"/>
                <a:gd name="T35" fmla="*/ 17 h 21"/>
                <a:gd name="T36" fmla="*/ 22 w 26"/>
                <a:gd name="T37" fmla="*/ 21 h 21"/>
                <a:gd name="T38" fmla="*/ 10 w 26"/>
                <a:gd name="T39" fmla="*/ 14 h 21"/>
                <a:gd name="T40" fmla="*/ 11 w 26"/>
                <a:gd name="T41" fmla="*/ 11 h 21"/>
                <a:gd name="T42" fmla="*/ 12 w 26"/>
                <a:gd name="T43" fmla="*/ 7 h 21"/>
                <a:gd name="T44" fmla="*/ 11 w 26"/>
                <a:gd name="T45" fmla="*/ 6 h 21"/>
                <a:gd name="T46" fmla="*/ 10 w 26"/>
                <a:gd name="T47" fmla="*/ 5 h 21"/>
                <a:gd name="T48" fmla="*/ 8 w 26"/>
                <a:gd name="T49" fmla="*/ 5 h 21"/>
                <a:gd name="T50" fmla="*/ 7 w 26"/>
                <a:gd name="T51" fmla="*/ 6 h 21"/>
                <a:gd name="T52" fmla="*/ 6 w 26"/>
                <a:gd name="T53" fmla="*/ 9 h 21"/>
                <a:gd name="T54" fmla="*/ 5 w 26"/>
                <a:gd name="T55" fmla="*/ 13 h 21"/>
                <a:gd name="T56" fmla="*/ 10 w 26"/>
                <a:gd name="T57" fmla="*/ 14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6" h="21">
                  <a:moveTo>
                    <a:pt x="22" y="21"/>
                  </a:moveTo>
                  <a:cubicBezTo>
                    <a:pt x="0" y="16"/>
                    <a:pt x="0" y="16"/>
                    <a:pt x="0" y="16"/>
                  </a:cubicBezTo>
                  <a:cubicBezTo>
                    <a:pt x="3" y="7"/>
                    <a:pt x="3" y="7"/>
                    <a:pt x="3" y="7"/>
                  </a:cubicBezTo>
                  <a:cubicBezTo>
                    <a:pt x="3" y="5"/>
                    <a:pt x="4" y="3"/>
                    <a:pt x="4" y="2"/>
                  </a:cubicBezTo>
                  <a:cubicBezTo>
                    <a:pt x="5" y="2"/>
                    <a:pt x="6" y="1"/>
                    <a:pt x="7" y="0"/>
                  </a:cubicBezTo>
                  <a:cubicBezTo>
                    <a:pt x="8" y="0"/>
                    <a:pt x="9" y="0"/>
                    <a:pt x="10" y="0"/>
                  </a:cubicBezTo>
                  <a:cubicBezTo>
                    <a:pt x="12" y="1"/>
                    <a:pt x="13" y="1"/>
                    <a:pt x="14" y="3"/>
                  </a:cubicBezTo>
                  <a:cubicBezTo>
                    <a:pt x="15" y="4"/>
                    <a:pt x="15" y="5"/>
                    <a:pt x="15" y="7"/>
                  </a:cubicBezTo>
                  <a:cubicBezTo>
                    <a:pt x="16" y="6"/>
                    <a:pt x="17" y="6"/>
                    <a:pt x="17" y="5"/>
                  </a:cubicBezTo>
                  <a:cubicBezTo>
                    <a:pt x="18" y="5"/>
                    <a:pt x="19" y="4"/>
                    <a:pt x="21" y="4"/>
                  </a:cubicBezTo>
                  <a:cubicBezTo>
                    <a:pt x="26" y="2"/>
                    <a:pt x="26" y="2"/>
                    <a:pt x="26" y="2"/>
                  </a:cubicBezTo>
                  <a:cubicBezTo>
                    <a:pt x="25" y="7"/>
                    <a:pt x="25" y="7"/>
                    <a:pt x="25" y="7"/>
                  </a:cubicBezTo>
                  <a:cubicBezTo>
                    <a:pt x="20" y="9"/>
                    <a:pt x="20" y="9"/>
                    <a:pt x="20" y="9"/>
                  </a:cubicBezTo>
                  <a:cubicBezTo>
                    <a:pt x="18" y="10"/>
                    <a:pt x="16" y="10"/>
                    <a:pt x="16" y="11"/>
                  </a:cubicBezTo>
                  <a:cubicBezTo>
                    <a:pt x="15" y="11"/>
                    <a:pt x="15" y="11"/>
                    <a:pt x="15" y="12"/>
                  </a:cubicBezTo>
                  <a:cubicBezTo>
                    <a:pt x="14" y="12"/>
                    <a:pt x="14" y="13"/>
                    <a:pt x="14" y="14"/>
                  </a:cubicBezTo>
                  <a:cubicBezTo>
                    <a:pt x="14" y="15"/>
                    <a:pt x="14" y="15"/>
                    <a:pt x="14" y="15"/>
                  </a:cubicBezTo>
                  <a:cubicBezTo>
                    <a:pt x="23" y="17"/>
                    <a:pt x="23" y="17"/>
                    <a:pt x="23" y="17"/>
                  </a:cubicBezTo>
                  <a:lnTo>
                    <a:pt x="22" y="21"/>
                  </a:lnTo>
                  <a:close/>
                  <a:moveTo>
                    <a:pt x="10" y="14"/>
                  </a:moveTo>
                  <a:cubicBezTo>
                    <a:pt x="11" y="11"/>
                    <a:pt x="11" y="11"/>
                    <a:pt x="11" y="11"/>
                  </a:cubicBezTo>
                  <a:cubicBezTo>
                    <a:pt x="12" y="9"/>
                    <a:pt x="12" y="8"/>
                    <a:pt x="12" y="7"/>
                  </a:cubicBezTo>
                  <a:cubicBezTo>
                    <a:pt x="12" y="6"/>
                    <a:pt x="11" y="6"/>
                    <a:pt x="11" y="6"/>
                  </a:cubicBezTo>
                  <a:cubicBezTo>
                    <a:pt x="11" y="5"/>
                    <a:pt x="10" y="5"/>
                    <a:pt x="10" y="5"/>
                  </a:cubicBezTo>
                  <a:cubicBezTo>
                    <a:pt x="9" y="5"/>
                    <a:pt x="8" y="5"/>
                    <a:pt x="8" y="5"/>
                  </a:cubicBezTo>
                  <a:cubicBezTo>
                    <a:pt x="7" y="5"/>
                    <a:pt x="7" y="6"/>
                    <a:pt x="7" y="6"/>
                  </a:cubicBezTo>
                  <a:cubicBezTo>
                    <a:pt x="6" y="7"/>
                    <a:pt x="6" y="8"/>
                    <a:pt x="6" y="9"/>
                  </a:cubicBezTo>
                  <a:cubicBezTo>
                    <a:pt x="5" y="13"/>
                    <a:pt x="5" y="13"/>
                    <a:pt x="5" y="13"/>
                  </a:cubicBezTo>
                  <a:lnTo>
                    <a:pt x="10"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71" name="íš1iḍe"/>
            <p:cNvSpPr/>
            <p:nvPr/>
          </p:nvSpPr>
          <p:spPr bwMode="auto">
            <a:xfrm>
              <a:off x="1072560" y="1408590"/>
              <a:ext cx="31490" cy="24602"/>
            </a:xfrm>
            <a:custGeom>
              <a:avLst/>
              <a:gdLst>
                <a:gd name="T0" fmla="*/ 14 w 23"/>
                <a:gd name="T1" fmla="*/ 18 h 18"/>
                <a:gd name="T2" fmla="*/ 14 w 23"/>
                <a:gd name="T3" fmla="*/ 13 h 18"/>
                <a:gd name="T4" fmla="*/ 17 w 23"/>
                <a:gd name="T5" fmla="*/ 12 h 18"/>
                <a:gd name="T6" fmla="*/ 19 w 23"/>
                <a:gd name="T7" fmla="*/ 9 h 18"/>
                <a:gd name="T8" fmla="*/ 18 w 23"/>
                <a:gd name="T9" fmla="*/ 6 h 18"/>
                <a:gd name="T10" fmla="*/ 16 w 23"/>
                <a:gd name="T11" fmla="*/ 4 h 18"/>
                <a:gd name="T12" fmla="*/ 15 w 23"/>
                <a:gd name="T13" fmla="*/ 5 h 18"/>
                <a:gd name="T14" fmla="*/ 14 w 23"/>
                <a:gd name="T15" fmla="*/ 6 h 18"/>
                <a:gd name="T16" fmla="*/ 12 w 23"/>
                <a:gd name="T17" fmla="*/ 10 h 18"/>
                <a:gd name="T18" fmla="*/ 10 w 23"/>
                <a:gd name="T19" fmla="*/ 14 h 18"/>
                <a:gd name="T20" fmla="*/ 5 w 23"/>
                <a:gd name="T21" fmla="*/ 16 h 18"/>
                <a:gd name="T22" fmla="*/ 2 w 23"/>
                <a:gd name="T23" fmla="*/ 15 h 18"/>
                <a:gd name="T24" fmla="*/ 0 w 23"/>
                <a:gd name="T25" fmla="*/ 12 h 18"/>
                <a:gd name="T26" fmla="*/ 0 w 23"/>
                <a:gd name="T27" fmla="*/ 7 h 18"/>
                <a:gd name="T28" fmla="*/ 2 w 23"/>
                <a:gd name="T29" fmla="*/ 1 h 18"/>
                <a:gd name="T30" fmla="*/ 7 w 23"/>
                <a:gd name="T31" fmla="*/ 0 h 18"/>
                <a:gd name="T32" fmla="*/ 7 w 23"/>
                <a:gd name="T33" fmla="*/ 4 h 18"/>
                <a:gd name="T34" fmla="*/ 5 w 23"/>
                <a:gd name="T35" fmla="*/ 5 h 18"/>
                <a:gd name="T36" fmla="*/ 4 w 23"/>
                <a:gd name="T37" fmla="*/ 8 h 18"/>
                <a:gd name="T38" fmla="*/ 4 w 23"/>
                <a:gd name="T39" fmla="*/ 11 h 18"/>
                <a:gd name="T40" fmla="*/ 5 w 23"/>
                <a:gd name="T41" fmla="*/ 12 h 18"/>
                <a:gd name="T42" fmla="*/ 7 w 23"/>
                <a:gd name="T43" fmla="*/ 11 h 18"/>
                <a:gd name="T44" fmla="*/ 9 w 23"/>
                <a:gd name="T45" fmla="*/ 7 h 18"/>
                <a:gd name="T46" fmla="*/ 11 w 23"/>
                <a:gd name="T47" fmla="*/ 3 h 18"/>
                <a:gd name="T48" fmla="*/ 13 w 23"/>
                <a:gd name="T49" fmla="*/ 0 h 18"/>
                <a:gd name="T50" fmla="*/ 17 w 23"/>
                <a:gd name="T51" fmla="*/ 0 h 18"/>
                <a:gd name="T52" fmla="*/ 20 w 23"/>
                <a:gd name="T53" fmla="*/ 1 h 18"/>
                <a:gd name="T54" fmla="*/ 22 w 23"/>
                <a:gd name="T55" fmla="*/ 5 h 18"/>
                <a:gd name="T56" fmla="*/ 22 w 23"/>
                <a:gd name="T57" fmla="*/ 9 h 18"/>
                <a:gd name="T58" fmla="*/ 20 w 23"/>
                <a:gd name="T59" fmla="*/ 15 h 18"/>
                <a:gd name="T60" fmla="*/ 14 w 23"/>
                <a:gd name="T61"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 h="18">
                  <a:moveTo>
                    <a:pt x="14" y="18"/>
                  </a:moveTo>
                  <a:cubicBezTo>
                    <a:pt x="14" y="13"/>
                    <a:pt x="14" y="13"/>
                    <a:pt x="14" y="13"/>
                  </a:cubicBezTo>
                  <a:cubicBezTo>
                    <a:pt x="16" y="13"/>
                    <a:pt x="17" y="13"/>
                    <a:pt x="17" y="12"/>
                  </a:cubicBezTo>
                  <a:cubicBezTo>
                    <a:pt x="18" y="11"/>
                    <a:pt x="19" y="10"/>
                    <a:pt x="19" y="9"/>
                  </a:cubicBezTo>
                  <a:cubicBezTo>
                    <a:pt x="19" y="7"/>
                    <a:pt x="19" y="6"/>
                    <a:pt x="18" y="6"/>
                  </a:cubicBezTo>
                  <a:cubicBezTo>
                    <a:pt x="18" y="5"/>
                    <a:pt x="17" y="4"/>
                    <a:pt x="16" y="4"/>
                  </a:cubicBezTo>
                  <a:cubicBezTo>
                    <a:pt x="16" y="4"/>
                    <a:pt x="15" y="4"/>
                    <a:pt x="15" y="5"/>
                  </a:cubicBezTo>
                  <a:cubicBezTo>
                    <a:pt x="14" y="5"/>
                    <a:pt x="14" y="5"/>
                    <a:pt x="14" y="6"/>
                  </a:cubicBezTo>
                  <a:cubicBezTo>
                    <a:pt x="14" y="7"/>
                    <a:pt x="13" y="8"/>
                    <a:pt x="12" y="10"/>
                  </a:cubicBezTo>
                  <a:cubicBezTo>
                    <a:pt x="12" y="12"/>
                    <a:pt x="11" y="13"/>
                    <a:pt x="10" y="14"/>
                  </a:cubicBezTo>
                  <a:cubicBezTo>
                    <a:pt x="8" y="15"/>
                    <a:pt x="7" y="16"/>
                    <a:pt x="5" y="16"/>
                  </a:cubicBezTo>
                  <a:cubicBezTo>
                    <a:pt x="4" y="16"/>
                    <a:pt x="3" y="15"/>
                    <a:pt x="2" y="15"/>
                  </a:cubicBezTo>
                  <a:cubicBezTo>
                    <a:pt x="1" y="14"/>
                    <a:pt x="1" y="13"/>
                    <a:pt x="0" y="12"/>
                  </a:cubicBezTo>
                  <a:cubicBezTo>
                    <a:pt x="0" y="10"/>
                    <a:pt x="0" y="9"/>
                    <a:pt x="0" y="7"/>
                  </a:cubicBezTo>
                  <a:cubicBezTo>
                    <a:pt x="0" y="5"/>
                    <a:pt x="1" y="3"/>
                    <a:pt x="2" y="1"/>
                  </a:cubicBezTo>
                  <a:cubicBezTo>
                    <a:pt x="4" y="0"/>
                    <a:pt x="5" y="0"/>
                    <a:pt x="7" y="0"/>
                  </a:cubicBezTo>
                  <a:cubicBezTo>
                    <a:pt x="7" y="4"/>
                    <a:pt x="7" y="4"/>
                    <a:pt x="7" y="4"/>
                  </a:cubicBezTo>
                  <a:cubicBezTo>
                    <a:pt x="6" y="4"/>
                    <a:pt x="5" y="4"/>
                    <a:pt x="5" y="5"/>
                  </a:cubicBezTo>
                  <a:cubicBezTo>
                    <a:pt x="4" y="6"/>
                    <a:pt x="4" y="6"/>
                    <a:pt x="4" y="8"/>
                  </a:cubicBezTo>
                  <a:cubicBezTo>
                    <a:pt x="3" y="9"/>
                    <a:pt x="4" y="10"/>
                    <a:pt x="4" y="11"/>
                  </a:cubicBezTo>
                  <a:cubicBezTo>
                    <a:pt x="4" y="11"/>
                    <a:pt x="5" y="12"/>
                    <a:pt x="5" y="12"/>
                  </a:cubicBezTo>
                  <a:cubicBezTo>
                    <a:pt x="6" y="12"/>
                    <a:pt x="6" y="12"/>
                    <a:pt x="7" y="11"/>
                  </a:cubicBezTo>
                  <a:cubicBezTo>
                    <a:pt x="7" y="11"/>
                    <a:pt x="8" y="9"/>
                    <a:pt x="9" y="7"/>
                  </a:cubicBezTo>
                  <a:cubicBezTo>
                    <a:pt x="9" y="5"/>
                    <a:pt x="10" y="4"/>
                    <a:pt x="11" y="3"/>
                  </a:cubicBezTo>
                  <a:cubicBezTo>
                    <a:pt x="11" y="2"/>
                    <a:pt x="12" y="1"/>
                    <a:pt x="13" y="0"/>
                  </a:cubicBezTo>
                  <a:cubicBezTo>
                    <a:pt x="14" y="0"/>
                    <a:pt x="15" y="0"/>
                    <a:pt x="17" y="0"/>
                  </a:cubicBezTo>
                  <a:cubicBezTo>
                    <a:pt x="18" y="0"/>
                    <a:pt x="19" y="1"/>
                    <a:pt x="20" y="1"/>
                  </a:cubicBezTo>
                  <a:cubicBezTo>
                    <a:pt x="21" y="2"/>
                    <a:pt x="22" y="3"/>
                    <a:pt x="22" y="5"/>
                  </a:cubicBezTo>
                  <a:cubicBezTo>
                    <a:pt x="23" y="6"/>
                    <a:pt x="23" y="7"/>
                    <a:pt x="22" y="9"/>
                  </a:cubicBezTo>
                  <a:cubicBezTo>
                    <a:pt x="22" y="12"/>
                    <a:pt x="21" y="14"/>
                    <a:pt x="20" y="15"/>
                  </a:cubicBezTo>
                  <a:cubicBezTo>
                    <a:pt x="19" y="17"/>
                    <a:pt x="17" y="17"/>
                    <a:pt x="14" y="1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72" name="íSļíḋè"/>
            <p:cNvSpPr/>
            <p:nvPr/>
          </p:nvSpPr>
          <p:spPr bwMode="auto">
            <a:xfrm>
              <a:off x="1075512" y="1386941"/>
              <a:ext cx="29522" cy="6888"/>
            </a:xfrm>
            <a:custGeom>
              <a:avLst/>
              <a:gdLst>
                <a:gd name="T0" fmla="*/ 60 w 60"/>
                <a:gd name="T1" fmla="*/ 14 h 14"/>
                <a:gd name="T2" fmla="*/ 0 w 60"/>
                <a:gd name="T3" fmla="*/ 11 h 14"/>
                <a:gd name="T4" fmla="*/ 0 w 60"/>
                <a:gd name="T5" fmla="*/ 0 h 14"/>
                <a:gd name="T6" fmla="*/ 60 w 60"/>
                <a:gd name="T7" fmla="*/ 3 h 14"/>
                <a:gd name="T8" fmla="*/ 60 w 60"/>
                <a:gd name="T9" fmla="*/ 14 h 14"/>
              </a:gdLst>
              <a:ahLst/>
              <a:cxnLst>
                <a:cxn ang="0">
                  <a:pos x="T0" y="T1"/>
                </a:cxn>
                <a:cxn ang="0">
                  <a:pos x="T2" y="T3"/>
                </a:cxn>
                <a:cxn ang="0">
                  <a:pos x="T4" y="T5"/>
                </a:cxn>
                <a:cxn ang="0">
                  <a:pos x="T6" y="T7"/>
                </a:cxn>
                <a:cxn ang="0">
                  <a:pos x="T8" y="T9"/>
                </a:cxn>
              </a:cxnLst>
              <a:rect l="0" t="0" r="r" b="b"/>
              <a:pathLst>
                <a:path w="60" h="14">
                  <a:moveTo>
                    <a:pt x="60" y="14"/>
                  </a:moveTo>
                  <a:lnTo>
                    <a:pt x="0" y="11"/>
                  </a:lnTo>
                  <a:lnTo>
                    <a:pt x="0" y="0"/>
                  </a:lnTo>
                  <a:lnTo>
                    <a:pt x="60" y="3"/>
                  </a:lnTo>
                  <a:lnTo>
                    <a:pt x="60"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73" name="îṥḻiḑé"/>
            <p:cNvSpPr/>
            <p:nvPr/>
          </p:nvSpPr>
          <p:spPr bwMode="auto">
            <a:xfrm>
              <a:off x="1075512" y="1350038"/>
              <a:ext cx="29522" cy="24602"/>
            </a:xfrm>
            <a:custGeom>
              <a:avLst/>
              <a:gdLst>
                <a:gd name="T0" fmla="*/ 60 w 60"/>
                <a:gd name="T1" fmla="*/ 31 h 50"/>
                <a:gd name="T2" fmla="*/ 11 w 60"/>
                <a:gd name="T3" fmla="*/ 31 h 50"/>
                <a:gd name="T4" fmla="*/ 11 w 60"/>
                <a:gd name="T5" fmla="*/ 50 h 50"/>
                <a:gd name="T6" fmla="*/ 0 w 60"/>
                <a:gd name="T7" fmla="*/ 47 h 50"/>
                <a:gd name="T8" fmla="*/ 3 w 60"/>
                <a:gd name="T9" fmla="*/ 0 h 50"/>
                <a:gd name="T10" fmla="*/ 11 w 60"/>
                <a:gd name="T11" fmla="*/ 0 h 50"/>
                <a:gd name="T12" fmla="*/ 11 w 60"/>
                <a:gd name="T13" fmla="*/ 20 h 50"/>
                <a:gd name="T14" fmla="*/ 60 w 60"/>
                <a:gd name="T15" fmla="*/ 20 h 50"/>
                <a:gd name="T16" fmla="*/ 60 w 60"/>
                <a:gd name="T17" fmla="*/ 3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50">
                  <a:moveTo>
                    <a:pt x="60" y="31"/>
                  </a:moveTo>
                  <a:lnTo>
                    <a:pt x="11" y="31"/>
                  </a:lnTo>
                  <a:lnTo>
                    <a:pt x="11" y="50"/>
                  </a:lnTo>
                  <a:lnTo>
                    <a:pt x="0" y="47"/>
                  </a:lnTo>
                  <a:lnTo>
                    <a:pt x="3" y="0"/>
                  </a:lnTo>
                  <a:lnTo>
                    <a:pt x="11" y="0"/>
                  </a:lnTo>
                  <a:lnTo>
                    <a:pt x="11" y="20"/>
                  </a:lnTo>
                  <a:lnTo>
                    <a:pt x="60" y="20"/>
                  </a:lnTo>
                  <a:lnTo>
                    <a:pt x="60" y="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74" name="ïs1ïḑé"/>
            <p:cNvSpPr/>
            <p:nvPr/>
          </p:nvSpPr>
          <p:spPr bwMode="auto">
            <a:xfrm>
              <a:off x="1075512" y="1312152"/>
              <a:ext cx="29522" cy="27062"/>
            </a:xfrm>
            <a:custGeom>
              <a:avLst/>
              <a:gdLst>
                <a:gd name="T0" fmla="*/ 60 w 60"/>
                <a:gd name="T1" fmla="*/ 33 h 55"/>
                <a:gd name="T2" fmla="*/ 36 w 60"/>
                <a:gd name="T3" fmla="*/ 33 h 55"/>
                <a:gd name="T4" fmla="*/ 3 w 60"/>
                <a:gd name="T5" fmla="*/ 55 h 55"/>
                <a:gd name="T6" fmla="*/ 3 w 60"/>
                <a:gd name="T7" fmla="*/ 41 h 55"/>
                <a:gd name="T8" fmla="*/ 25 w 60"/>
                <a:gd name="T9" fmla="*/ 27 h 55"/>
                <a:gd name="T10" fmla="*/ 0 w 60"/>
                <a:gd name="T11" fmla="*/ 14 h 55"/>
                <a:gd name="T12" fmla="*/ 0 w 60"/>
                <a:gd name="T13" fmla="*/ 0 h 55"/>
                <a:gd name="T14" fmla="*/ 36 w 60"/>
                <a:gd name="T15" fmla="*/ 22 h 55"/>
                <a:gd name="T16" fmla="*/ 60 w 60"/>
                <a:gd name="T17" fmla="*/ 22 h 55"/>
                <a:gd name="T18" fmla="*/ 60 w 60"/>
                <a:gd name="T19" fmla="*/ 3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55">
                  <a:moveTo>
                    <a:pt x="60" y="33"/>
                  </a:moveTo>
                  <a:lnTo>
                    <a:pt x="36" y="33"/>
                  </a:lnTo>
                  <a:lnTo>
                    <a:pt x="3" y="55"/>
                  </a:lnTo>
                  <a:lnTo>
                    <a:pt x="3" y="41"/>
                  </a:lnTo>
                  <a:lnTo>
                    <a:pt x="25" y="27"/>
                  </a:lnTo>
                  <a:lnTo>
                    <a:pt x="0" y="14"/>
                  </a:lnTo>
                  <a:lnTo>
                    <a:pt x="0" y="0"/>
                  </a:lnTo>
                  <a:lnTo>
                    <a:pt x="36" y="22"/>
                  </a:lnTo>
                  <a:lnTo>
                    <a:pt x="60" y="22"/>
                  </a:lnTo>
                  <a:lnTo>
                    <a:pt x="60" y="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75" name="î$ḷíḓe"/>
            <p:cNvSpPr/>
            <p:nvPr/>
          </p:nvSpPr>
          <p:spPr bwMode="auto">
            <a:xfrm>
              <a:off x="788658" y="1441064"/>
              <a:ext cx="40346" cy="42315"/>
            </a:xfrm>
            <a:custGeom>
              <a:avLst/>
              <a:gdLst>
                <a:gd name="T0" fmla="*/ 0 w 82"/>
                <a:gd name="T1" fmla="*/ 86 h 86"/>
                <a:gd name="T2" fmla="*/ 0 w 82"/>
                <a:gd name="T3" fmla="*/ 0 h 86"/>
                <a:gd name="T4" fmla="*/ 22 w 82"/>
                <a:gd name="T5" fmla="*/ 0 h 86"/>
                <a:gd name="T6" fmla="*/ 63 w 82"/>
                <a:gd name="T7" fmla="*/ 59 h 86"/>
                <a:gd name="T8" fmla="*/ 63 w 82"/>
                <a:gd name="T9" fmla="*/ 0 h 86"/>
                <a:gd name="T10" fmla="*/ 82 w 82"/>
                <a:gd name="T11" fmla="*/ 0 h 86"/>
                <a:gd name="T12" fmla="*/ 82 w 82"/>
                <a:gd name="T13" fmla="*/ 86 h 86"/>
                <a:gd name="T14" fmla="*/ 63 w 82"/>
                <a:gd name="T15" fmla="*/ 86 h 86"/>
                <a:gd name="T16" fmla="*/ 19 w 82"/>
                <a:gd name="T17" fmla="*/ 31 h 86"/>
                <a:gd name="T18" fmla="*/ 19 w 82"/>
                <a:gd name="T19" fmla="*/ 86 h 86"/>
                <a:gd name="T20" fmla="*/ 0 w 82"/>
                <a:gd name="T21"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2" h="86">
                  <a:moveTo>
                    <a:pt x="0" y="86"/>
                  </a:moveTo>
                  <a:lnTo>
                    <a:pt x="0" y="0"/>
                  </a:lnTo>
                  <a:lnTo>
                    <a:pt x="22" y="0"/>
                  </a:lnTo>
                  <a:lnTo>
                    <a:pt x="63" y="59"/>
                  </a:lnTo>
                  <a:lnTo>
                    <a:pt x="63" y="0"/>
                  </a:lnTo>
                  <a:lnTo>
                    <a:pt x="82" y="0"/>
                  </a:lnTo>
                  <a:lnTo>
                    <a:pt x="82" y="86"/>
                  </a:lnTo>
                  <a:lnTo>
                    <a:pt x="63" y="86"/>
                  </a:lnTo>
                  <a:lnTo>
                    <a:pt x="19" y="31"/>
                  </a:lnTo>
                  <a:lnTo>
                    <a:pt x="19" y="86"/>
                  </a:lnTo>
                  <a:lnTo>
                    <a:pt x="0" y="86"/>
                  </a:lnTo>
                  <a:close/>
                </a:path>
              </a:pathLst>
            </a:custGeom>
            <a:solidFill>
              <a:srgbClr val="0066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76" name="îṩľîḍe"/>
            <p:cNvSpPr/>
            <p:nvPr/>
          </p:nvSpPr>
          <p:spPr bwMode="auto">
            <a:xfrm>
              <a:off x="839830" y="1441064"/>
              <a:ext cx="40839" cy="42315"/>
            </a:xfrm>
            <a:custGeom>
              <a:avLst/>
              <a:gdLst>
                <a:gd name="T0" fmla="*/ 0 w 83"/>
                <a:gd name="T1" fmla="*/ 86 h 86"/>
                <a:gd name="T2" fmla="*/ 0 w 83"/>
                <a:gd name="T3" fmla="*/ 0 h 86"/>
                <a:gd name="T4" fmla="*/ 19 w 83"/>
                <a:gd name="T5" fmla="*/ 0 h 86"/>
                <a:gd name="T6" fmla="*/ 64 w 83"/>
                <a:gd name="T7" fmla="*/ 59 h 86"/>
                <a:gd name="T8" fmla="*/ 64 w 83"/>
                <a:gd name="T9" fmla="*/ 0 h 86"/>
                <a:gd name="T10" fmla="*/ 83 w 83"/>
                <a:gd name="T11" fmla="*/ 0 h 86"/>
                <a:gd name="T12" fmla="*/ 83 w 83"/>
                <a:gd name="T13" fmla="*/ 86 h 86"/>
                <a:gd name="T14" fmla="*/ 61 w 83"/>
                <a:gd name="T15" fmla="*/ 86 h 86"/>
                <a:gd name="T16" fmla="*/ 19 w 83"/>
                <a:gd name="T17" fmla="*/ 31 h 86"/>
                <a:gd name="T18" fmla="*/ 19 w 83"/>
                <a:gd name="T19" fmla="*/ 86 h 86"/>
                <a:gd name="T20" fmla="*/ 0 w 83"/>
                <a:gd name="T21"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3" h="86">
                  <a:moveTo>
                    <a:pt x="0" y="86"/>
                  </a:moveTo>
                  <a:lnTo>
                    <a:pt x="0" y="0"/>
                  </a:lnTo>
                  <a:lnTo>
                    <a:pt x="19" y="0"/>
                  </a:lnTo>
                  <a:lnTo>
                    <a:pt x="64" y="59"/>
                  </a:lnTo>
                  <a:lnTo>
                    <a:pt x="64" y="0"/>
                  </a:lnTo>
                  <a:lnTo>
                    <a:pt x="83" y="0"/>
                  </a:lnTo>
                  <a:lnTo>
                    <a:pt x="83" y="86"/>
                  </a:lnTo>
                  <a:lnTo>
                    <a:pt x="61" y="86"/>
                  </a:lnTo>
                  <a:lnTo>
                    <a:pt x="19" y="31"/>
                  </a:lnTo>
                  <a:lnTo>
                    <a:pt x="19" y="86"/>
                  </a:lnTo>
                  <a:lnTo>
                    <a:pt x="0" y="86"/>
                  </a:lnTo>
                  <a:close/>
                </a:path>
              </a:pathLst>
            </a:custGeom>
            <a:solidFill>
              <a:srgbClr val="0066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77" name="îṣlíḓe"/>
            <p:cNvSpPr/>
            <p:nvPr/>
          </p:nvSpPr>
          <p:spPr bwMode="auto">
            <a:xfrm>
              <a:off x="891493" y="1441064"/>
              <a:ext cx="40346" cy="43791"/>
            </a:xfrm>
            <a:custGeom>
              <a:avLst/>
              <a:gdLst>
                <a:gd name="T0" fmla="*/ 0 w 30"/>
                <a:gd name="T1" fmla="*/ 0 h 32"/>
                <a:gd name="T2" fmla="*/ 7 w 30"/>
                <a:gd name="T3" fmla="*/ 0 h 32"/>
                <a:gd name="T4" fmla="*/ 7 w 30"/>
                <a:gd name="T5" fmla="*/ 17 h 32"/>
                <a:gd name="T6" fmla="*/ 8 w 30"/>
                <a:gd name="T7" fmla="*/ 22 h 32"/>
                <a:gd name="T8" fmla="*/ 10 w 30"/>
                <a:gd name="T9" fmla="*/ 25 h 32"/>
                <a:gd name="T10" fmla="*/ 15 w 30"/>
                <a:gd name="T11" fmla="*/ 26 h 32"/>
                <a:gd name="T12" fmla="*/ 20 w 30"/>
                <a:gd name="T13" fmla="*/ 25 h 32"/>
                <a:gd name="T14" fmla="*/ 22 w 30"/>
                <a:gd name="T15" fmla="*/ 23 h 32"/>
                <a:gd name="T16" fmla="*/ 22 w 30"/>
                <a:gd name="T17" fmla="*/ 17 h 32"/>
                <a:gd name="T18" fmla="*/ 22 w 30"/>
                <a:gd name="T19" fmla="*/ 0 h 32"/>
                <a:gd name="T20" fmla="*/ 30 w 30"/>
                <a:gd name="T21" fmla="*/ 0 h 32"/>
                <a:gd name="T22" fmla="*/ 30 w 30"/>
                <a:gd name="T23" fmla="*/ 16 h 32"/>
                <a:gd name="T24" fmla="*/ 29 w 30"/>
                <a:gd name="T25" fmla="*/ 24 h 32"/>
                <a:gd name="T26" fmla="*/ 27 w 30"/>
                <a:gd name="T27" fmla="*/ 28 h 32"/>
                <a:gd name="T28" fmla="*/ 23 w 30"/>
                <a:gd name="T29" fmla="*/ 31 h 32"/>
                <a:gd name="T30" fmla="*/ 15 w 30"/>
                <a:gd name="T31" fmla="*/ 32 h 32"/>
                <a:gd name="T32" fmla="*/ 7 w 30"/>
                <a:gd name="T33" fmla="*/ 31 h 32"/>
                <a:gd name="T34" fmla="*/ 3 w 30"/>
                <a:gd name="T35" fmla="*/ 28 h 32"/>
                <a:gd name="T36" fmla="*/ 0 w 30"/>
                <a:gd name="T37" fmla="*/ 25 h 32"/>
                <a:gd name="T38" fmla="*/ 0 w 30"/>
                <a:gd name="T39" fmla="*/ 17 h 32"/>
                <a:gd name="T40" fmla="*/ 0 w 30"/>
                <a:gd name="T41"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2">
                  <a:moveTo>
                    <a:pt x="0" y="0"/>
                  </a:moveTo>
                  <a:cubicBezTo>
                    <a:pt x="7" y="0"/>
                    <a:pt x="7" y="0"/>
                    <a:pt x="7" y="0"/>
                  </a:cubicBezTo>
                  <a:cubicBezTo>
                    <a:pt x="7" y="17"/>
                    <a:pt x="7" y="17"/>
                    <a:pt x="7" y="17"/>
                  </a:cubicBezTo>
                  <a:cubicBezTo>
                    <a:pt x="7" y="20"/>
                    <a:pt x="7" y="21"/>
                    <a:pt x="8" y="22"/>
                  </a:cubicBezTo>
                  <a:cubicBezTo>
                    <a:pt x="8" y="23"/>
                    <a:pt x="9" y="24"/>
                    <a:pt x="10" y="25"/>
                  </a:cubicBezTo>
                  <a:cubicBezTo>
                    <a:pt x="11" y="26"/>
                    <a:pt x="13" y="26"/>
                    <a:pt x="15" y="26"/>
                  </a:cubicBezTo>
                  <a:cubicBezTo>
                    <a:pt x="17" y="26"/>
                    <a:pt x="19" y="26"/>
                    <a:pt x="20" y="25"/>
                  </a:cubicBezTo>
                  <a:cubicBezTo>
                    <a:pt x="21" y="25"/>
                    <a:pt x="22" y="24"/>
                    <a:pt x="22" y="23"/>
                  </a:cubicBezTo>
                  <a:cubicBezTo>
                    <a:pt x="22" y="21"/>
                    <a:pt x="22" y="20"/>
                    <a:pt x="22" y="17"/>
                  </a:cubicBezTo>
                  <a:cubicBezTo>
                    <a:pt x="22" y="0"/>
                    <a:pt x="22" y="0"/>
                    <a:pt x="22" y="0"/>
                  </a:cubicBezTo>
                  <a:cubicBezTo>
                    <a:pt x="30" y="0"/>
                    <a:pt x="30" y="0"/>
                    <a:pt x="30" y="0"/>
                  </a:cubicBezTo>
                  <a:cubicBezTo>
                    <a:pt x="30" y="16"/>
                    <a:pt x="30" y="16"/>
                    <a:pt x="30" y="16"/>
                  </a:cubicBezTo>
                  <a:cubicBezTo>
                    <a:pt x="30" y="20"/>
                    <a:pt x="30" y="23"/>
                    <a:pt x="29" y="24"/>
                  </a:cubicBezTo>
                  <a:cubicBezTo>
                    <a:pt x="29" y="26"/>
                    <a:pt x="28" y="27"/>
                    <a:pt x="27" y="28"/>
                  </a:cubicBezTo>
                  <a:cubicBezTo>
                    <a:pt x="26" y="29"/>
                    <a:pt x="24" y="30"/>
                    <a:pt x="23" y="31"/>
                  </a:cubicBezTo>
                  <a:cubicBezTo>
                    <a:pt x="21" y="32"/>
                    <a:pt x="18" y="32"/>
                    <a:pt x="15" y="32"/>
                  </a:cubicBezTo>
                  <a:cubicBezTo>
                    <a:pt x="12" y="32"/>
                    <a:pt x="9" y="32"/>
                    <a:pt x="7" y="31"/>
                  </a:cubicBezTo>
                  <a:cubicBezTo>
                    <a:pt x="5" y="30"/>
                    <a:pt x="4" y="29"/>
                    <a:pt x="3" y="28"/>
                  </a:cubicBezTo>
                  <a:cubicBezTo>
                    <a:pt x="1" y="27"/>
                    <a:pt x="1" y="26"/>
                    <a:pt x="0" y="25"/>
                  </a:cubicBezTo>
                  <a:cubicBezTo>
                    <a:pt x="0" y="23"/>
                    <a:pt x="0" y="20"/>
                    <a:pt x="0" y="17"/>
                  </a:cubicBezTo>
                  <a:lnTo>
                    <a:pt x="0" y="0"/>
                  </a:lnTo>
                  <a:close/>
                </a:path>
              </a:pathLst>
            </a:custGeom>
            <a:solidFill>
              <a:srgbClr val="0066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78" name="ïšḻíḋé"/>
            <p:cNvSpPr/>
            <p:nvPr/>
          </p:nvSpPr>
          <p:spPr bwMode="auto">
            <a:xfrm>
              <a:off x="808831" y="1239823"/>
              <a:ext cx="14761" cy="26078"/>
            </a:xfrm>
            <a:custGeom>
              <a:avLst/>
              <a:gdLst>
                <a:gd name="T0" fmla="*/ 11 w 11"/>
                <a:gd name="T1" fmla="*/ 19 h 19"/>
                <a:gd name="T2" fmla="*/ 6 w 11"/>
                <a:gd name="T3" fmla="*/ 19 h 19"/>
                <a:gd name="T4" fmla="*/ 6 w 11"/>
                <a:gd name="T5" fmla="*/ 5 h 19"/>
                <a:gd name="T6" fmla="*/ 0 w 11"/>
                <a:gd name="T7" fmla="*/ 8 h 19"/>
                <a:gd name="T8" fmla="*/ 0 w 11"/>
                <a:gd name="T9" fmla="*/ 5 h 19"/>
                <a:gd name="T10" fmla="*/ 4 w 11"/>
                <a:gd name="T11" fmla="*/ 3 h 19"/>
                <a:gd name="T12" fmla="*/ 7 w 11"/>
                <a:gd name="T13" fmla="*/ 0 h 19"/>
                <a:gd name="T14" fmla="*/ 11 w 11"/>
                <a:gd name="T15" fmla="*/ 0 h 19"/>
                <a:gd name="T16" fmla="*/ 11 w 11"/>
                <a:gd name="T17"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9">
                  <a:moveTo>
                    <a:pt x="11" y="19"/>
                  </a:moveTo>
                  <a:cubicBezTo>
                    <a:pt x="6" y="19"/>
                    <a:pt x="6" y="19"/>
                    <a:pt x="6" y="19"/>
                  </a:cubicBezTo>
                  <a:cubicBezTo>
                    <a:pt x="6" y="5"/>
                    <a:pt x="6" y="5"/>
                    <a:pt x="6" y="5"/>
                  </a:cubicBezTo>
                  <a:cubicBezTo>
                    <a:pt x="4" y="7"/>
                    <a:pt x="2" y="7"/>
                    <a:pt x="0" y="8"/>
                  </a:cubicBezTo>
                  <a:cubicBezTo>
                    <a:pt x="0" y="5"/>
                    <a:pt x="0" y="5"/>
                    <a:pt x="0" y="5"/>
                  </a:cubicBezTo>
                  <a:cubicBezTo>
                    <a:pt x="1" y="4"/>
                    <a:pt x="2" y="4"/>
                    <a:pt x="4" y="3"/>
                  </a:cubicBezTo>
                  <a:cubicBezTo>
                    <a:pt x="5" y="2"/>
                    <a:pt x="7" y="1"/>
                    <a:pt x="7" y="0"/>
                  </a:cubicBezTo>
                  <a:cubicBezTo>
                    <a:pt x="11" y="0"/>
                    <a:pt x="11" y="0"/>
                    <a:pt x="11" y="0"/>
                  </a:cubicBezTo>
                  <a:lnTo>
                    <a:pt x="11" y="19"/>
                  </a:lnTo>
                  <a:close/>
                </a:path>
              </a:pathLst>
            </a:custGeom>
            <a:solidFill>
              <a:srgbClr val="0066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79" name="îṣ1ïḑê"/>
            <p:cNvSpPr/>
            <p:nvPr/>
          </p:nvSpPr>
          <p:spPr bwMode="auto">
            <a:xfrm>
              <a:off x="832941" y="1239823"/>
              <a:ext cx="23126" cy="26078"/>
            </a:xfrm>
            <a:custGeom>
              <a:avLst/>
              <a:gdLst>
                <a:gd name="T0" fmla="*/ 1 w 17"/>
                <a:gd name="T1" fmla="*/ 14 h 19"/>
                <a:gd name="T2" fmla="*/ 5 w 17"/>
                <a:gd name="T3" fmla="*/ 14 h 19"/>
                <a:gd name="T4" fmla="*/ 6 w 17"/>
                <a:gd name="T5" fmla="*/ 15 h 19"/>
                <a:gd name="T6" fmla="*/ 8 w 17"/>
                <a:gd name="T7" fmla="*/ 16 h 19"/>
                <a:gd name="T8" fmla="*/ 11 w 17"/>
                <a:gd name="T9" fmla="*/ 15 h 19"/>
                <a:gd name="T10" fmla="*/ 12 w 17"/>
                <a:gd name="T11" fmla="*/ 11 h 19"/>
                <a:gd name="T12" fmla="*/ 8 w 17"/>
                <a:gd name="T13" fmla="*/ 12 h 19"/>
                <a:gd name="T14" fmla="*/ 2 w 17"/>
                <a:gd name="T15" fmla="*/ 11 h 19"/>
                <a:gd name="T16" fmla="*/ 0 w 17"/>
                <a:gd name="T17" fmla="*/ 6 h 19"/>
                <a:gd name="T18" fmla="*/ 2 w 17"/>
                <a:gd name="T19" fmla="*/ 2 h 19"/>
                <a:gd name="T20" fmla="*/ 8 w 17"/>
                <a:gd name="T21" fmla="*/ 0 h 19"/>
                <a:gd name="T22" fmla="*/ 15 w 17"/>
                <a:gd name="T23" fmla="*/ 2 h 19"/>
                <a:gd name="T24" fmla="*/ 17 w 17"/>
                <a:gd name="T25" fmla="*/ 9 h 19"/>
                <a:gd name="T26" fmla="*/ 15 w 17"/>
                <a:gd name="T27" fmla="*/ 17 h 19"/>
                <a:gd name="T28" fmla="*/ 8 w 17"/>
                <a:gd name="T29" fmla="*/ 19 h 19"/>
                <a:gd name="T30" fmla="*/ 3 w 17"/>
                <a:gd name="T31" fmla="*/ 18 h 19"/>
                <a:gd name="T32" fmla="*/ 1 w 17"/>
                <a:gd name="T33" fmla="*/ 14 h 19"/>
                <a:gd name="T34" fmla="*/ 12 w 17"/>
                <a:gd name="T35" fmla="*/ 7 h 19"/>
                <a:gd name="T36" fmla="*/ 11 w 17"/>
                <a:gd name="T37" fmla="*/ 4 h 19"/>
                <a:gd name="T38" fmla="*/ 8 w 17"/>
                <a:gd name="T39" fmla="*/ 3 h 19"/>
                <a:gd name="T40" fmla="*/ 6 w 17"/>
                <a:gd name="T41" fmla="*/ 4 h 19"/>
                <a:gd name="T42" fmla="*/ 5 w 17"/>
                <a:gd name="T43" fmla="*/ 6 h 19"/>
                <a:gd name="T44" fmla="*/ 6 w 17"/>
                <a:gd name="T45" fmla="*/ 9 h 19"/>
                <a:gd name="T46" fmla="*/ 8 w 17"/>
                <a:gd name="T47" fmla="*/ 10 h 19"/>
                <a:gd name="T48" fmla="*/ 11 w 17"/>
                <a:gd name="T49" fmla="*/ 9 h 19"/>
                <a:gd name="T50" fmla="*/ 12 w 17"/>
                <a:gd name="T51" fmla="*/ 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 h="19">
                  <a:moveTo>
                    <a:pt x="1" y="14"/>
                  </a:moveTo>
                  <a:cubicBezTo>
                    <a:pt x="5" y="14"/>
                    <a:pt x="5" y="14"/>
                    <a:pt x="5" y="14"/>
                  </a:cubicBezTo>
                  <a:cubicBezTo>
                    <a:pt x="5" y="15"/>
                    <a:pt x="6" y="15"/>
                    <a:pt x="6" y="15"/>
                  </a:cubicBezTo>
                  <a:cubicBezTo>
                    <a:pt x="7" y="16"/>
                    <a:pt x="7" y="16"/>
                    <a:pt x="8" y="16"/>
                  </a:cubicBezTo>
                  <a:cubicBezTo>
                    <a:pt x="9" y="16"/>
                    <a:pt x="10" y="16"/>
                    <a:pt x="11" y="15"/>
                  </a:cubicBezTo>
                  <a:cubicBezTo>
                    <a:pt x="12" y="14"/>
                    <a:pt x="12" y="13"/>
                    <a:pt x="12" y="11"/>
                  </a:cubicBezTo>
                  <a:cubicBezTo>
                    <a:pt x="11" y="12"/>
                    <a:pt x="9" y="12"/>
                    <a:pt x="8" y="12"/>
                  </a:cubicBezTo>
                  <a:cubicBezTo>
                    <a:pt x="6" y="12"/>
                    <a:pt x="4" y="12"/>
                    <a:pt x="2" y="11"/>
                  </a:cubicBezTo>
                  <a:cubicBezTo>
                    <a:pt x="1" y="10"/>
                    <a:pt x="0" y="8"/>
                    <a:pt x="0" y="6"/>
                  </a:cubicBezTo>
                  <a:cubicBezTo>
                    <a:pt x="0" y="4"/>
                    <a:pt x="1" y="3"/>
                    <a:pt x="2" y="2"/>
                  </a:cubicBezTo>
                  <a:cubicBezTo>
                    <a:pt x="4" y="1"/>
                    <a:pt x="6" y="0"/>
                    <a:pt x="8" y="0"/>
                  </a:cubicBezTo>
                  <a:cubicBezTo>
                    <a:pt x="11" y="0"/>
                    <a:pt x="13" y="1"/>
                    <a:pt x="15" y="2"/>
                  </a:cubicBezTo>
                  <a:cubicBezTo>
                    <a:pt x="16" y="4"/>
                    <a:pt x="17" y="6"/>
                    <a:pt x="17" y="9"/>
                  </a:cubicBezTo>
                  <a:cubicBezTo>
                    <a:pt x="17" y="13"/>
                    <a:pt x="16" y="15"/>
                    <a:pt x="15" y="17"/>
                  </a:cubicBezTo>
                  <a:cubicBezTo>
                    <a:pt x="13" y="18"/>
                    <a:pt x="11" y="19"/>
                    <a:pt x="8" y="19"/>
                  </a:cubicBezTo>
                  <a:cubicBezTo>
                    <a:pt x="6" y="19"/>
                    <a:pt x="4" y="19"/>
                    <a:pt x="3" y="18"/>
                  </a:cubicBezTo>
                  <a:cubicBezTo>
                    <a:pt x="2" y="17"/>
                    <a:pt x="1" y="16"/>
                    <a:pt x="1" y="14"/>
                  </a:cubicBezTo>
                  <a:close/>
                  <a:moveTo>
                    <a:pt x="12" y="7"/>
                  </a:moveTo>
                  <a:cubicBezTo>
                    <a:pt x="12" y="6"/>
                    <a:pt x="11" y="5"/>
                    <a:pt x="11" y="4"/>
                  </a:cubicBezTo>
                  <a:cubicBezTo>
                    <a:pt x="10" y="3"/>
                    <a:pt x="9" y="3"/>
                    <a:pt x="8" y="3"/>
                  </a:cubicBezTo>
                  <a:cubicBezTo>
                    <a:pt x="7" y="3"/>
                    <a:pt x="6" y="3"/>
                    <a:pt x="6" y="4"/>
                  </a:cubicBezTo>
                  <a:cubicBezTo>
                    <a:pt x="5" y="4"/>
                    <a:pt x="5" y="5"/>
                    <a:pt x="5" y="6"/>
                  </a:cubicBezTo>
                  <a:cubicBezTo>
                    <a:pt x="5" y="8"/>
                    <a:pt x="5" y="8"/>
                    <a:pt x="6" y="9"/>
                  </a:cubicBezTo>
                  <a:cubicBezTo>
                    <a:pt x="7" y="10"/>
                    <a:pt x="7" y="10"/>
                    <a:pt x="8" y="10"/>
                  </a:cubicBezTo>
                  <a:cubicBezTo>
                    <a:pt x="9" y="10"/>
                    <a:pt x="10" y="10"/>
                    <a:pt x="11" y="9"/>
                  </a:cubicBezTo>
                  <a:cubicBezTo>
                    <a:pt x="11" y="8"/>
                    <a:pt x="12" y="8"/>
                    <a:pt x="12" y="7"/>
                  </a:cubicBezTo>
                  <a:close/>
                </a:path>
              </a:pathLst>
            </a:custGeom>
            <a:solidFill>
              <a:srgbClr val="0066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80" name="íṩľíḑè"/>
            <p:cNvSpPr/>
            <p:nvPr/>
          </p:nvSpPr>
          <p:spPr bwMode="auto">
            <a:xfrm>
              <a:off x="861479" y="1239823"/>
              <a:ext cx="21649" cy="26078"/>
            </a:xfrm>
            <a:custGeom>
              <a:avLst/>
              <a:gdLst>
                <a:gd name="T0" fmla="*/ 8 w 16"/>
                <a:gd name="T1" fmla="*/ 0 h 19"/>
                <a:gd name="T2" fmla="*/ 14 w 16"/>
                <a:gd name="T3" fmla="*/ 2 h 19"/>
                <a:gd name="T4" fmla="*/ 16 w 16"/>
                <a:gd name="T5" fmla="*/ 10 h 19"/>
                <a:gd name="T6" fmla="*/ 14 w 16"/>
                <a:gd name="T7" fmla="*/ 17 h 19"/>
                <a:gd name="T8" fmla="*/ 8 w 16"/>
                <a:gd name="T9" fmla="*/ 19 h 19"/>
                <a:gd name="T10" fmla="*/ 2 w 16"/>
                <a:gd name="T11" fmla="*/ 17 h 19"/>
                <a:gd name="T12" fmla="*/ 0 w 16"/>
                <a:gd name="T13" fmla="*/ 9 h 19"/>
                <a:gd name="T14" fmla="*/ 2 w 16"/>
                <a:gd name="T15" fmla="*/ 2 h 19"/>
                <a:gd name="T16" fmla="*/ 8 w 16"/>
                <a:gd name="T17" fmla="*/ 0 h 19"/>
                <a:gd name="T18" fmla="*/ 8 w 16"/>
                <a:gd name="T19" fmla="*/ 3 h 19"/>
                <a:gd name="T20" fmla="*/ 6 w 16"/>
                <a:gd name="T21" fmla="*/ 3 h 19"/>
                <a:gd name="T22" fmla="*/ 5 w 16"/>
                <a:gd name="T23" fmla="*/ 5 h 19"/>
                <a:gd name="T24" fmla="*/ 5 w 16"/>
                <a:gd name="T25" fmla="*/ 10 h 19"/>
                <a:gd name="T26" fmla="*/ 5 w 16"/>
                <a:gd name="T27" fmla="*/ 14 h 19"/>
                <a:gd name="T28" fmla="*/ 6 w 16"/>
                <a:gd name="T29" fmla="*/ 16 h 19"/>
                <a:gd name="T30" fmla="*/ 8 w 16"/>
                <a:gd name="T31" fmla="*/ 16 h 19"/>
                <a:gd name="T32" fmla="*/ 9 w 16"/>
                <a:gd name="T33" fmla="*/ 16 h 19"/>
                <a:gd name="T34" fmla="*/ 11 w 16"/>
                <a:gd name="T35" fmla="*/ 14 h 19"/>
                <a:gd name="T36" fmla="*/ 11 w 16"/>
                <a:gd name="T37" fmla="*/ 10 h 19"/>
                <a:gd name="T38" fmla="*/ 11 w 16"/>
                <a:gd name="T39" fmla="*/ 5 h 19"/>
                <a:gd name="T40" fmla="*/ 9 w 16"/>
                <a:gd name="T41" fmla="*/ 3 h 19"/>
                <a:gd name="T42" fmla="*/ 8 w 16"/>
                <a:gd name="T43" fmla="*/ 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 h="19">
                  <a:moveTo>
                    <a:pt x="8" y="0"/>
                  </a:moveTo>
                  <a:cubicBezTo>
                    <a:pt x="10" y="0"/>
                    <a:pt x="12" y="1"/>
                    <a:pt x="14" y="2"/>
                  </a:cubicBezTo>
                  <a:cubicBezTo>
                    <a:pt x="15" y="4"/>
                    <a:pt x="16" y="6"/>
                    <a:pt x="16" y="10"/>
                  </a:cubicBezTo>
                  <a:cubicBezTo>
                    <a:pt x="16" y="13"/>
                    <a:pt x="15" y="15"/>
                    <a:pt x="14" y="17"/>
                  </a:cubicBezTo>
                  <a:cubicBezTo>
                    <a:pt x="12" y="18"/>
                    <a:pt x="10" y="19"/>
                    <a:pt x="8" y="19"/>
                  </a:cubicBezTo>
                  <a:cubicBezTo>
                    <a:pt x="5" y="19"/>
                    <a:pt x="3" y="18"/>
                    <a:pt x="2" y="17"/>
                  </a:cubicBezTo>
                  <a:cubicBezTo>
                    <a:pt x="0" y="15"/>
                    <a:pt x="0" y="13"/>
                    <a:pt x="0" y="9"/>
                  </a:cubicBezTo>
                  <a:cubicBezTo>
                    <a:pt x="0" y="6"/>
                    <a:pt x="0" y="4"/>
                    <a:pt x="2" y="2"/>
                  </a:cubicBezTo>
                  <a:cubicBezTo>
                    <a:pt x="3" y="1"/>
                    <a:pt x="5" y="0"/>
                    <a:pt x="8" y="0"/>
                  </a:cubicBezTo>
                  <a:close/>
                  <a:moveTo>
                    <a:pt x="8" y="3"/>
                  </a:moveTo>
                  <a:cubicBezTo>
                    <a:pt x="7" y="3"/>
                    <a:pt x="7" y="3"/>
                    <a:pt x="6" y="3"/>
                  </a:cubicBezTo>
                  <a:cubicBezTo>
                    <a:pt x="6" y="4"/>
                    <a:pt x="5" y="4"/>
                    <a:pt x="5" y="5"/>
                  </a:cubicBezTo>
                  <a:cubicBezTo>
                    <a:pt x="5" y="6"/>
                    <a:pt x="5" y="7"/>
                    <a:pt x="5" y="10"/>
                  </a:cubicBezTo>
                  <a:cubicBezTo>
                    <a:pt x="5" y="12"/>
                    <a:pt x="5" y="13"/>
                    <a:pt x="5" y="14"/>
                  </a:cubicBezTo>
                  <a:cubicBezTo>
                    <a:pt x="5" y="15"/>
                    <a:pt x="6" y="15"/>
                    <a:pt x="6" y="16"/>
                  </a:cubicBezTo>
                  <a:cubicBezTo>
                    <a:pt x="7" y="16"/>
                    <a:pt x="7" y="16"/>
                    <a:pt x="8" y="16"/>
                  </a:cubicBezTo>
                  <a:cubicBezTo>
                    <a:pt x="8" y="16"/>
                    <a:pt x="9" y="16"/>
                    <a:pt x="9" y="16"/>
                  </a:cubicBezTo>
                  <a:cubicBezTo>
                    <a:pt x="10" y="15"/>
                    <a:pt x="10" y="15"/>
                    <a:pt x="11" y="14"/>
                  </a:cubicBezTo>
                  <a:cubicBezTo>
                    <a:pt x="11" y="13"/>
                    <a:pt x="11" y="12"/>
                    <a:pt x="11" y="10"/>
                  </a:cubicBezTo>
                  <a:cubicBezTo>
                    <a:pt x="11" y="7"/>
                    <a:pt x="11" y="6"/>
                    <a:pt x="11" y="5"/>
                  </a:cubicBezTo>
                  <a:cubicBezTo>
                    <a:pt x="10" y="4"/>
                    <a:pt x="10" y="4"/>
                    <a:pt x="9" y="3"/>
                  </a:cubicBezTo>
                  <a:cubicBezTo>
                    <a:pt x="9" y="3"/>
                    <a:pt x="8" y="3"/>
                    <a:pt x="8" y="3"/>
                  </a:cubicBezTo>
                  <a:close/>
                </a:path>
              </a:pathLst>
            </a:custGeom>
            <a:solidFill>
              <a:srgbClr val="0066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81" name="íşlíďê"/>
            <p:cNvSpPr/>
            <p:nvPr/>
          </p:nvSpPr>
          <p:spPr bwMode="auto">
            <a:xfrm>
              <a:off x="887556" y="1239823"/>
              <a:ext cx="22633" cy="26078"/>
            </a:xfrm>
            <a:custGeom>
              <a:avLst/>
              <a:gdLst>
                <a:gd name="T0" fmla="*/ 17 w 17"/>
                <a:gd name="T1" fmla="*/ 15 h 19"/>
                <a:gd name="T2" fmla="*/ 17 w 17"/>
                <a:gd name="T3" fmla="*/ 19 h 19"/>
                <a:gd name="T4" fmla="*/ 0 w 17"/>
                <a:gd name="T5" fmla="*/ 19 h 19"/>
                <a:gd name="T6" fmla="*/ 2 w 17"/>
                <a:gd name="T7" fmla="*/ 15 h 19"/>
                <a:gd name="T8" fmla="*/ 7 w 17"/>
                <a:gd name="T9" fmla="*/ 11 h 19"/>
                <a:gd name="T10" fmla="*/ 11 w 17"/>
                <a:gd name="T11" fmla="*/ 8 h 19"/>
                <a:gd name="T12" fmla="*/ 12 w 17"/>
                <a:gd name="T13" fmla="*/ 6 h 19"/>
                <a:gd name="T14" fmla="*/ 11 w 17"/>
                <a:gd name="T15" fmla="*/ 4 h 19"/>
                <a:gd name="T16" fmla="*/ 9 w 17"/>
                <a:gd name="T17" fmla="*/ 3 h 19"/>
                <a:gd name="T18" fmla="*/ 6 w 17"/>
                <a:gd name="T19" fmla="*/ 4 h 19"/>
                <a:gd name="T20" fmla="*/ 5 w 17"/>
                <a:gd name="T21" fmla="*/ 6 h 19"/>
                <a:gd name="T22" fmla="*/ 1 w 17"/>
                <a:gd name="T23" fmla="*/ 6 h 19"/>
                <a:gd name="T24" fmla="*/ 3 w 17"/>
                <a:gd name="T25" fmla="*/ 1 h 19"/>
                <a:gd name="T26" fmla="*/ 9 w 17"/>
                <a:gd name="T27" fmla="*/ 0 h 19"/>
                <a:gd name="T28" fmla="*/ 15 w 17"/>
                <a:gd name="T29" fmla="*/ 2 h 19"/>
                <a:gd name="T30" fmla="*/ 17 w 17"/>
                <a:gd name="T31" fmla="*/ 5 h 19"/>
                <a:gd name="T32" fmla="*/ 17 w 17"/>
                <a:gd name="T33" fmla="*/ 8 h 19"/>
                <a:gd name="T34" fmla="*/ 15 w 17"/>
                <a:gd name="T35" fmla="*/ 10 h 19"/>
                <a:gd name="T36" fmla="*/ 11 w 17"/>
                <a:gd name="T37" fmla="*/ 12 h 19"/>
                <a:gd name="T38" fmla="*/ 8 w 17"/>
                <a:gd name="T39" fmla="*/ 14 h 19"/>
                <a:gd name="T40" fmla="*/ 7 w 17"/>
                <a:gd name="T41" fmla="*/ 15 h 19"/>
                <a:gd name="T42" fmla="*/ 17 w 17"/>
                <a:gd name="T43" fmla="*/ 1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 h="19">
                  <a:moveTo>
                    <a:pt x="17" y="15"/>
                  </a:moveTo>
                  <a:cubicBezTo>
                    <a:pt x="17" y="19"/>
                    <a:pt x="17" y="19"/>
                    <a:pt x="17" y="19"/>
                  </a:cubicBezTo>
                  <a:cubicBezTo>
                    <a:pt x="0" y="19"/>
                    <a:pt x="0" y="19"/>
                    <a:pt x="0" y="19"/>
                  </a:cubicBezTo>
                  <a:cubicBezTo>
                    <a:pt x="0" y="17"/>
                    <a:pt x="1" y="16"/>
                    <a:pt x="2" y="15"/>
                  </a:cubicBezTo>
                  <a:cubicBezTo>
                    <a:pt x="3" y="14"/>
                    <a:pt x="4" y="12"/>
                    <a:pt x="7" y="11"/>
                  </a:cubicBezTo>
                  <a:cubicBezTo>
                    <a:pt x="9" y="9"/>
                    <a:pt x="11" y="8"/>
                    <a:pt x="11" y="8"/>
                  </a:cubicBezTo>
                  <a:cubicBezTo>
                    <a:pt x="12" y="7"/>
                    <a:pt x="12" y="6"/>
                    <a:pt x="12" y="6"/>
                  </a:cubicBezTo>
                  <a:cubicBezTo>
                    <a:pt x="12" y="5"/>
                    <a:pt x="12" y="4"/>
                    <a:pt x="11" y="4"/>
                  </a:cubicBezTo>
                  <a:cubicBezTo>
                    <a:pt x="11" y="3"/>
                    <a:pt x="10" y="3"/>
                    <a:pt x="9" y="3"/>
                  </a:cubicBezTo>
                  <a:cubicBezTo>
                    <a:pt x="8" y="3"/>
                    <a:pt x="7" y="3"/>
                    <a:pt x="6" y="4"/>
                  </a:cubicBezTo>
                  <a:cubicBezTo>
                    <a:pt x="6" y="4"/>
                    <a:pt x="6" y="5"/>
                    <a:pt x="5" y="6"/>
                  </a:cubicBezTo>
                  <a:cubicBezTo>
                    <a:pt x="1" y="6"/>
                    <a:pt x="1" y="6"/>
                    <a:pt x="1" y="6"/>
                  </a:cubicBezTo>
                  <a:cubicBezTo>
                    <a:pt x="1" y="4"/>
                    <a:pt x="2" y="2"/>
                    <a:pt x="3" y="1"/>
                  </a:cubicBezTo>
                  <a:cubicBezTo>
                    <a:pt x="5" y="1"/>
                    <a:pt x="7" y="0"/>
                    <a:pt x="9" y="0"/>
                  </a:cubicBezTo>
                  <a:cubicBezTo>
                    <a:pt x="12" y="0"/>
                    <a:pt x="14" y="1"/>
                    <a:pt x="15" y="2"/>
                  </a:cubicBezTo>
                  <a:cubicBezTo>
                    <a:pt x="17" y="3"/>
                    <a:pt x="17" y="4"/>
                    <a:pt x="17" y="5"/>
                  </a:cubicBezTo>
                  <a:cubicBezTo>
                    <a:pt x="17" y="6"/>
                    <a:pt x="17" y="7"/>
                    <a:pt x="17" y="8"/>
                  </a:cubicBezTo>
                  <a:cubicBezTo>
                    <a:pt x="16" y="8"/>
                    <a:pt x="16" y="9"/>
                    <a:pt x="15" y="10"/>
                  </a:cubicBezTo>
                  <a:cubicBezTo>
                    <a:pt x="14" y="11"/>
                    <a:pt x="13" y="11"/>
                    <a:pt x="11" y="12"/>
                  </a:cubicBezTo>
                  <a:cubicBezTo>
                    <a:pt x="10" y="13"/>
                    <a:pt x="9" y="14"/>
                    <a:pt x="8" y="14"/>
                  </a:cubicBezTo>
                  <a:cubicBezTo>
                    <a:pt x="8" y="15"/>
                    <a:pt x="8" y="15"/>
                    <a:pt x="7" y="15"/>
                  </a:cubicBezTo>
                  <a:lnTo>
                    <a:pt x="17" y="15"/>
                  </a:lnTo>
                  <a:close/>
                </a:path>
              </a:pathLst>
            </a:custGeom>
            <a:solidFill>
              <a:srgbClr val="0066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82" name="išlïḓê"/>
            <p:cNvSpPr/>
            <p:nvPr/>
          </p:nvSpPr>
          <p:spPr bwMode="auto">
            <a:xfrm>
              <a:off x="767993" y="1282138"/>
              <a:ext cx="181559" cy="42315"/>
            </a:xfrm>
            <a:custGeom>
              <a:avLst/>
              <a:gdLst>
                <a:gd name="T0" fmla="*/ 23 w 134"/>
                <a:gd name="T1" fmla="*/ 0 h 31"/>
                <a:gd name="T2" fmla="*/ 110 w 134"/>
                <a:gd name="T3" fmla="*/ 0 h 31"/>
                <a:gd name="T4" fmla="*/ 110 w 134"/>
                <a:gd name="T5" fmla="*/ 15 h 31"/>
                <a:gd name="T6" fmla="*/ 134 w 134"/>
                <a:gd name="T7" fmla="*/ 15 h 31"/>
                <a:gd name="T8" fmla="*/ 123 w 134"/>
                <a:gd name="T9" fmla="*/ 27 h 31"/>
                <a:gd name="T10" fmla="*/ 106 w 134"/>
                <a:gd name="T11" fmla="*/ 31 h 31"/>
                <a:gd name="T12" fmla="*/ 87 w 134"/>
                <a:gd name="T13" fmla="*/ 31 h 31"/>
                <a:gd name="T14" fmla="*/ 64 w 134"/>
                <a:gd name="T15" fmla="*/ 31 h 31"/>
                <a:gd name="T16" fmla="*/ 41 w 134"/>
                <a:gd name="T17" fmla="*/ 31 h 31"/>
                <a:gd name="T18" fmla="*/ 24 w 134"/>
                <a:gd name="T19" fmla="*/ 31 h 31"/>
                <a:gd name="T20" fmla="*/ 15 w 134"/>
                <a:gd name="T21" fmla="*/ 28 h 31"/>
                <a:gd name="T22" fmla="*/ 4 w 134"/>
                <a:gd name="T23" fmla="*/ 21 h 31"/>
                <a:gd name="T24" fmla="*/ 2 w 134"/>
                <a:gd name="T25" fmla="*/ 18 h 31"/>
                <a:gd name="T26" fmla="*/ 0 w 134"/>
                <a:gd name="T27" fmla="*/ 15 h 31"/>
                <a:gd name="T28" fmla="*/ 23 w 134"/>
                <a:gd name="T29" fmla="*/ 15 h 31"/>
                <a:gd name="T30" fmla="*/ 23 w 134"/>
                <a:gd name="T31"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4" h="31">
                  <a:moveTo>
                    <a:pt x="23" y="0"/>
                  </a:moveTo>
                  <a:cubicBezTo>
                    <a:pt x="23" y="0"/>
                    <a:pt x="109" y="0"/>
                    <a:pt x="110" y="0"/>
                  </a:cubicBezTo>
                  <a:cubicBezTo>
                    <a:pt x="110" y="0"/>
                    <a:pt x="110" y="14"/>
                    <a:pt x="110" y="15"/>
                  </a:cubicBezTo>
                  <a:cubicBezTo>
                    <a:pt x="118" y="16"/>
                    <a:pt x="126" y="15"/>
                    <a:pt x="134" y="15"/>
                  </a:cubicBezTo>
                  <a:cubicBezTo>
                    <a:pt x="132" y="21"/>
                    <a:pt x="127" y="24"/>
                    <a:pt x="123" y="27"/>
                  </a:cubicBezTo>
                  <a:cubicBezTo>
                    <a:pt x="117" y="31"/>
                    <a:pt x="113" y="31"/>
                    <a:pt x="106" y="31"/>
                  </a:cubicBezTo>
                  <a:cubicBezTo>
                    <a:pt x="100" y="31"/>
                    <a:pt x="94" y="31"/>
                    <a:pt x="87" y="31"/>
                  </a:cubicBezTo>
                  <a:cubicBezTo>
                    <a:pt x="80" y="31"/>
                    <a:pt x="72" y="31"/>
                    <a:pt x="64" y="31"/>
                  </a:cubicBezTo>
                  <a:cubicBezTo>
                    <a:pt x="56" y="31"/>
                    <a:pt x="49" y="31"/>
                    <a:pt x="41" y="31"/>
                  </a:cubicBezTo>
                  <a:cubicBezTo>
                    <a:pt x="36" y="31"/>
                    <a:pt x="30" y="31"/>
                    <a:pt x="24" y="31"/>
                  </a:cubicBezTo>
                  <a:cubicBezTo>
                    <a:pt x="21" y="31"/>
                    <a:pt x="18" y="30"/>
                    <a:pt x="15" y="28"/>
                  </a:cubicBezTo>
                  <a:cubicBezTo>
                    <a:pt x="11" y="26"/>
                    <a:pt x="7" y="24"/>
                    <a:pt x="4" y="21"/>
                  </a:cubicBezTo>
                  <a:cubicBezTo>
                    <a:pt x="3" y="20"/>
                    <a:pt x="2" y="19"/>
                    <a:pt x="2" y="18"/>
                  </a:cubicBezTo>
                  <a:cubicBezTo>
                    <a:pt x="2" y="18"/>
                    <a:pt x="0" y="15"/>
                    <a:pt x="0" y="15"/>
                  </a:cubicBezTo>
                  <a:cubicBezTo>
                    <a:pt x="0" y="15"/>
                    <a:pt x="23" y="15"/>
                    <a:pt x="23" y="15"/>
                  </a:cubicBezTo>
                  <a:lnTo>
                    <a:pt x="23" y="0"/>
                  </a:lnTo>
                  <a:close/>
                </a:path>
              </a:pathLst>
            </a:custGeom>
            <a:solidFill>
              <a:srgbClr val="0066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83" name="íŝľïdé"/>
            <p:cNvSpPr/>
            <p:nvPr/>
          </p:nvSpPr>
          <p:spPr bwMode="auto">
            <a:xfrm>
              <a:off x="680411" y="1302311"/>
              <a:ext cx="110707" cy="38378"/>
            </a:xfrm>
            <a:custGeom>
              <a:avLst/>
              <a:gdLst>
                <a:gd name="T0" fmla="*/ 82 w 82"/>
                <a:gd name="T1" fmla="*/ 19 h 28"/>
                <a:gd name="T2" fmla="*/ 82 w 82"/>
                <a:gd name="T3" fmla="*/ 28 h 28"/>
                <a:gd name="T4" fmla="*/ 55 w 82"/>
                <a:gd name="T5" fmla="*/ 28 h 28"/>
                <a:gd name="T6" fmla="*/ 34 w 82"/>
                <a:gd name="T7" fmla="*/ 28 h 28"/>
                <a:gd name="T8" fmla="*/ 14 w 82"/>
                <a:gd name="T9" fmla="*/ 27 h 28"/>
                <a:gd name="T10" fmla="*/ 0 w 82"/>
                <a:gd name="T11" fmla="*/ 15 h 28"/>
                <a:gd name="T12" fmla="*/ 6 w 82"/>
                <a:gd name="T13" fmla="*/ 14 h 28"/>
                <a:gd name="T14" fmla="*/ 13 w 82"/>
                <a:gd name="T15" fmla="*/ 12 h 28"/>
                <a:gd name="T16" fmla="*/ 17 w 82"/>
                <a:gd name="T17" fmla="*/ 0 h 28"/>
                <a:gd name="T18" fmla="*/ 60 w 82"/>
                <a:gd name="T19" fmla="*/ 0 h 28"/>
                <a:gd name="T20" fmla="*/ 82 w 82"/>
                <a:gd name="T21" fmla="*/ 19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2" h="28">
                  <a:moveTo>
                    <a:pt x="82" y="19"/>
                  </a:moveTo>
                  <a:cubicBezTo>
                    <a:pt x="82" y="28"/>
                    <a:pt x="82" y="28"/>
                    <a:pt x="82" y="28"/>
                  </a:cubicBezTo>
                  <a:cubicBezTo>
                    <a:pt x="73" y="28"/>
                    <a:pt x="64" y="28"/>
                    <a:pt x="55" y="28"/>
                  </a:cubicBezTo>
                  <a:cubicBezTo>
                    <a:pt x="48" y="28"/>
                    <a:pt x="41" y="28"/>
                    <a:pt x="34" y="28"/>
                  </a:cubicBezTo>
                  <a:cubicBezTo>
                    <a:pt x="28" y="28"/>
                    <a:pt x="16" y="28"/>
                    <a:pt x="14" y="27"/>
                  </a:cubicBezTo>
                  <a:cubicBezTo>
                    <a:pt x="6" y="22"/>
                    <a:pt x="2" y="19"/>
                    <a:pt x="0" y="15"/>
                  </a:cubicBezTo>
                  <a:cubicBezTo>
                    <a:pt x="0" y="15"/>
                    <a:pt x="6" y="14"/>
                    <a:pt x="6" y="14"/>
                  </a:cubicBezTo>
                  <a:cubicBezTo>
                    <a:pt x="9" y="14"/>
                    <a:pt x="11" y="13"/>
                    <a:pt x="13" y="12"/>
                  </a:cubicBezTo>
                  <a:cubicBezTo>
                    <a:pt x="18" y="9"/>
                    <a:pt x="18" y="5"/>
                    <a:pt x="17" y="0"/>
                  </a:cubicBezTo>
                  <a:cubicBezTo>
                    <a:pt x="60" y="0"/>
                    <a:pt x="60" y="0"/>
                    <a:pt x="60" y="0"/>
                  </a:cubicBezTo>
                  <a:cubicBezTo>
                    <a:pt x="60" y="0"/>
                    <a:pt x="62" y="13"/>
                    <a:pt x="82" y="19"/>
                  </a:cubicBezTo>
                  <a:close/>
                </a:path>
              </a:pathLst>
            </a:custGeom>
            <a:solidFill>
              <a:srgbClr val="0066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84" name="î$ḻiḓe"/>
            <p:cNvSpPr/>
            <p:nvPr/>
          </p:nvSpPr>
          <p:spPr bwMode="auto">
            <a:xfrm>
              <a:off x="927903" y="1302311"/>
              <a:ext cx="111199" cy="38378"/>
            </a:xfrm>
            <a:custGeom>
              <a:avLst/>
              <a:gdLst>
                <a:gd name="T0" fmla="*/ 0 w 82"/>
                <a:gd name="T1" fmla="*/ 19 h 28"/>
                <a:gd name="T2" fmla="*/ 0 w 82"/>
                <a:gd name="T3" fmla="*/ 28 h 28"/>
                <a:gd name="T4" fmla="*/ 26 w 82"/>
                <a:gd name="T5" fmla="*/ 28 h 28"/>
                <a:gd name="T6" fmla="*/ 48 w 82"/>
                <a:gd name="T7" fmla="*/ 28 h 28"/>
                <a:gd name="T8" fmla="*/ 68 w 82"/>
                <a:gd name="T9" fmla="*/ 27 h 28"/>
                <a:gd name="T10" fmla="*/ 82 w 82"/>
                <a:gd name="T11" fmla="*/ 15 h 28"/>
                <a:gd name="T12" fmla="*/ 75 w 82"/>
                <a:gd name="T13" fmla="*/ 14 h 28"/>
                <a:gd name="T14" fmla="*/ 68 w 82"/>
                <a:gd name="T15" fmla="*/ 12 h 28"/>
                <a:gd name="T16" fmla="*/ 65 w 82"/>
                <a:gd name="T17" fmla="*/ 0 h 28"/>
                <a:gd name="T18" fmla="*/ 21 w 82"/>
                <a:gd name="T19" fmla="*/ 0 h 28"/>
                <a:gd name="T20" fmla="*/ 0 w 82"/>
                <a:gd name="T21" fmla="*/ 19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2" h="28">
                  <a:moveTo>
                    <a:pt x="0" y="19"/>
                  </a:moveTo>
                  <a:cubicBezTo>
                    <a:pt x="0" y="28"/>
                    <a:pt x="0" y="28"/>
                    <a:pt x="0" y="28"/>
                  </a:cubicBezTo>
                  <a:cubicBezTo>
                    <a:pt x="9" y="28"/>
                    <a:pt x="18" y="28"/>
                    <a:pt x="26" y="28"/>
                  </a:cubicBezTo>
                  <a:cubicBezTo>
                    <a:pt x="34" y="28"/>
                    <a:pt x="41" y="28"/>
                    <a:pt x="48" y="28"/>
                  </a:cubicBezTo>
                  <a:cubicBezTo>
                    <a:pt x="53" y="28"/>
                    <a:pt x="66" y="28"/>
                    <a:pt x="68" y="27"/>
                  </a:cubicBezTo>
                  <a:cubicBezTo>
                    <a:pt x="76" y="22"/>
                    <a:pt x="79" y="19"/>
                    <a:pt x="82" y="15"/>
                  </a:cubicBezTo>
                  <a:cubicBezTo>
                    <a:pt x="82" y="15"/>
                    <a:pt x="76" y="14"/>
                    <a:pt x="75" y="14"/>
                  </a:cubicBezTo>
                  <a:cubicBezTo>
                    <a:pt x="73" y="14"/>
                    <a:pt x="70" y="13"/>
                    <a:pt x="68" y="12"/>
                  </a:cubicBezTo>
                  <a:cubicBezTo>
                    <a:pt x="64" y="9"/>
                    <a:pt x="63" y="5"/>
                    <a:pt x="65" y="0"/>
                  </a:cubicBezTo>
                  <a:cubicBezTo>
                    <a:pt x="21" y="0"/>
                    <a:pt x="21" y="0"/>
                    <a:pt x="21" y="0"/>
                  </a:cubicBezTo>
                  <a:cubicBezTo>
                    <a:pt x="21" y="0"/>
                    <a:pt x="20" y="13"/>
                    <a:pt x="0" y="19"/>
                  </a:cubicBezTo>
                  <a:close/>
                </a:path>
              </a:pathLst>
            </a:custGeom>
            <a:solidFill>
              <a:srgbClr val="0066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85" name="iŝḷîḍê"/>
            <p:cNvSpPr/>
            <p:nvPr/>
          </p:nvSpPr>
          <p:spPr bwMode="auto">
            <a:xfrm>
              <a:off x="703045" y="1346102"/>
              <a:ext cx="88074" cy="5412"/>
            </a:xfrm>
            <a:prstGeom prst="rect">
              <a:avLst/>
            </a:prstGeom>
            <a:solidFill>
              <a:srgbClr val="00664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86" name="ïS1iďé"/>
            <p:cNvSpPr/>
            <p:nvPr/>
          </p:nvSpPr>
          <p:spPr bwMode="auto">
            <a:xfrm>
              <a:off x="734535" y="1358403"/>
              <a:ext cx="25586" cy="44775"/>
            </a:xfrm>
            <a:prstGeom prst="rect">
              <a:avLst/>
            </a:prstGeom>
            <a:solidFill>
              <a:srgbClr val="00664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87" name="ïṥ1iḋè"/>
            <p:cNvSpPr/>
            <p:nvPr/>
          </p:nvSpPr>
          <p:spPr bwMode="auto">
            <a:xfrm>
              <a:off x="767009" y="1358403"/>
              <a:ext cx="24110" cy="44775"/>
            </a:xfrm>
            <a:prstGeom prst="rect">
              <a:avLst/>
            </a:prstGeom>
            <a:solidFill>
              <a:srgbClr val="00664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88" name="îšḻiḑê"/>
            <p:cNvSpPr/>
            <p:nvPr/>
          </p:nvSpPr>
          <p:spPr bwMode="auto">
            <a:xfrm>
              <a:off x="703045" y="1358403"/>
              <a:ext cx="26078" cy="44775"/>
            </a:xfrm>
            <a:custGeom>
              <a:avLst/>
              <a:gdLst>
                <a:gd name="T0" fmla="*/ 0 w 53"/>
                <a:gd name="T1" fmla="*/ 52 h 91"/>
                <a:gd name="T2" fmla="*/ 53 w 53"/>
                <a:gd name="T3" fmla="*/ 52 h 91"/>
                <a:gd name="T4" fmla="*/ 53 w 53"/>
                <a:gd name="T5" fmla="*/ 30 h 91"/>
                <a:gd name="T6" fmla="*/ 0 w 53"/>
                <a:gd name="T7" fmla="*/ 30 h 91"/>
                <a:gd name="T8" fmla="*/ 0 w 53"/>
                <a:gd name="T9" fmla="*/ 52 h 91"/>
                <a:gd name="T10" fmla="*/ 0 w 53"/>
                <a:gd name="T11" fmla="*/ 91 h 91"/>
                <a:gd name="T12" fmla="*/ 53 w 53"/>
                <a:gd name="T13" fmla="*/ 91 h 91"/>
                <a:gd name="T14" fmla="*/ 53 w 53"/>
                <a:gd name="T15" fmla="*/ 63 h 91"/>
                <a:gd name="T16" fmla="*/ 0 w 53"/>
                <a:gd name="T17" fmla="*/ 63 h 91"/>
                <a:gd name="T18" fmla="*/ 0 w 53"/>
                <a:gd name="T19" fmla="*/ 91 h 91"/>
                <a:gd name="T20" fmla="*/ 0 w 53"/>
                <a:gd name="T21" fmla="*/ 0 h 91"/>
                <a:gd name="T22" fmla="*/ 0 w 53"/>
                <a:gd name="T23" fmla="*/ 16 h 91"/>
                <a:gd name="T24" fmla="*/ 53 w 53"/>
                <a:gd name="T25" fmla="*/ 16 h 91"/>
                <a:gd name="T26" fmla="*/ 53 w 53"/>
                <a:gd name="T27" fmla="*/ 0 h 91"/>
                <a:gd name="T28" fmla="*/ 0 w 53"/>
                <a:gd name="T29"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3" h="91">
                  <a:moveTo>
                    <a:pt x="0" y="52"/>
                  </a:moveTo>
                  <a:lnTo>
                    <a:pt x="53" y="52"/>
                  </a:lnTo>
                  <a:lnTo>
                    <a:pt x="53" y="30"/>
                  </a:lnTo>
                  <a:lnTo>
                    <a:pt x="0" y="30"/>
                  </a:lnTo>
                  <a:lnTo>
                    <a:pt x="0" y="52"/>
                  </a:lnTo>
                  <a:close/>
                  <a:moveTo>
                    <a:pt x="0" y="91"/>
                  </a:moveTo>
                  <a:lnTo>
                    <a:pt x="53" y="91"/>
                  </a:lnTo>
                  <a:lnTo>
                    <a:pt x="53" y="63"/>
                  </a:lnTo>
                  <a:lnTo>
                    <a:pt x="0" y="63"/>
                  </a:lnTo>
                  <a:lnTo>
                    <a:pt x="0" y="91"/>
                  </a:lnTo>
                  <a:close/>
                  <a:moveTo>
                    <a:pt x="0" y="0"/>
                  </a:moveTo>
                  <a:lnTo>
                    <a:pt x="0" y="16"/>
                  </a:lnTo>
                  <a:lnTo>
                    <a:pt x="53" y="16"/>
                  </a:lnTo>
                  <a:lnTo>
                    <a:pt x="53" y="0"/>
                  </a:lnTo>
                  <a:lnTo>
                    <a:pt x="0" y="0"/>
                  </a:lnTo>
                  <a:close/>
                </a:path>
              </a:pathLst>
            </a:custGeom>
            <a:solidFill>
              <a:srgbClr val="0066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89" name="íṡľîḓè"/>
            <p:cNvSpPr/>
            <p:nvPr/>
          </p:nvSpPr>
          <p:spPr bwMode="auto">
            <a:xfrm>
              <a:off x="926427" y="1346102"/>
              <a:ext cx="88074" cy="5412"/>
            </a:xfrm>
            <a:prstGeom prst="rect">
              <a:avLst/>
            </a:prstGeom>
            <a:solidFill>
              <a:srgbClr val="00664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90" name="í$liḋe"/>
            <p:cNvSpPr/>
            <p:nvPr/>
          </p:nvSpPr>
          <p:spPr bwMode="auto">
            <a:xfrm>
              <a:off x="958901" y="1358403"/>
              <a:ext cx="24602" cy="44775"/>
            </a:xfrm>
            <a:prstGeom prst="rect">
              <a:avLst/>
            </a:prstGeom>
            <a:solidFill>
              <a:srgbClr val="00664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91" name="ïṡļídé"/>
            <p:cNvSpPr/>
            <p:nvPr/>
          </p:nvSpPr>
          <p:spPr bwMode="auto">
            <a:xfrm>
              <a:off x="926427" y="1358403"/>
              <a:ext cx="26078" cy="44775"/>
            </a:xfrm>
            <a:prstGeom prst="rect">
              <a:avLst/>
            </a:prstGeom>
            <a:solidFill>
              <a:srgbClr val="00664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92" name="ïśḷîďè"/>
            <p:cNvSpPr/>
            <p:nvPr/>
          </p:nvSpPr>
          <p:spPr bwMode="auto">
            <a:xfrm>
              <a:off x="990391" y="1358403"/>
              <a:ext cx="24110" cy="44775"/>
            </a:xfrm>
            <a:custGeom>
              <a:avLst/>
              <a:gdLst>
                <a:gd name="T0" fmla="*/ 0 w 49"/>
                <a:gd name="T1" fmla="*/ 91 h 91"/>
                <a:gd name="T2" fmla="*/ 49 w 49"/>
                <a:gd name="T3" fmla="*/ 91 h 91"/>
                <a:gd name="T4" fmla="*/ 49 w 49"/>
                <a:gd name="T5" fmla="*/ 63 h 91"/>
                <a:gd name="T6" fmla="*/ 0 w 49"/>
                <a:gd name="T7" fmla="*/ 63 h 91"/>
                <a:gd name="T8" fmla="*/ 0 w 49"/>
                <a:gd name="T9" fmla="*/ 91 h 91"/>
                <a:gd name="T10" fmla="*/ 0 w 49"/>
                <a:gd name="T11" fmla="*/ 52 h 91"/>
                <a:gd name="T12" fmla="*/ 49 w 49"/>
                <a:gd name="T13" fmla="*/ 52 h 91"/>
                <a:gd name="T14" fmla="*/ 49 w 49"/>
                <a:gd name="T15" fmla="*/ 30 h 91"/>
                <a:gd name="T16" fmla="*/ 0 w 49"/>
                <a:gd name="T17" fmla="*/ 30 h 91"/>
                <a:gd name="T18" fmla="*/ 0 w 49"/>
                <a:gd name="T19" fmla="*/ 52 h 91"/>
                <a:gd name="T20" fmla="*/ 0 w 49"/>
                <a:gd name="T21" fmla="*/ 0 h 91"/>
                <a:gd name="T22" fmla="*/ 0 w 49"/>
                <a:gd name="T23" fmla="*/ 16 h 91"/>
                <a:gd name="T24" fmla="*/ 49 w 49"/>
                <a:gd name="T25" fmla="*/ 16 h 91"/>
                <a:gd name="T26" fmla="*/ 49 w 49"/>
                <a:gd name="T27" fmla="*/ 0 h 91"/>
                <a:gd name="T28" fmla="*/ 0 w 49"/>
                <a:gd name="T29"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 h="91">
                  <a:moveTo>
                    <a:pt x="0" y="91"/>
                  </a:moveTo>
                  <a:lnTo>
                    <a:pt x="49" y="91"/>
                  </a:lnTo>
                  <a:lnTo>
                    <a:pt x="49" y="63"/>
                  </a:lnTo>
                  <a:lnTo>
                    <a:pt x="0" y="63"/>
                  </a:lnTo>
                  <a:lnTo>
                    <a:pt x="0" y="91"/>
                  </a:lnTo>
                  <a:close/>
                  <a:moveTo>
                    <a:pt x="0" y="52"/>
                  </a:moveTo>
                  <a:lnTo>
                    <a:pt x="49" y="52"/>
                  </a:lnTo>
                  <a:lnTo>
                    <a:pt x="49" y="30"/>
                  </a:lnTo>
                  <a:lnTo>
                    <a:pt x="0" y="30"/>
                  </a:lnTo>
                  <a:lnTo>
                    <a:pt x="0" y="52"/>
                  </a:lnTo>
                  <a:close/>
                  <a:moveTo>
                    <a:pt x="0" y="0"/>
                  </a:moveTo>
                  <a:lnTo>
                    <a:pt x="0" y="16"/>
                  </a:lnTo>
                  <a:lnTo>
                    <a:pt x="49" y="16"/>
                  </a:lnTo>
                  <a:lnTo>
                    <a:pt x="49" y="0"/>
                  </a:lnTo>
                  <a:lnTo>
                    <a:pt x="0" y="0"/>
                  </a:lnTo>
                  <a:close/>
                </a:path>
              </a:pathLst>
            </a:custGeom>
            <a:solidFill>
              <a:srgbClr val="0066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93" name="îṩḻîḑê"/>
            <p:cNvSpPr/>
            <p:nvPr/>
          </p:nvSpPr>
          <p:spPr bwMode="auto">
            <a:xfrm>
              <a:off x="798007" y="1329865"/>
              <a:ext cx="123008" cy="6888"/>
            </a:xfrm>
            <a:prstGeom prst="rect">
              <a:avLst/>
            </a:prstGeom>
            <a:solidFill>
              <a:srgbClr val="00664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94" name="iş1ïḍê"/>
            <p:cNvSpPr/>
            <p:nvPr/>
          </p:nvSpPr>
          <p:spPr bwMode="auto">
            <a:xfrm>
              <a:off x="848194" y="1373164"/>
              <a:ext cx="0" cy="0"/>
            </a:xfrm>
            <a:prstGeom prst="line">
              <a:avLst/>
            </a:prstGeom>
            <a:noFill/>
            <a:ln w="31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anchor="ctr"/>
            <a:lstStyle/>
            <a:p>
              <a:pPr algn="ctr"/>
              <a:endParaRPr/>
            </a:p>
          </p:txBody>
        </p:sp>
        <p:sp>
          <p:nvSpPr>
            <p:cNvPr id="95" name="íSľïḓê"/>
            <p:cNvSpPr/>
            <p:nvPr/>
          </p:nvSpPr>
          <p:spPr bwMode="auto">
            <a:xfrm>
              <a:off x="823592" y="1358403"/>
              <a:ext cx="69377" cy="9349"/>
            </a:xfrm>
            <a:custGeom>
              <a:avLst/>
              <a:gdLst>
                <a:gd name="T0" fmla="*/ 19 w 141"/>
                <a:gd name="T1" fmla="*/ 0 h 19"/>
                <a:gd name="T2" fmla="*/ 121 w 141"/>
                <a:gd name="T3" fmla="*/ 0 h 19"/>
                <a:gd name="T4" fmla="*/ 141 w 141"/>
                <a:gd name="T5" fmla="*/ 19 h 19"/>
                <a:gd name="T6" fmla="*/ 0 w 141"/>
                <a:gd name="T7" fmla="*/ 19 h 19"/>
                <a:gd name="T8" fmla="*/ 19 w 141"/>
                <a:gd name="T9" fmla="*/ 0 h 19"/>
              </a:gdLst>
              <a:ahLst/>
              <a:cxnLst>
                <a:cxn ang="0">
                  <a:pos x="T0" y="T1"/>
                </a:cxn>
                <a:cxn ang="0">
                  <a:pos x="T2" y="T3"/>
                </a:cxn>
                <a:cxn ang="0">
                  <a:pos x="T4" y="T5"/>
                </a:cxn>
                <a:cxn ang="0">
                  <a:pos x="T6" y="T7"/>
                </a:cxn>
                <a:cxn ang="0">
                  <a:pos x="T8" y="T9"/>
                </a:cxn>
              </a:cxnLst>
              <a:rect l="0" t="0" r="r" b="b"/>
              <a:pathLst>
                <a:path w="141" h="19">
                  <a:moveTo>
                    <a:pt x="19" y="0"/>
                  </a:moveTo>
                  <a:lnTo>
                    <a:pt x="121" y="0"/>
                  </a:lnTo>
                  <a:lnTo>
                    <a:pt x="141" y="19"/>
                  </a:lnTo>
                  <a:lnTo>
                    <a:pt x="0" y="19"/>
                  </a:lnTo>
                  <a:lnTo>
                    <a:pt x="19" y="0"/>
                  </a:lnTo>
                  <a:close/>
                </a:path>
              </a:pathLst>
            </a:custGeom>
            <a:solidFill>
              <a:srgbClr val="0066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96" name="íşlïḋê"/>
            <p:cNvSpPr/>
            <p:nvPr/>
          </p:nvSpPr>
          <p:spPr bwMode="auto">
            <a:xfrm>
              <a:off x="798007" y="1339213"/>
              <a:ext cx="123008" cy="63964"/>
            </a:xfrm>
            <a:custGeom>
              <a:avLst/>
              <a:gdLst>
                <a:gd name="T0" fmla="*/ 12 w 91"/>
                <a:gd name="T1" fmla="*/ 16 h 47"/>
                <a:gd name="T2" fmla="*/ 22 w 91"/>
                <a:gd name="T3" fmla="*/ 11 h 47"/>
                <a:gd name="T4" fmla="*/ 22 w 91"/>
                <a:gd name="T5" fmla="*/ 0 h 47"/>
                <a:gd name="T6" fmla="*/ 0 w 91"/>
                <a:gd name="T7" fmla="*/ 0 h 47"/>
                <a:gd name="T8" fmla="*/ 0 w 91"/>
                <a:gd name="T9" fmla="*/ 47 h 47"/>
                <a:gd name="T10" fmla="*/ 23 w 91"/>
                <a:gd name="T11" fmla="*/ 47 h 47"/>
                <a:gd name="T12" fmla="*/ 24 w 91"/>
                <a:gd name="T13" fmla="*/ 26 h 47"/>
                <a:gd name="T14" fmla="*/ 12 w 91"/>
                <a:gd name="T15" fmla="*/ 16 h 47"/>
                <a:gd name="T16" fmla="*/ 63 w 91"/>
                <a:gd name="T17" fmla="*/ 0 h 47"/>
                <a:gd name="T18" fmla="*/ 27 w 91"/>
                <a:gd name="T19" fmla="*/ 0 h 47"/>
                <a:gd name="T20" fmla="*/ 27 w 91"/>
                <a:gd name="T21" fmla="*/ 10 h 47"/>
                <a:gd name="T22" fmla="*/ 63 w 91"/>
                <a:gd name="T23" fmla="*/ 10 h 47"/>
                <a:gd name="T24" fmla="*/ 63 w 91"/>
                <a:gd name="T25" fmla="*/ 0 h 47"/>
                <a:gd name="T26" fmla="*/ 57 w 91"/>
                <a:gd name="T27" fmla="*/ 47 h 47"/>
                <a:gd name="T28" fmla="*/ 63 w 91"/>
                <a:gd name="T29" fmla="*/ 47 h 47"/>
                <a:gd name="T30" fmla="*/ 63 w 91"/>
                <a:gd name="T31" fmla="*/ 25 h 47"/>
                <a:gd name="T32" fmla="*/ 57 w 91"/>
                <a:gd name="T33" fmla="*/ 25 h 47"/>
                <a:gd name="T34" fmla="*/ 57 w 91"/>
                <a:gd name="T35" fmla="*/ 47 h 47"/>
                <a:gd name="T36" fmla="*/ 26 w 91"/>
                <a:gd name="T37" fmla="*/ 47 h 47"/>
                <a:gd name="T38" fmla="*/ 33 w 91"/>
                <a:gd name="T39" fmla="*/ 47 h 47"/>
                <a:gd name="T40" fmla="*/ 33 w 91"/>
                <a:gd name="T41" fmla="*/ 25 h 47"/>
                <a:gd name="T42" fmla="*/ 26 w 91"/>
                <a:gd name="T43" fmla="*/ 25 h 47"/>
                <a:gd name="T44" fmla="*/ 26 w 91"/>
                <a:gd name="T45" fmla="*/ 47 h 47"/>
                <a:gd name="T46" fmla="*/ 38 w 91"/>
                <a:gd name="T47" fmla="*/ 47 h 47"/>
                <a:gd name="T48" fmla="*/ 53 w 91"/>
                <a:gd name="T49" fmla="*/ 47 h 47"/>
                <a:gd name="T50" fmla="*/ 53 w 91"/>
                <a:gd name="T51" fmla="*/ 25 h 47"/>
                <a:gd name="T52" fmla="*/ 38 w 91"/>
                <a:gd name="T53" fmla="*/ 25 h 47"/>
                <a:gd name="T54" fmla="*/ 38 w 91"/>
                <a:gd name="T55" fmla="*/ 47 h 47"/>
                <a:gd name="T56" fmla="*/ 68 w 91"/>
                <a:gd name="T57" fmla="*/ 0 h 47"/>
                <a:gd name="T58" fmla="*/ 68 w 91"/>
                <a:gd name="T59" fmla="*/ 10 h 47"/>
                <a:gd name="T60" fmla="*/ 78 w 91"/>
                <a:gd name="T61" fmla="*/ 17 h 47"/>
                <a:gd name="T62" fmla="*/ 68 w 91"/>
                <a:gd name="T63" fmla="*/ 25 h 47"/>
                <a:gd name="T64" fmla="*/ 67 w 91"/>
                <a:gd name="T65" fmla="*/ 25 h 47"/>
                <a:gd name="T66" fmla="*/ 67 w 91"/>
                <a:gd name="T67" fmla="*/ 47 h 47"/>
                <a:gd name="T68" fmla="*/ 91 w 91"/>
                <a:gd name="T69" fmla="*/ 47 h 47"/>
                <a:gd name="T70" fmla="*/ 91 w 91"/>
                <a:gd name="T71" fmla="*/ 0 h 47"/>
                <a:gd name="T72" fmla="*/ 68 w 91"/>
                <a:gd name="T73"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1" h="47">
                  <a:moveTo>
                    <a:pt x="12" y="16"/>
                  </a:moveTo>
                  <a:cubicBezTo>
                    <a:pt x="21" y="16"/>
                    <a:pt x="22" y="11"/>
                    <a:pt x="22" y="11"/>
                  </a:cubicBezTo>
                  <a:cubicBezTo>
                    <a:pt x="22" y="0"/>
                    <a:pt x="22" y="0"/>
                    <a:pt x="22" y="0"/>
                  </a:cubicBezTo>
                  <a:cubicBezTo>
                    <a:pt x="0" y="0"/>
                    <a:pt x="0" y="0"/>
                    <a:pt x="0" y="0"/>
                  </a:cubicBezTo>
                  <a:cubicBezTo>
                    <a:pt x="0" y="47"/>
                    <a:pt x="0" y="47"/>
                    <a:pt x="0" y="47"/>
                  </a:cubicBezTo>
                  <a:cubicBezTo>
                    <a:pt x="23" y="47"/>
                    <a:pt x="23" y="47"/>
                    <a:pt x="23" y="47"/>
                  </a:cubicBezTo>
                  <a:cubicBezTo>
                    <a:pt x="24" y="26"/>
                    <a:pt x="24" y="26"/>
                    <a:pt x="24" y="26"/>
                  </a:cubicBezTo>
                  <a:cubicBezTo>
                    <a:pt x="14" y="24"/>
                    <a:pt x="12" y="16"/>
                    <a:pt x="12" y="16"/>
                  </a:cubicBezTo>
                  <a:close/>
                  <a:moveTo>
                    <a:pt x="63" y="0"/>
                  </a:moveTo>
                  <a:cubicBezTo>
                    <a:pt x="27" y="0"/>
                    <a:pt x="27" y="0"/>
                    <a:pt x="27" y="0"/>
                  </a:cubicBezTo>
                  <a:cubicBezTo>
                    <a:pt x="27" y="10"/>
                    <a:pt x="27" y="10"/>
                    <a:pt x="27" y="10"/>
                  </a:cubicBezTo>
                  <a:cubicBezTo>
                    <a:pt x="63" y="10"/>
                    <a:pt x="63" y="10"/>
                    <a:pt x="63" y="10"/>
                  </a:cubicBezTo>
                  <a:lnTo>
                    <a:pt x="63" y="0"/>
                  </a:lnTo>
                  <a:close/>
                  <a:moveTo>
                    <a:pt x="57" y="47"/>
                  </a:moveTo>
                  <a:cubicBezTo>
                    <a:pt x="63" y="47"/>
                    <a:pt x="63" y="47"/>
                    <a:pt x="63" y="47"/>
                  </a:cubicBezTo>
                  <a:cubicBezTo>
                    <a:pt x="63" y="25"/>
                    <a:pt x="63" y="25"/>
                    <a:pt x="63" y="25"/>
                  </a:cubicBezTo>
                  <a:cubicBezTo>
                    <a:pt x="57" y="25"/>
                    <a:pt x="57" y="25"/>
                    <a:pt x="57" y="25"/>
                  </a:cubicBezTo>
                  <a:lnTo>
                    <a:pt x="57" y="47"/>
                  </a:lnTo>
                  <a:close/>
                  <a:moveTo>
                    <a:pt x="26" y="47"/>
                  </a:moveTo>
                  <a:cubicBezTo>
                    <a:pt x="33" y="47"/>
                    <a:pt x="33" y="47"/>
                    <a:pt x="33" y="47"/>
                  </a:cubicBezTo>
                  <a:cubicBezTo>
                    <a:pt x="33" y="25"/>
                    <a:pt x="33" y="25"/>
                    <a:pt x="33" y="25"/>
                  </a:cubicBezTo>
                  <a:cubicBezTo>
                    <a:pt x="26" y="25"/>
                    <a:pt x="26" y="25"/>
                    <a:pt x="26" y="25"/>
                  </a:cubicBezTo>
                  <a:lnTo>
                    <a:pt x="26" y="47"/>
                  </a:lnTo>
                  <a:close/>
                  <a:moveTo>
                    <a:pt x="38" y="47"/>
                  </a:moveTo>
                  <a:cubicBezTo>
                    <a:pt x="53" y="47"/>
                    <a:pt x="53" y="47"/>
                    <a:pt x="53" y="47"/>
                  </a:cubicBezTo>
                  <a:cubicBezTo>
                    <a:pt x="53" y="25"/>
                    <a:pt x="53" y="25"/>
                    <a:pt x="53" y="25"/>
                  </a:cubicBezTo>
                  <a:cubicBezTo>
                    <a:pt x="38" y="25"/>
                    <a:pt x="38" y="25"/>
                    <a:pt x="38" y="25"/>
                  </a:cubicBezTo>
                  <a:lnTo>
                    <a:pt x="38" y="47"/>
                  </a:lnTo>
                  <a:close/>
                  <a:moveTo>
                    <a:pt x="68" y="0"/>
                  </a:moveTo>
                  <a:cubicBezTo>
                    <a:pt x="68" y="10"/>
                    <a:pt x="68" y="10"/>
                    <a:pt x="68" y="10"/>
                  </a:cubicBezTo>
                  <a:cubicBezTo>
                    <a:pt x="69" y="17"/>
                    <a:pt x="78" y="17"/>
                    <a:pt x="78" y="17"/>
                  </a:cubicBezTo>
                  <a:cubicBezTo>
                    <a:pt x="76" y="22"/>
                    <a:pt x="68" y="25"/>
                    <a:pt x="68" y="25"/>
                  </a:cubicBezTo>
                  <a:cubicBezTo>
                    <a:pt x="67" y="25"/>
                    <a:pt x="67" y="25"/>
                    <a:pt x="67" y="25"/>
                  </a:cubicBezTo>
                  <a:cubicBezTo>
                    <a:pt x="67" y="47"/>
                    <a:pt x="67" y="47"/>
                    <a:pt x="67" y="47"/>
                  </a:cubicBezTo>
                  <a:cubicBezTo>
                    <a:pt x="91" y="47"/>
                    <a:pt x="91" y="47"/>
                    <a:pt x="91" y="47"/>
                  </a:cubicBezTo>
                  <a:cubicBezTo>
                    <a:pt x="91" y="0"/>
                    <a:pt x="91" y="0"/>
                    <a:pt x="91" y="0"/>
                  </a:cubicBezTo>
                  <a:lnTo>
                    <a:pt x="68" y="0"/>
                  </a:lnTo>
                  <a:close/>
                </a:path>
              </a:pathLst>
            </a:custGeom>
            <a:solidFill>
              <a:srgbClr val="0066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97" name="ïsḻíḋè"/>
            <p:cNvSpPr/>
            <p:nvPr/>
          </p:nvSpPr>
          <p:spPr bwMode="auto">
            <a:xfrm>
              <a:off x="838353" y="1131085"/>
              <a:ext cx="40839" cy="38378"/>
            </a:xfrm>
            <a:custGeom>
              <a:avLst/>
              <a:gdLst>
                <a:gd name="T0" fmla="*/ 30 w 30"/>
                <a:gd name="T1" fmla="*/ 10 h 28"/>
                <a:gd name="T2" fmla="*/ 22 w 30"/>
                <a:gd name="T3" fmla="*/ 6 h 28"/>
                <a:gd name="T4" fmla="*/ 20 w 30"/>
                <a:gd name="T5" fmla="*/ 7 h 28"/>
                <a:gd name="T6" fmla="*/ 20 w 30"/>
                <a:gd name="T7" fmla="*/ 7 h 28"/>
                <a:gd name="T8" fmla="*/ 15 w 30"/>
                <a:gd name="T9" fmla="*/ 0 h 28"/>
                <a:gd name="T10" fmla="*/ 10 w 30"/>
                <a:gd name="T11" fmla="*/ 7 h 28"/>
                <a:gd name="T12" fmla="*/ 10 w 30"/>
                <a:gd name="T13" fmla="*/ 7 h 28"/>
                <a:gd name="T14" fmla="*/ 9 w 30"/>
                <a:gd name="T15" fmla="*/ 6 h 28"/>
                <a:gd name="T16" fmla="*/ 1 w 30"/>
                <a:gd name="T17" fmla="*/ 10 h 28"/>
                <a:gd name="T18" fmla="*/ 6 w 30"/>
                <a:gd name="T19" fmla="*/ 17 h 28"/>
                <a:gd name="T20" fmla="*/ 8 w 30"/>
                <a:gd name="T21" fmla="*/ 17 h 28"/>
                <a:gd name="T22" fmla="*/ 7 w 30"/>
                <a:gd name="T23" fmla="*/ 17 h 28"/>
                <a:gd name="T24" fmla="*/ 6 w 30"/>
                <a:gd name="T25" fmla="*/ 26 h 28"/>
                <a:gd name="T26" fmla="*/ 14 w 30"/>
                <a:gd name="T27" fmla="*/ 25 h 28"/>
                <a:gd name="T28" fmla="*/ 15 w 30"/>
                <a:gd name="T29" fmla="*/ 24 h 28"/>
                <a:gd name="T30" fmla="*/ 17 w 30"/>
                <a:gd name="T31" fmla="*/ 26 h 28"/>
                <a:gd name="T32" fmla="*/ 25 w 30"/>
                <a:gd name="T33" fmla="*/ 25 h 28"/>
                <a:gd name="T34" fmla="*/ 23 w 30"/>
                <a:gd name="T35" fmla="*/ 17 h 28"/>
                <a:gd name="T36" fmla="*/ 23 w 30"/>
                <a:gd name="T37" fmla="*/ 17 h 28"/>
                <a:gd name="T38" fmla="*/ 24 w 30"/>
                <a:gd name="T39" fmla="*/ 17 h 28"/>
                <a:gd name="T40" fmla="*/ 30 w 30"/>
                <a:gd name="T41" fmla="*/ 10 h 28"/>
                <a:gd name="T42" fmla="*/ 15 w 30"/>
                <a:gd name="T43" fmla="*/ 16 h 28"/>
                <a:gd name="T44" fmla="*/ 12 w 30"/>
                <a:gd name="T45" fmla="*/ 14 h 28"/>
                <a:gd name="T46" fmla="*/ 15 w 30"/>
                <a:gd name="T47" fmla="*/ 11 h 28"/>
                <a:gd name="T48" fmla="*/ 18 w 30"/>
                <a:gd name="T49" fmla="*/ 14 h 28"/>
                <a:gd name="T50" fmla="*/ 15 w 30"/>
                <a:gd name="T51" fmla="*/ 1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0" h="28">
                  <a:moveTo>
                    <a:pt x="30" y="10"/>
                  </a:moveTo>
                  <a:cubicBezTo>
                    <a:pt x="29" y="7"/>
                    <a:pt x="25" y="5"/>
                    <a:pt x="22" y="6"/>
                  </a:cubicBezTo>
                  <a:cubicBezTo>
                    <a:pt x="21" y="6"/>
                    <a:pt x="21" y="7"/>
                    <a:pt x="20" y="7"/>
                  </a:cubicBezTo>
                  <a:cubicBezTo>
                    <a:pt x="20" y="7"/>
                    <a:pt x="20" y="7"/>
                    <a:pt x="20" y="7"/>
                  </a:cubicBezTo>
                  <a:cubicBezTo>
                    <a:pt x="20" y="3"/>
                    <a:pt x="18" y="0"/>
                    <a:pt x="15" y="0"/>
                  </a:cubicBezTo>
                  <a:cubicBezTo>
                    <a:pt x="12" y="0"/>
                    <a:pt x="10" y="3"/>
                    <a:pt x="10" y="7"/>
                  </a:cubicBezTo>
                  <a:cubicBezTo>
                    <a:pt x="10" y="7"/>
                    <a:pt x="10" y="7"/>
                    <a:pt x="10" y="7"/>
                  </a:cubicBezTo>
                  <a:cubicBezTo>
                    <a:pt x="10" y="7"/>
                    <a:pt x="9" y="6"/>
                    <a:pt x="9" y="6"/>
                  </a:cubicBezTo>
                  <a:cubicBezTo>
                    <a:pt x="5" y="5"/>
                    <a:pt x="2" y="7"/>
                    <a:pt x="1" y="10"/>
                  </a:cubicBezTo>
                  <a:cubicBezTo>
                    <a:pt x="0" y="13"/>
                    <a:pt x="3" y="16"/>
                    <a:pt x="6" y="17"/>
                  </a:cubicBezTo>
                  <a:cubicBezTo>
                    <a:pt x="7" y="17"/>
                    <a:pt x="7" y="17"/>
                    <a:pt x="8" y="17"/>
                  </a:cubicBezTo>
                  <a:cubicBezTo>
                    <a:pt x="7" y="17"/>
                    <a:pt x="7" y="17"/>
                    <a:pt x="7" y="17"/>
                  </a:cubicBezTo>
                  <a:cubicBezTo>
                    <a:pt x="4" y="20"/>
                    <a:pt x="4" y="23"/>
                    <a:pt x="6" y="26"/>
                  </a:cubicBezTo>
                  <a:cubicBezTo>
                    <a:pt x="7" y="28"/>
                    <a:pt x="11" y="28"/>
                    <a:pt x="14" y="25"/>
                  </a:cubicBezTo>
                  <a:cubicBezTo>
                    <a:pt x="14" y="25"/>
                    <a:pt x="15" y="24"/>
                    <a:pt x="15" y="24"/>
                  </a:cubicBezTo>
                  <a:cubicBezTo>
                    <a:pt x="16" y="24"/>
                    <a:pt x="16" y="25"/>
                    <a:pt x="17" y="26"/>
                  </a:cubicBezTo>
                  <a:cubicBezTo>
                    <a:pt x="20" y="28"/>
                    <a:pt x="23" y="28"/>
                    <a:pt x="25" y="25"/>
                  </a:cubicBezTo>
                  <a:cubicBezTo>
                    <a:pt x="27" y="23"/>
                    <a:pt x="26" y="19"/>
                    <a:pt x="23" y="17"/>
                  </a:cubicBezTo>
                  <a:cubicBezTo>
                    <a:pt x="23" y="17"/>
                    <a:pt x="23" y="17"/>
                    <a:pt x="23" y="17"/>
                  </a:cubicBezTo>
                  <a:cubicBezTo>
                    <a:pt x="23" y="17"/>
                    <a:pt x="24" y="17"/>
                    <a:pt x="24" y="17"/>
                  </a:cubicBezTo>
                  <a:cubicBezTo>
                    <a:pt x="28" y="16"/>
                    <a:pt x="30" y="13"/>
                    <a:pt x="30" y="10"/>
                  </a:cubicBezTo>
                  <a:close/>
                  <a:moveTo>
                    <a:pt x="15" y="16"/>
                  </a:moveTo>
                  <a:cubicBezTo>
                    <a:pt x="14" y="16"/>
                    <a:pt x="12" y="15"/>
                    <a:pt x="12" y="14"/>
                  </a:cubicBezTo>
                  <a:cubicBezTo>
                    <a:pt x="12" y="12"/>
                    <a:pt x="14" y="11"/>
                    <a:pt x="15" y="11"/>
                  </a:cubicBezTo>
                  <a:cubicBezTo>
                    <a:pt x="17" y="11"/>
                    <a:pt x="18" y="12"/>
                    <a:pt x="18" y="14"/>
                  </a:cubicBezTo>
                  <a:cubicBezTo>
                    <a:pt x="18" y="15"/>
                    <a:pt x="17" y="16"/>
                    <a:pt x="15" y="16"/>
                  </a:cubicBezTo>
                  <a:close/>
                </a:path>
              </a:pathLst>
            </a:custGeom>
            <a:solidFill>
              <a:srgbClr val="0066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98" name="íṣľide"/>
            <p:cNvSpPr/>
            <p:nvPr/>
          </p:nvSpPr>
          <p:spPr bwMode="auto">
            <a:xfrm>
              <a:off x="861479" y="1200461"/>
              <a:ext cx="21649" cy="24602"/>
            </a:xfrm>
            <a:custGeom>
              <a:avLst/>
              <a:gdLst>
                <a:gd name="T0" fmla="*/ 0 w 44"/>
                <a:gd name="T1" fmla="*/ 0 h 50"/>
                <a:gd name="T2" fmla="*/ 33 w 44"/>
                <a:gd name="T3" fmla="*/ 50 h 50"/>
                <a:gd name="T4" fmla="*/ 36 w 44"/>
                <a:gd name="T5" fmla="*/ 50 h 50"/>
                <a:gd name="T6" fmla="*/ 44 w 44"/>
                <a:gd name="T7" fmla="*/ 39 h 50"/>
                <a:gd name="T8" fmla="*/ 17 w 44"/>
                <a:gd name="T9" fmla="*/ 0 h 50"/>
                <a:gd name="T10" fmla="*/ 0 w 44"/>
                <a:gd name="T11" fmla="*/ 0 h 50"/>
                <a:gd name="T12" fmla="*/ 0 w 44"/>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44" h="50">
                  <a:moveTo>
                    <a:pt x="0" y="0"/>
                  </a:moveTo>
                  <a:lnTo>
                    <a:pt x="33" y="50"/>
                  </a:lnTo>
                  <a:lnTo>
                    <a:pt x="36" y="50"/>
                  </a:lnTo>
                  <a:lnTo>
                    <a:pt x="44" y="39"/>
                  </a:lnTo>
                  <a:lnTo>
                    <a:pt x="17" y="0"/>
                  </a:lnTo>
                  <a:lnTo>
                    <a:pt x="0" y="0"/>
                  </a:lnTo>
                  <a:lnTo>
                    <a:pt x="0" y="0"/>
                  </a:lnTo>
                  <a:close/>
                </a:path>
              </a:pathLst>
            </a:custGeom>
            <a:solidFill>
              <a:srgbClr val="0066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99" name="íṧļîḓè"/>
            <p:cNvSpPr/>
            <p:nvPr/>
          </p:nvSpPr>
          <p:spPr bwMode="auto">
            <a:xfrm>
              <a:off x="730106" y="1169463"/>
              <a:ext cx="147609" cy="57076"/>
            </a:xfrm>
            <a:custGeom>
              <a:avLst/>
              <a:gdLst>
                <a:gd name="T0" fmla="*/ 0 w 109"/>
                <a:gd name="T1" fmla="*/ 42 h 42"/>
                <a:gd name="T2" fmla="*/ 44 w 109"/>
                <a:gd name="T3" fmla="*/ 8 h 42"/>
                <a:gd name="T4" fmla="*/ 97 w 109"/>
                <a:gd name="T5" fmla="*/ 24 h 42"/>
                <a:gd name="T6" fmla="*/ 109 w 109"/>
                <a:gd name="T7" fmla="*/ 41 h 42"/>
              </a:gdLst>
              <a:ahLst/>
              <a:cxnLst>
                <a:cxn ang="0">
                  <a:pos x="T0" y="T1"/>
                </a:cxn>
                <a:cxn ang="0">
                  <a:pos x="T2" y="T3"/>
                </a:cxn>
                <a:cxn ang="0">
                  <a:pos x="T4" y="T5"/>
                </a:cxn>
                <a:cxn ang="0">
                  <a:pos x="T6" y="T7"/>
                </a:cxn>
              </a:cxnLst>
              <a:rect l="0" t="0" r="r" b="b"/>
              <a:pathLst>
                <a:path w="109" h="42">
                  <a:moveTo>
                    <a:pt x="0" y="42"/>
                  </a:moveTo>
                  <a:cubicBezTo>
                    <a:pt x="0" y="42"/>
                    <a:pt x="14" y="16"/>
                    <a:pt x="44" y="8"/>
                  </a:cubicBezTo>
                  <a:cubicBezTo>
                    <a:pt x="44" y="8"/>
                    <a:pt x="75" y="0"/>
                    <a:pt x="97" y="24"/>
                  </a:cubicBezTo>
                  <a:cubicBezTo>
                    <a:pt x="97" y="24"/>
                    <a:pt x="107" y="37"/>
                    <a:pt x="109" y="41"/>
                  </a:cubicBezTo>
                </a:path>
              </a:pathLst>
            </a:custGeom>
            <a:noFill/>
            <a:ln w="3175" cap="flat">
              <a:solidFill>
                <a:srgbClr val="006641"/>
              </a:solidFill>
              <a:prstDash val="solid"/>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a:endParaRPr/>
            </a:p>
          </p:txBody>
        </p:sp>
        <p:sp>
          <p:nvSpPr>
            <p:cNvPr id="100" name="is1îdê"/>
            <p:cNvSpPr/>
            <p:nvPr/>
          </p:nvSpPr>
          <p:spPr bwMode="auto">
            <a:xfrm>
              <a:off x="703045" y="1225062"/>
              <a:ext cx="28538" cy="39363"/>
            </a:xfrm>
            <a:custGeom>
              <a:avLst/>
              <a:gdLst>
                <a:gd name="T0" fmla="*/ 14 w 21"/>
                <a:gd name="T1" fmla="*/ 17 h 29"/>
                <a:gd name="T2" fmla="*/ 0 w 21"/>
                <a:gd name="T3" fmla="*/ 28 h 29"/>
                <a:gd name="T4" fmla="*/ 6 w 21"/>
                <a:gd name="T5" fmla="*/ 11 h 29"/>
                <a:gd name="T6" fmla="*/ 20 w 21"/>
                <a:gd name="T7" fmla="*/ 0 h 29"/>
                <a:gd name="T8" fmla="*/ 14 w 21"/>
                <a:gd name="T9" fmla="*/ 17 h 29"/>
              </a:gdLst>
              <a:ahLst/>
              <a:cxnLst>
                <a:cxn ang="0">
                  <a:pos x="T0" y="T1"/>
                </a:cxn>
                <a:cxn ang="0">
                  <a:pos x="T2" y="T3"/>
                </a:cxn>
                <a:cxn ang="0">
                  <a:pos x="T4" y="T5"/>
                </a:cxn>
                <a:cxn ang="0">
                  <a:pos x="T6" y="T7"/>
                </a:cxn>
                <a:cxn ang="0">
                  <a:pos x="T8" y="T9"/>
                </a:cxn>
              </a:cxnLst>
              <a:rect l="0" t="0" r="r" b="b"/>
              <a:pathLst>
                <a:path w="21" h="29">
                  <a:moveTo>
                    <a:pt x="14" y="17"/>
                  </a:moveTo>
                  <a:cubicBezTo>
                    <a:pt x="9" y="25"/>
                    <a:pt x="1" y="29"/>
                    <a:pt x="0" y="28"/>
                  </a:cubicBezTo>
                  <a:cubicBezTo>
                    <a:pt x="0" y="28"/>
                    <a:pt x="1" y="19"/>
                    <a:pt x="6" y="11"/>
                  </a:cubicBezTo>
                  <a:cubicBezTo>
                    <a:pt x="11" y="4"/>
                    <a:pt x="19" y="0"/>
                    <a:pt x="20" y="0"/>
                  </a:cubicBezTo>
                  <a:cubicBezTo>
                    <a:pt x="21" y="1"/>
                    <a:pt x="19" y="9"/>
                    <a:pt x="14" y="17"/>
                  </a:cubicBezTo>
                  <a:close/>
                </a:path>
              </a:pathLst>
            </a:custGeom>
            <a:solidFill>
              <a:srgbClr val="0066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01" name="ísļïḍe"/>
            <p:cNvSpPr/>
            <p:nvPr/>
          </p:nvSpPr>
          <p:spPr bwMode="auto">
            <a:xfrm>
              <a:off x="702061" y="1207349"/>
              <a:ext cx="37887" cy="16237"/>
            </a:xfrm>
            <a:custGeom>
              <a:avLst/>
              <a:gdLst>
                <a:gd name="T0" fmla="*/ 14 w 28"/>
                <a:gd name="T1" fmla="*/ 11 h 12"/>
                <a:gd name="T2" fmla="*/ 0 w 28"/>
                <a:gd name="T3" fmla="*/ 10 h 12"/>
                <a:gd name="T4" fmla="*/ 13 w 28"/>
                <a:gd name="T5" fmla="*/ 1 h 12"/>
                <a:gd name="T6" fmla="*/ 28 w 28"/>
                <a:gd name="T7" fmla="*/ 4 h 12"/>
                <a:gd name="T8" fmla="*/ 14 w 28"/>
                <a:gd name="T9" fmla="*/ 11 h 12"/>
              </a:gdLst>
              <a:ahLst/>
              <a:cxnLst>
                <a:cxn ang="0">
                  <a:pos x="T0" y="T1"/>
                </a:cxn>
                <a:cxn ang="0">
                  <a:pos x="T2" y="T3"/>
                </a:cxn>
                <a:cxn ang="0">
                  <a:pos x="T4" y="T5"/>
                </a:cxn>
                <a:cxn ang="0">
                  <a:pos x="T6" y="T7"/>
                </a:cxn>
                <a:cxn ang="0">
                  <a:pos x="T8" y="T9"/>
                </a:cxn>
              </a:cxnLst>
              <a:rect l="0" t="0" r="r" b="b"/>
              <a:pathLst>
                <a:path w="28" h="12">
                  <a:moveTo>
                    <a:pt x="14" y="11"/>
                  </a:moveTo>
                  <a:cubicBezTo>
                    <a:pt x="6" y="12"/>
                    <a:pt x="0" y="11"/>
                    <a:pt x="0" y="10"/>
                  </a:cubicBezTo>
                  <a:cubicBezTo>
                    <a:pt x="0" y="9"/>
                    <a:pt x="5" y="3"/>
                    <a:pt x="13" y="1"/>
                  </a:cubicBezTo>
                  <a:cubicBezTo>
                    <a:pt x="21" y="0"/>
                    <a:pt x="28" y="3"/>
                    <a:pt x="28" y="4"/>
                  </a:cubicBezTo>
                  <a:cubicBezTo>
                    <a:pt x="28" y="5"/>
                    <a:pt x="22" y="10"/>
                    <a:pt x="14" y="11"/>
                  </a:cubicBezTo>
                  <a:close/>
                </a:path>
              </a:pathLst>
            </a:custGeom>
            <a:solidFill>
              <a:srgbClr val="0066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02" name="íŝliḓè"/>
            <p:cNvSpPr/>
            <p:nvPr/>
          </p:nvSpPr>
          <p:spPr bwMode="auto">
            <a:xfrm>
              <a:off x="733058" y="1211286"/>
              <a:ext cx="13285" cy="36902"/>
            </a:xfrm>
            <a:custGeom>
              <a:avLst/>
              <a:gdLst>
                <a:gd name="T0" fmla="*/ 1 w 10"/>
                <a:gd name="T1" fmla="*/ 14 h 27"/>
                <a:gd name="T2" fmla="*/ 5 w 10"/>
                <a:gd name="T3" fmla="*/ 27 h 27"/>
                <a:gd name="T4" fmla="*/ 10 w 10"/>
                <a:gd name="T5" fmla="*/ 14 h 27"/>
                <a:gd name="T6" fmla="*/ 5 w 10"/>
                <a:gd name="T7" fmla="*/ 1 h 27"/>
                <a:gd name="T8" fmla="*/ 1 w 10"/>
                <a:gd name="T9" fmla="*/ 14 h 27"/>
              </a:gdLst>
              <a:ahLst/>
              <a:cxnLst>
                <a:cxn ang="0">
                  <a:pos x="T0" y="T1"/>
                </a:cxn>
                <a:cxn ang="0">
                  <a:pos x="T2" y="T3"/>
                </a:cxn>
                <a:cxn ang="0">
                  <a:pos x="T4" y="T5"/>
                </a:cxn>
                <a:cxn ang="0">
                  <a:pos x="T6" y="T7"/>
                </a:cxn>
                <a:cxn ang="0">
                  <a:pos x="T8" y="T9"/>
                </a:cxn>
              </a:cxnLst>
              <a:rect l="0" t="0" r="r" b="b"/>
              <a:pathLst>
                <a:path w="10" h="27">
                  <a:moveTo>
                    <a:pt x="1" y="14"/>
                  </a:moveTo>
                  <a:cubicBezTo>
                    <a:pt x="1" y="22"/>
                    <a:pt x="4" y="27"/>
                    <a:pt x="5" y="27"/>
                  </a:cubicBezTo>
                  <a:cubicBezTo>
                    <a:pt x="6" y="27"/>
                    <a:pt x="10" y="22"/>
                    <a:pt x="10" y="14"/>
                  </a:cubicBezTo>
                  <a:cubicBezTo>
                    <a:pt x="10" y="7"/>
                    <a:pt x="6" y="1"/>
                    <a:pt x="5" y="1"/>
                  </a:cubicBezTo>
                  <a:cubicBezTo>
                    <a:pt x="4" y="0"/>
                    <a:pt x="0" y="7"/>
                    <a:pt x="1" y="14"/>
                  </a:cubicBezTo>
                  <a:close/>
                </a:path>
              </a:pathLst>
            </a:custGeom>
            <a:solidFill>
              <a:srgbClr val="0066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03" name="ïşḷîḍê"/>
            <p:cNvSpPr/>
            <p:nvPr/>
          </p:nvSpPr>
          <p:spPr bwMode="auto">
            <a:xfrm>
              <a:off x="722234" y="1186684"/>
              <a:ext cx="39363" cy="13777"/>
            </a:xfrm>
            <a:custGeom>
              <a:avLst/>
              <a:gdLst>
                <a:gd name="T0" fmla="*/ 14 w 29"/>
                <a:gd name="T1" fmla="*/ 10 h 10"/>
                <a:gd name="T2" fmla="*/ 0 w 29"/>
                <a:gd name="T3" fmla="*/ 6 h 10"/>
                <a:gd name="T4" fmla="*/ 14 w 29"/>
                <a:gd name="T5" fmla="*/ 0 h 10"/>
                <a:gd name="T6" fmla="*/ 29 w 29"/>
                <a:gd name="T7" fmla="*/ 5 h 10"/>
                <a:gd name="T8" fmla="*/ 14 w 29"/>
                <a:gd name="T9" fmla="*/ 10 h 10"/>
              </a:gdLst>
              <a:ahLst/>
              <a:cxnLst>
                <a:cxn ang="0">
                  <a:pos x="T0" y="T1"/>
                </a:cxn>
                <a:cxn ang="0">
                  <a:pos x="T2" y="T3"/>
                </a:cxn>
                <a:cxn ang="0">
                  <a:pos x="T4" y="T5"/>
                </a:cxn>
                <a:cxn ang="0">
                  <a:pos x="T6" y="T7"/>
                </a:cxn>
                <a:cxn ang="0">
                  <a:pos x="T8" y="T9"/>
                </a:cxn>
              </a:cxnLst>
              <a:rect l="0" t="0" r="r" b="b"/>
              <a:pathLst>
                <a:path w="29" h="10">
                  <a:moveTo>
                    <a:pt x="14" y="10"/>
                  </a:moveTo>
                  <a:cubicBezTo>
                    <a:pt x="6" y="10"/>
                    <a:pt x="0" y="7"/>
                    <a:pt x="0" y="6"/>
                  </a:cubicBezTo>
                  <a:cubicBezTo>
                    <a:pt x="0" y="6"/>
                    <a:pt x="6" y="0"/>
                    <a:pt x="14" y="0"/>
                  </a:cubicBezTo>
                  <a:cubicBezTo>
                    <a:pt x="22" y="0"/>
                    <a:pt x="29" y="4"/>
                    <a:pt x="29" y="5"/>
                  </a:cubicBezTo>
                  <a:cubicBezTo>
                    <a:pt x="29" y="6"/>
                    <a:pt x="22" y="10"/>
                    <a:pt x="14" y="10"/>
                  </a:cubicBezTo>
                  <a:close/>
                </a:path>
              </a:pathLst>
            </a:custGeom>
            <a:solidFill>
              <a:srgbClr val="0066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04" name="îṡḻiḍê"/>
            <p:cNvSpPr/>
            <p:nvPr/>
          </p:nvSpPr>
          <p:spPr bwMode="auto">
            <a:xfrm>
              <a:off x="751756" y="1192588"/>
              <a:ext cx="15253" cy="36411"/>
            </a:xfrm>
            <a:custGeom>
              <a:avLst/>
              <a:gdLst>
                <a:gd name="T0" fmla="*/ 1 w 11"/>
                <a:gd name="T1" fmla="*/ 14 h 27"/>
                <a:gd name="T2" fmla="*/ 3 w 11"/>
                <a:gd name="T3" fmla="*/ 27 h 27"/>
                <a:gd name="T4" fmla="*/ 10 w 11"/>
                <a:gd name="T5" fmla="*/ 15 h 27"/>
                <a:gd name="T6" fmla="*/ 7 w 11"/>
                <a:gd name="T7" fmla="*/ 1 h 27"/>
                <a:gd name="T8" fmla="*/ 1 w 11"/>
                <a:gd name="T9" fmla="*/ 14 h 27"/>
              </a:gdLst>
              <a:ahLst/>
              <a:cxnLst>
                <a:cxn ang="0">
                  <a:pos x="T0" y="T1"/>
                </a:cxn>
                <a:cxn ang="0">
                  <a:pos x="T2" y="T3"/>
                </a:cxn>
                <a:cxn ang="0">
                  <a:pos x="T4" y="T5"/>
                </a:cxn>
                <a:cxn ang="0">
                  <a:pos x="T6" y="T7"/>
                </a:cxn>
                <a:cxn ang="0">
                  <a:pos x="T8" y="T9"/>
                </a:cxn>
              </a:cxnLst>
              <a:rect l="0" t="0" r="r" b="b"/>
              <a:pathLst>
                <a:path w="11" h="27">
                  <a:moveTo>
                    <a:pt x="1" y="14"/>
                  </a:moveTo>
                  <a:cubicBezTo>
                    <a:pt x="0" y="21"/>
                    <a:pt x="2" y="27"/>
                    <a:pt x="3" y="27"/>
                  </a:cubicBezTo>
                  <a:cubicBezTo>
                    <a:pt x="4" y="27"/>
                    <a:pt x="9" y="22"/>
                    <a:pt x="10" y="15"/>
                  </a:cubicBezTo>
                  <a:cubicBezTo>
                    <a:pt x="11" y="7"/>
                    <a:pt x="7" y="1"/>
                    <a:pt x="7" y="1"/>
                  </a:cubicBezTo>
                  <a:cubicBezTo>
                    <a:pt x="6" y="0"/>
                    <a:pt x="1" y="6"/>
                    <a:pt x="1" y="14"/>
                  </a:cubicBezTo>
                  <a:close/>
                </a:path>
              </a:pathLst>
            </a:custGeom>
            <a:solidFill>
              <a:srgbClr val="0066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05" name="iš1ïḓe"/>
            <p:cNvSpPr/>
            <p:nvPr/>
          </p:nvSpPr>
          <p:spPr bwMode="auto">
            <a:xfrm>
              <a:off x="747819" y="1163559"/>
              <a:ext cx="37887" cy="20665"/>
            </a:xfrm>
            <a:custGeom>
              <a:avLst/>
              <a:gdLst>
                <a:gd name="T0" fmla="*/ 13 w 28"/>
                <a:gd name="T1" fmla="*/ 12 h 15"/>
                <a:gd name="T2" fmla="*/ 1 w 28"/>
                <a:gd name="T3" fmla="*/ 4 h 15"/>
                <a:gd name="T4" fmla="*/ 16 w 28"/>
                <a:gd name="T5" fmla="*/ 3 h 15"/>
                <a:gd name="T6" fmla="*/ 28 w 28"/>
                <a:gd name="T7" fmla="*/ 13 h 15"/>
                <a:gd name="T8" fmla="*/ 13 w 28"/>
                <a:gd name="T9" fmla="*/ 12 h 15"/>
              </a:gdLst>
              <a:ahLst/>
              <a:cxnLst>
                <a:cxn ang="0">
                  <a:pos x="T0" y="T1"/>
                </a:cxn>
                <a:cxn ang="0">
                  <a:pos x="T2" y="T3"/>
                </a:cxn>
                <a:cxn ang="0">
                  <a:pos x="T4" y="T5"/>
                </a:cxn>
                <a:cxn ang="0">
                  <a:pos x="T6" y="T7"/>
                </a:cxn>
                <a:cxn ang="0">
                  <a:pos x="T8" y="T9"/>
                </a:cxn>
              </a:cxnLst>
              <a:rect l="0" t="0" r="r" b="b"/>
              <a:pathLst>
                <a:path w="28" h="15">
                  <a:moveTo>
                    <a:pt x="13" y="12"/>
                  </a:moveTo>
                  <a:cubicBezTo>
                    <a:pt x="5" y="9"/>
                    <a:pt x="0" y="5"/>
                    <a:pt x="1" y="4"/>
                  </a:cubicBezTo>
                  <a:cubicBezTo>
                    <a:pt x="1" y="3"/>
                    <a:pt x="9" y="0"/>
                    <a:pt x="16" y="3"/>
                  </a:cubicBezTo>
                  <a:cubicBezTo>
                    <a:pt x="24" y="6"/>
                    <a:pt x="28" y="12"/>
                    <a:pt x="28" y="13"/>
                  </a:cubicBezTo>
                  <a:cubicBezTo>
                    <a:pt x="28" y="14"/>
                    <a:pt x="20" y="15"/>
                    <a:pt x="13" y="12"/>
                  </a:cubicBezTo>
                  <a:close/>
                </a:path>
              </a:pathLst>
            </a:custGeom>
            <a:solidFill>
              <a:srgbClr val="0066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06" name="ïś1ïďe"/>
            <p:cNvSpPr/>
            <p:nvPr/>
          </p:nvSpPr>
          <p:spPr bwMode="auto">
            <a:xfrm>
              <a:off x="781770" y="1152734"/>
              <a:ext cx="33950" cy="26078"/>
            </a:xfrm>
            <a:custGeom>
              <a:avLst/>
              <a:gdLst>
                <a:gd name="T0" fmla="*/ 10 w 25"/>
                <a:gd name="T1" fmla="*/ 11 h 19"/>
                <a:gd name="T2" fmla="*/ 1 w 25"/>
                <a:gd name="T3" fmla="*/ 2 h 19"/>
                <a:gd name="T4" fmla="*/ 17 w 25"/>
                <a:gd name="T5" fmla="*/ 5 h 19"/>
                <a:gd name="T6" fmla="*/ 24 w 25"/>
                <a:gd name="T7" fmla="*/ 18 h 19"/>
                <a:gd name="T8" fmla="*/ 10 w 25"/>
                <a:gd name="T9" fmla="*/ 11 h 19"/>
              </a:gdLst>
              <a:ahLst/>
              <a:cxnLst>
                <a:cxn ang="0">
                  <a:pos x="T0" y="T1"/>
                </a:cxn>
                <a:cxn ang="0">
                  <a:pos x="T2" y="T3"/>
                </a:cxn>
                <a:cxn ang="0">
                  <a:pos x="T4" y="T5"/>
                </a:cxn>
                <a:cxn ang="0">
                  <a:pos x="T6" y="T7"/>
                </a:cxn>
                <a:cxn ang="0">
                  <a:pos x="T8" y="T9"/>
                </a:cxn>
              </a:cxnLst>
              <a:rect l="0" t="0" r="r" b="b"/>
              <a:pathLst>
                <a:path w="25" h="19">
                  <a:moveTo>
                    <a:pt x="10" y="11"/>
                  </a:moveTo>
                  <a:cubicBezTo>
                    <a:pt x="4" y="7"/>
                    <a:pt x="0" y="3"/>
                    <a:pt x="1" y="2"/>
                  </a:cubicBezTo>
                  <a:cubicBezTo>
                    <a:pt x="1" y="1"/>
                    <a:pt x="11" y="0"/>
                    <a:pt x="17" y="5"/>
                  </a:cubicBezTo>
                  <a:cubicBezTo>
                    <a:pt x="23" y="10"/>
                    <a:pt x="25" y="18"/>
                    <a:pt x="24" y="18"/>
                  </a:cubicBezTo>
                  <a:cubicBezTo>
                    <a:pt x="23" y="19"/>
                    <a:pt x="17" y="16"/>
                    <a:pt x="10" y="11"/>
                  </a:cubicBezTo>
                  <a:close/>
                </a:path>
              </a:pathLst>
            </a:custGeom>
            <a:solidFill>
              <a:srgbClr val="0066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07" name="ïṩlíḓè"/>
            <p:cNvSpPr/>
            <p:nvPr/>
          </p:nvSpPr>
          <p:spPr bwMode="auto">
            <a:xfrm>
              <a:off x="815720" y="1148798"/>
              <a:ext cx="25586" cy="36902"/>
            </a:xfrm>
            <a:custGeom>
              <a:avLst/>
              <a:gdLst>
                <a:gd name="T0" fmla="*/ 7 w 19"/>
                <a:gd name="T1" fmla="*/ 14 h 27"/>
                <a:gd name="T2" fmla="*/ 0 w 19"/>
                <a:gd name="T3" fmla="*/ 0 h 27"/>
                <a:gd name="T4" fmla="*/ 15 w 19"/>
                <a:gd name="T5" fmla="*/ 10 h 27"/>
                <a:gd name="T6" fmla="*/ 18 w 19"/>
                <a:gd name="T7" fmla="*/ 27 h 27"/>
                <a:gd name="T8" fmla="*/ 7 w 19"/>
                <a:gd name="T9" fmla="*/ 14 h 27"/>
              </a:gdLst>
              <a:ahLst/>
              <a:cxnLst>
                <a:cxn ang="0">
                  <a:pos x="T0" y="T1"/>
                </a:cxn>
                <a:cxn ang="0">
                  <a:pos x="T2" y="T3"/>
                </a:cxn>
                <a:cxn ang="0">
                  <a:pos x="T4" y="T5"/>
                </a:cxn>
                <a:cxn ang="0">
                  <a:pos x="T6" y="T7"/>
                </a:cxn>
                <a:cxn ang="0">
                  <a:pos x="T8" y="T9"/>
                </a:cxn>
              </a:cxnLst>
              <a:rect l="0" t="0" r="r" b="b"/>
              <a:pathLst>
                <a:path w="19" h="27">
                  <a:moveTo>
                    <a:pt x="7" y="14"/>
                  </a:moveTo>
                  <a:cubicBezTo>
                    <a:pt x="2" y="7"/>
                    <a:pt x="0" y="1"/>
                    <a:pt x="0" y="0"/>
                  </a:cubicBezTo>
                  <a:cubicBezTo>
                    <a:pt x="0" y="0"/>
                    <a:pt x="10" y="2"/>
                    <a:pt x="15" y="10"/>
                  </a:cubicBezTo>
                  <a:cubicBezTo>
                    <a:pt x="19" y="18"/>
                    <a:pt x="19" y="27"/>
                    <a:pt x="18" y="27"/>
                  </a:cubicBezTo>
                  <a:cubicBezTo>
                    <a:pt x="17" y="27"/>
                    <a:pt x="12" y="22"/>
                    <a:pt x="7" y="14"/>
                  </a:cubicBezTo>
                  <a:close/>
                </a:path>
              </a:pathLst>
            </a:custGeom>
            <a:solidFill>
              <a:srgbClr val="0066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08" name="iś1iḑê"/>
            <p:cNvSpPr/>
            <p:nvPr/>
          </p:nvSpPr>
          <p:spPr bwMode="auto">
            <a:xfrm>
              <a:off x="774881" y="1180288"/>
              <a:ext cx="14761" cy="35426"/>
            </a:xfrm>
            <a:custGeom>
              <a:avLst/>
              <a:gdLst>
                <a:gd name="T0" fmla="*/ 1 w 11"/>
                <a:gd name="T1" fmla="*/ 13 h 26"/>
                <a:gd name="T2" fmla="*/ 2 w 11"/>
                <a:gd name="T3" fmla="*/ 26 h 26"/>
                <a:gd name="T4" fmla="*/ 10 w 11"/>
                <a:gd name="T5" fmla="*/ 15 h 26"/>
                <a:gd name="T6" fmla="*/ 8 w 11"/>
                <a:gd name="T7" fmla="*/ 1 h 26"/>
                <a:gd name="T8" fmla="*/ 1 w 11"/>
                <a:gd name="T9" fmla="*/ 13 h 26"/>
              </a:gdLst>
              <a:ahLst/>
              <a:cxnLst>
                <a:cxn ang="0">
                  <a:pos x="T0" y="T1"/>
                </a:cxn>
                <a:cxn ang="0">
                  <a:pos x="T2" y="T3"/>
                </a:cxn>
                <a:cxn ang="0">
                  <a:pos x="T4" y="T5"/>
                </a:cxn>
                <a:cxn ang="0">
                  <a:pos x="T6" y="T7"/>
                </a:cxn>
                <a:cxn ang="0">
                  <a:pos x="T8" y="T9"/>
                </a:cxn>
              </a:cxnLst>
              <a:rect l="0" t="0" r="r" b="b"/>
              <a:pathLst>
                <a:path w="11" h="26">
                  <a:moveTo>
                    <a:pt x="1" y="13"/>
                  </a:moveTo>
                  <a:cubicBezTo>
                    <a:pt x="0" y="20"/>
                    <a:pt x="1" y="26"/>
                    <a:pt x="2" y="26"/>
                  </a:cubicBezTo>
                  <a:cubicBezTo>
                    <a:pt x="3" y="26"/>
                    <a:pt x="9" y="22"/>
                    <a:pt x="10" y="15"/>
                  </a:cubicBezTo>
                  <a:cubicBezTo>
                    <a:pt x="11" y="8"/>
                    <a:pt x="8" y="1"/>
                    <a:pt x="8" y="1"/>
                  </a:cubicBezTo>
                  <a:cubicBezTo>
                    <a:pt x="8" y="0"/>
                    <a:pt x="2" y="6"/>
                    <a:pt x="1" y="13"/>
                  </a:cubicBezTo>
                  <a:close/>
                </a:path>
              </a:pathLst>
            </a:custGeom>
            <a:solidFill>
              <a:srgbClr val="0066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09" name="îṩļíďé"/>
            <p:cNvSpPr/>
            <p:nvPr/>
          </p:nvSpPr>
          <p:spPr bwMode="auto">
            <a:xfrm>
              <a:off x="794070" y="1175860"/>
              <a:ext cx="20173" cy="27554"/>
            </a:xfrm>
            <a:custGeom>
              <a:avLst/>
              <a:gdLst>
                <a:gd name="T0" fmla="*/ 4 w 15"/>
                <a:gd name="T1" fmla="*/ 9 h 20"/>
                <a:gd name="T2" fmla="*/ 1 w 15"/>
                <a:gd name="T3" fmla="*/ 20 h 20"/>
                <a:gd name="T4" fmla="*/ 12 w 15"/>
                <a:gd name="T5" fmla="*/ 14 h 20"/>
                <a:gd name="T6" fmla="*/ 15 w 15"/>
                <a:gd name="T7" fmla="*/ 1 h 20"/>
                <a:gd name="T8" fmla="*/ 4 w 15"/>
                <a:gd name="T9" fmla="*/ 9 h 20"/>
              </a:gdLst>
              <a:ahLst/>
              <a:cxnLst>
                <a:cxn ang="0">
                  <a:pos x="T0" y="T1"/>
                </a:cxn>
                <a:cxn ang="0">
                  <a:pos x="T2" y="T3"/>
                </a:cxn>
                <a:cxn ang="0">
                  <a:pos x="T4" y="T5"/>
                </a:cxn>
                <a:cxn ang="0">
                  <a:pos x="T6" y="T7"/>
                </a:cxn>
                <a:cxn ang="0">
                  <a:pos x="T8" y="T9"/>
                </a:cxn>
              </a:cxnLst>
              <a:rect l="0" t="0" r="r" b="b"/>
              <a:pathLst>
                <a:path w="15" h="20">
                  <a:moveTo>
                    <a:pt x="4" y="9"/>
                  </a:moveTo>
                  <a:cubicBezTo>
                    <a:pt x="1" y="14"/>
                    <a:pt x="0" y="19"/>
                    <a:pt x="1" y="20"/>
                  </a:cubicBezTo>
                  <a:cubicBezTo>
                    <a:pt x="2" y="20"/>
                    <a:pt x="8" y="19"/>
                    <a:pt x="12" y="14"/>
                  </a:cubicBezTo>
                  <a:cubicBezTo>
                    <a:pt x="15" y="8"/>
                    <a:pt x="15" y="2"/>
                    <a:pt x="15" y="1"/>
                  </a:cubicBezTo>
                  <a:cubicBezTo>
                    <a:pt x="15" y="0"/>
                    <a:pt x="8" y="3"/>
                    <a:pt x="4" y="9"/>
                  </a:cubicBezTo>
                  <a:close/>
                </a:path>
              </a:pathLst>
            </a:custGeom>
            <a:solidFill>
              <a:srgbClr val="0066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10" name="i$ḷîḓé"/>
            <p:cNvSpPr/>
            <p:nvPr/>
          </p:nvSpPr>
          <p:spPr bwMode="auto">
            <a:xfrm>
              <a:off x="811291" y="1184224"/>
              <a:ext cx="30014" cy="23126"/>
            </a:xfrm>
            <a:custGeom>
              <a:avLst/>
              <a:gdLst>
                <a:gd name="T0" fmla="*/ 8 w 22"/>
                <a:gd name="T1" fmla="*/ 5 h 17"/>
                <a:gd name="T2" fmla="*/ 0 w 22"/>
                <a:gd name="T3" fmla="*/ 16 h 17"/>
                <a:gd name="T4" fmla="*/ 13 w 22"/>
                <a:gd name="T5" fmla="*/ 13 h 17"/>
                <a:gd name="T6" fmla="*/ 22 w 22"/>
                <a:gd name="T7" fmla="*/ 1 h 17"/>
                <a:gd name="T8" fmla="*/ 8 w 22"/>
                <a:gd name="T9" fmla="*/ 5 h 17"/>
              </a:gdLst>
              <a:ahLst/>
              <a:cxnLst>
                <a:cxn ang="0">
                  <a:pos x="T0" y="T1"/>
                </a:cxn>
                <a:cxn ang="0">
                  <a:pos x="T2" y="T3"/>
                </a:cxn>
                <a:cxn ang="0">
                  <a:pos x="T4" y="T5"/>
                </a:cxn>
                <a:cxn ang="0">
                  <a:pos x="T6" y="T7"/>
                </a:cxn>
                <a:cxn ang="0">
                  <a:pos x="T8" y="T9"/>
                </a:cxn>
              </a:cxnLst>
              <a:rect l="0" t="0" r="r" b="b"/>
              <a:pathLst>
                <a:path w="22" h="17">
                  <a:moveTo>
                    <a:pt x="8" y="5"/>
                  </a:moveTo>
                  <a:cubicBezTo>
                    <a:pt x="2" y="10"/>
                    <a:pt x="0" y="15"/>
                    <a:pt x="0" y="16"/>
                  </a:cubicBezTo>
                  <a:cubicBezTo>
                    <a:pt x="1" y="16"/>
                    <a:pt x="7" y="17"/>
                    <a:pt x="13" y="13"/>
                  </a:cubicBezTo>
                  <a:cubicBezTo>
                    <a:pt x="19" y="8"/>
                    <a:pt x="22" y="2"/>
                    <a:pt x="22" y="1"/>
                  </a:cubicBezTo>
                  <a:cubicBezTo>
                    <a:pt x="22" y="0"/>
                    <a:pt x="14" y="1"/>
                    <a:pt x="8" y="5"/>
                  </a:cubicBezTo>
                  <a:close/>
                </a:path>
              </a:pathLst>
            </a:custGeom>
            <a:solidFill>
              <a:srgbClr val="0066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11" name="ïśḻiḋè"/>
            <p:cNvSpPr/>
            <p:nvPr/>
          </p:nvSpPr>
          <p:spPr bwMode="auto">
            <a:xfrm>
              <a:off x="835893" y="1200461"/>
              <a:ext cx="21649" cy="24602"/>
            </a:xfrm>
            <a:custGeom>
              <a:avLst/>
              <a:gdLst>
                <a:gd name="T0" fmla="*/ 44 w 44"/>
                <a:gd name="T1" fmla="*/ 0 h 50"/>
                <a:gd name="T2" fmla="*/ 11 w 44"/>
                <a:gd name="T3" fmla="*/ 50 h 50"/>
                <a:gd name="T4" fmla="*/ 8 w 44"/>
                <a:gd name="T5" fmla="*/ 50 h 50"/>
                <a:gd name="T6" fmla="*/ 0 w 44"/>
                <a:gd name="T7" fmla="*/ 39 h 50"/>
                <a:gd name="T8" fmla="*/ 25 w 44"/>
                <a:gd name="T9" fmla="*/ 0 h 50"/>
                <a:gd name="T10" fmla="*/ 44 w 44"/>
                <a:gd name="T11" fmla="*/ 0 h 50"/>
                <a:gd name="T12" fmla="*/ 44 w 44"/>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44" h="50">
                  <a:moveTo>
                    <a:pt x="44" y="0"/>
                  </a:moveTo>
                  <a:lnTo>
                    <a:pt x="11" y="50"/>
                  </a:lnTo>
                  <a:lnTo>
                    <a:pt x="8" y="50"/>
                  </a:lnTo>
                  <a:lnTo>
                    <a:pt x="0" y="39"/>
                  </a:lnTo>
                  <a:lnTo>
                    <a:pt x="25" y="0"/>
                  </a:lnTo>
                  <a:lnTo>
                    <a:pt x="44" y="0"/>
                  </a:lnTo>
                  <a:lnTo>
                    <a:pt x="44" y="0"/>
                  </a:lnTo>
                  <a:close/>
                </a:path>
              </a:pathLst>
            </a:custGeom>
            <a:solidFill>
              <a:srgbClr val="0066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12" name="íş1îḓe"/>
            <p:cNvSpPr/>
            <p:nvPr/>
          </p:nvSpPr>
          <p:spPr bwMode="auto">
            <a:xfrm>
              <a:off x="839830" y="1169463"/>
              <a:ext cx="149086" cy="57076"/>
            </a:xfrm>
            <a:custGeom>
              <a:avLst/>
              <a:gdLst>
                <a:gd name="T0" fmla="*/ 110 w 110"/>
                <a:gd name="T1" fmla="*/ 42 h 42"/>
                <a:gd name="T2" fmla="*/ 65 w 110"/>
                <a:gd name="T3" fmla="*/ 8 h 42"/>
                <a:gd name="T4" fmla="*/ 13 w 110"/>
                <a:gd name="T5" fmla="*/ 24 h 42"/>
                <a:gd name="T6" fmla="*/ 0 w 110"/>
                <a:gd name="T7" fmla="*/ 41 h 42"/>
              </a:gdLst>
              <a:ahLst/>
              <a:cxnLst>
                <a:cxn ang="0">
                  <a:pos x="T0" y="T1"/>
                </a:cxn>
                <a:cxn ang="0">
                  <a:pos x="T2" y="T3"/>
                </a:cxn>
                <a:cxn ang="0">
                  <a:pos x="T4" y="T5"/>
                </a:cxn>
                <a:cxn ang="0">
                  <a:pos x="T6" y="T7"/>
                </a:cxn>
              </a:cxnLst>
              <a:rect l="0" t="0" r="r" b="b"/>
              <a:pathLst>
                <a:path w="110" h="42">
                  <a:moveTo>
                    <a:pt x="110" y="42"/>
                  </a:moveTo>
                  <a:cubicBezTo>
                    <a:pt x="110" y="42"/>
                    <a:pt x="95" y="16"/>
                    <a:pt x="65" y="8"/>
                  </a:cubicBezTo>
                  <a:cubicBezTo>
                    <a:pt x="65" y="8"/>
                    <a:pt x="35" y="0"/>
                    <a:pt x="13" y="24"/>
                  </a:cubicBezTo>
                  <a:cubicBezTo>
                    <a:pt x="13" y="24"/>
                    <a:pt x="2" y="37"/>
                    <a:pt x="0" y="41"/>
                  </a:cubicBezTo>
                </a:path>
              </a:pathLst>
            </a:custGeom>
            <a:noFill/>
            <a:ln w="3175" cap="flat">
              <a:solidFill>
                <a:srgbClr val="006641"/>
              </a:solidFill>
              <a:prstDash val="solid"/>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a:endParaRPr/>
            </a:p>
          </p:txBody>
        </p:sp>
        <p:sp>
          <p:nvSpPr>
            <p:cNvPr id="113" name="î$ļíde"/>
            <p:cNvSpPr/>
            <p:nvPr/>
          </p:nvSpPr>
          <p:spPr bwMode="auto">
            <a:xfrm>
              <a:off x="987439" y="1225062"/>
              <a:ext cx="28538" cy="39363"/>
            </a:xfrm>
            <a:custGeom>
              <a:avLst/>
              <a:gdLst>
                <a:gd name="T0" fmla="*/ 6 w 21"/>
                <a:gd name="T1" fmla="*/ 17 h 29"/>
                <a:gd name="T2" fmla="*/ 20 w 21"/>
                <a:gd name="T3" fmla="*/ 28 h 29"/>
                <a:gd name="T4" fmla="*/ 14 w 21"/>
                <a:gd name="T5" fmla="*/ 11 h 29"/>
                <a:gd name="T6" fmla="*/ 1 w 21"/>
                <a:gd name="T7" fmla="*/ 0 h 29"/>
                <a:gd name="T8" fmla="*/ 6 w 21"/>
                <a:gd name="T9" fmla="*/ 17 h 29"/>
              </a:gdLst>
              <a:ahLst/>
              <a:cxnLst>
                <a:cxn ang="0">
                  <a:pos x="T0" y="T1"/>
                </a:cxn>
                <a:cxn ang="0">
                  <a:pos x="T2" y="T3"/>
                </a:cxn>
                <a:cxn ang="0">
                  <a:pos x="T4" y="T5"/>
                </a:cxn>
                <a:cxn ang="0">
                  <a:pos x="T6" y="T7"/>
                </a:cxn>
                <a:cxn ang="0">
                  <a:pos x="T8" y="T9"/>
                </a:cxn>
              </a:cxnLst>
              <a:rect l="0" t="0" r="r" b="b"/>
              <a:pathLst>
                <a:path w="21" h="29">
                  <a:moveTo>
                    <a:pt x="6" y="17"/>
                  </a:moveTo>
                  <a:cubicBezTo>
                    <a:pt x="12" y="25"/>
                    <a:pt x="19" y="29"/>
                    <a:pt x="20" y="28"/>
                  </a:cubicBezTo>
                  <a:cubicBezTo>
                    <a:pt x="21" y="28"/>
                    <a:pt x="20" y="19"/>
                    <a:pt x="14" y="11"/>
                  </a:cubicBezTo>
                  <a:cubicBezTo>
                    <a:pt x="9" y="4"/>
                    <a:pt x="1" y="0"/>
                    <a:pt x="1" y="0"/>
                  </a:cubicBezTo>
                  <a:cubicBezTo>
                    <a:pt x="0" y="1"/>
                    <a:pt x="1" y="9"/>
                    <a:pt x="6" y="17"/>
                  </a:cubicBezTo>
                  <a:close/>
                </a:path>
              </a:pathLst>
            </a:custGeom>
            <a:solidFill>
              <a:srgbClr val="0066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14" name="ïSlíḍè"/>
            <p:cNvSpPr/>
            <p:nvPr/>
          </p:nvSpPr>
          <p:spPr bwMode="auto">
            <a:xfrm>
              <a:off x="979566" y="1207349"/>
              <a:ext cx="37887" cy="16237"/>
            </a:xfrm>
            <a:custGeom>
              <a:avLst/>
              <a:gdLst>
                <a:gd name="T0" fmla="*/ 13 w 28"/>
                <a:gd name="T1" fmla="*/ 11 h 12"/>
                <a:gd name="T2" fmla="*/ 28 w 28"/>
                <a:gd name="T3" fmla="*/ 10 h 12"/>
                <a:gd name="T4" fmla="*/ 15 w 28"/>
                <a:gd name="T5" fmla="*/ 1 h 12"/>
                <a:gd name="T6" fmla="*/ 0 w 28"/>
                <a:gd name="T7" fmla="*/ 4 h 12"/>
                <a:gd name="T8" fmla="*/ 13 w 28"/>
                <a:gd name="T9" fmla="*/ 11 h 12"/>
              </a:gdLst>
              <a:ahLst/>
              <a:cxnLst>
                <a:cxn ang="0">
                  <a:pos x="T0" y="T1"/>
                </a:cxn>
                <a:cxn ang="0">
                  <a:pos x="T2" y="T3"/>
                </a:cxn>
                <a:cxn ang="0">
                  <a:pos x="T4" y="T5"/>
                </a:cxn>
                <a:cxn ang="0">
                  <a:pos x="T6" y="T7"/>
                </a:cxn>
                <a:cxn ang="0">
                  <a:pos x="T8" y="T9"/>
                </a:cxn>
              </a:cxnLst>
              <a:rect l="0" t="0" r="r" b="b"/>
              <a:pathLst>
                <a:path w="28" h="12">
                  <a:moveTo>
                    <a:pt x="13" y="11"/>
                  </a:moveTo>
                  <a:cubicBezTo>
                    <a:pt x="21" y="12"/>
                    <a:pt x="28" y="11"/>
                    <a:pt x="28" y="10"/>
                  </a:cubicBezTo>
                  <a:cubicBezTo>
                    <a:pt x="28" y="9"/>
                    <a:pt x="23" y="3"/>
                    <a:pt x="15" y="1"/>
                  </a:cubicBezTo>
                  <a:cubicBezTo>
                    <a:pt x="7" y="0"/>
                    <a:pt x="0" y="3"/>
                    <a:pt x="0" y="4"/>
                  </a:cubicBezTo>
                  <a:cubicBezTo>
                    <a:pt x="0" y="5"/>
                    <a:pt x="5" y="10"/>
                    <a:pt x="13" y="11"/>
                  </a:cubicBezTo>
                  <a:close/>
                </a:path>
              </a:pathLst>
            </a:custGeom>
            <a:solidFill>
              <a:srgbClr val="0066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15" name="íṩlíďé"/>
            <p:cNvSpPr/>
            <p:nvPr/>
          </p:nvSpPr>
          <p:spPr bwMode="auto">
            <a:xfrm>
              <a:off x="971202" y="1211286"/>
              <a:ext cx="13777" cy="36902"/>
            </a:xfrm>
            <a:custGeom>
              <a:avLst/>
              <a:gdLst>
                <a:gd name="T0" fmla="*/ 10 w 10"/>
                <a:gd name="T1" fmla="*/ 14 h 27"/>
                <a:gd name="T2" fmla="*/ 6 w 10"/>
                <a:gd name="T3" fmla="*/ 27 h 27"/>
                <a:gd name="T4" fmla="*/ 0 w 10"/>
                <a:gd name="T5" fmla="*/ 14 h 27"/>
                <a:gd name="T6" fmla="*/ 5 w 10"/>
                <a:gd name="T7" fmla="*/ 1 h 27"/>
                <a:gd name="T8" fmla="*/ 10 w 10"/>
                <a:gd name="T9" fmla="*/ 14 h 27"/>
              </a:gdLst>
              <a:ahLst/>
              <a:cxnLst>
                <a:cxn ang="0">
                  <a:pos x="T0" y="T1"/>
                </a:cxn>
                <a:cxn ang="0">
                  <a:pos x="T2" y="T3"/>
                </a:cxn>
                <a:cxn ang="0">
                  <a:pos x="T4" y="T5"/>
                </a:cxn>
                <a:cxn ang="0">
                  <a:pos x="T6" y="T7"/>
                </a:cxn>
                <a:cxn ang="0">
                  <a:pos x="T8" y="T9"/>
                </a:cxn>
              </a:cxnLst>
              <a:rect l="0" t="0" r="r" b="b"/>
              <a:pathLst>
                <a:path w="10" h="27">
                  <a:moveTo>
                    <a:pt x="10" y="14"/>
                  </a:moveTo>
                  <a:cubicBezTo>
                    <a:pt x="9" y="22"/>
                    <a:pt x="7" y="27"/>
                    <a:pt x="6" y="27"/>
                  </a:cubicBezTo>
                  <a:cubicBezTo>
                    <a:pt x="5" y="27"/>
                    <a:pt x="0" y="22"/>
                    <a:pt x="0" y="14"/>
                  </a:cubicBezTo>
                  <a:cubicBezTo>
                    <a:pt x="1" y="7"/>
                    <a:pt x="5" y="1"/>
                    <a:pt x="5" y="1"/>
                  </a:cubicBezTo>
                  <a:cubicBezTo>
                    <a:pt x="6" y="0"/>
                    <a:pt x="10" y="7"/>
                    <a:pt x="10" y="14"/>
                  </a:cubicBezTo>
                  <a:close/>
                </a:path>
              </a:pathLst>
            </a:custGeom>
            <a:solidFill>
              <a:srgbClr val="0066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16" name="ísḷîḑè"/>
            <p:cNvSpPr/>
            <p:nvPr/>
          </p:nvSpPr>
          <p:spPr bwMode="auto">
            <a:xfrm>
              <a:off x="957917" y="1186684"/>
              <a:ext cx="37887" cy="13777"/>
            </a:xfrm>
            <a:custGeom>
              <a:avLst/>
              <a:gdLst>
                <a:gd name="T0" fmla="*/ 14 w 28"/>
                <a:gd name="T1" fmla="*/ 10 h 10"/>
                <a:gd name="T2" fmla="*/ 28 w 28"/>
                <a:gd name="T3" fmla="*/ 6 h 10"/>
                <a:gd name="T4" fmla="*/ 14 w 28"/>
                <a:gd name="T5" fmla="*/ 0 h 10"/>
                <a:gd name="T6" fmla="*/ 0 w 28"/>
                <a:gd name="T7" fmla="*/ 5 h 10"/>
                <a:gd name="T8" fmla="*/ 14 w 28"/>
                <a:gd name="T9" fmla="*/ 10 h 10"/>
              </a:gdLst>
              <a:ahLst/>
              <a:cxnLst>
                <a:cxn ang="0">
                  <a:pos x="T0" y="T1"/>
                </a:cxn>
                <a:cxn ang="0">
                  <a:pos x="T2" y="T3"/>
                </a:cxn>
                <a:cxn ang="0">
                  <a:pos x="T4" y="T5"/>
                </a:cxn>
                <a:cxn ang="0">
                  <a:pos x="T6" y="T7"/>
                </a:cxn>
                <a:cxn ang="0">
                  <a:pos x="T8" y="T9"/>
                </a:cxn>
              </a:cxnLst>
              <a:rect l="0" t="0" r="r" b="b"/>
              <a:pathLst>
                <a:path w="28" h="10">
                  <a:moveTo>
                    <a:pt x="14" y="10"/>
                  </a:moveTo>
                  <a:cubicBezTo>
                    <a:pt x="22" y="10"/>
                    <a:pt x="28" y="7"/>
                    <a:pt x="28" y="6"/>
                  </a:cubicBezTo>
                  <a:cubicBezTo>
                    <a:pt x="28" y="6"/>
                    <a:pt x="22" y="0"/>
                    <a:pt x="14" y="0"/>
                  </a:cubicBezTo>
                  <a:cubicBezTo>
                    <a:pt x="6" y="0"/>
                    <a:pt x="0" y="4"/>
                    <a:pt x="0" y="5"/>
                  </a:cubicBezTo>
                  <a:cubicBezTo>
                    <a:pt x="0" y="6"/>
                    <a:pt x="6" y="10"/>
                    <a:pt x="14" y="10"/>
                  </a:cubicBezTo>
                  <a:close/>
                </a:path>
              </a:pathLst>
            </a:custGeom>
            <a:solidFill>
              <a:srgbClr val="0066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17" name="îšḻîďé"/>
            <p:cNvSpPr/>
            <p:nvPr/>
          </p:nvSpPr>
          <p:spPr bwMode="auto">
            <a:xfrm>
              <a:off x="952504" y="1192588"/>
              <a:ext cx="13285" cy="36411"/>
            </a:xfrm>
            <a:custGeom>
              <a:avLst/>
              <a:gdLst>
                <a:gd name="T0" fmla="*/ 10 w 10"/>
                <a:gd name="T1" fmla="*/ 14 h 27"/>
                <a:gd name="T2" fmla="*/ 7 w 10"/>
                <a:gd name="T3" fmla="*/ 27 h 27"/>
                <a:gd name="T4" fmla="*/ 0 w 10"/>
                <a:gd name="T5" fmla="*/ 15 h 27"/>
                <a:gd name="T6" fmla="*/ 4 w 10"/>
                <a:gd name="T7" fmla="*/ 1 h 27"/>
                <a:gd name="T8" fmla="*/ 10 w 10"/>
                <a:gd name="T9" fmla="*/ 14 h 27"/>
              </a:gdLst>
              <a:ahLst/>
              <a:cxnLst>
                <a:cxn ang="0">
                  <a:pos x="T0" y="T1"/>
                </a:cxn>
                <a:cxn ang="0">
                  <a:pos x="T2" y="T3"/>
                </a:cxn>
                <a:cxn ang="0">
                  <a:pos x="T4" y="T5"/>
                </a:cxn>
                <a:cxn ang="0">
                  <a:pos x="T6" y="T7"/>
                </a:cxn>
                <a:cxn ang="0">
                  <a:pos x="T8" y="T9"/>
                </a:cxn>
              </a:cxnLst>
              <a:rect l="0" t="0" r="r" b="b"/>
              <a:pathLst>
                <a:path w="10" h="27">
                  <a:moveTo>
                    <a:pt x="10" y="14"/>
                  </a:moveTo>
                  <a:cubicBezTo>
                    <a:pt x="10" y="21"/>
                    <a:pt x="8" y="27"/>
                    <a:pt x="7" y="27"/>
                  </a:cubicBezTo>
                  <a:cubicBezTo>
                    <a:pt x="7" y="27"/>
                    <a:pt x="1" y="22"/>
                    <a:pt x="0" y="15"/>
                  </a:cubicBezTo>
                  <a:cubicBezTo>
                    <a:pt x="0" y="7"/>
                    <a:pt x="3" y="1"/>
                    <a:pt x="4" y="1"/>
                  </a:cubicBezTo>
                  <a:cubicBezTo>
                    <a:pt x="4" y="0"/>
                    <a:pt x="9" y="6"/>
                    <a:pt x="10" y="14"/>
                  </a:cubicBezTo>
                  <a:close/>
                </a:path>
              </a:pathLst>
            </a:custGeom>
            <a:solidFill>
              <a:srgbClr val="0066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18" name="îSḷîḓê"/>
            <p:cNvSpPr/>
            <p:nvPr/>
          </p:nvSpPr>
          <p:spPr bwMode="auto">
            <a:xfrm>
              <a:off x="931839" y="1163559"/>
              <a:ext cx="37887" cy="20665"/>
            </a:xfrm>
            <a:custGeom>
              <a:avLst/>
              <a:gdLst>
                <a:gd name="T0" fmla="*/ 16 w 28"/>
                <a:gd name="T1" fmla="*/ 12 h 15"/>
                <a:gd name="T2" fmla="*/ 28 w 28"/>
                <a:gd name="T3" fmla="*/ 4 h 15"/>
                <a:gd name="T4" fmla="*/ 12 w 28"/>
                <a:gd name="T5" fmla="*/ 3 h 15"/>
                <a:gd name="T6" fmla="*/ 1 w 28"/>
                <a:gd name="T7" fmla="*/ 13 h 15"/>
                <a:gd name="T8" fmla="*/ 16 w 28"/>
                <a:gd name="T9" fmla="*/ 12 h 15"/>
              </a:gdLst>
              <a:ahLst/>
              <a:cxnLst>
                <a:cxn ang="0">
                  <a:pos x="T0" y="T1"/>
                </a:cxn>
                <a:cxn ang="0">
                  <a:pos x="T2" y="T3"/>
                </a:cxn>
                <a:cxn ang="0">
                  <a:pos x="T4" y="T5"/>
                </a:cxn>
                <a:cxn ang="0">
                  <a:pos x="T6" y="T7"/>
                </a:cxn>
                <a:cxn ang="0">
                  <a:pos x="T8" y="T9"/>
                </a:cxn>
              </a:cxnLst>
              <a:rect l="0" t="0" r="r" b="b"/>
              <a:pathLst>
                <a:path w="28" h="15">
                  <a:moveTo>
                    <a:pt x="16" y="12"/>
                  </a:moveTo>
                  <a:cubicBezTo>
                    <a:pt x="23" y="9"/>
                    <a:pt x="28" y="5"/>
                    <a:pt x="28" y="4"/>
                  </a:cubicBezTo>
                  <a:cubicBezTo>
                    <a:pt x="28" y="3"/>
                    <a:pt x="20" y="0"/>
                    <a:pt x="12" y="3"/>
                  </a:cubicBezTo>
                  <a:cubicBezTo>
                    <a:pt x="5" y="6"/>
                    <a:pt x="0" y="12"/>
                    <a:pt x="1" y="13"/>
                  </a:cubicBezTo>
                  <a:cubicBezTo>
                    <a:pt x="1" y="14"/>
                    <a:pt x="8" y="15"/>
                    <a:pt x="16" y="12"/>
                  </a:cubicBezTo>
                  <a:close/>
                </a:path>
              </a:pathLst>
            </a:custGeom>
            <a:solidFill>
              <a:srgbClr val="0066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19" name="iṥ1îḓé"/>
            <p:cNvSpPr/>
            <p:nvPr/>
          </p:nvSpPr>
          <p:spPr bwMode="auto">
            <a:xfrm>
              <a:off x="903793" y="1152734"/>
              <a:ext cx="32474" cy="26078"/>
            </a:xfrm>
            <a:custGeom>
              <a:avLst/>
              <a:gdLst>
                <a:gd name="T0" fmla="*/ 14 w 24"/>
                <a:gd name="T1" fmla="*/ 11 h 19"/>
                <a:gd name="T2" fmla="*/ 24 w 24"/>
                <a:gd name="T3" fmla="*/ 2 h 19"/>
                <a:gd name="T4" fmla="*/ 8 w 24"/>
                <a:gd name="T5" fmla="*/ 5 h 19"/>
                <a:gd name="T6" fmla="*/ 1 w 24"/>
                <a:gd name="T7" fmla="*/ 18 h 19"/>
                <a:gd name="T8" fmla="*/ 14 w 24"/>
                <a:gd name="T9" fmla="*/ 11 h 19"/>
              </a:gdLst>
              <a:ahLst/>
              <a:cxnLst>
                <a:cxn ang="0">
                  <a:pos x="T0" y="T1"/>
                </a:cxn>
                <a:cxn ang="0">
                  <a:pos x="T2" y="T3"/>
                </a:cxn>
                <a:cxn ang="0">
                  <a:pos x="T4" y="T5"/>
                </a:cxn>
                <a:cxn ang="0">
                  <a:pos x="T6" y="T7"/>
                </a:cxn>
                <a:cxn ang="0">
                  <a:pos x="T8" y="T9"/>
                </a:cxn>
              </a:cxnLst>
              <a:rect l="0" t="0" r="r" b="b"/>
              <a:pathLst>
                <a:path w="24" h="19">
                  <a:moveTo>
                    <a:pt x="14" y="11"/>
                  </a:moveTo>
                  <a:cubicBezTo>
                    <a:pt x="20" y="7"/>
                    <a:pt x="24" y="3"/>
                    <a:pt x="24" y="2"/>
                  </a:cubicBezTo>
                  <a:cubicBezTo>
                    <a:pt x="24" y="1"/>
                    <a:pt x="14" y="0"/>
                    <a:pt x="8" y="5"/>
                  </a:cubicBezTo>
                  <a:cubicBezTo>
                    <a:pt x="2" y="10"/>
                    <a:pt x="0" y="18"/>
                    <a:pt x="1" y="18"/>
                  </a:cubicBezTo>
                  <a:cubicBezTo>
                    <a:pt x="1" y="19"/>
                    <a:pt x="8" y="16"/>
                    <a:pt x="14" y="11"/>
                  </a:cubicBezTo>
                  <a:close/>
                </a:path>
              </a:pathLst>
            </a:custGeom>
            <a:solidFill>
              <a:srgbClr val="0066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20" name="íṩḻîḓê"/>
            <p:cNvSpPr/>
            <p:nvPr/>
          </p:nvSpPr>
          <p:spPr bwMode="auto">
            <a:xfrm>
              <a:off x="876732" y="1148798"/>
              <a:ext cx="27062" cy="36902"/>
            </a:xfrm>
            <a:custGeom>
              <a:avLst/>
              <a:gdLst>
                <a:gd name="T0" fmla="*/ 13 w 20"/>
                <a:gd name="T1" fmla="*/ 14 h 27"/>
                <a:gd name="T2" fmla="*/ 19 w 20"/>
                <a:gd name="T3" fmla="*/ 0 h 27"/>
                <a:gd name="T4" fmla="*/ 5 w 20"/>
                <a:gd name="T5" fmla="*/ 10 h 27"/>
                <a:gd name="T6" fmla="*/ 1 w 20"/>
                <a:gd name="T7" fmla="*/ 27 h 27"/>
                <a:gd name="T8" fmla="*/ 13 w 20"/>
                <a:gd name="T9" fmla="*/ 14 h 27"/>
              </a:gdLst>
              <a:ahLst/>
              <a:cxnLst>
                <a:cxn ang="0">
                  <a:pos x="T0" y="T1"/>
                </a:cxn>
                <a:cxn ang="0">
                  <a:pos x="T2" y="T3"/>
                </a:cxn>
                <a:cxn ang="0">
                  <a:pos x="T4" y="T5"/>
                </a:cxn>
                <a:cxn ang="0">
                  <a:pos x="T6" y="T7"/>
                </a:cxn>
                <a:cxn ang="0">
                  <a:pos x="T8" y="T9"/>
                </a:cxn>
              </a:cxnLst>
              <a:rect l="0" t="0" r="r" b="b"/>
              <a:pathLst>
                <a:path w="20" h="27">
                  <a:moveTo>
                    <a:pt x="13" y="14"/>
                  </a:moveTo>
                  <a:cubicBezTo>
                    <a:pt x="17" y="7"/>
                    <a:pt x="20" y="1"/>
                    <a:pt x="19" y="0"/>
                  </a:cubicBezTo>
                  <a:cubicBezTo>
                    <a:pt x="19" y="0"/>
                    <a:pt x="9" y="2"/>
                    <a:pt x="5" y="10"/>
                  </a:cubicBezTo>
                  <a:cubicBezTo>
                    <a:pt x="0" y="18"/>
                    <a:pt x="0" y="27"/>
                    <a:pt x="1" y="27"/>
                  </a:cubicBezTo>
                  <a:cubicBezTo>
                    <a:pt x="2" y="27"/>
                    <a:pt x="8" y="22"/>
                    <a:pt x="13" y="14"/>
                  </a:cubicBezTo>
                  <a:close/>
                </a:path>
              </a:pathLst>
            </a:custGeom>
            <a:solidFill>
              <a:srgbClr val="0066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21" name="iṧ1ídé"/>
            <p:cNvSpPr/>
            <p:nvPr/>
          </p:nvSpPr>
          <p:spPr bwMode="auto">
            <a:xfrm>
              <a:off x="927903" y="1180288"/>
              <a:ext cx="16237" cy="35426"/>
            </a:xfrm>
            <a:custGeom>
              <a:avLst/>
              <a:gdLst>
                <a:gd name="T0" fmla="*/ 10 w 12"/>
                <a:gd name="T1" fmla="*/ 13 h 26"/>
                <a:gd name="T2" fmla="*/ 9 w 12"/>
                <a:gd name="T3" fmla="*/ 26 h 26"/>
                <a:gd name="T4" fmla="*/ 2 w 12"/>
                <a:gd name="T5" fmla="*/ 15 h 26"/>
                <a:gd name="T6" fmla="*/ 3 w 12"/>
                <a:gd name="T7" fmla="*/ 1 h 26"/>
                <a:gd name="T8" fmla="*/ 10 w 12"/>
                <a:gd name="T9" fmla="*/ 13 h 26"/>
              </a:gdLst>
              <a:ahLst/>
              <a:cxnLst>
                <a:cxn ang="0">
                  <a:pos x="T0" y="T1"/>
                </a:cxn>
                <a:cxn ang="0">
                  <a:pos x="T2" y="T3"/>
                </a:cxn>
                <a:cxn ang="0">
                  <a:pos x="T4" y="T5"/>
                </a:cxn>
                <a:cxn ang="0">
                  <a:pos x="T6" y="T7"/>
                </a:cxn>
                <a:cxn ang="0">
                  <a:pos x="T8" y="T9"/>
                </a:cxn>
              </a:cxnLst>
              <a:rect l="0" t="0" r="r" b="b"/>
              <a:pathLst>
                <a:path w="12" h="26">
                  <a:moveTo>
                    <a:pt x="10" y="13"/>
                  </a:moveTo>
                  <a:cubicBezTo>
                    <a:pt x="12" y="20"/>
                    <a:pt x="10" y="26"/>
                    <a:pt x="9" y="26"/>
                  </a:cubicBezTo>
                  <a:cubicBezTo>
                    <a:pt x="9" y="26"/>
                    <a:pt x="3" y="22"/>
                    <a:pt x="2" y="15"/>
                  </a:cubicBezTo>
                  <a:cubicBezTo>
                    <a:pt x="0" y="8"/>
                    <a:pt x="3" y="1"/>
                    <a:pt x="3" y="1"/>
                  </a:cubicBezTo>
                  <a:cubicBezTo>
                    <a:pt x="4" y="0"/>
                    <a:pt x="9" y="6"/>
                    <a:pt x="10" y="13"/>
                  </a:cubicBezTo>
                  <a:close/>
                </a:path>
              </a:pathLst>
            </a:custGeom>
            <a:solidFill>
              <a:srgbClr val="0066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22" name="íṧļiďe"/>
            <p:cNvSpPr/>
            <p:nvPr/>
          </p:nvSpPr>
          <p:spPr bwMode="auto">
            <a:xfrm>
              <a:off x="903793" y="1175860"/>
              <a:ext cx="20173" cy="27554"/>
            </a:xfrm>
            <a:custGeom>
              <a:avLst/>
              <a:gdLst>
                <a:gd name="T0" fmla="*/ 11 w 15"/>
                <a:gd name="T1" fmla="*/ 9 h 20"/>
                <a:gd name="T2" fmla="*/ 14 w 15"/>
                <a:gd name="T3" fmla="*/ 20 h 20"/>
                <a:gd name="T4" fmla="*/ 4 w 15"/>
                <a:gd name="T5" fmla="*/ 14 h 20"/>
                <a:gd name="T6" fmla="*/ 0 w 15"/>
                <a:gd name="T7" fmla="*/ 1 h 20"/>
                <a:gd name="T8" fmla="*/ 11 w 15"/>
                <a:gd name="T9" fmla="*/ 9 h 20"/>
              </a:gdLst>
              <a:ahLst/>
              <a:cxnLst>
                <a:cxn ang="0">
                  <a:pos x="T0" y="T1"/>
                </a:cxn>
                <a:cxn ang="0">
                  <a:pos x="T2" y="T3"/>
                </a:cxn>
                <a:cxn ang="0">
                  <a:pos x="T4" y="T5"/>
                </a:cxn>
                <a:cxn ang="0">
                  <a:pos x="T6" y="T7"/>
                </a:cxn>
                <a:cxn ang="0">
                  <a:pos x="T8" y="T9"/>
                </a:cxn>
              </a:cxnLst>
              <a:rect l="0" t="0" r="r" b="b"/>
              <a:pathLst>
                <a:path w="15" h="20">
                  <a:moveTo>
                    <a:pt x="11" y="9"/>
                  </a:moveTo>
                  <a:cubicBezTo>
                    <a:pt x="15" y="14"/>
                    <a:pt x="15" y="19"/>
                    <a:pt x="14" y="20"/>
                  </a:cubicBezTo>
                  <a:cubicBezTo>
                    <a:pt x="14" y="20"/>
                    <a:pt x="7" y="19"/>
                    <a:pt x="4" y="14"/>
                  </a:cubicBezTo>
                  <a:cubicBezTo>
                    <a:pt x="0" y="8"/>
                    <a:pt x="0" y="2"/>
                    <a:pt x="0" y="1"/>
                  </a:cubicBezTo>
                  <a:cubicBezTo>
                    <a:pt x="1" y="0"/>
                    <a:pt x="7" y="3"/>
                    <a:pt x="11" y="9"/>
                  </a:cubicBezTo>
                  <a:close/>
                </a:path>
              </a:pathLst>
            </a:custGeom>
            <a:solidFill>
              <a:srgbClr val="0066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23" name="i$lîḑè"/>
            <p:cNvSpPr/>
            <p:nvPr/>
          </p:nvSpPr>
          <p:spPr bwMode="auto">
            <a:xfrm>
              <a:off x="877716" y="1184224"/>
              <a:ext cx="30014" cy="23126"/>
            </a:xfrm>
            <a:custGeom>
              <a:avLst/>
              <a:gdLst>
                <a:gd name="T0" fmla="*/ 13 w 22"/>
                <a:gd name="T1" fmla="*/ 5 h 17"/>
                <a:gd name="T2" fmla="*/ 21 w 22"/>
                <a:gd name="T3" fmla="*/ 16 h 17"/>
                <a:gd name="T4" fmla="*/ 8 w 22"/>
                <a:gd name="T5" fmla="*/ 13 h 17"/>
                <a:gd name="T6" fmla="*/ 0 w 22"/>
                <a:gd name="T7" fmla="*/ 1 h 17"/>
                <a:gd name="T8" fmla="*/ 13 w 22"/>
                <a:gd name="T9" fmla="*/ 5 h 17"/>
              </a:gdLst>
              <a:ahLst/>
              <a:cxnLst>
                <a:cxn ang="0">
                  <a:pos x="T0" y="T1"/>
                </a:cxn>
                <a:cxn ang="0">
                  <a:pos x="T2" y="T3"/>
                </a:cxn>
                <a:cxn ang="0">
                  <a:pos x="T4" y="T5"/>
                </a:cxn>
                <a:cxn ang="0">
                  <a:pos x="T6" y="T7"/>
                </a:cxn>
                <a:cxn ang="0">
                  <a:pos x="T8" y="T9"/>
                </a:cxn>
              </a:cxnLst>
              <a:rect l="0" t="0" r="r" b="b"/>
              <a:pathLst>
                <a:path w="22" h="17">
                  <a:moveTo>
                    <a:pt x="13" y="5"/>
                  </a:moveTo>
                  <a:cubicBezTo>
                    <a:pt x="19" y="10"/>
                    <a:pt x="22" y="15"/>
                    <a:pt x="21" y="16"/>
                  </a:cubicBezTo>
                  <a:cubicBezTo>
                    <a:pt x="21" y="16"/>
                    <a:pt x="14" y="17"/>
                    <a:pt x="8" y="13"/>
                  </a:cubicBezTo>
                  <a:cubicBezTo>
                    <a:pt x="2" y="8"/>
                    <a:pt x="0" y="2"/>
                    <a:pt x="0" y="1"/>
                  </a:cubicBezTo>
                  <a:cubicBezTo>
                    <a:pt x="0" y="0"/>
                    <a:pt x="7" y="1"/>
                    <a:pt x="13" y="5"/>
                  </a:cubicBezTo>
                  <a:close/>
                </a:path>
              </a:pathLst>
            </a:custGeom>
            <a:solidFill>
              <a:srgbClr val="0066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grpSp>
      <p:sp>
        <p:nvSpPr>
          <p:cNvPr id="126" name="文本框 125"/>
          <p:cNvSpPr txBox="1"/>
          <p:nvPr/>
        </p:nvSpPr>
        <p:spPr>
          <a:xfrm>
            <a:off x="4481404" y="3992539"/>
            <a:ext cx="7349320" cy="1569660"/>
          </a:xfrm>
          <a:prstGeom prst="rect">
            <a:avLst/>
          </a:prstGeom>
          <a:noFill/>
        </p:spPr>
        <p:txBody>
          <a:bodyPr wrap="none" rtlCol="0">
            <a:spAutoFit/>
          </a:bodyPr>
          <a:lstStyle/>
          <a:p>
            <a:pPr algn="r"/>
            <a:r>
              <a:rPr lang="en-US" altLang="zh-CN" sz="2400" b="1" dirty="0">
                <a:latin typeface="Arial" panose="020B0604020202020204" pitchFamily="34" charset="0"/>
                <a:ea typeface="华文楷体" panose="02010600040101010101" pitchFamily="2" charset="-122"/>
                <a:cs typeface="Arial" panose="020B0604020202020204" pitchFamily="34" charset="0"/>
              </a:rPr>
              <a:t>Lanhua Luo</a:t>
            </a:r>
            <a:endParaRPr lang="en-US" altLang="zh-CN" sz="2400" b="1" dirty="0" smtClean="0">
              <a:latin typeface="Arial" panose="020B0604020202020204" pitchFamily="34" charset="0"/>
              <a:ea typeface="华文楷体" panose="02010600040101010101" pitchFamily="2" charset="-122"/>
              <a:cs typeface="Arial" panose="020B0604020202020204" pitchFamily="34" charset="0"/>
            </a:endParaRPr>
          </a:p>
          <a:p>
            <a:pPr algn="r"/>
            <a:r>
              <a:rPr lang="en-US" altLang="zh-CN" sz="2400" b="1" dirty="0">
                <a:latin typeface="Arial" panose="020B0604020202020204" pitchFamily="34" charset="0"/>
                <a:cs typeface="Arial" panose="020B0604020202020204" pitchFamily="34" charset="0"/>
              </a:rPr>
              <a:t>School of Geography, Nanjing Normal University</a:t>
            </a:r>
            <a:r>
              <a:rPr lang="en-US" altLang="zh-CN" sz="2400" b="1" dirty="0" smtClean="0">
                <a:latin typeface="Arial" panose="020B0604020202020204" pitchFamily="34" charset="0"/>
                <a:cs typeface="Arial" panose="020B0604020202020204" pitchFamily="34" charset="0"/>
              </a:rPr>
              <a:t>,</a:t>
            </a:r>
          </a:p>
          <a:p>
            <a:pPr algn="r"/>
            <a:r>
              <a:rPr lang="en-US" altLang="zh-CN" sz="2400" b="1" dirty="0" smtClean="0">
                <a:latin typeface="Arial" panose="020B0604020202020204" pitchFamily="34" charset="0"/>
                <a:cs typeface="Arial" panose="020B0604020202020204" pitchFamily="34" charset="0"/>
              </a:rPr>
              <a:t> </a:t>
            </a:r>
            <a:r>
              <a:rPr lang="en-US" altLang="zh-CN" sz="2400" b="1" dirty="0">
                <a:latin typeface="Arial" panose="020B0604020202020204" pitchFamily="34" charset="0"/>
                <a:cs typeface="Arial" panose="020B0604020202020204" pitchFamily="34" charset="0"/>
              </a:rPr>
              <a:t>Nanjing, </a:t>
            </a:r>
            <a:r>
              <a:rPr lang="en-US" altLang="zh-CN" sz="2400" b="1" dirty="0" smtClean="0">
                <a:latin typeface="Arial" panose="020B0604020202020204" pitchFamily="34" charset="0"/>
                <a:cs typeface="Arial" panose="020B0604020202020204" pitchFamily="34" charset="0"/>
              </a:rPr>
              <a:t>China</a:t>
            </a:r>
          </a:p>
          <a:p>
            <a:pPr algn="r"/>
            <a:r>
              <a:rPr lang="en-US" altLang="zh-CN" sz="2400" b="1" dirty="0" smtClean="0">
                <a:latin typeface="Arial" panose="020B0604020202020204" pitchFamily="34" charset="0"/>
                <a:cs typeface="Arial" panose="020B0604020202020204" pitchFamily="34" charset="0"/>
              </a:rPr>
              <a:t>Tutor</a:t>
            </a:r>
            <a:r>
              <a:rPr lang="zh-CN" altLang="en-US" sz="2400" b="1" dirty="0" smtClean="0">
                <a:latin typeface="Arial" panose="020B0604020202020204" pitchFamily="34" charset="0"/>
                <a:cs typeface="Arial" panose="020B0604020202020204" pitchFamily="34" charset="0"/>
              </a:rPr>
              <a:t>：</a:t>
            </a:r>
            <a:r>
              <a:rPr lang="en-US" altLang="zh-CN" sz="2400" b="1" dirty="0" smtClean="0">
                <a:latin typeface="Arial" panose="020B0604020202020204" pitchFamily="34" charset="0"/>
                <a:cs typeface="Arial" panose="020B0604020202020204" pitchFamily="34" charset="0"/>
              </a:rPr>
              <a:t>Prof. Fayuan</a:t>
            </a:r>
            <a:r>
              <a:rPr lang="en-US" altLang="zh-CN" sz="2400" b="1" dirty="0">
                <a:latin typeface="Arial" panose="020B0604020202020204" pitchFamily="34" charset="0"/>
                <a:cs typeface="Arial" panose="020B0604020202020204" pitchFamily="34" charset="0"/>
              </a:rPr>
              <a:t> Li</a:t>
            </a:r>
            <a:endParaRPr lang="en-US" altLang="zh-CN" sz="2400" b="1" dirty="0" smtClean="0">
              <a:latin typeface="Arial" panose="020B0604020202020204" pitchFamily="34" charset="0"/>
              <a:cs typeface="Arial" panose="020B0604020202020204" pitchFamily="34" charset="0"/>
            </a:endParaRPr>
          </a:p>
        </p:txBody>
      </p:sp>
      <p:pic>
        <p:nvPicPr>
          <p:cNvPr id="124" name="图片 123"/>
          <p:cNvPicPr>
            <a:picLocks noChangeAspect="1"/>
          </p:cNvPicPr>
          <p:nvPr/>
        </p:nvPicPr>
        <p:blipFill rotWithShape="1">
          <a:blip r:embed="rId5">
            <a:clrChange>
              <a:clrFrom>
                <a:srgbClr val="F4F8FD"/>
              </a:clrFrom>
              <a:clrTo>
                <a:srgbClr val="F4F8FD">
                  <a:alpha val="0"/>
                </a:srgbClr>
              </a:clrTo>
            </a:clrChange>
            <a:extLst>
              <a:ext uri="{BEBA8EAE-BF5A-486C-A8C5-ECC9F3942E4B}">
                <a14:imgProps xmlns:a14="http://schemas.microsoft.com/office/drawing/2010/main">
                  <a14:imgLayer r:embed="rId6">
                    <a14:imgEffect>
                      <a14:backgroundRemoval t="3320" b="99585" l="2756" r="100000"/>
                    </a14:imgEffect>
                    <a14:imgEffect>
                      <a14:saturation sat="300000"/>
                    </a14:imgEffect>
                  </a14:imgLayer>
                </a14:imgProps>
              </a:ext>
            </a:extLst>
          </a:blip>
          <a:srcRect l="2990" t="3080" r="532" b="-1"/>
          <a:stretch/>
        </p:blipFill>
        <p:spPr>
          <a:xfrm>
            <a:off x="1214905" y="259533"/>
            <a:ext cx="1054100" cy="1024071"/>
          </a:xfrm>
          <a:prstGeom prst="roundRect">
            <a:avLst/>
          </a:prstGeom>
        </p:spPr>
      </p:pic>
      <p:pic>
        <p:nvPicPr>
          <p:cNvPr id="125" name="图片 12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652318" y="5969111"/>
            <a:ext cx="2539682" cy="888889"/>
          </a:xfrm>
          <a:prstGeom prst="rect">
            <a:avLst/>
          </a:prstGeom>
        </p:spPr>
      </p:pic>
    </p:spTree>
    <p:extLst>
      <p:ext uri="{BB962C8B-B14F-4D97-AF65-F5344CB8AC3E}">
        <p14:creationId xmlns:p14="http://schemas.microsoft.com/office/powerpoint/2010/main" val="9087187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文本框 3"/>
          <p:cNvSpPr txBox="1">
            <a:spLocks noChangeArrowheads="1"/>
          </p:cNvSpPr>
          <p:nvPr/>
        </p:nvSpPr>
        <p:spPr bwMode="auto">
          <a:xfrm>
            <a:off x="1022279" y="230318"/>
            <a:ext cx="5091918" cy="707886"/>
          </a:xfrm>
          <a:prstGeom prst="rect">
            <a:avLst/>
          </a:prstGeom>
          <a:solidFill>
            <a:schemeClr val="bg1"/>
          </a:solidFill>
          <a:ln>
            <a:noFill/>
          </a:ln>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1000"/>
              </a:spcBef>
              <a:spcAft>
                <a:spcPts val="0"/>
              </a:spcAft>
              <a:buClrTx/>
              <a:buSzTx/>
              <a:buFontTx/>
              <a:buNone/>
              <a:tabLst/>
              <a:defRPr/>
            </a:pPr>
            <a:r>
              <a:rPr kumimoji="0" lang="en-US" altLang="zh-CN" sz="4000" b="1" i="0" u="none" strike="noStrike" kern="1200" cap="none" spc="0" normalizeH="0" baseline="0" noProof="0" dirty="0">
                <a:ln>
                  <a:noFill/>
                </a:ln>
                <a:solidFill>
                  <a:srgbClr val="0070C0"/>
                </a:solidFill>
                <a:effectLst>
                  <a:outerShdw blurRad="203200" dist="38100" dir="2700000" algn="tl" rotWithShape="0">
                    <a:prstClr val="black">
                      <a:alpha val="31000"/>
                    </a:prstClr>
                  </a:outerShdw>
                </a:effectLst>
                <a:uLnTx/>
                <a:uFillTx/>
                <a:latin typeface="Calibri"/>
                <a:ea typeface="微软雅黑"/>
                <a:cs typeface="+mn-cs"/>
              </a:rPr>
              <a:t>Simulation results</a:t>
            </a:r>
          </a:p>
        </p:txBody>
      </p:sp>
      <p:sp>
        <p:nvSpPr>
          <p:cNvPr id="9" name="文本框 8">
            <a:extLst>
              <a:ext uri="{FF2B5EF4-FFF2-40B4-BE49-F238E27FC236}">
                <a16:creationId xmlns:a16="http://schemas.microsoft.com/office/drawing/2014/main" id="{690775F0-1175-4C15-9D3B-FB1414C54CAD}"/>
              </a:ext>
            </a:extLst>
          </p:cNvPr>
          <p:cNvSpPr txBox="1"/>
          <p:nvPr/>
        </p:nvSpPr>
        <p:spPr>
          <a:xfrm>
            <a:off x="5869587" y="384206"/>
            <a:ext cx="6170751"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2000" b="1" i="0" u="none" strike="noStrike" kern="1200" cap="none" spc="0" normalizeH="0" baseline="0" noProof="0" dirty="0">
                <a:ln>
                  <a:noFill/>
                </a:ln>
                <a:solidFill>
                  <a:srgbClr val="0070C0"/>
                </a:solidFill>
                <a:effectLst/>
                <a:uLnTx/>
                <a:uFillTx/>
                <a:latin typeface="微软雅黑" panose="020B0503020204020204" pitchFamily="34" charset="-122"/>
                <a:ea typeface="微软雅黑"/>
                <a:cs typeface="+mn-cs"/>
              </a:rPr>
              <a:t>The EGU General Assembly 2020</a:t>
            </a:r>
            <a:endParaRPr kumimoji="0" lang="zh-CN" altLang="en-US" sz="2000" b="1" i="0" u="none" strike="noStrike" kern="1200" cap="none" spc="0" normalizeH="0" baseline="0" noProof="0" dirty="0">
              <a:ln>
                <a:noFill/>
              </a:ln>
              <a:solidFill>
                <a:srgbClr val="0070C0"/>
              </a:solidFill>
              <a:effectLst/>
              <a:uLnTx/>
              <a:uFillTx/>
              <a:latin typeface="微软雅黑" panose="020B0503020204020204" pitchFamily="34" charset="-122"/>
              <a:ea typeface="微软雅黑"/>
              <a:cs typeface="+mn-cs"/>
            </a:endParaRPr>
          </a:p>
        </p:txBody>
      </p:sp>
      <p:sp>
        <p:nvSpPr>
          <p:cNvPr id="5" name="矩形 4"/>
          <p:cNvSpPr/>
          <p:nvPr/>
        </p:nvSpPr>
        <p:spPr>
          <a:xfrm>
            <a:off x="1022279" y="1092092"/>
            <a:ext cx="6418039" cy="523220"/>
          </a:xfrm>
          <a:prstGeom prst="rect">
            <a:avLst/>
          </a:prstGeom>
        </p:spPr>
        <p:txBody>
          <a:bodyPr wrap="none">
            <a:spAutoFit/>
          </a:bodyPr>
          <a:lstStyle/>
          <a:p>
            <a:pPr marL="457200" indent="-457200">
              <a:buFont typeface="Wingdings" panose="05000000000000000000" pitchFamily="2" charset="2"/>
              <a:buChar char="Ø"/>
            </a:pPr>
            <a:r>
              <a:rPr lang="en-US" altLang="zh-CN" sz="2800" dirty="0" smtClean="0">
                <a:latin typeface="+mj-ea"/>
                <a:ea typeface="+mj-ea"/>
              </a:rPr>
              <a:t>The </a:t>
            </a:r>
            <a:r>
              <a:rPr lang="en-US" altLang="zh-CN" sz="2800" dirty="0">
                <a:latin typeface="+mj-ea"/>
                <a:ea typeface="+mj-ea"/>
              </a:rPr>
              <a:t>negative terrain comparison</a:t>
            </a:r>
            <a:endParaRPr lang="zh-CN" altLang="en-US" sz="2800" dirty="0">
              <a:latin typeface="+mj-ea"/>
              <a:ea typeface="+mj-ea"/>
            </a:endParaRPr>
          </a:p>
        </p:txBody>
      </p:sp>
      <p:grpSp>
        <p:nvGrpSpPr>
          <p:cNvPr id="6" name="组合 5"/>
          <p:cNvGrpSpPr/>
          <p:nvPr/>
        </p:nvGrpSpPr>
        <p:grpSpPr>
          <a:xfrm>
            <a:off x="1696549" y="1372844"/>
            <a:ext cx="8835295" cy="5348594"/>
            <a:chOff x="176421" y="1330247"/>
            <a:chExt cx="8835295" cy="5348594"/>
          </a:xfrm>
        </p:grpSpPr>
        <p:pic>
          <p:nvPicPr>
            <p:cNvPr id="7" name="图片 6"/>
            <p:cNvPicPr/>
            <p:nvPr/>
          </p:nvPicPr>
          <p:blipFill>
            <a:blip r:embed="rId3" cstate="print">
              <a:extLst>
                <a:ext uri="{BEBA8EAE-BF5A-486C-A8C5-ECC9F3942E4B}">
                  <a14:imgProps xmlns:a14="http://schemas.microsoft.com/office/drawing/2010/main">
                    <a14:imgLayer r:embed="rId4">
                      <a14:imgEffect>
                        <a14:backgroundRemoval t="0" b="100000" l="1261" r="100000"/>
                      </a14:imgEffect>
                    </a14:imgLayer>
                  </a14:imgProps>
                </a:ext>
                <a:ext uri="{28A0092B-C50C-407E-A947-70E740481C1C}">
                  <a14:useLocalDpi xmlns:a14="http://schemas.microsoft.com/office/drawing/2010/main" val="0"/>
                </a:ext>
              </a:extLst>
            </a:blip>
            <a:stretch>
              <a:fillRect/>
            </a:stretch>
          </p:blipFill>
          <p:spPr>
            <a:xfrm>
              <a:off x="176421" y="1330247"/>
              <a:ext cx="2179917" cy="2684907"/>
            </a:xfrm>
            <a:prstGeom prst="rect">
              <a:avLst/>
            </a:prstGeom>
          </p:spPr>
        </p:pic>
        <p:pic>
          <p:nvPicPr>
            <p:cNvPr id="8" name="图片 7"/>
            <p:cNvPicPr/>
            <p:nvPr/>
          </p:nvPicPr>
          <p:blipFill>
            <a:blip r:embed="rId5" cstate="print">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2373358" y="1346607"/>
              <a:ext cx="2170622" cy="2652186"/>
            </a:xfrm>
            <a:prstGeom prst="rect">
              <a:avLst/>
            </a:prstGeom>
          </p:spPr>
        </p:pic>
        <p:pic>
          <p:nvPicPr>
            <p:cNvPr id="10" name="图片 9"/>
            <p:cNvPicPr/>
            <p:nvPr/>
          </p:nvPicPr>
          <p:blipFill>
            <a:blip r:embed="rId7" cstate="print">
              <a:extLst>
                <a:ext uri="{BEBA8EAE-BF5A-486C-A8C5-ECC9F3942E4B}">
                  <a14:imgProps xmlns:a14="http://schemas.microsoft.com/office/drawing/2010/main">
                    <a14:imgLayer r:embed="rId8">
                      <a14:imgEffect>
                        <a14:backgroundRemoval t="1039" b="100000" l="0" r="99790"/>
                      </a14:imgEffect>
                    </a14:imgLayer>
                  </a14:imgProps>
                </a:ext>
                <a:ext uri="{28A0092B-C50C-407E-A947-70E740481C1C}">
                  <a14:useLocalDpi xmlns:a14="http://schemas.microsoft.com/office/drawing/2010/main" val="0"/>
                </a:ext>
              </a:extLst>
            </a:blip>
            <a:stretch>
              <a:fillRect/>
            </a:stretch>
          </p:blipFill>
          <p:spPr>
            <a:xfrm>
              <a:off x="4561000" y="1343461"/>
              <a:ext cx="2070233" cy="2637135"/>
            </a:xfrm>
            <a:prstGeom prst="rect">
              <a:avLst/>
            </a:prstGeom>
          </p:spPr>
        </p:pic>
        <p:pic>
          <p:nvPicPr>
            <p:cNvPr id="11" name="图片 10"/>
            <p:cNvPicPr/>
            <p:nvPr/>
          </p:nvPicPr>
          <p:blipFill>
            <a:blip r:embed="rId9" cstate="print">
              <a:extLst>
                <a:ext uri="{BEBA8EAE-BF5A-486C-A8C5-ECC9F3942E4B}">
                  <a14:imgProps xmlns:a14="http://schemas.microsoft.com/office/drawing/2010/main">
                    <a14:imgLayer r:embed="rId10">
                      <a14:imgEffect>
                        <a14:backgroundRemoval t="297" b="100000" l="0" r="99580"/>
                      </a14:imgEffect>
                    </a14:imgLayer>
                  </a14:imgProps>
                </a:ext>
                <a:ext uri="{28A0092B-C50C-407E-A947-70E740481C1C}">
                  <a14:useLocalDpi xmlns:a14="http://schemas.microsoft.com/office/drawing/2010/main" val="0"/>
                </a:ext>
              </a:extLst>
            </a:blip>
            <a:stretch>
              <a:fillRect/>
            </a:stretch>
          </p:blipFill>
          <p:spPr>
            <a:xfrm>
              <a:off x="6648253" y="1356003"/>
              <a:ext cx="2363463" cy="2612050"/>
            </a:xfrm>
            <a:prstGeom prst="rect">
              <a:avLst/>
            </a:prstGeom>
          </p:spPr>
        </p:pic>
        <p:pic>
          <p:nvPicPr>
            <p:cNvPr id="12" name="图片 11"/>
            <p:cNvPicPr/>
            <p:nvPr/>
          </p:nvPicPr>
          <p:blipFill>
            <a:blip r:embed="rId9" cstate="print">
              <a:extLst>
                <a:ext uri="{BEBA8EAE-BF5A-486C-A8C5-ECC9F3942E4B}">
                  <a14:imgProps xmlns:a14="http://schemas.microsoft.com/office/drawing/2010/main">
                    <a14:imgLayer r:embed="rId10">
                      <a14:imgEffect>
                        <a14:backgroundRemoval t="297" b="100000" l="0" r="99580"/>
                      </a14:imgEffect>
                    </a14:imgLayer>
                  </a14:imgProps>
                </a:ext>
                <a:ext uri="{28A0092B-C50C-407E-A947-70E740481C1C}">
                  <a14:useLocalDpi xmlns:a14="http://schemas.microsoft.com/office/drawing/2010/main" val="0"/>
                </a:ext>
              </a:extLst>
            </a:blip>
            <a:stretch>
              <a:fillRect/>
            </a:stretch>
          </p:blipFill>
          <p:spPr>
            <a:xfrm>
              <a:off x="176421" y="3962400"/>
              <a:ext cx="2196937" cy="2708031"/>
            </a:xfrm>
            <a:prstGeom prst="rect">
              <a:avLst/>
            </a:prstGeom>
          </p:spPr>
        </p:pic>
        <p:pic>
          <p:nvPicPr>
            <p:cNvPr id="13" name="图片 12"/>
            <p:cNvPicPr/>
            <p:nvPr/>
          </p:nvPicPr>
          <p:blipFill>
            <a:blip r:embed="rId11" cstate="print">
              <a:extLst>
                <a:ext uri="{BEBA8EAE-BF5A-486C-A8C5-ECC9F3942E4B}">
                  <a14:imgProps xmlns:a14="http://schemas.microsoft.com/office/drawing/2010/main">
                    <a14:imgLayer r:embed="rId12">
                      <a14:imgEffect>
                        <a14:backgroundRemoval t="0" b="100000" l="630" r="100000"/>
                      </a14:imgEffect>
                    </a14:imgLayer>
                  </a14:imgProps>
                </a:ext>
                <a:ext uri="{28A0092B-C50C-407E-A947-70E740481C1C}">
                  <a14:useLocalDpi xmlns:a14="http://schemas.microsoft.com/office/drawing/2010/main" val="0"/>
                </a:ext>
              </a:extLst>
            </a:blip>
            <a:stretch>
              <a:fillRect/>
            </a:stretch>
          </p:blipFill>
          <p:spPr>
            <a:xfrm>
              <a:off x="2460536" y="3888749"/>
              <a:ext cx="2239905" cy="2790092"/>
            </a:xfrm>
            <a:prstGeom prst="rect">
              <a:avLst/>
            </a:prstGeom>
          </p:spPr>
        </p:pic>
        <p:pic>
          <p:nvPicPr>
            <p:cNvPr id="14" name="图片 13"/>
            <p:cNvPicPr/>
            <p:nvPr/>
          </p:nvPicPr>
          <p:blipFill>
            <a:blip r:embed="rId13" cstate="print">
              <a:extLst>
                <a:ext uri="{BEBA8EAE-BF5A-486C-A8C5-ECC9F3942E4B}">
                  <a14:imgProps xmlns:a14="http://schemas.microsoft.com/office/drawing/2010/main">
                    <a14:imgLayer r:embed="rId14">
                      <a14:imgEffect>
                        <a14:backgroundRemoval t="742" b="100000" l="210" r="100000"/>
                      </a14:imgEffect>
                    </a14:imgLayer>
                  </a14:imgProps>
                </a:ext>
                <a:ext uri="{28A0092B-C50C-407E-A947-70E740481C1C}">
                  <a14:useLocalDpi xmlns:a14="http://schemas.microsoft.com/office/drawing/2010/main" val="0"/>
                </a:ext>
              </a:extLst>
            </a:blip>
            <a:stretch>
              <a:fillRect/>
            </a:stretch>
          </p:blipFill>
          <p:spPr>
            <a:xfrm>
              <a:off x="4652058" y="3962400"/>
              <a:ext cx="2232859" cy="2708031"/>
            </a:xfrm>
            <a:prstGeom prst="rect">
              <a:avLst/>
            </a:prstGeom>
          </p:spPr>
        </p:pic>
      </p:grpSp>
      <p:sp>
        <p:nvSpPr>
          <p:cNvPr id="15" name="矩形 14"/>
          <p:cNvSpPr/>
          <p:nvPr/>
        </p:nvSpPr>
        <p:spPr>
          <a:xfrm>
            <a:off x="2423432" y="3856724"/>
            <a:ext cx="984565" cy="369332"/>
          </a:xfrm>
          <a:prstGeom prst="rect">
            <a:avLst/>
          </a:prstGeom>
        </p:spPr>
        <p:txBody>
          <a:bodyPr wrap="none">
            <a:spAutoFit/>
          </a:bodyPr>
          <a:lstStyle/>
          <a:p>
            <a:pPr lvl="0"/>
            <a:r>
              <a:rPr lang="en-US" altLang="zh-CN" sz="1400" b="1" dirty="0"/>
              <a:t>3</a:t>
            </a:r>
            <a:r>
              <a:rPr lang="en-US" altLang="zh-CN" sz="1400" b="1" baseline="30000" dirty="0"/>
              <a:t>rd</a:t>
            </a:r>
            <a:r>
              <a:rPr lang="en-US" altLang="zh-CN" kern="0" dirty="0">
                <a:solidFill>
                  <a:srgbClr val="000000"/>
                </a:solidFill>
              </a:rPr>
              <a:t> </a:t>
            </a:r>
            <a:r>
              <a:rPr lang="en-US" altLang="zh-CN" sz="1400" b="1" dirty="0"/>
              <a:t>phase</a:t>
            </a:r>
            <a:endParaRPr lang="zh-CN" altLang="en-US" sz="1400" b="1" dirty="0"/>
          </a:p>
        </p:txBody>
      </p:sp>
      <p:sp>
        <p:nvSpPr>
          <p:cNvPr id="16" name="矩形 15"/>
          <p:cNvSpPr/>
          <p:nvPr/>
        </p:nvSpPr>
        <p:spPr>
          <a:xfrm>
            <a:off x="4591511" y="3856724"/>
            <a:ext cx="914033" cy="307777"/>
          </a:xfrm>
          <a:prstGeom prst="rect">
            <a:avLst/>
          </a:prstGeom>
        </p:spPr>
        <p:txBody>
          <a:bodyPr wrap="none">
            <a:spAutoFit/>
          </a:bodyPr>
          <a:lstStyle/>
          <a:p>
            <a:pPr lvl="0"/>
            <a:r>
              <a:rPr lang="en-US" altLang="zh-CN" sz="1400" b="1" dirty="0"/>
              <a:t>4</a:t>
            </a:r>
            <a:r>
              <a:rPr lang="en-US" altLang="zh-CN" sz="1400" b="1" baseline="30000" dirty="0"/>
              <a:t>th</a:t>
            </a:r>
            <a:r>
              <a:rPr lang="en-US" altLang="zh-CN" sz="1400" b="1" dirty="0"/>
              <a:t>phase</a:t>
            </a:r>
            <a:endParaRPr lang="zh-CN" altLang="en-US" sz="1400" b="1" dirty="0"/>
          </a:p>
        </p:txBody>
      </p:sp>
      <p:sp>
        <p:nvSpPr>
          <p:cNvPr id="17" name="矩形 16"/>
          <p:cNvSpPr/>
          <p:nvPr/>
        </p:nvSpPr>
        <p:spPr>
          <a:xfrm>
            <a:off x="2322339" y="6467468"/>
            <a:ext cx="914033" cy="307777"/>
          </a:xfrm>
          <a:prstGeom prst="rect">
            <a:avLst/>
          </a:prstGeom>
        </p:spPr>
        <p:txBody>
          <a:bodyPr wrap="none">
            <a:spAutoFit/>
          </a:bodyPr>
          <a:lstStyle/>
          <a:p>
            <a:pPr lvl="0"/>
            <a:r>
              <a:rPr lang="en-US" altLang="zh-CN" sz="1400" b="1" dirty="0"/>
              <a:t>7</a:t>
            </a:r>
            <a:r>
              <a:rPr lang="en-US" altLang="zh-CN" sz="1400" b="1" baseline="30000" dirty="0"/>
              <a:t>th</a:t>
            </a:r>
            <a:r>
              <a:rPr lang="en-US" altLang="zh-CN" sz="1400" b="1" dirty="0"/>
              <a:t>phase</a:t>
            </a:r>
            <a:endParaRPr lang="zh-CN" altLang="en-US" sz="1400" b="1" dirty="0"/>
          </a:p>
        </p:txBody>
      </p:sp>
      <p:sp>
        <p:nvSpPr>
          <p:cNvPr id="18" name="矩形 17"/>
          <p:cNvSpPr/>
          <p:nvPr/>
        </p:nvSpPr>
        <p:spPr>
          <a:xfrm>
            <a:off x="4634959" y="6467468"/>
            <a:ext cx="914033" cy="307777"/>
          </a:xfrm>
          <a:prstGeom prst="rect">
            <a:avLst/>
          </a:prstGeom>
        </p:spPr>
        <p:txBody>
          <a:bodyPr wrap="none">
            <a:spAutoFit/>
          </a:bodyPr>
          <a:lstStyle/>
          <a:p>
            <a:pPr lvl="0"/>
            <a:r>
              <a:rPr lang="en-US" altLang="zh-CN" sz="1400" b="1" dirty="0"/>
              <a:t>8</a:t>
            </a:r>
            <a:r>
              <a:rPr lang="en-US" altLang="zh-CN" sz="1400" b="1" baseline="30000" dirty="0"/>
              <a:t>th</a:t>
            </a:r>
            <a:r>
              <a:rPr lang="en-US" altLang="zh-CN" sz="1400" b="1" dirty="0"/>
              <a:t>phase</a:t>
            </a:r>
            <a:endParaRPr lang="zh-CN" altLang="en-US" sz="1400" b="1" dirty="0"/>
          </a:p>
        </p:txBody>
      </p:sp>
      <p:sp>
        <p:nvSpPr>
          <p:cNvPr id="19" name="矩形 18"/>
          <p:cNvSpPr/>
          <p:nvPr/>
        </p:nvSpPr>
        <p:spPr>
          <a:xfrm>
            <a:off x="8872748" y="3838491"/>
            <a:ext cx="914033" cy="307777"/>
          </a:xfrm>
          <a:prstGeom prst="rect">
            <a:avLst/>
          </a:prstGeom>
        </p:spPr>
        <p:txBody>
          <a:bodyPr wrap="none">
            <a:spAutoFit/>
          </a:bodyPr>
          <a:lstStyle/>
          <a:p>
            <a:pPr lvl="0"/>
            <a:r>
              <a:rPr lang="en-US" altLang="zh-CN" sz="1400" b="1" dirty="0"/>
              <a:t>6</a:t>
            </a:r>
            <a:r>
              <a:rPr lang="en-US" altLang="zh-CN" sz="1400" b="1" baseline="30000" dirty="0"/>
              <a:t>th</a:t>
            </a:r>
            <a:r>
              <a:rPr lang="en-US" altLang="zh-CN" sz="1400" b="1" dirty="0"/>
              <a:t>phase</a:t>
            </a:r>
            <a:endParaRPr lang="zh-CN" altLang="en-US" sz="1400" b="1" dirty="0"/>
          </a:p>
        </p:txBody>
      </p:sp>
      <p:sp>
        <p:nvSpPr>
          <p:cNvPr id="20" name="矩形 19"/>
          <p:cNvSpPr/>
          <p:nvPr/>
        </p:nvSpPr>
        <p:spPr>
          <a:xfrm>
            <a:off x="6856181" y="6465090"/>
            <a:ext cx="914033" cy="307777"/>
          </a:xfrm>
          <a:prstGeom prst="rect">
            <a:avLst/>
          </a:prstGeom>
        </p:spPr>
        <p:txBody>
          <a:bodyPr wrap="none">
            <a:spAutoFit/>
          </a:bodyPr>
          <a:lstStyle/>
          <a:p>
            <a:pPr lvl="0"/>
            <a:r>
              <a:rPr lang="en-US" altLang="zh-CN" sz="1400" b="1" dirty="0"/>
              <a:t>9</a:t>
            </a:r>
            <a:r>
              <a:rPr lang="en-US" altLang="zh-CN" sz="1400" b="1" baseline="30000" dirty="0"/>
              <a:t>th</a:t>
            </a:r>
            <a:r>
              <a:rPr lang="en-US" altLang="zh-CN" sz="1400" b="1" dirty="0"/>
              <a:t>phase</a:t>
            </a:r>
            <a:endParaRPr lang="zh-CN" altLang="en-US" sz="1400" b="1" dirty="0"/>
          </a:p>
        </p:txBody>
      </p:sp>
      <p:sp>
        <p:nvSpPr>
          <p:cNvPr id="21" name="矩形 20"/>
          <p:cNvSpPr/>
          <p:nvPr/>
        </p:nvSpPr>
        <p:spPr>
          <a:xfrm>
            <a:off x="6688272" y="3833241"/>
            <a:ext cx="914033" cy="307777"/>
          </a:xfrm>
          <a:prstGeom prst="rect">
            <a:avLst/>
          </a:prstGeom>
        </p:spPr>
        <p:txBody>
          <a:bodyPr wrap="none">
            <a:spAutoFit/>
          </a:bodyPr>
          <a:lstStyle/>
          <a:p>
            <a:pPr lvl="0"/>
            <a:r>
              <a:rPr lang="en-US" altLang="zh-CN" sz="1400" b="1" dirty="0"/>
              <a:t>5</a:t>
            </a:r>
            <a:r>
              <a:rPr lang="en-US" altLang="zh-CN" sz="1400" b="1" baseline="30000" dirty="0"/>
              <a:t>th</a:t>
            </a:r>
            <a:r>
              <a:rPr lang="en-US" altLang="zh-CN" sz="1400" b="1" dirty="0"/>
              <a:t>phase</a:t>
            </a:r>
            <a:endParaRPr lang="zh-CN" altLang="en-US" sz="1400" b="1" dirty="0"/>
          </a:p>
        </p:txBody>
      </p:sp>
      <p:pic>
        <p:nvPicPr>
          <p:cNvPr id="23" name="图片 22" descr="C:\Users\LUO\Desktop\沟谷演化模拟文章图\shoulder line legend.jpg"/>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8681397" y="4772354"/>
            <a:ext cx="2332345" cy="1341843"/>
          </a:xfrm>
          <a:prstGeom prst="rect">
            <a:avLst/>
          </a:prstGeom>
          <a:noFill/>
          <a:ln>
            <a:noFill/>
          </a:ln>
        </p:spPr>
      </p:pic>
    </p:spTree>
    <p:extLst>
      <p:ext uri="{BB962C8B-B14F-4D97-AF65-F5344CB8AC3E}">
        <p14:creationId xmlns:p14="http://schemas.microsoft.com/office/powerpoint/2010/main" val="22359319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文本框 3"/>
          <p:cNvSpPr txBox="1">
            <a:spLocks noChangeArrowheads="1"/>
          </p:cNvSpPr>
          <p:nvPr/>
        </p:nvSpPr>
        <p:spPr bwMode="auto">
          <a:xfrm>
            <a:off x="1022279" y="230318"/>
            <a:ext cx="5091918" cy="707886"/>
          </a:xfrm>
          <a:prstGeom prst="rect">
            <a:avLst/>
          </a:prstGeom>
          <a:solidFill>
            <a:schemeClr val="bg1"/>
          </a:solidFill>
          <a:ln>
            <a:noFill/>
          </a:ln>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1000"/>
              </a:spcBef>
              <a:spcAft>
                <a:spcPts val="0"/>
              </a:spcAft>
              <a:buClrTx/>
              <a:buSzTx/>
              <a:buFontTx/>
              <a:buNone/>
              <a:tabLst/>
              <a:defRPr/>
            </a:pPr>
            <a:r>
              <a:rPr kumimoji="0" lang="en-US" altLang="zh-CN" sz="4000" b="1" i="0" u="none" strike="noStrike" kern="1200" cap="none" spc="0" normalizeH="0" baseline="0" noProof="0" dirty="0">
                <a:ln>
                  <a:noFill/>
                </a:ln>
                <a:solidFill>
                  <a:srgbClr val="0070C0"/>
                </a:solidFill>
                <a:effectLst>
                  <a:outerShdw blurRad="203200" dist="38100" dir="2700000" algn="tl" rotWithShape="0">
                    <a:prstClr val="black">
                      <a:alpha val="31000"/>
                    </a:prstClr>
                  </a:outerShdw>
                </a:effectLst>
                <a:uLnTx/>
                <a:uFillTx/>
                <a:latin typeface="Calibri"/>
                <a:ea typeface="微软雅黑"/>
                <a:cs typeface="+mn-cs"/>
              </a:rPr>
              <a:t>Simulation results</a:t>
            </a:r>
          </a:p>
        </p:txBody>
      </p:sp>
      <p:sp>
        <p:nvSpPr>
          <p:cNvPr id="9" name="文本框 8">
            <a:extLst>
              <a:ext uri="{FF2B5EF4-FFF2-40B4-BE49-F238E27FC236}">
                <a16:creationId xmlns:a16="http://schemas.microsoft.com/office/drawing/2014/main" id="{690775F0-1175-4C15-9D3B-FB1414C54CAD}"/>
              </a:ext>
            </a:extLst>
          </p:cNvPr>
          <p:cNvSpPr txBox="1"/>
          <p:nvPr/>
        </p:nvSpPr>
        <p:spPr>
          <a:xfrm>
            <a:off x="5869587" y="384206"/>
            <a:ext cx="6170751"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2000" b="1" i="0" u="none" strike="noStrike" kern="1200" cap="none" spc="0" normalizeH="0" baseline="0" noProof="0" dirty="0">
                <a:ln>
                  <a:noFill/>
                </a:ln>
                <a:solidFill>
                  <a:srgbClr val="0070C0"/>
                </a:solidFill>
                <a:effectLst/>
                <a:uLnTx/>
                <a:uFillTx/>
                <a:latin typeface="微软雅黑" panose="020B0503020204020204" pitchFamily="34" charset="-122"/>
                <a:ea typeface="微软雅黑"/>
                <a:cs typeface="+mn-cs"/>
              </a:rPr>
              <a:t>The EGU General Assembly 2020</a:t>
            </a:r>
            <a:endParaRPr kumimoji="0" lang="zh-CN" altLang="en-US" sz="2000" b="1" i="0" u="none" strike="noStrike" kern="1200" cap="none" spc="0" normalizeH="0" baseline="0" noProof="0" dirty="0">
              <a:ln>
                <a:noFill/>
              </a:ln>
              <a:solidFill>
                <a:srgbClr val="0070C0"/>
              </a:solidFill>
              <a:effectLst/>
              <a:uLnTx/>
              <a:uFillTx/>
              <a:latin typeface="微软雅黑" panose="020B0503020204020204" pitchFamily="34" charset="-122"/>
              <a:ea typeface="微软雅黑"/>
              <a:cs typeface="+mn-cs"/>
            </a:endParaRPr>
          </a:p>
        </p:txBody>
      </p:sp>
      <p:sp>
        <p:nvSpPr>
          <p:cNvPr id="5" name="矩形 4"/>
          <p:cNvSpPr/>
          <p:nvPr/>
        </p:nvSpPr>
        <p:spPr>
          <a:xfrm>
            <a:off x="1022279" y="1092092"/>
            <a:ext cx="6585457" cy="523220"/>
          </a:xfrm>
          <a:prstGeom prst="rect">
            <a:avLst/>
          </a:prstGeom>
        </p:spPr>
        <p:txBody>
          <a:bodyPr wrap="none">
            <a:spAutoFit/>
          </a:bodyPr>
          <a:lstStyle/>
          <a:p>
            <a:pPr marL="457200" lvl="0" indent="-457200">
              <a:buFont typeface="Wingdings" panose="05000000000000000000" pitchFamily="2" charset="2"/>
              <a:buChar char="Ø"/>
            </a:pPr>
            <a:r>
              <a:rPr lang="en-US" altLang="zh-CN" sz="2800" dirty="0" smtClean="0">
                <a:solidFill>
                  <a:srgbClr val="000000"/>
                </a:solidFill>
                <a:latin typeface="微软雅黑"/>
              </a:rPr>
              <a:t>Hypsometric </a:t>
            </a:r>
            <a:r>
              <a:rPr lang="en-US" altLang="zh-CN" sz="2800" dirty="0">
                <a:solidFill>
                  <a:srgbClr val="000000"/>
                </a:solidFill>
                <a:latin typeface="微软雅黑"/>
              </a:rPr>
              <a:t>Integral comparison</a:t>
            </a:r>
            <a:endParaRPr kumimoji="0" lang="zh-CN" altLang="en-US" sz="2800" b="0" i="0" u="none" strike="noStrike" kern="1200" cap="none" spc="0" normalizeH="0" baseline="0" noProof="0" dirty="0">
              <a:ln>
                <a:noFill/>
              </a:ln>
              <a:solidFill>
                <a:srgbClr val="000000"/>
              </a:solidFill>
              <a:effectLst/>
              <a:uLnTx/>
              <a:uFillTx/>
              <a:latin typeface="微软雅黑"/>
              <a:ea typeface="微软雅黑"/>
              <a:cs typeface="+mn-cs"/>
            </a:endParaRPr>
          </a:p>
        </p:txBody>
      </p:sp>
      <p:pic>
        <p:nvPicPr>
          <p:cNvPr id="24" name="图片 23" descr="C:\Users\LUO\Desktop\HI1.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77371" y="1769200"/>
            <a:ext cx="3998793" cy="2635264"/>
          </a:xfrm>
          <a:prstGeom prst="rect">
            <a:avLst/>
          </a:prstGeom>
          <a:noFill/>
          <a:ln>
            <a:noFill/>
          </a:ln>
        </p:spPr>
      </p:pic>
      <p:pic>
        <p:nvPicPr>
          <p:cNvPr id="25" name="图片 24" descr="C:\Users\LUO\Desktop\HI2.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63080" y="1769200"/>
            <a:ext cx="3795319" cy="2635264"/>
          </a:xfrm>
          <a:prstGeom prst="rect">
            <a:avLst/>
          </a:prstGeom>
          <a:noFill/>
          <a:ln>
            <a:noFill/>
          </a:ln>
        </p:spPr>
      </p:pic>
      <p:pic>
        <p:nvPicPr>
          <p:cNvPr id="26" name="图片 25" descr="C:\Users\LUO\Desktop\HI3.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92068" y="4475140"/>
            <a:ext cx="3984096" cy="2382859"/>
          </a:xfrm>
          <a:prstGeom prst="rect">
            <a:avLst/>
          </a:prstGeom>
          <a:noFill/>
          <a:ln>
            <a:noFill/>
          </a:ln>
        </p:spPr>
      </p:pic>
      <p:pic>
        <p:nvPicPr>
          <p:cNvPr id="27" name="图片 26" descr="C:\Users\LUO\Desktop\HI4.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90375" y="4475140"/>
            <a:ext cx="3768023" cy="2382860"/>
          </a:xfrm>
          <a:prstGeom prst="rect">
            <a:avLst/>
          </a:prstGeom>
          <a:noFill/>
          <a:ln>
            <a:noFill/>
          </a:ln>
        </p:spPr>
      </p:pic>
      <p:sp>
        <p:nvSpPr>
          <p:cNvPr id="28" name="矩形 27"/>
          <p:cNvSpPr/>
          <p:nvPr/>
        </p:nvSpPr>
        <p:spPr>
          <a:xfrm>
            <a:off x="714805" y="3885804"/>
            <a:ext cx="984565" cy="369332"/>
          </a:xfrm>
          <a:prstGeom prst="rect">
            <a:avLst/>
          </a:prstGeom>
        </p:spPr>
        <p:txBody>
          <a:bodyPr wrap="none">
            <a:spAutoFit/>
          </a:bodyPr>
          <a:lstStyle/>
          <a:p>
            <a:pPr lvl="0"/>
            <a:r>
              <a:rPr lang="en-US" altLang="zh-CN" sz="1400" b="1" dirty="0"/>
              <a:t>3</a:t>
            </a:r>
            <a:r>
              <a:rPr lang="en-US" altLang="zh-CN" sz="1400" b="1" baseline="30000" dirty="0"/>
              <a:t>rd</a:t>
            </a:r>
            <a:r>
              <a:rPr lang="en-US" altLang="zh-CN" kern="0" dirty="0">
                <a:solidFill>
                  <a:srgbClr val="000000"/>
                </a:solidFill>
              </a:rPr>
              <a:t> </a:t>
            </a:r>
            <a:r>
              <a:rPr lang="en-US" altLang="zh-CN" sz="1400" b="1" dirty="0"/>
              <a:t>phase</a:t>
            </a:r>
            <a:endParaRPr lang="zh-CN" altLang="en-US" sz="1400" b="1" dirty="0"/>
          </a:p>
        </p:txBody>
      </p:sp>
      <p:sp>
        <p:nvSpPr>
          <p:cNvPr id="29" name="矩形 28"/>
          <p:cNvSpPr/>
          <p:nvPr/>
        </p:nvSpPr>
        <p:spPr>
          <a:xfrm>
            <a:off x="714805" y="6348750"/>
            <a:ext cx="914033" cy="307777"/>
          </a:xfrm>
          <a:prstGeom prst="rect">
            <a:avLst/>
          </a:prstGeom>
        </p:spPr>
        <p:txBody>
          <a:bodyPr wrap="none">
            <a:spAutoFit/>
          </a:bodyPr>
          <a:lstStyle/>
          <a:p>
            <a:pPr lvl="0"/>
            <a:r>
              <a:rPr lang="en-US" altLang="zh-CN" sz="1400" b="1" dirty="0"/>
              <a:t>5</a:t>
            </a:r>
            <a:r>
              <a:rPr lang="en-US" altLang="zh-CN" sz="1400" b="1" baseline="30000" dirty="0"/>
              <a:t>th</a:t>
            </a:r>
            <a:r>
              <a:rPr lang="en-US" altLang="zh-CN" sz="1400" b="1" dirty="0"/>
              <a:t>phase</a:t>
            </a:r>
            <a:endParaRPr lang="zh-CN" altLang="en-US" sz="1400" b="1" dirty="0"/>
          </a:p>
        </p:txBody>
      </p:sp>
      <p:sp>
        <p:nvSpPr>
          <p:cNvPr id="30" name="矩形 29"/>
          <p:cNvSpPr/>
          <p:nvPr/>
        </p:nvSpPr>
        <p:spPr>
          <a:xfrm>
            <a:off x="10068533" y="3885804"/>
            <a:ext cx="914033" cy="307777"/>
          </a:xfrm>
          <a:prstGeom prst="rect">
            <a:avLst/>
          </a:prstGeom>
        </p:spPr>
        <p:txBody>
          <a:bodyPr wrap="none">
            <a:spAutoFit/>
          </a:bodyPr>
          <a:lstStyle/>
          <a:p>
            <a:pPr lvl="0"/>
            <a:r>
              <a:rPr lang="en-US" altLang="zh-CN" sz="1400" b="1" dirty="0"/>
              <a:t>4</a:t>
            </a:r>
            <a:r>
              <a:rPr lang="en-US" altLang="zh-CN" sz="1400" b="1" baseline="30000" dirty="0"/>
              <a:t>th</a:t>
            </a:r>
            <a:r>
              <a:rPr lang="en-US" altLang="zh-CN" sz="1400" b="1" dirty="0"/>
              <a:t>phase</a:t>
            </a:r>
            <a:endParaRPr lang="zh-CN" altLang="en-US" sz="1400" b="1" dirty="0"/>
          </a:p>
        </p:txBody>
      </p:sp>
      <p:sp>
        <p:nvSpPr>
          <p:cNvPr id="31" name="矩形 30"/>
          <p:cNvSpPr/>
          <p:nvPr/>
        </p:nvSpPr>
        <p:spPr>
          <a:xfrm>
            <a:off x="10039932" y="6348750"/>
            <a:ext cx="914033" cy="307777"/>
          </a:xfrm>
          <a:prstGeom prst="rect">
            <a:avLst/>
          </a:prstGeom>
        </p:spPr>
        <p:txBody>
          <a:bodyPr wrap="none">
            <a:spAutoFit/>
          </a:bodyPr>
          <a:lstStyle/>
          <a:p>
            <a:pPr lvl="0"/>
            <a:r>
              <a:rPr lang="en-US" altLang="zh-CN" sz="1400" b="1" dirty="0"/>
              <a:t>6</a:t>
            </a:r>
            <a:r>
              <a:rPr lang="en-US" altLang="zh-CN" sz="1400" b="1" baseline="30000" dirty="0"/>
              <a:t>th</a:t>
            </a:r>
            <a:r>
              <a:rPr lang="en-US" altLang="zh-CN" sz="1400" b="1" dirty="0"/>
              <a:t>phase</a:t>
            </a:r>
            <a:endParaRPr lang="zh-CN" altLang="en-US" sz="1400" b="1" dirty="0"/>
          </a:p>
        </p:txBody>
      </p:sp>
    </p:spTree>
    <p:extLst>
      <p:ext uri="{BB962C8B-B14F-4D97-AF65-F5344CB8AC3E}">
        <p14:creationId xmlns:p14="http://schemas.microsoft.com/office/powerpoint/2010/main" val="30038883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文本框 3"/>
          <p:cNvSpPr txBox="1">
            <a:spLocks noChangeArrowheads="1"/>
          </p:cNvSpPr>
          <p:nvPr/>
        </p:nvSpPr>
        <p:spPr bwMode="auto">
          <a:xfrm>
            <a:off x="1022279" y="230318"/>
            <a:ext cx="5091918" cy="707886"/>
          </a:xfrm>
          <a:prstGeom prst="rect">
            <a:avLst/>
          </a:prstGeom>
          <a:solidFill>
            <a:schemeClr val="bg1"/>
          </a:solidFill>
          <a:ln>
            <a:noFill/>
          </a:ln>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1000"/>
              </a:spcBef>
              <a:spcAft>
                <a:spcPts val="0"/>
              </a:spcAft>
              <a:buClrTx/>
              <a:buSzTx/>
              <a:buFontTx/>
              <a:buNone/>
              <a:tabLst/>
              <a:defRPr/>
            </a:pPr>
            <a:r>
              <a:rPr kumimoji="0" lang="en-US" altLang="zh-CN" sz="4000" b="1" i="0" u="none" strike="noStrike" kern="1200" cap="none" spc="0" normalizeH="0" baseline="0" noProof="0" dirty="0">
                <a:ln>
                  <a:noFill/>
                </a:ln>
                <a:solidFill>
                  <a:srgbClr val="0070C0"/>
                </a:solidFill>
                <a:effectLst>
                  <a:outerShdw blurRad="203200" dist="38100" dir="2700000" algn="tl" rotWithShape="0">
                    <a:prstClr val="black">
                      <a:alpha val="31000"/>
                    </a:prstClr>
                  </a:outerShdw>
                </a:effectLst>
                <a:uLnTx/>
                <a:uFillTx/>
                <a:latin typeface="Calibri"/>
                <a:ea typeface="微软雅黑"/>
                <a:cs typeface="+mn-cs"/>
              </a:rPr>
              <a:t>Simulation results</a:t>
            </a:r>
          </a:p>
        </p:txBody>
      </p:sp>
      <p:sp>
        <p:nvSpPr>
          <p:cNvPr id="9" name="文本框 8">
            <a:extLst>
              <a:ext uri="{FF2B5EF4-FFF2-40B4-BE49-F238E27FC236}">
                <a16:creationId xmlns:a16="http://schemas.microsoft.com/office/drawing/2014/main" id="{690775F0-1175-4C15-9D3B-FB1414C54CAD}"/>
              </a:ext>
            </a:extLst>
          </p:cNvPr>
          <p:cNvSpPr txBox="1"/>
          <p:nvPr/>
        </p:nvSpPr>
        <p:spPr>
          <a:xfrm>
            <a:off x="5869587" y="384206"/>
            <a:ext cx="6170751"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2000" b="1" i="0" u="none" strike="noStrike" kern="1200" cap="none" spc="0" normalizeH="0" baseline="0" noProof="0" dirty="0">
                <a:ln>
                  <a:noFill/>
                </a:ln>
                <a:solidFill>
                  <a:srgbClr val="0070C0"/>
                </a:solidFill>
                <a:effectLst/>
                <a:uLnTx/>
                <a:uFillTx/>
                <a:latin typeface="微软雅黑" panose="020B0503020204020204" pitchFamily="34" charset="-122"/>
                <a:ea typeface="微软雅黑"/>
                <a:cs typeface="+mn-cs"/>
              </a:rPr>
              <a:t>The EGU General Assembly 2020</a:t>
            </a:r>
            <a:endParaRPr kumimoji="0" lang="zh-CN" altLang="en-US" sz="2000" b="1" i="0" u="none" strike="noStrike" kern="1200" cap="none" spc="0" normalizeH="0" baseline="0" noProof="0" dirty="0">
              <a:ln>
                <a:noFill/>
              </a:ln>
              <a:solidFill>
                <a:srgbClr val="0070C0"/>
              </a:solidFill>
              <a:effectLst/>
              <a:uLnTx/>
              <a:uFillTx/>
              <a:latin typeface="微软雅黑" panose="020B0503020204020204" pitchFamily="34" charset="-122"/>
              <a:ea typeface="微软雅黑"/>
              <a:cs typeface="+mn-cs"/>
            </a:endParaRPr>
          </a:p>
        </p:txBody>
      </p:sp>
      <p:sp>
        <p:nvSpPr>
          <p:cNvPr id="5" name="矩形 4"/>
          <p:cNvSpPr/>
          <p:nvPr/>
        </p:nvSpPr>
        <p:spPr>
          <a:xfrm>
            <a:off x="1022279" y="1092092"/>
            <a:ext cx="6585457" cy="523220"/>
          </a:xfrm>
          <a:prstGeom prst="rect">
            <a:avLst/>
          </a:prstGeom>
        </p:spPr>
        <p:txBody>
          <a:bodyPr wrap="none">
            <a:spAutoFit/>
          </a:bodyPr>
          <a:lstStyle/>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altLang="zh-CN" sz="2800" b="0" i="0" u="none" strike="noStrike" kern="1200" cap="none" spc="0" normalizeH="0" baseline="0" noProof="0" dirty="0" smtClean="0">
                <a:ln>
                  <a:noFill/>
                </a:ln>
                <a:solidFill>
                  <a:srgbClr val="000000"/>
                </a:solidFill>
                <a:effectLst/>
                <a:uLnTx/>
                <a:uFillTx/>
                <a:latin typeface="微软雅黑"/>
                <a:ea typeface="微软雅黑"/>
                <a:cs typeface="+mn-cs"/>
              </a:rPr>
              <a:t>Hypsometric </a:t>
            </a:r>
            <a:r>
              <a:rPr kumimoji="0" lang="en-US" altLang="zh-CN" sz="2800" b="0" i="0" u="none" strike="noStrike" kern="1200" cap="none" spc="0" normalizeH="0" baseline="0" noProof="0" dirty="0">
                <a:ln>
                  <a:noFill/>
                </a:ln>
                <a:solidFill>
                  <a:srgbClr val="000000"/>
                </a:solidFill>
                <a:effectLst/>
                <a:uLnTx/>
                <a:uFillTx/>
                <a:latin typeface="微软雅黑"/>
                <a:ea typeface="微软雅黑"/>
                <a:cs typeface="+mn-cs"/>
              </a:rPr>
              <a:t>Integral comparison</a:t>
            </a:r>
            <a:endParaRPr kumimoji="0" lang="zh-CN" altLang="en-US" sz="2800" b="0" i="0" u="none" strike="noStrike" kern="1200" cap="none" spc="0" normalizeH="0" baseline="0" noProof="0" dirty="0">
              <a:ln>
                <a:noFill/>
              </a:ln>
              <a:solidFill>
                <a:srgbClr val="000000"/>
              </a:solidFill>
              <a:effectLst/>
              <a:uLnTx/>
              <a:uFillTx/>
              <a:latin typeface="微软雅黑"/>
              <a:ea typeface="微软雅黑"/>
              <a:cs typeface="+mn-cs"/>
            </a:endParaRPr>
          </a:p>
        </p:txBody>
      </p:sp>
      <p:pic>
        <p:nvPicPr>
          <p:cNvPr id="10" name="图片 9" descr="C:\Users\LUO\Desktop\HI5.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7019" y="1692256"/>
            <a:ext cx="3784167" cy="2635264"/>
          </a:xfrm>
          <a:prstGeom prst="rect">
            <a:avLst/>
          </a:prstGeom>
          <a:noFill/>
          <a:ln>
            <a:noFill/>
          </a:ln>
        </p:spPr>
      </p:pic>
      <p:pic>
        <p:nvPicPr>
          <p:cNvPr id="11" name="图片 10" descr="C:\Users\LUO\Desktop\HI6.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30185" y="1670609"/>
            <a:ext cx="3768023" cy="2635264"/>
          </a:xfrm>
          <a:prstGeom prst="rect">
            <a:avLst/>
          </a:prstGeom>
          <a:noFill/>
          <a:ln>
            <a:noFill/>
          </a:ln>
        </p:spPr>
      </p:pic>
      <p:pic>
        <p:nvPicPr>
          <p:cNvPr id="12" name="图片 11" descr="C:\Users\LUO\Desktop\HI7.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37207" y="1783120"/>
            <a:ext cx="3656578" cy="2453536"/>
          </a:xfrm>
          <a:prstGeom prst="rect">
            <a:avLst/>
          </a:prstGeom>
          <a:noFill/>
          <a:ln>
            <a:noFill/>
          </a:ln>
        </p:spPr>
      </p:pic>
      <p:graphicFrame>
        <p:nvGraphicFramePr>
          <p:cNvPr id="2" name="表格 1"/>
          <p:cNvGraphicFramePr>
            <a:graphicFrameLocks noGrp="1"/>
          </p:cNvGraphicFramePr>
          <p:nvPr>
            <p:extLst>
              <p:ext uri="{D42A27DB-BD31-4B8C-83A1-F6EECF244321}">
                <p14:modId xmlns:p14="http://schemas.microsoft.com/office/powerpoint/2010/main" val="1178182192"/>
              </p:ext>
            </p:extLst>
          </p:nvPr>
        </p:nvGraphicFramePr>
        <p:xfrm>
          <a:off x="1828799" y="5081572"/>
          <a:ext cx="8966585" cy="1606625"/>
        </p:xfrm>
        <a:graphic>
          <a:graphicData uri="http://schemas.openxmlformats.org/drawingml/2006/table">
            <a:tbl>
              <a:tblPr firstRow="1" firstCol="1" bandRow="1"/>
              <a:tblGrid>
                <a:gridCol w="1920077">
                  <a:extLst>
                    <a:ext uri="{9D8B030D-6E8A-4147-A177-3AD203B41FA5}">
                      <a16:colId xmlns:a16="http://schemas.microsoft.com/office/drawing/2014/main" val="1340818961"/>
                    </a:ext>
                  </a:extLst>
                </a:gridCol>
                <a:gridCol w="1006644">
                  <a:extLst>
                    <a:ext uri="{9D8B030D-6E8A-4147-A177-3AD203B41FA5}">
                      <a16:colId xmlns:a16="http://schemas.microsoft.com/office/drawing/2014/main" val="2265488364"/>
                    </a:ext>
                  </a:extLst>
                </a:gridCol>
                <a:gridCol w="1006644">
                  <a:extLst>
                    <a:ext uri="{9D8B030D-6E8A-4147-A177-3AD203B41FA5}">
                      <a16:colId xmlns:a16="http://schemas.microsoft.com/office/drawing/2014/main" val="2101612200"/>
                    </a:ext>
                  </a:extLst>
                </a:gridCol>
                <a:gridCol w="1006644">
                  <a:extLst>
                    <a:ext uri="{9D8B030D-6E8A-4147-A177-3AD203B41FA5}">
                      <a16:colId xmlns:a16="http://schemas.microsoft.com/office/drawing/2014/main" val="2028004523"/>
                    </a:ext>
                  </a:extLst>
                </a:gridCol>
                <a:gridCol w="1006644">
                  <a:extLst>
                    <a:ext uri="{9D8B030D-6E8A-4147-A177-3AD203B41FA5}">
                      <a16:colId xmlns:a16="http://schemas.microsoft.com/office/drawing/2014/main" val="2451164846"/>
                    </a:ext>
                  </a:extLst>
                </a:gridCol>
                <a:gridCol w="1006644">
                  <a:extLst>
                    <a:ext uri="{9D8B030D-6E8A-4147-A177-3AD203B41FA5}">
                      <a16:colId xmlns:a16="http://schemas.microsoft.com/office/drawing/2014/main" val="1766219498"/>
                    </a:ext>
                  </a:extLst>
                </a:gridCol>
                <a:gridCol w="1006644">
                  <a:extLst>
                    <a:ext uri="{9D8B030D-6E8A-4147-A177-3AD203B41FA5}">
                      <a16:colId xmlns:a16="http://schemas.microsoft.com/office/drawing/2014/main" val="3036029971"/>
                    </a:ext>
                  </a:extLst>
                </a:gridCol>
                <a:gridCol w="1006644">
                  <a:extLst>
                    <a:ext uri="{9D8B030D-6E8A-4147-A177-3AD203B41FA5}">
                      <a16:colId xmlns:a16="http://schemas.microsoft.com/office/drawing/2014/main" val="3894468633"/>
                    </a:ext>
                  </a:extLst>
                </a:gridCol>
              </a:tblGrid>
              <a:tr h="642650">
                <a:tc>
                  <a:txBody>
                    <a:bodyPr/>
                    <a:lstStyle/>
                    <a:p>
                      <a:pPr algn="ctr">
                        <a:lnSpc>
                          <a:spcPct val="200000"/>
                        </a:lnSpc>
                        <a:spcAft>
                          <a:spcPts val="0"/>
                        </a:spcAft>
                      </a:pPr>
                      <a:r>
                        <a:rPr lang="en-US" sz="1800" kern="0" dirty="0">
                          <a:solidFill>
                            <a:srgbClr val="000000"/>
                          </a:solidFill>
                          <a:effectLst/>
                          <a:latin typeface="Arial" panose="020B0604020202020204" pitchFamily="34" charset="0"/>
                          <a:ea typeface="等线" panose="02010600030101010101" pitchFamily="2" charset="-122"/>
                          <a:cs typeface="Arial" panose="020B0604020202020204" pitchFamily="34" charset="0"/>
                        </a:rPr>
                        <a:t>HI value</a:t>
                      </a:r>
                      <a:endParaRPr lang="zh-CN" sz="1800" kern="100" dirty="0">
                        <a:effectLst/>
                        <a:latin typeface="Arial" panose="020B0604020202020204" pitchFamily="34" charset="0"/>
                        <a:ea typeface="等线" panose="02010600030101010101" pitchFamily="2" charset="-122"/>
                        <a:cs typeface="Arial" panose="020B0604020202020204"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0">
                          <a:solidFill>
                            <a:srgbClr val="000000"/>
                          </a:solidFill>
                          <a:effectLst/>
                          <a:latin typeface="Arial" panose="020B0604020202020204" pitchFamily="34" charset="0"/>
                          <a:ea typeface="等线" panose="02010600030101010101" pitchFamily="2" charset="-122"/>
                          <a:cs typeface="Arial" panose="020B0604020202020204" pitchFamily="34" charset="0"/>
                        </a:rPr>
                        <a:t>3rd phase</a:t>
                      </a:r>
                      <a:endParaRPr lang="zh-CN" sz="1800" kern="100">
                        <a:effectLst/>
                        <a:latin typeface="Arial" panose="020B0604020202020204" pitchFamily="34" charset="0"/>
                        <a:ea typeface="等线" panose="02010600030101010101" pitchFamily="2" charset="-122"/>
                        <a:cs typeface="Arial" panose="020B0604020202020204"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0">
                          <a:solidFill>
                            <a:srgbClr val="000000"/>
                          </a:solidFill>
                          <a:effectLst/>
                          <a:latin typeface="Arial" panose="020B0604020202020204" pitchFamily="34" charset="0"/>
                          <a:ea typeface="等线" panose="02010600030101010101" pitchFamily="2" charset="-122"/>
                          <a:cs typeface="Arial" panose="020B0604020202020204" pitchFamily="34" charset="0"/>
                        </a:rPr>
                        <a:t>4th phase</a:t>
                      </a:r>
                      <a:endParaRPr lang="zh-CN" sz="1800" kern="100">
                        <a:effectLst/>
                        <a:latin typeface="Arial" panose="020B0604020202020204" pitchFamily="34" charset="0"/>
                        <a:ea typeface="等线" panose="02010600030101010101" pitchFamily="2" charset="-122"/>
                        <a:cs typeface="Arial" panose="020B0604020202020204"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0">
                          <a:solidFill>
                            <a:srgbClr val="000000"/>
                          </a:solidFill>
                          <a:effectLst/>
                          <a:latin typeface="Arial" panose="020B0604020202020204" pitchFamily="34" charset="0"/>
                          <a:ea typeface="等线" panose="02010600030101010101" pitchFamily="2" charset="-122"/>
                          <a:cs typeface="Arial" panose="020B0604020202020204" pitchFamily="34" charset="0"/>
                        </a:rPr>
                        <a:t>5th phase</a:t>
                      </a:r>
                      <a:endParaRPr lang="zh-CN" sz="1800" kern="100">
                        <a:effectLst/>
                        <a:latin typeface="Arial" panose="020B0604020202020204" pitchFamily="34" charset="0"/>
                        <a:ea typeface="等线" panose="02010600030101010101" pitchFamily="2" charset="-122"/>
                        <a:cs typeface="Arial" panose="020B0604020202020204"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0">
                          <a:solidFill>
                            <a:srgbClr val="000000"/>
                          </a:solidFill>
                          <a:effectLst/>
                          <a:latin typeface="Arial" panose="020B0604020202020204" pitchFamily="34" charset="0"/>
                          <a:ea typeface="等线" panose="02010600030101010101" pitchFamily="2" charset="-122"/>
                          <a:cs typeface="Arial" panose="020B0604020202020204" pitchFamily="34" charset="0"/>
                        </a:rPr>
                        <a:t>6th phase</a:t>
                      </a:r>
                      <a:endParaRPr lang="zh-CN" sz="1800" kern="100">
                        <a:effectLst/>
                        <a:latin typeface="Arial" panose="020B0604020202020204" pitchFamily="34" charset="0"/>
                        <a:ea typeface="等线" panose="02010600030101010101" pitchFamily="2" charset="-122"/>
                        <a:cs typeface="Arial" panose="020B0604020202020204"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0">
                          <a:solidFill>
                            <a:srgbClr val="000000"/>
                          </a:solidFill>
                          <a:effectLst/>
                          <a:latin typeface="Arial" panose="020B0604020202020204" pitchFamily="34" charset="0"/>
                          <a:ea typeface="等线" panose="02010600030101010101" pitchFamily="2" charset="-122"/>
                          <a:cs typeface="Arial" panose="020B0604020202020204" pitchFamily="34" charset="0"/>
                        </a:rPr>
                        <a:t>7th phase</a:t>
                      </a:r>
                      <a:endParaRPr lang="zh-CN" sz="1800" kern="100">
                        <a:effectLst/>
                        <a:latin typeface="Arial" panose="020B0604020202020204" pitchFamily="34" charset="0"/>
                        <a:ea typeface="等线" panose="02010600030101010101" pitchFamily="2" charset="-122"/>
                        <a:cs typeface="Arial" panose="020B0604020202020204"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0">
                          <a:solidFill>
                            <a:srgbClr val="000000"/>
                          </a:solidFill>
                          <a:effectLst/>
                          <a:latin typeface="Arial" panose="020B0604020202020204" pitchFamily="34" charset="0"/>
                          <a:ea typeface="等线" panose="02010600030101010101" pitchFamily="2" charset="-122"/>
                          <a:cs typeface="Arial" panose="020B0604020202020204" pitchFamily="34" charset="0"/>
                        </a:rPr>
                        <a:t>8th phase</a:t>
                      </a:r>
                      <a:endParaRPr lang="zh-CN" sz="1800" kern="100">
                        <a:effectLst/>
                        <a:latin typeface="Arial" panose="020B0604020202020204" pitchFamily="34" charset="0"/>
                        <a:ea typeface="等线" panose="02010600030101010101" pitchFamily="2" charset="-122"/>
                        <a:cs typeface="Arial" panose="020B0604020202020204"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0">
                          <a:solidFill>
                            <a:srgbClr val="000000"/>
                          </a:solidFill>
                          <a:effectLst/>
                          <a:latin typeface="Arial" panose="020B0604020202020204" pitchFamily="34" charset="0"/>
                          <a:ea typeface="等线" panose="02010600030101010101" pitchFamily="2" charset="-122"/>
                          <a:cs typeface="Arial" panose="020B0604020202020204" pitchFamily="34" charset="0"/>
                        </a:rPr>
                        <a:t>9th phase</a:t>
                      </a:r>
                      <a:endParaRPr lang="zh-CN" sz="1800" kern="100">
                        <a:effectLst/>
                        <a:latin typeface="Arial" panose="020B0604020202020204" pitchFamily="34" charset="0"/>
                        <a:ea typeface="等线" panose="02010600030101010101" pitchFamily="2" charset="-122"/>
                        <a:cs typeface="Arial" panose="020B0604020202020204"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07318563"/>
                  </a:ext>
                </a:extLst>
              </a:tr>
              <a:tr h="321325">
                <a:tc>
                  <a:txBody>
                    <a:bodyPr/>
                    <a:lstStyle/>
                    <a:p>
                      <a:pPr algn="ctr">
                        <a:spcAft>
                          <a:spcPts val="0"/>
                        </a:spcAft>
                      </a:pPr>
                      <a:r>
                        <a:rPr lang="en-US" sz="1800" kern="0">
                          <a:solidFill>
                            <a:srgbClr val="000000"/>
                          </a:solidFill>
                          <a:effectLst/>
                          <a:latin typeface="Arial" panose="020B0604020202020204" pitchFamily="34" charset="0"/>
                          <a:ea typeface="等线" panose="02010600030101010101" pitchFamily="2" charset="-122"/>
                          <a:cs typeface="Arial" panose="020B0604020202020204" pitchFamily="34" charset="0"/>
                        </a:rPr>
                        <a:t>Simulated results</a:t>
                      </a:r>
                      <a:endParaRPr lang="zh-CN" sz="1800" kern="100">
                        <a:effectLst/>
                        <a:latin typeface="Arial" panose="020B0604020202020204" pitchFamily="34" charset="0"/>
                        <a:ea typeface="等线" panose="02010600030101010101" pitchFamily="2" charset="-122"/>
                        <a:cs typeface="Arial" panose="020B0604020202020204"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1800" kern="0">
                          <a:solidFill>
                            <a:srgbClr val="000000"/>
                          </a:solidFill>
                          <a:effectLst/>
                          <a:latin typeface="Arial" panose="020B0604020202020204" pitchFamily="34" charset="0"/>
                          <a:ea typeface="等线" panose="02010600030101010101" pitchFamily="2" charset="-122"/>
                          <a:cs typeface="Arial" panose="020B0604020202020204" pitchFamily="34" charset="0"/>
                        </a:rPr>
                        <a:t>0.6391</a:t>
                      </a:r>
                      <a:endParaRPr lang="zh-CN" sz="1800" kern="100">
                        <a:effectLst/>
                        <a:latin typeface="Arial" panose="020B0604020202020204" pitchFamily="34" charset="0"/>
                        <a:ea typeface="等线" panose="02010600030101010101" pitchFamily="2" charset="-122"/>
                        <a:cs typeface="Arial" panose="020B0604020202020204"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1800" kern="0" dirty="0">
                          <a:solidFill>
                            <a:srgbClr val="000000"/>
                          </a:solidFill>
                          <a:effectLst/>
                          <a:latin typeface="Arial" panose="020B0604020202020204" pitchFamily="34" charset="0"/>
                          <a:ea typeface="等线" panose="02010600030101010101" pitchFamily="2" charset="-122"/>
                          <a:cs typeface="Arial" panose="020B0604020202020204" pitchFamily="34" charset="0"/>
                        </a:rPr>
                        <a:t>0.6107</a:t>
                      </a:r>
                      <a:endParaRPr lang="zh-CN" sz="1800" kern="100" dirty="0">
                        <a:effectLst/>
                        <a:latin typeface="Arial" panose="020B0604020202020204" pitchFamily="34" charset="0"/>
                        <a:ea typeface="等线" panose="02010600030101010101" pitchFamily="2" charset="-122"/>
                        <a:cs typeface="Arial" panose="020B0604020202020204"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1800" kern="0">
                          <a:solidFill>
                            <a:srgbClr val="000000"/>
                          </a:solidFill>
                          <a:effectLst/>
                          <a:latin typeface="Arial" panose="020B0604020202020204" pitchFamily="34" charset="0"/>
                          <a:ea typeface="等线" panose="02010600030101010101" pitchFamily="2" charset="-122"/>
                          <a:cs typeface="Arial" panose="020B0604020202020204" pitchFamily="34" charset="0"/>
                        </a:rPr>
                        <a:t>0.5952</a:t>
                      </a:r>
                      <a:endParaRPr lang="zh-CN" sz="1800" kern="100">
                        <a:effectLst/>
                        <a:latin typeface="Arial" panose="020B0604020202020204" pitchFamily="34" charset="0"/>
                        <a:ea typeface="等线" panose="02010600030101010101" pitchFamily="2" charset="-122"/>
                        <a:cs typeface="Arial" panose="020B0604020202020204"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1800" kern="0">
                          <a:solidFill>
                            <a:srgbClr val="000000"/>
                          </a:solidFill>
                          <a:effectLst/>
                          <a:latin typeface="Arial" panose="020B0604020202020204" pitchFamily="34" charset="0"/>
                          <a:ea typeface="等线" panose="02010600030101010101" pitchFamily="2" charset="-122"/>
                          <a:cs typeface="Arial" panose="020B0604020202020204" pitchFamily="34" charset="0"/>
                        </a:rPr>
                        <a:t>0.5884</a:t>
                      </a:r>
                      <a:endParaRPr lang="zh-CN" sz="1800" kern="100">
                        <a:effectLst/>
                        <a:latin typeface="Arial" panose="020B0604020202020204" pitchFamily="34" charset="0"/>
                        <a:ea typeface="等线" panose="02010600030101010101" pitchFamily="2" charset="-122"/>
                        <a:cs typeface="Arial" panose="020B0604020202020204"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1800" kern="0">
                          <a:solidFill>
                            <a:srgbClr val="000000"/>
                          </a:solidFill>
                          <a:effectLst/>
                          <a:latin typeface="Arial" panose="020B0604020202020204" pitchFamily="34" charset="0"/>
                          <a:ea typeface="等线" panose="02010600030101010101" pitchFamily="2" charset="-122"/>
                          <a:cs typeface="Arial" panose="020B0604020202020204" pitchFamily="34" charset="0"/>
                        </a:rPr>
                        <a:t>0.5705</a:t>
                      </a:r>
                      <a:endParaRPr lang="zh-CN" sz="1800" kern="100">
                        <a:effectLst/>
                        <a:latin typeface="Arial" panose="020B0604020202020204" pitchFamily="34" charset="0"/>
                        <a:ea typeface="等线" panose="02010600030101010101" pitchFamily="2" charset="-122"/>
                        <a:cs typeface="Arial" panose="020B0604020202020204"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1800" kern="0">
                          <a:solidFill>
                            <a:srgbClr val="000000"/>
                          </a:solidFill>
                          <a:effectLst/>
                          <a:latin typeface="Arial" panose="020B0604020202020204" pitchFamily="34" charset="0"/>
                          <a:ea typeface="等线" panose="02010600030101010101" pitchFamily="2" charset="-122"/>
                          <a:cs typeface="Arial" panose="020B0604020202020204" pitchFamily="34" charset="0"/>
                        </a:rPr>
                        <a:t>0.5675</a:t>
                      </a:r>
                      <a:endParaRPr lang="zh-CN" sz="1800" kern="100">
                        <a:effectLst/>
                        <a:latin typeface="Arial" panose="020B0604020202020204" pitchFamily="34" charset="0"/>
                        <a:ea typeface="等线" panose="02010600030101010101" pitchFamily="2" charset="-122"/>
                        <a:cs typeface="Arial" panose="020B0604020202020204"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1800" kern="0">
                          <a:solidFill>
                            <a:srgbClr val="000000"/>
                          </a:solidFill>
                          <a:effectLst/>
                          <a:latin typeface="Arial" panose="020B0604020202020204" pitchFamily="34" charset="0"/>
                          <a:ea typeface="等线" panose="02010600030101010101" pitchFamily="2" charset="-122"/>
                          <a:cs typeface="Arial" panose="020B0604020202020204" pitchFamily="34" charset="0"/>
                        </a:rPr>
                        <a:t>0.5526</a:t>
                      </a:r>
                      <a:endParaRPr lang="zh-CN" sz="1800" kern="100">
                        <a:effectLst/>
                        <a:latin typeface="Arial" panose="020B0604020202020204" pitchFamily="34" charset="0"/>
                        <a:ea typeface="等线" panose="02010600030101010101" pitchFamily="2" charset="-122"/>
                        <a:cs typeface="Arial" panose="020B0604020202020204"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790357401"/>
                  </a:ext>
                </a:extLst>
              </a:tr>
              <a:tr h="321325">
                <a:tc>
                  <a:txBody>
                    <a:bodyPr/>
                    <a:lstStyle/>
                    <a:p>
                      <a:pPr algn="ctr">
                        <a:spcAft>
                          <a:spcPts val="0"/>
                        </a:spcAft>
                      </a:pPr>
                      <a:r>
                        <a:rPr lang="en-US" sz="1800" kern="0">
                          <a:solidFill>
                            <a:srgbClr val="000000"/>
                          </a:solidFill>
                          <a:effectLst/>
                          <a:latin typeface="Arial" panose="020B0604020202020204" pitchFamily="34" charset="0"/>
                          <a:ea typeface="等线" panose="02010600030101010101" pitchFamily="2" charset="-122"/>
                          <a:cs typeface="Arial" panose="020B0604020202020204" pitchFamily="34" charset="0"/>
                        </a:rPr>
                        <a:t>Measured data</a:t>
                      </a:r>
                      <a:endParaRPr lang="zh-CN" sz="1800" kern="100">
                        <a:effectLst/>
                        <a:latin typeface="Arial" panose="020B0604020202020204" pitchFamily="34" charset="0"/>
                        <a:ea typeface="等线" panose="02010600030101010101" pitchFamily="2" charset="-122"/>
                        <a:cs typeface="Arial" panose="020B0604020202020204" pitchFamily="34" charset="0"/>
                      </a:endParaRPr>
                    </a:p>
                  </a:txBody>
                  <a:tcPr marL="68580" marR="68580" marT="0" marB="0">
                    <a:lnL>
                      <a:noFill/>
                    </a:lnL>
                    <a:lnR>
                      <a:noFill/>
                    </a:lnR>
                    <a:lnT>
                      <a:noFill/>
                    </a:lnT>
                    <a:lnB>
                      <a:noFill/>
                    </a:lnB>
                  </a:tcPr>
                </a:tc>
                <a:tc>
                  <a:txBody>
                    <a:bodyPr/>
                    <a:lstStyle/>
                    <a:p>
                      <a:pPr algn="ctr">
                        <a:spcAft>
                          <a:spcPts val="0"/>
                        </a:spcAft>
                      </a:pPr>
                      <a:r>
                        <a:rPr lang="en-US" sz="1800" kern="0">
                          <a:solidFill>
                            <a:srgbClr val="000000"/>
                          </a:solidFill>
                          <a:effectLst/>
                          <a:latin typeface="Arial" panose="020B0604020202020204" pitchFamily="34" charset="0"/>
                          <a:ea typeface="等线" panose="02010600030101010101" pitchFamily="2" charset="-122"/>
                          <a:cs typeface="Arial" panose="020B0604020202020204" pitchFamily="34" charset="0"/>
                        </a:rPr>
                        <a:t>0.6254</a:t>
                      </a:r>
                      <a:endParaRPr lang="zh-CN" sz="1800" kern="100">
                        <a:effectLst/>
                        <a:latin typeface="Arial" panose="020B0604020202020204" pitchFamily="34" charset="0"/>
                        <a:ea typeface="等线" panose="02010600030101010101" pitchFamily="2" charset="-122"/>
                        <a:cs typeface="Arial" panose="020B0604020202020204" pitchFamily="34" charset="0"/>
                      </a:endParaRPr>
                    </a:p>
                  </a:txBody>
                  <a:tcPr marL="68580" marR="68580" marT="0" marB="0">
                    <a:lnL>
                      <a:noFill/>
                    </a:lnL>
                    <a:lnR>
                      <a:noFill/>
                    </a:lnR>
                    <a:lnT>
                      <a:noFill/>
                    </a:lnT>
                    <a:lnB>
                      <a:noFill/>
                    </a:lnB>
                  </a:tcPr>
                </a:tc>
                <a:tc>
                  <a:txBody>
                    <a:bodyPr/>
                    <a:lstStyle/>
                    <a:p>
                      <a:pPr algn="ctr">
                        <a:spcAft>
                          <a:spcPts val="0"/>
                        </a:spcAft>
                      </a:pPr>
                      <a:r>
                        <a:rPr lang="en-US" sz="1800" kern="0">
                          <a:solidFill>
                            <a:srgbClr val="000000"/>
                          </a:solidFill>
                          <a:effectLst/>
                          <a:latin typeface="Arial" panose="020B0604020202020204" pitchFamily="34" charset="0"/>
                          <a:ea typeface="等线" panose="02010600030101010101" pitchFamily="2" charset="-122"/>
                          <a:cs typeface="Arial" panose="020B0604020202020204" pitchFamily="34" charset="0"/>
                        </a:rPr>
                        <a:t>0.6097</a:t>
                      </a:r>
                      <a:endParaRPr lang="zh-CN" sz="1800" kern="100">
                        <a:effectLst/>
                        <a:latin typeface="Arial" panose="020B0604020202020204" pitchFamily="34" charset="0"/>
                        <a:ea typeface="等线" panose="02010600030101010101" pitchFamily="2" charset="-122"/>
                        <a:cs typeface="Arial" panose="020B0604020202020204" pitchFamily="34" charset="0"/>
                      </a:endParaRPr>
                    </a:p>
                  </a:txBody>
                  <a:tcPr marL="68580" marR="68580" marT="0" marB="0">
                    <a:lnL>
                      <a:noFill/>
                    </a:lnL>
                    <a:lnR>
                      <a:noFill/>
                    </a:lnR>
                    <a:lnT>
                      <a:noFill/>
                    </a:lnT>
                    <a:lnB>
                      <a:noFill/>
                    </a:lnB>
                  </a:tcPr>
                </a:tc>
                <a:tc>
                  <a:txBody>
                    <a:bodyPr/>
                    <a:lstStyle/>
                    <a:p>
                      <a:pPr algn="ctr">
                        <a:spcAft>
                          <a:spcPts val="0"/>
                        </a:spcAft>
                      </a:pPr>
                      <a:r>
                        <a:rPr lang="en-US" sz="1800" kern="0">
                          <a:solidFill>
                            <a:srgbClr val="000000"/>
                          </a:solidFill>
                          <a:effectLst/>
                          <a:latin typeface="Arial" panose="020B0604020202020204" pitchFamily="34" charset="0"/>
                          <a:ea typeface="等线" panose="02010600030101010101" pitchFamily="2" charset="-122"/>
                          <a:cs typeface="Arial" panose="020B0604020202020204" pitchFamily="34" charset="0"/>
                        </a:rPr>
                        <a:t>0.5914</a:t>
                      </a:r>
                      <a:endParaRPr lang="zh-CN" sz="1800" kern="100">
                        <a:effectLst/>
                        <a:latin typeface="Arial" panose="020B0604020202020204" pitchFamily="34" charset="0"/>
                        <a:ea typeface="等线" panose="02010600030101010101" pitchFamily="2" charset="-122"/>
                        <a:cs typeface="Arial" panose="020B0604020202020204" pitchFamily="34" charset="0"/>
                      </a:endParaRPr>
                    </a:p>
                  </a:txBody>
                  <a:tcPr marL="68580" marR="68580" marT="0" marB="0">
                    <a:lnL>
                      <a:noFill/>
                    </a:lnL>
                    <a:lnR>
                      <a:noFill/>
                    </a:lnR>
                    <a:lnT>
                      <a:noFill/>
                    </a:lnT>
                    <a:lnB>
                      <a:noFill/>
                    </a:lnB>
                  </a:tcPr>
                </a:tc>
                <a:tc>
                  <a:txBody>
                    <a:bodyPr/>
                    <a:lstStyle/>
                    <a:p>
                      <a:pPr algn="ctr">
                        <a:spcAft>
                          <a:spcPts val="0"/>
                        </a:spcAft>
                      </a:pPr>
                      <a:r>
                        <a:rPr lang="en-US" sz="1800" kern="0">
                          <a:solidFill>
                            <a:srgbClr val="000000"/>
                          </a:solidFill>
                          <a:effectLst/>
                          <a:latin typeface="Arial" panose="020B0604020202020204" pitchFamily="34" charset="0"/>
                          <a:ea typeface="等线" panose="02010600030101010101" pitchFamily="2" charset="-122"/>
                          <a:cs typeface="Arial" panose="020B0604020202020204" pitchFamily="34" charset="0"/>
                        </a:rPr>
                        <a:t>0.5877</a:t>
                      </a:r>
                      <a:endParaRPr lang="zh-CN" sz="1800" kern="100">
                        <a:effectLst/>
                        <a:latin typeface="Arial" panose="020B0604020202020204" pitchFamily="34" charset="0"/>
                        <a:ea typeface="等线" panose="02010600030101010101" pitchFamily="2" charset="-122"/>
                        <a:cs typeface="Arial" panose="020B0604020202020204" pitchFamily="34" charset="0"/>
                      </a:endParaRPr>
                    </a:p>
                  </a:txBody>
                  <a:tcPr marL="68580" marR="68580" marT="0" marB="0">
                    <a:lnL>
                      <a:noFill/>
                    </a:lnL>
                    <a:lnR>
                      <a:noFill/>
                    </a:lnR>
                    <a:lnT>
                      <a:noFill/>
                    </a:lnT>
                    <a:lnB>
                      <a:noFill/>
                    </a:lnB>
                  </a:tcPr>
                </a:tc>
                <a:tc>
                  <a:txBody>
                    <a:bodyPr/>
                    <a:lstStyle/>
                    <a:p>
                      <a:pPr algn="ctr">
                        <a:spcAft>
                          <a:spcPts val="0"/>
                        </a:spcAft>
                      </a:pPr>
                      <a:r>
                        <a:rPr lang="en-US" sz="1800" kern="0" dirty="0">
                          <a:solidFill>
                            <a:srgbClr val="000000"/>
                          </a:solidFill>
                          <a:effectLst/>
                          <a:latin typeface="Arial" panose="020B0604020202020204" pitchFamily="34" charset="0"/>
                          <a:ea typeface="等线" panose="02010600030101010101" pitchFamily="2" charset="-122"/>
                          <a:cs typeface="Arial" panose="020B0604020202020204" pitchFamily="34" charset="0"/>
                        </a:rPr>
                        <a:t>0.5698</a:t>
                      </a:r>
                      <a:endParaRPr lang="zh-CN" sz="1800" kern="100" dirty="0">
                        <a:effectLst/>
                        <a:latin typeface="Arial" panose="020B0604020202020204" pitchFamily="34" charset="0"/>
                        <a:ea typeface="等线" panose="02010600030101010101" pitchFamily="2" charset="-122"/>
                        <a:cs typeface="Arial" panose="020B0604020202020204" pitchFamily="34" charset="0"/>
                      </a:endParaRPr>
                    </a:p>
                  </a:txBody>
                  <a:tcPr marL="68580" marR="68580" marT="0" marB="0">
                    <a:lnL>
                      <a:noFill/>
                    </a:lnL>
                    <a:lnR>
                      <a:noFill/>
                    </a:lnR>
                    <a:lnT>
                      <a:noFill/>
                    </a:lnT>
                    <a:lnB>
                      <a:noFill/>
                    </a:lnB>
                  </a:tcPr>
                </a:tc>
                <a:tc>
                  <a:txBody>
                    <a:bodyPr/>
                    <a:lstStyle/>
                    <a:p>
                      <a:pPr algn="ctr">
                        <a:spcAft>
                          <a:spcPts val="0"/>
                        </a:spcAft>
                      </a:pPr>
                      <a:r>
                        <a:rPr lang="en-US" sz="1800" kern="0" dirty="0">
                          <a:solidFill>
                            <a:srgbClr val="000000"/>
                          </a:solidFill>
                          <a:effectLst/>
                          <a:latin typeface="Arial" panose="020B0604020202020204" pitchFamily="34" charset="0"/>
                          <a:ea typeface="等线" panose="02010600030101010101" pitchFamily="2" charset="-122"/>
                          <a:cs typeface="Arial" panose="020B0604020202020204" pitchFamily="34" charset="0"/>
                        </a:rPr>
                        <a:t>0.564</a:t>
                      </a:r>
                      <a:endParaRPr lang="zh-CN" sz="1800" kern="100" dirty="0">
                        <a:effectLst/>
                        <a:latin typeface="Arial" panose="020B0604020202020204" pitchFamily="34" charset="0"/>
                        <a:ea typeface="等线" panose="02010600030101010101" pitchFamily="2" charset="-122"/>
                        <a:cs typeface="Arial" panose="020B0604020202020204" pitchFamily="34" charset="0"/>
                      </a:endParaRPr>
                    </a:p>
                  </a:txBody>
                  <a:tcPr marL="68580" marR="68580" marT="0" marB="0">
                    <a:lnL>
                      <a:noFill/>
                    </a:lnL>
                    <a:lnR>
                      <a:noFill/>
                    </a:lnR>
                    <a:lnT>
                      <a:noFill/>
                    </a:lnT>
                    <a:lnB>
                      <a:noFill/>
                    </a:lnB>
                  </a:tcPr>
                </a:tc>
                <a:tc>
                  <a:txBody>
                    <a:bodyPr/>
                    <a:lstStyle/>
                    <a:p>
                      <a:pPr algn="ctr">
                        <a:spcAft>
                          <a:spcPts val="0"/>
                        </a:spcAft>
                      </a:pPr>
                      <a:r>
                        <a:rPr lang="en-US" sz="1800" kern="0">
                          <a:solidFill>
                            <a:srgbClr val="000000"/>
                          </a:solidFill>
                          <a:effectLst/>
                          <a:latin typeface="Arial" panose="020B0604020202020204" pitchFamily="34" charset="0"/>
                          <a:ea typeface="等线" panose="02010600030101010101" pitchFamily="2" charset="-122"/>
                          <a:cs typeface="Arial" panose="020B0604020202020204" pitchFamily="34" charset="0"/>
                        </a:rPr>
                        <a:t>0.5533</a:t>
                      </a:r>
                      <a:endParaRPr lang="zh-CN" sz="1800" kern="100">
                        <a:effectLst/>
                        <a:latin typeface="Arial" panose="020B0604020202020204" pitchFamily="34" charset="0"/>
                        <a:ea typeface="等线" panose="02010600030101010101" pitchFamily="2" charset="-122"/>
                        <a:cs typeface="Arial" panose="020B0604020202020204" pitchFamily="34" charset="0"/>
                      </a:endParaRPr>
                    </a:p>
                  </a:txBody>
                  <a:tcPr marL="68580" marR="68580" marT="0" marB="0">
                    <a:lnL>
                      <a:noFill/>
                    </a:lnL>
                    <a:lnR>
                      <a:noFill/>
                    </a:lnR>
                    <a:lnT>
                      <a:noFill/>
                    </a:lnT>
                    <a:lnB>
                      <a:noFill/>
                    </a:lnB>
                  </a:tcPr>
                </a:tc>
                <a:extLst>
                  <a:ext uri="{0D108BD9-81ED-4DB2-BD59-A6C34878D82A}">
                    <a16:rowId xmlns:a16="http://schemas.microsoft.com/office/drawing/2014/main" val="2980648384"/>
                  </a:ext>
                </a:extLst>
              </a:tr>
              <a:tr h="321325">
                <a:tc>
                  <a:txBody>
                    <a:bodyPr/>
                    <a:lstStyle/>
                    <a:p>
                      <a:pPr algn="ctr">
                        <a:spcAft>
                          <a:spcPts val="0"/>
                        </a:spcAft>
                      </a:pPr>
                      <a:r>
                        <a:rPr lang="en-US" sz="1800" kern="0">
                          <a:solidFill>
                            <a:srgbClr val="000000"/>
                          </a:solidFill>
                          <a:effectLst/>
                          <a:latin typeface="Arial" panose="020B0604020202020204" pitchFamily="34" charset="0"/>
                          <a:ea typeface="等线" panose="02010600030101010101" pitchFamily="2" charset="-122"/>
                          <a:cs typeface="Arial" panose="020B0604020202020204" pitchFamily="34" charset="0"/>
                        </a:rPr>
                        <a:t>Difference value</a:t>
                      </a:r>
                      <a:endParaRPr lang="zh-CN" sz="1800" kern="100">
                        <a:effectLst/>
                        <a:latin typeface="Arial" panose="020B0604020202020204" pitchFamily="34" charset="0"/>
                        <a:ea typeface="等线" panose="02010600030101010101" pitchFamily="2" charset="-122"/>
                        <a:cs typeface="Arial" panose="020B0604020202020204" pitchFamily="34"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0">
                          <a:solidFill>
                            <a:srgbClr val="000000"/>
                          </a:solidFill>
                          <a:effectLst/>
                          <a:latin typeface="Arial" panose="020B0604020202020204" pitchFamily="34" charset="0"/>
                          <a:ea typeface="等线" panose="02010600030101010101" pitchFamily="2" charset="-122"/>
                          <a:cs typeface="Arial" panose="020B0604020202020204" pitchFamily="34" charset="0"/>
                        </a:rPr>
                        <a:t>0.0137</a:t>
                      </a:r>
                      <a:endParaRPr lang="zh-CN" sz="1800" kern="100">
                        <a:effectLst/>
                        <a:latin typeface="Arial" panose="020B0604020202020204" pitchFamily="34" charset="0"/>
                        <a:ea typeface="等线" panose="02010600030101010101" pitchFamily="2" charset="-122"/>
                        <a:cs typeface="Arial" panose="020B0604020202020204" pitchFamily="34"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0">
                          <a:solidFill>
                            <a:srgbClr val="000000"/>
                          </a:solidFill>
                          <a:effectLst/>
                          <a:latin typeface="Arial" panose="020B0604020202020204" pitchFamily="34" charset="0"/>
                          <a:ea typeface="等线" panose="02010600030101010101" pitchFamily="2" charset="-122"/>
                          <a:cs typeface="Arial" panose="020B0604020202020204" pitchFamily="34" charset="0"/>
                        </a:rPr>
                        <a:t>0.001</a:t>
                      </a:r>
                      <a:endParaRPr lang="zh-CN" sz="1800" kern="100">
                        <a:effectLst/>
                        <a:latin typeface="Arial" panose="020B0604020202020204" pitchFamily="34" charset="0"/>
                        <a:ea typeface="等线" panose="02010600030101010101" pitchFamily="2" charset="-122"/>
                        <a:cs typeface="Arial" panose="020B0604020202020204" pitchFamily="34"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0">
                          <a:solidFill>
                            <a:srgbClr val="000000"/>
                          </a:solidFill>
                          <a:effectLst/>
                          <a:latin typeface="Arial" panose="020B0604020202020204" pitchFamily="34" charset="0"/>
                          <a:ea typeface="等线" panose="02010600030101010101" pitchFamily="2" charset="-122"/>
                          <a:cs typeface="Arial" panose="020B0604020202020204" pitchFamily="34" charset="0"/>
                        </a:rPr>
                        <a:t>0.0038</a:t>
                      </a:r>
                      <a:endParaRPr lang="zh-CN" sz="1800" kern="100">
                        <a:effectLst/>
                        <a:latin typeface="Arial" panose="020B0604020202020204" pitchFamily="34" charset="0"/>
                        <a:ea typeface="等线" panose="02010600030101010101" pitchFamily="2" charset="-122"/>
                        <a:cs typeface="Arial" panose="020B0604020202020204" pitchFamily="34"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0">
                          <a:solidFill>
                            <a:srgbClr val="000000"/>
                          </a:solidFill>
                          <a:effectLst/>
                          <a:latin typeface="Arial" panose="020B0604020202020204" pitchFamily="34" charset="0"/>
                          <a:ea typeface="等线" panose="02010600030101010101" pitchFamily="2" charset="-122"/>
                          <a:cs typeface="Arial" panose="020B0604020202020204" pitchFamily="34" charset="0"/>
                        </a:rPr>
                        <a:t>0.0007</a:t>
                      </a:r>
                      <a:endParaRPr lang="zh-CN" sz="1800" kern="100">
                        <a:effectLst/>
                        <a:latin typeface="Arial" panose="020B0604020202020204" pitchFamily="34" charset="0"/>
                        <a:ea typeface="等线" panose="02010600030101010101" pitchFamily="2" charset="-122"/>
                        <a:cs typeface="Arial" panose="020B0604020202020204" pitchFamily="34"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0" dirty="0">
                          <a:solidFill>
                            <a:srgbClr val="000000"/>
                          </a:solidFill>
                          <a:effectLst/>
                          <a:latin typeface="Arial" panose="020B0604020202020204" pitchFamily="34" charset="0"/>
                          <a:ea typeface="等线" panose="02010600030101010101" pitchFamily="2" charset="-122"/>
                          <a:cs typeface="Arial" panose="020B0604020202020204" pitchFamily="34" charset="0"/>
                        </a:rPr>
                        <a:t>0.0007</a:t>
                      </a:r>
                      <a:endParaRPr lang="zh-CN" sz="1800" kern="100" dirty="0">
                        <a:effectLst/>
                        <a:latin typeface="Arial" panose="020B0604020202020204" pitchFamily="34" charset="0"/>
                        <a:ea typeface="等线" panose="02010600030101010101" pitchFamily="2" charset="-122"/>
                        <a:cs typeface="Arial" panose="020B0604020202020204" pitchFamily="34"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0" dirty="0">
                          <a:solidFill>
                            <a:srgbClr val="000000"/>
                          </a:solidFill>
                          <a:effectLst/>
                          <a:latin typeface="Arial" panose="020B0604020202020204" pitchFamily="34" charset="0"/>
                          <a:ea typeface="等线" panose="02010600030101010101" pitchFamily="2" charset="-122"/>
                          <a:cs typeface="Arial" panose="020B0604020202020204" pitchFamily="34" charset="0"/>
                        </a:rPr>
                        <a:t>0.0035</a:t>
                      </a:r>
                      <a:endParaRPr lang="zh-CN" sz="1800" kern="100" dirty="0">
                        <a:effectLst/>
                        <a:latin typeface="Arial" panose="020B0604020202020204" pitchFamily="34" charset="0"/>
                        <a:ea typeface="等线" panose="02010600030101010101" pitchFamily="2" charset="-122"/>
                        <a:cs typeface="Arial" panose="020B0604020202020204" pitchFamily="34"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0" dirty="0">
                          <a:solidFill>
                            <a:srgbClr val="000000"/>
                          </a:solidFill>
                          <a:effectLst/>
                          <a:latin typeface="Arial" panose="020B0604020202020204" pitchFamily="34" charset="0"/>
                          <a:ea typeface="等线" panose="02010600030101010101" pitchFamily="2" charset="-122"/>
                          <a:cs typeface="Arial" panose="020B0604020202020204" pitchFamily="34" charset="0"/>
                        </a:rPr>
                        <a:t>-0.0007</a:t>
                      </a:r>
                      <a:endParaRPr lang="zh-CN" sz="1800" kern="100" dirty="0">
                        <a:effectLst/>
                        <a:latin typeface="Arial" panose="020B0604020202020204" pitchFamily="34" charset="0"/>
                        <a:ea typeface="等线" panose="02010600030101010101" pitchFamily="2" charset="-122"/>
                        <a:cs typeface="Arial" panose="020B0604020202020204" pitchFamily="34"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84200700"/>
                  </a:ext>
                </a:extLst>
              </a:tr>
            </a:tbl>
          </a:graphicData>
        </a:graphic>
      </p:graphicFrame>
      <p:sp>
        <p:nvSpPr>
          <p:cNvPr id="4" name="矩形 3"/>
          <p:cNvSpPr/>
          <p:nvPr/>
        </p:nvSpPr>
        <p:spPr>
          <a:xfrm>
            <a:off x="2819645" y="4759875"/>
            <a:ext cx="7771018" cy="307777"/>
          </a:xfrm>
          <a:prstGeom prst="rect">
            <a:avLst/>
          </a:prstGeom>
        </p:spPr>
        <p:txBody>
          <a:bodyPr wrap="square">
            <a:spAutoFit/>
          </a:bodyPr>
          <a:lstStyle/>
          <a:p>
            <a:r>
              <a:rPr lang="en-US" altLang="zh-CN" sz="1400" b="1" dirty="0" smtClean="0"/>
              <a:t>Table. The </a:t>
            </a:r>
            <a:r>
              <a:rPr lang="en-US" altLang="zh-CN" sz="1400" b="1" dirty="0"/>
              <a:t>HI value of the simulated results and the measured results of small watershed.</a:t>
            </a:r>
            <a:endParaRPr lang="zh-CN" altLang="en-US" sz="1400" b="1" dirty="0"/>
          </a:p>
        </p:txBody>
      </p:sp>
      <p:sp>
        <p:nvSpPr>
          <p:cNvPr id="15" name="矩形 14"/>
          <p:cNvSpPr/>
          <p:nvPr/>
        </p:nvSpPr>
        <p:spPr>
          <a:xfrm>
            <a:off x="1750121" y="4289782"/>
            <a:ext cx="914033" cy="307777"/>
          </a:xfrm>
          <a:prstGeom prst="rect">
            <a:avLst/>
          </a:prstGeom>
        </p:spPr>
        <p:txBody>
          <a:bodyPr wrap="none">
            <a:spAutoFit/>
          </a:bodyPr>
          <a:lstStyle/>
          <a:p>
            <a:pPr lvl="0"/>
            <a:r>
              <a:rPr lang="en-US" altLang="zh-CN" sz="1400" b="1" dirty="0"/>
              <a:t>7</a:t>
            </a:r>
            <a:r>
              <a:rPr lang="en-US" altLang="zh-CN" sz="1400" b="1" baseline="30000" dirty="0"/>
              <a:t>th</a:t>
            </a:r>
            <a:r>
              <a:rPr lang="en-US" altLang="zh-CN" sz="1400" b="1" dirty="0"/>
              <a:t>phase</a:t>
            </a:r>
            <a:endParaRPr lang="zh-CN" altLang="en-US" sz="1400" b="1" dirty="0"/>
          </a:p>
        </p:txBody>
      </p:sp>
      <p:sp>
        <p:nvSpPr>
          <p:cNvPr id="16" name="矩形 15"/>
          <p:cNvSpPr/>
          <p:nvPr/>
        </p:nvSpPr>
        <p:spPr>
          <a:xfrm>
            <a:off x="5799303" y="4289782"/>
            <a:ext cx="914033" cy="307777"/>
          </a:xfrm>
          <a:prstGeom prst="rect">
            <a:avLst/>
          </a:prstGeom>
        </p:spPr>
        <p:txBody>
          <a:bodyPr wrap="none">
            <a:spAutoFit/>
          </a:bodyPr>
          <a:lstStyle/>
          <a:p>
            <a:pPr lvl="0"/>
            <a:r>
              <a:rPr lang="en-US" altLang="zh-CN" sz="1400" b="1" dirty="0"/>
              <a:t>8</a:t>
            </a:r>
            <a:r>
              <a:rPr lang="en-US" altLang="zh-CN" sz="1400" b="1" baseline="30000" dirty="0"/>
              <a:t>th</a:t>
            </a:r>
            <a:r>
              <a:rPr lang="en-US" altLang="zh-CN" sz="1400" b="1" dirty="0"/>
              <a:t>phase</a:t>
            </a:r>
            <a:endParaRPr lang="zh-CN" altLang="en-US" sz="1400" b="1" dirty="0"/>
          </a:p>
        </p:txBody>
      </p:sp>
      <p:sp>
        <p:nvSpPr>
          <p:cNvPr id="17" name="矩形 16"/>
          <p:cNvSpPr/>
          <p:nvPr/>
        </p:nvSpPr>
        <p:spPr>
          <a:xfrm>
            <a:off x="9646468" y="4289782"/>
            <a:ext cx="914033" cy="307777"/>
          </a:xfrm>
          <a:prstGeom prst="rect">
            <a:avLst/>
          </a:prstGeom>
        </p:spPr>
        <p:txBody>
          <a:bodyPr wrap="none">
            <a:spAutoFit/>
          </a:bodyPr>
          <a:lstStyle/>
          <a:p>
            <a:pPr lvl="0"/>
            <a:r>
              <a:rPr lang="en-US" altLang="zh-CN" sz="1400" b="1" dirty="0"/>
              <a:t>9</a:t>
            </a:r>
            <a:r>
              <a:rPr lang="en-US" altLang="zh-CN" sz="1400" b="1" baseline="30000" dirty="0"/>
              <a:t>th</a:t>
            </a:r>
            <a:r>
              <a:rPr lang="en-US" altLang="zh-CN" sz="1400" b="1" dirty="0"/>
              <a:t>phase</a:t>
            </a:r>
            <a:endParaRPr lang="zh-CN" altLang="en-US" sz="1400" b="1" dirty="0"/>
          </a:p>
        </p:txBody>
      </p:sp>
    </p:spTree>
    <p:extLst>
      <p:ext uri="{BB962C8B-B14F-4D97-AF65-F5344CB8AC3E}">
        <p14:creationId xmlns:p14="http://schemas.microsoft.com/office/powerpoint/2010/main" val="16493339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文本框 3"/>
          <p:cNvSpPr txBox="1">
            <a:spLocks noChangeArrowheads="1"/>
          </p:cNvSpPr>
          <p:nvPr/>
        </p:nvSpPr>
        <p:spPr bwMode="auto">
          <a:xfrm>
            <a:off x="1022279" y="230318"/>
            <a:ext cx="5091918" cy="707886"/>
          </a:xfrm>
          <a:prstGeom prst="rect">
            <a:avLst/>
          </a:prstGeom>
          <a:solidFill>
            <a:schemeClr val="bg1"/>
          </a:solidFill>
          <a:ln>
            <a:noFill/>
          </a:ln>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1000"/>
              </a:spcBef>
              <a:spcAft>
                <a:spcPts val="0"/>
              </a:spcAft>
              <a:buClrTx/>
              <a:buSzTx/>
              <a:buFontTx/>
              <a:buNone/>
              <a:tabLst/>
              <a:defRPr/>
            </a:pPr>
            <a:r>
              <a:rPr kumimoji="0" lang="en-US" altLang="zh-CN" sz="4000" b="1" i="0" u="none" strike="noStrike" kern="1200" cap="none" spc="0" normalizeH="0" baseline="0" noProof="0" dirty="0">
                <a:ln>
                  <a:noFill/>
                </a:ln>
                <a:solidFill>
                  <a:srgbClr val="0070C0"/>
                </a:solidFill>
                <a:effectLst>
                  <a:outerShdw blurRad="203200" dist="38100" dir="2700000" algn="tl" rotWithShape="0">
                    <a:prstClr val="black">
                      <a:alpha val="31000"/>
                    </a:prstClr>
                  </a:outerShdw>
                </a:effectLst>
                <a:uLnTx/>
                <a:uFillTx/>
                <a:latin typeface="Calibri"/>
                <a:ea typeface="微软雅黑"/>
                <a:cs typeface="+mn-cs"/>
              </a:rPr>
              <a:t>Discussion</a:t>
            </a:r>
          </a:p>
        </p:txBody>
      </p:sp>
      <p:sp>
        <p:nvSpPr>
          <p:cNvPr id="9" name="文本框 8">
            <a:extLst>
              <a:ext uri="{FF2B5EF4-FFF2-40B4-BE49-F238E27FC236}">
                <a16:creationId xmlns:a16="http://schemas.microsoft.com/office/drawing/2014/main" id="{690775F0-1175-4C15-9D3B-FB1414C54CAD}"/>
              </a:ext>
            </a:extLst>
          </p:cNvPr>
          <p:cNvSpPr txBox="1"/>
          <p:nvPr/>
        </p:nvSpPr>
        <p:spPr>
          <a:xfrm>
            <a:off x="5869587" y="384206"/>
            <a:ext cx="6170751"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2000" b="1" i="0" u="none" strike="noStrike" kern="1200" cap="none" spc="0" normalizeH="0" baseline="0" noProof="0" dirty="0">
                <a:ln>
                  <a:noFill/>
                </a:ln>
                <a:solidFill>
                  <a:srgbClr val="0070C0"/>
                </a:solidFill>
                <a:effectLst/>
                <a:uLnTx/>
                <a:uFillTx/>
                <a:latin typeface="微软雅黑" panose="020B0503020204020204" pitchFamily="34" charset="-122"/>
                <a:ea typeface="微软雅黑"/>
                <a:cs typeface="+mn-cs"/>
              </a:rPr>
              <a:t>The EGU General Assembly 2020</a:t>
            </a:r>
            <a:endParaRPr kumimoji="0" lang="zh-CN" altLang="en-US" sz="2000" b="1" i="0" u="none" strike="noStrike" kern="1200" cap="none" spc="0" normalizeH="0" baseline="0" noProof="0" dirty="0">
              <a:ln>
                <a:noFill/>
              </a:ln>
              <a:solidFill>
                <a:srgbClr val="0070C0"/>
              </a:solidFill>
              <a:effectLst/>
              <a:uLnTx/>
              <a:uFillTx/>
              <a:latin typeface="微软雅黑" panose="020B0503020204020204" pitchFamily="34" charset="-122"/>
              <a:ea typeface="微软雅黑"/>
              <a:cs typeface="+mn-cs"/>
            </a:endParaRPr>
          </a:p>
        </p:txBody>
      </p:sp>
      <p:sp>
        <p:nvSpPr>
          <p:cNvPr id="4" name="文本框 3"/>
          <p:cNvSpPr txBox="1"/>
          <p:nvPr/>
        </p:nvSpPr>
        <p:spPr bwMode="auto">
          <a:xfrm>
            <a:off x="1022279" y="801906"/>
            <a:ext cx="5242043" cy="74398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marL="342891" marR="0" lvl="0" indent="-342891" algn="l" defTabSz="914400" rtl="0" eaLnBrk="1" fontAlgn="auto" latinLnBrk="0" hangingPunct="1">
              <a:lnSpc>
                <a:spcPct val="150000"/>
              </a:lnSpc>
              <a:spcBef>
                <a:spcPct val="0"/>
              </a:spcBef>
              <a:spcAft>
                <a:spcPts val="0"/>
              </a:spcAft>
              <a:buClrTx/>
              <a:buSzTx/>
              <a:buFont typeface="Wingdings" panose="05000000000000000000" pitchFamily="2" charset="2"/>
              <a:buChar char="l"/>
              <a:tabLst/>
              <a:defRPr/>
            </a:pPr>
            <a:r>
              <a:rPr kumimoji="0" lang="en-US" altLang="zh-CN" sz="3200" b="1" i="0" u="none" strike="noStrike" kern="1200" cap="none" spc="0" normalizeH="0" baseline="0" noProof="0" dirty="0">
                <a:ln>
                  <a:noFill/>
                </a:ln>
                <a:solidFill>
                  <a:srgbClr val="000000">
                    <a:lumMod val="75000"/>
                    <a:lumOff val="25000"/>
                  </a:srgbClr>
                </a:solidFill>
                <a:effectLst/>
                <a:uLnTx/>
                <a:uFillTx/>
                <a:latin typeface="微软雅黑" panose="020B0503020204020204" pitchFamily="34" charset="-122"/>
                <a:ea typeface="微软雅黑" panose="020B0503020204020204" pitchFamily="34" charset="-122"/>
                <a:cs typeface="+mn-cs"/>
              </a:rPr>
              <a:t>Model validation</a:t>
            </a:r>
          </a:p>
        </p:txBody>
      </p:sp>
      <p:sp>
        <p:nvSpPr>
          <p:cNvPr id="3" name="矩形 2"/>
          <p:cNvSpPr/>
          <p:nvPr/>
        </p:nvSpPr>
        <p:spPr>
          <a:xfrm>
            <a:off x="1311235" y="2009969"/>
            <a:ext cx="9116704" cy="2239844"/>
          </a:xfrm>
          <a:prstGeom prst="rect">
            <a:avLst/>
          </a:prstGeom>
        </p:spPr>
        <p:txBody>
          <a:bodyPr wrap="square">
            <a:spAutoFit/>
          </a:bodyPr>
          <a:lstStyle/>
          <a:p>
            <a:pPr indent="720000" algn="just">
              <a:lnSpc>
                <a:spcPct val="150000"/>
              </a:lnSpc>
            </a:pPr>
            <a:r>
              <a:rPr lang="en-US" altLang="zh-CN" sz="2400" dirty="0">
                <a:solidFill>
                  <a:srgbClr val="000000"/>
                </a:solidFill>
                <a:latin typeface="Arial" panose="020B0604020202020204" pitchFamily="34" charset="0"/>
                <a:cs typeface="Arial" panose="020B0604020202020204" pitchFamily="34" charset="0"/>
              </a:rPr>
              <a:t>Based on the 2014 DEM data of the Madigou watershed as the initial data input of the model simulation, the development of the valley was simulated to obtain the DEM data simulated in 2018. </a:t>
            </a:r>
            <a:endParaRPr lang="zh-CN" altLang="en-US" sz="24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716666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文本框 3"/>
          <p:cNvSpPr txBox="1">
            <a:spLocks noChangeArrowheads="1"/>
          </p:cNvSpPr>
          <p:nvPr/>
        </p:nvSpPr>
        <p:spPr bwMode="auto">
          <a:xfrm>
            <a:off x="1022279" y="230318"/>
            <a:ext cx="5091918" cy="707886"/>
          </a:xfrm>
          <a:prstGeom prst="rect">
            <a:avLst/>
          </a:prstGeom>
          <a:solidFill>
            <a:schemeClr val="bg1"/>
          </a:solidFill>
          <a:ln>
            <a:noFill/>
          </a:ln>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1000"/>
              </a:spcBef>
              <a:spcAft>
                <a:spcPts val="0"/>
              </a:spcAft>
              <a:buClrTx/>
              <a:buSzTx/>
              <a:buFontTx/>
              <a:buNone/>
              <a:tabLst/>
              <a:defRPr/>
            </a:pPr>
            <a:r>
              <a:rPr kumimoji="0" lang="en-US" altLang="zh-CN" sz="4000" b="1" i="0" u="none" strike="noStrike" kern="1200" cap="none" spc="0" normalizeH="0" baseline="0" noProof="0" dirty="0">
                <a:ln>
                  <a:noFill/>
                </a:ln>
                <a:solidFill>
                  <a:srgbClr val="0070C0"/>
                </a:solidFill>
                <a:effectLst>
                  <a:outerShdw blurRad="203200" dist="38100" dir="2700000" algn="tl" rotWithShape="0">
                    <a:prstClr val="black">
                      <a:alpha val="31000"/>
                    </a:prstClr>
                  </a:outerShdw>
                </a:effectLst>
                <a:uLnTx/>
                <a:uFillTx/>
                <a:latin typeface="Calibri"/>
                <a:ea typeface="微软雅黑"/>
                <a:cs typeface="+mn-cs"/>
              </a:rPr>
              <a:t>Discussion</a:t>
            </a:r>
          </a:p>
        </p:txBody>
      </p:sp>
      <p:sp>
        <p:nvSpPr>
          <p:cNvPr id="9" name="文本框 8">
            <a:extLst>
              <a:ext uri="{FF2B5EF4-FFF2-40B4-BE49-F238E27FC236}">
                <a16:creationId xmlns:a16="http://schemas.microsoft.com/office/drawing/2014/main" id="{690775F0-1175-4C15-9D3B-FB1414C54CAD}"/>
              </a:ext>
            </a:extLst>
          </p:cNvPr>
          <p:cNvSpPr txBox="1"/>
          <p:nvPr/>
        </p:nvSpPr>
        <p:spPr>
          <a:xfrm>
            <a:off x="5869587" y="384206"/>
            <a:ext cx="6170751"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2000" b="1" i="0" u="none" strike="noStrike" kern="1200" cap="none" spc="0" normalizeH="0" baseline="0" noProof="0" dirty="0">
                <a:ln>
                  <a:noFill/>
                </a:ln>
                <a:solidFill>
                  <a:srgbClr val="0070C0"/>
                </a:solidFill>
                <a:effectLst/>
                <a:uLnTx/>
                <a:uFillTx/>
                <a:latin typeface="微软雅黑" panose="020B0503020204020204" pitchFamily="34" charset="-122"/>
                <a:ea typeface="微软雅黑"/>
                <a:cs typeface="+mn-cs"/>
              </a:rPr>
              <a:t>The EGU General Assembly 2020</a:t>
            </a:r>
            <a:endParaRPr kumimoji="0" lang="zh-CN" altLang="en-US" sz="2000" b="1" i="0" u="none" strike="noStrike" kern="1200" cap="none" spc="0" normalizeH="0" baseline="0" noProof="0" dirty="0">
              <a:ln>
                <a:noFill/>
              </a:ln>
              <a:solidFill>
                <a:srgbClr val="0070C0"/>
              </a:solidFill>
              <a:effectLst/>
              <a:uLnTx/>
              <a:uFillTx/>
              <a:latin typeface="微软雅黑" panose="020B0503020204020204" pitchFamily="34" charset="-122"/>
              <a:ea typeface="微软雅黑"/>
              <a:cs typeface="+mn-cs"/>
            </a:endParaRPr>
          </a:p>
        </p:txBody>
      </p:sp>
      <p:sp>
        <p:nvSpPr>
          <p:cNvPr id="4" name="文本框 3"/>
          <p:cNvSpPr txBox="1"/>
          <p:nvPr/>
        </p:nvSpPr>
        <p:spPr bwMode="auto">
          <a:xfrm>
            <a:off x="1022279" y="801906"/>
            <a:ext cx="5242043" cy="74398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marL="342891" lvl="0" indent="-342891">
              <a:lnSpc>
                <a:spcPct val="150000"/>
              </a:lnSpc>
              <a:spcBef>
                <a:spcPct val="0"/>
              </a:spcBef>
              <a:buFont typeface="Wingdings" panose="05000000000000000000" pitchFamily="2" charset="2"/>
              <a:buChar char="l"/>
            </a:pPr>
            <a:r>
              <a:rPr lang="en-US" altLang="zh-CN" sz="3200" b="1" dirty="0">
                <a:solidFill>
                  <a:srgbClr val="000000">
                    <a:lumMod val="75000"/>
                    <a:lumOff val="25000"/>
                  </a:srgbClr>
                </a:solidFill>
                <a:latin typeface="微软雅黑" panose="020B0503020204020204" pitchFamily="34" charset="-122"/>
                <a:ea typeface="微软雅黑" panose="020B0503020204020204" pitchFamily="34" charset="-122"/>
              </a:rPr>
              <a:t>Model validation</a:t>
            </a:r>
            <a:endParaRPr kumimoji="0" lang="en-US" altLang="zh-CN" sz="3200" b="1" i="0" u="none" strike="noStrike" kern="1200" cap="none" spc="0" normalizeH="0" baseline="0" noProof="0" dirty="0">
              <a:ln>
                <a:noFill/>
              </a:ln>
              <a:solidFill>
                <a:srgbClr val="000000">
                  <a:lumMod val="75000"/>
                  <a:lumOff val="25000"/>
                </a:srgbClr>
              </a:solidFill>
              <a:effectLst/>
              <a:uLnTx/>
              <a:uFillTx/>
              <a:latin typeface="微软雅黑" panose="020B0503020204020204" pitchFamily="34" charset="-122"/>
              <a:ea typeface="微软雅黑" panose="020B0503020204020204" pitchFamily="34" charset="-122"/>
              <a:cs typeface="+mn-cs"/>
            </a:endParaRPr>
          </a:p>
        </p:txBody>
      </p:sp>
      <p:pic>
        <p:nvPicPr>
          <p:cNvPr id="19" name="图片 18" descr="C:\Users\LUO\Desktop\沟谷演化模拟文章图\madigully_pnsi.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1239" y="1545892"/>
            <a:ext cx="3933997" cy="2331377"/>
          </a:xfrm>
          <a:prstGeom prst="rect">
            <a:avLst/>
          </a:prstGeom>
          <a:noFill/>
          <a:ln>
            <a:noFill/>
          </a:ln>
        </p:spPr>
      </p:pic>
      <p:pic>
        <p:nvPicPr>
          <p:cNvPr id="20" name="图片 19" descr="C:\Users\LUO\Desktop\沟谷演化模拟文章图\madigully_pn.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23631" y="1545892"/>
            <a:ext cx="3862315" cy="2331377"/>
          </a:xfrm>
          <a:prstGeom prst="rect">
            <a:avLst/>
          </a:prstGeom>
          <a:noFill/>
          <a:ln>
            <a:noFill/>
          </a:ln>
        </p:spPr>
      </p:pic>
      <p:pic>
        <p:nvPicPr>
          <p:cNvPr id="21" name="图片 20" descr="C:\Users\LUO\Desktop\沟谷演化模拟文章图\madigully_pncompare.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01239" y="4316246"/>
            <a:ext cx="3933997" cy="2229741"/>
          </a:xfrm>
          <a:prstGeom prst="rect">
            <a:avLst/>
          </a:prstGeom>
          <a:noFill/>
          <a:ln>
            <a:noFill/>
          </a:ln>
        </p:spPr>
      </p:pic>
      <p:sp>
        <p:nvSpPr>
          <p:cNvPr id="2" name="矩形 1"/>
          <p:cNvSpPr/>
          <p:nvPr/>
        </p:nvSpPr>
        <p:spPr>
          <a:xfrm>
            <a:off x="1530659" y="3892051"/>
            <a:ext cx="4685898" cy="307777"/>
          </a:xfrm>
          <a:prstGeom prst="rect">
            <a:avLst/>
          </a:prstGeom>
        </p:spPr>
        <p:txBody>
          <a:bodyPr wrap="none">
            <a:spAutoFit/>
          </a:bodyPr>
          <a:lstStyle/>
          <a:p>
            <a:r>
              <a:rPr lang="en-US" altLang="zh-CN" sz="1400" b="1" dirty="0" smtClean="0"/>
              <a:t>(a) Positive </a:t>
            </a:r>
            <a:r>
              <a:rPr lang="en-US" altLang="zh-CN" sz="1400" b="1" dirty="0"/>
              <a:t>and negative terrain of simulation results</a:t>
            </a:r>
            <a:endParaRPr lang="zh-CN" altLang="en-US" sz="1400" b="1" dirty="0"/>
          </a:p>
        </p:txBody>
      </p:sp>
      <p:sp>
        <p:nvSpPr>
          <p:cNvPr id="23" name="矩形 22"/>
          <p:cNvSpPr/>
          <p:nvPr/>
        </p:nvSpPr>
        <p:spPr>
          <a:xfrm>
            <a:off x="6417210" y="3877269"/>
            <a:ext cx="4647426" cy="307777"/>
          </a:xfrm>
          <a:prstGeom prst="rect">
            <a:avLst/>
          </a:prstGeom>
        </p:spPr>
        <p:txBody>
          <a:bodyPr wrap="none">
            <a:spAutoFit/>
          </a:bodyPr>
          <a:lstStyle/>
          <a:p>
            <a:r>
              <a:rPr lang="en-US" altLang="zh-CN" sz="1400" b="1" dirty="0" smtClean="0"/>
              <a:t>(b) Positive </a:t>
            </a:r>
            <a:r>
              <a:rPr lang="en-US" altLang="zh-CN" sz="1400" b="1" dirty="0"/>
              <a:t>and negative terrain of measured results</a:t>
            </a:r>
            <a:endParaRPr lang="zh-CN" altLang="en-US" sz="1400" b="1" dirty="0"/>
          </a:p>
        </p:txBody>
      </p:sp>
      <p:sp>
        <p:nvSpPr>
          <p:cNvPr id="24" name="矩形 23"/>
          <p:cNvSpPr/>
          <p:nvPr/>
        </p:nvSpPr>
        <p:spPr>
          <a:xfrm>
            <a:off x="343303" y="6508516"/>
            <a:ext cx="8523487" cy="307777"/>
          </a:xfrm>
          <a:prstGeom prst="rect">
            <a:avLst/>
          </a:prstGeom>
        </p:spPr>
        <p:txBody>
          <a:bodyPr wrap="none">
            <a:spAutoFit/>
          </a:bodyPr>
          <a:lstStyle/>
          <a:p>
            <a:r>
              <a:rPr lang="en-US" altLang="zh-CN" sz="1400" b="1" dirty="0" smtClean="0"/>
              <a:t>(c) Overlay </a:t>
            </a:r>
            <a:r>
              <a:rPr lang="en-US" altLang="zh-CN" sz="1400" b="1" dirty="0"/>
              <a:t>map of positive and negative terrain correlation between simulated and measured data</a:t>
            </a:r>
            <a:endParaRPr lang="zh-CN" altLang="en-US" sz="1400" b="1" dirty="0"/>
          </a:p>
        </p:txBody>
      </p:sp>
      <p:pic>
        <p:nvPicPr>
          <p:cNvPr id="25" name="图片 24" descr="C:\Users\LUO\Desktop\沟谷演化模拟文章图\madigou si legend.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63852" y="4364783"/>
            <a:ext cx="2840137" cy="2181204"/>
          </a:xfrm>
          <a:prstGeom prst="rect">
            <a:avLst/>
          </a:prstGeom>
          <a:noFill/>
          <a:ln>
            <a:noFill/>
          </a:ln>
        </p:spPr>
      </p:pic>
    </p:spTree>
    <p:extLst>
      <p:ext uri="{BB962C8B-B14F-4D97-AF65-F5344CB8AC3E}">
        <p14:creationId xmlns:p14="http://schemas.microsoft.com/office/powerpoint/2010/main" val="18903626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文本框 3"/>
          <p:cNvSpPr txBox="1">
            <a:spLocks noChangeArrowheads="1"/>
          </p:cNvSpPr>
          <p:nvPr/>
        </p:nvSpPr>
        <p:spPr bwMode="auto">
          <a:xfrm>
            <a:off x="1022279" y="230318"/>
            <a:ext cx="5091918" cy="707886"/>
          </a:xfrm>
          <a:prstGeom prst="rect">
            <a:avLst/>
          </a:prstGeom>
          <a:solidFill>
            <a:schemeClr val="bg1"/>
          </a:solidFill>
          <a:ln>
            <a:noFill/>
          </a:ln>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lvl="0">
              <a:spcBef>
                <a:spcPts val="1000"/>
              </a:spcBef>
            </a:pPr>
            <a:r>
              <a:rPr lang="en-US" altLang="zh-CN" sz="4000" b="1" dirty="0">
                <a:solidFill>
                  <a:srgbClr val="0070C0"/>
                </a:solidFill>
                <a:effectLst>
                  <a:outerShdw blurRad="203200" dist="38100" dir="2700000" algn="tl" rotWithShape="0">
                    <a:prstClr val="black">
                      <a:alpha val="31000"/>
                    </a:prstClr>
                  </a:outerShdw>
                </a:effectLst>
                <a:latin typeface="Calibri"/>
                <a:ea typeface="微软雅黑"/>
              </a:rPr>
              <a:t>Conclusion</a:t>
            </a:r>
          </a:p>
        </p:txBody>
      </p:sp>
      <p:sp>
        <p:nvSpPr>
          <p:cNvPr id="9" name="文本框 8">
            <a:extLst>
              <a:ext uri="{FF2B5EF4-FFF2-40B4-BE49-F238E27FC236}">
                <a16:creationId xmlns:a16="http://schemas.microsoft.com/office/drawing/2014/main" id="{690775F0-1175-4C15-9D3B-FB1414C54CAD}"/>
              </a:ext>
            </a:extLst>
          </p:cNvPr>
          <p:cNvSpPr txBox="1"/>
          <p:nvPr/>
        </p:nvSpPr>
        <p:spPr>
          <a:xfrm>
            <a:off x="5869587" y="384206"/>
            <a:ext cx="6170751"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2000" b="1" i="0" u="none" strike="noStrike" kern="1200" cap="none" spc="0" normalizeH="0" baseline="0" noProof="0" dirty="0">
                <a:ln>
                  <a:noFill/>
                </a:ln>
                <a:solidFill>
                  <a:srgbClr val="0070C0"/>
                </a:solidFill>
                <a:effectLst/>
                <a:uLnTx/>
                <a:uFillTx/>
                <a:latin typeface="微软雅黑" panose="020B0503020204020204" pitchFamily="34" charset="-122"/>
                <a:ea typeface="微软雅黑"/>
                <a:cs typeface="+mn-cs"/>
              </a:rPr>
              <a:t>The EGU General Assembly 2020</a:t>
            </a:r>
            <a:endParaRPr kumimoji="0" lang="zh-CN" altLang="en-US" sz="2000" b="1" i="0" u="none" strike="noStrike" kern="1200" cap="none" spc="0" normalizeH="0" baseline="0" noProof="0" dirty="0">
              <a:ln>
                <a:noFill/>
              </a:ln>
              <a:solidFill>
                <a:srgbClr val="0070C0"/>
              </a:solidFill>
              <a:effectLst/>
              <a:uLnTx/>
              <a:uFillTx/>
              <a:latin typeface="微软雅黑" panose="020B0503020204020204" pitchFamily="34" charset="-122"/>
              <a:ea typeface="微软雅黑"/>
              <a:cs typeface="+mn-cs"/>
            </a:endParaRPr>
          </a:p>
        </p:txBody>
      </p:sp>
      <p:sp>
        <p:nvSpPr>
          <p:cNvPr id="2" name="矩形 1"/>
          <p:cNvSpPr/>
          <p:nvPr/>
        </p:nvSpPr>
        <p:spPr>
          <a:xfrm>
            <a:off x="1022278" y="1403404"/>
            <a:ext cx="9691215" cy="3416320"/>
          </a:xfrm>
          <a:prstGeom prst="rect">
            <a:avLst/>
          </a:prstGeom>
        </p:spPr>
        <p:txBody>
          <a:bodyPr wrap="square">
            <a:spAutoFit/>
          </a:bodyPr>
          <a:lstStyle/>
          <a:p>
            <a:pPr indent="720000" algn="just">
              <a:lnSpc>
                <a:spcPct val="150000"/>
              </a:lnSpc>
            </a:pPr>
            <a:r>
              <a:rPr lang="en-US" altLang="zh-CN" sz="2400" dirty="0">
                <a:solidFill>
                  <a:srgbClr val="000000"/>
                </a:solidFill>
                <a:latin typeface="Arial" panose="020B0604020202020204" pitchFamily="34" charset="0"/>
                <a:cs typeface="Arial" panose="020B0604020202020204" pitchFamily="34" charset="0"/>
              </a:rPr>
              <a:t>Based on the small simulated Loess watershed and the mechanism of the development process of gullies, the parameters and transition rules of Geographic Cellular Automata were defined, and the evolution model of Loess gullies based on Geographic Cellular Automata was constructed to simulate the dynamic process of Loess gully development. </a:t>
            </a:r>
            <a:endParaRPr lang="zh-CN" altLang="en-US" sz="24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745607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3000" r="-3000"/>
          </a:stretch>
        </a:blipFill>
        <a:effectLst/>
      </p:bgPr>
    </p:bg>
    <p:spTree>
      <p:nvGrpSpPr>
        <p:cNvPr id="1" name=""/>
        <p:cNvGrpSpPr/>
        <p:nvPr/>
      </p:nvGrpSpPr>
      <p:grpSpPr>
        <a:xfrm>
          <a:off x="0" y="0"/>
          <a:ext cx="0" cy="0"/>
          <a:chOff x="0" y="0"/>
          <a:chExt cx="0" cy="0"/>
        </a:xfrm>
      </p:grpSpPr>
      <p:sp>
        <p:nvSpPr>
          <p:cNvPr id="5" name="矩形 4"/>
          <p:cNvSpPr/>
          <p:nvPr/>
        </p:nvSpPr>
        <p:spPr>
          <a:xfrm>
            <a:off x="3431737" y="2862285"/>
            <a:ext cx="5998866" cy="1107996"/>
          </a:xfrm>
          <a:prstGeom prst="rect">
            <a:avLst/>
          </a:prstGeom>
          <a:noFill/>
        </p:spPr>
        <p:txBody>
          <a:bodyPr wrap="square">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zh-CN" sz="6600" b="1" i="0" u="none" strike="noStrike" kern="1200" cap="none" spc="0" normalizeH="0" baseline="0" noProof="0" dirty="0" smtClean="0">
                <a:ln>
                  <a:noFill/>
                </a:ln>
                <a:solidFill>
                  <a:srgbClr val="000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Thank you!</a:t>
            </a:r>
            <a:endParaRPr kumimoji="0" lang="zh-CN" altLang="en-US" sz="66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endParaRPr>
          </a:p>
        </p:txBody>
      </p:sp>
      <p:sp>
        <p:nvSpPr>
          <p:cNvPr id="17" name="文本框 16">
            <a:extLst>
              <a:ext uri="{FF2B5EF4-FFF2-40B4-BE49-F238E27FC236}">
                <a16:creationId xmlns:a16="http://schemas.microsoft.com/office/drawing/2014/main" id="{690775F0-1175-4C15-9D3B-FB1414C54CAD}"/>
              </a:ext>
            </a:extLst>
          </p:cNvPr>
          <p:cNvSpPr txBox="1"/>
          <p:nvPr/>
        </p:nvSpPr>
        <p:spPr>
          <a:xfrm>
            <a:off x="2392957" y="646496"/>
            <a:ext cx="6170751"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2000" b="1" i="0" u="none" strike="noStrike" kern="1200" cap="none" spc="0" normalizeH="0" baseline="0" noProof="0" dirty="0">
                <a:ln>
                  <a:noFill/>
                </a:ln>
                <a:solidFill>
                  <a:srgbClr val="0070C0"/>
                </a:solidFill>
                <a:effectLst/>
                <a:uLnTx/>
                <a:uFillTx/>
                <a:latin typeface="微软雅黑" panose="020B0503020204020204" pitchFamily="34" charset="-122"/>
                <a:ea typeface="微软雅黑"/>
                <a:cs typeface="+mn-cs"/>
              </a:rPr>
              <a:t>The EGU General Assembly 2020</a:t>
            </a:r>
            <a:endParaRPr kumimoji="0" lang="zh-CN" altLang="en-US" sz="2000" b="1" i="0" u="none" strike="noStrike" kern="1200" cap="none" spc="0" normalizeH="0" baseline="0" noProof="0" dirty="0">
              <a:ln>
                <a:noFill/>
              </a:ln>
              <a:solidFill>
                <a:srgbClr val="0070C0"/>
              </a:solidFill>
              <a:effectLst/>
              <a:uLnTx/>
              <a:uFillTx/>
              <a:latin typeface="微软雅黑" panose="020B0503020204020204" pitchFamily="34" charset="-122"/>
              <a:ea typeface="微软雅黑"/>
              <a:cs typeface="+mn-cs"/>
            </a:endParaRPr>
          </a:p>
        </p:txBody>
      </p:sp>
      <p:grpSp>
        <p:nvGrpSpPr>
          <p:cNvPr id="2" name="组合 1"/>
          <p:cNvGrpSpPr/>
          <p:nvPr/>
        </p:nvGrpSpPr>
        <p:grpSpPr>
          <a:xfrm>
            <a:off x="248063" y="331343"/>
            <a:ext cx="842890" cy="893223"/>
            <a:chOff x="580037" y="1023822"/>
            <a:chExt cx="552059" cy="585025"/>
          </a:xfrm>
        </p:grpSpPr>
        <p:sp>
          <p:nvSpPr>
            <p:cNvPr id="45" name="îṣ1íḑé"/>
            <p:cNvSpPr/>
            <p:nvPr/>
          </p:nvSpPr>
          <p:spPr bwMode="auto">
            <a:xfrm>
              <a:off x="580037" y="1023822"/>
              <a:ext cx="552059" cy="585025"/>
            </a:xfrm>
            <a:custGeom>
              <a:avLst/>
              <a:gdLst>
                <a:gd name="T0" fmla="*/ 407 w 408"/>
                <a:gd name="T1" fmla="*/ 262 h 430"/>
                <a:gd name="T2" fmla="*/ 407 w 408"/>
                <a:gd name="T3" fmla="*/ 127 h 430"/>
                <a:gd name="T4" fmla="*/ 398 w 408"/>
                <a:gd name="T5" fmla="*/ 81 h 430"/>
                <a:gd name="T6" fmla="*/ 346 w 408"/>
                <a:gd name="T7" fmla="*/ 21 h 430"/>
                <a:gd name="T8" fmla="*/ 254 w 408"/>
                <a:gd name="T9" fmla="*/ 1 h 430"/>
                <a:gd name="T10" fmla="*/ 175 w 408"/>
                <a:gd name="T11" fmla="*/ 1 h 430"/>
                <a:gd name="T12" fmla="*/ 95 w 408"/>
                <a:gd name="T13" fmla="*/ 7 h 430"/>
                <a:gd name="T14" fmla="*/ 56 w 408"/>
                <a:gd name="T15" fmla="*/ 25 h 430"/>
                <a:gd name="T16" fmla="*/ 11 w 408"/>
                <a:gd name="T17" fmla="*/ 85 h 430"/>
                <a:gd name="T18" fmla="*/ 3 w 408"/>
                <a:gd name="T19" fmla="*/ 170 h 430"/>
                <a:gd name="T20" fmla="*/ 3 w 408"/>
                <a:gd name="T21" fmla="*/ 256 h 430"/>
                <a:gd name="T22" fmla="*/ 12 w 408"/>
                <a:gd name="T23" fmla="*/ 350 h 430"/>
                <a:gd name="T24" fmla="*/ 69 w 408"/>
                <a:gd name="T25" fmla="*/ 412 h 430"/>
                <a:gd name="T26" fmla="*/ 162 w 408"/>
                <a:gd name="T27" fmla="*/ 428 h 430"/>
                <a:gd name="T28" fmla="*/ 239 w 408"/>
                <a:gd name="T29" fmla="*/ 428 h 430"/>
                <a:gd name="T30" fmla="*/ 324 w 408"/>
                <a:gd name="T31" fmla="*/ 419 h 430"/>
                <a:gd name="T32" fmla="*/ 359 w 408"/>
                <a:gd name="T33" fmla="*/ 401 h 430"/>
                <a:gd name="T34" fmla="*/ 400 w 408"/>
                <a:gd name="T35" fmla="*/ 343 h 430"/>
                <a:gd name="T36" fmla="*/ 407 w 408"/>
                <a:gd name="T37" fmla="*/ 302 h 430"/>
                <a:gd name="T38" fmla="*/ 407 w 408"/>
                <a:gd name="T39" fmla="*/ 262 h 430"/>
                <a:gd name="T40" fmla="*/ 347 w 408"/>
                <a:gd name="T41" fmla="*/ 277 h 430"/>
                <a:gd name="T42" fmla="*/ 328 w 408"/>
                <a:gd name="T43" fmla="*/ 325 h 430"/>
                <a:gd name="T44" fmla="*/ 289 w 408"/>
                <a:gd name="T45" fmla="*/ 359 h 430"/>
                <a:gd name="T46" fmla="*/ 252 w 408"/>
                <a:gd name="T47" fmla="*/ 370 h 430"/>
                <a:gd name="T48" fmla="*/ 228 w 408"/>
                <a:gd name="T49" fmla="*/ 369 h 430"/>
                <a:gd name="T50" fmla="*/ 168 w 408"/>
                <a:gd name="T51" fmla="*/ 369 h 430"/>
                <a:gd name="T52" fmla="*/ 76 w 408"/>
                <a:gd name="T53" fmla="*/ 312 h 430"/>
                <a:gd name="T54" fmla="*/ 65 w 408"/>
                <a:gd name="T55" fmla="*/ 277 h 430"/>
                <a:gd name="T56" fmla="*/ 65 w 408"/>
                <a:gd name="T57" fmla="*/ 155 h 430"/>
                <a:gd name="T58" fmla="*/ 130 w 408"/>
                <a:gd name="T59" fmla="*/ 70 h 430"/>
                <a:gd name="T60" fmla="*/ 191 w 408"/>
                <a:gd name="T61" fmla="*/ 63 h 430"/>
                <a:gd name="T62" fmla="*/ 248 w 408"/>
                <a:gd name="T63" fmla="*/ 63 h 430"/>
                <a:gd name="T64" fmla="*/ 340 w 408"/>
                <a:gd name="T65" fmla="*/ 128 h 430"/>
                <a:gd name="T66" fmla="*/ 347 w 408"/>
                <a:gd name="T67" fmla="*/ 155 h 430"/>
                <a:gd name="T68" fmla="*/ 347 w 408"/>
                <a:gd name="T69" fmla="*/ 277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8" h="430">
                  <a:moveTo>
                    <a:pt x="407" y="262"/>
                  </a:moveTo>
                  <a:cubicBezTo>
                    <a:pt x="407" y="127"/>
                    <a:pt x="407" y="127"/>
                    <a:pt x="407" y="127"/>
                  </a:cubicBezTo>
                  <a:cubicBezTo>
                    <a:pt x="407" y="112"/>
                    <a:pt x="403" y="95"/>
                    <a:pt x="398" y="81"/>
                  </a:cubicBezTo>
                  <a:cubicBezTo>
                    <a:pt x="388" y="57"/>
                    <a:pt x="368" y="35"/>
                    <a:pt x="346" y="21"/>
                  </a:cubicBezTo>
                  <a:cubicBezTo>
                    <a:pt x="319" y="4"/>
                    <a:pt x="285" y="1"/>
                    <a:pt x="254" y="1"/>
                  </a:cubicBezTo>
                  <a:cubicBezTo>
                    <a:pt x="227" y="1"/>
                    <a:pt x="201" y="1"/>
                    <a:pt x="175" y="1"/>
                  </a:cubicBezTo>
                  <a:cubicBezTo>
                    <a:pt x="148" y="1"/>
                    <a:pt x="121" y="0"/>
                    <a:pt x="95" y="7"/>
                  </a:cubicBezTo>
                  <a:cubicBezTo>
                    <a:pt x="82" y="10"/>
                    <a:pt x="68" y="17"/>
                    <a:pt x="56" y="25"/>
                  </a:cubicBezTo>
                  <a:cubicBezTo>
                    <a:pt x="36" y="39"/>
                    <a:pt x="20" y="62"/>
                    <a:pt x="11" y="85"/>
                  </a:cubicBezTo>
                  <a:cubicBezTo>
                    <a:pt x="0" y="112"/>
                    <a:pt x="3" y="141"/>
                    <a:pt x="3" y="170"/>
                  </a:cubicBezTo>
                  <a:cubicBezTo>
                    <a:pt x="3" y="256"/>
                    <a:pt x="3" y="256"/>
                    <a:pt x="3" y="256"/>
                  </a:cubicBezTo>
                  <a:cubicBezTo>
                    <a:pt x="3" y="287"/>
                    <a:pt x="0" y="320"/>
                    <a:pt x="12" y="350"/>
                  </a:cubicBezTo>
                  <a:cubicBezTo>
                    <a:pt x="23" y="376"/>
                    <a:pt x="45" y="398"/>
                    <a:pt x="69" y="412"/>
                  </a:cubicBezTo>
                  <a:cubicBezTo>
                    <a:pt x="97" y="430"/>
                    <a:pt x="130" y="428"/>
                    <a:pt x="162" y="428"/>
                  </a:cubicBezTo>
                  <a:cubicBezTo>
                    <a:pt x="187" y="428"/>
                    <a:pt x="213" y="428"/>
                    <a:pt x="239" y="428"/>
                  </a:cubicBezTo>
                  <a:cubicBezTo>
                    <a:pt x="268" y="428"/>
                    <a:pt x="296" y="429"/>
                    <a:pt x="324" y="419"/>
                  </a:cubicBezTo>
                  <a:cubicBezTo>
                    <a:pt x="337" y="415"/>
                    <a:pt x="349" y="408"/>
                    <a:pt x="359" y="401"/>
                  </a:cubicBezTo>
                  <a:cubicBezTo>
                    <a:pt x="377" y="386"/>
                    <a:pt x="392" y="365"/>
                    <a:pt x="400" y="343"/>
                  </a:cubicBezTo>
                  <a:cubicBezTo>
                    <a:pt x="405" y="330"/>
                    <a:pt x="407" y="316"/>
                    <a:pt x="407" y="302"/>
                  </a:cubicBezTo>
                  <a:cubicBezTo>
                    <a:pt x="408" y="289"/>
                    <a:pt x="407" y="275"/>
                    <a:pt x="407" y="262"/>
                  </a:cubicBezTo>
                  <a:close/>
                  <a:moveTo>
                    <a:pt x="347" y="277"/>
                  </a:moveTo>
                  <a:cubicBezTo>
                    <a:pt x="347" y="293"/>
                    <a:pt x="337" y="313"/>
                    <a:pt x="328" y="325"/>
                  </a:cubicBezTo>
                  <a:cubicBezTo>
                    <a:pt x="318" y="339"/>
                    <a:pt x="305" y="351"/>
                    <a:pt x="289" y="359"/>
                  </a:cubicBezTo>
                  <a:cubicBezTo>
                    <a:pt x="278" y="364"/>
                    <a:pt x="265" y="370"/>
                    <a:pt x="252" y="370"/>
                  </a:cubicBezTo>
                  <a:cubicBezTo>
                    <a:pt x="244" y="369"/>
                    <a:pt x="236" y="369"/>
                    <a:pt x="228" y="369"/>
                  </a:cubicBezTo>
                  <a:cubicBezTo>
                    <a:pt x="208" y="369"/>
                    <a:pt x="188" y="369"/>
                    <a:pt x="168" y="369"/>
                  </a:cubicBezTo>
                  <a:cubicBezTo>
                    <a:pt x="130" y="369"/>
                    <a:pt x="94" y="345"/>
                    <a:pt x="76" y="312"/>
                  </a:cubicBezTo>
                  <a:cubicBezTo>
                    <a:pt x="70" y="301"/>
                    <a:pt x="67" y="289"/>
                    <a:pt x="65" y="277"/>
                  </a:cubicBezTo>
                  <a:cubicBezTo>
                    <a:pt x="65" y="155"/>
                    <a:pt x="65" y="155"/>
                    <a:pt x="65" y="155"/>
                  </a:cubicBezTo>
                  <a:cubicBezTo>
                    <a:pt x="67" y="118"/>
                    <a:pt x="96" y="83"/>
                    <a:pt x="130" y="70"/>
                  </a:cubicBezTo>
                  <a:cubicBezTo>
                    <a:pt x="150" y="62"/>
                    <a:pt x="170" y="63"/>
                    <a:pt x="191" y="63"/>
                  </a:cubicBezTo>
                  <a:cubicBezTo>
                    <a:pt x="210" y="63"/>
                    <a:pt x="229" y="63"/>
                    <a:pt x="248" y="63"/>
                  </a:cubicBezTo>
                  <a:cubicBezTo>
                    <a:pt x="287" y="63"/>
                    <a:pt x="326" y="91"/>
                    <a:pt x="340" y="128"/>
                  </a:cubicBezTo>
                  <a:cubicBezTo>
                    <a:pt x="343" y="136"/>
                    <a:pt x="346" y="146"/>
                    <a:pt x="347" y="155"/>
                  </a:cubicBezTo>
                  <a:cubicBezTo>
                    <a:pt x="347" y="155"/>
                    <a:pt x="347" y="277"/>
                    <a:pt x="347" y="277"/>
                  </a:cubicBezTo>
                  <a:close/>
                </a:path>
              </a:pathLst>
            </a:custGeom>
            <a:solidFill>
              <a:srgbClr val="0066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46" name="ïṧḻîdè"/>
            <p:cNvSpPr/>
            <p:nvPr/>
          </p:nvSpPr>
          <p:spPr bwMode="auto">
            <a:xfrm>
              <a:off x="623336" y="1117308"/>
              <a:ext cx="61012" cy="62980"/>
            </a:xfrm>
            <a:custGeom>
              <a:avLst/>
              <a:gdLst>
                <a:gd name="T0" fmla="*/ 8 w 45"/>
                <a:gd name="T1" fmla="*/ 17 h 46"/>
                <a:gd name="T2" fmla="*/ 7 w 45"/>
                <a:gd name="T3" fmla="*/ 13 h 46"/>
                <a:gd name="T4" fmla="*/ 10 w 45"/>
                <a:gd name="T5" fmla="*/ 13 h 46"/>
                <a:gd name="T6" fmla="*/ 21 w 45"/>
                <a:gd name="T7" fmla="*/ 1 h 46"/>
                <a:gd name="T8" fmla="*/ 14 w 45"/>
                <a:gd name="T9" fmla="*/ 15 h 46"/>
                <a:gd name="T10" fmla="*/ 22 w 45"/>
                <a:gd name="T11" fmla="*/ 7 h 46"/>
                <a:gd name="T12" fmla="*/ 42 w 45"/>
                <a:gd name="T13" fmla="*/ 17 h 46"/>
                <a:gd name="T14" fmla="*/ 39 w 45"/>
                <a:gd name="T15" fmla="*/ 27 h 46"/>
                <a:gd name="T16" fmla="*/ 38 w 45"/>
                <a:gd name="T17" fmla="*/ 23 h 46"/>
                <a:gd name="T18" fmla="*/ 39 w 45"/>
                <a:gd name="T19" fmla="*/ 20 h 46"/>
                <a:gd name="T20" fmla="*/ 24 w 45"/>
                <a:gd name="T21" fmla="*/ 11 h 46"/>
                <a:gd name="T22" fmla="*/ 25 w 45"/>
                <a:gd name="T23" fmla="*/ 17 h 46"/>
                <a:gd name="T24" fmla="*/ 29 w 45"/>
                <a:gd name="T25" fmla="*/ 14 h 46"/>
                <a:gd name="T26" fmla="*/ 26 w 45"/>
                <a:gd name="T27" fmla="*/ 23 h 46"/>
                <a:gd name="T28" fmla="*/ 32 w 45"/>
                <a:gd name="T29" fmla="*/ 18 h 46"/>
                <a:gd name="T30" fmla="*/ 36 w 45"/>
                <a:gd name="T31" fmla="*/ 21 h 46"/>
                <a:gd name="T32" fmla="*/ 37 w 45"/>
                <a:gd name="T33" fmla="*/ 30 h 46"/>
                <a:gd name="T34" fmla="*/ 34 w 45"/>
                <a:gd name="T35" fmla="*/ 34 h 46"/>
                <a:gd name="T36" fmla="*/ 25 w 45"/>
                <a:gd name="T37" fmla="*/ 37 h 46"/>
                <a:gd name="T38" fmla="*/ 22 w 45"/>
                <a:gd name="T39" fmla="*/ 35 h 46"/>
                <a:gd name="T40" fmla="*/ 24 w 45"/>
                <a:gd name="T41" fmla="*/ 27 h 46"/>
                <a:gd name="T42" fmla="*/ 17 w 45"/>
                <a:gd name="T43" fmla="*/ 33 h 46"/>
                <a:gd name="T44" fmla="*/ 18 w 45"/>
                <a:gd name="T45" fmla="*/ 28 h 46"/>
                <a:gd name="T46" fmla="*/ 14 w 45"/>
                <a:gd name="T47" fmla="*/ 27 h 46"/>
                <a:gd name="T48" fmla="*/ 12 w 45"/>
                <a:gd name="T49" fmla="*/ 31 h 46"/>
                <a:gd name="T50" fmla="*/ 29 w 45"/>
                <a:gd name="T51" fmla="*/ 45 h 46"/>
                <a:gd name="T52" fmla="*/ 9 w 45"/>
                <a:gd name="T53" fmla="*/ 34 h 46"/>
                <a:gd name="T54" fmla="*/ 13 w 45"/>
                <a:gd name="T55" fmla="*/ 20 h 46"/>
                <a:gd name="T56" fmla="*/ 4 w 45"/>
                <a:gd name="T57" fmla="*/ 30 h 46"/>
                <a:gd name="T58" fmla="*/ 1 w 45"/>
                <a:gd name="T59" fmla="*/ 28 h 46"/>
                <a:gd name="T60" fmla="*/ 22 w 45"/>
                <a:gd name="T61" fmla="*/ 21 h 46"/>
                <a:gd name="T62" fmla="*/ 16 w 45"/>
                <a:gd name="T63" fmla="*/ 24 h 46"/>
                <a:gd name="T64" fmla="*/ 20 w 45"/>
                <a:gd name="T65" fmla="*/ 24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5" h="46">
                  <a:moveTo>
                    <a:pt x="1" y="28"/>
                  </a:moveTo>
                  <a:cubicBezTo>
                    <a:pt x="8" y="17"/>
                    <a:pt x="8" y="17"/>
                    <a:pt x="8" y="17"/>
                  </a:cubicBezTo>
                  <a:cubicBezTo>
                    <a:pt x="7" y="16"/>
                    <a:pt x="7" y="16"/>
                    <a:pt x="7" y="16"/>
                  </a:cubicBezTo>
                  <a:cubicBezTo>
                    <a:pt x="6" y="15"/>
                    <a:pt x="6" y="14"/>
                    <a:pt x="7" y="13"/>
                  </a:cubicBezTo>
                  <a:cubicBezTo>
                    <a:pt x="7" y="12"/>
                    <a:pt x="8" y="12"/>
                    <a:pt x="9" y="12"/>
                  </a:cubicBezTo>
                  <a:cubicBezTo>
                    <a:pt x="10" y="13"/>
                    <a:pt x="10" y="13"/>
                    <a:pt x="10" y="13"/>
                  </a:cubicBezTo>
                  <a:cubicBezTo>
                    <a:pt x="18" y="2"/>
                    <a:pt x="18" y="2"/>
                    <a:pt x="18" y="2"/>
                  </a:cubicBezTo>
                  <a:cubicBezTo>
                    <a:pt x="18" y="1"/>
                    <a:pt x="19" y="0"/>
                    <a:pt x="21" y="1"/>
                  </a:cubicBezTo>
                  <a:cubicBezTo>
                    <a:pt x="22" y="2"/>
                    <a:pt x="22" y="3"/>
                    <a:pt x="21" y="4"/>
                  </a:cubicBezTo>
                  <a:cubicBezTo>
                    <a:pt x="14" y="15"/>
                    <a:pt x="14" y="15"/>
                    <a:pt x="14" y="15"/>
                  </a:cubicBezTo>
                  <a:cubicBezTo>
                    <a:pt x="16" y="16"/>
                    <a:pt x="16" y="16"/>
                    <a:pt x="16" y="16"/>
                  </a:cubicBezTo>
                  <a:cubicBezTo>
                    <a:pt x="22" y="7"/>
                    <a:pt x="22" y="7"/>
                    <a:pt x="22" y="7"/>
                  </a:cubicBezTo>
                  <a:cubicBezTo>
                    <a:pt x="23" y="5"/>
                    <a:pt x="24" y="5"/>
                    <a:pt x="26" y="6"/>
                  </a:cubicBezTo>
                  <a:cubicBezTo>
                    <a:pt x="42" y="17"/>
                    <a:pt x="42" y="17"/>
                    <a:pt x="42" y="17"/>
                  </a:cubicBezTo>
                  <a:cubicBezTo>
                    <a:pt x="45" y="18"/>
                    <a:pt x="45" y="20"/>
                    <a:pt x="43" y="23"/>
                  </a:cubicBezTo>
                  <a:cubicBezTo>
                    <a:pt x="42" y="26"/>
                    <a:pt x="40" y="27"/>
                    <a:pt x="39" y="27"/>
                  </a:cubicBezTo>
                  <a:cubicBezTo>
                    <a:pt x="37" y="26"/>
                    <a:pt x="37" y="25"/>
                    <a:pt x="37" y="24"/>
                  </a:cubicBezTo>
                  <a:cubicBezTo>
                    <a:pt x="38" y="24"/>
                    <a:pt x="38" y="23"/>
                    <a:pt x="38" y="23"/>
                  </a:cubicBezTo>
                  <a:cubicBezTo>
                    <a:pt x="39" y="22"/>
                    <a:pt x="39" y="22"/>
                    <a:pt x="39" y="22"/>
                  </a:cubicBezTo>
                  <a:cubicBezTo>
                    <a:pt x="40" y="21"/>
                    <a:pt x="40" y="20"/>
                    <a:pt x="39" y="20"/>
                  </a:cubicBezTo>
                  <a:cubicBezTo>
                    <a:pt x="26" y="11"/>
                    <a:pt x="26" y="11"/>
                    <a:pt x="26" y="11"/>
                  </a:cubicBezTo>
                  <a:cubicBezTo>
                    <a:pt x="25" y="11"/>
                    <a:pt x="25" y="11"/>
                    <a:pt x="24" y="11"/>
                  </a:cubicBezTo>
                  <a:cubicBezTo>
                    <a:pt x="23" y="14"/>
                    <a:pt x="23" y="14"/>
                    <a:pt x="23" y="14"/>
                  </a:cubicBezTo>
                  <a:cubicBezTo>
                    <a:pt x="24" y="15"/>
                    <a:pt x="24" y="16"/>
                    <a:pt x="25" y="17"/>
                  </a:cubicBezTo>
                  <a:cubicBezTo>
                    <a:pt x="27" y="15"/>
                    <a:pt x="27" y="15"/>
                    <a:pt x="27" y="15"/>
                  </a:cubicBezTo>
                  <a:cubicBezTo>
                    <a:pt x="27" y="14"/>
                    <a:pt x="28" y="14"/>
                    <a:pt x="29" y="14"/>
                  </a:cubicBezTo>
                  <a:cubicBezTo>
                    <a:pt x="30" y="15"/>
                    <a:pt x="31" y="16"/>
                    <a:pt x="30" y="17"/>
                  </a:cubicBezTo>
                  <a:cubicBezTo>
                    <a:pt x="26" y="23"/>
                    <a:pt x="26" y="23"/>
                    <a:pt x="26" y="23"/>
                  </a:cubicBezTo>
                  <a:cubicBezTo>
                    <a:pt x="28" y="25"/>
                    <a:pt x="28" y="25"/>
                    <a:pt x="28" y="25"/>
                  </a:cubicBezTo>
                  <a:cubicBezTo>
                    <a:pt x="32" y="18"/>
                    <a:pt x="32" y="18"/>
                    <a:pt x="32" y="18"/>
                  </a:cubicBezTo>
                  <a:cubicBezTo>
                    <a:pt x="33" y="17"/>
                    <a:pt x="34" y="17"/>
                    <a:pt x="35" y="18"/>
                  </a:cubicBezTo>
                  <a:cubicBezTo>
                    <a:pt x="36" y="19"/>
                    <a:pt x="36" y="20"/>
                    <a:pt x="36" y="21"/>
                  </a:cubicBezTo>
                  <a:cubicBezTo>
                    <a:pt x="32" y="27"/>
                    <a:pt x="32" y="27"/>
                    <a:pt x="32" y="27"/>
                  </a:cubicBezTo>
                  <a:cubicBezTo>
                    <a:pt x="37" y="30"/>
                    <a:pt x="37" y="30"/>
                    <a:pt x="37" y="30"/>
                  </a:cubicBezTo>
                  <a:cubicBezTo>
                    <a:pt x="38" y="31"/>
                    <a:pt x="38" y="32"/>
                    <a:pt x="37" y="33"/>
                  </a:cubicBezTo>
                  <a:cubicBezTo>
                    <a:pt x="36" y="34"/>
                    <a:pt x="35" y="34"/>
                    <a:pt x="34" y="34"/>
                  </a:cubicBezTo>
                  <a:cubicBezTo>
                    <a:pt x="29" y="30"/>
                    <a:pt x="29" y="30"/>
                    <a:pt x="29" y="30"/>
                  </a:cubicBezTo>
                  <a:cubicBezTo>
                    <a:pt x="25" y="37"/>
                    <a:pt x="25" y="37"/>
                    <a:pt x="25" y="37"/>
                  </a:cubicBezTo>
                  <a:cubicBezTo>
                    <a:pt x="24" y="38"/>
                    <a:pt x="23" y="38"/>
                    <a:pt x="22" y="37"/>
                  </a:cubicBezTo>
                  <a:cubicBezTo>
                    <a:pt x="21" y="37"/>
                    <a:pt x="21" y="36"/>
                    <a:pt x="22" y="35"/>
                  </a:cubicBezTo>
                  <a:cubicBezTo>
                    <a:pt x="26" y="28"/>
                    <a:pt x="26" y="28"/>
                    <a:pt x="26" y="28"/>
                  </a:cubicBezTo>
                  <a:cubicBezTo>
                    <a:pt x="24" y="27"/>
                    <a:pt x="24" y="27"/>
                    <a:pt x="24" y="27"/>
                  </a:cubicBezTo>
                  <a:cubicBezTo>
                    <a:pt x="20" y="33"/>
                    <a:pt x="20" y="33"/>
                    <a:pt x="20" y="33"/>
                  </a:cubicBezTo>
                  <a:cubicBezTo>
                    <a:pt x="19" y="34"/>
                    <a:pt x="18" y="34"/>
                    <a:pt x="17" y="33"/>
                  </a:cubicBezTo>
                  <a:cubicBezTo>
                    <a:pt x="16" y="33"/>
                    <a:pt x="16" y="32"/>
                    <a:pt x="16" y="31"/>
                  </a:cubicBezTo>
                  <a:cubicBezTo>
                    <a:pt x="18" y="28"/>
                    <a:pt x="18" y="28"/>
                    <a:pt x="18" y="28"/>
                  </a:cubicBezTo>
                  <a:cubicBezTo>
                    <a:pt x="17" y="28"/>
                    <a:pt x="16" y="28"/>
                    <a:pt x="15" y="28"/>
                  </a:cubicBezTo>
                  <a:cubicBezTo>
                    <a:pt x="15" y="28"/>
                    <a:pt x="14" y="28"/>
                    <a:pt x="14" y="27"/>
                  </a:cubicBezTo>
                  <a:cubicBezTo>
                    <a:pt x="12" y="30"/>
                    <a:pt x="12" y="30"/>
                    <a:pt x="12" y="30"/>
                  </a:cubicBezTo>
                  <a:cubicBezTo>
                    <a:pt x="12" y="31"/>
                    <a:pt x="12" y="31"/>
                    <a:pt x="12" y="31"/>
                  </a:cubicBezTo>
                  <a:cubicBezTo>
                    <a:pt x="29" y="42"/>
                    <a:pt x="29" y="42"/>
                    <a:pt x="29" y="42"/>
                  </a:cubicBezTo>
                  <a:cubicBezTo>
                    <a:pt x="30" y="43"/>
                    <a:pt x="30" y="44"/>
                    <a:pt x="29" y="45"/>
                  </a:cubicBezTo>
                  <a:cubicBezTo>
                    <a:pt x="28" y="46"/>
                    <a:pt x="27" y="46"/>
                    <a:pt x="26" y="46"/>
                  </a:cubicBezTo>
                  <a:cubicBezTo>
                    <a:pt x="9" y="34"/>
                    <a:pt x="9" y="34"/>
                    <a:pt x="9" y="34"/>
                  </a:cubicBezTo>
                  <a:cubicBezTo>
                    <a:pt x="7" y="33"/>
                    <a:pt x="6" y="31"/>
                    <a:pt x="7" y="30"/>
                  </a:cubicBezTo>
                  <a:cubicBezTo>
                    <a:pt x="13" y="20"/>
                    <a:pt x="13" y="20"/>
                    <a:pt x="13" y="20"/>
                  </a:cubicBezTo>
                  <a:cubicBezTo>
                    <a:pt x="11" y="19"/>
                    <a:pt x="11" y="19"/>
                    <a:pt x="11" y="19"/>
                  </a:cubicBezTo>
                  <a:cubicBezTo>
                    <a:pt x="4" y="30"/>
                    <a:pt x="4" y="30"/>
                    <a:pt x="4" y="30"/>
                  </a:cubicBezTo>
                  <a:cubicBezTo>
                    <a:pt x="3" y="31"/>
                    <a:pt x="2" y="31"/>
                    <a:pt x="1" y="31"/>
                  </a:cubicBezTo>
                  <a:cubicBezTo>
                    <a:pt x="0" y="30"/>
                    <a:pt x="0" y="29"/>
                    <a:pt x="1" y="28"/>
                  </a:cubicBezTo>
                  <a:close/>
                  <a:moveTo>
                    <a:pt x="20" y="24"/>
                  </a:moveTo>
                  <a:cubicBezTo>
                    <a:pt x="22" y="21"/>
                    <a:pt x="22" y="21"/>
                    <a:pt x="22" y="21"/>
                  </a:cubicBezTo>
                  <a:cubicBezTo>
                    <a:pt x="22" y="20"/>
                    <a:pt x="21" y="19"/>
                    <a:pt x="20" y="18"/>
                  </a:cubicBezTo>
                  <a:cubicBezTo>
                    <a:pt x="16" y="24"/>
                    <a:pt x="16" y="24"/>
                    <a:pt x="16" y="24"/>
                  </a:cubicBezTo>
                  <a:cubicBezTo>
                    <a:pt x="17" y="24"/>
                    <a:pt x="18" y="24"/>
                    <a:pt x="20" y="24"/>
                  </a:cubicBezTo>
                  <a:cubicBezTo>
                    <a:pt x="20" y="24"/>
                    <a:pt x="20" y="24"/>
                    <a:pt x="20" y="2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47" name="ïṧļïḍè"/>
            <p:cNvSpPr/>
            <p:nvPr/>
          </p:nvSpPr>
          <p:spPr bwMode="auto">
            <a:xfrm>
              <a:off x="693696" y="1057772"/>
              <a:ext cx="61012" cy="59536"/>
            </a:xfrm>
            <a:custGeom>
              <a:avLst/>
              <a:gdLst>
                <a:gd name="T0" fmla="*/ 18 w 45"/>
                <a:gd name="T1" fmla="*/ 7 h 44"/>
                <a:gd name="T2" fmla="*/ 30 w 45"/>
                <a:gd name="T3" fmla="*/ 1 h 44"/>
                <a:gd name="T4" fmla="*/ 33 w 45"/>
                <a:gd name="T5" fmla="*/ 2 h 44"/>
                <a:gd name="T6" fmla="*/ 32 w 45"/>
                <a:gd name="T7" fmla="*/ 5 h 44"/>
                <a:gd name="T8" fmla="*/ 3 w 45"/>
                <a:gd name="T9" fmla="*/ 19 h 44"/>
                <a:gd name="T10" fmla="*/ 0 w 45"/>
                <a:gd name="T11" fmla="*/ 18 h 44"/>
                <a:gd name="T12" fmla="*/ 1 w 45"/>
                <a:gd name="T13" fmla="*/ 15 h 44"/>
                <a:gd name="T14" fmla="*/ 14 w 45"/>
                <a:gd name="T15" fmla="*/ 8 h 44"/>
                <a:gd name="T16" fmla="*/ 12 w 45"/>
                <a:gd name="T17" fmla="*/ 5 h 44"/>
                <a:gd name="T18" fmla="*/ 17 w 45"/>
                <a:gd name="T19" fmla="*/ 5 h 44"/>
                <a:gd name="T20" fmla="*/ 18 w 45"/>
                <a:gd name="T21" fmla="*/ 7 h 44"/>
                <a:gd name="T22" fmla="*/ 8 w 45"/>
                <a:gd name="T23" fmla="*/ 29 h 44"/>
                <a:gd name="T24" fmla="*/ 6 w 45"/>
                <a:gd name="T25" fmla="*/ 23 h 44"/>
                <a:gd name="T26" fmla="*/ 7 w 45"/>
                <a:gd name="T27" fmla="*/ 19 h 44"/>
                <a:gd name="T28" fmla="*/ 29 w 45"/>
                <a:gd name="T29" fmla="*/ 9 h 44"/>
                <a:gd name="T30" fmla="*/ 33 w 45"/>
                <a:gd name="T31" fmla="*/ 10 h 44"/>
                <a:gd name="T32" fmla="*/ 36 w 45"/>
                <a:gd name="T33" fmla="*/ 16 h 44"/>
                <a:gd name="T34" fmla="*/ 35 w 45"/>
                <a:gd name="T35" fmla="*/ 20 h 44"/>
                <a:gd name="T36" fmla="*/ 26 w 45"/>
                <a:gd name="T37" fmla="*/ 24 h 44"/>
                <a:gd name="T38" fmla="*/ 31 w 45"/>
                <a:gd name="T39" fmla="*/ 32 h 44"/>
                <a:gd name="T40" fmla="*/ 29 w 45"/>
                <a:gd name="T41" fmla="*/ 38 h 44"/>
                <a:gd name="T42" fmla="*/ 21 w 45"/>
                <a:gd name="T43" fmla="*/ 37 h 44"/>
                <a:gd name="T44" fmla="*/ 23 w 45"/>
                <a:gd name="T45" fmla="*/ 35 h 44"/>
                <a:gd name="T46" fmla="*/ 25 w 45"/>
                <a:gd name="T47" fmla="*/ 34 h 44"/>
                <a:gd name="T48" fmla="*/ 26 w 45"/>
                <a:gd name="T49" fmla="*/ 33 h 44"/>
                <a:gd name="T50" fmla="*/ 22 w 45"/>
                <a:gd name="T51" fmla="*/ 26 h 44"/>
                <a:gd name="T52" fmla="*/ 13 w 45"/>
                <a:gd name="T53" fmla="*/ 30 h 44"/>
                <a:gd name="T54" fmla="*/ 8 w 45"/>
                <a:gd name="T55" fmla="*/ 29 h 44"/>
                <a:gd name="T56" fmla="*/ 31 w 45"/>
                <a:gd name="T57" fmla="*/ 16 h 44"/>
                <a:gd name="T58" fmla="*/ 30 w 45"/>
                <a:gd name="T59" fmla="*/ 14 h 44"/>
                <a:gd name="T60" fmla="*/ 29 w 45"/>
                <a:gd name="T61" fmla="*/ 13 h 44"/>
                <a:gd name="T62" fmla="*/ 11 w 45"/>
                <a:gd name="T63" fmla="*/ 22 h 44"/>
                <a:gd name="T64" fmla="*/ 11 w 45"/>
                <a:gd name="T65" fmla="*/ 23 h 44"/>
                <a:gd name="T66" fmla="*/ 12 w 45"/>
                <a:gd name="T67" fmla="*/ 25 h 44"/>
                <a:gd name="T68" fmla="*/ 13 w 45"/>
                <a:gd name="T69" fmla="*/ 25 h 44"/>
                <a:gd name="T70" fmla="*/ 31 w 45"/>
                <a:gd name="T71" fmla="*/ 17 h 44"/>
                <a:gd name="T72" fmla="*/ 31 w 45"/>
                <a:gd name="T73" fmla="*/ 16 h 44"/>
                <a:gd name="T74" fmla="*/ 12 w 45"/>
                <a:gd name="T75" fmla="*/ 41 h 44"/>
                <a:gd name="T76" fmla="*/ 15 w 45"/>
                <a:gd name="T77" fmla="*/ 32 h 44"/>
                <a:gd name="T78" fmla="*/ 17 w 45"/>
                <a:gd name="T79" fmla="*/ 30 h 44"/>
                <a:gd name="T80" fmla="*/ 19 w 45"/>
                <a:gd name="T81" fmla="*/ 33 h 44"/>
                <a:gd name="T82" fmla="*/ 16 w 45"/>
                <a:gd name="T83" fmla="*/ 42 h 44"/>
                <a:gd name="T84" fmla="*/ 14 w 45"/>
                <a:gd name="T85" fmla="*/ 44 h 44"/>
                <a:gd name="T86" fmla="*/ 12 w 45"/>
                <a:gd name="T87" fmla="*/ 41 h 44"/>
                <a:gd name="T88" fmla="*/ 41 w 45"/>
                <a:gd name="T89" fmla="*/ 30 h 44"/>
                <a:gd name="T90" fmla="*/ 36 w 45"/>
                <a:gd name="T91" fmla="*/ 28 h 44"/>
                <a:gd name="T92" fmla="*/ 33 w 45"/>
                <a:gd name="T93" fmla="*/ 27 h 44"/>
                <a:gd name="T94" fmla="*/ 31 w 45"/>
                <a:gd name="T95" fmla="*/ 24 h 44"/>
                <a:gd name="T96" fmla="*/ 34 w 45"/>
                <a:gd name="T97" fmla="*/ 22 h 44"/>
                <a:gd name="T98" fmla="*/ 43 w 45"/>
                <a:gd name="T99" fmla="*/ 26 h 44"/>
                <a:gd name="T100" fmla="*/ 44 w 45"/>
                <a:gd name="T101" fmla="*/ 29 h 44"/>
                <a:gd name="T102" fmla="*/ 41 w 45"/>
                <a:gd name="T103" fmla="*/ 3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5" h="44">
                  <a:moveTo>
                    <a:pt x="18" y="7"/>
                  </a:moveTo>
                  <a:cubicBezTo>
                    <a:pt x="30" y="1"/>
                    <a:pt x="30" y="1"/>
                    <a:pt x="30" y="1"/>
                  </a:cubicBezTo>
                  <a:cubicBezTo>
                    <a:pt x="31" y="0"/>
                    <a:pt x="32" y="1"/>
                    <a:pt x="33" y="2"/>
                  </a:cubicBezTo>
                  <a:cubicBezTo>
                    <a:pt x="33" y="3"/>
                    <a:pt x="33" y="4"/>
                    <a:pt x="32" y="5"/>
                  </a:cubicBezTo>
                  <a:cubicBezTo>
                    <a:pt x="3" y="19"/>
                    <a:pt x="3" y="19"/>
                    <a:pt x="3" y="19"/>
                  </a:cubicBezTo>
                  <a:cubicBezTo>
                    <a:pt x="2" y="19"/>
                    <a:pt x="1" y="19"/>
                    <a:pt x="0" y="18"/>
                  </a:cubicBezTo>
                  <a:cubicBezTo>
                    <a:pt x="0" y="16"/>
                    <a:pt x="0" y="15"/>
                    <a:pt x="1" y="15"/>
                  </a:cubicBezTo>
                  <a:cubicBezTo>
                    <a:pt x="14" y="8"/>
                    <a:pt x="14" y="8"/>
                    <a:pt x="14" y="8"/>
                  </a:cubicBezTo>
                  <a:cubicBezTo>
                    <a:pt x="12" y="8"/>
                    <a:pt x="12" y="7"/>
                    <a:pt x="12" y="5"/>
                  </a:cubicBezTo>
                  <a:cubicBezTo>
                    <a:pt x="13" y="4"/>
                    <a:pt x="15" y="4"/>
                    <a:pt x="17" y="5"/>
                  </a:cubicBezTo>
                  <a:cubicBezTo>
                    <a:pt x="18" y="5"/>
                    <a:pt x="18" y="6"/>
                    <a:pt x="18" y="7"/>
                  </a:cubicBezTo>
                  <a:close/>
                  <a:moveTo>
                    <a:pt x="8" y="29"/>
                  </a:moveTo>
                  <a:cubicBezTo>
                    <a:pt x="6" y="23"/>
                    <a:pt x="6" y="23"/>
                    <a:pt x="6" y="23"/>
                  </a:cubicBezTo>
                  <a:cubicBezTo>
                    <a:pt x="5" y="21"/>
                    <a:pt x="5" y="20"/>
                    <a:pt x="7" y="19"/>
                  </a:cubicBezTo>
                  <a:cubicBezTo>
                    <a:pt x="29" y="9"/>
                    <a:pt x="29" y="9"/>
                    <a:pt x="29" y="9"/>
                  </a:cubicBezTo>
                  <a:cubicBezTo>
                    <a:pt x="31" y="8"/>
                    <a:pt x="32" y="8"/>
                    <a:pt x="33" y="10"/>
                  </a:cubicBezTo>
                  <a:cubicBezTo>
                    <a:pt x="36" y="16"/>
                    <a:pt x="36" y="16"/>
                    <a:pt x="36" y="16"/>
                  </a:cubicBezTo>
                  <a:cubicBezTo>
                    <a:pt x="37" y="18"/>
                    <a:pt x="37" y="19"/>
                    <a:pt x="35" y="20"/>
                  </a:cubicBezTo>
                  <a:cubicBezTo>
                    <a:pt x="26" y="24"/>
                    <a:pt x="26" y="24"/>
                    <a:pt x="26" y="24"/>
                  </a:cubicBezTo>
                  <a:cubicBezTo>
                    <a:pt x="31" y="32"/>
                    <a:pt x="31" y="32"/>
                    <a:pt x="31" y="32"/>
                  </a:cubicBezTo>
                  <a:cubicBezTo>
                    <a:pt x="32" y="35"/>
                    <a:pt x="31" y="37"/>
                    <a:pt x="29" y="38"/>
                  </a:cubicBezTo>
                  <a:cubicBezTo>
                    <a:pt x="23" y="40"/>
                    <a:pt x="21" y="40"/>
                    <a:pt x="21" y="37"/>
                  </a:cubicBezTo>
                  <a:cubicBezTo>
                    <a:pt x="21" y="36"/>
                    <a:pt x="21" y="35"/>
                    <a:pt x="23" y="35"/>
                  </a:cubicBezTo>
                  <a:cubicBezTo>
                    <a:pt x="24" y="35"/>
                    <a:pt x="24" y="35"/>
                    <a:pt x="25" y="34"/>
                  </a:cubicBezTo>
                  <a:cubicBezTo>
                    <a:pt x="26" y="34"/>
                    <a:pt x="26" y="34"/>
                    <a:pt x="26" y="33"/>
                  </a:cubicBezTo>
                  <a:cubicBezTo>
                    <a:pt x="22" y="26"/>
                    <a:pt x="22" y="26"/>
                    <a:pt x="22" y="26"/>
                  </a:cubicBezTo>
                  <a:cubicBezTo>
                    <a:pt x="13" y="30"/>
                    <a:pt x="13" y="30"/>
                    <a:pt x="13" y="30"/>
                  </a:cubicBezTo>
                  <a:cubicBezTo>
                    <a:pt x="11" y="31"/>
                    <a:pt x="9" y="31"/>
                    <a:pt x="8" y="29"/>
                  </a:cubicBezTo>
                  <a:close/>
                  <a:moveTo>
                    <a:pt x="31" y="16"/>
                  </a:moveTo>
                  <a:cubicBezTo>
                    <a:pt x="30" y="14"/>
                    <a:pt x="30" y="14"/>
                    <a:pt x="30" y="14"/>
                  </a:cubicBezTo>
                  <a:cubicBezTo>
                    <a:pt x="30" y="13"/>
                    <a:pt x="30" y="13"/>
                    <a:pt x="29" y="13"/>
                  </a:cubicBezTo>
                  <a:cubicBezTo>
                    <a:pt x="11" y="22"/>
                    <a:pt x="11" y="22"/>
                    <a:pt x="11" y="22"/>
                  </a:cubicBezTo>
                  <a:cubicBezTo>
                    <a:pt x="11" y="22"/>
                    <a:pt x="10" y="23"/>
                    <a:pt x="11" y="23"/>
                  </a:cubicBezTo>
                  <a:cubicBezTo>
                    <a:pt x="12" y="25"/>
                    <a:pt x="12" y="25"/>
                    <a:pt x="12" y="25"/>
                  </a:cubicBezTo>
                  <a:cubicBezTo>
                    <a:pt x="12" y="26"/>
                    <a:pt x="12" y="26"/>
                    <a:pt x="13" y="25"/>
                  </a:cubicBezTo>
                  <a:cubicBezTo>
                    <a:pt x="31" y="17"/>
                    <a:pt x="31" y="17"/>
                    <a:pt x="31" y="17"/>
                  </a:cubicBezTo>
                  <a:cubicBezTo>
                    <a:pt x="31" y="17"/>
                    <a:pt x="31" y="16"/>
                    <a:pt x="31" y="16"/>
                  </a:cubicBezTo>
                  <a:close/>
                  <a:moveTo>
                    <a:pt x="12" y="41"/>
                  </a:moveTo>
                  <a:cubicBezTo>
                    <a:pt x="13" y="39"/>
                    <a:pt x="14" y="36"/>
                    <a:pt x="15" y="32"/>
                  </a:cubicBezTo>
                  <a:cubicBezTo>
                    <a:pt x="15" y="30"/>
                    <a:pt x="16" y="30"/>
                    <a:pt x="17" y="30"/>
                  </a:cubicBezTo>
                  <a:cubicBezTo>
                    <a:pt x="19" y="30"/>
                    <a:pt x="19" y="31"/>
                    <a:pt x="19" y="33"/>
                  </a:cubicBezTo>
                  <a:cubicBezTo>
                    <a:pt x="19" y="36"/>
                    <a:pt x="18" y="39"/>
                    <a:pt x="16" y="42"/>
                  </a:cubicBezTo>
                  <a:cubicBezTo>
                    <a:pt x="16" y="44"/>
                    <a:pt x="15" y="44"/>
                    <a:pt x="14" y="44"/>
                  </a:cubicBezTo>
                  <a:cubicBezTo>
                    <a:pt x="12" y="44"/>
                    <a:pt x="12" y="43"/>
                    <a:pt x="12" y="41"/>
                  </a:cubicBezTo>
                  <a:close/>
                  <a:moveTo>
                    <a:pt x="41" y="30"/>
                  </a:moveTo>
                  <a:cubicBezTo>
                    <a:pt x="39" y="29"/>
                    <a:pt x="38" y="28"/>
                    <a:pt x="36" y="28"/>
                  </a:cubicBezTo>
                  <a:cubicBezTo>
                    <a:pt x="35" y="28"/>
                    <a:pt x="34" y="27"/>
                    <a:pt x="33" y="27"/>
                  </a:cubicBezTo>
                  <a:cubicBezTo>
                    <a:pt x="31" y="26"/>
                    <a:pt x="30" y="25"/>
                    <a:pt x="31" y="24"/>
                  </a:cubicBezTo>
                  <a:cubicBezTo>
                    <a:pt x="31" y="22"/>
                    <a:pt x="32" y="22"/>
                    <a:pt x="34" y="22"/>
                  </a:cubicBezTo>
                  <a:cubicBezTo>
                    <a:pt x="38" y="24"/>
                    <a:pt x="41" y="25"/>
                    <a:pt x="43" y="26"/>
                  </a:cubicBezTo>
                  <a:cubicBezTo>
                    <a:pt x="44" y="27"/>
                    <a:pt x="45" y="28"/>
                    <a:pt x="44" y="29"/>
                  </a:cubicBezTo>
                  <a:cubicBezTo>
                    <a:pt x="44" y="30"/>
                    <a:pt x="43" y="31"/>
                    <a:pt x="41" y="3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48" name="îşḻïdê"/>
            <p:cNvSpPr/>
            <p:nvPr/>
          </p:nvSpPr>
          <p:spPr bwMode="auto">
            <a:xfrm>
              <a:off x="965790" y="1067121"/>
              <a:ext cx="57076" cy="54616"/>
            </a:xfrm>
            <a:custGeom>
              <a:avLst/>
              <a:gdLst>
                <a:gd name="T0" fmla="*/ 29 w 42"/>
                <a:gd name="T1" fmla="*/ 9 h 40"/>
                <a:gd name="T2" fmla="*/ 41 w 42"/>
                <a:gd name="T3" fmla="*/ 16 h 40"/>
                <a:gd name="T4" fmla="*/ 41 w 42"/>
                <a:gd name="T5" fmla="*/ 19 h 40"/>
                <a:gd name="T6" fmla="*/ 38 w 42"/>
                <a:gd name="T7" fmla="*/ 20 h 40"/>
                <a:gd name="T8" fmla="*/ 28 w 42"/>
                <a:gd name="T9" fmla="*/ 14 h 40"/>
                <a:gd name="T10" fmla="*/ 31 w 42"/>
                <a:gd name="T11" fmla="*/ 36 h 40"/>
                <a:gd name="T12" fmla="*/ 30 w 42"/>
                <a:gd name="T13" fmla="*/ 40 h 40"/>
                <a:gd name="T14" fmla="*/ 26 w 42"/>
                <a:gd name="T15" fmla="*/ 37 h 40"/>
                <a:gd name="T16" fmla="*/ 24 w 42"/>
                <a:gd name="T17" fmla="*/ 16 h 40"/>
                <a:gd name="T18" fmla="*/ 3 w 42"/>
                <a:gd name="T19" fmla="*/ 25 h 40"/>
                <a:gd name="T20" fmla="*/ 0 w 42"/>
                <a:gd name="T21" fmla="*/ 23 h 40"/>
                <a:gd name="T22" fmla="*/ 2 w 42"/>
                <a:gd name="T23" fmla="*/ 21 h 40"/>
                <a:gd name="T24" fmla="*/ 22 w 42"/>
                <a:gd name="T25" fmla="*/ 11 h 40"/>
                <a:gd name="T26" fmla="*/ 11 w 42"/>
                <a:gd name="T27" fmla="*/ 5 h 40"/>
                <a:gd name="T28" fmla="*/ 11 w 42"/>
                <a:gd name="T29" fmla="*/ 2 h 40"/>
                <a:gd name="T30" fmla="*/ 14 w 42"/>
                <a:gd name="T31" fmla="*/ 1 h 40"/>
                <a:gd name="T32" fmla="*/ 25 w 42"/>
                <a:gd name="T33" fmla="*/ 7 h 40"/>
                <a:gd name="T34" fmla="*/ 27 w 42"/>
                <a:gd name="T35" fmla="*/ 4 h 40"/>
                <a:gd name="T36" fmla="*/ 29 w 42"/>
                <a:gd name="T37" fmla="*/ 1 h 40"/>
                <a:gd name="T38" fmla="*/ 31 w 42"/>
                <a:gd name="T39" fmla="*/ 1 h 40"/>
                <a:gd name="T40" fmla="*/ 33 w 42"/>
                <a:gd name="T41" fmla="*/ 3 h 40"/>
                <a:gd name="T42" fmla="*/ 31 w 42"/>
                <a:gd name="T43" fmla="*/ 5 h 40"/>
                <a:gd name="T44" fmla="*/ 30 w 42"/>
                <a:gd name="T45" fmla="*/ 7 h 40"/>
                <a:gd name="T46" fmla="*/ 29 w 42"/>
                <a:gd name="T47" fmla="*/ 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2" h="40">
                  <a:moveTo>
                    <a:pt x="29" y="9"/>
                  </a:moveTo>
                  <a:cubicBezTo>
                    <a:pt x="41" y="16"/>
                    <a:pt x="41" y="16"/>
                    <a:pt x="41" y="16"/>
                  </a:cubicBezTo>
                  <a:cubicBezTo>
                    <a:pt x="42" y="16"/>
                    <a:pt x="42" y="17"/>
                    <a:pt x="41" y="19"/>
                  </a:cubicBezTo>
                  <a:cubicBezTo>
                    <a:pt x="40" y="20"/>
                    <a:pt x="39" y="20"/>
                    <a:pt x="38" y="20"/>
                  </a:cubicBezTo>
                  <a:cubicBezTo>
                    <a:pt x="28" y="14"/>
                    <a:pt x="28" y="14"/>
                    <a:pt x="28" y="14"/>
                  </a:cubicBezTo>
                  <a:cubicBezTo>
                    <a:pt x="27" y="21"/>
                    <a:pt x="28" y="28"/>
                    <a:pt x="31" y="36"/>
                  </a:cubicBezTo>
                  <a:cubicBezTo>
                    <a:pt x="32" y="38"/>
                    <a:pt x="31" y="39"/>
                    <a:pt x="30" y="40"/>
                  </a:cubicBezTo>
                  <a:cubicBezTo>
                    <a:pt x="28" y="40"/>
                    <a:pt x="27" y="39"/>
                    <a:pt x="26" y="37"/>
                  </a:cubicBezTo>
                  <a:cubicBezTo>
                    <a:pt x="23" y="31"/>
                    <a:pt x="22" y="24"/>
                    <a:pt x="24" y="16"/>
                  </a:cubicBezTo>
                  <a:cubicBezTo>
                    <a:pt x="17" y="21"/>
                    <a:pt x="10" y="24"/>
                    <a:pt x="3" y="25"/>
                  </a:cubicBezTo>
                  <a:cubicBezTo>
                    <a:pt x="1" y="25"/>
                    <a:pt x="0" y="24"/>
                    <a:pt x="0" y="23"/>
                  </a:cubicBezTo>
                  <a:cubicBezTo>
                    <a:pt x="0" y="21"/>
                    <a:pt x="0" y="21"/>
                    <a:pt x="2" y="21"/>
                  </a:cubicBezTo>
                  <a:cubicBezTo>
                    <a:pt x="10" y="20"/>
                    <a:pt x="17" y="16"/>
                    <a:pt x="22" y="11"/>
                  </a:cubicBezTo>
                  <a:cubicBezTo>
                    <a:pt x="11" y="5"/>
                    <a:pt x="11" y="5"/>
                    <a:pt x="11" y="5"/>
                  </a:cubicBezTo>
                  <a:cubicBezTo>
                    <a:pt x="10" y="4"/>
                    <a:pt x="10" y="3"/>
                    <a:pt x="11" y="2"/>
                  </a:cubicBezTo>
                  <a:cubicBezTo>
                    <a:pt x="12" y="1"/>
                    <a:pt x="13" y="1"/>
                    <a:pt x="14" y="1"/>
                  </a:cubicBezTo>
                  <a:cubicBezTo>
                    <a:pt x="25" y="7"/>
                    <a:pt x="25" y="7"/>
                    <a:pt x="25" y="7"/>
                  </a:cubicBezTo>
                  <a:cubicBezTo>
                    <a:pt x="25" y="7"/>
                    <a:pt x="26" y="6"/>
                    <a:pt x="27" y="4"/>
                  </a:cubicBezTo>
                  <a:cubicBezTo>
                    <a:pt x="28" y="3"/>
                    <a:pt x="28" y="2"/>
                    <a:pt x="29" y="1"/>
                  </a:cubicBezTo>
                  <a:cubicBezTo>
                    <a:pt x="29" y="0"/>
                    <a:pt x="30" y="0"/>
                    <a:pt x="31" y="1"/>
                  </a:cubicBezTo>
                  <a:cubicBezTo>
                    <a:pt x="33" y="2"/>
                    <a:pt x="33" y="2"/>
                    <a:pt x="33" y="3"/>
                  </a:cubicBezTo>
                  <a:cubicBezTo>
                    <a:pt x="32" y="4"/>
                    <a:pt x="32" y="5"/>
                    <a:pt x="31" y="5"/>
                  </a:cubicBezTo>
                  <a:cubicBezTo>
                    <a:pt x="31" y="6"/>
                    <a:pt x="31" y="7"/>
                    <a:pt x="30" y="7"/>
                  </a:cubicBezTo>
                  <a:cubicBezTo>
                    <a:pt x="30" y="8"/>
                    <a:pt x="29" y="9"/>
                    <a:pt x="29" y="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49" name="ïṡḷíḍe"/>
            <p:cNvSpPr/>
            <p:nvPr/>
          </p:nvSpPr>
          <p:spPr bwMode="auto">
            <a:xfrm>
              <a:off x="1039102" y="1124196"/>
              <a:ext cx="54123" cy="53139"/>
            </a:xfrm>
            <a:custGeom>
              <a:avLst/>
              <a:gdLst>
                <a:gd name="T0" fmla="*/ 28 w 40"/>
                <a:gd name="T1" fmla="*/ 26 h 39"/>
                <a:gd name="T2" fmla="*/ 19 w 40"/>
                <a:gd name="T3" fmla="*/ 26 h 39"/>
                <a:gd name="T4" fmla="*/ 25 w 40"/>
                <a:gd name="T5" fmla="*/ 36 h 39"/>
                <a:gd name="T6" fmla="*/ 21 w 40"/>
                <a:gd name="T7" fmla="*/ 38 h 39"/>
                <a:gd name="T8" fmla="*/ 15 w 40"/>
                <a:gd name="T9" fmla="*/ 30 h 39"/>
                <a:gd name="T10" fmla="*/ 2 w 40"/>
                <a:gd name="T11" fmla="*/ 28 h 39"/>
                <a:gd name="T12" fmla="*/ 0 w 40"/>
                <a:gd name="T13" fmla="*/ 24 h 39"/>
                <a:gd name="T14" fmla="*/ 4 w 40"/>
                <a:gd name="T15" fmla="*/ 22 h 39"/>
                <a:gd name="T16" fmla="*/ 11 w 40"/>
                <a:gd name="T17" fmla="*/ 28 h 39"/>
                <a:gd name="T18" fmla="*/ 13 w 40"/>
                <a:gd name="T19" fmla="*/ 26 h 39"/>
                <a:gd name="T20" fmla="*/ 4 w 40"/>
                <a:gd name="T21" fmla="*/ 9 h 39"/>
                <a:gd name="T22" fmla="*/ 15 w 40"/>
                <a:gd name="T23" fmla="*/ 21 h 39"/>
                <a:gd name="T24" fmla="*/ 18 w 40"/>
                <a:gd name="T25" fmla="*/ 21 h 39"/>
                <a:gd name="T26" fmla="*/ 14 w 40"/>
                <a:gd name="T27" fmla="*/ 12 h 39"/>
                <a:gd name="T28" fmla="*/ 17 w 40"/>
                <a:gd name="T29" fmla="*/ 10 h 39"/>
                <a:gd name="T30" fmla="*/ 31 w 40"/>
                <a:gd name="T31" fmla="*/ 20 h 39"/>
                <a:gd name="T32" fmla="*/ 40 w 40"/>
                <a:gd name="T33" fmla="*/ 22 h 39"/>
                <a:gd name="T34" fmla="*/ 37 w 40"/>
                <a:gd name="T35" fmla="*/ 25 h 39"/>
                <a:gd name="T36" fmla="*/ 36 w 40"/>
                <a:gd name="T37" fmla="*/ 27 h 39"/>
                <a:gd name="T38" fmla="*/ 30 w 40"/>
                <a:gd name="T39" fmla="*/ 33 h 39"/>
                <a:gd name="T40" fmla="*/ 28 w 40"/>
                <a:gd name="T41" fmla="*/ 29 h 39"/>
                <a:gd name="T42" fmla="*/ 31 w 40"/>
                <a:gd name="T43" fmla="*/ 28 h 39"/>
                <a:gd name="T44" fmla="*/ 16 w 40"/>
                <a:gd name="T45" fmla="*/ 7 h 39"/>
                <a:gd name="T46" fmla="*/ 11 w 40"/>
                <a:gd name="T47" fmla="*/ 8 h 39"/>
                <a:gd name="T48" fmla="*/ 16 w 40"/>
                <a:gd name="T49" fmla="*/ 2 h 39"/>
                <a:gd name="T50" fmla="*/ 22 w 40"/>
                <a:gd name="T51" fmla="*/ 5 h 39"/>
                <a:gd name="T52" fmla="*/ 23 w 40"/>
                <a:gd name="T53" fmla="*/ 2 h 39"/>
                <a:gd name="T54" fmla="*/ 25 w 40"/>
                <a:gd name="T55" fmla="*/ 7 h 39"/>
                <a:gd name="T56" fmla="*/ 27 w 40"/>
                <a:gd name="T57" fmla="*/ 14 h 39"/>
                <a:gd name="T58" fmla="*/ 30 w 40"/>
                <a:gd name="T59" fmla="*/ 9 h 39"/>
                <a:gd name="T60" fmla="*/ 34 w 40"/>
                <a:gd name="T61" fmla="*/ 11 h 39"/>
                <a:gd name="T62" fmla="*/ 29 w 40"/>
                <a:gd name="T63" fmla="*/ 1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 h="39">
                  <a:moveTo>
                    <a:pt x="17" y="10"/>
                  </a:moveTo>
                  <a:cubicBezTo>
                    <a:pt x="28" y="26"/>
                    <a:pt x="28" y="26"/>
                    <a:pt x="28" y="26"/>
                  </a:cubicBezTo>
                  <a:cubicBezTo>
                    <a:pt x="28" y="28"/>
                    <a:pt x="27" y="28"/>
                    <a:pt x="26" y="28"/>
                  </a:cubicBezTo>
                  <a:cubicBezTo>
                    <a:pt x="24" y="28"/>
                    <a:pt x="22" y="27"/>
                    <a:pt x="19" y="26"/>
                  </a:cubicBezTo>
                  <a:cubicBezTo>
                    <a:pt x="19" y="25"/>
                    <a:pt x="18" y="26"/>
                    <a:pt x="18" y="26"/>
                  </a:cubicBezTo>
                  <a:cubicBezTo>
                    <a:pt x="25" y="36"/>
                    <a:pt x="25" y="36"/>
                    <a:pt x="25" y="36"/>
                  </a:cubicBezTo>
                  <a:cubicBezTo>
                    <a:pt x="25" y="37"/>
                    <a:pt x="25" y="38"/>
                    <a:pt x="24" y="39"/>
                  </a:cubicBezTo>
                  <a:cubicBezTo>
                    <a:pt x="23" y="39"/>
                    <a:pt x="22" y="39"/>
                    <a:pt x="21" y="38"/>
                  </a:cubicBezTo>
                  <a:cubicBezTo>
                    <a:pt x="15" y="30"/>
                    <a:pt x="15" y="30"/>
                    <a:pt x="15" y="30"/>
                  </a:cubicBezTo>
                  <a:cubicBezTo>
                    <a:pt x="15" y="30"/>
                    <a:pt x="15" y="30"/>
                    <a:pt x="15" y="30"/>
                  </a:cubicBezTo>
                  <a:cubicBezTo>
                    <a:pt x="15" y="31"/>
                    <a:pt x="14" y="31"/>
                    <a:pt x="13" y="32"/>
                  </a:cubicBezTo>
                  <a:cubicBezTo>
                    <a:pt x="9" y="35"/>
                    <a:pt x="5" y="33"/>
                    <a:pt x="2" y="28"/>
                  </a:cubicBezTo>
                  <a:cubicBezTo>
                    <a:pt x="2" y="27"/>
                    <a:pt x="2" y="27"/>
                    <a:pt x="2" y="27"/>
                  </a:cubicBezTo>
                  <a:cubicBezTo>
                    <a:pt x="1" y="26"/>
                    <a:pt x="1" y="25"/>
                    <a:pt x="0" y="24"/>
                  </a:cubicBezTo>
                  <a:cubicBezTo>
                    <a:pt x="0" y="22"/>
                    <a:pt x="0" y="21"/>
                    <a:pt x="2" y="21"/>
                  </a:cubicBezTo>
                  <a:cubicBezTo>
                    <a:pt x="3" y="20"/>
                    <a:pt x="4" y="21"/>
                    <a:pt x="4" y="22"/>
                  </a:cubicBezTo>
                  <a:cubicBezTo>
                    <a:pt x="5" y="24"/>
                    <a:pt x="6" y="25"/>
                    <a:pt x="7" y="27"/>
                  </a:cubicBezTo>
                  <a:cubicBezTo>
                    <a:pt x="8" y="29"/>
                    <a:pt x="9" y="29"/>
                    <a:pt x="11" y="28"/>
                  </a:cubicBezTo>
                  <a:cubicBezTo>
                    <a:pt x="11" y="27"/>
                    <a:pt x="12" y="27"/>
                    <a:pt x="12" y="26"/>
                  </a:cubicBezTo>
                  <a:cubicBezTo>
                    <a:pt x="12" y="26"/>
                    <a:pt x="13" y="26"/>
                    <a:pt x="13" y="26"/>
                  </a:cubicBezTo>
                  <a:cubicBezTo>
                    <a:pt x="4" y="11"/>
                    <a:pt x="4" y="11"/>
                    <a:pt x="4" y="11"/>
                  </a:cubicBezTo>
                  <a:cubicBezTo>
                    <a:pt x="3" y="10"/>
                    <a:pt x="3" y="10"/>
                    <a:pt x="4" y="9"/>
                  </a:cubicBezTo>
                  <a:cubicBezTo>
                    <a:pt x="6" y="8"/>
                    <a:pt x="7" y="8"/>
                    <a:pt x="7" y="9"/>
                  </a:cubicBezTo>
                  <a:cubicBezTo>
                    <a:pt x="15" y="21"/>
                    <a:pt x="15" y="21"/>
                    <a:pt x="15" y="21"/>
                  </a:cubicBezTo>
                  <a:cubicBezTo>
                    <a:pt x="15" y="21"/>
                    <a:pt x="15" y="21"/>
                    <a:pt x="16" y="20"/>
                  </a:cubicBezTo>
                  <a:cubicBezTo>
                    <a:pt x="16" y="20"/>
                    <a:pt x="17" y="20"/>
                    <a:pt x="18" y="21"/>
                  </a:cubicBezTo>
                  <a:cubicBezTo>
                    <a:pt x="19" y="21"/>
                    <a:pt x="19" y="21"/>
                    <a:pt x="19" y="21"/>
                  </a:cubicBezTo>
                  <a:cubicBezTo>
                    <a:pt x="14" y="12"/>
                    <a:pt x="14" y="12"/>
                    <a:pt x="14" y="12"/>
                  </a:cubicBezTo>
                  <a:cubicBezTo>
                    <a:pt x="13" y="11"/>
                    <a:pt x="13" y="10"/>
                    <a:pt x="14" y="9"/>
                  </a:cubicBezTo>
                  <a:cubicBezTo>
                    <a:pt x="15" y="9"/>
                    <a:pt x="16" y="9"/>
                    <a:pt x="17" y="10"/>
                  </a:cubicBezTo>
                  <a:close/>
                  <a:moveTo>
                    <a:pt x="29" y="16"/>
                  </a:moveTo>
                  <a:cubicBezTo>
                    <a:pt x="31" y="20"/>
                    <a:pt x="31" y="20"/>
                    <a:pt x="31" y="20"/>
                  </a:cubicBezTo>
                  <a:cubicBezTo>
                    <a:pt x="35" y="20"/>
                    <a:pt x="37" y="20"/>
                    <a:pt x="38" y="20"/>
                  </a:cubicBezTo>
                  <a:cubicBezTo>
                    <a:pt x="39" y="20"/>
                    <a:pt x="40" y="21"/>
                    <a:pt x="40" y="22"/>
                  </a:cubicBezTo>
                  <a:cubicBezTo>
                    <a:pt x="40" y="24"/>
                    <a:pt x="40" y="24"/>
                    <a:pt x="38" y="25"/>
                  </a:cubicBezTo>
                  <a:cubicBezTo>
                    <a:pt x="38" y="25"/>
                    <a:pt x="38" y="25"/>
                    <a:pt x="37" y="25"/>
                  </a:cubicBezTo>
                  <a:cubicBezTo>
                    <a:pt x="36" y="25"/>
                    <a:pt x="35" y="25"/>
                    <a:pt x="34" y="25"/>
                  </a:cubicBezTo>
                  <a:cubicBezTo>
                    <a:pt x="36" y="27"/>
                    <a:pt x="36" y="27"/>
                    <a:pt x="36" y="27"/>
                  </a:cubicBezTo>
                  <a:cubicBezTo>
                    <a:pt x="37" y="29"/>
                    <a:pt x="36" y="30"/>
                    <a:pt x="35" y="31"/>
                  </a:cubicBezTo>
                  <a:cubicBezTo>
                    <a:pt x="33" y="32"/>
                    <a:pt x="31" y="33"/>
                    <a:pt x="30" y="33"/>
                  </a:cubicBezTo>
                  <a:cubicBezTo>
                    <a:pt x="28" y="33"/>
                    <a:pt x="28" y="33"/>
                    <a:pt x="27" y="32"/>
                  </a:cubicBezTo>
                  <a:cubicBezTo>
                    <a:pt x="27" y="30"/>
                    <a:pt x="27" y="30"/>
                    <a:pt x="28" y="29"/>
                  </a:cubicBezTo>
                  <a:cubicBezTo>
                    <a:pt x="29" y="29"/>
                    <a:pt x="30" y="29"/>
                    <a:pt x="31" y="28"/>
                  </a:cubicBezTo>
                  <a:cubicBezTo>
                    <a:pt x="31" y="28"/>
                    <a:pt x="31" y="28"/>
                    <a:pt x="31" y="28"/>
                  </a:cubicBezTo>
                  <a:cubicBezTo>
                    <a:pt x="18" y="7"/>
                    <a:pt x="18" y="7"/>
                    <a:pt x="18" y="7"/>
                  </a:cubicBezTo>
                  <a:cubicBezTo>
                    <a:pt x="17" y="6"/>
                    <a:pt x="17" y="6"/>
                    <a:pt x="16" y="7"/>
                  </a:cubicBezTo>
                  <a:cubicBezTo>
                    <a:pt x="14" y="8"/>
                    <a:pt x="14" y="8"/>
                    <a:pt x="14" y="8"/>
                  </a:cubicBezTo>
                  <a:cubicBezTo>
                    <a:pt x="13" y="9"/>
                    <a:pt x="12" y="9"/>
                    <a:pt x="11" y="8"/>
                  </a:cubicBezTo>
                  <a:cubicBezTo>
                    <a:pt x="10" y="6"/>
                    <a:pt x="10" y="6"/>
                    <a:pt x="11" y="5"/>
                  </a:cubicBezTo>
                  <a:cubicBezTo>
                    <a:pt x="16" y="2"/>
                    <a:pt x="16" y="2"/>
                    <a:pt x="16" y="2"/>
                  </a:cubicBezTo>
                  <a:cubicBezTo>
                    <a:pt x="17" y="1"/>
                    <a:pt x="19" y="1"/>
                    <a:pt x="20" y="3"/>
                  </a:cubicBezTo>
                  <a:cubicBezTo>
                    <a:pt x="22" y="5"/>
                    <a:pt x="22" y="5"/>
                    <a:pt x="22" y="5"/>
                  </a:cubicBezTo>
                  <a:cubicBezTo>
                    <a:pt x="22" y="5"/>
                    <a:pt x="22" y="5"/>
                    <a:pt x="22" y="4"/>
                  </a:cubicBezTo>
                  <a:cubicBezTo>
                    <a:pt x="22" y="3"/>
                    <a:pt x="22" y="3"/>
                    <a:pt x="23" y="2"/>
                  </a:cubicBezTo>
                  <a:cubicBezTo>
                    <a:pt x="25" y="0"/>
                    <a:pt x="26" y="0"/>
                    <a:pt x="27" y="2"/>
                  </a:cubicBezTo>
                  <a:cubicBezTo>
                    <a:pt x="26" y="4"/>
                    <a:pt x="26" y="5"/>
                    <a:pt x="25" y="7"/>
                  </a:cubicBezTo>
                  <a:cubicBezTo>
                    <a:pt x="25" y="8"/>
                    <a:pt x="24" y="9"/>
                    <a:pt x="24" y="9"/>
                  </a:cubicBezTo>
                  <a:cubicBezTo>
                    <a:pt x="27" y="14"/>
                    <a:pt x="27" y="14"/>
                    <a:pt x="27" y="14"/>
                  </a:cubicBezTo>
                  <a:cubicBezTo>
                    <a:pt x="27" y="14"/>
                    <a:pt x="27" y="13"/>
                    <a:pt x="28" y="13"/>
                  </a:cubicBezTo>
                  <a:cubicBezTo>
                    <a:pt x="28" y="12"/>
                    <a:pt x="29" y="11"/>
                    <a:pt x="30" y="9"/>
                  </a:cubicBezTo>
                  <a:cubicBezTo>
                    <a:pt x="30" y="8"/>
                    <a:pt x="31" y="8"/>
                    <a:pt x="32" y="9"/>
                  </a:cubicBezTo>
                  <a:cubicBezTo>
                    <a:pt x="33" y="9"/>
                    <a:pt x="34" y="10"/>
                    <a:pt x="34" y="11"/>
                  </a:cubicBezTo>
                  <a:cubicBezTo>
                    <a:pt x="33" y="13"/>
                    <a:pt x="32" y="14"/>
                    <a:pt x="31" y="15"/>
                  </a:cubicBezTo>
                  <a:cubicBezTo>
                    <a:pt x="31" y="17"/>
                    <a:pt x="30" y="17"/>
                    <a:pt x="29"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50" name="îṧliďe"/>
            <p:cNvSpPr/>
            <p:nvPr/>
          </p:nvSpPr>
          <p:spPr bwMode="auto">
            <a:xfrm>
              <a:off x="789642" y="1045471"/>
              <a:ext cx="47727" cy="50187"/>
            </a:xfrm>
            <a:custGeom>
              <a:avLst/>
              <a:gdLst>
                <a:gd name="T0" fmla="*/ 0 w 35"/>
                <a:gd name="T1" fmla="*/ 27 h 37"/>
                <a:gd name="T2" fmla="*/ 0 w 35"/>
                <a:gd name="T3" fmla="*/ 6 h 37"/>
                <a:gd name="T4" fmla="*/ 2 w 35"/>
                <a:gd name="T5" fmla="*/ 4 h 37"/>
                <a:gd name="T6" fmla="*/ 4 w 35"/>
                <a:gd name="T7" fmla="*/ 6 h 37"/>
                <a:gd name="T8" fmla="*/ 4 w 35"/>
                <a:gd name="T9" fmla="*/ 27 h 37"/>
                <a:gd name="T10" fmla="*/ 2 w 35"/>
                <a:gd name="T11" fmla="*/ 29 h 37"/>
                <a:gd name="T12" fmla="*/ 0 w 35"/>
                <a:gd name="T13" fmla="*/ 27 h 37"/>
                <a:gd name="T14" fmla="*/ 7 w 35"/>
                <a:gd name="T15" fmla="*/ 15 h 37"/>
                <a:gd name="T16" fmla="*/ 7 w 35"/>
                <a:gd name="T17" fmla="*/ 2 h 37"/>
                <a:gd name="T18" fmla="*/ 9 w 35"/>
                <a:gd name="T19" fmla="*/ 0 h 37"/>
                <a:gd name="T20" fmla="*/ 11 w 35"/>
                <a:gd name="T21" fmla="*/ 2 h 37"/>
                <a:gd name="T22" fmla="*/ 11 w 35"/>
                <a:gd name="T23" fmla="*/ 14 h 37"/>
                <a:gd name="T24" fmla="*/ 10 w 35"/>
                <a:gd name="T25" fmla="*/ 29 h 37"/>
                <a:gd name="T26" fmla="*/ 5 w 35"/>
                <a:gd name="T27" fmla="*/ 37 h 37"/>
                <a:gd name="T28" fmla="*/ 1 w 35"/>
                <a:gd name="T29" fmla="*/ 36 h 37"/>
                <a:gd name="T30" fmla="*/ 1 w 35"/>
                <a:gd name="T31" fmla="*/ 33 h 37"/>
                <a:gd name="T32" fmla="*/ 6 w 35"/>
                <a:gd name="T33" fmla="*/ 27 h 37"/>
                <a:gd name="T34" fmla="*/ 7 w 35"/>
                <a:gd name="T35" fmla="*/ 15 h 37"/>
                <a:gd name="T36" fmla="*/ 14 w 35"/>
                <a:gd name="T37" fmla="*/ 1 h 37"/>
                <a:gd name="T38" fmla="*/ 33 w 35"/>
                <a:gd name="T39" fmla="*/ 1 h 37"/>
                <a:gd name="T40" fmla="*/ 35 w 35"/>
                <a:gd name="T41" fmla="*/ 4 h 37"/>
                <a:gd name="T42" fmla="*/ 33 w 35"/>
                <a:gd name="T43" fmla="*/ 6 h 37"/>
                <a:gd name="T44" fmla="*/ 25 w 35"/>
                <a:gd name="T45" fmla="*/ 6 h 37"/>
                <a:gd name="T46" fmla="*/ 25 w 35"/>
                <a:gd name="T47" fmla="*/ 9 h 37"/>
                <a:gd name="T48" fmla="*/ 29 w 35"/>
                <a:gd name="T49" fmla="*/ 9 h 37"/>
                <a:gd name="T50" fmla="*/ 33 w 35"/>
                <a:gd name="T51" fmla="*/ 12 h 37"/>
                <a:gd name="T52" fmla="*/ 33 w 35"/>
                <a:gd name="T53" fmla="*/ 29 h 37"/>
                <a:gd name="T54" fmla="*/ 27 w 35"/>
                <a:gd name="T55" fmla="*/ 32 h 37"/>
                <a:gd name="T56" fmla="*/ 28 w 35"/>
                <a:gd name="T57" fmla="*/ 28 h 37"/>
                <a:gd name="T58" fmla="*/ 29 w 35"/>
                <a:gd name="T59" fmla="*/ 27 h 37"/>
                <a:gd name="T60" fmla="*/ 29 w 35"/>
                <a:gd name="T61" fmla="*/ 14 h 37"/>
                <a:gd name="T62" fmla="*/ 28 w 35"/>
                <a:gd name="T63" fmla="*/ 13 h 37"/>
                <a:gd name="T64" fmla="*/ 25 w 35"/>
                <a:gd name="T65" fmla="*/ 13 h 37"/>
                <a:gd name="T66" fmla="*/ 25 w 35"/>
                <a:gd name="T67" fmla="*/ 35 h 37"/>
                <a:gd name="T68" fmla="*/ 23 w 35"/>
                <a:gd name="T69" fmla="*/ 37 h 37"/>
                <a:gd name="T70" fmla="*/ 21 w 35"/>
                <a:gd name="T71" fmla="*/ 35 h 37"/>
                <a:gd name="T72" fmla="*/ 21 w 35"/>
                <a:gd name="T73" fmla="*/ 13 h 37"/>
                <a:gd name="T74" fmla="*/ 18 w 35"/>
                <a:gd name="T75" fmla="*/ 13 h 37"/>
                <a:gd name="T76" fmla="*/ 18 w 35"/>
                <a:gd name="T77" fmla="*/ 14 h 37"/>
                <a:gd name="T78" fmla="*/ 18 w 35"/>
                <a:gd name="T79" fmla="*/ 30 h 37"/>
                <a:gd name="T80" fmla="*/ 16 w 35"/>
                <a:gd name="T81" fmla="*/ 32 h 37"/>
                <a:gd name="T82" fmla="*/ 13 w 35"/>
                <a:gd name="T83" fmla="*/ 30 h 37"/>
                <a:gd name="T84" fmla="*/ 13 w 35"/>
                <a:gd name="T85" fmla="*/ 13 h 37"/>
                <a:gd name="T86" fmla="*/ 17 w 35"/>
                <a:gd name="T87" fmla="*/ 9 h 37"/>
                <a:gd name="T88" fmla="*/ 21 w 35"/>
                <a:gd name="T89" fmla="*/ 9 h 37"/>
                <a:gd name="T90" fmla="*/ 21 w 35"/>
                <a:gd name="T91" fmla="*/ 6 h 37"/>
                <a:gd name="T92" fmla="*/ 14 w 35"/>
                <a:gd name="T93" fmla="*/ 6 h 37"/>
                <a:gd name="T94" fmla="*/ 12 w 35"/>
                <a:gd name="T95" fmla="*/ 4 h 37"/>
                <a:gd name="T96" fmla="*/ 14 w 35"/>
                <a:gd name="T97" fmla="*/ 1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5" h="37">
                  <a:moveTo>
                    <a:pt x="0" y="27"/>
                  </a:moveTo>
                  <a:cubicBezTo>
                    <a:pt x="0" y="6"/>
                    <a:pt x="0" y="6"/>
                    <a:pt x="0" y="6"/>
                  </a:cubicBezTo>
                  <a:cubicBezTo>
                    <a:pt x="0" y="5"/>
                    <a:pt x="0" y="4"/>
                    <a:pt x="2" y="4"/>
                  </a:cubicBezTo>
                  <a:cubicBezTo>
                    <a:pt x="3" y="4"/>
                    <a:pt x="4" y="5"/>
                    <a:pt x="4" y="6"/>
                  </a:cubicBezTo>
                  <a:cubicBezTo>
                    <a:pt x="4" y="27"/>
                    <a:pt x="4" y="27"/>
                    <a:pt x="4" y="27"/>
                  </a:cubicBezTo>
                  <a:cubicBezTo>
                    <a:pt x="4" y="28"/>
                    <a:pt x="3" y="29"/>
                    <a:pt x="2" y="29"/>
                  </a:cubicBezTo>
                  <a:cubicBezTo>
                    <a:pt x="0" y="29"/>
                    <a:pt x="0" y="28"/>
                    <a:pt x="0" y="27"/>
                  </a:cubicBezTo>
                  <a:close/>
                  <a:moveTo>
                    <a:pt x="7" y="15"/>
                  </a:moveTo>
                  <a:cubicBezTo>
                    <a:pt x="7" y="2"/>
                    <a:pt x="7" y="2"/>
                    <a:pt x="7" y="2"/>
                  </a:cubicBezTo>
                  <a:cubicBezTo>
                    <a:pt x="7" y="1"/>
                    <a:pt x="7" y="0"/>
                    <a:pt x="9" y="0"/>
                  </a:cubicBezTo>
                  <a:cubicBezTo>
                    <a:pt x="10" y="0"/>
                    <a:pt x="11" y="1"/>
                    <a:pt x="11" y="2"/>
                  </a:cubicBezTo>
                  <a:cubicBezTo>
                    <a:pt x="11" y="14"/>
                    <a:pt x="11" y="14"/>
                    <a:pt x="11" y="14"/>
                  </a:cubicBezTo>
                  <a:cubicBezTo>
                    <a:pt x="11" y="21"/>
                    <a:pt x="11" y="26"/>
                    <a:pt x="10" y="29"/>
                  </a:cubicBezTo>
                  <a:cubicBezTo>
                    <a:pt x="9" y="32"/>
                    <a:pt x="7" y="34"/>
                    <a:pt x="5" y="37"/>
                  </a:cubicBezTo>
                  <a:cubicBezTo>
                    <a:pt x="3" y="37"/>
                    <a:pt x="2" y="37"/>
                    <a:pt x="1" y="36"/>
                  </a:cubicBezTo>
                  <a:cubicBezTo>
                    <a:pt x="0" y="35"/>
                    <a:pt x="0" y="34"/>
                    <a:pt x="1" y="33"/>
                  </a:cubicBezTo>
                  <a:cubicBezTo>
                    <a:pt x="4" y="32"/>
                    <a:pt x="5" y="30"/>
                    <a:pt x="6" y="27"/>
                  </a:cubicBezTo>
                  <a:cubicBezTo>
                    <a:pt x="6" y="26"/>
                    <a:pt x="7" y="22"/>
                    <a:pt x="7" y="15"/>
                  </a:cubicBezTo>
                  <a:close/>
                  <a:moveTo>
                    <a:pt x="14" y="1"/>
                  </a:moveTo>
                  <a:cubicBezTo>
                    <a:pt x="33" y="1"/>
                    <a:pt x="33" y="1"/>
                    <a:pt x="33" y="1"/>
                  </a:cubicBezTo>
                  <a:cubicBezTo>
                    <a:pt x="34" y="1"/>
                    <a:pt x="35" y="2"/>
                    <a:pt x="35" y="4"/>
                  </a:cubicBezTo>
                  <a:cubicBezTo>
                    <a:pt x="35" y="5"/>
                    <a:pt x="34" y="6"/>
                    <a:pt x="33" y="6"/>
                  </a:cubicBezTo>
                  <a:cubicBezTo>
                    <a:pt x="25" y="6"/>
                    <a:pt x="25" y="6"/>
                    <a:pt x="25" y="6"/>
                  </a:cubicBezTo>
                  <a:cubicBezTo>
                    <a:pt x="25" y="9"/>
                    <a:pt x="25" y="9"/>
                    <a:pt x="25" y="9"/>
                  </a:cubicBezTo>
                  <a:cubicBezTo>
                    <a:pt x="29" y="9"/>
                    <a:pt x="29" y="9"/>
                    <a:pt x="29" y="9"/>
                  </a:cubicBezTo>
                  <a:cubicBezTo>
                    <a:pt x="33" y="9"/>
                    <a:pt x="34" y="10"/>
                    <a:pt x="33" y="12"/>
                  </a:cubicBezTo>
                  <a:cubicBezTo>
                    <a:pt x="33" y="29"/>
                    <a:pt x="33" y="29"/>
                    <a:pt x="33" y="29"/>
                  </a:cubicBezTo>
                  <a:cubicBezTo>
                    <a:pt x="34" y="32"/>
                    <a:pt x="32" y="33"/>
                    <a:pt x="27" y="32"/>
                  </a:cubicBezTo>
                  <a:cubicBezTo>
                    <a:pt x="25" y="30"/>
                    <a:pt x="26" y="29"/>
                    <a:pt x="28" y="28"/>
                  </a:cubicBezTo>
                  <a:cubicBezTo>
                    <a:pt x="29" y="28"/>
                    <a:pt x="29" y="28"/>
                    <a:pt x="29" y="27"/>
                  </a:cubicBezTo>
                  <a:cubicBezTo>
                    <a:pt x="29" y="14"/>
                    <a:pt x="29" y="14"/>
                    <a:pt x="29" y="14"/>
                  </a:cubicBezTo>
                  <a:cubicBezTo>
                    <a:pt x="29" y="14"/>
                    <a:pt x="29" y="13"/>
                    <a:pt x="28" y="13"/>
                  </a:cubicBezTo>
                  <a:cubicBezTo>
                    <a:pt x="25" y="13"/>
                    <a:pt x="25" y="13"/>
                    <a:pt x="25" y="13"/>
                  </a:cubicBezTo>
                  <a:cubicBezTo>
                    <a:pt x="25" y="35"/>
                    <a:pt x="25" y="35"/>
                    <a:pt x="25" y="35"/>
                  </a:cubicBezTo>
                  <a:cubicBezTo>
                    <a:pt x="25" y="36"/>
                    <a:pt x="25" y="37"/>
                    <a:pt x="23" y="37"/>
                  </a:cubicBezTo>
                  <a:cubicBezTo>
                    <a:pt x="22" y="37"/>
                    <a:pt x="21" y="36"/>
                    <a:pt x="21" y="35"/>
                  </a:cubicBezTo>
                  <a:cubicBezTo>
                    <a:pt x="21" y="13"/>
                    <a:pt x="21" y="13"/>
                    <a:pt x="21" y="13"/>
                  </a:cubicBezTo>
                  <a:cubicBezTo>
                    <a:pt x="18" y="13"/>
                    <a:pt x="18" y="13"/>
                    <a:pt x="18" y="13"/>
                  </a:cubicBezTo>
                  <a:cubicBezTo>
                    <a:pt x="18" y="13"/>
                    <a:pt x="18" y="14"/>
                    <a:pt x="18" y="14"/>
                  </a:cubicBezTo>
                  <a:cubicBezTo>
                    <a:pt x="18" y="30"/>
                    <a:pt x="18" y="30"/>
                    <a:pt x="18" y="30"/>
                  </a:cubicBezTo>
                  <a:cubicBezTo>
                    <a:pt x="18" y="31"/>
                    <a:pt x="17" y="32"/>
                    <a:pt x="16" y="32"/>
                  </a:cubicBezTo>
                  <a:cubicBezTo>
                    <a:pt x="14" y="32"/>
                    <a:pt x="13" y="32"/>
                    <a:pt x="13" y="30"/>
                  </a:cubicBezTo>
                  <a:cubicBezTo>
                    <a:pt x="13" y="13"/>
                    <a:pt x="13" y="13"/>
                    <a:pt x="13" y="13"/>
                  </a:cubicBezTo>
                  <a:cubicBezTo>
                    <a:pt x="13" y="10"/>
                    <a:pt x="14" y="9"/>
                    <a:pt x="17" y="9"/>
                  </a:cubicBezTo>
                  <a:cubicBezTo>
                    <a:pt x="21" y="9"/>
                    <a:pt x="21" y="9"/>
                    <a:pt x="21" y="9"/>
                  </a:cubicBezTo>
                  <a:cubicBezTo>
                    <a:pt x="21" y="6"/>
                    <a:pt x="21" y="6"/>
                    <a:pt x="21" y="6"/>
                  </a:cubicBezTo>
                  <a:cubicBezTo>
                    <a:pt x="14" y="6"/>
                    <a:pt x="14" y="6"/>
                    <a:pt x="14" y="6"/>
                  </a:cubicBezTo>
                  <a:cubicBezTo>
                    <a:pt x="13" y="6"/>
                    <a:pt x="12" y="5"/>
                    <a:pt x="12" y="4"/>
                  </a:cubicBezTo>
                  <a:cubicBezTo>
                    <a:pt x="12" y="2"/>
                    <a:pt x="13" y="1"/>
                    <a:pt x="14"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51" name="ïşḷíḍe"/>
            <p:cNvSpPr/>
            <p:nvPr/>
          </p:nvSpPr>
          <p:spPr bwMode="auto">
            <a:xfrm>
              <a:off x="883128" y="1045471"/>
              <a:ext cx="48711" cy="50187"/>
            </a:xfrm>
            <a:custGeom>
              <a:avLst/>
              <a:gdLst>
                <a:gd name="T0" fmla="*/ 1 w 36"/>
                <a:gd name="T1" fmla="*/ 21 h 37"/>
                <a:gd name="T2" fmla="*/ 3 w 36"/>
                <a:gd name="T3" fmla="*/ 17 h 37"/>
                <a:gd name="T4" fmla="*/ 9 w 36"/>
                <a:gd name="T5" fmla="*/ 24 h 37"/>
                <a:gd name="T6" fmla="*/ 2 w 36"/>
                <a:gd name="T7" fmla="*/ 4 h 37"/>
                <a:gd name="T8" fmla="*/ 9 w 36"/>
                <a:gd name="T9" fmla="*/ 2 h 37"/>
                <a:gd name="T10" fmla="*/ 13 w 36"/>
                <a:gd name="T11" fmla="*/ 2 h 37"/>
                <a:gd name="T12" fmla="*/ 23 w 36"/>
                <a:gd name="T13" fmla="*/ 4 h 37"/>
                <a:gd name="T14" fmla="*/ 27 w 36"/>
                <a:gd name="T15" fmla="*/ 2 h 37"/>
                <a:gd name="T16" fmla="*/ 34 w 36"/>
                <a:gd name="T17" fmla="*/ 4 h 37"/>
                <a:gd name="T18" fmla="*/ 34 w 36"/>
                <a:gd name="T19" fmla="*/ 8 h 37"/>
                <a:gd name="T20" fmla="*/ 27 w 36"/>
                <a:gd name="T21" fmla="*/ 10 h 37"/>
                <a:gd name="T22" fmla="*/ 29 w 36"/>
                <a:gd name="T23" fmla="*/ 12 h 37"/>
                <a:gd name="T24" fmla="*/ 33 w 36"/>
                <a:gd name="T25" fmla="*/ 23 h 37"/>
                <a:gd name="T26" fmla="*/ 27 w 36"/>
                <a:gd name="T27" fmla="*/ 27 h 37"/>
                <a:gd name="T28" fmla="*/ 21 w 36"/>
                <a:gd name="T29" fmla="*/ 24 h 37"/>
                <a:gd name="T30" fmla="*/ 25 w 36"/>
                <a:gd name="T31" fmla="*/ 23 h 37"/>
                <a:gd name="T32" fmla="*/ 28 w 36"/>
                <a:gd name="T33" fmla="*/ 17 h 37"/>
                <a:gd name="T34" fmla="*/ 18 w 36"/>
                <a:gd name="T35" fmla="*/ 16 h 37"/>
                <a:gd name="T36" fmla="*/ 17 w 36"/>
                <a:gd name="T37" fmla="*/ 30 h 37"/>
                <a:gd name="T38" fmla="*/ 28 w 36"/>
                <a:gd name="T39" fmla="*/ 32 h 37"/>
                <a:gd name="T40" fmla="*/ 34 w 36"/>
                <a:gd name="T41" fmla="*/ 27 h 37"/>
                <a:gd name="T42" fmla="*/ 30 w 36"/>
                <a:gd name="T43" fmla="*/ 36 h 37"/>
                <a:gd name="T44" fmla="*/ 13 w 36"/>
                <a:gd name="T45" fmla="*/ 31 h 37"/>
                <a:gd name="T46" fmla="*/ 17 w 36"/>
                <a:gd name="T47" fmla="*/ 12 h 37"/>
                <a:gd name="T48" fmla="*/ 23 w 36"/>
                <a:gd name="T49" fmla="*/ 10 h 37"/>
                <a:gd name="T50" fmla="*/ 13 w 36"/>
                <a:gd name="T51" fmla="*/ 8 h 37"/>
                <a:gd name="T52" fmla="*/ 11 w 36"/>
                <a:gd name="T53" fmla="*/ 12 h 37"/>
                <a:gd name="T54" fmla="*/ 9 w 36"/>
                <a:gd name="T55" fmla="*/ 8 h 37"/>
                <a:gd name="T56" fmla="*/ 0 w 36"/>
                <a:gd name="T57" fmla="*/ 6 h 37"/>
                <a:gd name="T58" fmla="*/ 1 w 36"/>
                <a:gd name="T59" fmla="*/ 33 h 37"/>
                <a:gd name="T60" fmla="*/ 9 w 36"/>
                <a:gd name="T61" fmla="*/ 26 h 37"/>
                <a:gd name="T62" fmla="*/ 4 w 36"/>
                <a:gd name="T63" fmla="*/ 36 h 37"/>
                <a:gd name="T64" fmla="*/ 1 w 36"/>
                <a:gd name="T65" fmla="*/ 33 h 37"/>
                <a:gd name="T66" fmla="*/ 3 w 36"/>
                <a:gd name="T67" fmla="*/ 13 h 37"/>
                <a:gd name="T68" fmla="*/ 5 w 36"/>
                <a:gd name="T69" fmla="*/ 10 h 37"/>
                <a:gd name="T70" fmla="*/ 11 w 36"/>
                <a:gd name="T71" fmla="*/ 1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6" h="37">
                  <a:moveTo>
                    <a:pt x="6" y="24"/>
                  </a:moveTo>
                  <a:cubicBezTo>
                    <a:pt x="4" y="23"/>
                    <a:pt x="3" y="22"/>
                    <a:pt x="1" y="21"/>
                  </a:cubicBezTo>
                  <a:cubicBezTo>
                    <a:pt x="0" y="20"/>
                    <a:pt x="0" y="19"/>
                    <a:pt x="0" y="18"/>
                  </a:cubicBezTo>
                  <a:cubicBezTo>
                    <a:pt x="1" y="17"/>
                    <a:pt x="2" y="17"/>
                    <a:pt x="3" y="17"/>
                  </a:cubicBezTo>
                  <a:cubicBezTo>
                    <a:pt x="5" y="18"/>
                    <a:pt x="7" y="20"/>
                    <a:pt x="9" y="21"/>
                  </a:cubicBezTo>
                  <a:cubicBezTo>
                    <a:pt x="10" y="22"/>
                    <a:pt x="10" y="23"/>
                    <a:pt x="9" y="24"/>
                  </a:cubicBezTo>
                  <a:cubicBezTo>
                    <a:pt x="8" y="25"/>
                    <a:pt x="7" y="25"/>
                    <a:pt x="6" y="24"/>
                  </a:cubicBezTo>
                  <a:close/>
                  <a:moveTo>
                    <a:pt x="2" y="4"/>
                  </a:moveTo>
                  <a:cubicBezTo>
                    <a:pt x="9" y="4"/>
                    <a:pt x="9" y="4"/>
                    <a:pt x="9" y="4"/>
                  </a:cubicBezTo>
                  <a:cubicBezTo>
                    <a:pt x="9" y="2"/>
                    <a:pt x="9" y="2"/>
                    <a:pt x="9" y="2"/>
                  </a:cubicBezTo>
                  <a:cubicBezTo>
                    <a:pt x="9" y="1"/>
                    <a:pt x="10" y="0"/>
                    <a:pt x="11" y="0"/>
                  </a:cubicBezTo>
                  <a:cubicBezTo>
                    <a:pt x="12" y="0"/>
                    <a:pt x="13" y="1"/>
                    <a:pt x="13" y="2"/>
                  </a:cubicBezTo>
                  <a:cubicBezTo>
                    <a:pt x="13" y="4"/>
                    <a:pt x="13" y="4"/>
                    <a:pt x="13" y="4"/>
                  </a:cubicBezTo>
                  <a:cubicBezTo>
                    <a:pt x="23" y="4"/>
                    <a:pt x="23" y="4"/>
                    <a:pt x="23" y="4"/>
                  </a:cubicBezTo>
                  <a:cubicBezTo>
                    <a:pt x="23" y="2"/>
                    <a:pt x="23" y="2"/>
                    <a:pt x="23" y="2"/>
                  </a:cubicBezTo>
                  <a:cubicBezTo>
                    <a:pt x="24" y="0"/>
                    <a:pt x="25" y="0"/>
                    <a:pt x="27" y="2"/>
                  </a:cubicBezTo>
                  <a:cubicBezTo>
                    <a:pt x="27" y="4"/>
                    <a:pt x="27" y="4"/>
                    <a:pt x="27" y="4"/>
                  </a:cubicBezTo>
                  <a:cubicBezTo>
                    <a:pt x="34" y="4"/>
                    <a:pt x="34" y="4"/>
                    <a:pt x="34" y="4"/>
                  </a:cubicBezTo>
                  <a:cubicBezTo>
                    <a:pt x="35" y="4"/>
                    <a:pt x="36" y="5"/>
                    <a:pt x="36" y="6"/>
                  </a:cubicBezTo>
                  <a:cubicBezTo>
                    <a:pt x="36" y="7"/>
                    <a:pt x="35" y="8"/>
                    <a:pt x="34" y="8"/>
                  </a:cubicBezTo>
                  <a:cubicBezTo>
                    <a:pt x="27" y="8"/>
                    <a:pt x="27" y="8"/>
                    <a:pt x="27" y="8"/>
                  </a:cubicBezTo>
                  <a:cubicBezTo>
                    <a:pt x="27" y="10"/>
                    <a:pt x="27" y="10"/>
                    <a:pt x="27" y="10"/>
                  </a:cubicBezTo>
                  <a:cubicBezTo>
                    <a:pt x="27" y="11"/>
                    <a:pt x="26" y="12"/>
                    <a:pt x="25" y="12"/>
                  </a:cubicBezTo>
                  <a:cubicBezTo>
                    <a:pt x="29" y="12"/>
                    <a:pt x="29" y="12"/>
                    <a:pt x="29" y="12"/>
                  </a:cubicBezTo>
                  <a:cubicBezTo>
                    <a:pt x="32" y="11"/>
                    <a:pt x="33" y="12"/>
                    <a:pt x="33" y="14"/>
                  </a:cubicBezTo>
                  <a:cubicBezTo>
                    <a:pt x="33" y="23"/>
                    <a:pt x="33" y="23"/>
                    <a:pt x="33" y="23"/>
                  </a:cubicBezTo>
                  <a:cubicBezTo>
                    <a:pt x="33" y="25"/>
                    <a:pt x="32" y="26"/>
                    <a:pt x="31" y="27"/>
                  </a:cubicBezTo>
                  <a:cubicBezTo>
                    <a:pt x="30" y="27"/>
                    <a:pt x="29" y="27"/>
                    <a:pt x="27" y="27"/>
                  </a:cubicBezTo>
                  <a:cubicBezTo>
                    <a:pt x="25" y="27"/>
                    <a:pt x="24" y="27"/>
                    <a:pt x="23" y="27"/>
                  </a:cubicBezTo>
                  <a:cubicBezTo>
                    <a:pt x="21" y="26"/>
                    <a:pt x="21" y="26"/>
                    <a:pt x="21" y="24"/>
                  </a:cubicBezTo>
                  <a:cubicBezTo>
                    <a:pt x="21" y="23"/>
                    <a:pt x="22" y="22"/>
                    <a:pt x="23" y="22"/>
                  </a:cubicBezTo>
                  <a:cubicBezTo>
                    <a:pt x="24" y="22"/>
                    <a:pt x="24" y="22"/>
                    <a:pt x="25" y="23"/>
                  </a:cubicBezTo>
                  <a:cubicBezTo>
                    <a:pt x="27" y="23"/>
                    <a:pt x="28" y="23"/>
                    <a:pt x="28" y="21"/>
                  </a:cubicBezTo>
                  <a:cubicBezTo>
                    <a:pt x="28" y="17"/>
                    <a:pt x="28" y="17"/>
                    <a:pt x="28" y="17"/>
                  </a:cubicBezTo>
                  <a:cubicBezTo>
                    <a:pt x="28" y="16"/>
                    <a:pt x="28" y="16"/>
                    <a:pt x="28" y="16"/>
                  </a:cubicBezTo>
                  <a:cubicBezTo>
                    <a:pt x="18" y="16"/>
                    <a:pt x="18" y="16"/>
                    <a:pt x="18" y="16"/>
                  </a:cubicBezTo>
                  <a:cubicBezTo>
                    <a:pt x="18" y="16"/>
                    <a:pt x="17" y="16"/>
                    <a:pt x="17" y="17"/>
                  </a:cubicBezTo>
                  <a:cubicBezTo>
                    <a:pt x="17" y="30"/>
                    <a:pt x="17" y="30"/>
                    <a:pt x="17" y="30"/>
                  </a:cubicBezTo>
                  <a:cubicBezTo>
                    <a:pt x="17" y="32"/>
                    <a:pt x="18" y="32"/>
                    <a:pt x="20" y="32"/>
                  </a:cubicBezTo>
                  <a:cubicBezTo>
                    <a:pt x="28" y="32"/>
                    <a:pt x="28" y="32"/>
                    <a:pt x="28" y="32"/>
                  </a:cubicBezTo>
                  <a:cubicBezTo>
                    <a:pt x="30" y="32"/>
                    <a:pt x="31" y="31"/>
                    <a:pt x="31" y="29"/>
                  </a:cubicBezTo>
                  <a:cubicBezTo>
                    <a:pt x="32" y="27"/>
                    <a:pt x="32" y="27"/>
                    <a:pt x="34" y="27"/>
                  </a:cubicBezTo>
                  <a:cubicBezTo>
                    <a:pt x="35" y="27"/>
                    <a:pt x="36" y="28"/>
                    <a:pt x="36" y="29"/>
                  </a:cubicBezTo>
                  <a:cubicBezTo>
                    <a:pt x="35" y="34"/>
                    <a:pt x="33" y="36"/>
                    <a:pt x="30" y="36"/>
                  </a:cubicBezTo>
                  <a:cubicBezTo>
                    <a:pt x="19" y="36"/>
                    <a:pt x="19" y="36"/>
                    <a:pt x="19" y="36"/>
                  </a:cubicBezTo>
                  <a:cubicBezTo>
                    <a:pt x="15" y="36"/>
                    <a:pt x="13" y="35"/>
                    <a:pt x="13" y="31"/>
                  </a:cubicBezTo>
                  <a:cubicBezTo>
                    <a:pt x="13" y="15"/>
                    <a:pt x="13" y="15"/>
                    <a:pt x="13" y="15"/>
                  </a:cubicBezTo>
                  <a:cubicBezTo>
                    <a:pt x="13" y="12"/>
                    <a:pt x="14" y="11"/>
                    <a:pt x="17" y="12"/>
                  </a:cubicBezTo>
                  <a:cubicBezTo>
                    <a:pt x="24" y="12"/>
                    <a:pt x="24" y="12"/>
                    <a:pt x="24" y="12"/>
                  </a:cubicBezTo>
                  <a:cubicBezTo>
                    <a:pt x="23" y="12"/>
                    <a:pt x="23" y="11"/>
                    <a:pt x="23" y="10"/>
                  </a:cubicBezTo>
                  <a:cubicBezTo>
                    <a:pt x="23" y="8"/>
                    <a:pt x="23" y="8"/>
                    <a:pt x="23" y="8"/>
                  </a:cubicBezTo>
                  <a:cubicBezTo>
                    <a:pt x="13" y="8"/>
                    <a:pt x="13" y="8"/>
                    <a:pt x="13" y="8"/>
                  </a:cubicBezTo>
                  <a:cubicBezTo>
                    <a:pt x="13" y="10"/>
                    <a:pt x="13" y="10"/>
                    <a:pt x="13" y="10"/>
                  </a:cubicBezTo>
                  <a:cubicBezTo>
                    <a:pt x="13" y="11"/>
                    <a:pt x="12" y="12"/>
                    <a:pt x="11" y="12"/>
                  </a:cubicBezTo>
                  <a:cubicBezTo>
                    <a:pt x="10" y="12"/>
                    <a:pt x="9" y="11"/>
                    <a:pt x="9" y="10"/>
                  </a:cubicBezTo>
                  <a:cubicBezTo>
                    <a:pt x="9" y="8"/>
                    <a:pt x="9" y="8"/>
                    <a:pt x="9" y="8"/>
                  </a:cubicBezTo>
                  <a:cubicBezTo>
                    <a:pt x="2" y="8"/>
                    <a:pt x="2" y="8"/>
                    <a:pt x="2" y="8"/>
                  </a:cubicBezTo>
                  <a:cubicBezTo>
                    <a:pt x="1" y="8"/>
                    <a:pt x="0" y="7"/>
                    <a:pt x="0" y="6"/>
                  </a:cubicBezTo>
                  <a:cubicBezTo>
                    <a:pt x="0" y="5"/>
                    <a:pt x="1" y="4"/>
                    <a:pt x="2" y="4"/>
                  </a:cubicBezTo>
                  <a:close/>
                  <a:moveTo>
                    <a:pt x="1" y="33"/>
                  </a:moveTo>
                  <a:cubicBezTo>
                    <a:pt x="3" y="31"/>
                    <a:pt x="5" y="29"/>
                    <a:pt x="6" y="27"/>
                  </a:cubicBezTo>
                  <a:cubicBezTo>
                    <a:pt x="7" y="26"/>
                    <a:pt x="8" y="26"/>
                    <a:pt x="9" y="26"/>
                  </a:cubicBezTo>
                  <a:cubicBezTo>
                    <a:pt x="11" y="27"/>
                    <a:pt x="11" y="28"/>
                    <a:pt x="10" y="29"/>
                  </a:cubicBezTo>
                  <a:cubicBezTo>
                    <a:pt x="8" y="32"/>
                    <a:pt x="6" y="34"/>
                    <a:pt x="4" y="36"/>
                  </a:cubicBezTo>
                  <a:cubicBezTo>
                    <a:pt x="3" y="37"/>
                    <a:pt x="2" y="37"/>
                    <a:pt x="1" y="37"/>
                  </a:cubicBezTo>
                  <a:cubicBezTo>
                    <a:pt x="0" y="36"/>
                    <a:pt x="0" y="34"/>
                    <a:pt x="1" y="33"/>
                  </a:cubicBezTo>
                  <a:close/>
                  <a:moveTo>
                    <a:pt x="8" y="17"/>
                  </a:moveTo>
                  <a:cubicBezTo>
                    <a:pt x="6" y="16"/>
                    <a:pt x="5" y="15"/>
                    <a:pt x="3" y="13"/>
                  </a:cubicBezTo>
                  <a:cubicBezTo>
                    <a:pt x="1" y="13"/>
                    <a:pt x="1" y="12"/>
                    <a:pt x="2" y="11"/>
                  </a:cubicBezTo>
                  <a:cubicBezTo>
                    <a:pt x="2" y="10"/>
                    <a:pt x="3" y="10"/>
                    <a:pt x="5" y="10"/>
                  </a:cubicBezTo>
                  <a:cubicBezTo>
                    <a:pt x="7" y="11"/>
                    <a:pt x="9" y="12"/>
                    <a:pt x="11" y="14"/>
                  </a:cubicBezTo>
                  <a:cubicBezTo>
                    <a:pt x="11" y="15"/>
                    <a:pt x="11" y="16"/>
                    <a:pt x="11" y="17"/>
                  </a:cubicBezTo>
                  <a:cubicBezTo>
                    <a:pt x="10" y="17"/>
                    <a:pt x="9" y="17"/>
                    <a:pt x="8" y="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52" name="îSľiḑê"/>
            <p:cNvSpPr/>
            <p:nvPr/>
          </p:nvSpPr>
          <p:spPr bwMode="auto">
            <a:xfrm>
              <a:off x="610051" y="1303787"/>
              <a:ext cx="30998" cy="24602"/>
            </a:xfrm>
            <a:custGeom>
              <a:avLst/>
              <a:gdLst>
                <a:gd name="T0" fmla="*/ 2 w 63"/>
                <a:gd name="T1" fmla="*/ 0 h 50"/>
                <a:gd name="T2" fmla="*/ 63 w 63"/>
                <a:gd name="T3" fmla="*/ 3 h 50"/>
                <a:gd name="T4" fmla="*/ 63 w 63"/>
                <a:gd name="T5" fmla="*/ 14 h 50"/>
                <a:gd name="T6" fmla="*/ 22 w 63"/>
                <a:gd name="T7" fmla="*/ 36 h 50"/>
                <a:gd name="T8" fmla="*/ 60 w 63"/>
                <a:gd name="T9" fmla="*/ 39 h 50"/>
                <a:gd name="T10" fmla="*/ 60 w 63"/>
                <a:gd name="T11" fmla="*/ 50 h 50"/>
                <a:gd name="T12" fmla="*/ 0 w 63"/>
                <a:gd name="T13" fmla="*/ 47 h 50"/>
                <a:gd name="T14" fmla="*/ 0 w 63"/>
                <a:gd name="T15" fmla="*/ 33 h 50"/>
                <a:gd name="T16" fmla="*/ 41 w 63"/>
                <a:gd name="T17" fmla="*/ 14 h 50"/>
                <a:gd name="T18" fmla="*/ 2 w 63"/>
                <a:gd name="T19" fmla="*/ 11 h 50"/>
                <a:gd name="T20" fmla="*/ 2 w 63"/>
                <a:gd name="T21"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3" h="50">
                  <a:moveTo>
                    <a:pt x="2" y="0"/>
                  </a:moveTo>
                  <a:lnTo>
                    <a:pt x="63" y="3"/>
                  </a:lnTo>
                  <a:lnTo>
                    <a:pt x="63" y="14"/>
                  </a:lnTo>
                  <a:lnTo>
                    <a:pt x="22" y="36"/>
                  </a:lnTo>
                  <a:lnTo>
                    <a:pt x="60" y="39"/>
                  </a:lnTo>
                  <a:lnTo>
                    <a:pt x="60" y="50"/>
                  </a:lnTo>
                  <a:lnTo>
                    <a:pt x="0" y="47"/>
                  </a:lnTo>
                  <a:lnTo>
                    <a:pt x="0" y="33"/>
                  </a:lnTo>
                  <a:lnTo>
                    <a:pt x="41" y="14"/>
                  </a:lnTo>
                  <a:lnTo>
                    <a:pt x="2" y="11"/>
                  </a:ln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53" name="îṡḻïḑè"/>
            <p:cNvSpPr/>
            <p:nvPr/>
          </p:nvSpPr>
          <p:spPr bwMode="auto">
            <a:xfrm>
              <a:off x="610051" y="1340690"/>
              <a:ext cx="29522" cy="30014"/>
            </a:xfrm>
            <a:custGeom>
              <a:avLst/>
              <a:gdLst>
                <a:gd name="T0" fmla="*/ 0 w 60"/>
                <a:gd name="T1" fmla="*/ 61 h 61"/>
                <a:gd name="T2" fmla="*/ 0 w 60"/>
                <a:gd name="T3" fmla="*/ 47 h 61"/>
                <a:gd name="T4" fmla="*/ 13 w 60"/>
                <a:gd name="T5" fmla="*/ 41 h 61"/>
                <a:gd name="T6" fmla="*/ 13 w 60"/>
                <a:gd name="T7" fmla="*/ 16 h 61"/>
                <a:gd name="T8" fmla="*/ 0 w 60"/>
                <a:gd name="T9" fmla="*/ 11 h 61"/>
                <a:gd name="T10" fmla="*/ 0 w 60"/>
                <a:gd name="T11" fmla="*/ 0 h 61"/>
                <a:gd name="T12" fmla="*/ 60 w 60"/>
                <a:gd name="T13" fmla="*/ 22 h 61"/>
                <a:gd name="T14" fmla="*/ 60 w 60"/>
                <a:gd name="T15" fmla="*/ 36 h 61"/>
                <a:gd name="T16" fmla="*/ 0 w 60"/>
                <a:gd name="T17" fmla="*/ 61 h 61"/>
                <a:gd name="T18" fmla="*/ 24 w 60"/>
                <a:gd name="T19" fmla="*/ 36 h 61"/>
                <a:gd name="T20" fmla="*/ 46 w 60"/>
                <a:gd name="T21" fmla="*/ 28 h 61"/>
                <a:gd name="T22" fmla="*/ 22 w 60"/>
                <a:gd name="T23" fmla="*/ 22 h 61"/>
                <a:gd name="T24" fmla="*/ 24 w 60"/>
                <a:gd name="T25" fmla="*/ 36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0" h="61">
                  <a:moveTo>
                    <a:pt x="0" y="61"/>
                  </a:moveTo>
                  <a:lnTo>
                    <a:pt x="0" y="47"/>
                  </a:lnTo>
                  <a:lnTo>
                    <a:pt x="13" y="41"/>
                  </a:lnTo>
                  <a:lnTo>
                    <a:pt x="13" y="16"/>
                  </a:lnTo>
                  <a:lnTo>
                    <a:pt x="0" y="11"/>
                  </a:lnTo>
                  <a:lnTo>
                    <a:pt x="0" y="0"/>
                  </a:lnTo>
                  <a:lnTo>
                    <a:pt x="60" y="22"/>
                  </a:lnTo>
                  <a:lnTo>
                    <a:pt x="60" y="36"/>
                  </a:lnTo>
                  <a:lnTo>
                    <a:pt x="0" y="61"/>
                  </a:lnTo>
                  <a:close/>
                  <a:moveTo>
                    <a:pt x="24" y="36"/>
                  </a:moveTo>
                  <a:lnTo>
                    <a:pt x="46" y="28"/>
                  </a:lnTo>
                  <a:lnTo>
                    <a:pt x="22" y="22"/>
                  </a:lnTo>
                  <a:lnTo>
                    <a:pt x="24"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54" name="iṧľiḍe"/>
            <p:cNvSpPr/>
            <p:nvPr/>
          </p:nvSpPr>
          <p:spPr bwMode="auto">
            <a:xfrm>
              <a:off x="611035" y="1380052"/>
              <a:ext cx="31490" cy="27062"/>
            </a:xfrm>
            <a:custGeom>
              <a:avLst/>
              <a:gdLst>
                <a:gd name="T0" fmla="*/ 0 w 64"/>
                <a:gd name="T1" fmla="*/ 8 h 55"/>
                <a:gd name="T2" fmla="*/ 58 w 64"/>
                <a:gd name="T3" fmla="*/ 0 h 55"/>
                <a:gd name="T4" fmla="*/ 61 w 64"/>
                <a:gd name="T5" fmla="*/ 11 h 55"/>
                <a:gd name="T6" fmla="*/ 25 w 64"/>
                <a:gd name="T7" fmla="*/ 42 h 55"/>
                <a:gd name="T8" fmla="*/ 64 w 64"/>
                <a:gd name="T9" fmla="*/ 36 h 55"/>
                <a:gd name="T10" fmla="*/ 64 w 64"/>
                <a:gd name="T11" fmla="*/ 47 h 55"/>
                <a:gd name="T12" fmla="*/ 6 w 64"/>
                <a:gd name="T13" fmla="*/ 55 h 55"/>
                <a:gd name="T14" fmla="*/ 3 w 64"/>
                <a:gd name="T15" fmla="*/ 42 h 55"/>
                <a:gd name="T16" fmla="*/ 39 w 64"/>
                <a:gd name="T17" fmla="*/ 14 h 55"/>
                <a:gd name="T18" fmla="*/ 0 w 64"/>
                <a:gd name="T19" fmla="*/ 19 h 55"/>
                <a:gd name="T20" fmla="*/ 0 w 64"/>
                <a:gd name="T21" fmla="*/ 8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55">
                  <a:moveTo>
                    <a:pt x="0" y="8"/>
                  </a:moveTo>
                  <a:lnTo>
                    <a:pt x="58" y="0"/>
                  </a:lnTo>
                  <a:lnTo>
                    <a:pt x="61" y="11"/>
                  </a:lnTo>
                  <a:lnTo>
                    <a:pt x="25" y="42"/>
                  </a:lnTo>
                  <a:lnTo>
                    <a:pt x="64" y="36"/>
                  </a:lnTo>
                  <a:lnTo>
                    <a:pt x="64" y="47"/>
                  </a:lnTo>
                  <a:lnTo>
                    <a:pt x="6" y="55"/>
                  </a:lnTo>
                  <a:lnTo>
                    <a:pt x="3" y="42"/>
                  </a:lnTo>
                  <a:lnTo>
                    <a:pt x="39" y="14"/>
                  </a:lnTo>
                  <a:lnTo>
                    <a:pt x="0" y="19"/>
                  </a:lnTo>
                  <a:lnTo>
                    <a:pt x="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55" name="ïṣlîdè"/>
            <p:cNvSpPr/>
            <p:nvPr/>
          </p:nvSpPr>
          <p:spPr bwMode="auto">
            <a:xfrm>
              <a:off x="616448" y="1419415"/>
              <a:ext cx="32474" cy="17713"/>
            </a:xfrm>
            <a:custGeom>
              <a:avLst/>
              <a:gdLst>
                <a:gd name="T0" fmla="*/ 23 w 24"/>
                <a:gd name="T1" fmla="*/ 5 h 13"/>
                <a:gd name="T2" fmla="*/ 24 w 24"/>
                <a:gd name="T3" fmla="*/ 10 h 13"/>
                <a:gd name="T4" fmla="*/ 11 w 24"/>
                <a:gd name="T5" fmla="*/ 13 h 13"/>
                <a:gd name="T6" fmla="*/ 7 w 24"/>
                <a:gd name="T7" fmla="*/ 13 h 13"/>
                <a:gd name="T8" fmla="*/ 3 w 24"/>
                <a:gd name="T9" fmla="*/ 12 h 13"/>
                <a:gd name="T10" fmla="*/ 1 w 24"/>
                <a:gd name="T11" fmla="*/ 8 h 13"/>
                <a:gd name="T12" fmla="*/ 1 w 24"/>
                <a:gd name="T13" fmla="*/ 3 h 13"/>
                <a:gd name="T14" fmla="*/ 6 w 24"/>
                <a:gd name="T15" fmla="*/ 0 h 13"/>
                <a:gd name="T16" fmla="*/ 8 w 24"/>
                <a:gd name="T17" fmla="*/ 4 h 13"/>
                <a:gd name="T18" fmla="*/ 5 w 24"/>
                <a:gd name="T19" fmla="*/ 5 h 13"/>
                <a:gd name="T20" fmla="*/ 5 w 24"/>
                <a:gd name="T21" fmla="*/ 7 h 13"/>
                <a:gd name="T22" fmla="*/ 6 w 24"/>
                <a:gd name="T23" fmla="*/ 9 h 13"/>
                <a:gd name="T24" fmla="*/ 9 w 24"/>
                <a:gd name="T25" fmla="*/ 9 h 13"/>
                <a:gd name="T26" fmla="*/ 23 w 24"/>
                <a:gd name="T27" fmla="*/ 5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 h="13">
                  <a:moveTo>
                    <a:pt x="23" y="5"/>
                  </a:moveTo>
                  <a:cubicBezTo>
                    <a:pt x="24" y="10"/>
                    <a:pt x="24" y="10"/>
                    <a:pt x="24" y="10"/>
                  </a:cubicBezTo>
                  <a:cubicBezTo>
                    <a:pt x="11" y="13"/>
                    <a:pt x="11" y="13"/>
                    <a:pt x="11" y="13"/>
                  </a:cubicBezTo>
                  <a:cubicBezTo>
                    <a:pt x="9" y="13"/>
                    <a:pt x="8" y="13"/>
                    <a:pt x="7" y="13"/>
                  </a:cubicBezTo>
                  <a:cubicBezTo>
                    <a:pt x="5" y="13"/>
                    <a:pt x="4" y="13"/>
                    <a:pt x="3" y="12"/>
                  </a:cubicBezTo>
                  <a:cubicBezTo>
                    <a:pt x="2" y="11"/>
                    <a:pt x="1" y="10"/>
                    <a:pt x="1" y="8"/>
                  </a:cubicBezTo>
                  <a:cubicBezTo>
                    <a:pt x="0" y="6"/>
                    <a:pt x="1" y="4"/>
                    <a:pt x="1" y="3"/>
                  </a:cubicBezTo>
                  <a:cubicBezTo>
                    <a:pt x="2" y="1"/>
                    <a:pt x="4" y="0"/>
                    <a:pt x="6" y="0"/>
                  </a:cubicBezTo>
                  <a:cubicBezTo>
                    <a:pt x="8" y="4"/>
                    <a:pt x="8" y="4"/>
                    <a:pt x="8" y="4"/>
                  </a:cubicBezTo>
                  <a:cubicBezTo>
                    <a:pt x="6" y="4"/>
                    <a:pt x="6" y="4"/>
                    <a:pt x="5" y="5"/>
                  </a:cubicBezTo>
                  <a:cubicBezTo>
                    <a:pt x="5" y="5"/>
                    <a:pt x="4" y="6"/>
                    <a:pt x="5" y="7"/>
                  </a:cubicBezTo>
                  <a:cubicBezTo>
                    <a:pt x="5" y="8"/>
                    <a:pt x="5" y="9"/>
                    <a:pt x="6" y="9"/>
                  </a:cubicBezTo>
                  <a:cubicBezTo>
                    <a:pt x="7" y="9"/>
                    <a:pt x="8" y="9"/>
                    <a:pt x="9" y="9"/>
                  </a:cubicBezTo>
                  <a:lnTo>
                    <a:pt x="23"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56" name="iṥḻîďè"/>
            <p:cNvSpPr/>
            <p:nvPr/>
          </p:nvSpPr>
          <p:spPr bwMode="auto">
            <a:xfrm>
              <a:off x="626288" y="1445492"/>
              <a:ext cx="29522" cy="16237"/>
            </a:xfrm>
            <a:custGeom>
              <a:avLst/>
              <a:gdLst>
                <a:gd name="T0" fmla="*/ 0 w 60"/>
                <a:gd name="T1" fmla="*/ 19 h 33"/>
                <a:gd name="T2" fmla="*/ 55 w 60"/>
                <a:gd name="T3" fmla="*/ 0 h 33"/>
                <a:gd name="T4" fmla="*/ 60 w 60"/>
                <a:gd name="T5" fmla="*/ 11 h 33"/>
                <a:gd name="T6" fmla="*/ 2 w 60"/>
                <a:gd name="T7" fmla="*/ 33 h 33"/>
                <a:gd name="T8" fmla="*/ 0 w 60"/>
                <a:gd name="T9" fmla="*/ 19 h 33"/>
              </a:gdLst>
              <a:ahLst/>
              <a:cxnLst>
                <a:cxn ang="0">
                  <a:pos x="T0" y="T1"/>
                </a:cxn>
                <a:cxn ang="0">
                  <a:pos x="T2" y="T3"/>
                </a:cxn>
                <a:cxn ang="0">
                  <a:pos x="T4" y="T5"/>
                </a:cxn>
                <a:cxn ang="0">
                  <a:pos x="T6" y="T7"/>
                </a:cxn>
                <a:cxn ang="0">
                  <a:pos x="T8" y="T9"/>
                </a:cxn>
              </a:cxnLst>
              <a:rect l="0" t="0" r="r" b="b"/>
              <a:pathLst>
                <a:path w="60" h="33">
                  <a:moveTo>
                    <a:pt x="0" y="19"/>
                  </a:moveTo>
                  <a:lnTo>
                    <a:pt x="55" y="0"/>
                  </a:lnTo>
                  <a:lnTo>
                    <a:pt x="60" y="11"/>
                  </a:lnTo>
                  <a:lnTo>
                    <a:pt x="2" y="33"/>
                  </a:lnTo>
                  <a:lnTo>
                    <a:pt x="0"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57" name="îśļîde"/>
            <p:cNvSpPr/>
            <p:nvPr/>
          </p:nvSpPr>
          <p:spPr bwMode="auto">
            <a:xfrm>
              <a:off x="634160" y="1461729"/>
              <a:ext cx="36411" cy="35426"/>
            </a:xfrm>
            <a:custGeom>
              <a:avLst/>
              <a:gdLst>
                <a:gd name="T0" fmla="*/ 0 w 74"/>
                <a:gd name="T1" fmla="*/ 30 h 72"/>
                <a:gd name="T2" fmla="*/ 52 w 74"/>
                <a:gd name="T3" fmla="*/ 0 h 72"/>
                <a:gd name="T4" fmla="*/ 58 w 74"/>
                <a:gd name="T5" fmla="*/ 11 h 72"/>
                <a:gd name="T6" fmla="*/ 33 w 74"/>
                <a:gd name="T7" fmla="*/ 53 h 72"/>
                <a:gd name="T8" fmla="*/ 69 w 74"/>
                <a:gd name="T9" fmla="*/ 33 h 72"/>
                <a:gd name="T10" fmla="*/ 74 w 74"/>
                <a:gd name="T11" fmla="*/ 41 h 72"/>
                <a:gd name="T12" fmla="*/ 22 w 74"/>
                <a:gd name="T13" fmla="*/ 72 h 72"/>
                <a:gd name="T14" fmla="*/ 17 w 74"/>
                <a:gd name="T15" fmla="*/ 61 h 72"/>
                <a:gd name="T16" fmla="*/ 39 w 74"/>
                <a:gd name="T17" fmla="*/ 19 h 72"/>
                <a:gd name="T18" fmla="*/ 3 w 74"/>
                <a:gd name="T19" fmla="*/ 39 h 72"/>
                <a:gd name="T20" fmla="*/ 0 w 74"/>
                <a:gd name="T21" fmla="*/ 3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4" h="72">
                  <a:moveTo>
                    <a:pt x="0" y="30"/>
                  </a:moveTo>
                  <a:lnTo>
                    <a:pt x="52" y="0"/>
                  </a:lnTo>
                  <a:lnTo>
                    <a:pt x="58" y="11"/>
                  </a:lnTo>
                  <a:lnTo>
                    <a:pt x="33" y="53"/>
                  </a:lnTo>
                  <a:lnTo>
                    <a:pt x="69" y="33"/>
                  </a:lnTo>
                  <a:lnTo>
                    <a:pt x="74" y="41"/>
                  </a:lnTo>
                  <a:lnTo>
                    <a:pt x="22" y="72"/>
                  </a:lnTo>
                  <a:lnTo>
                    <a:pt x="17" y="61"/>
                  </a:lnTo>
                  <a:lnTo>
                    <a:pt x="39" y="19"/>
                  </a:lnTo>
                  <a:lnTo>
                    <a:pt x="3" y="39"/>
                  </a:lnTo>
                  <a:lnTo>
                    <a:pt x="0"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58" name="íšḷïḓe"/>
            <p:cNvSpPr/>
            <p:nvPr/>
          </p:nvSpPr>
          <p:spPr bwMode="auto">
            <a:xfrm>
              <a:off x="658762" y="1495680"/>
              <a:ext cx="30998" cy="32474"/>
            </a:xfrm>
            <a:custGeom>
              <a:avLst/>
              <a:gdLst>
                <a:gd name="T0" fmla="*/ 9 w 23"/>
                <a:gd name="T1" fmla="*/ 13 h 24"/>
                <a:gd name="T2" fmla="*/ 12 w 23"/>
                <a:gd name="T3" fmla="*/ 11 h 24"/>
                <a:gd name="T4" fmla="*/ 18 w 23"/>
                <a:gd name="T5" fmla="*/ 18 h 24"/>
                <a:gd name="T6" fmla="*/ 12 w 23"/>
                <a:gd name="T7" fmla="*/ 24 h 24"/>
                <a:gd name="T8" fmla="*/ 8 w 23"/>
                <a:gd name="T9" fmla="*/ 22 h 24"/>
                <a:gd name="T10" fmla="*/ 3 w 23"/>
                <a:gd name="T11" fmla="*/ 19 h 24"/>
                <a:gd name="T12" fmla="*/ 0 w 23"/>
                <a:gd name="T13" fmla="*/ 14 h 24"/>
                <a:gd name="T14" fmla="*/ 1 w 23"/>
                <a:gd name="T15" fmla="*/ 8 h 24"/>
                <a:gd name="T16" fmla="*/ 4 w 23"/>
                <a:gd name="T17" fmla="*/ 3 h 24"/>
                <a:gd name="T18" fmla="*/ 10 w 23"/>
                <a:gd name="T19" fmla="*/ 0 h 24"/>
                <a:gd name="T20" fmla="*/ 16 w 23"/>
                <a:gd name="T21" fmla="*/ 1 h 24"/>
                <a:gd name="T22" fmla="*/ 20 w 23"/>
                <a:gd name="T23" fmla="*/ 4 h 24"/>
                <a:gd name="T24" fmla="*/ 23 w 23"/>
                <a:gd name="T25" fmla="*/ 10 h 24"/>
                <a:gd name="T26" fmla="*/ 21 w 23"/>
                <a:gd name="T27" fmla="*/ 15 h 24"/>
                <a:gd name="T28" fmla="*/ 18 w 23"/>
                <a:gd name="T29" fmla="*/ 12 h 24"/>
                <a:gd name="T30" fmla="*/ 19 w 23"/>
                <a:gd name="T31" fmla="*/ 9 h 24"/>
                <a:gd name="T32" fmla="*/ 17 w 23"/>
                <a:gd name="T33" fmla="*/ 6 h 24"/>
                <a:gd name="T34" fmla="*/ 13 w 23"/>
                <a:gd name="T35" fmla="*/ 4 h 24"/>
                <a:gd name="T36" fmla="*/ 7 w 23"/>
                <a:gd name="T37" fmla="*/ 6 h 24"/>
                <a:gd name="T38" fmla="*/ 4 w 23"/>
                <a:gd name="T39" fmla="*/ 12 h 24"/>
                <a:gd name="T40" fmla="*/ 6 w 23"/>
                <a:gd name="T41" fmla="*/ 16 h 24"/>
                <a:gd name="T42" fmla="*/ 8 w 23"/>
                <a:gd name="T43" fmla="*/ 18 h 24"/>
                <a:gd name="T44" fmla="*/ 11 w 23"/>
                <a:gd name="T45" fmla="*/ 19 h 24"/>
                <a:gd name="T46" fmla="*/ 13 w 23"/>
                <a:gd name="T47" fmla="*/ 17 h 24"/>
                <a:gd name="T48" fmla="*/ 9 w 23"/>
                <a:gd name="T49" fmla="*/ 1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 h="24">
                  <a:moveTo>
                    <a:pt x="9" y="13"/>
                  </a:moveTo>
                  <a:cubicBezTo>
                    <a:pt x="12" y="11"/>
                    <a:pt x="12" y="11"/>
                    <a:pt x="12" y="11"/>
                  </a:cubicBezTo>
                  <a:cubicBezTo>
                    <a:pt x="18" y="18"/>
                    <a:pt x="18" y="18"/>
                    <a:pt x="18" y="18"/>
                  </a:cubicBezTo>
                  <a:cubicBezTo>
                    <a:pt x="12" y="24"/>
                    <a:pt x="12" y="24"/>
                    <a:pt x="12" y="24"/>
                  </a:cubicBezTo>
                  <a:cubicBezTo>
                    <a:pt x="11" y="24"/>
                    <a:pt x="9" y="23"/>
                    <a:pt x="8" y="22"/>
                  </a:cubicBezTo>
                  <a:cubicBezTo>
                    <a:pt x="6" y="21"/>
                    <a:pt x="4" y="20"/>
                    <a:pt x="3" y="19"/>
                  </a:cubicBezTo>
                  <a:cubicBezTo>
                    <a:pt x="2" y="17"/>
                    <a:pt x="1" y="15"/>
                    <a:pt x="0" y="14"/>
                  </a:cubicBezTo>
                  <a:cubicBezTo>
                    <a:pt x="0" y="12"/>
                    <a:pt x="0" y="10"/>
                    <a:pt x="1" y="8"/>
                  </a:cubicBezTo>
                  <a:cubicBezTo>
                    <a:pt x="2" y="6"/>
                    <a:pt x="3" y="5"/>
                    <a:pt x="4" y="3"/>
                  </a:cubicBezTo>
                  <a:cubicBezTo>
                    <a:pt x="6" y="2"/>
                    <a:pt x="8" y="1"/>
                    <a:pt x="10" y="0"/>
                  </a:cubicBezTo>
                  <a:cubicBezTo>
                    <a:pt x="12" y="0"/>
                    <a:pt x="14" y="0"/>
                    <a:pt x="16" y="1"/>
                  </a:cubicBezTo>
                  <a:cubicBezTo>
                    <a:pt x="17" y="1"/>
                    <a:pt x="18" y="2"/>
                    <a:pt x="20" y="4"/>
                  </a:cubicBezTo>
                  <a:cubicBezTo>
                    <a:pt x="22" y="6"/>
                    <a:pt x="23" y="8"/>
                    <a:pt x="23" y="10"/>
                  </a:cubicBezTo>
                  <a:cubicBezTo>
                    <a:pt x="23" y="11"/>
                    <a:pt x="23" y="13"/>
                    <a:pt x="21" y="15"/>
                  </a:cubicBezTo>
                  <a:cubicBezTo>
                    <a:pt x="18" y="12"/>
                    <a:pt x="18" y="12"/>
                    <a:pt x="18" y="12"/>
                  </a:cubicBezTo>
                  <a:cubicBezTo>
                    <a:pt x="18" y="11"/>
                    <a:pt x="19" y="10"/>
                    <a:pt x="19" y="9"/>
                  </a:cubicBezTo>
                  <a:cubicBezTo>
                    <a:pt x="18" y="8"/>
                    <a:pt x="18" y="7"/>
                    <a:pt x="17" y="6"/>
                  </a:cubicBezTo>
                  <a:cubicBezTo>
                    <a:pt x="16" y="5"/>
                    <a:pt x="14" y="4"/>
                    <a:pt x="13" y="4"/>
                  </a:cubicBezTo>
                  <a:cubicBezTo>
                    <a:pt x="11" y="4"/>
                    <a:pt x="9" y="5"/>
                    <a:pt x="7" y="6"/>
                  </a:cubicBezTo>
                  <a:cubicBezTo>
                    <a:pt x="6" y="8"/>
                    <a:pt x="4" y="10"/>
                    <a:pt x="4" y="12"/>
                  </a:cubicBezTo>
                  <a:cubicBezTo>
                    <a:pt x="4" y="13"/>
                    <a:pt x="5" y="15"/>
                    <a:pt x="6" y="16"/>
                  </a:cubicBezTo>
                  <a:cubicBezTo>
                    <a:pt x="7" y="17"/>
                    <a:pt x="7" y="17"/>
                    <a:pt x="8" y="18"/>
                  </a:cubicBezTo>
                  <a:cubicBezTo>
                    <a:pt x="9" y="18"/>
                    <a:pt x="10" y="19"/>
                    <a:pt x="11" y="19"/>
                  </a:cubicBezTo>
                  <a:cubicBezTo>
                    <a:pt x="13" y="17"/>
                    <a:pt x="13" y="17"/>
                    <a:pt x="13" y="17"/>
                  </a:cubicBezTo>
                  <a:lnTo>
                    <a:pt x="9"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59" name="íṣlïde"/>
            <p:cNvSpPr/>
            <p:nvPr/>
          </p:nvSpPr>
          <p:spPr bwMode="auto">
            <a:xfrm>
              <a:off x="702061" y="1525694"/>
              <a:ext cx="33458" cy="36902"/>
            </a:xfrm>
            <a:custGeom>
              <a:avLst/>
              <a:gdLst>
                <a:gd name="T0" fmla="*/ 0 w 68"/>
                <a:gd name="T1" fmla="*/ 55 h 75"/>
                <a:gd name="T2" fmla="*/ 27 w 68"/>
                <a:gd name="T3" fmla="*/ 0 h 75"/>
                <a:gd name="T4" fmla="*/ 38 w 68"/>
                <a:gd name="T5" fmla="*/ 5 h 75"/>
                <a:gd name="T6" fmla="*/ 41 w 68"/>
                <a:gd name="T7" fmla="*/ 52 h 75"/>
                <a:gd name="T8" fmla="*/ 60 w 68"/>
                <a:gd name="T9" fmla="*/ 17 h 75"/>
                <a:gd name="T10" fmla="*/ 68 w 68"/>
                <a:gd name="T11" fmla="*/ 22 h 75"/>
                <a:gd name="T12" fmla="*/ 44 w 68"/>
                <a:gd name="T13" fmla="*/ 75 h 75"/>
                <a:gd name="T14" fmla="*/ 33 w 68"/>
                <a:gd name="T15" fmla="*/ 72 h 75"/>
                <a:gd name="T16" fmla="*/ 27 w 68"/>
                <a:gd name="T17" fmla="*/ 25 h 75"/>
                <a:gd name="T18" fmla="*/ 11 w 68"/>
                <a:gd name="T19" fmla="*/ 61 h 75"/>
                <a:gd name="T20" fmla="*/ 0 w 68"/>
                <a:gd name="T21" fmla="*/ 5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8" h="75">
                  <a:moveTo>
                    <a:pt x="0" y="55"/>
                  </a:moveTo>
                  <a:lnTo>
                    <a:pt x="27" y="0"/>
                  </a:lnTo>
                  <a:lnTo>
                    <a:pt x="38" y="5"/>
                  </a:lnTo>
                  <a:lnTo>
                    <a:pt x="41" y="52"/>
                  </a:lnTo>
                  <a:lnTo>
                    <a:pt x="60" y="17"/>
                  </a:lnTo>
                  <a:lnTo>
                    <a:pt x="68" y="22"/>
                  </a:lnTo>
                  <a:lnTo>
                    <a:pt x="44" y="75"/>
                  </a:lnTo>
                  <a:lnTo>
                    <a:pt x="33" y="72"/>
                  </a:lnTo>
                  <a:lnTo>
                    <a:pt x="27" y="25"/>
                  </a:lnTo>
                  <a:lnTo>
                    <a:pt x="11" y="61"/>
                  </a:lnTo>
                  <a:lnTo>
                    <a:pt x="0" y="5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60" name="îṣľîḍê"/>
            <p:cNvSpPr/>
            <p:nvPr/>
          </p:nvSpPr>
          <p:spPr bwMode="auto">
            <a:xfrm>
              <a:off x="739947" y="1540455"/>
              <a:ext cx="30998" cy="32966"/>
            </a:xfrm>
            <a:custGeom>
              <a:avLst/>
              <a:gdLst>
                <a:gd name="T0" fmla="*/ 1 w 23"/>
                <a:gd name="T1" fmla="*/ 10 h 24"/>
                <a:gd name="T2" fmla="*/ 3 w 23"/>
                <a:gd name="T3" fmla="*/ 4 h 24"/>
                <a:gd name="T4" fmla="*/ 6 w 23"/>
                <a:gd name="T5" fmla="*/ 2 h 24"/>
                <a:gd name="T6" fmla="*/ 9 w 23"/>
                <a:gd name="T7" fmla="*/ 1 h 24"/>
                <a:gd name="T8" fmla="*/ 14 w 23"/>
                <a:gd name="T9" fmla="*/ 1 h 24"/>
                <a:gd name="T10" fmla="*/ 21 w 23"/>
                <a:gd name="T11" fmla="*/ 6 h 24"/>
                <a:gd name="T12" fmla="*/ 22 w 23"/>
                <a:gd name="T13" fmla="*/ 14 h 24"/>
                <a:gd name="T14" fmla="*/ 17 w 23"/>
                <a:gd name="T15" fmla="*/ 22 h 24"/>
                <a:gd name="T16" fmla="*/ 9 w 23"/>
                <a:gd name="T17" fmla="*/ 23 h 24"/>
                <a:gd name="T18" fmla="*/ 2 w 23"/>
                <a:gd name="T19" fmla="*/ 18 h 24"/>
                <a:gd name="T20" fmla="*/ 1 w 23"/>
                <a:gd name="T21" fmla="*/ 10 h 24"/>
                <a:gd name="T22" fmla="*/ 6 w 23"/>
                <a:gd name="T23" fmla="*/ 11 h 24"/>
                <a:gd name="T24" fmla="*/ 6 w 23"/>
                <a:gd name="T25" fmla="*/ 16 h 24"/>
                <a:gd name="T26" fmla="*/ 10 w 23"/>
                <a:gd name="T27" fmla="*/ 19 h 24"/>
                <a:gd name="T28" fmla="*/ 15 w 23"/>
                <a:gd name="T29" fmla="*/ 18 h 24"/>
                <a:gd name="T30" fmla="*/ 17 w 23"/>
                <a:gd name="T31" fmla="*/ 13 h 24"/>
                <a:gd name="T32" fmla="*/ 17 w 23"/>
                <a:gd name="T33" fmla="*/ 7 h 24"/>
                <a:gd name="T34" fmla="*/ 13 w 23"/>
                <a:gd name="T35" fmla="*/ 5 h 24"/>
                <a:gd name="T36" fmla="*/ 8 w 23"/>
                <a:gd name="T37" fmla="*/ 5 h 24"/>
                <a:gd name="T38" fmla="*/ 6 w 23"/>
                <a:gd name="T39" fmla="*/ 1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 h="24">
                  <a:moveTo>
                    <a:pt x="1" y="10"/>
                  </a:moveTo>
                  <a:cubicBezTo>
                    <a:pt x="2" y="8"/>
                    <a:pt x="2" y="6"/>
                    <a:pt x="3" y="4"/>
                  </a:cubicBezTo>
                  <a:cubicBezTo>
                    <a:pt x="4" y="3"/>
                    <a:pt x="5" y="3"/>
                    <a:pt x="6" y="2"/>
                  </a:cubicBezTo>
                  <a:cubicBezTo>
                    <a:pt x="7" y="1"/>
                    <a:pt x="8" y="1"/>
                    <a:pt x="9" y="1"/>
                  </a:cubicBezTo>
                  <a:cubicBezTo>
                    <a:pt x="11" y="0"/>
                    <a:pt x="12" y="1"/>
                    <a:pt x="14" y="1"/>
                  </a:cubicBezTo>
                  <a:cubicBezTo>
                    <a:pt x="17" y="2"/>
                    <a:pt x="19" y="3"/>
                    <a:pt x="21" y="6"/>
                  </a:cubicBezTo>
                  <a:cubicBezTo>
                    <a:pt x="22" y="8"/>
                    <a:pt x="23" y="11"/>
                    <a:pt x="22" y="14"/>
                  </a:cubicBezTo>
                  <a:cubicBezTo>
                    <a:pt x="21" y="18"/>
                    <a:pt x="20" y="20"/>
                    <a:pt x="17" y="22"/>
                  </a:cubicBezTo>
                  <a:cubicBezTo>
                    <a:pt x="15" y="23"/>
                    <a:pt x="12" y="24"/>
                    <a:pt x="9" y="23"/>
                  </a:cubicBezTo>
                  <a:cubicBezTo>
                    <a:pt x="6" y="22"/>
                    <a:pt x="4" y="21"/>
                    <a:pt x="2" y="18"/>
                  </a:cubicBezTo>
                  <a:cubicBezTo>
                    <a:pt x="1" y="16"/>
                    <a:pt x="0" y="13"/>
                    <a:pt x="1" y="10"/>
                  </a:cubicBezTo>
                  <a:close/>
                  <a:moveTo>
                    <a:pt x="6" y="11"/>
                  </a:moveTo>
                  <a:cubicBezTo>
                    <a:pt x="5" y="13"/>
                    <a:pt x="5" y="15"/>
                    <a:pt x="6" y="16"/>
                  </a:cubicBezTo>
                  <a:cubicBezTo>
                    <a:pt x="7" y="18"/>
                    <a:pt x="8" y="19"/>
                    <a:pt x="10" y="19"/>
                  </a:cubicBezTo>
                  <a:cubicBezTo>
                    <a:pt x="12" y="20"/>
                    <a:pt x="13" y="19"/>
                    <a:pt x="15" y="18"/>
                  </a:cubicBezTo>
                  <a:cubicBezTo>
                    <a:pt x="16" y="17"/>
                    <a:pt x="17" y="16"/>
                    <a:pt x="17" y="13"/>
                  </a:cubicBezTo>
                  <a:cubicBezTo>
                    <a:pt x="18" y="11"/>
                    <a:pt x="18" y="9"/>
                    <a:pt x="17" y="7"/>
                  </a:cubicBezTo>
                  <a:cubicBezTo>
                    <a:pt x="16" y="6"/>
                    <a:pt x="15" y="5"/>
                    <a:pt x="13" y="5"/>
                  </a:cubicBezTo>
                  <a:cubicBezTo>
                    <a:pt x="11" y="4"/>
                    <a:pt x="10" y="4"/>
                    <a:pt x="8" y="5"/>
                  </a:cubicBezTo>
                  <a:cubicBezTo>
                    <a:pt x="7" y="6"/>
                    <a:pt x="6" y="8"/>
                    <a:pt x="6" y="1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61" name="ïş1iḓê"/>
            <p:cNvSpPr/>
            <p:nvPr/>
          </p:nvSpPr>
          <p:spPr bwMode="auto">
            <a:xfrm>
              <a:off x="780294" y="1545867"/>
              <a:ext cx="27062" cy="32966"/>
            </a:xfrm>
            <a:custGeom>
              <a:avLst/>
              <a:gdLst>
                <a:gd name="T0" fmla="*/ 0 w 20"/>
                <a:gd name="T1" fmla="*/ 22 h 24"/>
                <a:gd name="T2" fmla="*/ 2 w 20"/>
                <a:gd name="T3" fmla="*/ 0 h 24"/>
                <a:gd name="T4" fmla="*/ 12 w 20"/>
                <a:gd name="T5" fmla="*/ 1 h 24"/>
                <a:gd name="T6" fmla="*/ 17 w 20"/>
                <a:gd name="T7" fmla="*/ 2 h 24"/>
                <a:gd name="T8" fmla="*/ 19 w 20"/>
                <a:gd name="T9" fmla="*/ 4 h 24"/>
                <a:gd name="T10" fmla="*/ 20 w 20"/>
                <a:gd name="T11" fmla="*/ 8 h 24"/>
                <a:gd name="T12" fmla="*/ 18 w 20"/>
                <a:gd name="T13" fmla="*/ 12 h 24"/>
                <a:gd name="T14" fmla="*/ 13 w 20"/>
                <a:gd name="T15" fmla="*/ 13 h 24"/>
                <a:gd name="T16" fmla="*/ 16 w 20"/>
                <a:gd name="T17" fmla="*/ 16 h 24"/>
                <a:gd name="T18" fmla="*/ 18 w 20"/>
                <a:gd name="T19" fmla="*/ 19 h 24"/>
                <a:gd name="T20" fmla="*/ 20 w 20"/>
                <a:gd name="T21" fmla="*/ 24 h 24"/>
                <a:gd name="T22" fmla="*/ 15 w 20"/>
                <a:gd name="T23" fmla="*/ 23 h 24"/>
                <a:gd name="T24" fmla="*/ 12 w 20"/>
                <a:gd name="T25" fmla="*/ 18 h 24"/>
                <a:gd name="T26" fmla="*/ 10 w 20"/>
                <a:gd name="T27" fmla="*/ 15 h 24"/>
                <a:gd name="T28" fmla="*/ 9 w 20"/>
                <a:gd name="T29" fmla="*/ 14 h 24"/>
                <a:gd name="T30" fmla="*/ 7 w 20"/>
                <a:gd name="T31" fmla="*/ 13 h 24"/>
                <a:gd name="T32" fmla="*/ 6 w 20"/>
                <a:gd name="T33" fmla="*/ 13 h 24"/>
                <a:gd name="T34" fmla="*/ 5 w 20"/>
                <a:gd name="T35" fmla="*/ 22 h 24"/>
                <a:gd name="T36" fmla="*/ 0 w 20"/>
                <a:gd name="T37" fmla="*/ 22 h 24"/>
                <a:gd name="T38" fmla="*/ 6 w 20"/>
                <a:gd name="T39" fmla="*/ 10 h 24"/>
                <a:gd name="T40" fmla="*/ 9 w 20"/>
                <a:gd name="T41" fmla="*/ 10 h 24"/>
                <a:gd name="T42" fmla="*/ 13 w 20"/>
                <a:gd name="T43" fmla="*/ 10 h 24"/>
                <a:gd name="T44" fmla="*/ 15 w 20"/>
                <a:gd name="T45" fmla="*/ 9 h 24"/>
                <a:gd name="T46" fmla="*/ 15 w 20"/>
                <a:gd name="T47" fmla="*/ 8 h 24"/>
                <a:gd name="T48" fmla="*/ 15 w 20"/>
                <a:gd name="T49" fmla="*/ 6 h 24"/>
                <a:gd name="T50" fmla="*/ 13 w 20"/>
                <a:gd name="T51" fmla="*/ 5 h 24"/>
                <a:gd name="T52" fmla="*/ 10 w 20"/>
                <a:gd name="T53" fmla="*/ 5 h 24"/>
                <a:gd name="T54" fmla="*/ 6 w 20"/>
                <a:gd name="T55" fmla="*/ 4 h 24"/>
                <a:gd name="T56" fmla="*/ 6 w 20"/>
                <a:gd name="T57" fmla="*/ 1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 h="24">
                  <a:moveTo>
                    <a:pt x="0" y="22"/>
                  </a:moveTo>
                  <a:cubicBezTo>
                    <a:pt x="2" y="0"/>
                    <a:pt x="2" y="0"/>
                    <a:pt x="2" y="0"/>
                  </a:cubicBezTo>
                  <a:cubicBezTo>
                    <a:pt x="12" y="1"/>
                    <a:pt x="12" y="1"/>
                    <a:pt x="12" y="1"/>
                  </a:cubicBezTo>
                  <a:cubicBezTo>
                    <a:pt x="14" y="1"/>
                    <a:pt x="16" y="2"/>
                    <a:pt x="17" y="2"/>
                  </a:cubicBezTo>
                  <a:cubicBezTo>
                    <a:pt x="18" y="3"/>
                    <a:pt x="18" y="3"/>
                    <a:pt x="19" y="4"/>
                  </a:cubicBezTo>
                  <a:cubicBezTo>
                    <a:pt x="20" y="6"/>
                    <a:pt x="20" y="7"/>
                    <a:pt x="20" y="8"/>
                  </a:cubicBezTo>
                  <a:cubicBezTo>
                    <a:pt x="20" y="10"/>
                    <a:pt x="19" y="11"/>
                    <a:pt x="18" y="12"/>
                  </a:cubicBezTo>
                  <a:cubicBezTo>
                    <a:pt x="17" y="13"/>
                    <a:pt x="15" y="13"/>
                    <a:pt x="13" y="13"/>
                  </a:cubicBezTo>
                  <a:cubicBezTo>
                    <a:pt x="14" y="14"/>
                    <a:pt x="15" y="15"/>
                    <a:pt x="16" y="16"/>
                  </a:cubicBezTo>
                  <a:cubicBezTo>
                    <a:pt x="16" y="16"/>
                    <a:pt x="17" y="18"/>
                    <a:pt x="18" y="19"/>
                  </a:cubicBezTo>
                  <a:cubicBezTo>
                    <a:pt x="20" y="24"/>
                    <a:pt x="20" y="24"/>
                    <a:pt x="20" y="24"/>
                  </a:cubicBezTo>
                  <a:cubicBezTo>
                    <a:pt x="15" y="23"/>
                    <a:pt x="15" y="23"/>
                    <a:pt x="15" y="23"/>
                  </a:cubicBezTo>
                  <a:cubicBezTo>
                    <a:pt x="12" y="18"/>
                    <a:pt x="12" y="18"/>
                    <a:pt x="12" y="18"/>
                  </a:cubicBezTo>
                  <a:cubicBezTo>
                    <a:pt x="11" y="16"/>
                    <a:pt x="10" y="15"/>
                    <a:pt x="10" y="15"/>
                  </a:cubicBezTo>
                  <a:cubicBezTo>
                    <a:pt x="10" y="14"/>
                    <a:pt x="9" y="14"/>
                    <a:pt x="9" y="14"/>
                  </a:cubicBezTo>
                  <a:cubicBezTo>
                    <a:pt x="8" y="14"/>
                    <a:pt x="8" y="13"/>
                    <a:pt x="7" y="13"/>
                  </a:cubicBezTo>
                  <a:cubicBezTo>
                    <a:pt x="6" y="13"/>
                    <a:pt x="6" y="13"/>
                    <a:pt x="6" y="13"/>
                  </a:cubicBezTo>
                  <a:cubicBezTo>
                    <a:pt x="5" y="22"/>
                    <a:pt x="5" y="22"/>
                    <a:pt x="5" y="22"/>
                  </a:cubicBezTo>
                  <a:lnTo>
                    <a:pt x="0" y="22"/>
                  </a:lnTo>
                  <a:close/>
                  <a:moveTo>
                    <a:pt x="6" y="10"/>
                  </a:moveTo>
                  <a:cubicBezTo>
                    <a:pt x="9" y="10"/>
                    <a:pt x="9" y="10"/>
                    <a:pt x="9" y="10"/>
                  </a:cubicBezTo>
                  <a:cubicBezTo>
                    <a:pt x="11" y="10"/>
                    <a:pt x="13" y="10"/>
                    <a:pt x="13" y="10"/>
                  </a:cubicBezTo>
                  <a:cubicBezTo>
                    <a:pt x="14" y="10"/>
                    <a:pt x="14" y="10"/>
                    <a:pt x="15" y="9"/>
                  </a:cubicBezTo>
                  <a:cubicBezTo>
                    <a:pt x="15" y="9"/>
                    <a:pt x="15" y="8"/>
                    <a:pt x="15" y="8"/>
                  </a:cubicBezTo>
                  <a:cubicBezTo>
                    <a:pt x="15" y="7"/>
                    <a:pt x="15" y="7"/>
                    <a:pt x="15" y="6"/>
                  </a:cubicBezTo>
                  <a:cubicBezTo>
                    <a:pt x="14" y="6"/>
                    <a:pt x="14" y="5"/>
                    <a:pt x="13" y="5"/>
                  </a:cubicBezTo>
                  <a:cubicBezTo>
                    <a:pt x="13" y="5"/>
                    <a:pt x="12" y="5"/>
                    <a:pt x="10" y="5"/>
                  </a:cubicBezTo>
                  <a:cubicBezTo>
                    <a:pt x="6" y="4"/>
                    <a:pt x="6" y="4"/>
                    <a:pt x="6" y="4"/>
                  </a:cubicBezTo>
                  <a:lnTo>
                    <a:pt x="6"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62" name="ïSľíḋe"/>
            <p:cNvSpPr/>
            <p:nvPr/>
          </p:nvSpPr>
          <p:spPr bwMode="auto">
            <a:xfrm>
              <a:off x="821132" y="1550295"/>
              <a:ext cx="29522" cy="30014"/>
            </a:xfrm>
            <a:custGeom>
              <a:avLst/>
              <a:gdLst>
                <a:gd name="T0" fmla="*/ 0 w 60"/>
                <a:gd name="T1" fmla="*/ 58 h 61"/>
                <a:gd name="T2" fmla="*/ 2 w 60"/>
                <a:gd name="T3" fmla="*/ 0 h 61"/>
                <a:gd name="T4" fmla="*/ 19 w 60"/>
                <a:gd name="T5" fmla="*/ 0 h 61"/>
                <a:gd name="T6" fmla="*/ 30 w 60"/>
                <a:gd name="T7" fmla="*/ 41 h 61"/>
                <a:gd name="T8" fmla="*/ 41 w 60"/>
                <a:gd name="T9" fmla="*/ 0 h 61"/>
                <a:gd name="T10" fmla="*/ 60 w 60"/>
                <a:gd name="T11" fmla="*/ 0 h 61"/>
                <a:gd name="T12" fmla="*/ 57 w 60"/>
                <a:gd name="T13" fmla="*/ 61 h 61"/>
                <a:gd name="T14" fmla="*/ 46 w 60"/>
                <a:gd name="T15" fmla="*/ 61 h 61"/>
                <a:gd name="T16" fmla="*/ 49 w 60"/>
                <a:gd name="T17" fmla="*/ 14 h 61"/>
                <a:gd name="T18" fmla="*/ 35 w 60"/>
                <a:gd name="T19" fmla="*/ 61 h 61"/>
                <a:gd name="T20" fmla="*/ 22 w 60"/>
                <a:gd name="T21" fmla="*/ 61 h 61"/>
                <a:gd name="T22" fmla="*/ 13 w 60"/>
                <a:gd name="T23" fmla="*/ 11 h 61"/>
                <a:gd name="T24" fmla="*/ 11 w 60"/>
                <a:gd name="T25" fmla="*/ 61 h 61"/>
                <a:gd name="T26" fmla="*/ 0 w 60"/>
                <a:gd name="T27" fmla="*/ 58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 h="61">
                  <a:moveTo>
                    <a:pt x="0" y="58"/>
                  </a:moveTo>
                  <a:lnTo>
                    <a:pt x="2" y="0"/>
                  </a:lnTo>
                  <a:lnTo>
                    <a:pt x="19" y="0"/>
                  </a:lnTo>
                  <a:lnTo>
                    <a:pt x="30" y="41"/>
                  </a:lnTo>
                  <a:lnTo>
                    <a:pt x="41" y="0"/>
                  </a:lnTo>
                  <a:lnTo>
                    <a:pt x="60" y="0"/>
                  </a:lnTo>
                  <a:lnTo>
                    <a:pt x="57" y="61"/>
                  </a:lnTo>
                  <a:lnTo>
                    <a:pt x="46" y="61"/>
                  </a:lnTo>
                  <a:lnTo>
                    <a:pt x="49" y="14"/>
                  </a:lnTo>
                  <a:lnTo>
                    <a:pt x="35" y="61"/>
                  </a:lnTo>
                  <a:lnTo>
                    <a:pt x="22" y="61"/>
                  </a:lnTo>
                  <a:lnTo>
                    <a:pt x="13" y="11"/>
                  </a:lnTo>
                  <a:lnTo>
                    <a:pt x="11" y="61"/>
                  </a:lnTo>
                  <a:lnTo>
                    <a:pt x="0" y="5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63" name="îṩļíḓé"/>
            <p:cNvSpPr/>
            <p:nvPr/>
          </p:nvSpPr>
          <p:spPr bwMode="auto">
            <a:xfrm>
              <a:off x="862955" y="1550295"/>
              <a:ext cx="30014" cy="30014"/>
            </a:xfrm>
            <a:custGeom>
              <a:avLst/>
              <a:gdLst>
                <a:gd name="T0" fmla="*/ 61 w 61"/>
                <a:gd name="T1" fmla="*/ 61 h 61"/>
                <a:gd name="T2" fmla="*/ 47 w 61"/>
                <a:gd name="T3" fmla="*/ 61 h 61"/>
                <a:gd name="T4" fmla="*/ 41 w 61"/>
                <a:gd name="T5" fmla="*/ 47 h 61"/>
                <a:gd name="T6" fmla="*/ 17 w 61"/>
                <a:gd name="T7" fmla="*/ 47 h 61"/>
                <a:gd name="T8" fmla="*/ 11 w 61"/>
                <a:gd name="T9" fmla="*/ 61 h 61"/>
                <a:gd name="T10" fmla="*/ 0 w 61"/>
                <a:gd name="T11" fmla="*/ 61 h 61"/>
                <a:gd name="T12" fmla="*/ 22 w 61"/>
                <a:gd name="T13" fmla="*/ 0 h 61"/>
                <a:gd name="T14" fmla="*/ 36 w 61"/>
                <a:gd name="T15" fmla="*/ 0 h 61"/>
                <a:gd name="T16" fmla="*/ 61 w 61"/>
                <a:gd name="T17" fmla="*/ 61 h 61"/>
                <a:gd name="T18" fmla="*/ 36 w 61"/>
                <a:gd name="T19" fmla="*/ 38 h 61"/>
                <a:gd name="T20" fmla="*/ 28 w 61"/>
                <a:gd name="T21" fmla="*/ 16 h 61"/>
                <a:gd name="T22" fmla="*/ 19 w 61"/>
                <a:gd name="T23" fmla="*/ 38 h 61"/>
                <a:gd name="T24" fmla="*/ 36 w 61"/>
                <a:gd name="T25" fmla="*/ 38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1" h="61">
                  <a:moveTo>
                    <a:pt x="61" y="61"/>
                  </a:moveTo>
                  <a:lnTo>
                    <a:pt x="47" y="61"/>
                  </a:lnTo>
                  <a:lnTo>
                    <a:pt x="41" y="47"/>
                  </a:lnTo>
                  <a:lnTo>
                    <a:pt x="17" y="47"/>
                  </a:lnTo>
                  <a:lnTo>
                    <a:pt x="11" y="61"/>
                  </a:lnTo>
                  <a:lnTo>
                    <a:pt x="0" y="61"/>
                  </a:lnTo>
                  <a:lnTo>
                    <a:pt x="22" y="0"/>
                  </a:lnTo>
                  <a:lnTo>
                    <a:pt x="36" y="0"/>
                  </a:lnTo>
                  <a:lnTo>
                    <a:pt x="61" y="61"/>
                  </a:lnTo>
                  <a:close/>
                  <a:moveTo>
                    <a:pt x="36" y="38"/>
                  </a:moveTo>
                  <a:lnTo>
                    <a:pt x="28" y="16"/>
                  </a:lnTo>
                  <a:lnTo>
                    <a:pt x="19" y="38"/>
                  </a:lnTo>
                  <a:lnTo>
                    <a:pt x="36"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64" name="íšḻiḍè"/>
            <p:cNvSpPr/>
            <p:nvPr/>
          </p:nvSpPr>
          <p:spPr bwMode="auto">
            <a:xfrm>
              <a:off x="903793" y="1550295"/>
              <a:ext cx="22633" cy="28538"/>
            </a:xfrm>
            <a:custGeom>
              <a:avLst/>
              <a:gdLst>
                <a:gd name="T0" fmla="*/ 5 w 46"/>
                <a:gd name="T1" fmla="*/ 58 h 58"/>
                <a:gd name="T2" fmla="*/ 0 w 46"/>
                <a:gd name="T3" fmla="*/ 0 h 58"/>
                <a:gd name="T4" fmla="*/ 13 w 46"/>
                <a:gd name="T5" fmla="*/ 0 h 58"/>
                <a:gd name="T6" fmla="*/ 16 w 46"/>
                <a:gd name="T7" fmla="*/ 47 h 58"/>
                <a:gd name="T8" fmla="*/ 46 w 46"/>
                <a:gd name="T9" fmla="*/ 47 h 58"/>
                <a:gd name="T10" fmla="*/ 46 w 46"/>
                <a:gd name="T11" fmla="*/ 55 h 58"/>
                <a:gd name="T12" fmla="*/ 5 w 46"/>
                <a:gd name="T13" fmla="*/ 58 h 58"/>
              </a:gdLst>
              <a:ahLst/>
              <a:cxnLst>
                <a:cxn ang="0">
                  <a:pos x="T0" y="T1"/>
                </a:cxn>
                <a:cxn ang="0">
                  <a:pos x="T2" y="T3"/>
                </a:cxn>
                <a:cxn ang="0">
                  <a:pos x="T4" y="T5"/>
                </a:cxn>
                <a:cxn ang="0">
                  <a:pos x="T6" y="T7"/>
                </a:cxn>
                <a:cxn ang="0">
                  <a:pos x="T8" y="T9"/>
                </a:cxn>
                <a:cxn ang="0">
                  <a:pos x="T10" y="T11"/>
                </a:cxn>
                <a:cxn ang="0">
                  <a:pos x="T12" y="T13"/>
                </a:cxn>
              </a:cxnLst>
              <a:rect l="0" t="0" r="r" b="b"/>
              <a:pathLst>
                <a:path w="46" h="58">
                  <a:moveTo>
                    <a:pt x="5" y="58"/>
                  </a:moveTo>
                  <a:lnTo>
                    <a:pt x="0" y="0"/>
                  </a:lnTo>
                  <a:lnTo>
                    <a:pt x="13" y="0"/>
                  </a:lnTo>
                  <a:lnTo>
                    <a:pt x="16" y="47"/>
                  </a:lnTo>
                  <a:lnTo>
                    <a:pt x="46" y="47"/>
                  </a:lnTo>
                  <a:lnTo>
                    <a:pt x="46" y="55"/>
                  </a:lnTo>
                  <a:lnTo>
                    <a:pt x="5" y="5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65" name="iśļïďè"/>
            <p:cNvSpPr/>
            <p:nvPr/>
          </p:nvSpPr>
          <p:spPr bwMode="auto">
            <a:xfrm>
              <a:off x="957917" y="1540455"/>
              <a:ext cx="27062" cy="31490"/>
            </a:xfrm>
            <a:custGeom>
              <a:avLst/>
              <a:gdLst>
                <a:gd name="T0" fmla="*/ 0 w 20"/>
                <a:gd name="T1" fmla="*/ 3 h 23"/>
                <a:gd name="T2" fmla="*/ 4 w 20"/>
                <a:gd name="T3" fmla="*/ 2 h 23"/>
                <a:gd name="T4" fmla="*/ 6 w 20"/>
                <a:gd name="T5" fmla="*/ 14 h 23"/>
                <a:gd name="T6" fmla="*/ 7 w 20"/>
                <a:gd name="T7" fmla="*/ 17 h 23"/>
                <a:gd name="T8" fmla="*/ 9 w 20"/>
                <a:gd name="T9" fmla="*/ 19 h 23"/>
                <a:gd name="T10" fmla="*/ 12 w 20"/>
                <a:gd name="T11" fmla="*/ 19 h 23"/>
                <a:gd name="T12" fmla="*/ 14 w 20"/>
                <a:gd name="T13" fmla="*/ 18 h 23"/>
                <a:gd name="T14" fmla="*/ 15 w 20"/>
                <a:gd name="T15" fmla="*/ 16 h 23"/>
                <a:gd name="T16" fmla="*/ 15 w 20"/>
                <a:gd name="T17" fmla="*/ 12 h 23"/>
                <a:gd name="T18" fmla="*/ 13 w 20"/>
                <a:gd name="T19" fmla="*/ 0 h 23"/>
                <a:gd name="T20" fmla="*/ 17 w 20"/>
                <a:gd name="T21" fmla="*/ 0 h 23"/>
                <a:gd name="T22" fmla="*/ 19 w 20"/>
                <a:gd name="T23" fmla="*/ 11 h 23"/>
                <a:gd name="T24" fmla="*/ 20 w 20"/>
                <a:gd name="T25" fmla="*/ 16 h 23"/>
                <a:gd name="T26" fmla="*/ 19 w 20"/>
                <a:gd name="T27" fmla="*/ 19 h 23"/>
                <a:gd name="T28" fmla="*/ 17 w 20"/>
                <a:gd name="T29" fmla="*/ 22 h 23"/>
                <a:gd name="T30" fmla="*/ 13 w 20"/>
                <a:gd name="T31" fmla="*/ 23 h 23"/>
                <a:gd name="T32" fmla="*/ 8 w 20"/>
                <a:gd name="T33" fmla="*/ 23 h 23"/>
                <a:gd name="T34" fmla="*/ 5 w 20"/>
                <a:gd name="T35" fmla="*/ 22 h 23"/>
                <a:gd name="T36" fmla="*/ 3 w 20"/>
                <a:gd name="T37" fmla="*/ 20 h 23"/>
                <a:gd name="T38" fmla="*/ 2 w 20"/>
                <a:gd name="T39" fmla="*/ 14 h 23"/>
                <a:gd name="T40" fmla="*/ 0 w 20"/>
                <a:gd name="T41" fmla="*/ 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 h="23">
                  <a:moveTo>
                    <a:pt x="0" y="3"/>
                  </a:moveTo>
                  <a:cubicBezTo>
                    <a:pt x="4" y="2"/>
                    <a:pt x="4" y="2"/>
                    <a:pt x="4" y="2"/>
                  </a:cubicBezTo>
                  <a:cubicBezTo>
                    <a:pt x="6" y="14"/>
                    <a:pt x="6" y="14"/>
                    <a:pt x="6" y="14"/>
                  </a:cubicBezTo>
                  <a:cubicBezTo>
                    <a:pt x="7" y="15"/>
                    <a:pt x="7" y="17"/>
                    <a:pt x="7" y="17"/>
                  </a:cubicBezTo>
                  <a:cubicBezTo>
                    <a:pt x="7" y="18"/>
                    <a:pt x="8" y="19"/>
                    <a:pt x="9" y="19"/>
                  </a:cubicBezTo>
                  <a:cubicBezTo>
                    <a:pt x="10" y="19"/>
                    <a:pt x="11" y="20"/>
                    <a:pt x="12" y="19"/>
                  </a:cubicBezTo>
                  <a:cubicBezTo>
                    <a:pt x="13" y="19"/>
                    <a:pt x="14" y="19"/>
                    <a:pt x="14" y="18"/>
                  </a:cubicBezTo>
                  <a:cubicBezTo>
                    <a:pt x="15" y="17"/>
                    <a:pt x="15" y="17"/>
                    <a:pt x="15" y="16"/>
                  </a:cubicBezTo>
                  <a:cubicBezTo>
                    <a:pt x="15" y="15"/>
                    <a:pt x="15" y="14"/>
                    <a:pt x="15" y="12"/>
                  </a:cubicBezTo>
                  <a:cubicBezTo>
                    <a:pt x="13" y="0"/>
                    <a:pt x="13" y="0"/>
                    <a:pt x="13" y="0"/>
                  </a:cubicBezTo>
                  <a:cubicBezTo>
                    <a:pt x="17" y="0"/>
                    <a:pt x="17" y="0"/>
                    <a:pt x="17" y="0"/>
                  </a:cubicBezTo>
                  <a:cubicBezTo>
                    <a:pt x="19" y="11"/>
                    <a:pt x="19" y="11"/>
                    <a:pt x="19" y="11"/>
                  </a:cubicBezTo>
                  <a:cubicBezTo>
                    <a:pt x="19" y="14"/>
                    <a:pt x="20" y="15"/>
                    <a:pt x="20" y="16"/>
                  </a:cubicBezTo>
                  <a:cubicBezTo>
                    <a:pt x="20" y="18"/>
                    <a:pt x="19" y="19"/>
                    <a:pt x="19" y="19"/>
                  </a:cubicBezTo>
                  <a:cubicBezTo>
                    <a:pt x="18" y="20"/>
                    <a:pt x="18" y="21"/>
                    <a:pt x="17" y="22"/>
                  </a:cubicBezTo>
                  <a:cubicBezTo>
                    <a:pt x="16" y="22"/>
                    <a:pt x="14" y="23"/>
                    <a:pt x="13" y="23"/>
                  </a:cubicBezTo>
                  <a:cubicBezTo>
                    <a:pt x="11" y="23"/>
                    <a:pt x="9" y="23"/>
                    <a:pt x="8" y="23"/>
                  </a:cubicBezTo>
                  <a:cubicBezTo>
                    <a:pt x="7" y="23"/>
                    <a:pt x="6" y="22"/>
                    <a:pt x="5" y="22"/>
                  </a:cubicBezTo>
                  <a:cubicBezTo>
                    <a:pt x="4" y="21"/>
                    <a:pt x="4" y="20"/>
                    <a:pt x="3" y="20"/>
                  </a:cubicBezTo>
                  <a:cubicBezTo>
                    <a:pt x="3" y="18"/>
                    <a:pt x="2" y="17"/>
                    <a:pt x="2" y="14"/>
                  </a:cubicBezTo>
                  <a:lnTo>
                    <a:pt x="0"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66" name="ïsḻîḓe"/>
            <p:cNvSpPr/>
            <p:nvPr/>
          </p:nvSpPr>
          <p:spPr bwMode="auto">
            <a:xfrm>
              <a:off x="991375" y="1529630"/>
              <a:ext cx="32474" cy="35426"/>
            </a:xfrm>
            <a:custGeom>
              <a:avLst/>
              <a:gdLst>
                <a:gd name="T0" fmla="*/ 22 w 66"/>
                <a:gd name="T1" fmla="*/ 72 h 72"/>
                <a:gd name="T2" fmla="*/ 0 w 66"/>
                <a:gd name="T3" fmla="*/ 17 h 72"/>
                <a:gd name="T4" fmla="*/ 11 w 66"/>
                <a:gd name="T5" fmla="*/ 11 h 72"/>
                <a:gd name="T6" fmla="*/ 50 w 66"/>
                <a:gd name="T7" fmla="*/ 42 h 72"/>
                <a:gd name="T8" fmla="*/ 36 w 66"/>
                <a:gd name="T9" fmla="*/ 3 h 72"/>
                <a:gd name="T10" fmla="*/ 47 w 66"/>
                <a:gd name="T11" fmla="*/ 0 h 72"/>
                <a:gd name="T12" fmla="*/ 66 w 66"/>
                <a:gd name="T13" fmla="*/ 58 h 72"/>
                <a:gd name="T14" fmla="*/ 55 w 66"/>
                <a:gd name="T15" fmla="*/ 61 h 72"/>
                <a:gd name="T16" fmla="*/ 20 w 66"/>
                <a:gd name="T17" fmla="*/ 33 h 72"/>
                <a:gd name="T18" fmla="*/ 33 w 66"/>
                <a:gd name="T19" fmla="*/ 69 h 72"/>
                <a:gd name="T20" fmla="*/ 22 w 66"/>
                <a:gd name="T21"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72">
                  <a:moveTo>
                    <a:pt x="22" y="72"/>
                  </a:moveTo>
                  <a:lnTo>
                    <a:pt x="0" y="17"/>
                  </a:lnTo>
                  <a:lnTo>
                    <a:pt x="11" y="11"/>
                  </a:lnTo>
                  <a:lnTo>
                    <a:pt x="50" y="42"/>
                  </a:lnTo>
                  <a:lnTo>
                    <a:pt x="36" y="3"/>
                  </a:lnTo>
                  <a:lnTo>
                    <a:pt x="47" y="0"/>
                  </a:lnTo>
                  <a:lnTo>
                    <a:pt x="66" y="58"/>
                  </a:lnTo>
                  <a:lnTo>
                    <a:pt x="55" y="61"/>
                  </a:lnTo>
                  <a:lnTo>
                    <a:pt x="20" y="33"/>
                  </a:lnTo>
                  <a:lnTo>
                    <a:pt x="33" y="69"/>
                  </a:lnTo>
                  <a:lnTo>
                    <a:pt x="22" y="7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67" name="iś1ïdé"/>
            <p:cNvSpPr/>
            <p:nvPr/>
          </p:nvSpPr>
          <p:spPr bwMode="auto">
            <a:xfrm>
              <a:off x="1021389" y="1521757"/>
              <a:ext cx="21649" cy="27062"/>
            </a:xfrm>
            <a:custGeom>
              <a:avLst/>
              <a:gdLst>
                <a:gd name="T0" fmla="*/ 36 w 44"/>
                <a:gd name="T1" fmla="*/ 55 h 55"/>
                <a:gd name="T2" fmla="*/ 0 w 44"/>
                <a:gd name="T3" fmla="*/ 5 h 55"/>
                <a:gd name="T4" fmla="*/ 11 w 44"/>
                <a:gd name="T5" fmla="*/ 0 h 55"/>
                <a:gd name="T6" fmla="*/ 44 w 44"/>
                <a:gd name="T7" fmla="*/ 49 h 55"/>
                <a:gd name="T8" fmla="*/ 36 w 44"/>
                <a:gd name="T9" fmla="*/ 55 h 55"/>
              </a:gdLst>
              <a:ahLst/>
              <a:cxnLst>
                <a:cxn ang="0">
                  <a:pos x="T0" y="T1"/>
                </a:cxn>
                <a:cxn ang="0">
                  <a:pos x="T2" y="T3"/>
                </a:cxn>
                <a:cxn ang="0">
                  <a:pos x="T4" y="T5"/>
                </a:cxn>
                <a:cxn ang="0">
                  <a:pos x="T6" y="T7"/>
                </a:cxn>
                <a:cxn ang="0">
                  <a:pos x="T8" y="T9"/>
                </a:cxn>
              </a:cxnLst>
              <a:rect l="0" t="0" r="r" b="b"/>
              <a:pathLst>
                <a:path w="44" h="55">
                  <a:moveTo>
                    <a:pt x="36" y="55"/>
                  </a:moveTo>
                  <a:lnTo>
                    <a:pt x="0" y="5"/>
                  </a:lnTo>
                  <a:lnTo>
                    <a:pt x="11" y="0"/>
                  </a:lnTo>
                  <a:lnTo>
                    <a:pt x="44" y="49"/>
                  </a:lnTo>
                  <a:lnTo>
                    <a:pt x="36" y="5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68" name="îṧľiḋé"/>
            <p:cNvSpPr/>
            <p:nvPr/>
          </p:nvSpPr>
          <p:spPr bwMode="auto">
            <a:xfrm>
              <a:off x="1032213" y="1498632"/>
              <a:ext cx="33950" cy="32474"/>
            </a:xfrm>
            <a:custGeom>
              <a:avLst/>
              <a:gdLst>
                <a:gd name="T0" fmla="*/ 60 w 69"/>
                <a:gd name="T1" fmla="*/ 66 h 66"/>
                <a:gd name="T2" fmla="*/ 0 w 69"/>
                <a:gd name="T3" fmla="*/ 38 h 66"/>
                <a:gd name="T4" fmla="*/ 11 w 69"/>
                <a:gd name="T5" fmla="*/ 30 h 66"/>
                <a:gd name="T6" fmla="*/ 52 w 69"/>
                <a:gd name="T7" fmla="*/ 49 h 66"/>
                <a:gd name="T8" fmla="*/ 30 w 69"/>
                <a:gd name="T9" fmla="*/ 8 h 66"/>
                <a:gd name="T10" fmla="*/ 38 w 69"/>
                <a:gd name="T11" fmla="*/ 0 h 66"/>
                <a:gd name="T12" fmla="*/ 69 w 69"/>
                <a:gd name="T13" fmla="*/ 55 h 66"/>
                <a:gd name="T14" fmla="*/ 60 w 69"/>
                <a:gd name="T15" fmla="*/ 66 h 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 h="66">
                  <a:moveTo>
                    <a:pt x="60" y="66"/>
                  </a:moveTo>
                  <a:lnTo>
                    <a:pt x="0" y="38"/>
                  </a:lnTo>
                  <a:lnTo>
                    <a:pt x="11" y="30"/>
                  </a:lnTo>
                  <a:lnTo>
                    <a:pt x="52" y="49"/>
                  </a:lnTo>
                  <a:lnTo>
                    <a:pt x="30" y="8"/>
                  </a:lnTo>
                  <a:lnTo>
                    <a:pt x="38" y="0"/>
                  </a:lnTo>
                  <a:lnTo>
                    <a:pt x="69" y="55"/>
                  </a:lnTo>
                  <a:lnTo>
                    <a:pt x="60" y="6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69" name="í$ḷïḋé"/>
            <p:cNvSpPr/>
            <p:nvPr/>
          </p:nvSpPr>
          <p:spPr bwMode="auto">
            <a:xfrm>
              <a:off x="1053863" y="1474030"/>
              <a:ext cx="34934" cy="32474"/>
            </a:xfrm>
            <a:custGeom>
              <a:avLst/>
              <a:gdLst>
                <a:gd name="T0" fmla="*/ 52 w 71"/>
                <a:gd name="T1" fmla="*/ 66 h 66"/>
                <a:gd name="T2" fmla="*/ 0 w 71"/>
                <a:gd name="T3" fmla="*/ 41 h 66"/>
                <a:gd name="T4" fmla="*/ 16 w 71"/>
                <a:gd name="T5" fmla="*/ 0 h 66"/>
                <a:gd name="T6" fmla="*/ 27 w 71"/>
                <a:gd name="T7" fmla="*/ 5 h 66"/>
                <a:gd name="T8" fmla="*/ 14 w 71"/>
                <a:gd name="T9" fmla="*/ 33 h 66"/>
                <a:gd name="T10" fmla="*/ 25 w 71"/>
                <a:gd name="T11" fmla="*/ 39 h 66"/>
                <a:gd name="T12" fmla="*/ 38 w 71"/>
                <a:gd name="T13" fmla="*/ 11 h 66"/>
                <a:gd name="T14" fmla="*/ 47 w 71"/>
                <a:gd name="T15" fmla="*/ 16 h 66"/>
                <a:gd name="T16" fmla="*/ 33 w 71"/>
                <a:gd name="T17" fmla="*/ 44 h 66"/>
                <a:gd name="T18" fmla="*/ 49 w 71"/>
                <a:gd name="T19" fmla="*/ 50 h 66"/>
                <a:gd name="T20" fmla="*/ 63 w 71"/>
                <a:gd name="T21" fmla="*/ 19 h 66"/>
                <a:gd name="T22" fmla="*/ 71 w 71"/>
                <a:gd name="T23" fmla="*/ 25 h 66"/>
                <a:gd name="T24" fmla="*/ 52 w 71"/>
                <a:gd name="T25"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66">
                  <a:moveTo>
                    <a:pt x="52" y="66"/>
                  </a:moveTo>
                  <a:lnTo>
                    <a:pt x="0" y="41"/>
                  </a:lnTo>
                  <a:lnTo>
                    <a:pt x="16" y="0"/>
                  </a:lnTo>
                  <a:lnTo>
                    <a:pt x="27" y="5"/>
                  </a:lnTo>
                  <a:lnTo>
                    <a:pt x="14" y="33"/>
                  </a:lnTo>
                  <a:lnTo>
                    <a:pt x="25" y="39"/>
                  </a:lnTo>
                  <a:lnTo>
                    <a:pt x="38" y="11"/>
                  </a:lnTo>
                  <a:lnTo>
                    <a:pt x="47" y="16"/>
                  </a:lnTo>
                  <a:lnTo>
                    <a:pt x="33" y="44"/>
                  </a:lnTo>
                  <a:lnTo>
                    <a:pt x="49" y="50"/>
                  </a:lnTo>
                  <a:lnTo>
                    <a:pt x="63" y="19"/>
                  </a:lnTo>
                  <a:lnTo>
                    <a:pt x="71" y="25"/>
                  </a:lnTo>
                  <a:lnTo>
                    <a:pt x="52" y="6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70" name="ïṣļîďè"/>
            <p:cNvSpPr/>
            <p:nvPr/>
          </p:nvSpPr>
          <p:spPr bwMode="auto">
            <a:xfrm>
              <a:off x="1064687" y="1442540"/>
              <a:ext cx="34934" cy="28538"/>
            </a:xfrm>
            <a:custGeom>
              <a:avLst/>
              <a:gdLst>
                <a:gd name="T0" fmla="*/ 22 w 26"/>
                <a:gd name="T1" fmla="*/ 21 h 21"/>
                <a:gd name="T2" fmla="*/ 0 w 26"/>
                <a:gd name="T3" fmla="*/ 16 h 21"/>
                <a:gd name="T4" fmla="*/ 3 w 26"/>
                <a:gd name="T5" fmla="*/ 7 h 21"/>
                <a:gd name="T6" fmla="*/ 4 w 26"/>
                <a:gd name="T7" fmla="*/ 2 h 21"/>
                <a:gd name="T8" fmla="*/ 7 w 26"/>
                <a:gd name="T9" fmla="*/ 0 h 21"/>
                <a:gd name="T10" fmla="*/ 10 w 26"/>
                <a:gd name="T11" fmla="*/ 0 h 21"/>
                <a:gd name="T12" fmla="*/ 14 w 26"/>
                <a:gd name="T13" fmla="*/ 3 h 21"/>
                <a:gd name="T14" fmla="*/ 15 w 26"/>
                <a:gd name="T15" fmla="*/ 7 h 21"/>
                <a:gd name="T16" fmla="*/ 17 w 26"/>
                <a:gd name="T17" fmla="*/ 5 h 21"/>
                <a:gd name="T18" fmla="*/ 21 w 26"/>
                <a:gd name="T19" fmla="*/ 4 h 21"/>
                <a:gd name="T20" fmla="*/ 26 w 26"/>
                <a:gd name="T21" fmla="*/ 2 h 21"/>
                <a:gd name="T22" fmla="*/ 25 w 26"/>
                <a:gd name="T23" fmla="*/ 7 h 21"/>
                <a:gd name="T24" fmla="*/ 20 w 26"/>
                <a:gd name="T25" fmla="*/ 9 h 21"/>
                <a:gd name="T26" fmla="*/ 16 w 26"/>
                <a:gd name="T27" fmla="*/ 11 h 21"/>
                <a:gd name="T28" fmla="*/ 15 w 26"/>
                <a:gd name="T29" fmla="*/ 12 h 21"/>
                <a:gd name="T30" fmla="*/ 14 w 26"/>
                <a:gd name="T31" fmla="*/ 14 h 21"/>
                <a:gd name="T32" fmla="*/ 14 w 26"/>
                <a:gd name="T33" fmla="*/ 15 h 21"/>
                <a:gd name="T34" fmla="*/ 23 w 26"/>
                <a:gd name="T35" fmla="*/ 17 h 21"/>
                <a:gd name="T36" fmla="*/ 22 w 26"/>
                <a:gd name="T37" fmla="*/ 21 h 21"/>
                <a:gd name="T38" fmla="*/ 10 w 26"/>
                <a:gd name="T39" fmla="*/ 14 h 21"/>
                <a:gd name="T40" fmla="*/ 11 w 26"/>
                <a:gd name="T41" fmla="*/ 11 h 21"/>
                <a:gd name="T42" fmla="*/ 12 w 26"/>
                <a:gd name="T43" fmla="*/ 7 h 21"/>
                <a:gd name="T44" fmla="*/ 11 w 26"/>
                <a:gd name="T45" fmla="*/ 6 h 21"/>
                <a:gd name="T46" fmla="*/ 10 w 26"/>
                <a:gd name="T47" fmla="*/ 5 h 21"/>
                <a:gd name="T48" fmla="*/ 8 w 26"/>
                <a:gd name="T49" fmla="*/ 5 h 21"/>
                <a:gd name="T50" fmla="*/ 7 w 26"/>
                <a:gd name="T51" fmla="*/ 6 h 21"/>
                <a:gd name="T52" fmla="*/ 6 w 26"/>
                <a:gd name="T53" fmla="*/ 9 h 21"/>
                <a:gd name="T54" fmla="*/ 5 w 26"/>
                <a:gd name="T55" fmla="*/ 13 h 21"/>
                <a:gd name="T56" fmla="*/ 10 w 26"/>
                <a:gd name="T57" fmla="*/ 14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6" h="21">
                  <a:moveTo>
                    <a:pt x="22" y="21"/>
                  </a:moveTo>
                  <a:cubicBezTo>
                    <a:pt x="0" y="16"/>
                    <a:pt x="0" y="16"/>
                    <a:pt x="0" y="16"/>
                  </a:cubicBezTo>
                  <a:cubicBezTo>
                    <a:pt x="3" y="7"/>
                    <a:pt x="3" y="7"/>
                    <a:pt x="3" y="7"/>
                  </a:cubicBezTo>
                  <a:cubicBezTo>
                    <a:pt x="3" y="5"/>
                    <a:pt x="4" y="3"/>
                    <a:pt x="4" y="2"/>
                  </a:cubicBezTo>
                  <a:cubicBezTo>
                    <a:pt x="5" y="2"/>
                    <a:pt x="6" y="1"/>
                    <a:pt x="7" y="0"/>
                  </a:cubicBezTo>
                  <a:cubicBezTo>
                    <a:pt x="8" y="0"/>
                    <a:pt x="9" y="0"/>
                    <a:pt x="10" y="0"/>
                  </a:cubicBezTo>
                  <a:cubicBezTo>
                    <a:pt x="12" y="1"/>
                    <a:pt x="13" y="1"/>
                    <a:pt x="14" y="3"/>
                  </a:cubicBezTo>
                  <a:cubicBezTo>
                    <a:pt x="15" y="4"/>
                    <a:pt x="15" y="5"/>
                    <a:pt x="15" y="7"/>
                  </a:cubicBezTo>
                  <a:cubicBezTo>
                    <a:pt x="16" y="6"/>
                    <a:pt x="17" y="6"/>
                    <a:pt x="17" y="5"/>
                  </a:cubicBezTo>
                  <a:cubicBezTo>
                    <a:pt x="18" y="5"/>
                    <a:pt x="19" y="4"/>
                    <a:pt x="21" y="4"/>
                  </a:cubicBezTo>
                  <a:cubicBezTo>
                    <a:pt x="26" y="2"/>
                    <a:pt x="26" y="2"/>
                    <a:pt x="26" y="2"/>
                  </a:cubicBezTo>
                  <a:cubicBezTo>
                    <a:pt x="25" y="7"/>
                    <a:pt x="25" y="7"/>
                    <a:pt x="25" y="7"/>
                  </a:cubicBezTo>
                  <a:cubicBezTo>
                    <a:pt x="20" y="9"/>
                    <a:pt x="20" y="9"/>
                    <a:pt x="20" y="9"/>
                  </a:cubicBezTo>
                  <a:cubicBezTo>
                    <a:pt x="18" y="10"/>
                    <a:pt x="16" y="10"/>
                    <a:pt x="16" y="11"/>
                  </a:cubicBezTo>
                  <a:cubicBezTo>
                    <a:pt x="15" y="11"/>
                    <a:pt x="15" y="11"/>
                    <a:pt x="15" y="12"/>
                  </a:cubicBezTo>
                  <a:cubicBezTo>
                    <a:pt x="14" y="12"/>
                    <a:pt x="14" y="13"/>
                    <a:pt x="14" y="14"/>
                  </a:cubicBezTo>
                  <a:cubicBezTo>
                    <a:pt x="14" y="15"/>
                    <a:pt x="14" y="15"/>
                    <a:pt x="14" y="15"/>
                  </a:cubicBezTo>
                  <a:cubicBezTo>
                    <a:pt x="23" y="17"/>
                    <a:pt x="23" y="17"/>
                    <a:pt x="23" y="17"/>
                  </a:cubicBezTo>
                  <a:lnTo>
                    <a:pt x="22" y="21"/>
                  </a:lnTo>
                  <a:close/>
                  <a:moveTo>
                    <a:pt x="10" y="14"/>
                  </a:moveTo>
                  <a:cubicBezTo>
                    <a:pt x="11" y="11"/>
                    <a:pt x="11" y="11"/>
                    <a:pt x="11" y="11"/>
                  </a:cubicBezTo>
                  <a:cubicBezTo>
                    <a:pt x="12" y="9"/>
                    <a:pt x="12" y="8"/>
                    <a:pt x="12" y="7"/>
                  </a:cubicBezTo>
                  <a:cubicBezTo>
                    <a:pt x="12" y="6"/>
                    <a:pt x="11" y="6"/>
                    <a:pt x="11" y="6"/>
                  </a:cubicBezTo>
                  <a:cubicBezTo>
                    <a:pt x="11" y="5"/>
                    <a:pt x="10" y="5"/>
                    <a:pt x="10" y="5"/>
                  </a:cubicBezTo>
                  <a:cubicBezTo>
                    <a:pt x="9" y="5"/>
                    <a:pt x="8" y="5"/>
                    <a:pt x="8" y="5"/>
                  </a:cubicBezTo>
                  <a:cubicBezTo>
                    <a:pt x="7" y="5"/>
                    <a:pt x="7" y="6"/>
                    <a:pt x="7" y="6"/>
                  </a:cubicBezTo>
                  <a:cubicBezTo>
                    <a:pt x="6" y="7"/>
                    <a:pt x="6" y="8"/>
                    <a:pt x="6" y="9"/>
                  </a:cubicBezTo>
                  <a:cubicBezTo>
                    <a:pt x="5" y="13"/>
                    <a:pt x="5" y="13"/>
                    <a:pt x="5" y="13"/>
                  </a:cubicBezTo>
                  <a:lnTo>
                    <a:pt x="10"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71" name="íš1iḍe"/>
            <p:cNvSpPr/>
            <p:nvPr/>
          </p:nvSpPr>
          <p:spPr bwMode="auto">
            <a:xfrm>
              <a:off x="1072560" y="1408590"/>
              <a:ext cx="31490" cy="24602"/>
            </a:xfrm>
            <a:custGeom>
              <a:avLst/>
              <a:gdLst>
                <a:gd name="T0" fmla="*/ 14 w 23"/>
                <a:gd name="T1" fmla="*/ 18 h 18"/>
                <a:gd name="T2" fmla="*/ 14 w 23"/>
                <a:gd name="T3" fmla="*/ 13 h 18"/>
                <a:gd name="T4" fmla="*/ 17 w 23"/>
                <a:gd name="T5" fmla="*/ 12 h 18"/>
                <a:gd name="T6" fmla="*/ 19 w 23"/>
                <a:gd name="T7" fmla="*/ 9 h 18"/>
                <a:gd name="T8" fmla="*/ 18 w 23"/>
                <a:gd name="T9" fmla="*/ 6 h 18"/>
                <a:gd name="T10" fmla="*/ 16 w 23"/>
                <a:gd name="T11" fmla="*/ 4 h 18"/>
                <a:gd name="T12" fmla="*/ 15 w 23"/>
                <a:gd name="T13" fmla="*/ 5 h 18"/>
                <a:gd name="T14" fmla="*/ 14 w 23"/>
                <a:gd name="T15" fmla="*/ 6 h 18"/>
                <a:gd name="T16" fmla="*/ 12 w 23"/>
                <a:gd name="T17" fmla="*/ 10 h 18"/>
                <a:gd name="T18" fmla="*/ 10 w 23"/>
                <a:gd name="T19" fmla="*/ 14 h 18"/>
                <a:gd name="T20" fmla="*/ 5 w 23"/>
                <a:gd name="T21" fmla="*/ 16 h 18"/>
                <a:gd name="T22" fmla="*/ 2 w 23"/>
                <a:gd name="T23" fmla="*/ 15 h 18"/>
                <a:gd name="T24" fmla="*/ 0 w 23"/>
                <a:gd name="T25" fmla="*/ 12 h 18"/>
                <a:gd name="T26" fmla="*/ 0 w 23"/>
                <a:gd name="T27" fmla="*/ 7 h 18"/>
                <a:gd name="T28" fmla="*/ 2 w 23"/>
                <a:gd name="T29" fmla="*/ 1 h 18"/>
                <a:gd name="T30" fmla="*/ 7 w 23"/>
                <a:gd name="T31" fmla="*/ 0 h 18"/>
                <a:gd name="T32" fmla="*/ 7 w 23"/>
                <a:gd name="T33" fmla="*/ 4 h 18"/>
                <a:gd name="T34" fmla="*/ 5 w 23"/>
                <a:gd name="T35" fmla="*/ 5 h 18"/>
                <a:gd name="T36" fmla="*/ 4 w 23"/>
                <a:gd name="T37" fmla="*/ 8 h 18"/>
                <a:gd name="T38" fmla="*/ 4 w 23"/>
                <a:gd name="T39" fmla="*/ 11 h 18"/>
                <a:gd name="T40" fmla="*/ 5 w 23"/>
                <a:gd name="T41" fmla="*/ 12 h 18"/>
                <a:gd name="T42" fmla="*/ 7 w 23"/>
                <a:gd name="T43" fmla="*/ 11 h 18"/>
                <a:gd name="T44" fmla="*/ 9 w 23"/>
                <a:gd name="T45" fmla="*/ 7 h 18"/>
                <a:gd name="T46" fmla="*/ 11 w 23"/>
                <a:gd name="T47" fmla="*/ 3 h 18"/>
                <a:gd name="T48" fmla="*/ 13 w 23"/>
                <a:gd name="T49" fmla="*/ 0 h 18"/>
                <a:gd name="T50" fmla="*/ 17 w 23"/>
                <a:gd name="T51" fmla="*/ 0 h 18"/>
                <a:gd name="T52" fmla="*/ 20 w 23"/>
                <a:gd name="T53" fmla="*/ 1 h 18"/>
                <a:gd name="T54" fmla="*/ 22 w 23"/>
                <a:gd name="T55" fmla="*/ 5 h 18"/>
                <a:gd name="T56" fmla="*/ 22 w 23"/>
                <a:gd name="T57" fmla="*/ 9 h 18"/>
                <a:gd name="T58" fmla="*/ 20 w 23"/>
                <a:gd name="T59" fmla="*/ 15 h 18"/>
                <a:gd name="T60" fmla="*/ 14 w 23"/>
                <a:gd name="T61"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 h="18">
                  <a:moveTo>
                    <a:pt x="14" y="18"/>
                  </a:moveTo>
                  <a:cubicBezTo>
                    <a:pt x="14" y="13"/>
                    <a:pt x="14" y="13"/>
                    <a:pt x="14" y="13"/>
                  </a:cubicBezTo>
                  <a:cubicBezTo>
                    <a:pt x="16" y="13"/>
                    <a:pt x="17" y="13"/>
                    <a:pt x="17" y="12"/>
                  </a:cubicBezTo>
                  <a:cubicBezTo>
                    <a:pt x="18" y="11"/>
                    <a:pt x="19" y="10"/>
                    <a:pt x="19" y="9"/>
                  </a:cubicBezTo>
                  <a:cubicBezTo>
                    <a:pt x="19" y="7"/>
                    <a:pt x="19" y="6"/>
                    <a:pt x="18" y="6"/>
                  </a:cubicBezTo>
                  <a:cubicBezTo>
                    <a:pt x="18" y="5"/>
                    <a:pt x="17" y="4"/>
                    <a:pt x="16" y="4"/>
                  </a:cubicBezTo>
                  <a:cubicBezTo>
                    <a:pt x="16" y="4"/>
                    <a:pt x="15" y="4"/>
                    <a:pt x="15" y="5"/>
                  </a:cubicBezTo>
                  <a:cubicBezTo>
                    <a:pt x="14" y="5"/>
                    <a:pt x="14" y="5"/>
                    <a:pt x="14" y="6"/>
                  </a:cubicBezTo>
                  <a:cubicBezTo>
                    <a:pt x="14" y="7"/>
                    <a:pt x="13" y="8"/>
                    <a:pt x="12" y="10"/>
                  </a:cubicBezTo>
                  <a:cubicBezTo>
                    <a:pt x="12" y="12"/>
                    <a:pt x="11" y="13"/>
                    <a:pt x="10" y="14"/>
                  </a:cubicBezTo>
                  <a:cubicBezTo>
                    <a:pt x="8" y="15"/>
                    <a:pt x="7" y="16"/>
                    <a:pt x="5" y="16"/>
                  </a:cubicBezTo>
                  <a:cubicBezTo>
                    <a:pt x="4" y="16"/>
                    <a:pt x="3" y="15"/>
                    <a:pt x="2" y="15"/>
                  </a:cubicBezTo>
                  <a:cubicBezTo>
                    <a:pt x="1" y="14"/>
                    <a:pt x="1" y="13"/>
                    <a:pt x="0" y="12"/>
                  </a:cubicBezTo>
                  <a:cubicBezTo>
                    <a:pt x="0" y="10"/>
                    <a:pt x="0" y="9"/>
                    <a:pt x="0" y="7"/>
                  </a:cubicBezTo>
                  <a:cubicBezTo>
                    <a:pt x="0" y="5"/>
                    <a:pt x="1" y="3"/>
                    <a:pt x="2" y="1"/>
                  </a:cubicBezTo>
                  <a:cubicBezTo>
                    <a:pt x="4" y="0"/>
                    <a:pt x="5" y="0"/>
                    <a:pt x="7" y="0"/>
                  </a:cubicBezTo>
                  <a:cubicBezTo>
                    <a:pt x="7" y="4"/>
                    <a:pt x="7" y="4"/>
                    <a:pt x="7" y="4"/>
                  </a:cubicBezTo>
                  <a:cubicBezTo>
                    <a:pt x="6" y="4"/>
                    <a:pt x="5" y="4"/>
                    <a:pt x="5" y="5"/>
                  </a:cubicBezTo>
                  <a:cubicBezTo>
                    <a:pt x="4" y="6"/>
                    <a:pt x="4" y="6"/>
                    <a:pt x="4" y="8"/>
                  </a:cubicBezTo>
                  <a:cubicBezTo>
                    <a:pt x="3" y="9"/>
                    <a:pt x="4" y="10"/>
                    <a:pt x="4" y="11"/>
                  </a:cubicBezTo>
                  <a:cubicBezTo>
                    <a:pt x="4" y="11"/>
                    <a:pt x="5" y="12"/>
                    <a:pt x="5" y="12"/>
                  </a:cubicBezTo>
                  <a:cubicBezTo>
                    <a:pt x="6" y="12"/>
                    <a:pt x="6" y="12"/>
                    <a:pt x="7" y="11"/>
                  </a:cubicBezTo>
                  <a:cubicBezTo>
                    <a:pt x="7" y="11"/>
                    <a:pt x="8" y="9"/>
                    <a:pt x="9" y="7"/>
                  </a:cubicBezTo>
                  <a:cubicBezTo>
                    <a:pt x="9" y="5"/>
                    <a:pt x="10" y="4"/>
                    <a:pt x="11" y="3"/>
                  </a:cubicBezTo>
                  <a:cubicBezTo>
                    <a:pt x="11" y="2"/>
                    <a:pt x="12" y="1"/>
                    <a:pt x="13" y="0"/>
                  </a:cubicBezTo>
                  <a:cubicBezTo>
                    <a:pt x="14" y="0"/>
                    <a:pt x="15" y="0"/>
                    <a:pt x="17" y="0"/>
                  </a:cubicBezTo>
                  <a:cubicBezTo>
                    <a:pt x="18" y="0"/>
                    <a:pt x="19" y="1"/>
                    <a:pt x="20" y="1"/>
                  </a:cubicBezTo>
                  <a:cubicBezTo>
                    <a:pt x="21" y="2"/>
                    <a:pt x="22" y="3"/>
                    <a:pt x="22" y="5"/>
                  </a:cubicBezTo>
                  <a:cubicBezTo>
                    <a:pt x="23" y="6"/>
                    <a:pt x="23" y="7"/>
                    <a:pt x="22" y="9"/>
                  </a:cubicBezTo>
                  <a:cubicBezTo>
                    <a:pt x="22" y="12"/>
                    <a:pt x="21" y="14"/>
                    <a:pt x="20" y="15"/>
                  </a:cubicBezTo>
                  <a:cubicBezTo>
                    <a:pt x="19" y="17"/>
                    <a:pt x="17" y="17"/>
                    <a:pt x="14" y="1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72" name="íSļíḋè"/>
            <p:cNvSpPr/>
            <p:nvPr/>
          </p:nvSpPr>
          <p:spPr bwMode="auto">
            <a:xfrm>
              <a:off x="1075512" y="1386941"/>
              <a:ext cx="29522" cy="6888"/>
            </a:xfrm>
            <a:custGeom>
              <a:avLst/>
              <a:gdLst>
                <a:gd name="T0" fmla="*/ 60 w 60"/>
                <a:gd name="T1" fmla="*/ 14 h 14"/>
                <a:gd name="T2" fmla="*/ 0 w 60"/>
                <a:gd name="T3" fmla="*/ 11 h 14"/>
                <a:gd name="T4" fmla="*/ 0 w 60"/>
                <a:gd name="T5" fmla="*/ 0 h 14"/>
                <a:gd name="T6" fmla="*/ 60 w 60"/>
                <a:gd name="T7" fmla="*/ 3 h 14"/>
                <a:gd name="T8" fmla="*/ 60 w 60"/>
                <a:gd name="T9" fmla="*/ 14 h 14"/>
              </a:gdLst>
              <a:ahLst/>
              <a:cxnLst>
                <a:cxn ang="0">
                  <a:pos x="T0" y="T1"/>
                </a:cxn>
                <a:cxn ang="0">
                  <a:pos x="T2" y="T3"/>
                </a:cxn>
                <a:cxn ang="0">
                  <a:pos x="T4" y="T5"/>
                </a:cxn>
                <a:cxn ang="0">
                  <a:pos x="T6" y="T7"/>
                </a:cxn>
                <a:cxn ang="0">
                  <a:pos x="T8" y="T9"/>
                </a:cxn>
              </a:cxnLst>
              <a:rect l="0" t="0" r="r" b="b"/>
              <a:pathLst>
                <a:path w="60" h="14">
                  <a:moveTo>
                    <a:pt x="60" y="14"/>
                  </a:moveTo>
                  <a:lnTo>
                    <a:pt x="0" y="11"/>
                  </a:lnTo>
                  <a:lnTo>
                    <a:pt x="0" y="0"/>
                  </a:lnTo>
                  <a:lnTo>
                    <a:pt x="60" y="3"/>
                  </a:lnTo>
                  <a:lnTo>
                    <a:pt x="60"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73" name="îṥḻiḑé"/>
            <p:cNvSpPr/>
            <p:nvPr/>
          </p:nvSpPr>
          <p:spPr bwMode="auto">
            <a:xfrm>
              <a:off x="1075512" y="1350038"/>
              <a:ext cx="29522" cy="24602"/>
            </a:xfrm>
            <a:custGeom>
              <a:avLst/>
              <a:gdLst>
                <a:gd name="T0" fmla="*/ 60 w 60"/>
                <a:gd name="T1" fmla="*/ 31 h 50"/>
                <a:gd name="T2" fmla="*/ 11 w 60"/>
                <a:gd name="T3" fmla="*/ 31 h 50"/>
                <a:gd name="T4" fmla="*/ 11 w 60"/>
                <a:gd name="T5" fmla="*/ 50 h 50"/>
                <a:gd name="T6" fmla="*/ 0 w 60"/>
                <a:gd name="T7" fmla="*/ 47 h 50"/>
                <a:gd name="T8" fmla="*/ 3 w 60"/>
                <a:gd name="T9" fmla="*/ 0 h 50"/>
                <a:gd name="T10" fmla="*/ 11 w 60"/>
                <a:gd name="T11" fmla="*/ 0 h 50"/>
                <a:gd name="T12" fmla="*/ 11 w 60"/>
                <a:gd name="T13" fmla="*/ 20 h 50"/>
                <a:gd name="T14" fmla="*/ 60 w 60"/>
                <a:gd name="T15" fmla="*/ 20 h 50"/>
                <a:gd name="T16" fmla="*/ 60 w 60"/>
                <a:gd name="T17" fmla="*/ 3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50">
                  <a:moveTo>
                    <a:pt x="60" y="31"/>
                  </a:moveTo>
                  <a:lnTo>
                    <a:pt x="11" y="31"/>
                  </a:lnTo>
                  <a:lnTo>
                    <a:pt x="11" y="50"/>
                  </a:lnTo>
                  <a:lnTo>
                    <a:pt x="0" y="47"/>
                  </a:lnTo>
                  <a:lnTo>
                    <a:pt x="3" y="0"/>
                  </a:lnTo>
                  <a:lnTo>
                    <a:pt x="11" y="0"/>
                  </a:lnTo>
                  <a:lnTo>
                    <a:pt x="11" y="20"/>
                  </a:lnTo>
                  <a:lnTo>
                    <a:pt x="60" y="20"/>
                  </a:lnTo>
                  <a:lnTo>
                    <a:pt x="60" y="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74" name="ïs1ïḑé"/>
            <p:cNvSpPr/>
            <p:nvPr/>
          </p:nvSpPr>
          <p:spPr bwMode="auto">
            <a:xfrm>
              <a:off x="1075512" y="1312152"/>
              <a:ext cx="29522" cy="27062"/>
            </a:xfrm>
            <a:custGeom>
              <a:avLst/>
              <a:gdLst>
                <a:gd name="T0" fmla="*/ 60 w 60"/>
                <a:gd name="T1" fmla="*/ 33 h 55"/>
                <a:gd name="T2" fmla="*/ 36 w 60"/>
                <a:gd name="T3" fmla="*/ 33 h 55"/>
                <a:gd name="T4" fmla="*/ 3 w 60"/>
                <a:gd name="T5" fmla="*/ 55 h 55"/>
                <a:gd name="T6" fmla="*/ 3 w 60"/>
                <a:gd name="T7" fmla="*/ 41 h 55"/>
                <a:gd name="T8" fmla="*/ 25 w 60"/>
                <a:gd name="T9" fmla="*/ 27 h 55"/>
                <a:gd name="T10" fmla="*/ 0 w 60"/>
                <a:gd name="T11" fmla="*/ 14 h 55"/>
                <a:gd name="T12" fmla="*/ 0 w 60"/>
                <a:gd name="T13" fmla="*/ 0 h 55"/>
                <a:gd name="T14" fmla="*/ 36 w 60"/>
                <a:gd name="T15" fmla="*/ 22 h 55"/>
                <a:gd name="T16" fmla="*/ 60 w 60"/>
                <a:gd name="T17" fmla="*/ 22 h 55"/>
                <a:gd name="T18" fmla="*/ 60 w 60"/>
                <a:gd name="T19" fmla="*/ 3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55">
                  <a:moveTo>
                    <a:pt x="60" y="33"/>
                  </a:moveTo>
                  <a:lnTo>
                    <a:pt x="36" y="33"/>
                  </a:lnTo>
                  <a:lnTo>
                    <a:pt x="3" y="55"/>
                  </a:lnTo>
                  <a:lnTo>
                    <a:pt x="3" y="41"/>
                  </a:lnTo>
                  <a:lnTo>
                    <a:pt x="25" y="27"/>
                  </a:lnTo>
                  <a:lnTo>
                    <a:pt x="0" y="14"/>
                  </a:lnTo>
                  <a:lnTo>
                    <a:pt x="0" y="0"/>
                  </a:lnTo>
                  <a:lnTo>
                    <a:pt x="36" y="22"/>
                  </a:lnTo>
                  <a:lnTo>
                    <a:pt x="60" y="22"/>
                  </a:lnTo>
                  <a:lnTo>
                    <a:pt x="60" y="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75" name="î$ḷíḓe"/>
            <p:cNvSpPr/>
            <p:nvPr/>
          </p:nvSpPr>
          <p:spPr bwMode="auto">
            <a:xfrm>
              <a:off x="788658" y="1441064"/>
              <a:ext cx="40346" cy="42315"/>
            </a:xfrm>
            <a:custGeom>
              <a:avLst/>
              <a:gdLst>
                <a:gd name="T0" fmla="*/ 0 w 82"/>
                <a:gd name="T1" fmla="*/ 86 h 86"/>
                <a:gd name="T2" fmla="*/ 0 w 82"/>
                <a:gd name="T3" fmla="*/ 0 h 86"/>
                <a:gd name="T4" fmla="*/ 22 w 82"/>
                <a:gd name="T5" fmla="*/ 0 h 86"/>
                <a:gd name="T6" fmla="*/ 63 w 82"/>
                <a:gd name="T7" fmla="*/ 59 h 86"/>
                <a:gd name="T8" fmla="*/ 63 w 82"/>
                <a:gd name="T9" fmla="*/ 0 h 86"/>
                <a:gd name="T10" fmla="*/ 82 w 82"/>
                <a:gd name="T11" fmla="*/ 0 h 86"/>
                <a:gd name="T12" fmla="*/ 82 w 82"/>
                <a:gd name="T13" fmla="*/ 86 h 86"/>
                <a:gd name="T14" fmla="*/ 63 w 82"/>
                <a:gd name="T15" fmla="*/ 86 h 86"/>
                <a:gd name="T16" fmla="*/ 19 w 82"/>
                <a:gd name="T17" fmla="*/ 31 h 86"/>
                <a:gd name="T18" fmla="*/ 19 w 82"/>
                <a:gd name="T19" fmla="*/ 86 h 86"/>
                <a:gd name="T20" fmla="*/ 0 w 82"/>
                <a:gd name="T21"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2" h="86">
                  <a:moveTo>
                    <a:pt x="0" y="86"/>
                  </a:moveTo>
                  <a:lnTo>
                    <a:pt x="0" y="0"/>
                  </a:lnTo>
                  <a:lnTo>
                    <a:pt x="22" y="0"/>
                  </a:lnTo>
                  <a:lnTo>
                    <a:pt x="63" y="59"/>
                  </a:lnTo>
                  <a:lnTo>
                    <a:pt x="63" y="0"/>
                  </a:lnTo>
                  <a:lnTo>
                    <a:pt x="82" y="0"/>
                  </a:lnTo>
                  <a:lnTo>
                    <a:pt x="82" y="86"/>
                  </a:lnTo>
                  <a:lnTo>
                    <a:pt x="63" y="86"/>
                  </a:lnTo>
                  <a:lnTo>
                    <a:pt x="19" y="31"/>
                  </a:lnTo>
                  <a:lnTo>
                    <a:pt x="19" y="86"/>
                  </a:lnTo>
                  <a:lnTo>
                    <a:pt x="0" y="86"/>
                  </a:lnTo>
                  <a:close/>
                </a:path>
              </a:pathLst>
            </a:custGeom>
            <a:solidFill>
              <a:srgbClr val="0066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76" name="îṩľîḍe"/>
            <p:cNvSpPr/>
            <p:nvPr/>
          </p:nvSpPr>
          <p:spPr bwMode="auto">
            <a:xfrm>
              <a:off x="839830" y="1441064"/>
              <a:ext cx="40839" cy="42315"/>
            </a:xfrm>
            <a:custGeom>
              <a:avLst/>
              <a:gdLst>
                <a:gd name="T0" fmla="*/ 0 w 83"/>
                <a:gd name="T1" fmla="*/ 86 h 86"/>
                <a:gd name="T2" fmla="*/ 0 w 83"/>
                <a:gd name="T3" fmla="*/ 0 h 86"/>
                <a:gd name="T4" fmla="*/ 19 w 83"/>
                <a:gd name="T5" fmla="*/ 0 h 86"/>
                <a:gd name="T6" fmla="*/ 64 w 83"/>
                <a:gd name="T7" fmla="*/ 59 h 86"/>
                <a:gd name="T8" fmla="*/ 64 w 83"/>
                <a:gd name="T9" fmla="*/ 0 h 86"/>
                <a:gd name="T10" fmla="*/ 83 w 83"/>
                <a:gd name="T11" fmla="*/ 0 h 86"/>
                <a:gd name="T12" fmla="*/ 83 w 83"/>
                <a:gd name="T13" fmla="*/ 86 h 86"/>
                <a:gd name="T14" fmla="*/ 61 w 83"/>
                <a:gd name="T15" fmla="*/ 86 h 86"/>
                <a:gd name="T16" fmla="*/ 19 w 83"/>
                <a:gd name="T17" fmla="*/ 31 h 86"/>
                <a:gd name="T18" fmla="*/ 19 w 83"/>
                <a:gd name="T19" fmla="*/ 86 h 86"/>
                <a:gd name="T20" fmla="*/ 0 w 83"/>
                <a:gd name="T21"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3" h="86">
                  <a:moveTo>
                    <a:pt x="0" y="86"/>
                  </a:moveTo>
                  <a:lnTo>
                    <a:pt x="0" y="0"/>
                  </a:lnTo>
                  <a:lnTo>
                    <a:pt x="19" y="0"/>
                  </a:lnTo>
                  <a:lnTo>
                    <a:pt x="64" y="59"/>
                  </a:lnTo>
                  <a:lnTo>
                    <a:pt x="64" y="0"/>
                  </a:lnTo>
                  <a:lnTo>
                    <a:pt x="83" y="0"/>
                  </a:lnTo>
                  <a:lnTo>
                    <a:pt x="83" y="86"/>
                  </a:lnTo>
                  <a:lnTo>
                    <a:pt x="61" y="86"/>
                  </a:lnTo>
                  <a:lnTo>
                    <a:pt x="19" y="31"/>
                  </a:lnTo>
                  <a:lnTo>
                    <a:pt x="19" y="86"/>
                  </a:lnTo>
                  <a:lnTo>
                    <a:pt x="0" y="86"/>
                  </a:lnTo>
                  <a:close/>
                </a:path>
              </a:pathLst>
            </a:custGeom>
            <a:solidFill>
              <a:srgbClr val="0066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77" name="îṣlíḓe"/>
            <p:cNvSpPr/>
            <p:nvPr/>
          </p:nvSpPr>
          <p:spPr bwMode="auto">
            <a:xfrm>
              <a:off x="891493" y="1441064"/>
              <a:ext cx="40346" cy="43791"/>
            </a:xfrm>
            <a:custGeom>
              <a:avLst/>
              <a:gdLst>
                <a:gd name="T0" fmla="*/ 0 w 30"/>
                <a:gd name="T1" fmla="*/ 0 h 32"/>
                <a:gd name="T2" fmla="*/ 7 w 30"/>
                <a:gd name="T3" fmla="*/ 0 h 32"/>
                <a:gd name="T4" fmla="*/ 7 w 30"/>
                <a:gd name="T5" fmla="*/ 17 h 32"/>
                <a:gd name="T6" fmla="*/ 8 w 30"/>
                <a:gd name="T7" fmla="*/ 22 h 32"/>
                <a:gd name="T8" fmla="*/ 10 w 30"/>
                <a:gd name="T9" fmla="*/ 25 h 32"/>
                <a:gd name="T10" fmla="*/ 15 w 30"/>
                <a:gd name="T11" fmla="*/ 26 h 32"/>
                <a:gd name="T12" fmla="*/ 20 w 30"/>
                <a:gd name="T13" fmla="*/ 25 h 32"/>
                <a:gd name="T14" fmla="*/ 22 w 30"/>
                <a:gd name="T15" fmla="*/ 23 h 32"/>
                <a:gd name="T16" fmla="*/ 22 w 30"/>
                <a:gd name="T17" fmla="*/ 17 h 32"/>
                <a:gd name="T18" fmla="*/ 22 w 30"/>
                <a:gd name="T19" fmla="*/ 0 h 32"/>
                <a:gd name="T20" fmla="*/ 30 w 30"/>
                <a:gd name="T21" fmla="*/ 0 h 32"/>
                <a:gd name="T22" fmla="*/ 30 w 30"/>
                <a:gd name="T23" fmla="*/ 16 h 32"/>
                <a:gd name="T24" fmla="*/ 29 w 30"/>
                <a:gd name="T25" fmla="*/ 24 h 32"/>
                <a:gd name="T26" fmla="*/ 27 w 30"/>
                <a:gd name="T27" fmla="*/ 28 h 32"/>
                <a:gd name="T28" fmla="*/ 23 w 30"/>
                <a:gd name="T29" fmla="*/ 31 h 32"/>
                <a:gd name="T30" fmla="*/ 15 w 30"/>
                <a:gd name="T31" fmla="*/ 32 h 32"/>
                <a:gd name="T32" fmla="*/ 7 w 30"/>
                <a:gd name="T33" fmla="*/ 31 h 32"/>
                <a:gd name="T34" fmla="*/ 3 w 30"/>
                <a:gd name="T35" fmla="*/ 28 h 32"/>
                <a:gd name="T36" fmla="*/ 0 w 30"/>
                <a:gd name="T37" fmla="*/ 25 h 32"/>
                <a:gd name="T38" fmla="*/ 0 w 30"/>
                <a:gd name="T39" fmla="*/ 17 h 32"/>
                <a:gd name="T40" fmla="*/ 0 w 30"/>
                <a:gd name="T41"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2">
                  <a:moveTo>
                    <a:pt x="0" y="0"/>
                  </a:moveTo>
                  <a:cubicBezTo>
                    <a:pt x="7" y="0"/>
                    <a:pt x="7" y="0"/>
                    <a:pt x="7" y="0"/>
                  </a:cubicBezTo>
                  <a:cubicBezTo>
                    <a:pt x="7" y="17"/>
                    <a:pt x="7" y="17"/>
                    <a:pt x="7" y="17"/>
                  </a:cubicBezTo>
                  <a:cubicBezTo>
                    <a:pt x="7" y="20"/>
                    <a:pt x="7" y="21"/>
                    <a:pt x="8" y="22"/>
                  </a:cubicBezTo>
                  <a:cubicBezTo>
                    <a:pt x="8" y="23"/>
                    <a:pt x="9" y="24"/>
                    <a:pt x="10" y="25"/>
                  </a:cubicBezTo>
                  <a:cubicBezTo>
                    <a:pt x="11" y="26"/>
                    <a:pt x="13" y="26"/>
                    <a:pt x="15" y="26"/>
                  </a:cubicBezTo>
                  <a:cubicBezTo>
                    <a:pt x="17" y="26"/>
                    <a:pt x="19" y="26"/>
                    <a:pt x="20" y="25"/>
                  </a:cubicBezTo>
                  <a:cubicBezTo>
                    <a:pt x="21" y="25"/>
                    <a:pt x="22" y="24"/>
                    <a:pt x="22" y="23"/>
                  </a:cubicBezTo>
                  <a:cubicBezTo>
                    <a:pt x="22" y="21"/>
                    <a:pt x="22" y="20"/>
                    <a:pt x="22" y="17"/>
                  </a:cubicBezTo>
                  <a:cubicBezTo>
                    <a:pt x="22" y="0"/>
                    <a:pt x="22" y="0"/>
                    <a:pt x="22" y="0"/>
                  </a:cubicBezTo>
                  <a:cubicBezTo>
                    <a:pt x="30" y="0"/>
                    <a:pt x="30" y="0"/>
                    <a:pt x="30" y="0"/>
                  </a:cubicBezTo>
                  <a:cubicBezTo>
                    <a:pt x="30" y="16"/>
                    <a:pt x="30" y="16"/>
                    <a:pt x="30" y="16"/>
                  </a:cubicBezTo>
                  <a:cubicBezTo>
                    <a:pt x="30" y="20"/>
                    <a:pt x="30" y="23"/>
                    <a:pt x="29" y="24"/>
                  </a:cubicBezTo>
                  <a:cubicBezTo>
                    <a:pt x="29" y="26"/>
                    <a:pt x="28" y="27"/>
                    <a:pt x="27" y="28"/>
                  </a:cubicBezTo>
                  <a:cubicBezTo>
                    <a:pt x="26" y="29"/>
                    <a:pt x="24" y="30"/>
                    <a:pt x="23" y="31"/>
                  </a:cubicBezTo>
                  <a:cubicBezTo>
                    <a:pt x="21" y="32"/>
                    <a:pt x="18" y="32"/>
                    <a:pt x="15" y="32"/>
                  </a:cubicBezTo>
                  <a:cubicBezTo>
                    <a:pt x="12" y="32"/>
                    <a:pt x="9" y="32"/>
                    <a:pt x="7" y="31"/>
                  </a:cubicBezTo>
                  <a:cubicBezTo>
                    <a:pt x="5" y="30"/>
                    <a:pt x="4" y="29"/>
                    <a:pt x="3" y="28"/>
                  </a:cubicBezTo>
                  <a:cubicBezTo>
                    <a:pt x="1" y="27"/>
                    <a:pt x="1" y="26"/>
                    <a:pt x="0" y="25"/>
                  </a:cubicBezTo>
                  <a:cubicBezTo>
                    <a:pt x="0" y="23"/>
                    <a:pt x="0" y="20"/>
                    <a:pt x="0" y="17"/>
                  </a:cubicBezTo>
                  <a:lnTo>
                    <a:pt x="0" y="0"/>
                  </a:lnTo>
                  <a:close/>
                </a:path>
              </a:pathLst>
            </a:custGeom>
            <a:solidFill>
              <a:srgbClr val="0066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78" name="ïšḻíḋé"/>
            <p:cNvSpPr/>
            <p:nvPr/>
          </p:nvSpPr>
          <p:spPr bwMode="auto">
            <a:xfrm>
              <a:off x="808831" y="1239823"/>
              <a:ext cx="14761" cy="26078"/>
            </a:xfrm>
            <a:custGeom>
              <a:avLst/>
              <a:gdLst>
                <a:gd name="T0" fmla="*/ 11 w 11"/>
                <a:gd name="T1" fmla="*/ 19 h 19"/>
                <a:gd name="T2" fmla="*/ 6 w 11"/>
                <a:gd name="T3" fmla="*/ 19 h 19"/>
                <a:gd name="T4" fmla="*/ 6 w 11"/>
                <a:gd name="T5" fmla="*/ 5 h 19"/>
                <a:gd name="T6" fmla="*/ 0 w 11"/>
                <a:gd name="T7" fmla="*/ 8 h 19"/>
                <a:gd name="T8" fmla="*/ 0 w 11"/>
                <a:gd name="T9" fmla="*/ 5 h 19"/>
                <a:gd name="T10" fmla="*/ 4 w 11"/>
                <a:gd name="T11" fmla="*/ 3 h 19"/>
                <a:gd name="T12" fmla="*/ 7 w 11"/>
                <a:gd name="T13" fmla="*/ 0 h 19"/>
                <a:gd name="T14" fmla="*/ 11 w 11"/>
                <a:gd name="T15" fmla="*/ 0 h 19"/>
                <a:gd name="T16" fmla="*/ 11 w 11"/>
                <a:gd name="T17"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9">
                  <a:moveTo>
                    <a:pt x="11" y="19"/>
                  </a:moveTo>
                  <a:cubicBezTo>
                    <a:pt x="6" y="19"/>
                    <a:pt x="6" y="19"/>
                    <a:pt x="6" y="19"/>
                  </a:cubicBezTo>
                  <a:cubicBezTo>
                    <a:pt x="6" y="5"/>
                    <a:pt x="6" y="5"/>
                    <a:pt x="6" y="5"/>
                  </a:cubicBezTo>
                  <a:cubicBezTo>
                    <a:pt x="4" y="7"/>
                    <a:pt x="2" y="7"/>
                    <a:pt x="0" y="8"/>
                  </a:cubicBezTo>
                  <a:cubicBezTo>
                    <a:pt x="0" y="5"/>
                    <a:pt x="0" y="5"/>
                    <a:pt x="0" y="5"/>
                  </a:cubicBezTo>
                  <a:cubicBezTo>
                    <a:pt x="1" y="4"/>
                    <a:pt x="2" y="4"/>
                    <a:pt x="4" y="3"/>
                  </a:cubicBezTo>
                  <a:cubicBezTo>
                    <a:pt x="5" y="2"/>
                    <a:pt x="7" y="1"/>
                    <a:pt x="7" y="0"/>
                  </a:cubicBezTo>
                  <a:cubicBezTo>
                    <a:pt x="11" y="0"/>
                    <a:pt x="11" y="0"/>
                    <a:pt x="11" y="0"/>
                  </a:cubicBezTo>
                  <a:lnTo>
                    <a:pt x="11" y="19"/>
                  </a:lnTo>
                  <a:close/>
                </a:path>
              </a:pathLst>
            </a:custGeom>
            <a:solidFill>
              <a:srgbClr val="0066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79" name="îṣ1ïḑê"/>
            <p:cNvSpPr/>
            <p:nvPr/>
          </p:nvSpPr>
          <p:spPr bwMode="auto">
            <a:xfrm>
              <a:off x="832941" y="1239823"/>
              <a:ext cx="23126" cy="26078"/>
            </a:xfrm>
            <a:custGeom>
              <a:avLst/>
              <a:gdLst>
                <a:gd name="T0" fmla="*/ 1 w 17"/>
                <a:gd name="T1" fmla="*/ 14 h 19"/>
                <a:gd name="T2" fmla="*/ 5 w 17"/>
                <a:gd name="T3" fmla="*/ 14 h 19"/>
                <a:gd name="T4" fmla="*/ 6 w 17"/>
                <a:gd name="T5" fmla="*/ 15 h 19"/>
                <a:gd name="T6" fmla="*/ 8 w 17"/>
                <a:gd name="T7" fmla="*/ 16 h 19"/>
                <a:gd name="T8" fmla="*/ 11 w 17"/>
                <a:gd name="T9" fmla="*/ 15 h 19"/>
                <a:gd name="T10" fmla="*/ 12 w 17"/>
                <a:gd name="T11" fmla="*/ 11 h 19"/>
                <a:gd name="T12" fmla="*/ 8 w 17"/>
                <a:gd name="T13" fmla="*/ 12 h 19"/>
                <a:gd name="T14" fmla="*/ 2 w 17"/>
                <a:gd name="T15" fmla="*/ 11 h 19"/>
                <a:gd name="T16" fmla="*/ 0 w 17"/>
                <a:gd name="T17" fmla="*/ 6 h 19"/>
                <a:gd name="T18" fmla="*/ 2 w 17"/>
                <a:gd name="T19" fmla="*/ 2 h 19"/>
                <a:gd name="T20" fmla="*/ 8 w 17"/>
                <a:gd name="T21" fmla="*/ 0 h 19"/>
                <a:gd name="T22" fmla="*/ 15 w 17"/>
                <a:gd name="T23" fmla="*/ 2 h 19"/>
                <a:gd name="T24" fmla="*/ 17 w 17"/>
                <a:gd name="T25" fmla="*/ 9 h 19"/>
                <a:gd name="T26" fmla="*/ 15 w 17"/>
                <a:gd name="T27" fmla="*/ 17 h 19"/>
                <a:gd name="T28" fmla="*/ 8 w 17"/>
                <a:gd name="T29" fmla="*/ 19 h 19"/>
                <a:gd name="T30" fmla="*/ 3 w 17"/>
                <a:gd name="T31" fmla="*/ 18 h 19"/>
                <a:gd name="T32" fmla="*/ 1 w 17"/>
                <a:gd name="T33" fmla="*/ 14 h 19"/>
                <a:gd name="T34" fmla="*/ 12 w 17"/>
                <a:gd name="T35" fmla="*/ 7 h 19"/>
                <a:gd name="T36" fmla="*/ 11 w 17"/>
                <a:gd name="T37" fmla="*/ 4 h 19"/>
                <a:gd name="T38" fmla="*/ 8 w 17"/>
                <a:gd name="T39" fmla="*/ 3 h 19"/>
                <a:gd name="T40" fmla="*/ 6 w 17"/>
                <a:gd name="T41" fmla="*/ 4 h 19"/>
                <a:gd name="T42" fmla="*/ 5 w 17"/>
                <a:gd name="T43" fmla="*/ 6 h 19"/>
                <a:gd name="T44" fmla="*/ 6 w 17"/>
                <a:gd name="T45" fmla="*/ 9 h 19"/>
                <a:gd name="T46" fmla="*/ 8 w 17"/>
                <a:gd name="T47" fmla="*/ 10 h 19"/>
                <a:gd name="T48" fmla="*/ 11 w 17"/>
                <a:gd name="T49" fmla="*/ 9 h 19"/>
                <a:gd name="T50" fmla="*/ 12 w 17"/>
                <a:gd name="T51" fmla="*/ 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 h="19">
                  <a:moveTo>
                    <a:pt x="1" y="14"/>
                  </a:moveTo>
                  <a:cubicBezTo>
                    <a:pt x="5" y="14"/>
                    <a:pt x="5" y="14"/>
                    <a:pt x="5" y="14"/>
                  </a:cubicBezTo>
                  <a:cubicBezTo>
                    <a:pt x="5" y="15"/>
                    <a:pt x="6" y="15"/>
                    <a:pt x="6" y="15"/>
                  </a:cubicBezTo>
                  <a:cubicBezTo>
                    <a:pt x="7" y="16"/>
                    <a:pt x="7" y="16"/>
                    <a:pt x="8" y="16"/>
                  </a:cubicBezTo>
                  <a:cubicBezTo>
                    <a:pt x="9" y="16"/>
                    <a:pt x="10" y="16"/>
                    <a:pt x="11" y="15"/>
                  </a:cubicBezTo>
                  <a:cubicBezTo>
                    <a:pt x="12" y="14"/>
                    <a:pt x="12" y="13"/>
                    <a:pt x="12" y="11"/>
                  </a:cubicBezTo>
                  <a:cubicBezTo>
                    <a:pt x="11" y="12"/>
                    <a:pt x="9" y="12"/>
                    <a:pt x="8" y="12"/>
                  </a:cubicBezTo>
                  <a:cubicBezTo>
                    <a:pt x="6" y="12"/>
                    <a:pt x="4" y="12"/>
                    <a:pt x="2" y="11"/>
                  </a:cubicBezTo>
                  <a:cubicBezTo>
                    <a:pt x="1" y="10"/>
                    <a:pt x="0" y="8"/>
                    <a:pt x="0" y="6"/>
                  </a:cubicBezTo>
                  <a:cubicBezTo>
                    <a:pt x="0" y="4"/>
                    <a:pt x="1" y="3"/>
                    <a:pt x="2" y="2"/>
                  </a:cubicBezTo>
                  <a:cubicBezTo>
                    <a:pt x="4" y="1"/>
                    <a:pt x="6" y="0"/>
                    <a:pt x="8" y="0"/>
                  </a:cubicBezTo>
                  <a:cubicBezTo>
                    <a:pt x="11" y="0"/>
                    <a:pt x="13" y="1"/>
                    <a:pt x="15" y="2"/>
                  </a:cubicBezTo>
                  <a:cubicBezTo>
                    <a:pt x="16" y="4"/>
                    <a:pt x="17" y="6"/>
                    <a:pt x="17" y="9"/>
                  </a:cubicBezTo>
                  <a:cubicBezTo>
                    <a:pt x="17" y="13"/>
                    <a:pt x="16" y="15"/>
                    <a:pt x="15" y="17"/>
                  </a:cubicBezTo>
                  <a:cubicBezTo>
                    <a:pt x="13" y="18"/>
                    <a:pt x="11" y="19"/>
                    <a:pt x="8" y="19"/>
                  </a:cubicBezTo>
                  <a:cubicBezTo>
                    <a:pt x="6" y="19"/>
                    <a:pt x="4" y="19"/>
                    <a:pt x="3" y="18"/>
                  </a:cubicBezTo>
                  <a:cubicBezTo>
                    <a:pt x="2" y="17"/>
                    <a:pt x="1" y="16"/>
                    <a:pt x="1" y="14"/>
                  </a:cubicBezTo>
                  <a:close/>
                  <a:moveTo>
                    <a:pt x="12" y="7"/>
                  </a:moveTo>
                  <a:cubicBezTo>
                    <a:pt x="12" y="6"/>
                    <a:pt x="11" y="5"/>
                    <a:pt x="11" y="4"/>
                  </a:cubicBezTo>
                  <a:cubicBezTo>
                    <a:pt x="10" y="3"/>
                    <a:pt x="9" y="3"/>
                    <a:pt x="8" y="3"/>
                  </a:cubicBezTo>
                  <a:cubicBezTo>
                    <a:pt x="7" y="3"/>
                    <a:pt x="6" y="3"/>
                    <a:pt x="6" y="4"/>
                  </a:cubicBezTo>
                  <a:cubicBezTo>
                    <a:pt x="5" y="4"/>
                    <a:pt x="5" y="5"/>
                    <a:pt x="5" y="6"/>
                  </a:cubicBezTo>
                  <a:cubicBezTo>
                    <a:pt x="5" y="8"/>
                    <a:pt x="5" y="8"/>
                    <a:pt x="6" y="9"/>
                  </a:cubicBezTo>
                  <a:cubicBezTo>
                    <a:pt x="7" y="10"/>
                    <a:pt x="7" y="10"/>
                    <a:pt x="8" y="10"/>
                  </a:cubicBezTo>
                  <a:cubicBezTo>
                    <a:pt x="9" y="10"/>
                    <a:pt x="10" y="10"/>
                    <a:pt x="11" y="9"/>
                  </a:cubicBezTo>
                  <a:cubicBezTo>
                    <a:pt x="11" y="8"/>
                    <a:pt x="12" y="8"/>
                    <a:pt x="12" y="7"/>
                  </a:cubicBezTo>
                  <a:close/>
                </a:path>
              </a:pathLst>
            </a:custGeom>
            <a:solidFill>
              <a:srgbClr val="0066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80" name="íṩľíḑè"/>
            <p:cNvSpPr/>
            <p:nvPr/>
          </p:nvSpPr>
          <p:spPr bwMode="auto">
            <a:xfrm>
              <a:off x="861479" y="1239823"/>
              <a:ext cx="21649" cy="26078"/>
            </a:xfrm>
            <a:custGeom>
              <a:avLst/>
              <a:gdLst>
                <a:gd name="T0" fmla="*/ 8 w 16"/>
                <a:gd name="T1" fmla="*/ 0 h 19"/>
                <a:gd name="T2" fmla="*/ 14 w 16"/>
                <a:gd name="T3" fmla="*/ 2 h 19"/>
                <a:gd name="T4" fmla="*/ 16 w 16"/>
                <a:gd name="T5" fmla="*/ 10 h 19"/>
                <a:gd name="T6" fmla="*/ 14 w 16"/>
                <a:gd name="T7" fmla="*/ 17 h 19"/>
                <a:gd name="T8" fmla="*/ 8 w 16"/>
                <a:gd name="T9" fmla="*/ 19 h 19"/>
                <a:gd name="T10" fmla="*/ 2 w 16"/>
                <a:gd name="T11" fmla="*/ 17 h 19"/>
                <a:gd name="T12" fmla="*/ 0 w 16"/>
                <a:gd name="T13" fmla="*/ 9 h 19"/>
                <a:gd name="T14" fmla="*/ 2 w 16"/>
                <a:gd name="T15" fmla="*/ 2 h 19"/>
                <a:gd name="T16" fmla="*/ 8 w 16"/>
                <a:gd name="T17" fmla="*/ 0 h 19"/>
                <a:gd name="T18" fmla="*/ 8 w 16"/>
                <a:gd name="T19" fmla="*/ 3 h 19"/>
                <a:gd name="T20" fmla="*/ 6 w 16"/>
                <a:gd name="T21" fmla="*/ 3 h 19"/>
                <a:gd name="T22" fmla="*/ 5 w 16"/>
                <a:gd name="T23" fmla="*/ 5 h 19"/>
                <a:gd name="T24" fmla="*/ 5 w 16"/>
                <a:gd name="T25" fmla="*/ 10 h 19"/>
                <a:gd name="T26" fmla="*/ 5 w 16"/>
                <a:gd name="T27" fmla="*/ 14 h 19"/>
                <a:gd name="T28" fmla="*/ 6 w 16"/>
                <a:gd name="T29" fmla="*/ 16 h 19"/>
                <a:gd name="T30" fmla="*/ 8 w 16"/>
                <a:gd name="T31" fmla="*/ 16 h 19"/>
                <a:gd name="T32" fmla="*/ 9 w 16"/>
                <a:gd name="T33" fmla="*/ 16 h 19"/>
                <a:gd name="T34" fmla="*/ 11 w 16"/>
                <a:gd name="T35" fmla="*/ 14 h 19"/>
                <a:gd name="T36" fmla="*/ 11 w 16"/>
                <a:gd name="T37" fmla="*/ 10 h 19"/>
                <a:gd name="T38" fmla="*/ 11 w 16"/>
                <a:gd name="T39" fmla="*/ 5 h 19"/>
                <a:gd name="T40" fmla="*/ 9 w 16"/>
                <a:gd name="T41" fmla="*/ 3 h 19"/>
                <a:gd name="T42" fmla="*/ 8 w 16"/>
                <a:gd name="T43" fmla="*/ 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 h="19">
                  <a:moveTo>
                    <a:pt x="8" y="0"/>
                  </a:moveTo>
                  <a:cubicBezTo>
                    <a:pt x="10" y="0"/>
                    <a:pt x="12" y="1"/>
                    <a:pt x="14" y="2"/>
                  </a:cubicBezTo>
                  <a:cubicBezTo>
                    <a:pt x="15" y="4"/>
                    <a:pt x="16" y="6"/>
                    <a:pt x="16" y="10"/>
                  </a:cubicBezTo>
                  <a:cubicBezTo>
                    <a:pt x="16" y="13"/>
                    <a:pt x="15" y="15"/>
                    <a:pt x="14" y="17"/>
                  </a:cubicBezTo>
                  <a:cubicBezTo>
                    <a:pt x="12" y="18"/>
                    <a:pt x="10" y="19"/>
                    <a:pt x="8" y="19"/>
                  </a:cubicBezTo>
                  <a:cubicBezTo>
                    <a:pt x="5" y="19"/>
                    <a:pt x="3" y="18"/>
                    <a:pt x="2" y="17"/>
                  </a:cubicBezTo>
                  <a:cubicBezTo>
                    <a:pt x="0" y="15"/>
                    <a:pt x="0" y="13"/>
                    <a:pt x="0" y="9"/>
                  </a:cubicBezTo>
                  <a:cubicBezTo>
                    <a:pt x="0" y="6"/>
                    <a:pt x="0" y="4"/>
                    <a:pt x="2" y="2"/>
                  </a:cubicBezTo>
                  <a:cubicBezTo>
                    <a:pt x="3" y="1"/>
                    <a:pt x="5" y="0"/>
                    <a:pt x="8" y="0"/>
                  </a:cubicBezTo>
                  <a:close/>
                  <a:moveTo>
                    <a:pt x="8" y="3"/>
                  </a:moveTo>
                  <a:cubicBezTo>
                    <a:pt x="7" y="3"/>
                    <a:pt x="7" y="3"/>
                    <a:pt x="6" y="3"/>
                  </a:cubicBezTo>
                  <a:cubicBezTo>
                    <a:pt x="6" y="4"/>
                    <a:pt x="5" y="4"/>
                    <a:pt x="5" y="5"/>
                  </a:cubicBezTo>
                  <a:cubicBezTo>
                    <a:pt x="5" y="6"/>
                    <a:pt x="5" y="7"/>
                    <a:pt x="5" y="10"/>
                  </a:cubicBezTo>
                  <a:cubicBezTo>
                    <a:pt x="5" y="12"/>
                    <a:pt x="5" y="13"/>
                    <a:pt x="5" y="14"/>
                  </a:cubicBezTo>
                  <a:cubicBezTo>
                    <a:pt x="5" y="15"/>
                    <a:pt x="6" y="15"/>
                    <a:pt x="6" y="16"/>
                  </a:cubicBezTo>
                  <a:cubicBezTo>
                    <a:pt x="7" y="16"/>
                    <a:pt x="7" y="16"/>
                    <a:pt x="8" y="16"/>
                  </a:cubicBezTo>
                  <a:cubicBezTo>
                    <a:pt x="8" y="16"/>
                    <a:pt x="9" y="16"/>
                    <a:pt x="9" y="16"/>
                  </a:cubicBezTo>
                  <a:cubicBezTo>
                    <a:pt x="10" y="15"/>
                    <a:pt x="10" y="15"/>
                    <a:pt x="11" y="14"/>
                  </a:cubicBezTo>
                  <a:cubicBezTo>
                    <a:pt x="11" y="13"/>
                    <a:pt x="11" y="12"/>
                    <a:pt x="11" y="10"/>
                  </a:cubicBezTo>
                  <a:cubicBezTo>
                    <a:pt x="11" y="7"/>
                    <a:pt x="11" y="6"/>
                    <a:pt x="11" y="5"/>
                  </a:cubicBezTo>
                  <a:cubicBezTo>
                    <a:pt x="10" y="4"/>
                    <a:pt x="10" y="4"/>
                    <a:pt x="9" y="3"/>
                  </a:cubicBezTo>
                  <a:cubicBezTo>
                    <a:pt x="9" y="3"/>
                    <a:pt x="8" y="3"/>
                    <a:pt x="8" y="3"/>
                  </a:cubicBezTo>
                  <a:close/>
                </a:path>
              </a:pathLst>
            </a:custGeom>
            <a:solidFill>
              <a:srgbClr val="0066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81" name="íşlíďê"/>
            <p:cNvSpPr/>
            <p:nvPr/>
          </p:nvSpPr>
          <p:spPr bwMode="auto">
            <a:xfrm>
              <a:off x="887556" y="1239823"/>
              <a:ext cx="22633" cy="26078"/>
            </a:xfrm>
            <a:custGeom>
              <a:avLst/>
              <a:gdLst>
                <a:gd name="T0" fmla="*/ 17 w 17"/>
                <a:gd name="T1" fmla="*/ 15 h 19"/>
                <a:gd name="T2" fmla="*/ 17 w 17"/>
                <a:gd name="T3" fmla="*/ 19 h 19"/>
                <a:gd name="T4" fmla="*/ 0 w 17"/>
                <a:gd name="T5" fmla="*/ 19 h 19"/>
                <a:gd name="T6" fmla="*/ 2 w 17"/>
                <a:gd name="T7" fmla="*/ 15 h 19"/>
                <a:gd name="T8" fmla="*/ 7 w 17"/>
                <a:gd name="T9" fmla="*/ 11 h 19"/>
                <a:gd name="T10" fmla="*/ 11 w 17"/>
                <a:gd name="T11" fmla="*/ 8 h 19"/>
                <a:gd name="T12" fmla="*/ 12 w 17"/>
                <a:gd name="T13" fmla="*/ 6 h 19"/>
                <a:gd name="T14" fmla="*/ 11 w 17"/>
                <a:gd name="T15" fmla="*/ 4 h 19"/>
                <a:gd name="T16" fmla="*/ 9 w 17"/>
                <a:gd name="T17" fmla="*/ 3 h 19"/>
                <a:gd name="T18" fmla="*/ 6 w 17"/>
                <a:gd name="T19" fmla="*/ 4 h 19"/>
                <a:gd name="T20" fmla="*/ 5 w 17"/>
                <a:gd name="T21" fmla="*/ 6 h 19"/>
                <a:gd name="T22" fmla="*/ 1 w 17"/>
                <a:gd name="T23" fmla="*/ 6 h 19"/>
                <a:gd name="T24" fmla="*/ 3 w 17"/>
                <a:gd name="T25" fmla="*/ 1 h 19"/>
                <a:gd name="T26" fmla="*/ 9 w 17"/>
                <a:gd name="T27" fmla="*/ 0 h 19"/>
                <a:gd name="T28" fmla="*/ 15 w 17"/>
                <a:gd name="T29" fmla="*/ 2 h 19"/>
                <a:gd name="T30" fmla="*/ 17 w 17"/>
                <a:gd name="T31" fmla="*/ 5 h 19"/>
                <a:gd name="T32" fmla="*/ 17 w 17"/>
                <a:gd name="T33" fmla="*/ 8 h 19"/>
                <a:gd name="T34" fmla="*/ 15 w 17"/>
                <a:gd name="T35" fmla="*/ 10 h 19"/>
                <a:gd name="T36" fmla="*/ 11 w 17"/>
                <a:gd name="T37" fmla="*/ 12 h 19"/>
                <a:gd name="T38" fmla="*/ 8 w 17"/>
                <a:gd name="T39" fmla="*/ 14 h 19"/>
                <a:gd name="T40" fmla="*/ 7 w 17"/>
                <a:gd name="T41" fmla="*/ 15 h 19"/>
                <a:gd name="T42" fmla="*/ 17 w 17"/>
                <a:gd name="T43" fmla="*/ 1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 h="19">
                  <a:moveTo>
                    <a:pt x="17" y="15"/>
                  </a:moveTo>
                  <a:cubicBezTo>
                    <a:pt x="17" y="19"/>
                    <a:pt x="17" y="19"/>
                    <a:pt x="17" y="19"/>
                  </a:cubicBezTo>
                  <a:cubicBezTo>
                    <a:pt x="0" y="19"/>
                    <a:pt x="0" y="19"/>
                    <a:pt x="0" y="19"/>
                  </a:cubicBezTo>
                  <a:cubicBezTo>
                    <a:pt x="0" y="17"/>
                    <a:pt x="1" y="16"/>
                    <a:pt x="2" y="15"/>
                  </a:cubicBezTo>
                  <a:cubicBezTo>
                    <a:pt x="3" y="14"/>
                    <a:pt x="4" y="12"/>
                    <a:pt x="7" y="11"/>
                  </a:cubicBezTo>
                  <a:cubicBezTo>
                    <a:pt x="9" y="9"/>
                    <a:pt x="11" y="8"/>
                    <a:pt x="11" y="8"/>
                  </a:cubicBezTo>
                  <a:cubicBezTo>
                    <a:pt x="12" y="7"/>
                    <a:pt x="12" y="6"/>
                    <a:pt x="12" y="6"/>
                  </a:cubicBezTo>
                  <a:cubicBezTo>
                    <a:pt x="12" y="5"/>
                    <a:pt x="12" y="4"/>
                    <a:pt x="11" y="4"/>
                  </a:cubicBezTo>
                  <a:cubicBezTo>
                    <a:pt x="11" y="3"/>
                    <a:pt x="10" y="3"/>
                    <a:pt x="9" y="3"/>
                  </a:cubicBezTo>
                  <a:cubicBezTo>
                    <a:pt x="8" y="3"/>
                    <a:pt x="7" y="3"/>
                    <a:pt x="6" y="4"/>
                  </a:cubicBezTo>
                  <a:cubicBezTo>
                    <a:pt x="6" y="4"/>
                    <a:pt x="6" y="5"/>
                    <a:pt x="5" y="6"/>
                  </a:cubicBezTo>
                  <a:cubicBezTo>
                    <a:pt x="1" y="6"/>
                    <a:pt x="1" y="6"/>
                    <a:pt x="1" y="6"/>
                  </a:cubicBezTo>
                  <a:cubicBezTo>
                    <a:pt x="1" y="4"/>
                    <a:pt x="2" y="2"/>
                    <a:pt x="3" y="1"/>
                  </a:cubicBezTo>
                  <a:cubicBezTo>
                    <a:pt x="5" y="1"/>
                    <a:pt x="7" y="0"/>
                    <a:pt x="9" y="0"/>
                  </a:cubicBezTo>
                  <a:cubicBezTo>
                    <a:pt x="12" y="0"/>
                    <a:pt x="14" y="1"/>
                    <a:pt x="15" y="2"/>
                  </a:cubicBezTo>
                  <a:cubicBezTo>
                    <a:pt x="17" y="3"/>
                    <a:pt x="17" y="4"/>
                    <a:pt x="17" y="5"/>
                  </a:cubicBezTo>
                  <a:cubicBezTo>
                    <a:pt x="17" y="6"/>
                    <a:pt x="17" y="7"/>
                    <a:pt x="17" y="8"/>
                  </a:cubicBezTo>
                  <a:cubicBezTo>
                    <a:pt x="16" y="8"/>
                    <a:pt x="16" y="9"/>
                    <a:pt x="15" y="10"/>
                  </a:cubicBezTo>
                  <a:cubicBezTo>
                    <a:pt x="14" y="11"/>
                    <a:pt x="13" y="11"/>
                    <a:pt x="11" y="12"/>
                  </a:cubicBezTo>
                  <a:cubicBezTo>
                    <a:pt x="10" y="13"/>
                    <a:pt x="9" y="14"/>
                    <a:pt x="8" y="14"/>
                  </a:cubicBezTo>
                  <a:cubicBezTo>
                    <a:pt x="8" y="15"/>
                    <a:pt x="8" y="15"/>
                    <a:pt x="7" y="15"/>
                  </a:cubicBezTo>
                  <a:lnTo>
                    <a:pt x="17" y="15"/>
                  </a:lnTo>
                  <a:close/>
                </a:path>
              </a:pathLst>
            </a:custGeom>
            <a:solidFill>
              <a:srgbClr val="0066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82" name="išlïḓê"/>
            <p:cNvSpPr/>
            <p:nvPr/>
          </p:nvSpPr>
          <p:spPr bwMode="auto">
            <a:xfrm>
              <a:off x="767993" y="1282138"/>
              <a:ext cx="181559" cy="42315"/>
            </a:xfrm>
            <a:custGeom>
              <a:avLst/>
              <a:gdLst>
                <a:gd name="T0" fmla="*/ 23 w 134"/>
                <a:gd name="T1" fmla="*/ 0 h 31"/>
                <a:gd name="T2" fmla="*/ 110 w 134"/>
                <a:gd name="T3" fmla="*/ 0 h 31"/>
                <a:gd name="T4" fmla="*/ 110 w 134"/>
                <a:gd name="T5" fmla="*/ 15 h 31"/>
                <a:gd name="T6" fmla="*/ 134 w 134"/>
                <a:gd name="T7" fmla="*/ 15 h 31"/>
                <a:gd name="T8" fmla="*/ 123 w 134"/>
                <a:gd name="T9" fmla="*/ 27 h 31"/>
                <a:gd name="T10" fmla="*/ 106 w 134"/>
                <a:gd name="T11" fmla="*/ 31 h 31"/>
                <a:gd name="T12" fmla="*/ 87 w 134"/>
                <a:gd name="T13" fmla="*/ 31 h 31"/>
                <a:gd name="T14" fmla="*/ 64 w 134"/>
                <a:gd name="T15" fmla="*/ 31 h 31"/>
                <a:gd name="T16" fmla="*/ 41 w 134"/>
                <a:gd name="T17" fmla="*/ 31 h 31"/>
                <a:gd name="T18" fmla="*/ 24 w 134"/>
                <a:gd name="T19" fmla="*/ 31 h 31"/>
                <a:gd name="T20" fmla="*/ 15 w 134"/>
                <a:gd name="T21" fmla="*/ 28 h 31"/>
                <a:gd name="T22" fmla="*/ 4 w 134"/>
                <a:gd name="T23" fmla="*/ 21 h 31"/>
                <a:gd name="T24" fmla="*/ 2 w 134"/>
                <a:gd name="T25" fmla="*/ 18 h 31"/>
                <a:gd name="T26" fmla="*/ 0 w 134"/>
                <a:gd name="T27" fmla="*/ 15 h 31"/>
                <a:gd name="T28" fmla="*/ 23 w 134"/>
                <a:gd name="T29" fmla="*/ 15 h 31"/>
                <a:gd name="T30" fmla="*/ 23 w 134"/>
                <a:gd name="T31"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4" h="31">
                  <a:moveTo>
                    <a:pt x="23" y="0"/>
                  </a:moveTo>
                  <a:cubicBezTo>
                    <a:pt x="23" y="0"/>
                    <a:pt x="109" y="0"/>
                    <a:pt x="110" y="0"/>
                  </a:cubicBezTo>
                  <a:cubicBezTo>
                    <a:pt x="110" y="0"/>
                    <a:pt x="110" y="14"/>
                    <a:pt x="110" y="15"/>
                  </a:cubicBezTo>
                  <a:cubicBezTo>
                    <a:pt x="118" y="16"/>
                    <a:pt x="126" y="15"/>
                    <a:pt x="134" y="15"/>
                  </a:cubicBezTo>
                  <a:cubicBezTo>
                    <a:pt x="132" y="21"/>
                    <a:pt x="127" y="24"/>
                    <a:pt x="123" y="27"/>
                  </a:cubicBezTo>
                  <a:cubicBezTo>
                    <a:pt x="117" y="31"/>
                    <a:pt x="113" y="31"/>
                    <a:pt x="106" y="31"/>
                  </a:cubicBezTo>
                  <a:cubicBezTo>
                    <a:pt x="100" y="31"/>
                    <a:pt x="94" y="31"/>
                    <a:pt x="87" y="31"/>
                  </a:cubicBezTo>
                  <a:cubicBezTo>
                    <a:pt x="80" y="31"/>
                    <a:pt x="72" y="31"/>
                    <a:pt x="64" y="31"/>
                  </a:cubicBezTo>
                  <a:cubicBezTo>
                    <a:pt x="56" y="31"/>
                    <a:pt x="49" y="31"/>
                    <a:pt x="41" y="31"/>
                  </a:cubicBezTo>
                  <a:cubicBezTo>
                    <a:pt x="36" y="31"/>
                    <a:pt x="30" y="31"/>
                    <a:pt x="24" y="31"/>
                  </a:cubicBezTo>
                  <a:cubicBezTo>
                    <a:pt x="21" y="31"/>
                    <a:pt x="18" y="30"/>
                    <a:pt x="15" y="28"/>
                  </a:cubicBezTo>
                  <a:cubicBezTo>
                    <a:pt x="11" y="26"/>
                    <a:pt x="7" y="24"/>
                    <a:pt x="4" y="21"/>
                  </a:cubicBezTo>
                  <a:cubicBezTo>
                    <a:pt x="3" y="20"/>
                    <a:pt x="2" y="19"/>
                    <a:pt x="2" y="18"/>
                  </a:cubicBezTo>
                  <a:cubicBezTo>
                    <a:pt x="2" y="18"/>
                    <a:pt x="0" y="15"/>
                    <a:pt x="0" y="15"/>
                  </a:cubicBezTo>
                  <a:cubicBezTo>
                    <a:pt x="0" y="15"/>
                    <a:pt x="23" y="15"/>
                    <a:pt x="23" y="15"/>
                  </a:cubicBezTo>
                  <a:lnTo>
                    <a:pt x="23" y="0"/>
                  </a:lnTo>
                  <a:close/>
                </a:path>
              </a:pathLst>
            </a:custGeom>
            <a:solidFill>
              <a:srgbClr val="0066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83" name="íŝľïdé"/>
            <p:cNvSpPr/>
            <p:nvPr/>
          </p:nvSpPr>
          <p:spPr bwMode="auto">
            <a:xfrm>
              <a:off x="680411" y="1302311"/>
              <a:ext cx="110707" cy="38378"/>
            </a:xfrm>
            <a:custGeom>
              <a:avLst/>
              <a:gdLst>
                <a:gd name="T0" fmla="*/ 82 w 82"/>
                <a:gd name="T1" fmla="*/ 19 h 28"/>
                <a:gd name="T2" fmla="*/ 82 w 82"/>
                <a:gd name="T3" fmla="*/ 28 h 28"/>
                <a:gd name="T4" fmla="*/ 55 w 82"/>
                <a:gd name="T5" fmla="*/ 28 h 28"/>
                <a:gd name="T6" fmla="*/ 34 w 82"/>
                <a:gd name="T7" fmla="*/ 28 h 28"/>
                <a:gd name="T8" fmla="*/ 14 w 82"/>
                <a:gd name="T9" fmla="*/ 27 h 28"/>
                <a:gd name="T10" fmla="*/ 0 w 82"/>
                <a:gd name="T11" fmla="*/ 15 h 28"/>
                <a:gd name="T12" fmla="*/ 6 w 82"/>
                <a:gd name="T13" fmla="*/ 14 h 28"/>
                <a:gd name="T14" fmla="*/ 13 w 82"/>
                <a:gd name="T15" fmla="*/ 12 h 28"/>
                <a:gd name="T16" fmla="*/ 17 w 82"/>
                <a:gd name="T17" fmla="*/ 0 h 28"/>
                <a:gd name="T18" fmla="*/ 60 w 82"/>
                <a:gd name="T19" fmla="*/ 0 h 28"/>
                <a:gd name="T20" fmla="*/ 82 w 82"/>
                <a:gd name="T21" fmla="*/ 19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2" h="28">
                  <a:moveTo>
                    <a:pt x="82" y="19"/>
                  </a:moveTo>
                  <a:cubicBezTo>
                    <a:pt x="82" y="28"/>
                    <a:pt x="82" y="28"/>
                    <a:pt x="82" y="28"/>
                  </a:cubicBezTo>
                  <a:cubicBezTo>
                    <a:pt x="73" y="28"/>
                    <a:pt x="64" y="28"/>
                    <a:pt x="55" y="28"/>
                  </a:cubicBezTo>
                  <a:cubicBezTo>
                    <a:pt x="48" y="28"/>
                    <a:pt x="41" y="28"/>
                    <a:pt x="34" y="28"/>
                  </a:cubicBezTo>
                  <a:cubicBezTo>
                    <a:pt x="28" y="28"/>
                    <a:pt x="16" y="28"/>
                    <a:pt x="14" y="27"/>
                  </a:cubicBezTo>
                  <a:cubicBezTo>
                    <a:pt x="6" y="22"/>
                    <a:pt x="2" y="19"/>
                    <a:pt x="0" y="15"/>
                  </a:cubicBezTo>
                  <a:cubicBezTo>
                    <a:pt x="0" y="15"/>
                    <a:pt x="6" y="14"/>
                    <a:pt x="6" y="14"/>
                  </a:cubicBezTo>
                  <a:cubicBezTo>
                    <a:pt x="9" y="14"/>
                    <a:pt x="11" y="13"/>
                    <a:pt x="13" y="12"/>
                  </a:cubicBezTo>
                  <a:cubicBezTo>
                    <a:pt x="18" y="9"/>
                    <a:pt x="18" y="5"/>
                    <a:pt x="17" y="0"/>
                  </a:cubicBezTo>
                  <a:cubicBezTo>
                    <a:pt x="60" y="0"/>
                    <a:pt x="60" y="0"/>
                    <a:pt x="60" y="0"/>
                  </a:cubicBezTo>
                  <a:cubicBezTo>
                    <a:pt x="60" y="0"/>
                    <a:pt x="62" y="13"/>
                    <a:pt x="82" y="19"/>
                  </a:cubicBezTo>
                  <a:close/>
                </a:path>
              </a:pathLst>
            </a:custGeom>
            <a:solidFill>
              <a:srgbClr val="0066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84" name="î$ḻiḓe"/>
            <p:cNvSpPr/>
            <p:nvPr/>
          </p:nvSpPr>
          <p:spPr bwMode="auto">
            <a:xfrm>
              <a:off x="927903" y="1302311"/>
              <a:ext cx="111199" cy="38378"/>
            </a:xfrm>
            <a:custGeom>
              <a:avLst/>
              <a:gdLst>
                <a:gd name="T0" fmla="*/ 0 w 82"/>
                <a:gd name="T1" fmla="*/ 19 h 28"/>
                <a:gd name="T2" fmla="*/ 0 w 82"/>
                <a:gd name="T3" fmla="*/ 28 h 28"/>
                <a:gd name="T4" fmla="*/ 26 w 82"/>
                <a:gd name="T5" fmla="*/ 28 h 28"/>
                <a:gd name="T6" fmla="*/ 48 w 82"/>
                <a:gd name="T7" fmla="*/ 28 h 28"/>
                <a:gd name="T8" fmla="*/ 68 w 82"/>
                <a:gd name="T9" fmla="*/ 27 h 28"/>
                <a:gd name="T10" fmla="*/ 82 w 82"/>
                <a:gd name="T11" fmla="*/ 15 h 28"/>
                <a:gd name="T12" fmla="*/ 75 w 82"/>
                <a:gd name="T13" fmla="*/ 14 h 28"/>
                <a:gd name="T14" fmla="*/ 68 w 82"/>
                <a:gd name="T15" fmla="*/ 12 h 28"/>
                <a:gd name="T16" fmla="*/ 65 w 82"/>
                <a:gd name="T17" fmla="*/ 0 h 28"/>
                <a:gd name="T18" fmla="*/ 21 w 82"/>
                <a:gd name="T19" fmla="*/ 0 h 28"/>
                <a:gd name="T20" fmla="*/ 0 w 82"/>
                <a:gd name="T21" fmla="*/ 19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2" h="28">
                  <a:moveTo>
                    <a:pt x="0" y="19"/>
                  </a:moveTo>
                  <a:cubicBezTo>
                    <a:pt x="0" y="28"/>
                    <a:pt x="0" y="28"/>
                    <a:pt x="0" y="28"/>
                  </a:cubicBezTo>
                  <a:cubicBezTo>
                    <a:pt x="9" y="28"/>
                    <a:pt x="18" y="28"/>
                    <a:pt x="26" y="28"/>
                  </a:cubicBezTo>
                  <a:cubicBezTo>
                    <a:pt x="34" y="28"/>
                    <a:pt x="41" y="28"/>
                    <a:pt x="48" y="28"/>
                  </a:cubicBezTo>
                  <a:cubicBezTo>
                    <a:pt x="53" y="28"/>
                    <a:pt x="66" y="28"/>
                    <a:pt x="68" y="27"/>
                  </a:cubicBezTo>
                  <a:cubicBezTo>
                    <a:pt x="76" y="22"/>
                    <a:pt x="79" y="19"/>
                    <a:pt x="82" y="15"/>
                  </a:cubicBezTo>
                  <a:cubicBezTo>
                    <a:pt x="82" y="15"/>
                    <a:pt x="76" y="14"/>
                    <a:pt x="75" y="14"/>
                  </a:cubicBezTo>
                  <a:cubicBezTo>
                    <a:pt x="73" y="14"/>
                    <a:pt x="70" y="13"/>
                    <a:pt x="68" y="12"/>
                  </a:cubicBezTo>
                  <a:cubicBezTo>
                    <a:pt x="64" y="9"/>
                    <a:pt x="63" y="5"/>
                    <a:pt x="65" y="0"/>
                  </a:cubicBezTo>
                  <a:cubicBezTo>
                    <a:pt x="21" y="0"/>
                    <a:pt x="21" y="0"/>
                    <a:pt x="21" y="0"/>
                  </a:cubicBezTo>
                  <a:cubicBezTo>
                    <a:pt x="21" y="0"/>
                    <a:pt x="20" y="13"/>
                    <a:pt x="0" y="19"/>
                  </a:cubicBezTo>
                  <a:close/>
                </a:path>
              </a:pathLst>
            </a:custGeom>
            <a:solidFill>
              <a:srgbClr val="0066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85" name="iŝḷîḍê"/>
            <p:cNvSpPr/>
            <p:nvPr/>
          </p:nvSpPr>
          <p:spPr bwMode="auto">
            <a:xfrm>
              <a:off x="703045" y="1346102"/>
              <a:ext cx="88074" cy="5412"/>
            </a:xfrm>
            <a:prstGeom prst="rect">
              <a:avLst/>
            </a:prstGeom>
            <a:solidFill>
              <a:srgbClr val="00664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86" name="ïS1iďé"/>
            <p:cNvSpPr/>
            <p:nvPr/>
          </p:nvSpPr>
          <p:spPr bwMode="auto">
            <a:xfrm>
              <a:off x="734535" y="1358403"/>
              <a:ext cx="25586" cy="44775"/>
            </a:xfrm>
            <a:prstGeom prst="rect">
              <a:avLst/>
            </a:prstGeom>
            <a:solidFill>
              <a:srgbClr val="00664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87" name="ïṥ1iḋè"/>
            <p:cNvSpPr/>
            <p:nvPr/>
          </p:nvSpPr>
          <p:spPr bwMode="auto">
            <a:xfrm>
              <a:off x="767009" y="1358403"/>
              <a:ext cx="24110" cy="44775"/>
            </a:xfrm>
            <a:prstGeom prst="rect">
              <a:avLst/>
            </a:prstGeom>
            <a:solidFill>
              <a:srgbClr val="00664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88" name="îšḻiḑê"/>
            <p:cNvSpPr/>
            <p:nvPr/>
          </p:nvSpPr>
          <p:spPr bwMode="auto">
            <a:xfrm>
              <a:off x="703045" y="1358403"/>
              <a:ext cx="26078" cy="44775"/>
            </a:xfrm>
            <a:custGeom>
              <a:avLst/>
              <a:gdLst>
                <a:gd name="T0" fmla="*/ 0 w 53"/>
                <a:gd name="T1" fmla="*/ 52 h 91"/>
                <a:gd name="T2" fmla="*/ 53 w 53"/>
                <a:gd name="T3" fmla="*/ 52 h 91"/>
                <a:gd name="T4" fmla="*/ 53 w 53"/>
                <a:gd name="T5" fmla="*/ 30 h 91"/>
                <a:gd name="T6" fmla="*/ 0 w 53"/>
                <a:gd name="T7" fmla="*/ 30 h 91"/>
                <a:gd name="T8" fmla="*/ 0 w 53"/>
                <a:gd name="T9" fmla="*/ 52 h 91"/>
                <a:gd name="T10" fmla="*/ 0 w 53"/>
                <a:gd name="T11" fmla="*/ 91 h 91"/>
                <a:gd name="T12" fmla="*/ 53 w 53"/>
                <a:gd name="T13" fmla="*/ 91 h 91"/>
                <a:gd name="T14" fmla="*/ 53 w 53"/>
                <a:gd name="T15" fmla="*/ 63 h 91"/>
                <a:gd name="T16" fmla="*/ 0 w 53"/>
                <a:gd name="T17" fmla="*/ 63 h 91"/>
                <a:gd name="T18" fmla="*/ 0 w 53"/>
                <a:gd name="T19" fmla="*/ 91 h 91"/>
                <a:gd name="T20" fmla="*/ 0 w 53"/>
                <a:gd name="T21" fmla="*/ 0 h 91"/>
                <a:gd name="T22" fmla="*/ 0 w 53"/>
                <a:gd name="T23" fmla="*/ 16 h 91"/>
                <a:gd name="T24" fmla="*/ 53 w 53"/>
                <a:gd name="T25" fmla="*/ 16 h 91"/>
                <a:gd name="T26" fmla="*/ 53 w 53"/>
                <a:gd name="T27" fmla="*/ 0 h 91"/>
                <a:gd name="T28" fmla="*/ 0 w 53"/>
                <a:gd name="T29"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3" h="91">
                  <a:moveTo>
                    <a:pt x="0" y="52"/>
                  </a:moveTo>
                  <a:lnTo>
                    <a:pt x="53" y="52"/>
                  </a:lnTo>
                  <a:lnTo>
                    <a:pt x="53" y="30"/>
                  </a:lnTo>
                  <a:lnTo>
                    <a:pt x="0" y="30"/>
                  </a:lnTo>
                  <a:lnTo>
                    <a:pt x="0" y="52"/>
                  </a:lnTo>
                  <a:close/>
                  <a:moveTo>
                    <a:pt x="0" y="91"/>
                  </a:moveTo>
                  <a:lnTo>
                    <a:pt x="53" y="91"/>
                  </a:lnTo>
                  <a:lnTo>
                    <a:pt x="53" y="63"/>
                  </a:lnTo>
                  <a:lnTo>
                    <a:pt x="0" y="63"/>
                  </a:lnTo>
                  <a:lnTo>
                    <a:pt x="0" y="91"/>
                  </a:lnTo>
                  <a:close/>
                  <a:moveTo>
                    <a:pt x="0" y="0"/>
                  </a:moveTo>
                  <a:lnTo>
                    <a:pt x="0" y="16"/>
                  </a:lnTo>
                  <a:lnTo>
                    <a:pt x="53" y="16"/>
                  </a:lnTo>
                  <a:lnTo>
                    <a:pt x="53" y="0"/>
                  </a:lnTo>
                  <a:lnTo>
                    <a:pt x="0" y="0"/>
                  </a:lnTo>
                  <a:close/>
                </a:path>
              </a:pathLst>
            </a:custGeom>
            <a:solidFill>
              <a:srgbClr val="0066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89" name="íṡľîḓè"/>
            <p:cNvSpPr/>
            <p:nvPr/>
          </p:nvSpPr>
          <p:spPr bwMode="auto">
            <a:xfrm>
              <a:off x="926427" y="1346102"/>
              <a:ext cx="88074" cy="5412"/>
            </a:xfrm>
            <a:prstGeom prst="rect">
              <a:avLst/>
            </a:prstGeom>
            <a:solidFill>
              <a:srgbClr val="00664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90" name="í$liḋe"/>
            <p:cNvSpPr/>
            <p:nvPr/>
          </p:nvSpPr>
          <p:spPr bwMode="auto">
            <a:xfrm>
              <a:off x="958901" y="1358403"/>
              <a:ext cx="24602" cy="44775"/>
            </a:xfrm>
            <a:prstGeom prst="rect">
              <a:avLst/>
            </a:prstGeom>
            <a:solidFill>
              <a:srgbClr val="00664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91" name="ïṡļídé"/>
            <p:cNvSpPr/>
            <p:nvPr/>
          </p:nvSpPr>
          <p:spPr bwMode="auto">
            <a:xfrm>
              <a:off x="926427" y="1358403"/>
              <a:ext cx="26078" cy="44775"/>
            </a:xfrm>
            <a:prstGeom prst="rect">
              <a:avLst/>
            </a:prstGeom>
            <a:solidFill>
              <a:srgbClr val="00664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92" name="ïśḷîďè"/>
            <p:cNvSpPr/>
            <p:nvPr/>
          </p:nvSpPr>
          <p:spPr bwMode="auto">
            <a:xfrm>
              <a:off x="990391" y="1358403"/>
              <a:ext cx="24110" cy="44775"/>
            </a:xfrm>
            <a:custGeom>
              <a:avLst/>
              <a:gdLst>
                <a:gd name="T0" fmla="*/ 0 w 49"/>
                <a:gd name="T1" fmla="*/ 91 h 91"/>
                <a:gd name="T2" fmla="*/ 49 w 49"/>
                <a:gd name="T3" fmla="*/ 91 h 91"/>
                <a:gd name="T4" fmla="*/ 49 w 49"/>
                <a:gd name="T5" fmla="*/ 63 h 91"/>
                <a:gd name="T6" fmla="*/ 0 w 49"/>
                <a:gd name="T7" fmla="*/ 63 h 91"/>
                <a:gd name="T8" fmla="*/ 0 w 49"/>
                <a:gd name="T9" fmla="*/ 91 h 91"/>
                <a:gd name="T10" fmla="*/ 0 w 49"/>
                <a:gd name="T11" fmla="*/ 52 h 91"/>
                <a:gd name="T12" fmla="*/ 49 w 49"/>
                <a:gd name="T13" fmla="*/ 52 h 91"/>
                <a:gd name="T14" fmla="*/ 49 w 49"/>
                <a:gd name="T15" fmla="*/ 30 h 91"/>
                <a:gd name="T16" fmla="*/ 0 w 49"/>
                <a:gd name="T17" fmla="*/ 30 h 91"/>
                <a:gd name="T18" fmla="*/ 0 w 49"/>
                <a:gd name="T19" fmla="*/ 52 h 91"/>
                <a:gd name="T20" fmla="*/ 0 w 49"/>
                <a:gd name="T21" fmla="*/ 0 h 91"/>
                <a:gd name="T22" fmla="*/ 0 w 49"/>
                <a:gd name="T23" fmla="*/ 16 h 91"/>
                <a:gd name="T24" fmla="*/ 49 w 49"/>
                <a:gd name="T25" fmla="*/ 16 h 91"/>
                <a:gd name="T26" fmla="*/ 49 w 49"/>
                <a:gd name="T27" fmla="*/ 0 h 91"/>
                <a:gd name="T28" fmla="*/ 0 w 49"/>
                <a:gd name="T29"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 h="91">
                  <a:moveTo>
                    <a:pt x="0" y="91"/>
                  </a:moveTo>
                  <a:lnTo>
                    <a:pt x="49" y="91"/>
                  </a:lnTo>
                  <a:lnTo>
                    <a:pt x="49" y="63"/>
                  </a:lnTo>
                  <a:lnTo>
                    <a:pt x="0" y="63"/>
                  </a:lnTo>
                  <a:lnTo>
                    <a:pt x="0" y="91"/>
                  </a:lnTo>
                  <a:close/>
                  <a:moveTo>
                    <a:pt x="0" y="52"/>
                  </a:moveTo>
                  <a:lnTo>
                    <a:pt x="49" y="52"/>
                  </a:lnTo>
                  <a:lnTo>
                    <a:pt x="49" y="30"/>
                  </a:lnTo>
                  <a:lnTo>
                    <a:pt x="0" y="30"/>
                  </a:lnTo>
                  <a:lnTo>
                    <a:pt x="0" y="52"/>
                  </a:lnTo>
                  <a:close/>
                  <a:moveTo>
                    <a:pt x="0" y="0"/>
                  </a:moveTo>
                  <a:lnTo>
                    <a:pt x="0" y="16"/>
                  </a:lnTo>
                  <a:lnTo>
                    <a:pt x="49" y="16"/>
                  </a:lnTo>
                  <a:lnTo>
                    <a:pt x="49" y="0"/>
                  </a:lnTo>
                  <a:lnTo>
                    <a:pt x="0" y="0"/>
                  </a:lnTo>
                  <a:close/>
                </a:path>
              </a:pathLst>
            </a:custGeom>
            <a:solidFill>
              <a:srgbClr val="0066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93" name="îṩḻîḑê"/>
            <p:cNvSpPr/>
            <p:nvPr/>
          </p:nvSpPr>
          <p:spPr bwMode="auto">
            <a:xfrm>
              <a:off x="798007" y="1329865"/>
              <a:ext cx="123008" cy="6888"/>
            </a:xfrm>
            <a:prstGeom prst="rect">
              <a:avLst/>
            </a:prstGeom>
            <a:solidFill>
              <a:srgbClr val="00664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94" name="iş1ïḍê"/>
            <p:cNvSpPr/>
            <p:nvPr/>
          </p:nvSpPr>
          <p:spPr bwMode="auto">
            <a:xfrm>
              <a:off x="848194" y="1373164"/>
              <a:ext cx="0" cy="0"/>
            </a:xfrm>
            <a:prstGeom prst="line">
              <a:avLst/>
            </a:prstGeom>
            <a:noFill/>
            <a:ln w="31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95" name="íSľïḓê"/>
            <p:cNvSpPr/>
            <p:nvPr/>
          </p:nvSpPr>
          <p:spPr bwMode="auto">
            <a:xfrm>
              <a:off x="823592" y="1358403"/>
              <a:ext cx="69377" cy="9349"/>
            </a:xfrm>
            <a:custGeom>
              <a:avLst/>
              <a:gdLst>
                <a:gd name="T0" fmla="*/ 19 w 141"/>
                <a:gd name="T1" fmla="*/ 0 h 19"/>
                <a:gd name="T2" fmla="*/ 121 w 141"/>
                <a:gd name="T3" fmla="*/ 0 h 19"/>
                <a:gd name="T4" fmla="*/ 141 w 141"/>
                <a:gd name="T5" fmla="*/ 19 h 19"/>
                <a:gd name="T6" fmla="*/ 0 w 141"/>
                <a:gd name="T7" fmla="*/ 19 h 19"/>
                <a:gd name="T8" fmla="*/ 19 w 141"/>
                <a:gd name="T9" fmla="*/ 0 h 19"/>
              </a:gdLst>
              <a:ahLst/>
              <a:cxnLst>
                <a:cxn ang="0">
                  <a:pos x="T0" y="T1"/>
                </a:cxn>
                <a:cxn ang="0">
                  <a:pos x="T2" y="T3"/>
                </a:cxn>
                <a:cxn ang="0">
                  <a:pos x="T4" y="T5"/>
                </a:cxn>
                <a:cxn ang="0">
                  <a:pos x="T6" y="T7"/>
                </a:cxn>
                <a:cxn ang="0">
                  <a:pos x="T8" y="T9"/>
                </a:cxn>
              </a:cxnLst>
              <a:rect l="0" t="0" r="r" b="b"/>
              <a:pathLst>
                <a:path w="141" h="19">
                  <a:moveTo>
                    <a:pt x="19" y="0"/>
                  </a:moveTo>
                  <a:lnTo>
                    <a:pt x="121" y="0"/>
                  </a:lnTo>
                  <a:lnTo>
                    <a:pt x="141" y="19"/>
                  </a:lnTo>
                  <a:lnTo>
                    <a:pt x="0" y="19"/>
                  </a:lnTo>
                  <a:lnTo>
                    <a:pt x="19" y="0"/>
                  </a:lnTo>
                  <a:close/>
                </a:path>
              </a:pathLst>
            </a:custGeom>
            <a:solidFill>
              <a:srgbClr val="0066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96" name="íşlïḋê"/>
            <p:cNvSpPr/>
            <p:nvPr/>
          </p:nvSpPr>
          <p:spPr bwMode="auto">
            <a:xfrm>
              <a:off x="798007" y="1339213"/>
              <a:ext cx="123008" cy="63964"/>
            </a:xfrm>
            <a:custGeom>
              <a:avLst/>
              <a:gdLst>
                <a:gd name="T0" fmla="*/ 12 w 91"/>
                <a:gd name="T1" fmla="*/ 16 h 47"/>
                <a:gd name="T2" fmla="*/ 22 w 91"/>
                <a:gd name="T3" fmla="*/ 11 h 47"/>
                <a:gd name="T4" fmla="*/ 22 w 91"/>
                <a:gd name="T5" fmla="*/ 0 h 47"/>
                <a:gd name="T6" fmla="*/ 0 w 91"/>
                <a:gd name="T7" fmla="*/ 0 h 47"/>
                <a:gd name="T8" fmla="*/ 0 w 91"/>
                <a:gd name="T9" fmla="*/ 47 h 47"/>
                <a:gd name="T10" fmla="*/ 23 w 91"/>
                <a:gd name="T11" fmla="*/ 47 h 47"/>
                <a:gd name="T12" fmla="*/ 24 w 91"/>
                <a:gd name="T13" fmla="*/ 26 h 47"/>
                <a:gd name="T14" fmla="*/ 12 w 91"/>
                <a:gd name="T15" fmla="*/ 16 h 47"/>
                <a:gd name="T16" fmla="*/ 63 w 91"/>
                <a:gd name="T17" fmla="*/ 0 h 47"/>
                <a:gd name="T18" fmla="*/ 27 w 91"/>
                <a:gd name="T19" fmla="*/ 0 h 47"/>
                <a:gd name="T20" fmla="*/ 27 w 91"/>
                <a:gd name="T21" fmla="*/ 10 h 47"/>
                <a:gd name="T22" fmla="*/ 63 w 91"/>
                <a:gd name="T23" fmla="*/ 10 h 47"/>
                <a:gd name="T24" fmla="*/ 63 w 91"/>
                <a:gd name="T25" fmla="*/ 0 h 47"/>
                <a:gd name="T26" fmla="*/ 57 w 91"/>
                <a:gd name="T27" fmla="*/ 47 h 47"/>
                <a:gd name="T28" fmla="*/ 63 w 91"/>
                <a:gd name="T29" fmla="*/ 47 h 47"/>
                <a:gd name="T30" fmla="*/ 63 w 91"/>
                <a:gd name="T31" fmla="*/ 25 h 47"/>
                <a:gd name="T32" fmla="*/ 57 w 91"/>
                <a:gd name="T33" fmla="*/ 25 h 47"/>
                <a:gd name="T34" fmla="*/ 57 w 91"/>
                <a:gd name="T35" fmla="*/ 47 h 47"/>
                <a:gd name="T36" fmla="*/ 26 w 91"/>
                <a:gd name="T37" fmla="*/ 47 h 47"/>
                <a:gd name="T38" fmla="*/ 33 w 91"/>
                <a:gd name="T39" fmla="*/ 47 h 47"/>
                <a:gd name="T40" fmla="*/ 33 w 91"/>
                <a:gd name="T41" fmla="*/ 25 h 47"/>
                <a:gd name="T42" fmla="*/ 26 w 91"/>
                <a:gd name="T43" fmla="*/ 25 h 47"/>
                <a:gd name="T44" fmla="*/ 26 w 91"/>
                <a:gd name="T45" fmla="*/ 47 h 47"/>
                <a:gd name="T46" fmla="*/ 38 w 91"/>
                <a:gd name="T47" fmla="*/ 47 h 47"/>
                <a:gd name="T48" fmla="*/ 53 w 91"/>
                <a:gd name="T49" fmla="*/ 47 h 47"/>
                <a:gd name="T50" fmla="*/ 53 w 91"/>
                <a:gd name="T51" fmla="*/ 25 h 47"/>
                <a:gd name="T52" fmla="*/ 38 w 91"/>
                <a:gd name="T53" fmla="*/ 25 h 47"/>
                <a:gd name="T54" fmla="*/ 38 w 91"/>
                <a:gd name="T55" fmla="*/ 47 h 47"/>
                <a:gd name="T56" fmla="*/ 68 w 91"/>
                <a:gd name="T57" fmla="*/ 0 h 47"/>
                <a:gd name="T58" fmla="*/ 68 w 91"/>
                <a:gd name="T59" fmla="*/ 10 h 47"/>
                <a:gd name="T60" fmla="*/ 78 w 91"/>
                <a:gd name="T61" fmla="*/ 17 h 47"/>
                <a:gd name="T62" fmla="*/ 68 w 91"/>
                <a:gd name="T63" fmla="*/ 25 h 47"/>
                <a:gd name="T64" fmla="*/ 67 w 91"/>
                <a:gd name="T65" fmla="*/ 25 h 47"/>
                <a:gd name="T66" fmla="*/ 67 w 91"/>
                <a:gd name="T67" fmla="*/ 47 h 47"/>
                <a:gd name="T68" fmla="*/ 91 w 91"/>
                <a:gd name="T69" fmla="*/ 47 h 47"/>
                <a:gd name="T70" fmla="*/ 91 w 91"/>
                <a:gd name="T71" fmla="*/ 0 h 47"/>
                <a:gd name="T72" fmla="*/ 68 w 91"/>
                <a:gd name="T73"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1" h="47">
                  <a:moveTo>
                    <a:pt x="12" y="16"/>
                  </a:moveTo>
                  <a:cubicBezTo>
                    <a:pt x="21" y="16"/>
                    <a:pt x="22" y="11"/>
                    <a:pt x="22" y="11"/>
                  </a:cubicBezTo>
                  <a:cubicBezTo>
                    <a:pt x="22" y="0"/>
                    <a:pt x="22" y="0"/>
                    <a:pt x="22" y="0"/>
                  </a:cubicBezTo>
                  <a:cubicBezTo>
                    <a:pt x="0" y="0"/>
                    <a:pt x="0" y="0"/>
                    <a:pt x="0" y="0"/>
                  </a:cubicBezTo>
                  <a:cubicBezTo>
                    <a:pt x="0" y="47"/>
                    <a:pt x="0" y="47"/>
                    <a:pt x="0" y="47"/>
                  </a:cubicBezTo>
                  <a:cubicBezTo>
                    <a:pt x="23" y="47"/>
                    <a:pt x="23" y="47"/>
                    <a:pt x="23" y="47"/>
                  </a:cubicBezTo>
                  <a:cubicBezTo>
                    <a:pt x="24" y="26"/>
                    <a:pt x="24" y="26"/>
                    <a:pt x="24" y="26"/>
                  </a:cubicBezTo>
                  <a:cubicBezTo>
                    <a:pt x="14" y="24"/>
                    <a:pt x="12" y="16"/>
                    <a:pt x="12" y="16"/>
                  </a:cubicBezTo>
                  <a:close/>
                  <a:moveTo>
                    <a:pt x="63" y="0"/>
                  </a:moveTo>
                  <a:cubicBezTo>
                    <a:pt x="27" y="0"/>
                    <a:pt x="27" y="0"/>
                    <a:pt x="27" y="0"/>
                  </a:cubicBezTo>
                  <a:cubicBezTo>
                    <a:pt x="27" y="10"/>
                    <a:pt x="27" y="10"/>
                    <a:pt x="27" y="10"/>
                  </a:cubicBezTo>
                  <a:cubicBezTo>
                    <a:pt x="63" y="10"/>
                    <a:pt x="63" y="10"/>
                    <a:pt x="63" y="10"/>
                  </a:cubicBezTo>
                  <a:lnTo>
                    <a:pt x="63" y="0"/>
                  </a:lnTo>
                  <a:close/>
                  <a:moveTo>
                    <a:pt x="57" y="47"/>
                  </a:moveTo>
                  <a:cubicBezTo>
                    <a:pt x="63" y="47"/>
                    <a:pt x="63" y="47"/>
                    <a:pt x="63" y="47"/>
                  </a:cubicBezTo>
                  <a:cubicBezTo>
                    <a:pt x="63" y="25"/>
                    <a:pt x="63" y="25"/>
                    <a:pt x="63" y="25"/>
                  </a:cubicBezTo>
                  <a:cubicBezTo>
                    <a:pt x="57" y="25"/>
                    <a:pt x="57" y="25"/>
                    <a:pt x="57" y="25"/>
                  </a:cubicBezTo>
                  <a:lnTo>
                    <a:pt x="57" y="47"/>
                  </a:lnTo>
                  <a:close/>
                  <a:moveTo>
                    <a:pt x="26" y="47"/>
                  </a:moveTo>
                  <a:cubicBezTo>
                    <a:pt x="33" y="47"/>
                    <a:pt x="33" y="47"/>
                    <a:pt x="33" y="47"/>
                  </a:cubicBezTo>
                  <a:cubicBezTo>
                    <a:pt x="33" y="25"/>
                    <a:pt x="33" y="25"/>
                    <a:pt x="33" y="25"/>
                  </a:cubicBezTo>
                  <a:cubicBezTo>
                    <a:pt x="26" y="25"/>
                    <a:pt x="26" y="25"/>
                    <a:pt x="26" y="25"/>
                  </a:cubicBezTo>
                  <a:lnTo>
                    <a:pt x="26" y="47"/>
                  </a:lnTo>
                  <a:close/>
                  <a:moveTo>
                    <a:pt x="38" y="47"/>
                  </a:moveTo>
                  <a:cubicBezTo>
                    <a:pt x="53" y="47"/>
                    <a:pt x="53" y="47"/>
                    <a:pt x="53" y="47"/>
                  </a:cubicBezTo>
                  <a:cubicBezTo>
                    <a:pt x="53" y="25"/>
                    <a:pt x="53" y="25"/>
                    <a:pt x="53" y="25"/>
                  </a:cubicBezTo>
                  <a:cubicBezTo>
                    <a:pt x="38" y="25"/>
                    <a:pt x="38" y="25"/>
                    <a:pt x="38" y="25"/>
                  </a:cubicBezTo>
                  <a:lnTo>
                    <a:pt x="38" y="47"/>
                  </a:lnTo>
                  <a:close/>
                  <a:moveTo>
                    <a:pt x="68" y="0"/>
                  </a:moveTo>
                  <a:cubicBezTo>
                    <a:pt x="68" y="10"/>
                    <a:pt x="68" y="10"/>
                    <a:pt x="68" y="10"/>
                  </a:cubicBezTo>
                  <a:cubicBezTo>
                    <a:pt x="69" y="17"/>
                    <a:pt x="78" y="17"/>
                    <a:pt x="78" y="17"/>
                  </a:cubicBezTo>
                  <a:cubicBezTo>
                    <a:pt x="76" y="22"/>
                    <a:pt x="68" y="25"/>
                    <a:pt x="68" y="25"/>
                  </a:cubicBezTo>
                  <a:cubicBezTo>
                    <a:pt x="67" y="25"/>
                    <a:pt x="67" y="25"/>
                    <a:pt x="67" y="25"/>
                  </a:cubicBezTo>
                  <a:cubicBezTo>
                    <a:pt x="67" y="47"/>
                    <a:pt x="67" y="47"/>
                    <a:pt x="67" y="47"/>
                  </a:cubicBezTo>
                  <a:cubicBezTo>
                    <a:pt x="91" y="47"/>
                    <a:pt x="91" y="47"/>
                    <a:pt x="91" y="47"/>
                  </a:cubicBezTo>
                  <a:cubicBezTo>
                    <a:pt x="91" y="0"/>
                    <a:pt x="91" y="0"/>
                    <a:pt x="91" y="0"/>
                  </a:cubicBezTo>
                  <a:lnTo>
                    <a:pt x="68" y="0"/>
                  </a:lnTo>
                  <a:close/>
                </a:path>
              </a:pathLst>
            </a:custGeom>
            <a:solidFill>
              <a:srgbClr val="0066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97" name="ïsḻíḋè"/>
            <p:cNvSpPr/>
            <p:nvPr/>
          </p:nvSpPr>
          <p:spPr bwMode="auto">
            <a:xfrm>
              <a:off x="838353" y="1131085"/>
              <a:ext cx="40839" cy="38378"/>
            </a:xfrm>
            <a:custGeom>
              <a:avLst/>
              <a:gdLst>
                <a:gd name="T0" fmla="*/ 30 w 30"/>
                <a:gd name="T1" fmla="*/ 10 h 28"/>
                <a:gd name="T2" fmla="*/ 22 w 30"/>
                <a:gd name="T3" fmla="*/ 6 h 28"/>
                <a:gd name="T4" fmla="*/ 20 w 30"/>
                <a:gd name="T5" fmla="*/ 7 h 28"/>
                <a:gd name="T6" fmla="*/ 20 w 30"/>
                <a:gd name="T7" fmla="*/ 7 h 28"/>
                <a:gd name="T8" fmla="*/ 15 w 30"/>
                <a:gd name="T9" fmla="*/ 0 h 28"/>
                <a:gd name="T10" fmla="*/ 10 w 30"/>
                <a:gd name="T11" fmla="*/ 7 h 28"/>
                <a:gd name="T12" fmla="*/ 10 w 30"/>
                <a:gd name="T13" fmla="*/ 7 h 28"/>
                <a:gd name="T14" fmla="*/ 9 w 30"/>
                <a:gd name="T15" fmla="*/ 6 h 28"/>
                <a:gd name="T16" fmla="*/ 1 w 30"/>
                <a:gd name="T17" fmla="*/ 10 h 28"/>
                <a:gd name="T18" fmla="*/ 6 w 30"/>
                <a:gd name="T19" fmla="*/ 17 h 28"/>
                <a:gd name="T20" fmla="*/ 8 w 30"/>
                <a:gd name="T21" fmla="*/ 17 h 28"/>
                <a:gd name="T22" fmla="*/ 7 w 30"/>
                <a:gd name="T23" fmla="*/ 17 h 28"/>
                <a:gd name="T24" fmla="*/ 6 w 30"/>
                <a:gd name="T25" fmla="*/ 26 h 28"/>
                <a:gd name="T26" fmla="*/ 14 w 30"/>
                <a:gd name="T27" fmla="*/ 25 h 28"/>
                <a:gd name="T28" fmla="*/ 15 w 30"/>
                <a:gd name="T29" fmla="*/ 24 h 28"/>
                <a:gd name="T30" fmla="*/ 17 w 30"/>
                <a:gd name="T31" fmla="*/ 26 h 28"/>
                <a:gd name="T32" fmla="*/ 25 w 30"/>
                <a:gd name="T33" fmla="*/ 25 h 28"/>
                <a:gd name="T34" fmla="*/ 23 w 30"/>
                <a:gd name="T35" fmla="*/ 17 h 28"/>
                <a:gd name="T36" fmla="*/ 23 w 30"/>
                <a:gd name="T37" fmla="*/ 17 h 28"/>
                <a:gd name="T38" fmla="*/ 24 w 30"/>
                <a:gd name="T39" fmla="*/ 17 h 28"/>
                <a:gd name="T40" fmla="*/ 30 w 30"/>
                <a:gd name="T41" fmla="*/ 10 h 28"/>
                <a:gd name="T42" fmla="*/ 15 w 30"/>
                <a:gd name="T43" fmla="*/ 16 h 28"/>
                <a:gd name="T44" fmla="*/ 12 w 30"/>
                <a:gd name="T45" fmla="*/ 14 h 28"/>
                <a:gd name="T46" fmla="*/ 15 w 30"/>
                <a:gd name="T47" fmla="*/ 11 h 28"/>
                <a:gd name="T48" fmla="*/ 18 w 30"/>
                <a:gd name="T49" fmla="*/ 14 h 28"/>
                <a:gd name="T50" fmla="*/ 15 w 30"/>
                <a:gd name="T51" fmla="*/ 1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0" h="28">
                  <a:moveTo>
                    <a:pt x="30" y="10"/>
                  </a:moveTo>
                  <a:cubicBezTo>
                    <a:pt x="29" y="7"/>
                    <a:pt x="25" y="5"/>
                    <a:pt x="22" y="6"/>
                  </a:cubicBezTo>
                  <a:cubicBezTo>
                    <a:pt x="21" y="6"/>
                    <a:pt x="21" y="7"/>
                    <a:pt x="20" y="7"/>
                  </a:cubicBezTo>
                  <a:cubicBezTo>
                    <a:pt x="20" y="7"/>
                    <a:pt x="20" y="7"/>
                    <a:pt x="20" y="7"/>
                  </a:cubicBezTo>
                  <a:cubicBezTo>
                    <a:pt x="20" y="3"/>
                    <a:pt x="18" y="0"/>
                    <a:pt x="15" y="0"/>
                  </a:cubicBezTo>
                  <a:cubicBezTo>
                    <a:pt x="12" y="0"/>
                    <a:pt x="10" y="3"/>
                    <a:pt x="10" y="7"/>
                  </a:cubicBezTo>
                  <a:cubicBezTo>
                    <a:pt x="10" y="7"/>
                    <a:pt x="10" y="7"/>
                    <a:pt x="10" y="7"/>
                  </a:cubicBezTo>
                  <a:cubicBezTo>
                    <a:pt x="10" y="7"/>
                    <a:pt x="9" y="6"/>
                    <a:pt x="9" y="6"/>
                  </a:cubicBezTo>
                  <a:cubicBezTo>
                    <a:pt x="5" y="5"/>
                    <a:pt x="2" y="7"/>
                    <a:pt x="1" y="10"/>
                  </a:cubicBezTo>
                  <a:cubicBezTo>
                    <a:pt x="0" y="13"/>
                    <a:pt x="3" y="16"/>
                    <a:pt x="6" y="17"/>
                  </a:cubicBezTo>
                  <a:cubicBezTo>
                    <a:pt x="7" y="17"/>
                    <a:pt x="7" y="17"/>
                    <a:pt x="8" y="17"/>
                  </a:cubicBezTo>
                  <a:cubicBezTo>
                    <a:pt x="7" y="17"/>
                    <a:pt x="7" y="17"/>
                    <a:pt x="7" y="17"/>
                  </a:cubicBezTo>
                  <a:cubicBezTo>
                    <a:pt x="4" y="20"/>
                    <a:pt x="4" y="23"/>
                    <a:pt x="6" y="26"/>
                  </a:cubicBezTo>
                  <a:cubicBezTo>
                    <a:pt x="7" y="28"/>
                    <a:pt x="11" y="28"/>
                    <a:pt x="14" y="25"/>
                  </a:cubicBezTo>
                  <a:cubicBezTo>
                    <a:pt x="14" y="25"/>
                    <a:pt x="15" y="24"/>
                    <a:pt x="15" y="24"/>
                  </a:cubicBezTo>
                  <a:cubicBezTo>
                    <a:pt x="16" y="24"/>
                    <a:pt x="16" y="25"/>
                    <a:pt x="17" y="26"/>
                  </a:cubicBezTo>
                  <a:cubicBezTo>
                    <a:pt x="20" y="28"/>
                    <a:pt x="23" y="28"/>
                    <a:pt x="25" y="25"/>
                  </a:cubicBezTo>
                  <a:cubicBezTo>
                    <a:pt x="27" y="23"/>
                    <a:pt x="26" y="19"/>
                    <a:pt x="23" y="17"/>
                  </a:cubicBezTo>
                  <a:cubicBezTo>
                    <a:pt x="23" y="17"/>
                    <a:pt x="23" y="17"/>
                    <a:pt x="23" y="17"/>
                  </a:cubicBezTo>
                  <a:cubicBezTo>
                    <a:pt x="23" y="17"/>
                    <a:pt x="24" y="17"/>
                    <a:pt x="24" y="17"/>
                  </a:cubicBezTo>
                  <a:cubicBezTo>
                    <a:pt x="28" y="16"/>
                    <a:pt x="30" y="13"/>
                    <a:pt x="30" y="10"/>
                  </a:cubicBezTo>
                  <a:close/>
                  <a:moveTo>
                    <a:pt x="15" y="16"/>
                  </a:moveTo>
                  <a:cubicBezTo>
                    <a:pt x="14" y="16"/>
                    <a:pt x="12" y="15"/>
                    <a:pt x="12" y="14"/>
                  </a:cubicBezTo>
                  <a:cubicBezTo>
                    <a:pt x="12" y="12"/>
                    <a:pt x="14" y="11"/>
                    <a:pt x="15" y="11"/>
                  </a:cubicBezTo>
                  <a:cubicBezTo>
                    <a:pt x="17" y="11"/>
                    <a:pt x="18" y="12"/>
                    <a:pt x="18" y="14"/>
                  </a:cubicBezTo>
                  <a:cubicBezTo>
                    <a:pt x="18" y="15"/>
                    <a:pt x="17" y="16"/>
                    <a:pt x="15" y="16"/>
                  </a:cubicBezTo>
                  <a:close/>
                </a:path>
              </a:pathLst>
            </a:custGeom>
            <a:solidFill>
              <a:srgbClr val="0066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98" name="íṣľide"/>
            <p:cNvSpPr/>
            <p:nvPr/>
          </p:nvSpPr>
          <p:spPr bwMode="auto">
            <a:xfrm>
              <a:off x="861479" y="1200461"/>
              <a:ext cx="21649" cy="24602"/>
            </a:xfrm>
            <a:custGeom>
              <a:avLst/>
              <a:gdLst>
                <a:gd name="T0" fmla="*/ 0 w 44"/>
                <a:gd name="T1" fmla="*/ 0 h 50"/>
                <a:gd name="T2" fmla="*/ 33 w 44"/>
                <a:gd name="T3" fmla="*/ 50 h 50"/>
                <a:gd name="T4" fmla="*/ 36 w 44"/>
                <a:gd name="T5" fmla="*/ 50 h 50"/>
                <a:gd name="T6" fmla="*/ 44 w 44"/>
                <a:gd name="T7" fmla="*/ 39 h 50"/>
                <a:gd name="T8" fmla="*/ 17 w 44"/>
                <a:gd name="T9" fmla="*/ 0 h 50"/>
                <a:gd name="T10" fmla="*/ 0 w 44"/>
                <a:gd name="T11" fmla="*/ 0 h 50"/>
                <a:gd name="T12" fmla="*/ 0 w 44"/>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44" h="50">
                  <a:moveTo>
                    <a:pt x="0" y="0"/>
                  </a:moveTo>
                  <a:lnTo>
                    <a:pt x="33" y="50"/>
                  </a:lnTo>
                  <a:lnTo>
                    <a:pt x="36" y="50"/>
                  </a:lnTo>
                  <a:lnTo>
                    <a:pt x="44" y="39"/>
                  </a:lnTo>
                  <a:lnTo>
                    <a:pt x="17" y="0"/>
                  </a:lnTo>
                  <a:lnTo>
                    <a:pt x="0" y="0"/>
                  </a:lnTo>
                  <a:lnTo>
                    <a:pt x="0" y="0"/>
                  </a:lnTo>
                  <a:close/>
                </a:path>
              </a:pathLst>
            </a:custGeom>
            <a:solidFill>
              <a:srgbClr val="0066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99" name="íṧļîḓè"/>
            <p:cNvSpPr/>
            <p:nvPr/>
          </p:nvSpPr>
          <p:spPr bwMode="auto">
            <a:xfrm>
              <a:off x="730106" y="1169463"/>
              <a:ext cx="147609" cy="57076"/>
            </a:xfrm>
            <a:custGeom>
              <a:avLst/>
              <a:gdLst>
                <a:gd name="T0" fmla="*/ 0 w 109"/>
                <a:gd name="T1" fmla="*/ 42 h 42"/>
                <a:gd name="T2" fmla="*/ 44 w 109"/>
                <a:gd name="T3" fmla="*/ 8 h 42"/>
                <a:gd name="T4" fmla="*/ 97 w 109"/>
                <a:gd name="T5" fmla="*/ 24 h 42"/>
                <a:gd name="T6" fmla="*/ 109 w 109"/>
                <a:gd name="T7" fmla="*/ 41 h 42"/>
              </a:gdLst>
              <a:ahLst/>
              <a:cxnLst>
                <a:cxn ang="0">
                  <a:pos x="T0" y="T1"/>
                </a:cxn>
                <a:cxn ang="0">
                  <a:pos x="T2" y="T3"/>
                </a:cxn>
                <a:cxn ang="0">
                  <a:pos x="T4" y="T5"/>
                </a:cxn>
                <a:cxn ang="0">
                  <a:pos x="T6" y="T7"/>
                </a:cxn>
              </a:cxnLst>
              <a:rect l="0" t="0" r="r" b="b"/>
              <a:pathLst>
                <a:path w="109" h="42">
                  <a:moveTo>
                    <a:pt x="0" y="42"/>
                  </a:moveTo>
                  <a:cubicBezTo>
                    <a:pt x="0" y="42"/>
                    <a:pt x="14" y="16"/>
                    <a:pt x="44" y="8"/>
                  </a:cubicBezTo>
                  <a:cubicBezTo>
                    <a:pt x="44" y="8"/>
                    <a:pt x="75" y="0"/>
                    <a:pt x="97" y="24"/>
                  </a:cubicBezTo>
                  <a:cubicBezTo>
                    <a:pt x="97" y="24"/>
                    <a:pt x="107" y="37"/>
                    <a:pt x="109" y="41"/>
                  </a:cubicBezTo>
                </a:path>
              </a:pathLst>
            </a:custGeom>
            <a:noFill/>
            <a:ln w="3175" cap="flat">
              <a:solidFill>
                <a:srgbClr val="006641"/>
              </a:solidFill>
              <a:prstDash val="solid"/>
              <a:miter lim="800000"/>
              <a:headEnd/>
              <a:tailEnd/>
            </a:ln>
            <a:extLst>
              <a:ext uri="{909E8E84-426E-40DD-AFC4-6F175D3DCCD1}">
                <a14:hiddenFill xmlns:a14="http://schemas.microsoft.com/office/drawing/2010/main">
                  <a:solidFill>
                    <a:srgbClr val="FFFFFF"/>
                  </a:solidFill>
                </a14:hiddenFill>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00" name="is1îdê"/>
            <p:cNvSpPr/>
            <p:nvPr/>
          </p:nvSpPr>
          <p:spPr bwMode="auto">
            <a:xfrm>
              <a:off x="703045" y="1225062"/>
              <a:ext cx="28538" cy="39363"/>
            </a:xfrm>
            <a:custGeom>
              <a:avLst/>
              <a:gdLst>
                <a:gd name="T0" fmla="*/ 14 w 21"/>
                <a:gd name="T1" fmla="*/ 17 h 29"/>
                <a:gd name="T2" fmla="*/ 0 w 21"/>
                <a:gd name="T3" fmla="*/ 28 h 29"/>
                <a:gd name="T4" fmla="*/ 6 w 21"/>
                <a:gd name="T5" fmla="*/ 11 h 29"/>
                <a:gd name="T6" fmla="*/ 20 w 21"/>
                <a:gd name="T7" fmla="*/ 0 h 29"/>
                <a:gd name="T8" fmla="*/ 14 w 21"/>
                <a:gd name="T9" fmla="*/ 17 h 29"/>
              </a:gdLst>
              <a:ahLst/>
              <a:cxnLst>
                <a:cxn ang="0">
                  <a:pos x="T0" y="T1"/>
                </a:cxn>
                <a:cxn ang="0">
                  <a:pos x="T2" y="T3"/>
                </a:cxn>
                <a:cxn ang="0">
                  <a:pos x="T4" y="T5"/>
                </a:cxn>
                <a:cxn ang="0">
                  <a:pos x="T6" y="T7"/>
                </a:cxn>
                <a:cxn ang="0">
                  <a:pos x="T8" y="T9"/>
                </a:cxn>
              </a:cxnLst>
              <a:rect l="0" t="0" r="r" b="b"/>
              <a:pathLst>
                <a:path w="21" h="29">
                  <a:moveTo>
                    <a:pt x="14" y="17"/>
                  </a:moveTo>
                  <a:cubicBezTo>
                    <a:pt x="9" y="25"/>
                    <a:pt x="1" y="29"/>
                    <a:pt x="0" y="28"/>
                  </a:cubicBezTo>
                  <a:cubicBezTo>
                    <a:pt x="0" y="28"/>
                    <a:pt x="1" y="19"/>
                    <a:pt x="6" y="11"/>
                  </a:cubicBezTo>
                  <a:cubicBezTo>
                    <a:pt x="11" y="4"/>
                    <a:pt x="19" y="0"/>
                    <a:pt x="20" y="0"/>
                  </a:cubicBezTo>
                  <a:cubicBezTo>
                    <a:pt x="21" y="1"/>
                    <a:pt x="19" y="9"/>
                    <a:pt x="14" y="17"/>
                  </a:cubicBezTo>
                  <a:close/>
                </a:path>
              </a:pathLst>
            </a:custGeom>
            <a:solidFill>
              <a:srgbClr val="0066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01" name="ísļïḍe"/>
            <p:cNvSpPr/>
            <p:nvPr/>
          </p:nvSpPr>
          <p:spPr bwMode="auto">
            <a:xfrm>
              <a:off x="702061" y="1207349"/>
              <a:ext cx="37887" cy="16237"/>
            </a:xfrm>
            <a:custGeom>
              <a:avLst/>
              <a:gdLst>
                <a:gd name="T0" fmla="*/ 14 w 28"/>
                <a:gd name="T1" fmla="*/ 11 h 12"/>
                <a:gd name="T2" fmla="*/ 0 w 28"/>
                <a:gd name="T3" fmla="*/ 10 h 12"/>
                <a:gd name="T4" fmla="*/ 13 w 28"/>
                <a:gd name="T5" fmla="*/ 1 h 12"/>
                <a:gd name="T6" fmla="*/ 28 w 28"/>
                <a:gd name="T7" fmla="*/ 4 h 12"/>
                <a:gd name="T8" fmla="*/ 14 w 28"/>
                <a:gd name="T9" fmla="*/ 11 h 12"/>
              </a:gdLst>
              <a:ahLst/>
              <a:cxnLst>
                <a:cxn ang="0">
                  <a:pos x="T0" y="T1"/>
                </a:cxn>
                <a:cxn ang="0">
                  <a:pos x="T2" y="T3"/>
                </a:cxn>
                <a:cxn ang="0">
                  <a:pos x="T4" y="T5"/>
                </a:cxn>
                <a:cxn ang="0">
                  <a:pos x="T6" y="T7"/>
                </a:cxn>
                <a:cxn ang="0">
                  <a:pos x="T8" y="T9"/>
                </a:cxn>
              </a:cxnLst>
              <a:rect l="0" t="0" r="r" b="b"/>
              <a:pathLst>
                <a:path w="28" h="12">
                  <a:moveTo>
                    <a:pt x="14" y="11"/>
                  </a:moveTo>
                  <a:cubicBezTo>
                    <a:pt x="6" y="12"/>
                    <a:pt x="0" y="11"/>
                    <a:pt x="0" y="10"/>
                  </a:cubicBezTo>
                  <a:cubicBezTo>
                    <a:pt x="0" y="9"/>
                    <a:pt x="5" y="3"/>
                    <a:pt x="13" y="1"/>
                  </a:cubicBezTo>
                  <a:cubicBezTo>
                    <a:pt x="21" y="0"/>
                    <a:pt x="28" y="3"/>
                    <a:pt x="28" y="4"/>
                  </a:cubicBezTo>
                  <a:cubicBezTo>
                    <a:pt x="28" y="5"/>
                    <a:pt x="22" y="10"/>
                    <a:pt x="14" y="11"/>
                  </a:cubicBezTo>
                  <a:close/>
                </a:path>
              </a:pathLst>
            </a:custGeom>
            <a:solidFill>
              <a:srgbClr val="0066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02" name="íŝliḓè"/>
            <p:cNvSpPr/>
            <p:nvPr/>
          </p:nvSpPr>
          <p:spPr bwMode="auto">
            <a:xfrm>
              <a:off x="733058" y="1211286"/>
              <a:ext cx="13285" cy="36902"/>
            </a:xfrm>
            <a:custGeom>
              <a:avLst/>
              <a:gdLst>
                <a:gd name="T0" fmla="*/ 1 w 10"/>
                <a:gd name="T1" fmla="*/ 14 h 27"/>
                <a:gd name="T2" fmla="*/ 5 w 10"/>
                <a:gd name="T3" fmla="*/ 27 h 27"/>
                <a:gd name="T4" fmla="*/ 10 w 10"/>
                <a:gd name="T5" fmla="*/ 14 h 27"/>
                <a:gd name="T6" fmla="*/ 5 w 10"/>
                <a:gd name="T7" fmla="*/ 1 h 27"/>
                <a:gd name="T8" fmla="*/ 1 w 10"/>
                <a:gd name="T9" fmla="*/ 14 h 27"/>
              </a:gdLst>
              <a:ahLst/>
              <a:cxnLst>
                <a:cxn ang="0">
                  <a:pos x="T0" y="T1"/>
                </a:cxn>
                <a:cxn ang="0">
                  <a:pos x="T2" y="T3"/>
                </a:cxn>
                <a:cxn ang="0">
                  <a:pos x="T4" y="T5"/>
                </a:cxn>
                <a:cxn ang="0">
                  <a:pos x="T6" y="T7"/>
                </a:cxn>
                <a:cxn ang="0">
                  <a:pos x="T8" y="T9"/>
                </a:cxn>
              </a:cxnLst>
              <a:rect l="0" t="0" r="r" b="b"/>
              <a:pathLst>
                <a:path w="10" h="27">
                  <a:moveTo>
                    <a:pt x="1" y="14"/>
                  </a:moveTo>
                  <a:cubicBezTo>
                    <a:pt x="1" y="22"/>
                    <a:pt x="4" y="27"/>
                    <a:pt x="5" y="27"/>
                  </a:cubicBezTo>
                  <a:cubicBezTo>
                    <a:pt x="6" y="27"/>
                    <a:pt x="10" y="22"/>
                    <a:pt x="10" y="14"/>
                  </a:cubicBezTo>
                  <a:cubicBezTo>
                    <a:pt x="10" y="7"/>
                    <a:pt x="6" y="1"/>
                    <a:pt x="5" y="1"/>
                  </a:cubicBezTo>
                  <a:cubicBezTo>
                    <a:pt x="4" y="0"/>
                    <a:pt x="0" y="7"/>
                    <a:pt x="1" y="14"/>
                  </a:cubicBezTo>
                  <a:close/>
                </a:path>
              </a:pathLst>
            </a:custGeom>
            <a:solidFill>
              <a:srgbClr val="0066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03" name="ïşḷîḍê"/>
            <p:cNvSpPr/>
            <p:nvPr/>
          </p:nvSpPr>
          <p:spPr bwMode="auto">
            <a:xfrm>
              <a:off x="722234" y="1186684"/>
              <a:ext cx="39363" cy="13777"/>
            </a:xfrm>
            <a:custGeom>
              <a:avLst/>
              <a:gdLst>
                <a:gd name="T0" fmla="*/ 14 w 29"/>
                <a:gd name="T1" fmla="*/ 10 h 10"/>
                <a:gd name="T2" fmla="*/ 0 w 29"/>
                <a:gd name="T3" fmla="*/ 6 h 10"/>
                <a:gd name="T4" fmla="*/ 14 w 29"/>
                <a:gd name="T5" fmla="*/ 0 h 10"/>
                <a:gd name="T6" fmla="*/ 29 w 29"/>
                <a:gd name="T7" fmla="*/ 5 h 10"/>
                <a:gd name="T8" fmla="*/ 14 w 29"/>
                <a:gd name="T9" fmla="*/ 10 h 10"/>
              </a:gdLst>
              <a:ahLst/>
              <a:cxnLst>
                <a:cxn ang="0">
                  <a:pos x="T0" y="T1"/>
                </a:cxn>
                <a:cxn ang="0">
                  <a:pos x="T2" y="T3"/>
                </a:cxn>
                <a:cxn ang="0">
                  <a:pos x="T4" y="T5"/>
                </a:cxn>
                <a:cxn ang="0">
                  <a:pos x="T6" y="T7"/>
                </a:cxn>
                <a:cxn ang="0">
                  <a:pos x="T8" y="T9"/>
                </a:cxn>
              </a:cxnLst>
              <a:rect l="0" t="0" r="r" b="b"/>
              <a:pathLst>
                <a:path w="29" h="10">
                  <a:moveTo>
                    <a:pt x="14" y="10"/>
                  </a:moveTo>
                  <a:cubicBezTo>
                    <a:pt x="6" y="10"/>
                    <a:pt x="0" y="7"/>
                    <a:pt x="0" y="6"/>
                  </a:cubicBezTo>
                  <a:cubicBezTo>
                    <a:pt x="0" y="6"/>
                    <a:pt x="6" y="0"/>
                    <a:pt x="14" y="0"/>
                  </a:cubicBezTo>
                  <a:cubicBezTo>
                    <a:pt x="22" y="0"/>
                    <a:pt x="29" y="4"/>
                    <a:pt x="29" y="5"/>
                  </a:cubicBezTo>
                  <a:cubicBezTo>
                    <a:pt x="29" y="6"/>
                    <a:pt x="22" y="10"/>
                    <a:pt x="14" y="10"/>
                  </a:cubicBezTo>
                  <a:close/>
                </a:path>
              </a:pathLst>
            </a:custGeom>
            <a:solidFill>
              <a:srgbClr val="0066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04" name="îṡḻiḍê"/>
            <p:cNvSpPr/>
            <p:nvPr/>
          </p:nvSpPr>
          <p:spPr bwMode="auto">
            <a:xfrm>
              <a:off x="751756" y="1192588"/>
              <a:ext cx="15253" cy="36411"/>
            </a:xfrm>
            <a:custGeom>
              <a:avLst/>
              <a:gdLst>
                <a:gd name="T0" fmla="*/ 1 w 11"/>
                <a:gd name="T1" fmla="*/ 14 h 27"/>
                <a:gd name="T2" fmla="*/ 3 w 11"/>
                <a:gd name="T3" fmla="*/ 27 h 27"/>
                <a:gd name="T4" fmla="*/ 10 w 11"/>
                <a:gd name="T5" fmla="*/ 15 h 27"/>
                <a:gd name="T6" fmla="*/ 7 w 11"/>
                <a:gd name="T7" fmla="*/ 1 h 27"/>
                <a:gd name="T8" fmla="*/ 1 w 11"/>
                <a:gd name="T9" fmla="*/ 14 h 27"/>
              </a:gdLst>
              <a:ahLst/>
              <a:cxnLst>
                <a:cxn ang="0">
                  <a:pos x="T0" y="T1"/>
                </a:cxn>
                <a:cxn ang="0">
                  <a:pos x="T2" y="T3"/>
                </a:cxn>
                <a:cxn ang="0">
                  <a:pos x="T4" y="T5"/>
                </a:cxn>
                <a:cxn ang="0">
                  <a:pos x="T6" y="T7"/>
                </a:cxn>
                <a:cxn ang="0">
                  <a:pos x="T8" y="T9"/>
                </a:cxn>
              </a:cxnLst>
              <a:rect l="0" t="0" r="r" b="b"/>
              <a:pathLst>
                <a:path w="11" h="27">
                  <a:moveTo>
                    <a:pt x="1" y="14"/>
                  </a:moveTo>
                  <a:cubicBezTo>
                    <a:pt x="0" y="21"/>
                    <a:pt x="2" y="27"/>
                    <a:pt x="3" y="27"/>
                  </a:cubicBezTo>
                  <a:cubicBezTo>
                    <a:pt x="4" y="27"/>
                    <a:pt x="9" y="22"/>
                    <a:pt x="10" y="15"/>
                  </a:cubicBezTo>
                  <a:cubicBezTo>
                    <a:pt x="11" y="7"/>
                    <a:pt x="7" y="1"/>
                    <a:pt x="7" y="1"/>
                  </a:cubicBezTo>
                  <a:cubicBezTo>
                    <a:pt x="6" y="0"/>
                    <a:pt x="1" y="6"/>
                    <a:pt x="1" y="14"/>
                  </a:cubicBezTo>
                  <a:close/>
                </a:path>
              </a:pathLst>
            </a:custGeom>
            <a:solidFill>
              <a:srgbClr val="0066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05" name="iš1ïḓe"/>
            <p:cNvSpPr/>
            <p:nvPr/>
          </p:nvSpPr>
          <p:spPr bwMode="auto">
            <a:xfrm>
              <a:off x="747819" y="1163559"/>
              <a:ext cx="37887" cy="20665"/>
            </a:xfrm>
            <a:custGeom>
              <a:avLst/>
              <a:gdLst>
                <a:gd name="T0" fmla="*/ 13 w 28"/>
                <a:gd name="T1" fmla="*/ 12 h 15"/>
                <a:gd name="T2" fmla="*/ 1 w 28"/>
                <a:gd name="T3" fmla="*/ 4 h 15"/>
                <a:gd name="T4" fmla="*/ 16 w 28"/>
                <a:gd name="T5" fmla="*/ 3 h 15"/>
                <a:gd name="T6" fmla="*/ 28 w 28"/>
                <a:gd name="T7" fmla="*/ 13 h 15"/>
                <a:gd name="T8" fmla="*/ 13 w 28"/>
                <a:gd name="T9" fmla="*/ 12 h 15"/>
              </a:gdLst>
              <a:ahLst/>
              <a:cxnLst>
                <a:cxn ang="0">
                  <a:pos x="T0" y="T1"/>
                </a:cxn>
                <a:cxn ang="0">
                  <a:pos x="T2" y="T3"/>
                </a:cxn>
                <a:cxn ang="0">
                  <a:pos x="T4" y="T5"/>
                </a:cxn>
                <a:cxn ang="0">
                  <a:pos x="T6" y="T7"/>
                </a:cxn>
                <a:cxn ang="0">
                  <a:pos x="T8" y="T9"/>
                </a:cxn>
              </a:cxnLst>
              <a:rect l="0" t="0" r="r" b="b"/>
              <a:pathLst>
                <a:path w="28" h="15">
                  <a:moveTo>
                    <a:pt x="13" y="12"/>
                  </a:moveTo>
                  <a:cubicBezTo>
                    <a:pt x="5" y="9"/>
                    <a:pt x="0" y="5"/>
                    <a:pt x="1" y="4"/>
                  </a:cubicBezTo>
                  <a:cubicBezTo>
                    <a:pt x="1" y="3"/>
                    <a:pt x="9" y="0"/>
                    <a:pt x="16" y="3"/>
                  </a:cubicBezTo>
                  <a:cubicBezTo>
                    <a:pt x="24" y="6"/>
                    <a:pt x="28" y="12"/>
                    <a:pt x="28" y="13"/>
                  </a:cubicBezTo>
                  <a:cubicBezTo>
                    <a:pt x="28" y="14"/>
                    <a:pt x="20" y="15"/>
                    <a:pt x="13" y="12"/>
                  </a:cubicBezTo>
                  <a:close/>
                </a:path>
              </a:pathLst>
            </a:custGeom>
            <a:solidFill>
              <a:srgbClr val="0066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06" name="ïś1ïďe"/>
            <p:cNvSpPr/>
            <p:nvPr/>
          </p:nvSpPr>
          <p:spPr bwMode="auto">
            <a:xfrm>
              <a:off x="781770" y="1152734"/>
              <a:ext cx="33950" cy="26078"/>
            </a:xfrm>
            <a:custGeom>
              <a:avLst/>
              <a:gdLst>
                <a:gd name="T0" fmla="*/ 10 w 25"/>
                <a:gd name="T1" fmla="*/ 11 h 19"/>
                <a:gd name="T2" fmla="*/ 1 w 25"/>
                <a:gd name="T3" fmla="*/ 2 h 19"/>
                <a:gd name="T4" fmla="*/ 17 w 25"/>
                <a:gd name="T5" fmla="*/ 5 h 19"/>
                <a:gd name="T6" fmla="*/ 24 w 25"/>
                <a:gd name="T7" fmla="*/ 18 h 19"/>
                <a:gd name="T8" fmla="*/ 10 w 25"/>
                <a:gd name="T9" fmla="*/ 11 h 19"/>
              </a:gdLst>
              <a:ahLst/>
              <a:cxnLst>
                <a:cxn ang="0">
                  <a:pos x="T0" y="T1"/>
                </a:cxn>
                <a:cxn ang="0">
                  <a:pos x="T2" y="T3"/>
                </a:cxn>
                <a:cxn ang="0">
                  <a:pos x="T4" y="T5"/>
                </a:cxn>
                <a:cxn ang="0">
                  <a:pos x="T6" y="T7"/>
                </a:cxn>
                <a:cxn ang="0">
                  <a:pos x="T8" y="T9"/>
                </a:cxn>
              </a:cxnLst>
              <a:rect l="0" t="0" r="r" b="b"/>
              <a:pathLst>
                <a:path w="25" h="19">
                  <a:moveTo>
                    <a:pt x="10" y="11"/>
                  </a:moveTo>
                  <a:cubicBezTo>
                    <a:pt x="4" y="7"/>
                    <a:pt x="0" y="3"/>
                    <a:pt x="1" y="2"/>
                  </a:cubicBezTo>
                  <a:cubicBezTo>
                    <a:pt x="1" y="1"/>
                    <a:pt x="11" y="0"/>
                    <a:pt x="17" y="5"/>
                  </a:cubicBezTo>
                  <a:cubicBezTo>
                    <a:pt x="23" y="10"/>
                    <a:pt x="25" y="18"/>
                    <a:pt x="24" y="18"/>
                  </a:cubicBezTo>
                  <a:cubicBezTo>
                    <a:pt x="23" y="19"/>
                    <a:pt x="17" y="16"/>
                    <a:pt x="10" y="11"/>
                  </a:cubicBezTo>
                  <a:close/>
                </a:path>
              </a:pathLst>
            </a:custGeom>
            <a:solidFill>
              <a:srgbClr val="0066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07" name="ïṩlíḓè"/>
            <p:cNvSpPr/>
            <p:nvPr/>
          </p:nvSpPr>
          <p:spPr bwMode="auto">
            <a:xfrm>
              <a:off x="815720" y="1148798"/>
              <a:ext cx="25586" cy="36902"/>
            </a:xfrm>
            <a:custGeom>
              <a:avLst/>
              <a:gdLst>
                <a:gd name="T0" fmla="*/ 7 w 19"/>
                <a:gd name="T1" fmla="*/ 14 h 27"/>
                <a:gd name="T2" fmla="*/ 0 w 19"/>
                <a:gd name="T3" fmla="*/ 0 h 27"/>
                <a:gd name="T4" fmla="*/ 15 w 19"/>
                <a:gd name="T5" fmla="*/ 10 h 27"/>
                <a:gd name="T6" fmla="*/ 18 w 19"/>
                <a:gd name="T7" fmla="*/ 27 h 27"/>
                <a:gd name="T8" fmla="*/ 7 w 19"/>
                <a:gd name="T9" fmla="*/ 14 h 27"/>
              </a:gdLst>
              <a:ahLst/>
              <a:cxnLst>
                <a:cxn ang="0">
                  <a:pos x="T0" y="T1"/>
                </a:cxn>
                <a:cxn ang="0">
                  <a:pos x="T2" y="T3"/>
                </a:cxn>
                <a:cxn ang="0">
                  <a:pos x="T4" y="T5"/>
                </a:cxn>
                <a:cxn ang="0">
                  <a:pos x="T6" y="T7"/>
                </a:cxn>
                <a:cxn ang="0">
                  <a:pos x="T8" y="T9"/>
                </a:cxn>
              </a:cxnLst>
              <a:rect l="0" t="0" r="r" b="b"/>
              <a:pathLst>
                <a:path w="19" h="27">
                  <a:moveTo>
                    <a:pt x="7" y="14"/>
                  </a:moveTo>
                  <a:cubicBezTo>
                    <a:pt x="2" y="7"/>
                    <a:pt x="0" y="1"/>
                    <a:pt x="0" y="0"/>
                  </a:cubicBezTo>
                  <a:cubicBezTo>
                    <a:pt x="0" y="0"/>
                    <a:pt x="10" y="2"/>
                    <a:pt x="15" y="10"/>
                  </a:cubicBezTo>
                  <a:cubicBezTo>
                    <a:pt x="19" y="18"/>
                    <a:pt x="19" y="27"/>
                    <a:pt x="18" y="27"/>
                  </a:cubicBezTo>
                  <a:cubicBezTo>
                    <a:pt x="17" y="27"/>
                    <a:pt x="12" y="22"/>
                    <a:pt x="7" y="14"/>
                  </a:cubicBezTo>
                  <a:close/>
                </a:path>
              </a:pathLst>
            </a:custGeom>
            <a:solidFill>
              <a:srgbClr val="0066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08" name="iś1iḑê"/>
            <p:cNvSpPr/>
            <p:nvPr/>
          </p:nvSpPr>
          <p:spPr bwMode="auto">
            <a:xfrm>
              <a:off x="774881" y="1180288"/>
              <a:ext cx="14761" cy="35426"/>
            </a:xfrm>
            <a:custGeom>
              <a:avLst/>
              <a:gdLst>
                <a:gd name="T0" fmla="*/ 1 w 11"/>
                <a:gd name="T1" fmla="*/ 13 h 26"/>
                <a:gd name="T2" fmla="*/ 2 w 11"/>
                <a:gd name="T3" fmla="*/ 26 h 26"/>
                <a:gd name="T4" fmla="*/ 10 w 11"/>
                <a:gd name="T5" fmla="*/ 15 h 26"/>
                <a:gd name="T6" fmla="*/ 8 w 11"/>
                <a:gd name="T7" fmla="*/ 1 h 26"/>
                <a:gd name="T8" fmla="*/ 1 w 11"/>
                <a:gd name="T9" fmla="*/ 13 h 26"/>
              </a:gdLst>
              <a:ahLst/>
              <a:cxnLst>
                <a:cxn ang="0">
                  <a:pos x="T0" y="T1"/>
                </a:cxn>
                <a:cxn ang="0">
                  <a:pos x="T2" y="T3"/>
                </a:cxn>
                <a:cxn ang="0">
                  <a:pos x="T4" y="T5"/>
                </a:cxn>
                <a:cxn ang="0">
                  <a:pos x="T6" y="T7"/>
                </a:cxn>
                <a:cxn ang="0">
                  <a:pos x="T8" y="T9"/>
                </a:cxn>
              </a:cxnLst>
              <a:rect l="0" t="0" r="r" b="b"/>
              <a:pathLst>
                <a:path w="11" h="26">
                  <a:moveTo>
                    <a:pt x="1" y="13"/>
                  </a:moveTo>
                  <a:cubicBezTo>
                    <a:pt x="0" y="20"/>
                    <a:pt x="1" y="26"/>
                    <a:pt x="2" y="26"/>
                  </a:cubicBezTo>
                  <a:cubicBezTo>
                    <a:pt x="3" y="26"/>
                    <a:pt x="9" y="22"/>
                    <a:pt x="10" y="15"/>
                  </a:cubicBezTo>
                  <a:cubicBezTo>
                    <a:pt x="11" y="8"/>
                    <a:pt x="8" y="1"/>
                    <a:pt x="8" y="1"/>
                  </a:cubicBezTo>
                  <a:cubicBezTo>
                    <a:pt x="8" y="0"/>
                    <a:pt x="2" y="6"/>
                    <a:pt x="1" y="13"/>
                  </a:cubicBezTo>
                  <a:close/>
                </a:path>
              </a:pathLst>
            </a:custGeom>
            <a:solidFill>
              <a:srgbClr val="0066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09" name="îṩļíďé"/>
            <p:cNvSpPr/>
            <p:nvPr/>
          </p:nvSpPr>
          <p:spPr bwMode="auto">
            <a:xfrm>
              <a:off x="794070" y="1175860"/>
              <a:ext cx="20173" cy="27554"/>
            </a:xfrm>
            <a:custGeom>
              <a:avLst/>
              <a:gdLst>
                <a:gd name="T0" fmla="*/ 4 w 15"/>
                <a:gd name="T1" fmla="*/ 9 h 20"/>
                <a:gd name="T2" fmla="*/ 1 w 15"/>
                <a:gd name="T3" fmla="*/ 20 h 20"/>
                <a:gd name="T4" fmla="*/ 12 w 15"/>
                <a:gd name="T5" fmla="*/ 14 h 20"/>
                <a:gd name="T6" fmla="*/ 15 w 15"/>
                <a:gd name="T7" fmla="*/ 1 h 20"/>
                <a:gd name="T8" fmla="*/ 4 w 15"/>
                <a:gd name="T9" fmla="*/ 9 h 20"/>
              </a:gdLst>
              <a:ahLst/>
              <a:cxnLst>
                <a:cxn ang="0">
                  <a:pos x="T0" y="T1"/>
                </a:cxn>
                <a:cxn ang="0">
                  <a:pos x="T2" y="T3"/>
                </a:cxn>
                <a:cxn ang="0">
                  <a:pos x="T4" y="T5"/>
                </a:cxn>
                <a:cxn ang="0">
                  <a:pos x="T6" y="T7"/>
                </a:cxn>
                <a:cxn ang="0">
                  <a:pos x="T8" y="T9"/>
                </a:cxn>
              </a:cxnLst>
              <a:rect l="0" t="0" r="r" b="b"/>
              <a:pathLst>
                <a:path w="15" h="20">
                  <a:moveTo>
                    <a:pt x="4" y="9"/>
                  </a:moveTo>
                  <a:cubicBezTo>
                    <a:pt x="1" y="14"/>
                    <a:pt x="0" y="19"/>
                    <a:pt x="1" y="20"/>
                  </a:cubicBezTo>
                  <a:cubicBezTo>
                    <a:pt x="2" y="20"/>
                    <a:pt x="8" y="19"/>
                    <a:pt x="12" y="14"/>
                  </a:cubicBezTo>
                  <a:cubicBezTo>
                    <a:pt x="15" y="8"/>
                    <a:pt x="15" y="2"/>
                    <a:pt x="15" y="1"/>
                  </a:cubicBezTo>
                  <a:cubicBezTo>
                    <a:pt x="15" y="0"/>
                    <a:pt x="8" y="3"/>
                    <a:pt x="4" y="9"/>
                  </a:cubicBezTo>
                  <a:close/>
                </a:path>
              </a:pathLst>
            </a:custGeom>
            <a:solidFill>
              <a:srgbClr val="0066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10" name="i$ḷîḓé"/>
            <p:cNvSpPr/>
            <p:nvPr/>
          </p:nvSpPr>
          <p:spPr bwMode="auto">
            <a:xfrm>
              <a:off x="811291" y="1184224"/>
              <a:ext cx="30014" cy="23126"/>
            </a:xfrm>
            <a:custGeom>
              <a:avLst/>
              <a:gdLst>
                <a:gd name="T0" fmla="*/ 8 w 22"/>
                <a:gd name="T1" fmla="*/ 5 h 17"/>
                <a:gd name="T2" fmla="*/ 0 w 22"/>
                <a:gd name="T3" fmla="*/ 16 h 17"/>
                <a:gd name="T4" fmla="*/ 13 w 22"/>
                <a:gd name="T5" fmla="*/ 13 h 17"/>
                <a:gd name="T6" fmla="*/ 22 w 22"/>
                <a:gd name="T7" fmla="*/ 1 h 17"/>
                <a:gd name="T8" fmla="*/ 8 w 22"/>
                <a:gd name="T9" fmla="*/ 5 h 17"/>
              </a:gdLst>
              <a:ahLst/>
              <a:cxnLst>
                <a:cxn ang="0">
                  <a:pos x="T0" y="T1"/>
                </a:cxn>
                <a:cxn ang="0">
                  <a:pos x="T2" y="T3"/>
                </a:cxn>
                <a:cxn ang="0">
                  <a:pos x="T4" y="T5"/>
                </a:cxn>
                <a:cxn ang="0">
                  <a:pos x="T6" y="T7"/>
                </a:cxn>
                <a:cxn ang="0">
                  <a:pos x="T8" y="T9"/>
                </a:cxn>
              </a:cxnLst>
              <a:rect l="0" t="0" r="r" b="b"/>
              <a:pathLst>
                <a:path w="22" h="17">
                  <a:moveTo>
                    <a:pt x="8" y="5"/>
                  </a:moveTo>
                  <a:cubicBezTo>
                    <a:pt x="2" y="10"/>
                    <a:pt x="0" y="15"/>
                    <a:pt x="0" y="16"/>
                  </a:cubicBezTo>
                  <a:cubicBezTo>
                    <a:pt x="1" y="16"/>
                    <a:pt x="7" y="17"/>
                    <a:pt x="13" y="13"/>
                  </a:cubicBezTo>
                  <a:cubicBezTo>
                    <a:pt x="19" y="8"/>
                    <a:pt x="22" y="2"/>
                    <a:pt x="22" y="1"/>
                  </a:cubicBezTo>
                  <a:cubicBezTo>
                    <a:pt x="22" y="0"/>
                    <a:pt x="14" y="1"/>
                    <a:pt x="8" y="5"/>
                  </a:cubicBezTo>
                  <a:close/>
                </a:path>
              </a:pathLst>
            </a:custGeom>
            <a:solidFill>
              <a:srgbClr val="0066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11" name="ïśḻiḋè"/>
            <p:cNvSpPr/>
            <p:nvPr/>
          </p:nvSpPr>
          <p:spPr bwMode="auto">
            <a:xfrm>
              <a:off x="835893" y="1200461"/>
              <a:ext cx="21649" cy="24602"/>
            </a:xfrm>
            <a:custGeom>
              <a:avLst/>
              <a:gdLst>
                <a:gd name="T0" fmla="*/ 44 w 44"/>
                <a:gd name="T1" fmla="*/ 0 h 50"/>
                <a:gd name="T2" fmla="*/ 11 w 44"/>
                <a:gd name="T3" fmla="*/ 50 h 50"/>
                <a:gd name="T4" fmla="*/ 8 w 44"/>
                <a:gd name="T5" fmla="*/ 50 h 50"/>
                <a:gd name="T6" fmla="*/ 0 w 44"/>
                <a:gd name="T7" fmla="*/ 39 h 50"/>
                <a:gd name="T8" fmla="*/ 25 w 44"/>
                <a:gd name="T9" fmla="*/ 0 h 50"/>
                <a:gd name="T10" fmla="*/ 44 w 44"/>
                <a:gd name="T11" fmla="*/ 0 h 50"/>
                <a:gd name="T12" fmla="*/ 44 w 44"/>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44" h="50">
                  <a:moveTo>
                    <a:pt x="44" y="0"/>
                  </a:moveTo>
                  <a:lnTo>
                    <a:pt x="11" y="50"/>
                  </a:lnTo>
                  <a:lnTo>
                    <a:pt x="8" y="50"/>
                  </a:lnTo>
                  <a:lnTo>
                    <a:pt x="0" y="39"/>
                  </a:lnTo>
                  <a:lnTo>
                    <a:pt x="25" y="0"/>
                  </a:lnTo>
                  <a:lnTo>
                    <a:pt x="44" y="0"/>
                  </a:lnTo>
                  <a:lnTo>
                    <a:pt x="44" y="0"/>
                  </a:lnTo>
                  <a:close/>
                </a:path>
              </a:pathLst>
            </a:custGeom>
            <a:solidFill>
              <a:srgbClr val="0066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12" name="íş1îḓe"/>
            <p:cNvSpPr/>
            <p:nvPr/>
          </p:nvSpPr>
          <p:spPr bwMode="auto">
            <a:xfrm>
              <a:off x="839830" y="1169463"/>
              <a:ext cx="149086" cy="57076"/>
            </a:xfrm>
            <a:custGeom>
              <a:avLst/>
              <a:gdLst>
                <a:gd name="T0" fmla="*/ 110 w 110"/>
                <a:gd name="T1" fmla="*/ 42 h 42"/>
                <a:gd name="T2" fmla="*/ 65 w 110"/>
                <a:gd name="T3" fmla="*/ 8 h 42"/>
                <a:gd name="T4" fmla="*/ 13 w 110"/>
                <a:gd name="T5" fmla="*/ 24 h 42"/>
                <a:gd name="T6" fmla="*/ 0 w 110"/>
                <a:gd name="T7" fmla="*/ 41 h 42"/>
              </a:gdLst>
              <a:ahLst/>
              <a:cxnLst>
                <a:cxn ang="0">
                  <a:pos x="T0" y="T1"/>
                </a:cxn>
                <a:cxn ang="0">
                  <a:pos x="T2" y="T3"/>
                </a:cxn>
                <a:cxn ang="0">
                  <a:pos x="T4" y="T5"/>
                </a:cxn>
                <a:cxn ang="0">
                  <a:pos x="T6" y="T7"/>
                </a:cxn>
              </a:cxnLst>
              <a:rect l="0" t="0" r="r" b="b"/>
              <a:pathLst>
                <a:path w="110" h="42">
                  <a:moveTo>
                    <a:pt x="110" y="42"/>
                  </a:moveTo>
                  <a:cubicBezTo>
                    <a:pt x="110" y="42"/>
                    <a:pt x="95" y="16"/>
                    <a:pt x="65" y="8"/>
                  </a:cubicBezTo>
                  <a:cubicBezTo>
                    <a:pt x="65" y="8"/>
                    <a:pt x="35" y="0"/>
                    <a:pt x="13" y="24"/>
                  </a:cubicBezTo>
                  <a:cubicBezTo>
                    <a:pt x="13" y="24"/>
                    <a:pt x="2" y="37"/>
                    <a:pt x="0" y="41"/>
                  </a:cubicBezTo>
                </a:path>
              </a:pathLst>
            </a:custGeom>
            <a:noFill/>
            <a:ln w="3175" cap="flat">
              <a:solidFill>
                <a:srgbClr val="006641"/>
              </a:solidFill>
              <a:prstDash val="solid"/>
              <a:miter lim="800000"/>
              <a:headEnd/>
              <a:tailEnd/>
            </a:ln>
            <a:extLst>
              <a:ext uri="{909E8E84-426E-40DD-AFC4-6F175D3DCCD1}">
                <a14:hiddenFill xmlns:a14="http://schemas.microsoft.com/office/drawing/2010/main">
                  <a:solidFill>
                    <a:srgbClr val="FFFFFF"/>
                  </a:solidFill>
                </a14:hiddenFill>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13" name="î$ļíde"/>
            <p:cNvSpPr/>
            <p:nvPr/>
          </p:nvSpPr>
          <p:spPr bwMode="auto">
            <a:xfrm>
              <a:off x="987439" y="1225062"/>
              <a:ext cx="28538" cy="39363"/>
            </a:xfrm>
            <a:custGeom>
              <a:avLst/>
              <a:gdLst>
                <a:gd name="T0" fmla="*/ 6 w 21"/>
                <a:gd name="T1" fmla="*/ 17 h 29"/>
                <a:gd name="T2" fmla="*/ 20 w 21"/>
                <a:gd name="T3" fmla="*/ 28 h 29"/>
                <a:gd name="T4" fmla="*/ 14 w 21"/>
                <a:gd name="T5" fmla="*/ 11 h 29"/>
                <a:gd name="T6" fmla="*/ 1 w 21"/>
                <a:gd name="T7" fmla="*/ 0 h 29"/>
                <a:gd name="T8" fmla="*/ 6 w 21"/>
                <a:gd name="T9" fmla="*/ 17 h 29"/>
              </a:gdLst>
              <a:ahLst/>
              <a:cxnLst>
                <a:cxn ang="0">
                  <a:pos x="T0" y="T1"/>
                </a:cxn>
                <a:cxn ang="0">
                  <a:pos x="T2" y="T3"/>
                </a:cxn>
                <a:cxn ang="0">
                  <a:pos x="T4" y="T5"/>
                </a:cxn>
                <a:cxn ang="0">
                  <a:pos x="T6" y="T7"/>
                </a:cxn>
                <a:cxn ang="0">
                  <a:pos x="T8" y="T9"/>
                </a:cxn>
              </a:cxnLst>
              <a:rect l="0" t="0" r="r" b="b"/>
              <a:pathLst>
                <a:path w="21" h="29">
                  <a:moveTo>
                    <a:pt x="6" y="17"/>
                  </a:moveTo>
                  <a:cubicBezTo>
                    <a:pt x="12" y="25"/>
                    <a:pt x="19" y="29"/>
                    <a:pt x="20" y="28"/>
                  </a:cubicBezTo>
                  <a:cubicBezTo>
                    <a:pt x="21" y="28"/>
                    <a:pt x="20" y="19"/>
                    <a:pt x="14" y="11"/>
                  </a:cubicBezTo>
                  <a:cubicBezTo>
                    <a:pt x="9" y="4"/>
                    <a:pt x="1" y="0"/>
                    <a:pt x="1" y="0"/>
                  </a:cubicBezTo>
                  <a:cubicBezTo>
                    <a:pt x="0" y="1"/>
                    <a:pt x="1" y="9"/>
                    <a:pt x="6" y="17"/>
                  </a:cubicBezTo>
                  <a:close/>
                </a:path>
              </a:pathLst>
            </a:custGeom>
            <a:solidFill>
              <a:srgbClr val="0066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14" name="ïSlíḍè"/>
            <p:cNvSpPr/>
            <p:nvPr/>
          </p:nvSpPr>
          <p:spPr bwMode="auto">
            <a:xfrm>
              <a:off x="979566" y="1207349"/>
              <a:ext cx="37887" cy="16237"/>
            </a:xfrm>
            <a:custGeom>
              <a:avLst/>
              <a:gdLst>
                <a:gd name="T0" fmla="*/ 13 w 28"/>
                <a:gd name="T1" fmla="*/ 11 h 12"/>
                <a:gd name="T2" fmla="*/ 28 w 28"/>
                <a:gd name="T3" fmla="*/ 10 h 12"/>
                <a:gd name="T4" fmla="*/ 15 w 28"/>
                <a:gd name="T5" fmla="*/ 1 h 12"/>
                <a:gd name="T6" fmla="*/ 0 w 28"/>
                <a:gd name="T7" fmla="*/ 4 h 12"/>
                <a:gd name="T8" fmla="*/ 13 w 28"/>
                <a:gd name="T9" fmla="*/ 11 h 12"/>
              </a:gdLst>
              <a:ahLst/>
              <a:cxnLst>
                <a:cxn ang="0">
                  <a:pos x="T0" y="T1"/>
                </a:cxn>
                <a:cxn ang="0">
                  <a:pos x="T2" y="T3"/>
                </a:cxn>
                <a:cxn ang="0">
                  <a:pos x="T4" y="T5"/>
                </a:cxn>
                <a:cxn ang="0">
                  <a:pos x="T6" y="T7"/>
                </a:cxn>
                <a:cxn ang="0">
                  <a:pos x="T8" y="T9"/>
                </a:cxn>
              </a:cxnLst>
              <a:rect l="0" t="0" r="r" b="b"/>
              <a:pathLst>
                <a:path w="28" h="12">
                  <a:moveTo>
                    <a:pt x="13" y="11"/>
                  </a:moveTo>
                  <a:cubicBezTo>
                    <a:pt x="21" y="12"/>
                    <a:pt x="28" y="11"/>
                    <a:pt x="28" y="10"/>
                  </a:cubicBezTo>
                  <a:cubicBezTo>
                    <a:pt x="28" y="9"/>
                    <a:pt x="23" y="3"/>
                    <a:pt x="15" y="1"/>
                  </a:cubicBezTo>
                  <a:cubicBezTo>
                    <a:pt x="7" y="0"/>
                    <a:pt x="0" y="3"/>
                    <a:pt x="0" y="4"/>
                  </a:cubicBezTo>
                  <a:cubicBezTo>
                    <a:pt x="0" y="5"/>
                    <a:pt x="5" y="10"/>
                    <a:pt x="13" y="11"/>
                  </a:cubicBezTo>
                  <a:close/>
                </a:path>
              </a:pathLst>
            </a:custGeom>
            <a:solidFill>
              <a:srgbClr val="0066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15" name="íṩlíďé"/>
            <p:cNvSpPr/>
            <p:nvPr/>
          </p:nvSpPr>
          <p:spPr bwMode="auto">
            <a:xfrm>
              <a:off x="971202" y="1211286"/>
              <a:ext cx="13777" cy="36902"/>
            </a:xfrm>
            <a:custGeom>
              <a:avLst/>
              <a:gdLst>
                <a:gd name="T0" fmla="*/ 10 w 10"/>
                <a:gd name="T1" fmla="*/ 14 h 27"/>
                <a:gd name="T2" fmla="*/ 6 w 10"/>
                <a:gd name="T3" fmla="*/ 27 h 27"/>
                <a:gd name="T4" fmla="*/ 0 w 10"/>
                <a:gd name="T5" fmla="*/ 14 h 27"/>
                <a:gd name="T6" fmla="*/ 5 w 10"/>
                <a:gd name="T7" fmla="*/ 1 h 27"/>
                <a:gd name="T8" fmla="*/ 10 w 10"/>
                <a:gd name="T9" fmla="*/ 14 h 27"/>
              </a:gdLst>
              <a:ahLst/>
              <a:cxnLst>
                <a:cxn ang="0">
                  <a:pos x="T0" y="T1"/>
                </a:cxn>
                <a:cxn ang="0">
                  <a:pos x="T2" y="T3"/>
                </a:cxn>
                <a:cxn ang="0">
                  <a:pos x="T4" y="T5"/>
                </a:cxn>
                <a:cxn ang="0">
                  <a:pos x="T6" y="T7"/>
                </a:cxn>
                <a:cxn ang="0">
                  <a:pos x="T8" y="T9"/>
                </a:cxn>
              </a:cxnLst>
              <a:rect l="0" t="0" r="r" b="b"/>
              <a:pathLst>
                <a:path w="10" h="27">
                  <a:moveTo>
                    <a:pt x="10" y="14"/>
                  </a:moveTo>
                  <a:cubicBezTo>
                    <a:pt x="9" y="22"/>
                    <a:pt x="7" y="27"/>
                    <a:pt x="6" y="27"/>
                  </a:cubicBezTo>
                  <a:cubicBezTo>
                    <a:pt x="5" y="27"/>
                    <a:pt x="0" y="22"/>
                    <a:pt x="0" y="14"/>
                  </a:cubicBezTo>
                  <a:cubicBezTo>
                    <a:pt x="1" y="7"/>
                    <a:pt x="5" y="1"/>
                    <a:pt x="5" y="1"/>
                  </a:cubicBezTo>
                  <a:cubicBezTo>
                    <a:pt x="6" y="0"/>
                    <a:pt x="10" y="7"/>
                    <a:pt x="10" y="14"/>
                  </a:cubicBezTo>
                  <a:close/>
                </a:path>
              </a:pathLst>
            </a:custGeom>
            <a:solidFill>
              <a:srgbClr val="0066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16" name="ísḷîḑè"/>
            <p:cNvSpPr/>
            <p:nvPr/>
          </p:nvSpPr>
          <p:spPr bwMode="auto">
            <a:xfrm>
              <a:off x="957917" y="1186684"/>
              <a:ext cx="37887" cy="13777"/>
            </a:xfrm>
            <a:custGeom>
              <a:avLst/>
              <a:gdLst>
                <a:gd name="T0" fmla="*/ 14 w 28"/>
                <a:gd name="T1" fmla="*/ 10 h 10"/>
                <a:gd name="T2" fmla="*/ 28 w 28"/>
                <a:gd name="T3" fmla="*/ 6 h 10"/>
                <a:gd name="T4" fmla="*/ 14 w 28"/>
                <a:gd name="T5" fmla="*/ 0 h 10"/>
                <a:gd name="T6" fmla="*/ 0 w 28"/>
                <a:gd name="T7" fmla="*/ 5 h 10"/>
                <a:gd name="T8" fmla="*/ 14 w 28"/>
                <a:gd name="T9" fmla="*/ 10 h 10"/>
              </a:gdLst>
              <a:ahLst/>
              <a:cxnLst>
                <a:cxn ang="0">
                  <a:pos x="T0" y="T1"/>
                </a:cxn>
                <a:cxn ang="0">
                  <a:pos x="T2" y="T3"/>
                </a:cxn>
                <a:cxn ang="0">
                  <a:pos x="T4" y="T5"/>
                </a:cxn>
                <a:cxn ang="0">
                  <a:pos x="T6" y="T7"/>
                </a:cxn>
                <a:cxn ang="0">
                  <a:pos x="T8" y="T9"/>
                </a:cxn>
              </a:cxnLst>
              <a:rect l="0" t="0" r="r" b="b"/>
              <a:pathLst>
                <a:path w="28" h="10">
                  <a:moveTo>
                    <a:pt x="14" y="10"/>
                  </a:moveTo>
                  <a:cubicBezTo>
                    <a:pt x="22" y="10"/>
                    <a:pt x="28" y="7"/>
                    <a:pt x="28" y="6"/>
                  </a:cubicBezTo>
                  <a:cubicBezTo>
                    <a:pt x="28" y="6"/>
                    <a:pt x="22" y="0"/>
                    <a:pt x="14" y="0"/>
                  </a:cubicBezTo>
                  <a:cubicBezTo>
                    <a:pt x="6" y="0"/>
                    <a:pt x="0" y="4"/>
                    <a:pt x="0" y="5"/>
                  </a:cubicBezTo>
                  <a:cubicBezTo>
                    <a:pt x="0" y="6"/>
                    <a:pt x="6" y="10"/>
                    <a:pt x="14" y="10"/>
                  </a:cubicBezTo>
                  <a:close/>
                </a:path>
              </a:pathLst>
            </a:custGeom>
            <a:solidFill>
              <a:srgbClr val="0066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17" name="îšḻîďé"/>
            <p:cNvSpPr/>
            <p:nvPr/>
          </p:nvSpPr>
          <p:spPr bwMode="auto">
            <a:xfrm>
              <a:off x="952504" y="1192588"/>
              <a:ext cx="13285" cy="36411"/>
            </a:xfrm>
            <a:custGeom>
              <a:avLst/>
              <a:gdLst>
                <a:gd name="T0" fmla="*/ 10 w 10"/>
                <a:gd name="T1" fmla="*/ 14 h 27"/>
                <a:gd name="T2" fmla="*/ 7 w 10"/>
                <a:gd name="T3" fmla="*/ 27 h 27"/>
                <a:gd name="T4" fmla="*/ 0 w 10"/>
                <a:gd name="T5" fmla="*/ 15 h 27"/>
                <a:gd name="T6" fmla="*/ 4 w 10"/>
                <a:gd name="T7" fmla="*/ 1 h 27"/>
                <a:gd name="T8" fmla="*/ 10 w 10"/>
                <a:gd name="T9" fmla="*/ 14 h 27"/>
              </a:gdLst>
              <a:ahLst/>
              <a:cxnLst>
                <a:cxn ang="0">
                  <a:pos x="T0" y="T1"/>
                </a:cxn>
                <a:cxn ang="0">
                  <a:pos x="T2" y="T3"/>
                </a:cxn>
                <a:cxn ang="0">
                  <a:pos x="T4" y="T5"/>
                </a:cxn>
                <a:cxn ang="0">
                  <a:pos x="T6" y="T7"/>
                </a:cxn>
                <a:cxn ang="0">
                  <a:pos x="T8" y="T9"/>
                </a:cxn>
              </a:cxnLst>
              <a:rect l="0" t="0" r="r" b="b"/>
              <a:pathLst>
                <a:path w="10" h="27">
                  <a:moveTo>
                    <a:pt x="10" y="14"/>
                  </a:moveTo>
                  <a:cubicBezTo>
                    <a:pt x="10" y="21"/>
                    <a:pt x="8" y="27"/>
                    <a:pt x="7" y="27"/>
                  </a:cubicBezTo>
                  <a:cubicBezTo>
                    <a:pt x="7" y="27"/>
                    <a:pt x="1" y="22"/>
                    <a:pt x="0" y="15"/>
                  </a:cubicBezTo>
                  <a:cubicBezTo>
                    <a:pt x="0" y="7"/>
                    <a:pt x="3" y="1"/>
                    <a:pt x="4" y="1"/>
                  </a:cubicBezTo>
                  <a:cubicBezTo>
                    <a:pt x="4" y="0"/>
                    <a:pt x="9" y="6"/>
                    <a:pt x="10" y="14"/>
                  </a:cubicBezTo>
                  <a:close/>
                </a:path>
              </a:pathLst>
            </a:custGeom>
            <a:solidFill>
              <a:srgbClr val="0066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18" name="îSḷîḓê"/>
            <p:cNvSpPr/>
            <p:nvPr/>
          </p:nvSpPr>
          <p:spPr bwMode="auto">
            <a:xfrm>
              <a:off x="931839" y="1163559"/>
              <a:ext cx="37887" cy="20665"/>
            </a:xfrm>
            <a:custGeom>
              <a:avLst/>
              <a:gdLst>
                <a:gd name="T0" fmla="*/ 16 w 28"/>
                <a:gd name="T1" fmla="*/ 12 h 15"/>
                <a:gd name="T2" fmla="*/ 28 w 28"/>
                <a:gd name="T3" fmla="*/ 4 h 15"/>
                <a:gd name="T4" fmla="*/ 12 w 28"/>
                <a:gd name="T5" fmla="*/ 3 h 15"/>
                <a:gd name="T6" fmla="*/ 1 w 28"/>
                <a:gd name="T7" fmla="*/ 13 h 15"/>
                <a:gd name="T8" fmla="*/ 16 w 28"/>
                <a:gd name="T9" fmla="*/ 12 h 15"/>
              </a:gdLst>
              <a:ahLst/>
              <a:cxnLst>
                <a:cxn ang="0">
                  <a:pos x="T0" y="T1"/>
                </a:cxn>
                <a:cxn ang="0">
                  <a:pos x="T2" y="T3"/>
                </a:cxn>
                <a:cxn ang="0">
                  <a:pos x="T4" y="T5"/>
                </a:cxn>
                <a:cxn ang="0">
                  <a:pos x="T6" y="T7"/>
                </a:cxn>
                <a:cxn ang="0">
                  <a:pos x="T8" y="T9"/>
                </a:cxn>
              </a:cxnLst>
              <a:rect l="0" t="0" r="r" b="b"/>
              <a:pathLst>
                <a:path w="28" h="15">
                  <a:moveTo>
                    <a:pt x="16" y="12"/>
                  </a:moveTo>
                  <a:cubicBezTo>
                    <a:pt x="23" y="9"/>
                    <a:pt x="28" y="5"/>
                    <a:pt x="28" y="4"/>
                  </a:cubicBezTo>
                  <a:cubicBezTo>
                    <a:pt x="28" y="3"/>
                    <a:pt x="20" y="0"/>
                    <a:pt x="12" y="3"/>
                  </a:cubicBezTo>
                  <a:cubicBezTo>
                    <a:pt x="5" y="6"/>
                    <a:pt x="0" y="12"/>
                    <a:pt x="1" y="13"/>
                  </a:cubicBezTo>
                  <a:cubicBezTo>
                    <a:pt x="1" y="14"/>
                    <a:pt x="8" y="15"/>
                    <a:pt x="16" y="12"/>
                  </a:cubicBezTo>
                  <a:close/>
                </a:path>
              </a:pathLst>
            </a:custGeom>
            <a:solidFill>
              <a:srgbClr val="0066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19" name="iṥ1îḓé"/>
            <p:cNvSpPr/>
            <p:nvPr/>
          </p:nvSpPr>
          <p:spPr bwMode="auto">
            <a:xfrm>
              <a:off x="903793" y="1152734"/>
              <a:ext cx="32474" cy="26078"/>
            </a:xfrm>
            <a:custGeom>
              <a:avLst/>
              <a:gdLst>
                <a:gd name="T0" fmla="*/ 14 w 24"/>
                <a:gd name="T1" fmla="*/ 11 h 19"/>
                <a:gd name="T2" fmla="*/ 24 w 24"/>
                <a:gd name="T3" fmla="*/ 2 h 19"/>
                <a:gd name="T4" fmla="*/ 8 w 24"/>
                <a:gd name="T5" fmla="*/ 5 h 19"/>
                <a:gd name="T6" fmla="*/ 1 w 24"/>
                <a:gd name="T7" fmla="*/ 18 h 19"/>
                <a:gd name="T8" fmla="*/ 14 w 24"/>
                <a:gd name="T9" fmla="*/ 11 h 19"/>
              </a:gdLst>
              <a:ahLst/>
              <a:cxnLst>
                <a:cxn ang="0">
                  <a:pos x="T0" y="T1"/>
                </a:cxn>
                <a:cxn ang="0">
                  <a:pos x="T2" y="T3"/>
                </a:cxn>
                <a:cxn ang="0">
                  <a:pos x="T4" y="T5"/>
                </a:cxn>
                <a:cxn ang="0">
                  <a:pos x="T6" y="T7"/>
                </a:cxn>
                <a:cxn ang="0">
                  <a:pos x="T8" y="T9"/>
                </a:cxn>
              </a:cxnLst>
              <a:rect l="0" t="0" r="r" b="b"/>
              <a:pathLst>
                <a:path w="24" h="19">
                  <a:moveTo>
                    <a:pt x="14" y="11"/>
                  </a:moveTo>
                  <a:cubicBezTo>
                    <a:pt x="20" y="7"/>
                    <a:pt x="24" y="3"/>
                    <a:pt x="24" y="2"/>
                  </a:cubicBezTo>
                  <a:cubicBezTo>
                    <a:pt x="24" y="1"/>
                    <a:pt x="14" y="0"/>
                    <a:pt x="8" y="5"/>
                  </a:cubicBezTo>
                  <a:cubicBezTo>
                    <a:pt x="2" y="10"/>
                    <a:pt x="0" y="18"/>
                    <a:pt x="1" y="18"/>
                  </a:cubicBezTo>
                  <a:cubicBezTo>
                    <a:pt x="1" y="19"/>
                    <a:pt x="8" y="16"/>
                    <a:pt x="14" y="11"/>
                  </a:cubicBezTo>
                  <a:close/>
                </a:path>
              </a:pathLst>
            </a:custGeom>
            <a:solidFill>
              <a:srgbClr val="0066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20" name="íṩḻîḓê"/>
            <p:cNvSpPr/>
            <p:nvPr/>
          </p:nvSpPr>
          <p:spPr bwMode="auto">
            <a:xfrm>
              <a:off x="876732" y="1148798"/>
              <a:ext cx="27062" cy="36902"/>
            </a:xfrm>
            <a:custGeom>
              <a:avLst/>
              <a:gdLst>
                <a:gd name="T0" fmla="*/ 13 w 20"/>
                <a:gd name="T1" fmla="*/ 14 h 27"/>
                <a:gd name="T2" fmla="*/ 19 w 20"/>
                <a:gd name="T3" fmla="*/ 0 h 27"/>
                <a:gd name="T4" fmla="*/ 5 w 20"/>
                <a:gd name="T5" fmla="*/ 10 h 27"/>
                <a:gd name="T6" fmla="*/ 1 w 20"/>
                <a:gd name="T7" fmla="*/ 27 h 27"/>
                <a:gd name="T8" fmla="*/ 13 w 20"/>
                <a:gd name="T9" fmla="*/ 14 h 27"/>
              </a:gdLst>
              <a:ahLst/>
              <a:cxnLst>
                <a:cxn ang="0">
                  <a:pos x="T0" y="T1"/>
                </a:cxn>
                <a:cxn ang="0">
                  <a:pos x="T2" y="T3"/>
                </a:cxn>
                <a:cxn ang="0">
                  <a:pos x="T4" y="T5"/>
                </a:cxn>
                <a:cxn ang="0">
                  <a:pos x="T6" y="T7"/>
                </a:cxn>
                <a:cxn ang="0">
                  <a:pos x="T8" y="T9"/>
                </a:cxn>
              </a:cxnLst>
              <a:rect l="0" t="0" r="r" b="b"/>
              <a:pathLst>
                <a:path w="20" h="27">
                  <a:moveTo>
                    <a:pt x="13" y="14"/>
                  </a:moveTo>
                  <a:cubicBezTo>
                    <a:pt x="17" y="7"/>
                    <a:pt x="20" y="1"/>
                    <a:pt x="19" y="0"/>
                  </a:cubicBezTo>
                  <a:cubicBezTo>
                    <a:pt x="19" y="0"/>
                    <a:pt x="9" y="2"/>
                    <a:pt x="5" y="10"/>
                  </a:cubicBezTo>
                  <a:cubicBezTo>
                    <a:pt x="0" y="18"/>
                    <a:pt x="0" y="27"/>
                    <a:pt x="1" y="27"/>
                  </a:cubicBezTo>
                  <a:cubicBezTo>
                    <a:pt x="2" y="27"/>
                    <a:pt x="8" y="22"/>
                    <a:pt x="13" y="14"/>
                  </a:cubicBezTo>
                  <a:close/>
                </a:path>
              </a:pathLst>
            </a:custGeom>
            <a:solidFill>
              <a:srgbClr val="0066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21" name="iṧ1ídé"/>
            <p:cNvSpPr/>
            <p:nvPr/>
          </p:nvSpPr>
          <p:spPr bwMode="auto">
            <a:xfrm>
              <a:off x="927903" y="1180288"/>
              <a:ext cx="16237" cy="35426"/>
            </a:xfrm>
            <a:custGeom>
              <a:avLst/>
              <a:gdLst>
                <a:gd name="T0" fmla="*/ 10 w 12"/>
                <a:gd name="T1" fmla="*/ 13 h 26"/>
                <a:gd name="T2" fmla="*/ 9 w 12"/>
                <a:gd name="T3" fmla="*/ 26 h 26"/>
                <a:gd name="T4" fmla="*/ 2 w 12"/>
                <a:gd name="T5" fmla="*/ 15 h 26"/>
                <a:gd name="T6" fmla="*/ 3 w 12"/>
                <a:gd name="T7" fmla="*/ 1 h 26"/>
                <a:gd name="T8" fmla="*/ 10 w 12"/>
                <a:gd name="T9" fmla="*/ 13 h 26"/>
              </a:gdLst>
              <a:ahLst/>
              <a:cxnLst>
                <a:cxn ang="0">
                  <a:pos x="T0" y="T1"/>
                </a:cxn>
                <a:cxn ang="0">
                  <a:pos x="T2" y="T3"/>
                </a:cxn>
                <a:cxn ang="0">
                  <a:pos x="T4" y="T5"/>
                </a:cxn>
                <a:cxn ang="0">
                  <a:pos x="T6" y="T7"/>
                </a:cxn>
                <a:cxn ang="0">
                  <a:pos x="T8" y="T9"/>
                </a:cxn>
              </a:cxnLst>
              <a:rect l="0" t="0" r="r" b="b"/>
              <a:pathLst>
                <a:path w="12" h="26">
                  <a:moveTo>
                    <a:pt x="10" y="13"/>
                  </a:moveTo>
                  <a:cubicBezTo>
                    <a:pt x="12" y="20"/>
                    <a:pt x="10" y="26"/>
                    <a:pt x="9" y="26"/>
                  </a:cubicBezTo>
                  <a:cubicBezTo>
                    <a:pt x="9" y="26"/>
                    <a:pt x="3" y="22"/>
                    <a:pt x="2" y="15"/>
                  </a:cubicBezTo>
                  <a:cubicBezTo>
                    <a:pt x="0" y="8"/>
                    <a:pt x="3" y="1"/>
                    <a:pt x="3" y="1"/>
                  </a:cubicBezTo>
                  <a:cubicBezTo>
                    <a:pt x="4" y="0"/>
                    <a:pt x="9" y="6"/>
                    <a:pt x="10" y="13"/>
                  </a:cubicBezTo>
                  <a:close/>
                </a:path>
              </a:pathLst>
            </a:custGeom>
            <a:solidFill>
              <a:srgbClr val="0066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22" name="íṧļiďe"/>
            <p:cNvSpPr/>
            <p:nvPr/>
          </p:nvSpPr>
          <p:spPr bwMode="auto">
            <a:xfrm>
              <a:off x="903793" y="1175860"/>
              <a:ext cx="20173" cy="27554"/>
            </a:xfrm>
            <a:custGeom>
              <a:avLst/>
              <a:gdLst>
                <a:gd name="T0" fmla="*/ 11 w 15"/>
                <a:gd name="T1" fmla="*/ 9 h 20"/>
                <a:gd name="T2" fmla="*/ 14 w 15"/>
                <a:gd name="T3" fmla="*/ 20 h 20"/>
                <a:gd name="T4" fmla="*/ 4 w 15"/>
                <a:gd name="T5" fmla="*/ 14 h 20"/>
                <a:gd name="T6" fmla="*/ 0 w 15"/>
                <a:gd name="T7" fmla="*/ 1 h 20"/>
                <a:gd name="T8" fmla="*/ 11 w 15"/>
                <a:gd name="T9" fmla="*/ 9 h 20"/>
              </a:gdLst>
              <a:ahLst/>
              <a:cxnLst>
                <a:cxn ang="0">
                  <a:pos x="T0" y="T1"/>
                </a:cxn>
                <a:cxn ang="0">
                  <a:pos x="T2" y="T3"/>
                </a:cxn>
                <a:cxn ang="0">
                  <a:pos x="T4" y="T5"/>
                </a:cxn>
                <a:cxn ang="0">
                  <a:pos x="T6" y="T7"/>
                </a:cxn>
                <a:cxn ang="0">
                  <a:pos x="T8" y="T9"/>
                </a:cxn>
              </a:cxnLst>
              <a:rect l="0" t="0" r="r" b="b"/>
              <a:pathLst>
                <a:path w="15" h="20">
                  <a:moveTo>
                    <a:pt x="11" y="9"/>
                  </a:moveTo>
                  <a:cubicBezTo>
                    <a:pt x="15" y="14"/>
                    <a:pt x="15" y="19"/>
                    <a:pt x="14" y="20"/>
                  </a:cubicBezTo>
                  <a:cubicBezTo>
                    <a:pt x="14" y="20"/>
                    <a:pt x="7" y="19"/>
                    <a:pt x="4" y="14"/>
                  </a:cubicBezTo>
                  <a:cubicBezTo>
                    <a:pt x="0" y="8"/>
                    <a:pt x="0" y="2"/>
                    <a:pt x="0" y="1"/>
                  </a:cubicBezTo>
                  <a:cubicBezTo>
                    <a:pt x="1" y="0"/>
                    <a:pt x="7" y="3"/>
                    <a:pt x="11" y="9"/>
                  </a:cubicBezTo>
                  <a:close/>
                </a:path>
              </a:pathLst>
            </a:custGeom>
            <a:solidFill>
              <a:srgbClr val="0066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23" name="i$lîḑè"/>
            <p:cNvSpPr/>
            <p:nvPr/>
          </p:nvSpPr>
          <p:spPr bwMode="auto">
            <a:xfrm>
              <a:off x="877716" y="1184224"/>
              <a:ext cx="30014" cy="23126"/>
            </a:xfrm>
            <a:custGeom>
              <a:avLst/>
              <a:gdLst>
                <a:gd name="T0" fmla="*/ 13 w 22"/>
                <a:gd name="T1" fmla="*/ 5 h 17"/>
                <a:gd name="T2" fmla="*/ 21 w 22"/>
                <a:gd name="T3" fmla="*/ 16 h 17"/>
                <a:gd name="T4" fmla="*/ 8 w 22"/>
                <a:gd name="T5" fmla="*/ 13 h 17"/>
                <a:gd name="T6" fmla="*/ 0 w 22"/>
                <a:gd name="T7" fmla="*/ 1 h 17"/>
                <a:gd name="T8" fmla="*/ 13 w 22"/>
                <a:gd name="T9" fmla="*/ 5 h 17"/>
              </a:gdLst>
              <a:ahLst/>
              <a:cxnLst>
                <a:cxn ang="0">
                  <a:pos x="T0" y="T1"/>
                </a:cxn>
                <a:cxn ang="0">
                  <a:pos x="T2" y="T3"/>
                </a:cxn>
                <a:cxn ang="0">
                  <a:pos x="T4" y="T5"/>
                </a:cxn>
                <a:cxn ang="0">
                  <a:pos x="T6" y="T7"/>
                </a:cxn>
                <a:cxn ang="0">
                  <a:pos x="T8" y="T9"/>
                </a:cxn>
              </a:cxnLst>
              <a:rect l="0" t="0" r="r" b="b"/>
              <a:pathLst>
                <a:path w="22" h="17">
                  <a:moveTo>
                    <a:pt x="13" y="5"/>
                  </a:moveTo>
                  <a:cubicBezTo>
                    <a:pt x="19" y="10"/>
                    <a:pt x="22" y="15"/>
                    <a:pt x="21" y="16"/>
                  </a:cubicBezTo>
                  <a:cubicBezTo>
                    <a:pt x="21" y="16"/>
                    <a:pt x="14" y="17"/>
                    <a:pt x="8" y="13"/>
                  </a:cubicBezTo>
                  <a:cubicBezTo>
                    <a:pt x="2" y="8"/>
                    <a:pt x="0" y="2"/>
                    <a:pt x="0" y="1"/>
                  </a:cubicBezTo>
                  <a:cubicBezTo>
                    <a:pt x="0" y="0"/>
                    <a:pt x="7" y="1"/>
                    <a:pt x="13" y="5"/>
                  </a:cubicBezTo>
                  <a:close/>
                </a:path>
              </a:pathLst>
            </a:custGeom>
            <a:solidFill>
              <a:srgbClr val="0066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微软雅黑"/>
                <a:cs typeface="+mn-cs"/>
              </a:endParaRPr>
            </a:p>
          </p:txBody>
        </p:sp>
      </p:grpSp>
      <p:pic>
        <p:nvPicPr>
          <p:cNvPr id="124" name="图片 123"/>
          <p:cNvPicPr>
            <a:picLocks noChangeAspect="1"/>
          </p:cNvPicPr>
          <p:nvPr/>
        </p:nvPicPr>
        <p:blipFill rotWithShape="1">
          <a:blip r:embed="rId5">
            <a:clrChange>
              <a:clrFrom>
                <a:srgbClr val="F4F8FD"/>
              </a:clrFrom>
              <a:clrTo>
                <a:srgbClr val="F4F8FD">
                  <a:alpha val="0"/>
                </a:srgbClr>
              </a:clrTo>
            </a:clrChange>
            <a:extLst>
              <a:ext uri="{BEBA8EAE-BF5A-486C-A8C5-ECC9F3942E4B}">
                <a14:imgProps xmlns:a14="http://schemas.microsoft.com/office/drawing/2010/main">
                  <a14:imgLayer r:embed="rId6">
                    <a14:imgEffect>
                      <a14:backgroundRemoval t="3320" b="99585" l="2756" r="100000"/>
                    </a14:imgEffect>
                    <a14:imgEffect>
                      <a14:saturation sat="300000"/>
                    </a14:imgEffect>
                  </a14:imgLayer>
                </a14:imgProps>
              </a:ext>
            </a:extLst>
          </a:blip>
          <a:srcRect l="2990" t="3080" r="532" b="-1"/>
          <a:stretch/>
        </p:blipFill>
        <p:spPr>
          <a:xfrm>
            <a:off x="1214905" y="259533"/>
            <a:ext cx="1054100" cy="1024071"/>
          </a:xfrm>
          <a:prstGeom prst="roundRect">
            <a:avLst/>
          </a:prstGeom>
        </p:spPr>
      </p:pic>
    </p:spTree>
    <p:extLst>
      <p:ext uri="{BB962C8B-B14F-4D97-AF65-F5344CB8AC3E}">
        <p14:creationId xmlns:p14="http://schemas.microsoft.com/office/powerpoint/2010/main" val="30232737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3000" r="-3000"/>
          </a:stretch>
        </a:blipFill>
        <a:effectLst/>
      </p:bgPr>
    </p:bg>
    <p:spTree>
      <p:nvGrpSpPr>
        <p:cNvPr id="1" name=""/>
        <p:cNvGrpSpPr/>
        <p:nvPr/>
      </p:nvGrpSpPr>
      <p:grpSpPr>
        <a:xfrm>
          <a:off x="0" y="0"/>
          <a:ext cx="0" cy="0"/>
          <a:chOff x="0" y="0"/>
          <a:chExt cx="0" cy="0"/>
        </a:xfrm>
      </p:grpSpPr>
      <p:grpSp>
        <p:nvGrpSpPr>
          <p:cNvPr id="3" name="组合 2"/>
          <p:cNvGrpSpPr/>
          <p:nvPr/>
        </p:nvGrpSpPr>
        <p:grpSpPr>
          <a:xfrm>
            <a:off x="5009772" y="393755"/>
            <a:ext cx="2379858" cy="992565"/>
            <a:chOff x="705895" y="4802342"/>
            <a:chExt cx="2263965" cy="1534504"/>
          </a:xfrm>
        </p:grpSpPr>
        <p:grpSp>
          <p:nvGrpSpPr>
            <p:cNvPr id="5" name="Group 69"/>
            <p:cNvGrpSpPr>
              <a:grpSpLocks/>
            </p:cNvGrpSpPr>
            <p:nvPr/>
          </p:nvGrpSpPr>
          <p:grpSpPr bwMode="auto">
            <a:xfrm>
              <a:off x="705895" y="5702457"/>
              <a:ext cx="2263965" cy="634389"/>
              <a:chOff x="241" y="3748"/>
              <a:chExt cx="1324" cy="371"/>
            </a:xfrm>
          </p:grpSpPr>
          <p:sp>
            <p:nvSpPr>
              <p:cNvPr id="8" name="Line 37"/>
              <p:cNvSpPr>
                <a:spLocks noChangeShapeType="1"/>
              </p:cNvSpPr>
              <p:nvPr/>
            </p:nvSpPr>
            <p:spPr bwMode="auto">
              <a:xfrm>
                <a:off x="241" y="4118"/>
                <a:ext cx="363"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prstClr val="black"/>
                  </a:solidFill>
                  <a:cs typeface="+mn-ea"/>
                  <a:sym typeface="+mn-lt"/>
                </a:endParaRPr>
              </a:p>
            </p:txBody>
          </p:sp>
          <p:sp>
            <p:nvSpPr>
              <p:cNvPr id="9" name="Line 38"/>
              <p:cNvSpPr>
                <a:spLocks noChangeShapeType="1"/>
              </p:cNvSpPr>
              <p:nvPr/>
            </p:nvSpPr>
            <p:spPr bwMode="auto">
              <a:xfrm>
                <a:off x="241" y="3756"/>
                <a:ext cx="0" cy="363"/>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prstClr val="black"/>
                  </a:solidFill>
                  <a:cs typeface="+mn-ea"/>
                  <a:sym typeface="+mn-lt"/>
                </a:endParaRPr>
              </a:p>
            </p:txBody>
          </p:sp>
          <p:sp>
            <p:nvSpPr>
              <p:cNvPr id="10" name="Line 51"/>
              <p:cNvSpPr>
                <a:spLocks noChangeShapeType="1"/>
              </p:cNvSpPr>
              <p:nvPr/>
            </p:nvSpPr>
            <p:spPr bwMode="auto">
              <a:xfrm>
                <a:off x="1202" y="4110"/>
                <a:ext cx="363"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prstClr val="black"/>
                  </a:solidFill>
                  <a:cs typeface="+mn-ea"/>
                  <a:sym typeface="+mn-lt"/>
                </a:endParaRPr>
              </a:p>
            </p:txBody>
          </p:sp>
          <p:sp>
            <p:nvSpPr>
              <p:cNvPr id="11" name="Line 54"/>
              <p:cNvSpPr>
                <a:spLocks noChangeShapeType="1"/>
              </p:cNvSpPr>
              <p:nvPr/>
            </p:nvSpPr>
            <p:spPr bwMode="auto">
              <a:xfrm>
                <a:off x="1565" y="3748"/>
                <a:ext cx="0" cy="363"/>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prstClr val="black"/>
                  </a:solidFill>
                  <a:cs typeface="+mn-ea"/>
                  <a:sym typeface="+mn-lt"/>
                </a:endParaRPr>
              </a:p>
            </p:txBody>
          </p:sp>
        </p:grpSp>
        <p:sp>
          <p:nvSpPr>
            <p:cNvPr id="4" name="Rectangle 33"/>
            <p:cNvSpPr>
              <a:spLocks noChangeArrowheads="1"/>
            </p:cNvSpPr>
            <p:nvPr/>
          </p:nvSpPr>
          <p:spPr bwMode="auto">
            <a:xfrm>
              <a:off x="788617" y="4802342"/>
              <a:ext cx="2094680" cy="1448780"/>
            </a:xfrm>
            <a:prstGeom prst="rect">
              <a:avLst/>
            </a:prstGeom>
            <a:solidFill>
              <a:srgbClr val="0070C0">
                <a:alpha val="80000"/>
              </a:srgbClr>
            </a:solidFill>
            <a:ln w="9525" algn="ctr">
              <a:solidFill>
                <a:schemeClr val="bg1"/>
              </a:solidFill>
              <a:miter lim="800000"/>
              <a:headEnd/>
              <a:tailEnd/>
            </a:ln>
            <a:effectLst/>
          </p:spPr>
          <p:txBody>
            <a:bodyPr wrap="none" anchor="ctr"/>
            <a:lstStyle/>
            <a:p>
              <a:pPr algn="ctr"/>
              <a:r>
                <a:rPr lang="en-US" altLang="zh-CN" sz="3000" b="1" dirty="0" smtClean="0">
                  <a:solidFill>
                    <a:prstClr val="white"/>
                  </a:solidFill>
                  <a:cs typeface="+mn-ea"/>
                  <a:sym typeface="+mn-lt"/>
                </a:rPr>
                <a:t>CONTENTS</a:t>
              </a:r>
              <a:endParaRPr lang="en-US" altLang="zh-CN" sz="3000" b="1" dirty="0">
                <a:solidFill>
                  <a:prstClr val="white"/>
                </a:solidFill>
                <a:cs typeface="+mn-ea"/>
                <a:sym typeface="+mn-lt"/>
              </a:endParaRPr>
            </a:p>
          </p:txBody>
        </p:sp>
      </p:grpSp>
      <p:grpSp>
        <p:nvGrpSpPr>
          <p:cNvPr id="43" name="组合 42"/>
          <p:cNvGrpSpPr/>
          <p:nvPr/>
        </p:nvGrpSpPr>
        <p:grpSpPr>
          <a:xfrm>
            <a:off x="3724255" y="1607852"/>
            <a:ext cx="5174981" cy="691420"/>
            <a:chOff x="5062636" y="2528955"/>
            <a:chExt cx="5778767" cy="862476"/>
          </a:xfrm>
        </p:grpSpPr>
        <p:grpSp>
          <p:nvGrpSpPr>
            <p:cNvPr id="44" name="组合 43"/>
            <p:cNvGrpSpPr/>
            <p:nvPr/>
          </p:nvGrpSpPr>
          <p:grpSpPr>
            <a:xfrm>
              <a:off x="5062636" y="2528955"/>
              <a:ext cx="5528538" cy="862476"/>
              <a:chOff x="4720766" y="2335184"/>
              <a:chExt cx="5528538" cy="862476"/>
            </a:xfrm>
          </p:grpSpPr>
          <p:sp>
            <p:nvSpPr>
              <p:cNvPr id="46" name="圆角矩形 45"/>
              <p:cNvSpPr/>
              <p:nvPr/>
            </p:nvSpPr>
            <p:spPr>
              <a:xfrm>
                <a:off x="4720766" y="2397099"/>
                <a:ext cx="5528538" cy="75545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椭圆 46"/>
              <p:cNvSpPr/>
              <p:nvPr/>
            </p:nvSpPr>
            <p:spPr>
              <a:xfrm>
                <a:off x="4910236" y="2335184"/>
                <a:ext cx="862476" cy="862476"/>
              </a:xfrm>
              <a:prstGeom prst="ellipse">
                <a:avLst/>
              </a:prstGeom>
              <a:solidFill>
                <a:srgbClr val="0070C0"/>
              </a:solidFill>
              <a:ln w="76200">
                <a:solidFill>
                  <a:schemeClr val="bg1"/>
                </a:solidFill>
              </a:ln>
              <a:effectLst>
                <a:outerShdw blurRad="127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smtClean="0"/>
                  <a:t>1</a:t>
                </a:r>
                <a:endParaRPr lang="zh-CN" altLang="en-US" sz="3200" b="1" dirty="0"/>
              </a:p>
            </p:txBody>
          </p:sp>
        </p:grpSp>
        <p:sp>
          <p:nvSpPr>
            <p:cNvPr id="45" name="文本框 44"/>
            <p:cNvSpPr txBox="1"/>
            <p:nvPr/>
          </p:nvSpPr>
          <p:spPr>
            <a:xfrm>
              <a:off x="6297795" y="2691537"/>
              <a:ext cx="4543608" cy="652662"/>
            </a:xfrm>
            <a:prstGeom prst="rect">
              <a:avLst/>
            </a:prstGeom>
            <a:noFill/>
          </p:spPr>
          <p:txBody>
            <a:bodyPr wrap="square" rtlCol="0">
              <a:spAutoFit/>
            </a:bodyPr>
            <a:lstStyle/>
            <a:p>
              <a:r>
                <a:rPr lang="en-US" altLang="zh-CN" sz="2800" b="1" dirty="0" smtClean="0">
                  <a:solidFill>
                    <a:schemeClr val="tx1">
                      <a:lumMod val="75000"/>
                      <a:lumOff val="25000"/>
                    </a:schemeClr>
                  </a:solidFill>
                </a:rPr>
                <a:t>Introduction</a:t>
              </a:r>
              <a:endParaRPr lang="zh-CN" altLang="en-US" sz="2800" b="1" dirty="0">
                <a:solidFill>
                  <a:schemeClr val="tx1">
                    <a:lumMod val="75000"/>
                    <a:lumOff val="25000"/>
                  </a:schemeClr>
                </a:solidFill>
              </a:endParaRPr>
            </a:p>
          </p:txBody>
        </p:sp>
      </p:grpSp>
      <p:grpSp>
        <p:nvGrpSpPr>
          <p:cNvPr id="54" name="组合 53"/>
          <p:cNvGrpSpPr/>
          <p:nvPr/>
        </p:nvGrpSpPr>
        <p:grpSpPr>
          <a:xfrm>
            <a:off x="3724254" y="2603966"/>
            <a:ext cx="4950897" cy="691420"/>
            <a:chOff x="5062636" y="2528955"/>
            <a:chExt cx="5883823" cy="862476"/>
          </a:xfrm>
        </p:grpSpPr>
        <p:grpSp>
          <p:nvGrpSpPr>
            <p:cNvPr id="55" name="组合 54"/>
            <p:cNvGrpSpPr/>
            <p:nvPr/>
          </p:nvGrpSpPr>
          <p:grpSpPr>
            <a:xfrm>
              <a:off x="5062636" y="2528955"/>
              <a:ext cx="5883823" cy="862476"/>
              <a:chOff x="4720766" y="2335184"/>
              <a:chExt cx="5883823" cy="862476"/>
            </a:xfrm>
          </p:grpSpPr>
          <p:sp>
            <p:nvSpPr>
              <p:cNvPr id="57" name="圆角矩形 56"/>
              <p:cNvSpPr/>
              <p:nvPr/>
            </p:nvSpPr>
            <p:spPr>
              <a:xfrm>
                <a:off x="4720766" y="2397099"/>
                <a:ext cx="5883823" cy="75545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椭圆 57"/>
              <p:cNvSpPr/>
              <p:nvPr/>
            </p:nvSpPr>
            <p:spPr>
              <a:xfrm>
                <a:off x="4910236" y="2335184"/>
                <a:ext cx="862476" cy="862476"/>
              </a:xfrm>
              <a:prstGeom prst="ellipse">
                <a:avLst/>
              </a:prstGeom>
              <a:solidFill>
                <a:srgbClr val="0070C0"/>
              </a:solidFill>
              <a:ln w="76200">
                <a:solidFill>
                  <a:schemeClr val="bg1"/>
                </a:solidFill>
              </a:ln>
              <a:effectLst>
                <a:outerShdw blurRad="127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smtClean="0"/>
                  <a:t>2</a:t>
                </a:r>
                <a:endParaRPr lang="zh-CN" altLang="en-US" sz="3200" b="1" dirty="0"/>
              </a:p>
            </p:txBody>
          </p:sp>
        </p:grpSp>
        <p:sp>
          <p:nvSpPr>
            <p:cNvPr id="56" name="文本框 55"/>
            <p:cNvSpPr txBox="1"/>
            <p:nvPr/>
          </p:nvSpPr>
          <p:spPr>
            <a:xfrm>
              <a:off x="6297794" y="2660749"/>
              <a:ext cx="4648665" cy="652664"/>
            </a:xfrm>
            <a:prstGeom prst="rect">
              <a:avLst/>
            </a:prstGeom>
            <a:noFill/>
          </p:spPr>
          <p:txBody>
            <a:bodyPr wrap="square" rtlCol="0">
              <a:spAutoFit/>
            </a:bodyPr>
            <a:lstStyle/>
            <a:p>
              <a:r>
                <a:rPr lang="en-US" altLang="zh-CN" sz="2800" b="1" dirty="0">
                  <a:solidFill>
                    <a:schemeClr val="tx1">
                      <a:lumMod val="75000"/>
                      <a:lumOff val="25000"/>
                    </a:schemeClr>
                  </a:solidFill>
                </a:rPr>
                <a:t>Materials and Method</a:t>
              </a:r>
            </a:p>
          </p:txBody>
        </p:sp>
      </p:grpSp>
      <p:grpSp>
        <p:nvGrpSpPr>
          <p:cNvPr id="59" name="组合 58"/>
          <p:cNvGrpSpPr/>
          <p:nvPr/>
        </p:nvGrpSpPr>
        <p:grpSpPr>
          <a:xfrm>
            <a:off x="3724254" y="3649715"/>
            <a:ext cx="4950897" cy="691420"/>
            <a:chOff x="5062636" y="2528955"/>
            <a:chExt cx="5883823" cy="862476"/>
          </a:xfrm>
        </p:grpSpPr>
        <p:grpSp>
          <p:nvGrpSpPr>
            <p:cNvPr id="60" name="组合 59"/>
            <p:cNvGrpSpPr/>
            <p:nvPr/>
          </p:nvGrpSpPr>
          <p:grpSpPr>
            <a:xfrm>
              <a:off x="5062636" y="2528955"/>
              <a:ext cx="5883823" cy="862476"/>
              <a:chOff x="4720766" y="2335184"/>
              <a:chExt cx="5883823" cy="862476"/>
            </a:xfrm>
          </p:grpSpPr>
          <p:sp>
            <p:nvSpPr>
              <p:cNvPr id="62" name="圆角矩形 61"/>
              <p:cNvSpPr/>
              <p:nvPr/>
            </p:nvSpPr>
            <p:spPr>
              <a:xfrm>
                <a:off x="4720766" y="2397099"/>
                <a:ext cx="5883823" cy="75545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椭圆 62"/>
              <p:cNvSpPr/>
              <p:nvPr/>
            </p:nvSpPr>
            <p:spPr>
              <a:xfrm>
                <a:off x="4910236" y="2335184"/>
                <a:ext cx="862476" cy="862476"/>
              </a:xfrm>
              <a:prstGeom prst="ellipse">
                <a:avLst/>
              </a:prstGeom>
              <a:solidFill>
                <a:srgbClr val="0070C0"/>
              </a:solidFill>
              <a:ln w="76200">
                <a:solidFill>
                  <a:schemeClr val="bg1"/>
                </a:solidFill>
              </a:ln>
              <a:effectLst>
                <a:outerShdw blurRad="127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smtClean="0"/>
                  <a:t>3</a:t>
                </a:r>
                <a:endParaRPr lang="zh-CN" altLang="en-US" sz="3200" b="1" dirty="0"/>
              </a:p>
            </p:txBody>
          </p:sp>
        </p:grpSp>
        <p:sp>
          <p:nvSpPr>
            <p:cNvPr id="61" name="文本框 60"/>
            <p:cNvSpPr txBox="1"/>
            <p:nvPr/>
          </p:nvSpPr>
          <p:spPr>
            <a:xfrm>
              <a:off x="6297795" y="2642267"/>
              <a:ext cx="4293379" cy="652664"/>
            </a:xfrm>
            <a:prstGeom prst="rect">
              <a:avLst/>
            </a:prstGeom>
            <a:noFill/>
          </p:spPr>
          <p:txBody>
            <a:bodyPr wrap="square" rtlCol="0">
              <a:spAutoFit/>
            </a:bodyPr>
            <a:lstStyle/>
            <a:p>
              <a:r>
                <a:rPr lang="en-US" altLang="zh-CN" sz="2800" b="1" dirty="0">
                  <a:solidFill>
                    <a:schemeClr val="tx1">
                      <a:lumMod val="75000"/>
                      <a:lumOff val="25000"/>
                    </a:schemeClr>
                  </a:solidFill>
                </a:rPr>
                <a:t>Simulation results</a:t>
              </a:r>
            </a:p>
          </p:txBody>
        </p:sp>
      </p:grpSp>
      <p:grpSp>
        <p:nvGrpSpPr>
          <p:cNvPr id="74" name="组合 73"/>
          <p:cNvGrpSpPr/>
          <p:nvPr/>
        </p:nvGrpSpPr>
        <p:grpSpPr>
          <a:xfrm>
            <a:off x="3724254" y="4690196"/>
            <a:ext cx="4950897" cy="691420"/>
            <a:chOff x="5062637" y="2528955"/>
            <a:chExt cx="5883824" cy="862476"/>
          </a:xfrm>
        </p:grpSpPr>
        <p:grpSp>
          <p:nvGrpSpPr>
            <p:cNvPr id="75" name="组合 74"/>
            <p:cNvGrpSpPr/>
            <p:nvPr/>
          </p:nvGrpSpPr>
          <p:grpSpPr>
            <a:xfrm>
              <a:off x="5062637" y="2528955"/>
              <a:ext cx="5883824" cy="862476"/>
              <a:chOff x="4720767" y="2335184"/>
              <a:chExt cx="5883824" cy="862476"/>
            </a:xfrm>
          </p:grpSpPr>
          <p:sp>
            <p:nvSpPr>
              <p:cNvPr id="77" name="圆角矩形 76"/>
              <p:cNvSpPr/>
              <p:nvPr/>
            </p:nvSpPr>
            <p:spPr>
              <a:xfrm>
                <a:off x="4720767" y="2397099"/>
                <a:ext cx="5883824" cy="75545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椭圆 77"/>
              <p:cNvSpPr/>
              <p:nvPr/>
            </p:nvSpPr>
            <p:spPr>
              <a:xfrm>
                <a:off x="4910236" y="2335184"/>
                <a:ext cx="862476" cy="862476"/>
              </a:xfrm>
              <a:prstGeom prst="ellipse">
                <a:avLst/>
              </a:prstGeom>
              <a:solidFill>
                <a:srgbClr val="0070C0"/>
              </a:solidFill>
              <a:ln w="76200">
                <a:solidFill>
                  <a:schemeClr val="bg1"/>
                </a:solidFill>
              </a:ln>
              <a:effectLst>
                <a:outerShdw blurRad="127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t>4</a:t>
                </a:r>
                <a:endParaRPr lang="zh-CN" altLang="en-US" sz="3200" b="1" dirty="0"/>
              </a:p>
            </p:txBody>
          </p:sp>
        </p:grpSp>
        <p:sp>
          <p:nvSpPr>
            <p:cNvPr id="76" name="文本框 75"/>
            <p:cNvSpPr txBox="1"/>
            <p:nvPr/>
          </p:nvSpPr>
          <p:spPr>
            <a:xfrm>
              <a:off x="6267778" y="2642267"/>
              <a:ext cx="4293380" cy="652664"/>
            </a:xfrm>
            <a:prstGeom prst="rect">
              <a:avLst/>
            </a:prstGeom>
            <a:noFill/>
          </p:spPr>
          <p:txBody>
            <a:bodyPr wrap="square" rtlCol="0">
              <a:spAutoFit/>
            </a:bodyPr>
            <a:lstStyle/>
            <a:p>
              <a:r>
                <a:rPr lang="en-US" altLang="zh-CN" sz="2800" b="1" dirty="0">
                  <a:solidFill>
                    <a:schemeClr val="tx1">
                      <a:lumMod val="75000"/>
                      <a:lumOff val="25000"/>
                    </a:schemeClr>
                  </a:solidFill>
                </a:rPr>
                <a:t>Discussion</a:t>
              </a:r>
            </a:p>
          </p:txBody>
        </p:sp>
      </p:grpSp>
      <p:grpSp>
        <p:nvGrpSpPr>
          <p:cNvPr id="79" name="组合 78"/>
          <p:cNvGrpSpPr/>
          <p:nvPr/>
        </p:nvGrpSpPr>
        <p:grpSpPr>
          <a:xfrm>
            <a:off x="3724253" y="5744155"/>
            <a:ext cx="4950897" cy="691420"/>
            <a:chOff x="5062636" y="2528955"/>
            <a:chExt cx="5883823" cy="862476"/>
          </a:xfrm>
        </p:grpSpPr>
        <p:grpSp>
          <p:nvGrpSpPr>
            <p:cNvPr id="80" name="组合 79"/>
            <p:cNvGrpSpPr/>
            <p:nvPr/>
          </p:nvGrpSpPr>
          <p:grpSpPr>
            <a:xfrm>
              <a:off x="5062636" y="2528955"/>
              <a:ext cx="5883823" cy="862476"/>
              <a:chOff x="4720766" y="2335184"/>
              <a:chExt cx="5883823" cy="862476"/>
            </a:xfrm>
          </p:grpSpPr>
          <p:sp>
            <p:nvSpPr>
              <p:cNvPr id="82" name="圆角矩形 81"/>
              <p:cNvSpPr/>
              <p:nvPr/>
            </p:nvSpPr>
            <p:spPr>
              <a:xfrm>
                <a:off x="4720766" y="2397099"/>
                <a:ext cx="5883823" cy="75545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椭圆 82"/>
              <p:cNvSpPr/>
              <p:nvPr/>
            </p:nvSpPr>
            <p:spPr>
              <a:xfrm>
                <a:off x="4910236" y="2335184"/>
                <a:ext cx="862476" cy="862476"/>
              </a:xfrm>
              <a:prstGeom prst="ellipse">
                <a:avLst/>
              </a:prstGeom>
              <a:solidFill>
                <a:srgbClr val="0070C0"/>
              </a:solidFill>
              <a:ln w="76200">
                <a:solidFill>
                  <a:schemeClr val="bg1"/>
                </a:solidFill>
              </a:ln>
              <a:effectLst>
                <a:outerShdw blurRad="127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smtClean="0"/>
                  <a:t>5</a:t>
                </a:r>
                <a:endParaRPr lang="zh-CN" altLang="en-US" sz="3200" b="1" dirty="0"/>
              </a:p>
            </p:txBody>
          </p:sp>
        </p:grpSp>
        <p:sp>
          <p:nvSpPr>
            <p:cNvPr id="81" name="文本框 80"/>
            <p:cNvSpPr txBox="1"/>
            <p:nvPr/>
          </p:nvSpPr>
          <p:spPr>
            <a:xfrm>
              <a:off x="6267777" y="2661331"/>
              <a:ext cx="4293379" cy="652664"/>
            </a:xfrm>
            <a:prstGeom prst="rect">
              <a:avLst/>
            </a:prstGeom>
            <a:noFill/>
          </p:spPr>
          <p:txBody>
            <a:bodyPr wrap="square" rtlCol="0">
              <a:spAutoFit/>
            </a:bodyPr>
            <a:lstStyle/>
            <a:p>
              <a:r>
                <a:rPr lang="en-US" altLang="zh-CN" sz="2800" b="1" dirty="0">
                  <a:solidFill>
                    <a:schemeClr val="tx1">
                      <a:lumMod val="75000"/>
                      <a:lumOff val="25000"/>
                    </a:schemeClr>
                  </a:solidFill>
                </a:rPr>
                <a:t>Conclusion</a:t>
              </a:r>
            </a:p>
          </p:txBody>
        </p:sp>
      </p:grpSp>
    </p:spTree>
    <p:extLst>
      <p:ext uri="{BB962C8B-B14F-4D97-AF65-F5344CB8AC3E}">
        <p14:creationId xmlns:p14="http://schemas.microsoft.com/office/powerpoint/2010/main" val="12246038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文本框 3"/>
          <p:cNvSpPr txBox="1">
            <a:spLocks noChangeArrowheads="1"/>
          </p:cNvSpPr>
          <p:nvPr/>
        </p:nvSpPr>
        <p:spPr bwMode="auto">
          <a:xfrm>
            <a:off x="1022279" y="230318"/>
            <a:ext cx="3445811" cy="707886"/>
          </a:xfrm>
          <a:prstGeom prst="rect">
            <a:avLst/>
          </a:prstGeom>
          <a:solidFill>
            <a:schemeClr val="bg1"/>
          </a:solidFill>
          <a:ln>
            <a:noFill/>
          </a:ln>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1000"/>
              </a:spcBef>
              <a:spcAft>
                <a:spcPts val="0"/>
              </a:spcAft>
              <a:buClrTx/>
              <a:buSzTx/>
              <a:buFontTx/>
              <a:buNone/>
              <a:tabLst/>
              <a:defRPr/>
            </a:pPr>
            <a:r>
              <a:rPr kumimoji="0" lang="en-US" altLang="zh-CN" sz="4000" b="1" i="0" u="none" strike="noStrike" kern="1200" cap="none" spc="0" normalizeH="0" baseline="0" noProof="0" dirty="0" smtClean="0">
                <a:ln>
                  <a:noFill/>
                </a:ln>
                <a:solidFill>
                  <a:srgbClr val="0070C0"/>
                </a:solidFill>
                <a:effectLst>
                  <a:outerShdw blurRad="203200" dist="38100" dir="2700000" algn="tl" rotWithShape="0">
                    <a:prstClr val="black">
                      <a:alpha val="31000"/>
                    </a:prstClr>
                  </a:outerShdw>
                </a:effectLst>
                <a:uLnTx/>
                <a:uFillTx/>
                <a:latin typeface="Calibri"/>
                <a:ea typeface="微软雅黑"/>
                <a:cs typeface="+mn-cs"/>
              </a:rPr>
              <a:t>Introduction</a:t>
            </a:r>
            <a:endParaRPr kumimoji="0" lang="zh-CN" altLang="en-US" sz="4000" b="1" i="0" u="none" strike="noStrike" kern="1200" cap="none" spc="0" normalizeH="0" baseline="0" noProof="0" dirty="0">
              <a:ln>
                <a:noFill/>
              </a:ln>
              <a:solidFill>
                <a:srgbClr val="0070C0"/>
              </a:solidFill>
              <a:effectLst>
                <a:outerShdw blurRad="203200" dist="38100" dir="2700000" algn="tl" rotWithShape="0">
                  <a:prstClr val="black">
                    <a:alpha val="31000"/>
                  </a:prstClr>
                </a:outerShdw>
              </a:effectLst>
              <a:uLnTx/>
              <a:uFillTx/>
              <a:latin typeface="Calibri"/>
              <a:ea typeface="微软雅黑"/>
              <a:cs typeface="+mn-cs"/>
            </a:endParaRPr>
          </a:p>
        </p:txBody>
      </p:sp>
      <p:sp>
        <p:nvSpPr>
          <p:cNvPr id="4" name="内容占位符 2"/>
          <p:cNvSpPr txBox="1">
            <a:spLocks/>
          </p:cNvSpPr>
          <p:nvPr/>
        </p:nvSpPr>
        <p:spPr>
          <a:xfrm>
            <a:off x="727739" y="1668565"/>
            <a:ext cx="10283695" cy="380269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457200" algn="just" defTabSz="914400" rtl="0" eaLnBrk="1" fontAlgn="auto" latinLnBrk="0" hangingPunct="1">
              <a:lnSpc>
                <a:spcPct val="150000"/>
              </a:lnSpc>
              <a:spcBef>
                <a:spcPts val="500"/>
              </a:spcBef>
              <a:spcAft>
                <a:spcPts val="500"/>
              </a:spcAft>
              <a:buClrTx/>
              <a:buSzTx/>
              <a:buFont typeface="Arial" panose="020B0604020202020204" pitchFamily="34" charset="0"/>
              <a:buNone/>
              <a:tabLst/>
              <a:defRPr/>
            </a:pPr>
            <a:r>
              <a:rPr kumimoji="0" lang="en-US" altLang="zh-CN" sz="2400" b="0" i="0" u="none" strike="noStrike" kern="1200" cap="none" spc="0" normalizeH="0" baseline="0" noProof="0" dirty="0" smtClean="0">
                <a:ln>
                  <a:noFill/>
                </a:ln>
                <a:solidFill>
                  <a:schemeClr val="tx1">
                    <a:lumMod val="95000"/>
                    <a:lumOff val="5000"/>
                  </a:schemeClr>
                </a:solidFill>
                <a:effectLst/>
                <a:uLnTx/>
                <a:uFillTx/>
                <a:latin typeface="Arial" panose="020B0604020202020204" pitchFamily="34" charset="0"/>
                <a:ea typeface="微软雅黑"/>
                <a:cs typeface="Arial" panose="020B0604020202020204" pitchFamily="34" charset="0"/>
              </a:rPr>
              <a:t>The </a:t>
            </a:r>
            <a:r>
              <a:rPr kumimoji="0" lang="en-US" altLang="zh-CN" sz="2400" b="0" i="0" u="none" strike="noStrike" kern="1200" cap="none" spc="0" normalizeH="0" baseline="0" noProof="0" dirty="0">
                <a:ln>
                  <a:noFill/>
                </a:ln>
                <a:solidFill>
                  <a:schemeClr val="tx1">
                    <a:lumMod val="95000"/>
                    <a:lumOff val="5000"/>
                  </a:schemeClr>
                </a:solidFill>
                <a:effectLst/>
                <a:uLnTx/>
                <a:uFillTx/>
                <a:latin typeface="Arial" panose="020B0604020202020204" pitchFamily="34" charset="0"/>
                <a:ea typeface="微软雅黑"/>
                <a:cs typeface="Arial" panose="020B0604020202020204" pitchFamily="34" charset="0"/>
              </a:rPr>
              <a:t>occurrence and development of gullies have an important impact on the development and evolution of modern landforms. Research on the development of gullies is the key to explaining the causes, mechanisms and spatial differentiation of landforms.</a:t>
            </a:r>
            <a:endParaRPr kumimoji="0" lang="zh-CN" altLang="en-US" sz="2000" b="0" i="0" u="none" strike="noStrike" kern="1200" cap="none" spc="0" normalizeH="0" baseline="0" noProof="0" dirty="0">
              <a:ln>
                <a:noFill/>
              </a:ln>
              <a:solidFill>
                <a:schemeClr val="tx1">
                  <a:lumMod val="95000"/>
                  <a:lumOff val="5000"/>
                </a:schemeClr>
              </a:solidFill>
              <a:effectLst/>
              <a:uLnTx/>
              <a:uFillTx/>
              <a:latin typeface="Arial" panose="020B0604020202020204" pitchFamily="34" charset="0"/>
              <a:ea typeface="微软雅黑"/>
              <a:cs typeface="Arial" panose="020B0604020202020204" pitchFamily="34" charset="0"/>
            </a:endParaRPr>
          </a:p>
        </p:txBody>
      </p:sp>
      <p:sp>
        <p:nvSpPr>
          <p:cNvPr id="9" name="文本框 8">
            <a:extLst>
              <a:ext uri="{FF2B5EF4-FFF2-40B4-BE49-F238E27FC236}">
                <a16:creationId xmlns:a16="http://schemas.microsoft.com/office/drawing/2014/main" id="{690775F0-1175-4C15-9D3B-FB1414C54CAD}"/>
              </a:ext>
            </a:extLst>
          </p:cNvPr>
          <p:cNvSpPr txBox="1"/>
          <p:nvPr/>
        </p:nvSpPr>
        <p:spPr>
          <a:xfrm>
            <a:off x="5869587" y="384206"/>
            <a:ext cx="6170751"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2000" b="1" i="0" u="none" strike="noStrike" kern="1200" cap="none" spc="0" normalizeH="0" baseline="0" noProof="0" dirty="0">
                <a:ln>
                  <a:noFill/>
                </a:ln>
                <a:solidFill>
                  <a:srgbClr val="0070C0"/>
                </a:solidFill>
                <a:effectLst/>
                <a:uLnTx/>
                <a:uFillTx/>
                <a:latin typeface="微软雅黑" panose="020B0503020204020204" pitchFamily="34" charset="-122"/>
                <a:ea typeface="微软雅黑"/>
                <a:cs typeface="+mn-cs"/>
              </a:rPr>
              <a:t>The EGU General Assembly 2020</a:t>
            </a:r>
            <a:endParaRPr kumimoji="0" lang="zh-CN" altLang="en-US" sz="2000" b="1" i="0" u="none" strike="noStrike" kern="1200" cap="none" spc="0" normalizeH="0" baseline="0" noProof="0" dirty="0">
              <a:ln>
                <a:noFill/>
              </a:ln>
              <a:solidFill>
                <a:srgbClr val="0070C0"/>
              </a:solidFill>
              <a:effectLst/>
              <a:uLnTx/>
              <a:uFillTx/>
              <a:latin typeface="微软雅黑" panose="020B0503020204020204" pitchFamily="34" charset="-122"/>
              <a:ea typeface="微软雅黑"/>
              <a:cs typeface="+mn-cs"/>
            </a:endParaRPr>
          </a:p>
        </p:txBody>
      </p:sp>
    </p:spTree>
    <p:extLst>
      <p:ext uri="{BB962C8B-B14F-4D97-AF65-F5344CB8AC3E}">
        <p14:creationId xmlns:p14="http://schemas.microsoft.com/office/powerpoint/2010/main" val="17249704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文本框 3"/>
          <p:cNvSpPr txBox="1">
            <a:spLocks noChangeArrowheads="1"/>
          </p:cNvSpPr>
          <p:nvPr/>
        </p:nvSpPr>
        <p:spPr bwMode="auto">
          <a:xfrm>
            <a:off x="1022279" y="230318"/>
            <a:ext cx="5115762" cy="707886"/>
          </a:xfrm>
          <a:prstGeom prst="rect">
            <a:avLst/>
          </a:prstGeom>
          <a:solidFill>
            <a:schemeClr val="bg1"/>
          </a:solidFill>
          <a:ln>
            <a:noFill/>
          </a:ln>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lvl="0">
              <a:spcBef>
                <a:spcPts val="1000"/>
              </a:spcBef>
              <a:defRPr/>
            </a:pPr>
            <a:r>
              <a:rPr lang="en-US" altLang="zh-CN" sz="4000" b="1" dirty="0">
                <a:solidFill>
                  <a:srgbClr val="0070C0"/>
                </a:solidFill>
                <a:effectLst>
                  <a:outerShdw blurRad="203200" dist="38100" dir="2700000" algn="tl" rotWithShape="0">
                    <a:prstClr val="black">
                      <a:alpha val="31000"/>
                    </a:prstClr>
                  </a:outerShdw>
                </a:effectLst>
                <a:latin typeface="Calibri"/>
                <a:ea typeface="微软雅黑"/>
              </a:rPr>
              <a:t>Materials and Method</a:t>
            </a:r>
          </a:p>
        </p:txBody>
      </p:sp>
      <p:sp>
        <p:nvSpPr>
          <p:cNvPr id="9" name="文本框 8">
            <a:extLst>
              <a:ext uri="{FF2B5EF4-FFF2-40B4-BE49-F238E27FC236}">
                <a16:creationId xmlns:a16="http://schemas.microsoft.com/office/drawing/2014/main" id="{690775F0-1175-4C15-9D3B-FB1414C54CAD}"/>
              </a:ext>
            </a:extLst>
          </p:cNvPr>
          <p:cNvSpPr txBox="1"/>
          <p:nvPr/>
        </p:nvSpPr>
        <p:spPr>
          <a:xfrm>
            <a:off x="5869587" y="384206"/>
            <a:ext cx="6170751"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2000" b="1" i="0" u="none" strike="noStrike" kern="1200" cap="none" spc="0" normalizeH="0" baseline="0" noProof="0" dirty="0">
                <a:ln>
                  <a:noFill/>
                </a:ln>
                <a:solidFill>
                  <a:srgbClr val="0070C0"/>
                </a:solidFill>
                <a:effectLst/>
                <a:uLnTx/>
                <a:uFillTx/>
                <a:latin typeface="微软雅黑" panose="020B0503020204020204" pitchFamily="34" charset="-122"/>
                <a:ea typeface="微软雅黑"/>
                <a:cs typeface="+mn-cs"/>
              </a:rPr>
              <a:t>The EGU General Assembly 2020</a:t>
            </a:r>
            <a:endParaRPr kumimoji="0" lang="zh-CN" altLang="en-US" sz="2000" b="1" i="0" u="none" strike="noStrike" kern="1200" cap="none" spc="0" normalizeH="0" baseline="0" noProof="0" dirty="0">
              <a:ln>
                <a:noFill/>
              </a:ln>
              <a:solidFill>
                <a:srgbClr val="0070C0"/>
              </a:solidFill>
              <a:effectLst/>
              <a:uLnTx/>
              <a:uFillTx/>
              <a:latin typeface="微软雅黑" panose="020B0503020204020204" pitchFamily="34" charset="-122"/>
              <a:ea typeface="微软雅黑"/>
              <a:cs typeface="+mn-cs"/>
            </a:endParaRPr>
          </a:p>
        </p:txBody>
      </p:sp>
      <p:sp>
        <p:nvSpPr>
          <p:cNvPr id="7" name="内容占位符 2"/>
          <p:cNvSpPr txBox="1">
            <a:spLocks/>
          </p:cNvSpPr>
          <p:nvPr/>
        </p:nvSpPr>
        <p:spPr>
          <a:xfrm>
            <a:off x="1022279" y="1300476"/>
            <a:ext cx="10170024" cy="380269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457200" algn="just">
              <a:lnSpc>
                <a:spcPct val="150000"/>
              </a:lnSpc>
              <a:spcBef>
                <a:spcPts val="500"/>
              </a:spcBef>
              <a:spcAft>
                <a:spcPts val="500"/>
              </a:spcAft>
              <a:buNone/>
            </a:pPr>
            <a:r>
              <a:rPr lang="en-US" altLang="zh-CN" sz="2400" dirty="0" smtClean="0">
                <a:solidFill>
                  <a:srgbClr val="000000"/>
                </a:solidFill>
                <a:latin typeface="Arial" panose="020B0604020202020204" pitchFamily="34" charset="0"/>
                <a:cs typeface="Arial" panose="020B0604020202020204" pitchFamily="34" charset="0"/>
              </a:rPr>
              <a:t>This study </a:t>
            </a:r>
            <a:r>
              <a:rPr lang="en-US" altLang="zh-CN" sz="2400" dirty="0">
                <a:solidFill>
                  <a:srgbClr val="000000"/>
                </a:solidFill>
                <a:latin typeface="Arial" panose="020B0604020202020204" pitchFamily="34" charset="0"/>
                <a:cs typeface="Arial" panose="020B0604020202020204" pitchFamily="34" charset="0"/>
              </a:rPr>
              <a:t>explores the mechanism of the development process of the gully while taking into account the dynamic factors of </a:t>
            </a:r>
            <a:r>
              <a:rPr lang="en-US" altLang="zh-CN" sz="2400" dirty="0">
                <a:solidFill>
                  <a:srgbClr val="FF0000"/>
                </a:solidFill>
                <a:latin typeface="Arial" panose="020B0604020202020204" pitchFamily="34" charset="0"/>
                <a:cs typeface="Arial" panose="020B0604020202020204" pitchFamily="34" charset="0"/>
              </a:rPr>
              <a:t>head-cut erosion</a:t>
            </a:r>
            <a:r>
              <a:rPr lang="en-US" altLang="zh-CN" sz="2400" dirty="0">
                <a:solidFill>
                  <a:srgbClr val="000000"/>
                </a:solidFill>
                <a:latin typeface="Arial" panose="020B0604020202020204" pitchFamily="34" charset="0"/>
                <a:cs typeface="Arial" panose="020B0604020202020204" pitchFamily="34" charset="0"/>
              </a:rPr>
              <a:t>. Based on the basic data of </a:t>
            </a:r>
            <a:r>
              <a:rPr lang="en-US" altLang="zh-CN" sz="2400" dirty="0">
                <a:solidFill>
                  <a:srgbClr val="FF0000"/>
                </a:solidFill>
                <a:latin typeface="Arial" panose="020B0604020202020204" pitchFamily="34" charset="0"/>
                <a:cs typeface="Arial" panose="020B0604020202020204" pitchFamily="34" charset="0"/>
              </a:rPr>
              <a:t>the Loess simulation small watershed</a:t>
            </a:r>
            <a:r>
              <a:rPr lang="en-US" altLang="zh-CN" sz="2400" dirty="0">
                <a:solidFill>
                  <a:srgbClr val="000000"/>
                </a:solidFill>
                <a:latin typeface="Arial" panose="020B0604020202020204" pitchFamily="34" charset="0"/>
                <a:cs typeface="Arial" panose="020B0604020202020204" pitchFamily="34" charset="0"/>
              </a:rPr>
              <a:t>, the construction of </a:t>
            </a:r>
            <a:r>
              <a:rPr lang="en-US" altLang="zh-CN" sz="2400" dirty="0">
                <a:solidFill>
                  <a:srgbClr val="FF0000"/>
                </a:solidFill>
                <a:latin typeface="Arial" panose="020B0604020202020204" pitchFamily="34" charset="0"/>
                <a:cs typeface="Arial" panose="020B0604020202020204" pitchFamily="34" charset="0"/>
              </a:rPr>
              <a:t>the simulation model of the gully development</a:t>
            </a:r>
            <a:r>
              <a:rPr lang="en-US" altLang="zh-CN" sz="2400" dirty="0">
                <a:solidFill>
                  <a:srgbClr val="000000"/>
                </a:solidFill>
                <a:latin typeface="Arial" panose="020B0604020202020204" pitchFamily="34" charset="0"/>
                <a:cs typeface="Arial" panose="020B0604020202020204" pitchFamily="34" charset="0"/>
              </a:rPr>
              <a:t> is constructed and realized. Finally, the model is applied to the evaluation of </a:t>
            </a:r>
            <a:r>
              <a:rPr lang="en-US" altLang="zh-CN" sz="2400" dirty="0">
                <a:solidFill>
                  <a:srgbClr val="FF0000"/>
                </a:solidFill>
                <a:latin typeface="Arial" panose="020B0604020202020204" pitchFamily="34" charset="0"/>
                <a:cs typeface="Arial" panose="020B0604020202020204" pitchFamily="34" charset="0"/>
              </a:rPr>
              <a:t>the Madigou watershed </a:t>
            </a:r>
            <a:r>
              <a:rPr lang="en-US" altLang="zh-CN" sz="2400" dirty="0">
                <a:solidFill>
                  <a:srgbClr val="000000"/>
                </a:solidFill>
                <a:latin typeface="Arial" panose="020B0604020202020204" pitchFamily="34" charset="0"/>
                <a:cs typeface="Arial" panose="020B0604020202020204" pitchFamily="34" charset="0"/>
              </a:rPr>
              <a:t>in Suide County, Shaanxi Province. The comparison between the simulated results of model and the measured data is used to verify the validity of the model.</a:t>
            </a:r>
            <a:endParaRPr kumimoji="0" lang="en-US" altLang="zh-CN" sz="1600" b="0" i="1" u="none" strike="noStrike" kern="1200" cap="none" spc="0" normalizeH="0" baseline="0" noProof="0" dirty="0">
              <a:ln>
                <a:noFill/>
              </a:ln>
              <a:solidFill>
                <a:srgbClr val="0000CC"/>
              </a:solidFill>
              <a:effectLst/>
              <a:uLnTx/>
              <a:uFillTx/>
              <a:latin typeface="Arial" panose="020B0604020202020204" pitchFamily="34" charset="0"/>
              <a:ea typeface="微软雅黑"/>
              <a:cs typeface="Arial" panose="020B0604020202020204" pitchFamily="34" charset="0"/>
            </a:endParaRPr>
          </a:p>
        </p:txBody>
      </p:sp>
    </p:spTree>
    <p:extLst>
      <p:ext uri="{BB962C8B-B14F-4D97-AF65-F5344CB8AC3E}">
        <p14:creationId xmlns:p14="http://schemas.microsoft.com/office/powerpoint/2010/main" val="14779257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文本框 3"/>
          <p:cNvSpPr txBox="1">
            <a:spLocks noChangeArrowheads="1"/>
          </p:cNvSpPr>
          <p:nvPr/>
        </p:nvSpPr>
        <p:spPr bwMode="auto">
          <a:xfrm>
            <a:off x="1022279" y="230318"/>
            <a:ext cx="5091918" cy="707886"/>
          </a:xfrm>
          <a:prstGeom prst="rect">
            <a:avLst/>
          </a:prstGeom>
          <a:solidFill>
            <a:schemeClr val="bg1"/>
          </a:solidFill>
          <a:ln>
            <a:noFill/>
          </a:ln>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lvl="0">
              <a:spcBef>
                <a:spcPts val="1000"/>
              </a:spcBef>
            </a:pPr>
            <a:r>
              <a:rPr lang="en-US" altLang="zh-CN" sz="4000" b="1" dirty="0">
                <a:solidFill>
                  <a:srgbClr val="0070C0"/>
                </a:solidFill>
                <a:effectLst>
                  <a:outerShdw blurRad="203200" dist="38100" dir="2700000" algn="tl" rotWithShape="0">
                    <a:prstClr val="black">
                      <a:alpha val="31000"/>
                    </a:prstClr>
                  </a:outerShdw>
                </a:effectLst>
                <a:latin typeface="Calibri"/>
                <a:ea typeface="微软雅黑"/>
              </a:rPr>
              <a:t>Materials and Method</a:t>
            </a:r>
          </a:p>
        </p:txBody>
      </p:sp>
      <p:sp>
        <p:nvSpPr>
          <p:cNvPr id="2" name="文本框 1"/>
          <p:cNvSpPr txBox="1"/>
          <p:nvPr/>
        </p:nvSpPr>
        <p:spPr bwMode="auto">
          <a:xfrm>
            <a:off x="1022279" y="801906"/>
            <a:ext cx="8983569" cy="83099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marL="342891" lvl="0" indent="-342891">
              <a:lnSpc>
                <a:spcPct val="150000"/>
              </a:lnSpc>
              <a:spcBef>
                <a:spcPct val="0"/>
              </a:spcBef>
              <a:buFont typeface="Wingdings" panose="05000000000000000000" pitchFamily="2" charset="2"/>
              <a:buChar char="l"/>
            </a:pPr>
            <a:r>
              <a:rPr lang="en-US" altLang="zh-CN" sz="3200" b="1" dirty="0">
                <a:solidFill>
                  <a:srgbClr val="000000">
                    <a:lumMod val="75000"/>
                    <a:lumOff val="25000"/>
                  </a:srgbClr>
                </a:solidFill>
                <a:latin typeface="微软雅黑" panose="020B0503020204020204" pitchFamily="34" charset="-122"/>
                <a:ea typeface="微软雅黑" panose="020B0503020204020204" pitchFamily="34" charset="-122"/>
              </a:rPr>
              <a:t>Experiment Data-</a:t>
            </a:r>
            <a:r>
              <a:rPr lang="en-US" altLang="zh-CN" sz="2400" dirty="0">
                <a:solidFill>
                  <a:srgbClr val="000000">
                    <a:lumMod val="75000"/>
                    <a:lumOff val="25000"/>
                  </a:srgbClr>
                </a:solidFill>
                <a:latin typeface="Arial" panose="020B0604020202020204" pitchFamily="34" charset="0"/>
                <a:ea typeface="微软雅黑" panose="020B0503020204020204" pitchFamily="34" charset="-122"/>
                <a:cs typeface="Arial" panose="020B0604020202020204" pitchFamily="34" charset="0"/>
              </a:rPr>
              <a:t>Loess</a:t>
            </a:r>
            <a:r>
              <a:rPr lang="en-US" altLang="zh-CN" sz="2400" b="1" dirty="0">
                <a:solidFill>
                  <a:srgbClr val="000000">
                    <a:lumMod val="75000"/>
                    <a:lumOff val="25000"/>
                  </a:srgbClr>
                </a:solidFill>
                <a:latin typeface="微软雅黑" panose="020B0503020204020204" pitchFamily="34" charset="-122"/>
                <a:ea typeface="微软雅黑" panose="020B0503020204020204" pitchFamily="34" charset="-122"/>
              </a:rPr>
              <a:t> </a:t>
            </a:r>
            <a:r>
              <a:rPr lang="en-US" altLang="zh-CN" sz="2400" dirty="0">
                <a:solidFill>
                  <a:srgbClr val="000000">
                    <a:lumMod val="75000"/>
                    <a:lumOff val="25000"/>
                  </a:srgbClr>
                </a:solidFill>
                <a:latin typeface="Arial" panose="020B0604020202020204" pitchFamily="34" charset="0"/>
                <a:ea typeface="微软雅黑" panose="020B0503020204020204" pitchFamily="34" charset="-122"/>
                <a:cs typeface="Arial" panose="020B0604020202020204" pitchFamily="34" charset="0"/>
              </a:rPr>
              <a:t>Simulated Small Watershed</a:t>
            </a:r>
            <a:endParaRPr kumimoji="0" lang="en-US" altLang="zh-CN" sz="2400" i="0" u="none" strike="noStrike" kern="1200" cap="none" spc="0" normalizeH="0" baseline="0" noProof="0" dirty="0">
              <a:ln>
                <a:noFill/>
              </a:ln>
              <a:solidFill>
                <a:srgbClr val="000000">
                  <a:lumMod val="75000"/>
                  <a:lumOff val="25000"/>
                </a:srgbClr>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9" name="文本框 8">
            <a:extLst>
              <a:ext uri="{FF2B5EF4-FFF2-40B4-BE49-F238E27FC236}">
                <a16:creationId xmlns:a16="http://schemas.microsoft.com/office/drawing/2014/main" id="{690775F0-1175-4C15-9D3B-FB1414C54CAD}"/>
              </a:ext>
            </a:extLst>
          </p:cNvPr>
          <p:cNvSpPr txBox="1"/>
          <p:nvPr/>
        </p:nvSpPr>
        <p:spPr>
          <a:xfrm>
            <a:off x="5869587" y="384206"/>
            <a:ext cx="6170751"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2000" b="1" i="0" u="none" strike="noStrike" kern="1200" cap="none" spc="0" normalizeH="0" baseline="0" noProof="0" dirty="0">
                <a:ln>
                  <a:noFill/>
                </a:ln>
                <a:solidFill>
                  <a:srgbClr val="0070C0"/>
                </a:solidFill>
                <a:effectLst/>
                <a:uLnTx/>
                <a:uFillTx/>
                <a:latin typeface="微软雅黑" panose="020B0503020204020204" pitchFamily="34" charset="-122"/>
                <a:ea typeface="微软雅黑"/>
                <a:cs typeface="+mn-cs"/>
              </a:rPr>
              <a:t>The EGU General Assembly 2020</a:t>
            </a:r>
            <a:endParaRPr kumimoji="0" lang="zh-CN" altLang="en-US" sz="2000" b="1" i="0" u="none" strike="noStrike" kern="1200" cap="none" spc="0" normalizeH="0" baseline="0" noProof="0" dirty="0">
              <a:ln>
                <a:noFill/>
              </a:ln>
              <a:solidFill>
                <a:srgbClr val="0070C0"/>
              </a:solidFill>
              <a:effectLst/>
              <a:uLnTx/>
              <a:uFillTx/>
              <a:latin typeface="微软雅黑" panose="020B0503020204020204" pitchFamily="34" charset="-122"/>
              <a:ea typeface="微软雅黑"/>
              <a:cs typeface="+mn-cs"/>
            </a:endParaRPr>
          </a:p>
        </p:txBody>
      </p:sp>
      <p:grpSp>
        <p:nvGrpSpPr>
          <p:cNvPr id="6" name="组合 5"/>
          <p:cNvGrpSpPr/>
          <p:nvPr/>
        </p:nvGrpSpPr>
        <p:grpSpPr>
          <a:xfrm>
            <a:off x="296549" y="1509792"/>
            <a:ext cx="11382843" cy="5184352"/>
            <a:chOff x="-18059" y="947874"/>
            <a:chExt cx="11382843" cy="5184352"/>
          </a:xfrm>
        </p:grpSpPr>
        <p:pic>
          <p:nvPicPr>
            <p:cNvPr id="8" name="内容占位符 7"/>
            <p:cNvPicPr>
              <a:picLocks noChangeAspect="1"/>
            </p:cNvPicPr>
            <p:nvPr/>
          </p:nvPicPr>
          <p:blipFill>
            <a:blip r:embed="rId3" cstate="print">
              <a:extLst>
                <a:ext uri="{BEBA8EAE-BF5A-486C-A8C5-ECC9F3942E4B}">
                  <a14:imgProps xmlns:a14="http://schemas.microsoft.com/office/drawing/2010/main">
                    <a14:imgLayer r:embed="rId4">
                      <a14:imgEffect>
                        <a14:backgroundRemoval t="1185" b="100000" l="0" r="99020"/>
                      </a14:imgEffect>
                    </a14:imgLayer>
                  </a14:imgProps>
                </a:ext>
                <a:ext uri="{28A0092B-C50C-407E-A947-70E740481C1C}">
                  <a14:useLocalDpi xmlns:a14="http://schemas.microsoft.com/office/drawing/2010/main" val="0"/>
                </a:ext>
              </a:extLst>
            </a:blip>
            <a:stretch>
              <a:fillRect/>
            </a:stretch>
          </p:blipFill>
          <p:spPr>
            <a:xfrm>
              <a:off x="366059" y="1057059"/>
              <a:ext cx="2153564" cy="2223158"/>
            </a:xfrm>
            <a:prstGeom prst="rect">
              <a:avLst/>
            </a:prstGeom>
          </p:spPr>
        </p:pic>
        <p:pic>
          <p:nvPicPr>
            <p:cNvPr id="10" name="图片 9"/>
            <p:cNvPicPr>
              <a:picLocks noChangeAspect="1"/>
            </p:cNvPicPr>
            <p:nvPr/>
          </p:nvPicPr>
          <p:blipFill>
            <a:blip r:embed="rId5" cstate="print">
              <a:extLst>
                <a:ext uri="{BEBA8EAE-BF5A-486C-A8C5-ECC9F3942E4B}">
                  <a14:imgProps xmlns:a14="http://schemas.microsoft.com/office/drawing/2010/main">
                    <a14:imgLayer r:embed="rId6">
                      <a14:imgEffect>
                        <a14:backgroundRemoval t="652" b="99348" l="233" r="100000"/>
                      </a14:imgEffect>
                    </a14:imgLayer>
                  </a14:imgProps>
                </a:ext>
                <a:ext uri="{28A0092B-C50C-407E-A947-70E740481C1C}">
                  <a14:useLocalDpi xmlns:a14="http://schemas.microsoft.com/office/drawing/2010/main" val="0"/>
                </a:ext>
              </a:extLst>
            </a:blip>
            <a:stretch>
              <a:fillRect/>
            </a:stretch>
          </p:blipFill>
          <p:spPr>
            <a:xfrm>
              <a:off x="2500276" y="947874"/>
              <a:ext cx="2160000" cy="2311126"/>
            </a:xfrm>
            <a:prstGeom prst="rect">
              <a:avLst/>
            </a:prstGeom>
          </p:spPr>
        </p:pic>
        <p:pic>
          <p:nvPicPr>
            <p:cNvPr id="11" name="图片 10"/>
            <p:cNvPicPr>
              <a:picLocks noChangeAspect="1"/>
            </p:cNvPicPr>
            <p:nvPr/>
          </p:nvPicPr>
          <p:blipFill>
            <a:blip r:embed="rId7" cstate="print">
              <a:extLst>
                <a:ext uri="{BEBA8EAE-BF5A-486C-A8C5-ECC9F3942E4B}">
                  <a14:imgProps xmlns:a14="http://schemas.microsoft.com/office/drawing/2010/main">
                    <a14:imgLayer r:embed="rId8">
                      <a14:imgEffect>
                        <a14:backgroundRemoval t="957" b="100000" l="0" r="100000"/>
                      </a14:imgEffect>
                    </a14:imgLayer>
                  </a14:imgProps>
                </a:ext>
                <a:ext uri="{28A0092B-C50C-407E-A947-70E740481C1C}">
                  <a14:useLocalDpi xmlns:a14="http://schemas.microsoft.com/office/drawing/2010/main" val="0"/>
                </a:ext>
              </a:extLst>
            </a:blip>
            <a:stretch>
              <a:fillRect/>
            </a:stretch>
          </p:blipFill>
          <p:spPr>
            <a:xfrm>
              <a:off x="4660661" y="1064924"/>
              <a:ext cx="2160000" cy="2242623"/>
            </a:xfrm>
            <a:prstGeom prst="rect">
              <a:avLst/>
            </a:prstGeom>
          </p:spPr>
        </p:pic>
        <p:pic>
          <p:nvPicPr>
            <p:cNvPr id="12" name="图片 11"/>
            <p:cNvPicPr>
              <a:picLocks noChangeAspect="1"/>
            </p:cNvPicPr>
            <p:nvPr/>
          </p:nvPicPr>
          <p:blipFill>
            <a:blip r:embed="rId9" cstate="print">
              <a:extLst>
                <a:ext uri="{BEBA8EAE-BF5A-486C-A8C5-ECC9F3942E4B}">
                  <a14:imgProps xmlns:a14="http://schemas.microsoft.com/office/drawing/2010/main">
                    <a14:imgLayer r:embed="rId10">
                      <a14:imgEffect>
                        <a14:backgroundRemoval t="471" b="100000" l="0" r="100000"/>
                      </a14:imgEffect>
                    </a14:imgLayer>
                  </a14:imgProps>
                </a:ext>
                <a:ext uri="{28A0092B-C50C-407E-A947-70E740481C1C}">
                  <a14:useLocalDpi xmlns:a14="http://schemas.microsoft.com/office/drawing/2010/main" val="0"/>
                </a:ext>
              </a:extLst>
            </a:blip>
            <a:stretch>
              <a:fillRect/>
            </a:stretch>
          </p:blipFill>
          <p:spPr>
            <a:xfrm>
              <a:off x="6819890" y="1029729"/>
              <a:ext cx="2160000" cy="2277818"/>
            </a:xfrm>
            <a:prstGeom prst="rect">
              <a:avLst/>
            </a:prstGeom>
          </p:spPr>
        </p:pic>
        <p:pic>
          <p:nvPicPr>
            <p:cNvPr id="13" name="图片 12"/>
            <p:cNvPicPr>
              <a:picLocks noChangeAspect="1"/>
            </p:cNvPicPr>
            <p:nvPr/>
          </p:nvPicPr>
          <p:blipFill>
            <a:blip r:embed="rId11" cstate="print">
              <a:extLst>
                <a:ext uri="{BEBA8EAE-BF5A-486C-A8C5-ECC9F3942E4B}">
                  <a14:imgProps xmlns:a14="http://schemas.microsoft.com/office/drawing/2010/main">
                    <a14:imgLayer r:embed="rId12">
                      <a14:imgEffect>
                        <a14:backgroundRemoval t="240" b="100000" l="0" r="100000"/>
                      </a14:imgEffect>
                    </a14:imgLayer>
                  </a14:imgProps>
                </a:ext>
                <a:ext uri="{28A0092B-C50C-407E-A947-70E740481C1C}">
                  <a14:useLocalDpi xmlns:a14="http://schemas.microsoft.com/office/drawing/2010/main" val="0"/>
                </a:ext>
              </a:extLst>
            </a:blip>
            <a:stretch>
              <a:fillRect/>
            </a:stretch>
          </p:blipFill>
          <p:spPr>
            <a:xfrm>
              <a:off x="9303657" y="1061629"/>
              <a:ext cx="2061127" cy="2160000"/>
            </a:xfrm>
            <a:prstGeom prst="rect">
              <a:avLst/>
            </a:prstGeom>
          </p:spPr>
        </p:pic>
        <p:pic>
          <p:nvPicPr>
            <p:cNvPr id="14" name="图片 13"/>
            <p:cNvPicPr>
              <a:picLocks noChangeAspect="1"/>
            </p:cNvPicPr>
            <p:nvPr/>
          </p:nvPicPr>
          <p:blipFill>
            <a:blip r:embed="rId13" cstate="print">
              <a:extLst>
                <a:ext uri="{BEBA8EAE-BF5A-486C-A8C5-ECC9F3942E4B}">
                  <a14:imgProps xmlns:a14="http://schemas.microsoft.com/office/drawing/2010/main">
                    <a14:imgLayer r:embed="rId14">
                      <a14:imgEffect>
                        <a14:backgroundRemoval t="1313" b="100000" l="0" r="100000"/>
                      </a14:imgEffect>
                    </a14:imgLayer>
                  </a14:imgProps>
                </a:ext>
                <a:ext uri="{28A0092B-C50C-407E-A947-70E740481C1C}">
                  <a14:useLocalDpi xmlns:a14="http://schemas.microsoft.com/office/drawing/2010/main" val="0"/>
                </a:ext>
              </a:extLst>
            </a:blip>
            <a:stretch>
              <a:fillRect/>
            </a:stretch>
          </p:blipFill>
          <p:spPr>
            <a:xfrm>
              <a:off x="-18059" y="3729226"/>
              <a:ext cx="2160000" cy="2403000"/>
            </a:xfrm>
            <a:prstGeom prst="rect">
              <a:avLst/>
            </a:prstGeom>
          </p:spPr>
        </p:pic>
        <p:pic>
          <p:nvPicPr>
            <p:cNvPr id="15" name="图片 14"/>
            <p:cNvPicPr>
              <a:picLocks noChangeAspect="1"/>
            </p:cNvPicPr>
            <p:nvPr/>
          </p:nvPicPr>
          <p:blipFill>
            <a:blip r:embed="rId15" cstate="print">
              <a:extLst>
                <a:ext uri="{BEBA8EAE-BF5A-486C-A8C5-ECC9F3942E4B}">
                  <a14:imgProps xmlns:a14="http://schemas.microsoft.com/office/drawing/2010/main">
                    <a14:imgLayer r:embed="rId16">
                      <a14:imgEffect>
                        <a14:backgroundRemoval t="889" b="100000" l="0" r="100000"/>
                      </a14:imgEffect>
                    </a14:imgLayer>
                  </a14:imgProps>
                </a:ext>
                <a:ext uri="{28A0092B-C50C-407E-A947-70E740481C1C}">
                  <a14:useLocalDpi xmlns:a14="http://schemas.microsoft.com/office/drawing/2010/main" val="0"/>
                </a:ext>
              </a:extLst>
            </a:blip>
            <a:stretch>
              <a:fillRect/>
            </a:stretch>
          </p:blipFill>
          <p:spPr>
            <a:xfrm>
              <a:off x="4127872" y="3664142"/>
              <a:ext cx="2160000" cy="2372523"/>
            </a:xfrm>
            <a:prstGeom prst="rect">
              <a:avLst/>
            </a:prstGeom>
          </p:spPr>
        </p:pic>
        <p:pic>
          <p:nvPicPr>
            <p:cNvPr id="16" name="图片 15"/>
            <p:cNvPicPr>
              <a:picLocks noChangeAspect="1"/>
            </p:cNvPicPr>
            <p:nvPr/>
          </p:nvPicPr>
          <p:blipFill>
            <a:blip r:embed="rId17" cstate="print">
              <a:extLst>
                <a:ext uri="{BEBA8EAE-BF5A-486C-A8C5-ECC9F3942E4B}">
                  <a14:imgProps xmlns:a14="http://schemas.microsoft.com/office/drawing/2010/main">
                    <a14:imgLayer r:embed="rId18">
                      <a14:imgEffect>
                        <a14:backgroundRemoval t="1139" b="100000" l="0" r="100000"/>
                      </a14:imgEffect>
                    </a14:imgLayer>
                  </a14:imgProps>
                </a:ext>
                <a:ext uri="{28A0092B-C50C-407E-A947-70E740481C1C}">
                  <a14:useLocalDpi xmlns:a14="http://schemas.microsoft.com/office/drawing/2010/main" val="0"/>
                </a:ext>
              </a:extLst>
            </a:blip>
            <a:stretch>
              <a:fillRect/>
            </a:stretch>
          </p:blipFill>
          <p:spPr>
            <a:xfrm>
              <a:off x="1967872" y="3729226"/>
              <a:ext cx="2160000" cy="2242357"/>
            </a:xfrm>
            <a:prstGeom prst="rect">
              <a:avLst/>
            </a:prstGeom>
          </p:spPr>
        </p:pic>
        <p:pic>
          <p:nvPicPr>
            <p:cNvPr id="17" name="图片 16"/>
            <p:cNvPicPr>
              <a:picLocks noChangeAspect="1"/>
            </p:cNvPicPr>
            <p:nvPr/>
          </p:nvPicPr>
          <p:blipFill>
            <a:blip r:embed="rId19" cstate="print">
              <a:extLst>
                <a:ext uri="{BEBA8EAE-BF5A-486C-A8C5-ECC9F3942E4B}">
                  <a14:imgProps xmlns:a14="http://schemas.microsoft.com/office/drawing/2010/main">
                    <a14:imgLayer r:embed="rId20">
                      <a14:imgEffect>
                        <a14:backgroundRemoval t="1566" b="100000" l="0" r="100000"/>
                      </a14:imgEffect>
                    </a14:imgLayer>
                  </a14:imgProps>
                </a:ext>
                <a:ext uri="{28A0092B-C50C-407E-A947-70E740481C1C}">
                  <a14:useLocalDpi xmlns:a14="http://schemas.microsoft.com/office/drawing/2010/main" val="0"/>
                </a:ext>
              </a:extLst>
            </a:blip>
            <a:stretch>
              <a:fillRect/>
            </a:stretch>
          </p:blipFill>
          <p:spPr>
            <a:xfrm>
              <a:off x="6287872" y="3601799"/>
              <a:ext cx="2160000" cy="2369784"/>
            </a:xfrm>
            <a:prstGeom prst="rect">
              <a:avLst/>
            </a:prstGeom>
          </p:spPr>
        </p:pic>
      </p:grpSp>
      <p:pic>
        <p:nvPicPr>
          <p:cNvPr id="18" name="图片 17"/>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8762480" y="4049578"/>
            <a:ext cx="3311897" cy="2483923"/>
          </a:xfrm>
          <a:prstGeom prst="rect">
            <a:avLst/>
          </a:prstGeom>
        </p:spPr>
      </p:pic>
    </p:spTree>
    <p:extLst>
      <p:ext uri="{BB962C8B-B14F-4D97-AF65-F5344CB8AC3E}">
        <p14:creationId xmlns:p14="http://schemas.microsoft.com/office/powerpoint/2010/main" val="11299004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文本框 3"/>
          <p:cNvSpPr txBox="1">
            <a:spLocks noChangeArrowheads="1"/>
          </p:cNvSpPr>
          <p:nvPr/>
        </p:nvSpPr>
        <p:spPr bwMode="auto">
          <a:xfrm>
            <a:off x="1022279" y="230318"/>
            <a:ext cx="5091918" cy="707886"/>
          </a:xfrm>
          <a:prstGeom prst="rect">
            <a:avLst/>
          </a:prstGeom>
          <a:solidFill>
            <a:schemeClr val="bg1"/>
          </a:solidFill>
          <a:ln>
            <a:noFill/>
          </a:ln>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1000"/>
              </a:spcBef>
              <a:spcAft>
                <a:spcPts val="0"/>
              </a:spcAft>
              <a:buClrTx/>
              <a:buSzTx/>
              <a:buFontTx/>
              <a:buNone/>
              <a:tabLst/>
              <a:defRPr/>
            </a:pPr>
            <a:r>
              <a:rPr kumimoji="0" lang="en-US" altLang="zh-CN" sz="4000" b="1" i="0" u="none" strike="noStrike" kern="1200" cap="none" spc="0" normalizeH="0" baseline="0" noProof="0" dirty="0">
                <a:ln>
                  <a:noFill/>
                </a:ln>
                <a:solidFill>
                  <a:srgbClr val="0070C0"/>
                </a:solidFill>
                <a:effectLst>
                  <a:outerShdw blurRad="203200" dist="38100" dir="2700000" algn="tl" rotWithShape="0">
                    <a:prstClr val="black">
                      <a:alpha val="31000"/>
                    </a:prstClr>
                  </a:outerShdw>
                </a:effectLst>
                <a:uLnTx/>
                <a:uFillTx/>
                <a:latin typeface="Calibri"/>
                <a:ea typeface="微软雅黑"/>
                <a:cs typeface="+mn-cs"/>
              </a:rPr>
              <a:t>Materials and Method</a:t>
            </a:r>
          </a:p>
        </p:txBody>
      </p:sp>
      <p:sp>
        <p:nvSpPr>
          <p:cNvPr id="2" name="文本框 1"/>
          <p:cNvSpPr txBox="1"/>
          <p:nvPr/>
        </p:nvSpPr>
        <p:spPr bwMode="auto">
          <a:xfrm>
            <a:off x="1022279" y="801906"/>
            <a:ext cx="9008826" cy="83099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marL="342891" lvl="0" indent="-342891">
              <a:lnSpc>
                <a:spcPct val="150000"/>
              </a:lnSpc>
              <a:spcBef>
                <a:spcPct val="0"/>
              </a:spcBef>
              <a:buFont typeface="Wingdings" panose="05000000000000000000" pitchFamily="2" charset="2"/>
              <a:buChar char="l"/>
            </a:pPr>
            <a:r>
              <a:rPr lang="en-US" altLang="zh-CN" sz="3200" b="1" dirty="0">
                <a:solidFill>
                  <a:srgbClr val="000000">
                    <a:lumMod val="75000"/>
                    <a:lumOff val="25000"/>
                  </a:srgbClr>
                </a:solidFill>
                <a:latin typeface="微软雅黑" panose="020B0503020204020204" pitchFamily="34" charset="-122"/>
                <a:ea typeface="微软雅黑" panose="020B0503020204020204" pitchFamily="34" charset="-122"/>
              </a:rPr>
              <a:t>Model Validation Data-</a:t>
            </a:r>
            <a:r>
              <a:rPr lang="en-US" altLang="zh-CN" sz="2400" dirty="0">
                <a:solidFill>
                  <a:srgbClr val="000000">
                    <a:lumMod val="75000"/>
                    <a:lumOff val="25000"/>
                  </a:srgbClr>
                </a:solidFill>
                <a:latin typeface="Arial" panose="020B0604020202020204" pitchFamily="34" charset="0"/>
                <a:ea typeface="微软雅黑" panose="020B0503020204020204" pitchFamily="34" charset="-122"/>
                <a:cs typeface="Arial" panose="020B0604020202020204" pitchFamily="34" charset="0"/>
              </a:rPr>
              <a:t>the</a:t>
            </a:r>
            <a:r>
              <a:rPr lang="en-US" altLang="zh-CN" sz="3200" b="1" dirty="0">
                <a:solidFill>
                  <a:srgbClr val="000000">
                    <a:lumMod val="75000"/>
                    <a:lumOff val="25000"/>
                  </a:srgbClr>
                </a:solidFill>
                <a:latin typeface="微软雅黑" panose="020B0503020204020204" pitchFamily="34" charset="-122"/>
                <a:ea typeface="微软雅黑" panose="020B0503020204020204" pitchFamily="34" charset="-122"/>
              </a:rPr>
              <a:t> </a:t>
            </a:r>
            <a:r>
              <a:rPr lang="en-US" altLang="zh-CN" sz="2400" dirty="0">
                <a:solidFill>
                  <a:srgbClr val="000000">
                    <a:lumMod val="75000"/>
                    <a:lumOff val="25000"/>
                  </a:srgbClr>
                </a:solidFill>
                <a:latin typeface="Arial" panose="020B0604020202020204" pitchFamily="34" charset="0"/>
                <a:ea typeface="微软雅黑" panose="020B0503020204020204" pitchFamily="34" charset="-122"/>
                <a:cs typeface="Arial" panose="020B0604020202020204" pitchFamily="34" charset="0"/>
              </a:rPr>
              <a:t>Madigou watershed </a:t>
            </a:r>
            <a:endParaRPr kumimoji="0" lang="en-US" altLang="zh-CN" sz="2400" i="0" u="none" strike="noStrike" kern="1200" cap="none" spc="0" normalizeH="0" baseline="0" noProof="0" dirty="0">
              <a:ln>
                <a:noFill/>
              </a:ln>
              <a:solidFill>
                <a:srgbClr val="000000">
                  <a:lumMod val="75000"/>
                  <a:lumOff val="25000"/>
                </a:srgbClr>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9" name="文本框 8">
            <a:extLst>
              <a:ext uri="{FF2B5EF4-FFF2-40B4-BE49-F238E27FC236}">
                <a16:creationId xmlns:a16="http://schemas.microsoft.com/office/drawing/2014/main" id="{690775F0-1175-4C15-9D3B-FB1414C54CAD}"/>
              </a:ext>
            </a:extLst>
          </p:cNvPr>
          <p:cNvSpPr txBox="1"/>
          <p:nvPr/>
        </p:nvSpPr>
        <p:spPr>
          <a:xfrm>
            <a:off x="5869587" y="384206"/>
            <a:ext cx="6170751"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2000" b="1" i="0" u="none" strike="noStrike" kern="1200" cap="none" spc="0" normalizeH="0" baseline="0" noProof="0" dirty="0">
                <a:ln>
                  <a:noFill/>
                </a:ln>
                <a:solidFill>
                  <a:srgbClr val="0070C0"/>
                </a:solidFill>
                <a:effectLst/>
                <a:uLnTx/>
                <a:uFillTx/>
                <a:latin typeface="微软雅黑" panose="020B0503020204020204" pitchFamily="34" charset="-122"/>
                <a:ea typeface="微软雅黑"/>
                <a:cs typeface="+mn-cs"/>
              </a:rPr>
              <a:t>The EGU General Assembly 2020</a:t>
            </a:r>
            <a:endParaRPr kumimoji="0" lang="zh-CN" altLang="en-US" sz="2000" b="1" i="0" u="none" strike="noStrike" kern="1200" cap="none" spc="0" normalizeH="0" baseline="0" noProof="0" dirty="0">
              <a:ln>
                <a:noFill/>
              </a:ln>
              <a:solidFill>
                <a:srgbClr val="0070C0"/>
              </a:solidFill>
              <a:effectLst/>
              <a:uLnTx/>
              <a:uFillTx/>
              <a:latin typeface="微软雅黑" panose="020B0503020204020204" pitchFamily="34" charset="-122"/>
              <a:ea typeface="微软雅黑"/>
              <a:cs typeface="+mn-cs"/>
            </a:endParaRPr>
          </a:p>
        </p:txBody>
      </p:sp>
      <p:pic>
        <p:nvPicPr>
          <p:cNvPr id="3" name="图片 2"/>
          <p:cNvPicPr>
            <a:picLocks noChangeAspect="1"/>
          </p:cNvPicPr>
          <p:nvPr/>
        </p:nvPicPr>
        <p:blipFill>
          <a:blip r:embed="rId3"/>
          <a:stretch>
            <a:fillRect/>
          </a:stretch>
        </p:blipFill>
        <p:spPr>
          <a:xfrm>
            <a:off x="889472" y="1916294"/>
            <a:ext cx="5224725" cy="3926164"/>
          </a:xfrm>
          <a:prstGeom prst="rect">
            <a:avLst/>
          </a:prstGeom>
        </p:spPr>
      </p:pic>
      <p:pic>
        <p:nvPicPr>
          <p:cNvPr id="19" name="图片 18"/>
          <p:cNvPicPr/>
          <p:nvPr/>
        </p:nvPicPr>
        <p:blipFill>
          <a:blip r:embed="rId4" cstate="print">
            <a:extLst>
              <a:ext uri="{28A0092B-C50C-407E-A947-70E740481C1C}">
                <a14:useLocalDpi xmlns:a14="http://schemas.microsoft.com/office/drawing/2010/main" val="0"/>
              </a:ext>
            </a:extLst>
          </a:blip>
          <a:stretch>
            <a:fillRect/>
          </a:stretch>
        </p:blipFill>
        <p:spPr>
          <a:xfrm>
            <a:off x="6141201" y="1916294"/>
            <a:ext cx="5627522" cy="3923124"/>
          </a:xfrm>
          <a:prstGeom prst="rect">
            <a:avLst/>
          </a:prstGeom>
        </p:spPr>
      </p:pic>
      <p:sp>
        <p:nvSpPr>
          <p:cNvPr id="4" name="文本框 3"/>
          <p:cNvSpPr txBox="1"/>
          <p:nvPr/>
        </p:nvSpPr>
        <p:spPr bwMode="auto">
          <a:xfrm>
            <a:off x="2858554" y="5769355"/>
            <a:ext cx="709684"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nSpc>
                <a:spcPct val="150000"/>
              </a:lnSpc>
              <a:spcBef>
                <a:spcPct val="0"/>
              </a:spcBef>
            </a:pPr>
            <a:r>
              <a:rPr lang="en-US" altLang="zh-CN" sz="1600" dirty="0" smtClean="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2014</a:t>
            </a:r>
            <a:endParaRPr lang="zh-CN" altLang="en-US" sz="16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20" name="文本框 19"/>
          <p:cNvSpPr txBox="1"/>
          <p:nvPr/>
        </p:nvSpPr>
        <p:spPr bwMode="auto">
          <a:xfrm>
            <a:off x="8600120" y="5891976"/>
            <a:ext cx="709684" cy="41601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nSpc>
                <a:spcPct val="150000"/>
              </a:lnSpc>
              <a:spcBef>
                <a:spcPct val="0"/>
              </a:spcBef>
            </a:pPr>
            <a:r>
              <a:rPr lang="en-US" altLang="zh-CN" sz="1600" dirty="0" smtClean="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2018</a:t>
            </a:r>
            <a:endParaRPr lang="zh-CN" altLang="en-US" sz="16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endParaRPr>
          </a:p>
        </p:txBody>
      </p:sp>
    </p:spTree>
    <p:extLst>
      <p:ext uri="{BB962C8B-B14F-4D97-AF65-F5344CB8AC3E}">
        <p14:creationId xmlns:p14="http://schemas.microsoft.com/office/powerpoint/2010/main" val="12308452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文本框 3"/>
          <p:cNvSpPr txBox="1">
            <a:spLocks noChangeArrowheads="1"/>
          </p:cNvSpPr>
          <p:nvPr/>
        </p:nvSpPr>
        <p:spPr bwMode="auto">
          <a:xfrm>
            <a:off x="1022279" y="230318"/>
            <a:ext cx="5091918" cy="707886"/>
          </a:xfrm>
          <a:prstGeom prst="rect">
            <a:avLst/>
          </a:prstGeom>
          <a:solidFill>
            <a:schemeClr val="bg1"/>
          </a:solidFill>
          <a:ln>
            <a:noFill/>
          </a:ln>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1000"/>
              </a:spcBef>
              <a:spcAft>
                <a:spcPts val="0"/>
              </a:spcAft>
              <a:buClrTx/>
              <a:buSzTx/>
              <a:buFontTx/>
              <a:buNone/>
              <a:tabLst/>
              <a:defRPr/>
            </a:pPr>
            <a:r>
              <a:rPr kumimoji="0" lang="en-US" altLang="zh-CN" sz="4000" b="1" i="0" u="none" strike="noStrike" kern="1200" cap="none" spc="0" normalizeH="0" baseline="0" noProof="0" dirty="0">
                <a:ln>
                  <a:noFill/>
                </a:ln>
                <a:solidFill>
                  <a:srgbClr val="0070C0"/>
                </a:solidFill>
                <a:effectLst>
                  <a:outerShdw blurRad="203200" dist="38100" dir="2700000" algn="tl" rotWithShape="0">
                    <a:prstClr val="black">
                      <a:alpha val="31000"/>
                    </a:prstClr>
                  </a:outerShdw>
                </a:effectLst>
                <a:uLnTx/>
                <a:uFillTx/>
                <a:latin typeface="Calibri"/>
                <a:ea typeface="微软雅黑"/>
                <a:cs typeface="+mn-cs"/>
              </a:rPr>
              <a:t>Materials and Method</a:t>
            </a:r>
          </a:p>
        </p:txBody>
      </p:sp>
      <p:sp>
        <p:nvSpPr>
          <p:cNvPr id="2" name="文本框 1"/>
          <p:cNvSpPr txBox="1"/>
          <p:nvPr/>
        </p:nvSpPr>
        <p:spPr bwMode="auto">
          <a:xfrm>
            <a:off x="1022280" y="801906"/>
            <a:ext cx="9227190" cy="83099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marL="342891" marR="0" lvl="0" indent="-342891" algn="l" defTabSz="914400" rtl="0" eaLnBrk="1" fontAlgn="auto" latinLnBrk="0" hangingPunct="1">
              <a:lnSpc>
                <a:spcPct val="150000"/>
              </a:lnSpc>
              <a:spcBef>
                <a:spcPct val="0"/>
              </a:spcBef>
              <a:spcAft>
                <a:spcPts val="0"/>
              </a:spcAft>
              <a:buClrTx/>
              <a:buSzTx/>
              <a:buFont typeface="Wingdings" panose="05000000000000000000" pitchFamily="2" charset="2"/>
              <a:buChar char="l"/>
              <a:tabLst/>
              <a:defRPr/>
            </a:pPr>
            <a:r>
              <a:rPr kumimoji="0" lang="en-US" altLang="zh-CN" sz="3200" b="1" i="0" u="none" strike="noStrike" kern="1200" cap="none" spc="0" normalizeH="0" baseline="0" noProof="0" dirty="0">
                <a:ln>
                  <a:noFill/>
                </a:ln>
                <a:solidFill>
                  <a:srgbClr val="000000">
                    <a:lumMod val="75000"/>
                    <a:lumOff val="25000"/>
                  </a:srgbClr>
                </a:solidFill>
                <a:effectLst/>
                <a:uLnTx/>
                <a:uFillTx/>
                <a:latin typeface="微软雅黑" panose="020B0503020204020204" pitchFamily="34" charset="-122"/>
                <a:ea typeface="微软雅黑" panose="020B0503020204020204" pitchFamily="34" charset="-122"/>
                <a:cs typeface="+mn-cs"/>
              </a:rPr>
              <a:t> </a:t>
            </a:r>
            <a:r>
              <a:rPr kumimoji="0" lang="en-US" altLang="zh-CN" sz="3200" b="1" i="0" u="none" strike="noStrike" kern="1200" cap="none" spc="0" normalizeH="0" baseline="0" noProof="0" dirty="0" smtClean="0">
                <a:ln>
                  <a:noFill/>
                </a:ln>
                <a:solidFill>
                  <a:srgbClr val="000000">
                    <a:lumMod val="75000"/>
                    <a:lumOff val="25000"/>
                  </a:srgbClr>
                </a:solidFill>
                <a:effectLst/>
                <a:uLnTx/>
                <a:uFillTx/>
                <a:latin typeface="微软雅黑" panose="020B0503020204020204" pitchFamily="34" charset="-122"/>
                <a:ea typeface="微软雅黑" panose="020B0503020204020204" pitchFamily="34" charset="-122"/>
                <a:cs typeface="+mn-cs"/>
              </a:rPr>
              <a:t>Model construction</a:t>
            </a:r>
            <a:endParaRPr kumimoji="0" lang="en-US" altLang="zh-CN" sz="2400" b="0" i="0" u="none" strike="noStrike" kern="1200" cap="none" spc="0" normalizeH="0" baseline="0" noProof="0" dirty="0">
              <a:ln>
                <a:noFill/>
              </a:ln>
              <a:solidFill>
                <a:srgbClr val="000000">
                  <a:lumMod val="75000"/>
                  <a:lumOff val="25000"/>
                </a:srgbClr>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9" name="文本框 8">
            <a:extLst>
              <a:ext uri="{FF2B5EF4-FFF2-40B4-BE49-F238E27FC236}">
                <a16:creationId xmlns:a16="http://schemas.microsoft.com/office/drawing/2014/main" id="{690775F0-1175-4C15-9D3B-FB1414C54CAD}"/>
              </a:ext>
            </a:extLst>
          </p:cNvPr>
          <p:cNvSpPr txBox="1"/>
          <p:nvPr/>
        </p:nvSpPr>
        <p:spPr>
          <a:xfrm>
            <a:off x="5869587" y="384206"/>
            <a:ext cx="6170751"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2000" b="1" i="0" u="none" strike="noStrike" kern="1200" cap="none" spc="0" normalizeH="0" baseline="0" noProof="0" dirty="0">
                <a:ln>
                  <a:noFill/>
                </a:ln>
                <a:solidFill>
                  <a:srgbClr val="0070C0"/>
                </a:solidFill>
                <a:effectLst/>
                <a:uLnTx/>
                <a:uFillTx/>
                <a:latin typeface="微软雅黑" panose="020B0503020204020204" pitchFamily="34" charset="-122"/>
                <a:ea typeface="微软雅黑"/>
                <a:cs typeface="+mn-cs"/>
              </a:rPr>
              <a:t>The EGU General Assembly 2020</a:t>
            </a:r>
            <a:endParaRPr kumimoji="0" lang="zh-CN" altLang="en-US" sz="2000" b="1" i="0" u="none" strike="noStrike" kern="1200" cap="none" spc="0" normalizeH="0" baseline="0" noProof="0" dirty="0">
              <a:ln>
                <a:noFill/>
              </a:ln>
              <a:solidFill>
                <a:srgbClr val="0070C0"/>
              </a:solidFill>
              <a:effectLst/>
              <a:uLnTx/>
              <a:uFillTx/>
              <a:latin typeface="微软雅黑" panose="020B0503020204020204" pitchFamily="34" charset="-122"/>
              <a:ea typeface="微软雅黑"/>
              <a:cs typeface="+mn-cs"/>
            </a:endParaRPr>
          </a:p>
        </p:txBody>
      </p:sp>
      <p:sp>
        <p:nvSpPr>
          <p:cNvPr id="4" name="矩形 3"/>
          <p:cNvSpPr/>
          <p:nvPr/>
        </p:nvSpPr>
        <p:spPr>
          <a:xfrm>
            <a:off x="1410665" y="1627794"/>
            <a:ext cx="4382931" cy="523220"/>
          </a:xfrm>
          <a:prstGeom prst="rect">
            <a:avLst/>
          </a:prstGeom>
        </p:spPr>
        <p:txBody>
          <a:bodyPr wrap="none">
            <a:spAutoFit/>
          </a:bodyPr>
          <a:lstStyle/>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altLang="zh-CN" sz="2800" b="0" i="0" u="none" strike="noStrike" kern="1200" cap="none" spc="0" normalizeH="0" baseline="0" noProof="0" dirty="0">
                <a:ln>
                  <a:noFill/>
                </a:ln>
                <a:solidFill>
                  <a:srgbClr val="000000"/>
                </a:solidFill>
                <a:effectLst/>
                <a:uLnTx/>
                <a:uFillTx/>
                <a:latin typeface="微软雅黑"/>
                <a:ea typeface="微软雅黑"/>
                <a:cs typeface="+mn-cs"/>
              </a:rPr>
              <a:t>Basic model elements</a:t>
            </a:r>
            <a:endParaRPr kumimoji="0" lang="zh-CN" altLang="en-US" sz="2800" b="0" i="0" u="none" strike="noStrike" kern="1200" cap="none" spc="0" normalizeH="0" baseline="0" noProof="0" dirty="0">
              <a:ln>
                <a:noFill/>
              </a:ln>
              <a:solidFill>
                <a:srgbClr val="000000"/>
              </a:solidFill>
              <a:effectLst/>
              <a:uLnTx/>
              <a:uFillTx/>
              <a:latin typeface="微软雅黑"/>
              <a:ea typeface="微软雅黑"/>
              <a:cs typeface="+mn-cs"/>
            </a:endParaRPr>
          </a:p>
        </p:txBody>
      </p:sp>
      <p:sp>
        <p:nvSpPr>
          <p:cNvPr id="8" name="矩形 7"/>
          <p:cNvSpPr/>
          <p:nvPr/>
        </p:nvSpPr>
        <p:spPr>
          <a:xfrm>
            <a:off x="1410665" y="2303513"/>
            <a:ext cx="9807795" cy="3970318"/>
          </a:xfrm>
          <a:prstGeom prst="rect">
            <a:avLst/>
          </a:prstGeom>
        </p:spPr>
        <p:txBody>
          <a:bodyPr wrap="square">
            <a:spAutoFit/>
          </a:bodyPr>
          <a:lstStyle/>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altLang="zh-CN" sz="2400" b="0" i="0" u="none" strike="noStrike" kern="1200" cap="none" spc="0" normalizeH="0" baseline="0" noProof="0" dirty="0">
                <a:ln>
                  <a:noFill/>
                </a:ln>
                <a:solidFill>
                  <a:srgbClr val="044875"/>
                </a:solidFill>
                <a:effectLst/>
                <a:uLnTx/>
                <a:uFillTx/>
                <a:latin typeface="Arial" panose="020B0604020202020204" pitchFamily="34" charset="0"/>
                <a:ea typeface="黑体" panose="02010609060101010101" pitchFamily="49" charset="-122"/>
                <a:cs typeface="Arial" panose="020B0604020202020204" pitchFamily="34" charset="0"/>
              </a:rPr>
              <a:t>Cell size--</a:t>
            </a:r>
            <a:r>
              <a:rPr kumimoji="0" lang="en-US" altLang="zh-CN" sz="2400" b="0" i="0" u="none" strike="noStrike" kern="1200" cap="none" spc="0" normalizeH="0" baseline="0" noProof="0" dirty="0" smtClean="0">
                <a:ln>
                  <a:noFill/>
                </a:ln>
                <a:solidFill>
                  <a:srgbClr val="000000"/>
                </a:solidFill>
                <a:effectLst/>
                <a:uLnTx/>
                <a:uFillTx/>
                <a:latin typeface="Arial" panose="020B0604020202020204" pitchFamily="34" charset="0"/>
                <a:ea typeface="微软雅黑"/>
                <a:cs typeface="Arial" panose="020B0604020202020204" pitchFamily="34" charset="0"/>
              </a:rPr>
              <a:t>two-dimensional </a:t>
            </a:r>
            <a:r>
              <a:rPr kumimoji="0" lang="en-US" altLang="zh-CN" sz="2400" b="0" i="0" u="none" strike="noStrike" kern="1200" cap="none" spc="0" normalizeH="0" baseline="0" noProof="0" dirty="0">
                <a:ln>
                  <a:noFill/>
                </a:ln>
                <a:solidFill>
                  <a:srgbClr val="000000"/>
                </a:solidFill>
                <a:effectLst/>
                <a:uLnTx/>
                <a:uFillTx/>
                <a:latin typeface="Arial" panose="020B0604020202020204" pitchFamily="34" charset="0"/>
                <a:ea typeface="微软雅黑"/>
                <a:cs typeface="Arial" panose="020B0604020202020204" pitchFamily="34" charset="0"/>
              </a:rPr>
              <a:t>square grids </a:t>
            </a:r>
          </a:p>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altLang="zh-CN" sz="2400" b="0" i="0" u="none" strike="noStrike" kern="1200" cap="none" spc="0" normalizeH="0" baseline="0" noProof="0" dirty="0">
                <a:ln>
                  <a:noFill/>
                </a:ln>
                <a:solidFill>
                  <a:srgbClr val="044875"/>
                </a:solidFill>
                <a:effectLst/>
                <a:uLnTx/>
                <a:uFillTx/>
                <a:latin typeface="Arial" panose="020B0604020202020204" pitchFamily="34" charset="0"/>
                <a:ea typeface="黑体" panose="02010609060101010101" pitchFamily="49" charset="-122"/>
                <a:cs typeface="Arial" panose="020B0604020202020204" pitchFamily="34" charset="0"/>
              </a:rPr>
              <a:t>Cell state--</a:t>
            </a:r>
            <a:r>
              <a:rPr kumimoji="0" lang="en-US" altLang="zh-CN" sz="2400" b="0" i="0" u="none" strike="noStrike" kern="1200" cap="none" spc="0" normalizeH="0" baseline="0" noProof="0" dirty="0" smtClean="0">
                <a:ln>
                  <a:noFill/>
                </a:ln>
                <a:solidFill>
                  <a:srgbClr val="000000"/>
                </a:solidFill>
                <a:effectLst/>
                <a:uLnTx/>
                <a:uFillTx/>
                <a:latin typeface="Arial" panose="020B0604020202020204" pitchFamily="34" charset="0"/>
                <a:ea typeface="微软雅黑"/>
                <a:cs typeface="Arial" panose="020B0604020202020204" pitchFamily="34" charset="0"/>
              </a:rPr>
              <a:t>evolution </a:t>
            </a:r>
            <a:r>
              <a:rPr kumimoji="0" lang="en-US" altLang="zh-CN" sz="2400" b="0" i="0" u="none" strike="noStrike" kern="1200" cap="none" spc="0" normalizeH="0" baseline="0" noProof="0" dirty="0">
                <a:ln>
                  <a:noFill/>
                </a:ln>
                <a:solidFill>
                  <a:srgbClr val="000000"/>
                </a:solidFill>
                <a:effectLst/>
                <a:uLnTx/>
                <a:uFillTx/>
                <a:latin typeface="Arial" panose="020B0604020202020204" pitchFamily="34" charset="0"/>
                <a:ea typeface="微软雅黑"/>
                <a:cs typeface="Arial" panose="020B0604020202020204" pitchFamily="34" charset="0"/>
              </a:rPr>
              <a:t>of </a:t>
            </a:r>
            <a:r>
              <a:rPr kumimoji="0" lang="en-US" altLang="zh-CN" sz="2400" b="0" i="0" u="none" strike="noStrike" kern="1200" cap="none" spc="0" normalizeH="0" baseline="0" noProof="0" dirty="0" smtClean="0">
                <a:ln>
                  <a:noFill/>
                </a:ln>
                <a:solidFill>
                  <a:srgbClr val="000000"/>
                </a:solidFill>
                <a:effectLst/>
                <a:uLnTx/>
                <a:uFillTx/>
                <a:latin typeface="Arial" panose="020B0604020202020204" pitchFamily="34" charset="0"/>
                <a:ea typeface="微软雅黑"/>
                <a:cs typeface="Arial" panose="020B0604020202020204" pitchFamily="34" charset="0"/>
              </a:rPr>
              <a:t>cell</a:t>
            </a:r>
          </a:p>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altLang="zh-CN" sz="2400" b="0" i="0" u="none" strike="noStrike" kern="1200" cap="none" spc="0" normalizeH="0" baseline="0" noProof="0" dirty="0">
                <a:ln>
                  <a:noFill/>
                </a:ln>
                <a:solidFill>
                  <a:srgbClr val="044875"/>
                </a:solidFill>
                <a:effectLst/>
                <a:uLnTx/>
                <a:uFillTx/>
                <a:latin typeface="Arial" panose="020B0604020202020204" pitchFamily="34" charset="0"/>
                <a:ea typeface="黑体" panose="02010609060101010101" pitchFamily="49" charset="-122"/>
                <a:cs typeface="Arial" panose="020B0604020202020204" pitchFamily="34" charset="0"/>
              </a:rPr>
              <a:t>Neighbor--</a:t>
            </a:r>
            <a:r>
              <a:rPr kumimoji="0" lang="en-US" altLang="zh-CN" sz="2400" b="0" i="0" u="none" strike="noStrike" kern="1200" cap="none" spc="0" normalizeH="0" baseline="0" noProof="0" dirty="0">
                <a:ln>
                  <a:noFill/>
                </a:ln>
                <a:solidFill>
                  <a:srgbClr val="000000"/>
                </a:solidFill>
                <a:effectLst/>
                <a:uLnTx/>
                <a:uFillTx/>
                <a:latin typeface="Arial" panose="020B0604020202020204" pitchFamily="34" charset="0"/>
                <a:ea typeface="微软雅黑"/>
                <a:cs typeface="Arial" panose="020B0604020202020204" pitchFamily="34" charset="0"/>
              </a:rPr>
              <a:t>the Mohr-type </a:t>
            </a:r>
            <a:r>
              <a:rPr kumimoji="0" lang="en-US" altLang="zh-CN" sz="2400" b="0" i="0" u="none" strike="noStrike" kern="1200" cap="none" spc="0" normalizeH="0" baseline="0" noProof="0" dirty="0" smtClean="0">
                <a:ln>
                  <a:noFill/>
                </a:ln>
                <a:solidFill>
                  <a:srgbClr val="000000"/>
                </a:solidFill>
                <a:effectLst/>
                <a:uLnTx/>
                <a:uFillTx/>
                <a:latin typeface="Arial" panose="020B0604020202020204" pitchFamily="34" charset="0"/>
                <a:ea typeface="微软雅黑"/>
                <a:cs typeface="Arial" panose="020B0604020202020204" pitchFamily="34" charset="0"/>
              </a:rPr>
              <a:t>neighborhood</a:t>
            </a:r>
          </a:p>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altLang="zh-CN" sz="2400" b="0" i="0" u="none" strike="noStrike" kern="1200" cap="none" spc="0" normalizeH="0" baseline="0" noProof="0" dirty="0">
                <a:ln>
                  <a:noFill/>
                </a:ln>
                <a:solidFill>
                  <a:srgbClr val="044875"/>
                </a:solidFill>
                <a:effectLst/>
                <a:uLnTx/>
                <a:uFillTx/>
                <a:latin typeface="Arial" panose="020B0604020202020204" pitchFamily="34" charset="0"/>
                <a:ea typeface="黑体" panose="02010609060101010101" pitchFamily="49" charset="-122"/>
                <a:cs typeface="Arial" panose="020B0604020202020204" pitchFamily="34" charset="0"/>
              </a:rPr>
              <a:t>Transition rules--</a:t>
            </a:r>
            <a:r>
              <a:rPr kumimoji="0" lang="en-US" altLang="zh-CN" sz="2400" b="0" i="0" u="none" strike="noStrike" kern="1200" cap="none" spc="0" normalizeH="0" baseline="0" noProof="0" dirty="0">
                <a:ln>
                  <a:noFill/>
                </a:ln>
                <a:solidFill>
                  <a:srgbClr val="000000"/>
                </a:solidFill>
                <a:effectLst/>
                <a:uLnTx/>
                <a:uFillTx/>
                <a:latin typeface="Arial" panose="020B0604020202020204" pitchFamily="34" charset="0"/>
                <a:ea typeface="微软雅黑"/>
                <a:cs typeface="Arial" panose="020B0604020202020204" pitchFamily="34" charset="0"/>
              </a:rPr>
              <a:t>the rules of gully head region, the rules of water infiltration, flow direction rule, flow rules, and sediment transport rules</a:t>
            </a:r>
            <a:endParaRPr kumimoji="0" lang="en-US" altLang="zh-CN" sz="2400" b="0" i="0" u="none" strike="noStrike" kern="1200" cap="none" spc="0" normalizeH="0" baseline="0" noProof="0" dirty="0" smtClean="0">
              <a:ln>
                <a:noFill/>
              </a:ln>
              <a:solidFill>
                <a:srgbClr val="000000"/>
              </a:solidFill>
              <a:effectLst/>
              <a:uLnTx/>
              <a:uFillTx/>
              <a:latin typeface="Arial" panose="020B0604020202020204" pitchFamily="34" charset="0"/>
              <a:ea typeface="微软雅黑"/>
              <a:cs typeface="Arial" panose="020B0604020202020204" pitchFamily="34" charset="0"/>
            </a:endParaRPr>
          </a:p>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altLang="zh-CN" sz="2400" b="0" i="0" u="none" strike="noStrike" kern="1200" cap="none" spc="0" normalizeH="0" baseline="0" noProof="0" dirty="0" smtClean="0">
                <a:ln>
                  <a:noFill/>
                </a:ln>
                <a:solidFill>
                  <a:srgbClr val="044875"/>
                </a:solidFill>
                <a:effectLst/>
                <a:uLnTx/>
                <a:uFillTx/>
                <a:latin typeface="Arial" panose="020B0604020202020204" pitchFamily="34" charset="0"/>
                <a:ea typeface="黑体" panose="02010609060101010101" pitchFamily="49" charset="-122"/>
                <a:cs typeface="Arial" panose="020B0604020202020204" pitchFamily="34" charset="0"/>
              </a:rPr>
              <a:t>Time--</a:t>
            </a:r>
            <a:r>
              <a:rPr kumimoji="0" lang="en-US" altLang="zh-CN" sz="2400" b="0" i="0" u="none" strike="noStrike" kern="1200" cap="none" spc="0" normalizeH="0" baseline="0" noProof="0" dirty="0">
                <a:ln>
                  <a:noFill/>
                </a:ln>
                <a:solidFill>
                  <a:srgbClr val="000000"/>
                </a:solidFill>
                <a:effectLst/>
                <a:uLnTx/>
                <a:uFillTx/>
                <a:latin typeface="微软雅黑"/>
                <a:ea typeface="微软雅黑"/>
                <a:cs typeface="+mn-cs"/>
              </a:rPr>
              <a:t>1 </a:t>
            </a:r>
            <a:r>
              <a:rPr kumimoji="0" lang="en-US" altLang="zh-CN" sz="2400" b="0" i="0" u="none" strike="noStrike" kern="1200" cap="none" spc="0" normalizeH="0" baseline="0" noProof="0" dirty="0" smtClean="0">
                <a:ln>
                  <a:noFill/>
                </a:ln>
                <a:solidFill>
                  <a:srgbClr val="000000"/>
                </a:solidFill>
                <a:effectLst/>
                <a:uLnTx/>
                <a:uFillTx/>
                <a:latin typeface="微软雅黑"/>
                <a:ea typeface="微软雅黑"/>
                <a:cs typeface="+mn-cs"/>
              </a:rPr>
              <a:t>second</a:t>
            </a:r>
            <a:endParaRPr kumimoji="0" lang="zh-CN" altLang="en-US" sz="2400" b="0" i="0" u="none" strike="noStrike" kern="1200" cap="none" spc="0" normalizeH="0" baseline="0" noProof="0" dirty="0">
              <a:ln>
                <a:noFill/>
              </a:ln>
              <a:solidFill>
                <a:srgbClr val="044875"/>
              </a:solidFill>
              <a:effectLst/>
              <a:uLnTx/>
              <a:uFillTx/>
              <a:latin typeface="Arial" panose="020B0604020202020204" pitchFamily="34" charset="0"/>
              <a:ea typeface="黑体" panose="02010609060101010101" pitchFamily="49" charset="-122"/>
              <a:cs typeface="Arial" panose="020B0604020202020204" pitchFamily="34" charset="0"/>
            </a:endParaRPr>
          </a:p>
        </p:txBody>
      </p:sp>
    </p:spTree>
    <p:extLst>
      <p:ext uri="{BB962C8B-B14F-4D97-AF65-F5344CB8AC3E}">
        <p14:creationId xmlns:p14="http://schemas.microsoft.com/office/powerpoint/2010/main" val="38997503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文本框 3"/>
          <p:cNvSpPr txBox="1">
            <a:spLocks noChangeArrowheads="1"/>
          </p:cNvSpPr>
          <p:nvPr/>
        </p:nvSpPr>
        <p:spPr bwMode="auto">
          <a:xfrm>
            <a:off x="1022279" y="230318"/>
            <a:ext cx="5091918" cy="707886"/>
          </a:xfrm>
          <a:prstGeom prst="rect">
            <a:avLst/>
          </a:prstGeom>
          <a:solidFill>
            <a:schemeClr val="bg1"/>
          </a:solidFill>
          <a:ln>
            <a:noFill/>
          </a:ln>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1000"/>
              </a:spcBef>
              <a:spcAft>
                <a:spcPts val="0"/>
              </a:spcAft>
              <a:buClrTx/>
              <a:buSzTx/>
              <a:buFontTx/>
              <a:buNone/>
              <a:tabLst/>
              <a:defRPr/>
            </a:pPr>
            <a:r>
              <a:rPr kumimoji="0" lang="en-US" altLang="zh-CN" sz="4000" b="1" i="0" u="none" strike="noStrike" kern="1200" cap="none" spc="0" normalizeH="0" baseline="0" noProof="0" dirty="0">
                <a:ln>
                  <a:noFill/>
                </a:ln>
                <a:solidFill>
                  <a:srgbClr val="0070C0"/>
                </a:solidFill>
                <a:effectLst>
                  <a:outerShdw blurRad="203200" dist="38100" dir="2700000" algn="tl" rotWithShape="0">
                    <a:prstClr val="black">
                      <a:alpha val="31000"/>
                    </a:prstClr>
                  </a:outerShdw>
                </a:effectLst>
                <a:uLnTx/>
                <a:uFillTx/>
                <a:latin typeface="Calibri"/>
                <a:ea typeface="微软雅黑"/>
                <a:cs typeface="+mn-cs"/>
              </a:rPr>
              <a:t>Materials and Method</a:t>
            </a:r>
          </a:p>
        </p:txBody>
      </p:sp>
      <p:sp>
        <p:nvSpPr>
          <p:cNvPr id="2" name="文本框 1"/>
          <p:cNvSpPr txBox="1"/>
          <p:nvPr/>
        </p:nvSpPr>
        <p:spPr bwMode="auto">
          <a:xfrm>
            <a:off x="1022280" y="801906"/>
            <a:ext cx="9227190" cy="74315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marL="342891" lvl="0" indent="-342891">
              <a:lnSpc>
                <a:spcPct val="150000"/>
              </a:lnSpc>
              <a:spcBef>
                <a:spcPct val="0"/>
              </a:spcBef>
              <a:buFont typeface="Wingdings" panose="05000000000000000000" pitchFamily="2" charset="2"/>
              <a:buChar char="l"/>
            </a:pPr>
            <a:r>
              <a:rPr kumimoji="0" lang="en-US" altLang="zh-CN" sz="3200" b="1" i="0" u="none" strike="noStrike" kern="1200" cap="none" spc="0" normalizeH="0" baseline="0" noProof="0" dirty="0">
                <a:ln>
                  <a:noFill/>
                </a:ln>
                <a:solidFill>
                  <a:srgbClr val="000000">
                    <a:lumMod val="75000"/>
                    <a:lumOff val="25000"/>
                  </a:srgbClr>
                </a:solidFill>
                <a:effectLst/>
                <a:uLnTx/>
                <a:uFillTx/>
                <a:latin typeface="微软雅黑" panose="020B0503020204020204" pitchFamily="34" charset="-122"/>
                <a:ea typeface="微软雅黑" panose="020B0503020204020204" pitchFamily="34" charset="-122"/>
                <a:cs typeface="+mn-cs"/>
              </a:rPr>
              <a:t> </a:t>
            </a:r>
            <a:r>
              <a:rPr lang="en-US" altLang="zh-CN" sz="3200" b="1" dirty="0">
                <a:solidFill>
                  <a:srgbClr val="000000">
                    <a:lumMod val="75000"/>
                    <a:lumOff val="25000"/>
                  </a:srgbClr>
                </a:solidFill>
                <a:latin typeface="微软雅黑" panose="020B0503020204020204" pitchFamily="34" charset="-122"/>
                <a:ea typeface="微软雅黑" panose="020B0503020204020204" pitchFamily="34" charset="-122"/>
              </a:rPr>
              <a:t>Model implementation</a:t>
            </a:r>
            <a:endParaRPr kumimoji="0" lang="en-US" altLang="zh-CN" sz="2400" b="0" i="0" u="none" strike="noStrike" kern="1200" cap="none" spc="0" normalizeH="0" baseline="0" noProof="0" dirty="0">
              <a:ln>
                <a:noFill/>
              </a:ln>
              <a:solidFill>
                <a:srgbClr val="000000">
                  <a:lumMod val="75000"/>
                  <a:lumOff val="25000"/>
                </a:srgbClr>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9" name="文本框 8">
            <a:extLst>
              <a:ext uri="{FF2B5EF4-FFF2-40B4-BE49-F238E27FC236}">
                <a16:creationId xmlns:a16="http://schemas.microsoft.com/office/drawing/2014/main" id="{690775F0-1175-4C15-9D3B-FB1414C54CAD}"/>
              </a:ext>
            </a:extLst>
          </p:cNvPr>
          <p:cNvSpPr txBox="1"/>
          <p:nvPr/>
        </p:nvSpPr>
        <p:spPr>
          <a:xfrm>
            <a:off x="5869587" y="384206"/>
            <a:ext cx="6170751"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2000" b="1" i="0" u="none" strike="noStrike" kern="1200" cap="none" spc="0" normalizeH="0" baseline="0" noProof="0" dirty="0">
                <a:ln>
                  <a:noFill/>
                </a:ln>
                <a:solidFill>
                  <a:srgbClr val="0070C0"/>
                </a:solidFill>
                <a:effectLst/>
                <a:uLnTx/>
                <a:uFillTx/>
                <a:latin typeface="微软雅黑" panose="020B0503020204020204" pitchFamily="34" charset="-122"/>
                <a:ea typeface="微软雅黑"/>
                <a:cs typeface="+mn-cs"/>
              </a:rPr>
              <a:t>The EGU General Assembly 2020</a:t>
            </a:r>
            <a:endParaRPr kumimoji="0" lang="zh-CN" altLang="en-US" sz="2000" b="1" i="0" u="none" strike="noStrike" kern="1200" cap="none" spc="0" normalizeH="0" baseline="0" noProof="0" dirty="0">
              <a:ln>
                <a:noFill/>
              </a:ln>
              <a:solidFill>
                <a:srgbClr val="0070C0"/>
              </a:solidFill>
              <a:effectLst/>
              <a:uLnTx/>
              <a:uFillTx/>
              <a:latin typeface="微软雅黑" panose="020B0503020204020204" pitchFamily="34" charset="-122"/>
              <a:ea typeface="微软雅黑"/>
              <a:cs typeface="+mn-cs"/>
            </a:endParaRPr>
          </a:p>
        </p:txBody>
      </p:sp>
      <p:sp>
        <p:nvSpPr>
          <p:cNvPr id="4" name="矩形 3"/>
          <p:cNvSpPr/>
          <p:nvPr/>
        </p:nvSpPr>
        <p:spPr>
          <a:xfrm>
            <a:off x="662151" y="1678332"/>
            <a:ext cx="10604938" cy="4663584"/>
          </a:xfrm>
          <a:prstGeom prst="rect">
            <a:avLst/>
          </a:prstGeom>
        </p:spPr>
        <p:txBody>
          <a:bodyPr wrap="square">
            <a:spAutoFit/>
          </a:bodyPr>
          <a:lstStyle/>
          <a:p>
            <a:pPr indent="720000" algn="just">
              <a:lnSpc>
                <a:spcPts val="3600"/>
              </a:lnSpc>
            </a:pPr>
            <a:r>
              <a:rPr lang="en-US" altLang="zh-CN" sz="2400" dirty="0" smtClean="0">
                <a:solidFill>
                  <a:srgbClr val="000000"/>
                </a:solidFill>
                <a:latin typeface="Arial" panose="020B0604020202020204" pitchFamily="34" charset="0"/>
                <a:cs typeface="Arial" panose="020B0604020202020204" pitchFamily="34" charset="0"/>
              </a:rPr>
              <a:t>The basic </a:t>
            </a:r>
            <a:r>
              <a:rPr lang="en-US" altLang="zh-CN" sz="2400" dirty="0">
                <a:solidFill>
                  <a:srgbClr val="000000"/>
                </a:solidFill>
                <a:latin typeface="Arial" panose="020B0604020202020204" pitchFamily="34" charset="0"/>
                <a:cs typeface="Arial" panose="020B0604020202020204" pitchFamily="34" charset="0"/>
              </a:rPr>
              <a:t>framework of the model is constructed by using the </a:t>
            </a:r>
            <a:r>
              <a:rPr lang="en-US" altLang="zh-CN" sz="2400" dirty="0" smtClean="0">
                <a:solidFill>
                  <a:srgbClr val="000000"/>
                </a:solidFill>
                <a:latin typeface="Arial" panose="020B0604020202020204" pitchFamily="34" charset="0"/>
                <a:cs typeface="Arial" panose="020B0604020202020204" pitchFamily="34" charset="0"/>
              </a:rPr>
              <a:t>5</a:t>
            </a:r>
            <a:r>
              <a:rPr lang="en-US" altLang="zh-CN" sz="2400" baseline="30000" dirty="0" smtClean="0">
                <a:solidFill>
                  <a:srgbClr val="000000"/>
                </a:solidFill>
                <a:latin typeface="Arial" panose="020B0604020202020204" pitchFamily="34" charset="0"/>
                <a:cs typeface="Arial" panose="020B0604020202020204" pitchFamily="34" charset="0"/>
              </a:rPr>
              <a:t>th</a:t>
            </a:r>
            <a:r>
              <a:rPr lang="en-US" altLang="zh-CN" sz="2400" dirty="0" smtClean="0">
                <a:solidFill>
                  <a:srgbClr val="000000"/>
                </a:solidFill>
                <a:latin typeface="Arial" panose="020B0604020202020204" pitchFamily="34" charset="0"/>
                <a:cs typeface="Arial" panose="020B0604020202020204" pitchFamily="34" charset="0"/>
              </a:rPr>
              <a:t> </a:t>
            </a:r>
            <a:r>
              <a:rPr lang="en-US" altLang="zh-CN" sz="2400" dirty="0">
                <a:solidFill>
                  <a:srgbClr val="000000"/>
                </a:solidFill>
                <a:latin typeface="Arial" panose="020B0604020202020204" pitchFamily="34" charset="0"/>
                <a:cs typeface="Arial" panose="020B0604020202020204" pitchFamily="34" charset="0"/>
              </a:rPr>
              <a:t>and 6</a:t>
            </a:r>
            <a:r>
              <a:rPr lang="en-US" altLang="zh-CN" sz="2400" baseline="30000" dirty="0">
                <a:solidFill>
                  <a:srgbClr val="000000"/>
                </a:solidFill>
                <a:latin typeface="Arial" panose="020B0604020202020204" pitchFamily="34" charset="0"/>
                <a:cs typeface="Arial" panose="020B0604020202020204" pitchFamily="34" charset="0"/>
              </a:rPr>
              <a:t>th</a:t>
            </a:r>
            <a:r>
              <a:rPr lang="en-US" altLang="zh-CN" sz="2400" dirty="0">
                <a:solidFill>
                  <a:srgbClr val="000000"/>
                </a:solidFill>
                <a:latin typeface="Arial" panose="020B0604020202020204" pitchFamily="34" charset="0"/>
                <a:cs typeface="Arial" panose="020B0604020202020204" pitchFamily="34" charset="0"/>
              </a:rPr>
              <a:t> phase of simulation small watershed data for parameter calibration. Input the DEM data of the 5</a:t>
            </a:r>
            <a:r>
              <a:rPr lang="en-US" altLang="zh-CN" sz="2400" baseline="30000" dirty="0">
                <a:solidFill>
                  <a:srgbClr val="000000"/>
                </a:solidFill>
                <a:latin typeface="Arial" panose="020B0604020202020204" pitchFamily="34" charset="0"/>
                <a:cs typeface="Arial" panose="020B0604020202020204" pitchFamily="34" charset="0"/>
              </a:rPr>
              <a:t>th</a:t>
            </a:r>
            <a:r>
              <a:rPr lang="en-US" altLang="zh-CN" sz="2400" dirty="0">
                <a:solidFill>
                  <a:srgbClr val="000000"/>
                </a:solidFill>
                <a:latin typeface="Arial" panose="020B0604020202020204" pitchFamily="34" charset="0"/>
                <a:cs typeface="Arial" panose="020B0604020202020204" pitchFamily="34" charset="0"/>
              </a:rPr>
              <a:t> simulation small watershed, through transition rules setting, complete the simulation process to realize the simulation of the 6</a:t>
            </a:r>
            <a:r>
              <a:rPr lang="en-US" altLang="zh-CN" sz="2400" baseline="30000" dirty="0">
                <a:solidFill>
                  <a:srgbClr val="000000"/>
                </a:solidFill>
                <a:latin typeface="Arial" panose="020B0604020202020204" pitchFamily="34" charset="0"/>
                <a:cs typeface="Arial" panose="020B0604020202020204" pitchFamily="34" charset="0"/>
              </a:rPr>
              <a:t>th</a:t>
            </a:r>
            <a:r>
              <a:rPr lang="en-US" altLang="zh-CN" sz="2400" dirty="0">
                <a:solidFill>
                  <a:srgbClr val="000000"/>
                </a:solidFill>
                <a:latin typeface="Arial" panose="020B0604020202020204" pitchFamily="34" charset="0"/>
                <a:cs typeface="Arial" panose="020B0604020202020204" pitchFamily="34" charset="0"/>
              </a:rPr>
              <a:t> phase. The simulation results are compared with the measured data, and the parameters are adjusted continuously until more satisfactory simulation results are obtained. The simulation of the loess gully evolution is based on the input of the DEM data from the previous simulation small watershed, and the simulated gully evolution simulation model is used to simulate the results of the gully evolution in the latter phase. </a:t>
            </a:r>
            <a:endParaRPr lang="zh-CN" altLang="en-US" sz="24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684698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文本框 3"/>
          <p:cNvSpPr txBox="1">
            <a:spLocks noChangeArrowheads="1"/>
          </p:cNvSpPr>
          <p:nvPr/>
        </p:nvSpPr>
        <p:spPr bwMode="auto">
          <a:xfrm>
            <a:off x="1022279" y="230318"/>
            <a:ext cx="5091918" cy="707886"/>
          </a:xfrm>
          <a:prstGeom prst="rect">
            <a:avLst/>
          </a:prstGeom>
          <a:solidFill>
            <a:schemeClr val="bg1"/>
          </a:solidFill>
          <a:ln>
            <a:noFill/>
          </a:ln>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lvl="0">
              <a:spcBef>
                <a:spcPts val="1000"/>
              </a:spcBef>
            </a:pPr>
            <a:r>
              <a:rPr lang="en-US" altLang="zh-CN" sz="4000" b="1" dirty="0">
                <a:solidFill>
                  <a:srgbClr val="0070C0"/>
                </a:solidFill>
                <a:effectLst>
                  <a:outerShdw blurRad="203200" dist="38100" dir="2700000" algn="tl" rotWithShape="0">
                    <a:prstClr val="black">
                      <a:alpha val="31000"/>
                    </a:prstClr>
                  </a:outerShdw>
                </a:effectLst>
                <a:latin typeface="Calibri"/>
                <a:ea typeface="微软雅黑"/>
              </a:rPr>
              <a:t>Simulation results</a:t>
            </a:r>
          </a:p>
        </p:txBody>
      </p:sp>
      <p:sp>
        <p:nvSpPr>
          <p:cNvPr id="9" name="文本框 8">
            <a:extLst>
              <a:ext uri="{FF2B5EF4-FFF2-40B4-BE49-F238E27FC236}">
                <a16:creationId xmlns:a16="http://schemas.microsoft.com/office/drawing/2014/main" id="{690775F0-1175-4C15-9D3B-FB1414C54CAD}"/>
              </a:ext>
            </a:extLst>
          </p:cNvPr>
          <p:cNvSpPr txBox="1"/>
          <p:nvPr/>
        </p:nvSpPr>
        <p:spPr>
          <a:xfrm>
            <a:off x="5869587" y="384206"/>
            <a:ext cx="6170751"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2000" b="1" i="0" u="none" strike="noStrike" kern="1200" cap="none" spc="0" normalizeH="0" baseline="0" noProof="0" dirty="0">
                <a:ln>
                  <a:noFill/>
                </a:ln>
                <a:solidFill>
                  <a:srgbClr val="0070C0"/>
                </a:solidFill>
                <a:effectLst/>
                <a:uLnTx/>
                <a:uFillTx/>
                <a:latin typeface="微软雅黑" panose="020B0503020204020204" pitchFamily="34" charset="-122"/>
                <a:ea typeface="微软雅黑"/>
                <a:cs typeface="+mn-cs"/>
              </a:rPr>
              <a:t>The EGU General Assembly 2020</a:t>
            </a:r>
            <a:endParaRPr kumimoji="0" lang="zh-CN" altLang="en-US" sz="2000" b="1" i="0" u="none" strike="noStrike" kern="1200" cap="none" spc="0" normalizeH="0" baseline="0" noProof="0" dirty="0">
              <a:ln>
                <a:noFill/>
              </a:ln>
              <a:solidFill>
                <a:srgbClr val="0070C0"/>
              </a:solidFill>
              <a:effectLst/>
              <a:uLnTx/>
              <a:uFillTx/>
              <a:latin typeface="微软雅黑" panose="020B0503020204020204" pitchFamily="34" charset="-122"/>
              <a:ea typeface="微软雅黑"/>
              <a:cs typeface="+mn-cs"/>
            </a:endParaRPr>
          </a:p>
        </p:txBody>
      </p:sp>
      <p:grpSp>
        <p:nvGrpSpPr>
          <p:cNvPr id="6" name="组合 5"/>
          <p:cNvGrpSpPr/>
          <p:nvPr/>
        </p:nvGrpSpPr>
        <p:grpSpPr>
          <a:xfrm>
            <a:off x="1842031" y="852990"/>
            <a:ext cx="8055111" cy="5706837"/>
            <a:chOff x="1022279" y="858527"/>
            <a:chExt cx="8055111" cy="5706837"/>
          </a:xfrm>
        </p:grpSpPr>
        <p:pic>
          <p:nvPicPr>
            <p:cNvPr id="7" name="图片 6"/>
            <p:cNvPicPr/>
            <p:nvPr/>
          </p:nvPicPr>
          <p:blipFill>
            <a:blip r:embed="rId3" cstate="print">
              <a:extLst>
                <a:ext uri="{28A0092B-C50C-407E-A947-70E740481C1C}">
                  <a14:useLocalDpi xmlns:a14="http://schemas.microsoft.com/office/drawing/2010/main" val="0"/>
                </a:ext>
              </a:extLst>
            </a:blip>
            <a:stretch>
              <a:fillRect/>
            </a:stretch>
          </p:blipFill>
          <p:spPr>
            <a:xfrm>
              <a:off x="1022279" y="858527"/>
              <a:ext cx="1923415" cy="2718435"/>
            </a:xfrm>
            <a:prstGeom prst="rect">
              <a:avLst/>
            </a:prstGeom>
          </p:spPr>
        </p:pic>
        <p:pic>
          <p:nvPicPr>
            <p:cNvPr id="8" name="图片 7"/>
            <p:cNvPicPr/>
            <p:nvPr/>
          </p:nvPicPr>
          <p:blipFill>
            <a:blip r:embed="rId4" cstate="print">
              <a:extLst>
                <a:ext uri="{28A0092B-C50C-407E-A947-70E740481C1C}">
                  <a14:useLocalDpi xmlns:a14="http://schemas.microsoft.com/office/drawing/2010/main" val="0"/>
                </a:ext>
              </a:extLst>
            </a:blip>
            <a:stretch>
              <a:fillRect/>
            </a:stretch>
          </p:blipFill>
          <p:spPr>
            <a:xfrm>
              <a:off x="3083111" y="865512"/>
              <a:ext cx="1918335" cy="2711450"/>
            </a:xfrm>
            <a:prstGeom prst="rect">
              <a:avLst/>
            </a:prstGeom>
          </p:spPr>
        </p:pic>
        <p:pic>
          <p:nvPicPr>
            <p:cNvPr id="10" name="图片 9"/>
            <p:cNvPicPr/>
            <p:nvPr/>
          </p:nvPicPr>
          <p:blipFill>
            <a:blip r:embed="rId5" cstate="print">
              <a:extLst>
                <a:ext uri="{28A0092B-C50C-407E-A947-70E740481C1C}">
                  <a14:useLocalDpi xmlns:a14="http://schemas.microsoft.com/office/drawing/2010/main" val="0"/>
                </a:ext>
              </a:extLst>
            </a:blip>
            <a:stretch>
              <a:fillRect/>
            </a:stretch>
          </p:blipFill>
          <p:spPr>
            <a:xfrm>
              <a:off x="5138863" y="865512"/>
              <a:ext cx="1886585" cy="2711450"/>
            </a:xfrm>
            <a:prstGeom prst="rect">
              <a:avLst/>
            </a:prstGeom>
          </p:spPr>
        </p:pic>
        <p:pic>
          <p:nvPicPr>
            <p:cNvPr id="11" name="图片 10"/>
            <p:cNvPicPr/>
            <p:nvPr/>
          </p:nvPicPr>
          <p:blipFill>
            <a:blip r:embed="rId6" cstate="print">
              <a:extLst>
                <a:ext uri="{28A0092B-C50C-407E-A947-70E740481C1C}">
                  <a14:useLocalDpi xmlns:a14="http://schemas.microsoft.com/office/drawing/2010/main" val="0"/>
                </a:ext>
              </a:extLst>
            </a:blip>
            <a:stretch>
              <a:fillRect/>
            </a:stretch>
          </p:blipFill>
          <p:spPr>
            <a:xfrm>
              <a:off x="7162865" y="858527"/>
              <a:ext cx="1914525" cy="2705100"/>
            </a:xfrm>
            <a:prstGeom prst="rect">
              <a:avLst/>
            </a:prstGeom>
          </p:spPr>
        </p:pic>
        <p:pic>
          <p:nvPicPr>
            <p:cNvPr id="12" name="图片 11"/>
            <p:cNvPicPr/>
            <p:nvPr/>
          </p:nvPicPr>
          <p:blipFill>
            <a:blip r:embed="rId7" cstate="print">
              <a:extLst>
                <a:ext uri="{28A0092B-C50C-407E-A947-70E740481C1C}">
                  <a14:useLocalDpi xmlns:a14="http://schemas.microsoft.com/office/drawing/2010/main" val="0"/>
                </a:ext>
              </a:extLst>
            </a:blip>
            <a:stretch>
              <a:fillRect/>
            </a:stretch>
          </p:blipFill>
          <p:spPr>
            <a:xfrm>
              <a:off x="1022279" y="3885664"/>
              <a:ext cx="1923415" cy="2641600"/>
            </a:xfrm>
            <a:prstGeom prst="rect">
              <a:avLst/>
            </a:prstGeom>
          </p:spPr>
        </p:pic>
        <p:pic>
          <p:nvPicPr>
            <p:cNvPr id="13" name="图片 12"/>
            <p:cNvPicPr/>
            <p:nvPr/>
          </p:nvPicPr>
          <p:blipFill>
            <a:blip r:embed="rId8" cstate="print">
              <a:extLst>
                <a:ext uri="{28A0092B-C50C-407E-A947-70E740481C1C}">
                  <a14:useLocalDpi xmlns:a14="http://schemas.microsoft.com/office/drawing/2010/main" val="0"/>
                </a:ext>
              </a:extLst>
            </a:blip>
            <a:stretch>
              <a:fillRect/>
            </a:stretch>
          </p:blipFill>
          <p:spPr>
            <a:xfrm>
              <a:off x="3116765" y="3898364"/>
              <a:ext cx="1851025" cy="2616200"/>
            </a:xfrm>
            <a:prstGeom prst="rect">
              <a:avLst/>
            </a:prstGeom>
          </p:spPr>
        </p:pic>
        <p:pic>
          <p:nvPicPr>
            <p:cNvPr id="14" name="图片 13"/>
            <p:cNvPicPr/>
            <p:nvPr/>
          </p:nvPicPr>
          <p:blipFill>
            <a:blip r:embed="rId9" cstate="print">
              <a:extLst>
                <a:ext uri="{28A0092B-C50C-407E-A947-70E740481C1C}">
                  <a14:useLocalDpi xmlns:a14="http://schemas.microsoft.com/office/drawing/2010/main" val="0"/>
                </a:ext>
              </a:extLst>
            </a:blip>
            <a:stretch>
              <a:fillRect/>
            </a:stretch>
          </p:blipFill>
          <p:spPr>
            <a:xfrm>
              <a:off x="5129338" y="3885664"/>
              <a:ext cx="1896110" cy="2679700"/>
            </a:xfrm>
            <a:prstGeom prst="rect">
              <a:avLst/>
            </a:prstGeom>
          </p:spPr>
        </p:pic>
      </p:grpSp>
      <p:sp>
        <p:nvSpPr>
          <p:cNvPr id="15" name="矩形 14"/>
          <p:cNvSpPr/>
          <p:nvPr/>
        </p:nvSpPr>
        <p:spPr>
          <a:xfrm>
            <a:off x="2420776" y="3570533"/>
            <a:ext cx="984565" cy="369332"/>
          </a:xfrm>
          <a:prstGeom prst="rect">
            <a:avLst/>
          </a:prstGeom>
        </p:spPr>
        <p:txBody>
          <a:bodyPr wrap="none">
            <a:spAutoFit/>
          </a:bodyPr>
          <a:lstStyle/>
          <a:p>
            <a:pPr lvl="0"/>
            <a:r>
              <a:rPr lang="en-US" altLang="zh-CN" sz="1400" b="1" dirty="0"/>
              <a:t>3</a:t>
            </a:r>
            <a:r>
              <a:rPr lang="en-US" altLang="zh-CN" sz="1400" b="1" baseline="30000" dirty="0"/>
              <a:t>rd</a:t>
            </a:r>
            <a:r>
              <a:rPr lang="en-US" altLang="zh-CN" kern="0" dirty="0">
                <a:solidFill>
                  <a:srgbClr val="000000"/>
                </a:solidFill>
              </a:rPr>
              <a:t> </a:t>
            </a:r>
            <a:r>
              <a:rPr lang="en-US" altLang="zh-CN" sz="1400" b="1" dirty="0"/>
              <a:t>phase</a:t>
            </a:r>
            <a:endParaRPr lang="zh-CN" altLang="en-US" sz="1400" b="1" dirty="0"/>
          </a:p>
        </p:txBody>
      </p:sp>
      <p:sp>
        <p:nvSpPr>
          <p:cNvPr id="16" name="矩形 15"/>
          <p:cNvSpPr/>
          <p:nvPr/>
        </p:nvSpPr>
        <p:spPr>
          <a:xfrm>
            <a:off x="4563488" y="6461097"/>
            <a:ext cx="914033" cy="307777"/>
          </a:xfrm>
          <a:prstGeom prst="rect">
            <a:avLst/>
          </a:prstGeom>
        </p:spPr>
        <p:txBody>
          <a:bodyPr wrap="none">
            <a:spAutoFit/>
          </a:bodyPr>
          <a:lstStyle/>
          <a:p>
            <a:pPr lvl="0"/>
            <a:r>
              <a:rPr lang="en-US" altLang="zh-CN" sz="1400" b="1" dirty="0"/>
              <a:t>8</a:t>
            </a:r>
            <a:r>
              <a:rPr lang="en-US" altLang="zh-CN" sz="1400" b="1" baseline="30000" dirty="0"/>
              <a:t>th</a:t>
            </a:r>
            <a:r>
              <a:rPr lang="en-US" altLang="zh-CN" sz="1400" b="1" dirty="0"/>
              <a:t>phase</a:t>
            </a:r>
            <a:endParaRPr lang="zh-CN" altLang="en-US" sz="1400" b="1" dirty="0"/>
          </a:p>
        </p:txBody>
      </p:sp>
      <p:sp>
        <p:nvSpPr>
          <p:cNvPr id="17" name="矩形 16"/>
          <p:cNvSpPr/>
          <p:nvPr/>
        </p:nvSpPr>
        <p:spPr>
          <a:xfrm>
            <a:off x="6599076" y="6470097"/>
            <a:ext cx="914033" cy="307777"/>
          </a:xfrm>
          <a:prstGeom prst="rect">
            <a:avLst/>
          </a:prstGeom>
        </p:spPr>
        <p:txBody>
          <a:bodyPr wrap="none">
            <a:spAutoFit/>
          </a:bodyPr>
          <a:lstStyle/>
          <a:p>
            <a:pPr lvl="0"/>
            <a:r>
              <a:rPr lang="en-US" altLang="zh-CN" sz="1400" b="1" dirty="0"/>
              <a:t>9</a:t>
            </a:r>
            <a:r>
              <a:rPr lang="en-US" altLang="zh-CN" sz="1400" b="1" baseline="30000" dirty="0"/>
              <a:t>th</a:t>
            </a:r>
            <a:r>
              <a:rPr lang="en-US" altLang="zh-CN" sz="1400" b="1" dirty="0"/>
              <a:t>phase</a:t>
            </a:r>
            <a:endParaRPr lang="zh-CN" altLang="en-US" sz="1400" b="1" dirty="0"/>
          </a:p>
        </p:txBody>
      </p:sp>
      <p:sp>
        <p:nvSpPr>
          <p:cNvPr id="18" name="矩形 17"/>
          <p:cNvSpPr/>
          <p:nvPr/>
        </p:nvSpPr>
        <p:spPr>
          <a:xfrm>
            <a:off x="4563489" y="3532762"/>
            <a:ext cx="914033" cy="307777"/>
          </a:xfrm>
          <a:prstGeom prst="rect">
            <a:avLst/>
          </a:prstGeom>
        </p:spPr>
        <p:txBody>
          <a:bodyPr wrap="none">
            <a:spAutoFit/>
          </a:bodyPr>
          <a:lstStyle/>
          <a:p>
            <a:pPr lvl="0"/>
            <a:r>
              <a:rPr lang="en-US" altLang="zh-CN" sz="1400" b="1" dirty="0"/>
              <a:t>4</a:t>
            </a:r>
            <a:r>
              <a:rPr lang="en-US" altLang="zh-CN" sz="1400" b="1" baseline="30000" dirty="0"/>
              <a:t>th</a:t>
            </a:r>
            <a:r>
              <a:rPr lang="en-US" altLang="zh-CN" sz="1400" b="1" dirty="0"/>
              <a:t>phase</a:t>
            </a:r>
            <a:endParaRPr lang="zh-CN" altLang="en-US" sz="1400" b="1" dirty="0"/>
          </a:p>
        </p:txBody>
      </p:sp>
      <p:sp>
        <p:nvSpPr>
          <p:cNvPr id="19" name="矩形 18"/>
          <p:cNvSpPr/>
          <p:nvPr/>
        </p:nvSpPr>
        <p:spPr>
          <a:xfrm>
            <a:off x="6599077" y="3541110"/>
            <a:ext cx="914033" cy="307777"/>
          </a:xfrm>
          <a:prstGeom prst="rect">
            <a:avLst/>
          </a:prstGeom>
        </p:spPr>
        <p:txBody>
          <a:bodyPr wrap="none">
            <a:spAutoFit/>
          </a:bodyPr>
          <a:lstStyle/>
          <a:p>
            <a:pPr lvl="0"/>
            <a:r>
              <a:rPr lang="en-US" altLang="zh-CN" sz="1400" b="1" dirty="0"/>
              <a:t>5</a:t>
            </a:r>
            <a:r>
              <a:rPr lang="en-US" altLang="zh-CN" sz="1400" b="1" baseline="30000" dirty="0"/>
              <a:t>th</a:t>
            </a:r>
            <a:r>
              <a:rPr lang="en-US" altLang="zh-CN" sz="1400" b="1" dirty="0"/>
              <a:t>phase</a:t>
            </a:r>
            <a:endParaRPr lang="zh-CN" altLang="en-US" sz="1400" b="1" dirty="0"/>
          </a:p>
        </p:txBody>
      </p:sp>
      <p:sp>
        <p:nvSpPr>
          <p:cNvPr id="20" name="矩形 19"/>
          <p:cNvSpPr/>
          <p:nvPr/>
        </p:nvSpPr>
        <p:spPr>
          <a:xfrm>
            <a:off x="8635471" y="3571903"/>
            <a:ext cx="914033" cy="307777"/>
          </a:xfrm>
          <a:prstGeom prst="rect">
            <a:avLst/>
          </a:prstGeom>
        </p:spPr>
        <p:txBody>
          <a:bodyPr wrap="none">
            <a:spAutoFit/>
          </a:bodyPr>
          <a:lstStyle/>
          <a:p>
            <a:pPr lvl="0"/>
            <a:r>
              <a:rPr lang="en-US" altLang="zh-CN" sz="1400" b="1" dirty="0"/>
              <a:t>6</a:t>
            </a:r>
            <a:r>
              <a:rPr lang="en-US" altLang="zh-CN" sz="1400" b="1" baseline="30000" dirty="0"/>
              <a:t>th</a:t>
            </a:r>
            <a:r>
              <a:rPr lang="en-US" altLang="zh-CN" sz="1400" b="1" dirty="0"/>
              <a:t>phase</a:t>
            </a:r>
            <a:endParaRPr lang="zh-CN" altLang="en-US" sz="1400" b="1" dirty="0"/>
          </a:p>
        </p:txBody>
      </p:sp>
      <p:sp>
        <p:nvSpPr>
          <p:cNvPr id="21" name="矩形 20"/>
          <p:cNvSpPr/>
          <p:nvPr/>
        </p:nvSpPr>
        <p:spPr>
          <a:xfrm>
            <a:off x="2371675" y="6508709"/>
            <a:ext cx="914033" cy="307777"/>
          </a:xfrm>
          <a:prstGeom prst="rect">
            <a:avLst/>
          </a:prstGeom>
        </p:spPr>
        <p:txBody>
          <a:bodyPr wrap="none">
            <a:spAutoFit/>
          </a:bodyPr>
          <a:lstStyle/>
          <a:p>
            <a:pPr lvl="0"/>
            <a:r>
              <a:rPr lang="en-US" altLang="zh-CN" sz="1400" b="1" dirty="0"/>
              <a:t>7</a:t>
            </a:r>
            <a:r>
              <a:rPr lang="en-US" altLang="zh-CN" sz="1400" b="1" baseline="30000" dirty="0"/>
              <a:t>th</a:t>
            </a:r>
            <a:r>
              <a:rPr lang="en-US" altLang="zh-CN" sz="1400" b="1" dirty="0"/>
              <a:t>phase</a:t>
            </a:r>
            <a:endParaRPr lang="zh-CN" altLang="en-US" sz="1400" b="1" dirty="0"/>
          </a:p>
        </p:txBody>
      </p:sp>
    </p:spTree>
    <p:extLst>
      <p:ext uri="{BB962C8B-B14F-4D97-AF65-F5344CB8AC3E}">
        <p14:creationId xmlns:p14="http://schemas.microsoft.com/office/powerpoint/2010/main" val="10309471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netsalf"/>
</p:tagLst>
</file>

<file path=ppt/theme/theme1.xml><?xml version="1.0" encoding="utf-8"?>
<a:theme xmlns:a="http://schemas.openxmlformats.org/drawingml/2006/main" name="1_Office 主题">
  <a:themeElements>
    <a:clrScheme name="Office">
      <a:dk1>
        <a:srgbClr val="000000"/>
      </a:dk1>
      <a:lt1>
        <a:srgbClr val="FFFFFF"/>
      </a:lt1>
      <a:dk2>
        <a:srgbClr val="768395"/>
      </a:dk2>
      <a:lt2>
        <a:srgbClr val="F0F0F0"/>
      </a:lt2>
      <a:accent1>
        <a:srgbClr val="0084C2"/>
      </a:accent1>
      <a:accent2>
        <a:srgbClr val="79B700"/>
      </a:accent2>
      <a:accent3>
        <a:srgbClr val="F2AF00"/>
      </a:accent3>
      <a:accent4>
        <a:srgbClr val="DB4F33"/>
      </a:accent4>
      <a:accent5>
        <a:srgbClr val="CD1125"/>
      </a:accent5>
      <a:accent6>
        <a:srgbClr val="B7295A"/>
      </a:accent6>
      <a:hlink>
        <a:srgbClr val="0084C2"/>
      </a:hlink>
      <a:folHlink>
        <a:srgbClr val="BFBFBF"/>
      </a:folHlink>
    </a:clrScheme>
    <a:fontScheme name="Temp">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bwMode="auto">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a:spPr>
      <a:bodyPr>
        <a:spAutoFit/>
      </a:bodyPr>
      <a:lstStyle>
        <a:defPPr marL="342891" indent="-342891">
          <a:lnSpc>
            <a:spcPct val="150000"/>
          </a:lnSpc>
          <a:spcBef>
            <a:spcPct val="0"/>
          </a:spcBef>
          <a:buFont typeface="Wingdings" panose="05000000000000000000" pitchFamily="2" charset="2"/>
          <a:buChar char="l"/>
          <a:defRPr sz="2000" b="1" dirty="0">
            <a:solidFill>
              <a:schemeClr val="tx1">
                <a:lumMod val="75000"/>
                <a:lumOff val="25000"/>
              </a:schemeClr>
            </a:solidFill>
            <a:latin typeface="微软雅黑" panose="020B0503020204020204" pitchFamily="34" charset="-122"/>
            <a:ea typeface="微软雅黑" panose="020B0503020204020204" pitchFamily="34" charset="-122"/>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768395"/>
    </a:dk2>
    <a:lt2>
      <a:srgbClr val="F0F0F0"/>
    </a:lt2>
    <a:accent1>
      <a:srgbClr val="0084C2"/>
    </a:accent1>
    <a:accent2>
      <a:srgbClr val="79B700"/>
    </a:accent2>
    <a:accent3>
      <a:srgbClr val="F2AF00"/>
    </a:accent3>
    <a:accent4>
      <a:srgbClr val="DB4F33"/>
    </a:accent4>
    <a:accent5>
      <a:srgbClr val="CD1125"/>
    </a:accent5>
    <a:accent6>
      <a:srgbClr val="B7295A"/>
    </a:accent6>
    <a:hlink>
      <a:srgbClr val="0084C2"/>
    </a:hlink>
    <a:folHlink>
      <a:srgbClr val="BFBFBF"/>
    </a:folHlink>
  </a:clrScheme>
</a:themeOverride>
</file>

<file path=ppt/theme/themeOverride2.xml><?xml version="1.0" encoding="utf-8"?>
<a:themeOverride xmlns:a="http://schemas.openxmlformats.org/drawingml/2006/main">
  <a:clrScheme name="Office">
    <a:dk1>
      <a:srgbClr val="000000"/>
    </a:dk1>
    <a:lt1>
      <a:srgbClr val="FFFFFF"/>
    </a:lt1>
    <a:dk2>
      <a:srgbClr val="768395"/>
    </a:dk2>
    <a:lt2>
      <a:srgbClr val="F0F0F0"/>
    </a:lt2>
    <a:accent1>
      <a:srgbClr val="0084C2"/>
    </a:accent1>
    <a:accent2>
      <a:srgbClr val="79B700"/>
    </a:accent2>
    <a:accent3>
      <a:srgbClr val="F2AF00"/>
    </a:accent3>
    <a:accent4>
      <a:srgbClr val="DB4F33"/>
    </a:accent4>
    <a:accent5>
      <a:srgbClr val="CD1125"/>
    </a:accent5>
    <a:accent6>
      <a:srgbClr val="B7295A"/>
    </a:accent6>
    <a:hlink>
      <a:srgbClr val="0084C2"/>
    </a:hlink>
    <a:folHlink>
      <a:srgbClr val="BFBFBF"/>
    </a:folHlink>
  </a:clrScheme>
</a:themeOverride>
</file>

<file path=ppt/theme/themeOverride3.xml><?xml version="1.0" encoding="utf-8"?>
<a:themeOverride xmlns:a="http://schemas.openxmlformats.org/drawingml/2006/main">
  <a:clrScheme name="Office">
    <a:dk1>
      <a:srgbClr val="000000"/>
    </a:dk1>
    <a:lt1>
      <a:srgbClr val="FFFFFF"/>
    </a:lt1>
    <a:dk2>
      <a:srgbClr val="768395"/>
    </a:dk2>
    <a:lt2>
      <a:srgbClr val="F0F0F0"/>
    </a:lt2>
    <a:accent1>
      <a:srgbClr val="0084C2"/>
    </a:accent1>
    <a:accent2>
      <a:srgbClr val="79B700"/>
    </a:accent2>
    <a:accent3>
      <a:srgbClr val="F2AF00"/>
    </a:accent3>
    <a:accent4>
      <a:srgbClr val="DB4F33"/>
    </a:accent4>
    <a:accent5>
      <a:srgbClr val="CD1125"/>
    </a:accent5>
    <a:accent6>
      <a:srgbClr val="B7295A"/>
    </a:accent6>
    <a:hlink>
      <a:srgbClr val="0084C2"/>
    </a:hlink>
    <a:folHlink>
      <a:srgbClr val="BFBFBF"/>
    </a:folHlink>
  </a:clrScheme>
</a:themeOverride>
</file>

<file path=docProps/app.xml><?xml version="1.0" encoding="utf-8"?>
<Properties xmlns="http://schemas.openxmlformats.org/officeDocument/2006/extended-properties" xmlns:vt="http://schemas.openxmlformats.org/officeDocument/2006/docPropsVTypes">
  <Template/>
  <TotalTime>17362</TotalTime>
  <Words>728</Words>
  <Application>Microsoft Office PowerPoint</Application>
  <PresentationFormat>宽屏</PresentationFormat>
  <Paragraphs>156</Paragraphs>
  <Slides>16</Slides>
  <Notes>16</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16</vt:i4>
      </vt:variant>
    </vt:vector>
  </HeadingPairs>
  <TitlesOfParts>
    <vt:vector size="25" baseType="lpstr">
      <vt:lpstr>微软雅黑</vt:lpstr>
      <vt:lpstr>华文楷体</vt:lpstr>
      <vt:lpstr>等线</vt:lpstr>
      <vt:lpstr>Arial</vt:lpstr>
      <vt:lpstr>黑体</vt:lpstr>
      <vt:lpstr>宋体</vt:lpstr>
      <vt:lpstr>Calibri</vt:lpstr>
      <vt:lpstr>Wingdings</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yuyiheng</dc:creator>
  <cp:lastModifiedBy>LUO</cp:lastModifiedBy>
  <cp:revision>577</cp:revision>
  <cp:lastPrinted>2017-09-21T02:35:00Z</cp:lastPrinted>
  <dcterms:created xsi:type="dcterms:W3CDTF">2016-09-20T05:57:15Z</dcterms:created>
  <dcterms:modified xsi:type="dcterms:W3CDTF">2020-05-06T09:06:42Z</dcterms:modified>
</cp:coreProperties>
</file>