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5" r:id="rId6"/>
    <p:sldId id="263" r:id="rId7"/>
    <p:sldId id="267" r:id="rId8"/>
    <p:sldId id="259" r:id="rId9"/>
    <p:sldId id="260" r:id="rId10"/>
    <p:sldId id="272" r:id="rId11"/>
    <p:sldId id="273" r:id="rId12"/>
    <p:sldId id="269" r:id="rId13"/>
    <p:sldId id="270" r:id="rId14"/>
    <p:sldId id="271" r:id="rId15"/>
    <p:sldId id="261" r:id="rId16"/>
    <p:sldId id="276" r:id="rId17"/>
    <p:sldId id="277" r:id="rId18"/>
    <p:sldId id="278" r:id="rId19"/>
    <p:sldId id="279" r:id="rId20"/>
    <p:sldId id="265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>
        <p:scale>
          <a:sx n="90" d="100"/>
          <a:sy n="90" d="100"/>
        </p:scale>
        <p:origin x="23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031789" cy="365125"/>
          </a:xfrm>
        </p:spPr>
        <p:txBody>
          <a:bodyPr/>
          <a:lstStyle/>
          <a:p>
            <a:r>
              <a:rPr lang="de-DE" dirty="0" smtClean="0"/>
              <a:t>Lübeck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9C1-0703-4E4E-92E7-A83D76F17B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7972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C1CC-6161-4B5F-BAD2-C03EFB54D5DC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9C1-0703-4E4E-92E7-A83D76F17B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75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C1CC-6161-4B5F-BAD2-C03EFB54D5DC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9C1-0703-4E4E-92E7-A83D76F17B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3526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907E-8162-4481-8E40-D1F817B9B9D6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F689-C7C2-4BCA-BA71-F7ADBA4DB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677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907E-8162-4481-8E40-D1F817B9B9D6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F689-C7C2-4BCA-BA71-F7ADBA4DB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823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907E-8162-4481-8E40-D1F817B9B9D6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F689-C7C2-4BCA-BA71-F7ADBA4DB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8545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907E-8162-4481-8E40-D1F817B9B9D6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F689-C7C2-4BCA-BA71-F7ADBA4DB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210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907E-8162-4481-8E40-D1F817B9B9D6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F689-C7C2-4BCA-BA71-F7ADBA4DB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361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907E-8162-4481-8E40-D1F817B9B9D6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F689-C7C2-4BCA-BA71-F7ADBA4DB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729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907E-8162-4481-8E40-D1F817B9B9D6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F689-C7C2-4BCA-BA71-F7ADBA4DB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1354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907E-8162-4481-8E40-D1F817B9B9D6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F689-C7C2-4BCA-BA71-F7ADBA4DB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944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C1CC-6161-4B5F-BAD2-C03EFB54D5DC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9C1-0703-4E4E-92E7-A83D76F17B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7901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907E-8162-4481-8E40-D1F817B9B9D6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F689-C7C2-4BCA-BA71-F7ADBA4DB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051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907E-8162-4481-8E40-D1F817B9B9D6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F689-C7C2-4BCA-BA71-F7ADBA4DB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0930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907E-8162-4481-8E40-D1F817B9B9D6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F689-C7C2-4BCA-BA71-F7ADBA4DB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424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C1CC-6161-4B5F-BAD2-C03EFB54D5DC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9C1-0703-4E4E-92E7-A83D76F17B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198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C1CC-6161-4B5F-BAD2-C03EFB54D5DC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9C1-0703-4E4E-92E7-A83D76F17B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262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C1CC-6161-4B5F-BAD2-C03EFB54D5DC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9C1-0703-4E4E-92E7-A83D76F17B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47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C1CC-6161-4B5F-BAD2-C03EFB54D5DC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9C1-0703-4E4E-92E7-A83D76F17B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70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C1CC-6161-4B5F-BAD2-C03EFB54D5DC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9C1-0703-4E4E-92E7-A83D76F17B47}" type="slidenum">
              <a:rPr lang="de-DE" smtClean="0"/>
              <a:t>‹Nr.›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770"/>
            <a:ext cx="12192000" cy="684923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89" y="62821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39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C1CC-6161-4B5F-BAD2-C03EFB54D5DC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9C1-0703-4E4E-92E7-A83D76F17B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79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C1CC-6161-4B5F-BAD2-C03EFB54D5DC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9C1-0703-4E4E-92E7-A83D76F17B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97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BC1CC-6161-4B5F-BAD2-C03EFB54D5DC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069C1-0703-4E4E-92E7-A83D76F17B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21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F907E-8162-4481-8E40-D1F817B9B9D6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BF689-C7C2-4BCA-BA71-F7ADBA4DB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99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8814/epiiugs/2019/019007" TargetMode="Externa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teine-in-der-stadt.d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www.steine-in-der-stadt.de/" TargetMode="Externa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2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emf"/><Relationship Id="rId11" Type="http://schemas.openxmlformats.org/officeDocument/2006/relationships/image" Target="../media/image23.png"/><Relationship Id="rId5" Type="http://schemas.openxmlformats.org/officeDocument/2006/relationships/oleObject" Target="../embeddings/oleObject3.bin"/><Relationship Id="rId15" Type="http://schemas.openxmlformats.org/officeDocument/2006/relationships/image" Target="../media/image4.png"/><Relationship Id="rId10" Type="http://schemas.openxmlformats.org/officeDocument/2006/relationships/image" Target="../media/image21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5.bin"/><Relationship Id="rId14" Type="http://schemas.openxmlformats.org/officeDocument/2006/relationships/hyperlink" Target="http://www.steine-in-der-stadt.de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pPr algn="ctr"/>
            <a:r>
              <a:rPr lang="en-US" b="1" dirty="0"/>
              <a:t>“Global Heritage Stone Resource</a:t>
            </a:r>
            <a:r>
              <a:rPr lang="en-US" b="1" dirty="0" smtClean="0"/>
              <a:t>”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Activities in Germany</a:t>
            </a:r>
            <a:endParaRPr lang="de-DE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4712042" y="3759409"/>
            <a:ext cx="3048000" cy="69197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Angela Ehling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046" y="6388675"/>
            <a:ext cx="9144793" cy="34140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392194" y="6360749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1">
                    <a:lumMod val="75000"/>
                  </a:schemeClr>
                </a:solidFill>
              </a:rPr>
              <a:t>Wien 2020</a:t>
            </a: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26" y="6333591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8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322415" y="347958"/>
            <a:ext cx="7571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C00000"/>
                </a:solidFill>
              </a:rPr>
              <a:t>First </a:t>
            </a:r>
            <a:r>
              <a:rPr lang="de-DE" sz="2800" b="1" dirty="0" err="1" smtClean="0">
                <a:solidFill>
                  <a:srgbClr val="C00000"/>
                </a:solidFill>
              </a:rPr>
              <a:t>activities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for</a:t>
            </a:r>
            <a:r>
              <a:rPr lang="de-DE" sz="2800" b="1" dirty="0" smtClean="0">
                <a:solidFill>
                  <a:srgbClr val="C00000"/>
                </a:solidFill>
              </a:rPr>
              <a:t> a GHSR-nomination in Germany</a:t>
            </a:r>
            <a:endParaRPr lang="de-DE" sz="2800" b="1" dirty="0">
              <a:solidFill>
                <a:srgbClr val="C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36375" y="1844984"/>
            <a:ext cx="219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Solnhofen</a:t>
            </a:r>
            <a:r>
              <a:rPr lang="de-DE" b="1" dirty="0" smtClean="0"/>
              <a:t> Limestone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736375" y="2103051"/>
            <a:ext cx="80743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Solnhofener</a:t>
            </a:r>
            <a:r>
              <a:rPr lang="en-US" dirty="0"/>
              <a:t> </a:t>
            </a:r>
            <a:r>
              <a:rPr lang="en-US" dirty="0" err="1"/>
              <a:t>Plattenkalk</a:t>
            </a:r>
            <a:r>
              <a:rPr lang="en-US" dirty="0"/>
              <a:t>: a heritage stone of international significance from Germany</a:t>
            </a:r>
          </a:p>
          <a:p>
            <a:r>
              <a:rPr lang="en-US" sz="1400" dirty="0"/>
              <a:t>M. </a:t>
            </a:r>
            <a:r>
              <a:rPr lang="en-US" sz="1400" dirty="0" err="1"/>
              <a:t>Kölbl</a:t>
            </a:r>
            <a:r>
              <a:rPr lang="en-US" sz="1400" dirty="0"/>
              <a:t>-Ebert and B. J. Cooper</a:t>
            </a:r>
          </a:p>
          <a:p>
            <a:r>
              <a:rPr lang="en-US" sz="1200" dirty="0"/>
              <a:t>Geological Society, London, Special Publications, 486, 9 January 2019, https://doi.org/10.1144/SP486-2017-324</a:t>
            </a:r>
            <a:endParaRPr lang="de-DE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736375" y="5719976"/>
            <a:ext cx="161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Basaltlava Eifel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95939" y="3296978"/>
            <a:ext cx="111771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Rochlitzer</a:t>
            </a:r>
            <a:r>
              <a:rPr lang="de-DE" b="1" dirty="0" smtClean="0"/>
              <a:t> </a:t>
            </a:r>
            <a:r>
              <a:rPr lang="de-DE" b="1" dirty="0" err="1" smtClean="0"/>
              <a:t>Porphyrtuff</a:t>
            </a:r>
            <a:r>
              <a:rPr lang="de-DE" b="1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</a:p>
          <a:p>
            <a:r>
              <a:rPr lang="en-GB" dirty="0" smtClean="0"/>
              <a:t>Siedel</a:t>
            </a:r>
            <a:r>
              <a:rPr lang="en-GB" dirty="0"/>
              <a:t>, H., Rust, Ma., Goth, K., </a:t>
            </a:r>
            <a:r>
              <a:rPr lang="en-GB" dirty="0" err="1"/>
              <a:t>Krüger</a:t>
            </a:r>
            <a:r>
              <a:rPr lang="en-GB" dirty="0"/>
              <a:t>, A. &amp; </a:t>
            </a:r>
            <a:r>
              <a:rPr lang="en-GB" dirty="0" err="1"/>
              <a:t>Heidenfelder</a:t>
            </a:r>
            <a:r>
              <a:rPr lang="en-GB" dirty="0"/>
              <a:t>, W. (2019):  </a:t>
            </a:r>
            <a:r>
              <a:rPr lang="en-GB" dirty="0" err="1"/>
              <a:t>Rochlitz</a:t>
            </a:r>
            <a:r>
              <a:rPr lang="en-GB" dirty="0"/>
              <a:t> porphyry tuff („</a:t>
            </a:r>
            <a:r>
              <a:rPr lang="en-GB" dirty="0" err="1"/>
              <a:t>Rochlitzer</a:t>
            </a:r>
            <a:r>
              <a:rPr lang="en-GB" dirty="0"/>
              <a:t> </a:t>
            </a:r>
            <a:r>
              <a:rPr lang="en-GB" dirty="0" err="1"/>
              <a:t>Porphyrtuff</a:t>
            </a:r>
            <a:r>
              <a:rPr lang="en-GB" dirty="0"/>
              <a:t>“): </a:t>
            </a:r>
            <a:endParaRPr lang="en-GB" dirty="0" smtClean="0"/>
          </a:p>
          <a:p>
            <a:r>
              <a:rPr lang="en-GB" dirty="0" smtClean="0"/>
              <a:t>A </a:t>
            </a:r>
            <a:r>
              <a:rPr lang="en-GB" dirty="0"/>
              <a:t>candidate for „Global Heritage Stone Resource“ designation from Germany.- Episodes 2019; 42(2): 81-91;</a:t>
            </a:r>
            <a:endParaRPr lang="de-DE" b="1" dirty="0"/>
          </a:p>
          <a:p>
            <a:r>
              <a:rPr lang="en-GB" u="sng" dirty="0">
                <a:hlinkClick r:id="rId3"/>
              </a:rPr>
              <a:t>https://doi.org/10.18814/epiiugs/2019/019007</a:t>
            </a:r>
            <a:endParaRPr lang="de-DE" b="1" dirty="0"/>
          </a:p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742988" y="5373625"/>
            <a:ext cx="113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Roof </a:t>
            </a:r>
            <a:r>
              <a:rPr lang="de-DE" b="1" dirty="0" err="1" smtClean="0"/>
              <a:t>slate</a:t>
            </a:r>
            <a:endParaRPr lang="de-DE" b="1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58678"/>
              </p:ext>
            </p:extLst>
          </p:nvPr>
        </p:nvGraphicFramePr>
        <p:xfrm>
          <a:off x="9083615" y="1268084"/>
          <a:ext cx="2760452" cy="1867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4" imgW="2028555" imgH="3714750" progId="Acrobat.Document.DC">
                  <p:embed/>
                </p:oleObj>
              </mc:Choice>
              <mc:Fallback>
                <p:oleObj name="Acrobat Document" r:id="rId4" imgW="2028555" imgH="37147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83615" y="1268084"/>
                        <a:ext cx="2760452" cy="1867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53" y="4179991"/>
            <a:ext cx="2725948" cy="213766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02688" y="4973126"/>
            <a:ext cx="121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In </a:t>
            </a:r>
            <a:r>
              <a:rPr lang="de-DE" b="1" dirty="0" err="1" smtClean="0"/>
              <a:t>progess</a:t>
            </a:r>
            <a:r>
              <a:rPr lang="de-DE" b="1" dirty="0" smtClean="0"/>
              <a:t>:</a:t>
            </a:r>
            <a:endParaRPr lang="de-DE" b="1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1968" y="6398282"/>
            <a:ext cx="914479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1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875170" y="169439"/>
            <a:ext cx="775019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b="1" dirty="0" smtClean="0"/>
              <a:t> </a:t>
            </a:r>
            <a:r>
              <a:rPr lang="de-DE" sz="2400" b="1" dirty="0" smtClean="0">
                <a:solidFill>
                  <a:srgbClr val="C00000"/>
                </a:solidFill>
              </a:rPr>
              <a:t>New IUGS-</a:t>
            </a:r>
            <a:r>
              <a:rPr lang="de-DE" sz="2400" b="1" dirty="0" err="1" smtClean="0">
                <a:solidFill>
                  <a:srgbClr val="C00000"/>
                </a:solidFill>
              </a:rPr>
              <a:t>publications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>
                <a:solidFill>
                  <a:srgbClr val="C00000"/>
                </a:solidFill>
              </a:rPr>
              <a:t>on „Natural Stones </a:t>
            </a:r>
            <a:r>
              <a:rPr lang="de-DE" sz="2400" b="1" dirty="0" err="1">
                <a:solidFill>
                  <a:srgbClr val="C00000"/>
                </a:solidFill>
              </a:rPr>
              <a:t>and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sz="2400" b="1" dirty="0" err="1">
                <a:solidFill>
                  <a:srgbClr val="C00000"/>
                </a:solidFill>
              </a:rPr>
              <a:t>Heritage</a:t>
            </a:r>
            <a:r>
              <a:rPr lang="de-DE" sz="2400" b="1" dirty="0">
                <a:solidFill>
                  <a:srgbClr val="C00000"/>
                </a:solidFill>
              </a:rPr>
              <a:t>“ </a:t>
            </a:r>
            <a:endParaRPr lang="de-DE" sz="2400" b="1" dirty="0" smtClean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</a:pPr>
            <a:r>
              <a:rPr lang="de-DE" dirty="0"/>
              <a:t> </a:t>
            </a:r>
            <a:r>
              <a:rPr lang="de-DE" dirty="0" smtClean="0"/>
              <a:t>         </a:t>
            </a:r>
            <a:r>
              <a:rPr lang="de-DE" dirty="0" err="1" smtClean="0"/>
              <a:t>volume</a:t>
            </a:r>
            <a:r>
              <a:rPr lang="de-DE" dirty="0" smtClean="0"/>
              <a:t> 1: Stones </a:t>
            </a:r>
            <a:r>
              <a:rPr lang="de-DE" dirty="0" err="1" smtClean="0"/>
              <a:t>of</a:t>
            </a:r>
            <a:r>
              <a:rPr lang="de-DE" dirty="0" smtClean="0"/>
              <a:t> Salamanca (2018)</a:t>
            </a:r>
          </a:p>
          <a:p>
            <a:pPr>
              <a:spcAft>
                <a:spcPts val="600"/>
              </a:spcAft>
            </a:pPr>
            <a:r>
              <a:rPr lang="de-DE" dirty="0"/>
              <a:t> </a:t>
            </a:r>
            <a:r>
              <a:rPr lang="de-DE" dirty="0" smtClean="0"/>
              <a:t>         </a:t>
            </a:r>
            <a:r>
              <a:rPr lang="de-DE" dirty="0" err="1" smtClean="0"/>
              <a:t>volume</a:t>
            </a:r>
            <a:r>
              <a:rPr lang="de-DE" dirty="0" smtClean="0"/>
              <a:t> 2 : Stones in New Delhi (2020)</a:t>
            </a:r>
          </a:p>
          <a:p>
            <a:pPr>
              <a:spcAft>
                <a:spcPts val="600"/>
              </a:spcAft>
            </a:pPr>
            <a:r>
              <a:rPr lang="de-DE" dirty="0"/>
              <a:t> </a:t>
            </a:r>
            <a:r>
              <a:rPr lang="de-DE" dirty="0" smtClean="0"/>
              <a:t>         </a:t>
            </a:r>
            <a:r>
              <a:rPr lang="de-DE" dirty="0" err="1" smtClean="0"/>
              <a:t>volume</a:t>
            </a:r>
            <a:r>
              <a:rPr lang="de-DE" dirty="0" smtClean="0"/>
              <a:t> 3: Natural Stones at UNESCO-Sites in Germany (2021)</a:t>
            </a:r>
          </a:p>
          <a:p>
            <a:pPr>
              <a:spcAft>
                <a:spcPts val="600"/>
              </a:spcAft>
            </a:pP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71" y="2046876"/>
            <a:ext cx="6856435" cy="40963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528" y="6334274"/>
            <a:ext cx="914479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17457" y="410376"/>
            <a:ext cx="8803981" cy="3470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Stone and World Heritage</a:t>
            </a:r>
            <a:endParaRPr lang="de-DE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de-DE" sz="2400" b="1" dirty="0" smtClean="0">
                <a:solidFill>
                  <a:srgbClr val="C00000"/>
                </a:solidFill>
              </a:rPr>
              <a:t>Natural </a:t>
            </a:r>
            <a:r>
              <a:rPr lang="de-DE" sz="2400" b="1" dirty="0">
                <a:solidFill>
                  <a:srgbClr val="C00000"/>
                </a:solidFill>
              </a:rPr>
              <a:t>Stones at UNESCO-Sites in Germany (2021)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</a:t>
            </a:r>
            <a:r>
              <a:rPr lang="de-DE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>
              <a:spcAft>
                <a:spcPts val="800"/>
              </a:spcAft>
            </a:pPr>
            <a:r>
              <a:rPr lang="de-DE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de-DE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30 UNESCO </a:t>
            </a:r>
            <a:r>
              <a:rPr lang="de-DE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heritage</a:t>
            </a:r>
            <a:r>
              <a:rPr lang="de-DE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sites</a:t>
            </a:r>
            <a:r>
              <a:rPr lang="de-DE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made</a:t>
            </a:r>
            <a:r>
              <a:rPr lang="de-DE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</a:t>
            </a:r>
            <a:r>
              <a:rPr lang="de-DE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stone</a:t>
            </a:r>
            <a:r>
              <a:rPr lang="de-DE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de-DE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UNESCO-Heritage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sites in detail</a:t>
            </a:r>
          </a:p>
          <a:p>
            <a:pPr lvl="0">
              <a:lnSpc>
                <a:spcPct val="107000"/>
              </a:lnSpc>
            </a:pPr>
            <a:endParaRPr lang="en-US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Description of 20 most important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 stones</a:t>
            </a: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162" y="1323226"/>
            <a:ext cx="6160551" cy="4950069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8560192" y="3688070"/>
            <a:ext cx="216876" cy="1758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58" y="2544303"/>
            <a:ext cx="249958" cy="21337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68" y="4552562"/>
            <a:ext cx="249958" cy="21337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647" y="5032533"/>
            <a:ext cx="249958" cy="21337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605" y="3328101"/>
            <a:ext cx="249958" cy="21337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089" y="4987184"/>
            <a:ext cx="249958" cy="21337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538" y="3798260"/>
            <a:ext cx="249958" cy="21337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753" y="2796631"/>
            <a:ext cx="249958" cy="21337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459" y="3627867"/>
            <a:ext cx="249958" cy="21337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737" y="6397888"/>
            <a:ext cx="9144793" cy="34140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792" y="3798260"/>
            <a:ext cx="249958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4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537799" y="199297"/>
            <a:ext cx="1542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C00000"/>
                </a:solidFill>
              </a:rPr>
              <a:t>Content</a:t>
            </a:r>
            <a:endParaRPr lang="de-DE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01578"/>
              </p:ext>
            </p:extLst>
          </p:nvPr>
        </p:nvGraphicFramePr>
        <p:xfrm>
          <a:off x="2774686" y="1191601"/>
          <a:ext cx="3962400" cy="32510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4127">
                  <a:extLst>
                    <a:ext uri="{9D8B030D-6E8A-4147-A177-3AD203B41FA5}">
                      <a16:colId xmlns:a16="http://schemas.microsoft.com/office/drawing/2014/main" val="1953459905"/>
                    </a:ext>
                  </a:extLst>
                </a:gridCol>
                <a:gridCol w="3288273">
                  <a:extLst>
                    <a:ext uri="{9D8B030D-6E8A-4147-A177-3AD203B41FA5}">
                      <a16:colId xmlns:a16="http://schemas.microsoft.com/office/drawing/2014/main" val="2691074580"/>
                    </a:ext>
                  </a:extLst>
                </a:gridCol>
              </a:tblGrid>
              <a:tr h="26888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</a:rPr>
                        <a:t>Introduction</a:t>
                      </a:r>
                      <a:endParaRPr lang="de-DE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531904"/>
                  </a:ext>
                </a:extLst>
              </a:tr>
              <a:tr h="2933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de-DE" sz="1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</a:rPr>
                        <a:t>UNESCO sites in Germany</a:t>
                      </a:r>
                      <a:endParaRPr lang="de-DE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5372481"/>
                  </a:ext>
                </a:extLst>
              </a:tr>
              <a:tr h="268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Bremen town hall and Roland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898620"/>
                  </a:ext>
                </a:extLst>
              </a:tr>
              <a:tr h="268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Berlin Museums Island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307871"/>
                  </a:ext>
                </a:extLst>
              </a:tr>
              <a:tr h="268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Corvey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Monastery (Carolingian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Westwork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380505"/>
                  </a:ext>
                </a:extLst>
              </a:tr>
              <a:tr h="268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Köln Cathedral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250427"/>
                  </a:ext>
                </a:extLst>
              </a:tr>
              <a:tr h="268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Kassel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Bergpark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Wilhelmshöhe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497006"/>
                  </a:ext>
                </a:extLst>
              </a:tr>
              <a:tr h="268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Eisenach Wartburg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8522298"/>
                  </a:ext>
                </a:extLst>
              </a:tr>
              <a:tr h="268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Naumburg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Cathedral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310820"/>
                  </a:ext>
                </a:extLst>
              </a:tr>
              <a:tr h="268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Roman Trier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514986"/>
                  </a:ext>
                </a:extLst>
              </a:tr>
              <a:tr h="268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Maulbronn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Monastery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408602"/>
                  </a:ext>
                </a:extLst>
              </a:tr>
              <a:tr h="268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Regensburg old town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444475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307388"/>
              </p:ext>
            </p:extLst>
          </p:nvPr>
        </p:nvGraphicFramePr>
        <p:xfrm>
          <a:off x="7171780" y="1191601"/>
          <a:ext cx="4171776" cy="4662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5560">
                  <a:extLst>
                    <a:ext uri="{9D8B030D-6E8A-4147-A177-3AD203B41FA5}">
                      <a16:colId xmlns:a16="http://schemas.microsoft.com/office/drawing/2014/main" val="1629499932"/>
                    </a:ext>
                  </a:extLst>
                </a:gridCol>
                <a:gridCol w="3456216">
                  <a:extLst>
                    <a:ext uri="{9D8B030D-6E8A-4147-A177-3AD203B41FA5}">
                      <a16:colId xmlns:a16="http://schemas.microsoft.com/office/drawing/2014/main" val="3992621255"/>
                    </a:ext>
                  </a:extLst>
                </a:gridCol>
              </a:tblGrid>
              <a:tr h="5529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</a:rPr>
                        <a:t>Natural Stones at these UNESCO sites</a:t>
                      </a:r>
                      <a:endParaRPr lang="de-DE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51913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Obernkirchen </a:t>
                      </a:r>
                      <a:r>
                        <a:rPr lang="de-DE" sz="1400" b="1" dirty="0" err="1">
                          <a:solidFill>
                            <a:schemeClr val="tx1"/>
                          </a:solidFill>
                          <a:effectLst/>
                        </a:rPr>
                        <a:t>Sandstone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986110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Elbe </a:t>
                      </a:r>
                      <a:r>
                        <a:rPr lang="de-DE" sz="1400" b="1" dirty="0" err="1">
                          <a:solidFill>
                            <a:schemeClr val="tx1"/>
                          </a:solidFill>
                          <a:effectLst/>
                        </a:rPr>
                        <a:t>Sandstones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070324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Weser </a:t>
                      </a:r>
                      <a:r>
                        <a:rPr lang="de-DE" sz="1400" b="1" dirty="0" err="1">
                          <a:solidFill>
                            <a:schemeClr val="tx1"/>
                          </a:solidFill>
                          <a:effectLst/>
                        </a:rPr>
                        <a:t>Sandstone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7013975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b="1" dirty="0" err="1">
                          <a:solidFill>
                            <a:schemeClr val="tx1"/>
                          </a:solidFill>
                          <a:effectLst/>
                        </a:rPr>
                        <a:t>Nebra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1" dirty="0" err="1">
                          <a:solidFill>
                            <a:schemeClr val="tx1"/>
                          </a:solidFill>
                          <a:effectLst/>
                        </a:rPr>
                        <a:t>Sandstone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64401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Rhaetian Sandstones Thuringia 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583231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Regensburg Grünsandstein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645170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dirty="0" err="1">
                          <a:solidFill>
                            <a:schemeClr val="tx1"/>
                          </a:solidFill>
                          <a:effectLst/>
                        </a:rPr>
                        <a:t>Kylltall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 Sandstone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2082930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Schilfsandstein SW-Germany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889991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Muschelkalk Germany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798628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Jurassic Limestones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422676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Solnhofen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Limestone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20559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Coloured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“Marbles”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0768095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Roof Slates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492192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Rhenish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Basaltlava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148617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Rhenish Tuff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510267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Drachenfels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Trachyte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097576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Habichtswald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Tuff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771331"/>
                  </a:ext>
                </a:extLst>
              </a:tr>
              <a:tr h="22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Bavarian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Granites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05186"/>
                  </a:ext>
                </a:extLst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10137392" y="5893177"/>
            <a:ext cx="1206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</a:rPr>
              <a:t>16 </a:t>
            </a:r>
            <a:r>
              <a:rPr lang="de-DE" b="1" dirty="0" err="1" smtClean="0">
                <a:solidFill>
                  <a:srgbClr val="C00000"/>
                </a:solidFill>
              </a:rPr>
              <a:t>authors</a:t>
            </a:r>
            <a:endParaRPr lang="de-DE" b="1" dirty="0">
              <a:solidFill>
                <a:srgbClr val="C0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91" y="433858"/>
            <a:ext cx="2190266" cy="147777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7" y="2039640"/>
            <a:ext cx="2208480" cy="240479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6" y="4572443"/>
            <a:ext cx="2407444" cy="165378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686" y="4584060"/>
            <a:ext cx="2610385" cy="164216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383" y="6367606"/>
            <a:ext cx="914479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02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987" y="6454578"/>
            <a:ext cx="9144793" cy="34140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579146" y="542925"/>
            <a:ext cx="5009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C00000"/>
                </a:solidFill>
              </a:rPr>
              <a:t>Network „</a:t>
            </a:r>
            <a:r>
              <a:rPr lang="de-DE" sz="3200" b="1" dirty="0">
                <a:solidFill>
                  <a:srgbClr val="C00000"/>
                </a:solidFill>
              </a:rPr>
              <a:t>S</a:t>
            </a:r>
            <a:r>
              <a:rPr lang="de-DE" sz="3200" b="1" dirty="0" smtClean="0">
                <a:solidFill>
                  <a:srgbClr val="C00000"/>
                </a:solidFill>
              </a:rPr>
              <a:t>tones in </a:t>
            </a:r>
            <a:r>
              <a:rPr lang="de-DE" sz="3200" b="1" dirty="0" err="1" smtClean="0">
                <a:solidFill>
                  <a:srgbClr val="C00000"/>
                </a:solidFill>
              </a:rPr>
              <a:t>the</a:t>
            </a:r>
            <a:r>
              <a:rPr lang="de-DE" sz="3200" b="1" dirty="0" smtClean="0">
                <a:solidFill>
                  <a:srgbClr val="C00000"/>
                </a:solidFill>
              </a:rPr>
              <a:t> </a:t>
            </a:r>
            <a:r>
              <a:rPr lang="de-DE" sz="3200" b="1" dirty="0" err="1" smtClean="0">
                <a:solidFill>
                  <a:srgbClr val="C00000"/>
                </a:solidFill>
              </a:rPr>
              <a:t>city</a:t>
            </a:r>
            <a:r>
              <a:rPr lang="de-DE" sz="3200" b="1" dirty="0" smtClean="0">
                <a:solidFill>
                  <a:srgbClr val="C00000"/>
                </a:solidFill>
              </a:rPr>
              <a:t>“</a:t>
            </a:r>
            <a:endParaRPr lang="de-DE" sz="3200" b="1" dirty="0">
              <a:solidFill>
                <a:srgbClr val="C0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49" y="542925"/>
            <a:ext cx="1738345" cy="150228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343025" y="2219325"/>
            <a:ext cx="10150343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dirty="0" err="1" smtClean="0"/>
              <a:t>Founded</a:t>
            </a:r>
            <a:r>
              <a:rPr lang="de-DE" dirty="0" smtClean="0"/>
              <a:t> 2006 in Berlin</a:t>
            </a:r>
          </a:p>
          <a:p>
            <a:pPr>
              <a:spcAft>
                <a:spcPts val="1200"/>
              </a:spcAft>
            </a:pPr>
            <a:r>
              <a:rPr lang="de-DE" dirty="0" smtClean="0"/>
              <a:t>More </a:t>
            </a:r>
            <a:r>
              <a:rPr lang="de-DE" dirty="0" err="1" smtClean="0"/>
              <a:t>than</a:t>
            </a:r>
            <a:r>
              <a:rPr lang="de-DE" dirty="0" smtClean="0"/>
              <a:t> 120 </a:t>
            </a:r>
            <a:r>
              <a:rPr lang="de-DE" dirty="0" err="1" smtClean="0"/>
              <a:t>participants</a:t>
            </a:r>
            <a:r>
              <a:rPr lang="de-DE" dirty="0" smtClean="0"/>
              <a:t>, </a:t>
            </a:r>
            <a:r>
              <a:rPr lang="de-DE" dirty="0" err="1" smtClean="0"/>
              <a:t>mainly</a:t>
            </a:r>
            <a:r>
              <a:rPr lang="de-DE" dirty="0" smtClean="0"/>
              <a:t> in Germany – </a:t>
            </a:r>
            <a:r>
              <a:rPr lang="de-DE" dirty="0" err="1" smtClean="0"/>
              <a:t>Geologists</a:t>
            </a:r>
            <a:r>
              <a:rPr lang="de-DE" dirty="0" smtClean="0"/>
              <a:t>, </a:t>
            </a:r>
            <a:r>
              <a:rPr lang="de-DE" dirty="0" err="1" smtClean="0"/>
              <a:t>stonecutter</a:t>
            </a:r>
            <a:r>
              <a:rPr lang="de-DE" dirty="0" smtClean="0"/>
              <a:t>, </a:t>
            </a:r>
            <a:r>
              <a:rPr lang="de-DE" dirty="0" err="1" smtClean="0"/>
              <a:t>architects</a:t>
            </a:r>
            <a:r>
              <a:rPr lang="de-DE" dirty="0" smtClean="0"/>
              <a:t>, </a:t>
            </a:r>
            <a:r>
              <a:rPr lang="de-DE" dirty="0" err="1" smtClean="0"/>
              <a:t>historians</a:t>
            </a:r>
            <a:r>
              <a:rPr lang="de-DE" dirty="0" smtClean="0"/>
              <a:t>, </a:t>
            </a:r>
            <a:r>
              <a:rPr lang="de-DE" dirty="0" err="1" smtClean="0"/>
              <a:t>city</a:t>
            </a:r>
            <a:r>
              <a:rPr lang="de-DE" dirty="0" smtClean="0"/>
              <a:t> </a:t>
            </a:r>
            <a:r>
              <a:rPr lang="de-DE" dirty="0" err="1" smtClean="0"/>
              <a:t>guides</a:t>
            </a:r>
            <a:endParaRPr lang="de-DE" dirty="0" smtClean="0"/>
          </a:p>
          <a:p>
            <a:pPr>
              <a:spcAft>
                <a:spcPts val="1200"/>
              </a:spcAft>
            </a:pPr>
            <a:r>
              <a:rPr lang="de-DE" dirty="0" smtClean="0"/>
              <a:t>Annual </a:t>
            </a:r>
            <a:r>
              <a:rPr lang="de-DE" dirty="0" err="1" smtClean="0"/>
              <a:t>meetings</a:t>
            </a:r>
            <a:r>
              <a:rPr lang="de-DE" dirty="0" smtClean="0"/>
              <a:t> in different </a:t>
            </a:r>
            <a:r>
              <a:rPr lang="de-DE" dirty="0" err="1" smtClean="0"/>
              <a:t>cities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talks</a:t>
            </a:r>
            <a:r>
              <a:rPr lang="de-DE" dirty="0" smtClean="0"/>
              <a:t>, </a:t>
            </a:r>
            <a:r>
              <a:rPr lang="de-DE" dirty="0" err="1" smtClean="0"/>
              <a:t>papers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(</a:t>
            </a:r>
            <a:r>
              <a:rPr lang="de-DE" dirty="0" err="1" smtClean="0"/>
              <a:t>city</a:t>
            </a:r>
            <a:r>
              <a:rPr lang="de-DE" dirty="0" smtClean="0"/>
              <a:t>) </a:t>
            </a:r>
            <a:r>
              <a:rPr lang="de-DE" dirty="0" err="1" smtClean="0"/>
              <a:t>excursions</a:t>
            </a:r>
            <a:endParaRPr lang="de-DE" dirty="0" smtClean="0"/>
          </a:p>
          <a:p>
            <a:pPr>
              <a:spcAft>
                <a:spcPts val="1200"/>
              </a:spcAft>
            </a:pPr>
            <a:r>
              <a:rPr lang="de-DE" dirty="0" smtClean="0"/>
              <a:t>Collective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publications</a:t>
            </a:r>
            <a:endParaRPr lang="de-DE" dirty="0" smtClean="0"/>
          </a:p>
          <a:p>
            <a:r>
              <a:rPr lang="de-DE" dirty="0" smtClean="0"/>
              <a:t>Homepage </a:t>
            </a:r>
            <a:r>
              <a:rPr lang="de-DE" dirty="0" smtClean="0">
                <a:hlinkClick r:id="rId4"/>
              </a:rPr>
              <a:t>www.steine-in-der-stadt.de</a:t>
            </a:r>
            <a:r>
              <a:rPr lang="de-DE" dirty="0" smtClean="0"/>
              <a:t> </a:t>
            </a:r>
          </a:p>
          <a:p>
            <a:r>
              <a:rPr lang="de-DE" dirty="0" smtClean="0"/>
              <a:t>     - a </a:t>
            </a:r>
            <a:r>
              <a:rPr lang="de-DE" dirty="0" err="1" smtClean="0"/>
              <a:t>bibliography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800 </a:t>
            </a:r>
            <a:r>
              <a:rPr lang="de-DE" dirty="0" err="1" smtClean="0"/>
              <a:t>titles</a:t>
            </a:r>
            <a:r>
              <a:rPr lang="de-DE" dirty="0" smtClean="0"/>
              <a:t> </a:t>
            </a:r>
            <a:r>
              <a:rPr lang="de-DE" dirty="0" err="1" smtClean="0"/>
              <a:t>regarding</a:t>
            </a:r>
            <a:r>
              <a:rPr lang="de-DE" dirty="0" smtClean="0"/>
              <a:t> </a:t>
            </a:r>
            <a:r>
              <a:rPr lang="de-DE" dirty="0" err="1" smtClean="0"/>
              <a:t>stones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cities</a:t>
            </a:r>
            <a:r>
              <a:rPr lang="de-DE" dirty="0" smtClean="0"/>
              <a:t> </a:t>
            </a:r>
            <a:r>
              <a:rPr lang="de-DE" dirty="0" err="1" smtClean="0"/>
              <a:t>worldwide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   - online </a:t>
            </a:r>
            <a:r>
              <a:rPr lang="de-DE" dirty="0" err="1" smtClean="0"/>
              <a:t>publications</a:t>
            </a:r>
            <a:r>
              <a:rPr lang="de-DE" dirty="0" smtClean="0"/>
              <a:t>, </a:t>
            </a:r>
            <a:r>
              <a:rPr lang="de-DE" dirty="0" err="1" smtClean="0"/>
              <a:t>stony</a:t>
            </a:r>
            <a:r>
              <a:rPr lang="de-DE" dirty="0" smtClean="0"/>
              <a:t> </a:t>
            </a:r>
            <a:r>
              <a:rPr lang="de-DE" dirty="0" err="1" smtClean="0"/>
              <a:t>object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month</a:t>
            </a:r>
            <a:r>
              <a:rPr lang="de-DE" dirty="0" smtClean="0"/>
              <a:t>, </a:t>
            </a:r>
            <a:r>
              <a:rPr lang="de-DE" dirty="0" err="1" smtClean="0"/>
              <a:t>reviews</a:t>
            </a: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18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222" y="1608406"/>
            <a:ext cx="5523455" cy="406028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5" y="1608406"/>
            <a:ext cx="2470596" cy="406028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91" y="1608407"/>
            <a:ext cx="2854609" cy="405102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057650" y="447675"/>
            <a:ext cx="4013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C00000"/>
                </a:solidFill>
              </a:rPr>
              <a:t>Collective </a:t>
            </a:r>
            <a:r>
              <a:rPr lang="de-DE" sz="3200" b="1" dirty="0" err="1" smtClean="0">
                <a:solidFill>
                  <a:srgbClr val="C00000"/>
                </a:solidFill>
              </a:rPr>
              <a:t>publications</a:t>
            </a:r>
            <a:endParaRPr lang="de-DE" sz="3200" b="1" dirty="0">
              <a:solidFill>
                <a:srgbClr val="C0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9125344" y="5668694"/>
            <a:ext cx="2761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5"/>
              </a:rPr>
              <a:t>www.steine-in-der-stadt.de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1884" y="6390498"/>
            <a:ext cx="914479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87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960840" y="364123"/>
            <a:ext cx="33700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C00000"/>
                </a:solidFill>
              </a:rPr>
              <a:t>Single </a:t>
            </a:r>
            <a:r>
              <a:rPr lang="de-DE" sz="3200" b="1" dirty="0" err="1" smtClean="0">
                <a:solidFill>
                  <a:srgbClr val="C00000"/>
                </a:solidFill>
              </a:rPr>
              <a:t>publications</a:t>
            </a:r>
            <a:endParaRPr lang="de-DE" sz="3200" b="1" dirty="0" smtClean="0">
              <a:solidFill>
                <a:srgbClr val="C00000"/>
              </a:solidFill>
            </a:endParaRPr>
          </a:p>
          <a:p>
            <a:pPr algn="r"/>
            <a:r>
              <a:rPr lang="de-DE" sz="3200" b="1" dirty="0" err="1" smtClean="0">
                <a:solidFill>
                  <a:srgbClr val="C00000"/>
                </a:solidFill>
              </a:rPr>
              <a:t>examples</a:t>
            </a:r>
            <a:endParaRPr lang="de-DE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547404"/>
              </p:ext>
            </p:extLst>
          </p:nvPr>
        </p:nvGraphicFramePr>
        <p:xfrm>
          <a:off x="0" y="0"/>
          <a:ext cx="2095244" cy="3405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Acrobat Document" r:id="rId3" imgW="3457452" imgH="5619750" progId="Acrobat.Document.DC">
                  <p:embed/>
                </p:oleObj>
              </mc:Choice>
              <mc:Fallback>
                <p:oleObj name="Acrobat Document" r:id="rId3" imgW="3457452" imgH="56197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095244" cy="3405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406778"/>
              </p:ext>
            </p:extLst>
          </p:nvPr>
        </p:nvGraphicFramePr>
        <p:xfrm>
          <a:off x="2030395" y="737175"/>
          <a:ext cx="2374219" cy="368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Acrobat Document" r:id="rId5" imgW="3886004" imgH="6038850" progId="Acrobat.Document.DC">
                  <p:embed/>
                </p:oleObj>
              </mc:Choice>
              <mc:Fallback>
                <p:oleObj name="Acrobat Document" r:id="rId5" imgW="3886004" imgH="60388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0395" y="737175"/>
                        <a:ext cx="2374219" cy="368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123274"/>
              </p:ext>
            </p:extLst>
          </p:nvPr>
        </p:nvGraphicFramePr>
        <p:xfrm>
          <a:off x="10246881" y="3378200"/>
          <a:ext cx="1945119" cy="347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Acrobat Document" r:id="rId7" imgW="3114454" imgH="5572125" progId="Acrobat.Document.DC">
                  <p:embed/>
                </p:oleObj>
              </mc:Choice>
              <mc:Fallback>
                <p:oleObj name="Acrobat Document" r:id="rId7" imgW="3114454" imgH="557212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246881" y="3378200"/>
                        <a:ext cx="1945119" cy="347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248860"/>
              </p:ext>
            </p:extLst>
          </p:nvPr>
        </p:nvGraphicFramePr>
        <p:xfrm>
          <a:off x="6602656" y="1877402"/>
          <a:ext cx="2014815" cy="373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Acrobat Document" r:id="rId9" imgW="3409574" imgH="6324600" progId="Acrobat.Document.DC">
                  <p:embed/>
                </p:oleObj>
              </mc:Choice>
              <mc:Fallback>
                <p:oleObj name="Acrobat Document" r:id="rId9" imgW="3409574" imgH="63246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02656" y="1877402"/>
                        <a:ext cx="2014815" cy="3736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3286" y="1194375"/>
            <a:ext cx="2442206" cy="3673039"/>
          </a:xfrm>
          <a:prstGeom prst="rect">
            <a:avLst/>
          </a:prstGeom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2537438"/>
              </p:ext>
            </p:extLst>
          </p:nvPr>
        </p:nvGraphicFramePr>
        <p:xfrm>
          <a:off x="8364902" y="2995086"/>
          <a:ext cx="2035175" cy="2862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Acrobat Document" r:id="rId12" imgW="3981368" imgH="5600700" progId="Acrobat.Document.DC">
                  <p:embed/>
                </p:oleObj>
              </mc:Choice>
              <mc:Fallback>
                <p:oleObj name="Acrobat Document" r:id="rId12" imgW="3981368" imgH="56007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364902" y="2995086"/>
                        <a:ext cx="2035175" cy="2862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/>
          <p:cNvSpPr/>
          <p:nvPr/>
        </p:nvSpPr>
        <p:spPr>
          <a:xfrm>
            <a:off x="8569532" y="1436017"/>
            <a:ext cx="2761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14"/>
              </a:rPr>
              <a:t>www.steine-in-der-stadt.de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31880" y="6390655"/>
            <a:ext cx="914479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86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305334" y="302895"/>
            <a:ext cx="3200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C00000"/>
                </a:solidFill>
              </a:rPr>
              <a:t>Stone </a:t>
            </a:r>
            <a:r>
              <a:rPr lang="de-DE" sz="3200" b="1" dirty="0" err="1" smtClean="0">
                <a:solidFill>
                  <a:srgbClr val="C00000"/>
                </a:solidFill>
              </a:rPr>
              <a:t>of</a:t>
            </a:r>
            <a:r>
              <a:rPr lang="de-DE" sz="3200" b="1" dirty="0" smtClean="0">
                <a:solidFill>
                  <a:srgbClr val="C00000"/>
                </a:solidFill>
              </a:rPr>
              <a:t> </a:t>
            </a:r>
            <a:r>
              <a:rPr lang="de-DE" sz="3200" b="1" dirty="0" err="1" smtClean="0">
                <a:solidFill>
                  <a:srgbClr val="C00000"/>
                </a:solidFill>
              </a:rPr>
              <a:t>the</a:t>
            </a:r>
            <a:r>
              <a:rPr lang="de-DE" sz="3200" b="1" dirty="0" smtClean="0">
                <a:solidFill>
                  <a:srgbClr val="C00000"/>
                </a:solidFill>
              </a:rPr>
              <a:t> </a:t>
            </a:r>
            <a:r>
              <a:rPr lang="de-DE" sz="3200" b="1" dirty="0" err="1" smtClean="0">
                <a:solidFill>
                  <a:srgbClr val="C00000"/>
                </a:solidFill>
              </a:rPr>
              <a:t>year</a:t>
            </a:r>
            <a:r>
              <a:rPr lang="de-DE" sz="3200" b="1" dirty="0" smtClean="0">
                <a:solidFill>
                  <a:srgbClr val="C00000"/>
                </a:solidFill>
              </a:rPr>
              <a:t> </a:t>
            </a:r>
            <a:endParaRPr lang="de-DE" sz="3200" b="1" dirty="0">
              <a:solidFill>
                <a:srgbClr val="C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60452" y="1070550"/>
            <a:ext cx="2220801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2007 Granit</a:t>
            </a:r>
          </a:p>
          <a:p>
            <a:r>
              <a:rPr lang="de-DE" sz="2400" b="1" dirty="0" smtClean="0"/>
              <a:t>2008 Sandstein</a:t>
            </a:r>
          </a:p>
          <a:p>
            <a:r>
              <a:rPr lang="de-DE" sz="2400" b="1" dirty="0" smtClean="0"/>
              <a:t>2009 Basalt</a:t>
            </a:r>
          </a:p>
          <a:p>
            <a:r>
              <a:rPr lang="de-DE" sz="2400" b="1" dirty="0" smtClean="0"/>
              <a:t>2010 Kalkstein</a:t>
            </a:r>
          </a:p>
          <a:p>
            <a:r>
              <a:rPr lang="de-DE" sz="2400" b="1" dirty="0" smtClean="0"/>
              <a:t>2011 Tuff</a:t>
            </a:r>
          </a:p>
          <a:p>
            <a:r>
              <a:rPr lang="de-DE" sz="2400" b="1" dirty="0" smtClean="0"/>
              <a:t>2012 Quarzit</a:t>
            </a:r>
          </a:p>
          <a:p>
            <a:r>
              <a:rPr lang="de-DE" sz="2400" b="1" dirty="0" smtClean="0"/>
              <a:t>2013 Kaolin</a:t>
            </a:r>
          </a:p>
          <a:p>
            <a:r>
              <a:rPr lang="de-DE" sz="2400" b="1" dirty="0" smtClean="0"/>
              <a:t>2014 Phonolith</a:t>
            </a:r>
          </a:p>
          <a:p>
            <a:r>
              <a:rPr lang="de-DE" sz="2400" b="1" dirty="0" smtClean="0"/>
              <a:t>2015 Gneis</a:t>
            </a:r>
          </a:p>
          <a:p>
            <a:r>
              <a:rPr lang="de-DE" sz="2400" b="1" dirty="0" smtClean="0"/>
              <a:t>2016 Sand</a:t>
            </a:r>
          </a:p>
          <a:p>
            <a:r>
              <a:rPr lang="de-DE" sz="2400" b="1" dirty="0" smtClean="0"/>
              <a:t>2017 Diabas</a:t>
            </a:r>
          </a:p>
          <a:p>
            <a:r>
              <a:rPr lang="de-DE" sz="2400" b="1" dirty="0" smtClean="0"/>
              <a:t>2018 Steinkohle</a:t>
            </a:r>
          </a:p>
          <a:p>
            <a:r>
              <a:rPr lang="de-DE" sz="2400" b="1" dirty="0" smtClean="0"/>
              <a:t>2019 Schiefer</a:t>
            </a:r>
          </a:p>
          <a:p>
            <a:r>
              <a:rPr lang="de-DE" sz="2400" b="1" dirty="0" smtClean="0"/>
              <a:t>2020 Andesit</a:t>
            </a:r>
          </a:p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353050" y="1447800"/>
            <a:ext cx="59877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Initiative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BDG ( Union </a:t>
            </a:r>
            <a:r>
              <a:rPr lang="de-DE" dirty="0" err="1" smtClean="0"/>
              <a:t>of</a:t>
            </a:r>
            <a:r>
              <a:rPr lang="de-DE" dirty="0" smtClean="0"/>
              <a:t> German </a:t>
            </a:r>
            <a:r>
              <a:rPr lang="de-DE" dirty="0" err="1" smtClean="0"/>
              <a:t>Geologists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r>
              <a:rPr lang="de-DE" dirty="0"/>
              <a:t>I</a:t>
            </a:r>
            <a:r>
              <a:rPr lang="de-DE" dirty="0" smtClean="0"/>
              <a:t>n </a:t>
            </a:r>
            <a:r>
              <a:rPr lang="de-DE" dirty="0" err="1" smtClean="0"/>
              <a:t>cooperation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Geological Surveys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stone</a:t>
            </a:r>
            <a:r>
              <a:rPr lang="de-DE" dirty="0" smtClean="0"/>
              <a:t> </a:t>
            </a:r>
            <a:r>
              <a:rPr lang="de-DE" dirty="0" err="1" smtClean="0"/>
              <a:t>industry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Public </a:t>
            </a:r>
            <a:r>
              <a:rPr lang="de-DE" dirty="0" err="1" smtClean="0"/>
              <a:t>relation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posters</a:t>
            </a:r>
            <a:r>
              <a:rPr lang="de-DE" dirty="0" smtClean="0"/>
              <a:t>, press </a:t>
            </a:r>
            <a:r>
              <a:rPr lang="de-DE" dirty="0" err="1" smtClean="0"/>
              <a:t>release</a:t>
            </a:r>
            <a:r>
              <a:rPr lang="de-DE" dirty="0" smtClean="0"/>
              <a:t>, </a:t>
            </a:r>
            <a:r>
              <a:rPr lang="de-DE" dirty="0" err="1" smtClean="0"/>
              <a:t>events</a:t>
            </a:r>
            <a:r>
              <a:rPr lang="de-DE" dirty="0" smtClean="0"/>
              <a:t> in </a:t>
            </a:r>
            <a:r>
              <a:rPr lang="de-DE" dirty="0" err="1" smtClean="0"/>
              <a:t>quarries</a:t>
            </a:r>
            <a:r>
              <a:rPr lang="de-DE" dirty="0" smtClean="0"/>
              <a:t>, </a:t>
            </a:r>
          </a:p>
          <a:p>
            <a:r>
              <a:rPr lang="de-DE" dirty="0"/>
              <a:t> </a:t>
            </a:r>
            <a:r>
              <a:rPr lang="de-DE" dirty="0" smtClean="0"/>
              <a:t>           </a:t>
            </a:r>
            <a:r>
              <a:rPr lang="de-DE" dirty="0" err="1" smtClean="0"/>
              <a:t>exhiubitions</a:t>
            </a:r>
            <a:r>
              <a:rPr lang="de-DE" dirty="0" smtClean="0"/>
              <a:t> in </a:t>
            </a:r>
            <a:r>
              <a:rPr lang="de-DE" dirty="0" err="1" smtClean="0"/>
              <a:t>museums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194" y="6389197"/>
            <a:ext cx="914479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45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998" y="4396853"/>
            <a:ext cx="2152075" cy="124978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211" y="807576"/>
            <a:ext cx="2152075" cy="124978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786" y="2952810"/>
            <a:ext cx="2152075" cy="1249788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1724025" y="2133630"/>
            <a:ext cx="2143125" cy="12382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760175" y="2552700"/>
            <a:ext cx="2070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Stone 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year</a:t>
            </a:r>
            <a:endParaRPr lang="de-DE" sz="20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7974876" y="3286809"/>
            <a:ext cx="1823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Network</a:t>
            </a:r>
          </a:p>
          <a:p>
            <a:pPr algn="ctr"/>
            <a:r>
              <a:rPr lang="de-DE" b="1" dirty="0" smtClean="0"/>
              <a:t>Stones in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city</a:t>
            </a:r>
            <a:endParaRPr lang="de-DE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449700" y="1047750"/>
            <a:ext cx="14830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/>
              <a:t>GHSR</a:t>
            </a:r>
            <a:endParaRPr lang="de-DE" sz="44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3947894" y="4837081"/>
            <a:ext cx="191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Geological </a:t>
            </a:r>
            <a:r>
              <a:rPr lang="de-DE" dirty="0" err="1" smtClean="0"/>
              <a:t>surveys</a:t>
            </a:r>
            <a:endParaRPr lang="de-DE" dirty="0"/>
          </a:p>
        </p:txBody>
      </p:sp>
      <p:cxnSp>
        <p:nvCxnSpPr>
          <p:cNvPr id="15" name="Gerade Verbindung mit Pfeil 14"/>
          <p:cNvCxnSpPr/>
          <p:nvPr/>
        </p:nvCxnSpPr>
        <p:spPr>
          <a:xfrm flipV="1">
            <a:off x="4029075" y="1924050"/>
            <a:ext cx="1086136" cy="5143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6191248" y="3945423"/>
            <a:ext cx="1248749" cy="5884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5181271" y="2333625"/>
            <a:ext cx="801802" cy="19060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 flipV="1">
            <a:off x="7181850" y="1924050"/>
            <a:ext cx="1038225" cy="8617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3324082" y="3591994"/>
            <a:ext cx="704993" cy="9419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H="1" flipV="1">
            <a:off x="3648188" y="3371880"/>
            <a:ext cx="656395" cy="9650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6406737" y="4202598"/>
            <a:ext cx="1146588" cy="5846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897239" y="86372"/>
            <a:ext cx="10390345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Focus on </a:t>
            </a:r>
            <a:r>
              <a:rPr lang="de-DE" sz="2400" b="1" dirty="0" err="1" smtClean="0"/>
              <a:t>natural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stones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as</a:t>
            </a:r>
            <a:r>
              <a:rPr lang="de-DE" sz="2400" b="1" dirty="0" smtClean="0"/>
              <a:t> an </a:t>
            </a:r>
            <a:r>
              <a:rPr lang="de-DE" sz="2400" b="1" dirty="0" err="1" smtClean="0"/>
              <a:t>important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historical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modern </a:t>
            </a:r>
            <a:r>
              <a:rPr lang="de-DE" sz="2400" b="1" dirty="0" err="1" smtClean="0"/>
              <a:t>building</a:t>
            </a:r>
            <a:r>
              <a:rPr lang="de-DE" sz="2400" b="1" dirty="0" smtClean="0"/>
              <a:t> material</a:t>
            </a:r>
            <a:endParaRPr lang="de-DE" sz="2400" b="1" dirty="0"/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244" y="6335038"/>
            <a:ext cx="914479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27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02178" y="1625429"/>
            <a:ext cx="608987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b="1" dirty="0" err="1" smtClean="0">
                <a:solidFill>
                  <a:srgbClr val="FF0000"/>
                </a:solidFill>
              </a:rPr>
              <a:t>Thank</a:t>
            </a:r>
            <a:r>
              <a:rPr lang="de-DE" sz="3600" b="1" dirty="0" smtClean="0">
                <a:solidFill>
                  <a:srgbClr val="FF0000"/>
                </a:solidFill>
              </a:rPr>
              <a:t> </a:t>
            </a:r>
            <a:r>
              <a:rPr lang="de-DE" sz="3600" b="1" dirty="0" err="1" smtClean="0">
                <a:solidFill>
                  <a:srgbClr val="FF0000"/>
                </a:solidFill>
              </a:rPr>
              <a:t>you</a:t>
            </a:r>
            <a:r>
              <a:rPr lang="de-DE" sz="3600" b="1" dirty="0" smtClean="0">
                <a:solidFill>
                  <a:srgbClr val="FF0000"/>
                </a:solidFill>
              </a:rPr>
              <a:t> </a:t>
            </a:r>
            <a:r>
              <a:rPr lang="de-DE" sz="3600" b="1" dirty="0" err="1" smtClean="0">
                <a:solidFill>
                  <a:srgbClr val="FF0000"/>
                </a:solidFill>
              </a:rPr>
              <a:t>for</a:t>
            </a:r>
            <a:r>
              <a:rPr lang="de-DE" sz="3600" b="1" dirty="0" smtClean="0">
                <a:solidFill>
                  <a:srgbClr val="FF0000"/>
                </a:solidFill>
              </a:rPr>
              <a:t> </a:t>
            </a:r>
            <a:r>
              <a:rPr lang="de-DE" sz="3600" b="1" dirty="0" err="1" smtClean="0">
                <a:solidFill>
                  <a:srgbClr val="FF0000"/>
                </a:solidFill>
              </a:rPr>
              <a:t>your</a:t>
            </a:r>
            <a:r>
              <a:rPr lang="de-DE" sz="3600" b="1" dirty="0" smtClean="0">
                <a:solidFill>
                  <a:srgbClr val="FF0000"/>
                </a:solidFill>
              </a:rPr>
              <a:t> </a:t>
            </a:r>
            <a:r>
              <a:rPr lang="de-DE" sz="3600" b="1" dirty="0" err="1" smtClean="0">
                <a:solidFill>
                  <a:srgbClr val="FF0000"/>
                </a:solidFill>
              </a:rPr>
              <a:t>attention</a:t>
            </a:r>
            <a:r>
              <a:rPr lang="de-DE" sz="3600" b="1" dirty="0" smtClean="0">
                <a:solidFill>
                  <a:srgbClr val="FF0000"/>
                </a:solidFill>
              </a:rPr>
              <a:t>!</a:t>
            </a:r>
          </a:p>
          <a:p>
            <a:pPr algn="ctr"/>
            <a:endParaRPr lang="de-DE" sz="3600" b="1" dirty="0" smtClean="0">
              <a:solidFill>
                <a:srgbClr val="FF0000"/>
              </a:solidFill>
            </a:endParaRPr>
          </a:p>
          <a:p>
            <a:pPr algn="ctr"/>
            <a:r>
              <a:rPr lang="de-DE" sz="3600" b="1" dirty="0" err="1" smtClean="0">
                <a:solidFill>
                  <a:srgbClr val="FF0000"/>
                </a:solidFill>
              </a:rPr>
              <a:t>Join</a:t>
            </a:r>
            <a:r>
              <a:rPr lang="de-DE" sz="3600" b="1" dirty="0" smtClean="0">
                <a:solidFill>
                  <a:srgbClr val="FF0000"/>
                </a:solidFill>
              </a:rPr>
              <a:t> </a:t>
            </a:r>
            <a:r>
              <a:rPr lang="de-DE" sz="3600" b="1" dirty="0" err="1" smtClean="0">
                <a:solidFill>
                  <a:srgbClr val="FF0000"/>
                </a:solidFill>
              </a:rPr>
              <a:t>us</a:t>
            </a:r>
            <a:r>
              <a:rPr lang="de-DE" sz="3600" b="1" dirty="0" smtClean="0">
                <a:solidFill>
                  <a:srgbClr val="FF0000"/>
                </a:solidFill>
              </a:rPr>
              <a:t>!</a:t>
            </a:r>
          </a:p>
          <a:p>
            <a:pPr algn="ctr"/>
            <a:endParaRPr lang="de-DE" sz="3600" b="1" dirty="0" smtClean="0">
              <a:solidFill>
                <a:srgbClr val="FF0000"/>
              </a:solidFill>
            </a:endParaRPr>
          </a:p>
          <a:p>
            <a:pPr algn="ctr"/>
            <a:r>
              <a:rPr lang="de-DE" sz="3600" b="1" dirty="0" smtClean="0">
                <a:solidFill>
                  <a:srgbClr val="FF0000"/>
                </a:solidFill>
              </a:rPr>
              <a:t>www.globalheritagestone.com</a:t>
            </a:r>
            <a:endParaRPr lang="de-DE" sz="3600" b="1" dirty="0">
              <a:solidFill>
                <a:srgbClr val="FF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035" y="6300582"/>
            <a:ext cx="914479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8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4599" y="749642"/>
            <a:ext cx="645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International Union </a:t>
            </a:r>
            <a:r>
              <a:rPr lang="de-DE" sz="2400" b="1" dirty="0" err="1"/>
              <a:t>of</a:t>
            </a:r>
            <a:r>
              <a:rPr lang="de-DE" sz="2400" b="1" dirty="0"/>
              <a:t> Geological </a:t>
            </a:r>
            <a:r>
              <a:rPr lang="de-DE" sz="2400" b="1" dirty="0" err="1"/>
              <a:t>Sciences</a:t>
            </a:r>
            <a:r>
              <a:rPr lang="de-DE" sz="2400" b="1" dirty="0"/>
              <a:t> (IUGS)</a:t>
            </a:r>
          </a:p>
        </p:txBody>
      </p:sp>
      <p:sp>
        <p:nvSpPr>
          <p:cNvPr id="4" name="Rechteck 3"/>
          <p:cNvSpPr/>
          <p:nvPr/>
        </p:nvSpPr>
        <p:spPr>
          <a:xfrm>
            <a:off x="2432079" y="2015172"/>
            <a:ext cx="75893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dirty="0" err="1" smtClean="0"/>
              <a:t>Commission</a:t>
            </a:r>
            <a:r>
              <a:rPr lang="de-DE" b="1" dirty="0" smtClean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 smtClean="0"/>
              <a:t>Geoheritage</a:t>
            </a:r>
            <a:r>
              <a:rPr lang="de-DE" b="1" dirty="0" smtClean="0"/>
              <a:t> </a:t>
            </a:r>
          </a:p>
          <a:p>
            <a:pPr algn="ctr"/>
            <a:r>
              <a:rPr lang="de-DE" b="1" dirty="0" err="1" smtClean="0">
                <a:solidFill>
                  <a:srgbClr val="FF0000"/>
                </a:solidFill>
              </a:rPr>
              <a:t>Heritage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>
                <a:solidFill>
                  <a:srgbClr val="FF0000"/>
                </a:solidFill>
              </a:rPr>
              <a:t>Stones </a:t>
            </a:r>
            <a:r>
              <a:rPr lang="de-DE" b="1" dirty="0" err="1">
                <a:solidFill>
                  <a:srgbClr val="FF0000"/>
                </a:solidFill>
              </a:rPr>
              <a:t>Subcommission</a:t>
            </a:r>
            <a:r>
              <a:rPr lang="de-DE" b="1" dirty="0">
                <a:solidFill>
                  <a:srgbClr val="FF0000"/>
                </a:solidFill>
              </a:rPr>
              <a:t> (</a:t>
            </a:r>
            <a:r>
              <a:rPr lang="de-DE" b="1" dirty="0" smtClean="0">
                <a:solidFill>
                  <a:srgbClr val="FF0000"/>
                </a:solidFill>
              </a:rPr>
              <a:t>HSS) </a:t>
            </a:r>
          </a:p>
          <a:p>
            <a:pPr algn="ctr"/>
            <a:r>
              <a:rPr lang="de-DE" sz="1400" dirty="0" smtClean="0"/>
              <a:t>Board: </a:t>
            </a:r>
            <a:r>
              <a:rPr lang="de-DE" sz="1400" dirty="0"/>
              <a:t>Lola Pereira, Björn </a:t>
            </a:r>
            <a:r>
              <a:rPr lang="de-DE" sz="1400" dirty="0" smtClean="0"/>
              <a:t>Schouenborg, Barry Cooper, Brian R. Pratt, Piero Primavori, Gurmeet Kaur </a:t>
            </a:r>
          </a:p>
          <a:p>
            <a:pPr algn="ctr"/>
            <a:r>
              <a:rPr lang="de-DE" sz="1400" dirty="0" smtClean="0"/>
              <a:t>+ Advisory </a:t>
            </a:r>
            <a:r>
              <a:rPr lang="de-DE" sz="1400" dirty="0"/>
              <a:t>P</a:t>
            </a:r>
            <a:r>
              <a:rPr lang="de-DE" sz="1400" dirty="0" smtClean="0"/>
              <a:t>anel (11 </a:t>
            </a:r>
            <a:r>
              <a:rPr lang="de-DE" sz="1400" dirty="0" err="1" smtClean="0"/>
              <a:t>persons</a:t>
            </a:r>
            <a:r>
              <a:rPr lang="de-DE" sz="1400" dirty="0" smtClean="0"/>
              <a:t> )</a:t>
            </a:r>
            <a:endParaRPr lang="de-DE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4134502" y="20151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2017</a:t>
            </a:r>
            <a:endParaRPr lang="de-DE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2045030" y="3921764"/>
            <a:ext cx="86026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in </a:t>
            </a:r>
            <a:r>
              <a:rPr lang="de-DE" sz="1600" dirty="0" err="1"/>
              <a:t>d</a:t>
            </a:r>
            <a:r>
              <a:rPr lang="de-DE" sz="1600" dirty="0" err="1" smtClean="0"/>
              <a:t>ialog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UNESCO </a:t>
            </a:r>
          </a:p>
          <a:p>
            <a:pPr algn="ctr"/>
            <a:r>
              <a:rPr lang="de-DE" sz="1600" dirty="0" err="1"/>
              <a:t>a</a:t>
            </a:r>
            <a:r>
              <a:rPr lang="de-DE" sz="1600" dirty="0" err="1" smtClean="0"/>
              <a:t>nd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connected</a:t>
            </a:r>
            <a:r>
              <a:rPr lang="de-DE" sz="1600" dirty="0" smtClean="0"/>
              <a:t> </a:t>
            </a:r>
            <a:r>
              <a:rPr lang="de-DE" sz="1600" dirty="0" err="1" smtClean="0"/>
              <a:t>advisory</a:t>
            </a:r>
            <a:r>
              <a:rPr lang="de-DE" sz="1600" dirty="0" smtClean="0"/>
              <a:t> </a:t>
            </a:r>
            <a:r>
              <a:rPr lang="de-DE" sz="1600" dirty="0" err="1" smtClean="0"/>
              <a:t>boards</a:t>
            </a:r>
            <a:r>
              <a:rPr lang="de-DE" sz="1600" dirty="0" smtClean="0"/>
              <a:t> </a:t>
            </a:r>
          </a:p>
          <a:p>
            <a:pPr algn="ctr"/>
            <a:endParaRPr lang="de-DE" sz="1600" dirty="0" smtClean="0"/>
          </a:p>
          <a:p>
            <a:pPr algn="ctr"/>
            <a:r>
              <a:rPr lang="de-DE" sz="1600" b="1" dirty="0" smtClean="0"/>
              <a:t>IUNC</a:t>
            </a:r>
            <a:r>
              <a:rPr lang="de-DE" sz="1600" dirty="0" smtClean="0"/>
              <a:t> (</a:t>
            </a:r>
            <a:r>
              <a:rPr lang="en-US" sz="1600" dirty="0"/>
              <a:t>International Union for Conservation of Nature</a:t>
            </a:r>
            <a:r>
              <a:rPr lang="de-DE" sz="1600" dirty="0" smtClean="0"/>
              <a:t>)</a:t>
            </a:r>
          </a:p>
          <a:p>
            <a:pPr algn="ctr"/>
            <a:r>
              <a:rPr lang="de-DE" sz="1600" dirty="0" smtClean="0"/>
              <a:t> </a:t>
            </a:r>
            <a:r>
              <a:rPr lang="de-DE" sz="1600" b="1" dirty="0"/>
              <a:t>ICOMOS</a:t>
            </a:r>
            <a:r>
              <a:rPr lang="de-DE" sz="1600" dirty="0"/>
              <a:t> </a:t>
            </a:r>
            <a:r>
              <a:rPr lang="de-DE" sz="1600" dirty="0" smtClean="0"/>
              <a:t>(</a:t>
            </a:r>
            <a:r>
              <a:rPr lang="en-US" sz="1600" dirty="0"/>
              <a:t>International Council on Monuments and Sites</a:t>
            </a:r>
            <a:r>
              <a:rPr lang="de-DE" sz="1600" dirty="0" smtClean="0"/>
              <a:t>) </a:t>
            </a:r>
          </a:p>
          <a:p>
            <a:pPr algn="ctr"/>
            <a:r>
              <a:rPr lang="de-DE" sz="1600" b="1" dirty="0" smtClean="0"/>
              <a:t>ICCROM</a:t>
            </a:r>
            <a:r>
              <a:rPr lang="de-DE" sz="1600" dirty="0" smtClean="0"/>
              <a:t> (</a:t>
            </a:r>
            <a:r>
              <a:rPr lang="en-US" sz="1600" dirty="0"/>
              <a:t>International Centre for the Study of the Preservation and Restoration of Cultural Property 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745" y="6438102"/>
            <a:ext cx="9144793" cy="341406"/>
          </a:xfrm>
          <a:prstGeom prst="rect">
            <a:avLst/>
          </a:prstGeom>
        </p:spPr>
      </p:pic>
      <p:sp>
        <p:nvSpPr>
          <p:cNvPr id="3" name="Pfeil nach unten 2"/>
          <p:cNvSpPr/>
          <p:nvPr/>
        </p:nvSpPr>
        <p:spPr>
          <a:xfrm>
            <a:off x="6115050" y="1371600"/>
            <a:ext cx="257175" cy="53983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unten 7"/>
          <p:cNvSpPr/>
          <p:nvPr/>
        </p:nvSpPr>
        <p:spPr>
          <a:xfrm>
            <a:off x="6098184" y="3237157"/>
            <a:ext cx="257175" cy="53983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99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185103" y="1054514"/>
            <a:ext cx="10422661" cy="2134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Definitions</a:t>
            </a:r>
          </a:p>
          <a:p>
            <a:pPr lvl="0">
              <a:lnSpc>
                <a:spcPct val="115000"/>
              </a:lnSpc>
              <a:spcBef>
                <a:spcPts val="500"/>
              </a:spcBef>
            </a:pPr>
            <a:r>
              <a:rPr lang="en-US" dirty="0" smtClean="0">
                <a:solidFill>
                  <a:srgbClr val="FF0000"/>
                </a:solidFill>
              </a:rPr>
              <a:t>A Global Heritage Stone Resource (GHSR)</a:t>
            </a:r>
            <a:r>
              <a:rPr lang="en-US" dirty="0" smtClean="0"/>
              <a:t> </a:t>
            </a:r>
            <a:r>
              <a:rPr lang="en-AU" dirty="0">
                <a:ea typeface="Calibri" panose="020F0502020204030204" pitchFamily="34" charset="0"/>
              </a:rPr>
              <a:t>) is a designated natural stone </a:t>
            </a:r>
            <a:endParaRPr lang="en-AU" dirty="0" smtClean="0"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en-AU" dirty="0" smtClean="0">
                <a:ea typeface="Calibri" panose="020F0502020204030204" pitchFamily="34" charset="0"/>
              </a:rPr>
              <a:t>that </a:t>
            </a:r>
            <a:r>
              <a:rPr lang="en-AU" dirty="0">
                <a:ea typeface="Calibri" panose="020F0502020204030204" pitchFamily="34" charset="0"/>
              </a:rPr>
              <a:t>has achieved an important use over a significant historical period with due recognition in human culture.</a:t>
            </a:r>
            <a:endParaRPr lang="de-DE" sz="1200" dirty="0">
              <a:ea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A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Global Heritage Stone Province (GHSP) </a:t>
            </a:r>
            <a:r>
              <a:rPr lang="en-US" dirty="0">
                <a:latin typeface="Calibri" panose="020F0502020204030204" pitchFamily="34" charset="0"/>
              </a:rPr>
              <a:t>is a designated area </a:t>
            </a:r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where </a:t>
            </a:r>
            <a:r>
              <a:rPr lang="en-US" dirty="0">
                <a:latin typeface="Calibri" panose="020F0502020204030204" pitchFamily="34" charset="0"/>
              </a:rPr>
              <a:t>two or more GHSRs are associated in close geographic proximity and by their common geology.</a:t>
            </a:r>
            <a:endParaRPr lang="de-DE" dirty="0">
              <a:latin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230" y="6429865"/>
            <a:ext cx="914479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4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891215" y="901883"/>
            <a:ext cx="12223631" cy="471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      </a:t>
            </a:r>
            <a:r>
              <a:rPr lang="de-DE" sz="2400" b="1" dirty="0" err="1" smtClean="0">
                <a:solidFill>
                  <a:srgbClr val="FF0000"/>
                </a:solidFill>
              </a:rPr>
              <a:t>Aim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of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the</a:t>
            </a:r>
            <a:r>
              <a:rPr lang="de-DE" sz="2400" b="1" dirty="0">
                <a:solidFill>
                  <a:srgbClr val="FF0000"/>
                </a:solidFill>
              </a:rPr>
              <a:t> “Global </a:t>
            </a:r>
            <a:r>
              <a:rPr lang="de-DE" sz="2400" b="1" dirty="0" err="1">
                <a:solidFill>
                  <a:srgbClr val="FF0000"/>
                </a:solidFill>
              </a:rPr>
              <a:t>Heritage</a:t>
            </a:r>
            <a:r>
              <a:rPr lang="de-DE" sz="2400" b="1" dirty="0">
                <a:solidFill>
                  <a:srgbClr val="FF0000"/>
                </a:solidFill>
              </a:rPr>
              <a:t> Stone </a:t>
            </a:r>
            <a:r>
              <a:rPr lang="de-DE" sz="2400" b="1" dirty="0" err="1">
                <a:solidFill>
                  <a:srgbClr val="FF0000"/>
                </a:solidFill>
              </a:rPr>
              <a:t>Resource</a:t>
            </a:r>
            <a:r>
              <a:rPr lang="de-DE" sz="2400" b="1" dirty="0">
                <a:solidFill>
                  <a:srgbClr val="FF0000"/>
                </a:solidFill>
              </a:rPr>
              <a:t>” </a:t>
            </a:r>
            <a:r>
              <a:rPr lang="de-DE" sz="2400" b="1" dirty="0" err="1">
                <a:solidFill>
                  <a:srgbClr val="FF0000"/>
                </a:solidFill>
              </a:rPr>
              <a:t>designation</a:t>
            </a:r>
            <a:r>
              <a:rPr lang="de-DE" sz="2400" b="1" dirty="0">
                <a:solidFill>
                  <a:srgbClr val="FF0000"/>
                </a:solidFill>
              </a:rPr>
              <a:t>:</a:t>
            </a:r>
          </a:p>
          <a:p>
            <a:endParaRPr lang="de-DE" dirty="0"/>
          </a:p>
          <a:p>
            <a:pPr lvl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AU" sz="1600" dirty="0">
                <a:ea typeface="Calibri" panose="020F0502020204030204" pitchFamily="34" charset="0"/>
                <a:cs typeface="Book Antiqua" panose="02040602050305030304" pitchFamily="18" charset="0"/>
              </a:rPr>
              <a:t>Promoting increased community, national and international awareness </a:t>
            </a:r>
            <a:r>
              <a:rPr lang="en-AU" sz="1600" dirty="0" smtClean="0">
                <a:ea typeface="Calibri" panose="020F0502020204030204" pitchFamily="34" charset="0"/>
                <a:cs typeface="Book Antiqua" panose="02040602050305030304" pitchFamily="18" charset="0"/>
              </a:rPr>
              <a:t>of natural </a:t>
            </a:r>
            <a:r>
              <a:rPr lang="en-AU" sz="1600" dirty="0">
                <a:ea typeface="Calibri" panose="020F0502020204030204" pitchFamily="34" charset="0"/>
                <a:cs typeface="Book Antiqua" panose="02040602050305030304" pitchFamily="18" charset="0"/>
              </a:rPr>
              <a:t>stone </a:t>
            </a:r>
            <a:endParaRPr lang="de-DE" sz="1600" dirty="0" smtClean="0">
              <a:ea typeface="Calibri" panose="020F050202020403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AU" sz="1600" dirty="0" smtClean="0">
                <a:ea typeface="Calibri" panose="020F0502020204030204" pitchFamily="34" charset="0"/>
                <a:cs typeface="Book Antiqua" panose="02040602050305030304" pitchFamily="18" charset="0"/>
              </a:rPr>
              <a:t>          and </a:t>
            </a:r>
            <a:r>
              <a:rPr lang="en-AU" sz="1600" dirty="0">
                <a:ea typeface="Calibri" panose="020F0502020204030204" pitchFamily="34" charset="0"/>
                <a:cs typeface="Book Antiqua" panose="02040602050305030304" pitchFamily="18" charset="0"/>
              </a:rPr>
              <a:t>its widespread utilisation in human culture.</a:t>
            </a:r>
            <a:endParaRPr lang="de-DE" sz="1600" dirty="0">
              <a:ea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AU" sz="1600" dirty="0">
                <a:ea typeface="Calibri" panose="020F0502020204030204" pitchFamily="34" charset="0"/>
                <a:cs typeface="Book Antiqua" panose="02040602050305030304" pitchFamily="18" charset="0"/>
              </a:rPr>
              <a:t>Gaining additional professional recognition for, and understanding of natural stone amongst </a:t>
            </a:r>
          </a:p>
          <a:p>
            <a:pPr lvl="1">
              <a:spcAft>
                <a:spcPts val="1200"/>
              </a:spcAft>
            </a:pPr>
            <a:r>
              <a:rPr lang="en-AU" sz="1600" dirty="0" smtClean="0">
                <a:ea typeface="Calibri" panose="020F0502020204030204" pitchFamily="34" charset="0"/>
                <a:cs typeface="Book Antiqua" panose="02040602050305030304" pitchFamily="18" charset="0"/>
              </a:rPr>
              <a:t>          professional </a:t>
            </a:r>
            <a:r>
              <a:rPr lang="en-AU" sz="1600" dirty="0">
                <a:ea typeface="Calibri" panose="020F0502020204030204" pitchFamily="34" charset="0"/>
                <a:cs typeface="Book Antiqua" panose="02040602050305030304" pitchFamily="18" charset="0"/>
              </a:rPr>
              <a:t>workers, primarily in geology, engineering, architecture and stone/building conservation.</a:t>
            </a:r>
            <a:endParaRPr lang="de-DE" sz="1600" dirty="0">
              <a:ea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200"/>
              </a:spcBef>
              <a:spcAft>
                <a:spcPts val="1200"/>
              </a:spcAft>
            </a:pPr>
            <a:r>
              <a:rPr lang="en-AU" sz="1600" dirty="0">
                <a:ea typeface="Calibri" panose="020F0502020204030204" pitchFamily="34" charset="0"/>
                <a:cs typeface="Book Antiqua" panose="02040602050305030304" pitchFamily="18" charset="0"/>
              </a:rPr>
              <a:t>Highlighting the significant positive attributes of natural stone in terms of</a:t>
            </a:r>
            <a:r>
              <a:rPr lang="de-DE" sz="1600" dirty="0">
                <a:ea typeface="Calibri" panose="020F0502020204030204" pitchFamily="34" charset="0"/>
              </a:rPr>
              <a:t> </a:t>
            </a:r>
            <a:r>
              <a:rPr lang="en-AU" sz="1600" dirty="0">
                <a:ea typeface="Calibri" panose="020F0502020204030204" pitchFamily="34" charset="0"/>
                <a:cs typeface="Book Antiqua" panose="02040602050305030304" pitchFamily="18" charset="0"/>
              </a:rPr>
              <a:t>sustainability and regional economic development.</a:t>
            </a:r>
            <a:endParaRPr lang="de-DE" sz="1600" dirty="0">
              <a:ea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AU" sz="1600" dirty="0" smtClean="0">
                <a:ea typeface="Calibri" panose="020F0502020204030204" pitchFamily="34" charset="0"/>
                <a:cs typeface="Book Antiqua" panose="02040602050305030304" pitchFamily="18" charset="0"/>
              </a:rPr>
              <a:t>Encouraging </a:t>
            </a:r>
            <a:r>
              <a:rPr lang="en-AU" sz="1600" dirty="0">
                <a:ea typeface="Calibri" panose="020F0502020204030204" pitchFamily="34" charset="0"/>
                <a:cs typeface="Book Antiqua" panose="02040602050305030304" pitchFamily="18" charset="0"/>
              </a:rPr>
              <a:t>proper management of well known existing natural </a:t>
            </a:r>
            <a:r>
              <a:rPr lang="en-AU" sz="1600" dirty="0" smtClean="0">
                <a:ea typeface="Calibri" panose="020F0502020204030204" pitchFamily="34" charset="0"/>
                <a:cs typeface="Book Antiqua" panose="02040602050305030304" pitchFamily="18" charset="0"/>
              </a:rPr>
              <a:t>stone extraction </a:t>
            </a:r>
            <a:r>
              <a:rPr lang="en-AU" sz="1600" dirty="0">
                <a:ea typeface="Calibri" panose="020F0502020204030204" pitchFamily="34" charset="0"/>
                <a:cs typeface="Book Antiqua" panose="02040602050305030304" pitchFamily="18" charset="0"/>
              </a:rPr>
              <a:t>operations </a:t>
            </a:r>
            <a:endParaRPr lang="de-DE" sz="1600" dirty="0">
              <a:ea typeface="Calibri" panose="020F0502020204030204" pitchFamily="34" charset="0"/>
            </a:endParaRPr>
          </a:p>
          <a:p>
            <a:pPr marL="1371600">
              <a:spcAft>
                <a:spcPts val="1200"/>
              </a:spcAft>
            </a:pPr>
            <a:r>
              <a:rPr lang="en-AU" sz="1600" dirty="0" smtClean="0">
                <a:ea typeface="Calibri" panose="020F0502020204030204" pitchFamily="34" charset="0"/>
                <a:cs typeface="Book Antiqua" panose="02040602050305030304" pitchFamily="18" charset="0"/>
              </a:rPr>
              <a:t>in </a:t>
            </a:r>
            <a:r>
              <a:rPr lang="en-AU" sz="1600" dirty="0">
                <a:ea typeface="Calibri" panose="020F0502020204030204" pitchFamily="34" charset="0"/>
                <a:cs typeface="Book Antiqua" panose="02040602050305030304" pitchFamily="18" charset="0"/>
              </a:rPr>
              <a:t>order to ensure future availability and utilisation.</a:t>
            </a:r>
            <a:endParaRPr lang="de-DE" sz="1600" dirty="0">
              <a:ea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AU" sz="1600" dirty="0" smtClean="0">
                <a:ea typeface="Calibri" panose="020F0502020204030204" pitchFamily="34" charset="0"/>
                <a:cs typeface="Book Antiqua" panose="02040602050305030304" pitchFamily="18" charset="0"/>
              </a:rPr>
              <a:t>Enhancing </a:t>
            </a:r>
            <a:r>
              <a:rPr lang="en-AU" sz="1600" dirty="0">
                <a:ea typeface="Calibri" panose="020F0502020204030204" pitchFamily="34" charset="0"/>
                <a:cs typeface="Book Antiqua" panose="02040602050305030304" pitchFamily="18" charset="0"/>
              </a:rPr>
              <a:t>international co-operation in the research and utilisation </a:t>
            </a:r>
            <a:r>
              <a:rPr lang="en-AU" sz="1600" dirty="0" err="1" smtClean="0">
                <a:ea typeface="Calibri" panose="020F0502020204030204" pitchFamily="34" charset="0"/>
                <a:cs typeface="Book Antiqua" panose="02040602050305030304" pitchFamily="18" charset="0"/>
              </a:rPr>
              <a:t>ofn</a:t>
            </a:r>
            <a:r>
              <a:rPr lang="en-AU" sz="1600" dirty="0" smtClean="0">
                <a:ea typeface="Calibri" panose="020F0502020204030204" pitchFamily="34" charset="0"/>
                <a:cs typeface="Book Antiqua" panose="02040602050305030304" pitchFamily="18" charset="0"/>
              </a:rPr>
              <a:t> </a:t>
            </a:r>
            <a:r>
              <a:rPr lang="en-AU" sz="1600" dirty="0" err="1" smtClean="0">
                <a:ea typeface="Calibri" panose="020F0502020204030204" pitchFamily="34" charset="0"/>
                <a:cs typeface="Book Antiqua" panose="02040602050305030304" pitchFamily="18" charset="0"/>
              </a:rPr>
              <a:t>atural</a:t>
            </a:r>
            <a:r>
              <a:rPr lang="en-AU" sz="1600" dirty="0" smtClean="0">
                <a:ea typeface="Calibri" panose="020F0502020204030204" pitchFamily="34" charset="0"/>
                <a:cs typeface="Book Antiqua" panose="02040602050305030304" pitchFamily="18" charset="0"/>
              </a:rPr>
              <a:t> </a:t>
            </a:r>
            <a:r>
              <a:rPr lang="en-AU" sz="1600" dirty="0">
                <a:ea typeface="Calibri" panose="020F0502020204030204" pitchFamily="34" charset="0"/>
                <a:cs typeface="Book Antiqua" panose="02040602050305030304" pitchFamily="18" charset="0"/>
              </a:rPr>
              <a:t>stone resources</a:t>
            </a:r>
            <a:endParaRPr lang="de-DE" sz="1600" dirty="0">
              <a:ea typeface="Calibri" panose="020F0502020204030204" pitchFamily="34" charset="0"/>
            </a:endParaRPr>
          </a:p>
          <a:p>
            <a:pPr marL="1371600">
              <a:spcAft>
                <a:spcPts val="200"/>
              </a:spcAft>
            </a:pPr>
            <a:r>
              <a:rPr lang="en-AU" sz="1600" dirty="0" smtClean="0">
                <a:ea typeface="Calibri" panose="020F0502020204030204" pitchFamily="34" charset="0"/>
                <a:cs typeface="Book Antiqua" panose="02040602050305030304" pitchFamily="18" charset="0"/>
              </a:rPr>
              <a:t>as </a:t>
            </a:r>
            <a:r>
              <a:rPr lang="en-AU" sz="1600" dirty="0">
                <a:ea typeface="Calibri" panose="020F0502020204030204" pitchFamily="34" charset="0"/>
                <a:cs typeface="Book Antiqua" panose="02040602050305030304" pitchFamily="18" charset="0"/>
              </a:rPr>
              <a:t>building material, sculptural/decorative material and as a tourism product.</a:t>
            </a:r>
            <a:endParaRPr lang="de-DE" sz="1600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666" y="6332967"/>
            <a:ext cx="914479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4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66848" y="394292"/>
            <a:ext cx="11088292" cy="5052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AU" sz="2400" b="1" dirty="0">
                <a:solidFill>
                  <a:srgbClr val="C00000"/>
                </a:solidFill>
                <a:latin typeface="Book Antiqua,Bold"/>
                <a:ea typeface="Calibri" panose="020F0502020204030204" pitchFamily="34" charset="0"/>
                <a:cs typeface="Book Antiqua,Bold"/>
              </a:rPr>
              <a:t>Guidance for GHSR recognition</a:t>
            </a:r>
            <a:endParaRPr lang="de-DE" sz="2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de-DE" sz="2400" b="1" dirty="0" smtClean="0">
              <a:solidFill>
                <a:srgbClr val="FF0000"/>
              </a:solidFill>
            </a:endParaRPr>
          </a:p>
          <a:p>
            <a:pPr lvl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AU" dirty="0" smtClean="0">
                <a:latin typeface="Book Antiqua" panose="02040602050305030304" pitchFamily="18" charset="0"/>
                <a:ea typeface="Calibri" panose="020F0502020204030204" pitchFamily="34" charset="0"/>
                <a:cs typeface="Book Antiqua" panose="02040602050305030304" pitchFamily="18" charset="0"/>
              </a:rPr>
              <a:t>GHSR </a:t>
            </a:r>
            <a:r>
              <a:rPr lang="en-AU" dirty="0">
                <a:latin typeface="Book Antiqua" panose="02040602050305030304" pitchFamily="18" charset="0"/>
                <a:ea typeface="Calibri" panose="020F0502020204030204" pitchFamily="34" charset="0"/>
                <a:cs typeface="Book Antiqua" panose="02040602050305030304" pitchFamily="18" charset="0"/>
              </a:rPr>
              <a:t>may be recognised if the natural stone under consideration has most of the following attributes:</a:t>
            </a:r>
            <a:endParaRPr lang="de-D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eriod"/>
            </a:pPr>
            <a:r>
              <a:rPr lang="en-AU" dirty="0">
                <a:latin typeface="Book Antiqua" panose="02040602050305030304" pitchFamily="18" charset="0"/>
                <a:ea typeface="Calibri" panose="020F0502020204030204" pitchFamily="34" charset="0"/>
                <a:cs typeface="Book Antiqua" panose="02040602050305030304" pitchFamily="18" charset="0"/>
              </a:rPr>
              <a:t>Historic use for a period of at least 50 years.</a:t>
            </a:r>
            <a:endParaRPr lang="de-D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eriod"/>
            </a:pPr>
            <a:r>
              <a:rPr lang="en-AU" dirty="0">
                <a:latin typeface="Book Antiqua" panose="02040602050305030304" pitchFamily="18" charset="0"/>
                <a:ea typeface="Calibri" panose="020F0502020204030204" pitchFamily="34" charset="0"/>
                <a:cs typeface="Book Antiqua" panose="02040602050305030304" pitchFamily="18" charset="0"/>
              </a:rPr>
              <a:t>Wide-ranging geographic application.</a:t>
            </a:r>
            <a:endParaRPr lang="de-D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eriod"/>
            </a:pPr>
            <a:r>
              <a:rPr lang="en-AU" dirty="0">
                <a:latin typeface="Book Antiqua" panose="02040602050305030304" pitchFamily="18" charset="0"/>
                <a:ea typeface="Calibri" panose="020F0502020204030204" pitchFamily="34" charset="0"/>
                <a:cs typeface="Book Antiqua" panose="02040602050305030304" pitchFamily="18" charset="0"/>
              </a:rPr>
              <a:t>Utilisation in significant public or industrial projects.</a:t>
            </a:r>
            <a:endParaRPr lang="de-D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spcBef>
                <a:spcPts val="200"/>
              </a:spcBef>
              <a:buFont typeface="+mj-lt"/>
              <a:buAutoNum type="alphaLcPeriod"/>
            </a:pPr>
            <a:r>
              <a:rPr lang="en-AU" dirty="0">
                <a:latin typeface="Book Antiqua" panose="02040602050305030304" pitchFamily="18" charset="0"/>
                <a:ea typeface="Calibri" panose="020F0502020204030204" pitchFamily="34" charset="0"/>
                <a:cs typeface="Book Antiqua" panose="02040602050305030304" pitchFamily="18" charset="0"/>
              </a:rPr>
              <a:t>Common recognition as a cultural icon, potentially including association with national identity </a:t>
            </a:r>
            <a:endParaRPr lang="en-AU" dirty="0" smtClean="0">
              <a:latin typeface="Book Antiqua" panose="02040602050305030304" pitchFamily="18" charset="0"/>
              <a:ea typeface="Calibri" panose="020F0502020204030204" pitchFamily="34" charset="0"/>
              <a:cs typeface="Book Antiqua" panose="02040602050305030304" pitchFamily="18" charset="0"/>
            </a:endParaRPr>
          </a:p>
          <a:p>
            <a:pPr lvl="1">
              <a:spcAft>
                <a:spcPts val="200"/>
              </a:spcAft>
            </a:pPr>
            <a:r>
              <a:rPr lang="en-AU" dirty="0">
                <a:latin typeface="Book Antiqua" panose="02040602050305030304" pitchFamily="18" charset="0"/>
                <a:ea typeface="Calibri" panose="020F0502020204030204" pitchFamily="34" charset="0"/>
                <a:cs typeface="Book Antiqua" panose="02040602050305030304" pitchFamily="18" charset="0"/>
              </a:rPr>
              <a:t> </a:t>
            </a:r>
            <a:r>
              <a:rPr lang="en-AU" dirty="0" smtClean="0">
                <a:latin typeface="Book Antiqua" panose="02040602050305030304" pitchFamily="18" charset="0"/>
                <a:ea typeface="Calibri" panose="020F0502020204030204" pitchFamily="34" charset="0"/>
                <a:cs typeface="Book Antiqua" panose="02040602050305030304" pitchFamily="18" charset="0"/>
              </a:rPr>
              <a:t>    or </a:t>
            </a:r>
            <a:r>
              <a:rPr lang="en-AU" dirty="0">
                <a:latin typeface="Book Antiqua" panose="02040602050305030304" pitchFamily="18" charset="0"/>
                <a:ea typeface="Calibri" panose="020F0502020204030204" pitchFamily="34" charset="0"/>
                <a:cs typeface="Book Antiqua" panose="02040602050305030304" pitchFamily="18" charset="0"/>
              </a:rPr>
              <a:t>a significant individual contribution to architecture.</a:t>
            </a:r>
            <a:endParaRPr lang="de-D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eriod"/>
            </a:pPr>
            <a:r>
              <a:rPr lang="en-AU" dirty="0">
                <a:latin typeface="Book Antiqua" panose="02040602050305030304" pitchFamily="18" charset="0"/>
                <a:ea typeface="Calibri" panose="020F0502020204030204" pitchFamily="34" charset="0"/>
                <a:cs typeface="Book Antiqua" panose="02040602050305030304" pitchFamily="18" charset="0"/>
              </a:rPr>
              <a:t>Ongoing availability of material for quarrying.</a:t>
            </a:r>
            <a:endParaRPr lang="de-D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eriod"/>
            </a:pPr>
            <a:r>
              <a:rPr lang="en-AU" dirty="0">
                <a:latin typeface="Book Antiqua" panose="02040602050305030304" pitchFamily="18" charset="0"/>
                <a:ea typeface="Calibri" panose="020F0502020204030204" pitchFamily="34" charset="0"/>
                <a:cs typeface="Book Antiqua" panose="02040602050305030304" pitchFamily="18" charset="0"/>
              </a:rPr>
              <a:t>Potential benefits (cultural, scientific, architectural, environmental) arising from GHSR designation.</a:t>
            </a:r>
            <a:endParaRPr lang="de-D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347" y="6335706"/>
            <a:ext cx="914479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66333" y="1565190"/>
            <a:ext cx="829014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procedure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endParaRPr lang="de-DE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Scientific </a:t>
            </a:r>
            <a:r>
              <a:rPr lang="de-DE" dirty="0" err="1" smtClean="0"/>
              <a:t>publication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a </a:t>
            </a:r>
            <a:r>
              <a:rPr lang="de-DE" dirty="0" err="1" smtClean="0"/>
              <a:t>natural</a:t>
            </a:r>
            <a:r>
              <a:rPr lang="de-DE" dirty="0" smtClean="0"/>
              <a:t> </a:t>
            </a:r>
            <a:r>
              <a:rPr lang="de-DE" dirty="0" err="1" smtClean="0"/>
              <a:t>stone</a:t>
            </a:r>
            <a:r>
              <a:rPr lang="de-DE" dirty="0" smtClean="0"/>
              <a:t> in </a:t>
            </a:r>
            <a:r>
              <a:rPr lang="de-DE" dirty="0" err="1" smtClean="0"/>
              <a:t>epeer-reviewed</a:t>
            </a:r>
            <a:r>
              <a:rPr lang="de-DE" dirty="0" smtClean="0"/>
              <a:t> </a:t>
            </a:r>
            <a:r>
              <a:rPr lang="de-DE" dirty="0" err="1" smtClean="0"/>
              <a:t>journal</a:t>
            </a:r>
            <a:endParaRPr lang="de-DE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Annual </a:t>
            </a:r>
            <a:r>
              <a:rPr lang="de-DE" dirty="0" err="1" smtClean="0"/>
              <a:t>call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applicate</a:t>
            </a:r>
            <a:r>
              <a:rPr lang="de-DE" dirty="0" smtClean="0"/>
              <a:t> a </a:t>
            </a:r>
            <a:r>
              <a:rPr lang="de-DE" dirty="0" err="1" smtClean="0"/>
              <a:t>nomination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corresponding</a:t>
            </a:r>
            <a:r>
              <a:rPr lang="de-DE" dirty="0" smtClean="0"/>
              <a:t> </a:t>
            </a:r>
            <a:r>
              <a:rPr lang="de-DE" dirty="0" err="1" smtClean="0"/>
              <a:t>members</a:t>
            </a:r>
            <a:r>
              <a:rPr lang="de-DE" dirty="0" smtClean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Review form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Decision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board</a:t>
            </a:r>
            <a:endParaRPr lang="de-DE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Publication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designation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IUGS Newsletter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HSTG </a:t>
            </a:r>
            <a:r>
              <a:rPr lang="de-DE" dirty="0" err="1" smtClean="0"/>
              <a:t>Circular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35" y="6330187"/>
            <a:ext cx="914479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185720" y="844505"/>
            <a:ext cx="3295135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designated</a:t>
            </a:r>
            <a:endParaRPr lang="de-DE" b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NimbusRomNo9L-Regu"/>
            </a:endParaRPr>
          </a:p>
          <a:p>
            <a:r>
              <a:rPr lang="de-DE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Portland Stone / GB</a:t>
            </a:r>
          </a:p>
          <a:p>
            <a:r>
              <a:rPr lang="de-DE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Carrara Marmor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P</a:t>
            </a:r>
            <a:r>
              <a:rPr lang="de-DE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rovinz / Italien</a:t>
            </a:r>
          </a:p>
          <a:p>
            <a:r>
              <a:rPr lang="de-DE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Hallandia</a:t>
            </a:r>
            <a:r>
              <a:rPr lang="de-DE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 Gneis  / Schweden</a:t>
            </a:r>
          </a:p>
          <a:p>
            <a:r>
              <a:rPr lang="de-DE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Larvikit</a:t>
            </a:r>
            <a:r>
              <a:rPr lang="de-DE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 Blue 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P</a:t>
            </a:r>
            <a:r>
              <a:rPr lang="de-DE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earl / Norwegen</a:t>
            </a:r>
          </a:p>
          <a:p>
            <a:r>
              <a:rPr lang="de-DE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Kalkstein Petit Granite / Belgien</a:t>
            </a:r>
          </a:p>
          <a:p>
            <a:r>
              <a:rPr lang="de-DE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Villamayor Sandstein </a:t>
            </a:r>
          </a:p>
          <a:p>
            <a:r>
              <a:rPr lang="de-DE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Estremoz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 </a:t>
            </a:r>
            <a:r>
              <a:rPr lang="de-DE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Marmor / Spanien</a:t>
            </a:r>
          </a:p>
          <a:p>
            <a:r>
              <a:rPr lang="de-DE" dirty="0" err="1" smtClean="0">
                <a:latin typeface="Calibri" panose="020F0502020204030204" pitchFamily="34" charset="0"/>
              </a:rPr>
              <a:t>Podpec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</a:rPr>
              <a:t>K</a:t>
            </a:r>
            <a:r>
              <a:rPr lang="de-DE" dirty="0" smtClean="0">
                <a:latin typeface="Calibri" panose="020F0502020204030204" pitchFamily="34" charset="0"/>
              </a:rPr>
              <a:t>alkstein / Slowenien</a:t>
            </a:r>
          </a:p>
          <a:p>
            <a:r>
              <a:rPr lang="de-DE" dirty="0" err="1" smtClean="0">
                <a:latin typeface="Calibri" panose="020F0502020204030204" pitchFamily="34" charset="0"/>
              </a:rPr>
              <a:t>Lede</a:t>
            </a:r>
            <a:r>
              <a:rPr lang="de-DE" dirty="0" smtClean="0">
                <a:latin typeface="Calibri" panose="020F0502020204030204" pitchFamily="34" charset="0"/>
              </a:rPr>
              <a:t> Stone / </a:t>
            </a:r>
            <a:r>
              <a:rPr lang="de-DE" dirty="0">
                <a:latin typeface="Calibri" panose="020F0502020204030204" pitchFamily="34" charset="0"/>
              </a:rPr>
              <a:t>B</a:t>
            </a:r>
            <a:r>
              <a:rPr lang="de-DE" dirty="0" smtClean="0">
                <a:latin typeface="Calibri" panose="020F0502020204030204" pitchFamily="34" charset="0"/>
              </a:rPr>
              <a:t>elgien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759206" y="140049"/>
            <a:ext cx="522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91 </a:t>
            </a:r>
            <a:r>
              <a:rPr lang="de-DE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natural</a:t>
            </a:r>
            <a:r>
              <a:rPr lang="de-DE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stones</a:t>
            </a:r>
            <a:r>
              <a:rPr lang="de-DE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from</a:t>
            </a:r>
            <a:r>
              <a:rPr lang="de-DE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 27 </a:t>
            </a:r>
            <a:r>
              <a:rPr lang="de-DE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states</a:t>
            </a:r>
            <a:r>
              <a:rPr lang="de-DE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have</a:t>
            </a:r>
            <a:r>
              <a:rPr lang="de-DE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been</a:t>
            </a:r>
            <a:r>
              <a:rPr lang="de-DE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NimbusRomNo9L-Regu"/>
              </a:rPr>
              <a:t> registered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705374" y="844505"/>
            <a:ext cx="4171078" cy="432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b="1" dirty="0" err="1" smtClean="0">
                <a:solidFill>
                  <a:srgbClr val="0070C0"/>
                </a:solidFill>
              </a:rPr>
              <a:t>publicated</a:t>
            </a:r>
            <a:endParaRPr lang="de-DE" b="1" dirty="0" smtClean="0">
              <a:solidFill>
                <a:srgbClr val="0070C0"/>
              </a:solidFill>
            </a:endParaRPr>
          </a:p>
          <a:p>
            <a:r>
              <a:rPr lang="de-DE" dirty="0" smtClean="0"/>
              <a:t>Sydney </a:t>
            </a:r>
            <a:r>
              <a:rPr lang="de-DE" dirty="0" err="1" smtClean="0"/>
              <a:t>Sandstone</a:t>
            </a:r>
            <a:r>
              <a:rPr lang="de-DE" dirty="0" smtClean="0"/>
              <a:t> / Australien</a:t>
            </a:r>
          </a:p>
          <a:p>
            <a:r>
              <a:rPr lang="de-DE" dirty="0" smtClean="0"/>
              <a:t>Sandstein </a:t>
            </a:r>
            <a:r>
              <a:rPr lang="de-DE" dirty="0" err="1" smtClean="0"/>
              <a:t>Pietra</a:t>
            </a:r>
            <a:r>
              <a:rPr lang="de-DE" dirty="0" smtClean="0"/>
              <a:t> Serena / Italien</a:t>
            </a:r>
          </a:p>
          <a:p>
            <a:r>
              <a:rPr lang="de-DE" dirty="0" smtClean="0"/>
              <a:t>Granit Rosa Beta / Italien</a:t>
            </a:r>
          </a:p>
          <a:p>
            <a:r>
              <a:rPr lang="de-DE" dirty="0" err="1" smtClean="0"/>
              <a:t>Lioz</a:t>
            </a:r>
            <a:r>
              <a:rPr lang="de-DE" dirty="0" smtClean="0"/>
              <a:t> Kalkstein / </a:t>
            </a:r>
            <a:r>
              <a:rPr lang="de-DE" dirty="0"/>
              <a:t>P</a:t>
            </a:r>
            <a:r>
              <a:rPr lang="de-DE" dirty="0" smtClean="0"/>
              <a:t>ortugal</a:t>
            </a:r>
          </a:p>
          <a:p>
            <a:r>
              <a:rPr lang="de-DE" dirty="0" err="1" smtClean="0"/>
              <a:t>Arrabida</a:t>
            </a:r>
            <a:r>
              <a:rPr lang="de-DE" dirty="0" smtClean="0"/>
              <a:t> </a:t>
            </a:r>
            <a:r>
              <a:rPr lang="de-DE" dirty="0" err="1" smtClean="0"/>
              <a:t>Breccia</a:t>
            </a:r>
            <a:r>
              <a:rPr lang="de-DE" dirty="0" smtClean="0"/>
              <a:t> / Portugal</a:t>
            </a:r>
          </a:p>
          <a:p>
            <a:r>
              <a:rPr lang="de-DE" dirty="0" err="1" smtClean="0"/>
              <a:t>Colmenar</a:t>
            </a:r>
            <a:r>
              <a:rPr lang="de-DE" dirty="0" smtClean="0"/>
              <a:t> Kalkstein / Spanien</a:t>
            </a:r>
          </a:p>
          <a:p>
            <a:r>
              <a:rPr lang="de-DE" dirty="0" smtClean="0"/>
              <a:t>Granit </a:t>
            </a:r>
            <a:r>
              <a:rPr lang="de-DE" dirty="0" err="1" smtClean="0"/>
              <a:t>Piedra</a:t>
            </a:r>
            <a:r>
              <a:rPr lang="de-DE" dirty="0" smtClean="0"/>
              <a:t> </a:t>
            </a:r>
            <a:r>
              <a:rPr lang="de-DE" dirty="0" err="1" smtClean="0"/>
              <a:t>Pajarilla</a:t>
            </a:r>
            <a:r>
              <a:rPr lang="de-DE" dirty="0" smtClean="0"/>
              <a:t> / Spanien</a:t>
            </a:r>
          </a:p>
          <a:p>
            <a:r>
              <a:rPr lang="de-DE" dirty="0" err="1" smtClean="0"/>
              <a:t>Serpentinit</a:t>
            </a:r>
            <a:r>
              <a:rPr lang="de-DE" dirty="0" smtClean="0"/>
              <a:t> Sierra Nevada / Spanien</a:t>
            </a:r>
          </a:p>
          <a:p>
            <a:r>
              <a:rPr lang="de-DE" dirty="0" err="1" smtClean="0"/>
              <a:t>Älvdalen</a:t>
            </a:r>
            <a:r>
              <a:rPr lang="de-DE" dirty="0" smtClean="0"/>
              <a:t> Porphyr / Schweden</a:t>
            </a:r>
          </a:p>
          <a:p>
            <a:r>
              <a:rPr lang="de-DE" dirty="0" err="1" smtClean="0"/>
              <a:t>Kolmarden</a:t>
            </a:r>
            <a:r>
              <a:rPr lang="de-DE" dirty="0" smtClean="0"/>
              <a:t> Serpentin-Marmor / Schweden</a:t>
            </a:r>
          </a:p>
          <a:p>
            <a:r>
              <a:rPr lang="de-DE" dirty="0" smtClean="0"/>
              <a:t>Kalkstein </a:t>
            </a:r>
            <a:r>
              <a:rPr lang="de-DE" dirty="0" err="1" smtClean="0"/>
              <a:t>Bath</a:t>
            </a:r>
            <a:r>
              <a:rPr lang="de-DE" dirty="0" smtClean="0"/>
              <a:t> Stone / </a:t>
            </a:r>
            <a:r>
              <a:rPr lang="de-DE" dirty="0"/>
              <a:t>G</a:t>
            </a:r>
            <a:r>
              <a:rPr lang="de-DE" dirty="0" smtClean="0"/>
              <a:t>B</a:t>
            </a:r>
          </a:p>
          <a:p>
            <a:r>
              <a:rPr lang="de-DE" dirty="0" smtClean="0"/>
              <a:t>Kalkstein </a:t>
            </a:r>
            <a:r>
              <a:rPr lang="de-DE" dirty="0" err="1" smtClean="0"/>
              <a:t>Purbeck</a:t>
            </a:r>
            <a:r>
              <a:rPr lang="de-DE" dirty="0" smtClean="0"/>
              <a:t> Stone / GB</a:t>
            </a:r>
          </a:p>
          <a:p>
            <a:r>
              <a:rPr lang="de-DE" dirty="0" smtClean="0"/>
              <a:t>Tennessee „</a:t>
            </a:r>
            <a:r>
              <a:rPr lang="de-DE" dirty="0" err="1" smtClean="0"/>
              <a:t>Marble</a:t>
            </a:r>
            <a:r>
              <a:rPr lang="de-DE" dirty="0" smtClean="0"/>
              <a:t>“ / USA</a:t>
            </a:r>
          </a:p>
          <a:p>
            <a:r>
              <a:rPr lang="de-DE" dirty="0" smtClean="0"/>
              <a:t>Globigerinen-Kalkstein / Malta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185720" y="5311441"/>
            <a:ext cx="1046286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b="1" dirty="0" err="1" smtClean="0">
                <a:solidFill>
                  <a:srgbClr val="0070C0"/>
                </a:solidFill>
              </a:rPr>
              <a:t>Registrated</a:t>
            </a:r>
            <a:r>
              <a:rPr lang="de-DE" b="1" dirty="0" smtClean="0">
                <a:solidFill>
                  <a:srgbClr val="0070C0"/>
                </a:solidFill>
              </a:rPr>
              <a:t> </a:t>
            </a:r>
            <a:r>
              <a:rPr lang="de-DE" b="1" dirty="0" err="1" smtClean="0">
                <a:solidFill>
                  <a:srgbClr val="0070C0"/>
                </a:solidFill>
              </a:rPr>
              <a:t>applications</a:t>
            </a:r>
            <a:r>
              <a:rPr lang="de-DE" b="1" dirty="0" smtClean="0">
                <a:solidFill>
                  <a:srgbClr val="0070C0"/>
                </a:solidFill>
              </a:rPr>
              <a:t> </a:t>
            </a:r>
            <a:r>
              <a:rPr lang="de-DE" dirty="0" smtClean="0">
                <a:solidFill>
                  <a:srgbClr val="0070C0"/>
                </a:solidFill>
              </a:rPr>
              <a:t>(</a:t>
            </a:r>
            <a:r>
              <a:rPr lang="de-DE" dirty="0" err="1" smtClean="0">
                <a:solidFill>
                  <a:srgbClr val="0070C0"/>
                </a:solidFill>
              </a:rPr>
              <a:t>examples</a:t>
            </a:r>
            <a:r>
              <a:rPr lang="de-DE" dirty="0" smtClean="0">
                <a:solidFill>
                  <a:srgbClr val="0070C0"/>
                </a:solidFill>
              </a:rPr>
              <a:t>)</a:t>
            </a:r>
          </a:p>
          <a:p>
            <a:r>
              <a:rPr lang="de-DE" sz="1400" dirty="0" err="1" smtClean="0">
                <a:solidFill>
                  <a:srgbClr val="C00000"/>
                </a:solidFill>
              </a:rPr>
              <a:t>Solnhofener</a:t>
            </a:r>
            <a:r>
              <a:rPr lang="de-DE" sz="1400" dirty="0" smtClean="0">
                <a:solidFill>
                  <a:srgbClr val="C00000"/>
                </a:solidFill>
              </a:rPr>
              <a:t> Kalkstein / D</a:t>
            </a:r>
            <a:r>
              <a:rPr lang="de-DE" sz="1400" dirty="0" smtClean="0"/>
              <a:t>, Öland Limestone, </a:t>
            </a:r>
            <a:r>
              <a:rPr lang="de-DE" sz="1400" dirty="0" err="1" smtClean="0"/>
              <a:t>Bohus</a:t>
            </a:r>
            <a:r>
              <a:rPr lang="de-DE" sz="1400" dirty="0" smtClean="0"/>
              <a:t> und </a:t>
            </a:r>
            <a:r>
              <a:rPr lang="de-DE" sz="1400" dirty="0" err="1" smtClean="0"/>
              <a:t>Vanga</a:t>
            </a:r>
            <a:r>
              <a:rPr lang="de-DE" sz="1400" dirty="0" smtClean="0"/>
              <a:t>- Granite / S, </a:t>
            </a:r>
            <a:r>
              <a:rPr lang="de-DE" sz="1400" dirty="0" err="1" smtClean="0"/>
              <a:t>ArmenianTuff</a:t>
            </a:r>
            <a:r>
              <a:rPr lang="de-DE" sz="1400" dirty="0" smtClean="0"/>
              <a:t>, </a:t>
            </a:r>
            <a:r>
              <a:rPr lang="de-DE" sz="1400" dirty="0" err="1" smtClean="0"/>
              <a:t>Adneter</a:t>
            </a:r>
            <a:r>
              <a:rPr lang="de-DE" sz="1400" dirty="0" smtClean="0"/>
              <a:t> Rotscheck / A, Minas </a:t>
            </a:r>
            <a:r>
              <a:rPr lang="de-DE" sz="1400" dirty="0" err="1"/>
              <a:t>G</a:t>
            </a:r>
            <a:r>
              <a:rPr lang="de-DE" sz="1400" dirty="0" err="1" smtClean="0"/>
              <a:t>erais</a:t>
            </a:r>
            <a:r>
              <a:rPr lang="de-DE" sz="1400" dirty="0" smtClean="0"/>
              <a:t> Slate / BR,</a:t>
            </a:r>
          </a:p>
          <a:p>
            <a:r>
              <a:rPr lang="de-DE" sz="1400" dirty="0" err="1" smtClean="0"/>
              <a:t>Thassos</a:t>
            </a:r>
            <a:r>
              <a:rPr lang="de-DE" sz="1400" dirty="0" smtClean="0"/>
              <a:t> </a:t>
            </a:r>
            <a:r>
              <a:rPr lang="de-DE" sz="1400" dirty="0" err="1" smtClean="0"/>
              <a:t>Marble</a:t>
            </a:r>
            <a:r>
              <a:rPr lang="de-DE" sz="1400" dirty="0" smtClean="0"/>
              <a:t> / GR, </a:t>
            </a:r>
            <a:r>
              <a:rPr lang="de-DE" sz="1400" dirty="0" err="1" smtClean="0"/>
              <a:t>Hungarian</a:t>
            </a:r>
            <a:r>
              <a:rPr lang="de-DE" sz="1400" dirty="0" smtClean="0"/>
              <a:t> Travertine, Rosso di Verona, </a:t>
            </a:r>
            <a:r>
              <a:rPr lang="de-DE" sz="1400" dirty="0" err="1" smtClean="0"/>
              <a:t>Trani</a:t>
            </a:r>
            <a:r>
              <a:rPr lang="de-DE" sz="1400" dirty="0" smtClean="0"/>
              <a:t>, </a:t>
            </a:r>
            <a:r>
              <a:rPr lang="de-DE" sz="1400" dirty="0" err="1" smtClean="0"/>
              <a:t>RomanTravertine</a:t>
            </a:r>
            <a:r>
              <a:rPr lang="de-DE" sz="1400" dirty="0" smtClean="0"/>
              <a:t> / I, </a:t>
            </a:r>
            <a:r>
              <a:rPr lang="de-DE" sz="1400" dirty="0" err="1" smtClean="0"/>
              <a:t>Shirataki</a:t>
            </a:r>
            <a:r>
              <a:rPr lang="de-DE" sz="1400" dirty="0" smtClean="0"/>
              <a:t> Obsidian / Japan, </a:t>
            </a:r>
            <a:r>
              <a:rPr lang="de-DE" sz="1400" dirty="0" err="1" smtClean="0"/>
              <a:t>Otta</a:t>
            </a:r>
            <a:r>
              <a:rPr lang="de-DE" sz="1400" dirty="0" smtClean="0"/>
              <a:t> Phyllit, </a:t>
            </a:r>
          </a:p>
          <a:p>
            <a:r>
              <a:rPr lang="de-DE" sz="1400" dirty="0" err="1" smtClean="0"/>
              <a:t>Fauske</a:t>
            </a:r>
            <a:r>
              <a:rPr lang="de-DE" sz="1400" dirty="0" smtClean="0"/>
              <a:t> </a:t>
            </a:r>
            <a:r>
              <a:rPr lang="de-DE" sz="1400" dirty="0" err="1" smtClean="0"/>
              <a:t>Marble</a:t>
            </a:r>
            <a:r>
              <a:rPr lang="de-DE" sz="1400" dirty="0" smtClean="0"/>
              <a:t> / N, 8 </a:t>
            </a:r>
            <a:r>
              <a:rPr lang="de-DE" sz="1400" dirty="0" err="1" smtClean="0"/>
              <a:t>granites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limestones </a:t>
            </a:r>
            <a:r>
              <a:rPr lang="de-DE" sz="1400" dirty="0" err="1" smtClean="0"/>
              <a:t>from</a:t>
            </a:r>
            <a:r>
              <a:rPr lang="de-DE" sz="1400" dirty="0" smtClean="0"/>
              <a:t> Spain</a:t>
            </a:r>
            <a:endParaRPr lang="de-DE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287" y="6516594"/>
            <a:ext cx="914479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2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234" y="6364950"/>
            <a:ext cx="9144793" cy="34140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199766" y="300064"/>
            <a:ext cx="4278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 smtClean="0">
                <a:solidFill>
                  <a:srgbClr val="C00000"/>
                </a:solidFill>
              </a:rPr>
              <a:t>Activities</a:t>
            </a:r>
            <a:r>
              <a:rPr lang="de-DE" sz="3600" b="1" dirty="0" smtClean="0">
                <a:solidFill>
                  <a:srgbClr val="C00000"/>
                </a:solidFill>
              </a:rPr>
              <a:t> in Germany</a:t>
            </a:r>
            <a:endParaRPr lang="de-DE" sz="3600" b="1" dirty="0">
              <a:solidFill>
                <a:srgbClr val="C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33479" y="1238081"/>
            <a:ext cx="829098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Foundation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a national GHSR-team at 03.07.2018 in Würzburg</a:t>
            </a:r>
          </a:p>
          <a:p>
            <a:r>
              <a:rPr lang="de-DE" dirty="0"/>
              <a:t>B</a:t>
            </a:r>
            <a:r>
              <a:rPr lang="de-DE" dirty="0" smtClean="0"/>
              <a:t>oard:   </a:t>
            </a:r>
            <a:r>
              <a:rPr lang="de-DE" sz="1400" dirty="0" smtClean="0"/>
              <a:t>Dr</a:t>
            </a:r>
            <a:r>
              <a:rPr lang="de-DE" sz="1400" dirty="0"/>
              <a:t>. A. Ehling (BGR Berlin), </a:t>
            </a:r>
            <a:r>
              <a:rPr lang="de-DE" sz="1400" dirty="0" err="1" smtClean="0"/>
              <a:t>speaker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team</a:t>
            </a:r>
            <a:r>
              <a:rPr lang="de-DE" sz="1400" dirty="0" smtClean="0"/>
              <a:t> </a:t>
            </a:r>
          </a:p>
          <a:p>
            <a:pPr marL="898525"/>
            <a:r>
              <a:rPr lang="de-DE" sz="1400" dirty="0" smtClean="0"/>
              <a:t>       Dr</a:t>
            </a:r>
            <a:r>
              <a:rPr lang="de-DE" sz="1400" dirty="0"/>
              <a:t>. F. Häfner (Budenheim b. Mainz, </a:t>
            </a:r>
            <a:r>
              <a:rPr lang="de-DE" sz="1400" dirty="0" smtClean="0"/>
              <a:t>Rh-</a:t>
            </a:r>
            <a:r>
              <a:rPr lang="de-DE" sz="1400" dirty="0" err="1" smtClean="0"/>
              <a:t>Pf</a:t>
            </a:r>
            <a:r>
              <a:rPr lang="de-DE" sz="1400" dirty="0" smtClean="0"/>
              <a:t>)</a:t>
            </a:r>
          </a:p>
          <a:p>
            <a:pPr marL="898525"/>
            <a:r>
              <a:rPr lang="de-DE" sz="1400" dirty="0" smtClean="0"/>
              <a:t>       Dr</a:t>
            </a:r>
            <a:r>
              <a:rPr lang="de-DE" sz="1400" dirty="0"/>
              <a:t>. L. Katzschmann (TLUG, </a:t>
            </a:r>
            <a:r>
              <a:rPr lang="de-DE" sz="1400" dirty="0" smtClean="0"/>
              <a:t>Weimar, </a:t>
            </a:r>
            <a:r>
              <a:rPr lang="de-DE" sz="1400" dirty="0" err="1" smtClean="0"/>
              <a:t>Thuringia</a:t>
            </a:r>
            <a:r>
              <a:rPr lang="de-DE" sz="1400" dirty="0" smtClean="0"/>
              <a:t>)</a:t>
            </a:r>
          </a:p>
          <a:p>
            <a:pPr marL="898525"/>
            <a:r>
              <a:rPr lang="de-DE" sz="1400" dirty="0" smtClean="0"/>
              <a:t>       R</a:t>
            </a:r>
            <a:r>
              <a:rPr lang="de-DE" sz="1400" dirty="0"/>
              <a:t>. Krug (DNV, </a:t>
            </a:r>
            <a:r>
              <a:rPr lang="de-DE" sz="1400" dirty="0" smtClean="0"/>
              <a:t>Würzburg</a:t>
            </a:r>
            <a:r>
              <a:rPr lang="de-DE" sz="1400" dirty="0"/>
              <a:t>)</a:t>
            </a:r>
            <a:r>
              <a:rPr lang="de-DE" sz="1400" dirty="0" smtClean="0"/>
              <a:t> </a:t>
            </a:r>
          </a:p>
          <a:p>
            <a:pPr marL="898525"/>
            <a:r>
              <a:rPr lang="de-DE" sz="1400" dirty="0" smtClean="0"/>
              <a:t>       Dr</a:t>
            </a:r>
            <a:r>
              <a:rPr lang="de-DE" sz="1400" dirty="0"/>
              <a:t>. K. </a:t>
            </a:r>
            <a:r>
              <a:rPr lang="de-DE" sz="1400" dirty="0" err="1"/>
              <a:t>Poschlod</a:t>
            </a:r>
            <a:r>
              <a:rPr lang="de-DE" sz="1400" dirty="0"/>
              <a:t> (</a:t>
            </a:r>
            <a:r>
              <a:rPr lang="de-DE" sz="1400" dirty="0" err="1"/>
              <a:t>LfU</a:t>
            </a:r>
            <a:r>
              <a:rPr lang="de-DE" sz="1400" dirty="0"/>
              <a:t> Bayern, Augsburg</a:t>
            </a:r>
            <a:r>
              <a:rPr lang="de-DE" sz="1400" dirty="0" smtClean="0"/>
              <a:t>) </a:t>
            </a:r>
          </a:p>
          <a:p>
            <a:pPr marL="898525"/>
            <a:r>
              <a:rPr lang="de-DE" sz="1400" dirty="0" smtClean="0"/>
              <a:t>       Prof</a:t>
            </a:r>
            <a:r>
              <a:rPr lang="de-DE" sz="1400" dirty="0"/>
              <a:t>. Dr. H. Siedel (TU Dresden</a:t>
            </a:r>
            <a:r>
              <a:rPr lang="de-DE" sz="1400" dirty="0" smtClean="0"/>
              <a:t>) </a:t>
            </a:r>
          </a:p>
          <a:p>
            <a:pPr marL="898525"/>
            <a:r>
              <a:rPr lang="de-DE" sz="1400" dirty="0" smtClean="0"/>
              <a:t>       Prof</a:t>
            </a:r>
            <a:r>
              <a:rPr lang="de-DE" sz="1400" dirty="0"/>
              <a:t>. Dr. E. </a:t>
            </a:r>
            <a:r>
              <a:rPr lang="de-DE" sz="1400" dirty="0" err="1"/>
              <a:t>Stadlbauer</a:t>
            </a:r>
            <a:r>
              <a:rPr lang="de-DE" sz="1400" dirty="0"/>
              <a:t> (NLD, Hannover</a:t>
            </a:r>
            <a:r>
              <a:rPr lang="de-DE" sz="1400" dirty="0" smtClean="0"/>
              <a:t>) </a:t>
            </a:r>
          </a:p>
          <a:p>
            <a:pPr marL="898525"/>
            <a:r>
              <a:rPr lang="de-DE" sz="1400" dirty="0" smtClean="0"/>
              <a:t>       Dr</a:t>
            </a:r>
            <a:r>
              <a:rPr lang="de-DE" sz="1400" dirty="0"/>
              <a:t>. W. Wagner </a:t>
            </a:r>
            <a:r>
              <a:rPr lang="de-DE" sz="1400" dirty="0" smtClean="0"/>
              <a:t>(professional </a:t>
            </a:r>
            <a:r>
              <a:rPr lang="de-DE" sz="1400" dirty="0" err="1" smtClean="0"/>
              <a:t>journalist</a:t>
            </a:r>
            <a:r>
              <a:rPr lang="de-DE" sz="1400" dirty="0" smtClean="0"/>
              <a:t> </a:t>
            </a:r>
            <a:r>
              <a:rPr lang="de-DE" sz="1400" dirty="0"/>
              <a:t>Mayen</a:t>
            </a:r>
            <a:r>
              <a:rPr lang="de-DE" sz="1400" dirty="0" smtClean="0"/>
              <a:t>) </a:t>
            </a:r>
          </a:p>
          <a:p>
            <a:pPr marL="898525"/>
            <a:r>
              <a:rPr lang="de-DE" sz="1400" dirty="0" smtClean="0"/>
              <a:t>       Dr</a:t>
            </a:r>
            <a:r>
              <a:rPr lang="de-DE" sz="1400" dirty="0"/>
              <a:t>. W. Werner (LGRB BW, Freiburg</a:t>
            </a:r>
            <a:r>
              <a:rPr lang="de-DE" sz="1400" dirty="0" smtClean="0"/>
              <a:t>)</a:t>
            </a:r>
          </a:p>
          <a:p>
            <a:pPr marL="898525"/>
            <a:r>
              <a:rPr lang="de-DE" sz="1400" dirty="0" smtClean="0"/>
              <a:t> </a:t>
            </a:r>
            <a:endParaRPr lang="de-DE" dirty="0" smtClean="0"/>
          </a:p>
          <a:p>
            <a:r>
              <a:rPr lang="de-DE" dirty="0" smtClean="0"/>
              <a:t>Main </a:t>
            </a:r>
            <a:r>
              <a:rPr lang="de-DE" dirty="0" err="1" smtClean="0"/>
              <a:t>tasks</a:t>
            </a:r>
            <a:r>
              <a:rPr lang="de-DE" dirty="0" smtClean="0"/>
              <a:t>: </a:t>
            </a:r>
          </a:p>
          <a:p>
            <a:r>
              <a:rPr lang="de-DE" dirty="0" smtClean="0"/>
              <a:t>-    aktive </a:t>
            </a:r>
            <a:r>
              <a:rPr lang="de-DE" dirty="0" err="1" smtClean="0"/>
              <a:t>contacts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/>
              <a:t>HSS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IUGS</a:t>
            </a:r>
          </a:p>
          <a:p>
            <a:pPr marL="285750" indent="-285750">
              <a:buFontTx/>
              <a:buChar char="-"/>
            </a:pPr>
            <a:r>
              <a:rPr lang="de-DE" dirty="0" err="1" smtClean="0"/>
              <a:t>Initiate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coordinate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GHSR-</a:t>
            </a:r>
            <a:r>
              <a:rPr lang="de-DE" dirty="0" err="1" smtClean="0"/>
              <a:t>nominations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German </a:t>
            </a:r>
            <a:r>
              <a:rPr lang="de-DE" dirty="0" err="1" smtClean="0"/>
              <a:t>natural</a:t>
            </a:r>
            <a:r>
              <a:rPr lang="de-DE" dirty="0" smtClean="0"/>
              <a:t> </a:t>
            </a:r>
            <a:r>
              <a:rPr lang="de-DE" dirty="0" err="1" smtClean="0"/>
              <a:t>stones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Public </a:t>
            </a:r>
            <a:r>
              <a:rPr lang="de-DE" dirty="0" err="1" smtClean="0"/>
              <a:t>relation</a:t>
            </a:r>
            <a:r>
              <a:rPr lang="de-DE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de-DE" dirty="0" err="1" smtClean="0"/>
              <a:t>Cooperation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national </a:t>
            </a:r>
            <a:r>
              <a:rPr lang="de-DE" dirty="0" err="1" smtClean="0"/>
              <a:t>and</a:t>
            </a:r>
            <a:r>
              <a:rPr lang="de-DE" dirty="0" smtClean="0"/>
              <a:t> international </a:t>
            </a:r>
            <a:r>
              <a:rPr lang="de-DE" dirty="0" err="1" smtClean="0"/>
              <a:t>institutions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organisations</a:t>
            </a:r>
            <a:endParaRPr lang="de-DE" dirty="0"/>
          </a:p>
          <a:p>
            <a:r>
              <a:rPr lang="de-DE" dirty="0" smtClean="0"/>
              <a:t>      (German </a:t>
            </a:r>
            <a:r>
              <a:rPr lang="de-DE" dirty="0"/>
              <a:t>UNESCO </a:t>
            </a:r>
            <a:r>
              <a:rPr lang="de-DE" dirty="0" err="1" smtClean="0"/>
              <a:t>Commission</a:t>
            </a:r>
            <a:r>
              <a:rPr lang="de-DE" dirty="0" smtClean="0"/>
              <a:t> </a:t>
            </a:r>
            <a:r>
              <a:rPr lang="de-DE" dirty="0"/>
              <a:t>(DUK), ICOMOS-ISCS, ICCROM und </a:t>
            </a:r>
            <a:r>
              <a:rPr lang="de-DE" dirty="0" smtClean="0"/>
              <a:t>IUNC) 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116700" y="5706784"/>
            <a:ext cx="724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Wingdings" panose="05000000000000000000" pitchFamily="2" charset="2"/>
              </a:rPr>
              <a:t> Press </a:t>
            </a:r>
            <a:r>
              <a:rPr lang="de-DE" dirty="0" err="1" smtClean="0">
                <a:sym typeface="Wingdings" panose="05000000000000000000" pitchFamily="2" charset="2"/>
              </a:rPr>
              <a:t>release</a:t>
            </a:r>
            <a:r>
              <a:rPr lang="de-DE" dirty="0" smtClean="0">
                <a:sym typeface="Wingdings" panose="05000000000000000000" pitchFamily="2" charset="2"/>
              </a:rPr>
              <a:t>, </a:t>
            </a:r>
            <a:r>
              <a:rPr lang="de-DE" dirty="0" err="1" smtClean="0">
                <a:sym typeface="Wingdings" panose="05000000000000000000" pitchFamily="2" charset="2"/>
              </a:rPr>
              <a:t>information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letters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these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institutions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and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organisations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1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06085" y="217493"/>
            <a:ext cx="7318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C00000"/>
                </a:solidFill>
              </a:rPr>
              <a:t>List </a:t>
            </a:r>
            <a:r>
              <a:rPr lang="de-DE" sz="2800" b="1" dirty="0" err="1" smtClean="0">
                <a:solidFill>
                  <a:srgbClr val="C00000"/>
                </a:solidFill>
              </a:rPr>
              <a:t>with</a:t>
            </a:r>
            <a:r>
              <a:rPr lang="de-DE" sz="2800" b="1" dirty="0" smtClean="0">
                <a:solidFill>
                  <a:srgbClr val="C00000"/>
                </a:solidFill>
              </a:rPr>
              <a:t> potential GHSR-</a:t>
            </a:r>
            <a:r>
              <a:rPr lang="de-DE" sz="2800" b="1" dirty="0" err="1" smtClean="0">
                <a:solidFill>
                  <a:srgbClr val="C00000"/>
                </a:solidFill>
              </a:rPr>
              <a:t>candidates</a:t>
            </a:r>
            <a:r>
              <a:rPr lang="de-DE" sz="2800" b="1" dirty="0" smtClean="0">
                <a:solidFill>
                  <a:srgbClr val="C00000"/>
                </a:solidFill>
              </a:rPr>
              <a:t> in Germany</a:t>
            </a:r>
            <a:endParaRPr lang="de-DE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904462"/>
              </p:ext>
            </p:extLst>
          </p:nvPr>
        </p:nvGraphicFramePr>
        <p:xfrm>
          <a:off x="1949240" y="817129"/>
          <a:ext cx="3633325" cy="5801580"/>
        </p:xfrm>
        <a:graphic>
          <a:graphicData uri="http://schemas.openxmlformats.org/drawingml/2006/table">
            <a:tbl>
              <a:tblPr/>
              <a:tblGrid>
                <a:gridCol w="1344397">
                  <a:extLst>
                    <a:ext uri="{9D8B030D-6E8A-4147-A177-3AD203B41FA5}">
                      <a16:colId xmlns:a16="http://schemas.microsoft.com/office/drawing/2014/main" val="651034231"/>
                    </a:ext>
                  </a:extLst>
                </a:gridCol>
                <a:gridCol w="2288928">
                  <a:extLst>
                    <a:ext uri="{9D8B030D-6E8A-4147-A177-3AD203B41FA5}">
                      <a16:colId xmlns:a16="http://schemas.microsoft.com/office/drawing/2014/main" val="2460714568"/>
                    </a:ext>
                  </a:extLst>
                </a:gridCol>
              </a:tblGrid>
              <a:tr h="17253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Bundesland</a:t>
                      </a:r>
                    </a:p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Gestein</a:t>
                      </a:r>
                    </a:p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410507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Niedersachsen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Obernkirchener</a:t>
                      </a:r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Sandstein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762486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Wesersandstein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007046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Bentheimer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Sandstein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202885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Raseneisenstein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965086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Porta-Sandstein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261149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Brandenburg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Findlinge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96557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NRW / HE / RP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"Lahnmarmor"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448903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NRW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Anröchter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Stein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750900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Baumberger Sandstein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111982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Ruhrsandsteine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5106850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Fredeburger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Schiefer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2605293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Sachsen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Elbsandstein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882206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Rochlitzer</a:t>
                      </a:r>
                      <a:r>
                        <a:rPr lang="de-DE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Porphyrtuff</a:t>
                      </a:r>
                      <a:endParaRPr lang="de-DE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8383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Lausitzer </a:t>
                      </a:r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Granodiorit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245604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Zöblitzer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Serpentinit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575037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"Sächsische Marmore"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144879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Rheinland-Pfalz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Rheinische Basaltlava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491916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Eifel-Tuffgesteine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1290142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Pfälzischer Buntsandstein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869979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Moselschiefer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268101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Bayern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Treuchtlinger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„Marmor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 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500695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Fränkischer Muschelkalk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6179872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Fränkischer Buntsandstein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675812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Kösseine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Granit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9425644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Bayerwald-Granit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971338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Suevit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40869"/>
                  </a:ext>
                </a:extLst>
              </a:tr>
              <a:tr h="172534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Rhätsandstein</a:t>
                      </a:r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de-DE" sz="1200" b="1" i="0" u="none" strike="noStrike" dirty="0" err="1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Solnhofener</a:t>
                      </a:r>
                      <a:r>
                        <a:rPr lang="de-DE" sz="1200" b="1" i="0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Kalkstein</a:t>
                      </a:r>
                      <a:endParaRPr lang="de-DE" sz="1200" b="1" i="0" u="none" strike="noStrike" dirty="0" smtClean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429194"/>
                  </a:ext>
                </a:extLst>
              </a:tr>
            </a:tbl>
          </a:graphicData>
        </a:graphic>
      </p:graphicFrame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449989"/>
              </p:ext>
            </p:extLst>
          </p:nvPr>
        </p:nvGraphicFramePr>
        <p:xfrm>
          <a:off x="7303736" y="1251090"/>
          <a:ext cx="3830905" cy="3273238"/>
        </p:xfrm>
        <a:graphic>
          <a:graphicData uri="http://schemas.openxmlformats.org/drawingml/2006/table">
            <a:tbl>
              <a:tblPr/>
              <a:tblGrid>
                <a:gridCol w="1732923">
                  <a:extLst>
                    <a:ext uri="{9D8B030D-6E8A-4147-A177-3AD203B41FA5}">
                      <a16:colId xmlns:a16="http://schemas.microsoft.com/office/drawing/2014/main" val="3477852957"/>
                    </a:ext>
                  </a:extLst>
                </a:gridCol>
                <a:gridCol w="2097982">
                  <a:extLst>
                    <a:ext uri="{9D8B030D-6E8A-4147-A177-3AD203B41FA5}">
                      <a16:colId xmlns:a16="http://schemas.microsoft.com/office/drawing/2014/main" val="1818403459"/>
                    </a:ext>
                  </a:extLst>
                </a:gridCol>
              </a:tblGrid>
              <a:tr h="248976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Baden-Württemberg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Schwarzwälder Buntsandstein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738259"/>
                  </a:ext>
                </a:extLst>
              </a:tr>
              <a:tr h="248976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Schilfsandstein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772575"/>
                  </a:ext>
                </a:extLst>
              </a:tr>
              <a:tr h="248976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Stubensandstein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911245"/>
                  </a:ext>
                </a:extLst>
              </a:tr>
              <a:tr h="248976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Zwiefalter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Travertin 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2123478"/>
                  </a:ext>
                </a:extLst>
              </a:tr>
              <a:tr h="248976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Baden-Württemberg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Schwarzwälder Granit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063169"/>
                  </a:ext>
                </a:extLst>
              </a:tr>
              <a:tr h="176975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Hessen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Odenwald-Quarz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500725"/>
                  </a:ext>
                </a:extLst>
              </a:tr>
              <a:tr h="176975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Thüringen / BY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Thüringer Dachschiefer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104168"/>
                  </a:ext>
                </a:extLst>
              </a:tr>
              <a:tr h="176975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Thüringen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Thür. </a:t>
                      </a:r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Rätsandstein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641208"/>
                  </a:ext>
                </a:extLst>
              </a:tr>
              <a:tr h="176975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Thür. Travertin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2536348"/>
                  </a:ext>
                </a:extLst>
              </a:tr>
              <a:tr h="176975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Saalburger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„Marmor“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699576"/>
                  </a:ext>
                </a:extLst>
              </a:tr>
              <a:tr h="176975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Thüringen/ST</a:t>
                      </a: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Muschelkalk</a:t>
                      </a:r>
                    </a:p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93970"/>
                  </a:ext>
                </a:extLst>
              </a:tr>
              <a:tr h="176975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Sachsen-Anhalt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Nebraer</a:t>
                      </a:r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Sandstein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864900"/>
                  </a:ext>
                </a:extLst>
              </a:tr>
              <a:tr h="344638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Brocken-Granit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760452"/>
                  </a:ext>
                </a:extLst>
              </a:tr>
              <a:tr h="176975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Bernburger Rogenstein</a:t>
                      </a:r>
                    </a:p>
                  </a:txBody>
                  <a:tcPr marL="4725" marR="4725" marT="4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0446441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25" y="6397892"/>
            <a:ext cx="914479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91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1374</Words>
  <Application>Microsoft Office PowerPoint</Application>
  <PresentationFormat>Breitbild</PresentationFormat>
  <Paragraphs>290</Paragraphs>
  <Slides>19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30" baseType="lpstr">
      <vt:lpstr>Arial</vt:lpstr>
      <vt:lpstr>Book Antiqua</vt:lpstr>
      <vt:lpstr>Book Antiqua,Bold</vt:lpstr>
      <vt:lpstr>Calibri</vt:lpstr>
      <vt:lpstr>Calibri Light</vt:lpstr>
      <vt:lpstr>NimbusRomNo9L-Regu</vt:lpstr>
      <vt:lpstr>Times New Roman</vt:lpstr>
      <vt:lpstr>Wingdings</vt:lpstr>
      <vt:lpstr>Office Theme</vt:lpstr>
      <vt:lpstr>Benutzerdefiniertes Design</vt:lpstr>
      <vt:lpstr>Acrobat Document</vt:lpstr>
      <vt:lpstr>“Global Heritage Stone Resource”  Activities in Germany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GZH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“Global Heritage Stone Resource”</dc:title>
  <dc:creator>Ehling, Angela</dc:creator>
  <cp:lastModifiedBy>Ehling, Angela</cp:lastModifiedBy>
  <cp:revision>80</cp:revision>
  <dcterms:created xsi:type="dcterms:W3CDTF">2018-04-06T10:54:14Z</dcterms:created>
  <dcterms:modified xsi:type="dcterms:W3CDTF">2020-04-27T06:24:30Z</dcterms:modified>
</cp:coreProperties>
</file>