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5" r:id="rId1"/>
  </p:sldMasterIdLst>
  <p:notesMasterIdLst>
    <p:notesMasterId r:id="rId24"/>
  </p:notesMasterIdLst>
  <p:handoutMasterIdLst>
    <p:handoutMasterId r:id="rId25"/>
  </p:handoutMasterIdLst>
  <p:sldIdLst>
    <p:sldId id="257" r:id="rId2"/>
    <p:sldId id="340" r:id="rId3"/>
    <p:sldId id="261" r:id="rId4"/>
    <p:sldId id="267" r:id="rId5"/>
    <p:sldId id="358" r:id="rId6"/>
    <p:sldId id="359" r:id="rId7"/>
    <p:sldId id="345" r:id="rId8"/>
    <p:sldId id="327" r:id="rId9"/>
    <p:sldId id="328" r:id="rId10"/>
    <p:sldId id="329" r:id="rId11"/>
    <p:sldId id="330" r:id="rId12"/>
    <p:sldId id="282" r:id="rId13"/>
    <p:sldId id="285" r:id="rId14"/>
    <p:sldId id="287" r:id="rId15"/>
    <p:sldId id="289" r:id="rId16"/>
    <p:sldId id="291" r:id="rId17"/>
    <p:sldId id="349" r:id="rId18"/>
    <p:sldId id="308" r:id="rId19"/>
    <p:sldId id="360" r:id="rId20"/>
    <p:sldId id="357" r:id="rId21"/>
    <p:sldId id="356" r:id="rId22"/>
    <p:sldId id="334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23"/>
  </p:normalViewPr>
  <p:slideViewPr>
    <p:cSldViewPr snapToGrid="0" snapToObjects="1">
      <p:cViewPr varScale="1">
        <p:scale>
          <a:sx n="131" d="100"/>
          <a:sy n="131" d="100"/>
        </p:scale>
        <p:origin x="-24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0A9FE-C27E-407B-A108-FF57B66908BB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7F0AB-EA41-4818-BA39-743808DF00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731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65700-4C0A-4776-B628-D33200686DF8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E9843-5ACC-4C8B-8F12-2556E717D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279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7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1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1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E9843-5ACC-4C8B-8F12-2556E717D97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566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WGB-48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879166A-3EA9-9F4D-B0BC-285322AB31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8814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WGB-48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25C7B93-AC92-489E-A999-858B02EBFE4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8702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WGB-48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166A-3EA9-9F4D-B0BC-285322AB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42999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WGB-48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166A-3EA9-9F4D-B0BC-285322AB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82150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WGB-48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166A-3EA9-9F4D-B0BC-285322AB3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4319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89065" y="4817024"/>
            <a:ext cx="2896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EGU2020: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 Sharing Geoscience Online 4-8 May, 2020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WGB-48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5A299-1E4F-4E70-BCCD-F13B19596FF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Background.jpg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3" t="64407" r="-48" b="18668"/>
          <a:stretch/>
        </p:blipFill>
        <p:spPr>
          <a:xfrm>
            <a:off x="-176695" y="0"/>
            <a:ext cx="9325113" cy="7537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5" descr="H:\Corporate Identity\2019 CTBTO Logos\English\PNG\CTBTO Logo_Long Version_White_2018_EN_Full Name.pn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" y="23853"/>
            <a:ext cx="2949933" cy="4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93" y="29464"/>
            <a:ext cx="975665" cy="341362"/>
          </a:xfrm>
          <a:prstGeom prst="rect">
            <a:avLst/>
          </a:prstGeom>
        </p:spPr>
      </p:pic>
      <p:pic>
        <p:nvPicPr>
          <p:cNvPr id="10" name="Picture 5" descr="H:\Corporate Identity\2019 CTBTO Logos\English\PNG\CTBTO Logo_Long Version_White_2018_EN_Full Name.png"/>
          <p:cNvPicPr>
            <a:picLocks noChangeAspect="1" noChangeArrowheads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" y="23853"/>
            <a:ext cx="2949933" cy="42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93" y="29464"/>
            <a:ext cx="975665" cy="3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4" r:id="rId4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Jeffrey.A.Hanson@leidos.com" TargetMode="External"/><Relationship Id="rId3" Type="http://schemas.openxmlformats.org/officeDocument/2006/relationships/hyperlink" Target="mailto:Mario.Zampolli@ctbto.org" TargetMode="External"/><Relationship Id="rId7" Type="http://schemas.openxmlformats.org/officeDocument/2006/relationships/hyperlink" Target="mailto:Jeffry.L.Stevens@leidos.com" TargetMode="External"/><Relationship Id="rId2" Type="http://schemas.openxmlformats.org/officeDocument/2006/relationships/hyperlink" Target="mailto:Peter.Nielsen@ctbto.or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Pierrick.Mialle@ctbto.org" TargetMode="External"/><Relationship Id="rId5" Type="http://schemas.openxmlformats.org/officeDocument/2006/relationships/hyperlink" Target="mailto:Georgios.Haralabus@ctbto.org" TargetMode="External"/><Relationship Id="rId4" Type="http://schemas.openxmlformats.org/officeDocument/2006/relationships/hyperlink" Target="mailto:Ronan.LeBras@ctbto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wmv"/><Relationship Id="rId7" Type="http://schemas.openxmlformats.org/officeDocument/2006/relationships/image" Target="../media/image12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.wm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eodynamics.org/cig/software/specfem2d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6075BD-367F-C341-A38B-023671C53A64}"/>
              </a:ext>
            </a:extLst>
          </p:cNvPr>
          <p:cNvSpPr txBox="1"/>
          <p:nvPr/>
        </p:nvSpPr>
        <p:spPr>
          <a:xfrm>
            <a:off x="1075056" y="2987657"/>
            <a:ext cx="71068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P.L. </a:t>
            </a:r>
            <a:r>
              <a:rPr lang="en-US" sz="1400" b="1" smtClean="0">
                <a:latin typeface="Arial" panose="020B0604020202020204" pitchFamily="34" charset="0"/>
                <a:cs typeface="Arial" panose="020B0604020202020204" pitchFamily="34" charset="0"/>
              </a:rPr>
              <a:t>Nielsen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M. Zampolli, R. Le Bras and G.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Haralabus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CTBTO, Vienna, Austria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J.L. Stevens and J. Hanson,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Leidos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San Diego, USA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000" dirty="0">
                <a:solidFill>
                  <a:prstClr val="black"/>
                </a:solidFill>
                <a:hlinkClick r:id="rId2"/>
              </a:rPr>
              <a:t>Peter.Nielsen@ctbto.org</a:t>
            </a:r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1000" dirty="0">
                <a:solidFill>
                  <a:prstClr val="black"/>
                </a:solidFill>
                <a:hlinkClick r:id="rId3"/>
              </a:rPr>
              <a:t>Mario.Zampolli@ctbto.org</a:t>
            </a:r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1000" dirty="0">
                <a:solidFill>
                  <a:prstClr val="black"/>
                </a:solidFill>
                <a:hlinkClick r:id="rId4"/>
              </a:rPr>
              <a:t>Ronan.LeBras@ctbto.org</a:t>
            </a:r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1000" dirty="0">
                <a:solidFill>
                  <a:prstClr val="black"/>
                </a:solidFill>
                <a:hlinkClick r:id="rId5"/>
              </a:rPr>
              <a:t>Georgios.Haralabus@ctbto.org</a:t>
            </a:r>
            <a:endParaRPr lang="en-US" sz="1000" dirty="0">
              <a:solidFill>
                <a:prstClr val="black"/>
              </a:solidFill>
            </a:endParaRPr>
          </a:p>
          <a:p>
            <a:pPr lvl="0"/>
            <a:r>
              <a:rPr lang="en-US" sz="1000" dirty="0">
                <a:solidFill>
                  <a:prstClr val="black"/>
                </a:solidFill>
                <a:hlinkClick r:id="rId6"/>
              </a:rPr>
              <a:t>Pierrick.Mialle@ctbto.org</a:t>
            </a:r>
            <a:endParaRPr lang="en-US" sz="1000" dirty="0">
              <a:solidFill>
                <a:prstClr val="black"/>
              </a:solidFill>
            </a:endParaRPr>
          </a:p>
          <a:p>
            <a:r>
              <a:rPr lang="en-US" sz="1000" dirty="0" smtClean="0">
                <a:hlinkClick r:id="rId7"/>
              </a:rPr>
              <a:t>Jeffry.L.Stevens@leidos.com</a:t>
            </a:r>
            <a:endParaRPr lang="en-US" sz="1000" dirty="0" smtClean="0"/>
          </a:p>
          <a:p>
            <a:r>
              <a:rPr lang="en-US" sz="1000" dirty="0" smtClean="0">
                <a:hlinkClick r:id="rId8"/>
              </a:rPr>
              <a:t>Jeffrey.A.Hanson@leidos.com</a:t>
            </a:r>
            <a:endParaRPr lang="en-US" sz="1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76200" y="443638"/>
            <a:ext cx="22098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5988" eaLnBrk="0" hangingPunct="0">
              <a:spcBef>
                <a:spcPct val="50000"/>
              </a:spcBef>
            </a:pPr>
            <a:r>
              <a:rPr lang="en-US" sz="500" b="1" dirty="0">
                <a:solidFill>
                  <a:srgbClr val="FFFFFF"/>
                </a:solidFill>
                <a:latin typeface="Avenir Heavy"/>
                <a:cs typeface="Avenir Heavy"/>
              </a:rPr>
              <a:t>Disclaimer</a:t>
            </a:r>
          </a:p>
          <a:p>
            <a:pPr defTabSz="915988" eaLnBrk="0" hangingPunct="0">
              <a:spcBef>
                <a:spcPts val="0"/>
              </a:spcBef>
            </a:pPr>
            <a:r>
              <a:rPr lang="en-US" sz="500" dirty="0">
                <a:solidFill>
                  <a:srgbClr val="FFFFFF"/>
                </a:solidFill>
                <a:latin typeface="Avenir Medium"/>
                <a:cs typeface="Avenir Medium"/>
              </a:rPr>
              <a:t>The views expressed on this </a:t>
            </a:r>
            <a:r>
              <a:rPr lang="en-US" sz="500" dirty="0" smtClean="0">
                <a:solidFill>
                  <a:srgbClr val="FFFFFF"/>
                </a:solidFill>
                <a:latin typeface="Avenir Medium"/>
                <a:cs typeface="Avenir Medium"/>
              </a:rPr>
              <a:t>presentation </a:t>
            </a:r>
            <a:r>
              <a:rPr lang="en-US" sz="500" dirty="0">
                <a:solidFill>
                  <a:srgbClr val="FFFFFF"/>
                </a:solidFill>
                <a:latin typeface="Avenir Medium"/>
                <a:cs typeface="Avenir Medium"/>
              </a:rPr>
              <a:t>are those of the author and do not necessarily reflect the view of the CTBTO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428" y="1187798"/>
            <a:ext cx="80149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CC9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Estimates of </a:t>
            </a:r>
            <a:r>
              <a:rPr lang="en-GB" sz="3200" b="1" dirty="0" err="1">
                <a:solidFill>
                  <a:srgbClr val="CC9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seismo</a:t>
            </a:r>
            <a:r>
              <a:rPr lang="en-GB" sz="3200" b="1" dirty="0">
                <a:solidFill>
                  <a:srgbClr val="CC9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-acoustic transfer functions relevant to CTBT</a:t>
            </a:r>
          </a:p>
          <a:p>
            <a:pPr algn="ctr"/>
            <a:r>
              <a:rPr lang="en-GB" sz="3200" b="1" dirty="0">
                <a:solidFill>
                  <a:srgbClr val="CC9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IMS T-phase </a:t>
            </a:r>
            <a:r>
              <a:rPr lang="en-GB" sz="3200" b="1" dirty="0" smtClean="0">
                <a:solidFill>
                  <a:srgbClr val="CC9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stations</a:t>
            </a:r>
            <a:r>
              <a:rPr lang="en-GB" sz="3200" b="1" baseline="30000" dirty="0" smtClean="0">
                <a:solidFill>
                  <a:srgbClr val="CC9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*)</a:t>
            </a:r>
            <a:endParaRPr lang="en-GB" sz="3200" b="1" dirty="0">
              <a:solidFill>
                <a:srgbClr val="CC9E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80535" y="336332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EGU2020: Sharing Geoscience </a:t>
            </a:r>
            <a:r>
              <a:rPr lang="en-US" sz="800" b="1" dirty="0" smtClean="0">
                <a:solidFill>
                  <a:schemeClr val="bg1"/>
                </a:solidFill>
              </a:rPr>
              <a:t>Online</a:t>
            </a:r>
          </a:p>
          <a:p>
            <a:r>
              <a:rPr lang="en-US" sz="800" b="1" dirty="0">
                <a:solidFill>
                  <a:schemeClr val="bg1"/>
                </a:solidFill>
              </a:rPr>
              <a:t>Session: ITS1.7/SM3.5 </a:t>
            </a:r>
            <a:endParaRPr lang="en-US" sz="800" b="1" dirty="0" smtClean="0">
              <a:solidFill>
                <a:schemeClr val="bg1"/>
              </a:solidFill>
            </a:endParaRPr>
          </a:p>
          <a:p>
            <a:r>
              <a:rPr lang="en-US" sz="800" b="1" dirty="0" smtClean="0">
                <a:solidFill>
                  <a:schemeClr val="bg1"/>
                </a:solidFill>
              </a:rPr>
              <a:t>Abstract: </a:t>
            </a:r>
            <a:r>
              <a:rPr lang="en-US" sz="800" b="1" dirty="0">
                <a:solidFill>
                  <a:schemeClr val="bg1"/>
                </a:solidFill>
              </a:rPr>
              <a:t>EGU2020-4594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3310" y="4215732"/>
            <a:ext cx="42689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/>
              <a:t>*</a:t>
            </a:r>
            <a:r>
              <a:rPr lang="en-US" sz="1000" dirty="0" smtClean="0"/>
              <a:t>Part of the presentation submitted for publication in Pure and Applied Geophysics, Springer Nature:</a:t>
            </a:r>
          </a:p>
          <a:p>
            <a:r>
              <a:rPr lang="en-US" sz="1000" dirty="0" smtClean="0"/>
              <a:t>“Calculation </a:t>
            </a:r>
            <a:r>
              <a:rPr lang="en-US" sz="1000" dirty="0"/>
              <a:t>of </a:t>
            </a:r>
            <a:r>
              <a:rPr lang="en-US" sz="1000" dirty="0" err="1"/>
              <a:t>Hydroacoustic</a:t>
            </a:r>
            <a:r>
              <a:rPr lang="en-US" sz="1000" dirty="0"/>
              <a:t> Propagation and Conversion to Seismic Phases at </a:t>
            </a:r>
            <a:r>
              <a:rPr lang="en-US" sz="1000" dirty="0" smtClean="0"/>
              <a:t>T-Stations” by </a:t>
            </a:r>
            <a:r>
              <a:rPr lang="en-US" sz="1000" dirty="0"/>
              <a:t>Jeffry L. </a:t>
            </a:r>
            <a:r>
              <a:rPr lang="en-US" sz="1000" dirty="0" smtClean="0"/>
              <a:t>Stevens, Jeffrey Hanson, </a:t>
            </a:r>
            <a:r>
              <a:rPr lang="en-US" sz="1000" dirty="0"/>
              <a:t>Peter Nielsen, Mario Zampolli, Ronan </a:t>
            </a:r>
            <a:r>
              <a:rPr lang="en-US" sz="1000" dirty="0" smtClean="0"/>
              <a:t>Le Bras, Georgios </a:t>
            </a:r>
            <a:r>
              <a:rPr lang="en-US" sz="1000" dirty="0" err="1" smtClean="0"/>
              <a:t>Haralabus</a:t>
            </a:r>
            <a:r>
              <a:rPr lang="en-US" sz="1000" dirty="0" smtClean="0"/>
              <a:t> and Steven M. Day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7389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69" y="1355243"/>
            <a:ext cx="4498424" cy="3375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1121880"/>
            <a:ext cx="461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Sloping Bathymetry - </a:t>
            </a:r>
          </a:p>
          <a:p>
            <a:pPr algn="r"/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Waveforms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T-Station 5 km inland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1117" y="1170577"/>
            <a:ext cx="386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Signal filtered </a:t>
            </a:r>
            <a:r>
              <a:rPr lang="en-US" dirty="0" smtClean="0">
                <a:solidFill>
                  <a:prstClr val="black"/>
                </a:solidFill>
              </a:rPr>
              <a:t>4-30 Hz, zoom on P wave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188" y="1877950"/>
            <a:ext cx="3183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Dependence </a:t>
            </a:r>
            <a:r>
              <a:rPr lang="en-US" sz="1600" dirty="0">
                <a:solidFill>
                  <a:prstClr val="black"/>
                </a:solidFill>
              </a:rPr>
              <a:t>on slope is </a:t>
            </a:r>
            <a:r>
              <a:rPr lang="en-US" sz="1600" dirty="0" smtClean="0">
                <a:solidFill>
                  <a:prstClr val="black"/>
                </a:solidFill>
              </a:rPr>
              <a:t>complicated.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The </a:t>
            </a:r>
            <a:r>
              <a:rPr lang="en-US" sz="1600" dirty="0">
                <a:solidFill>
                  <a:prstClr val="black"/>
                </a:solidFill>
              </a:rPr>
              <a:t>most important factor is the efficiency of  </a:t>
            </a:r>
            <a:r>
              <a:rPr lang="en-GB" sz="1600" dirty="0">
                <a:solidFill>
                  <a:prstClr val="black"/>
                </a:solidFill>
              </a:rPr>
              <a:t>conversion in the direction of the </a:t>
            </a:r>
            <a:r>
              <a:rPr lang="en-GB" sz="1600" dirty="0" smtClean="0">
                <a:solidFill>
                  <a:prstClr val="black"/>
                </a:solidFill>
              </a:rPr>
              <a:t>station.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426958" y="2727755"/>
            <a:ext cx="6014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Velocity</a:t>
            </a:r>
            <a:endParaRPr lang="en-GB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6583682" y="4475719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Time (s)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20107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ope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305" t="7277" r="6150" b="6801"/>
          <a:stretch/>
        </p:blipFill>
        <p:spPr>
          <a:xfrm>
            <a:off x="172663" y="1491212"/>
            <a:ext cx="4345152" cy="25554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962860"/>
            <a:ext cx="67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Sloping </a:t>
            </a: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Bathymetry: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 Process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1897" y="4052733"/>
            <a:ext cx="183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5 Degree Slope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3137" y="4046640"/>
            <a:ext cx="196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30 Degree Slope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68584" y="4434448"/>
            <a:ext cx="989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Movies show the propagating wave from the start of the calculations through 30 seconds</a:t>
            </a:r>
          </a:p>
        </p:txBody>
      </p:sp>
      <p:pic>
        <p:nvPicPr>
          <p:cNvPr id="4" name="Slope_30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6893" t="6972" r="6257" b="7044"/>
          <a:stretch/>
        </p:blipFill>
        <p:spPr>
          <a:xfrm>
            <a:off x="4638551" y="1491212"/>
            <a:ext cx="4354373" cy="25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978762"/>
            <a:ext cx="623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Modelling of Wave </a:t>
            </a:r>
            <a:r>
              <a:rPr lang="en-US" dirty="0"/>
              <a:t>C</a:t>
            </a:r>
            <a:r>
              <a:rPr lang="en-US" dirty="0" smtClean="0"/>
              <a:t>onversion: The </a:t>
            </a:r>
            <a:r>
              <a:rPr lang="en-US" dirty="0"/>
              <a:t>IMS </a:t>
            </a:r>
            <a:r>
              <a:rPr lang="en-US" dirty="0" err="1"/>
              <a:t>Hydroacoustic</a:t>
            </a:r>
            <a:r>
              <a:rPr lang="en-US" dirty="0"/>
              <a:t> Network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60" y="1501921"/>
            <a:ext cx="2596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/>
              <a:t>Calculations </a:t>
            </a:r>
            <a:r>
              <a:rPr lang="en-GB" sz="1600" dirty="0"/>
              <a:t>for the 5 T-stations (HA02, HA05, HA06, HA07, HA09</a:t>
            </a:r>
            <a:r>
              <a:rPr lang="en-GB" sz="1600" dirty="0" smtClean="0"/>
              <a:t>).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GB" sz="1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/>
              <a:t>Calculations for </a:t>
            </a:r>
            <a:r>
              <a:rPr lang="en-GB" sz="1600" dirty="0"/>
              <a:t>3 </a:t>
            </a:r>
            <a:r>
              <a:rPr lang="en-GB" sz="1600" dirty="0" err="1"/>
              <a:t>hydroacoustic</a:t>
            </a:r>
            <a:r>
              <a:rPr lang="en-GB" sz="1600" dirty="0"/>
              <a:t> stations which have co-located non-IMS </a:t>
            </a:r>
            <a:r>
              <a:rPr lang="en-GB" sz="1600" dirty="0" smtClean="0"/>
              <a:t>seismometers (HA04</a:t>
            </a:r>
            <a:r>
              <a:rPr lang="en-GB" sz="1600" dirty="0"/>
              <a:t>, HA10, and HA11</a:t>
            </a:r>
            <a:r>
              <a:rPr lang="en-GB" sz="1600" dirty="0" smtClean="0"/>
              <a:t>).</a:t>
            </a:r>
            <a:endParaRPr lang="en-GB" sz="1600" dirty="0"/>
          </a:p>
        </p:txBody>
      </p:sp>
      <p:pic>
        <p:nvPicPr>
          <p:cNvPr id="7" name="Picture 6" descr="trim_World_Ma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15" y="1541767"/>
            <a:ext cx="6353330" cy="299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954909"/>
            <a:ext cx="461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IMS T-Station Calculations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540" y="1276535"/>
            <a:ext cx="8011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Example is H06N from a 3000m deep explosion source 500 km to the north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/>
              <a:t>Attenuation was </a:t>
            </a:r>
            <a:r>
              <a:rPr lang="en-GB" sz="1600" dirty="0"/>
              <a:t>included in this calculation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Orange line is the </a:t>
            </a:r>
            <a:r>
              <a:rPr lang="en-GB" sz="1600" dirty="0" smtClean="0"/>
              <a:t>SPECFEM source </a:t>
            </a:r>
            <a:r>
              <a:rPr lang="en-GB" sz="1600" dirty="0"/>
              <a:t>input </a:t>
            </a:r>
            <a:r>
              <a:rPr lang="en-GB" sz="1600" dirty="0" smtClean="0"/>
              <a:t>location, where the incoming waves from RAM or KRAKEN are coupled to the SPECFEM2D domain.</a:t>
            </a:r>
            <a:endParaRPr lang="en-GB" sz="1600" dirty="0"/>
          </a:p>
        </p:txBody>
      </p:sp>
      <p:pic>
        <p:nvPicPr>
          <p:cNvPr id="2" name="H06N_az345_poly.Q.spc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174" t="21190" r="7924" b="16722"/>
          <a:stretch/>
        </p:blipFill>
        <p:spPr>
          <a:xfrm>
            <a:off x="169300" y="2544577"/>
            <a:ext cx="8863985" cy="218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8" y="804232"/>
            <a:ext cx="827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to Measurements: </a:t>
            </a:r>
          </a:p>
          <a:p>
            <a:r>
              <a:rPr lang="en-US" b="1" i="1" dirty="0" smtClean="0"/>
              <a:t>smoothed</a:t>
            </a:r>
            <a:r>
              <a:rPr lang="en-US" i="1" dirty="0" smtClean="0"/>
              <a:t> </a:t>
            </a:r>
            <a:r>
              <a:rPr lang="en-US" dirty="0" smtClean="0"/>
              <a:t>T-Phase </a:t>
            </a:r>
            <a:r>
              <a:rPr lang="en-US" dirty="0"/>
              <a:t>Transfer </a:t>
            </a:r>
            <a:r>
              <a:rPr lang="en-US" dirty="0" smtClean="0"/>
              <a:t>Functions, first rough model data comparison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/>
          <a:stretch/>
        </p:blipFill>
        <p:spPr>
          <a:xfrm>
            <a:off x="86270" y="1429945"/>
            <a:ext cx="3122982" cy="2475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r="5819"/>
          <a:stretch/>
        </p:blipFill>
        <p:spPr>
          <a:xfrm>
            <a:off x="3105510" y="1429945"/>
            <a:ext cx="2937487" cy="247559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4445" r="7053" b="2234"/>
          <a:stretch/>
        </p:blipFill>
        <p:spPr bwMode="auto">
          <a:xfrm>
            <a:off x="6161987" y="1548698"/>
            <a:ext cx="2946565" cy="23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565" y="3835434"/>
            <a:ext cx="256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Calculated </a:t>
            </a:r>
            <a:r>
              <a:rPr lang="en-US" i="1" dirty="0" smtClean="0"/>
              <a:t>without</a:t>
            </a:r>
            <a:r>
              <a:rPr lang="en-US" dirty="0" smtClean="0"/>
              <a:t> elastic attenuation 2-50 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2181" y="383554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Calculated with elastic attenuation 2-50 Hz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09758" y="381927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Observed 2-20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71" y="776515"/>
            <a:ext cx="3451448" cy="20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964928"/>
            <a:ext cx="461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Example: Florida Explosions </a:t>
            </a:r>
            <a:r>
              <a:rPr lang="en-GB" dirty="0"/>
              <a:t>Recorded at ASCN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00" y="2853786"/>
            <a:ext cx="3687553" cy="20742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6426" y="1446924"/>
            <a:ext cx="467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/>
              <a:t>Underwater Explosions off the East Coast of Florida</a:t>
            </a:r>
            <a:r>
              <a:rPr lang="en-GB" sz="1600" baseline="30000" dirty="0" smtClean="0"/>
              <a:t>1</a:t>
            </a:r>
            <a:endParaRPr lang="en-GB" sz="1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5 </a:t>
            </a:r>
            <a:r>
              <a:rPr lang="en-GB" sz="1600" dirty="0" smtClean="0"/>
              <a:t>explosive sources </a:t>
            </a:r>
            <a:r>
              <a:rPr lang="en-GB" sz="1600" dirty="0"/>
              <a:t>(7 ton TNT </a:t>
            </a:r>
            <a:r>
              <a:rPr lang="en-GB" sz="1600" dirty="0" smtClean="0"/>
              <a:t>equivalent each)</a:t>
            </a:r>
            <a:endParaRPr lang="en-GB" sz="16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6616"/>
              </p:ext>
            </p:extLst>
          </p:nvPr>
        </p:nvGraphicFramePr>
        <p:xfrm>
          <a:off x="599423" y="2104888"/>
          <a:ext cx="4343513" cy="1919448"/>
        </p:xfrm>
        <a:graphic>
          <a:graphicData uri="http://schemas.openxmlformats.org/drawingml/2006/table">
            <a:tbl>
              <a:tblPr firstRow="1" firstCol="1" bandRow="1"/>
              <a:tblGrid>
                <a:gridCol w="696608">
                  <a:extLst>
                    <a:ext uri="{9D8B030D-6E8A-4147-A177-3AD203B41FA5}">
                      <a16:colId xmlns:a16="http://schemas.microsoft.com/office/drawing/2014/main" xmlns="" val="3297902495"/>
                    </a:ext>
                  </a:extLst>
                </a:gridCol>
                <a:gridCol w="958544">
                  <a:extLst>
                    <a:ext uri="{9D8B030D-6E8A-4147-A177-3AD203B41FA5}">
                      <a16:colId xmlns:a16="http://schemas.microsoft.com/office/drawing/2014/main" xmlns="" val="3246854574"/>
                    </a:ext>
                  </a:extLst>
                </a:gridCol>
                <a:gridCol w="817102">
                  <a:extLst>
                    <a:ext uri="{9D8B030D-6E8A-4147-A177-3AD203B41FA5}">
                      <a16:colId xmlns:a16="http://schemas.microsoft.com/office/drawing/2014/main" xmlns="" val="2865721697"/>
                    </a:ext>
                  </a:extLst>
                </a:gridCol>
                <a:gridCol w="683696">
                  <a:extLst>
                    <a:ext uri="{9D8B030D-6E8A-4147-A177-3AD203B41FA5}">
                      <a16:colId xmlns:a16="http://schemas.microsoft.com/office/drawing/2014/main" xmlns="" val="3929703210"/>
                    </a:ext>
                  </a:extLst>
                </a:gridCol>
                <a:gridCol w="667020">
                  <a:extLst>
                    <a:ext uri="{9D8B030D-6E8A-4147-A177-3AD203B41FA5}">
                      <a16:colId xmlns:a16="http://schemas.microsoft.com/office/drawing/2014/main" xmlns="" val="1129856421"/>
                    </a:ext>
                  </a:extLst>
                </a:gridCol>
                <a:gridCol w="520543">
                  <a:extLst>
                    <a:ext uri="{9D8B030D-6E8A-4147-A177-3AD203B41FA5}">
                      <a16:colId xmlns:a16="http://schemas.microsoft.com/office/drawing/2014/main" xmlns="" val="651295466"/>
                    </a:ext>
                  </a:extLst>
                </a:gridCol>
              </a:tblGrid>
              <a:tr h="3199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Event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Time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Lat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</a:t>
                      </a:r>
                      <a:r>
                        <a:rPr lang="en-US" sz="1400" baseline="-25000" dirty="0" err="1">
                          <a:effectLst/>
                        </a:rPr>
                        <a:t>b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1241521"/>
                  </a:ext>
                </a:extLst>
              </a:tr>
              <a:tr h="3199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2016/06/10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17:10:49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29.941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79.575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8655667"/>
                  </a:ext>
                </a:extLst>
              </a:tr>
              <a:tr h="3199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2016/06/23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17:20:00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29.948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79.479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2629138"/>
                  </a:ext>
                </a:extLst>
              </a:tr>
              <a:tr h="3199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2016/07/16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20:00:12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29.676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79.573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0985304"/>
                  </a:ext>
                </a:extLst>
              </a:tr>
              <a:tr h="3199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2016/09/04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18:29:32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30.362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79.537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5198829"/>
                  </a:ext>
                </a:extLst>
              </a:tr>
              <a:tr h="31990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2016/09/21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16:30:55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30.173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79.568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venir LT Std 35 Light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258044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93977" y="4157861"/>
            <a:ext cx="503240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algn="just">
              <a:spcBef>
                <a:spcPts val="0"/>
              </a:spcBef>
              <a:spcAft>
                <a:spcPts val="600"/>
              </a:spcAft>
            </a:pPr>
            <a:r>
              <a:rPr lang="en-US" sz="10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en-US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R. </a:t>
            </a:r>
            <a:r>
              <a:rPr lang="en-US" sz="1000" dirty="0" smtClean="0">
                <a:ea typeface="Times New Roman" panose="02020603050405020304" pitchFamily="18" charset="0"/>
              </a:rPr>
              <a:t>Heyburn, S. </a:t>
            </a:r>
            <a:r>
              <a:rPr lang="en-US" sz="1000" dirty="0">
                <a:ea typeface="Times New Roman" panose="02020603050405020304" pitchFamily="18" charset="0"/>
              </a:rPr>
              <a:t>E. J. Nippress and </a:t>
            </a:r>
            <a:r>
              <a:rPr lang="en-US" sz="1000" dirty="0" smtClean="0">
                <a:ea typeface="Times New Roman" panose="02020603050405020304" pitchFamily="18" charset="0"/>
              </a:rPr>
              <a:t>D. </a:t>
            </a:r>
            <a:r>
              <a:rPr lang="en-US" sz="1000" dirty="0">
                <a:ea typeface="Times New Roman" panose="02020603050405020304" pitchFamily="18" charset="0"/>
              </a:rPr>
              <a:t>Bowers (2016), “Seismic and </a:t>
            </a:r>
            <a:r>
              <a:rPr lang="en-US" sz="1000" dirty="0" err="1" smtClean="0">
                <a:ea typeface="Times New Roman" panose="02020603050405020304" pitchFamily="18" charset="0"/>
              </a:rPr>
              <a:t>Hydroacoustic</a:t>
            </a:r>
            <a:r>
              <a:rPr lang="en-US" sz="1000" dirty="0">
                <a:ea typeface="Times New Roman" panose="02020603050405020304" pitchFamily="18" charset="0"/>
              </a:rPr>
              <a:t> </a:t>
            </a:r>
            <a:r>
              <a:rPr lang="en-US" sz="1000" dirty="0" smtClean="0">
                <a:ea typeface="Times New Roman" panose="02020603050405020304" pitchFamily="18" charset="0"/>
              </a:rPr>
              <a:t>Observations </a:t>
            </a:r>
            <a:r>
              <a:rPr lang="en-US" sz="1000" dirty="0">
                <a:ea typeface="Times New Roman" panose="02020603050405020304" pitchFamily="18" charset="0"/>
              </a:rPr>
              <a:t>from Underwater Explosions off the East Coast of Florida,” </a:t>
            </a:r>
            <a:r>
              <a:rPr lang="en-US" sz="1000" i="1" dirty="0">
                <a:ea typeface="Times New Roman" panose="02020603050405020304" pitchFamily="18" charset="0"/>
              </a:rPr>
              <a:t>Bull. Seism. Soc. Am</a:t>
            </a:r>
            <a:r>
              <a:rPr lang="en-US" sz="1000" dirty="0">
                <a:ea typeface="Times New Roman" panose="02020603050405020304" pitchFamily="18" charset="0"/>
              </a:rPr>
              <a:t>., </a:t>
            </a:r>
            <a:r>
              <a:rPr lang="en-US" sz="1000" b="1" dirty="0">
                <a:ea typeface="Times New Roman" panose="02020603050405020304" pitchFamily="18" charset="0"/>
              </a:rPr>
              <a:t>108</a:t>
            </a:r>
            <a:r>
              <a:rPr lang="en-US" sz="1000" dirty="0">
                <a:ea typeface="Times New Roman" panose="02020603050405020304" pitchFamily="18" charset="0"/>
              </a:rPr>
              <a:t> (6), 3612-3624; </a:t>
            </a:r>
            <a:r>
              <a:rPr lang="en-US" sz="1000" dirty="0" err="1">
                <a:ea typeface="Times New Roman" panose="02020603050405020304" pitchFamily="18" charset="0"/>
              </a:rPr>
              <a:t>doi</a:t>
            </a:r>
            <a:r>
              <a:rPr lang="en-US" sz="1000" dirty="0">
                <a:ea typeface="Times New Roman" panose="02020603050405020304" pitchFamily="18" charset="0"/>
              </a:rPr>
              <a:t>: 10.1785/0120180105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34739" y="768989"/>
            <a:ext cx="1374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HA10 North triplet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1712" y="2445388"/>
            <a:ext cx="1374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HA10 South triplet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3259" y="1167736"/>
            <a:ext cx="174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Butt Crater seismometer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Ascension Island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86222">
            <a:off x="6624808" y="3825584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Geodesic path ~8000 km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CN_az304_poly.ram.Q.spc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61" t="21451" r="7740" b="17244"/>
          <a:stretch/>
        </p:blipFill>
        <p:spPr>
          <a:xfrm>
            <a:off x="166978" y="1836743"/>
            <a:ext cx="8792250" cy="2138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27" y="970808"/>
            <a:ext cx="4398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a calculation for HA10 and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ASCN non-IMS Seismometer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3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103" y="1434866"/>
            <a:ext cx="2133604" cy="159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7527" y="1436880"/>
            <a:ext cx="2133604" cy="159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103" y="3084472"/>
            <a:ext cx="2133604" cy="159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8858" y="3099089"/>
            <a:ext cx="2133604" cy="1583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931056"/>
            <a:ext cx="871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Comparison </a:t>
            </a:r>
            <a:r>
              <a:rPr lang="en-GB" dirty="0" smtClean="0"/>
              <a:t>between Model and </a:t>
            </a:r>
            <a:r>
              <a:rPr lang="en-GB" dirty="0"/>
              <a:t>Data from Florida </a:t>
            </a:r>
            <a:r>
              <a:rPr lang="en-GB" dirty="0" smtClean="0"/>
              <a:t>Explosions at ASCN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00490" y="1428159"/>
            <a:ext cx="4108034" cy="16332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00490" y="3061409"/>
            <a:ext cx="4108034" cy="16605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362527" y="3193524"/>
            <a:ext cx="170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Calculated with SPECFEM2D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5605206" y="3172171"/>
            <a:ext cx="118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Calculated with RAM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5514519" y="1527217"/>
            <a:ext cx="154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Data: Hydro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489536" y="1518174"/>
            <a:ext cx="1548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Data: Seismic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52798" y="1617695"/>
            <a:ext cx="393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Calculations were initiated </a:t>
            </a:r>
            <a:r>
              <a:rPr lang="en-GB" sz="1600" dirty="0" smtClean="0"/>
              <a:t>at the source location using </a:t>
            </a:r>
            <a:r>
              <a:rPr lang="en-GB" sz="1600" dirty="0"/>
              <a:t>the PE code </a:t>
            </a:r>
            <a:r>
              <a:rPr lang="en-GB" sz="1600" dirty="0" smtClean="0"/>
              <a:t>RAM.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/>
              <a:t>T</a:t>
            </a:r>
            <a:r>
              <a:rPr lang="en-GB" sz="1600" dirty="0" smtClean="0"/>
              <a:t>hen </a:t>
            </a:r>
            <a:r>
              <a:rPr lang="en-GB" sz="1600" dirty="0"/>
              <a:t>propagated using </a:t>
            </a:r>
            <a:r>
              <a:rPr lang="en-GB" sz="1600" dirty="0" smtClean="0"/>
              <a:t>SPECFEM2D.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/>
              <a:t>Attenuation </a:t>
            </a:r>
            <a:r>
              <a:rPr lang="en-GB" sz="1600" dirty="0"/>
              <a:t>was included in the SPECFEM2D calculation. </a:t>
            </a:r>
            <a:endParaRPr lang="en-GB" sz="1600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/>
              <a:t>All </a:t>
            </a:r>
            <a:r>
              <a:rPr lang="en-GB" sz="1600" dirty="0"/>
              <a:t>waveforms filtered 6-10 Hz</a:t>
            </a:r>
            <a:r>
              <a:rPr lang="en-GB" sz="1600" dirty="0" smtClean="0"/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/>
              <a:t>Explosion source function applied.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/>
              <a:t>Correction for system response (hydrophone and seismometer).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283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4588210" y="1443390"/>
            <a:ext cx="87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Vertical</a:t>
            </a:r>
          </a:p>
          <a:p>
            <a:r>
              <a:rPr lang="en-US" sz="1200" dirty="0"/>
              <a:t>v</a:t>
            </a:r>
            <a:r>
              <a:rPr lang="en-US" sz="1200" dirty="0" smtClean="0"/>
              <a:t>elocity</a:t>
            </a:r>
          </a:p>
          <a:p>
            <a:r>
              <a:rPr lang="en-US" sz="1200" dirty="0"/>
              <a:t>m</a:t>
            </a:r>
            <a:r>
              <a:rPr lang="en-US" sz="1200" dirty="0" smtClean="0"/>
              <a:t>odelled directly</a:t>
            </a:r>
            <a:endParaRPr lang="en-GB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1121880"/>
            <a:ext cx="545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Modelled</a:t>
            </a:r>
            <a:r>
              <a:rPr lang="en-GB" dirty="0" smtClean="0"/>
              <a:t> transfer function ASCN AZ304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r="7116"/>
          <a:stretch/>
        </p:blipFill>
        <p:spPr bwMode="auto">
          <a:xfrm>
            <a:off x="5272645" y="1300245"/>
            <a:ext cx="3800118" cy="329325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4594108" y="2398201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Modelled</a:t>
            </a:r>
            <a:br>
              <a:rPr lang="en-US" sz="1200" dirty="0" smtClean="0"/>
            </a:br>
            <a:r>
              <a:rPr lang="en-US" sz="1200" dirty="0" smtClean="0"/>
              <a:t>Pressure</a:t>
            </a:r>
            <a:endParaRPr lang="en-GB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4596364" y="2973377"/>
            <a:ext cx="81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Modelled </a:t>
            </a:r>
          </a:p>
          <a:p>
            <a:r>
              <a:rPr lang="en-US" sz="1200" dirty="0" smtClean="0"/>
              <a:t>Transfer </a:t>
            </a:r>
          </a:p>
          <a:p>
            <a:r>
              <a:rPr lang="en-US" sz="1200" dirty="0" smtClean="0"/>
              <a:t>function</a:t>
            </a:r>
            <a:endParaRPr lang="en-GB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606608" y="3662057"/>
            <a:ext cx="1186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Vertical</a:t>
            </a:r>
          </a:p>
          <a:p>
            <a:r>
              <a:rPr lang="en-US" sz="1200" dirty="0" smtClean="0"/>
              <a:t>Velocity estimated </a:t>
            </a:r>
            <a:br>
              <a:rPr lang="en-US" sz="1200" dirty="0" smtClean="0"/>
            </a:br>
            <a:r>
              <a:rPr lang="en-US" sz="1200" dirty="0" smtClean="0"/>
              <a:t>from transfer function and model pressure</a:t>
            </a:r>
            <a:endParaRPr lang="en-GB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12470" y="2398201"/>
            <a:ext cx="3917216" cy="1009813"/>
            <a:chOff x="312470" y="2398201"/>
            <a:chExt cx="3917216" cy="100981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12023" y="2946835"/>
              <a:ext cx="15107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412023" y="2867325"/>
              <a:ext cx="2250219" cy="540689"/>
            </a:xfrm>
            <a:custGeom>
              <a:avLst/>
              <a:gdLst>
                <a:gd name="connsiteX0" fmla="*/ 0 w 2250219"/>
                <a:gd name="connsiteY0" fmla="*/ 286247 h 540689"/>
                <a:gd name="connsiteX1" fmla="*/ 1057523 w 2250219"/>
                <a:gd name="connsiteY1" fmla="*/ 286247 h 540689"/>
                <a:gd name="connsiteX2" fmla="*/ 1653871 w 2250219"/>
                <a:gd name="connsiteY2" fmla="*/ 0 h 540689"/>
                <a:gd name="connsiteX3" fmla="*/ 2250219 w 2250219"/>
                <a:gd name="connsiteY3" fmla="*/ 0 h 540689"/>
                <a:gd name="connsiteX4" fmla="*/ 2250219 w 2250219"/>
                <a:gd name="connsiteY4" fmla="*/ 540689 h 540689"/>
                <a:gd name="connsiteX5" fmla="*/ 0 w 2250219"/>
                <a:gd name="connsiteY5" fmla="*/ 540689 h 540689"/>
                <a:gd name="connsiteX6" fmla="*/ 0 w 2250219"/>
                <a:gd name="connsiteY6" fmla="*/ 286247 h 54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219" h="540689">
                  <a:moveTo>
                    <a:pt x="0" y="286247"/>
                  </a:moveTo>
                  <a:lnTo>
                    <a:pt x="1057523" y="286247"/>
                  </a:lnTo>
                  <a:lnTo>
                    <a:pt x="1653871" y="0"/>
                  </a:lnTo>
                  <a:lnTo>
                    <a:pt x="2250219" y="0"/>
                  </a:lnTo>
                  <a:lnTo>
                    <a:pt x="2250219" y="540689"/>
                  </a:lnTo>
                  <a:lnTo>
                    <a:pt x="0" y="540689"/>
                  </a:lnTo>
                  <a:lnTo>
                    <a:pt x="0" y="2862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881150" y="3002497"/>
              <a:ext cx="71562" cy="7156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Isosceles Triangle 31"/>
            <p:cNvSpPr/>
            <p:nvPr/>
          </p:nvSpPr>
          <p:spPr>
            <a:xfrm flipH="1" flipV="1">
              <a:off x="2216969" y="2724199"/>
              <a:ext cx="143122" cy="119271"/>
            </a:xfrm>
            <a:prstGeom prst="triangl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79023" y="2398201"/>
              <a:ext cx="680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</a:t>
              </a:r>
              <a:r>
                <a:rPr lang="en-US" baseline="-25000" dirty="0" err="1" smtClean="0"/>
                <a:t>model</a:t>
              </a:r>
              <a:endParaRPr lang="en-GB" baseline="-250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912955" y="2596980"/>
              <a:ext cx="349857" cy="381663"/>
            </a:xfrm>
            <a:custGeom>
              <a:avLst/>
              <a:gdLst>
                <a:gd name="connsiteX0" fmla="*/ 0 w 174929"/>
                <a:gd name="connsiteY0" fmla="*/ 381663 h 381663"/>
                <a:gd name="connsiteX1" fmla="*/ 0 w 174929"/>
                <a:gd name="connsiteY1" fmla="*/ 0 h 381663"/>
                <a:gd name="connsiteX2" fmla="*/ 174929 w 174929"/>
                <a:gd name="connsiteY2" fmla="*/ 0 h 38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929" h="381663">
                  <a:moveTo>
                    <a:pt x="0" y="381663"/>
                  </a:moveTo>
                  <a:lnTo>
                    <a:pt x="0" y="0"/>
                  </a:lnTo>
                  <a:lnTo>
                    <a:pt x="1749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771696" y="2581078"/>
              <a:ext cx="516835" cy="143121"/>
            </a:xfrm>
            <a:custGeom>
              <a:avLst/>
              <a:gdLst>
                <a:gd name="connsiteX0" fmla="*/ 0 w 318052"/>
                <a:gd name="connsiteY0" fmla="*/ 0 h 119269"/>
                <a:gd name="connsiteX1" fmla="*/ 318052 w 318052"/>
                <a:gd name="connsiteY1" fmla="*/ 0 h 119269"/>
                <a:gd name="connsiteX2" fmla="*/ 318052 w 318052"/>
                <a:gd name="connsiteY2" fmla="*/ 119269 h 11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052" h="119269">
                  <a:moveTo>
                    <a:pt x="0" y="0"/>
                  </a:moveTo>
                  <a:lnTo>
                    <a:pt x="318052" y="0"/>
                  </a:lnTo>
                  <a:lnTo>
                    <a:pt x="318052" y="11926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2470" y="2875276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 </a:t>
              </a:r>
              <a:r>
                <a:rPr lang="en-US" sz="1200" baseline="-25000" dirty="0" smtClean="0"/>
                <a:t>model</a:t>
              </a:r>
              <a:endParaRPr lang="en-GB" sz="1200" baseline="-25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36234" y="2572863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 </a:t>
              </a:r>
              <a:r>
                <a:rPr lang="en-US" sz="1200" baseline="-25000" dirty="0" smtClean="0"/>
                <a:t>model</a:t>
              </a:r>
              <a:endParaRPr lang="en-GB" sz="1200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33186" y="2953003"/>
              <a:ext cx="149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T(f) = u(f)/p(f)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3920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620" y="2963068"/>
            <a:ext cx="2383497" cy="176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8544" y="2958696"/>
            <a:ext cx="2374077" cy="177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621" y="1164305"/>
            <a:ext cx="2383497" cy="176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8545" y="1159933"/>
            <a:ext cx="2374077" cy="17771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257959" y="1197426"/>
            <a:ext cx="5459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Hydrophone recording (actual data!)</a:t>
            </a:r>
          </a:p>
          <a:p>
            <a:r>
              <a:rPr lang="en-GB" dirty="0" smtClean="0"/>
              <a:t>convolved with model Transfer Function</a:t>
            </a:r>
          </a:p>
          <a:p>
            <a:r>
              <a:rPr lang="en-GB" dirty="0" smtClean="0"/>
              <a:t>at  ASCN AZ304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5004" y="3074565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Measured</a:t>
            </a:r>
          </a:p>
          <a:p>
            <a:r>
              <a:rPr lang="en-US" sz="1000" dirty="0" smtClean="0"/>
              <a:t>Estimated</a:t>
            </a:r>
            <a:endParaRPr lang="en-GB" sz="1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637184" y="3197757"/>
            <a:ext cx="25482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646862" y="3350157"/>
            <a:ext cx="25482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10003" y="2370356"/>
            <a:ext cx="2712633" cy="1472778"/>
            <a:chOff x="710003" y="2370356"/>
            <a:chExt cx="2712633" cy="147277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805415" y="3381955"/>
              <a:ext cx="15107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805415" y="3302445"/>
              <a:ext cx="2250219" cy="540689"/>
            </a:xfrm>
            <a:custGeom>
              <a:avLst/>
              <a:gdLst>
                <a:gd name="connsiteX0" fmla="*/ 0 w 2250219"/>
                <a:gd name="connsiteY0" fmla="*/ 286247 h 540689"/>
                <a:gd name="connsiteX1" fmla="*/ 1057523 w 2250219"/>
                <a:gd name="connsiteY1" fmla="*/ 286247 h 540689"/>
                <a:gd name="connsiteX2" fmla="*/ 1653871 w 2250219"/>
                <a:gd name="connsiteY2" fmla="*/ 0 h 540689"/>
                <a:gd name="connsiteX3" fmla="*/ 2250219 w 2250219"/>
                <a:gd name="connsiteY3" fmla="*/ 0 h 540689"/>
                <a:gd name="connsiteX4" fmla="*/ 2250219 w 2250219"/>
                <a:gd name="connsiteY4" fmla="*/ 540689 h 540689"/>
                <a:gd name="connsiteX5" fmla="*/ 0 w 2250219"/>
                <a:gd name="connsiteY5" fmla="*/ 540689 h 540689"/>
                <a:gd name="connsiteX6" fmla="*/ 0 w 2250219"/>
                <a:gd name="connsiteY6" fmla="*/ 286247 h 54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219" h="540689">
                  <a:moveTo>
                    <a:pt x="0" y="286247"/>
                  </a:moveTo>
                  <a:lnTo>
                    <a:pt x="1057523" y="286247"/>
                  </a:lnTo>
                  <a:lnTo>
                    <a:pt x="1653871" y="0"/>
                  </a:lnTo>
                  <a:lnTo>
                    <a:pt x="2250219" y="0"/>
                  </a:lnTo>
                  <a:lnTo>
                    <a:pt x="2250219" y="540689"/>
                  </a:lnTo>
                  <a:lnTo>
                    <a:pt x="0" y="540689"/>
                  </a:lnTo>
                  <a:lnTo>
                    <a:pt x="0" y="2862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1274542" y="3437617"/>
              <a:ext cx="71562" cy="7156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Isosceles Triangle 35"/>
            <p:cNvSpPr/>
            <p:nvPr/>
          </p:nvSpPr>
          <p:spPr>
            <a:xfrm flipH="1" flipV="1">
              <a:off x="2610361" y="3159319"/>
              <a:ext cx="143122" cy="119271"/>
            </a:xfrm>
            <a:prstGeom prst="triangl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72415" y="2833321"/>
              <a:ext cx="680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</a:t>
              </a:r>
              <a:r>
                <a:rPr lang="en-US" baseline="-25000" dirty="0" err="1" smtClean="0"/>
                <a:t>model</a:t>
              </a:r>
              <a:endParaRPr lang="en-GB" baseline="-250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1306347" y="3032100"/>
              <a:ext cx="349857" cy="381663"/>
            </a:xfrm>
            <a:custGeom>
              <a:avLst/>
              <a:gdLst>
                <a:gd name="connsiteX0" fmla="*/ 0 w 174929"/>
                <a:gd name="connsiteY0" fmla="*/ 381663 h 381663"/>
                <a:gd name="connsiteX1" fmla="*/ 0 w 174929"/>
                <a:gd name="connsiteY1" fmla="*/ 0 h 381663"/>
                <a:gd name="connsiteX2" fmla="*/ 174929 w 174929"/>
                <a:gd name="connsiteY2" fmla="*/ 0 h 38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929" h="381663">
                  <a:moveTo>
                    <a:pt x="0" y="381663"/>
                  </a:moveTo>
                  <a:lnTo>
                    <a:pt x="0" y="0"/>
                  </a:lnTo>
                  <a:lnTo>
                    <a:pt x="1749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165088" y="3016198"/>
              <a:ext cx="516835" cy="143121"/>
            </a:xfrm>
            <a:custGeom>
              <a:avLst/>
              <a:gdLst>
                <a:gd name="connsiteX0" fmla="*/ 0 w 318052"/>
                <a:gd name="connsiteY0" fmla="*/ 0 h 119269"/>
                <a:gd name="connsiteX1" fmla="*/ 318052 w 318052"/>
                <a:gd name="connsiteY1" fmla="*/ 0 h 119269"/>
                <a:gd name="connsiteX2" fmla="*/ 318052 w 318052"/>
                <a:gd name="connsiteY2" fmla="*/ 119269 h 11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052" h="119269">
                  <a:moveTo>
                    <a:pt x="0" y="0"/>
                  </a:moveTo>
                  <a:lnTo>
                    <a:pt x="318052" y="0"/>
                  </a:lnTo>
                  <a:lnTo>
                    <a:pt x="318052" y="11926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4870" y="3318347"/>
              <a:ext cx="4853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 </a:t>
              </a:r>
              <a:r>
                <a:rPr lang="en-US" sz="1200" baseline="-25000" dirty="0" smtClean="0"/>
                <a:t>data</a:t>
              </a:r>
              <a:endParaRPr lang="en-GB" sz="1200" baseline="-25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05773" y="3023885"/>
              <a:ext cx="716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 </a:t>
              </a:r>
              <a:r>
                <a:rPr lang="en-US" sz="1200" baseline="-25000" dirty="0" smtClean="0"/>
                <a:t>estimated</a:t>
              </a:r>
              <a:endParaRPr lang="en-GB" sz="1200" baseline="-250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805415" y="3302445"/>
              <a:ext cx="447614" cy="3657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0003" y="2370356"/>
              <a:ext cx="2556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u</a:t>
              </a:r>
              <a:r>
                <a:rPr lang="en-US" baseline="-25000" dirty="0" err="1" smtClean="0"/>
                <a:t>estim</a:t>
              </a:r>
              <a:r>
                <a:rPr lang="en-US" baseline="-25000" dirty="0" smtClean="0"/>
                <a:t>.</a:t>
              </a:r>
              <a:r>
                <a:rPr lang="en-US" dirty="0" smtClean="0"/>
                <a:t>(f) =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model</a:t>
              </a:r>
              <a:r>
                <a:rPr lang="en-US" dirty="0" smtClean="0"/>
                <a:t>(f) </a:t>
              </a:r>
              <a:r>
                <a:rPr lang="en-US" dirty="0" err="1" smtClean="0"/>
                <a:t>p</a:t>
              </a:r>
              <a:r>
                <a:rPr lang="en-US" baseline="-25000" dirty="0" err="1" smtClean="0"/>
                <a:t>data</a:t>
              </a:r>
              <a:r>
                <a:rPr lang="en-US" dirty="0" smtClean="0"/>
                <a:t>(f)</a:t>
              </a:r>
              <a:endParaRPr lang="en-GB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22" y="2958696"/>
            <a:ext cx="2383496" cy="1737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44" y="2963069"/>
            <a:ext cx="2374076" cy="17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231494" y="1497356"/>
            <a:ext cx="85951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 Environments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 Solutions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of Wave Conversion for IMS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Hydroacoustic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to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Estimates of Transfer Function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4574531" y="2263988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Modelled</a:t>
            </a:r>
          </a:p>
          <a:p>
            <a:r>
              <a:rPr lang="en-US" sz="1200" dirty="0" smtClean="0"/>
              <a:t>vertical</a:t>
            </a:r>
          </a:p>
          <a:p>
            <a:r>
              <a:rPr lang="en-US" sz="1200" dirty="0" smtClean="0"/>
              <a:t>velocity</a:t>
            </a:r>
            <a:endParaRPr lang="en-GB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r="7752"/>
          <a:stretch/>
        </p:blipFill>
        <p:spPr>
          <a:xfrm>
            <a:off x="5279087" y="1300017"/>
            <a:ext cx="3780564" cy="33105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1121880"/>
            <a:ext cx="545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Modelled</a:t>
            </a:r>
            <a:r>
              <a:rPr lang="en-GB" dirty="0" smtClean="0"/>
              <a:t> transfer function ASCN AZ304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88491" y="157400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Modelled</a:t>
            </a:r>
          </a:p>
          <a:p>
            <a:r>
              <a:rPr lang="en-US" sz="1200" dirty="0" smtClean="0"/>
              <a:t>pressure</a:t>
            </a:r>
            <a:endParaRPr lang="en-GB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4568444" y="2973377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Modelled</a:t>
            </a:r>
          </a:p>
          <a:p>
            <a:r>
              <a:rPr lang="en-US" sz="1200" dirty="0"/>
              <a:t>t</a:t>
            </a:r>
            <a:r>
              <a:rPr lang="en-US" sz="1200" dirty="0" smtClean="0"/>
              <a:t>ransfer </a:t>
            </a:r>
          </a:p>
          <a:p>
            <a:r>
              <a:rPr lang="en-US" sz="1200" dirty="0" smtClean="0"/>
              <a:t>function</a:t>
            </a:r>
            <a:endParaRPr lang="en-GB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4544079" y="3829577"/>
            <a:ext cx="1218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Estimated</a:t>
            </a:r>
          </a:p>
          <a:p>
            <a:r>
              <a:rPr lang="en-US" sz="1200" dirty="0"/>
              <a:t>p</a:t>
            </a:r>
            <a:r>
              <a:rPr lang="en-US" sz="1200" dirty="0" smtClean="0"/>
              <a:t>ressure</a:t>
            </a:r>
          </a:p>
          <a:p>
            <a:r>
              <a:rPr lang="en-US" sz="1200" dirty="0"/>
              <a:t>f</a:t>
            </a:r>
            <a:r>
              <a:rPr lang="en-US" sz="1200" dirty="0" smtClean="0"/>
              <a:t>rom modelled transfer function and modelled velocity</a:t>
            </a:r>
            <a:endParaRPr lang="en-GB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12470" y="2398201"/>
            <a:ext cx="3917216" cy="1009813"/>
            <a:chOff x="312470" y="2398201"/>
            <a:chExt cx="3917216" cy="100981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12023" y="2946835"/>
              <a:ext cx="15107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412023" y="2867325"/>
              <a:ext cx="2250219" cy="540689"/>
            </a:xfrm>
            <a:custGeom>
              <a:avLst/>
              <a:gdLst>
                <a:gd name="connsiteX0" fmla="*/ 0 w 2250219"/>
                <a:gd name="connsiteY0" fmla="*/ 286247 h 540689"/>
                <a:gd name="connsiteX1" fmla="*/ 1057523 w 2250219"/>
                <a:gd name="connsiteY1" fmla="*/ 286247 h 540689"/>
                <a:gd name="connsiteX2" fmla="*/ 1653871 w 2250219"/>
                <a:gd name="connsiteY2" fmla="*/ 0 h 540689"/>
                <a:gd name="connsiteX3" fmla="*/ 2250219 w 2250219"/>
                <a:gd name="connsiteY3" fmla="*/ 0 h 540689"/>
                <a:gd name="connsiteX4" fmla="*/ 2250219 w 2250219"/>
                <a:gd name="connsiteY4" fmla="*/ 540689 h 540689"/>
                <a:gd name="connsiteX5" fmla="*/ 0 w 2250219"/>
                <a:gd name="connsiteY5" fmla="*/ 540689 h 540689"/>
                <a:gd name="connsiteX6" fmla="*/ 0 w 2250219"/>
                <a:gd name="connsiteY6" fmla="*/ 286247 h 54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219" h="540689">
                  <a:moveTo>
                    <a:pt x="0" y="286247"/>
                  </a:moveTo>
                  <a:lnTo>
                    <a:pt x="1057523" y="286247"/>
                  </a:lnTo>
                  <a:lnTo>
                    <a:pt x="1653871" y="0"/>
                  </a:lnTo>
                  <a:lnTo>
                    <a:pt x="2250219" y="0"/>
                  </a:lnTo>
                  <a:lnTo>
                    <a:pt x="2250219" y="540689"/>
                  </a:lnTo>
                  <a:lnTo>
                    <a:pt x="0" y="540689"/>
                  </a:lnTo>
                  <a:lnTo>
                    <a:pt x="0" y="2862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881150" y="3002497"/>
              <a:ext cx="71562" cy="7156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Isosceles Triangle 31"/>
            <p:cNvSpPr/>
            <p:nvPr/>
          </p:nvSpPr>
          <p:spPr>
            <a:xfrm flipH="1" flipV="1">
              <a:off x="2216969" y="2724199"/>
              <a:ext cx="143122" cy="119271"/>
            </a:xfrm>
            <a:prstGeom prst="triangl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79023" y="2398201"/>
              <a:ext cx="680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</a:t>
              </a:r>
              <a:r>
                <a:rPr lang="en-US" baseline="-25000" dirty="0" err="1" smtClean="0"/>
                <a:t>model</a:t>
              </a:r>
              <a:endParaRPr lang="en-GB" baseline="-250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912955" y="2596980"/>
              <a:ext cx="349857" cy="381663"/>
            </a:xfrm>
            <a:custGeom>
              <a:avLst/>
              <a:gdLst>
                <a:gd name="connsiteX0" fmla="*/ 0 w 174929"/>
                <a:gd name="connsiteY0" fmla="*/ 381663 h 381663"/>
                <a:gd name="connsiteX1" fmla="*/ 0 w 174929"/>
                <a:gd name="connsiteY1" fmla="*/ 0 h 381663"/>
                <a:gd name="connsiteX2" fmla="*/ 174929 w 174929"/>
                <a:gd name="connsiteY2" fmla="*/ 0 h 38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929" h="381663">
                  <a:moveTo>
                    <a:pt x="0" y="381663"/>
                  </a:moveTo>
                  <a:lnTo>
                    <a:pt x="0" y="0"/>
                  </a:lnTo>
                  <a:lnTo>
                    <a:pt x="1749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771696" y="2581078"/>
              <a:ext cx="516835" cy="143121"/>
            </a:xfrm>
            <a:custGeom>
              <a:avLst/>
              <a:gdLst>
                <a:gd name="connsiteX0" fmla="*/ 0 w 318052"/>
                <a:gd name="connsiteY0" fmla="*/ 0 h 119269"/>
                <a:gd name="connsiteX1" fmla="*/ 318052 w 318052"/>
                <a:gd name="connsiteY1" fmla="*/ 0 h 119269"/>
                <a:gd name="connsiteX2" fmla="*/ 318052 w 318052"/>
                <a:gd name="connsiteY2" fmla="*/ 119269 h 11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052" h="119269">
                  <a:moveTo>
                    <a:pt x="0" y="0"/>
                  </a:moveTo>
                  <a:lnTo>
                    <a:pt x="318052" y="0"/>
                  </a:lnTo>
                  <a:lnTo>
                    <a:pt x="318052" y="11926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2470" y="2875276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 </a:t>
              </a:r>
              <a:r>
                <a:rPr lang="en-US" sz="1200" baseline="-25000" dirty="0" smtClean="0"/>
                <a:t>model</a:t>
              </a:r>
              <a:endParaRPr lang="en-GB" sz="1200" baseline="-250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36234" y="2572863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 </a:t>
              </a:r>
              <a:r>
                <a:rPr lang="en-US" sz="1200" baseline="-25000" dirty="0" smtClean="0"/>
                <a:t>model</a:t>
              </a:r>
              <a:endParaRPr lang="en-GB" sz="1200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33186" y="2953003"/>
              <a:ext cx="149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T(f) = p(f)/u(f)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607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5421" y="1164305"/>
            <a:ext cx="2357896" cy="176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0806" y="1159933"/>
            <a:ext cx="2369554" cy="17771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257959" y="1197426"/>
            <a:ext cx="5459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Seismometer recording (actual data!)</a:t>
            </a:r>
          </a:p>
          <a:p>
            <a:r>
              <a:rPr lang="en-GB" dirty="0" smtClean="0"/>
              <a:t>convolved with model Transfer Function</a:t>
            </a:r>
          </a:p>
          <a:p>
            <a:r>
              <a:rPr lang="en-GB" dirty="0" smtClean="0"/>
              <a:t>at  ASCN AZ304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5004" y="1322555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Measured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637184" y="1445747"/>
            <a:ext cx="25482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50172" y="2370356"/>
            <a:ext cx="2562952" cy="1472778"/>
            <a:chOff x="650172" y="2370356"/>
            <a:chExt cx="2562952" cy="147277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805415" y="3381955"/>
              <a:ext cx="151074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805415" y="3302445"/>
              <a:ext cx="2250219" cy="540689"/>
            </a:xfrm>
            <a:custGeom>
              <a:avLst/>
              <a:gdLst>
                <a:gd name="connsiteX0" fmla="*/ 0 w 2250219"/>
                <a:gd name="connsiteY0" fmla="*/ 286247 h 540689"/>
                <a:gd name="connsiteX1" fmla="*/ 1057523 w 2250219"/>
                <a:gd name="connsiteY1" fmla="*/ 286247 h 540689"/>
                <a:gd name="connsiteX2" fmla="*/ 1653871 w 2250219"/>
                <a:gd name="connsiteY2" fmla="*/ 0 h 540689"/>
                <a:gd name="connsiteX3" fmla="*/ 2250219 w 2250219"/>
                <a:gd name="connsiteY3" fmla="*/ 0 h 540689"/>
                <a:gd name="connsiteX4" fmla="*/ 2250219 w 2250219"/>
                <a:gd name="connsiteY4" fmla="*/ 540689 h 540689"/>
                <a:gd name="connsiteX5" fmla="*/ 0 w 2250219"/>
                <a:gd name="connsiteY5" fmla="*/ 540689 h 540689"/>
                <a:gd name="connsiteX6" fmla="*/ 0 w 2250219"/>
                <a:gd name="connsiteY6" fmla="*/ 286247 h 540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0219" h="540689">
                  <a:moveTo>
                    <a:pt x="0" y="286247"/>
                  </a:moveTo>
                  <a:lnTo>
                    <a:pt x="1057523" y="286247"/>
                  </a:lnTo>
                  <a:lnTo>
                    <a:pt x="1653871" y="0"/>
                  </a:lnTo>
                  <a:lnTo>
                    <a:pt x="2250219" y="0"/>
                  </a:lnTo>
                  <a:lnTo>
                    <a:pt x="2250219" y="540689"/>
                  </a:lnTo>
                  <a:lnTo>
                    <a:pt x="0" y="540689"/>
                  </a:lnTo>
                  <a:lnTo>
                    <a:pt x="0" y="28624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1274542" y="3437617"/>
              <a:ext cx="71562" cy="7156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Isosceles Triangle 35"/>
            <p:cNvSpPr/>
            <p:nvPr/>
          </p:nvSpPr>
          <p:spPr>
            <a:xfrm flipH="1" flipV="1">
              <a:off x="2610361" y="3159319"/>
              <a:ext cx="143122" cy="119271"/>
            </a:xfrm>
            <a:prstGeom prst="triangl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72415" y="2833321"/>
              <a:ext cx="680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</a:t>
              </a:r>
              <a:r>
                <a:rPr lang="en-US" baseline="-25000" dirty="0" err="1" smtClean="0"/>
                <a:t>model</a:t>
              </a:r>
              <a:endParaRPr lang="en-GB" baseline="-250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1306347" y="3032100"/>
              <a:ext cx="349857" cy="381663"/>
            </a:xfrm>
            <a:custGeom>
              <a:avLst/>
              <a:gdLst>
                <a:gd name="connsiteX0" fmla="*/ 0 w 174929"/>
                <a:gd name="connsiteY0" fmla="*/ 381663 h 381663"/>
                <a:gd name="connsiteX1" fmla="*/ 0 w 174929"/>
                <a:gd name="connsiteY1" fmla="*/ 0 h 381663"/>
                <a:gd name="connsiteX2" fmla="*/ 174929 w 174929"/>
                <a:gd name="connsiteY2" fmla="*/ 0 h 38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929" h="381663">
                  <a:moveTo>
                    <a:pt x="0" y="381663"/>
                  </a:moveTo>
                  <a:lnTo>
                    <a:pt x="0" y="0"/>
                  </a:lnTo>
                  <a:lnTo>
                    <a:pt x="1749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165088" y="3016198"/>
              <a:ext cx="516835" cy="143121"/>
            </a:xfrm>
            <a:custGeom>
              <a:avLst/>
              <a:gdLst>
                <a:gd name="connsiteX0" fmla="*/ 0 w 318052"/>
                <a:gd name="connsiteY0" fmla="*/ 0 h 119269"/>
                <a:gd name="connsiteX1" fmla="*/ 318052 w 318052"/>
                <a:gd name="connsiteY1" fmla="*/ 0 h 119269"/>
                <a:gd name="connsiteX2" fmla="*/ 318052 w 318052"/>
                <a:gd name="connsiteY2" fmla="*/ 119269 h 11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8052" h="119269">
                  <a:moveTo>
                    <a:pt x="0" y="0"/>
                  </a:moveTo>
                  <a:lnTo>
                    <a:pt x="318052" y="0"/>
                  </a:lnTo>
                  <a:lnTo>
                    <a:pt x="318052" y="119269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50172" y="3318347"/>
              <a:ext cx="66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 </a:t>
              </a:r>
              <a:r>
                <a:rPr lang="en-US" sz="1200" baseline="-25000" dirty="0" smtClean="0"/>
                <a:t>estimate</a:t>
              </a:r>
              <a:endParaRPr lang="en-GB" sz="1200" baseline="-25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05773" y="3023885"/>
              <a:ext cx="4853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 </a:t>
              </a:r>
              <a:r>
                <a:rPr lang="en-US" sz="1200" baseline="-25000" dirty="0" smtClean="0"/>
                <a:t>data</a:t>
              </a:r>
              <a:endParaRPr lang="en-GB" sz="1200" baseline="-25000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2742252" y="2984397"/>
              <a:ext cx="448910" cy="3657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0003" y="2370356"/>
              <a:ext cx="2503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p</a:t>
              </a:r>
              <a:r>
                <a:rPr lang="en-US" baseline="-25000" dirty="0" err="1" smtClean="0"/>
                <a:t>estim</a:t>
              </a:r>
              <a:r>
                <a:rPr lang="en-US" baseline="-25000" dirty="0" smtClean="0"/>
                <a:t>.</a:t>
              </a:r>
              <a:r>
                <a:rPr lang="en-US" dirty="0" smtClean="0"/>
                <a:t>(f) =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model</a:t>
              </a:r>
              <a:r>
                <a:rPr lang="en-US" dirty="0" smtClean="0"/>
                <a:t>(f) </a:t>
              </a:r>
              <a:r>
                <a:rPr lang="en-US" dirty="0" err="1"/>
                <a:t>u</a:t>
              </a:r>
              <a:r>
                <a:rPr lang="en-US" baseline="-25000" dirty="0" err="1" smtClean="0"/>
                <a:t>data</a:t>
              </a:r>
              <a:r>
                <a:rPr lang="en-US" dirty="0" smtClean="0"/>
                <a:t>(f)</a:t>
              </a:r>
              <a:endParaRPr lang="en-GB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96446" y="3152229"/>
            <a:ext cx="4453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Estimation of the pressure at the hydrophone</a:t>
            </a:r>
            <a:br>
              <a:rPr lang="en-US" dirty="0" smtClean="0"/>
            </a:br>
            <a:r>
              <a:rPr lang="en-US" dirty="0" smtClean="0"/>
              <a:t>from modelled velocity </a:t>
            </a:r>
            <a:r>
              <a:rPr lang="en-US" dirty="0" smtClean="0">
                <a:sym typeface="Wingdings" panose="05000000000000000000" pitchFamily="2" charset="2"/>
              </a:rPr>
              <a:t> pressure </a:t>
            </a:r>
            <a:r>
              <a:rPr lang="en-US" dirty="0" smtClean="0"/>
              <a:t>transfer </a:t>
            </a:r>
            <a:br>
              <a:rPr lang="en-US" dirty="0" smtClean="0"/>
            </a:br>
            <a:r>
              <a:rPr lang="en-US" dirty="0" smtClean="0"/>
              <a:t>function and recorded seismometer data is</a:t>
            </a:r>
            <a:br>
              <a:rPr lang="en-US" dirty="0" smtClean="0"/>
            </a:br>
            <a:r>
              <a:rPr lang="en-US" dirty="0" smtClean="0"/>
              <a:t>work in progress… </a:t>
            </a:r>
            <a:endParaRPr lang="en-GB" dirty="0"/>
          </a:p>
        </p:txBody>
      </p:sp>
      <p:pic>
        <p:nvPicPr>
          <p:cNvPr id="8" name="Picture 7" descr="L'angolo del Geko: Work in progres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4"/>
          <a:stretch/>
        </p:blipFill>
        <p:spPr>
          <a:xfrm>
            <a:off x="6296679" y="4013587"/>
            <a:ext cx="1543777" cy="10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703" y="1363913"/>
            <a:ext cx="87600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400" b="1" i="1" dirty="0" smtClean="0"/>
              <a:t>Hybrid</a:t>
            </a:r>
            <a:r>
              <a:rPr lang="en-GB" sz="1400" dirty="0" smtClean="0"/>
              <a:t> fluid underwater acoustic propagation model and elastic SPECFEM2D to provide time-series from </a:t>
            </a:r>
            <a:r>
              <a:rPr lang="en-GB" sz="1400" dirty="0"/>
              <a:t>explosion-generated signals </a:t>
            </a:r>
            <a:r>
              <a:rPr lang="en-GB" sz="1400" dirty="0" smtClean="0"/>
              <a:t>(performed for </a:t>
            </a:r>
            <a:r>
              <a:rPr lang="en-GB" sz="1400" dirty="0"/>
              <a:t>all IMS </a:t>
            </a:r>
            <a:r>
              <a:rPr lang="en-GB" sz="1400" dirty="0" smtClean="0"/>
              <a:t>T-stations and 4 non-IMS seismometers).</a:t>
            </a:r>
            <a:endParaRPr lang="en-GB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400" dirty="0" smtClean="0"/>
              <a:t>The attenuation in the sediment/bedrock appears to be a key parameter, which must be represented accurately in order to compute an accurate frequency domain transfer function.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Very good synthetic reconstruction of in-water pressure and in-ground velocity by forward modelling and by modelled time-domain transfer functions (model only).</a:t>
            </a:r>
            <a:endParaRPr lang="en-GB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400" dirty="0" smtClean="0"/>
              <a:t>Estimated ASCN seismometer vertical (and horizontal) velocity, obtained by applying the </a:t>
            </a:r>
            <a:r>
              <a:rPr lang="en-GB" sz="1400" b="1" i="1" dirty="0" smtClean="0"/>
              <a:t>modelled transfer function to measured</a:t>
            </a:r>
            <a:r>
              <a:rPr lang="en-GB" sz="1400" dirty="0" smtClean="0"/>
              <a:t> </a:t>
            </a:r>
            <a:r>
              <a:rPr lang="en-GB" sz="1400" b="1" i="1" dirty="0" smtClean="0"/>
              <a:t>hydrophone </a:t>
            </a:r>
            <a:r>
              <a:rPr lang="en-GB" sz="1400" dirty="0" smtClean="0"/>
              <a:t>data for two Florida explosions recorded at HA10, </a:t>
            </a:r>
            <a:r>
              <a:rPr lang="en-GB" sz="1400" dirty="0"/>
              <a:t>are in good agreement with </a:t>
            </a:r>
            <a:r>
              <a:rPr lang="en-GB" sz="1400" dirty="0" smtClean="0"/>
              <a:t>data.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The projection backwards compared to above, i.e. estimation of the </a:t>
            </a:r>
            <a:r>
              <a:rPr lang="en-US" sz="1400" dirty="0" err="1" smtClean="0"/>
              <a:t>hydroacoustic</a:t>
            </a:r>
            <a:r>
              <a:rPr lang="en-US" sz="1400" dirty="0" smtClean="0"/>
              <a:t> pressure at HA10 by applying the </a:t>
            </a:r>
            <a:r>
              <a:rPr lang="en-US" sz="1400" b="1" i="1" dirty="0" smtClean="0"/>
              <a:t>modelled transfer function to the measured seismometer</a:t>
            </a:r>
            <a:r>
              <a:rPr lang="en-US" sz="1400" dirty="0" smtClean="0"/>
              <a:t> data appears more challenging for the Florida explosions.</a:t>
            </a:r>
            <a:endParaRPr lang="en-GB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Next step: find </a:t>
            </a:r>
            <a:r>
              <a:rPr lang="en-US" sz="1400" b="1" dirty="0" smtClean="0"/>
              <a:t>cases with more favorable seismometer SNR</a:t>
            </a:r>
            <a:r>
              <a:rPr lang="en-US" sz="1400" dirty="0" smtClean="0"/>
              <a:t> to try synthesizing hydrophone response features by applying the inverse of the model transfer function(s) presented above to seismometer data recordings. (</a:t>
            </a:r>
            <a:r>
              <a:rPr lang="en-US" sz="1400" i="1" dirty="0" smtClean="0"/>
              <a:t>T-phase station seismic noise and bandwidth limitations</a:t>
            </a:r>
            <a:r>
              <a:rPr lang="en-US" sz="1400" dirty="0" smtClean="0"/>
              <a:t>?)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400" dirty="0" smtClean="0"/>
              <a:t>The ultimate objective is to improve the characterization of hydro phase signals recorded by on-shore seismometers.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558570" y="875031"/>
            <a:ext cx="44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Summary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5642" y="1452456"/>
            <a:ext cx="49800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1" indent="-174625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Further understand in-water to in-ground phase conversion at T-phase stations to improve detection and classification of in-water events.</a:t>
            </a:r>
          </a:p>
          <a:p>
            <a:pPr marL="355600" lvl="1" indent="-174625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Identify </a:t>
            </a:r>
            <a:r>
              <a:rPr lang="en-US" dirty="0">
                <a:cs typeface="Arial" panose="020B0604020202020204" pitchFamily="34" charset="0"/>
              </a:rPr>
              <a:t>canonical </a:t>
            </a:r>
            <a:r>
              <a:rPr lang="en-US" dirty="0" smtClean="0">
                <a:cs typeface="Arial" panose="020B0604020202020204" pitchFamily="34" charset="0"/>
              </a:rPr>
              <a:t>environments representative </a:t>
            </a:r>
            <a:r>
              <a:rPr lang="en-US" dirty="0">
                <a:cs typeface="Arial" panose="020B0604020202020204" pitchFamily="34" charset="0"/>
              </a:rPr>
              <a:t>of </a:t>
            </a:r>
            <a:r>
              <a:rPr lang="en-US" dirty="0" smtClean="0">
                <a:cs typeface="Arial" panose="020B0604020202020204" pitchFamily="34" charset="0"/>
              </a:rPr>
              <a:t>realistic conditions at </a:t>
            </a:r>
            <a:r>
              <a:rPr lang="en-US" dirty="0" err="1" smtClean="0">
                <a:cs typeface="Arial" panose="020B0604020202020204" pitchFamily="34" charset="0"/>
              </a:rPr>
              <a:t>hydroacoustic</a:t>
            </a:r>
            <a:r>
              <a:rPr lang="en-US" dirty="0" smtClean="0">
                <a:cs typeface="Arial" panose="020B0604020202020204" pitchFamily="34" charset="0"/>
              </a:rPr>
              <a:t> stations.</a:t>
            </a:r>
            <a:endParaRPr lang="en-US" dirty="0">
              <a:cs typeface="Arial" panose="020B0604020202020204" pitchFamily="34" charset="0"/>
            </a:endParaRPr>
          </a:p>
          <a:p>
            <a:pPr marL="355600" lvl="1" indent="-174625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Collect </a:t>
            </a:r>
            <a:r>
              <a:rPr lang="en-US" dirty="0">
                <a:cs typeface="Arial" panose="020B0604020202020204" pitchFamily="34" charset="0"/>
              </a:rPr>
              <a:t>environmental descriptors </a:t>
            </a:r>
            <a:r>
              <a:rPr lang="en-US" dirty="0" smtClean="0">
                <a:cs typeface="Arial" panose="020B0604020202020204" pitchFamily="34" charset="0"/>
              </a:rPr>
              <a:t>relevant for </a:t>
            </a:r>
            <a:r>
              <a:rPr lang="en-US" dirty="0" err="1" smtClean="0">
                <a:cs typeface="Arial" panose="020B0604020202020204" pitchFamily="34" charset="0"/>
              </a:rPr>
              <a:t>hydroacoustic</a:t>
            </a:r>
            <a:r>
              <a:rPr lang="en-US" dirty="0" smtClean="0">
                <a:cs typeface="Arial" panose="020B0604020202020204" pitchFamily="34" charset="0"/>
              </a:rPr>
              <a:t> propagation.</a:t>
            </a:r>
            <a:endParaRPr lang="en-US" dirty="0">
              <a:cs typeface="Arial" panose="020B0604020202020204" pitchFamily="34" charset="0"/>
            </a:endParaRPr>
          </a:p>
          <a:p>
            <a:pPr marL="355600" lvl="1" indent="-174625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Calculate </a:t>
            </a:r>
            <a:r>
              <a:rPr lang="en-US" dirty="0">
                <a:cs typeface="Arial" panose="020B0604020202020204" pitchFamily="34" charset="0"/>
              </a:rPr>
              <a:t>waveforms at </a:t>
            </a:r>
            <a:r>
              <a:rPr lang="en-US" dirty="0" err="1" smtClean="0">
                <a:cs typeface="Arial" panose="020B0604020202020204" pitchFamily="34" charset="0"/>
              </a:rPr>
              <a:t>hydroacoustic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hydrophones </a:t>
            </a:r>
            <a:r>
              <a:rPr lang="en-US" dirty="0">
                <a:cs typeface="Arial" panose="020B0604020202020204" pitchFamily="34" charset="0"/>
              </a:rPr>
              <a:t>and </a:t>
            </a:r>
            <a:r>
              <a:rPr lang="en-US" dirty="0" smtClean="0">
                <a:cs typeface="Arial" panose="020B0604020202020204" pitchFamily="34" charset="0"/>
              </a:rPr>
              <a:t>seismometers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pPr marL="355600" lvl="1" indent="-174625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Model – data comparison.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3" name="Picture 2" descr="trim_World_Ma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19" y="1634102"/>
            <a:ext cx="4118579" cy="19970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418386" y="3969299"/>
            <a:ext cx="326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IMS </a:t>
            </a:r>
            <a:r>
              <a:rPr lang="en-US" dirty="0" err="1" smtClean="0"/>
              <a:t>hydroacoustic</a:t>
            </a:r>
            <a:r>
              <a:rPr lang="en-US" dirty="0" smtClean="0"/>
              <a:t> network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11" y="1087494"/>
            <a:ext cx="289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3032" y="1284702"/>
            <a:ext cx="8920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Arial" panose="020B0604020202020204" pitchFamily="34" charset="0"/>
              </a:rPr>
              <a:t>Hybrid</a:t>
            </a:r>
            <a:r>
              <a:rPr lang="en-US" dirty="0" smtClean="0">
                <a:cs typeface="Arial" panose="020B0604020202020204" pitchFamily="34" charset="0"/>
              </a:rPr>
              <a:t>: local model (SPECFEM) for island and surroundings combined with a far-field </a:t>
            </a:r>
            <a:r>
              <a:rPr lang="en-US" dirty="0" err="1" smtClean="0">
                <a:cs typeface="Arial" panose="020B0604020202020204" pitchFamily="34" charset="0"/>
              </a:rPr>
              <a:t>hydroacoustic</a:t>
            </a:r>
            <a:r>
              <a:rPr lang="en-US" dirty="0" smtClean="0">
                <a:cs typeface="Arial" panose="020B0604020202020204" pitchFamily="34" charset="0"/>
              </a:rPr>
              <a:t> propagation model(s) (</a:t>
            </a:r>
            <a:r>
              <a:rPr lang="en-GB" dirty="0">
                <a:cs typeface="Arial" panose="020B0604020202020204" pitchFamily="34" charset="0"/>
              </a:rPr>
              <a:t>RAM and </a:t>
            </a:r>
            <a:r>
              <a:rPr lang="en-GB" dirty="0" smtClean="0">
                <a:cs typeface="Arial" panose="020B0604020202020204" pitchFamily="34" charset="0"/>
              </a:rPr>
              <a:t>KRAKEN)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</a:rPr>
              <a:t>Spectral </a:t>
            </a:r>
            <a:r>
              <a:rPr lang="en-GB" dirty="0">
                <a:cs typeface="Arial" panose="020B0604020202020204" pitchFamily="34" charset="0"/>
              </a:rPr>
              <a:t>Finite Element </a:t>
            </a:r>
            <a:r>
              <a:rPr lang="en-GB" dirty="0" smtClean="0">
                <a:cs typeface="Arial" panose="020B0604020202020204" pitchFamily="34" charset="0"/>
              </a:rPr>
              <a:t>SPECFEM2D</a:t>
            </a:r>
            <a:r>
              <a:rPr lang="en-GB" baseline="30000" dirty="0" smtClean="0">
                <a:cs typeface="Arial" panose="020B0604020202020204" pitchFamily="34" charset="0"/>
              </a:rPr>
              <a:t>1,2</a:t>
            </a:r>
            <a:r>
              <a:rPr lang="en-GB" dirty="0" smtClean="0">
                <a:cs typeface="Arial" panose="020B0604020202020204" pitchFamily="34" charset="0"/>
              </a:rPr>
              <a:t>.</a:t>
            </a:r>
            <a:r>
              <a:rPr lang="en-GB" dirty="0">
                <a:cs typeface="Arial" panose="020B0604020202020204" pitchFamily="34" charset="0"/>
              </a:rPr>
              <a:t> </a:t>
            </a:r>
            <a:r>
              <a:rPr lang="en-GB" dirty="0" smtClean="0">
                <a:cs typeface="Arial" panose="020B0604020202020204" pitchFamily="34" charset="0"/>
              </a:rPr>
              <a:t>Two-dimensional </a:t>
            </a:r>
            <a:r>
              <a:rPr lang="en-GB" dirty="0">
                <a:cs typeface="Arial" panose="020B0604020202020204" pitchFamily="34" charset="0"/>
              </a:rPr>
              <a:t>time-domain </a:t>
            </a:r>
            <a:r>
              <a:rPr lang="en-GB" dirty="0" smtClean="0">
                <a:cs typeface="Arial" panose="020B0604020202020204" pitchFamily="34" charset="0"/>
              </a:rPr>
              <a:t>version of the SPECFEM model </a:t>
            </a:r>
            <a:r>
              <a:rPr lang="en-GB" dirty="0">
                <a:cs typeface="Arial" panose="020B0604020202020204" pitchFamily="34" charset="0"/>
              </a:rPr>
              <a:t>applied in this project but three-dimensional version exists as well.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SPECFEM2D includes </a:t>
            </a:r>
            <a:r>
              <a:rPr lang="en-GB" dirty="0" smtClean="0">
                <a:cs typeface="Arial" panose="020B0604020202020204" pitchFamily="34" charset="0"/>
              </a:rPr>
              <a:t>pressure </a:t>
            </a:r>
            <a:r>
              <a:rPr lang="en-GB" dirty="0">
                <a:cs typeface="Arial" panose="020B0604020202020204" pitchFamily="34" charset="0"/>
              </a:rPr>
              <a:t>calculations in fluid (ocean) and </a:t>
            </a:r>
            <a:r>
              <a:rPr lang="en-GB" dirty="0" smtClean="0">
                <a:cs typeface="Arial" panose="020B0604020202020204" pitchFamily="34" charset="0"/>
              </a:rPr>
              <a:t>displacement velocity in elastic media </a:t>
            </a:r>
            <a:r>
              <a:rPr lang="en-GB" dirty="0">
                <a:cs typeface="Arial" panose="020B0604020202020204" pitchFamily="34" charset="0"/>
              </a:rPr>
              <a:t>(ground</a:t>
            </a:r>
            <a:r>
              <a:rPr lang="en-GB" dirty="0" smtClean="0">
                <a:cs typeface="Arial" panose="020B0604020202020204" pitchFamily="34" charset="0"/>
              </a:rPr>
              <a:t>), </a:t>
            </a:r>
            <a:r>
              <a:rPr lang="en-GB" dirty="0">
                <a:cs typeface="Arial" panose="020B0604020202020204" pitchFamily="34" charset="0"/>
              </a:rPr>
              <a:t>with attenuation.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 smtClean="0">
                <a:cs typeface="Arial" panose="020B0604020202020204" pitchFamily="34" charset="0"/>
              </a:rPr>
              <a:t>In </a:t>
            </a:r>
            <a:r>
              <a:rPr lang="en-GB" dirty="0">
                <a:cs typeface="Arial" panose="020B0604020202020204" pitchFamily="34" charset="0"/>
              </a:rPr>
              <a:t>this project </a:t>
            </a:r>
            <a:r>
              <a:rPr lang="en-GB" dirty="0" smtClean="0">
                <a:cs typeface="Arial" panose="020B0604020202020204" pitchFamily="34" charset="0"/>
              </a:rPr>
              <a:t>SPECFEM2D </a:t>
            </a:r>
            <a:r>
              <a:rPr lang="en-GB" dirty="0">
                <a:cs typeface="Arial" panose="020B0604020202020204" pitchFamily="34" charset="0"/>
              </a:rPr>
              <a:t>was combined with the </a:t>
            </a:r>
            <a:r>
              <a:rPr lang="en-GB" dirty="0" smtClean="0">
                <a:cs typeface="Arial" panose="020B0604020202020204" pitchFamily="34" charset="0"/>
              </a:rPr>
              <a:t>frequency domain ocean </a:t>
            </a:r>
            <a:r>
              <a:rPr lang="en-GB" dirty="0">
                <a:cs typeface="Arial" panose="020B0604020202020204" pitchFamily="34" charset="0"/>
              </a:rPr>
              <a:t>acoustic propagation models RAM and </a:t>
            </a:r>
            <a:r>
              <a:rPr lang="en-GB" dirty="0" smtClean="0">
                <a:cs typeface="Arial" panose="020B0604020202020204" pitchFamily="34" charset="0"/>
              </a:rPr>
              <a:t>KRAKEN, to account for far-field ocean waveguide propagation (coupling to SPECFEM2D by FFT) from the source to the SPECFEM domain.</a:t>
            </a:r>
            <a:endParaRPr lang="en-GB" dirty="0">
              <a:cs typeface="Arial" panose="020B060402020202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>
                <a:cs typeface="Arial" panose="020B0604020202020204" pitchFamily="34" charset="0"/>
              </a:rPr>
              <a:t>Calculations of transfer functions simulating </a:t>
            </a:r>
            <a:r>
              <a:rPr lang="en-GB" dirty="0" smtClean="0">
                <a:cs typeface="Arial" panose="020B0604020202020204" pitchFamily="34" charset="0"/>
              </a:rPr>
              <a:t>observed transfer functions (by </a:t>
            </a:r>
            <a:r>
              <a:rPr lang="en-GB" dirty="0" err="1" smtClean="0">
                <a:cs typeface="Arial" panose="020B0604020202020204" pitchFamily="34" charset="0"/>
              </a:rPr>
              <a:t>Leidos</a:t>
            </a:r>
            <a:r>
              <a:rPr lang="en-GB" dirty="0" smtClean="0">
                <a:cs typeface="Arial" panose="020B0604020202020204" pitchFamily="34" charset="0"/>
              </a:rPr>
              <a:t>).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9087" y="4230969"/>
            <a:ext cx="4097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 Available </a:t>
            </a:r>
            <a:r>
              <a:rPr lang="en-US" sz="1000" dirty="0"/>
              <a:t>from </a:t>
            </a:r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geodynamics.org/cig/software/specfem2d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1000" baseline="30000" dirty="0" smtClean="0"/>
              <a:t>2</a:t>
            </a:r>
            <a:r>
              <a:rPr lang="en-US" sz="1000" b="1" baseline="30000" dirty="0"/>
              <a:t> </a:t>
            </a:r>
            <a:r>
              <a:rPr lang="en-US" sz="1000" dirty="0" smtClean="0"/>
              <a:t>J. Tromp</a:t>
            </a:r>
            <a:r>
              <a:rPr lang="en-US" sz="1000" dirty="0"/>
              <a:t>, </a:t>
            </a:r>
            <a:r>
              <a:rPr lang="en-US" sz="1000" dirty="0" smtClean="0"/>
              <a:t>D. </a:t>
            </a:r>
            <a:r>
              <a:rPr lang="en-US" sz="1000" dirty="0" err="1"/>
              <a:t>Komatitsch</a:t>
            </a:r>
            <a:r>
              <a:rPr lang="en-US" sz="1000" dirty="0"/>
              <a:t> and </a:t>
            </a:r>
            <a:r>
              <a:rPr lang="en-US" sz="1000" dirty="0" smtClean="0"/>
              <a:t>Q. </a:t>
            </a:r>
            <a:r>
              <a:rPr lang="en-US" sz="1000" dirty="0"/>
              <a:t>Liu (2008),  </a:t>
            </a:r>
            <a:r>
              <a:rPr lang="en-US" sz="1000" dirty="0" smtClean="0"/>
              <a:t>“</a:t>
            </a:r>
            <a:r>
              <a:rPr lang="en-US" sz="1000" dirty="0"/>
              <a:t>Spectral-Element and </a:t>
            </a:r>
            <a:r>
              <a:rPr lang="en-US" sz="1000" dirty="0" err="1"/>
              <a:t>Adjoint</a:t>
            </a:r>
            <a:r>
              <a:rPr lang="en-US" sz="1000" dirty="0"/>
              <a:t> </a:t>
            </a:r>
            <a:endParaRPr lang="en-US" sz="1000" dirty="0" smtClean="0"/>
          </a:p>
          <a:p>
            <a:r>
              <a:rPr lang="en-US" sz="1000" dirty="0" smtClean="0"/>
              <a:t>Methods </a:t>
            </a:r>
            <a:r>
              <a:rPr lang="en-US" sz="1000" dirty="0"/>
              <a:t>in Seismology</a:t>
            </a:r>
            <a:r>
              <a:rPr lang="en-US" sz="1000" i="1" dirty="0"/>
              <a:t>,”</a:t>
            </a:r>
            <a:r>
              <a:rPr lang="en-US" sz="1000" dirty="0"/>
              <a:t>  </a:t>
            </a:r>
            <a:r>
              <a:rPr lang="en-US" sz="1000" i="1" dirty="0" smtClean="0"/>
              <a:t>Communications </a:t>
            </a:r>
            <a:r>
              <a:rPr lang="en-US" sz="1000" i="1" dirty="0"/>
              <a:t>in Computational Physics,</a:t>
            </a:r>
            <a:r>
              <a:rPr lang="en-US" sz="1000" dirty="0"/>
              <a:t> </a:t>
            </a:r>
            <a:r>
              <a:rPr lang="en-US" sz="1000" b="1" dirty="0"/>
              <a:t>3</a:t>
            </a:r>
            <a:r>
              <a:rPr lang="en-US" sz="1000" dirty="0"/>
              <a:t> (</a:t>
            </a:r>
            <a:r>
              <a:rPr lang="en-US" sz="1000" dirty="0" smtClean="0"/>
              <a:t>1),</a:t>
            </a:r>
          </a:p>
          <a:p>
            <a:r>
              <a:rPr lang="en-US" sz="1000" dirty="0" smtClean="0"/>
              <a:t>pp</a:t>
            </a:r>
            <a:r>
              <a:rPr lang="en-US" sz="1000" dirty="0"/>
              <a:t>. 1-32. ISSN 1815-2406.</a:t>
            </a:r>
            <a:endParaRPr lang="en-GB" sz="10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121910" y="824154"/>
            <a:ext cx="3572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Modelling Approach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8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280" y="1576091"/>
            <a:ext cx="40403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Canonical environments </a:t>
            </a:r>
            <a:r>
              <a:rPr lang="en-GB" sz="1600" dirty="0" smtClean="0">
                <a:solidFill>
                  <a:prstClr val="black"/>
                </a:solidFill>
              </a:rPr>
              <a:t>are simplified and controlled descriptions of the problem geometry and of the material properties.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prstClr val="black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Benchmarking </a:t>
            </a:r>
            <a:r>
              <a:rPr lang="en-GB" sz="1600" dirty="0">
                <a:solidFill>
                  <a:prstClr val="black"/>
                </a:solidFill>
                <a:cs typeface="Arial" panose="020B0604020202020204" pitchFamily="34" charset="0"/>
              </a:rPr>
              <a:t>case to check SPECFEM2D model </a:t>
            </a: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setup: Comparison </a:t>
            </a:r>
            <a:r>
              <a:rPr lang="en-GB" sz="1600" dirty="0">
                <a:solidFill>
                  <a:prstClr val="black"/>
                </a:solidFill>
                <a:cs typeface="Arial" panose="020B0604020202020204" pitchFamily="34" charset="0"/>
              </a:rPr>
              <a:t>with </a:t>
            </a:r>
            <a:r>
              <a:rPr lang="en-GB" sz="1600" dirty="0" err="1">
                <a:solidFill>
                  <a:prstClr val="black"/>
                </a:solidFill>
                <a:cs typeface="Arial" panose="020B0604020202020204" pitchFamily="34" charset="0"/>
              </a:rPr>
              <a:t>Bottero</a:t>
            </a:r>
            <a:r>
              <a:rPr lang="en-GB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1600" i="1" dirty="0">
                <a:solidFill>
                  <a:prstClr val="black"/>
                </a:solidFill>
                <a:cs typeface="Arial" panose="020B0604020202020204" pitchFamily="34" charset="0"/>
              </a:rPr>
              <a:t>et al.</a:t>
            </a:r>
            <a:r>
              <a:rPr lang="en-GB" sz="1600" baseline="30000" dirty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48" y="1206759"/>
            <a:ext cx="289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 Environments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59" y="1444011"/>
            <a:ext cx="5254920" cy="24865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99045" y="4500357"/>
            <a:ext cx="4833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solidFill>
                  <a:prstClr val="black"/>
                </a:solidFill>
              </a:rPr>
              <a:t>1 </a:t>
            </a:r>
            <a:r>
              <a:rPr lang="en-US" sz="1000" dirty="0" smtClean="0">
                <a:solidFill>
                  <a:prstClr val="black"/>
                </a:solidFill>
              </a:rPr>
              <a:t>A. </a:t>
            </a:r>
            <a:r>
              <a:rPr lang="en-US" sz="1000" dirty="0" err="1" smtClean="0">
                <a:solidFill>
                  <a:prstClr val="black"/>
                </a:solidFill>
              </a:rPr>
              <a:t>Bottero</a:t>
            </a:r>
            <a:r>
              <a:rPr lang="en-US" sz="1000" dirty="0" smtClean="0">
                <a:solidFill>
                  <a:prstClr val="black"/>
                </a:solidFill>
              </a:rPr>
              <a:t>, </a:t>
            </a:r>
            <a:r>
              <a:rPr lang="en-US" sz="1000" dirty="0">
                <a:solidFill>
                  <a:prstClr val="black"/>
                </a:solidFill>
              </a:rPr>
              <a:t>P. </a:t>
            </a:r>
            <a:r>
              <a:rPr lang="en-US" sz="1000" dirty="0" err="1">
                <a:solidFill>
                  <a:prstClr val="black"/>
                </a:solidFill>
              </a:rPr>
              <a:t>Cristini</a:t>
            </a:r>
            <a:r>
              <a:rPr lang="en-US" sz="1000" dirty="0">
                <a:solidFill>
                  <a:prstClr val="black"/>
                </a:solidFill>
              </a:rPr>
              <a:t>, D. </a:t>
            </a:r>
            <a:r>
              <a:rPr lang="en-US" sz="1000" dirty="0" err="1">
                <a:solidFill>
                  <a:prstClr val="black"/>
                </a:solidFill>
              </a:rPr>
              <a:t>Komatitsch</a:t>
            </a:r>
            <a:r>
              <a:rPr lang="en-US" sz="1000" dirty="0">
                <a:solidFill>
                  <a:prstClr val="black"/>
                </a:solidFill>
              </a:rPr>
              <a:t> and M. Asch (2016), “An axisymmetric time-domain </a:t>
            </a:r>
            <a:r>
              <a:rPr lang="en-US" sz="1000" dirty="0" smtClean="0">
                <a:solidFill>
                  <a:prstClr val="black"/>
                </a:solidFill>
              </a:rPr>
              <a:t>spectral-element method </a:t>
            </a:r>
            <a:r>
              <a:rPr lang="en-US" sz="1000" dirty="0">
                <a:solidFill>
                  <a:prstClr val="black"/>
                </a:solidFill>
              </a:rPr>
              <a:t>for full-wave simulations: Application to ocean acoustics. </a:t>
            </a:r>
            <a:r>
              <a:rPr lang="en-US" sz="1000" i="1" dirty="0">
                <a:solidFill>
                  <a:prstClr val="black"/>
                </a:solidFill>
              </a:rPr>
              <a:t>Journal of the Acoustical Society of </a:t>
            </a:r>
            <a:r>
              <a:rPr lang="en-US" sz="1000" i="1" dirty="0" smtClean="0">
                <a:solidFill>
                  <a:prstClr val="black"/>
                </a:solidFill>
              </a:rPr>
              <a:t>America</a:t>
            </a:r>
            <a:r>
              <a:rPr lang="en-US" sz="1000" dirty="0" smtClean="0">
                <a:solidFill>
                  <a:prstClr val="black"/>
                </a:solidFill>
              </a:rPr>
              <a:t> </a:t>
            </a:r>
            <a:r>
              <a:rPr lang="en-US" sz="1000" b="1" dirty="0" smtClean="0">
                <a:solidFill>
                  <a:prstClr val="black"/>
                </a:solidFill>
              </a:rPr>
              <a:t>140</a:t>
            </a:r>
            <a:r>
              <a:rPr lang="en-US" sz="1000" dirty="0">
                <a:solidFill>
                  <a:prstClr val="black"/>
                </a:solidFill>
              </a:rPr>
              <a:t>, 3520, </a:t>
            </a:r>
            <a:r>
              <a:rPr lang="en-US" sz="1000" dirty="0" err="1">
                <a:solidFill>
                  <a:prstClr val="black"/>
                </a:solidFill>
              </a:rPr>
              <a:t>doi</a:t>
            </a:r>
            <a:r>
              <a:rPr lang="en-US" sz="1000" dirty="0">
                <a:solidFill>
                  <a:prstClr val="black"/>
                </a:solidFill>
              </a:rPr>
              <a:t>: 10.1121/1.4965964.</a:t>
            </a:r>
          </a:p>
        </p:txBody>
      </p:sp>
    </p:spTree>
    <p:extLst>
      <p:ext uri="{BB962C8B-B14F-4D97-AF65-F5344CB8AC3E}">
        <p14:creationId xmlns:p14="http://schemas.microsoft.com/office/powerpoint/2010/main" val="3516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195246" y="949212"/>
            <a:ext cx="494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with </a:t>
            </a:r>
            <a:r>
              <a:rPr lang="en-GB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Bottero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al. </a:t>
            </a:r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N:\SPECFEM2D\SlopeRuns\Bottero_mesh\plots\compare_allcomp_spec5_translos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r="4763"/>
          <a:stretch/>
        </p:blipFill>
        <p:spPr bwMode="auto">
          <a:xfrm>
            <a:off x="4087505" y="1147108"/>
            <a:ext cx="4728954" cy="35670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782" y="1425843"/>
            <a:ext cx="398342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With </a:t>
            </a:r>
            <a:r>
              <a:rPr lang="en-GB" sz="1600" dirty="0">
                <a:solidFill>
                  <a:prstClr val="black"/>
                </a:solidFill>
                <a:cs typeface="Arial" panose="020B0604020202020204" pitchFamily="34" charset="0"/>
              </a:rPr>
              <a:t>a smooth </a:t>
            </a: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mesh (</a:t>
            </a:r>
            <a:r>
              <a:rPr lang="en-GB" sz="16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Bottero_gmsh</a:t>
            </a: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), </a:t>
            </a:r>
            <a:r>
              <a:rPr lang="en-GB" sz="1600" dirty="0">
                <a:solidFill>
                  <a:prstClr val="black"/>
                </a:solidFill>
                <a:cs typeface="Arial" panose="020B0604020202020204" pitchFamily="34" charset="0"/>
              </a:rPr>
              <a:t>the transmission loss calculated with SPECFEM2D </a:t>
            </a: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agrees very well with the </a:t>
            </a:r>
            <a:r>
              <a:rPr lang="en-GB" sz="1600" dirty="0">
                <a:solidFill>
                  <a:prstClr val="black"/>
                </a:solidFill>
                <a:cs typeface="Arial" panose="020B0604020202020204" pitchFamily="34" charset="0"/>
              </a:rPr>
              <a:t>calculated transmission loss shown in the </a:t>
            </a: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paper (</a:t>
            </a:r>
            <a:r>
              <a:rPr lang="en-GB" sz="16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Bottero_example</a:t>
            </a:r>
            <a:r>
              <a:rPr lang="en-GB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).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FEM</a:t>
            </a:r>
            <a:r>
              <a:rPr lang="en-US" sz="1600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curve is a separate solution from a frequency domain finite element model.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ROTVARS</a:t>
            </a:r>
            <a:r>
              <a:rPr lang="en-US" sz="1600" baseline="30000" dirty="0" smtClean="0">
                <a:solidFill>
                  <a:prstClr val="black"/>
                </a:solidFill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is an efficient elastic PE model.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This example also shows the importance of modelling the domain with a smooth mesh.</a:t>
            </a:r>
          </a:p>
          <a:p>
            <a:endParaRPr lang="en-US" sz="1000" dirty="0" smtClean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406" y="4006512"/>
            <a:ext cx="3998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" baseline="30000" dirty="0" smtClean="0">
                <a:solidFill>
                  <a:prstClr val="black"/>
                </a:solidFill>
              </a:rPr>
              <a:t>1 </a:t>
            </a:r>
            <a:r>
              <a:rPr lang="en-US" sz="800" dirty="0" smtClean="0">
                <a:solidFill>
                  <a:prstClr val="black"/>
                </a:solidFill>
              </a:rPr>
              <a:t>F</a:t>
            </a:r>
            <a:r>
              <a:rPr lang="en-US" sz="800" dirty="0">
                <a:solidFill>
                  <a:prstClr val="black"/>
                </a:solidFill>
              </a:rPr>
              <a:t>. B. Jensen, P. L. Nielsen, M. Zampolli, M. D. Collins, and W. L. </a:t>
            </a:r>
            <a:r>
              <a:rPr lang="en-US" sz="800" dirty="0" err="1">
                <a:solidFill>
                  <a:prstClr val="black"/>
                </a:solidFill>
              </a:rPr>
              <a:t>Siegmann</a:t>
            </a:r>
            <a:r>
              <a:rPr lang="en-US" sz="800" dirty="0">
                <a:solidFill>
                  <a:prstClr val="black"/>
                </a:solidFill>
              </a:rPr>
              <a:t>. Benchmarking range-dependent </a:t>
            </a:r>
            <a:r>
              <a:rPr lang="en-US" sz="800" dirty="0" err="1">
                <a:solidFill>
                  <a:prstClr val="black"/>
                </a:solidFill>
              </a:rPr>
              <a:t>seismo</a:t>
            </a:r>
            <a:r>
              <a:rPr lang="en-US" sz="800" dirty="0">
                <a:solidFill>
                  <a:prstClr val="black"/>
                </a:solidFill>
              </a:rPr>
              <a:t>-acoustic propagation problems. In S. M. Jesus and O. C. Rodríguez, editors, Proceedings of 8</a:t>
            </a:r>
            <a:r>
              <a:rPr lang="en-US" sz="800" baseline="30000" dirty="0">
                <a:solidFill>
                  <a:prstClr val="black"/>
                </a:solidFill>
              </a:rPr>
              <a:t>th</a:t>
            </a:r>
            <a:r>
              <a:rPr lang="en-US" sz="800" dirty="0">
                <a:solidFill>
                  <a:prstClr val="black"/>
                </a:solidFill>
              </a:rPr>
              <a:t> ECUA, </a:t>
            </a:r>
            <a:r>
              <a:rPr lang="en-US" sz="800" dirty="0" err="1">
                <a:solidFill>
                  <a:prstClr val="black"/>
                </a:solidFill>
              </a:rPr>
              <a:t>Carvoeiro</a:t>
            </a:r>
            <a:r>
              <a:rPr lang="en-US" sz="800" dirty="0">
                <a:solidFill>
                  <a:prstClr val="black"/>
                </a:solidFill>
              </a:rPr>
              <a:t>, </a:t>
            </a:r>
            <a:r>
              <a:rPr lang="en-US" sz="800" dirty="0" smtClean="0">
                <a:solidFill>
                  <a:prstClr val="black"/>
                </a:solidFill>
              </a:rPr>
              <a:t>Portugal 45–50 (2006).</a:t>
            </a:r>
          </a:p>
          <a:p>
            <a:pPr lvl="0"/>
            <a:r>
              <a:rPr lang="en-US" sz="800" baseline="30000" dirty="0" smtClean="0">
                <a:solidFill>
                  <a:prstClr val="black"/>
                </a:solidFill>
              </a:rPr>
              <a:t>2</a:t>
            </a:r>
            <a:r>
              <a:rPr lang="en-US" sz="800" dirty="0" smtClean="0">
                <a:solidFill>
                  <a:prstClr val="black"/>
                </a:solidFill>
              </a:rPr>
              <a:t> </a:t>
            </a:r>
            <a:r>
              <a:rPr lang="en-GB" sz="800" dirty="0" smtClean="0">
                <a:solidFill>
                  <a:prstClr val="black"/>
                </a:solidFill>
              </a:rPr>
              <a:t>D. </a:t>
            </a:r>
            <a:r>
              <a:rPr lang="en-GB" sz="800" dirty="0">
                <a:solidFill>
                  <a:prstClr val="black"/>
                </a:solidFill>
              </a:rPr>
              <a:t>A. Outing, </a:t>
            </a:r>
            <a:r>
              <a:rPr lang="en-GB" sz="800" dirty="0" smtClean="0">
                <a:solidFill>
                  <a:prstClr val="black"/>
                </a:solidFill>
              </a:rPr>
              <a:t>W. </a:t>
            </a:r>
            <a:r>
              <a:rPr lang="en-GB" sz="800" dirty="0">
                <a:solidFill>
                  <a:prstClr val="black"/>
                </a:solidFill>
              </a:rPr>
              <a:t>L. </a:t>
            </a:r>
            <a:r>
              <a:rPr lang="en-GB" sz="800" dirty="0" err="1">
                <a:solidFill>
                  <a:prstClr val="black"/>
                </a:solidFill>
              </a:rPr>
              <a:t>Siegmann</a:t>
            </a:r>
            <a:r>
              <a:rPr lang="en-GB" sz="800" dirty="0">
                <a:solidFill>
                  <a:prstClr val="black"/>
                </a:solidFill>
              </a:rPr>
              <a:t>, </a:t>
            </a:r>
            <a:r>
              <a:rPr lang="en-GB" sz="800" dirty="0" smtClean="0">
                <a:solidFill>
                  <a:prstClr val="black"/>
                </a:solidFill>
              </a:rPr>
              <a:t>M. </a:t>
            </a:r>
            <a:r>
              <a:rPr lang="en-GB" sz="800" dirty="0">
                <a:solidFill>
                  <a:prstClr val="black"/>
                </a:solidFill>
              </a:rPr>
              <a:t>D. Collins, and </a:t>
            </a:r>
            <a:r>
              <a:rPr lang="en-GB" sz="800" dirty="0" smtClean="0">
                <a:solidFill>
                  <a:prstClr val="black"/>
                </a:solidFill>
              </a:rPr>
              <a:t>E. </a:t>
            </a:r>
            <a:r>
              <a:rPr lang="en-GB" sz="800" dirty="0">
                <a:solidFill>
                  <a:prstClr val="black"/>
                </a:solidFill>
              </a:rPr>
              <a:t>K. Westwood. Generalization of the rotated parabolic equation to variable </a:t>
            </a:r>
            <a:r>
              <a:rPr lang="en-GB" sz="800" dirty="0" smtClean="0">
                <a:solidFill>
                  <a:prstClr val="black"/>
                </a:solidFill>
              </a:rPr>
              <a:t>slopes. </a:t>
            </a:r>
            <a:r>
              <a:rPr lang="en-GB" sz="800" i="1" dirty="0" smtClean="0">
                <a:solidFill>
                  <a:prstClr val="black"/>
                </a:solidFill>
              </a:rPr>
              <a:t>J. </a:t>
            </a:r>
            <a:r>
              <a:rPr lang="en-GB" sz="800" i="1" dirty="0" err="1" smtClean="0">
                <a:solidFill>
                  <a:prstClr val="black"/>
                </a:solidFill>
              </a:rPr>
              <a:t>Acoust</a:t>
            </a:r>
            <a:r>
              <a:rPr lang="en-GB" sz="800" i="1" dirty="0" smtClean="0">
                <a:solidFill>
                  <a:prstClr val="black"/>
                </a:solidFill>
              </a:rPr>
              <a:t>. Soc. Am</a:t>
            </a:r>
            <a:r>
              <a:rPr lang="en-GB" sz="800" dirty="0">
                <a:solidFill>
                  <a:prstClr val="black"/>
                </a:solidFill>
              </a:rPr>
              <a:t>. </a:t>
            </a:r>
            <a:r>
              <a:rPr lang="en-GB" sz="800" b="1" dirty="0">
                <a:solidFill>
                  <a:prstClr val="black"/>
                </a:solidFill>
              </a:rPr>
              <a:t>120</a:t>
            </a:r>
            <a:r>
              <a:rPr lang="en-GB" sz="800" dirty="0">
                <a:solidFill>
                  <a:prstClr val="black"/>
                </a:solidFill>
              </a:rPr>
              <a:t>, </a:t>
            </a:r>
            <a:r>
              <a:rPr lang="en-GB" sz="800" dirty="0" smtClean="0">
                <a:solidFill>
                  <a:prstClr val="black"/>
                </a:solidFill>
              </a:rPr>
              <a:t>3534–3538 (2006).</a:t>
            </a:r>
            <a:endParaRPr lang="en-US" sz="800" baseline="30000" dirty="0" smtClean="0">
              <a:solidFill>
                <a:prstClr val="black"/>
              </a:solidFill>
            </a:endParaRPr>
          </a:p>
          <a:p>
            <a:pPr marL="228600" lvl="0" indent="-228600">
              <a:buAutoNum type="arabicParenR"/>
            </a:pPr>
            <a:endParaRPr lang="en-GB" sz="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7449" y="1235492"/>
            <a:ext cx="175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deep</a:t>
            </a:r>
          </a:p>
          <a:p>
            <a:r>
              <a:rPr lang="en-US" dirty="0" smtClean="0"/>
              <a:t>Receiver shallow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8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280" y="1576091"/>
            <a:ext cx="43698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</a:rPr>
              <a:t>Canonical environments </a:t>
            </a:r>
            <a:r>
              <a:rPr lang="en-GB" sz="1600" dirty="0" smtClean="0">
                <a:solidFill>
                  <a:prstClr val="black"/>
                </a:solidFill>
              </a:rPr>
              <a:t>are simplified and controlled descriptions of the problem geometry and material properties.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GB" sz="1600" dirty="0" smtClean="0">
              <a:solidFill>
                <a:prstClr val="black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prstClr val="black"/>
                </a:solidFill>
              </a:rPr>
              <a:t>The </a:t>
            </a:r>
            <a:r>
              <a:rPr lang="en-GB" sz="1600" dirty="0">
                <a:solidFill>
                  <a:prstClr val="black"/>
                </a:solidFill>
              </a:rPr>
              <a:t>controlling physical factors </a:t>
            </a:r>
            <a:r>
              <a:rPr lang="en-GB" sz="1600" dirty="0" smtClean="0">
                <a:solidFill>
                  <a:prstClr val="black"/>
                </a:solidFill>
              </a:rPr>
              <a:t>are in this case:</a:t>
            </a:r>
            <a:endParaRPr lang="en-GB" sz="1600" dirty="0">
              <a:solidFill>
                <a:prstClr val="black"/>
              </a:solidFill>
            </a:endParaRP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Sound speed and density in the </a:t>
            </a:r>
            <a:r>
              <a:rPr lang="en-GB" sz="1400" dirty="0" smtClean="0">
                <a:solidFill>
                  <a:prstClr val="black"/>
                </a:solidFill>
              </a:rPr>
              <a:t>ocean.</a:t>
            </a:r>
            <a:endParaRPr lang="en-GB" sz="1400" dirty="0">
              <a:solidFill>
                <a:prstClr val="black"/>
              </a:solidFill>
            </a:endParaRP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Bathymetry of the ocean </a:t>
            </a:r>
            <a:r>
              <a:rPr lang="en-GB" sz="1400" dirty="0" smtClean="0">
                <a:solidFill>
                  <a:prstClr val="black"/>
                </a:solidFill>
              </a:rPr>
              <a:t>bottom.</a:t>
            </a:r>
            <a:endParaRPr lang="en-GB" sz="1400" dirty="0">
              <a:solidFill>
                <a:prstClr val="black"/>
              </a:solidFill>
            </a:endParaRP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Material properties (P-velocity, S-velocity and density) of the basement </a:t>
            </a:r>
            <a:r>
              <a:rPr lang="en-GB" sz="1400" dirty="0" smtClean="0">
                <a:solidFill>
                  <a:prstClr val="black"/>
                </a:solidFill>
              </a:rPr>
              <a:t>rock for SPECFEM domain.</a:t>
            </a:r>
            <a:endParaRPr lang="en-GB" sz="1400" dirty="0">
              <a:solidFill>
                <a:prstClr val="black"/>
              </a:solidFill>
            </a:endParaRPr>
          </a:p>
          <a:p>
            <a:pPr marL="534988" lvl="1" indent="-173038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Material properties and thickness of </a:t>
            </a:r>
            <a:r>
              <a:rPr lang="en-GB" sz="1400" dirty="0" smtClean="0">
                <a:solidFill>
                  <a:prstClr val="black"/>
                </a:solidFill>
              </a:rPr>
              <a:t>(fluid) sediment </a:t>
            </a:r>
            <a:r>
              <a:rPr lang="en-GB" sz="1400" dirty="0">
                <a:solidFill>
                  <a:prstClr val="black"/>
                </a:solidFill>
              </a:rPr>
              <a:t>layers.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 descr="N:\SPECFEM2D\SlopeRuns\water_dat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63" y="1512949"/>
            <a:ext cx="2397625" cy="1798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461997" y="1206759"/>
            <a:ext cx="251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Water velocity profile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74519" y="3723622"/>
            <a:ext cx="912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3</a:t>
            </a:r>
            <a:r>
              <a:rPr lang="en-US" sz="1400" dirty="0" smtClean="0">
                <a:solidFill>
                  <a:prstClr val="black"/>
                </a:solidFill>
              </a:rPr>
              <a:t>0 </a:t>
            </a:r>
            <a:r>
              <a:rPr lang="en-US" sz="1400" dirty="0">
                <a:solidFill>
                  <a:prstClr val="black"/>
                </a:solidFill>
              </a:rPr>
              <a:t>degree slope</a:t>
            </a:r>
          </a:p>
        </p:txBody>
      </p:sp>
      <p:pic>
        <p:nvPicPr>
          <p:cNvPr id="13" name="Slope_3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893" t="6972" r="6257" b="7044"/>
          <a:stretch/>
        </p:blipFill>
        <p:spPr>
          <a:xfrm>
            <a:off x="6480324" y="3257452"/>
            <a:ext cx="2556920" cy="15005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25692" y="2877854"/>
            <a:ext cx="251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Sloping Bathymetry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48" y="1206759"/>
            <a:ext cx="289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Canonical Environments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8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1121880"/>
            <a:ext cx="461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Sloping Bathymetry - </a:t>
            </a:r>
          </a:p>
          <a:p>
            <a:pPr algn="r"/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Waveforms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hydrophone location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N:\SPECFEM2D\SlopeRuns\Slope_mesh\plots\compare_seis_4_30_pre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 r="7129" b="3670"/>
          <a:stretch/>
        </p:blipFill>
        <p:spPr bwMode="auto">
          <a:xfrm>
            <a:off x="4600466" y="1523606"/>
            <a:ext cx="4176358" cy="3075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738485" y="80761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Signal filtered 4-30 Hz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589" y="1742783"/>
            <a:ext cx="3753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/>
              <a:t>The incoming pressure (i.e. propagating in the deep water before the island slope) consistent </a:t>
            </a:r>
            <a:r>
              <a:rPr lang="en-US" sz="1600" dirty="0"/>
              <a:t>among all </a:t>
            </a:r>
            <a:r>
              <a:rPr lang="en-US" sz="1600" dirty="0" smtClean="0"/>
              <a:t>calculations.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/>
              <a:t>Clear differences arise once the waveform interacts with the island bathymetries. Large variability.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/>
              <a:t>Causes of this variability are more complex than slope only.</a:t>
            </a:r>
            <a:endParaRPr lang="en-GB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583682" y="4475719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Time (s)</a:t>
            </a:r>
            <a:endParaRPr lang="en-GB" sz="1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410126" y="2727755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Pressure</a:t>
            </a:r>
            <a:endParaRPr lang="en-GB" sz="1000" dirty="0"/>
          </a:p>
        </p:txBody>
      </p:sp>
      <p:sp>
        <p:nvSpPr>
          <p:cNvPr id="3" name="Rectangle 2"/>
          <p:cNvSpPr/>
          <p:nvPr/>
        </p:nvSpPr>
        <p:spPr>
          <a:xfrm>
            <a:off x="5224007" y="1523607"/>
            <a:ext cx="395818" cy="307522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851761" y="1768211"/>
            <a:ext cx="1566407" cy="3150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074343" y="1523607"/>
            <a:ext cx="702481" cy="3075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2150" y="2615993"/>
            <a:ext cx="3124864" cy="1097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964353" y="1102867"/>
            <a:ext cx="90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Backscatter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from slope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5545" y="1205055"/>
            <a:ext cx="773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Incoming</a:t>
            </a:r>
            <a:endParaRPr lang="en-GB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66" y="1355243"/>
            <a:ext cx="4486927" cy="3366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E3666A-0D1B-0B44-8ED8-D13FA5DA502C}"/>
              </a:ext>
            </a:extLst>
          </p:cNvPr>
          <p:cNvSpPr txBox="1"/>
          <p:nvPr/>
        </p:nvSpPr>
        <p:spPr>
          <a:xfrm>
            <a:off x="81839" y="1121880"/>
            <a:ext cx="461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Sloping Bathymetry - </a:t>
            </a:r>
          </a:p>
          <a:p>
            <a:pPr algn="r"/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Waveforms </a:t>
            </a:r>
            <a:r>
              <a:rPr lang="en-GB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T-Station 5 km inland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9825" y="1170577"/>
            <a:ext cx="223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Signal filtered 4-20 Hz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188" y="1925656"/>
            <a:ext cx="3407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Dependence </a:t>
            </a:r>
            <a:r>
              <a:rPr lang="en-US" sz="1600" dirty="0">
                <a:solidFill>
                  <a:prstClr val="black"/>
                </a:solidFill>
              </a:rPr>
              <a:t>on slope is </a:t>
            </a:r>
            <a:r>
              <a:rPr lang="en-US" sz="1600" dirty="0" smtClean="0">
                <a:solidFill>
                  <a:prstClr val="black"/>
                </a:solidFill>
              </a:rPr>
              <a:t>very complicated.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The </a:t>
            </a:r>
            <a:r>
              <a:rPr lang="en-US" sz="1600" dirty="0">
                <a:solidFill>
                  <a:prstClr val="black"/>
                </a:solidFill>
              </a:rPr>
              <a:t>most important factor is the efficiency of  surface wave </a:t>
            </a:r>
            <a:r>
              <a:rPr lang="en-US" sz="1600" dirty="0" smtClean="0">
                <a:solidFill>
                  <a:prstClr val="black"/>
                </a:solidFill>
              </a:rPr>
              <a:t>generation when the Hydro phase is converted to T-phase.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93802" y="1539909"/>
            <a:ext cx="214361" cy="2960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057724" y="1419713"/>
            <a:ext cx="140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wave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45140" y="1614115"/>
            <a:ext cx="119270" cy="21468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88528" y="1359124"/>
            <a:ext cx="30649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345140" y="2005045"/>
            <a:ext cx="119270" cy="21468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88528" y="1765956"/>
            <a:ext cx="30649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345140" y="2411877"/>
            <a:ext cx="119270" cy="21468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88528" y="2164837"/>
            <a:ext cx="30649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345140" y="2801476"/>
            <a:ext cx="119270" cy="21468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88528" y="2554436"/>
            <a:ext cx="30649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345140" y="3206977"/>
            <a:ext cx="119270" cy="21468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88528" y="2959937"/>
            <a:ext cx="30649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345140" y="3604527"/>
            <a:ext cx="119270" cy="21468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88528" y="3341585"/>
            <a:ext cx="30649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345140" y="3994126"/>
            <a:ext cx="119270" cy="214685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88528" y="3723233"/>
            <a:ext cx="306494" cy="3693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426958" y="2727755"/>
            <a:ext cx="6014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Velocity</a:t>
            </a:r>
            <a:endParaRPr lang="en-GB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83682" y="4475719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Time (s)</a:t>
            </a:r>
            <a:endParaRPr lang="en-GB" sz="1000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808163" y="1721457"/>
            <a:ext cx="373760" cy="100156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U20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EGU2020</Template>
  <TotalTime>31522</TotalTime>
  <Words>1579</Words>
  <Application>Microsoft Office PowerPoint</Application>
  <PresentationFormat>On-screen Show (16:9)</PresentationFormat>
  <Paragraphs>252</Paragraphs>
  <Slides>22</Slides>
  <Notes>16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EGU2020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NIELSEN Peter Louring</cp:lastModifiedBy>
  <cp:revision>319</cp:revision>
  <dcterms:created xsi:type="dcterms:W3CDTF">2019-04-05T13:56:09Z</dcterms:created>
  <dcterms:modified xsi:type="dcterms:W3CDTF">2020-04-29T15:52:10Z</dcterms:modified>
</cp:coreProperties>
</file>