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7" r:id="rId2"/>
    <p:sldId id="277" r:id="rId3"/>
    <p:sldId id="258" r:id="rId4"/>
    <p:sldId id="278" r:id="rId5"/>
    <p:sldId id="269" r:id="rId6"/>
    <p:sldId id="270" r:id="rId7"/>
    <p:sldId id="268" r:id="rId8"/>
    <p:sldId id="279" r:id="rId9"/>
    <p:sldId id="280" r:id="rId10"/>
    <p:sldId id="271" r:id="rId11"/>
    <p:sldId id="272" r:id="rId12"/>
    <p:sldId id="281" r:id="rId13"/>
    <p:sldId id="282" r:id="rId14"/>
    <p:sldId id="276" r:id="rId15"/>
    <p:sldId id="27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1A0E"/>
    <a:srgbClr val="2E75B6"/>
    <a:srgbClr val="FFFFFF"/>
    <a:srgbClr val="D707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46B883-3EDF-4D37-9DEC-4F1030651826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453D7A-FC7B-4C5C-9B57-E2BBA3C0BB4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130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53D7A-FC7B-4C5C-9B57-E2BBA3C0BB4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811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6EBB-24D7-4941-90FB-4C681054904F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57240-B299-4D16-AF7E-073840F43E2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950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6EBB-24D7-4941-90FB-4C681054904F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57240-B299-4D16-AF7E-073840F43E2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782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6EBB-24D7-4941-90FB-4C681054904F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57240-B299-4D16-AF7E-073840F43E2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019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6EBB-24D7-4941-90FB-4C681054904F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57240-B299-4D16-AF7E-073840F43E2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962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6EBB-24D7-4941-90FB-4C681054904F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57240-B299-4D16-AF7E-073840F43E2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727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6EBB-24D7-4941-90FB-4C681054904F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57240-B299-4D16-AF7E-073840F43E2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475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6EBB-24D7-4941-90FB-4C681054904F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57240-B299-4D16-AF7E-073840F43E2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581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6EBB-24D7-4941-90FB-4C681054904F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57240-B299-4D16-AF7E-073840F43E2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998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6EBB-24D7-4941-90FB-4C681054904F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57240-B299-4D16-AF7E-073840F43E2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269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6EBB-24D7-4941-90FB-4C681054904F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57240-B299-4D16-AF7E-073840F43E2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075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6EBB-24D7-4941-90FB-4C681054904F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57240-B299-4D16-AF7E-073840F43E2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79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D6EBB-24D7-4941-90FB-4C681054904F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57240-B299-4D16-AF7E-073840F43E2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607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29/2020GL087464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86509" y="1500432"/>
            <a:ext cx="11218983" cy="2387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Mutual increases in flood extents and magnitudes intensify flood hazard in Central and Western </a:t>
            </a:r>
            <a:r>
              <a:rPr lang="en-US" b="1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Europe</a:t>
            </a:r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290396" y="3980107"/>
            <a:ext cx="7611208" cy="1655762"/>
          </a:xfrm>
        </p:spPr>
        <p:txBody>
          <a:bodyPr/>
          <a:lstStyle/>
          <a:p>
            <a:r>
              <a:rPr lang="de-DE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By</a:t>
            </a:r>
            <a:r>
              <a:rPr lang="de-D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de-DE" b="1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Matthias </a:t>
            </a:r>
            <a:r>
              <a:rPr lang="de-DE" b="1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Kemter</a:t>
            </a:r>
            <a:r>
              <a:rPr lang="de-DE" baseline="30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1,2,3</a:t>
            </a:r>
            <a:r>
              <a:rPr lang="de-D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, </a:t>
            </a:r>
            <a:r>
              <a:rPr lang="de-DE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Bruno </a:t>
            </a:r>
            <a:r>
              <a:rPr lang="de-D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Merz</a:t>
            </a:r>
            <a:r>
              <a:rPr lang="de-DE" baseline="30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1,2</a:t>
            </a:r>
            <a:r>
              <a:rPr lang="de-D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, </a:t>
            </a:r>
            <a:r>
              <a:rPr lang="de-DE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Norbert </a:t>
            </a:r>
            <a:r>
              <a:rPr lang="de-D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Marwan</a:t>
            </a:r>
            <a:r>
              <a:rPr lang="de-DE" baseline="30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3</a:t>
            </a:r>
            <a:r>
              <a:rPr lang="de-D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, </a:t>
            </a:r>
            <a:r>
              <a:rPr lang="de-DE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Sergiy </a:t>
            </a:r>
            <a:r>
              <a:rPr lang="de-D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Vorogushyn</a:t>
            </a:r>
            <a:r>
              <a:rPr lang="de-DE" baseline="30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2</a:t>
            </a:r>
            <a:r>
              <a:rPr lang="de-D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, </a:t>
            </a:r>
            <a:r>
              <a:rPr lang="de-DE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Günter </a:t>
            </a:r>
            <a:r>
              <a:rPr lang="de-D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Blöschl</a:t>
            </a:r>
            <a:r>
              <a:rPr lang="de-DE" baseline="30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4</a:t>
            </a:r>
          </a:p>
          <a:p>
            <a:r>
              <a:rPr lang="de-DE" sz="1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1 - Potsdam University</a:t>
            </a:r>
            <a:r>
              <a:rPr lang="de-DE" sz="1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, </a:t>
            </a:r>
            <a:r>
              <a:rPr lang="de-DE" sz="1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2 - Helmholtz </a:t>
            </a:r>
            <a:r>
              <a:rPr lang="de-DE" sz="1400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Centre</a:t>
            </a:r>
            <a:r>
              <a:rPr lang="de-DE" sz="1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Potsdam</a:t>
            </a:r>
            <a:r>
              <a:rPr lang="de-DE" sz="1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, GFZ German Research </a:t>
            </a:r>
            <a:r>
              <a:rPr lang="de-DE" sz="1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Centre</a:t>
            </a:r>
            <a:r>
              <a:rPr lang="de-DE" sz="1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de-DE" sz="1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for</a:t>
            </a:r>
            <a:r>
              <a:rPr lang="de-DE" sz="1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de-DE" sz="1400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Geosciences</a:t>
            </a:r>
            <a:r>
              <a:rPr lang="de-DE" sz="1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, 3 - </a:t>
            </a:r>
            <a:r>
              <a:rPr lang="en-US" sz="1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Potsdam Institute </a:t>
            </a:r>
            <a:r>
              <a:rPr lang="en-US" sz="1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for Climate Impact Research, </a:t>
            </a:r>
            <a:r>
              <a:rPr lang="en-US" sz="1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4 - Technical University </a:t>
            </a:r>
            <a:r>
              <a:rPr lang="en-US" sz="1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Vienna</a:t>
            </a:r>
            <a:endParaRPr lang="en-US" sz="1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551" y="6328410"/>
            <a:ext cx="1275703" cy="44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5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023"/>
          <a:stretch/>
        </p:blipFill>
        <p:spPr>
          <a:xfrm>
            <a:off x="2495456" y="782515"/>
            <a:ext cx="7201089" cy="6021723"/>
          </a:xfrm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342268" y="217346"/>
            <a:ext cx="11507464" cy="7297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4000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Classification</a:t>
            </a:r>
            <a:r>
              <a:rPr lang="de-DE" sz="4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de-DE" sz="4000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Tree</a:t>
            </a:r>
            <a:endParaRPr lang="en-US" sz="4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673468" y="6434906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Kemter et al. 2020, GRL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89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3824654" y="2998177"/>
            <a:ext cx="536331" cy="2505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nhaltsplatzhalt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3629"/>
            <a:ext cx="12192000" cy="6211764"/>
          </a:xfrm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1863653" y="0"/>
            <a:ext cx="8464694" cy="14771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Regional relevance and trends of flood generating processes</a:t>
            </a:r>
            <a:endParaRPr lang="en-US" sz="4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8241322" y="6488668"/>
            <a:ext cx="3812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Modified after Kemter </a:t>
            </a:r>
            <a:r>
              <a:rPr lang="en-US" dirty="0" smtClean="0"/>
              <a:t>et al. 2020, GRL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26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486509" y="140677"/>
            <a:ext cx="11218983" cy="23563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Flood extent trends are driven by changes in flood generation:</a:t>
            </a:r>
            <a:endParaRPr lang="en-US" sz="4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486509" y="3194538"/>
            <a:ext cx="5608800" cy="23563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Western Europe</a:t>
            </a:r>
          </a:p>
          <a:p>
            <a:pPr algn="ctr"/>
            <a:r>
              <a:rPr lang="en-US" sz="36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More soil moisture excess</a:t>
            </a:r>
          </a:p>
          <a:p>
            <a:pPr algn="ctr"/>
            <a:r>
              <a:rPr lang="en-US" sz="36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Less snow</a:t>
            </a:r>
          </a:p>
          <a:p>
            <a:pPr algn="ctr"/>
            <a:r>
              <a:rPr lang="en-US" sz="3600" dirty="0" smtClean="0">
                <a:latin typeface="Segoe UI Semilight" panose="020B0402040204020203" pitchFamily="34" charset="0"/>
                <a:cs typeface="Segoe UI Semilight" panose="020B0402040204020203" pitchFamily="34" charset="0"/>
                <a:sym typeface="Wingdings" panose="05000000000000000000" pitchFamily="2" charset="2"/>
              </a:rPr>
              <a:t> Greater extents</a:t>
            </a:r>
            <a:endParaRPr lang="en-US" sz="36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6096692" y="3194538"/>
            <a:ext cx="5608800" cy="23563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Eastern Europe</a:t>
            </a:r>
          </a:p>
          <a:p>
            <a:pPr algn="ctr"/>
            <a:r>
              <a:rPr lang="en-US" sz="36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Less snowmelt</a:t>
            </a:r>
          </a:p>
          <a:p>
            <a:pPr algn="ctr"/>
            <a:r>
              <a:rPr lang="en-US" sz="36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Higher process variance</a:t>
            </a:r>
          </a:p>
          <a:p>
            <a:pPr algn="ctr"/>
            <a:r>
              <a:rPr lang="en-US" sz="3600" dirty="0" smtClean="0">
                <a:latin typeface="Segoe UI Semilight" panose="020B0402040204020203" pitchFamily="34" charset="0"/>
                <a:cs typeface="Segoe UI Semilight" panose="020B0402040204020203" pitchFamily="34" charset="0"/>
                <a:sym typeface="Wingdings" panose="05000000000000000000" pitchFamily="2" charset="2"/>
              </a:rPr>
              <a:t> Smaller extents</a:t>
            </a:r>
            <a:endParaRPr lang="en-US" sz="36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96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342268" y="240906"/>
            <a:ext cx="11507464" cy="7297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4800" b="1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Summary</a:t>
            </a:r>
            <a:endParaRPr lang="en-US" sz="4800" b="1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486509" y="1213338"/>
            <a:ext cx="11218983" cy="4783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14400" indent="-914400">
              <a:lnSpc>
                <a:spcPct val="150000"/>
              </a:lnSpc>
              <a:buFont typeface="+mj-lt"/>
              <a:buAutoNum type="arabicPeriod"/>
            </a:pPr>
            <a:r>
              <a:rPr lang="en-US" sz="36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Magnitudes and extents are correlated for floods and their drivers</a:t>
            </a:r>
          </a:p>
          <a:p>
            <a:pPr marL="914400" indent="-914400">
              <a:lnSpc>
                <a:spcPct val="150000"/>
              </a:lnSpc>
              <a:buFont typeface="+mj-lt"/>
              <a:buAutoNum type="arabicPeriod"/>
            </a:pPr>
            <a:r>
              <a:rPr lang="en-US" sz="36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For floods, they show joint trends in many regions</a:t>
            </a:r>
          </a:p>
          <a:p>
            <a:pPr marL="914400" indent="-914400">
              <a:lnSpc>
                <a:spcPct val="150000"/>
              </a:lnSpc>
              <a:buFont typeface="+mj-lt"/>
              <a:buAutoNum type="arabicPeriod"/>
            </a:pPr>
            <a:r>
              <a:rPr lang="en-US" sz="36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These trends are driven by changing flood generation processes</a:t>
            </a:r>
            <a:endParaRPr lang="en-US" sz="36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0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/>
          <a:lstStyle/>
          <a:p>
            <a:pPr algn="ctr"/>
            <a:r>
              <a:rPr lang="de-D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More </a:t>
            </a:r>
            <a:r>
              <a:rPr lang="en-US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details</a:t>
            </a:r>
            <a:r>
              <a:rPr lang="de-D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b="1" dirty="0" smtClean="0">
                <a:latin typeface="Segoe UI Semilight" panose="020B0402040204020203" pitchFamily="34" charset="0"/>
                <a:cs typeface="Segoe UI Semilight" panose="020B0402040204020203" pitchFamily="34" charset="0"/>
                <a:hlinkClick r:id="rId2"/>
              </a:rPr>
              <a:t>here</a:t>
            </a:r>
            <a:endParaRPr lang="en-US" b="1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99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References</a:t>
            </a:r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Berghuijs, W. R., Allen, S. T., </a:t>
            </a:r>
            <a:r>
              <a:rPr lang="en-US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Harrigan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, S., &amp; Kirchner, J. W. (2019). Growing Spatial Scales of Synchronous River Flooding in Europe. </a:t>
            </a:r>
            <a:r>
              <a:rPr lang="en-US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Geophysical Research Letters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, </a:t>
            </a:r>
            <a:r>
              <a:rPr lang="en-US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46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(3), 1423–1428. https://</a:t>
            </a:r>
            <a:r>
              <a:rPr lang="en-US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doi.org/10.1029/2018GL081883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Kemter, M., Merz, B., Marwan, N., Vorogushyn, S., &amp; Blöschl, G. (2020). Joint trends in flood magnitudes and spatial extents across Europe. Geophysical Research Letters, 47(7). https://</a:t>
            </a:r>
            <a:r>
              <a:rPr lang="en-US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doi.org/10.1029/2020GL087464</a:t>
            </a:r>
          </a:p>
        </p:txBody>
      </p:sp>
    </p:spTree>
    <p:extLst>
      <p:ext uri="{BB962C8B-B14F-4D97-AF65-F5344CB8AC3E}">
        <p14:creationId xmlns:p14="http://schemas.microsoft.com/office/powerpoint/2010/main" val="32560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86509" y="1881554"/>
            <a:ext cx="11218983" cy="2356337"/>
          </a:xfrm>
        </p:spPr>
        <p:txBody>
          <a:bodyPr>
            <a:noAutofit/>
          </a:bodyPr>
          <a:lstStyle/>
          <a:p>
            <a:r>
              <a:rPr lang="en-US" sz="48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We measure the flood extent via the flood synchrony scale (Berghuijs et al. 2019), but what is that?</a:t>
            </a:r>
            <a:endParaRPr lang="en-US" sz="4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13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310" y="0"/>
            <a:ext cx="92273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70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486509" y="2250832"/>
            <a:ext cx="11218983" cy="23563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We have studied 3872 river gages, with at least 30 annual maximum floods recorded between 1960-2010. </a:t>
            </a:r>
            <a:endParaRPr lang="en-US" sz="4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88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772" y="783409"/>
            <a:ext cx="7402456" cy="6004674"/>
          </a:xfrm>
        </p:spPr>
      </p:pic>
      <p:sp>
        <p:nvSpPr>
          <p:cNvPr id="29" name="Textfeld 28"/>
          <p:cNvSpPr txBox="1"/>
          <p:nvPr/>
        </p:nvSpPr>
        <p:spPr>
          <a:xfrm>
            <a:off x="2630096" y="6381882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Kemter et al. 2020, GRL</a:t>
            </a:r>
            <a:endParaRPr lang="en-US" dirty="0"/>
          </a:p>
        </p:txBody>
      </p:sp>
      <p:sp>
        <p:nvSpPr>
          <p:cNvPr id="12" name="Rechteck 11"/>
          <p:cNvSpPr/>
          <p:nvPr/>
        </p:nvSpPr>
        <p:spPr>
          <a:xfrm>
            <a:off x="1925418" y="589085"/>
            <a:ext cx="8382347" cy="6268915"/>
          </a:xfrm>
          <a:prstGeom prst="rect">
            <a:avLst/>
          </a:prstGeom>
          <a:solidFill>
            <a:srgbClr val="FFFFFF">
              <a:alpha val="8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486509" y="1"/>
            <a:ext cx="11218983" cy="743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Trends in Flood Synchrony Scales (1960-2010)</a:t>
            </a:r>
            <a:endParaRPr lang="en-US" sz="4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" name="Ellipse 1"/>
          <p:cNvSpPr/>
          <p:nvPr/>
        </p:nvSpPr>
        <p:spPr>
          <a:xfrm rot="1323366">
            <a:off x="2969722" y="2660098"/>
            <a:ext cx="3215247" cy="2435469"/>
          </a:xfrm>
          <a:prstGeom prst="ellipse">
            <a:avLst/>
          </a:prstGeom>
          <a:solidFill>
            <a:srgbClr val="2E75B6">
              <a:alpha val="23922"/>
            </a:srgbClr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llipse 5"/>
          <p:cNvSpPr/>
          <p:nvPr/>
        </p:nvSpPr>
        <p:spPr>
          <a:xfrm rot="456423">
            <a:off x="6215284" y="2625345"/>
            <a:ext cx="3028887" cy="2003546"/>
          </a:xfrm>
          <a:prstGeom prst="ellipse">
            <a:avLst/>
          </a:prstGeom>
          <a:solidFill>
            <a:srgbClr val="B21A0E">
              <a:alpha val="21961"/>
            </a:srgbClr>
          </a:solidFill>
          <a:ln w="57150">
            <a:solidFill>
              <a:srgbClr val="B21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Gerader Verbinder 6"/>
          <p:cNvCxnSpPr/>
          <p:nvPr/>
        </p:nvCxnSpPr>
        <p:spPr>
          <a:xfrm flipH="1" flipV="1">
            <a:off x="2630097" y="2387948"/>
            <a:ext cx="667018" cy="570696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el 1"/>
          <p:cNvSpPr txBox="1">
            <a:spLocks/>
          </p:cNvSpPr>
          <p:nvPr/>
        </p:nvSpPr>
        <p:spPr>
          <a:xfrm>
            <a:off x="131550" y="1239933"/>
            <a:ext cx="3774830" cy="12221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Extents increased in the West...</a:t>
            </a:r>
            <a:endParaRPr lang="en-US" sz="36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14" name="Gerader Verbinder 13"/>
          <p:cNvCxnSpPr/>
          <p:nvPr/>
        </p:nvCxnSpPr>
        <p:spPr>
          <a:xfrm>
            <a:off x="8823960" y="4405840"/>
            <a:ext cx="420624" cy="702866"/>
          </a:xfrm>
          <a:prstGeom prst="line">
            <a:avLst/>
          </a:prstGeom>
          <a:ln w="57150">
            <a:solidFill>
              <a:srgbClr val="B21A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el 1"/>
          <p:cNvSpPr txBox="1">
            <a:spLocks/>
          </p:cNvSpPr>
          <p:nvPr/>
        </p:nvSpPr>
        <p:spPr>
          <a:xfrm>
            <a:off x="8003009" y="5013338"/>
            <a:ext cx="3430860" cy="12221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…and decreased in the East.</a:t>
            </a:r>
            <a:endParaRPr lang="en-US" sz="36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66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  <p:bldP spid="6" grpId="0" animBg="1"/>
      <p:bldP spid="13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29" y="1354015"/>
            <a:ext cx="11795943" cy="5750523"/>
          </a:xfr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342268" y="105506"/>
            <a:ext cx="11507464" cy="14683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Regional trends in flood extents and magnitudes are highly correlated (r=0.59)</a:t>
            </a:r>
            <a:endParaRPr lang="en-US" sz="4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35976" y="6224952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Kemter et al. 2020, GRL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86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540" y="555813"/>
            <a:ext cx="7402612" cy="6213826"/>
          </a:xfrm>
        </p:spPr>
      </p:pic>
      <p:sp>
        <p:nvSpPr>
          <p:cNvPr id="5" name="Textfeld 4"/>
          <p:cNvSpPr txBox="1"/>
          <p:nvPr/>
        </p:nvSpPr>
        <p:spPr>
          <a:xfrm>
            <a:off x="2790091" y="6400306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Kemter et al. 2020, GRL</a:t>
            </a:r>
            <a:endParaRPr lang="en-US" dirty="0"/>
          </a:p>
        </p:txBody>
      </p:sp>
      <p:sp>
        <p:nvSpPr>
          <p:cNvPr id="2" name="Rechteck 1"/>
          <p:cNvSpPr/>
          <p:nvPr/>
        </p:nvSpPr>
        <p:spPr>
          <a:xfrm>
            <a:off x="1797596" y="408842"/>
            <a:ext cx="3622430" cy="1547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hteck 7"/>
          <p:cNvSpPr/>
          <p:nvPr/>
        </p:nvSpPr>
        <p:spPr>
          <a:xfrm>
            <a:off x="4400119" y="417634"/>
            <a:ext cx="1811215" cy="729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342268" y="52754"/>
            <a:ext cx="11507464" cy="7297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Annual values are also correlated</a:t>
            </a:r>
            <a:endParaRPr lang="en-US" sz="4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9097108" y="3406745"/>
            <a:ext cx="1981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Black marker edges represent significant trends (95% confidence)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6119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328" y="2021632"/>
            <a:ext cx="8537345" cy="3644062"/>
          </a:xfr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342268" y="214659"/>
            <a:ext cx="11507464" cy="11754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This is likely caused by a similar correlation that exists for the most common flood drivers</a:t>
            </a:r>
            <a:endParaRPr lang="en-US" sz="4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8162191" y="576726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Kemter et al. 2020, GRL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32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486509" y="2250832"/>
            <a:ext cx="11218983" cy="23563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We classified all floods by their generating process, to find the drivers of the trends. This is based on catchment average time series of reanalysis data.</a:t>
            </a:r>
            <a:endParaRPr lang="en-US" sz="4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66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409</Words>
  <Application>Microsoft Office PowerPoint</Application>
  <PresentationFormat>Breitbild</PresentationFormat>
  <Paragraphs>39</Paragraphs>
  <Slides>15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Segoe UI Semilight</vt:lpstr>
      <vt:lpstr>Wingdings</vt:lpstr>
      <vt:lpstr>Office</vt:lpstr>
      <vt:lpstr>Mutual increases in flood extents and magnitudes intensify flood hazard in Central and Western Europe</vt:lpstr>
      <vt:lpstr>We measure the flood extent via the flood synchrony scale (Berghuijs et al. 2019), but what is that?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More details here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kemter</dc:creator>
  <cp:lastModifiedBy>kemter</cp:lastModifiedBy>
  <cp:revision>35</cp:revision>
  <dcterms:created xsi:type="dcterms:W3CDTF">2020-03-11T16:38:26Z</dcterms:created>
  <dcterms:modified xsi:type="dcterms:W3CDTF">2020-04-28T09:12:10Z</dcterms:modified>
</cp:coreProperties>
</file>