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12" r:id="rId3"/>
    <p:sldId id="334" r:id="rId4"/>
    <p:sldId id="260" r:id="rId5"/>
    <p:sldId id="318" r:id="rId6"/>
    <p:sldId id="315" r:id="rId7"/>
    <p:sldId id="302" r:id="rId8"/>
    <p:sldId id="262" r:id="rId9"/>
    <p:sldId id="267" r:id="rId10"/>
    <p:sldId id="274" r:id="rId11"/>
    <p:sldId id="336" r:id="rId12"/>
    <p:sldId id="338" r:id="rId13"/>
    <p:sldId id="331" r:id="rId14"/>
    <p:sldId id="342" r:id="rId15"/>
    <p:sldId id="303" r:id="rId16"/>
    <p:sldId id="305" r:id="rId17"/>
    <p:sldId id="280" r:id="rId18"/>
    <p:sldId id="299" r:id="rId19"/>
    <p:sldId id="288" r:id="rId20"/>
    <p:sldId id="287" r:id="rId21"/>
    <p:sldId id="307" r:id="rId22"/>
    <p:sldId id="311" r:id="rId23"/>
    <p:sldId id="335" r:id="rId24"/>
    <p:sldId id="323" r:id="rId25"/>
    <p:sldId id="355" r:id="rId26"/>
    <p:sldId id="296" r:id="rId27"/>
    <p:sldId id="341"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3" autoAdjust="0"/>
    <p:restoredTop sz="77002" autoAdjust="0"/>
  </p:normalViewPr>
  <p:slideViewPr>
    <p:cSldViewPr snapToGrid="0">
      <p:cViewPr varScale="1">
        <p:scale>
          <a:sx n="86" d="100"/>
          <a:sy n="86" d="100"/>
        </p:scale>
        <p:origin x="13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A2B6B-1132-4973-9C90-AD4AFE7A05B9}" type="datetimeFigureOut">
              <a:rPr lang="en-GB" smtClean="0"/>
              <a:t>30/04/2020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A719C-16B4-46DA-823D-E7C2C73D42F9}" type="slidenum">
              <a:rPr lang="en-GB" smtClean="0"/>
              <a:t>‹#›</a:t>
            </a:fld>
            <a:endParaRPr lang="en-GB"/>
          </a:p>
        </p:txBody>
      </p:sp>
    </p:spTree>
    <p:extLst>
      <p:ext uri="{BB962C8B-B14F-4D97-AF65-F5344CB8AC3E}">
        <p14:creationId xmlns:p14="http://schemas.microsoft.com/office/powerpoint/2010/main" val="2315445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India-Asia collision is one of the most well-studied orogenic events on Earth; it recorded the terminal stages of the central Tethys ocean basins and offers invaluable insight into the geological processes associated with continental collision. In this study, we integrate bedrock datasets, observations of subducted slabs in the mantle, and plate kinematic constraints, to constrain models for the India-Asia collision and the central Tethys oceans.</a:t>
            </a:r>
          </a:p>
          <a:p>
            <a:endParaRPr lang="en-GB" dirty="0" smtClean="0"/>
          </a:p>
          <a:p>
            <a:r>
              <a:rPr lang="en-GB" dirty="0" smtClean="0"/>
              <a:t>Previously proposed models for the India-Asia collision differ in terms of subduction zone configurations and paleogeographic reconstructions of Greater India, which represents to northern passive margin of India prior to collision. Five distinct subduction zone configurations have been proposed previously, which differ in the number of active trenches (one or two trenches) in the central Neotethys Ocean and differ in the respective timing, duration, location and migration of those trenches. Three distinct paleogeographic reconstructions of Greater India have been proposed previously, which differ in size and structure. Here, we consider the validity of these subduction zone configurations and Greater India reconstructions with respect to the bedrock record, plate kinematics and the deep mantle structure of subducted slabs beneath the Indian hemisphere.</a:t>
            </a:r>
          </a:p>
          <a:p>
            <a:endParaRPr lang="en-GB" dirty="0" smtClean="0"/>
          </a:p>
          <a:p>
            <a:r>
              <a:rPr lang="en-GB" dirty="0" smtClean="0"/>
              <a:t>Following the assumption that slabs sink vertically through the mantle, the positions and geometries of subducted slabs determined from seismic tomography constrain the locations and kinematics of paleo-subduction zones. Integrating this with bedrock constraints allows us to constrain post-Triassic subduction zone configurations for the central Tethys oceans. Our analysis demonstrates that the Neotethys Ocean was consumed by at least two subduction zones since the Jurassic. At the onset of the India-Asia collision at 59±1 Ma, one subduction zone was active along the southern Asian continental margin at ~20°N. At that time, a second may have been active at subequatorial latitudes, but support for this from a bedrock perspective is lacking. This subduction zone configuration allows for three reconstructions for Greater India: The (1) minimum-area; (2) enlarged-area; and (3) Greater India Basin reconstructions. We integrate these reconstructions and subduction zone configurations in a plate kinematic framework to test their validity for the India-Asia collision.</a:t>
            </a:r>
          </a:p>
          <a:p>
            <a:endParaRPr lang="en-GB" dirty="0" smtClean="0"/>
          </a:p>
          <a:p>
            <a:r>
              <a:rPr lang="en-GB" dirty="0" smtClean="0"/>
              <a:t>Our findings show that no single model is entirely satisfactory and each invokes assumptions that challenge accepted concepts. These include our understanding of suture zones, subduction-erosion processes, and the limits of continental subduction. We explore these challenges and their implications for our understanding of the India-Asia collision and continental collisions in general.</a:t>
            </a:r>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1</a:t>
            </a:fld>
            <a:endParaRPr lang="en-GB"/>
          </a:p>
        </p:txBody>
      </p:sp>
    </p:spTree>
    <p:extLst>
      <p:ext uri="{BB962C8B-B14F-4D97-AF65-F5344CB8AC3E}">
        <p14:creationId xmlns:p14="http://schemas.microsoft.com/office/powerpoint/2010/main" val="211284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22. Post-Triassic subduction zone configurations for the central Tethys Oceans based on integration of bedrock and mantle observations. (a-d) Scenario A. (e) Scenario B (f-g) Scenario B-1. (h-</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Scenario B-2.</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12</a:t>
            </a:fld>
            <a:endParaRPr lang="en-GB"/>
          </a:p>
        </p:txBody>
      </p:sp>
    </p:spTree>
    <p:extLst>
      <p:ext uri="{BB962C8B-B14F-4D97-AF65-F5344CB8AC3E}">
        <p14:creationId xmlns:p14="http://schemas.microsoft.com/office/powerpoint/2010/main" val="208811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Figures 23. Plate kinematic-based scenarios for the India-Asia collision based on integration of geological, geophysical and kinematic datasets. Position of India based on plate reconstruction model of (Müller et al., 2019). Thick blue lines mark paleolatitude of Lhasa block (solid lines) plus errors (dashed lines) at timing of collision. Size of Greater India imaged beneath present-day Tibetan plateau (dark grey shaded area), the undeformed Lesser Himalayan Sequence (LHS – orange shaded area) and the undeformed Greater Himalayan Sequence (GHS) and Tethyan Himalayan Sequence (THS) (red shaded area) are based on Figure 21.  Positions of seismically fast anomalies I to IV based on Figures 8–20. Present-day positions of the Main Frontal Thrust (MFT) and Indus Suture Zone (ISZ) marked by dark grey solid lines. Present-day coastline marked by thin light grey solid line. Abbreviations: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 Karakoram; </a:t>
            </a:r>
            <a:r>
              <a:rPr lang="en-GB" sz="1200" kern="1200" dirty="0" err="1" smtClean="0">
                <a:solidFill>
                  <a:schemeClr val="tx1"/>
                </a:solidFill>
                <a:effectLst/>
                <a:latin typeface="+mn-lt"/>
                <a:ea typeface="+mn-ea"/>
                <a:cs typeface="+mn-cs"/>
              </a:rPr>
              <a:t>Ko</a:t>
            </a:r>
            <a:r>
              <a:rPr lang="en-GB" sz="1200" kern="1200" dirty="0" smtClean="0">
                <a:solidFill>
                  <a:schemeClr val="tx1"/>
                </a:solidFill>
                <a:effectLst/>
                <a:latin typeface="+mn-lt"/>
                <a:ea typeface="+mn-ea"/>
                <a:cs typeface="+mn-cs"/>
              </a:rPr>
              <a:t> – Kohistan; La – Ladakh. (a) </a:t>
            </a:r>
            <a:r>
              <a:rPr lang="en-GB" sz="1200" i="1" kern="1200" dirty="0" smtClean="0">
                <a:solidFill>
                  <a:schemeClr val="tx1"/>
                </a:solidFill>
                <a:effectLst/>
                <a:latin typeface="+mn-lt"/>
                <a:ea typeface="+mn-ea"/>
                <a:cs typeface="+mn-cs"/>
              </a:rPr>
              <a:t>Minimum-area Greater India reconstruction / double subduction zone configuration</a:t>
            </a:r>
            <a:r>
              <a:rPr lang="en-GB" sz="1200" kern="1200" dirty="0" smtClean="0">
                <a:solidFill>
                  <a:schemeClr val="tx1"/>
                </a:solidFill>
                <a:effectLst/>
                <a:latin typeface="+mn-lt"/>
                <a:ea typeface="+mn-ea"/>
                <a:cs typeface="+mn-cs"/>
              </a:rPr>
              <a:t>: (a) Collision between India and the Neotethys (NT) intra-oceanic arc at 59 Ma. Kohistan block forms part of the intra-oceanic arc. Anomaly IV corresponds to Neotethys slab detached from Neotethys intra-oceanic arc following collision. </a:t>
            </a:r>
          </a:p>
        </p:txBody>
      </p:sp>
      <p:sp>
        <p:nvSpPr>
          <p:cNvPr id="4" name="Slide Number Placeholder 3"/>
          <p:cNvSpPr>
            <a:spLocks noGrp="1"/>
          </p:cNvSpPr>
          <p:nvPr>
            <p:ph type="sldNum" sz="quarter" idx="10"/>
          </p:nvPr>
        </p:nvSpPr>
        <p:spPr/>
        <p:txBody>
          <a:bodyPr/>
          <a:lstStyle/>
          <a:p>
            <a:fld id="{873A719C-16B4-46DA-823D-E7C2C73D42F9}" type="slidenum">
              <a:rPr lang="en-GB" smtClean="0"/>
              <a:t>15</a:t>
            </a:fld>
            <a:endParaRPr lang="en-GB"/>
          </a:p>
        </p:txBody>
      </p:sp>
    </p:spTree>
    <p:extLst>
      <p:ext uri="{BB962C8B-B14F-4D97-AF65-F5344CB8AC3E}">
        <p14:creationId xmlns:p14="http://schemas.microsoft.com/office/powerpoint/2010/main" val="1946338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Figures 23. Plate kinematic-based scenarios for the India-Asia collision based on integration of geological, geophysical and kinematic datasets. Position of India based on plate reconstruction model of (Müller et al., 2019). Thick blue lines mark paleolatitude of Lhasa block (solid lines) plus errors (dashed lines) at timing of collision. Size of Greater India imaged beneath present-day Tibetan plateau (dark grey shaded area), the undeformed Lesser Himalayan Sequence (LHS – orange shaded area) and the undeformed Greater Himalayan Sequence (GHS) and Tethyan Himalayan Sequence (THS) (red shaded area) are based on Figure 21.  Positions of seismically fast anomalies I to IV based on Figures 8–20. Present-day positions of the Main Frontal Thrust (MFT) and Indus Suture Zone (ISZ) marked by dark grey solid lines. Present-day coastline marked by thin light grey solid line. Abbreviations: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 Karakoram; </a:t>
            </a:r>
            <a:r>
              <a:rPr lang="en-GB" sz="1200" kern="1200" dirty="0" err="1" smtClean="0">
                <a:solidFill>
                  <a:schemeClr val="tx1"/>
                </a:solidFill>
                <a:effectLst/>
                <a:latin typeface="+mn-lt"/>
                <a:ea typeface="+mn-ea"/>
                <a:cs typeface="+mn-cs"/>
              </a:rPr>
              <a:t>Ko</a:t>
            </a:r>
            <a:r>
              <a:rPr lang="en-GB" sz="1200" kern="1200" dirty="0" smtClean="0">
                <a:solidFill>
                  <a:schemeClr val="tx1"/>
                </a:solidFill>
                <a:effectLst/>
                <a:latin typeface="+mn-lt"/>
                <a:ea typeface="+mn-ea"/>
                <a:cs typeface="+mn-cs"/>
              </a:rPr>
              <a:t> – Kohistan; La – Ladakh. (c)</a:t>
            </a:r>
            <a:r>
              <a:rPr lang="en-GB" sz="1200" i="1" kern="1200" dirty="0" smtClean="0">
                <a:solidFill>
                  <a:schemeClr val="tx1"/>
                </a:solidFill>
                <a:effectLst/>
                <a:latin typeface="+mn-lt"/>
                <a:ea typeface="+mn-ea"/>
                <a:cs typeface="+mn-cs"/>
              </a:rPr>
              <a:t> Enlarged-area Greater India reconstruction / single subduction zone configuration</a:t>
            </a:r>
            <a:r>
              <a:rPr lang="en-GB" sz="1200" kern="1200" dirty="0" smtClean="0">
                <a:solidFill>
                  <a:schemeClr val="tx1"/>
                </a:solidFill>
                <a:effectLst/>
                <a:latin typeface="+mn-lt"/>
                <a:ea typeface="+mn-ea"/>
                <a:cs typeface="+mn-cs"/>
              </a:rPr>
              <a:t>: (c) Collision between India and south Asian margin (Lhasa block) at 59 Ma. Anomalies II and III corresponds to Neotethys slab detached from Gangdese arc on the Lhasa, Ladakh and Kohistan blocks. Light grey shaded area marks size of Indian continental lithosphere that must be subducted completely.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A719C-16B4-46DA-823D-E7C2C73D42F9}" type="slidenum">
              <a:rPr lang="en-GB" smtClean="0"/>
              <a:t>16</a:t>
            </a:fld>
            <a:endParaRPr lang="en-GB"/>
          </a:p>
        </p:txBody>
      </p:sp>
    </p:spTree>
    <p:extLst>
      <p:ext uri="{BB962C8B-B14F-4D97-AF65-F5344CB8AC3E}">
        <p14:creationId xmlns:p14="http://schemas.microsoft.com/office/powerpoint/2010/main" val="345107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24. Calculated pressure–temperature (</a:t>
            </a:r>
            <a:r>
              <a:rPr lang="en-GB" sz="1200" i="1" kern="1200" dirty="0" smtClean="0">
                <a:solidFill>
                  <a:schemeClr val="tx1"/>
                </a:solidFill>
                <a:effectLst/>
                <a:latin typeface="+mn-lt"/>
                <a:ea typeface="+mn-ea"/>
                <a:cs typeface="+mn-cs"/>
              </a:rPr>
              <a:t>P–T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pseudosections</a:t>
            </a:r>
            <a:r>
              <a:rPr lang="en-GB" sz="1200" kern="1200" dirty="0" smtClean="0">
                <a:solidFill>
                  <a:schemeClr val="tx1"/>
                </a:solidFill>
                <a:effectLst/>
                <a:latin typeface="+mn-lt"/>
                <a:ea typeface="+mn-ea"/>
                <a:cs typeface="+mn-cs"/>
              </a:rPr>
              <a:t> showing phase assemblages that would stabilize in average compositions of continental crust at upper mantle conditions (3–15 GPa), colour-contoured for relative density difference (</a:t>
            </a:r>
            <a:r>
              <a:rPr lang="en-GB" sz="1200" kern="1200" dirty="0" err="1" smtClean="0">
                <a:solidFill>
                  <a:schemeClr val="tx1"/>
                </a:solidFill>
                <a:effectLst/>
                <a:latin typeface="+mn-lt"/>
                <a:ea typeface="+mn-ea"/>
                <a:cs typeface="+mn-cs"/>
              </a:rPr>
              <a:t>Δ</a:t>
            </a:r>
            <a:r>
              <a:rPr lang="en-GB" sz="1200" i="1" kern="1200" dirty="0" err="1" smtClean="0">
                <a:solidFill>
                  <a:schemeClr val="tx1"/>
                </a:solidFill>
                <a:effectLst/>
                <a:latin typeface="+mn-lt"/>
                <a:ea typeface="+mn-ea"/>
                <a:cs typeface="+mn-cs"/>
              </a:rPr>
              <a:t>ρ</a:t>
            </a:r>
            <a:r>
              <a:rPr lang="en-GB" sz="1200" kern="1200" dirty="0" smtClean="0">
                <a:solidFill>
                  <a:schemeClr val="tx1"/>
                </a:solidFill>
                <a:effectLst/>
                <a:latin typeface="+mn-lt"/>
                <a:ea typeface="+mn-ea"/>
                <a:cs typeface="+mn-cs"/>
              </a:rPr>
              <a:t>) with respect to pyrolytic mantle. Equivalent plots contoured for absolute density are displayed in Supplementary Materials 08. Note that in addition to the labelled phases listed in each stability field, all stability fields include garnet (</a:t>
            </a:r>
            <a:r>
              <a:rPr lang="en-GB" sz="1200" kern="1200" dirty="0" err="1" smtClean="0">
                <a:solidFill>
                  <a:schemeClr val="tx1"/>
                </a:solidFill>
                <a:effectLst/>
                <a:latin typeface="+mn-lt"/>
                <a:ea typeface="+mn-ea"/>
                <a:cs typeface="+mn-cs"/>
              </a:rPr>
              <a:t>Grt</a:t>
            </a:r>
            <a:r>
              <a:rPr lang="en-GB" sz="1200" kern="1200" dirty="0" smtClean="0">
                <a:solidFill>
                  <a:schemeClr val="tx1"/>
                </a:solidFill>
                <a:effectLst/>
                <a:latin typeface="+mn-lt"/>
                <a:ea typeface="+mn-ea"/>
                <a:cs typeface="+mn-cs"/>
              </a:rPr>
              <a:t>), clinopyroxene (</a:t>
            </a:r>
            <a:r>
              <a:rPr lang="en-GB" sz="1200" kern="1200" dirty="0" err="1" smtClean="0">
                <a:solidFill>
                  <a:schemeClr val="tx1"/>
                </a:solidFill>
                <a:effectLst/>
                <a:latin typeface="+mn-lt"/>
                <a:ea typeface="+mn-ea"/>
                <a:cs typeface="+mn-cs"/>
              </a:rPr>
              <a:t>Cpx</a:t>
            </a:r>
            <a:r>
              <a:rPr lang="en-GB" sz="1200" kern="1200" dirty="0" smtClean="0">
                <a:solidFill>
                  <a:schemeClr val="tx1"/>
                </a:solidFill>
                <a:effectLst/>
                <a:latin typeface="+mn-lt"/>
                <a:ea typeface="+mn-ea"/>
                <a:cs typeface="+mn-cs"/>
              </a:rPr>
              <a:t>), rutile (</a:t>
            </a:r>
            <a:r>
              <a:rPr lang="en-GB" sz="1200" kern="1200" dirty="0" err="1" smtClean="0">
                <a:solidFill>
                  <a:schemeClr val="tx1"/>
                </a:solidFill>
                <a:effectLst/>
                <a:latin typeface="+mn-lt"/>
                <a:ea typeface="+mn-ea"/>
                <a:cs typeface="+mn-cs"/>
              </a:rPr>
              <a:t>Rt</a:t>
            </a:r>
            <a:r>
              <a:rPr lang="en-GB" sz="1200" kern="1200" dirty="0" smtClean="0">
                <a:solidFill>
                  <a:schemeClr val="tx1"/>
                </a:solidFill>
                <a:effectLst/>
                <a:latin typeface="+mn-lt"/>
                <a:ea typeface="+mn-ea"/>
                <a:cs typeface="+mn-cs"/>
              </a:rPr>
              <a:t>) and water (H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O). Percentage density difference at any given </a:t>
            </a:r>
            <a:r>
              <a:rPr lang="en-GB" sz="1200" i="1" kern="1200" dirty="0" smtClean="0">
                <a:solidFill>
                  <a:schemeClr val="tx1"/>
                </a:solidFill>
                <a:effectLst/>
                <a:latin typeface="+mn-lt"/>
                <a:ea typeface="+mn-ea"/>
                <a:cs typeface="+mn-cs"/>
              </a:rPr>
              <a:t>P–T</a:t>
            </a:r>
            <a:r>
              <a:rPr lang="en-GB" sz="1200" kern="1200" dirty="0" smtClean="0">
                <a:solidFill>
                  <a:schemeClr val="tx1"/>
                </a:solidFill>
                <a:effectLst/>
                <a:latin typeface="+mn-lt"/>
                <a:ea typeface="+mn-ea"/>
                <a:cs typeface="+mn-cs"/>
              </a:rPr>
              <a:t> point is calculated as follows: 100 × [(</a:t>
            </a:r>
            <a:r>
              <a:rPr lang="en-GB" sz="1200" i="1" kern="1200" dirty="0" err="1" smtClean="0">
                <a:solidFill>
                  <a:schemeClr val="tx1"/>
                </a:solidFill>
                <a:effectLst/>
                <a:latin typeface="+mn-lt"/>
                <a:ea typeface="+mn-ea"/>
                <a:cs typeface="+mn-cs"/>
              </a:rPr>
              <a:t>ρ</a:t>
            </a:r>
            <a:r>
              <a:rPr lang="en-GB" sz="1200" kern="1200" dirty="0" err="1" smtClean="0">
                <a:solidFill>
                  <a:schemeClr val="tx1"/>
                </a:solidFill>
                <a:effectLst/>
                <a:latin typeface="+mn-lt"/>
                <a:ea typeface="+mn-ea"/>
                <a:cs typeface="+mn-cs"/>
              </a:rPr>
              <a:t>C</a:t>
            </a:r>
            <a:r>
              <a:rPr lang="en-GB" sz="1200"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ρ</a:t>
            </a:r>
            <a:r>
              <a:rPr lang="en-GB" sz="1200" kern="12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a:t>
            </a:r>
            <a:r>
              <a:rPr lang="en-GB" sz="1200" i="1" kern="1200" dirty="0" err="1" smtClean="0">
                <a:solidFill>
                  <a:schemeClr val="tx1"/>
                </a:solidFill>
                <a:effectLst/>
                <a:latin typeface="+mn-lt"/>
                <a:ea typeface="+mn-ea"/>
                <a:cs typeface="+mn-cs"/>
              </a:rPr>
              <a:t>ρ</a:t>
            </a:r>
            <a:r>
              <a:rPr lang="en-GB" sz="1200" kern="12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where </a:t>
            </a:r>
            <a:r>
              <a:rPr lang="en-GB" sz="1200" i="1" kern="1200" dirty="0" err="1" smtClean="0">
                <a:solidFill>
                  <a:schemeClr val="tx1"/>
                </a:solidFill>
                <a:effectLst/>
                <a:latin typeface="+mn-lt"/>
                <a:ea typeface="+mn-ea"/>
                <a:cs typeface="+mn-cs"/>
              </a:rPr>
              <a:t>ρ</a:t>
            </a:r>
            <a:r>
              <a:rPr lang="en-GB" sz="1200" kern="1200" dirty="0" err="1" smtClean="0">
                <a:solidFill>
                  <a:schemeClr val="tx1"/>
                </a:solidFill>
                <a:effectLst/>
                <a:latin typeface="+mn-lt"/>
                <a:ea typeface="+mn-ea"/>
                <a:cs typeface="+mn-cs"/>
              </a:rPr>
              <a:t>C</a:t>
            </a:r>
            <a:r>
              <a:rPr lang="en-GB" sz="1200" kern="1200" dirty="0" smtClean="0">
                <a:solidFill>
                  <a:schemeClr val="tx1"/>
                </a:solidFill>
                <a:effectLst/>
                <a:latin typeface="+mn-lt"/>
                <a:ea typeface="+mn-ea"/>
                <a:cs typeface="+mn-cs"/>
              </a:rPr>
              <a:t> = density of the crustal component and </a:t>
            </a:r>
            <a:r>
              <a:rPr lang="en-GB" sz="1200" i="1" kern="1200" dirty="0" err="1" smtClean="0">
                <a:solidFill>
                  <a:schemeClr val="tx1"/>
                </a:solidFill>
                <a:effectLst/>
                <a:latin typeface="+mn-lt"/>
                <a:ea typeface="+mn-ea"/>
                <a:cs typeface="+mn-cs"/>
              </a:rPr>
              <a:t>ρ</a:t>
            </a:r>
            <a:r>
              <a:rPr lang="en-GB" sz="1200" kern="12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 density of mantle </a:t>
            </a:r>
            <a:r>
              <a:rPr lang="en-GB" sz="1200" kern="1200" dirty="0" err="1" smtClean="0">
                <a:solidFill>
                  <a:schemeClr val="tx1"/>
                </a:solidFill>
                <a:effectLst/>
                <a:latin typeface="+mn-lt"/>
                <a:ea typeface="+mn-ea"/>
                <a:cs typeface="+mn-cs"/>
              </a:rPr>
              <a:t>pyrolite</a:t>
            </a:r>
            <a:r>
              <a:rPr lang="en-GB" sz="1200" kern="1200" dirty="0" smtClean="0">
                <a:solidFill>
                  <a:schemeClr val="tx1"/>
                </a:solidFill>
                <a:effectLst/>
                <a:latin typeface="+mn-lt"/>
                <a:ea typeface="+mn-ea"/>
                <a:cs typeface="+mn-cs"/>
              </a:rPr>
              <a:t>. Stippled region marks the range of slab-top </a:t>
            </a:r>
            <a:r>
              <a:rPr lang="en-GB" sz="1200" kern="1200" dirty="0" err="1" smtClean="0">
                <a:solidFill>
                  <a:schemeClr val="tx1"/>
                </a:solidFill>
                <a:effectLst/>
                <a:latin typeface="+mn-lt"/>
                <a:ea typeface="+mn-ea"/>
                <a:cs typeface="+mn-cs"/>
              </a:rPr>
              <a:t>geotherms</a:t>
            </a:r>
            <a:r>
              <a:rPr lang="en-GB" sz="1200" kern="1200" dirty="0" smtClean="0">
                <a:solidFill>
                  <a:schemeClr val="tx1"/>
                </a:solidFill>
                <a:effectLst/>
                <a:latin typeface="+mn-lt"/>
                <a:ea typeface="+mn-ea"/>
                <a:cs typeface="+mn-cs"/>
              </a:rPr>
              <a:t> in modern-day subduction zones, as determined by Syracuse et al. (2010). Upper and lower limits of this envelope are projected linearly at </a:t>
            </a:r>
            <a:r>
              <a:rPr lang="en-GB" sz="1200" i="1" kern="1200" dirty="0" smtClean="0">
                <a:solidFill>
                  <a:schemeClr val="tx1"/>
                </a:solidFill>
                <a:effectLst/>
                <a:latin typeface="+mn-lt"/>
                <a:ea typeface="+mn-ea"/>
                <a:cs typeface="+mn-cs"/>
              </a:rPr>
              <a:t>P</a:t>
            </a:r>
            <a:r>
              <a:rPr lang="en-GB" sz="1200" kern="1200" dirty="0" smtClean="0">
                <a:solidFill>
                  <a:schemeClr val="tx1"/>
                </a:solidFill>
                <a:effectLst/>
                <a:latin typeface="+mn-lt"/>
                <a:ea typeface="+mn-ea"/>
                <a:cs typeface="+mn-cs"/>
              </a:rPr>
              <a:t> &gt; 8 GPa, which lies outside of the limits considered in that study. Linearized mantle </a:t>
            </a:r>
            <a:r>
              <a:rPr lang="en-GB" sz="1200" kern="1200" dirty="0" err="1" smtClean="0">
                <a:solidFill>
                  <a:schemeClr val="tx1"/>
                </a:solidFill>
                <a:effectLst/>
                <a:latin typeface="+mn-lt"/>
                <a:ea typeface="+mn-ea"/>
                <a:cs typeface="+mn-cs"/>
              </a:rPr>
              <a:t>geotherm</a:t>
            </a:r>
            <a:r>
              <a:rPr lang="en-GB" sz="1200" kern="1200" dirty="0" smtClean="0">
                <a:solidFill>
                  <a:schemeClr val="tx1"/>
                </a:solidFill>
                <a:effectLst/>
                <a:latin typeface="+mn-lt"/>
                <a:ea typeface="+mn-ea"/>
                <a:cs typeface="+mn-cs"/>
              </a:rPr>
              <a:t> is from Holland et al. (2013) and represents the maximum temperatures that subducted material could reach at any given pressure, assuming heating of slab components by conduction only. (a) Rudnick and Gao (2014) upper crust composition (10 mol. % 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O); (c) Rudnick and Gao (2014) lower crust composition (2 mol. % 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Phase abbreviations are as follows: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acmite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Cpv</a:t>
            </a:r>
            <a:r>
              <a:rPr lang="en-GB" sz="1200" kern="1200" dirty="0" smtClean="0">
                <a:solidFill>
                  <a:schemeClr val="tx1"/>
                </a:solidFill>
                <a:effectLst/>
                <a:latin typeface="+mn-lt"/>
                <a:ea typeface="+mn-ea"/>
                <a:cs typeface="+mn-cs"/>
              </a:rPr>
              <a:t> – Ca-perovskite;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celadonite</a:t>
            </a:r>
            <a:r>
              <a:rPr lang="en-GB" sz="1200" kern="1200" dirty="0" smtClean="0">
                <a:solidFill>
                  <a:schemeClr val="tx1"/>
                </a:solidFill>
                <a:effectLst/>
                <a:latin typeface="+mn-lt"/>
                <a:ea typeface="+mn-ea"/>
                <a:cs typeface="+mn-cs"/>
              </a:rPr>
              <a:t>; Coe – coesite; </a:t>
            </a:r>
            <a:r>
              <a:rPr lang="en-GB" sz="1200" kern="1200" dirty="0" err="1" smtClean="0">
                <a:solidFill>
                  <a:schemeClr val="tx1"/>
                </a:solidFill>
                <a:effectLst/>
                <a:latin typeface="+mn-lt"/>
                <a:ea typeface="+mn-ea"/>
                <a:cs typeface="+mn-cs"/>
              </a:rPr>
              <a:t>Cpx</a:t>
            </a:r>
            <a:r>
              <a:rPr lang="en-GB" sz="1200" kern="1200" dirty="0" smtClean="0">
                <a:solidFill>
                  <a:schemeClr val="tx1"/>
                </a:solidFill>
                <a:effectLst/>
                <a:latin typeface="+mn-lt"/>
                <a:ea typeface="+mn-ea"/>
                <a:cs typeface="+mn-cs"/>
              </a:rPr>
              <a:t> – clinopyroxene (</a:t>
            </a:r>
            <a:r>
              <a:rPr lang="en-GB" sz="1200" kern="1200" dirty="0" err="1" smtClean="0">
                <a:solidFill>
                  <a:schemeClr val="tx1"/>
                </a:solidFill>
                <a:effectLst/>
                <a:latin typeface="+mn-lt"/>
                <a:ea typeface="+mn-ea"/>
                <a:cs typeface="+mn-cs"/>
              </a:rPr>
              <a:t>diopside</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omphacite</a:t>
            </a:r>
            <a:r>
              <a:rPr lang="en-GB" sz="1200" kern="1200" dirty="0" smtClean="0">
                <a:solidFill>
                  <a:schemeClr val="tx1"/>
                </a:solidFill>
                <a:effectLst/>
                <a:latin typeface="+mn-lt"/>
                <a:ea typeface="+mn-ea"/>
                <a:cs typeface="+mn-cs"/>
              </a:rPr>
              <a:t>/jadeite); </a:t>
            </a:r>
            <a:r>
              <a:rPr lang="en-GB" sz="1200" kern="1200" dirty="0" err="1" smtClean="0">
                <a:solidFill>
                  <a:schemeClr val="tx1"/>
                </a:solidFill>
                <a:effectLst/>
                <a:latin typeface="+mn-lt"/>
                <a:ea typeface="+mn-ea"/>
                <a:cs typeface="+mn-cs"/>
              </a:rPr>
              <a:t>Crn</a:t>
            </a:r>
            <a:r>
              <a:rPr lang="en-GB" sz="1200" kern="1200" dirty="0" smtClean="0">
                <a:solidFill>
                  <a:schemeClr val="tx1"/>
                </a:solidFill>
                <a:effectLst/>
                <a:latin typeface="+mn-lt"/>
                <a:ea typeface="+mn-ea"/>
                <a:cs typeface="+mn-cs"/>
              </a:rPr>
              <a:t> – corundum; </a:t>
            </a:r>
            <a:r>
              <a:rPr lang="en-GB" sz="1200" kern="1200" dirty="0" err="1" smtClean="0">
                <a:solidFill>
                  <a:schemeClr val="tx1"/>
                </a:solidFill>
                <a:effectLst/>
                <a:latin typeface="+mn-lt"/>
                <a:ea typeface="+mn-ea"/>
                <a:cs typeface="+mn-cs"/>
              </a:rPr>
              <a:t>Grt</a:t>
            </a:r>
            <a:r>
              <a:rPr lang="en-GB" sz="1200" kern="1200" dirty="0" smtClean="0">
                <a:solidFill>
                  <a:schemeClr val="tx1"/>
                </a:solidFill>
                <a:effectLst/>
                <a:latin typeface="+mn-lt"/>
                <a:ea typeface="+mn-ea"/>
                <a:cs typeface="+mn-cs"/>
              </a:rPr>
              <a:t> – garnet; H2O – water; Hem – hematite; </a:t>
            </a:r>
            <a:r>
              <a:rPr lang="en-GB" sz="1200" kern="1200" dirty="0" err="1" smtClean="0">
                <a:solidFill>
                  <a:schemeClr val="tx1"/>
                </a:solidFill>
                <a:effectLst/>
                <a:latin typeface="+mn-lt"/>
                <a:ea typeface="+mn-ea"/>
                <a:cs typeface="+mn-cs"/>
              </a:rPr>
              <a:t>Hol</a:t>
            </a:r>
            <a:r>
              <a:rPr lang="en-GB" sz="1200" kern="1200" dirty="0" smtClean="0">
                <a:solidFill>
                  <a:schemeClr val="tx1"/>
                </a:solidFill>
                <a:effectLst/>
                <a:latin typeface="+mn-lt"/>
                <a:ea typeface="+mn-ea"/>
                <a:cs typeface="+mn-cs"/>
              </a:rPr>
              <a:t> – hollandite;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 high-pressure orthopyroxene; </a:t>
            </a:r>
            <a:r>
              <a:rPr lang="en-GB" sz="1200" kern="1200" dirty="0" err="1" smtClean="0">
                <a:solidFill>
                  <a:schemeClr val="tx1"/>
                </a:solidFill>
                <a:effectLst/>
                <a:latin typeface="+mn-lt"/>
                <a:ea typeface="+mn-ea"/>
                <a:cs typeface="+mn-cs"/>
              </a:rPr>
              <a:t>Ilm</a:t>
            </a:r>
            <a:r>
              <a:rPr lang="en-GB" sz="1200" kern="1200" dirty="0" smtClean="0">
                <a:solidFill>
                  <a:schemeClr val="tx1"/>
                </a:solidFill>
                <a:effectLst/>
                <a:latin typeface="+mn-lt"/>
                <a:ea typeface="+mn-ea"/>
                <a:cs typeface="+mn-cs"/>
              </a:rPr>
              <a:t> – ilmenite;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 K-</a:t>
            </a:r>
            <a:r>
              <a:rPr lang="en-GB" sz="1200" kern="1200" dirty="0" err="1" smtClean="0">
                <a:solidFill>
                  <a:schemeClr val="tx1"/>
                </a:solidFill>
                <a:effectLst/>
                <a:latin typeface="+mn-lt"/>
                <a:ea typeface="+mn-ea"/>
                <a:cs typeface="+mn-cs"/>
              </a:rPr>
              <a:t>cymrite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 lawsonite; </a:t>
            </a:r>
            <a:r>
              <a:rPr lang="en-GB" sz="1200" kern="1200" dirty="0" err="1" smtClean="0">
                <a:solidFill>
                  <a:schemeClr val="tx1"/>
                </a:solidFill>
                <a:effectLst/>
                <a:latin typeface="+mn-lt"/>
                <a:ea typeface="+mn-ea"/>
                <a:cs typeface="+mn-cs"/>
              </a:rPr>
              <a:t>Mpv</a:t>
            </a:r>
            <a:r>
              <a:rPr lang="en-GB" sz="1200" kern="1200" dirty="0" smtClean="0">
                <a:solidFill>
                  <a:schemeClr val="tx1"/>
                </a:solidFill>
                <a:effectLst/>
                <a:latin typeface="+mn-lt"/>
                <a:ea typeface="+mn-ea"/>
                <a:cs typeface="+mn-cs"/>
              </a:rPr>
              <a:t> – Mg-perovskite; Ms – muscovite (</a:t>
            </a:r>
            <a:r>
              <a:rPr lang="en-GB" sz="1200" kern="1200" dirty="0" err="1" smtClean="0">
                <a:solidFill>
                  <a:schemeClr val="tx1"/>
                </a:solidFill>
                <a:effectLst/>
                <a:latin typeface="+mn-lt"/>
                <a:ea typeface="+mn-ea"/>
                <a:cs typeface="+mn-cs"/>
              </a:rPr>
              <a:t>phengite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Npv</a:t>
            </a:r>
            <a:r>
              <a:rPr lang="en-GB" sz="1200" kern="1200" dirty="0" smtClean="0">
                <a:solidFill>
                  <a:schemeClr val="tx1"/>
                </a:solidFill>
                <a:effectLst/>
                <a:latin typeface="+mn-lt"/>
                <a:ea typeface="+mn-ea"/>
                <a:cs typeface="+mn-cs"/>
              </a:rPr>
              <a:t> – Na-perovskite; </a:t>
            </a:r>
            <a:r>
              <a:rPr lang="en-GB" sz="1200" kern="1200" dirty="0" err="1" smtClean="0">
                <a:solidFill>
                  <a:schemeClr val="tx1"/>
                </a:solidFill>
                <a:effectLst/>
                <a:latin typeface="+mn-lt"/>
                <a:ea typeface="+mn-ea"/>
                <a:cs typeface="+mn-cs"/>
              </a:rPr>
              <a:t>Rt</a:t>
            </a:r>
            <a:r>
              <a:rPr lang="en-GB" sz="1200" kern="1200" dirty="0" smtClean="0">
                <a:solidFill>
                  <a:schemeClr val="tx1"/>
                </a:solidFill>
                <a:effectLst/>
                <a:latin typeface="+mn-lt"/>
                <a:ea typeface="+mn-ea"/>
                <a:cs typeface="+mn-cs"/>
              </a:rPr>
              <a:t> – rutile; San – </a:t>
            </a:r>
            <a:r>
              <a:rPr lang="en-GB" sz="1200" kern="1200" dirty="0" err="1" smtClean="0">
                <a:solidFill>
                  <a:schemeClr val="tx1"/>
                </a:solidFill>
                <a:effectLst/>
                <a:latin typeface="+mn-lt"/>
                <a:ea typeface="+mn-ea"/>
                <a:cs typeface="+mn-cs"/>
              </a:rPr>
              <a:t>sanidine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 stishovite;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 hydro-topaz; Wad – </a:t>
            </a:r>
            <a:r>
              <a:rPr lang="en-GB" sz="1200" kern="1200" dirty="0" err="1" smtClean="0">
                <a:solidFill>
                  <a:schemeClr val="tx1"/>
                </a:solidFill>
                <a:effectLst/>
                <a:latin typeface="+mn-lt"/>
                <a:ea typeface="+mn-ea"/>
                <a:cs typeface="+mn-cs"/>
              </a:rPr>
              <a:t>wadsleyite</a:t>
            </a:r>
            <a:r>
              <a:rPr lang="en-GB" sz="1200" kern="1200" dirty="0" smtClean="0">
                <a:solidFill>
                  <a:schemeClr val="tx1"/>
                </a:solidFill>
                <a:effectLst/>
                <a:latin typeface="+mn-lt"/>
                <a:ea typeface="+mn-ea"/>
                <a:cs typeface="+mn-cs"/>
              </a:rPr>
              <a:t>. Numbered fields contain the following assemblages (all including </a:t>
            </a:r>
            <a:r>
              <a:rPr lang="en-GB" sz="1200" kern="1200" dirty="0" err="1" smtClean="0">
                <a:solidFill>
                  <a:schemeClr val="tx1"/>
                </a:solidFill>
                <a:effectLst/>
                <a:latin typeface="+mn-lt"/>
                <a:ea typeface="+mn-ea"/>
                <a:cs typeface="+mn-cs"/>
              </a:rPr>
              <a:t>Grt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Rt</a:t>
            </a:r>
            <a:r>
              <a:rPr lang="en-GB" sz="1200" kern="1200" dirty="0" smtClean="0">
                <a:solidFill>
                  <a:schemeClr val="tx1"/>
                </a:solidFill>
                <a:effectLst/>
                <a:latin typeface="+mn-lt"/>
                <a:ea typeface="+mn-ea"/>
                <a:cs typeface="+mn-cs"/>
              </a:rPr>
              <a:t>, and 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O): 1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Hem; 2 – </a:t>
            </a:r>
            <a:r>
              <a:rPr lang="en-GB" sz="1200" kern="1200" dirty="0" err="1" smtClean="0">
                <a:solidFill>
                  <a:schemeClr val="tx1"/>
                </a:solidFill>
                <a:effectLst/>
                <a:latin typeface="+mn-lt"/>
                <a:ea typeface="+mn-ea"/>
                <a:cs typeface="+mn-cs"/>
              </a:rPr>
              <a:t>Hol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Hem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3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Hem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4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Hem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5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6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7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8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9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10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11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12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13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14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a:t>
            </a:r>
            <a:r>
              <a:rPr lang="en-GB" sz="1200" kern="1200" dirty="0" err="1" smtClean="0">
                <a:solidFill>
                  <a:schemeClr val="tx1"/>
                </a:solidFill>
                <a:effectLst/>
                <a:latin typeface="+mn-lt"/>
                <a:ea typeface="+mn-ea"/>
                <a:cs typeface="+mn-cs"/>
              </a:rPr>
              <a:t>Tpz</a:t>
            </a:r>
            <a:r>
              <a:rPr lang="en-GB" sz="1200" kern="1200" dirty="0" smtClean="0">
                <a:solidFill>
                  <a:schemeClr val="tx1"/>
                </a:solidFill>
                <a:effectLst/>
                <a:latin typeface="+mn-lt"/>
                <a:ea typeface="+mn-ea"/>
                <a:cs typeface="+mn-cs"/>
              </a:rPr>
              <a:t>; 15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Ms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Hem; 16 –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Wad </a:t>
            </a:r>
            <a:r>
              <a:rPr lang="en-GB" sz="1200" kern="1200" dirty="0" err="1" smtClean="0">
                <a:solidFill>
                  <a:schemeClr val="tx1"/>
                </a:solidFill>
                <a:effectLst/>
                <a:latin typeface="+mn-lt"/>
                <a:ea typeface="+mn-ea"/>
                <a:cs typeface="+mn-cs"/>
              </a:rPr>
              <a:t>Hol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17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Hem; 18 –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Hem; 19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Coe Hem; 20 –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Hem Ms; 21 – Ms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San Coe Hem; 22 – </a:t>
            </a:r>
            <a:r>
              <a:rPr lang="en-GB" sz="1200" kern="1200" dirty="0" err="1" smtClean="0">
                <a:solidFill>
                  <a:schemeClr val="tx1"/>
                </a:solidFill>
                <a:effectLst/>
                <a:latin typeface="+mn-lt"/>
                <a:ea typeface="+mn-ea"/>
                <a:cs typeface="+mn-cs"/>
              </a:rPr>
              <a:t>Cpv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23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24 –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Hem; 25 –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Wad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26 – </a:t>
            </a:r>
            <a:r>
              <a:rPr lang="en-GB" sz="1200" kern="1200" dirty="0" err="1" smtClean="0">
                <a:solidFill>
                  <a:schemeClr val="tx1"/>
                </a:solidFill>
                <a:effectLst/>
                <a:latin typeface="+mn-lt"/>
                <a:ea typeface="+mn-ea"/>
                <a:cs typeface="+mn-cs"/>
              </a:rPr>
              <a:t>Cpv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Coe Hem; 27 – Wad </a:t>
            </a:r>
            <a:r>
              <a:rPr lang="en-GB" sz="1200" kern="1200" dirty="0" err="1" smtClean="0">
                <a:solidFill>
                  <a:schemeClr val="tx1"/>
                </a:solidFill>
                <a:effectLst/>
                <a:latin typeface="+mn-lt"/>
                <a:ea typeface="+mn-ea"/>
                <a:cs typeface="+mn-cs"/>
              </a:rPr>
              <a:t>Hol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28 – </a:t>
            </a:r>
            <a:r>
              <a:rPr lang="en-GB" sz="1200" kern="1200" dirty="0" err="1" smtClean="0">
                <a:solidFill>
                  <a:schemeClr val="tx1"/>
                </a:solidFill>
                <a:effectLst/>
                <a:latin typeface="+mn-lt"/>
                <a:ea typeface="+mn-ea"/>
                <a:cs typeface="+mn-cs"/>
              </a:rPr>
              <a:t>Cpv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Hpx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Npv</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29 –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30 –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Coe; 31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Coe Hem; 32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Ms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Coe Hem; 33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Ms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Coe Hem; 34 –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Ms Coe; 35 –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36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O); 37 –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Stv</a:t>
            </a:r>
            <a:r>
              <a:rPr lang="en-GB" sz="1200" kern="1200" dirty="0" smtClean="0">
                <a:solidFill>
                  <a:schemeClr val="tx1"/>
                </a:solidFill>
                <a:effectLst/>
                <a:latin typeface="+mn-lt"/>
                <a:ea typeface="+mn-ea"/>
                <a:cs typeface="+mn-cs"/>
              </a:rPr>
              <a:t>; 38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Acm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Coe; 39 – </a:t>
            </a:r>
            <a:r>
              <a:rPr lang="en-GB" sz="1200" kern="1200" dirty="0" err="1" smtClean="0">
                <a:solidFill>
                  <a:schemeClr val="tx1"/>
                </a:solidFill>
                <a:effectLst/>
                <a:latin typeface="+mn-lt"/>
                <a:ea typeface="+mn-ea"/>
                <a:cs typeface="+mn-cs"/>
              </a:rPr>
              <a:t>Lws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Coe Hem; 40 – Ms </a:t>
            </a:r>
            <a:r>
              <a:rPr lang="en-GB" sz="1200" kern="1200" dirty="0" err="1" smtClean="0">
                <a:solidFill>
                  <a:schemeClr val="tx1"/>
                </a:solidFill>
                <a:effectLst/>
                <a:latin typeface="+mn-lt"/>
                <a:ea typeface="+mn-ea"/>
                <a:cs typeface="+mn-cs"/>
              </a:rPr>
              <a:t>Cel</a:t>
            </a:r>
            <a:r>
              <a:rPr lang="en-GB" sz="1200" kern="1200" dirty="0" smtClean="0">
                <a:solidFill>
                  <a:schemeClr val="tx1"/>
                </a:solidFill>
                <a:effectLst/>
                <a:latin typeface="+mn-lt"/>
                <a:ea typeface="+mn-ea"/>
                <a:cs typeface="+mn-cs"/>
              </a:rPr>
              <a:t> Coe Hem.</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17</a:t>
            </a:fld>
            <a:endParaRPr lang="en-GB"/>
          </a:p>
        </p:txBody>
      </p:sp>
    </p:spTree>
    <p:extLst>
      <p:ext uri="{BB962C8B-B14F-4D97-AF65-F5344CB8AC3E}">
        <p14:creationId xmlns:p14="http://schemas.microsoft.com/office/powerpoint/2010/main" val="155718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Figures 23. Plate kinematic-based scenarios for the India-Asia collision based on integration of geological, geophysical and kinematic datasets. Position of India based on plate reconstruction model of (Müller et al., 2019). Thick blue lines mark paleolatitude of Lhasa block (solid lines) plus errors (dashed lines) at timing of collision. Size of Greater India imaged beneath present-day Tibetan plateau (dark grey shaded area), the undeformed Lesser Himalayan Sequence (LHS – orange shaded area) and the undeformed Greater Himalayan Sequence (GHS) and Tethyan Himalayan Sequence (THS) (red shaded area) are based on Figure 21.  Positions of seismically fast anomalies I to IV based on Figures 8–20. Present-day positions of the Main Frontal Thrust (MFT) and Indus Suture Zone (ISZ) marked by dark grey solid lines. Present-day coastline marked by thin light grey solid line. Abbreviations: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 Karakoram; </a:t>
            </a:r>
            <a:r>
              <a:rPr lang="en-GB" sz="1200" kern="1200" dirty="0" err="1" smtClean="0">
                <a:solidFill>
                  <a:schemeClr val="tx1"/>
                </a:solidFill>
                <a:effectLst/>
                <a:latin typeface="+mn-lt"/>
                <a:ea typeface="+mn-ea"/>
                <a:cs typeface="+mn-cs"/>
              </a:rPr>
              <a:t>Ko</a:t>
            </a:r>
            <a:r>
              <a:rPr lang="en-GB" sz="1200" kern="1200" dirty="0" smtClean="0">
                <a:solidFill>
                  <a:schemeClr val="tx1"/>
                </a:solidFill>
                <a:effectLst/>
                <a:latin typeface="+mn-lt"/>
                <a:ea typeface="+mn-ea"/>
                <a:cs typeface="+mn-cs"/>
              </a:rPr>
              <a:t> – Kohistan; La – Ladakh. (e) </a:t>
            </a:r>
            <a:r>
              <a:rPr lang="en-GB" sz="1200" i="1" kern="1200" dirty="0" smtClean="0">
                <a:solidFill>
                  <a:schemeClr val="tx1"/>
                </a:solidFill>
                <a:effectLst/>
                <a:latin typeface="+mn-lt"/>
                <a:ea typeface="+mn-ea"/>
                <a:cs typeface="+mn-cs"/>
              </a:rPr>
              <a:t>Greater India Basin reconstruction / single subduction zone configuration</a:t>
            </a:r>
            <a:r>
              <a:rPr lang="en-GB" sz="1200" kern="1200" dirty="0" smtClean="0">
                <a:solidFill>
                  <a:schemeClr val="tx1"/>
                </a:solidFill>
                <a:effectLst/>
                <a:latin typeface="+mn-lt"/>
                <a:ea typeface="+mn-ea"/>
                <a:cs typeface="+mn-cs"/>
              </a:rPr>
              <a:t>: (e) Collision between the GHS-THS microcontinent block and south-central Asian margin (Lhasa block) at 59 Ma. GHS-THS block is separated from the rest of India by oceanic lithosphere of the Greater India Basin. Anomalies </a:t>
            </a:r>
            <a:r>
              <a:rPr lang="en-GB" sz="1200" kern="1200" dirty="0" err="1" smtClean="0">
                <a:solidFill>
                  <a:schemeClr val="tx1"/>
                </a:solidFill>
                <a:effectLst/>
                <a:latin typeface="+mn-lt"/>
                <a:ea typeface="+mn-ea"/>
                <a:cs typeface="+mn-cs"/>
              </a:rPr>
              <a:t>IIb</a:t>
            </a:r>
            <a:r>
              <a:rPr lang="en-GB" sz="1200" kern="1200" dirty="0" smtClean="0">
                <a:solidFill>
                  <a:schemeClr val="tx1"/>
                </a:solidFill>
                <a:effectLst/>
                <a:latin typeface="+mn-lt"/>
                <a:ea typeface="+mn-ea"/>
                <a:cs typeface="+mn-cs"/>
              </a:rPr>
              <a:t> and III correspond to Neotethys slab detached from Gangdese arc on the Lhasa, Ladakh and Kohistan blocks.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A719C-16B4-46DA-823D-E7C2C73D42F9}" type="slidenum">
              <a:rPr lang="en-GB" smtClean="0"/>
              <a:t>18</a:t>
            </a:fld>
            <a:endParaRPr lang="en-GB"/>
          </a:p>
        </p:txBody>
      </p:sp>
    </p:spTree>
    <p:extLst>
      <p:ext uri="{BB962C8B-B14F-4D97-AF65-F5344CB8AC3E}">
        <p14:creationId xmlns:p14="http://schemas.microsoft.com/office/powerpoint/2010/main" val="2635534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Figures 23. Plate kinematic-based scenarios for the India-Asia collision based on integration of geological, geophysical and kinematic datasets. Position of India based on plate reconstruction model of (Müller et al., 2019). Thick blue lines mark paleolatitude of Lhasa block (solid lines) plus errors (dashed lines) at timing of collision. Size of Greater India imaged beneath present-day Tibetan plateau (dark grey shaded area), the undeformed Lesser Himalayan Sequence (LHS – orange shaded area) and the undeformed Greater Himalayan Sequence (GHS) and Tethyan Himalayan Sequence (THS) (red shaded area) are based on Figure 21.  Positions of seismically fast anomalies I to IV based on Figures 8–20. Present-day positions of the Main Frontal Thrust (MFT) and Indus Suture Zone (ISZ) marked by dark grey solid lines. Present-day coastline marked by thin light grey solid line. Abbreviations: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 Karakoram; </a:t>
            </a:r>
            <a:r>
              <a:rPr lang="en-GB" sz="1200" kern="1200" dirty="0" err="1" smtClean="0">
                <a:solidFill>
                  <a:schemeClr val="tx1"/>
                </a:solidFill>
                <a:effectLst/>
                <a:latin typeface="+mn-lt"/>
                <a:ea typeface="+mn-ea"/>
                <a:cs typeface="+mn-cs"/>
              </a:rPr>
              <a:t>Ko</a:t>
            </a:r>
            <a:r>
              <a:rPr lang="en-GB" sz="1200" kern="1200" dirty="0" smtClean="0">
                <a:solidFill>
                  <a:schemeClr val="tx1"/>
                </a:solidFill>
                <a:effectLst/>
                <a:latin typeface="+mn-lt"/>
                <a:ea typeface="+mn-ea"/>
                <a:cs typeface="+mn-cs"/>
              </a:rPr>
              <a:t> – Kohistan; La – Ladakh. (e-f) </a:t>
            </a:r>
            <a:r>
              <a:rPr lang="en-GB" sz="1200" i="1" kern="1200" dirty="0" smtClean="0">
                <a:solidFill>
                  <a:schemeClr val="tx1"/>
                </a:solidFill>
                <a:effectLst/>
                <a:latin typeface="+mn-lt"/>
                <a:ea typeface="+mn-ea"/>
                <a:cs typeface="+mn-cs"/>
              </a:rPr>
              <a:t>Greater India Basin reconstruction / single subduction zone configuration</a:t>
            </a:r>
            <a:r>
              <a:rPr lang="en-GB" sz="1200" kern="1200" dirty="0" smtClean="0">
                <a:solidFill>
                  <a:schemeClr val="tx1"/>
                </a:solidFill>
                <a:effectLst/>
                <a:latin typeface="+mn-lt"/>
                <a:ea typeface="+mn-ea"/>
                <a:cs typeface="+mn-cs"/>
              </a:rPr>
              <a:t>: (f) Collision of India with the GHS-THS block at 20 Ma. Anomaly </a:t>
            </a:r>
            <a:r>
              <a:rPr lang="en-GB" sz="1200" kern="1200" dirty="0" err="1" smtClean="0">
                <a:solidFill>
                  <a:schemeClr val="tx1"/>
                </a:solidFill>
                <a:effectLst/>
                <a:latin typeface="+mn-lt"/>
                <a:ea typeface="+mn-ea"/>
                <a:cs typeface="+mn-cs"/>
              </a:rPr>
              <a:t>IIa</a:t>
            </a:r>
            <a:r>
              <a:rPr lang="en-GB" sz="1200" kern="1200" dirty="0" smtClean="0">
                <a:solidFill>
                  <a:schemeClr val="tx1"/>
                </a:solidFill>
                <a:effectLst/>
                <a:latin typeface="+mn-lt"/>
                <a:ea typeface="+mn-ea"/>
                <a:cs typeface="+mn-cs"/>
              </a:rPr>
              <a:t> corresponds to subducted Greater India Basin oceanic lithosphere. Anomaly II is dragged northwards during collision, which produces slab window in Anomaly Id (</a:t>
            </a:r>
            <a:r>
              <a:rPr lang="en-GB" sz="1200" b="1" kern="1200" dirty="0" smtClean="0">
                <a:solidFill>
                  <a:schemeClr val="tx1"/>
                </a:solidFill>
                <a:effectLst/>
                <a:latin typeface="+mn-lt"/>
                <a:ea typeface="+mn-ea"/>
                <a:cs typeface="+mn-cs"/>
              </a:rPr>
              <a:t>Figures 8a, 9b, 9d, 9e, 10)</a:t>
            </a:r>
            <a:r>
              <a:rPr lang="en-GB" sz="1200" kern="1200" dirty="0" smtClean="0">
                <a:solidFill>
                  <a:schemeClr val="tx1"/>
                </a:solidFill>
                <a:effectLst/>
                <a:latin typeface="+mn-lt"/>
                <a:ea typeface="+mn-ea"/>
                <a:cs typeface="+mn-cs"/>
              </a:rPr>
              <a:t>. Anomaly Ia and </a:t>
            </a:r>
            <a:r>
              <a:rPr lang="en-GB" sz="1200" kern="1200" dirty="0" err="1" smtClean="0">
                <a:solidFill>
                  <a:schemeClr val="tx1"/>
                </a:solidFill>
                <a:effectLst/>
                <a:latin typeface="+mn-lt"/>
                <a:ea typeface="+mn-ea"/>
                <a:cs typeface="+mn-cs"/>
              </a:rPr>
              <a:t>Ib</a:t>
            </a:r>
            <a:r>
              <a:rPr lang="en-GB" sz="1200" kern="1200" dirty="0" smtClean="0">
                <a:solidFill>
                  <a:schemeClr val="tx1"/>
                </a:solidFill>
                <a:effectLst/>
                <a:latin typeface="+mn-lt"/>
                <a:ea typeface="+mn-ea"/>
                <a:cs typeface="+mn-cs"/>
              </a:rPr>
              <a:t> correspond to subducted Indian continental lithosphere and delaminated Asian lithosphere. Georeferenced overlays (.</a:t>
            </a:r>
            <a:r>
              <a:rPr lang="en-GB" sz="1200" kern="1200" dirty="0" err="1" smtClean="0">
                <a:solidFill>
                  <a:schemeClr val="tx1"/>
                </a:solidFill>
                <a:effectLst/>
                <a:latin typeface="+mn-lt"/>
                <a:ea typeface="+mn-ea"/>
                <a:cs typeface="+mn-cs"/>
              </a:rPr>
              <a:t>kml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kmz</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shapefiles</a:t>
            </a:r>
            <a:r>
              <a:rPr lang="en-GB" sz="1200" kern="1200" dirty="0" smtClean="0">
                <a:solidFill>
                  <a:schemeClr val="tx1"/>
                </a:solidFill>
                <a:effectLst/>
                <a:latin typeface="+mn-lt"/>
                <a:ea typeface="+mn-ea"/>
                <a:cs typeface="+mn-cs"/>
              </a:rPr>
              <a:t> of all points, lines, and polygons presented in our map figures are available for use and editing with global information system software (e.g. Google Earth, GPlates, ArcGIS) in Supplementary Materials 01 and 02.</a:t>
            </a:r>
          </a:p>
          <a:p>
            <a:endParaRPr lang="en-GB" dirty="0"/>
          </a:p>
        </p:txBody>
      </p:sp>
      <p:sp>
        <p:nvSpPr>
          <p:cNvPr id="4" name="Slide Number Placeholder 3"/>
          <p:cNvSpPr>
            <a:spLocks noGrp="1"/>
          </p:cNvSpPr>
          <p:nvPr>
            <p:ph type="sldNum" sz="quarter" idx="10"/>
          </p:nvPr>
        </p:nvSpPr>
        <p:spPr/>
        <p:txBody>
          <a:bodyPr/>
          <a:lstStyle/>
          <a:p>
            <a:fld id="{E599B61E-D597-4A01-A39C-C03F0BEDA6D8}" type="slidenum">
              <a:rPr lang="en-GB" smtClean="0"/>
              <a:t>19</a:t>
            </a:fld>
            <a:endParaRPr lang="en-GB" dirty="0"/>
          </a:p>
        </p:txBody>
      </p:sp>
    </p:spTree>
    <p:extLst>
      <p:ext uri="{BB962C8B-B14F-4D97-AF65-F5344CB8AC3E}">
        <p14:creationId xmlns:p14="http://schemas.microsoft.com/office/powerpoint/2010/main" val="2027331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Highlights a </a:t>
            </a:r>
            <a:r>
              <a:rPr lang="en-GB" smtClean="0"/>
              <a:t>larger problem</a:t>
            </a:r>
            <a:endParaRPr lang="en-GB" dirty="0" smtClean="0"/>
          </a:p>
          <a:p>
            <a:endParaRPr lang="en-GB" dirty="0"/>
          </a:p>
        </p:txBody>
      </p:sp>
      <p:sp>
        <p:nvSpPr>
          <p:cNvPr id="4" name="Slide Number Placeholder 3"/>
          <p:cNvSpPr>
            <a:spLocks noGrp="1"/>
          </p:cNvSpPr>
          <p:nvPr>
            <p:ph type="sldNum" sz="quarter" idx="10"/>
          </p:nvPr>
        </p:nvSpPr>
        <p:spPr/>
        <p:txBody>
          <a:bodyPr/>
          <a:lstStyle/>
          <a:p>
            <a:fld id="{E599B61E-D597-4A01-A39C-C03F0BEDA6D8}" type="slidenum">
              <a:rPr lang="en-GB" smtClean="0"/>
              <a:t>20</a:t>
            </a:fld>
            <a:endParaRPr lang="en-GB" dirty="0"/>
          </a:p>
        </p:txBody>
      </p:sp>
    </p:spTree>
    <p:extLst>
      <p:ext uri="{BB962C8B-B14F-4D97-AF65-F5344CB8AC3E}">
        <p14:creationId xmlns:p14="http://schemas.microsoft.com/office/powerpoint/2010/main" val="119618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2. Geological map and cross section of the Himalaya-Tibet orogenic system. (a) Geological map based on Yin and Harrison (2000) Searle et al. (2011a), Parsons et al. (2016a), Martin (2017b), </a:t>
            </a:r>
            <a:r>
              <a:rPr lang="en-GB" sz="1200" kern="1200" dirty="0" err="1" smtClean="0">
                <a:solidFill>
                  <a:schemeClr val="tx1"/>
                </a:solidFill>
                <a:effectLst/>
                <a:latin typeface="+mn-lt"/>
                <a:ea typeface="+mn-ea"/>
                <a:cs typeface="+mn-cs"/>
              </a:rPr>
              <a:t>Goscombe</a:t>
            </a:r>
            <a:r>
              <a:rPr lang="en-GB" sz="1200" kern="1200" dirty="0" smtClean="0">
                <a:solidFill>
                  <a:schemeClr val="tx1"/>
                </a:solidFill>
                <a:effectLst/>
                <a:latin typeface="+mn-lt"/>
                <a:ea typeface="+mn-ea"/>
                <a:cs typeface="+mn-cs"/>
              </a:rPr>
              <a:t> et al. (2018), Li et al. (2018), and Kapp and </a:t>
            </a:r>
            <a:r>
              <a:rPr lang="en-GB" sz="1200" kern="1200" dirty="0" err="1" smtClean="0">
                <a:solidFill>
                  <a:schemeClr val="tx1"/>
                </a:solidFill>
                <a:effectLst/>
                <a:latin typeface="+mn-lt"/>
                <a:ea typeface="+mn-ea"/>
                <a:cs typeface="+mn-cs"/>
              </a:rPr>
              <a:t>DeCelles</a:t>
            </a:r>
            <a:r>
              <a:rPr lang="en-GB" sz="1200" kern="1200" dirty="0" smtClean="0">
                <a:solidFill>
                  <a:schemeClr val="tx1"/>
                </a:solidFill>
                <a:effectLst/>
                <a:latin typeface="+mn-lt"/>
                <a:ea typeface="+mn-ea"/>
                <a:cs typeface="+mn-cs"/>
              </a:rPr>
              <a:t> (2019). (b) Lithospheric sketch cross-section after Godin and Harris (2014), based on the Hi-CLIMB receiver function profile of </a:t>
            </a:r>
            <a:r>
              <a:rPr lang="en-GB" sz="1200" kern="1200" dirty="0" err="1" smtClean="0">
                <a:solidFill>
                  <a:schemeClr val="tx1"/>
                </a:solidFill>
                <a:effectLst/>
                <a:latin typeface="+mn-lt"/>
                <a:ea typeface="+mn-ea"/>
                <a:cs typeface="+mn-cs"/>
              </a:rPr>
              <a:t>Nábělek</a:t>
            </a:r>
            <a:r>
              <a:rPr lang="en-GB" sz="1200" kern="1200" dirty="0" smtClean="0">
                <a:solidFill>
                  <a:schemeClr val="tx1"/>
                </a:solidFill>
                <a:effectLst/>
                <a:latin typeface="+mn-lt"/>
                <a:ea typeface="+mn-ea"/>
                <a:cs typeface="+mn-cs"/>
              </a:rPr>
              <a:t> et al. (2009). Georeferenced overlays (.</a:t>
            </a:r>
            <a:r>
              <a:rPr lang="en-GB" sz="1200" kern="1200" dirty="0" err="1" smtClean="0">
                <a:solidFill>
                  <a:schemeClr val="tx1"/>
                </a:solidFill>
                <a:effectLst/>
                <a:latin typeface="+mn-lt"/>
                <a:ea typeface="+mn-ea"/>
                <a:cs typeface="+mn-cs"/>
              </a:rPr>
              <a:t>kml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kmz</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shapefiles</a:t>
            </a:r>
            <a:r>
              <a:rPr lang="en-GB" sz="1200" kern="1200" dirty="0" smtClean="0">
                <a:solidFill>
                  <a:schemeClr val="tx1"/>
                </a:solidFill>
                <a:effectLst/>
                <a:latin typeface="+mn-lt"/>
                <a:ea typeface="+mn-ea"/>
                <a:cs typeface="+mn-cs"/>
              </a:rPr>
              <a:t> of all points, lines, and polygons presented in our map figures are available for use and editing with global information system software (e.g. Google Earth, GPlates, ArcGIS) in Supplementary Materials 01 and 02.</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23</a:t>
            </a:fld>
            <a:endParaRPr lang="en-GB"/>
          </a:p>
        </p:txBody>
      </p:sp>
    </p:spTree>
    <p:extLst>
      <p:ext uri="{BB962C8B-B14F-4D97-AF65-F5344CB8AC3E}">
        <p14:creationId xmlns:p14="http://schemas.microsoft.com/office/powerpoint/2010/main" val="3271101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3. Jurassic to recent history of subduction, magmatism and accretion of crustal blocks of the Tibetan Plateau (See Figure 1 for crustal block locations). Coloured bars show type and duration of geological events. Italicised numbers are ‘Event Numbers’ used to match each geological event to their corresponding description in Supplementary Materials 04. Lengths of events are defined by a collection of overlapping published ages plus and minus their errors. Data sources for all Event Numbers are listed in Supplementary Materials 04. India plate velocity profiles are calculated for the East and West syntaxes using a variety of published plate reconstructions (see figure), relative to a fixed mantle reference frame using the GPlates velocity tool. Metamorphism on the Karakoram block is divided into previously defined metamorphic events, M0 to M4; M1 is divided into M1a, M1b M1c (See Supplementary Materials 03 and 04 for description). Abbreviations: An – </a:t>
            </a:r>
            <a:r>
              <a:rPr lang="en-GB" sz="1200" kern="1200" dirty="0" err="1" smtClean="0">
                <a:solidFill>
                  <a:schemeClr val="tx1"/>
                </a:solidFill>
                <a:effectLst/>
                <a:latin typeface="+mn-lt"/>
                <a:ea typeface="+mn-ea"/>
                <a:cs typeface="+mn-cs"/>
              </a:rPr>
              <a:t>andalusite</a:t>
            </a:r>
            <a:r>
              <a:rPr lang="en-GB" sz="1200" kern="1200" dirty="0" smtClean="0">
                <a:solidFill>
                  <a:schemeClr val="tx1"/>
                </a:solidFill>
                <a:effectLst/>
                <a:latin typeface="+mn-lt"/>
                <a:ea typeface="+mn-ea"/>
                <a:cs typeface="+mn-cs"/>
              </a:rPr>
              <a:t> grade; </a:t>
            </a:r>
            <a:r>
              <a:rPr lang="en-GB" sz="1200" kern="1200" dirty="0" err="1" smtClean="0">
                <a:solidFill>
                  <a:schemeClr val="tx1"/>
                </a:solidFill>
                <a:effectLst/>
                <a:latin typeface="+mn-lt"/>
                <a:ea typeface="+mn-ea"/>
                <a:cs typeface="+mn-cs"/>
              </a:rPr>
              <a:t>Balt</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Baltoro</a:t>
            </a:r>
            <a:r>
              <a:rPr lang="en-GB" sz="1200" kern="1200" dirty="0" smtClean="0">
                <a:solidFill>
                  <a:schemeClr val="tx1"/>
                </a:solidFill>
                <a:effectLst/>
                <a:latin typeface="+mn-lt"/>
                <a:ea typeface="+mn-ea"/>
                <a:cs typeface="+mn-cs"/>
              </a:rPr>
              <a:t> region, Karakoram; BNSZ – Bangong-</a:t>
            </a:r>
            <a:r>
              <a:rPr lang="en-GB" sz="1200" kern="1200" dirty="0" err="1" smtClean="0">
                <a:solidFill>
                  <a:schemeClr val="tx1"/>
                </a:solidFill>
                <a:effectLst/>
                <a:latin typeface="+mn-lt"/>
                <a:ea typeface="+mn-ea"/>
                <a:cs typeface="+mn-cs"/>
              </a:rPr>
              <a:t>Nujiang</a:t>
            </a:r>
            <a:r>
              <a:rPr lang="en-GB" sz="1200" kern="1200" dirty="0" smtClean="0">
                <a:solidFill>
                  <a:schemeClr val="tx1"/>
                </a:solidFill>
                <a:effectLst/>
                <a:latin typeface="+mn-lt"/>
                <a:ea typeface="+mn-ea"/>
                <a:cs typeface="+mn-cs"/>
              </a:rPr>
              <a:t> suture zone; Cn. – Central Lhasa; Hn. – </a:t>
            </a:r>
            <a:r>
              <a:rPr lang="en-GB" sz="1200" kern="1200" dirty="0" err="1" smtClean="0">
                <a:solidFill>
                  <a:schemeClr val="tx1"/>
                </a:solidFill>
                <a:effectLst/>
                <a:latin typeface="+mn-lt"/>
                <a:ea typeface="+mn-ea"/>
                <a:cs typeface="+mn-cs"/>
              </a:rPr>
              <a:t>Hunza</a:t>
            </a:r>
            <a:r>
              <a:rPr lang="en-GB" sz="1200" kern="1200" dirty="0" smtClean="0">
                <a:solidFill>
                  <a:schemeClr val="tx1"/>
                </a:solidFill>
                <a:effectLst/>
                <a:latin typeface="+mn-lt"/>
                <a:ea typeface="+mn-ea"/>
                <a:cs typeface="+mn-cs"/>
              </a:rPr>
              <a:t> region, Karakoram; </a:t>
            </a:r>
            <a:r>
              <a:rPr lang="en-GB" sz="1200" kern="1200" dirty="0" err="1" smtClean="0">
                <a:solidFill>
                  <a:schemeClr val="tx1"/>
                </a:solidFill>
                <a:effectLst/>
                <a:latin typeface="+mn-lt"/>
                <a:ea typeface="+mn-ea"/>
                <a:cs typeface="+mn-cs"/>
              </a:rPr>
              <a:t>Ky</a:t>
            </a:r>
            <a:r>
              <a:rPr lang="en-GB" sz="1200" kern="1200" dirty="0" smtClean="0">
                <a:solidFill>
                  <a:schemeClr val="tx1"/>
                </a:solidFill>
                <a:effectLst/>
                <a:latin typeface="+mn-lt"/>
                <a:ea typeface="+mn-ea"/>
                <a:cs typeface="+mn-cs"/>
              </a:rPr>
              <a:t> – kyanite grade; Si – sillimanite grade; W. Pakistan – West Pakistan. Time scale based on Geological Society of America stratigraphic chart.</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24</a:t>
            </a:fld>
            <a:endParaRPr lang="en-GB"/>
          </a:p>
        </p:txBody>
      </p:sp>
    </p:spTree>
    <p:extLst>
      <p:ext uri="{BB962C8B-B14F-4D97-AF65-F5344CB8AC3E}">
        <p14:creationId xmlns:p14="http://schemas.microsoft.com/office/powerpoint/2010/main" val="463579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7. (a-k) Mesozoic to Cenozoic subduction zone configuration for central Tethys region, based on published constrains (See Figure 3 &amp; Supplementary Materials 03 and 04). Arrows between diagrams mark potential evolutionary scenarios for different subduction zone configurations. Subduction zones colours define distinct subducted slabs. Abbreviations: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 Karakoram; </a:t>
            </a:r>
            <a:r>
              <a:rPr lang="en-GB" sz="1200" kern="1200" dirty="0" err="1" smtClean="0">
                <a:solidFill>
                  <a:schemeClr val="tx1"/>
                </a:solidFill>
                <a:effectLst/>
                <a:latin typeface="+mn-lt"/>
                <a:ea typeface="+mn-ea"/>
                <a:cs typeface="+mn-cs"/>
              </a:rPr>
              <a:t>Ko</a:t>
            </a:r>
            <a:r>
              <a:rPr lang="en-GB" sz="1200" kern="1200" dirty="0" smtClean="0">
                <a:solidFill>
                  <a:schemeClr val="tx1"/>
                </a:solidFill>
                <a:effectLst/>
                <a:latin typeface="+mn-lt"/>
                <a:ea typeface="+mn-ea"/>
                <a:cs typeface="+mn-cs"/>
              </a:rPr>
              <a:t> – Kohistan; Lad – Ladakh; NTOA1 – Neotethys intra-oceanic arc 1. Dashed subduction zones and pale yellow dashed block labelled “?</a:t>
            </a:r>
            <a:r>
              <a:rPr lang="en-GB" sz="1200" kern="1200" dirty="0" err="1" smtClean="0">
                <a:solidFill>
                  <a:schemeClr val="tx1"/>
                </a:solidFill>
                <a:effectLst/>
                <a:latin typeface="+mn-lt"/>
                <a:ea typeface="+mn-ea"/>
                <a:cs typeface="+mn-cs"/>
              </a:rPr>
              <a:t>Ko</a:t>
            </a:r>
            <a:r>
              <a:rPr lang="en-GB" sz="1200" kern="1200" dirty="0" smtClean="0">
                <a:solidFill>
                  <a:schemeClr val="tx1"/>
                </a:solidFill>
                <a:effectLst/>
                <a:latin typeface="+mn-lt"/>
                <a:ea typeface="+mn-ea"/>
                <a:cs typeface="+mn-cs"/>
              </a:rPr>
              <a:t>?” correspond to equally plausible restorations of the Kohistan block for a given time period, based on the limited constraints. (l) Predicted number of slabs of subducted Bangong-Tethys and Neotethys ocean lithosphere, based on possible scenarios. Coloured lines for each slab match to specific colour-coded subduction zones in (a-k).</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25</a:t>
            </a:fld>
            <a:endParaRPr lang="en-GB"/>
          </a:p>
        </p:txBody>
      </p:sp>
    </p:spTree>
    <p:extLst>
      <p:ext uri="{BB962C8B-B14F-4D97-AF65-F5344CB8AC3E}">
        <p14:creationId xmlns:p14="http://schemas.microsoft.com/office/powerpoint/2010/main" val="4256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 1. Terrane map of crustal blocks and bounding structures of the Himalaya-Tibet orogenic system.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BNSZ – Bangong-</a:t>
            </a:r>
            <a:r>
              <a:rPr lang="en-GB" sz="1200" kern="1200" dirty="0" err="1" smtClean="0">
                <a:solidFill>
                  <a:schemeClr val="tx1"/>
                </a:solidFill>
                <a:effectLst/>
                <a:latin typeface="+mn-lt"/>
                <a:ea typeface="+mn-ea"/>
                <a:cs typeface="+mn-cs"/>
              </a:rPr>
              <a:t>Nujiang</a:t>
            </a:r>
            <a:r>
              <a:rPr lang="en-GB" sz="1200" kern="1200" dirty="0" smtClean="0">
                <a:solidFill>
                  <a:schemeClr val="tx1"/>
                </a:solidFill>
                <a:effectLst/>
                <a:latin typeface="+mn-lt"/>
                <a:ea typeface="+mn-ea"/>
                <a:cs typeface="+mn-cs"/>
              </a:rPr>
              <a:t> Suture Zone; CAOB – Central Asian Orogenic Belt; HFT-A – Himalaya Fold-and-Thrust Belt, Sequence A (includes Lesser Himalayan Sequence and </a:t>
            </a:r>
            <a:r>
              <a:rPr lang="en-GB" sz="1200" kern="1200" dirty="0" err="1" smtClean="0">
                <a:solidFill>
                  <a:schemeClr val="tx1"/>
                </a:solidFill>
                <a:effectLst/>
                <a:latin typeface="+mn-lt"/>
                <a:ea typeface="+mn-ea"/>
                <a:cs typeface="+mn-cs"/>
              </a:rPr>
              <a:t>Subhimalayan</a:t>
            </a:r>
            <a:r>
              <a:rPr lang="en-GB" sz="1200" kern="1200" dirty="0" smtClean="0">
                <a:solidFill>
                  <a:schemeClr val="tx1"/>
                </a:solidFill>
                <a:effectLst/>
                <a:latin typeface="+mn-lt"/>
                <a:ea typeface="+mn-ea"/>
                <a:cs typeface="+mn-cs"/>
              </a:rPr>
              <a:t> Zone; based on Martin 2017b); HFT-B – Himalaya Fold-and-Thrust Belt, Sequence B (includes Greater Himalayan Sequence and Tethyan Himalayan Sequence; based on Martin 2017b); ISZ – Indus Suture Zone; JSZ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Zone;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 Karakoram; KF – Karakoram Fault; </a:t>
            </a:r>
            <a:r>
              <a:rPr lang="en-GB" sz="1200" kern="1200" dirty="0" err="1" smtClean="0">
                <a:solidFill>
                  <a:schemeClr val="tx1"/>
                </a:solidFill>
                <a:effectLst/>
                <a:latin typeface="+mn-lt"/>
                <a:ea typeface="+mn-ea"/>
                <a:cs typeface="+mn-cs"/>
              </a:rPr>
              <a:t>Ko</a:t>
            </a:r>
            <a:r>
              <a:rPr lang="en-GB" sz="1200" kern="1200" dirty="0" smtClean="0">
                <a:solidFill>
                  <a:schemeClr val="tx1"/>
                </a:solidFill>
                <a:effectLst/>
                <a:latin typeface="+mn-lt"/>
                <a:ea typeface="+mn-ea"/>
                <a:cs typeface="+mn-cs"/>
              </a:rPr>
              <a:t> – Kohistan; KSZ – Kunlun Suture Zone; La – Ladakh; MFT – Main Frontal Thrust; MCT – Main Central Thrust; SSZ – Shyok Suture Zone. Drawn from Searle et al. (2011a), Parsons et al. (2016a), Martin (2017b), </a:t>
            </a:r>
            <a:r>
              <a:rPr lang="en-GB" sz="1200" kern="1200" dirty="0" err="1" smtClean="0">
                <a:solidFill>
                  <a:schemeClr val="tx1"/>
                </a:solidFill>
                <a:effectLst/>
                <a:latin typeface="+mn-lt"/>
                <a:ea typeface="+mn-ea"/>
                <a:cs typeface="+mn-cs"/>
              </a:rPr>
              <a:t>Goscombe</a:t>
            </a:r>
            <a:r>
              <a:rPr lang="en-GB" sz="1200" kern="1200" dirty="0" smtClean="0">
                <a:solidFill>
                  <a:schemeClr val="tx1"/>
                </a:solidFill>
                <a:effectLst/>
                <a:latin typeface="+mn-lt"/>
                <a:ea typeface="+mn-ea"/>
                <a:cs typeface="+mn-cs"/>
              </a:rPr>
              <a:t> et al. (2018), Li et al. (2018), and Kapp and </a:t>
            </a:r>
            <a:r>
              <a:rPr lang="en-GB" sz="1200" kern="1200" dirty="0" err="1" smtClean="0">
                <a:solidFill>
                  <a:schemeClr val="tx1"/>
                </a:solidFill>
                <a:effectLst/>
                <a:latin typeface="+mn-lt"/>
                <a:ea typeface="+mn-ea"/>
                <a:cs typeface="+mn-cs"/>
              </a:rPr>
              <a:t>DeCelles</a:t>
            </a:r>
            <a:r>
              <a:rPr lang="en-GB" sz="1200" kern="1200" dirty="0" smtClean="0">
                <a:solidFill>
                  <a:schemeClr val="tx1"/>
                </a:solidFill>
                <a:effectLst/>
                <a:latin typeface="+mn-lt"/>
                <a:ea typeface="+mn-ea"/>
                <a:cs typeface="+mn-cs"/>
              </a:rPr>
              <a:t> (2019). Georeferenced overlays (.</a:t>
            </a:r>
            <a:r>
              <a:rPr lang="en-GB" sz="1200" kern="1200" dirty="0" err="1" smtClean="0">
                <a:solidFill>
                  <a:schemeClr val="tx1"/>
                </a:solidFill>
                <a:effectLst/>
                <a:latin typeface="+mn-lt"/>
                <a:ea typeface="+mn-ea"/>
                <a:cs typeface="+mn-cs"/>
              </a:rPr>
              <a:t>kml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kmz</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shapefiles</a:t>
            </a:r>
            <a:r>
              <a:rPr lang="en-GB" sz="1200" kern="1200" dirty="0" smtClean="0">
                <a:solidFill>
                  <a:schemeClr val="tx1"/>
                </a:solidFill>
                <a:effectLst/>
                <a:latin typeface="+mn-lt"/>
                <a:ea typeface="+mn-ea"/>
                <a:cs typeface="+mn-cs"/>
              </a:rPr>
              <a:t> of all points, lines, and polygons presented in our map figures are available for use and editing with global information system software (e.g. Google Earth, GPlates, ArcGIS) in Supplementary Materials 01 and 02.</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2</a:t>
            </a:fld>
            <a:endParaRPr lang="en-GB"/>
          </a:p>
        </p:txBody>
      </p:sp>
    </p:spTree>
    <p:extLst>
      <p:ext uri="{BB962C8B-B14F-4D97-AF65-F5344CB8AC3E}">
        <p14:creationId xmlns:p14="http://schemas.microsoft.com/office/powerpoint/2010/main" val="4009868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 21. (a-c) Spatial extent of </a:t>
            </a:r>
            <a:r>
              <a:rPr lang="en-GB" sz="1200" kern="1200" dirty="0" err="1" smtClean="0">
                <a:solidFill>
                  <a:schemeClr val="tx1"/>
                </a:solidFill>
                <a:effectLst/>
                <a:latin typeface="+mn-lt"/>
                <a:ea typeface="+mn-ea"/>
                <a:cs typeface="+mn-cs"/>
              </a:rPr>
              <a:t>underthrusted</a:t>
            </a:r>
            <a:r>
              <a:rPr lang="en-GB" sz="1200" kern="1200" dirty="0" smtClean="0">
                <a:solidFill>
                  <a:schemeClr val="tx1"/>
                </a:solidFill>
                <a:effectLst/>
                <a:latin typeface="+mn-lt"/>
                <a:ea typeface="+mn-ea"/>
                <a:cs typeface="+mn-cs"/>
              </a:rPr>
              <a:t>/subducted Indian lithosphere immediately beneath the Tibetan plateau, based on Himalayan crustal shortening estimates and geophysical subsurface imaging. (a) Blue shaded area with thick long-dashed line marks the edge of Indian continental lithosphere (Greater India) underlying the Tibetan plateau, estimated from geophysical datasets and cross section restorations. Thick short-dashed line shows extent of Indian lithosphere underlying the Tibetan plateau after vertical slabs of Indian continental lithosphere are unfolded to a horizontal position. Position and polarity of the Pamir and Hindu Kush subduction zones is based on </a:t>
            </a:r>
            <a:r>
              <a:rPr lang="en-GB" sz="1200" kern="1200" dirty="0" err="1" smtClean="0">
                <a:solidFill>
                  <a:schemeClr val="tx1"/>
                </a:solidFill>
                <a:effectLst/>
                <a:latin typeface="+mn-lt"/>
                <a:ea typeface="+mn-ea"/>
                <a:cs typeface="+mn-cs"/>
              </a:rPr>
              <a:t>Kufner</a:t>
            </a:r>
            <a:r>
              <a:rPr lang="en-GB" sz="1200" kern="1200" dirty="0" smtClean="0">
                <a:solidFill>
                  <a:schemeClr val="tx1"/>
                </a:solidFill>
                <a:effectLst/>
                <a:latin typeface="+mn-lt"/>
                <a:ea typeface="+mn-ea"/>
                <a:cs typeface="+mn-cs"/>
              </a:rPr>
              <a:t> et al. (2016). Red dashed line marks southern limit of southward subducting Asian continental lithosphere beneath the Tibetan Plateau; yellow area marks low seismic velocity zone in the upper mantle beneath the Tibetan Plateau (based on: </a:t>
            </a:r>
            <a:r>
              <a:rPr lang="en-GB" sz="1200" kern="1200" dirty="0" err="1" smtClean="0">
                <a:solidFill>
                  <a:schemeClr val="tx1"/>
                </a:solidFill>
                <a:effectLst/>
                <a:latin typeface="+mn-lt"/>
                <a:ea typeface="+mn-ea"/>
                <a:cs typeface="+mn-cs"/>
              </a:rPr>
              <a:t>Wittlinger</a:t>
            </a:r>
            <a:r>
              <a:rPr lang="en-GB" sz="1200" kern="1200" dirty="0" smtClean="0">
                <a:solidFill>
                  <a:schemeClr val="tx1"/>
                </a:solidFill>
                <a:effectLst/>
                <a:latin typeface="+mn-lt"/>
                <a:ea typeface="+mn-ea"/>
                <a:cs typeface="+mn-cs"/>
              </a:rPr>
              <a:t> et al., 1996, Liang et al., 2012, Zhang H. et al., 2012, Zhao et al., 2014). Coloured circles show the positions at which the Indian crust and lithosphere are imaged beneath the Tibetan Plateau. Colours correspond to: red – Indian lower crust imaged via receiver function surveys; green – Indian lithosphere imaged via receiver function surveys; blue - Indian lithosphere imaged via P- and S-wave tomography; yellow - Indian lithosphere imaged via </a:t>
            </a:r>
            <a:r>
              <a:rPr lang="en-GB" sz="1200" kern="1200" dirty="0" err="1" smtClean="0">
                <a:solidFill>
                  <a:schemeClr val="tx1"/>
                </a:solidFill>
                <a:effectLst/>
                <a:latin typeface="+mn-lt"/>
                <a:ea typeface="+mn-ea"/>
                <a:cs typeface="+mn-cs"/>
              </a:rPr>
              <a:t>Pn</a:t>
            </a:r>
            <a:r>
              <a:rPr lang="en-GB" sz="1200" kern="1200" dirty="0" smtClean="0">
                <a:solidFill>
                  <a:schemeClr val="tx1"/>
                </a:solidFill>
                <a:effectLst/>
                <a:latin typeface="+mn-lt"/>
                <a:ea typeface="+mn-ea"/>
                <a:cs typeface="+mn-cs"/>
              </a:rPr>
              <a:t>-wave tomography; purple - Indian lithosphere imaged via surface-wave tomography. Numbers next to coloured circle can be matched to their data sources presented in Table 4. Thick semi-transparent solid line marks northern limit of Indian lower crust imaged beneath Tibet. NE-SW trending, light and dark coloured bars respectively show minimum and maximum restored lengths of the LHS (blue), GHS (purple), and the THS (yellow), determined from cross section restoration. Cross section numbers can be matched with their data sources in Table 3. Red shaded area with short-dashed line outlines approximate combined area of the restored GHS and THS. Abbreviations on underlying map are as in Figures 1–2. (b-c) 150 km depth slice of tomography models (b) SL2013sv and (c) LLNL_G3Dv3. Estimated size of Greater India displayed by thick long-dashed line. Outline of seismically fast anomaly I is marked by thick grey dashed line. Estimated size of Indian continental crust and mantle lithosphere that must be removed via subduction to satisfy the</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enlarged-area Greater India reconstruction is outlined by blue dashed line, based on Figure 23c. Georeferenced overlays (.</a:t>
            </a:r>
            <a:r>
              <a:rPr lang="en-GB" sz="1200" kern="1200" dirty="0" err="1" smtClean="0">
                <a:solidFill>
                  <a:schemeClr val="tx1"/>
                </a:solidFill>
                <a:effectLst/>
                <a:latin typeface="+mn-lt"/>
                <a:ea typeface="+mn-ea"/>
                <a:cs typeface="+mn-cs"/>
              </a:rPr>
              <a:t>kml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kmz</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shapefiles</a:t>
            </a:r>
            <a:r>
              <a:rPr lang="en-GB" sz="1200" kern="1200" dirty="0" smtClean="0">
                <a:solidFill>
                  <a:schemeClr val="tx1"/>
                </a:solidFill>
                <a:effectLst/>
                <a:latin typeface="+mn-lt"/>
                <a:ea typeface="+mn-ea"/>
                <a:cs typeface="+mn-cs"/>
              </a:rPr>
              <a:t> of all points, lines, and polygons presented in our map figures are available for use and editing with global information system software (e.g. Google Earth, GPlates, ArcGIS) in Supplementary Materials 01 and 02.</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A719C-16B4-46DA-823D-E7C2C73D42F9}" type="slidenum">
              <a:rPr lang="en-GB" smtClean="0"/>
              <a:t>26</a:t>
            </a:fld>
            <a:endParaRPr lang="en-GB"/>
          </a:p>
        </p:txBody>
      </p:sp>
    </p:spTree>
    <p:extLst>
      <p:ext uri="{BB962C8B-B14F-4D97-AF65-F5344CB8AC3E}">
        <p14:creationId xmlns:p14="http://schemas.microsoft.com/office/powerpoint/2010/main" val="3617498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9. Seismic tomographic images of subducted slabs beneath the Indian hemisphere at 350 km and 600 km depth. Present-day coastlines and plate boundaries drawn with black solid line and red solid line, respectively. Outlines of anomalies are drawn with dashed lines; reconstruction of India at 59 Ma drawn with solid dark grey line (see also Figure 8). Major sutures drawn with light grey line (see also Figure 1). Lines of section shown in Figures 12-20 are drawn with solid grey lines. (a) 350 km and (b) 600 km depth slices from tomography model SL2013sv. (c) 350 km and (d) 600 km depth slices from tomography model LLNL_G3Dv3. (e) 350 km (f) and 600 km depth slices of Vote Maps for models SL2013sv, LLNL_G3Dv3, DETOX-P2, UU-P07 and MITP08. Contours on Vote maps show how many of the selected models identify a seismically fast anomaly (≥ +0.3 %) at any given point on the map. See Shephard et al. (2017) for further details of Vote Maps. Depth slices and Vote Maps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 Georeferenced overlays (.</a:t>
            </a:r>
            <a:r>
              <a:rPr lang="en-GB" sz="1200" kern="1200" dirty="0" err="1" smtClean="0">
                <a:solidFill>
                  <a:schemeClr val="tx1"/>
                </a:solidFill>
                <a:effectLst/>
                <a:latin typeface="+mn-lt"/>
                <a:ea typeface="+mn-ea"/>
                <a:cs typeface="+mn-cs"/>
              </a:rPr>
              <a:t>kml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kmz</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shapefiles</a:t>
            </a:r>
            <a:r>
              <a:rPr lang="en-GB" sz="1200" kern="1200" dirty="0" smtClean="0">
                <a:solidFill>
                  <a:schemeClr val="tx1"/>
                </a:solidFill>
                <a:effectLst/>
                <a:latin typeface="+mn-lt"/>
                <a:ea typeface="+mn-ea"/>
                <a:cs typeface="+mn-cs"/>
              </a:rPr>
              <a:t> of all points, lines, and polygons presented in our map figures are available for use and editing with global information system software (e.g. Google Earth, GPlates, ArcGIS) in Supplementary Materials 01 and 02.</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28</a:t>
            </a:fld>
            <a:endParaRPr lang="en-GB"/>
          </a:p>
        </p:txBody>
      </p:sp>
    </p:spTree>
    <p:extLst>
      <p:ext uri="{BB962C8B-B14F-4D97-AF65-F5344CB8AC3E}">
        <p14:creationId xmlns:p14="http://schemas.microsoft.com/office/powerpoint/2010/main" val="219154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10. Seismic tomographic images of subducted slabs beneath the Indian hemisphere at 800 km depth. See Figure 9 for explanation of annotations and structures drawn over each depth slice. Depth slices shown for tomography models (a) DETOX-P2, (b) LLNL_G3Dv3, (c) UU-P07, and (d) MITP08. (e) Vote Map for models LLNL_G3Dv3, DETOX-P2, UU-P07 and MITP08.  (f) Vote Map for P-wave models </a:t>
            </a:r>
            <a:r>
              <a:rPr lang="en-GB" sz="1200" kern="1200" dirty="0" err="1" smtClean="0">
                <a:solidFill>
                  <a:schemeClr val="tx1"/>
                </a:solidFill>
                <a:effectLst/>
                <a:latin typeface="+mn-lt"/>
                <a:ea typeface="+mn-ea"/>
                <a:cs typeface="+mn-cs"/>
              </a:rPr>
              <a:t>GyPSuM</a:t>
            </a:r>
            <a:r>
              <a:rPr lang="en-GB" sz="1200" kern="1200" dirty="0" smtClean="0">
                <a:solidFill>
                  <a:schemeClr val="tx1"/>
                </a:solidFill>
                <a:effectLst/>
                <a:latin typeface="+mn-lt"/>
                <a:ea typeface="+mn-ea"/>
                <a:cs typeface="+mn-cs"/>
              </a:rPr>
              <a:t>-P, HMSL-P06, PRI-P05, SP12RTS-P, </a:t>
            </a:r>
            <a:r>
              <a:rPr lang="en-GB" sz="1200" kern="1200" dirty="0" err="1" smtClean="0">
                <a:solidFill>
                  <a:schemeClr val="tx1"/>
                </a:solidFill>
                <a:effectLst/>
                <a:latin typeface="+mn-lt"/>
                <a:ea typeface="+mn-ea"/>
                <a:cs typeface="+mn-cs"/>
              </a:rPr>
              <a:t>SPani</a:t>
            </a:r>
            <a:r>
              <a:rPr lang="en-GB" sz="1200" kern="1200" dirty="0" smtClean="0">
                <a:solidFill>
                  <a:schemeClr val="tx1"/>
                </a:solidFill>
                <a:effectLst/>
                <a:latin typeface="+mn-lt"/>
                <a:ea typeface="+mn-ea"/>
                <a:cs typeface="+mn-cs"/>
              </a:rPr>
              <a:t>-P, DETOX-P2, GAP-P4, LLNL_G3Dv3, MITP08, UU-P07 (For model sources and details see Table 1). See Figure 9 for further details.</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29</a:t>
            </a:fld>
            <a:endParaRPr lang="en-GB"/>
          </a:p>
        </p:txBody>
      </p:sp>
    </p:spTree>
    <p:extLst>
      <p:ext uri="{BB962C8B-B14F-4D97-AF65-F5344CB8AC3E}">
        <p14:creationId xmlns:p14="http://schemas.microsoft.com/office/powerpoint/2010/main" val="256257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11. Seismic tomographic images of subducted slabs beneath the Indian hemisphere at 1300 km depth. See Figure 9 for explanation of annotations and structures drawn over each depth slice. Depth slices shown for tomography models (a) DETOX-P2, (b) LLNL_G3Dv3, (c) UU-P07, and (d) MITP08. (e) Vote Map for models LLNL_G3Dv3, DETOX-P2, UU-P07 and MITP08.  (f) Vote Map for P-wave models </a:t>
            </a:r>
            <a:r>
              <a:rPr lang="en-GB" sz="1200" kern="1200" dirty="0" err="1" smtClean="0">
                <a:solidFill>
                  <a:schemeClr val="tx1"/>
                </a:solidFill>
                <a:effectLst/>
                <a:latin typeface="+mn-lt"/>
                <a:ea typeface="+mn-ea"/>
                <a:cs typeface="+mn-cs"/>
              </a:rPr>
              <a:t>GyPSuM</a:t>
            </a:r>
            <a:r>
              <a:rPr lang="en-GB" sz="1200" kern="1200" dirty="0" smtClean="0">
                <a:solidFill>
                  <a:schemeClr val="tx1"/>
                </a:solidFill>
                <a:effectLst/>
                <a:latin typeface="+mn-lt"/>
                <a:ea typeface="+mn-ea"/>
                <a:cs typeface="+mn-cs"/>
              </a:rPr>
              <a:t>-P, HMSL-P06, PRI-P05, SP12RTS-P, </a:t>
            </a:r>
            <a:r>
              <a:rPr lang="en-GB" sz="1200" kern="1200" dirty="0" err="1" smtClean="0">
                <a:solidFill>
                  <a:schemeClr val="tx1"/>
                </a:solidFill>
                <a:effectLst/>
                <a:latin typeface="+mn-lt"/>
                <a:ea typeface="+mn-ea"/>
                <a:cs typeface="+mn-cs"/>
              </a:rPr>
              <a:t>SPani</a:t>
            </a:r>
            <a:r>
              <a:rPr lang="en-GB" sz="1200" kern="1200" dirty="0" smtClean="0">
                <a:solidFill>
                  <a:schemeClr val="tx1"/>
                </a:solidFill>
                <a:effectLst/>
                <a:latin typeface="+mn-lt"/>
                <a:ea typeface="+mn-ea"/>
                <a:cs typeface="+mn-cs"/>
              </a:rPr>
              <a:t>-P, DETOX-P2, GAP-P4, LLNL_G3Dv3, MITP08, UU-P07 (For model sources and details, see Hosseini et al., 2018). See Figure 9 for further details.</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30</a:t>
            </a:fld>
            <a:endParaRPr lang="en-GB"/>
          </a:p>
        </p:txBody>
      </p:sp>
    </p:spTree>
    <p:extLst>
      <p:ext uri="{BB962C8B-B14F-4D97-AF65-F5344CB8AC3E}">
        <p14:creationId xmlns:p14="http://schemas.microsoft.com/office/powerpoint/2010/main" val="2980914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12. Cross section A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31</a:t>
            </a:fld>
            <a:endParaRPr lang="en-GB"/>
          </a:p>
        </p:txBody>
      </p:sp>
    </p:spTree>
    <p:extLst>
      <p:ext uri="{BB962C8B-B14F-4D97-AF65-F5344CB8AC3E}">
        <p14:creationId xmlns:p14="http://schemas.microsoft.com/office/powerpoint/2010/main" val="141738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13. Cross section B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32</a:t>
            </a:fld>
            <a:endParaRPr lang="en-GB"/>
          </a:p>
        </p:txBody>
      </p:sp>
    </p:spTree>
    <p:extLst>
      <p:ext uri="{BB962C8B-B14F-4D97-AF65-F5344CB8AC3E}">
        <p14:creationId xmlns:p14="http://schemas.microsoft.com/office/powerpoint/2010/main" val="2897812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14. Cross section C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b="1" dirty="0"/>
          </a:p>
        </p:txBody>
      </p:sp>
      <p:sp>
        <p:nvSpPr>
          <p:cNvPr id="4" name="Slide Number Placeholder 3"/>
          <p:cNvSpPr>
            <a:spLocks noGrp="1"/>
          </p:cNvSpPr>
          <p:nvPr>
            <p:ph type="sldNum" sz="quarter" idx="10"/>
          </p:nvPr>
        </p:nvSpPr>
        <p:spPr/>
        <p:txBody>
          <a:bodyPr/>
          <a:lstStyle/>
          <a:p>
            <a:fld id="{873A719C-16B4-46DA-823D-E7C2C73D42F9}" type="slidenum">
              <a:rPr lang="en-GB" smtClean="0"/>
              <a:t>33</a:t>
            </a:fld>
            <a:endParaRPr lang="en-GB"/>
          </a:p>
        </p:txBody>
      </p:sp>
    </p:spTree>
    <p:extLst>
      <p:ext uri="{BB962C8B-B14F-4D97-AF65-F5344CB8AC3E}">
        <p14:creationId xmlns:p14="http://schemas.microsoft.com/office/powerpoint/2010/main" val="864262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15. Cross section D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34</a:t>
            </a:fld>
            <a:endParaRPr lang="en-GB"/>
          </a:p>
        </p:txBody>
      </p:sp>
    </p:spTree>
    <p:extLst>
      <p:ext uri="{BB962C8B-B14F-4D97-AF65-F5344CB8AC3E}">
        <p14:creationId xmlns:p14="http://schemas.microsoft.com/office/powerpoint/2010/main" val="1152537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16. Cross section E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35</a:t>
            </a:fld>
            <a:endParaRPr lang="en-GB"/>
          </a:p>
        </p:txBody>
      </p:sp>
    </p:spTree>
    <p:extLst>
      <p:ext uri="{BB962C8B-B14F-4D97-AF65-F5344CB8AC3E}">
        <p14:creationId xmlns:p14="http://schemas.microsoft.com/office/powerpoint/2010/main" val="901220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17. Cross section F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36</a:t>
            </a:fld>
            <a:endParaRPr lang="en-GB"/>
          </a:p>
        </p:txBody>
      </p:sp>
    </p:spTree>
    <p:extLst>
      <p:ext uri="{BB962C8B-B14F-4D97-AF65-F5344CB8AC3E}">
        <p14:creationId xmlns:p14="http://schemas.microsoft.com/office/powerpoint/2010/main" val="249115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 4. Subduction zone configurations for models of the India-Asia collision. (a-c) Single subduction configuration – A. (d-e) Single subduction configuration – B. (g-</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Double subduction</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configuration with fixed (i.e. stationary) trenches. (j-l) Double subduction configuration with a north-migrating southern trench. (m-o) Two stage double subduction configuration in which the first trench migrates south towards India, followed by collision with India and initiation of a new subduction zone to the north. Yellow triangles show active volcanic arcs, and grey triangles show extinct volcanic arcs. Arrows show direction of trench migration.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A719C-16B4-46DA-823D-E7C2C73D42F9}" type="slidenum">
              <a:rPr lang="en-GB" smtClean="0"/>
              <a:t>4</a:t>
            </a:fld>
            <a:endParaRPr lang="en-GB"/>
          </a:p>
        </p:txBody>
      </p:sp>
    </p:spTree>
    <p:extLst>
      <p:ext uri="{BB962C8B-B14F-4D97-AF65-F5344CB8AC3E}">
        <p14:creationId xmlns:p14="http://schemas.microsoft.com/office/powerpoint/2010/main" val="3328552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18. Cross section G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37</a:t>
            </a:fld>
            <a:endParaRPr lang="en-GB"/>
          </a:p>
        </p:txBody>
      </p:sp>
    </p:spTree>
    <p:extLst>
      <p:ext uri="{BB962C8B-B14F-4D97-AF65-F5344CB8AC3E}">
        <p14:creationId xmlns:p14="http://schemas.microsoft.com/office/powerpoint/2010/main" val="2793332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19. Outlines of seismically fast anomalies, drawn from the +0.2% (short dashed line) and +0.3% (long dashed line) velocity contours of each tomography model (lines colour-coded by model) for cross sections A to G. For additional clarity, these cross sections are displayed without annotations, along with cross sections showing only +0.2%, and only +0.3% contours in </a:t>
            </a:r>
            <a:r>
              <a:rPr lang="en-GB" sz="1200" b="1" kern="1200" dirty="0" smtClean="0">
                <a:solidFill>
                  <a:schemeClr val="tx1"/>
                </a:solidFill>
                <a:effectLst/>
                <a:latin typeface="+mn-lt"/>
                <a:ea typeface="+mn-ea"/>
                <a:cs typeface="+mn-cs"/>
              </a:rPr>
              <a:t>Supplementary Materials 07</a:t>
            </a:r>
            <a:r>
              <a:rPr lang="en-GB" sz="1200" kern="1200" dirty="0" smtClean="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38</a:t>
            </a:fld>
            <a:endParaRPr lang="en-GB"/>
          </a:p>
        </p:txBody>
      </p:sp>
    </p:spTree>
    <p:extLst>
      <p:ext uri="{BB962C8B-B14F-4D97-AF65-F5344CB8AC3E}">
        <p14:creationId xmlns:p14="http://schemas.microsoft.com/office/powerpoint/2010/main" val="186427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20. Outlines of Anomalies I to VI based on the combined +0.2% (solid outline, faded colour) and +0.3% (dashed outline, bold colour) velocity contours from in Figure 19, and as defined in Table 2. </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39</a:t>
            </a:fld>
            <a:endParaRPr lang="en-GB"/>
          </a:p>
        </p:txBody>
      </p:sp>
    </p:spTree>
    <p:extLst>
      <p:ext uri="{BB962C8B-B14F-4D97-AF65-F5344CB8AC3E}">
        <p14:creationId xmlns:p14="http://schemas.microsoft.com/office/powerpoint/2010/main" val="384773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 4. Subduction zone configurations for models of the India-Asia collision. (a-c) Single subduction configuration – A. (d-e) Single subduction configuration – B. (g-</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Double subduction</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configuration with fixed (i.e. stationary) trenches. (j-l) Double subduction configuration with a north-migrating southern trench. (m-o) Two stage double subduction configuration in which the first trench migrates south towards India, followed by collision with India and initiation of a new subduction zone to the north. Yellow triangles show active volcanic arcs, and grey triangles show extinct volcanic arcs. Arrows show direction of trench migration.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A719C-16B4-46DA-823D-E7C2C73D42F9}" type="slidenum">
              <a:rPr lang="en-GB" smtClean="0"/>
              <a:t>5</a:t>
            </a:fld>
            <a:endParaRPr lang="en-GB"/>
          </a:p>
        </p:txBody>
      </p:sp>
    </p:spTree>
    <p:extLst>
      <p:ext uri="{BB962C8B-B14F-4D97-AF65-F5344CB8AC3E}">
        <p14:creationId xmlns:p14="http://schemas.microsoft.com/office/powerpoint/2010/main" val="3035562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 5. Greater India restorations for models of the India-Asia collision. (a) Minimum-area restoration. (b) Enlarged-area reconstruction. (c) Greater India Basin reconstruction. GHS – Greater Himalayan Sequence; THS – Tethyan Himalayan Sequence.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A719C-16B4-46DA-823D-E7C2C73D42F9}" type="slidenum">
              <a:rPr lang="en-GB" smtClean="0"/>
              <a:t>6</a:t>
            </a:fld>
            <a:endParaRPr lang="en-GB"/>
          </a:p>
        </p:txBody>
      </p:sp>
    </p:spTree>
    <p:extLst>
      <p:ext uri="{BB962C8B-B14F-4D97-AF65-F5344CB8AC3E}">
        <p14:creationId xmlns:p14="http://schemas.microsoft.com/office/powerpoint/2010/main" val="299212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Figure 6. Cartoon representation of modes of sinking for subducted slabs (blue) in the upper and lower mantle for (a-c) stationary trenches; and (d-f) mobile trenches. The viscosity contrast across the mantle transition zone (MTZ) causes slab to decelerate and deform.</a:t>
            </a:r>
          </a:p>
          <a:p>
            <a:endParaRPr lang="en-GB" dirty="0"/>
          </a:p>
        </p:txBody>
      </p:sp>
      <p:sp>
        <p:nvSpPr>
          <p:cNvPr id="4" name="Slide Number Placeholder 3"/>
          <p:cNvSpPr>
            <a:spLocks noGrp="1"/>
          </p:cNvSpPr>
          <p:nvPr>
            <p:ph type="sldNum" sz="quarter" idx="10"/>
          </p:nvPr>
        </p:nvSpPr>
        <p:spPr/>
        <p:txBody>
          <a:bodyPr/>
          <a:lstStyle/>
          <a:p>
            <a:fld id="{9A99E8C2-C38F-4FAE-B340-290071EF8E22}" type="slidenum">
              <a:rPr lang="en-GB" smtClean="0"/>
              <a:t>8</a:t>
            </a:fld>
            <a:endParaRPr lang="en-GB"/>
          </a:p>
        </p:txBody>
      </p:sp>
    </p:spTree>
    <p:extLst>
      <p:ext uri="{BB962C8B-B14F-4D97-AF65-F5344CB8AC3E}">
        <p14:creationId xmlns:p14="http://schemas.microsoft.com/office/powerpoint/2010/main" val="212390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15. Cross section D through seismic tomography models (a) DETOX-P2, (b) LLNL_G3Dv3, (c) UU-P07, (d) MITP08, and (e) SL2013sv3. Labels display positions of anomalies I to VI, marked on Figures 8-11.  Locations of specific surface structures are labelled: AFT – </a:t>
            </a:r>
            <a:r>
              <a:rPr lang="en-GB" sz="1200" kern="1200" dirty="0" err="1" smtClean="0">
                <a:solidFill>
                  <a:schemeClr val="tx1"/>
                </a:solidFill>
                <a:effectLst/>
                <a:latin typeface="+mn-lt"/>
                <a:ea typeface="+mn-ea"/>
                <a:cs typeface="+mn-cs"/>
              </a:rPr>
              <a:t>Altyn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Tagh</a:t>
            </a:r>
            <a:r>
              <a:rPr lang="en-GB" sz="1200" kern="1200" dirty="0" smtClean="0">
                <a:solidFill>
                  <a:schemeClr val="tx1"/>
                </a:solidFill>
                <a:effectLst/>
                <a:latin typeface="+mn-lt"/>
                <a:ea typeface="+mn-ea"/>
                <a:cs typeface="+mn-cs"/>
              </a:rPr>
              <a:t> Fault; BN – Bangong-</a:t>
            </a:r>
            <a:r>
              <a:rPr lang="en-GB" sz="1200" kern="1200" dirty="0" err="1" smtClean="0">
                <a:solidFill>
                  <a:schemeClr val="tx1"/>
                </a:solidFill>
                <a:effectLst/>
                <a:latin typeface="+mn-lt"/>
                <a:ea typeface="+mn-ea"/>
                <a:cs typeface="+mn-cs"/>
              </a:rPr>
              <a:t>Nuijang</a:t>
            </a:r>
            <a:r>
              <a:rPr lang="en-GB" sz="1200" kern="1200" dirty="0" smtClean="0">
                <a:solidFill>
                  <a:schemeClr val="tx1"/>
                </a:solidFill>
                <a:effectLst/>
                <a:latin typeface="+mn-lt"/>
                <a:ea typeface="+mn-ea"/>
                <a:cs typeface="+mn-cs"/>
              </a:rPr>
              <a:t> suture; ISZ – Indus suture; J – </a:t>
            </a:r>
            <a:r>
              <a:rPr lang="en-GB" sz="1200" kern="1200" dirty="0" err="1" smtClean="0">
                <a:solidFill>
                  <a:schemeClr val="tx1"/>
                </a:solidFill>
                <a:effectLst/>
                <a:latin typeface="+mn-lt"/>
                <a:ea typeface="+mn-ea"/>
                <a:cs typeface="+mn-cs"/>
              </a:rPr>
              <a:t>Jinsha</a:t>
            </a:r>
            <a:r>
              <a:rPr lang="en-GB" sz="1200" kern="1200" dirty="0" smtClean="0">
                <a:solidFill>
                  <a:schemeClr val="tx1"/>
                </a:solidFill>
                <a:effectLst/>
                <a:latin typeface="+mn-lt"/>
                <a:ea typeface="+mn-ea"/>
                <a:cs typeface="+mn-cs"/>
              </a:rPr>
              <a:t> suture; K – Kunlun suture; MFT – Main Frontal thrust; SS – Shyok suture; see Figures 1 and 2 for further reference. (f) Map trace of tomographic line of section, with geological structures and seismic tomography anomalies outlined. Location of cross section are displayed in Figures 8–11. Cross sections drawn using </a:t>
            </a:r>
            <a:r>
              <a:rPr lang="en-GB" sz="1200" kern="1200" dirty="0" err="1" smtClean="0">
                <a:solidFill>
                  <a:schemeClr val="tx1"/>
                </a:solidFill>
                <a:effectLst/>
                <a:latin typeface="+mn-lt"/>
                <a:ea typeface="+mn-ea"/>
                <a:cs typeface="+mn-cs"/>
              </a:rPr>
              <a:t>SubMachine</a:t>
            </a:r>
            <a:r>
              <a:rPr lang="en-GB" sz="1200" kern="1200" dirty="0" smtClean="0">
                <a:solidFill>
                  <a:schemeClr val="tx1"/>
                </a:solidFill>
                <a:effectLst/>
                <a:latin typeface="+mn-lt"/>
                <a:ea typeface="+mn-ea"/>
                <a:cs typeface="+mn-cs"/>
              </a:rPr>
              <a:t> (Hosseini et al., 2018).</a:t>
            </a: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9</a:t>
            </a:fld>
            <a:endParaRPr lang="en-GB"/>
          </a:p>
        </p:txBody>
      </p:sp>
    </p:spTree>
    <p:extLst>
      <p:ext uri="{BB962C8B-B14F-4D97-AF65-F5344CB8AC3E}">
        <p14:creationId xmlns:p14="http://schemas.microsoft.com/office/powerpoint/2010/main" val="46372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20 (LEFT). Outlines of Anomalies I to VI based on the combined +0.2% (solid outline, faded colour) and +0.3% (dashed outline, bold colour) velocity contours from in Figure 19, and as defined in Table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8</a:t>
            </a:r>
            <a:r>
              <a:rPr lang="en-GB" sz="1200" kern="1200" baseline="0" dirty="0" smtClean="0">
                <a:solidFill>
                  <a:schemeClr val="tx1"/>
                </a:solidFill>
                <a:effectLst/>
                <a:latin typeface="+mn-lt"/>
                <a:ea typeface="+mn-ea"/>
                <a:cs typeface="+mn-cs"/>
              </a:rPr>
              <a:t> (RIGHT)</a:t>
            </a:r>
            <a:r>
              <a:rPr lang="en-GB" sz="1200" kern="1200" dirty="0" smtClean="0">
                <a:solidFill>
                  <a:schemeClr val="tx1"/>
                </a:solidFill>
                <a:effectLst/>
                <a:latin typeface="+mn-lt"/>
                <a:ea typeface="+mn-ea"/>
                <a:cs typeface="+mn-cs"/>
              </a:rPr>
              <a:t>. Kinematic restoration of India and the Asian continental margin at the onset of collision, 59 ± Ma, overlain by the outlines of seismic anomalies I to V at (a) 0-1700</a:t>
            </a:r>
            <a:r>
              <a:rPr lang="en-GB" sz="1200" b="1" kern="1200" dirty="0" smtClean="0">
                <a:solidFill>
                  <a:schemeClr val="tx1"/>
                </a:solidFill>
                <a:effectLst/>
                <a:latin typeface="+mn-lt"/>
                <a:ea typeface="+mn-ea"/>
                <a:cs typeface="+mn-cs"/>
              </a:rPr>
              <a:t> km</a:t>
            </a:r>
            <a:r>
              <a:rPr lang="en-GB" sz="1200" kern="1200" dirty="0" smtClean="0">
                <a:solidFill>
                  <a:schemeClr val="tx1"/>
                </a:solidFill>
                <a:effectLst/>
                <a:latin typeface="+mn-lt"/>
                <a:ea typeface="+mn-ea"/>
                <a:cs typeface="+mn-cs"/>
              </a:rPr>
              <a:t> depth, and (b) 700-2300 </a:t>
            </a:r>
            <a:r>
              <a:rPr lang="en-GB" sz="1200" b="1" kern="1200" dirty="0" smtClean="0">
                <a:solidFill>
                  <a:schemeClr val="tx1"/>
                </a:solidFill>
                <a:effectLst/>
                <a:latin typeface="+mn-lt"/>
                <a:ea typeface="+mn-ea"/>
                <a:cs typeface="+mn-cs"/>
              </a:rPr>
              <a:t>km</a:t>
            </a:r>
            <a:r>
              <a:rPr lang="en-GB" sz="1200" kern="1200" dirty="0" smtClean="0">
                <a:solidFill>
                  <a:schemeClr val="tx1"/>
                </a:solidFill>
                <a:effectLst/>
                <a:latin typeface="+mn-lt"/>
                <a:ea typeface="+mn-ea"/>
                <a:cs typeface="+mn-cs"/>
              </a:rPr>
              <a:t>. Blue thick line corresponds to paleolatitude of the Lhasa block at 20° N ± 4° (errors marked by dashed blue lines) at the onset of collision (see Section 5.4 for discussion). Present day locations of the Main Frontal Thrust (MFT) and Indus Suture Zone (ISZ) are marked with black solid lines. Outlines of seismically fast anomalies I to V approximately corresponds to the largest areas defined by the dv/v = +0.2% contour around each anomaly. Seismic tomography lines of section shown in Figures 12-20 are drawn with solid grey lines. Distances at 59 Ma of ~1900 km and ~3200 km between South Asian margin and East and West syntaxes of Indian continent are marked by dashed black arrows. Reconstructions of India at 59 Ma are based on different reference frames and reconstruction models: Black line – Optimized mantle reference frame (Müller et al., 2019); Blue line – Global moving hotspot reference frame A (</a:t>
            </a:r>
            <a:r>
              <a:rPr lang="en-GB" sz="1200" kern="1200" dirty="0" err="1" smtClean="0">
                <a:solidFill>
                  <a:schemeClr val="tx1"/>
                </a:solidFill>
                <a:effectLst/>
                <a:latin typeface="+mn-lt"/>
                <a:ea typeface="+mn-ea"/>
                <a:cs typeface="+mn-cs"/>
              </a:rPr>
              <a:t>Torsvik</a:t>
            </a:r>
            <a:r>
              <a:rPr lang="en-GB" sz="1200" kern="1200" dirty="0" smtClean="0">
                <a:solidFill>
                  <a:schemeClr val="tx1"/>
                </a:solidFill>
                <a:effectLst/>
                <a:latin typeface="+mn-lt"/>
                <a:ea typeface="+mn-ea"/>
                <a:cs typeface="+mn-cs"/>
              </a:rPr>
              <a:t> et al., 2008, Matthews et al., 2016, Müller et al., 2016, Zahirovic et al., 2016, Young et al., 2018); Green – Subduction reference frame (van der Meer et al., 2010, Shephard et al., 2012); Purple – Hybrid hotspot reference frame (O'Neill et al., 2005, Seton et al., 2012, Shephard et al., 2012); Orange – Fixed hotspot reference frame (</a:t>
            </a:r>
            <a:r>
              <a:rPr lang="en-GB" sz="1200" kern="1200" dirty="0" err="1" smtClean="0">
                <a:solidFill>
                  <a:schemeClr val="tx1"/>
                </a:solidFill>
                <a:effectLst/>
                <a:latin typeface="+mn-lt"/>
                <a:ea typeface="+mn-ea"/>
                <a:cs typeface="+mn-cs"/>
              </a:rPr>
              <a:t>Müller</a:t>
            </a:r>
            <a:r>
              <a:rPr lang="en-GB" sz="1200" kern="1200" dirty="0" smtClean="0">
                <a:solidFill>
                  <a:schemeClr val="tx1"/>
                </a:solidFill>
                <a:effectLst/>
                <a:latin typeface="+mn-lt"/>
                <a:ea typeface="+mn-ea"/>
                <a:cs typeface="+mn-cs"/>
              </a:rPr>
              <a:t> et al., 1993, Shephard et al., 2012); Brown line – Global moving hotspot reference frame B (</a:t>
            </a:r>
            <a:r>
              <a:rPr lang="en-GB" sz="1200" kern="1200" dirty="0" err="1" smtClean="0">
                <a:solidFill>
                  <a:schemeClr val="tx1"/>
                </a:solidFill>
                <a:effectLst/>
                <a:latin typeface="+mn-lt"/>
                <a:ea typeface="+mn-ea"/>
                <a:cs typeface="+mn-cs"/>
              </a:rPr>
              <a:t>Doubrovine</a:t>
            </a:r>
            <a:r>
              <a:rPr lang="en-GB" sz="1200" kern="1200" dirty="0" smtClean="0">
                <a:solidFill>
                  <a:schemeClr val="tx1"/>
                </a:solidFill>
                <a:effectLst/>
                <a:latin typeface="+mn-lt"/>
                <a:ea typeface="+mn-ea"/>
                <a:cs typeface="+mn-cs"/>
              </a:rPr>
              <a:t> et al., 2012, van Hinsbergen et al., 2019). Georeferenced overlays (.</a:t>
            </a:r>
            <a:r>
              <a:rPr lang="en-GB" sz="1200" kern="1200" dirty="0" err="1" smtClean="0">
                <a:solidFill>
                  <a:schemeClr val="tx1"/>
                </a:solidFill>
                <a:effectLst/>
                <a:latin typeface="+mn-lt"/>
                <a:ea typeface="+mn-ea"/>
                <a:cs typeface="+mn-cs"/>
              </a:rPr>
              <a:t>kml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kmz</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shapefiles</a:t>
            </a:r>
            <a:r>
              <a:rPr lang="en-GB" sz="1200" kern="1200" dirty="0" smtClean="0">
                <a:solidFill>
                  <a:schemeClr val="tx1"/>
                </a:solidFill>
                <a:effectLst/>
                <a:latin typeface="+mn-lt"/>
                <a:ea typeface="+mn-ea"/>
                <a:cs typeface="+mn-cs"/>
              </a:rPr>
              <a:t> of all points, lines, and polygons presented in our map figures are available for use and editing with global information system software (e.g. Google Earth, GPlates, ArcGIS) in Supplementary Materials 01 and 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10</a:t>
            </a:fld>
            <a:endParaRPr lang="en-GB"/>
          </a:p>
        </p:txBody>
      </p:sp>
    </p:spTree>
    <p:extLst>
      <p:ext uri="{BB962C8B-B14F-4D97-AF65-F5344CB8AC3E}">
        <p14:creationId xmlns:p14="http://schemas.microsoft.com/office/powerpoint/2010/main" val="185201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20 (LEFT). Outlines of Anomalies I to VI based on the combined +0.2% (solid outline, faded colour) and +0.3% (dashed outline, bold colour) velocity contours from in Figure 19, and as defined in Table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8</a:t>
            </a:r>
            <a:r>
              <a:rPr lang="en-GB" sz="1200" kern="1200" baseline="0" dirty="0" smtClean="0">
                <a:solidFill>
                  <a:schemeClr val="tx1"/>
                </a:solidFill>
                <a:effectLst/>
                <a:latin typeface="+mn-lt"/>
                <a:ea typeface="+mn-ea"/>
                <a:cs typeface="+mn-cs"/>
              </a:rPr>
              <a:t> (RIGHT)</a:t>
            </a:r>
            <a:r>
              <a:rPr lang="en-GB" sz="1200" kern="1200" dirty="0" smtClean="0">
                <a:solidFill>
                  <a:schemeClr val="tx1"/>
                </a:solidFill>
                <a:effectLst/>
                <a:latin typeface="+mn-lt"/>
                <a:ea typeface="+mn-ea"/>
                <a:cs typeface="+mn-cs"/>
              </a:rPr>
              <a:t>. Kinematic restoration of India and the Asian continental margin at the onset of collision, 59 ± Ma, overlain by the outlines of seismic anomalies I to V at (a) 0-1700</a:t>
            </a:r>
            <a:r>
              <a:rPr lang="en-GB" sz="1200" b="1" kern="1200" dirty="0" smtClean="0">
                <a:solidFill>
                  <a:schemeClr val="tx1"/>
                </a:solidFill>
                <a:effectLst/>
                <a:latin typeface="+mn-lt"/>
                <a:ea typeface="+mn-ea"/>
                <a:cs typeface="+mn-cs"/>
              </a:rPr>
              <a:t> km</a:t>
            </a:r>
            <a:r>
              <a:rPr lang="en-GB" sz="1200" kern="1200" dirty="0" smtClean="0">
                <a:solidFill>
                  <a:schemeClr val="tx1"/>
                </a:solidFill>
                <a:effectLst/>
                <a:latin typeface="+mn-lt"/>
                <a:ea typeface="+mn-ea"/>
                <a:cs typeface="+mn-cs"/>
              </a:rPr>
              <a:t> depth, and (b) 700-2300 </a:t>
            </a:r>
            <a:r>
              <a:rPr lang="en-GB" sz="1200" b="1" kern="1200" dirty="0" smtClean="0">
                <a:solidFill>
                  <a:schemeClr val="tx1"/>
                </a:solidFill>
                <a:effectLst/>
                <a:latin typeface="+mn-lt"/>
                <a:ea typeface="+mn-ea"/>
                <a:cs typeface="+mn-cs"/>
              </a:rPr>
              <a:t>km</a:t>
            </a:r>
            <a:r>
              <a:rPr lang="en-GB" sz="1200" kern="1200" dirty="0" smtClean="0">
                <a:solidFill>
                  <a:schemeClr val="tx1"/>
                </a:solidFill>
                <a:effectLst/>
                <a:latin typeface="+mn-lt"/>
                <a:ea typeface="+mn-ea"/>
                <a:cs typeface="+mn-cs"/>
              </a:rPr>
              <a:t>. Blue thick line corresponds to paleolatitude of the Lhasa block at 20° N ± 4° (errors marked by dashed blue lines) at the onset of collision (see Section 5.4 for discussion). Present day locations of the Main Frontal Thrust (MFT) and Indus Suture Zone (ISZ) are marked with black solid lines. Outlines of seismically fast anomalies I to V approximately corresponds to the largest areas defined by the dv/v = +0.2% contour around each anomaly. Seismic tomography lines of section shown in Figures 12-20 are drawn with solid grey lines. Distances at 59 Ma of ~1900 km and ~3200 km between South Asian margin and East and West syntaxes of Indian continent are marked by dashed black arrows. Reconstructions of India at 59 Ma are based on different reference frames and reconstruction models: Black line – Optimized mantle reference frame (Müller et al., 2019); Blue line – Global moving hotspot reference frame A (</a:t>
            </a:r>
            <a:r>
              <a:rPr lang="en-GB" sz="1200" kern="1200" dirty="0" err="1" smtClean="0">
                <a:solidFill>
                  <a:schemeClr val="tx1"/>
                </a:solidFill>
                <a:effectLst/>
                <a:latin typeface="+mn-lt"/>
                <a:ea typeface="+mn-ea"/>
                <a:cs typeface="+mn-cs"/>
              </a:rPr>
              <a:t>Torsvik</a:t>
            </a:r>
            <a:r>
              <a:rPr lang="en-GB" sz="1200" kern="1200" dirty="0" smtClean="0">
                <a:solidFill>
                  <a:schemeClr val="tx1"/>
                </a:solidFill>
                <a:effectLst/>
                <a:latin typeface="+mn-lt"/>
                <a:ea typeface="+mn-ea"/>
                <a:cs typeface="+mn-cs"/>
              </a:rPr>
              <a:t> et al., 2008, Matthews et al., 2016, Müller et al., 2016, Zahirovic et al., 2016, Young et al., 2018); Green – Subduction reference frame (van der Meer et al., 2010, Shephard et al., 2012); Purple – Hybrid hotspot reference frame (O'Neill et al., 2005, Seton et al., 2012, Shephard et al., 2012); Orange – Fixed hotspot reference frame (</a:t>
            </a:r>
            <a:r>
              <a:rPr lang="en-GB" sz="1200" kern="1200" dirty="0" err="1" smtClean="0">
                <a:solidFill>
                  <a:schemeClr val="tx1"/>
                </a:solidFill>
                <a:effectLst/>
                <a:latin typeface="+mn-lt"/>
                <a:ea typeface="+mn-ea"/>
                <a:cs typeface="+mn-cs"/>
              </a:rPr>
              <a:t>Müller</a:t>
            </a:r>
            <a:r>
              <a:rPr lang="en-GB" sz="1200" kern="1200" dirty="0" smtClean="0">
                <a:solidFill>
                  <a:schemeClr val="tx1"/>
                </a:solidFill>
                <a:effectLst/>
                <a:latin typeface="+mn-lt"/>
                <a:ea typeface="+mn-ea"/>
                <a:cs typeface="+mn-cs"/>
              </a:rPr>
              <a:t> et al., 1993, Shephard et al., 2012); Brown line – Global moving hotspot reference frame B (</a:t>
            </a:r>
            <a:r>
              <a:rPr lang="en-GB" sz="1200" kern="1200" dirty="0" err="1" smtClean="0">
                <a:solidFill>
                  <a:schemeClr val="tx1"/>
                </a:solidFill>
                <a:effectLst/>
                <a:latin typeface="+mn-lt"/>
                <a:ea typeface="+mn-ea"/>
                <a:cs typeface="+mn-cs"/>
              </a:rPr>
              <a:t>Doubrovine</a:t>
            </a:r>
            <a:r>
              <a:rPr lang="en-GB" sz="1200" kern="1200" dirty="0" smtClean="0">
                <a:solidFill>
                  <a:schemeClr val="tx1"/>
                </a:solidFill>
                <a:effectLst/>
                <a:latin typeface="+mn-lt"/>
                <a:ea typeface="+mn-ea"/>
                <a:cs typeface="+mn-cs"/>
              </a:rPr>
              <a:t> et al., 2012, van Hinsbergen et al., 2019). Georeferenced overlays (.</a:t>
            </a:r>
            <a:r>
              <a:rPr lang="en-GB" sz="1200" kern="1200" dirty="0" err="1" smtClean="0">
                <a:solidFill>
                  <a:schemeClr val="tx1"/>
                </a:solidFill>
                <a:effectLst/>
                <a:latin typeface="+mn-lt"/>
                <a:ea typeface="+mn-ea"/>
                <a:cs typeface="+mn-cs"/>
              </a:rPr>
              <a:t>kml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kmz</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shapefiles</a:t>
            </a:r>
            <a:r>
              <a:rPr lang="en-GB" sz="1200" kern="1200" dirty="0" smtClean="0">
                <a:solidFill>
                  <a:schemeClr val="tx1"/>
                </a:solidFill>
                <a:effectLst/>
                <a:latin typeface="+mn-lt"/>
                <a:ea typeface="+mn-ea"/>
                <a:cs typeface="+mn-cs"/>
              </a:rPr>
              <a:t> of all points, lines, and polygons presented in our map figures are available for use and editing with global information system software (e.g. Google Earth, GPlates, ArcGIS) in Supplementary Materials 01 and 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73A719C-16B4-46DA-823D-E7C2C73D42F9}" type="slidenum">
              <a:rPr lang="en-GB" smtClean="0"/>
              <a:t>11</a:t>
            </a:fld>
            <a:endParaRPr lang="en-GB"/>
          </a:p>
        </p:txBody>
      </p:sp>
    </p:spTree>
    <p:extLst>
      <p:ext uri="{BB962C8B-B14F-4D97-AF65-F5344CB8AC3E}">
        <p14:creationId xmlns:p14="http://schemas.microsoft.com/office/powerpoint/2010/main" val="383599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A9B4696-1F90-487C-9CCE-031569CA8EF7}"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361517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9B4696-1F90-487C-9CCE-031569CA8EF7}"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264311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9B4696-1F90-487C-9CCE-031569CA8EF7}"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29634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9B4696-1F90-487C-9CCE-031569CA8EF7}"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135487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A9B4696-1F90-487C-9CCE-031569CA8EF7}"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145431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A9B4696-1F90-487C-9CCE-031569CA8EF7}"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2420328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A9B4696-1F90-487C-9CCE-031569CA8EF7}" type="datetimeFigureOut">
              <a:rPr lang="en-GB" smtClean="0"/>
              <a:t>30/04/2020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396194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A9B4696-1F90-487C-9CCE-031569CA8EF7}" type="datetimeFigureOut">
              <a:rPr lang="en-GB" smtClean="0"/>
              <a:t>30/04/2020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205545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B4696-1F90-487C-9CCE-031569CA8EF7}" type="datetimeFigureOut">
              <a:rPr lang="en-GB" smtClean="0"/>
              <a:t>30/04/2020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336278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9B4696-1F90-487C-9CCE-031569CA8EF7}"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532236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9B4696-1F90-487C-9CCE-031569CA8EF7}"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B0C7D4-0B1D-42C6-A0C8-E0B07374B631}" type="slidenum">
              <a:rPr lang="en-GB" smtClean="0"/>
              <a:t>‹#›</a:t>
            </a:fld>
            <a:endParaRPr lang="en-GB"/>
          </a:p>
        </p:txBody>
      </p:sp>
    </p:spTree>
    <p:extLst>
      <p:ext uri="{BB962C8B-B14F-4D97-AF65-F5344CB8AC3E}">
        <p14:creationId xmlns:p14="http://schemas.microsoft.com/office/powerpoint/2010/main" val="282760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B4696-1F90-487C-9CCE-031569CA8EF7}" type="datetimeFigureOut">
              <a:rPr lang="en-GB" smtClean="0"/>
              <a:t>30/04/2020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0C7D4-0B1D-42C6-A0C8-E0B07374B631}" type="slidenum">
              <a:rPr lang="en-GB" smtClean="0"/>
              <a:t>‹#›</a:t>
            </a:fld>
            <a:endParaRPr lang="en-GB"/>
          </a:p>
        </p:txBody>
      </p:sp>
    </p:spTree>
    <p:extLst>
      <p:ext uri="{BB962C8B-B14F-4D97-AF65-F5344CB8AC3E}">
        <p14:creationId xmlns:p14="http://schemas.microsoft.com/office/powerpoint/2010/main" val="4273574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doi.org/10.1016/j.earscirev.2020.103084" TargetMode="External"/><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oi.org/10.1016/j.earscirev.2020.103084"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doi.org/10.1016/j.earscirev.2020.103084"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2.tmp"/><Relationship Id="rId4" Type="http://schemas.openxmlformats.org/officeDocument/2006/relationships/image" Target="../media/image21.tmp"/></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oi.org/10.1016/j.earscirev.2020.103084" TargetMode="External"/><Relationship Id="rId4" Type="http://schemas.openxmlformats.org/officeDocument/2006/relationships/image" Target="../media/image24.tmp"/></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earscirev.2020.10308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tmp"/></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earth.ox.ac.uk/~smachine/cgi/index.php?page=cross_section_gji_under_review_64335118&amp;vmin=-0.5&amp;vmax=0.5&amp;lat1=0&amp;lon1=55&amp;lat2=45&amp;lon2=100&amp;sel_cmap_name=RdYlBu&amp;sel_cmap_numb=17&amp;option_cross_section=option_1&amp;lat_c=0&amp;lon_c=100&amp;azi_c=60&amp;maxdist=1000&amp;download_grid=0&amp;user_image_dpi=200&amp;user_image_format=JPEG&amp;model_gypsum_p=0&amp;model_gypsum_s=0&amp;model_pri_p05=0&amp;model_pri_s05=0&amp;model_gap_p4=0&amp;model_savani=0&amp;model_llnl_g3dv3=0&amp;model_semucb_wm1=0&amp;model_mitp_usa_2011mar=0&amp;model_s40rts=0&amp;model_uu_p07=0&amp;model_tx2011=0&amp;model_hmsl_p06=0&amp;model_hmsl_s06=0&amp;model_mitp08=0&amp;model_s10mean=0&amp;model_s20rts=0&amp;model_ox_p16=True&amp;model_sl2013sv=0&amp;model_sp12rts_p=0&amp;model_sp12rts_s=0&amp;model_spani_p=0&amp;model_spani_s=0&amp;model_s362ani_m=0&amp;model_semum=0&amp;model_saw642anb=0&amp;model_mitp_usa_2016may=0&amp;model_tx2015=0&amp;model_3D2016_09Sv=0&amp;model_sigloch2011=0&amp;model_zaroli2016=0&amp;model_sglobe_rani=0&amp;model_seisglob1=0&amp;model_seisglob2=0&amp;model_pmean=0&amp;model_smean=0&amp;model_detox_p1=0&amp;model_detox_p2=True&amp;model_detox_p3=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1016/j.earscirev.2020.10308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doi.org/10.1016/j.earscirev.2020.103084"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34882" r="48981" b="32847"/>
          <a:stretch/>
        </p:blipFill>
        <p:spPr>
          <a:xfrm>
            <a:off x="4968693" y="1590804"/>
            <a:ext cx="5311802" cy="3492245"/>
          </a:xfrm>
          <a:prstGeom prst="rect">
            <a:avLst/>
          </a:prstGeom>
        </p:spPr>
      </p:pic>
      <p:sp>
        <p:nvSpPr>
          <p:cNvPr id="2" name="Title 1"/>
          <p:cNvSpPr>
            <a:spLocks noGrp="1"/>
          </p:cNvSpPr>
          <p:nvPr>
            <p:ph type="ctrTitle"/>
          </p:nvPr>
        </p:nvSpPr>
        <p:spPr>
          <a:xfrm>
            <a:off x="0" y="6574"/>
            <a:ext cx="12192000" cy="1504754"/>
          </a:xfrm>
          <a:solidFill>
            <a:schemeClr val="accent2">
              <a:lumMod val="40000"/>
              <a:lumOff val="60000"/>
            </a:schemeClr>
          </a:solidFill>
        </p:spPr>
        <p:txBody>
          <a:bodyPr>
            <a:noAutofit/>
          </a:bodyPr>
          <a:lstStyle/>
          <a:p>
            <a:r>
              <a:rPr lang="en-GB" sz="3600" b="1" dirty="0">
                <a:latin typeface="Arial" panose="020B0604020202020204" pitchFamily="34" charset="0"/>
                <a:cs typeface="Arial" panose="020B0604020202020204" pitchFamily="34" charset="0"/>
              </a:rPr>
              <a:t>Integration of bedrock, seismic tomographic and plate kinematic constraints to test models of the India-Asia collision</a:t>
            </a:r>
          </a:p>
        </p:txBody>
      </p:sp>
      <p:grpSp>
        <p:nvGrpSpPr>
          <p:cNvPr id="3" name="Group 2"/>
          <p:cNvGrpSpPr/>
          <p:nvPr/>
        </p:nvGrpSpPr>
        <p:grpSpPr>
          <a:xfrm>
            <a:off x="165099" y="1524028"/>
            <a:ext cx="4653951" cy="4645054"/>
            <a:chOff x="165099" y="1225550"/>
            <a:chExt cx="4953001" cy="4943532"/>
          </a:xfrm>
        </p:grpSpPr>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99" y="1225550"/>
              <a:ext cx="4953001" cy="4943532"/>
            </a:xfrm>
            <a:prstGeom prst="rect">
              <a:avLst/>
            </a:prstGeom>
          </p:spPr>
        </p:pic>
        <p:sp>
          <p:nvSpPr>
            <p:cNvPr id="11" name="Freeform 10"/>
            <p:cNvSpPr/>
            <p:nvPr/>
          </p:nvSpPr>
          <p:spPr>
            <a:xfrm>
              <a:off x="476250" y="1600200"/>
              <a:ext cx="4210050" cy="3857625"/>
            </a:xfrm>
            <a:custGeom>
              <a:avLst/>
              <a:gdLst>
                <a:gd name="connsiteX0" fmla="*/ 4210050 w 4210050"/>
                <a:gd name="connsiteY0" fmla="*/ 0 h 3857625"/>
                <a:gd name="connsiteX1" fmla="*/ 3038475 w 4210050"/>
                <a:gd name="connsiteY1" fmla="*/ 723900 h 3857625"/>
                <a:gd name="connsiteX2" fmla="*/ 1905000 w 4210050"/>
                <a:gd name="connsiteY2" fmla="*/ 1743075 h 3857625"/>
                <a:gd name="connsiteX3" fmla="*/ 981075 w 4210050"/>
                <a:gd name="connsiteY3" fmla="*/ 2609850 h 3857625"/>
                <a:gd name="connsiteX4" fmla="*/ 0 w 4210050"/>
                <a:gd name="connsiteY4" fmla="*/ 3857625 h 385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3857625">
                  <a:moveTo>
                    <a:pt x="4210050" y="0"/>
                  </a:moveTo>
                  <a:cubicBezTo>
                    <a:pt x="3816350" y="216694"/>
                    <a:pt x="3422650" y="433388"/>
                    <a:pt x="3038475" y="723900"/>
                  </a:cubicBezTo>
                  <a:cubicBezTo>
                    <a:pt x="2654300" y="1014412"/>
                    <a:pt x="2247900" y="1428750"/>
                    <a:pt x="1905000" y="1743075"/>
                  </a:cubicBezTo>
                  <a:cubicBezTo>
                    <a:pt x="1562100" y="2057400"/>
                    <a:pt x="1298575" y="2257425"/>
                    <a:pt x="981075" y="2609850"/>
                  </a:cubicBezTo>
                  <a:cubicBezTo>
                    <a:pt x="663575" y="2962275"/>
                    <a:pt x="4762" y="3678238"/>
                    <a:pt x="0" y="3857625"/>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568825" y="1511328"/>
              <a:ext cx="209550" cy="2095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359150" y="2238375"/>
              <a:ext cx="209550" cy="20955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244725" y="3240086"/>
              <a:ext cx="209550" cy="20955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387475" y="4043026"/>
              <a:ext cx="209550" cy="20955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76250" y="5153024"/>
              <a:ext cx="209550" cy="20955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p:cNvSpPr txBox="1"/>
          <p:nvPr/>
        </p:nvSpPr>
        <p:spPr>
          <a:xfrm>
            <a:off x="1510569" y="6097471"/>
            <a:ext cx="9118600" cy="830997"/>
          </a:xfrm>
          <a:prstGeom prst="rect">
            <a:avLst/>
          </a:prstGeom>
          <a:noFill/>
          <a:ln w="38100">
            <a:noFill/>
          </a:ln>
        </p:spPr>
        <p:txBody>
          <a:bodyPr wrap="square" rtlCol="0">
            <a:spAutoFit/>
          </a:bodyPr>
          <a:lstStyle/>
          <a:p>
            <a:pPr algn="ctr"/>
            <a:r>
              <a:rPr lang="en-GB" sz="2800" dirty="0" smtClean="0">
                <a:latin typeface="Gill Sans MT" panose="020B0502020104020203" pitchFamily="34" charset="0"/>
              </a:rPr>
              <a:t>Andy Parsons, Kasra Hosseini, </a:t>
            </a:r>
            <a:r>
              <a:rPr lang="en-GB" sz="2800" dirty="0">
                <a:latin typeface="Gill Sans MT" panose="020B0502020104020203" pitchFamily="34" charset="0"/>
              </a:rPr>
              <a:t>Richard Palin, </a:t>
            </a:r>
            <a:r>
              <a:rPr lang="en-GB" sz="2800" dirty="0" smtClean="0">
                <a:latin typeface="Gill Sans MT" panose="020B0502020104020203" pitchFamily="34" charset="0"/>
              </a:rPr>
              <a:t>Karin Sigloch</a:t>
            </a:r>
          </a:p>
          <a:p>
            <a:pPr algn="ctr"/>
            <a:r>
              <a:rPr lang="en-GB" sz="2000" dirty="0" smtClean="0">
                <a:latin typeface="Gill Sans MT" panose="020B0502020104020203" pitchFamily="34" charset="0"/>
              </a:rPr>
              <a:t>University of Oxford</a:t>
            </a:r>
            <a:endParaRPr lang="en-GB" sz="2000" dirty="0">
              <a:latin typeface="Gill Sans MT" panose="020B0502020104020203" pitchFamily="34" charset="0"/>
            </a:endParaRPr>
          </a:p>
        </p:txBody>
      </p:sp>
      <p:sp>
        <p:nvSpPr>
          <p:cNvPr id="17" name="TextBox 16"/>
          <p:cNvSpPr txBox="1"/>
          <p:nvPr/>
        </p:nvSpPr>
        <p:spPr>
          <a:xfrm>
            <a:off x="3166301" y="5776588"/>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18" name="TextBox 17"/>
          <p:cNvSpPr txBox="1"/>
          <p:nvPr/>
        </p:nvSpPr>
        <p:spPr>
          <a:xfrm>
            <a:off x="7839170" y="4269841"/>
            <a:ext cx="1116802" cy="261610"/>
          </a:xfrm>
          <a:prstGeom prst="rect">
            <a:avLst/>
          </a:prstGeom>
          <a:noFill/>
        </p:spPr>
        <p:txBody>
          <a:bodyPr wrap="square" rtlCol="0">
            <a:spAutoFit/>
          </a:bodyPr>
          <a:lstStyle/>
          <a:p>
            <a:r>
              <a:rPr lang="en-GB" sz="1100" dirty="0" smtClean="0">
                <a:latin typeface="Gill Sans MT" panose="020B0502020104020203" pitchFamily="34" charset="0"/>
              </a:rPr>
              <a:t>(</a:t>
            </a:r>
            <a:r>
              <a:rPr lang="en-GB" sz="1100" dirty="0" err="1" smtClean="0">
                <a:latin typeface="Gill Sans MT" panose="020B0502020104020203" pitchFamily="34" charset="0"/>
              </a:rPr>
              <a:t>Amaru</a:t>
            </a:r>
            <a:r>
              <a:rPr lang="en-GB" sz="1100" dirty="0" smtClean="0">
                <a:latin typeface="Gill Sans MT" panose="020B0502020104020203" pitchFamily="34" charset="0"/>
              </a:rPr>
              <a:t> 2007)</a:t>
            </a:r>
            <a:endParaRPr lang="en-GB" sz="1100" dirty="0">
              <a:latin typeface="Gill Sans MT" panose="020B0502020104020203" pitchFamily="34" charset="0"/>
            </a:endParaRPr>
          </a:p>
        </p:txBody>
      </p:sp>
      <p:pic>
        <p:nvPicPr>
          <p:cNvPr id="19" name="Picture 18"/>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82042"/>
          <a:stretch/>
        </p:blipFill>
        <p:spPr>
          <a:xfrm>
            <a:off x="9592264" y="3688413"/>
            <a:ext cx="2381869" cy="2268281"/>
          </a:xfrm>
          <a:prstGeom prst="rect">
            <a:avLst/>
          </a:prstGeom>
        </p:spPr>
      </p:pic>
      <p:sp>
        <p:nvSpPr>
          <p:cNvPr id="20" name="TextBox 19"/>
          <p:cNvSpPr txBox="1"/>
          <p:nvPr/>
        </p:nvSpPr>
        <p:spPr>
          <a:xfrm>
            <a:off x="5009153" y="5159705"/>
            <a:ext cx="4542651" cy="900246"/>
          </a:xfrm>
          <a:prstGeom prst="rect">
            <a:avLst/>
          </a:prstGeom>
          <a:solidFill>
            <a:schemeClr val="bg1"/>
          </a:solidFill>
          <a:ln>
            <a:solidFill>
              <a:schemeClr val="tx1"/>
            </a:solidFill>
          </a:ln>
        </p:spPr>
        <p:txBody>
          <a:bodyPr wrap="square" rtlCol="0">
            <a:spAutoFit/>
          </a:bodyPr>
          <a:lstStyle/>
          <a:p>
            <a:pPr algn="ctr"/>
            <a:r>
              <a:rPr lang="en-GB" sz="1050" b="1" u="sng" dirty="0" smtClean="0">
                <a:latin typeface="Arial" panose="020B0604020202020204" pitchFamily="34" charset="0"/>
                <a:cs typeface="Arial" panose="020B0604020202020204" pitchFamily="34" charset="0"/>
              </a:rPr>
              <a:t>RECENTLY PIBLISHED PAPER: </a:t>
            </a:r>
          </a:p>
          <a:p>
            <a:pPr algn="ctr"/>
            <a:r>
              <a:rPr lang="en-GB" sz="1050" b="1" dirty="0" smtClean="0">
                <a:latin typeface="Arial" panose="020B0604020202020204" pitchFamily="34" charset="0"/>
                <a:cs typeface="Arial" panose="020B0604020202020204" pitchFamily="34" charset="0"/>
              </a:rPr>
              <a:t>Parsons et al. 2020</a:t>
            </a:r>
            <a:r>
              <a:rPr lang="en-GB" sz="105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1050" b="1" i="1" dirty="0">
                <a:latin typeface="Arial" panose="020B0604020202020204" pitchFamily="34" charset="0"/>
                <a:cs typeface="Arial" panose="020B0604020202020204" pitchFamily="34" charset="0"/>
              </a:rPr>
              <a:t>Earth-Science </a:t>
            </a:r>
            <a:r>
              <a:rPr lang="en-GB" sz="1050" b="1" i="1" dirty="0" smtClean="0">
                <a:latin typeface="Arial" panose="020B0604020202020204" pitchFamily="34" charset="0"/>
                <a:cs typeface="Arial" panose="020B0604020202020204" pitchFamily="34" charset="0"/>
              </a:rPr>
              <a:t>Reviews</a:t>
            </a:r>
            <a:r>
              <a:rPr lang="en-GB" sz="1050" dirty="0">
                <a:latin typeface="Arial" panose="020B0604020202020204" pitchFamily="34" charset="0"/>
                <a:cs typeface="Arial" panose="020B0604020202020204" pitchFamily="34" charset="0"/>
              </a:rPr>
              <a:t>,103084. </a:t>
            </a:r>
            <a:r>
              <a:rPr lang="en-GB" sz="1050" dirty="0">
                <a:latin typeface="Arial" panose="020B0604020202020204" pitchFamily="34" charset="0"/>
                <a:cs typeface="Arial" panose="020B0604020202020204" pitchFamily="34" charset="0"/>
                <a:hlinkClick r:id="rId6"/>
              </a:rPr>
              <a:t>https://doi.org/10.1016/j.earscirev.2020.103084</a:t>
            </a:r>
            <a:endParaRPr lang="en-GB" sz="105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3198" y="6326511"/>
            <a:ext cx="1384073" cy="484426"/>
          </a:xfrm>
          <a:prstGeom prst="rect">
            <a:avLst/>
          </a:prstGeom>
        </p:spPr>
      </p:pic>
    </p:spTree>
    <p:extLst>
      <p:ext uri="{BB962C8B-B14F-4D97-AF65-F5344CB8AC3E}">
        <p14:creationId xmlns:p14="http://schemas.microsoft.com/office/powerpoint/2010/main" val="3902163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425" r="5138"/>
          <a:stretch/>
        </p:blipFill>
        <p:spPr>
          <a:xfrm>
            <a:off x="74868" y="539751"/>
            <a:ext cx="6421182" cy="601345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51169" t="24970" b="54630"/>
          <a:stretch/>
        </p:blipFill>
        <p:spPr>
          <a:xfrm>
            <a:off x="6518288" y="1481554"/>
            <a:ext cx="5673712" cy="2971274"/>
          </a:xfrm>
          <a:prstGeom prst="rect">
            <a:avLst/>
          </a:prstGeom>
        </p:spPr>
      </p:pic>
      <p:sp>
        <p:nvSpPr>
          <p:cNvPr id="23" name="TextBox 22"/>
          <p:cNvSpPr txBox="1"/>
          <p:nvPr/>
        </p:nvSpPr>
        <p:spPr>
          <a:xfrm>
            <a:off x="-838200" y="26861"/>
            <a:ext cx="9601200" cy="523220"/>
          </a:xfrm>
          <a:prstGeom prst="rect">
            <a:avLst/>
          </a:prstGeom>
          <a:noFill/>
        </p:spPr>
        <p:txBody>
          <a:bodyPr wrap="square" rtlCol="0">
            <a:spAutoFit/>
          </a:bodyPr>
          <a:lstStyle/>
          <a:p>
            <a:pPr algn="ctr"/>
            <a:r>
              <a:rPr lang="en-GB" sz="2800" b="1" u="sng" dirty="0" smtClean="0">
                <a:latin typeface="Arial" panose="020B0604020202020204" pitchFamily="34" charset="0"/>
                <a:cs typeface="Arial" panose="020B0604020202020204" pitchFamily="34" charset="0"/>
              </a:rPr>
              <a:t>SUBDUCTION HISTORY (MANTLE RECORD)</a:t>
            </a:r>
            <a:endParaRPr lang="en-GB" sz="2800" b="1" u="sng" dirty="0">
              <a:latin typeface="Arial" panose="020B0604020202020204" pitchFamily="34" charset="0"/>
              <a:cs typeface="Arial" panose="020B0604020202020204" pitchFamily="34" charset="0"/>
            </a:endParaRPr>
          </a:p>
        </p:txBody>
      </p:sp>
      <p:sp>
        <p:nvSpPr>
          <p:cNvPr id="24" name="TextBox 23"/>
          <p:cNvSpPr txBox="1"/>
          <p:nvPr/>
        </p:nvSpPr>
        <p:spPr>
          <a:xfrm>
            <a:off x="6778974" y="4292518"/>
            <a:ext cx="5152339" cy="830997"/>
          </a:xfrm>
          <a:prstGeom prst="rect">
            <a:avLst/>
          </a:prstGeom>
          <a:noFill/>
        </p:spPr>
        <p:txBody>
          <a:bodyPr wrap="square" rtlCol="0">
            <a:spAutoFit/>
          </a:bodyPr>
          <a:lstStyle/>
          <a:p>
            <a:pPr marL="342900" indent="-342900">
              <a:buFontTx/>
              <a:buChar char="-"/>
            </a:pPr>
            <a:r>
              <a:rPr lang="en-GB" sz="2400" b="1" i="1" dirty="0" smtClean="0">
                <a:latin typeface="Arial" panose="020B0604020202020204" pitchFamily="34" charset="0"/>
                <a:cs typeface="Arial" panose="020B0604020202020204" pitchFamily="34" charset="0"/>
              </a:rPr>
              <a:t>At least 6 distinct anomalies</a:t>
            </a:r>
          </a:p>
          <a:p>
            <a:pPr marL="342900" indent="-342900">
              <a:buFontTx/>
              <a:buChar char="-"/>
            </a:pPr>
            <a:r>
              <a:rPr lang="en-GB" sz="2400" b="1" i="1" dirty="0" smtClean="0">
                <a:latin typeface="Arial" panose="020B0604020202020204" pitchFamily="34" charset="0"/>
                <a:cs typeface="Arial" panose="020B0604020202020204" pitchFamily="34" charset="0"/>
              </a:rPr>
              <a:t>Anomalies II to V = three slabs</a:t>
            </a:r>
            <a:endParaRPr lang="en-GB" sz="2400" b="1" i="1" dirty="0">
              <a:latin typeface="Arial" panose="020B0604020202020204" pitchFamily="34" charset="0"/>
              <a:cs typeface="Arial" panose="020B0604020202020204" pitchFamily="34" charset="0"/>
            </a:endParaRPr>
          </a:p>
        </p:txBody>
      </p:sp>
      <p:sp>
        <p:nvSpPr>
          <p:cNvPr id="3" name="Rectangle 2"/>
          <p:cNvSpPr/>
          <p:nvPr/>
        </p:nvSpPr>
        <p:spPr>
          <a:xfrm>
            <a:off x="9014527" y="5033246"/>
            <a:ext cx="396510" cy="37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355143" y="5993959"/>
            <a:ext cx="396510" cy="29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0860261" y="6081474"/>
            <a:ext cx="396510" cy="292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774213" y="5754292"/>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5"/>
              </a:rPr>
              <a:t>https://doi.org/10.1016/j.earscirev.2020.103084</a:t>
            </a:r>
            <a:endParaRPr lang="en-GB" sz="800" dirty="0">
              <a:latin typeface="Arial" panose="020B0604020202020204" pitchFamily="34" charset="0"/>
              <a:cs typeface="Arial" panose="020B0604020202020204" pitchFamily="34" charset="0"/>
            </a:endParaRPr>
          </a:p>
        </p:txBody>
      </p:sp>
      <p:sp>
        <p:nvSpPr>
          <p:cNvPr id="13" name="TextBox 12"/>
          <p:cNvSpPr txBox="1"/>
          <p:nvPr/>
        </p:nvSpPr>
        <p:spPr>
          <a:xfrm>
            <a:off x="7774212" y="6396792"/>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818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51169" t="24970" b="54630"/>
          <a:stretch/>
        </p:blipFill>
        <p:spPr>
          <a:xfrm>
            <a:off x="6518288" y="1481554"/>
            <a:ext cx="5673712" cy="2971274"/>
          </a:xfrm>
          <a:prstGeom prst="rect">
            <a:avLst/>
          </a:prstGeom>
        </p:spPr>
      </p:pic>
      <p:sp>
        <p:nvSpPr>
          <p:cNvPr id="23" name="TextBox 22"/>
          <p:cNvSpPr txBox="1"/>
          <p:nvPr/>
        </p:nvSpPr>
        <p:spPr>
          <a:xfrm>
            <a:off x="-838200" y="26861"/>
            <a:ext cx="9601200" cy="523220"/>
          </a:xfrm>
          <a:prstGeom prst="rect">
            <a:avLst/>
          </a:prstGeom>
          <a:noFill/>
        </p:spPr>
        <p:txBody>
          <a:bodyPr wrap="square" rtlCol="0">
            <a:spAutoFit/>
          </a:bodyPr>
          <a:lstStyle/>
          <a:p>
            <a:pPr algn="ctr"/>
            <a:r>
              <a:rPr lang="en-GB" sz="2800" b="1" u="sng" dirty="0" smtClean="0">
                <a:latin typeface="Arial" panose="020B0604020202020204" pitchFamily="34" charset="0"/>
                <a:cs typeface="Arial" panose="020B0604020202020204" pitchFamily="34" charset="0"/>
              </a:rPr>
              <a:t>SUBDUCTION HISTORY (MANTLE RECORD)</a:t>
            </a:r>
            <a:endParaRPr lang="en-GB" sz="2800" b="1" u="sng" dirty="0">
              <a:latin typeface="Arial" panose="020B0604020202020204" pitchFamily="34" charset="0"/>
              <a:cs typeface="Arial" panose="020B0604020202020204" pitchFamily="34" charset="0"/>
            </a:endParaRPr>
          </a:p>
        </p:txBody>
      </p:sp>
      <p:sp>
        <p:nvSpPr>
          <p:cNvPr id="24" name="TextBox 23"/>
          <p:cNvSpPr txBox="1"/>
          <p:nvPr/>
        </p:nvSpPr>
        <p:spPr>
          <a:xfrm>
            <a:off x="6778974" y="4292518"/>
            <a:ext cx="5152339" cy="830997"/>
          </a:xfrm>
          <a:prstGeom prst="rect">
            <a:avLst/>
          </a:prstGeom>
          <a:noFill/>
        </p:spPr>
        <p:txBody>
          <a:bodyPr wrap="square" rtlCol="0">
            <a:spAutoFit/>
          </a:bodyPr>
          <a:lstStyle/>
          <a:p>
            <a:pPr marL="342900" indent="-342900">
              <a:buFontTx/>
              <a:buChar char="-"/>
            </a:pPr>
            <a:r>
              <a:rPr lang="en-GB" sz="2400" b="1" i="1" dirty="0" smtClean="0">
                <a:latin typeface="Arial" panose="020B0604020202020204" pitchFamily="34" charset="0"/>
                <a:cs typeface="Arial" panose="020B0604020202020204" pitchFamily="34" charset="0"/>
              </a:rPr>
              <a:t>At least 6 distinct anomalies</a:t>
            </a:r>
          </a:p>
          <a:p>
            <a:pPr marL="342900" indent="-342900">
              <a:buFontTx/>
              <a:buChar char="-"/>
            </a:pPr>
            <a:r>
              <a:rPr lang="en-GB" sz="2400" b="1" i="1" dirty="0" smtClean="0">
                <a:latin typeface="Arial" panose="020B0604020202020204" pitchFamily="34" charset="0"/>
                <a:cs typeface="Arial" panose="020B0604020202020204" pitchFamily="34" charset="0"/>
              </a:rPr>
              <a:t>Anomalies II to V = three slabs</a:t>
            </a:r>
            <a:endParaRPr lang="en-GB" sz="2400" b="1" i="1" dirty="0">
              <a:latin typeface="Arial" panose="020B0604020202020204" pitchFamily="34" charset="0"/>
              <a:cs typeface="Arial" panose="020B0604020202020204" pitchFamily="34" charset="0"/>
            </a:endParaRPr>
          </a:p>
        </p:txBody>
      </p:sp>
      <p:sp>
        <p:nvSpPr>
          <p:cNvPr id="3" name="Rectangle 2"/>
          <p:cNvSpPr/>
          <p:nvPr/>
        </p:nvSpPr>
        <p:spPr>
          <a:xfrm>
            <a:off x="9014527" y="5033246"/>
            <a:ext cx="396510" cy="37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355143" y="5993959"/>
            <a:ext cx="396510" cy="29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0860261" y="6081474"/>
            <a:ext cx="396510" cy="292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r="5685"/>
          <a:stretch/>
        </p:blipFill>
        <p:spPr>
          <a:xfrm>
            <a:off x="55818" y="571918"/>
            <a:ext cx="6430707" cy="5949116"/>
          </a:xfrm>
          <a:prstGeom prst="rect">
            <a:avLst/>
          </a:prstGeom>
        </p:spPr>
      </p:pic>
      <p:sp>
        <p:nvSpPr>
          <p:cNvPr id="12" name="TextBox 11"/>
          <p:cNvSpPr txBox="1"/>
          <p:nvPr/>
        </p:nvSpPr>
        <p:spPr>
          <a:xfrm>
            <a:off x="7774213" y="5754292"/>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5"/>
              </a:rPr>
              <a:t>https://doi.org/10.1016/j.earscirev.2020.103084</a:t>
            </a:r>
            <a:endParaRPr lang="en-GB" sz="800" dirty="0">
              <a:latin typeface="Arial" panose="020B0604020202020204" pitchFamily="34" charset="0"/>
              <a:cs typeface="Arial" panose="020B0604020202020204" pitchFamily="34" charset="0"/>
            </a:endParaRPr>
          </a:p>
        </p:txBody>
      </p:sp>
      <p:sp>
        <p:nvSpPr>
          <p:cNvPr id="13" name="TextBox 12"/>
          <p:cNvSpPr txBox="1"/>
          <p:nvPr/>
        </p:nvSpPr>
        <p:spPr>
          <a:xfrm>
            <a:off x="7774212" y="6396792"/>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9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22_SubductionZoneConfig_NewModels.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5104" t="12760" r="25417" b="729"/>
          <a:stretch/>
        </p:blipFill>
        <p:spPr>
          <a:xfrm>
            <a:off x="177800" y="63500"/>
            <a:ext cx="8452311" cy="6705600"/>
          </a:xfrm>
          <a:prstGeom prst="rect">
            <a:avLst/>
          </a:prstGeom>
        </p:spPr>
      </p:pic>
      <p:sp>
        <p:nvSpPr>
          <p:cNvPr id="6" name="TextBox 5"/>
          <p:cNvSpPr txBox="1"/>
          <p:nvPr/>
        </p:nvSpPr>
        <p:spPr>
          <a:xfrm>
            <a:off x="8775700" y="165606"/>
            <a:ext cx="3251107" cy="2246769"/>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Viable subduction zone scenarios for 200 Ma to 60 Ma in central Neotethys Ocean based on integration of bedrock record and mantle tomography</a:t>
            </a:r>
            <a:endParaRPr lang="en-GB" sz="2000" b="1" dirty="0">
              <a:latin typeface="Arial" panose="020B0604020202020204" pitchFamily="34" charset="0"/>
              <a:cs typeface="Arial" panose="020B0604020202020204" pitchFamily="34" charset="0"/>
            </a:endParaRPr>
          </a:p>
        </p:txBody>
      </p:sp>
      <p:sp>
        <p:nvSpPr>
          <p:cNvPr id="8" name="TextBox 7"/>
          <p:cNvSpPr txBox="1"/>
          <p:nvPr/>
        </p:nvSpPr>
        <p:spPr>
          <a:xfrm>
            <a:off x="8775700" y="3924806"/>
            <a:ext cx="3251107" cy="163121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Subduction zone configurations at 80-60 Ma provide template for models of the India-Asia collision after 60 Ma</a:t>
            </a:r>
            <a:endParaRPr lang="en-GB" sz="2000" b="1" dirty="0">
              <a:latin typeface="Arial" panose="020B0604020202020204" pitchFamily="34" charset="0"/>
              <a:cs typeface="Arial" panose="020B0604020202020204" pitchFamily="34" charset="0"/>
            </a:endParaRPr>
          </a:p>
        </p:txBody>
      </p:sp>
      <p:sp>
        <p:nvSpPr>
          <p:cNvPr id="9" name="TextBox 8"/>
          <p:cNvSpPr txBox="1"/>
          <p:nvPr/>
        </p:nvSpPr>
        <p:spPr>
          <a:xfrm>
            <a:off x="8852248" y="588037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10" name="TextBox 9"/>
          <p:cNvSpPr txBox="1"/>
          <p:nvPr/>
        </p:nvSpPr>
        <p:spPr>
          <a:xfrm>
            <a:off x="8852247" y="6522879"/>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479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5098" y="6566377"/>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13" name="Title 1"/>
          <p:cNvSpPr txBox="1">
            <a:spLocks/>
          </p:cNvSpPr>
          <p:nvPr/>
        </p:nvSpPr>
        <p:spPr>
          <a:xfrm>
            <a:off x="0" y="0"/>
            <a:ext cx="12192000" cy="1084420"/>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smtClean="0">
                <a:latin typeface="Arial" panose="020B0604020202020204" pitchFamily="34" charset="0"/>
                <a:cs typeface="Arial" panose="020B0604020202020204" pitchFamily="34" charset="0"/>
              </a:rPr>
              <a:t>Viable subduction zone configurations for India-Asia collision:</a:t>
            </a:r>
            <a:endParaRPr lang="en-GB" sz="3600" b="1" u="sng"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6314"/>
          <a:stretch/>
        </p:blipFill>
        <p:spPr>
          <a:xfrm>
            <a:off x="3769754" y="1084420"/>
            <a:ext cx="3750141" cy="5211793"/>
          </a:xfrm>
          <a:prstGeom prst="rect">
            <a:avLst/>
          </a:prstGeo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78912" t="21252" r="1320" b="63182"/>
          <a:stretch/>
        </p:blipFill>
        <p:spPr>
          <a:xfrm>
            <a:off x="160090" y="2643951"/>
            <a:ext cx="3212157" cy="200300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3088" r="43510" b="50561"/>
          <a:stretch/>
        </p:blipFill>
        <p:spPr>
          <a:xfrm>
            <a:off x="7927542" y="1167337"/>
            <a:ext cx="3724275" cy="5121027"/>
          </a:xfrm>
          <a:prstGeom prst="rect">
            <a:avLst/>
          </a:prstGeom>
        </p:spPr>
      </p:pic>
      <p:sp>
        <p:nvSpPr>
          <p:cNvPr id="3" name="TextBox 2"/>
          <p:cNvSpPr txBox="1"/>
          <p:nvPr/>
        </p:nvSpPr>
        <p:spPr>
          <a:xfrm>
            <a:off x="4846512" y="6258035"/>
            <a:ext cx="4570339" cy="584775"/>
          </a:xfrm>
          <a:prstGeom prst="rect">
            <a:avLst/>
          </a:prstGeom>
          <a:noFill/>
        </p:spPr>
        <p:txBody>
          <a:bodyPr wrap="square" rtlCol="0">
            <a:spAutoFit/>
          </a:bodyPr>
          <a:lstStyle/>
          <a:p>
            <a:pPr algn="ctr"/>
            <a:r>
              <a:rPr lang="en-GB" sz="1600" b="1" dirty="0" smtClean="0">
                <a:latin typeface="Arial" panose="020B0604020202020204" pitchFamily="34" charset="0"/>
                <a:cs typeface="Arial" panose="020B0604020202020204" pitchFamily="34" charset="0"/>
              </a:rPr>
              <a:t>Tomography cannot distinguish between these end member mantle structures </a:t>
            </a:r>
            <a:r>
              <a:rPr lang="en-GB" sz="1600" b="1" dirty="0" smtClean="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14" name="TextBox 13"/>
          <p:cNvSpPr txBox="1"/>
          <p:nvPr/>
        </p:nvSpPr>
        <p:spPr>
          <a:xfrm>
            <a:off x="-78384" y="5689213"/>
            <a:ext cx="3862175" cy="1015663"/>
          </a:xfrm>
          <a:prstGeom prst="rect">
            <a:avLst/>
          </a:prstGeom>
          <a:noFill/>
        </p:spPr>
        <p:txBody>
          <a:bodyPr wrap="square" rtlCol="0">
            <a:spAutoFit/>
          </a:bodyPr>
          <a:lstStyle/>
          <a:p>
            <a:pPr algn="ctr"/>
            <a:r>
              <a:rPr lang="en-GB" sz="2000" b="1" dirty="0" smtClean="0">
                <a:latin typeface="Arial" panose="020B0604020202020204" pitchFamily="34" charset="0"/>
                <a:cs typeface="Arial" panose="020B0604020202020204" pitchFamily="34" charset="0"/>
              </a:rPr>
              <a:t>What about plate kinematics, </a:t>
            </a:r>
          </a:p>
          <a:p>
            <a:pPr algn="ctr"/>
            <a:r>
              <a:rPr lang="en-GB" sz="2000" b="1" dirty="0" smtClean="0">
                <a:latin typeface="Arial" panose="020B0604020202020204" pitchFamily="34" charset="0"/>
                <a:cs typeface="Arial" panose="020B0604020202020204" pitchFamily="34" charset="0"/>
              </a:rPr>
              <a:t>bedrock data, and </a:t>
            </a:r>
          </a:p>
          <a:p>
            <a:pPr algn="ctr"/>
            <a:r>
              <a:rPr lang="en-GB" sz="2000" b="1" dirty="0" smtClean="0">
                <a:latin typeface="Arial" panose="020B0604020202020204" pitchFamily="34" charset="0"/>
                <a:cs typeface="Arial" panose="020B0604020202020204" pitchFamily="34" charset="0"/>
              </a:rPr>
              <a:t>Greater India restorations...?</a:t>
            </a:r>
            <a:endParaRPr lang="en-GB" sz="2000" b="1" dirty="0">
              <a:latin typeface="Arial" panose="020B0604020202020204" pitchFamily="34" charset="0"/>
              <a:cs typeface="Arial" panose="020B0604020202020204" pitchFamily="34" charset="0"/>
            </a:endParaRPr>
          </a:p>
        </p:txBody>
      </p:sp>
      <p:sp>
        <p:nvSpPr>
          <p:cNvPr id="10" name="TextBox 9"/>
          <p:cNvSpPr txBox="1"/>
          <p:nvPr/>
        </p:nvSpPr>
        <p:spPr>
          <a:xfrm>
            <a:off x="160090" y="1203920"/>
            <a:ext cx="3371670" cy="1169551"/>
          </a:xfrm>
          <a:prstGeom prst="rect">
            <a:avLst/>
          </a:prstGeom>
          <a:noFill/>
        </p:spPr>
        <p:txBody>
          <a:bodyPr wrap="square" rtlCol="0">
            <a:spAutoFit/>
          </a:bodyPr>
          <a:lstStyle/>
          <a:p>
            <a:pPr algn="ctr"/>
            <a:r>
              <a:rPr lang="en-GB" sz="1400" dirty="0" smtClean="0">
                <a:latin typeface="Arial" panose="020B0604020202020204" pitchFamily="34" charset="0"/>
                <a:cs typeface="Arial" panose="020B0604020202020204" pitchFamily="34" charset="0"/>
              </a:rPr>
              <a:t>Anomaly </a:t>
            </a:r>
            <a:r>
              <a:rPr lang="en-GB" sz="1400" dirty="0" err="1" smtClean="0">
                <a:latin typeface="Arial" panose="020B0604020202020204" pitchFamily="34" charset="0"/>
                <a:cs typeface="Arial" panose="020B0604020202020204" pitchFamily="34" charset="0"/>
              </a:rPr>
              <a:t>IVa</a:t>
            </a:r>
            <a:r>
              <a:rPr lang="en-GB" sz="1400" dirty="0" smtClean="0">
                <a:latin typeface="Arial" panose="020B0604020202020204" pitchFamily="34" charset="0"/>
                <a:cs typeface="Arial" panose="020B0604020202020204" pitchFamily="34" charset="0"/>
              </a:rPr>
              <a:t> is poorly imaged due to low tomographic resolution and may or may not define equatorial intra-oceanic subduction </a:t>
            </a:r>
            <a:r>
              <a:rPr lang="en-GB" sz="1400" dirty="0">
                <a:latin typeface="Arial" panose="020B0604020202020204" pitchFamily="34" charset="0"/>
                <a:cs typeface="Arial" panose="020B0604020202020204" pitchFamily="34" charset="0"/>
              </a:rPr>
              <a:t>zone across whole of central Neotethys at 60 Ma</a:t>
            </a:r>
          </a:p>
        </p:txBody>
      </p:sp>
      <p:sp>
        <p:nvSpPr>
          <p:cNvPr id="4" name="Oval 3"/>
          <p:cNvSpPr/>
          <p:nvPr/>
        </p:nvSpPr>
        <p:spPr>
          <a:xfrm>
            <a:off x="4356100" y="5438032"/>
            <a:ext cx="660400" cy="850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9004300" y="5438032"/>
            <a:ext cx="660400" cy="850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626570" y="6019800"/>
            <a:ext cx="428030" cy="559430"/>
          </a:xfrm>
          <a:custGeom>
            <a:avLst/>
            <a:gdLst>
              <a:gd name="connsiteX0" fmla="*/ 428030 w 428030"/>
              <a:gd name="connsiteY0" fmla="*/ 558800 h 559430"/>
              <a:gd name="connsiteX1" fmla="*/ 21630 w 428030"/>
              <a:gd name="connsiteY1" fmla="*/ 469900 h 559430"/>
              <a:gd name="connsiteX2" fmla="*/ 47030 w 428030"/>
              <a:gd name="connsiteY2" fmla="*/ 0 h 559430"/>
            </a:gdLst>
            <a:ahLst/>
            <a:cxnLst>
              <a:cxn ang="0">
                <a:pos x="connsiteX0" y="connsiteY0"/>
              </a:cxn>
              <a:cxn ang="0">
                <a:pos x="connsiteX1" y="connsiteY1"/>
              </a:cxn>
              <a:cxn ang="0">
                <a:pos x="connsiteX2" y="connsiteY2"/>
              </a:cxn>
            </a:cxnLst>
            <a:rect l="l" t="t" r="r" b="b"/>
            <a:pathLst>
              <a:path w="428030" h="559430">
                <a:moveTo>
                  <a:pt x="428030" y="558800"/>
                </a:moveTo>
                <a:cubicBezTo>
                  <a:pt x="256580" y="560916"/>
                  <a:pt x="85130" y="563033"/>
                  <a:pt x="21630" y="469900"/>
                </a:cubicBezTo>
                <a:cubicBezTo>
                  <a:pt x="-41870" y="376767"/>
                  <a:pt x="55497" y="93133"/>
                  <a:pt x="47030"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9093200" y="5892800"/>
            <a:ext cx="673313" cy="724847"/>
          </a:xfrm>
          <a:custGeom>
            <a:avLst/>
            <a:gdLst>
              <a:gd name="connsiteX0" fmla="*/ 0 w 673313"/>
              <a:gd name="connsiteY0" fmla="*/ 711200 h 724847"/>
              <a:gd name="connsiteX1" fmla="*/ 368300 w 673313"/>
              <a:gd name="connsiteY1" fmla="*/ 685800 h 724847"/>
              <a:gd name="connsiteX2" fmla="*/ 673100 w 673313"/>
              <a:gd name="connsiteY2" fmla="*/ 381000 h 724847"/>
              <a:gd name="connsiteX3" fmla="*/ 406400 w 673313"/>
              <a:gd name="connsiteY3" fmla="*/ 0 h 724847"/>
            </a:gdLst>
            <a:ahLst/>
            <a:cxnLst>
              <a:cxn ang="0">
                <a:pos x="connsiteX0" y="connsiteY0"/>
              </a:cxn>
              <a:cxn ang="0">
                <a:pos x="connsiteX1" y="connsiteY1"/>
              </a:cxn>
              <a:cxn ang="0">
                <a:pos x="connsiteX2" y="connsiteY2"/>
              </a:cxn>
              <a:cxn ang="0">
                <a:pos x="connsiteX3" y="connsiteY3"/>
              </a:cxn>
            </a:cxnLst>
            <a:rect l="l" t="t" r="r" b="b"/>
            <a:pathLst>
              <a:path w="673313" h="724847">
                <a:moveTo>
                  <a:pt x="0" y="711200"/>
                </a:moveTo>
                <a:cubicBezTo>
                  <a:pt x="128058" y="726016"/>
                  <a:pt x="256117" y="740833"/>
                  <a:pt x="368300" y="685800"/>
                </a:cubicBezTo>
                <a:cubicBezTo>
                  <a:pt x="480483" y="630767"/>
                  <a:pt x="666750" y="495300"/>
                  <a:pt x="673100" y="381000"/>
                </a:cubicBezTo>
                <a:cubicBezTo>
                  <a:pt x="679450" y="266700"/>
                  <a:pt x="542925" y="133350"/>
                  <a:pt x="406400"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6459" y="4646957"/>
            <a:ext cx="3612491" cy="830997"/>
          </a:xfrm>
          <a:prstGeom prst="rect">
            <a:avLst/>
          </a:prstGeom>
          <a:noFill/>
        </p:spPr>
        <p:txBody>
          <a:bodyPr wrap="square" rtlCol="0">
            <a:spAutoFit/>
          </a:bodyPr>
          <a:lstStyle/>
          <a:p>
            <a:pPr algn="ctr"/>
            <a:r>
              <a:rPr lang="en-GB" sz="1600" b="1" dirty="0" smtClean="0">
                <a:latin typeface="Arial" panose="020B0604020202020204" pitchFamily="34" charset="0"/>
                <a:cs typeface="Arial" panose="020B0604020202020204" pitchFamily="34" charset="0"/>
              </a:rPr>
              <a:t>Tomography cannot distinguish</a:t>
            </a:r>
          </a:p>
          <a:p>
            <a:pPr algn="ctr"/>
            <a:r>
              <a:rPr lang="en-GB" sz="1600" b="1" dirty="0" smtClean="0">
                <a:latin typeface="Arial" panose="020B0604020202020204" pitchFamily="34" charset="0"/>
                <a:cs typeface="Arial" panose="020B0604020202020204" pitchFamily="34" charset="0"/>
              </a:rPr>
              <a:t>between double and single subduction models </a:t>
            </a:r>
            <a:r>
              <a:rPr lang="en-GB" sz="1600" b="1" dirty="0" smtClean="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82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19300" y="1181100"/>
            <a:ext cx="8153400" cy="12382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Arial" panose="020B0604020202020204" pitchFamily="34" charset="0"/>
                <a:cs typeface="Arial" panose="020B0604020202020204" pitchFamily="34" charset="0"/>
              </a:rPr>
              <a:t>Model testing </a:t>
            </a:r>
            <a:r>
              <a:rPr lang="en-GB" b="1" dirty="0" smtClean="0">
                <a:latin typeface="Arial" panose="020B0604020202020204" pitchFamily="34" charset="0"/>
                <a:cs typeface="Arial" panose="020B0604020202020204" pitchFamily="34" charset="0"/>
              </a:rPr>
              <a:t>for the India-Asia collision in </a:t>
            </a:r>
            <a:r>
              <a:rPr lang="en-GB" b="1" dirty="0">
                <a:latin typeface="Arial" panose="020B0604020202020204" pitchFamily="34" charset="0"/>
                <a:cs typeface="Arial" panose="020B0604020202020204" pitchFamily="34" charset="0"/>
              </a:rPr>
              <a:t>plate-mantle kinematic </a:t>
            </a:r>
            <a:r>
              <a:rPr lang="en-GB" b="1" dirty="0" smtClean="0">
                <a:latin typeface="Arial" panose="020B0604020202020204" pitchFamily="34" charset="0"/>
                <a:cs typeface="Arial" panose="020B0604020202020204" pitchFamily="34" charset="0"/>
              </a:rPr>
              <a:t>framework</a:t>
            </a:r>
            <a:endParaRPr lang="en-GB" b="1" dirty="0">
              <a:latin typeface="Arial" panose="020B0604020202020204" pitchFamily="34" charset="0"/>
              <a:cs typeface="Arial" panose="020B0604020202020204" pitchFamily="34" charset="0"/>
            </a:endParaRPr>
          </a:p>
        </p:txBody>
      </p:sp>
      <p:sp>
        <p:nvSpPr>
          <p:cNvPr id="5" name="Title 1"/>
          <p:cNvSpPr txBox="1">
            <a:spLocks/>
          </p:cNvSpPr>
          <p:nvPr/>
        </p:nvSpPr>
        <p:spPr>
          <a:xfrm>
            <a:off x="723900" y="4559300"/>
            <a:ext cx="10744200" cy="12382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Arial" panose="020B0604020202020204" pitchFamily="34" charset="0"/>
                <a:cs typeface="Arial" panose="020B0604020202020204" pitchFamily="34" charset="0"/>
              </a:rPr>
              <a:t>The following models integrate bedrock, mantle structure (tomography), and plate kinematic constraints to test Greater India restoration for models of the India-Asia. Inconstancies between model predictions and observations are highlighted. </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068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156" r="64623" b="16482"/>
          <a:stretch/>
        </p:blipFill>
        <p:spPr>
          <a:xfrm>
            <a:off x="838200" y="134906"/>
            <a:ext cx="4528457" cy="612994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49736" b="50149"/>
          <a:stretch/>
        </p:blipFill>
        <p:spPr>
          <a:xfrm>
            <a:off x="5778710" y="134906"/>
            <a:ext cx="5534952" cy="6549419"/>
          </a:xfrm>
          <a:prstGeom prst="rect">
            <a:avLst/>
          </a:prstGeom>
        </p:spPr>
      </p:pic>
      <p:sp>
        <p:nvSpPr>
          <p:cNvPr id="2" name="Oval 1"/>
          <p:cNvSpPr/>
          <p:nvPr/>
        </p:nvSpPr>
        <p:spPr>
          <a:xfrm>
            <a:off x="6962776" y="2552700"/>
            <a:ext cx="1333500" cy="19050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5573874" y="2333625"/>
            <a:ext cx="1398426" cy="852666"/>
          </a:xfrm>
          <a:custGeom>
            <a:avLst/>
            <a:gdLst>
              <a:gd name="connsiteX0" fmla="*/ 122076 w 1398426"/>
              <a:gd name="connsiteY0" fmla="*/ 0 h 852666"/>
              <a:gd name="connsiteX1" fmla="*/ 36351 w 1398426"/>
              <a:gd name="connsiteY1" fmla="*/ 371475 h 852666"/>
              <a:gd name="connsiteX2" fmla="*/ 645951 w 1398426"/>
              <a:gd name="connsiteY2" fmla="*/ 819150 h 852666"/>
              <a:gd name="connsiteX3" fmla="*/ 1398426 w 1398426"/>
              <a:gd name="connsiteY3" fmla="*/ 838200 h 852666"/>
            </a:gdLst>
            <a:ahLst/>
            <a:cxnLst>
              <a:cxn ang="0">
                <a:pos x="connsiteX0" y="connsiteY0"/>
              </a:cxn>
              <a:cxn ang="0">
                <a:pos x="connsiteX1" y="connsiteY1"/>
              </a:cxn>
              <a:cxn ang="0">
                <a:pos x="connsiteX2" y="connsiteY2"/>
              </a:cxn>
              <a:cxn ang="0">
                <a:pos x="connsiteX3" y="connsiteY3"/>
              </a:cxn>
            </a:cxnLst>
            <a:rect l="l" t="t" r="r" b="b"/>
            <a:pathLst>
              <a:path w="1398426" h="852666">
                <a:moveTo>
                  <a:pt x="122076" y="0"/>
                </a:moveTo>
                <a:cubicBezTo>
                  <a:pt x="35557" y="117475"/>
                  <a:pt x="-50961" y="234950"/>
                  <a:pt x="36351" y="371475"/>
                </a:cubicBezTo>
                <a:cubicBezTo>
                  <a:pt x="123663" y="508000"/>
                  <a:pt x="418939" y="741363"/>
                  <a:pt x="645951" y="819150"/>
                </a:cubicBezTo>
                <a:cubicBezTo>
                  <a:pt x="872963" y="896937"/>
                  <a:pt x="1228564" y="811213"/>
                  <a:pt x="1398426" y="83820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597642" y="1129010"/>
            <a:ext cx="2105025" cy="1200329"/>
          </a:xfrm>
          <a:prstGeom prst="rect">
            <a:avLst/>
          </a:prstGeom>
          <a:solidFill>
            <a:schemeClr val="bg1"/>
          </a:solidFill>
          <a:ln w="57150">
            <a:solidFill>
              <a:srgbClr val="FF0000"/>
            </a:solidFill>
          </a:ln>
        </p:spPr>
        <p:txBody>
          <a:bodyPr wrap="square" rtlCol="0">
            <a:spAutoFit/>
          </a:bodyPr>
          <a:lstStyle/>
          <a:p>
            <a:pPr algn="ctr"/>
            <a:r>
              <a:rPr lang="en-GB" b="1" dirty="0" smtClean="0">
                <a:latin typeface="Arial" panose="020B0604020202020204" pitchFamily="34" charset="0"/>
                <a:cs typeface="Arial" panose="020B0604020202020204" pitchFamily="34" charset="0"/>
              </a:rPr>
              <a:t>Top of intra-oceanic slab only partially imaged (Anomaly </a:t>
            </a:r>
            <a:r>
              <a:rPr lang="en-GB" b="1" dirty="0" err="1" smtClean="0">
                <a:latin typeface="Arial" panose="020B0604020202020204" pitchFamily="34" charset="0"/>
                <a:cs typeface="Arial" panose="020B0604020202020204" pitchFamily="34" charset="0"/>
              </a:rPr>
              <a:t>IVa</a:t>
            </a:r>
            <a:r>
              <a:rPr lang="en-GB" b="1" dirty="0" smtClean="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p:txBody>
      </p:sp>
      <p:sp>
        <p:nvSpPr>
          <p:cNvPr id="8" name="TextBox 7"/>
          <p:cNvSpPr txBox="1"/>
          <p:nvPr/>
        </p:nvSpPr>
        <p:spPr>
          <a:xfrm>
            <a:off x="10467975" y="6624730"/>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10" name="TextBox 9"/>
          <p:cNvSpPr txBox="1"/>
          <p:nvPr/>
        </p:nvSpPr>
        <p:spPr>
          <a:xfrm>
            <a:off x="463115" y="5208957"/>
            <a:ext cx="5353697" cy="1554272"/>
          </a:xfrm>
          <a:prstGeom prst="rect">
            <a:avLst/>
          </a:prstGeom>
          <a:solidFill>
            <a:schemeClr val="bg1"/>
          </a:solidFill>
          <a:ln w="38100">
            <a:solidFill>
              <a:srgbClr val="FF0000"/>
            </a:solidFill>
          </a:ln>
        </p:spPr>
        <p:txBody>
          <a:bodyPr wrap="square" rtlCol="0">
            <a:spAutoFit/>
          </a:bodyPr>
          <a:lstStyle/>
          <a:p>
            <a:pPr marL="457200" indent="-457200">
              <a:buAutoNum type="arabicParenBoth"/>
            </a:pPr>
            <a:r>
              <a:rPr lang="en-GB" sz="2000" b="1" dirty="0" smtClean="0">
                <a:latin typeface="Arial" panose="020B0604020202020204" pitchFamily="34" charset="0"/>
                <a:cs typeface="Arial" panose="020B0604020202020204" pitchFamily="34" charset="0"/>
              </a:rPr>
              <a:t>No bedrock evidence for intra-oceanic arc west of Kohistan after ~110-80 Ma</a:t>
            </a:r>
          </a:p>
          <a:p>
            <a:pPr marL="457200" indent="-457200">
              <a:spcBef>
                <a:spcPts val="1800"/>
              </a:spcBef>
              <a:buAutoNum type="arabicParenBoth"/>
            </a:pPr>
            <a:r>
              <a:rPr lang="en-GB" sz="2000" b="1" dirty="0" smtClean="0">
                <a:latin typeface="Arial" panose="020B0604020202020204" pitchFamily="34" charset="0"/>
                <a:cs typeface="Arial" panose="020B0604020202020204" pitchFamily="34" charset="0"/>
              </a:rPr>
              <a:t>Good </a:t>
            </a:r>
            <a:r>
              <a:rPr lang="en-GB" sz="2000" b="1" dirty="0">
                <a:latin typeface="Arial" panose="020B0604020202020204" pitchFamily="34" charset="0"/>
                <a:cs typeface="Arial" panose="020B0604020202020204" pitchFamily="34" charset="0"/>
              </a:rPr>
              <a:t>bedrock </a:t>
            </a:r>
            <a:r>
              <a:rPr lang="en-GB" sz="2000" b="1" dirty="0" smtClean="0">
                <a:latin typeface="Arial" panose="020B0604020202020204" pitchFamily="34" charset="0"/>
                <a:cs typeface="Arial" panose="020B0604020202020204" pitchFamily="34" charset="0"/>
              </a:rPr>
              <a:t>evidence for Kohistan-Karakoram collision by 80 Ma</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4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5011" r="34889" b="16482"/>
          <a:stretch/>
        </p:blipFill>
        <p:spPr>
          <a:xfrm>
            <a:off x="870974" y="134906"/>
            <a:ext cx="4485090" cy="612994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50458" r="49698"/>
          <a:stretch/>
        </p:blipFill>
        <p:spPr>
          <a:xfrm>
            <a:off x="5778711" y="134906"/>
            <a:ext cx="5542432" cy="6512637"/>
          </a:xfrm>
          <a:prstGeom prst="rect">
            <a:avLst/>
          </a:prstGeom>
        </p:spPr>
      </p:pic>
      <p:sp>
        <p:nvSpPr>
          <p:cNvPr id="9" name="TextBox 8"/>
          <p:cNvSpPr txBox="1"/>
          <p:nvPr/>
        </p:nvSpPr>
        <p:spPr>
          <a:xfrm>
            <a:off x="78409" y="6334340"/>
            <a:ext cx="6048038" cy="461665"/>
          </a:xfrm>
          <a:prstGeom prst="rect">
            <a:avLst/>
          </a:prstGeom>
          <a:noFill/>
          <a:ln w="57150">
            <a:noFill/>
          </a:ln>
        </p:spPr>
        <p:txBody>
          <a:bodyPr wrap="square" rtlCol="0">
            <a:spAutoFit/>
          </a:bodyPr>
          <a:lstStyle/>
          <a:p>
            <a:pPr algn="ctr"/>
            <a:r>
              <a:rPr lang="en-GB" sz="2400" b="1" i="1" dirty="0" smtClean="0">
                <a:latin typeface="Arial" panose="020B0604020202020204" pitchFamily="34" charset="0"/>
                <a:cs typeface="Arial" panose="020B0604020202020204" pitchFamily="34" charset="0"/>
              </a:rPr>
              <a:t>Sinking rate estimates = 8-18 mm / </a:t>
            </a:r>
            <a:r>
              <a:rPr lang="en-GB" sz="2400" b="1" i="1" dirty="0" err="1" smtClean="0">
                <a:latin typeface="Arial" panose="020B0604020202020204" pitchFamily="34" charset="0"/>
                <a:cs typeface="Arial" panose="020B0604020202020204" pitchFamily="34" charset="0"/>
              </a:rPr>
              <a:t>yr</a:t>
            </a:r>
            <a:endParaRPr lang="en-GB" sz="2400" b="1" i="1" dirty="0">
              <a:latin typeface="Arial" panose="020B0604020202020204" pitchFamily="34" charset="0"/>
              <a:cs typeface="Arial" panose="020B0604020202020204" pitchFamily="34" charset="0"/>
            </a:endParaRPr>
          </a:p>
        </p:txBody>
      </p:sp>
      <p:sp>
        <p:nvSpPr>
          <p:cNvPr id="10" name="TextBox 9"/>
          <p:cNvSpPr txBox="1"/>
          <p:nvPr/>
        </p:nvSpPr>
        <p:spPr>
          <a:xfrm>
            <a:off x="10467975" y="6624730"/>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3" name="Oval 2"/>
          <p:cNvSpPr/>
          <p:nvPr/>
        </p:nvSpPr>
        <p:spPr>
          <a:xfrm rot="1605700">
            <a:off x="7207028" y="2866945"/>
            <a:ext cx="2495550" cy="12353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5713233" y="1343025"/>
            <a:ext cx="1535292" cy="1685925"/>
          </a:xfrm>
          <a:custGeom>
            <a:avLst/>
            <a:gdLst>
              <a:gd name="connsiteX0" fmla="*/ 239892 w 1535292"/>
              <a:gd name="connsiteY0" fmla="*/ 0 h 1685925"/>
              <a:gd name="connsiteX1" fmla="*/ 116067 w 1535292"/>
              <a:gd name="connsiteY1" fmla="*/ 180975 h 1685925"/>
              <a:gd name="connsiteX2" fmla="*/ 1767 w 1535292"/>
              <a:gd name="connsiteY2" fmla="*/ 733425 h 1685925"/>
              <a:gd name="connsiteX3" fmla="*/ 192267 w 1535292"/>
              <a:gd name="connsiteY3" fmla="*/ 1466850 h 1685925"/>
              <a:gd name="connsiteX4" fmla="*/ 1535292 w 1535292"/>
              <a:gd name="connsiteY4" fmla="*/ 168592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292" h="1685925">
                <a:moveTo>
                  <a:pt x="239892" y="0"/>
                </a:moveTo>
                <a:cubicBezTo>
                  <a:pt x="197823" y="29369"/>
                  <a:pt x="155754" y="58738"/>
                  <a:pt x="116067" y="180975"/>
                </a:cubicBezTo>
                <a:cubicBezTo>
                  <a:pt x="76380" y="303212"/>
                  <a:pt x="-10933" y="519112"/>
                  <a:pt x="1767" y="733425"/>
                </a:cubicBezTo>
                <a:cubicBezTo>
                  <a:pt x="14467" y="947738"/>
                  <a:pt x="-63320" y="1308100"/>
                  <a:pt x="192267" y="1466850"/>
                </a:cubicBezTo>
                <a:cubicBezTo>
                  <a:pt x="447854" y="1625600"/>
                  <a:pt x="1224142" y="1589088"/>
                  <a:pt x="1535292" y="1685925"/>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854911" y="134906"/>
            <a:ext cx="5756064" cy="1200329"/>
          </a:xfrm>
          <a:prstGeom prst="rect">
            <a:avLst/>
          </a:prstGeom>
          <a:solidFill>
            <a:schemeClr val="bg1"/>
          </a:solidFill>
          <a:ln w="76200">
            <a:solidFill>
              <a:srgbClr val="FF0000"/>
            </a:solidFill>
          </a:ln>
        </p:spPr>
        <p:txBody>
          <a:bodyPr wrap="square" rtlCol="0">
            <a:spAutoFit/>
          </a:bodyPr>
          <a:lstStyle/>
          <a:p>
            <a:pPr algn="ctr"/>
            <a:r>
              <a:rPr lang="en-GB" sz="2400" b="1" i="1" dirty="0" smtClean="0">
                <a:latin typeface="Arial" panose="020B0604020202020204" pitchFamily="34" charset="0"/>
                <a:cs typeface="Arial" panose="020B0604020202020204" pitchFamily="34" charset="0"/>
              </a:rPr>
              <a:t>Requires wholesale subduction of ~2000 km by ~2500 km area of continental lithosphere…</a:t>
            </a:r>
            <a:endParaRPr lang="en-GB"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5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67975" y="6624730"/>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3" name="TextBox 2"/>
          <p:cNvSpPr txBox="1"/>
          <p:nvPr/>
        </p:nvSpPr>
        <p:spPr>
          <a:xfrm>
            <a:off x="0" y="-72633"/>
            <a:ext cx="12192000" cy="954107"/>
          </a:xfrm>
          <a:prstGeom prst="rect">
            <a:avLst/>
          </a:prstGeom>
          <a:noFill/>
        </p:spPr>
        <p:txBody>
          <a:bodyPr wrap="square" rtlCol="0">
            <a:spAutoFit/>
          </a:bodyPr>
          <a:lstStyle/>
          <a:p>
            <a:pPr algn="ctr"/>
            <a:r>
              <a:rPr lang="en-GB" sz="2800" b="1" dirty="0" smtClean="0">
                <a:latin typeface="Arial" panose="020B0604020202020204" pitchFamily="34" charset="0"/>
                <a:cs typeface="Arial" panose="020B0604020202020204" pitchFamily="34" charset="0"/>
              </a:rPr>
              <a:t>Continental crust is denser than asthenospheric mantle at ≥8-9 </a:t>
            </a:r>
            <a:r>
              <a:rPr lang="en-GB" sz="2800" b="1" dirty="0" err="1" smtClean="0">
                <a:latin typeface="Arial" panose="020B0604020202020204" pitchFamily="34" charset="0"/>
                <a:cs typeface="Arial" panose="020B0604020202020204" pitchFamily="34" charset="0"/>
              </a:rPr>
              <a:t>Gpa</a:t>
            </a:r>
            <a:r>
              <a:rPr lang="en-GB" sz="2800" b="1" dirty="0" smtClean="0">
                <a:latin typeface="Arial" panose="020B0604020202020204" pitchFamily="34" charset="0"/>
                <a:cs typeface="Arial" panose="020B0604020202020204" pitchFamily="34" charset="0"/>
              </a:rPr>
              <a:t> (~250-300 km depth)</a:t>
            </a:r>
            <a:endParaRPr lang="en-GB" sz="2800" b="1" dirty="0">
              <a:latin typeface="Arial" panose="020B0604020202020204" pitchFamily="34" charset="0"/>
              <a:cs typeface="Arial" panose="020B0604020202020204" pitchFamily="34" charset="0"/>
            </a:endParaRPr>
          </a:p>
        </p:txBody>
      </p:sp>
      <p:grpSp>
        <p:nvGrpSpPr>
          <p:cNvPr id="2" name="Group 1"/>
          <p:cNvGrpSpPr/>
          <p:nvPr/>
        </p:nvGrpSpPr>
        <p:grpSpPr>
          <a:xfrm>
            <a:off x="622300" y="779032"/>
            <a:ext cx="10947400" cy="5092497"/>
            <a:chOff x="0" y="664732"/>
            <a:chExt cx="12192000" cy="5671458"/>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3399" r="50521" b="33499"/>
            <a:stretch/>
          </p:blipFill>
          <p:spPr>
            <a:xfrm>
              <a:off x="0" y="690133"/>
              <a:ext cx="6032500" cy="564605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8" t="-46" r="50510" b="66944"/>
            <a:stretch/>
          </p:blipFill>
          <p:spPr>
            <a:xfrm>
              <a:off x="6134100" y="664732"/>
              <a:ext cx="6057900" cy="5646057"/>
            </a:xfrm>
            <a:prstGeom prst="rect">
              <a:avLst/>
            </a:prstGeom>
          </p:spPr>
        </p:pic>
        <p:sp>
          <p:nvSpPr>
            <p:cNvPr id="9" name="TextBox 8"/>
            <p:cNvSpPr txBox="1"/>
            <p:nvPr/>
          </p:nvSpPr>
          <p:spPr>
            <a:xfrm>
              <a:off x="7920557" y="4998562"/>
              <a:ext cx="3609908" cy="651257"/>
            </a:xfrm>
            <a:prstGeom prst="rect">
              <a:avLst/>
            </a:prstGeom>
            <a:solidFill>
              <a:schemeClr val="bg1"/>
            </a:solidFill>
            <a:ln w="28575">
              <a:solidFill>
                <a:srgbClr val="FF0000"/>
              </a:solidFill>
            </a:ln>
          </p:spPr>
          <p:txBody>
            <a:bodyPr wrap="square" rtlCol="0">
              <a:spAutoFit/>
            </a:bodyPr>
            <a:lstStyle/>
            <a:p>
              <a:r>
                <a:rPr lang="en-GB" sz="1600" b="1" dirty="0" smtClean="0">
                  <a:latin typeface="Arial" panose="020B0604020202020204" pitchFamily="34" charset="0"/>
                  <a:cs typeface="Arial" panose="020B0604020202020204" pitchFamily="34" charset="0"/>
                </a:rPr>
                <a:t>Blue = more dense than mantle</a:t>
              </a:r>
            </a:p>
            <a:p>
              <a:r>
                <a:rPr lang="en-GB" sz="1600" b="1" dirty="0" smtClean="0">
                  <a:latin typeface="Arial" panose="020B0604020202020204" pitchFamily="34" charset="0"/>
                  <a:cs typeface="Arial" panose="020B0604020202020204" pitchFamily="34" charset="0"/>
                </a:rPr>
                <a:t>Red = less dense than mantle</a:t>
              </a:r>
              <a:endParaRPr lang="en-GB" sz="1600" b="1" dirty="0">
                <a:latin typeface="Arial" panose="020B0604020202020204" pitchFamily="34" charset="0"/>
                <a:cs typeface="Arial" panose="020B0604020202020204" pitchFamily="34" charset="0"/>
              </a:endParaRPr>
            </a:p>
          </p:txBody>
        </p:sp>
        <p:sp>
          <p:nvSpPr>
            <p:cNvPr id="10" name="TextBox 9"/>
            <p:cNvSpPr txBox="1"/>
            <p:nvPr/>
          </p:nvSpPr>
          <p:spPr>
            <a:xfrm>
              <a:off x="603919" y="987881"/>
              <a:ext cx="3285641" cy="377044"/>
            </a:xfrm>
            <a:prstGeom prst="rect">
              <a:avLst/>
            </a:prstGeom>
            <a:solidFill>
              <a:schemeClr val="bg1"/>
            </a:solidFill>
            <a:ln w="28575">
              <a:solidFill>
                <a:schemeClr val="tx1"/>
              </a:solidFill>
            </a:ln>
          </p:spPr>
          <p:txBody>
            <a:bodyPr wrap="square" rtlCol="0">
              <a:spAutoFit/>
            </a:bodyPr>
            <a:lstStyle/>
            <a:p>
              <a:r>
                <a:rPr lang="en-GB" sz="1600" b="1" dirty="0" smtClean="0">
                  <a:latin typeface="Arial" panose="020B0604020202020204" pitchFamily="34" charset="0"/>
                  <a:cs typeface="Arial" panose="020B0604020202020204" pitchFamily="34" charset="0"/>
                </a:rPr>
                <a:t>Lower crust </a:t>
              </a:r>
              <a:r>
                <a:rPr lang="en-GB" sz="1200" dirty="0" smtClean="0">
                  <a:latin typeface="Arial" panose="020B0604020202020204" pitchFamily="34" charset="0"/>
                  <a:cs typeface="Arial" panose="020B0604020202020204" pitchFamily="34" charset="0"/>
                </a:rPr>
                <a:t>(Rudnick &amp; Gao 2014)</a:t>
              </a:r>
              <a:endParaRPr lang="en-GB" sz="1600" dirty="0" smtClean="0">
                <a:latin typeface="Arial" panose="020B0604020202020204" pitchFamily="34" charset="0"/>
                <a:cs typeface="Arial" panose="020B0604020202020204" pitchFamily="34" charset="0"/>
              </a:endParaRPr>
            </a:p>
          </p:txBody>
        </p:sp>
        <p:sp>
          <p:nvSpPr>
            <p:cNvPr id="11" name="TextBox 10"/>
            <p:cNvSpPr txBox="1"/>
            <p:nvPr/>
          </p:nvSpPr>
          <p:spPr>
            <a:xfrm>
              <a:off x="8288297" y="1008702"/>
              <a:ext cx="3242168" cy="377044"/>
            </a:xfrm>
            <a:prstGeom prst="rect">
              <a:avLst/>
            </a:prstGeom>
            <a:solidFill>
              <a:schemeClr val="bg1"/>
            </a:solidFill>
            <a:ln w="28575">
              <a:solidFill>
                <a:schemeClr val="tx1"/>
              </a:solidFill>
            </a:ln>
          </p:spPr>
          <p:txBody>
            <a:bodyPr wrap="square" rtlCol="0">
              <a:spAutoFit/>
            </a:bodyPr>
            <a:lstStyle/>
            <a:p>
              <a:r>
                <a:rPr lang="en-GB" sz="1600" b="1" dirty="0" smtClean="0">
                  <a:latin typeface="Arial" panose="020B0604020202020204" pitchFamily="34" charset="0"/>
                  <a:cs typeface="Arial" panose="020B0604020202020204" pitchFamily="34" charset="0"/>
                </a:rPr>
                <a:t>Upper crust </a:t>
              </a:r>
              <a:r>
                <a:rPr lang="en-GB" sz="1200" dirty="0" smtClean="0">
                  <a:latin typeface="Arial" panose="020B0604020202020204" pitchFamily="34" charset="0"/>
                  <a:cs typeface="Arial" panose="020B0604020202020204" pitchFamily="34" charset="0"/>
                </a:rPr>
                <a:t>(Rudnick &amp; Gao 2014)</a:t>
              </a:r>
              <a:endParaRPr lang="en-GB" sz="1600" dirty="0" smtClean="0">
                <a:latin typeface="Arial" panose="020B0604020202020204" pitchFamily="34" charset="0"/>
                <a:cs typeface="Arial" panose="020B0604020202020204" pitchFamily="34" charset="0"/>
              </a:endParaRPr>
            </a:p>
          </p:txBody>
        </p:sp>
      </p:grpSp>
      <p:sp>
        <p:nvSpPr>
          <p:cNvPr id="12" name="TextBox 11"/>
          <p:cNvSpPr txBox="1"/>
          <p:nvPr/>
        </p:nvSpPr>
        <p:spPr>
          <a:xfrm>
            <a:off x="384966" y="5978399"/>
            <a:ext cx="11807034" cy="646331"/>
          </a:xfrm>
          <a:prstGeom prst="rect">
            <a:avLst/>
          </a:prstGeom>
          <a:solidFill>
            <a:schemeClr val="bg1"/>
          </a:solidFill>
          <a:ln w="76200">
            <a:solidFill>
              <a:srgbClr val="FF0000"/>
            </a:solidFill>
          </a:ln>
        </p:spPr>
        <p:txBody>
          <a:bodyPr wrap="square" rtlCol="0">
            <a:spAutoFit/>
          </a:bodyPr>
          <a:lstStyle/>
          <a:p>
            <a:pPr algn="ctr"/>
            <a:r>
              <a:rPr lang="en-GB" b="1" dirty="0" smtClean="0">
                <a:latin typeface="Arial" panose="020B0604020202020204" pitchFamily="34" charset="0"/>
                <a:cs typeface="Arial" panose="020B0604020202020204" pitchFamily="34" charset="0"/>
              </a:rPr>
              <a:t>Wholesale subduction of continent lithosphere is </a:t>
            </a:r>
            <a:r>
              <a:rPr lang="en-GB" b="1" i="1" dirty="0" smtClean="0">
                <a:latin typeface="Arial" panose="020B0604020202020204" pitchFamily="34" charset="0"/>
                <a:cs typeface="Arial" panose="020B0604020202020204" pitchFamily="34" charset="0"/>
              </a:rPr>
              <a:t>possible </a:t>
            </a:r>
            <a:r>
              <a:rPr lang="en-GB" b="1" dirty="0" smtClean="0">
                <a:latin typeface="Arial" panose="020B0604020202020204" pitchFamily="34" charset="0"/>
                <a:cs typeface="Arial" panose="020B0604020202020204" pitchFamily="34" charset="0"/>
              </a:rPr>
              <a:t>but requires specific (untested) criteria:</a:t>
            </a:r>
          </a:p>
          <a:p>
            <a:pPr algn="ctr"/>
            <a:r>
              <a:rPr lang="en-GB" i="1" dirty="0" smtClean="0">
                <a:latin typeface="Arial" panose="020B0604020202020204" pitchFamily="34" charset="0"/>
                <a:cs typeface="Arial" panose="020B0604020202020204" pitchFamily="34" charset="0"/>
              </a:rPr>
              <a:t>+ Lithospheric composition	      + Lithospheric strength	        + Subduction rate</a:t>
            </a:r>
            <a:r>
              <a:rPr lang="en-GB" i="1" dirty="0">
                <a:latin typeface="Arial" panose="020B0604020202020204" pitchFamily="34" charset="0"/>
                <a:cs typeface="Arial" panose="020B0604020202020204" pitchFamily="34" charset="0"/>
              </a:rPr>
              <a:t> </a:t>
            </a:r>
            <a:r>
              <a:rPr lang="en-GB" i="1" dirty="0" smtClean="0">
                <a:latin typeface="Arial" panose="020B0604020202020204" pitchFamily="34" charset="0"/>
                <a:cs typeface="Arial" panose="020B0604020202020204" pitchFamily="34" charset="0"/>
              </a:rPr>
              <a:t>            + External driving  forces</a:t>
            </a:r>
          </a:p>
        </p:txBody>
      </p:sp>
    </p:spTree>
    <p:extLst>
      <p:ext uri="{BB962C8B-B14F-4D97-AF65-F5344CB8AC3E}">
        <p14:creationId xmlns:p14="http://schemas.microsoft.com/office/powerpoint/2010/main" val="28036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9642"/>
          <a:stretch/>
        </p:blipFill>
        <p:spPr>
          <a:xfrm>
            <a:off x="5778711" y="102538"/>
            <a:ext cx="5534952" cy="6659887"/>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4867" r="5034" b="16233"/>
          <a:stretch/>
        </p:blipFill>
        <p:spPr>
          <a:xfrm>
            <a:off x="856460" y="134906"/>
            <a:ext cx="4510197" cy="6148207"/>
          </a:xfrm>
        </p:spPr>
      </p:pic>
      <p:sp>
        <p:nvSpPr>
          <p:cNvPr id="8" name="TextBox 7"/>
          <p:cNvSpPr txBox="1"/>
          <p:nvPr/>
        </p:nvSpPr>
        <p:spPr>
          <a:xfrm>
            <a:off x="10467975" y="6624730"/>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6" name="TextBox 5"/>
          <p:cNvSpPr txBox="1"/>
          <p:nvPr/>
        </p:nvSpPr>
        <p:spPr>
          <a:xfrm>
            <a:off x="233526" y="5424401"/>
            <a:ext cx="5756064" cy="1200329"/>
          </a:xfrm>
          <a:prstGeom prst="rect">
            <a:avLst/>
          </a:prstGeom>
          <a:solidFill>
            <a:schemeClr val="bg1"/>
          </a:solidFill>
          <a:ln w="76200">
            <a:solidFill>
              <a:srgbClr val="FF0000"/>
            </a:solidFill>
          </a:ln>
        </p:spPr>
        <p:txBody>
          <a:bodyPr wrap="square" rtlCol="0">
            <a:spAutoFit/>
          </a:bodyPr>
          <a:lstStyle/>
          <a:p>
            <a:pPr algn="ctr"/>
            <a:r>
              <a:rPr lang="en-GB" sz="2400" b="1" i="1" dirty="0" smtClean="0">
                <a:latin typeface="Arial" panose="020B0604020202020204" pitchFamily="34" charset="0"/>
                <a:cs typeface="Arial" panose="020B0604020202020204" pitchFamily="34" charset="0"/>
              </a:rPr>
              <a:t>Requires a suture zone within Indian units of the Himalayan orogen that is yet to be identified</a:t>
            </a:r>
            <a:endParaRPr lang="en-GB"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66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53262" y="1921120"/>
            <a:ext cx="5464176" cy="1956305"/>
            <a:chOff x="492124" y="4943335"/>
            <a:chExt cx="5464176" cy="1956305"/>
          </a:xfrm>
        </p:grpSpPr>
        <p:grpSp>
          <p:nvGrpSpPr>
            <p:cNvPr id="10" name="Group 9"/>
            <p:cNvGrpSpPr/>
            <p:nvPr/>
          </p:nvGrpSpPr>
          <p:grpSpPr>
            <a:xfrm>
              <a:off x="492124" y="4943335"/>
              <a:ext cx="5462158" cy="1956305"/>
              <a:chOff x="51705" y="4759018"/>
              <a:chExt cx="5821866" cy="2085137"/>
            </a:xfrm>
          </p:grpSpPr>
          <p:pic>
            <p:nvPicPr>
              <p:cNvPr id="13" name="Picture 12" descr="Searleetal201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7603" t="28703" r="42590" b="39921"/>
              <a:stretch/>
            </p:blipFill>
            <p:spPr>
              <a:xfrm>
                <a:off x="51705" y="4759018"/>
                <a:ext cx="5725977" cy="2028999"/>
              </a:xfrm>
              <a:prstGeom prst="rect">
                <a:avLst/>
              </a:prstGeom>
              <a:ln w="28575">
                <a:solidFill>
                  <a:schemeClr val="tx1"/>
                </a:solidFill>
              </a:ln>
            </p:spPr>
          </p:pic>
          <p:sp>
            <p:nvSpPr>
              <p:cNvPr id="14" name="Rectangle 13"/>
              <p:cNvSpPr/>
              <p:nvPr/>
            </p:nvSpPr>
            <p:spPr>
              <a:xfrm>
                <a:off x="4277426" y="6573517"/>
                <a:ext cx="1596145" cy="270638"/>
              </a:xfrm>
              <a:prstGeom prst="rect">
                <a:avLst/>
              </a:prstGeom>
            </p:spPr>
            <p:txBody>
              <a:bodyPr wrap="none">
                <a:spAutoFit/>
              </a:bodyPr>
              <a:lstStyle/>
              <a:p>
                <a:r>
                  <a:rPr lang="en-GB" sz="1050" dirty="0" smtClean="0">
                    <a:latin typeface="Gill Sans MT" panose="020B0502020104020203" pitchFamily="34" charset="0"/>
                  </a:rPr>
                  <a:t>(After Searle </a:t>
                </a:r>
                <a:r>
                  <a:rPr lang="en-GB" sz="1050" dirty="0">
                    <a:latin typeface="Gill Sans MT" panose="020B0502020104020203" pitchFamily="34" charset="0"/>
                  </a:rPr>
                  <a:t>et al </a:t>
                </a:r>
                <a:r>
                  <a:rPr lang="en-GB" sz="1050" dirty="0" smtClean="0">
                    <a:latin typeface="Gill Sans MT" panose="020B0502020104020203" pitchFamily="34" charset="0"/>
                  </a:rPr>
                  <a:t>2011)</a:t>
                </a:r>
                <a:endParaRPr lang="en-GB" sz="1050" dirty="0">
                  <a:latin typeface="Gill Sans MT" panose="020B0502020104020203" pitchFamily="34" charset="0"/>
                </a:endParaRPr>
              </a:p>
            </p:txBody>
          </p:sp>
          <p:sp>
            <p:nvSpPr>
              <p:cNvPr id="15" name="Rectangle 14"/>
              <p:cNvSpPr/>
              <p:nvPr/>
            </p:nvSpPr>
            <p:spPr>
              <a:xfrm>
                <a:off x="425487" y="4760296"/>
                <a:ext cx="2151087" cy="328046"/>
              </a:xfrm>
              <a:prstGeom prst="rect">
                <a:avLst/>
              </a:prstGeom>
            </p:spPr>
            <p:txBody>
              <a:bodyPr wrap="none">
                <a:spAutoFit/>
              </a:bodyPr>
              <a:lstStyle/>
              <a:p>
                <a:r>
                  <a:rPr lang="en-GB" sz="1400" b="1" dirty="0">
                    <a:latin typeface="Gill Sans MT" panose="020B0502020104020203" pitchFamily="34" charset="0"/>
                  </a:rPr>
                  <a:t>CRYPTIC SUTURE???</a:t>
                </a:r>
              </a:p>
            </p:txBody>
          </p:sp>
        </p:grpSp>
        <p:sp>
          <p:nvSpPr>
            <p:cNvPr id="11" name="Freeform 10"/>
            <p:cNvSpPr/>
            <p:nvPr/>
          </p:nvSpPr>
          <p:spPr>
            <a:xfrm>
              <a:off x="2279650" y="5492750"/>
              <a:ext cx="3676650" cy="774700"/>
            </a:xfrm>
            <a:custGeom>
              <a:avLst/>
              <a:gdLst>
                <a:gd name="connsiteX0" fmla="*/ 0 w 3676650"/>
                <a:gd name="connsiteY0" fmla="*/ 0 h 774700"/>
                <a:gd name="connsiteX1" fmla="*/ 615950 w 3676650"/>
                <a:gd name="connsiteY1" fmla="*/ 222250 h 774700"/>
                <a:gd name="connsiteX2" fmla="*/ 1047750 w 3676650"/>
                <a:gd name="connsiteY2" fmla="*/ 368300 h 774700"/>
                <a:gd name="connsiteX3" fmla="*/ 1682750 w 3676650"/>
                <a:gd name="connsiteY3" fmla="*/ 527050 h 774700"/>
                <a:gd name="connsiteX4" fmla="*/ 2362200 w 3676650"/>
                <a:gd name="connsiteY4" fmla="*/ 685800 h 774700"/>
                <a:gd name="connsiteX5" fmla="*/ 2825750 w 3676650"/>
                <a:gd name="connsiteY5" fmla="*/ 698500 h 774700"/>
                <a:gd name="connsiteX6" fmla="*/ 3295650 w 3676650"/>
                <a:gd name="connsiteY6" fmla="*/ 742950 h 774700"/>
                <a:gd name="connsiteX7" fmla="*/ 3676650 w 3676650"/>
                <a:gd name="connsiteY7"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6650" h="774700">
                  <a:moveTo>
                    <a:pt x="0" y="0"/>
                  </a:moveTo>
                  <a:lnTo>
                    <a:pt x="615950" y="222250"/>
                  </a:lnTo>
                  <a:cubicBezTo>
                    <a:pt x="790575" y="283633"/>
                    <a:pt x="869950" y="317500"/>
                    <a:pt x="1047750" y="368300"/>
                  </a:cubicBezTo>
                  <a:cubicBezTo>
                    <a:pt x="1225550" y="419100"/>
                    <a:pt x="1682750" y="527050"/>
                    <a:pt x="1682750" y="527050"/>
                  </a:cubicBezTo>
                  <a:cubicBezTo>
                    <a:pt x="1901825" y="579967"/>
                    <a:pt x="2171700" y="657225"/>
                    <a:pt x="2362200" y="685800"/>
                  </a:cubicBezTo>
                  <a:cubicBezTo>
                    <a:pt x="2552700" y="714375"/>
                    <a:pt x="2670175" y="688975"/>
                    <a:pt x="2825750" y="698500"/>
                  </a:cubicBezTo>
                  <a:cubicBezTo>
                    <a:pt x="2981325" y="708025"/>
                    <a:pt x="3295650" y="742950"/>
                    <a:pt x="3295650" y="742950"/>
                  </a:cubicBezTo>
                  <a:cubicBezTo>
                    <a:pt x="3437467" y="755650"/>
                    <a:pt x="3569758" y="748242"/>
                    <a:pt x="3676650" y="774700"/>
                  </a:cubicBezTo>
                </a:path>
              </a:pathLst>
            </a:cu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11"/>
            <p:cNvSpPr/>
            <p:nvPr/>
          </p:nvSpPr>
          <p:spPr>
            <a:xfrm>
              <a:off x="1741784" y="5164314"/>
              <a:ext cx="898386" cy="504926"/>
            </a:xfrm>
            <a:custGeom>
              <a:avLst/>
              <a:gdLst>
                <a:gd name="connsiteX0" fmla="*/ 22086 w 898386"/>
                <a:gd name="connsiteY0" fmla="*/ 0 h 504926"/>
                <a:gd name="connsiteX1" fmla="*/ 28436 w 898386"/>
                <a:gd name="connsiteY1" fmla="*/ 311150 h 504926"/>
                <a:gd name="connsiteX2" fmla="*/ 301486 w 898386"/>
                <a:gd name="connsiteY2" fmla="*/ 495300 h 504926"/>
                <a:gd name="connsiteX3" fmla="*/ 898386 w 898386"/>
                <a:gd name="connsiteY3" fmla="*/ 482600 h 504926"/>
              </a:gdLst>
              <a:ahLst/>
              <a:cxnLst>
                <a:cxn ang="0">
                  <a:pos x="connsiteX0" y="connsiteY0"/>
                </a:cxn>
                <a:cxn ang="0">
                  <a:pos x="connsiteX1" y="connsiteY1"/>
                </a:cxn>
                <a:cxn ang="0">
                  <a:pos x="connsiteX2" y="connsiteY2"/>
                </a:cxn>
                <a:cxn ang="0">
                  <a:pos x="connsiteX3" y="connsiteY3"/>
                </a:cxn>
              </a:cxnLst>
              <a:rect l="l" t="t" r="r" b="b"/>
              <a:pathLst>
                <a:path w="898386" h="504926">
                  <a:moveTo>
                    <a:pt x="22086" y="0"/>
                  </a:moveTo>
                  <a:cubicBezTo>
                    <a:pt x="1977" y="114300"/>
                    <a:pt x="-18131" y="228600"/>
                    <a:pt x="28436" y="311150"/>
                  </a:cubicBezTo>
                  <a:cubicBezTo>
                    <a:pt x="75003" y="393700"/>
                    <a:pt x="156494" y="466725"/>
                    <a:pt x="301486" y="495300"/>
                  </a:cubicBezTo>
                  <a:cubicBezTo>
                    <a:pt x="446478" y="523875"/>
                    <a:pt x="809486" y="479425"/>
                    <a:pt x="898386" y="482600"/>
                  </a:cubicBezTo>
                </a:path>
              </a:pathLst>
            </a:custGeom>
            <a:noFill/>
            <a:ln w="222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0063" r="-421"/>
          <a:stretch/>
        </p:blipFill>
        <p:spPr>
          <a:xfrm>
            <a:off x="6457094" y="102538"/>
            <a:ext cx="5534952" cy="6659887"/>
          </a:xfrm>
          <a:prstGeom prst="rect">
            <a:avLst/>
          </a:prstGeom>
        </p:spPr>
      </p:pic>
      <p:sp>
        <p:nvSpPr>
          <p:cNvPr id="21" name="TextBox 20"/>
          <p:cNvSpPr txBox="1"/>
          <p:nvPr/>
        </p:nvSpPr>
        <p:spPr>
          <a:xfrm>
            <a:off x="10467975" y="6624730"/>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pic>
        <p:nvPicPr>
          <p:cNvPr id="23"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64867" t="1" r="5034" b="85356"/>
          <a:stretch/>
        </p:blipFill>
        <p:spPr>
          <a:xfrm>
            <a:off x="856460" y="134906"/>
            <a:ext cx="4510197" cy="1074769"/>
          </a:xfrm>
        </p:spPr>
      </p:pic>
      <p:sp>
        <p:nvSpPr>
          <p:cNvPr id="24" name="Title 1"/>
          <p:cNvSpPr txBox="1">
            <a:spLocks/>
          </p:cNvSpPr>
          <p:nvPr/>
        </p:nvSpPr>
        <p:spPr>
          <a:xfrm>
            <a:off x="2276" y="1298980"/>
            <a:ext cx="6293750" cy="62865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Arial" panose="020B0604020202020204" pitchFamily="34" charset="0"/>
                <a:cs typeface="Arial" panose="020B0604020202020204" pitchFamily="34" charset="0"/>
              </a:rPr>
              <a:t>The Greater India Basin sutured between GHS and LHS</a:t>
            </a:r>
            <a:endParaRPr lang="en-GB" sz="3600" dirty="0">
              <a:latin typeface="Arial" panose="020B0604020202020204" pitchFamily="34" charset="0"/>
              <a:cs typeface="Arial" panose="020B0604020202020204" pitchFamily="34" charset="0"/>
            </a:endParaRPr>
          </a:p>
        </p:txBody>
      </p:sp>
      <p:sp>
        <p:nvSpPr>
          <p:cNvPr id="25" name="Title 1"/>
          <p:cNvSpPr txBox="1">
            <a:spLocks/>
          </p:cNvSpPr>
          <p:nvPr/>
        </p:nvSpPr>
        <p:spPr>
          <a:xfrm>
            <a:off x="2276" y="3941374"/>
            <a:ext cx="6293750" cy="62865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Arial" panose="020B0604020202020204" pitchFamily="34" charset="0"/>
                <a:cs typeface="Arial" panose="020B0604020202020204" pitchFamily="34" charset="0"/>
              </a:rPr>
              <a:t>Implies that the </a:t>
            </a:r>
            <a:r>
              <a:rPr lang="en-GB" sz="3600" b="1" dirty="0" smtClean="0">
                <a:latin typeface="Arial" panose="020B0604020202020204" pitchFamily="34" charset="0"/>
                <a:cs typeface="Arial" panose="020B0604020202020204" pitchFamily="34" charset="0"/>
              </a:rPr>
              <a:t>Main Central Thrust</a:t>
            </a:r>
            <a:r>
              <a:rPr lang="en-GB" sz="3600" dirty="0" smtClean="0">
                <a:latin typeface="Arial" panose="020B0604020202020204" pitchFamily="34" charset="0"/>
                <a:cs typeface="Arial" panose="020B0604020202020204" pitchFamily="34" charset="0"/>
              </a:rPr>
              <a:t> is the </a:t>
            </a:r>
            <a:r>
              <a:rPr lang="en-GB" sz="3600" b="1" dirty="0" smtClean="0">
                <a:latin typeface="Arial" panose="020B0604020202020204" pitchFamily="34" charset="0"/>
                <a:cs typeface="Arial" panose="020B0604020202020204" pitchFamily="34" charset="0"/>
              </a:rPr>
              <a:t>Greater India Basin suture</a:t>
            </a:r>
            <a:endParaRPr lang="en-GB" sz="3600" b="1" dirty="0">
              <a:latin typeface="Arial" panose="020B0604020202020204" pitchFamily="34" charset="0"/>
              <a:cs typeface="Arial" panose="020B0604020202020204" pitchFamily="34" charset="0"/>
            </a:endParaRPr>
          </a:p>
        </p:txBody>
      </p:sp>
      <p:sp>
        <p:nvSpPr>
          <p:cNvPr id="26" name="Title 1"/>
          <p:cNvSpPr txBox="1">
            <a:spLocks/>
          </p:cNvSpPr>
          <p:nvPr/>
        </p:nvSpPr>
        <p:spPr>
          <a:xfrm>
            <a:off x="189626" y="5317325"/>
            <a:ext cx="5925794" cy="1103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pPr>
            <a:r>
              <a:rPr lang="en-GB" sz="2400" b="1" dirty="0" smtClean="0">
                <a:latin typeface="Arial" panose="020B0604020202020204" pitchFamily="34" charset="0"/>
                <a:cs typeface="Arial" panose="020B0604020202020204" pitchFamily="34" charset="0"/>
              </a:rPr>
              <a:t>BUT…</a:t>
            </a:r>
          </a:p>
          <a:p>
            <a:pPr marL="342900" indent="-342900">
              <a:spcBef>
                <a:spcPts val="1200"/>
              </a:spcBef>
              <a:buFontTx/>
              <a:buChar char="-"/>
            </a:pPr>
            <a:r>
              <a:rPr lang="en-GB" sz="2400" b="1" dirty="0" smtClean="0">
                <a:latin typeface="Arial" panose="020B0604020202020204" pitchFamily="34" charset="0"/>
                <a:cs typeface="Arial" panose="020B0604020202020204" pitchFamily="34" charset="0"/>
              </a:rPr>
              <a:t>No evidence for suture zone along MCT</a:t>
            </a:r>
          </a:p>
          <a:p>
            <a:pPr marL="342900" indent="-342900">
              <a:spcBef>
                <a:spcPts val="1200"/>
              </a:spcBef>
              <a:buFontTx/>
              <a:buChar char="-"/>
            </a:pPr>
            <a:r>
              <a:rPr lang="en-GB" sz="2400" b="1" dirty="0" smtClean="0">
                <a:latin typeface="Arial" panose="020B0604020202020204" pitchFamily="34" charset="0"/>
                <a:cs typeface="Arial" panose="020B0604020202020204" pitchFamily="34" charset="0"/>
              </a:rPr>
              <a:t>No evidence for forearc or </a:t>
            </a:r>
            <a:r>
              <a:rPr lang="en-GB" sz="2400" b="1" dirty="0" err="1" smtClean="0">
                <a:latin typeface="Arial" panose="020B0604020202020204" pitchFamily="34" charset="0"/>
                <a:cs typeface="Arial" panose="020B0604020202020204" pitchFamily="34" charset="0"/>
              </a:rPr>
              <a:t>foredeep</a:t>
            </a:r>
            <a:r>
              <a:rPr lang="en-GB" sz="2400" b="1" dirty="0" smtClean="0">
                <a:latin typeface="Arial" panose="020B0604020202020204" pitchFamily="34" charset="0"/>
                <a:cs typeface="Arial" panose="020B0604020202020204" pitchFamily="34" charset="0"/>
              </a:rPr>
              <a:t> in LHS or GHS</a:t>
            </a:r>
          </a:p>
          <a:p>
            <a:endParaRPr lang="en-GB" sz="24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30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339" y="159251"/>
            <a:ext cx="6711580" cy="6698749"/>
          </a:xfrm>
        </p:spPr>
      </p:pic>
      <p:sp>
        <p:nvSpPr>
          <p:cNvPr id="3" name="TextBox 2"/>
          <p:cNvSpPr txBox="1"/>
          <p:nvPr/>
        </p:nvSpPr>
        <p:spPr>
          <a:xfrm>
            <a:off x="6924675" y="159251"/>
            <a:ext cx="5267325" cy="6632585"/>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Tibetan plateau </a:t>
            </a:r>
            <a:r>
              <a:rPr lang="en-GB" sz="2000" dirty="0" smtClean="0">
                <a:latin typeface="Arial" panose="020B0604020202020204" pitchFamily="34" charset="0"/>
                <a:cs typeface="Arial" panose="020B0604020202020204" pitchFamily="34" charset="0"/>
              </a:rPr>
              <a:t>amalgamated from </a:t>
            </a:r>
            <a:r>
              <a:rPr lang="en-GB" sz="2000" b="1" dirty="0" smtClean="0">
                <a:latin typeface="Arial" panose="020B0604020202020204" pitchFamily="34" charset="0"/>
                <a:cs typeface="Arial" panose="020B0604020202020204" pitchFamily="34" charset="0"/>
              </a:rPr>
              <a:t>multiple terranes</a:t>
            </a:r>
            <a:r>
              <a:rPr lang="en-GB" sz="2000" dirty="0" smtClean="0">
                <a:latin typeface="Arial" panose="020B0604020202020204" pitchFamily="34" charset="0"/>
                <a:cs typeface="Arial" panose="020B0604020202020204" pitchFamily="34" charset="0"/>
              </a:rPr>
              <a:t> – Permian to Cretaceous</a:t>
            </a:r>
          </a:p>
          <a:p>
            <a:endParaRPr lang="en-GB" sz="2000" dirty="0" smtClean="0">
              <a:latin typeface="Arial" panose="020B0604020202020204" pitchFamily="34" charset="0"/>
              <a:cs typeface="Arial" panose="020B0604020202020204" pitchFamily="34" charset="0"/>
            </a:endParaRPr>
          </a:p>
          <a:p>
            <a:pPr>
              <a:spcBef>
                <a:spcPts val="1200"/>
              </a:spcBef>
            </a:pPr>
            <a:r>
              <a:rPr lang="en-GB" sz="2000" dirty="0" smtClean="0">
                <a:latin typeface="Arial" panose="020B0604020202020204" pitchFamily="34" charset="0"/>
                <a:cs typeface="Arial" panose="020B0604020202020204" pitchFamily="34" charset="0"/>
              </a:rPr>
              <a:t>Post-Triassic amalgamation involves the following terranes:</a:t>
            </a:r>
          </a:p>
          <a:p>
            <a:pPr marL="800100" lvl="1" indent="-342900">
              <a:spcBef>
                <a:spcPts val="1200"/>
              </a:spcBef>
              <a:buFontTx/>
              <a:buChar char="-"/>
            </a:pPr>
            <a:r>
              <a:rPr lang="en-GB" sz="2000" dirty="0" smtClean="0">
                <a:latin typeface="Arial" panose="020B0604020202020204" pitchFamily="34" charset="0"/>
                <a:cs typeface="Arial" panose="020B0604020202020204" pitchFamily="34" charset="0"/>
              </a:rPr>
              <a:t>Karakoram (</a:t>
            </a:r>
            <a:r>
              <a:rPr lang="en-GB" sz="2000" dirty="0" err="1" smtClean="0">
                <a:latin typeface="Arial" panose="020B0604020202020204" pitchFamily="34" charset="0"/>
                <a:cs typeface="Arial" panose="020B0604020202020204" pitchFamily="34" charset="0"/>
              </a:rPr>
              <a:t>Ka</a:t>
            </a:r>
            <a:r>
              <a:rPr lang="en-GB" sz="2000" dirty="0" smtClean="0">
                <a:latin typeface="Arial" panose="020B0604020202020204" pitchFamily="34" charset="0"/>
                <a:cs typeface="Arial" panose="020B0604020202020204" pitchFamily="34" charset="0"/>
              </a:rPr>
              <a:t>)</a:t>
            </a:r>
          </a:p>
          <a:p>
            <a:pPr marL="800100" lvl="1" indent="-342900">
              <a:spcBef>
                <a:spcPts val="1200"/>
              </a:spcBef>
              <a:buFontTx/>
              <a:buChar char="-"/>
            </a:pPr>
            <a:r>
              <a:rPr lang="en-GB" sz="2000" dirty="0" smtClean="0">
                <a:latin typeface="Arial" panose="020B0604020202020204" pitchFamily="34" charset="0"/>
                <a:cs typeface="Arial" panose="020B0604020202020204" pitchFamily="34" charset="0"/>
              </a:rPr>
              <a:t>Kohistan (</a:t>
            </a:r>
            <a:r>
              <a:rPr lang="en-GB" sz="2000" dirty="0" err="1" smtClean="0">
                <a:latin typeface="Arial" panose="020B0604020202020204" pitchFamily="34" charset="0"/>
                <a:cs typeface="Arial" panose="020B0604020202020204" pitchFamily="34" charset="0"/>
              </a:rPr>
              <a:t>Ko</a:t>
            </a:r>
            <a:r>
              <a:rPr lang="en-GB" sz="2000" dirty="0" smtClean="0">
                <a:latin typeface="Arial" panose="020B0604020202020204" pitchFamily="34" charset="0"/>
                <a:cs typeface="Arial" panose="020B0604020202020204" pitchFamily="34" charset="0"/>
              </a:rPr>
              <a:t>)</a:t>
            </a:r>
          </a:p>
          <a:p>
            <a:pPr marL="800100" lvl="1" indent="-342900">
              <a:spcBef>
                <a:spcPts val="1200"/>
              </a:spcBef>
              <a:buFontTx/>
              <a:buChar char="-"/>
            </a:pPr>
            <a:r>
              <a:rPr lang="en-GB" sz="2000" dirty="0" smtClean="0">
                <a:latin typeface="Arial" panose="020B0604020202020204" pitchFamily="34" charset="0"/>
                <a:cs typeface="Arial" panose="020B0604020202020204" pitchFamily="34" charset="0"/>
              </a:rPr>
              <a:t>Ladakh (La)</a:t>
            </a:r>
          </a:p>
          <a:p>
            <a:pPr marL="800100" lvl="1" indent="-342900">
              <a:spcBef>
                <a:spcPts val="1200"/>
              </a:spcBef>
              <a:buFontTx/>
              <a:buChar char="-"/>
            </a:pPr>
            <a:r>
              <a:rPr lang="en-GB" sz="2000" dirty="0" smtClean="0">
                <a:latin typeface="Arial" panose="020B0604020202020204" pitchFamily="34" charset="0"/>
                <a:cs typeface="Arial" panose="020B0604020202020204" pitchFamily="34" charset="0"/>
              </a:rPr>
              <a:t>Lhasa</a:t>
            </a:r>
          </a:p>
          <a:p>
            <a:pPr marL="800100" lvl="1" indent="-342900">
              <a:spcBef>
                <a:spcPts val="1200"/>
              </a:spcBef>
              <a:buFontTx/>
              <a:buChar char="-"/>
            </a:pPr>
            <a:r>
              <a:rPr lang="en-GB" sz="2000" dirty="0" smtClean="0">
                <a:latin typeface="Arial" panose="020B0604020202020204" pitchFamily="34" charset="0"/>
                <a:cs typeface="Arial" panose="020B0604020202020204" pitchFamily="34" charset="0"/>
              </a:rPr>
              <a:t>Qiangtang</a:t>
            </a:r>
          </a:p>
          <a:p>
            <a:endParaRPr lang="en-GB" sz="2000" dirty="0" smtClean="0">
              <a:latin typeface="Arial" panose="020B0604020202020204" pitchFamily="34" charset="0"/>
              <a:cs typeface="Arial" panose="020B0604020202020204" pitchFamily="34" charset="0"/>
            </a:endParaRPr>
          </a:p>
          <a:p>
            <a:pPr algn="ctr">
              <a:spcBef>
                <a:spcPts val="600"/>
              </a:spcBef>
              <a:spcAft>
                <a:spcPts val="1200"/>
              </a:spcAft>
            </a:pPr>
            <a:r>
              <a:rPr lang="en-GB" sz="2000" b="1" dirty="0" smtClean="0">
                <a:latin typeface="Arial" panose="020B0604020202020204" pitchFamily="34" charset="0"/>
                <a:cs typeface="Arial" panose="020B0604020202020204" pitchFamily="34" charset="0"/>
              </a:rPr>
              <a:t>India-Asia collision initiated during Early Cenozoic (59 Ma)</a:t>
            </a:r>
          </a:p>
          <a:p>
            <a:pPr>
              <a:spcAft>
                <a:spcPts val="1200"/>
              </a:spcAft>
            </a:pPr>
            <a:r>
              <a:rPr lang="en-GB" sz="2000" b="1" u="sng" dirty="0" smtClean="0">
                <a:latin typeface="Arial" panose="020B0604020202020204" pitchFamily="34" charset="0"/>
                <a:cs typeface="Arial" panose="020B0604020202020204" pitchFamily="34" charset="0"/>
              </a:rPr>
              <a:t>BUT:</a:t>
            </a:r>
            <a:endParaRPr lang="en-GB" sz="2000" b="1" u="sng" dirty="0">
              <a:latin typeface="Arial" panose="020B0604020202020204" pitchFamily="34" charset="0"/>
              <a:cs typeface="Arial" panose="020B0604020202020204" pitchFamily="34" charset="0"/>
            </a:endParaRPr>
          </a:p>
          <a:p>
            <a:pPr algn="ctr">
              <a:spcAft>
                <a:spcPts val="1200"/>
              </a:spcAft>
            </a:pPr>
            <a:r>
              <a:rPr lang="en-GB" sz="2000" b="1" dirty="0">
                <a:latin typeface="Arial" panose="020B0604020202020204" pitchFamily="34" charset="0"/>
                <a:cs typeface="Arial" panose="020B0604020202020204" pitchFamily="34" charset="0"/>
              </a:rPr>
              <a:t>At onset of collision, India is located </a:t>
            </a:r>
            <a:r>
              <a:rPr lang="en-GB" sz="2000" b="1" dirty="0" smtClean="0">
                <a:latin typeface="Arial" panose="020B0604020202020204" pitchFamily="34" charset="0"/>
                <a:cs typeface="Arial" panose="020B0604020202020204" pitchFamily="34" charset="0"/>
              </a:rPr>
              <a:t>&gt;2000-3000 </a:t>
            </a:r>
            <a:r>
              <a:rPr lang="en-GB" sz="2000" b="1" dirty="0">
                <a:latin typeface="Arial" panose="020B0604020202020204" pitchFamily="34" charset="0"/>
                <a:cs typeface="Arial" panose="020B0604020202020204" pitchFamily="34" charset="0"/>
              </a:rPr>
              <a:t>km south of the Asian </a:t>
            </a:r>
            <a:r>
              <a:rPr lang="en-GB" sz="2000" b="1" dirty="0" smtClean="0">
                <a:latin typeface="Arial" panose="020B0604020202020204" pitchFamily="34" charset="0"/>
                <a:cs typeface="Arial" panose="020B0604020202020204" pitchFamily="34" charset="0"/>
              </a:rPr>
              <a:t>continent</a:t>
            </a:r>
            <a:endParaRPr lang="en-GB" sz="2000" b="1" dirty="0">
              <a:latin typeface="Arial" panose="020B0604020202020204" pitchFamily="34" charset="0"/>
              <a:cs typeface="Arial" panose="020B0604020202020204" pitchFamily="34" charset="0"/>
            </a:endParaRPr>
          </a:p>
        </p:txBody>
      </p:sp>
      <p:sp>
        <p:nvSpPr>
          <p:cNvPr id="16" name="TextBox 15"/>
          <p:cNvSpPr txBox="1"/>
          <p:nvPr/>
        </p:nvSpPr>
        <p:spPr>
          <a:xfrm>
            <a:off x="565148" y="331235"/>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2" name="TextBox 1"/>
          <p:cNvSpPr txBox="1"/>
          <p:nvPr/>
        </p:nvSpPr>
        <p:spPr>
          <a:xfrm>
            <a:off x="3240568" y="6345045"/>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
        <p:nvSpPr>
          <p:cNvPr id="6" name="TextBox 5"/>
          <p:cNvSpPr txBox="1"/>
          <p:nvPr/>
        </p:nvSpPr>
        <p:spPr>
          <a:xfrm>
            <a:off x="3240569" y="5715666"/>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656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lavieilleetal.pdf - Adobe Acrobat Reader DC"/>
          <p:cNvPicPr>
            <a:picLocks noChangeAspect="1"/>
          </p:cNvPicPr>
          <p:nvPr/>
        </p:nvPicPr>
        <p:blipFill rotWithShape="1">
          <a:blip r:embed="rId4" cstate="print">
            <a:extLst>
              <a:ext uri="{28A0092B-C50C-407E-A947-70E740481C1C}">
                <a14:useLocalDpi xmlns:a14="http://schemas.microsoft.com/office/drawing/2010/main" val="0"/>
              </a:ext>
            </a:extLst>
          </a:blip>
          <a:srcRect l="3535" t="32896" r="6970" b="20415"/>
          <a:stretch/>
        </p:blipFill>
        <p:spPr>
          <a:xfrm>
            <a:off x="4842064" y="615069"/>
            <a:ext cx="7175621" cy="2105713"/>
          </a:xfrm>
          <a:prstGeom prst="rect">
            <a:avLst/>
          </a:prstGeom>
          <a:ln w="19050">
            <a:solidFill>
              <a:schemeClr val="tx1"/>
            </a:solidFill>
          </a:ln>
        </p:spPr>
      </p:pic>
      <p:sp>
        <p:nvSpPr>
          <p:cNvPr id="10" name="TextBox 9"/>
          <p:cNvSpPr txBox="1"/>
          <p:nvPr/>
        </p:nvSpPr>
        <p:spPr>
          <a:xfrm>
            <a:off x="0" y="-37039"/>
            <a:ext cx="8736629" cy="523220"/>
          </a:xfrm>
          <a:prstGeom prst="rect">
            <a:avLst/>
          </a:prstGeom>
          <a:noFill/>
          <a:ln w="38100">
            <a:noFill/>
          </a:ln>
        </p:spPr>
        <p:txBody>
          <a:bodyPr wrap="square" rtlCol="0">
            <a:spAutoFit/>
          </a:bodyPr>
          <a:lstStyle/>
          <a:p>
            <a:pPr algn="ctr"/>
            <a:r>
              <a:rPr lang="en-GB" sz="2800" b="1" dirty="0" smtClean="0">
                <a:latin typeface="Gill Sans MT" panose="020B0502020104020203" pitchFamily="34" charset="0"/>
              </a:rPr>
              <a:t>Cryptic sutures: a </a:t>
            </a:r>
            <a:r>
              <a:rPr lang="en-GB" sz="2800" b="1" dirty="0">
                <a:latin typeface="Gill Sans MT" panose="020B0502020104020203" pitchFamily="34" charset="0"/>
              </a:rPr>
              <a:t>suture with no geological record?</a:t>
            </a:r>
          </a:p>
        </p:txBody>
      </p:sp>
      <p:sp>
        <p:nvSpPr>
          <p:cNvPr id="13" name="Rectangle 12"/>
          <p:cNvSpPr/>
          <p:nvPr/>
        </p:nvSpPr>
        <p:spPr>
          <a:xfrm>
            <a:off x="4739858" y="2650274"/>
            <a:ext cx="3210345" cy="307777"/>
          </a:xfrm>
          <a:prstGeom prst="rect">
            <a:avLst/>
          </a:prstGeom>
        </p:spPr>
        <p:txBody>
          <a:bodyPr wrap="square">
            <a:spAutoFit/>
          </a:bodyPr>
          <a:lstStyle/>
          <a:p>
            <a:r>
              <a:rPr lang="en-GB" sz="1400" dirty="0">
                <a:latin typeface="Gill Sans MT" panose="020B0502020104020203" pitchFamily="34" charset="0"/>
              </a:rPr>
              <a:t>McIntosh et al 2005, Malavieille et al 2002</a:t>
            </a:r>
          </a:p>
        </p:txBody>
      </p:sp>
      <p:sp>
        <p:nvSpPr>
          <p:cNvPr id="14" name="TextBox 13"/>
          <p:cNvSpPr txBox="1"/>
          <p:nvPr/>
        </p:nvSpPr>
        <p:spPr>
          <a:xfrm>
            <a:off x="8429874" y="390225"/>
            <a:ext cx="3588739" cy="400110"/>
          </a:xfrm>
          <a:prstGeom prst="rect">
            <a:avLst/>
          </a:prstGeom>
          <a:solidFill>
            <a:schemeClr val="bg1"/>
          </a:solidFill>
          <a:ln w="28575">
            <a:solidFill>
              <a:schemeClr val="tx1"/>
            </a:solidFill>
          </a:ln>
        </p:spPr>
        <p:txBody>
          <a:bodyPr wrap="none" rtlCol="0">
            <a:spAutoFit/>
          </a:bodyPr>
          <a:lstStyle/>
          <a:p>
            <a:pPr algn="ctr"/>
            <a:r>
              <a:rPr lang="en-GB" sz="2000" b="1" dirty="0">
                <a:latin typeface="Gill Sans MT" pitchFamily="34" charset="0"/>
              </a:rPr>
              <a:t>Taiwan = s</a:t>
            </a:r>
            <a:r>
              <a:rPr lang="en-GB" sz="2000" b="1" dirty="0" smtClean="0">
                <a:latin typeface="Gill Sans MT" pitchFamily="34" charset="0"/>
              </a:rPr>
              <a:t>ubduction-erosion</a:t>
            </a:r>
            <a:endParaRPr lang="en-GB" sz="2000" b="1" dirty="0">
              <a:latin typeface="Gill Sans MT" pitchFamily="34" charset="0"/>
            </a:endParaRPr>
          </a:p>
        </p:txBody>
      </p:sp>
      <p:pic>
        <p:nvPicPr>
          <p:cNvPr id="15" name="Picture 14" descr="Parsons_et_al-2016-Geochemistry,_Geophysics,_Geosystems (2).pdf - Adobe Acrobat Reader DC"/>
          <p:cNvPicPr>
            <a:picLocks noChangeAspect="1"/>
          </p:cNvPicPr>
          <p:nvPr/>
        </p:nvPicPr>
        <p:blipFill rotWithShape="1">
          <a:blip r:embed="rId5" cstate="print">
            <a:extLst>
              <a:ext uri="{28A0092B-C50C-407E-A947-70E740481C1C}">
                <a14:useLocalDpi xmlns:a14="http://schemas.microsoft.com/office/drawing/2010/main" val="0"/>
              </a:ext>
            </a:extLst>
          </a:blip>
          <a:srcRect l="10635" t="11834" r="9683" b="22981"/>
          <a:stretch/>
        </p:blipFill>
        <p:spPr>
          <a:xfrm>
            <a:off x="5213624" y="2954428"/>
            <a:ext cx="6651031" cy="2834209"/>
          </a:xfrm>
          <a:prstGeom prst="rect">
            <a:avLst/>
          </a:prstGeom>
          <a:ln w="19050">
            <a:solidFill>
              <a:schemeClr val="dk1">
                <a:shade val="50000"/>
              </a:schemeClr>
            </a:solidFill>
          </a:ln>
        </p:spPr>
      </p:pic>
      <p:sp>
        <p:nvSpPr>
          <p:cNvPr id="16" name="TextBox 15"/>
          <p:cNvSpPr txBox="1"/>
          <p:nvPr/>
        </p:nvSpPr>
        <p:spPr>
          <a:xfrm>
            <a:off x="7556464" y="5460244"/>
            <a:ext cx="4568815" cy="400110"/>
          </a:xfrm>
          <a:prstGeom prst="rect">
            <a:avLst/>
          </a:prstGeom>
          <a:solidFill>
            <a:schemeClr val="bg1"/>
          </a:solidFill>
          <a:ln w="28575">
            <a:solidFill>
              <a:schemeClr val="tx1"/>
            </a:solidFill>
          </a:ln>
        </p:spPr>
        <p:txBody>
          <a:bodyPr wrap="none" rtlCol="0">
            <a:spAutoFit/>
          </a:bodyPr>
          <a:lstStyle/>
          <a:p>
            <a:pPr algn="ctr"/>
            <a:r>
              <a:rPr lang="en-GB" sz="2000" b="1" dirty="0">
                <a:latin typeface="Gill Sans MT" pitchFamily="34" charset="0"/>
              </a:rPr>
              <a:t>Himalaya = </a:t>
            </a:r>
            <a:r>
              <a:rPr lang="en-GB" sz="2000" b="1" dirty="0" smtClean="0">
                <a:latin typeface="Gill Sans MT" pitchFamily="34" charset="0"/>
              </a:rPr>
              <a:t>underplating &amp; accretion</a:t>
            </a:r>
            <a:endParaRPr lang="en-GB" sz="2000" b="1" dirty="0">
              <a:latin typeface="Gill Sans MT" pitchFamily="34" charset="0"/>
            </a:endParaRPr>
          </a:p>
        </p:txBody>
      </p:sp>
      <p:sp>
        <p:nvSpPr>
          <p:cNvPr id="17" name="TextBox 16"/>
          <p:cNvSpPr txBox="1"/>
          <p:nvPr/>
        </p:nvSpPr>
        <p:spPr>
          <a:xfrm>
            <a:off x="5221466" y="5393815"/>
            <a:ext cx="2292679" cy="338554"/>
          </a:xfrm>
          <a:prstGeom prst="rect">
            <a:avLst/>
          </a:prstGeom>
          <a:noFill/>
        </p:spPr>
        <p:txBody>
          <a:bodyPr wrap="none" rtlCol="0">
            <a:spAutoFit/>
          </a:bodyPr>
          <a:lstStyle/>
          <a:p>
            <a:r>
              <a:rPr lang="en-GB" sz="1600" i="1" dirty="0">
                <a:latin typeface="Gill Sans MT" panose="020B0502020104020203" pitchFamily="34" charset="0"/>
              </a:rPr>
              <a:t>Parsons et al 2016a (GGG)</a:t>
            </a:r>
          </a:p>
        </p:txBody>
      </p:sp>
      <p:sp>
        <p:nvSpPr>
          <p:cNvPr id="18" name="TextBox 17"/>
          <p:cNvSpPr txBox="1"/>
          <p:nvPr/>
        </p:nvSpPr>
        <p:spPr>
          <a:xfrm>
            <a:off x="99108" y="643290"/>
            <a:ext cx="4738775" cy="4154984"/>
          </a:xfrm>
          <a:prstGeom prst="rect">
            <a:avLst/>
          </a:prstGeom>
          <a:noFill/>
        </p:spPr>
        <p:txBody>
          <a:bodyPr wrap="square" rtlCol="0">
            <a:spAutoFit/>
          </a:bodyPr>
          <a:lstStyle/>
          <a:p>
            <a:pPr>
              <a:spcBef>
                <a:spcPts val="1200"/>
              </a:spcBef>
            </a:pPr>
            <a:r>
              <a:rPr lang="en-GB" b="1" dirty="0" smtClean="0">
                <a:latin typeface="Arial" panose="020B0604020202020204" pitchFamily="34" charset="0"/>
                <a:cs typeface="Arial" panose="020B0604020202020204" pitchFamily="34" charset="0"/>
              </a:rPr>
              <a:t>Subduction-erosion removes upper plate via out-of-sequence thrusting. E.g.:</a:t>
            </a:r>
          </a:p>
          <a:p>
            <a:pPr marL="342900" indent="-342900">
              <a:spcBef>
                <a:spcPts val="1200"/>
              </a:spcBef>
              <a:buFont typeface="Arial" panose="020B0604020202020204" pitchFamily="34" charset="0"/>
              <a:buChar char="•"/>
            </a:pPr>
            <a:r>
              <a:rPr lang="en-GB" i="1" dirty="0" smtClean="0">
                <a:latin typeface="Arial" panose="020B0604020202020204" pitchFamily="34" charset="0"/>
                <a:cs typeface="Arial" panose="020B0604020202020204" pitchFamily="34" charset="0"/>
              </a:rPr>
              <a:t>Taiwan orogen</a:t>
            </a:r>
          </a:p>
          <a:p>
            <a:pPr marL="342900" indent="-342900">
              <a:buFont typeface="Arial" panose="020B0604020202020204" pitchFamily="34" charset="0"/>
              <a:buChar char="•"/>
            </a:pPr>
            <a:r>
              <a:rPr lang="en-GB" i="1" dirty="0" err="1" smtClean="0">
                <a:latin typeface="Arial" panose="020B0604020202020204" pitchFamily="34" charset="0"/>
                <a:cs typeface="Arial" panose="020B0604020202020204" pitchFamily="34" charset="0"/>
              </a:rPr>
              <a:t>Izu</a:t>
            </a:r>
            <a:r>
              <a:rPr lang="en-GB" i="1" dirty="0" smtClean="0">
                <a:latin typeface="Arial" panose="020B0604020202020204" pitchFamily="34" charset="0"/>
                <a:cs typeface="Arial" panose="020B0604020202020204" pitchFamily="34" charset="0"/>
              </a:rPr>
              <a:t>-Bonin trench </a:t>
            </a:r>
          </a:p>
          <a:p>
            <a:pPr marL="342900" indent="-342900">
              <a:buFont typeface="Arial" panose="020B0604020202020204" pitchFamily="34" charset="0"/>
              <a:buChar char="•"/>
            </a:pPr>
            <a:r>
              <a:rPr lang="en-GB" i="1" dirty="0" smtClean="0">
                <a:latin typeface="Arial" panose="020B0604020202020204" pitchFamily="34" charset="0"/>
                <a:cs typeface="Arial" panose="020B0604020202020204" pitchFamily="34" charset="0"/>
              </a:rPr>
              <a:t>Tonga-Kermadec trench</a:t>
            </a:r>
          </a:p>
          <a:p>
            <a:pPr marL="342900" indent="-342900">
              <a:buFont typeface="Arial" panose="020B0604020202020204" pitchFamily="34" charset="0"/>
              <a:buChar char="•"/>
            </a:pPr>
            <a:r>
              <a:rPr lang="en-GB" i="1" dirty="0" smtClean="0">
                <a:latin typeface="Arial" panose="020B0604020202020204" pitchFamily="34" charset="0"/>
                <a:cs typeface="Arial" panose="020B0604020202020204" pitchFamily="34" charset="0"/>
              </a:rPr>
              <a:t>Southern Andes trench</a:t>
            </a:r>
          </a:p>
          <a:p>
            <a:pPr marL="342900" indent="-342900">
              <a:buFont typeface="Arial" panose="020B0604020202020204" pitchFamily="34" charset="0"/>
              <a:buChar char="•"/>
            </a:pPr>
            <a:r>
              <a:rPr lang="en-GB" i="1" dirty="0">
                <a:latin typeface="Arial" panose="020B0604020202020204" pitchFamily="34" charset="0"/>
                <a:cs typeface="Arial" panose="020B0604020202020204" pitchFamily="34" charset="0"/>
              </a:rPr>
              <a:t>Border Ranges Fault, </a:t>
            </a:r>
            <a:r>
              <a:rPr lang="en-GB" i="1" dirty="0" err="1">
                <a:latin typeface="Arial" panose="020B0604020202020204" pitchFamily="34" charset="0"/>
                <a:cs typeface="Arial" panose="020B0604020202020204" pitchFamily="34" charset="0"/>
              </a:rPr>
              <a:t>Talketna</a:t>
            </a:r>
            <a:r>
              <a:rPr lang="en-GB" i="1" dirty="0">
                <a:latin typeface="Arial" panose="020B0604020202020204" pitchFamily="34" charset="0"/>
                <a:cs typeface="Arial" panose="020B0604020202020204" pitchFamily="34" charset="0"/>
              </a:rPr>
              <a:t> Arc, </a:t>
            </a:r>
            <a:r>
              <a:rPr lang="en-GB" i="1" dirty="0" smtClean="0">
                <a:latin typeface="Arial" panose="020B0604020202020204" pitchFamily="34" charset="0"/>
                <a:cs typeface="Arial" panose="020B0604020202020204" pitchFamily="34" charset="0"/>
              </a:rPr>
              <a:t>Alaska</a:t>
            </a:r>
            <a:endParaRPr lang="en-GB" i="1" dirty="0">
              <a:latin typeface="Arial" panose="020B0604020202020204" pitchFamily="34" charset="0"/>
              <a:cs typeface="Arial" panose="020B0604020202020204" pitchFamily="34" charset="0"/>
            </a:endParaRPr>
          </a:p>
          <a:p>
            <a:pPr>
              <a:spcBef>
                <a:spcPts val="1800"/>
              </a:spcBef>
            </a:pPr>
            <a:r>
              <a:rPr lang="en-GB" b="1" dirty="0" smtClean="0">
                <a:latin typeface="Arial" panose="020B0604020202020204" pitchFamily="34" charset="0"/>
                <a:cs typeface="Arial" panose="020B0604020202020204" pitchFamily="34" charset="0"/>
              </a:rPr>
              <a:t>May produce a cryptic suture zone</a:t>
            </a:r>
          </a:p>
          <a:p>
            <a:pPr>
              <a:spcBef>
                <a:spcPts val="600"/>
              </a:spcBef>
            </a:pPr>
            <a:r>
              <a:rPr lang="en-GB" dirty="0" smtClean="0">
                <a:latin typeface="Arial" panose="020B0604020202020204" pitchFamily="34" charset="0"/>
                <a:cs typeface="Arial" panose="020B0604020202020204" pitchFamily="34" charset="0"/>
              </a:rPr>
              <a:t>Possible examples:</a:t>
            </a:r>
          </a:p>
          <a:p>
            <a:pPr marL="285750" indent="-285750">
              <a:buFont typeface="Arial" panose="020B0604020202020204" pitchFamily="34" charset="0"/>
              <a:buChar char="•"/>
            </a:pPr>
            <a:r>
              <a:rPr lang="en-GB" i="1" dirty="0" smtClean="0">
                <a:latin typeface="Arial" panose="020B0604020202020204" pitchFamily="34" charset="0"/>
                <a:cs typeface="Arial" panose="020B0604020202020204" pitchFamily="34" charset="0"/>
              </a:rPr>
              <a:t>Indus Suture, Kohistan</a:t>
            </a:r>
          </a:p>
          <a:p>
            <a:pPr marL="285750" indent="-285750">
              <a:buFont typeface="Arial" panose="020B0604020202020204" pitchFamily="34" charset="0"/>
              <a:buChar char="•"/>
            </a:pPr>
            <a:r>
              <a:rPr lang="en-GB" i="1" dirty="0" err="1">
                <a:latin typeface="Arial" panose="020B0604020202020204" pitchFamily="34" charset="0"/>
                <a:cs typeface="Arial" panose="020B0604020202020204" pitchFamily="34" charset="0"/>
              </a:rPr>
              <a:t>Annieopsquotch</a:t>
            </a:r>
            <a:r>
              <a:rPr lang="en-GB" i="1" dirty="0">
                <a:latin typeface="Arial" panose="020B0604020202020204" pitchFamily="34" charset="0"/>
                <a:cs typeface="Arial" panose="020B0604020202020204" pitchFamily="34" charset="0"/>
              </a:rPr>
              <a:t> </a:t>
            </a:r>
            <a:r>
              <a:rPr lang="en-GB" i="1" dirty="0" smtClean="0">
                <a:latin typeface="Arial" panose="020B0604020202020204" pitchFamily="34" charset="0"/>
                <a:cs typeface="Arial" panose="020B0604020202020204" pitchFamily="34" charset="0"/>
              </a:rPr>
              <a:t>accretionary </a:t>
            </a:r>
            <a:r>
              <a:rPr lang="en-GB" i="1" dirty="0">
                <a:latin typeface="Arial" panose="020B0604020202020204" pitchFamily="34" charset="0"/>
                <a:cs typeface="Arial" panose="020B0604020202020204" pitchFamily="34" charset="0"/>
              </a:rPr>
              <a:t>tract and Red Indian </a:t>
            </a:r>
            <a:r>
              <a:rPr lang="en-GB" i="1" dirty="0" smtClean="0">
                <a:latin typeface="Arial" panose="020B0604020202020204" pitchFamily="34" charset="0"/>
                <a:cs typeface="Arial" panose="020B0604020202020204" pitchFamily="34" charset="0"/>
              </a:rPr>
              <a:t>Line, Newfoundland</a:t>
            </a:r>
            <a:endParaRPr lang="en-GB" i="1" dirty="0">
              <a:latin typeface="Arial" panose="020B0604020202020204" pitchFamily="34" charset="0"/>
              <a:cs typeface="Arial" panose="020B0604020202020204" pitchFamily="34" charset="0"/>
            </a:endParaRPr>
          </a:p>
        </p:txBody>
      </p:sp>
      <p:sp>
        <p:nvSpPr>
          <p:cNvPr id="3" name="TextBox 2"/>
          <p:cNvSpPr txBox="1"/>
          <p:nvPr/>
        </p:nvSpPr>
        <p:spPr>
          <a:xfrm>
            <a:off x="233861" y="4798274"/>
            <a:ext cx="4719139" cy="1015663"/>
          </a:xfrm>
          <a:prstGeom prst="rect">
            <a:avLst/>
          </a:prstGeom>
          <a:solidFill>
            <a:schemeClr val="bg1"/>
          </a:solidFill>
          <a:ln w="76200">
            <a:solidFill>
              <a:srgbClr val="FF0000"/>
            </a:solidFill>
          </a:ln>
        </p:spPr>
        <p:txBody>
          <a:bodyPr wrap="square" rtlCol="0">
            <a:spAutoFit/>
          </a:bodyPr>
          <a:lstStyle/>
          <a:p>
            <a:pPr algn="ctr"/>
            <a:r>
              <a:rPr lang="en-GB" sz="2000" b="1" i="1" dirty="0" smtClean="0">
                <a:latin typeface="Arial" panose="020B0604020202020204" pitchFamily="34" charset="0"/>
                <a:cs typeface="Arial" panose="020B0604020202020204" pitchFamily="34" charset="0"/>
              </a:rPr>
              <a:t>Complete absence of bedrock evidence for Greater India subduction zone is </a:t>
            </a:r>
            <a:r>
              <a:rPr lang="en-GB" sz="2000" b="1" i="1" u="sng" dirty="0" smtClean="0">
                <a:latin typeface="Arial" panose="020B0604020202020204" pitchFamily="34" charset="0"/>
                <a:cs typeface="Arial" panose="020B0604020202020204" pitchFamily="34" charset="0"/>
              </a:rPr>
              <a:t>unprecedented</a:t>
            </a:r>
            <a:endParaRPr lang="en-GB" sz="2000" b="1" i="1" u="sng" dirty="0">
              <a:latin typeface="Arial" panose="020B0604020202020204" pitchFamily="34" charset="0"/>
              <a:cs typeface="Arial" panose="020B0604020202020204" pitchFamily="34" charset="0"/>
            </a:endParaRPr>
          </a:p>
        </p:txBody>
      </p:sp>
      <p:sp>
        <p:nvSpPr>
          <p:cNvPr id="21" name="TextBox 20"/>
          <p:cNvSpPr txBox="1"/>
          <p:nvPr/>
        </p:nvSpPr>
        <p:spPr>
          <a:xfrm>
            <a:off x="1231309" y="6022283"/>
            <a:ext cx="9462091" cy="707886"/>
          </a:xfrm>
          <a:prstGeom prst="rect">
            <a:avLst/>
          </a:prstGeom>
          <a:solidFill>
            <a:schemeClr val="bg1"/>
          </a:solidFill>
          <a:ln w="76200">
            <a:solidFill>
              <a:srgbClr val="FF0000"/>
            </a:solidFill>
          </a:ln>
        </p:spPr>
        <p:txBody>
          <a:bodyPr wrap="square" rtlCol="0">
            <a:spAutoFit/>
          </a:bodyPr>
          <a:lstStyle/>
          <a:p>
            <a:pPr algn="ctr"/>
            <a:r>
              <a:rPr lang="en-GB" sz="2000" b="1" i="1" dirty="0" smtClean="0">
                <a:latin typeface="Arial" panose="020B0604020202020204" pitchFamily="34" charset="0"/>
                <a:cs typeface="Arial" panose="020B0604020202020204" pitchFamily="34" charset="0"/>
              </a:rPr>
              <a:t>Is subduction-erosion of Greater India Basin trench compatible with Himalayan underplating and accretion…?</a:t>
            </a:r>
            <a:endParaRPr lang="en-GB" sz="2000" b="1" i="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4513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6054"/>
          <a:stretch/>
        </p:blipFill>
        <p:spPr>
          <a:xfrm>
            <a:off x="140732" y="776288"/>
            <a:ext cx="11910536" cy="4897469"/>
          </a:xfrm>
        </p:spPr>
      </p:pic>
      <p:sp>
        <p:nvSpPr>
          <p:cNvPr id="5" name="Title 1"/>
          <p:cNvSpPr txBox="1">
            <a:spLocks/>
          </p:cNvSpPr>
          <p:nvPr/>
        </p:nvSpPr>
        <p:spPr>
          <a:xfrm>
            <a:off x="0" y="0"/>
            <a:ext cx="12192000" cy="695325"/>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smtClean="0">
                <a:latin typeface="Arial" panose="020B0604020202020204" pitchFamily="34" charset="0"/>
                <a:cs typeface="Arial" panose="020B0604020202020204" pitchFamily="34" charset="0"/>
              </a:rPr>
              <a:t>All models carry significant inconsistencies</a:t>
            </a:r>
            <a:endParaRPr lang="en-GB" sz="3600" b="1" dirty="0">
              <a:latin typeface="Arial" panose="020B0604020202020204" pitchFamily="34" charset="0"/>
              <a:cs typeface="Arial" panose="020B0604020202020204" pitchFamily="34" charset="0"/>
            </a:endParaRPr>
          </a:p>
        </p:txBody>
      </p:sp>
      <p:sp>
        <p:nvSpPr>
          <p:cNvPr id="7" name="TextBox 6"/>
          <p:cNvSpPr txBox="1"/>
          <p:nvPr/>
        </p:nvSpPr>
        <p:spPr>
          <a:xfrm>
            <a:off x="798286" y="5308289"/>
            <a:ext cx="3541486" cy="1477328"/>
          </a:xfrm>
          <a:prstGeom prst="rect">
            <a:avLst/>
          </a:prstGeom>
          <a:solidFill>
            <a:schemeClr val="bg1"/>
          </a:solidFill>
          <a:ln w="76200">
            <a:solidFill>
              <a:srgbClr val="FF0000"/>
            </a:solidFill>
          </a:ln>
        </p:spPr>
        <p:txBody>
          <a:bodyPr wrap="square" rtlCol="0">
            <a:spAutoFit/>
          </a:bodyPr>
          <a:lstStyle/>
          <a:p>
            <a:pPr marL="342900" indent="-342900">
              <a:buFontTx/>
              <a:buChar char="-"/>
            </a:pPr>
            <a:r>
              <a:rPr lang="en-GB" b="1" i="1" dirty="0" smtClean="0">
                <a:latin typeface="Arial" panose="020B0604020202020204" pitchFamily="34" charset="0"/>
                <a:cs typeface="Arial" panose="020B0604020202020204" pitchFamily="34" charset="0"/>
              </a:rPr>
              <a:t>Poorly supported by bedrock record</a:t>
            </a:r>
          </a:p>
          <a:p>
            <a:pPr marL="342900" indent="-342900">
              <a:buFontTx/>
              <a:buChar char="-"/>
            </a:pPr>
            <a:r>
              <a:rPr lang="en-GB" b="1" i="1" dirty="0" smtClean="0">
                <a:latin typeface="Arial" panose="020B0604020202020204" pitchFamily="34" charset="0"/>
                <a:cs typeface="Arial" panose="020B0604020202020204" pitchFamily="34" charset="0"/>
              </a:rPr>
              <a:t>Tomographic resolution too low to test presence of intra-oceanic slab</a:t>
            </a:r>
          </a:p>
        </p:txBody>
      </p:sp>
      <p:sp>
        <p:nvSpPr>
          <p:cNvPr id="8" name="TextBox 7"/>
          <p:cNvSpPr txBox="1"/>
          <p:nvPr/>
        </p:nvSpPr>
        <p:spPr>
          <a:xfrm>
            <a:off x="4325257" y="5308289"/>
            <a:ext cx="3541486" cy="1477328"/>
          </a:xfrm>
          <a:prstGeom prst="rect">
            <a:avLst/>
          </a:prstGeom>
          <a:solidFill>
            <a:schemeClr val="bg1"/>
          </a:solidFill>
          <a:ln w="76200">
            <a:solidFill>
              <a:srgbClr val="FF0000"/>
            </a:solidFill>
          </a:ln>
        </p:spPr>
        <p:txBody>
          <a:bodyPr wrap="square" rtlCol="0">
            <a:spAutoFit/>
          </a:bodyPr>
          <a:lstStyle/>
          <a:p>
            <a:pPr marL="342900" indent="-342900">
              <a:buFontTx/>
              <a:buChar char="-"/>
            </a:pPr>
            <a:r>
              <a:rPr lang="en-GB" b="1" i="1" dirty="0" smtClean="0">
                <a:latin typeface="Arial" panose="020B0604020202020204" pitchFamily="34" charset="0"/>
                <a:cs typeface="Arial" panose="020B0604020202020204" pitchFamily="34" charset="0"/>
              </a:rPr>
              <a:t>Extreme volume of continental subduction</a:t>
            </a:r>
          </a:p>
          <a:p>
            <a:pPr marL="342900" indent="-342900">
              <a:buFontTx/>
              <a:buChar char="-"/>
            </a:pPr>
            <a:r>
              <a:rPr lang="en-GB" b="1" i="1" dirty="0" smtClean="0">
                <a:latin typeface="Arial" panose="020B0604020202020204" pitchFamily="34" charset="0"/>
                <a:cs typeface="Arial" panose="020B0604020202020204" pitchFamily="34" charset="0"/>
              </a:rPr>
              <a:t>Requires specific lithospheric criteria (untested &amp; unconstrained)</a:t>
            </a:r>
          </a:p>
        </p:txBody>
      </p:sp>
      <p:sp>
        <p:nvSpPr>
          <p:cNvPr id="9" name="TextBox 8"/>
          <p:cNvSpPr txBox="1"/>
          <p:nvPr/>
        </p:nvSpPr>
        <p:spPr>
          <a:xfrm>
            <a:off x="7855290" y="5308289"/>
            <a:ext cx="3541486" cy="1477328"/>
          </a:xfrm>
          <a:prstGeom prst="rect">
            <a:avLst/>
          </a:prstGeom>
          <a:solidFill>
            <a:schemeClr val="bg1"/>
          </a:solidFill>
          <a:ln w="76200">
            <a:solidFill>
              <a:srgbClr val="FF0000"/>
            </a:solidFill>
          </a:ln>
        </p:spPr>
        <p:txBody>
          <a:bodyPr wrap="square" rtlCol="0">
            <a:spAutoFit/>
          </a:bodyPr>
          <a:lstStyle/>
          <a:p>
            <a:pPr marL="342900" indent="-342900">
              <a:buFontTx/>
              <a:buChar char="-"/>
            </a:pPr>
            <a:r>
              <a:rPr lang="en-GB" b="1" i="1" dirty="0" smtClean="0">
                <a:latin typeface="Arial" panose="020B0604020202020204" pitchFamily="34" charset="0"/>
                <a:cs typeface="Arial" panose="020B0604020202020204" pitchFamily="34" charset="0"/>
              </a:rPr>
              <a:t>No bedrock evidence for Greater India Basin suture</a:t>
            </a:r>
          </a:p>
          <a:p>
            <a:pPr marL="342900" indent="-342900">
              <a:buFontTx/>
              <a:buChar char="-"/>
            </a:pPr>
            <a:r>
              <a:rPr lang="en-GB" b="1" i="1" dirty="0" smtClean="0">
                <a:latin typeface="Arial" panose="020B0604020202020204" pitchFamily="34" charset="0"/>
                <a:cs typeface="Arial" panose="020B0604020202020204" pitchFamily="34" charset="0"/>
              </a:rPr>
              <a:t>Subduction erosion hard to reconcile with underplating &amp; accretion of GHS</a:t>
            </a:r>
          </a:p>
        </p:txBody>
      </p:sp>
    </p:spTree>
    <p:extLst>
      <p:ext uri="{BB962C8B-B14F-4D97-AF65-F5344CB8AC3E}">
        <p14:creationId xmlns:p14="http://schemas.microsoft.com/office/powerpoint/2010/main" val="3534940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544651"/>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smtClean="0">
                <a:latin typeface="Arial" panose="020B0604020202020204" pitchFamily="34" charset="0"/>
                <a:cs typeface="Arial" panose="020B0604020202020204" pitchFamily="34" charset="0"/>
              </a:rPr>
              <a:t>Future research &amp; hypotheses to test…</a:t>
            </a:r>
            <a:endParaRPr lang="en-GB" sz="3600" b="1" dirty="0">
              <a:latin typeface="Arial" panose="020B0604020202020204" pitchFamily="34" charset="0"/>
              <a:cs typeface="Arial" panose="020B0604020202020204" pitchFamily="34" charset="0"/>
            </a:endParaRPr>
          </a:p>
        </p:txBody>
      </p:sp>
      <p:sp>
        <p:nvSpPr>
          <p:cNvPr id="5" name="Rectangle 4"/>
          <p:cNvSpPr/>
          <p:nvPr/>
        </p:nvSpPr>
        <p:spPr>
          <a:xfrm>
            <a:off x="209550" y="506551"/>
            <a:ext cx="11772900" cy="6363280"/>
          </a:xfrm>
          <a:prstGeom prst="rect">
            <a:avLst/>
          </a:prstGeom>
        </p:spPr>
        <p:txBody>
          <a:bodyPr wrap="square">
            <a:spAutoFit/>
          </a:bodyPr>
          <a:lstStyle/>
          <a:p>
            <a:pPr marL="342900" indent="-342900">
              <a:lnSpc>
                <a:spcPct val="150000"/>
              </a:lnSpc>
              <a:spcAft>
                <a:spcPts val="300"/>
              </a:spcAft>
              <a:buAutoNum type="arabicParenBoth"/>
            </a:pPr>
            <a:r>
              <a:rPr lang="en-GB" sz="2000" dirty="0" smtClean="0">
                <a:latin typeface="Arial" panose="020B0604020202020204" pitchFamily="34" charset="0"/>
                <a:ea typeface="Calibri" panose="020F0502020204030204" pitchFamily="34" charset="0"/>
                <a:cs typeface="Arial" panose="020B0604020202020204" pitchFamily="34" charset="0"/>
              </a:rPr>
              <a:t>Timing of </a:t>
            </a:r>
            <a:r>
              <a:rPr lang="en-GB" sz="2000" b="1" dirty="0" smtClean="0">
                <a:latin typeface="Arial" panose="020B0604020202020204" pitchFamily="34" charset="0"/>
                <a:ea typeface="Calibri" panose="020F0502020204030204" pitchFamily="34" charset="0"/>
                <a:cs typeface="Arial" panose="020B0604020202020204" pitchFamily="34" charset="0"/>
              </a:rPr>
              <a:t>Karakoram-Kohistan collision</a:t>
            </a:r>
          </a:p>
          <a:p>
            <a:pPr marL="342900" indent="-342900">
              <a:lnSpc>
                <a:spcPct val="150000"/>
              </a:lnSpc>
              <a:spcAft>
                <a:spcPts val="300"/>
              </a:spcAft>
              <a:buAutoNum type="arabicParenBoth"/>
            </a:pPr>
            <a:r>
              <a:rPr lang="en-GB" sz="2000" dirty="0" smtClean="0">
                <a:latin typeface="Arial" panose="020B0604020202020204" pitchFamily="34" charset="0"/>
                <a:ea typeface="Calibri" panose="020F0502020204030204" pitchFamily="34" charset="0"/>
                <a:cs typeface="Arial" panose="020B0604020202020204" pitchFamily="34" charset="0"/>
              </a:rPr>
              <a:t>Evidence </a:t>
            </a:r>
            <a:r>
              <a:rPr lang="en-GB" sz="2000" dirty="0">
                <a:latin typeface="Arial" panose="020B0604020202020204" pitchFamily="34" charset="0"/>
                <a:ea typeface="Calibri" panose="020F0502020204030204" pitchFamily="34" charset="0"/>
                <a:cs typeface="Arial" panose="020B0604020202020204" pitchFamily="34" charset="0"/>
              </a:rPr>
              <a:t>for or against </a:t>
            </a:r>
            <a:r>
              <a:rPr lang="en-GB" sz="2000" b="1" dirty="0">
                <a:latin typeface="Arial" panose="020B0604020202020204" pitchFamily="34" charset="0"/>
                <a:ea typeface="Calibri" panose="020F0502020204030204" pitchFamily="34" charset="0"/>
                <a:cs typeface="Arial" panose="020B0604020202020204" pitchFamily="34" charset="0"/>
              </a:rPr>
              <a:t>post-80 Ma intra-oceanic magmatism </a:t>
            </a:r>
            <a:r>
              <a:rPr lang="en-GB" sz="2000" dirty="0">
                <a:latin typeface="Arial" panose="020B0604020202020204" pitchFamily="34" charset="0"/>
                <a:ea typeface="Calibri" panose="020F0502020204030204" pitchFamily="34" charset="0"/>
                <a:cs typeface="Arial" panose="020B0604020202020204" pitchFamily="34" charset="0"/>
              </a:rPr>
              <a:t>in the Indus suture </a:t>
            </a:r>
            <a:r>
              <a:rPr lang="en-GB" sz="2000" dirty="0" smtClean="0">
                <a:latin typeface="Arial" panose="020B0604020202020204" pitchFamily="34" charset="0"/>
                <a:ea typeface="Calibri" panose="020F0502020204030204" pitchFamily="34" charset="0"/>
                <a:cs typeface="Arial" panose="020B0604020202020204" pitchFamily="34" charset="0"/>
              </a:rPr>
              <a:t>zone</a:t>
            </a:r>
          </a:p>
          <a:p>
            <a:pPr marL="342900" indent="-342900">
              <a:lnSpc>
                <a:spcPct val="150000"/>
              </a:lnSpc>
              <a:spcAft>
                <a:spcPts val="300"/>
              </a:spcAft>
              <a:buAutoNum type="arabicParenBoth"/>
            </a:pPr>
            <a:r>
              <a:rPr lang="en-GB" sz="2000" dirty="0" smtClean="0">
                <a:latin typeface="Arial" panose="020B0604020202020204" pitchFamily="34" charset="0"/>
                <a:ea typeface="Calibri" panose="020F0502020204030204" pitchFamily="34" charset="0"/>
                <a:cs typeface="Arial" panose="020B0604020202020204" pitchFamily="34" charset="0"/>
              </a:rPr>
              <a:t>Compatibility between </a:t>
            </a:r>
            <a:r>
              <a:rPr lang="en-GB" sz="2000" b="1" dirty="0" smtClean="0">
                <a:latin typeface="Arial" panose="020B0604020202020204" pitchFamily="34" charset="0"/>
                <a:ea typeface="Calibri" panose="020F0502020204030204" pitchFamily="34" charset="0"/>
                <a:cs typeface="Arial" panose="020B0604020202020204" pitchFamily="34" charset="0"/>
              </a:rPr>
              <a:t>Himalayan accretion </a:t>
            </a:r>
            <a:r>
              <a:rPr lang="en-GB" sz="2000" b="1" dirty="0">
                <a:latin typeface="Arial" panose="020B0604020202020204" pitchFamily="34" charset="0"/>
                <a:ea typeface="Calibri" panose="020F0502020204030204" pitchFamily="34" charset="0"/>
                <a:cs typeface="Arial" panose="020B0604020202020204" pitchFamily="34" charset="0"/>
              </a:rPr>
              <a:t>and underplating </a:t>
            </a:r>
            <a:r>
              <a:rPr lang="en-GB" sz="2000" b="1" dirty="0" smtClean="0">
                <a:latin typeface="Arial" panose="020B0604020202020204" pitchFamily="34" charset="0"/>
                <a:ea typeface="Calibri" panose="020F0502020204030204" pitchFamily="34" charset="0"/>
                <a:cs typeface="Arial" panose="020B0604020202020204" pitchFamily="34" charset="0"/>
              </a:rPr>
              <a:t>and subduction-erosion </a:t>
            </a:r>
            <a:r>
              <a:rPr lang="en-GB" sz="2000" b="1" dirty="0">
                <a:latin typeface="Arial" panose="020B0604020202020204" pitchFamily="34" charset="0"/>
                <a:ea typeface="Calibri" panose="020F0502020204030204" pitchFamily="34" charset="0"/>
                <a:cs typeface="Arial" panose="020B0604020202020204" pitchFamily="34" charset="0"/>
              </a:rPr>
              <a:t>of the Greater India Basin </a:t>
            </a:r>
            <a:r>
              <a:rPr lang="en-GB" sz="2000" b="1" dirty="0" smtClean="0">
                <a:latin typeface="Arial" panose="020B0604020202020204" pitchFamily="34" charset="0"/>
                <a:ea typeface="Calibri" panose="020F0502020204030204" pitchFamily="34" charset="0"/>
                <a:cs typeface="Arial" panose="020B0604020202020204" pitchFamily="34" charset="0"/>
              </a:rPr>
              <a:t>forearc</a:t>
            </a:r>
          </a:p>
          <a:p>
            <a:pPr marL="342900" indent="-342900">
              <a:lnSpc>
                <a:spcPct val="150000"/>
              </a:lnSpc>
              <a:spcAft>
                <a:spcPts val="300"/>
              </a:spcAft>
              <a:buAutoNum type="arabicParenBoth"/>
            </a:pPr>
            <a:r>
              <a:rPr lang="en-GB" sz="2000" b="1" dirty="0" smtClean="0">
                <a:latin typeface="Arial" panose="020B0604020202020204" pitchFamily="34" charset="0"/>
                <a:ea typeface="Calibri" panose="020F0502020204030204" pitchFamily="34" charset="0"/>
                <a:cs typeface="Arial" panose="020B0604020202020204" pitchFamily="34" charset="0"/>
              </a:rPr>
              <a:t>Pre-collisional </a:t>
            </a:r>
            <a:r>
              <a:rPr lang="en-GB" sz="2000" b="1" dirty="0">
                <a:latin typeface="Arial" panose="020B0604020202020204" pitchFamily="34" charset="0"/>
                <a:ea typeface="Calibri" panose="020F0502020204030204" pitchFamily="34" charset="0"/>
                <a:cs typeface="Arial" panose="020B0604020202020204" pitchFamily="34" charset="0"/>
              </a:rPr>
              <a:t>restoration of Greater India </a:t>
            </a:r>
            <a:r>
              <a:rPr lang="en-GB" sz="2000" dirty="0">
                <a:latin typeface="Arial" panose="020B0604020202020204" pitchFamily="34" charset="0"/>
                <a:ea typeface="Calibri" panose="020F0502020204030204" pitchFamily="34" charset="0"/>
                <a:cs typeface="Arial" panose="020B0604020202020204" pitchFamily="34" charset="0"/>
              </a:rPr>
              <a:t>prior to break-up of Gondwana, and its fit with western Australia and the surrounding continental </a:t>
            </a:r>
            <a:r>
              <a:rPr lang="en-GB" sz="2000" dirty="0" smtClean="0">
                <a:latin typeface="Arial" panose="020B0604020202020204" pitchFamily="34" charset="0"/>
                <a:ea typeface="Calibri" panose="020F0502020204030204" pitchFamily="34" charset="0"/>
                <a:cs typeface="Arial" panose="020B0604020202020204" pitchFamily="34" charset="0"/>
              </a:rPr>
              <a:t>blocks</a:t>
            </a:r>
          </a:p>
          <a:p>
            <a:pPr marL="342900" indent="-342900">
              <a:lnSpc>
                <a:spcPct val="150000"/>
              </a:lnSpc>
              <a:spcAft>
                <a:spcPts val="300"/>
              </a:spcAft>
              <a:buAutoNum type="arabicParenBoth"/>
            </a:pPr>
            <a:r>
              <a:rPr lang="en-GB" sz="2000" dirty="0" smtClean="0">
                <a:latin typeface="Arial" panose="020B0604020202020204" pitchFamily="34" charset="0"/>
                <a:ea typeface="Calibri" panose="020F0502020204030204" pitchFamily="34" charset="0"/>
                <a:cs typeface="Arial" panose="020B0604020202020204" pitchFamily="34" charset="0"/>
              </a:rPr>
              <a:t>The </a:t>
            </a:r>
            <a:r>
              <a:rPr lang="en-GB" sz="2000" b="1" dirty="0">
                <a:latin typeface="Arial" panose="020B0604020202020204" pitchFamily="34" charset="0"/>
                <a:ea typeface="Calibri" panose="020F0502020204030204" pitchFamily="34" charset="0"/>
                <a:cs typeface="Arial" panose="020B0604020202020204" pitchFamily="34" charset="0"/>
              </a:rPr>
              <a:t>composition, structure and rheology of Greater India </a:t>
            </a:r>
            <a:r>
              <a:rPr lang="en-GB" sz="2000" dirty="0">
                <a:latin typeface="Arial" panose="020B0604020202020204" pitchFamily="34" charset="0"/>
                <a:ea typeface="Calibri" panose="020F0502020204030204" pitchFamily="34" charset="0"/>
                <a:cs typeface="Arial" panose="020B0604020202020204" pitchFamily="34" charset="0"/>
              </a:rPr>
              <a:t>crust and lithosphere and their mechanical </a:t>
            </a:r>
            <a:r>
              <a:rPr lang="en-GB" sz="2000" b="1" dirty="0">
                <a:latin typeface="Arial" panose="020B0604020202020204" pitchFamily="34" charset="0"/>
                <a:ea typeface="Calibri" panose="020F0502020204030204" pitchFamily="34" charset="0"/>
                <a:cs typeface="Arial" panose="020B0604020202020204" pitchFamily="34" charset="0"/>
              </a:rPr>
              <a:t>limits of continental </a:t>
            </a:r>
            <a:r>
              <a:rPr lang="en-GB" sz="2000" b="1" dirty="0" smtClean="0">
                <a:latin typeface="Arial" panose="020B0604020202020204" pitchFamily="34" charset="0"/>
                <a:ea typeface="Calibri" panose="020F0502020204030204" pitchFamily="34" charset="0"/>
                <a:cs typeface="Arial" panose="020B0604020202020204" pitchFamily="34" charset="0"/>
              </a:rPr>
              <a:t>subduction</a:t>
            </a:r>
          </a:p>
          <a:p>
            <a:pPr marL="342900" indent="-342900">
              <a:lnSpc>
                <a:spcPct val="150000"/>
              </a:lnSpc>
              <a:spcAft>
                <a:spcPts val="300"/>
              </a:spcAft>
              <a:buAutoNum type="arabicParenBoth"/>
            </a:pPr>
            <a:r>
              <a:rPr lang="en-GB" sz="2000" b="1" dirty="0" smtClean="0">
                <a:latin typeface="Arial" panose="020B0604020202020204" pitchFamily="34" charset="0"/>
                <a:ea typeface="Calibri" panose="020F0502020204030204" pitchFamily="34" charset="0"/>
                <a:cs typeface="Arial" panose="020B0604020202020204" pitchFamily="34" charset="0"/>
              </a:rPr>
              <a:t>New </a:t>
            </a:r>
            <a:r>
              <a:rPr lang="en-GB" sz="2000" b="1" dirty="0">
                <a:latin typeface="Arial" panose="020B0604020202020204" pitchFamily="34" charset="0"/>
                <a:ea typeface="Calibri" panose="020F0502020204030204" pitchFamily="34" charset="0"/>
                <a:cs typeface="Arial" panose="020B0604020202020204" pitchFamily="34" charset="0"/>
              </a:rPr>
              <a:t>seismic tomography models </a:t>
            </a:r>
            <a:r>
              <a:rPr lang="en-GB" sz="2000" dirty="0">
                <a:latin typeface="Arial" panose="020B0604020202020204" pitchFamily="34" charset="0"/>
                <a:ea typeface="Calibri" panose="020F0502020204030204" pitchFamily="34" charset="0"/>
                <a:cs typeface="Arial" panose="020B0604020202020204" pitchFamily="34" charset="0"/>
              </a:rPr>
              <a:t>of the Indian hemisphere with improved resolution beneath the Indian </a:t>
            </a:r>
            <a:r>
              <a:rPr lang="en-GB" sz="2000" dirty="0" smtClean="0">
                <a:latin typeface="Arial" panose="020B0604020202020204" pitchFamily="34" charset="0"/>
                <a:ea typeface="Calibri" panose="020F0502020204030204" pitchFamily="34" charset="0"/>
                <a:cs typeface="Arial" panose="020B0604020202020204" pitchFamily="34" charset="0"/>
              </a:rPr>
              <a:t>Ocean</a:t>
            </a:r>
          </a:p>
          <a:p>
            <a:pPr marL="342900" indent="-342900">
              <a:lnSpc>
                <a:spcPct val="150000"/>
              </a:lnSpc>
              <a:spcAft>
                <a:spcPts val="300"/>
              </a:spcAft>
              <a:buAutoNum type="arabicParenBoth"/>
            </a:pPr>
            <a:r>
              <a:rPr lang="en-GB" sz="2000" b="1" dirty="0" smtClean="0">
                <a:latin typeface="Arial" panose="020B0604020202020204" pitchFamily="34" charset="0"/>
                <a:ea typeface="Calibri" panose="020F0502020204030204" pitchFamily="34" charset="0"/>
                <a:cs typeface="Arial" panose="020B0604020202020204" pitchFamily="34" charset="0"/>
              </a:rPr>
              <a:t>Geophysical </a:t>
            </a:r>
            <a:r>
              <a:rPr lang="en-GB" sz="2000" b="1" dirty="0">
                <a:latin typeface="Arial" panose="020B0604020202020204" pitchFamily="34" charset="0"/>
                <a:ea typeface="Calibri" panose="020F0502020204030204" pitchFamily="34" charset="0"/>
                <a:cs typeface="Arial" panose="020B0604020202020204" pitchFamily="34" charset="0"/>
              </a:rPr>
              <a:t>tests </a:t>
            </a:r>
            <a:r>
              <a:rPr lang="en-GB" sz="2000" dirty="0">
                <a:latin typeface="Arial" panose="020B0604020202020204" pitchFamily="34" charset="0"/>
                <a:ea typeface="Calibri" panose="020F0502020204030204" pitchFamily="34" charset="0"/>
                <a:cs typeface="Arial" panose="020B0604020202020204" pitchFamily="34" charset="0"/>
              </a:rPr>
              <a:t>of the hypothesis that the </a:t>
            </a:r>
            <a:r>
              <a:rPr lang="en-GB" sz="2000" b="1" dirty="0">
                <a:latin typeface="Arial" panose="020B0604020202020204" pitchFamily="34" charset="0"/>
                <a:ea typeface="Calibri" panose="020F0502020204030204" pitchFamily="34" charset="0"/>
                <a:cs typeface="Arial" panose="020B0604020202020204" pitchFamily="34" charset="0"/>
              </a:rPr>
              <a:t>Greater India Basin forearc was subducted </a:t>
            </a:r>
            <a:r>
              <a:rPr lang="en-GB" sz="2000" dirty="0">
                <a:latin typeface="Arial" panose="020B0604020202020204" pitchFamily="34" charset="0"/>
                <a:ea typeface="Calibri" panose="020F0502020204030204" pitchFamily="34" charset="0"/>
                <a:cs typeface="Arial" panose="020B0604020202020204" pitchFamily="34" charset="0"/>
              </a:rPr>
              <a:t>beneath the Himalaya-Tibet orogenic </a:t>
            </a:r>
            <a:r>
              <a:rPr lang="en-GB" sz="2000" dirty="0" smtClean="0">
                <a:latin typeface="Arial" panose="020B0604020202020204" pitchFamily="34" charset="0"/>
                <a:ea typeface="Calibri" panose="020F0502020204030204" pitchFamily="34" charset="0"/>
                <a:cs typeface="Arial" panose="020B0604020202020204" pitchFamily="34" charset="0"/>
              </a:rPr>
              <a:t>system</a:t>
            </a:r>
          </a:p>
          <a:p>
            <a:pPr marL="342900" indent="-342900">
              <a:lnSpc>
                <a:spcPct val="150000"/>
              </a:lnSpc>
              <a:spcAft>
                <a:spcPts val="300"/>
              </a:spcAft>
              <a:buAutoNum type="arabicParenBoth"/>
            </a:pPr>
            <a:r>
              <a:rPr lang="en-GB" sz="2000" b="1" dirty="0" smtClean="0">
                <a:latin typeface="Arial" panose="020B0604020202020204" pitchFamily="34" charset="0"/>
                <a:ea typeface="Calibri" panose="020F0502020204030204" pitchFamily="34" charset="0"/>
                <a:cs typeface="Arial" panose="020B0604020202020204" pitchFamily="34" charset="0"/>
              </a:rPr>
              <a:t>Lithological </a:t>
            </a:r>
            <a:r>
              <a:rPr lang="en-GB" sz="2000" b="1" dirty="0">
                <a:latin typeface="Arial" panose="020B0604020202020204" pitchFamily="34" charset="0"/>
                <a:ea typeface="Calibri" panose="020F0502020204030204" pitchFamily="34" charset="0"/>
                <a:cs typeface="Arial" panose="020B0604020202020204" pitchFamily="34" charset="0"/>
              </a:rPr>
              <a:t>properties of seismically fast material </a:t>
            </a:r>
            <a:r>
              <a:rPr lang="en-GB" sz="2000" dirty="0">
                <a:latin typeface="Arial" panose="020B0604020202020204" pitchFamily="34" charset="0"/>
                <a:ea typeface="Calibri" panose="020F0502020204030204" pitchFamily="34" charset="0"/>
                <a:cs typeface="Arial" panose="020B0604020202020204" pitchFamily="34" charset="0"/>
              </a:rPr>
              <a:t>within the </a:t>
            </a:r>
            <a:r>
              <a:rPr lang="en-GB" sz="2000" b="1" dirty="0">
                <a:latin typeface="Arial" panose="020B0604020202020204" pitchFamily="34" charset="0"/>
                <a:ea typeface="Calibri" panose="020F0502020204030204" pitchFamily="34" charset="0"/>
                <a:cs typeface="Arial" panose="020B0604020202020204" pitchFamily="34" charset="0"/>
              </a:rPr>
              <a:t>mantle transition </a:t>
            </a:r>
            <a:r>
              <a:rPr lang="en-GB" sz="2000" b="1" dirty="0" smtClean="0">
                <a:latin typeface="Arial" panose="020B0604020202020204" pitchFamily="34" charset="0"/>
                <a:ea typeface="Calibri" panose="020F0502020204030204" pitchFamily="34" charset="0"/>
                <a:cs typeface="Arial" panose="020B0604020202020204" pitchFamily="34" charset="0"/>
              </a:rPr>
              <a:t>zone</a:t>
            </a:r>
            <a:r>
              <a:rPr lang="en-GB" sz="2000" dirty="0" smtClean="0">
                <a:latin typeface="Arial" panose="020B0604020202020204" pitchFamily="34" charset="0"/>
                <a:ea typeface="Calibri" panose="020F0502020204030204" pitchFamily="34" charset="0"/>
                <a:cs typeface="Arial" panose="020B0604020202020204" pitchFamily="34" charset="0"/>
              </a:rPr>
              <a:t>.</a:t>
            </a:r>
            <a:endParaRPr lang="en-GB"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29903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8" name="Content Placeholder 7" descr="Figure02_TibetMap_R1.pdf - Adobe Acrobat Reader DC"/>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97" t="14095" r="14448" b="2107"/>
          <a:stretch/>
        </p:blipFill>
        <p:spPr>
          <a:xfrm>
            <a:off x="1750741" y="122761"/>
            <a:ext cx="8196146" cy="4604928"/>
          </a:xfrm>
        </p:spPr>
      </p:pic>
      <p:pic>
        <p:nvPicPr>
          <p:cNvPr id="9" name="Picture 8" descr="Figure02_TibetMap_R1.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4573" t="54947" r="15214" b="1121"/>
          <a:stretch/>
        </p:blipFill>
        <p:spPr>
          <a:xfrm>
            <a:off x="2343614" y="4785882"/>
            <a:ext cx="6936058" cy="2072118"/>
          </a:xfrm>
          <a:prstGeom prst="rect">
            <a:avLst/>
          </a:prstGeom>
        </p:spPr>
      </p:pic>
      <p:sp>
        <p:nvSpPr>
          <p:cNvPr id="12" name="TextBox 11"/>
          <p:cNvSpPr txBox="1"/>
          <p:nvPr/>
        </p:nvSpPr>
        <p:spPr>
          <a:xfrm>
            <a:off x="24161" y="6534615"/>
            <a:ext cx="2929206"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
        <p:nvSpPr>
          <p:cNvPr id="13" name="TextBox 12"/>
          <p:cNvSpPr txBox="1"/>
          <p:nvPr/>
        </p:nvSpPr>
        <p:spPr>
          <a:xfrm>
            <a:off x="8968122" y="6210116"/>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5"/>
              </a:rPr>
              <a:t>https://doi.org/10.1016/j.earscirev.2020.103084</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77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 r="23" b="-129"/>
          <a:stretch/>
        </p:blipFill>
        <p:spPr>
          <a:xfrm>
            <a:off x="0" y="0"/>
            <a:ext cx="8660970" cy="6860235"/>
          </a:xfrm>
          <a:prstGeom prst="rect">
            <a:avLst/>
          </a:prstGeom>
        </p:spPr>
      </p:pic>
      <p:sp>
        <p:nvSpPr>
          <p:cNvPr id="18" name="TextBox 17"/>
          <p:cNvSpPr txBox="1"/>
          <p:nvPr/>
        </p:nvSpPr>
        <p:spPr>
          <a:xfrm>
            <a:off x="8615732" y="19670"/>
            <a:ext cx="3614276" cy="1200329"/>
          </a:xfrm>
          <a:prstGeom prst="rect">
            <a:avLst/>
          </a:prstGeom>
          <a:noFill/>
        </p:spPr>
        <p:txBody>
          <a:bodyPr wrap="square" rtlCol="0">
            <a:spAutoFit/>
          </a:bodyPr>
          <a:lstStyle/>
          <a:p>
            <a:pPr algn="ctr"/>
            <a:r>
              <a:rPr lang="en-GB" sz="2400" b="1" u="sng" dirty="0" smtClean="0">
                <a:latin typeface="Arial" panose="020B0604020202020204" pitchFamily="34" charset="0"/>
                <a:cs typeface="Arial" panose="020B0604020202020204" pitchFamily="34" charset="0"/>
              </a:rPr>
              <a:t>SUBDUCTION HISTORY:</a:t>
            </a:r>
          </a:p>
          <a:p>
            <a:pPr algn="ctr"/>
            <a:r>
              <a:rPr lang="en-GB" sz="2400" b="1" u="sng" dirty="0" smtClean="0">
                <a:latin typeface="Arial" panose="020B0604020202020204" pitchFamily="34" charset="0"/>
                <a:cs typeface="Arial" panose="020B0604020202020204" pitchFamily="34" charset="0"/>
              </a:rPr>
              <a:t> (BEDROCK RECORD)</a:t>
            </a:r>
            <a:endParaRPr lang="en-GB" sz="2400" b="1" u="sng" dirty="0">
              <a:latin typeface="Arial" panose="020B0604020202020204" pitchFamily="34" charset="0"/>
              <a:cs typeface="Arial" panose="020B0604020202020204" pitchFamily="34" charset="0"/>
            </a:endParaRPr>
          </a:p>
        </p:txBody>
      </p:sp>
      <p:sp>
        <p:nvSpPr>
          <p:cNvPr id="19" name="TextBox 18"/>
          <p:cNvSpPr txBox="1"/>
          <p:nvPr/>
        </p:nvSpPr>
        <p:spPr>
          <a:xfrm>
            <a:off x="8716725" y="1345369"/>
            <a:ext cx="3449254" cy="4339650"/>
          </a:xfrm>
          <a:prstGeom prst="rect">
            <a:avLst/>
          </a:prstGeom>
          <a:noFill/>
        </p:spPr>
        <p:txBody>
          <a:bodyPr wrap="square" rtlCol="0">
            <a:spAutoFit/>
          </a:bodyPr>
          <a:lstStyle/>
          <a:p>
            <a:pPr marL="0" lvl="1">
              <a:spcBef>
                <a:spcPts val="1200"/>
              </a:spcBef>
            </a:pPr>
            <a:r>
              <a:rPr lang="en-GB" b="1" dirty="0" smtClean="0">
                <a:latin typeface="Arial" panose="020B0604020202020204" pitchFamily="34" charset="0"/>
                <a:cs typeface="Arial" panose="020B0604020202020204" pitchFamily="34" charset="0"/>
              </a:rPr>
              <a:t>Qiangtang: ~185-110 Ma</a:t>
            </a:r>
          </a:p>
          <a:p>
            <a:pPr marL="0" lvl="1">
              <a:spcBef>
                <a:spcPts val="1200"/>
              </a:spcBef>
            </a:pPr>
            <a:r>
              <a:rPr lang="en-GB" b="1" dirty="0" smtClean="0">
                <a:latin typeface="Arial" panose="020B0604020202020204" pitchFamily="34" charset="0"/>
                <a:cs typeface="Arial" panose="020B0604020202020204" pitchFamily="34" charset="0"/>
              </a:rPr>
              <a:t>Karakoram: ~200-145 Ma, 130-90 Ma</a:t>
            </a:r>
          </a:p>
          <a:p>
            <a:pPr marL="0" lvl="1">
              <a:spcBef>
                <a:spcPts val="1200"/>
              </a:spcBef>
            </a:pPr>
            <a:r>
              <a:rPr lang="en-GB" b="1" dirty="0" smtClean="0">
                <a:latin typeface="Arial" panose="020B0604020202020204" pitchFamily="34" charset="0"/>
                <a:cs typeface="Arial" panose="020B0604020202020204" pitchFamily="34" charset="0"/>
              </a:rPr>
              <a:t>Lhasa: ~200-150 Ma, 110-40 Ma</a:t>
            </a:r>
          </a:p>
          <a:p>
            <a:pPr marL="0" lvl="1">
              <a:spcBef>
                <a:spcPts val="1200"/>
              </a:spcBef>
            </a:pPr>
            <a:r>
              <a:rPr lang="en-GB" b="1" dirty="0" smtClean="0">
                <a:latin typeface="Arial" panose="020B0604020202020204" pitchFamily="34" charset="0"/>
                <a:cs typeface="Arial" panose="020B0604020202020204" pitchFamily="34" charset="0"/>
              </a:rPr>
              <a:t>Kohistan: ~155-40 Ma</a:t>
            </a:r>
          </a:p>
          <a:p>
            <a:pPr marL="0" lvl="1">
              <a:spcBef>
                <a:spcPts val="1200"/>
              </a:spcBef>
            </a:pPr>
            <a:r>
              <a:rPr lang="en-GB" b="1" dirty="0" smtClean="0">
                <a:latin typeface="Arial" panose="020B0604020202020204" pitchFamily="34" charset="0"/>
                <a:cs typeface="Arial" panose="020B0604020202020204" pitchFamily="34" charset="0"/>
              </a:rPr>
              <a:t>Ladakh: ~105-85 Ma</a:t>
            </a:r>
          </a:p>
          <a:p>
            <a:pPr marL="0" lvl="1">
              <a:spcBef>
                <a:spcPts val="1200"/>
              </a:spcBef>
            </a:pPr>
            <a:r>
              <a:rPr lang="en-GB" b="1" dirty="0" smtClean="0">
                <a:latin typeface="Arial" panose="020B0604020202020204" pitchFamily="34" charset="0"/>
                <a:cs typeface="Arial" panose="020B0604020202020204" pitchFamily="34" charset="0"/>
              </a:rPr>
              <a:t>Indus Suture Ophiolites: ~165-110 Ma</a:t>
            </a:r>
          </a:p>
          <a:p>
            <a:pPr marL="0" lvl="1">
              <a:spcBef>
                <a:spcPts val="1200"/>
              </a:spcBef>
            </a:pPr>
            <a:r>
              <a:rPr lang="en-GB" b="1" dirty="0" smtClean="0">
                <a:latin typeface="Arial" panose="020B0604020202020204" pitchFamily="34" charset="0"/>
                <a:cs typeface="Arial" panose="020B0604020202020204" pitchFamily="34" charset="0"/>
              </a:rPr>
              <a:t>Other considerations: </a:t>
            </a:r>
            <a:r>
              <a:rPr lang="en-GB" dirty="0" err="1" smtClean="0">
                <a:latin typeface="Arial" panose="020B0604020202020204" pitchFamily="34" charset="0"/>
                <a:cs typeface="Arial" panose="020B0604020202020204" pitchFamily="34" charset="0"/>
              </a:rPr>
              <a:t>palaeomag</a:t>
            </a:r>
            <a:r>
              <a:rPr lang="en-GB" dirty="0" smtClean="0">
                <a:latin typeface="Arial" panose="020B0604020202020204" pitchFamily="34" charset="0"/>
                <a:cs typeface="Arial" panose="020B0604020202020204" pitchFamily="34" charset="0"/>
              </a:rPr>
              <a:t>, sedimentology, detrital zircon provenance</a:t>
            </a:r>
            <a:endParaRPr lang="en-GB" dirty="0">
              <a:latin typeface="Arial" panose="020B0604020202020204" pitchFamily="34" charset="0"/>
              <a:cs typeface="Arial" panose="020B0604020202020204" pitchFamily="34" charset="0"/>
            </a:endParaRPr>
          </a:p>
        </p:txBody>
      </p:sp>
      <p:sp>
        <p:nvSpPr>
          <p:cNvPr id="20" name="TextBox 19"/>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21" name="TextBox 20"/>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899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15732" y="19670"/>
            <a:ext cx="3614276" cy="1200329"/>
          </a:xfrm>
          <a:prstGeom prst="rect">
            <a:avLst/>
          </a:prstGeom>
          <a:noFill/>
        </p:spPr>
        <p:txBody>
          <a:bodyPr wrap="square" rtlCol="0">
            <a:spAutoFit/>
          </a:bodyPr>
          <a:lstStyle/>
          <a:p>
            <a:pPr algn="ctr"/>
            <a:r>
              <a:rPr lang="en-GB" sz="2400" b="1" u="sng" dirty="0" smtClean="0">
                <a:latin typeface="Arial" panose="020B0604020202020204" pitchFamily="34" charset="0"/>
                <a:cs typeface="Arial" panose="020B0604020202020204" pitchFamily="34" charset="0"/>
              </a:rPr>
              <a:t>SUBDUCTION HISTORY:</a:t>
            </a:r>
          </a:p>
          <a:p>
            <a:pPr algn="ctr"/>
            <a:r>
              <a:rPr lang="en-GB" sz="2400" b="1" u="sng" dirty="0" smtClean="0">
                <a:latin typeface="Arial" panose="020B0604020202020204" pitchFamily="34" charset="0"/>
                <a:cs typeface="Arial" panose="020B0604020202020204" pitchFamily="34" charset="0"/>
              </a:rPr>
              <a:t> (BEDROCK RECORD)</a:t>
            </a:r>
            <a:endParaRPr lang="en-GB" sz="2400" b="1" u="sng" dirty="0">
              <a:latin typeface="Arial" panose="020B0604020202020204" pitchFamily="34" charset="0"/>
              <a:cs typeface="Arial" panose="020B0604020202020204" pitchFamily="34" charset="0"/>
            </a:endParaRPr>
          </a:p>
        </p:txBody>
      </p:sp>
      <p:sp>
        <p:nvSpPr>
          <p:cNvPr id="5" name="TextBox 4"/>
          <p:cNvSpPr txBox="1"/>
          <p:nvPr/>
        </p:nvSpPr>
        <p:spPr>
          <a:xfrm>
            <a:off x="8716725" y="2381048"/>
            <a:ext cx="3449254" cy="1477328"/>
          </a:xfrm>
          <a:prstGeom prst="rect">
            <a:avLst/>
          </a:prstGeom>
          <a:noFill/>
        </p:spPr>
        <p:txBody>
          <a:bodyPr wrap="square" rtlCol="0">
            <a:spAutoFit/>
          </a:bodyPr>
          <a:lstStyle/>
          <a:p>
            <a:pPr marL="0" lvl="1">
              <a:spcBef>
                <a:spcPts val="1200"/>
              </a:spcBef>
            </a:pPr>
            <a:r>
              <a:rPr lang="en-GB" b="1" dirty="0" smtClean="0">
                <a:latin typeface="Arial" panose="020B0604020202020204" pitchFamily="34" charset="0"/>
                <a:cs typeface="Arial" panose="020B0604020202020204" pitchFamily="34" charset="0"/>
              </a:rPr>
              <a:t>Permissible subduction zone configurations for the post-Triassic central Tethys oceans based on bedrock observations</a:t>
            </a:r>
            <a:endParaRPr lang="en-GB" dirty="0">
              <a:latin typeface="Arial" panose="020B0604020202020204" pitchFamily="34" charset="0"/>
              <a:cs typeface="Arial" panose="020B0604020202020204" pitchFamily="34" charset="0"/>
            </a:endParaRPr>
          </a:p>
        </p:txBody>
      </p:sp>
      <p:sp>
        <p:nvSpPr>
          <p:cNvPr id="6" name="TextBox 5"/>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3"/>
              </a:rPr>
              <a:t>https://doi.org/10.1016/j.earscirev.2020.103084</a:t>
            </a:r>
            <a:endParaRPr lang="en-GB" sz="800" dirty="0">
              <a:latin typeface="Arial" panose="020B0604020202020204" pitchFamily="34" charset="0"/>
              <a:cs typeface="Arial" panose="020B0604020202020204" pitchFamily="34" charset="0"/>
            </a:endParaRPr>
          </a:p>
        </p:txBody>
      </p:sp>
      <p:sp>
        <p:nvSpPr>
          <p:cNvPr id="7" name="TextBox 6"/>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pic>
        <p:nvPicPr>
          <p:cNvPr id="8" name="Picture 7" descr="Figure07_SubductionConfiguration_R1.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22635" t="3333" r="22743"/>
          <a:stretch/>
        </p:blipFill>
        <p:spPr>
          <a:xfrm>
            <a:off x="1600199" y="19670"/>
            <a:ext cx="6642101" cy="6838612"/>
          </a:xfrm>
          <a:prstGeom prst="rect">
            <a:avLst/>
          </a:prstGeom>
        </p:spPr>
      </p:pic>
    </p:spTree>
    <p:extLst>
      <p:ext uri="{BB962C8B-B14F-4D97-AF65-F5344CB8AC3E}">
        <p14:creationId xmlns:p14="http://schemas.microsoft.com/office/powerpoint/2010/main" val="218164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0765"/>
          <a:stretch/>
        </p:blipFill>
        <p:spPr>
          <a:xfrm>
            <a:off x="268524" y="532745"/>
            <a:ext cx="11771076" cy="5631181"/>
          </a:xfrm>
          <a:prstGeom prst="rect">
            <a:avLst/>
          </a:prstGeom>
        </p:spPr>
      </p:pic>
      <p:sp>
        <p:nvSpPr>
          <p:cNvPr id="6" name="TextBox 5"/>
          <p:cNvSpPr txBox="1"/>
          <p:nvPr/>
        </p:nvSpPr>
        <p:spPr>
          <a:xfrm>
            <a:off x="1295400" y="0"/>
            <a:ext cx="9601200" cy="523220"/>
          </a:xfrm>
          <a:prstGeom prst="rect">
            <a:avLst/>
          </a:prstGeom>
          <a:noFill/>
        </p:spPr>
        <p:txBody>
          <a:bodyPr wrap="square" rtlCol="0">
            <a:spAutoFit/>
          </a:bodyPr>
          <a:lstStyle/>
          <a:p>
            <a:pPr algn="ctr"/>
            <a:r>
              <a:rPr lang="en-GB" sz="2800" b="1" u="sng" dirty="0" smtClean="0">
                <a:latin typeface="Arial" panose="020B0604020202020204" pitchFamily="34" charset="0"/>
                <a:cs typeface="Arial" panose="020B0604020202020204" pitchFamily="34" charset="0"/>
              </a:rPr>
              <a:t>SIZE OF GREATER INDIA</a:t>
            </a:r>
            <a:endParaRPr lang="en-GB" sz="2800" b="1" u="sng" dirty="0">
              <a:latin typeface="Arial" panose="020B0604020202020204" pitchFamily="34" charset="0"/>
              <a:cs typeface="Arial" panose="020B0604020202020204" pitchFamily="34" charset="0"/>
            </a:endParaRPr>
          </a:p>
        </p:txBody>
      </p:sp>
      <p:sp>
        <p:nvSpPr>
          <p:cNvPr id="7" name="TextBox 6"/>
          <p:cNvSpPr txBox="1"/>
          <p:nvPr/>
        </p:nvSpPr>
        <p:spPr>
          <a:xfrm>
            <a:off x="152400" y="6258580"/>
            <a:ext cx="11887200" cy="523220"/>
          </a:xfrm>
          <a:prstGeom prst="rect">
            <a:avLst/>
          </a:prstGeom>
          <a:noFill/>
        </p:spPr>
        <p:txBody>
          <a:bodyPr wrap="square" rtlCol="0">
            <a:spAutoFit/>
          </a:bodyPr>
          <a:lstStyle/>
          <a:p>
            <a:pPr algn="ctr"/>
            <a:r>
              <a:rPr lang="en-GB" sz="2800" b="1" i="1" dirty="0" smtClean="0">
                <a:latin typeface="Arial" panose="020B0604020202020204" pitchFamily="34" charset="0"/>
                <a:cs typeface="Arial" panose="020B0604020202020204" pitchFamily="34" charset="0"/>
              </a:rPr>
              <a:t>PRE-COLLISION INDIAN MARGIN ≥900 KM NORTH OF MFT</a:t>
            </a:r>
            <a:endParaRPr lang="en-GB" sz="2800" b="1" i="1" dirty="0">
              <a:latin typeface="Arial" panose="020B0604020202020204" pitchFamily="34" charset="0"/>
              <a:cs typeface="Arial" panose="020B0604020202020204" pitchFamily="34" charset="0"/>
            </a:endParaRPr>
          </a:p>
        </p:txBody>
      </p:sp>
      <p:sp>
        <p:nvSpPr>
          <p:cNvPr id="9" name="TextBox 8"/>
          <p:cNvSpPr txBox="1"/>
          <p:nvPr/>
        </p:nvSpPr>
        <p:spPr>
          <a:xfrm>
            <a:off x="8979573" y="330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10" name="TextBox 9"/>
          <p:cNvSpPr txBox="1"/>
          <p:nvPr/>
        </p:nvSpPr>
        <p:spPr>
          <a:xfrm>
            <a:off x="8979573" y="6007953"/>
            <a:ext cx="2929206"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148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2333625"/>
            <a:ext cx="11150600" cy="1325563"/>
          </a:xfrm>
        </p:spPr>
        <p:txBody>
          <a:bodyPr>
            <a:normAutofit fontScale="90000"/>
          </a:bodyPr>
          <a:lstStyle/>
          <a:p>
            <a:pPr algn="ctr"/>
            <a:r>
              <a:rPr lang="en-GB" b="1" dirty="0" smtClean="0">
                <a:latin typeface="Arial" panose="020B0604020202020204" pitchFamily="34" charset="0"/>
                <a:cs typeface="Arial" panose="020B0604020202020204" pitchFamily="34" charset="0"/>
              </a:rPr>
              <a:t>TOMOGRAPHY DATASETS</a:t>
            </a:r>
            <a:br>
              <a:rPr lang="en-GB" b="1" dirty="0" smtClean="0">
                <a:latin typeface="Arial" panose="020B0604020202020204" pitchFamily="34" charset="0"/>
                <a:cs typeface="Arial" panose="020B0604020202020204" pitchFamily="34" charset="0"/>
              </a:rPr>
            </a:br>
            <a:r>
              <a:rPr lang="en-GB" dirty="0" smtClean="0">
                <a:latin typeface="Arial" panose="020B0604020202020204" pitchFamily="34" charset="0"/>
                <a:cs typeface="Arial" panose="020B0604020202020204" pitchFamily="34" charset="0"/>
              </a:rPr>
              <a:t>DRAWN USING </a:t>
            </a:r>
            <a:r>
              <a:rPr lang="en-GB" dirty="0" smtClean="0">
                <a:latin typeface="Arial" panose="020B0604020202020204" pitchFamily="34" charset="0"/>
                <a:cs typeface="Arial" panose="020B0604020202020204" pitchFamily="34" charset="0"/>
                <a:hlinkClick r:id="rId2"/>
              </a:rPr>
              <a:t>SUBMACHINE</a:t>
            </a:r>
            <a:r>
              <a:rPr lang="en-GB"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sym typeface="Wingdings" panose="05000000000000000000" pitchFamily="2" charset="2"/>
              </a:rPr>
              <a:t>CLICK ME!</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09_Seismic350-600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667" t="12188" r="37291" b="1683"/>
          <a:stretch/>
        </p:blipFill>
        <p:spPr>
          <a:xfrm>
            <a:off x="3352800" y="0"/>
            <a:ext cx="5232400" cy="6820267"/>
          </a:xfrm>
          <a:prstGeom prst="rect">
            <a:avLst/>
          </a:prstGeom>
        </p:spPr>
      </p:pic>
      <p:sp>
        <p:nvSpPr>
          <p:cNvPr id="7" name="TextBox 6"/>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8" name="TextBox 7"/>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951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0_Seismic800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667" t="13141" r="37083" b="2448"/>
          <a:stretch/>
        </p:blipFill>
        <p:spPr>
          <a:xfrm>
            <a:off x="2933700" y="0"/>
            <a:ext cx="5359400" cy="6807055"/>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25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7422" y="1554692"/>
            <a:ext cx="6897156" cy="2369880"/>
          </a:xfrm>
          <a:prstGeom prst="rect">
            <a:avLst/>
          </a:prstGeom>
          <a:noFill/>
        </p:spPr>
        <p:txBody>
          <a:bodyPr wrap="square" rtlCol="0">
            <a:spAutoFit/>
          </a:bodyPr>
          <a:lstStyle/>
          <a:p>
            <a:pPr algn="ctr">
              <a:spcBef>
                <a:spcPts val="600"/>
              </a:spcBef>
              <a:spcAft>
                <a:spcPts val="1200"/>
              </a:spcAft>
            </a:pPr>
            <a:r>
              <a:rPr lang="en-GB" sz="3200" b="1" u="sng" dirty="0" smtClean="0">
                <a:latin typeface="Arial" panose="020B0604020202020204" pitchFamily="34" charset="0"/>
                <a:cs typeface="Arial" panose="020B0604020202020204" pitchFamily="34" charset="0"/>
              </a:rPr>
              <a:t>Models for India-Asia collision categorised based on:</a:t>
            </a:r>
          </a:p>
          <a:p>
            <a:pPr marL="457200" indent="-457200" algn="ctr">
              <a:spcAft>
                <a:spcPts val="1200"/>
              </a:spcAft>
              <a:buAutoNum type="arabicParenR"/>
            </a:pPr>
            <a:r>
              <a:rPr lang="en-GB" sz="3200" b="1" dirty="0" smtClean="0">
                <a:latin typeface="Arial" panose="020B0604020202020204" pitchFamily="34" charset="0"/>
                <a:cs typeface="Arial" panose="020B0604020202020204" pitchFamily="34" charset="0"/>
              </a:rPr>
              <a:t>Subduction zone configurations</a:t>
            </a:r>
          </a:p>
          <a:p>
            <a:pPr marL="457200" indent="-457200" algn="ctr">
              <a:spcAft>
                <a:spcPts val="1200"/>
              </a:spcAft>
              <a:buAutoNum type="arabicParenR"/>
            </a:pPr>
            <a:r>
              <a:rPr lang="en-GB" sz="3200" b="1" dirty="0" smtClean="0">
                <a:latin typeface="Arial" panose="020B0604020202020204" pitchFamily="34" charset="0"/>
                <a:cs typeface="Arial" panose="020B0604020202020204" pitchFamily="34" charset="0"/>
              </a:rPr>
              <a:t>Greater India restorations</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358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1_Seismic1300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667" t="12951" r="37083" b="2066"/>
          <a:stretch/>
        </p:blipFill>
        <p:spPr>
          <a:xfrm>
            <a:off x="3035300" y="0"/>
            <a:ext cx="5346700" cy="6837017"/>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6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2_CrossSectionA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2396" t="12760" r="32708" b="729"/>
          <a:stretch/>
        </p:blipFill>
        <p:spPr>
          <a:xfrm>
            <a:off x="2616200" y="0"/>
            <a:ext cx="6515100" cy="6847658"/>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0222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3_CrossSectionB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2292" t="12951" r="32708" b="729"/>
          <a:stretch/>
        </p:blipFill>
        <p:spPr>
          <a:xfrm>
            <a:off x="2565400" y="0"/>
            <a:ext cx="6591300" cy="6896454"/>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860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14_CrossSectionC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2605" t="12760" r="32604" b="1302"/>
          <a:stretch/>
        </p:blipFill>
        <p:spPr>
          <a:xfrm>
            <a:off x="2616200" y="0"/>
            <a:ext cx="6515100" cy="6818129"/>
          </a:xfrm>
          <a:prstGeom prst="rect">
            <a:avLst/>
          </a:prstGeom>
        </p:spPr>
      </p:pic>
      <p:sp>
        <p:nvSpPr>
          <p:cNvPr id="7" name="TextBox 6"/>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8" name="TextBox 7"/>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070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5_CrossSectionD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2396" t="12951" r="32604" b="1302"/>
          <a:stretch/>
        </p:blipFill>
        <p:spPr>
          <a:xfrm>
            <a:off x="2705100" y="0"/>
            <a:ext cx="6527800" cy="6784682"/>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850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6_CrossSectionE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1979" t="12570" r="32604" b="1492"/>
          <a:stretch/>
        </p:blipFill>
        <p:spPr>
          <a:xfrm>
            <a:off x="2463800" y="0"/>
            <a:ext cx="6578600" cy="6789841"/>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02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7_CrossSectionF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2188" t="13142" r="32500" b="1493"/>
          <a:stretch/>
        </p:blipFill>
        <p:spPr>
          <a:xfrm>
            <a:off x="2578100" y="38100"/>
            <a:ext cx="6591300" cy="6773130"/>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744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18_CrossSectionG_R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2604" t="13333" r="32605" b="156"/>
          <a:stretch/>
        </p:blipFill>
        <p:spPr>
          <a:xfrm>
            <a:off x="2565400" y="330199"/>
            <a:ext cx="6261100" cy="6595997"/>
          </a:xfrm>
          <a:prstGeom prst="rect">
            <a:avLst/>
          </a:prstGeom>
        </p:spPr>
      </p:pic>
      <p:sp>
        <p:nvSpPr>
          <p:cNvPr id="7" name="TextBox 6"/>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8" name="TextBox 7"/>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397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9_CrossSections_outlines_ALL_edit_red.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7917" r="27812"/>
          <a:stretch/>
        </p:blipFill>
        <p:spPr>
          <a:xfrm>
            <a:off x="3403600" y="0"/>
            <a:ext cx="5397500" cy="6858000"/>
          </a:xfrm>
          <a:prstGeom prst="rect">
            <a:avLst/>
          </a:prstGeom>
        </p:spPr>
      </p:pic>
      <p:sp>
        <p:nvSpPr>
          <p:cNvPr id="5" name="TextBox 4"/>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907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20_CrossSections_ANOMAMLIES.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7914" t="3704" r="27914"/>
          <a:stretch/>
        </p:blipFill>
        <p:spPr>
          <a:xfrm>
            <a:off x="3302001" y="12392"/>
            <a:ext cx="5397500" cy="6845608"/>
          </a:xfrm>
          <a:prstGeom prst="rect">
            <a:avLst/>
          </a:prstGeom>
        </p:spPr>
      </p:pic>
      <p:sp>
        <p:nvSpPr>
          <p:cNvPr id="8" name="TextBox 7"/>
          <p:cNvSpPr txBox="1"/>
          <p:nvPr/>
        </p:nvSpPr>
        <p:spPr>
          <a:xfrm>
            <a:off x="8746920" y="5798499"/>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9" name="TextBox 8"/>
          <p:cNvSpPr txBox="1"/>
          <p:nvPr/>
        </p:nvSpPr>
        <p:spPr>
          <a:xfrm>
            <a:off x="8746919" y="6496754"/>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96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0"/>
            <a:ext cx="12192000" cy="771525"/>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smtClean="0">
                <a:latin typeface="Arial" panose="020B0604020202020204" pitchFamily="34" charset="0"/>
                <a:cs typeface="Arial" panose="020B0604020202020204" pitchFamily="34" charset="0"/>
              </a:rPr>
              <a:t>1) Subduction zone configurations:</a:t>
            </a:r>
            <a:endParaRPr lang="en-GB" sz="3600" b="1" u="sng"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412" y="871991"/>
            <a:ext cx="9213756" cy="5593920"/>
          </a:xfrm>
          <a:prstGeom prst="rect">
            <a:avLst/>
          </a:prstGeom>
        </p:spPr>
      </p:pic>
      <p:sp>
        <p:nvSpPr>
          <p:cNvPr id="7" name="TextBox 6"/>
          <p:cNvSpPr txBox="1"/>
          <p:nvPr/>
        </p:nvSpPr>
        <p:spPr>
          <a:xfrm>
            <a:off x="7270309" y="6487870"/>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
        <p:nvSpPr>
          <p:cNvPr id="8" name="TextBox 7"/>
          <p:cNvSpPr txBox="1"/>
          <p:nvPr/>
        </p:nvSpPr>
        <p:spPr>
          <a:xfrm>
            <a:off x="33453" y="6218127"/>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696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0"/>
            <a:ext cx="12192000" cy="771525"/>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smtClean="0">
                <a:latin typeface="Arial" panose="020B0604020202020204" pitchFamily="34" charset="0"/>
                <a:cs typeface="Arial" panose="020B0604020202020204" pitchFamily="34" charset="0"/>
              </a:rPr>
              <a:t>1) Subduction zone configurations:</a:t>
            </a:r>
            <a:endParaRPr lang="en-GB" sz="3600" b="1" u="sng" dirty="0">
              <a:latin typeface="Arial" panose="020B0604020202020204" pitchFamily="34" charset="0"/>
              <a:cs typeface="Arial" panose="020B0604020202020204" pitchFamily="34" charset="0"/>
            </a:endParaRPr>
          </a:p>
        </p:txBody>
      </p:sp>
      <p:grpSp>
        <p:nvGrpSpPr>
          <p:cNvPr id="4" name="Group 3"/>
          <p:cNvGrpSpPr/>
          <p:nvPr/>
        </p:nvGrpSpPr>
        <p:grpSpPr>
          <a:xfrm>
            <a:off x="165098" y="1208510"/>
            <a:ext cx="11870237" cy="4962480"/>
            <a:chOff x="-4016526" y="-3786784"/>
            <a:chExt cx="8148236" cy="3406458"/>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0561"/>
            <a:stretch/>
          </p:blipFill>
          <p:spPr>
            <a:xfrm>
              <a:off x="-4016526" y="-3770856"/>
              <a:ext cx="5681258" cy="339053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947" t="50329" r="43354"/>
            <a:stretch/>
          </p:blipFill>
          <p:spPr>
            <a:xfrm>
              <a:off x="1649038" y="-3786784"/>
              <a:ext cx="2482672" cy="3406458"/>
            </a:xfrm>
            <a:prstGeom prst="rect">
              <a:avLst/>
            </a:prstGeom>
          </p:spPr>
        </p:pic>
      </p:grpSp>
      <p:sp>
        <p:nvSpPr>
          <p:cNvPr id="7" name="TextBox 6"/>
          <p:cNvSpPr txBox="1"/>
          <p:nvPr/>
        </p:nvSpPr>
        <p:spPr>
          <a:xfrm>
            <a:off x="9106129" y="6170990"/>
            <a:ext cx="2929206"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
        <p:nvSpPr>
          <p:cNvPr id="8" name="TextBox 7"/>
          <p:cNvSpPr txBox="1"/>
          <p:nvPr/>
        </p:nvSpPr>
        <p:spPr>
          <a:xfrm>
            <a:off x="33453" y="6218127"/>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5061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891"/>
          <a:stretch/>
        </p:blipFill>
        <p:spPr>
          <a:xfrm>
            <a:off x="140732" y="861499"/>
            <a:ext cx="11910536" cy="4906994"/>
          </a:xfrm>
        </p:spPr>
      </p:pic>
      <p:sp>
        <p:nvSpPr>
          <p:cNvPr id="8" name="TextBox 7"/>
          <p:cNvSpPr txBox="1"/>
          <p:nvPr/>
        </p:nvSpPr>
        <p:spPr>
          <a:xfrm>
            <a:off x="1047751" y="5757342"/>
            <a:ext cx="3038474" cy="400110"/>
          </a:xfrm>
          <a:prstGeom prst="rect">
            <a:avLst/>
          </a:prstGeom>
          <a:noFill/>
        </p:spPr>
        <p:txBody>
          <a:bodyPr wrap="square" rtlCol="0">
            <a:spAutoFit/>
          </a:bodyPr>
          <a:lstStyle/>
          <a:p>
            <a:pPr algn="ctr"/>
            <a:r>
              <a:rPr lang="en-GB" sz="2000" b="1" dirty="0" smtClean="0">
                <a:latin typeface="Arial" panose="020B0604020202020204" pitchFamily="34" charset="0"/>
                <a:cs typeface="Arial" panose="020B0604020202020204" pitchFamily="34" charset="0"/>
              </a:rPr>
              <a:t>DOUBLE SUBDUCTION</a:t>
            </a:r>
            <a:endParaRPr lang="en-GB" sz="2000" b="1" dirty="0">
              <a:latin typeface="Arial" panose="020B0604020202020204" pitchFamily="34" charset="0"/>
              <a:cs typeface="Arial" panose="020B0604020202020204" pitchFamily="34" charset="0"/>
            </a:endParaRPr>
          </a:p>
        </p:txBody>
      </p:sp>
      <p:sp>
        <p:nvSpPr>
          <p:cNvPr id="9" name="TextBox 8"/>
          <p:cNvSpPr txBox="1"/>
          <p:nvPr/>
        </p:nvSpPr>
        <p:spPr>
          <a:xfrm>
            <a:off x="4576763" y="5757342"/>
            <a:ext cx="3038474" cy="400110"/>
          </a:xfrm>
          <a:prstGeom prst="rect">
            <a:avLst/>
          </a:prstGeom>
          <a:noFill/>
        </p:spPr>
        <p:txBody>
          <a:bodyPr wrap="square" rtlCol="0">
            <a:spAutoFit/>
          </a:bodyPr>
          <a:lstStyle/>
          <a:p>
            <a:pPr algn="ctr"/>
            <a:r>
              <a:rPr lang="en-GB" sz="2000" b="1" dirty="0" smtClean="0">
                <a:latin typeface="Arial" panose="020B0604020202020204" pitchFamily="34" charset="0"/>
                <a:cs typeface="Arial" panose="020B0604020202020204" pitchFamily="34" charset="0"/>
              </a:rPr>
              <a:t>SINGLE SUBDUCTION</a:t>
            </a:r>
            <a:endParaRPr lang="en-GB" sz="2000" b="1" dirty="0">
              <a:latin typeface="Arial" panose="020B0604020202020204" pitchFamily="34" charset="0"/>
              <a:cs typeface="Arial" panose="020B0604020202020204" pitchFamily="34" charset="0"/>
            </a:endParaRPr>
          </a:p>
        </p:txBody>
      </p:sp>
      <p:sp>
        <p:nvSpPr>
          <p:cNvPr id="10" name="TextBox 9"/>
          <p:cNvSpPr txBox="1"/>
          <p:nvPr/>
        </p:nvSpPr>
        <p:spPr>
          <a:xfrm>
            <a:off x="8139113" y="5757342"/>
            <a:ext cx="3038474" cy="400110"/>
          </a:xfrm>
          <a:prstGeom prst="rect">
            <a:avLst/>
          </a:prstGeom>
          <a:noFill/>
        </p:spPr>
        <p:txBody>
          <a:bodyPr wrap="square" rtlCol="0">
            <a:spAutoFit/>
          </a:bodyPr>
          <a:lstStyle/>
          <a:p>
            <a:pPr algn="ctr"/>
            <a:r>
              <a:rPr lang="en-GB" sz="2000" b="1" dirty="0" smtClean="0">
                <a:latin typeface="Arial" panose="020B0604020202020204" pitchFamily="34" charset="0"/>
                <a:cs typeface="Arial" panose="020B0604020202020204" pitchFamily="34" charset="0"/>
              </a:rPr>
              <a:t>SINGLE SUBDUCTION</a:t>
            </a:r>
            <a:endParaRPr lang="en-GB" sz="2000" b="1" dirty="0">
              <a:latin typeface="Arial" panose="020B0604020202020204" pitchFamily="34" charset="0"/>
              <a:cs typeface="Arial" panose="020B0604020202020204" pitchFamily="34" charset="0"/>
            </a:endParaRPr>
          </a:p>
        </p:txBody>
      </p:sp>
      <p:sp>
        <p:nvSpPr>
          <p:cNvPr id="12" name="TextBox 11"/>
          <p:cNvSpPr txBox="1"/>
          <p:nvPr/>
        </p:nvSpPr>
        <p:spPr>
          <a:xfrm>
            <a:off x="165098" y="6566377"/>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
        <p:nvSpPr>
          <p:cNvPr id="13" name="Title 1"/>
          <p:cNvSpPr txBox="1">
            <a:spLocks/>
          </p:cNvSpPr>
          <p:nvPr/>
        </p:nvSpPr>
        <p:spPr>
          <a:xfrm>
            <a:off x="0" y="0"/>
            <a:ext cx="12192000" cy="771525"/>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smtClean="0">
                <a:latin typeface="Arial" panose="020B0604020202020204" pitchFamily="34" charset="0"/>
                <a:cs typeface="Arial" panose="020B0604020202020204" pitchFamily="34" charset="0"/>
              </a:rPr>
              <a:t>2) Greater India reconstructions:</a:t>
            </a:r>
            <a:endParaRPr lang="en-GB" sz="3600" b="1" u="sng" dirty="0">
              <a:latin typeface="Arial" panose="020B0604020202020204" pitchFamily="34" charset="0"/>
              <a:cs typeface="Arial" panose="020B0604020202020204" pitchFamily="34" charset="0"/>
            </a:endParaRPr>
          </a:p>
        </p:txBody>
      </p:sp>
      <p:sp>
        <p:nvSpPr>
          <p:cNvPr id="11" name="TextBox 10"/>
          <p:cNvSpPr txBox="1"/>
          <p:nvPr/>
        </p:nvSpPr>
        <p:spPr>
          <a:xfrm>
            <a:off x="33453" y="6218127"/>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4"/>
              </a:rPr>
              <a:t>https://doi.org/10.1016/j.earscirev.2020.103084</a:t>
            </a:r>
            <a:endParaRPr lang="en-GB" sz="800" dirty="0">
              <a:latin typeface="Arial" panose="020B0604020202020204" pitchFamily="34" charset="0"/>
              <a:cs typeface="Arial" panose="020B0604020202020204" pitchFamily="34" charset="0"/>
            </a:endParaRPr>
          </a:p>
        </p:txBody>
      </p:sp>
      <p:sp>
        <p:nvSpPr>
          <p:cNvPr id="14" name="TextBox 13"/>
          <p:cNvSpPr txBox="1"/>
          <p:nvPr/>
        </p:nvSpPr>
        <p:spPr>
          <a:xfrm>
            <a:off x="9122062" y="6510514"/>
            <a:ext cx="2929206"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081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615354"/>
            <a:ext cx="10896600" cy="4605337"/>
          </a:xfrm>
        </p:spPr>
        <p:txBody>
          <a:bodyPr>
            <a:normAutofit/>
          </a:bodyPr>
          <a:lstStyle/>
          <a:p>
            <a:pPr marL="514350" indent="-514350">
              <a:spcBef>
                <a:spcPts val="4800"/>
              </a:spcBef>
              <a:buFont typeface="+mj-lt"/>
              <a:buAutoNum type="arabicPeriod"/>
            </a:pPr>
            <a:r>
              <a:rPr lang="en-GB" b="1" dirty="0" smtClean="0"/>
              <a:t>Timing of collision </a:t>
            </a:r>
            <a:r>
              <a:rPr lang="en-GB" i="1" dirty="0" smtClean="0"/>
              <a:t>(CONSTRAINED: 59 ± 1 Ma – Kapp &amp; </a:t>
            </a:r>
            <a:r>
              <a:rPr lang="en-GB" i="1" dirty="0" err="1" smtClean="0"/>
              <a:t>DeCelles</a:t>
            </a:r>
            <a:r>
              <a:rPr lang="en-GB" i="1" dirty="0" smtClean="0"/>
              <a:t> 2019)</a:t>
            </a:r>
          </a:p>
          <a:p>
            <a:pPr marL="514350" indent="-514350">
              <a:spcBef>
                <a:spcPts val="4800"/>
              </a:spcBef>
              <a:buFont typeface="+mj-lt"/>
              <a:buAutoNum type="arabicPeriod"/>
            </a:pPr>
            <a:r>
              <a:rPr lang="en-GB" b="1" dirty="0" smtClean="0"/>
              <a:t>Location of India at onset of collision</a:t>
            </a:r>
          </a:p>
          <a:p>
            <a:pPr marL="514350" indent="-514350">
              <a:spcBef>
                <a:spcPts val="4800"/>
              </a:spcBef>
              <a:buFont typeface="+mj-lt"/>
              <a:buAutoNum type="arabicPeriod"/>
            </a:pPr>
            <a:r>
              <a:rPr lang="en-GB" b="1" dirty="0" smtClean="0"/>
              <a:t>Location </a:t>
            </a:r>
            <a:r>
              <a:rPr lang="en-GB" b="1" dirty="0"/>
              <a:t>of Asia at onset of collision</a:t>
            </a:r>
            <a:endParaRPr lang="en-GB" i="1" dirty="0" smtClean="0"/>
          </a:p>
          <a:p>
            <a:pPr marL="514350" indent="-514350">
              <a:spcBef>
                <a:spcPts val="4800"/>
              </a:spcBef>
              <a:buFont typeface="+mj-lt"/>
              <a:buAutoNum type="arabicPeriod"/>
            </a:pPr>
            <a:r>
              <a:rPr lang="en-GB" b="1" dirty="0" smtClean="0"/>
              <a:t>Minimum size </a:t>
            </a:r>
            <a:r>
              <a:rPr lang="en-GB" b="1" dirty="0"/>
              <a:t>of </a:t>
            </a:r>
            <a:r>
              <a:rPr lang="en-GB" b="1" dirty="0" smtClean="0"/>
              <a:t>pre-collision Greater </a:t>
            </a:r>
            <a:r>
              <a:rPr lang="en-GB" b="1" dirty="0"/>
              <a:t>India </a:t>
            </a:r>
            <a:r>
              <a:rPr lang="en-GB" b="1" dirty="0" smtClean="0"/>
              <a:t>passive margin</a:t>
            </a:r>
            <a:endParaRPr lang="en-GB" dirty="0"/>
          </a:p>
          <a:p>
            <a:pPr marL="514350" indent="-514350">
              <a:spcBef>
                <a:spcPts val="4800"/>
              </a:spcBef>
              <a:buFont typeface="+mj-lt"/>
              <a:buAutoNum type="arabicPeriod"/>
            </a:pPr>
            <a:r>
              <a:rPr lang="en-GB" b="1" dirty="0" smtClean="0"/>
              <a:t>Subduction history </a:t>
            </a:r>
            <a:r>
              <a:rPr lang="en-GB" dirty="0" smtClean="0"/>
              <a:t>(bedrock record, </a:t>
            </a:r>
            <a:r>
              <a:rPr lang="en-GB" b="1" dirty="0" smtClean="0"/>
              <a:t>seismic tomography</a:t>
            </a:r>
            <a:r>
              <a:rPr lang="en-GB" dirty="0" smtClean="0"/>
              <a:t>)</a:t>
            </a:r>
          </a:p>
          <a:p>
            <a:pPr marL="514350" indent="-514350">
              <a:buFont typeface="+mj-lt"/>
              <a:buAutoNum type="arabicPeriod"/>
            </a:pPr>
            <a:endParaRPr lang="en-GB" dirty="0"/>
          </a:p>
          <a:p>
            <a:pPr marL="514350" indent="-514350">
              <a:buFont typeface="+mj-lt"/>
              <a:buAutoNum type="arabicPeriod"/>
            </a:pPr>
            <a:endParaRPr lang="en-GB" dirty="0" smtClean="0"/>
          </a:p>
          <a:p>
            <a:pPr marL="514350" indent="-514350">
              <a:buFont typeface="+mj-lt"/>
              <a:buAutoNum type="arabicPeriod"/>
            </a:pPr>
            <a:endParaRPr lang="en-GB" dirty="0"/>
          </a:p>
        </p:txBody>
      </p:sp>
      <p:sp>
        <p:nvSpPr>
          <p:cNvPr id="5" name="Title 1"/>
          <p:cNvSpPr txBox="1">
            <a:spLocks/>
          </p:cNvSpPr>
          <p:nvPr/>
        </p:nvSpPr>
        <p:spPr>
          <a:xfrm>
            <a:off x="0" y="0"/>
            <a:ext cx="12192000" cy="1238250"/>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latin typeface="Arial" panose="020B0604020202020204" pitchFamily="34" charset="0"/>
                <a:cs typeface="Arial" panose="020B0604020202020204" pitchFamily="34" charset="0"/>
              </a:rPr>
              <a:t>Model testing in plate-mantle kinematic framework requires the following:</a:t>
            </a:r>
            <a:endParaRPr lang="en-GB"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852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87693" y="684091"/>
            <a:ext cx="6737632"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dirty="0">
                <a:latin typeface="Gill Sans MT" panose="020B0502020104020203" pitchFamily="34" charset="0"/>
              </a:rPr>
              <a:t>Subducted slabs mark locations of </a:t>
            </a:r>
            <a:r>
              <a:rPr lang="en-GB" sz="3000" b="1" dirty="0" smtClean="0">
                <a:latin typeface="Gill Sans MT" panose="020B0502020104020203" pitchFamily="34" charset="0"/>
              </a:rPr>
              <a:t>overlying paleo-trenches</a:t>
            </a:r>
            <a:endParaRPr lang="en-GB" sz="3000" b="1" dirty="0">
              <a:latin typeface="Gill Sans MT" panose="020B0502020104020203" pitchFamily="34" charset="0"/>
            </a:endParaRPr>
          </a:p>
        </p:txBody>
      </p:sp>
      <p:sp>
        <p:nvSpPr>
          <p:cNvPr id="14" name="TextBox 13"/>
          <p:cNvSpPr txBox="1"/>
          <p:nvPr/>
        </p:nvSpPr>
        <p:spPr>
          <a:xfrm>
            <a:off x="6895144" y="4860656"/>
            <a:ext cx="4009012" cy="923330"/>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Gill Sans MT" panose="020B0502020104020203" pitchFamily="34" charset="0"/>
              </a:rPr>
              <a:t>Slabs </a:t>
            </a:r>
            <a:r>
              <a:rPr lang="en-GB" b="1" dirty="0">
                <a:latin typeface="Gill Sans MT" panose="020B0502020104020203" pitchFamily="34" charset="0"/>
              </a:rPr>
              <a:t>sink vertically </a:t>
            </a:r>
            <a:r>
              <a:rPr lang="en-GB" dirty="0">
                <a:latin typeface="Gill Sans MT" panose="020B0502020104020203" pitchFamily="34" charset="0"/>
              </a:rPr>
              <a:t>in the mantle</a:t>
            </a:r>
          </a:p>
          <a:p>
            <a:pPr marL="342900" indent="-342900">
              <a:buFont typeface="Arial" panose="020B0604020202020204" pitchFamily="34" charset="0"/>
              <a:buChar char="•"/>
            </a:pPr>
            <a:r>
              <a:rPr lang="en-GB" b="1" dirty="0">
                <a:latin typeface="Gill Sans MT" panose="020B0502020104020203" pitchFamily="34" charset="0"/>
              </a:rPr>
              <a:t>Global average sinking rate </a:t>
            </a:r>
            <a:r>
              <a:rPr lang="en-GB" dirty="0">
                <a:latin typeface="Gill Sans MT" panose="020B0502020104020203" pitchFamily="34" charset="0"/>
              </a:rPr>
              <a:t>= ~10-15 mm/year</a:t>
            </a:r>
          </a:p>
        </p:txBody>
      </p:sp>
      <p:sp>
        <p:nvSpPr>
          <p:cNvPr id="12" name="TextBox 11"/>
          <p:cNvSpPr txBox="1"/>
          <p:nvPr/>
        </p:nvSpPr>
        <p:spPr>
          <a:xfrm>
            <a:off x="6445369" y="6573340"/>
            <a:ext cx="5089406" cy="276999"/>
          </a:xfrm>
          <a:prstGeom prst="rect">
            <a:avLst/>
          </a:prstGeom>
          <a:noFill/>
        </p:spPr>
        <p:txBody>
          <a:bodyPr wrap="square" rtlCol="0">
            <a:spAutoFit/>
          </a:bodyPr>
          <a:lstStyle/>
          <a:p>
            <a:r>
              <a:rPr lang="en-GB" sz="1200" dirty="0">
                <a:latin typeface="Gill Sans MT" panose="020B0502020104020203" pitchFamily="34" charset="0"/>
              </a:rPr>
              <a:t>van der Meer 2009, </a:t>
            </a:r>
            <a:r>
              <a:rPr lang="en-GB" sz="1200" dirty="0" err="1">
                <a:latin typeface="Gill Sans MT" panose="020B0502020104020203" pitchFamily="34" charset="0"/>
              </a:rPr>
              <a:t>Cizkova</a:t>
            </a:r>
            <a:r>
              <a:rPr lang="en-GB" sz="1200" dirty="0">
                <a:latin typeface="Gill Sans MT" panose="020B0502020104020203" pitchFamily="34" charset="0"/>
              </a:rPr>
              <a:t> &amp; Bina 2013; Sigloch &amp; Mihalynuk 2013</a:t>
            </a:r>
          </a:p>
        </p:txBody>
      </p:sp>
      <p:pic>
        <p:nvPicPr>
          <p:cNvPr id="1026" name="Picture 2" descr="https://www.earth.ox.ac.uk/~smachine/cgi/images/5c2e1f50d5c4f_cross_section.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0956" r="22070" b="47664"/>
          <a:stretch/>
        </p:blipFill>
        <p:spPr bwMode="auto">
          <a:xfrm>
            <a:off x="5584279" y="1246343"/>
            <a:ext cx="3641387" cy="36553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www.earth.ox.ac.uk/~smachine/cgi/images/5c2e1f50d5c4f_cross_section.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1109" t="68766" r="41052" b="16261"/>
          <a:stretch/>
        </p:blipFill>
        <p:spPr bwMode="auto">
          <a:xfrm>
            <a:off x="8658550" y="3280098"/>
            <a:ext cx="1660842" cy="15234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72808" y="4050481"/>
            <a:ext cx="1116802" cy="261610"/>
          </a:xfrm>
          <a:prstGeom prst="rect">
            <a:avLst/>
          </a:prstGeom>
          <a:noFill/>
        </p:spPr>
        <p:txBody>
          <a:bodyPr wrap="square" rtlCol="0">
            <a:spAutoFit/>
          </a:bodyPr>
          <a:lstStyle/>
          <a:p>
            <a:r>
              <a:rPr lang="en-GB" sz="1100" dirty="0" smtClean="0">
                <a:latin typeface="Gill Sans MT" panose="020B0502020104020203" pitchFamily="34" charset="0"/>
              </a:rPr>
              <a:t>(</a:t>
            </a:r>
            <a:r>
              <a:rPr lang="en-GB" sz="1100" dirty="0" err="1" smtClean="0">
                <a:latin typeface="Gill Sans MT" panose="020B0502020104020203" pitchFamily="34" charset="0"/>
              </a:rPr>
              <a:t>Amaru</a:t>
            </a:r>
            <a:r>
              <a:rPr lang="en-GB" sz="1100" dirty="0" smtClean="0">
                <a:latin typeface="Gill Sans MT" panose="020B0502020104020203" pitchFamily="34" charset="0"/>
              </a:rPr>
              <a:t> 2007)</a:t>
            </a:r>
            <a:endParaRPr lang="en-GB" sz="1100" dirty="0">
              <a:latin typeface="Gill Sans MT" panose="020B0502020104020203" pitchFamily="34" charset="0"/>
            </a:endParaRPr>
          </a:p>
        </p:txBody>
      </p:sp>
      <p:sp>
        <p:nvSpPr>
          <p:cNvPr id="22" name="TextBox 21"/>
          <p:cNvSpPr txBox="1"/>
          <p:nvPr/>
        </p:nvSpPr>
        <p:spPr>
          <a:xfrm>
            <a:off x="6895145" y="5851011"/>
            <a:ext cx="4191955" cy="646331"/>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Gill Sans MT" panose="020B0502020104020203" pitchFamily="34" charset="0"/>
              </a:rPr>
              <a:t>Slab base = subduction initiation</a:t>
            </a:r>
          </a:p>
          <a:p>
            <a:pPr marL="342900" indent="-342900">
              <a:buFont typeface="Arial" panose="020B0604020202020204" pitchFamily="34" charset="0"/>
              <a:buChar char="•"/>
            </a:pPr>
            <a:r>
              <a:rPr lang="en-GB" dirty="0">
                <a:latin typeface="Gill Sans MT" panose="020B0502020104020203" pitchFamily="34" charset="0"/>
              </a:rPr>
              <a:t>Slab top = slab break-off</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00" y="684091"/>
            <a:ext cx="4905093" cy="6155828"/>
          </a:xfrm>
          <a:prstGeom prst="rect">
            <a:avLst/>
          </a:prstGeom>
        </p:spPr>
      </p:pic>
      <p:sp>
        <p:nvSpPr>
          <p:cNvPr id="10" name="TextBox 9"/>
          <p:cNvSpPr txBox="1"/>
          <p:nvPr/>
        </p:nvSpPr>
        <p:spPr>
          <a:xfrm>
            <a:off x="-838200" y="26861"/>
            <a:ext cx="9601200" cy="523220"/>
          </a:xfrm>
          <a:prstGeom prst="rect">
            <a:avLst/>
          </a:prstGeom>
          <a:noFill/>
        </p:spPr>
        <p:txBody>
          <a:bodyPr wrap="square" rtlCol="0">
            <a:spAutoFit/>
          </a:bodyPr>
          <a:lstStyle/>
          <a:p>
            <a:pPr algn="ctr"/>
            <a:r>
              <a:rPr lang="en-GB" sz="2800" b="1" u="sng" dirty="0" smtClean="0">
                <a:latin typeface="Arial" panose="020B0604020202020204" pitchFamily="34" charset="0"/>
                <a:cs typeface="Arial" panose="020B0604020202020204" pitchFamily="34" charset="0"/>
              </a:rPr>
              <a:t>SUBDUCTION HISTORY (MANTLE RECORD)</a:t>
            </a:r>
            <a:endParaRPr lang="en-GB" sz="2800" b="1" u="sng" dirty="0">
              <a:latin typeface="Arial" panose="020B0604020202020204" pitchFamily="34" charset="0"/>
              <a:cs typeface="Arial" panose="020B0604020202020204" pitchFamily="34" charset="0"/>
            </a:endParaRPr>
          </a:p>
        </p:txBody>
      </p:sp>
      <p:sp>
        <p:nvSpPr>
          <p:cNvPr id="11" name="TextBox 10"/>
          <p:cNvSpPr txBox="1"/>
          <p:nvPr/>
        </p:nvSpPr>
        <p:spPr>
          <a:xfrm>
            <a:off x="9225666" y="1832182"/>
            <a:ext cx="2899659" cy="1477328"/>
          </a:xfrm>
          <a:prstGeom prst="rect">
            <a:avLst/>
          </a:prstGeom>
          <a:noFill/>
        </p:spPr>
        <p:txBody>
          <a:bodyPr wrap="square" rtlCol="0">
            <a:spAutoFit/>
          </a:bodyPr>
          <a:lstStyle/>
          <a:p>
            <a:pPr marL="342900" indent="-342900">
              <a:buFont typeface="Arial" panose="020B0604020202020204" pitchFamily="34" charset="0"/>
              <a:buChar char="•"/>
            </a:pPr>
            <a:r>
              <a:rPr lang="en-GB" dirty="0" smtClean="0">
                <a:latin typeface="Gill Sans MT" panose="020B0502020104020203" pitchFamily="34" charset="0"/>
              </a:rPr>
              <a:t>Blue = fast anomaly</a:t>
            </a:r>
          </a:p>
          <a:p>
            <a:pPr marL="800100" lvl="1" indent="-342900">
              <a:buFont typeface="Arial" panose="020B0604020202020204" pitchFamily="34" charset="0"/>
              <a:buChar char="•"/>
            </a:pPr>
            <a:r>
              <a:rPr lang="en-GB" dirty="0" smtClean="0">
                <a:latin typeface="Gill Sans MT" panose="020B0502020104020203" pitchFamily="34" charset="0"/>
              </a:rPr>
              <a:t>More dense</a:t>
            </a:r>
          </a:p>
          <a:p>
            <a:pPr marL="800100" lvl="1" indent="-342900">
              <a:buFont typeface="Arial" panose="020B0604020202020204" pitchFamily="34" charset="0"/>
              <a:buChar char="•"/>
            </a:pPr>
            <a:r>
              <a:rPr lang="en-GB" b="1" dirty="0" smtClean="0">
                <a:latin typeface="Gill Sans MT" panose="020B0502020104020203" pitchFamily="34" charset="0"/>
              </a:rPr>
              <a:t>Subducted lithosphere</a:t>
            </a:r>
          </a:p>
          <a:p>
            <a:pPr marL="342900" indent="-342900">
              <a:buFont typeface="Arial" panose="020B0604020202020204" pitchFamily="34" charset="0"/>
              <a:buChar char="•"/>
            </a:pPr>
            <a:endParaRPr lang="en-GB" b="1" dirty="0">
              <a:latin typeface="Gill Sans MT" panose="020B0502020104020203" pitchFamily="34" charset="0"/>
            </a:endParaRPr>
          </a:p>
        </p:txBody>
      </p:sp>
      <p:sp>
        <p:nvSpPr>
          <p:cNvPr id="13" name="TextBox 12"/>
          <p:cNvSpPr txBox="1"/>
          <p:nvPr/>
        </p:nvSpPr>
        <p:spPr>
          <a:xfrm>
            <a:off x="139556" y="478587"/>
            <a:ext cx="1863727" cy="276999"/>
          </a:xfrm>
          <a:prstGeom prst="rect">
            <a:avLst/>
          </a:prstGeom>
          <a:noFill/>
        </p:spPr>
        <p:txBody>
          <a:bodyPr wrap="square" rtlCol="0">
            <a:spAutoFit/>
          </a:bodyPr>
          <a:lstStyle/>
          <a:p>
            <a:r>
              <a:rPr lang="en-GB" sz="1200" dirty="0" smtClean="0">
                <a:latin typeface="Gill Sans MT" panose="020B0502020104020203" pitchFamily="34" charset="0"/>
              </a:rPr>
              <a:t>Parsons et al (2020)</a:t>
            </a:r>
            <a:endParaRPr lang="en-GB" sz="1200" dirty="0">
              <a:latin typeface="Gill Sans MT" panose="020B0502020104020203" pitchFamily="34" charset="0"/>
            </a:endParaRPr>
          </a:p>
        </p:txBody>
      </p:sp>
    </p:spTree>
    <p:extLst>
      <p:ext uri="{BB962C8B-B14F-4D97-AF65-F5344CB8AC3E}">
        <p14:creationId xmlns:p14="http://schemas.microsoft.com/office/powerpoint/2010/main" val="1666168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7061" r="48203"/>
          <a:stretch/>
        </p:blipFill>
        <p:spPr>
          <a:xfrm>
            <a:off x="8115300" y="650073"/>
            <a:ext cx="3823628" cy="2527300"/>
          </a:xfrm>
        </p:spPr>
      </p:pic>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b="65250"/>
          <a:stretch/>
        </p:blipFill>
        <p:spPr>
          <a:xfrm>
            <a:off x="12693" y="293464"/>
            <a:ext cx="8102607" cy="292655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8305" t="67505" r="6297" b="342"/>
          <a:stretch/>
        </p:blipFill>
        <p:spPr>
          <a:xfrm>
            <a:off x="8553914" y="3100776"/>
            <a:ext cx="2997907" cy="2830426"/>
          </a:xfrm>
          <a:prstGeom prst="rect">
            <a:avLst/>
          </a:prstGeom>
        </p:spPr>
      </p:pic>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34882" b="32847"/>
          <a:stretch/>
        </p:blipFill>
        <p:spPr>
          <a:xfrm>
            <a:off x="12693" y="3108766"/>
            <a:ext cx="8102607" cy="2717800"/>
          </a:xfrm>
          <a:prstGeom prst="rect">
            <a:avLst/>
          </a:prstGeom>
        </p:spPr>
      </p:pic>
      <p:sp>
        <p:nvSpPr>
          <p:cNvPr id="9" name="TextBox 8"/>
          <p:cNvSpPr txBox="1"/>
          <p:nvPr/>
        </p:nvSpPr>
        <p:spPr>
          <a:xfrm>
            <a:off x="-838200" y="26861"/>
            <a:ext cx="9601200" cy="523220"/>
          </a:xfrm>
          <a:prstGeom prst="rect">
            <a:avLst/>
          </a:prstGeom>
          <a:noFill/>
        </p:spPr>
        <p:txBody>
          <a:bodyPr wrap="square" rtlCol="0">
            <a:spAutoFit/>
          </a:bodyPr>
          <a:lstStyle/>
          <a:p>
            <a:pPr algn="ctr"/>
            <a:r>
              <a:rPr lang="en-GB" sz="2800" b="1" u="sng" dirty="0" smtClean="0">
                <a:latin typeface="Arial" panose="020B0604020202020204" pitchFamily="34" charset="0"/>
                <a:cs typeface="Arial" panose="020B0604020202020204" pitchFamily="34" charset="0"/>
              </a:rPr>
              <a:t>SUBDUCTION HISTORY (MANTLE RECORD)</a:t>
            </a:r>
            <a:endParaRPr lang="en-GB" sz="2800" b="1" u="sng" dirty="0">
              <a:latin typeface="Arial" panose="020B0604020202020204" pitchFamily="34" charset="0"/>
              <a:cs typeface="Arial" panose="020B0604020202020204" pitchFamily="34" charset="0"/>
            </a:endParaRPr>
          </a:p>
        </p:txBody>
      </p:sp>
      <p:sp>
        <p:nvSpPr>
          <p:cNvPr id="10" name="TextBox 9"/>
          <p:cNvSpPr txBox="1"/>
          <p:nvPr/>
        </p:nvSpPr>
        <p:spPr>
          <a:xfrm>
            <a:off x="8584771" y="-50374"/>
            <a:ext cx="3114213" cy="830997"/>
          </a:xfrm>
          <a:prstGeom prst="rect">
            <a:avLst/>
          </a:prstGeom>
          <a:noFill/>
        </p:spPr>
        <p:txBody>
          <a:bodyPr wrap="square" rtlCol="0">
            <a:spAutoFit/>
          </a:bodyPr>
          <a:lstStyle/>
          <a:p>
            <a:pPr algn="ctr"/>
            <a:r>
              <a:rPr lang="en-GB" sz="2400" b="1" i="1" dirty="0" smtClean="0">
                <a:latin typeface="Arial" panose="020B0604020202020204" pitchFamily="34" charset="0"/>
                <a:cs typeface="Arial" panose="020B0604020202020204" pitchFamily="34" charset="0"/>
              </a:rPr>
              <a:t>5 global tomography models</a:t>
            </a:r>
            <a:endParaRPr lang="en-GB" sz="2400" b="1" i="1" dirty="0">
              <a:latin typeface="Arial" panose="020B0604020202020204" pitchFamily="34" charset="0"/>
              <a:cs typeface="Arial" panose="020B0604020202020204" pitchFamily="34" charset="0"/>
            </a:endParaRPr>
          </a:p>
        </p:txBody>
      </p:sp>
      <p:sp>
        <p:nvSpPr>
          <p:cNvPr id="11" name="TextBox 10"/>
          <p:cNvSpPr txBox="1"/>
          <p:nvPr/>
        </p:nvSpPr>
        <p:spPr>
          <a:xfrm>
            <a:off x="451307" y="5792217"/>
            <a:ext cx="7778757" cy="461665"/>
          </a:xfrm>
          <a:prstGeom prst="rect">
            <a:avLst/>
          </a:prstGeom>
          <a:noFill/>
        </p:spPr>
        <p:txBody>
          <a:bodyPr wrap="square" rtlCol="0">
            <a:spAutoFit/>
          </a:bodyPr>
          <a:lstStyle/>
          <a:p>
            <a:pPr algn="ctr"/>
            <a:r>
              <a:rPr lang="en-GB" sz="2400" b="1" i="1" dirty="0" smtClean="0">
                <a:latin typeface="Arial" panose="020B0604020202020204" pitchFamily="34" charset="0"/>
                <a:cs typeface="Arial" panose="020B0604020202020204" pitchFamily="34" charset="0"/>
              </a:rPr>
              <a:t>- 7 lines of section		- horizontal depth slices</a:t>
            </a:r>
            <a:endParaRPr lang="en-GB" sz="2400" b="1" i="1" dirty="0">
              <a:latin typeface="Arial" panose="020B0604020202020204" pitchFamily="34" charset="0"/>
              <a:cs typeface="Arial" panose="020B0604020202020204" pitchFamily="34" charset="0"/>
            </a:endParaRPr>
          </a:p>
        </p:txBody>
      </p:sp>
      <p:sp>
        <p:nvSpPr>
          <p:cNvPr id="12" name="TextBox 11"/>
          <p:cNvSpPr txBox="1"/>
          <p:nvPr/>
        </p:nvSpPr>
        <p:spPr>
          <a:xfrm>
            <a:off x="6187108" y="5215099"/>
            <a:ext cx="1116802" cy="261610"/>
          </a:xfrm>
          <a:prstGeom prst="rect">
            <a:avLst/>
          </a:prstGeom>
          <a:noFill/>
        </p:spPr>
        <p:txBody>
          <a:bodyPr wrap="square" rtlCol="0">
            <a:spAutoFit/>
          </a:bodyPr>
          <a:lstStyle/>
          <a:p>
            <a:r>
              <a:rPr lang="en-GB" sz="1050" dirty="0" smtClean="0">
                <a:latin typeface="Gill Sans MT" panose="020B0502020104020203" pitchFamily="34" charset="0"/>
              </a:rPr>
              <a:t>(Li et al 2008)</a:t>
            </a:r>
            <a:endParaRPr lang="en-GB" sz="1050" dirty="0">
              <a:latin typeface="Gill Sans MT" panose="020B0502020104020203" pitchFamily="34" charset="0"/>
            </a:endParaRPr>
          </a:p>
        </p:txBody>
      </p:sp>
      <p:sp>
        <p:nvSpPr>
          <p:cNvPr id="13" name="TextBox 12"/>
          <p:cNvSpPr txBox="1"/>
          <p:nvPr/>
        </p:nvSpPr>
        <p:spPr>
          <a:xfrm>
            <a:off x="2215183" y="5215099"/>
            <a:ext cx="1116802" cy="261610"/>
          </a:xfrm>
          <a:prstGeom prst="rect">
            <a:avLst/>
          </a:prstGeom>
          <a:noFill/>
        </p:spPr>
        <p:txBody>
          <a:bodyPr wrap="square" rtlCol="0">
            <a:spAutoFit/>
          </a:bodyPr>
          <a:lstStyle/>
          <a:p>
            <a:r>
              <a:rPr lang="en-GB" sz="1050" dirty="0" smtClean="0">
                <a:latin typeface="Gill Sans MT" panose="020B0502020104020203" pitchFamily="34" charset="0"/>
              </a:rPr>
              <a:t>(</a:t>
            </a:r>
            <a:r>
              <a:rPr lang="en-GB" sz="1050" dirty="0" err="1" smtClean="0">
                <a:latin typeface="Gill Sans MT" panose="020B0502020104020203" pitchFamily="34" charset="0"/>
              </a:rPr>
              <a:t>Amaru</a:t>
            </a:r>
            <a:r>
              <a:rPr lang="en-GB" sz="1050" dirty="0" smtClean="0">
                <a:latin typeface="Gill Sans MT" panose="020B0502020104020203" pitchFamily="34" charset="0"/>
              </a:rPr>
              <a:t> 2007)</a:t>
            </a:r>
            <a:endParaRPr lang="en-GB" sz="1050" dirty="0">
              <a:latin typeface="Gill Sans MT" panose="020B0502020104020203" pitchFamily="34" charset="0"/>
            </a:endParaRPr>
          </a:p>
        </p:txBody>
      </p:sp>
      <p:sp>
        <p:nvSpPr>
          <p:cNvPr id="14" name="TextBox 13"/>
          <p:cNvSpPr txBox="1"/>
          <p:nvPr/>
        </p:nvSpPr>
        <p:spPr>
          <a:xfrm>
            <a:off x="6349033" y="2514998"/>
            <a:ext cx="1296796" cy="253916"/>
          </a:xfrm>
          <a:prstGeom prst="rect">
            <a:avLst/>
          </a:prstGeom>
          <a:noFill/>
        </p:spPr>
        <p:txBody>
          <a:bodyPr wrap="square" rtlCol="0">
            <a:spAutoFit/>
          </a:bodyPr>
          <a:lstStyle/>
          <a:p>
            <a:r>
              <a:rPr lang="en-GB" sz="1050" dirty="0" smtClean="0">
                <a:latin typeface="Gill Sans MT" panose="020B0502020104020203" pitchFamily="34" charset="0"/>
              </a:rPr>
              <a:t>(Symons et al 2012)</a:t>
            </a:r>
            <a:endParaRPr lang="en-GB" sz="1050" dirty="0">
              <a:latin typeface="Gill Sans MT" panose="020B0502020104020203" pitchFamily="34" charset="0"/>
            </a:endParaRPr>
          </a:p>
        </p:txBody>
      </p:sp>
      <p:sp>
        <p:nvSpPr>
          <p:cNvPr id="15" name="TextBox 14"/>
          <p:cNvSpPr txBox="1"/>
          <p:nvPr/>
        </p:nvSpPr>
        <p:spPr>
          <a:xfrm>
            <a:off x="10216182" y="2545202"/>
            <a:ext cx="1722745" cy="253916"/>
          </a:xfrm>
          <a:prstGeom prst="rect">
            <a:avLst/>
          </a:prstGeom>
          <a:noFill/>
        </p:spPr>
        <p:txBody>
          <a:bodyPr wrap="square" rtlCol="0">
            <a:spAutoFit/>
          </a:bodyPr>
          <a:lstStyle/>
          <a:p>
            <a:r>
              <a:rPr lang="en-GB" sz="1050" dirty="0" smtClean="0">
                <a:latin typeface="Gill Sans MT" panose="020B0502020104020203" pitchFamily="34" charset="0"/>
              </a:rPr>
              <a:t>(Schaeffer &amp; Lebedev 2013)</a:t>
            </a:r>
            <a:endParaRPr lang="en-GB" sz="1050" dirty="0">
              <a:latin typeface="Gill Sans MT" panose="020B0502020104020203" pitchFamily="34" charset="0"/>
            </a:endParaRPr>
          </a:p>
        </p:txBody>
      </p:sp>
      <p:sp>
        <p:nvSpPr>
          <p:cNvPr id="16" name="TextBox 15"/>
          <p:cNvSpPr txBox="1"/>
          <p:nvPr/>
        </p:nvSpPr>
        <p:spPr>
          <a:xfrm>
            <a:off x="2319491" y="2514998"/>
            <a:ext cx="1722745" cy="253916"/>
          </a:xfrm>
          <a:prstGeom prst="rect">
            <a:avLst/>
          </a:prstGeom>
          <a:noFill/>
        </p:spPr>
        <p:txBody>
          <a:bodyPr wrap="square" rtlCol="0">
            <a:spAutoFit/>
          </a:bodyPr>
          <a:lstStyle/>
          <a:p>
            <a:r>
              <a:rPr lang="en-GB" sz="1050" dirty="0" smtClean="0">
                <a:latin typeface="Gill Sans MT" panose="020B0502020104020203" pitchFamily="34" charset="0"/>
              </a:rPr>
              <a:t>(Hosseini et al 2020)</a:t>
            </a:r>
            <a:endParaRPr lang="en-GB" sz="1050" dirty="0">
              <a:latin typeface="Gill Sans MT" panose="020B0502020104020203" pitchFamily="34" charset="0"/>
            </a:endParaRPr>
          </a:p>
        </p:txBody>
      </p:sp>
      <p:sp>
        <p:nvSpPr>
          <p:cNvPr id="18" name="TextBox 17"/>
          <p:cNvSpPr txBox="1"/>
          <p:nvPr/>
        </p:nvSpPr>
        <p:spPr>
          <a:xfrm>
            <a:off x="451307" y="6199978"/>
            <a:ext cx="7778757" cy="707886"/>
          </a:xfrm>
          <a:prstGeom prst="rect">
            <a:avLst/>
          </a:prstGeom>
          <a:noFill/>
        </p:spPr>
        <p:txBody>
          <a:bodyPr wrap="square" rtlCol="0">
            <a:spAutoFit/>
          </a:bodyPr>
          <a:lstStyle/>
          <a:p>
            <a:pPr algn="ctr"/>
            <a:r>
              <a:rPr lang="en-GB" sz="2000" dirty="0" smtClean="0">
                <a:latin typeface="Arial" panose="020B0604020202020204" pitchFamily="34" charset="0"/>
                <a:cs typeface="Arial" panose="020B0604020202020204" pitchFamily="34" charset="0"/>
              </a:rPr>
              <a:t>The full tomography dataset used in this study can be viewed at: </a:t>
            </a:r>
            <a:r>
              <a:rPr lang="en-GB" sz="2000" dirty="0">
                <a:latin typeface="Arial" panose="020B0604020202020204" pitchFamily="34" charset="0"/>
                <a:cs typeface="Arial" panose="020B0604020202020204" pitchFamily="34" charset="0"/>
                <a:hlinkClick r:id="rId5"/>
              </a:rPr>
              <a:t>https://</a:t>
            </a:r>
            <a:r>
              <a:rPr lang="en-GB" sz="2000" dirty="0" smtClean="0">
                <a:latin typeface="Arial" panose="020B0604020202020204" pitchFamily="34" charset="0"/>
                <a:cs typeface="Arial" panose="020B0604020202020204" pitchFamily="34" charset="0"/>
                <a:hlinkClick r:id="rId5"/>
              </a:rPr>
              <a:t>doi.org/10.1016/j.earscirev.2020.103084</a:t>
            </a:r>
            <a:endParaRPr lang="en-GB" sz="2000" dirty="0">
              <a:latin typeface="Arial" panose="020B0604020202020204" pitchFamily="34" charset="0"/>
              <a:cs typeface="Arial" panose="020B0604020202020204" pitchFamily="34" charset="0"/>
            </a:endParaRPr>
          </a:p>
        </p:txBody>
      </p:sp>
      <p:sp>
        <p:nvSpPr>
          <p:cNvPr id="19" name="TextBox 18"/>
          <p:cNvSpPr txBox="1"/>
          <p:nvPr/>
        </p:nvSpPr>
        <p:spPr>
          <a:xfrm>
            <a:off x="8356627" y="5931201"/>
            <a:ext cx="3161859" cy="584775"/>
          </a:xfrm>
          <a:prstGeom prst="rect">
            <a:avLst/>
          </a:prstGeom>
          <a:solidFill>
            <a:schemeClr val="bg1"/>
          </a:solidFill>
          <a:ln>
            <a:solidFill>
              <a:schemeClr val="tx1"/>
            </a:solidFill>
          </a:ln>
        </p:spPr>
        <p:txBody>
          <a:bodyPr wrap="square" rtlCol="0">
            <a:spAutoFit/>
          </a:bodyPr>
          <a:lstStyle/>
          <a:p>
            <a:pPr algn="ctr"/>
            <a:r>
              <a:rPr lang="en-GB" sz="800" b="1" dirty="0" smtClean="0">
                <a:latin typeface="Arial" panose="020B0604020202020204" pitchFamily="34" charset="0"/>
                <a:cs typeface="Arial" panose="020B0604020202020204" pitchFamily="34" charset="0"/>
              </a:rPr>
              <a:t>Parsons et al. 2020</a:t>
            </a:r>
            <a:r>
              <a:rPr lang="en-GB" sz="800" dirty="0">
                <a:latin typeface="Arial" panose="020B0604020202020204" pitchFamily="34" charset="0"/>
                <a:cs typeface="Arial" panose="020B0604020202020204" pitchFamily="34" charset="0"/>
              </a:rPr>
              <a:t>. Geological, geophysical and plate kinematic constraints for models of the India-Asia collision and the post-Triassic central Tethys oceans. </a:t>
            </a:r>
            <a:r>
              <a:rPr lang="en-GB" sz="800" b="1" i="1" dirty="0">
                <a:latin typeface="Arial" panose="020B0604020202020204" pitchFamily="34" charset="0"/>
                <a:cs typeface="Arial" panose="020B0604020202020204" pitchFamily="34" charset="0"/>
              </a:rPr>
              <a:t>Earth-Science </a:t>
            </a:r>
            <a:r>
              <a:rPr lang="en-GB" sz="800" b="1" i="1" dirty="0" smtClean="0">
                <a:latin typeface="Arial" panose="020B0604020202020204" pitchFamily="34" charset="0"/>
                <a:cs typeface="Arial" panose="020B0604020202020204" pitchFamily="34" charset="0"/>
              </a:rPr>
              <a:t>Reviews</a:t>
            </a:r>
            <a:r>
              <a:rPr lang="en-GB" sz="800" dirty="0">
                <a:latin typeface="Arial" panose="020B0604020202020204" pitchFamily="34" charset="0"/>
                <a:cs typeface="Arial" panose="020B0604020202020204" pitchFamily="34" charset="0"/>
              </a:rPr>
              <a:t>,103084. </a:t>
            </a:r>
            <a:r>
              <a:rPr lang="en-GB" sz="800" dirty="0">
                <a:latin typeface="Arial" panose="020B0604020202020204" pitchFamily="34" charset="0"/>
                <a:cs typeface="Arial" panose="020B0604020202020204" pitchFamily="34" charset="0"/>
                <a:hlinkClick r:id="rId5"/>
              </a:rPr>
              <a:t>https://doi.org/10.1016/j.earscirev.2020.103084</a:t>
            </a:r>
            <a:endParaRPr lang="en-GB" sz="800" dirty="0">
              <a:latin typeface="Arial" panose="020B0604020202020204" pitchFamily="34" charset="0"/>
              <a:cs typeface="Arial" panose="020B0604020202020204" pitchFamily="34" charset="0"/>
            </a:endParaRPr>
          </a:p>
        </p:txBody>
      </p:sp>
      <p:sp>
        <p:nvSpPr>
          <p:cNvPr id="20" name="TextBox 19"/>
          <p:cNvSpPr txBox="1"/>
          <p:nvPr/>
        </p:nvSpPr>
        <p:spPr>
          <a:xfrm>
            <a:off x="8356626" y="6573701"/>
            <a:ext cx="3161859" cy="246221"/>
          </a:xfrm>
          <a:prstGeom prst="rect">
            <a:avLst/>
          </a:prstGeom>
          <a:solidFill>
            <a:schemeClr val="bg1"/>
          </a:solidFill>
          <a:ln>
            <a:solidFill>
              <a:schemeClr val="tx1"/>
            </a:solidFill>
          </a:ln>
        </p:spPr>
        <p:txBody>
          <a:bodyPr wrap="square" rtlCol="0">
            <a:spAutoFit/>
          </a:bodyPr>
          <a:lstStyle/>
          <a:p>
            <a:pPr algn="ctr"/>
            <a:r>
              <a:rPr lang="en-GB" sz="1000" b="1" dirty="0" smtClean="0">
                <a:latin typeface="Arial" panose="020B0604020202020204" pitchFamily="34" charset="0"/>
                <a:cs typeface="Arial" panose="020B0604020202020204" pitchFamily="34" charset="0"/>
              </a:rPr>
              <a:t>SEE NOTES BELOW FOR FIGURE CAPTION</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7867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TotalTime>
  <Words>8554</Words>
  <Application>Microsoft Office PowerPoint</Application>
  <PresentationFormat>Widescreen</PresentationFormat>
  <Paragraphs>275</Paragraphs>
  <Slides>39</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Gill Sans MT</vt:lpstr>
      <vt:lpstr>Wingdings</vt:lpstr>
      <vt:lpstr>Office Theme</vt:lpstr>
      <vt:lpstr>Integration of bedrock, seismic tomographic and plate kinematic constraints to test models of the India-Asia collision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TOMOGRAPHY DATASETS DRAWN USING SUBMACHINE CLICK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Oxford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Parsons</dc:creator>
  <cp:lastModifiedBy>Andy Parsons</cp:lastModifiedBy>
  <cp:revision>106</cp:revision>
  <dcterms:created xsi:type="dcterms:W3CDTF">2019-12-19T14:34:05Z</dcterms:created>
  <dcterms:modified xsi:type="dcterms:W3CDTF">2020-04-30T13:38:41Z</dcterms:modified>
</cp:coreProperties>
</file>