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1" r:id="rId3"/>
    <p:sldId id="309" r:id="rId4"/>
    <p:sldId id="317" r:id="rId5"/>
    <p:sldId id="310" r:id="rId6"/>
    <p:sldId id="314" r:id="rId7"/>
    <p:sldId id="321" r:id="rId8"/>
    <p:sldId id="320" r:id="rId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oya Gong" initials="ZG" lastIdx="15" clrIdx="0"/>
  <p:cmAuthor id="2" name="Helen Pearce" initials="HP" lastIdx="19" clrIdx="1"/>
  <p:cmAuthor id="3" name="Xiaoming Cai" initials="XC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 autoAdjust="0"/>
    <p:restoredTop sz="94631"/>
  </p:normalViewPr>
  <p:slideViewPr>
    <p:cSldViewPr>
      <p:cViewPr varScale="1">
        <p:scale>
          <a:sx n="84" d="100"/>
          <a:sy n="84" d="100"/>
        </p:scale>
        <p:origin x="1026" y="90"/>
      </p:cViewPr>
      <p:guideLst>
        <p:guide orient="horz" pos="2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63506A-362F-4C16-B86F-A3ABB030B357}" type="doc">
      <dgm:prSet loTypeId="urn:microsoft.com/office/officeart/2005/8/layout/vProcess5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90078DCB-87A7-4E2B-9677-1B1EF1263182}">
      <dgm:prSet phldrT="[Text]"/>
      <dgm:spPr>
        <a:solidFill>
          <a:srgbClr val="FFFFCC"/>
        </a:solidFill>
      </dgm:spPr>
      <dgm:t>
        <a:bodyPr/>
        <a:lstStyle/>
        <a:p>
          <a:pPr algn="r"/>
          <a:r>
            <a:rPr lang="en-GB" b="1" dirty="0"/>
            <a:t>Real-time traffic </a:t>
          </a:r>
          <a:r>
            <a:rPr lang="en-GB" dirty="0"/>
            <a:t>information from mapping platform to obtain vehicle journey times and therefore </a:t>
          </a:r>
          <a:r>
            <a:rPr lang="en-GB" b="1" dirty="0"/>
            <a:t>actual vehicle speed </a:t>
          </a:r>
          <a:r>
            <a:rPr lang="en-GB" b="0" dirty="0"/>
            <a:t>on an hourly basis</a:t>
          </a:r>
        </a:p>
      </dgm:t>
    </dgm:pt>
    <dgm:pt modelId="{E3E42E4F-C36A-4BEA-BB59-9D89F5B405D2}" type="parTrans" cxnId="{3945F945-EBAF-4ABC-A010-1BCF5D3A1D4C}">
      <dgm:prSet/>
      <dgm:spPr/>
      <dgm:t>
        <a:bodyPr/>
        <a:lstStyle/>
        <a:p>
          <a:endParaRPr lang="en-GB"/>
        </a:p>
      </dgm:t>
    </dgm:pt>
    <dgm:pt modelId="{FBBF5FE4-69F8-44A0-865F-2F562973F55A}" type="sibTrans" cxnId="{3945F945-EBAF-4ABC-A010-1BCF5D3A1D4C}">
      <dgm:prSet/>
      <dgm:spPr/>
      <dgm:t>
        <a:bodyPr/>
        <a:lstStyle/>
        <a:p>
          <a:endParaRPr lang="en-GB"/>
        </a:p>
      </dgm:t>
    </dgm:pt>
    <dgm:pt modelId="{AEB437E3-2BC8-4D60-84BF-B8510BF17681}">
      <dgm:prSet phldrT="[Text]"/>
      <dgm:spPr/>
      <dgm:t>
        <a:bodyPr/>
        <a:lstStyle/>
        <a:p>
          <a:pPr algn="r"/>
          <a:r>
            <a:rPr lang="en-GB" dirty="0"/>
            <a:t>Emissions calculations using </a:t>
          </a:r>
          <a:r>
            <a:rPr lang="en-GB" b="1" dirty="0"/>
            <a:t>actual speed</a:t>
          </a:r>
          <a:r>
            <a:rPr lang="en-GB" dirty="0"/>
            <a:t>, London fleet characteristics</a:t>
          </a:r>
          <a:r>
            <a:rPr lang="en-GB" b="0" dirty="0"/>
            <a:t>, and </a:t>
          </a:r>
          <a:r>
            <a:rPr lang="en-GB" b="1" dirty="0"/>
            <a:t>N</a:t>
          </a:r>
          <a:r>
            <a:rPr lang="en-GB" b="0" dirty="0"/>
            <a:t>ational </a:t>
          </a:r>
          <a:r>
            <a:rPr lang="en-GB" b="1" dirty="0"/>
            <a:t>A</a:t>
          </a:r>
          <a:r>
            <a:rPr lang="en-GB" b="0" dirty="0"/>
            <a:t>tmospheric </a:t>
          </a:r>
          <a:r>
            <a:rPr lang="en-GB" b="1" dirty="0"/>
            <a:t>E</a:t>
          </a:r>
          <a:r>
            <a:rPr lang="en-GB" b="0" dirty="0"/>
            <a:t>missions </a:t>
          </a:r>
          <a:r>
            <a:rPr lang="en-GB" b="1" dirty="0"/>
            <a:t>I</a:t>
          </a:r>
          <a:r>
            <a:rPr lang="en-GB" b="0" dirty="0"/>
            <a:t>nventory </a:t>
          </a:r>
          <a:r>
            <a:rPr lang="en-GB" b="1" dirty="0"/>
            <a:t>speed-related emission factors</a:t>
          </a:r>
        </a:p>
      </dgm:t>
    </dgm:pt>
    <dgm:pt modelId="{D05CBE94-98D6-420D-B522-ED79E1D01C7F}" type="parTrans" cxnId="{E17B3E5F-C777-409C-9A4D-3A0EA9F2E0D9}">
      <dgm:prSet/>
      <dgm:spPr/>
      <dgm:t>
        <a:bodyPr/>
        <a:lstStyle/>
        <a:p>
          <a:endParaRPr lang="en-GB"/>
        </a:p>
      </dgm:t>
    </dgm:pt>
    <dgm:pt modelId="{95C93C24-8A5B-43B6-B21C-57ADE7ABFE21}" type="sibTrans" cxnId="{E17B3E5F-C777-409C-9A4D-3A0EA9F2E0D9}">
      <dgm:prSet/>
      <dgm:spPr/>
      <dgm:t>
        <a:bodyPr/>
        <a:lstStyle/>
        <a:p>
          <a:endParaRPr lang="en-GB"/>
        </a:p>
      </dgm:t>
    </dgm:pt>
    <dgm:pt modelId="{80958E9C-6C99-4B1C-B1C8-1D42DC5F0FE5}">
      <dgm:prSet phldrT="[Text]"/>
      <dgm:spPr/>
      <dgm:t>
        <a:bodyPr/>
        <a:lstStyle/>
        <a:p>
          <a:pPr algn="r"/>
          <a:r>
            <a:rPr lang="en-GB" dirty="0"/>
            <a:t>Air quality box model to simulate pollutants within the environment: </a:t>
          </a:r>
          <a:r>
            <a:rPr lang="en-GB" b="1" dirty="0"/>
            <a:t>NO</a:t>
          </a:r>
          <a:r>
            <a:rPr lang="en-GB" b="1" baseline="-25000" dirty="0"/>
            <a:t>x</a:t>
          </a:r>
          <a:r>
            <a:rPr lang="en-GB" b="1" dirty="0"/>
            <a:t> </a:t>
          </a:r>
          <a:r>
            <a:rPr lang="en-GB" b="1" dirty="0">
              <a:sym typeface="Wingdings" panose="05000000000000000000" pitchFamily="2" charset="2"/>
            </a:rPr>
            <a:t> O</a:t>
          </a:r>
          <a:r>
            <a:rPr lang="en-GB" b="1" baseline="-25000" dirty="0">
              <a:sym typeface="Wingdings" panose="05000000000000000000" pitchFamily="2" charset="2"/>
            </a:rPr>
            <a:t>3</a:t>
          </a:r>
          <a:r>
            <a:rPr lang="en-GB" b="1" dirty="0">
              <a:sym typeface="Wingdings" panose="05000000000000000000" pitchFamily="2" charset="2"/>
            </a:rPr>
            <a:t> chemistry, </a:t>
          </a:r>
          <a:r>
            <a:rPr lang="en-GB" b="0" dirty="0">
              <a:sym typeface="Wingdings" panose="05000000000000000000" pitchFamily="2" charset="2"/>
            </a:rPr>
            <a:t>advection</a:t>
          </a:r>
          <a:r>
            <a:rPr lang="en-GB" b="1" dirty="0">
              <a:sym typeface="Wingdings" panose="05000000000000000000" pitchFamily="2" charset="2"/>
            </a:rPr>
            <a:t> </a:t>
          </a:r>
          <a:r>
            <a:rPr lang="en-GB" dirty="0">
              <a:sym typeface="Wingdings" panose="05000000000000000000" pitchFamily="2" charset="2"/>
            </a:rPr>
            <a:t>and dispersion</a:t>
          </a:r>
          <a:endParaRPr lang="en-GB" dirty="0"/>
        </a:p>
      </dgm:t>
    </dgm:pt>
    <dgm:pt modelId="{E1EF13EC-9C4D-4947-A7B9-964C9F99ADA4}" type="parTrans" cxnId="{D5C55563-C8E6-4FF1-A292-C6C4594178F8}">
      <dgm:prSet/>
      <dgm:spPr/>
      <dgm:t>
        <a:bodyPr/>
        <a:lstStyle/>
        <a:p>
          <a:endParaRPr lang="en-GB"/>
        </a:p>
      </dgm:t>
    </dgm:pt>
    <dgm:pt modelId="{1FA70461-5EEB-4198-A307-486306E2A5E7}" type="sibTrans" cxnId="{D5C55563-C8E6-4FF1-A292-C6C4594178F8}">
      <dgm:prSet/>
      <dgm:spPr/>
      <dgm:t>
        <a:bodyPr/>
        <a:lstStyle/>
        <a:p>
          <a:endParaRPr lang="en-GB"/>
        </a:p>
      </dgm:t>
    </dgm:pt>
    <dgm:pt modelId="{79BA5B84-A51C-4638-9B2E-4D936F3D7647}" type="pres">
      <dgm:prSet presAssocID="{8063506A-362F-4C16-B86F-A3ABB030B357}" presName="outerComposite" presStyleCnt="0">
        <dgm:presLayoutVars>
          <dgm:chMax val="5"/>
          <dgm:dir/>
          <dgm:resizeHandles val="exact"/>
        </dgm:presLayoutVars>
      </dgm:prSet>
      <dgm:spPr/>
    </dgm:pt>
    <dgm:pt modelId="{89A7FE90-D1D1-41DC-BBF3-E0C3D5BF32B5}" type="pres">
      <dgm:prSet presAssocID="{8063506A-362F-4C16-B86F-A3ABB030B357}" presName="dummyMaxCanvas" presStyleCnt="0">
        <dgm:presLayoutVars/>
      </dgm:prSet>
      <dgm:spPr/>
    </dgm:pt>
    <dgm:pt modelId="{07111731-E685-44EE-8DB2-F6D294BA83D2}" type="pres">
      <dgm:prSet presAssocID="{8063506A-362F-4C16-B86F-A3ABB030B357}" presName="ThreeNodes_1" presStyleLbl="node1" presStyleIdx="0" presStyleCnt="3">
        <dgm:presLayoutVars>
          <dgm:bulletEnabled val="1"/>
        </dgm:presLayoutVars>
      </dgm:prSet>
      <dgm:spPr/>
    </dgm:pt>
    <dgm:pt modelId="{7F528201-A15E-4151-A6BA-46E0AB7E4435}" type="pres">
      <dgm:prSet presAssocID="{8063506A-362F-4C16-B86F-A3ABB030B357}" presName="ThreeNodes_2" presStyleLbl="node1" presStyleIdx="1" presStyleCnt="3">
        <dgm:presLayoutVars>
          <dgm:bulletEnabled val="1"/>
        </dgm:presLayoutVars>
      </dgm:prSet>
      <dgm:spPr/>
    </dgm:pt>
    <dgm:pt modelId="{602103F1-3288-48E7-A580-070294563490}" type="pres">
      <dgm:prSet presAssocID="{8063506A-362F-4C16-B86F-A3ABB030B357}" presName="ThreeNodes_3" presStyleLbl="node1" presStyleIdx="2" presStyleCnt="3">
        <dgm:presLayoutVars>
          <dgm:bulletEnabled val="1"/>
        </dgm:presLayoutVars>
      </dgm:prSet>
      <dgm:spPr/>
    </dgm:pt>
    <dgm:pt modelId="{990E99D4-C460-4F3B-AE68-53D3E6CF0A70}" type="pres">
      <dgm:prSet presAssocID="{8063506A-362F-4C16-B86F-A3ABB030B357}" presName="ThreeConn_1-2" presStyleLbl="fgAccFollowNode1" presStyleIdx="0" presStyleCnt="2">
        <dgm:presLayoutVars>
          <dgm:bulletEnabled val="1"/>
        </dgm:presLayoutVars>
      </dgm:prSet>
      <dgm:spPr/>
    </dgm:pt>
    <dgm:pt modelId="{8D3BEF5E-9491-4473-B985-913F9C09DE24}" type="pres">
      <dgm:prSet presAssocID="{8063506A-362F-4C16-B86F-A3ABB030B357}" presName="ThreeConn_2-3" presStyleLbl="fgAccFollowNode1" presStyleIdx="1" presStyleCnt="2">
        <dgm:presLayoutVars>
          <dgm:bulletEnabled val="1"/>
        </dgm:presLayoutVars>
      </dgm:prSet>
      <dgm:spPr/>
    </dgm:pt>
    <dgm:pt modelId="{2FC1E84A-920B-4452-8FC0-3FAEA77B8377}" type="pres">
      <dgm:prSet presAssocID="{8063506A-362F-4C16-B86F-A3ABB030B357}" presName="ThreeNodes_1_text" presStyleLbl="node1" presStyleIdx="2" presStyleCnt="3">
        <dgm:presLayoutVars>
          <dgm:bulletEnabled val="1"/>
        </dgm:presLayoutVars>
      </dgm:prSet>
      <dgm:spPr/>
    </dgm:pt>
    <dgm:pt modelId="{092E519A-C1E5-4CF7-8AF7-9178B06F2BBF}" type="pres">
      <dgm:prSet presAssocID="{8063506A-362F-4C16-B86F-A3ABB030B357}" presName="ThreeNodes_2_text" presStyleLbl="node1" presStyleIdx="2" presStyleCnt="3">
        <dgm:presLayoutVars>
          <dgm:bulletEnabled val="1"/>
        </dgm:presLayoutVars>
      </dgm:prSet>
      <dgm:spPr/>
    </dgm:pt>
    <dgm:pt modelId="{75F471B9-EF8D-45C5-B864-A3127CE84FED}" type="pres">
      <dgm:prSet presAssocID="{8063506A-362F-4C16-B86F-A3ABB030B35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29F500F-71FA-478A-9AC4-4BD9B024FE39}" type="presOf" srcId="{90078DCB-87A7-4E2B-9677-1B1EF1263182}" destId="{07111731-E685-44EE-8DB2-F6D294BA83D2}" srcOrd="0" destOrd="0" presId="urn:microsoft.com/office/officeart/2005/8/layout/vProcess5"/>
    <dgm:cxn modelId="{76340129-D592-4213-8FF2-C5275A909E8B}" type="presOf" srcId="{FBBF5FE4-69F8-44A0-865F-2F562973F55A}" destId="{990E99D4-C460-4F3B-AE68-53D3E6CF0A70}" srcOrd="0" destOrd="0" presId="urn:microsoft.com/office/officeart/2005/8/layout/vProcess5"/>
    <dgm:cxn modelId="{E17B3E5F-C777-409C-9A4D-3A0EA9F2E0D9}" srcId="{8063506A-362F-4C16-B86F-A3ABB030B357}" destId="{AEB437E3-2BC8-4D60-84BF-B8510BF17681}" srcOrd="1" destOrd="0" parTransId="{D05CBE94-98D6-420D-B522-ED79E1D01C7F}" sibTransId="{95C93C24-8A5B-43B6-B21C-57ADE7ABFE21}"/>
    <dgm:cxn modelId="{84D3F260-81FC-46B9-A248-0ADC78B3A699}" type="presOf" srcId="{90078DCB-87A7-4E2B-9677-1B1EF1263182}" destId="{2FC1E84A-920B-4452-8FC0-3FAEA77B8377}" srcOrd="1" destOrd="0" presId="urn:microsoft.com/office/officeart/2005/8/layout/vProcess5"/>
    <dgm:cxn modelId="{D5C55563-C8E6-4FF1-A292-C6C4594178F8}" srcId="{8063506A-362F-4C16-B86F-A3ABB030B357}" destId="{80958E9C-6C99-4B1C-B1C8-1D42DC5F0FE5}" srcOrd="2" destOrd="0" parTransId="{E1EF13EC-9C4D-4947-A7B9-964C9F99ADA4}" sibTransId="{1FA70461-5EEB-4198-A307-486306E2A5E7}"/>
    <dgm:cxn modelId="{3945F945-EBAF-4ABC-A010-1BCF5D3A1D4C}" srcId="{8063506A-362F-4C16-B86F-A3ABB030B357}" destId="{90078DCB-87A7-4E2B-9677-1B1EF1263182}" srcOrd="0" destOrd="0" parTransId="{E3E42E4F-C36A-4BEA-BB59-9D89F5B405D2}" sibTransId="{FBBF5FE4-69F8-44A0-865F-2F562973F55A}"/>
    <dgm:cxn modelId="{6C8FB46D-7270-409F-9FCE-3AAB6594C2F4}" type="presOf" srcId="{AEB437E3-2BC8-4D60-84BF-B8510BF17681}" destId="{092E519A-C1E5-4CF7-8AF7-9178B06F2BBF}" srcOrd="1" destOrd="0" presId="urn:microsoft.com/office/officeart/2005/8/layout/vProcess5"/>
    <dgm:cxn modelId="{6804FF72-EBEA-42E6-AAC9-2398ACC763C4}" type="presOf" srcId="{95C93C24-8A5B-43B6-B21C-57ADE7ABFE21}" destId="{8D3BEF5E-9491-4473-B985-913F9C09DE24}" srcOrd="0" destOrd="0" presId="urn:microsoft.com/office/officeart/2005/8/layout/vProcess5"/>
    <dgm:cxn modelId="{B7931F8D-6621-4850-81A3-455F33E7781C}" type="presOf" srcId="{AEB437E3-2BC8-4D60-84BF-B8510BF17681}" destId="{7F528201-A15E-4151-A6BA-46E0AB7E4435}" srcOrd="0" destOrd="0" presId="urn:microsoft.com/office/officeart/2005/8/layout/vProcess5"/>
    <dgm:cxn modelId="{D891C5B9-C634-42D0-A66D-17CD5D467827}" type="presOf" srcId="{80958E9C-6C99-4B1C-B1C8-1D42DC5F0FE5}" destId="{75F471B9-EF8D-45C5-B864-A3127CE84FED}" srcOrd="1" destOrd="0" presId="urn:microsoft.com/office/officeart/2005/8/layout/vProcess5"/>
    <dgm:cxn modelId="{342BEBC6-ECFC-44CD-BD72-B0A4A5D511C6}" type="presOf" srcId="{80958E9C-6C99-4B1C-B1C8-1D42DC5F0FE5}" destId="{602103F1-3288-48E7-A580-070294563490}" srcOrd="0" destOrd="0" presId="urn:microsoft.com/office/officeart/2005/8/layout/vProcess5"/>
    <dgm:cxn modelId="{AA343DDB-677E-4ADA-B4A5-5098F48A91AD}" type="presOf" srcId="{8063506A-362F-4C16-B86F-A3ABB030B357}" destId="{79BA5B84-A51C-4638-9B2E-4D936F3D7647}" srcOrd="0" destOrd="0" presId="urn:microsoft.com/office/officeart/2005/8/layout/vProcess5"/>
    <dgm:cxn modelId="{050E2A4D-8E5D-4ABF-A989-2036CF881CAB}" type="presParOf" srcId="{79BA5B84-A51C-4638-9B2E-4D936F3D7647}" destId="{89A7FE90-D1D1-41DC-BBF3-E0C3D5BF32B5}" srcOrd="0" destOrd="0" presId="urn:microsoft.com/office/officeart/2005/8/layout/vProcess5"/>
    <dgm:cxn modelId="{37B5A946-35E0-4930-99E5-2BB85EA90BDD}" type="presParOf" srcId="{79BA5B84-A51C-4638-9B2E-4D936F3D7647}" destId="{07111731-E685-44EE-8DB2-F6D294BA83D2}" srcOrd="1" destOrd="0" presId="urn:microsoft.com/office/officeart/2005/8/layout/vProcess5"/>
    <dgm:cxn modelId="{733C74D9-4658-40CF-8614-80AF89905697}" type="presParOf" srcId="{79BA5B84-A51C-4638-9B2E-4D936F3D7647}" destId="{7F528201-A15E-4151-A6BA-46E0AB7E4435}" srcOrd="2" destOrd="0" presId="urn:microsoft.com/office/officeart/2005/8/layout/vProcess5"/>
    <dgm:cxn modelId="{8F7ADD20-AE5B-4B13-A223-D00D98BD995C}" type="presParOf" srcId="{79BA5B84-A51C-4638-9B2E-4D936F3D7647}" destId="{602103F1-3288-48E7-A580-070294563490}" srcOrd="3" destOrd="0" presId="urn:microsoft.com/office/officeart/2005/8/layout/vProcess5"/>
    <dgm:cxn modelId="{BD3AB0A4-BC33-4305-9B04-DEC45B268365}" type="presParOf" srcId="{79BA5B84-A51C-4638-9B2E-4D936F3D7647}" destId="{990E99D4-C460-4F3B-AE68-53D3E6CF0A70}" srcOrd="4" destOrd="0" presId="urn:microsoft.com/office/officeart/2005/8/layout/vProcess5"/>
    <dgm:cxn modelId="{35C79F45-2ACE-4D06-BBEC-E28565B6CEBE}" type="presParOf" srcId="{79BA5B84-A51C-4638-9B2E-4D936F3D7647}" destId="{8D3BEF5E-9491-4473-B985-913F9C09DE24}" srcOrd="5" destOrd="0" presId="urn:microsoft.com/office/officeart/2005/8/layout/vProcess5"/>
    <dgm:cxn modelId="{E545212E-5A68-4EA9-BA21-840FB2B06C72}" type="presParOf" srcId="{79BA5B84-A51C-4638-9B2E-4D936F3D7647}" destId="{2FC1E84A-920B-4452-8FC0-3FAEA77B8377}" srcOrd="6" destOrd="0" presId="urn:microsoft.com/office/officeart/2005/8/layout/vProcess5"/>
    <dgm:cxn modelId="{7BD104F0-06E9-4259-8634-C9563ED77E55}" type="presParOf" srcId="{79BA5B84-A51C-4638-9B2E-4D936F3D7647}" destId="{092E519A-C1E5-4CF7-8AF7-9178B06F2BBF}" srcOrd="7" destOrd="0" presId="urn:microsoft.com/office/officeart/2005/8/layout/vProcess5"/>
    <dgm:cxn modelId="{9F886324-E528-43D0-9F47-72B0C2BE265C}" type="presParOf" srcId="{79BA5B84-A51C-4638-9B2E-4D936F3D7647}" destId="{75F471B9-EF8D-45C5-B864-A3127CE84FE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11731-E685-44EE-8DB2-F6D294BA83D2}">
      <dsp:nvSpPr>
        <dsp:cNvPr id="0" name=""/>
        <dsp:cNvSpPr/>
      </dsp:nvSpPr>
      <dsp:spPr>
        <a:xfrm>
          <a:off x="0" y="0"/>
          <a:ext cx="5590650" cy="1408888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Real-time traffic </a:t>
          </a:r>
          <a:r>
            <a:rPr lang="en-GB" sz="1800" kern="1200" dirty="0"/>
            <a:t>information from mapping platform to obtain vehicle journey times and therefore </a:t>
          </a:r>
          <a:r>
            <a:rPr lang="en-GB" sz="1800" b="1" kern="1200" dirty="0"/>
            <a:t>actual vehicle speed </a:t>
          </a:r>
          <a:r>
            <a:rPr lang="en-GB" sz="1800" b="0" kern="1200" dirty="0"/>
            <a:t>on an hourly basis</a:t>
          </a:r>
        </a:p>
      </dsp:txBody>
      <dsp:txXfrm>
        <a:off x="41265" y="41265"/>
        <a:ext cx="4070349" cy="1326358"/>
      </dsp:txXfrm>
    </dsp:sp>
    <dsp:sp modelId="{7F528201-A15E-4151-A6BA-46E0AB7E4435}">
      <dsp:nvSpPr>
        <dsp:cNvPr id="0" name=""/>
        <dsp:cNvSpPr/>
      </dsp:nvSpPr>
      <dsp:spPr>
        <a:xfrm>
          <a:off x="493292" y="1643703"/>
          <a:ext cx="5590650" cy="1408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Emissions calculations using </a:t>
          </a:r>
          <a:r>
            <a:rPr lang="en-GB" sz="1800" b="1" kern="1200" dirty="0"/>
            <a:t>actual speed</a:t>
          </a:r>
          <a:r>
            <a:rPr lang="en-GB" sz="1800" kern="1200" dirty="0"/>
            <a:t>, London fleet characteristics</a:t>
          </a:r>
          <a:r>
            <a:rPr lang="en-GB" sz="1800" b="0" kern="1200" dirty="0"/>
            <a:t>, and </a:t>
          </a:r>
          <a:r>
            <a:rPr lang="en-GB" sz="1800" b="1" kern="1200" dirty="0"/>
            <a:t>N</a:t>
          </a:r>
          <a:r>
            <a:rPr lang="en-GB" sz="1800" b="0" kern="1200" dirty="0"/>
            <a:t>ational </a:t>
          </a:r>
          <a:r>
            <a:rPr lang="en-GB" sz="1800" b="1" kern="1200" dirty="0"/>
            <a:t>A</a:t>
          </a:r>
          <a:r>
            <a:rPr lang="en-GB" sz="1800" b="0" kern="1200" dirty="0"/>
            <a:t>tmospheric </a:t>
          </a:r>
          <a:r>
            <a:rPr lang="en-GB" sz="1800" b="1" kern="1200" dirty="0"/>
            <a:t>E</a:t>
          </a:r>
          <a:r>
            <a:rPr lang="en-GB" sz="1800" b="0" kern="1200" dirty="0"/>
            <a:t>missions </a:t>
          </a:r>
          <a:r>
            <a:rPr lang="en-GB" sz="1800" b="1" kern="1200" dirty="0"/>
            <a:t>I</a:t>
          </a:r>
          <a:r>
            <a:rPr lang="en-GB" sz="1800" b="0" kern="1200" dirty="0"/>
            <a:t>nventory </a:t>
          </a:r>
          <a:r>
            <a:rPr lang="en-GB" sz="1800" b="1" kern="1200" dirty="0"/>
            <a:t>speed-related emission factors</a:t>
          </a:r>
        </a:p>
      </dsp:txBody>
      <dsp:txXfrm>
        <a:off x="534557" y="1684968"/>
        <a:ext cx="4099050" cy="1326358"/>
      </dsp:txXfrm>
    </dsp:sp>
    <dsp:sp modelId="{602103F1-3288-48E7-A580-070294563490}">
      <dsp:nvSpPr>
        <dsp:cNvPr id="0" name=""/>
        <dsp:cNvSpPr/>
      </dsp:nvSpPr>
      <dsp:spPr>
        <a:xfrm>
          <a:off x="986585" y="3287407"/>
          <a:ext cx="5590650" cy="1408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Air quality box model to simulate pollutants within the environment: </a:t>
          </a:r>
          <a:r>
            <a:rPr lang="en-GB" sz="1800" b="1" kern="1200" dirty="0"/>
            <a:t>NO</a:t>
          </a:r>
          <a:r>
            <a:rPr lang="en-GB" sz="1800" b="1" kern="1200" baseline="-25000" dirty="0"/>
            <a:t>x</a:t>
          </a:r>
          <a:r>
            <a:rPr lang="en-GB" sz="1800" b="1" kern="1200" dirty="0"/>
            <a:t> </a:t>
          </a:r>
          <a:r>
            <a:rPr lang="en-GB" sz="1800" b="1" kern="1200" dirty="0">
              <a:sym typeface="Wingdings" panose="05000000000000000000" pitchFamily="2" charset="2"/>
            </a:rPr>
            <a:t> O</a:t>
          </a:r>
          <a:r>
            <a:rPr lang="en-GB" sz="1800" b="1" kern="1200" baseline="-25000" dirty="0">
              <a:sym typeface="Wingdings" panose="05000000000000000000" pitchFamily="2" charset="2"/>
            </a:rPr>
            <a:t>3</a:t>
          </a:r>
          <a:r>
            <a:rPr lang="en-GB" sz="1800" b="1" kern="1200" dirty="0">
              <a:sym typeface="Wingdings" panose="05000000000000000000" pitchFamily="2" charset="2"/>
            </a:rPr>
            <a:t> chemistry, </a:t>
          </a:r>
          <a:r>
            <a:rPr lang="en-GB" sz="1800" b="0" kern="1200" dirty="0">
              <a:sym typeface="Wingdings" panose="05000000000000000000" pitchFamily="2" charset="2"/>
            </a:rPr>
            <a:t>advection</a:t>
          </a:r>
          <a:r>
            <a:rPr lang="en-GB" sz="1800" b="1" kern="1200" dirty="0">
              <a:sym typeface="Wingdings" panose="05000000000000000000" pitchFamily="2" charset="2"/>
            </a:rPr>
            <a:t> </a:t>
          </a:r>
          <a:r>
            <a:rPr lang="en-GB" sz="1800" kern="1200" dirty="0">
              <a:sym typeface="Wingdings" panose="05000000000000000000" pitchFamily="2" charset="2"/>
            </a:rPr>
            <a:t>and dispersion</a:t>
          </a:r>
          <a:endParaRPr lang="en-GB" sz="1800" kern="1200" dirty="0"/>
        </a:p>
      </dsp:txBody>
      <dsp:txXfrm>
        <a:off x="1027850" y="3328672"/>
        <a:ext cx="4099050" cy="1326358"/>
      </dsp:txXfrm>
    </dsp:sp>
    <dsp:sp modelId="{990E99D4-C460-4F3B-AE68-53D3E6CF0A70}">
      <dsp:nvSpPr>
        <dsp:cNvPr id="0" name=""/>
        <dsp:cNvSpPr/>
      </dsp:nvSpPr>
      <dsp:spPr>
        <a:xfrm>
          <a:off x="4674872" y="1068407"/>
          <a:ext cx="915777" cy="91577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4880922" y="1068407"/>
        <a:ext cx="503677" cy="689122"/>
      </dsp:txXfrm>
    </dsp:sp>
    <dsp:sp modelId="{8D3BEF5E-9491-4473-B985-913F9C09DE24}">
      <dsp:nvSpPr>
        <dsp:cNvPr id="0" name=""/>
        <dsp:cNvSpPr/>
      </dsp:nvSpPr>
      <dsp:spPr>
        <a:xfrm>
          <a:off x="5168165" y="2702718"/>
          <a:ext cx="915777" cy="91577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5374215" y="2702718"/>
        <a:ext cx="503677" cy="689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AF13A9-E176-4CFE-957E-D19FD0AA32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1FBBD-52E8-44BE-AC55-B59F14EDE5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CB77833-044B-4F97-BC4A-C2D274D7849A}" type="datetimeFigureOut">
              <a:rPr lang="en-US" altLang="en-US"/>
              <a:pPr>
                <a:defRPr/>
              </a:pPr>
              <a:t>4/20/2020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C4215-3E81-40A5-9114-4BD569FCD8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17F18-E157-49A9-A0A5-39B545FDF2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1BE7441-F3EA-48B4-AD2B-D9713844A9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6E6BC0-CC42-439E-A9CA-EE24067EF7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53A82-8CBC-48C9-9DFA-071E820930B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F6BB4BB-F5DB-4367-B560-D5DD55B71B2B}" type="datetimeFigureOut">
              <a:rPr lang="en-GB"/>
              <a:pPr>
                <a:defRPr/>
              </a:pPr>
              <a:t>20/04/2020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0A6FBB1-7832-49EF-9FC4-68E5FF2A2F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291589B-7982-4B79-9FBF-620DC9704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4DBC2-A6FE-4468-A357-9A711F4706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23254-63B5-4E5E-BBEA-E987A0EBCF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194FCF-87A9-47F9-92D4-AE5C9F82E0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9BC67F5-4F08-4D15-9D7C-0EB70EE4FA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FFDAF793-75D7-4163-B39F-30B0B4DEEB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4C68427B-6EEC-48CE-A239-74178668A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F158B1E-79BD-42CE-96BE-92E32AE37198}" type="slidenum">
              <a:rPr lang="en-GB" altLang="en-US" sz="1200" smtClean="0"/>
              <a:pPr/>
              <a:t>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47E9C811-057C-4ABE-B20D-F40E1D8B7B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4B28D4C-64CE-4478-86D3-1CF6792B0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Time series or box plot – or both?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775FF55-6041-40C4-BD13-8F1BB58296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864F2A-0B3F-4189-81CF-4E9D4A53AB85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7200800" cy="1728192"/>
          </a:xfrm>
        </p:spPr>
        <p:txBody>
          <a:bodyPr anchor="b"/>
          <a:lstStyle>
            <a:lvl1pPr>
              <a:defRPr baseline="0">
                <a:solidFill>
                  <a:srgbClr val="0A648F"/>
                </a:solidFill>
                <a:latin typeface="Georgia"/>
                <a:cs typeface="Georgia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94841" y="3212852"/>
            <a:ext cx="7201495" cy="1152525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78588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476672"/>
            <a:ext cx="7772400" cy="1143000"/>
          </a:xfrm>
        </p:spPr>
        <p:txBody>
          <a:bodyPr/>
          <a:lstStyle>
            <a:lvl1pPr>
              <a:defRPr>
                <a:latin typeface="Georgia"/>
                <a:cs typeface="Georgia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44824"/>
            <a:ext cx="7772400" cy="3888432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16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476672"/>
            <a:ext cx="7772400" cy="1143000"/>
          </a:xfrm>
        </p:spPr>
        <p:txBody>
          <a:bodyPr/>
          <a:lstStyle>
            <a:lvl1pPr>
              <a:defRPr>
                <a:latin typeface="Georgia"/>
                <a:cs typeface="Georgia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44824"/>
            <a:ext cx="7772400" cy="410445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09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F3B8AA-8993-4109-9A3A-5561C2B89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6875" y="10525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A0E91D4-F843-4E4B-9839-DB37E5049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2424113"/>
            <a:ext cx="7772400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A648F"/>
          </a:solidFill>
          <a:latin typeface="Georgia"/>
          <a:ea typeface="MS PGothic" pitchFamily="34" charset="-128"/>
          <a:cs typeface="Georgi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A648F"/>
          </a:solidFill>
          <a:latin typeface="Georgia" charset="0"/>
          <a:ea typeface="MS PGothic" pitchFamily="34" charset="-128"/>
          <a:cs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A648F"/>
          </a:solidFill>
          <a:latin typeface="Georgia" charset="0"/>
          <a:ea typeface="MS PGothic" pitchFamily="34" charset="-128"/>
          <a:cs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A648F"/>
          </a:solidFill>
          <a:latin typeface="Georgia" charset="0"/>
          <a:ea typeface="MS PGothic" pitchFamily="34" charset="-128"/>
          <a:cs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A648F"/>
          </a:solidFill>
          <a:latin typeface="Georgia" charset="0"/>
          <a:ea typeface="MS PGothic" pitchFamily="34" charset="-128"/>
          <a:cs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SzPct val="80000"/>
        <a:buFont typeface="Wingdings" panose="05000000000000000000" pitchFamily="2" charset="2"/>
        <a:buChar char="o"/>
        <a:defRPr sz="2800">
          <a:solidFill>
            <a:schemeClr val="bg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Char char="–"/>
        <a:defRPr sz="2800">
          <a:solidFill>
            <a:schemeClr val="bg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SzPct val="65000"/>
        <a:buFont typeface="Wingdings" panose="05000000000000000000" pitchFamily="2" charset="2"/>
        <a:buChar char="o"/>
        <a:defRPr sz="2800">
          <a:solidFill>
            <a:schemeClr val="bg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SzPct val="80000"/>
        <a:buChar char="–"/>
        <a:defRPr sz="2800">
          <a:solidFill>
            <a:schemeClr val="bg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SzPct val="90000"/>
        <a:buChar char="»"/>
        <a:defRPr sz="2800">
          <a:solidFill>
            <a:schemeClr val="bg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>
            <a:extLst>
              <a:ext uri="{FF2B5EF4-FFF2-40B4-BE49-F238E27FC236}">
                <a16:creationId xmlns:a16="http://schemas.microsoft.com/office/drawing/2014/main" id="{599FBF6F-7A94-472F-8B26-FE57D3FA2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2263" y="1484313"/>
            <a:ext cx="7994650" cy="1728787"/>
          </a:xfrm>
        </p:spPr>
        <p:txBody>
          <a:bodyPr/>
          <a:lstStyle/>
          <a:p>
            <a:r>
              <a:rPr lang="en-US" altLang="en-US" sz="2800">
                <a:latin typeface="Georgia" panose="02040502050405020303" pitchFamily="18" charset="0"/>
                <a:cs typeface="Georgia" panose="02040502050405020303" pitchFamily="18" charset="0"/>
              </a:rPr>
              <a:t>From Google Maps to Air Quality: a big data approach to modelling real-time NO</a:t>
            </a:r>
            <a:r>
              <a:rPr lang="en-US" altLang="en-US" sz="2800" baseline="-25000">
                <a:latin typeface="Georgia" panose="02040502050405020303" pitchFamily="18" charset="0"/>
                <a:cs typeface="Georgia" panose="02040502050405020303" pitchFamily="18" charset="0"/>
              </a:rPr>
              <a:t>2</a:t>
            </a:r>
            <a:r>
              <a:rPr lang="en-US" altLang="en-US" sz="2800">
                <a:latin typeface="Georgia" panose="02040502050405020303" pitchFamily="18" charset="0"/>
                <a:cs typeface="Georgia" panose="02040502050405020303" pitchFamily="18" charset="0"/>
              </a:rPr>
              <a:t> concentrations in an urban street canyon from road traffic data</a:t>
            </a:r>
          </a:p>
        </p:txBody>
      </p:sp>
      <p:sp>
        <p:nvSpPr>
          <p:cNvPr id="7171" name="Content Placeholder 4">
            <a:extLst>
              <a:ext uri="{FF2B5EF4-FFF2-40B4-BE49-F238E27FC236}">
                <a16:creationId xmlns:a16="http://schemas.microsoft.com/office/drawing/2014/main" id="{B2B1E220-FBDE-4FDB-B4A2-067DCA37D03C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322263" y="3429000"/>
            <a:ext cx="5329237" cy="1873250"/>
          </a:xfrm>
        </p:spPr>
        <p:txBody>
          <a:bodyPr/>
          <a:lstStyle/>
          <a:p>
            <a:r>
              <a:rPr lang="en-US" altLang="en-US" sz="1800" b="1"/>
              <a:t>Helen Pearce</a:t>
            </a:r>
          </a:p>
          <a:p>
            <a:r>
              <a:rPr lang="en-US" altLang="en-US" sz="1800"/>
              <a:t>Dr. Zhaoya Gong</a:t>
            </a:r>
          </a:p>
          <a:p>
            <a:r>
              <a:rPr lang="en-US" altLang="en-US" sz="1800"/>
              <a:t>Dr. Xiaoming Cai</a:t>
            </a:r>
          </a:p>
          <a:p>
            <a:r>
              <a:rPr lang="en-US" altLang="en-US" sz="1800"/>
              <a:t>Prof. Bill Bloss</a:t>
            </a: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D238FF3A-ABD3-48AC-B469-ABA7E070B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995738"/>
            <a:ext cx="24018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AF5E75D3-9288-446A-A067-C4C11CF4E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429000"/>
            <a:ext cx="24018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B746B94-583D-481C-A70E-56CFA66A1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481763"/>
            <a:ext cx="900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A47A98A-4464-47F0-8192-C482D3365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8463" y="12700"/>
            <a:ext cx="7772400" cy="1143000"/>
          </a:xfrm>
        </p:spPr>
        <p:txBody>
          <a:bodyPr/>
          <a:lstStyle/>
          <a:p>
            <a:r>
              <a:rPr lang="en-US" altLang="en-US">
                <a:latin typeface="Georgia" panose="02040502050405020303" pitchFamily="18" charset="0"/>
                <a:cs typeface="Georgia" panose="02040502050405020303" pitchFamily="18" charset="0"/>
              </a:rPr>
              <a:t>Introduction</a:t>
            </a:r>
            <a:endParaRPr lang="en-GB" altLang="en-US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6E351-8976-468A-B4C3-620799DE0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63" y="1155700"/>
            <a:ext cx="7772400" cy="47942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sz="1800" i="1" dirty="0"/>
              <a:t>Why is air pollution an issue?</a:t>
            </a:r>
          </a:p>
          <a:p>
            <a:pPr>
              <a:defRPr/>
            </a:pPr>
            <a:r>
              <a:rPr lang="en-GB" sz="1800" dirty="0"/>
              <a:t>64% of new paediatric asthma cases in urban centres attributed to elevated NO</a:t>
            </a:r>
            <a:r>
              <a:rPr lang="en-GB" sz="1800" baseline="-25000" dirty="0"/>
              <a:t>2</a:t>
            </a:r>
            <a:r>
              <a:rPr lang="en-GB" sz="1800" dirty="0"/>
              <a:t> levels (</a:t>
            </a:r>
            <a:r>
              <a:rPr lang="en-GB" sz="1800" dirty="0" err="1"/>
              <a:t>Achakulwisut</a:t>
            </a:r>
            <a:r>
              <a:rPr lang="en-GB" sz="1800" dirty="0"/>
              <a:t> et al., 2019)</a:t>
            </a:r>
          </a:p>
          <a:p>
            <a:pPr>
              <a:defRPr/>
            </a:pPr>
            <a:r>
              <a:rPr lang="en-GB" sz="1800" dirty="0"/>
              <a:t>In European cities, transport-related pollution drives adverse health outcomes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sz="1800" i="1" dirty="0"/>
              <a:t>Limitations of current methods</a:t>
            </a:r>
          </a:p>
          <a:p>
            <a:pPr>
              <a:defRPr/>
            </a:pPr>
            <a:r>
              <a:rPr lang="en-GB" sz="1800" dirty="0"/>
              <a:t>Heavily reliant on historical data that is often limited in spatial and temporal resolutions</a:t>
            </a:r>
          </a:p>
          <a:p>
            <a:pPr>
              <a:defRPr/>
            </a:pPr>
            <a:r>
              <a:rPr lang="en-GB" sz="1800" dirty="0"/>
              <a:t>Traffic data typically captured with manual counting at a hourly resolution, with limited available data from ANPR cameras</a:t>
            </a:r>
          </a:p>
          <a:p>
            <a:pPr>
              <a:defRPr/>
            </a:pPr>
            <a:r>
              <a:rPr lang="en-GB" sz="1800" dirty="0"/>
              <a:t>Emissions models for large areas </a:t>
            </a:r>
            <a:r>
              <a:rPr lang="en-GB" sz="1800" b="1" dirty="0"/>
              <a:t>assume vehicles travel at the speed limit of the road</a:t>
            </a:r>
            <a:r>
              <a:rPr lang="en-GB" sz="1800" dirty="0"/>
              <a:t>, neglecting congestion effects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sz="1800" dirty="0"/>
          </a:p>
          <a:p>
            <a:pPr>
              <a:defRPr/>
            </a:pPr>
            <a:endParaRPr lang="en-GB" sz="1800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664D98CC-EC68-4AAB-9BB2-8DB715ECD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481763"/>
            <a:ext cx="900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E5B5684-F321-4E74-A87B-1CDE08747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en-GB" altLang="en-US">
                <a:latin typeface="Georgia" panose="02040502050405020303" pitchFamily="18" charset="0"/>
                <a:cs typeface="Georgia" panose="02040502050405020303" pitchFamily="18" charset="0"/>
              </a:rPr>
              <a:t>Objectives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552282F-234F-4D58-AD0A-704434E2AF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1650" y="1196975"/>
            <a:ext cx="8135938" cy="4248150"/>
          </a:xfrm>
        </p:spPr>
        <p:txBody>
          <a:bodyPr/>
          <a:lstStyle/>
          <a:p>
            <a:pPr marL="457200" indent="-457200">
              <a:buFont typeface="Times New Roman" panose="02020603050405020304" pitchFamily="18" charset="0"/>
              <a:buAutoNum type="arabicPeriod"/>
            </a:pPr>
            <a:r>
              <a:rPr lang="en-GB" altLang="en-US" sz="2000"/>
              <a:t>Utilise novel methodology to obtain real-time high-resolution traffic speed data</a:t>
            </a:r>
          </a:p>
          <a:p>
            <a:pPr marL="457200" indent="-457200">
              <a:buFont typeface="Times New Roman" panose="02020603050405020304" pitchFamily="18" charset="0"/>
              <a:buAutoNum type="arabicPeriod"/>
            </a:pPr>
            <a:endParaRPr lang="en-GB" altLang="en-US" sz="2000"/>
          </a:p>
          <a:p>
            <a:pPr marL="457200" indent="-457200">
              <a:buFont typeface="Times New Roman" panose="02020603050405020304" pitchFamily="18" charset="0"/>
              <a:buAutoNum type="arabicPeriod"/>
            </a:pPr>
            <a:endParaRPr lang="en-GB" altLang="en-US" sz="2000"/>
          </a:p>
          <a:p>
            <a:pPr marL="457200" indent="-457200">
              <a:buFont typeface="Times New Roman" panose="02020603050405020304" pitchFamily="18" charset="0"/>
              <a:buAutoNum type="arabicPeriod"/>
            </a:pPr>
            <a:endParaRPr lang="en-GB" altLang="en-US" sz="2000"/>
          </a:p>
          <a:p>
            <a:pPr marL="457200" indent="-457200">
              <a:buFont typeface="Times New Roman" panose="02020603050405020304" pitchFamily="18" charset="0"/>
              <a:buAutoNum type="arabicPeriod"/>
            </a:pPr>
            <a:endParaRPr lang="en-GB" altLang="en-US" sz="2000"/>
          </a:p>
          <a:p>
            <a:pPr marL="457200" indent="-457200">
              <a:buFont typeface="Times New Roman" panose="02020603050405020304" pitchFamily="18" charset="0"/>
              <a:buAutoNum type="arabicPeriod"/>
            </a:pPr>
            <a:endParaRPr lang="en-GB" altLang="en-US" sz="2000"/>
          </a:p>
          <a:p>
            <a:pPr marL="457200" indent="-457200">
              <a:buFont typeface="Times New Roman" panose="02020603050405020304" pitchFamily="18" charset="0"/>
              <a:buAutoNum type="arabicPeriod"/>
            </a:pPr>
            <a:endParaRPr lang="en-GB" altLang="en-US" sz="2000"/>
          </a:p>
          <a:p>
            <a:pPr marL="457200" indent="-457200">
              <a:buFont typeface="Times New Roman" panose="02020603050405020304" pitchFamily="18" charset="0"/>
              <a:buAutoNum type="arabicPeriod"/>
            </a:pPr>
            <a:r>
              <a:rPr lang="en-GB" altLang="en-US" sz="2000"/>
              <a:t>Compare emissions generated using traditional static methods (vehicles assumed to be travelling at speed limit) and novel traffic data</a:t>
            </a:r>
          </a:p>
          <a:p>
            <a:pPr marL="457200" indent="-457200">
              <a:buFont typeface="Times New Roman" panose="02020603050405020304" pitchFamily="18" charset="0"/>
              <a:buAutoNum type="arabicPeriod"/>
            </a:pPr>
            <a:r>
              <a:rPr lang="en-GB" altLang="en-US" sz="2000"/>
              <a:t>Compare modelled air pollution concentrations using real-time traffic data to measurements and traditional methods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D12892A6-7FC0-4B14-AB00-30B0769A6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481763"/>
            <a:ext cx="900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4">
            <a:extLst>
              <a:ext uri="{FF2B5EF4-FFF2-40B4-BE49-F238E27FC236}">
                <a16:creationId xmlns:a16="http://schemas.microsoft.com/office/drawing/2014/main" id="{6DB6B791-EDEB-4C7D-A28A-0198D47A8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1773238"/>
            <a:ext cx="534987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6D31889-55CE-46BC-8957-5766268F1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875" y="0"/>
            <a:ext cx="7772400" cy="1143000"/>
          </a:xfrm>
        </p:spPr>
        <p:txBody>
          <a:bodyPr/>
          <a:lstStyle/>
          <a:p>
            <a:r>
              <a:rPr lang="en-GB" altLang="en-US">
                <a:latin typeface="Georgia" panose="02040502050405020303" pitchFamily="18" charset="0"/>
                <a:cs typeface="Georgia" panose="02040502050405020303" pitchFamily="18" charset="0"/>
              </a:rPr>
              <a:t>Data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B95A1035-5E8D-4E39-93E5-31B8FA4D8B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1281113"/>
            <a:ext cx="4175125" cy="4524375"/>
          </a:xfrm>
        </p:spPr>
        <p:txBody>
          <a:bodyPr/>
          <a:lstStyle/>
          <a:p>
            <a:r>
              <a:rPr lang="en-GB" altLang="en-US" sz="2000"/>
              <a:t>Study location: Marylebone Road, London</a:t>
            </a:r>
          </a:p>
          <a:p>
            <a:r>
              <a:rPr lang="en-GB" altLang="en-US" sz="2000"/>
              <a:t>Typical street canyon (aspect ratio ≈ 1)</a:t>
            </a:r>
          </a:p>
          <a:p>
            <a:r>
              <a:rPr lang="en-GB" altLang="en-US" sz="2000"/>
              <a:t>Highly trafficked road (&gt; 70,000 vehicles per day)</a:t>
            </a:r>
          </a:p>
          <a:p>
            <a:r>
              <a:rPr lang="en-GB" altLang="en-US" sz="2000"/>
              <a:t>Speed limit: 30 mph (48 kph)</a:t>
            </a:r>
          </a:p>
          <a:p>
            <a:r>
              <a:rPr lang="en-GB" altLang="en-US" sz="2000"/>
              <a:t>Hourly queries from July to October 2019 using Google platform (905 observations)</a:t>
            </a:r>
          </a:p>
          <a:p>
            <a:r>
              <a:rPr lang="en-GB" altLang="en-US" sz="2000"/>
              <a:t>Comparison to air quality measurement site (NO</a:t>
            </a:r>
            <a:r>
              <a:rPr lang="en-GB" altLang="en-US" sz="2000" baseline="-25000"/>
              <a:t>2</a:t>
            </a:r>
            <a:r>
              <a:rPr lang="en-GB" altLang="en-US" sz="2000"/>
              <a:t>), available online from Defra as part of the AURN network</a:t>
            </a: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2C557171-6968-4CF3-8733-FEE084958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1412875"/>
            <a:ext cx="3678238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>
            <a:extLst>
              <a:ext uri="{FF2B5EF4-FFF2-40B4-BE49-F238E27FC236}">
                <a16:creationId xmlns:a16="http://schemas.microsoft.com/office/drawing/2014/main" id="{9DABC0CD-1FBF-496B-8653-1818FDF7E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103688"/>
            <a:ext cx="37465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>
            <a:extLst>
              <a:ext uri="{FF2B5EF4-FFF2-40B4-BE49-F238E27FC236}">
                <a16:creationId xmlns:a16="http://schemas.microsoft.com/office/drawing/2014/main" id="{E34CE923-A659-4751-BD03-29BC90D14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481763"/>
            <a:ext cx="900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1" name="Straight Arrow Connector 2">
            <a:extLst>
              <a:ext uri="{FF2B5EF4-FFF2-40B4-BE49-F238E27FC236}">
                <a16:creationId xmlns:a16="http://schemas.microsoft.com/office/drawing/2014/main" id="{0E21E1E5-60DD-4630-93F6-66BDCE9707FA}"/>
              </a:ext>
            </a:extLst>
          </p:cNvPr>
          <p:cNvCxnSpPr>
            <a:cxnSpLocks/>
          </p:cNvCxnSpPr>
          <p:nvPr/>
        </p:nvCxnSpPr>
        <p:spPr bwMode="auto">
          <a:xfrm>
            <a:off x="3924300" y="1530350"/>
            <a:ext cx="1584325" cy="674688"/>
          </a:xfrm>
          <a:prstGeom prst="straightConnector1">
            <a:avLst/>
          </a:prstGeom>
          <a:noFill/>
          <a:ln w="38100" algn="ctr">
            <a:solidFill>
              <a:srgbClr val="00638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2" name="Straight Arrow Connector 10">
            <a:extLst>
              <a:ext uri="{FF2B5EF4-FFF2-40B4-BE49-F238E27FC236}">
                <a16:creationId xmlns:a16="http://schemas.microsoft.com/office/drawing/2014/main" id="{8A563A06-8CC8-4B9B-BC9E-E00A38C274E6}"/>
              </a:ext>
            </a:extLst>
          </p:cNvPr>
          <p:cNvCxnSpPr>
            <a:cxnSpLocks/>
          </p:cNvCxnSpPr>
          <p:nvPr/>
        </p:nvCxnSpPr>
        <p:spPr bwMode="auto">
          <a:xfrm flipV="1">
            <a:off x="4572000" y="5327650"/>
            <a:ext cx="644525" cy="1174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3" name="Oval 7">
            <a:extLst>
              <a:ext uri="{FF2B5EF4-FFF2-40B4-BE49-F238E27FC236}">
                <a16:creationId xmlns:a16="http://schemas.microsoft.com/office/drawing/2014/main" id="{7CC04417-C35E-4326-8743-F58A88CD3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4724400"/>
            <a:ext cx="1331913" cy="10080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A648F"/>
              </a:buClr>
              <a:buSzPct val="80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A648F"/>
              </a:buClr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A648F"/>
              </a:buClr>
              <a:buSzPct val="65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A648F"/>
              </a:buClr>
              <a:buSzPct val="8000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8D68F53-1D0A-4F0F-AD72-A7DE66BBF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7772400" cy="1143000"/>
          </a:xfrm>
        </p:spPr>
        <p:txBody>
          <a:bodyPr/>
          <a:lstStyle/>
          <a:p>
            <a:r>
              <a:rPr lang="en-GB" altLang="en-US" dirty="0">
                <a:latin typeface="Georgia" panose="02040502050405020303" pitchFamily="18" charset="0"/>
                <a:cs typeface="Georgia" panose="02040502050405020303" pitchFamily="18" charset="0"/>
              </a:rPr>
              <a:t>Novel Methodology</a:t>
            </a: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B897F0D5-A951-4BBF-AC80-AA54215C7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481763"/>
            <a:ext cx="900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2">
            <a:extLst>
              <a:ext uri="{FF2B5EF4-FFF2-40B4-BE49-F238E27FC236}">
                <a16:creationId xmlns:a16="http://schemas.microsoft.com/office/drawing/2014/main" id="{248E8CDC-9CCF-41F2-B528-F6092ED2A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449" y="1143000"/>
            <a:ext cx="29051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A648F"/>
              </a:buClr>
              <a:buSzPct val="80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A648F"/>
              </a:buClr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A648F"/>
              </a:buClr>
              <a:buSzPct val="65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A648F"/>
              </a:buClr>
              <a:buSzPct val="8000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b="0" i="1" dirty="0">
                <a:solidFill>
                  <a:srgbClr val="002060"/>
                </a:solidFill>
              </a:rPr>
              <a:t>*Limitation acknowledged: this relies on data from users and can be manipulated. Google was chosen as it has a large market share and can therefore represent a significant group of people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BA1307D-A2FF-45A5-A184-17B06A62B2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6444510"/>
              </p:ext>
            </p:extLst>
          </p:nvPr>
        </p:nvGraphicFramePr>
        <p:xfrm>
          <a:off x="363871" y="1143000"/>
          <a:ext cx="657723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26415280-EB7E-497B-BCF0-AD8C4E492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344613"/>
            <a:ext cx="370998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2">
            <a:extLst>
              <a:ext uri="{FF2B5EF4-FFF2-40B4-BE49-F238E27FC236}">
                <a16:creationId xmlns:a16="http://schemas.microsoft.com/office/drawing/2014/main" id="{2ADDDBDD-A4A0-4B5B-87A0-40BB6F47D2F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727075" y="2306638"/>
            <a:ext cx="2555875" cy="59372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A648F"/>
              </a:buClr>
              <a:buSzPct val="80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A648F"/>
              </a:buClr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A648F"/>
              </a:buClr>
              <a:buSzPct val="65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A648F"/>
              </a:buClr>
              <a:buSzPct val="8000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4AFE5CA7-914B-4AA4-9C0D-82E82192C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829050"/>
            <a:ext cx="3709987" cy="25082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A648F"/>
              </a:buClr>
              <a:buSzPct val="80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A648F"/>
              </a:buClr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A648F"/>
              </a:buClr>
              <a:buSzPct val="65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A648F"/>
              </a:buClr>
              <a:buSzPct val="8000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3317" name="Title 1">
            <a:extLst>
              <a:ext uri="{FF2B5EF4-FFF2-40B4-BE49-F238E27FC236}">
                <a16:creationId xmlns:a16="http://schemas.microsoft.com/office/drawing/2014/main" id="{B9BE59FE-87CB-4F1F-9759-3C5EAAC29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03" y="101261"/>
            <a:ext cx="9863757" cy="1143000"/>
          </a:xfrm>
        </p:spPr>
        <p:txBody>
          <a:bodyPr/>
          <a:lstStyle/>
          <a:p>
            <a:r>
              <a:rPr lang="en-GB" altLang="en-US" sz="3200" dirty="0">
                <a:latin typeface="Georgia" panose="02040502050405020303" pitchFamily="18" charset="0"/>
                <a:cs typeface="Georgia" panose="02040502050405020303" pitchFamily="18" charset="0"/>
              </a:rPr>
              <a:t>Results: Actual Speeds &amp; Impact on Emissions</a:t>
            </a:r>
          </a:p>
        </p:txBody>
      </p:sp>
      <p:pic>
        <p:nvPicPr>
          <p:cNvPr id="13318" name="Picture 3">
            <a:extLst>
              <a:ext uri="{FF2B5EF4-FFF2-40B4-BE49-F238E27FC236}">
                <a16:creationId xmlns:a16="http://schemas.microsoft.com/office/drawing/2014/main" id="{999F2101-B549-435D-B29A-C1F1D6663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481763"/>
            <a:ext cx="900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2739AB-F91E-4E6F-A750-BBF652A03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4405313"/>
            <a:ext cx="4352925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Font typeface="Wingdings" panose="05000000000000000000" pitchFamily="2" charset="2"/>
              <a:buChar char="o"/>
              <a:defRPr sz="2800" b="0">
                <a:solidFill>
                  <a:schemeClr val="bg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Char char="–"/>
              <a:defRPr sz="28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65000"/>
              <a:buFont typeface="Wingdings" panose="05000000000000000000" pitchFamily="2" charset="2"/>
              <a:buChar char="o"/>
              <a:defRPr sz="28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Char char="–"/>
              <a:defRPr sz="28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altLang="en-US" sz="1800" kern="0" dirty="0"/>
              <a:t>Westerly speeds (median = 5.9 mph) much lower than easterly travel speeds</a:t>
            </a:r>
          </a:p>
          <a:p>
            <a:pPr>
              <a:defRPr/>
            </a:pPr>
            <a:r>
              <a:rPr lang="en-GB" altLang="en-US" sz="1800" kern="0" dirty="0"/>
              <a:t>Congestion has significant impact on travel speed of vehicles</a:t>
            </a:r>
          </a:p>
        </p:txBody>
      </p:sp>
      <p:pic>
        <p:nvPicPr>
          <p:cNvPr id="13320" name="Picture 20">
            <a:extLst>
              <a:ext uri="{FF2B5EF4-FFF2-40B4-BE49-F238E27FC236}">
                <a16:creationId xmlns:a16="http://schemas.microsoft.com/office/drawing/2014/main" id="{C8A04D46-63A9-4E58-A0D4-EB9D076EB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1270000"/>
            <a:ext cx="4141788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FEC1E9-9652-4890-BDEF-8EDAFD61A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4333875"/>
            <a:ext cx="3905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Font typeface="Wingdings" panose="05000000000000000000" pitchFamily="2" charset="2"/>
              <a:buChar char="o"/>
              <a:defRPr sz="2800" b="0">
                <a:solidFill>
                  <a:schemeClr val="bg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Char char="–"/>
              <a:defRPr sz="28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65000"/>
              <a:buFont typeface="Wingdings" panose="05000000000000000000" pitchFamily="2" charset="2"/>
              <a:buChar char="o"/>
              <a:defRPr sz="28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Char char="–"/>
              <a:defRPr sz="28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altLang="en-US" sz="1800" kern="0" dirty="0"/>
              <a:t>Overall, emissions are greater when accounting for real-time traffic conditions (left) compared to assuming speed limit (right)</a:t>
            </a:r>
          </a:p>
          <a:p>
            <a:pPr>
              <a:defRPr/>
            </a:pPr>
            <a:endParaRPr lang="en-GB" altLang="en-US" sz="1800" kern="0" dirty="0"/>
          </a:p>
        </p:txBody>
      </p:sp>
      <p:sp>
        <p:nvSpPr>
          <p:cNvPr id="13322" name="TextBox 1">
            <a:extLst>
              <a:ext uri="{FF2B5EF4-FFF2-40B4-BE49-F238E27FC236}">
                <a16:creationId xmlns:a16="http://schemas.microsoft.com/office/drawing/2014/main" id="{835031F2-1A17-426D-A55F-B84FC2AB8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150" y="3829050"/>
            <a:ext cx="1081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A648F"/>
              </a:buClr>
              <a:buSzPct val="80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A648F"/>
              </a:buClr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A648F"/>
              </a:buClr>
              <a:buSzPct val="65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A648F"/>
              </a:buClr>
              <a:buSzPct val="8000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 b="0"/>
              <a:t>Westerly</a:t>
            </a:r>
          </a:p>
        </p:txBody>
      </p:sp>
      <p:sp>
        <p:nvSpPr>
          <p:cNvPr id="13323" name="TextBox 8">
            <a:extLst>
              <a:ext uri="{FF2B5EF4-FFF2-40B4-BE49-F238E27FC236}">
                <a16:creationId xmlns:a16="http://schemas.microsoft.com/office/drawing/2014/main" id="{944CB632-357B-46CF-8CE7-3A613226F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3824288"/>
            <a:ext cx="1081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A648F"/>
              </a:buClr>
              <a:buSzPct val="80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A648F"/>
              </a:buClr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A648F"/>
              </a:buClr>
              <a:buSzPct val="65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A648F"/>
              </a:buClr>
              <a:buSzPct val="8000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 b="0"/>
              <a:t>Easterly</a:t>
            </a:r>
          </a:p>
        </p:txBody>
      </p:sp>
      <p:sp>
        <p:nvSpPr>
          <p:cNvPr id="13324" name="TextBox 10">
            <a:extLst>
              <a:ext uri="{FF2B5EF4-FFF2-40B4-BE49-F238E27FC236}">
                <a16:creationId xmlns:a16="http://schemas.microsoft.com/office/drawing/2014/main" id="{6F21AD0C-7C18-4DB7-9618-E91544073C3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56381" y="2407444"/>
            <a:ext cx="1471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A648F"/>
              </a:buClr>
              <a:buSzPct val="80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A648F"/>
              </a:buClr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A648F"/>
              </a:buClr>
              <a:buSzPct val="65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A648F"/>
              </a:buClr>
              <a:buSzPct val="8000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b="0"/>
              <a:t>Speed (mph)</a:t>
            </a:r>
          </a:p>
        </p:txBody>
      </p:sp>
      <p:sp>
        <p:nvSpPr>
          <p:cNvPr id="13325" name="TextBox 13">
            <a:extLst>
              <a:ext uri="{FF2B5EF4-FFF2-40B4-BE49-F238E27FC236}">
                <a16:creationId xmlns:a16="http://schemas.microsoft.com/office/drawing/2014/main" id="{B3B6C945-7F95-4372-AAD1-352A10CAA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3028950"/>
            <a:ext cx="48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A648F"/>
              </a:buClr>
              <a:buSzPct val="80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A648F"/>
              </a:buClr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A648F"/>
              </a:buClr>
              <a:buSzPct val="65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A648F"/>
              </a:buClr>
              <a:buSzPct val="8000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 b="0"/>
              <a:t>10</a:t>
            </a:r>
          </a:p>
        </p:txBody>
      </p:sp>
      <p:sp>
        <p:nvSpPr>
          <p:cNvPr id="13326" name="TextBox 14">
            <a:extLst>
              <a:ext uri="{FF2B5EF4-FFF2-40B4-BE49-F238E27FC236}">
                <a16:creationId xmlns:a16="http://schemas.microsoft.com/office/drawing/2014/main" id="{ECFC5A95-E4A4-4DFF-8D31-95F7851B1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2460625"/>
            <a:ext cx="4841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A648F"/>
              </a:buClr>
              <a:buSzPct val="80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A648F"/>
              </a:buClr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A648F"/>
              </a:buClr>
              <a:buSzPct val="65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A648F"/>
              </a:buClr>
              <a:buSzPct val="8000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 b="0"/>
              <a:t>20</a:t>
            </a:r>
          </a:p>
        </p:txBody>
      </p:sp>
      <p:sp>
        <p:nvSpPr>
          <p:cNvPr id="13327" name="TextBox 15">
            <a:extLst>
              <a:ext uri="{FF2B5EF4-FFF2-40B4-BE49-F238E27FC236}">
                <a16:creationId xmlns:a16="http://schemas.microsoft.com/office/drawing/2014/main" id="{815D501D-DF03-4F50-8424-2AB15271C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1866900"/>
            <a:ext cx="48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A648F"/>
              </a:buClr>
              <a:buSzPct val="80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A648F"/>
              </a:buClr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A648F"/>
              </a:buClr>
              <a:buSzPct val="65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A648F"/>
              </a:buClr>
              <a:buSzPct val="8000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 b="0"/>
              <a:t>30</a:t>
            </a:r>
          </a:p>
        </p:txBody>
      </p:sp>
      <p:sp>
        <p:nvSpPr>
          <p:cNvPr id="13328" name="Rectangle 16">
            <a:extLst>
              <a:ext uri="{FF2B5EF4-FFF2-40B4-BE49-F238E27FC236}">
                <a16:creationId xmlns:a16="http://schemas.microsoft.com/office/drawing/2014/main" id="{A4136038-8D13-4916-9F66-AB2EF9FCB96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97312" y="2509838"/>
            <a:ext cx="2544763" cy="25558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A648F"/>
              </a:buClr>
              <a:buSzPct val="80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A648F"/>
              </a:buClr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A648F"/>
              </a:buClr>
              <a:buSzPct val="65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A648F"/>
              </a:buClr>
              <a:buSzPct val="8000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EBB420-DABD-478D-9EC3-A76D86F367C5}"/>
              </a:ext>
            </a:extLst>
          </p:cNvPr>
          <p:cNvSpPr txBox="1"/>
          <p:nvPr/>
        </p:nvSpPr>
        <p:spPr>
          <a:xfrm>
            <a:off x="4983163" y="3284538"/>
            <a:ext cx="4318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 b="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4E3AA0-3951-4A47-9F7E-152007B70258}"/>
              </a:ext>
            </a:extLst>
          </p:cNvPr>
          <p:cNvSpPr txBox="1"/>
          <p:nvPr/>
        </p:nvSpPr>
        <p:spPr>
          <a:xfrm>
            <a:off x="4910138" y="2844800"/>
            <a:ext cx="52546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 b="0" dirty="0">
                <a:solidFill>
                  <a:schemeClr val="bg1"/>
                </a:solidFill>
              </a:rPr>
              <a:t>1000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B7FC48-C936-4189-B9B6-498A3F1140A5}"/>
              </a:ext>
            </a:extLst>
          </p:cNvPr>
          <p:cNvSpPr txBox="1"/>
          <p:nvPr/>
        </p:nvSpPr>
        <p:spPr>
          <a:xfrm>
            <a:off x="4910138" y="2416175"/>
            <a:ext cx="52546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 b="0" dirty="0">
                <a:solidFill>
                  <a:schemeClr val="bg1"/>
                </a:solidFill>
              </a:rPr>
              <a:t>1500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0640AC-8BC3-43C4-9EC1-D3E9E74E82F6}"/>
              </a:ext>
            </a:extLst>
          </p:cNvPr>
          <p:cNvSpPr txBox="1"/>
          <p:nvPr/>
        </p:nvSpPr>
        <p:spPr>
          <a:xfrm>
            <a:off x="4910138" y="1982788"/>
            <a:ext cx="52546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 b="0" dirty="0">
                <a:solidFill>
                  <a:schemeClr val="bg1"/>
                </a:solidFill>
              </a:rPr>
              <a:t>2000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9454AA-DBF9-450E-B193-3920D01368E4}"/>
              </a:ext>
            </a:extLst>
          </p:cNvPr>
          <p:cNvSpPr txBox="1"/>
          <p:nvPr/>
        </p:nvSpPr>
        <p:spPr>
          <a:xfrm>
            <a:off x="4910138" y="1554163"/>
            <a:ext cx="52546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 b="0" dirty="0">
                <a:solidFill>
                  <a:schemeClr val="bg1"/>
                </a:solidFill>
              </a:rPr>
              <a:t>2500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0060F26-77B9-487B-A0BD-70170F9E5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442" y="28192"/>
            <a:ext cx="10621937" cy="1143000"/>
          </a:xfrm>
        </p:spPr>
        <p:txBody>
          <a:bodyPr/>
          <a:lstStyle/>
          <a:p>
            <a:r>
              <a:rPr lang="en-GB" altLang="en-US" sz="3200" dirty="0">
                <a:latin typeface="Georgia" panose="02040502050405020303" pitchFamily="18" charset="0"/>
                <a:cs typeface="Georgia" panose="02040502050405020303" pitchFamily="18" charset="0"/>
              </a:rPr>
              <a:t>Results: Modelled Air Quality vs Observations</a:t>
            </a:r>
          </a:p>
        </p:txBody>
      </p:sp>
      <p:pic>
        <p:nvPicPr>
          <p:cNvPr id="15363" name="Picture 8">
            <a:extLst>
              <a:ext uri="{FF2B5EF4-FFF2-40B4-BE49-F238E27FC236}">
                <a16:creationId xmlns:a16="http://schemas.microsoft.com/office/drawing/2014/main" id="{9331B542-BA40-4849-AA42-DBDF5DFCE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481763"/>
            <a:ext cx="900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Group 7">
            <a:extLst>
              <a:ext uri="{FF2B5EF4-FFF2-40B4-BE49-F238E27FC236}">
                <a16:creationId xmlns:a16="http://schemas.microsoft.com/office/drawing/2014/main" id="{20539A61-4D73-40AE-B092-246FBF03E40B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554288"/>
            <a:ext cx="6856413" cy="3851275"/>
            <a:chOff x="633905" y="1358111"/>
            <a:chExt cx="7876190" cy="4704222"/>
          </a:xfrm>
        </p:grpSpPr>
        <p:pic>
          <p:nvPicPr>
            <p:cNvPr id="15367" name="Picture 3">
              <a:extLst>
                <a:ext uri="{FF2B5EF4-FFF2-40B4-BE49-F238E27FC236}">
                  <a16:creationId xmlns:a16="http://schemas.microsoft.com/office/drawing/2014/main" id="{A31AD73C-87F8-4156-AEED-D75AE2D5C7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80"/>
            <a:stretch>
              <a:fillRect/>
            </a:stretch>
          </p:blipFill>
          <p:spPr bwMode="auto">
            <a:xfrm>
              <a:off x="633905" y="1358111"/>
              <a:ext cx="7876190" cy="470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Rectangle 4">
              <a:extLst>
                <a:ext uri="{FF2B5EF4-FFF2-40B4-BE49-F238E27FC236}">
                  <a16:creationId xmlns:a16="http://schemas.microsoft.com/office/drawing/2014/main" id="{1072B51E-B63E-46DD-B50D-ABF660650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664" y="5301208"/>
              <a:ext cx="6696744" cy="216024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A648F"/>
                </a:buClr>
                <a:buSzPct val="80000"/>
                <a:buFont typeface="Wingdings" panose="05000000000000000000" pitchFamily="2" charset="2"/>
                <a:buChar char="o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A648F"/>
                </a:buClr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A648F"/>
                </a:buClr>
                <a:buSzPct val="65000"/>
                <a:buFont typeface="Wingdings" panose="05000000000000000000" pitchFamily="2" charset="2"/>
                <a:buChar char="o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A648F"/>
                </a:buClr>
                <a:buSzPct val="80000"/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5369" name="TextBox 5">
              <a:extLst>
                <a:ext uri="{FF2B5EF4-FFF2-40B4-BE49-F238E27FC236}">
                  <a16:creationId xmlns:a16="http://schemas.microsoft.com/office/drawing/2014/main" id="{58072927-6868-4E76-984D-C46972E6E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664" y="5222890"/>
              <a:ext cx="13681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A648F"/>
                </a:buClr>
                <a:buSzPct val="80000"/>
                <a:buFont typeface="Wingdings" panose="05000000000000000000" pitchFamily="2" charset="2"/>
                <a:buChar char="o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A648F"/>
                </a:buClr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A648F"/>
                </a:buClr>
                <a:buSzPct val="65000"/>
                <a:buFont typeface="Wingdings" panose="05000000000000000000" pitchFamily="2" charset="2"/>
                <a:buChar char="o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A648F"/>
                </a:buClr>
                <a:buSzPct val="80000"/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200" b="0"/>
                <a:t>20</a:t>
              </a:r>
              <a:r>
                <a:rPr lang="en-GB" altLang="en-US" sz="1200" b="0" baseline="30000"/>
                <a:t>th</a:t>
              </a:r>
              <a:r>
                <a:rPr lang="en-GB" altLang="en-US" sz="1200" b="0"/>
                <a:t> Sep 2019</a:t>
              </a:r>
            </a:p>
          </p:txBody>
        </p:sp>
        <p:sp>
          <p:nvSpPr>
            <p:cNvPr id="15370" name="TextBox 15">
              <a:extLst>
                <a:ext uri="{FF2B5EF4-FFF2-40B4-BE49-F238E27FC236}">
                  <a16:creationId xmlns:a16="http://schemas.microsoft.com/office/drawing/2014/main" id="{3A16A641-933F-4246-8883-9236869BC2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6823" y="5222889"/>
              <a:ext cx="13681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A648F"/>
                </a:buClr>
                <a:buSzPct val="80000"/>
                <a:buFont typeface="Wingdings" panose="05000000000000000000" pitchFamily="2" charset="2"/>
                <a:buChar char="o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A648F"/>
                </a:buClr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A648F"/>
                </a:buClr>
                <a:buSzPct val="65000"/>
                <a:buFont typeface="Wingdings" panose="05000000000000000000" pitchFamily="2" charset="2"/>
                <a:buChar char="o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A648F"/>
                </a:buClr>
                <a:buSzPct val="80000"/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200" b="0"/>
                <a:t>23</a:t>
              </a:r>
              <a:r>
                <a:rPr lang="en-GB" altLang="en-US" sz="1200" b="0" baseline="30000"/>
                <a:t>rd</a:t>
              </a:r>
              <a:r>
                <a:rPr lang="en-GB" altLang="en-US" sz="1200" b="0"/>
                <a:t> Sep 2019</a:t>
              </a:r>
            </a:p>
          </p:txBody>
        </p:sp>
        <p:sp>
          <p:nvSpPr>
            <p:cNvPr id="15371" name="TextBox 16">
              <a:extLst>
                <a:ext uri="{FF2B5EF4-FFF2-40B4-BE49-F238E27FC236}">
                  <a16:creationId xmlns:a16="http://schemas.microsoft.com/office/drawing/2014/main" id="{45AA78ED-0176-4359-A434-BFA248EAE7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456" y="5222889"/>
              <a:ext cx="13681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A648F"/>
                </a:buClr>
                <a:buSzPct val="80000"/>
                <a:buFont typeface="Wingdings" panose="05000000000000000000" pitchFamily="2" charset="2"/>
                <a:buChar char="o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A648F"/>
                </a:buClr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A648F"/>
                </a:buClr>
                <a:buSzPct val="65000"/>
                <a:buFont typeface="Wingdings" panose="05000000000000000000" pitchFamily="2" charset="2"/>
                <a:buChar char="o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A648F"/>
                </a:buClr>
                <a:buSzPct val="80000"/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200" b="0"/>
                <a:t>25</a:t>
              </a:r>
              <a:r>
                <a:rPr lang="en-GB" altLang="en-US" sz="1200" b="0" baseline="30000"/>
                <a:t>th</a:t>
              </a:r>
              <a:r>
                <a:rPr lang="en-GB" altLang="en-US" sz="1200" b="0"/>
                <a:t> Sep 2019</a:t>
              </a:r>
            </a:p>
          </p:txBody>
        </p:sp>
        <p:sp>
          <p:nvSpPr>
            <p:cNvPr id="15372" name="TextBox 17">
              <a:extLst>
                <a:ext uri="{FF2B5EF4-FFF2-40B4-BE49-F238E27FC236}">
                  <a16:creationId xmlns:a16="http://schemas.microsoft.com/office/drawing/2014/main" id="{137BA77E-8993-430F-823C-05025D183C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6699" y="5222889"/>
              <a:ext cx="13681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A648F"/>
                </a:buClr>
                <a:buSzPct val="80000"/>
                <a:buFont typeface="Wingdings" panose="05000000000000000000" pitchFamily="2" charset="2"/>
                <a:buChar char="o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A648F"/>
                </a:buClr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A648F"/>
                </a:buClr>
                <a:buSzPct val="65000"/>
                <a:buFont typeface="Wingdings" panose="05000000000000000000" pitchFamily="2" charset="2"/>
                <a:buChar char="o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A648F"/>
                </a:buClr>
                <a:buSzPct val="80000"/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200" b="0"/>
                <a:t>27</a:t>
              </a:r>
              <a:r>
                <a:rPr lang="en-GB" altLang="en-US" sz="1200" b="0" baseline="30000"/>
                <a:t>th</a:t>
              </a:r>
              <a:r>
                <a:rPr lang="en-GB" altLang="en-US" sz="1200" b="0"/>
                <a:t> Sep 2019</a:t>
              </a:r>
            </a:p>
          </p:txBody>
        </p:sp>
        <p:sp>
          <p:nvSpPr>
            <p:cNvPr id="15373" name="TextBox 18">
              <a:extLst>
                <a:ext uri="{FF2B5EF4-FFF2-40B4-BE49-F238E27FC236}">
                  <a16:creationId xmlns:a16="http://schemas.microsoft.com/office/drawing/2014/main" id="{057C28D3-CFD1-4CFF-A595-09A0B1F0C1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9100" y="5222889"/>
              <a:ext cx="13681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A648F"/>
                </a:buClr>
                <a:buSzPct val="80000"/>
                <a:buFont typeface="Wingdings" panose="05000000000000000000" pitchFamily="2" charset="2"/>
                <a:buChar char="o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A648F"/>
                </a:buClr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A648F"/>
                </a:buClr>
                <a:buSzPct val="65000"/>
                <a:buFont typeface="Wingdings" panose="05000000000000000000" pitchFamily="2" charset="2"/>
                <a:buChar char="o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A648F"/>
                </a:buClr>
                <a:buSzPct val="80000"/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200" b="0"/>
                <a:t>29</a:t>
              </a:r>
              <a:r>
                <a:rPr lang="en-GB" altLang="en-US" sz="1200" b="0" baseline="30000"/>
                <a:t>th</a:t>
              </a:r>
              <a:r>
                <a:rPr lang="en-GB" altLang="en-US" sz="1200" b="0"/>
                <a:t> Sep 2019</a:t>
              </a:r>
            </a:p>
          </p:txBody>
        </p:sp>
      </p:grpSp>
      <p:sp>
        <p:nvSpPr>
          <p:cNvPr id="15365" name="Content Placeholder 2">
            <a:extLst>
              <a:ext uri="{FF2B5EF4-FFF2-40B4-BE49-F238E27FC236}">
                <a16:creationId xmlns:a16="http://schemas.microsoft.com/office/drawing/2014/main" id="{462B7D5F-BF50-42A4-BA0C-DA8E7837B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1079500"/>
            <a:ext cx="342582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A648F"/>
              </a:buClr>
              <a:buSzPct val="80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A648F"/>
              </a:buClr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A648F"/>
              </a:buClr>
              <a:buSzPct val="65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A648F"/>
              </a:buClr>
              <a:buSzPct val="8000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altLang="en-US" sz="1600" b="0" dirty="0"/>
              <a:t>Using average speed resulted in an underestimation of pollutant concentrations and a weaker correlation (Pearson) to measured concentrations</a:t>
            </a:r>
          </a:p>
        </p:txBody>
      </p:sp>
      <p:pic>
        <p:nvPicPr>
          <p:cNvPr id="15366" name="Picture 1">
            <a:extLst>
              <a:ext uri="{FF2B5EF4-FFF2-40B4-BE49-F238E27FC236}">
                <a16:creationId xmlns:a16="http://schemas.microsoft.com/office/drawing/2014/main" id="{FECA0B64-54D0-4838-9B3F-0185A56C9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1079500"/>
            <a:ext cx="4589463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0F8F19A-0813-44AB-BFEE-1652D4E47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875" y="188913"/>
            <a:ext cx="7772400" cy="1143000"/>
          </a:xfrm>
        </p:spPr>
        <p:txBody>
          <a:bodyPr/>
          <a:lstStyle/>
          <a:p>
            <a:r>
              <a:rPr lang="en-GB" altLang="en-US" dirty="0">
                <a:latin typeface="Georgia" panose="02040502050405020303" pitchFamily="18" charset="0"/>
                <a:cs typeface="Georgia" panose="02040502050405020303" pitchFamily="18" charset="0"/>
              </a:rPr>
              <a:t>Conclusions and Future Work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F929F45F-9495-4269-8586-CB3DF7EE78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875" y="1484313"/>
            <a:ext cx="7772400" cy="3889375"/>
          </a:xfrm>
        </p:spPr>
        <p:txBody>
          <a:bodyPr/>
          <a:lstStyle/>
          <a:p>
            <a:r>
              <a:rPr lang="en-GB" altLang="en-US" sz="2000" dirty="0"/>
              <a:t>Novel methodology utilising crowd-sourced data can reveal important patterns of traffic activity</a:t>
            </a:r>
          </a:p>
          <a:p>
            <a:r>
              <a:rPr lang="en-GB" altLang="en-US" sz="2000" dirty="0"/>
              <a:t>Real-time traffic information showed a large increase in emissions due to congestion effects</a:t>
            </a:r>
          </a:p>
          <a:p>
            <a:r>
              <a:rPr lang="en-GB" sz="2000" dirty="0"/>
              <a:t>In comparison, the conventional average speed method underestimates pollutant concentrations</a:t>
            </a:r>
          </a:p>
          <a:p>
            <a:r>
              <a:rPr lang="en-GB" altLang="en-US" sz="2000" dirty="0"/>
              <a:t>Future work could include on-site surveys to validate the data obtained from mapping platforms, and then applying methodology to multiple roads to cover a whole city region</a:t>
            </a:r>
          </a:p>
          <a:p>
            <a:r>
              <a:rPr lang="en-GB" altLang="en-US" sz="2000" dirty="0"/>
              <a:t>Implications and potential applications: assessing policy implementation, health exposure studies at the resolution of an individual street 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7B405E3F-F432-4650-AEEC-69F3737E6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481763"/>
            <a:ext cx="900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2">
      <a:dk1>
        <a:srgbClr val="91C8E1"/>
      </a:dk1>
      <a:lt1>
        <a:srgbClr val="ECECEC"/>
      </a:lt1>
      <a:dk2>
        <a:srgbClr val="000000"/>
      </a:dk2>
      <a:lt2>
        <a:srgbClr val="91C8E1"/>
      </a:lt2>
      <a:accent1>
        <a:srgbClr val="000000"/>
      </a:accent1>
      <a:accent2>
        <a:srgbClr val="ECECEC"/>
      </a:accent2>
      <a:accent3>
        <a:srgbClr val="AAAAAA"/>
      </a:accent3>
      <a:accent4>
        <a:srgbClr val="C9C9C9"/>
      </a:accent4>
      <a:accent5>
        <a:srgbClr val="AAAAAA"/>
      </a:accent5>
      <a:accent6>
        <a:srgbClr val="D6D6D6"/>
      </a:accent6>
      <a:hlink>
        <a:srgbClr val="91C8E1"/>
      </a:hlink>
      <a:folHlink>
        <a:srgbClr val="91C8E1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4861</TotalTime>
  <Words>549</Words>
  <Application>Microsoft Office PowerPoint</Application>
  <PresentationFormat>On-screen Show (4:3)</PresentationFormat>
  <Paragraphs>68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Times New Roman</vt:lpstr>
      <vt:lpstr>Wingdings</vt:lpstr>
      <vt:lpstr>Default Design</vt:lpstr>
      <vt:lpstr>From Google Maps to Air Quality: a big data approach to modelling real-time NO2 concentrations in an urban street canyon from road traffic data</vt:lpstr>
      <vt:lpstr>Introduction</vt:lpstr>
      <vt:lpstr>Objectives</vt:lpstr>
      <vt:lpstr>Data</vt:lpstr>
      <vt:lpstr>Novel Methodology</vt:lpstr>
      <vt:lpstr>Results: Actual Speeds &amp; Impact on Emissions</vt:lpstr>
      <vt:lpstr>Results: Modelled Air Quality vs Observations</vt:lpstr>
      <vt:lpstr>Conclusions and Future Work</vt:lpstr>
    </vt:vector>
  </TitlesOfParts>
  <Company>The University of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and Publications</dc:creator>
  <cp:lastModifiedBy>Helen Pearce</cp:lastModifiedBy>
  <cp:revision>166</cp:revision>
  <dcterms:created xsi:type="dcterms:W3CDTF">2005-06-08T11:15:47Z</dcterms:created>
  <dcterms:modified xsi:type="dcterms:W3CDTF">2020-04-20T11:52:35Z</dcterms:modified>
</cp:coreProperties>
</file>