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1" r:id="rId2"/>
    <p:sldId id="300" r:id="rId3"/>
    <p:sldId id="297" r:id="rId4"/>
    <p:sldId id="298" r:id="rId5"/>
    <p:sldId id="296" r:id="rId6"/>
    <p:sldId id="299"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option 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AB718E9-3F82-424E-ABA2-5A93833597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215059" cy="6870969"/>
          </a:xfrm>
          <a:prstGeom prst="rect">
            <a:avLst/>
          </a:prstGeom>
        </p:spPr>
      </p:pic>
      <p:sp>
        <p:nvSpPr>
          <p:cNvPr id="2" name="Title 1"/>
          <p:cNvSpPr>
            <a:spLocks noGrp="1"/>
          </p:cNvSpPr>
          <p:nvPr>
            <p:ph type="ctrTitle"/>
          </p:nvPr>
        </p:nvSpPr>
        <p:spPr>
          <a:xfrm>
            <a:off x="336000" y="931200"/>
            <a:ext cx="6688048" cy="1543595"/>
          </a:xfrm>
        </p:spPr>
        <p:txBody>
          <a:bodyPr anchor="b">
            <a:normAutofit/>
          </a:bodyPr>
          <a:lstStyle>
            <a:lvl1pPr algn="l">
              <a:defRPr sz="4267">
                <a:solidFill>
                  <a:schemeClr val="bg2"/>
                </a:solidFill>
              </a:defRPr>
            </a:lvl1pPr>
          </a:lstStyle>
          <a:p>
            <a:r>
              <a:rPr lang="en-US"/>
              <a:t>Click to edit Master title style</a:t>
            </a:r>
          </a:p>
        </p:txBody>
      </p:sp>
      <p:sp>
        <p:nvSpPr>
          <p:cNvPr id="3" name="Subtitle 2"/>
          <p:cNvSpPr>
            <a:spLocks noGrp="1"/>
          </p:cNvSpPr>
          <p:nvPr>
            <p:ph type="subTitle" idx="1"/>
          </p:nvPr>
        </p:nvSpPr>
        <p:spPr>
          <a:xfrm>
            <a:off x="336000" y="2838735"/>
            <a:ext cx="5778197" cy="2419065"/>
          </a:xfrm>
        </p:spPr>
        <p:txBody>
          <a:bodyPr/>
          <a:lstStyle>
            <a:lvl1pPr marL="0" indent="0" algn="l">
              <a:buNone/>
              <a:defRPr sz="2400">
                <a:solidFill>
                  <a:schemeClr val="bg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8" name="Rectangle 7"/>
          <p:cNvSpPr/>
          <p:nvPr userDrawn="1"/>
        </p:nvSpPr>
        <p:spPr>
          <a:xfrm>
            <a:off x="0" y="6314365"/>
            <a:ext cx="12192000" cy="5436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80000" rIns="480000" rtlCol="0" anchor="ctr"/>
          <a:lstStyle/>
          <a:p>
            <a:pPr algn="l" defTabSz="601118">
              <a:tabLst/>
            </a:pPr>
            <a:r>
              <a:rPr lang="fr-BE" sz="1067">
                <a:solidFill>
                  <a:schemeClr val="bg2"/>
                </a:solidFill>
              </a:rPr>
              <a:t>www.metoffice.gov.uk	</a:t>
            </a:r>
            <a:endParaRPr lang="en-GB" sz="1067">
              <a:solidFill>
                <a:schemeClr val="bg2"/>
              </a:solidFill>
            </a:endParaRPr>
          </a:p>
        </p:txBody>
      </p:sp>
      <p:sp>
        <p:nvSpPr>
          <p:cNvPr id="9" name="Rectangle 8"/>
          <p:cNvSpPr/>
          <p:nvPr userDrawn="1"/>
        </p:nvSpPr>
        <p:spPr>
          <a:xfrm>
            <a:off x="5622877" y="6314365"/>
            <a:ext cx="6569123" cy="5436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80000" rIns="480000" rtlCol="0" anchor="ctr"/>
          <a:lstStyle/>
          <a:p>
            <a:pPr algn="r" defTabSz="601118">
              <a:tabLst/>
            </a:pPr>
            <a:r>
              <a:rPr lang="fr-BE" sz="1067">
                <a:solidFill>
                  <a:schemeClr val="bg2"/>
                </a:solidFill>
              </a:rPr>
              <a:t>© Crown Copyright</a:t>
            </a:r>
            <a:r>
              <a:rPr lang="fr-BE" sz="1067" baseline="0">
                <a:solidFill>
                  <a:schemeClr val="bg2"/>
                </a:solidFill>
              </a:rPr>
              <a:t> 2020, Met Office</a:t>
            </a:r>
            <a:endParaRPr lang="en-GB" sz="1067">
              <a:solidFill>
                <a:schemeClr val="bg2"/>
              </a:solidFill>
            </a:endParaRPr>
          </a:p>
        </p:txBody>
      </p:sp>
      <p:pic>
        <p:nvPicPr>
          <p:cNvPr id="10" name="MO_MASTER_for_dark_backg_RBG.png"/>
          <p:cNvPicPr>
            <a:picLocks noChangeAspect="1"/>
          </p:cNvPicPr>
          <p:nvPr userDrawn="1"/>
        </p:nvPicPr>
        <p:blipFill>
          <a:blip r:embed="rId3" cstate="print"/>
          <a:stretch>
            <a:fillRect/>
          </a:stretch>
        </p:blipFill>
        <p:spPr>
          <a:xfrm>
            <a:off x="244800" y="72000"/>
            <a:ext cx="2405040" cy="754200"/>
          </a:xfrm>
          <a:prstGeom prst="rect">
            <a:avLst/>
          </a:prstGeom>
          <a:ln w="12700">
            <a:miter lim="400000"/>
          </a:ln>
        </p:spPr>
      </p:pic>
    </p:spTree>
    <p:extLst>
      <p:ext uri="{BB962C8B-B14F-4D97-AF65-F5344CB8AC3E}">
        <p14:creationId xmlns:p14="http://schemas.microsoft.com/office/powerpoint/2010/main" val="832632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2 columns third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6000" y="2064000"/>
            <a:ext cx="7560000" cy="408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56000" y="2064000"/>
            <a:ext cx="3600000" cy="408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a:off x="8076469" y="2064000"/>
            <a:ext cx="0" cy="408000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5" name="Slide Number Placeholder 4"/>
          <p:cNvSpPr>
            <a:spLocks noGrp="1"/>
          </p:cNvSpPr>
          <p:nvPr>
            <p:ph type="sldNum" sz="quarter" idx="10"/>
          </p:nvPr>
        </p:nvSpPr>
        <p:spPr/>
        <p:txBody>
          <a:bodyPr/>
          <a:lstStyle/>
          <a:p>
            <a:fld id="{E5F9FE41-C8F9-47EF-94C3-C489748B47D0}" type="slidenum">
              <a:rPr lang="en-GB" smtClean="0"/>
              <a:pPr/>
              <a:t>‹#›</a:t>
            </a:fld>
            <a:endParaRPr lang="en-GB"/>
          </a:p>
        </p:txBody>
      </p:sp>
    </p:spTree>
    <p:extLst>
      <p:ext uri="{BB962C8B-B14F-4D97-AF65-F5344CB8AC3E}">
        <p14:creationId xmlns:p14="http://schemas.microsoft.com/office/powerpoint/2010/main" val="4024214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 3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6000" y="2064000"/>
            <a:ext cx="3600000" cy="408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56000" y="2064000"/>
            <a:ext cx="3600000" cy="408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a:xfrm>
            <a:off x="4124684" y="2064000"/>
            <a:ext cx="0" cy="408000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6" name="Content Placeholder 3"/>
          <p:cNvSpPr>
            <a:spLocks noGrp="1"/>
          </p:cNvSpPr>
          <p:nvPr>
            <p:ph sz="half" idx="10"/>
          </p:nvPr>
        </p:nvSpPr>
        <p:spPr>
          <a:xfrm>
            <a:off x="4296000" y="2064000"/>
            <a:ext cx="3600000" cy="408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a:off x="8076469" y="2064000"/>
            <a:ext cx="0" cy="408000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5" name="Slide Number Placeholder 4"/>
          <p:cNvSpPr>
            <a:spLocks noGrp="1"/>
          </p:cNvSpPr>
          <p:nvPr>
            <p:ph type="sldNum" sz="quarter" idx="11"/>
          </p:nvPr>
        </p:nvSpPr>
        <p:spPr/>
        <p:txBody>
          <a:bodyPr/>
          <a:lstStyle/>
          <a:p>
            <a:fld id="{E5F9FE41-C8F9-47EF-94C3-C489748B47D0}" type="slidenum">
              <a:rPr lang="en-GB" smtClean="0"/>
              <a:pPr/>
              <a:t>‹#›</a:t>
            </a:fld>
            <a:endParaRPr lang="en-GB"/>
          </a:p>
        </p:txBody>
      </p:sp>
    </p:spTree>
    <p:extLst>
      <p:ext uri="{BB962C8B-B14F-4D97-AF65-F5344CB8AC3E}">
        <p14:creationId xmlns:p14="http://schemas.microsoft.com/office/powerpoint/2010/main" val="34321014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 1 column + image">
    <p:spTree>
      <p:nvGrpSpPr>
        <p:cNvPr id="1" name=""/>
        <p:cNvGrpSpPr/>
        <p:nvPr/>
      </p:nvGrpSpPr>
      <p:grpSpPr>
        <a:xfrm>
          <a:off x="0" y="0"/>
          <a:ext cx="0" cy="0"/>
          <a:chOff x="0" y="0"/>
          <a:chExt cx="0" cy="0"/>
        </a:xfrm>
      </p:grpSpPr>
      <p:sp>
        <p:nvSpPr>
          <p:cNvPr id="2" name="Title 1"/>
          <p:cNvSpPr>
            <a:spLocks noGrp="1"/>
          </p:cNvSpPr>
          <p:nvPr>
            <p:ph type="title"/>
          </p:nvPr>
        </p:nvSpPr>
        <p:spPr>
          <a:xfrm>
            <a:off x="336000" y="932987"/>
            <a:ext cx="5450651" cy="768000"/>
          </a:xfrm>
        </p:spPr>
        <p:txBody>
          <a:bodyPr/>
          <a:lstStyle/>
          <a:p>
            <a:r>
              <a:rPr lang="en-US"/>
              <a:t>Click to edit Master title style</a:t>
            </a:r>
          </a:p>
        </p:txBody>
      </p:sp>
      <p:sp>
        <p:nvSpPr>
          <p:cNvPr id="3" name="Content Placeholder 2"/>
          <p:cNvSpPr>
            <a:spLocks noGrp="1"/>
          </p:cNvSpPr>
          <p:nvPr>
            <p:ph sz="half" idx="1"/>
          </p:nvPr>
        </p:nvSpPr>
        <p:spPr>
          <a:xfrm>
            <a:off x="336000" y="2064000"/>
            <a:ext cx="5450651" cy="408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p:nvPr userDrawn="1"/>
        </p:nvSpPr>
        <p:spPr>
          <a:xfrm>
            <a:off x="6083029" y="1"/>
            <a:ext cx="6096000" cy="6289040"/>
          </a:xfrm>
          <a:prstGeom prst="rect">
            <a:avLst/>
          </a:prstGeom>
          <a:solidFill>
            <a:schemeClr val="tx1">
              <a:lumMod val="10000"/>
              <a:lumOff val="90000"/>
            </a:schemeClr>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a:p>
        </p:txBody>
      </p:sp>
    </p:spTree>
    <p:extLst>
      <p:ext uri="{BB962C8B-B14F-4D97-AF65-F5344CB8AC3E}">
        <p14:creationId xmlns:p14="http://schemas.microsoft.com/office/powerpoint/2010/main" val="20662899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Content - title only">
    <p:spTree>
      <p:nvGrpSpPr>
        <p:cNvPr id="1" name=""/>
        <p:cNvGrpSpPr/>
        <p:nvPr/>
      </p:nvGrpSpPr>
      <p:grpSpPr>
        <a:xfrm>
          <a:off x="0" y="0"/>
          <a:ext cx="0" cy="0"/>
          <a:chOff x="0" y="0"/>
          <a:chExt cx="0" cy="0"/>
        </a:xfrm>
      </p:grpSpPr>
      <p:sp>
        <p:nvSpPr>
          <p:cNvPr id="2" name="Title 1"/>
          <p:cNvSpPr>
            <a:spLocks noGrp="1"/>
          </p:cNvSpPr>
          <p:nvPr>
            <p:ph type="title"/>
          </p:nvPr>
        </p:nvSpPr>
        <p:spPr>
          <a:xfrm>
            <a:off x="2809461" y="270379"/>
            <a:ext cx="9046539" cy="768000"/>
          </a:xfrm>
        </p:spPr>
        <p:txBody>
          <a:bodyPr/>
          <a:lstStyle>
            <a:lvl1pPr algn="r">
              <a:defRPr/>
            </a:lvl1pPr>
          </a:lstStyle>
          <a:p>
            <a:r>
              <a:rPr lang="en-US"/>
              <a:t>Click to edit Master title style</a:t>
            </a:r>
          </a:p>
        </p:txBody>
      </p:sp>
      <p:sp>
        <p:nvSpPr>
          <p:cNvPr id="3" name="Slide Number Placeholder 2"/>
          <p:cNvSpPr>
            <a:spLocks noGrp="1"/>
          </p:cNvSpPr>
          <p:nvPr>
            <p:ph type="sldNum" sz="quarter" idx="10"/>
          </p:nvPr>
        </p:nvSpPr>
        <p:spPr/>
        <p:txBody>
          <a:bodyPr/>
          <a:lstStyle/>
          <a:p>
            <a:fld id="{E5F9FE41-C8F9-47EF-94C3-C489748B47D0}" type="slidenum">
              <a:rPr lang="en-GB" smtClean="0"/>
              <a:pPr/>
              <a:t>‹#›</a:t>
            </a:fld>
            <a:endParaRPr lang="en-GB"/>
          </a:p>
        </p:txBody>
      </p:sp>
    </p:spTree>
    <p:extLst>
      <p:ext uri="{BB962C8B-B14F-4D97-AF65-F5344CB8AC3E}">
        <p14:creationId xmlns:p14="http://schemas.microsoft.com/office/powerpoint/2010/main" val="13009568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full image">
    <p:spTree>
      <p:nvGrpSpPr>
        <p:cNvPr id="1" name=""/>
        <p:cNvGrpSpPr/>
        <p:nvPr/>
      </p:nvGrpSpPr>
      <p:grpSpPr>
        <a:xfrm>
          <a:off x="0" y="0"/>
          <a:ext cx="0" cy="0"/>
          <a:chOff x="0" y="0"/>
          <a:chExt cx="0" cy="0"/>
        </a:xfrm>
      </p:grpSpPr>
      <p:sp>
        <p:nvSpPr>
          <p:cNvPr id="5" name="Rectangle 4"/>
          <p:cNvSpPr/>
          <p:nvPr userDrawn="1"/>
        </p:nvSpPr>
        <p:spPr>
          <a:xfrm>
            <a:off x="0" y="945958"/>
            <a:ext cx="12192000" cy="5363180"/>
          </a:xfrm>
          <a:prstGeom prst="rect">
            <a:avLst/>
          </a:prstGeom>
          <a:solidFill>
            <a:schemeClr val="tx1">
              <a:lumMod val="10000"/>
              <a:lumOff val="90000"/>
            </a:schemeClr>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8" name="Picture Placeholder 7"/>
          <p:cNvSpPr>
            <a:spLocks noGrp="1"/>
          </p:cNvSpPr>
          <p:nvPr>
            <p:ph type="pic" sz="quarter" idx="10"/>
          </p:nvPr>
        </p:nvSpPr>
        <p:spPr>
          <a:xfrm>
            <a:off x="336551" y="1091822"/>
            <a:ext cx="11518900" cy="5052863"/>
          </a:xfrm>
        </p:spPr>
        <p:txBody>
          <a:bodyPr/>
          <a:lstStyle/>
          <a:p>
            <a:r>
              <a:rPr lang="en-US"/>
              <a:t>Click icon to add picture</a:t>
            </a:r>
            <a:endParaRPr lang="en-GB"/>
          </a:p>
        </p:txBody>
      </p:sp>
      <p:sp>
        <p:nvSpPr>
          <p:cNvPr id="2" name="Slide Number Placeholder 1"/>
          <p:cNvSpPr>
            <a:spLocks noGrp="1"/>
          </p:cNvSpPr>
          <p:nvPr>
            <p:ph type="sldNum" sz="quarter" idx="11"/>
          </p:nvPr>
        </p:nvSpPr>
        <p:spPr/>
        <p:txBody>
          <a:bodyPr/>
          <a:lstStyle/>
          <a:p>
            <a:fld id="{E5F9FE41-C8F9-47EF-94C3-C489748B47D0}" type="slidenum">
              <a:rPr lang="en-GB" smtClean="0"/>
              <a:pPr/>
              <a:t>‹#›</a:t>
            </a:fld>
            <a:endParaRPr lang="en-GB"/>
          </a:p>
        </p:txBody>
      </p:sp>
    </p:spTree>
    <p:extLst>
      <p:ext uri="{BB962C8B-B14F-4D97-AF65-F5344CB8AC3E}">
        <p14:creationId xmlns:p14="http://schemas.microsoft.com/office/powerpoint/2010/main" val="27499092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Content - 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E5F9FE41-C8F9-47EF-94C3-C489748B47D0}" type="slidenum">
              <a:rPr lang="en-GB" smtClean="0"/>
              <a:pPr/>
              <a:t>‹#›</a:t>
            </a:fld>
            <a:endParaRPr lang="en-GB"/>
          </a:p>
        </p:txBody>
      </p:sp>
    </p:spTree>
    <p:extLst>
      <p:ext uri="{BB962C8B-B14F-4D97-AF65-F5344CB8AC3E}">
        <p14:creationId xmlns:p14="http://schemas.microsoft.com/office/powerpoint/2010/main" val="24700136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Content - really blank">
    <p:spTree>
      <p:nvGrpSpPr>
        <p:cNvPr id="1" name=""/>
        <p:cNvGrpSpPr/>
        <p:nvPr/>
      </p:nvGrpSpPr>
      <p:grpSpPr>
        <a:xfrm>
          <a:off x="0" y="0"/>
          <a:ext cx="0" cy="0"/>
          <a:chOff x="0" y="0"/>
          <a:chExt cx="0" cy="0"/>
        </a:xfrm>
      </p:grpSpPr>
      <p:sp>
        <p:nvSpPr>
          <p:cNvPr id="2" name="Rectangle 1"/>
          <p:cNvSpPr/>
          <p:nvPr userDrawn="1"/>
        </p:nvSpPr>
        <p:spPr>
          <a:xfrm>
            <a:off x="0" y="6314365"/>
            <a:ext cx="12192000" cy="543636"/>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480000" rIns="480000" rtlCol="0" anchor="ctr"/>
          <a:lstStyle/>
          <a:p>
            <a:pPr algn="l" defTabSz="601118">
              <a:tabLst/>
            </a:pPr>
            <a:r>
              <a:rPr lang="fr-BE" sz="1067">
                <a:solidFill>
                  <a:schemeClr val="tx1"/>
                </a:solidFill>
              </a:rPr>
              <a:t>	</a:t>
            </a:r>
            <a:endParaRPr lang="en-GB" sz="1067">
              <a:solidFill>
                <a:schemeClr val="tx1"/>
              </a:solidFill>
            </a:endParaRPr>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a:p>
        </p:txBody>
      </p:sp>
    </p:spTree>
    <p:extLst>
      <p:ext uri="{BB962C8B-B14F-4D97-AF65-F5344CB8AC3E}">
        <p14:creationId xmlns:p14="http://schemas.microsoft.com/office/powerpoint/2010/main" val="29009594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Divider - green">
    <p:spTree>
      <p:nvGrpSpPr>
        <p:cNvPr id="1" name=""/>
        <p:cNvGrpSpPr/>
        <p:nvPr/>
      </p:nvGrpSpPr>
      <p:grpSpPr>
        <a:xfrm>
          <a:off x="0" y="0"/>
          <a:ext cx="0" cy="0"/>
          <a:chOff x="0" y="0"/>
          <a:chExt cx="0" cy="0"/>
        </a:xfrm>
      </p:grpSpPr>
      <p:sp>
        <p:nvSpPr>
          <p:cNvPr id="6" name="Rectangle 5"/>
          <p:cNvSpPr/>
          <p:nvPr userDrawn="1"/>
        </p:nvSpPr>
        <p:spPr>
          <a:xfrm>
            <a:off x="0" y="2304000"/>
            <a:ext cx="12192000" cy="455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 name="Title 1"/>
          <p:cNvSpPr>
            <a:spLocks noGrp="1"/>
          </p:cNvSpPr>
          <p:nvPr>
            <p:ph type="title"/>
          </p:nvPr>
        </p:nvSpPr>
        <p:spPr>
          <a:xfrm>
            <a:off x="336000" y="932986"/>
            <a:ext cx="11520000" cy="1200649"/>
          </a:xfrm>
        </p:spPr>
        <p:txBody>
          <a:bodyPr/>
          <a:lstStyle/>
          <a:p>
            <a:r>
              <a:rPr lang="en-US"/>
              <a:t>Click to edit Master title style</a:t>
            </a:r>
          </a:p>
        </p:txBody>
      </p:sp>
      <p:sp>
        <p:nvSpPr>
          <p:cNvPr id="3" name="Content Placeholder 2"/>
          <p:cNvSpPr>
            <a:spLocks noGrp="1"/>
          </p:cNvSpPr>
          <p:nvPr>
            <p:ph idx="1" hasCustomPrompt="1"/>
          </p:nvPr>
        </p:nvSpPr>
        <p:spPr>
          <a:xfrm>
            <a:off x="336000" y="2633973"/>
            <a:ext cx="11520000" cy="3510027"/>
          </a:xfrm>
        </p:spPr>
        <p:txBody>
          <a:bodyPr/>
          <a:lstStyle>
            <a:lvl1pPr marL="0" indent="0">
              <a:buNone/>
              <a:defRPr baseline="0"/>
            </a:lvl1pPr>
            <a:lvl2pPr marL="457189" indent="0">
              <a:buNone/>
              <a:defRPr/>
            </a:lvl2pPr>
            <a:lvl3pPr marL="914377" indent="0">
              <a:buNone/>
              <a:defRPr/>
            </a:lvl3pPr>
            <a:lvl4pPr marL="1371566" indent="0">
              <a:buNone/>
              <a:defRPr/>
            </a:lvl4pPr>
            <a:lvl5pPr marL="1828754" indent="0">
              <a:buNone/>
              <a:defRPr/>
            </a:lvl5pPr>
          </a:lstStyle>
          <a:p>
            <a:pPr lvl="0"/>
            <a:r>
              <a:rPr lang="en-US"/>
              <a:t>Click to add subtitle</a:t>
            </a:r>
          </a:p>
        </p:txBody>
      </p:sp>
      <p:sp>
        <p:nvSpPr>
          <p:cNvPr id="7" name="Rectangle 6"/>
          <p:cNvSpPr/>
          <p:nvPr userDrawn="1"/>
        </p:nvSpPr>
        <p:spPr>
          <a:xfrm>
            <a:off x="0" y="6314365"/>
            <a:ext cx="12192000" cy="5436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80000" rIns="480000" rtlCol="0" anchor="ctr"/>
          <a:lstStyle/>
          <a:p>
            <a:pPr algn="l" defTabSz="601118">
              <a:tabLst/>
            </a:pPr>
            <a:r>
              <a:rPr lang="fr-BE" sz="1067">
                <a:solidFill>
                  <a:schemeClr val="tx1"/>
                </a:solidFill>
              </a:rPr>
              <a:t>	</a:t>
            </a:r>
            <a:endParaRPr lang="en-GB" sz="1067">
              <a:solidFill>
                <a:schemeClr val="tx1"/>
              </a:solidFill>
            </a:endParaRPr>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a:p>
        </p:txBody>
      </p:sp>
    </p:spTree>
    <p:extLst>
      <p:ext uri="{BB962C8B-B14F-4D97-AF65-F5344CB8AC3E}">
        <p14:creationId xmlns:p14="http://schemas.microsoft.com/office/powerpoint/2010/main" val="32827275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Divider - grey">
    <p:spTree>
      <p:nvGrpSpPr>
        <p:cNvPr id="1" name=""/>
        <p:cNvGrpSpPr/>
        <p:nvPr/>
      </p:nvGrpSpPr>
      <p:grpSpPr>
        <a:xfrm>
          <a:off x="0" y="0"/>
          <a:ext cx="0" cy="0"/>
          <a:chOff x="0" y="0"/>
          <a:chExt cx="0" cy="0"/>
        </a:xfrm>
      </p:grpSpPr>
      <p:sp>
        <p:nvSpPr>
          <p:cNvPr id="6" name="Rectangle 5"/>
          <p:cNvSpPr/>
          <p:nvPr userDrawn="1"/>
        </p:nvSpPr>
        <p:spPr>
          <a:xfrm>
            <a:off x="0" y="2304000"/>
            <a:ext cx="12192000" cy="4554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 name="Title 1"/>
          <p:cNvSpPr>
            <a:spLocks noGrp="1"/>
          </p:cNvSpPr>
          <p:nvPr>
            <p:ph type="title"/>
          </p:nvPr>
        </p:nvSpPr>
        <p:spPr>
          <a:xfrm>
            <a:off x="336000" y="932987"/>
            <a:ext cx="11520000" cy="1200000"/>
          </a:xfrm>
        </p:spPr>
        <p:txBody>
          <a:bodyPr/>
          <a:lstStyle/>
          <a:p>
            <a:r>
              <a:rPr lang="en-US"/>
              <a:t>Click to edit Master title style</a:t>
            </a:r>
          </a:p>
        </p:txBody>
      </p:sp>
      <p:sp>
        <p:nvSpPr>
          <p:cNvPr id="3" name="Content Placeholder 2"/>
          <p:cNvSpPr>
            <a:spLocks noGrp="1"/>
          </p:cNvSpPr>
          <p:nvPr>
            <p:ph idx="1" hasCustomPrompt="1"/>
          </p:nvPr>
        </p:nvSpPr>
        <p:spPr>
          <a:xfrm>
            <a:off x="336000" y="2635200"/>
            <a:ext cx="11520000" cy="3508800"/>
          </a:xfrm>
        </p:spPr>
        <p:txBody>
          <a:bodyPr/>
          <a:lstStyle>
            <a:lvl1pPr marL="0" indent="0">
              <a:buNone/>
              <a:defRPr baseline="0"/>
            </a:lvl1pPr>
            <a:lvl2pPr marL="457189" indent="0">
              <a:buNone/>
              <a:defRPr/>
            </a:lvl2pPr>
            <a:lvl3pPr marL="914377" indent="0">
              <a:buNone/>
              <a:defRPr/>
            </a:lvl3pPr>
            <a:lvl4pPr marL="1371566" indent="0">
              <a:buNone/>
              <a:defRPr/>
            </a:lvl4pPr>
            <a:lvl5pPr marL="1828754" indent="0">
              <a:buNone/>
              <a:defRPr/>
            </a:lvl5pPr>
          </a:lstStyle>
          <a:p>
            <a:pPr lvl="0"/>
            <a:r>
              <a:rPr lang="en-US"/>
              <a:t>Click to add subtitle</a:t>
            </a:r>
          </a:p>
        </p:txBody>
      </p:sp>
      <p:sp>
        <p:nvSpPr>
          <p:cNvPr id="7" name="Rectangle 6"/>
          <p:cNvSpPr/>
          <p:nvPr userDrawn="1"/>
        </p:nvSpPr>
        <p:spPr>
          <a:xfrm>
            <a:off x="0" y="6314365"/>
            <a:ext cx="12192000" cy="5436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80000" rIns="480000" rtlCol="0" anchor="ctr"/>
          <a:lstStyle/>
          <a:p>
            <a:pPr algn="l" defTabSz="601118">
              <a:tabLst/>
            </a:pPr>
            <a:r>
              <a:rPr lang="fr-BE" sz="1067">
                <a:solidFill>
                  <a:schemeClr val="tx1"/>
                </a:solidFill>
              </a:rPr>
              <a:t>	</a:t>
            </a:r>
            <a:endParaRPr lang="en-GB" sz="1067">
              <a:solidFill>
                <a:schemeClr val="tx1"/>
              </a:solidFill>
            </a:endParaRPr>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a:p>
        </p:txBody>
      </p:sp>
    </p:spTree>
    <p:extLst>
      <p:ext uri="{BB962C8B-B14F-4D97-AF65-F5344CB8AC3E}">
        <p14:creationId xmlns:p14="http://schemas.microsoft.com/office/powerpoint/2010/main" val="40903445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Divider - blue">
    <p:spTree>
      <p:nvGrpSpPr>
        <p:cNvPr id="1" name=""/>
        <p:cNvGrpSpPr/>
        <p:nvPr/>
      </p:nvGrpSpPr>
      <p:grpSpPr>
        <a:xfrm>
          <a:off x="0" y="0"/>
          <a:ext cx="0" cy="0"/>
          <a:chOff x="0" y="0"/>
          <a:chExt cx="0" cy="0"/>
        </a:xfrm>
      </p:grpSpPr>
      <p:sp>
        <p:nvSpPr>
          <p:cNvPr id="6" name="Rectangle 5"/>
          <p:cNvSpPr/>
          <p:nvPr userDrawn="1"/>
        </p:nvSpPr>
        <p:spPr>
          <a:xfrm>
            <a:off x="0" y="2304000"/>
            <a:ext cx="12192000" cy="455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 name="Title 1"/>
          <p:cNvSpPr>
            <a:spLocks noGrp="1"/>
          </p:cNvSpPr>
          <p:nvPr>
            <p:ph type="title"/>
          </p:nvPr>
        </p:nvSpPr>
        <p:spPr>
          <a:xfrm>
            <a:off x="336000" y="932987"/>
            <a:ext cx="11520000" cy="1200000"/>
          </a:xfrm>
        </p:spPr>
        <p:txBody>
          <a:bodyPr/>
          <a:lstStyle/>
          <a:p>
            <a:r>
              <a:rPr lang="en-US"/>
              <a:t>Click to edit Master title style</a:t>
            </a:r>
          </a:p>
        </p:txBody>
      </p:sp>
      <p:sp>
        <p:nvSpPr>
          <p:cNvPr id="3" name="Content Placeholder 2"/>
          <p:cNvSpPr>
            <a:spLocks noGrp="1"/>
          </p:cNvSpPr>
          <p:nvPr>
            <p:ph idx="1" hasCustomPrompt="1"/>
          </p:nvPr>
        </p:nvSpPr>
        <p:spPr>
          <a:xfrm>
            <a:off x="336000" y="2635200"/>
            <a:ext cx="11520000" cy="3508800"/>
          </a:xfrm>
        </p:spPr>
        <p:txBody>
          <a:bodyPr/>
          <a:lstStyle>
            <a:lvl1pPr marL="0" indent="0">
              <a:buNone/>
              <a:defRPr baseline="0">
                <a:solidFill>
                  <a:schemeClr val="bg2"/>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a:t>Click to add subtitle</a:t>
            </a:r>
          </a:p>
        </p:txBody>
      </p:sp>
      <p:sp>
        <p:nvSpPr>
          <p:cNvPr id="7" name="Rectangle 6"/>
          <p:cNvSpPr/>
          <p:nvPr userDrawn="1"/>
        </p:nvSpPr>
        <p:spPr>
          <a:xfrm>
            <a:off x="0" y="6314365"/>
            <a:ext cx="12192000" cy="5436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80000" rIns="480000" rtlCol="0" anchor="ctr"/>
          <a:lstStyle/>
          <a:p>
            <a:pPr algn="l" defTabSz="601118">
              <a:tabLst/>
            </a:pPr>
            <a:r>
              <a:rPr lang="fr-BE" sz="1067">
                <a:solidFill>
                  <a:schemeClr val="bg2"/>
                </a:solidFill>
              </a:rPr>
              <a:t>	</a:t>
            </a:r>
            <a:endParaRPr lang="en-GB" sz="1067">
              <a:solidFill>
                <a:schemeClr val="bg2"/>
              </a:solidFill>
            </a:endParaRPr>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a:p>
        </p:txBody>
      </p:sp>
    </p:spTree>
    <p:extLst>
      <p:ext uri="{BB962C8B-B14F-4D97-AF65-F5344CB8AC3E}">
        <p14:creationId xmlns:p14="http://schemas.microsoft.com/office/powerpoint/2010/main" val="3662474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 option 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AB718E9-3F82-424E-ABA2-5A93833597BA}"/>
              </a:ext>
            </a:extLst>
          </p:cNvPr>
          <p:cNvPicPr>
            <a:picLocks noChangeAspect="1"/>
          </p:cNvPicPr>
          <p:nvPr userDrawn="1"/>
        </p:nvPicPr>
        <p:blipFill>
          <a:blip r:embed="rId2" cstate="print"/>
          <a:stretch>
            <a:fillRect/>
          </a:stretch>
        </p:blipFill>
        <p:spPr>
          <a:xfrm>
            <a:off x="0" y="0"/>
            <a:ext cx="12215059" cy="6870971"/>
          </a:xfrm>
          <a:prstGeom prst="rect">
            <a:avLst/>
          </a:prstGeom>
        </p:spPr>
      </p:pic>
      <p:sp>
        <p:nvSpPr>
          <p:cNvPr id="2" name="Title 1"/>
          <p:cNvSpPr>
            <a:spLocks noGrp="1"/>
          </p:cNvSpPr>
          <p:nvPr>
            <p:ph type="ctrTitle"/>
          </p:nvPr>
        </p:nvSpPr>
        <p:spPr>
          <a:xfrm>
            <a:off x="336000" y="931200"/>
            <a:ext cx="6688048" cy="1543595"/>
          </a:xfrm>
        </p:spPr>
        <p:txBody>
          <a:bodyPr anchor="b">
            <a:normAutofit/>
          </a:bodyPr>
          <a:lstStyle>
            <a:lvl1pPr algn="l">
              <a:defRPr sz="4267">
                <a:solidFill>
                  <a:schemeClr val="bg2"/>
                </a:solidFill>
              </a:defRPr>
            </a:lvl1pPr>
          </a:lstStyle>
          <a:p>
            <a:r>
              <a:rPr lang="en-US"/>
              <a:t>Click to edit Master title style</a:t>
            </a:r>
          </a:p>
        </p:txBody>
      </p:sp>
      <p:sp>
        <p:nvSpPr>
          <p:cNvPr id="3" name="Subtitle 2"/>
          <p:cNvSpPr>
            <a:spLocks noGrp="1"/>
          </p:cNvSpPr>
          <p:nvPr>
            <p:ph type="subTitle" idx="1"/>
          </p:nvPr>
        </p:nvSpPr>
        <p:spPr>
          <a:xfrm>
            <a:off x="336000" y="2838735"/>
            <a:ext cx="5778197" cy="2419065"/>
          </a:xfrm>
        </p:spPr>
        <p:txBody>
          <a:bodyPr/>
          <a:lstStyle>
            <a:lvl1pPr marL="0" indent="0" algn="l">
              <a:buNone/>
              <a:defRPr sz="2400">
                <a:solidFill>
                  <a:schemeClr val="bg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8" name="Rectangle 7"/>
          <p:cNvSpPr/>
          <p:nvPr userDrawn="1"/>
        </p:nvSpPr>
        <p:spPr>
          <a:xfrm>
            <a:off x="0" y="6314365"/>
            <a:ext cx="12192000" cy="5436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80000" rIns="480000" rtlCol="0" anchor="ctr"/>
          <a:lstStyle/>
          <a:p>
            <a:pPr algn="l" defTabSz="601118">
              <a:tabLst/>
            </a:pPr>
            <a:r>
              <a:rPr lang="fr-BE" sz="1067">
                <a:solidFill>
                  <a:schemeClr val="bg2"/>
                </a:solidFill>
              </a:rPr>
              <a:t>www.metoffice.gov.uk	</a:t>
            </a:r>
            <a:endParaRPr lang="en-GB" sz="1067">
              <a:solidFill>
                <a:schemeClr val="bg2"/>
              </a:solidFill>
            </a:endParaRPr>
          </a:p>
        </p:txBody>
      </p:sp>
      <p:sp>
        <p:nvSpPr>
          <p:cNvPr id="9" name="Rectangle 8"/>
          <p:cNvSpPr/>
          <p:nvPr userDrawn="1"/>
        </p:nvSpPr>
        <p:spPr>
          <a:xfrm>
            <a:off x="5622877" y="6314365"/>
            <a:ext cx="6569123" cy="5436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80000" rIns="480000" rtlCol="0" anchor="ctr"/>
          <a:lstStyle/>
          <a:p>
            <a:pPr algn="r" defTabSz="601118">
              <a:tabLst/>
            </a:pPr>
            <a:r>
              <a:rPr lang="fr-BE" sz="1067">
                <a:solidFill>
                  <a:schemeClr val="bg2"/>
                </a:solidFill>
              </a:rPr>
              <a:t>© Crown Copyright</a:t>
            </a:r>
            <a:r>
              <a:rPr lang="fr-BE" sz="1067" baseline="0">
                <a:solidFill>
                  <a:schemeClr val="bg2"/>
                </a:solidFill>
              </a:rPr>
              <a:t> 2020, Met Office</a:t>
            </a:r>
            <a:endParaRPr lang="en-GB" sz="1067">
              <a:solidFill>
                <a:schemeClr val="bg2"/>
              </a:solidFill>
            </a:endParaRPr>
          </a:p>
        </p:txBody>
      </p:sp>
      <p:pic>
        <p:nvPicPr>
          <p:cNvPr id="10" name="MO_MASTER_for_dark_backg_RBG.png"/>
          <p:cNvPicPr>
            <a:picLocks noChangeAspect="1"/>
          </p:cNvPicPr>
          <p:nvPr userDrawn="1"/>
        </p:nvPicPr>
        <p:blipFill>
          <a:blip r:embed="rId3" cstate="print"/>
          <a:stretch>
            <a:fillRect/>
          </a:stretch>
        </p:blipFill>
        <p:spPr>
          <a:xfrm>
            <a:off x="244800" y="72000"/>
            <a:ext cx="2405040" cy="754200"/>
          </a:xfrm>
          <a:prstGeom prst="rect">
            <a:avLst/>
          </a:prstGeom>
          <a:ln w="12700">
            <a:miter lim="400000"/>
          </a:ln>
        </p:spPr>
      </p:pic>
    </p:spTree>
    <p:extLst>
      <p:ext uri="{BB962C8B-B14F-4D97-AF65-F5344CB8AC3E}">
        <p14:creationId xmlns:p14="http://schemas.microsoft.com/office/powerpoint/2010/main" val="18256546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Divider - red">
    <p:spTree>
      <p:nvGrpSpPr>
        <p:cNvPr id="1" name=""/>
        <p:cNvGrpSpPr/>
        <p:nvPr/>
      </p:nvGrpSpPr>
      <p:grpSpPr>
        <a:xfrm>
          <a:off x="0" y="0"/>
          <a:ext cx="0" cy="0"/>
          <a:chOff x="0" y="0"/>
          <a:chExt cx="0" cy="0"/>
        </a:xfrm>
      </p:grpSpPr>
      <p:sp>
        <p:nvSpPr>
          <p:cNvPr id="6" name="Rectangle 5"/>
          <p:cNvSpPr/>
          <p:nvPr userDrawn="1"/>
        </p:nvSpPr>
        <p:spPr>
          <a:xfrm>
            <a:off x="0" y="2304000"/>
            <a:ext cx="12192000" cy="45540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 name="Title 1"/>
          <p:cNvSpPr>
            <a:spLocks noGrp="1"/>
          </p:cNvSpPr>
          <p:nvPr>
            <p:ph type="title"/>
          </p:nvPr>
        </p:nvSpPr>
        <p:spPr>
          <a:xfrm>
            <a:off x="336000" y="932987"/>
            <a:ext cx="11520000" cy="1200000"/>
          </a:xfrm>
        </p:spPr>
        <p:txBody>
          <a:bodyPr/>
          <a:lstStyle/>
          <a:p>
            <a:r>
              <a:rPr lang="en-US"/>
              <a:t>Click to edit Master title style</a:t>
            </a:r>
          </a:p>
        </p:txBody>
      </p:sp>
      <p:sp>
        <p:nvSpPr>
          <p:cNvPr id="3" name="Content Placeholder 2"/>
          <p:cNvSpPr>
            <a:spLocks noGrp="1"/>
          </p:cNvSpPr>
          <p:nvPr>
            <p:ph idx="1" hasCustomPrompt="1"/>
          </p:nvPr>
        </p:nvSpPr>
        <p:spPr>
          <a:xfrm>
            <a:off x="336000" y="2635200"/>
            <a:ext cx="11520000" cy="3508800"/>
          </a:xfrm>
        </p:spPr>
        <p:txBody>
          <a:bodyPr/>
          <a:lstStyle>
            <a:lvl1pPr marL="0" indent="0">
              <a:buNone/>
              <a:defRPr baseline="0"/>
            </a:lvl1pPr>
            <a:lvl2pPr marL="457189" indent="0">
              <a:buNone/>
              <a:defRPr/>
            </a:lvl2pPr>
            <a:lvl3pPr marL="914377" indent="0">
              <a:buNone/>
              <a:defRPr/>
            </a:lvl3pPr>
            <a:lvl4pPr marL="1371566" indent="0">
              <a:buNone/>
              <a:defRPr/>
            </a:lvl4pPr>
            <a:lvl5pPr marL="1828754" indent="0">
              <a:buNone/>
              <a:defRPr/>
            </a:lvl5pPr>
          </a:lstStyle>
          <a:p>
            <a:pPr lvl="0"/>
            <a:r>
              <a:rPr lang="en-US"/>
              <a:t>Click to add subtitle</a:t>
            </a:r>
          </a:p>
        </p:txBody>
      </p:sp>
      <p:sp>
        <p:nvSpPr>
          <p:cNvPr id="7" name="Rectangle 6"/>
          <p:cNvSpPr/>
          <p:nvPr userDrawn="1"/>
        </p:nvSpPr>
        <p:spPr>
          <a:xfrm>
            <a:off x="0" y="6314365"/>
            <a:ext cx="12192000" cy="5436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80000" rIns="480000" rtlCol="0" anchor="ctr"/>
          <a:lstStyle/>
          <a:p>
            <a:pPr algn="l" defTabSz="601118">
              <a:tabLst/>
            </a:pPr>
            <a:r>
              <a:rPr lang="fr-BE" sz="1067">
                <a:solidFill>
                  <a:schemeClr val="tx1"/>
                </a:solidFill>
              </a:rPr>
              <a:t>	</a:t>
            </a:r>
            <a:endParaRPr lang="en-GB" sz="1067">
              <a:solidFill>
                <a:schemeClr val="tx1"/>
              </a:solidFill>
            </a:endParaRPr>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a:p>
        </p:txBody>
      </p:sp>
    </p:spTree>
    <p:extLst>
      <p:ext uri="{BB962C8B-B14F-4D97-AF65-F5344CB8AC3E}">
        <p14:creationId xmlns:p14="http://schemas.microsoft.com/office/powerpoint/2010/main" val="15713477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Divider - teal">
    <p:spTree>
      <p:nvGrpSpPr>
        <p:cNvPr id="1" name=""/>
        <p:cNvGrpSpPr/>
        <p:nvPr/>
      </p:nvGrpSpPr>
      <p:grpSpPr>
        <a:xfrm>
          <a:off x="0" y="0"/>
          <a:ext cx="0" cy="0"/>
          <a:chOff x="0" y="0"/>
          <a:chExt cx="0" cy="0"/>
        </a:xfrm>
      </p:grpSpPr>
      <p:sp>
        <p:nvSpPr>
          <p:cNvPr id="6" name="Rectangle 5"/>
          <p:cNvSpPr/>
          <p:nvPr userDrawn="1"/>
        </p:nvSpPr>
        <p:spPr>
          <a:xfrm>
            <a:off x="0" y="2304000"/>
            <a:ext cx="12192000" cy="4554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 name="Title 1"/>
          <p:cNvSpPr>
            <a:spLocks noGrp="1"/>
          </p:cNvSpPr>
          <p:nvPr>
            <p:ph type="title"/>
          </p:nvPr>
        </p:nvSpPr>
        <p:spPr>
          <a:xfrm>
            <a:off x="336000" y="932987"/>
            <a:ext cx="11520000" cy="1200000"/>
          </a:xfrm>
        </p:spPr>
        <p:txBody>
          <a:bodyPr/>
          <a:lstStyle/>
          <a:p>
            <a:r>
              <a:rPr lang="en-US"/>
              <a:t>Click to edit Master title style</a:t>
            </a:r>
          </a:p>
        </p:txBody>
      </p:sp>
      <p:sp>
        <p:nvSpPr>
          <p:cNvPr id="3" name="Content Placeholder 2"/>
          <p:cNvSpPr>
            <a:spLocks noGrp="1"/>
          </p:cNvSpPr>
          <p:nvPr>
            <p:ph idx="1" hasCustomPrompt="1"/>
          </p:nvPr>
        </p:nvSpPr>
        <p:spPr>
          <a:xfrm>
            <a:off x="336000" y="2635200"/>
            <a:ext cx="11520000" cy="3508800"/>
          </a:xfrm>
        </p:spPr>
        <p:txBody>
          <a:bodyPr/>
          <a:lstStyle>
            <a:lvl1pPr marL="0" indent="0">
              <a:buNone/>
              <a:defRPr baseline="0"/>
            </a:lvl1pPr>
            <a:lvl2pPr marL="457189" indent="0">
              <a:buNone/>
              <a:defRPr/>
            </a:lvl2pPr>
            <a:lvl3pPr marL="914377" indent="0">
              <a:buNone/>
              <a:defRPr/>
            </a:lvl3pPr>
            <a:lvl4pPr marL="1371566" indent="0">
              <a:buNone/>
              <a:defRPr/>
            </a:lvl4pPr>
            <a:lvl5pPr marL="1828754" indent="0">
              <a:buNone/>
              <a:defRPr/>
            </a:lvl5pPr>
          </a:lstStyle>
          <a:p>
            <a:pPr lvl="0"/>
            <a:r>
              <a:rPr lang="en-US"/>
              <a:t>Click to add subtitle</a:t>
            </a:r>
          </a:p>
        </p:txBody>
      </p:sp>
      <p:sp>
        <p:nvSpPr>
          <p:cNvPr id="7" name="Rectangle 6"/>
          <p:cNvSpPr/>
          <p:nvPr userDrawn="1"/>
        </p:nvSpPr>
        <p:spPr>
          <a:xfrm>
            <a:off x="0" y="6314365"/>
            <a:ext cx="12192000" cy="5436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80000" rIns="480000" rtlCol="0" anchor="ctr"/>
          <a:lstStyle/>
          <a:p>
            <a:pPr algn="l" defTabSz="601118">
              <a:tabLst/>
            </a:pPr>
            <a:r>
              <a:rPr lang="fr-BE" sz="1067">
                <a:solidFill>
                  <a:schemeClr val="tx1"/>
                </a:solidFill>
              </a:rPr>
              <a:t>	</a:t>
            </a:r>
            <a:endParaRPr lang="en-GB" sz="1067">
              <a:solidFill>
                <a:schemeClr val="tx1"/>
              </a:solidFill>
            </a:endParaRPr>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a:p>
        </p:txBody>
      </p:sp>
    </p:spTree>
    <p:extLst>
      <p:ext uri="{BB962C8B-B14F-4D97-AF65-F5344CB8AC3E}">
        <p14:creationId xmlns:p14="http://schemas.microsoft.com/office/powerpoint/2010/main" val="30537247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estion Contact">
    <p:spTree>
      <p:nvGrpSpPr>
        <p:cNvPr id="1" name=""/>
        <p:cNvGrpSpPr/>
        <p:nvPr/>
      </p:nvGrpSpPr>
      <p:grpSpPr>
        <a:xfrm>
          <a:off x="0" y="0"/>
          <a:ext cx="0" cy="0"/>
          <a:chOff x="0" y="0"/>
          <a:chExt cx="0" cy="0"/>
        </a:xfrm>
      </p:grpSpPr>
      <p:sp>
        <p:nvSpPr>
          <p:cNvPr id="6" name="Rectangle 5"/>
          <p:cNvSpPr/>
          <p:nvPr userDrawn="1"/>
        </p:nvSpPr>
        <p:spPr>
          <a:xfrm>
            <a:off x="0" y="2430124"/>
            <a:ext cx="12192000" cy="455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lang="en-GB" sz="2667"/>
          </a:p>
        </p:txBody>
      </p:sp>
      <p:sp>
        <p:nvSpPr>
          <p:cNvPr id="2" name="Title 1"/>
          <p:cNvSpPr>
            <a:spLocks noGrp="1"/>
          </p:cNvSpPr>
          <p:nvPr>
            <p:ph type="title" hasCustomPrompt="1"/>
          </p:nvPr>
        </p:nvSpPr>
        <p:spPr>
          <a:xfrm>
            <a:off x="336000" y="932986"/>
            <a:ext cx="11520000" cy="1200649"/>
          </a:xfrm>
        </p:spPr>
        <p:txBody>
          <a:bodyPr/>
          <a:lstStyle>
            <a:lvl1pPr>
              <a:defRPr/>
            </a:lvl1pPr>
          </a:lstStyle>
          <a:p>
            <a:r>
              <a:rPr lang="en-US"/>
              <a:t>Questions?</a:t>
            </a:r>
          </a:p>
        </p:txBody>
      </p:sp>
      <p:sp>
        <p:nvSpPr>
          <p:cNvPr id="7" name="Rectangle 6"/>
          <p:cNvSpPr/>
          <p:nvPr userDrawn="1"/>
        </p:nvSpPr>
        <p:spPr>
          <a:xfrm>
            <a:off x="0" y="6436285"/>
            <a:ext cx="12192000" cy="5436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80000" rIns="480000" rtlCol="0" anchor="ctr"/>
          <a:lstStyle/>
          <a:p>
            <a:pPr algn="l" defTabSz="601118">
              <a:tabLst/>
            </a:pPr>
            <a:r>
              <a:rPr lang="fr-BE" sz="1067">
                <a:solidFill>
                  <a:schemeClr val="tx1"/>
                </a:solidFill>
              </a:rPr>
              <a:t>www.metoffice.gov.uk	</a:t>
            </a:r>
            <a:endParaRPr lang="en-GB" sz="1067">
              <a:solidFill>
                <a:schemeClr val="tx1"/>
              </a:solidFill>
            </a:endParaRPr>
          </a:p>
        </p:txBody>
      </p:sp>
      <p:sp>
        <p:nvSpPr>
          <p:cNvPr id="8" name="Rectangle 7"/>
          <p:cNvSpPr/>
          <p:nvPr userDrawn="1"/>
        </p:nvSpPr>
        <p:spPr>
          <a:xfrm>
            <a:off x="5622877" y="6436285"/>
            <a:ext cx="6569123" cy="5436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80000" rIns="480000" rtlCol="0" anchor="ctr"/>
          <a:lstStyle/>
          <a:p>
            <a:pPr algn="r" defTabSz="601118">
              <a:tabLst/>
            </a:pPr>
            <a:r>
              <a:rPr lang="fr-BE" sz="1067">
                <a:solidFill>
                  <a:schemeClr val="tx1"/>
                </a:solidFill>
              </a:rPr>
              <a:t>© Crown Copyright</a:t>
            </a:r>
            <a:r>
              <a:rPr lang="fr-BE" sz="1067" baseline="0">
                <a:solidFill>
                  <a:schemeClr val="tx1"/>
                </a:solidFill>
              </a:rPr>
              <a:t> 2020, Met Office</a:t>
            </a:r>
            <a:endParaRPr lang="en-GB" sz="1067">
              <a:solidFill>
                <a:schemeClr val="tx1"/>
              </a:solidFill>
            </a:endParaRPr>
          </a:p>
        </p:txBody>
      </p:sp>
      <p:sp>
        <p:nvSpPr>
          <p:cNvPr id="4" name="TextBox 3"/>
          <p:cNvSpPr txBox="1"/>
          <p:nvPr userDrawn="1"/>
        </p:nvSpPr>
        <p:spPr>
          <a:xfrm>
            <a:off x="328939" y="2688230"/>
            <a:ext cx="11520000" cy="420564"/>
          </a:xfrm>
          <a:prstGeom prst="rect">
            <a:avLst/>
          </a:prstGeom>
          <a:noFill/>
        </p:spPr>
        <p:txBody>
          <a:bodyPr wrap="square" rtlCol="0" anchor="ctr">
            <a:spAutoFit/>
          </a:bodyPr>
          <a:lstStyle/>
          <a:p>
            <a:r>
              <a:rPr lang="fr-BE" sz="2133"/>
              <a:t>For more information </a:t>
            </a:r>
            <a:r>
              <a:rPr lang="fr-BE" sz="2133" err="1"/>
              <a:t>please</a:t>
            </a:r>
            <a:r>
              <a:rPr lang="fr-BE" sz="2133"/>
              <a:t> contact</a:t>
            </a:r>
            <a:endParaRPr lang="en-GB" sz="2133"/>
          </a:p>
        </p:txBody>
      </p:sp>
      <p:sp>
        <p:nvSpPr>
          <p:cNvPr id="10" name="Text Placeholder 9"/>
          <p:cNvSpPr>
            <a:spLocks noGrp="1"/>
          </p:cNvSpPr>
          <p:nvPr>
            <p:ph type="body" sz="quarter" idx="10" hasCustomPrompt="1"/>
          </p:nvPr>
        </p:nvSpPr>
        <p:spPr>
          <a:xfrm>
            <a:off x="1048939" y="5325704"/>
            <a:ext cx="10800000" cy="480000"/>
          </a:xfrm>
        </p:spPr>
        <p:txBody>
          <a:bodyPr anchor="ctr">
            <a:normAutofit/>
          </a:bodyPr>
          <a:lstStyle>
            <a:lvl1pPr marL="0" indent="0">
              <a:buNone/>
              <a:defRPr sz="2133" baseline="0"/>
            </a:lvl1pPr>
          </a:lstStyle>
          <a:p>
            <a:pPr lvl="0"/>
            <a:r>
              <a:rPr lang="en-US"/>
              <a:t>Insert phone number here</a:t>
            </a:r>
            <a:endParaRPr lang="en-GB"/>
          </a:p>
        </p:txBody>
      </p:sp>
      <p:sp>
        <p:nvSpPr>
          <p:cNvPr id="14" name="Text Placeholder 9"/>
          <p:cNvSpPr>
            <a:spLocks noGrp="1"/>
          </p:cNvSpPr>
          <p:nvPr>
            <p:ph type="body" sz="quarter" idx="11" hasCustomPrompt="1"/>
          </p:nvPr>
        </p:nvSpPr>
        <p:spPr>
          <a:xfrm>
            <a:off x="1048939" y="4411643"/>
            <a:ext cx="10800000" cy="480000"/>
          </a:xfrm>
        </p:spPr>
        <p:txBody>
          <a:bodyPr anchor="ctr">
            <a:normAutofit/>
          </a:bodyPr>
          <a:lstStyle>
            <a:lvl1pPr marL="0" indent="0">
              <a:buNone/>
              <a:defRPr sz="2133"/>
            </a:lvl1pPr>
          </a:lstStyle>
          <a:p>
            <a:pPr lvl="0"/>
            <a:r>
              <a:rPr lang="en-US"/>
              <a:t>Insert e-mail here</a:t>
            </a:r>
            <a:endParaRPr lang="en-GB"/>
          </a:p>
        </p:txBody>
      </p:sp>
      <p:pic>
        <p:nvPicPr>
          <p:cNvPr id="16" name="email-icon.png"/>
          <p:cNvPicPr>
            <a:picLocks noChangeAspect="1"/>
          </p:cNvPicPr>
          <p:nvPr userDrawn="1"/>
        </p:nvPicPr>
        <p:blipFill>
          <a:blip r:embed="rId2" cstate="print"/>
          <a:stretch>
            <a:fillRect/>
          </a:stretch>
        </p:blipFill>
        <p:spPr>
          <a:xfrm>
            <a:off x="505549" y="4390891"/>
            <a:ext cx="476903" cy="528000"/>
          </a:xfrm>
          <a:prstGeom prst="rect">
            <a:avLst/>
          </a:prstGeom>
          <a:ln w="12700">
            <a:miter lim="400000"/>
          </a:ln>
        </p:spPr>
      </p:pic>
      <p:pic>
        <p:nvPicPr>
          <p:cNvPr id="17" name="phone-icon.png"/>
          <p:cNvPicPr>
            <a:picLocks noChangeAspect="1"/>
          </p:cNvPicPr>
          <p:nvPr userDrawn="1"/>
        </p:nvPicPr>
        <p:blipFill>
          <a:blip r:embed="rId3" cstate="print"/>
          <a:stretch>
            <a:fillRect/>
          </a:stretch>
        </p:blipFill>
        <p:spPr>
          <a:xfrm>
            <a:off x="467226" y="5292037"/>
            <a:ext cx="553548" cy="528000"/>
          </a:xfrm>
          <a:prstGeom prst="rect">
            <a:avLst/>
          </a:prstGeom>
          <a:ln w="12700">
            <a:miter lim="400000"/>
          </a:ln>
        </p:spPr>
      </p:pic>
      <p:pic>
        <p:nvPicPr>
          <p:cNvPr id="18" name="web-icon.png"/>
          <p:cNvPicPr>
            <a:picLocks noChangeAspect="1"/>
          </p:cNvPicPr>
          <p:nvPr userDrawn="1"/>
        </p:nvPicPr>
        <p:blipFill>
          <a:blip r:embed="rId4" cstate="print"/>
          <a:stretch>
            <a:fillRect/>
          </a:stretch>
        </p:blipFill>
        <p:spPr>
          <a:xfrm>
            <a:off x="432001" y="3489743"/>
            <a:ext cx="623999" cy="528000"/>
          </a:xfrm>
          <a:prstGeom prst="rect">
            <a:avLst/>
          </a:prstGeom>
          <a:ln w="12700">
            <a:miter lim="400000"/>
          </a:ln>
        </p:spPr>
      </p:pic>
      <p:sp>
        <p:nvSpPr>
          <p:cNvPr id="15" name="Text Placeholder 9">
            <a:extLst>
              <a:ext uri="{FF2B5EF4-FFF2-40B4-BE49-F238E27FC236}">
                <a16:creationId xmlns:a16="http://schemas.microsoft.com/office/drawing/2014/main" id="{DF812764-35C6-4759-8316-7323965CEE11}"/>
              </a:ext>
            </a:extLst>
          </p:cNvPr>
          <p:cNvSpPr>
            <a:spLocks noGrp="1"/>
          </p:cNvSpPr>
          <p:nvPr>
            <p:ph type="body" sz="quarter" idx="12" hasCustomPrompt="1"/>
          </p:nvPr>
        </p:nvSpPr>
        <p:spPr>
          <a:xfrm>
            <a:off x="1048939" y="3503788"/>
            <a:ext cx="10800000" cy="480000"/>
          </a:xfrm>
        </p:spPr>
        <p:txBody>
          <a:bodyPr anchor="ctr">
            <a:normAutofit/>
          </a:bodyPr>
          <a:lstStyle>
            <a:lvl1pPr marL="0" indent="0">
              <a:buNone/>
              <a:defRPr sz="2133"/>
            </a:lvl1pPr>
          </a:lstStyle>
          <a:p>
            <a:pPr lvl="0"/>
            <a:r>
              <a:rPr lang="en-US"/>
              <a:t>www.metoffice.gov.uk</a:t>
            </a:r>
            <a:endParaRPr lang="en-GB"/>
          </a:p>
        </p:txBody>
      </p:sp>
    </p:spTree>
    <p:extLst>
      <p:ext uri="{BB962C8B-B14F-4D97-AF65-F5344CB8AC3E}">
        <p14:creationId xmlns:p14="http://schemas.microsoft.com/office/powerpoint/2010/main" val="1689627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 option 3">
    <p:spTree>
      <p:nvGrpSpPr>
        <p:cNvPr id="1" name=""/>
        <p:cNvGrpSpPr/>
        <p:nvPr/>
      </p:nvGrpSpPr>
      <p:grpSpPr>
        <a:xfrm>
          <a:off x="0" y="0"/>
          <a:ext cx="0" cy="0"/>
          <a:chOff x="0" y="0"/>
          <a:chExt cx="0" cy="0"/>
        </a:xfrm>
      </p:grpSpPr>
      <p:pic>
        <p:nvPicPr>
          <p:cNvPr id="7" name="cover-backg-2.jpg"/>
          <p:cNvPicPr>
            <a:picLocks noChangeAspect="1"/>
          </p:cNvPicPr>
          <p:nvPr userDrawn="1"/>
        </p:nvPicPr>
        <p:blipFill>
          <a:blip r:embed="rId2" cstate="print"/>
          <a:stretch>
            <a:fillRect/>
          </a:stretch>
        </p:blipFill>
        <p:spPr>
          <a:xfrm>
            <a:off x="0" y="0"/>
            <a:ext cx="12215059" cy="6870971"/>
          </a:xfrm>
          <a:prstGeom prst="rect">
            <a:avLst/>
          </a:prstGeom>
          <a:ln w="12700">
            <a:miter lim="400000"/>
          </a:ln>
        </p:spPr>
      </p:pic>
      <p:sp>
        <p:nvSpPr>
          <p:cNvPr id="2" name="Title 1"/>
          <p:cNvSpPr>
            <a:spLocks noGrp="1"/>
          </p:cNvSpPr>
          <p:nvPr>
            <p:ph type="ctrTitle"/>
          </p:nvPr>
        </p:nvSpPr>
        <p:spPr>
          <a:xfrm>
            <a:off x="336000" y="931200"/>
            <a:ext cx="11520000" cy="1543595"/>
          </a:xfrm>
        </p:spPr>
        <p:txBody>
          <a:bodyPr anchor="b">
            <a:normAutofit/>
          </a:bodyPr>
          <a:lstStyle>
            <a:lvl1pPr algn="l">
              <a:defRPr sz="4267">
                <a:solidFill>
                  <a:schemeClr val="bg2"/>
                </a:solidFill>
              </a:defRPr>
            </a:lvl1pPr>
          </a:lstStyle>
          <a:p>
            <a:r>
              <a:rPr lang="en-US"/>
              <a:t>Click to edit Master title style</a:t>
            </a:r>
          </a:p>
        </p:txBody>
      </p:sp>
      <p:sp>
        <p:nvSpPr>
          <p:cNvPr id="3" name="Subtitle 2"/>
          <p:cNvSpPr>
            <a:spLocks noGrp="1"/>
          </p:cNvSpPr>
          <p:nvPr>
            <p:ph type="subTitle" idx="1"/>
          </p:nvPr>
        </p:nvSpPr>
        <p:spPr>
          <a:xfrm>
            <a:off x="336000" y="2838735"/>
            <a:ext cx="11520000" cy="2419065"/>
          </a:xfrm>
        </p:spPr>
        <p:txBody>
          <a:bodyPr/>
          <a:lstStyle>
            <a:lvl1pPr marL="0" indent="0" algn="l">
              <a:buNone/>
              <a:defRPr sz="2400">
                <a:solidFill>
                  <a:schemeClr val="bg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8" name="Rectangle 7"/>
          <p:cNvSpPr/>
          <p:nvPr userDrawn="1"/>
        </p:nvSpPr>
        <p:spPr>
          <a:xfrm>
            <a:off x="0" y="6314365"/>
            <a:ext cx="12192000" cy="5436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80000" rIns="480000" rtlCol="0" anchor="ctr"/>
          <a:lstStyle/>
          <a:p>
            <a:pPr algn="l" defTabSz="601118">
              <a:tabLst/>
            </a:pPr>
            <a:r>
              <a:rPr lang="fr-BE" sz="1067">
                <a:solidFill>
                  <a:schemeClr val="bg2"/>
                </a:solidFill>
              </a:rPr>
              <a:t>www.metoffice.gov.uk	</a:t>
            </a:r>
            <a:endParaRPr lang="en-GB" sz="1067">
              <a:solidFill>
                <a:schemeClr val="bg2"/>
              </a:solidFill>
            </a:endParaRPr>
          </a:p>
        </p:txBody>
      </p:sp>
      <p:sp>
        <p:nvSpPr>
          <p:cNvPr id="9" name="Rectangle 8"/>
          <p:cNvSpPr/>
          <p:nvPr userDrawn="1"/>
        </p:nvSpPr>
        <p:spPr>
          <a:xfrm>
            <a:off x="5622877" y="6314365"/>
            <a:ext cx="6569123" cy="5436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80000" rIns="480000" rtlCol="0" anchor="ctr"/>
          <a:lstStyle/>
          <a:p>
            <a:pPr algn="r" defTabSz="601118">
              <a:tabLst/>
            </a:pPr>
            <a:r>
              <a:rPr lang="fr-BE" sz="1067">
                <a:solidFill>
                  <a:schemeClr val="bg2"/>
                </a:solidFill>
              </a:rPr>
              <a:t>© Crown Copyright</a:t>
            </a:r>
            <a:r>
              <a:rPr lang="fr-BE" sz="1067" baseline="0">
                <a:solidFill>
                  <a:schemeClr val="bg2"/>
                </a:solidFill>
              </a:rPr>
              <a:t> 2020, Met Office</a:t>
            </a:r>
            <a:endParaRPr lang="en-GB" sz="1067">
              <a:solidFill>
                <a:schemeClr val="bg2"/>
              </a:solidFill>
            </a:endParaRPr>
          </a:p>
        </p:txBody>
      </p:sp>
      <p:pic>
        <p:nvPicPr>
          <p:cNvPr id="10" name="MO_MASTER_for_dark_backg_RBG.png"/>
          <p:cNvPicPr>
            <a:picLocks noChangeAspect="1"/>
          </p:cNvPicPr>
          <p:nvPr userDrawn="1"/>
        </p:nvPicPr>
        <p:blipFill>
          <a:blip r:embed="rId3" cstate="print"/>
          <a:stretch>
            <a:fillRect/>
          </a:stretch>
        </p:blipFill>
        <p:spPr>
          <a:xfrm>
            <a:off x="244800" y="72000"/>
            <a:ext cx="2405040" cy="754200"/>
          </a:xfrm>
          <a:prstGeom prst="rect">
            <a:avLst/>
          </a:prstGeom>
          <a:ln w="12700">
            <a:miter lim="400000"/>
          </a:ln>
        </p:spPr>
      </p:pic>
    </p:spTree>
    <p:extLst>
      <p:ext uri="{BB962C8B-B14F-4D97-AF65-F5344CB8AC3E}">
        <p14:creationId xmlns:p14="http://schemas.microsoft.com/office/powerpoint/2010/main" val="1852837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 option 4">
    <p:spTree>
      <p:nvGrpSpPr>
        <p:cNvPr id="1" name=""/>
        <p:cNvGrpSpPr/>
        <p:nvPr/>
      </p:nvGrpSpPr>
      <p:grpSpPr>
        <a:xfrm>
          <a:off x="0" y="0"/>
          <a:ext cx="0" cy="0"/>
          <a:chOff x="0" y="0"/>
          <a:chExt cx="0" cy="0"/>
        </a:xfrm>
      </p:grpSpPr>
      <p:sp>
        <p:nvSpPr>
          <p:cNvPr id="2" name="Title 1"/>
          <p:cNvSpPr>
            <a:spLocks noGrp="1"/>
          </p:cNvSpPr>
          <p:nvPr>
            <p:ph type="ctrTitle"/>
          </p:nvPr>
        </p:nvSpPr>
        <p:spPr>
          <a:xfrm>
            <a:off x="336000" y="931200"/>
            <a:ext cx="11520000" cy="1543595"/>
          </a:xfrm>
        </p:spPr>
        <p:txBody>
          <a:bodyPr anchor="b">
            <a:normAutofit/>
          </a:bodyPr>
          <a:lstStyle>
            <a:lvl1pPr algn="l">
              <a:defRPr sz="4800">
                <a:solidFill>
                  <a:schemeClr val="tx1"/>
                </a:solidFill>
              </a:defRPr>
            </a:lvl1pPr>
          </a:lstStyle>
          <a:p>
            <a:r>
              <a:rPr lang="en-US"/>
              <a:t>Click to edit Master title style</a:t>
            </a:r>
          </a:p>
        </p:txBody>
      </p:sp>
      <p:sp>
        <p:nvSpPr>
          <p:cNvPr id="3" name="Subtitle 2"/>
          <p:cNvSpPr>
            <a:spLocks noGrp="1"/>
          </p:cNvSpPr>
          <p:nvPr>
            <p:ph type="subTitle" idx="1"/>
          </p:nvPr>
        </p:nvSpPr>
        <p:spPr>
          <a:xfrm>
            <a:off x="336000" y="2838735"/>
            <a:ext cx="11520000" cy="2419065"/>
          </a:xfrm>
        </p:spPr>
        <p:txBody>
          <a:bodyPr/>
          <a:lstStyle>
            <a:lvl1pPr marL="0" indent="0" algn="l">
              <a:buNone/>
              <a:defRPr sz="2400">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5" name="Rectangle 4"/>
          <p:cNvSpPr/>
          <p:nvPr userDrawn="1"/>
        </p:nvSpPr>
        <p:spPr>
          <a:xfrm>
            <a:off x="5622877" y="6314365"/>
            <a:ext cx="6569123" cy="5436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80000" rIns="480000" rtlCol="0" anchor="ctr"/>
          <a:lstStyle/>
          <a:p>
            <a:pPr algn="r" defTabSz="601118">
              <a:tabLst/>
            </a:pPr>
            <a:r>
              <a:rPr lang="fr-BE" sz="1067">
                <a:solidFill>
                  <a:schemeClr val="tx1"/>
                </a:solidFill>
              </a:rPr>
              <a:t>© Crown Copyright</a:t>
            </a:r>
            <a:r>
              <a:rPr lang="fr-BE" sz="1067" baseline="0">
                <a:solidFill>
                  <a:schemeClr val="tx1"/>
                </a:solidFill>
              </a:rPr>
              <a:t> 2020, Met Office</a:t>
            </a:r>
            <a:endParaRPr lang="en-GB" sz="1067">
              <a:solidFill>
                <a:schemeClr val="tx1"/>
              </a:solidFill>
            </a:endParaRPr>
          </a:p>
        </p:txBody>
      </p:sp>
      <p:sp>
        <p:nvSpPr>
          <p:cNvPr id="6" name="Rectangle 5"/>
          <p:cNvSpPr/>
          <p:nvPr userDrawn="1"/>
        </p:nvSpPr>
        <p:spPr>
          <a:xfrm>
            <a:off x="0" y="6314365"/>
            <a:ext cx="12192000" cy="5436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80000" rIns="480000" rtlCol="0" anchor="ctr"/>
          <a:lstStyle/>
          <a:p>
            <a:pPr algn="l" defTabSz="601118">
              <a:tabLst/>
            </a:pPr>
            <a:r>
              <a:rPr lang="fr-BE" sz="1067">
                <a:solidFill>
                  <a:schemeClr val="tx1"/>
                </a:solidFill>
              </a:rPr>
              <a:t>www.metoffice.gov.uk</a:t>
            </a:r>
            <a:r>
              <a:rPr lang="fr-BE" sz="1067">
                <a:solidFill>
                  <a:schemeClr val="bg2"/>
                </a:solidFill>
              </a:rPr>
              <a:t>	</a:t>
            </a:r>
            <a:endParaRPr lang="en-GB" sz="1067">
              <a:solidFill>
                <a:schemeClr val="bg2"/>
              </a:solidFill>
            </a:endParaRPr>
          </a:p>
        </p:txBody>
      </p:sp>
    </p:spTree>
    <p:extLst>
      <p:ext uri="{BB962C8B-B14F-4D97-AF65-F5344CB8AC3E}">
        <p14:creationId xmlns:p14="http://schemas.microsoft.com/office/powerpoint/2010/main" val="1227593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_Title slide - option 4">
    <p:spTree>
      <p:nvGrpSpPr>
        <p:cNvPr id="1" name=""/>
        <p:cNvGrpSpPr/>
        <p:nvPr/>
      </p:nvGrpSpPr>
      <p:grpSpPr>
        <a:xfrm>
          <a:off x="0" y="0"/>
          <a:ext cx="0" cy="0"/>
          <a:chOff x="0" y="0"/>
          <a:chExt cx="0" cy="0"/>
        </a:xfrm>
      </p:grpSpPr>
      <p:sp>
        <p:nvSpPr>
          <p:cNvPr id="2" name="Title 1"/>
          <p:cNvSpPr>
            <a:spLocks noGrp="1"/>
          </p:cNvSpPr>
          <p:nvPr>
            <p:ph type="ctrTitle"/>
          </p:nvPr>
        </p:nvSpPr>
        <p:spPr>
          <a:xfrm>
            <a:off x="336000" y="931200"/>
            <a:ext cx="11520000" cy="1543595"/>
          </a:xfrm>
        </p:spPr>
        <p:txBody>
          <a:bodyPr anchor="b">
            <a:normAutofit/>
          </a:bodyPr>
          <a:lstStyle>
            <a:lvl1pPr algn="l">
              <a:defRPr sz="4800">
                <a:solidFill>
                  <a:schemeClr val="tx1"/>
                </a:solidFill>
              </a:defRPr>
            </a:lvl1pPr>
          </a:lstStyle>
          <a:p>
            <a:r>
              <a:rPr lang="en-US"/>
              <a:t>Click to edit Master title style</a:t>
            </a:r>
          </a:p>
        </p:txBody>
      </p:sp>
      <p:sp>
        <p:nvSpPr>
          <p:cNvPr id="3" name="Subtitle 2"/>
          <p:cNvSpPr>
            <a:spLocks noGrp="1"/>
          </p:cNvSpPr>
          <p:nvPr>
            <p:ph type="subTitle" idx="1"/>
          </p:nvPr>
        </p:nvSpPr>
        <p:spPr>
          <a:xfrm>
            <a:off x="336000" y="2838735"/>
            <a:ext cx="11520000" cy="2419065"/>
          </a:xfrm>
        </p:spPr>
        <p:txBody>
          <a:bodyPr/>
          <a:lstStyle>
            <a:lvl1pPr marL="0" indent="0" algn="l">
              <a:buNone/>
              <a:defRPr sz="2400">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5" name="Rectangle 4"/>
          <p:cNvSpPr/>
          <p:nvPr userDrawn="1"/>
        </p:nvSpPr>
        <p:spPr>
          <a:xfrm>
            <a:off x="5622877" y="6314365"/>
            <a:ext cx="6569123" cy="5436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80000" rIns="480000" rtlCol="0" anchor="ctr"/>
          <a:lstStyle/>
          <a:p>
            <a:pPr algn="r" defTabSz="601118">
              <a:tabLst/>
            </a:pPr>
            <a:r>
              <a:rPr lang="fr-BE" sz="1067">
                <a:solidFill>
                  <a:schemeClr val="tx1"/>
                </a:solidFill>
              </a:rPr>
              <a:t>© Crown Copyright</a:t>
            </a:r>
            <a:r>
              <a:rPr lang="fr-BE" sz="1067" baseline="0">
                <a:solidFill>
                  <a:schemeClr val="tx1"/>
                </a:solidFill>
              </a:rPr>
              <a:t> 2020, Met Office</a:t>
            </a:r>
            <a:endParaRPr lang="en-GB" sz="1067">
              <a:solidFill>
                <a:schemeClr val="tx1"/>
              </a:solidFill>
            </a:endParaRPr>
          </a:p>
        </p:txBody>
      </p:sp>
      <p:sp>
        <p:nvSpPr>
          <p:cNvPr id="6" name="Rectangle 5"/>
          <p:cNvSpPr/>
          <p:nvPr userDrawn="1"/>
        </p:nvSpPr>
        <p:spPr>
          <a:xfrm>
            <a:off x="0" y="6314365"/>
            <a:ext cx="12192000" cy="5436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80000" rIns="480000" rtlCol="0" anchor="ctr"/>
          <a:lstStyle/>
          <a:p>
            <a:pPr algn="l" defTabSz="601118">
              <a:tabLst/>
            </a:pPr>
            <a:r>
              <a:rPr lang="fr-BE" sz="1067">
                <a:solidFill>
                  <a:schemeClr val="tx1"/>
                </a:solidFill>
              </a:rPr>
              <a:t>www.metoffice.gov.uk</a:t>
            </a:r>
            <a:r>
              <a:rPr lang="fr-BE" sz="1067">
                <a:solidFill>
                  <a:schemeClr val="bg2"/>
                </a:solidFill>
              </a:rPr>
              <a:t>	</a:t>
            </a:r>
            <a:endParaRPr lang="en-GB" sz="1067">
              <a:solidFill>
                <a:schemeClr val="bg2"/>
              </a:solidFill>
            </a:endParaRPr>
          </a:p>
        </p:txBody>
      </p:sp>
      <p:sp>
        <p:nvSpPr>
          <p:cNvPr id="7" name="Shape 48"/>
          <p:cNvSpPr/>
          <p:nvPr userDrawn="1"/>
        </p:nvSpPr>
        <p:spPr>
          <a:xfrm>
            <a:off x="-2" y="-8012"/>
            <a:ext cx="12192003" cy="916856"/>
          </a:xfrm>
          <a:prstGeom prst="rect">
            <a:avLst/>
          </a:prstGeom>
          <a:blipFill>
            <a:blip r:embed="rId2" cstate="print"/>
          </a:blipFill>
          <a:ln w="12700">
            <a:miter lim="400000"/>
          </a:ln>
          <a:extLst>
            <a:ext uri="{C572A759-6A51-4108-AA02-DFA0A04FC94B}">
              <ma14:wrappingTextBoxFlag xmlns:ma14="http://schemas.microsoft.com/office/mac/drawingml/2011/main" xmlns="" val="1"/>
            </a:ext>
          </a:extLst>
        </p:spPr>
        <p:txBody>
          <a:bodyPr lIns="35719" tIns="35719" rIns="35719" bIns="35719" anchor="ctr"/>
          <a:lstStyle>
            <a:lvl1pPr>
              <a:defRPr sz="3200">
                <a:solidFill>
                  <a:srgbClr val="FFFFFF"/>
                </a:solidFill>
              </a:defRPr>
            </a:lvl1pPr>
          </a:lstStyle>
          <a:p>
            <a:pPr marL="0" marR="0" lvl="0" indent="0" algn="ctr" defTabSz="292093" rtl="0" eaLnBrk="1" fontAlgn="auto" latinLnBrk="0" hangingPunct="0">
              <a:lnSpc>
                <a:spcPct val="100000"/>
              </a:lnSpc>
              <a:spcBef>
                <a:spcPts val="0"/>
              </a:spcBef>
              <a:spcAft>
                <a:spcPts val="0"/>
              </a:spcAft>
              <a:buClrTx/>
              <a:buSzTx/>
              <a:buFontTx/>
              <a:buNone/>
              <a:tabLst/>
              <a:defRPr/>
            </a:pPr>
            <a:r>
              <a:rPr kumimoji="0" sz="1600" b="0" i="0" u="none" strike="noStrike" kern="0" cap="none" spc="0" normalizeH="0" baseline="0" noProof="0">
                <a:ln>
                  <a:noFill/>
                </a:ln>
                <a:solidFill>
                  <a:srgbClr val="FFFFFF"/>
                </a:solidFill>
                <a:effectLst/>
                <a:uLnTx/>
                <a:uFillTx/>
                <a:latin typeface="Arial"/>
                <a:sym typeface="Helvetica Light"/>
              </a:rPr>
              <a:t>  </a:t>
            </a:r>
          </a:p>
        </p:txBody>
      </p:sp>
      <p:pic>
        <p:nvPicPr>
          <p:cNvPr id="9" name="MO_MASTER_for_dark_backg_RBG.png"/>
          <p:cNvPicPr>
            <a:picLocks noChangeAspect="1"/>
          </p:cNvPicPr>
          <p:nvPr userDrawn="1"/>
        </p:nvPicPr>
        <p:blipFill>
          <a:blip r:embed="rId3" cstate="print"/>
          <a:stretch>
            <a:fillRect/>
          </a:stretch>
        </p:blipFill>
        <p:spPr>
          <a:xfrm>
            <a:off x="244800" y="72000"/>
            <a:ext cx="2405040" cy="754200"/>
          </a:xfrm>
          <a:prstGeom prst="rect">
            <a:avLst/>
          </a:prstGeom>
          <a:ln w="12700">
            <a:miter lim="400000"/>
          </a:ln>
        </p:spPr>
      </p:pic>
    </p:spTree>
    <p:extLst>
      <p:ext uri="{BB962C8B-B14F-4D97-AF65-F5344CB8AC3E}">
        <p14:creationId xmlns:p14="http://schemas.microsoft.com/office/powerpoint/2010/main" val="3618892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 option 5">
    <p:spTree>
      <p:nvGrpSpPr>
        <p:cNvPr id="1" name=""/>
        <p:cNvGrpSpPr/>
        <p:nvPr/>
      </p:nvGrpSpPr>
      <p:grpSpPr>
        <a:xfrm>
          <a:off x="0" y="0"/>
          <a:ext cx="0" cy="0"/>
          <a:chOff x="0" y="0"/>
          <a:chExt cx="0" cy="0"/>
        </a:xfrm>
      </p:grpSpPr>
      <p:sp>
        <p:nvSpPr>
          <p:cNvPr id="2" name="Title 1"/>
          <p:cNvSpPr>
            <a:spLocks noGrp="1"/>
          </p:cNvSpPr>
          <p:nvPr>
            <p:ph type="ctrTitle"/>
          </p:nvPr>
        </p:nvSpPr>
        <p:spPr>
          <a:xfrm>
            <a:off x="336000" y="931200"/>
            <a:ext cx="11520000" cy="1543595"/>
          </a:xfrm>
        </p:spPr>
        <p:txBody>
          <a:bodyPr anchor="b">
            <a:normAutofit/>
          </a:bodyPr>
          <a:lstStyle>
            <a:lvl1pPr algn="l">
              <a:defRPr sz="4800">
                <a:solidFill>
                  <a:schemeClr val="tx1"/>
                </a:solidFill>
              </a:defRPr>
            </a:lvl1pPr>
          </a:lstStyle>
          <a:p>
            <a:r>
              <a:rPr lang="en-US"/>
              <a:t>Click to edit Master title style</a:t>
            </a:r>
          </a:p>
        </p:txBody>
      </p:sp>
      <p:sp>
        <p:nvSpPr>
          <p:cNvPr id="3" name="Subtitle 2"/>
          <p:cNvSpPr>
            <a:spLocks noGrp="1"/>
          </p:cNvSpPr>
          <p:nvPr>
            <p:ph type="subTitle" idx="1"/>
          </p:nvPr>
        </p:nvSpPr>
        <p:spPr>
          <a:xfrm>
            <a:off x="336000" y="2838735"/>
            <a:ext cx="11520000" cy="2419065"/>
          </a:xfrm>
        </p:spPr>
        <p:txBody>
          <a:bodyPr/>
          <a:lstStyle>
            <a:lvl1pPr marL="0" indent="0" algn="l">
              <a:buNone/>
              <a:defRPr sz="2400">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Shape 64"/>
          <p:cNvSpPr/>
          <p:nvPr userDrawn="1"/>
        </p:nvSpPr>
        <p:spPr>
          <a:xfrm flipV="1">
            <a:off x="2855913" y="180000"/>
            <a:ext cx="0" cy="540000"/>
          </a:xfrm>
          <a:prstGeom prst="line">
            <a:avLst/>
          </a:prstGeom>
          <a:ln/>
        </p:spPr>
        <p:style>
          <a:lnRef idx="1">
            <a:schemeClr val="dk1"/>
          </a:lnRef>
          <a:fillRef idx="0">
            <a:schemeClr val="dk1"/>
          </a:fillRef>
          <a:effectRef idx="0">
            <a:schemeClr val="dk1"/>
          </a:effectRef>
          <a:fontRef idx="minor">
            <a:schemeClr val="tx1"/>
          </a:fontRef>
        </p:style>
        <p:txBody>
          <a:bodyPr lIns="35719" tIns="35719" rIns="35719" bIns="35719" anchor="ctr"/>
          <a:lstStyle/>
          <a:p>
            <a:pPr marL="0" marR="0" lvl="0" indent="0" algn="ctr" defTabSz="292093" rtl="0" eaLnBrk="1" fontAlgn="auto" latinLnBrk="0" hangingPunct="0">
              <a:lnSpc>
                <a:spcPct val="100000"/>
              </a:lnSpc>
              <a:spcBef>
                <a:spcPts val="0"/>
              </a:spcBef>
              <a:spcAft>
                <a:spcPts val="0"/>
              </a:spcAft>
              <a:buClrTx/>
              <a:buSzTx/>
              <a:buFontTx/>
              <a:buNone/>
              <a:tabLst/>
              <a:defRPr sz="3200"/>
            </a:pPr>
            <a:endParaRPr kumimoji="0" sz="1600" b="0" i="0" u="none" strike="noStrike" kern="0" cap="none" spc="0" normalizeH="0" baseline="0" noProof="0">
              <a:ln>
                <a:noFill/>
              </a:ln>
              <a:solidFill>
                <a:srgbClr val="2A2A2A"/>
              </a:solidFill>
              <a:effectLst/>
              <a:uLnTx/>
              <a:uFillTx/>
              <a:latin typeface="Arial"/>
              <a:sym typeface="Helvetica Light"/>
            </a:endParaRPr>
          </a:p>
        </p:txBody>
      </p:sp>
      <p:sp>
        <p:nvSpPr>
          <p:cNvPr id="5" name="Shape 68"/>
          <p:cNvSpPr/>
          <p:nvPr userDrawn="1"/>
        </p:nvSpPr>
        <p:spPr>
          <a:xfrm>
            <a:off x="10041453" y="272735"/>
            <a:ext cx="1814548" cy="360000"/>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lstStyle/>
          <a:p>
            <a:pPr marL="0" marR="0" lvl="0" indent="0" algn="l" defTabSz="457189" rtl="0" eaLnBrk="1" fontAlgn="auto" latinLnBrk="0" hangingPunct="0">
              <a:lnSpc>
                <a:spcPct val="90000"/>
              </a:lnSpc>
              <a:spcBef>
                <a:spcPts val="400"/>
              </a:spcBef>
              <a:spcAft>
                <a:spcPts val="0"/>
              </a:spcAft>
              <a:buClrTx/>
              <a:buSzTx/>
              <a:buFontTx/>
              <a:buNone/>
              <a:tabLst/>
              <a:defRPr sz="2100">
                <a:solidFill>
                  <a:srgbClr val="2A2A2A"/>
                </a:solidFill>
                <a:latin typeface="Arial"/>
                <a:ea typeface="Arial"/>
                <a:cs typeface="Arial"/>
                <a:sym typeface="Arial"/>
              </a:defRPr>
            </a:pPr>
            <a:r>
              <a:rPr kumimoji="0" sz="1067" b="0" i="0" u="none" strike="noStrike" kern="0" cap="none" spc="0" normalizeH="0" baseline="0" noProof="0">
                <a:ln>
                  <a:noFill/>
                </a:ln>
                <a:solidFill>
                  <a:srgbClr val="2A2A2A"/>
                </a:solidFill>
                <a:effectLst/>
                <a:uLnTx/>
                <a:uFillTx/>
                <a:latin typeface="Arial"/>
                <a:cs typeface="Arial"/>
                <a:sym typeface="Arial"/>
              </a:rPr>
              <a:t>Working together </a:t>
            </a:r>
            <a:br>
              <a:rPr kumimoji="0" sz="1067" b="0" i="0" u="none" strike="noStrike" kern="0" cap="none" spc="0" normalizeH="0" baseline="0" noProof="0">
                <a:ln>
                  <a:noFill/>
                </a:ln>
                <a:solidFill>
                  <a:srgbClr val="2A2A2A"/>
                </a:solidFill>
                <a:effectLst/>
                <a:uLnTx/>
                <a:uFillTx/>
                <a:latin typeface="Arial"/>
                <a:cs typeface="Arial"/>
                <a:sym typeface="Arial"/>
              </a:rPr>
            </a:br>
            <a:r>
              <a:rPr kumimoji="0" sz="1067" b="0" i="0" u="none" strike="noStrike" kern="0" cap="none" spc="0" normalizeH="0" baseline="0" noProof="0">
                <a:ln>
                  <a:noFill/>
                </a:ln>
                <a:solidFill>
                  <a:srgbClr val="2A2A2A"/>
                </a:solidFill>
                <a:effectLst/>
                <a:uLnTx/>
                <a:uFillTx/>
                <a:latin typeface="Arial"/>
                <a:cs typeface="Arial"/>
                <a:sym typeface="Arial"/>
              </a:rPr>
              <a:t>(enter working relationship)</a:t>
            </a:r>
          </a:p>
        </p:txBody>
      </p:sp>
      <p:sp>
        <p:nvSpPr>
          <p:cNvPr id="6" name="Shape 69"/>
          <p:cNvSpPr>
            <a:spLocks noGrp="1"/>
          </p:cNvSpPr>
          <p:nvPr>
            <p:ph type="pic" sz="quarter" idx="13"/>
          </p:nvPr>
        </p:nvSpPr>
        <p:spPr>
          <a:xfrm>
            <a:off x="2969561" y="272735"/>
            <a:ext cx="1568168" cy="360000"/>
          </a:xfrm>
          <a:prstGeom prst="rect">
            <a:avLst/>
          </a:prstGeom>
          <a:noFill/>
          <a:ln>
            <a:noFill/>
          </a:ln>
        </p:spPr>
        <p:txBody>
          <a:bodyPr wrap="square" lIns="68579" tIns="34289" rIns="68579" bIns="34289" anchor="t">
            <a:noAutofit/>
          </a:bodyPr>
          <a:lstStyle>
            <a:lvl1pPr marL="0" indent="0">
              <a:buNone/>
              <a:defRPr sz="1067">
                <a:latin typeface="+mn-lt"/>
              </a:defRPr>
            </a:lvl1pPr>
          </a:lstStyle>
          <a:p>
            <a:r>
              <a:rPr lang="en-US"/>
              <a:t>Click icon to add picture</a:t>
            </a:r>
            <a:endParaRPr lang="en-GB"/>
          </a:p>
        </p:txBody>
      </p:sp>
      <p:sp>
        <p:nvSpPr>
          <p:cNvPr id="7" name="Shape 70"/>
          <p:cNvSpPr>
            <a:spLocks noGrp="1"/>
          </p:cNvSpPr>
          <p:nvPr>
            <p:ph type="pic" sz="quarter" idx="14"/>
          </p:nvPr>
        </p:nvSpPr>
        <p:spPr>
          <a:xfrm>
            <a:off x="4770581" y="272735"/>
            <a:ext cx="1568169" cy="360000"/>
          </a:xfrm>
          <a:prstGeom prst="rect">
            <a:avLst/>
          </a:prstGeom>
          <a:noFill/>
          <a:ln>
            <a:noFill/>
          </a:ln>
        </p:spPr>
        <p:txBody>
          <a:bodyPr lIns="68579" tIns="34289" rIns="68579" bIns="34289" anchor="t">
            <a:noAutofit/>
          </a:bodyPr>
          <a:lstStyle>
            <a:lvl1pPr marL="0" indent="0">
              <a:buNone/>
              <a:defRPr sz="1067"/>
            </a:lvl1pPr>
          </a:lstStyle>
          <a:p>
            <a:r>
              <a:rPr lang="en-US"/>
              <a:t>Click icon to add picture</a:t>
            </a:r>
            <a:endParaRPr/>
          </a:p>
        </p:txBody>
      </p:sp>
      <p:sp>
        <p:nvSpPr>
          <p:cNvPr id="8" name="Shape 71"/>
          <p:cNvSpPr>
            <a:spLocks noGrp="1"/>
          </p:cNvSpPr>
          <p:nvPr>
            <p:ph type="pic" sz="quarter" idx="15"/>
          </p:nvPr>
        </p:nvSpPr>
        <p:spPr>
          <a:xfrm>
            <a:off x="6570805" y="272735"/>
            <a:ext cx="1568169" cy="360000"/>
          </a:xfrm>
          <a:prstGeom prst="rect">
            <a:avLst/>
          </a:prstGeom>
          <a:noFill/>
          <a:ln>
            <a:noFill/>
          </a:ln>
        </p:spPr>
        <p:txBody>
          <a:bodyPr lIns="68579" tIns="34289" rIns="68579" bIns="34289" anchor="t">
            <a:noAutofit/>
          </a:bodyPr>
          <a:lstStyle>
            <a:lvl1pPr marL="0" indent="0">
              <a:buNone/>
              <a:defRPr sz="1067"/>
            </a:lvl1pPr>
          </a:lstStyle>
          <a:p>
            <a:r>
              <a:rPr lang="en-US"/>
              <a:t>Click icon to add picture</a:t>
            </a:r>
            <a:endParaRPr/>
          </a:p>
        </p:txBody>
      </p:sp>
      <p:sp>
        <p:nvSpPr>
          <p:cNvPr id="9" name="Shape 64"/>
          <p:cNvSpPr/>
          <p:nvPr userDrawn="1"/>
        </p:nvSpPr>
        <p:spPr>
          <a:xfrm flipV="1">
            <a:off x="4654551" y="180000"/>
            <a:ext cx="0" cy="540000"/>
          </a:xfrm>
          <a:prstGeom prst="line">
            <a:avLst/>
          </a:prstGeom>
          <a:ln/>
        </p:spPr>
        <p:style>
          <a:lnRef idx="1">
            <a:schemeClr val="dk1"/>
          </a:lnRef>
          <a:fillRef idx="0">
            <a:schemeClr val="dk1"/>
          </a:fillRef>
          <a:effectRef idx="0">
            <a:schemeClr val="dk1"/>
          </a:effectRef>
          <a:fontRef idx="minor">
            <a:schemeClr val="tx1"/>
          </a:fontRef>
        </p:style>
        <p:txBody>
          <a:bodyPr lIns="35719" tIns="35719" rIns="35719" bIns="35719" anchor="ctr"/>
          <a:lstStyle/>
          <a:p>
            <a:pPr marL="0" marR="0" lvl="0" indent="0" algn="ctr" defTabSz="292093" rtl="0" eaLnBrk="1" fontAlgn="auto" latinLnBrk="0" hangingPunct="0">
              <a:lnSpc>
                <a:spcPct val="100000"/>
              </a:lnSpc>
              <a:spcBef>
                <a:spcPts val="0"/>
              </a:spcBef>
              <a:spcAft>
                <a:spcPts val="0"/>
              </a:spcAft>
              <a:buClrTx/>
              <a:buSzTx/>
              <a:buFontTx/>
              <a:buNone/>
              <a:tabLst/>
              <a:defRPr sz="3200"/>
            </a:pPr>
            <a:endParaRPr kumimoji="0" sz="1600" b="0" i="0" u="none" strike="noStrike" kern="0" cap="none" spc="0" normalizeH="0" baseline="0" noProof="0">
              <a:ln>
                <a:noFill/>
              </a:ln>
              <a:solidFill>
                <a:srgbClr val="2A2A2A"/>
              </a:solidFill>
              <a:effectLst/>
              <a:uLnTx/>
              <a:uFillTx/>
              <a:latin typeface="Arial"/>
              <a:sym typeface="Helvetica Light"/>
            </a:endParaRPr>
          </a:p>
        </p:txBody>
      </p:sp>
      <p:sp>
        <p:nvSpPr>
          <p:cNvPr id="10" name="Shape 64"/>
          <p:cNvSpPr/>
          <p:nvPr userDrawn="1"/>
        </p:nvSpPr>
        <p:spPr>
          <a:xfrm flipV="1">
            <a:off x="6456363" y="180000"/>
            <a:ext cx="0" cy="540000"/>
          </a:xfrm>
          <a:prstGeom prst="line">
            <a:avLst/>
          </a:prstGeom>
          <a:ln/>
        </p:spPr>
        <p:style>
          <a:lnRef idx="1">
            <a:schemeClr val="dk1"/>
          </a:lnRef>
          <a:fillRef idx="0">
            <a:schemeClr val="dk1"/>
          </a:fillRef>
          <a:effectRef idx="0">
            <a:schemeClr val="dk1"/>
          </a:effectRef>
          <a:fontRef idx="minor">
            <a:schemeClr val="tx1"/>
          </a:fontRef>
        </p:style>
        <p:txBody>
          <a:bodyPr lIns="35719" tIns="35719" rIns="35719" bIns="35719" anchor="ctr"/>
          <a:lstStyle/>
          <a:p>
            <a:pPr marL="0" marR="0" lvl="0" indent="0" algn="ctr" defTabSz="292093" rtl="0" eaLnBrk="1" fontAlgn="auto" latinLnBrk="0" hangingPunct="0">
              <a:lnSpc>
                <a:spcPct val="100000"/>
              </a:lnSpc>
              <a:spcBef>
                <a:spcPts val="0"/>
              </a:spcBef>
              <a:spcAft>
                <a:spcPts val="0"/>
              </a:spcAft>
              <a:buClrTx/>
              <a:buSzTx/>
              <a:buFontTx/>
              <a:buNone/>
              <a:tabLst/>
              <a:defRPr sz="3200"/>
            </a:pPr>
            <a:endParaRPr kumimoji="0" sz="1600" b="0" i="0" u="none" strike="noStrike" kern="0" cap="none" spc="0" normalizeH="0" baseline="0" noProof="0">
              <a:ln>
                <a:noFill/>
              </a:ln>
              <a:solidFill>
                <a:srgbClr val="2A2A2A"/>
              </a:solidFill>
              <a:effectLst/>
              <a:uLnTx/>
              <a:uFillTx/>
              <a:latin typeface="Arial"/>
              <a:sym typeface="Helvetica Light"/>
            </a:endParaRPr>
          </a:p>
        </p:txBody>
      </p:sp>
      <p:sp>
        <p:nvSpPr>
          <p:cNvPr id="11" name="Shape 64"/>
          <p:cNvSpPr/>
          <p:nvPr userDrawn="1"/>
        </p:nvSpPr>
        <p:spPr>
          <a:xfrm flipV="1">
            <a:off x="8256588" y="180000"/>
            <a:ext cx="0" cy="540000"/>
          </a:xfrm>
          <a:prstGeom prst="line">
            <a:avLst/>
          </a:prstGeom>
          <a:ln/>
        </p:spPr>
        <p:style>
          <a:lnRef idx="1">
            <a:schemeClr val="dk1"/>
          </a:lnRef>
          <a:fillRef idx="0">
            <a:schemeClr val="dk1"/>
          </a:fillRef>
          <a:effectRef idx="0">
            <a:schemeClr val="dk1"/>
          </a:effectRef>
          <a:fontRef idx="minor">
            <a:schemeClr val="tx1"/>
          </a:fontRef>
        </p:style>
        <p:txBody>
          <a:bodyPr lIns="35719" tIns="35719" rIns="35719" bIns="35719" anchor="ctr"/>
          <a:lstStyle/>
          <a:p>
            <a:pPr marL="0" marR="0" lvl="0" indent="0" algn="ctr" defTabSz="292093" rtl="0" eaLnBrk="1" fontAlgn="auto" latinLnBrk="0" hangingPunct="0">
              <a:lnSpc>
                <a:spcPct val="100000"/>
              </a:lnSpc>
              <a:spcBef>
                <a:spcPts val="0"/>
              </a:spcBef>
              <a:spcAft>
                <a:spcPts val="0"/>
              </a:spcAft>
              <a:buClrTx/>
              <a:buSzTx/>
              <a:buFontTx/>
              <a:buNone/>
              <a:tabLst/>
              <a:defRPr sz="3200"/>
            </a:pPr>
            <a:endParaRPr kumimoji="0" sz="1600" b="0" i="0" u="none" strike="noStrike" kern="0" cap="none" spc="0" normalizeH="0" baseline="0" noProof="0">
              <a:ln>
                <a:noFill/>
              </a:ln>
              <a:solidFill>
                <a:srgbClr val="2A2A2A"/>
              </a:solidFill>
              <a:effectLst/>
              <a:uLnTx/>
              <a:uFillTx/>
              <a:latin typeface="Arial"/>
              <a:sym typeface="Helvetica Light"/>
            </a:endParaRPr>
          </a:p>
        </p:txBody>
      </p:sp>
      <p:sp>
        <p:nvSpPr>
          <p:cNvPr id="12" name="Shape 71"/>
          <p:cNvSpPr>
            <a:spLocks noGrp="1"/>
          </p:cNvSpPr>
          <p:nvPr>
            <p:ph type="pic" sz="quarter" idx="17"/>
          </p:nvPr>
        </p:nvSpPr>
        <p:spPr>
          <a:xfrm>
            <a:off x="8364937" y="272735"/>
            <a:ext cx="1568169" cy="360000"/>
          </a:xfrm>
          <a:prstGeom prst="rect">
            <a:avLst/>
          </a:prstGeom>
          <a:noFill/>
          <a:ln>
            <a:noFill/>
          </a:ln>
        </p:spPr>
        <p:txBody>
          <a:bodyPr lIns="68579" tIns="34289" rIns="68579" bIns="34289" anchor="t">
            <a:noAutofit/>
          </a:bodyPr>
          <a:lstStyle>
            <a:lvl1pPr marL="0" indent="0">
              <a:buNone/>
              <a:defRPr sz="1067"/>
            </a:lvl1pPr>
          </a:lstStyle>
          <a:p>
            <a:r>
              <a:rPr lang="en-US"/>
              <a:t>Click icon to add picture</a:t>
            </a:r>
            <a:endParaRPr/>
          </a:p>
        </p:txBody>
      </p:sp>
      <p:sp>
        <p:nvSpPr>
          <p:cNvPr id="13" name="Rectangle 12"/>
          <p:cNvSpPr/>
          <p:nvPr userDrawn="1"/>
        </p:nvSpPr>
        <p:spPr>
          <a:xfrm>
            <a:off x="0" y="6314365"/>
            <a:ext cx="12192000" cy="5436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80000" rIns="480000" rtlCol="0" anchor="ctr"/>
          <a:lstStyle/>
          <a:p>
            <a:pPr algn="l" defTabSz="601118">
              <a:tabLst/>
            </a:pPr>
            <a:r>
              <a:rPr lang="fr-BE" sz="1067">
                <a:solidFill>
                  <a:schemeClr val="tx1"/>
                </a:solidFill>
              </a:rPr>
              <a:t>www.metoffice.gov.uk</a:t>
            </a:r>
            <a:r>
              <a:rPr lang="fr-BE" sz="1067">
                <a:solidFill>
                  <a:schemeClr val="bg2"/>
                </a:solidFill>
              </a:rPr>
              <a:t>	</a:t>
            </a:r>
            <a:endParaRPr lang="en-GB" sz="1067">
              <a:solidFill>
                <a:schemeClr val="bg2"/>
              </a:solidFill>
            </a:endParaRPr>
          </a:p>
        </p:txBody>
      </p:sp>
      <p:sp>
        <p:nvSpPr>
          <p:cNvPr id="14" name="Rectangle 13"/>
          <p:cNvSpPr/>
          <p:nvPr userDrawn="1"/>
        </p:nvSpPr>
        <p:spPr>
          <a:xfrm>
            <a:off x="5622877" y="6314365"/>
            <a:ext cx="6569123" cy="5436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80000" rIns="480000" rtlCol="0" anchor="ctr"/>
          <a:lstStyle/>
          <a:p>
            <a:pPr algn="r" defTabSz="601118">
              <a:tabLst/>
            </a:pPr>
            <a:r>
              <a:rPr lang="fr-BE" sz="1067">
                <a:solidFill>
                  <a:schemeClr val="tx1"/>
                </a:solidFill>
              </a:rPr>
              <a:t>© Crown Copyright</a:t>
            </a:r>
            <a:r>
              <a:rPr lang="fr-BE" sz="1067" baseline="0">
                <a:solidFill>
                  <a:schemeClr val="tx1"/>
                </a:solidFill>
              </a:rPr>
              <a:t> 2020, Met Office</a:t>
            </a:r>
            <a:endParaRPr lang="en-GB" sz="1067">
              <a:solidFill>
                <a:schemeClr val="tx1"/>
              </a:solidFill>
            </a:endParaRPr>
          </a:p>
        </p:txBody>
      </p:sp>
    </p:spTree>
    <p:extLst>
      <p:ext uri="{BB962C8B-B14F-4D97-AF65-F5344CB8AC3E}">
        <p14:creationId xmlns:p14="http://schemas.microsoft.com/office/powerpoint/2010/main" val="2039756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 option 5">
    <p:spTree>
      <p:nvGrpSpPr>
        <p:cNvPr id="1" name=""/>
        <p:cNvGrpSpPr/>
        <p:nvPr/>
      </p:nvGrpSpPr>
      <p:grpSpPr>
        <a:xfrm>
          <a:off x="0" y="0"/>
          <a:ext cx="0" cy="0"/>
          <a:chOff x="0" y="0"/>
          <a:chExt cx="0" cy="0"/>
        </a:xfrm>
      </p:grpSpPr>
      <p:sp>
        <p:nvSpPr>
          <p:cNvPr id="15" name="Shape 48"/>
          <p:cNvSpPr/>
          <p:nvPr userDrawn="1"/>
        </p:nvSpPr>
        <p:spPr>
          <a:xfrm>
            <a:off x="-2" y="-8012"/>
            <a:ext cx="12192003" cy="916856"/>
          </a:xfrm>
          <a:prstGeom prst="rect">
            <a:avLst/>
          </a:prstGeom>
          <a:blipFill>
            <a:blip r:embed="rId2" cstate="print"/>
          </a:blipFill>
          <a:ln w="12700">
            <a:miter lim="400000"/>
          </a:ln>
          <a:extLst>
            <a:ext uri="{C572A759-6A51-4108-AA02-DFA0A04FC94B}">
              <ma14:wrappingTextBoxFlag xmlns:ma14="http://schemas.microsoft.com/office/mac/drawingml/2011/main" xmlns="" val="1"/>
            </a:ext>
          </a:extLst>
        </p:spPr>
        <p:txBody>
          <a:bodyPr lIns="35719" tIns="35719" rIns="35719" bIns="35719" anchor="ctr"/>
          <a:lstStyle>
            <a:lvl1pPr>
              <a:defRPr sz="3200">
                <a:solidFill>
                  <a:srgbClr val="FFFFFF"/>
                </a:solidFill>
              </a:defRPr>
            </a:lvl1pPr>
          </a:lstStyle>
          <a:p>
            <a:pPr marL="0" marR="0" lvl="0" indent="0" algn="ctr" defTabSz="292093" rtl="0" eaLnBrk="1" fontAlgn="auto" latinLnBrk="0" hangingPunct="0">
              <a:lnSpc>
                <a:spcPct val="100000"/>
              </a:lnSpc>
              <a:spcBef>
                <a:spcPts val="0"/>
              </a:spcBef>
              <a:spcAft>
                <a:spcPts val="0"/>
              </a:spcAft>
              <a:buClrTx/>
              <a:buSzTx/>
              <a:buFontTx/>
              <a:buNone/>
              <a:tabLst/>
              <a:defRPr/>
            </a:pPr>
            <a:r>
              <a:rPr kumimoji="0" sz="1600" b="0" i="0" u="none" strike="noStrike" kern="0" cap="none" spc="0" normalizeH="0" baseline="0" noProof="0">
                <a:ln>
                  <a:noFill/>
                </a:ln>
                <a:solidFill>
                  <a:srgbClr val="FFFFFF"/>
                </a:solidFill>
                <a:effectLst/>
                <a:uLnTx/>
                <a:uFillTx/>
                <a:latin typeface="Arial"/>
                <a:sym typeface="Helvetica Light"/>
              </a:rPr>
              <a:t>  </a:t>
            </a:r>
          </a:p>
        </p:txBody>
      </p:sp>
      <p:sp>
        <p:nvSpPr>
          <p:cNvPr id="2" name="Title 1"/>
          <p:cNvSpPr>
            <a:spLocks noGrp="1"/>
          </p:cNvSpPr>
          <p:nvPr>
            <p:ph type="ctrTitle"/>
          </p:nvPr>
        </p:nvSpPr>
        <p:spPr>
          <a:xfrm>
            <a:off x="336000" y="931200"/>
            <a:ext cx="11520000" cy="1543595"/>
          </a:xfrm>
        </p:spPr>
        <p:txBody>
          <a:bodyPr anchor="b">
            <a:normAutofit/>
          </a:bodyPr>
          <a:lstStyle>
            <a:lvl1pPr algn="l">
              <a:defRPr sz="4800">
                <a:solidFill>
                  <a:schemeClr val="tx1"/>
                </a:solidFill>
              </a:defRPr>
            </a:lvl1pPr>
          </a:lstStyle>
          <a:p>
            <a:r>
              <a:rPr lang="en-US"/>
              <a:t>Click to edit Master title style</a:t>
            </a:r>
          </a:p>
        </p:txBody>
      </p:sp>
      <p:sp>
        <p:nvSpPr>
          <p:cNvPr id="3" name="Subtitle 2"/>
          <p:cNvSpPr>
            <a:spLocks noGrp="1"/>
          </p:cNvSpPr>
          <p:nvPr>
            <p:ph type="subTitle" idx="1"/>
          </p:nvPr>
        </p:nvSpPr>
        <p:spPr>
          <a:xfrm>
            <a:off x="336000" y="2838735"/>
            <a:ext cx="11520000" cy="2419065"/>
          </a:xfrm>
        </p:spPr>
        <p:txBody>
          <a:bodyPr/>
          <a:lstStyle>
            <a:lvl1pPr marL="0" indent="0" algn="l">
              <a:buNone/>
              <a:defRPr sz="2400">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Shape 64"/>
          <p:cNvSpPr/>
          <p:nvPr userDrawn="1"/>
        </p:nvSpPr>
        <p:spPr>
          <a:xfrm flipV="1">
            <a:off x="2855913" y="180000"/>
            <a:ext cx="0" cy="540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35719" tIns="35719" rIns="35719" bIns="35719" anchor="ctr"/>
          <a:lstStyle/>
          <a:p>
            <a:pPr marL="0" marR="0" lvl="0" indent="0" algn="ctr" defTabSz="292093" rtl="0" eaLnBrk="1" fontAlgn="auto" latinLnBrk="0" hangingPunct="0">
              <a:lnSpc>
                <a:spcPct val="100000"/>
              </a:lnSpc>
              <a:spcBef>
                <a:spcPts val="0"/>
              </a:spcBef>
              <a:spcAft>
                <a:spcPts val="0"/>
              </a:spcAft>
              <a:buClrTx/>
              <a:buSzTx/>
              <a:buFontTx/>
              <a:buNone/>
              <a:tabLst/>
              <a:defRPr sz="3200"/>
            </a:pPr>
            <a:endParaRPr kumimoji="0" sz="1600" b="0" i="0" u="none" strike="noStrike" kern="0" cap="none" spc="0" normalizeH="0" baseline="0" noProof="0">
              <a:ln>
                <a:noFill/>
              </a:ln>
              <a:solidFill>
                <a:srgbClr val="2A2A2A"/>
              </a:solidFill>
              <a:effectLst/>
              <a:uLnTx/>
              <a:uFillTx/>
              <a:latin typeface="Arial"/>
              <a:sym typeface="Helvetica Light"/>
            </a:endParaRPr>
          </a:p>
        </p:txBody>
      </p:sp>
      <p:sp>
        <p:nvSpPr>
          <p:cNvPr id="6" name="Shape 69"/>
          <p:cNvSpPr>
            <a:spLocks noGrp="1"/>
          </p:cNvSpPr>
          <p:nvPr>
            <p:ph type="pic" sz="quarter" idx="13"/>
          </p:nvPr>
        </p:nvSpPr>
        <p:spPr>
          <a:xfrm>
            <a:off x="2969561" y="272735"/>
            <a:ext cx="1568168" cy="360000"/>
          </a:xfrm>
          <a:prstGeom prst="rect">
            <a:avLst/>
          </a:prstGeom>
          <a:noFill/>
          <a:ln>
            <a:noFill/>
          </a:ln>
        </p:spPr>
        <p:txBody>
          <a:bodyPr wrap="square" lIns="68579" tIns="34289" rIns="68579" bIns="34289" anchor="t">
            <a:noAutofit/>
          </a:bodyPr>
          <a:lstStyle>
            <a:lvl1pPr marL="0" indent="0">
              <a:buNone/>
              <a:defRPr sz="1067">
                <a:latin typeface="+mn-lt"/>
              </a:defRPr>
            </a:lvl1pPr>
          </a:lstStyle>
          <a:p>
            <a:r>
              <a:rPr lang="en-US"/>
              <a:t>Click icon to add picture</a:t>
            </a:r>
            <a:endParaRPr lang="en-GB"/>
          </a:p>
        </p:txBody>
      </p:sp>
      <p:sp>
        <p:nvSpPr>
          <p:cNvPr id="7" name="Shape 70"/>
          <p:cNvSpPr>
            <a:spLocks noGrp="1"/>
          </p:cNvSpPr>
          <p:nvPr>
            <p:ph type="pic" sz="quarter" idx="14"/>
          </p:nvPr>
        </p:nvSpPr>
        <p:spPr>
          <a:xfrm>
            <a:off x="4770581" y="272735"/>
            <a:ext cx="1568169" cy="360000"/>
          </a:xfrm>
          <a:prstGeom prst="rect">
            <a:avLst/>
          </a:prstGeom>
          <a:noFill/>
          <a:ln>
            <a:noFill/>
          </a:ln>
        </p:spPr>
        <p:txBody>
          <a:bodyPr lIns="68579" tIns="34289" rIns="68579" bIns="34289" anchor="t">
            <a:noAutofit/>
          </a:bodyPr>
          <a:lstStyle>
            <a:lvl1pPr marL="0" indent="0">
              <a:buNone/>
              <a:defRPr sz="1067"/>
            </a:lvl1pPr>
          </a:lstStyle>
          <a:p>
            <a:r>
              <a:rPr lang="en-US"/>
              <a:t>Click icon to add picture</a:t>
            </a:r>
            <a:endParaRPr/>
          </a:p>
        </p:txBody>
      </p:sp>
      <p:sp>
        <p:nvSpPr>
          <p:cNvPr id="8" name="Shape 71"/>
          <p:cNvSpPr>
            <a:spLocks noGrp="1"/>
          </p:cNvSpPr>
          <p:nvPr>
            <p:ph type="pic" sz="quarter" idx="15"/>
          </p:nvPr>
        </p:nvSpPr>
        <p:spPr>
          <a:xfrm>
            <a:off x="6570805" y="272735"/>
            <a:ext cx="1568169" cy="360000"/>
          </a:xfrm>
          <a:prstGeom prst="rect">
            <a:avLst/>
          </a:prstGeom>
          <a:noFill/>
          <a:ln>
            <a:noFill/>
          </a:ln>
        </p:spPr>
        <p:txBody>
          <a:bodyPr lIns="68579" tIns="34289" rIns="68579" bIns="34289" anchor="t">
            <a:noAutofit/>
          </a:bodyPr>
          <a:lstStyle>
            <a:lvl1pPr marL="0" indent="0">
              <a:buNone/>
              <a:defRPr sz="1067"/>
            </a:lvl1pPr>
          </a:lstStyle>
          <a:p>
            <a:r>
              <a:rPr lang="en-US"/>
              <a:t>Click icon to add picture</a:t>
            </a:r>
            <a:endParaRPr/>
          </a:p>
        </p:txBody>
      </p:sp>
      <p:sp>
        <p:nvSpPr>
          <p:cNvPr id="9" name="Shape 64"/>
          <p:cNvSpPr/>
          <p:nvPr userDrawn="1"/>
        </p:nvSpPr>
        <p:spPr>
          <a:xfrm flipV="1">
            <a:off x="4654551" y="180000"/>
            <a:ext cx="0" cy="540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35719" tIns="35719" rIns="35719" bIns="35719" anchor="ctr"/>
          <a:lstStyle/>
          <a:p>
            <a:pPr marL="0" marR="0" lvl="0" indent="0" algn="ctr" defTabSz="292093" rtl="0" eaLnBrk="1" fontAlgn="auto" latinLnBrk="0" hangingPunct="0">
              <a:lnSpc>
                <a:spcPct val="100000"/>
              </a:lnSpc>
              <a:spcBef>
                <a:spcPts val="0"/>
              </a:spcBef>
              <a:spcAft>
                <a:spcPts val="0"/>
              </a:spcAft>
              <a:buClrTx/>
              <a:buSzTx/>
              <a:buFontTx/>
              <a:buNone/>
              <a:tabLst/>
              <a:defRPr sz="3200"/>
            </a:pPr>
            <a:endParaRPr kumimoji="0" sz="1600" b="0" i="0" u="none" strike="noStrike" kern="0" cap="none" spc="0" normalizeH="0" baseline="0" noProof="0">
              <a:ln>
                <a:noFill/>
              </a:ln>
              <a:solidFill>
                <a:srgbClr val="2A2A2A"/>
              </a:solidFill>
              <a:effectLst/>
              <a:uLnTx/>
              <a:uFillTx/>
              <a:latin typeface="Arial"/>
              <a:sym typeface="Helvetica Light"/>
            </a:endParaRPr>
          </a:p>
        </p:txBody>
      </p:sp>
      <p:sp>
        <p:nvSpPr>
          <p:cNvPr id="10" name="Shape 64"/>
          <p:cNvSpPr/>
          <p:nvPr userDrawn="1"/>
        </p:nvSpPr>
        <p:spPr>
          <a:xfrm flipV="1">
            <a:off x="6456363" y="180000"/>
            <a:ext cx="0" cy="540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35719" tIns="35719" rIns="35719" bIns="35719" anchor="ctr"/>
          <a:lstStyle/>
          <a:p>
            <a:pPr marL="0" marR="0" lvl="0" indent="0" algn="ctr" defTabSz="292093" rtl="0" eaLnBrk="1" fontAlgn="auto" latinLnBrk="0" hangingPunct="0">
              <a:lnSpc>
                <a:spcPct val="100000"/>
              </a:lnSpc>
              <a:spcBef>
                <a:spcPts val="0"/>
              </a:spcBef>
              <a:spcAft>
                <a:spcPts val="0"/>
              </a:spcAft>
              <a:buClrTx/>
              <a:buSzTx/>
              <a:buFontTx/>
              <a:buNone/>
              <a:tabLst/>
              <a:defRPr sz="3200"/>
            </a:pPr>
            <a:endParaRPr kumimoji="0" sz="1600" b="0" i="0" u="none" strike="noStrike" kern="0" cap="none" spc="0" normalizeH="0" baseline="0" noProof="0">
              <a:ln>
                <a:noFill/>
              </a:ln>
              <a:solidFill>
                <a:srgbClr val="2A2A2A"/>
              </a:solidFill>
              <a:effectLst/>
              <a:uLnTx/>
              <a:uFillTx/>
              <a:latin typeface="Arial"/>
              <a:sym typeface="Helvetica Light"/>
            </a:endParaRPr>
          </a:p>
        </p:txBody>
      </p:sp>
      <p:sp>
        <p:nvSpPr>
          <p:cNvPr id="11" name="Shape 64"/>
          <p:cNvSpPr/>
          <p:nvPr userDrawn="1"/>
        </p:nvSpPr>
        <p:spPr>
          <a:xfrm flipV="1">
            <a:off x="8256588" y="180000"/>
            <a:ext cx="0" cy="540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35719" tIns="35719" rIns="35719" bIns="35719" anchor="ctr"/>
          <a:lstStyle/>
          <a:p>
            <a:pPr marL="0" marR="0" lvl="0" indent="0" algn="ctr" defTabSz="292093" rtl="0" eaLnBrk="1" fontAlgn="auto" latinLnBrk="0" hangingPunct="0">
              <a:lnSpc>
                <a:spcPct val="100000"/>
              </a:lnSpc>
              <a:spcBef>
                <a:spcPts val="0"/>
              </a:spcBef>
              <a:spcAft>
                <a:spcPts val="0"/>
              </a:spcAft>
              <a:buClrTx/>
              <a:buSzTx/>
              <a:buFontTx/>
              <a:buNone/>
              <a:tabLst/>
              <a:defRPr sz="3200"/>
            </a:pPr>
            <a:endParaRPr kumimoji="0" sz="1600" b="0" i="0" u="none" strike="noStrike" kern="0" cap="none" spc="0" normalizeH="0" baseline="0" noProof="0">
              <a:ln>
                <a:noFill/>
              </a:ln>
              <a:solidFill>
                <a:srgbClr val="2A2A2A"/>
              </a:solidFill>
              <a:effectLst/>
              <a:uLnTx/>
              <a:uFillTx/>
              <a:latin typeface="Arial"/>
              <a:sym typeface="Helvetica Light"/>
            </a:endParaRPr>
          </a:p>
        </p:txBody>
      </p:sp>
      <p:sp>
        <p:nvSpPr>
          <p:cNvPr id="12" name="Shape 71"/>
          <p:cNvSpPr>
            <a:spLocks noGrp="1"/>
          </p:cNvSpPr>
          <p:nvPr>
            <p:ph type="pic" sz="quarter" idx="17"/>
          </p:nvPr>
        </p:nvSpPr>
        <p:spPr>
          <a:xfrm>
            <a:off x="8364937" y="272735"/>
            <a:ext cx="1568169" cy="360000"/>
          </a:xfrm>
          <a:prstGeom prst="rect">
            <a:avLst/>
          </a:prstGeom>
          <a:noFill/>
          <a:ln>
            <a:noFill/>
          </a:ln>
        </p:spPr>
        <p:txBody>
          <a:bodyPr lIns="68579" tIns="34289" rIns="68579" bIns="34289" anchor="t">
            <a:noAutofit/>
          </a:bodyPr>
          <a:lstStyle>
            <a:lvl1pPr marL="0" indent="0">
              <a:buNone/>
              <a:defRPr sz="1067"/>
            </a:lvl1pPr>
          </a:lstStyle>
          <a:p>
            <a:r>
              <a:rPr lang="en-US"/>
              <a:t>Click icon to add picture</a:t>
            </a:r>
            <a:endParaRPr/>
          </a:p>
        </p:txBody>
      </p:sp>
      <p:sp>
        <p:nvSpPr>
          <p:cNvPr id="13" name="Rectangle 12"/>
          <p:cNvSpPr/>
          <p:nvPr userDrawn="1"/>
        </p:nvSpPr>
        <p:spPr>
          <a:xfrm>
            <a:off x="0" y="6314365"/>
            <a:ext cx="12192000" cy="5436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80000" rIns="480000" rtlCol="0" anchor="ctr"/>
          <a:lstStyle/>
          <a:p>
            <a:pPr algn="l" defTabSz="601118">
              <a:tabLst/>
            </a:pPr>
            <a:r>
              <a:rPr lang="fr-BE" sz="1067">
                <a:solidFill>
                  <a:schemeClr val="tx1"/>
                </a:solidFill>
              </a:rPr>
              <a:t>www.metoffice.gov.uk</a:t>
            </a:r>
            <a:r>
              <a:rPr lang="fr-BE" sz="1067">
                <a:solidFill>
                  <a:schemeClr val="bg2"/>
                </a:solidFill>
              </a:rPr>
              <a:t>	</a:t>
            </a:r>
            <a:endParaRPr lang="en-GB" sz="1067">
              <a:solidFill>
                <a:schemeClr val="bg2"/>
              </a:solidFill>
            </a:endParaRPr>
          </a:p>
        </p:txBody>
      </p:sp>
      <p:sp>
        <p:nvSpPr>
          <p:cNvPr id="14" name="Rectangle 13"/>
          <p:cNvSpPr/>
          <p:nvPr userDrawn="1"/>
        </p:nvSpPr>
        <p:spPr>
          <a:xfrm>
            <a:off x="5622877" y="6314365"/>
            <a:ext cx="6569123" cy="5436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80000" rIns="480000" rtlCol="0" anchor="ctr"/>
          <a:lstStyle/>
          <a:p>
            <a:pPr algn="r" defTabSz="601118">
              <a:tabLst/>
            </a:pPr>
            <a:r>
              <a:rPr lang="fr-BE" sz="1067">
                <a:solidFill>
                  <a:schemeClr val="tx1"/>
                </a:solidFill>
              </a:rPr>
              <a:t>© Crown Copyright</a:t>
            </a:r>
            <a:r>
              <a:rPr lang="fr-BE" sz="1067" baseline="0">
                <a:solidFill>
                  <a:schemeClr val="tx1"/>
                </a:solidFill>
              </a:rPr>
              <a:t> 2020, Met Office</a:t>
            </a:r>
            <a:endParaRPr lang="en-GB" sz="1067">
              <a:solidFill>
                <a:schemeClr val="tx1"/>
              </a:solidFill>
            </a:endParaRPr>
          </a:p>
        </p:txBody>
      </p:sp>
      <p:sp>
        <p:nvSpPr>
          <p:cNvPr id="5" name="Shape 68"/>
          <p:cNvSpPr/>
          <p:nvPr userDrawn="1"/>
        </p:nvSpPr>
        <p:spPr>
          <a:xfrm>
            <a:off x="10041453" y="272735"/>
            <a:ext cx="1814548" cy="360000"/>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lstStyle/>
          <a:p>
            <a:pPr marL="0" marR="0" lvl="0" indent="0" algn="l" defTabSz="457189" rtl="0" eaLnBrk="1" fontAlgn="auto" latinLnBrk="0" hangingPunct="0">
              <a:lnSpc>
                <a:spcPct val="90000"/>
              </a:lnSpc>
              <a:spcBef>
                <a:spcPts val="400"/>
              </a:spcBef>
              <a:spcAft>
                <a:spcPts val="0"/>
              </a:spcAft>
              <a:buClrTx/>
              <a:buSzTx/>
              <a:buFontTx/>
              <a:buNone/>
              <a:tabLst/>
              <a:defRPr sz="2100">
                <a:solidFill>
                  <a:srgbClr val="2A2A2A"/>
                </a:solidFill>
                <a:latin typeface="Arial"/>
                <a:ea typeface="Arial"/>
                <a:cs typeface="Arial"/>
                <a:sym typeface="Arial"/>
              </a:defRPr>
            </a:pPr>
            <a:r>
              <a:rPr kumimoji="0" sz="1067" b="0" i="0" u="none" strike="noStrike" kern="0" cap="none" spc="0" normalizeH="0" baseline="0" noProof="0">
                <a:ln>
                  <a:noFill/>
                </a:ln>
                <a:solidFill>
                  <a:schemeClr val="accent6"/>
                </a:solidFill>
                <a:effectLst/>
                <a:uLnTx/>
                <a:uFillTx/>
                <a:latin typeface="Arial"/>
                <a:cs typeface="Arial"/>
                <a:sym typeface="Arial"/>
              </a:rPr>
              <a:t>Working together </a:t>
            </a:r>
            <a:br>
              <a:rPr kumimoji="0" sz="1067" b="0" i="0" u="none" strike="noStrike" kern="0" cap="none" spc="0" normalizeH="0" baseline="0" noProof="0">
                <a:ln>
                  <a:noFill/>
                </a:ln>
                <a:solidFill>
                  <a:schemeClr val="accent6"/>
                </a:solidFill>
                <a:effectLst/>
                <a:uLnTx/>
                <a:uFillTx/>
                <a:latin typeface="Arial"/>
                <a:cs typeface="Arial"/>
                <a:sym typeface="Arial"/>
              </a:rPr>
            </a:br>
            <a:r>
              <a:rPr kumimoji="0" sz="1067" b="0" i="0" u="none" strike="noStrike" kern="0" cap="none" spc="0" normalizeH="0" baseline="0" noProof="0">
                <a:ln>
                  <a:noFill/>
                </a:ln>
                <a:solidFill>
                  <a:schemeClr val="accent6"/>
                </a:solidFill>
                <a:effectLst/>
                <a:uLnTx/>
                <a:uFillTx/>
                <a:latin typeface="Arial"/>
                <a:cs typeface="Arial"/>
                <a:sym typeface="Arial"/>
              </a:rPr>
              <a:t>(enter working relationship)</a:t>
            </a:r>
          </a:p>
        </p:txBody>
      </p:sp>
      <p:pic>
        <p:nvPicPr>
          <p:cNvPr id="18" name="MO_MASTER_for_dark_backg_RBG.png"/>
          <p:cNvPicPr>
            <a:picLocks noChangeAspect="1"/>
          </p:cNvPicPr>
          <p:nvPr userDrawn="1"/>
        </p:nvPicPr>
        <p:blipFill>
          <a:blip r:embed="rId3" cstate="print"/>
          <a:stretch>
            <a:fillRect/>
          </a:stretch>
        </p:blipFill>
        <p:spPr>
          <a:xfrm>
            <a:off x="244800" y="72000"/>
            <a:ext cx="2405040" cy="754200"/>
          </a:xfrm>
          <a:prstGeom prst="rect">
            <a:avLst/>
          </a:prstGeom>
          <a:ln w="12700">
            <a:miter lim="400000"/>
          </a:ln>
        </p:spPr>
      </p:pic>
    </p:spTree>
    <p:extLst>
      <p:ext uri="{BB962C8B-B14F-4D97-AF65-F5344CB8AC3E}">
        <p14:creationId xmlns:p14="http://schemas.microsoft.com/office/powerpoint/2010/main" val="1471743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 1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336000" y="1316384"/>
            <a:ext cx="11520000" cy="48276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a:xfrm>
            <a:off x="2782957" y="330000"/>
            <a:ext cx="9073044" cy="768000"/>
          </a:xfrm>
        </p:spPr>
        <p:txBody>
          <a:bodyPr/>
          <a:lstStyle>
            <a:lvl1pPr algn="r">
              <a:defRPr/>
            </a:lvl1pPr>
          </a:lstStyle>
          <a:p>
            <a:r>
              <a:rPr lang="en-US"/>
              <a:t>Click to edit Master title style</a:t>
            </a:r>
            <a:endParaRPr lang="en-GB"/>
          </a:p>
        </p:txBody>
      </p:sp>
      <p:sp>
        <p:nvSpPr>
          <p:cNvPr id="11" name="Slide Number Placeholder 10"/>
          <p:cNvSpPr>
            <a:spLocks noGrp="1"/>
          </p:cNvSpPr>
          <p:nvPr>
            <p:ph type="sldNum" sz="quarter" idx="10"/>
          </p:nvPr>
        </p:nvSpPr>
        <p:spPr/>
        <p:txBody>
          <a:bodyPr/>
          <a:lstStyle/>
          <a:p>
            <a:fld id="{E5F9FE41-C8F9-47EF-94C3-C489748B47D0}" type="slidenum">
              <a:rPr lang="en-GB" smtClean="0"/>
              <a:pPr/>
              <a:t>‹#›</a:t>
            </a:fld>
            <a:endParaRPr lang="en-GB"/>
          </a:p>
        </p:txBody>
      </p:sp>
    </p:spTree>
    <p:extLst>
      <p:ext uri="{BB962C8B-B14F-4D97-AF65-F5344CB8AC3E}">
        <p14:creationId xmlns:p14="http://schemas.microsoft.com/office/powerpoint/2010/main" val="3253100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Content -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6000" y="2064000"/>
            <a:ext cx="5450651" cy="408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03200" y="2064000"/>
            <a:ext cx="5452800" cy="408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a:xfrm>
            <a:off x="6089964" y="2064000"/>
            <a:ext cx="0" cy="408000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5" name="Slide Number Placeholder 4"/>
          <p:cNvSpPr>
            <a:spLocks noGrp="1"/>
          </p:cNvSpPr>
          <p:nvPr>
            <p:ph type="sldNum" sz="quarter" idx="10"/>
          </p:nvPr>
        </p:nvSpPr>
        <p:spPr/>
        <p:txBody>
          <a:bodyPr/>
          <a:lstStyle/>
          <a:p>
            <a:fld id="{E5F9FE41-C8F9-47EF-94C3-C489748B47D0}" type="slidenum">
              <a:rPr lang="en-GB" smtClean="0"/>
              <a:pPr/>
              <a:t>‹#›</a:t>
            </a:fld>
            <a:endParaRPr lang="en-GB"/>
          </a:p>
        </p:txBody>
      </p:sp>
    </p:spTree>
    <p:extLst>
      <p:ext uri="{BB962C8B-B14F-4D97-AF65-F5344CB8AC3E}">
        <p14:creationId xmlns:p14="http://schemas.microsoft.com/office/powerpoint/2010/main" val="1746053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6000" y="932987"/>
            <a:ext cx="11520000" cy="768000"/>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336000" y="2064000"/>
            <a:ext cx="11520000" cy="4080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MO_MASTER_black_mono_for_light_backg_RBG.png"/>
          <p:cNvPicPr>
            <a:picLocks noChangeAspect="1"/>
          </p:cNvPicPr>
          <p:nvPr userDrawn="1"/>
        </p:nvPicPr>
        <p:blipFill>
          <a:blip r:embed="rId24" cstate="print"/>
          <a:stretch>
            <a:fillRect/>
          </a:stretch>
        </p:blipFill>
        <p:spPr>
          <a:xfrm>
            <a:off x="245262" y="72789"/>
            <a:ext cx="2403124" cy="753600"/>
          </a:xfrm>
          <a:prstGeom prst="rect">
            <a:avLst/>
          </a:prstGeom>
          <a:ln w="12700">
            <a:miter lim="400000"/>
          </a:ln>
        </p:spPr>
      </p:pic>
      <p:sp>
        <p:nvSpPr>
          <p:cNvPr id="9" name="Rectangle 8"/>
          <p:cNvSpPr/>
          <p:nvPr userDrawn="1"/>
        </p:nvSpPr>
        <p:spPr>
          <a:xfrm>
            <a:off x="0" y="6314365"/>
            <a:ext cx="12192000" cy="5436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480000" rIns="480000" rtlCol="0" anchor="ctr"/>
          <a:lstStyle/>
          <a:p>
            <a:pPr algn="l" defTabSz="601118">
              <a:tabLst/>
            </a:pPr>
            <a:r>
              <a:rPr lang="fr-BE" sz="1067">
                <a:solidFill>
                  <a:schemeClr val="tx1"/>
                </a:solidFill>
              </a:rPr>
              <a:t>	</a:t>
            </a:r>
            <a:endParaRPr lang="en-GB" sz="1067">
              <a:solidFill>
                <a:schemeClr val="tx1"/>
              </a:solidFill>
            </a:endParaRPr>
          </a:p>
        </p:txBody>
      </p:sp>
      <p:sp>
        <p:nvSpPr>
          <p:cNvPr id="4" name="Slide Number Placeholder 3"/>
          <p:cNvSpPr>
            <a:spLocks noGrp="1"/>
          </p:cNvSpPr>
          <p:nvPr>
            <p:ph type="sldNum" sz="quarter" idx="4"/>
          </p:nvPr>
        </p:nvSpPr>
        <p:spPr>
          <a:xfrm>
            <a:off x="5135880" y="6403090"/>
            <a:ext cx="1915160" cy="366183"/>
          </a:xfrm>
          <a:prstGeom prst="rect">
            <a:avLst/>
          </a:prstGeom>
        </p:spPr>
        <p:txBody>
          <a:bodyPr vert="horz" lIns="91440" tIns="45720" rIns="91440" bIns="45720" rtlCol="0" anchor="ctr"/>
          <a:lstStyle>
            <a:lvl1pPr algn="ctr">
              <a:defRPr sz="1600">
                <a:solidFill>
                  <a:schemeClr val="tx1"/>
                </a:solidFill>
              </a:defRPr>
            </a:lvl1pPr>
          </a:lstStyle>
          <a:p>
            <a:fld id="{E5F9FE41-C8F9-47EF-94C3-C489748B47D0}" type="slidenum">
              <a:rPr lang="en-GB" smtClean="0"/>
              <a:pPr/>
              <a:t>‹#›</a:t>
            </a:fld>
            <a:endParaRPr lang="en-GB"/>
          </a:p>
        </p:txBody>
      </p:sp>
    </p:spTree>
    <p:extLst>
      <p:ext uri="{BB962C8B-B14F-4D97-AF65-F5344CB8AC3E}">
        <p14:creationId xmlns:p14="http://schemas.microsoft.com/office/powerpoint/2010/main" val="37562975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hf sldNum="0" hdr="0" ftr="0" dt="0"/>
  <p:txStyles>
    <p:titleStyle>
      <a:lvl1pPr algn="l" defTabSz="914377" rtl="0" eaLnBrk="1" latinLnBrk="0" hangingPunct="1">
        <a:lnSpc>
          <a:spcPct val="90000"/>
        </a:lnSpc>
        <a:spcBef>
          <a:spcPct val="0"/>
        </a:spcBef>
        <a:buNone/>
        <a:defRPr sz="4267"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667"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133"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hyperlink" Target="https://www.mdpi.com/2073-4433/11/4/352" TargetMode="Externa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7F0BDA1-6227-4C54-9264-396E8EC72476}"/>
              </a:ext>
            </a:extLst>
          </p:cNvPr>
          <p:cNvSpPr/>
          <p:nvPr/>
        </p:nvSpPr>
        <p:spPr>
          <a:xfrm>
            <a:off x="4923691" y="482363"/>
            <a:ext cx="6794697" cy="2246769"/>
          </a:xfrm>
          <a:prstGeom prst="rect">
            <a:avLst/>
          </a:prstGeom>
        </p:spPr>
        <p:txBody>
          <a:bodyPr wrap="square">
            <a:spAutoFit/>
          </a:bodyPr>
          <a:lstStyle/>
          <a:p>
            <a:pPr algn="ctr"/>
            <a:r>
              <a:rPr lang="en-GB" sz="2000" b="1" dirty="0"/>
              <a:t>Dispersion Modelling at the London VAAC 10 Years after the Eyjafjallajökull Ash Cloud</a:t>
            </a:r>
            <a:r>
              <a:rPr lang="en-GB" sz="2000" dirty="0"/>
              <a:t> </a:t>
            </a:r>
          </a:p>
          <a:p>
            <a:pPr algn="ctr"/>
            <a:endParaRPr lang="en-GB" sz="2000" dirty="0"/>
          </a:p>
          <a:p>
            <a:pPr algn="ctr"/>
            <a:r>
              <a:rPr lang="en-GB" sz="1600" dirty="0"/>
              <a:t>Frances Beckett, Claire Witham, Susan Leadbetter, Ric Crocker,      Helen Webster, Matthew Hort, Andrew Jones,                                       Ben Devenish, David Thomson</a:t>
            </a:r>
          </a:p>
          <a:p>
            <a:pPr algn="ctr"/>
            <a:endParaRPr lang="en-GB" sz="1600" dirty="0"/>
          </a:p>
          <a:p>
            <a:pPr algn="ctr"/>
            <a:r>
              <a:rPr lang="en-GB" sz="1600" dirty="0"/>
              <a:t>Met Office, UK</a:t>
            </a:r>
          </a:p>
        </p:txBody>
      </p:sp>
      <p:sp>
        <p:nvSpPr>
          <p:cNvPr id="34" name="TextBox 33">
            <a:extLst>
              <a:ext uri="{FF2B5EF4-FFF2-40B4-BE49-F238E27FC236}">
                <a16:creationId xmlns:a16="http://schemas.microsoft.com/office/drawing/2014/main" id="{53D18FBD-4208-4590-9A0B-914094B7978B}"/>
              </a:ext>
            </a:extLst>
          </p:cNvPr>
          <p:cNvSpPr txBox="1"/>
          <p:nvPr/>
        </p:nvSpPr>
        <p:spPr>
          <a:xfrm>
            <a:off x="4637649" y="4735151"/>
            <a:ext cx="1309575" cy="307777"/>
          </a:xfrm>
          <a:prstGeom prst="rect">
            <a:avLst/>
          </a:prstGeom>
          <a:noFill/>
        </p:spPr>
        <p:txBody>
          <a:bodyPr wrap="square" rtlCol="0">
            <a:spAutoFit/>
          </a:bodyPr>
          <a:lstStyle/>
          <a:p>
            <a:r>
              <a:rPr lang="en-GB" sz="1400" dirty="0">
                <a:solidFill>
                  <a:schemeClr val="accent2"/>
                </a:solidFill>
              </a:rPr>
              <a:t>New Paper:</a:t>
            </a:r>
            <a:endParaRPr lang="en-GB" sz="1400" dirty="0"/>
          </a:p>
        </p:txBody>
      </p:sp>
      <p:pic>
        <p:nvPicPr>
          <p:cNvPr id="33" name="Picture 32" descr="Banner.png">
            <a:extLst>
              <a:ext uri="{FF2B5EF4-FFF2-40B4-BE49-F238E27FC236}">
                <a16:creationId xmlns:a16="http://schemas.microsoft.com/office/drawing/2014/main" id="{5D64FF09-E5FF-44E7-8FA1-CEF319CE84BE}"/>
              </a:ext>
            </a:extLst>
          </p:cNvPr>
          <p:cNvPicPr>
            <a:picLocks noChangeAspect="1"/>
          </p:cNvPicPr>
          <p:nvPr/>
        </p:nvPicPr>
        <p:blipFill rotWithShape="1">
          <a:blip r:embed="rId2" cstate="print"/>
          <a:srcRect b="3718"/>
          <a:stretch/>
        </p:blipFill>
        <p:spPr>
          <a:xfrm>
            <a:off x="0" y="-10969"/>
            <a:ext cx="4488873" cy="6974477"/>
          </a:xfrm>
          <a:prstGeom prst="rect">
            <a:avLst/>
          </a:prstGeom>
        </p:spPr>
      </p:pic>
      <p:pic>
        <p:nvPicPr>
          <p:cNvPr id="35" name="Picture 9">
            <a:extLst>
              <a:ext uri="{FF2B5EF4-FFF2-40B4-BE49-F238E27FC236}">
                <a16:creationId xmlns:a16="http://schemas.microsoft.com/office/drawing/2014/main" id="{619EF4C6-116B-467C-8A6E-8CBE7B77D2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5802" y="2729132"/>
            <a:ext cx="4670473" cy="1340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5">
            <a:extLst>
              <a:ext uri="{FF2B5EF4-FFF2-40B4-BE49-F238E27FC236}">
                <a16:creationId xmlns:a16="http://schemas.microsoft.com/office/drawing/2014/main" id="{2A3C7367-AC7F-42B4-B7D1-1D00E8E102BC}"/>
              </a:ext>
            </a:extLst>
          </p:cNvPr>
          <p:cNvPicPr>
            <a:picLocks noChangeAspect="1"/>
          </p:cNvPicPr>
          <p:nvPr/>
        </p:nvPicPr>
        <p:blipFill rotWithShape="1">
          <a:blip r:embed="rId4"/>
          <a:srcRect l="37233" t="35362" r="13116" b="42839"/>
          <a:stretch/>
        </p:blipFill>
        <p:spPr>
          <a:xfrm>
            <a:off x="5829326" y="4449351"/>
            <a:ext cx="6029739" cy="1494931"/>
          </a:xfrm>
          <a:prstGeom prst="rect">
            <a:avLst/>
          </a:prstGeom>
        </p:spPr>
      </p:pic>
      <p:sp>
        <p:nvSpPr>
          <p:cNvPr id="2" name="TextBox 1">
            <a:extLst>
              <a:ext uri="{FF2B5EF4-FFF2-40B4-BE49-F238E27FC236}">
                <a16:creationId xmlns:a16="http://schemas.microsoft.com/office/drawing/2014/main" id="{BCCF78A3-6B6E-4143-9897-993EBC8CFB82}"/>
              </a:ext>
            </a:extLst>
          </p:cNvPr>
          <p:cNvSpPr txBox="1"/>
          <p:nvPr/>
        </p:nvSpPr>
        <p:spPr>
          <a:xfrm>
            <a:off x="5950634" y="5944282"/>
            <a:ext cx="5401993" cy="584775"/>
          </a:xfrm>
          <a:prstGeom prst="rect">
            <a:avLst/>
          </a:prstGeom>
          <a:noFill/>
        </p:spPr>
        <p:txBody>
          <a:bodyPr wrap="square" rtlCol="0">
            <a:spAutoFit/>
          </a:bodyPr>
          <a:lstStyle/>
          <a:p>
            <a:r>
              <a:rPr lang="en-GB" sz="1600" i="1" dirty="0">
                <a:solidFill>
                  <a:schemeClr val="accent2"/>
                </a:solidFill>
                <a:hlinkClick r:id="rId5">
                  <a:extLst>
                    <a:ext uri="{A12FA001-AC4F-418D-AE19-62706E023703}">
                      <ahyp:hlinkClr xmlns:ahyp="http://schemas.microsoft.com/office/drawing/2018/hyperlinkcolor" val="tx"/>
                    </a:ext>
                  </a:extLst>
                </a:hlinkClick>
              </a:rPr>
              <a:t>https://www.mdpi.com/2073-4433/11/4/352</a:t>
            </a:r>
            <a:endParaRPr lang="en-GB" sz="1600" i="1" dirty="0">
              <a:solidFill>
                <a:schemeClr val="accent2"/>
              </a:solidFill>
            </a:endParaRPr>
          </a:p>
          <a:p>
            <a:endParaRPr lang="en-GB" sz="1600" dirty="0">
              <a:solidFill>
                <a:schemeClr val="accent2"/>
              </a:solidFill>
            </a:endParaRPr>
          </a:p>
        </p:txBody>
      </p:sp>
      <p:pic>
        <p:nvPicPr>
          <p:cNvPr id="4" name="Picture 3" descr="A drawing of a face&#10;&#10;Description automatically generated">
            <a:extLst>
              <a:ext uri="{FF2B5EF4-FFF2-40B4-BE49-F238E27FC236}">
                <a16:creationId xmlns:a16="http://schemas.microsoft.com/office/drawing/2014/main" id="{27F19142-A415-44AC-957B-649F8757C26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92141" y="6428558"/>
            <a:ext cx="1227411" cy="429442"/>
          </a:xfrm>
          <a:prstGeom prst="rect">
            <a:avLst/>
          </a:prstGeom>
        </p:spPr>
      </p:pic>
    </p:spTree>
    <p:extLst>
      <p:ext uri="{BB962C8B-B14F-4D97-AF65-F5344CB8AC3E}">
        <p14:creationId xmlns:p14="http://schemas.microsoft.com/office/powerpoint/2010/main" val="3025948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75509215-DAA2-4BD9-AA21-B8E59F4DB86E}"/>
              </a:ext>
            </a:extLst>
          </p:cNvPr>
          <p:cNvSpPr/>
          <p:nvPr/>
        </p:nvSpPr>
        <p:spPr>
          <a:xfrm>
            <a:off x="129089" y="2941965"/>
            <a:ext cx="3346108" cy="3321760"/>
          </a:xfrm>
          <a:prstGeom prst="rect">
            <a:avLst/>
          </a:prstGeom>
          <a:solidFill>
            <a:schemeClr val="bg1">
              <a:alpha val="50000"/>
            </a:schemeClr>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80E300A5-86C5-425D-95B3-0C0F2085A92D}"/>
              </a:ext>
            </a:extLst>
          </p:cNvPr>
          <p:cNvSpPr txBox="1"/>
          <p:nvPr/>
        </p:nvSpPr>
        <p:spPr>
          <a:xfrm>
            <a:off x="2623794" y="215033"/>
            <a:ext cx="9395904" cy="2539157"/>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600" dirty="0"/>
              <a:t>It has been 10 years since the ash cloud from the eruption of Eyjafjallajökull caused  unprecedented disruption to air traffic across Europe. </a:t>
            </a:r>
          </a:p>
          <a:p>
            <a:pPr marL="285750" indent="-285750">
              <a:spcAft>
                <a:spcPts val="600"/>
              </a:spcAft>
              <a:buFont typeface="Arial" panose="020B0604020202020204" pitchFamily="34" charset="0"/>
              <a:buChar char="•"/>
            </a:pPr>
            <a:r>
              <a:rPr lang="en-US" sz="1600" dirty="0"/>
              <a:t>During this event, the London Volcanic Ash Advisory Centre (VAAC) provided advice on the expected location of volcanic ash in the atmosphere using the atmospheric dispersion model NAME</a:t>
            </a:r>
            <a:r>
              <a:rPr lang="en-GB" sz="1600" dirty="0"/>
              <a:t>. </a:t>
            </a:r>
          </a:p>
          <a:p>
            <a:pPr marL="285750" indent="-285750">
              <a:spcAft>
                <a:spcPts val="600"/>
              </a:spcAft>
              <a:buFont typeface="Arial" panose="020B0604020202020204" pitchFamily="34" charset="0"/>
              <a:buChar char="•"/>
            </a:pPr>
            <a:r>
              <a:rPr lang="en-US" sz="1600" dirty="0"/>
              <a:t>Changes in regulatory response during the eruption introduced the requirement to also provide forecasts of ash concentrations. </a:t>
            </a:r>
          </a:p>
          <a:p>
            <a:pPr marL="285750" indent="-285750">
              <a:spcAft>
                <a:spcPts val="600"/>
              </a:spcAft>
              <a:buFont typeface="Arial" panose="020B0604020202020204" pitchFamily="34" charset="0"/>
              <a:buChar char="•"/>
            </a:pPr>
            <a:r>
              <a:rPr lang="en-US" sz="1600" dirty="0"/>
              <a:t>We present the development of NAME and modifications to its application in the London VAAC forecasting system since 2010, based on the lessons learned from the Eyjafjallajökull event.</a:t>
            </a:r>
            <a:endParaRPr lang="en-GB" sz="1600" dirty="0"/>
          </a:p>
        </p:txBody>
      </p:sp>
      <p:grpSp>
        <p:nvGrpSpPr>
          <p:cNvPr id="31" name="Group 30">
            <a:extLst>
              <a:ext uri="{FF2B5EF4-FFF2-40B4-BE49-F238E27FC236}">
                <a16:creationId xmlns:a16="http://schemas.microsoft.com/office/drawing/2014/main" id="{F9288B71-FB24-4913-9504-0B02CF629709}"/>
              </a:ext>
            </a:extLst>
          </p:cNvPr>
          <p:cNvGrpSpPr/>
          <p:nvPr/>
        </p:nvGrpSpPr>
        <p:grpSpPr>
          <a:xfrm>
            <a:off x="3646947" y="2941965"/>
            <a:ext cx="8393947" cy="2927682"/>
            <a:chOff x="3694305" y="3173743"/>
            <a:chExt cx="8393947" cy="2927682"/>
          </a:xfrm>
        </p:grpSpPr>
        <p:grpSp>
          <p:nvGrpSpPr>
            <p:cNvPr id="25" name="Group 24">
              <a:extLst>
                <a:ext uri="{FF2B5EF4-FFF2-40B4-BE49-F238E27FC236}">
                  <a16:creationId xmlns:a16="http://schemas.microsoft.com/office/drawing/2014/main" id="{FC13ED97-8D73-4816-92E5-2DA4AF6E811C}"/>
                </a:ext>
              </a:extLst>
            </p:cNvPr>
            <p:cNvGrpSpPr/>
            <p:nvPr/>
          </p:nvGrpSpPr>
          <p:grpSpPr>
            <a:xfrm>
              <a:off x="8197039" y="3873480"/>
              <a:ext cx="3891213" cy="2183989"/>
              <a:chOff x="1617784" y="1008184"/>
              <a:chExt cx="4282831" cy="2420815"/>
            </a:xfrm>
          </p:grpSpPr>
          <p:pic>
            <p:nvPicPr>
              <p:cNvPr id="26" name="Picture 25">
                <a:extLst>
                  <a:ext uri="{FF2B5EF4-FFF2-40B4-BE49-F238E27FC236}">
                    <a16:creationId xmlns:a16="http://schemas.microsoft.com/office/drawing/2014/main" id="{15DA1D76-5329-4999-B547-4E5ECAED534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0000" t="48005" r="5850" b="16695"/>
              <a:stretch/>
            </p:blipFill>
            <p:spPr>
              <a:xfrm>
                <a:off x="1617784" y="1008184"/>
                <a:ext cx="4282831" cy="2420815"/>
              </a:xfrm>
              <a:prstGeom prst="rect">
                <a:avLst/>
              </a:prstGeom>
            </p:spPr>
          </p:pic>
          <p:sp>
            <p:nvSpPr>
              <p:cNvPr id="27" name="Rectangle 26">
                <a:extLst>
                  <a:ext uri="{FF2B5EF4-FFF2-40B4-BE49-F238E27FC236}">
                    <a16:creationId xmlns:a16="http://schemas.microsoft.com/office/drawing/2014/main" id="{6237AD30-60F2-48A7-891C-DB25FE604FEF}"/>
                  </a:ext>
                </a:extLst>
              </p:cNvPr>
              <p:cNvSpPr/>
              <p:nvPr/>
            </p:nvSpPr>
            <p:spPr>
              <a:xfrm>
                <a:off x="1640681" y="3157415"/>
                <a:ext cx="645319" cy="195385"/>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8" name="Straight Connector 27">
                <a:extLst>
                  <a:ext uri="{FF2B5EF4-FFF2-40B4-BE49-F238E27FC236}">
                    <a16:creationId xmlns:a16="http://schemas.microsoft.com/office/drawing/2014/main" id="{86772D0E-B90E-4E8D-9481-A00EBB519DD6}"/>
                  </a:ext>
                </a:extLst>
              </p:cNvPr>
              <p:cNvCxnSpPr/>
              <p:nvPr/>
            </p:nvCxnSpPr>
            <p:spPr>
              <a:xfrm>
                <a:off x="1747838" y="3121819"/>
                <a:ext cx="0" cy="230981"/>
              </a:xfrm>
              <a:prstGeom prst="line">
                <a:avLst/>
              </a:prstGeom>
              <a:ln w="3683">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B5CF1B6F-B1F1-4525-A3D6-6E0CCBE67018}"/>
                  </a:ext>
                </a:extLst>
              </p:cNvPr>
              <p:cNvCxnSpPr>
                <a:cxnSpLocks/>
              </p:cNvCxnSpPr>
              <p:nvPr/>
            </p:nvCxnSpPr>
            <p:spPr>
              <a:xfrm>
                <a:off x="2047875" y="3121819"/>
                <a:ext cx="0" cy="280987"/>
              </a:xfrm>
              <a:prstGeom prst="line">
                <a:avLst/>
              </a:prstGeom>
              <a:ln w="3683">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grpSp>
        <p:sp>
          <p:nvSpPr>
            <p:cNvPr id="11" name="TextBox 10">
              <a:extLst>
                <a:ext uri="{FF2B5EF4-FFF2-40B4-BE49-F238E27FC236}">
                  <a16:creationId xmlns:a16="http://schemas.microsoft.com/office/drawing/2014/main" id="{D20F619E-B853-4EEE-9606-C5CEE4AF878E}"/>
                </a:ext>
              </a:extLst>
            </p:cNvPr>
            <p:cNvSpPr txBox="1"/>
            <p:nvPr/>
          </p:nvSpPr>
          <p:spPr>
            <a:xfrm>
              <a:off x="5838720" y="3498680"/>
              <a:ext cx="1333528" cy="1077218"/>
            </a:xfrm>
            <a:prstGeom prst="rect">
              <a:avLst/>
            </a:prstGeom>
            <a:noFill/>
            <a:ln>
              <a:solidFill>
                <a:schemeClr val="tx1"/>
              </a:solidFill>
            </a:ln>
          </p:spPr>
          <p:txBody>
            <a:bodyPr wrap="square" rtlCol="0">
              <a:spAutoFit/>
            </a:bodyPr>
            <a:lstStyle/>
            <a:p>
              <a:r>
                <a:rPr lang="en-GB" sz="1400" dirty="0">
                  <a:latin typeface="Arial" panose="020B0604020202020204" pitchFamily="34" charset="0"/>
                  <a:cs typeface="Arial" panose="020B0604020202020204" pitchFamily="34" charset="0"/>
                </a:rPr>
                <a:t>Observations e.g.:</a:t>
              </a:r>
            </a:p>
            <a:p>
              <a:r>
                <a:rPr lang="en-GB" sz="1200" dirty="0">
                  <a:latin typeface="Arial" panose="020B0604020202020204" pitchFamily="34" charset="0"/>
                  <a:cs typeface="Arial" panose="020B0604020202020204" pitchFamily="34" charset="0"/>
                </a:rPr>
                <a:t>Satellite</a:t>
              </a:r>
            </a:p>
            <a:p>
              <a:r>
                <a:rPr lang="en-GB" sz="1200" dirty="0">
                  <a:latin typeface="Arial" panose="020B0604020202020204" pitchFamily="34" charset="0"/>
                  <a:cs typeface="Arial" panose="020B0604020202020204" pitchFamily="34" charset="0"/>
                </a:rPr>
                <a:t>Lidar</a:t>
              </a:r>
            </a:p>
            <a:p>
              <a:r>
                <a:rPr lang="en-GB" sz="1200" dirty="0">
                  <a:latin typeface="Arial" panose="020B0604020202020204" pitchFamily="34" charset="0"/>
                  <a:cs typeface="Arial" panose="020B0604020202020204" pitchFamily="34" charset="0"/>
                </a:rPr>
                <a:t>Aircraft</a:t>
              </a:r>
            </a:p>
          </p:txBody>
        </p:sp>
        <p:sp>
          <p:nvSpPr>
            <p:cNvPr id="12" name="TextBox 11">
              <a:extLst>
                <a:ext uri="{FF2B5EF4-FFF2-40B4-BE49-F238E27FC236}">
                  <a16:creationId xmlns:a16="http://schemas.microsoft.com/office/drawing/2014/main" id="{01320D28-CF6D-456E-B6C9-A8D5FB36A9AD}"/>
                </a:ext>
              </a:extLst>
            </p:cNvPr>
            <p:cNvSpPr txBox="1"/>
            <p:nvPr/>
          </p:nvSpPr>
          <p:spPr>
            <a:xfrm>
              <a:off x="3694305" y="3173743"/>
              <a:ext cx="1801568" cy="892552"/>
            </a:xfrm>
            <a:prstGeom prst="rect">
              <a:avLst/>
            </a:prstGeom>
            <a:noFill/>
            <a:ln>
              <a:solidFill>
                <a:schemeClr val="tx1"/>
              </a:solidFill>
            </a:ln>
          </p:spPr>
          <p:txBody>
            <a:bodyPr wrap="square" rtlCol="0">
              <a:spAutoFit/>
            </a:bodyPr>
            <a:lstStyle/>
            <a:p>
              <a:r>
                <a:rPr lang="en-GB" sz="1400" dirty="0">
                  <a:latin typeface="Arial" panose="020B0604020202020204" pitchFamily="34" charset="0"/>
                  <a:cs typeface="Arial" panose="020B0604020202020204" pitchFamily="34" charset="0"/>
                </a:rPr>
                <a:t>Meteorological Data (NWP):</a:t>
              </a:r>
            </a:p>
            <a:p>
              <a:r>
                <a:rPr lang="en-GB" sz="1200" dirty="0">
                  <a:latin typeface="Arial" panose="020B0604020202020204" pitchFamily="34" charset="0"/>
                  <a:cs typeface="Arial" panose="020B0604020202020204" pitchFamily="34" charset="0"/>
                </a:rPr>
                <a:t>Met Office UM Global</a:t>
              </a:r>
            </a:p>
            <a:p>
              <a:r>
                <a:rPr lang="en-GB" sz="1200" dirty="0">
                  <a:latin typeface="Arial" panose="020B0604020202020204" pitchFamily="34" charset="0"/>
                  <a:cs typeface="Arial" panose="020B0604020202020204" pitchFamily="34" charset="0"/>
                </a:rPr>
                <a:t>ECMWF IFS Global</a:t>
              </a:r>
            </a:p>
          </p:txBody>
        </p:sp>
        <p:sp>
          <p:nvSpPr>
            <p:cNvPr id="13" name="TextBox 12">
              <a:extLst>
                <a:ext uri="{FF2B5EF4-FFF2-40B4-BE49-F238E27FC236}">
                  <a16:creationId xmlns:a16="http://schemas.microsoft.com/office/drawing/2014/main" id="{1E0B285B-96EC-48C9-8541-CE50CE34DAC6}"/>
                </a:ext>
              </a:extLst>
            </p:cNvPr>
            <p:cNvSpPr txBox="1"/>
            <p:nvPr/>
          </p:nvSpPr>
          <p:spPr>
            <a:xfrm>
              <a:off x="3717325" y="4808962"/>
              <a:ext cx="1909946" cy="1276421"/>
            </a:xfrm>
            <a:prstGeom prst="rect">
              <a:avLst/>
            </a:prstGeom>
            <a:noFill/>
            <a:ln>
              <a:solidFill>
                <a:schemeClr val="tx1"/>
              </a:solidFill>
            </a:ln>
          </p:spPr>
          <p:txBody>
            <a:bodyPr wrap="square" rtlCol="0">
              <a:spAutoFit/>
            </a:bodyPr>
            <a:lstStyle/>
            <a:p>
              <a:r>
                <a:rPr lang="en-GB" sz="1400" dirty="0">
                  <a:latin typeface="Arial" panose="020B0604020202020204" pitchFamily="34" charset="0"/>
                  <a:cs typeface="Arial" panose="020B0604020202020204" pitchFamily="34" charset="0"/>
                </a:rPr>
                <a:t>Eruption Source Parameters:</a:t>
              </a:r>
            </a:p>
            <a:p>
              <a:r>
                <a:rPr lang="en-GB" sz="1200" dirty="0">
                  <a:latin typeface="Arial" panose="020B0604020202020204" pitchFamily="34" charset="0"/>
                  <a:cs typeface="Arial" panose="020B0604020202020204" pitchFamily="34" charset="0"/>
                </a:rPr>
                <a:t>Plume Height + Location</a:t>
              </a:r>
            </a:p>
            <a:p>
              <a:r>
                <a:rPr lang="en-GB" sz="1200" dirty="0">
                  <a:latin typeface="Arial" panose="020B0604020202020204" pitchFamily="34" charset="0"/>
                  <a:cs typeface="Arial" panose="020B0604020202020204" pitchFamily="34" charset="0"/>
                </a:rPr>
                <a:t>Timings of Ash Release</a:t>
              </a:r>
            </a:p>
            <a:p>
              <a:r>
                <a:rPr lang="en-GB" sz="1200" dirty="0">
                  <a:latin typeface="Arial" panose="020B0604020202020204" pitchFamily="34" charset="0"/>
                  <a:cs typeface="Arial" panose="020B0604020202020204" pitchFamily="34" charset="0"/>
                </a:rPr>
                <a:t>Emission Rate</a:t>
              </a:r>
            </a:p>
            <a:p>
              <a:r>
                <a:rPr lang="en-GB" sz="1200" dirty="0">
                  <a:latin typeface="Arial" panose="020B0604020202020204" pitchFamily="34" charset="0"/>
                  <a:cs typeface="Arial" panose="020B0604020202020204" pitchFamily="34" charset="0"/>
                </a:rPr>
                <a:t>Particle Characteristics</a:t>
              </a:r>
            </a:p>
          </p:txBody>
        </p:sp>
        <p:sp>
          <p:nvSpPr>
            <p:cNvPr id="14" name="TextBox 13">
              <a:extLst>
                <a:ext uri="{FF2B5EF4-FFF2-40B4-BE49-F238E27FC236}">
                  <a16:creationId xmlns:a16="http://schemas.microsoft.com/office/drawing/2014/main" id="{7A16D0B4-A9D6-49A2-916C-2BAB0DA19048}"/>
                </a:ext>
              </a:extLst>
            </p:cNvPr>
            <p:cNvSpPr txBox="1"/>
            <p:nvPr/>
          </p:nvSpPr>
          <p:spPr>
            <a:xfrm>
              <a:off x="6051935" y="5393539"/>
              <a:ext cx="1132032" cy="707886"/>
            </a:xfrm>
            <a:prstGeom prst="rect">
              <a:avLst/>
            </a:prstGeom>
            <a:noFill/>
            <a:ln>
              <a:solidFill>
                <a:schemeClr val="tx1"/>
              </a:solidFill>
            </a:ln>
          </p:spPr>
          <p:txBody>
            <a:bodyPr wrap="square" rtlCol="0">
              <a:spAutoFit/>
            </a:bodyPr>
            <a:lstStyle/>
            <a:p>
              <a:r>
                <a:rPr lang="en-GB" sz="1400" dirty="0">
                  <a:latin typeface="Arial" panose="020B0604020202020204" pitchFamily="34" charset="0"/>
                  <a:cs typeface="Arial" panose="020B0604020202020204" pitchFamily="34" charset="0"/>
                </a:rPr>
                <a:t>Dispersion Model:</a:t>
              </a:r>
            </a:p>
            <a:p>
              <a:r>
                <a:rPr lang="en-GB" sz="1200" dirty="0">
                  <a:latin typeface="Arial" panose="020B0604020202020204" pitchFamily="34" charset="0"/>
                  <a:cs typeface="Arial" panose="020B0604020202020204" pitchFamily="34" charset="0"/>
                </a:rPr>
                <a:t>NAME</a:t>
              </a:r>
            </a:p>
          </p:txBody>
        </p:sp>
        <p:cxnSp>
          <p:nvCxnSpPr>
            <p:cNvPr id="15" name="Straight Arrow Connector 14">
              <a:extLst>
                <a:ext uri="{FF2B5EF4-FFF2-40B4-BE49-F238E27FC236}">
                  <a16:creationId xmlns:a16="http://schemas.microsoft.com/office/drawing/2014/main" id="{27C5440C-DD18-4772-B9DD-66F0EFE7113C}"/>
                </a:ext>
              </a:extLst>
            </p:cNvPr>
            <p:cNvCxnSpPr>
              <a:cxnSpLocks/>
            </p:cNvCxnSpPr>
            <p:nvPr/>
          </p:nvCxnSpPr>
          <p:spPr>
            <a:xfrm>
              <a:off x="5702542" y="5728174"/>
              <a:ext cx="264703" cy="0"/>
            </a:xfrm>
            <a:prstGeom prst="straightConnector1">
              <a:avLst/>
            </a:prstGeom>
            <a:ln w="38100">
              <a:solidFill>
                <a:schemeClr val="bg2">
                  <a:lumMod val="50000"/>
                </a:schemeClr>
              </a:solidFill>
              <a:tailEnd type="triangle"/>
            </a:ln>
          </p:spPr>
          <p:style>
            <a:lnRef idx="3">
              <a:schemeClr val="accent1"/>
            </a:lnRef>
            <a:fillRef idx="0">
              <a:schemeClr val="accent1"/>
            </a:fillRef>
            <a:effectRef idx="2">
              <a:schemeClr val="accent1"/>
            </a:effectRef>
            <a:fontRef idx="minor">
              <a:schemeClr val="tx1"/>
            </a:fontRef>
          </p:style>
        </p:cxnSp>
        <p:sp>
          <p:nvSpPr>
            <p:cNvPr id="16" name="TextBox 15">
              <a:extLst>
                <a:ext uri="{FF2B5EF4-FFF2-40B4-BE49-F238E27FC236}">
                  <a16:creationId xmlns:a16="http://schemas.microsoft.com/office/drawing/2014/main" id="{3D57B79D-4214-4879-AFFF-410D950FC22A}"/>
                </a:ext>
              </a:extLst>
            </p:cNvPr>
            <p:cNvSpPr txBox="1"/>
            <p:nvPr/>
          </p:nvSpPr>
          <p:spPr>
            <a:xfrm rot="5400000">
              <a:off x="6277988" y="4461718"/>
              <a:ext cx="2883724" cy="307777"/>
            </a:xfrm>
            <a:prstGeom prst="rect">
              <a:avLst/>
            </a:prstGeom>
            <a:noFill/>
            <a:ln>
              <a:solidFill>
                <a:schemeClr val="tx1"/>
              </a:solidFill>
            </a:ln>
          </p:spPr>
          <p:txBody>
            <a:bodyPr wrap="square" rtlCol="0">
              <a:spAutoFit/>
            </a:bodyPr>
            <a:lstStyle/>
            <a:p>
              <a:pPr algn="ctr"/>
              <a:r>
                <a:rPr lang="en-GB" sz="1400" dirty="0">
                  <a:latin typeface="Arial" panose="020B0604020202020204" pitchFamily="34" charset="0"/>
                  <a:cs typeface="Arial" panose="020B0604020202020204" pitchFamily="34" charset="0"/>
                </a:rPr>
                <a:t>Operational Meteorologist</a:t>
              </a:r>
            </a:p>
          </p:txBody>
        </p:sp>
        <p:cxnSp>
          <p:nvCxnSpPr>
            <p:cNvPr id="17" name="Straight Arrow Connector 16">
              <a:extLst>
                <a:ext uri="{FF2B5EF4-FFF2-40B4-BE49-F238E27FC236}">
                  <a16:creationId xmlns:a16="http://schemas.microsoft.com/office/drawing/2014/main" id="{45D4571A-BC8D-4351-8934-660DE5C32577}"/>
                </a:ext>
              </a:extLst>
            </p:cNvPr>
            <p:cNvCxnSpPr>
              <a:cxnSpLocks/>
            </p:cNvCxnSpPr>
            <p:nvPr/>
          </p:nvCxnSpPr>
          <p:spPr>
            <a:xfrm>
              <a:off x="5506597" y="4211529"/>
              <a:ext cx="589403" cy="1055054"/>
            </a:xfrm>
            <a:prstGeom prst="straightConnector1">
              <a:avLst/>
            </a:prstGeom>
            <a:ln w="38100">
              <a:solidFill>
                <a:schemeClr val="bg2">
                  <a:lumMod val="50000"/>
                </a:schemeClr>
              </a:solidFill>
              <a:tailEnd type="triangle"/>
            </a:ln>
          </p:spPr>
          <p:style>
            <a:lnRef idx="3">
              <a:schemeClr val="accent1"/>
            </a:lnRef>
            <a:fillRef idx="0">
              <a:schemeClr val="accent1"/>
            </a:fillRef>
            <a:effectRef idx="2">
              <a:schemeClr val="accent1"/>
            </a:effectRef>
            <a:fontRef idx="minor">
              <a:schemeClr val="tx1"/>
            </a:fontRef>
          </p:style>
        </p:cxnSp>
        <p:cxnSp>
          <p:nvCxnSpPr>
            <p:cNvPr id="18" name="Straight Arrow Connector 17">
              <a:extLst>
                <a:ext uri="{FF2B5EF4-FFF2-40B4-BE49-F238E27FC236}">
                  <a16:creationId xmlns:a16="http://schemas.microsoft.com/office/drawing/2014/main" id="{BA279C9E-D15A-4113-BCB1-4BAA559D9657}"/>
                </a:ext>
              </a:extLst>
            </p:cNvPr>
            <p:cNvCxnSpPr>
              <a:cxnSpLocks/>
            </p:cNvCxnSpPr>
            <p:nvPr/>
          </p:nvCxnSpPr>
          <p:spPr>
            <a:xfrm>
              <a:off x="5627271" y="3284685"/>
              <a:ext cx="1802731" cy="2117"/>
            </a:xfrm>
            <a:prstGeom prst="straightConnector1">
              <a:avLst/>
            </a:prstGeom>
            <a:ln w="38100">
              <a:solidFill>
                <a:schemeClr val="bg2">
                  <a:lumMod val="50000"/>
                </a:schemeClr>
              </a:solidFill>
              <a:tailEnd type="triangle"/>
            </a:ln>
          </p:spPr>
          <p:style>
            <a:lnRef idx="3">
              <a:schemeClr val="accent1"/>
            </a:lnRef>
            <a:fillRef idx="0">
              <a:schemeClr val="accent1"/>
            </a:fillRef>
            <a:effectRef idx="2">
              <a:schemeClr val="accent1"/>
            </a:effectRef>
            <a:fontRef idx="minor">
              <a:schemeClr val="tx1"/>
            </a:fontRef>
          </p:style>
        </p:cxnSp>
        <p:cxnSp>
          <p:nvCxnSpPr>
            <p:cNvPr id="19" name="Straight Arrow Connector 18">
              <a:extLst>
                <a:ext uri="{FF2B5EF4-FFF2-40B4-BE49-F238E27FC236}">
                  <a16:creationId xmlns:a16="http://schemas.microsoft.com/office/drawing/2014/main" id="{20432B1F-065B-4250-AF8B-03CAF1636AF4}"/>
                </a:ext>
              </a:extLst>
            </p:cNvPr>
            <p:cNvCxnSpPr>
              <a:cxnSpLocks/>
            </p:cNvCxnSpPr>
            <p:nvPr/>
          </p:nvCxnSpPr>
          <p:spPr>
            <a:xfrm>
              <a:off x="6571365" y="4645991"/>
              <a:ext cx="0" cy="723929"/>
            </a:xfrm>
            <a:prstGeom prst="straightConnector1">
              <a:avLst/>
            </a:prstGeom>
            <a:ln w="38100">
              <a:solidFill>
                <a:schemeClr val="bg2">
                  <a:lumMod val="50000"/>
                </a:schemeClr>
              </a:solidFill>
              <a:tailEnd type="triangle"/>
            </a:ln>
          </p:spPr>
          <p:style>
            <a:lnRef idx="3">
              <a:schemeClr val="accent1"/>
            </a:lnRef>
            <a:fillRef idx="0">
              <a:schemeClr val="accent1"/>
            </a:fillRef>
            <a:effectRef idx="2">
              <a:schemeClr val="accent1"/>
            </a:effectRef>
            <a:fontRef idx="minor">
              <a:schemeClr val="tx1"/>
            </a:fontRef>
          </p:style>
        </p:cxnSp>
        <p:sp>
          <p:nvSpPr>
            <p:cNvPr id="20" name="TextBox 19">
              <a:extLst>
                <a:ext uri="{FF2B5EF4-FFF2-40B4-BE49-F238E27FC236}">
                  <a16:creationId xmlns:a16="http://schemas.microsoft.com/office/drawing/2014/main" id="{3CFC3EFB-0398-4F12-A9BB-88E3CD6B476F}"/>
                </a:ext>
              </a:extLst>
            </p:cNvPr>
            <p:cNvSpPr txBox="1"/>
            <p:nvPr/>
          </p:nvSpPr>
          <p:spPr>
            <a:xfrm>
              <a:off x="8332920" y="3173743"/>
              <a:ext cx="3488247" cy="523220"/>
            </a:xfrm>
            <a:prstGeom prst="rect">
              <a:avLst/>
            </a:prstGeom>
            <a:noFill/>
            <a:ln>
              <a:solidFill>
                <a:schemeClr val="tx1"/>
              </a:solidFill>
            </a:ln>
          </p:spPr>
          <p:txBody>
            <a:bodyPr wrap="square" rtlCol="0">
              <a:spAutoFit/>
            </a:bodyPr>
            <a:lstStyle/>
            <a:p>
              <a:pPr algn="ctr"/>
              <a:r>
                <a:rPr lang="en-GB" sz="1400" dirty="0">
                  <a:latin typeface="Arial" panose="020B0604020202020204" pitchFamily="34" charset="0"/>
                  <a:cs typeface="Arial" panose="020B0604020202020204" pitchFamily="34" charset="0"/>
                </a:rPr>
                <a:t>Volcanic Ash Graphic + Volcanic Ash Advisory</a:t>
              </a:r>
            </a:p>
          </p:txBody>
        </p:sp>
        <p:cxnSp>
          <p:nvCxnSpPr>
            <p:cNvPr id="21" name="Straight Arrow Connector 20">
              <a:extLst>
                <a:ext uri="{FF2B5EF4-FFF2-40B4-BE49-F238E27FC236}">
                  <a16:creationId xmlns:a16="http://schemas.microsoft.com/office/drawing/2014/main" id="{83D4DA58-B08C-4C80-B3A5-C52BF0D7B5BE}"/>
                </a:ext>
              </a:extLst>
            </p:cNvPr>
            <p:cNvCxnSpPr>
              <a:cxnSpLocks/>
            </p:cNvCxnSpPr>
            <p:nvPr/>
          </p:nvCxnSpPr>
          <p:spPr>
            <a:xfrm>
              <a:off x="5561992" y="3696963"/>
              <a:ext cx="281101" cy="0"/>
            </a:xfrm>
            <a:prstGeom prst="straightConnector1">
              <a:avLst/>
            </a:prstGeom>
            <a:ln w="38100">
              <a:solidFill>
                <a:schemeClr val="bg2">
                  <a:lumMod val="50000"/>
                </a:schemeClr>
              </a:solidFill>
              <a:tailEnd type="triangle"/>
            </a:ln>
          </p:spPr>
          <p:style>
            <a:lnRef idx="3">
              <a:schemeClr val="accent1"/>
            </a:lnRef>
            <a:fillRef idx="0">
              <a:schemeClr val="accent1"/>
            </a:fillRef>
            <a:effectRef idx="2">
              <a:schemeClr val="accent1"/>
            </a:effectRef>
            <a:fontRef idx="minor">
              <a:schemeClr val="tx1"/>
            </a:fontRef>
          </p:style>
        </p:cxnSp>
        <p:cxnSp>
          <p:nvCxnSpPr>
            <p:cNvPr id="22" name="Straight Arrow Connector 21">
              <a:extLst>
                <a:ext uri="{FF2B5EF4-FFF2-40B4-BE49-F238E27FC236}">
                  <a16:creationId xmlns:a16="http://schemas.microsoft.com/office/drawing/2014/main" id="{CDC67BC0-A583-46CE-A87E-9DE1742C545A}"/>
                </a:ext>
              </a:extLst>
            </p:cNvPr>
            <p:cNvCxnSpPr>
              <a:cxnSpLocks/>
            </p:cNvCxnSpPr>
            <p:nvPr/>
          </p:nvCxnSpPr>
          <p:spPr>
            <a:xfrm>
              <a:off x="7904690" y="4739056"/>
              <a:ext cx="245874" cy="0"/>
            </a:xfrm>
            <a:prstGeom prst="straightConnector1">
              <a:avLst/>
            </a:prstGeom>
            <a:ln w="38100">
              <a:solidFill>
                <a:schemeClr val="bg2">
                  <a:lumMod val="50000"/>
                </a:schemeClr>
              </a:solidFill>
              <a:tailEnd type="triangle"/>
            </a:ln>
          </p:spPr>
          <p:style>
            <a:lnRef idx="3">
              <a:schemeClr val="accent1"/>
            </a:lnRef>
            <a:fillRef idx="0">
              <a:schemeClr val="accent1"/>
            </a:fillRef>
            <a:effectRef idx="2">
              <a:schemeClr val="accent1"/>
            </a:effectRef>
            <a:fontRef idx="minor">
              <a:schemeClr val="tx1"/>
            </a:fontRef>
          </p:style>
        </p:cxnSp>
        <p:cxnSp>
          <p:nvCxnSpPr>
            <p:cNvPr id="24" name="Straight Arrow Connector 23">
              <a:extLst>
                <a:ext uri="{FF2B5EF4-FFF2-40B4-BE49-F238E27FC236}">
                  <a16:creationId xmlns:a16="http://schemas.microsoft.com/office/drawing/2014/main" id="{6BF20AEF-17EB-478A-8977-B30C74B9213F}"/>
                </a:ext>
              </a:extLst>
            </p:cNvPr>
            <p:cNvCxnSpPr>
              <a:cxnSpLocks/>
            </p:cNvCxnSpPr>
            <p:nvPr/>
          </p:nvCxnSpPr>
          <p:spPr>
            <a:xfrm>
              <a:off x="7201450" y="5670054"/>
              <a:ext cx="335309" cy="1"/>
            </a:xfrm>
            <a:prstGeom prst="straightConnector1">
              <a:avLst/>
            </a:prstGeom>
            <a:ln w="38100">
              <a:solidFill>
                <a:schemeClr val="bg2">
                  <a:lumMod val="50000"/>
                </a:schemeClr>
              </a:solidFill>
              <a:tailEnd type="triangle"/>
            </a:ln>
          </p:spPr>
          <p:style>
            <a:lnRef idx="3">
              <a:schemeClr val="accent1"/>
            </a:lnRef>
            <a:fillRef idx="0">
              <a:schemeClr val="accent1"/>
            </a:fillRef>
            <a:effectRef idx="2">
              <a:schemeClr val="accent1"/>
            </a:effectRef>
            <a:fontRef idx="minor">
              <a:schemeClr val="tx1"/>
            </a:fontRef>
          </p:style>
        </p:cxnSp>
        <p:cxnSp>
          <p:nvCxnSpPr>
            <p:cNvPr id="30" name="Straight Arrow Connector 29">
              <a:extLst>
                <a:ext uri="{FF2B5EF4-FFF2-40B4-BE49-F238E27FC236}">
                  <a16:creationId xmlns:a16="http://schemas.microsoft.com/office/drawing/2014/main" id="{F505EC2C-4733-44FE-97B8-A0D61FAD3C60}"/>
                </a:ext>
              </a:extLst>
            </p:cNvPr>
            <p:cNvCxnSpPr>
              <a:cxnSpLocks/>
            </p:cNvCxnSpPr>
            <p:nvPr/>
          </p:nvCxnSpPr>
          <p:spPr>
            <a:xfrm>
              <a:off x="7207414" y="3939771"/>
              <a:ext cx="335309" cy="1"/>
            </a:xfrm>
            <a:prstGeom prst="straightConnector1">
              <a:avLst/>
            </a:prstGeom>
            <a:ln w="38100">
              <a:solidFill>
                <a:schemeClr val="bg2">
                  <a:lumMod val="50000"/>
                </a:schemeClr>
              </a:solidFill>
              <a:tailEnd type="triangle"/>
            </a:ln>
          </p:spPr>
          <p:style>
            <a:lnRef idx="3">
              <a:schemeClr val="accent1"/>
            </a:lnRef>
            <a:fillRef idx="0">
              <a:schemeClr val="accent1"/>
            </a:fillRef>
            <a:effectRef idx="2">
              <a:schemeClr val="accent1"/>
            </a:effectRef>
            <a:fontRef idx="minor">
              <a:schemeClr val="tx1"/>
            </a:fontRef>
          </p:style>
        </p:cxnSp>
      </p:grpSp>
      <p:sp>
        <p:nvSpPr>
          <p:cNvPr id="32" name="TextBox 31">
            <a:extLst>
              <a:ext uri="{FF2B5EF4-FFF2-40B4-BE49-F238E27FC236}">
                <a16:creationId xmlns:a16="http://schemas.microsoft.com/office/drawing/2014/main" id="{5A60E218-0D9D-4B05-AABD-5D677F0D93E1}"/>
              </a:ext>
            </a:extLst>
          </p:cNvPr>
          <p:cNvSpPr txBox="1"/>
          <p:nvPr/>
        </p:nvSpPr>
        <p:spPr>
          <a:xfrm>
            <a:off x="3721071" y="5949400"/>
            <a:ext cx="6760961" cy="369332"/>
          </a:xfrm>
          <a:prstGeom prst="rect">
            <a:avLst/>
          </a:prstGeom>
          <a:noFill/>
        </p:spPr>
        <p:txBody>
          <a:bodyPr wrap="square" rtlCol="0">
            <a:spAutoFit/>
          </a:bodyPr>
          <a:lstStyle/>
          <a:p>
            <a:r>
              <a:rPr lang="en-GB" sz="1400" b="1" dirty="0"/>
              <a:t>Figure: The forecasting process at the London VAAC</a:t>
            </a:r>
            <a:r>
              <a:rPr lang="en-GB" dirty="0"/>
              <a:t>.</a:t>
            </a:r>
          </a:p>
        </p:txBody>
      </p:sp>
      <p:sp>
        <p:nvSpPr>
          <p:cNvPr id="37" name="TextBox 36">
            <a:extLst>
              <a:ext uri="{FF2B5EF4-FFF2-40B4-BE49-F238E27FC236}">
                <a16:creationId xmlns:a16="http://schemas.microsoft.com/office/drawing/2014/main" id="{7B448D81-4E0A-4831-9427-9E80CC20AD89}"/>
              </a:ext>
            </a:extLst>
          </p:cNvPr>
          <p:cNvSpPr txBox="1"/>
          <p:nvPr/>
        </p:nvSpPr>
        <p:spPr>
          <a:xfrm>
            <a:off x="198364" y="3055024"/>
            <a:ext cx="3215673" cy="3093154"/>
          </a:xfrm>
          <a:prstGeom prst="rect">
            <a:avLst/>
          </a:prstGeom>
          <a:noFill/>
          <a:ln w="28575">
            <a:noFill/>
          </a:ln>
        </p:spPr>
        <p:txBody>
          <a:bodyPr wrap="square" rtlCol="0">
            <a:spAutoFit/>
          </a:bodyPr>
          <a:lstStyle/>
          <a:p>
            <a:r>
              <a:rPr lang="en-GB" b="1" dirty="0"/>
              <a:t>Improvements since 2010</a:t>
            </a:r>
          </a:p>
          <a:p>
            <a:endParaRPr lang="en-GB" b="1" dirty="0"/>
          </a:p>
          <a:p>
            <a:pPr marL="342900" indent="-342900">
              <a:spcAft>
                <a:spcPts val="600"/>
              </a:spcAft>
              <a:buFont typeface="+mj-lt"/>
              <a:buAutoNum type="arabicPeriod"/>
            </a:pPr>
            <a:r>
              <a:rPr lang="en-GB" sz="1600" dirty="0"/>
              <a:t>More skilful Meteorological Data</a:t>
            </a:r>
          </a:p>
          <a:p>
            <a:pPr marL="342900" indent="-342900">
              <a:spcAft>
                <a:spcPts val="600"/>
              </a:spcAft>
              <a:buFont typeface="+mj-lt"/>
              <a:buAutoNum type="arabicPeriod"/>
            </a:pPr>
            <a:r>
              <a:rPr lang="en-GB" sz="1600" dirty="0"/>
              <a:t>Improved implementation of Eruption Source Parameters (ESPs)</a:t>
            </a:r>
          </a:p>
          <a:p>
            <a:pPr marL="342900" indent="-342900">
              <a:spcAft>
                <a:spcPts val="600"/>
              </a:spcAft>
              <a:buFont typeface="+mj-lt"/>
              <a:buAutoNum type="arabicPeriod"/>
            </a:pPr>
            <a:r>
              <a:rPr lang="en-GB" sz="1600" dirty="0"/>
              <a:t>Improved representation of the vertical and horizontal transport of ash in NAME</a:t>
            </a:r>
          </a:p>
          <a:p>
            <a:pPr marL="342900" indent="-342900">
              <a:spcAft>
                <a:spcPts val="600"/>
              </a:spcAft>
              <a:buFont typeface="+mj-lt"/>
              <a:buAutoNum type="arabicPeriod"/>
            </a:pPr>
            <a:r>
              <a:rPr lang="en-GB" sz="1600" dirty="0"/>
              <a:t>New code optimisation</a:t>
            </a:r>
          </a:p>
        </p:txBody>
      </p:sp>
      <p:sp>
        <p:nvSpPr>
          <p:cNvPr id="6" name="TextBox 5">
            <a:extLst>
              <a:ext uri="{FF2B5EF4-FFF2-40B4-BE49-F238E27FC236}">
                <a16:creationId xmlns:a16="http://schemas.microsoft.com/office/drawing/2014/main" id="{08CA28DA-9AF1-4314-8B29-34E1D0A3B932}"/>
              </a:ext>
            </a:extLst>
          </p:cNvPr>
          <p:cNvSpPr txBox="1"/>
          <p:nvPr/>
        </p:nvSpPr>
        <p:spPr>
          <a:xfrm>
            <a:off x="129089" y="6359377"/>
            <a:ext cx="9992139" cy="461665"/>
          </a:xfrm>
          <a:prstGeom prst="rect">
            <a:avLst/>
          </a:prstGeom>
          <a:noFill/>
        </p:spPr>
        <p:txBody>
          <a:bodyPr wrap="square" rtlCol="0">
            <a:spAutoFit/>
          </a:bodyPr>
          <a:lstStyle/>
          <a:p>
            <a:r>
              <a:rPr lang="en-US" sz="1200" dirty="0"/>
              <a:t>NAME: Numerical Atmospheric-Dispersion Modelling  Environment</a:t>
            </a:r>
          </a:p>
          <a:p>
            <a:r>
              <a:rPr lang="en-US" sz="1200" dirty="0"/>
              <a:t>NWP: Numerical Weather Prediction</a:t>
            </a:r>
          </a:p>
        </p:txBody>
      </p:sp>
      <p:pic>
        <p:nvPicPr>
          <p:cNvPr id="34" name="Picture 33" descr="A drawing of a face&#10;&#10;Description automatically generated">
            <a:extLst>
              <a:ext uri="{FF2B5EF4-FFF2-40B4-BE49-F238E27FC236}">
                <a16:creationId xmlns:a16="http://schemas.microsoft.com/office/drawing/2014/main" id="{4A559390-2ECD-441B-B4EC-0E1E5FD8BE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4589" y="6429266"/>
            <a:ext cx="1227411" cy="429442"/>
          </a:xfrm>
          <a:prstGeom prst="rect">
            <a:avLst/>
          </a:prstGeom>
        </p:spPr>
      </p:pic>
    </p:spTree>
    <p:extLst>
      <p:ext uri="{BB962C8B-B14F-4D97-AF65-F5344CB8AC3E}">
        <p14:creationId xmlns:p14="http://schemas.microsoft.com/office/powerpoint/2010/main" val="1546405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1939946-07E8-42F7-B18B-DC21A87BBF35}"/>
              </a:ext>
            </a:extLst>
          </p:cNvPr>
          <p:cNvGrpSpPr/>
          <p:nvPr/>
        </p:nvGrpSpPr>
        <p:grpSpPr>
          <a:xfrm>
            <a:off x="862333" y="4630546"/>
            <a:ext cx="4941498" cy="840878"/>
            <a:chOff x="854186" y="4365886"/>
            <a:chExt cx="4941498" cy="840878"/>
          </a:xfrm>
        </p:grpSpPr>
        <p:pic>
          <p:nvPicPr>
            <p:cNvPr id="36" name="Picture 35" descr="A close up of a map&#10;&#10;Description automatically generated">
              <a:extLst>
                <a:ext uri="{FF2B5EF4-FFF2-40B4-BE49-F238E27FC236}">
                  <a16:creationId xmlns:a16="http://schemas.microsoft.com/office/drawing/2014/main" id="{097AB616-BEFC-4A41-9F9A-123E324CA39F}"/>
                </a:ext>
              </a:extLst>
            </p:cNvPr>
            <p:cNvPicPr>
              <a:picLocks noChangeAspect="1"/>
            </p:cNvPicPr>
            <p:nvPr/>
          </p:nvPicPr>
          <p:blipFill rotWithShape="1">
            <a:blip r:embed="rId2">
              <a:extLst>
                <a:ext uri="{28A0092B-C50C-407E-A947-70E740481C1C}">
                  <a14:useLocalDpi xmlns:a14="http://schemas.microsoft.com/office/drawing/2010/main" val="0"/>
                </a:ext>
              </a:extLst>
            </a:blip>
            <a:srcRect l="9090" t="8792" r="75087" b="79855"/>
            <a:stretch/>
          </p:blipFill>
          <p:spPr>
            <a:xfrm>
              <a:off x="854186" y="4365886"/>
              <a:ext cx="1663934" cy="840878"/>
            </a:xfrm>
            <a:prstGeom prst="rect">
              <a:avLst/>
            </a:prstGeom>
          </p:spPr>
        </p:pic>
        <p:pic>
          <p:nvPicPr>
            <p:cNvPr id="37" name="Picture 36" descr="A close up of a map&#10;&#10;Description automatically generated">
              <a:extLst>
                <a:ext uri="{FF2B5EF4-FFF2-40B4-BE49-F238E27FC236}">
                  <a16:creationId xmlns:a16="http://schemas.microsoft.com/office/drawing/2014/main" id="{16052D05-EB5C-4EFD-B593-883464AD843F}"/>
                </a:ext>
              </a:extLst>
            </p:cNvPr>
            <p:cNvPicPr>
              <a:picLocks noChangeAspect="1"/>
            </p:cNvPicPr>
            <p:nvPr/>
          </p:nvPicPr>
          <p:blipFill rotWithShape="1">
            <a:blip r:embed="rId2">
              <a:extLst>
                <a:ext uri="{28A0092B-C50C-407E-A947-70E740481C1C}">
                  <a14:useLocalDpi xmlns:a14="http://schemas.microsoft.com/office/drawing/2010/main" val="0"/>
                </a:ext>
              </a:extLst>
            </a:blip>
            <a:srcRect l="42614" t="8792" r="40545" b="79855"/>
            <a:stretch/>
          </p:blipFill>
          <p:spPr>
            <a:xfrm>
              <a:off x="2441954" y="4365886"/>
              <a:ext cx="1770919" cy="840878"/>
            </a:xfrm>
            <a:prstGeom prst="rect">
              <a:avLst/>
            </a:prstGeom>
          </p:spPr>
        </p:pic>
        <p:pic>
          <p:nvPicPr>
            <p:cNvPr id="38" name="Picture 37" descr="A close up of a map&#10;&#10;Description automatically generated">
              <a:extLst>
                <a:ext uri="{FF2B5EF4-FFF2-40B4-BE49-F238E27FC236}">
                  <a16:creationId xmlns:a16="http://schemas.microsoft.com/office/drawing/2014/main" id="{6927DC84-446C-42FA-B849-C02C07C80AAC}"/>
                </a:ext>
              </a:extLst>
            </p:cNvPr>
            <p:cNvPicPr>
              <a:picLocks noChangeAspect="1"/>
            </p:cNvPicPr>
            <p:nvPr/>
          </p:nvPicPr>
          <p:blipFill rotWithShape="1">
            <a:blip r:embed="rId2">
              <a:extLst>
                <a:ext uri="{28A0092B-C50C-407E-A947-70E740481C1C}">
                  <a14:useLocalDpi xmlns:a14="http://schemas.microsoft.com/office/drawing/2010/main" val="0"/>
                </a:ext>
              </a:extLst>
            </a:blip>
            <a:srcRect l="76750" t="8792" r="7426" b="79855"/>
            <a:stretch/>
          </p:blipFill>
          <p:spPr>
            <a:xfrm>
              <a:off x="4131751" y="4365886"/>
              <a:ext cx="1663933" cy="840878"/>
            </a:xfrm>
            <a:prstGeom prst="rect">
              <a:avLst/>
            </a:prstGeom>
          </p:spPr>
        </p:pic>
      </p:grpSp>
      <p:sp>
        <p:nvSpPr>
          <p:cNvPr id="9" name="Rectangle 8">
            <a:extLst>
              <a:ext uri="{FF2B5EF4-FFF2-40B4-BE49-F238E27FC236}">
                <a16:creationId xmlns:a16="http://schemas.microsoft.com/office/drawing/2014/main" id="{EF6A921B-453E-4284-9F9D-C1F7708514C0}"/>
              </a:ext>
            </a:extLst>
          </p:cNvPr>
          <p:cNvSpPr/>
          <p:nvPr/>
        </p:nvSpPr>
        <p:spPr>
          <a:xfrm>
            <a:off x="6510797" y="6627718"/>
            <a:ext cx="5519365" cy="23028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a:extLst>
              <a:ext uri="{FF2B5EF4-FFF2-40B4-BE49-F238E27FC236}">
                <a16:creationId xmlns:a16="http://schemas.microsoft.com/office/drawing/2014/main" id="{31AE5302-BB7F-46BA-A816-151206CE5771}"/>
              </a:ext>
            </a:extLst>
          </p:cNvPr>
          <p:cNvGrpSpPr/>
          <p:nvPr/>
        </p:nvGrpSpPr>
        <p:grpSpPr>
          <a:xfrm>
            <a:off x="242466" y="860839"/>
            <a:ext cx="5654219" cy="3612743"/>
            <a:chOff x="242466" y="860839"/>
            <a:chExt cx="5654219" cy="3612743"/>
          </a:xfrm>
        </p:grpSpPr>
        <p:sp>
          <p:nvSpPr>
            <p:cNvPr id="19" name="Rectangle 18">
              <a:extLst>
                <a:ext uri="{FF2B5EF4-FFF2-40B4-BE49-F238E27FC236}">
                  <a16:creationId xmlns:a16="http://schemas.microsoft.com/office/drawing/2014/main" id="{F0343C27-1909-43B0-A055-BA09336282DB}"/>
                </a:ext>
              </a:extLst>
            </p:cNvPr>
            <p:cNvSpPr/>
            <p:nvPr/>
          </p:nvSpPr>
          <p:spPr>
            <a:xfrm>
              <a:off x="242466" y="860839"/>
              <a:ext cx="5654219" cy="3612743"/>
            </a:xfrm>
            <a:prstGeom prst="rect">
              <a:avLst/>
            </a:prstGeom>
            <a:solidFill>
              <a:schemeClr val="accent2">
                <a:alpha val="50000"/>
              </a:schemeClr>
            </a:solidFill>
            <a:ln w="25400">
              <a:solidFill>
                <a:schemeClr val="accent2">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sp>
          <p:nvSpPr>
            <p:cNvPr id="4" name="TextBox 3">
              <a:extLst>
                <a:ext uri="{FF2B5EF4-FFF2-40B4-BE49-F238E27FC236}">
                  <a16:creationId xmlns:a16="http://schemas.microsoft.com/office/drawing/2014/main" id="{80E300A5-86C5-425D-95B3-0C0F2085A92D}"/>
                </a:ext>
              </a:extLst>
            </p:cNvPr>
            <p:cNvSpPr txBox="1"/>
            <p:nvPr/>
          </p:nvSpPr>
          <p:spPr>
            <a:xfrm>
              <a:off x="326550" y="995707"/>
              <a:ext cx="5570135" cy="3477875"/>
            </a:xfrm>
            <a:prstGeom prst="rect">
              <a:avLst/>
            </a:prstGeom>
            <a:noFill/>
            <a:ln w="28575">
              <a:noFill/>
            </a:ln>
          </p:spPr>
          <p:txBody>
            <a:bodyPr wrap="square" rtlCol="0">
              <a:spAutoFit/>
            </a:bodyPr>
            <a:lstStyle/>
            <a:p>
              <a:r>
                <a:rPr lang="en-GB" b="1" dirty="0"/>
                <a:t>1. More Skilful Meteorological Data</a:t>
              </a:r>
            </a:p>
            <a:p>
              <a:pPr marL="285750" indent="-285750">
                <a:buFont typeface="Arial" panose="020B0604020202020204" pitchFamily="34" charset="0"/>
                <a:buChar char="•"/>
              </a:pPr>
              <a:endParaRPr lang="en-GB" sz="1600" dirty="0"/>
            </a:p>
            <a:p>
              <a:pPr marL="285750" indent="-285750">
                <a:spcAft>
                  <a:spcPts val="600"/>
                </a:spcAft>
                <a:buFont typeface="Arial" panose="020B0604020202020204" pitchFamily="34" charset="0"/>
                <a:buChar char="•"/>
              </a:pPr>
              <a:r>
                <a:rPr lang="en-US" sz="1600" dirty="0"/>
                <a:t>Forecast skill out to 3 - 10 days has increased by about one day per decade: in 2015, the 6-day forecast was as accurate as the 5-day forecast in 2005. </a:t>
              </a:r>
              <a:endParaRPr lang="en-GB" sz="1600" dirty="0"/>
            </a:p>
            <a:p>
              <a:pPr marL="285750" indent="-285750">
                <a:spcAft>
                  <a:spcPts val="600"/>
                </a:spcAft>
                <a:buFont typeface="Arial" panose="020B0604020202020204" pitchFamily="34" charset="0"/>
                <a:buChar char="•"/>
              </a:pPr>
              <a:r>
                <a:rPr lang="en-GB" sz="1600" dirty="0"/>
                <a:t>We found that the Global configuration of the UM was more skilful at representing upper air winds than the higher resolution limited area configuration (NAE) in 2010. The Global output is the default met data set used by the VAAC.</a:t>
              </a:r>
            </a:p>
            <a:p>
              <a:pPr marL="285750" indent="-285750">
                <a:spcAft>
                  <a:spcPts val="600"/>
                </a:spcAft>
                <a:buFont typeface="Arial" panose="020B0604020202020204" pitchFamily="34" charset="0"/>
                <a:buChar char="•"/>
              </a:pPr>
              <a:r>
                <a:rPr lang="en-US" sz="1600" dirty="0"/>
                <a:t>We have also introduced the option to use data from the O1280 version of the ECMWFs operational deterministic global model.</a:t>
              </a:r>
              <a:endParaRPr lang="en-GB" sz="1600" dirty="0"/>
            </a:p>
          </p:txBody>
        </p:sp>
      </p:grpSp>
      <p:sp>
        <p:nvSpPr>
          <p:cNvPr id="32" name="TextBox 31">
            <a:extLst>
              <a:ext uri="{FF2B5EF4-FFF2-40B4-BE49-F238E27FC236}">
                <a16:creationId xmlns:a16="http://schemas.microsoft.com/office/drawing/2014/main" id="{5A60E218-0D9D-4B05-AABD-5D677F0D93E1}"/>
              </a:ext>
            </a:extLst>
          </p:cNvPr>
          <p:cNvSpPr txBox="1"/>
          <p:nvPr/>
        </p:nvSpPr>
        <p:spPr>
          <a:xfrm>
            <a:off x="284507" y="5492961"/>
            <a:ext cx="5837251" cy="738664"/>
          </a:xfrm>
          <a:prstGeom prst="rect">
            <a:avLst/>
          </a:prstGeom>
          <a:noFill/>
        </p:spPr>
        <p:txBody>
          <a:bodyPr wrap="square" rtlCol="0">
            <a:spAutoFit/>
          </a:bodyPr>
          <a:lstStyle/>
          <a:p>
            <a:r>
              <a:rPr lang="en-US" sz="1400" b="1" dirty="0"/>
              <a:t>Figure: Comparing Global model forecast wind speed and direction to radiosonde data. Data from the NAE during 2010 are also compared. </a:t>
            </a:r>
            <a:endParaRPr lang="en-GB" sz="1400" b="1" dirty="0"/>
          </a:p>
        </p:txBody>
      </p:sp>
      <p:pic>
        <p:nvPicPr>
          <p:cNvPr id="6" name="Picture 5" descr="A close up of a map&#10;&#10;Description automatically generated">
            <a:extLst>
              <a:ext uri="{FF2B5EF4-FFF2-40B4-BE49-F238E27FC236}">
                <a16:creationId xmlns:a16="http://schemas.microsoft.com/office/drawing/2014/main" id="{8A811A72-B918-4E25-BA9C-28DB92A4BF9A}"/>
              </a:ext>
            </a:extLst>
          </p:cNvPr>
          <p:cNvPicPr>
            <a:picLocks noChangeAspect="1"/>
          </p:cNvPicPr>
          <p:nvPr/>
        </p:nvPicPr>
        <p:blipFill rotWithShape="1">
          <a:blip r:embed="rId2">
            <a:extLst>
              <a:ext uri="{28A0092B-C50C-407E-A947-70E740481C1C}">
                <a14:useLocalDpi xmlns:a14="http://schemas.microsoft.com/office/drawing/2010/main" val="0"/>
              </a:ext>
            </a:extLst>
          </a:blip>
          <a:srcRect t="18815" r="7426" b="7656"/>
          <a:stretch/>
        </p:blipFill>
        <p:spPr>
          <a:xfrm>
            <a:off x="6467124" y="345628"/>
            <a:ext cx="5548797" cy="3104242"/>
          </a:xfrm>
          <a:prstGeom prst="rect">
            <a:avLst/>
          </a:prstGeom>
        </p:spPr>
      </p:pic>
      <p:pic>
        <p:nvPicPr>
          <p:cNvPr id="39" name="Picture 38" descr="A close up of a map&#10;&#10;Description automatically generated">
            <a:extLst>
              <a:ext uri="{FF2B5EF4-FFF2-40B4-BE49-F238E27FC236}">
                <a16:creationId xmlns:a16="http://schemas.microsoft.com/office/drawing/2014/main" id="{3F25C829-C3AB-44F4-8778-BFC786EF7F0F}"/>
              </a:ext>
            </a:extLst>
          </p:cNvPr>
          <p:cNvPicPr>
            <a:picLocks noChangeAspect="1"/>
          </p:cNvPicPr>
          <p:nvPr/>
        </p:nvPicPr>
        <p:blipFill rotWithShape="1">
          <a:blip r:embed="rId3">
            <a:extLst>
              <a:ext uri="{28A0092B-C50C-407E-A947-70E740481C1C}">
                <a14:useLocalDpi xmlns:a14="http://schemas.microsoft.com/office/drawing/2010/main" val="0"/>
              </a:ext>
            </a:extLst>
          </a:blip>
          <a:srcRect t="17278" r="7917" b="6040"/>
          <a:stretch/>
        </p:blipFill>
        <p:spPr>
          <a:xfrm>
            <a:off x="6510796" y="3456079"/>
            <a:ext cx="5519366" cy="3237355"/>
          </a:xfrm>
          <a:prstGeom prst="rect">
            <a:avLst/>
          </a:prstGeom>
        </p:spPr>
      </p:pic>
      <p:sp>
        <p:nvSpPr>
          <p:cNvPr id="8" name="TextBox 7">
            <a:extLst>
              <a:ext uri="{FF2B5EF4-FFF2-40B4-BE49-F238E27FC236}">
                <a16:creationId xmlns:a16="http://schemas.microsoft.com/office/drawing/2014/main" id="{2980F0D6-2472-41B3-8B07-AF49C41A32D9}"/>
              </a:ext>
            </a:extLst>
          </p:cNvPr>
          <p:cNvSpPr txBox="1"/>
          <p:nvPr/>
        </p:nvSpPr>
        <p:spPr>
          <a:xfrm>
            <a:off x="7521499" y="6539547"/>
            <a:ext cx="1720206" cy="307777"/>
          </a:xfrm>
          <a:prstGeom prst="rect">
            <a:avLst/>
          </a:prstGeom>
          <a:solidFill>
            <a:schemeClr val="bg2"/>
          </a:solidFill>
        </p:spPr>
        <p:txBody>
          <a:bodyPr wrap="square" rtlCol="0">
            <a:spAutoFit/>
          </a:bodyPr>
          <a:lstStyle/>
          <a:p>
            <a:r>
              <a:rPr lang="en-GB" sz="1400" dirty="0"/>
              <a:t>Wind Speed (m s</a:t>
            </a:r>
            <a:r>
              <a:rPr lang="en-GB" sz="1400" baseline="30000" dirty="0"/>
              <a:t>-1</a:t>
            </a:r>
            <a:r>
              <a:rPr lang="en-GB" sz="1400" dirty="0"/>
              <a:t>)</a:t>
            </a:r>
          </a:p>
        </p:txBody>
      </p:sp>
      <p:sp>
        <p:nvSpPr>
          <p:cNvPr id="40" name="TextBox 39">
            <a:extLst>
              <a:ext uri="{FF2B5EF4-FFF2-40B4-BE49-F238E27FC236}">
                <a16:creationId xmlns:a16="http://schemas.microsoft.com/office/drawing/2014/main" id="{85631092-842E-4E6B-A489-69449AD4362A}"/>
              </a:ext>
            </a:extLst>
          </p:cNvPr>
          <p:cNvSpPr txBox="1"/>
          <p:nvPr/>
        </p:nvSpPr>
        <p:spPr>
          <a:xfrm>
            <a:off x="9926597" y="6539546"/>
            <a:ext cx="2103565" cy="307777"/>
          </a:xfrm>
          <a:prstGeom prst="rect">
            <a:avLst/>
          </a:prstGeom>
          <a:solidFill>
            <a:schemeClr val="bg2"/>
          </a:solidFill>
        </p:spPr>
        <p:txBody>
          <a:bodyPr wrap="square" rtlCol="0">
            <a:spAutoFit/>
          </a:bodyPr>
          <a:lstStyle/>
          <a:p>
            <a:r>
              <a:rPr lang="en-GB" sz="1400" dirty="0"/>
              <a:t>Wind Direction (</a:t>
            </a:r>
            <a:r>
              <a:rPr lang="en-GB" sz="1400" dirty="0" err="1"/>
              <a:t>deg</a:t>
            </a:r>
            <a:r>
              <a:rPr lang="en-GB" sz="1400" dirty="0"/>
              <a:t>)</a:t>
            </a:r>
          </a:p>
        </p:txBody>
      </p:sp>
      <p:sp>
        <p:nvSpPr>
          <p:cNvPr id="10" name="Rectangle 9">
            <a:extLst>
              <a:ext uri="{FF2B5EF4-FFF2-40B4-BE49-F238E27FC236}">
                <a16:creationId xmlns:a16="http://schemas.microsoft.com/office/drawing/2014/main" id="{02B82E6D-4993-40ED-84E8-CAB74389003C}"/>
              </a:ext>
            </a:extLst>
          </p:cNvPr>
          <p:cNvSpPr/>
          <p:nvPr/>
        </p:nvSpPr>
        <p:spPr>
          <a:xfrm>
            <a:off x="7862124" y="3433655"/>
            <a:ext cx="3657600" cy="15068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61BF1815-C409-466D-A3C2-E52BD1352559}"/>
              </a:ext>
            </a:extLst>
          </p:cNvPr>
          <p:cNvSpPr/>
          <p:nvPr/>
        </p:nvSpPr>
        <p:spPr>
          <a:xfrm>
            <a:off x="7856398" y="376502"/>
            <a:ext cx="3657600" cy="15068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C30F10FD-4295-4807-821A-027D8BB1C3E3}"/>
              </a:ext>
            </a:extLst>
          </p:cNvPr>
          <p:cNvSpPr txBox="1"/>
          <p:nvPr/>
        </p:nvSpPr>
        <p:spPr>
          <a:xfrm flipH="1">
            <a:off x="258944" y="6346988"/>
            <a:ext cx="5654219" cy="461665"/>
          </a:xfrm>
          <a:prstGeom prst="rect">
            <a:avLst/>
          </a:prstGeom>
          <a:noFill/>
        </p:spPr>
        <p:txBody>
          <a:bodyPr wrap="square" rtlCol="0">
            <a:spAutoFit/>
          </a:bodyPr>
          <a:lstStyle/>
          <a:p>
            <a:r>
              <a:rPr lang="en-GB" sz="1200" dirty="0"/>
              <a:t>UM: Unified Model, the Met Office’s NWP      NAE: North Atlantic and European</a:t>
            </a:r>
          </a:p>
          <a:p>
            <a:r>
              <a:rPr lang="en-GB" sz="1200" dirty="0"/>
              <a:t>ECMWF: European Centre for Medium Range Weather Forecasts</a:t>
            </a:r>
          </a:p>
        </p:txBody>
      </p:sp>
      <p:sp>
        <p:nvSpPr>
          <p:cNvPr id="43" name="TextBox 42">
            <a:extLst>
              <a:ext uri="{FF2B5EF4-FFF2-40B4-BE49-F238E27FC236}">
                <a16:creationId xmlns:a16="http://schemas.microsoft.com/office/drawing/2014/main" id="{CF6B69BF-3DAF-4AAA-91C2-FBF07F5C0EA8}"/>
              </a:ext>
            </a:extLst>
          </p:cNvPr>
          <p:cNvSpPr txBox="1"/>
          <p:nvPr/>
        </p:nvSpPr>
        <p:spPr>
          <a:xfrm rot="-5400000">
            <a:off x="5867187" y="1412302"/>
            <a:ext cx="1720206" cy="307777"/>
          </a:xfrm>
          <a:prstGeom prst="rect">
            <a:avLst/>
          </a:prstGeom>
          <a:solidFill>
            <a:schemeClr val="bg2"/>
          </a:solidFill>
        </p:spPr>
        <p:txBody>
          <a:bodyPr wrap="square" rtlCol="0">
            <a:spAutoFit/>
          </a:bodyPr>
          <a:lstStyle/>
          <a:p>
            <a:r>
              <a:rPr lang="en-GB" sz="1400" dirty="0"/>
              <a:t>Pressure (</a:t>
            </a:r>
            <a:r>
              <a:rPr lang="en-GB" sz="1400" dirty="0" err="1"/>
              <a:t>hPa</a:t>
            </a:r>
            <a:r>
              <a:rPr lang="en-GB" sz="1400" dirty="0"/>
              <a:t>)</a:t>
            </a:r>
          </a:p>
        </p:txBody>
      </p:sp>
      <p:sp>
        <p:nvSpPr>
          <p:cNvPr id="44" name="TextBox 43">
            <a:extLst>
              <a:ext uri="{FF2B5EF4-FFF2-40B4-BE49-F238E27FC236}">
                <a16:creationId xmlns:a16="http://schemas.microsoft.com/office/drawing/2014/main" id="{0EC6A35A-858F-43C3-842D-33EEF8D9E1B2}"/>
              </a:ext>
            </a:extLst>
          </p:cNvPr>
          <p:cNvSpPr txBox="1"/>
          <p:nvPr/>
        </p:nvSpPr>
        <p:spPr>
          <a:xfrm rot="-5400000">
            <a:off x="5841954" y="4757263"/>
            <a:ext cx="1720206" cy="307777"/>
          </a:xfrm>
          <a:prstGeom prst="rect">
            <a:avLst/>
          </a:prstGeom>
          <a:solidFill>
            <a:schemeClr val="bg2"/>
          </a:solidFill>
        </p:spPr>
        <p:txBody>
          <a:bodyPr wrap="square" rtlCol="0">
            <a:spAutoFit/>
          </a:bodyPr>
          <a:lstStyle/>
          <a:p>
            <a:r>
              <a:rPr lang="en-GB" sz="1400" dirty="0"/>
              <a:t>Pressure (</a:t>
            </a:r>
            <a:r>
              <a:rPr lang="en-GB" sz="1400" dirty="0" err="1"/>
              <a:t>hPa</a:t>
            </a:r>
            <a:r>
              <a:rPr lang="en-GB" sz="1400" dirty="0"/>
              <a:t>)</a:t>
            </a:r>
          </a:p>
        </p:txBody>
      </p:sp>
      <p:sp>
        <p:nvSpPr>
          <p:cNvPr id="3" name="TextBox 2">
            <a:extLst>
              <a:ext uri="{FF2B5EF4-FFF2-40B4-BE49-F238E27FC236}">
                <a16:creationId xmlns:a16="http://schemas.microsoft.com/office/drawing/2014/main" id="{B65EFDFE-BCC7-4A80-AF41-9876B63EC566}"/>
              </a:ext>
            </a:extLst>
          </p:cNvPr>
          <p:cNvSpPr txBox="1"/>
          <p:nvPr/>
        </p:nvSpPr>
        <p:spPr>
          <a:xfrm>
            <a:off x="9235796" y="288636"/>
            <a:ext cx="898805" cy="307777"/>
          </a:xfrm>
          <a:prstGeom prst="rect">
            <a:avLst/>
          </a:prstGeom>
          <a:noFill/>
        </p:spPr>
        <p:txBody>
          <a:bodyPr wrap="square" rtlCol="0">
            <a:spAutoFit/>
          </a:bodyPr>
          <a:lstStyle/>
          <a:p>
            <a:r>
              <a:rPr lang="en-GB" sz="1400" dirty="0"/>
              <a:t>2010</a:t>
            </a:r>
          </a:p>
        </p:txBody>
      </p:sp>
      <p:sp>
        <p:nvSpPr>
          <p:cNvPr id="21" name="TextBox 20">
            <a:extLst>
              <a:ext uri="{FF2B5EF4-FFF2-40B4-BE49-F238E27FC236}">
                <a16:creationId xmlns:a16="http://schemas.microsoft.com/office/drawing/2014/main" id="{DC091A4B-6A6F-44AC-8AA9-CB956DBF79EF}"/>
              </a:ext>
            </a:extLst>
          </p:cNvPr>
          <p:cNvSpPr txBox="1"/>
          <p:nvPr/>
        </p:nvSpPr>
        <p:spPr>
          <a:xfrm>
            <a:off x="9235795" y="3302189"/>
            <a:ext cx="898805" cy="307777"/>
          </a:xfrm>
          <a:prstGeom prst="rect">
            <a:avLst/>
          </a:prstGeom>
          <a:noFill/>
        </p:spPr>
        <p:txBody>
          <a:bodyPr wrap="square" rtlCol="0">
            <a:spAutoFit/>
          </a:bodyPr>
          <a:lstStyle/>
          <a:p>
            <a:r>
              <a:rPr lang="en-GB" sz="1400" dirty="0"/>
              <a:t>2019</a:t>
            </a:r>
          </a:p>
        </p:txBody>
      </p:sp>
      <p:sp>
        <p:nvSpPr>
          <p:cNvPr id="5" name="TextBox 4">
            <a:extLst>
              <a:ext uri="{FF2B5EF4-FFF2-40B4-BE49-F238E27FC236}">
                <a16:creationId xmlns:a16="http://schemas.microsoft.com/office/drawing/2014/main" id="{306DBC00-58FC-4CE4-A07D-F7D7EBCB9B2D}"/>
              </a:ext>
            </a:extLst>
          </p:cNvPr>
          <p:cNvSpPr txBox="1"/>
          <p:nvPr/>
        </p:nvSpPr>
        <p:spPr>
          <a:xfrm>
            <a:off x="8612427" y="10676"/>
            <a:ext cx="1938343" cy="307777"/>
          </a:xfrm>
          <a:prstGeom prst="rect">
            <a:avLst/>
          </a:prstGeom>
          <a:noFill/>
        </p:spPr>
        <p:txBody>
          <a:bodyPr wrap="square" rtlCol="0">
            <a:spAutoFit/>
          </a:bodyPr>
          <a:lstStyle/>
          <a:p>
            <a:r>
              <a:rPr lang="en-GB" sz="1400" b="1" dirty="0"/>
              <a:t>Mean Absolute Error</a:t>
            </a:r>
          </a:p>
        </p:txBody>
      </p:sp>
    </p:spTree>
    <p:extLst>
      <p:ext uri="{BB962C8B-B14F-4D97-AF65-F5344CB8AC3E}">
        <p14:creationId xmlns:p14="http://schemas.microsoft.com/office/powerpoint/2010/main" val="1441838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Content Placeholder 4" descr="A picture containing text, map&#10;&#10;Description automatically generated">
            <a:extLst>
              <a:ext uri="{FF2B5EF4-FFF2-40B4-BE49-F238E27FC236}">
                <a16:creationId xmlns:a16="http://schemas.microsoft.com/office/drawing/2014/main" id="{9E8F6DC5-53E4-4189-8732-64C112B5DDA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7613" r="8041"/>
          <a:stretch/>
        </p:blipFill>
        <p:spPr>
          <a:xfrm>
            <a:off x="4904751" y="56738"/>
            <a:ext cx="7230794" cy="4618938"/>
          </a:xfrm>
        </p:spPr>
      </p:pic>
      <p:sp>
        <p:nvSpPr>
          <p:cNvPr id="13" name="Rectangle 12">
            <a:extLst>
              <a:ext uri="{FF2B5EF4-FFF2-40B4-BE49-F238E27FC236}">
                <a16:creationId xmlns:a16="http://schemas.microsoft.com/office/drawing/2014/main" id="{6D24BE67-7A15-4C5B-AF94-9E8ED7D9A35B}"/>
              </a:ext>
            </a:extLst>
          </p:cNvPr>
          <p:cNvSpPr/>
          <p:nvPr/>
        </p:nvSpPr>
        <p:spPr>
          <a:xfrm>
            <a:off x="242467" y="860840"/>
            <a:ext cx="4662284" cy="5282744"/>
          </a:xfrm>
          <a:prstGeom prst="rect">
            <a:avLst/>
          </a:prstGeom>
          <a:solidFill>
            <a:schemeClr val="accent2">
              <a:alpha val="50000"/>
            </a:schemeClr>
          </a:solidFill>
          <a:ln w="25400">
            <a:solidFill>
              <a:schemeClr val="accent2">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sp>
        <p:nvSpPr>
          <p:cNvPr id="4" name="TextBox 3">
            <a:extLst>
              <a:ext uri="{FF2B5EF4-FFF2-40B4-BE49-F238E27FC236}">
                <a16:creationId xmlns:a16="http://schemas.microsoft.com/office/drawing/2014/main" id="{80E300A5-86C5-425D-95B3-0C0F2085A92D}"/>
              </a:ext>
            </a:extLst>
          </p:cNvPr>
          <p:cNvSpPr txBox="1"/>
          <p:nvPr/>
        </p:nvSpPr>
        <p:spPr>
          <a:xfrm>
            <a:off x="210806" y="812899"/>
            <a:ext cx="4848873" cy="5170646"/>
          </a:xfrm>
          <a:prstGeom prst="rect">
            <a:avLst/>
          </a:prstGeom>
          <a:noFill/>
          <a:ln w="28575">
            <a:noFill/>
          </a:ln>
        </p:spPr>
        <p:txBody>
          <a:bodyPr wrap="square" rtlCol="0">
            <a:spAutoFit/>
          </a:bodyPr>
          <a:lstStyle/>
          <a:p>
            <a:r>
              <a:rPr lang="en-GB" b="1" dirty="0"/>
              <a:t>2. Improved Representation of ESPs </a:t>
            </a:r>
          </a:p>
          <a:p>
            <a:endParaRPr lang="en-GB" sz="1600" dirty="0"/>
          </a:p>
          <a:p>
            <a:r>
              <a:rPr lang="en-US" sz="1600" i="1" dirty="0"/>
              <a:t>Source Vertical Distribution and MER </a:t>
            </a:r>
            <a:endParaRPr lang="en-GB" sz="1600" i="1" dirty="0"/>
          </a:p>
          <a:p>
            <a:pPr marL="285750" indent="-285750">
              <a:buFont typeface="Arial" panose="020B0604020202020204" pitchFamily="34" charset="0"/>
              <a:buChar char="•"/>
            </a:pPr>
            <a:r>
              <a:rPr lang="en-GB" sz="1600" dirty="0"/>
              <a:t>Implemented a Buoyant Plume Scheme </a:t>
            </a:r>
            <a:r>
              <a:rPr lang="en-GB" sz="1400" dirty="0"/>
              <a:t>(Devenish, 2013)</a:t>
            </a:r>
          </a:p>
          <a:p>
            <a:pPr marL="285750" indent="-285750">
              <a:buFont typeface="Arial" panose="020B0604020202020204" pitchFamily="34" charset="0"/>
              <a:buChar char="•"/>
            </a:pPr>
            <a:r>
              <a:rPr lang="en-GB" sz="1600" dirty="0"/>
              <a:t>Implemented an Inversion Scheme (</a:t>
            </a:r>
            <a:r>
              <a:rPr lang="en-GB" sz="1600" dirty="0" err="1"/>
              <a:t>InTEM</a:t>
            </a:r>
            <a:r>
              <a:rPr lang="en-GB" sz="1600" dirty="0"/>
              <a:t>) </a:t>
            </a:r>
            <a:r>
              <a:rPr lang="en-GB" sz="1200" dirty="0"/>
              <a:t>(</a:t>
            </a:r>
            <a:r>
              <a:rPr lang="en-GB" sz="1400" dirty="0"/>
              <a:t>Pelley et al., 2015)</a:t>
            </a:r>
          </a:p>
          <a:p>
            <a:endParaRPr lang="en-GB" sz="1600" dirty="0"/>
          </a:p>
          <a:p>
            <a:r>
              <a:rPr lang="en-GB" sz="1600" i="1" dirty="0"/>
              <a:t>Particle Characteristics</a:t>
            </a:r>
          </a:p>
          <a:p>
            <a:pPr marL="285750" indent="-285750">
              <a:buFont typeface="Arial" panose="020B0604020202020204" pitchFamily="34" charset="0"/>
              <a:buChar char="•"/>
            </a:pPr>
            <a:r>
              <a:rPr lang="en-GB" sz="1600" dirty="0"/>
              <a:t>The non-sphericity of ash is now represented</a:t>
            </a:r>
            <a:r>
              <a:rPr lang="en-GB" sz="1400" dirty="0"/>
              <a:t>     (Saxby et al., 2020)</a:t>
            </a:r>
          </a:p>
          <a:p>
            <a:pPr marL="285750" indent="-285750">
              <a:buFont typeface="Arial" panose="020B0604020202020204" pitchFamily="34" charset="0"/>
              <a:buChar char="•"/>
            </a:pPr>
            <a:r>
              <a:rPr lang="en-GB" sz="1600" dirty="0"/>
              <a:t>We have introduced optional PSDs representative of Coarse and Fine grained ash </a:t>
            </a:r>
            <a:r>
              <a:rPr lang="en-GB" sz="1400" dirty="0"/>
              <a:t>(Osman et al., 2020)</a:t>
            </a:r>
          </a:p>
          <a:p>
            <a:endParaRPr lang="en-GB" sz="1600" dirty="0"/>
          </a:p>
          <a:p>
            <a:r>
              <a:rPr lang="en-GB" sz="1600" dirty="0"/>
              <a:t>The London VAAC system also has the option to run with multiple scenarios,</a:t>
            </a:r>
            <a:r>
              <a:rPr lang="en-US" sz="1600" dirty="0"/>
              <a:t> varying ash emission height, MER, DFAF, PSD and particle shape.</a:t>
            </a:r>
          </a:p>
          <a:p>
            <a:endParaRPr lang="en-US" sz="1600" dirty="0"/>
          </a:p>
          <a:p>
            <a:r>
              <a:rPr lang="en-US" sz="1600" dirty="0"/>
              <a:t>This allows the operational meteorologists to assess the sensitivity of their forecasts to ESPs. </a:t>
            </a:r>
            <a:endParaRPr lang="en-GB" sz="1600" dirty="0"/>
          </a:p>
        </p:txBody>
      </p:sp>
      <p:sp>
        <p:nvSpPr>
          <p:cNvPr id="32" name="TextBox 31">
            <a:extLst>
              <a:ext uri="{FF2B5EF4-FFF2-40B4-BE49-F238E27FC236}">
                <a16:creationId xmlns:a16="http://schemas.microsoft.com/office/drawing/2014/main" id="{5A60E218-0D9D-4B05-AABD-5D677F0D93E1}"/>
              </a:ext>
            </a:extLst>
          </p:cNvPr>
          <p:cNvSpPr txBox="1"/>
          <p:nvPr/>
        </p:nvSpPr>
        <p:spPr>
          <a:xfrm>
            <a:off x="5059680" y="4974032"/>
            <a:ext cx="7075865" cy="1169551"/>
          </a:xfrm>
          <a:prstGeom prst="rect">
            <a:avLst/>
          </a:prstGeom>
          <a:noFill/>
        </p:spPr>
        <p:txBody>
          <a:bodyPr wrap="square" rtlCol="0">
            <a:spAutoFit/>
          </a:bodyPr>
          <a:lstStyle/>
          <a:p>
            <a:r>
              <a:rPr lang="en-GB" sz="1400" b="1" dirty="0"/>
              <a:t>Figure: </a:t>
            </a:r>
            <a:r>
              <a:rPr lang="en-US" sz="1400" b="1" dirty="0"/>
              <a:t>Assessment of dispersion model sensitivity to ESPs, showing average ash concentration in the Eyjafjallajökull ash cloud at </a:t>
            </a:r>
            <a:r>
              <a:rPr lang="en-GB" sz="1400" b="1" dirty="0"/>
              <a:t>00:00 – 06:00 UTC</a:t>
            </a:r>
            <a:r>
              <a:rPr lang="en-US" sz="1400" b="1" dirty="0"/>
              <a:t> on the 7th May 2010 at FL00-200. The four maps show simulations initialized with: the VAAC Default ESPs, a MER and vertical distribution determined from the Buoyant Plume model, the VAAC’s Coarse PSD, and Extreme Particle Shape parameters.</a:t>
            </a:r>
            <a:endParaRPr lang="en-GB" sz="1400" b="1" dirty="0"/>
          </a:p>
        </p:txBody>
      </p:sp>
      <p:sp>
        <p:nvSpPr>
          <p:cNvPr id="41" name="Rectangle 40">
            <a:extLst>
              <a:ext uri="{FF2B5EF4-FFF2-40B4-BE49-F238E27FC236}">
                <a16:creationId xmlns:a16="http://schemas.microsoft.com/office/drawing/2014/main" id="{61BF1815-C409-466D-A3C2-E52BD1352559}"/>
              </a:ext>
            </a:extLst>
          </p:cNvPr>
          <p:cNvSpPr/>
          <p:nvPr/>
        </p:nvSpPr>
        <p:spPr>
          <a:xfrm>
            <a:off x="7779434" y="82274"/>
            <a:ext cx="3657600" cy="15068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descr="A close up of a map&#10;&#10;Description automatically generated">
            <a:extLst>
              <a:ext uri="{FF2B5EF4-FFF2-40B4-BE49-F238E27FC236}">
                <a16:creationId xmlns:a16="http://schemas.microsoft.com/office/drawing/2014/main" id="{5B02156C-9A62-44B0-8126-EAE251B7170E}"/>
              </a:ext>
            </a:extLst>
          </p:cNvPr>
          <p:cNvPicPr>
            <a:picLocks noChangeAspect="1"/>
          </p:cNvPicPr>
          <p:nvPr/>
        </p:nvPicPr>
        <p:blipFill rotWithShape="1">
          <a:blip r:embed="rId3">
            <a:extLst>
              <a:ext uri="{28A0092B-C50C-407E-A947-70E740481C1C}">
                <a14:useLocalDpi xmlns:a14="http://schemas.microsoft.com/office/drawing/2010/main" val="0"/>
              </a:ext>
            </a:extLst>
          </a:blip>
          <a:srcRect l="24346" t="89804" r="17399" b="61"/>
          <a:stretch/>
        </p:blipFill>
        <p:spPr>
          <a:xfrm>
            <a:off x="6334966" y="4518694"/>
            <a:ext cx="4994031" cy="534572"/>
          </a:xfrm>
          <a:prstGeom prst="rect">
            <a:avLst/>
          </a:prstGeom>
        </p:spPr>
      </p:pic>
      <p:sp>
        <p:nvSpPr>
          <p:cNvPr id="20" name="TextBox 19">
            <a:extLst>
              <a:ext uri="{FF2B5EF4-FFF2-40B4-BE49-F238E27FC236}">
                <a16:creationId xmlns:a16="http://schemas.microsoft.com/office/drawing/2014/main" id="{EE21F3C4-A2C8-4118-ADFC-319C68D30A45}"/>
              </a:ext>
            </a:extLst>
          </p:cNvPr>
          <p:cNvSpPr txBox="1"/>
          <p:nvPr/>
        </p:nvSpPr>
        <p:spPr>
          <a:xfrm flipH="1">
            <a:off x="326549" y="6343456"/>
            <a:ext cx="7230793" cy="461665"/>
          </a:xfrm>
          <a:prstGeom prst="rect">
            <a:avLst/>
          </a:prstGeom>
          <a:noFill/>
        </p:spPr>
        <p:txBody>
          <a:bodyPr wrap="square" rtlCol="0">
            <a:spAutoFit/>
          </a:bodyPr>
          <a:lstStyle/>
          <a:p>
            <a:r>
              <a:rPr lang="en-GB" sz="1200" dirty="0"/>
              <a:t>MER: Mass Eruption Rate			PSD: Particle Size Distribution</a:t>
            </a:r>
          </a:p>
          <a:p>
            <a:r>
              <a:rPr lang="en-GB" sz="1200" dirty="0"/>
              <a:t>DFAF: Distal Fine Ash Fraction</a:t>
            </a:r>
          </a:p>
        </p:txBody>
      </p:sp>
      <p:sp useBgFill="1">
        <p:nvSpPr>
          <p:cNvPr id="2" name="TextBox 1">
            <a:extLst>
              <a:ext uri="{FF2B5EF4-FFF2-40B4-BE49-F238E27FC236}">
                <a16:creationId xmlns:a16="http://schemas.microsoft.com/office/drawing/2014/main" id="{1B2B1C29-E4EF-4C29-A3A9-2361F3AEEBF9}"/>
              </a:ext>
            </a:extLst>
          </p:cNvPr>
          <p:cNvSpPr txBox="1"/>
          <p:nvPr/>
        </p:nvSpPr>
        <p:spPr>
          <a:xfrm>
            <a:off x="6386732" y="123107"/>
            <a:ext cx="998806" cy="338554"/>
          </a:xfrm>
          <a:prstGeom prst="rect">
            <a:avLst/>
          </a:prstGeom>
        </p:spPr>
        <p:txBody>
          <a:bodyPr wrap="square" rtlCol="0">
            <a:spAutoFit/>
          </a:bodyPr>
          <a:lstStyle/>
          <a:p>
            <a:r>
              <a:rPr lang="en-GB" sz="1600" dirty="0"/>
              <a:t>Default</a:t>
            </a:r>
          </a:p>
        </p:txBody>
      </p:sp>
      <p:sp useBgFill="1">
        <p:nvSpPr>
          <p:cNvPr id="22" name="TextBox 21">
            <a:extLst>
              <a:ext uri="{FF2B5EF4-FFF2-40B4-BE49-F238E27FC236}">
                <a16:creationId xmlns:a16="http://schemas.microsoft.com/office/drawing/2014/main" id="{1AE0AD36-475C-4AA8-9F1B-DB44BBB73ABE}"/>
              </a:ext>
            </a:extLst>
          </p:cNvPr>
          <p:cNvSpPr txBox="1"/>
          <p:nvPr/>
        </p:nvSpPr>
        <p:spPr>
          <a:xfrm>
            <a:off x="9802836" y="137357"/>
            <a:ext cx="998806" cy="338554"/>
          </a:xfrm>
          <a:prstGeom prst="rect">
            <a:avLst/>
          </a:prstGeom>
        </p:spPr>
        <p:txBody>
          <a:bodyPr wrap="square" rtlCol="0">
            <a:spAutoFit/>
          </a:bodyPr>
          <a:lstStyle/>
          <a:p>
            <a:r>
              <a:rPr lang="en-GB" sz="1600" dirty="0"/>
              <a:t>MER</a:t>
            </a:r>
          </a:p>
        </p:txBody>
      </p:sp>
      <p:sp useBgFill="1">
        <p:nvSpPr>
          <p:cNvPr id="24" name="TextBox 23">
            <a:extLst>
              <a:ext uri="{FF2B5EF4-FFF2-40B4-BE49-F238E27FC236}">
                <a16:creationId xmlns:a16="http://schemas.microsoft.com/office/drawing/2014/main" id="{E34AE060-83F2-4E23-8248-2EF80E80EE49}"/>
              </a:ext>
            </a:extLst>
          </p:cNvPr>
          <p:cNvSpPr txBox="1"/>
          <p:nvPr/>
        </p:nvSpPr>
        <p:spPr>
          <a:xfrm>
            <a:off x="6334966" y="2311801"/>
            <a:ext cx="998806" cy="338554"/>
          </a:xfrm>
          <a:prstGeom prst="rect">
            <a:avLst/>
          </a:prstGeom>
        </p:spPr>
        <p:txBody>
          <a:bodyPr wrap="square" rtlCol="0">
            <a:spAutoFit/>
          </a:bodyPr>
          <a:lstStyle/>
          <a:p>
            <a:r>
              <a:rPr lang="en-GB" sz="1600" dirty="0"/>
              <a:t>PSD</a:t>
            </a:r>
          </a:p>
        </p:txBody>
      </p:sp>
      <p:sp useBgFill="1">
        <p:nvSpPr>
          <p:cNvPr id="25" name="TextBox 24">
            <a:extLst>
              <a:ext uri="{FF2B5EF4-FFF2-40B4-BE49-F238E27FC236}">
                <a16:creationId xmlns:a16="http://schemas.microsoft.com/office/drawing/2014/main" id="{C145D494-4EE4-4B27-AE45-13B5B514822E}"/>
              </a:ext>
            </a:extLst>
          </p:cNvPr>
          <p:cNvSpPr txBox="1"/>
          <p:nvPr/>
        </p:nvSpPr>
        <p:spPr>
          <a:xfrm>
            <a:off x="9802836" y="2311801"/>
            <a:ext cx="998806" cy="338554"/>
          </a:xfrm>
          <a:prstGeom prst="rect">
            <a:avLst/>
          </a:prstGeom>
        </p:spPr>
        <p:txBody>
          <a:bodyPr wrap="square" rtlCol="0">
            <a:spAutoFit/>
          </a:bodyPr>
          <a:lstStyle/>
          <a:p>
            <a:r>
              <a:rPr lang="en-GB" sz="1600" dirty="0"/>
              <a:t>Shape</a:t>
            </a:r>
          </a:p>
        </p:txBody>
      </p:sp>
      <p:pic>
        <p:nvPicPr>
          <p:cNvPr id="14" name="Picture 13" descr="A drawing of a face&#10;&#10;Description automatically generated">
            <a:extLst>
              <a:ext uri="{FF2B5EF4-FFF2-40B4-BE49-F238E27FC236}">
                <a16:creationId xmlns:a16="http://schemas.microsoft.com/office/drawing/2014/main" id="{2F9307CA-F1C1-44B6-82E8-9469932D4D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92141" y="6428558"/>
            <a:ext cx="1227411" cy="429442"/>
          </a:xfrm>
          <a:prstGeom prst="rect">
            <a:avLst/>
          </a:prstGeom>
        </p:spPr>
      </p:pic>
    </p:spTree>
    <p:extLst>
      <p:ext uri="{BB962C8B-B14F-4D97-AF65-F5344CB8AC3E}">
        <p14:creationId xmlns:p14="http://schemas.microsoft.com/office/powerpoint/2010/main" val="3064388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8B7622C-B798-4AB0-8F75-6C87A7601B07}"/>
              </a:ext>
            </a:extLst>
          </p:cNvPr>
          <p:cNvPicPr>
            <a:picLocks noChangeAspect="1"/>
          </p:cNvPicPr>
          <p:nvPr/>
        </p:nvPicPr>
        <p:blipFill rotWithShape="1">
          <a:blip r:embed="rId2">
            <a:extLst>
              <a:ext uri="{28A0092B-C50C-407E-A947-70E740481C1C}">
                <a14:useLocalDpi xmlns:a14="http://schemas.microsoft.com/office/drawing/2010/main" val="0"/>
              </a:ext>
            </a:extLst>
          </a:blip>
          <a:srcRect l="50880" b="31482"/>
          <a:stretch/>
        </p:blipFill>
        <p:spPr>
          <a:xfrm>
            <a:off x="7206539" y="2760585"/>
            <a:ext cx="4556558" cy="3105266"/>
          </a:xfrm>
          <a:prstGeom prst="rect">
            <a:avLst/>
          </a:prstGeom>
        </p:spPr>
      </p:pic>
      <p:sp>
        <p:nvSpPr>
          <p:cNvPr id="7" name="Rectangle 6">
            <a:extLst>
              <a:ext uri="{FF2B5EF4-FFF2-40B4-BE49-F238E27FC236}">
                <a16:creationId xmlns:a16="http://schemas.microsoft.com/office/drawing/2014/main" id="{DFBE198C-567D-4738-A9BD-6039EF6F674C}"/>
              </a:ext>
            </a:extLst>
          </p:cNvPr>
          <p:cNvSpPr/>
          <p:nvPr/>
        </p:nvSpPr>
        <p:spPr>
          <a:xfrm>
            <a:off x="195298" y="4831243"/>
            <a:ext cx="6089407" cy="1431161"/>
          </a:xfrm>
          <a:prstGeom prst="rect">
            <a:avLst/>
          </a:prstGeom>
          <a:solidFill>
            <a:schemeClr val="accent2">
              <a:alpha val="50000"/>
            </a:schemeClr>
          </a:solidFill>
          <a:ln w="25400">
            <a:solidFill>
              <a:schemeClr val="accent2">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sp>
        <p:nvSpPr>
          <p:cNvPr id="36" name="TextBox 35">
            <a:extLst>
              <a:ext uri="{FF2B5EF4-FFF2-40B4-BE49-F238E27FC236}">
                <a16:creationId xmlns:a16="http://schemas.microsoft.com/office/drawing/2014/main" id="{05D4FDCC-7CA9-41E0-A2BA-D09DCCB52CE2}"/>
              </a:ext>
            </a:extLst>
          </p:cNvPr>
          <p:cNvSpPr txBox="1"/>
          <p:nvPr/>
        </p:nvSpPr>
        <p:spPr>
          <a:xfrm>
            <a:off x="226576" y="4810822"/>
            <a:ext cx="6089407" cy="1431161"/>
          </a:xfrm>
          <a:prstGeom prst="rect">
            <a:avLst/>
          </a:prstGeom>
          <a:noFill/>
          <a:ln w="28575">
            <a:noFill/>
          </a:ln>
        </p:spPr>
        <p:txBody>
          <a:bodyPr wrap="square" rtlCol="0">
            <a:spAutoFit/>
          </a:bodyPr>
          <a:lstStyle/>
          <a:p>
            <a:pPr>
              <a:spcAft>
                <a:spcPts val="600"/>
              </a:spcAft>
            </a:pPr>
            <a:r>
              <a:rPr lang="en-GB" b="1" dirty="0"/>
              <a:t>4. New Code Optimisation</a:t>
            </a:r>
            <a:endParaRPr lang="en-GB" sz="1600" dirty="0"/>
          </a:p>
          <a:p>
            <a:r>
              <a:rPr lang="en-US" sz="1600" dirty="0"/>
              <a:t>We are using a hybrid approach to running NAME on the VAAC system, using OpenMP and MPI. Run times have improved by approx. a factor of ten, compared to using our historical serial code </a:t>
            </a:r>
            <a:r>
              <a:rPr lang="en-US" sz="1400" dirty="0"/>
              <a:t>(Stratford et al., 2018).</a:t>
            </a:r>
            <a:endParaRPr lang="en-GB" sz="1400" dirty="0"/>
          </a:p>
        </p:txBody>
      </p:sp>
      <p:grpSp>
        <p:nvGrpSpPr>
          <p:cNvPr id="10" name="Group 9">
            <a:extLst>
              <a:ext uri="{FF2B5EF4-FFF2-40B4-BE49-F238E27FC236}">
                <a16:creationId xmlns:a16="http://schemas.microsoft.com/office/drawing/2014/main" id="{7DC08AC7-5BD5-4692-BCEF-6331A3D2C892}"/>
              </a:ext>
            </a:extLst>
          </p:cNvPr>
          <p:cNvGrpSpPr/>
          <p:nvPr/>
        </p:nvGrpSpPr>
        <p:grpSpPr>
          <a:xfrm>
            <a:off x="195298" y="669832"/>
            <a:ext cx="6775311" cy="4037933"/>
            <a:chOff x="-76356" y="1087439"/>
            <a:chExt cx="6775311" cy="4037933"/>
          </a:xfrm>
        </p:grpSpPr>
        <p:sp>
          <p:nvSpPr>
            <p:cNvPr id="6" name="Rectangle 5">
              <a:extLst>
                <a:ext uri="{FF2B5EF4-FFF2-40B4-BE49-F238E27FC236}">
                  <a16:creationId xmlns:a16="http://schemas.microsoft.com/office/drawing/2014/main" id="{372FA660-C842-4B7C-B019-6750B59F3B4B}"/>
                </a:ext>
              </a:extLst>
            </p:cNvPr>
            <p:cNvSpPr/>
            <p:nvPr/>
          </p:nvSpPr>
          <p:spPr>
            <a:xfrm>
              <a:off x="-76356" y="1087439"/>
              <a:ext cx="6698989" cy="4037933"/>
            </a:xfrm>
            <a:prstGeom prst="rect">
              <a:avLst/>
            </a:prstGeom>
            <a:solidFill>
              <a:schemeClr val="accent2">
                <a:alpha val="50000"/>
              </a:schemeClr>
            </a:solidFill>
            <a:ln w="25400">
              <a:solidFill>
                <a:schemeClr val="accent2">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sp>
          <p:nvSpPr>
            <p:cNvPr id="35" name="TextBox 34">
              <a:extLst>
                <a:ext uri="{FF2B5EF4-FFF2-40B4-BE49-F238E27FC236}">
                  <a16:creationId xmlns:a16="http://schemas.microsoft.com/office/drawing/2014/main" id="{9B1E08E0-D525-490A-A877-3092C252482B}"/>
                </a:ext>
              </a:extLst>
            </p:cNvPr>
            <p:cNvSpPr txBox="1"/>
            <p:nvPr/>
          </p:nvSpPr>
          <p:spPr>
            <a:xfrm>
              <a:off x="-26522" y="1190496"/>
              <a:ext cx="6725477" cy="3893374"/>
            </a:xfrm>
            <a:prstGeom prst="rect">
              <a:avLst/>
            </a:prstGeom>
            <a:noFill/>
            <a:ln w="28575">
              <a:noFill/>
            </a:ln>
          </p:spPr>
          <p:txBody>
            <a:bodyPr wrap="square" rtlCol="0">
              <a:spAutoFit/>
            </a:bodyPr>
            <a:lstStyle/>
            <a:p>
              <a:pPr>
                <a:spcAft>
                  <a:spcPts val="600"/>
                </a:spcAft>
              </a:pPr>
              <a:r>
                <a:rPr lang="en-GB" b="1" dirty="0"/>
                <a:t>3. Improved Representation of the Vertical and Horizontal Transport of Ash in NAME</a:t>
              </a:r>
            </a:p>
            <a:p>
              <a:endParaRPr lang="en-GB" sz="1600" dirty="0"/>
            </a:p>
            <a:p>
              <a:r>
                <a:rPr lang="en-GB" sz="1600" i="1" dirty="0"/>
                <a:t>Atmospheric Processes</a:t>
              </a:r>
            </a:p>
            <a:p>
              <a:pPr marL="285750" indent="-285750">
                <a:buFont typeface="Arial" panose="020B0604020202020204" pitchFamily="34" charset="0"/>
                <a:buChar char="•"/>
              </a:pPr>
              <a:r>
                <a:rPr lang="en-GB" sz="1600" dirty="0"/>
                <a:t>Revised scheme for representing unresolved horizontal mesoscale motions </a:t>
              </a:r>
              <a:r>
                <a:rPr lang="en-GB" sz="1400" dirty="0"/>
                <a:t>(Webster et al., 2018)</a:t>
              </a:r>
            </a:p>
            <a:p>
              <a:pPr marL="285750" indent="-285750">
                <a:buFont typeface="Arial" panose="020B0604020202020204" pitchFamily="34" charset="0"/>
                <a:buChar char="•"/>
              </a:pPr>
              <a:r>
                <a:rPr lang="en-US" sz="1600" dirty="0"/>
                <a:t>New parametrization of deep convection over the entire troposphere </a:t>
              </a:r>
              <a:r>
                <a:rPr lang="en-US" dirty="0"/>
                <a:t>(</a:t>
              </a:r>
              <a:r>
                <a:rPr lang="en-US" sz="1400" dirty="0" err="1"/>
                <a:t>Meneguz</a:t>
              </a:r>
              <a:r>
                <a:rPr lang="en-US" sz="1400" dirty="0"/>
                <a:t> and Thomson, 2014</a:t>
              </a:r>
              <a:r>
                <a:rPr lang="en-US" dirty="0"/>
                <a:t>)</a:t>
              </a:r>
            </a:p>
            <a:p>
              <a:pPr marL="285750" indent="-285750">
                <a:buFont typeface="Arial" panose="020B0604020202020204" pitchFamily="34" charset="0"/>
                <a:buChar char="•"/>
              </a:pPr>
              <a:r>
                <a:rPr lang="en-US" sz="1600" dirty="0"/>
                <a:t>New wet deposition scheme which accounts for the known dependency of scavenging coefficients on particle size and solubility                       </a:t>
              </a:r>
              <a:r>
                <a:rPr lang="en-US" sz="1400" dirty="0"/>
                <a:t>(Webster et al., 2017)</a:t>
              </a:r>
            </a:p>
            <a:p>
              <a:endParaRPr lang="en-US" sz="1400" i="1" dirty="0"/>
            </a:p>
            <a:p>
              <a:r>
                <a:rPr lang="en-GB" sz="1600" i="1" dirty="0"/>
                <a:t>Sedimentation</a:t>
              </a:r>
            </a:p>
            <a:p>
              <a:pPr marL="285750" indent="-285750">
                <a:buFont typeface="Arial" panose="020B0604020202020204" pitchFamily="34" charset="0"/>
                <a:buChar char="•"/>
              </a:pPr>
              <a:r>
                <a:rPr lang="en-GB" sz="1600" dirty="0"/>
                <a:t>Implemented the </a:t>
              </a:r>
              <a:r>
                <a:rPr lang="en-GB" sz="1600" dirty="0" err="1"/>
                <a:t>Ganser</a:t>
              </a:r>
              <a:r>
                <a:rPr lang="en-GB" sz="1600" dirty="0"/>
                <a:t> drag equation to represent non-spherical ash </a:t>
              </a:r>
              <a:r>
                <a:rPr lang="en-GB" sz="1400" dirty="0"/>
                <a:t>(Saxby et al., 2018, 2020)</a:t>
              </a:r>
            </a:p>
          </p:txBody>
        </p:sp>
      </p:grpSp>
      <p:pic>
        <p:nvPicPr>
          <p:cNvPr id="9" name="Picture 8" descr="A close up of a map&#10;&#10;Description automatically generated">
            <a:extLst>
              <a:ext uri="{FF2B5EF4-FFF2-40B4-BE49-F238E27FC236}">
                <a16:creationId xmlns:a16="http://schemas.microsoft.com/office/drawing/2014/main" id="{EFB941F0-2180-45F5-9381-EB0F0730228D}"/>
              </a:ext>
            </a:extLst>
          </p:cNvPr>
          <p:cNvPicPr>
            <a:picLocks noChangeAspect="1"/>
          </p:cNvPicPr>
          <p:nvPr/>
        </p:nvPicPr>
        <p:blipFill rotWithShape="1">
          <a:blip r:embed="rId2">
            <a:extLst>
              <a:ext uri="{28A0092B-C50C-407E-A947-70E740481C1C}">
                <a14:useLocalDpi xmlns:a14="http://schemas.microsoft.com/office/drawing/2010/main" val="0"/>
              </a:ext>
            </a:extLst>
          </a:blip>
          <a:srcRect r="49318" b="35216"/>
          <a:stretch/>
        </p:blipFill>
        <p:spPr>
          <a:xfrm>
            <a:off x="7078291" y="0"/>
            <a:ext cx="4648251" cy="2902857"/>
          </a:xfrm>
          <a:prstGeom prst="rect">
            <a:avLst/>
          </a:prstGeom>
        </p:spPr>
      </p:pic>
      <p:pic>
        <p:nvPicPr>
          <p:cNvPr id="15" name="Picture 14" descr="A close up of a map&#10;&#10;Description automatically generated">
            <a:extLst>
              <a:ext uri="{FF2B5EF4-FFF2-40B4-BE49-F238E27FC236}">
                <a16:creationId xmlns:a16="http://schemas.microsoft.com/office/drawing/2014/main" id="{A70179F2-306F-43A3-9172-076C30B24062}"/>
              </a:ext>
            </a:extLst>
          </p:cNvPr>
          <p:cNvPicPr>
            <a:picLocks noChangeAspect="1"/>
          </p:cNvPicPr>
          <p:nvPr/>
        </p:nvPicPr>
        <p:blipFill rotWithShape="1">
          <a:blip r:embed="rId3">
            <a:extLst>
              <a:ext uri="{28A0092B-C50C-407E-A947-70E740481C1C}">
                <a14:useLocalDpi xmlns:a14="http://schemas.microsoft.com/office/drawing/2010/main" val="0"/>
              </a:ext>
            </a:extLst>
          </a:blip>
          <a:srcRect l="24346" t="89804" r="17399" b="61"/>
          <a:stretch/>
        </p:blipFill>
        <p:spPr>
          <a:xfrm>
            <a:off x="7206539" y="6349930"/>
            <a:ext cx="4522322" cy="484079"/>
          </a:xfrm>
          <a:prstGeom prst="rect">
            <a:avLst/>
          </a:prstGeom>
        </p:spPr>
      </p:pic>
      <p:sp>
        <p:nvSpPr>
          <p:cNvPr id="11" name="TextBox 10">
            <a:extLst>
              <a:ext uri="{FF2B5EF4-FFF2-40B4-BE49-F238E27FC236}">
                <a16:creationId xmlns:a16="http://schemas.microsoft.com/office/drawing/2014/main" id="{240314E3-166A-41C1-8004-4BB9AB74DE57}"/>
              </a:ext>
            </a:extLst>
          </p:cNvPr>
          <p:cNvSpPr txBox="1"/>
          <p:nvPr/>
        </p:nvSpPr>
        <p:spPr>
          <a:xfrm>
            <a:off x="6612835" y="5611266"/>
            <a:ext cx="5579165" cy="738664"/>
          </a:xfrm>
          <a:prstGeom prst="rect">
            <a:avLst/>
          </a:prstGeom>
          <a:noFill/>
        </p:spPr>
        <p:txBody>
          <a:bodyPr wrap="square" rtlCol="0">
            <a:spAutoFit/>
          </a:bodyPr>
          <a:lstStyle/>
          <a:p>
            <a:r>
              <a:rPr lang="en-GB" sz="1400" b="1" dirty="0"/>
              <a:t>Figure: Comparison of NAME average ash concentrations </a:t>
            </a:r>
            <a:r>
              <a:rPr lang="en-US" sz="1400" b="1" dirty="0"/>
              <a:t>in the Eyjafjallajökull ash cloud at </a:t>
            </a:r>
            <a:r>
              <a:rPr lang="en-GB" sz="1400" b="1" dirty="0"/>
              <a:t>12:00 – 18:00 UTC</a:t>
            </a:r>
            <a:r>
              <a:rPr lang="en-US" sz="1400" b="1" dirty="0"/>
              <a:t> on 18 May 2010  FL00-200, using the original and new wet deposition schemes. </a:t>
            </a:r>
            <a:endParaRPr lang="en-GB" sz="1400" b="1" dirty="0"/>
          </a:p>
        </p:txBody>
      </p:sp>
      <p:sp>
        <p:nvSpPr>
          <p:cNvPr id="2" name="TextBox 1">
            <a:extLst>
              <a:ext uri="{FF2B5EF4-FFF2-40B4-BE49-F238E27FC236}">
                <a16:creationId xmlns:a16="http://schemas.microsoft.com/office/drawing/2014/main" id="{204F12D5-C493-4102-B63B-25373B04CBB3}"/>
              </a:ext>
            </a:extLst>
          </p:cNvPr>
          <p:cNvSpPr txBox="1"/>
          <p:nvPr/>
        </p:nvSpPr>
        <p:spPr>
          <a:xfrm>
            <a:off x="151606" y="6406963"/>
            <a:ext cx="4522322" cy="461665"/>
          </a:xfrm>
          <a:prstGeom prst="rect">
            <a:avLst/>
          </a:prstGeom>
          <a:noFill/>
        </p:spPr>
        <p:txBody>
          <a:bodyPr wrap="square" rtlCol="0">
            <a:spAutoFit/>
          </a:bodyPr>
          <a:lstStyle/>
          <a:p>
            <a:r>
              <a:rPr lang="en-US" sz="1200" dirty="0"/>
              <a:t>OpenMP: shared memory parallelism</a:t>
            </a:r>
          </a:p>
          <a:p>
            <a:r>
              <a:rPr lang="en-US" sz="1200" dirty="0"/>
              <a:t>MPI: distributed memory parallelism</a:t>
            </a:r>
            <a:endParaRPr lang="en-GB" sz="1200" dirty="0"/>
          </a:p>
        </p:txBody>
      </p:sp>
    </p:spTree>
    <p:extLst>
      <p:ext uri="{BB962C8B-B14F-4D97-AF65-F5344CB8AC3E}">
        <p14:creationId xmlns:p14="http://schemas.microsoft.com/office/powerpoint/2010/main" val="387162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3F862A-D42F-48ED-8245-71F25BC007A3}"/>
              </a:ext>
            </a:extLst>
          </p:cNvPr>
          <p:cNvSpPr/>
          <p:nvPr/>
        </p:nvSpPr>
        <p:spPr>
          <a:xfrm>
            <a:off x="5022166" y="154745"/>
            <a:ext cx="7062142" cy="6063175"/>
          </a:xfrm>
          <a:prstGeom prst="rect">
            <a:avLst/>
          </a:prstGeom>
          <a:solidFill>
            <a:schemeClr val="accent3">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70AB3019-AB56-40ED-99C7-611BF51A7332}"/>
              </a:ext>
            </a:extLst>
          </p:cNvPr>
          <p:cNvSpPr/>
          <p:nvPr/>
        </p:nvSpPr>
        <p:spPr>
          <a:xfrm>
            <a:off x="191115" y="1008653"/>
            <a:ext cx="4747630" cy="3539429"/>
          </a:xfrm>
          <a:prstGeom prst="rect">
            <a:avLst/>
          </a:prstGeom>
          <a:solidFill>
            <a:schemeClr val="bg1">
              <a:alpha val="50000"/>
            </a:schemeClr>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a:extLst>
              <a:ext uri="{FF2B5EF4-FFF2-40B4-BE49-F238E27FC236}">
                <a16:creationId xmlns:a16="http://schemas.microsoft.com/office/drawing/2014/main" id="{10530413-6DCA-465A-9263-737D3B1FF7D9}"/>
              </a:ext>
            </a:extLst>
          </p:cNvPr>
          <p:cNvSpPr txBox="1"/>
          <p:nvPr/>
        </p:nvSpPr>
        <p:spPr>
          <a:xfrm>
            <a:off x="5124834" y="209170"/>
            <a:ext cx="6669601" cy="6063198"/>
          </a:xfrm>
          <a:prstGeom prst="rect">
            <a:avLst/>
          </a:prstGeom>
          <a:noFill/>
          <a:ln w="28575">
            <a:noFill/>
          </a:ln>
        </p:spPr>
        <p:txBody>
          <a:bodyPr wrap="square" rtlCol="0">
            <a:spAutoFit/>
          </a:bodyPr>
          <a:lstStyle/>
          <a:p>
            <a:r>
              <a:rPr lang="en-GB" b="1" dirty="0"/>
              <a:t>Recommendations for future scientific development for improving operational dispersion modelling of volcanic ash</a:t>
            </a:r>
            <a:endParaRPr lang="en-US" b="1" dirty="0"/>
          </a:p>
          <a:p>
            <a:endParaRPr lang="en-GB" sz="1600" dirty="0"/>
          </a:p>
          <a:p>
            <a:r>
              <a:rPr lang="en-GB" sz="1600" i="1" dirty="0"/>
              <a:t>Atmospheric Processes</a:t>
            </a:r>
          </a:p>
          <a:p>
            <a:pPr marL="285750" indent="-285750">
              <a:buFont typeface="Arial" panose="020B0604020202020204" pitchFamily="34" charset="0"/>
              <a:buChar char="•"/>
            </a:pPr>
            <a:r>
              <a:rPr lang="en-US" sz="1600" dirty="0"/>
              <a:t>Higher temporal and vertical resolution global met data</a:t>
            </a:r>
            <a:endParaRPr lang="en-GB" sz="1600" dirty="0"/>
          </a:p>
          <a:p>
            <a:pPr marL="285750" indent="-285750">
              <a:buFont typeface="Arial" panose="020B0604020202020204" pitchFamily="34" charset="0"/>
              <a:buChar char="•"/>
            </a:pPr>
            <a:r>
              <a:rPr lang="en-GB" sz="1600" dirty="0"/>
              <a:t>Representing varying free tropospheric turbulence </a:t>
            </a:r>
            <a:r>
              <a:rPr lang="en-GB" sz="1400" dirty="0"/>
              <a:t>(Dacre et al., 2015)</a:t>
            </a:r>
          </a:p>
          <a:p>
            <a:pPr marL="285750" indent="-285750">
              <a:buFont typeface="Arial" panose="020B0604020202020204" pitchFamily="34" charset="0"/>
              <a:buChar char="•"/>
            </a:pPr>
            <a:r>
              <a:rPr lang="en-GB" sz="1600" dirty="0"/>
              <a:t>Using ensemble meteorological data (MOGREPS-G)</a:t>
            </a:r>
          </a:p>
          <a:p>
            <a:endParaRPr lang="en-US" sz="1600" dirty="0"/>
          </a:p>
          <a:p>
            <a:r>
              <a:rPr lang="en-US" sz="1600" i="1" dirty="0"/>
              <a:t>Modelling Volcanic Ash in the Atmosphere</a:t>
            </a:r>
          </a:p>
          <a:p>
            <a:pPr marL="285750" indent="-285750">
              <a:buFont typeface="Arial" panose="020B0604020202020204" pitchFamily="34" charset="0"/>
              <a:buChar char="•"/>
            </a:pPr>
            <a:r>
              <a:rPr lang="en-US" sz="1600" dirty="0"/>
              <a:t>Implementation of an umbrella cloud scheme </a:t>
            </a:r>
            <a:r>
              <a:rPr lang="en-US" sz="1400" dirty="0"/>
              <a:t>(Webster et al., 2020)</a:t>
            </a:r>
          </a:p>
          <a:p>
            <a:pPr marL="285750" indent="-285750">
              <a:buFont typeface="Arial" panose="020B0604020202020204" pitchFamily="34" charset="0"/>
              <a:buChar char="•"/>
            </a:pPr>
            <a:r>
              <a:rPr lang="en-US" sz="1600" dirty="0"/>
              <a:t>Constraining uncertainty on MER and vertical distribution of ash at the source. </a:t>
            </a:r>
            <a:endParaRPr lang="en-US" sz="1400" dirty="0"/>
          </a:p>
          <a:p>
            <a:pPr marL="285750" indent="-285750">
              <a:buFont typeface="Arial" panose="020B0604020202020204" pitchFamily="34" charset="0"/>
              <a:buChar char="•"/>
            </a:pPr>
            <a:r>
              <a:rPr lang="en-US" sz="1600" dirty="0"/>
              <a:t>Representing near-source processes (aggregation, gravitational instabilities) and constraining DFAF.</a:t>
            </a:r>
          </a:p>
          <a:p>
            <a:endParaRPr lang="en-US" sz="1600" dirty="0"/>
          </a:p>
          <a:p>
            <a:r>
              <a:rPr lang="en-US" sz="1600" i="1" dirty="0"/>
              <a:t>Integrating Observations</a:t>
            </a:r>
          </a:p>
          <a:p>
            <a:pPr marL="285750" indent="-285750">
              <a:buFont typeface="Arial" panose="020B0604020202020204" pitchFamily="34" charset="0"/>
              <a:buChar char="•"/>
            </a:pPr>
            <a:r>
              <a:rPr lang="en-US" sz="1600" dirty="0"/>
              <a:t>Data assimilation and Inversion</a:t>
            </a:r>
          </a:p>
          <a:p>
            <a:r>
              <a:rPr lang="en-GB" sz="1600" dirty="0"/>
              <a:t>	</a:t>
            </a:r>
            <a:endParaRPr lang="en-US" sz="1600" dirty="0"/>
          </a:p>
          <a:p>
            <a:r>
              <a:rPr lang="en-GB" sz="1600" i="1" dirty="0"/>
              <a:t>Computer Resources</a:t>
            </a:r>
          </a:p>
          <a:p>
            <a:pPr marL="285750" indent="-285750">
              <a:buFont typeface="Arial" panose="020B0604020202020204" pitchFamily="34" charset="0"/>
              <a:buChar char="•"/>
            </a:pPr>
            <a:r>
              <a:rPr lang="en-GB" sz="1600" dirty="0"/>
              <a:t>Further code optimisation and parallelisation strategies </a:t>
            </a:r>
          </a:p>
          <a:p>
            <a:pPr marL="285750" indent="-285750">
              <a:buFont typeface="Arial" panose="020B0604020202020204" pitchFamily="34" charset="0"/>
              <a:buChar char="•"/>
            </a:pPr>
            <a:r>
              <a:rPr lang="en-GB" sz="1600" dirty="0"/>
              <a:t>Next generation modelling systems (architectures)</a:t>
            </a:r>
          </a:p>
          <a:p>
            <a:endParaRPr lang="en-GB" sz="1600" dirty="0"/>
          </a:p>
          <a:p>
            <a:r>
              <a:rPr lang="en-US" sz="1600" dirty="0"/>
              <a:t>In addition, we advocate further model inter-comparison studies and conducting regular exercises.</a:t>
            </a:r>
          </a:p>
        </p:txBody>
      </p:sp>
      <p:sp>
        <p:nvSpPr>
          <p:cNvPr id="4" name="TextBox 3">
            <a:extLst>
              <a:ext uri="{FF2B5EF4-FFF2-40B4-BE49-F238E27FC236}">
                <a16:creationId xmlns:a16="http://schemas.microsoft.com/office/drawing/2014/main" id="{80E300A5-86C5-425D-95B3-0C0F2085A92D}"/>
              </a:ext>
            </a:extLst>
          </p:cNvPr>
          <p:cNvSpPr txBox="1"/>
          <p:nvPr/>
        </p:nvSpPr>
        <p:spPr>
          <a:xfrm>
            <a:off x="223200" y="1008653"/>
            <a:ext cx="4747631" cy="3539430"/>
          </a:xfrm>
          <a:prstGeom prst="rect">
            <a:avLst/>
          </a:prstGeom>
          <a:noFill/>
          <a:ln w="28575">
            <a:noFill/>
          </a:ln>
        </p:spPr>
        <p:txBody>
          <a:bodyPr wrap="square" rtlCol="0">
            <a:spAutoFit/>
          </a:bodyPr>
          <a:lstStyle/>
          <a:p>
            <a:r>
              <a:rPr lang="en-US" b="1" dirty="0"/>
              <a:t>Conclusions</a:t>
            </a:r>
          </a:p>
          <a:p>
            <a:endParaRPr lang="en-US" sz="1600" dirty="0"/>
          </a:p>
          <a:p>
            <a:r>
              <a:rPr lang="en-US" sz="1600" dirty="0"/>
              <a:t>Scientific and technical developments have resulted in a more robust modelling system at the London VAAC, ready to provide forecasts and guidance during the next volcanic ash event.</a:t>
            </a:r>
          </a:p>
          <a:p>
            <a:endParaRPr lang="en-US" sz="1600" dirty="0"/>
          </a:p>
          <a:p>
            <a:r>
              <a:rPr lang="en-US" sz="1600" dirty="0"/>
              <a:t>The work has involved collaboration with  academic partners and staff at other operational institutions. </a:t>
            </a:r>
          </a:p>
          <a:p>
            <a:endParaRPr lang="en-US" sz="1600" dirty="0"/>
          </a:p>
          <a:p>
            <a:r>
              <a:rPr lang="en-US" sz="1600" dirty="0"/>
              <a:t>Future collaboration will be vital for the ongoing development and validation of volcanic ash dispersion models. </a:t>
            </a:r>
          </a:p>
        </p:txBody>
      </p:sp>
      <p:sp>
        <p:nvSpPr>
          <p:cNvPr id="3" name="TextBox 2">
            <a:extLst>
              <a:ext uri="{FF2B5EF4-FFF2-40B4-BE49-F238E27FC236}">
                <a16:creationId xmlns:a16="http://schemas.microsoft.com/office/drawing/2014/main" id="{80A40FF8-DAF4-4A7C-9E1E-BF98209C69A4}"/>
              </a:ext>
            </a:extLst>
          </p:cNvPr>
          <p:cNvSpPr txBox="1"/>
          <p:nvPr/>
        </p:nvSpPr>
        <p:spPr>
          <a:xfrm>
            <a:off x="191115" y="4648260"/>
            <a:ext cx="4683456" cy="1569660"/>
          </a:xfrm>
          <a:prstGeom prst="rect">
            <a:avLst/>
          </a:prstGeom>
          <a:solidFill>
            <a:schemeClr val="bg2"/>
          </a:solidFill>
        </p:spPr>
        <p:txBody>
          <a:bodyPr wrap="square" rtlCol="0">
            <a:spAutoFit/>
          </a:bodyPr>
          <a:lstStyle/>
          <a:p>
            <a:r>
              <a:rPr lang="en-US" sz="1200" dirty="0"/>
              <a:t>Acknowledgments: We would like to thank the London VAAC meteorologists for their input on operational dispersion modelling, Mike Bush and Ken </a:t>
            </a:r>
            <a:r>
              <a:rPr lang="en-US" sz="1200" dirty="0" err="1"/>
              <a:t>Mylne</a:t>
            </a:r>
            <a:r>
              <a:rPr lang="en-US" sz="1200" dirty="0"/>
              <a:t> (Met Office) for their advice on the use of NWP met data and Nina Kristiansen for her support. We would also like to thank Alison Rust, Costanza Bonadonna, Kathy Cashman, Jen Saxby, Evie Snee and Sara Osman for sharing their expertise on volcanic ash which has led to the improvements in the use of ESPs at the London VAAC.</a:t>
            </a:r>
            <a:endParaRPr lang="en-GB" sz="1200" dirty="0"/>
          </a:p>
        </p:txBody>
      </p:sp>
      <p:pic>
        <p:nvPicPr>
          <p:cNvPr id="7" name="Picture 6" descr="A drawing of a face&#10;&#10;Description automatically generated">
            <a:extLst>
              <a:ext uri="{FF2B5EF4-FFF2-40B4-BE49-F238E27FC236}">
                <a16:creationId xmlns:a16="http://schemas.microsoft.com/office/drawing/2014/main" id="{E876177B-43B6-463F-99D9-73249F9C45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92141" y="6428558"/>
            <a:ext cx="1227411" cy="429442"/>
          </a:xfrm>
          <a:prstGeom prst="rect">
            <a:avLst/>
          </a:prstGeom>
        </p:spPr>
      </p:pic>
    </p:spTree>
    <p:extLst>
      <p:ext uri="{BB962C8B-B14F-4D97-AF65-F5344CB8AC3E}">
        <p14:creationId xmlns:p14="http://schemas.microsoft.com/office/powerpoint/2010/main" val="1465701077"/>
      </p:ext>
    </p:extLst>
  </p:cSld>
  <p:clrMapOvr>
    <a:masterClrMapping/>
  </p:clrMapOvr>
</p:sld>
</file>

<file path=ppt/theme/theme1.xml><?xml version="1.0" encoding="utf-8"?>
<a:theme xmlns:a="http://schemas.openxmlformats.org/drawingml/2006/main" name="1_Office Theme">
  <a:themeElements>
    <a:clrScheme name="Met Office">
      <a:dk1>
        <a:srgbClr val="2A2A2A"/>
      </a:dk1>
      <a:lt1>
        <a:srgbClr val="B9DC0C"/>
      </a:lt1>
      <a:dk2>
        <a:srgbClr val="2A2A2A"/>
      </a:dk2>
      <a:lt2>
        <a:srgbClr val="FFFFFF"/>
      </a:lt2>
      <a:accent1>
        <a:srgbClr val="50B9A4"/>
      </a:accent1>
      <a:accent2>
        <a:srgbClr val="007AA9"/>
      </a:accent2>
      <a:accent3>
        <a:srgbClr val="E47452"/>
      </a:accent3>
      <a:accent4>
        <a:srgbClr val="A1A0AA"/>
      </a:accent4>
      <a:accent5>
        <a:srgbClr val="FFFFFF"/>
      </a:accent5>
      <a:accent6>
        <a:srgbClr val="FFFFFF"/>
      </a:accent6>
      <a:hlink>
        <a:srgbClr val="0673F9"/>
      </a:hlink>
      <a:folHlink>
        <a:srgbClr val="6F2735"/>
      </a:folHlink>
    </a:clrScheme>
    <a:fontScheme name="Met Office">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Met_Office_PowerPoint_Template" id="{087F1D55-BA79-4962-BA6D-E15AF8FC5BA3}" vid="{26193FBF-F427-4F77-AA54-31FE1D919D3D}"/>
    </a:ext>
  </a:extLst>
</a:theme>
</file>

<file path=docProps/app.xml><?xml version="1.0" encoding="utf-8"?>
<Properties xmlns="http://schemas.openxmlformats.org/officeDocument/2006/extended-properties" xmlns:vt="http://schemas.openxmlformats.org/officeDocument/2006/docPropsVTypes">
  <TotalTime>615</TotalTime>
  <Words>1026</Words>
  <Application>Microsoft Office PowerPoint</Application>
  <PresentationFormat>Widescreen</PresentationFormat>
  <Paragraphs>113</Paragraphs>
  <Slides>6</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6</vt:i4>
      </vt:variant>
    </vt:vector>
  </HeadingPairs>
  <TitlesOfParts>
    <vt:vector size="8" baseType="lpstr">
      <vt:lpstr>Arial</vt:lpstr>
      <vt:lpstr>1_Office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Beckett, Frances</dc:creator>
  <cp:lastModifiedBy>Beckett, Frances</cp:lastModifiedBy>
  <cp:revision>59</cp:revision>
  <dcterms:created xsi:type="dcterms:W3CDTF">2020-04-24T11:12:12Z</dcterms:created>
  <dcterms:modified xsi:type="dcterms:W3CDTF">2020-04-29T15:01:00Z</dcterms:modified>
</cp:coreProperties>
</file>