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717" r:id="rId2"/>
    <p:sldMasterId id="2147483737" r:id="rId3"/>
  </p:sldMasterIdLst>
  <p:notesMasterIdLst>
    <p:notesMasterId r:id="rId22"/>
  </p:notesMasterIdLst>
  <p:handoutMasterIdLst>
    <p:handoutMasterId r:id="rId23"/>
  </p:handoutMasterIdLst>
  <p:sldIdLst>
    <p:sldId id="265" r:id="rId4"/>
    <p:sldId id="352" r:id="rId5"/>
    <p:sldId id="348" r:id="rId6"/>
    <p:sldId id="339" r:id="rId7"/>
    <p:sldId id="349" r:id="rId8"/>
    <p:sldId id="323" r:id="rId9"/>
    <p:sldId id="321" r:id="rId10"/>
    <p:sldId id="329" r:id="rId11"/>
    <p:sldId id="325" r:id="rId12"/>
    <p:sldId id="333" r:id="rId13"/>
    <p:sldId id="330" r:id="rId14"/>
    <p:sldId id="326" r:id="rId15"/>
    <p:sldId id="334" r:id="rId16"/>
    <p:sldId id="335" r:id="rId17"/>
    <p:sldId id="344" r:id="rId18"/>
    <p:sldId id="350" r:id="rId19"/>
    <p:sldId id="284" r:id="rId20"/>
    <p:sldId id="338" r:id="rId21"/>
  </p:sldIdLst>
  <p:sldSz cx="9144000" cy="6858000" type="screen4x3"/>
  <p:notesSz cx="6718300" cy="9867900"/>
  <p:embeddedFontLst>
    <p:embeddedFont>
      <p:font typeface="Arial Black" panose="020B0A04020102020204" pitchFamily="34" charset="0"/>
      <p:bold r:id="rId24"/>
    </p:embeddedFont>
    <p:embeddedFont>
      <p:font typeface="Arial Bold" panose="020B0704020202020204" pitchFamily="34" charset="0"/>
      <p:bold r:id="rId25"/>
    </p:embeddedFont>
    <p:embeddedFont>
      <p:font typeface="Calibri" panose="020F0502020204030204" pitchFamily="34" charset="0"/>
      <p:regular r:id="rId26"/>
      <p:bold r:id="rId27"/>
      <p:italic r:id="rId28"/>
      <p:boldItalic r:id="rId29"/>
    </p:embeddedFont>
    <p:embeddedFont>
      <p:font typeface="Effra" panose="020B0604020202020204" charset="0"/>
      <p:regular r:id="rId30"/>
      <p:bold r:id="rId31"/>
      <p:italic r:id="rId32"/>
      <p:boldItalic r:id="rId33"/>
    </p:embeddedFont>
    <p:embeddedFont>
      <p:font typeface="Effra Bold" panose="020B0604020202020204" charset="0"/>
      <p:bold r:id="rId34"/>
    </p:embeddedFont>
    <p:embeddedFont>
      <p:font typeface="Effra Light" panose="020B0604020202020204" charset="0"/>
      <p:regular r:id="rId35"/>
      <p:italic r:id="rId36"/>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799A1"/>
    <a:srgbClr val="BF0071"/>
    <a:srgbClr val="7EAF35"/>
    <a:srgbClr val="F3F3F3"/>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5990" autoAdjust="0"/>
  </p:normalViewPr>
  <p:slideViewPr>
    <p:cSldViewPr showGuides="1">
      <p:cViewPr varScale="1">
        <p:scale>
          <a:sx n="110" d="100"/>
          <a:sy n="110" d="100"/>
        </p:scale>
        <p:origin x="1068" y="10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howGuides="1">
      <p:cViewPr varScale="1">
        <p:scale>
          <a:sx n="113" d="100"/>
          <a:sy n="113" d="100"/>
        </p:scale>
        <p:origin x="-1326" y="-102"/>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1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CROPWAT</a:t>
            </a:r>
            <a:r>
              <a:rPr lang="en-GB" baseline="0"/>
              <a:t> Results </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45923607375166"/>
          <c:y val="9.8512616201859235E-2"/>
          <c:w val="0.87556215799112069"/>
          <c:h val="0.78122596229256203"/>
        </c:manualLayout>
      </c:layout>
      <c:barChart>
        <c:barDir val="col"/>
        <c:grouping val="clustered"/>
        <c:varyColors val="0"/>
        <c:ser>
          <c:idx val="0"/>
          <c:order val="0"/>
          <c:tx>
            <c:strRef>
              <c:f>Sheet1!$C$1</c:f>
              <c:strCache>
                <c:ptCount val="1"/>
                <c:pt idx="0">
                  <c:v>Water use</c:v>
                </c:pt>
              </c:strCache>
            </c:strRef>
          </c:tx>
          <c:spPr>
            <a:solidFill>
              <a:srgbClr val="0D0DA3"/>
            </a:solidFill>
            <a:ln>
              <a:noFill/>
            </a:ln>
            <a:effectLst/>
          </c:spPr>
          <c:invertIfNegative val="0"/>
          <c:cat>
            <c:strRef>
              <c:f>Sheet1!$B$2:$B$10</c:f>
              <c:strCache>
                <c:ptCount val="9"/>
                <c:pt idx="0">
                  <c:v>Barley</c:v>
                </c:pt>
                <c:pt idx="1">
                  <c:v>Carrots</c:v>
                </c:pt>
                <c:pt idx="2">
                  <c:v>Chocho Beans</c:v>
                </c:pt>
                <c:pt idx="3">
                  <c:v>Flowers</c:v>
                </c:pt>
                <c:pt idx="4">
                  <c:v>Maize</c:v>
                </c:pt>
                <c:pt idx="5">
                  <c:v>Ollucos</c:v>
                </c:pt>
                <c:pt idx="6">
                  <c:v>Onions</c:v>
                </c:pt>
                <c:pt idx="7">
                  <c:v>Peas</c:v>
                </c:pt>
                <c:pt idx="8">
                  <c:v>Potatoes</c:v>
                </c:pt>
              </c:strCache>
            </c:strRef>
          </c:cat>
          <c:val>
            <c:numRef>
              <c:f>Sheet1!$C$2:$C$10</c:f>
              <c:numCache>
                <c:formatCode>0.00</c:formatCode>
                <c:ptCount val="9"/>
                <c:pt idx="0">
                  <c:v>254.66666666666666</c:v>
                </c:pt>
                <c:pt idx="1">
                  <c:v>395</c:v>
                </c:pt>
                <c:pt idx="2">
                  <c:v>187.03333333333333</c:v>
                </c:pt>
                <c:pt idx="3">
                  <c:v>282.73333333333335</c:v>
                </c:pt>
                <c:pt idx="4">
                  <c:v>262.8</c:v>
                </c:pt>
                <c:pt idx="5">
                  <c:v>300.16666666666669</c:v>
                </c:pt>
                <c:pt idx="6">
                  <c:v>148.46666666666667</c:v>
                </c:pt>
                <c:pt idx="7">
                  <c:v>231.36666666666667</c:v>
                </c:pt>
                <c:pt idx="8">
                  <c:v>300.16666666666669</c:v>
                </c:pt>
              </c:numCache>
            </c:numRef>
          </c:val>
          <c:extLst>
            <c:ext xmlns:c16="http://schemas.microsoft.com/office/drawing/2014/chart" uri="{C3380CC4-5D6E-409C-BE32-E72D297353CC}">
              <c16:uniqueId val="{00000000-A8BB-4FE1-B56D-12D46A0680C2}"/>
            </c:ext>
          </c:extLst>
        </c:ser>
        <c:ser>
          <c:idx val="1"/>
          <c:order val="1"/>
          <c:tx>
            <c:strRef>
              <c:f>Sheet1!$D$1</c:f>
              <c:strCache>
                <c:ptCount val="1"/>
                <c:pt idx="0">
                  <c:v>Effective Rainfall</c:v>
                </c:pt>
              </c:strCache>
            </c:strRef>
          </c:tx>
          <c:spPr>
            <a:solidFill>
              <a:srgbClr val="00B0F0"/>
            </a:solidFill>
            <a:ln>
              <a:noFill/>
            </a:ln>
            <a:effectLst/>
          </c:spPr>
          <c:invertIfNegative val="0"/>
          <c:cat>
            <c:strRef>
              <c:f>Sheet1!$B$2:$B$10</c:f>
              <c:strCache>
                <c:ptCount val="9"/>
                <c:pt idx="0">
                  <c:v>Barley</c:v>
                </c:pt>
                <c:pt idx="1">
                  <c:v>Carrots</c:v>
                </c:pt>
                <c:pt idx="2">
                  <c:v>Chocho Beans</c:v>
                </c:pt>
                <c:pt idx="3">
                  <c:v>Flowers</c:v>
                </c:pt>
                <c:pt idx="4">
                  <c:v>Maize</c:v>
                </c:pt>
                <c:pt idx="5">
                  <c:v>Ollucos</c:v>
                </c:pt>
                <c:pt idx="6">
                  <c:v>Onions</c:v>
                </c:pt>
                <c:pt idx="7">
                  <c:v>Peas</c:v>
                </c:pt>
                <c:pt idx="8">
                  <c:v>Potatoes</c:v>
                </c:pt>
              </c:strCache>
            </c:strRef>
          </c:cat>
          <c:val>
            <c:numRef>
              <c:f>Sheet1!$D$2:$D$10</c:f>
              <c:numCache>
                <c:formatCode>0.00</c:formatCode>
                <c:ptCount val="9"/>
                <c:pt idx="0">
                  <c:v>12.9</c:v>
                </c:pt>
                <c:pt idx="1">
                  <c:v>16.2</c:v>
                </c:pt>
                <c:pt idx="2">
                  <c:v>11.800000000000002</c:v>
                </c:pt>
                <c:pt idx="3">
                  <c:v>12.9</c:v>
                </c:pt>
                <c:pt idx="4">
                  <c:v>12.866666666666667</c:v>
                </c:pt>
                <c:pt idx="5">
                  <c:v>13</c:v>
                </c:pt>
                <c:pt idx="6">
                  <c:v>11.800000000000002</c:v>
                </c:pt>
                <c:pt idx="7">
                  <c:v>12</c:v>
                </c:pt>
                <c:pt idx="8">
                  <c:v>13</c:v>
                </c:pt>
              </c:numCache>
            </c:numRef>
          </c:val>
          <c:extLst>
            <c:ext xmlns:c16="http://schemas.microsoft.com/office/drawing/2014/chart" uri="{C3380CC4-5D6E-409C-BE32-E72D297353CC}">
              <c16:uniqueId val="{00000001-A8BB-4FE1-B56D-12D46A0680C2}"/>
            </c:ext>
          </c:extLst>
        </c:ser>
        <c:ser>
          <c:idx val="2"/>
          <c:order val="2"/>
          <c:tx>
            <c:strRef>
              <c:f>Sheet1!$E$1</c:f>
              <c:strCache>
                <c:ptCount val="1"/>
                <c:pt idx="0">
                  <c:v>Irrigation Requirement</c:v>
                </c:pt>
              </c:strCache>
            </c:strRef>
          </c:tx>
          <c:spPr>
            <a:solidFill>
              <a:srgbClr val="C252BA"/>
            </a:solidFill>
            <a:ln>
              <a:noFill/>
            </a:ln>
            <a:effectLst/>
          </c:spPr>
          <c:invertIfNegative val="0"/>
          <c:cat>
            <c:strRef>
              <c:f>Sheet1!$B$2:$B$10</c:f>
              <c:strCache>
                <c:ptCount val="9"/>
                <c:pt idx="0">
                  <c:v>Barley</c:v>
                </c:pt>
                <c:pt idx="1">
                  <c:v>Carrots</c:v>
                </c:pt>
                <c:pt idx="2">
                  <c:v>Chocho Beans</c:v>
                </c:pt>
                <c:pt idx="3">
                  <c:v>Flowers</c:v>
                </c:pt>
                <c:pt idx="4">
                  <c:v>Maize</c:v>
                </c:pt>
                <c:pt idx="5">
                  <c:v>Ollucos</c:v>
                </c:pt>
                <c:pt idx="6">
                  <c:v>Onions</c:v>
                </c:pt>
                <c:pt idx="7">
                  <c:v>Peas</c:v>
                </c:pt>
                <c:pt idx="8">
                  <c:v>Potatoes</c:v>
                </c:pt>
              </c:strCache>
            </c:strRef>
          </c:cat>
          <c:val>
            <c:numRef>
              <c:f>Sheet1!$E$2:$E$10</c:f>
              <c:numCache>
                <c:formatCode>0.00</c:formatCode>
                <c:ptCount val="9"/>
                <c:pt idx="0">
                  <c:v>241.80000000000004</c:v>
                </c:pt>
                <c:pt idx="1">
                  <c:v>379</c:v>
                </c:pt>
                <c:pt idx="2">
                  <c:v>175.23333333333335</c:v>
                </c:pt>
                <c:pt idx="3">
                  <c:v>269.89999999999998</c:v>
                </c:pt>
                <c:pt idx="4">
                  <c:v>250</c:v>
                </c:pt>
                <c:pt idx="5">
                  <c:v>287.76666666666665</c:v>
                </c:pt>
                <c:pt idx="6">
                  <c:v>136.93333333333331</c:v>
                </c:pt>
                <c:pt idx="7">
                  <c:v>219.5</c:v>
                </c:pt>
                <c:pt idx="8">
                  <c:v>287.76666666666665</c:v>
                </c:pt>
              </c:numCache>
            </c:numRef>
          </c:val>
          <c:extLst>
            <c:ext xmlns:c16="http://schemas.microsoft.com/office/drawing/2014/chart" uri="{C3380CC4-5D6E-409C-BE32-E72D297353CC}">
              <c16:uniqueId val="{00000002-A8BB-4FE1-B56D-12D46A0680C2}"/>
            </c:ext>
          </c:extLst>
        </c:ser>
        <c:dLbls>
          <c:showLegendKey val="0"/>
          <c:showVal val="0"/>
          <c:showCatName val="0"/>
          <c:showSerName val="0"/>
          <c:showPercent val="0"/>
          <c:showBubbleSize val="0"/>
        </c:dLbls>
        <c:gapWidth val="219"/>
        <c:overlap val="-27"/>
        <c:axId val="384287680"/>
        <c:axId val="317039072"/>
      </c:barChart>
      <c:catAx>
        <c:axId val="3842876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Crop</a:t>
                </a:r>
                <a:r>
                  <a:rPr lang="en-GB" baseline="0"/>
                  <a:t> Typ</a:t>
                </a:r>
                <a:r>
                  <a:rPr lang="en-GB"/>
                  <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7039072"/>
        <c:crosses val="autoZero"/>
        <c:auto val="1"/>
        <c:lblAlgn val="ctr"/>
        <c:lblOffset val="100"/>
        <c:noMultiLvlLbl val="0"/>
      </c:catAx>
      <c:valAx>
        <c:axId val="317039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mm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4287680"/>
        <c:crosses val="autoZero"/>
        <c:crossBetween val="between"/>
      </c:valAx>
      <c:spPr>
        <a:noFill/>
        <a:ln>
          <a:solidFill>
            <a:schemeClr val="tx1"/>
          </a:solidFill>
        </a:ln>
        <a:effectLst/>
      </c:spPr>
    </c:plotArea>
    <c:legend>
      <c:legendPos val="b"/>
      <c:layout>
        <c:manualLayout>
          <c:xMode val="edge"/>
          <c:yMode val="edge"/>
          <c:x val="0.62145968167022603"/>
          <c:y val="0.1183917348976796"/>
          <c:w val="0.27942799693355164"/>
          <c:h val="0.18641467751634291"/>
        </c:manualLayout>
      </c:layout>
      <c:overlay val="0"/>
      <c:spPr>
        <a:solidFill>
          <a:schemeClr val="bg2"/>
        </a:solidFill>
        <a:ln>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893763" y="739775"/>
            <a:ext cx="493395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38125" y="3841456"/>
            <a:ext cx="1020286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4000" dirty="0">
                <a:solidFill>
                  <a:schemeClr val="tx1"/>
                </a:solidFill>
                <a:latin typeface="Arial Bold" panose="020B0704020202020204" pitchFamily="34" charset="0"/>
                <a:cs typeface="Arial Bold" panose="020B0704020202020204" pitchFamily="34" charset="0"/>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11" name="Text Placeholder 10"/>
          <p:cNvSpPr>
            <a:spLocks noGrp="1"/>
          </p:cNvSpPr>
          <p:nvPr>
            <p:ph type="body" sz="quarter" idx="14" hasCustomPrompt="1"/>
          </p:nvPr>
        </p:nvSpPr>
        <p:spPr>
          <a:xfrm>
            <a:off x="251520" y="3794864"/>
            <a:ext cx="2376264" cy="464400"/>
          </a:xfrm>
          <a:solidFill>
            <a:schemeClr val="accent1"/>
          </a:solidFill>
        </p:spPr>
        <p:txBody>
          <a:bodyPr lIns="90000" tIns="46800" rIns="90000" bIns="46800">
            <a:noAutofit/>
          </a:bodyPr>
          <a:lstStyle>
            <a:lvl1pPr marL="0" indent="0">
              <a:buNone/>
              <a:defRPr sz="2400" cap="all" baseline="0">
                <a:solidFill>
                  <a:schemeClr val="bg1"/>
                </a:solidFill>
                <a:latin typeface="Arial Bold" panose="020B0704020202020204" pitchFamily="34" charset="0"/>
                <a:cs typeface="Arial Bold" panose="020B0704020202020204" pitchFamily="34" charset="0"/>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200" cap="all" baseline="0">
                <a:solidFill>
                  <a:schemeClr val="bg1"/>
                </a:solidFill>
                <a:latin typeface="Arial Bold" panose="020B0704020202020204" pitchFamily="34" charset="0"/>
                <a:cs typeface="Arial Bold" panose="020B0704020202020204" pitchFamily="34" charset="0"/>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39983806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dirty="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dirty="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dirty="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lang="en-GB" sz="2000" baseline="0" dirty="0">
                <a:solidFill>
                  <a:schemeClr val="tx2"/>
                </a:solidFill>
                <a:latin typeface="Arial" panose="020B0604020202020204" pitchFamily="34" charset="0"/>
                <a:ea typeface="+mn-ea"/>
                <a:cs typeface="Arial" panose="020B0604020202020204" pitchFamily="34" charset="0"/>
              </a:defRPr>
            </a:lvl1pPr>
            <a:lvl2pPr marL="18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lang="en-US" sz="2000" baseline="0" dirty="0" smtClean="0">
                <a:solidFill>
                  <a:schemeClr val="tx2"/>
                </a:solidFill>
                <a:latin typeface="Arial" panose="020B0604020202020204" pitchFamily="34" charset="0"/>
                <a:ea typeface="+mn-ea"/>
                <a:cs typeface="Arial" panose="020B0604020202020204" pitchFamily="34" charset="0"/>
              </a:defRPr>
            </a:lvl2pPr>
            <a:lvl3pPr marL="18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lang="en-US" sz="2000" baseline="0" dirty="0" smtClean="0">
                <a:solidFill>
                  <a:schemeClr val="tx2"/>
                </a:solidFill>
                <a:latin typeface="Arial" panose="020B0604020202020204" pitchFamily="34" charset="0"/>
                <a:ea typeface="+mn-ea"/>
                <a:cs typeface="Arial" panose="020B0604020202020204" pitchFamily="34" charset="0"/>
              </a:defRPr>
            </a:lvl3pPr>
            <a:lvl4pPr marL="18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lang="en-US" sz="2000" baseline="0" dirty="0" smtClean="0">
                <a:solidFill>
                  <a:schemeClr val="tx2"/>
                </a:solidFill>
                <a:latin typeface="Arial" panose="020B0604020202020204" pitchFamily="34" charset="0"/>
                <a:ea typeface="+mn-ea"/>
                <a:cs typeface="Arial" panose="020B0604020202020204" pitchFamily="34" charset="0"/>
              </a:defRPr>
            </a:lvl4pPr>
            <a:lvl5pPr marL="18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lang="en-GB" sz="2000" baseline="0" dirty="0">
                <a:solidFill>
                  <a:schemeClr val="tx2"/>
                </a:solidFill>
                <a:latin typeface="Arial" panose="020B0604020202020204" pitchFamily="34" charset="0"/>
                <a:ea typeface="+mn-ea"/>
                <a:cs typeface="Arial" panose="020B0604020202020204" pitchFamily="34" charset="0"/>
              </a:defRPr>
            </a:lvl5pPr>
          </a:lstStyle>
          <a:p>
            <a:pPr lvl="0"/>
            <a:r>
              <a:rPr lang="en-US" dirty="0"/>
              <a:t>Edit Master text styles</a:t>
            </a:r>
          </a:p>
          <a:p>
            <a:pPr marL="180000" marR="0" lvl="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pPr>
            <a:r>
              <a:rPr lang="en-US" dirty="0"/>
              <a:t>Second level</a:t>
            </a:r>
          </a:p>
          <a:p>
            <a:pPr marL="180000" marR="0" lvl="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pPr>
            <a:r>
              <a:rPr lang="en-US" dirty="0"/>
              <a:t>Third level</a:t>
            </a:r>
          </a:p>
          <a:p>
            <a:pPr marL="180000" marR="0" lvl="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pPr>
            <a:r>
              <a:rPr lang="en-US" dirty="0"/>
              <a:t>Fourth level</a:t>
            </a:r>
          </a:p>
          <a:p>
            <a:pPr marL="180000" marR="0" lvl="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pPr>
            <a:r>
              <a:rPr lang="en-US" dirty="0"/>
              <a:t>Fifth level</a:t>
            </a:r>
            <a:endParaRPr lang="en-GB" dirty="0"/>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dirty="0"/>
              <a:t>Click icon to add table</a:t>
            </a:r>
            <a:endParaRPr lang="en-GB" dirty="0"/>
          </a:p>
        </p:txBody>
      </p:sp>
    </p:spTree>
    <p:extLst>
      <p:ext uri="{BB962C8B-B14F-4D97-AF65-F5344CB8AC3E}">
        <p14:creationId xmlns:p14="http://schemas.microsoft.com/office/powerpoint/2010/main" val="403731190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dirty="0"/>
              <a:t>Click icon to add table</a:t>
            </a:r>
            <a:endParaRPr lang="en-GB" dirty="0"/>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pPr/>
              <a:t>‹#›</a:t>
            </a:fld>
            <a:endParaRPr lang="en-GB" altLang="en-US"/>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8221188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369811917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solidFill>
                <a:srgbClr val="FFFFFF"/>
              </a:solidFill>
            </a:endParaRPr>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a:solidFill>
                  <a:srgbClr val="E0E0E1"/>
                </a:solidFill>
              </a:rPr>
              <a:t>Copyright University of Reading</a:t>
            </a:r>
          </a:p>
        </p:txBody>
      </p:sp>
    </p:spTree>
    <p:extLst>
      <p:ext uri="{BB962C8B-B14F-4D97-AF65-F5344CB8AC3E}">
        <p14:creationId xmlns:p14="http://schemas.microsoft.com/office/powerpoint/2010/main" val="202645594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a:solidFill>
                  <a:srgbClr val="E0E0E1"/>
                </a:solidFill>
              </a:rPr>
              <a:t>Copyright University of Reading</a:t>
            </a: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296890750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Tree>
    <p:extLst>
      <p:ext uri="{BB962C8B-B14F-4D97-AF65-F5344CB8AC3E}">
        <p14:creationId xmlns:p14="http://schemas.microsoft.com/office/powerpoint/2010/main" val="131901204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4556552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037133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6262602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49618536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57897297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3800" cap="all" baseline="0">
                <a:solidFill>
                  <a:schemeClr val="bg1"/>
                </a:solidFill>
              </a:defRPr>
            </a:lvl1pPr>
          </a:lstStyle>
          <a:p>
            <a:pPr lvl="0"/>
            <a:r>
              <a:rPr lang="en-US" altLang="en-US" noProof="0" dirty="0"/>
              <a:t>Click to edit Master title style</a:t>
            </a:r>
            <a:endParaRPr lang="en-GB" altLang="en-US" noProof="0" dirty="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dirty="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417512" y="0"/>
            <a:ext cx="2858344"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105242422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43598451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405823037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6255996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5548018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79129372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331316620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402676286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304255198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8466822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dirty="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userDrawn="1"/>
        </p:nvSpPr>
        <p:spPr bwMode="auto">
          <a:xfrm>
            <a:off x="1928500" y="6605072"/>
            <a:ext cx="67691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200" dirty="0">
                <a:solidFill>
                  <a:schemeClr val="bg1"/>
                </a:solidFill>
                <a:latin typeface="Arial" panose="020B0604020202020204" pitchFamily="34" charset="0"/>
                <a:cs typeface="Arial" panose="020B0604020202020204" pitchFamily="34" charset="0"/>
              </a:rPr>
              <a:t>LIMITLESS </a:t>
            </a:r>
            <a:r>
              <a:rPr lang="en-GB" altLang="en-US" sz="1200" dirty="0">
                <a:solidFill>
                  <a:schemeClr val="bg1"/>
                </a:solidFill>
                <a:latin typeface="Arial Black" panose="020B0A04020102020204" pitchFamily="34" charset="0"/>
                <a:cs typeface="Arial" panose="020B0604020202020204" pitchFamily="34" charset="0"/>
              </a:rPr>
              <a:t>POTENTIAL</a:t>
            </a:r>
            <a:r>
              <a:rPr lang="en-GB" altLang="en-US" sz="1200" dirty="0">
                <a:solidFill>
                  <a:schemeClr val="bg1"/>
                </a:solidFill>
                <a:latin typeface="Arial" panose="020B0604020202020204" pitchFamily="34" charset="0"/>
                <a:cs typeface="Arial" panose="020B0604020202020204" pitchFamily="34" charset="0"/>
              </a:rPr>
              <a:t> | LIMITLESS </a:t>
            </a:r>
            <a:r>
              <a:rPr lang="en-GB" altLang="en-US" sz="1200" dirty="0">
                <a:solidFill>
                  <a:schemeClr val="bg1"/>
                </a:solidFill>
                <a:latin typeface="Arial Black" panose="020B0A04020102020204" pitchFamily="34" charset="0"/>
                <a:cs typeface="Arial" panose="020B0604020202020204" pitchFamily="34" charset="0"/>
              </a:rPr>
              <a:t>OPPORTUNITIES</a:t>
            </a:r>
            <a:r>
              <a:rPr lang="en-GB" altLang="en-US" sz="1200" dirty="0">
                <a:solidFill>
                  <a:schemeClr val="bg1"/>
                </a:solidFill>
                <a:latin typeface="Arial" panose="020B0604020202020204" pitchFamily="34" charset="0"/>
                <a:cs typeface="Arial" panose="020B0604020202020204" pitchFamily="34" charset="0"/>
              </a:rPr>
              <a:t> | LIMITLESS </a:t>
            </a:r>
            <a:r>
              <a:rPr lang="en-GB" altLang="en-US" sz="1200" dirty="0">
                <a:solidFill>
                  <a:schemeClr val="bg1"/>
                </a:solidFill>
                <a:latin typeface="Arial Black" panose="020B0A04020102020204" pitchFamily="34" charset="0"/>
                <a:cs typeface="Arial" panose="020B0604020202020204"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3800" cap="all" baseline="0">
                <a:solidFill>
                  <a:schemeClr val="bg1"/>
                </a:solidFill>
              </a:defRPr>
            </a:lvl1pPr>
          </a:lstStyle>
          <a:p>
            <a:pPr lvl="0"/>
            <a:r>
              <a:rPr lang="en-US" altLang="en-US" noProof="0" dirty="0"/>
              <a:t>Click to edit Master title style</a:t>
            </a:r>
            <a:endParaRPr lang="en-GB" altLang="en-US" noProof="0" dirty="0"/>
          </a:p>
        </p:txBody>
      </p:sp>
      <p:sp>
        <p:nvSpPr>
          <p:cNvPr id="15" name="Text Placeholder 2"/>
          <p:cNvSpPr>
            <a:spLocks noGrp="1"/>
          </p:cNvSpPr>
          <p:nvPr>
            <p:ph type="body" sz="quarter" idx="13" hasCustomPrompt="1"/>
          </p:nvPr>
        </p:nvSpPr>
        <p:spPr>
          <a:xfrm>
            <a:off x="417512" y="0"/>
            <a:ext cx="2858344"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Arial" panose="020B0604020202020204" pitchFamily="34" charset="0"/>
                <a:cs typeface="Arial" panose="020B0604020202020204" pitchFamily="34" charset="0"/>
              </a:defRPr>
            </a:lvl1pPr>
          </a:lstStyle>
          <a:p>
            <a:r>
              <a:rPr lang="en-GB" dirty="0"/>
              <a:t>Copyright University of Reading</a:t>
            </a: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269105154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346743706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solidFill>
                <a:srgbClr val="FFFFFF"/>
              </a:solidFill>
            </a:endParaRPr>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a:solidFill>
                  <a:srgbClr val="E0E0E1"/>
                </a:solidFill>
              </a:rPr>
              <a:t>Copyright University of Reading</a:t>
            </a:r>
          </a:p>
        </p:txBody>
      </p:sp>
    </p:spTree>
    <p:extLst>
      <p:ext uri="{BB962C8B-B14F-4D97-AF65-F5344CB8AC3E}">
        <p14:creationId xmlns:p14="http://schemas.microsoft.com/office/powerpoint/2010/main" val="2586837689"/>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a:solidFill>
                  <a:srgbClr val="E0E0E1"/>
                </a:solidFill>
              </a:rPr>
              <a:t>Copyright University of Reading</a:t>
            </a: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136526671"/>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Tree>
    <p:extLst>
      <p:ext uri="{BB962C8B-B14F-4D97-AF65-F5344CB8AC3E}">
        <p14:creationId xmlns:p14="http://schemas.microsoft.com/office/powerpoint/2010/main" val="333224551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659703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0338835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4602178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237399766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59551433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76014039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605072"/>
            <a:ext cx="67691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200" dirty="0">
                <a:solidFill>
                  <a:schemeClr val="bg1"/>
                </a:solidFill>
                <a:latin typeface="Arial" panose="020B0604020202020204" pitchFamily="34" charset="0"/>
                <a:cs typeface="Arial" panose="020B0604020202020204" pitchFamily="34" charset="0"/>
              </a:rPr>
              <a:t>LIMITLESS </a:t>
            </a:r>
            <a:r>
              <a:rPr lang="en-GB" altLang="en-US" sz="1200" dirty="0">
                <a:solidFill>
                  <a:schemeClr val="bg1"/>
                </a:solidFill>
                <a:latin typeface="Arial Black" panose="020B0A04020102020204" pitchFamily="34" charset="0"/>
                <a:cs typeface="Arial" panose="020B0604020202020204" pitchFamily="34" charset="0"/>
              </a:rPr>
              <a:t>POTENTIAL</a:t>
            </a:r>
            <a:r>
              <a:rPr lang="en-GB" altLang="en-US" sz="1200" dirty="0">
                <a:solidFill>
                  <a:schemeClr val="bg1"/>
                </a:solidFill>
                <a:latin typeface="Arial" panose="020B0604020202020204" pitchFamily="34" charset="0"/>
                <a:cs typeface="Arial" panose="020B0604020202020204" pitchFamily="34" charset="0"/>
              </a:rPr>
              <a:t> | LIMITLESS </a:t>
            </a:r>
            <a:r>
              <a:rPr lang="en-GB" altLang="en-US" sz="1200" dirty="0">
                <a:solidFill>
                  <a:schemeClr val="bg1"/>
                </a:solidFill>
                <a:latin typeface="Arial Black" panose="020B0A04020102020204" pitchFamily="34" charset="0"/>
                <a:cs typeface="Arial" panose="020B0604020202020204" pitchFamily="34" charset="0"/>
              </a:rPr>
              <a:t>OPPORTUNITIES</a:t>
            </a:r>
            <a:r>
              <a:rPr lang="en-GB" altLang="en-US" sz="1200" dirty="0">
                <a:solidFill>
                  <a:schemeClr val="bg1"/>
                </a:solidFill>
                <a:latin typeface="Arial" panose="020B0604020202020204" pitchFamily="34" charset="0"/>
                <a:cs typeface="Arial" panose="020B0604020202020204" pitchFamily="34" charset="0"/>
              </a:rPr>
              <a:t> | LIMITLESS </a:t>
            </a:r>
            <a:r>
              <a:rPr lang="en-GB" altLang="en-US" sz="1200" dirty="0">
                <a:solidFill>
                  <a:schemeClr val="bg1"/>
                </a:solidFill>
                <a:latin typeface="Arial Black" panose="020B0A04020102020204" pitchFamily="34" charset="0"/>
                <a:cs typeface="Arial" panose="020B0604020202020204" pitchFamily="34" charset="0"/>
              </a:rPr>
              <a:t>IMPACT</a:t>
            </a:r>
          </a:p>
        </p:txBody>
      </p:sp>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429041411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88557316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5534537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4473480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123133563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326672190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419269921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300752782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8" name="TextBox 7"/>
          <p:cNvSpPr txBox="1">
            <a:spLocks noChangeArrowheads="1"/>
          </p:cNvSpPr>
          <p:nvPr userDrawn="1"/>
        </p:nvSpPr>
        <p:spPr bwMode="auto">
          <a:xfrm>
            <a:off x="1928500" y="6605072"/>
            <a:ext cx="67691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200" dirty="0">
                <a:solidFill>
                  <a:schemeClr val="bg1"/>
                </a:solidFill>
                <a:latin typeface="Arial" panose="020B0604020202020204" pitchFamily="34" charset="0"/>
                <a:cs typeface="Arial" panose="020B0604020202020204" pitchFamily="34" charset="0"/>
              </a:rPr>
              <a:t>LIMITLESS </a:t>
            </a:r>
            <a:r>
              <a:rPr lang="en-GB" altLang="en-US" sz="1200" dirty="0">
                <a:solidFill>
                  <a:schemeClr val="bg1"/>
                </a:solidFill>
                <a:latin typeface="Arial Black" panose="020B0A04020102020204" pitchFamily="34" charset="0"/>
                <a:cs typeface="Arial" panose="020B0604020202020204" pitchFamily="34" charset="0"/>
              </a:rPr>
              <a:t>POTENTIAL</a:t>
            </a:r>
            <a:r>
              <a:rPr lang="en-GB" altLang="en-US" sz="1200" dirty="0">
                <a:solidFill>
                  <a:schemeClr val="bg1"/>
                </a:solidFill>
                <a:latin typeface="Arial" panose="020B0604020202020204" pitchFamily="34" charset="0"/>
                <a:cs typeface="Arial" panose="020B0604020202020204" pitchFamily="34" charset="0"/>
              </a:rPr>
              <a:t> | LIMITLESS </a:t>
            </a:r>
            <a:r>
              <a:rPr lang="en-GB" altLang="en-US" sz="1200" dirty="0">
                <a:solidFill>
                  <a:schemeClr val="bg1"/>
                </a:solidFill>
                <a:latin typeface="Arial Black" panose="020B0A04020102020204" pitchFamily="34" charset="0"/>
                <a:cs typeface="Arial" panose="020B0604020202020204" pitchFamily="34" charset="0"/>
              </a:rPr>
              <a:t>OPPORTUNITIES</a:t>
            </a:r>
            <a:r>
              <a:rPr lang="en-GB" altLang="en-US" sz="1200" dirty="0">
                <a:solidFill>
                  <a:schemeClr val="bg1"/>
                </a:solidFill>
                <a:latin typeface="Arial" panose="020B0604020202020204" pitchFamily="34" charset="0"/>
                <a:cs typeface="Arial" panose="020B0604020202020204" pitchFamily="34" charset="0"/>
              </a:rPr>
              <a:t> | LIMITLESS </a:t>
            </a:r>
            <a:r>
              <a:rPr lang="en-GB" altLang="en-US" sz="1200" dirty="0">
                <a:solidFill>
                  <a:schemeClr val="bg1"/>
                </a:solidFill>
                <a:latin typeface="Arial Black" panose="020B0A04020102020204" pitchFamily="34" charset="0"/>
                <a:cs typeface="Arial" panose="020B0604020202020204"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52536" y="3841456"/>
            <a:ext cx="1020286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4000" dirty="0">
                <a:solidFill>
                  <a:schemeClr val="bg1"/>
                </a:solidFill>
                <a:latin typeface="Arial Bold" panose="020B0704020202020204" pitchFamily="34" charset="0"/>
                <a:cs typeface="Arial Bold" panose="020B0704020202020204" pitchFamily="34" charset="0"/>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8" name="Text Placeholder 10"/>
          <p:cNvSpPr>
            <a:spLocks noGrp="1"/>
          </p:cNvSpPr>
          <p:nvPr>
            <p:ph type="body" sz="quarter" idx="14" hasCustomPrompt="1"/>
          </p:nvPr>
        </p:nvSpPr>
        <p:spPr>
          <a:xfrm>
            <a:off x="251520" y="3794864"/>
            <a:ext cx="2376264" cy="464400"/>
          </a:xfrm>
          <a:solidFill>
            <a:schemeClr val="bg1"/>
          </a:solidFill>
        </p:spPr>
        <p:txBody>
          <a:bodyPr lIns="90000" tIns="46800" rIns="90000" bIns="46800">
            <a:noAutofit/>
          </a:bodyPr>
          <a:lstStyle>
            <a:lvl1pPr marL="0" indent="0">
              <a:buNone/>
              <a:defRPr sz="2400" cap="all" baseline="0">
                <a:solidFill>
                  <a:schemeClr val="tx1"/>
                </a:solidFill>
                <a:latin typeface="Arial Bold" panose="020B0704020202020204" pitchFamily="34" charset="0"/>
                <a:cs typeface="Arial Bold" panose="020B0704020202020204" pitchFamily="34" charset="0"/>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200" cap="all" baseline="0">
                <a:solidFill>
                  <a:schemeClr val="tx1"/>
                </a:solidFill>
                <a:latin typeface="Arial Bold" panose="020B0704020202020204" pitchFamily="34" charset="0"/>
                <a:cs typeface="Arial Bold" panose="020B0704020202020204" pitchFamily="34" charset="0"/>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168952631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3.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1.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3.pn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a:t>Click to edit Master title style</a:t>
            </a:r>
            <a:endParaRPr lang="en-GB" altLang="en-US" dirty="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074" name="Picture 50" descr="Device-win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9" r:id="rId1"/>
    <p:sldLayoutId id="2147483697" r:id="rId2"/>
    <p:sldLayoutId id="2147483705" r:id="rId3"/>
    <p:sldLayoutId id="2147483696" r:id="rId4"/>
    <p:sldLayoutId id="2147483698" r:id="rId5"/>
    <p:sldLayoutId id="2147483700" r:id="rId6"/>
    <p:sldLayoutId id="2147483701" r:id="rId7"/>
    <p:sldLayoutId id="2147483702" r:id="rId8"/>
    <p:sldLayoutId id="2147483706" r:id="rId9"/>
    <p:sldLayoutId id="2147483707" r:id="rId10"/>
    <p:sldLayoutId id="2147483708" r:id="rId11"/>
    <p:sldLayoutId id="2147483713" r:id="rId12"/>
    <p:sldLayoutId id="2147483709" r:id="rId13"/>
    <p:sldLayoutId id="2147483710" r:id="rId14"/>
    <p:sldLayoutId id="2147483711" r:id="rId15"/>
    <p:sldLayoutId id="2147483712" r:id="rId16"/>
    <p:sldLayoutId id="2147483714" r:id="rId17"/>
    <p:sldLayoutId id="2147483715" r:id="rId18"/>
    <p:sldLayoutId id="2147483716" r:id="rId19"/>
  </p:sldLayoutIdLst>
  <p:transition>
    <p:fade/>
  </p:transition>
  <p:hf hdr="0" ftr="0" dt="0"/>
  <p:txStyles>
    <p:titleStyle>
      <a:lvl1pPr algn="l" rtl="0" eaLnBrk="1" fontAlgn="base" hangingPunct="1">
        <a:spcBef>
          <a:spcPct val="0"/>
        </a:spcBef>
        <a:spcAft>
          <a:spcPct val="0"/>
        </a:spcAft>
        <a:defRPr sz="3800" b="0" cap="all"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18644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Lst>
  <p:transition>
    <p:fade/>
  </p:transition>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50535A"/>
                </a:solidFill>
                <a:latin typeface="Effra Light" pitchFamily="34" charset="0"/>
              </a:rPr>
              <a:t>LIMITLESS </a:t>
            </a:r>
            <a:r>
              <a:rPr lang="en-GB" altLang="en-US" sz="1400" dirty="0">
                <a:solidFill>
                  <a:srgbClr val="50535A"/>
                </a:solidFill>
                <a:latin typeface="Effra Bold" panose="020B0803020203020204"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Bold" panose="020B0803020203020204"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Bold" panose="020B0803020203020204" pitchFamily="34" charset="0"/>
              </a:rPr>
              <a:t>IMPACT</a:t>
            </a:r>
          </a:p>
        </p:txBody>
      </p:sp>
    </p:spTree>
    <p:extLst>
      <p:ext uri="{BB962C8B-B14F-4D97-AF65-F5344CB8AC3E}">
        <p14:creationId xmlns:p14="http://schemas.microsoft.com/office/powerpoint/2010/main" val="332956350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Lst>
  <p:transition>
    <p:fade/>
  </p:transition>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2400" dirty="0"/>
              <a:t>Future water supply and Demand in the Peruvian Andes: Assessment and implications</a:t>
            </a:r>
          </a:p>
        </p:txBody>
      </p:sp>
      <p:sp>
        <p:nvSpPr>
          <p:cNvPr id="3" name="Subtitle 2"/>
          <p:cNvSpPr>
            <a:spLocks noGrp="1"/>
          </p:cNvSpPr>
          <p:nvPr>
            <p:ph type="subTitle" idx="1"/>
          </p:nvPr>
        </p:nvSpPr>
        <p:spPr>
          <a:xfrm>
            <a:off x="323528" y="5013176"/>
            <a:ext cx="8280000" cy="432048"/>
          </a:xfrm>
        </p:spPr>
        <p:txBody>
          <a:bodyPr/>
          <a:lstStyle/>
          <a:p>
            <a:r>
              <a:rPr lang="en-GB" dirty="0"/>
              <a:t>Professor Andrew Wade (University of Reading, UK)</a:t>
            </a:r>
          </a:p>
          <a:p>
            <a:endParaRPr lang="en-GB" dirty="0"/>
          </a:p>
        </p:txBody>
      </p:sp>
      <p:sp>
        <p:nvSpPr>
          <p:cNvPr id="5" name="Text Placeholder 4"/>
          <p:cNvSpPr>
            <a:spLocks noGrp="1"/>
          </p:cNvSpPr>
          <p:nvPr>
            <p:ph type="body" sz="quarter" idx="13"/>
          </p:nvPr>
        </p:nvSpPr>
        <p:spPr>
          <a:xfrm>
            <a:off x="417512" y="0"/>
            <a:ext cx="3002360" cy="805551"/>
          </a:xfrm>
        </p:spPr>
        <p:txBody>
          <a:bodyPr/>
          <a:lstStyle/>
          <a:p>
            <a:r>
              <a:rPr lang="en-GB" dirty="0"/>
              <a:t>Geography and Environmental Science</a:t>
            </a:r>
          </a:p>
        </p:txBody>
      </p:sp>
      <p:pic>
        <p:nvPicPr>
          <p:cNvPr id="4" name="Picture 3">
            <a:extLst>
              <a:ext uri="{FF2B5EF4-FFF2-40B4-BE49-F238E27FC236}">
                <a16:creationId xmlns:a16="http://schemas.microsoft.com/office/drawing/2014/main" id="{401FAA86-FE3F-4FF0-8DEC-CADF9F2A7626}"/>
              </a:ext>
            </a:extLst>
          </p:cNvPr>
          <p:cNvPicPr>
            <a:picLocks noChangeAspect="1"/>
          </p:cNvPicPr>
          <p:nvPr/>
        </p:nvPicPr>
        <p:blipFill>
          <a:blip r:embed="rId2"/>
          <a:stretch>
            <a:fillRect/>
          </a:stretch>
        </p:blipFill>
        <p:spPr>
          <a:xfrm>
            <a:off x="6732240" y="5582179"/>
            <a:ext cx="2088232" cy="940540"/>
          </a:xfrm>
          <a:prstGeom prst="rect">
            <a:avLst/>
          </a:prstGeom>
        </p:spPr>
      </p:pic>
      <p:pic>
        <p:nvPicPr>
          <p:cNvPr id="11" name="Picture Placeholder 10" descr="A picture containing mountain, outdoor, grass, nature&#10;&#10;Description automatically generated">
            <a:extLst>
              <a:ext uri="{FF2B5EF4-FFF2-40B4-BE49-F238E27FC236}">
                <a16:creationId xmlns:a16="http://schemas.microsoft.com/office/drawing/2014/main" id="{BDFE0C56-8A2D-45E4-98FE-1AF383FFE79C}"/>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t="31327" b="31327"/>
          <a:stretch>
            <a:fillRect/>
          </a:stretch>
        </p:blipFill>
        <p:spPr/>
      </p:pic>
      <p:pic>
        <p:nvPicPr>
          <p:cNvPr id="7" name="Picture 6" descr="A drawing of a face&#10;&#10;Description automatically generated">
            <a:extLst>
              <a:ext uri="{FF2B5EF4-FFF2-40B4-BE49-F238E27FC236}">
                <a16:creationId xmlns:a16="http://schemas.microsoft.com/office/drawing/2014/main" id="{3771757A-C304-451E-9660-D860D01D53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421" y="6052449"/>
            <a:ext cx="1227411" cy="429442"/>
          </a:xfrm>
          <a:prstGeom prst="rect">
            <a:avLst/>
          </a:prstGeom>
        </p:spPr>
      </p:pic>
    </p:spTree>
    <p:extLst>
      <p:ext uri="{BB962C8B-B14F-4D97-AF65-F5344CB8AC3E}">
        <p14:creationId xmlns:p14="http://schemas.microsoft.com/office/powerpoint/2010/main" val="9416704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3015000"/>
            <a:ext cx="5184576" cy="828000"/>
          </a:xfrm>
        </p:spPr>
        <p:txBody>
          <a:bodyPr/>
          <a:lstStyle/>
          <a:p>
            <a:r>
              <a:rPr lang="en-GB" dirty="0"/>
              <a:t>Assessing Supply</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10</a:t>
            </a:fld>
            <a:endParaRPr lang="en-GB" altLang="en-US"/>
          </a:p>
        </p:txBody>
      </p:sp>
    </p:spTree>
    <p:extLst>
      <p:ext uri="{BB962C8B-B14F-4D97-AF65-F5344CB8AC3E}">
        <p14:creationId xmlns:p14="http://schemas.microsoft.com/office/powerpoint/2010/main" val="239012854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48680"/>
            <a:ext cx="3456384" cy="828000"/>
          </a:xfrm>
        </p:spPr>
        <p:txBody>
          <a:bodyPr/>
          <a:lstStyle/>
          <a:p>
            <a:r>
              <a:rPr lang="en-GB" sz="3200" dirty="0"/>
              <a:t>Flow gauging – Irrigation Canals</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11</a:t>
            </a:fld>
            <a:endParaRPr lang="en-GB" altLang="en-US">
              <a:solidFill>
                <a:srgbClr val="50535A"/>
              </a:solidFill>
            </a:endParaRPr>
          </a:p>
        </p:txBody>
      </p:sp>
      <p:pic>
        <p:nvPicPr>
          <p:cNvPr id="8" name="Picture 3" descr="C:\Users\sgs02ajw\Desktop\Peru\Data\Photos\Peru FM\DSC_01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733" y="2060848"/>
            <a:ext cx="3880772" cy="258718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a:grpSpLocks noChangeAspect="1"/>
          </p:cNvGrpSpPr>
          <p:nvPr/>
        </p:nvGrpSpPr>
        <p:grpSpPr>
          <a:xfrm>
            <a:off x="156307" y="2060848"/>
            <a:ext cx="5418471" cy="2941264"/>
            <a:chOff x="122718" y="2767920"/>
            <a:chExt cx="7559407" cy="4103411"/>
          </a:xfrm>
        </p:grpSpPr>
        <p:pic>
          <p:nvPicPr>
            <p:cNvPr id="9" name="Picture 2" descr="C:\Users\sgs02ajw\Desktop\Peru\Data\Photos\Peru FM\DSC_01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605" y="2767920"/>
              <a:ext cx="5446634" cy="36310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2718" y="6399008"/>
              <a:ext cx="7559407" cy="472323"/>
            </a:xfrm>
            <a:prstGeom prst="rect">
              <a:avLst/>
            </a:prstGeom>
            <a:noFill/>
          </p:spPr>
          <p:txBody>
            <a:bodyPr wrap="none" rtlCol="0">
              <a:spAutoFit/>
            </a:bodyPr>
            <a:lstStyle/>
            <a:p>
              <a:pPr algn="r"/>
              <a:r>
                <a:rPr lang="en-GB" sz="1600" b="1" dirty="0" err="1">
                  <a:solidFill>
                    <a:schemeClr val="tx1"/>
                  </a:solidFill>
                  <a:latin typeface="Arial" panose="020B0604020202020204" pitchFamily="34" charset="0"/>
                  <a:cs typeface="Arial" panose="020B0604020202020204" pitchFamily="34" charset="0"/>
                </a:rPr>
                <a:t>Llanganuco</a:t>
              </a:r>
              <a:r>
                <a:rPr lang="en-GB" sz="1600" b="1" dirty="0">
                  <a:solidFill>
                    <a:schemeClr val="tx1"/>
                  </a:solidFill>
                  <a:latin typeface="Arial" panose="020B0604020202020204" pitchFamily="34" charset="0"/>
                  <a:cs typeface="Arial" panose="020B0604020202020204" pitchFamily="34" charset="0"/>
                </a:rPr>
                <a:t> irrigation canal – Photos: Frank Meddens</a:t>
              </a:r>
            </a:p>
          </p:txBody>
        </p:sp>
      </p:grpSp>
      <p:sp>
        <p:nvSpPr>
          <p:cNvPr id="11" name="TextBox 10">
            <a:extLst>
              <a:ext uri="{FF2B5EF4-FFF2-40B4-BE49-F238E27FC236}">
                <a16:creationId xmlns:a16="http://schemas.microsoft.com/office/drawing/2014/main" id="{F4C1A0B1-9F91-417C-9F3F-CE7D253BDAD3}"/>
              </a:ext>
            </a:extLst>
          </p:cNvPr>
          <p:cNvSpPr txBox="1"/>
          <p:nvPr/>
        </p:nvSpPr>
        <p:spPr>
          <a:xfrm>
            <a:off x="659713" y="5445224"/>
            <a:ext cx="2834687" cy="400110"/>
          </a:xfrm>
          <a:prstGeom prst="rect">
            <a:avLst/>
          </a:prstGeom>
          <a:noFill/>
        </p:spPr>
        <p:txBody>
          <a:bodyPr wrap="none" rtlCol="0">
            <a:spAutoFit/>
          </a:bodyPr>
          <a:lstStyle/>
          <a:p>
            <a:r>
              <a:rPr lang="en-GB" b="1" dirty="0">
                <a:solidFill>
                  <a:schemeClr val="tx2"/>
                </a:solidFill>
                <a:latin typeface="Arial" panose="020B0604020202020204" pitchFamily="34" charset="0"/>
                <a:cs typeface="Arial" panose="020B0604020202020204" pitchFamily="34" charset="0"/>
              </a:rPr>
              <a:t>Velocity-area gauging</a:t>
            </a:r>
          </a:p>
        </p:txBody>
      </p:sp>
    </p:spTree>
    <p:extLst>
      <p:ext uri="{BB962C8B-B14F-4D97-AF65-F5344CB8AC3E}">
        <p14:creationId xmlns:p14="http://schemas.microsoft.com/office/powerpoint/2010/main" val="24981772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3456384" cy="828000"/>
          </a:xfrm>
        </p:spPr>
        <p:txBody>
          <a:bodyPr/>
          <a:lstStyle/>
          <a:p>
            <a:r>
              <a:rPr lang="en-GB" dirty="0"/>
              <a:t>Flow gauging – RIO </a:t>
            </a:r>
            <a:r>
              <a:rPr lang="en-GB" dirty="0" err="1"/>
              <a:t>AnCASH</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12</a:t>
            </a:fld>
            <a:endParaRPr lang="en-GB" altLang="en-US">
              <a:solidFill>
                <a:srgbClr val="50535A"/>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865" y="1779662"/>
            <a:ext cx="4398235" cy="32986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4109" y="1484784"/>
            <a:ext cx="3543266" cy="2657450"/>
          </a:xfrm>
          <a:prstGeom prst="rect">
            <a:avLst/>
          </a:prstGeom>
        </p:spPr>
      </p:pic>
      <p:sp>
        <p:nvSpPr>
          <p:cNvPr id="8" name="TextBox 7"/>
          <p:cNvSpPr txBox="1"/>
          <p:nvPr/>
        </p:nvSpPr>
        <p:spPr>
          <a:xfrm>
            <a:off x="293832" y="5098122"/>
            <a:ext cx="3686009" cy="338554"/>
          </a:xfrm>
          <a:prstGeom prst="rect">
            <a:avLst/>
          </a:prstGeom>
          <a:noFill/>
        </p:spPr>
        <p:txBody>
          <a:bodyPr wrap="none" rtlCol="0">
            <a:spAutoFit/>
          </a:bodyPr>
          <a:lstStyle/>
          <a:p>
            <a:pPr algn="r"/>
            <a:r>
              <a:rPr lang="en-GB" sz="1600" b="1" dirty="0">
                <a:solidFill>
                  <a:schemeClr val="tx1"/>
                </a:solidFill>
                <a:latin typeface="Arial" panose="020B0604020202020204" pitchFamily="34" charset="0"/>
                <a:cs typeface="Arial" panose="020B0604020202020204" pitchFamily="34" charset="0"/>
              </a:rPr>
              <a:t>Rio Ancash– Photo: Frank </a:t>
            </a:r>
            <a:r>
              <a:rPr lang="en-GB" sz="1600" b="1" dirty="0" err="1">
                <a:solidFill>
                  <a:schemeClr val="tx1"/>
                </a:solidFill>
                <a:latin typeface="Arial" panose="020B0604020202020204" pitchFamily="34" charset="0"/>
                <a:cs typeface="Arial" panose="020B0604020202020204" pitchFamily="34" charset="0"/>
              </a:rPr>
              <a:t>Meddens</a:t>
            </a:r>
            <a:endParaRPr lang="en-GB" sz="1600" b="1"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4944109" y="4293096"/>
            <a:ext cx="3715441" cy="2420888"/>
          </a:xfrm>
          <a:prstGeom prst="rect">
            <a:avLst/>
          </a:prstGeom>
        </p:spPr>
      </p:pic>
      <p:sp>
        <p:nvSpPr>
          <p:cNvPr id="9" name="TextBox 8">
            <a:extLst>
              <a:ext uri="{FF2B5EF4-FFF2-40B4-BE49-F238E27FC236}">
                <a16:creationId xmlns:a16="http://schemas.microsoft.com/office/drawing/2014/main" id="{7C9C2D56-34D9-4770-B3E9-5CCF8186ECEE}"/>
              </a:ext>
            </a:extLst>
          </p:cNvPr>
          <p:cNvSpPr txBox="1"/>
          <p:nvPr/>
        </p:nvSpPr>
        <p:spPr>
          <a:xfrm>
            <a:off x="349665" y="5837202"/>
            <a:ext cx="2207656" cy="400110"/>
          </a:xfrm>
          <a:prstGeom prst="rect">
            <a:avLst/>
          </a:prstGeom>
          <a:noFill/>
        </p:spPr>
        <p:txBody>
          <a:bodyPr wrap="none" rtlCol="0">
            <a:spAutoFit/>
          </a:bodyPr>
          <a:lstStyle/>
          <a:p>
            <a:r>
              <a:rPr lang="en-GB" b="1" dirty="0">
                <a:solidFill>
                  <a:schemeClr val="tx2"/>
                </a:solidFill>
                <a:latin typeface="Arial" panose="020B0604020202020204" pitchFamily="34" charset="0"/>
                <a:cs typeface="Arial" panose="020B0604020202020204" pitchFamily="34" charset="0"/>
              </a:rPr>
              <a:t>Dilution gauging</a:t>
            </a:r>
          </a:p>
        </p:txBody>
      </p:sp>
    </p:spTree>
    <p:extLst>
      <p:ext uri="{BB962C8B-B14F-4D97-AF65-F5344CB8AC3E}">
        <p14:creationId xmlns:p14="http://schemas.microsoft.com/office/powerpoint/2010/main" val="154838130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3015000"/>
            <a:ext cx="5184576" cy="828000"/>
          </a:xfrm>
        </p:spPr>
        <p:txBody>
          <a:bodyPr/>
          <a:lstStyle/>
          <a:p>
            <a:r>
              <a:rPr lang="en-GB" dirty="0">
                <a:latin typeface="Arial" panose="020B0604020202020204" pitchFamily="34" charset="0"/>
                <a:cs typeface="Arial" panose="020B0604020202020204" pitchFamily="34" charset="0"/>
              </a:rPr>
              <a:t>Assessing DEMAND</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13</a:t>
            </a:fld>
            <a:endParaRPr lang="en-GB" altLang="en-US"/>
          </a:p>
        </p:txBody>
      </p:sp>
    </p:spTree>
    <p:extLst>
      <p:ext uri="{BB962C8B-B14F-4D97-AF65-F5344CB8AC3E}">
        <p14:creationId xmlns:p14="http://schemas.microsoft.com/office/powerpoint/2010/main" val="320682576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08720"/>
            <a:ext cx="8280000" cy="828000"/>
          </a:xfrm>
        </p:spPr>
        <p:txBody>
          <a:bodyPr/>
          <a:lstStyle/>
          <a:p>
            <a:r>
              <a:rPr lang="en-GB" dirty="0">
                <a:latin typeface="Arial" panose="020B0604020202020204" pitchFamily="34" charset="0"/>
                <a:cs typeface="Arial" panose="020B0604020202020204" pitchFamily="34" charset="0"/>
              </a:rPr>
              <a:t>CROPWAT</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14</a:t>
            </a:fld>
            <a:endParaRPr lang="en-GB" altLang="en-US">
              <a:solidFill>
                <a:srgbClr val="50535A"/>
              </a:solidFill>
            </a:endParaRP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09848" y="1268760"/>
            <a:ext cx="5038616" cy="3149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bwMode="auto">
          <a:xfrm>
            <a:off x="712832" y="1916832"/>
            <a:ext cx="3283104"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r>
              <a:rPr lang="en-GB" kern="0" dirty="0">
                <a:latin typeface="Arial" panose="020B0604020202020204" pitchFamily="34" charset="0"/>
                <a:cs typeface="Arial" panose="020B0604020202020204" pitchFamily="34" charset="0"/>
              </a:rPr>
              <a:t>Dry season irrigation requirements</a:t>
            </a:r>
          </a:p>
          <a:p>
            <a:r>
              <a:rPr lang="en-GB" kern="0" dirty="0">
                <a:latin typeface="Arial" panose="020B0604020202020204" pitchFamily="34" charset="0"/>
                <a:cs typeface="Arial" panose="020B0604020202020204" pitchFamily="34" charset="0"/>
              </a:rPr>
              <a:t>Inputs</a:t>
            </a:r>
          </a:p>
          <a:p>
            <a:pPr lvl="1"/>
            <a:r>
              <a:rPr lang="en-GB" kern="0" dirty="0">
                <a:latin typeface="Arial" panose="020B0604020202020204" pitchFamily="34" charset="0"/>
                <a:cs typeface="Arial" panose="020B0604020202020204" pitchFamily="34" charset="0"/>
              </a:rPr>
              <a:t>Precipitation</a:t>
            </a:r>
          </a:p>
          <a:p>
            <a:pPr lvl="1"/>
            <a:r>
              <a:rPr lang="en-GB" kern="0" dirty="0">
                <a:latin typeface="Arial" panose="020B0604020202020204" pitchFamily="34" charset="0"/>
                <a:cs typeface="Arial" panose="020B0604020202020204" pitchFamily="34" charset="0"/>
              </a:rPr>
              <a:t>Air temperature</a:t>
            </a:r>
          </a:p>
          <a:p>
            <a:pPr lvl="1"/>
            <a:r>
              <a:rPr lang="en-GB" kern="0" dirty="0">
                <a:latin typeface="Arial" panose="020B0604020202020204" pitchFamily="34" charset="0"/>
                <a:cs typeface="Arial" panose="020B0604020202020204" pitchFamily="34" charset="0"/>
              </a:rPr>
              <a:t>Sunshine hours</a:t>
            </a:r>
          </a:p>
          <a:p>
            <a:pPr lvl="1"/>
            <a:r>
              <a:rPr lang="en-GB" kern="0" dirty="0">
                <a:latin typeface="Arial" panose="020B0604020202020204" pitchFamily="34" charset="0"/>
                <a:cs typeface="Arial" panose="020B0604020202020204" pitchFamily="34" charset="0"/>
              </a:rPr>
              <a:t>Relative humidity</a:t>
            </a:r>
          </a:p>
          <a:p>
            <a:pPr lvl="1"/>
            <a:r>
              <a:rPr lang="en-GB" kern="0" dirty="0">
                <a:latin typeface="Arial" panose="020B0604020202020204" pitchFamily="34" charset="0"/>
                <a:cs typeface="Arial" panose="020B0604020202020204" pitchFamily="34" charset="0"/>
              </a:rPr>
              <a:t>Wind speed</a:t>
            </a:r>
          </a:p>
          <a:p>
            <a:r>
              <a:rPr lang="en-GB" kern="0" dirty="0">
                <a:latin typeface="Arial" panose="020B0604020202020204" pitchFamily="34" charset="0"/>
                <a:cs typeface="Arial" panose="020B0604020202020204" pitchFamily="34" charset="0"/>
              </a:rPr>
              <a:t>Crop  and crop co-</a:t>
            </a:r>
            <a:r>
              <a:rPr lang="en-GB" kern="0" dirty="0" err="1">
                <a:latin typeface="Arial" panose="020B0604020202020204" pitchFamily="34" charset="0"/>
                <a:cs typeface="Arial" panose="020B0604020202020204" pitchFamily="34" charset="0"/>
              </a:rPr>
              <a:t>efficients</a:t>
            </a:r>
            <a:endParaRPr lang="en-GB" kern="0" dirty="0">
              <a:latin typeface="Arial" panose="020B0604020202020204" pitchFamily="34" charset="0"/>
              <a:cs typeface="Arial" panose="020B0604020202020204" pitchFamily="34" charset="0"/>
            </a:endParaRPr>
          </a:p>
          <a:p>
            <a:r>
              <a:rPr lang="en-GB" kern="0" dirty="0">
                <a:latin typeface="Arial" panose="020B0604020202020204" pitchFamily="34" charset="0"/>
                <a:cs typeface="Arial" panose="020B0604020202020204" pitchFamily="34" charset="0"/>
              </a:rPr>
              <a:t>Soil moisture and infiltration</a:t>
            </a:r>
          </a:p>
          <a:p>
            <a:r>
              <a:rPr lang="en-GB" kern="0" dirty="0">
                <a:latin typeface="Arial" panose="020B0604020202020204" pitchFamily="34" charset="0"/>
                <a:cs typeface="Arial" panose="020B0604020202020204" pitchFamily="34" charset="0"/>
              </a:rPr>
              <a:t>Crop water demand</a:t>
            </a:r>
          </a:p>
          <a:p>
            <a:endParaRPr lang="en-GB" kern="0" dirty="0"/>
          </a:p>
        </p:txBody>
      </p:sp>
    </p:spTree>
    <p:extLst>
      <p:ext uri="{BB962C8B-B14F-4D97-AF65-F5344CB8AC3E}">
        <p14:creationId xmlns:p14="http://schemas.microsoft.com/office/powerpoint/2010/main" val="118481495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1268760"/>
            <a:ext cx="8280000" cy="828000"/>
          </a:xfrm>
        </p:spPr>
        <p:txBody>
          <a:bodyPr/>
          <a:lstStyle/>
          <a:p>
            <a:r>
              <a:rPr lang="en-GB" dirty="0">
                <a:latin typeface="Arial" panose="020B0604020202020204" pitchFamily="34" charset="0"/>
                <a:cs typeface="Arial" panose="020B0604020202020204" pitchFamily="34" charset="0"/>
              </a:rPr>
              <a:t>Preliminary results</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15</a:t>
            </a:fld>
            <a:endParaRPr lang="en-GB" altLang="en-US">
              <a:solidFill>
                <a:srgbClr val="50535A"/>
              </a:solidFill>
            </a:endParaRPr>
          </a:p>
        </p:txBody>
      </p:sp>
      <p:graphicFrame>
        <p:nvGraphicFramePr>
          <p:cNvPr id="6" name="Content Placeholder 5">
            <a:extLst>
              <a:ext uri="{FF2B5EF4-FFF2-40B4-BE49-F238E27FC236}">
                <a16:creationId xmlns:a16="http://schemas.microsoft.com/office/drawing/2014/main" id="{987020AF-C51A-46A6-BFE7-445D6DE05877}"/>
              </a:ext>
            </a:extLst>
          </p:cNvPr>
          <p:cNvGraphicFramePr>
            <a:graphicFrameLocks noGrp="1"/>
          </p:cNvGraphicFramePr>
          <p:nvPr>
            <p:ph idx="1"/>
            <p:extLst>
              <p:ext uri="{D42A27DB-BD31-4B8C-83A1-F6EECF244321}">
                <p14:modId xmlns:p14="http://schemas.microsoft.com/office/powerpoint/2010/main" val="337342061"/>
              </p:ext>
            </p:extLst>
          </p:nvPr>
        </p:nvGraphicFramePr>
        <p:xfrm>
          <a:off x="425450" y="2214563"/>
          <a:ext cx="8278813" cy="39592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338820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1268760"/>
            <a:ext cx="8280000" cy="828000"/>
          </a:xfrm>
        </p:spPr>
        <p:txBody>
          <a:bodyPr/>
          <a:lstStyle/>
          <a:p>
            <a:r>
              <a:rPr lang="en-GB" dirty="0">
                <a:latin typeface="Arial" panose="020B0604020202020204" pitchFamily="34" charset="0"/>
                <a:cs typeface="Arial" panose="020B0604020202020204" pitchFamily="34" charset="0"/>
              </a:rPr>
              <a:t>Preliminary results</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16</a:t>
            </a:fld>
            <a:endParaRPr lang="en-GB" altLang="en-US">
              <a:solidFill>
                <a:srgbClr val="50535A"/>
              </a:solidFill>
            </a:endParaRPr>
          </a:p>
        </p:txBody>
      </p:sp>
      <p:graphicFrame>
        <p:nvGraphicFramePr>
          <p:cNvPr id="8" name="Table 5">
            <a:extLst>
              <a:ext uri="{FF2B5EF4-FFF2-40B4-BE49-F238E27FC236}">
                <a16:creationId xmlns:a16="http://schemas.microsoft.com/office/drawing/2014/main" id="{E26F1D66-793C-479D-A057-926B0820CE64}"/>
              </a:ext>
            </a:extLst>
          </p:cNvPr>
          <p:cNvGraphicFramePr>
            <a:graphicFrameLocks noGrp="1"/>
          </p:cNvGraphicFramePr>
          <p:nvPr>
            <p:extLst>
              <p:ext uri="{D42A27DB-BD31-4B8C-83A1-F6EECF244321}">
                <p14:modId xmlns:p14="http://schemas.microsoft.com/office/powerpoint/2010/main" val="3635433969"/>
              </p:ext>
            </p:extLst>
          </p:nvPr>
        </p:nvGraphicFramePr>
        <p:xfrm>
          <a:off x="685802" y="2348880"/>
          <a:ext cx="7772395" cy="3472368"/>
        </p:xfrm>
        <a:graphic>
          <a:graphicData uri="http://schemas.openxmlformats.org/drawingml/2006/table">
            <a:tbl>
              <a:tblPr firstRow="1" bandRow="1"/>
              <a:tblGrid>
                <a:gridCol w="1554479">
                  <a:extLst>
                    <a:ext uri="{9D8B030D-6E8A-4147-A177-3AD203B41FA5}">
                      <a16:colId xmlns:a16="http://schemas.microsoft.com/office/drawing/2014/main" val="1959799904"/>
                    </a:ext>
                  </a:extLst>
                </a:gridCol>
                <a:gridCol w="1554479">
                  <a:extLst>
                    <a:ext uri="{9D8B030D-6E8A-4147-A177-3AD203B41FA5}">
                      <a16:colId xmlns:a16="http://schemas.microsoft.com/office/drawing/2014/main" val="2157836867"/>
                    </a:ext>
                  </a:extLst>
                </a:gridCol>
                <a:gridCol w="1554479">
                  <a:extLst>
                    <a:ext uri="{9D8B030D-6E8A-4147-A177-3AD203B41FA5}">
                      <a16:colId xmlns:a16="http://schemas.microsoft.com/office/drawing/2014/main" val="1775554796"/>
                    </a:ext>
                  </a:extLst>
                </a:gridCol>
                <a:gridCol w="1554479">
                  <a:extLst>
                    <a:ext uri="{9D8B030D-6E8A-4147-A177-3AD203B41FA5}">
                      <a16:colId xmlns:a16="http://schemas.microsoft.com/office/drawing/2014/main" val="940235952"/>
                    </a:ext>
                  </a:extLst>
                </a:gridCol>
                <a:gridCol w="1554479">
                  <a:extLst>
                    <a:ext uri="{9D8B030D-6E8A-4147-A177-3AD203B41FA5}">
                      <a16:colId xmlns:a16="http://schemas.microsoft.com/office/drawing/2014/main" val="1434615128"/>
                    </a:ext>
                  </a:extLst>
                </a:gridCol>
              </a:tblGrid>
              <a:tr h="83391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GB" dirty="0"/>
                        <a:t>Catchment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GB" dirty="0"/>
                        <a:t>Area (km</a:t>
                      </a:r>
                      <a:r>
                        <a:rPr lang="en-GB" baseline="30000" dirty="0"/>
                        <a:t>2</a:t>
                      </a:r>
                      <a:r>
                        <a:rPr lang="en-GB" dirty="0"/>
                        <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GB" dirty="0"/>
                        <a:t>Crop Area (km</a:t>
                      </a:r>
                      <a:r>
                        <a:rPr lang="en-GB" baseline="30000" dirty="0"/>
                        <a:t>2</a:t>
                      </a:r>
                      <a:r>
                        <a:rPr lang="en-GB" dirty="0"/>
                        <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GB" dirty="0"/>
                        <a:t>Total Crop Water Requirement (m</a:t>
                      </a:r>
                      <a:r>
                        <a:rPr lang="en-GB" baseline="30000" dirty="0"/>
                        <a:t>3</a:t>
                      </a:r>
                      <a:r>
                        <a:rPr lang="en-GB" dirty="0"/>
                        <a:t>/day)</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GB" dirty="0"/>
                        <a:t>Maximum Available Irrigation  Water (m</a:t>
                      </a:r>
                      <a:r>
                        <a:rPr lang="en-GB" baseline="30000" dirty="0"/>
                        <a:t>3</a:t>
                      </a:r>
                      <a:r>
                        <a:rPr lang="en-GB" dirty="0"/>
                        <a:t>/day)</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928425889"/>
                  </a:ext>
                </a:extLst>
              </a:tr>
              <a:tr h="10046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dirty="0"/>
                        <a:t>Present day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dirty="0"/>
                        <a:t>137.5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dirty="0"/>
                        <a:t>26.2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dirty="0"/>
                        <a:t>48,900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dirty="0"/>
                        <a:t>30,900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47245609"/>
                  </a:ext>
                </a:extLst>
              </a:tr>
              <a:tr h="10046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dirty="0"/>
                        <a:t>Climate change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dirty="0"/>
                        <a:t>137.5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dirty="0"/>
                        <a:t>26.2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dirty="0"/>
                        <a:t>52,160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dirty="0"/>
                        <a:t>To be determined in next phase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672119589"/>
                  </a:ext>
                </a:extLst>
              </a:tr>
            </a:tbl>
          </a:graphicData>
        </a:graphic>
      </p:graphicFrame>
    </p:spTree>
    <p:extLst>
      <p:ext uri="{BB962C8B-B14F-4D97-AF65-F5344CB8AC3E}">
        <p14:creationId xmlns:p14="http://schemas.microsoft.com/office/powerpoint/2010/main" val="199045065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160" y="620688"/>
            <a:ext cx="8280000" cy="828000"/>
          </a:xfrm>
        </p:spPr>
        <p:txBody>
          <a:bodyPr/>
          <a:lstStyle/>
          <a:p>
            <a:r>
              <a:rPr lang="en-GB" dirty="0">
                <a:latin typeface="Arial" panose="020B0604020202020204" pitchFamily="34" charset="0"/>
                <a:cs typeface="Arial" panose="020B0604020202020204" pitchFamily="34" charset="0"/>
              </a:rPr>
              <a:t>Conclusions</a:t>
            </a:r>
          </a:p>
        </p:txBody>
      </p:sp>
      <p:sp>
        <p:nvSpPr>
          <p:cNvPr id="3" name="Content Placeholder 2"/>
          <p:cNvSpPr>
            <a:spLocks noGrp="1"/>
          </p:cNvSpPr>
          <p:nvPr>
            <p:ph idx="1"/>
          </p:nvPr>
        </p:nvSpPr>
        <p:spPr>
          <a:xfrm>
            <a:off x="432160" y="1916832"/>
            <a:ext cx="8280000" cy="3672408"/>
          </a:xfrm>
        </p:spPr>
        <p:txBody>
          <a:bodyPr/>
          <a:lstStyle/>
          <a:p>
            <a:r>
              <a:rPr lang="en-GB" dirty="0">
                <a:latin typeface="Arial" panose="020B0604020202020204" pitchFamily="34" charset="0"/>
                <a:cs typeface="Arial" panose="020B0604020202020204" pitchFamily="34" charset="0"/>
              </a:rPr>
              <a:t>Precipitation (wet season) and inundation irrigation are main ways to supply crops with water</a:t>
            </a:r>
          </a:p>
          <a:p>
            <a:r>
              <a:rPr lang="en-GB" dirty="0">
                <a:latin typeface="Arial" panose="020B0604020202020204" pitchFamily="34" charset="0"/>
                <a:cs typeface="Arial" panose="020B0604020202020204" pitchFamily="34" charset="0"/>
              </a:rPr>
              <a:t>Groundwater/springs and seeps from wetlands are used, but these sources are very localised</a:t>
            </a:r>
          </a:p>
          <a:p>
            <a:r>
              <a:rPr lang="en-GB" dirty="0">
                <a:latin typeface="Arial" panose="020B0604020202020204" pitchFamily="34" charset="0"/>
                <a:cs typeface="Arial" panose="020B0604020202020204" pitchFamily="34" charset="0"/>
              </a:rPr>
              <a:t>There is a water gap in the Rio Ancash in the dry period, as the crop water demand is only partially satisfied by the available irrigation water.</a:t>
            </a:r>
          </a:p>
          <a:p>
            <a:r>
              <a:rPr lang="en-GB" dirty="0">
                <a:latin typeface="Arial" panose="020B0604020202020204" pitchFamily="34" charset="0"/>
                <a:cs typeface="Arial" panose="020B0604020202020204" pitchFamily="34" charset="0"/>
              </a:rPr>
              <a:t>The CROPWAT Climate Change simulation in the Rio Ancash shows an increase in effective rainfall but this does not off set the larger increase in crop water requirements due to higher air temperatures, so irrigation requirements will become higher.</a:t>
            </a:r>
          </a:p>
          <a:p>
            <a:endParaRPr lang="en-GB" dirty="0"/>
          </a:p>
          <a:p>
            <a:endParaRPr lang="en-GB" dirty="0"/>
          </a:p>
          <a:p>
            <a:endParaRPr lang="en-GB" dirty="0"/>
          </a:p>
          <a:p>
            <a:endParaRPr lang="en-GB" dirty="0"/>
          </a:p>
          <a:p>
            <a:endParaRPr lang="en-GB" dirty="0"/>
          </a:p>
          <a:p>
            <a:pPr marL="360000" lvl="1" indent="0">
              <a:buNone/>
            </a:pP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17</a:t>
            </a:fld>
            <a:endParaRPr lang="en-GB" altLang="en-US">
              <a:solidFill>
                <a:srgbClr val="50535A"/>
              </a:solidFill>
            </a:endParaRPr>
          </a:p>
        </p:txBody>
      </p:sp>
    </p:spTree>
    <p:extLst>
      <p:ext uri="{BB962C8B-B14F-4D97-AF65-F5344CB8AC3E}">
        <p14:creationId xmlns:p14="http://schemas.microsoft.com/office/powerpoint/2010/main" val="359815738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836712"/>
            <a:ext cx="8280000" cy="828000"/>
          </a:xfrm>
        </p:spPr>
        <p:txBody>
          <a:bodyPr/>
          <a:lstStyle/>
          <a:p>
            <a:r>
              <a:rPr lang="en-GB" dirty="0">
                <a:latin typeface="Arial" panose="020B0604020202020204" pitchFamily="34" charset="0"/>
                <a:cs typeface="Arial" panose="020B0604020202020204" pitchFamily="34" charset="0"/>
              </a:rPr>
              <a:t>Next steps</a:t>
            </a:r>
          </a:p>
        </p:txBody>
      </p:sp>
      <p:sp>
        <p:nvSpPr>
          <p:cNvPr id="3" name="Content Placeholder 2"/>
          <p:cNvSpPr>
            <a:spLocks noGrp="1"/>
          </p:cNvSpPr>
          <p:nvPr>
            <p:ph idx="1"/>
          </p:nvPr>
        </p:nvSpPr>
        <p:spPr>
          <a:xfrm>
            <a:off x="428054" y="1916832"/>
            <a:ext cx="8280000" cy="3960000"/>
          </a:xfrm>
        </p:spPr>
        <p:txBody>
          <a:bodyPr/>
          <a:lstStyle/>
          <a:p>
            <a:endParaRPr lang="en-GB" dirty="0"/>
          </a:p>
          <a:p>
            <a:endParaRPr lang="en-GB" dirty="0"/>
          </a:p>
          <a:p>
            <a:endParaRPr lang="en-GB" dirty="0"/>
          </a:p>
        </p:txBody>
      </p:sp>
      <p:sp>
        <p:nvSpPr>
          <p:cNvPr id="4" name="Content Placeholder 2">
            <a:extLst>
              <a:ext uri="{FF2B5EF4-FFF2-40B4-BE49-F238E27FC236}">
                <a16:creationId xmlns:a16="http://schemas.microsoft.com/office/drawing/2014/main" id="{E3AE21ED-C2D8-4AFC-8854-97E800BFD893}"/>
              </a:ext>
            </a:extLst>
          </p:cNvPr>
          <p:cNvSpPr txBox="1">
            <a:spLocks/>
          </p:cNvSpPr>
          <p:nvPr/>
        </p:nvSpPr>
        <p:spPr bwMode="auto">
          <a:xfrm>
            <a:off x="432000" y="2132856"/>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r>
              <a:rPr lang="en-GB" dirty="0">
                <a:latin typeface="Arial" panose="020B0604020202020204" pitchFamily="34" charset="0"/>
                <a:cs typeface="Arial" panose="020B0604020202020204" pitchFamily="34" charset="0"/>
              </a:rPr>
              <a:t>Complete present-day water balance, and that under climate change</a:t>
            </a:r>
          </a:p>
          <a:p>
            <a:r>
              <a:rPr lang="en-GB" dirty="0">
                <a:latin typeface="Arial" panose="020B0604020202020204" pitchFamily="34" charset="0"/>
                <a:cs typeface="Arial" panose="020B0604020202020204" pitchFamily="34" charset="0"/>
              </a:rPr>
              <a:t>Consider different climate change scenarios and climate variability</a:t>
            </a:r>
          </a:p>
          <a:p>
            <a:r>
              <a:rPr lang="en-GB" dirty="0">
                <a:latin typeface="Arial" panose="020B0604020202020204" pitchFamily="34" charset="0"/>
                <a:cs typeface="Arial" panose="020B0604020202020204" pitchFamily="34" charset="0"/>
              </a:rPr>
              <a:t>Merge results with those from ethnography work to nuance understanding of key challenges.</a:t>
            </a:r>
          </a:p>
          <a:p>
            <a:r>
              <a:rPr lang="en-GB" dirty="0">
                <a:latin typeface="Arial" panose="020B0604020202020204" pitchFamily="34" charset="0"/>
                <a:cs typeface="Arial" panose="020B0604020202020204" pitchFamily="34" charset="0"/>
              </a:rPr>
              <a:t>Consider how glacial melt and lake levels will change over time, and the impact on water availability</a:t>
            </a:r>
          </a:p>
          <a:p>
            <a:r>
              <a:rPr lang="en-GB" dirty="0">
                <a:latin typeface="Arial" panose="020B0604020202020204" pitchFamily="34" charset="0"/>
                <a:cs typeface="Arial" panose="020B0604020202020204" pitchFamily="34" charset="0"/>
              </a:rPr>
              <a:t>Explore the water quality data collected</a:t>
            </a:r>
          </a:p>
          <a:p>
            <a:r>
              <a:rPr lang="en-GB" dirty="0">
                <a:latin typeface="Arial" panose="020B0604020202020204" pitchFamily="34" charset="0"/>
                <a:cs typeface="Arial" panose="020B0604020202020204" pitchFamily="34" charset="0"/>
              </a:rPr>
              <a:t>Under a new, follow-on project called CROPP led by Joy Singarayer (Reading) consider climate variability further, impacts on montane biodiversity, and further integrate hydrological and ethnographic research.</a:t>
            </a:r>
          </a:p>
          <a:p>
            <a:endParaRPr lang="en-GB" kern="0" dirty="0"/>
          </a:p>
          <a:p>
            <a:endParaRPr lang="en-GB" kern="0" dirty="0"/>
          </a:p>
          <a:p>
            <a:endParaRPr lang="en-GB" kern="0" dirty="0"/>
          </a:p>
        </p:txBody>
      </p:sp>
    </p:spTree>
    <p:extLst>
      <p:ext uri="{BB962C8B-B14F-4D97-AF65-F5344CB8AC3E}">
        <p14:creationId xmlns:p14="http://schemas.microsoft.com/office/powerpoint/2010/main" val="124354306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86806"/>
            <a:ext cx="8280000" cy="506008"/>
          </a:xfrm>
        </p:spPr>
        <p:txBody>
          <a:bodyPr/>
          <a:lstStyle/>
          <a:p>
            <a:r>
              <a:rPr lang="en-GB" dirty="0"/>
              <a:t>Overview</a:t>
            </a:r>
          </a:p>
        </p:txBody>
      </p:sp>
      <p:sp>
        <p:nvSpPr>
          <p:cNvPr id="3" name="Content Placeholder 2"/>
          <p:cNvSpPr>
            <a:spLocks noGrp="1"/>
          </p:cNvSpPr>
          <p:nvPr>
            <p:ph idx="1"/>
          </p:nvPr>
        </p:nvSpPr>
        <p:spPr>
          <a:xfrm>
            <a:off x="608314" y="1196752"/>
            <a:ext cx="8280000" cy="2920779"/>
          </a:xfrm>
        </p:spPr>
        <p:txBody>
          <a:bodyPr/>
          <a:lstStyle/>
          <a:p>
            <a:r>
              <a:rPr lang="en-GB" dirty="0"/>
              <a:t>Aim: to understand how climate change will impact water availability, farming (lives and livelihoods) and local communities in the Peruvian Andes – (as a precursor to understanding adaptation)</a:t>
            </a:r>
          </a:p>
          <a:p>
            <a:r>
              <a:rPr lang="en-GB" dirty="0"/>
              <a:t>Based on water balance, ethnographic and archaeological study</a:t>
            </a:r>
          </a:p>
          <a:p>
            <a:r>
              <a:rPr lang="en-GB" dirty="0"/>
              <a:t>Detailed, nuanced study of four catchments and their communities</a:t>
            </a:r>
          </a:p>
          <a:p>
            <a:r>
              <a:rPr lang="en-GB" dirty="0"/>
              <a:t>Present-day water gap in Rio Ancash determined</a:t>
            </a:r>
          </a:p>
          <a:p>
            <a:r>
              <a:rPr lang="en-GB" dirty="0"/>
              <a:t>Future demand assessed</a:t>
            </a:r>
          </a:p>
          <a:p>
            <a:r>
              <a:rPr lang="en-GB" dirty="0"/>
              <a:t>Next step: to assess future water availability (melt, lake release)</a:t>
            </a:r>
          </a:p>
        </p:txBody>
      </p:sp>
      <p:pic>
        <p:nvPicPr>
          <p:cNvPr id="4098" name="Picture 2" descr="D:\Archives\Photos\Work\2018\2018.07 Peru\2018.07.04 Cordillera Negra\DSC_00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2741" y="4293097"/>
            <a:ext cx="3095035" cy="207188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Archives\Photos\Work\2018\2018.07 Peru\2018.07.07 Cordillera Blanca\DSC_02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708" y="4293095"/>
            <a:ext cx="3095035" cy="20718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5814" y="6381328"/>
            <a:ext cx="1742785" cy="338554"/>
          </a:xfrm>
          <a:prstGeom prst="rect">
            <a:avLst/>
          </a:prstGeom>
          <a:noFill/>
        </p:spPr>
        <p:txBody>
          <a:bodyPr wrap="none" rtlCol="0">
            <a:spAutoFit/>
          </a:bodyPr>
          <a:lstStyle/>
          <a:p>
            <a:pPr algn="r"/>
            <a:r>
              <a:rPr lang="en-GB" sz="1600" dirty="0">
                <a:solidFill>
                  <a:schemeClr val="tx2"/>
                </a:solidFill>
                <a:latin typeface="Arial" panose="020B0604020202020204" pitchFamily="34" charset="0"/>
                <a:cs typeface="Arial" panose="020B0604020202020204" pitchFamily="34" charset="0"/>
              </a:rPr>
              <a:t>Cordillera Blanca</a:t>
            </a:r>
          </a:p>
        </p:txBody>
      </p:sp>
      <p:sp>
        <p:nvSpPr>
          <p:cNvPr id="8" name="TextBox 7"/>
          <p:cNvSpPr txBox="1"/>
          <p:nvPr/>
        </p:nvSpPr>
        <p:spPr>
          <a:xfrm>
            <a:off x="6759363" y="6364979"/>
            <a:ext cx="1675460" cy="338554"/>
          </a:xfrm>
          <a:prstGeom prst="rect">
            <a:avLst/>
          </a:prstGeom>
          <a:noFill/>
        </p:spPr>
        <p:txBody>
          <a:bodyPr wrap="none" rtlCol="0">
            <a:spAutoFit/>
          </a:bodyPr>
          <a:lstStyle/>
          <a:p>
            <a:pPr algn="r"/>
            <a:r>
              <a:rPr lang="en-GB" sz="1600" dirty="0">
                <a:solidFill>
                  <a:schemeClr val="tx2"/>
                </a:solidFill>
                <a:latin typeface="Arial" panose="020B0604020202020204" pitchFamily="34" charset="0"/>
                <a:cs typeface="Arial" panose="020B0604020202020204" pitchFamily="34" charset="0"/>
              </a:rPr>
              <a:t>Cordillera </a:t>
            </a:r>
            <a:r>
              <a:rPr lang="en-GB" sz="1600" dirty="0" err="1">
                <a:solidFill>
                  <a:schemeClr val="tx2"/>
                </a:solidFill>
                <a:latin typeface="Arial" panose="020B0604020202020204" pitchFamily="34" charset="0"/>
                <a:cs typeface="Arial" panose="020B0604020202020204" pitchFamily="34" charset="0"/>
              </a:rPr>
              <a:t>Negra</a:t>
            </a:r>
            <a:endParaRPr lang="en-GB" sz="16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495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4" y="1064865"/>
            <a:ext cx="8035632" cy="828000"/>
          </a:xfrm>
        </p:spPr>
        <p:txBody>
          <a:bodyPr/>
          <a:lstStyle/>
          <a:p>
            <a:r>
              <a:rPr lang="en-GB" dirty="0"/>
              <a:t>Co-authors</a:t>
            </a:r>
          </a:p>
        </p:txBody>
      </p:sp>
      <p:sp>
        <p:nvSpPr>
          <p:cNvPr id="3" name="Content Placeholder 2"/>
          <p:cNvSpPr>
            <a:spLocks noGrp="1"/>
          </p:cNvSpPr>
          <p:nvPr>
            <p:ph idx="1"/>
          </p:nvPr>
        </p:nvSpPr>
        <p:spPr>
          <a:xfrm>
            <a:off x="755576" y="2383935"/>
            <a:ext cx="8280000" cy="2581201"/>
          </a:xfrm>
        </p:spPr>
        <p:txBody>
          <a:bodyPr/>
          <a:lstStyle/>
          <a:p>
            <a:pPr>
              <a:spcAft>
                <a:spcPts val="600"/>
              </a:spcAft>
            </a:pPr>
            <a:r>
              <a:rPr lang="en-GB" dirty="0"/>
              <a:t>Dr Harvey Rodda (Hydro-GIS Ltd, UK) </a:t>
            </a:r>
          </a:p>
          <a:p>
            <a:pPr>
              <a:spcAft>
                <a:spcPts val="600"/>
              </a:spcAft>
            </a:pPr>
            <a:r>
              <a:rPr lang="en-GB" dirty="0"/>
              <a:t>Professor Nick Branch (University of Reading, UK)</a:t>
            </a:r>
          </a:p>
          <a:p>
            <a:pPr>
              <a:spcAft>
                <a:spcPts val="600"/>
              </a:spcAft>
            </a:pPr>
            <a:r>
              <a:rPr lang="en-GB" dirty="0"/>
              <a:t>Marcos Bruzzone (Water Resource Associates, UK)</a:t>
            </a:r>
          </a:p>
          <a:p>
            <a:pPr>
              <a:spcAft>
                <a:spcPts val="600"/>
              </a:spcAft>
            </a:pPr>
            <a:r>
              <a:rPr lang="en-GB" dirty="0"/>
              <a:t>Dr Alex Herrera (</a:t>
            </a:r>
            <a:r>
              <a:rPr lang="es-ES" dirty="0"/>
              <a:t> Universidad de los Andes - Colombia)</a:t>
            </a:r>
          </a:p>
          <a:p>
            <a:pPr>
              <a:spcAft>
                <a:spcPts val="600"/>
              </a:spcAft>
            </a:pPr>
            <a:r>
              <a:rPr lang="es-ES" dirty="0"/>
              <a:t>Dr Francisco Araujo-</a:t>
            </a:r>
            <a:r>
              <a:rPr lang="es-ES" dirty="0" err="1"/>
              <a:t>Ferreria</a:t>
            </a:r>
            <a:r>
              <a:rPr lang="es-ES" dirty="0"/>
              <a:t> (University of Reading, UK)</a:t>
            </a:r>
            <a:endParaRPr lang="en-GB" dirty="0"/>
          </a:p>
          <a:p>
            <a:pPr>
              <a:spcAft>
                <a:spcPts val="600"/>
              </a:spcAft>
            </a:pPr>
            <a:r>
              <a:rPr lang="en-GB" dirty="0"/>
              <a:t>Dr Frank Meddens (Pre-Construct Archaeology Ltd, UK)</a:t>
            </a:r>
          </a:p>
          <a:p>
            <a:pPr>
              <a:spcAft>
                <a:spcPts val="600"/>
              </a:spcAft>
            </a:pPr>
            <a:r>
              <a:rPr lang="en-GB" dirty="0"/>
              <a:t>Douglas Walsh (</a:t>
            </a:r>
            <a:r>
              <a:rPr lang="en-GB" dirty="0" err="1"/>
              <a:t>Asociación</a:t>
            </a:r>
            <a:r>
              <a:rPr lang="en-GB" dirty="0"/>
              <a:t> Andina </a:t>
            </a:r>
            <a:r>
              <a:rPr lang="en-GB" dirty="0" err="1"/>
              <a:t>Cusichaca</a:t>
            </a:r>
            <a:r>
              <a:rPr lang="en-GB" dirty="0"/>
              <a:t>, Peru)</a:t>
            </a:r>
          </a:p>
          <a:p>
            <a:pPr>
              <a:spcAft>
                <a:spcPts val="600"/>
              </a:spcAft>
            </a:pPr>
            <a:r>
              <a:rPr lang="en-GB" dirty="0"/>
              <a:t>Dr Kevin Lane (Universidad de Buenos Aires, Argentina)</a:t>
            </a:r>
          </a:p>
        </p:txBody>
      </p:sp>
    </p:spTree>
    <p:extLst>
      <p:ext uri="{BB962C8B-B14F-4D97-AF65-F5344CB8AC3E}">
        <p14:creationId xmlns:p14="http://schemas.microsoft.com/office/powerpoint/2010/main" val="592976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AIM</a:t>
            </a:r>
          </a:p>
        </p:txBody>
      </p:sp>
      <p:sp>
        <p:nvSpPr>
          <p:cNvPr id="3" name="Content Placeholder 2"/>
          <p:cNvSpPr>
            <a:spLocks noGrp="1"/>
          </p:cNvSpPr>
          <p:nvPr>
            <p:ph idx="1"/>
          </p:nvPr>
        </p:nvSpPr>
        <p:spPr>
          <a:xfrm>
            <a:off x="539552" y="2204864"/>
            <a:ext cx="8280000" cy="782952"/>
          </a:xfrm>
        </p:spPr>
        <p:txBody>
          <a:bodyPr/>
          <a:lstStyle/>
          <a:p>
            <a:r>
              <a:rPr lang="en-GB" i="1" dirty="0"/>
              <a:t>To understand how climate change will impact water availability, farming (lives and livelihoods) and local communities in the Peruvian Andes – (as a precursor to understanding adaptation)</a:t>
            </a:r>
          </a:p>
        </p:txBody>
      </p:sp>
      <p:pic>
        <p:nvPicPr>
          <p:cNvPr id="4098" name="Picture 2" descr="D:\Archives\Photos\Work\2018\2018.07 Peru\2018.07.04 Cordillera Negra\DSC_00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429000"/>
            <a:ext cx="3657296" cy="244827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Archives\Photos\Work\2018\2018.07 Peru\2018.07.07 Cordillera Blanca\DSC_02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429000"/>
            <a:ext cx="3657295" cy="24482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5814" y="5879636"/>
            <a:ext cx="1742785" cy="338554"/>
          </a:xfrm>
          <a:prstGeom prst="rect">
            <a:avLst/>
          </a:prstGeom>
          <a:noFill/>
        </p:spPr>
        <p:txBody>
          <a:bodyPr wrap="none" rtlCol="0">
            <a:spAutoFit/>
          </a:bodyPr>
          <a:lstStyle/>
          <a:p>
            <a:pPr algn="r"/>
            <a:r>
              <a:rPr lang="en-GB" sz="1600" dirty="0">
                <a:solidFill>
                  <a:schemeClr val="tx2"/>
                </a:solidFill>
                <a:latin typeface="Arial" panose="020B0604020202020204" pitchFamily="34" charset="0"/>
                <a:cs typeface="Arial" panose="020B0604020202020204" pitchFamily="34" charset="0"/>
              </a:rPr>
              <a:t>Cordillera Blanca</a:t>
            </a:r>
          </a:p>
        </p:txBody>
      </p:sp>
      <p:sp>
        <p:nvSpPr>
          <p:cNvPr id="8" name="TextBox 7"/>
          <p:cNvSpPr txBox="1"/>
          <p:nvPr/>
        </p:nvSpPr>
        <p:spPr>
          <a:xfrm>
            <a:off x="6841868" y="5873810"/>
            <a:ext cx="1675460" cy="338554"/>
          </a:xfrm>
          <a:prstGeom prst="rect">
            <a:avLst/>
          </a:prstGeom>
          <a:noFill/>
        </p:spPr>
        <p:txBody>
          <a:bodyPr wrap="none" rtlCol="0">
            <a:spAutoFit/>
          </a:bodyPr>
          <a:lstStyle/>
          <a:p>
            <a:pPr algn="r"/>
            <a:r>
              <a:rPr lang="en-GB" sz="1600" dirty="0">
                <a:solidFill>
                  <a:schemeClr val="tx2"/>
                </a:solidFill>
                <a:latin typeface="Arial" panose="020B0604020202020204" pitchFamily="34" charset="0"/>
                <a:cs typeface="Arial" panose="020B0604020202020204" pitchFamily="34" charset="0"/>
              </a:rPr>
              <a:t>Cordillera </a:t>
            </a:r>
            <a:r>
              <a:rPr lang="en-GB" sz="1600" dirty="0" err="1">
                <a:solidFill>
                  <a:schemeClr val="tx2"/>
                </a:solidFill>
                <a:latin typeface="Arial" panose="020B0604020202020204" pitchFamily="34" charset="0"/>
                <a:cs typeface="Arial" panose="020B0604020202020204" pitchFamily="34" charset="0"/>
              </a:rPr>
              <a:t>Negra</a:t>
            </a:r>
            <a:endParaRPr lang="en-GB" sz="16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313054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10C095-18CD-4434-9B98-419244A6DB3F}"/>
              </a:ext>
            </a:extLst>
          </p:cNvPr>
          <p:cNvSpPr>
            <a:spLocks noGrp="1"/>
          </p:cNvSpPr>
          <p:nvPr>
            <p:ph type="sldNum" sz="quarter" idx="10"/>
          </p:nvPr>
        </p:nvSpPr>
        <p:spPr/>
        <p:txBody>
          <a:bodyPr/>
          <a:lstStyle/>
          <a:p>
            <a:fld id="{DCF6A46F-80AB-49F3-8C7E-9717ED945456}" type="slidenum">
              <a:rPr lang="en-GB" altLang="en-US" smtClean="0"/>
              <a:pPr/>
              <a:t>5</a:t>
            </a:fld>
            <a:endParaRPr lang="en-GB" altLang="en-US"/>
          </a:p>
        </p:txBody>
      </p:sp>
      <p:pic>
        <p:nvPicPr>
          <p:cNvPr id="9" name="Picture 8">
            <a:extLst>
              <a:ext uri="{FF2B5EF4-FFF2-40B4-BE49-F238E27FC236}">
                <a16:creationId xmlns:a16="http://schemas.microsoft.com/office/drawing/2014/main" id="{5F477600-5E02-4632-9116-77DA4836A814}"/>
              </a:ext>
            </a:extLst>
          </p:cNvPr>
          <p:cNvPicPr>
            <a:picLocks noChangeAspect="1"/>
          </p:cNvPicPr>
          <p:nvPr/>
        </p:nvPicPr>
        <p:blipFill rotWithShape="1">
          <a:blip r:embed="rId2"/>
          <a:srcRect l="14158"/>
          <a:stretch/>
        </p:blipFill>
        <p:spPr>
          <a:xfrm>
            <a:off x="251521" y="980729"/>
            <a:ext cx="8706776" cy="5705294"/>
          </a:xfrm>
          <a:prstGeom prst="rect">
            <a:avLst/>
          </a:prstGeom>
        </p:spPr>
      </p:pic>
      <p:sp>
        <p:nvSpPr>
          <p:cNvPr id="2" name="Title 1">
            <a:extLst>
              <a:ext uri="{FF2B5EF4-FFF2-40B4-BE49-F238E27FC236}">
                <a16:creationId xmlns:a16="http://schemas.microsoft.com/office/drawing/2014/main" id="{49733A14-A47C-46ED-AEFB-2D3748179E3E}"/>
              </a:ext>
            </a:extLst>
          </p:cNvPr>
          <p:cNvSpPr>
            <a:spLocks noGrp="1"/>
          </p:cNvSpPr>
          <p:nvPr>
            <p:ph type="title"/>
          </p:nvPr>
        </p:nvSpPr>
        <p:spPr>
          <a:xfrm>
            <a:off x="432000" y="607237"/>
            <a:ext cx="8280000" cy="828000"/>
          </a:xfrm>
        </p:spPr>
        <p:txBody>
          <a:bodyPr/>
          <a:lstStyle/>
          <a:p>
            <a:r>
              <a:rPr lang="en-GB" dirty="0"/>
              <a:t>Study areas</a:t>
            </a:r>
          </a:p>
        </p:txBody>
      </p:sp>
      <p:sp>
        <p:nvSpPr>
          <p:cNvPr id="10" name="TextBox 9">
            <a:extLst>
              <a:ext uri="{FF2B5EF4-FFF2-40B4-BE49-F238E27FC236}">
                <a16:creationId xmlns:a16="http://schemas.microsoft.com/office/drawing/2014/main" id="{62067587-448D-4599-B149-A5C748B2D40E}"/>
              </a:ext>
            </a:extLst>
          </p:cNvPr>
          <p:cNvSpPr txBox="1"/>
          <p:nvPr/>
        </p:nvSpPr>
        <p:spPr>
          <a:xfrm>
            <a:off x="3527884" y="3228945"/>
            <a:ext cx="2088232" cy="400110"/>
          </a:xfrm>
          <a:prstGeom prst="rect">
            <a:avLst/>
          </a:prstGeom>
          <a:solidFill>
            <a:schemeClr val="bg1">
              <a:alpha val="0"/>
            </a:schemeClr>
          </a:solidFill>
        </p:spPr>
        <p:txBody>
          <a:bodyPr wrap="square" rtlCol="0">
            <a:spAutoFit/>
          </a:bodyPr>
          <a:lstStyle/>
          <a:p>
            <a:r>
              <a:rPr lang="en-GB" dirty="0">
                <a:solidFill>
                  <a:schemeClr val="tx2"/>
                </a:solidFill>
                <a:latin typeface="Arial" panose="020B0604020202020204" pitchFamily="34" charset="0"/>
                <a:cs typeface="Arial" panose="020B0604020202020204" pitchFamily="34" charset="0"/>
              </a:rPr>
              <a:t>Rio Ancash</a:t>
            </a:r>
          </a:p>
        </p:txBody>
      </p:sp>
      <p:sp>
        <p:nvSpPr>
          <p:cNvPr id="11" name="TextBox 10">
            <a:extLst>
              <a:ext uri="{FF2B5EF4-FFF2-40B4-BE49-F238E27FC236}">
                <a16:creationId xmlns:a16="http://schemas.microsoft.com/office/drawing/2014/main" id="{3ACAA94A-2CC7-400B-B48B-16C463675EAB}"/>
              </a:ext>
            </a:extLst>
          </p:cNvPr>
          <p:cNvSpPr txBox="1"/>
          <p:nvPr/>
        </p:nvSpPr>
        <p:spPr>
          <a:xfrm>
            <a:off x="2987824" y="1988840"/>
            <a:ext cx="2088232" cy="400110"/>
          </a:xfrm>
          <a:prstGeom prst="rect">
            <a:avLst/>
          </a:prstGeom>
          <a:solidFill>
            <a:schemeClr val="bg1">
              <a:alpha val="0"/>
            </a:schemeClr>
          </a:solidFill>
        </p:spPr>
        <p:txBody>
          <a:bodyPr wrap="square" rtlCol="0">
            <a:spAutoFit/>
          </a:bodyPr>
          <a:lstStyle/>
          <a:p>
            <a:r>
              <a:rPr lang="en-GB" dirty="0">
                <a:solidFill>
                  <a:schemeClr val="tx2"/>
                </a:solidFill>
                <a:latin typeface="Arial" panose="020B0604020202020204" pitchFamily="34" charset="0"/>
                <a:cs typeface="Arial" panose="020B0604020202020204" pitchFamily="34" charset="0"/>
              </a:rPr>
              <a:t>Rio </a:t>
            </a:r>
            <a:r>
              <a:rPr lang="en-GB" dirty="0" err="1">
                <a:solidFill>
                  <a:schemeClr val="tx2"/>
                </a:solidFill>
                <a:latin typeface="Arial" panose="020B0604020202020204" pitchFamily="34" charset="0"/>
                <a:cs typeface="Arial" panose="020B0604020202020204" pitchFamily="34" charset="0"/>
              </a:rPr>
              <a:t>Llullán</a:t>
            </a:r>
            <a:endParaRPr lang="en-GB" dirty="0">
              <a:solidFill>
                <a:schemeClr val="tx2"/>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D15B564-6704-4849-AF29-5CF291B73C37}"/>
              </a:ext>
            </a:extLst>
          </p:cNvPr>
          <p:cNvSpPr txBox="1"/>
          <p:nvPr/>
        </p:nvSpPr>
        <p:spPr>
          <a:xfrm>
            <a:off x="539552" y="4005064"/>
            <a:ext cx="2304256" cy="400110"/>
          </a:xfrm>
          <a:prstGeom prst="rect">
            <a:avLst/>
          </a:prstGeom>
          <a:solidFill>
            <a:schemeClr val="bg1">
              <a:alpha val="0"/>
            </a:schemeClr>
          </a:solidFill>
        </p:spPr>
        <p:txBody>
          <a:bodyPr wrap="square" rtlCol="0">
            <a:spAutoFit/>
          </a:bodyPr>
          <a:lstStyle/>
          <a:p>
            <a:r>
              <a:rPr lang="en-GB" dirty="0">
                <a:solidFill>
                  <a:schemeClr val="tx2"/>
                </a:solidFill>
                <a:latin typeface="Arial" panose="020B0604020202020204" pitchFamily="34" charset="0"/>
                <a:cs typeface="Arial" panose="020B0604020202020204" pitchFamily="34" charset="0"/>
              </a:rPr>
              <a:t>Chorrillos Valley</a:t>
            </a:r>
          </a:p>
        </p:txBody>
      </p:sp>
      <p:sp>
        <p:nvSpPr>
          <p:cNvPr id="13" name="TextBox 12">
            <a:extLst>
              <a:ext uri="{FF2B5EF4-FFF2-40B4-BE49-F238E27FC236}">
                <a16:creationId xmlns:a16="http://schemas.microsoft.com/office/drawing/2014/main" id="{383ECFE6-7564-4448-9518-2F9FD7416277}"/>
              </a:ext>
            </a:extLst>
          </p:cNvPr>
          <p:cNvSpPr txBox="1"/>
          <p:nvPr/>
        </p:nvSpPr>
        <p:spPr>
          <a:xfrm>
            <a:off x="511924" y="2119985"/>
            <a:ext cx="2403892" cy="400110"/>
          </a:xfrm>
          <a:prstGeom prst="rect">
            <a:avLst/>
          </a:prstGeom>
          <a:solidFill>
            <a:schemeClr val="bg1">
              <a:alpha val="0"/>
            </a:schemeClr>
          </a:solidFill>
        </p:spPr>
        <p:txBody>
          <a:bodyPr wrap="square" rtlCol="0">
            <a:spAutoFit/>
          </a:bodyPr>
          <a:lstStyle/>
          <a:p>
            <a:r>
              <a:rPr lang="en-GB" dirty="0" err="1">
                <a:solidFill>
                  <a:schemeClr val="tx2"/>
                </a:solidFill>
                <a:latin typeface="Arial" panose="020B0604020202020204" pitchFamily="34" charset="0"/>
                <a:cs typeface="Arial" panose="020B0604020202020204" pitchFamily="34" charset="0"/>
              </a:rPr>
              <a:t>Pamparomas</a:t>
            </a:r>
            <a:endParaRPr lang="en-GB"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276130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6</a:t>
            </a:fld>
            <a:endParaRPr lang="en-GB" altLang="en-US">
              <a:solidFill>
                <a:srgbClr val="50535A"/>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4574"/>
            <a:ext cx="9144000" cy="6468852"/>
          </a:xfrm>
          <a:prstGeom prst="rect">
            <a:avLst/>
          </a:prstGeom>
        </p:spPr>
      </p:pic>
      <p:sp>
        <p:nvSpPr>
          <p:cNvPr id="3" name="TextBox 2">
            <a:extLst>
              <a:ext uri="{FF2B5EF4-FFF2-40B4-BE49-F238E27FC236}">
                <a16:creationId xmlns:a16="http://schemas.microsoft.com/office/drawing/2014/main" id="{9A497F17-8066-4EFC-A180-908FEE12D7A3}"/>
              </a:ext>
            </a:extLst>
          </p:cNvPr>
          <p:cNvSpPr txBox="1"/>
          <p:nvPr/>
        </p:nvSpPr>
        <p:spPr>
          <a:xfrm>
            <a:off x="3275856" y="580618"/>
            <a:ext cx="2088232" cy="400110"/>
          </a:xfrm>
          <a:prstGeom prst="rect">
            <a:avLst/>
          </a:prstGeom>
          <a:solidFill>
            <a:schemeClr val="bg1"/>
          </a:solidFill>
        </p:spPr>
        <p:txBody>
          <a:bodyPr wrap="square" rtlCol="0">
            <a:spAutoFit/>
          </a:bodyPr>
          <a:lstStyle/>
          <a:p>
            <a:pPr algn="ctr"/>
            <a:r>
              <a:rPr lang="en-GB" dirty="0">
                <a:solidFill>
                  <a:schemeClr val="tx2"/>
                </a:solidFill>
                <a:latin typeface="Arial" panose="020B0604020202020204" pitchFamily="34" charset="0"/>
                <a:cs typeface="Arial" panose="020B0604020202020204" pitchFamily="34" charset="0"/>
              </a:rPr>
              <a:t>Rio Ancash</a:t>
            </a:r>
          </a:p>
        </p:txBody>
      </p:sp>
    </p:spTree>
    <p:extLst>
      <p:ext uri="{BB962C8B-B14F-4D97-AF65-F5344CB8AC3E}">
        <p14:creationId xmlns:p14="http://schemas.microsoft.com/office/powerpoint/2010/main" val="181647186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296744"/>
            <a:ext cx="8280000" cy="828000"/>
          </a:xfrm>
        </p:spPr>
        <p:txBody>
          <a:bodyPr/>
          <a:lstStyle/>
          <a:p>
            <a:r>
              <a:rPr lang="en-GB" dirty="0"/>
              <a:t>Variation in Precipitation</a:t>
            </a:r>
          </a:p>
        </p:txBody>
      </p:sp>
      <p:grpSp>
        <p:nvGrpSpPr>
          <p:cNvPr id="9" name="Group 8"/>
          <p:cNvGrpSpPr/>
          <p:nvPr/>
        </p:nvGrpSpPr>
        <p:grpSpPr>
          <a:xfrm>
            <a:off x="89431" y="319356"/>
            <a:ext cx="8962027" cy="6388565"/>
            <a:chOff x="85762" y="548680"/>
            <a:chExt cx="8962027" cy="6388565"/>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95" y="548680"/>
              <a:ext cx="8818294" cy="6241900"/>
            </a:xfrm>
            <a:prstGeom prst="rect">
              <a:avLst/>
            </a:prstGeom>
          </p:spPr>
        </p:pic>
        <p:sp>
          <p:nvSpPr>
            <p:cNvPr id="8" name="TextBox 7"/>
            <p:cNvSpPr txBox="1"/>
            <p:nvPr/>
          </p:nvSpPr>
          <p:spPr>
            <a:xfrm>
              <a:off x="85762" y="6598691"/>
              <a:ext cx="4532010" cy="338554"/>
            </a:xfrm>
            <a:prstGeom prst="rect">
              <a:avLst/>
            </a:prstGeom>
            <a:noFill/>
          </p:spPr>
          <p:txBody>
            <a:bodyPr wrap="none" rtlCol="0">
              <a:spAutoFit/>
            </a:bodyPr>
            <a:lstStyle/>
            <a:p>
              <a:r>
                <a:rPr lang="en-GB" sz="1600" dirty="0">
                  <a:solidFill>
                    <a:schemeClr val="tx2"/>
                  </a:solidFill>
                  <a:latin typeface="Arial" panose="020B0604020202020204" pitchFamily="34" charset="0"/>
                  <a:cs typeface="Arial" panose="020B0604020202020204" pitchFamily="34" charset="0"/>
                </a:rPr>
                <a:t>SENAHMI. Data from 01.09.1995 to 31.08.2014</a:t>
              </a:r>
            </a:p>
          </p:txBody>
        </p:sp>
      </p:grpSp>
    </p:spTree>
    <p:extLst>
      <p:ext uri="{BB962C8B-B14F-4D97-AF65-F5344CB8AC3E}">
        <p14:creationId xmlns:p14="http://schemas.microsoft.com/office/powerpoint/2010/main" val="7626806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80728"/>
            <a:ext cx="8280000" cy="828000"/>
          </a:xfrm>
        </p:spPr>
        <p:txBody>
          <a:bodyPr/>
          <a:lstStyle/>
          <a:p>
            <a:r>
              <a:rPr lang="en-GB" dirty="0"/>
              <a:t>Research questions</a:t>
            </a:r>
          </a:p>
        </p:txBody>
      </p:sp>
      <p:sp>
        <p:nvSpPr>
          <p:cNvPr id="3" name="Content Placeholder 2"/>
          <p:cNvSpPr>
            <a:spLocks noGrp="1"/>
          </p:cNvSpPr>
          <p:nvPr>
            <p:ph idx="1"/>
          </p:nvPr>
        </p:nvSpPr>
        <p:spPr>
          <a:xfrm>
            <a:off x="432000" y="2132856"/>
            <a:ext cx="8280000" cy="3960000"/>
          </a:xfrm>
        </p:spPr>
        <p:txBody>
          <a:bodyPr/>
          <a:lstStyle/>
          <a:p>
            <a:r>
              <a:rPr lang="en-GB" dirty="0"/>
              <a:t>Is there sufficient water to sustain farming presently in the:</a:t>
            </a:r>
          </a:p>
          <a:p>
            <a:pPr lvl="1"/>
            <a:r>
              <a:rPr lang="en-GB" dirty="0"/>
              <a:t>wet season?</a:t>
            </a:r>
          </a:p>
          <a:p>
            <a:pPr lvl="1"/>
            <a:r>
              <a:rPr lang="en-GB" dirty="0"/>
              <a:t>dry season?</a:t>
            </a:r>
          </a:p>
          <a:p>
            <a:r>
              <a:rPr lang="en-GB" dirty="0"/>
              <a:t>How will the water supply and demand change in the future (next 100-200 years), and what will the impact be on lives and livelihoods?</a:t>
            </a:r>
          </a:p>
          <a:p>
            <a:r>
              <a:rPr lang="en-GB" dirty="0"/>
              <a:t>Can adaptation strategies be co-developed with local communities to address water availability (and quality) issues?</a:t>
            </a:r>
          </a:p>
          <a:p>
            <a:endParaRPr lang="en-GB" dirty="0"/>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8</a:t>
            </a:fld>
            <a:endParaRPr lang="en-GB" altLang="en-US"/>
          </a:p>
        </p:txBody>
      </p:sp>
    </p:spTree>
    <p:extLst>
      <p:ext uri="{BB962C8B-B14F-4D97-AF65-F5344CB8AC3E}">
        <p14:creationId xmlns:p14="http://schemas.microsoft.com/office/powerpoint/2010/main" val="243480136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404664"/>
            <a:ext cx="8280000" cy="828000"/>
          </a:xfrm>
        </p:spPr>
        <p:txBody>
          <a:bodyPr/>
          <a:lstStyle/>
          <a:p>
            <a:r>
              <a:rPr lang="en-GB" dirty="0"/>
              <a:t>Methodology</a:t>
            </a:r>
          </a:p>
        </p:txBody>
      </p:sp>
      <p:sp>
        <p:nvSpPr>
          <p:cNvPr id="3" name="Content Placeholder 2"/>
          <p:cNvSpPr>
            <a:spLocks noGrp="1"/>
          </p:cNvSpPr>
          <p:nvPr>
            <p:ph idx="1"/>
          </p:nvPr>
        </p:nvSpPr>
        <p:spPr>
          <a:xfrm>
            <a:off x="409846" y="1340768"/>
            <a:ext cx="8280000" cy="3960000"/>
          </a:xfrm>
        </p:spPr>
        <p:txBody>
          <a:bodyPr/>
          <a:lstStyle/>
          <a:p>
            <a:r>
              <a:rPr lang="en-GB" dirty="0"/>
              <a:t>Asses water supply</a:t>
            </a:r>
          </a:p>
          <a:p>
            <a:pPr lvl="1"/>
            <a:r>
              <a:rPr lang="en-GB" dirty="0"/>
              <a:t>Precipitation</a:t>
            </a:r>
          </a:p>
          <a:p>
            <a:pPr lvl="1"/>
            <a:r>
              <a:rPr lang="en-GB" dirty="0"/>
              <a:t>River and lake outflows</a:t>
            </a:r>
          </a:p>
          <a:p>
            <a:pPr lvl="1"/>
            <a:r>
              <a:rPr lang="en-GB" dirty="0"/>
              <a:t>Irrigation flow (modern and ancient)</a:t>
            </a:r>
          </a:p>
          <a:p>
            <a:pPr lvl="1"/>
            <a:r>
              <a:rPr lang="en-GB" dirty="0"/>
              <a:t>Groundwater (springs), Wetlands (store and release)</a:t>
            </a:r>
          </a:p>
          <a:p>
            <a:pPr lvl="1"/>
            <a:r>
              <a:rPr lang="en-GB" i="1" dirty="0"/>
              <a:t>Done by flow gauging and isotopes, and historic data collation</a:t>
            </a:r>
          </a:p>
          <a:p>
            <a:endParaRPr lang="en-GB" i="1" dirty="0"/>
          </a:p>
          <a:p>
            <a:r>
              <a:rPr lang="en-GB" dirty="0"/>
              <a:t>Asses water demand</a:t>
            </a:r>
          </a:p>
          <a:p>
            <a:pPr lvl="1"/>
            <a:r>
              <a:rPr lang="en-GB" dirty="0" err="1"/>
              <a:t>Cropwat</a:t>
            </a:r>
            <a:endParaRPr lang="en-GB" dirty="0"/>
          </a:p>
          <a:p>
            <a:pPr lvl="1"/>
            <a:r>
              <a:rPr lang="en-GB" i="1" dirty="0"/>
              <a:t>Done through crop area and cropping pattern assessment</a:t>
            </a:r>
          </a:p>
          <a:p>
            <a:pPr lvl="1"/>
            <a:r>
              <a:rPr lang="en-GB" i="1" dirty="0"/>
              <a:t>Collation of weather data</a:t>
            </a:r>
          </a:p>
          <a:p>
            <a:pPr lvl="1"/>
            <a:endParaRPr lang="en-GB" i="1" dirty="0"/>
          </a:p>
          <a:p>
            <a:r>
              <a:rPr lang="en-GB" dirty="0"/>
              <a:t>Iterative procedure to discuss findings with local communities, both from water balance study but also other challenges highlighted by ethnographic study, and co-develop adaptation strategies.</a:t>
            </a:r>
          </a:p>
          <a:p>
            <a:pPr lvl="1"/>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9</a:t>
            </a:fld>
            <a:endParaRPr lang="en-GB" altLang="en-US"/>
          </a:p>
        </p:txBody>
      </p:sp>
    </p:spTree>
    <p:extLst>
      <p:ext uri="{BB962C8B-B14F-4D97-AF65-F5344CB8AC3E}">
        <p14:creationId xmlns:p14="http://schemas.microsoft.com/office/powerpoint/2010/main" val="738784928"/>
      </p:ext>
    </p:extLst>
  </p:cSld>
  <p:clrMapOvr>
    <a:masterClrMapping/>
  </p:clrMapOvr>
  <p:transition>
    <p:fade/>
  </p:transition>
</p:sld>
</file>

<file path=ppt/theme/theme1.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oR-PP-Template-STANDARD-WIDTH-v-25" id="{B9F6B930-8051-4310-8262-DD274C3A7F72}" vid="{D4408CE3-CDB9-456E-B7A5-DC29AAF7E81D}"/>
    </a:ext>
  </a:extLst>
</a:theme>
</file>

<file path=ppt/theme/theme3.xml><?xml version="1.0" encoding="utf-8"?>
<a:theme xmlns:a="http://schemas.openxmlformats.org/drawingml/2006/main" name="4_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oR-PP-Template-STANDARD-WIDTH-v-25" id="{B9F6B930-8051-4310-8262-DD274C3A7F72}" vid="{D4408CE3-CDB9-456E-B7A5-DC29AAF7E81D}"/>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UoR-PP-Template-STANDARD-WIDTH-NO-ANIMATION-v-24</Template>
  <TotalTime>1583</TotalTime>
  <Words>711</Words>
  <Application>Microsoft Office PowerPoint</Application>
  <PresentationFormat>On-screen Show (4:3)</PresentationFormat>
  <Paragraphs>122</Paragraphs>
  <Slides>18</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Effra Light</vt:lpstr>
      <vt:lpstr>Arial Black</vt:lpstr>
      <vt:lpstr>Effra Bold</vt:lpstr>
      <vt:lpstr>Arial</vt:lpstr>
      <vt:lpstr>Arial Bold</vt:lpstr>
      <vt:lpstr>Calibri</vt:lpstr>
      <vt:lpstr>Effra</vt:lpstr>
      <vt:lpstr>UoR Theme</vt:lpstr>
      <vt:lpstr>1_UoR Theme</vt:lpstr>
      <vt:lpstr>4_UoR Theme</vt:lpstr>
      <vt:lpstr>Future water supply and Demand in the Peruvian Andes: Assessment and implications</vt:lpstr>
      <vt:lpstr>Overview</vt:lpstr>
      <vt:lpstr>Co-authors</vt:lpstr>
      <vt:lpstr>AIM</vt:lpstr>
      <vt:lpstr>Study areas</vt:lpstr>
      <vt:lpstr>PowerPoint Presentation</vt:lpstr>
      <vt:lpstr>Variation in Precipitation</vt:lpstr>
      <vt:lpstr>Research questions</vt:lpstr>
      <vt:lpstr>Methodology</vt:lpstr>
      <vt:lpstr>Assessing Supply</vt:lpstr>
      <vt:lpstr>Flow gauging – Irrigation Canals</vt:lpstr>
      <vt:lpstr>Flow gauging – RIO AnCASH</vt:lpstr>
      <vt:lpstr>Assessing DEMAND</vt:lpstr>
      <vt:lpstr>CROPWAT</vt:lpstr>
      <vt:lpstr>Preliminary results</vt:lpstr>
      <vt:lpstr>Preliminary results</vt:lpstr>
      <vt:lpstr>Conclusions</vt:lpstr>
      <vt:lpstr>Next steps</vt:lpstr>
    </vt:vector>
  </TitlesOfParts>
  <Company>University of Reading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Greta Carey</dc:creator>
  <cp:lastModifiedBy>Andrew Wade</cp:lastModifiedBy>
  <cp:revision>165</cp:revision>
  <cp:lastPrinted>2006-09-19T14:59:33Z</cp:lastPrinted>
  <dcterms:created xsi:type="dcterms:W3CDTF">2017-06-27T09:57:50Z</dcterms:created>
  <dcterms:modified xsi:type="dcterms:W3CDTF">2020-05-04T08:17:47Z</dcterms:modified>
</cp:coreProperties>
</file>