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charts/chart4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>
  <p:sldMasterIdLst>
    <p:sldMasterId id="2147483648" r:id="rId1"/>
  </p:sldMasterIdLst>
  <p:notesMasterIdLst>
    <p:notesMasterId r:id="rId27"/>
  </p:notesMasterIdLst>
  <p:sldIdLst>
    <p:sldId id="256" r:id="rId2"/>
    <p:sldId id="316" r:id="rId3"/>
    <p:sldId id="259" r:id="rId4"/>
    <p:sldId id="261" r:id="rId5"/>
    <p:sldId id="263" r:id="rId6"/>
    <p:sldId id="266" r:id="rId7"/>
    <p:sldId id="267" r:id="rId8"/>
    <p:sldId id="269" r:id="rId9"/>
    <p:sldId id="270" r:id="rId10"/>
    <p:sldId id="274" r:id="rId11"/>
    <p:sldId id="273" r:id="rId12"/>
    <p:sldId id="271" r:id="rId13"/>
    <p:sldId id="275" r:id="rId14"/>
    <p:sldId id="276" r:id="rId15"/>
    <p:sldId id="277" r:id="rId16"/>
    <p:sldId id="278" r:id="rId17"/>
    <p:sldId id="313" r:id="rId18"/>
    <p:sldId id="283" r:id="rId19"/>
    <p:sldId id="279" r:id="rId20"/>
    <p:sldId id="285" r:id="rId21"/>
    <p:sldId id="289" r:id="rId22"/>
    <p:sldId id="291" r:id="rId23"/>
    <p:sldId id="292" r:id="rId24"/>
    <p:sldId id="294" r:id="rId25"/>
    <p:sldId id="295" r:id="rId26"/>
  </p:sldIdLst>
  <p:sldSz cx="12192000" cy="6858000"/>
  <p:notesSz cx="6797675" cy="9928225"/>
  <p:embeddedFontLst>
    <p:embeddedFont>
      <p:font typeface="PT Sans" panose="020B0604020202020204" charset="-52"/>
      <p:regular r:id="rId28"/>
      <p:bold r:id="rId29"/>
      <p:italic r:id="rId30"/>
      <p:boldItalic r:id="rId31"/>
    </p:embeddedFont>
    <p:embeddedFont>
      <p:font typeface="Comic Sans MS" panose="030F0702030302020204" pitchFamily="66" charset="0"/>
      <p:regular r:id="rId32"/>
      <p:bold r:id="rId33"/>
      <p:italic r:id="rId34"/>
      <p:boldItalic r:id="rId35"/>
    </p:embeddedFont>
    <p:embeddedFont>
      <p:font typeface="Gill Sans" panose="020B0604020202020204" charset="0"/>
      <p:regular r:id="rId36"/>
      <p:bold r:id="rId37"/>
    </p:embeddedFont>
    <p:embeddedFont>
      <p:font typeface="Calibri" panose="020F0502020204030204" pitchFamily="34" charset="0"/>
      <p:regular r:id="rId38"/>
      <p:bold r:id="rId39"/>
      <p:italic r:id="rId40"/>
      <p:boldItalic r:id="rId41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http://customooxmlschemas.google.com/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go="http://customooxmlschemas.google.com/" r:id="rId60" roundtripDataSignature="AMtx7mjwzehRlAcPl5pYwQb/+/0jEvg2V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1B082CDF-D66B-49F4-86FD-6BFAE950575C}">
  <a:tblStyle styleId="{1B082CDF-D66B-49F4-86FD-6BFAE950575C}" styleName="Table_0"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 b="off" i="off"/>
      <a:tcStyle>
        <a:tcBdr/>
      </a:tcStyle>
    </a:band1H>
    <a:band2H>
      <a:tcTxStyle b="off" i="off"/>
      <a:tcStyle>
        <a:tcBdr/>
      </a:tcStyle>
    </a:band2H>
    <a:band1V>
      <a:tcTxStyle b="off" i="off"/>
      <a:tcStyle>
        <a:tcBdr/>
      </a:tcStyle>
    </a:band1V>
    <a:band2V>
      <a:tcTxStyle b="off" i="off"/>
      <a:tcStyle>
        <a:tcBdr/>
      </a:tcStyle>
    </a:band2V>
    <a:lastCol>
      <a:tcTxStyle b="off" i="off"/>
      <a:tcStyle>
        <a:tcBdr/>
      </a:tcStyle>
    </a:lastCol>
    <a:firstCol>
      <a:tcTxStyle b="off" i="off"/>
      <a:tcStyle>
        <a:tcBdr/>
      </a:tcStyle>
    </a:firstCol>
    <a:lastRow>
      <a:tcTxStyle b="off" i="off"/>
      <a:tcStyle>
        <a:tcBdr/>
      </a:tcStyle>
    </a:lastRow>
    <a:seCell>
      <a:tcTxStyle b="off" i="off"/>
      <a:tcStyle>
        <a:tcBdr/>
      </a:tcStyle>
    </a:seCell>
    <a:swCell>
      <a:tcTxStyle b="off" i="off"/>
      <a:tcStyle>
        <a:tcBdr/>
      </a:tcStyle>
    </a:swCell>
    <a:firstRow>
      <a:tcTxStyle b="off" i="off"/>
      <a:tcStyle>
        <a:tcBdr/>
      </a:tcStyle>
    </a:firstRow>
    <a:neCell>
      <a:tcTxStyle b="off" i="off"/>
      <a:tcStyle>
        <a:tcBdr/>
      </a:tcStyle>
    </a:neCell>
    <a:nwCell>
      <a:tcTxStyle b="off" i="off"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60" d="100"/>
          <a:sy n="60" d="100"/>
        </p:scale>
        <p:origin x="816" y="7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641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12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font" Target="fonts/font7.fntdata"/><Relationship Id="rId63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6.fntdata"/><Relationship Id="rId38" Type="http://schemas.openxmlformats.org/officeDocument/2006/relationships/font" Target="fonts/font11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2.fntdata"/><Relationship Id="rId41" Type="http://schemas.openxmlformats.org/officeDocument/2006/relationships/font" Target="fonts/font14.fntdata"/><Relationship Id="rId62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5.fntdata"/><Relationship Id="rId37" Type="http://schemas.openxmlformats.org/officeDocument/2006/relationships/font" Target="fonts/font10.fntdata"/><Relationship Id="rId40" Type="http://schemas.openxmlformats.org/officeDocument/2006/relationships/font" Target="fonts/font13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1.fntdata"/><Relationship Id="rId36" Type="http://schemas.openxmlformats.org/officeDocument/2006/relationships/font" Target="fonts/font9.fntdata"/><Relationship Id="rId61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4.fntdata"/><Relationship Id="rId60" Type="http://customschemas.google.com/relationships/presentationmetadata" Target="meta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font" Target="fonts/font3.fntdata"/><Relationship Id="rId35" Type="http://schemas.openxmlformats.org/officeDocument/2006/relationships/font" Target="fonts/font8.fntdata"/><Relationship Id="rId64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F:\e\DOCUMENT\A_NEW_RNF2017\work_students_and_others\BC_aerosol20172018_for2019%20publication\experiment2018\&#1052;&#1055;&#1056;&#1047;_1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DNS\Downloads\re%20(19)\AOD20180526_20200503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DNS\Downloads\re%20(19)\AOD20180526_20200503.xlsx" TargetMode="Externa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file:///F:\e\DOCUMENT\A_NEW_RNF2017\report\2019\&#1088;&#1087;4\NewPM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v>12.05_2018</c:v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cat>
            <c:numRef>
              <c:f>Лист1!$N$4:$N$25</c:f>
              <c:numCache>
                <c:formatCode>General</c:formatCode>
                <c:ptCount val="22"/>
                <c:pt idx="0">
                  <c:v>3</c:v>
                </c:pt>
                <c:pt idx="1">
                  <c:v>4</c:v>
                </c:pt>
                <c:pt idx="2">
                  <c:v>5</c:v>
                </c:pt>
                <c:pt idx="3">
                  <c:v>6</c:v>
                </c:pt>
                <c:pt idx="4">
                  <c:v>7</c:v>
                </c:pt>
                <c:pt idx="5">
                  <c:v>8</c:v>
                </c:pt>
                <c:pt idx="6">
                  <c:v>9</c:v>
                </c:pt>
                <c:pt idx="7">
                  <c:v>10</c:v>
                </c:pt>
                <c:pt idx="8">
                  <c:v>11</c:v>
                </c:pt>
                <c:pt idx="9">
                  <c:v>12</c:v>
                </c:pt>
                <c:pt idx="10">
                  <c:v>13</c:v>
                </c:pt>
                <c:pt idx="11">
                  <c:v>14</c:v>
                </c:pt>
                <c:pt idx="12">
                  <c:v>15</c:v>
                </c:pt>
                <c:pt idx="13">
                  <c:v>16</c:v>
                </c:pt>
                <c:pt idx="14">
                  <c:v>17</c:v>
                </c:pt>
                <c:pt idx="15">
                  <c:v>18</c:v>
                </c:pt>
                <c:pt idx="16">
                  <c:v>19</c:v>
                </c:pt>
                <c:pt idx="17">
                  <c:v>20</c:v>
                </c:pt>
                <c:pt idx="18">
                  <c:v>21</c:v>
                </c:pt>
                <c:pt idx="19">
                  <c:v>22</c:v>
                </c:pt>
                <c:pt idx="20">
                  <c:v>23</c:v>
                </c:pt>
                <c:pt idx="21">
                  <c:v>24</c:v>
                </c:pt>
              </c:numCache>
            </c:numRef>
          </c:cat>
          <c:val>
            <c:numRef>
              <c:f>Лист1!$D$2:$D$23</c:f>
              <c:numCache>
                <c:formatCode>General</c:formatCode>
                <c:ptCount val="22"/>
                <c:pt idx="0">
                  <c:v>3</c:v>
                </c:pt>
                <c:pt idx="1">
                  <c:v>3</c:v>
                </c:pt>
                <c:pt idx="2">
                  <c:v>3</c:v>
                </c:pt>
                <c:pt idx="3">
                  <c:v>3</c:v>
                </c:pt>
                <c:pt idx="4">
                  <c:v>3</c:v>
                </c:pt>
                <c:pt idx="5">
                  <c:v>3</c:v>
                </c:pt>
                <c:pt idx="6">
                  <c:v>3</c:v>
                </c:pt>
                <c:pt idx="7">
                  <c:v>3</c:v>
                </c:pt>
                <c:pt idx="8">
                  <c:v>3</c:v>
                </c:pt>
                <c:pt idx="9">
                  <c:v>3</c:v>
                </c:pt>
                <c:pt idx="10">
                  <c:v>3</c:v>
                </c:pt>
                <c:pt idx="11">
                  <c:v>3</c:v>
                </c:pt>
                <c:pt idx="12">
                  <c:v>3</c:v>
                </c:pt>
                <c:pt idx="13">
                  <c:v>3</c:v>
                </c:pt>
                <c:pt idx="14">
                  <c:v>3</c:v>
                </c:pt>
                <c:pt idx="15">
                  <c:v>3</c:v>
                </c:pt>
                <c:pt idx="16">
                  <c:v>3</c:v>
                </c:pt>
                <c:pt idx="17">
                  <c:v>3</c:v>
                </c:pt>
                <c:pt idx="18">
                  <c:v>3</c:v>
                </c:pt>
                <c:pt idx="19">
                  <c:v>3</c:v>
                </c:pt>
                <c:pt idx="20">
                  <c:v>3</c:v>
                </c:pt>
                <c:pt idx="21">
                  <c:v>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D540-47DE-9A83-F446CA2CAA58}"/>
            </c:ext>
          </c:extLst>
        </c:ser>
        <c:ser>
          <c:idx val="2"/>
          <c:order val="1"/>
          <c:tx>
            <c:v>2605_2018</c:v>
          </c:tx>
          <c:spPr>
            <a:ln w="28575" cap="rnd">
              <a:solidFill>
                <a:srgbClr val="FF0000"/>
              </a:solidFill>
              <a:round/>
            </a:ln>
            <a:effectLst/>
          </c:spPr>
          <c:marker>
            <c:symbol val="circle"/>
            <c:size val="6"/>
            <c:spPr>
              <a:solidFill>
                <a:srgbClr val="FF0000"/>
              </a:solidFill>
              <a:ln w="9525">
                <a:solidFill>
                  <a:srgbClr val="FF0000"/>
                </a:solidFill>
              </a:ln>
              <a:effectLst/>
            </c:spPr>
          </c:marker>
          <c:cat>
            <c:numRef>
              <c:f>Лист1!$N$4:$N$25</c:f>
              <c:numCache>
                <c:formatCode>General</c:formatCode>
                <c:ptCount val="22"/>
                <c:pt idx="0">
                  <c:v>3</c:v>
                </c:pt>
                <c:pt idx="1">
                  <c:v>4</c:v>
                </c:pt>
                <c:pt idx="2">
                  <c:v>5</c:v>
                </c:pt>
                <c:pt idx="3">
                  <c:v>6</c:v>
                </c:pt>
                <c:pt idx="4">
                  <c:v>7</c:v>
                </c:pt>
                <c:pt idx="5">
                  <c:v>8</c:v>
                </c:pt>
                <c:pt idx="6">
                  <c:v>9</c:v>
                </c:pt>
                <c:pt idx="7">
                  <c:v>10</c:v>
                </c:pt>
                <c:pt idx="8">
                  <c:v>11</c:v>
                </c:pt>
                <c:pt idx="9">
                  <c:v>12</c:v>
                </c:pt>
                <c:pt idx="10">
                  <c:v>13</c:v>
                </c:pt>
                <c:pt idx="11">
                  <c:v>14</c:v>
                </c:pt>
                <c:pt idx="12">
                  <c:v>15</c:v>
                </c:pt>
                <c:pt idx="13">
                  <c:v>16</c:v>
                </c:pt>
                <c:pt idx="14">
                  <c:v>17</c:v>
                </c:pt>
                <c:pt idx="15">
                  <c:v>18</c:v>
                </c:pt>
                <c:pt idx="16">
                  <c:v>19</c:v>
                </c:pt>
                <c:pt idx="17">
                  <c:v>20</c:v>
                </c:pt>
                <c:pt idx="18">
                  <c:v>21</c:v>
                </c:pt>
                <c:pt idx="19">
                  <c:v>22</c:v>
                </c:pt>
                <c:pt idx="20">
                  <c:v>23</c:v>
                </c:pt>
                <c:pt idx="21">
                  <c:v>24</c:v>
                </c:pt>
              </c:numCache>
            </c:numRef>
          </c:cat>
          <c:val>
            <c:numRef>
              <c:f>Лист1!$K$2:$K$23</c:f>
              <c:numCache>
                <c:formatCode>General</c:formatCode>
                <c:ptCount val="22"/>
                <c:pt idx="0">
                  <c:v>2</c:v>
                </c:pt>
                <c:pt idx="1">
                  <c:v>2</c:v>
                </c:pt>
                <c:pt idx="2">
                  <c:v>2</c:v>
                </c:pt>
                <c:pt idx="3">
                  <c:v>2</c:v>
                </c:pt>
                <c:pt idx="4">
                  <c:v>2</c:v>
                </c:pt>
                <c:pt idx="5">
                  <c:v>2</c:v>
                </c:pt>
                <c:pt idx="6">
                  <c:v>2</c:v>
                </c:pt>
                <c:pt idx="7">
                  <c:v>3</c:v>
                </c:pt>
                <c:pt idx="8">
                  <c:v>3</c:v>
                </c:pt>
                <c:pt idx="9">
                  <c:v>3</c:v>
                </c:pt>
                <c:pt idx="10">
                  <c:v>3</c:v>
                </c:pt>
                <c:pt idx="11">
                  <c:v>3</c:v>
                </c:pt>
                <c:pt idx="12">
                  <c:v>3</c:v>
                </c:pt>
                <c:pt idx="13">
                  <c:v>3</c:v>
                </c:pt>
                <c:pt idx="14">
                  <c:v>3</c:v>
                </c:pt>
                <c:pt idx="15">
                  <c:v>3</c:v>
                </c:pt>
                <c:pt idx="16">
                  <c:v>3</c:v>
                </c:pt>
                <c:pt idx="17">
                  <c:v>2</c:v>
                </c:pt>
                <c:pt idx="18">
                  <c:v>3</c:v>
                </c:pt>
                <c:pt idx="19">
                  <c:v>3</c:v>
                </c:pt>
                <c:pt idx="20">
                  <c:v>3</c:v>
                </c:pt>
                <c:pt idx="21">
                  <c:v>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D540-47DE-9A83-F446CA2CAA5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333710536"/>
        <c:axId val="333710864"/>
      </c:lineChart>
      <c:catAx>
        <c:axId val="333710536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800" b="1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hours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800" b="1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ru-RU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333710864"/>
        <c:crosses val="autoZero"/>
        <c:auto val="1"/>
        <c:lblAlgn val="ctr"/>
        <c:lblOffset val="100"/>
        <c:noMultiLvlLbl val="0"/>
      </c:catAx>
      <c:valAx>
        <c:axId val="33371086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800" b="1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Intensity of particle dispersion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800" b="1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ru-RU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33371053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8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800" b="1"/>
      </a:pPr>
      <a:endParaRPr lang="ru-RU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/>
              <a:t>T, K</a:t>
            </a:r>
            <a:endParaRPr lang="ru-RU"/>
          </a:p>
        </c:rich>
      </c:tx>
      <c:layout/>
      <c:overlay val="0"/>
    </c:title>
    <c:autoTitleDeleted val="0"/>
    <c:plotArea>
      <c:layout>
        <c:manualLayout>
          <c:layoutTarget val="inner"/>
          <c:xMode val="edge"/>
          <c:yMode val="edge"/>
          <c:x val="0.35594431788360709"/>
          <c:y val="0.17364170628806319"/>
          <c:w val="0.49638846791938218"/>
          <c:h val="0.52174221381194397"/>
        </c:manualLayout>
      </c:layout>
      <c:scatterChart>
        <c:scatterStyle val="lineMarker"/>
        <c:varyColors val="0"/>
        <c:ser>
          <c:idx val="0"/>
          <c:order val="0"/>
          <c:tx>
            <c:strRef>
              <c:f>'20180526_Pic'!$A$1</c:f>
              <c:strCache>
                <c:ptCount val="1"/>
                <c:pt idx="0">
                  <c:v>26.05.2018</c:v>
                </c:pt>
              </c:strCache>
            </c:strRef>
          </c:tx>
          <c:spPr>
            <a:ln w="19050" cap="rnd">
              <a:solidFill>
                <a:srgbClr val="0070C0"/>
              </a:solidFill>
              <a:round/>
            </a:ln>
            <a:effectLst/>
          </c:spPr>
          <c:marker>
            <c:symbol val="diamond"/>
            <c:size val="7"/>
            <c:spPr>
              <a:solidFill>
                <a:srgbClr val="0070C0"/>
              </a:solidFill>
              <a:ln w="9525">
                <a:noFill/>
              </a:ln>
              <a:effectLst/>
            </c:spPr>
          </c:marker>
          <c:xVal>
            <c:numRef>
              <c:f>'20180526_Pic'!$E$3:$E$42</c:f>
              <c:numCache>
                <c:formatCode>General</c:formatCode>
                <c:ptCount val="40"/>
                <c:pt idx="0">
                  <c:v>219.08570900000001</c:v>
                </c:pt>
                <c:pt idx="1">
                  <c:v>217.49939000000001</c:v>
                </c:pt>
                <c:pt idx="2">
                  <c:v>215.72688299999999</c:v>
                </c:pt>
                <c:pt idx="3">
                  <c:v>214.84761</c:v>
                </c:pt>
                <c:pt idx="4">
                  <c:v>216.257172</c:v>
                </c:pt>
                <c:pt idx="5">
                  <c:v>215.485016</c:v>
                </c:pt>
                <c:pt idx="6">
                  <c:v>211.580231</c:v>
                </c:pt>
                <c:pt idx="7">
                  <c:v>210.71691899999999</c:v>
                </c:pt>
                <c:pt idx="8">
                  <c:v>215.594696</c:v>
                </c:pt>
                <c:pt idx="9">
                  <c:v>221.02063000000001</c:v>
                </c:pt>
                <c:pt idx="10">
                  <c:v>227.357788</c:v>
                </c:pt>
                <c:pt idx="11">
                  <c:v>233.19577000000001</c:v>
                </c:pt>
                <c:pt idx="12">
                  <c:v>238.292969</c:v>
                </c:pt>
                <c:pt idx="13">
                  <c:v>243.405609</c:v>
                </c:pt>
                <c:pt idx="14">
                  <c:v>248.968842</c:v>
                </c:pt>
                <c:pt idx="15">
                  <c:v>253.62016299999999</c:v>
                </c:pt>
                <c:pt idx="16">
                  <c:v>257.41180400000002</c:v>
                </c:pt>
                <c:pt idx="17">
                  <c:v>261.16223100000002</c:v>
                </c:pt>
                <c:pt idx="18">
                  <c:v>264.75</c:v>
                </c:pt>
                <c:pt idx="19">
                  <c:v>267.69409200000001</c:v>
                </c:pt>
                <c:pt idx="20">
                  <c:v>270.840576</c:v>
                </c:pt>
                <c:pt idx="21">
                  <c:v>273.56030299999998</c:v>
                </c:pt>
                <c:pt idx="22">
                  <c:v>275.362549</c:v>
                </c:pt>
                <c:pt idx="23">
                  <c:v>277.62768599999998</c:v>
                </c:pt>
                <c:pt idx="24">
                  <c:v>278.57470699999999</c:v>
                </c:pt>
                <c:pt idx="25">
                  <c:v>278.23730499999999</c:v>
                </c:pt>
                <c:pt idx="26">
                  <c:v>278.44164999999998</c:v>
                </c:pt>
                <c:pt idx="27">
                  <c:v>279.32128899999998</c:v>
                </c:pt>
                <c:pt idx="28">
                  <c:v>281.15576199999998</c:v>
                </c:pt>
                <c:pt idx="29">
                  <c:v>283.05493200000001</c:v>
                </c:pt>
                <c:pt idx="30">
                  <c:v>284.80126999999999</c:v>
                </c:pt>
                <c:pt idx="31">
                  <c:v>286.33618200000001</c:v>
                </c:pt>
                <c:pt idx="32">
                  <c:v>287.63818400000002</c:v>
                </c:pt>
                <c:pt idx="33">
                  <c:v>288.68823200000003</c:v>
                </c:pt>
                <c:pt idx="34">
                  <c:v>289.47363300000001</c:v>
                </c:pt>
                <c:pt idx="35">
                  <c:v>289.942139</c:v>
                </c:pt>
                <c:pt idx="36">
                  <c:v>289.95605499999999</c:v>
                </c:pt>
                <c:pt idx="37">
                  <c:v>289.620361</c:v>
                </c:pt>
                <c:pt idx="38">
                  <c:v>289.29907200000002</c:v>
                </c:pt>
                <c:pt idx="39">
                  <c:v>289.01953099999997</c:v>
                </c:pt>
              </c:numCache>
            </c:numRef>
          </c:xVal>
          <c:yVal>
            <c:numRef>
              <c:f>'20180526_Pic'!$B$3:$B$42</c:f>
              <c:numCache>
                <c:formatCode>General</c:formatCode>
                <c:ptCount val="40"/>
                <c:pt idx="0">
                  <c:v>20698.400000000001</c:v>
                </c:pt>
                <c:pt idx="1">
                  <c:v>18985.900000000001</c:v>
                </c:pt>
                <c:pt idx="2">
                  <c:v>17435.900000000001</c:v>
                </c:pt>
                <c:pt idx="3">
                  <c:v>16035.900000000001</c:v>
                </c:pt>
                <c:pt idx="4">
                  <c:v>14785.9</c:v>
                </c:pt>
                <c:pt idx="5">
                  <c:v>13669.65</c:v>
                </c:pt>
                <c:pt idx="6">
                  <c:v>12659.65</c:v>
                </c:pt>
                <c:pt idx="7">
                  <c:v>11738.5</c:v>
                </c:pt>
                <c:pt idx="8">
                  <c:v>10885.150000000001</c:v>
                </c:pt>
                <c:pt idx="9">
                  <c:v>10081.950000000001</c:v>
                </c:pt>
                <c:pt idx="10">
                  <c:v>9323.4000000000015</c:v>
                </c:pt>
                <c:pt idx="11">
                  <c:v>8603.1</c:v>
                </c:pt>
                <c:pt idx="12">
                  <c:v>7917.35</c:v>
                </c:pt>
                <c:pt idx="13">
                  <c:v>7264.85</c:v>
                </c:pt>
                <c:pt idx="14">
                  <c:v>6644.4500000000007</c:v>
                </c:pt>
                <c:pt idx="15">
                  <c:v>6056.15</c:v>
                </c:pt>
                <c:pt idx="16">
                  <c:v>5499.85</c:v>
                </c:pt>
                <c:pt idx="17">
                  <c:v>4974.3999999999996</c:v>
                </c:pt>
                <c:pt idx="18">
                  <c:v>4478.6000000000004</c:v>
                </c:pt>
                <c:pt idx="19">
                  <c:v>4012.3500000000004</c:v>
                </c:pt>
                <c:pt idx="20">
                  <c:v>3574.45</c:v>
                </c:pt>
                <c:pt idx="21">
                  <c:v>3164.95</c:v>
                </c:pt>
                <c:pt idx="22">
                  <c:v>2783.85</c:v>
                </c:pt>
                <c:pt idx="23">
                  <c:v>2429.8999999999996</c:v>
                </c:pt>
                <c:pt idx="24">
                  <c:v>2103.0500000000002</c:v>
                </c:pt>
                <c:pt idx="25">
                  <c:v>1803.3000000000002</c:v>
                </c:pt>
                <c:pt idx="26">
                  <c:v>1530.7</c:v>
                </c:pt>
                <c:pt idx="27">
                  <c:v>1284</c:v>
                </c:pt>
                <c:pt idx="28">
                  <c:v>1062</c:v>
                </c:pt>
                <c:pt idx="29">
                  <c:v>864.7</c:v>
                </c:pt>
                <c:pt idx="30">
                  <c:v>691.25</c:v>
                </c:pt>
                <c:pt idx="31">
                  <c:v>540.5</c:v>
                </c:pt>
                <c:pt idx="32">
                  <c:v>411.75</c:v>
                </c:pt>
                <c:pt idx="33">
                  <c:v>303.95</c:v>
                </c:pt>
                <c:pt idx="34">
                  <c:v>215.64999999999998</c:v>
                </c:pt>
                <c:pt idx="35">
                  <c:v>145.35</c:v>
                </c:pt>
                <c:pt idx="36">
                  <c:v>91.3</c:v>
                </c:pt>
                <c:pt idx="37">
                  <c:v>51.099999999999994</c:v>
                </c:pt>
                <c:pt idx="38">
                  <c:v>22</c:v>
                </c:pt>
                <c:pt idx="39">
                  <c:v>4.95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0185-4C32-855E-7295FBD02063}"/>
            </c:ext>
          </c:extLst>
        </c:ser>
        <c:ser>
          <c:idx val="1"/>
          <c:order val="1"/>
          <c:tx>
            <c:strRef>
              <c:f>'20180512_Pic'!$A$1</c:f>
              <c:strCache>
                <c:ptCount val="1"/>
                <c:pt idx="0">
                  <c:v>12.05.2018</c:v>
                </c:pt>
              </c:strCache>
            </c:strRef>
          </c:tx>
          <c:spPr>
            <a:ln>
              <a:solidFill>
                <a:schemeClr val="bg1">
                  <a:lumMod val="50000"/>
                </a:schemeClr>
              </a:solidFill>
            </a:ln>
          </c:spPr>
          <c:marker>
            <c:symbol val="diamond"/>
            <c:size val="7"/>
            <c:spPr>
              <a:solidFill>
                <a:schemeClr val="bg1">
                  <a:lumMod val="50000"/>
                </a:schemeClr>
              </a:solidFill>
              <a:ln>
                <a:noFill/>
              </a:ln>
            </c:spPr>
          </c:marker>
          <c:xVal>
            <c:numRef>
              <c:f>'20180512_Pic'!$E$3:$E$42</c:f>
              <c:numCache>
                <c:formatCode>General</c:formatCode>
                <c:ptCount val="40"/>
                <c:pt idx="0">
                  <c:v>216.90399199999999</c:v>
                </c:pt>
                <c:pt idx="1">
                  <c:v>216.359421</c:v>
                </c:pt>
                <c:pt idx="2">
                  <c:v>216.85269199999999</c:v>
                </c:pt>
                <c:pt idx="3">
                  <c:v>215.92962600000001</c:v>
                </c:pt>
                <c:pt idx="4">
                  <c:v>217.91995199999999</c:v>
                </c:pt>
                <c:pt idx="5">
                  <c:v>218.49880999999999</c:v>
                </c:pt>
                <c:pt idx="6">
                  <c:v>217.061218</c:v>
                </c:pt>
                <c:pt idx="7">
                  <c:v>211.93983499999999</c:v>
                </c:pt>
                <c:pt idx="8">
                  <c:v>214.738968</c:v>
                </c:pt>
                <c:pt idx="9">
                  <c:v>219.21760599999999</c:v>
                </c:pt>
                <c:pt idx="10">
                  <c:v>224.90065000000001</c:v>
                </c:pt>
                <c:pt idx="11">
                  <c:v>230.55989099999999</c:v>
                </c:pt>
                <c:pt idx="12">
                  <c:v>236.04595900000001</c:v>
                </c:pt>
                <c:pt idx="13">
                  <c:v>240.94075000000001</c:v>
                </c:pt>
                <c:pt idx="14">
                  <c:v>245.34794600000001</c:v>
                </c:pt>
                <c:pt idx="15">
                  <c:v>250.03149400000001</c:v>
                </c:pt>
                <c:pt idx="16">
                  <c:v>254.660751</c:v>
                </c:pt>
                <c:pt idx="17">
                  <c:v>258.394226</c:v>
                </c:pt>
                <c:pt idx="18">
                  <c:v>261.78103599999997</c:v>
                </c:pt>
                <c:pt idx="19">
                  <c:v>264.33935500000001</c:v>
                </c:pt>
                <c:pt idx="20">
                  <c:v>266.41528299999999</c:v>
                </c:pt>
                <c:pt idx="21">
                  <c:v>268.25732399999998</c:v>
                </c:pt>
                <c:pt idx="22">
                  <c:v>270.11645499999997</c:v>
                </c:pt>
                <c:pt idx="23">
                  <c:v>271.84960899999999</c:v>
                </c:pt>
                <c:pt idx="24">
                  <c:v>274.80419899999998</c:v>
                </c:pt>
                <c:pt idx="25">
                  <c:v>277.85229500000003</c:v>
                </c:pt>
                <c:pt idx="26">
                  <c:v>280.63305700000001</c:v>
                </c:pt>
                <c:pt idx="27">
                  <c:v>283.13037100000003</c:v>
                </c:pt>
                <c:pt idx="28">
                  <c:v>285.34326199999998</c:v>
                </c:pt>
                <c:pt idx="29">
                  <c:v>287.320312</c:v>
                </c:pt>
                <c:pt idx="30">
                  <c:v>289.07739299999997</c:v>
                </c:pt>
                <c:pt idx="31">
                  <c:v>290.59423800000002</c:v>
                </c:pt>
                <c:pt idx="32">
                  <c:v>291.840576</c:v>
                </c:pt>
                <c:pt idx="33">
                  <c:v>292.75976600000001</c:v>
                </c:pt>
                <c:pt idx="34">
                  <c:v>293.29418900000002</c:v>
                </c:pt>
                <c:pt idx="35">
                  <c:v>293.462402</c:v>
                </c:pt>
                <c:pt idx="36">
                  <c:v>293.42724600000003</c:v>
                </c:pt>
                <c:pt idx="37">
                  <c:v>293.33325200000002</c:v>
                </c:pt>
                <c:pt idx="38">
                  <c:v>293.285889</c:v>
                </c:pt>
                <c:pt idx="39">
                  <c:v>293.16918900000002</c:v>
                </c:pt>
              </c:numCache>
            </c:numRef>
          </c:xVal>
          <c:yVal>
            <c:numRef>
              <c:f>'20180512_Pic'!$B$3:$B$42</c:f>
              <c:numCache>
                <c:formatCode>General</c:formatCode>
                <c:ptCount val="40"/>
                <c:pt idx="0">
                  <c:v>20698.400000000001</c:v>
                </c:pt>
                <c:pt idx="1">
                  <c:v>18985.900000000001</c:v>
                </c:pt>
                <c:pt idx="2">
                  <c:v>17435.900000000001</c:v>
                </c:pt>
                <c:pt idx="3">
                  <c:v>16035.900000000001</c:v>
                </c:pt>
                <c:pt idx="4">
                  <c:v>14785.9</c:v>
                </c:pt>
                <c:pt idx="5">
                  <c:v>13669.65</c:v>
                </c:pt>
                <c:pt idx="6">
                  <c:v>12659.65</c:v>
                </c:pt>
                <c:pt idx="7">
                  <c:v>11738.5</c:v>
                </c:pt>
                <c:pt idx="8">
                  <c:v>10885.150000000001</c:v>
                </c:pt>
                <c:pt idx="9">
                  <c:v>10081.950000000001</c:v>
                </c:pt>
                <c:pt idx="10">
                  <c:v>9323.4000000000015</c:v>
                </c:pt>
                <c:pt idx="11">
                  <c:v>8603.1</c:v>
                </c:pt>
                <c:pt idx="12">
                  <c:v>7917.35</c:v>
                </c:pt>
                <c:pt idx="13">
                  <c:v>7264.85</c:v>
                </c:pt>
                <c:pt idx="14">
                  <c:v>6644.4500000000007</c:v>
                </c:pt>
                <c:pt idx="15">
                  <c:v>6056.15</c:v>
                </c:pt>
                <c:pt idx="16">
                  <c:v>5499.85</c:v>
                </c:pt>
                <c:pt idx="17">
                  <c:v>4974.3999999999996</c:v>
                </c:pt>
                <c:pt idx="18">
                  <c:v>4478.6000000000004</c:v>
                </c:pt>
                <c:pt idx="19">
                  <c:v>4012.3500000000004</c:v>
                </c:pt>
                <c:pt idx="20">
                  <c:v>3574.45</c:v>
                </c:pt>
                <c:pt idx="21">
                  <c:v>3164.95</c:v>
                </c:pt>
                <c:pt idx="22">
                  <c:v>2783.85</c:v>
                </c:pt>
                <c:pt idx="23">
                  <c:v>2429.8999999999996</c:v>
                </c:pt>
                <c:pt idx="24">
                  <c:v>2103.0500000000002</c:v>
                </c:pt>
                <c:pt idx="25">
                  <c:v>1803.3000000000002</c:v>
                </c:pt>
                <c:pt idx="26">
                  <c:v>1530.7</c:v>
                </c:pt>
                <c:pt idx="27">
                  <c:v>1284</c:v>
                </c:pt>
                <c:pt idx="28">
                  <c:v>1062</c:v>
                </c:pt>
                <c:pt idx="29">
                  <c:v>864.7</c:v>
                </c:pt>
                <c:pt idx="30">
                  <c:v>691.25</c:v>
                </c:pt>
                <c:pt idx="31">
                  <c:v>540.5</c:v>
                </c:pt>
                <c:pt idx="32">
                  <c:v>411.75</c:v>
                </c:pt>
                <c:pt idx="33">
                  <c:v>303.95</c:v>
                </c:pt>
                <c:pt idx="34">
                  <c:v>215.64999999999998</c:v>
                </c:pt>
                <c:pt idx="35">
                  <c:v>145.35</c:v>
                </c:pt>
                <c:pt idx="36">
                  <c:v>91.3</c:v>
                </c:pt>
                <c:pt idx="37">
                  <c:v>51.099999999999994</c:v>
                </c:pt>
                <c:pt idx="38">
                  <c:v>22</c:v>
                </c:pt>
                <c:pt idx="39">
                  <c:v>4.95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0185-4C32-855E-7295FBD0206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289249920"/>
        <c:axId val="294918784"/>
      </c:scatterChart>
      <c:valAx>
        <c:axId val="289249920"/>
        <c:scaling>
          <c:orientation val="minMax"/>
          <c:max val="295"/>
          <c:min val="265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vert="horz"/>
          <a:lstStyle/>
          <a:p>
            <a:pPr>
              <a:defRPr/>
            </a:pPr>
            <a:endParaRPr lang="ru-RU"/>
          </a:p>
        </c:txPr>
        <c:crossAx val="294918784"/>
        <c:crosses val="autoZero"/>
        <c:crossBetween val="midCat"/>
      </c:valAx>
      <c:valAx>
        <c:axId val="294918784"/>
        <c:scaling>
          <c:logBase val="2"/>
          <c:orientation val="minMax"/>
          <c:max val="4000"/>
          <c:min val="1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Height, m</a:t>
                </a:r>
                <a:endParaRPr lang="ru-RU"/>
              </a:p>
            </c:rich>
          </c:tx>
          <c:layout/>
          <c:overlay val="0"/>
          <c:spPr>
            <a:noFill/>
            <a:ln>
              <a:noFill/>
            </a:ln>
            <a:effectLst/>
          </c:sp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vert="horz"/>
          <a:lstStyle/>
          <a:p>
            <a:pPr>
              <a:defRPr/>
            </a:pPr>
            <a:endParaRPr lang="ru-RU"/>
          </a:p>
        </c:txPr>
        <c:crossAx val="289249920"/>
        <c:crosses val="autoZero"/>
        <c:crossBetween val="midCat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vert="horz"/>
        <a:lstStyle/>
        <a:p>
          <a:pPr>
            <a:defRPr/>
          </a:pPr>
          <a:endParaRPr lang="ru-RU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 sz="800"/>
      </a:pPr>
      <a:endParaRPr lang="ru-RU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/>
              <a:t>VNO3J, </a:t>
            </a:r>
            <a:r>
              <a:rPr lang="el-GR"/>
              <a:t>μ</a:t>
            </a:r>
            <a:r>
              <a:rPr lang="en-US"/>
              <a:t>g/m3</a:t>
            </a:r>
            <a:endParaRPr lang="ru-RU"/>
          </a:p>
        </c:rich>
      </c:tx>
      <c:layout/>
      <c:overlay val="0"/>
    </c:title>
    <c:autoTitleDeleted val="0"/>
    <c:plotArea>
      <c:layout/>
      <c:scatterChart>
        <c:scatterStyle val="lineMarker"/>
        <c:varyColors val="0"/>
        <c:ser>
          <c:idx val="1"/>
          <c:order val="0"/>
          <c:tx>
            <c:strRef>
              <c:f>'20180526_Pic'!$A$1</c:f>
              <c:strCache>
                <c:ptCount val="1"/>
                <c:pt idx="0">
                  <c:v>26.05.2018</c:v>
                </c:pt>
              </c:strCache>
            </c:strRef>
          </c:tx>
          <c:spPr>
            <a:ln w="19050" cap="rnd">
              <a:solidFill>
                <a:srgbClr val="FFC000"/>
              </a:solidFill>
              <a:round/>
            </a:ln>
            <a:effectLst/>
          </c:spPr>
          <c:marker>
            <c:symbol val="diamond"/>
            <c:size val="7"/>
            <c:spPr>
              <a:solidFill>
                <a:schemeClr val="accent2">
                  <a:lumMod val="75000"/>
                </a:schemeClr>
              </a:solidFill>
              <a:ln w="9525">
                <a:noFill/>
              </a:ln>
              <a:effectLst/>
            </c:spPr>
          </c:marker>
          <c:xVal>
            <c:numRef>
              <c:f>'20180526_Pic'!$C$3:$C$42</c:f>
              <c:numCache>
                <c:formatCode>General</c:formatCode>
                <c:ptCount val="40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0</c:v>
                </c:pt>
                <c:pt idx="19">
                  <c:v>0</c:v>
                </c:pt>
                <c:pt idx="20">
                  <c:v>0</c:v>
                </c:pt>
                <c:pt idx="21">
                  <c:v>0</c:v>
                </c:pt>
                <c:pt idx="22">
                  <c:v>0</c:v>
                </c:pt>
                <c:pt idx="23">
                  <c:v>0</c:v>
                </c:pt>
                <c:pt idx="24">
                  <c:v>0</c:v>
                </c:pt>
                <c:pt idx="25">
                  <c:v>0</c:v>
                </c:pt>
                <c:pt idx="26">
                  <c:v>5.8900000000000003E-3</c:v>
                </c:pt>
                <c:pt idx="27">
                  <c:v>1.7611079999999999</c:v>
                </c:pt>
                <c:pt idx="28">
                  <c:v>3.521973</c:v>
                </c:pt>
                <c:pt idx="29">
                  <c:v>4.1098629999999998</c:v>
                </c:pt>
                <c:pt idx="30">
                  <c:v>3.8903810000000001</c:v>
                </c:pt>
                <c:pt idx="31">
                  <c:v>2.7584230000000001</c:v>
                </c:pt>
                <c:pt idx="32">
                  <c:v>1.5238039999999999</c:v>
                </c:pt>
                <c:pt idx="33">
                  <c:v>0.30224600000000001</c:v>
                </c:pt>
                <c:pt idx="34">
                  <c:v>3.5645000000000003E-2</c:v>
                </c:pt>
                <c:pt idx="35">
                  <c:v>1.0045170000000001</c:v>
                </c:pt>
                <c:pt idx="36">
                  <c:v>4.2811279999999998</c:v>
                </c:pt>
                <c:pt idx="37">
                  <c:v>5.3664550000000002</c:v>
                </c:pt>
                <c:pt idx="38">
                  <c:v>5.6505130000000001</c:v>
                </c:pt>
                <c:pt idx="39">
                  <c:v>5.7395019999999999</c:v>
                </c:pt>
              </c:numCache>
            </c:numRef>
          </c:xVal>
          <c:yVal>
            <c:numRef>
              <c:f>'20180526_Pic'!$B$3:$B$42</c:f>
              <c:numCache>
                <c:formatCode>General</c:formatCode>
                <c:ptCount val="40"/>
                <c:pt idx="0">
                  <c:v>20698.400000000001</c:v>
                </c:pt>
                <c:pt idx="1">
                  <c:v>18985.900000000001</c:v>
                </c:pt>
                <c:pt idx="2">
                  <c:v>17435.900000000001</c:v>
                </c:pt>
                <c:pt idx="3">
                  <c:v>16035.900000000001</c:v>
                </c:pt>
                <c:pt idx="4">
                  <c:v>14785.9</c:v>
                </c:pt>
                <c:pt idx="5">
                  <c:v>13669.65</c:v>
                </c:pt>
                <c:pt idx="6">
                  <c:v>12659.65</c:v>
                </c:pt>
                <c:pt idx="7">
                  <c:v>11738.5</c:v>
                </c:pt>
                <c:pt idx="8">
                  <c:v>10885.150000000001</c:v>
                </c:pt>
                <c:pt idx="9">
                  <c:v>10081.950000000001</c:v>
                </c:pt>
                <c:pt idx="10">
                  <c:v>9323.4000000000015</c:v>
                </c:pt>
                <c:pt idx="11">
                  <c:v>8603.1</c:v>
                </c:pt>
                <c:pt idx="12">
                  <c:v>7917.35</c:v>
                </c:pt>
                <c:pt idx="13">
                  <c:v>7264.85</c:v>
                </c:pt>
                <c:pt idx="14">
                  <c:v>6644.4500000000007</c:v>
                </c:pt>
                <c:pt idx="15">
                  <c:v>6056.15</c:v>
                </c:pt>
                <c:pt idx="16">
                  <c:v>5499.85</c:v>
                </c:pt>
                <c:pt idx="17">
                  <c:v>4974.3999999999996</c:v>
                </c:pt>
                <c:pt idx="18">
                  <c:v>4478.6000000000004</c:v>
                </c:pt>
                <c:pt idx="19">
                  <c:v>4012.3500000000004</c:v>
                </c:pt>
                <c:pt idx="20">
                  <c:v>3574.45</c:v>
                </c:pt>
                <c:pt idx="21">
                  <c:v>3164.95</c:v>
                </c:pt>
                <c:pt idx="22">
                  <c:v>2783.85</c:v>
                </c:pt>
                <c:pt idx="23">
                  <c:v>2429.8999999999996</c:v>
                </c:pt>
                <c:pt idx="24">
                  <c:v>2103.0500000000002</c:v>
                </c:pt>
                <c:pt idx="25">
                  <c:v>1803.3000000000002</c:v>
                </c:pt>
                <c:pt idx="26">
                  <c:v>1530.7</c:v>
                </c:pt>
                <c:pt idx="27">
                  <c:v>1284</c:v>
                </c:pt>
                <c:pt idx="28">
                  <c:v>1062</c:v>
                </c:pt>
                <c:pt idx="29">
                  <c:v>864.7</c:v>
                </c:pt>
                <c:pt idx="30">
                  <c:v>691.25</c:v>
                </c:pt>
                <c:pt idx="31">
                  <c:v>540.5</c:v>
                </c:pt>
                <c:pt idx="32">
                  <c:v>411.75</c:v>
                </c:pt>
                <c:pt idx="33">
                  <c:v>303.95</c:v>
                </c:pt>
                <c:pt idx="34">
                  <c:v>215.64999999999998</c:v>
                </c:pt>
                <c:pt idx="35">
                  <c:v>145.35</c:v>
                </c:pt>
                <c:pt idx="36">
                  <c:v>91.3</c:v>
                </c:pt>
                <c:pt idx="37">
                  <c:v>51.099999999999994</c:v>
                </c:pt>
                <c:pt idx="38">
                  <c:v>22</c:v>
                </c:pt>
                <c:pt idx="39">
                  <c:v>4.95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633B-4151-91F8-A7131A507CFF}"/>
            </c:ext>
          </c:extLst>
        </c:ser>
        <c:ser>
          <c:idx val="0"/>
          <c:order val="1"/>
          <c:tx>
            <c:strRef>
              <c:f>'20180512_Pic'!$A$1</c:f>
              <c:strCache>
                <c:ptCount val="1"/>
                <c:pt idx="0">
                  <c:v>12.05.2018</c:v>
                </c:pt>
              </c:strCache>
            </c:strRef>
          </c:tx>
          <c:spPr>
            <a:ln>
              <a:solidFill>
                <a:schemeClr val="bg1">
                  <a:lumMod val="50000"/>
                </a:schemeClr>
              </a:solidFill>
            </a:ln>
          </c:spPr>
          <c:marker>
            <c:symbol val="diamond"/>
            <c:size val="7"/>
            <c:spPr>
              <a:solidFill>
                <a:schemeClr val="bg1">
                  <a:lumMod val="50000"/>
                </a:schemeClr>
              </a:solidFill>
              <a:ln>
                <a:noFill/>
              </a:ln>
            </c:spPr>
          </c:marker>
          <c:xVal>
            <c:numRef>
              <c:f>'20180512_Pic'!$C$3:$C$42</c:f>
              <c:numCache>
                <c:formatCode>General</c:formatCode>
                <c:ptCount val="40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0</c:v>
                </c:pt>
                <c:pt idx="19">
                  <c:v>0</c:v>
                </c:pt>
                <c:pt idx="20">
                  <c:v>0</c:v>
                </c:pt>
                <c:pt idx="21">
                  <c:v>0</c:v>
                </c:pt>
                <c:pt idx="22">
                  <c:v>1.5300000000000001E-4</c:v>
                </c:pt>
                <c:pt idx="23">
                  <c:v>3.1000000000000001E-5</c:v>
                </c:pt>
                <c:pt idx="24">
                  <c:v>1.5E-5</c:v>
                </c:pt>
                <c:pt idx="25">
                  <c:v>4.6200000000000001E-4</c:v>
                </c:pt>
                <c:pt idx="26">
                  <c:v>1.7780000000000001E-2</c:v>
                </c:pt>
                <c:pt idx="27">
                  <c:v>1.9032E-2</c:v>
                </c:pt>
                <c:pt idx="28">
                  <c:v>1.3618E-2</c:v>
                </c:pt>
                <c:pt idx="29">
                  <c:v>7.7800000000000005E-4</c:v>
                </c:pt>
                <c:pt idx="30">
                  <c:v>1.1400000000000001E-4</c:v>
                </c:pt>
                <c:pt idx="31">
                  <c:v>0</c:v>
                </c:pt>
                <c:pt idx="32">
                  <c:v>3.1000000000000001E-5</c:v>
                </c:pt>
                <c:pt idx="33">
                  <c:v>2.983E-3</c:v>
                </c:pt>
                <c:pt idx="34">
                  <c:v>1.5300000000000001E-4</c:v>
                </c:pt>
                <c:pt idx="35">
                  <c:v>6.5600000000000001E-4</c:v>
                </c:pt>
                <c:pt idx="36">
                  <c:v>2.6930000000000001E-3</c:v>
                </c:pt>
                <c:pt idx="37">
                  <c:v>6.6220000000000003E-3</c:v>
                </c:pt>
                <c:pt idx="38">
                  <c:v>9.8650000000000005E-3</c:v>
                </c:pt>
                <c:pt idx="39">
                  <c:v>1.2001E-2</c:v>
                </c:pt>
              </c:numCache>
            </c:numRef>
          </c:xVal>
          <c:yVal>
            <c:numRef>
              <c:f>'20180512_Pic'!$B$3:$B$42</c:f>
              <c:numCache>
                <c:formatCode>General</c:formatCode>
                <c:ptCount val="40"/>
                <c:pt idx="0">
                  <c:v>20698.400000000001</c:v>
                </c:pt>
                <c:pt idx="1">
                  <c:v>18985.900000000001</c:v>
                </c:pt>
                <c:pt idx="2">
                  <c:v>17435.900000000001</c:v>
                </c:pt>
                <c:pt idx="3">
                  <c:v>16035.900000000001</c:v>
                </c:pt>
                <c:pt idx="4">
                  <c:v>14785.9</c:v>
                </c:pt>
                <c:pt idx="5">
                  <c:v>13669.65</c:v>
                </c:pt>
                <c:pt idx="6">
                  <c:v>12659.65</c:v>
                </c:pt>
                <c:pt idx="7">
                  <c:v>11738.5</c:v>
                </c:pt>
                <c:pt idx="8">
                  <c:v>10885.150000000001</c:v>
                </c:pt>
                <c:pt idx="9">
                  <c:v>10081.950000000001</c:v>
                </c:pt>
                <c:pt idx="10">
                  <c:v>9323.4000000000015</c:v>
                </c:pt>
                <c:pt idx="11">
                  <c:v>8603.1</c:v>
                </c:pt>
                <c:pt idx="12">
                  <c:v>7917.35</c:v>
                </c:pt>
                <c:pt idx="13">
                  <c:v>7264.85</c:v>
                </c:pt>
                <c:pt idx="14">
                  <c:v>6644.4500000000007</c:v>
                </c:pt>
                <c:pt idx="15">
                  <c:v>6056.15</c:v>
                </c:pt>
                <c:pt idx="16">
                  <c:v>5499.85</c:v>
                </c:pt>
                <c:pt idx="17">
                  <c:v>4974.3999999999996</c:v>
                </c:pt>
                <c:pt idx="18">
                  <c:v>4478.6000000000004</c:v>
                </c:pt>
                <c:pt idx="19">
                  <c:v>4012.3500000000004</c:v>
                </c:pt>
                <c:pt idx="20">
                  <c:v>3574.45</c:v>
                </c:pt>
                <c:pt idx="21">
                  <c:v>3164.95</c:v>
                </c:pt>
                <c:pt idx="22">
                  <c:v>2783.85</c:v>
                </c:pt>
                <c:pt idx="23">
                  <c:v>2429.8999999999996</c:v>
                </c:pt>
                <c:pt idx="24">
                  <c:v>2103.0500000000002</c:v>
                </c:pt>
                <c:pt idx="25">
                  <c:v>1803.3000000000002</c:v>
                </c:pt>
                <c:pt idx="26">
                  <c:v>1530.7</c:v>
                </c:pt>
                <c:pt idx="27">
                  <c:v>1284</c:v>
                </c:pt>
                <c:pt idx="28">
                  <c:v>1062</c:v>
                </c:pt>
                <c:pt idx="29">
                  <c:v>864.7</c:v>
                </c:pt>
                <c:pt idx="30">
                  <c:v>691.25</c:v>
                </c:pt>
                <c:pt idx="31">
                  <c:v>540.5</c:v>
                </c:pt>
                <c:pt idx="32">
                  <c:v>411.75</c:v>
                </c:pt>
                <c:pt idx="33">
                  <c:v>303.95</c:v>
                </c:pt>
                <c:pt idx="34">
                  <c:v>215.64999999999998</c:v>
                </c:pt>
                <c:pt idx="35">
                  <c:v>145.35</c:v>
                </c:pt>
                <c:pt idx="36">
                  <c:v>91.3</c:v>
                </c:pt>
                <c:pt idx="37">
                  <c:v>51.099999999999994</c:v>
                </c:pt>
                <c:pt idx="38">
                  <c:v>22</c:v>
                </c:pt>
                <c:pt idx="39">
                  <c:v>4.95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633B-4151-91F8-A7131A507CF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53686400"/>
        <c:axId val="294961920"/>
      </c:scatterChart>
      <c:valAx>
        <c:axId val="153686400"/>
        <c:scaling>
          <c:orientation val="minMax"/>
          <c:max val="6"/>
          <c:min val="0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vert="horz"/>
          <a:lstStyle/>
          <a:p>
            <a:pPr>
              <a:defRPr/>
            </a:pPr>
            <a:endParaRPr lang="ru-RU"/>
          </a:p>
        </c:txPr>
        <c:crossAx val="294961920"/>
        <c:crosses val="autoZero"/>
        <c:crossBetween val="midCat"/>
      </c:valAx>
      <c:valAx>
        <c:axId val="294961920"/>
        <c:scaling>
          <c:logBase val="2"/>
          <c:orientation val="minMax"/>
          <c:max val="4000"/>
          <c:min val="4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Height, m</a:t>
                </a:r>
                <a:endParaRPr lang="ru-RU"/>
              </a:p>
            </c:rich>
          </c:tx>
          <c:layout/>
          <c:overlay val="0"/>
          <c:spPr>
            <a:noFill/>
            <a:ln>
              <a:noFill/>
            </a:ln>
            <a:effectLst/>
          </c:sp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vert="horz"/>
          <a:lstStyle/>
          <a:p>
            <a:pPr>
              <a:defRPr/>
            </a:pPr>
            <a:endParaRPr lang="ru-RU"/>
          </a:p>
        </c:txPr>
        <c:crossAx val="153686400"/>
        <c:crosses val="autoZero"/>
        <c:crossBetween val="midCat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vert="horz"/>
        <a:lstStyle/>
        <a:p>
          <a:pPr>
            <a:defRPr/>
          </a:pPr>
          <a:endParaRPr lang="ru-RU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 sz="800"/>
      </a:pPr>
      <a:endParaRPr lang="ru-RU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4"/>
          <c:order val="2"/>
          <c:tx>
            <c:strRef>
              <c:f>'весь день 22 апр'!$F$1</c:f>
              <c:strCache>
                <c:ptCount val="1"/>
                <c:pt idx="0">
                  <c:v>model precipitation mmhr-1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cat>
            <c:numRef>
              <c:f>'весь день 22 апр'!$A$2:$A$7</c:f>
              <c:numCache>
                <c:formatCode>[$-F400]h:mm:ss\ AM/PM</c:formatCode>
                <c:ptCount val="6"/>
                <c:pt idx="0">
                  <c:v>43211.875</c:v>
                </c:pt>
                <c:pt idx="1">
                  <c:v>43211.916666666701</c:v>
                </c:pt>
                <c:pt idx="2">
                  <c:v>43211.958333333299</c:v>
                </c:pt>
                <c:pt idx="3">
                  <c:v>43212</c:v>
                </c:pt>
                <c:pt idx="4">
                  <c:v>43212.041666666701</c:v>
                </c:pt>
                <c:pt idx="5">
                  <c:v>43212.083333333299</c:v>
                </c:pt>
              </c:numCache>
            </c:numRef>
          </c:cat>
          <c:val>
            <c:numRef>
              <c:f>'весь день 22 апр'!$F$2:$F$7</c:f>
              <c:numCache>
                <c:formatCode>General</c:formatCode>
                <c:ptCount val="6"/>
                <c:pt idx="0">
                  <c:v>0</c:v>
                </c:pt>
                <c:pt idx="1">
                  <c:v>2.9300000000000159E-3</c:v>
                </c:pt>
                <c:pt idx="2">
                  <c:v>1.8554000000000015E-2</c:v>
                </c:pt>
                <c:pt idx="3">
                  <c:v>0.140625</c:v>
                </c:pt>
                <c:pt idx="4">
                  <c:v>0.28027399999999997</c:v>
                </c:pt>
                <c:pt idx="5">
                  <c:v>0.15136700000000003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A6A-451D-8C3D-C3CD3CA5FEF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601612048"/>
        <c:axId val="601611064"/>
      </c:barChart>
      <c:lineChart>
        <c:grouping val="standard"/>
        <c:varyColors val="0"/>
        <c:ser>
          <c:idx val="2"/>
          <c:order val="0"/>
          <c:tx>
            <c:strRef>
              <c:f>'весь день 22 апр'!$D$1</c:f>
              <c:strCache>
                <c:ptCount val="1"/>
                <c:pt idx="0">
                  <c:v>PM2.5, no washout</c:v>
                </c:pt>
              </c:strCache>
            </c:strRef>
          </c:tx>
          <c:spPr>
            <a:ln w="19050" cap="rnd">
              <a:solidFill>
                <a:schemeClr val="accent3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3"/>
              </a:solidFill>
              <a:ln w="9525">
                <a:solidFill>
                  <a:schemeClr val="accent3"/>
                </a:solidFill>
              </a:ln>
              <a:effectLst/>
            </c:spPr>
          </c:marker>
          <c:trendline>
            <c:spPr>
              <a:ln w="19050" cap="rnd">
                <a:solidFill>
                  <a:schemeClr val="accent3"/>
                </a:solidFill>
                <a:prstDash val="sysDot"/>
              </a:ln>
              <a:effectLst/>
            </c:spPr>
            <c:trendlineType val="exp"/>
            <c:dispRSqr val="0"/>
            <c:dispEq val="0"/>
          </c:trendline>
          <c:cat>
            <c:numRef>
              <c:f>'весь день 22 апр'!$A$2:$A$7</c:f>
              <c:numCache>
                <c:formatCode>[$-F400]h:mm:ss\ AM/PM</c:formatCode>
                <c:ptCount val="6"/>
                <c:pt idx="0">
                  <c:v>43211.875</c:v>
                </c:pt>
                <c:pt idx="1">
                  <c:v>43211.916666666701</c:v>
                </c:pt>
                <c:pt idx="2">
                  <c:v>43211.958333333299</c:v>
                </c:pt>
                <c:pt idx="3">
                  <c:v>43212</c:v>
                </c:pt>
                <c:pt idx="4">
                  <c:v>43212.041666666701</c:v>
                </c:pt>
                <c:pt idx="5">
                  <c:v>43212.083333333299</c:v>
                </c:pt>
              </c:numCache>
            </c:numRef>
          </c:cat>
          <c:val>
            <c:numRef>
              <c:f>'весь день 22 апр'!$D$2:$D$7</c:f>
              <c:numCache>
                <c:formatCode>General</c:formatCode>
                <c:ptCount val="6"/>
                <c:pt idx="0">
                  <c:v>66.156234999999995</c:v>
                </c:pt>
                <c:pt idx="1">
                  <c:v>61.204726999999998</c:v>
                </c:pt>
                <c:pt idx="2">
                  <c:v>47.475383999999998</c:v>
                </c:pt>
                <c:pt idx="3">
                  <c:v>49.965587999999997</c:v>
                </c:pt>
                <c:pt idx="4">
                  <c:v>37.883091</c:v>
                </c:pt>
                <c:pt idx="5">
                  <c:v>40.194713999999998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FA6A-451D-8C3D-C3CD3CA5FEF4}"/>
            </c:ext>
          </c:extLst>
        </c:ser>
        <c:ser>
          <c:idx val="3"/>
          <c:order val="1"/>
          <c:tx>
            <c:strRef>
              <c:f>'весь день 22 апр'!$E$1</c:f>
              <c:strCache>
                <c:ptCount val="1"/>
                <c:pt idx="0">
                  <c:v>PM2.5 model with washout</c:v>
                </c:pt>
              </c:strCache>
            </c:strRef>
          </c:tx>
          <c:spPr>
            <a:ln w="19050" cap="rnd">
              <a:solidFill>
                <a:schemeClr val="accent4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4"/>
              </a:solidFill>
              <a:ln w="9525">
                <a:solidFill>
                  <a:schemeClr val="accent4"/>
                </a:solidFill>
              </a:ln>
              <a:effectLst/>
            </c:spPr>
          </c:marker>
          <c:trendline>
            <c:spPr>
              <a:ln w="19050" cap="rnd">
                <a:solidFill>
                  <a:schemeClr val="accent4"/>
                </a:solidFill>
                <a:prstDash val="sysDot"/>
              </a:ln>
              <a:effectLst/>
            </c:spPr>
            <c:trendlineType val="exp"/>
            <c:dispRSqr val="1"/>
            <c:dispEq val="1"/>
            <c:trendlineLbl>
              <c:layout>
                <c:manualLayout>
                  <c:x val="-0.2943427635155979"/>
                  <c:y val="-1.8068426232282254E-2"/>
                </c:manualLayout>
              </c:layout>
              <c:tx>
                <c:rich>
                  <a:bodyPr rot="0" spcFirstLastPara="1" vertOverflow="ellipsis" vert="horz" wrap="square" anchor="ctr" anchorCtr="1"/>
                  <a:lstStyle/>
                  <a:p>
                    <a:pPr>
                      <a:defRPr sz="1600" b="1" i="0" u="none" strike="noStrike" kern="1200" baseline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dirty="0"/>
                      <a:t>PM(with washout) = </a:t>
                    </a:r>
                    <a:r>
                      <a:rPr lang="en-US" dirty="0" smtClean="0"/>
                      <a:t>64.2 </a:t>
                    </a:r>
                    <a:r>
                      <a:rPr lang="en-US" dirty="0" err="1" smtClean="0"/>
                      <a:t>exp</a:t>
                    </a:r>
                    <a:r>
                      <a:rPr lang="en-US" dirty="0" smtClean="0"/>
                      <a:t>(-0.18t)</a:t>
                    </a:r>
                    <a:r>
                      <a:rPr lang="en-US" dirty="0"/>
                      <a:t/>
                    </a:r>
                    <a:br>
                      <a:rPr lang="en-US" dirty="0"/>
                    </a:br>
                    <a:r>
                      <a:rPr lang="en-US" dirty="0"/>
                      <a:t>R² = 0.7977</a:t>
                    </a:r>
                  </a:p>
                </c:rich>
              </c:tx>
              <c:numFmt formatCode="General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600" b="1" i="0" u="none" strike="noStrike" kern="1200" baseline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</c:trendlineLbl>
          </c:trendline>
          <c:cat>
            <c:numRef>
              <c:f>'весь день 22 апр'!$A$2:$A$7</c:f>
              <c:numCache>
                <c:formatCode>[$-F400]h:mm:ss\ AM/PM</c:formatCode>
                <c:ptCount val="6"/>
                <c:pt idx="0">
                  <c:v>43211.875</c:v>
                </c:pt>
                <c:pt idx="1">
                  <c:v>43211.916666666701</c:v>
                </c:pt>
                <c:pt idx="2">
                  <c:v>43211.958333333299</c:v>
                </c:pt>
                <c:pt idx="3">
                  <c:v>43212</c:v>
                </c:pt>
                <c:pt idx="4">
                  <c:v>43212.041666666701</c:v>
                </c:pt>
                <c:pt idx="5">
                  <c:v>43212.083333333299</c:v>
                </c:pt>
              </c:numCache>
            </c:numRef>
          </c:cat>
          <c:val>
            <c:numRef>
              <c:f>'весь день 22 апр'!$E$2:$E$7</c:f>
              <c:numCache>
                <c:formatCode>General</c:formatCode>
                <c:ptCount val="6"/>
                <c:pt idx="0">
                  <c:v>62.477660999999998</c:v>
                </c:pt>
                <c:pt idx="1">
                  <c:v>44.014541999999999</c:v>
                </c:pt>
                <c:pt idx="2">
                  <c:v>29.101572000000001</c:v>
                </c:pt>
                <c:pt idx="3">
                  <c:v>33.267704000000002</c:v>
                </c:pt>
                <c:pt idx="4">
                  <c:v>21.807048999999999</c:v>
                </c:pt>
                <c:pt idx="5">
                  <c:v>25.698162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FA6A-451D-8C3D-C3CD3CA5FEF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478799432"/>
        <c:axId val="478797136"/>
      </c:lineChart>
      <c:catAx>
        <c:axId val="478799432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[$-F400]h:mm:ss\ AM/PM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478797136"/>
        <c:crosses val="autoZero"/>
        <c:auto val="1"/>
        <c:lblAlgn val="ctr"/>
        <c:lblOffset val="100"/>
        <c:noMultiLvlLbl val="0"/>
      </c:catAx>
      <c:valAx>
        <c:axId val="47879713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600" b="1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PM mkgm-3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600" b="1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ru-RU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478799432"/>
        <c:crosses val="autoZero"/>
        <c:crossBetween val="between"/>
      </c:valAx>
      <c:valAx>
        <c:axId val="601611064"/>
        <c:scaling>
          <c:orientation val="minMax"/>
        </c:scaling>
        <c:delete val="0"/>
        <c:axPos val="r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600" b="1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Precipitation, mmhr-1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600" b="1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ru-RU"/>
            </a:p>
          </c:txPr>
        </c:title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601612048"/>
        <c:crosses val="max"/>
        <c:crossBetween val="between"/>
      </c:valAx>
      <c:catAx>
        <c:axId val="601612048"/>
        <c:scaling>
          <c:orientation val="minMax"/>
        </c:scaling>
        <c:delete val="1"/>
        <c:axPos val="b"/>
        <c:numFmt formatCode="[$-F400]h:mm:ss\ AM/PM" sourceLinked="1"/>
        <c:majorTickMark val="out"/>
        <c:minorTickMark val="none"/>
        <c:tickLblPos val="nextTo"/>
        <c:crossAx val="601611064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legend>
      <c:legendPos val="b"/>
      <c:legendEntry>
        <c:idx val="3"/>
        <c:delete val="1"/>
      </c:legendEntry>
      <c:legendEntry>
        <c:idx val="4"/>
        <c:delete val="1"/>
      </c:legendEntry>
      <c:layout>
        <c:manualLayout>
          <c:xMode val="edge"/>
          <c:yMode val="edge"/>
          <c:x val="0.15764650564278812"/>
          <c:y val="0.83695889349536656"/>
          <c:w val="0.74888622381463099"/>
          <c:h val="0.14418967802650778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600" b="1"/>
      </a:pPr>
      <a:endParaRPr lang="ru-RU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45659" cy="4981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50443" y="0"/>
            <a:ext cx="2945659" cy="4981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422275" y="1241425"/>
            <a:ext cx="5953125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79768" y="4777958"/>
            <a:ext cx="5438140" cy="39092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9430091"/>
            <a:ext cx="2945659" cy="4981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50443" y="9430091"/>
            <a:ext cx="2945659" cy="4981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:notes"/>
          <p:cNvSpPr txBox="1">
            <a:spLocks noGrp="1"/>
          </p:cNvSpPr>
          <p:nvPr>
            <p:ph type="body" idx="1"/>
          </p:nvPr>
        </p:nvSpPr>
        <p:spPr>
          <a:xfrm>
            <a:off x="679768" y="4777958"/>
            <a:ext cx="5438140" cy="39092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86" name="Google Shape;86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Google Shape;267;p62:notes"/>
          <p:cNvSpPr txBox="1">
            <a:spLocks noGrp="1"/>
          </p:cNvSpPr>
          <p:nvPr>
            <p:ph type="body" idx="1"/>
          </p:nvPr>
        </p:nvSpPr>
        <p:spPr>
          <a:xfrm>
            <a:off x="679768" y="4777958"/>
            <a:ext cx="5438140" cy="39092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68" name="Google Shape;268;p62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Google Shape;258;p21:notes"/>
          <p:cNvSpPr txBox="1">
            <a:spLocks noGrp="1"/>
          </p:cNvSpPr>
          <p:nvPr>
            <p:ph type="body" idx="1"/>
          </p:nvPr>
        </p:nvSpPr>
        <p:spPr>
          <a:xfrm>
            <a:off x="679768" y="4777958"/>
            <a:ext cx="5438140" cy="39092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59" name="Google Shape;259;p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Google Shape;239;p18:notes"/>
          <p:cNvSpPr txBox="1">
            <a:spLocks noGrp="1"/>
          </p:cNvSpPr>
          <p:nvPr>
            <p:ph type="body" idx="1"/>
          </p:nvPr>
        </p:nvSpPr>
        <p:spPr>
          <a:xfrm>
            <a:off x="679768" y="4777958"/>
            <a:ext cx="5438140" cy="39092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40" name="Google Shape;240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" name="Google Shape;275;p59:notes"/>
          <p:cNvSpPr txBox="1">
            <a:spLocks noGrp="1"/>
          </p:cNvSpPr>
          <p:nvPr>
            <p:ph type="body" idx="1"/>
          </p:nvPr>
        </p:nvSpPr>
        <p:spPr>
          <a:xfrm>
            <a:off x="679768" y="4777958"/>
            <a:ext cx="5438140" cy="39092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76" name="Google Shape;276;p59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" name="Google Shape;289;p67:notes"/>
          <p:cNvSpPr txBox="1">
            <a:spLocks noGrp="1"/>
          </p:cNvSpPr>
          <p:nvPr>
            <p:ph type="body" idx="1"/>
          </p:nvPr>
        </p:nvSpPr>
        <p:spPr>
          <a:xfrm>
            <a:off x="679768" y="4777958"/>
            <a:ext cx="5438140" cy="3909239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0" name="Google Shape;290;p67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" name="Google Shape;297;g726d467307_0_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98" name="Google Shape;298;g726d467307_0_14:notes"/>
          <p:cNvSpPr txBox="1">
            <a:spLocks noGrp="1"/>
          </p:cNvSpPr>
          <p:nvPr>
            <p:ph type="body" idx="1"/>
          </p:nvPr>
        </p:nvSpPr>
        <p:spPr>
          <a:xfrm>
            <a:off x="679768" y="4777958"/>
            <a:ext cx="5438100" cy="390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99" name="Google Shape;299;g726d467307_0_14:notes"/>
          <p:cNvSpPr txBox="1">
            <a:spLocks noGrp="1"/>
          </p:cNvSpPr>
          <p:nvPr>
            <p:ph type="sldNum" idx="12"/>
          </p:nvPr>
        </p:nvSpPr>
        <p:spPr>
          <a:xfrm>
            <a:off x="3850443" y="9430091"/>
            <a:ext cx="2945700" cy="49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15</a:t>
            </a:fld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" name="Google Shape;305;p68:notes"/>
          <p:cNvSpPr txBox="1">
            <a:spLocks noGrp="1"/>
          </p:cNvSpPr>
          <p:nvPr>
            <p:ph type="body" idx="1"/>
          </p:nvPr>
        </p:nvSpPr>
        <p:spPr>
          <a:xfrm>
            <a:off x="679768" y="4777958"/>
            <a:ext cx="5438140" cy="3909239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6" name="Google Shape;306;p68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6" name="Google Shape;366;p74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67" name="Google Shape;367;p74:notes"/>
          <p:cNvSpPr txBox="1">
            <a:spLocks noGrp="1"/>
          </p:cNvSpPr>
          <p:nvPr>
            <p:ph type="body" idx="1"/>
          </p:nvPr>
        </p:nvSpPr>
        <p:spPr>
          <a:xfrm>
            <a:off x="679768" y="4777958"/>
            <a:ext cx="5438140" cy="39092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Рисунок 3.4.11. Диаграммы размаха для АОТ и приземных концентраций PM и BC по результатам измерений и моделирования с исключением случаев восточной адвекции в Звенигороде.</a:t>
            </a:r>
            <a:endParaRPr/>
          </a:p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/>
              <a:t>Вопросы: какие условия? утренние случаи были или нет?</a:t>
            </a:r>
            <a:endParaRPr/>
          </a:p>
        </p:txBody>
      </p:sp>
      <p:sp>
        <p:nvSpPr>
          <p:cNvPr id="368" name="Google Shape;368;p74:notes"/>
          <p:cNvSpPr txBox="1">
            <a:spLocks noGrp="1"/>
          </p:cNvSpPr>
          <p:nvPr>
            <p:ph type="sldNum" idx="12"/>
          </p:nvPr>
        </p:nvSpPr>
        <p:spPr>
          <a:xfrm>
            <a:off x="3850443" y="9430091"/>
            <a:ext cx="2945659" cy="4981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17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85993832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9" name="Google Shape;349;p73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50" name="Google Shape;350;p73:notes"/>
          <p:cNvSpPr txBox="1">
            <a:spLocks noGrp="1"/>
          </p:cNvSpPr>
          <p:nvPr>
            <p:ph type="body" idx="1"/>
          </p:nvPr>
        </p:nvSpPr>
        <p:spPr>
          <a:xfrm>
            <a:off x="679768" y="4777958"/>
            <a:ext cx="5438140" cy="39092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2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Рисунок</a:t>
            </a:r>
            <a:r>
              <a:rPr lang="en-US" sz="1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3.3.13. </a:t>
            </a:r>
            <a:r>
              <a:rPr lang="en-US" sz="12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Доля</a:t>
            </a:r>
            <a:r>
              <a:rPr lang="en-US" sz="1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2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городской</a:t>
            </a:r>
            <a:r>
              <a:rPr lang="en-US" sz="1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2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аэрозольной</a:t>
            </a:r>
            <a:r>
              <a:rPr lang="en-US" sz="1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2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составляющей</a:t>
            </a:r>
            <a:r>
              <a:rPr lang="en-US" sz="1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(</a:t>
            </a:r>
            <a:r>
              <a:rPr lang="en-US" sz="12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модельные</a:t>
            </a:r>
            <a:r>
              <a:rPr lang="en-US" sz="1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2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оценки</a:t>
            </a:r>
            <a:r>
              <a:rPr lang="en-US" sz="1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) в </a:t>
            </a:r>
            <a:r>
              <a:rPr lang="en-US" sz="12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общей</a:t>
            </a:r>
            <a:r>
              <a:rPr lang="en-US" sz="1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2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величине</a:t>
            </a:r>
            <a:r>
              <a:rPr lang="en-US" sz="1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2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измеренной</a:t>
            </a:r>
            <a:r>
              <a:rPr lang="en-US" sz="1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АОТ </a:t>
            </a:r>
            <a:r>
              <a:rPr lang="en-US" sz="12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для</a:t>
            </a:r>
            <a:r>
              <a:rPr lang="en-US" sz="1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2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разных</a:t>
            </a:r>
            <a:r>
              <a:rPr lang="en-US" sz="1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2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значений</a:t>
            </a:r>
            <a:r>
              <a:rPr lang="en-US" sz="1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2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процентилей</a:t>
            </a:r>
            <a:r>
              <a:rPr lang="en-US" sz="1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2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при</a:t>
            </a:r>
            <a:r>
              <a:rPr lang="en-US" sz="1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2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различных</a:t>
            </a:r>
            <a:r>
              <a:rPr lang="en-US" sz="1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2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режимах</a:t>
            </a:r>
            <a:r>
              <a:rPr lang="en-US" sz="1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2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перемешивания</a:t>
            </a:r>
            <a:r>
              <a:rPr lang="en-US" sz="1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с </a:t>
            </a:r>
            <a:r>
              <a:rPr lang="en-US" sz="12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указанием</a:t>
            </a:r>
            <a:r>
              <a:rPr lang="en-US" sz="1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2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медианы</a:t>
            </a:r>
            <a:r>
              <a:rPr lang="en-US" sz="1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2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для</a:t>
            </a:r>
            <a:r>
              <a:rPr lang="en-US" sz="1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2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разных</a:t>
            </a:r>
            <a:r>
              <a:rPr lang="en-US" sz="1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ИРП.</a:t>
            </a:r>
            <a:endParaRPr dirty="0"/>
          </a:p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2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Рисунок</a:t>
            </a:r>
            <a:r>
              <a:rPr lang="en-US" sz="1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3.3.11. </a:t>
            </a:r>
            <a:r>
              <a:rPr lang="en-US" sz="12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Доля</a:t>
            </a:r>
            <a:r>
              <a:rPr lang="en-US" sz="1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2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городской</a:t>
            </a:r>
            <a:r>
              <a:rPr lang="en-US" sz="1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2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аэрозольной</a:t>
            </a:r>
            <a:r>
              <a:rPr lang="en-US" sz="1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2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составляющей</a:t>
            </a:r>
            <a:r>
              <a:rPr lang="en-US" sz="1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(</a:t>
            </a:r>
            <a:r>
              <a:rPr lang="en-US" sz="12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модельные</a:t>
            </a:r>
            <a:r>
              <a:rPr lang="en-US" sz="1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2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оценки</a:t>
            </a:r>
            <a:r>
              <a:rPr lang="en-US" sz="1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) в </a:t>
            </a:r>
            <a:r>
              <a:rPr lang="en-US" sz="12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общей</a:t>
            </a:r>
            <a:r>
              <a:rPr lang="en-US" sz="1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2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величине</a:t>
            </a:r>
            <a:r>
              <a:rPr lang="en-US" sz="1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PM </a:t>
            </a:r>
            <a:r>
              <a:rPr lang="en-US" sz="12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для</a:t>
            </a:r>
            <a:r>
              <a:rPr lang="en-US" sz="1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2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разных</a:t>
            </a:r>
            <a:r>
              <a:rPr lang="en-US" sz="1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2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значений</a:t>
            </a:r>
            <a:r>
              <a:rPr lang="en-US" sz="1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2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процентилей</a:t>
            </a:r>
            <a:r>
              <a:rPr lang="en-US" sz="1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2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при</a:t>
            </a:r>
            <a:r>
              <a:rPr lang="en-US" sz="1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2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различных</a:t>
            </a:r>
            <a:r>
              <a:rPr lang="en-US" sz="1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2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режимах</a:t>
            </a:r>
            <a:r>
              <a:rPr lang="en-US" sz="1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2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перемешивания</a:t>
            </a:r>
            <a:r>
              <a:rPr lang="en-US" sz="1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с </a:t>
            </a:r>
            <a:r>
              <a:rPr lang="en-US" sz="12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указанием</a:t>
            </a:r>
            <a:r>
              <a:rPr lang="en-US" sz="1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2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медианы</a:t>
            </a:r>
            <a:r>
              <a:rPr lang="en-US" sz="1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2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для</a:t>
            </a:r>
            <a:r>
              <a:rPr lang="en-US" sz="1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2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разных</a:t>
            </a:r>
            <a:r>
              <a:rPr lang="en-US" sz="1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ИРП </a:t>
            </a:r>
            <a:r>
              <a:rPr lang="en-US" sz="12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при</a:t>
            </a:r>
            <a:r>
              <a:rPr lang="en-US" sz="1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2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использовании</a:t>
            </a:r>
            <a:r>
              <a:rPr lang="en-US" sz="1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2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полной</a:t>
            </a:r>
            <a:r>
              <a:rPr lang="en-US" sz="1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2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статистики</a:t>
            </a:r>
            <a:r>
              <a:rPr lang="en-US" sz="1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(</a:t>
            </a:r>
            <a:r>
              <a:rPr lang="en-US" sz="12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все</a:t>
            </a:r>
            <a:r>
              <a:rPr lang="en-US" sz="1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2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условия</a:t>
            </a:r>
            <a:r>
              <a:rPr lang="en-US" sz="1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2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облачности</a:t>
            </a:r>
            <a:r>
              <a:rPr lang="en-US" sz="1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) (</a:t>
            </a:r>
            <a:r>
              <a:rPr lang="en-US" sz="12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справа</a:t>
            </a:r>
            <a:r>
              <a:rPr lang="en-US" sz="1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)</a:t>
            </a:r>
            <a:endParaRPr dirty="0"/>
          </a:p>
        </p:txBody>
      </p:sp>
      <p:sp>
        <p:nvSpPr>
          <p:cNvPr id="351" name="Google Shape;351;p73:notes"/>
          <p:cNvSpPr txBox="1">
            <a:spLocks noGrp="1"/>
          </p:cNvSpPr>
          <p:nvPr>
            <p:ph type="sldNum" idx="12"/>
          </p:nvPr>
        </p:nvSpPr>
        <p:spPr>
          <a:xfrm>
            <a:off x="3850443" y="9430091"/>
            <a:ext cx="2945659" cy="4981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18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" name="Google Shape;313;p69:notes"/>
          <p:cNvSpPr txBox="1">
            <a:spLocks noGrp="1"/>
          </p:cNvSpPr>
          <p:nvPr>
            <p:ph type="body" idx="1"/>
          </p:nvPr>
        </p:nvSpPr>
        <p:spPr>
          <a:xfrm>
            <a:off x="679768" y="4777958"/>
            <a:ext cx="5438140" cy="3909239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200" b="0" i="0" u="none" strike="noStrike" cap="none" dirty="0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Соотношение используемых в коде модели COSMO-ART суточных ходов эмиссий различных газовых и аэрозольных величин с полученным содержанием различных фракций аэрозоля в столбе атмосферы и АОТ </a:t>
            </a:r>
            <a:r>
              <a:rPr lang="ru-RU" sz="1200" b="0" i="0" u="none" strike="noStrike" cap="none" dirty="0" err="1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in</a:t>
            </a:r>
            <a:r>
              <a:rPr lang="ru-RU" sz="1200" b="0" i="0" u="none" strike="noStrike" cap="none" dirty="0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ru-RU" sz="1200" b="0" i="0" u="none" strike="noStrike" cap="none" dirty="0" err="1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May</a:t>
            </a:r>
            <a:r>
              <a:rPr lang="ru-RU" sz="1200" b="0" i="0" u="none" strike="noStrike" cap="none" dirty="0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2018 </a:t>
            </a:r>
            <a:endParaRPr lang="ru-RU" sz="12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4" name="Google Shape;314;p69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3:notes"/>
          <p:cNvSpPr txBox="1">
            <a:spLocks noGrp="1"/>
          </p:cNvSpPr>
          <p:nvPr>
            <p:ph type="body" idx="1"/>
          </p:nvPr>
        </p:nvSpPr>
        <p:spPr>
          <a:xfrm>
            <a:off x="679768" y="4777958"/>
            <a:ext cx="5438140" cy="39092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01" name="Google Shape;101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387222605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" name="Google Shape;368;p25:notes"/>
          <p:cNvSpPr txBox="1">
            <a:spLocks noGrp="1"/>
          </p:cNvSpPr>
          <p:nvPr>
            <p:ph type="body" idx="1"/>
          </p:nvPr>
        </p:nvSpPr>
        <p:spPr>
          <a:xfrm>
            <a:off x="679768" y="4777958"/>
            <a:ext cx="5438140" cy="39092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69" name="Google Shape;369;p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0" name="Google Shape;400;p33:notes"/>
          <p:cNvSpPr txBox="1">
            <a:spLocks noGrp="1"/>
          </p:cNvSpPr>
          <p:nvPr>
            <p:ph type="body" idx="1"/>
          </p:nvPr>
        </p:nvSpPr>
        <p:spPr>
          <a:xfrm>
            <a:off x="679768" y="4777958"/>
            <a:ext cx="5438140" cy="39092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401" name="Google Shape;401;p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9" name="Google Shape;439;p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40" name="Google Shape;440;p35:notes"/>
          <p:cNvSpPr txBox="1">
            <a:spLocks noGrp="1"/>
          </p:cNvSpPr>
          <p:nvPr>
            <p:ph type="body" idx="1"/>
          </p:nvPr>
        </p:nvSpPr>
        <p:spPr>
          <a:xfrm>
            <a:off x="679768" y="4777958"/>
            <a:ext cx="5438140" cy="39092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441" name="Google Shape;441;p35:notes"/>
          <p:cNvSpPr txBox="1">
            <a:spLocks noGrp="1"/>
          </p:cNvSpPr>
          <p:nvPr>
            <p:ph type="sldNum" idx="12"/>
          </p:nvPr>
        </p:nvSpPr>
        <p:spPr>
          <a:xfrm>
            <a:off x="3850443" y="9430091"/>
            <a:ext cx="2945659" cy="4981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22</a:t>
            </a:fld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3" name="Google Shape;463;p36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64" name="Google Shape;464;p36:notes"/>
          <p:cNvSpPr txBox="1">
            <a:spLocks noGrp="1"/>
          </p:cNvSpPr>
          <p:nvPr>
            <p:ph type="body" idx="1"/>
          </p:nvPr>
        </p:nvSpPr>
        <p:spPr>
          <a:xfrm>
            <a:off x="679768" y="4777958"/>
            <a:ext cx="5438140" cy="39092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Выяснить, за счет чего наблюдается падение аэрозольной концентрации при отсутствии вымывания. ( смена воздушной массы?)</a:t>
            </a:r>
            <a:endParaRPr/>
          </a:p>
        </p:txBody>
      </p:sp>
      <p:sp>
        <p:nvSpPr>
          <p:cNvPr id="465" name="Google Shape;465;p36:notes"/>
          <p:cNvSpPr txBox="1">
            <a:spLocks noGrp="1"/>
          </p:cNvSpPr>
          <p:nvPr>
            <p:ph type="sldNum" idx="12"/>
          </p:nvPr>
        </p:nvSpPr>
        <p:spPr>
          <a:xfrm>
            <a:off x="3850443" y="9430091"/>
            <a:ext cx="2945659" cy="4981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23</a:t>
            </a:fld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" name="Google Shape;481;p40:notes"/>
          <p:cNvSpPr txBox="1">
            <a:spLocks noGrp="1"/>
          </p:cNvSpPr>
          <p:nvPr>
            <p:ph type="body" idx="1"/>
          </p:nvPr>
        </p:nvSpPr>
        <p:spPr>
          <a:xfrm>
            <a:off x="679768" y="4777958"/>
            <a:ext cx="5438140" cy="39092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482" name="Google Shape;482;p40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8" name="Google Shape;488;p41:notes"/>
          <p:cNvSpPr txBox="1">
            <a:spLocks noGrp="1"/>
          </p:cNvSpPr>
          <p:nvPr>
            <p:ph type="body" idx="1"/>
          </p:nvPr>
        </p:nvSpPr>
        <p:spPr>
          <a:xfrm>
            <a:off x="679768" y="4777958"/>
            <a:ext cx="5438140" cy="39092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489" name="Google Shape;489;p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4:notes"/>
          <p:cNvSpPr txBox="1">
            <a:spLocks noGrp="1"/>
          </p:cNvSpPr>
          <p:nvPr>
            <p:ph type="body" idx="1"/>
          </p:nvPr>
        </p:nvSpPr>
        <p:spPr>
          <a:xfrm>
            <a:off x="679768" y="4777958"/>
            <a:ext cx="5438140" cy="39092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08" name="Google Shape;108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5:notes"/>
          <p:cNvSpPr txBox="1">
            <a:spLocks noGrp="1"/>
          </p:cNvSpPr>
          <p:nvPr>
            <p:ph type="body" idx="1"/>
          </p:nvPr>
        </p:nvSpPr>
        <p:spPr>
          <a:xfrm>
            <a:off x="679768" y="4777958"/>
            <a:ext cx="5438140" cy="39092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25" name="Google Shape;125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9:notes"/>
          <p:cNvSpPr txBox="1">
            <a:spLocks noGrp="1"/>
          </p:cNvSpPr>
          <p:nvPr>
            <p:ph type="body" idx="1"/>
          </p:nvPr>
        </p:nvSpPr>
        <p:spPr>
          <a:xfrm>
            <a:off x="679768" y="4777958"/>
            <a:ext cx="5438140" cy="3909239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1" name="Google Shape;151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g7fde65cd0a_0_9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88" name="Google Shape;188;g7fde65cd0a_0_9:notes"/>
          <p:cNvSpPr txBox="1">
            <a:spLocks noGrp="1"/>
          </p:cNvSpPr>
          <p:nvPr>
            <p:ph type="body" idx="1"/>
          </p:nvPr>
        </p:nvSpPr>
        <p:spPr>
          <a:xfrm>
            <a:off x="679768" y="4777958"/>
            <a:ext cx="5438100" cy="390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89" name="Google Shape;189;g7fde65cd0a_0_9:notes"/>
          <p:cNvSpPr txBox="1">
            <a:spLocks noGrp="1"/>
          </p:cNvSpPr>
          <p:nvPr>
            <p:ph type="sldNum" idx="12"/>
          </p:nvPr>
        </p:nvSpPr>
        <p:spPr>
          <a:xfrm>
            <a:off x="3850443" y="9430091"/>
            <a:ext cx="2945700" cy="49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6</a:t>
            </a:fld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00" name="Google Shape;200;p10:notes"/>
          <p:cNvSpPr txBox="1">
            <a:spLocks noGrp="1"/>
          </p:cNvSpPr>
          <p:nvPr>
            <p:ph type="body" idx="1"/>
          </p:nvPr>
        </p:nvSpPr>
        <p:spPr>
          <a:xfrm>
            <a:off x="679768" y="4777958"/>
            <a:ext cx="5438140" cy="39092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10% significant level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01" name="Google Shape;201;p10:notes"/>
          <p:cNvSpPr txBox="1">
            <a:spLocks noGrp="1"/>
          </p:cNvSpPr>
          <p:nvPr>
            <p:ph type="sldNum" idx="12"/>
          </p:nvPr>
        </p:nvSpPr>
        <p:spPr>
          <a:xfrm>
            <a:off x="3850443" y="9430091"/>
            <a:ext cx="2945659" cy="4981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7</a:t>
            </a:fld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p11:notes"/>
          <p:cNvSpPr txBox="1">
            <a:spLocks noGrp="1"/>
          </p:cNvSpPr>
          <p:nvPr>
            <p:ph type="body" idx="1"/>
          </p:nvPr>
        </p:nvSpPr>
        <p:spPr>
          <a:xfrm>
            <a:off x="679768" y="4777958"/>
            <a:ext cx="5438140" cy="39092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Суточный ход приземных концентраций BC по данным измерений за период 2018-2019 гг. и данным моделирования с помощью модели COSMO-ART, а также эмиссий предшественников BC по данным TNO2010. </a:t>
            </a: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9" name="Google Shape;219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Google Shape;229;p14:notes"/>
          <p:cNvSpPr txBox="1">
            <a:spLocks noGrp="1"/>
          </p:cNvSpPr>
          <p:nvPr>
            <p:ph type="body" idx="1"/>
          </p:nvPr>
        </p:nvSpPr>
        <p:spPr>
          <a:xfrm>
            <a:off x="679768" y="4777958"/>
            <a:ext cx="5438140" cy="39092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No effects of biomass burning cases. 2018-2019. 3-hour modelling results only for days with measurements. 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30" name="Google Shape;230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4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47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8" name="Google Shape;18;p4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4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 smtClean="0"/>
              <a:t>May 4-8th, EGU General Assembly 2020, PEEX Special Session</a:t>
            </a:r>
            <a:endParaRPr/>
          </a:p>
        </p:txBody>
      </p:sp>
      <p:sp>
        <p:nvSpPr>
          <p:cNvPr id="20" name="Google Shape;20;p4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5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56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5" name="Google Shape;75;p5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5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 smtClean="0"/>
              <a:t>May 4-8th, EGU General Assembly 2020, PEEX Special Session</a:t>
            </a:r>
            <a:endParaRPr/>
          </a:p>
        </p:txBody>
      </p:sp>
      <p:sp>
        <p:nvSpPr>
          <p:cNvPr id="77" name="Google Shape;77;p5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57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57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1" name="Google Shape;81;p5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5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 smtClean="0"/>
              <a:t>May 4-8th, EGU General Assembly 2020, PEEX Special Session</a:t>
            </a:r>
            <a:endParaRPr/>
          </a:p>
        </p:txBody>
      </p:sp>
      <p:sp>
        <p:nvSpPr>
          <p:cNvPr id="83" name="Google Shape;83;p5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4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4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" name="Google Shape;24;p4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 smtClean="0"/>
              <a:t>May 4-8th, EGU General Assembly 2020, PEEX Special Session</a:t>
            </a:r>
            <a:endParaRPr/>
          </a:p>
        </p:txBody>
      </p:sp>
      <p:sp>
        <p:nvSpPr>
          <p:cNvPr id="25" name="Google Shape;25;p4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49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49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29" name="Google Shape;29;p4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4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 smtClean="0"/>
              <a:t>May 4-8th, EGU General Assembly 2020, PEEX Special Session</a:t>
            </a:r>
            <a:endParaRPr/>
          </a:p>
        </p:txBody>
      </p:sp>
      <p:sp>
        <p:nvSpPr>
          <p:cNvPr id="31" name="Google Shape;31;p4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5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5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 smtClean="0"/>
              <a:t>May 4-8th, EGU General Assembly 2020, PEEX Special Session</a:t>
            </a:r>
            <a:endParaRPr/>
          </a:p>
        </p:txBody>
      </p:sp>
      <p:sp>
        <p:nvSpPr>
          <p:cNvPr id="35" name="Google Shape;35;p5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51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51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9" name="Google Shape;39;p5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0" name="Google Shape;40;p5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 smtClean="0"/>
              <a:t>May 4-8th, EGU General Assembly 2020, PEEX Special Session</a:t>
            </a:r>
            <a:endParaRPr/>
          </a:p>
        </p:txBody>
      </p:sp>
      <p:sp>
        <p:nvSpPr>
          <p:cNvPr id="41" name="Google Shape;41;p5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5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52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5" name="Google Shape;45;p52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6" name="Google Shape;46;p5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5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 smtClean="0"/>
              <a:t>May 4-8th, EGU General Assembly 2020, PEEX Special Session</a:t>
            </a:r>
            <a:endParaRPr/>
          </a:p>
        </p:txBody>
      </p:sp>
      <p:sp>
        <p:nvSpPr>
          <p:cNvPr id="48" name="Google Shape;48;p5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53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53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52" name="Google Shape;52;p53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3" name="Google Shape;53;p53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54" name="Google Shape;54;p53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5" name="Google Shape;55;p5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5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 smtClean="0"/>
              <a:t>May 4-8th, EGU General Assembly 2020, PEEX Special Session</a:t>
            </a:r>
            <a:endParaRPr/>
          </a:p>
        </p:txBody>
      </p:sp>
      <p:sp>
        <p:nvSpPr>
          <p:cNvPr id="57" name="Google Shape;57;p5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54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54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61" name="Google Shape;61;p54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2" name="Google Shape;62;p5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5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 smtClean="0"/>
              <a:t>May 4-8th, EGU General Assembly 2020, PEEX Special Session</a:t>
            </a:r>
            <a:endParaRPr/>
          </a:p>
        </p:txBody>
      </p:sp>
      <p:sp>
        <p:nvSpPr>
          <p:cNvPr id="64" name="Google Shape;64;p5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55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55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8" name="Google Shape;68;p55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9" name="Google Shape;69;p5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5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 smtClean="0"/>
              <a:t>May 4-8th, EGU General Assembly 2020, PEEX Special Session</a:t>
            </a:r>
            <a:endParaRPr/>
          </a:p>
        </p:txBody>
      </p:sp>
      <p:sp>
        <p:nvSpPr>
          <p:cNvPr id="71" name="Google Shape;71;p5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4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" name="Google Shape;11;p46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4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4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r>
              <a:rPr lang="en-US" smtClean="0"/>
              <a:t>May 4-8th, EGU General Assembly 2020, PEEX Special Session</a:t>
            </a:r>
            <a:endParaRPr/>
          </a:p>
        </p:txBody>
      </p:sp>
      <p:sp>
        <p:nvSpPr>
          <p:cNvPr id="14" name="Google Shape;14;p4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.png"/><Relationship Id="rId5" Type="http://schemas.openxmlformats.org/officeDocument/2006/relationships/image" Target="../media/image22.jpg"/><Relationship Id="rId4" Type="http://schemas.openxmlformats.org/officeDocument/2006/relationships/image" Target="../media/image21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4.xml"/><Relationship Id="rId6" Type="http://schemas.openxmlformats.org/officeDocument/2006/relationships/chart" Target="../charts/chart3.xml"/><Relationship Id="rId5" Type="http://schemas.openxmlformats.org/officeDocument/2006/relationships/chart" Target="../charts/chart2.xml"/><Relationship Id="rId4" Type="http://schemas.openxmlformats.org/officeDocument/2006/relationships/image" Target="../media/image2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7" Type="http://schemas.openxmlformats.org/officeDocument/2006/relationships/image" Target="../media/image33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image" Target="../media/image36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7" Type="http://schemas.openxmlformats.org/officeDocument/2006/relationships/image" Target="../media/image11.pn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9.png"/><Relationship Id="rId5" Type="http://schemas.openxmlformats.org/officeDocument/2006/relationships/oleObject" Target="../embeddings/oleObject1.bin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Рисунок 12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50000" contrast="-6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-85060" y="-228600"/>
            <a:ext cx="12277060" cy="7315200"/>
          </a:xfrm>
          <a:prstGeom prst="rect">
            <a:avLst/>
          </a:prstGeom>
        </p:spPr>
      </p:pic>
      <p:sp>
        <p:nvSpPr>
          <p:cNvPr id="88" name="Google Shape;88;p1"/>
          <p:cNvSpPr txBox="1">
            <a:spLocks noGrp="1"/>
          </p:cNvSpPr>
          <p:nvPr>
            <p:ph type="title"/>
          </p:nvPr>
        </p:nvSpPr>
        <p:spPr>
          <a:xfrm>
            <a:off x="-85060" y="961837"/>
            <a:ext cx="12365665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rPr lang="en-US" sz="3600" b="1" dirty="0"/>
              <a:t>Urban aerosol in Moscow megacity and its radiative effects</a:t>
            </a:r>
            <a:br>
              <a:rPr lang="en-US" sz="3600" b="1" dirty="0"/>
            </a:br>
            <a:r>
              <a:rPr lang="en-US" sz="3600" b="1" dirty="0"/>
              <a:t>according to the </a:t>
            </a:r>
            <a:r>
              <a:rPr lang="en-US" sz="3600" b="1" dirty="0" err="1"/>
              <a:t>AeroRadCity</a:t>
            </a:r>
            <a:r>
              <a:rPr lang="en-US" sz="3600" b="1" dirty="0"/>
              <a:t> experiment and COSMO-ART</a:t>
            </a:r>
            <a:br>
              <a:rPr lang="en-US" sz="3600" b="1" dirty="0"/>
            </a:br>
            <a:r>
              <a:rPr lang="en-US" sz="3600" b="1" dirty="0"/>
              <a:t>modelling</a:t>
            </a:r>
            <a:endParaRPr sz="1800" b="1" dirty="0"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89" name="Google Shape;89;p1"/>
          <p:cNvSpPr txBox="1">
            <a:spLocks noGrp="1"/>
          </p:cNvSpPr>
          <p:nvPr>
            <p:ph type="body" idx="1"/>
          </p:nvPr>
        </p:nvSpPr>
        <p:spPr>
          <a:xfrm>
            <a:off x="838200" y="2552551"/>
            <a:ext cx="10891982" cy="13643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114300" lvl="0" indent="0" algn="ctr">
              <a:lnSpc>
                <a:spcPct val="80000"/>
              </a:lnSpc>
              <a:buNone/>
            </a:pPr>
            <a:r>
              <a:rPr lang="en-US" b="1" dirty="0"/>
              <a:t>Nataly Chubarova</a:t>
            </a:r>
            <a:r>
              <a:rPr lang="en-US" baseline="30000" dirty="0"/>
              <a:t>1</a:t>
            </a:r>
            <a:r>
              <a:rPr lang="en-US" dirty="0"/>
              <a:t>, Elizaveta Androsova</a:t>
            </a:r>
            <a:r>
              <a:rPr lang="en-US" baseline="30000" dirty="0"/>
              <a:t>1</a:t>
            </a:r>
            <a:r>
              <a:rPr lang="en-US" dirty="0"/>
              <a:t>, </a:t>
            </a:r>
            <a:r>
              <a:rPr lang="en-US" dirty="0" smtClean="0"/>
              <a:t>Alexander </a:t>
            </a:r>
            <a:r>
              <a:rPr lang="en-US" dirty="0"/>
              <a:t>Kirsanov</a:t>
            </a:r>
            <a:r>
              <a:rPr lang="en-US" baseline="30000" dirty="0"/>
              <a:t>2</a:t>
            </a:r>
            <a:r>
              <a:rPr lang="en-US" dirty="0"/>
              <a:t>, Elena Volpert</a:t>
            </a:r>
            <a:r>
              <a:rPr lang="en-US" baseline="30000" dirty="0"/>
              <a:t>1</a:t>
            </a:r>
            <a:r>
              <a:rPr lang="en-US" dirty="0"/>
              <a:t>, Bernhard Vogel</a:t>
            </a:r>
            <a:r>
              <a:rPr lang="en-US" baseline="30000" dirty="0"/>
              <a:t>3</a:t>
            </a:r>
            <a:r>
              <a:rPr lang="en-US" dirty="0"/>
              <a:t>,Heike Vogel</a:t>
            </a:r>
            <a:r>
              <a:rPr lang="en-US" baseline="30000" dirty="0"/>
              <a:t>3</a:t>
            </a:r>
            <a:r>
              <a:rPr lang="en-US" dirty="0"/>
              <a:t>, Olga Popovicheva</a:t>
            </a:r>
            <a:r>
              <a:rPr lang="en-US" baseline="30000" dirty="0"/>
              <a:t>1</a:t>
            </a:r>
            <a:r>
              <a:rPr lang="en-US" dirty="0"/>
              <a:t>, Irina Eremina</a:t>
            </a:r>
            <a:r>
              <a:rPr lang="en-US" baseline="30000" dirty="0"/>
              <a:t>1</a:t>
            </a:r>
            <a:r>
              <a:rPr lang="en-US" dirty="0"/>
              <a:t>, and </a:t>
            </a:r>
            <a:r>
              <a:rPr lang="en-US" dirty="0" err="1"/>
              <a:t>Gdaly</a:t>
            </a:r>
            <a:r>
              <a:rPr lang="en-US" dirty="0"/>
              <a:t> Rivin</a:t>
            </a:r>
            <a:r>
              <a:rPr lang="en-US" baseline="30000" dirty="0"/>
              <a:t>1,2</a:t>
            </a:r>
            <a:r>
              <a:rPr lang="en-US" i="1" dirty="0">
                <a:solidFill>
                  <a:srgbClr val="002060"/>
                </a:solidFill>
              </a:rPr>
              <a:t> </a:t>
            </a:r>
            <a:endParaRPr dirty="0">
              <a:solidFill>
                <a:srgbClr val="002060"/>
              </a:solidFill>
            </a:endParaRPr>
          </a:p>
          <a:p>
            <a:pPr marL="0" indent="0" algn="ctr">
              <a:lnSpc>
                <a:spcPct val="80000"/>
              </a:lnSpc>
              <a:buSzPts val="2400"/>
              <a:buNone/>
            </a:pPr>
            <a:endParaRPr sz="2400" dirty="0">
              <a:solidFill>
                <a:srgbClr val="757070"/>
              </a:solidFill>
            </a:endParaRPr>
          </a:p>
        </p:txBody>
      </p:sp>
      <p:sp>
        <p:nvSpPr>
          <p:cNvPr id="91" name="Google Shape;91;p1"/>
          <p:cNvSpPr txBox="1"/>
          <p:nvPr/>
        </p:nvSpPr>
        <p:spPr>
          <a:xfrm>
            <a:off x="2656490" y="4211229"/>
            <a:ext cx="7097110" cy="20415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0" u="none" strike="noStrike" cap="none" dirty="0">
                <a:solidFill>
                  <a:schemeClr val="tx1"/>
                </a:solidFill>
                <a:sym typeface="Arial"/>
              </a:rPr>
              <a:t>1 - Moscow State University, 119991, Moscow, Russian Federation (natalia.chubarova@gmail.com),</a:t>
            </a:r>
            <a:endParaRPr sz="2000" b="0" u="none" strike="noStrike" cap="none" dirty="0">
              <a:solidFill>
                <a:schemeClr val="tx1"/>
              </a:solidFill>
              <a:sym typeface="Arial"/>
            </a:endParaRPr>
          </a:p>
          <a:p>
            <a:pPr marL="0" marR="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-US" sz="2000" b="0" u="none" strike="noStrike" cap="none" dirty="0">
                <a:solidFill>
                  <a:schemeClr val="tx1"/>
                </a:solidFill>
                <a:sym typeface="Arial"/>
              </a:rPr>
              <a:t>2 - </a:t>
            </a:r>
            <a:r>
              <a:rPr lang="en-US" sz="2000" b="0" u="none" strike="noStrike" cap="none" dirty="0" err="1">
                <a:solidFill>
                  <a:schemeClr val="tx1"/>
                </a:solidFill>
                <a:sym typeface="Arial"/>
              </a:rPr>
              <a:t>Hydrometeorological</a:t>
            </a:r>
            <a:r>
              <a:rPr lang="en-US" sz="2000" b="0" u="none" strike="noStrike" cap="none" dirty="0">
                <a:solidFill>
                  <a:schemeClr val="tx1"/>
                </a:solidFill>
                <a:sym typeface="Arial"/>
              </a:rPr>
              <a:t> Centre of Russia, 11-13, B. </a:t>
            </a:r>
            <a:r>
              <a:rPr lang="en-US" sz="2000" b="0" u="none" strike="noStrike" cap="none" dirty="0" err="1">
                <a:solidFill>
                  <a:schemeClr val="tx1"/>
                </a:solidFill>
                <a:sym typeface="Arial"/>
              </a:rPr>
              <a:t>Predtechensky</a:t>
            </a:r>
            <a:r>
              <a:rPr lang="en-US" sz="2000" b="0" u="none" strike="noStrike" cap="none" dirty="0">
                <a:solidFill>
                  <a:schemeClr val="tx1"/>
                </a:solidFill>
                <a:sym typeface="Arial"/>
              </a:rPr>
              <a:t> per., Moscow, 123242, Russia </a:t>
            </a:r>
            <a:endParaRPr sz="2000" b="0" u="none" strike="noStrike" cap="none" dirty="0">
              <a:solidFill>
                <a:schemeClr val="tx1"/>
              </a:solidFill>
              <a:sym typeface="Arial"/>
            </a:endParaRPr>
          </a:p>
          <a:p>
            <a:pPr marL="0" marR="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-US" sz="2000" b="0" u="none" strike="noStrike" cap="none" dirty="0">
                <a:solidFill>
                  <a:schemeClr val="tx1"/>
                </a:solidFill>
                <a:sym typeface="Arial"/>
              </a:rPr>
              <a:t>3 - Karlsruhe Institute of Technology, Karlsruhe, Germany</a:t>
            </a:r>
            <a:endParaRPr dirty="0">
              <a:solidFill>
                <a:schemeClr val="tx1"/>
              </a:solidFill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000" b="0" u="none" strike="noStrike" cap="none" dirty="0">
              <a:solidFill>
                <a:schemeClr val="tx1"/>
              </a:solidFill>
              <a:sym typeface="Arial"/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339328" y="45258"/>
            <a:ext cx="3678935" cy="525563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9237322" y="6252814"/>
            <a:ext cx="32346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>
                <a:solidFill>
                  <a:schemeClr val="bg1"/>
                </a:solidFill>
              </a:rPr>
              <a:t>May 4-8th, EGU General Assembly 2020, PEEX Special Session</a:t>
            </a:r>
            <a:endParaRPr lang="ru-RU" i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" name="Google Shape;270;p62"/>
          <p:cNvSpPr txBox="1">
            <a:spLocks noGrp="1"/>
          </p:cNvSpPr>
          <p:nvPr>
            <p:ph type="title" idx="4294967295"/>
          </p:nvPr>
        </p:nvSpPr>
        <p:spPr>
          <a:xfrm>
            <a:off x="622751" y="912999"/>
            <a:ext cx="11569249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None/>
            </a:pPr>
            <a:r>
              <a:rPr lang="en-US" sz="2800" b="1" dirty="0"/>
              <a:t>The dependence of normalized on molecular atmosphere UV (left) and shortwave (right) irradiance on aerosol optical depth according to observations and radiative transfer DISORT model. Clear sky conditions.</a:t>
            </a:r>
            <a:endParaRPr sz="2800" b="1" dirty="0"/>
          </a:p>
        </p:txBody>
      </p:sp>
      <p:pic>
        <p:nvPicPr>
          <p:cNvPr id="271" name="Google Shape;271;p6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906581" y="2404872"/>
            <a:ext cx="7996371" cy="3866696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Нижний колонтитул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US" smtClean="0"/>
              <a:t>May 4-8th, EGU General Assembly 2020, PEEX Special Session</a:t>
            </a:r>
            <a:endParaRPr lang="en-US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39328" y="45258"/>
            <a:ext cx="3678935" cy="525563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0149841" y="6537960"/>
            <a:ext cx="237743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Chubarova et al., 2019</a:t>
            </a: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182880" y="438912"/>
            <a:ext cx="3200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FF0000"/>
                </a:solidFill>
              </a:rPr>
              <a:t>Radiative effects:</a:t>
            </a:r>
            <a:endParaRPr lang="ru-RU" sz="2000" b="1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946904" y="3639312"/>
            <a:ext cx="93268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SSA=0.8</a:t>
            </a:r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4946904" y="3200326"/>
            <a:ext cx="93268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SSA=0.9</a:t>
            </a:r>
            <a:endParaRPr lang="ru-RU" dirty="0"/>
          </a:p>
        </p:txBody>
      </p:sp>
      <p:sp>
        <p:nvSpPr>
          <p:cNvPr id="10" name="TextBox 9"/>
          <p:cNvSpPr txBox="1"/>
          <p:nvPr/>
        </p:nvSpPr>
        <p:spPr>
          <a:xfrm>
            <a:off x="4946904" y="2714315"/>
            <a:ext cx="102412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SSA=0.98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Google Shape;261;p21"/>
          <p:cNvSpPr txBox="1"/>
          <p:nvPr/>
        </p:nvSpPr>
        <p:spPr>
          <a:xfrm>
            <a:off x="959921" y="805778"/>
            <a:ext cx="10818421" cy="8309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US" sz="24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Aerosol radiative forcing effect (RFE) at the top of the atmosphere and aerosol characteristics in clear sky conditions </a:t>
            </a:r>
            <a:r>
              <a:rPr lang="en-US" sz="2400" b="1" i="0" u="none" strike="noStrike" cap="none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during </a:t>
            </a:r>
            <a:r>
              <a:rPr lang="en-US" sz="24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 experiment.</a:t>
            </a:r>
            <a:endParaRPr sz="2400" b="1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2" name="Google Shape;262;p21"/>
          <p:cNvSpPr txBox="1"/>
          <p:nvPr/>
        </p:nvSpPr>
        <p:spPr>
          <a:xfrm>
            <a:off x="337379" y="2168566"/>
            <a:ext cx="1999422" cy="25237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ASYM- aerosol asymmetry </a:t>
            </a:r>
            <a:r>
              <a:rPr lang="en-US" sz="1800" b="0" i="0" u="none" strike="noStrike" cap="none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factor,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SSA – single scattering </a:t>
            </a:r>
            <a:r>
              <a:rPr lang="en-US" sz="1800" b="0" i="0" u="none" strike="noStrike" cap="none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albedo,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lang="en-US" sz="1800" b="0" i="0" u="none" strike="noStrike" cap="none" dirty="0" smtClean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AOD675 </a:t>
            </a:r>
            <a:r>
              <a:rPr lang="en-US" sz="18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– aerosol optical thickness at 675nm</a:t>
            </a:r>
            <a:r>
              <a:rPr lang="en-US" sz="1800" b="0" i="0" u="none" strike="noStrike" cap="none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sz="18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65" name="Google Shape;265;p2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715577" y="1636775"/>
            <a:ext cx="8577263" cy="4928617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39328" y="45258"/>
            <a:ext cx="3678935" cy="525563"/>
          </a:xfrm>
          <a:prstGeom prst="rect">
            <a:avLst/>
          </a:prstGeom>
        </p:spPr>
      </p:pic>
      <p:sp>
        <p:nvSpPr>
          <p:cNvPr id="2" name="Овал 1"/>
          <p:cNvSpPr/>
          <p:nvPr/>
        </p:nvSpPr>
        <p:spPr>
          <a:xfrm>
            <a:off x="5678424" y="1636775"/>
            <a:ext cx="960120" cy="3429001"/>
          </a:xfrm>
          <a:prstGeom prst="ellipse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TextBox 6"/>
          <p:cNvSpPr txBox="1"/>
          <p:nvPr/>
        </p:nvSpPr>
        <p:spPr>
          <a:xfrm>
            <a:off x="182880" y="438912"/>
            <a:ext cx="3200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FF0000"/>
                </a:solidFill>
              </a:rPr>
              <a:t>Radiative effects:</a:t>
            </a:r>
            <a:endParaRPr lang="ru-RU" sz="2000" b="1" dirty="0">
              <a:solidFill>
                <a:srgbClr val="FF0000"/>
              </a:solidFill>
            </a:endParaRPr>
          </a:p>
        </p:txBody>
      </p:sp>
      <p:sp>
        <p:nvSpPr>
          <p:cNvPr id="8" name="Овал 7"/>
          <p:cNvSpPr/>
          <p:nvPr/>
        </p:nvSpPr>
        <p:spPr>
          <a:xfrm>
            <a:off x="3748945" y="1715928"/>
            <a:ext cx="960120" cy="3429001"/>
          </a:xfrm>
          <a:prstGeom prst="ellipse">
            <a:avLst/>
          </a:prstGeom>
          <a:noFill/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TextBox 2"/>
          <p:cNvSpPr txBox="1"/>
          <p:nvPr/>
        </p:nvSpPr>
        <p:spPr>
          <a:xfrm>
            <a:off x="5751577" y="2014677"/>
            <a:ext cx="81381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mtClean="0"/>
              <a:t>-3Wm-2</a:t>
            </a:r>
            <a:endParaRPr lang="ru-RU" dirty="0"/>
          </a:p>
        </p:txBody>
      </p:sp>
      <p:sp>
        <p:nvSpPr>
          <p:cNvPr id="10" name="TextBox 9"/>
          <p:cNvSpPr txBox="1"/>
          <p:nvPr/>
        </p:nvSpPr>
        <p:spPr>
          <a:xfrm>
            <a:off x="3685549" y="2734005"/>
            <a:ext cx="102351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-18 Wm-2</a:t>
            </a:r>
            <a:endParaRPr lang="ru-RU" dirty="0"/>
          </a:p>
        </p:txBody>
      </p:sp>
      <p:cxnSp>
        <p:nvCxnSpPr>
          <p:cNvPr id="6" name="Прямая со стрелкой 5"/>
          <p:cNvCxnSpPr/>
          <p:nvPr/>
        </p:nvCxnSpPr>
        <p:spPr>
          <a:xfrm>
            <a:off x="4567428" y="2250142"/>
            <a:ext cx="1591056" cy="20117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 стрелкой 11"/>
          <p:cNvCxnSpPr/>
          <p:nvPr/>
        </p:nvCxnSpPr>
        <p:spPr>
          <a:xfrm>
            <a:off x="4078221" y="4288536"/>
            <a:ext cx="1673356" cy="31089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 стрелкой 14"/>
          <p:cNvCxnSpPr/>
          <p:nvPr/>
        </p:nvCxnSpPr>
        <p:spPr>
          <a:xfrm flipV="1">
            <a:off x="4229005" y="2883529"/>
            <a:ext cx="1650587" cy="31759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8" grpId="0" animBg="1"/>
      <p:bldP spid="3" grpId="0"/>
      <p:bldP spid="1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Google Shape;242;p18"/>
          <p:cNvSpPr txBox="1"/>
          <p:nvPr/>
        </p:nvSpPr>
        <p:spPr>
          <a:xfrm>
            <a:off x="2381440" y="458155"/>
            <a:ext cx="7429119" cy="10771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>
              <a:buSzPts val="3200"/>
            </a:pPr>
            <a:r>
              <a:rPr lang="en-US" sz="32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Single scattering albedo as a function of </a:t>
            </a:r>
            <a:r>
              <a:rPr lang="en-US" sz="3200" b="1" i="0" u="none" strike="noStrike" cap="none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BC/PM10 only in </a:t>
            </a:r>
            <a:r>
              <a:rPr lang="en-US" sz="3200" b="1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well </a:t>
            </a:r>
            <a:r>
              <a:rPr lang="en-US" sz="3200" b="1" dirty="0">
                <a:solidFill>
                  <a:schemeClr val="dk1"/>
                </a:solidFill>
                <a:latin typeface="Calibri"/>
                <a:ea typeface="Calibri"/>
                <a:cs typeface="Calibri"/>
              </a:rPr>
              <a:t>mixing conditions</a:t>
            </a:r>
            <a:endParaRPr sz="3200" b="1" dirty="0">
              <a:solidFill>
                <a:schemeClr val="dk1"/>
              </a:solidFill>
              <a:latin typeface="Calibri"/>
              <a:ea typeface="Calibri"/>
              <a:cs typeface="Calibri"/>
            </a:endParaRPr>
          </a:p>
        </p:txBody>
      </p:sp>
      <p:pic>
        <p:nvPicPr>
          <p:cNvPr id="245" name="Google Shape;245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145792" y="1627631"/>
            <a:ext cx="7455408" cy="4533151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Нижний колонтитул 3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US" smtClean="0"/>
              <a:t>May 4-8th, EGU General Assembly 2020, PEEX Special Session</a:t>
            </a:r>
            <a:endParaRPr lang="en-US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39328" y="45258"/>
            <a:ext cx="3678935" cy="52556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" name="Google Shape;279;p59"/>
          <p:cNvSpPr/>
          <p:nvPr/>
        </p:nvSpPr>
        <p:spPr>
          <a:xfrm>
            <a:off x="498364" y="902880"/>
            <a:ext cx="12104372" cy="10143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Urban aerosol pollution in </a:t>
            </a:r>
            <a:r>
              <a:rPr lang="en-US" sz="2800" b="1" i="0" u="none" strike="noStrike" cap="none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Moscow as seen from the difference in aerosol  between Moscow MSU MO and background conditions</a:t>
            </a:r>
            <a:endParaRPr sz="1050" dirty="0"/>
          </a:p>
        </p:txBody>
      </p:sp>
      <p:sp>
        <p:nvSpPr>
          <p:cNvPr id="284" name="Google Shape;284;p59"/>
          <p:cNvSpPr txBox="1"/>
          <p:nvPr/>
        </p:nvSpPr>
        <p:spPr>
          <a:xfrm>
            <a:off x="9699876" y="2870178"/>
            <a:ext cx="2510381" cy="25852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-88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•"/>
            </a:pPr>
            <a:r>
              <a:rPr lang="en-US" sz="1800" b="1" i="0" u="none" strike="noStrike" cap="none" dirty="0">
                <a:solidFill>
                  <a:srgbClr val="000000"/>
                </a:solidFill>
                <a:sym typeface="Arial"/>
              </a:rPr>
              <a:t>55 km distance</a:t>
            </a:r>
            <a:r>
              <a:rPr lang="en-US" sz="1800" b="1" i="0" u="none" strike="noStrike" cap="none" dirty="0" smtClean="0">
                <a:solidFill>
                  <a:srgbClr val="000000"/>
                </a:solidFill>
                <a:sym typeface="Arial"/>
              </a:rPr>
              <a:t>;</a:t>
            </a:r>
          </a:p>
          <a:p>
            <a:pPr marL="0" marR="0" lvl="0" indent="-88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•"/>
            </a:pPr>
            <a:endParaRPr sz="1800" dirty="0"/>
          </a:p>
          <a:p>
            <a:pPr marL="0" marR="0" lvl="0" indent="-88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•"/>
            </a:pPr>
            <a:r>
              <a:rPr lang="en-US" sz="1800" b="1" i="0" u="none" strike="noStrike" cap="none" dirty="0">
                <a:solidFill>
                  <a:srgbClr val="000000"/>
                </a:solidFill>
                <a:sym typeface="Arial"/>
              </a:rPr>
              <a:t>upwind location of the background site</a:t>
            </a:r>
            <a:r>
              <a:rPr lang="en-US" sz="1800" b="1" i="0" u="none" strike="noStrike" cap="none" dirty="0" smtClean="0">
                <a:solidFill>
                  <a:srgbClr val="000000"/>
                </a:solidFill>
                <a:sym typeface="Arial"/>
              </a:rPr>
              <a:t>;</a:t>
            </a:r>
          </a:p>
          <a:p>
            <a:pPr marL="0" marR="0" lvl="0" indent="-88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•"/>
            </a:pPr>
            <a:endParaRPr sz="1800" dirty="0"/>
          </a:p>
          <a:p>
            <a:pPr marL="0" marR="0" lvl="0" indent="-88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•"/>
            </a:pPr>
            <a:r>
              <a:rPr lang="en-US" sz="1800" b="1" i="0" u="none" strike="noStrike" cap="none" dirty="0">
                <a:solidFill>
                  <a:srgbClr val="000000"/>
                </a:solidFill>
                <a:sym typeface="Arial"/>
              </a:rPr>
              <a:t> same calibration</a:t>
            </a:r>
            <a:r>
              <a:rPr lang="en-US" sz="1800" b="1" i="0" u="none" strike="noStrike" cap="none" dirty="0" smtClean="0">
                <a:solidFill>
                  <a:srgbClr val="000000"/>
                </a:solidFill>
                <a:sym typeface="Arial"/>
              </a:rPr>
              <a:t>;</a:t>
            </a:r>
          </a:p>
          <a:p>
            <a:pPr marL="0" marR="0" lvl="0" indent="-88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•"/>
            </a:pPr>
            <a:endParaRPr sz="1800" dirty="0"/>
          </a:p>
          <a:p>
            <a:pPr marL="0" marR="0" lvl="0" indent="-88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•"/>
            </a:pPr>
            <a:r>
              <a:rPr lang="en-US" sz="1800" b="1" i="0" u="none" strike="noStrike" cap="none" dirty="0">
                <a:solidFill>
                  <a:srgbClr val="000000"/>
                </a:solidFill>
                <a:sym typeface="Arial"/>
              </a:rPr>
              <a:t>3 minute of time difference.</a:t>
            </a:r>
            <a:endParaRPr sz="1800" b="1" i="0" u="none" strike="noStrike" cap="none" dirty="0">
              <a:solidFill>
                <a:srgbClr val="000000"/>
              </a:solidFill>
              <a:sym typeface="Arial"/>
            </a:endParaRPr>
          </a:p>
        </p:txBody>
      </p:sp>
      <p:sp>
        <p:nvSpPr>
          <p:cNvPr id="285" name="Google Shape;285;p59"/>
          <p:cNvSpPr txBox="1"/>
          <p:nvPr/>
        </p:nvSpPr>
        <p:spPr>
          <a:xfrm>
            <a:off x="3821492" y="2017087"/>
            <a:ext cx="4936124" cy="5231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 i="0" u="none" strike="noStrike" cap="none" dirty="0" err="1">
                <a:solidFill>
                  <a:srgbClr val="FF0000"/>
                </a:solidFill>
                <a:sym typeface="Arial"/>
              </a:rPr>
              <a:t>Zvenigorod</a:t>
            </a:r>
            <a:r>
              <a:rPr lang="en-US" sz="1400" b="1" i="0" u="none" strike="noStrike" cap="none" dirty="0">
                <a:solidFill>
                  <a:srgbClr val="FF0000"/>
                </a:solidFill>
                <a:sym typeface="Arial"/>
              </a:rPr>
              <a:t>                         </a:t>
            </a:r>
            <a:r>
              <a:rPr lang="en-US" sz="1400" b="1" i="0" u="none" strike="noStrike" cap="none" dirty="0" smtClean="0">
                <a:solidFill>
                  <a:srgbClr val="FF0000"/>
                </a:solidFill>
                <a:sym typeface="Arial"/>
              </a:rPr>
              <a:t>                         </a:t>
            </a:r>
            <a:r>
              <a:rPr lang="en-US" sz="1400" b="1" i="0" u="none" strike="noStrike" cap="none" dirty="0">
                <a:solidFill>
                  <a:srgbClr val="FF0000"/>
                </a:solidFill>
                <a:sym typeface="Arial"/>
              </a:rPr>
              <a:t>Moscow</a:t>
            </a:r>
            <a:endParaRPr b="1" dirty="0">
              <a:solidFill>
                <a:srgbClr val="FF0000"/>
              </a:solidFill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 i="0" u="none" strike="noStrike" cap="none" dirty="0">
                <a:solidFill>
                  <a:srgbClr val="FF0000"/>
                </a:solidFill>
                <a:sym typeface="Arial"/>
              </a:rPr>
              <a:t>(ZNS at the IAP RAS)         </a:t>
            </a:r>
            <a:r>
              <a:rPr lang="en-US" sz="1400" b="1" i="0" u="none" strike="noStrike" cap="none" dirty="0" smtClean="0">
                <a:solidFill>
                  <a:srgbClr val="FF0000"/>
                </a:solidFill>
                <a:sym typeface="Arial"/>
              </a:rPr>
              <a:t>                      </a:t>
            </a:r>
            <a:r>
              <a:rPr lang="en-US" sz="1400" b="1" i="0" u="none" strike="noStrike" cap="none" dirty="0">
                <a:solidFill>
                  <a:srgbClr val="FF0000"/>
                </a:solidFill>
                <a:sym typeface="Arial"/>
              </a:rPr>
              <a:t>( MO MSU)</a:t>
            </a:r>
            <a:endParaRPr sz="1400" b="1" i="0" u="none" strike="noStrike" cap="none" dirty="0">
              <a:solidFill>
                <a:srgbClr val="FF0000"/>
              </a:solidFill>
              <a:sym typeface="Arial"/>
            </a:endParaRPr>
          </a:p>
        </p:txBody>
      </p:sp>
      <p:grpSp>
        <p:nvGrpSpPr>
          <p:cNvPr id="3" name="Группа 2"/>
          <p:cNvGrpSpPr/>
          <p:nvPr/>
        </p:nvGrpSpPr>
        <p:grpSpPr>
          <a:xfrm>
            <a:off x="2992864" y="2694236"/>
            <a:ext cx="6028472" cy="3662114"/>
            <a:chOff x="7636728" y="1278186"/>
            <a:chExt cx="4490145" cy="2946482"/>
          </a:xfrm>
        </p:grpSpPr>
        <p:pic>
          <p:nvPicPr>
            <p:cNvPr id="280" name="Google Shape;280;p59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7929805" y="1414367"/>
              <a:ext cx="3958906" cy="2810301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81" name="Google Shape;281;p59"/>
            <p:cNvSpPr/>
            <p:nvPr/>
          </p:nvSpPr>
          <p:spPr>
            <a:xfrm>
              <a:off x="9155724" y="2635417"/>
              <a:ext cx="1652952" cy="191533"/>
            </a:xfrm>
            <a:prstGeom prst="leftRightArrow">
              <a:avLst>
                <a:gd name="adj1" fmla="val 50000"/>
                <a:gd name="adj2" fmla="val 266748"/>
              </a:avLst>
            </a:pr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400" b="0" i="0" u="none" strike="noStrike" cap="none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endParaRPr>
            </a:p>
          </p:txBody>
        </p:sp>
        <p:pic>
          <p:nvPicPr>
            <p:cNvPr id="282" name="Google Shape;282;p59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7636728" y="1300226"/>
              <a:ext cx="1373446" cy="1159561"/>
            </a:xfrm>
            <a:prstGeom prst="rect">
              <a:avLst/>
            </a:prstGeom>
            <a:noFill/>
            <a:ln w="76200" cap="flat" cmpd="tri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</p:pic>
        <p:pic>
          <p:nvPicPr>
            <p:cNvPr id="283" name="Google Shape;283;p59" descr="Untitled-11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10808342" y="1278186"/>
              <a:ext cx="1318531" cy="1142491"/>
            </a:xfrm>
            <a:prstGeom prst="rect">
              <a:avLst/>
            </a:prstGeom>
            <a:noFill/>
            <a:ln w="76200" cap="flat" cmpd="tri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</p:pic>
        <p:sp>
          <p:nvSpPr>
            <p:cNvPr id="286" name="Google Shape;286;p59"/>
            <p:cNvSpPr/>
            <p:nvPr/>
          </p:nvSpPr>
          <p:spPr>
            <a:xfrm flipH="1">
              <a:off x="8978014" y="2850133"/>
              <a:ext cx="248370" cy="199738"/>
            </a:xfrm>
            <a:prstGeom prst="star7">
              <a:avLst>
                <a:gd name="adj" fmla="val 34601"/>
                <a:gd name="hf" fmla="val 102572"/>
                <a:gd name="vf" fmla="val 105210"/>
              </a:avLst>
            </a:prstGeom>
            <a:solidFill>
              <a:srgbClr val="FFFF00"/>
            </a:solidFill>
            <a:ln w="25400" cap="flat" cmpd="sng">
              <a:solidFill>
                <a:srgbClr val="31538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7" name="Google Shape;287;p59"/>
            <p:cNvSpPr/>
            <p:nvPr/>
          </p:nvSpPr>
          <p:spPr>
            <a:xfrm flipH="1">
              <a:off x="10684157" y="2850133"/>
              <a:ext cx="248370" cy="199738"/>
            </a:xfrm>
            <a:prstGeom prst="star7">
              <a:avLst>
                <a:gd name="adj" fmla="val 34601"/>
                <a:gd name="hf" fmla="val 102572"/>
                <a:gd name="vf" fmla="val 105210"/>
              </a:avLst>
            </a:prstGeom>
            <a:solidFill>
              <a:srgbClr val="FFFF00"/>
            </a:solidFill>
            <a:ln w="25400" cap="flat" cmpd="sng">
              <a:solidFill>
                <a:srgbClr val="31538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4" name="Нижний колонтитул 3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US" smtClean="0"/>
              <a:t>May 4-8th, EGU General Assembly 2020, PEEX Special Session</a:t>
            </a:r>
            <a:endParaRPr lang="en-US"/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513065" y="0"/>
            <a:ext cx="3678935" cy="52556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" name="Google Shape;293;p67"/>
          <p:cNvSpPr txBox="1"/>
          <p:nvPr/>
        </p:nvSpPr>
        <p:spPr>
          <a:xfrm>
            <a:off x="188700" y="2062936"/>
            <a:ext cx="2503700" cy="14772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dirty="0" smtClean="0">
                <a:solidFill>
                  <a:srgbClr val="FF0000"/>
                </a:solidFill>
              </a:rPr>
              <a:t>Too </a:t>
            </a:r>
            <a:r>
              <a:rPr lang="en-US" sz="1800" b="1" i="0" u="none" strike="noStrike" cap="none" dirty="0" smtClean="0">
                <a:solidFill>
                  <a:srgbClr val="FF0000"/>
                </a:solidFill>
                <a:sym typeface="Arial"/>
              </a:rPr>
              <a:t>effective </a:t>
            </a:r>
            <a:r>
              <a:rPr lang="en-US" sz="1800" b="1" i="0" u="none" strike="noStrike" cap="none" dirty="0">
                <a:solidFill>
                  <a:srgbClr val="FF0000"/>
                </a:solidFill>
                <a:sym typeface="Arial"/>
              </a:rPr>
              <a:t>urban aerosol </a:t>
            </a:r>
            <a:r>
              <a:rPr lang="en-US" sz="1800" b="1" i="0" u="none" strike="noStrike" cap="none" dirty="0" smtClean="0">
                <a:solidFill>
                  <a:srgbClr val="FF0000"/>
                </a:solidFill>
                <a:sym typeface="Arial"/>
              </a:rPr>
              <a:t>generation</a:t>
            </a:r>
            <a:r>
              <a:rPr lang="en-US" sz="1800" b="1" i="0" u="none" strike="noStrike" cap="none" dirty="0" smtClean="0">
                <a:solidFill>
                  <a:srgbClr val="FF0000"/>
                </a:solidFill>
                <a:sym typeface="Arial"/>
              </a:rPr>
              <a:t>!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sz="1800" b="1" i="0" u="none" strike="noStrike" cap="none" dirty="0" smtClean="0">
              <a:solidFill>
                <a:srgbClr val="FF0000"/>
              </a:solidFill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i="0" u="none" strike="noStrike" cap="none" dirty="0" smtClean="0">
                <a:solidFill>
                  <a:srgbClr val="FF0000"/>
                </a:solidFill>
                <a:sym typeface="Arial"/>
              </a:rPr>
              <a:t>Compare </a:t>
            </a:r>
            <a:r>
              <a:rPr lang="en-US" sz="1800" b="1" dirty="0" smtClean="0">
                <a:solidFill>
                  <a:schemeClr val="tx2">
                    <a:lumMod val="50000"/>
                  </a:schemeClr>
                </a:solidFill>
              </a:rPr>
              <a:t>GREY line </a:t>
            </a:r>
            <a:r>
              <a:rPr lang="en-US" sz="1800" b="1" dirty="0" smtClean="0">
                <a:solidFill>
                  <a:srgbClr val="FF0000"/>
                </a:solidFill>
              </a:rPr>
              <a:t>with </a:t>
            </a:r>
            <a:r>
              <a:rPr lang="en-US" sz="1800" b="1" dirty="0" smtClean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Green</a:t>
            </a:r>
            <a:r>
              <a:rPr lang="en-US" sz="1800" b="1" dirty="0" smtClean="0">
                <a:solidFill>
                  <a:srgbClr val="FF0000"/>
                </a:solidFill>
              </a:rPr>
              <a:t> dots</a:t>
            </a:r>
            <a:endParaRPr sz="1800" b="1" dirty="0">
              <a:solidFill>
                <a:srgbClr val="FF0000"/>
              </a:solidFill>
            </a:endParaRPr>
          </a:p>
        </p:txBody>
      </p:sp>
      <p:sp>
        <p:nvSpPr>
          <p:cNvPr id="294" name="Google Shape;294;p67"/>
          <p:cNvSpPr txBox="1"/>
          <p:nvPr/>
        </p:nvSpPr>
        <p:spPr>
          <a:xfrm>
            <a:off x="1063423" y="647471"/>
            <a:ext cx="11128577" cy="1200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i="0" u="none" strike="noStrike" cap="none" dirty="0">
                <a:solidFill>
                  <a:srgbClr val="000000"/>
                </a:solidFill>
                <a:sym typeface="Arial"/>
              </a:rPr>
              <a:t>Time series of </a:t>
            </a:r>
            <a:r>
              <a:rPr lang="en-US" sz="2400" b="1" i="0" u="none" strike="noStrike" cap="none" dirty="0" smtClean="0">
                <a:solidFill>
                  <a:srgbClr val="000000"/>
                </a:solidFill>
                <a:sym typeface="Arial"/>
              </a:rPr>
              <a:t> the observed </a:t>
            </a:r>
            <a:r>
              <a:rPr lang="en-US" sz="2400" b="1" i="0" u="none" strike="noStrike" cap="none" dirty="0" smtClean="0">
                <a:solidFill>
                  <a:srgbClr val="000000"/>
                </a:solidFill>
                <a:sym typeface="Arial"/>
              </a:rPr>
              <a:t>and modelled  AOD difference </a:t>
            </a:r>
            <a:r>
              <a:rPr lang="en-US" sz="2400" b="1" i="0" u="none" strike="noStrike" cap="none" dirty="0">
                <a:solidFill>
                  <a:srgbClr val="000000"/>
                </a:solidFill>
                <a:sym typeface="Arial"/>
              </a:rPr>
              <a:t>between Moscow and background conditions ( in </a:t>
            </a:r>
            <a:r>
              <a:rPr lang="en-US" sz="2400" b="1" dirty="0">
                <a:solidFill>
                  <a:srgbClr val="00B050"/>
                </a:solidFill>
              </a:rPr>
              <a:t>G</a:t>
            </a:r>
            <a:r>
              <a:rPr lang="en-US" sz="2400" b="1" i="0" u="none" strike="noStrike" cap="none" dirty="0" smtClean="0">
                <a:solidFill>
                  <a:srgbClr val="00B050"/>
                </a:solidFill>
                <a:sym typeface="Arial"/>
              </a:rPr>
              <a:t>reen </a:t>
            </a:r>
            <a:r>
              <a:rPr lang="en-US" sz="2400" b="1" i="0" u="none" strike="noStrike" cap="none" dirty="0" smtClean="0">
                <a:solidFill>
                  <a:schemeClr val="tx1"/>
                </a:solidFill>
                <a:sym typeface="Arial"/>
              </a:rPr>
              <a:t>and </a:t>
            </a:r>
            <a:r>
              <a:rPr lang="en-US" sz="2400" b="1" dirty="0">
                <a:solidFill>
                  <a:schemeClr val="tx2">
                    <a:lumMod val="50000"/>
                  </a:schemeClr>
                </a:solidFill>
              </a:rPr>
              <a:t>G</a:t>
            </a:r>
            <a:r>
              <a:rPr lang="en-US" sz="2400" b="1" i="0" u="none" strike="noStrike" cap="none" dirty="0" smtClean="0">
                <a:solidFill>
                  <a:schemeClr val="tx2">
                    <a:lumMod val="50000"/>
                  </a:schemeClr>
                </a:solidFill>
                <a:sym typeface="Arial"/>
              </a:rPr>
              <a:t>rey </a:t>
            </a:r>
            <a:r>
              <a:rPr lang="en-US" sz="2400" b="1" i="0" u="none" strike="noStrike" cap="none" dirty="0" smtClean="0">
                <a:solidFill>
                  <a:schemeClr val="tx1"/>
                </a:solidFill>
                <a:sym typeface="Arial"/>
              </a:rPr>
              <a:t>color</a:t>
            </a:r>
            <a:r>
              <a:rPr lang="en-US" sz="2400" b="1" i="0" u="none" strike="noStrike" cap="none" dirty="0" smtClean="0">
                <a:solidFill>
                  <a:srgbClr val="000000"/>
                </a:solidFill>
                <a:sym typeface="Arial"/>
              </a:rPr>
              <a:t>) </a:t>
            </a:r>
            <a:r>
              <a:rPr lang="en-US" sz="2400" b="1" i="0" u="none" strike="noStrike" cap="none" dirty="0">
                <a:solidFill>
                  <a:srgbClr val="000000"/>
                </a:solidFill>
                <a:sym typeface="Arial"/>
              </a:rPr>
              <a:t>and observed </a:t>
            </a:r>
            <a:r>
              <a:rPr lang="en-US" sz="2400" b="1" i="0" u="none" strike="noStrike" cap="none" dirty="0" smtClean="0">
                <a:solidFill>
                  <a:srgbClr val="000000"/>
                </a:solidFill>
                <a:sym typeface="Arial"/>
              </a:rPr>
              <a:t>AOD </a:t>
            </a:r>
            <a:r>
              <a:rPr lang="en-US" sz="2400" b="1" i="0" u="none" strike="noStrike" cap="none" dirty="0">
                <a:solidFill>
                  <a:srgbClr val="000000"/>
                </a:solidFill>
                <a:sym typeface="Arial"/>
              </a:rPr>
              <a:t>in Moscow (in </a:t>
            </a:r>
            <a:r>
              <a:rPr lang="en-US" sz="2400" b="1" dirty="0">
                <a:solidFill>
                  <a:srgbClr val="FF0000"/>
                </a:solidFill>
              </a:rPr>
              <a:t>R</a:t>
            </a:r>
            <a:r>
              <a:rPr lang="en-US" sz="2400" b="1" i="0" u="none" strike="noStrike" cap="none" dirty="0" smtClean="0">
                <a:solidFill>
                  <a:srgbClr val="FF0000"/>
                </a:solidFill>
                <a:sym typeface="Arial"/>
              </a:rPr>
              <a:t>ed</a:t>
            </a:r>
            <a:r>
              <a:rPr lang="en-US" sz="2400" b="1" i="0" u="none" strike="noStrike" cap="none" dirty="0">
                <a:solidFill>
                  <a:srgbClr val="000000"/>
                </a:solidFill>
                <a:sym typeface="Arial"/>
              </a:rPr>
              <a:t>). 2018-2019</a:t>
            </a:r>
            <a:r>
              <a:rPr lang="en-US" sz="2400" b="1" i="0" u="none" strike="noStrike" cap="none" dirty="0" smtClean="0">
                <a:solidFill>
                  <a:srgbClr val="000000"/>
                </a:solidFill>
                <a:sym typeface="Arial"/>
              </a:rPr>
              <a:t>. </a:t>
            </a:r>
            <a:r>
              <a:rPr lang="en-US" sz="2400" b="1" i="0" u="sng" strike="noStrike" cap="none" dirty="0" smtClean="0">
                <a:solidFill>
                  <a:srgbClr val="000000"/>
                </a:solidFill>
                <a:sym typeface="Arial"/>
              </a:rPr>
              <a:t>All sky conditions.</a:t>
            </a:r>
            <a:endParaRPr sz="2400" b="1" i="0" u="sng" strike="noStrike" cap="none" dirty="0">
              <a:solidFill>
                <a:srgbClr val="000000"/>
              </a:solidFill>
              <a:sym typeface="Arial"/>
            </a:endParaRPr>
          </a:p>
        </p:txBody>
      </p:sp>
      <p:pic>
        <p:nvPicPr>
          <p:cNvPr id="7" name="Google Shape;296;p6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692400" y="2062936"/>
            <a:ext cx="9089388" cy="3902075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Нижний колонтитул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US" smtClean="0"/>
              <a:t>May 4-8th, EGU General Assembly 2020, PEEX Special Session</a:t>
            </a:r>
            <a:endParaRPr lang="en-US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13065" y="0"/>
            <a:ext cx="3678935" cy="525563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3136392" y="2215904"/>
            <a:ext cx="61447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2018                                             2019</a:t>
            </a:r>
            <a:endParaRPr lang="ru-RU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" name="Google Shape;301;g726d467307_0_14"/>
          <p:cNvSpPr txBox="1">
            <a:spLocks noGrp="1"/>
          </p:cNvSpPr>
          <p:nvPr>
            <p:ph type="title"/>
          </p:nvPr>
        </p:nvSpPr>
        <p:spPr>
          <a:xfrm>
            <a:off x="1163400" y="332148"/>
            <a:ext cx="11028600" cy="151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US" sz="3200" b="1" dirty="0"/>
              <a:t>Diurnal cycle of cloudiness and aerosol optical thickness according to measurements and modelling. 11.04.2019. </a:t>
            </a:r>
            <a:endParaRPr sz="3200" b="1" dirty="0">
              <a:solidFill>
                <a:srgbClr val="FF0000"/>
              </a:solidFill>
            </a:endParaRPr>
          </a:p>
        </p:txBody>
      </p:sp>
      <p:pic>
        <p:nvPicPr>
          <p:cNvPr id="303" name="Google Shape;303;g726d467307_0_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999350" y="1612375"/>
            <a:ext cx="8049575" cy="5023075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13065" y="0"/>
            <a:ext cx="3678935" cy="525563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3328416" y="6208776"/>
            <a:ext cx="1252728" cy="338554"/>
          </a:xfrm>
          <a:prstGeom prst="rect">
            <a:avLst/>
          </a:prstGeom>
          <a:solidFill>
            <a:schemeClr val="lt1"/>
          </a:solidFill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solidFill>
                  <a:schemeClr val="tx2">
                    <a:lumMod val="25000"/>
                  </a:schemeClr>
                </a:solidFill>
              </a:rPr>
              <a:t>urban  </a:t>
            </a:r>
            <a:endParaRPr lang="ru-RU" sz="1600" b="1" dirty="0">
              <a:solidFill>
                <a:schemeClr val="tx2">
                  <a:lumMod val="25000"/>
                </a:schemeClr>
              </a:solidFill>
            </a:endParaRPr>
          </a:p>
        </p:txBody>
      </p:sp>
      <p:sp>
        <p:nvSpPr>
          <p:cNvPr id="3" name="Овал 2"/>
          <p:cNvSpPr/>
          <p:nvPr/>
        </p:nvSpPr>
        <p:spPr>
          <a:xfrm>
            <a:off x="4581144" y="1612375"/>
            <a:ext cx="1517904" cy="15189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" name="Google Shape;309;p68"/>
          <p:cNvSpPr txBox="1"/>
          <p:nvPr/>
        </p:nvSpPr>
        <p:spPr>
          <a:xfrm>
            <a:off x="984302" y="659406"/>
            <a:ext cx="10695025" cy="13849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Time series of modelled urban </a:t>
            </a:r>
            <a:r>
              <a:rPr lang="en-US" sz="2800" b="1" i="0" u="none" strike="noStrike" cap="none" dirty="0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AOD (in black), </a:t>
            </a:r>
            <a:r>
              <a:rPr lang="en-US" sz="2800" b="1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observed </a:t>
            </a:r>
            <a:r>
              <a:rPr lang="en-US" sz="2800" b="1" i="0" u="none" strike="noStrike" cap="none" dirty="0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urban AOD difference  (in </a:t>
            </a:r>
            <a:r>
              <a:rPr lang="en-US" sz="2800" b="1" i="0" u="none" strike="noStrike" cap="none" dirty="0">
                <a:solidFill>
                  <a:srgbClr val="00B050"/>
                </a:solidFill>
                <a:latin typeface="Arial"/>
                <a:ea typeface="Arial"/>
                <a:cs typeface="Arial"/>
                <a:sym typeface="Arial"/>
              </a:rPr>
              <a:t>green</a:t>
            </a:r>
            <a:r>
              <a:rPr lang="en-US" sz="2800" b="1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) and </a:t>
            </a:r>
            <a:r>
              <a:rPr lang="en-US" sz="2800" b="1" i="0" u="none" strike="noStrike" cap="none" dirty="0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measured AOD500 </a:t>
            </a:r>
            <a:r>
              <a:rPr lang="en-US" sz="2800" b="1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in Moscow (in </a:t>
            </a:r>
            <a:r>
              <a:rPr lang="en-US" sz="2800" b="1" i="0" u="none" strike="noStrike" cap="none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red</a:t>
            </a:r>
            <a:r>
              <a:rPr lang="en-US" sz="2800" b="1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). 2018-2019</a:t>
            </a:r>
            <a:r>
              <a:rPr lang="en-US" sz="2800" b="1" i="0" u="none" strike="noStrike" cap="none" dirty="0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. </a:t>
            </a:r>
            <a:r>
              <a:rPr lang="en-US" sz="2800" b="1" i="0" u="sng" strike="noStrike" cap="none" dirty="0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Quasi-clear sky conditions</a:t>
            </a:r>
            <a:r>
              <a:rPr lang="en-US" sz="2800" b="1" i="0" u="none" strike="noStrike" cap="none" dirty="0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  <a:endParaRPr sz="2800" b="1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11" name="Google Shape;311;p6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41375" y="2176759"/>
            <a:ext cx="10236200" cy="403225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Нижний колонтитул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US" smtClean="0"/>
              <a:t>May 4-8th, EGU General Assembly 2020, PEEX Special Session</a:t>
            </a:r>
            <a:endParaRPr lang="en-US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750629" y="45259"/>
            <a:ext cx="3267634" cy="466806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810512" y="2258568"/>
            <a:ext cx="61447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2018                                                     2019</a:t>
            </a:r>
            <a:endParaRPr lang="ru-RU" sz="24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9118092" y="2397067"/>
            <a:ext cx="27325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/>
              <a:t>Negative observed </a:t>
            </a:r>
            <a:r>
              <a:rPr lang="en-US" sz="1200" b="1" dirty="0" err="1" smtClean="0"/>
              <a:t>dAOD</a:t>
            </a:r>
            <a:r>
              <a:rPr lang="en-US" sz="1200" b="1" dirty="0" smtClean="0"/>
              <a:t> – mainly due to advection of Moscow urban pollution to </a:t>
            </a:r>
            <a:r>
              <a:rPr lang="en-US" sz="1200" b="1" dirty="0" err="1" smtClean="0"/>
              <a:t>Zvenigorod</a:t>
            </a:r>
            <a:r>
              <a:rPr lang="en-US" sz="1200" b="1" dirty="0" smtClean="0"/>
              <a:t> </a:t>
            </a:r>
            <a:endParaRPr lang="ru-RU" sz="1200" b="1" dirty="0"/>
          </a:p>
        </p:txBody>
      </p:sp>
      <p:cxnSp>
        <p:nvCxnSpPr>
          <p:cNvPr id="7" name="Прямая со стрелкой 6"/>
          <p:cNvCxnSpPr/>
          <p:nvPr/>
        </p:nvCxnSpPr>
        <p:spPr>
          <a:xfrm flipH="1">
            <a:off x="5035296" y="3072940"/>
            <a:ext cx="4636008" cy="200253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 стрелкой 9"/>
          <p:cNvCxnSpPr/>
          <p:nvPr/>
        </p:nvCxnSpPr>
        <p:spPr>
          <a:xfrm flipH="1">
            <a:off x="8580120" y="3074055"/>
            <a:ext cx="1075944" cy="173104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73" name="Google Shape;373;p74"/>
          <p:cNvGraphicFramePr/>
          <p:nvPr>
            <p:extLst>
              <p:ext uri="{D42A27DB-BD31-4B8C-83A1-F6EECF244321}">
                <p14:modId xmlns:p14="http://schemas.microsoft.com/office/powerpoint/2010/main" val="2395425526"/>
              </p:ext>
            </p:extLst>
          </p:nvPr>
        </p:nvGraphicFramePr>
        <p:xfrm>
          <a:off x="5943600" y="2993100"/>
          <a:ext cx="5295026" cy="1920120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383566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5936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9620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b="1" dirty="0" smtClean="0">
                          <a:solidFill>
                            <a:schemeClr val="tx1"/>
                          </a:solidFill>
                        </a:rPr>
                        <a:t>PARAMETER</a:t>
                      </a:r>
                      <a:endParaRPr b="1" dirty="0">
                        <a:solidFill>
                          <a:schemeClr val="tx1"/>
                        </a:solidFill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b="1" dirty="0" smtClean="0"/>
                        <a:t>Median values</a:t>
                      </a:r>
                      <a:r>
                        <a:rPr lang="en-US" dirty="0" smtClean="0"/>
                        <a:t>:</a:t>
                      </a:r>
                      <a:endParaRPr dirty="0"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98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b="1" dirty="0">
                          <a:solidFill>
                            <a:srgbClr val="FF0000"/>
                          </a:solidFill>
                        </a:rPr>
                        <a:t>AOD, measurements (MO MSU)</a:t>
                      </a:r>
                      <a:endParaRPr b="1" dirty="0">
                        <a:solidFill>
                          <a:srgbClr val="FF0000"/>
                        </a:solidFill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1" dirty="0">
                          <a:solidFill>
                            <a:srgbClr val="FF0000"/>
                          </a:solidFill>
                        </a:rPr>
                        <a:t>0.080</a:t>
                      </a:r>
                      <a:endParaRPr sz="1800" b="1" dirty="0">
                        <a:solidFill>
                          <a:srgbClr val="FF0000"/>
                        </a:solidFill>
                      </a:endParaRPr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98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b="1" dirty="0">
                          <a:solidFill>
                            <a:srgbClr val="92D05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delta AOD, </a:t>
                      </a:r>
                      <a:r>
                        <a:rPr lang="en-US" b="1" dirty="0" smtClean="0">
                          <a:solidFill>
                            <a:srgbClr val="92D05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measurements ( urban)</a:t>
                      </a:r>
                      <a:endParaRPr b="1" dirty="0">
                        <a:solidFill>
                          <a:srgbClr val="92D05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1" dirty="0">
                          <a:solidFill>
                            <a:srgbClr val="92D05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0.010</a:t>
                      </a:r>
                      <a:endParaRPr sz="1800" b="1" dirty="0">
                        <a:solidFill>
                          <a:srgbClr val="92D05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98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b="1" dirty="0" smtClean="0">
                          <a:solidFill>
                            <a:srgbClr val="00B05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AOD</a:t>
                      </a:r>
                      <a:r>
                        <a:rPr lang="en-US" b="1" dirty="0">
                          <a:solidFill>
                            <a:srgbClr val="00B05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, model (MO MSU</a:t>
                      </a:r>
                      <a:r>
                        <a:rPr lang="en-US" b="1" dirty="0" smtClean="0">
                          <a:solidFill>
                            <a:srgbClr val="00B05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), only anthropogenic emissions</a:t>
                      </a:r>
                      <a:endParaRPr b="1" dirty="0">
                        <a:solidFill>
                          <a:srgbClr val="00B05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1" dirty="0">
                          <a:solidFill>
                            <a:srgbClr val="00B05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0.012</a:t>
                      </a:r>
                      <a:endParaRPr sz="1800" b="1" dirty="0">
                        <a:solidFill>
                          <a:srgbClr val="00B05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1637119" y="349641"/>
            <a:ext cx="1055488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/>
              <a:t>M</a:t>
            </a:r>
            <a:r>
              <a:rPr lang="en-US" sz="2400" b="1" dirty="0" smtClean="0"/>
              <a:t>ain statistics on </a:t>
            </a:r>
            <a:r>
              <a:rPr lang="en-US" sz="2400" b="1" dirty="0" smtClean="0"/>
              <a:t>AOD550, PM </a:t>
            </a:r>
            <a:r>
              <a:rPr lang="en-US" sz="2400" b="1" dirty="0" smtClean="0"/>
              <a:t>and </a:t>
            </a:r>
            <a:r>
              <a:rPr lang="en-US" sz="2400" b="1" dirty="0" smtClean="0"/>
              <a:t>BC and their urban components in conditions with no air advection </a:t>
            </a:r>
            <a:r>
              <a:rPr lang="en-US" sz="2400" b="1" dirty="0" smtClean="0"/>
              <a:t>from Moscow </a:t>
            </a:r>
            <a:r>
              <a:rPr lang="en-US" sz="2400" b="1" dirty="0" smtClean="0"/>
              <a:t>to background </a:t>
            </a:r>
            <a:r>
              <a:rPr lang="en-US" sz="2400" b="1" dirty="0" err="1" smtClean="0"/>
              <a:t>Zvenigorod</a:t>
            </a:r>
            <a:r>
              <a:rPr lang="en-US" sz="2400" b="1" dirty="0" smtClean="0"/>
              <a:t> site.  Quasi-clear </a:t>
            </a:r>
            <a:r>
              <a:rPr lang="en-US" sz="2400" b="1" dirty="0" smtClean="0"/>
              <a:t>conditions.</a:t>
            </a:r>
            <a:endParaRPr lang="ru-RU" sz="2400" b="1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US" smtClean="0"/>
              <a:t>May 4-8th, EGU General Assembly 2020, PEEX Special Session</a:t>
            </a:r>
            <a:endParaRPr lang="en-US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4409" y="1549970"/>
            <a:ext cx="3652505" cy="49603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89909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5" name="Google Shape;355;p7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513250" y="1472988"/>
            <a:ext cx="5582633" cy="3464616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356" name="Google Shape;356;p73"/>
          <p:cNvGraphicFramePr/>
          <p:nvPr>
            <p:extLst>
              <p:ext uri="{D42A27DB-BD31-4B8C-83A1-F6EECF244321}">
                <p14:modId xmlns:p14="http://schemas.microsoft.com/office/powerpoint/2010/main" val="2312273294"/>
              </p:ext>
            </p:extLst>
          </p:nvPr>
        </p:nvGraphicFramePr>
        <p:xfrm>
          <a:off x="3817107" y="4899560"/>
          <a:ext cx="4785000" cy="1432500"/>
        </p:xfrm>
        <a:graphic>
          <a:graphicData uri="http://schemas.openxmlformats.org/drawingml/2006/table">
            <a:tbl>
              <a:tblPr>
                <a:noFill/>
                <a:tableStyleId>{1B082CDF-D66B-49F4-86FD-6BFAE950575C}</a:tableStyleId>
              </a:tblPr>
              <a:tblGrid>
                <a:gridCol w="11962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962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962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962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962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b="1" u="none" strike="noStrike" cap="none" dirty="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b="1" dirty="0" smtClean="0"/>
                        <a:t>IPD</a:t>
                      </a:r>
                      <a:r>
                        <a:rPr lang="en-US" sz="1400" b="1" u="none" strike="noStrike" cap="none" dirty="0" smtClean="0"/>
                        <a:t>1</a:t>
                      </a: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b="1" u="none" strike="noStrike" cap="none" dirty="0" smtClean="0"/>
                        <a:t>More</a:t>
                      </a:r>
                      <a:r>
                        <a:rPr lang="en-US" sz="1400" b="1" u="none" strike="noStrike" cap="none" baseline="0" dirty="0" smtClean="0"/>
                        <a:t> stable</a:t>
                      </a:r>
                      <a:endParaRPr sz="1400" b="1" u="none" strike="noStrike" cap="none" dirty="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b="1" dirty="0"/>
                        <a:t>IPD</a:t>
                      </a:r>
                      <a:r>
                        <a:rPr lang="en-US" sz="1400" b="1" u="none" strike="noStrike" cap="none" dirty="0"/>
                        <a:t>2</a:t>
                      </a:r>
                      <a:endParaRPr sz="1400" b="1" u="none" strike="noStrike" cap="none" dirty="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b="1" dirty="0" smtClean="0"/>
                        <a:t>IPD</a:t>
                      </a:r>
                      <a:r>
                        <a:rPr lang="en-US" sz="1400" b="1" u="none" strike="noStrike" cap="none" dirty="0" smtClean="0"/>
                        <a:t>3</a:t>
                      </a: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b="1" u="none" strike="noStrike" cap="none" dirty="0" smtClean="0"/>
                        <a:t>Less stable</a:t>
                      </a:r>
                      <a:endParaRPr sz="1400" b="1" u="none" strike="noStrike" cap="none" dirty="0"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b="1" dirty="0"/>
                        <a:t>Median</a:t>
                      </a:r>
                      <a:r>
                        <a:rPr lang="en-US" sz="1400" b="1" u="none" strike="noStrike" cap="none" dirty="0"/>
                        <a:t>, 50% </a:t>
                      </a:r>
                      <a:r>
                        <a:rPr lang="en-US" b="1" dirty="0"/>
                        <a:t>quantile</a:t>
                      </a:r>
                      <a:r>
                        <a:rPr lang="en-US" sz="1400" b="1" u="none" strike="noStrike" cap="none" dirty="0"/>
                        <a:t> </a:t>
                      </a:r>
                      <a:endParaRPr sz="1400" b="1" u="none" strike="noStrike" cap="none" dirty="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b="1" u="none" strike="noStrike" cap="none" dirty="0"/>
                        <a:t>34%</a:t>
                      </a:r>
                      <a:endParaRPr sz="1400" b="1" u="none" strike="noStrike" cap="none" dirty="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b="1" dirty="0"/>
                        <a:t>23</a:t>
                      </a:r>
                      <a:r>
                        <a:rPr lang="en-US" sz="1400" b="1" u="none" strike="noStrike" cap="none" dirty="0"/>
                        <a:t>%</a:t>
                      </a:r>
                      <a:endParaRPr sz="1400" b="1" u="none" strike="noStrike" cap="none" dirty="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b="1" u="none" strike="noStrike" cap="none" dirty="0"/>
                        <a:t>1</a:t>
                      </a:r>
                      <a:r>
                        <a:rPr lang="en-US" b="1" dirty="0"/>
                        <a:t>8</a:t>
                      </a:r>
                      <a:r>
                        <a:rPr lang="en-US" sz="1400" b="1" u="none" strike="noStrike" cap="none" dirty="0"/>
                        <a:t>%</a:t>
                      </a:r>
                      <a:endParaRPr sz="1400" b="1" u="none" strike="noStrike" cap="none" dirty="0"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357" name="Google Shape;357;p73"/>
          <p:cNvSpPr txBox="1"/>
          <p:nvPr/>
        </p:nvSpPr>
        <p:spPr>
          <a:xfrm>
            <a:off x="987552" y="703278"/>
            <a:ext cx="11302492" cy="82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ctr"/>
            <a:r>
              <a:rPr lang="en-US" sz="2400" b="1" dirty="0" smtClean="0">
                <a:latin typeface="Calibri"/>
                <a:ea typeface="Calibri"/>
                <a:cs typeface="Calibri"/>
                <a:sym typeface="Calibri"/>
              </a:rPr>
              <a:t>Ratio </a:t>
            </a:r>
            <a:r>
              <a:rPr lang="en-US" sz="2400" b="1" dirty="0" smtClean="0">
                <a:latin typeface="Calibri"/>
                <a:ea typeface="Calibri"/>
                <a:cs typeface="Calibri"/>
                <a:sym typeface="Calibri"/>
              </a:rPr>
              <a:t>of </a:t>
            </a:r>
            <a:r>
              <a:rPr lang="en-US" sz="2400" b="1" dirty="0" smtClean="0">
                <a:latin typeface="Calibri"/>
                <a:ea typeface="Calibri"/>
                <a:cs typeface="Calibri"/>
                <a:sym typeface="Calibri"/>
              </a:rPr>
              <a:t>AOD </a:t>
            </a:r>
            <a:r>
              <a:rPr lang="en-US" sz="2400" b="1" dirty="0" smtClean="0">
                <a:latin typeface="Calibri"/>
                <a:ea typeface="Calibri"/>
                <a:cs typeface="Calibri"/>
                <a:sym typeface="Calibri"/>
              </a:rPr>
              <a:t>urban </a:t>
            </a:r>
            <a:r>
              <a:rPr lang="en-US" sz="2400" b="1" dirty="0">
                <a:latin typeface="Calibri"/>
                <a:ea typeface="Calibri"/>
                <a:cs typeface="Calibri"/>
                <a:sym typeface="Calibri"/>
              </a:rPr>
              <a:t>aerosol component (model estimates) </a:t>
            </a:r>
            <a:r>
              <a:rPr lang="en-US" sz="2400" b="1" dirty="0" smtClean="0">
                <a:latin typeface="Calibri"/>
                <a:ea typeface="Calibri"/>
                <a:cs typeface="Calibri"/>
                <a:sym typeface="Calibri"/>
              </a:rPr>
              <a:t>in </a:t>
            </a:r>
            <a:r>
              <a:rPr lang="en-US" sz="2400" b="1" dirty="0">
                <a:latin typeface="Calibri"/>
                <a:ea typeface="Calibri"/>
                <a:cs typeface="Calibri"/>
                <a:sym typeface="Calibri"/>
              </a:rPr>
              <a:t>total </a:t>
            </a:r>
            <a:r>
              <a:rPr lang="en-US" sz="2400" b="1" dirty="0" smtClean="0">
                <a:latin typeface="Calibri"/>
                <a:ea typeface="Calibri"/>
                <a:cs typeface="Calibri"/>
                <a:sym typeface="Calibri"/>
              </a:rPr>
              <a:t>AOD </a:t>
            </a:r>
            <a:r>
              <a:rPr lang="en-US" sz="2400" b="1" dirty="0" smtClean="0">
                <a:latin typeface="Calibri"/>
                <a:ea typeface="Calibri"/>
                <a:cs typeface="Calibri"/>
                <a:sym typeface="Calibri"/>
              </a:rPr>
              <a:t>for </a:t>
            </a:r>
            <a:r>
              <a:rPr lang="en-US" sz="2400" b="1" dirty="0">
                <a:latin typeface="Calibri"/>
                <a:ea typeface="Calibri"/>
                <a:cs typeface="Calibri"/>
                <a:sym typeface="Calibri"/>
              </a:rPr>
              <a:t>different percentiles under various </a:t>
            </a:r>
            <a:r>
              <a:rPr lang="en-US" sz="2400" b="1" dirty="0">
                <a:latin typeface="Calibri"/>
                <a:ea typeface="Calibri"/>
                <a:cs typeface="Calibri"/>
                <a:sym typeface="Calibri"/>
              </a:rPr>
              <a:t>Intensity of Particle Dispersion (IPD) </a:t>
            </a:r>
            <a:r>
              <a:rPr lang="en-US" sz="2400" b="1" dirty="0" smtClean="0">
                <a:latin typeface="Calibri"/>
                <a:ea typeface="Calibri"/>
                <a:cs typeface="Calibri"/>
                <a:sym typeface="Calibri"/>
              </a:rPr>
              <a:t>conditions.</a:t>
            </a:r>
            <a:endParaRPr lang="en-US" sz="2400" b="1" dirty="0"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400" b="1" dirty="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US" smtClean="0"/>
              <a:t>May 4-8th, EGU General Assembly 2020, PEEX Special Session</a:t>
            </a:r>
            <a:endParaRPr lang="en-US"/>
          </a:p>
        </p:txBody>
      </p:sp>
      <p:sp>
        <p:nvSpPr>
          <p:cNvPr id="10" name="Стрелка вниз 9"/>
          <p:cNvSpPr/>
          <p:nvPr/>
        </p:nvSpPr>
        <p:spPr>
          <a:xfrm>
            <a:off x="6304566" y="4122367"/>
            <a:ext cx="228600" cy="43891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750629" y="45259"/>
            <a:ext cx="3267634" cy="466806"/>
          </a:xfrm>
          <a:prstGeom prst="rect">
            <a:avLst/>
          </a:prstGeom>
        </p:spPr>
      </p:pic>
      <p:sp>
        <p:nvSpPr>
          <p:cNvPr id="13" name="Стрелка влево 12"/>
          <p:cNvSpPr/>
          <p:nvPr/>
        </p:nvSpPr>
        <p:spPr>
          <a:xfrm>
            <a:off x="5776611" y="6001305"/>
            <a:ext cx="2048256" cy="22860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07423" y="536684"/>
            <a:ext cx="387705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Different aerosol species modelling during </a:t>
            </a:r>
            <a:r>
              <a:rPr lang="en-US" sz="2400" b="1" dirty="0" smtClean="0"/>
              <a:t>the </a:t>
            </a:r>
            <a:r>
              <a:rPr lang="en-US" sz="2400" b="1" dirty="0" err="1" smtClean="0"/>
              <a:t>AeroRadCity</a:t>
            </a:r>
            <a:r>
              <a:rPr lang="en-US" sz="2400" b="1" dirty="0" smtClean="0"/>
              <a:t> experiment</a:t>
            </a:r>
            <a:r>
              <a:rPr lang="en-US" sz="2400" b="1" dirty="0" smtClean="0"/>
              <a:t>. Quasi clear conditions.</a:t>
            </a:r>
            <a:endParaRPr lang="ru-RU" sz="2400" b="1" dirty="0"/>
          </a:p>
        </p:txBody>
      </p:sp>
      <p:graphicFrame>
        <p:nvGraphicFramePr>
          <p:cNvPr id="8" name="Диаграмма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63589378"/>
              </p:ext>
            </p:extLst>
          </p:nvPr>
        </p:nvGraphicFramePr>
        <p:xfrm>
          <a:off x="505809" y="2532208"/>
          <a:ext cx="3094038" cy="18414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pSp>
        <p:nvGrpSpPr>
          <p:cNvPr id="12" name="Группа 11"/>
          <p:cNvGrpSpPr/>
          <p:nvPr/>
        </p:nvGrpSpPr>
        <p:grpSpPr>
          <a:xfrm>
            <a:off x="4192550" y="697694"/>
            <a:ext cx="7892199" cy="6060272"/>
            <a:chOff x="4192550" y="697694"/>
            <a:chExt cx="7892199" cy="6060272"/>
          </a:xfrm>
        </p:grpSpPr>
        <p:pic>
          <p:nvPicPr>
            <p:cNvPr id="7" name="Рисунок 6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92550" y="697694"/>
              <a:ext cx="7892199" cy="6060272"/>
            </a:xfrm>
            <a:prstGeom prst="rect">
              <a:avLst/>
            </a:prstGeom>
          </p:spPr>
        </p:pic>
        <p:sp>
          <p:nvSpPr>
            <p:cNvPr id="319" name="Google Shape;319;p69"/>
            <p:cNvSpPr/>
            <p:nvPr/>
          </p:nvSpPr>
          <p:spPr>
            <a:xfrm>
              <a:off x="10034590" y="914400"/>
              <a:ext cx="197546" cy="1993393"/>
            </a:xfrm>
            <a:prstGeom prst="ellipse">
              <a:avLst/>
            </a:prstGeom>
            <a:noFill/>
            <a:ln w="412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" name="Google Shape;319;p69"/>
            <p:cNvSpPr/>
            <p:nvPr/>
          </p:nvSpPr>
          <p:spPr>
            <a:xfrm>
              <a:off x="6891020" y="893302"/>
              <a:ext cx="223012" cy="2014492"/>
            </a:xfrm>
            <a:prstGeom prst="ellipse">
              <a:avLst/>
            </a:prstGeom>
            <a:noFill/>
            <a:ln w="41275" cap="flat" cmpd="sng">
              <a:solidFill>
                <a:srgbClr val="00B05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92D05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aphicFrame>
        <p:nvGraphicFramePr>
          <p:cNvPr id="10" name="Google Shape;335;p71"/>
          <p:cNvGraphicFramePr/>
          <p:nvPr>
            <p:extLst>
              <p:ext uri="{D42A27DB-BD31-4B8C-83A1-F6EECF244321}">
                <p14:modId xmlns:p14="http://schemas.microsoft.com/office/powerpoint/2010/main" val="2479123295"/>
              </p:ext>
            </p:extLst>
          </p:nvPr>
        </p:nvGraphicFramePr>
        <p:xfrm>
          <a:off x="317543" y="4373707"/>
          <a:ext cx="1337521" cy="238425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11" name="Google Shape;336;p71"/>
          <p:cNvGraphicFramePr/>
          <p:nvPr>
            <p:extLst>
              <p:ext uri="{D42A27DB-BD31-4B8C-83A1-F6EECF244321}">
                <p14:modId xmlns:p14="http://schemas.microsoft.com/office/powerpoint/2010/main" val="1971287743"/>
              </p:ext>
            </p:extLst>
          </p:nvPr>
        </p:nvGraphicFramePr>
        <p:xfrm>
          <a:off x="2343470" y="4373707"/>
          <a:ext cx="1473774" cy="241880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8" grpId="0">
        <p:bldAsOne/>
      </p:bldGraphic>
      <p:bldGraphic spid="10" grpId="0">
        <p:bldAsOne/>
      </p:bldGraphic>
      <p:bldGraphic spid="11" grpId="0">
        <p:bldAsOne/>
      </p:bldGraphic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3"/>
          <p:cNvSpPr/>
          <p:nvPr/>
        </p:nvSpPr>
        <p:spPr>
          <a:xfrm>
            <a:off x="1001126" y="363624"/>
            <a:ext cx="2138727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lang="en-US" sz="40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Outline: </a:t>
            </a:r>
            <a:endParaRPr sz="40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4" name="Google Shape;104;p3"/>
          <p:cNvSpPr txBox="1"/>
          <p:nvPr/>
        </p:nvSpPr>
        <p:spPr>
          <a:xfrm>
            <a:off x="1231798" y="1528393"/>
            <a:ext cx="9203847" cy="23082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457200" lvl="0" indent="-457200">
              <a:lnSpc>
                <a:spcPct val="150000"/>
              </a:lnSpc>
              <a:buClr>
                <a:schemeClr val="dk1"/>
              </a:buClr>
              <a:buSzPts val="2400"/>
              <a:buFont typeface="Noto Sans Symbols"/>
              <a:buChar char="❑"/>
            </a:pPr>
            <a:r>
              <a:rPr lang="en-US" sz="2400" b="1" dirty="0" err="1" smtClean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AeroRadCity</a:t>
            </a:r>
            <a:r>
              <a:rPr lang="en-US" sz="2400" b="1" dirty="0" smtClean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experiment: aerosols and  their gas-precursors.</a:t>
            </a:r>
          </a:p>
          <a:p>
            <a:pPr marL="457200" lvl="0" indent="-457200">
              <a:lnSpc>
                <a:spcPct val="150000"/>
              </a:lnSpc>
              <a:buClr>
                <a:schemeClr val="dk1"/>
              </a:buClr>
              <a:buSzPts val="2400"/>
              <a:buFont typeface="Noto Sans Symbols"/>
              <a:buChar char="❑"/>
            </a:pPr>
            <a:r>
              <a:rPr lang="en-US" sz="2400" b="1" dirty="0" smtClean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Aerosol </a:t>
            </a:r>
            <a:r>
              <a:rPr lang="en-US" sz="2400" b="1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radiative </a:t>
            </a:r>
            <a:r>
              <a:rPr lang="en-US" sz="2400" b="1" dirty="0" smtClean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effects.</a:t>
            </a:r>
            <a:endParaRPr lang="en-US" sz="2400" b="1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indent="-457200">
              <a:lnSpc>
                <a:spcPct val="150000"/>
              </a:lnSpc>
              <a:buClr>
                <a:schemeClr val="dk1"/>
              </a:buClr>
              <a:buSzPts val="2400"/>
              <a:buFont typeface="Noto Sans Symbols"/>
              <a:buChar char="❑"/>
            </a:pPr>
            <a:r>
              <a:rPr lang="en-US" sz="2400" b="1" dirty="0" smtClean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Assessment </a:t>
            </a:r>
            <a:r>
              <a:rPr lang="en-US" sz="2400" b="1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of the urban aerosol component. </a:t>
            </a:r>
          </a:p>
          <a:p>
            <a:pPr marL="457200" marR="0" lvl="0" indent="-4572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Char char="❑"/>
            </a:pPr>
            <a:r>
              <a:rPr lang="en-US" sz="2400" b="1" i="0" u="none" strike="noStrike" cap="none" dirty="0" smtClean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Characterization of aerosol wet deposition. </a:t>
            </a:r>
            <a:endParaRPr sz="2400" b="1" i="0" u="none" strike="noStrike" cap="none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US" smtClean="0"/>
              <a:t>May 4-8th, EGU General Assembly 2020, PEEX Special Session</a:t>
            </a:r>
            <a:endParaRPr lang="en-US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50629" y="45259"/>
            <a:ext cx="3267634" cy="4668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13505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68867" y="1068154"/>
            <a:ext cx="3724973" cy="2979978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2897" y="1097839"/>
            <a:ext cx="3780098" cy="3024078"/>
          </a:xfrm>
          <a:prstGeom prst="rect">
            <a:avLst/>
          </a:prstGeom>
        </p:spPr>
      </p:pic>
      <p:sp>
        <p:nvSpPr>
          <p:cNvPr id="373" name="Google Shape;373;p25"/>
          <p:cNvSpPr txBox="1"/>
          <p:nvPr/>
        </p:nvSpPr>
        <p:spPr>
          <a:xfrm>
            <a:off x="4374643" y="3209297"/>
            <a:ext cx="4094225" cy="2539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</a:pPr>
            <a:r>
              <a:rPr lang="en-US" sz="10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А                                                          В                                          С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4" name="Google Shape;374;p25"/>
          <p:cNvSpPr txBox="1"/>
          <p:nvPr/>
        </p:nvSpPr>
        <p:spPr>
          <a:xfrm>
            <a:off x="2442733" y="20661"/>
            <a:ext cx="9249675" cy="10771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3200" b="1" i="0" u="none" strike="noStrike" cap="none" dirty="0" smtClean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An </a:t>
            </a:r>
            <a:r>
              <a:rPr lang="en-US" sz="3200" b="1" dirty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e</a:t>
            </a:r>
            <a:r>
              <a:rPr lang="en-US" sz="3200" b="1" i="0" u="none" strike="noStrike" cap="none" dirty="0" smtClean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xample of radiative </a:t>
            </a:r>
            <a:r>
              <a:rPr lang="en-US" sz="3200" b="1" dirty="0" smtClean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e</a:t>
            </a:r>
            <a:r>
              <a:rPr lang="en-US" sz="3200" b="1" i="0" u="none" strike="noStrike" cap="none" dirty="0" smtClean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ffect of Moscow urban aerosol for direct and diffuse </a:t>
            </a:r>
            <a:r>
              <a:rPr lang="en-US" sz="3200" b="1" i="0" u="none" strike="noStrike" cap="none" dirty="0" err="1" smtClean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irradince</a:t>
            </a:r>
            <a:r>
              <a:rPr lang="en-US" sz="3200" b="1" i="0" u="none" strike="noStrike" cap="none" dirty="0" smtClean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. 15/04/2018</a:t>
            </a:r>
            <a:endParaRPr sz="2400" b="0" i="0" u="none" strike="noStrike" cap="none" dirty="0">
              <a:solidFill>
                <a:schemeClr val="tx1"/>
              </a:solidFill>
              <a:sym typeface="Arial"/>
            </a:endParaRPr>
          </a:p>
        </p:txBody>
      </p:sp>
      <p:pic>
        <p:nvPicPr>
          <p:cNvPr id="8" name="Google Shape;389;p30"/>
          <p:cNvPicPr preferRelativeResize="0"/>
          <p:nvPr/>
        </p:nvPicPr>
        <p:blipFill rotWithShape="1">
          <a:blip r:embed="rId5">
            <a:alphaModFix/>
          </a:blip>
          <a:srcRect l="8235" r="7126"/>
          <a:stretch/>
        </p:blipFill>
        <p:spPr>
          <a:xfrm>
            <a:off x="4012966" y="4064446"/>
            <a:ext cx="3005523" cy="2687475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Google Shape;390;p30"/>
          <p:cNvPicPr preferRelativeResize="0"/>
          <p:nvPr/>
        </p:nvPicPr>
        <p:blipFill rotWithShape="1">
          <a:blip r:embed="rId6">
            <a:alphaModFix/>
          </a:blip>
          <a:srcRect l="6591" r="5988"/>
          <a:stretch/>
        </p:blipFill>
        <p:spPr>
          <a:xfrm>
            <a:off x="7067571" y="4048132"/>
            <a:ext cx="3104360" cy="2687475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5111" y="1068154"/>
            <a:ext cx="3837597" cy="3070077"/>
          </a:xfrm>
          <a:prstGeom prst="rect">
            <a:avLst/>
          </a:prstGeom>
        </p:spPr>
      </p:pic>
      <p:sp>
        <p:nvSpPr>
          <p:cNvPr id="5" name="Трапеция 4"/>
          <p:cNvSpPr/>
          <p:nvPr/>
        </p:nvSpPr>
        <p:spPr>
          <a:xfrm rot="965110">
            <a:off x="5862727" y="2704704"/>
            <a:ext cx="927250" cy="2134833"/>
          </a:xfrm>
          <a:prstGeom prst="trapezoid">
            <a:avLst>
              <a:gd name="adj" fmla="val 35268"/>
            </a:avLst>
          </a:prstGeom>
          <a:noFill/>
          <a:ln w="476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Трапеция 11"/>
          <p:cNvSpPr/>
          <p:nvPr/>
        </p:nvSpPr>
        <p:spPr>
          <a:xfrm rot="20400985">
            <a:off x="7008853" y="2667005"/>
            <a:ext cx="927250" cy="2134833"/>
          </a:xfrm>
          <a:prstGeom prst="trapezoid">
            <a:avLst>
              <a:gd name="adj" fmla="val 35268"/>
            </a:avLst>
          </a:prstGeom>
          <a:noFill/>
          <a:ln w="476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2673859" y="4461540"/>
            <a:ext cx="17007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DIRECT IRRADIANCE</a:t>
            </a:r>
            <a:endParaRPr lang="ru-RU" b="1" dirty="0"/>
          </a:p>
        </p:txBody>
      </p:sp>
      <p:sp>
        <p:nvSpPr>
          <p:cNvPr id="14" name="TextBox 13"/>
          <p:cNvSpPr txBox="1"/>
          <p:nvPr/>
        </p:nvSpPr>
        <p:spPr>
          <a:xfrm>
            <a:off x="10108603" y="4284756"/>
            <a:ext cx="17007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DIFFUSE IRRADIANCE</a:t>
            </a:r>
            <a:endParaRPr lang="ru-RU" b="1" dirty="0"/>
          </a:p>
        </p:txBody>
      </p:sp>
      <p:sp>
        <p:nvSpPr>
          <p:cNvPr id="15" name="TextBox 14"/>
          <p:cNvSpPr txBox="1"/>
          <p:nvPr/>
        </p:nvSpPr>
        <p:spPr>
          <a:xfrm>
            <a:off x="1835411" y="1368738"/>
            <a:ext cx="170078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Urban PM2.5</a:t>
            </a:r>
            <a:endParaRPr lang="ru-RU" b="1" dirty="0"/>
          </a:p>
        </p:txBody>
      </p:sp>
      <p:sp>
        <p:nvSpPr>
          <p:cNvPr id="16" name="TextBox 15"/>
          <p:cNvSpPr txBox="1"/>
          <p:nvPr/>
        </p:nvSpPr>
        <p:spPr>
          <a:xfrm>
            <a:off x="5453859" y="1345084"/>
            <a:ext cx="170078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Urban AOD550</a:t>
            </a:r>
            <a:endParaRPr lang="ru-RU" b="1" dirty="0"/>
          </a:p>
        </p:txBody>
      </p:sp>
      <p:sp>
        <p:nvSpPr>
          <p:cNvPr id="17" name="TextBox 16"/>
          <p:cNvSpPr txBox="1"/>
          <p:nvPr/>
        </p:nvSpPr>
        <p:spPr>
          <a:xfrm>
            <a:off x="9077338" y="1368738"/>
            <a:ext cx="170078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Black Carbon</a:t>
            </a:r>
            <a:endParaRPr lang="ru-RU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4" name="Google Shape;404;p33"/>
          <p:cNvSpPr/>
          <p:nvPr/>
        </p:nvSpPr>
        <p:spPr>
          <a:xfrm>
            <a:off x="473582" y="1821204"/>
            <a:ext cx="6828274" cy="187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2400" b="1" i="1" u="none" strike="noStrike" cap="none" dirty="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rPr>
              <a:t>C=C</a:t>
            </a:r>
            <a:r>
              <a:rPr lang="en-US" sz="2400" b="1" i="1" u="none" strike="noStrike" cap="none" baseline="-25000" dirty="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rPr>
              <a:t>O</a:t>
            </a:r>
            <a:r>
              <a:rPr lang="en-US" sz="2400" b="1" i="1" u="none" strike="noStrike" cap="none" dirty="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rPr>
              <a:t> </a:t>
            </a:r>
            <a:r>
              <a:rPr lang="en-US" sz="2400" b="1" i="1" u="none" strike="noStrike" cap="none" dirty="0" err="1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rPr>
              <a:t>exp</a:t>
            </a:r>
            <a:r>
              <a:rPr lang="en-US" sz="2400" b="1" i="1" u="none" strike="noStrike" cap="none" dirty="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rPr>
              <a:t>(-α* time), </a:t>
            </a:r>
            <a:endParaRPr sz="2400" b="1" i="1" u="none" strike="noStrike" cap="none" dirty="0">
              <a:solidFill>
                <a:schemeClr val="dk1"/>
              </a:solidFill>
              <a:latin typeface="PT Sans"/>
              <a:ea typeface="PT Sans"/>
              <a:cs typeface="PT Sans"/>
              <a:sym typeface="PT Sans"/>
            </a:endParaRPr>
          </a:p>
          <a:p>
            <a:pPr marL="0" marR="0" lvl="0" indent="0" algn="l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2400" b="1" i="0" u="none" strike="noStrike" cap="none" dirty="0">
              <a:solidFill>
                <a:schemeClr val="dk1"/>
              </a:solidFill>
              <a:latin typeface="PT Sans"/>
              <a:ea typeface="PT Sans"/>
              <a:cs typeface="PT Sans"/>
              <a:sym typeface="PT Sans"/>
            </a:endParaRPr>
          </a:p>
          <a:p>
            <a:pPr marL="0" marR="0" lvl="0" indent="0" algn="l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2400" b="1" i="0" u="none" strike="noStrike" cap="none" dirty="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rPr>
              <a:t>where</a:t>
            </a:r>
            <a:endParaRPr sz="18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n-US" sz="3600" b="1" i="0" u="none" strike="noStrike" cap="none" dirty="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rPr>
              <a:t>α</a:t>
            </a:r>
            <a:r>
              <a:rPr lang="en-US" sz="2400" b="1" i="0" u="none" strike="noStrike" cap="none" dirty="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rPr>
              <a:t> - exponential washout coefficient </a:t>
            </a:r>
            <a:r>
              <a:rPr lang="en-US" sz="2400" b="1" i="0" u="none" strike="noStrike" cap="none" dirty="0" smtClean="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rPr>
              <a:t>(hour </a:t>
            </a:r>
            <a:r>
              <a:rPr lang="en-US" sz="2400" b="1" i="0" u="none" strike="noStrike" cap="none" baseline="30000" dirty="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rPr>
              <a:t>-1</a:t>
            </a:r>
            <a:r>
              <a:rPr lang="en-US" sz="2400" b="1" i="0" u="none" strike="noStrike" cap="none" dirty="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rPr>
              <a:t>)</a:t>
            </a:r>
            <a:endParaRPr sz="2400" b="1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06" name="Google Shape;406;p33"/>
          <p:cNvSpPr txBox="1"/>
          <p:nvPr/>
        </p:nvSpPr>
        <p:spPr>
          <a:xfrm>
            <a:off x="1846521" y="759687"/>
            <a:ext cx="9176657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n-US" sz="28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DETERMINATION OF EXPONENTIAL WASHOUT COEFFICIENT</a:t>
            </a:r>
            <a:endParaRPr sz="2800" b="1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76788" y="3451279"/>
            <a:ext cx="4630148" cy="2407262"/>
          </a:xfrm>
          <a:prstGeom prst="rect">
            <a:avLst/>
          </a:prstGeom>
        </p:spPr>
      </p:pic>
      <p:sp>
        <p:nvSpPr>
          <p:cNvPr id="4" name="Нижний колонтитул 3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US" smtClean="0"/>
              <a:t>May 4-8th, EGU General Assembly 2020, PEEX Special Session</a:t>
            </a:r>
            <a:endParaRPr lang="en-US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13065" y="0"/>
            <a:ext cx="3678935" cy="525563"/>
          </a:xfrm>
          <a:prstGeom prst="rect">
            <a:avLst/>
          </a:prstGeom>
        </p:spPr>
      </p:pic>
      <p:sp>
        <p:nvSpPr>
          <p:cNvPr id="8" name="Google Shape;468;p36"/>
          <p:cNvSpPr/>
          <p:nvPr/>
        </p:nvSpPr>
        <p:spPr>
          <a:xfrm>
            <a:off x="606571" y="143125"/>
            <a:ext cx="5741065" cy="5847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Char char="❑"/>
            </a:pPr>
            <a:r>
              <a:rPr lang="en-US" sz="3200" b="1" i="1" u="none" strike="noStrike" cap="none" dirty="0">
                <a:solidFill>
                  <a:srgbClr val="0070C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Wet deposition of aerosol.</a:t>
            </a:r>
            <a:endParaRPr sz="3200" b="1" i="1" u="none" strike="noStrike" cap="none" dirty="0">
              <a:solidFill>
                <a:srgbClr val="0070C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8137548" y="1915358"/>
            <a:ext cx="305428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PM10 mass concentration </a:t>
            </a:r>
            <a:r>
              <a:rPr lang="en-US" b="1" dirty="0"/>
              <a:t>measurements </a:t>
            </a:r>
            <a:endParaRPr lang="ru-RU" b="1" dirty="0"/>
          </a:p>
          <a:p>
            <a:r>
              <a:rPr lang="en-US" b="1" dirty="0" smtClean="0"/>
              <a:t>with  20 minutes resolution</a:t>
            </a:r>
            <a:endParaRPr lang="ru-RU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3" name="Google Shape;443;p35"/>
          <p:cNvSpPr/>
          <p:nvPr/>
        </p:nvSpPr>
        <p:spPr>
          <a:xfrm>
            <a:off x="253312" y="420462"/>
            <a:ext cx="11685376" cy="9540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n-US" sz="28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Average exponential washout coefficients (α hour</a:t>
            </a:r>
            <a:r>
              <a:rPr lang="en-US" sz="2800" b="1" i="0" u="none" strike="noStrike" cap="none" baseline="30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-1</a:t>
            </a:r>
            <a:r>
              <a:rPr lang="en-US" sz="28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) for PM10  and BC concentrations according to measurements during the experiment. </a:t>
            </a:r>
            <a:endParaRPr sz="2800" b="1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44" name="Google Shape;444;p35"/>
          <p:cNvSpPr txBox="1"/>
          <p:nvPr/>
        </p:nvSpPr>
        <p:spPr>
          <a:xfrm>
            <a:off x="206080" y="3702056"/>
            <a:ext cx="3951714" cy="16619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n-US" sz="2800" b="1" i="1" u="sng" strike="noStrike" cap="none" dirty="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Main result: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endParaRPr sz="1000" b="1" i="1" u="sng" strike="noStrike" cap="none" dirty="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US" sz="2000" b="1" i="0" u="none" strike="noStrike" cap="none" dirty="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Existing washout </a:t>
            </a:r>
            <a:r>
              <a:rPr lang="en-US" sz="2000" b="1" i="0" u="none" strike="noStrike" cap="none" dirty="0" smtClean="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dependence  of PM for PM&gt;1</a:t>
            </a:r>
            <a:r>
              <a:rPr lang="ru-RU" sz="2000" b="1" i="0" u="none" strike="noStrike" cap="none" dirty="0" smtClean="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0 </a:t>
            </a:r>
            <a:r>
              <a:rPr lang="en-US" sz="2000" b="1" i="0" u="none" strike="noStrike" cap="none" dirty="0" smtClean="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mkgm</a:t>
            </a:r>
            <a:r>
              <a:rPr lang="en-US" sz="2000" b="1" i="0" u="none" strike="noStrike" cap="none" baseline="30000" dirty="0" smtClean="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-3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US" sz="2000" b="1" i="0" u="none" strike="noStrike" cap="none" dirty="0" smtClean="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and </a:t>
            </a:r>
            <a:r>
              <a:rPr lang="en-US" sz="2000" b="1" i="0" u="none" strike="noStrike" cap="none" dirty="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no dependence for BC.</a:t>
            </a:r>
            <a:endParaRPr sz="2000" b="1" i="0" u="none" strike="noStrike" cap="none" dirty="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45" name="Google Shape;445;p35"/>
          <p:cNvSpPr/>
          <p:nvPr/>
        </p:nvSpPr>
        <p:spPr>
          <a:xfrm>
            <a:off x="756745" y="2051294"/>
            <a:ext cx="872358" cy="397616"/>
          </a:xfrm>
          <a:prstGeom prst="rect">
            <a:avLst/>
          </a:prstGeom>
          <a:solidFill>
            <a:schemeClr val="accent1"/>
          </a:solidFill>
          <a:ln w="12700" cap="flat" cmpd="sng">
            <a:solidFill>
              <a:srgbClr val="31538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46" name="Google Shape;446;p35"/>
          <p:cNvSpPr txBox="1"/>
          <p:nvPr/>
        </p:nvSpPr>
        <p:spPr>
          <a:xfrm>
            <a:off x="2017986" y="2091690"/>
            <a:ext cx="1751322" cy="4613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US" sz="24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PM10</a:t>
            </a:r>
            <a:endParaRPr sz="24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47" name="Google Shape;447;p35"/>
          <p:cNvSpPr/>
          <p:nvPr/>
        </p:nvSpPr>
        <p:spPr>
          <a:xfrm>
            <a:off x="756745" y="2773515"/>
            <a:ext cx="872358" cy="397616"/>
          </a:xfrm>
          <a:prstGeom prst="rect">
            <a:avLst/>
          </a:prstGeom>
          <a:solidFill>
            <a:schemeClr val="accent2"/>
          </a:solidFill>
          <a:ln w="12700" cap="flat" cmpd="sng">
            <a:solidFill>
              <a:srgbClr val="31538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48" name="Google Shape;448;p35"/>
          <p:cNvSpPr txBox="1"/>
          <p:nvPr/>
        </p:nvSpPr>
        <p:spPr>
          <a:xfrm>
            <a:off x="2017986" y="2813911"/>
            <a:ext cx="1916340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US"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BC mkgm</a:t>
            </a:r>
            <a:r>
              <a:rPr lang="en-US" sz="2400" b="0" i="0" u="none" strike="noStrike" cap="none" baseline="30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-3</a:t>
            </a:r>
            <a:endParaRPr sz="2400" b="0" i="0" u="none" strike="noStrike" cap="none" baseline="30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449" name="Google Shape;449;p35"/>
          <p:cNvGrpSpPr/>
          <p:nvPr/>
        </p:nvGrpSpPr>
        <p:grpSpPr>
          <a:xfrm>
            <a:off x="4200674" y="2402422"/>
            <a:ext cx="8018035" cy="3869338"/>
            <a:chOff x="6502691" y="2624634"/>
            <a:chExt cx="7465980" cy="3295474"/>
          </a:xfrm>
        </p:grpSpPr>
        <p:grpSp>
          <p:nvGrpSpPr>
            <p:cNvPr id="450" name="Google Shape;450;p35"/>
            <p:cNvGrpSpPr/>
            <p:nvPr/>
          </p:nvGrpSpPr>
          <p:grpSpPr>
            <a:xfrm>
              <a:off x="6502691" y="2624634"/>
              <a:ext cx="7465980" cy="3295474"/>
              <a:chOff x="4706549" y="2582812"/>
              <a:chExt cx="7465980" cy="3295474"/>
            </a:xfrm>
          </p:grpSpPr>
          <p:pic>
            <p:nvPicPr>
              <p:cNvPr id="451" name="Google Shape;451;p35"/>
              <p:cNvPicPr preferRelativeResize="0"/>
              <p:nvPr/>
            </p:nvPicPr>
            <p:blipFill rotWithShape="1">
              <a:blip r:embed="rId3">
                <a:alphaModFix/>
              </a:blip>
              <a:srcRect/>
              <a:stretch/>
            </p:blipFill>
            <p:spPr>
              <a:xfrm>
                <a:off x="4868546" y="2774342"/>
                <a:ext cx="2902336" cy="3103944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452" name="Google Shape;452;p35"/>
              <p:cNvPicPr preferRelativeResize="0"/>
              <p:nvPr/>
            </p:nvPicPr>
            <p:blipFill rotWithShape="1">
              <a:blip r:embed="rId4">
                <a:alphaModFix/>
              </a:blip>
              <a:srcRect/>
              <a:stretch/>
            </p:blipFill>
            <p:spPr>
              <a:xfrm>
                <a:off x="8562202" y="2774342"/>
                <a:ext cx="2494512" cy="3094435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453" name="Google Shape;453;p35"/>
              <p:cNvSpPr txBox="1"/>
              <p:nvPr/>
            </p:nvSpPr>
            <p:spPr>
              <a:xfrm>
                <a:off x="4706549" y="2582812"/>
                <a:ext cx="957164" cy="30008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350"/>
                  <a:buFont typeface="Arial"/>
                  <a:buNone/>
                </a:pPr>
                <a:r>
                  <a:rPr lang="en-US" sz="1350" b="0" i="0" u="none" strike="noStrike" cap="none" dirty="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α,hr</a:t>
                </a:r>
                <a:r>
                  <a:rPr lang="en-US" sz="1350" b="0" i="0" u="none" strike="noStrike" cap="none" baseline="30000" dirty="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-1</a:t>
                </a:r>
                <a:endParaRPr sz="1350" b="0" i="0" u="none" strike="noStrike" cap="none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54" name="Google Shape;454;p35"/>
              <p:cNvSpPr txBox="1"/>
              <p:nvPr/>
            </p:nvSpPr>
            <p:spPr>
              <a:xfrm>
                <a:off x="8293737" y="2631290"/>
                <a:ext cx="957164" cy="30008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350"/>
                  <a:buFont typeface="Arial"/>
                  <a:buNone/>
                </a:pPr>
                <a:r>
                  <a:rPr lang="en-US" sz="135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α,hr</a:t>
                </a:r>
                <a:r>
                  <a:rPr lang="en-US" sz="1350" b="0" i="0" u="none" strike="noStrike" cap="none" baseline="300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-1</a:t>
                </a:r>
                <a:endParaRPr sz="135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55" name="Google Shape;455;p35"/>
              <p:cNvSpPr txBox="1"/>
              <p:nvPr/>
            </p:nvSpPr>
            <p:spPr>
              <a:xfrm>
                <a:off x="7090609" y="2951924"/>
                <a:ext cx="1684539" cy="380268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rPr lang="en-US" sz="1800" b="1" i="0" u="none" strike="noStrike" cap="none" dirty="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PM&gt;10mkgm</a:t>
                </a:r>
                <a:r>
                  <a:rPr lang="en-US" sz="1800" b="1" i="0" u="none" strike="noStrike" cap="none" baseline="30000" dirty="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-3</a:t>
                </a:r>
                <a:endParaRPr sz="1800" b="1" i="0" u="none" strike="noStrike" cap="none" baseline="30000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56" name="Google Shape;456;p35"/>
              <p:cNvSpPr txBox="1"/>
              <p:nvPr/>
            </p:nvSpPr>
            <p:spPr>
              <a:xfrm>
                <a:off x="10487990" y="2931372"/>
                <a:ext cx="1684539" cy="380268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rPr lang="en-US" sz="1800" b="1" i="0" u="none" strike="noStrike" cap="none" dirty="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PM&lt;10mkgm</a:t>
                </a:r>
                <a:r>
                  <a:rPr lang="en-US" sz="1800" b="1" i="0" u="none" strike="noStrike" cap="none" baseline="30000" dirty="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-3</a:t>
                </a:r>
                <a:endParaRPr sz="1800" b="1" i="0" u="none" strike="noStrike" cap="none" baseline="30000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cxnSp>
          <p:nvCxnSpPr>
            <p:cNvPr id="457" name="Google Shape;457;p35"/>
            <p:cNvCxnSpPr/>
            <p:nvPr/>
          </p:nvCxnSpPr>
          <p:spPr>
            <a:xfrm>
              <a:off x="7261212" y="4177362"/>
              <a:ext cx="5831593" cy="0"/>
            </a:xfrm>
            <a:prstGeom prst="straightConnector1">
              <a:avLst/>
            </a:prstGeom>
            <a:noFill/>
            <a:ln w="9525" cap="flat" cmpd="sng">
              <a:solidFill>
                <a:schemeClr val="accent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</p:grpSp>
      <p:sp>
        <p:nvSpPr>
          <p:cNvPr id="458" name="Google Shape;458;p35"/>
          <p:cNvSpPr txBox="1"/>
          <p:nvPr/>
        </p:nvSpPr>
        <p:spPr>
          <a:xfrm>
            <a:off x="983525" y="5790490"/>
            <a:ext cx="3391125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US" sz="20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α (PM)=0.17+-0.09 (hour-1) </a:t>
            </a:r>
            <a:endParaRPr sz="2000" b="1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endParaRPr sz="2000" b="1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59" name="Google Shape;459;p35"/>
          <p:cNvSpPr/>
          <p:nvPr/>
        </p:nvSpPr>
        <p:spPr>
          <a:xfrm>
            <a:off x="6413500" y="1459119"/>
            <a:ext cx="6057900" cy="6850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1" i="1" u="none" strike="noStrike" cap="none" dirty="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rPr>
              <a:t>C=C</a:t>
            </a:r>
            <a:r>
              <a:rPr lang="en-US" sz="1800" b="1" i="1" u="none" strike="noStrike" cap="none" baseline="-25000" dirty="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rPr>
              <a:t>O</a:t>
            </a:r>
            <a:r>
              <a:rPr lang="en-US" sz="1800" b="1" i="1" u="none" strike="noStrike" cap="none" dirty="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rPr>
              <a:t> </a:t>
            </a:r>
            <a:r>
              <a:rPr lang="en-US" sz="1800" b="1" i="1" u="none" strike="noStrike" cap="none" dirty="0" err="1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rPr>
              <a:t>exp</a:t>
            </a:r>
            <a:r>
              <a:rPr lang="en-US" sz="1800" b="1" i="1" u="none" strike="noStrike" cap="none" dirty="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rPr>
              <a:t>(-α* time), </a:t>
            </a:r>
            <a:endParaRPr sz="1800" b="1" i="1" u="none" strike="noStrike" cap="none" dirty="0">
              <a:solidFill>
                <a:schemeClr val="dk1"/>
              </a:solidFill>
              <a:latin typeface="PT Sans"/>
              <a:ea typeface="PT Sans"/>
              <a:cs typeface="PT Sans"/>
              <a:sym typeface="PT Sans"/>
            </a:endParaRPr>
          </a:p>
          <a:p>
            <a:pPr marL="0" marR="0" lvl="0" indent="0" algn="l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1" i="0" u="none" strike="noStrike" cap="none" dirty="0" smtClean="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rPr>
              <a:t>where α </a:t>
            </a:r>
            <a:r>
              <a:rPr lang="en-US" sz="1800" b="1" i="0" u="none" strike="noStrike" cap="none" dirty="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rPr>
              <a:t>- exponential washout </a:t>
            </a:r>
            <a:r>
              <a:rPr lang="en-US" sz="1800" b="1" i="0" u="none" strike="noStrike" cap="none" dirty="0" smtClean="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rPr>
              <a:t>coefficient  (hour </a:t>
            </a:r>
            <a:r>
              <a:rPr lang="en-US" sz="1800" b="1" i="0" u="none" strike="noStrike" cap="none" baseline="30000" dirty="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rPr>
              <a:t>-1</a:t>
            </a:r>
            <a:r>
              <a:rPr lang="en-US" sz="1800" b="1" i="0" u="none" strike="noStrike" cap="none" dirty="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rPr>
              <a:t>)</a:t>
            </a:r>
            <a:endParaRPr sz="1800" b="1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60" name="Google Shape;460;p35"/>
          <p:cNvSpPr/>
          <p:nvPr/>
        </p:nvSpPr>
        <p:spPr>
          <a:xfrm>
            <a:off x="5574181" y="3594675"/>
            <a:ext cx="699619" cy="1860326"/>
          </a:xfrm>
          <a:prstGeom prst="wedgeEllipseCallout">
            <a:avLst>
              <a:gd name="adj1" fmla="val -420326"/>
              <a:gd name="adj2" fmla="val 66108"/>
            </a:avLst>
          </a:prstGeom>
          <a:noFill/>
          <a:ln w="12700" cap="flat" cmpd="sng">
            <a:solidFill>
              <a:srgbClr val="31538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US" smtClean="0"/>
              <a:t>May 4-8th, EGU General Assembly 2020, PEEX Special Session</a:t>
            </a:r>
            <a:endParaRPr lang="en-US"/>
          </a:p>
        </p:txBody>
      </p:sp>
      <p:sp>
        <p:nvSpPr>
          <p:cNvPr id="22" name="Google Shape;468;p36"/>
          <p:cNvSpPr/>
          <p:nvPr/>
        </p:nvSpPr>
        <p:spPr>
          <a:xfrm>
            <a:off x="138740" y="31969"/>
            <a:ext cx="4277812" cy="4616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Char char="❑"/>
            </a:pPr>
            <a:r>
              <a:rPr lang="en-US" sz="2400" b="1" i="1" u="none" strike="noStrike" cap="none" dirty="0">
                <a:solidFill>
                  <a:srgbClr val="0070C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Wet deposition of aerosol.</a:t>
            </a:r>
            <a:endParaRPr sz="2400" b="1" i="1" u="none" strike="noStrike" cap="none" dirty="0">
              <a:solidFill>
                <a:srgbClr val="0070C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3" name="Рисунок 2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750629" y="45259"/>
            <a:ext cx="3267634" cy="46680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7" name="Google Shape;467;p36"/>
          <p:cNvSpPr txBox="1">
            <a:spLocks noGrp="1"/>
          </p:cNvSpPr>
          <p:nvPr>
            <p:ph type="title"/>
          </p:nvPr>
        </p:nvSpPr>
        <p:spPr>
          <a:xfrm>
            <a:off x="1011986" y="692363"/>
            <a:ext cx="1005607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en-US" sz="2400" b="1" dirty="0" smtClean="0">
                <a:latin typeface="Arial"/>
                <a:ea typeface="Arial"/>
                <a:cs typeface="Arial"/>
                <a:sym typeface="Arial"/>
              </a:rPr>
              <a:t>PM changes during rain according to the</a:t>
            </a:r>
            <a:r>
              <a:rPr lang="en-US" sz="2400" b="1" dirty="0" smtClean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400" b="1" dirty="0">
                <a:latin typeface="Arial"/>
                <a:ea typeface="Arial"/>
                <a:cs typeface="Arial"/>
                <a:sym typeface="Arial"/>
              </a:rPr>
              <a:t>COSMO-ART model simulations </a:t>
            </a:r>
            <a:r>
              <a:rPr lang="en-US" sz="2400" b="1" u="sng" dirty="0">
                <a:latin typeface="Arial"/>
                <a:ea typeface="Arial"/>
                <a:cs typeface="Arial"/>
                <a:sym typeface="Arial"/>
              </a:rPr>
              <a:t>with and without </a:t>
            </a:r>
            <a:r>
              <a:rPr lang="en-US" sz="2400" b="1" u="sng" dirty="0" smtClean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400" b="1" u="sng" dirty="0">
                <a:latin typeface="Arial"/>
                <a:ea typeface="Arial"/>
                <a:cs typeface="Arial"/>
                <a:sym typeface="Arial"/>
              </a:rPr>
              <a:t>wet deposition</a:t>
            </a:r>
            <a:r>
              <a:rPr lang="en-US" sz="2400" b="1" dirty="0">
                <a:latin typeface="Arial"/>
                <a:ea typeface="Arial"/>
                <a:cs typeface="Arial"/>
                <a:sym typeface="Arial"/>
              </a:rPr>
              <a:t>. April, 22</a:t>
            </a:r>
            <a:r>
              <a:rPr lang="en-US" sz="2400" b="1" baseline="30000" dirty="0">
                <a:latin typeface="Arial"/>
                <a:ea typeface="Arial"/>
                <a:cs typeface="Arial"/>
                <a:sym typeface="Arial"/>
              </a:rPr>
              <a:t>nd</a:t>
            </a:r>
            <a:r>
              <a:rPr lang="en-US" sz="2400" b="1" dirty="0">
                <a:latin typeface="Arial"/>
                <a:ea typeface="Arial"/>
                <a:cs typeface="Arial"/>
                <a:sym typeface="Arial"/>
              </a:rPr>
              <a:t>, 2018.</a:t>
            </a:r>
            <a:br>
              <a:rPr lang="en-US" sz="2400" b="1" dirty="0">
                <a:latin typeface="Arial"/>
                <a:ea typeface="Arial"/>
                <a:cs typeface="Arial"/>
                <a:sym typeface="Arial"/>
              </a:rPr>
            </a:br>
            <a:endParaRPr sz="2400" b="1" dirty="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68" name="Google Shape;468;p36"/>
          <p:cNvSpPr/>
          <p:nvPr/>
        </p:nvSpPr>
        <p:spPr>
          <a:xfrm>
            <a:off x="138740" y="31969"/>
            <a:ext cx="4277812" cy="4616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Char char="❑"/>
            </a:pPr>
            <a:r>
              <a:rPr lang="en-US" sz="2400" b="1" i="1" u="none" strike="noStrike" cap="none" dirty="0">
                <a:solidFill>
                  <a:srgbClr val="0070C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Wet deposition of aerosol.</a:t>
            </a:r>
            <a:endParaRPr sz="2400" b="1" i="1" u="none" strike="noStrike" cap="none" dirty="0">
              <a:solidFill>
                <a:srgbClr val="0070C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aphicFrame>
        <p:nvGraphicFramePr>
          <p:cNvPr id="469" name="Google Shape;469;p36"/>
          <p:cNvGraphicFramePr/>
          <p:nvPr>
            <p:extLst>
              <p:ext uri="{D42A27DB-BD31-4B8C-83A1-F6EECF244321}">
                <p14:modId xmlns:p14="http://schemas.microsoft.com/office/powerpoint/2010/main" val="2638301735"/>
              </p:ext>
            </p:extLst>
          </p:nvPr>
        </p:nvGraphicFramePr>
        <p:xfrm>
          <a:off x="1447227" y="1985956"/>
          <a:ext cx="8706866" cy="404213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70" name="Google Shape;470;p36"/>
          <p:cNvSpPr txBox="1"/>
          <p:nvPr/>
        </p:nvSpPr>
        <p:spPr>
          <a:xfrm>
            <a:off x="296952" y="6028088"/>
            <a:ext cx="4686304" cy="10156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US" sz="20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α ( measurements, PM)=0.26 hour</a:t>
            </a:r>
            <a:r>
              <a:rPr lang="en-US" sz="2000" b="1" i="0" u="none" strike="noStrike" cap="none" baseline="30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-1</a:t>
            </a:r>
            <a:endParaRPr sz="2000" b="1" i="0" u="none" strike="noStrike" cap="none" baseline="300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US" sz="20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Precipitation 2.3 mm 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endParaRPr sz="2000" b="1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71" name="Google Shape;471;p36"/>
          <p:cNvSpPr txBox="1"/>
          <p:nvPr/>
        </p:nvSpPr>
        <p:spPr>
          <a:xfrm>
            <a:off x="8724904" y="6028089"/>
            <a:ext cx="4686304" cy="10156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US" sz="20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α( model, PM)=0.18 hour</a:t>
            </a:r>
            <a:r>
              <a:rPr lang="en-US" sz="2000" b="1" i="0" u="none" strike="noStrike" cap="none" baseline="30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-1</a:t>
            </a:r>
            <a:endParaRPr sz="2000" b="1" i="0" u="none" strike="noStrike" cap="none" baseline="300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US" sz="20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Precipitation 0.8 mm 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endParaRPr sz="2000" b="1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US" smtClean="0"/>
              <a:t>May 4-8th, EGU General Assembly 2020, PEEX Special Session</a:t>
            </a:r>
            <a:endParaRPr lang="en-US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13065" y="0"/>
            <a:ext cx="3678935" cy="52556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4" name="Google Shape;484;p40"/>
          <p:cNvSpPr txBox="1">
            <a:spLocks noGrp="1"/>
          </p:cNvSpPr>
          <p:nvPr>
            <p:ph type="title"/>
          </p:nvPr>
        </p:nvSpPr>
        <p:spPr>
          <a:xfrm>
            <a:off x="170938" y="-3324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 b="1" dirty="0"/>
              <a:t>Conclusions:</a:t>
            </a:r>
            <a:endParaRPr b="1" dirty="0"/>
          </a:p>
        </p:txBody>
      </p:sp>
      <p:sp>
        <p:nvSpPr>
          <p:cNvPr id="485" name="Google Shape;485;p40"/>
          <p:cNvSpPr txBox="1"/>
          <p:nvPr/>
        </p:nvSpPr>
        <p:spPr>
          <a:xfrm>
            <a:off x="170938" y="609971"/>
            <a:ext cx="11780270" cy="655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285750" indent="-285750">
              <a:buClr>
                <a:schemeClr val="dk1"/>
              </a:buClr>
              <a:buSzPts val="2000"/>
              <a:buFont typeface="Arial"/>
              <a:buChar char="•"/>
            </a:pPr>
            <a:r>
              <a:rPr lang="en-US" sz="20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During the </a:t>
            </a:r>
            <a:r>
              <a:rPr lang="en-US" sz="2000" dirty="0" err="1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AeroRadCity</a:t>
            </a:r>
            <a:r>
              <a:rPr lang="en-US" sz="20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experiment we showed that COSMO-ART model provides quite satisfactory agreement in estimates of urban aerosol in quasi-clear conditions, but overestimates them in </a:t>
            </a:r>
            <a:r>
              <a:rPr lang="en-US" sz="2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cloudy </a:t>
            </a:r>
            <a:r>
              <a:rPr lang="en-US" sz="20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conditions. </a:t>
            </a:r>
          </a:p>
          <a:p>
            <a:pPr marL="285750" indent="-285750">
              <a:buClr>
                <a:schemeClr val="dk1"/>
              </a:buClr>
              <a:buSzPts val="2000"/>
              <a:buFont typeface="Arial"/>
              <a:buChar char="•"/>
            </a:pPr>
            <a:endParaRPr lang="en-US" sz="2000" dirty="0" smtClean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85750" lvl="0" indent="-285750">
              <a:buClr>
                <a:schemeClr val="dk1"/>
              </a:buClr>
              <a:buSzPts val="2000"/>
              <a:buFont typeface="Arial"/>
              <a:buChar char="•"/>
            </a:pPr>
            <a:r>
              <a:rPr lang="en-US" sz="2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 modelled BC </a:t>
            </a:r>
            <a:r>
              <a:rPr lang="en-US" sz="20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concentrations are of the same order with measurements and has a good agreement with PM and  NOx concentrations. </a:t>
            </a:r>
            <a:r>
              <a:rPr lang="en-US" sz="2000" u="sng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No BC dependence on </a:t>
            </a:r>
            <a:r>
              <a:rPr lang="en-US" sz="2000" u="sng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SO</a:t>
            </a:r>
            <a:r>
              <a:rPr lang="en-US" sz="2000" u="sng" baseline="-25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 </a:t>
            </a:r>
            <a:r>
              <a:rPr lang="en-US" sz="2000" u="sng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according to the measurements!</a:t>
            </a:r>
            <a:endParaRPr lang="en-US" u="sng" dirty="0"/>
          </a:p>
          <a:p>
            <a:pPr marL="285750" indent="-285750">
              <a:buClr>
                <a:schemeClr val="dk1"/>
              </a:buClr>
              <a:buSzPts val="2000"/>
              <a:buFont typeface="Arial"/>
              <a:buChar char="•"/>
            </a:pPr>
            <a:endParaRPr lang="en-US" sz="2000" dirty="0" smtClean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85750" indent="-285750">
              <a:buClr>
                <a:schemeClr val="dk1"/>
              </a:buClr>
              <a:buSzPts val="2000"/>
              <a:buFont typeface="Arial"/>
              <a:buChar char="•"/>
            </a:pPr>
            <a:r>
              <a:rPr lang="en-US" sz="20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Median </a:t>
            </a:r>
            <a:r>
              <a:rPr lang="en-US" sz="2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urban component of AOD  in Moscow is about 0.01 according to both modelling (with TNO2010 emissions) and </a:t>
            </a:r>
            <a:r>
              <a:rPr lang="en-US" sz="20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measurements ( in agreement with satellite estimates (</a:t>
            </a:r>
            <a:r>
              <a:rPr lang="en-US" sz="2000" dirty="0" err="1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Zhdanova</a:t>
            </a:r>
            <a:r>
              <a:rPr lang="en-US" sz="20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et al., 2020), however, in some conditions </a:t>
            </a:r>
            <a:r>
              <a:rPr lang="en-US" sz="2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COSMO-ART </a:t>
            </a:r>
            <a:r>
              <a:rPr lang="en-US" sz="20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model provides an increase of urban AOD aerosol  up to 0.12. </a:t>
            </a:r>
            <a:r>
              <a:rPr lang="en-US" sz="2000" dirty="0" smtClean="0">
                <a:solidFill>
                  <a:schemeClr val="dk1"/>
                </a:solidFill>
                <a:latin typeface="Calibri"/>
                <a:cs typeface="Calibri"/>
                <a:sym typeface="Calibri"/>
              </a:rPr>
              <a:t>Using IPD indicators we showed an </a:t>
            </a:r>
            <a:r>
              <a:rPr lang="en-US" sz="2000" dirty="0">
                <a:solidFill>
                  <a:schemeClr val="dk1"/>
                </a:solidFill>
                <a:latin typeface="Calibri"/>
                <a:cs typeface="Calibri"/>
                <a:sym typeface="Calibri"/>
              </a:rPr>
              <a:t>important </a:t>
            </a:r>
            <a:r>
              <a:rPr lang="en-US" sz="2000" dirty="0" smtClean="0">
                <a:solidFill>
                  <a:schemeClr val="dk1"/>
                </a:solidFill>
                <a:latin typeface="Calibri"/>
                <a:cs typeface="Calibri"/>
                <a:sym typeface="Calibri"/>
              </a:rPr>
              <a:t>role of meteorology in </a:t>
            </a:r>
            <a:r>
              <a:rPr lang="en-US" sz="2000" dirty="0">
                <a:solidFill>
                  <a:schemeClr val="dk1"/>
                </a:solidFill>
                <a:latin typeface="Calibri"/>
                <a:cs typeface="Calibri"/>
                <a:sym typeface="Calibri"/>
              </a:rPr>
              <a:t>urban aerosol accumulation ( </a:t>
            </a:r>
            <a:r>
              <a:rPr lang="en-US" sz="2000" dirty="0" smtClean="0">
                <a:solidFill>
                  <a:schemeClr val="dk1"/>
                </a:solidFill>
                <a:latin typeface="Calibri"/>
                <a:cs typeface="Calibri"/>
                <a:sym typeface="Calibri"/>
              </a:rPr>
              <a:t>from 18% </a:t>
            </a:r>
            <a:r>
              <a:rPr lang="en-US" sz="2000" dirty="0">
                <a:solidFill>
                  <a:schemeClr val="dk1"/>
                </a:solidFill>
                <a:latin typeface="Calibri"/>
                <a:cs typeface="Calibri"/>
                <a:sym typeface="Calibri"/>
              </a:rPr>
              <a:t>to 34% - </a:t>
            </a:r>
            <a:r>
              <a:rPr lang="en-US" sz="2000" dirty="0" smtClean="0">
                <a:solidFill>
                  <a:schemeClr val="dk1"/>
                </a:solidFill>
                <a:latin typeface="Calibri"/>
                <a:cs typeface="Calibri"/>
                <a:sym typeface="Calibri"/>
              </a:rPr>
              <a:t>from </a:t>
            </a:r>
            <a:r>
              <a:rPr lang="en-US" sz="2000" dirty="0">
                <a:solidFill>
                  <a:schemeClr val="dk1"/>
                </a:solidFill>
                <a:latin typeface="Calibri"/>
                <a:cs typeface="Calibri"/>
                <a:sym typeface="Calibri"/>
              </a:rPr>
              <a:t>unstable to stable atmospheric conditions).  </a:t>
            </a:r>
            <a:endParaRPr lang="en-US" sz="2000" dirty="0" smtClean="0">
              <a:solidFill>
                <a:schemeClr val="dk1"/>
              </a:solidFill>
              <a:latin typeface="Calibri"/>
              <a:cs typeface="Calibri"/>
              <a:sym typeface="Calibri"/>
            </a:endParaRPr>
          </a:p>
          <a:p>
            <a:pPr marL="285750" indent="-285750">
              <a:buClr>
                <a:schemeClr val="dk1"/>
              </a:buClr>
              <a:buSzPts val="2000"/>
              <a:buFont typeface="Arial"/>
              <a:buChar char="•"/>
            </a:pPr>
            <a:endParaRPr lang="en-US" sz="2000" dirty="0" smtClean="0">
              <a:solidFill>
                <a:schemeClr val="dk1"/>
              </a:solidFill>
              <a:latin typeface="Calibri"/>
              <a:cs typeface="Calibri"/>
              <a:sym typeface="Calibri"/>
            </a:endParaRPr>
          </a:p>
          <a:p>
            <a:pPr marL="285750" lvl="0" indent="-285750">
              <a:buClr>
                <a:schemeClr val="dk1"/>
              </a:buClr>
              <a:buSzPts val="2000"/>
              <a:buFont typeface="Arial"/>
              <a:buChar char="•"/>
            </a:pPr>
            <a:r>
              <a:rPr lang="en-US" sz="20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Solar Radiation: we have much more significant loss in </a:t>
            </a:r>
            <a:r>
              <a:rPr lang="en-US" sz="2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UV </a:t>
            </a:r>
            <a:r>
              <a:rPr lang="en-US" sz="20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irradiance</a:t>
            </a:r>
            <a:r>
              <a:rPr lang="ru-RU" sz="20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(</a:t>
            </a:r>
            <a:r>
              <a:rPr lang="en-US" sz="20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up </a:t>
            </a:r>
            <a:r>
              <a:rPr lang="en-US" sz="2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to 30</a:t>
            </a:r>
            <a:r>
              <a:rPr lang="en-US" sz="20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%</a:t>
            </a:r>
            <a:r>
              <a:rPr lang="ru-RU" sz="20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)</a:t>
            </a:r>
            <a:r>
              <a:rPr lang="en-US" sz="20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compared with </a:t>
            </a:r>
            <a:r>
              <a:rPr lang="en-US" sz="2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shortwave irradiance </a:t>
            </a:r>
            <a:r>
              <a:rPr lang="en-US" sz="20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(up </a:t>
            </a:r>
            <a:r>
              <a:rPr lang="en-US" sz="2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15</a:t>
            </a:r>
            <a:r>
              <a:rPr lang="en-US" sz="20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%)  during daytime in well-mixing atmosphere. Cooling </a:t>
            </a:r>
            <a:r>
              <a:rPr lang="en-US" sz="2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radiative forcing </a:t>
            </a:r>
            <a:r>
              <a:rPr lang="en-US" sz="20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effect is much less (up to -3 Wm</a:t>
            </a:r>
            <a:r>
              <a:rPr lang="en-US" sz="2000" baseline="300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-2</a:t>
            </a:r>
            <a:r>
              <a:rPr lang="en-US" sz="20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) at both smaller AOT and SSA (the latter could be smaller due to increase in BC/PM ratio).</a:t>
            </a:r>
          </a:p>
          <a:p>
            <a:pPr marL="285750" lvl="0" indent="-285750">
              <a:buClr>
                <a:schemeClr val="dk1"/>
              </a:buClr>
              <a:buSzPts val="2000"/>
              <a:buFont typeface="Arial"/>
              <a:buChar char="•"/>
            </a:pPr>
            <a:endParaRPr lang="en-US" sz="2000" dirty="0">
              <a:solidFill>
                <a:schemeClr val="dk1"/>
              </a:solidFill>
              <a:latin typeface="Calibri"/>
              <a:cs typeface="Calibri"/>
              <a:sym typeface="Calibri"/>
            </a:endParaRPr>
          </a:p>
          <a:p>
            <a:pPr marL="285750" lvl="0" indent="-285750">
              <a:buClr>
                <a:schemeClr val="dk1"/>
              </a:buClr>
              <a:buSzPts val="2000"/>
              <a:buFont typeface="Arial"/>
              <a:buChar char="•"/>
            </a:pPr>
            <a:r>
              <a:rPr lang="en-US" sz="2000" dirty="0" smtClean="0">
                <a:solidFill>
                  <a:schemeClr val="dk1"/>
                </a:solidFill>
                <a:latin typeface="Calibri"/>
                <a:cs typeface="Calibri"/>
                <a:sym typeface="Calibri"/>
              </a:rPr>
              <a:t>Existing </a:t>
            </a:r>
            <a:r>
              <a:rPr lang="en-US" sz="2000" dirty="0">
                <a:solidFill>
                  <a:schemeClr val="dk1"/>
                </a:solidFill>
                <a:latin typeface="Calibri"/>
                <a:cs typeface="Calibri"/>
                <a:sym typeface="Calibri"/>
              </a:rPr>
              <a:t>washout dependence  of PM for PM&gt;10 </a:t>
            </a:r>
            <a:r>
              <a:rPr lang="en-US" sz="2000" dirty="0" smtClean="0">
                <a:solidFill>
                  <a:schemeClr val="dk1"/>
                </a:solidFill>
                <a:latin typeface="Calibri"/>
                <a:cs typeface="Calibri"/>
                <a:sym typeface="Calibri"/>
              </a:rPr>
              <a:t>mkgm</a:t>
            </a:r>
            <a:r>
              <a:rPr lang="en-US" sz="2000" baseline="30000" dirty="0" smtClean="0">
                <a:solidFill>
                  <a:schemeClr val="dk1"/>
                </a:solidFill>
                <a:latin typeface="Calibri"/>
                <a:cs typeface="Calibri"/>
                <a:sym typeface="Calibri"/>
              </a:rPr>
              <a:t>-3 </a:t>
            </a:r>
            <a:r>
              <a:rPr lang="en-US" sz="2000" dirty="0" smtClean="0">
                <a:solidFill>
                  <a:schemeClr val="dk1"/>
                </a:solidFill>
                <a:latin typeface="Calibri"/>
                <a:cs typeface="Calibri"/>
                <a:sym typeface="Calibri"/>
              </a:rPr>
              <a:t>with </a:t>
            </a:r>
            <a:r>
              <a:rPr lang="en-US" sz="20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α </a:t>
            </a:r>
            <a:r>
              <a:rPr lang="en-US" sz="2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(PM)=0.17+-0.09 (hour</a:t>
            </a:r>
            <a:r>
              <a:rPr lang="en-US" sz="2000" baseline="30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-1</a:t>
            </a:r>
            <a:r>
              <a:rPr lang="en-US" sz="2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) </a:t>
            </a:r>
            <a:r>
              <a:rPr lang="en-US" sz="2000" dirty="0" smtClean="0">
                <a:solidFill>
                  <a:schemeClr val="dk1"/>
                </a:solidFill>
                <a:latin typeface="Calibri"/>
                <a:cs typeface="Calibri"/>
                <a:sym typeface="Calibri"/>
              </a:rPr>
              <a:t>and </a:t>
            </a:r>
            <a:r>
              <a:rPr lang="en-US" sz="2000" dirty="0">
                <a:solidFill>
                  <a:schemeClr val="dk1"/>
                </a:solidFill>
                <a:latin typeface="Calibri"/>
                <a:cs typeface="Calibri"/>
                <a:sym typeface="Calibri"/>
              </a:rPr>
              <a:t>no dependence for BC is observed in any PM conditions and BC concentrations typical for Moscow region.</a:t>
            </a:r>
          </a:p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endParaRPr lang="en-US" sz="2000" b="0" i="0" u="none" strike="noStrike" cap="none" dirty="0" smtClean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85750" marR="0" lvl="0" indent="-158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endParaRPr sz="20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US" smtClean="0"/>
              <a:t>May 4-8th, EGU General Assembly 2020, PEEX Special Session</a:t>
            </a:r>
            <a:endParaRPr lang="en-US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13065" y="0"/>
            <a:ext cx="3678935" cy="52556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" name="Google Shape;491;p41"/>
          <p:cNvSpPr/>
          <p:nvPr/>
        </p:nvSpPr>
        <p:spPr>
          <a:xfrm>
            <a:off x="663455" y="403562"/>
            <a:ext cx="9751159" cy="31229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19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</a:pPr>
            <a:r>
              <a:rPr lang="en-US" sz="2400" b="1" i="1" u="none" strike="noStrike" cap="none" dirty="0">
                <a:solidFill>
                  <a:srgbClr val="000000"/>
                </a:solidFill>
                <a:sym typeface="Arial"/>
              </a:rPr>
              <a:t>Acknowledgements</a:t>
            </a:r>
            <a:r>
              <a:rPr lang="en-US" sz="2400" b="1" i="1" u="none" strike="noStrike" cap="none" dirty="0" smtClean="0">
                <a:solidFill>
                  <a:srgbClr val="000000"/>
                </a:solidFill>
                <a:sym typeface="Arial"/>
              </a:rPr>
              <a:t>.</a:t>
            </a:r>
          </a:p>
          <a:p>
            <a:pPr marL="0" marR="0" lvl="0" indent="0" algn="l" rtl="0">
              <a:lnSpc>
                <a:spcPct val="119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</a:pPr>
            <a:endParaRPr sz="1050" b="1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19000"/>
              </a:lnSpc>
              <a:spcBef>
                <a:spcPts val="10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</a:pPr>
            <a:r>
              <a:rPr lang="en-US" sz="2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We would like to thank  </a:t>
            </a:r>
            <a:r>
              <a:rPr lang="en-US" sz="2400" b="0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Zvenigorod</a:t>
            </a:r>
            <a:r>
              <a:rPr lang="en-US" sz="2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AERONET site </a:t>
            </a:r>
            <a:r>
              <a:rPr lang="en-US" sz="2400" b="0" i="0" u="none" strike="noStrike" cap="none" dirty="0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stuff  (IAP RAS)</a:t>
            </a:r>
            <a:r>
              <a:rPr lang="en-US" sz="2400" dirty="0" smtClean="0"/>
              <a:t> and Irina </a:t>
            </a:r>
            <a:r>
              <a:rPr lang="en-US" sz="2400" dirty="0" err="1" smtClean="0"/>
              <a:t>Shalygina</a:t>
            </a:r>
            <a:r>
              <a:rPr lang="ru-RU" sz="2400" dirty="0" smtClean="0"/>
              <a:t> (</a:t>
            </a:r>
            <a:r>
              <a:rPr lang="en-US" sz="2400" dirty="0" smtClean="0"/>
              <a:t>HMC) for IPD data.</a:t>
            </a:r>
            <a:endParaRPr sz="36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19000"/>
              </a:lnSpc>
              <a:spcBef>
                <a:spcPts val="100"/>
              </a:spcBef>
              <a:spcAft>
                <a:spcPts val="0"/>
              </a:spcAft>
              <a:buClr>
                <a:srgbClr val="000000"/>
              </a:buClr>
              <a:buSzPts val="400"/>
              <a:buFont typeface="Arial"/>
              <a:buNone/>
            </a:pPr>
            <a:endParaRPr sz="1050" b="0" i="0" u="none" strike="noStrike" cap="none" dirty="0">
              <a:solidFill>
                <a:srgbClr val="000000"/>
              </a:solidFill>
              <a:sym typeface="Arial"/>
            </a:endParaRPr>
          </a:p>
          <a:p>
            <a:pPr marL="0" marR="0" lvl="0" indent="0" algn="l" rtl="0">
              <a:lnSpc>
                <a:spcPct val="119000"/>
              </a:lnSpc>
              <a:spcBef>
                <a:spcPts val="100"/>
              </a:spcBef>
              <a:spcAft>
                <a:spcPts val="0"/>
              </a:spcAft>
              <a:buClr>
                <a:srgbClr val="000000"/>
              </a:buClr>
              <a:buSzPts val="400"/>
              <a:buFont typeface="Arial"/>
              <a:buNone/>
            </a:pPr>
            <a:endParaRPr sz="1050" b="0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19000"/>
              </a:lnSpc>
              <a:spcBef>
                <a:spcPts val="10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</a:pPr>
            <a:r>
              <a:rPr lang="en-US" sz="2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The work was supported by the Russian Science Foundation, grant # 18-17-00149.</a:t>
            </a:r>
            <a:endParaRPr sz="1050" b="0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19000"/>
              </a:lnSpc>
              <a:spcBef>
                <a:spcPts val="100"/>
              </a:spcBef>
              <a:spcAft>
                <a:spcPts val="0"/>
              </a:spcAft>
              <a:buClr>
                <a:srgbClr val="000000"/>
              </a:buClr>
              <a:buSzPts val="400"/>
              <a:buFont typeface="Arial"/>
              <a:buNone/>
            </a:pPr>
            <a:r>
              <a:rPr lang="en-US" sz="105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 </a:t>
            </a:r>
            <a:endParaRPr sz="1050" b="0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US" smtClean="0"/>
              <a:t>May 4-8th, EGU General Assembly 2020, PEEX Special Session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" name="Google Shape;112;p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0890" y="2607523"/>
            <a:ext cx="11780264" cy="3657546"/>
          </a:xfrm>
          <a:prstGeom prst="rect">
            <a:avLst/>
          </a:prstGeom>
          <a:noFill/>
          <a:ln>
            <a:noFill/>
          </a:ln>
        </p:spPr>
      </p:pic>
      <p:sp>
        <p:nvSpPr>
          <p:cNvPr id="113" name="Google Shape;113;p4"/>
          <p:cNvSpPr/>
          <p:nvPr/>
        </p:nvSpPr>
        <p:spPr>
          <a:xfrm>
            <a:off x="1485808" y="479799"/>
            <a:ext cx="9828013" cy="5847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 i="0" u="none" strike="noStrike" cap="none" dirty="0" smtClean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The  </a:t>
            </a:r>
            <a:r>
              <a:rPr lang="en-US" sz="3200" b="1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Moscow </a:t>
            </a:r>
            <a:r>
              <a:rPr lang="en-US" sz="3200" b="1" i="0" u="none" strike="noStrike" cap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AeroRadCity</a:t>
            </a:r>
            <a:r>
              <a:rPr lang="en-US" sz="3200" b="1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200" b="1" i="0" u="none" strike="noStrike" cap="none" dirty="0" smtClean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experiment, 2018-2019.</a:t>
            </a:r>
            <a:endParaRPr sz="2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266223" y="1174309"/>
            <a:ext cx="715571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/>
              <a:t>For understanding the physical </a:t>
            </a:r>
            <a:r>
              <a:rPr lang="en-US" sz="1600" b="1" dirty="0" smtClean="0"/>
              <a:t>processes of </a:t>
            </a:r>
            <a:r>
              <a:rPr lang="en-US" sz="1600" b="1" dirty="0"/>
              <a:t>generating different aerosol </a:t>
            </a:r>
            <a:r>
              <a:rPr lang="en-US" sz="1600" b="1" dirty="0" smtClean="0"/>
              <a:t>types, their relationship with gas-precursors and their consequences for solar irradiance an intensive measurement campaign </a:t>
            </a:r>
            <a:r>
              <a:rPr lang="en-US" sz="1600" b="1" dirty="0"/>
              <a:t>has been carried out in spring </a:t>
            </a:r>
            <a:r>
              <a:rPr lang="en-US" sz="1600" b="1" dirty="0" smtClean="0"/>
              <a:t>2018, and 2019 at </a:t>
            </a:r>
            <a:r>
              <a:rPr lang="en-US" sz="1600" b="1" dirty="0"/>
              <a:t>the Meteorological </a:t>
            </a:r>
            <a:r>
              <a:rPr lang="en-US" sz="1600" b="1" dirty="0" smtClean="0"/>
              <a:t>Observatory </a:t>
            </a:r>
            <a:r>
              <a:rPr lang="en-US" sz="1600" b="1" dirty="0" smtClean="0"/>
              <a:t>of </a:t>
            </a:r>
            <a:r>
              <a:rPr lang="en-US" sz="1600" b="1" dirty="0"/>
              <a:t>Moscow State </a:t>
            </a:r>
            <a:r>
              <a:rPr lang="en-US" sz="1600" b="1" dirty="0" smtClean="0"/>
              <a:t>University</a:t>
            </a:r>
            <a:r>
              <a:rPr lang="en-US" sz="1600" b="1" dirty="0" smtClean="0"/>
              <a:t> </a:t>
            </a:r>
            <a:r>
              <a:rPr lang="en-US" sz="1600" b="1" dirty="0"/>
              <a:t>(</a:t>
            </a:r>
            <a:r>
              <a:rPr lang="en-US" sz="1600" b="1" dirty="0" smtClean="0"/>
              <a:t>MO MSU).</a:t>
            </a:r>
            <a:endParaRPr lang="ru-RU" sz="1600" b="1" dirty="0"/>
          </a:p>
        </p:txBody>
      </p:sp>
      <p:sp>
        <p:nvSpPr>
          <p:cNvPr id="9" name="Нижний колонтитул 8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US" smtClean="0"/>
              <a:t>May 4-8th, EGU General Assembly 2020, PEEX Special Session</a:t>
            </a:r>
            <a:endParaRPr lang="en-US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39328" y="45258"/>
            <a:ext cx="3678935" cy="52556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9" name="Google Shape;129;p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747006" y="1344723"/>
            <a:ext cx="7184644" cy="4207968"/>
          </a:xfrm>
          <a:prstGeom prst="rect">
            <a:avLst/>
          </a:prstGeom>
          <a:noFill/>
          <a:ln>
            <a:noFill/>
          </a:ln>
        </p:spPr>
      </p:pic>
      <p:sp>
        <p:nvSpPr>
          <p:cNvPr id="127" name="Google Shape;127;p5"/>
          <p:cNvSpPr txBox="1">
            <a:spLocks noGrp="1"/>
          </p:cNvSpPr>
          <p:nvPr>
            <p:ph type="title"/>
          </p:nvPr>
        </p:nvSpPr>
        <p:spPr>
          <a:xfrm>
            <a:off x="2385609" y="-143115"/>
            <a:ext cx="5556398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 b="1" dirty="0"/>
              <a:t>COSMO-ART </a:t>
            </a:r>
            <a:r>
              <a:rPr lang="en-US" b="1" dirty="0" smtClean="0"/>
              <a:t>model:</a:t>
            </a:r>
            <a:endParaRPr b="1" dirty="0"/>
          </a:p>
        </p:txBody>
      </p:sp>
      <p:sp>
        <p:nvSpPr>
          <p:cNvPr id="130" name="Google Shape;130;p5"/>
          <p:cNvSpPr txBox="1"/>
          <p:nvPr/>
        </p:nvSpPr>
        <p:spPr>
          <a:xfrm>
            <a:off x="9298582" y="6075185"/>
            <a:ext cx="3053161" cy="6462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0" i="1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B. Vogel, </a:t>
            </a:r>
            <a:r>
              <a:rPr lang="en-US" sz="1800" b="0" i="1" u="none" strike="noStrike" cap="none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et al. ACP</a:t>
            </a:r>
            <a:r>
              <a:rPr lang="en-US" sz="1800" b="0" i="1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en-US" sz="1800" b="0" i="1" u="none" strike="noStrike" cap="none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2009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i="1" dirty="0" err="1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Vil’fand</a:t>
            </a:r>
            <a:r>
              <a:rPr lang="en-US" sz="1800" i="1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et al., 2017</a:t>
            </a:r>
            <a:r>
              <a:rPr lang="en-US" sz="1800" b="0" i="1" u="none" strike="noStrike" cap="none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sz="1800" b="0" i="1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31" name="Google Shape;131;p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63227" y="4983479"/>
            <a:ext cx="4244765" cy="1419435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3227" y="2991257"/>
            <a:ext cx="4438641" cy="1877255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339328" y="45258"/>
            <a:ext cx="3678935" cy="525563"/>
          </a:xfrm>
          <a:prstGeom prst="rect">
            <a:avLst/>
          </a:prstGeom>
        </p:spPr>
      </p:pic>
      <p:sp>
        <p:nvSpPr>
          <p:cNvPr id="8" name="Нижний колонтитул 2"/>
          <p:cNvSpPr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r>
              <a:rPr lang="en-US" dirty="0" smtClean="0"/>
              <a:t>May 4-8th, EGU General Assembly 2020, PEEX Special Session</a:t>
            </a:r>
            <a:endParaRPr lang="en-US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97702" y="933069"/>
            <a:ext cx="4349304" cy="1943221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4401839" y="712639"/>
            <a:ext cx="6788616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/>
          </a:p>
          <a:p>
            <a:r>
              <a:rPr lang="en-US" b="1" dirty="0"/>
              <a:t>COSMO-Ru7-ART is the system for operational pollutant concentration forecast for the Moscow region </a:t>
            </a:r>
          </a:p>
          <a:p>
            <a:r>
              <a:rPr lang="en-US" b="1" dirty="0" smtClean="0"/>
              <a:t> </a:t>
            </a:r>
            <a:endParaRPr lang="en-US" b="1" dirty="0"/>
          </a:p>
          <a:p>
            <a:r>
              <a:rPr lang="en-US" dirty="0" smtClean="0">
                <a:latin typeface="Arial" panose="020B0604020202020204" pitchFamily="34" charset="0"/>
              </a:rPr>
              <a:t> 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9"/>
          <p:cNvSpPr txBox="1">
            <a:spLocks noGrp="1"/>
          </p:cNvSpPr>
          <p:nvPr>
            <p:ph type="title"/>
          </p:nvPr>
        </p:nvSpPr>
        <p:spPr>
          <a:xfrm>
            <a:off x="428244" y="508779"/>
            <a:ext cx="11763756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rPr lang="en-US" sz="2800" b="1" dirty="0" smtClean="0"/>
              <a:t>Variability of different aerosol characteristics</a:t>
            </a:r>
            <a:br>
              <a:rPr lang="en-US" sz="2800" b="1" dirty="0" smtClean="0"/>
            </a:br>
            <a:r>
              <a:rPr lang="en-US" sz="2800" b="1" dirty="0" smtClean="0">
                <a:solidFill>
                  <a:srgbClr val="FF0000"/>
                </a:solidFill>
              </a:rPr>
              <a:t>AOD500</a:t>
            </a:r>
            <a:r>
              <a:rPr lang="en-US" sz="2800" b="1" dirty="0" smtClean="0">
                <a:solidFill>
                  <a:srgbClr val="FF0000"/>
                </a:solidFill>
              </a:rPr>
              <a:t>, </a:t>
            </a:r>
            <a:r>
              <a:rPr lang="en-US" sz="2800" b="1" dirty="0" smtClean="0">
                <a:solidFill>
                  <a:srgbClr val="FF0000"/>
                </a:solidFill>
              </a:rPr>
              <a:t>AOD </a:t>
            </a:r>
            <a:r>
              <a:rPr lang="en-US" sz="2800" b="1" dirty="0" smtClean="0">
                <a:solidFill>
                  <a:srgbClr val="FF0000"/>
                </a:solidFill>
              </a:rPr>
              <a:t>coarse/total ratio</a:t>
            </a:r>
            <a:r>
              <a:rPr lang="en-US" sz="2800" b="1" dirty="0" smtClean="0"/>
              <a:t>,  </a:t>
            </a:r>
            <a:r>
              <a:rPr lang="en-US" sz="2800" b="1" dirty="0" smtClean="0">
                <a:solidFill>
                  <a:schemeClr val="accent1"/>
                </a:solidFill>
              </a:rPr>
              <a:t>PM10(mgm</a:t>
            </a:r>
            <a:r>
              <a:rPr lang="en-US" sz="2800" b="1" baseline="30000" dirty="0" smtClean="0">
                <a:solidFill>
                  <a:schemeClr val="accent1"/>
                </a:solidFill>
              </a:rPr>
              <a:t>-3</a:t>
            </a:r>
            <a:r>
              <a:rPr lang="en-US" sz="2800" b="1" dirty="0" smtClean="0">
                <a:solidFill>
                  <a:schemeClr val="accent1"/>
                </a:solidFill>
              </a:rPr>
              <a:t>)</a:t>
            </a:r>
            <a:r>
              <a:rPr lang="en-US" sz="2800" b="1" dirty="0" smtClean="0"/>
              <a:t>, </a:t>
            </a:r>
            <a:r>
              <a:rPr lang="en-US" sz="2800" b="1" dirty="0" smtClean="0">
                <a:solidFill>
                  <a:srgbClr val="92D050"/>
                </a:solidFill>
              </a:rPr>
              <a:t>Black Carbon (BC, mkgm</a:t>
            </a:r>
            <a:r>
              <a:rPr lang="en-US" sz="2800" b="1" baseline="30000" dirty="0" smtClean="0">
                <a:solidFill>
                  <a:srgbClr val="92D050"/>
                </a:solidFill>
              </a:rPr>
              <a:t>-3</a:t>
            </a:r>
            <a:r>
              <a:rPr lang="en-US" sz="2800" b="1" dirty="0" smtClean="0">
                <a:solidFill>
                  <a:srgbClr val="92D050"/>
                </a:solidFill>
              </a:rPr>
              <a:t>)</a:t>
            </a:r>
            <a:r>
              <a:rPr lang="en-US" sz="2800" b="1" dirty="0" smtClean="0"/>
              <a:t>, and </a:t>
            </a:r>
            <a:r>
              <a:rPr lang="en-US" sz="2800" b="1" dirty="0" smtClean="0"/>
              <a:t>Intensity </a:t>
            </a:r>
            <a:r>
              <a:rPr lang="en-US" sz="2800" b="1" dirty="0" smtClean="0"/>
              <a:t>of </a:t>
            </a:r>
            <a:r>
              <a:rPr lang="en-US" sz="2800" b="1" dirty="0"/>
              <a:t>P</a:t>
            </a:r>
            <a:r>
              <a:rPr lang="en-US" sz="2800" b="1" dirty="0" smtClean="0"/>
              <a:t>article </a:t>
            </a:r>
            <a:r>
              <a:rPr lang="en-US" sz="2800" b="1" dirty="0"/>
              <a:t>D</a:t>
            </a:r>
            <a:r>
              <a:rPr lang="en-US" sz="2800" b="1" dirty="0" smtClean="0"/>
              <a:t>ispersion </a:t>
            </a:r>
            <a:r>
              <a:rPr lang="en-US" sz="2800" b="1" dirty="0" smtClean="0"/>
              <a:t>(</a:t>
            </a:r>
            <a:r>
              <a:rPr lang="en-US" sz="2800" b="1" dirty="0" smtClean="0"/>
              <a:t>IPD, in black) </a:t>
            </a:r>
            <a:r>
              <a:rPr lang="en-US" sz="2800" b="1" dirty="0" smtClean="0"/>
              <a:t>for  quasi-homogeneous synoptic periods. 2018-2019.</a:t>
            </a:r>
            <a:endParaRPr sz="2800" b="1" dirty="0"/>
          </a:p>
        </p:txBody>
      </p:sp>
      <p:pic>
        <p:nvPicPr>
          <p:cNvPr id="156" name="Google Shape;156;p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67275" y="1971230"/>
            <a:ext cx="11857450" cy="454025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Нижний колонтитул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US" dirty="0" smtClean="0"/>
              <a:t>May 4-8th, EGU General Assembly 2020, PEEX Special Session</a:t>
            </a:r>
            <a:endParaRPr lang="en-US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630553" y="0"/>
            <a:ext cx="3561447" cy="508779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9702149" y="1737052"/>
            <a:ext cx="23225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/>
              <a:t>IPD evaluation according to </a:t>
            </a:r>
            <a:r>
              <a:rPr lang="en-US" i="1" dirty="0" err="1" smtClean="0"/>
              <a:t>Kuznetsova</a:t>
            </a:r>
            <a:r>
              <a:rPr lang="en-US" i="1" dirty="0" smtClean="0"/>
              <a:t> et al., 2014</a:t>
            </a:r>
            <a:endParaRPr lang="ru-RU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g7fde65cd0a_0_9"/>
          <p:cNvSpPr txBox="1">
            <a:spLocks noGrp="1"/>
          </p:cNvSpPr>
          <p:nvPr>
            <p:ph type="title"/>
          </p:nvPr>
        </p:nvSpPr>
        <p:spPr>
          <a:xfrm>
            <a:off x="58874" y="-188297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US" dirty="0" smtClean="0"/>
              <a:t>How to avoid </a:t>
            </a:r>
            <a:r>
              <a:rPr lang="en-US" dirty="0"/>
              <a:t>Biomass burning </a:t>
            </a:r>
            <a:r>
              <a:rPr lang="en-US" dirty="0" smtClean="0"/>
              <a:t>(BB) aerosol</a:t>
            </a:r>
            <a:r>
              <a:rPr lang="en-US" dirty="0"/>
              <a:t>?</a:t>
            </a:r>
            <a:endParaRPr dirty="0"/>
          </a:p>
        </p:txBody>
      </p:sp>
      <p:pic>
        <p:nvPicPr>
          <p:cNvPr id="194" name="Google Shape;194;g7fde65cd0a_0_9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825167" y="1596729"/>
            <a:ext cx="3119085" cy="2283911"/>
          </a:xfrm>
          <a:prstGeom prst="rect">
            <a:avLst/>
          </a:prstGeom>
          <a:noFill/>
          <a:ln>
            <a:noFill/>
          </a:ln>
        </p:spPr>
      </p:pic>
      <p:sp>
        <p:nvSpPr>
          <p:cNvPr id="195" name="Google Shape;195;g7fde65cd0a_0_9"/>
          <p:cNvSpPr txBox="1"/>
          <p:nvPr/>
        </p:nvSpPr>
        <p:spPr>
          <a:xfrm>
            <a:off x="8449056" y="3793289"/>
            <a:ext cx="3936535" cy="445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en-US" sz="2400" b="0" i="1" u="none" strike="noStrike" cap="none" dirty="0" smtClea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An example on advection of BB aerosol 29.04.2019</a:t>
            </a:r>
            <a:endParaRPr sz="3200" b="0" i="1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aphicFrame>
        <p:nvGraphicFramePr>
          <p:cNvPr id="11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22661815"/>
              </p:ext>
            </p:extLst>
          </p:nvPr>
        </p:nvGraphicFramePr>
        <p:xfrm>
          <a:off x="10574474" y="0"/>
          <a:ext cx="1558254" cy="159672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0" name="Photo Editor Photo" r:id="rId5" imgW="2314286" imgH="2371429" progId="MSPhotoEd.3">
                  <p:embed/>
                </p:oleObj>
              </mc:Choice>
              <mc:Fallback>
                <p:oleObj name="Photo Editor Photo" r:id="rId5" imgW="2314286" imgH="2371429" progId="MSPhotoEd.3">
                  <p:embed/>
                  <p:pic>
                    <p:nvPicPr>
                      <p:cNvPr id="6149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574474" y="0"/>
                        <a:ext cx="1558254" cy="159672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8964978" y="5338536"/>
            <a:ext cx="290469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1" dirty="0" smtClean="0"/>
              <a:t>AAE</a:t>
            </a:r>
            <a:r>
              <a:rPr lang="en-US" dirty="0" smtClean="0"/>
              <a:t> – Angstrom Absorption Extinction parameter 440-870nm from CIMEL sun photometer</a:t>
            </a:r>
            <a:endParaRPr lang="ru-RU" dirty="0"/>
          </a:p>
        </p:txBody>
      </p:sp>
      <p:grpSp>
        <p:nvGrpSpPr>
          <p:cNvPr id="6" name="Группа 5"/>
          <p:cNvGrpSpPr/>
          <p:nvPr/>
        </p:nvGrpSpPr>
        <p:grpSpPr>
          <a:xfrm>
            <a:off x="58874" y="1057476"/>
            <a:ext cx="7797799" cy="5471623"/>
            <a:chOff x="58874" y="1057476"/>
            <a:chExt cx="7797799" cy="5471623"/>
          </a:xfrm>
        </p:grpSpPr>
        <p:pic>
          <p:nvPicPr>
            <p:cNvPr id="197" name="Google Shape;197;g7fde65cd0a_0_9"/>
            <p:cNvPicPr preferRelativeResize="0"/>
            <p:nvPr/>
          </p:nvPicPr>
          <p:blipFill>
            <a:blip r:embed="rId7">
              <a:alphaModFix/>
            </a:blip>
            <a:stretch>
              <a:fillRect/>
            </a:stretch>
          </p:blipFill>
          <p:spPr>
            <a:xfrm>
              <a:off x="58874" y="1057476"/>
              <a:ext cx="7797799" cy="5471623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5" name="TextBox 4"/>
            <p:cNvSpPr txBox="1"/>
            <p:nvPr/>
          </p:nvSpPr>
          <p:spPr>
            <a:xfrm>
              <a:off x="4121101" y="3679362"/>
              <a:ext cx="844091" cy="307777"/>
            </a:xfrm>
            <a:prstGeom prst="rect">
              <a:avLst/>
            </a:prstGeom>
            <a:solidFill>
              <a:schemeClr val="lt1"/>
            </a:solidFill>
          </p:spPr>
          <p:txBody>
            <a:bodyPr wrap="square" lIns="18000" rIns="18000" rtlCol="0">
              <a:spAutoFit/>
            </a:bodyPr>
            <a:lstStyle/>
            <a:p>
              <a:r>
                <a:rPr lang="en-US" dirty="0" smtClean="0"/>
                <a:t>backward</a:t>
              </a:r>
              <a:endParaRPr lang="ru-RU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p10"/>
          <p:cNvSpPr txBox="1">
            <a:spLocks noGrp="1"/>
          </p:cNvSpPr>
          <p:nvPr>
            <p:ph type="title"/>
          </p:nvPr>
        </p:nvSpPr>
        <p:spPr>
          <a:xfrm>
            <a:off x="208362" y="466919"/>
            <a:ext cx="889195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</a:pPr>
            <a:r>
              <a:rPr lang="en-US" sz="2800" b="1" dirty="0" smtClean="0"/>
              <a:t>Mean ААЕ </a:t>
            </a:r>
            <a:r>
              <a:rPr lang="en-US" sz="2800" b="1" dirty="0"/>
              <a:t>(Angstrom absorption exponent </a:t>
            </a:r>
            <a:r>
              <a:rPr lang="en-US" sz="2800" b="1" dirty="0" smtClean="0"/>
              <a:t>440-870), </a:t>
            </a:r>
            <a:r>
              <a:rPr lang="en-US" sz="2800" b="1" dirty="0"/>
              <a:t>АОТ675, BC/PM10 </a:t>
            </a:r>
            <a:r>
              <a:rPr lang="en-US" sz="2800" b="1" dirty="0" smtClean="0"/>
              <a:t>ratio for </a:t>
            </a:r>
            <a:r>
              <a:rPr lang="en-US" sz="2800" b="1" dirty="0"/>
              <a:t>conditions </a:t>
            </a:r>
            <a:r>
              <a:rPr lang="en-US" sz="2800" b="1" dirty="0" smtClean="0"/>
              <a:t>with </a:t>
            </a:r>
            <a:r>
              <a:rPr lang="en-US" sz="2800" b="1" dirty="0"/>
              <a:t>typical and affected </a:t>
            </a:r>
            <a:r>
              <a:rPr lang="en-US" sz="2800" b="1" dirty="0" smtClean="0"/>
              <a:t>by smoke BB </a:t>
            </a:r>
            <a:r>
              <a:rPr lang="en-US" sz="2800" b="1" dirty="0" smtClean="0"/>
              <a:t>aerosol </a:t>
            </a:r>
            <a:endParaRPr sz="2800" b="1" dirty="0"/>
          </a:p>
        </p:txBody>
      </p:sp>
      <p:pic>
        <p:nvPicPr>
          <p:cNvPr id="205" name="Google Shape;205;p1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34930" y="1771472"/>
            <a:ext cx="5885887" cy="4584878"/>
          </a:xfrm>
          <a:prstGeom prst="rect">
            <a:avLst/>
          </a:prstGeom>
          <a:noFill/>
          <a:ln>
            <a:noFill/>
          </a:ln>
        </p:spPr>
      </p:pic>
      <p:pic>
        <p:nvPicPr>
          <p:cNvPr id="206" name="Google Shape;206;p1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661895" y="2962656"/>
            <a:ext cx="4330923" cy="2480815"/>
          </a:xfrm>
          <a:prstGeom prst="rect">
            <a:avLst/>
          </a:prstGeom>
          <a:noFill/>
          <a:ln>
            <a:noFill/>
          </a:ln>
        </p:spPr>
      </p:pic>
      <p:sp>
        <p:nvSpPr>
          <p:cNvPr id="207" name="Google Shape;207;p10"/>
          <p:cNvSpPr txBox="1"/>
          <p:nvPr/>
        </p:nvSpPr>
        <p:spPr>
          <a:xfrm>
            <a:off x="9100312" y="1969948"/>
            <a:ext cx="2815220" cy="6462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Advection of BC from the  biomass burning sources</a:t>
            </a:r>
            <a:endParaRPr sz="1800" b="1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208" name="Google Shape;208;p10"/>
          <p:cNvCxnSpPr/>
          <p:nvPr/>
        </p:nvCxnSpPr>
        <p:spPr>
          <a:xfrm flipH="1">
            <a:off x="10350501" y="2591457"/>
            <a:ext cx="457707" cy="1472454"/>
          </a:xfrm>
          <a:prstGeom prst="straightConnector1">
            <a:avLst/>
          </a:prstGeom>
          <a:noFill/>
          <a:ln w="22225" cap="flat" cmpd="sng">
            <a:solidFill>
              <a:srgbClr val="FF0000"/>
            </a:solidFill>
            <a:prstDash val="solid"/>
            <a:miter lim="800000"/>
            <a:headEnd type="none" w="sm" len="sm"/>
            <a:tailEnd type="triangle" w="med" len="med"/>
          </a:ln>
        </p:spPr>
      </p:cxnSp>
      <p:sp>
        <p:nvSpPr>
          <p:cNvPr id="4" name="16-конечная звезда 3"/>
          <p:cNvSpPr/>
          <p:nvPr/>
        </p:nvSpPr>
        <p:spPr>
          <a:xfrm>
            <a:off x="1574800" y="1973550"/>
            <a:ext cx="469900" cy="411500"/>
          </a:xfrm>
          <a:prstGeom prst="star16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339328" y="45258"/>
            <a:ext cx="3678935" cy="52556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7" grpId="0"/>
      <p:bldP spid="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p11"/>
          <p:cNvSpPr txBox="1">
            <a:spLocks noGrp="1"/>
          </p:cNvSpPr>
          <p:nvPr>
            <p:ph type="title"/>
          </p:nvPr>
        </p:nvSpPr>
        <p:spPr>
          <a:xfrm>
            <a:off x="0" y="474525"/>
            <a:ext cx="1228879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959"/>
              <a:buFont typeface="Calibri"/>
              <a:buNone/>
            </a:pPr>
            <a:r>
              <a:rPr lang="en-US" sz="3206" b="1" dirty="0"/>
              <a:t>Black carbon aerosol: </a:t>
            </a:r>
            <a:r>
              <a:rPr lang="en-US" sz="3206" b="1" dirty="0" smtClean="0"/>
              <a:t>comparisons </a:t>
            </a:r>
            <a:r>
              <a:rPr lang="en-US" sz="3206" b="1" dirty="0"/>
              <a:t>between </a:t>
            </a:r>
            <a:r>
              <a:rPr lang="en-US" sz="3206" b="1" dirty="0" smtClean="0"/>
              <a:t>model </a:t>
            </a:r>
            <a:r>
              <a:rPr lang="en-US" sz="3206" b="1" dirty="0"/>
              <a:t>and </a:t>
            </a:r>
            <a:r>
              <a:rPr lang="en-US" sz="3206" b="1" dirty="0" smtClean="0"/>
              <a:t>measurements</a:t>
            </a:r>
            <a:r>
              <a:rPr lang="en-US" sz="3206" b="1" dirty="0"/>
              <a:t/>
            </a:r>
            <a:br>
              <a:rPr lang="en-US" sz="3206" b="1" dirty="0"/>
            </a:br>
            <a:endParaRPr sz="3206" b="1" dirty="0">
              <a:solidFill>
                <a:srgbClr val="FF0000"/>
              </a:solidFill>
            </a:endParaRPr>
          </a:p>
        </p:txBody>
      </p:sp>
      <p:pic>
        <p:nvPicPr>
          <p:cNvPr id="224" name="Google Shape;224;p1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767213" y="1800225"/>
            <a:ext cx="5276850" cy="29908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27" name="Google Shape;227;p1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71499" y="1454138"/>
            <a:ext cx="6343313" cy="4298962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Нижний колонтитул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US" smtClean="0"/>
              <a:t>May 4-8th, EGU General Assembly 2020, PEEX Special Session</a:t>
            </a:r>
            <a:endParaRPr lang="en-US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339328" y="45258"/>
            <a:ext cx="3678935" cy="525563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7434072" y="5193792"/>
            <a:ext cx="385876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IPD1 – very stable atmosphere</a:t>
            </a:r>
          </a:p>
          <a:p>
            <a:r>
              <a:rPr lang="en-US" dirty="0" smtClean="0"/>
              <a:t>IPD2 - intermediate</a:t>
            </a:r>
          </a:p>
          <a:p>
            <a:r>
              <a:rPr lang="en-US" dirty="0" smtClean="0"/>
              <a:t>IPD3 – unstable atmosphere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232;p14"/>
          <p:cNvSpPr/>
          <p:nvPr/>
        </p:nvSpPr>
        <p:spPr>
          <a:xfrm>
            <a:off x="228601" y="297109"/>
            <a:ext cx="5257800" cy="19389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US" sz="2400" b="1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Measured </a:t>
            </a:r>
            <a:r>
              <a:rPr lang="en-US" sz="2400" b="1" i="0" u="none" strike="noStrike" cap="none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and modelled mass concentrations of Black </a:t>
            </a:r>
            <a:r>
              <a:rPr lang="en-US" sz="2400" b="1" i="0" u="none" strike="noStrike" cap="none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carbon (BC) </a:t>
            </a:r>
            <a:r>
              <a:rPr lang="en-US" sz="2400" b="1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versus PM, NO</a:t>
            </a:r>
            <a:r>
              <a:rPr lang="en-US" sz="2400" b="1" i="0" u="none" strike="noStrike" cap="none" baseline="-250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r>
              <a:rPr lang="en-US" sz="2400" b="1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and SO</a:t>
            </a:r>
            <a:r>
              <a:rPr lang="en-US" sz="2400" b="1" i="0" u="none" strike="noStrike" cap="none" baseline="-250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r>
              <a:rPr lang="en-US" sz="2400" b="1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400" b="1" i="0" u="none" strike="noStrike" cap="none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at </a:t>
            </a:r>
            <a:r>
              <a:rPr lang="en-US" sz="2400" b="1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different Intensity of Particle Dispersion (IPD) levels </a:t>
            </a:r>
            <a:endParaRPr sz="2400" b="1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3" name="Google Shape;233;p14"/>
          <p:cNvSpPr/>
          <p:nvPr/>
        </p:nvSpPr>
        <p:spPr>
          <a:xfrm>
            <a:off x="88370" y="3810233"/>
            <a:ext cx="5278803" cy="1511434"/>
          </a:xfrm>
          <a:prstGeom prst="rect">
            <a:avLst/>
          </a:prstGeom>
          <a:noFill/>
          <a:ln w="12700" cap="flat" cmpd="sng">
            <a:noFill/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>
              <a:buSzPts val="1800"/>
            </a:pPr>
            <a:r>
              <a:rPr lang="en-US" sz="2400" dirty="0" smtClean="0">
                <a:solidFill>
                  <a:schemeClr val="accent2">
                    <a:lumMod val="75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No</a:t>
            </a:r>
            <a:r>
              <a:rPr lang="en-US" sz="2400" dirty="0" smtClean="0">
                <a:solidFill>
                  <a:schemeClr val="accent2">
                    <a:lumMod val="75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400" dirty="0" smtClean="0">
                <a:solidFill>
                  <a:schemeClr val="accent2">
                    <a:lumMod val="75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correlation between </a:t>
            </a:r>
            <a:r>
              <a:rPr lang="en-US" sz="2400" dirty="0" smtClean="0">
                <a:solidFill>
                  <a:schemeClr val="accent2">
                    <a:lumMod val="75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measured BC </a:t>
            </a:r>
            <a:r>
              <a:rPr lang="en-US" sz="2400" dirty="0" smtClean="0">
                <a:solidFill>
                  <a:schemeClr val="accent2">
                    <a:lumMod val="75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and</a:t>
            </a:r>
            <a:r>
              <a:rPr lang="en-US" sz="2400" dirty="0" smtClean="0">
                <a:solidFill>
                  <a:schemeClr val="accent2">
                    <a:lumMod val="75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 SO</a:t>
            </a:r>
            <a:r>
              <a:rPr lang="en-US" sz="2400" baseline="-25000" dirty="0" smtClean="0">
                <a:solidFill>
                  <a:schemeClr val="accent2">
                    <a:lumMod val="75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2</a:t>
            </a:r>
            <a:r>
              <a:rPr lang="en-US" sz="2400" dirty="0">
                <a:solidFill>
                  <a:schemeClr val="accent2">
                    <a:lumMod val="75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400" dirty="0" smtClean="0">
                <a:solidFill>
                  <a:schemeClr val="accent2">
                    <a:lumMod val="75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d</a:t>
            </a:r>
            <a:r>
              <a:rPr lang="en-US" sz="2400" dirty="0" smtClean="0">
                <a:solidFill>
                  <a:schemeClr val="accent2">
                    <a:lumMod val="75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ue </a:t>
            </a:r>
            <a:r>
              <a:rPr lang="en-US" sz="2400" dirty="0" smtClean="0">
                <a:solidFill>
                  <a:schemeClr val="accent2">
                    <a:lumMod val="75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to extremely </a:t>
            </a:r>
            <a:r>
              <a:rPr lang="en-US" sz="2400" dirty="0">
                <a:solidFill>
                  <a:schemeClr val="accent2">
                    <a:lumMod val="75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low SO</a:t>
            </a:r>
            <a:r>
              <a:rPr lang="en-US" sz="2400" baseline="-25000" dirty="0">
                <a:solidFill>
                  <a:schemeClr val="accent2">
                    <a:lumMod val="75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2</a:t>
            </a:r>
            <a:r>
              <a:rPr lang="en-US" sz="2400" dirty="0">
                <a:solidFill>
                  <a:schemeClr val="accent2">
                    <a:lumMod val="75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400" dirty="0" smtClean="0">
                <a:solidFill>
                  <a:schemeClr val="accent2">
                    <a:lumMod val="75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concentrations in </a:t>
            </a:r>
            <a:r>
              <a:rPr lang="en-US" sz="2400" dirty="0" smtClean="0">
                <a:solidFill>
                  <a:schemeClr val="accent2">
                    <a:lumMod val="75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Moscow in contrast with modelled data.</a:t>
            </a:r>
            <a:endParaRPr sz="2400" dirty="0">
              <a:solidFill>
                <a:schemeClr val="accent2">
                  <a:lumMod val="75000"/>
                </a:schemeClr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4" name="Google Shape;234;p14"/>
          <p:cNvSpPr/>
          <p:nvPr/>
        </p:nvSpPr>
        <p:spPr>
          <a:xfrm>
            <a:off x="708119" y="2548916"/>
            <a:ext cx="4039303" cy="998067"/>
          </a:xfrm>
          <a:prstGeom prst="rect">
            <a:avLst/>
          </a:prstGeom>
          <a:solidFill>
            <a:schemeClr val="bg1"/>
          </a:solidFill>
          <a:ln w="12700" cap="flat" cmpd="sng">
            <a:solidFill>
              <a:srgbClr val="FFFFF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2400" b="0" i="0" u="none" strike="noStrike" cap="none" dirty="0" smtClean="0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An existing correlation between BC  and  NO</a:t>
            </a:r>
            <a:r>
              <a:rPr lang="en-US" sz="2400" b="0" i="0" u="none" strike="noStrike" cap="none" baseline="-25000" dirty="0" smtClean="0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2</a:t>
            </a:r>
            <a:r>
              <a:rPr lang="en-US" sz="2400" b="0" i="0" u="none" strike="noStrike" cap="none" dirty="0" smtClean="0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400" b="0" i="0" u="none" strike="noStrike" cap="none" dirty="0" smtClean="0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 concentrations  </a:t>
            </a:r>
            <a:r>
              <a:rPr lang="en-US" sz="2400" b="0" i="0" u="none" strike="noStrike" cap="none" dirty="0" smtClean="0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due </a:t>
            </a:r>
            <a:r>
              <a:rPr lang="en-US" sz="2400" b="0" i="0" u="none" strike="noStrike" cap="none" dirty="0" smtClean="0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to same source of traffic  </a:t>
            </a:r>
            <a:r>
              <a:rPr lang="en-US" sz="2400" b="0" i="0" u="none" strike="noStrike" cap="none" dirty="0" smtClean="0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emissions</a:t>
            </a:r>
            <a:r>
              <a:rPr lang="en-US" sz="2400" dirty="0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endParaRPr sz="2400" b="0" i="0" u="none" strike="noStrike" cap="none" dirty="0">
              <a:solidFill>
                <a:srgbClr val="0070C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5" name="Google Shape;235;p14"/>
          <p:cNvSpPr txBox="1"/>
          <p:nvPr/>
        </p:nvSpPr>
        <p:spPr>
          <a:xfrm>
            <a:off x="6210124" y="0"/>
            <a:ext cx="5695950" cy="3077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 i="0" u="none" strike="noStrike" cap="none" dirty="0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Measurements                                                 Modelling</a:t>
            </a:r>
            <a:endParaRPr sz="1400" b="1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aphicFrame>
        <p:nvGraphicFramePr>
          <p:cNvPr id="236" name="Google Shape;236;p14"/>
          <p:cNvGraphicFramePr/>
          <p:nvPr>
            <p:extLst>
              <p:ext uri="{D42A27DB-BD31-4B8C-83A1-F6EECF244321}">
                <p14:modId xmlns:p14="http://schemas.microsoft.com/office/powerpoint/2010/main" val="1623615310"/>
              </p:ext>
            </p:extLst>
          </p:nvPr>
        </p:nvGraphicFramePr>
        <p:xfrm>
          <a:off x="178426" y="5496787"/>
          <a:ext cx="5307975" cy="891540"/>
        </p:xfrm>
        <a:graphic>
          <a:graphicData uri="http://schemas.openxmlformats.org/drawingml/2006/table">
            <a:tbl>
              <a:tblPr firstRow="1" firstCol="1" bandRow="1">
                <a:noFill/>
                <a:tableStyleId>{1B082CDF-D66B-49F4-86FD-6BFAE950575C}</a:tableStyleId>
              </a:tblPr>
              <a:tblGrid>
                <a:gridCol w="53079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6510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300" b="1" u="none" strike="noStrike" cap="none"/>
                        <a:t>BC = 35.986 * PM10 + 0.1114      (R = 0.63)</a:t>
                      </a:r>
                      <a:endParaRPr sz="1300" b="1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8575" marR="68575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6510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300" b="1" u="none" strike="noStrike" cap="none" dirty="0"/>
                        <a:t>BC = 67.19 * NO + 0.7301            (R = 0.69)</a:t>
                      </a:r>
                      <a:endParaRPr sz="1300" b="1" u="none" strike="noStrike" cap="none" dirty="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8575" marR="68575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6510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300" b="1" u="none" strike="noStrike" cap="none" dirty="0"/>
                        <a:t>BC = 35.495 * NO</a:t>
                      </a:r>
                      <a:r>
                        <a:rPr lang="en-US" sz="1300" b="1" u="none" strike="noStrike" cap="none" baseline="-25000" dirty="0"/>
                        <a:t>2</a:t>
                      </a:r>
                      <a:r>
                        <a:rPr lang="en-US" sz="1300" b="1" u="none" strike="noStrike" cap="none" dirty="0"/>
                        <a:t> + 0.1745         (R</a:t>
                      </a:r>
                      <a:r>
                        <a:rPr lang="en-US" sz="1300" b="1" u="none" strike="noStrike" cap="none" baseline="30000" dirty="0"/>
                        <a:t> </a:t>
                      </a:r>
                      <a:r>
                        <a:rPr lang="en-US" sz="1300" b="1" u="none" strike="noStrike" cap="none" dirty="0"/>
                        <a:t>= 0.7)</a:t>
                      </a:r>
                      <a:endParaRPr sz="1300" b="1" u="none" strike="noStrike" cap="none" dirty="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8575" marR="68575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237" name="Google Shape;237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580200" y="297109"/>
            <a:ext cx="6325874" cy="6499749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Стрелка вправо 2"/>
          <p:cNvSpPr/>
          <p:nvPr/>
        </p:nvSpPr>
        <p:spPr>
          <a:xfrm>
            <a:off x="4629224" y="2778369"/>
            <a:ext cx="950976" cy="347472"/>
          </a:xfrm>
          <a:prstGeom prst="rightArrow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Стрелка вправо 11"/>
          <p:cNvSpPr/>
          <p:nvPr/>
        </p:nvSpPr>
        <p:spPr>
          <a:xfrm>
            <a:off x="4708297" y="4827025"/>
            <a:ext cx="950976" cy="347472"/>
          </a:xfrm>
          <a:prstGeom prst="rightArrow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3" grpId="0"/>
      <p:bldP spid="234" grpId="0" animBg="1"/>
      <p:bldP spid="3" grpId="0" animBg="1"/>
      <p:bldP spid="12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695</TotalTime>
  <Words>1699</Words>
  <Application>Microsoft Office PowerPoint</Application>
  <PresentationFormat>Широкоэкранный</PresentationFormat>
  <Paragraphs>189</Paragraphs>
  <Slides>25</Slides>
  <Notes>25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25</vt:i4>
      </vt:variant>
    </vt:vector>
  </HeadingPairs>
  <TitlesOfParts>
    <vt:vector size="34" baseType="lpstr">
      <vt:lpstr>PT Sans</vt:lpstr>
      <vt:lpstr>Times New Roman</vt:lpstr>
      <vt:lpstr>Comic Sans MS</vt:lpstr>
      <vt:lpstr>Arial</vt:lpstr>
      <vt:lpstr>Gill Sans</vt:lpstr>
      <vt:lpstr>Calibri</vt:lpstr>
      <vt:lpstr>Noto Sans Symbols</vt:lpstr>
      <vt:lpstr>Office Theme</vt:lpstr>
      <vt:lpstr>Photo Editor Photo</vt:lpstr>
      <vt:lpstr>Urban aerosol in Moscow megacity and its radiative effects according to the AeroRadCity experiment and COSMO-ART modelling</vt:lpstr>
      <vt:lpstr>Презентация PowerPoint</vt:lpstr>
      <vt:lpstr>Презентация PowerPoint</vt:lpstr>
      <vt:lpstr>COSMO-ART model:</vt:lpstr>
      <vt:lpstr>Variability of different aerosol characteristics AOD500, AOD coarse/total ratio,  PM10(mgm-3), Black Carbon (BC, mkgm-3), and Intensity of Particle Dispersion (IPD, in black) for  quasi-homogeneous synoptic periods. 2018-2019.</vt:lpstr>
      <vt:lpstr>How to avoid Biomass burning (BB) aerosol?</vt:lpstr>
      <vt:lpstr>Mean ААЕ (Angstrom absorption exponent 440-870), АОТ675, BC/PM10 ratio for conditions with typical and affected by smoke BB aerosol </vt:lpstr>
      <vt:lpstr>Black carbon aerosol: comparisons between model and measurements </vt:lpstr>
      <vt:lpstr>Презентация PowerPoint</vt:lpstr>
      <vt:lpstr>The dependence of normalized on molecular atmosphere UV (left) and shortwave (right) irradiance on aerosol optical depth according to observations and radiative transfer DISORT model. Clear sky conditions.</vt:lpstr>
      <vt:lpstr>Презентация PowerPoint</vt:lpstr>
      <vt:lpstr>Презентация PowerPoint</vt:lpstr>
      <vt:lpstr>Презентация PowerPoint</vt:lpstr>
      <vt:lpstr>Презентация PowerPoint</vt:lpstr>
      <vt:lpstr>Diurnal cycle of cloudiness and aerosol optical thickness according to measurements and modelling. 11.04.2019.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PM changes during rain according to the COSMO-ART model simulations with and without  wet deposition. April, 22nd, 2018. </vt:lpstr>
      <vt:lpstr>Conclusions: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Urban aerosol in Moscow megacity and its radiative effects according to the AeroRadCity experiment and COSMO-ART modelling</dc:title>
  <dc:creator>nat</dc:creator>
  <cp:lastModifiedBy>natalia chubarova</cp:lastModifiedBy>
  <cp:revision>51</cp:revision>
  <dcterms:created xsi:type="dcterms:W3CDTF">2019-05-02T14:38:42Z</dcterms:created>
  <dcterms:modified xsi:type="dcterms:W3CDTF">2020-05-06T16:09:05Z</dcterms:modified>
</cp:coreProperties>
</file>