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811" r:id="rId1"/>
  </p:sldMasterIdLst>
  <p:notesMasterIdLst>
    <p:notesMasterId r:id="rId10"/>
  </p:notesMasterIdLst>
  <p:sldIdLst>
    <p:sldId id="256" r:id="rId2"/>
    <p:sldId id="262" r:id="rId3"/>
    <p:sldId id="274" r:id="rId4"/>
    <p:sldId id="275" r:id="rId5"/>
    <p:sldId id="284" r:id="rId6"/>
    <p:sldId id="279" r:id="rId7"/>
    <p:sldId id="281" r:id="rId8"/>
    <p:sldId id="28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/>
    <p:restoredTop sz="92556" autoAdjust="0"/>
  </p:normalViewPr>
  <p:slideViewPr>
    <p:cSldViewPr snapToGrid="0" snapToObjects="1">
      <p:cViewPr varScale="1">
        <p:scale>
          <a:sx n="106" d="100"/>
          <a:sy n="106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7" d="100"/>
        <a:sy n="14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F4431-0AC8-3B45-A4D6-EE65607ADF65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93DEB-6A14-E148-9DF8-C1F5729C8DA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7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3DEB-6A14-E148-9DF8-C1F5729C8D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8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93DEB-6A14-E148-9DF8-C1F5729C8D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2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091" y="2055278"/>
            <a:ext cx="6428445" cy="1810636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800" spc="-113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91" y="3941492"/>
            <a:ext cx="6428445" cy="133412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0502EB2B-F0A0-9F4F-AE5E-B30487742F13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883BDCFA-9452-2D4D-A51A-50A8CFEEA4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19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86" y="2349926"/>
            <a:ext cx="3113815" cy="247277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15686" y="794719"/>
            <a:ext cx="4095643" cy="525709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EB2B-F0A0-9F4F-AE5E-B30487742F13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DCFA-9452-2D4D-A51A-50A8CFEEA4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0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3609" y="2349924"/>
            <a:ext cx="3112047" cy="2464951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258" y="802808"/>
            <a:ext cx="4118291" cy="5254802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0502EB2B-F0A0-9F4F-AE5E-B30487742F13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883BDCFA-9452-2D4D-A51A-50A8CFEEA4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33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EB2B-F0A0-9F4F-AE5E-B30487742F13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DCFA-9452-2D4D-A51A-50A8CFEEA4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EB2B-F0A0-9F4F-AE5E-B30487742F13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DCFA-9452-2D4D-A51A-50A8CFEEA4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00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0502EB2B-F0A0-9F4F-AE5E-B30487742F13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883BDCFA-9452-2D4D-A51A-50A8CFEEA4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5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0502EB2B-F0A0-9F4F-AE5E-B30487742F13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883BDCFA-9452-2D4D-A51A-50A8CFEEA4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0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0502EB2B-F0A0-9F4F-AE5E-B30487742F13}" type="datetimeFigureOut">
              <a:rPr lang="en-US" smtClean="0"/>
              <a:t>5/4/20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883BDCFA-9452-2D4D-A51A-50A8CFEEA4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8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EB2B-F0A0-9F4F-AE5E-B30487742F13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DCFA-9452-2D4D-A51A-50A8CFEEA4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0502EB2B-F0A0-9F4F-AE5E-B30487742F13}" type="datetimeFigureOut">
              <a:rPr lang="en-US" smtClean="0"/>
              <a:t>5/4/20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883BDCFA-9452-2D4D-A51A-50A8CFEEA4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8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EB2B-F0A0-9F4F-AE5E-B30487742F13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DCFA-9452-2D4D-A51A-50A8CFEEA4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09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0502EB2B-F0A0-9F4F-AE5E-B30487742F13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fld id="{883BDCFA-9452-2D4D-A51A-50A8CFEEA4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8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2EB2B-F0A0-9F4F-AE5E-B30487742F13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BDCFA-9452-2D4D-A51A-50A8CFEEA4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9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2" r:id="rId1"/>
    <p:sldLayoutId id="2147484813" r:id="rId2"/>
    <p:sldLayoutId id="2147484814" r:id="rId3"/>
    <p:sldLayoutId id="2147484815" r:id="rId4"/>
    <p:sldLayoutId id="2147484816" r:id="rId5"/>
    <p:sldLayoutId id="2147484817" r:id="rId6"/>
    <p:sldLayoutId id="2147484818" r:id="rId7"/>
    <p:sldLayoutId id="2147484819" r:id="rId8"/>
    <p:sldLayoutId id="2147484820" r:id="rId9"/>
    <p:sldLayoutId id="2147484821" r:id="rId10"/>
    <p:sldLayoutId id="2147484822" r:id="rId11"/>
    <p:sldLayoutId id="2147484823" r:id="rId12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2037" y="5772368"/>
            <a:ext cx="6862551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cap="small" dirty="0">
                <a:solidFill>
                  <a:schemeClr val="accent1"/>
                </a:solidFill>
              </a:rPr>
              <a:t>Stabile P.</a:t>
            </a:r>
            <a:r>
              <a:rPr lang="en-US" sz="2400" cap="small" baseline="30000" dirty="0">
                <a:solidFill>
                  <a:schemeClr val="accent1"/>
                </a:solidFill>
              </a:rPr>
              <a:t>1</a:t>
            </a:r>
            <a:r>
              <a:rPr lang="en-US" sz="2400" cap="small" dirty="0">
                <a:solidFill>
                  <a:schemeClr val="accent1"/>
                </a:solidFill>
              </a:rPr>
              <a:t>, Appiah E.</a:t>
            </a:r>
            <a:r>
              <a:rPr lang="en-US" sz="2400" cap="small" baseline="30000" dirty="0">
                <a:solidFill>
                  <a:schemeClr val="accent1"/>
                </a:solidFill>
              </a:rPr>
              <a:t>1</a:t>
            </a:r>
            <a:r>
              <a:rPr lang="en-US" sz="2400" cap="small" dirty="0">
                <a:solidFill>
                  <a:schemeClr val="accent1"/>
                </a:solidFill>
              </a:rPr>
              <a:t> and carroll M.R.</a:t>
            </a:r>
            <a:r>
              <a:rPr lang="en-US" sz="2400" cap="small" baseline="30000" dirty="0">
                <a:solidFill>
                  <a:schemeClr val="accent1"/>
                </a:solidFill>
              </a:rPr>
              <a:t>1</a:t>
            </a:r>
          </a:p>
          <a:p>
            <a:pPr algn="ctr"/>
            <a:endParaRPr lang="en-US" sz="1400" baseline="30000" dirty="0">
              <a:solidFill>
                <a:srgbClr val="663366"/>
              </a:solidFill>
              <a:ea typeface="+mj-ea"/>
              <a:cs typeface="+mj-cs"/>
            </a:endParaRPr>
          </a:p>
          <a:p>
            <a:pPr algn="ctr"/>
            <a:r>
              <a:rPr lang="en-US" sz="1400" baseline="30000" dirty="0">
                <a:solidFill>
                  <a:srgbClr val="663366"/>
                </a:solidFill>
                <a:ea typeface="+mj-ea"/>
                <a:cs typeface="+mj-cs"/>
              </a:rPr>
              <a:t>1</a:t>
            </a:r>
            <a:r>
              <a:rPr lang="en-US" sz="1400" dirty="0">
                <a:solidFill>
                  <a:srgbClr val="663366"/>
                </a:solidFill>
                <a:ea typeface="+mj-ea"/>
                <a:cs typeface="+mj-cs"/>
              </a:rPr>
              <a:t>School of Sciences and Technology, University of </a:t>
            </a:r>
            <a:r>
              <a:rPr lang="en-US" sz="1400" dirty="0" err="1">
                <a:solidFill>
                  <a:srgbClr val="663366"/>
                </a:solidFill>
                <a:ea typeface="+mj-ea"/>
                <a:cs typeface="+mj-cs"/>
              </a:rPr>
              <a:t>Camerino</a:t>
            </a:r>
            <a:endParaRPr lang="it-IT" sz="1600" cap="small" dirty="0">
              <a:solidFill>
                <a:schemeClr val="accent1"/>
              </a:solidFill>
            </a:endParaRP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73001822-608F-B841-873C-D77B8B0C0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9091" y="2506834"/>
            <a:ext cx="6428445" cy="1810636"/>
          </a:xfrm>
        </p:spPr>
        <p:txBody>
          <a:bodyPr>
            <a:normAutofit fontScale="90000"/>
          </a:bodyPr>
          <a:lstStyle/>
          <a:p>
            <a:r>
              <a:rPr lang="en-GB" i="1" dirty="0"/>
              <a:t>The role of </a:t>
            </a:r>
            <a:r>
              <a:rPr lang="en-GB" i="1" dirty="0" err="1"/>
              <a:t>syn</a:t>
            </a:r>
            <a:r>
              <a:rPr lang="en-GB" i="1" dirty="0"/>
              <a:t>-eruptive crystallization on </a:t>
            </a:r>
            <a:r>
              <a:rPr lang="en-GB" i="1" dirty="0" err="1"/>
              <a:t>pantelleritic</a:t>
            </a:r>
            <a:r>
              <a:rPr lang="en-GB" i="1" dirty="0"/>
              <a:t> eruptive dynamics</a:t>
            </a:r>
            <a:endParaRPr lang="it-IT" i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BD51B68-4D23-7A47-8042-B0DA58D97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35" y="1179547"/>
            <a:ext cx="935119" cy="70133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EAF50BD-BEB7-C548-A5B9-4C7F5F5C7EBC}"/>
              </a:ext>
            </a:extLst>
          </p:cNvPr>
          <p:cNvSpPr txBox="1"/>
          <p:nvPr/>
        </p:nvSpPr>
        <p:spPr>
          <a:xfrm>
            <a:off x="2249054" y="1252177"/>
            <a:ext cx="976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Online </a:t>
            </a:r>
          </a:p>
          <a:p>
            <a:r>
              <a:rPr lang="it-IT" sz="1600" dirty="0">
                <a:solidFill>
                  <a:schemeClr val="bg1"/>
                </a:solidFill>
              </a:rPr>
              <a:t>4-8 </a:t>
            </a:r>
            <a:r>
              <a:rPr lang="it-IT" sz="1600" dirty="0" err="1">
                <a:solidFill>
                  <a:schemeClr val="bg1"/>
                </a:solidFill>
              </a:rPr>
              <a:t>May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DE8636E-73A2-CE4E-915D-C9B54EAD6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976" y="1221450"/>
            <a:ext cx="1207560" cy="60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88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9-09-09 alle 11.34.19.png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8" y="1179105"/>
            <a:ext cx="8513242" cy="45366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1657" y="1179105"/>
            <a:ext cx="85386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ct val="80000"/>
            </a:pPr>
            <a:r>
              <a:rPr lang="en-US" dirty="0">
                <a:solidFill>
                  <a:schemeClr val="accent1"/>
                </a:solidFill>
                <a:latin typeface="Calibri"/>
                <a:cs typeface="Calibri"/>
              </a:rPr>
              <a:t>The objective of this work is to investigate the Crystallization kinetics of alkali feldspars in </a:t>
            </a:r>
            <a:r>
              <a:rPr lang="en-US" dirty="0" err="1">
                <a:solidFill>
                  <a:schemeClr val="accent1"/>
                </a:solidFill>
                <a:latin typeface="Calibri"/>
                <a:cs typeface="Calibri"/>
              </a:rPr>
              <a:t>pantelleritic</a:t>
            </a:r>
            <a:r>
              <a:rPr lang="en-US" dirty="0">
                <a:solidFill>
                  <a:schemeClr val="accent1"/>
                </a:solidFill>
                <a:latin typeface="Calibri"/>
                <a:cs typeface="Calibri"/>
              </a:rPr>
              <a:t> melts in order to simulate the pre-and </a:t>
            </a:r>
            <a:r>
              <a:rPr lang="en-US" dirty="0" err="1">
                <a:solidFill>
                  <a:schemeClr val="accent1"/>
                </a:solidFill>
                <a:latin typeface="Calibri"/>
                <a:cs typeface="Calibri"/>
              </a:rPr>
              <a:t>syn</a:t>
            </a:r>
            <a:r>
              <a:rPr lang="en-US" dirty="0">
                <a:solidFill>
                  <a:schemeClr val="accent1"/>
                </a:solidFill>
                <a:latin typeface="Calibri"/>
                <a:cs typeface="Calibri"/>
              </a:rPr>
              <a:t>-eruptive conditions and reconstruct the cooling history of these strongly peralkaline systems.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1657" y="2200958"/>
            <a:ext cx="85132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these compositions?</a:t>
            </a:r>
          </a:p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behavior of peralkaline melts is among the most debated, as eruptions involving this composition 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produce large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volumes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magma and involve a wide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range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eruptive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styles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(lava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flows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Strombolian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Plinian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explosions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are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commonly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an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enigmatic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wide suite of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eruption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obsidian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lava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flows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welded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ignimbrites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pumice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cones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(Clarke et al., 2019).</a:t>
            </a:r>
          </a:p>
          <a:p>
            <a:endParaRPr lang="it-IT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b="1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it-IT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it-IT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work?</a:t>
            </a:r>
          </a:p>
          <a:p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Studying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t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extural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fingerprint that a 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pantelleritic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magma can produce during it ascent through the conduit can be useful to understand its rheological behavior.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information are of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peralkaline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rhyolites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it-I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alibri"/>
              </a:rPr>
              <a:t>so long systematically studied yet if compared to the relative </a:t>
            </a:r>
            <a:r>
              <a:rPr lang="en-US" dirty="0" err="1">
                <a:solidFill>
                  <a:schemeClr val="accent1"/>
                </a:solidFill>
                <a:latin typeface="Calibri"/>
              </a:rPr>
              <a:t>calcalkaline</a:t>
            </a:r>
            <a:r>
              <a:rPr lang="en-US" dirty="0">
                <a:solidFill>
                  <a:schemeClr val="accent1"/>
                </a:solidFill>
                <a:latin typeface="Calibri"/>
              </a:rPr>
              <a:t> melts.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CF16C75-591E-4D4D-A3F9-2F899A1BA30C}"/>
              </a:ext>
            </a:extLst>
          </p:cNvPr>
          <p:cNvSpPr/>
          <p:nvPr/>
        </p:nvSpPr>
        <p:spPr>
          <a:xfrm>
            <a:off x="1545157" y="398874"/>
            <a:ext cx="669714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/>
                <a:cs typeface="Calibri"/>
              </a:rPr>
              <a:t>AIM AND MOTIVATION OF THE STUDY</a:t>
            </a:r>
          </a:p>
        </p:txBody>
      </p:sp>
    </p:spTree>
    <p:extLst>
      <p:ext uri="{BB962C8B-B14F-4D97-AF65-F5344CB8AC3E}">
        <p14:creationId xmlns:p14="http://schemas.microsoft.com/office/powerpoint/2010/main" val="41474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6EE9E1-05C7-074B-9480-A709792D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Geological and petrological background</a:t>
            </a:r>
            <a:b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</a:b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6410917-1A1A-4549-9E9B-DB464DD36179}"/>
              </a:ext>
            </a:extLst>
          </p:cNvPr>
          <p:cNvSpPr/>
          <p:nvPr/>
        </p:nvSpPr>
        <p:spPr>
          <a:xfrm>
            <a:off x="3949700" y="5185151"/>
            <a:ext cx="5075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accent1"/>
                </a:solidFill>
                <a:latin typeface="Times New Roman"/>
                <a:cs typeface="Times New Roman"/>
              </a:rPr>
              <a:t>Fig.1</a:t>
            </a:r>
            <a:r>
              <a:rPr lang="en-US" sz="1200" dirty="0">
                <a:solidFill>
                  <a:schemeClr val="accent1"/>
                </a:solidFill>
                <a:latin typeface="Times New Roman"/>
                <a:cs typeface="Times New Roman"/>
              </a:rPr>
              <a:t>- Structural tectonic sketch map of </a:t>
            </a:r>
            <a:r>
              <a:rPr lang="en-US" sz="1200" dirty="0" err="1">
                <a:solidFill>
                  <a:schemeClr val="accent1"/>
                </a:solidFill>
                <a:latin typeface="Times New Roman"/>
                <a:cs typeface="Times New Roman"/>
              </a:rPr>
              <a:t>Pantelleria</a:t>
            </a:r>
            <a:r>
              <a:rPr lang="en-US" sz="1200" dirty="0">
                <a:solidFill>
                  <a:schemeClr val="accent1"/>
                </a:solidFill>
                <a:latin typeface="Times New Roman"/>
                <a:cs typeface="Times New Roman"/>
              </a:rPr>
              <a:t> island (modified from </a:t>
            </a:r>
            <a:r>
              <a:rPr lang="en-US" sz="1200" i="1" dirty="0">
                <a:solidFill>
                  <a:schemeClr val="accent1"/>
                </a:solidFill>
                <a:latin typeface="Times New Roman"/>
                <a:cs typeface="Times New Roman"/>
              </a:rPr>
              <a:t>Rotolo et al., 2007</a:t>
            </a:r>
            <a:r>
              <a:rPr lang="en-US" sz="1200" dirty="0">
                <a:solidFill>
                  <a:schemeClr val="accent1"/>
                </a:solidFill>
                <a:latin typeface="Times New Roman"/>
                <a:cs typeface="Times New Roman"/>
              </a:rPr>
              <a:t>). The red star marks the analogue natural composition of our starting (PAN0113) which belongs to the </a:t>
            </a:r>
            <a:r>
              <a:rPr lang="en-US" sz="1200" dirty="0" err="1">
                <a:solidFill>
                  <a:schemeClr val="accent1"/>
                </a:solidFill>
                <a:latin typeface="Times New Roman"/>
                <a:cs typeface="Times New Roman"/>
              </a:rPr>
              <a:t>Fastuca</a:t>
            </a:r>
            <a:r>
              <a:rPr lang="en-US" sz="1200" dirty="0">
                <a:solidFill>
                  <a:schemeClr val="accent1"/>
                </a:solidFill>
                <a:latin typeface="Times New Roman"/>
                <a:cs typeface="Times New Roman"/>
              </a:rPr>
              <a:t> pumice fall eruptive unit.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26AF7EA6-C955-0C48-9DBF-CD2595D7D100}"/>
              </a:ext>
            </a:extLst>
          </p:cNvPr>
          <p:cNvSpPr/>
          <p:nvPr/>
        </p:nvSpPr>
        <p:spPr>
          <a:xfrm>
            <a:off x="597282" y="1177575"/>
            <a:ext cx="335241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Peralkalinity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index of 1.1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SiO</a:t>
            </a:r>
            <a:r>
              <a:rPr lang="en-US" sz="2000" baseline="-25000" dirty="0">
                <a:solidFill>
                  <a:schemeClr val="bg1"/>
                </a:solidFill>
                <a:latin typeface="Calibri"/>
                <a:cs typeface="Calibri"/>
              </a:rPr>
              <a:t>2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of ca. 70 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wt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%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FeO</a:t>
            </a:r>
            <a:r>
              <a:rPr lang="en-US" sz="2000" baseline="-25000" dirty="0" err="1">
                <a:solidFill>
                  <a:schemeClr val="bg1"/>
                </a:solidFill>
                <a:latin typeface="Calibri"/>
                <a:cs typeface="Calibri"/>
              </a:rPr>
              <a:t>tot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of 7.52 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wt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%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8F1F708-4A2C-DF47-B361-D75449140249}"/>
              </a:ext>
            </a:extLst>
          </p:cNvPr>
          <p:cNvSpPr/>
          <p:nvPr/>
        </p:nvSpPr>
        <p:spPr>
          <a:xfrm>
            <a:off x="725554" y="436106"/>
            <a:ext cx="7938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  <a:latin typeface="Calibri"/>
                <a:cs typeface="Calibri"/>
              </a:rPr>
              <a:t>Pantelleria</a:t>
            </a:r>
            <a:r>
              <a:rPr lang="en-US" sz="2000" dirty="0">
                <a:solidFill>
                  <a:schemeClr val="accent1"/>
                </a:solidFill>
                <a:latin typeface="Calibri"/>
                <a:cs typeface="Calibri"/>
              </a:rPr>
              <a:t> is a volcanic island in the Sicily Channel continental rift system. </a:t>
            </a:r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A30702E7-B81E-5B4F-8FEC-0DED7C1B6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7437" y="1116128"/>
            <a:ext cx="5004186" cy="3931861"/>
          </a:xfrm>
        </p:spPr>
      </p:pic>
      <p:sp>
        <p:nvSpPr>
          <p:cNvPr id="13" name="Stella a 5 punte 12">
            <a:extLst>
              <a:ext uri="{FF2B5EF4-FFF2-40B4-BE49-F238E27FC236}">
                <a16:creationId xmlns:a16="http://schemas.microsoft.com/office/drawing/2014/main" id="{34A46556-12CA-1544-B117-2A061A0C2BBE}"/>
              </a:ext>
            </a:extLst>
          </p:cNvPr>
          <p:cNvSpPr/>
          <p:nvPr/>
        </p:nvSpPr>
        <p:spPr>
          <a:xfrm>
            <a:off x="5686815" y="2547005"/>
            <a:ext cx="150315" cy="9598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33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6EE9E1-05C7-074B-9480-A709792D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4" y="2195021"/>
            <a:ext cx="3112048" cy="2464952"/>
          </a:xfrm>
        </p:spPr>
        <p:txBody>
          <a:bodyPr>
            <a:normAutofit/>
          </a:bodyPr>
          <a:lstStyle/>
          <a:p>
            <a:r>
              <a:rPr lang="en-GB" b="1" dirty="0"/>
              <a:t>Phase diagrams of Alkali feldspar</a:t>
            </a:r>
            <a:endParaRPr lang="it-IT" dirty="0"/>
          </a:p>
        </p:txBody>
      </p:sp>
      <p:pic>
        <p:nvPicPr>
          <p:cNvPr id="4" name="Picture 1" descr="page2image14360912">
            <a:extLst>
              <a:ext uri="{FF2B5EF4-FFF2-40B4-BE49-F238E27FC236}">
                <a16:creationId xmlns:a16="http://schemas.microsoft.com/office/drawing/2014/main" id="{65154438-A515-D147-9085-2DD2D6A54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841" y="346096"/>
            <a:ext cx="3376857" cy="301796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4B607EB-1E91-2043-96EB-0C46EDAD3979}"/>
              </a:ext>
            </a:extLst>
          </p:cNvPr>
          <p:cNvSpPr txBox="1"/>
          <p:nvPr/>
        </p:nvSpPr>
        <p:spPr>
          <a:xfrm>
            <a:off x="7535437" y="625361"/>
            <a:ext cx="1476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2- </a:t>
            </a:r>
            <a:r>
              <a:rPr lang="it-IT" sz="1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Liquidus</a:t>
            </a:r>
            <a:r>
              <a:rPr lang="it-IT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K-</a:t>
            </a:r>
            <a:r>
              <a:rPr lang="it-IT" sz="1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feld</a:t>
            </a:r>
            <a:r>
              <a:rPr lang="it-IT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PANT15 </a:t>
            </a:r>
            <a:r>
              <a:rPr lang="en-GB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water-saturated conditions, from </a:t>
            </a:r>
            <a:r>
              <a:rPr lang="en-GB" sz="1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Arzilli</a:t>
            </a:r>
            <a:r>
              <a:rPr lang="en-GB" sz="1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GB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(under review on Frontiers Earth Science</a:t>
            </a:r>
            <a:r>
              <a:rPr lang="en-GB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it-IT" sz="1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9D51E63-EAA6-C04B-B571-BF9BBAFEF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841" y="3364061"/>
            <a:ext cx="3376857" cy="3306013"/>
          </a:xfrm>
          <a:prstGeom prst="rect">
            <a:avLst/>
          </a:prstGeom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CCCCB1E-1F5A-6E4B-9FF5-147347C4ACD3}"/>
              </a:ext>
            </a:extLst>
          </p:cNvPr>
          <p:cNvSpPr/>
          <p:nvPr/>
        </p:nvSpPr>
        <p:spPr>
          <a:xfrm>
            <a:off x="7535437" y="3644310"/>
            <a:ext cx="14760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3- </a:t>
            </a:r>
            <a:r>
              <a:rPr lang="it-IT" sz="1200" dirty="0" err="1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Liquidus</a:t>
            </a:r>
            <a:r>
              <a:rPr lang="it-IT" sz="1200" dirty="0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K-</a:t>
            </a:r>
            <a:r>
              <a:rPr lang="it-IT" sz="1200" dirty="0" err="1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feld</a:t>
            </a:r>
            <a:r>
              <a:rPr lang="it-IT" sz="1200" dirty="0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PAN0113 </a:t>
            </a:r>
            <a:r>
              <a:rPr lang="it-IT" sz="1200" dirty="0" err="1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200" dirty="0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water- </a:t>
            </a:r>
            <a:r>
              <a:rPr lang="it-IT" sz="1200" dirty="0" err="1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saturated</a:t>
            </a:r>
            <a:r>
              <a:rPr lang="it-IT" sz="1200" dirty="0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it-IT" sz="1200" dirty="0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and QFM-1 (</a:t>
            </a:r>
            <a:r>
              <a:rPr lang="it-IT" sz="1200" b="1" i="1" dirty="0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Stabile et al.,</a:t>
            </a:r>
            <a:r>
              <a:rPr lang="it-IT" sz="1200" i="1" dirty="0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200" i="1" dirty="0" err="1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</a:t>
            </a:r>
            <a:r>
              <a:rPr lang="it-IT" sz="1200" dirty="0">
                <a:solidFill>
                  <a:srgbClr val="3494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413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7CA334-1F4F-4449-AB67-F97BF9908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8" y="11838"/>
            <a:ext cx="5573657" cy="995158"/>
          </a:xfrm>
        </p:spPr>
        <p:txBody>
          <a:bodyPr>
            <a:normAutofit/>
          </a:bodyPr>
          <a:lstStyle/>
          <a:p>
            <a:pPr algn="l"/>
            <a:r>
              <a:rPr lang="it-IT" sz="2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Nucleation</a:t>
            </a:r>
            <a:r>
              <a:rPr lang="it-IT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delay of K-</a:t>
            </a:r>
            <a:r>
              <a:rPr lang="it-IT" sz="2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feld</a:t>
            </a:r>
            <a:r>
              <a:rPr lang="it-IT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2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pantelleritic</a:t>
            </a:r>
            <a:r>
              <a:rPr lang="it-IT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melts</a:t>
            </a:r>
            <a:endParaRPr lang="it-IT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page2image14361744">
            <a:extLst>
              <a:ext uri="{FF2B5EF4-FFF2-40B4-BE49-F238E27FC236}">
                <a16:creationId xmlns:a16="http://schemas.microsoft.com/office/drawing/2014/main" id="{4C91AE8B-3632-6646-A852-4AFBAC98F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" y="1180616"/>
            <a:ext cx="8547395" cy="42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4EDE314-0FA8-714A-A13C-93A8658D6CDB}"/>
              </a:ext>
            </a:extLst>
          </p:cNvPr>
          <p:cNvSpPr/>
          <p:nvPr/>
        </p:nvSpPr>
        <p:spPr>
          <a:xfrm>
            <a:off x="398880" y="5555848"/>
            <a:ext cx="85363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75" indent="180340" algn="just">
              <a:spcAft>
                <a:spcPts val="0"/>
              </a:spcAft>
            </a:pP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Fig.4-  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Diagrams showing the nucleation delay as a function of pressure and final temperature, for different </a:t>
            </a:r>
            <a:r>
              <a:rPr lang="en-GB" sz="1400" dirty="0" err="1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Tf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series. (A) At 670 °C, under H2-saturated conditions, the nucleation of Alkali Feldspar is fast: 24 h (at 25 </a:t>
            </a:r>
            <a:r>
              <a:rPr lang="en-GB" sz="1400" dirty="0" err="1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MPa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), 72 h (at 50 </a:t>
            </a:r>
            <a:r>
              <a:rPr lang="en-GB" sz="1400" dirty="0" err="1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MPa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 and 130 h (at 100 </a:t>
            </a:r>
            <a:r>
              <a:rPr lang="en-GB" sz="1400" dirty="0" err="1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MPa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). (B) The values of delay change, at 720 °C, from 130 h (at 25 </a:t>
            </a:r>
            <a:r>
              <a:rPr lang="en-GB" sz="1400" dirty="0" err="1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MPa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 to 240 h (at 50 </a:t>
            </a:r>
            <a:r>
              <a:rPr lang="en-GB" sz="1400" dirty="0" err="1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MPa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). </a:t>
            </a:r>
            <a:endParaRPr lang="it-IT" sz="1400" dirty="0">
              <a:solidFill>
                <a:schemeClr val="accent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FD8253F-E095-3043-A955-FCE9499EC8C7}"/>
              </a:ext>
            </a:extLst>
          </p:cNvPr>
          <p:cNvSpPr txBox="1"/>
          <p:nvPr/>
        </p:nvSpPr>
        <p:spPr>
          <a:xfrm>
            <a:off x="6667019" y="452204"/>
            <a:ext cx="226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it-IT" sz="12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Arzilli et al., </a:t>
            </a:r>
            <a:r>
              <a:rPr lang="it-IT" sz="12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(under </a:t>
            </a:r>
            <a:r>
              <a:rPr lang="it-IT" sz="12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it-IT" sz="12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12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Frontiers</a:t>
            </a:r>
            <a:r>
              <a:rPr lang="it-IT" sz="12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Earth Science)</a:t>
            </a:r>
          </a:p>
        </p:txBody>
      </p:sp>
    </p:spTree>
    <p:extLst>
      <p:ext uri="{BB962C8B-B14F-4D97-AF65-F5344CB8AC3E}">
        <p14:creationId xmlns:p14="http://schemas.microsoft.com/office/powerpoint/2010/main" val="1167564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:a16="http://schemas.microsoft.com/office/drawing/2014/main" id="{F3EC731D-0BEB-C149-8796-383F124FB769}"/>
              </a:ext>
            </a:extLst>
          </p:cNvPr>
          <p:cNvSpPr/>
          <p:nvPr/>
        </p:nvSpPr>
        <p:spPr>
          <a:xfrm>
            <a:off x="2639668" y="5164470"/>
            <a:ext cx="3695005" cy="910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F2B7788-F7F0-E843-BDE5-0952BE0A9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27" y="1924476"/>
            <a:ext cx="3233174" cy="3333924"/>
          </a:xfrm>
          <a:prstGeom prst="rect">
            <a:avLst/>
          </a:prstGeom>
        </p:spPr>
      </p:pic>
      <p:pic>
        <p:nvPicPr>
          <p:cNvPr id="7" name="Picture 6" descr="Schermata 2019-09-10 alle 11.47.23.png">
            <a:extLst>
              <a:ext uri="{FF2B5EF4-FFF2-40B4-BE49-F238E27FC236}">
                <a16:creationId xmlns:a16="http://schemas.microsoft.com/office/drawing/2014/main" id="{7A4092F8-D271-1C41-BDB7-CE3279E3A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84" y="1950235"/>
            <a:ext cx="3962844" cy="323331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A10F184B-1E8A-554A-AC5A-FC53A23E9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088" y="1924475"/>
            <a:ext cx="3233174" cy="3333925"/>
          </a:xfrm>
          <a:prstGeom prst="rect">
            <a:avLst/>
          </a:prstGeom>
        </p:spPr>
      </p:pic>
      <p:grpSp>
        <p:nvGrpSpPr>
          <p:cNvPr id="9" name="Group 21">
            <a:extLst>
              <a:ext uri="{FF2B5EF4-FFF2-40B4-BE49-F238E27FC236}">
                <a16:creationId xmlns:a16="http://schemas.microsoft.com/office/drawing/2014/main" id="{26D25643-774B-3B47-BEDE-DC8A2C438A2B}"/>
              </a:ext>
            </a:extLst>
          </p:cNvPr>
          <p:cNvGrpSpPr/>
          <p:nvPr/>
        </p:nvGrpSpPr>
        <p:grpSpPr>
          <a:xfrm>
            <a:off x="2755133" y="5054493"/>
            <a:ext cx="2866257" cy="311450"/>
            <a:chOff x="2755624" y="6256697"/>
            <a:chExt cx="2287023" cy="246221"/>
          </a:xfrm>
        </p:grpSpPr>
        <p:cxnSp>
          <p:nvCxnSpPr>
            <p:cNvPr id="10" name="Straight Connector 15">
              <a:extLst>
                <a:ext uri="{FF2B5EF4-FFF2-40B4-BE49-F238E27FC236}">
                  <a16:creationId xmlns:a16="http://schemas.microsoft.com/office/drawing/2014/main" id="{2A1BE152-21BE-9145-B7E3-7455D0904CA3}"/>
                </a:ext>
              </a:extLst>
            </p:cNvPr>
            <p:cNvCxnSpPr/>
            <p:nvPr/>
          </p:nvCxnSpPr>
          <p:spPr>
            <a:xfrm>
              <a:off x="2755624" y="6353614"/>
              <a:ext cx="687784" cy="0"/>
            </a:xfrm>
            <a:prstGeom prst="line">
              <a:avLst/>
            </a:prstGeom>
            <a:ln w="3175" cap="flat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A3E73A51-D45B-2E4A-9F6E-43ADF3BF0653}"/>
                </a:ext>
              </a:extLst>
            </p:cNvPr>
            <p:cNvSpPr txBox="1"/>
            <p:nvPr/>
          </p:nvSpPr>
          <p:spPr>
            <a:xfrm>
              <a:off x="3391647" y="6256697"/>
              <a:ext cx="1651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chemeClr val="bg1"/>
                  </a:solidFill>
                </a:rPr>
                <a:t>100μm  HT= 15kV  Mag=450 X</a:t>
              </a:r>
            </a:p>
            <a:p>
              <a:endParaRPr lang="en-US" sz="500" dirty="0"/>
            </a:p>
          </p:txBody>
        </p:sp>
      </p:grpSp>
      <p:sp>
        <p:nvSpPr>
          <p:cNvPr id="12" name="Rectangle 14">
            <a:extLst>
              <a:ext uri="{FF2B5EF4-FFF2-40B4-BE49-F238E27FC236}">
                <a16:creationId xmlns:a16="http://schemas.microsoft.com/office/drawing/2014/main" id="{E232F5B6-C012-5A48-B98B-A76697276BDB}"/>
              </a:ext>
            </a:extLst>
          </p:cNvPr>
          <p:cNvSpPr/>
          <p:nvPr/>
        </p:nvSpPr>
        <p:spPr>
          <a:xfrm>
            <a:off x="288527" y="5625738"/>
            <a:ext cx="85787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/>
              </a:rPr>
              <a:t>Fig. 5</a:t>
            </a:r>
            <a:r>
              <a:rPr lang="en-US" sz="1400" dirty="0">
                <a:solidFill>
                  <a:schemeClr val="accent1"/>
                </a:solidFill>
                <a:latin typeface="Calibri"/>
              </a:rPr>
              <a:t>- Backscattered SEM images of textural growth and evolution of k-</a:t>
            </a:r>
            <a:r>
              <a:rPr lang="en-US" sz="1400" dirty="0" err="1">
                <a:solidFill>
                  <a:schemeClr val="accent1"/>
                </a:solidFill>
                <a:latin typeface="Calibri"/>
              </a:rPr>
              <a:t>feld</a:t>
            </a:r>
            <a:r>
              <a:rPr lang="en-US" sz="1400" dirty="0">
                <a:solidFill>
                  <a:schemeClr val="accent1"/>
                </a:solidFill>
                <a:latin typeface="Calibri"/>
              </a:rPr>
              <a:t> as function of time and with decreasing ΔT. 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F514963E-82FD-5B43-A9AA-5596546D746F}"/>
              </a:ext>
            </a:extLst>
          </p:cNvPr>
          <p:cNvSpPr/>
          <p:nvPr/>
        </p:nvSpPr>
        <p:spPr>
          <a:xfrm>
            <a:off x="288527" y="1400427"/>
            <a:ext cx="2691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/>
              </a:rPr>
              <a:t>Some results @ 25 </a:t>
            </a:r>
            <a:r>
              <a:rPr lang="en-US" b="1" dirty="0" err="1">
                <a:solidFill>
                  <a:schemeClr val="accent1"/>
                </a:solidFill>
                <a:latin typeface="Calibri"/>
              </a:rPr>
              <a:t>MPa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74BA6895-8F67-E149-8B48-CC1F1845A99A}"/>
              </a:ext>
            </a:extLst>
          </p:cNvPr>
          <p:cNvSpPr/>
          <p:nvPr/>
        </p:nvSpPr>
        <p:spPr>
          <a:xfrm>
            <a:off x="688849" y="4045449"/>
            <a:ext cx="5046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FFFFFF"/>
                </a:solidFill>
                <a:latin typeface="Calibri"/>
              </a:rPr>
              <a:t>cpx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F03891B1-4BEC-1949-A48C-3B5B38710B71}"/>
              </a:ext>
            </a:extLst>
          </p:cNvPr>
          <p:cNvSpPr/>
          <p:nvPr/>
        </p:nvSpPr>
        <p:spPr>
          <a:xfrm>
            <a:off x="6182720" y="4183948"/>
            <a:ext cx="5046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FFFFFF"/>
                </a:solidFill>
                <a:latin typeface="Calibri"/>
              </a:rPr>
              <a:t>cpx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EBC4E36D-A413-DF4C-82DD-9E13A47B809E}"/>
              </a:ext>
            </a:extLst>
          </p:cNvPr>
          <p:cNvSpPr/>
          <p:nvPr/>
        </p:nvSpPr>
        <p:spPr>
          <a:xfrm>
            <a:off x="7258648" y="4645216"/>
            <a:ext cx="696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alibri"/>
              </a:rPr>
              <a:t>K-</a:t>
            </a:r>
            <a:r>
              <a:rPr lang="en-US" sz="1200" b="1" dirty="0" err="1">
                <a:solidFill>
                  <a:srgbClr val="FFFFFF"/>
                </a:solidFill>
                <a:latin typeface="Calibri"/>
              </a:rPr>
              <a:t>feld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2248CCFA-BC03-D84B-A9F5-751A071DDE69}"/>
              </a:ext>
            </a:extLst>
          </p:cNvPr>
          <p:cNvSpPr/>
          <p:nvPr/>
        </p:nvSpPr>
        <p:spPr>
          <a:xfrm>
            <a:off x="4445226" y="4123517"/>
            <a:ext cx="696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alibri"/>
              </a:rPr>
              <a:t>K-</a:t>
            </a:r>
            <a:r>
              <a:rPr lang="en-US" sz="1200" b="1" dirty="0" err="1">
                <a:solidFill>
                  <a:srgbClr val="FFFFFF"/>
                </a:solidFill>
                <a:latin typeface="Calibri"/>
              </a:rPr>
              <a:t>feld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31B71F3F-40F6-D146-AE62-7958912C3E5D}"/>
              </a:ext>
            </a:extLst>
          </p:cNvPr>
          <p:cNvSpPr/>
          <p:nvPr/>
        </p:nvSpPr>
        <p:spPr>
          <a:xfrm>
            <a:off x="374546" y="2009413"/>
            <a:ext cx="628605" cy="30777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Calibri"/>
              </a:rPr>
              <a:t>72 h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2ADF0768-FD9F-E24E-A5B4-6C605A5D7462}"/>
              </a:ext>
            </a:extLst>
          </p:cNvPr>
          <p:cNvSpPr/>
          <p:nvPr/>
        </p:nvSpPr>
        <p:spPr>
          <a:xfrm>
            <a:off x="2691536" y="2009413"/>
            <a:ext cx="742647" cy="30777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Calibri"/>
              </a:rPr>
              <a:t>120 h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FCDEC14C-2118-E143-999C-45164CE27284}"/>
              </a:ext>
            </a:extLst>
          </p:cNvPr>
          <p:cNvSpPr/>
          <p:nvPr/>
        </p:nvSpPr>
        <p:spPr>
          <a:xfrm>
            <a:off x="5730017" y="1950235"/>
            <a:ext cx="742647" cy="30777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Calibri"/>
              </a:rPr>
              <a:t>160 h</a:t>
            </a:r>
            <a:endParaRPr lang="en-US" sz="1400" dirty="0">
              <a:solidFill>
                <a:srgbClr val="FFFFFF"/>
              </a:solidFill>
            </a:endParaRPr>
          </a:p>
        </p:txBody>
      </p:sp>
      <p:cxnSp>
        <p:nvCxnSpPr>
          <p:cNvPr id="21" name="Straight Arrow Connector 16">
            <a:extLst>
              <a:ext uri="{FF2B5EF4-FFF2-40B4-BE49-F238E27FC236}">
                <a16:creationId xmlns:a16="http://schemas.microsoft.com/office/drawing/2014/main" id="{4782A9E1-C1E6-D94E-8D03-40660396B6C9}"/>
              </a:ext>
            </a:extLst>
          </p:cNvPr>
          <p:cNvCxnSpPr>
            <a:cxnSpLocks/>
          </p:cNvCxnSpPr>
          <p:nvPr/>
        </p:nvCxnSpPr>
        <p:spPr>
          <a:xfrm>
            <a:off x="6472664" y="5369145"/>
            <a:ext cx="510285" cy="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6">
            <a:extLst>
              <a:ext uri="{FF2B5EF4-FFF2-40B4-BE49-F238E27FC236}">
                <a16:creationId xmlns:a16="http://schemas.microsoft.com/office/drawing/2014/main" id="{24043346-E834-3D4B-A867-C38BFB08ED22}"/>
              </a:ext>
            </a:extLst>
          </p:cNvPr>
          <p:cNvSpPr/>
          <p:nvPr/>
        </p:nvSpPr>
        <p:spPr>
          <a:xfrm>
            <a:off x="4289112" y="5266100"/>
            <a:ext cx="9285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663366"/>
                </a:solidFill>
                <a:latin typeface="Calibri"/>
              </a:rPr>
              <a:t>ΔT °C</a:t>
            </a:r>
            <a:endParaRPr lang="en-US" sz="2000" b="1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C7EFF14-D5F0-2445-8712-B9DF484E023E}"/>
              </a:ext>
            </a:extLst>
          </p:cNvPr>
          <p:cNvSpPr txBox="1"/>
          <p:nvPr/>
        </p:nvSpPr>
        <p:spPr>
          <a:xfrm>
            <a:off x="288527" y="246322"/>
            <a:ext cx="8578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1"/>
                </a:solidFill>
                <a:latin typeface="Calibri"/>
              </a:rPr>
              <a:t>Single step cooling experiments (at P range between 25-100 </a:t>
            </a:r>
            <a:r>
              <a:rPr lang="en-US" sz="2400" dirty="0" err="1">
                <a:solidFill>
                  <a:schemeClr val="accent1"/>
                </a:solidFill>
                <a:latin typeface="Calibri"/>
              </a:rPr>
              <a:t>MPa</a:t>
            </a:r>
            <a:r>
              <a:rPr lang="en-US" sz="2400" dirty="0">
                <a:solidFill>
                  <a:schemeClr val="accent1"/>
                </a:solidFill>
                <a:latin typeface="Calibri"/>
              </a:rPr>
              <a:t> and </a:t>
            </a:r>
            <a:r>
              <a:rPr lang="en-US" sz="2400" dirty="0" err="1">
                <a:solidFill>
                  <a:schemeClr val="accent1"/>
                </a:solidFill>
                <a:latin typeface="Calibri"/>
              </a:rPr>
              <a:t>T</a:t>
            </a:r>
            <a:r>
              <a:rPr lang="en-US" sz="2400" baseline="-25000" dirty="0" err="1">
                <a:solidFill>
                  <a:schemeClr val="accent1"/>
                </a:solidFill>
                <a:latin typeface="Calibri"/>
              </a:rPr>
              <a:t>f</a:t>
            </a:r>
            <a:r>
              <a:rPr lang="en-US" sz="2400" baseline="-25000" dirty="0">
                <a:solidFill>
                  <a:schemeClr val="accent1"/>
                </a:solidFill>
                <a:latin typeface="Calibri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Calibri"/>
              </a:rPr>
              <a:t>of 720°C and under water saturated conditions).</a:t>
            </a:r>
            <a:endParaRPr lang="it-IT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588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7ED614-98CF-EA42-84A1-149B0BC99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912" y="2211704"/>
            <a:ext cx="3482408" cy="2446824"/>
          </a:xfr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Textural analysis reveal that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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varies from average pre-eruptive values of 0.02  to 0.55 during  magma ascent from magma chamber depths (ca. 3-4 km, at 100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MPa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)  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shallower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depths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corresponding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pressures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of 50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MPa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leading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to an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viscosity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-up to 2 log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enhance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 more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explosive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magma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eruptive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behavior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E9409E-A5B1-EA4A-B0A4-F8DA1AFBA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4725" y="4742749"/>
            <a:ext cx="4261564" cy="149315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b="1" dirty="0">
                <a:solidFill>
                  <a:schemeClr val="accent1"/>
                </a:solidFill>
                <a:latin typeface="Calibri"/>
              </a:rPr>
              <a:t>Fig. 6</a:t>
            </a:r>
            <a:r>
              <a:rPr lang="en-US" dirty="0">
                <a:solidFill>
                  <a:schemeClr val="accent1"/>
                </a:solidFill>
                <a:latin typeface="Calibri"/>
              </a:rPr>
              <a:t>- Crystal fraction (</a:t>
            </a:r>
            <a:r>
              <a:rPr lang="en-US" dirty="0" err="1">
                <a:solidFill>
                  <a:schemeClr val="accent1"/>
                </a:solidFill>
                <a:latin typeface="Calibri"/>
              </a:rPr>
              <a:t>Φ</a:t>
            </a:r>
            <a:r>
              <a:rPr lang="en-US" baseline="-25000" dirty="0" err="1">
                <a:solidFill>
                  <a:schemeClr val="accent1"/>
                </a:solidFill>
                <a:latin typeface="Calibri"/>
              </a:rPr>
              <a:t>total</a:t>
            </a:r>
            <a:r>
              <a:rPr lang="en-US" dirty="0">
                <a:solidFill>
                  <a:schemeClr val="accent1"/>
                </a:solidFill>
                <a:latin typeface="Calibri"/>
              </a:rPr>
              <a:t>) behavior versus viscosity of the silicate melt estimated using the equation of </a:t>
            </a:r>
            <a:r>
              <a:rPr lang="en-US" dirty="0" err="1">
                <a:solidFill>
                  <a:schemeClr val="accent1"/>
                </a:solidFill>
                <a:latin typeface="Calibri"/>
              </a:rPr>
              <a:t>Vona</a:t>
            </a:r>
            <a:r>
              <a:rPr lang="en-US" dirty="0">
                <a:solidFill>
                  <a:schemeClr val="accent1"/>
                </a:solidFill>
                <a:latin typeface="Calibri"/>
              </a:rPr>
              <a:t> et al. (2011). The starting pre-eruptive low viscosity of the pure </a:t>
            </a:r>
            <a:r>
              <a:rPr lang="en-US" dirty="0" err="1">
                <a:solidFill>
                  <a:schemeClr val="accent1"/>
                </a:solidFill>
                <a:latin typeface="Calibri"/>
              </a:rPr>
              <a:t>pantelleritic</a:t>
            </a:r>
            <a:r>
              <a:rPr lang="en-US" dirty="0">
                <a:solidFill>
                  <a:schemeClr val="accent1"/>
                </a:solidFill>
                <a:latin typeface="Calibri"/>
              </a:rPr>
              <a:t> liquid was calculated using the model of Di Genova et al. (2013).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97526440-126F-814B-892A-8E1801B52104}"/>
              </a:ext>
            </a:extLst>
          </p:cNvPr>
          <p:cNvSpPr/>
          <p:nvPr/>
        </p:nvSpPr>
        <p:spPr>
          <a:xfrm>
            <a:off x="682398" y="1649746"/>
            <a:ext cx="3291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/>
                <a:cs typeface="Calibri"/>
              </a:rPr>
              <a:t>Rheological Implications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016B8640-F816-9842-962F-9BDF2C1D8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4725" y="368036"/>
            <a:ext cx="4261564" cy="415502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978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56B7DE2-2D85-354D-A72A-71F3017A9A3B}"/>
              </a:ext>
            </a:extLst>
          </p:cNvPr>
          <p:cNvSpPr txBox="1">
            <a:spLocks/>
          </p:cNvSpPr>
          <p:nvPr/>
        </p:nvSpPr>
        <p:spPr>
          <a:xfrm>
            <a:off x="125260" y="4060280"/>
            <a:ext cx="8880954" cy="26160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9DA5FF-C8D5-1048-B85A-077B5D92A40D}"/>
              </a:ext>
            </a:extLst>
          </p:cNvPr>
          <p:cNvSpPr txBox="1">
            <a:spLocks/>
          </p:cNvSpPr>
          <p:nvPr/>
        </p:nvSpPr>
        <p:spPr>
          <a:xfrm>
            <a:off x="2382617" y="4249943"/>
            <a:ext cx="6521071" cy="22367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Wingdings" pitchFamily="2" charset="2"/>
              <a:buChar char="q"/>
            </a:pP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water on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Nucleation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delay of K-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feld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water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saturated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PAN0113).</a:t>
            </a: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q"/>
            </a:pP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Deeply</a:t>
            </a:r>
            <a:r>
              <a:rPr lang="it-IT" sz="18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investigate 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volcanic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pantelleritic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melt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compositions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q"/>
            </a:pP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Unraveling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likely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contribute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shift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explosive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effusive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volcanic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dynamics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pantelleritic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it-IT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E7924F0-1515-E24D-8D3C-5836893E9FF9}"/>
              </a:ext>
            </a:extLst>
          </p:cNvPr>
          <p:cNvSpPr/>
          <p:nvPr/>
        </p:nvSpPr>
        <p:spPr>
          <a:xfrm>
            <a:off x="48127" y="2753304"/>
            <a:ext cx="21512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  <a:latin typeface="Athelas" panose="02000503000000020003" pitchFamily="2" charset="77"/>
              </a:rPr>
              <a:t>TAKE HOME MESSAGE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AF591A4-274A-4143-AF5F-543051939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2" y="1061193"/>
            <a:ext cx="2122417" cy="166831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AFED6A-05A1-BE49-B612-5CF9A6577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05" y="4060280"/>
            <a:ext cx="2240312" cy="224031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D277B8B-A6E7-F54B-8F8F-2ABBAB7B26FE}"/>
              </a:ext>
            </a:extLst>
          </p:cNvPr>
          <p:cNvSpPr/>
          <p:nvPr/>
        </p:nvSpPr>
        <p:spPr>
          <a:xfrm>
            <a:off x="2283619" y="1157446"/>
            <a:ext cx="69927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accent1"/>
                </a:solidFill>
                <a:latin typeface="Calibri"/>
                <a:cs typeface="Calibri"/>
              </a:rPr>
              <a:t>Cooling experiments were useful to investigate the pre-and </a:t>
            </a:r>
            <a:r>
              <a:rPr lang="en-US" dirty="0" err="1">
                <a:solidFill>
                  <a:schemeClr val="accent1"/>
                </a:solidFill>
                <a:latin typeface="Calibri"/>
                <a:cs typeface="Calibri"/>
              </a:rPr>
              <a:t>syn</a:t>
            </a:r>
            <a:r>
              <a:rPr lang="en-US" dirty="0">
                <a:solidFill>
                  <a:schemeClr val="accent1"/>
                </a:solidFill>
                <a:latin typeface="Calibri"/>
                <a:cs typeface="Calibri"/>
              </a:rPr>
              <a:t>-eruptive crystallization kinetics in peralkaline rhyolitic melts and simulating magma stagnation or ascent toward Earth’s surface</a:t>
            </a:r>
          </a:p>
          <a:p>
            <a:endParaRPr lang="en-US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accent1"/>
                </a:solidFill>
                <a:latin typeface="Calibri"/>
                <a:cs typeface="Calibri"/>
              </a:rPr>
              <a:t>This, in turn, provides some constraints on the timescales and dynamics of magmatic processes of the </a:t>
            </a:r>
            <a:r>
              <a:rPr lang="en-US" dirty="0" err="1">
                <a:solidFill>
                  <a:schemeClr val="accent1"/>
                </a:solidFill>
                <a:latin typeface="Calibri"/>
                <a:cs typeface="Calibri"/>
              </a:rPr>
              <a:t>pantelleritic</a:t>
            </a:r>
            <a:r>
              <a:rPr lang="en-US" dirty="0">
                <a:solidFill>
                  <a:schemeClr val="accent1"/>
                </a:solidFill>
                <a:latin typeface="Calibri"/>
                <a:cs typeface="Calibri"/>
              </a:rPr>
              <a:t> melts.</a:t>
            </a:r>
            <a:r>
              <a:rPr lang="en-GB" dirty="0"/>
              <a:t> </a:t>
            </a:r>
            <a:endParaRPr lang="it-IT" dirty="0"/>
          </a:p>
          <a:p>
            <a:r>
              <a:rPr lang="en-GB" dirty="0"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34622"/>
      </p:ext>
    </p:extLst>
  </p:cSld>
  <p:clrMapOvr>
    <a:masterClrMapping/>
  </p:clrMapOvr>
</p:sld>
</file>

<file path=ppt/theme/theme1.xml><?xml version="1.0" encoding="utf-8"?>
<a:theme xmlns:a="http://schemas.openxmlformats.org/drawingml/2006/main" name="Atlante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Atlant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nt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{25FF8B4B-DD0F-9B49-A23D-2A1FF3E9B0E7}tf16401369</Template>
  <TotalTime>1193</TotalTime>
  <Words>697</Words>
  <Application>Microsoft Macintosh PowerPoint</Application>
  <PresentationFormat>Presentazione su schermo (4:3)</PresentationFormat>
  <Paragraphs>50</Paragraphs>
  <Slides>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7" baseType="lpstr">
      <vt:lpstr>Athelas</vt:lpstr>
      <vt:lpstr>Calibri</vt:lpstr>
      <vt:lpstr>Calibri Light</vt:lpstr>
      <vt:lpstr>Cambria</vt:lpstr>
      <vt:lpstr>Rockwell</vt:lpstr>
      <vt:lpstr>Symbol</vt:lpstr>
      <vt:lpstr>Times New Roman</vt:lpstr>
      <vt:lpstr>Wingdings</vt:lpstr>
      <vt:lpstr>Atlante</vt:lpstr>
      <vt:lpstr>The role of syn-eruptive crystallization on pantelleritic eruptive dynamics</vt:lpstr>
      <vt:lpstr>Presentazione standard di PowerPoint</vt:lpstr>
      <vt:lpstr> Geological and petrological background </vt:lpstr>
      <vt:lpstr>Phase diagrams of Alkali feldspar</vt:lpstr>
      <vt:lpstr>Nucleation delay of K-feld in pantelleritic melts</vt:lpstr>
      <vt:lpstr>Presentazione standard di PowerPoint</vt:lpstr>
      <vt:lpstr>Textural analysis reveal that  varies from average pre-eruptive values of 0.02  to 0.55 during  magma ascent from magma chamber depths (ca. 3-4 km, at 100 MPa)  to shallower depths (corresponding to pressures of 50 MPa), leading to an increase of viscosity -up to 2 log units- which can enhance a more explosive magma eruptive behavior .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of the kinetics of nucleation and crystal growth of alkali feldspar in a pantelleritic melt </dc:title>
  <dc:creator>mike carroll</dc:creator>
  <cp:lastModifiedBy>Paola Stabile</cp:lastModifiedBy>
  <cp:revision>139</cp:revision>
  <dcterms:created xsi:type="dcterms:W3CDTF">2019-09-09T08:03:55Z</dcterms:created>
  <dcterms:modified xsi:type="dcterms:W3CDTF">2020-05-04T13:34:00Z</dcterms:modified>
</cp:coreProperties>
</file>