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sldIdLst>
    <p:sldId id="256" r:id="rId2"/>
    <p:sldId id="274" r:id="rId3"/>
    <p:sldId id="257" r:id="rId4"/>
    <p:sldId id="276" r:id="rId5"/>
    <p:sldId id="270" r:id="rId6"/>
    <p:sldId id="267" r:id="rId7"/>
    <p:sldId id="277" r:id="rId8"/>
    <p:sldId id="264" r:id="rId9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4C8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94" autoAdjust="0"/>
  </p:normalViewPr>
  <p:slideViewPr>
    <p:cSldViewPr snapToGrid="0" showGuides="1">
      <p:cViewPr varScale="1">
        <p:scale>
          <a:sx n="82" d="100"/>
          <a:sy n="82" d="100"/>
        </p:scale>
        <p:origin x="336" y="84"/>
      </p:cViewPr>
      <p:guideLst>
        <p:guide orient="horz" pos="3072"/>
        <p:guide pos="546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02/05/2020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0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6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99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  <a:t>02/05/2020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7416000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2176756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0"/>
            <a:ext cx="4179597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chemeClr val="accent1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0"/>
            <a:ext cx="4179597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400" indent="-4500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1170000" indent="-450000">
              <a:lnSpc>
                <a:spcPct val="120000"/>
              </a:lnSpc>
              <a:defRPr/>
            </a:lvl2pPr>
            <a:lvl3pPr marL="1756800" indent="-450000" defTabSz="457200">
              <a:lnSpc>
                <a:spcPct val="120000"/>
              </a:lnSpc>
              <a:defRPr/>
            </a:lvl3pPr>
            <a:lvl4pPr marL="2329200" indent="-550800" defTabSz="457200">
              <a:lnSpc>
                <a:spcPct val="120000"/>
              </a:lnSpc>
              <a:defRPr/>
            </a:lvl4pPr>
            <a:lvl5pPr marL="2962800" indent="-4428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  <a:t>02/05/2020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DBF0-A618-4E69-83BB-0C41E08702AA}" type="datetime1">
              <a:rPr lang="en-GB" noProof="0" smtClean="0"/>
              <a:t>02/05/2020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3E58-CDC3-4782-B82C-4D381C795B98}" type="datetime1">
              <a:rPr lang="en-GB" noProof="0" smtClean="0"/>
              <a:t>02/05/2020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  <a:t>02/05/2020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box ov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  <a:endParaRPr lang="nl-BE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2-5-2020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691979"/>
            <a:ext cx="6764400" cy="5230800"/>
          </a:xfrm>
          <a:solidFill>
            <a:srgbClr val="1E64C8"/>
          </a:solidFill>
        </p:spPr>
        <p:txBody>
          <a:bodyPr anchor="b" anchorCtr="0">
            <a:noAutofit/>
          </a:bodyPr>
          <a:lstStyle>
            <a:lvl1pPr marL="85725" indent="0">
              <a:buNone/>
              <a:defRPr sz="10000" u="sng" cap="all" baseline="0">
                <a:solidFill>
                  <a:schemeClr val="bg1"/>
                </a:solidFill>
              </a:defRPr>
            </a:lvl1pPr>
            <a:lvl2pPr marL="984250" indent="-625475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add 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3535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extbox ov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76AD30-96E8-448B-B97A-24B00ADE12C5}"/>
              </a:ext>
            </a:extLst>
          </p:cNvPr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  <a:endParaRPr lang="nl-BE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2-5-2020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1011602"/>
            <a:ext cx="7754938" cy="6908398"/>
          </a:xfrm>
          <a:solidFill>
            <a:srgbClr val="E9F0FA"/>
          </a:solidFill>
        </p:spPr>
        <p:txBody>
          <a:bodyPr>
            <a:normAutofit/>
          </a:bodyPr>
          <a:lstStyle>
            <a:lvl1pPr marL="85725" indent="0">
              <a:buNone/>
              <a:defRPr sz="5400" u="sng" cap="all" baseline="0">
                <a:solidFill>
                  <a:srgbClr val="1E64C8"/>
                </a:solidFill>
              </a:defRPr>
            </a:lvl1pPr>
            <a:lvl2pPr marL="984250" indent="-625475">
              <a:defRPr>
                <a:solidFill>
                  <a:srgbClr val="1E64C8"/>
                </a:solidFill>
              </a:defRPr>
            </a:lvl2pPr>
            <a:lvl3pPr>
              <a:defRPr>
                <a:solidFill>
                  <a:srgbClr val="1E64C8"/>
                </a:solidFill>
              </a:defRPr>
            </a:lvl3pPr>
            <a:lvl4pPr>
              <a:defRPr>
                <a:solidFill>
                  <a:srgbClr val="1E64C8"/>
                </a:solidFill>
              </a:defRPr>
            </a:lvl4pPr>
            <a:lvl5pPr>
              <a:defRPr>
                <a:solidFill>
                  <a:srgbClr val="1E64C8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174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252000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  <a:t>02/05/2020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7" r:id="rId8"/>
    <p:sldLayoutId id="2147483678" r:id="rId9"/>
    <p:sldLayoutId id="2147483676" r:id="rId10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0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45878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33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dpi.com/2072-4292/11/16/1883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u="none" dirty="0"/>
              <a:t>A visualization tool for flood dynamics monitoring using a graph-based approach</a:t>
            </a:r>
            <a:endParaRPr lang="nl-NL" sz="4800" u="none" dirty="0"/>
          </a:p>
        </p:txBody>
      </p:sp>
      <p:sp>
        <p:nvSpPr>
          <p:cNvPr id="11" name="Ondertitel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Bos </a:t>
            </a:r>
            <a:r>
              <a:rPr lang="nl-NL" dirty="0"/>
              <a:t>Debusscher, </a:t>
            </a:r>
            <a:r>
              <a:rPr lang="nl-NL" dirty="0" err="1"/>
              <a:t>Frieke</a:t>
            </a:r>
            <a:r>
              <a:rPr lang="nl-NL" dirty="0"/>
              <a:t> Van </a:t>
            </a:r>
            <a:r>
              <a:rPr lang="nl-NL" dirty="0" err="1"/>
              <a:t>Coillie</a:t>
            </a:r>
            <a:endParaRPr lang="nl-NL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43" r="-1620"/>
          <a:stretch/>
        </p:blipFill>
        <p:spPr>
          <a:xfrm>
            <a:off x="13067069" y="8243125"/>
            <a:ext cx="3807861" cy="1091726"/>
          </a:xfrm>
        </p:spPr>
      </p:pic>
      <p:sp>
        <p:nvSpPr>
          <p:cNvPr id="6" name="Text Placeholder Organsation L1/L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department </a:t>
            </a:r>
            <a:r>
              <a:rPr lang="en-GB" dirty="0" smtClean="0"/>
              <a:t>of Environment</a:t>
            </a:r>
            <a:endParaRPr lang="en-GB" dirty="0"/>
          </a:p>
          <a:p>
            <a:pPr lvl="1"/>
            <a:r>
              <a:rPr lang="en-GB" dirty="0"/>
              <a:t>Remote Sensing | Spatial Analysis lab</a:t>
            </a:r>
          </a:p>
        </p:txBody>
      </p:sp>
      <p:pic>
        <p:nvPicPr>
          <p:cNvPr id="2" name="Picture Placeholder 1"/>
          <p:cNvPicPr preferRelativeResize="0"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4" b="-2476"/>
          <a:stretch/>
        </p:blipFill>
        <p:spPr>
          <a:xfrm>
            <a:off x="15809860" y="248193"/>
            <a:ext cx="940705" cy="96062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8" y="8882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Context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Flood extent maps and single date flood maps </a:t>
            </a:r>
            <a:r>
              <a:rPr lang="en-US" dirty="0"/>
              <a:t>lack information on dynamics over time.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However, information </a:t>
            </a:r>
            <a:r>
              <a:rPr lang="en-US" dirty="0" smtClean="0"/>
              <a:t>on </a:t>
            </a:r>
            <a:r>
              <a:rPr lang="en-US" dirty="0"/>
              <a:t>flood dynamics is crucial for </a:t>
            </a:r>
            <a:r>
              <a:rPr lang="en-US" dirty="0" smtClean="0"/>
              <a:t>several applications:</a:t>
            </a:r>
            <a:endParaRPr lang="en-US" dirty="0"/>
          </a:p>
          <a:p>
            <a:pPr marL="993084" lvl="1" indent="-342900">
              <a:buFont typeface="Wingdings" panose="05000000000000000000" pitchFamily="2" charset="2"/>
              <a:buChar char="§"/>
            </a:pPr>
            <a:r>
              <a:rPr lang="en-US" dirty="0"/>
              <a:t>Disaster impact assessment (emergency relief, damage assessment, insurance claims …).</a:t>
            </a:r>
          </a:p>
          <a:p>
            <a:pPr marL="993084" lvl="1" indent="-342900">
              <a:buFont typeface="Wingdings" panose="05000000000000000000" pitchFamily="2" charset="2"/>
              <a:buChar char="§"/>
            </a:pPr>
            <a:r>
              <a:rPr lang="en-US" dirty="0"/>
              <a:t>Data assimilation into hydrodynamic models (comparing with model dynamics, measuring point determination </a:t>
            </a:r>
            <a:r>
              <a:rPr lang="en-US" dirty="0" smtClean="0"/>
              <a:t>…).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Our goal is to develop a visualization framework for flood dynamics.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8" y="8882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 smtClean="0"/>
              <a:t>Methodology</a:t>
            </a:r>
            <a:endParaRPr lang="en-GB" u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3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30118" y="1502229"/>
            <a:ext cx="15682281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500" dirty="0" smtClean="0"/>
              <a:t>The framework was developed for a </a:t>
            </a:r>
            <a:r>
              <a:rPr lang="en-US" sz="2500" dirty="0"/>
              <a:t>small flood area </a:t>
            </a:r>
            <a:r>
              <a:rPr lang="en-US" sz="2500" dirty="0" smtClean="0"/>
              <a:t>of about </a:t>
            </a:r>
            <a:r>
              <a:rPr lang="en-US" sz="2500" dirty="0"/>
              <a:t>100 </a:t>
            </a:r>
            <a:r>
              <a:rPr lang="en-US" sz="2500" dirty="0" smtClean="0"/>
              <a:t>km² (Debusscher et al., 2019):</a:t>
            </a:r>
          </a:p>
          <a:p>
            <a:pPr marL="993084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500" dirty="0" smtClean="0"/>
              <a:t>Binary flood maps are created on all available </a:t>
            </a:r>
            <a:r>
              <a:rPr lang="en-US" sz="2500" dirty="0" err="1" smtClean="0"/>
              <a:t>timesteps</a:t>
            </a:r>
            <a:r>
              <a:rPr lang="en-US" sz="2500" dirty="0" smtClean="0"/>
              <a:t>,</a:t>
            </a:r>
          </a:p>
          <a:p>
            <a:pPr marL="993084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500" dirty="0" smtClean="0"/>
              <a:t>Flood polygons are grouped into graphs according to their spatial overlap,</a:t>
            </a:r>
          </a:p>
          <a:p>
            <a:pPr marL="993084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ym typeface="Wingdings" panose="05000000000000000000" pitchFamily="2" charset="2"/>
              </a:rPr>
              <a:t>Variation is calculated as a product of ∆</a:t>
            </a:r>
            <a:r>
              <a:rPr lang="en-US" sz="2400" baseline="-25000" dirty="0">
                <a:sym typeface="Wingdings" panose="05000000000000000000" pitchFamily="2" charset="2"/>
              </a:rPr>
              <a:t>overlap</a:t>
            </a:r>
            <a:r>
              <a:rPr lang="en-US" sz="2400" dirty="0">
                <a:sym typeface="Wingdings" panose="05000000000000000000" pitchFamily="2" charset="2"/>
              </a:rPr>
              <a:t> and ∆</a:t>
            </a:r>
            <a:r>
              <a:rPr lang="en-US" sz="2400" baseline="-25000" dirty="0">
                <a:sym typeface="Wingdings" panose="05000000000000000000" pitchFamily="2" charset="2"/>
              </a:rPr>
              <a:t>backscatter 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500" dirty="0" smtClean="0"/>
              <a:t>Upscaling was done for two larger flood areas: the Mozambique (Beira) flood of March 2019 and </a:t>
            </a:r>
            <a:r>
              <a:rPr lang="en-US" sz="2500" dirty="0"/>
              <a:t>the India (</a:t>
            </a:r>
            <a:r>
              <a:rPr lang="en-US" sz="2500" dirty="0" smtClean="0"/>
              <a:t>Bihar) flood of September 2019. The latter is presented in the results.</a:t>
            </a:r>
          </a:p>
          <a:p>
            <a:pPr marL="993084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25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98" y="4456281"/>
            <a:ext cx="9284121" cy="4843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8" y="8882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 smtClean="0"/>
              <a:t>Methodology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800000"/>
            <a:ext cx="8097159" cy="6696000"/>
          </a:xfrm>
        </p:spPr>
        <p:txBody>
          <a:bodyPr>
            <a:normAutofit/>
          </a:bodyPr>
          <a:lstStyle/>
          <a:p>
            <a:pPr marL="422868" indent="-342900">
              <a:buFont typeface="Wingdings" panose="05000000000000000000" pitchFamily="2" charset="2"/>
              <a:buChar char="§"/>
            </a:pPr>
            <a:r>
              <a:rPr lang="en-US" sz="3600" dirty="0" smtClean="0">
                <a:sym typeface="Wingdings" panose="05000000000000000000" pitchFamily="2" charset="2"/>
              </a:rPr>
              <a:t>Overlapping </a:t>
            </a:r>
            <a:r>
              <a:rPr lang="en-US" sz="3600" dirty="0">
                <a:sym typeface="Wingdings" panose="05000000000000000000" pitchFamily="2" charset="2"/>
              </a:rPr>
              <a:t>polygons are grouped in </a:t>
            </a:r>
            <a:r>
              <a:rPr lang="en-US" sz="3600" dirty="0" smtClean="0">
                <a:sym typeface="Wingdings" panose="05000000000000000000" pitchFamily="2" charset="2"/>
              </a:rPr>
              <a:t>graphs (a set of nodes and edges). The nodes represent water polygons and the edges their spatial overlap.</a:t>
            </a:r>
            <a:endParaRPr lang="en-US" sz="3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84" y="996462"/>
            <a:ext cx="8094879" cy="6764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8" y="8882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0118" y="252001"/>
            <a:ext cx="6588351" cy="1049262"/>
          </a:xfrm>
        </p:spPr>
        <p:txBody>
          <a:bodyPr/>
          <a:lstStyle/>
          <a:p>
            <a:r>
              <a:rPr lang="en-GB" u="none" dirty="0" smtClean="0"/>
              <a:t>Results</a:t>
            </a:r>
            <a:endParaRPr lang="en-GB" u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5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30118" y="1800000"/>
            <a:ext cx="6485082" cy="607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600" b="1" dirty="0" smtClean="0"/>
              <a:t>Case study: Bihar (India), September 2019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600" dirty="0" smtClean="0"/>
              <a:t>Late monsoon rains affecting the Ganges river bed triggering floods in many low-lying areas, resulting in waist-deep floodwaters.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600" dirty="0" smtClean="0"/>
              <a:t>Results of pre-processing and delineation are depicted.</a:t>
            </a:r>
          </a:p>
        </p:txBody>
      </p:sp>
      <p:pic>
        <p:nvPicPr>
          <p:cNvPr id="10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75" y="330"/>
            <a:ext cx="9720000" cy="4414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75" y="4415160"/>
            <a:ext cx="9720000" cy="4415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8" y="8882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6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75" y="0"/>
            <a:ext cx="9720000" cy="441515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76" y="4415159"/>
            <a:ext cx="9719998" cy="4435655"/>
          </a:xfrm>
          <a:prstGeom prst="rect">
            <a:avLst/>
          </a:prstGeom>
        </p:spPr>
      </p:pic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830118" y="252001"/>
            <a:ext cx="6588351" cy="1049262"/>
          </a:xfrm>
        </p:spPr>
        <p:txBody>
          <a:bodyPr/>
          <a:lstStyle/>
          <a:p>
            <a:r>
              <a:rPr lang="en-GB" u="none" dirty="0" smtClean="0"/>
              <a:t>Results</a:t>
            </a:r>
            <a:endParaRPr lang="en-GB" u="none" dirty="0"/>
          </a:p>
        </p:txBody>
      </p:sp>
      <p:sp>
        <p:nvSpPr>
          <p:cNvPr id="12" name="TextBox 11"/>
          <p:cNvSpPr txBox="1"/>
          <p:nvPr/>
        </p:nvSpPr>
        <p:spPr>
          <a:xfrm>
            <a:off x="831600" y="1800000"/>
            <a:ext cx="64850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600" b="1" dirty="0" smtClean="0"/>
              <a:t>Case study: Bihar (India), September 2019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Variation per </a:t>
            </a:r>
            <a:r>
              <a:rPr lang="en-US" sz="3600" dirty="0" err="1" smtClean="0"/>
              <a:t>timestep</a:t>
            </a:r>
            <a:r>
              <a:rPr lang="en-US" sz="3600" dirty="0" smtClean="0"/>
              <a:t> and the (summed) g</a:t>
            </a:r>
            <a:r>
              <a:rPr lang="en-US" sz="3600" dirty="0" smtClean="0">
                <a:sym typeface="Wingdings" panose="05000000000000000000" pitchFamily="2" charset="2"/>
              </a:rPr>
              <a:t>lobal variation are depicted here.</a:t>
            </a:r>
            <a:endParaRPr lang="en-US" sz="3600" dirty="0"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8" y="8882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Conclusion</a:t>
            </a:r>
            <a:endParaRPr lang="en-US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This framework is fast, effective and simple and can therefore serve in operational frameworks for multiple applications.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Future research will include further upscaling to country/continent scale and inclusion of different sensors and platforms (</a:t>
            </a:r>
            <a:r>
              <a:rPr lang="en-US" dirty="0" err="1"/>
              <a:t>eg</a:t>
            </a:r>
            <a:r>
              <a:rPr lang="en-US" dirty="0"/>
              <a:t>. Sentinel-2 …).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7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8" y="8882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073" y="1743240"/>
            <a:ext cx="15812895" cy="5769600"/>
          </a:xfrm>
        </p:spPr>
        <p:txBody>
          <a:bodyPr/>
          <a:lstStyle/>
          <a:p>
            <a:r>
              <a:rPr lang="en-US" sz="3600" u="sng" dirty="0" smtClean="0"/>
              <a:t/>
            </a:r>
            <a:br>
              <a:rPr lang="en-US" sz="3600" u="sng" dirty="0" smtClean="0"/>
            </a:br>
            <a:r>
              <a:rPr lang="en-US" sz="3600" u="sng" dirty="0" smtClean="0"/>
              <a:t>Reference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Debusscher</a:t>
            </a:r>
            <a:r>
              <a:rPr lang="en-US" sz="2800" dirty="0"/>
              <a:t>, B.; Van </a:t>
            </a:r>
            <a:r>
              <a:rPr lang="en-US" sz="2800" dirty="0" err="1"/>
              <a:t>Coillie</a:t>
            </a:r>
            <a:r>
              <a:rPr lang="en-US" sz="2800" dirty="0"/>
              <a:t>, F. Object-based flood analysis using a graph-based representation. Remote Sensing 2019, 11. </a:t>
            </a:r>
            <a:r>
              <a:rPr lang="en-US" sz="2800" dirty="0" smtClean="0">
                <a:hlinkClick r:id="rId2"/>
              </a:rPr>
              <a:t>doi:10.3390/rs11161883</a:t>
            </a: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3500" dirty="0"/>
              <a:t/>
            </a:r>
            <a:br>
              <a:rPr lang="en-GB" sz="3500" dirty="0"/>
            </a:b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3500" u="sng" dirty="0" smtClean="0"/>
              <a:t>Contact</a:t>
            </a: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2800" dirty="0" smtClean="0"/>
              <a:t>Bos Debusscher</a:t>
            </a:r>
            <a:br>
              <a:rPr lang="en-GB" sz="2800" dirty="0" smtClean="0"/>
            </a:br>
            <a:r>
              <a:rPr lang="en-GB" sz="2800" cap="all" dirty="0" smtClean="0"/>
              <a:t>Department </a:t>
            </a:r>
            <a:r>
              <a:rPr lang="en-GB" sz="2800" cap="all" dirty="0"/>
              <a:t>of Environment</a:t>
            </a:r>
            <a:br>
              <a:rPr lang="en-GB" sz="2800" cap="all" dirty="0"/>
            </a:br>
            <a:r>
              <a:rPr lang="en-GB" sz="2800" cap="all" dirty="0"/>
              <a:t>Remote Sensing | Spatial Analysis lab</a:t>
            </a:r>
            <a:br>
              <a:rPr lang="en-GB" sz="2800" cap="all" dirty="0"/>
            </a:br>
            <a:r>
              <a:rPr lang="en-GB" sz="2800" dirty="0" smtClean="0"/>
              <a:t>bos.debusscher@ugent.be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8" y="8882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yperwhite">
      <a:dk1>
        <a:sysClr val="windowText" lastClr="000000"/>
      </a:dk1>
      <a:lt1>
        <a:sysClr val="window" lastClr="FFFFFF"/>
      </a:lt1>
      <a:dk2>
        <a:srgbClr val="1E64C8"/>
      </a:dk2>
      <a:lt2>
        <a:srgbClr val="E9F0FA"/>
      </a:lt2>
      <a:accent1>
        <a:srgbClr val="27ABAD"/>
      </a:accent1>
      <a:accent2>
        <a:srgbClr val="3DB3B5"/>
      </a:accent2>
      <a:accent3>
        <a:srgbClr val="52BCBD"/>
      </a:accent3>
      <a:accent4>
        <a:srgbClr val="68C4C6"/>
      </a:accent4>
      <a:accent5>
        <a:srgbClr val="7DCDCE"/>
      </a:accent5>
      <a:accent6>
        <a:srgbClr val="93D5D6"/>
      </a:accent6>
      <a:hlink>
        <a:srgbClr val="FFFFFF"/>
      </a:hlink>
      <a:folHlink>
        <a:srgbClr val="FFC000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algn="l">
          <a:lnSpc>
            <a:spcPct val="120000"/>
          </a:lnSpc>
          <a:buFont typeface="Arial" panose="020B0604020202020204" pitchFamily="34" charset="0"/>
          <a:buChar char="‒"/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UGent_EN_BW.potx" id="{7D3D94DE-C0A2-4DC8-AF5F-759590993643}" vid="{7BE85386-59DE-4F6B-8B6A-39593429BC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PowerPoint_UGent_EN_BW</Template>
  <TotalTime>3181</TotalTime>
  <Words>378</Words>
  <Application>Microsoft Office PowerPoint</Application>
  <PresentationFormat>Custom</PresentationFormat>
  <Paragraphs>38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A visualization tool for flood dynamics monitoring using a graph-based approach</vt:lpstr>
      <vt:lpstr>Context</vt:lpstr>
      <vt:lpstr>Methodology</vt:lpstr>
      <vt:lpstr>Methodology</vt:lpstr>
      <vt:lpstr>Results</vt:lpstr>
      <vt:lpstr>Results</vt:lpstr>
      <vt:lpstr>Conclusion</vt:lpstr>
      <vt:lpstr> Reference Debusscher, B.; Van Coillie, F. Object-based flood analysis using a graph-based representation. Remote Sensing 2019, 11. doi:10.3390/rs11161883    Contact Bos Debusscher Department of Environment Remote Sensing | Spatial Analysis lab bos.debusscher@ugent.be    </vt:lpstr>
    </vt:vector>
  </TitlesOfParts>
  <Manager/>
  <Company>FORSIT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Bos Debusscher</dc:creator>
  <cp:keywords/>
  <dc:description/>
  <cp:lastModifiedBy>Bos Debusscher</cp:lastModifiedBy>
  <cp:revision>48</cp:revision>
  <dcterms:created xsi:type="dcterms:W3CDTF">2020-04-29T11:41:30Z</dcterms:created>
  <dcterms:modified xsi:type="dcterms:W3CDTF">2020-05-02T12:53:05Z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1.1</vt:lpwstr>
  </property>
  <property fmtid="{D5CDD505-2E9C-101B-9397-08002B2CF9AE}" pid="4" name="Date">
    <vt:filetime>2019-05-23T22:00:00Z</vt:filetime>
  </property>
  <property fmtid="{D5CDD505-2E9C-101B-9397-08002B2CF9AE}" pid="5" name="Build">
    <vt:i4>20</vt:i4>
  </property>
</Properties>
</file>