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0" r:id="rId3"/>
    <p:sldId id="257" r:id="rId4"/>
    <p:sldId id="261" r:id="rId5"/>
    <p:sldId id="269" r:id="rId6"/>
    <p:sldId id="268" r:id="rId7"/>
    <p:sldId id="273" r:id="rId8"/>
    <p:sldId id="263" r:id="rId9"/>
    <p:sldId id="258" r:id="rId10"/>
    <p:sldId id="262" r:id="rId11"/>
    <p:sldId id="259" r:id="rId12"/>
    <p:sldId id="264" r:id="rId13"/>
    <p:sldId id="272" r:id="rId14"/>
    <p:sldId id="265" r:id="rId15"/>
    <p:sldId id="266" r:id="rId16"/>
    <p:sldId id="26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20" autoAdjust="0"/>
  </p:normalViewPr>
  <p:slideViewPr>
    <p:cSldViewPr showGuides="1">
      <p:cViewPr varScale="1">
        <p:scale>
          <a:sx n="56" d="100"/>
          <a:sy n="56" d="100"/>
        </p:scale>
        <p:origin x="72"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ECBD3-29F9-4099-892F-FA4C95E62DEA}"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7B874-8192-4220-99F4-6F7314675152}" type="slidenum">
              <a:rPr lang="en-US" smtClean="0"/>
              <a:pPr/>
              <a:t>‹#›</a:t>
            </a:fld>
            <a:endParaRPr lang="en-US"/>
          </a:p>
        </p:txBody>
      </p:sp>
    </p:spTree>
    <p:extLst>
      <p:ext uri="{BB962C8B-B14F-4D97-AF65-F5344CB8AC3E}">
        <p14:creationId xmlns:p14="http://schemas.microsoft.com/office/powerpoint/2010/main" val="407290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2</a:t>
            </a:fld>
            <a:endParaRPr lang="en-US"/>
          </a:p>
        </p:txBody>
      </p:sp>
    </p:spTree>
    <p:extLst>
      <p:ext uri="{BB962C8B-B14F-4D97-AF65-F5344CB8AC3E}">
        <p14:creationId xmlns:p14="http://schemas.microsoft.com/office/powerpoint/2010/main" val="253078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3</a:t>
            </a:fld>
            <a:endParaRPr lang="en-US"/>
          </a:p>
        </p:txBody>
      </p:sp>
    </p:spTree>
    <p:extLst>
      <p:ext uri="{BB962C8B-B14F-4D97-AF65-F5344CB8AC3E}">
        <p14:creationId xmlns:p14="http://schemas.microsoft.com/office/powerpoint/2010/main" val="395184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4</a:t>
            </a:fld>
            <a:endParaRPr lang="en-US"/>
          </a:p>
        </p:txBody>
      </p:sp>
    </p:spTree>
    <p:extLst>
      <p:ext uri="{BB962C8B-B14F-4D97-AF65-F5344CB8AC3E}">
        <p14:creationId xmlns:p14="http://schemas.microsoft.com/office/powerpoint/2010/main" val="173366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5</a:t>
            </a:fld>
            <a:endParaRPr lang="en-US"/>
          </a:p>
        </p:txBody>
      </p:sp>
    </p:spTree>
    <p:extLst>
      <p:ext uri="{BB962C8B-B14F-4D97-AF65-F5344CB8AC3E}">
        <p14:creationId xmlns:p14="http://schemas.microsoft.com/office/powerpoint/2010/main" val="372215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6</a:t>
            </a:fld>
            <a:endParaRPr lang="en-US"/>
          </a:p>
        </p:txBody>
      </p:sp>
    </p:spTree>
    <p:extLst>
      <p:ext uri="{BB962C8B-B14F-4D97-AF65-F5344CB8AC3E}">
        <p14:creationId xmlns:p14="http://schemas.microsoft.com/office/powerpoint/2010/main" val="427984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9</a:t>
            </a:fld>
            <a:endParaRPr lang="en-US"/>
          </a:p>
        </p:txBody>
      </p:sp>
    </p:spTree>
    <p:extLst>
      <p:ext uri="{BB962C8B-B14F-4D97-AF65-F5344CB8AC3E}">
        <p14:creationId xmlns:p14="http://schemas.microsoft.com/office/powerpoint/2010/main" val="83680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B874-8192-4220-99F4-6F7314675152}" type="slidenum">
              <a:rPr lang="en-US" smtClean="0"/>
              <a:pPr/>
              <a:t>16</a:t>
            </a:fld>
            <a:endParaRPr lang="en-US"/>
          </a:p>
        </p:txBody>
      </p:sp>
    </p:spTree>
    <p:extLst>
      <p:ext uri="{BB962C8B-B14F-4D97-AF65-F5344CB8AC3E}">
        <p14:creationId xmlns:p14="http://schemas.microsoft.com/office/powerpoint/2010/main" val="199473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EDD4F93-1149-4EB3-9C4D-93C5D794D931}" type="datetime1">
              <a:rPr lang="en-US" smtClean="0"/>
              <a:t>5/5/2020</a:t>
            </a:fld>
            <a:endParaRPr lang="en-US"/>
          </a:p>
        </p:txBody>
      </p:sp>
      <p:sp>
        <p:nvSpPr>
          <p:cNvPr id="5" name="Footer Placeholder 4"/>
          <p:cNvSpPr>
            <a:spLocks noGrp="1"/>
          </p:cNvSpPr>
          <p:nvPr>
            <p:ph type="ftr" sz="quarter" idx="11"/>
          </p:nvPr>
        </p:nvSpPr>
        <p:spPr/>
        <p:txBody>
          <a:bodyPr/>
          <a:lstStyle/>
          <a:p>
            <a:pPr>
              <a:defRPr/>
            </a:pPr>
            <a:r>
              <a:rPr lang="en-US" smtClean="0"/>
              <a:t>corbu.marius@incas.ro</a:t>
            </a:r>
            <a:endParaRPr lang="en-US"/>
          </a:p>
        </p:txBody>
      </p:sp>
      <p:sp>
        <p:nvSpPr>
          <p:cNvPr id="6" name="Slide Number Placeholder 5"/>
          <p:cNvSpPr>
            <a:spLocks noGrp="1"/>
          </p:cNvSpPr>
          <p:nvPr>
            <p:ph type="sldNum" sz="quarter" idx="12"/>
          </p:nvPr>
        </p:nvSpPr>
        <p:spPr/>
        <p:txBody>
          <a:bodyPr/>
          <a:lstStyle/>
          <a:p>
            <a:pPr>
              <a:defRPr/>
            </a:pPr>
            <a:fld id="{B9BBD423-1FA4-4FAF-8920-A6E7032386C7}" type="slidenum">
              <a:rPr lang="en-US" smtClean="0"/>
              <a:pPr>
                <a:defRPr/>
              </a:pPr>
              <a:t>‹#›</a:t>
            </a:fld>
            <a:endParaRPr lang="en-US"/>
          </a:p>
        </p:txBody>
      </p:sp>
    </p:spTree>
    <p:extLst>
      <p:ext uri="{BB962C8B-B14F-4D97-AF65-F5344CB8AC3E}">
        <p14:creationId xmlns:p14="http://schemas.microsoft.com/office/powerpoint/2010/main" val="192320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14B9BEA-11F5-4FB2-BD60-789101FE696A}" type="datetime1">
              <a:rPr lang="en-US" smtClean="0"/>
              <a:t>5/5/2020</a:t>
            </a:fld>
            <a:endParaRPr lang="en-US"/>
          </a:p>
        </p:txBody>
      </p:sp>
      <p:sp>
        <p:nvSpPr>
          <p:cNvPr id="5" name="Footer Placeholder 4"/>
          <p:cNvSpPr>
            <a:spLocks noGrp="1"/>
          </p:cNvSpPr>
          <p:nvPr>
            <p:ph type="ftr" sz="quarter" idx="11"/>
          </p:nvPr>
        </p:nvSpPr>
        <p:spPr/>
        <p:txBody>
          <a:bodyPr/>
          <a:lstStyle/>
          <a:p>
            <a:pPr>
              <a:defRPr/>
            </a:pPr>
            <a:r>
              <a:rPr lang="en-US" smtClean="0"/>
              <a:t>corbu.marius@incas.ro</a:t>
            </a:r>
            <a:endParaRPr lang="en-US"/>
          </a:p>
        </p:txBody>
      </p:sp>
      <p:sp>
        <p:nvSpPr>
          <p:cNvPr id="6" name="Slide Number Placeholder 5"/>
          <p:cNvSpPr>
            <a:spLocks noGrp="1"/>
          </p:cNvSpPr>
          <p:nvPr>
            <p:ph type="sldNum" sz="quarter" idx="12"/>
          </p:nvPr>
        </p:nvSpPr>
        <p:spPr/>
        <p:txBody>
          <a:bodyPr/>
          <a:lstStyle/>
          <a:p>
            <a:pPr>
              <a:defRPr/>
            </a:pPr>
            <a:fld id="{DFDE29A4-6C11-4DE8-97BA-55A25D3600E5}" type="slidenum">
              <a:rPr lang="en-US" smtClean="0"/>
              <a:pPr>
                <a:defRPr/>
              </a:pPr>
              <a:t>‹#›</a:t>
            </a:fld>
            <a:endParaRPr lang="en-US"/>
          </a:p>
        </p:txBody>
      </p:sp>
    </p:spTree>
    <p:extLst>
      <p:ext uri="{BB962C8B-B14F-4D97-AF65-F5344CB8AC3E}">
        <p14:creationId xmlns:p14="http://schemas.microsoft.com/office/powerpoint/2010/main" val="172776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7A3A42C-6DD5-449B-9055-CF92F8CC7922}" type="datetime1">
              <a:rPr lang="en-US" smtClean="0"/>
              <a:t>5/5/2020</a:t>
            </a:fld>
            <a:endParaRPr lang="en-US"/>
          </a:p>
        </p:txBody>
      </p:sp>
      <p:sp>
        <p:nvSpPr>
          <p:cNvPr id="5" name="Footer Placeholder 4"/>
          <p:cNvSpPr>
            <a:spLocks noGrp="1"/>
          </p:cNvSpPr>
          <p:nvPr>
            <p:ph type="ftr" sz="quarter" idx="11"/>
          </p:nvPr>
        </p:nvSpPr>
        <p:spPr/>
        <p:txBody>
          <a:bodyPr/>
          <a:lstStyle/>
          <a:p>
            <a:pPr>
              <a:defRPr/>
            </a:pPr>
            <a:r>
              <a:rPr lang="en-US" smtClean="0"/>
              <a:t>corbu.marius@incas.ro</a:t>
            </a:r>
            <a:endParaRPr lang="en-US"/>
          </a:p>
        </p:txBody>
      </p:sp>
      <p:sp>
        <p:nvSpPr>
          <p:cNvPr id="6" name="Slide Number Placeholder 5"/>
          <p:cNvSpPr>
            <a:spLocks noGrp="1"/>
          </p:cNvSpPr>
          <p:nvPr>
            <p:ph type="sldNum" sz="quarter" idx="12"/>
          </p:nvPr>
        </p:nvSpPr>
        <p:spPr/>
        <p:txBody>
          <a:bodyPr/>
          <a:lstStyle/>
          <a:p>
            <a:pPr>
              <a:defRPr/>
            </a:pPr>
            <a:fld id="{E7BC5C97-72B3-4C26-89D9-6A8082ED8073}" type="slidenum">
              <a:rPr lang="en-US" smtClean="0"/>
              <a:pPr>
                <a:defRPr/>
              </a:pPr>
              <a:t>‹#›</a:t>
            </a:fld>
            <a:endParaRPr lang="en-US"/>
          </a:p>
        </p:txBody>
      </p:sp>
    </p:spTree>
    <p:extLst>
      <p:ext uri="{BB962C8B-B14F-4D97-AF65-F5344CB8AC3E}">
        <p14:creationId xmlns:p14="http://schemas.microsoft.com/office/powerpoint/2010/main" val="47924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70B9370-DBBB-4036-A31E-D0CD17BABE1D}" type="datetime1">
              <a:rPr lang="en-US" smtClean="0"/>
              <a:t>5/5/2020</a:t>
            </a:fld>
            <a:endParaRPr lang="en-US"/>
          </a:p>
        </p:txBody>
      </p:sp>
      <p:sp>
        <p:nvSpPr>
          <p:cNvPr id="5" name="Footer Placeholder 4"/>
          <p:cNvSpPr>
            <a:spLocks noGrp="1"/>
          </p:cNvSpPr>
          <p:nvPr>
            <p:ph type="ftr" sz="quarter" idx="11"/>
          </p:nvPr>
        </p:nvSpPr>
        <p:spPr/>
        <p:txBody>
          <a:bodyPr/>
          <a:lstStyle/>
          <a:p>
            <a:pPr>
              <a:defRPr/>
            </a:pPr>
            <a:r>
              <a:rPr lang="en-US" smtClean="0"/>
              <a:t>corbu.marius@incas.ro</a:t>
            </a:r>
            <a:endParaRPr lang="en-US"/>
          </a:p>
        </p:txBody>
      </p:sp>
      <p:sp>
        <p:nvSpPr>
          <p:cNvPr id="6" name="Slide Number Placeholder 5"/>
          <p:cNvSpPr>
            <a:spLocks noGrp="1"/>
          </p:cNvSpPr>
          <p:nvPr>
            <p:ph type="sldNum" sz="quarter" idx="12"/>
          </p:nvPr>
        </p:nvSpPr>
        <p:spPr/>
        <p:txBody>
          <a:bodyPr/>
          <a:lstStyle/>
          <a:p>
            <a:pPr>
              <a:defRPr/>
            </a:pPr>
            <a:fld id="{5CB4B57E-DFCD-4C74-8B05-FB8D5AA17C2C}" type="slidenum">
              <a:rPr lang="en-US" smtClean="0"/>
              <a:pPr>
                <a:defRPr/>
              </a:pPr>
              <a:t>‹#›</a:t>
            </a:fld>
            <a:endParaRPr lang="en-US"/>
          </a:p>
        </p:txBody>
      </p:sp>
    </p:spTree>
    <p:extLst>
      <p:ext uri="{BB962C8B-B14F-4D97-AF65-F5344CB8AC3E}">
        <p14:creationId xmlns:p14="http://schemas.microsoft.com/office/powerpoint/2010/main" val="5753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9F43FC4-E282-414D-A85C-AFFC1AF48AFE}" type="datetime1">
              <a:rPr lang="en-US" smtClean="0"/>
              <a:t>5/5/2020</a:t>
            </a:fld>
            <a:endParaRPr lang="en-US"/>
          </a:p>
        </p:txBody>
      </p:sp>
      <p:sp>
        <p:nvSpPr>
          <p:cNvPr id="5" name="Footer Placeholder 4"/>
          <p:cNvSpPr>
            <a:spLocks noGrp="1"/>
          </p:cNvSpPr>
          <p:nvPr>
            <p:ph type="ftr" sz="quarter" idx="11"/>
          </p:nvPr>
        </p:nvSpPr>
        <p:spPr/>
        <p:txBody>
          <a:bodyPr/>
          <a:lstStyle/>
          <a:p>
            <a:pPr>
              <a:defRPr/>
            </a:pPr>
            <a:r>
              <a:rPr lang="en-US" smtClean="0"/>
              <a:t>corbu.marius@incas.ro</a:t>
            </a:r>
            <a:endParaRPr lang="en-US"/>
          </a:p>
        </p:txBody>
      </p:sp>
      <p:sp>
        <p:nvSpPr>
          <p:cNvPr id="6" name="Slide Number Placeholder 5"/>
          <p:cNvSpPr>
            <a:spLocks noGrp="1"/>
          </p:cNvSpPr>
          <p:nvPr>
            <p:ph type="sldNum" sz="quarter" idx="12"/>
          </p:nvPr>
        </p:nvSpPr>
        <p:spPr/>
        <p:txBody>
          <a:bodyPr/>
          <a:lstStyle/>
          <a:p>
            <a:pPr>
              <a:defRPr/>
            </a:pPr>
            <a:fld id="{04ED6955-0475-45E5-A34D-1E2E01F6CA56}" type="slidenum">
              <a:rPr lang="en-US" smtClean="0"/>
              <a:pPr>
                <a:defRPr/>
              </a:pPr>
              <a:t>‹#›</a:t>
            </a:fld>
            <a:endParaRPr lang="en-US"/>
          </a:p>
        </p:txBody>
      </p:sp>
    </p:spTree>
    <p:extLst>
      <p:ext uri="{BB962C8B-B14F-4D97-AF65-F5344CB8AC3E}">
        <p14:creationId xmlns:p14="http://schemas.microsoft.com/office/powerpoint/2010/main" val="147636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5106DEF-0485-4228-A52C-237CB4842853}" type="datetime1">
              <a:rPr lang="en-US" smtClean="0"/>
              <a:t>5/5/2020</a:t>
            </a:fld>
            <a:endParaRPr lang="en-US"/>
          </a:p>
        </p:txBody>
      </p:sp>
      <p:sp>
        <p:nvSpPr>
          <p:cNvPr id="6" name="Footer Placeholder 5"/>
          <p:cNvSpPr>
            <a:spLocks noGrp="1"/>
          </p:cNvSpPr>
          <p:nvPr>
            <p:ph type="ftr" sz="quarter" idx="11"/>
          </p:nvPr>
        </p:nvSpPr>
        <p:spPr/>
        <p:txBody>
          <a:bodyPr/>
          <a:lstStyle/>
          <a:p>
            <a:pPr>
              <a:defRPr/>
            </a:pPr>
            <a:r>
              <a:rPr lang="en-US" smtClean="0"/>
              <a:t>corbu.marius@incas.ro</a:t>
            </a:r>
            <a:endParaRPr lang="en-US"/>
          </a:p>
        </p:txBody>
      </p:sp>
      <p:sp>
        <p:nvSpPr>
          <p:cNvPr id="7" name="Slide Number Placeholder 6"/>
          <p:cNvSpPr>
            <a:spLocks noGrp="1"/>
          </p:cNvSpPr>
          <p:nvPr>
            <p:ph type="sldNum" sz="quarter" idx="12"/>
          </p:nvPr>
        </p:nvSpPr>
        <p:spPr/>
        <p:txBody>
          <a:bodyPr/>
          <a:lstStyle/>
          <a:p>
            <a:pPr>
              <a:defRPr/>
            </a:pPr>
            <a:fld id="{BFB88F06-8479-48B9-8D05-374098392E39}" type="slidenum">
              <a:rPr lang="en-US" smtClean="0"/>
              <a:pPr>
                <a:defRPr/>
              </a:pPr>
              <a:t>‹#›</a:t>
            </a:fld>
            <a:endParaRPr lang="en-US"/>
          </a:p>
        </p:txBody>
      </p:sp>
    </p:spTree>
    <p:extLst>
      <p:ext uri="{BB962C8B-B14F-4D97-AF65-F5344CB8AC3E}">
        <p14:creationId xmlns:p14="http://schemas.microsoft.com/office/powerpoint/2010/main" val="34409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ECB3839-4791-40E2-A6DA-86F4A8CFC60D}" type="datetime1">
              <a:rPr lang="en-US" smtClean="0"/>
              <a:t>5/5/2020</a:t>
            </a:fld>
            <a:endParaRPr lang="en-US"/>
          </a:p>
        </p:txBody>
      </p:sp>
      <p:sp>
        <p:nvSpPr>
          <p:cNvPr id="8" name="Footer Placeholder 7"/>
          <p:cNvSpPr>
            <a:spLocks noGrp="1"/>
          </p:cNvSpPr>
          <p:nvPr>
            <p:ph type="ftr" sz="quarter" idx="11"/>
          </p:nvPr>
        </p:nvSpPr>
        <p:spPr/>
        <p:txBody>
          <a:bodyPr/>
          <a:lstStyle/>
          <a:p>
            <a:pPr>
              <a:defRPr/>
            </a:pPr>
            <a:r>
              <a:rPr lang="en-US" smtClean="0"/>
              <a:t>corbu.marius@incas.ro</a:t>
            </a:r>
            <a:endParaRPr lang="en-US"/>
          </a:p>
        </p:txBody>
      </p:sp>
      <p:sp>
        <p:nvSpPr>
          <p:cNvPr id="9" name="Slide Number Placeholder 8"/>
          <p:cNvSpPr>
            <a:spLocks noGrp="1"/>
          </p:cNvSpPr>
          <p:nvPr>
            <p:ph type="sldNum" sz="quarter" idx="12"/>
          </p:nvPr>
        </p:nvSpPr>
        <p:spPr/>
        <p:txBody>
          <a:bodyPr/>
          <a:lstStyle/>
          <a:p>
            <a:pPr>
              <a:defRPr/>
            </a:pPr>
            <a:fld id="{BC22129D-2FAB-41EA-84BA-A37C30060E1C}" type="slidenum">
              <a:rPr lang="en-US" smtClean="0"/>
              <a:pPr>
                <a:defRPr/>
              </a:pPr>
              <a:t>‹#›</a:t>
            </a:fld>
            <a:endParaRPr lang="en-US"/>
          </a:p>
        </p:txBody>
      </p:sp>
    </p:spTree>
    <p:extLst>
      <p:ext uri="{BB962C8B-B14F-4D97-AF65-F5344CB8AC3E}">
        <p14:creationId xmlns:p14="http://schemas.microsoft.com/office/powerpoint/2010/main" val="97637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512A682-EE15-4568-9B0F-90B2B941F9D7}" type="datetime1">
              <a:rPr lang="en-US" smtClean="0"/>
              <a:t>5/5/2020</a:t>
            </a:fld>
            <a:endParaRPr lang="en-US"/>
          </a:p>
        </p:txBody>
      </p:sp>
      <p:sp>
        <p:nvSpPr>
          <p:cNvPr id="4" name="Footer Placeholder 3"/>
          <p:cNvSpPr>
            <a:spLocks noGrp="1"/>
          </p:cNvSpPr>
          <p:nvPr>
            <p:ph type="ftr" sz="quarter" idx="11"/>
          </p:nvPr>
        </p:nvSpPr>
        <p:spPr/>
        <p:txBody>
          <a:bodyPr/>
          <a:lstStyle/>
          <a:p>
            <a:pPr>
              <a:defRPr/>
            </a:pPr>
            <a:r>
              <a:rPr lang="en-US" smtClean="0"/>
              <a:t>corbu.marius@incas.ro</a:t>
            </a:r>
            <a:endParaRPr lang="en-US"/>
          </a:p>
        </p:txBody>
      </p:sp>
      <p:sp>
        <p:nvSpPr>
          <p:cNvPr id="5" name="Slide Number Placeholder 4"/>
          <p:cNvSpPr>
            <a:spLocks noGrp="1"/>
          </p:cNvSpPr>
          <p:nvPr>
            <p:ph type="sldNum" sz="quarter" idx="12"/>
          </p:nvPr>
        </p:nvSpPr>
        <p:spPr/>
        <p:txBody>
          <a:bodyPr/>
          <a:lstStyle/>
          <a:p>
            <a:pPr>
              <a:defRPr/>
            </a:pPr>
            <a:fld id="{93802641-421F-4421-8E16-FEB0ECB67E5C}" type="slidenum">
              <a:rPr lang="en-US" smtClean="0"/>
              <a:pPr>
                <a:defRPr/>
              </a:pPr>
              <a:t>‹#›</a:t>
            </a:fld>
            <a:endParaRPr lang="en-US"/>
          </a:p>
        </p:txBody>
      </p:sp>
    </p:spTree>
    <p:extLst>
      <p:ext uri="{BB962C8B-B14F-4D97-AF65-F5344CB8AC3E}">
        <p14:creationId xmlns:p14="http://schemas.microsoft.com/office/powerpoint/2010/main" val="198960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996F73-F26E-4FDD-8AB4-04107529B3D0}" type="datetime1">
              <a:rPr lang="en-US" smtClean="0"/>
              <a:t>5/5/2020</a:t>
            </a:fld>
            <a:endParaRPr lang="en-US"/>
          </a:p>
        </p:txBody>
      </p:sp>
      <p:sp>
        <p:nvSpPr>
          <p:cNvPr id="3" name="Footer Placeholder 2"/>
          <p:cNvSpPr>
            <a:spLocks noGrp="1"/>
          </p:cNvSpPr>
          <p:nvPr>
            <p:ph type="ftr" sz="quarter" idx="11"/>
          </p:nvPr>
        </p:nvSpPr>
        <p:spPr/>
        <p:txBody>
          <a:bodyPr/>
          <a:lstStyle/>
          <a:p>
            <a:pPr>
              <a:defRPr/>
            </a:pPr>
            <a:r>
              <a:rPr lang="en-US" smtClean="0"/>
              <a:t>corbu.marius@incas.ro</a:t>
            </a:r>
            <a:endParaRPr lang="en-US"/>
          </a:p>
        </p:txBody>
      </p:sp>
      <p:sp>
        <p:nvSpPr>
          <p:cNvPr id="4" name="Slide Number Placeholder 3"/>
          <p:cNvSpPr>
            <a:spLocks noGrp="1"/>
          </p:cNvSpPr>
          <p:nvPr>
            <p:ph type="sldNum" sz="quarter" idx="12"/>
          </p:nvPr>
        </p:nvSpPr>
        <p:spPr/>
        <p:txBody>
          <a:bodyPr/>
          <a:lstStyle/>
          <a:p>
            <a:pPr>
              <a:defRPr/>
            </a:pPr>
            <a:fld id="{65782CEE-F11E-4792-A338-1033BB3704D2}" type="slidenum">
              <a:rPr lang="en-US" smtClean="0"/>
              <a:pPr>
                <a:defRPr/>
              </a:pPr>
              <a:t>‹#›</a:t>
            </a:fld>
            <a:endParaRPr lang="en-US"/>
          </a:p>
        </p:txBody>
      </p:sp>
    </p:spTree>
    <p:extLst>
      <p:ext uri="{BB962C8B-B14F-4D97-AF65-F5344CB8AC3E}">
        <p14:creationId xmlns:p14="http://schemas.microsoft.com/office/powerpoint/2010/main" val="384337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B28C64F-1169-479C-8DB2-6A0B34854C98}" type="datetime1">
              <a:rPr lang="en-US" smtClean="0"/>
              <a:t>5/5/2020</a:t>
            </a:fld>
            <a:endParaRPr lang="en-US"/>
          </a:p>
        </p:txBody>
      </p:sp>
      <p:sp>
        <p:nvSpPr>
          <p:cNvPr id="6" name="Footer Placeholder 5"/>
          <p:cNvSpPr>
            <a:spLocks noGrp="1"/>
          </p:cNvSpPr>
          <p:nvPr>
            <p:ph type="ftr" sz="quarter" idx="11"/>
          </p:nvPr>
        </p:nvSpPr>
        <p:spPr/>
        <p:txBody>
          <a:bodyPr/>
          <a:lstStyle/>
          <a:p>
            <a:pPr>
              <a:defRPr/>
            </a:pPr>
            <a:r>
              <a:rPr lang="en-US" smtClean="0"/>
              <a:t>corbu.marius@incas.ro</a:t>
            </a:r>
            <a:endParaRPr lang="en-US"/>
          </a:p>
        </p:txBody>
      </p:sp>
      <p:sp>
        <p:nvSpPr>
          <p:cNvPr id="7" name="Slide Number Placeholder 6"/>
          <p:cNvSpPr>
            <a:spLocks noGrp="1"/>
          </p:cNvSpPr>
          <p:nvPr>
            <p:ph type="sldNum" sz="quarter" idx="12"/>
          </p:nvPr>
        </p:nvSpPr>
        <p:spPr/>
        <p:txBody>
          <a:bodyPr/>
          <a:lstStyle/>
          <a:p>
            <a:pPr>
              <a:defRPr/>
            </a:pPr>
            <a:fld id="{0010D65B-561C-4BA3-8464-8F292EC8A110}" type="slidenum">
              <a:rPr lang="en-US" smtClean="0"/>
              <a:pPr>
                <a:defRPr/>
              </a:pPr>
              <a:t>‹#›</a:t>
            </a:fld>
            <a:endParaRPr lang="en-US"/>
          </a:p>
        </p:txBody>
      </p:sp>
    </p:spTree>
    <p:extLst>
      <p:ext uri="{BB962C8B-B14F-4D97-AF65-F5344CB8AC3E}">
        <p14:creationId xmlns:p14="http://schemas.microsoft.com/office/powerpoint/2010/main" val="209533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C25D6A4-FCED-467B-9E2A-57B83700139D}" type="datetime1">
              <a:rPr lang="en-US" smtClean="0"/>
              <a:t>5/5/2020</a:t>
            </a:fld>
            <a:endParaRPr lang="en-US"/>
          </a:p>
        </p:txBody>
      </p:sp>
      <p:sp>
        <p:nvSpPr>
          <p:cNvPr id="6" name="Footer Placeholder 5"/>
          <p:cNvSpPr>
            <a:spLocks noGrp="1"/>
          </p:cNvSpPr>
          <p:nvPr>
            <p:ph type="ftr" sz="quarter" idx="11"/>
          </p:nvPr>
        </p:nvSpPr>
        <p:spPr/>
        <p:txBody>
          <a:bodyPr/>
          <a:lstStyle/>
          <a:p>
            <a:pPr>
              <a:defRPr/>
            </a:pPr>
            <a:r>
              <a:rPr lang="en-US" smtClean="0"/>
              <a:t>corbu.marius@incas.ro</a:t>
            </a:r>
            <a:endParaRPr lang="en-US"/>
          </a:p>
        </p:txBody>
      </p:sp>
      <p:sp>
        <p:nvSpPr>
          <p:cNvPr id="7" name="Slide Number Placeholder 6"/>
          <p:cNvSpPr>
            <a:spLocks noGrp="1"/>
          </p:cNvSpPr>
          <p:nvPr>
            <p:ph type="sldNum" sz="quarter" idx="12"/>
          </p:nvPr>
        </p:nvSpPr>
        <p:spPr/>
        <p:txBody>
          <a:bodyPr/>
          <a:lstStyle/>
          <a:p>
            <a:pPr>
              <a:defRPr/>
            </a:pPr>
            <a:fld id="{A6DE53A8-F73A-45E8-889D-B2A12C035A31}" type="slidenum">
              <a:rPr lang="en-US" smtClean="0"/>
              <a:pPr>
                <a:defRPr/>
              </a:pPr>
              <a:t>‹#›</a:t>
            </a:fld>
            <a:endParaRPr lang="en-US"/>
          </a:p>
        </p:txBody>
      </p:sp>
    </p:spTree>
    <p:extLst>
      <p:ext uri="{BB962C8B-B14F-4D97-AF65-F5344CB8AC3E}">
        <p14:creationId xmlns:p14="http://schemas.microsoft.com/office/powerpoint/2010/main" val="25560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6AF9F74-C928-43F4-B103-ACB5AC6BF73F}" type="datetime1">
              <a:rPr lang="en-US" smtClean="0"/>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corbu.marius@incas.ro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EEBB7A-6F1A-4D80-9C10-BFDF926B0913}" type="slidenum">
              <a:rPr lang="en-US" smtClean="0"/>
              <a:pPr>
                <a:defRPr/>
              </a:pPr>
              <a:t>‹#›</a:t>
            </a:fld>
            <a:endParaRPr lang="en-US"/>
          </a:p>
        </p:txBody>
      </p:sp>
    </p:spTree>
    <p:extLst>
      <p:ext uri="{BB962C8B-B14F-4D97-AF65-F5344CB8AC3E}">
        <p14:creationId xmlns:p14="http://schemas.microsoft.com/office/powerpoint/2010/main" val="591076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 Target="slide4.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5.png"/><Relationship Id="rId5" Type="http://schemas.openxmlformats.org/officeDocument/2006/relationships/slide" Target="slide7.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5phub.copernicus.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www.eurad.uni-koeln.de/" TargetMode="External"/><Relationship Id="rId4" Type="http://schemas.openxmlformats.org/officeDocument/2006/relationships/hyperlink" Target="https://www.ready.no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slide" Target="slide9.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102121" y="44624"/>
            <a:ext cx="69262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b="1" dirty="0">
                <a:solidFill>
                  <a:srgbClr val="0066FF"/>
                </a:solidFill>
              </a:rPr>
              <a:t>Atmospheric satellite-based and </a:t>
            </a:r>
            <a:r>
              <a:rPr lang="en-US" altLang="en-US" sz="2800" b="1" i="1" dirty="0">
                <a:solidFill>
                  <a:srgbClr val="0066FF"/>
                </a:solidFill>
              </a:rPr>
              <a:t>in situ </a:t>
            </a:r>
            <a:r>
              <a:rPr lang="en-US" altLang="en-US" sz="2800" b="1" dirty="0">
                <a:solidFill>
                  <a:srgbClr val="0066FF"/>
                </a:solidFill>
              </a:rPr>
              <a:t>surface observations on summertime trace gases (CO, CO</a:t>
            </a:r>
            <a:r>
              <a:rPr lang="en-US" altLang="en-US" sz="2800" b="1" baseline="-25000" dirty="0">
                <a:solidFill>
                  <a:srgbClr val="0066FF"/>
                </a:solidFill>
              </a:rPr>
              <a:t>2</a:t>
            </a:r>
            <a:r>
              <a:rPr lang="en-US" altLang="en-US" sz="2800" b="1" dirty="0">
                <a:solidFill>
                  <a:srgbClr val="0066FF"/>
                </a:solidFill>
              </a:rPr>
              <a:t>, CH</a:t>
            </a:r>
            <a:r>
              <a:rPr lang="en-US" altLang="en-US" sz="2800" b="1" baseline="-25000" dirty="0">
                <a:solidFill>
                  <a:srgbClr val="0066FF"/>
                </a:solidFill>
              </a:rPr>
              <a:t>4</a:t>
            </a:r>
            <a:r>
              <a:rPr lang="en-US" altLang="en-US" sz="2800" b="1" dirty="0">
                <a:solidFill>
                  <a:srgbClr val="0066FF"/>
                </a:solidFill>
              </a:rPr>
              <a:t>) over the metropolitan area of Bucharest</a:t>
            </a:r>
          </a:p>
        </p:txBody>
      </p:sp>
      <p:sp>
        <p:nvSpPr>
          <p:cNvPr id="2053" name="TextBox 7"/>
          <p:cNvSpPr txBox="1">
            <a:spLocks noChangeArrowheads="1"/>
          </p:cNvSpPr>
          <p:nvPr/>
        </p:nvSpPr>
        <p:spPr bwMode="auto">
          <a:xfrm>
            <a:off x="180034" y="2082748"/>
            <a:ext cx="883195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dirty="0"/>
              <a:t>M.P. Corbu</a:t>
            </a:r>
            <a:r>
              <a:rPr lang="en-US" altLang="en-US" b="1" baseline="30000" dirty="0"/>
              <a:t>1,4</a:t>
            </a:r>
            <a:r>
              <a:rPr lang="en-US" altLang="en-US" b="1" dirty="0"/>
              <a:t>, A. Calcan</a:t>
            </a:r>
            <a:r>
              <a:rPr lang="en-US" altLang="en-US" b="1" baseline="30000" dirty="0"/>
              <a:t>1</a:t>
            </a:r>
            <a:r>
              <a:rPr lang="en-US" altLang="en-US" b="1" dirty="0"/>
              <a:t>, I. Vizireanu</a:t>
            </a:r>
            <a:r>
              <a:rPr lang="en-US" altLang="en-US" b="1" baseline="30000" dirty="0"/>
              <a:t>1</a:t>
            </a:r>
            <a:r>
              <a:rPr lang="en-US" altLang="en-US" b="1" dirty="0"/>
              <a:t>, D.E. Moaca</a:t>
            </a:r>
            <a:r>
              <a:rPr lang="en-US" altLang="en-US" b="1" baseline="30000" dirty="0"/>
              <a:t>1</a:t>
            </a:r>
            <a:r>
              <a:rPr lang="en-US" altLang="en-US" b="1" dirty="0"/>
              <a:t>, R.V. Chiritescu</a:t>
            </a:r>
            <a:r>
              <a:rPr lang="en-US" altLang="en-US" b="1" baseline="30000" dirty="0"/>
              <a:t>2,3</a:t>
            </a:r>
            <a:r>
              <a:rPr lang="en-US" altLang="en-US" b="1" dirty="0"/>
              <a:t>, </a:t>
            </a:r>
          </a:p>
          <a:p>
            <a:pPr algn="ctr"/>
            <a:r>
              <a:rPr lang="en-US" altLang="en-US" b="1" dirty="0"/>
              <a:t>T. </a:t>
            </a:r>
            <a:r>
              <a:rPr lang="en-US" altLang="en-US" b="1" dirty="0" smtClean="0"/>
              <a:t>Röckmann</a:t>
            </a:r>
            <a:r>
              <a:rPr lang="en-US" altLang="en-US" b="1" baseline="30000" dirty="0" smtClean="0"/>
              <a:t>5</a:t>
            </a:r>
            <a:r>
              <a:rPr lang="en-US" altLang="en-US" b="1" dirty="0"/>
              <a:t>, H. Maazallahi</a:t>
            </a:r>
            <a:r>
              <a:rPr lang="en-US" altLang="en-US" b="1" baseline="30000" dirty="0"/>
              <a:t>5</a:t>
            </a:r>
            <a:r>
              <a:rPr lang="en-US" altLang="en-US" b="1" dirty="0"/>
              <a:t>, J.M. Fernandez</a:t>
            </a:r>
            <a:r>
              <a:rPr lang="en-US" altLang="en-US" b="1" baseline="30000" dirty="0"/>
              <a:t>6</a:t>
            </a:r>
            <a:r>
              <a:rPr lang="en-US" altLang="en-US" b="1" dirty="0"/>
              <a:t>, J. France</a:t>
            </a:r>
            <a:r>
              <a:rPr lang="en-US" altLang="en-US" b="1" baseline="30000" dirty="0"/>
              <a:t>6</a:t>
            </a:r>
            <a:r>
              <a:rPr lang="en-US" altLang="en-US" b="1" dirty="0"/>
              <a:t>, G. Iorga</a:t>
            </a:r>
            <a:r>
              <a:rPr lang="en-US" altLang="en-US" b="1" baseline="30000" dirty="0"/>
              <a:t>2,4</a:t>
            </a:r>
            <a:endParaRPr lang="en-US" altLang="en-US" b="1" dirty="0"/>
          </a:p>
          <a:p>
            <a:pPr algn="ctr"/>
            <a:r>
              <a:rPr lang="en-US" altLang="en-US" sz="1100" b="1" dirty="0"/>
              <a:t>(1) National Institute for Aerospace Research “Elie Carafoli” - INCAS, Environmental Aerodynamics, (2) University of Bucharest, Faculty of Physics, (3) National Meteorological Administration, (4) University of Bucharest, Faculty of Chemistry, (5) University of Utrecht, Atmospheric physics and chemistry, (6) Royal Holloway University of London, Department of Earth Sciences (corbu.marius@incas.ro)</a:t>
            </a:r>
          </a:p>
        </p:txBody>
      </p:sp>
      <p:grpSp>
        <p:nvGrpSpPr>
          <p:cNvPr id="12" name="Group 11"/>
          <p:cNvGrpSpPr/>
          <p:nvPr/>
        </p:nvGrpSpPr>
        <p:grpSpPr>
          <a:xfrm>
            <a:off x="142482" y="3550668"/>
            <a:ext cx="6584280" cy="3024336"/>
            <a:chOff x="-450274" y="2526348"/>
            <a:chExt cx="6998551" cy="3930307"/>
          </a:xfrm>
        </p:grpSpPr>
        <p:sp>
          <p:nvSpPr>
            <p:cNvPr id="13" name="Freeform 12">
              <a:hlinkClick r:id="rId2" action="ppaction://hlinksldjump"/>
            </p:cNvPr>
            <p:cNvSpPr/>
            <p:nvPr/>
          </p:nvSpPr>
          <p:spPr>
            <a:xfrm rot="10800000" flipH="1" flipV="1">
              <a:off x="1521417" y="2526348"/>
              <a:ext cx="2503427" cy="1352676"/>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949" tIns="260463" rIns="338949" bIns="260463" numCol="1" spcCol="1270" anchor="ctr" anchorCtr="0">
              <a:noAutofit/>
            </a:bodyPr>
            <a:lstStyle/>
            <a:p>
              <a:pPr lvl="0" algn="ctr" defTabSz="1066800">
                <a:lnSpc>
                  <a:spcPct val="90000"/>
                </a:lnSpc>
                <a:spcBef>
                  <a:spcPct val="0"/>
                </a:spcBef>
                <a:spcAft>
                  <a:spcPct val="35000"/>
                </a:spcAft>
              </a:pPr>
              <a:r>
                <a:rPr lang="en-US" sz="2000" b="1" kern="1200" dirty="0"/>
                <a:t>1. </a:t>
              </a:r>
              <a:r>
                <a:rPr lang="en-US" sz="2000" b="1" kern="1200" dirty="0" smtClean="0"/>
                <a:t>Introduction</a:t>
              </a:r>
              <a:endParaRPr lang="en-US" sz="2000" b="1" kern="1200" dirty="0"/>
            </a:p>
          </p:txBody>
        </p:sp>
        <p:sp>
          <p:nvSpPr>
            <p:cNvPr id="14" name="Freeform 13"/>
            <p:cNvSpPr/>
            <p:nvPr/>
          </p:nvSpPr>
          <p:spPr>
            <a:xfrm rot="59814">
              <a:off x="4074580" y="2954528"/>
              <a:ext cx="238139" cy="454982"/>
            </a:xfrm>
            <a:custGeom>
              <a:avLst/>
              <a:gdLst>
                <a:gd name="connsiteX0" fmla="*/ 0 w 238139"/>
                <a:gd name="connsiteY0" fmla="*/ 90996 h 454982"/>
                <a:gd name="connsiteX1" fmla="*/ 119070 w 238139"/>
                <a:gd name="connsiteY1" fmla="*/ 90996 h 454982"/>
                <a:gd name="connsiteX2" fmla="*/ 119070 w 238139"/>
                <a:gd name="connsiteY2" fmla="*/ 0 h 454982"/>
                <a:gd name="connsiteX3" fmla="*/ 238139 w 238139"/>
                <a:gd name="connsiteY3" fmla="*/ 227491 h 454982"/>
                <a:gd name="connsiteX4" fmla="*/ 119070 w 238139"/>
                <a:gd name="connsiteY4" fmla="*/ 454982 h 454982"/>
                <a:gd name="connsiteX5" fmla="*/ 119070 w 238139"/>
                <a:gd name="connsiteY5" fmla="*/ 363986 h 454982"/>
                <a:gd name="connsiteX6" fmla="*/ 0 w 238139"/>
                <a:gd name="connsiteY6" fmla="*/ 363986 h 454982"/>
                <a:gd name="connsiteX7" fmla="*/ 0 w 238139"/>
                <a:gd name="connsiteY7" fmla="*/ 90996 h 4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39" h="454982">
                  <a:moveTo>
                    <a:pt x="0" y="90996"/>
                  </a:moveTo>
                  <a:lnTo>
                    <a:pt x="119070" y="90996"/>
                  </a:lnTo>
                  <a:lnTo>
                    <a:pt x="119070" y="0"/>
                  </a:lnTo>
                  <a:lnTo>
                    <a:pt x="238139" y="227491"/>
                  </a:lnTo>
                  <a:lnTo>
                    <a:pt x="119070" y="454982"/>
                  </a:lnTo>
                  <a:lnTo>
                    <a:pt x="119070" y="363986"/>
                  </a:lnTo>
                  <a:lnTo>
                    <a:pt x="0" y="363986"/>
                  </a:lnTo>
                  <a:lnTo>
                    <a:pt x="0" y="9099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 tIns="90996" rIns="71442" bIns="90995" numCol="1" spcCol="1270" anchor="ctr" anchorCtr="0">
              <a:noAutofit/>
            </a:bodyPr>
            <a:lstStyle/>
            <a:p>
              <a:pPr lvl="0" algn="ctr" defTabSz="844550">
                <a:lnSpc>
                  <a:spcPct val="90000"/>
                </a:lnSpc>
                <a:spcBef>
                  <a:spcPct val="0"/>
                </a:spcBef>
                <a:spcAft>
                  <a:spcPct val="35000"/>
                </a:spcAft>
              </a:pPr>
              <a:endParaRPr lang="en-US" sz="1900" kern="1200"/>
            </a:p>
          </p:txBody>
        </p:sp>
        <p:sp>
          <p:nvSpPr>
            <p:cNvPr id="15" name="Freeform 14">
              <a:hlinkClick r:id="rId3" action="ppaction://hlinksldjump"/>
            </p:cNvPr>
            <p:cNvSpPr/>
            <p:nvPr/>
          </p:nvSpPr>
          <p:spPr>
            <a:xfrm>
              <a:off x="4357807" y="2526348"/>
              <a:ext cx="2190470" cy="1160259"/>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41751" tIns="260463" rIns="341751" bIns="260463" numCol="1" spcCol="1270" anchor="ctr" anchorCtr="0">
              <a:noAutofit/>
            </a:bodyPr>
            <a:lstStyle/>
            <a:p>
              <a:pPr lvl="0" algn="ctr" defTabSz="1066800">
                <a:lnSpc>
                  <a:spcPct val="90000"/>
                </a:lnSpc>
                <a:spcBef>
                  <a:spcPct val="0"/>
                </a:spcBef>
                <a:spcAft>
                  <a:spcPct val="35000"/>
                </a:spcAft>
              </a:pPr>
              <a:r>
                <a:rPr lang="en-US" sz="2000" b="1" kern="1200" dirty="0"/>
                <a:t>2. </a:t>
              </a:r>
              <a:r>
                <a:rPr lang="en-US" sz="2000" b="1" kern="1200" dirty="0" smtClean="0"/>
                <a:t>Objectives </a:t>
              </a:r>
              <a:endParaRPr lang="en-US" sz="2000" b="1" kern="1200" dirty="0"/>
            </a:p>
          </p:txBody>
        </p:sp>
        <p:sp>
          <p:nvSpPr>
            <p:cNvPr id="16" name="Freeform 15"/>
            <p:cNvSpPr/>
            <p:nvPr/>
          </p:nvSpPr>
          <p:spPr>
            <a:xfrm rot="16244051">
              <a:off x="5293715" y="3651532"/>
              <a:ext cx="241044" cy="454983"/>
            </a:xfrm>
            <a:custGeom>
              <a:avLst/>
              <a:gdLst>
                <a:gd name="connsiteX0" fmla="*/ 0 w 241044"/>
                <a:gd name="connsiteY0" fmla="*/ 90996 h 454982"/>
                <a:gd name="connsiteX1" fmla="*/ 120522 w 241044"/>
                <a:gd name="connsiteY1" fmla="*/ 90996 h 454982"/>
                <a:gd name="connsiteX2" fmla="*/ 120522 w 241044"/>
                <a:gd name="connsiteY2" fmla="*/ 0 h 454982"/>
                <a:gd name="connsiteX3" fmla="*/ 241044 w 241044"/>
                <a:gd name="connsiteY3" fmla="*/ 227491 h 454982"/>
                <a:gd name="connsiteX4" fmla="*/ 120522 w 241044"/>
                <a:gd name="connsiteY4" fmla="*/ 454982 h 454982"/>
                <a:gd name="connsiteX5" fmla="*/ 120522 w 241044"/>
                <a:gd name="connsiteY5" fmla="*/ 363986 h 454982"/>
                <a:gd name="connsiteX6" fmla="*/ 0 w 241044"/>
                <a:gd name="connsiteY6" fmla="*/ 363986 h 454982"/>
                <a:gd name="connsiteX7" fmla="*/ 0 w 241044"/>
                <a:gd name="connsiteY7" fmla="*/ 90996 h 4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44" h="454982">
                  <a:moveTo>
                    <a:pt x="241043" y="363986"/>
                  </a:moveTo>
                  <a:lnTo>
                    <a:pt x="120522" y="363986"/>
                  </a:lnTo>
                  <a:lnTo>
                    <a:pt x="120522" y="454982"/>
                  </a:lnTo>
                  <a:lnTo>
                    <a:pt x="1" y="227491"/>
                  </a:lnTo>
                  <a:lnTo>
                    <a:pt x="120522" y="0"/>
                  </a:lnTo>
                  <a:lnTo>
                    <a:pt x="120522" y="90996"/>
                  </a:lnTo>
                  <a:lnTo>
                    <a:pt x="241043" y="90996"/>
                  </a:lnTo>
                  <a:lnTo>
                    <a:pt x="241043" y="36398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72313" tIns="90996" rIns="-1" bIns="90996" numCol="1" spcCol="1270" anchor="ctr" anchorCtr="0">
              <a:noAutofit/>
            </a:bodyPr>
            <a:lstStyle/>
            <a:p>
              <a:pPr lvl="0" algn="ctr" defTabSz="844550">
                <a:lnSpc>
                  <a:spcPct val="90000"/>
                </a:lnSpc>
                <a:spcBef>
                  <a:spcPct val="0"/>
                </a:spcBef>
                <a:spcAft>
                  <a:spcPct val="35000"/>
                </a:spcAft>
              </a:pPr>
              <a:endParaRPr lang="en-US" sz="1900" kern="1200"/>
            </a:p>
          </p:txBody>
        </p:sp>
        <p:sp>
          <p:nvSpPr>
            <p:cNvPr id="17" name="Freeform 16">
              <a:hlinkClick r:id="rId4" action="ppaction://hlinksldjump"/>
            </p:cNvPr>
            <p:cNvSpPr/>
            <p:nvPr/>
          </p:nvSpPr>
          <p:spPr>
            <a:xfrm>
              <a:off x="4429585" y="4023608"/>
              <a:ext cx="2041083" cy="1160523"/>
            </a:xfrm>
            <a:prstGeom prst="snip2DiagRect">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37763" tIns="260463" rIns="337763" bIns="260463" numCol="1" spcCol="1270" anchor="ctr" anchorCtr="0">
              <a:noAutofit/>
            </a:bodyPr>
            <a:lstStyle/>
            <a:p>
              <a:pPr lvl="0" algn="ctr" defTabSz="1066800">
                <a:lnSpc>
                  <a:spcPct val="90000"/>
                </a:lnSpc>
                <a:spcBef>
                  <a:spcPct val="0"/>
                </a:spcBef>
                <a:spcAft>
                  <a:spcPct val="35000"/>
                </a:spcAft>
              </a:pPr>
              <a:r>
                <a:rPr lang="en-US" sz="2000" b="1" kern="1200" dirty="0"/>
                <a:t>3. </a:t>
              </a:r>
              <a:r>
                <a:rPr lang="en-US" sz="2000" b="1" kern="1200" dirty="0" smtClean="0"/>
                <a:t>Workflow</a:t>
              </a:r>
              <a:endParaRPr lang="en-US" sz="2000" b="1" kern="1200" dirty="0"/>
            </a:p>
          </p:txBody>
        </p:sp>
        <p:sp>
          <p:nvSpPr>
            <p:cNvPr id="18" name="Freeform 17"/>
            <p:cNvSpPr/>
            <p:nvPr/>
          </p:nvSpPr>
          <p:spPr>
            <a:xfrm rot="19031142">
              <a:off x="4295083" y="4985004"/>
              <a:ext cx="207529" cy="454983"/>
            </a:xfrm>
            <a:custGeom>
              <a:avLst/>
              <a:gdLst>
                <a:gd name="connsiteX0" fmla="*/ 0 w 207529"/>
                <a:gd name="connsiteY0" fmla="*/ 90996 h 454982"/>
                <a:gd name="connsiteX1" fmla="*/ 103765 w 207529"/>
                <a:gd name="connsiteY1" fmla="*/ 90996 h 454982"/>
                <a:gd name="connsiteX2" fmla="*/ 103765 w 207529"/>
                <a:gd name="connsiteY2" fmla="*/ 0 h 454982"/>
                <a:gd name="connsiteX3" fmla="*/ 207529 w 207529"/>
                <a:gd name="connsiteY3" fmla="*/ 227491 h 454982"/>
                <a:gd name="connsiteX4" fmla="*/ 103765 w 207529"/>
                <a:gd name="connsiteY4" fmla="*/ 454982 h 454982"/>
                <a:gd name="connsiteX5" fmla="*/ 103765 w 207529"/>
                <a:gd name="connsiteY5" fmla="*/ 363986 h 454982"/>
                <a:gd name="connsiteX6" fmla="*/ 0 w 207529"/>
                <a:gd name="connsiteY6" fmla="*/ 363986 h 454982"/>
                <a:gd name="connsiteX7" fmla="*/ 0 w 207529"/>
                <a:gd name="connsiteY7" fmla="*/ 90996 h 4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29" h="454982">
                  <a:moveTo>
                    <a:pt x="207528" y="363986"/>
                  </a:moveTo>
                  <a:lnTo>
                    <a:pt x="103764" y="363986"/>
                  </a:lnTo>
                  <a:lnTo>
                    <a:pt x="103764" y="454982"/>
                  </a:lnTo>
                  <a:lnTo>
                    <a:pt x="1" y="227491"/>
                  </a:lnTo>
                  <a:lnTo>
                    <a:pt x="103764" y="0"/>
                  </a:lnTo>
                  <a:lnTo>
                    <a:pt x="103764" y="90996"/>
                  </a:lnTo>
                  <a:lnTo>
                    <a:pt x="207528" y="90996"/>
                  </a:lnTo>
                  <a:lnTo>
                    <a:pt x="207528" y="363986"/>
                  </a:lnTo>
                  <a:close/>
                </a:path>
              </a:pathLst>
            </a:custGeom>
            <a:solidFill>
              <a:srgbClr val="0070C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2258" tIns="90997" rIns="0" bIns="90995" numCol="1" spcCol="1270" anchor="ctr" anchorCtr="0">
              <a:noAutofit/>
            </a:bodyPr>
            <a:lstStyle/>
            <a:p>
              <a:pPr lvl="0" algn="ctr" defTabSz="844550">
                <a:lnSpc>
                  <a:spcPct val="90000"/>
                </a:lnSpc>
                <a:spcBef>
                  <a:spcPct val="0"/>
                </a:spcBef>
                <a:spcAft>
                  <a:spcPct val="35000"/>
                </a:spcAft>
              </a:pPr>
              <a:endParaRPr lang="en-US" sz="1900" kern="1200"/>
            </a:p>
          </p:txBody>
        </p:sp>
        <p:sp>
          <p:nvSpPr>
            <p:cNvPr id="19" name="Freeform 18">
              <a:hlinkClick r:id="rId5" action="ppaction://hlinksldjump"/>
            </p:cNvPr>
            <p:cNvSpPr/>
            <p:nvPr/>
          </p:nvSpPr>
          <p:spPr>
            <a:xfrm>
              <a:off x="2230867" y="5296132"/>
              <a:ext cx="2174330" cy="1160523"/>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a:t>4. Results</a:t>
              </a:r>
            </a:p>
          </p:txBody>
        </p:sp>
        <p:sp>
          <p:nvSpPr>
            <p:cNvPr id="20" name="Freeform 19"/>
            <p:cNvSpPr/>
            <p:nvPr/>
          </p:nvSpPr>
          <p:spPr>
            <a:xfrm rot="2555655">
              <a:off x="2022058" y="5017170"/>
              <a:ext cx="269698" cy="454983"/>
            </a:xfrm>
            <a:custGeom>
              <a:avLst/>
              <a:gdLst>
                <a:gd name="connsiteX0" fmla="*/ 0 w 174561"/>
                <a:gd name="connsiteY0" fmla="*/ 90996 h 454982"/>
                <a:gd name="connsiteX1" fmla="*/ 87281 w 174561"/>
                <a:gd name="connsiteY1" fmla="*/ 90996 h 454982"/>
                <a:gd name="connsiteX2" fmla="*/ 87281 w 174561"/>
                <a:gd name="connsiteY2" fmla="*/ 0 h 454982"/>
                <a:gd name="connsiteX3" fmla="*/ 174561 w 174561"/>
                <a:gd name="connsiteY3" fmla="*/ 227491 h 454982"/>
                <a:gd name="connsiteX4" fmla="*/ 87281 w 174561"/>
                <a:gd name="connsiteY4" fmla="*/ 454982 h 454982"/>
                <a:gd name="connsiteX5" fmla="*/ 87281 w 174561"/>
                <a:gd name="connsiteY5" fmla="*/ 363986 h 454982"/>
                <a:gd name="connsiteX6" fmla="*/ 0 w 174561"/>
                <a:gd name="connsiteY6" fmla="*/ 363986 h 454982"/>
                <a:gd name="connsiteX7" fmla="*/ 0 w 174561"/>
                <a:gd name="connsiteY7" fmla="*/ 90996 h 45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561" h="454982">
                  <a:moveTo>
                    <a:pt x="174560" y="363986"/>
                  </a:moveTo>
                  <a:lnTo>
                    <a:pt x="87280" y="363986"/>
                  </a:lnTo>
                  <a:lnTo>
                    <a:pt x="87280" y="454982"/>
                  </a:lnTo>
                  <a:lnTo>
                    <a:pt x="1" y="227491"/>
                  </a:lnTo>
                  <a:lnTo>
                    <a:pt x="87280" y="0"/>
                  </a:lnTo>
                  <a:lnTo>
                    <a:pt x="87280" y="90996"/>
                  </a:lnTo>
                  <a:lnTo>
                    <a:pt x="174560" y="90996"/>
                  </a:lnTo>
                  <a:lnTo>
                    <a:pt x="174560" y="36398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2368" tIns="90997" rIns="0" bIns="90995" numCol="1" spcCol="1270" anchor="ctr" anchorCtr="0">
              <a:noAutofit/>
            </a:bodyPr>
            <a:lstStyle/>
            <a:p>
              <a:pPr lvl="0" algn="ctr" defTabSz="844550">
                <a:lnSpc>
                  <a:spcPct val="90000"/>
                </a:lnSpc>
                <a:spcBef>
                  <a:spcPct val="0"/>
                </a:spcBef>
                <a:spcAft>
                  <a:spcPct val="35000"/>
                </a:spcAft>
              </a:pPr>
              <a:endParaRPr lang="en-US" sz="1900" kern="1200"/>
            </a:p>
          </p:txBody>
        </p:sp>
        <p:sp>
          <p:nvSpPr>
            <p:cNvPr id="21" name="Freeform 20">
              <a:hlinkClick r:id="rId6" action="ppaction://hlinksldjump"/>
            </p:cNvPr>
            <p:cNvSpPr/>
            <p:nvPr/>
          </p:nvSpPr>
          <p:spPr>
            <a:xfrm>
              <a:off x="-450274" y="3965268"/>
              <a:ext cx="2449235" cy="1424189"/>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414274" tIns="307092" rIns="414274" bIns="307092" numCol="1" spcCol="1270" anchor="ctr" anchorCtr="0">
              <a:noAutofit/>
            </a:bodyPr>
            <a:lstStyle/>
            <a:p>
              <a:pPr lvl="0" algn="ctr" defTabSz="1066800">
                <a:lnSpc>
                  <a:spcPct val="90000"/>
                </a:lnSpc>
                <a:spcBef>
                  <a:spcPct val="0"/>
                </a:spcBef>
                <a:spcAft>
                  <a:spcPct val="35000"/>
                </a:spcAft>
              </a:pPr>
              <a:r>
                <a:rPr lang="en-US" b="1" kern="1200" dirty="0"/>
                <a:t>5. </a:t>
              </a:r>
              <a:r>
                <a:rPr lang="en-US" b="1" kern="1200" dirty="0" smtClean="0"/>
                <a:t>Conclusions.</a:t>
              </a:r>
              <a:endParaRPr lang="en-US" b="1" kern="1200" dirty="0"/>
            </a:p>
            <a:p>
              <a:pPr lvl="0" algn="ctr" defTabSz="1066800">
                <a:lnSpc>
                  <a:spcPct val="90000"/>
                </a:lnSpc>
                <a:spcBef>
                  <a:spcPct val="0"/>
                </a:spcBef>
                <a:spcAft>
                  <a:spcPct val="35000"/>
                </a:spcAft>
              </a:pPr>
              <a:r>
                <a:rPr lang="en-US" b="1" kern="1200" dirty="0" smtClean="0"/>
                <a:t>Acknowledge-</a:t>
              </a:r>
              <a:r>
                <a:rPr lang="en-US" b="1" kern="1200" dirty="0" err="1" smtClean="0"/>
                <a:t>ments</a:t>
              </a:r>
              <a:endParaRPr lang="en-US" b="1" kern="1200" dirty="0"/>
            </a:p>
          </p:txBody>
        </p:sp>
      </p:gr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6146" b="13207"/>
          <a:stretch/>
        </p:blipFill>
        <p:spPr>
          <a:xfrm>
            <a:off x="7983538" y="98187"/>
            <a:ext cx="839398" cy="676948"/>
          </a:xfrm>
          <a:prstGeom prst="rect">
            <a:avLst/>
          </a:prstGeom>
        </p:spPr>
      </p:pic>
      <p:pic>
        <p:nvPicPr>
          <p:cNvPr id="12290" name="Picture 2" descr="logo"/>
          <p:cNvPicPr>
            <a:picLocks noChangeAspect="1" noChangeArrowheads="1"/>
          </p:cNvPicPr>
          <p:nvPr/>
        </p:nvPicPr>
        <p:blipFill>
          <a:blip r:embed="rId8" cstate="print"/>
          <a:srcRect t="11539" r="13461"/>
          <a:stretch>
            <a:fillRect/>
          </a:stretch>
        </p:blipFill>
        <p:spPr bwMode="auto">
          <a:xfrm>
            <a:off x="8066024" y="1408653"/>
            <a:ext cx="632737" cy="646793"/>
          </a:xfrm>
          <a:prstGeom prst="rect">
            <a:avLst/>
          </a:prstGeom>
          <a:noFill/>
        </p:spPr>
      </p:pic>
      <p:sp>
        <p:nvSpPr>
          <p:cNvPr id="23" name="Textfeld 5"/>
          <p:cNvSpPr txBox="1"/>
          <p:nvPr/>
        </p:nvSpPr>
        <p:spPr>
          <a:xfrm>
            <a:off x="7164388" y="4581128"/>
            <a:ext cx="1979612" cy="1661993"/>
          </a:xfrm>
          <a:prstGeom prst="rect">
            <a:avLst/>
          </a:prstGeom>
          <a:noFill/>
        </p:spPr>
        <p:txBody>
          <a:bodyPr>
            <a:spAutoFit/>
          </a:bodyPr>
          <a:lstStyle/>
          <a:p>
            <a:pPr algn="ctr" fontAlgn="auto">
              <a:spcBef>
                <a:spcPts val="0"/>
              </a:spcBef>
              <a:spcAft>
                <a:spcPts val="0"/>
              </a:spcAft>
              <a:defRPr/>
            </a:pPr>
            <a:r>
              <a:rPr lang="de-AT" dirty="0">
                <a:solidFill>
                  <a:schemeClr val="accent2">
                    <a:lumMod val="75000"/>
                  </a:schemeClr>
                </a:solidFill>
                <a:latin typeface="+mn-lt"/>
                <a:cs typeface="+mn-cs"/>
              </a:rPr>
              <a:t>Navigation</a:t>
            </a:r>
          </a:p>
          <a:p>
            <a:pPr marL="285750" indent="-285750" fontAlgn="auto">
              <a:spcBef>
                <a:spcPts val="0"/>
              </a:spcBef>
              <a:spcAft>
                <a:spcPts val="0"/>
              </a:spcAft>
              <a:buFont typeface="Arial" panose="020B0604020202020204" pitchFamily="34" charset="0"/>
              <a:buChar char="•"/>
              <a:defRPr/>
            </a:pPr>
            <a:r>
              <a:rPr lang="en-US" sz="1400" dirty="0">
                <a:latin typeface="+mn-lt"/>
                <a:cs typeface="+mn-cs"/>
              </a:rPr>
              <a:t>The orange arrow (horizontal) takes you to the next slide</a:t>
            </a:r>
          </a:p>
          <a:p>
            <a:pPr marL="285750" indent="-285750" fontAlgn="auto">
              <a:spcBef>
                <a:spcPts val="0"/>
              </a:spcBef>
              <a:spcAft>
                <a:spcPts val="0"/>
              </a:spcAft>
              <a:buFont typeface="Arial" panose="020B0604020202020204" pitchFamily="34" charset="0"/>
              <a:buChar char="•"/>
              <a:defRPr/>
            </a:pPr>
            <a:r>
              <a:rPr lang="en-GB" sz="1400" dirty="0">
                <a:latin typeface="+mn-lt"/>
                <a:cs typeface="+mn-cs"/>
              </a:rPr>
              <a:t>The orange arrow </a:t>
            </a:r>
          </a:p>
          <a:p>
            <a:pPr fontAlgn="auto">
              <a:spcBef>
                <a:spcPts val="0"/>
              </a:spcBef>
              <a:spcAft>
                <a:spcPts val="0"/>
              </a:spcAft>
              <a:defRPr/>
            </a:pPr>
            <a:r>
              <a:rPr lang="en-GB" sz="1400" dirty="0">
                <a:latin typeface="+mn-lt"/>
                <a:cs typeface="+mn-cs"/>
              </a:rPr>
              <a:t>        (vertical) takes you </a:t>
            </a:r>
          </a:p>
          <a:p>
            <a:pPr fontAlgn="auto">
              <a:spcBef>
                <a:spcPts val="0"/>
              </a:spcBef>
              <a:spcAft>
                <a:spcPts val="0"/>
              </a:spcAft>
              <a:defRPr/>
            </a:pPr>
            <a:r>
              <a:rPr lang="en-GB" sz="1400" dirty="0">
                <a:latin typeface="+mn-lt"/>
                <a:cs typeface="+mn-cs"/>
              </a:rPr>
              <a:t>        to the section menu</a:t>
            </a:r>
            <a:endParaRPr lang="de-AT" sz="1400" dirty="0">
              <a:latin typeface="+mn-lt"/>
              <a:cs typeface="+mn-cs"/>
            </a:endParaRPr>
          </a:p>
        </p:txBody>
      </p:sp>
      <p:sp>
        <p:nvSpPr>
          <p:cNvPr id="24" name="Right Arrow 23"/>
          <p:cNvSpPr/>
          <p:nvPr/>
        </p:nvSpPr>
        <p:spPr>
          <a:xfrm rot="16200000">
            <a:off x="7751763" y="6281759"/>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ight Arrow 24">
            <a:hlinkClick r:id="" action="ppaction://hlinkshowjump?jump=nextslide"/>
          </p:cNvPr>
          <p:cNvSpPr/>
          <p:nvPr/>
        </p:nvSpPr>
        <p:spPr>
          <a:xfrm>
            <a:off x="8340753" y="6302397"/>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 name="Imagine 3">
            <a:extLst>
              <a:ext uri="{FF2B5EF4-FFF2-40B4-BE49-F238E27FC236}">
                <a16:creationId xmlns:a16="http://schemas.microsoft.com/office/drawing/2014/main" id="{E778DEFA-96B3-4499-AB23-49F0D2E30EA5}"/>
              </a:ext>
            </a:extLst>
          </p:cNvPr>
          <p:cNvPicPr>
            <a:picLocks noChangeAspect="1"/>
          </p:cNvPicPr>
          <p:nvPr/>
        </p:nvPicPr>
        <p:blipFill rotWithShape="1">
          <a:blip r:embed="rId9">
            <a:extLst>
              <a:ext uri="{28A0092B-C50C-407E-A947-70E740481C1C}">
                <a14:useLocalDpi xmlns:a14="http://schemas.microsoft.com/office/drawing/2010/main" val="0"/>
              </a:ext>
            </a:extLst>
          </a:blip>
          <a:srcRect l="13112" t="29946" r="12587" b="31957"/>
          <a:stretch/>
        </p:blipFill>
        <p:spPr>
          <a:xfrm>
            <a:off x="7892105" y="817004"/>
            <a:ext cx="1083566" cy="555587"/>
          </a:xfrm>
          <a:prstGeom prst="rect">
            <a:avLst/>
          </a:prstGeom>
        </p:spPr>
      </p:pic>
      <p:pic>
        <p:nvPicPr>
          <p:cNvPr id="6" name="Imagine 5">
            <a:extLst>
              <a:ext uri="{FF2B5EF4-FFF2-40B4-BE49-F238E27FC236}">
                <a16:creationId xmlns:a16="http://schemas.microsoft.com/office/drawing/2014/main" id="{B443592C-C294-44D8-B78E-4C71EFE8A893}"/>
              </a:ext>
            </a:extLst>
          </p:cNvPr>
          <p:cNvPicPr>
            <a:picLocks noChangeAspect="1"/>
          </p:cNvPicPr>
          <p:nvPr/>
        </p:nvPicPr>
        <p:blipFill rotWithShape="1">
          <a:blip r:embed="rId10">
            <a:extLst>
              <a:ext uri="{28A0092B-C50C-407E-A947-70E740481C1C}">
                <a14:useLocalDpi xmlns:a14="http://schemas.microsoft.com/office/drawing/2010/main" val="0"/>
              </a:ext>
            </a:extLst>
          </a:blip>
          <a:srcRect t="24982" b="21323"/>
          <a:stretch/>
        </p:blipFill>
        <p:spPr>
          <a:xfrm>
            <a:off x="268186" y="710773"/>
            <a:ext cx="1020575" cy="547999"/>
          </a:xfrm>
          <a:prstGeom prst="rect">
            <a:avLst/>
          </a:prstGeom>
        </p:spPr>
      </p:pic>
      <p:pic>
        <p:nvPicPr>
          <p:cNvPr id="26" name="Picture 3">
            <a:extLst>
              <a:ext uri="{FF2B5EF4-FFF2-40B4-BE49-F238E27FC236}">
                <a16:creationId xmlns:a16="http://schemas.microsoft.com/office/drawing/2014/main" id="{420275F6-E15F-4EB7-BD92-D8171815125E}"/>
              </a:ext>
            </a:extLst>
          </p:cNvPr>
          <p:cNvPicPr>
            <a:picLocks noChangeAspect="1"/>
          </p:cNvPicPr>
          <p:nvPr/>
        </p:nvPicPr>
        <p:blipFill>
          <a:blip r:embed="rId11">
            <a:lum/>
            <a:alphaModFix/>
          </a:blip>
          <a:srcRect/>
          <a:stretch>
            <a:fillRect/>
          </a:stretch>
        </p:blipFill>
        <p:spPr>
          <a:xfrm>
            <a:off x="174035" y="191296"/>
            <a:ext cx="1194755" cy="318054"/>
          </a:xfrm>
          <a:prstGeom prst="rect">
            <a:avLst/>
          </a:prstGeom>
          <a:noFill/>
          <a:ln>
            <a:noFill/>
          </a:ln>
        </p:spPr>
      </p:pic>
      <p:pic>
        <p:nvPicPr>
          <p:cNvPr id="5" name="Imagine 4">
            <a:extLst>
              <a:ext uri="{FF2B5EF4-FFF2-40B4-BE49-F238E27FC236}">
                <a16:creationId xmlns:a16="http://schemas.microsoft.com/office/drawing/2014/main" id="{7A3F06EC-F771-483E-BBB4-7FB6C88F15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4681" y="1372591"/>
            <a:ext cx="693461" cy="559905"/>
          </a:xfrm>
          <a:prstGeom prst="rect">
            <a:avLst/>
          </a:prstGeom>
        </p:spPr>
      </p:pic>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l="2532" t="1100" r="2954"/>
          <a:stretch/>
        </p:blipFill>
        <p:spPr>
          <a:xfrm>
            <a:off x="294950" y="2007178"/>
            <a:ext cx="952921" cy="618918"/>
          </a:xfrm>
          <a:prstGeom prst="ellipse">
            <a:avLst/>
          </a:prstGeom>
        </p:spPr>
      </p:pic>
      <p:sp>
        <p:nvSpPr>
          <p:cNvPr id="2" name="Footer Placeholder 1"/>
          <p:cNvSpPr>
            <a:spLocks noGrp="1"/>
          </p:cNvSpPr>
          <p:nvPr>
            <p:ph type="ftr" sz="quarter" idx="11"/>
          </p:nvPr>
        </p:nvSpPr>
        <p:spPr>
          <a:xfrm>
            <a:off x="2997183" y="6568130"/>
            <a:ext cx="2895600" cy="365125"/>
          </a:xfrm>
        </p:spPr>
        <p:txBody>
          <a:bodyPr/>
          <a:lstStyle/>
          <a:p>
            <a:pPr>
              <a:defRPr/>
            </a:pPr>
            <a:r>
              <a:rPr lang="en-US" smtClean="0"/>
              <a:t>corbu.marius@incas.ro</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Freeform 18">
            <a:hlinkClick r:id="rId3" action="ppaction://hlinksldjump"/>
          </p:cNvPr>
          <p:cNvSpPr/>
          <p:nvPr/>
        </p:nvSpPr>
        <p:spPr>
          <a:xfrm>
            <a:off x="179512" y="116632"/>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9" name="TextBox 8"/>
          <p:cNvSpPr txBox="1"/>
          <p:nvPr/>
        </p:nvSpPr>
        <p:spPr>
          <a:xfrm>
            <a:off x="2942446" y="10633"/>
            <a:ext cx="5340052"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CH</a:t>
            </a:r>
            <a:r>
              <a:rPr lang="en-US" sz="2400" b="1" baseline="-25000" dirty="0" smtClean="0">
                <a:solidFill>
                  <a:prstClr val="black"/>
                </a:solidFill>
                <a:cs typeface="Calibri" panose="020F0502020204030204" pitchFamily="34" charset="0"/>
              </a:rPr>
              <a:t>4</a:t>
            </a:r>
            <a:r>
              <a:rPr lang="en-US" sz="2400" b="1" dirty="0" smtClean="0">
                <a:solidFill>
                  <a:prstClr val="black"/>
                </a:solidFill>
                <a:cs typeface="Calibri" panose="020F0502020204030204" pitchFamily="34" charset="0"/>
              </a:rPr>
              <a:t> </a:t>
            </a:r>
            <a:r>
              <a:rPr lang="en-US" sz="2400" b="1" dirty="0">
                <a:solidFill>
                  <a:prstClr val="black"/>
                </a:solidFill>
                <a:cs typeface="Calibri" panose="020F0502020204030204" pitchFamily="34" charset="0"/>
              </a:rPr>
              <a:t>and CO</a:t>
            </a:r>
            <a:r>
              <a:rPr lang="en-US" sz="2400" b="1" baseline="-25000" dirty="0">
                <a:solidFill>
                  <a:prstClr val="black"/>
                </a:solidFill>
                <a:cs typeface="Calibri" panose="020F0502020204030204" pitchFamily="34" charset="0"/>
              </a:rPr>
              <a:t>2</a:t>
            </a:r>
            <a:r>
              <a:rPr lang="en-US" sz="2400" b="1" dirty="0">
                <a:solidFill>
                  <a:prstClr val="black"/>
                </a:solidFill>
                <a:cs typeface="Calibri" panose="020F0502020204030204" pitchFamily="34" charset="0"/>
              </a:rPr>
              <a:t> excess </a:t>
            </a:r>
            <a:r>
              <a:rPr lang="en-US" sz="2400" b="1" dirty="0" smtClean="0">
                <a:solidFill>
                  <a:prstClr val="black"/>
                </a:solidFill>
                <a:cs typeface="Calibri" panose="020F0502020204030204" pitchFamily="34" charset="0"/>
              </a:rPr>
              <a:t>levels, CH</a:t>
            </a:r>
            <a:r>
              <a:rPr lang="en-US" sz="2400" b="1" baseline="-25000" dirty="0" smtClean="0">
                <a:solidFill>
                  <a:prstClr val="black"/>
                </a:solidFill>
                <a:cs typeface="Calibri" panose="020F0502020204030204" pitchFamily="34" charset="0"/>
              </a:rPr>
              <a:t>4</a:t>
            </a:r>
            <a:r>
              <a:rPr lang="en-US" sz="2400" b="1" dirty="0" smtClean="0">
                <a:solidFill>
                  <a:prstClr val="black"/>
                </a:solidFill>
                <a:cs typeface="Calibri" panose="020F0502020204030204" pitchFamily="34" charset="0"/>
              </a:rPr>
              <a:t>:CO</a:t>
            </a:r>
            <a:r>
              <a:rPr lang="en-US" sz="2400" b="1" baseline="-25000" dirty="0" smtClean="0">
                <a:solidFill>
                  <a:prstClr val="black"/>
                </a:solidFill>
                <a:cs typeface="Calibri" panose="020F0502020204030204" pitchFamily="34" charset="0"/>
              </a:rPr>
              <a:t>2</a:t>
            </a:r>
            <a:r>
              <a:rPr lang="en-US" sz="2400" b="1" dirty="0" smtClean="0">
                <a:solidFill>
                  <a:prstClr val="black"/>
                </a:solidFill>
                <a:cs typeface="Calibri" panose="020F0502020204030204" pitchFamily="34" charset="0"/>
              </a:rPr>
              <a:t> ratio</a:t>
            </a:r>
            <a:endParaRPr lang="en-US" sz="2400" b="1" dirty="0">
              <a:solidFill>
                <a:prstClr val="black"/>
              </a:solidFill>
              <a:cs typeface="Calibri" panose="020F0502020204030204"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368" t="4389" r="1499" b="1500"/>
          <a:stretch/>
        </p:blipFill>
        <p:spPr>
          <a:xfrm>
            <a:off x="467544" y="1412776"/>
            <a:ext cx="3960440" cy="2829271"/>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9022" t="10101" r="13040" b="5901"/>
          <a:stretch/>
        </p:blipFill>
        <p:spPr>
          <a:xfrm>
            <a:off x="4788024" y="836712"/>
            <a:ext cx="3581135" cy="2953513"/>
          </a:xfrm>
          <a:prstGeom prst="rect">
            <a:avLst/>
          </a:prstGeom>
        </p:spPr>
      </p:pic>
      <p:sp>
        <p:nvSpPr>
          <p:cNvPr id="11" name="TextBox 10"/>
          <p:cNvSpPr txBox="1"/>
          <p:nvPr/>
        </p:nvSpPr>
        <p:spPr>
          <a:xfrm>
            <a:off x="101738" y="3872715"/>
            <a:ext cx="365806"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a:off x="392073" y="4341942"/>
            <a:ext cx="4111382" cy="923330"/>
          </a:xfrm>
          <a:prstGeom prst="rect">
            <a:avLst/>
          </a:prstGeom>
          <a:noFill/>
        </p:spPr>
        <p:txBody>
          <a:bodyPr wrap="square" rtlCol="0">
            <a:spAutoFit/>
          </a:bodyPr>
          <a:lstStyle/>
          <a:p>
            <a:r>
              <a:rPr lang="en-US" dirty="0" smtClean="0"/>
              <a:t>Fig. 3. a) Izvor Park measurements.</a:t>
            </a:r>
          </a:p>
          <a:p>
            <a:r>
              <a:rPr lang="en-US" dirty="0" smtClean="0"/>
              <a:t>b) CH</a:t>
            </a:r>
            <a:r>
              <a:rPr lang="en-US" baseline="-25000" dirty="0" smtClean="0"/>
              <a:t>4</a:t>
            </a:r>
            <a:r>
              <a:rPr lang="en-US" dirty="0" smtClean="0"/>
              <a:t> and CO</a:t>
            </a:r>
            <a:r>
              <a:rPr lang="en-US" baseline="-25000" dirty="0" smtClean="0"/>
              <a:t>2</a:t>
            </a:r>
            <a:r>
              <a:rPr lang="en-US" dirty="0" smtClean="0"/>
              <a:t> excess level.</a:t>
            </a:r>
          </a:p>
          <a:p>
            <a:r>
              <a:rPr lang="en-US" dirty="0" smtClean="0"/>
              <a:t>c) CH</a:t>
            </a:r>
            <a:r>
              <a:rPr lang="en-US" baseline="-25000" dirty="0" smtClean="0"/>
              <a:t>4</a:t>
            </a:r>
            <a:r>
              <a:rPr lang="en-US" dirty="0" smtClean="0"/>
              <a:t>:CO</a:t>
            </a:r>
            <a:r>
              <a:rPr lang="en-US" baseline="-25000" dirty="0" smtClean="0"/>
              <a:t>2</a:t>
            </a:r>
            <a:r>
              <a:rPr lang="en-US" dirty="0" smtClean="0"/>
              <a:t> ratio. </a:t>
            </a:r>
            <a:endParaRPr lang="en-US" dirty="0"/>
          </a:p>
        </p:txBody>
      </p:sp>
      <p:sp>
        <p:nvSpPr>
          <p:cNvPr id="13" name="TextBox 12"/>
          <p:cNvSpPr txBox="1"/>
          <p:nvPr/>
        </p:nvSpPr>
        <p:spPr>
          <a:xfrm>
            <a:off x="4663695" y="3180676"/>
            <a:ext cx="377026" cy="369332"/>
          </a:xfrm>
          <a:prstGeom prst="rect">
            <a:avLst/>
          </a:prstGeom>
          <a:noFill/>
        </p:spPr>
        <p:txBody>
          <a:bodyPr wrap="none" rtlCol="0">
            <a:spAutoFit/>
          </a:bodyPr>
          <a:lstStyle/>
          <a:p>
            <a:r>
              <a:rPr lang="en-US" dirty="0"/>
              <a:t>b</a:t>
            </a:r>
            <a:r>
              <a:rPr lang="en-US" dirty="0" smtClean="0"/>
              <a:t>)</a:t>
            </a:r>
            <a:endParaRPr lang="en-US" dirty="0"/>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8220" t="10101" r="13039" b="5901"/>
          <a:stretch/>
        </p:blipFill>
        <p:spPr>
          <a:xfrm>
            <a:off x="4835165" y="3708347"/>
            <a:ext cx="3500208" cy="2857312"/>
          </a:xfrm>
          <a:prstGeom prst="rect">
            <a:avLst/>
          </a:prstGeom>
        </p:spPr>
      </p:pic>
      <p:sp>
        <p:nvSpPr>
          <p:cNvPr id="14" name="TextBox 13"/>
          <p:cNvSpPr txBox="1"/>
          <p:nvPr/>
        </p:nvSpPr>
        <p:spPr>
          <a:xfrm>
            <a:off x="4687739" y="6126348"/>
            <a:ext cx="352982" cy="369332"/>
          </a:xfrm>
          <a:prstGeom prst="rect">
            <a:avLst/>
          </a:prstGeom>
          <a:noFill/>
        </p:spPr>
        <p:txBody>
          <a:bodyPr wrap="none" rtlCol="0">
            <a:spAutoFit/>
          </a:bodyPr>
          <a:lstStyle/>
          <a:p>
            <a:r>
              <a:rPr lang="en-US" dirty="0"/>
              <a:t>c</a:t>
            </a:r>
            <a:r>
              <a:rPr lang="en-US" dirty="0" smtClean="0"/>
              <a:t>)</a:t>
            </a:r>
            <a:endParaRPr lang="en-US" dirty="0"/>
          </a:p>
        </p:txBody>
      </p:sp>
      <p:sp>
        <p:nvSpPr>
          <p:cNvPr id="4" name="Footer Placeholder 3"/>
          <p:cNvSpPr>
            <a:spLocks noGrp="1"/>
          </p:cNvSpPr>
          <p:nvPr>
            <p:ph type="ftr" sz="quarter" idx="11"/>
          </p:nvPr>
        </p:nvSpPr>
        <p:spPr>
          <a:xfrm>
            <a:off x="3055655" y="6492875"/>
            <a:ext cx="2895600" cy="365125"/>
          </a:xfrm>
        </p:spPr>
        <p:txBody>
          <a:bodyPr/>
          <a:lstStyle/>
          <a:p>
            <a:pPr>
              <a:defRPr/>
            </a:pPr>
            <a:r>
              <a:rPr lang="en-US" smtClean="0"/>
              <a:t>corbu.marius@incas.ro</a:t>
            </a:r>
            <a:endParaRPr lang="en-US"/>
          </a:p>
        </p:txBody>
      </p:sp>
    </p:spTree>
    <p:extLst>
      <p:ext uri="{BB962C8B-B14F-4D97-AF65-F5344CB8AC3E}">
        <p14:creationId xmlns:p14="http://schemas.microsoft.com/office/powerpoint/2010/main" val="338916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Freeform 18">
            <a:hlinkClick r:id="rId3" action="ppaction://hlinksldjump"/>
          </p:cNvPr>
          <p:cNvSpPr/>
          <p:nvPr/>
        </p:nvSpPr>
        <p:spPr>
          <a:xfrm>
            <a:off x="251520" y="241959"/>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7" name="TextBox 6"/>
          <p:cNvSpPr txBox="1"/>
          <p:nvPr/>
        </p:nvSpPr>
        <p:spPr>
          <a:xfrm>
            <a:off x="2886573" y="112164"/>
            <a:ext cx="5218223" cy="461665"/>
          </a:xfrm>
          <a:prstGeom prst="rect">
            <a:avLst/>
          </a:prstGeom>
          <a:noFill/>
        </p:spPr>
        <p:txBody>
          <a:bodyPr wrap="none" rtlCol="0">
            <a:spAutoFit/>
          </a:bodyPr>
          <a:lstStyle/>
          <a:p>
            <a:pPr algn="ctr"/>
            <a:r>
              <a:rPr lang="en-US" sz="2400" b="1" dirty="0">
                <a:solidFill>
                  <a:prstClr val="black"/>
                </a:solidFill>
                <a:cs typeface="Calibri" panose="020F0502020204030204" pitchFamily="34" charset="0"/>
              </a:rPr>
              <a:t>CH</a:t>
            </a:r>
            <a:r>
              <a:rPr lang="en-US" sz="2400" b="1" baseline="-25000" dirty="0">
                <a:solidFill>
                  <a:prstClr val="black"/>
                </a:solidFill>
                <a:cs typeface="Calibri" panose="020F0502020204030204" pitchFamily="34" charset="0"/>
              </a:rPr>
              <a:t>4</a:t>
            </a:r>
            <a:r>
              <a:rPr lang="en-US" sz="2400" b="1" dirty="0">
                <a:solidFill>
                  <a:prstClr val="black"/>
                </a:solidFill>
                <a:cs typeface="Calibri" panose="020F0502020204030204" pitchFamily="34" charset="0"/>
              </a:rPr>
              <a:t> and CO</a:t>
            </a:r>
            <a:r>
              <a:rPr lang="en-US" sz="2400" b="1" baseline="-25000" dirty="0">
                <a:solidFill>
                  <a:prstClr val="black"/>
                </a:solidFill>
                <a:cs typeface="Calibri" panose="020F0502020204030204" pitchFamily="34" charset="0"/>
              </a:rPr>
              <a:t>2</a:t>
            </a:r>
            <a:r>
              <a:rPr lang="en-US" sz="2400" b="1" dirty="0">
                <a:solidFill>
                  <a:prstClr val="black"/>
                </a:solidFill>
                <a:cs typeface="Calibri" panose="020F0502020204030204" pitchFamily="34" charset="0"/>
              </a:rPr>
              <a:t> excess </a:t>
            </a:r>
            <a:r>
              <a:rPr lang="en-US" sz="2400" b="1" dirty="0" smtClean="0">
                <a:solidFill>
                  <a:prstClr val="black"/>
                </a:solidFill>
                <a:cs typeface="Calibri" panose="020F0502020204030204" pitchFamily="34" charset="0"/>
              </a:rPr>
              <a:t>levels, </a:t>
            </a:r>
            <a:r>
              <a:rPr lang="en-US" sz="2400" b="1" dirty="0">
                <a:solidFill>
                  <a:prstClr val="black"/>
                </a:solidFill>
                <a:cs typeface="Calibri" panose="020F0502020204030204" pitchFamily="34" charset="0"/>
              </a:rPr>
              <a:t>CH</a:t>
            </a:r>
            <a:r>
              <a:rPr lang="en-US" sz="2400" b="1" baseline="-25000" dirty="0">
                <a:solidFill>
                  <a:prstClr val="black"/>
                </a:solidFill>
                <a:cs typeface="Calibri" panose="020F0502020204030204" pitchFamily="34" charset="0"/>
              </a:rPr>
              <a:t>4</a:t>
            </a:r>
            <a:r>
              <a:rPr lang="en-US" sz="2400" b="1" dirty="0">
                <a:solidFill>
                  <a:prstClr val="black"/>
                </a:solidFill>
                <a:cs typeface="Calibri" panose="020F0502020204030204" pitchFamily="34" charset="0"/>
              </a:rPr>
              <a:t>:CO</a:t>
            </a:r>
            <a:r>
              <a:rPr lang="en-US" sz="2400" b="1" baseline="-25000" dirty="0">
                <a:solidFill>
                  <a:prstClr val="black"/>
                </a:solidFill>
                <a:cs typeface="Calibri" panose="020F0502020204030204" pitchFamily="34" charset="0"/>
              </a:rPr>
              <a:t>2</a:t>
            </a:r>
            <a:r>
              <a:rPr lang="en-US" sz="2400" b="1" dirty="0">
                <a:solidFill>
                  <a:prstClr val="black"/>
                </a:solidFill>
                <a:cs typeface="Calibri" panose="020F0502020204030204" pitchFamily="34" charset="0"/>
              </a:rPr>
              <a:t> </a:t>
            </a:r>
            <a:r>
              <a:rPr lang="en-US" sz="2400" b="1" dirty="0" smtClean="0">
                <a:solidFill>
                  <a:prstClr val="black"/>
                </a:solidFill>
                <a:cs typeface="Calibri" panose="020F0502020204030204" pitchFamily="34" charset="0"/>
              </a:rPr>
              <a:t>ratio</a:t>
            </a:r>
            <a:endParaRPr lang="en-US" sz="2400" b="1" dirty="0">
              <a:solidFill>
                <a:prstClr val="black"/>
              </a:solidFill>
              <a:cs typeface="Calibri" panose="020F0502020204030204"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326" t="4330" r="1176" b="2102"/>
          <a:stretch/>
        </p:blipFill>
        <p:spPr>
          <a:xfrm>
            <a:off x="461726" y="1259077"/>
            <a:ext cx="3821135" cy="267479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612" t="11151" r="13040" b="5900"/>
          <a:stretch/>
        </p:blipFill>
        <p:spPr>
          <a:xfrm>
            <a:off x="4499992" y="836712"/>
            <a:ext cx="3645975" cy="288032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8220" t="10101" r="13039" b="6951"/>
          <a:stretch/>
        </p:blipFill>
        <p:spPr>
          <a:xfrm>
            <a:off x="4499992" y="3717032"/>
            <a:ext cx="3645975" cy="2939102"/>
          </a:xfrm>
          <a:prstGeom prst="rect">
            <a:avLst/>
          </a:prstGeom>
        </p:spPr>
      </p:pic>
      <p:sp>
        <p:nvSpPr>
          <p:cNvPr id="12" name="TextBox 11"/>
          <p:cNvSpPr txBox="1"/>
          <p:nvPr/>
        </p:nvSpPr>
        <p:spPr>
          <a:xfrm>
            <a:off x="101738" y="3574222"/>
            <a:ext cx="365806" cy="369332"/>
          </a:xfrm>
          <a:prstGeom prst="rect">
            <a:avLst/>
          </a:prstGeom>
          <a:noFill/>
        </p:spPr>
        <p:txBody>
          <a:bodyPr wrap="none" rtlCol="0">
            <a:spAutoFit/>
          </a:bodyPr>
          <a:lstStyle/>
          <a:p>
            <a:r>
              <a:rPr lang="en-US" dirty="0" smtClean="0"/>
              <a:t>a)</a:t>
            </a:r>
            <a:endParaRPr lang="en-US" dirty="0"/>
          </a:p>
        </p:txBody>
      </p:sp>
      <p:sp>
        <p:nvSpPr>
          <p:cNvPr id="13" name="TextBox 12"/>
          <p:cNvSpPr txBox="1"/>
          <p:nvPr/>
        </p:nvSpPr>
        <p:spPr>
          <a:xfrm>
            <a:off x="461726" y="4045279"/>
            <a:ext cx="4111382" cy="923330"/>
          </a:xfrm>
          <a:prstGeom prst="rect">
            <a:avLst/>
          </a:prstGeom>
          <a:noFill/>
        </p:spPr>
        <p:txBody>
          <a:bodyPr wrap="square" rtlCol="0">
            <a:spAutoFit/>
          </a:bodyPr>
          <a:lstStyle/>
          <a:p>
            <a:r>
              <a:rPr lang="en-US" dirty="0" smtClean="0"/>
              <a:t>Fig. 4. a) High traffic area sampling.</a:t>
            </a:r>
          </a:p>
          <a:p>
            <a:r>
              <a:rPr lang="en-US" dirty="0" smtClean="0"/>
              <a:t>b) CH</a:t>
            </a:r>
            <a:r>
              <a:rPr lang="en-US" baseline="-25000" dirty="0" smtClean="0"/>
              <a:t>4</a:t>
            </a:r>
            <a:r>
              <a:rPr lang="en-US" dirty="0" smtClean="0"/>
              <a:t> and CO</a:t>
            </a:r>
            <a:r>
              <a:rPr lang="en-US" baseline="-25000" dirty="0" smtClean="0"/>
              <a:t>2</a:t>
            </a:r>
            <a:r>
              <a:rPr lang="en-US" dirty="0" smtClean="0"/>
              <a:t> excess level.</a:t>
            </a:r>
          </a:p>
          <a:p>
            <a:r>
              <a:rPr lang="en-US" dirty="0" smtClean="0"/>
              <a:t>c) CH</a:t>
            </a:r>
            <a:r>
              <a:rPr lang="en-US" baseline="-25000" dirty="0" smtClean="0"/>
              <a:t>4</a:t>
            </a:r>
            <a:r>
              <a:rPr lang="en-US" dirty="0" smtClean="0"/>
              <a:t>:CO</a:t>
            </a:r>
            <a:r>
              <a:rPr lang="en-US" baseline="-25000" dirty="0" smtClean="0"/>
              <a:t>2</a:t>
            </a:r>
            <a:r>
              <a:rPr lang="en-US" dirty="0" smtClean="0"/>
              <a:t> ratio. </a:t>
            </a:r>
            <a:endParaRPr lang="en-US" dirty="0"/>
          </a:p>
        </p:txBody>
      </p:sp>
      <p:sp>
        <p:nvSpPr>
          <p:cNvPr id="14" name="TextBox 13"/>
          <p:cNvSpPr txBox="1"/>
          <p:nvPr/>
        </p:nvSpPr>
        <p:spPr>
          <a:xfrm>
            <a:off x="4499617" y="3269483"/>
            <a:ext cx="377026" cy="369332"/>
          </a:xfrm>
          <a:prstGeom prst="rect">
            <a:avLst/>
          </a:prstGeom>
          <a:noFill/>
        </p:spPr>
        <p:txBody>
          <a:bodyPr wrap="none" rtlCol="0">
            <a:spAutoFit/>
          </a:bodyPr>
          <a:lstStyle/>
          <a:p>
            <a:r>
              <a:rPr lang="en-US" dirty="0"/>
              <a:t>b</a:t>
            </a:r>
            <a:r>
              <a:rPr lang="en-US" dirty="0" smtClean="0"/>
              <a:t>)</a:t>
            </a:r>
            <a:endParaRPr lang="en-US" dirty="0"/>
          </a:p>
        </p:txBody>
      </p:sp>
      <p:sp>
        <p:nvSpPr>
          <p:cNvPr id="15" name="TextBox 14"/>
          <p:cNvSpPr txBox="1"/>
          <p:nvPr/>
        </p:nvSpPr>
        <p:spPr>
          <a:xfrm>
            <a:off x="4499617" y="6131573"/>
            <a:ext cx="352982" cy="369332"/>
          </a:xfrm>
          <a:prstGeom prst="rect">
            <a:avLst/>
          </a:prstGeom>
          <a:noFill/>
        </p:spPr>
        <p:txBody>
          <a:bodyPr wrap="none" rtlCol="0">
            <a:spAutoFit/>
          </a:bodyPr>
          <a:lstStyle/>
          <a:p>
            <a:r>
              <a:rPr lang="en-US" dirty="0"/>
              <a:t>c</a:t>
            </a:r>
            <a:r>
              <a:rPr lang="en-US" dirty="0" smtClean="0"/>
              <a:t>)</a:t>
            </a:r>
            <a:endParaRPr lang="en-US" dirty="0"/>
          </a:p>
        </p:txBody>
      </p:sp>
      <p:sp>
        <p:nvSpPr>
          <p:cNvPr id="2" name="Footer Placeholder 1"/>
          <p:cNvSpPr>
            <a:spLocks noGrp="1"/>
          </p:cNvSpPr>
          <p:nvPr>
            <p:ph type="ftr" sz="quarter" idx="11"/>
          </p:nvPr>
        </p:nvSpPr>
        <p:spPr>
          <a:xfrm>
            <a:off x="3125308" y="6492222"/>
            <a:ext cx="2895600" cy="365125"/>
          </a:xfrm>
        </p:spPr>
        <p:txBody>
          <a:bodyPr/>
          <a:lstStyle/>
          <a:p>
            <a:pPr>
              <a:defRPr/>
            </a:pPr>
            <a:r>
              <a:rPr lang="en-US" smtClean="0"/>
              <a:t>corbu.marius@incas.ro</a:t>
            </a:r>
            <a:endParaRPr lang="en-US"/>
          </a:p>
        </p:txBody>
      </p:sp>
    </p:spTree>
    <p:extLst>
      <p:ext uri="{BB962C8B-B14F-4D97-AF65-F5344CB8AC3E}">
        <p14:creationId xmlns:p14="http://schemas.microsoft.com/office/powerpoint/2010/main" val="251644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Freeform 18">
            <a:hlinkClick r:id="rId3" action="ppaction://hlinksldjump"/>
          </p:cNvPr>
          <p:cNvSpPr/>
          <p:nvPr/>
        </p:nvSpPr>
        <p:spPr>
          <a:xfrm>
            <a:off x="251520" y="116632"/>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9" name="TextBox 8"/>
          <p:cNvSpPr txBox="1"/>
          <p:nvPr/>
        </p:nvSpPr>
        <p:spPr>
          <a:xfrm>
            <a:off x="3784721" y="116632"/>
            <a:ext cx="3328283"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CO and CO</a:t>
            </a:r>
            <a:r>
              <a:rPr lang="en-US" sz="2400" b="1" baseline="-25000" dirty="0" smtClean="0">
                <a:solidFill>
                  <a:prstClr val="black"/>
                </a:solidFill>
                <a:cs typeface="Calibri" panose="020F0502020204030204" pitchFamily="34" charset="0"/>
              </a:rPr>
              <a:t>2</a:t>
            </a:r>
            <a:r>
              <a:rPr lang="en-US" sz="2400" b="1" dirty="0" smtClean="0">
                <a:solidFill>
                  <a:prstClr val="black"/>
                </a:solidFill>
                <a:cs typeface="Calibri" panose="020F0502020204030204" pitchFamily="34" charset="0"/>
              </a:rPr>
              <a:t> excess levels</a:t>
            </a:r>
            <a:endParaRPr lang="en-US" sz="2400" b="1" dirty="0">
              <a:solidFill>
                <a:prstClr val="black"/>
              </a:solidFill>
              <a:cs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808" t="10101" r="12236" b="5901"/>
          <a:stretch/>
        </p:blipFill>
        <p:spPr>
          <a:xfrm>
            <a:off x="251520" y="1340768"/>
            <a:ext cx="4013696" cy="314799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612" t="10101" r="10629" b="5901"/>
          <a:stretch/>
        </p:blipFill>
        <p:spPr>
          <a:xfrm>
            <a:off x="4577704" y="2060848"/>
            <a:ext cx="4079254" cy="3168352"/>
          </a:xfrm>
          <a:prstGeom prst="rect">
            <a:avLst/>
          </a:prstGeom>
        </p:spPr>
      </p:pic>
      <p:sp>
        <p:nvSpPr>
          <p:cNvPr id="12" name="TextBox 11"/>
          <p:cNvSpPr txBox="1"/>
          <p:nvPr/>
        </p:nvSpPr>
        <p:spPr>
          <a:xfrm>
            <a:off x="755576" y="4653136"/>
            <a:ext cx="3509640" cy="646331"/>
          </a:xfrm>
          <a:prstGeom prst="rect">
            <a:avLst/>
          </a:prstGeom>
          <a:noFill/>
        </p:spPr>
        <p:txBody>
          <a:bodyPr wrap="square" rtlCol="0">
            <a:spAutoFit/>
          </a:bodyPr>
          <a:lstStyle/>
          <a:p>
            <a:r>
              <a:rPr lang="en-US" dirty="0" smtClean="0"/>
              <a:t>Fig. 5. Plots of CO</a:t>
            </a:r>
            <a:r>
              <a:rPr lang="en-US" baseline="-25000" dirty="0" smtClean="0"/>
              <a:t>2</a:t>
            </a:r>
            <a:r>
              <a:rPr lang="en-US" dirty="0" smtClean="0"/>
              <a:t> excess during the measurement campaign</a:t>
            </a:r>
            <a:endParaRPr lang="en-US" dirty="0"/>
          </a:p>
        </p:txBody>
      </p:sp>
      <p:sp>
        <p:nvSpPr>
          <p:cNvPr id="13" name="TextBox 12"/>
          <p:cNvSpPr txBox="1"/>
          <p:nvPr/>
        </p:nvSpPr>
        <p:spPr>
          <a:xfrm>
            <a:off x="5146461" y="5263976"/>
            <a:ext cx="3509640" cy="646331"/>
          </a:xfrm>
          <a:prstGeom prst="rect">
            <a:avLst/>
          </a:prstGeom>
          <a:noFill/>
        </p:spPr>
        <p:txBody>
          <a:bodyPr wrap="square" rtlCol="0">
            <a:spAutoFit/>
          </a:bodyPr>
          <a:lstStyle/>
          <a:p>
            <a:r>
              <a:rPr lang="en-US" dirty="0" smtClean="0"/>
              <a:t>Fig. 6. Plots of CO excess during the measurement campaign</a:t>
            </a:r>
            <a:endParaRPr lang="en-US" dirty="0"/>
          </a:p>
        </p:txBody>
      </p:sp>
      <p:sp>
        <p:nvSpPr>
          <p:cNvPr id="5" name="Footer Placeholder 4"/>
          <p:cNvSpPr>
            <a:spLocks noGrp="1"/>
          </p:cNvSpPr>
          <p:nvPr>
            <p:ph type="ftr" sz="quarter" idx="11"/>
          </p:nvPr>
        </p:nvSpPr>
        <p:spPr/>
        <p:txBody>
          <a:bodyPr/>
          <a:lstStyle/>
          <a:p>
            <a:pPr>
              <a:defRPr/>
            </a:pPr>
            <a:r>
              <a:rPr lang="en-US" smtClean="0"/>
              <a:t>corbu.marius@incas.ro</a:t>
            </a:r>
            <a:endParaRPr lang="en-US"/>
          </a:p>
        </p:txBody>
      </p:sp>
    </p:spTree>
    <p:extLst>
      <p:ext uri="{BB962C8B-B14F-4D97-AF65-F5344CB8AC3E}">
        <p14:creationId xmlns:p14="http://schemas.microsoft.com/office/powerpoint/2010/main" val="1331263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Freeform 18">
            <a:hlinkClick r:id="rId3" action="ppaction://hlinksldjump"/>
          </p:cNvPr>
          <p:cNvSpPr/>
          <p:nvPr/>
        </p:nvSpPr>
        <p:spPr>
          <a:xfrm>
            <a:off x="251520" y="116632"/>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10" name="TextBox 9"/>
          <p:cNvSpPr txBox="1"/>
          <p:nvPr/>
        </p:nvSpPr>
        <p:spPr>
          <a:xfrm>
            <a:off x="1947648" y="56799"/>
            <a:ext cx="6800993" cy="830997"/>
          </a:xfrm>
          <a:prstGeom prst="rect">
            <a:avLst/>
          </a:prstGeom>
          <a:noFill/>
        </p:spPr>
        <p:txBody>
          <a:bodyPr wrap="square" rtlCol="0">
            <a:spAutoFit/>
          </a:bodyPr>
          <a:lstStyle/>
          <a:p>
            <a:r>
              <a:rPr lang="en-US" sz="2400" b="1" dirty="0" smtClean="0">
                <a:solidFill>
                  <a:prstClr val="black"/>
                </a:solidFill>
                <a:cs typeface="Calibri" panose="020F0502020204030204" pitchFamily="34" charset="0"/>
              </a:rPr>
              <a:t>Satellite, air quality monitoring and city campaign observations</a:t>
            </a:r>
            <a:endParaRPr lang="en-US" sz="2400" b="1" dirty="0">
              <a:solidFill>
                <a:prstClr val="black"/>
              </a:solidFill>
              <a:cs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9825" t="5900" r="11433" b="5901"/>
          <a:stretch/>
        </p:blipFill>
        <p:spPr>
          <a:xfrm>
            <a:off x="4885194" y="3662236"/>
            <a:ext cx="3516847" cy="30144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9022" t="4851" r="11433" b="5900"/>
          <a:stretch/>
        </p:blipFill>
        <p:spPr>
          <a:xfrm>
            <a:off x="4818021" y="472298"/>
            <a:ext cx="3683069" cy="3162231"/>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9022" t="4851" r="12236" b="5900"/>
          <a:stretch/>
        </p:blipFill>
        <p:spPr>
          <a:xfrm>
            <a:off x="272232" y="1190086"/>
            <a:ext cx="4065521" cy="3526217"/>
          </a:xfrm>
          <a:prstGeom prst="rect">
            <a:avLst/>
          </a:prstGeom>
        </p:spPr>
      </p:pic>
      <p:sp>
        <p:nvSpPr>
          <p:cNvPr id="12" name="TextBox 11"/>
          <p:cNvSpPr txBox="1"/>
          <p:nvPr/>
        </p:nvSpPr>
        <p:spPr>
          <a:xfrm>
            <a:off x="512292" y="4896746"/>
            <a:ext cx="4111382" cy="923330"/>
          </a:xfrm>
          <a:prstGeom prst="rect">
            <a:avLst/>
          </a:prstGeom>
          <a:noFill/>
        </p:spPr>
        <p:txBody>
          <a:bodyPr wrap="square" rtlCol="0">
            <a:spAutoFit/>
          </a:bodyPr>
          <a:lstStyle/>
          <a:p>
            <a:r>
              <a:rPr lang="en-US" dirty="0" smtClean="0"/>
              <a:t>Fig. 7. a) CO variation.</a:t>
            </a:r>
          </a:p>
          <a:p>
            <a:r>
              <a:rPr lang="en-US" dirty="0" smtClean="0"/>
              <a:t>b) CO</a:t>
            </a:r>
            <a:r>
              <a:rPr lang="en-US" baseline="-25000" dirty="0" smtClean="0"/>
              <a:t>2</a:t>
            </a:r>
            <a:r>
              <a:rPr lang="en-US" dirty="0" smtClean="0"/>
              <a:t> variation.</a:t>
            </a:r>
          </a:p>
          <a:p>
            <a:r>
              <a:rPr lang="en-US" dirty="0" smtClean="0"/>
              <a:t>c) CH</a:t>
            </a:r>
            <a:r>
              <a:rPr lang="en-US" baseline="-25000" dirty="0" smtClean="0"/>
              <a:t>4</a:t>
            </a:r>
            <a:r>
              <a:rPr lang="en-US" dirty="0" smtClean="0"/>
              <a:t> variation. </a:t>
            </a:r>
            <a:endParaRPr lang="en-US" dirty="0"/>
          </a:p>
        </p:txBody>
      </p:sp>
      <p:sp>
        <p:nvSpPr>
          <p:cNvPr id="13" name="TextBox 12"/>
          <p:cNvSpPr txBox="1"/>
          <p:nvPr/>
        </p:nvSpPr>
        <p:spPr>
          <a:xfrm>
            <a:off x="68617" y="4315252"/>
            <a:ext cx="365806" cy="369332"/>
          </a:xfrm>
          <a:prstGeom prst="rect">
            <a:avLst/>
          </a:prstGeom>
          <a:noFill/>
        </p:spPr>
        <p:txBody>
          <a:bodyPr wrap="none" rtlCol="0">
            <a:spAutoFit/>
          </a:bodyPr>
          <a:lstStyle/>
          <a:p>
            <a:r>
              <a:rPr lang="en-US" dirty="0" smtClean="0"/>
              <a:t>a)</a:t>
            </a:r>
            <a:endParaRPr lang="en-US" dirty="0"/>
          </a:p>
        </p:txBody>
      </p:sp>
      <p:sp>
        <p:nvSpPr>
          <p:cNvPr id="14" name="TextBox 13"/>
          <p:cNvSpPr txBox="1"/>
          <p:nvPr/>
        </p:nvSpPr>
        <p:spPr>
          <a:xfrm>
            <a:off x="4662153" y="3163992"/>
            <a:ext cx="377026" cy="369332"/>
          </a:xfrm>
          <a:prstGeom prst="rect">
            <a:avLst/>
          </a:prstGeom>
          <a:noFill/>
        </p:spPr>
        <p:txBody>
          <a:bodyPr wrap="none" rtlCol="0">
            <a:spAutoFit/>
          </a:bodyPr>
          <a:lstStyle/>
          <a:p>
            <a:r>
              <a:rPr lang="en-US" dirty="0"/>
              <a:t>b</a:t>
            </a:r>
            <a:r>
              <a:rPr lang="en-US" dirty="0" smtClean="0"/>
              <a:t>)</a:t>
            </a:r>
            <a:endParaRPr lang="en-US" dirty="0"/>
          </a:p>
        </p:txBody>
      </p:sp>
      <p:sp>
        <p:nvSpPr>
          <p:cNvPr id="15" name="TextBox 14"/>
          <p:cNvSpPr txBox="1"/>
          <p:nvPr/>
        </p:nvSpPr>
        <p:spPr>
          <a:xfrm>
            <a:off x="4674175" y="5956891"/>
            <a:ext cx="352982" cy="369332"/>
          </a:xfrm>
          <a:prstGeom prst="rect">
            <a:avLst/>
          </a:prstGeom>
          <a:noFill/>
        </p:spPr>
        <p:txBody>
          <a:bodyPr wrap="none" rtlCol="0">
            <a:spAutoFit/>
          </a:bodyPr>
          <a:lstStyle/>
          <a:p>
            <a:r>
              <a:rPr lang="en-US" dirty="0"/>
              <a:t>c</a:t>
            </a:r>
            <a:r>
              <a:rPr lang="en-US" dirty="0" smtClean="0"/>
              <a:t>)</a:t>
            </a:r>
            <a:endParaRPr lang="en-US" dirty="0"/>
          </a:p>
        </p:txBody>
      </p:sp>
      <p:sp>
        <p:nvSpPr>
          <p:cNvPr id="5" name="Footer Placeholder 4"/>
          <p:cNvSpPr>
            <a:spLocks noGrp="1"/>
          </p:cNvSpPr>
          <p:nvPr>
            <p:ph type="ftr" sz="quarter" idx="11"/>
          </p:nvPr>
        </p:nvSpPr>
        <p:spPr>
          <a:xfrm>
            <a:off x="3175874" y="6455135"/>
            <a:ext cx="2895600" cy="365125"/>
          </a:xfrm>
        </p:spPr>
        <p:txBody>
          <a:bodyPr/>
          <a:lstStyle/>
          <a:p>
            <a:pPr>
              <a:defRPr/>
            </a:pPr>
            <a:r>
              <a:rPr lang="en-US" smtClean="0"/>
              <a:t>corbu.marius@incas.ro</a:t>
            </a:r>
            <a:endParaRPr lang="en-US"/>
          </a:p>
        </p:txBody>
      </p:sp>
    </p:spTree>
    <p:extLst>
      <p:ext uri="{BB962C8B-B14F-4D97-AF65-F5344CB8AC3E}">
        <p14:creationId xmlns:p14="http://schemas.microsoft.com/office/powerpoint/2010/main" val="3336948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2" action="ppaction://hlinksldjump"/>
          </p:cNvPr>
          <p:cNvSpPr/>
          <p:nvPr/>
        </p:nvSpPr>
        <p:spPr>
          <a:xfrm rot="16200000">
            <a:off x="8634064" y="6266656"/>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Freeform 18">
            <a:hlinkClick r:id="rId3" action="ppaction://hlinksldjump"/>
          </p:cNvPr>
          <p:cNvSpPr/>
          <p:nvPr/>
        </p:nvSpPr>
        <p:spPr>
          <a:xfrm>
            <a:off x="251520" y="116632"/>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4" name="TextBox 3"/>
          <p:cNvSpPr txBox="1"/>
          <p:nvPr/>
        </p:nvSpPr>
        <p:spPr>
          <a:xfrm>
            <a:off x="251520" y="1387288"/>
            <a:ext cx="2978251" cy="1477328"/>
          </a:xfrm>
          <a:prstGeom prst="rect">
            <a:avLst/>
          </a:prstGeom>
          <a:noFill/>
        </p:spPr>
        <p:txBody>
          <a:bodyPr wrap="none" rtlCol="0">
            <a:spAutoFit/>
          </a:bodyPr>
          <a:lstStyle/>
          <a:p>
            <a:r>
              <a:rPr lang="en-US" dirty="0" smtClean="0"/>
              <a:t>Satellite observation on 21.08</a:t>
            </a:r>
          </a:p>
          <a:p>
            <a:r>
              <a:rPr lang="en-US" dirty="0" smtClean="0"/>
              <a:t>Latitude 44.50 </a:t>
            </a:r>
            <a:r>
              <a:rPr lang="en-US" dirty="0" smtClean="0">
                <a:latin typeface="Times New Roman" panose="02020603050405020304" pitchFamily="18" charset="0"/>
                <a:cs typeface="Times New Roman" panose="02020603050405020304" pitchFamily="18" charset="0"/>
              </a:rPr>
              <a:t>°</a:t>
            </a:r>
            <a:r>
              <a:rPr lang="en-US" dirty="0" smtClean="0"/>
              <a:t>N </a:t>
            </a:r>
          </a:p>
          <a:p>
            <a:r>
              <a:rPr lang="en-US" dirty="0" smtClean="0"/>
              <a:t>Longitude 26.12 </a:t>
            </a:r>
            <a:r>
              <a:rPr lang="en-US" dirty="0" smtClean="0">
                <a:latin typeface="Times New Roman" panose="02020603050405020304" pitchFamily="18" charset="0"/>
                <a:cs typeface="Times New Roman" panose="02020603050405020304" pitchFamily="18" charset="0"/>
              </a:rPr>
              <a:t>°</a:t>
            </a:r>
            <a:r>
              <a:rPr lang="en-US" dirty="0" smtClean="0"/>
              <a:t>E</a:t>
            </a:r>
          </a:p>
          <a:p>
            <a:r>
              <a:rPr lang="en-US" dirty="0" smtClean="0"/>
              <a:t>Methane mixing ratio:</a:t>
            </a:r>
          </a:p>
          <a:p>
            <a:r>
              <a:rPr lang="en-US" dirty="0" smtClean="0"/>
              <a:t>1850.16 (1.85 ppm)</a:t>
            </a: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326" t="4330" r="1176" b="2102"/>
          <a:stretch/>
        </p:blipFill>
        <p:spPr>
          <a:xfrm>
            <a:off x="3402784" y="1009644"/>
            <a:ext cx="5254174" cy="3677922"/>
          </a:xfrm>
          <a:prstGeom prst="rect">
            <a:avLst/>
          </a:prstGeom>
        </p:spPr>
      </p:pic>
      <p:sp>
        <p:nvSpPr>
          <p:cNvPr id="9" name="TextBox 8"/>
          <p:cNvSpPr txBox="1"/>
          <p:nvPr/>
        </p:nvSpPr>
        <p:spPr>
          <a:xfrm>
            <a:off x="2940784" y="10633"/>
            <a:ext cx="5343386"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Satellite and ground CH</a:t>
            </a:r>
            <a:r>
              <a:rPr lang="en-US" sz="2400" b="1" baseline="-25000" dirty="0" smtClean="0">
                <a:solidFill>
                  <a:prstClr val="black"/>
                </a:solidFill>
                <a:cs typeface="Calibri" panose="020F0502020204030204" pitchFamily="34" charset="0"/>
              </a:rPr>
              <a:t>4</a:t>
            </a:r>
            <a:r>
              <a:rPr lang="en-US" sz="2400" b="1" dirty="0" smtClean="0">
                <a:solidFill>
                  <a:prstClr val="black"/>
                </a:solidFill>
                <a:cs typeface="Calibri" panose="020F0502020204030204" pitchFamily="34" charset="0"/>
              </a:rPr>
              <a:t> measurements</a:t>
            </a:r>
            <a:endParaRPr lang="en-US" sz="2400" b="1" dirty="0">
              <a:solidFill>
                <a:prstClr val="black"/>
              </a:solidFill>
              <a:cs typeface="Calibri" panose="020F0502020204030204" pitchFamily="34" charset="0"/>
            </a:endParaRPr>
          </a:p>
        </p:txBody>
      </p:sp>
      <p:sp>
        <p:nvSpPr>
          <p:cNvPr id="7" name="TextBox 6"/>
          <p:cNvSpPr txBox="1"/>
          <p:nvPr/>
        </p:nvSpPr>
        <p:spPr>
          <a:xfrm>
            <a:off x="3402784" y="4848946"/>
            <a:ext cx="5417687" cy="369332"/>
          </a:xfrm>
          <a:prstGeom prst="rect">
            <a:avLst/>
          </a:prstGeom>
          <a:noFill/>
        </p:spPr>
        <p:txBody>
          <a:bodyPr wrap="square" rtlCol="0">
            <a:spAutoFit/>
          </a:bodyPr>
          <a:lstStyle/>
          <a:p>
            <a:r>
              <a:rPr lang="en-US" dirty="0" smtClean="0"/>
              <a:t>Fig. 8. Measurements </a:t>
            </a:r>
            <a:r>
              <a:rPr lang="en-US" dirty="0" smtClean="0"/>
              <a:t>of methane during the campaign.</a:t>
            </a:r>
            <a:endParaRPr lang="en-US" dirty="0"/>
          </a:p>
        </p:txBody>
      </p:sp>
      <p:sp>
        <p:nvSpPr>
          <p:cNvPr id="3" name="Footer Placeholder 2"/>
          <p:cNvSpPr>
            <a:spLocks noGrp="1"/>
          </p:cNvSpPr>
          <p:nvPr>
            <p:ph type="ftr" sz="quarter" idx="11"/>
          </p:nvPr>
        </p:nvSpPr>
        <p:spPr/>
        <p:txBody>
          <a:bodyPr/>
          <a:lstStyle/>
          <a:p>
            <a:pPr>
              <a:defRPr/>
            </a:pPr>
            <a:r>
              <a:rPr lang="en-US" smtClean="0"/>
              <a:t>corbu.marius@incas.ro</a:t>
            </a:r>
            <a:endParaRPr lang="en-US"/>
          </a:p>
        </p:txBody>
      </p:sp>
      <p:sp>
        <p:nvSpPr>
          <p:cNvPr id="8" name="TextBox 7"/>
          <p:cNvSpPr txBox="1"/>
          <p:nvPr/>
        </p:nvSpPr>
        <p:spPr>
          <a:xfrm>
            <a:off x="251520" y="3242260"/>
            <a:ext cx="2872680" cy="1754326"/>
          </a:xfrm>
          <a:prstGeom prst="rect">
            <a:avLst/>
          </a:prstGeom>
          <a:noFill/>
        </p:spPr>
        <p:txBody>
          <a:bodyPr wrap="square" rtlCol="0">
            <a:spAutoFit/>
          </a:bodyPr>
          <a:lstStyle/>
          <a:p>
            <a:r>
              <a:rPr lang="en-US" dirty="0" smtClean="0"/>
              <a:t>After detecting this methane levels, we’ve contacted the gas distributor and together we’ve identified the source of the problem and they remedied it. </a:t>
            </a:r>
            <a:endParaRPr lang="en-US" dirty="0"/>
          </a:p>
        </p:txBody>
      </p:sp>
    </p:spTree>
    <p:extLst>
      <p:ext uri="{BB962C8B-B14F-4D97-AF65-F5344CB8AC3E}">
        <p14:creationId xmlns:p14="http://schemas.microsoft.com/office/powerpoint/2010/main" val="2831157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2" action="ppaction://hlinksldjump"/>
          </p:cNvPr>
          <p:cNvSpPr/>
          <p:nvPr/>
        </p:nvSpPr>
        <p:spPr>
          <a:xfrm>
            <a:off x="8572528" y="6302397"/>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extBox 1"/>
          <p:cNvSpPr txBox="1"/>
          <p:nvPr/>
        </p:nvSpPr>
        <p:spPr>
          <a:xfrm>
            <a:off x="352986" y="1700808"/>
            <a:ext cx="8683091" cy="4093428"/>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We identified </a:t>
            </a:r>
            <a:r>
              <a:rPr lang="en-US" sz="2000" b="1" dirty="0" smtClean="0"/>
              <a:t>concentrations </a:t>
            </a:r>
            <a:r>
              <a:rPr lang="en-US" sz="2000" b="1" dirty="0"/>
              <a:t>of CO </a:t>
            </a:r>
            <a:r>
              <a:rPr lang="en-US" sz="2000" b="1" dirty="0" smtClean="0"/>
              <a:t>up to 108 </a:t>
            </a:r>
            <a:r>
              <a:rPr lang="en-US" sz="2000" b="1" dirty="0"/>
              <a:t>ppm, of CO</a:t>
            </a:r>
            <a:r>
              <a:rPr lang="en-US" sz="2000" b="1" baseline="-25000" dirty="0"/>
              <a:t>2</a:t>
            </a:r>
            <a:r>
              <a:rPr lang="en-US" sz="2000" b="1" dirty="0"/>
              <a:t> </a:t>
            </a:r>
            <a:r>
              <a:rPr lang="en-US" sz="2000" b="1" dirty="0" smtClean="0"/>
              <a:t>up to 6162 </a:t>
            </a:r>
            <a:r>
              <a:rPr lang="en-US" sz="2000" b="1" dirty="0"/>
              <a:t>ppm, and of CH</a:t>
            </a:r>
            <a:r>
              <a:rPr lang="en-US" sz="2000" b="1" baseline="-25000" dirty="0"/>
              <a:t>4</a:t>
            </a:r>
            <a:r>
              <a:rPr lang="en-US" sz="2000" b="1" dirty="0"/>
              <a:t> </a:t>
            </a:r>
            <a:r>
              <a:rPr lang="en-US" sz="2000" b="1" dirty="0" smtClean="0"/>
              <a:t>up to </a:t>
            </a:r>
            <a:r>
              <a:rPr lang="en-US" sz="2000" b="1" dirty="0"/>
              <a:t>246 </a:t>
            </a:r>
            <a:r>
              <a:rPr lang="en-US" sz="2000" b="1" dirty="0" smtClean="0"/>
              <a:t>ppm</a:t>
            </a:r>
            <a:endParaRPr lang="en-US" sz="2000" b="1" dirty="0"/>
          </a:p>
          <a:p>
            <a:pPr marL="285750" indent="-285750">
              <a:buFont typeface="Wingdings" panose="05000000000000000000" pitchFamily="2" charset="2"/>
              <a:buChar char="§"/>
            </a:pPr>
            <a:endParaRPr lang="en-US" sz="2000" b="1" dirty="0" smtClean="0"/>
          </a:p>
          <a:p>
            <a:pPr marL="285750" indent="-285750">
              <a:buFont typeface="Wingdings" panose="05000000000000000000" pitchFamily="2" charset="2"/>
              <a:buChar char="§"/>
            </a:pPr>
            <a:r>
              <a:rPr lang="en-US" sz="2000" b="1" dirty="0"/>
              <a:t>We identified</a:t>
            </a:r>
            <a:r>
              <a:rPr lang="en-US" sz="2000" b="1" dirty="0" smtClean="0"/>
              <a:t> </a:t>
            </a:r>
            <a:r>
              <a:rPr lang="en-US" sz="2000" b="1" dirty="0"/>
              <a:t>background levels </a:t>
            </a:r>
            <a:r>
              <a:rPr lang="en-US" sz="2000" b="1" dirty="0" smtClean="0"/>
              <a:t>as </a:t>
            </a:r>
            <a:r>
              <a:rPr lang="en-US" sz="2000" b="1" dirty="0"/>
              <a:t>follows: </a:t>
            </a:r>
            <a:r>
              <a:rPr lang="en-US" sz="2000" b="1" dirty="0" smtClean="0"/>
              <a:t>CO: 0.173±0.018 ppm,                 CO</a:t>
            </a:r>
            <a:r>
              <a:rPr lang="en-US" sz="2000" b="1" baseline="-25000" dirty="0" smtClean="0"/>
              <a:t>2</a:t>
            </a:r>
            <a:r>
              <a:rPr lang="en-US" sz="2000" b="1" dirty="0" smtClean="0"/>
              <a:t>: 406.71±12.07 ppm, </a:t>
            </a:r>
            <a:r>
              <a:rPr lang="en-US" sz="2000" b="1" dirty="0"/>
              <a:t>and </a:t>
            </a:r>
            <a:r>
              <a:rPr lang="en-US" sz="2000" b="1" dirty="0" smtClean="0"/>
              <a:t>CH</a:t>
            </a:r>
            <a:r>
              <a:rPr lang="en-US" sz="2000" b="1" baseline="-25000" dirty="0" smtClean="0"/>
              <a:t>4</a:t>
            </a:r>
            <a:r>
              <a:rPr lang="en-US" sz="2000" b="1" dirty="0" smtClean="0"/>
              <a:t>: 1.93±0.016 ppm</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smtClean="0"/>
              <a:t>On </a:t>
            </a:r>
            <a:r>
              <a:rPr lang="en-US" sz="2000" b="1" dirty="0"/>
              <a:t>the Bucharest scale, in 2019, both atmospheric ground-based </a:t>
            </a:r>
            <a:r>
              <a:rPr lang="en-US" sz="2000" b="1" dirty="0" smtClean="0"/>
              <a:t>measure-</a:t>
            </a:r>
            <a:r>
              <a:rPr lang="en-US" sz="2000" b="1" dirty="0" err="1" smtClean="0"/>
              <a:t>ments</a:t>
            </a:r>
            <a:r>
              <a:rPr lang="en-US" sz="2000" b="1" dirty="0" smtClean="0"/>
              <a:t> </a:t>
            </a:r>
            <a:r>
              <a:rPr lang="en-US" sz="2000" b="1" dirty="0"/>
              <a:t>and satellite data </a:t>
            </a:r>
            <a:r>
              <a:rPr lang="en-US" sz="2000" b="1" dirty="0" smtClean="0"/>
              <a:t>indicate points </a:t>
            </a:r>
            <a:r>
              <a:rPr lang="en-US" sz="2000" b="1" dirty="0"/>
              <a:t>of high concentrations of CO, CO</a:t>
            </a:r>
            <a:r>
              <a:rPr lang="en-US" sz="2000" b="1" baseline="-25000" dirty="0"/>
              <a:t>2</a:t>
            </a:r>
            <a:r>
              <a:rPr lang="en-US" sz="2000" b="1" dirty="0"/>
              <a:t>, </a:t>
            </a:r>
            <a:r>
              <a:rPr lang="en-US" sz="2000" b="1" dirty="0" smtClean="0"/>
              <a:t>CH</a:t>
            </a:r>
            <a:r>
              <a:rPr lang="en-US" sz="2000" b="1" baseline="-25000" dirty="0" smtClean="0"/>
              <a:t>4</a:t>
            </a:r>
          </a:p>
          <a:p>
            <a:pPr marL="285750" indent="-285750">
              <a:buFont typeface="Wingdings" panose="05000000000000000000" pitchFamily="2" charset="2"/>
              <a:buChar char="§"/>
            </a:pPr>
            <a:endParaRPr lang="en-US" sz="2000" b="1" dirty="0" smtClean="0"/>
          </a:p>
          <a:p>
            <a:pPr marL="285750" indent="-285750">
              <a:buFont typeface="Wingdings" panose="05000000000000000000" pitchFamily="2" charset="2"/>
              <a:buChar char="§"/>
            </a:pPr>
            <a:r>
              <a:rPr lang="en-US" sz="2000" b="1" dirty="0" smtClean="0"/>
              <a:t>Identified hot-spots </a:t>
            </a:r>
            <a:r>
              <a:rPr lang="en-US" sz="2000" b="1" dirty="0"/>
              <a:t>are, </a:t>
            </a:r>
            <a:r>
              <a:rPr lang="en-US" sz="2000" b="1" dirty="0" smtClean="0"/>
              <a:t>most likely</a:t>
            </a:r>
            <a:r>
              <a:rPr lang="en-US" sz="2000" b="1" dirty="0"/>
              <a:t>, linked to local anthropogenic activities in the nearby </a:t>
            </a:r>
            <a:r>
              <a:rPr lang="en-US" sz="2000" b="1" dirty="0" smtClean="0"/>
              <a:t>surroundings</a:t>
            </a:r>
            <a:endParaRPr lang="en-US" sz="2000" b="1" dirty="0"/>
          </a:p>
          <a:p>
            <a:pPr marL="285750" indent="-285750">
              <a:buFont typeface="Wingdings" panose="05000000000000000000" pitchFamily="2" charset="2"/>
              <a:buChar char="§"/>
            </a:pPr>
            <a:endParaRPr lang="en-US" sz="2000" b="1" dirty="0" smtClean="0"/>
          </a:p>
          <a:p>
            <a:pPr marL="285750" indent="-285750">
              <a:buFont typeface="Wingdings" panose="05000000000000000000" pitchFamily="2" charset="2"/>
              <a:buChar char="§"/>
            </a:pPr>
            <a:r>
              <a:rPr lang="en-US" sz="2000" b="1" dirty="0" smtClean="0"/>
              <a:t>Results </a:t>
            </a:r>
            <a:r>
              <a:rPr lang="en-US" sz="2000" b="1" dirty="0"/>
              <a:t>of our study provide an </a:t>
            </a:r>
            <a:r>
              <a:rPr lang="en-US" sz="2000" b="1" dirty="0" smtClean="0"/>
              <a:t>updated </a:t>
            </a:r>
            <a:r>
              <a:rPr lang="en-US" sz="2000" b="1" dirty="0"/>
              <a:t>quantitative image of CO, CO</a:t>
            </a:r>
            <a:r>
              <a:rPr lang="en-US" sz="2000" b="1" baseline="-25000" dirty="0"/>
              <a:t>2</a:t>
            </a:r>
            <a:r>
              <a:rPr lang="en-US" sz="2000" b="1" dirty="0"/>
              <a:t>, </a:t>
            </a:r>
            <a:r>
              <a:rPr lang="en-US" sz="2000" b="1" dirty="0" smtClean="0"/>
              <a:t>CH</a:t>
            </a:r>
            <a:r>
              <a:rPr lang="en-US" sz="2000" b="1" baseline="-25000" dirty="0" smtClean="0"/>
              <a:t>4</a:t>
            </a:r>
            <a:endParaRPr lang="en-US" sz="2000" b="1" baseline="-25000" dirty="0"/>
          </a:p>
        </p:txBody>
      </p:sp>
      <p:sp>
        <p:nvSpPr>
          <p:cNvPr id="7" name="Freeform 20">
            <a:hlinkClick r:id="rId3" action="ppaction://hlinksldjump"/>
          </p:cNvPr>
          <p:cNvSpPr/>
          <p:nvPr/>
        </p:nvSpPr>
        <p:spPr>
          <a:xfrm>
            <a:off x="293424" y="116632"/>
            <a:ext cx="2288881" cy="1075377"/>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414274" tIns="307092" rIns="414274" bIns="307092" numCol="1" spcCol="1270" anchor="ctr" anchorCtr="0">
            <a:noAutofit/>
          </a:bodyPr>
          <a:lstStyle/>
          <a:p>
            <a:pPr lvl="0" algn="ctr" defTabSz="1066800">
              <a:lnSpc>
                <a:spcPct val="90000"/>
              </a:lnSpc>
              <a:spcBef>
                <a:spcPct val="0"/>
              </a:spcBef>
              <a:spcAft>
                <a:spcPct val="35000"/>
              </a:spcAft>
            </a:pPr>
            <a:r>
              <a:rPr lang="en-US" b="1" kern="1200" dirty="0" smtClean="0"/>
              <a:t>Conclusions</a:t>
            </a:r>
            <a:endParaRPr lang="en-US" b="1" kern="1200" dirty="0"/>
          </a:p>
        </p:txBody>
      </p:sp>
      <p:sp>
        <p:nvSpPr>
          <p:cNvPr id="3" name="Footer Placeholder 2"/>
          <p:cNvSpPr>
            <a:spLocks noGrp="1"/>
          </p:cNvSpPr>
          <p:nvPr>
            <p:ph type="ftr" sz="quarter" idx="11"/>
          </p:nvPr>
        </p:nvSpPr>
        <p:spPr/>
        <p:txBody>
          <a:bodyPr/>
          <a:lstStyle/>
          <a:p>
            <a:pPr>
              <a:defRPr/>
            </a:pPr>
            <a:r>
              <a:rPr lang="en-US" smtClean="0"/>
              <a:t>corbu.marius@incas.ro</a:t>
            </a:r>
            <a:endParaRPr lang="en-US"/>
          </a:p>
        </p:txBody>
      </p:sp>
    </p:spTree>
    <p:extLst>
      <p:ext uri="{BB962C8B-B14F-4D97-AF65-F5344CB8AC3E}">
        <p14:creationId xmlns:p14="http://schemas.microsoft.com/office/powerpoint/2010/main" val="91798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412776"/>
            <a:ext cx="8796101" cy="3139321"/>
          </a:xfrm>
          <a:prstGeom prst="rect">
            <a:avLst/>
          </a:prstGeom>
          <a:noFill/>
        </p:spPr>
        <p:txBody>
          <a:bodyPr wrap="square" rtlCol="0">
            <a:spAutoFit/>
          </a:bodyPr>
          <a:lstStyle/>
          <a:p>
            <a:r>
              <a:rPr lang="en-US" b="1" dirty="0" smtClean="0"/>
              <a:t>This </a:t>
            </a:r>
            <a:r>
              <a:rPr lang="en-US" b="1" dirty="0"/>
              <a:t>research is supported by ROMEO project, developed under UNEP’s financial support</a:t>
            </a:r>
          </a:p>
          <a:p>
            <a:r>
              <a:rPr lang="en-US" b="1" dirty="0"/>
              <a:t>PCA/CCAC/UU/DTIE19-EN652. </a:t>
            </a:r>
            <a:r>
              <a:rPr lang="en-US" b="1" dirty="0" smtClean="0"/>
              <a:t> Partial </a:t>
            </a:r>
            <a:r>
              <a:rPr lang="en-US" b="1" dirty="0"/>
              <a:t>financial support from UB198/Int project is also acknowledged</a:t>
            </a:r>
            <a:r>
              <a:rPr lang="en-US" b="1" dirty="0" smtClean="0"/>
              <a:t>.</a:t>
            </a:r>
          </a:p>
          <a:p>
            <a:endParaRPr lang="en-US" b="1" dirty="0"/>
          </a:p>
          <a:p>
            <a:r>
              <a:rPr lang="en-US" b="1" dirty="0"/>
              <a:t>The authors acknowledge the free use of tropospheric CO and CH4 column data from TROPOMI (Sentinel-5P) sensor from </a:t>
            </a:r>
            <a:r>
              <a:rPr lang="en-US" b="1" dirty="0">
                <a:hlinkClick r:id="rId3"/>
              </a:rPr>
              <a:t>https://</a:t>
            </a:r>
            <a:r>
              <a:rPr lang="en-US" b="1" dirty="0" smtClean="0">
                <a:hlinkClick r:id="rId3"/>
              </a:rPr>
              <a:t>s5phub.copernicus.eu</a:t>
            </a:r>
            <a:r>
              <a:rPr lang="en-US" b="1" dirty="0" smtClean="0"/>
              <a:t>, the </a:t>
            </a:r>
            <a:r>
              <a:rPr lang="en-US" b="1" dirty="0"/>
              <a:t>NOAA Air Resources Laboratory for the provision of the HYSPLIT transport model available at READY website </a:t>
            </a:r>
            <a:r>
              <a:rPr lang="en-US" b="1" dirty="0">
                <a:hlinkClick r:id="rId4"/>
              </a:rPr>
              <a:t>https://</a:t>
            </a:r>
            <a:r>
              <a:rPr lang="en-US" b="1" dirty="0" smtClean="0">
                <a:hlinkClick r:id="rId4"/>
              </a:rPr>
              <a:t>www.ready.noaa.gov</a:t>
            </a:r>
            <a:r>
              <a:rPr lang="en-US" b="1" dirty="0" smtClean="0"/>
              <a:t> a</a:t>
            </a:r>
            <a:r>
              <a:rPr lang="en-US" b="1" dirty="0" smtClean="0">
                <a:latin typeface="+mn-lt"/>
              </a:rPr>
              <a:t>nd </a:t>
            </a:r>
            <a:r>
              <a:rPr lang="en-US" b="1" dirty="0">
                <a:latin typeface="+mn-lt"/>
                <a:cs typeface="Times New Roman" panose="02020603050405020304" pitchFamily="18" charset="0"/>
              </a:rPr>
              <a:t>Rhenish Institute for Environmental Research at the University of Cologne </a:t>
            </a:r>
            <a:r>
              <a:rPr lang="ro-RO" b="1" dirty="0">
                <a:latin typeface="+mn-lt"/>
                <a:cs typeface="Times New Roman" pitchFamily="18" charset="0"/>
                <a:hlinkClick r:id="rId5"/>
              </a:rPr>
              <a:t>http://www.eurad.uni-koeln.de/</a:t>
            </a:r>
            <a:r>
              <a:rPr lang="en-US" b="1" dirty="0">
                <a:latin typeface="+mn-lt"/>
                <a:cs typeface="Times New Roman" pitchFamily="18" charset="0"/>
              </a:rPr>
              <a:t> for the synoptic weather </a:t>
            </a:r>
            <a:r>
              <a:rPr lang="en-US" b="1" dirty="0" smtClean="0">
                <a:latin typeface="+mn-lt"/>
                <a:cs typeface="Times New Roman" pitchFamily="18" charset="0"/>
              </a:rPr>
              <a:t>maps.</a:t>
            </a:r>
          </a:p>
          <a:p>
            <a:endParaRPr lang="en-US" b="1" dirty="0" smtClean="0"/>
          </a:p>
          <a:p>
            <a:r>
              <a:rPr lang="en-US" b="1" dirty="0" smtClean="0"/>
              <a:t>Special </a:t>
            </a:r>
            <a:r>
              <a:rPr lang="en-US" b="1" dirty="0"/>
              <a:t>thanks to all INCAS technical staff for their support in performing the campaigns.</a:t>
            </a:r>
          </a:p>
        </p:txBody>
      </p:sp>
      <p:sp>
        <p:nvSpPr>
          <p:cNvPr id="4" name="Right Arrow 3">
            <a:hlinkClick r:id="" action="ppaction://hlinkshowjump?jump=firstslide"/>
          </p:cNvPr>
          <p:cNvSpPr/>
          <p:nvPr/>
        </p:nvSpPr>
        <p:spPr>
          <a:xfrm rot="16200000">
            <a:off x="8598724" y="6384154"/>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Freeform 20">
            <a:hlinkClick r:id="rId6" action="ppaction://hlinksldjump"/>
          </p:cNvPr>
          <p:cNvSpPr/>
          <p:nvPr/>
        </p:nvSpPr>
        <p:spPr>
          <a:xfrm>
            <a:off x="240395" y="44624"/>
            <a:ext cx="3035461" cy="1075377"/>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414274" tIns="307092" rIns="414274" bIns="307092" numCol="1" spcCol="1270" anchor="ctr" anchorCtr="0">
            <a:noAutofit/>
          </a:bodyPr>
          <a:lstStyle/>
          <a:p>
            <a:pPr lvl="0" algn="ctr" defTabSz="1066800">
              <a:lnSpc>
                <a:spcPct val="90000"/>
              </a:lnSpc>
              <a:spcBef>
                <a:spcPct val="0"/>
              </a:spcBef>
              <a:spcAft>
                <a:spcPct val="35000"/>
              </a:spcAft>
            </a:pPr>
            <a:r>
              <a:rPr lang="en-US" b="1" kern="1200" dirty="0" smtClean="0"/>
              <a:t>Acknowledgements</a:t>
            </a:r>
            <a:endParaRPr lang="en-US" b="1" kern="1200" dirty="0"/>
          </a:p>
        </p:txBody>
      </p:sp>
      <p:sp>
        <p:nvSpPr>
          <p:cNvPr id="7" name="Rectangle 2"/>
          <p:cNvSpPr txBox="1">
            <a:spLocks noChangeArrowheads="1"/>
          </p:cNvSpPr>
          <p:nvPr/>
        </p:nvSpPr>
        <p:spPr>
          <a:xfrm>
            <a:off x="395536" y="4941168"/>
            <a:ext cx="8352928" cy="14478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altLang="en-US" sz="7500" b="1" dirty="0" smtClean="0">
                <a:solidFill>
                  <a:srgbClr val="000000"/>
                </a:solidFill>
                <a:effectLst>
                  <a:outerShdw blurRad="38100" dist="38100" dir="2700000" algn="tl">
                    <a:srgbClr val="FFFFFF"/>
                  </a:outerShdw>
                </a:effectLst>
                <a:latin typeface="Monotype Corsiva" pitchFamily="66" charset="0"/>
              </a:rPr>
              <a:t>Thank you!</a:t>
            </a:r>
            <a:endParaRPr lang="en-GB" altLang="en-US" dirty="0"/>
          </a:p>
        </p:txBody>
      </p:sp>
      <p:sp>
        <p:nvSpPr>
          <p:cNvPr id="2" name="Footer Placeholder 1"/>
          <p:cNvSpPr>
            <a:spLocks noGrp="1"/>
          </p:cNvSpPr>
          <p:nvPr>
            <p:ph type="ftr" sz="quarter" idx="11"/>
          </p:nvPr>
        </p:nvSpPr>
        <p:spPr/>
        <p:txBody>
          <a:bodyPr/>
          <a:lstStyle/>
          <a:p>
            <a:pPr>
              <a:defRPr/>
            </a:pPr>
            <a:r>
              <a:rPr lang="en-US" smtClean="0"/>
              <a:t>corbu.marius@incas.ro</a:t>
            </a:r>
            <a:endParaRPr lang="en-US"/>
          </a:p>
        </p:txBody>
      </p:sp>
    </p:spTree>
    <p:extLst>
      <p:ext uri="{BB962C8B-B14F-4D97-AF65-F5344CB8AC3E}">
        <p14:creationId xmlns:p14="http://schemas.microsoft.com/office/powerpoint/2010/main" val="2163503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p:cNvGrpSpPr>
          <p:nvPr/>
        </p:nvGrpSpPr>
        <p:grpSpPr bwMode="auto">
          <a:xfrm>
            <a:off x="271877" y="1342652"/>
            <a:ext cx="8208937" cy="4199953"/>
            <a:chOff x="395015" y="1036599"/>
            <a:chExt cx="8209433" cy="4264064"/>
          </a:xfrm>
        </p:grpSpPr>
        <p:pic>
          <p:nvPicPr>
            <p:cNvPr id="11" name="Picture 7" descr="Fig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089" y="1036599"/>
              <a:ext cx="6812359" cy="426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rrowheads="1"/>
            </p:cNvSpPr>
            <p:nvPr/>
          </p:nvSpPr>
          <p:spPr bwMode="auto">
            <a:xfrm>
              <a:off x="395015" y="2737813"/>
              <a:ext cx="1397074" cy="151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ro-RO" altLang="en-US" sz="1600" b="1" dirty="0"/>
                <a:t>M</a:t>
              </a:r>
              <a:r>
                <a:rPr lang="en-US" altLang="en-US" sz="1600" b="1" dirty="0" err="1"/>
                <a:t>ost</a:t>
              </a:r>
              <a:r>
                <a:rPr lang="en-US" altLang="en-US" sz="1600" b="1" dirty="0"/>
                <a:t> </a:t>
              </a:r>
            </a:p>
            <a:p>
              <a:pPr eaLnBrk="1" hangingPunct="1">
                <a:spcBef>
                  <a:spcPct val="50000"/>
                </a:spcBef>
                <a:buFontTx/>
                <a:buNone/>
              </a:pPr>
              <a:r>
                <a:rPr lang="en-US" altLang="en-US" sz="1600" b="1" dirty="0" smtClean="0"/>
                <a:t>widespread</a:t>
              </a:r>
              <a:endParaRPr lang="en-US" altLang="en-US" sz="1600" b="1" dirty="0"/>
            </a:p>
            <a:p>
              <a:pPr eaLnBrk="1" hangingPunct="1">
                <a:spcBef>
                  <a:spcPct val="50000"/>
                </a:spcBef>
                <a:buFontTx/>
                <a:buNone/>
              </a:pPr>
              <a:r>
                <a:rPr lang="en-US" altLang="en-US" sz="1600" b="1" dirty="0"/>
                <a:t>air</a:t>
              </a:r>
            </a:p>
            <a:p>
              <a:pPr eaLnBrk="1" hangingPunct="1">
                <a:spcBef>
                  <a:spcPct val="50000"/>
                </a:spcBef>
                <a:buFontTx/>
                <a:buNone/>
              </a:pPr>
              <a:r>
                <a:rPr lang="en-US" altLang="en-US" sz="1600" b="1" dirty="0" smtClean="0"/>
                <a:t>pollutants</a:t>
              </a:r>
              <a:r>
                <a:rPr lang="ro-RO" altLang="en-US" sz="1600" b="1" dirty="0"/>
                <a:t>:</a:t>
              </a:r>
              <a:r>
                <a:rPr lang="ro-RO" altLang="en-US" sz="1800" b="1" dirty="0"/>
                <a:t> </a:t>
              </a:r>
            </a:p>
          </p:txBody>
        </p:sp>
      </p:grpSp>
      <p:sp>
        <p:nvSpPr>
          <p:cNvPr id="7" name="TextBox 1"/>
          <p:cNvSpPr txBox="1">
            <a:spLocks noChangeArrowheads="1"/>
          </p:cNvSpPr>
          <p:nvPr/>
        </p:nvSpPr>
        <p:spPr bwMode="auto">
          <a:xfrm>
            <a:off x="271877" y="6103463"/>
            <a:ext cx="3921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smtClean="0">
                <a:latin typeface="+mn-lt"/>
              </a:rPr>
              <a:t>G. Iorga, Air Pollution Monitoring: A Case Study </a:t>
            </a:r>
            <a:r>
              <a:rPr lang="en-US" altLang="en-US" sz="1200" dirty="0">
                <a:latin typeface="+mn-lt"/>
              </a:rPr>
              <a:t>from Romania, Air Quality - Measurement and </a:t>
            </a:r>
            <a:r>
              <a:rPr lang="en-US" altLang="en-US" sz="1200" dirty="0" smtClean="0">
                <a:latin typeface="+mn-lt"/>
              </a:rPr>
              <a:t>Modeling, 2016</a:t>
            </a:r>
            <a:endParaRPr lang="en-US" altLang="en-US" sz="1200" dirty="0">
              <a:latin typeface="+mn-lt"/>
            </a:endParaRPr>
          </a:p>
        </p:txBody>
      </p:sp>
      <p:sp>
        <p:nvSpPr>
          <p:cNvPr id="8" name="Rectangle 7"/>
          <p:cNvSpPr/>
          <p:nvPr/>
        </p:nvSpPr>
        <p:spPr>
          <a:xfrm>
            <a:off x="1475656" y="549841"/>
            <a:ext cx="7290457" cy="430887"/>
          </a:xfrm>
          <a:prstGeom prst="rect">
            <a:avLst/>
          </a:prstGeom>
        </p:spPr>
        <p:txBody>
          <a:bodyPr wrap="none">
            <a:spAutoFit/>
          </a:bodyPr>
          <a:lstStyle/>
          <a:p>
            <a:pPr algn="r">
              <a:defRPr/>
            </a:pPr>
            <a:r>
              <a:rPr lang="en-US" sz="2200" b="1" dirty="0" smtClean="0">
                <a:solidFill>
                  <a:srgbClr val="0070C0"/>
                </a:solidFill>
                <a:effectLst>
                  <a:outerShdw blurRad="38100" dist="38100" dir="2700000" algn="tl">
                    <a:srgbClr val="000000">
                      <a:alpha val="43137"/>
                    </a:srgbClr>
                  </a:outerShdw>
                </a:effectLst>
              </a:rPr>
              <a:t>Pollutants-- Air quality -- Short- and long-term consequences</a:t>
            </a:r>
            <a:r>
              <a:rPr lang="ro-RO" sz="2200" b="1" dirty="0" smtClean="0">
                <a:solidFill>
                  <a:srgbClr val="0070C0"/>
                </a:solidFill>
                <a:effectLst>
                  <a:outerShdw blurRad="38100" dist="38100" dir="2700000" algn="tl">
                    <a:srgbClr val="000000">
                      <a:alpha val="43137"/>
                    </a:srgbClr>
                  </a:outerShdw>
                </a:effectLst>
              </a:rPr>
              <a:t> </a:t>
            </a:r>
            <a:endParaRPr lang="en-US" sz="2200" dirty="0"/>
          </a:p>
        </p:txBody>
      </p:sp>
      <p:sp>
        <p:nvSpPr>
          <p:cNvPr id="13" name="Freeform 12">
            <a:hlinkClick r:id="rId4" action="ppaction://hlinksldjump"/>
          </p:cNvPr>
          <p:cNvSpPr/>
          <p:nvPr/>
        </p:nvSpPr>
        <p:spPr>
          <a:xfrm rot="10800000" flipH="1" flipV="1">
            <a:off x="35497" y="44625"/>
            <a:ext cx="2124722" cy="505216"/>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949" tIns="260463" rIns="338949" bIns="260463" numCol="1" spcCol="1270" anchor="ctr" anchorCtr="0">
            <a:noAutofit/>
          </a:bodyPr>
          <a:lstStyle/>
          <a:p>
            <a:pPr lvl="0" algn="ctr" defTabSz="1066800">
              <a:lnSpc>
                <a:spcPct val="90000"/>
              </a:lnSpc>
              <a:spcBef>
                <a:spcPct val="0"/>
              </a:spcBef>
              <a:spcAft>
                <a:spcPct val="35000"/>
              </a:spcAft>
            </a:pPr>
            <a:r>
              <a:rPr lang="en-US" sz="2000" b="1" kern="1200" dirty="0" smtClean="0"/>
              <a:t>Introduction</a:t>
            </a:r>
            <a:endParaRPr lang="en-US" sz="2000" b="1" kern="1200" dirty="0"/>
          </a:p>
        </p:txBody>
      </p:sp>
      <p:sp>
        <p:nvSpPr>
          <p:cNvPr id="14" name="Right Arrow 13">
            <a:hlinkClick r:id="rId4" action="ppaction://hlinksldjump"/>
          </p:cNvPr>
          <p:cNvSpPr/>
          <p:nvPr/>
        </p:nvSpPr>
        <p:spPr>
          <a:xfrm>
            <a:off x="8340753" y="6302397"/>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Footer Placeholder 1"/>
          <p:cNvSpPr>
            <a:spLocks noGrp="1"/>
          </p:cNvSpPr>
          <p:nvPr>
            <p:ph type="ftr" sz="quarter" idx="11"/>
          </p:nvPr>
        </p:nvSpPr>
        <p:spPr>
          <a:xfrm>
            <a:off x="4949502" y="6492875"/>
            <a:ext cx="2895600" cy="365125"/>
          </a:xfrm>
        </p:spPr>
        <p:txBody>
          <a:bodyPr/>
          <a:lstStyle/>
          <a:p>
            <a:pPr>
              <a:defRPr/>
            </a:pPr>
            <a:r>
              <a:rPr lang="en-US" dirty="0" smtClean="0"/>
              <a:t>corbu.marius@incas.ro</a:t>
            </a:r>
            <a:endParaRPr lang="en-US" dirty="0"/>
          </a:p>
        </p:txBody>
      </p:sp>
      <p:sp>
        <p:nvSpPr>
          <p:cNvPr id="3" name="TextBox 2"/>
          <p:cNvSpPr txBox="1"/>
          <p:nvPr/>
        </p:nvSpPr>
        <p:spPr>
          <a:xfrm>
            <a:off x="179512" y="64928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8497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3" action="ppaction://hlinksldjump"/>
          </p:cNvPr>
          <p:cNvSpPr/>
          <p:nvPr/>
        </p:nvSpPr>
        <p:spPr>
          <a:xfrm rot="16200000">
            <a:off x="8634064" y="6133324"/>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Freeform 12">
            <a:hlinkClick r:id="rId4" action="ppaction://hlinksldjump"/>
          </p:cNvPr>
          <p:cNvSpPr/>
          <p:nvPr/>
        </p:nvSpPr>
        <p:spPr>
          <a:xfrm rot="10800000" flipH="1" flipV="1">
            <a:off x="2339752" y="116633"/>
            <a:ext cx="1793277" cy="893012"/>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949" tIns="260463" rIns="338949" bIns="260463" numCol="1" spcCol="1270" anchor="ctr" anchorCtr="0">
            <a:noAutofit/>
          </a:bodyPr>
          <a:lstStyle/>
          <a:p>
            <a:pPr lvl="0" algn="ctr" defTabSz="1066800">
              <a:lnSpc>
                <a:spcPct val="90000"/>
              </a:lnSpc>
              <a:spcBef>
                <a:spcPct val="0"/>
              </a:spcBef>
              <a:spcAft>
                <a:spcPct val="35000"/>
              </a:spcAft>
            </a:pPr>
            <a:r>
              <a:rPr lang="en-US" sz="2000" b="1" kern="1200" dirty="0" smtClean="0"/>
              <a:t>Research idea</a:t>
            </a:r>
            <a:endParaRPr lang="en-US" sz="2000" b="1" kern="1200" dirty="0"/>
          </a:p>
        </p:txBody>
      </p:sp>
      <p:sp>
        <p:nvSpPr>
          <p:cNvPr id="4" name="Freeform 12">
            <a:hlinkClick r:id="rId4" action="ppaction://hlinksldjump"/>
          </p:cNvPr>
          <p:cNvSpPr/>
          <p:nvPr/>
        </p:nvSpPr>
        <p:spPr>
          <a:xfrm rot="10800000" flipH="1" flipV="1">
            <a:off x="4905796" y="116634"/>
            <a:ext cx="1826443" cy="893012"/>
          </a:xfrm>
          <a:prstGeom prst="snip2DiagRect">
            <a:avLst/>
          </a:prstGeom>
          <a:gradFill>
            <a:gsLst>
              <a:gs pos="0">
                <a:schemeClr val="accent2">
                  <a:hueOff val="0"/>
                  <a:satOff val="0"/>
                  <a:shade val="51000"/>
                  <a:satMod val="130000"/>
                  <a:lumMod val="97000"/>
                  <a:lumOff val="3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949" tIns="260463" rIns="338949" bIns="260463" numCol="1" spcCol="1270" anchor="ctr" anchorCtr="0">
            <a:noAutofit/>
          </a:bodyPr>
          <a:lstStyle/>
          <a:p>
            <a:pPr lvl="0" algn="ctr" defTabSz="1066800">
              <a:lnSpc>
                <a:spcPct val="90000"/>
              </a:lnSpc>
              <a:spcBef>
                <a:spcPct val="0"/>
              </a:spcBef>
              <a:spcAft>
                <a:spcPct val="35000"/>
              </a:spcAft>
            </a:pPr>
            <a:r>
              <a:rPr lang="en-US" sz="2000" b="1" dirty="0" smtClean="0"/>
              <a:t>Sampling ar</a:t>
            </a:r>
            <a:r>
              <a:rPr lang="en-US" sz="2000" b="1" kern="1200" dirty="0" smtClean="0"/>
              <a:t>ea</a:t>
            </a:r>
            <a:endParaRPr lang="en-US" sz="2000" b="1" kern="1200" dirty="0"/>
          </a:p>
        </p:txBody>
      </p:sp>
      <p:cxnSp>
        <p:nvCxnSpPr>
          <p:cNvPr id="3" name="Straight Arrow Connector 2"/>
          <p:cNvCxnSpPr/>
          <p:nvPr/>
        </p:nvCxnSpPr>
        <p:spPr>
          <a:xfrm>
            <a:off x="4283967" y="548681"/>
            <a:ext cx="510978" cy="0"/>
          </a:xfrm>
          <a:prstGeom prst="straightConnector1">
            <a:avLst/>
          </a:prstGeom>
          <a:ln>
            <a:solidFill>
              <a:srgbClr val="C00000"/>
            </a:solidFill>
            <a:headEnd type="arrow"/>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72008" y="1052736"/>
            <a:ext cx="2987824" cy="5355312"/>
          </a:xfrm>
          <a:prstGeom prst="rect">
            <a:avLst/>
          </a:prstGeom>
          <a:noFill/>
        </p:spPr>
        <p:txBody>
          <a:bodyPr wrap="square" rtlCol="0">
            <a:spAutoFit/>
          </a:bodyPr>
          <a:lstStyle/>
          <a:p>
            <a:pPr algn="ctr"/>
            <a:r>
              <a:rPr lang="en-US" b="1" dirty="0">
                <a:solidFill>
                  <a:srgbClr val="C00000"/>
                </a:solidFill>
              </a:rPr>
              <a:t>Bucharest</a:t>
            </a:r>
            <a:r>
              <a:rPr lang="en-US" b="1" dirty="0"/>
              <a:t> </a:t>
            </a:r>
            <a:endParaRPr lang="en-US" b="1" dirty="0" smtClean="0"/>
          </a:p>
          <a:p>
            <a:pPr algn="ctr"/>
            <a:r>
              <a:rPr lang="en-US" b="1" dirty="0" smtClean="0"/>
              <a:t>(44° </a:t>
            </a:r>
            <a:r>
              <a:rPr lang="en-US" b="1" dirty="0"/>
              <a:t>26’N, </a:t>
            </a:r>
            <a:r>
              <a:rPr lang="en-US" b="1" dirty="0" smtClean="0"/>
              <a:t>26° 06’E)</a:t>
            </a:r>
          </a:p>
          <a:p>
            <a:r>
              <a:rPr lang="en-US" dirty="0"/>
              <a:t>Located in open </a:t>
            </a:r>
            <a:r>
              <a:rPr lang="en-US" dirty="0" smtClean="0"/>
              <a:t>plain; surface </a:t>
            </a:r>
            <a:r>
              <a:rPr lang="en-US" dirty="0"/>
              <a:t>of about 285 </a:t>
            </a:r>
            <a:r>
              <a:rPr lang="en-US" dirty="0" smtClean="0"/>
              <a:t>km</a:t>
            </a:r>
            <a:r>
              <a:rPr lang="en-US" baseline="30000" dirty="0" smtClean="0"/>
              <a:t>2</a:t>
            </a:r>
            <a:r>
              <a:rPr lang="en-US" dirty="0"/>
              <a:t>;</a:t>
            </a:r>
            <a:r>
              <a:rPr lang="en-US" dirty="0" smtClean="0"/>
              <a:t> altitudes: 56 </a:t>
            </a:r>
            <a:r>
              <a:rPr lang="en-US" dirty="0"/>
              <a:t>m </a:t>
            </a:r>
            <a:r>
              <a:rPr lang="en-US" dirty="0" err="1"/>
              <a:t>a.s.l</a:t>
            </a:r>
            <a:r>
              <a:rPr lang="en-US" dirty="0" smtClean="0"/>
              <a:t>. (SE) to </a:t>
            </a:r>
            <a:r>
              <a:rPr lang="en-US" dirty="0"/>
              <a:t>92 m </a:t>
            </a:r>
            <a:r>
              <a:rPr lang="en-US" dirty="0" err="1"/>
              <a:t>a.s.l</a:t>
            </a:r>
            <a:r>
              <a:rPr lang="en-US" dirty="0"/>
              <a:t>. </a:t>
            </a:r>
            <a:r>
              <a:rPr lang="en-US" dirty="0" smtClean="0"/>
              <a:t>(W); relatively </a:t>
            </a:r>
            <a:r>
              <a:rPr lang="en-US" dirty="0"/>
              <a:t>round shape.</a:t>
            </a:r>
            <a:endParaRPr lang="en-US" b="1" dirty="0" smtClean="0"/>
          </a:p>
          <a:p>
            <a:endParaRPr lang="en-US" dirty="0" smtClean="0"/>
          </a:p>
          <a:p>
            <a:r>
              <a:rPr lang="en-US" b="1" dirty="0" smtClean="0">
                <a:solidFill>
                  <a:srgbClr val="C00000"/>
                </a:solidFill>
              </a:rPr>
              <a:t>Main Pollution Sources</a:t>
            </a:r>
          </a:p>
          <a:p>
            <a:pPr marL="285750" indent="-285750">
              <a:buFont typeface="Arial" panose="020B0604020202020204" pitchFamily="34" charset="0"/>
              <a:buChar char="•"/>
            </a:pPr>
            <a:r>
              <a:rPr lang="en-US" dirty="0" smtClean="0"/>
              <a:t>Industrial –&gt; </a:t>
            </a:r>
            <a:r>
              <a:rPr lang="en-US" b="1" dirty="0" smtClean="0"/>
              <a:t>electro-thermal power stations (CETs)</a:t>
            </a:r>
          </a:p>
          <a:p>
            <a:pPr marL="285750" indent="-285750">
              <a:buFont typeface="Arial" panose="020B0604020202020204" pitchFamily="34" charset="0"/>
              <a:buChar char="•"/>
            </a:pPr>
            <a:r>
              <a:rPr lang="en-US" dirty="0" smtClean="0"/>
              <a:t>Traffic – mixed vehicle fleet (non-EURO </a:t>
            </a:r>
            <a:r>
              <a:rPr lang="en-US" dirty="0" smtClean="0">
                <a:sym typeface="Symbol"/>
              </a:rPr>
              <a:t></a:t>
            </a:r>
            <a:r>
              <a:rPr lang="en-US" dirty="0" smtClean="0"/>
              <a:t>EURO6)</a:t>
            </a:r>
          </a:p>
          <a:p>
            <a:pPr marL="285750" indent="-285750">
              <a:buFont typeface="Arial" panose="020B0604020202020204" pitchFamily="34" charset="0"/>
              <a:buChar char="•"/>
            </a:pPr>
            <a:r>
              <a:rPr lang="en-US" dirty="0" smtClean="0"/>
              <a:t>Construction sites</a:t>
            </a:r>
          </a:p>
          <a:p>
            <a:pPr marL="285750" indent="-285750">
              <a:buFont typeface="Arial" panose="020B0604020202020204" pitchFamily="34" charset="0"/>
              <a:buChar char="•"/>
            </a:pPr>
            <a:r>
              <a:rPr lang="en-US" dirty="0" smtClean="0"/>
              <a:t>Residential heating  sources</a:t>
            </a:r>
          </a:p>
          <a:p>
            <a:pPr marL="285750" indent="-285750">
              <a:buFont typeface="Arial" panose="020B0604020202020204" pitchFamily="34" charset="0"/>
              <a:buChar char="•"/>
            </a:pPr>
            <a:r>
              <a:rPr lang="en-US" dirty="0" smtClean="0"/>
              <a:t>Various points/areas where domestic waste is collected and stored </a:t>
            </a:r>
            <a:endParaRPr lang="en-US" dirty="0"/>
          </a:p>
        </p:txBody>
      </p:sp>
      <p:sp>
        <p:nvSpPr>
          <p:cNvPr id="2" name="TextBox 1"/>
          <p:cNvSpPr txBox="1"/>
          <p:nvPr/>
        </p:nvSpPr>
        <p:spPr>
          <a:xfrm>
            <a:off x="3059536" y="6451139"/>
            <a:ext cx="5472608" cy="307777"/>
          </a:xfrm>
          <a:prstGeom prst="rect">
            <a:avLst/>
          </a:prstGeom>
          <a:noFill/>
        </p:spPr>
        <p:txBody>
          <a:bodyPr wrap="square" rtlCol="0">
            <a:spAutoFit/>
          </a:bodyPr>
          <a:lstStyle/>
          <a:p>
            <a:pPr algn="ctr"/>
            <a:r>
              <a:rPr lang="en-US" sz="1400" dirty="0" smtClean="0"/>
              <a:t>Fig 1. Map of Bucharest.  Some points of potential sources are indicated</a:t>
            </a:r>
            <a:endParaRPr lang="en-US" sz="1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1154643"/>
            <a:ext cx="5472608" cy="5330646"/>
          </a:xfrm>
          <a:prstGeom prst="rect">
            <a:avLst/>
          </a:prstGeom>
        </p:spPr>
      </p:pic>
      <p:sp>
        <p:nvSpPr>
          <p:cNvPr id="7" name="Footer Placeholder 6"/>
          <p:cNvSpPr>
            <a:spLocks noGrp="1"/>
          </p:cNvSpPr>
          <p:nvPr>
            <p:ph type="ftr" sz="quarter" idx="11"/>
          </p:nvPr>
        </p:nvSpPr>
        <p:spPr>
          <a:xfrm>
            <a:off x="72008" y="6451139"/>
            <a:ext cx="2895600" cy="365125"/>
          </a:xfrm>
        </p:spPr>
        <p:txBody>
          <a:bodyPr/>
          <a:lstStyle/>
          <a:p>
            <a:pPr>
              <a:defRPr/>
            </a:pPr>
            <a:r>
              <a:rPr lang="en-US" smtClean="0"/>
              <a:t>corbu.marius@incas.ro</a:t>
            </a:r>
            <a:endParaRPr lang="en-US"/>
          </a:p>
        </p:txBody>
      </p:sp>
    </p:spTree>
    <p:extLst>
      <p:ext uri="{BB962C8B-B14F-4D97-AF65-F5344CB8AC3E}">
        <p14:creationId xmlns:p14="http://schemas.microsoft.com/office/powerpoint/2010/main" val="2828330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rId3" action="ppaction://hlinksldjump"/>
          </p:cNvPr>
          <p:cNvSpPr/>
          <p:nvPr/>
        </p:nvSpPr>
        <p:spPr>
          <a:xfrm rot="16200000">
            <a:off x="8225657" y="6133324"/>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Freeform 14">
            <a:hlinkClick r:id="rId4" action="ppaction://hlinksldjump"/>
          </p:cNvPr>
          <p:cNvSpPr/>
          <p:nvPr/>
        </p:nvSpPr>
        <p:spPr>
          <a:xfrm>
            <a:off x="107505" y="87919"/>
            <a:ext cx="1944215" cy="748793"/>
          </a:xfrm>
          <a:prstGeom prst="snip2Diag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41751" tIns="260463" rIns="341751" bIns="260463" numCol="1" spcCol="1270" anchor="ctr" anchorCtr="0">
            <a:noAutofit/>
          </a:bodyPr>
          <a:lstStyle/>
          <a:p>
            <a:pPr lvl="0" algn="ctr" defTabSz="1066800">
              <a:lnSpc>
                <a:spcPct val="90000"/>
              </a:lnSpc>
              <a:spcBef>
                <a:spcPct val="0"/>
              </a:spcBef>
              <a:spcAft>
                <a:spcPct val="35000"/>
              </a:spcAft>
            </a:pPr>
            <a:r>
              <a:rPr lang="en-US" sz="2000" b="1" kern="1200" dirty="0" smtClean="0"/>
              <a:t>Objectives</a:t>
            </a:r>
            <a:endParaRPr lang="en-US" sz="2000" b="1" kern="1200" dirty="0"/>
          </a:p>
        </p:txBody>
      </p:sp>
      <p:sp>
        <p:nvSpPr>
          <p:cNvPr id="2" name="TextBox 1"/>
          <p:cNvSpPr txBox="1"/>
          <p:nvPr/>
        </p:nvSpPr>
        <p:spPr>
          <a:xfrm>
            <a:off x="329089" y="2767568"/>
            <a:ext cx="8563391" cy="3046988"/>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t>assessment </a:t>
            </a:r>
            <a:r>
              <a:rPr lang="en-US" sz="2400" dirty="0"/>
              <a:t>of CO, CO</a:t>
            </a:r>
            <a:r>
              <a:rPr lang="en-US" sz="2400" baseline="-25000" dirty="0"/>
              <a:t>2</a:t>
            </a:r>
            <a:r>
              <a:rPr lang="en-US" sz="2400" dirty="0"/>
              <a:t> and CH</a:t>
            </a:r>
            <a:r>
              <a:rPr lang="en-US" sz="2400" baseline="-25000" dirty="0"/>
              <a:t>4</a:t>
            </a:r>
            <a:r>
              <a:rPr lang="en-US" sz="2400" dirty="0"/>
              <a:t> concentrations in </a:t>
            </a:r>
            <a:r>
              <a:rPr lang="en-US" sz="2400" dirty="0" smtClean="0"/>
              <a:t>Bucharest</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determination of the CO, CO</a:t>
            </a:r>
            <a:r>
              <a:rPr lang="en-US" sz="2400" baseline="-25000" dirty="0"/>
              <a:t>2</a:t>
            </a:r>
            <a:r>
              <a:rPr lang="en-US" sz="2400" dirty="0"/>
              <a:t> and CH</a:t>
            </a:r>
            <a:r>
              <a:rPr lang="en-US" sz="2400" baseline="-25000" dirty="0"/>
              <a:t>4</a:t>
            </a:r>
            <a:r>
              <a:rPr lang="en-US" sz="2400" dirty="0"/>
              <a:t> </a:t>
            </a:r>
            <a:r>
              <a:rPr lang="en-US" sz="2400" dirty="0" smtClean="0"/>
              <a:t>background concentrations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smtClean="0"/>
              <a:t>identification </a:t>
            </a:r>
            <a:r>
              <a:rPr lang="en-US" sz="2400" dirty="0"/>
              <a:t>of potential emissions hotspots and their causes (anthropogenic or </a:t>
            </a:r>
            <a:r>
              <a:rPr lang="en-US" sz="2400" dirty="0" smtClean="0"/>
              <a:t>natural/biogenic, local </a:t>
            </a:r>
            <a:r>
              <a:rPr lang="en-US" sz="2400" dirty="0"/>
              <a:t>or distant) </a:t>
            </a:r>
            <a:endParaRPr lang="en-US" sz="2400" dirty="0" smtClean="0"/>
          </a:p>
          <a:p>
            <a:pPr marL="457200" indent="-457200">
              <a:buFont typeface="Wingdings" panose="05000000000000000000" pitchFamily="2" charset="2"/>
              <a:buChar char="§"/>
            </a:pPr>
            <a:endParaRPr lang="en-US" sz="2400" dirty="0" smtClean="0"/>
          </a:p>
        </p:txBody>
      </p:sp>
      <p:sp>
        <p:nvSpPr>
          <p:cNvPr id="7" name="Rectangle 6"/>
          <p:cNvSpPr/>
          <p:nvPr/>
        </p:nvSpPr>
        <p:spPr>
          <a:xfrm>
            <a:off x="1691680" y="1268760"/>
            <a:ext cx="5688632" cy="954107"/>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Romanian Methane Emissions from </a:t>
            </a:r>
            <a:r>
              <a:rPr lang="en-US" sz="2800" b="1" dirty="0" smtClean="0">
                <a:effectLst>
                  <a:outerShdw blurRad="38100" dist="38100" dir="2700000" algn="tl">
                    <a:srgbClr val="000000">
                      <a:alpha val="43137"/>
                    </a:srgbClr>
                  </a:outerShdw>
                </a:effectLst>
              </a:rPr>
              <a:t>Oil &amp; gas </a:t>
            </a:r>
            <a:r>
              <a:rPr lang="en-US" sz="2800" b="1" dirty="0">
                <a:effectLst>
                  <a:outerShdw blurRad="38100" dist="38100" dir="2700000" algn="tl">
                    <a:srgbClr val="000000">
                      <a:alpha val="43137"/>
                    </a:srgbClr>
                  </a:outerShdw>
                </a:effectLst>
              </a:rPr>
              <a:t>(ROMEO)</a:t>
            </a:r>
          </a:p>
        </p:txBody>
      </p:sp>
      <p:sp>
        <p:nvSpPr>
          <p:cNvPr id="3" name="Footer Placeholder 2"/>
          <p:cNvSpPr>
            <a:spLocks noGrp="1"/>
          </p:cNvSpPr>
          <p:nvPr>
            <p:ph type="ftr" sz="quarter" idx="11"/>
          </p:nvPr>
        </p:nvSpPr>
        <p:spPr/>
        <p:txBody>
          <a:bodyPr/>
          <a:lstStyle/>
          <a:p>
            <a:pPr>
              <a:defRPr/>
            </a:pPr>
            <a:r>
              <a:rPr lang="en-US" smtClean="0"/>
              <a:t>corbu.marius@incas.ro</a:t>
            </a:r>
            <a:endParaRPr lang="en-US"/>
          </a:p>
        </p:txBody>
      </p:sp>
    </p:spTree>
    <p:extLst>
      <p:ext uri="{BB962C8B-B14F-4D97-AF65-F5344CB8AC3E}">
        <p14:creationId xmlns:p14="http://schemas.microsoft.com/office/powerpoint/2010/main" val="3964235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hlinkClick r:id="rId3"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 name="Straight Arrow Connector 3"/>
          <p:cNvCxnSpPr/>
          <p:nvPr/>
        </p:nvCxnSpPr>
        <p:spPr>
          <a:xfrm>
            <a:off x="2261311" y="1492745"/>
            <a:ext cx="915194"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571205" y="2153766"/>
            <a:ext cx="1589" cy="12752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07504" y="1124744"/>
            <a:ext cx="2153807" cy="723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rPr>
              <a:t>Surface data</a:t>
            </a:r>
          </a:p>
          <a:p>
            <a:pPr algn="ctr"/>
            <a:r>
              <a:rPr lang="en-US" sz="1600" b="1" dirty="0">
                <a:solidFill>
                  <a:srgbClr val="002060"/>
                </a:solidFill>
              </a:rPr>
              <a:t>CO, CO</a:t>
            </a:r>
            <a:r>
              <a:rPr lang="en-US" sz="1600" b="1" baseline="-25000" dirty="0">
                <a:solidFill>
                  <a:srgbClr val="002060"/>
                </a:solidFill>
              </a:rPr>
              <a:t>2</a:t>
            </a:r>
            <a:r>
              <a:rPr lang="en-US" sz="1600" b="1" dirty="0">
                <a:solidFill>
                  <a:srgbClr val="002060"/>
                </a:solidFill>
              </a:rPr>
              <a:t>, </a:t>
            </a:r>
            <a:r>
              <a:rPr lang="en-US" sz="1600" b="1" dirty="0" smtClean="0">
                <a:solidFill>
                  <a:srgbClr val="002060"/>
                </a:solidFill>
              </a:rPr>
              <a:t>CH</a:t>
            </a:r>
            <a:r>
              <a:rPr lang="en-US" sz="1600" b="1" baseline="-25000" dirty="0" smtClean="0">
                <a:solidFill>
                  <a:srgbClr val="002060"/>
                </a:solidFill>
              </a:rPr>
              <a:t>4</a:t>
            </a:r>
            <a:endParaRPr lang="en-US" sz="1600" b="1" dirty="0" smtClean="0">
              <a:solidFill>
                <a:srgbClr val="002060"/>
              </a:solidFill>
            </a:endParaRPr>
          </a:p>
          <a:p>
            <a:pPr algn="ctr"/>
            <a:r>
              <a:rPr lang="en-US" sz="1600" dirty="0" smtClean="0">
                <a:solidFill>
                  <a:srgbClr val="002060"/>
                </a:solidFill>
              </a:rPr>
              <a:t>(mobile observatory)</a:t>
            </a:r>
            <a:endParaRPr lang="en-US" sz="1600" dirty="0">
              <a:solidFill>
                <a:srgbClr val="002060"/>
              </a:solidFill>
            </a:endParaRPr>
          </a:p>
        </p:txBody>
      </p:sp>
      <p:sp>
        <p:nvSpPr>
          <p:cNvPr id="8" name="Rounded Rectangle 7"/>
          <p:cNvSpPr/>
          <p:nvPr/>
        </p:nvSpPr>
        <p:spPr>
          <a:xfrm>
            <a:off x="3286892" y="3429000"/>
            <a:ext cx="25908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CO, CO</a:t>
            </a:r>
            <a:r>
              <a:rPr lang="en-US" b="1" baseline="-25000" dirty="0">
                <a:solidFill>
                  <a:srgbClr val="002060"/>
                </a:solidFill>
              </a:rPr>
              <a:t>2</a:t>
            </a:r>
            <a:r>
              <a:rPr lang="en-US" b="1" dirty="0">
                <a:solidFill>
                  <a:srgbClr val="002060"/>
                </a:solidFill>
              </a:rPr>
              <a:t>, CH</a:t>
            </a:r>
            <a:r>
              <a:rPr lang="en-US" b="1" baseline="-25000" dirty="0">
                <a:solidFill>
                  <a:srgbClr val="002060"/>
                </a:solidFill>
              </a:rPr>
              <a:t>4</a:t>
            </a:r>
            <a:endParaRPr lang="en-US" b="1" dirty="0">
              <a:solidFill>
                <a:srgbClr val="002060"/>
              </a:solidFill>
            </a:endParaRPr>
          </a:p>
          <a:p>
            <a:pPr algn="ctr"/>
            <a:r>
              <a:rPr lang="en-US" dirty="0" smtClean="0">
                <a:solidFill>
                  <a:schemeClr val="tx1"/>
                </a:solidFill>
              </a:rPr>
              <a:t>Concentration maps</a:t>
            </a:r>
          </a:p>
        </p:txBody>
      </p:sp>
      <p:sp>
        <p:nvSpPr>
          <p:cNvPr id="9" name="Rounded Rectangle 8"/>
          <p:cNvSpPr/>
          <p:nvPr/>
        </p:nvSpPr>
        <p:spPr>
          <a:xfrm>
            <a:off x="3179109" y="998240"/>
            <a:ext cx="25908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DATABASE</a:t>
            </a:r>
            <a:endParaRPr lang="en-US" b="1" dirty="0">
              <a:solidFill>
                <a:srgbClr val="002060"/>
              </a:solidFill>
            </a:endParaRPr>
          </a:p>
          <a:p>
            <a:pPr algn="ctr"/>
            <a:r>
              <a:rPr lang="en-US" b="1" dirty="0" smtClean="0">
                <a:solidFill>
                  <a:srgbClr val="002060"/>
                </a:solidFill>
              </a:rPr>
              <a:t>Multiple sources</a:t>
            </a:r>
          </a:p>
          <a:p>
            <a:pPr lvl="0" algn="ctr"/>
            <a:r>
              <a:rPr lang="en-US" b="1" dirty="0" smtClean="0">
                <a:solidFill>
                  <a:srgbClr val="002060"/>
                </a:solidFill>
              </a:rPr>
              <a:t>August 2019</a:t>
            </a:r>
            <a:endParaRPr lang="en-US" b="1" dirty="0">
              <a:solidFill>
                <a:srgbClr val="002060"/>
              </a:solidFill>
            </a:endParaRPr>
          </a:p>
        </p:txBody>
      </p:sp>
      <p:cxnSp>
        <p:nvCxnSpPr>
          <p:cNvPr id="10" name="Straight Arrow Connector 9"/>
          <p:cNvCxnSpPr/>
          <p:nvPr/>
        </p:nvCxnSpPr>
        <p:spPr>
          <a:xfrm flipH="1">
            <a:off x="4582292" y="2716086"/>
            <a:ext cx="915194"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497486" y="2348880"/>
            <a:ext cx="2360662" cy="723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002060"/>
                </a:solidFill>
              </a:rPr>
              <a:t>In-situ</a:t>
            </a:r>
            <a:r>
              <a:rPr lang="en-US" sz="1600" b="1" dirty="0" smtClean="0">
                <a:solidFill>
                  <a:srgbClr val="002060"/>
                </a:solidFill>
              </a:rPr>
              <a:t> meteorology</a:t>
            </a:r>
          </a:p>
          <a:p>
            <a:pPr algn="ctr"/>
            <a:r>
              <a:rPr lang="en-US" sz="1600" b="1" dirty="0" smtClean="0">
                <a:solidFill>
                  <a:srgbClr val="002060"/>
                </a:solidFill>
              </a:rPr>
              <a:t>(T, p, RH, WS, WD)</a:t>
            </a:r>
          </a:p>
        </p:txBody>
      </p:sp>
      <p:sp>
        <p:nvSpPr>
          <p:cNvPr id="12" name="Rounded Rectangle 11"/>
          <p:cNvSpPr/>
          <p:nvPr/>
        </p:nvSpPr>
        <p:spPr>
          <a:xfrm>
            <a:off x="1275234" y="2348880"/>
            <a:ext cx="2360662" cy="723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rPr>
              <a:t>Synoptic meteorology</a:t>
            </a:r>
          </a:p>
          <a:p>
            <a:pPr algn="ctr"/>
            <a:r>
              <a:rPr lang="en-US" sz="1600" b="1" dirty="0" smtClean="0">
                <a:solidFill>
                  <a:srgbClr val="002060"/>
                </a:solidFill>
              </a:rPr>
              <a:t>Backward air mass trajectories</a:t>
            </a:r>
          </a:p>
        </p:txBody>
      </p:sp>
      <p:cxnSp>
        <p:nvCxnSpPr>
          <p:cNvPr id="13" name="Straight Arrow Connector 12"/>
          <p:cNvCxnSpPr/>
          <p:nvPr/>
        </p:nvCxnSpPr>
        <p:spPr>
          <a:xfrm>
            <a:off x="3656806" y="2710830"/>
            <a:ext cx="915194"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noChangeAspect="1"/>
          </p:cNvCxnSpPr>
          <p:nvPr/>
        </p:nvCxnSpPr>
        <p:spPr>
          <a:xfrm rot="-2700000" flipH="1">
            <a:off x="3042759" y="4832574"/>
            <a:ext cx="915194"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0807" y="4483570"/>
            <a:ext cx="11487" cy="4575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noChangeAspect="1"/>
          </p:cNvCxnSpPr>
          <p:nvPr/>
        </p:nvCxnSpPr>
        <p:spPr>
          <a:xfrm rot="2700000">
            <a:off x="5230342" y="4832574"/>
            <a:ext cx="915194"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789703" y="1124744"/>
            <a:ext cx="3275856" cy="723900"/>
            <a:chOff x="5789703" y="1124744"/>
            <a:chExt cx="3275856" cy="723900"/>
          </a:xfrm>
        </p:grpSpPr>
        <p:cxnSp>
          <p:nvCxnSpPr>
            <p:cNvPr id="18" name="Straight Arrow Connector 17"/>
            <p:cNvCxnSpPr/>
            <p:nvPr/>
          </p:nvCxnSpPr>
          <p:spPr>
            <a:xfrm flipH="1">
              <a:off x="5789703" y="1491950"/>
              <a:ext cx="915194" cy="7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704897" y="1124744"/>
              <a:ext cx="2360662" cy="723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rPr>
                <a:t>Satellite data</a:t>
              </a:r>
            </a:p>
            <a:p>
              <a:pPr algn="ctr"/>
              <a:r>
                <a:rPr lang="en-US" sz="1600" b="1" dirty="0" smtClean="0">
                  <a:solidFill>
                    <a:srgbClr val="002060"/>
                  </a:solidFill>
                </a:rPr>
                <a:t>CO</a:t>
              </a:r>
              <a:r>
                <a:rPr lang="en-US" sz="1600" b="1" baseline="-25000" dirty="0" smtClean="0">
                  <a:solidFill>
                    <a:srgbClr val="002060"/>
                  </a:solidFill>
                </a:rPr>
                <a:t>2</a:t>
              </a:r>
              <a:r>
                <a:rPr lang="en-US" sz="1600" b="1" dirty="0">
                  <a:solidFill>
                    <a:srgbClr val="002060"/>
                  </a:solidFill>
                </a:rPr>
                <a:t>, </a:t>
              </a:r>
              <a:r>
                <a:rPr lang="en-US" sz="1600" b="1" dirty="0" smtClean="0">
                  <a:solidFill>
                    <a:srgbClr val="002060"/>
                  </a:solidFill>
                </a:rPr>
                <a:t>CH</a:t>
              </a:r>
              <a:r>
                <a:rPr lang="en-US" sz="1600" b="1" baseline="-25000" dirty="0" smtClean="0">
                  <a:solidFill>
                    <a:srgbClr val="002060"/>
                  </a:solidFill>
                </a:rPr>
                <a:t>4</a:t>
              </a:r>
              <a:endParaRPr lang="en-US" sz="1600" b="1" dirty="0" smtClean="0">
                <a:solidFill>
                  <a:srgbClr val="002060"/>
                </a:solidFill>
              </a:endParaRPr>
            </a:p>
            <a:p>
              <a:pPr algn="ctr"/>
              <a:r>
                <a:rPr lang="en-US" sz="1600" dirty="0" smtClean="0">
                  <a:solidFill>
                    <a:srgbClr val="002060"/>
                  </a:solidFill>
                </a:rPr>
                <a:t>(TROPOMI, SENTINEL-5P)</a:t>
              </a:r>
              <a:endParaRPr lang="en-US" sz="1600" dirty="0">
                <a:solidFill>
                  <a:srgbClr val="002060"/>
                </a:solidFill>
              </a:endParaRPr>
            </a:p>
          </p:txBody>
        </p:sp>
      </p:grpSp>
      <p:sp>
        <p:nvSpPr>
          <p:cNvPr id="21" name="Rounded Rectangle 20"/>
          <p:cNvSpPr/>
          <p:nvPr/>
        </p:nvSpPr>
        <p:spPr>
          <a:xfrm>
            <a:off x="1549153" y="5238356"/>
            <a:ext cx="1726703"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CO, CO</a:t>
            </a:r>
            <a:r>
              <a:rPr lang="en-US" b="1" baseline="-25000" dirty="0">
                <a:solidFill>
                  <a:srgbClr val="002060"/>
                </a:solidFill>
              </a:rPr>
              <a:t>2</a:t>
            </a:r>
            <a:r>
              <a:rPr lang="en-US" b="1" dirty="0">
                <a:solidFill>
                  <a:srgbClr val="002060"/>
                </a:solidFill>
              </a:rPr>
              <a:t>, CH</a:t>
            </a:r>
            <a:r>
              <a:rPr lang="en-US" b="1" baseline="-25000" dirty="0">
                <a:solidFill>
                  <a:srgbClr val="002060"/>
                </a:solidFill>
              </a:rPr>
              <a:t>4</a:t>
            </a:r>
            <a:endParaRPr lang="en-US" b="1" dirty="0">
              <a:solidFill>
                <a:srgbClr val="002060"/>
              </a:solidFill>
            </a:endParaRPr>
          </a:p>
          <a:p>
            <a:pPr algn="ctr"/>
            <a:r>
              <a:rPr lang="en-US" dirty="0" smtClean="0">
                <a:solidFill>
                  <a:schemeClr val="tx1"/>
                </a:solidFill>
              </a:rPr>
              <a:t>Background concentrations</a:t>
            </a:r>
          </a:p>
        </p:txBody>
      </p:sp>
      <p:sp>
        <p:nvSpPr>
          <p:cNvPr id="22" name="Rounded Rectangle 21"/>
          <p:cNvSpPr/>
          <p:nvPr/>
        </p:nvSpPr>
        <p:spPr>
          <a:xfrm>
            <a:off x="5841545" y="5229200"/>
            <a:ext cx="1726703"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CO, CO</a:t>
            </a:r>
            <a:r>
              <a:rPr lang="en-US" b="1" baseline="-25000" dirty="0">
                <a:solidFill>
                  <a:srgbClr val="002060"/>
                </a:solidFill>
              </a:rPr>
              <a:t>2</a:t>
            </a:r>
            <a:r>
              <a:rPr lang="en-US" b="1" dirty="0">
                <a:solidFill>
                  <a:srgbClr val="002060"/>
                </a:solidFill>
              </a:rPr>
              <a:t>, CH</a:t>
            </a:r>
            <a:r>
              <a:rPr lang="en-US" b="1" baseline="-25000" dirty="0">
                <a:solidFill>
                  <a:srgbClr val="002060"/>
                </a:solidFill>
              </a:rPr>
              <a:t>4</a:t>
            </a:r>
            <a:endParaRPr lang="en-US" b="1" dirty="0">
              <a:solidFill>
                <a:srgbClr val="002060"/>
              </a:solidFill>
            </a:endParaRPr>
          </a:p>
          <a:p>
            <a:pPr algn="ctr"/>
            <a:r>
              <a:rPr lang="en-US" dirty="0" smtClean="0">
                <a:solidFill>
                  <a:schemeClr val="tx1"/>
                </a:solidFill>
              </a:rPr>
              <a:t>Excess concentrations</a:t>
            </a:r>
          </a:p>
        </p:txBody>
      </p:sp>
      <p:sp>
        <p:nvSpPr>
          <p:cNvPr id="23" name="Rounded Rectangle 22"/>
          <p:cNvSpPr/>
          <p:nvPr/>
        </p:nvSpPr>
        <p:spPr>
          <a:xfrm>
            <a:off x="3709393" y="4941168"/>
            <a:ext cx="1726703"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CO/CO</a:t>
            </a:r>
            <a:r>
              <a:rPr lang="en-US" b="1" baseline="-25000" dirty="0" smtClean="0">
                <a:solidFill>
                  <a:srgbClr val="002060"/>
                </a:solidFill>
              </a:rPr>
              <a:t>2</a:t>
            </a:r>
          </a:p>
          <a:p>
            <a:pPr algn="ctr"/>
            <a:r>
              <a:rPr lang="en-US" b="1" dirty="0" smtClean="0">
                <a:solidFill>
                  <a:srgbClr val="002060"/>
                </a:solidFill>
              </a:rPr>
              <a:t>CH</a:t>
            </a:r>
            <a:r>
              <a:rPr lang="en-US" b="1" baseline="-25000" dirty="0" smtClean="0">
                <a:solidFill>
                  <a:srgbClr val="002060"/>
                </a:solidFill>
              </a:rPr>
              <a:t>4</a:t>
            </a:r>
            <a:r>
              <a:rPr lang="en-US" b="1" dirty="0">
                <a:solidFill>
                  <a:srgbClr val="002060"/>
                </a:solidFill>
              </a:rPr>
              <a:t>/CO</a:t>
            </a:r>
            <a:r>
              <a:rPr lang="en-US" b="1" baseline="-25000" dirty="0">
                <a:solidFill>
                  <a:srgbClr val="002060"/>
                </a:solidFill>
              </a:rPr>
              <a:t>2</a:t>
            </a:r>
            <a:endParaRPr lang="en-US" b="1" dirty="0">
              <a:solidFill>
                <a:srgbClr val="002060"/>
              </a:solidFill>
            </a:endParaRPr>
          </a:p>
          <a:p>
            <a:pPr algn="ctr"/>
            <a:r>
              <a:rPr lang="en-US" dirty="0">
                <a:solidFill>
                  <a:schemeClr val="tx1"/>
                </a:solidFill>
              </a:rPr>
              <a:t>R</a:t>
            </a:r>
            <a:r>
              <a:rPr lang="en-US" dirty="0" smtClean="0">
                <a:solidFill>
                  <a:schemeClr val="tx1"/>
                </a:solidFill>
              </a:rPr>
              <a:t>atios</a:t>
            </a:r>
          </a:p>
        </p:txBody>
      </p:sp>
      <p:sp>
        <p:nvSpPr>
          <p:cNvPr id="32" name="Freeform 16">
            <a:hlinkClick r:id="rId3" action="ppaction://hlinksldjump"/>
          </p:cNvPr>
          <p:cNvSpPr/>
          <p:nvPr/>
        </p:nvSpPr>
        <p:spPr>
          <a:xfrm>
            <a:off x="121577" y="97588"/>
            <a:ext cx="1930143" cy="739124"/>
          </a:xfrm>
          <a:prstGeom prst="snip2DiagRect">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37763" tIns="260463" rIns="337763" bIns="260463" numCol="1" spcCol="1270" anchor="ctr" anchorCtr="0">
            <a:noAutofit/>
          </a:bodyPr>
          <a:lstStyle/>
          <a:p>
            <a:pPr lvl="0" algn="ctr" defTabSz="1066800">
              <a:lnSpc>
                <a:spcPct val="90000"/>
              </a:lnSpc>
              <a:spcBef>
                <a:spcPct val="0"/>
              </a:spcBef>
              <a:spcAft>
                <a:spcPct val="35000"/>
              </a:spcAft>
            </a:pPr>
            <a:r>
              <a:rPr lang="en-US" sz="2000" b="1" kern="1200" dirty="0" smtClean="0"/>
              <a:t>Workflow</a:t>
            </a:r>
            <a:endParaRPr lang="en-US" sz="2000" b="1" kern="1200" dirty="0"/>
          </a:p>
        </p:txBody>
      </p:sp>
      <p:sp>
        <p:nvSpPr>
          <p:cNvPr id="28" name="Rounded Rectangle 27"/>
          <p:cNvSpPr/>
          <p:nvPr/>
        </p:nvSpPr>
        <p:spPr>
          <a:xfrm>
            <a:off x="3347864" y="6336296"/>
            <a:ext cx="2401002" cy="477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Source identification</a:t>
            </a:r>
            <a:endParaRPr lang="en-US" dirty="0" smtClean="0">
              <a:solidFill>
                <a:schemeClr val="tx1"/>
              </a:solidFill>
            </a:endParaRPr>
          </a:p>
        </p:txBody>
      </p:sp>
      <p:cxnSp>
        <p:nvCxnSpPr>
          <p:cNvPr id="29" name="Straight Arrow Connector 28"/>
          <p:cNvCxnSpPr>
            <a:stCxn id="23" idx="2"/>
          </p:cNvCxnSpPr>
          <p:nvPr/>
        </p:nvCxnSpPr>
        <p:spPr>
          <a:xfrm>
            <a:off x="4572745" y="5931768"/>
            <a:ext cx="15292" cy="40452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107504" y="6469650"/>
            <a:ext cx="2895600" cy="365125"/>
          </a:xfrm>
        </p:spPr>
        <p:txBody>
          <a:bodyPr/>
          <a:lstStyle/>
          <a:p>
            <a:pPr>
              <a:defRPr/>
            </a:pPr>
            <a:r>
              <a:rPr lang="en-US" smtClean="0"/>
              <a:t>corbu.marius@incas.ro</a:t>
            </a:r>
            <a:endParaRPr lang="en-US"/>
          </a:p>
        </p:txBody>
      </p:sp>
    </p:spTree>
    <p:extLst>
      <p:ext uri="{BB962C8B-B14F-4D97-AF65-F5344CB8AC3E}">
        <p14:creationId xmlns:p14="http://schemas.microsoft.com/office/powerpoint/2010/main" val="4171228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3" action="ppaction://hlinksldjump"/>
          </p:cNvPr>
          <p:cNvSpPr/>
          <p:nvPr/>
        </p:nvSpPr>
        <p:spPr>
          <a:xfrm rot="16200000">
            <a:off x="8439684" y="6096937"/>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Freeform 16">
            <a:hlinkClick r:id="rId4" action="ppaction://hlinksldjump"/>
          </p:cNvPr>
          <p:cNvSpPr/>
          <p:nvPr/>
        </p:nvSpPr>
        <p:spPr>
          <a:xfrm>
            <a:off x="121577" y="97588"/>
            <a:ext cx="1930143" cy="739124"/>
          </a:xfrm>
          <a:prstGeom prst="snip2DiagRect">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337763" tIns="260463" rIns="337763" bIns="260463" numCol="1" spcCol="1270" anchor="ctr" anchorCtr="0">
            <a:noAutofit/>
          </a:bodyPr>
          <a:lstStyle/>
          <a:p>
            <a:pPr lvl="0" algn="ctr" defTabSz="1066800">
              <a:lnSpc>
                <a:spcPct val="90000"/>
              </a:lnSpc>
              <a:spcBef>
                <a:spcPct val="0"/>
              </a:spcBef>
              <a:spcAft>
                <a:spcPct val="35000"/>
              </a:spcAft>
            </a:pPr>
            <a:r>
              <a:rPr lang="en-US" sz="2000" b="1" kern="1200" dirty="0" smtClean="0"/>
              <a:t>Workflow</a:t>
            </a:r>
            <a:endParaRPr lang="en-US" sz="2000" b="1" kern="1200" dirty="0"/>
          </a:p>
        </p:txBody>
      </p:sp>
      <p:sp>
        <p:nvSpPr>
          <p:cNvPr id="6" name="TextBox 5"/>
          <p:cNvSpPr txBox="1"/>
          <p:nvPr/>
        </p:nvSpPr>
        <p:spPr>
          <a:xfrm>
            <a:off x="2567983" y="10633"/>
            <a:ext cx="6088975"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Sampling campaign design and Data collection</a:t>
            </a:r>
            <a:endParaRPr lang="en-US" sz="2400" b="1" dirty="0">
              <a:solidFill>
                <a:prstClr val="black"/>
              </a:solidFill>
              <a:cs typeface="Calibri" panose="020F0502020204030204" pitchFamily="34" charset="0"/>
            </a:endParaRPr>
          </a:p>
        </p:txBody>
      </p:sp>
      <p:sp>
        <p:nvSpPr>
          <p:cNvPr id="7" name="Text Box 92"/>
          <p:cNvSpPr txBox="1">
            <a:spLocks noChangeArrowheads="1"/>
          </p:cNvSpPr>
          <p:nvPr/>
        </p:nvSpPr>
        <p:spPr bwMode="auto">
          <a:xfrm>
            <a:off x="179512" y="836712"/>
            <a:ext cx="8856984" cy="1523494"/>
          </a:xfrm>
          <a:prstGeom prst="rect">
            <a:avLst/>
          </a:prstGeom>
          <a:solidFill>
            <a:schemeClr val="bg1"/>
          </a:solidFill>
          <a:ln>
            <a:noFill/>
          </a:ln>
          <a:effectLst/>
        </p:spPr>
        <p:txBody>
          <a:bodyPr wrap="square">
            <a:spAutoFit/>
          </a:bodyPr>
          <a:lstStyle/>
          <a:p>
            <a:pPr>
              <a:spcBef>
                <a:spcPct val="50000"/>
              </a:spcBef>
            </a:pPr>
            <a:r>
              <a:rPr lang="en-US" altLang="en-US" b="1" dirty="0" smtClean="0">
                <a:solidFill>
                  <a:srgbClr val="000066"/>
                </a:solidFill>
              </a:rPr>
              <a:t>Measurements            Instruments	</a:t>
            </a:r>
            <a:r>
              <a:rPr lang="en-US" altLang="en-US" b="1" dirty="0">
                <a:solidFill>
                  <a:srgbClr val="000066"/>
                </a:solidFill>
              </a:rPr>
              <a:t> </a:t>
            </a:r>
            <a:r>
              <a:rPr lang="en-US" altLang="en-US" b="1" dirty="0" smtClean="0">
                <a:solidFill>
                  <a:srgbClr val="000066"/>
                </a:solidFill>
              </a:rPr>
              <a:t>Measured trace gases	Sampling period                                </a:t>
            </a:r>
          </a:p>
          <a:p>
            <a:pPr>
              <a:spcBef>
                <a:spcPct val="50000"/>
              </a:spcBef>
            </a:pPr>
            <a:r>
              <a:rPr lang="en-US" altLang="en-US" b="1" dirty="0">
                <a:solidFill>
                  <a:srgbClr val="000066"/>
                </a:solidFill>
              </a:rPr>
              <a:t> </a:t>
            </a:r>
            <a:r>
              <a:rPr lang="en-US" altLang="en-US" b="1" dirty="0" smtClean="0">
                <a:solidFill>
                  <a:srgbClr val="000066"/>
                </a:solidFill>
              </a:rPr>
              <a:t>                                                                                                                               (resolution)</a:t>
            </a:r>
          </a:p>
          <a:p>
            <a:pPr>
              <a:spcBef>
                <a:spcPct val="50000"/>
              </a:spcBef>
            </a:pPr>
            <a:r>
              <a:rPr lang="en-GB" altLang="en-US" sz="1600" b="1" dirty="0">
                <a:cs typeface="Times New Roman" pitchFamily="18" charset="0"/>
              </a:rPr>
              <a:t> Two </a:t>
            </a:r>
            <a:r>
              <a:rPr lang="en-GB" altLang="en-US" sz="1600" b="1" dirty="0" smtClean="0">
                <a:cs typeface="Times New Roman" pitchFamily="18" charset="0"/>
              </a:rPr>
              <a:t>cars               </a:t>
            </a:r>
            <a:r>
              <a:rPr lang="en-US" altLang="en-US" sz="1600" b="1" dirty="0">
                <a:cs typeface="Times New Roman" pitchFamily="18" charset="0"/>
              </a:rPr>
              <a:t>	</a:t>
            </a:r>
            <a:r>
              <a:rPr lang="en-US" altLang="en-US" sz="1600" b="1" dirty="0" smtClean="0">
                <a:cs typeface="Times New Roman" pitchFamily="18" charset="0"/>
              </a:rPr>
              <a:t>Picarro </a:t>
            </a:r>
            <a:r>
              <a:rPr lang="ro-RO" altLang="en-US" sz="1600" b="1" dirty="0" smtClean="0">
                <a:cs typeface="Times New Roman" pitchFamily="18" charset="0"/>
              </a:rPr>
              <a:t>Analyzer</a:t>
            </a:r>
            <a:r>
              <a:rPr lang="en-US" altLang="en-US" sz="1600" b="1" dirty="0" smtClean="0">
                <a:cs typeface="Times New Roman" pitchFamily="18" charset="0"/>
              </a:rPr>
              <a:t>       	</a:t>
            </a:r>
            <a:r>
              <a:rPr lang="ro-RO" altLang="en-US" sz="1600" b="1" dirty="0" smtClean="0">
                <a:cs typeface="Times New Roman" pitchFamily="18" charset="0"/>
              </a:rPr>
              <a:t>CO, CO2, CH4</a:t>
            </a:r>
            <a:r>
              <a:rPr lang="en-US" altLang="en-US" sz="1600" b="1" dirty="0" smtClean="0">
                <a:cs typeface="Times New Roman" pitchFamily="18" charset="0"/>
              </a:rPr>
              <a:t>                                   </a:t>
            </a:r>
            <a:r>
              <a:rPr lang="ro-RO" altLang="en-US" sz="1600" b="1" dirty="0" smtClean="0">
                <a:cs typeface="Times New Roman" pitchFamily="18" charset="0"/>
              </a:rPr>
              <a:t>21-27 </a:t>
            </a:r>
            <a:r>
              <a:rPr lang="en-US" altLang="en-US" sz="1600" b="1" dirty="0">
                <a:cs typeface="Times New Roman" pitchFamily="18" charset="0"/>
              </a:rPr>
              <a:t>Aug </a:t>
            </a:r>
            <a:r>
              <a:rPr lang="en-US" altLang="en-US" sz="1600" b="1" dirty="0" smtClean="0">
                <a:cs typeface="Times New Roman" pitchFamily="18" charset="0"/>
              </a:rPr>
              <a:t>2019 ( </a:t>
            </a:r>
            <a:r>
              <a:rPr lang="ro-RO" altLang="en-US" sz="1600" b="1" dirty="0" smtClean="0">
                <a:cs typeface="Times New Roman" pitchFamily="18" charset="0"/>
              </a:rPr>
              <a:t>1 s</a:t>
            </a:r>
            <a:r>
              <a:rPr lang="en-US" altLang="en-US" sz="1600" b="1" dirty="0" smtClean="0">
                <a:cs typeface="Times New Roman" pitchFamily="18" charset="0"/>
              </a:rPr>
              <a:t>)</a:t>
            </a:r>
          </a:p>
          <a:p>
            <a:pPr>
              <a:spcBef>
                <a:spcPct val="50000"/>
              </a:spcBef>
            </a:pPr>
            <a:r>
              <a:rPr lang="en-US" altLang="en-US" sz="1600" b="1" dirty="0" smtClean="0">
                <a:cs typeface="Times New Roman" pitchFamily="18" charset="0"/>
              </a:rPr>
              <a:t>Sentinel 5P	TROPOMI                      CO, CH4                                        </a:t>
            </a:r>
            <a:r>
              <a:rPr lang="ro-RO" altLang="en-US" sz="1600" b="1" dirty="0" smtClean="0">
                <a:cs typeface="Times New Roman" pitchFamily="18" charset="0"/>
              </a:rPr>
              <a:t>21-27 </a:t>
            </a:r>
            <a:r>
              <a:rPr lang="en-US" altLang="en-US" sz="1600" b="1" dirty="0">
                <a:cs typeface="Times New Roman" pitchFamily="18" charset="0"/>
              </a:rPr>
              <a:t>Aug 2019 </a:t>
            </a:r>
            <a:r>
              <a:rPr lang="en-US" altLang="en-US" sz="1600" b="1" dirty="0" smtClean="0">
                <a:cs typeface="Times New Roman" pitchFamily="18" charset="0"/>
              </a:rPr>
              <a:t>(7 x 7 km</a:t>
            </a:r>
            <a:r>
              <a:rPr lang="en-US" altLang="en-US" sz="1600" b="1" baseline="30000" dirty="0" smtClean="0">
                <a:cs typeface="Times New Roman" pitchFamily="18" charset="0"/>
              </a:rPr>
              <a:t>2</a:t>
            </a:r>
            <a:r>
              <a:rPr lang="en-US" altLang="en-US" sz="1600" b="1" dirty="0" smtClean="0">
                <a:cs typeface="Times New Roman" pitchFamily="18" charset="0"/>
              </a:rPr>
              <a:t>)</a:t>
            </a:r>
            <a:endParaRPr lang="en-US" altLang="en-US" sz="1600" b="1" baseline="30000" dirty="0" smtClean="0">
              <a:cs typeface="Times New Roman" pitchFamily="18" charset="0"/>
            </a:endParaRPr>
          </a:p>
        </p:txBody>
      </p:sp>
      <p:sp>
        <p:nvSpPr>
          <p:cNvPr id="16" name="TextBox 15"/>
          <p:cNvSpPr txBox="1"/>
          <p:nvPr/>
        </p:nvSpPr>
        <p:spPr>
          <a:xfrm>
            <a:off x="1691680" y="2679303"/>
            <a:ext cx="5748433"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Meteorology during the sampling campaign</a:t>
            </a:r>
            <a:endParaRPr lang="en-US" sz="2400" b="1" dirty="0">
              <a:solidFill>
                <a:prstClr val="black"/>
              </a:solidFill>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13192590"/>
              </p:ext>
            </p:extLst>
          </p:nvPr>
        </p:nvGraphicFramePr>
        <p:xfrm>
          <a:off x="192981" y="3161692"/>
          <a:ext cx="4667051" cy="2874126"/>
        </p:xfrm>
        <a:graphic>
          <a:graphicData uri="http://schemas.openxmlformats.org/drawingml/2006/table">
            <a:tbl>
              <a:tblPr firstRow="1" firstCol="1" bandRow="1">
                <a:tableStyleId>{5C22544A-7EE6-4342-B048-85BDC9FD1C3A}</a:tableStyleId>
              </a:tblPr>
              <a:tblGrid>
                <a:gridCol w="834327">
                  <a:extLst>
                    <a:ext uri="{9D8B030D-6E8A-4147-A177-3AD203B41FA5}">
                      <a16:colId xmlns:a16="http://schemas.microsoft.com/office/drawing/2014/main" val="3840632547"/>
                    </a:ext>
                  </a:extLst>
                </a:gridCol>
                <a:gridCol w="982599">
                  <a:extLst>
                    <a:ext uri="{9D8B030D-6E8A-4147-A177-3AD203B41FA5}">
                      <a16:colId xmlns:a16="http://schemas.microsoft.com/office/drawing/2014/main" val="1702280180"/>
                    </a:ext>
                  </a:extLst>
                </a:gridCol>
                <a:gridCol w="768428">
                  <a:extLst>
                    <a:ext uri="{9D8B030D-6E8A-4147-A177-3AD203B41FA5}">
                      <a16:colId xmlns:a16="http://schemas.microsoft.com/office/drawing/2014/main" val="2972267453"/>
                    </a:ext>
                  </a:extLst>
                </a:gridCol>
                <a:gridCol w="997308">
                  <a:extLst>
                    <a:ext uri="{9D8B030D-6E8A-4147-A177-3AD203B41FA5}">
                      <a16:colId xmlns:a16="http://schemas.microsoft.com/office/drawing/2014/main" val="1633194054"/>
                    </a:ext>
                  </a:extLst>
                </a:gridCol>
                <a:gridCol w="1084389">
                  <a:extLst>
                    <a:ext uri="{9D8B030D-6E8A-4147-A177-3AD203B41FA5}">
                      <a16:colId xmlns:a16="http://schemas.microsoft.com/office/drawing/2014/main" val="3437043586"/>
                    </a:ext>
                  </a:extLst>
                </a:gridCol>
              </a:tblGrid>
              <a:tr h="760798">
                <a:tc>
                  <a:txBody>
                    <a:bodyPr/>
                    <a:lstStyle/>
                    <a:p>
                      <a:pPr algn="just">
                        <a:spcAft>
                          <a:spcPts val="0"/>
                        </a:spcAft>
                      </a:pPr>
                      <a:r>
                        <a:rPr lang="en-US" sz="1200">
                          <a:effectLst/>
                        </a:rPr>
                        <a:t>Date</a:t>
                      </a:r>
                    </a:p>
                    <a:p>
                      <a:pPr algn="just">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200">
                          <a:effectLst/>
                        </a:rPr>
                        <a:t>Temperature (C)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a:effectLst/>
                        </a:rPr>
                        <a:t>Relative Humidity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a:effectLst/>
                        </a:rPr>
                        <a:t>Pressure (hPa)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a:effectLst/>
                        </a:rPr>
                        <a:t>Wind Speed (m s</a:t>
                      </a:r>
                      <a:r>
                        <a:rPr lang="en-US" sz="1200" baseline="30000">
                          <a:effectLst/>
                        </a:rPr>
                        <a:t>-1</a:t>
                      </a: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1648246"/>
                  </a:ext>
                </a:extLst>
              </a:tr>
              <a:tr h="264166">
                <a:tc>
                  <a:txBody>
                    <a:bodyPr/>
                    <a:lstStyle/>
                    <a:p>
                      <a:pPr algn="r">
                        <a:spcAft>
                          <a:spcPts val="0"/>
                        </a:spcAft>
                      </a:pPr>
                      <a:r>
                        <a:rPr lang="en-US" sz="1100">
                          <a:effectLst/>
                        </a:rPr>
                        <a:t>20.08.2019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26.39 </a:t>
                      </a:r>
                      <a:r>
                        <a:rPr lang="en-US" sz="1100">
                          <a:effectLst/>
                          <a:sym typeface="Symbol" panose="05050102010706020507" pitchFamily="18" charset="2"/>
                        </a:rPr>
                        <a:t></a:t>
                      </a:r>
                      <a:r>
                        <a:rPr lang="en-US" sz="1100">
                          <a:effectLst/>
                        </a:rPr>
                        <a:t> 4.48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45 </a:t>
                      </a:r>
                      <a:r>
                        <a:rPr lang="en-US" sz="1100">
                          <a:effectLst/>
                          <a:sym typeface="Symbol" panose="05050102010706020507" pitchFamily="18" charset="2"/>
                        </a:rPr>
                        <a:t></a:t>
                      </a:r>
                      <a:r>
                        <a:rPr lang="en-US" sz="1100">
                          <a:effectLst/>
                        </a:rPr>
                        <a:t> 14.75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1006.65 </a:t>
                      </a:r>
                      <a:r>
                        <a:rPr lang="en-US" sz="1100">
                          <a:effectLst/>
                          <a:sym typeface="Symbol" panose="05050102010706020507" pitchFamily="18" charset="2"/>
                        </a:rPr>
                        <a:t></a:t>
                      </a:r>
                      <a:r>
                        <a:rPr lang="en-US" sz="1100">
                          <a:effectLst/>
                        </a:rPr>
                        <a:t> 0.65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0.86 </a:t>
                      </a:r>
                      <a:r>
                        <a:rPr lang="en-US" sz="1100">
                          <a:effectLst/>
                          <a:sym typeface="Symbol" panose="05050102010706020507" pitchFamily="18" charset="2"/>
                        </a:rPr>
                        <a:t></a:t>
                      </a:r>
                      <a:r>
                        <a:rPr lang="en-US" sz="1100">
                          <a:effectLst/>
                        </a:rPr>
                        <a:t> 0.49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1044206"/>
                  </a:ext>
                </a:extLst>
              </a:tr>
              <a:tr h="264166">
                <a:tc>
                  <a:txBody>
                    <a:bodyPr/>
                    <a:lstStyle/>
                    <a:p>
                      <a:pPr algn="r">
                        <a:spcAft>
                          <a:spcPts val="0"/>
                        </a:spcAft>
                      </a:pPr>
                      <a:r>
                        <a:rPr lang="en-US" sz="1100">
                          <a:effectLst/>
                        </a:rPr>
                        <a:t>21.08.2019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26.66 </a:t>
                      </a:r>
                      <a:r>
                        <a:rPr lang="en-US" sz="1100">
                          <a:effectLst/>
                          <a:sym typeface="Symbol" panose="05050102010706020507" pitchFamily="18" charset="2"/>
                        </a:rPr>
                        <a:t></a:t>
                      </a:r>
                      <a:r>
                        <a:rPr lang="en-US" sz="1100">
                          <a:effectLst/>
                        </a:rPr>
                        <a:t> 4.55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52 </a:t>
                      </a:r>
                      <a:r>
                        <a:rPr lang="en-US" sz="1100">
                          <a:effectLst/>
                          <a:sym typeface="Symbol" panose="05050102010706020507" pitchFamily="18" charset="2"/>
                        </a:rPr>
                        <a:t></a:t>
                      </a:r>
                      <a:r>
                        <a:rPr lang="en-US" sz="1100">
                          <a:effectLst/>
                        </a:rPr>
                        <a:t> 14.67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1005.83 </a:t>
                      </a:r>
                      <a:r>
                        <a:rPr lang="en-US" sz="1100">
                          <a:effectLst/>
                          <a:sym typeface="Symbol" panose="05050102010706020507" pitchFamily="18" charset="2"/>
                        </a:rPr>
                        <a:t></a:t>
                      </a:r>
                      <a:r>
                        <a:rPr lang="en-US" sz="1100">
                          <a:effectLst/>
                        </a:rPr>
                        <a:t> 1.02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1.14 </a:t>
                      </a:r>
                      <a:r>
                        <a:rPr lang="en-US" sz="1100">
                          <a:effectLst/>
                          <a:sym typeface="Symbol" panose="05050102010706020507" pitchFamily="18" charset="2"/>
                        </a:rPr>
                        <a:t></a:t>
                      </a:r>
                      <a:r>
                        <a:rPr lang="en-US" sz="1100">
                          <a:effectLst/>
                        </a:rPr>
                        <a:t> 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4865536"/>
                  </a:ext>
                </a:extLst>
              </a:tr>
              <a:tr h="264166">
                <a:tc>
                  <a:txBody>
                    <a:bodyPr/>
                    <a:lstStyle/>
                    <a:p>
                      <a:pPr algn="r">
                        <a:spcAft>
                          <a:spcPts val="0"/>
                        </a:spcAft>
                      </a:pPr>
                      <a:r>
                        <a:rPr lang="en-US" sz="1100">
                          <a:effectLst/>
                        </a:rPr>
                        <a:t>22.08.2019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27.46 </a:t>
                      </a:r>
                      <a:r>
                        <a:rPr lang="en-US" sz="1100">
                          <a:effectLst/>
                          <a:sym typeface="Symbol" panose="05050102010706020507" pitchFamily="18" charset="2"/>
                        </a:rPr>
                        <a:t></a:t>
                      </a:r>
                      <a:r>
                        <a:rPr lang="en-US" sz="1100">
                          <a:effectLst/>
                        </a:rPr>
                        <a:t> 4.07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50 </a:t>
                      </a:r>
                      <a:r>
                        <a:rPr lang="en-US" sz="1100">
                          <a:effectLst/>
                          <a:sym typeface="Symbol" panose="05050102010706020507" pitchFamily="18" charset="2"/>
                        </a:rPr>
                        <a:t></a:t>
                      </a:r>
                      <a:r>
                        <a:rPr lang="en-US" sz="1100">
                          <a:effectLst/>
                        </a:rPr>
                        <a:t> 14.25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1006.48 </a:t>
                      </a:r>
                      <a:r>
                        <a:rPr lang="en-US" sz="1100">
                          <a:effectLst/>
                          <a:sym typeface="Symbol" panose="05050102010706020507" pitchFamily="18" charset="2"/>
                        </a:rPr>
                        <a:t></a:t>
                      </a:r>
                      <a:r>
                        <a:rPr lang="en-US" sz="1100">
                          <a:effectLst/>
                        </a:rPr>
                        <a:t> 0.78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1.66 </a:t>
                      </a:r>
                      <a:r>
                        <a:rPr lang="en-US" sz="1100">
                          <a:effectLst/>
                          <a:sym typeface="Symbol" panose="05050102010706020507" pitchFamily="18" charset="2"/>
                        </a:rPr>
                        <a:t></a:t>
                      </a:r>
                      <a:r>
                        <a:rPr lang="en-US" sz="1100">
                          <a:effectLst/>
                        </a:rPr>
                        <a:t> 0.42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941318"/>
                  </a:ext>
                </a:extLst>
              </a:tr>
              <a:tr h="264166">
                <a:tc>
                  <a:txBody>
                    <a:bodyPr/>
                    <a:lstStyle/>
                    <a:p>
                      <a:pPr algn="r">
                        <a:spcAft>
                          <a:spcPts val="0"/>
                        </a:spcAft>
                      </a:pPr>
                      <a:r>
                        <a:rPr lang="en-US" sz="1100">
                          <a:effectLst/>
                        </a:rPr>
                        <a:t>23.08.2019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26.70 </a:t>
                      </a:r>
                      <a:r>
                        <a:rPr lang="en-US" sz="1100">
                          <a:effectLst/>
                          <a:sym typeface="Symbol" panose="05050102010706020507" pitchFamily="18" charset="2"/>
                        </a:rPr>
                        <a:t></a:t>
                      </a:r>
                      <a:r>
                        <a:rPr lang="en-US" sz="1100">
                          <a:effectLst/>
                        </a:rPr>
                        <a:t> 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55 </a:t>
                      </a:r>
                      <a:r>
                        <a:rPr lang="en-US" sz="1100">
                          <a:effectLst/>
                          <a:sym typeface="Symbol" panose="05050102010706020507" pitchFamily="18" charset="2"/>
                        </a:rPr>
                        <a:t></a:t>
                      </a:r>
                      <a:r>
                        <a:rPr lang="en-US" sz="1100">
                          <a:effectLst/>
                        </a:rPr>
                        <a:t> 17.20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1008.26 </a:t>
                      </a:r>
                      <a:r>
                        <a:rPr lang="en-US" sz="1100">
                          <a:effectLst/>
                          <a:sym typeface="Symbol" panose="05050102010706020507" pitchFamily="18" charset="2"/>
                        </a:rPr>
                        <a:t></a:t>
                      </a:r>
                      <a:r>
                        <a:rPr lang="en-US" sz="1100">
                          <a:effectLst/>
                        </a:rPr>
                        <a:t> 0.85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1.41 </a:t>
                      </a:r>
                      <a:r>
                        <a:rPr lang="en-US" sz="1100">
                          <a:effectLst/>
                          <a:sym typeface="Symbol" panose="05050102010706020507" pitchFamily="18" charset="2"/>
                        </a:rPr>
                        <a:t></a:t>
                      </a:r>
                      <a:r>
                        <a:rPr lang="en-US" sz="1100">
                          <a:effectLst/>
                        </a:rPr>
                        <a:t> 0.45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0200997"/>
                  </a:ext>
                </a:extLst>
              </a:tr>
              <a:tr h="264166">
                <a:tc>
                  <a:txBody>
                    <a:bodyPr/>
                    <a:lstStyle/>
                    <a:p>
                      <a:pPr algn="r">
                        <a:spcAft>
                          <a:spcPts val="0"/>
                        </a:spcAft>
                      </a:pPr>
                      <a:r>
                        <a:rPr lang="en-US" sz="1100">
                          <a:effectLst/>
                        </a:rPr>
                        <a:t>24.08.2019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27.57 </a:t>
                      </a:r>
                      <a:r>
                        <a:rPr lang="en-US" sz="1100">
                          <a:effectLst/>
                          <a:sym typeface="Symbol" panose="05050102010706020507" pitchFamily="18" charset="2"/>
                        </a:rPr>
                        <a:t></a:t>
                      </a:r>
                      <a:r>
                        <a:rPr lang="en-US" sz="1100">
                          <a:effectLst/>
                        </a:rPr>
                        <a:t> 3.42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51 </a:t>
                      </a:r>
                      <a:r>
                        <a:rPr lang="en-US" sz="1100">
                          <a:effectLst/>
                          <a:sym typeface="Symbol" panose="05050102010706020507" pitchFamily="18" charset="2"/>
                        </a:rPr>
                        <a:t></a:t>
                      </a:r>
                      <a:r>
                        <a:rPr lang="en-US" sz="1100">
                          <a:effectLst/>
                        </a:rPr>
                        <a:t> 10.93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1007.63 </a:t>
                      </a:r>
                      <a:r>
                        <a:rPr lang="en-US" sz="1100">
                          <a:effectLst/>
                          <a:sym typeface="Symbol" panose="05050102010706020507" pitchFamily="18" charset="2"/>
                        </a:rPr>
                        <a:t></a:t>
                      </a:r>
                      <a:r>
                        <a:rPr lang="en-US" sz="1100">
                          <a:effectLst/>
                        </a:rPr>
                        <a:t> 0.94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1.72 </a:t>
                      </a:r>
                      <a:r>
                        <a:rPr lang="en-US" sz="1100">
                          <a:effectLst/>
                          <a:sym typeface="Symbol" panose="05050102010706020507" pitchFamily="18" charset="2"/>
                        </a:rPr>
                        <a:t></a:t>
                      </a:r>
                      <a:r>
                        <a:rPr lang="en-US" sz="1100">
                          <a:effectLst/>
                        </a:rPr>
                        <a:t> 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486255"/>
                  </a:ext>
                </a:extLst>
              </a:tr>
              <a:tr h="264166">
                <a:tc>
                  <a:txBody>
                    <a:bodyPr/>
                    <a:lstStyle/>
                    <a:p>
                      <a:pPr algn="r">
                        <a:spcAft>
                          <a:spcPts val="0"/>
                        </a:spcAft>
                      </a:pPr>
                      <a:r>
                        <a:rPr lang="en-US" sz="1100">
                          <a:effectLst/>
                        </a:rPr>
                        <a:t>25.08.2019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27.11 </a:t>
                      </a:r>
                      <a:r>
                        <a:rPr lang="en-US" sz="1100">
                          <a:effectLst/>
                          <a:sym typeface="Symbol" panose="05050102010706020507" pitchFamily="18" charset="2"/>
                        </a:rPr>
                        <a:t></a:t>
                      </a:r>
                      <a:r>
                        <a:rPr lang="en-US" sz="1100">
                          <a:effectLst/>
                        </a:rPr>
                        <a:t> 4.28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57 </a:t>
                      </a:r>
                      <a:r>
                        <a:rPr lang="en-US" sz="1100">
                          <a:effectLst/>
                          <a:sym typeface="Symbol" panose="05050102010706020507" pitchFamily="18" charset="2"/>
                        </a:rPr>
                        <a:t></a:t>
                      </a:r>
                      <a:r>
                        <a:rPr lang="en-US" sz="1100">
                          <a:effectLst/>
                        </a:rPr>
                        <a:t> 15.32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1006.00 </a:t>
                      </a:r>
                      <a:r>
                        <a:rPr lang="en-US" sz="1100">
                          <a:effectLst/>
                          <a:sym typeface="Symbol" panose="05050102010706020507" pitchFamily="18" charset="2"/>
                        </a:rPr>
                        <a:t></a:t>
                      </a:r>
                      <a:r>
                        <a:rPr lang="en-US" sz="1100">
                          <a:effectLst/>
                        </a:rPr>
                        <a:t> 0.90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1.87 </a:t>
                      </a:r>
                      <a:r>
                        <a:rPr lang="en-US" sz="1100">
                          <a:effectLst/>
                          <a:sym typeface="Symbol" panose="05050102010706020507" pitchFamily="18" charset="2"/>
                        </a:rPr>
                        <a:t></a:t>
                      </a:r>
                      <a:r>
                        <a:rPr lang="en-US" sz="1100">
                          <a:effectLst/>
                        </a:rPr>
                        <a:t> 1.12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1458088"/>
                  </a:ext>
                </a:extLst>
              </a:tr>
              <a:tr h="264166">
                <a:tc>
                  <a:txBody>
                    <a:bodyPr/>
                    <a:lstStyle/>
                    <a:p>
                      <a:pPr algn="r">
                        <a:spcAft>
                          <a:spcPts val="0"/>
                        </a:spcAft>
                      </a:pPr>
                      <a:r>
                        <a:rPr lang="en-US" sz="1100">
                          <a:effectLst/>
                        </a:rPr>
                        <a:t>26.08.2019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28.12 </a:t>
                      </a:r>
                      <a:r>
                        <a:rPr lang="en-US" sz="1100">
                          <a:effectLst/>
                          <a:sym typeface="Symbol" panose="05050102010706020507" pitchFamily="18" charset="2"/>
                        </a:rPr>
                        <a:t></a:t>
                      </a:r>
                      <a:r>
                        <a:rPr lang="en-US" sz="1100">
                          <a:effectLst/>
                        </a:rPr>
                        <a:t> 3.99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49 </a:t>
                      </a:r>
                      <a:r>
                        <a:rPr lang="en-US" sz="1100">
                          <a:effectLst/>
                          <a:sym typeface="Symbol" panose="05050102010706020507" pitchFamily="18" charset="2"/>
                        </a:rPr>
                        <a:t></a:t>
                      </a:r>
                      <a:r>
                        <a:rPr lang="en-US" sz="1100">
                          <a:effectLst/>
                        </a:rPr>
                        <a:t> 15.62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1006.92 </a:t>
                      </a:r>
                      <a:r>
                        <a:rPr lang="en-US" sz="1100">
                          <a:effectLst/>
                          <a:sym typeface="Symbol" panose="05050102010706020507" pitchFamily="18" charset="2"/>
                        </a:rPr>
                        <a:t></a:t>
                      </a:r>
                      <a:r>
                        <a:rPr lang="en-US" sz="1100">
                          <a:effectLst/>
                        </a:rPr>
                        <a:t> 0.85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1.28 </a:t>
                      </a:r>
                      <a:r>
                        <a:rPr lang="en-US" sz="1100">
                          <a:effectLst/>
                          <a:sym typeface="Symbol" panose="05050102010706020507" pitchFamily="18" charset="2"/>
                        </a:rPr>
                        <a:t></a:t>
                      </a:r>
                      <a:r>
                        <a:rPr lang="en-US" sz="1100">
                          <a:effectLst/>
                        </a:rPr>
                        <a:t> 0.57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8134008"/>
                  </a:ext>
                </a:extLst>
              </a:tr>
              <a:tr h="264166">
                <a:tc>
                  <a:txBody>
                    <a:bodyPr/>
                    <a:lstStyle/>
                    <a:p>
                      <a:pPr algn="r">
                        <a:spcAft>
                          <a:spcPts val="0"/>
                        </a:spcAft>
                      </a:pPr>
                      <a:r>
                        <a:rPr lang="en-US" sz="1100">
                          <a:effectLst/>
                        </a:rPr>
                        <a:t>27.08.2019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spcAft>
                          <a:spcPts val="0"/>
                        </a:spcAft>
                      </a:pPr>
                      <a:r>
                        <a:rPr lang="en-US" sz="1100">
                          <a:effectLst/>
                        </a:rPr>
                        <a:t>27.63 </a:t>
                      </a:r>
                      <a:r>
                        <a:rPr lang="en-US" sz="1100">
                          <a:effectLst/>
                          <a:sym typeface="Symbol" panose="05050102010706020507" pitchFamily="18" charset="2"/>
                        </a:rPr>
                        <a:t></a:t>
                      </a:r>
                      <a:r>
                        <a:rPr lang="en-US" sz="1100">
                          <a:effectLst/>
                        </a:rPr>
                        <a:t> 4.10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47 </a:t>
                      </a:r>
                      <a:r>
                        <a:rPr lang="en-US" sz="1100">
                          <a:effectLst/>
                          <a:sym typeface="Symbol" panose="05050102010706020507" pitchFamily="18" charset="2"/>
                        </a:rPr>
                        <a:t></a:t>
                      </a:r>
                      <a:r>
                        <a:rPr lang="en-US" sz="1100">
                          <a:effectLst/>
                        </a:rPr>
                        <a:t> 14.63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a:effectLst/>
                        </a:rPr>
                        <a:t>1006.91 </a:t>
                      </a:r>
                      <a:r>
                        <a:rPr lang="en-US" sz="1100">
                          <a:effectLst/>
                          <a:sym typeface="Symbol" panose="05050102010706020507" pitchFamily="18" charset="2"/>
                        </a:rPr>
                        <a:t></a:t>
                      </a:r>
                      <a:r>
                        <a:rPr lang="en-US" sz="1100">
                          <a:effectLst/>
                        </a:rPr>
                        <a:t> 0.89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100" dirty="0">
                          <a:effectLst/>
                        </a:rPr>
                        <a:t>1.08 </a:t>
                      </a:r>
                      <a:r>
                        <a:rPr lang="en-US" sz="1100" dirty="0">
                          <a:effectLst/>
                          <a:sym typeface="Symbol" panose="05050102010706020507" pitchFamily="18" charset="2"/>
                        </a:rPr>
                        <a:t></a:t>
                      </a:r>
                      <a:r>
                        <a:rPr lang="en-US" sz="1100" dirty="0">
                          <a:effectLst/>
                        </a:rPr>
                        <a:t> 0.47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777573"/>
                  </a:ext>
                </a:extLst>
              </a:tr>
            </a:tbl>
          </a:graphicData>
        </a:graphic>
      </p:graphicFrame>
      <p:pic>
        <p:nvPicPr>
          <p:cNvPr id="1025"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161693"/>
            <a:ext cx="4032448" cy="25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corbu.marius@incas.ro</a:t>
            </a:r>
            <a:endParaRPr lang="en-US"/>
          </a:p>
        </p:txBody>
      </p:sp>
    </p:spTree>
    <p:extLst>
      <p:ext uri="{BB962C8B-B14F-4D97-AF65-F5344CB8AC3E}">
        <p14:creationId xmlns:p14="http://schemas.microsoft.com/office/powerpoint/2010/main" val="1088440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Freeform 18">
            <a:hlinkClick r:id="rId3" action="ppaction://hlinksldjump"/>
          </p:cNvPr>
          <p:cNvSpPr/>
          <p:nvPr/>
        </p:nvSpPr>
        <p:spPr>
          <a:xfrm>
            <a:off x="179512" y="45937"/>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9" name="TextBox 8"/>
          <p:cNvSpPr txBox="1"/>
          <p:nvPr/>
        </p:nvSpPr>
        <p:spPr>
          <a:xfrm>
            <a:off x="3039722" y="10633"/>
            <a:ext cx="5145512"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Bucharest city measurements mapping</a:t>
            </a:r>
            <a:endParaRPr lang="en-US" sz="2400" b="1" dirty="0">
              <a:solidFill>
                <a:prstClr val="black"/>
              </a:solidFill>
              <a:cs typeface="Calibri" panose="020F0502020204030204" pitchFamily="34" charset="0"/>
            </a:endParaRPr>
          </a:p>
        </p:txBody>
      </p:sp>
      <p:sp>
        <p:nvSpPr>
          <p:cNvPr id="2" name="Footer Placeholder 1"/>
          <p:cNvSpPr>
            <a:spLocks noGrp="1"/>
          </p:cNvSpPr>
          <p:nvPr>
            <p:ph type="ftr" sz="quarter" idx="11"/>
          </p:nvPr>
        </p:nvSpPr>
        <p:spPr>
          <a:xfrm>
            <a:off x="3185279" y="6416045"/>
            <a:ext cx="2895600" cy="365125"/>
          </a:xfrm>
        </p:spPr>
        <p:txBody>
          <a:bodyPr/>
          <a:lstStyle/>
          <a:p>
            <a:pPr>
              <a:defRPr/>
            </a:pPr>
            <a:r>
              <a:rPr lang="en-US" smtClean="0"/>
              <a:t>corbu.marius@incas.ro</a:t>
            </a: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20" y="1169506"/>
            <a:ext cx="4386259" cy="4747480"/>
          </a:xfrm>
          <a:prstGeom prst="rect">
            <a:avLst/>
          </a:prstGeom>
        </p:spPr>
      </p:pic>
      <p:sp>
        <p:nvSpPr>
          <p:cNvPr id="8" name="TextBox 7"/>
          <p:cNvSpPr txBox="1"/>
          <p:nvPr/>
        </p:nvSpPr>
        <p:spPr>
          <a:xfrm>
            <a:off x="4729971" y="4988757"/>
            <a:ext cx="4090502" cy="646331"/>
          </a:xfrm>
          <a:prstGeom prst="rect">
            <a:avLst/>
          </a:prstGeom>
          <a:noFill/>
        </p:spPr>
        <p:txBody>
          <a:bodyPr wrap="square" rtlCol="0">
            <a:spAutoFit/>
          </a:bodyPr>
          <a:lstStyle/>
          <a:p>
            <a:r>
              <a:rPr lang="en-US" dirty="0" smtClean="0"/>
              <a:t>Fig. 1. a) CH4 city mapping.</a:t>
            </a:r>
          </a:p>
          <a:p>
            <a:r>
              <a:rPr lang="en-US" dirty="0" smtClean="0"/>
              <a:t>b) CO and CO</a:t>
            </a:r>
            <a:r>
              <a:rPr lang="en-US" baseline="-25000" dirty="0" smtClean="0"/>
              <a:t>2</a:t>
            </a:r>
            <a:r>
              <a:rPr lang="en-US" dirty="0" smtClean="0"/>
              <a:t> city mapping.</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326" t="4330" r="1176" b="988"/>
          <a:stretch/>
        </p:blipFill>
        <p:spPr>
          <a:xfrm>
            <a:off x="4757450" y="1412776"/>
            <a:ext cx="4207190" cy="2980093"/>
          </a:xfrm>
          <a:prstGeom prst="rect">
            <a:avLst/>
          </a:prstGeom>
        </p:spPr>
      </p:pic>
      <p:sp>
        <p:nvSpPr>
          <p:cNvPr id="10" name="TextBox 9"/>
          <p:cNvSpPr txBox="1"/>
          <p:nvPr/>
        </p:nvSpPr>
        <p:spPr>
          <a:xfrm>
            <a:off x="246820" y="5912087"/>
            <a:ext cx="365806"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4770278" y="4392869"/>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2986956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Freeform 18">
            <a:hlinkClick r:id="rId2" action="ppaction://hlinksldjump"/>
          </p:cNvPr>
          <p:cNvSpPr/>
          <p:nvPr/>
        </p:nvSpPr>
        <p:spPr>
          <a:xfrm>
            <a:off x="179512" y="45937"/>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9" name="TextBox 8"/>
          <p:cNvSpPr txBox="1"/>
          <p:nvPr/>
        </p:nvSpPr>
        <p:spPr>
          <a:xfrm>
            <a:off x="3125001" y="10633"/>
            <a:ext cx="4974952" cy="461665"/>
          </a:xfrm>
          <a:prstGeom prst="rect">
            <a:avLst/>
          </a:prstGeom>
          <a:noFill/>
        </p:spPr>
        <p:txBody>
          <a:bodyPr wrap="none" rtlCol="0">
            <a:spAutoFit/>
          </a:bodyPr>
          <a:lstStyle/>
          <a:p>
            <a:pPr algn="ctr"/>
            <a:r>
              <a:rPr lang="en-US" sz="2400" b="1" dirty="0" smtClean="0">
                <a:solidFill>
                  <a:prstClr val="black"/>
                </a:solidFill>
                <a:cs typeface="Calibri" panose="020F0502020204030204" pitchFamily="34" charset="0"/>
              </a:rPr>
              <a:t>Background determination, Statistics</a:t>
            </a:r>
            <a:endParaRPr lang="en-US" sz="2400" b="1" dirty="0">
              <a:solidFill>
                <a:prstClr val="black"/>
              </a:solidFill>
              <a:cs typeface="Calibri" panose="020F0502020204030204" pitchFamily="34" charset="0"/>
            </a:endParaRPr>
          </a:p>
        </p:txBody>
      </p:sp>
      <p:sp>
        <p:nvSpPr>
          <p:cNvPr id="10" name="TextBox 9"/>
          <p:cNvSpPr txBox="1"/>
          <p:nvPr/>
        </p:nvSpPr>
        <p:spPr>
          <a:xfrm>
            <a:off x="4548530" y="771749"/>
            <a:ext cx="4184335" cy="1661993"/>
          </a:xfrm>
          <a:prstGeom prst="rect">
            <a:avLst/>
          </a:prstGeom>
          <a:noFill/>
        </p:spPr>
        <p:txBody>
          <a:bodyPr wrap="square" rtlCol="0">
            <a:spAutoFit/>
          </a:bodyPr>
          <a:lstStyle/>
          <a:p>
            <a:r>
              <a:rPr lang="en-US" dirty="0" smtClean="0"/>
              <a:t>For the determination of the background a moving average type algorithm has been used. </a:t>
            </a:r>
          </a:p>
          <a:p>
            <a:r>
              <a:rPr lang="en-US" dirty="0" smtClean="0"/>
              <a:t>	</a:t>
            </a:r>
            <a:r>
              <a:rPr lang="en-US" sz="2400" b="1" dirty="0" smtClean="0"/>
              <a:t>Half sample size: 250</a:t>
            </a:r>
          </a:p>
          <a:p>
            <a:r>
              <a:rPr lang="en-US" sz="2400" b="1" dirty="0" smtClean="0"/>
              <a:t>	2</a:t>
            </a:r>
            <a:r>
              <a:rPr lang="en-US" sz="2400" b="1" baseline="30000" dirty="0" smtClean="0"/>
              <a:t>nd</a:t>
            </a:r>
            <a:r>
              <a:rPr lang="en-US" sz="2400" b="1" dirty="0" smtClean="0"/>
              <a:t> lowest percentile</a:t>
            </a:r>
          </a:p>
        </p:txBody>
      </p:sp>
      <p:sp>
        <p:nvSpPr>
          <p:cNvPr id="13" name="TextBox 12"/>
          <p:cNvSpPr txBox="1"/>
          <p:nvPr/>
        </p:nvSpPr>
        <p:spPr>
          <a:xfrm>
            <a:off x="683568" y="1233414"/>
            <a:ext cx="2985369" cy="369332"/>
          </a:xfrm>
          <a:prstGeom prst="rect">
            <a:avLst/>
          </a:prstGeom>
          <a:noFill/>
        </p:spPr>
        <p:txBody>
          <a:bodyPr wrap="none" rtlCol="0">
            <a:spAutoFit/>
          </a:bodyPr>
          <a:lstStyle/>
          <a:p>
            <a:r>
              <a:rPr lang="en-US" dirty="0" smtClean="0"/>
              <a:t>Table 1. Background statistics.</a:t>
            </a:r>
            <a:endParaRPr lang="en-US" dirty="0"/>
          </a:p>
        </p:txBody>
      </p:sp>
      <p:sp>
        <p:nvSpPr>
          <p:cNvPr id="14" name="TextBox 13"/>
          <p:cNvSpPr txBox="1"/>
          <p:nvPr/>
        </p:nvSpPr>
        <p:spPr>
          <a:xfrm>
            <a:off x="1559801" y="4797152"/>
            <a:ext cx="1384866" cy="923330"/>
          </a:xfrm>
          <a:prstGeom prst="rect">
            <a:avLst/>
          </a:prstGeom>
          <a:noFill/>
        </p:spPr>
        <p:txBody>
          <a:bodyPr wrap="none" rtlCol="0">
            <a:spAutoFit/>
          </a:bodyPr>
          <a:lstStyle/>
          <a:p>
            <a:r>
              <a:rPr lang="en-US" dirty="0" smtClean="0"/>
              <a:t>Data loss: </a:t>
            </a:r>
          </a:p>
          <a:p>
            <a:r>
              <a:rPr lang="en-US" dirty="0" smtClean="0"/>
              <a:t>CO &lt; 2.50 %</a:t>
            </a:r>
          </a:p>
          <a:p>
            <a:r>
              <a:rPr lang="en-US" dirty="0" smtClean="0"/>
              <a:t>CO</a:t>
            </a:r>
            <a:r>
              <a:rPr lang="en-US" baseline="-25000" dirty="0" smtClean="0"/>
              <a:t>2</a:t>
            </a:r>
            <a:r>
              <a:rPr lang="en-US" dirty="0" smtClean="0"/>
              <a:t> &lt; 2.20 %</a:t>
            </a:r>
            <a:endParaRPr lang="en-US" dirty="0"/>
          </a:p>
        </p:txBody>
      </p:sp>
      <p:sp>
        <p:nvSpPr>
          <p:cNvPr id="15" name="TextBox 14"/>
          <p:cNvSpPr txBox="1"/>
          <p:nvPr/>
        </p:nvSpPr>
        <p:spPr>
          <a:xfrm>
            <a:off x="4548530" y="3207028"/>
            <a:ext cx="2474139" cy="369332"/>
          </a:xfrm>
          <a:prstGeom prst="rect">
            <a:avLst/>
          </a:prstGeom>
          <a:noFill/>
        </p:spPr>
        <p:txBody>
          <a:bodyPr wrap="none" rtlCol="0">
            <a:spAutoFit/>
          </a:bodyPr>
          <a:lstStyle/>
          <a:p>
            <a:r>
              <a:rPr lang="en-US" dirty="0" smtClean="0"/>
              <a:t>Table 2. Excess statistics.</a:t>
            </a:r>
            <a:endParaRPr lang="en-US" dirty="0"/>
          </a:p>
        </p:txBody>
      </p:sp>
      <p:sp>
        <p:nvSpPr>
          <p:cNvPr id="2" name="Footer Placeholder 1"/>
          <p:cNvSpPr>
            <a:spLocks noGrp="1"/>
          </p:cNvSpPr>
          <p:nvPr>
            <p:ph type="ftr" sz="quarter" idx="11"/>
          </p:nvPr>
        </p:nvSpPr>
        <p:spPr/>
        <p:txBody>
          <a:bodyPr/>
          <a:lstStyle/>
          <a:p>
            <a:pPr>
              <a:defRPr/>
            </a:pPr>
            <a:r>
              <a:rPr lang="en-US" smtClean="0"/>
              <a:t>corbu.marius@incas.ro</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88863733"/>
              </p:ext>
            </p:extLst>
          </p:nvPr>
        </p:nvGraphicFramePr>
        <p:xfrm>
          <a:off x="683568" y="1663262"/>
          <a:ext cx="3240360" cy="2989875"/>
        </p:xfrm>
        <a:graphic>
          <a:graphicData uri="http://schemas.openxmlformats.org/drawingml/2006/table">
            <a:tbl>
              <a:tblPr>
                <a:tableStyleId>{5C22544A-7EE6-4342-B048-85BDC9FD1C3A}</a:tableStyleId>
              </a:tblPr>
              <a:tblGrid>
                <a:gridCol w="983681">
                  <a:extLst>
                    <a:ext uri="{9D8B030D-6E8A-4147-A177-3AD203B41FA5}">
                      <a16:colId xmlns:a16="http://schemas.microsoft.com/office/drawing/2014/main" val="68827360"/>
                    </a:ext>
                  </a:extLst>
                </a:gridCol>
                <a:gridCol w="1080120">
                  <a:extLst>
                    <a:ext uri="{9D8B030D-6E8A-4147-A177-3AD203B41FA5}">
                      <a16:colId xmlns:a16="http://schemas.microsoft.com/office/drawing/2014/main" val="2791946082"/>
                    </a:ext>
                  </a:extLst>
                </a:gridCol>
                <a:gridCol w="1176559">
                  <a:extLst>
                    <a:ext uri="{9D8B030D-6E8A-4147-A177-3AD203B41FA5}">
                      <a16:colId xmlns:a16="http://schemas.microsoft.com/office/drawing/2014/main" val="746278339"/>
                    </a:ext>
                  </a:extLst>
                </a:gridCol>
              </a:tblGrid>
              <a:tr h="784842">
                <a:tc>
                  <a:txBody>
                    <a:bodyPr/>
                    <a:lstStyle/>
                    <a:p>
                      <a:pPr algn="ctr" fontAlgn="ctr"/>
                      <a:r>
                        <a:rPr lang="en-US" sz="1100" u="none" strike="noStrike">
                          <a:effectLst/>
                        </a:rPr>
                        <a:t>Trace gas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 (ppm)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a:t>
                      </a:r>
                      <a:r>
                        <a:rPr lang="en-US" sz="1100" u="none" strike="noStrike" baseline="-25000">
                          <a:effectLst/>
                        </a:rPr>
                        <a:t>2</a:t>
                      </a:r>
                      <a:r>
                        <a:rPr lang="en-US" sz="1100" u="none" strike="noStrike">
                          <a:effectLst/>
                        </a:rPr>
                        <a:t> (ppm)</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5554886"/>
                  </a:ext>
                </a:extLst>
              </a:tr>
              <a:tr h="747469">
                <a:tc>
                  <a:txBody>
                    <a:bodyPr/>
                    <a:lstStyle/>
                    <a:p>
                      <a:pPr algn="ctr" fontAlgn="ctr"/>
                      <a:r>
                        <a:rPr lang="en-US" sz="1100" u="none" strike="noStrike">
                          <a:effectLst/>
                        </a:rPr>
                        <a:t>Min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404.06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0194037"/>
                  </a:ext>
                </a:extLst>
              </a:tr>
              <a:tr h="728782">
                <a:tc>
                  <a:txBody>
                    <a:bodyPr/>
                    <a:lstStyle/>
                    <a:p>
                      <a:pPr algn="ctr" fontAlgn="ctr"/>
                      <a:r>
                        <a:rPr lang="en-US" sz="1100" u="none" strike="noStrike">
                          <a:effectLst/>
                        </a:rPr>
                        <a:t>Mean ±SD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0.172 ±0.02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404.45 ±0.44</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19727667"/>
                  </a:ext>
                </a:extLst>
              </a:tr>
              <a:tr h="728782">
                <a:tc>
                  <a:txBody>
                    <a:bodyPr/>
                    <a:lstStyle/>
                    <a:p>
                      <a:pPr algn="ctr" fontAlgn="ctr"/>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0.21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405.31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38727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7360030"/>
              </p:ext>
            </p:extLst>
          </p:nvPr>
        </p:nvGraphicFramePr>
        <p:xfrm>
          <a:off x="4548530" y="3632906"/>
          <a:ext cx="3119814" cy="2723443"/>
        </p:xfrm>
        <a:graphic>
          <a:graphicData uri="http://schemas.openxmlformats.org/drawingml/2006/table">
            <a:tbl>
              <a:tblPr>
                <a:tableStyleId>{5C22544A-7EE6-4342-B048-85BDC9FD1C3A}</a:tableStyleId>
              </a:tblPr>
              <a:tblGrid>
                <a:gridCol w="991729">
                  <a:extLst>
                    <a:ext uri="{9D8B030D-6E8A-4147-A177-3AD203B41FA5}">
                      <a16:colId xmlns:a16="http://schemas.microsoft.com/office/drawing/2014/main" val="1553098149"/>
                    </a:ext>
                  </a:extLst>
                </a:gridCol>
                <a:gridCol w="1033051">
                  <a:extLst>
                    <a:ext uri="{9D8B030D-6E8A-4147-A177-3AD203B41FA5}">
                      <a16:colId xmlns:a16="http://schemas.microsoft.com/office/drawing/2014/main" val="1640506325"/>
                    </a:ext>
                  </a:extLst>
                </a:gridCol>
                <a:gridCol w="1095034">
                  <a:extLst>
                    <a:ext uri="{9D8B030D-6E8A-4147-A177-3AD203B41FA5}">
                      <a16:colId xmlns:a16="http://schemas.microsoft.com/office/drawing/2014/main" val="2898742275"/>
                    </a:ext>
                  </a:extLst>
                </a:gridCol>
              </a:tblGrid>
              <a:tr h="714904">
                <a:tc>
                  <a:txBody>
                    <a:bodyPr/>
                    <a:lstStyle/>
                    <a:p>
                      <a:pPr algn="ctr" fontAlgn="ctr"/>
                      <a:r>
                        <a:rPr lang="en-US" sz="1100" u="none" strike="noStrike">
                          <a:effectLst/>
                        </a:rPr>
                        <a:t>Trace gas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 (ppm)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CO</a:t>
                      </a:r>
                      <a:r>
                        <a:rPr lang="en-US" sz="1100" u="none" strike="noStrike" baseline="-25000">
                          <a:effectLst/>
                        </a:rPr>
                        <a:t>2 </a:t>
                      </a:r>
                      <a:r>
                        <a:rPr lang="en-US" sz="1100" u="none" strike="noStrike">
                          <a:effectLst/>
                        </a:rPr>
                        <a:t>(ppm)</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2152109"/>
                  </a:ext>
                </a:extLst>
              </a:tr>
              <a:tr h="680861">
                <a:tc>
                  <a:txBody>
                    <a:bodyPr/>
                    <a:lstStyle/>
                    <a:p>
                      <a:pPr algn="ctr" fontAlgn="ctr"/>
                      <a:r>
                        <a:rPr lang="en-US" sz="1100" u="none" strike="noStrike">
                          <a:effectLst/>
                        </a:rPr>
                        <a:t>Min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1.24E-07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5.41E-04</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5203522"/>
                  </a:ext>
                </a:extLst>
              </a:tr>
              <a:tr h="663839">
                <a:tc>
                  <a:txBody>
                    <a:bodyPr/>
                    <a:lstStyle/>
                    <a:p>
                      <a:pPr algn="ctr" fontAlgn="ctr"/>
                      <a:r>
                        <a:rPr lang="en-US" sz="1100" u="none" strike="noStrike">
                          <a:effectLst/>
                        </a:rPr>
                        <a:t>Mean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33.54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1258.52</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339389"/>
                  </a:ext>
                </a:extLst>
              </a:tr>
              <a:tr h="663839">
                <a:tc>
                  <a:txBody>
                    <a:bodyPr/>
                    <a:lstStyle/>
                    <a:p>
                      <a:pPr algn="ctr" fontAlgn="ctr"/>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108.55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4829.15</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040553"/>
                  </a:ext>
                </a:extLst>
              </a:tr>
            </a:tbl>
          </a:graphicData>
        </a:graphic>
      </p:graphicFrame>
    </p:spTree>
    <p:extLst>
      <p:ext uri="{BB962C8B-B14F-4D97-AF65-F5344CB8AC3E}">
        <p14:creationId xmlns:p14="http://schemas.microsoft.com/office/powerpoint/2010/main" val="302006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5005" t="9051" r="11432" b="5901"/>
          <a:stretch/>
        </p:blipFill>
        <p:spPr>
          <a:xfrm>
            <a:off x="4631184" y="696178"/>
            <a:ext cx="3845451" cy="2995014"/>
          </a:xfrm>
          <a:prstGeom prst="rect">
            <a:avLst/>
          </a:prstGeom>
        </p:spPr>
      </p:pic>
      <p:sp>
        <p:nvSpPr>
          <p:cNvPr id="7" name="Right Arrow 6">
            <a:hlinkClick r:id="rId4" action="ppaction://hlinksldjump"/>
          </p:cNvPr>
          <p:cNvSpPr/>
          <p:nvPr/>
        </p:nvSpPr>
        <p:spPr>
          <a:xfrm>
            <a:off x="8501090" y="6357958"/>
            <a:ext cx="463550" cy="341313"/>
          </a:xfrm>
          <a:prstGeom prst="rightArrow">
            <a:avLst>
              <a:gd name="adj1" fmla="val 80037"/>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Freeform 18">
            <a:hlinkClick r:id="rId5" action="ppaction://hlinksldjump"/>
          </p:cNvPr>
          <p:cNvSpPr/>
          <p:nvPr/>
        </p:nvSpPr>
        <p:spPr>
          <a:xfrm>
            <a:off x="251520" y="188640"/>
            <a:ext cx="1649262" cy="893012"/>
          </a:xfrm>
          <a:prstGeom prst="snip2Same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65659" tIns="260463" rIns="365659" bIns="260463" numCol="1" spcCol="1270" anchor="ctr" anchorCtr="0">
            <a:noAutofit/>
          </a:bodyPr>
          <a:lstStyle/>
          <a:p>
            <a:pPr lvl="0" algn="ctr" defTabSz="1066800">
              <a:lnSpc>
                <a:spcPct val="90000"/>
              </a:lnSpc>
              <a:spcBef>
                <a:spcPct val="0"/>
              </a:spcBef>
              <a:spcAft>
                <a:spcPct val="35000"/>
              </a:spcAft>
            </a:pPr>
            <a:r>
              <a:rPr lang="en-US" sz="2000" b="1" kern="1200" dirty="0" smtClean="0"/>
              <a:t>Results</a:t>
            </a:r>
            <a:endParaRPr lang="en-US" sz="2000" b="1" kern="1200" dirty="0"/>
          </a:p>
        </p:txBody>
      </p:sp>
      <p:sp>
        <p:nvSpPr>
          <p:cNvPr id="8" name="TextBox 7"/>
          <p:cNvSpPr txBox="1"/>
          <p:nvPr/>
        </p:nvSpPr>
        <p:spPr>
          <a:xfrm>
            <a:off x="3009611" y="10633"/>
            <a:ext cx="5205720" cy="461665"/>
          </a:xfrm>
          <a:prstGeom prst="rect">
            <a:avLst/>
          </a:prstGeom>
          <a:noFill/>
        </p:spPr>
        <p:txBody>
          <a:bodyPr wrap="none" rtlCol="0">
            <a:spAutoFit/>
          </a:bodyPr>
          <a:lstStyle/>
          <a:p>
            <a:pPr algn="ctr"/>
            <a:r>
              <a:rPr lang="en-US" sz="2400" b="1" dirty="0">
                <a:solidFill>
                  <a:prstClr val="black"/>
                </a:solidFill>
                <a:cs typeface="Calibri" panose="020F0502020204030204" pitchFamily="34" charset="0"/>
              </a:rPr>
              <a:t>CO and CO</a:t>
            </a:r>
            <a:r>
              <a:rPr lang="en-US" sz="2400" b="1" baseline="-25000" dirty="0">
                <a:solidFill>
                  <a:prstClr val="black"/>
                </a:solidFill>
                <a:cs typeface="Calibri" panose="020F0502020204030204" pitchFamily="34" charset="0"/>
              </a:rPr>
              <a:t>2</a:t>
            </a:r>
            <a:r>
              <a:rPr lang="en-US" sz="2400" b="1" dirty="0">
                <a:solidFill>
                  <a:prstClr val="black"/>
                </a:solidFill>
                <a:cs typeface="Calibri" panose="020F0502020204030204" pitchFamily="34" charset="0"/>
              </a:rPr>
              <a:t> excess </a:t>
            </a:r>
            <a:r>
              <a:rPr lang="en-US" sz="2400" b="1" dirty="0" smtClean="0">
                <a:solidFill>
                  <a:prstClr val="black"/>
                </a:solidFill>
                <a:cs typeface="Calibri" panose="020F0502020204030204" pitchFamily="34" charset="0"/>
              </a:rPr>
              <a:t>levels, </a:t>
            </a:r>
            <a:r>
              <a:rPr lang="en-US" sz="2400" b="1" dirty="0">
                <a:solidFill>
                  <a:prstClr val="black"/>
                </a:solidFill>
                <a:cs typeface="Calibri" panose="020F0502020204030204" pitchFamily="34" charset="0"/>
              </a:rPr>
              <a:t>CO:CO</a:t>
            </a:r>
            <a:r>
              <a:rPr lang="en-US" sz="2400" b="1" baseline="-25000" dirty="0">
                <a:solidFill>
                  <a:prstClr val="black"/>
                </a:solidFill>
                <a:cs typeface="Calibri" panose="020F0502020204030204" pitchFamily="34" charset="0"/>
              </a:rPr>
              <a:t>2</a:t>
            </a:r>
            <a:r>
              <a:rPr lang="en-US" sz="2400" b="1" dirty="0">
                <a:solidFill>
                  <a:prstClr val="black"/>
                </a:solidFill>
                <a:cs typeface="Calibri" panose="020F0502020204030204" pitchFamily="34" charset="0"/>
              </a:rPr>
              <a:t> </a:t>
            </a:r>
            <a:r>
              <a:rPr lang="en-US" sz="2400" b="1" dirty="0" smtClean="0">
                <a:solidFill>
                  <a:prstClr val="black"/>
                </a:solidFill>
                <a:cs typeface="Calibri" panose="020F0502020204030204" pitchFamily="34" charset="0"/>
              </a:rPr>
              <a:t>ratio </a:t>
            </a:r>
            <a:endParaRPr lang="en-US" sz="2400" b="1" dirty="0">
              <a:solidFill>
                <a:prstClr val="black"/>
              </a:solidFill>
              <a:cs typeface="Calibri" panose="020F0502020204030204" pitchFamily="34" charset="0"/>
            </a:endParaRPr>
          </a:p>
        </p:txBody>
      </p:sp>
      <p:sp>
        <p:nvSpPr>
          <p:cNvPr id="12" name="TextBox 11"/>
          <p:cNvSpPr txBox="1"/>
          <p:nvPr/>
        </p:nvSpPr>
        <p:spPr>
          <a:xfrm>
            <a:off x="-49204" y="4482913"/>
            <a:ext cx="365806"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4663695" y="3180676"/>
            <a:ext cx="377026" cy="369332"/>
          </a:xfrm>
          <a:prstGeom prst="rect">
            <a:avLst/>
          </a:prstGeom>
          <a:noFill/>
        </p:spPr>
        <p:txBody>
          <a:bodyPr wrap="none" rtlCol="0">
            <a:spAutoFit/>
          </a:bodyPr>
          <a:lstStyle/>
          <a:p>
            <a:r>
              <a:rPr lang="en-US" dirty="0"/>
              <a:t>b</a:t>
            </a:r>
            <a:r>
              <a:rPr lang="en-US" dirty="0" smtClean="0"/>
              <a:t>)</a:t>
            </a:r>
            <a:endParaRPr lang="en-US" dirty="0"/>
          </a:p>
        </p:txBody>
      </p:sp>
      <p:sp>
        <p:nvSpPr>
          <p:cNvPr id="13" name="TextBox 12"/>
          <p:cNvSpPr txBox="1"/>
          <p:nvPr/>
        </p:nvSpPr>
        <p:spPr>
          <a:xfrm>
            <a:off x="316603" y="4921302"/>
            <a:ext cx="4111382" cy="1200329"/>
          </a:xfrm>
          <a:prstGeom prst="rect">
            <a:avLst/>
          </a:prstGeom>
          <a:noFill/>
        </p:spPr>
        <p:txBody>
          <a:bodyPr wrap="square" rtlCol="0">
            <a:spAutoFit/>
          </a:bodyPr>
          <a:lstStyle/>
          <a:p>
            <a:r>
              <a:rPr lang="en-US" dirty="0" smtClean="0"/>
              <a:t>Fig. 2. a) Measurements near Thermo-electrical Plant.</a:t>
            </a:r>
          </a:p>
          <a:p>
            <a:r>
              <a:rPr lang="en-US" dirty="0" smtClean="0"/>
              <a:t>b) CO and CO</a:t>
            </a:r>
            <a:r>
              <a:rPr lang="en-US" baseline="-25000" dirty="0" smtClean="0"/>
              <a:t>2</a:t>
            </a:r>
            <a:r>
              <a:rPr lang="en-US" dirty="0" smtClean="0"/>
              <a:t> excess level.</a:t>
            </a:r>
          </a:p>
          <a:p>
            <a:r>
              <a:rPr lang="en-US" dirty="0" smtClean="0"/>
              <a:t>c) CO:CO</a:t>
            </a:r>
            <a:r>
              <a:rPr lang="en-US" baseline="-25000" dirty="0" smtClean="0"/>
              <a:t>2</a:t>
            </a:r>
            <a:r>
              <a:rPr lang="en-US" dirty="0" smtClean="0"/>
              <a:t> ratio. </a:t>
            </a:r>
            <a:endParaRPr lang="en-US" dirty="0"/>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4326" t="4330" r="1176" b="988"/>
          <a:stretch/>
        </p:blipFill>
        <p:spPr>
          <a:xfrm>
            <a:off x="316602" y="2005089"/>
            <a:ext cx="3981287" cy="2820078"/>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8220" t="10101" r="11432" b="5901"/>
          <a:stretch/>
        </p:blipFill>
        <p:spPr>
          <a:xfrm>
            <a:off x="4836702" y="3550008"/>
            <a:ext cx="3571640" cy="2857312"/>
          </a:xfrm>
          <a:prstGeom prst="rect">
            <a:avLst/>
          </a:prstGeom>
        </p:spPr>
      </p:pic>
      <p:sp>
        <p:nvSpPr>
          <p:cNvPr id="14" name="TextBox 13"/>
          <p:cNvSpPr txBox="1"/>
          <p:nvPr/>
        </p:nvSpPr>
        <p:spPr>
          <a:xfrm>
            <a:off x="4874069" y="6092602"/>
            <a:ext cx="352982" cy="369332"/>
          </a:xfrm>
          <a:prstGeom prst="rect">
            <a:avLst/>
          </a:prstGeom>
          <a:noFill/>
        </p:spPr>
        <p:txBody>
          <a:bodyPr wrap="none" rtlCol="0">
            <a:spAutoFit/>
          </a:bodyPr>
          <a:lstStyle/>
          <a:p>
            <a:r>
              <a:rPr lang="en-US" dirty="0"/>
              <a:t>c</a:t>
            </a:r>
            <a:r>
              <a:rPr lang="en-US" dirty="0" smtClean="0"/>
              <a:t>)</a:t>
            </a:r>
            <a:endParaRPr lang="en-US" dirty="0"/>
          </a:p>
        </p:txBody>
      </p:sp>
      <p:sp>
        <p:nvSpPr>
          <p:cNvPr id="2" name="Footer Placeholder 1"/>
          <p:cNvSpPr>
            <a:spLocks noGrp="1"/>
          </p:cNvSpPr>
          <p:nvPr>
            <p:ph type="ftr" sz="quarter" idx="11"/>
          </p:nvPr>
        </p:nvSpPr>
        <p:spPr>
          <a:xfrm>
            <a:off x="3089718" y="6448175"/>
            <a:ext cx="2895600" cy="365125"/>
          </a:xfrm>
        </p:spPr>
        <p:txBody>
          <a:bodyPr/>
          <a:lstStyle/>
          <a:p>
            <a:pPr>
              <a:defRPr/>
            </a:pPr>
            <a:r>
              <a:rPr lang="en-US" smtClean="0"/>
              <a:t>corbu.marius@incas.ro</a:t>
            </a:r>
            <a:endParaRPr lang="en-US"/>
          </a:p>
        </p:txBody>
      </p:sp>
    </p:spTree>
    <p:extLst>
      <p:ext uri="{BB962C8B-B14F-4D97-AF65-F5344CB8AC3E}">
        <p14:creationId xmlns:p14="http://schemas.microsoft.com/office/powerpoint/2010/main" val="3414001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4128</TotalTime>
  <Words>1165</Words>
  <Application>Microsoft Office PowerPoint</Application>
  <PresentationFormat>On-screen Show (4:3)</PresentationFormat>
  <Paragraphs>245</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Monotype Corsiva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Gabriela Iorga</dc:creator>
  <cp:lastModifiedBy>Corbu Marius</cp:lastModifiedBy>
  <cp:revision>233</cp:revision>
  <dcterms:created xsi:type="dcterms:W3CDTF">2019-03-24T10:57:31Z</dcterms:created>
  <dcterms:modified xsi:type="dcterms:W3CDTF">2020-05-05T07:14:34Z</dcterms:modified>
</cp:coreProperties>
</file>