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176" r:id="rId5"/>
  </p:sldMasterIdLst>
  <p:notesMasterIdLst>
    <p:notesMasterId r:id="rId13"/>
  </p:notesMasterIdLst>
  <p:handoutMasterIdLst>
    <p:handoutMasterId r:id="rId14"/>
  </p:handoutMasterIdLst>
  <p:sldIdLst>
    <p:sldId id="351" r:id="rId6"/>
    <p:sldId id="377" r:id="rId7"/>
    <p:sldId id="386" r:id="rId8"/>
    <p:sldId id="367" r:id="rId9"/>
    <p:sldId id="371" r:id="rId10"/>
    <p:sldId id="388" r:id="rId11"/>
    <p:sldId id="387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B0B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4698" autoAdjust="0"/>
  </p:normalViewPr>
  <p:slideViewPr>
    <p:cSldViewPr snapToGrid="0" snapToObjects="1">
      <p:cViewPr>
        <p:scale>
          <a:sx n="80" d="100"/>
          <a:sy n="80" d="100"/>
        </p:scale>
        <p:origin x="-168" y="-341"/>
      </p:cViewPr>
      <p:guideLst>
        <p:guide orient="horz" pos="2701"/>
        <p:guide pos="3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D82A5-FE05-45F5-9246-668F5310128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9BBD576-0A1F-4D60-9E54-AA94DA531EBF}">
      <dgm:prSet/>
      <dgm:spPr/>
      <dgm:t>
        <a:bodyPr/>
        <a:lstStyle/>
        <a:p>
          <a:endParaRPr lang="fi-FI"/>
        </a:p>
      </dgm:t>
    </dgm:pt>
    <dgm:pt modelId="{9378D09E-71AC-405E-9B97-EE9F4C7ED0EC}" type="parTrans" cxnId="{A869C150-9055-46AA-8179-42AB9FFFA9E5}">
      <dgm:prSet/>
      <dgm:spPr/>
      <dgm:t>
        <a:bodyPr/>
        <a:lstStyle/>
        <a:p>
          <a:endParaRPr lang="fi-FI"/>
        </a:p>
      </dgm:t>
    </dgm:pt>
    <dgm:pt modelId="{43810A6E-193E-4A5B-AF63-82B7EDC82479}" type="sibTrans" cxnId="{A869C150-9055-46AA-8179-42AB9FFFA9E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25CFD17B-221B-4AE4-8B13-9F36E4BCD78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Minimum soil disturbance</a:t>
          </a:r>
          <a:endParaRPr lang="fi-FI" sz="1400" dirty="0">
            <a:solidFill>
              <a:schemeClr val="bg1"/>
            </a:solidFill>
          </a:endParaRPr>
        </a:p>
      </dgm:t>
    </dgm:pt>
    <dgm:pt modelId="{E7E47B05-8A18-4024-8503-38C33F21D5F5}" type="parTrans" cxnId="{C2B7D5B2-00EC-4365-892A-2B6B81049A48}">
      <dgm:prSet/>
      <dgm:spPr/>
      <dgm:t>
        <a:bodyPr/>
        <a:lstStyle/>
        <a:p>
          <a:endParaRPr lang="fi-FI"/>
        </a:p>
      </dgm:t>
    </dgm:pt>
    <dgm:pt modelId="{57967F5F-2920-4C62-B259-96BC2A4E2FCE}" type="sibTrans" cxnId="{C2B7D5B2-00EC-4365-892A-2B6B81049A48}">
      <dgm:prSet/>
      <dgm:spPr/>
      <dgm:t>
        <a:bodyPr/>
        <a:lstStyle/>
        <a:p>
          <a:endParaRPr lang="fi-FI"/>
        </a:p>
      </dgm:t>
    </dgm:pt>
    <dgm:pt modelId="{04ADC566-D8A4-4A69-B6C4-42E1D70F26EB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Permanent soil cover</a:t>
          </a:r>
          <a:endParaRPr lang="fi-FI" sz="1400" dirty="0">
            <a:solidFill>
              <a:schemeClr val="bg1"/>
            </a:solidFill>
          </a:endParaRPr>
        </a:p>
      </dgm:t>
    </dgm:pt>
    <dgm:pt modelId="{B8796751-3471-4453-AE56-56670100D4A8}" type="parTrans" cxnId="{100D0FCE-69C9-4B18-B76E-8F0A652D2746}">
      <dgm:prSet/>
      <dgm:spPr/>
      <dgm:t>
        <a:bodyPr/>
        <a:lstStyle/>
        <a:p>
          <a:endParaRPr lang="fi-FI"/>
        </a:p>
      </dgm:t>
    </dgm:pt>
    <dgm:pt modelId="{5EADE046-37E6-4D42-8027-F800DA5C656B}" type="sibTrans" cxnId="{100D0FCE-69C9-4B18-B76E-8F0A652D2746}">
      <dgm:prSet/>
      <dgm:spPr/>
      <dgm:t>
        <a:bodyPr/>
        <a:lstStyle/>
        <a:p>
          <a:endParaRPr lang="fi-FI"/>
        </a:p>
      </dgm:t>
    </dgm:pt>
    <dgm:pt modelId="{40C947FE-40B6-4515-B080-2B438EC8B6A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Crop rotation and intercropping</a:t>
          </a:r>
          <a:endParaRPr lang="fi-FI" sz="1400" dirty="0">
            <a:solidFill>
              <a:schemeClr val="bg1"/>
            </a:solidFill>
          </a:endParaRPr>
        </a:p>
      </dgm:t>
    </dgm:pt>
    <dgm:pt modelId="{5DAE106B-CDDA-42A4-B563-FA6FC9B9F6F2}" type="parTrans" cxnId="{95778DA1-5F04-44C1-8026-574E40F88AC7}">
      <dgm:prSet/>
      <dgm:spPr/>
      <dgm:t>
        <a:bodyPr/>
        <a:lstStyle/>
        <a:p>
          <a:endParaRPr lang="fi-FI"/>
        </a:p>
      </dgm:t>
    </dgm:pt>
    <dgm:pt modelId="{2940258B-5BB3-4CCA-AC8E-7A0F9B335414}" type="sibTrans" cxnId="{95778DA1-5F04-44C1-8026-574E40F88AC7}">
      <dgm:prSet/>
      <dgm:spPr/>
      <dgm:t>
        <a:bodyPr/>
        <a:lstStyle/>
        <a:p>
          <a:endParaRPr lang="fi-FI"/>
        </a:p>
      </dgm:t>
    </dgm:pt>
    <dgm:pt modelId="{26DA2503-550D-4745-B3A0-7A6E86E9DA7C}" type="pres">
      <dgm:prSet presAssocID="{D10D82A5-FE05-45F5-9246-668F5310128B}" presName="Name0" presStyleCnt="0">
        <dgm:presLayoutVars>
          <dgm:dir/>
        </dgm:presLayoutVars>
      </dgm:prSet>
      <dgm:spPr/>
      <dgm:t>
        <a:bodyPr/>
        <a:lstStyle/>
        <a:p>
          <a:endParaRPr lang="fi-FI"/>
        </a:p>
      </dgm:t>
    </dgm:pt>
    <dgm:pt modelId="{E8EDF42B-B011-433A-AA63-3C33D0999383}" type="pres">
      <dgm:prSet presAssocID="{43810A6E-193E-4A5B-AF63-82B7EDC82479}" presName="picture_1" presStyleLbl="bgImgPlace1" presStyleIdx="0" presStyleCnt="1" custLinFactNeighborX="12855" custLinFactNeighborY="-34481"/>
      <dgm:spPr/>
      <dgm:t>
        <a:bodyPr/>
        <a:lstStyle/>
        <a:p>
          <a:endParaRPr lang="fi-FI"/>
        </a:p>
      </dgm:t>
    </dgm:pt>
    <dgm:pt modelId="{00458A9A-15C9-4089-BE5E-7ADA6DAE1BB1}" type="pres">
      <dgm:prSet presAssocID="{19BBD576-0A1F-4D60-9E54-AA94DA531EB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C3E12A-03ED-4FB6-A86C-803D23039335}" type="pres">
      <dgm:prSet presAssocID="{D10D82A5-FE05-45F5-9246-668F5310128B}" presName="linV" presStyleCnt="0"/>
      <dgm:spPr/>
    </dgm:pt>
    <dgm:pt modelId="{16F92D6E-87BE-4CC1-867D-D5D55E3EB1CC}" type="pres">
      <dgm:prSet presAssocID="{25CFD17B-221B-4AE4-8B13-9F36E4BCD780}" presName="pair" presStyleCnt="0"/>
      <dgm:spPr/>
    </dgm:pt>
    <dgm:pt modelId="{DFBD20E5-F188-4011-85C5-694EF4A95AE3}" type="pres">
      <dgm:prSet presAssocID="{25CFD17B-221B-4AE4-8B13-9F36E4BCD780}" presName="spaceH" presStyleLbl="node1" presStyleIdx="0" presStyleCnt="0"/>
      <dgm:spPr/>
    </dgm:pt>
    <dgm:pt modelId="{AD8161B4-DF6C-4394-A787-83FBBE842FA5}" type="pres">
      <dgm:prSet presAssocID="{25CFD17B-221B-4AE4-8B13-9F36E4BCD780}" presName="desPictures" presStyleLbl="align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88F3F145-3908-449B-ADA1-6F07B10207B9}" type="pres">
      <dgm:prSet presAssocID="{25CFD17B-221B-4AE4-8B13-9F36E4BCD780}" presName="desTextWrapper" presStyleCnt="0"/>
      <dgm:spPr/>
    </dgm:pt>
    <dgm:pt modelId="{B9CB7E7D-C292-4023-BE2C-50C45C9D4BED}" type="pres">
      <dgm:prSet presAssocID="{25CFD17B-221B-4AE4-8B13-9F36E4BCD780}" presName="desText" presStyleLbl="revTx" presStyleIdx="0" presStyleCnt="3" custScaleX="144259" custLinFactNeighborX="6350" custLinFactNeighborY="-70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179FF1-B249-4298-B81F-2C544C3CF72A}" type="pres">
      <dgm:prSet presAssocID="{57967F5F-2920-4C62-B259-96BC2A4E2FCE}" presName="spaceV" presStyleCnt="0"/>
      <dgm:spPr/>
    </dgm:pt>
    <dgm:pt modelId="{9EE204E5-A8FD-4AF1-868A-DD2F3E9D59A8}" type="pres">
      <dgm:prSet presAssocID="{04ADC566-D8A4-4A69-B6C4-42E1D70F26EB}" presName="pair" presStyleCnt="0"/>
      <dgm:spPr/>
    </dgm:pt>
    <dgm:pt modelId="{AFA3E24B-994A-4BB7-BA79-F42143BF5FE9}" type="pres">
      <dgm:prSet presAssocID="{04ADC566-D8A4-4A69-B6C4-42E1D70F26EB}" presName="spaceH" presStyleLbl="node1" presStyleIdx="0" presStyleCnt="0"/>
      <dgm:spPr/>
    </dgm:pt>
    <dgm:pt modelId="{FB60FDE0-8459-4059-A6EE-AC570FF57AC9}" type="pres">
      <dgm:prSet presAssocID="{04ADC566-D8A4-4A69-B6C4-42E1D70F26EB}" presName="desPictures" presStyleLbl="align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4D98EFD-FDC8-4144-B057-2DFD3C67A46A}" type="pres">
      <dgm:prSet presAssocID="{04ADC566-D8A4-4A69-B6C4-42E1D70F26EB}" presName="desTextWrapper" presStyleCnt="0"/>
      <dgm:spPr/>
    </dgm:pt>
    <dgm:pt modelId="{531723A4-14EF-4FEA-BB04-26E453D1E0CE}" type="pres">
      <dgm:prSet presAssocID="{04ADC566-D8A4-4A69-B6C4-42E1D70F26EB}" presName="desText" presStyleLbl="revTx" presStyleIdx="1" presStyleCnt="3" custScaleX="1273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AE1931-20C8-4011-BE0F-FBD159550452}" type="pres">
      <dgm:prSet presAssocID="{5EADE046-37E6-4D42-8027-F800DA5C656B}" presName="spaceV" presStyleCnt="0"/>
      <dgm:spPr/>
    </dgm:pt>
    <dgm:pt modelId="{C0CC6331-50F0-4C86-995A-65EF1F0D8773}" type="pres">
      <dgm:prSet presAssocID="{40C947FE-40B6-4515-B080-2B438EC8B6A0}" presName="pair" presStyleCnt="0"/>
      <dgm:spPr/>
    </dgm:pt>
    <dgm:pt modelId="{C1DFF068-1436-42D6-AFEE-155B0FDE4A24}" type="pres">
      <dgm:prSet presAssocID="{40C947FE-40B6-4515-B080-2B438EC8B6A0}" presName="spaceH" presStyleLbl="node1" presStyleIdx="0" presStyleCnt="0"/>
      <dgm:spPr/>
    </dgm:pt>
    <dgm:pt modelId="{BBFB1B1A-A92B-4372-B018-F5791156A095}" type="pres">
      <dgm:prSet presAssocID="{40C947FE-40B6-4515-B080-2B438EC8B6A0}" presName="desPictures" presStyleLbl="align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fi-FI"/>
        </a:p>
      </dgm:t>
    </dgm:pt>
    <dgm:pt modelId="{ADD79A85-DDFD-43FF-8C14-089B6AF7BFE0}" type="pres">
      <dgm:prSet presAssocID="{40C947FE-40B6-4515-B080-2B438EC8B6A0}" presName="desTextWrapper" presStyleCnt="0"/>
      <dgm:spPr/>
    </dgm:pt>
    <dgm:pt modelId="{6939AEF8-E580-498B-8843-5A31915D3274}" type="pres">
      <dgm:prSet presAssocID="{40C947FE-40B6-4515-B080-2B438EC8B6A0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7836325-9186-43F3-B6BB-EBBA56A6C7D1}" type="pres">
      <dgm:prSet presAssocID="{D10D82A5-FE05-45F5-9246-668F5310128B}" presName="maxNode" presStyleCnt="0"/>
      <dgm:spPr/>
    </dgm:pt>
    <dgm:pt modelId="{7E847A7D-F181-4309-A223-36A6F5C32BA9}" type="pres">
      <dgm:prSet presAssocID="{D10D82A5-FE05-45F5-9246-668F5310128B}" presName="Name33" presStyleCnt="0"/>
      <dgm:spPr/>
    </dgm:pt>
  </dgm:ptLst>
  <dgm:cxnLst>
    <dgm:cxn modelId="{C2B7D5B2-00EC-4365-892A-2B6B81049A48}" srcId="{D10D82A5-FE05-45F5-9246-668F5310128B}" destId="{25CFD17B-221B-4AE4-8B13-9F36E4BCD780}" srcOrd="1" destOrd="0" parTransId="{E7E47B05-8A18-4024-8503-38C33F21D5F5}" sibTransId="{57967F5F-2920-4C62-B259-96BC2A4E2FCE}"/>
    <dgm:cxn modelId="{100D0FCE-69C9-4B18-B76E-8F0A652D2746}" srcId="{D10D82A5-FE05-45F5-9246-668F5310128B}" destId="{04ADC566-D8A4-4A69-B6C4-42E1D70F26EB}" srcOrd="2" destOrd="0" parTransId="{B8796751-3471-4453-AE56-56670100D4A8}" sibTransId="{5EADE046-37E6-4D42-8027-F800DA5C656B}"/>
    <dgm:cxn modelId="{A869C150-9055-46AA-8179-42AB9FFFA9E5}" srcId="{D10D82A5-FE05-45F5-9246-668F5310128B}" destId="{19BBD576-0A1F-4D60-9E54-AA94DA531EBF}" srcOrd="0" destOrd="0" parTransId="{9378D09E-71AC-405E-9B97-EE9F4C7ED0EC}" sibTransId="{43810A6E-193E-4A5B-AF63-82B7EDC82479}"/>
    <dgm:cxn modelId="{C0123D3A-F53A-41BE-AE4F-ECBD1379C8D5}" type="presOf" srcId="{43810A6E-193E-4A5B-AF63-82B7EDC82479}" destId="{E8EDF42B-B011-433A-AA63-3C33D0999383}" srcOrd="0" destOrd="0" presId="urn:microsoft.com/office/officeart/2008/layout/AccentedPicture"/>
    <dgm:cxn modelId="{CC99CE78-EDBC-497A-A184-44D98B518102}" type="presOf" srcId="{04ADC566-D8A4-4A69-B6C4-42E1D70F26EB}" destId="{531723A4-14EF-4FEA-BB04-26E453D1E0CE}" srcOrd="0" destOrd="0" presId="urn:microsoft.com/office/officeart/2008/layout/AccentedPicture"/>
    <dgm:cxn modelId="{987B6961-5DF2-4518-B413-B4DC9C2B6A5F}" type="presOf" srcId="{D10D82A5-FE05-45F5-9246-668F5310128B}" destId="{26DA2503-550D-4745-B3A0-7A6E86E9DA7C}" srcOrd="0" destOrd="0" presId="urn:microsoft.com/office/officeart/2008/layout/AccentedPicture"/>
    <dgm:cxn modelId="{95778DA1-5F04-44C1-8026-574E40F88AC7}" srcId="{D10D82A5-FE05-45F5-9246-668F5310128B}" destId="{40C947FE-40B6-4515-B080-2B438EC8B6A0}" srcOrd="3" destOrd="0" parTransId="{5DAE106B-CDDA-42A4-B563-FA6FC9B9F6F2}" sibTransId="{2940258B-5BB3-4CCA-AC8E-7A0F9B335414}"/>
    <dgm:cxn modelId="{FB6C3C56-7850-4D03-95EC-F013A96410E6}" type="presOf" srcId="{40C947FE-40B6-4515-B080-2B438EC8B6A0}" destId="{6939AEF8-E580-498B-8843-5A31915D3274}" srcOrd="0" destOrd="0" presId="urn:microsoft.com/office/officeart/2008/layout/AccentedPicture"/>
    <dgm:cxn modelId="{91E37B5E-7F53-419D-98E1-31CF8BACC91B}" type="presOf" srcId="{19BBD576-0A1F-4D60-9E54-AA94DA531EBF}" destId="{00458A9A-15C9-4089-BE5E-7ADA6DAE1BB1}" srcOrd="0" destOrd="0" presId="urn:microsoft.com/office/officeart/2008/layout/AccentedPicture"/>
    <dgm:cxn modelId="{65604856-47C0-41A4-95BB-C0A7AA1D4884}" type="presOf" srcId="{25CFD17B-221B-4AE4-8B13-9F36E4BCD780}" destId="{B9CB7E7D-C292-4023-BE2C-50C45C9D4BED}" srcOrd="0" destOrd="0" presId="urn:microsoft.com/office/officeart/2008/layout/AccentedPicture"/>
    <dgm:cxn modelId="{BECBE6F4-5E2E-41D3-BD92-1F7D9E1A08D2}" type="presParOf" srcId="{26DA2503-550D-4745-B3A0-7A6E86E9DA7C}" destId="{E8EDF42B-B011-433A-AA63-3C33D0999383}" srcOrd="0" destOrd="0" presId="urn:microsoft.com/office/officeart/2008/layout/AccentedPicture"/>
    <dgm:cxn modelId="{32A3D6EA-04E1-49E2-8A99-F7BE7EC900AA}" type="presParOf" srcId="{26DA2503-550D-4745-B3A0-7A6E86E9DA7C}" destId="{00458A9A-15C9-4089-BE5E-7ADA6DAE1BB1}" srcOrd="1" destOrd="0" presId="urn:microsoft.com/office/officeart/2008/layout/AccentedPicture"/>
    <dgm:cxn modelId="{DE5C4B98-9659-463E-8AF0-34700566E553}" type="presParOf" srcId="{26DA2503-550D-4745-B3A0-7A6E86E9DA7C}" destId="{A8C3E12A-03ED-4FB6-A86C-803D23039335}" srcOrd="2" destOrd="0" presId="urn:microsoft.com/office/officeart/2008/layout/AccentedPicture"/>
    <dgm:cxn modelId="{4B104D5E-DB79-46FF-872C-7A4F37296622}" type="presParOf" srcId="{A8C3E12A-03ED-4FB6-A86C-803D23039335}" destId="{16F92D6E-87BE-4CC1-867D-D5D55E3EB1CC}" srcOrd="0" destOrd="0" presId="urn:microsoft.com/office/officeart/2008/layout/AccentedPicture"/>
    <dgm:cxn modelId="{63D78E5F-9770-4A7E-BAF9-D39138EDCFFF}" type="presParOf" srcId="{16F92D6E-87BE-4CC1-867D-D5D55E3EB1CC}" destId="{DFBD20E5-F188-4011-85C5-694EF4A95AE3}" srcOrd="0" destOrd="0" presId="urn:microsoft.com/office/officeart/2008/layout/AccentedPicture"/>
    <dgm:cxn modelId="{F176438C-C688-4B50-BA21-4AE714C4E617}" type="presParOf" srcId="{16F92D6E-87BE-4CC1-867D-D5D55E3EB1CC}" destId="{AD8161B4-DF6C-4394-A787-83FBBE842FA5}" srcOrd="1" destOrd="0" presId="urn:microsoft.com/office/officeart/2008/layout/AccentedPicture"/>
    <dgm:cxn modelId="{66C966A6-3EC7-4CE5-B122-4537DB23EF2D}" type="presParOf" srcId="{16F92D6E-87BE-4CC1-867D-D5D55E3EB1CC}" destId="{88F3F145-3908-449B-ADA1-6F07B10207B9}" srcOrd="2" destOrd="0" presId="urn:microsoft.com/office/officeart/2008/layout/AccentedPicture"/>
    <dgm:cxn modelId="{4D1040D4-1B0B-43CB-9753-7ADD8B54F5B2}" type="presParOf" srcId="{88F3F145-3908-449B-ADA1-6F07B10207B9}" destId="{B9CB7E7D-C292-4023-BE2C-50C45C9D4BED}" srcOrd="0" destOrd="0" presId="urn:microsoft.com/office/officeart/2008/layout/AccentedPicture"/>
    <dgm:cxn modelId="{6F562160-3D48-4603-B6E1-D82BAAB9D561}" type="presParOf" srcId="{A8C3E12A-03ED-4FB6-A86C-803D23039335}" destId="{4A179FF1-B249-4298-B81F-2C544C3CF72A}" srcOrd="1" destOrd="0" presId="urn:microsoft.com/office/officeart/2008/layout/AccentedPicture"/>
    <dgm:cxn modelId="{7CD20C47-F09B-4CAE-9C60-F2E784F66797}" type="presParOf" srcId="{A8C3E12A-03ED-4FB6-A86C-803D23039335}" destId="{9EE204E5-A8FD-4AF1-868A-DD2F3E9D59A8}" srcOrd="2" destOrd="0" presId="urn:microsoft.com/office/officeart/2008/layout/AccentedPicture"/>
    <dgm:cxn modelId="{CDCE7717-4570-4257-A45B-6C8E85298552}" type="presParOf" srcId="{9EE204E5-A8FD-4AF1-868A-DD2F3E9D59A8}" destId="{AFA3E24B-994A-4BB7-BA79-F42143BF5FE9}" srcOrd="0" destOrd="0" presId="urn:microsoft.com/office/officeart/2008/layout/AccentedPicture"/>
    <dgm:cxn modelId="{E1CCD798-C7CA-4E1B-9B2A-4F2264CDA23C}" type="presParOf" srcId="{9EE204E5-A8FD-4AF1-868A-DD2F3E9D59A8}" destId="{FB60FDE0-8459-4059-A6EE-AC570FF57AC9}" srcOrd="1" destOrd="0" presId="urn:microsoft.com/office/officeart/2008/layout/AccentedPicture"/>
    <dgm:cxn modelId="{8C78E8B7-4191-40BF-A571-CCD56DE8AD80}" type="presParOf" srcId="{9EE204E5-A8FD-4AF1-868A-DD2F3E9D59A8}" destId="{F4D98EFD-FDC8-4144-B057-2DFD3C67A46A}" srcOrd="2" destOrd="0" presId="urn:microsoft.com/office/officeart/2008/layout/AccentedPicture"/>
    <dgm:cxn modelId="{3EB01178-1D23-4BD5-AC58-06978EA96697}" type="presParOf" srcId="{F4D98EFD-FDC8-4144-B057-2DFD3C67A46A}" destId="{531723A4-14EF-4FEA-BB04-26E453D1E0CE}" srcOrd="0" destOrd="0" presId="urn:microsoft.com/office/officeart/2008/layout/AccentedPicture"/>
    <dgm:cxn modelId="{AE7DD052-FB99-40A5-90B3-B38D1ACCFEE7}" type="presParOf" srcId="{A8C3E12A-03ED-4FB6-A86C-803D23039335}" destId="{E6AE1931-20C8-4011-BE0F-FBD159550452}" srcOrd="3" destOrd="0" presId="urn:microsoft.com/office/officeart/2008/layout/AccentedPicture"/>
    <dgm:cxn modelId="{151FCB73-EA00-4FDE-AAE9-012732EB4345}" type="presParOf" srcId="{A8C3E12A-03ED-4FB6-A86C-803D23039335}" destId="{C0CC6331-50F0-4C86-995A-65EF1F0D8773}" srcOrd="4" destOrd="0" presId="urn:microsoft.com/office/officeart/2008/layout/AccentedPicture"/>
    <dgm:cxn modelId="{2C050058-4AAC-4DD4-837B-4BB4636AC6A6}" type="presParOf" srcId="{C0CC6331-50F0-4C86-995A-65EF1F0D8773}" destId="{C1DFF068-1436-42D6-AFEE-155B0FDE4A24}" srcOrd="0" destOrd="0" presId="urn:microsoft.com/office/officeart/2008/layout/AccentedPicture"/>
    <dgm:cxn modelId="{F3472F6D-E711-4A7F-8515-9FF2E7BC0600}" type="presParOf" srcId="{C0CC6331-50F0-4C86-995A-65EF1F0D8773}" destId="{BBFB1B1A-A92B-4372-B018-F5791156A095}" srcOrd="1" destOrd="0" presId="urn:microsoft.com/office/officeart/2008/layout/AccentedPicture"/>
    <dgm:cxn modelId="{DB7D8AE0-EA4D-4184-B73F-7B6AF18C0C3B}" type="presParOf" srcId="{C0CC6331-50F0-4C86-995A-65EF1F0D8773}" destId="{ADD79A85-DDFD-43FF-8C14-089B6AF7BFE0}" srcOrd="2" destOrd="0" presId="urn:microsoft.com/office/officeart/2008/layout/AccentedPicture"/>
    <dgm:cxn modelId="{3D90A0CD-1C2D-4850-A24D-CB797E5A3F61}" type="presParOf" srcId="{ADD79A85-DDFD-43FF-8C14-089B6AF7BFE0}" destId="{6939AEF8-E580-498B-8843-5A31915D3274}" srcOrd="0" destOrd="0" presId="urn:microsoft.com/office/officeart/2008/layout/AccentedPicture"/>
    <dgm:cxn modelId="{5212C363-2B49-433F-AE8E-7EC4FEDEC222}" type="presParOf" srcId="{26DA2503-550D-4745-B3A0-7A6E86E9DA7C}" destId="{D7836325-9186-43F3-B6BB-EBBA56A6C7D1}" srcOrd="3" destOrd="0" presId="urn:microsoft.com/office/officeart/2008/layout/AccentedPicture"/>
    <dgm:cxn modelId="{028DBC51-4C67-4DD6-BE80-996AE913ECAA}" type="presParOf" srcId="{D7836325-9186-43F3-B6BB-EBBA56A6C7D1}" destId="{7E847A7D-F181-4309-A223-36A6F5C32BA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0BC6E-02BB-42B2-A980-BA58C1BD0CA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i-FI"/>
        </a:p>
      </dgm:t>
    </dgm:pt>
    <dgm:pt modelId="{35B31D50-B4D6-4586-A4CF-FD010CF70B9A}">
      <dgm:prSet phldrT="[Text]" custT="1"/>
      <dgm:spPr/>
      <dgm:t>
        <a:bodyPr/>
        <a:lstStyle/>
        <a:p>
          <a:r>
            <a:rPr lang="fi-FI" sz="1400" dirty="0" smtClean="0"/>
            <a:t>SOC </a:t>
          </a:r>
          <a:r>
            <a:rPr lang="fi-FI" sz="1400" dirty="0" err="1" smtClean="0"/>
            <a:t>modeling-</a:t>
          </a:r>
          <a:endParaRPr lang="fi-FI" sz="1400" dirty="0" smtClean="0"/>
        </a:p>
        <a:p>
          <a:r>
            <a:rPr lang="fi-FI" sz="1400" dirty="0" smtClean="0"/>
            <a:t>ARMOSA</a:t>
          </a:r>
          <a:endParaRPr lang="fi-FI" sz="1400" dirty="0"/>
        </a:p>
      </dgm:t>
    </dgm:pt>
    <dgm:pt modelId="{26008CDE-03CD-42EC-B1AD-EE826D9CB811}" type="parTrans" cxnId="{38324EED-249A-43BA-8DE5-723F950B9D38}">
      <dgm:prSet/>
      <dgm:spPr/>
      <dgm:t>
        <a:bodyPr/>
        <a:lstStyle/>
        <a:p>
          <a:endParaRPr lang="fi-FI"/>
        </a:p>
      </dgm:t>
    </dgm:pt>
    <dgm:pt modelId="{473814B0-DB90-4110-80CD-AC243759E0F3}" type="sibTrans" cxnId="{38324EED-249A-43BA-8DE5-723F950B9D3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i-FI"/>
        </a:p>
      </dgm:t>
    </dgm:pt>
    <dgm:pt modelId="{91F2064C-2801-480C-94F1-470E663BCFD2}">
      <dgm:prSet phldrT="[Text]" custT="1"/>
      <dgm:spPr/>
      <dgm:t>
        <a:bodyPr/>
        <a:lstStyle/>
        <a:p>
          <a:r>
            <a:rPr lang="fi-FI" sz="1600" dirty="0" err="1" smtClean="0"/>
            <a:t>Carbon</a:t>
          </a:r>
          <a:r>
            <a:rPr lang="fi-FI" sz="1600" dirty="0" smtClean="0"/>
            <a:t> </a:t>
          </a:r>
          <a:r>
            <a:rPr lang="fi-FI" sz="1600" dirty="0" err="1" smtClean="0"/>
            <a:t>credits</a:t>
          </a:r>
          <a:endParaRPr lang="fi-FI" sz="1600" dirty="0"/>
        </a:p>
      </dgm:t>
    </dgm:pt>
    <dgm:pt modelId="{63C79C10-B38F-4C3C-AC23-C1FF4A9E1AED}" type="parTrans" cxnId="{83847E4A-E5FC-4D33-A02A-E0EF1F02329C}">
      <dgm:prSet/>
      <dgm:spPr/>
      <dgm:t>
        <a:bodyPr/>
        <a:lstStyle/>
        <a:p>
          <a:endParaRPr lang="fi-FI"/>
        </a:p>
      </dgm:t>
    </dgm:pt>
    <dgm:pt modelId="{98BC11FB-6409-4BE1-A889-5DE64B5504B0}" type="sibTrans" cxnId="{83847E4A-E5FC-4D33-A02A-E0EF1F02329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fi-FI"/>
        </a:p>
      </dgm:t>
    </dgm:pt>
    <dgm:pt modelId="{62B84D8D-E07A-4B08-A0D0-985151E85341}">
      <dgm:prSet custT="1"/>
      <dgm:spPr/>
      <dgm:t>
        <a:bodyPr/>
        <a:lstStyle/>
        <a:p>
          <a:r>
            <a:rPr lang="fi-FI" sz="1600" dirty="0" smtClean="0"/>
            <a:t>C </a:t>
          </a:r>
          <a:r>
            <a:rPr lang="fi-FI" sz="1600" dirty="0" err="1" smtClean="0"/>
            <a:t>balance-SALM</a:t>
          </a:r>
          <a:endParaRPr lang="fi-FI" sz="1600" dirty="0"/>
        </a:p>
      </dgm:t>
    </dgm:pt>
    <dgm:pt modelId="{E803F61B-54FE-4400-8E29-927DD1D98DB8}" type="parTrans" cxnId="{97153AE2-3F2E-49FB-A545-4FB0EA0A7E74}">
      <dgm:prSet/>
      <dgm:spPr/>
      <dgm:t>
        <a:bodyPr/>
        <a:lstStyle/>
        <a:p>
          <a:endParaRPr lang="fi-FI"/>
        </a:p>
      </dgm:t>
    </dgm:pt>
    <dgm:pt modelId="{726B291E-3C92-4922-9A4B-6CABB3FF697E}" type="sibTrans" cxnId="{97153AE2-3F2E-49FB-A545-4FB0EA0A7E7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i-FI"/>
        </a:p>
      </dgm:t>
    </dgm:pt>
    <dgm:pt modelId="{B0804EBF-DC10-4B98-9173-2B621FC25D94}" type="pres">
      <dgm:prSet presAssocID="{A160BC6E-02BB-42B2-A980-BA58C1BD0C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E3C2FA82-4CED-4902-B8A7-D3A0927441E1}" type="pres">
      <dgm:prSet presAssocID="{A160BC6E-02BB-42B2-A980-BA58C1BD0CA7}" presName="dot1" presStyleLbl="alignNode1" presStyleIdx="0" presStyleCnt="12"/>
      <dgm:spPr/>
      <dgm:t>
        <a:bodyPr/>
        <a:lstStyle/>
        <a:p>
          <a:endParaRPr lang="fi-FI"/>
        </a:p>
      </dgm:t>
    </dgm:pt>
    <dgm:pt modelId="{1F9921A7-D3E0-46C2-8B40-3492B098E3C9}" type="pres">
      <dgm:prSet presAssocID="{A160BC6E-02BB-42B2-A980-BA58C1BD0CA7}" presName="dot2" presStyleLbl="alignNode1" presStyleIdx="1" presStyleCnt="12"/>
      <dgm:spPr/>
      <dgm:t>
        <a:bodyPr/>
        <a:lstStyle/>
        <a:p>
          <a:endParaRPr lang="fi-FI"/>
        </a:p>
      </dgm:t>
    </dgm:pt>
    <dgm:pt modelId="{09D3737D-8888-43DC-BA36-A1E4B36EDC18}" type="pres">
      <dgm:prSet presAssocID="{A160BC6E-02BB-42B2-A980-BA58C1BD0CA7}" presName="dot3" presStyleLbl="alignNode1" presStyleIdx="2" presStyleCnt="12"/>
      <dgm:spPr/>
      <dgm:t>
        <a:bodyPr/>
        <a:lstStyle/>
        <a:p>
          <a:endParaRPr lang="fi-FI"/>
        </a:p>
      </dgm:t>
    </dgm:pt>
    <dgm:pt modelId="{F9C781D8-DB8D-42DF-B66E-7052CF4830DD}" type="pres">
      <dgm:prSet presAssocID="{A160BC6E-02BB-42B2-A980-BA58C1BD0CA7}" presName="dot4" presStyleLbl="alignNode1" presStyleIdx="3" presStyleCnt="12"/>
      <dgm:spPr/>
      <dgm:t>
        <a:bodyPr/>
        <a:lstStyle/>
        <a:p>
          <a:endParaRPr lang="fi-FI"/>
        </a:p>
      </dgm:t>
    </dgm:pt>
    <dgm:pt modelId="{D2B281D5-1996-47BC-BD8C-BDFFDFB9E2C5}" type="pres">
      <dgm:prSet presAssocID="{A160BC6E-02BB-42B2-A980-BA58C1BD0CA7}" presName="dot5" presStyleLbl="alignNode1" presStyleIdx="4" presStyleCnt="12"/>
      <dgm:spPr/>
      <dgm:t>
        <a:bodyPr/>
        <a:lstStyle/>
        <a:p>
          <a:endParaRPr lang="fi-FI"/>
        </a:p>
      </dgm:t>
    </dgm:pt>
    <dgm:pt modelId="{2B17E445-ADBC-43E7-9F30-0D81360F020E}" type="pres">
      <dgm:prSet presAssocID="{A160BC6E-02BB-42B2-A980-BA58C1BD0CA7}" presName="dotArrow1" presStyleLbl="alignNode1" presStyleIdx="5" presStyleCnt="12"/>
      <dgm:spPr/>
      <dgm:t>
        <a:bodyPr/>
        <a:lstStyle/>
        <a:p>
          <a:endParaRPr lang="fi-FI"/>
        </a:p>
      </dgm:t>
    </dgm:pt>
    <dgm:pt modelId="{A62461D5-8AF1-49F3-967B-8BFCB72412DD}" type="pres">
      <dgm:prSet presAssocID="{A160BC6E-02BB-42B2-A980-BA58C1BD0CA7}" presName="dotArrow2" presStyleLbl="alignNode1" presStyleIdx="6" presStyleCnt="12"/>
      <dgm:spPr/>
      <dgm:t>
        <a:bodyPr/>
        <a:lstStyle/>
        <a:p>
          <a:endParaRPr lang="fi-FI"/>
        </a:p>
      </dgm:t>
    </dgm:pt>
    <dgm:pt modelId="{F9F2319B-76DF-4FB1-8930-FD46D7CEC7CF}" type="pres">
      <dgm:prSet presAssocID="{A160BC6E-02BB-42B2-A980-BA58C1BD0CA7}" presName="dotArrow3" presStyleLbl="alignNode1" presStyleIdx="7" presStyleCnt="12"/>
      <dgm:spPr/>
      <dgm:t>
        <a:bodyPr/>
        <a:lstStyle/>
        <a:p>
          <a:endParaRPr lang="fi-FI"/>
        </a:p>
      </dgm:t>
    </dgm:pt>
    <dgm:pt modelId="{21F6018A-5203-4EBB-A802-71E54771E521}" type="pres">
      <dgm:prSet presAssocID="{A160BC6E-02BB-42B2-A980-BA58C1BD0CA7}" presName="dotArrow4" presStyleLbl="alignNode1" presStyleIdx="8" presStyleCnt="12"/>
      <dgm:spPr/>
      <dgm:t>
        <a:bodyPr/>
        <a:lstStyle/>
        <a:p>
          <a:endParaRPr lang="fi-FI"/>
        </a:p>
      </dgm:t>
    </dgm:pt>
    <dgm:pt modelId="{8D7EE34E-5E0D-4F1F-A2F1-EF5304079ED5}" type="pres">
      <dgm:prSet presAssocID="{A160BC6E-02BB-42B2-A980-BA58C1BD0CA7}" presName="dotArrow5" presStyleLbl="alignNode1" presStyleIdx="9" presStyleCnt="12"/>
      <dgm:spPr/>
      <dgm:t>
        <a:bodyPr/>
        <a:lstStyle/>
        <a:p>
          <a:endParaRPr lang="fi-FI"/>
        </a:p>
      </dgm:t>
    </dgm:pt>
    <dgm:pt modelId="{5C30ECF6-7508-41FA-AEFC-D191BCD4B292}" type="pres">
      <dgm:prSet presAssocID="{A160BC6E-02BB-42B2-A980-BA58C1BD0CA7}" presName="dotArrow6" presStyleLbl="alignNode1" presStyleIdx="10" presStyleCnt="12"/>
      <dgm:spPr/>
      <dgm:t>
        <a:bodyPr/>
        <a:lstStyle/>
        <a:p>
          <a:endParaRPr lang="fi-FI"/>
        </a:p>
      </dgm:t>
    </dgm:pt>
    <dgm:pt modelId="{03AF3B64-F940-4B9D-A7DC-83A2903DF049}" type="pres">
      <dgm:prSet presAssocID="{A160BC6E-02BB-42B2-A980-BA58C1BD0CA7}" presName="dotArrow7" presStyleLbl="alignNode1" presStyleIdx="11" presStyleCnt="12"/>
      <dgm:spPr/>
      <dgm:t>
        <a:bodyPr/>
        <a:lstStyle/>
        <a:p>
          <a:endParaRPr lang="fi-FI"/>
        </a:p>
      </dgm:t>
    </dgm:pt>
    <dgm:pt modelId="{3A623981-DC35-4293-BD4C-9A6811BDF9DA}" type="pres">
      <dgm:prSet presAssocID="{35B31D50-B4D6-4586-A4CF-FD010CF70B9A}" presName="parTx1" presStyleLbl="node1" presStyleIdx="0" presStyleCnt="3" custScaleX="117159" custLinFactNeighborX="15561" custLinFactNeighborY="-6608"/>
      <dgm:spPr/>
      <dgm:t>
        <a:bodyPr/>
        <a:lstStyle/>
        <a:p>
          <a:endParaRPr lang="fi-FI"/>
        </a:p>
      </dgm:t>
    </dgm:pt>
    <dgm:pt modelId="{30537107-74CE-4A1E-B41C-52E3C4EED38C}" type="pres">
      <dgm:prSet presAssocID="{473814B0-DB90-4110-80CD-AC243759E0F3}" presName="picture1" presStyleCnt="0"/>
      <dgm:spPr/>
      <dgm:t>
        <a:bodyPr/>
        <a:lstStyle/>
        <a:p>
          <a:endParaRPr lang="fi-FI"/>
        </a:p>
      </dgm:t>
    </dgm:pt>
    <dgm:pt modelId="{A8878143-3AEA-4FD9-92A4-26EBFD53E13C}" type="pres">
      <dgm:prSet presAssocID="{473814B0-DB90-4110-80CD-AC243759E0F3}" presName="imageRepeatNode" presStyleLbl="fgImgPlace1" presStyleIdx="0" presStyleCnt="3"/>
      <dgm:spPr/>
      <dgm:t>
        <a:bodyPr/>
        <a:lstStyle/>
        <a:p>
          <a:endParaRPr lang="fi-FI"/>
        </a:p>
      </dgm:t>
    </dgm:pt>
    <dgm:pt modelId="{AA8C883B-70F5-4D42-A2E3-3DE0C14EBA9F}" type="pres">
      <dgm:prSet presAssocID="{62B84D8D-E07A-4B08-A0D0-985151E85341}" presName="parTx2" presStyleLbl="node1" presStyleIdx="1" presStyleCnt="3"/>
      <dgm:spPr/>
      <dgm:t>
        <a:bodyPr/>
        <a:lstStyle/>
        <a:p>
          <a:endParaRPr lang="fi-FI"/>
        </a:p>
      </dgm:t>
    </dgm:pt>
    <dgm:pt modelId="{809E38E5-D81A-44F7-B0EC-C5379529C95D}" type="pres">
      <dgm:prSet presAssocID="{726B291E-3C92-4922-9A4B-6CABB3FF697E}" presName="picture2" presStyleCnt="0"/>
      <dgm:spPr/>
      <dgm:t>
        <a:bodyPr/>
        <a:lstStyle/>
        <a:p>
          <a:endParaRPr lang="fi-FI"/>
        </a:p>
      </dgm:t>
    </dgm:pt>
    <dgm:pt modelId="{78FC8F4E-4B09-43C6-AB8D-60174C8DEB30}" type="pres">
      <dgm:prSet presAssocID="{726B291E-3C92-4922-9A4B-6CABB3FF697E}" presName="imageRepeatNode" presStyleLbl="fgImgPlace1" presStyleIdx="1" presStyleCnt="3"/>
      <dgm:spPr/>
      <dgm:t>
        <a:bodyPr/>
        <a:lstStyle/>
        <a:p>
          <a:endParaRPr lang="fi-FI"/>
        </a:p>
      </dgm:t>
    </dgm:pt>
    <dgm:pt modelId="{23BD8958-483B-40A8-B09E-450426304F6A}" type="pres">
      <dgm:prSet presAssocID="{91F2064C-2801-480C-94F1-470E663BCFD2}" presName="parTx3" presStyleLbl="node1" presStyleIdx="2" presStyleCnt="3"/>
      <dgm:spPr/>
      <dgm:t>
        <a:bodyPr/>
        <a:lstStyle/>
        <a:p>
          <a:endParaRPr lang="fi-FI"/>
        </a:p>
      </dgm:t>
    </dgm:pt>
    <dgm:pt modelId="{B72E3930-7E1C-45D4-A22F-157E24A90C16}" type="pres">
      <dgm:prSet presAssocID="{98BC11FB-6409-4BE1-A889-5DE64B5504B0}" presName="picture3" presStyleCnt="0"/>
      <dgm:spPr/>
      <dgm:t>
        <a:bodyPr/>
        <a:lstStyle/>
        <a:p>
          <a:endParaRPr lang="fi-FI"/>
        </a:p>
      </dgm:t>
    </dgm:pt>
    <dgm:pt modelId="{0ED9CE98-B232-4C43-98FB-DE7C31581624}" type="pres">
      <dgm:prSet presAssocID="{98BC11FB-6409-4BE1-A889-5DE64B5504B0}" presName="imageRepeatNode" presStyleLbl="fgImgPlace1" presStyleIdx="2" presStyleCnt="3"/>
      <dgm:spPr/>
      <dgm:t>
        <a:bodyPr/>
        <a:lstStyle/>
        <a:p>
          <a:endParaRPr lang="fi-FI"/>
        </a:p>
      </dgm:t>
    </dgm:pt>
  </dgm:ptLst>
  <dgm:cxnLst>
    <dgm:cxn modelId="{38324EED-249A-43BA-8DE5-723F950B9D38}" srcId="{A160BC6E-02BB-42B2-A980-BA58C1BD0CA7}" destId="{35B31D50-B4D6-4586-A4CF-FD010CF70B9A}" srcOrd="0" destOrd="0" parTransId="{26008CDE-03CD-42EC-B1AD-EE826D9CB811}" sibTransId="{473814B0-DB90-4110-80CD-AC243759E0F3}"/>
    <dgm:cxn modelId="{97153AE2-3F2E-49FB-A545-4FB0EA0A7E74}" srcId="{A160BC6E-02BB-42B2-A980-BA58C1BD0CA7}" destId="{62B84D8D-E07A-4B08-A0D0-985151E85341}" srcOrd="1" destOrd="0" parTransId="{E803F61B-54FE-4400-8E29-927DD1D98DB8}" sibTransId="{726B291E-3C92-4922-9A4B-6CABB3FF697E}"/>
    <dgm:cxn modelId="{32C70F56-49A1-4A70-8800-14AEF3D833D4}" type="presOf" srcId="{91F2064C-2801-480C-94F1-470E663BCFD2}" destId="{23BD8958-483B-40A8-B09E-450426304F6A}" srcOrd="0" destOrd="0" presId="urn:microsoft.com/office/officeart/2008/layout/AscendingPictureAccentProcess"/>
    <dgm:cxn modelId="{47E85D18-53A2-4427-AA6C-02057E607630}" type="presOf" srcId="{98BC11FB-6409-4BE1-A889-5DE64B5504B0}" destId="{0ED9CE98-B232-4C43-98FB-DE7C31581624}" srcOrd="0" destOrd="0" presId="urn:microsoft.com/office/officeart/2008/layout/AscendingPictureAccentProcess"/>
    <dgm:cxn modelId="{00B832D3-D79D-4182-8CAC-9FD46B465E20}" type="presOf" srcId="{35B31D50-B4D6-4586-A4CF-FD010CF70B9A}" destId="{3A623981-DC35-4293-BD4C-9A6811BDF9DA}" srcOrd="0" destOrd="0" presId="urn:microsoft.com/office/officeart/2008/layout/AscendingPictureAccentProcess"/>
    <dgm:cxn modelId="{A84ACC46-AAE1-4FF8-8505-E1D62B1E0FDA}" type="presOf" srcId="{473814B0-DB90-4110-80CD-AC243759E0F3}" destId="{A8878143-3AEA-4FD9-92A4-26EBFD53E13C}" srcOrd="0" destOrd="0" presId="urn:microsoft.com/office/officeart/2008/layout/AscendingPictureAccentProcess"/>
    <dgm:cxn modelId="{06642FA2-CFF5-4D8C-A924-AE7DCF635E50}" type="presOf" srcId="{A160BC6E-02BB-42B2-A980-BA58C1BD0CA7}" destId="{B0804EBF-DC10-4B98-9173-2B621FC25D94}" srcOrd="0" destOrd="0" presId="urn:microsoft.com/office/officeart/2008/layout/AscendingPictureAccentProcess"/>
    <dgm:cxn modelId="{83847E4A-E5FC-4D33-A02A-E0EF1F02329C}" srcId="{A160BC6E-02BB-42B2-A980-BA58C1BD0CA7}" destId="{91F2064C-2801-480C-94F1-470E663BCFD2}" srcOrd="2" destOrd="0" parTransId="{63C79C10-B38F-4C3C-AC23-C1FF4A9E1AED}" sibTransId="{98BC11FB-6409-4BE1-A889-5DE64B5504B0}"/>
    <dgm:cxn modelId="{3966C531-D06E-4EFB-80D5-17374D1B261B}" type="presOf" srcId="{726B291E-3C92-4922-9A4B-6CABB3FF697E}" destId="{78FC8F4E-4B09-43C6-AB8D-60174C8DEB30}" srcOrd="0" destOrd="0" presId="urn:microsoft.com/office/officeart/2008/layout/AscendingPictureAccentProcess"/>
    <dgm:cxn modelId="{1273FEE7-C402-4140-9181-C8C09F8C2175}" type="presOf" srcId="{62B84D8D-E07A-4B08-A0D0-985151E85341}" destId="{AA8C883B-70F5-4D42-A2E3-3DE0C14EBA9F}" srcOrd="0" destOrd="0" presId="urn:microsoft.com/office/officeart/2008/layout/AscendingPictureAccentProcess"/>
    <dgm:cxn modelId="{D070C0CF-343A-4788-B384-B8EA64142317}" type="presParOf" srcId="{B0804EBF-DC10-4B98-9173-2B621FC25D94}" destId="{E3C2FA82-4CED-4902-B8A7-D3A0927441E1}" srcOrd="0" destOrd="0" presId="urn:microsoft.com/office/officeart/2008/layout/AscendingPictureAccentProcess"/>
    <dgm:cxn modelId="{EAD72AE1-4112-4974-925B-C295A9AC2D94}" type="presParOf" srcId="{B0804EBF-DC10-4B98-9173-2B621FC25D94}" destId="{1F9921A7-D3E0-46C2-8B40-3492B098E3C9}" srcOrd="1" destOrd="0" presId="urn:microsoft.com/office/officeart/2008/layout/AscendingPictureAccentProcess"/>
    <dgm:cxn modelId="{8D8CA30D-C463-477E-8861-3A182F2902D2}" type="presParOf" srcId="{B0804EBF-DC10-4B98-9173-2B621FC25D94}" destId="{09D3737D-8888-43DC-BA36-A1E4B36EDC18}" srcOrd="2" destOrd="0" presId="urn:microsoft.com/office/officeart/2008/layout/AscendingPictureAccentProcess"/>
    <dgm:cxn modelId="{A4E6CB1D-66C5-42F9-BF0F-BDEA48D0E583}" type="presParOf" srcId="{B0804EBF-DC10-4B98-9173-2B621FC25D94}" destId="{F9C781D8-DB8D-42DF-B66E-7052CF4830DD}" srcOrd="3" destOrd="0" presId="urn:microsoft.com/office/officeart/2008/layout/AscendingPictureAccentProcess"/>
    <dgm:cxn modelId="{DF12C111-17E6-4F89-9B8C-57FA60AD6C21}" type="presParOf" srcId="{B0804EBF-DC10-4B98-9173-2B621FC25D94}" destId="{D2B281D5-1996-47BC-BD8C-BDFFDFB9E2C5}" srcOrd="4" destOrd="0" presId="urn:microsoft.com/office/officeart/2008/layout/AscendingPictureAccentProcess"/>
    <dgm:cxn modelId="{3293E4A1-E0F4-4C1C-A82F-2C261609F8A5}" type="presParOf" srcId="{B0804EBF-DC10-4B98-9173-2B621FC25D94}" destId="{2B17E445-ADBC-43E7-9F30-0D81360F020E}" srcOrd="5" destOrd="0" presId="urn:microsoft.com/office/officeart/2008/layout/AscendingPictureAccentProcess"/>
    <dgm:cxn modelId="{A2B0331B-F3F3-4A88-BE77-DD26D7C0563F}" type="presParOf" srcId="{B0804EBF-DC10-4B98-9173-2B621FC25D94}" destId="{A62461D5-8AF1-49F3-967B-8BFCB72412DD}" srcOrd="6" destOrd="0" presId="urn:microsoft.com/office/officeart/2008/layout/AscendingPictureAccentProcess"/>
    <dgm:cxn modelId="{D2899F10-1AB3-447F-933F-765B5BF74C5B}" type="presParOf" srcId="{B0804EBF-DC10-4B98-9173-2B621FC25D94}" destId="{F9F2319B-76DF-4FB1-8930-FD46D7CEC7CF}" srcOrd="7" destOrd="0" presId="urn:microsoft.com/office/officeart/2008/layout/AscendingPictureAccentProcess"/>
    <dgm:cxn modelId="{484B49F2-D5F1-447C-806F-8B44E3FEA335}" type="presParOf" srcId="{B0804EBF-DC10-4B98-9173-2B621FC25D94}" destId="{21F6018A-5203-4EBB-A802-71E54771E521}" srcOrd="8" destOrd="0" presId="urn:microsoft.com/office/officeart/2008/layout/AscendingPictureAccentProcess"/>
    <dgm:cxn modelId="{A321F55E-8037-437A-AA57-238EE3A612F4}" type="presParOf" srcId="{B0804EBF-DC10-4B98-9173-2B621FC25D94}" destId="{8D7EE34E-5E0D-4F1F-A2F1-EF5304079ED5}" srcOrd="9" destOrd="0" presId="urn:microsoft.com/office/officeart/2008/layout/AscendingPictureAccentProcess"/>
    <dgm:cxn modelId="{3B308D07-F8F4-47D9-A038-C5DFDE301B23}" type="presParOf" srcId="{B0804EBF-DC10-4B98-9173-2B621FC25D94}" destId="{5C30ECF6-7508-41FA-AEFC-D191BCD4B292}" srcOrd="10" destOrd="0" presId="urn:microsoft.com/office/officeart/2008/layout/AscendingPictureAccentProcess"/>
    <dgm:cxn modelId="{794C0543-5309-4397-A351-15B20E5B0CD9}" type="presParOf" srcId="{B0804EBF-DC10-4B98-9173-2B621FC25D94}" destId="{03AF3B64-F940-4B9D-A7DC-83A2903DF049}" srcOrd="11" destOrd="0" presId="urn:microsoft.com/office/officeart/2008/layout/AscendingPictureAccentProcess"/>
    <dgm:cxn modelId="{25C917F0-F05A-49BF-8009-BC3A072D7143}" type="presParOf" srcId="{B0804EBF-DC10-4B98-9173-2B621FC25D94}" destId="{3A623981-DC35-4293-BD4C-9A6811BDF9DA}" srcOrd="12" destOrd="0" presId="urn:microsoft.com/office/officeart/2008/layout/AscendingPictureAccentProcess"/>
    <dgm:cxn modelId="{21127FD4-2DC3-4467-AD0D-9BA6495814FE}" type="presParOf" srcId="{B0804EBF-DC10-4B98-9173-2B621FC25D94}" destId="{30537107-74CE-4A1E-B41C-52E3C4EED38C}" srcOrd="13" destOrd="0" presId="urn:microsoft.com/office/officeart/2008/layout/AscendingPictureAccentProcess"/>
    <dgm:cxn modelId="{A8A88E67-C2C7-4604-8C2F-1315444E94EB}" type="presParOf" srcId="{30537107-74CE-4A1E-B41C-52E3C4EED38C}" destId="{A8878143-3AEA-4FD9-92A4-26EBFD53E13C}" srcOrd="0" destOrd="0" presId="urn:microsoft.com/office/officeart/2008/layout/AscendingPictureAccentProcess"/>
    <dgm:cxn modelId="{E11C9B02-70CA-4095-9EA7-1D1A6B0E27E4}" type="presParOf" srcId="{B0804EBF-DC10-4B98-9173-2B621FC25D94}" destId="{AA8C883B-70F5-4D42-A2E3-3DE0C14EBA9F}" srcOrd="14" destOrd="0" presId="urn:microsoft.com/office/officeart/2008/layout/AscendingPictureAccentProcess"/>
    <dgm:cxn modelId="{38D13356-8D9A-445E-AB44-083D8A4476AC}" type="presParOf" srcId="{B0804EBF-DC10-4B98-9173-2B621FC25D94}" destId="{809E38E5-D81A-44F7-B0EC-C5379529C95D}" srcOrd="15" destOrd="0" presId="urn:microsoft.com/office/officeart/2008/layout/AscendingPictureAccentProcess"/>
    <dgm:cxn modelId="{267DDA1D-E7EE-4C5C-A614-BA074B1E2153}" type="presParOf" srcId="{809E38E5-D81A-44F7-B0EC-C5379529C95D}" destId="{78FC8F4E-4B09-43C6-AB8D-60174C8DEB30}" srcOrd="0" destOrd="0" presId="urn:microsoft.com/office/officeart/2008/layout/AscendingPictureAccentProcess"/>
    <dgm:cxn modelId="{E4FEC583-71C0-450B-AEE2-E0DDB5B14813}" type="presParOf" srcId="{B0804EBF-DC10-4B98-9173-2B621FC25D94}" destId="{23BD8958-483B-40A8-B09E-450426304F6A}" srcOrd="16" destOrd="0" presId="urn:microsoft.com/office/officeart/2008/layout/AscendingPictureAccentProcess"/>
    <dgm:cxn modelId="{CB1C0748-B78D-4825-89D7-F58CF2DC99EE}" type="presParOf" srcId="{B0804EBF-DC10-4B98-9173-2B621FC25D94}" destId="{B72E3930-7E1C-45D4-A22F-157E24A90C16}" srcOrd="17" destOrd="0" presId="urn:microsoft.com/office/officeart/2008/layout/AscendingPictureAccentProcess"/>
    <dgm:cxn modelId="{8E4BBC15-DF94-4441-84B8-9409E2844FC0}" type="presParOf" srcId="{B72E3930-7E1C-45D4-A22F-157E24A90C16}" destId="{0ED9CE98-B232-4C43-98FB-DE7C31581624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DF42B-B011-433A-AA63-3C33D0999383}">
      <dsp:nvSpPr>
        <dsp:cNvPr id="0" name=""/>
        <dsp:cNvSpPr/>
      </dsp:nvSpPr>
      <dsp:spPr>
        <a:xfrm>
          <a:off x="671348" y="0"/>
          <a:ext cx="2234751" cy="285044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58A9A-15C9-4089-BE5E-7ADA6DAE1BB1}">
      <dsp:nvSpPr>
        <dsp:cNvPr id="0" name=""/>
        <dsp:cNvSpPr/>
      </dsp:nvSpPr>
      <dsp:spPr>
        <a:xfrm>
          <a:off x="473461" y="1240101"/>
          <a:ext cx="1720758" cy="17102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500" kern="1200"/>
        </a:p>
      </dsp:txBody>
      <dsp:txXfrm>
        <a:off x="473461" y="1240101"/>
        <a:ext cx="1720758" cy="1710269"/>
      </dsp:txXfrm>
    </dsp:sp>
    <dsp:sp modelId="{AD8161B4-DF6C-4394-A787-83FBBE842FA5}">
      <dsp:nvSpPr>
        <dsp:cNvPr id="0" name=""/>
        <dsp:cNvSpPr/>
      </dsp:nvSpPr>
      <dsp:spPr>
        <a:xfrm>
          <a:off x="2234012" y="71418"/>
          <a:ext cx="769621" cy="7696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B7E7D-C292-4023-BE2C-50C45C9D4BED}">
      <dsp:nvSpPr>
        <dsp:cNvPr id="0" name=""/>
        <dsp:cNvSpPr/>
      </dsp:nvSpPr>
      <dsp:spPr>
        <a:xfrm>
          <a:off x="3076098" y="66007"/>
          <a:ext cx="1646256" cy="76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Minimum soil disturbance</a:t>
          </a:r>
          <a:endParaRPr lang="fi-FI" sz="1400" kern="1200" dirty="0">
            <a:solidFill>
              <a:schemeClr val="bg1"/>
            </a:solidFill>
          </a:endParaRPr>
        </a:p>
      </dsp:txBody>
      <dsp:txXfrm>
        <a:off x="3076098" y="66007"/>
        <a:ext cx="1646256" cy="769621"/>
      </dsp:txXfrm>
    </dsp:sp>
    <dsp:sp modelId="{FB60FDE0-8459-4059-A6EE-AC570FF57AC9}">
      <dsp:nvSpPr>
        <dsp:cNvPr id="0" name=""/>
        <dsp:cNvSpPr/>
      </dsp:nvSpPr>
      <dsp:spPr>
        <a:xfrm>
          <a:off x="2234012" y="979570"/>
          <a:ext cx="769621" cy="7696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723A4-14EF-4FEA-BB04-26E453D1E0CE}">
      <dsp:nvSpPr>
        <dsp:cNvPr id="0" name=""/>
        <dsp:cNvSpPr/>
      </dsp:nvSpPr>
      <dsp:spPr>
        <a:xfrm>
          <a:off x="3003633" y="979570"/>
          <a:ext cx="1453647" cy="76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Permanent soil cover</a:t>
          </a:r>
          <a:endParaRPr lang="fi-FI" sz="1400" kern="1200" dirty="0">
            <a:solidFill>
              <a:schemeClr val="bg1"/>
            </a:solidFill>
          </a:endParaRPr>
        </a:p>
      </dsp:txBody>
      <dsp:txXfrm>
        <a:off x="3003633" y="979570"/>
        <a:ext cx="1453647" cy="769621"/>
      </dsp:txXfrm>
    </dsp:sp>
    <dsp:sp modelId="{BBFB1B1A-A92B-4372-B018-F5791156A095}">
      <dsp:nvSpPr>
        <dsp:cNvPr id="0" name=""/>
        <dsp:cNvSpPr/>
      </dsp:nvSpPr>
      <dsp:spPr>
        <a:xfrm>
          <a:off x="2234012" y="1887723"/>
          <a:ext cx="769621" cy="76962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9AEF8-E580-498B-8843-5A31915D3274}">
      <dsp:nvSpPr>
        <dsp:cNvPr id="0" name=""/>
        <dsp:cNvSpPr/>
      </dsp:nvSpPr>
      <dsp:spPr>
        <a:xfrm>
          <a:off x="3003633" y="1887723"/>
          <a:ext cx="1141181" cy="76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Crop rotation and intercropping</a:t>
          </a:r>
          <a:endParaRPr lang="fi-FI" sz="1400" kern="1200" dirty="0">
            <a:solidFill>
              <a:schemeClr val="bg1"/>
            </a:solidFill>
          </a:endParaRPr>
        </a:p>
      </dsp:txBody>
      <dsp:txXfrm>
        <a:off x="3003633" y="1887723"/>
        <a:ext cx="1141181" cy="769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2FA82-4CED-4902-B8A7-D3A0927441E1}">
      <dsp:nvSpPr>
        <dsp:cNvPr id="0" name=""/>
        <dsp:cNvSpPr/>
      </dsp:nvSpPr>
      <dsp:spPr>
        <a:xfrm>
          <a:off x="1334628" y="2455875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921A7-D3E0-46C2-8B40-3492B098E3C9}">
      <dsp:nvSpPr>
        <dsp:cNvPr id="0" name=""/>
        <dsp:cNvSpPr/>
      </dsp:nvSpPr>
      <dsp:spPr>
        <a:xfrm>
          <a:off x="1178359" y="2531101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3737D-8888-43DC-BA36-A1E4B36EDC18}">
      <dsp:nvSpPr>
        <dsp:cNvPr id="0" name=""/>
        <dsp:cNvSpPr/>
      </dsp:nvSpPr>
      <dsp:spPr>
        <a:xfrm>
          <a:off x="1014629" y="2590521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781D8-DB8D-42DF-B66E-7052CF4830DD}">
      <dsp:nvSpPr>
        <dsp:cNvPr id="0" name=""/>
        <dsp:cNvSpPr/>
      </dsp:nvSpPr>
      <dsp:spPr>
        <a:xfrm>
          <a:off x="2084884" y="1585064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281D5-1996-47BC-BD8C-BDFFDFB9E2C5}">
      <dsp:nvSpPr>
        <dsp:cNvPr id="0" name=""/>
        <dsp:cNvSpPr/>
      </dsp:nvSpPr>
      <dsp:spPr>
        <a:xfrm>
          <a:off x="2021879" y="1738151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7E445-ADBC-43E7-9F30-0D81360F020E}">
      <dsp:nvSpPr>
        <dsp:cNvPr id="0" name=""/>
        <dsp:cNvSpPr/>
      </dsp:nvSpPr>
      <dsp:spPr>
        <a:xfrm>
          <a:off x="1977113" y="432666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461D5-8AF1-49F3-967B-8BFCB72412DD}">
      <dsp:nvSpPr>
        <dsp:cNvPr id="0" name=""/>
        <dsp:cNvSpPr/>
      </dsp:nvSpPr>
      <dsp:spPr>
        <a:xfrm>
          <a:off x="2092345" y="359489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2319B-76DF-4FB1-8930-FD46D7CEC7CF}">
      <dsp:nvSpPr>
        <dsp:cNvPr id="0" name=""/>
        <dsp:cNvSpPr/>
      </dsp:nvSpPr>
      <dsp:spPr>
        <a:xfrm>
          <a:off x="2207578" y="286312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6018A-5203-4EBB-A802-71E54771E521}">
      <dsp:nvSpPr>
        <dsp:cNvPr id="0" name=""/>
        <dsp:cNvSpPr/>
      </dsp:nvSpPr>
      <dsp:spPr>
        <a:xfrm>
          <a:off x="2322811" y="359489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EE34E-5E0D-4F1F-A2F1-EF5304079ED5}">
      <dsp:nvSpPr>
        <dsp:cNvPr id="0" name=""/>
        <dsp:cNvSpPr/>
      </dsp:nvSpPr>
      <dsp:spPr>
        <a:xfrm>
          <a:off x="2438043" y="432666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0ECF6-7508-41FA-AEFC-D191BCD4B292}">
      <dsp:nvSpPr>
        <dsp:cNvPr id="0" name=""/>
        <dsp:cNvSpPr/>
      </dsp:nvSpPr>
      <dsp:spPr>
        <a:xfrm>
          <a:off x="2207578" y="440570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F3B64-F940-4B9D-A7DC-83A2903DF049}">
      <dsp:nvSpPr>
        <dsp:cNvPr id="0" name=""/>
        <dsp:cNvSpPr/>
      </dsp:nvSpPr>
      <dsp:spPr>
        <a:xfrm>
          <a:off x="2207578" y="595120"/>
          <a:ext cx="82901" cy="829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23981-DC35-4293-BD4C-9A6811BDF9DA}">
      <dsp:nvSpPr>
        <dsp:cNvPr id="0" name=""/>
        <dsp:cNvSpPr/>
      </dsp:nvSpPr>
      <dsp:spPr>
        <a:xfrm>
          <a:off x="735328" y="2735229"/>
          <a:ext cx="2095012" cy="479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4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SOC </a:t>
          </a:r>
          <a:r>
            <a:rPr lang="fi-FI" sz="1400" kern="1200" dirty="0" err="1" smtClean="0"/>
            <a:t>modeling-</a:t>
          </a:r>
          <a:endParaRPr lang="fi-FI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ARMOSA</a:t>
          </a:r>
          <a:endParaRPr lang="fi-FI" sz="1400" kern="1200" dirty="0"/>
        </a:p>
      </dsp:txBody>
      <dsp:txXfrm>
        <a:off x="758733" y="2758634"/>
        <a:ext cx="2048202" cy="432648"/>
      </dsp:txXfrm>
    </dsp:sp>
    <dsp:sp modelId="{A8878143-3AEA-4FD9-92A4-26EBFD53E13C}">
      <dsp:nvSpPr>
        <dsp:cNvPr id="0" name=""/>
        <dsp:cNvSpPr/>
      </dsp:nvSpPr>
      <dsp:spPr>
        <a:xfrm>
          <a:off x="114737" y="2296820"/>
          <a:ext cx="829012" cy="8289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C883B-70F5-4D42-A2E3-3DE0C14EBA9F}">
      <dsp:nvSpPr>
        <dsp:cNvPr id="0" name=""/>
        <dsp:cNvSpPr/>
      </dsp:nvSpPr>
      <dsp:spPr>
        <a:xfrm>
          <a:off x="1760740" y="2144318"/>
          <a:ext cx="1788179" cy="479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4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C </a:t>
          </a:r>
          <a:r>
            <a:rPr lang="fi-FI" sz="1600" kern="1200" dirty="0" err="1" smtClean="0"/>
            <a:t>balance-SALM</a:t>
          </a:r>
          <a:endParaRPr lang="fi-FI" sz="1600" kern="1200" dirty="0"/>
        </a:p>
      </dsp:txBody>
      <dsp:txXfrm>
        <a:off x="1784145" y="2167723"/>
        <a:ext cx="1741369" cy="432648"/>
      </dsp:txXfrm>
    </dsp:sp>
    <dsp:sp modelId="{78FC8F4E-4B09-43C6-AB8D-60174C8DEB30}">
      <dsp:nvSpPr>
        <dsp:cNvPr id="0" name=""/>
        <dsp:cNvSpPr/>
      </dsp:nvSpPr>
      <dsp:spPr>
        <a:xfrm>
          <a:off x="1264991" y="1674226"/>
          <a:ext cx="829012" cy="8289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D8958-483B-40A8-B09E-450426304F6A}">
      <dsp:nvSpPr>
        <dsp:cNvPr id="0" name=""/>
        <dsp:cNvSpPr/>
      </dsp:nvSpPr>
      <dsp:spPr>
        <a:xfrm>
          <a:off x="2288821" y="1200037"/>
          <a:ext cx="1788179" cy="4794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49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err="1" smtClean="0"/>
            <a:t>Carbon</a:t>
          </a:r>
          <a:r>
            <a:rPr lang="fi-FI" sz="1600" kern="1200" dirty="0" smtClean="0"/>
            <a:t> </a:t>
          </a:r>
          <a:r>
            <a:rPr lang="fi-FI" sz="1600" kern="1200" dirty="0" err="1" smtClean="0"/>
            <a:t>credits</a:t>
          </a:r>
          <a:endParaRPr lang="fi-FI" sz="1600" kern="1200" dirty="0"/>
        </a:p>
      </dsp:txBody>
      <dsp:txXfrm>
        <a:off x="2312226" y="1223442"/>
        <a:ext cx="1741369" cy="432648"/>
      </dsp:txXfrm>
    </dsp:sp>
    <dsp:sp modelId="{0ED9CE98-B232-4C43-98FB-DE7C31581624}">
      <dsp:nvSpPr>
        <dsp:cNvPr id="0" name=""/>
        <dsp:cNvSpPr/>
      </dsp:nvSpPr>
      <dsp:spPr>
        <a:xfrm>
          <a:off x="1793072" y="729945"/>
          <a:ext cx="829012" cy="82895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dirty="0" smtClean="0">
              <a:solidFill>
                <a:schemeClr val="bg1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dirty="0" smtClean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3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8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r>
              <a:rPr lang="fi-FI" sz="11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sz="11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7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060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4140000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91657" y="1238250"/>
            <a:ext cx="4104000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eft Arrow 18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22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4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1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5004000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8421928" y="4844487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43996" y="4687773"/>
            <a:ext cx="2336536" cy="358762"/>
            <a:chOff x="343996" y="4687773"/>
            <a:chExt cx="2336536" cy="358762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343996" y="4687773"/>
              <a:ext cx="499235" cy="337242"/>
              <a:chOff x="343996" y="4687773"/>
              <a:chExt cx="499235" cy="337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343996" y="4859339"/>
                <a:ext cx="100142" cy="162730"/>
              </a:xfrm>
              <a:custGeom>
                <a:avLst/>
                <a:gdLst>
                  <a:gd name="T0" fmla="*/ 0 w 57"/>
                  <a:gd name="T1" fmla="*/ 0 h 92"/>
                  <a:gd name="T2" fmla="*/ 0 w 57"/>
                  <a:gd name="T3" fmla="*/ 73 h 92"/>
                  <a:gd name="T4" fmla="*/ 21 w 57"/>
                  <a:gd name="T5" fmla="*/ 92 h 92"/>
                  <a:gd name="T6" fmla="*/ 57 w 57"/>
                  <a:gd name="T7" fmla="*/ 91 h 92"/>
                  <a:gd name="T8" fmla="*/ 56 w 57"/>
                  <a:gd name="T9" fmla="*/ 78 h 92"/>
                  <a:gd name="T10" fmla="*/ 24 w 57"/>
                  <a:gd name="T11" fmla="*/ 78 h 92"/>
                  <a:gd name="T12" fmla="*/ 18 w 57"/>
                  <a:gd name="T13" fmla="*/ 76 h 92"/>
                  <a:gd name="T14" fmla="*/ 17 w 57"/>
                  <a:gd name="T15" fmla="*/ 71 h 92"/>
                  <a:gd name="T16" fmla="*/ 17 w 57"/>
                  <a:gd name="T17" fmla="*/ 0 h 92"/>
                  <a:gd name="T18" fmla="*/ 0 w 57"/>
                  <a:gd name="T1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92">
                    <a:moveTo>
                      <a:pt x="0" y="0"/>
                    </a:moveTo>
                    <a:cubicBezTo>
                      <a:pt x="0" y="73"/>
                      <a:pt x="0" y="73"/>
                      <a:pt x="0" y="73"/>
                    </a:cubicBezTo>
                    <a:cubicBezTo>
                      <a:pt x="0" y="86"/>
                      <a:pt x="7" y="92"/>
                      <a:pt x="21" y="92"/>
                    </a:cubicBezTo>
                    <a:cubicBezTo>
                      <a:pt x="36" y="92"/>
                      <a:pt x="48" y="92"/>
                      <a:pt x="57" y="91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2" y="78"/>
                      <a:pt x="19" y="78"/>
                      <a:pt x="18" y="76"/>
                    </a:cubicBezTo>
                    <a:cubicBezTo>
                      <a:pt x="17" y="75"/>
                      <a:pt x="17" y="73"/>
                      <a:pt x="17" y="71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451501" y="4906465"/>
                <a:ext cx="105296" cy="118550"/>
              </a:xfrm>
              <a:custGeom>
                <a:avLst/>
                <a:gdLst>
                  <a:gd name="T0" fmla="*/ 44 w 60"/>
                  <a:gd name="T1" fmla="*/ 0 h 67"/>
                  <a:gd name="T2" fmla="*/ 44 w 60"/>
                  <a:gd name="T3" fmla="*/ 46 h 67"/>
                  <a:gd name="T4" fmla="*/ 25 w 60"/>
                  <a:gd name="T5" fmla="*/ 53 h 67"/>
                  <a:gd name="T6" fmla="*/ 18 w 60"/>
                  <a:gd name="T7" fmla="*/ 51 h 67"/>
                  <a:gd name="T8" fmla="*/ 17 w 60"/>
                  <a:gd name="T9" fmla="*/ 44 h 67"/>
                  <a:gd name="T10" fmla="*/ 17 w 60"/>
                  <a:gd name="T11" fmla="*/ 0 h 67"/>
                  <a:gd name="T12" fmla="*/ 0 w 60"/>
                  <a:gd name="T13" fmla="*/ 0 h 67"/>
                  <a:gd name="T14" fmla="*/ 0 w 60"/>
                  <a:gd name="T15" fmla="*/ 49 h 67"/>
                  <a:gd name="T16" fmla="*/ 18 w 60"/>
                  <a:gd name="T17" fmla="*/ 67 h 67"/>
                  <a:gd name="T18" fmla="*/ 46 w 60"/>
                  <a:gd name="T19" fmla="*/ 56 h 67"/>
                  <a:gd name="T20" fmla="*/ 47 w 60"/>
                  <a:gd name="T21" fmla="*/ 65 h 67"/>
                  <a:gd name="T22" fmla="*/ 60 w 60"/>
                  <a:gd name="T23" fmla="*/ 65 h 67"/>
                  <a:gd name="T24" fmla="*/ 60 w 60"/>
                  <a:gd name="T25" fmla="*/ 0 h 67"/>
                  <a:gd name="T26" fmla="*/ 44 w 60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67">
                    <a:moveTo>
                      <a:pt x="44" y="0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35" y="51"/>
                      <a:pt x="29" y="53"/>
                      <a:pt x="25" y="53"/>
                    </a:cubicBezTo>
                    <a:cubicBezTo>
                      <a:pt x="21" y="53"/>
                      <a:pt x="19" y="52"/>
                      <a:pt x="18" y="51"/>
                    </a:cubicBezTo>
                    <a:cubicBezTo>
                      <a:pt x="17" y="50"/>
                      <a:pt x="16" y="47"/>
                      <a:pt x="17" y="4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1"/>
                      <a:pt x="6" y="67"/>
                      <a:pt x="18" y="67"/>
                    </a:cubicBezTo>
                    <a:cubicBezTo>
                      <a:pt x="27" y="67"/>
                      <a:pt x="36" y="63"/>
                      <a:pt x="46" y="56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0"/>
                      <a:pt x="60" y="0"/>
                      <a:pt x="60" y="0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578150" y="4859339"/>
                <a:ext cx="106769" cy="162730"/>
              </a:xfrm>
              <a:custGeom>
                <a:avLst/>
                <a:gdLst>
                  <a:gd name="T0" fmla="*/ 43 w 61"/>
                  <a:gd name="T1" fmla="*/ 92 h 92"/>
                  <a:gd name="T2" fmla="*/ 61 w 61"/>
                  <a:gd name="T3" fmla="*/ 92 h 92"/>
                  <a:gd name="T4" fmla="*/ 41 w 61"/>
                  <a:gd name="T5" fmla="*/ 62 h 92"/>
                  <a:gd name="T6" fmla="*/ 35 w 61"/>
                  <a:gd name="T7" fmla="*/ 56 h 92"/>
                  <a:gd name="T8" fmla="*/ 35 w 61"/>
                  <a:gd name="T9" fmla="*/ 55 h 92"/>
                  <a:gd name="T10" fmla="*/ 41 w 61"/>
                  <a:gd name="T11" fmla="*/ 50 h 92"/>
                  <a:gd name="T12" fmla="*/ 59 w 61"/>
                  <a:gd name="T13" fmla="*/ 27 h 92"/>
                  <a:gd name="T14" fmla="*/ 41 w 61"/>
                  <a:gd name="T15" fmla="*/ 27 h 92"/>
                  <a:gd name="T16" fmla="*/ 23 w 61"/>
                  <a:gd name="T17" fmla="*/ 50 h 92"/>
                  <a:gd name="T18" fmla="*/ 16 w 61"/>
                  <a:gd name="T19" fmla="*/ 50 h 92"/>
                  <a:gd name="T20" fmla="*/ 17 w 61"/>
                  <a:gd name="T21" fmla="*/ 39 h 92"/>
                  <a:gd name="T22" fmla="*/ 17 w 61"/>
                  <a:gd name="T23" fmla="*/ 0 h 92"/>
                  <a:gd name="T24" fmla="*/ 0 w 61"/>
                  <a:gd name="T25" fmla="*/ 0 h 92"/>
                  <a:gd name="T26" fmla="*/ 0 w 61"/>
                  <a:gd name="T27" fmla="*/ 92 h 92"/>
                  <a:gd name="T28" fmla="*/ 16 w 61"/>
                  <a:gd name="T29" fmla="*/ 92 h 92"/>
                  <a:gd name="T30" fmla="*/ 16 w 61"/>
                  <a:gd name="T31" fmla="*/ 71 h 92"/>
                  <a:gd name="T32" fmla="*/ 16 w 61"/>
                  <a:gd name="T33" fmla="*/ 61 h 92"/>
                  <a:gd name="T34" fmla="*/ 23 w 61"/>
                  <a:gd name="T35" fmla="*/ 61 h 92"/>
                  <a:gd name="T36" fmla="*/ 43 w 61"/>
                  <a:gd name="T3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92">
                    <a:moveTo>
                      <a:pt x="43" y="92"/>
                    </a:moveTo>
                    <a:cubicBezTo>
                      <a:pt x="61" y="92"/>
                      <a:pt x="61" y="92"/>
                      <a:pt x="61" y="9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9" y="59"/>
                      <a:pt x="37" y="57"/>
                      <a:pt x="35" y="56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7" y="54"/>
                      <a:pt x="39" y="52"/>
                      <a:pt x="41" y="5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47"/>
                      <a:pt x="17" y="43"/>
                      <a:pt x="17" y="3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69"/>
                      <a:pt x="16" y="65"/>
                      <a:pt x="16" y="61"/>
                    </a:cubicBezTo>
                    <a:cubicBezTo>
                      <a:pt x="23" y="61"/>
                      <a:pt x="23" y="61"/>
                      <a:pt x="23" y="61"/>
                    </a:cubicBezTo>
                    <a:lnTo>
                      <a:pt x="43" y="9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8" name="Freeform 8"/>
              <p:cNvSpPr>
                <a:spLocks noEditPoints="1"/>
              </p:cNvSpPr>
              <p:nvPr userDrawn="1"/>
            </p:nvSpPr>
            <p:spPr bwMode="auto">
              <a:xfrm>
                <a:off x="681237" y="4903519"/>
                <a:ext cx="107505" cy="121496"/>
              </a:xfrm>
              <a:custGeom>
                <a:avLst/>
                <a:gdLst>
                  <a:gd name="T0" fmla="*/ 61 w 61"/>
                  <a:gd name="T1" fmla="*/ 23 h 69"/>
                  <a:gd name="T2" fmla="*/ 54 w 61"/>
                  <a:gd name="T3" fmla="*/ 6 h 69"/>
                  <a:gd name="T4" fmla="*/ 31 w 61"/>
                  <a:gd name="T5" fmla="*/ 0 h 69"/>
                  <a:gd name="T6" fmla="*/ 7 w 61"/>
                  <a:gd name="T7" fmla="*/ 8 h 69"/>
                  <a:gd name="T8" fmla="*/ 0 w 61"/>
                  <a:gd name="T9" fmla="*/ 34 h 69"/>
                  <a:gd name="T10" fmla="*/ 7 w 61"/>
                  <a:gd name="T11" fmla="*/ 61 h 69"/>
                  <a:gd name="T12" fmla="*/ 32 w 61"/>
                  <a:gd name="T13" fmla="*/ 69 h 69"/>
                  <a:gd name="T14" fmla="*/ 59 w 61"/>
                  <a:gd name="T15" fmla="*/ 64 h 69"/>
                  <a:gd name="T16" fmla="*/ 58 w 61"/>
                  <a:gd name="T17" fmla="*/ 54 h 69"/>
                  <a:gd name="T18" fmla="*/ 34 w 61"/>
                  <a:gd name="T19" fmla="*/ 55 h 69"/>
                  <a:gd name="T20" fmla="*/ 22 w 61"/>
                  <a:gd name="T21" fmla="*/ 53 h 69"/>
                  <a:gd name="T22" fmla="*/ 17 w 61"/>
                  <a:gd name="T23" fmla="*/ 41 h 69"/>
                  <a:gd name="T24" fmla="*/ 44 w 61"/>
                  <a:gd name="T25" fmla="*/ 41 h 69"/>
                  <a:gd name="T26" fmla="*/ 61 w 61"/>
                  <a:gd name="T27" fmla="*/ 23 h 69"/>
                  <a:gd name="T28" fmla="*/ 45 w 61"/>
                  <a:gd name="T29" fmla="*/ 22 h 69"/>
                  <a:gd name="T30" fmla="*/ 39 w 61"/>
                  <a:gd name="T31" fmla="*/ 30 h 69"/>
                  <a:gd name="T32" fmla="*/ 17 w 61"/>
                  <a:gd name="T33" fmla="*/ 30 h 69"/>
                  <a:gd name="T34" fmla="*/ 20 w 61"/>
                  <a:gd name="T35" fmla="*/ 16 h 69"/>
                  <a:gd name="T36" fmla="*/ 32 w 61"/>
                  <a:gd name="T37" fmla="*/ 13 h 69"/>
                  <a:gd name="T38" fmla="*/ 42 w 61"/>
                  <a:gd name="T39" fmla="*/ 15 h 69"/>
                  <a:gd name="T40" fmla="*/ 45 w 61"/>
                  <a:gd name="T41" fmla="*/ 2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69">
                    <a:moveTo>
                      <a:pt x="61" y="23"/>
                    </a:moveTo>
                    <a:cubicBezTo>
                      <a:pt x="61" y="15"/>
                      <a:pt x="59" y="9"/>
                      <a:pt x="54" y="6"/>
                    </a:cubicBezTo>
                    <a:cubicBezTo>
                      <a:pt x="49" y="2"/>
                      <a:pt x="42" y="0"/>
                      <a:pt x="31" y="0"/>
                    </a:cubicBezTo>
                    <a:cubicBezTo>
                      <a:pt x="20" y="0"/>
                      <a:pt x="12" y="3"/>
                      <a:pt x="7" y="8"/>
                    </a:cubicBezTo>
                    <a:cubicBezTo>
                      <a:pt x="2" y="13"/>
                      <a:pt x="0" y="22"/>
                      <a:pt x="0" y="34"/>
                    </a:cubicBezTo>
                    <a:cubicBezTo>
                      <a:pt x="0" y="47"/>
                      <a:pt x="2" y="55"/>
                      <a:pt x="7" y="61"/>
                    </a:cubicBezTo>
                    <a:cubicBezTo>
                      <a:pt x="12" y="66"/>
                      <a:pt x="21" y="69"/>
                      <a:pt x="32" y="69"/>
                    </a:cubicBezTo>
                    <a:cubicBezTo>
                      <a:pt x="44" y="69"/>
                      <a:pt x="53" y="67"/>
                      <a:pt x="59" y="6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49" y="55"/>
                      <a:pt x="41" y="55"/>
                      <a:pt x="34" y="55"/>
                    </a:cubicBezTo>
                    <a:cubicBezTo>
                      <a:pt x="29" y="55"/>
                      <a:pt x="24" y="54"/>
                      <a:pt x="22" y="53"/>
                    </a:cubicBezTo>
                    <a:cubicBezTo>
                      <a:pt x="19" y="51"/>
                      <a:pt x="18" y="47"/>
                      <a:pt x="17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5" y="41"/>
                      <a:pt x="61" y="35"/>
                      <a:pt x="61" y="23"/>
                    </a:cubicBezTo>
                    <a:moveTo>
                      <a:pt x="45" y="22"/>
                    </a:moveTo>
                    <a:cubicBezTo>
                      <a:pt x="45" y="27"/>
                      <a:pt x="43" y="30"/>
                      <a:pt x="39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3"/>
                      <a:pt x="18" y="19"/>
                      <a:pt x="20" y="16"/>
                    </a:cubicBezTo>
                    <a:cubicBezTo>
                      <a:pt x="22" y="14"/>
                      <a:pt x="26" y="13"/>
                      <a:pt x="32" y="13"/>
                    </a:cubicBezTo>
                    <a:cubicBezTo>
                      <a:pt x="37" y="13"/>
                      <a:pt x="40" y="13"/>
                      <a:pt x="42" y="15"/>
                    </a:cubicBezTo>
                    <a:cubicBezTo>
                      <a:pt x="44" y="16"/>
                      <a:pt x="45" y="19"/>
                      <a:pt x="45" y="2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 userDrawn="1"/>
            </p:nvSpPr>
            <p:spPr bwMode="auto">
              <a:xfrm>
                <a:off x="623803" y="4687773"/>
                <a:ext cx="219428" cy="204701"/>
              </a:xfrm>
              <a:custGeom>
                <a:avLst/>
                <a:gdLst>
                  <a:gd name="T0" fmla="*/ 65 w 125"/>
                  <a:gd name="T1" fmla="*/ 1 h 116"/>
                  <a:gd name="T2" fmla="*/ 0 w 125"/>
                  <a:gd name="T3" fmla="*/ 44 h 116"/>
                  <a:gd name="T4" fmla="*/ 13 w 125"/>
                  <a:gd name="T5" fmla="*/ 76 h 116"/>
                  <a:gd name="T6" fmla="*/ 39 w 125"/>
                  <a:gd name="T7" fmla="*/ 91 h 116"/>
                  <a:gd name="T8" fmla="*/ 39 w 125"/>
                  <a:gd name="T9" fmla="*/ 91 h 116"/>
                  <a:gd name="T10" fmla="*/ 39 w 125"/>
                  <a:gd name="T11" fmla="*/ 92 h 116"/>
                  <a:gd name="T12" fmla="*/ 39 w 125"/>
                  <a:gd name="T13" fmla="*/ 92 h 116"/>
                  <a:gd name="T14" fmla="*/ 21 w 125"/>
                  <a:gd name="T15" fmla="*/ 116 h 116"/>
                  <a:gd name="T16" fmla="*/ 30 w 125"/>
                  <a:gd name="T17" fmla="*/ 116 h 116"/>
                  <a:gd name="T18" fmla="*/ 66 w 125"/>
                  <a:gd name="T19" fmla="*/ 95 h 116"/>
                  <a:gd name="T20" fmla="*/ 124 w 125"/>
                  <a:gd name="T21" fmla="*/ 49 h 116"/>
                  <a:gd name="T22" fmla="*/ 65 w 125"/>
                  <a:gd name="T23" fmla="*/ 1 h 116"/>
                  <a:gd name="T24" fmla="*/ 82 w 125"/>
                  <a:gd name="T25" fmla="*/ 77 h 116"/>
                  <a:gd name="T26" fmla="*/ 52 w 125"/>
                  <a:gd name="T27" fmla="*/ 85 h 116"/>
                  <a:gd name="T28" fmla="*/ 70 w 125"/>
                  <a:gd name="T29" fmla="*/ 56 h 116"/>
                  <a:gd name="T30" fmla="*/ 68 w 125"/>
                  <a:gd name="T31" fmla="*/ 56 h 116"/>
                  <a:gd name="T32" fmla="*/ 41 w 125"/>
                  <a:gd name="T33" fmla="*/ 83 h 116"/>
                  <a:gd name="T34" fmla="*/ 32 w 125"/>
                  <a:gd name="T35" fmla="*/ 78 h 116"/>
                  <a:gd name="T36" fmla="*/ 35 w 125"/>
                  <a:gd name="T37" fmla="*/ 29 h 116"/>
                  <a:gd name="T38" fmla="*/ 75 w 125"/>
                  <a:gd name="T39" fmla="*/ 19 h 116"/>
                  <a:gd name="T40" fmla="*/ 99 w 125"/>
                  <a:gd name="T41" fmla="*/ 16 h 116"/>
                  <a:gd name="T42" fmla="*/ 82 w 125"/>
                  <a:gd name="T4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16">
                    <a:moveTo>
                      <a:pt x="65" y="1"/>
                    </a:moveTo>
                    <a:cubicBezTo>
                      <a:pt x="30" y="0"/>
                      <a:pt x="1" y="19"/>
                      <a:pt x="0" y="44"/>
                    </a:cubicBezTo>
                    <a:cubicBezTo>
                      <a:pt x="0" y="56"/>
                      <a:pt x="3" y="67"/>
                      <a:pt x="13" y="76"/>
                    </a:cubicBezTo>
                    <a:cubicBezTo>
                      <a:pt x="26" y="89"/>
                      <a:pt x="39" y="91"/>
                      <a:pt x="39" y="91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8" y="93"/>
                      <a:pt x="21" y="116"/>
                      <a:pt x="21" y="116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9" y="109"/>
                      <a:pt x="60" y="95"/>
                      <a:pt x="66" y="95"/>
                    </a:cubicBezTo>
                    <a:cubicBezTo>
                      <a:pt x="104" y="94"/>
                      <a:pt x="124" y="70"/>
                      <a:pt x="124" y="49"/>
                    </a:cubicBezTo>
                    <a:cubicBezTo>
                      <a:pt x="125" y="24"/>
                      <a:pt x="100" y="3"/>
                      <a:pt x="65" y="1"/>
                    </a:cubicBezTo>
                    <a:close/>
                    <a:moveTo>
                      <a:pt x="82" y="77"/>
                    </a:moveTo>
                    <a:cubicBezTo>
                      <a:pt x="74" y="83"/>
                      <a:pt x="62" y="86"/>
                      <a:pt x="52" y="85"/>
                    </a:cubicBezTo>
                    <a:cubicBezTo>
                      <a:pt x="60" y="71"/>
                      <a:pt x="70" y="56"/>
                      <a:pt x="70" y="56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5" y="59"/>
                      <a:pt x="52" y="69"/>
                      <a:pt x="41" y="83"/>
                    </a:cubicBezTo>
                    <a:cubicBezTo>
                      <a:pt x="37" y="82"/>
                      <a:pt x="34" y="80"/>
                      <a:pt x="32" y="78"/>
                    </a:cubicBezTo>
                    <a:cubicBezTo>
                      <a:pt x="17" y="65"/>
                      <a:pt x="20" y="41"/>
                      <a:pt x="35" y="29"/>
                    </a:cubicBezTo>
                    <a:cubicBezTo>
                      <a:pt x="47" y="19"/>
                      <a:pt x="62" y="19"/>
                      <a:pt x="75" y="19"/>
                    </a:cubicBezTo>
                    <a:cubicBezTo>
                      <a:pt x="89" y="19"/>
                      <a:pt x="99" y="16"/>
                      <a:pt x="99" y="16"/>
                    </a:cubicBezTo>
                    <a:cubicBezTo>
                      <a:pt x="99" y="16"/>
                      <a:pt x="108" y="56"/>
                      <a:pt x="82" y="7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4" name="Picture 2" descr="C:\Essi yleiset\LUKE töitä\Powerpoint-pohjat\Esityspohja 2019\c_natural_resources_grey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700" y="4932696"/>
              <a:ext cx="1754832" cy="11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Left Arrow 2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Left Arrow 27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8447314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1238251"/>
            <a:ext cx="4108396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1155" y="1238251"/>
            <a:ext cx="4154501" cy="3218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49"/>
            <a:ext cx="5007427" cy="32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 userDrawn="1"/>
        </p:nvSpPr>
        <p:spPr>
          <a:xfrm>
            <a:off x="9315450" y="1248188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640864" y="1221597"/>
            <a:ext cx="1455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1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Left Arrow 1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340" y="7143"/>
            <a:ext cx="1512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588469" y="4850159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96307"/>
            <a:ext cx="4741731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Left Arrow 18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69791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Left Arrow 16"/>
          <p:cNvSpPr/>
          <p:nvPr userDrawn="1"/>
        </p:nvSpPr>
        <p:spPr>
          <a:xfrm>
            <a:off x="9315450" y="3004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9631339" y="273843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206375"/>
            <a:ext cx="6452507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0"/>
            <a:ext cx="6452506" cy="35020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27.4.2020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Essi yleiset\LUKE töitä\Powerpoint-pohjat\Esityspohja 2019\c_natural_resources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07" y="4891163"/>
            <a:ext cx="25939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66" y="4033212"/>
            <a:ext cx="1105200" cy="9909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21" y="4035832"/>
            <a:ext cx="1105200" cy="9909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Left Arrow 8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32226"/>
            <a:ext cx="1105200" cy="9909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035" y="4028996"/>
            <a:ext cx="1108800" cy="9942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Left Arrow 9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631339" y="-4256"/>
            <a:ext cx="182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634" y="4029706"/>
            <a:ext cx="1105200" cy="9909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19817" y="1368425"/>
            <a:ext cx="3735139" cy="857250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Thank you!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069" y="1577848"/>
            <a:ext cx="2426400" cy="21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10" y="1579437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5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63" y="1577434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2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200" y="1577434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 userDrawn="1"/>
        </p:nvSpPr>
        <p:spPr>
          <a:xfrm>
            <a:off x="9315450" y="199588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 userDrawn="1"/>
        </p:nvSpPr>
        <p:spPr>
          <a:xfrm>
            <a:off x="9631339" y="1969293"/>
            <a:ext cx="14731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/>
              <a:t>Changing the colour of the logo</a:t>
            </a:r>
            <a:endParaRPr lang="fi-FI" sz="1100" b="1" dirty="0"/>
          </a:p>
          <a:p>
            <a:r>
              <a:rPr lang="fi-FI" sz="1100" dirty="0"/>
              <a:t>Home/Layout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26400" cy="21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Left Arrow 11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0864" y="7143"/>
            <a:ext cx="18247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background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color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  <a:endParaRPr lang="fi-FI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5" y="4588933"/>
            <a:ext cx="5806624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6"/>
          <p:cNvSpPr/>
          <p:nvPr userDrawn="1"/>
        </p:nvSpPr>
        <p:spPr>
          <a:xfrm>
            <a:off x="9315450" y="33734"/>
            <a:ext cx="287866" cy="186267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340" y="7143"/>
            <a:ext cx="1531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colour</a:t>
            </a:r>
            <a:r>
              <a:rPr lang="fi-FI" sz="1100" b="1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the shape</a:t>
            </a:r>
            <a:endParaRPr lang="fi-FI" sz="11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Home/Layout</a:t>
            </a: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3" y="1238251"/>
            <a:ext cx="6697916" cy="32232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0" y="231548"/>
            <a:ext cx="1112400" cy="997452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154967" y="-2639610"/>
            <a:ext cx="8458411" cy="7798876"/>
          </a:xfrm>
          <a:custGeom>
            <a:avLst/>
            <a:gdLst>
              <a:gd name="T0" fmla="*/ 1474 w 3514"/>
              <a:gd name="T1" fmla="*/ 12 h 3240"/>
              <a:gd name="T2" fmla="*/ 978 w 3514"/>
              <a:gd name="T3" fmla="*/ 122 h 3240"/>
              <a:gd name="T4" fmla="*/ 560 w 3514"/>
              <a:gd name="T5" fmla="*/ 327 h 3240"/>
              <a:gd name="T6" fmla="*/ 262 w 3514"/>
              <a:gd name="T7" fmla="*/ 586 h 3240"/>
              <a:gd name="T8" fmla="*/ 143 w 3514"/>
              <a:gd name="T9" fmla="*/ 750 h 3240"/>
              <a:gd name="T10" fmla="*/ 57 w 3514"/>
              <a:gd name="T11" fmla="*/ 930 h 3240"/>
              <a:gd name="T12" fmla="*/ 9 w 3514"/>
              <a:gd name="T13" fmla="*/ 1121 h 3240"/>
              <a:gd name="T14" fmla="*/ 2 w 3514"/>
              <a:gd name="T15" fmla="*/ 1341 h 3240"/>
              <a:gd name="T16" fmla="*/ 76 w 3514"/>
              <a:gd name="T17" fmla="*/ 1698 h 3240"/>
              <a:gd name="T18" fmla="*/ 231 w 3514"/>
              <a:gd name="T19" fmla="*/ 1977 h 3240"/>
              <a:gd name="T20" fmla="*/ 369 w 3514"/>
              <a:gd name="T21" fmla="*/ 2130 h 3240"/>
              <a:gd name="T22" fmla="*/ 541 w 3514"/>
              <a:gd name="T23" fmla="*/ 2273 h 3240"/>
              <a:gd name="T24" fmla="*/ 876 w 3514"/>
              <a:gd name="T25" fmla="*/ 2473 h 3240"/>
              <a:gd name="T26" fmla="*/ 1105 w 3514"/>
              <a:gd name="T27" fmla="*/ 2555 h 3240"/>
              <a:gd name="T28" fmla="*/ 1108 w 3514"/>
              <a:gd name="T29" fmla="*/ 2559 h 3240"/>
              <a:gd name="T30" fmla="*/ 905 w 3514"/>
              <a:gd name="T31" fmla="*/ 3201 h 3240"/>
              <a:gd name="T32" fmla="*/ 1311 w 3514"/>
              <a:gd name="T33" fmla="*/ 2921 h 3240"/>
              <a:gd name="T34" fmla="*/ 1728 w 3514"/>
              <a:gd name="T35" fmla="*/ 2691 h 3240"/>
              <a:gd name="T36" fmla="*/ 1857 w 3514"/>
              <a:gd name="T37" fmla="*/ 2651 h 3240"/>
              <a:gd name="T38" fmla="*/ 2147 w 3514"/>
              <a:gd name="T39" fmla="*/ 2626 h 3240"/>
              <a:gd name="T40" fmla="*/ 2409 w 3514"/>
              <a:gd name="T41" fmla="*/ 2570 h 3240"/>
              <a:gd name="T42" fmla="*/ 2851 w 3514"/>
              <a:gd name="T43" fmla="*/ 2383 h 3240"/>
              <a:gd name="T44" fmla="*/ 3179 w 3514"/>
              <a:gd name="T45" fmla="*/ 2118 h 3240"/>
              <a:gd name="T46" fmla="*/ 3396 w 3514"/>
              <a:gd name="T47" fmla="*/ 1804 h 3240"/>
              <a:gd name="T48" fmla="*/ 3503 w 3514"/>
              <a:gd name="T49" fmla="*/ 1474 h 3240"/>
              <a:gd name="T50" fmla="*/ 3512 w 3514"/>
              <a:gd name="T51" fmla="*/ 1267 h 3240"/>
              <a:gd name="T52" fmla="*/ 3483 w 3514"/>
              <a:gd name="T53" fmla="*/ 1073 h 3240"/>
              <a:gd name="T54" fmla="*/ 3416 w 3514"/>
              <a:gd name="T55" fmla="*/ 887 h 3240"/>
              <a:gd name="T56" fmla="*/ 3297 w 3514"/>
              <a:gd name="T57" fmla="*/ 685 h 3240"/>
              <a:gd name="T58" fmla="*/ 2995 w 3514"/>
              <a:gd name="T59" fmla="*/ 386 h 3240"/>
              <a:gd name="T60" fmla="*/ 2590 w 3514"/>
              <a:gd name="T61" fmla="*/ 161 h 3240"/>
              <a:gd name="T62" fmla="*/ 2102 w 3514"/>
              <a:gd name="T63" fmla="*/ 28 h 3240"/>
              <a:gd name="T64" fmla="*/ 2308 w 3514"/>
              <a:gd name="T65" fmla="*/ 2149 h 3240"/>
              <a:gd name="T66" fmla="*/ 2021 w 3514"/>
              <a:gd name="T67" fmla="*/ 2310 h 3240"/>
              <a:gd name="T68" fmla="*/ 1686 w 3514"/>
              <a:gd name="T69" fmla="*/ 2381 h 3240"/>
              <a:gd name="T70" fmla="*/ 1500 w 3514"/>
              <a:gd name="T71" fmla="*/ 2307 h 3240"/>
              <a:gd name="T72" fmla="*/ 1914 w 3514"/>
              <a:gd name="T73" fmla="*/ 1629 h 3240"/>
              <a:gd name="T74" fmla="*/ 1724 w 3514"/>
              <a:gd name="T75" fmla="*/ 1721 h 3240"/>
              <a:gd name="T76" fmla="*/ 1389 w 3514"/>
              <a:gd name="T77" fmla="*/ 2035 h 3240"/>
              <a:gd name="T78" fmla="*/ 1107 w 3514"/>
              <a:gd name="T79" fmla="*/ 2302 h 3240"/>
              <a:gd name="T80" fmla="*/ 922 w 3514"/>
              <a:gd name="T81" fmla="*/ 2195 h 3240"/>
              <a:gd name="T82" fmla="*/ 763 w 3514"/>
              <a:gd name="T83" fmla="*/ 2023 h 3240"/>
              <a:gd name="T84" fmla="*/ 645 w 3514"/>
              <a:gd name="T85" fmla="*/ 1760 h 3240"/>
              <a:gd name="T86" fmla="*/ 622 w 3514"/>
              <a:gd name="T87" fmla="*/ 1473 h 3240"/>
              <a:gd name="T88" fmla="*/ 688 w 3514"/>
              <a:gd name="T89" fmla="*/ 1187 h 3240"/>
              <a:gd name="T90" fmla="*/ 840 w 3514"/>
              <a:gd name="T91" fmla="*/ 929 h 3240"/>
              <a:gd name="T92" fmla="*/ 1018 w 3514"/>
              <a:gd name="T93" fmla="*/ 758 h 3240"/>
              <a:gd name="T94" fmla="*/ 1223 w 3514"/>
              <a:gd name="T95" fmla="*/ 639 h 3240"/>
              <a:gd name="T96" fmla="*/ 1437 w 3514"/>
              <a:gd name="T97" fmla="*/ 567 h 3240"/>
              <a:gd name="T98" fmla="*/ 1840 w 3514"/>
              <a:gd name="T99" fmla="*/ 518 h 3240"/>
              <a:gd name="T100" fmla="*/ 2263 w 3514"/>
              <a:gd name="T101" fmla="*/ 507 h 3240"/>
              <a:gd name="T102" fmla="*/ 2604 w 3514"/>
              <a:gd name="T103" fmla="*/ 460 h 3240"/>
              <a:gd name="T104" fmla="*/ 2804 w 3514"/>
              <a:gd name="T105" fmla="*/ 460 h 3240"/>
              <a:gd name="T106" fmla="*/ 2834 w 3514"/>
              <a:gd name="T107" fmla="*/ 800 h 3240"/>
              <a:gd name="T108" fmla="*/ 2810 w 3514"/>
              <a:gd name="T109" fmla="*/ 1189 h 3240"/>
              <a:gd name="T110" fmla="*/ 2708 w 3514"/>
              <a:gd name="T111" fmla="*/ 1584 h 3240"/>
              <a:gd name="T112" fmla="*/ 2606 w 3514"/>
              <a:gd name="T113" fmla="*/ 1797 h 3240"/>
              <a:gd name="T114" fmla="*/ 2463 w 3514"/>
              <a:gd name="T115" fmla="*/ 1997 h 3240"/>
              <a:gd name="T116" fmla="*/ 2308 w 3514"/>
              <a:gd name="T117" fmla="*/ 2149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4" h="3240">
                <a:moveTo>
                  <a:pt x="1834" y="2"/>
                </a:moveTo>
                <a:lnTo>
                  <a:pt x="1834" y="2"/>
                </a:lnTo>
                <a:lnTo>
                  <a:pt x="1742" y="0"/>
                </a:lnTo>
                <a:lnTo>
                  <a:pt x="1651" y="0"/>
                </a:lnTo>
                <a:lnTo>
                  <a:pt x="1562" y="5"/>
                </a:lnTo>
                <a:lnTo>
                  <a:pt x="1474" y="12"/>
                </a:lnTo>
                <a:lnTo>
                  <a:pt x="1387" y="23"/>
                </a:lnTo>
                <a:lnTo>
                  <a:pt x="1302" y="37"/>
                </a:lnTo>
                <a:lnTo>
                  <a:pt x="1218" y="54"/>
                </a:lnTo>
                <a:lnTo>
                  <a:pt x="1136" y="74"/>
                </a:lnTo>
                <a:lnTo>
                  <a:pt x="1057" y="98"/>
                </a:lnTo>
                <a:lnTo>
                  <a:pt x="978" y="122"/>
                </a:lnTo>
                <a:lnTo>
                  <a:pt x="902" y="150"/>
                </a:lnTo>
                <a:lnTo>
                  <a:pt x="829" y="181"/>
                </a:lnTo>
                <a:lnTo>
                  <a:pt x="758" y="214"/>
                </a:lnTo>
                <a:lnTo>
                  <a:pt x="690" y="250"/>
                </a:lnTo>
                <a:lnTo>
                  <a:pt x="623" y="288"/>
                </a:lnTo>
                <a:lnTo>
                  <a:pt x="560" y="327"/>
                </a:lnTo>
                <a:lnTo>
                  <a:pt x="499" y="371"/>
                </a:lnTo>
                <a:lnTo>
                  <a:pt x="440" y="415"/>
                </a:lnTo>
                <a:lnTo>
                  <a:pt x="386" y="462"/>
                </a:lnTo>
                <a:lnTo>
                  <a:pt x="333" y="510"/>
                </a:lnTo>
                <a:lnTo>
                  <a:pt x="285" y="561"/>
                </a:lnTo>
                <a:lnTo>
                  <a:pt x="262" y="586"/>
                </a:lnTo>
                <a:lnTo>
                  <a:pt x="240" y="612"/>
                </a:lnTo>
                <a:lnTo>
                  <a:pt x="219" y="640"/>
                </a:lnTo>
                <a:lnTo>
                  <a:pt x="198" y="667"/>
                </a:lnTo>
                <a:lnTo>
                  <a:pt x="180" y="695"/>
                </a:lnTo>
                <a:lnTo>
                  <a:pt x="161" y="722"/>
                </a:lnTo>
                <a:lnTo>
                  <a:pt x="143" y="750"/>
                </a:lnTo>
                <a:lnTo>
                  <a:pt x="127" y="780"/>
                </a:lnTo>
                <a:lnTo>
                  <a:pt x="110" y="809"/>
                </a:lnTo>
                <a:lnTo>
                  <a:pt x="96" y="839"/>
                </a:lnTo>
                <a:lnTo>
                  <a:pt x="82" y="868"/>
                </a:lnTo>
                <a:lnTo>
                  <a:pt x="70" y="899"/>
                </a:lnTo>
                <a:lnTo>
                  <a:pt x="57" y="930"/>
                </a:lnTo>
                <a:lnTo>
                  <a:pt x="47" y="961"/>
                </a:lnTo>
                <a:lnTo>
                  <a:pt x="37" y="992"/>
                </a:lnTo>
                <a:lnTo>
                  <a:pt x="29" y="1023"/>
                </a:lnTo>
                <a:lnTo>
                  <a:pt x="22" y="1056"/>
                </a:lnTo>
                <a:lnTo>
                  <a:pt x="16" y="1088"/>
                </a:lnTo>
                <a:lnTo>
                  <a:pt x="9" y="1121"/>
                </a:lnTo>
                <a:lnTo>
                  <a:pt x="6" y="1153"/>
                </a:lnTo>
                <a:lnTo>
                  <a:pt x="3" y="1186"/>
                </a:lnTo>
                <a:lnTo>
                  <a:pt x="0" y="1220"/>
                </a:lnTo>
                <a:lnTo>
                  <a:pt x="0" y="1220"/>
                </a:lnTo>
                <a:lnTo>
                  <a:pt x="0" y="1280"/>
                </a:lnTo>
                <a:lnTo>
                  <a:pt x="2" y="1341"/>
                </a:lnTo>
                <a:lnTo>
                  <a:pt x="6" y="1401"/>
                </a:lnTo>
                <a:lnTo>
                  <a:pt x="14" y="1462"/>
                </a:lnTo>
                <a:lnTo>
                  <a:pt x="25" y="1521"/>
                </a:lnTo>
                <a:lnTo>
                  <a:pt x="39" y="1581"/>
                </a:lnTo>
                <a:lnTo>
                  <a:pt x="56" y="1640"/>
                </a:lnTo>
                <a:lnTo>
                  <a:pt x="76" y="1698"/>
                </a:lnTo>
                <a:lnTo>
                  <a:pt x="101" y="1756"/>
                </a:lnTo>
                <a:lnTo>
                  <a:pt x="127" y="1812"/>
                </a:lnTo>
                <a:lnTo>
                  <a:pt x="158" y="1868"/>
                </a:lnTo>
                <a:lnTo>
                  <a:pt x="192" y="1922"/>
                </a:lnTo>
                <a:lnTo>
                  <a:pt x="212" y="1950"/>
                </a:lnTo>
                <a:lnTo>
                  <a:pt x="231" y="1977"/>
                </a:lnTo>
                <a:lnTo>
                  <a:pt x="251" y="2003"/>
                </a:lnTo>
                <a:lnTo>
                  <a:pt x="273" y="2029"/>
                </a:lnTo>
                <a:lnTo>
                  <a:pt x="296" y="2054"/>
                </a:lnTo>
                <a:lnTo>
                  <a:pt x="319" y="2080"/>
                </a:lnTo>
                <a:lnTo>
                  <a:pt x="344" y="2105"/>
                </a:lnTo>
                <a:lnTo>
                  <a:pt x="369" y="2130"/>
                </a:lnTo>
                <a:lnTo>
                  <a:pt x="369" y="2130"/>
                </a:lnTo>
                <a:lnTo>
                  <a:pt x="403" y="2161"/>
                </a:lnTo>
                <a:lnTo>
                  <a:pt x="439" y="2190"/>
                </a:lnTo>
                <a:lnTo>
                  <a:pt x="473" y="2220"/>
                </a:lnTo>
                <a:lnTo>
                  <a:pt x="507" y="2246"/>
                </a:lnTo>
                <a:lnTo>
                  <a:pt x="541" y="2273"/>
                </a:lnTo>
                <a:lnTo>
                  <a:pt x="574" y="2297"/>
                </a:lnTo>
                <a:lnTo>
                  <a:pt x="639" y="2342"/>
                </a:lnTo>
                <a:lnTo>
                  <a:pt x="702" y="2381"/>
                </a:lnTo>
                <a:lnTo>
                  <a:pt x="764" y="2415"/>
                </a:lnTo>
                <a:lnTo>
                  <a:pt x="822" y="2446"/>
                </a:lnTo>
                <a:lnTo>
                  <a:pt x="876" y="2473"/>
                </a:lnTo>
                <a:lnTo>
                  <a:pt x="925" y="2494"/>
                </a:lnTo>
                <a:lnTo>
                  <a:pt x="969" y="2511"/>
                </a:lnTo>
                <a:lnTo>
                  <a:pt x="1009" y="2527"/>
                </a:lnTo>
                <a:lnTo>
                  <a:pt x="1042" y="2538"/>
                </a:lnTo>
                <a:lnTo>
                  <a:pt x="1088" y="2552"/>
                </a:lnTo>
                <a:lnTo>
                  <a:pt x="1105" y="2555"/>
                </a:lnTo>
                <a:lnTo>
                  <a:pt x="1105" y="2555"/>
                </a:lnTo>
                <a:lnTo>
                  <a:pt x="1108" y="2556"/>
                </a:lnTo>
                <a:lnTo>
                  <a:pt x="1108" y="2558"/>
                </a:lnTo>
                <a:lnTo>
                  <a:pt x="1108" y="2558"/>
                </a:lnTo>
                <a:lnTo>
                  <a:pt x="1108" y="2559"/>
                </a:lnTo>
                <a:lnTo>
                  <a:pt x="1108" y="2559"/>
                </a:lnTo>
                <a:lnTo>
                  <a:pt x="1107" y="2561"/>
                </a:lnTo>
                <a:lnTo>
                  <a:pt x="1107" y="2561"/>
                </a:lnTo>
                <a:lnTo>
                  <a:pt x="586" y="3240"/>
                </a:lnTo>
                <a:lnTo>
                  <a:pt x="857" y="3240"/>
                </a:lnTo>
                <a:lnTo>
                  <a:pt x="857" y="3240"/>
                </a:lnTo>
                <a:lnTo>
                  <a:pt x="905" y="3201"/>
                </a:lnTo>
                <a:lnTo>
                  <a:pt x="961" y="3159"/>
                </a:lnTo>
                <a:lnTo>
                  <a:pt x="1023" y="3114"/>
                </a:lnTo>
                <a:lnTo>
                  <a:pt x="1091" y="3066"/>
                </a:lnTo>
                <a:lnTo>
                  <a:pt x="1163" y="3018"/>
                </a:lnTo>
                <a:lnTo>
                  <a:pt x="1237" y="2969"/>
                </a:lnTo>
                <a:lnTo>
                  <a:pt x="1311" y="2921"/>
                </a:lnTo>
                <a:lnTo>
                  <a:pt x="1387" y="2874"/>
                </a:lnTo>
                <a:lnTo>
                  <a:pt x="1463" y="2829"/>
                </a:lnTo>
                <a:lnTo>
                  <a:pt x="1536" y="2789"/>
                </a:lnTo>
                <a:lnTo>
                  <a:pt x="1606" y="2750"/>
                </a:lnTo>
                <a:lnTo>
                  <a:pt x="1669" y="2718"/>
                </a:lnTo>
                <a:lnTo>
                  <a:pt x="1728" y="2691"/>
                </a:lnTo>
                <a:lnTo>
                  <a:pt x="1781" y="2670"/>
                </a:lnTo>
                <a:lnTo>
                  <a:pt x="1803" y="2662"/>
                </a:lnTo>
                <a:lnTo>
                  <a:pt x="1824" y="2657"/>
                </a:lnTo>
                <a:lnTo>
                  <a:pt x="1841" y="2652"/>
                </a:lnTo>
                <a:lnTo>
                  <a:pt x="1857" y="2651"/>
                </a:lnTo>
                <a:lnTo>
                  <a:pt x="1857" y="2651"/>
                </a:lnTo>
                <a:lnTo>
                  <a:pt x="1908" y="2649"/>
                </a:lnTo>
                <a:lnTo>
                  <a:pt x="1958" y="2646"/>
                </a:lnTo>
                <a:lnTo>
                  <a:pt x="2006" y="2643"/>
                </a:lnTo>
                <a:lnTo>
                  <a:pt x="2054" y="2639"/>
                </a:lnTo>
                <a:lnTo>
                  <a:pt x="2100" y="2632"/>
                </a:lnTo>
                <a:lnTo>
                  <a:pt x="2147" y="2626"/>
                </a:lnTo>
                <a:lnTo>
                  <a:pt x="2193" y="2618"/>
                </a:lnTo>
                <a:lnTo>
                  <a:pt x="2238" y="2611"/>
                </a:lnTo>
                <a:lnTo>
                  <a:pt x="2282" y="2601"/>
                </a:lnTo>
                <a:lnTo>
                  <a:pt x="2325" y="2592"/>
                </a:lnTo>
                <a:lnTo>
                  <a:pt x="2369" y="2581"/>
                </a:lnTo>
                <a:lnTo>
                  <a:pt x="2409" y="2570"/>
                </a:lnTo>
                <a:lnTo>
                  <a:pt x="2491" y="2545"/>
                </a:lnTo>
                <a:lnTo>
                  <a:pt x="2568" y="2518"/>
                </a:lnTo>
                <a:lnTo>
                  <a:pt x="2644" y="2488"/>
                </a:lnTo>
                <a:lnTo>
                  <a:pt x="2716" y="2454"/>
                </a:lnTo>
                <a:lnTo>
                  <a:pt x="2784" y="2420"/>
                </a:lnTo>
                <a:lnTo>
                  <a:pt x="2851" y="2383"/>
                </a:lnTo>
                <a:lnTo>
                  <a:pt x="2913" y="2342"/>
                </a:lnTo>
                <a:lnTo>
                  <a:pt x="2971" y="2301"/>
                </a:lnTo>
                <a:lnTo>
                  <a:pt x="3029" y="2257"/>
                </a:lnTo>
                <a:lnTo>
                  <a:pt x="3082" y="2212"/>
                </a:lnTo>
                <a:lnTo>
                  <a:pt x="3133" y="2166"/>
                </a:lnTo>
                <a:lnTo>
                  <a:pt x="3179" y="2118"/>
                </a:lnTo>
                <a:lnTo>
                  <a:pt x="3223" y="2068"/>
                </a:lnTo>
                <a:lnTo>
                  <a:pt x="3264" y="2017"/>
                </a:lnTo>
                <a:lnTo>
                  <a:pt x="3302" y="1964"/>
                </a:lnTo>
                <a:lnTo>
                  <a:pt x="3337" y="1911"/>
                </a:lnTo>
                <a:lnTo>
                  <a:pt x="3368" y="1859"/>
                </a:lnTo>
                <a:lnTo>
                  <a:pt x="3396" y="1804"/>
                </a:lnTo>
                <a:lnTo>
                  <a:pt x="3423" y="1750"/>
                </a:lnTo>
                <a:lnTo>
                  <a:pt x="3444" y="1694"/>
                </a:lnTo>
                <a:lnTo>
                  <a:pt x="3464" y="1640"/>
                </a:lnTo>
                <a:lnTo>
                  <a:pt x="3480" y="1584"/>
                </a:lnTo>
                <a:lnTo>
                  <a:pt x="3492" y="1530"/>
                </a:lnTo>
                <a:lnTo>
                  <a:pt x="3503" y="1474"/>
                </a:lnTo>
                <a:lnTo>
                  <a:pt x="3509" y="1420"/>
                </a:lnTo>
                <a:lnTo>
                  <a:pt x="3514" y="1366"/>
                </a:lnTo>
                <a:lnTo>
                  <a:pt x="3514" y="1366"/>
                </a:lnTo>
                <a:lnTo>
                  <a:pt x="3514" y="1333"/>
                </a:lnTo>
                <a:lnTo>
                  <a:pt x="3514" y="1299"/>
                </a:lnTo>
                <a:lnTo>
                  <a:pt x="3512" y="1267"/>
                </a:lnTo>
                <a:lnTo>
                  <a:pt x="3511" y="1234"/>
                </a:lnTo>
                <a:lnTo>
                  <a:pt x="3508" y="1201"/>
                </a:lnTo>
                <a:lnTo>
                  <a:pt x="3503" y="1169"/>
                </a:lnTo>
                <a:lnTo>
                  <a:pt x="3497" y="1136"/>
                </a:lnTo>
                <a:lnTo>
                  <a:pt x="3491" y="1104"/>
                </a:lnTo>
                <a:lnTo>
                  <a:pt x="3483" y="1073"/>
                </a:lnTo>
                <a:lnTo>
                  <a:pt x="3474" y="1040"/>
                </a:lnTo>
                <a:lnTo>
                  <a:pt x="3464" y="1009"/>
                </a:lnTo>
                <a:lnTo>
                  <a:pt x="3454" y="978"/>
                </a:lnTo>
                <a:lnTo>
                  <a:pt x="3443" y="947"/>
                </a:lnTo>
                <a:lnTo>
                  <a:pt x="3430" y="918"/>
                </a:lnTo>
                <a:lnTo>
                  <a:pt x="3416" y="887"/>
                </a:lnTo>
                <a:lnTo>
                  <a:pt x="3402" y="857"/>
                </a:lnTo>
                <a:lnTo>
                  <a:pt x="3387" y="828"/>
                </a:lnTo>
                <a:lnTo>
                  <a:pt x="3370" y="798"/>
                </a:lnTo>
                <a:lnTo>
                  <a:pt x="3353" y="770"/>
                </a:lnTo>
                <a:lnTo>
                  <a:pt x="3336" y="741"/>
                </a:lnTo>
                <a:lnTo>
                  <a:pt x="3297" y="685"/>
                </a:lnTo>
                <a:lnTo>
                  <a:pt x="3254" y="631"/>
                </a:lnTo>
                <a:lnTo>
                  <a:pt x="3209" y="578"/>
                </a:lnTo>
                <a:lnTo>
                  <a:pt x="3161" y="529"/>
                </a:lnTo>
                <a:lnTo>
                  <a:pt x="3108" y="479"/>
                </a:lnTo>
                <a:lnTo>
                  <a:pt x="3054" y="431"/>
                </a:lnTo>
                <a:lnTo>
                  <a:pt x="2995" y="386"/>
                </a:lnTo>
                <a:lnTo>
                  <a:pt x="2934" y="343"/>
                </a:lnTo>
                <a:lnTo>
                  <a:pt x="2871" y="302"/>
                </a:lnTo>
                <a:lnTo>
                  <a:pt x="2804" y="264"/>
                </a:lnTo>
                <a:lnTo>
                  <a:pt x="2736" y="226"/>
                </a:lnTo>
                <a:lnTo>
                  <a:pt x="2665" y="192"/>
                </a:lnTo>
                <a:lnTo>
                  <a:pt x="2590" y="161"/>
                </a:lnTo>
                <a:lnTo>
                  <a:pt x="2514" y="132"/>
                </a:lnTo>
                <a:lnTo>
                  <a:pt x="2437" y="105"/>
                </a:lnTo>
                <a:lnTo>
                  <a:pt x="2356" y="81"/>
                </a:lnTo>
                <a:lnTo>
                  <a:pt x="2274" y="60"/>
                </a:lnTo>
                <a:lnTo>
                  <a:pt x="2189" y="42"/>
                </a:lnTo>
                <a:lnTo>
                  <a:pt x="2102" y="28"/>
                </a:lnTo>
                <a:lnTo>
                  <a:pt x="2015" y="16"/>
                </a:lnTo>
                <a:lnTo>
                  <a:pt x="1925" y="8"/>
                </a:lnTo>
                <a:lnTo>
                  <a:pt x="1834" y="2"/>
                </a:lnTo>
                <a:lnTo>
                  <a:pt x="1834" y="2"/>
                </a:lnTo>
                <a:close/>
                <a:moveTo>
                  <a:pt x="2308" y="2149"/>
                </a:moveTo>
                <a:lnTo>
                  <a:pt x="2308" y="2149"/>
                </a:lnTo>
                <a:lnTo>
                  <a:pt x="2265" y="2181"/>
                </a:lnTo>
                <a:lnTo>
                  <a:pt x="2220" y="2212"/>
                </a:lnTo>
                <a:lnTo>
                  <a:pt x="2173" y="2240"/>
                </a:lnTo>
                <a:lnTo>
                  <a:pt x="2124" y="2265"/>
                </a:lnTo>
                <a:lnTo>
                  <a:pt x="2074" y="2288"/>
                </a:lnTo>
                <a:lnTo>
                  <a:pt x="2021" y="2310"/>
                </a:lnTo>
                <a:lnTo>
                  <a:pt x="1967" y="2327"/>
                </a:lnTo>
                <a:lnTo>
                  <a:pt x="1913" y="2342"/>
                </a:lnTo>
                <a:lnTo>
                  <a:pt x="1857" y="2356"/>
                </a:lnTo>
                <a:lnTo>
                  <a:pt x="1801" y="2367"/>
                </a:lnTo>
                <a:lnTo>
                  <a:pt x="1744" y="2375"/>
                </a:lnTo>
                <a:lnTo>
                  <a:pt x="1686" y="2381"/>
                </a:lnTo>
                <a:lnTo>
                  <a:pt x="1629" y="2386"/>
                </a:lnTo>
                <a:lnTo>
                  <a:pt x="1572" y="2387"/>
                </a:lnTo>
                <a:lnTo>
                  <a:pt x="1514" y="2386"/>
                </a:lnTo>
                <a:lnTo>
                  <a:pt x="1457" y="2383"/>
                </a:lnTo>
                <a:lnTo>
                  <a:pt x="1457" y="2383"/>
                </a:lnTo>
                <a:lnTo>
                  <a:pt x="1500" y="2307"/>
                </a:lnTo>
                <a:lnTo>
                  <a:pt x="1542" y="2231"/>
                </a:lnTo>
                <a:lnTo>
                  <a:pt x="1629" y="2084"/>
                </a:lnTo>
                <a:lnTo>
                  <a:pt x="1714" y="1944"/>
                </a:lnTo>
                <a:lnTo>
                  <a:pt x="1793" y="1818"/>
                </a:lnTo>
                <a:lnTo>
                  <a:pt x="1862" y="1713"/>
                </a:lnTo>
                <a:lnTo>
                  <a:pt x="1914" y="1629"/>
                </a:lnTo>
                <a:lnTo>
                  <a:pt x="1962" y="1558"/>
                </a:lnTo>
                <a:lnTo>
                  <a:pt x="1925" y="1558"/>
                </a:lnTo>
                <a:lnTo>
                  <a:pt x="1925" y="1558"/>
                </a:lnTo>
                <a:lnTo>
                  <a:pt x="1879" y="1594"/>
                </a:lnTo>
                <a:lnTo>
                  <a:pt x="1810" y="1648"/>
                </a:lnTo>
                <a:lnTo>
                  <a:pt x="1724" y="1721"/>
                </a:lnTo>
                <a:lnTo>
                  <a:pt x="1674" y="1764"/>
                </a:lnTo>
                <a:lnTo>
                  <a:pt x="1621" y="1811"/>
                </a:lnTo>
                <a:lnTo>
                  <a:pt x="1567" y="1862"/>
                </a:lnTo>
                <a:lnTo>
                  <a:pt x="1510" y="1916"/>
                </a:lnTo>
                <a:lnTo>
                  <a:pt x="1449" y="1973"/>
                </a:lnTo>
                <a:lnTo>
                  <a:pt x="1389" y="2035"/>
                </a:lnTo>
                <a:lnTo>
                  <a:pt x="1327" y="2101"/>
                </a:lnTo>
                <a:lnTo>
                  <a:pt x="1265" y="2169"/>
                </a:lnTo>
                <a:lnTo>
                  <a:pt x="1203" y="2240"/>
                </a:lnTo>
                <a:lnTo>
                  <a:pt x="1141" y="2315"/>
                </a:lnTo>
                <a:lnTo>
                  <a:pt x="1141" y="2315"/>
                </a:lnTo>
                <a:lnTo>
                  <a:pt x="1107" y="2302"/>
                </a:lnTo>
                <a:lnTo>
                  <a:pt x="1073" y="2287"/>
                </a:lnTo>
                <a:lnTo>
                  <a:pt x="1040" y="2271"/>
                </a:lnTo>
                <a:lnTo>
                  <a:pt x="1009" y="2254"/>
                </a:lnTo>
                <a:lnTo>
                  <a:pt x="978" y="2235"/>
                </a:lnTo>
                <a:lnTo>
                  <a:pt x="950" y="2217"/>
                </a:lnTo>
                <a:lnTo>
                  <a:pt x="922" y="2195"/>
                </a:lnTo>
                <a:lnTo>
                  <a:pt x="896" y="2173"/>
                </a:lnTo>
                <a:lnTo>
                  <a:pt x="896" y="2173"/>
                </a:lnTo>
                <a:lnTo>
                  <a:pt x="859" y="2139"/>
                </a:lnTo>
                <a:lnTo>
                  <a:pt x="823" y="2102"/>
                </a:lnTo>
                <a:lnTo>
                  <a:pt x="792" y="2063"/>
                </a:lnTo>
                <a:lnTo>
                  <a:pt x="763" y="2023"/>
                </a:lnTo>
                <a:lnTo>
                  <a:pt x="736" y="1981"/>
                </a:lnTo>
                <a:lnTo>
                  <a:pt x="713" y="1939"/>
                </a:lnTo>
                <a:lnTo>
                  <a:pt x="691" y="1896"/>
                </a:lnTo>
                <a:lnTo>
                  <a:pt x="673" y="1851"/>
                </a:lnTo>
                <a:lnTo>
                  <a:pt x="657" y="1806"/>
                </a:lnTo>
                <a:lnTo>
                  <a:pt x="645" y="1760"/>
                </a:lnTo>
                <a:lnTo>
                  <a:pt x="634" y="1711"/>
                </a:lnTo>
                <a:lnTo>
                  <a:pt x="626" y="1665"/>
                </a:lnTo>
                <a:lnTo>
                  <a:pt x="622" y="1617"/>
                </a:lnTo>
                <a:lnTo>
                  <a:pt x="618" y="1569"/>
                </a:lnTo>
                <a:lnTo>
                  <a:pt x="620" y="1521"/>
                </a:lnTo>
                <a:lnTo>
                  <a:pt x="622" y="1473"/>
                </a:lnTo>
                <a:lnTo>
                  <a:pt x="626" y="1425"/>
                </a:lnTo>
                <a:lnTo>
                  <a:pt x="634" y="1377"/>
                </a:lnTo>
                <a:lnTo>
                  <a:pt x="645" y="1329"/>
                </a:lnTo>
                <a:lnTo>
                  <a:pt x="657" y="1280"/>
                </a:lnTo>
                <a:lnTo>
                  <a:pt x="671" y="1234"/>
                </a:lnTo>
                <a:lnTo>
                  <a:pt x="688" y="1187"/>
                </a:lnTo>
                <a:lnTo>
                  <a:pt x="708" y="1143"/>
                </a:lnTo>
                <a:lnTo>
                  <a:pt x="730" y="1098"/>
                </a:lnTo>
                <a:lnTo>
                  <a:pt x="755" y="1054"/>
                </a:lnTo>
                <a:lnTo>
                  <a:pt x="781" y="1011"/>
                </a:lnTo>
                <a:lnTo>
                  <a:pt x="809" y="969"/>
                </a:lnTo>
                <a:lnTo>
                  <a:pt x="840" y="929"/>
                </a:lnTo>
                <a:lnTo>
                  <a:pt x="874" y="890"/>
                </a:lnTo>
                <a:lnTo>
                  <a:pt x="908" y="853"/>
                </a:lnTo>
                <a:lnTo>
                  <a:pt x="947" y="817"/>
                </a:lnTo>
                <a:lnTo>
                  <a:pt x="986" y="783"/>
                </a:lnTo>
                <a:lnTo>
                  <a:pt x="986" y="783"/>
                </a:lnTo>
                <a:lnTo>
                  <a:pt x="1018" y="758"/>
                </a:lnTo>
                <a:lnTo>
                  <a:pt x="1051" y="735"/>
                </a:lnTo>
                <a:lnTo>
                  <a:pt x="1085" y="712"/>
                </a:lnTo>
                <a:lnTo>
                  <a:pt x="1119" y="691"/>
                </a:lnTo>
                <a:lnTo>
                  <a:pt x="1153" y="673"/>
                </a:lnTo>
                <a:lnTo>
                  <a:pt x="1187" y="654"/>
                </a:lnTo>
                <a:lnTo>
                  <a:pt x="1223" y="639"/>
                </a:lnTo>
                <a:lnTo>
                  <a:pt x="1259" y="623"/>
                </a:lnTo>
                <a:lnTo>
                  <a:pt x="1293" y="609"/>
                </a:lnTo>
                <a:lnTo>
                  <a:pt x="1328" y="597"/>
                </a:lnTo>
                <a:lnTo>
                  <a:pt x="1366" y="586"/>
                </a:lnTo>
                <a:lnTo>
                  <a:pt x="1401" y="577"/>
                </a:lnTo>
                <a:lnTo>
                  <a:pt x="1437" y="567"/>
                </a:lnTo>
                <a:lnTo>
                  <a:pt x="1474" y="558"/>
                </a:lnTo>
                <a:lnTo>
                  <a:pt x="1547" y="546"/>
                </a:lnTo>
                <a:lnTo>
                  <a:pt x="1620" y="535"/>
                </a:lnTo>
                <a:lnTo>
                  <a:pt x="1694" y="527"/>
                </a:lnTo>
                <a:lnTo>
                  <a:pt x="1767" y="521"/>
                </a:lnTo>
                <a:lnTo>
                  <a:pt x="1840" y="518"/>
                </a:lnTo>
                <a:lnTo>
                  <a:pt x="1911" y="516"/>
                </a:lnTo>
                <a:lnTo>
                  <a:pt x="1984" y="515"/>
                </a:lnTo>
                <a:lnTo>
                  <a:pt x="2124" y="513"/>
                </a:lnTo>
                <a:lnTo>
                  <a:pt x="2124" y="513"/>
                </a:lnTo>
                <a:lnTo>
                  <a:pt x="2195" y="512"/>
                </a:lnTo>
                <a:lnTo>
                  <a:pt x="2263" y="507"/>
                </a:lnTo>
                <a:lnTo>
                  <a:pt x="2328" y="501"/>
                </a:lnTo>
                <a:lnTo>
                  <a:pt x="2392" y="495"/>
                </a:lnTo>
                <a:lnTo>
                  <a:pt x="2451" y="487"/>
                </a:lnTo>
                <a:lnTo>
                  <a:pt x="2505" y="477"/>
                </a:lnTo>
                <a:lnTo>
                  <a:pt x="2556" y="470"/>
                </a:lnTo>
                <a:lnTo>
                  <a:pt x="2604" y="460"/>
                </a:lnTo>
                <a:lnTo>
                  <a:pt x="2683" y="442"/>
                </a:lnTo>
                <a:lnTo>
                  <a:pt x="2744" y="426"/>
                </a:lnTo>
                <a:lnTo>
                  <a:pt x="2781" y="415"/>
                </a:lnTo>
                <a:lnTo>
                  <a:pt x="2795" y="411"/>
                </a:lnTo>
                <a:lnTo>
                  <a:pt x="2795" y="411"/>
                </a:lnTo>
                <a:lnTo>
                  <a:pt x="2804" y="460"/>
                </a:lnTo>
                <a:lnTo>
                  <a:pt x="2812" y="519"/>
                </a:lnTo>
                <a:lnTo>
                  <a:pt x="2821" y="597"/>
                </a:lnTo>
                <a:lnTo>
                  <a:pt x="2826" y="642"/>
                </a:lnTo>
                <a:lnTo>
                  <a:pt x="2829" y="691"/>
                </a:lnTo>
                <a:lnTo>
                  <a:pt x="2832" y="744"/>
                </a:lnTo>
                <a:lnTo>
                  <a:pt x="2834" y="800"/>
                </a:lnTo>
                <a:lnTo>
                  <a:pt x="2834" y="859"/>
                </a:lnTo>
                <a:lnTo>
                  <a:pt x="2834" y="921"/>
                </a:lnTo>
                <a:lnTo>
                  <a:pt x="2830" y="986"/>
                </a:lnTo>
                <a:lnTo>
                  <a:pt x="2826" y="1053"/>
                </a:lnTo>
                <a:lnTo>
                  <a:pt x="2820" y="1119"/>
                </a:lnTo>
                <a:lnTo>
                  <a:pt x="2810" y="1189"/>
                </a:lnTo>
                <a:lnTo>
                  <a:pt x="2798" y="1260"/>
                </a:lnTo>
                <a:lnTo>
                  <a:pt x="2784" y="1332"/>
                </a:lnTo>
                <a:lnTo>
                  <a:pt x="2767" y="1405"/>
                </a:lnTo>
                <a:lnTo>
                  <a:pt x="2745" y="1476"/>
                </a:lnTo>
                <a:lnTo>
                  <a:pt x="2722" y="1549"/>
                </a:lnTo>
                <a:lnTo>
                  <a:pt x="2708" y="1584"/>
                </a:lnTo>
                <a:lnTo>
                  <a:pt x="2694" y="1622"/>
                </a:lnTo>
                <a:lnTo>
                  <a:pt x="2679" y="1657"/>
                </a:lnTo>
                <a:lnTo>
                  <a:pt x="2661" y="1693"/>
                </a:lnTo>
                <a:lnTo>
                  <a:pt x="2644" y="1727"/>
                </a:lnTo>
                <a:lnTo>
                  <a:pt x="2626" y="1763"/>
                </a:lnTo>
                <a:lnTo>
                  <a:pt x="2606" y="1797"/>
                </a:lnTo>
                <a:lnTo>
                  <a:pt x="2584" y="1832"/>
                </a:lnTo>
                <a:lnTo>
                  <a:pt x="2562" y="1866"/>
                </a:lnTo>
                <a:lnTo>
                  <a:pt x="2539" y="1899"/>
                </a:lnTo>
                <a:lnTo>
                  <a:pt x="2516" y="1933"/>
                </a:lnTo>
                <a:lnTo>
                  <a:pt x="2489" y="1966"/>
                </a:lnTo>
                <a:lnTo>
                  <a:pt x="2463" y="1997"/>
                </a:lnTo>
                <a:lnTo>
                  <a:pt x="2434" y="2029"/>
                </a:lnTo>
                <a:lnTo>
                  <a:pt x="2404" y="2060"/>
                </a:lnTo>
                <a:lnTo>
                  <a:pt x="2373" y="2090"/>
                </a:lnTo>
                <a:lnTo>
                  <a:pt x="2342" y="2119"/>
                </a:lnTo>
                <a:lnTo>
                  <a:pt x="2308" y="2149"/>
                </a:lnTo>
                <a:lnTo>
                  <a:pt x="2308" y="21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63500" dir="126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43996" y="4859339"/>
            <a:ext cx="100142" cy="162730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1501" y="4906465"/>
            <a:ext cx="105296" cy="118550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8150" y="4859339"/>
            <a:ext cx="106769" cy="162730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81237" y="4903519"/>
            <a:ext cx="107505" cy="121496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23803" y="4687773"/>
            <a:ext cx="219428" cy="204701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Essi yleiset\LUKE töitä\Powerpoint-pohjat\Esityspohja 2019\c_natural_resources_gre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700" y="4932696"/>
            <a:ext cx="1754832" cy="1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221941" y="4842785"/>
            <a:ext cx="74207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27.4.2020</a:t>
            </a:fld>
            <a:endParaRPr lang="fi-FI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92313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3996" y="4687773"/>
            <a:ext cx="499235" cy="337242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699" y="4934866"/>
            <a:ext cx="1754834" cy="1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529" y="4025731"/>
            <a:ext cx="1112400" cy="99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5" r:id="rId8"/>
    <p:sldLayoutId id="2147484186" r:id="rId9"/>
    <p:sldLayoutId id="2147484187" r:id="rId10"/>
    <p:sldLayoutId id="2147484188" r:id="rId11"/>
    <p:sldLayoutId id="2147484184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fi/url?sa=i&amp;rct=j&amp;q=&amp;esrc=s&amp;source=images&amp;cd=&amp;cad=rja&amp;uact=8&amp;ved=0ahUKEwin1t3rhtXYAhWOKywKHbCiAUEQjRwIBw&amp;url=http://www.cassandralab.com/&amp;psig=AOvVaw32PY1pgTVmF4rirv8nJ2wU&amp;ust=151593680479538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2.xml"/><Relationship Id="rId9" Type="http://schemas.openxmlformats.org/officeDocument/2006/relationships/hyperlink" Target="https://www.google.com/url?sa=i&amp;url=http%3A%2F%2Fwww.worldeasyguides.com%2Feurope%2Ffinland%2Ffinland-on-map-of-europe%2F&amp;psig=AOvVaw2VotLW9HleYkq4YMxEImdX&amp;ust=1588058055100000&amp;source=images&amp;cd=vfe&amp;ved=0CAIQjRxqFwoTCMDy9LyHiOkCFQAAAAAdAAAAAB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fi/url?sa=i&amp;rct=j&amp;q=&amp;esrc=s&amp;source=images&amp;cd=&amp;cad=rja&amp;uact=8&amp;ved=0ahUKEwin1t3rhtXYAhWOKywKHbCiAUEQjRwIBw&amp;url=http://www.cassandralab.com/&amp;psig=AOvVaw32PY1pgTVmF4rirv8nJ2wU&amp;ust=1515936804795389" TargetMode="Externa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2333625"/>
            <a:ext cx="5806625" cy="857250"/>
          </a:xfrm>
        </p:spPr>
        <p:txBody>
          <a:bodyPr/>
          <a:lstStyle/>
          <a:p>
            <a:r>
              <a:rPr lang="en-GB" dirty="0"/>
              <a:t>Modelling of </a:t>
            </a:r>
            <a:r>
              <a:rPr lang="en-GB" dirty="0" smtClean="0"/>
              <a:t>SOC </a:t>
            </a:r>
            <a:r>
              <a:rPr lang="en-GB" dirty="0"/>
              <a:t>and carbon balance under Conservation Agriculture and conventional cropping systems in Southern Finland</a:t>
            </a:r>
            <a:r>
              <a:rPr lang="fi-FI" dirty="0"/>
              <a:t/>
            </a:r>
            <a:br>
              <a:rPr lang="fi-FI" dirty="0"/>
            </a:b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5317" y="2791735"/>
            <a:ext cx="5806624" cy="22574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Elena Valkama and Marco Acutis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EFA96-0934-47EE-BBF4-D712D37EC179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EGU2020-4934       BG 3.18 ”</a:t>
            </a:r>
            <a:r>
              <a:rPr lang="fi-FI" dirty="0" err="1" smtClean="0"/>
              <a:t>Modelling</a:t>
            </a:r>
            <a:r>
              <a:rPr lang="fi-FI" dirty="0" smtClean="0"/>
              <a:t> </a:t>
            </a:r>
            <a:r>
              <a:rPr lang="fi-FI" dirty="0" err="1"/>
              <a:t>agricultural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global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" </a:t>
            </a:r>
            <a:endParaRPr lang="fi-FI" dirty="0"/>
          </a:p>
        </p:txBody>
      </p:sp>
      <p:pic>
        <p:nvPicPr>
          <p:cNvPr id="6" name="Picture 8" descr="Image result for milano university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29" y="601208"/>
            <a:ext cx="1615636" cy="5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kf48\Documents\cc_by_logo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1" y="4287838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Conservation </a:t>
            </a:r>
            <a:r>
              <a:rPr lang="en-GB" dirty="0" smtClean="0"/>
              <a:t>Agriculture (CA)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5905" y="1060450"/>
            <a:ext cx="3978902" cy="3224213"/>
          </a:xfrm>
        </p:spPr>
        <p:txBody>
          <a:bodyPr/>
          <a:lstStyle/>
          <a:p>
            <a:pPr algn="ctr"/>
            <a:r>
              <a:rPr lang="en-GB" sz="2400" dirty="0" smtClean="0"/>
              <a:t>In Europe, CA would </a:t>
            </a:r>
            <a:r>
              <a:rPr lang="en-GB" sz="2400" dirty="0"/>
              <a:t>reduce emissions by about 200 Mt CO</a:t>
            </a:r>
            <a:r>
              <a:rPr lang="en-GB" sz="2400" baseline="-25000" dirty="0"/>
              <a:t>2</a:t>
            </a:r>
            <a:r>
              <a:rPr lang="en-GB" sz="2400" dirty="0"/>
              <a:t> per year (FAO)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20784D-4C32-426A-B159-CC1816F2BA7E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40180" y="4623675"/>
            <a:ext cx="4090360" cy="452967"/>
          </a:xfrm>
        </p:spPr>
        <p:txBody>
          <a:bodyPr/>
          <a:lstStyle/>
          <a:p>
            <a:r>
              <a:rPr lang="fi-FI" dirty="0" smtClean="0"/>
              <a:t>EGU2020-4934 </a:t>
            </a:r>
            <a:endParaRPr lang="fi-FI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82287309"/>
              </p:ext>
            </p:extLst>
          </p:nvPr>
        </p:nvGraphicFramePr>
        <p:xfrm>
          <a:off x="0" y="1152031"/>
          <a:ext cx="5033962" cy="313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mkf48\Documents\cc_by_logo_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1" y="4183938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Methods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FB88B1-4848-4FC9-93C2-1B4467EA7DF9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217603" y="4568192"/>
            <a:ext cx="4741731" cy="452967"/>
          </a:xfrm>
        </p:spPr>
        <p:txBody>
          <a:bodyPr/>
          <a:lstStyle/>
          <a:p>
            <a:r>
              <a:rPr lang="fi-FI" dirty="0" smtClean="0"/>
              <a:t>EGU2020-4934</a:t>
            </a:r>
            <a:endParaRPr lang="fi-FI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78058902"/>
              </p:ext>
            </p:extLst>
          </p:nvPr>
        </p:nvGraphicFramePr>
        <p:xfrm>
          <a:off x="4646311" y="790081"/>
          <a:ext cx="4191738" cy="35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mkf48\Documents\cc_by_logo_p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2" y="4456739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inland on Map of Europ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1238251"/>
            <a:ext cx="4090342" cy="32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9021" y="1871637"/>
            <a:ext cx="1018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 smtClean="0">
                <a:solidFill>
                  <a:srgbClr val="7030A0"/>
                </a:solidFill>
              </a:rPr>
              <a:t>Boreal</a:t>
            </a:r>
            <a:r>
              <a:rPr lang="fi-FI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fi-FI" dirty="0" smtClean="0">
                <a:solidFill>
                  <a:srgbClr val="7030A0"/>
                </a:solidFill>
              </a:rPr>
              <a:t>(</a:t>
            </a:r>
            <a:r>
              <a:rPr lang="fi-FI" i="1" dirty="0" err="1" smtClean="0">
                <a:solidFill>
                  <a:srgbClr val="7030A0"/>
                </a:solidFill>
              </a:rPr>
              <a:t>Dfs</a:t>
            </a:r>
            <a:r>
              <a:rPr lang="fi-FI" dirty="0" smtClean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fi-FI" dirty="0" smtClean="0">
                <a:solidFill>
                  <a:srgbClr val="7030A0"/>
                </a:solidFill>
              </a:rPr>
              <a:t>597 mm</a:t>
            </a:r>
          </a:p>
          <a:p>
            <a:pPr algn="ctr"/>
            <a:r>
              <a:rPr lang="fi-FI" dirty="0" smtClean="0">
                <a:solidFill>
                  <a:srgbClr val="7030A0"/>
                </a:solidFill>
              </a:rPr>
              <a:t>4.1 </a:t>
            </a:r>
            <a:r>
              <a:rPr lang="fi-FI" baseline="30000" dirty="0" smtClean="0">
                <a:solidFill>
                  <a:srgbClr val="7030A0"/>
                </a:solidFill>
              </a:rPr>
              <a:t>◦</a:t>
            </a:r>
            <a:r>
              <a:rPr lang="fi-FI" dirty="0" smtClean="0">
                <a:solidFill>
                  <a:srgbClr val="7030A0"/>
                </a:solidFill>
              </a:rPr>
              <a:t>C</a:t>
            </a:r>
            <a:endParaRPr lang="fi-FI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annual SOC stock changes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9DF57E-2C8D-4D74-9B58-BE00C3F8E549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2754" y="4615174"/>
            <a:ext cx="1478677" cy="452967"/>
          </a:xfrm>
        </p:spPr>
        <p:txBody>
          <a:bodyPr/>
          <a:lstStyle/>
          <a:p>
            <a:r>
              <a:rPr lang="fi-FI" dirty="0" smtClean="0"/>
              <a:t>EGU2020-4934</a:t>
            </a:r>
            <a:endParaRPr lang="fi-FI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93553" y="2724178"/>
            <a:ext cx="2650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Conv-R/</a:t>
            </a:r>
            <a:r>
              <a:rPr lang="en-US" sz="1200" dirty="0" err="1" smtClean="0">
                <a:solidFill>
                  <a:schemeClr val="bg1"/>
                </a:solidFill>
              </a:rPr>
              <a:t>Conv+R</a:t>
            </a:r>
            <a:r>
              <a:rPr lang="en-US" sz="1200" dirty="0" smtClean="0">
                <a:solidFill>
                  <a:schemeClr val="bg1"/>
                </a:solidFill>
              </a:rPr>
              <a:t> – 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onventional (residues removed/retained); 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NT-no-tillage</a:t>
            </a:r>
            <a:r>
              <a:rPr lang="en-US" sz="12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CA- Conservation </a:t>
            </a:r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griculture; CA+CC - Conservation </a:t>
            </a:r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griculture </a:t>
            </a:r>
            <a:r>
              <a:rPr lang="en-US" sz="1200" dirty="0">
                <a:solidFill>
                  <a:schemeClr val="bg1"/>
                </a:solidFill>
              </a:rPr>
              <a:t>+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over 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rops  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H:\Tikku 5.08.18\LUKE Leads 2018\CarbonMarket Seminar 20.08.2018\Pictures\4 per 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78" y="1063625"/>
            <a:ext cx="716621" cy="11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54107"/>
              </p:ext>
            </p:extLst>
          </p:nvPr>
        </p:nvGraphicFramePr>
        <p:xfrm>
          <a:off x="598368" y="1063625"/>
          <a:ext cx="5895185" cy="3156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SPW 13.0 Graph" r:id="rId5" imgW="7423510" imgH="3974584" progId="SigmaPlotGraphicObject.12">
                  <p:embed/>
                </p:oleObj>
              </mc:Choice>
              <mc:Fallback>
                <p:oleObj name="SPW 13.0 Graph" r:id="rId5" imgW="7423510" imgH="3974584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368" y="1063625"/>
                        <a:ext cx="5895185" cy="3156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 txBox="1">
            <a:spLocks/>
          </p:cNvSpPr>
          <p:nvPr/>
        </p:nvSpPr>
        <p:spPr>
          <a:xfrm>
            <a:off x="477838" y="13421"/>
            <a:ext cx="5627812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dirty="0" smtClean="0"/>
              <a:t>Valkama et al. (2020) </a:t>
            </a:r>
            <a:r>
              <a:rPr lang="en-US" dirty="0"/>
              <a:t>Can conservation agriculture increase soil carbon sequestration? A modelling </a:t>
            </a:r>
            <a:r>
              <a:rPr lang="en-US" dirty="0" smtClean="0"/>
              <a:t>approach.</a:t>
            </a:r>
            <a:r>
              <a:rPr lang="en-US" b="1" dirty="0" smtClean="0"/>
              <a:t> </a:t>
            </a:r>
            <a:r>
              <a:rPr lang="fi-FI" i="1" dirty="0" err="1" smtClean="0"/>
              <a:t>Geoderma</a:t>
            </a:r>
            <a:r>
              <a:rPr lang="fi-FI" i="1" dirty="0" smtClean="0"/>
              <a:t>:</a:t>
            </a:r>
            <a:r>
              <a:rPr lang="fi-FI" dirty="0" smtClean="0"/>
              <a:t> 369  https://doi.org/10.1016/j.geoderma.2020.114298</a:t>
            </a:r>
            <a:endParaRPr lang="fi-FI" dirty="0"/>
          </a:p>
        </p:txBody>
      </p:sp>
      <p:pic>
        <p:nvPicPr>
          <p:cNvPr id="1042" name="Picture 18" descr="C:\Users\mkf48\Documents\cc_by_logo_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4238535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balance and </a:t>
            </a:r>
            <a:br>
              <a:rPr lang="en-US" dirty="0" smtClean="0"/>
            </a:br>
            <a:r>
              <a:rPr lang="en-US" dirty="0" smtClean="0"/>
              <a:t>carbon credits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dirty="0" smtClean="0"/>
              <a:t>SALM </a:t>
            </a:r>
            <a:r>
              <a:rPr lang="it-IT" dirty="0"/>
              <a:t>-</a:t>
            </a:r>
            <a:r>
              <a:rPr lang="en-US" dirty="0"/>
              <a:t>Sustainable Agricultural Land Management -</a:t>
            </a:r>
            <a:r>
              <a:rPr lang="it-IT" dirty="0"/>
              <a:t> is a VERIFIED CARBON STANDARD </a:t>
            </a:r>
            <a:r>
              <a:rPr lang="it-IT" dirty="0" smtClean="0"/>
              <a:t>method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Developed </a:t>
            </a:r>
            <a:r>
              <a:rPr lang="en-US" dirty="0"/>
              <a:t>by the World Bank’s </a:t>
            </a:r>
            <a:r>
              <a:rPr lang="en-US" dirty="0" err="1"/>
              <a:t>BioCarbon</a:t>
            </a:r>
            <a:r>
              <a:rPr lang="en-US" dirty="0"/>
              <a:t> </a:t>
            </a:r>
            <a:r>
              <a:rPr lang="en-US" dirty="0" smtClean="0"/>
              <a:t>Fund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i-FI" dirty="0" smtClean="0"/>
              <a:t>1t </a:t>
            </a:r>
            <a:r>
              <a:rPr lang="fi-FI" dirty="0"/>
              <a:t>CO</a:t>
            </a:r>
            <a:r>
              <a:rPr lang="fi-FI" baseline="-25000" dirty="0"/>
              <a:t>2</a:t>
            </a:r>
            <a:r>
              <a:rPr lang="fi-FI" dirty="0"/>
              <a:t> </a:t>
            </a:r>
            <a:r>
              <a:rPr lang="fi-FI" dirty="0" smtClean="0"/>
              <a:t>reduced=</a:t>
            </a:r>
            <a:r>
              <a:rPr lang="fi-FI" dirty="0"/>
              <a:t>1 </a:t>
            </a:r>
            <a:r>
              <a:rPr lang="fi-FI" dirty="0" smtClean="0"/>
              <a:t>credit=21</a:t>
            </a:r>
            <a:r>
              <a:rPr lang="en-US" dirty="0"/>
              <a:t> </a:t>
            </a:r>
            <a:r>
              <a:rPr lang="en-US" dirty="0" smtClean="0"/>
              <a:t>€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9F5751-3D01-4299-9714-8B38EC0220C3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3482" y="4583761"/>
            <a:ext cx="1417458" cy="452967"/>
          </a:xfrm>
        </p:spPr>
        <p:txBody>
          <a:bodyPr/>
          <a:lstStyle/>
          <a:p>
            <a:r>
              <a:rPr lang="fi-FI" dirty="0"/>
              <a:t>EGU2020-4934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770" y="4483701"/>
            <a:ext cx="362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/>
                </a:solidFill>
              </a:rPr>
              <a:t>Conv+R</a:t>
            </a:r>
            <a:r>
              <a:rPr lang="en-US" sz="1200" dirty="0" smtClean="0">
                <a:solidFill>
                  <a:schemeClr val="bg1"/>
                </a:solidFill>
              </a:rPr>
              <a:t> – Conventional (residues retained)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CA+CC - Conservation </a:t>
            </a:r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griculture </a:t>
            </a:r>
            <a:r>
              <a:rPr lang="en-US" sz="1200" dirty="0">
                <a:solidFill>
                  <a:schemeClr val="bg1"/>
                </a:solidFill>
              </a:rPr>
              <a:t>+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over </a:t>
            </a:r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rops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7732642" y="1898740"/>
            <a:ext cx="1014204" cy="18159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7872650" y="1792903"/>
            <a:ext cx="136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err="1" smtClean="0"/>
              <a:t>Emissions</a:t>
            </a:r>
            <a:endParaRPr lang="fi-FI" sz="14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085246" y="2960441"/>
            <a:ext cx="99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err="1" smtClean="0"/>
              <a:t>Sink</a:t>
            </a:r>
            <a:endParaRPr lang="fi-FI" sz="1400" b="1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7700412" y="3076997"/>
            <a:ext cx="1088810" cy="1905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/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307153"/>
              </p:ext>
            </p:extLst>
          </p:nvPr>
        </p:nvGraphicFramePr>
        <p:xfrm>
          <a:off x="5555657" y="1238249"/>
          <a:ext cx="3239999" cy="32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SPW 13.0 Graph" r:id="rId4" imgW="3858598" imgH="4660230" progId="SigmaPlotGraphicObject.12">
                  <p:embed/>
                </p:oleObj>
              </mc:Choice>
              <mc:Fallback>
                <p:oleObj name="SPW 13.0 Graph" r:id="rId4" imgW="3858598" imgH="4660230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5657" y="1238249"/>
                        <a:ext cx="3239999" cy="32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14" descr="C:\Users\mkf48\Documents\cc_by_logo_p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4154319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8343" y="1092200"/>
            <a:ext cx="8447314" cy="3240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de-DE" dirty="0" err="1" smtClean="0"/>
              <a:t>Conv+R</a:t>
            </a:r>
            <a:r>
              <a:rPr lang="en-GB" dirty="0" smtClean="0"/>
              <a:t> emitted </a:t>
            </a:r>
            <a:r>
              <a:rPr lang="en-GB" dirty="0"/>
              <a:t>2.0 t CO</a:t>
            </a:r>
            <a:r>
              <a:rPr lang="en-GB" baseline="-25000" dirty="0"/>
              <a:t>2</a:t>
            </a:r>
            <a:r>
              <a:rPr lang="en-GB" dirty="0"/>
              <a:t>e </a:t>
            </a:r>
            <a:r>
              <a:rPr lang="de-DE" dirty="0"/>
              <a:t>ha</a:t>
            </a:r>
            <a:r>
              <a:rPr lang="de-DE" baseline="30000" dirty="0"/>
              <a:t>-1</a:t>
            </a:r>
            <a:r>
              <a:rPr lang="de-DE" dirty="0"/>
              <a:t>yr</a:t>
            </a:r>
            <a:r>
              <a:rPr lang="de-DE" baseline="30000" dirty="0"/>
              <a:t>-1</a:t>
            </a:r>
            <a:r>
              <a:rPr lang="en-GB" dirty="0"/>
              <a:t>, </a:t>
            </a:r>
            <a:r>
              <a:rPr lang="en-GB" dirty="0" smtClean="0"/>
              <a:t>mainly </a:t>
            </a:r>
            <a:r>
              <a:rPr lang="en-GB" dirty="0"/>
              <a:t>due to SOC </a:t>
            </a:r>
            <a:r>
              <a:rPr lang="en-GB" dirty="0" smtClean="0"/>
              <a:t>loss.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CA </a:t>
            </a:r>
            <a:r>
              <a:rPr lang="en-GB" dirty="0"/>
              <a:t>and CA+CC allowed to SOC </a:t>
            </a:r>
            <a:r>
              <a:rPr lang="en-GB" dirty="0" smtClean="0"/>
              <a:t>sequestration</a:t>
            </a:r>
            <a:r>
              <a:rPr lang="de-DE" dirty="0" smtClean="0"/>
              <a:t>, </a:t>
            </a:r>
            <a:r>
              <a:rPr lang="en-GB" dirty="0" smtClean="0"/>
              <a:t>resulting </a:t>
            </a:r>
            <a:r>
              <a:rPr lang="en-GB" dirty="0"/>
              <a:t>in emissions </a:t>
            </a:r>
            <a:r>
              <a:rPr lang="en-GB" dirty="0" smtClean="0"/>
              <a:t>reduction.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 smtClean="0"/>
              <a:t>By </a:t>
            </a:r>
            <a:r>
              <a:rPr lang="en-GB" dirty="0"/>
              <a:t>adopting CA and CA+CC in Finland, there is a </a:t>
            </a:r>
            <a:r>
              <a:rPr lang="en-US" dirty="0"/>
              <a:t>potential to obtain 2.5 and 3.7 carbon credits </a:t>
            </a:r>
            <a:r>
              <a:rPr lang="en-US" dirty="0"/>
              <a:t>(</a:t>
            </a:r>
            <a:r>
              <a:rPr lang="en-US" dirty="0" smtClean="0"/>
              <a:t>52 </a:t>
            </a:r>
            <a:r>
              <a:rPr lang="en-US" dirty="0"/>
              <a:t>and 77 € </a:t>
            </a:r>
            <a:r>
              <a:rPr lang="de-DE" dirty="0"/>
              <a:t>ha</a:t>
            </a:r>
            <a:r>
              <a:rPr lang="de-DE" baseline="30000" dirty="0"/>
              <a:t>-1</a:t>
            </a:r>
            <a:r>
              <a:rPr lang="de-DE" dirty="0"/>
              <a:t>yr</a:t>
            </a:r>
            <a:r>
              <a:rPr lang="de-DE" baseline="30000" dirty="0"/>
              <a:t>-1 </a:t>
            </a:r>
            <a:r>
              <a:rPr lang="de-DE" dirty="0" smtClean="0"/>
              <a:t>)</a:t>
            </a:r>
            <a:r>
              <a:rPr lang="de-DE" baseline="30000" dirty="0" smtClean="0"/>
              <a:t> </a:t>
            </a:r>
            <a:r>
              <a:rPr lang="en-US" dirty="0" smtClean="0"/>
              <a:t>respect </a:t>
            </a:r>
            <a:r>
              <a:rPr lang="en-US" dirty="0"/>
              <a:t>to </a:t>
            </a:r>
            <a:r>
              <a:rPr lang="en-US" dirty="0" smtClean="0"/>
              <a:t>baseline. </a:t>
            </a:r>
            <a:endParaRPr lang="fi-FI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Under future climate </a:t>
            </a:r>
            <a:r>
              <a:rPr lang="en-GB" dirty="0" smtClean="0"/>
              <a:t>scenario, </a:t>
            </a:r>
            <a:r>
              <a:rPr lang="en-GB" dirty="0"/>
              <a:t>SOC decline for </a:t>
            </a:r>
            <a:r>
              <a:rPr lang="en-GB" dirty="0" smtClean="0"/>
              <a:t>conventional systems </a:t>
            </a:r>
            <a:r>
              <a:rPr lang="en-GB" dirty="0"/>
              <a:t>will be more </a:t>
            </a:r>
            <a:r>
              <a:rPr lang="en-GB" dirty="0" smtClean="0"/>
              <a:t>pronounced, </a:t>
            </a:r>
            <a:r>
              <a:rPr lang="en-GB" dirty="0"/>
              <a:t>and SOC sequestration will be possible to accomplish only for CA+CC. 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A48F54-21F6-4144-AB76-3C87F4E483F7}" type="datetime1">
              <a:rPr lang="fi-FI" smtClean="0"/>
              <a:t>27.4.2020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368" y="4596307"/>
            <a:ext cx="1145116" cy="452967"/>
          </a:xfrm>
        </p:spPr>
        <p:txBody>
          <a:bodyPr/>
          <a:lstStyle/>
          <a:p>
            <a:r>
              <a:rPr lang="fi-FI" dirty="0"/>
              <a:t>EGU2020-4934</a:t>
            </a:r>
          </a:p>
          <a:p>
            <a:endParaRPr lang="fi-FI" dirty="0"/>
          </a:p>
        </p:txBody>
      </p:sp>
      <p:pic>
        <p:nvPicPr>
          <p:cNvPr id="6146" name="Picture 2" descr="C:\Users\mkf48\Documents\cc_by_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" y="4200611"/>
            <a:ext cx="1227411" cy="4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8" descr="Image result for milano university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4" y="3262109"/>
            <a:ext cx="1404567" cy="4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ke_esityspohja_2020_widesc_EN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ke_PP_EN_widescreen_16_9.potx" id="{3175A192-0478-4781-94A0-D135B1FB57F1}" vid="{F1E965C7-56AB-4FCF-8E1D-C38B3BE38BE0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ke_PP_EN_widescreen_16_9.potx" id="{3175A192-0478-4781-94A0-D135B1FB57F1}" vid="{EC515408-3ACE-451B-AB50-A5700F226692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ke_PP_EN_widescreen_16_9.potx" id="{3175A192-0478-4781-94A0-D135B1FB57F1}" vid="{2E440972-5CB9-4438-BDB1-8FBA7EA821D1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ke_PP_EN_widescreen_16_9.potx" id="{3175A192-0478-4781-94A0-D135B1FB57F1}" vid="{FDA7736E-3AF9-4F1D-A37D-CA2CFF7E2CF7}"/>
    </a:ext>
  </a:extLst>
</a:theme>
</file>

<file path=ppt/theme/theme5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uke_PP_EN_widescreen_16_9.potx" id="{3175A192-0478-4781-94A0-D135B1FB57F1}" vid="{7AE5003C-FDDC-40C6-86C7-C458B38DDD0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Luke_esityspohja_2020_widesc_EN</Template>
  <TotalTime>2325</TotalTime>
  <Words>270</Words>
  <Application>Microsoft Office PowerPoint</Application>
  <PresentationFormat>On-screen Show (16:9)</PresentationFormat>
  <Paragraphs>53</Paragraphs>
  <Slides>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Luke_esityspohja_2020_widesc_EN</vt:lpstr>
      <vt:lpstr>First slide white background</vt:lpstr>
      <vt:lpstr>Content solid background</vt:lpstr>
      <vt:lpstr>First slide/Content curve</vt:lpstr>
      <vt:lpstr>Final slides</vt:lpstr>
      <vt:lpstr>SigmaPlot 13.0 Graph</vt:lpstr>
      <vt:lpstr>Modelling of SOC and carbon balance under Conservation Agriculture and conventional cropping systems in Southern Finland  </vt:lpstr>
      <vt:lpstr>Conservation Agriculture (CA)</vt:lpstr>
      <vt:lpstr>Methods</vt:lpstr>
      <vt:lpstr>Simulated annual SOC stock changes </vt:lpstr>
      <vt:lpstr>Carbon balance and  carbon credits</vt:lpstr>
      <vt:lpstr>Conclusions</vt:lpstr>
      <vt:lpstr>PowerPoint Presentation</vt:lpstr>
    </vt:vector>
  </TitlesOfParts>
  <Company>LUKE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Peuhkuri Nina (LUKE)</dc:creator>
  <cp:lastModifiedBy>Valkama Elena</cp:lastModifiedBy>
  <cp:revision>129</cp:revision>
  <dcterms:created xsi:type="dcterms:W3CDTF">2020-03-24T11:15:32Z</dcterms:created>
  <dcterms:modified xsi:type="dcterms:W3CDTF">2020-04-27T07:24:02Z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-675434692</vt:i4>
  </property>
  <property fmtid="{D5CDD505-2E9C-101B-9397-08002B2CF9AE}" pid="3" name="_NewReviewCycle">
    <vt:lpwstr/>
  </property>
  <property fmtid="{D5CDD505-2E9C-101B-9397-08002B2CF9AE}" pid="4" name="_EmailSubject">
    <vt:lpwstr>LukeLEADS “New Services” Skype seminar -  INSTRUCTIONS</vt:lpwstr>
  </property>
  <property fmtid="{D5CDD505-2E9C-101B-9397-08002B2CF9AE}" pid="5" name="_AuthorEmail">
    <vt:lpwstr>krista.kettunen@luke.fi</vt:lpwstr>
  </property>
  <property fmtid="{D5CDD505-2E9C-101B-9397-08002B2CF9AE}" pid="6" name="_AuthorEmailDisplayName">
    <vt:lpwstr>Kettunen Krista (Luke)</vt:lpwstr>
  </property>
</Properties>
</file>