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3" r:id="rId3"/>
    <p:sldMasterId id="2147483725" r:id="rId4"/>
  </p:sldMasterIdLst>
  <p:notesMasterIdLst>
    <p:notesMasterId r:id="rId32"/>
  </p:notesMasterIdLst>
  <p:sldIdLst>
    <p:sldId id="403" r:id="rId5"/>
    <p:sldId id="430" r:id="rId6"/>
    <p:sldId id="473" r:id="rId7"/>
    <p:sldId id="474" r:id="rId8"/>
    <p:sldId id="476" r:id="rId9"/>
    <p:sldId id="432" r:id="rId10"/>
    <p:sldId id="482" r:id="rId11"/>
    <p:sldId id="440" r:id="rId12"/>
    <p:sldId id="486" r:id="rId13"/>
    <p:sldId id="443" r:id="rId14"/>
    <p:sldId id="490" r:id="rId15"/>
    <p:sldId id="502" r:id="rId16"/>
    <p:sldId id="504" r:id="rId17"/>
    <p:sldId id="472" r:id="rId18"/>
    <p:sldId id="460" r:id="rId19"/>
    <p:sldId id="463" r:id="rId20"/>
    <p:sldId id="510" r:id="rId21"/>
    <p:sldId id="512" r:id="rId22"/>
    <p:sldId id="514" r:id="rId23"/>
    <p:sldId id="382" r:id="rId24"/>
    <p:sldId id="391" r:id="rId25"/>
    <p:sldId id="518" r:id="rId26"/>
    <p:sldId id="457" r:id="rId27"/>
    <p:sldId id="397" r:id="rId28"/>
    <p:sldId id="336" r:id="rId29"/>
    <p:sldId id="520" r:id="rId30"/>
    <p:sldId id="519"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0AB6"/>
    <a:srgbClr val="1955B7"/>
    <a:srgbClr val="4537F5"/>
    <a:srgbClr val="390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0671" autoAdjust="0"/>
  </p:normalViewPr>
  <p:slideViewPr>
    <p:cSldViewPr snapToGrid="0" snapToObjects="1">
      <p:cViewPr varScale="1">
        <p:scale>
          <a:sx n="104" d="100"/>
          <a:sy n="104" d="100"/>
        </p:scale>
        <p:origin x="1176"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931AF-5448-4F8C-BF59-E76E51BF72CB}" type="datetimeFigureOut">
              <a:rPr lang="en-US" smtClean="0"/>
              <a:pPr/>
              <a:t>5/17/2020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9F0EA-38FF-486E-A16E-6B6E7723E6C2}" type="slidenum">
              <a:rPr lang="en-US" smtClean="0"/>
              <a:pPr/>
              <a:t>‹#›</a:t>
            </a:fld>
            <a:endParaRPr lang="en-US"/>
          </a:p>
        </p:txBody>
      </p:sp>
    </p:spTree>
    <p:extLst>
      <p:ext uri="{BB962C8B-B14F-4D97-AF65-F5344CB8AC3E}">
        <p14:creationId xmlns:p14="http://schemas.microsoft.com/office/powerpoint/2010/main" val="375392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B84CB3-3CAA-4D96-BC6D-C663190438B8}" type="slidenum">
              <a:rPr lang="en-US"/>
              <a:pPr/>
              <a:t>1</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CA" sz="900" kern="1200" dirty="0">
                <a:solidFill>
                  <a:schemeClr val="tx1"/>
                </a:solidFill>
                <a:effectLst/>
                <a:latin typeface="+mn-lt"/>
                <a:ea typeface="+mn-ea"/>
                <a:cs typeface="+mn-cs"/>
              </a:rPr>
              <a:t>This session is a forum for interdisciplinary exchange of research approaches and results. In this presentation we examine severe weather in the context </a:t>
            </a:r>
            <a:r>
              <a:rPr lang="en-US" sz="900" kern="1200" dirty="0">
                <a:solidFill>
                  <a:schemeClr val="tx1"/>
                </a:solidFill>
                <a:effectLst/>
                <a:latin typeface="+mn-lt"/>
                <a:ea typeface="+mn-ea"/>
                <a:cs typeface="+mn-cs"/>
              </a:rPr>
              <a:t>of solar wind coupling to the magnetosphere-ionosphere-atmosphere system.</a:t>
            </a:r>
          </a:p>
          <a:p>
            <a:pPr marL="0" marR="0" indent="0" algn="l" defTabSz="914400" rtl="0" eaLnBrk="1" fontAlgn="base" latinLnBrk="0" hangingPunct="1">
              <a:lnSpc>
                <a:spcPct val="100000"/>
              </a:lnSpc>
              <a:spcBef>
                <a:spcPct val="0"/>
              </a:spcBef>
              <a:spcAft>
                <a:spcPct val="0"/>
              </a:spcAft>
              <a:buClrTx/>
              <a:buSzTx/>
              <a:buFontTx/>
              <a:buNone/>
              <a:tabLst/>
              <a:defRPr/>
            </a:pPr>
            <a:endParaRPr lang="en-CA" sz="900" dirty="0"/>
          </a:p>
          <a:p>
            <a:pPr marL="0" marR="0" indent="0" algn="l" defTabSz="914400" rtl="0" eaLnBrk="1" fontAlgn="base" latinLnBrk="0" hangingPunct="1">
              <a:lnSpc>
                <a:spcPct val="100000"/>
              </a:lnSpc>
              <a:spcBef>
                <a:spcPct val="0"/>
              </a:spcBef>
              <a:spcAft>
                <a:spcPct val="0"/>
              </a:spcAft>
              <a:buClrTx/>
              <a:buSzTx/>
              <a:buFontTx/>
              <a:buNone/>
              <a:tabLst/>
              <a:defRPr/>
            </a:pPr>
            <a:endParaRPr lang="en-CA" sz="900" dirty="0"/>
          </a:p>
        </p:txBody>
      </p:sp>
    </p:spTree>
    <p:extLst>
      <p:ext uri="{BB962C8B-B14F-4D97-AF65-F5344CB8AC3E}">
        <p14:creationId xmlns:p14="http://schemas.microsoft.com/office/powerpoint/2010/main" val="342711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10</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a:t>Such patterns indicate a tendency of explosive development following arrivals of HSS/CIR and suggest a link between the solar wind and troposphere.</a:t>
            </a:r>
            <a:endParaRPr lang="en-CA" dirty="0"/>
          </a:p>
        </p:txBody>
      </p:sp>
    </p:spTree>
    <p:extLst>
      <p:ext uri="{BB962C8B-B14F-4D97-AF65-F5344CB8AC3E}">
        <p14:creationId xmlns:p14="http://schemas.microsoft.com/office/powerpoint/2010/main" val="1025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11</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Here</a:t>
            </a:r>
            <a:r>
              <a:rPr lang="en-CA" baseline="0" dirty="0"/>
              <a:t> we show a few examples of explosive extratropical cyclones following arrivals of HSS/CIRs – pressure Lows rapidly deepening over Japan.</a:t>
            </a:r>
            <a:endParaRPr lang="en-CA" dirty="0"/>
          </a:p>
        </p:txBody>
      </p:sp>
    </p:spTree>
    <p:extLst>
      <p:ext uri="{BB962C8B-B14F-4D97-AF65-F5344CB8AC3E}">
        <p14:creationId xmlns:p14="http://schemas.microsoft.com/office/powerpoint/2010/main" val="3367919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12</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dirty="0"/>
              <a:t>Similarly, here are events of</a:t>
            </a:r>
            <a:r>
              <a:rPr lang="en-CA" baseline="0" dirty="0"/>
              <a:t> heavy rainfall and flash floods.  Two flash floods that followed HSS arrivals. Is this just a coincidence?</a:t>
            </a:r>
            <a:endParaRPr lang="en-CA" dirty="0"/>
          </a:p>
        </p:txBody>
      </p:sp>
    </p:spTree>
    <p:extLst>
      <p:ext uri="{BB962C8B-B14F-4D97-AF65-F5344CB8AC3E}">
        <p14:creationId xmlns:p14="http://schemas.microsoft.com/office/powerpoint/2010/main" val="1432138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13</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Here are some statistical results.</a:t>
            </a:r>
            <a:r>
              <a:rPr lang="en-CA" baseline="0" dirty="0"/>
              <a:t> The SPE analysis of solar wind, this time keyed to dates of flash floods in France from the Hydrate Project database. A familiar pattern is revealed – The mean V ramping up from a minimum to a maximum, suggesting that these events tend to follow arrivals of HSS.</a:t>
            </a:r>
            <a:endParaRPr lang="en-CA" dirty="0"/>
          </a:p>
        </p:txBody>
      </p:sp>
    </p:spTree>
    <p:extLst>
      <p:ext uri="{BB962C8B-B14F-4D97-AF65-F5344CB8AC3E}">
        <p14:creationId xmlns:p14="http://schemas.microsoft.com/office/powerpoint/2010/main" val="149057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F6E34FF-86EE-427F-BD90-1E7F2B56AE00}" type="slidenum">
              <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Using the dates of major coastal flooding in southeastern Australia  (1963-2012) even more clear</a:t>
            </a:r>
            <a:r>
              <a:rPr lang="en-CA" baseline="0" dirty="0"/>
              <a:t> pattern is revealed – The mean V ramping up from a minimum to a maximum, suggesting that these events tend to follow arrivals of HSS.</a:t>
            </a:r>
            <a:endParaRPr lang="en-CA" dirty="0"/>
          </a:p>
        </p:txBody>
      </p:sp>
    </p:spTree>
    <p:extLst>
      <p:ext uri="{BB962C8B-B14F-4D97-AF65-F5344CB8AC3E}">
        <p14:creationId xmlns:p14="http://schemas.microsoft.com/office/powerpoint/2010/main" val="2476231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15</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Using </a:t>
            </a:r>
            <a:r>
              <a:rPr lang="en-CA" baseline="0" dirty="0"/>
              <a:t>other data sources: Here we show similar results – a tendency of these events in Japan, Europe and USA to follow arrivals of HSS/CIRs. Very similar patterns are revealed in each of these cases.</a:t>
            </a:r>
            <a:endParaRPr lang="en-CA" dirty="0"/>
          </a:p>
        </p:txBody>
      </p:sp>
    </p:spTree>
    <p:extLst>
      <p:ext uri="{BB962C8B-B14F-4D97-AF65-F5344CB8AC3E}">
        <p14:creationId xmlns:p14="http://schemas.microsoft.com/office/powerpoint/2010/main" val="2687218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16</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CA" dirty="0"/>
              <a:t>To remove any sense of subjectivity in the selection of these events, here we used </a:t>
            </a:r>
            <a:r>
              <a:rPr lang="en-CA" baseline="0" dirty="0"/>
              <a:t>database of rainfall in Slovakia</a:t>
            </a:r>
            <a:r>
              <a:rPr lang="en-CA" dirty="0"/>
              <a:t> and applied a simple criterion</a:t>
            </a:r>
            <a:r>
              <a:rPr lang="en-CA" baseline="0" dirty="0"/>
              <a:t>: </a:t>
            </a:r>
            <a:r>
              <a:rPr lang="en-US" sz="1200" dirty="0">
                <a:solidFill>
                  <a:srgbClr val="0070C0"/>
                </a:solidFill>
              </a:rPr>
              <a:t>Rainfall ≥30 mm/24h at ≥10 stations.</a:t>
            </a:r>
            <a:r>
              <a:rPr lang="en-US" sz="1200" baseline="0" dirty="0">
                <a:solidFill>
                  <a:srgbClr val="0070C0"/>
                </a:solidFill>
              </a:rPr>
              <a:t> We get a similar result. The pattern is there.</a:t>
            </a:r>
            <a:endParaRPr lang="en-CA" dirty="0"/>
          </a:p>
        </p:txBody>
      </p:sp>
    </p:spTree>
    <p:extLst>
      <p:ext uri="{BB962C8B-B14F-4D97-AF65-F5344CB8AC3E}">
        <p14:creationId xmlns:p14="http://schemas.microsoft.com/office/powerpoint/2010/main" val="234723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17</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Another way to show this tendency:</a:t>
            </a:r>
            <a:r>
              <a:rPr lang="en-CA" baseline="0" dirty="0"/>
              <a:t>  On the left,</a:t>
            </a:r>
            <a:r>
              <a:rPr lang="en-CA" dirty="0"/>
              <a:t> the SPE analysis is keyed</a:t>
            </a:r>
            <a:r>
              <a:rPr lang="en-CA" baseline="0" dirty="0"/>
              <a:t> to actual arrivals of HSS/CIR. That gives an expected result for the solar wind and corona intensity. But the histogram below shows the cumulative number of stations where rainfall exceeded given thresholds. It shows a clear increase after day0, peaking on day +2.</a:t>
            </a:r>
          </a:p>
          <a:p>
            <a:pPr>
              <a:spcBef>
                <a:spcPct val="0"/>
              </a:spcBef>
            </a:pPr>
            <a:endParaRPr lang="en-CA" baseline="0" dirty="0"/>
          </a:p>
          <a:p>
            <a:pPr>
              <a:spcBef>
                <a:spcPct val="0"/>
              </a:spcBef>
            </a:pPr>
            <a:r>
              <a:rPr lang="en-CA" baseline="0" dirty="0"/>
              <a:t>On the right, the SPE analysis is keyed to start dates/times of heavy rainfall that lead to floods in Slovakia. These were taken from annual reports on floods. The histogram shows number of stations with heavy rainfall. But if we look at solar wind: The mean solar wind parameters show a familiar pattern that is similar to the one on the left, naturally with smaller amplitude. It indicates that these events tend to follow arrivals of HSS/CIRs.</a:t>
            </a:r>
            <a:endParaRPr lang="en-CA" dirty="0"/>
          </a:p>
        </p:txBody>
      </p:sp>
    </p:spTree>
    <p:extLst>
      <p:ext uri="{BB962C8B-B14F-4D97-AF65-F5344CB8AC3E}">
        <p14:creationId xmlns:p14="http://schemas.microsoft.com/office/powerpoint/2010/main" val="3509832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18</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A few examples to illustrate that: Heavy rain/flood e</a:t>
            </a:r>
            <a:r>
              <a:rPr lang="en-CA" baseline="0" dirty="0"/>
              <a:t>vents in Europe, USA, Japan and Slovakia in July and August 2017. the first two HSS followed by floods in Slovakia, the next two with floods in </a:t>
            </a:r>
            <a:r>
              <a:rPr lang="en-CA" baseline="0" dirty="0" err="1"/>
              <a:t>Eurorpe</a:t>
            </a:r>
            <a:r>
              <a:rPr lang="en-CA" baseline="0" dirty="0"/>
              <a:t> and USA, and so on in August. Sometimes the flash floods occurred in Europe and USA on the same day. </a:t>
            </a:r>
            <a:endParaRPr lang="en-CA" dirty="0"/>
          </a:p>
        </p:txBody>
      </p:sp>
    </p:spTree>
    <p:extLst>
      <p:ext uri="{BB962C8B-B14F-4D97-AF65-F5344CB8AC3E}">
        <p14:creationId xmlns:p14="http://schemas.microsoft.com/office/powerpoint/2010/main" val="1093726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19</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How can we explain these</a:t>
            </a:r>
            <a:r>
              <a:rPr lang="en-US" baseline="0" dirty="0"/>
              <a:t> results</a:t>
            </a:r>
            <a:r>
              <a:rPr lang="en-US" dirty="0"/>
              <a:t>?</a:t>
            </a:r>
          </a:p>
          <a:p>
            <a:pPr>
              <a:spcBef>
                <a:spcPct val="0"/>
              </a:spcBef>
            </a:pPr>
            <a:r>
              <a:rPr lang="en-US" dirty="0"/>
              <a:t>We suggested aurorally-generated AGWs triggering instabilities in the troposphere.</a:t>
            </a:r>
          </a:p>
          <a:p>
            <a:pPr>
              <a:spcBef>
                <a:spcPct val="0"/>
              </a:spcBef>
            </a:pPr>
            <a:endParaRPr lang="en-US" dirty="0"/>
          </a:p>
        </p:txBody>
      </p:sp>
    </p:spTree>
    <p:extLst>
      <p:ext uri="{BB962C8B-B14F-4D97-AF65-F5344CB8AC3E}">
        <p14:creationId xmlns:p14="http://schemas.microsoft.com/office/powerpoint/2010/main" val="307923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2</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baseline="0" dirty="0"/>
              <a:t>I will introduce it, show statistical results, how we interpret them, and conclude</a:t>
            </a:r>
            <a:endParaRPr lang="en-CA" dirty="0"/>
          </a:p>
        </p:txBody>
      </p:sp>
    </p:spTree>
    <p:extLst>
      <p:ext uri="{BB962C8B-B14F-4D97-AF65-F5344CB8AC3E}">
        <p14:creationId xmlns:p14="http://schemas.microsoft.com/office/powerpoint/2010/main" val="211754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AGWs propagate upward and downward and can reach troposphere. </a:t>
            </a:r>
          </a:p>
          <a:p>
            <a:r>
              <a:rPr lang="en-US" dirty="0"/>
              <a:t>It is</a:t>
            </a:r>
            <a:r>
              <a:rPr lang="en-US" baseline="0" dirty="0"/>
              <a:t> well known that </a:t>
            </a:r>
            <a:r>
              <a:rPr lang="en-US" baseline="0" dirty="0" err="1"/>
              <a:t>auroral</a:t>
            </a:r>
            <a:r>
              <a:rPr lang="en-US" baseline="0" dirty="0"/>
              <a:t> activity generate large- and medium-scale gravity waves that propagate globally from sources in the lower thermosphere. This is a diagram from a review paper by </a:t>
            </a:r>
            <a:r>
              <a:rPr lang="en-US" baseline="0" dirty="0" err="1"/>
              <a:t>Mayr</a:t>
            </a:r>
            <a:r>
              <a:rPr lang="en-US" baseline="0" dirty="0"/>
              <a:t> et al. showing different modes of propagation. They used TFM to describe the response in the atmosphere and showed that propagating waves originating in the thermosphere can excite a spectrum of AGWs, including the ducted mode with GWs propagating in the lower atmosphere. </a:t>
            </a:r>
            <a:endParaRPr lang="en-US" dirty="0"/>
          </a:p>
        </p:txBody>
      </p:sp>
      <p:sp>
        <p:nvSpPr>
          <p:cNvPr id="4" name="Slide Number Placeholder 3"/>
          <p:cNvSpPr>
            <a:spLocks noGrp="1"/>
          </p:cNvSpPr>
          <p:nvPr>
            <p:ph type="sldNum" sz="quarter" idx="10"/>
          </p:nvPr>
        </p:nvSpPr>
        <p:spPr/>
        <p:txBody>
          <a:bodyPr/>
          <a:lstStyle/>
          <a:p>
            <a:fld id="{C6C9F0EA-38FF-486E-A16E-6B6E7723E6C2}"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2821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750C6-D238-47FE-875D-BD21416E8EBD}" type="slidenum">
              <a:rPr lang="en-US" altLang="en-US">
                <a:solidFill>
                  <a:prstClr val="black"/>
                </a:solidFill>
              </a:rPr>
              <a:pPr/>
              <a:t>21</a:t>
            </a:fld>
            <a:endParaRPr lang="en-US" altLang="en-US">
              <a:solidFill>
                <a:prstClr val="black"/>
              </a:solidFill>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r>
              <a:rPr lang="en-US" altLang="en-US" baseline="0" dirty="0"/>
              <a:t>This can also be shown by ray tracing of GWs using the</a:t>
            </a:r>
            <a:r>
              <a:rPr lang="en-US" altLang="en-US" dirty="0"/>
              <a:t> dispersion relation. It is</a:t>
            </a:r>
            <a:r>
              <a:rPr lang="en-US" altLang="en-US" baseline="0" dirty="0"/>
              <a:t> shown that these AGWs can propagate not only upward but also downward and reach troposphere.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1287814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05510-2F71-4FD4-8E20-0D3E1FD2A7BA}" type="slidenum">
              <a:rPr lang="en-US" altLang="en-US">
                <a:solidFill>
                  <a:prstClr val="black"/>
                </a:solidFill>
              </a:rPr>
              <a:pPr/>
              <a:t>22</a:t>
            </a:fld>
            <a:endParaRPr lang="en-US" altLang="en-US">
              <a:solidFill>
                <a:prstClr val="black"/>
              </a:solidFill>
            </a:endParaRPr>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p:txBody>
          <a:bodyPr/>
          <a:lstStyle/>
          <a:p>
            <a:r>
              <a:rPr lang="en-US" altLang="en-US" dirty="0"/>
              <a:t>We</a:t>
            </a:r>
            <a:r>
              <a:rPr lang="en-US" altLang="en-US" baseline="0" dirty="0"/>
              <a:t> believe that despite the</a:t>
            </a:r>
            <a:r>
              <a:rPr lang="en-US" altLang="en-US" dirty="0"/>
              <a:t> small amplitude,</a:t>
            </a:r>
            <a:r>
              <a:rPr lang="en-US" altLang="en-US" baseline="0" dirty="0"/>
              <a:t> but subject to amplification,</a:t>
            </a:r>
            <a:r>
              <a:rPr lang="en-US" altLang="en-US" dirty="0"/>
              <a:t> they can trigger/release instabilities, to</a:t>
            </a:r>
            <a:r>
              <a:rPr lang="en-US" altLang="en-US" baseline="0" dirty="0"/>
              <a:t> </a:t>
            </a:r>
            <a:r>
              <a:rPr lang="en-US" altLang="en-US" dirty="0"/>
              <a:t>initialize convection that leads to cloud bands, for example.</a:t>
            </a:r>
          </a:p>
        </p:txBody>
      </p:sp>
    </p:spTree>
    <p:extLst>
      <p:ext uri="{BB962C8B-B14F-4D97-AF65-F5344CB8AC3E}">
        <p14:creationId xmlns:p14="http://schemas.microsoft.com/office/powerpoint/2010/main" val="3937190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D24BB7-03CD-4498-8A6E-21983AF40C45}" type="slidenum">
              <a:rPr lang="en-US" altLang="en-US">
                <a:solidFill>
                  <a:prstClr val="black"/>
                </a:solidFill>
              </a:rPr>
              <a:pPr/>
              <a:t>23</a:t>
            </a:fld>
            <a:endParaRPr lang="en-US" altLang="en-US">
              <a:solidFill>
                <a:prstClr val="black"/>
              </a:solidFill>
            </a:endParaRPr>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 shown here: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Symmetric instability released by a gravity wave perturbation.  The slopes of </a:t>
            </a:r>
            <a:r>
              <a:rPr lang="en-US" altLang="en-US" dirty="0" err="1"/>
              <a:t>isolines</a:t>
            </a:r>
            <a:r>
              <a:rPr lang="en-US" altLang="en-US" dirty="0"/>
              <a:t> of </a:t>
            </a:r>
            <a:r>
              <a:rPr lang="en-US" altLang="en-US" b="1" dirty="0"/>
              <a:t>potential temperature </a:t>
            </a:r>
            <a:r>
              <a:rPr lang="en-US" altLang="en-US" b="1" i="1" dirty="0"/>
              <a:t>θ</a:t>
            </a:r>
            <a:r>
              <a:rPr lang="en-US" altLang="en-US" b="1" dirty="0"/>
              <a:t> and geostrophic momentum </a:t>
            </a:r>
            <a:r>
              <a:rPr lang="en-US" altLang="en-US" b="1" i="1" dirty="0"/>
              <a:t>M</a:t>
            </a:r>
            <a:r>
              <a:rPr lang="en-US" altLang="en-US" b="1" i="1" baseline="-25000" dirty="0"/>
              <a:t>g</a:t>
            </a:r>
            <a:r>
              <a:rPr lang="en-US" altLang="en-US" b="1" dirty="0"/>
              <a:t> </a:t>
            </a:r>
            <a:r>
              <a:rPr lang="en-US" altLang="en-US" dirty="0"/>
              <a:t>in the </a:t>
            </a:r>
            <a:r>
              <a:rPr lang="en-US" altLang="en-US" i="1" dirty="0"/>
              <a:t>x-z</a:t>
            </a:r>
            <a:r>
              <a:rPr lang="en-US" altLang="en-US" dirty="0"/>
              <a:t> plane are such that ∂</a:t>
            </a:r>
            <a:r>
              <a:rPr lang="en-US" altLang="en-US" i="1" dirty="0"/>
              <a:t>θ</a:t>
            </a:r>
            <a:r>
              <a:rPr lang="en-US" altLang="en-US" dirty="0"/>
              <a:t>/∂</a:t>
            </a:r>
            <a:r>
              <a:rPr lang="en-US" altLang="en-US" i="1" dirty="0"/>
              <a:t>z </a:t>
            </a:r>
            <a:r>
              <a:rPr lang="en-US" altLang="en-US" dirty="0"/>
              <a:t>&gt; 0 and ∂</a:t>
            </a:r>
            <a:r>
              <a:rPr lang="en-US" altLang="en-US" i="1" dirty="0"/>
              <a:t>M</a:t>
            </a:r>
            <a:r>
              <a:rPr lang="en-US" altLang="en-US" i="1" baseline="-25000" dirty="0"/>
              <a:t>g</a:t>
            </a:r>
            <a:r>
              <a:rPr lang="en-US" altLang="en-US" dirty="0"/>
              <a:t>/∂</a:t>
            </a:r>
            <a:r>
              <a:rPr lang="en-US" altLang="en-US" i="1" dirty="0"/>
              <a:t>x</a:t>
            </a:r>
            <a:r>
              <a:rPr lang="en-US" altLang="en-US" dirty="0"/>
              <a:t> &gt; 0, meaning that the atmosphere is stable to purely vertical and horizontal displacements. Slantwise displacements with intermediate slopes between the </a:t>
            </a:r>
            <a:r>
              <a:rPr lang="en-US" altLang="en-US" dirty="0" err="1"/>
              <a:t>isolines</a:t>
            </a:r>
            <a:r>
              <a:rPr lang="en-US" altLang="en-US" dirty="0"/>
              <a:t> of </a:t>
            </a:r>
            <a:r>
              <a:rPr lang="en-US" altLang="en-US" i="1" dirty="0"/>
              <a:t>θ</a:t>
            </a:r>
            <a:r>
              <a:rPr lang="en-US" altLang="en-US" dirty="0"/>
              <a:t> and </a:t>
            </a:r>
            <a:r>
              <a:rPr lang="en-US" altLang="en-US" i="1" dirty="0"/>
              <a:t>M</a:t>
            </a:r>
            <a:r>
              <a:rPr lang="en-US" altLang="en-US" i="1" baseline="-25000" dirty="0"/>
              <a:t>g</a:t>
            </a:r>
            <a:r>
              <a:rPr lang="en-US" altLang="en-US" dirty="0"/>
              <a:t> are symmetrically unstable.  A vertical perturbation </a:t>
            </a:r>
            <a:r>
              <a:rPr lang="en-US" altLang="en-US" i="1" dirty="0"/>
              <a:t>∆</a:t>
            </a:r>
            <a:r>
              <a:rPr lang="en-US" altLang="en-US" i="1" dirty="0" err="1"/>
              <a:t>w</a:t>
            </a:r>
            <a:r>
              <a:rPr lang="en-US" altLang="en-US" i="1" baseline="-25000" dirty="0" err="1"/>
              <a:t>gw</a:t>
            </a:r>
            <a:r>
              <a:rPr lang="en-US" altLang="en-US" dirty="0"/>
              <a:t> due to a gravity wave (dark blue arrows) </a:t>
            </a:r>
            <a:r>
              <a:rPr lang="en-US" altLang="en-US" dirty="0" err="1"/>
              <a:t>vectorially</a:t>
            </a:r>
            <a:r>
              <a:rPr lang="en-US" altLang="en-US" dirty="0"/>
              <a:t> added to the upward tilting flow (light blue arrow) in the vicinity of a warm front will release the MSI, thus leading to slantwise convection (red dotted arrow). </a:t>
            </a:r>
          </a:p>
          <a:p>
            <a:endParaRPr lang="en-US" altLang="en-US" dirty="0"/>
          </a:p>
          <a:p>
            <a:endParaRPr lang="en-US" altLang="en-US" dirty="0"/>
          </a:p>
        </p:txBody>
      </p:sp>
    </p:spTree>
    <p:extLst>
      <p:ext uri="{BB962C8B-B14F-4D97-AF65-F5344CB8AC3E}">
        <p14:creationId xmlns:p14="http://schemas.microsoft.com/office/powerpoint/2010/main" val="119500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6C9F0EA-38FF-486E-A16E-6B6E7723E6C2}"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64906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25</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a:p>
        </p:txBody>
      </p:sp>
    </p:spTree>
    <p:extLst>
      <p:ext uri="{BB962C8B-B14F-4D97-AF65-F5344CB8AC3E}">
        <p14:creationId xmlns:p14="http://schemas.microsoft.com/office/powerpoint/2010/main" val="3098024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26</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a:p>
        </p:txBody>
      </p:sp>
    </p:spTree>
    <p:extLst>
      <p:ext uri="{BB962C8B-B14F-4D97-AF65-F5344CB8AC3E}">
        <p14:creationId xmlns:p14="http://schemas.microsoft.com/office/powerpoint/2010/main" val="2112176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27</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a:p>
        </p:txBody>
      </p:sp>
    </p:spTree>
    <p:extLst>
      <p:ext uri="{BB962C8B-B14F-4D97-AF65-F5344CB8AC3E}">
        <p14:creationId xmlns:p14="http://schemas.microsoft.com/office/powerpoint/2010/main" val="1089554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43826">
              <a:defRPr sz="2400">
                <a:solidFill>
                  <a:schemeClr val="tx1"/>
                </a:solidFill>
                <a:latin typeface="Times" panose="02020603050405020304" pitchFamily="18" charset="0"/>
              </a:defRPr>
            </a:lvl1pPr>
            <a:lvl2pPr marL="755060" indent="-290408" defTabSz="943826">
              <a:defRPr sz="2400">
                <a:solidFill>
                  <a:schemeClr val="tx1"/>
                </a:solidFill>
                <a:latin typeface="Times" panose="02020603050405020304" pitchFamily="18" charset="0"/>
              </a:defRPr>
            </a:lvl2pPr>
            <a:lvl3pPr marL="1161631" indent="-232326" defTabSz="943826">
              <a:defRPr sz="2400">
                <a:solidFill>
                  <a:schemeClr val="tx1"/>
                </a:solidFill>
                <a:latin typeface="Times" panose="02020603050405020304" pitchFamily="18" charset="0"/>
              </a:defRPr>
            </a:lvl3pPr>
            <a:lvl4pPr marL="1626283" indent="-232326" defTabSz="943826">
              <a:defRPr sz="2400">
                <a:solidFill>
                  <a:schemeClr val="tx1"/>
                </a:solidFill>
                <a:latin typeface="Times" panose="02020603050405020304" pitchFamily="18" charset="0"/>
              </a:defRPr>
            </a:lvl4pPr>
            <a:lvl5pPr marL="2090936" indent="-232326" defTabSz="943826">
              <a:defRPr sz="2400">
                <a:solidFill>
                  <a:schemeClr val="tx1"/>
                </a:solidFill>
                <a:latin typeface="Times" panose="02020603050405020304" pitchFamily="18" charset="0"/>
              </a:defRPr>
            </a:lvl5pPr>
            <a:lvl6pPr marL="2555588" indent="-232326" defTabSz="943826" eaLnBrk="0" fontAlgn="base" hangingPunct="0">
              <a:spcBef>
                <a:spcPct val="0"/>
              </a:spcBef>
              <a:spcAft>
                <a:spcPct val="0"/>
              </a:spcAft>
              <a:defRPr sz="2400">
                <a:solidFill>
                  <a:schemeClr val="tx1"/>
                </a:solidFill>
                <a:latin typeface="Times" panose="02020603050405020304" pitchFamily="18" charset="0"/>
              </a:defRPr>
            </a:lvl6pPr>
            <a:lvl7pPr marL="3020240" indent="-232326" defTabSz="943826" eaLnBrk="0" fontAlgn="base" hangingPunct="0">
              <a:spcBef>
                <a:spcPct val="0"/>
              </a:spcBef>
              <a:spcAft>
                <a:spcPct val="0"/>
              </a:spcAft>
              <a:defRPr sz="2400">
                <a:solidFill>
                  <a:schemeClr val="tx1"/>
                </a:solidFill>
                <a:latin typeface="Times" panose="02020603050405020304" pitchFamily="18" charset="0"/>
              </a:defRPr>
            </a:lvl7pPr>
            <a:lvl8pPr marL="3484893" indent="-232326" defTabSz="943826" eaLnBrk="0" fontAlgn="base" hangingPunct="0">
              <a:spcBef>
                <a:spcPct val="0"/>
              </a:spcBef>
              <a:spcAft>
                <a:spcPct val="0"/>
              </a:spcAft>
              <a:defRPr sz="2400">
                <a:solidFill>
                  <a:schemeClr val="tx1"/>
                </a:solidFill>
                <a:latin typeface="Times" panose="02020603050405020304" pitchFamily="18" charset="0"/>
              </a:defRPr>
            </a:lvl8pPr>
            <a:lvl9pPr marL="3949545" indent="-232326" defTabSz="943826"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43826" rtl="0" eaLnBrk="1" fontAlgn="base" latinLnBrk="0" hangingPunct="1">
              <a:lnSpc>
                <a:spcPct val="100000"/>
              </a:lnSpc>
              <a:spcBef>
                <a:spcPct val="0"/>
              </a:spcBef>
              <a:spcAft>
                <a:spcPct val="0"/>
              </a:spcAft>
              <a:buClrTx/>
              <a:buSzTx/>
              <a:buFontTx/>
              <a:buNone/>
              <a:tabLst/>
              <a:defRPr/>
            </a:pPr>
            <a:fld id="{C52F7E1E-C4F0-481B-912E-D8613AEA53DA}"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S PGothic" pitchFamily="34" charset="-128"/>
                <a:cs typeface="+mn-cs"/>
              </a:rPr>
              <a:pPr marL="0" marR="0" lvl="0" indent="0" algn="r" defTabSz="943826"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S PGothic" pitchFamily="34" charset="-128"/>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r>
              <a:rPr lang="en-CA" altLang="en-US" dirty="0"/>
              <a:t>This</a:t>
            </a:r>
            <a:r>
              <a:rPr lang="en-CA" altLang="en-US" baseline="0" dirty="0"/>
              <a:t> diagram illustrates the solar wind - magnetosphere coupling process.  The expanding atmosphere of the Sun, which we call solar wind, draws out magnetic fields from the Sun that couple to the Earth’s magnetosphere, connecting it to ionosphere and atmosphere. So it is in this the context we examine severe weather and a possible influence by solar wind.</a:t>
            </a:r>
          </a:p>
        </p:txBody>
      </p:sp>
    </p:spTree>
    <p:extLst>
      <p:ext uri="{BB962C8B-B14F-4D97-AF65-F5344CB8AC3E}">
        <p14:creationId xmlns:p14="http://schemas.microsoft.com/office/powerpoint/2010/main" val="412057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Of course, solar wind is very much rarified</a:t>
            </a:r>
            <a:r>
              <a:rPr lang="en-US" b="0" baseline="0" dirty="0"/>
              <a:t> medium, so it must be an indirect influence on troposphere, which we believe is mediated by AGWs. I will come to that later.</a:t>
            </a:r>
          </a:p>
        </p:txBody>
      </p:sp>
      <p:sp>
        <p:nvSpPr>
          <p:cNvPr id="4" name="Slide Number Placeholder 3"/>
          <p:cNvSpPr>
            <a:spLocks noGrp="1"/>
          </p:cNvSpPr>
          <p:nvPr>
            <p:ph type="sldNum" sz="quarter" idx="10"/>
          </p:nvPr>
        </p:nvSpPr>
        <p:spPr/>
        <p:txBody>
          <a:bodyPr/>
          <a:lstStyle/>
          <a:p>
            <a:fld id="{C6C9F0EA-38FF-486E-A16E-6B6E7723E6C2}"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7135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1" lang="en-US" b="0" baseline="0" dirty="0">
                <a:latin typeface="Arial" pitchFamily="34" charset="0"/>
              </a:rPr>
              <a:t>The motivation for this work dates back more than 40 years. In 1970’s a solar physicist John Wilcox discovered a connection between </a:t>
            </a:r>
            <a:r>
              <a:rPr lang="en-US" dirty="0"/>
              <a:t>the sector boundaries in the IMF (shown on the right) and vorticity in the upper</a:t>
            </a:r>
            <a:r>
              <a:rPr lang="en-US" baseline="0" dirty="0"/>
              <a:t> troposphere. F</a:t>
            </a:r>
            <a:r>
              <a:rPr lang="en-US" dirty="0"/>
              <a:t>or the mid</a:t>
            </a:r>
            <a:r>
              <a:rPr lang="en-US" baseline="0" dirty="0"/>
              <a:t>-latitude in winter, when the </a:t>
            </a:r>
            <a:r>
              <a:rPr lang="en-US" baseline="0" dirty="0" err="1"/>
              <a:t>extratropical</a:t>
            </a:r>
            <a:r>
              <a:rPr lang="en-US" baseline="0" dirty="0"/>
              <a:t> cyclones are most active, they found a statistically significant dip in Vorticity Area Index (VAI) just after the SBC and then an increase to a maximum a few days later. They used the SPE analysis method.</a:t>
            </a:r>
            <a:endParaRPr kumimoji="1" lang="en-US" b="0" baseline="0" dirty="0">
              <a:latin typeface="Arial" pitchFamily="34" charset="0"/>
            </a:endParaRP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DB8A97-8162-4073-8754-E1BBAC304124}"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6327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1" lang="en-US" b="0" baseline="0" dirty="0">
                <a:latin typeface="Arial" pitchFamily="34" charset="0"/>
              </a:rPr>
              <a:t>We have revisited the Wilcox effect and showed its validity using the modern ERA40 reanalysis, both in the northern and southern hemisphere.</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DB8A97-8162-4073-8754-E1BBAC304124}"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6770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35660-11F7-4852-B4E1-86A7A679F51A}" type="slidenum">
              <a:rPr lang="en-US">
                <a:solidFill>
                  <a:prstClr val="black"/>
                </a:solidFill>
              </a:rPr>
              <a:pPr/>
              <a:t>7</a:t>
            </a:fld>
            <a:endParaRPr lang="en-US">
              <a:solidFill>
                <a:prstClr val="black"/>
              </a:solidFill>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r>
              <a:rPr lang="en-GB" sz="1200" b="0" kern="1200" dirty="0">
                <a:solidFill>
                  <a:schemeClr val="tx1"/>
                </a:solidFill>
                <a:latin typeface="+mn-lt"/>
                <a:ea typeface="+mn-ea"/>
                <a:cs typeface="+mn-cs"/>
              </a:rPr>
              <a:t>Of course, SBs are just markers in</a:t>
            </a:r>
            <a:r>
              <a:rPr lang="en-GB" sz="1200" b="0" kern="1200" baseline="0" dirty="0">
                <a:solidFill>
                  <a:schemeClr val="tx1"/>
                </a:solidFill>
                <a:latin typeface="+mn-lt"/>
                <a:ea typeface="+mn-ea"/>
                <a:cs typeface="+mn-cs"/>
              </a:rPr>
              <a:t> solar wind signalling the arrivals of HSS/CIRs from coronal holes. This slide shows SPE analysis of solar wind parameters measured near the Earth (bottom panel) and solar corona intensity on the central meridian on the Sun (top panel), keyed to SBCs. </a:t>
            </a:r>
            <a:r>
              <a:rPr lang="en-GB" sz="1200" b="0" i="0" kern="1200" baseline="0" dirty="0">
                <a:solidFill>
                  <a:schemeClr val="tx1"/>
                </a:solidFill>
                <a:latin typeface="+mn-lt"/>
                <a:ea typeface="+mn-ea"/>
                <a:cs typeface="+mn-cs"/>
              </a:rPr>
              <a:t>It shows an expected result, arrivals of HSS and a compression region on its leading edge, which we call co-rotating interaction region (CIR). What may be unexpected here, is the Wilcox effect that is shown over the mean corona intensity plot above.</a:t>
            </a:r>
          </a:p>
        </p:txBody>
      </p:sp>
    </p:spTree>
    <p:extLst>
      <p:ext uri="{BB962C8B-B14F-4D97-AF65-F5344CB8AC3E}">
        <p14:creationId xmlns:p14="http://schemas.microsoft.com/office/powerpoint/2010/main" val="1137346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E34FF-86EE-427F-BD90-1E7F2B56AE00}" type="slidenum">
              <a:rPr lang="en-US">
                <a:solidFill>
                  <a:prstClr val="black"/>
                </a:solidFill>
              </a:rPr>
              <a:pPr/>
              <a:t>8</a:t>
            </a:fld>
            <a:endParaRPr lang="en-US">
              <a:solidFill>
                <a:prstClr val="black"/>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But the VAI</a:t>
            </a:r>
            <a:r>
              <a:rPr lang="en-CA" baseline="0" dirty="0"/>
              <a:t> is measure of storminess, representing the growth and decay of </a:t>
            </a:r>
            <a:r>
              <a:rPr lang="en-CA" baseline="0" dirty="0" err="1"/>
              <a:t>extratropical</a:t>
            </a:r>
            <a:r>
              <a:rPr lang="en-CA" baseline="0" dirty="0"/>
              <a:t> cyclones. These are the storm tracks of explosive extratropical cyclones, </a:t>
            </a:r>
            <a:r>
              <a:rPr lang="en-CA" baseline="0" dirty="0" err="1"/>
              <a:t>wth</a:t>
            </a:r>
            <a:r>
              <a:rPr lang="en-CA" baseline="0" dirty="0"/>
              <a:t> the maximum growth rate indicated by green dots. Red dots show minima in central pressure.</a:t>
            </a:r>
            <a:endParaRPr lang="en-CA" dirty="0"/>
          </a:p>
        </p:txBody>
      </p:sp>
    </p:spTree>
    <p:extLst>
      <p:ext uri="{BB962C8B-B14F-4D97-AF65-F5344CB8AC3E}">
        <p14:creationId xmlns:p14="http://schemas.microsoft.com/office/powerpoint/2010/main" val="229269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 analysis (on the right) is now keyed to the maximum growth rate of these storms</a:t>
            </a:r>
            <a:r>
              <a:rPr lang="en-US" baseline="0" dirty="0"/>
              <a:t> (black line in the bottom panel). So if this had nothing to do with the solar wind, the SPE analysis of SW parameters would be expected to show some random patterns or flat curves, depending on the number of cases superposed. But we consistently get this familiar pattern – The mean velocity (green line) ramping up from a minimum before to a maximum after the key time, while the other parameters showing peaks around or just before day 0. </a:t>
            </a:r>
          </a:p>
          <a:p>
            <a:endParaRPr lang="en-US" baseline="0" dirty="0"/>
          </a:p>
        </p:txBody>
      </p:sp>
      <p:sp>
        <p:nvSpPr>
          <p:cNvPr id="4" name="Slide Number Placeholder 3"/>
          <p:cNvSpPr>
            <a:spLocks noGrp="1"/>
          </p:cNvSpPr>
          <p:nvPr>
            <p:ph type="sldNum" sz="quarter" idx="10"/>
          </p:nvPr>
        </p:nvSpPr>
        <p:spPr/>
        <p:txBody>
          <a:bodyPr/>
          <a:lstStyle/>
          <a:p>
            <a:fld id="{C6C9F0EA-38FF-486E-A16E-6B6E7723E6C2}"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269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7FDC297-5E36-4325-B6F6-EFC590B8EFEE}"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1D4D5-C5A9-472E-B819-E97CE9B25A4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1D53F82E-0CD6-43E9-9986-CF34C5591E8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2E35BE-3A03-4AD2-8640-AFBEA850DC6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234628E0-7ACE-435A-BC1D-00629671BA7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5A544D-07B6-4066-BDE7-285BF3614C8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Tree>
    <p:extLst>
      <p:ext uri="{BB962C8B-B14F-4D97-AF65-F5344CB8AC3E}">
        <p14:creationId xmlns:p14="http://schemas.microsoft.com/office/powerpoint/2010/main" val="79708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8B04EB-DC1C-4B8C-81CB-5E6FD626AA3F}"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977892-43D2-4422-8BFF-6B462DF934FE}" type="slidenum">
              <a:rPr lang="en-US"/>
              <a:pPr>
                <a:defRPr/>
              </a:pPr>
              <a:t>‹#›</a:t>
            </a:fld>
            <a:endParaRPr lang="en-US"/>
          </a:p>
        </p:txBody>
      </p:sp>
    </p:spTree>
    <p:extLst>
      <p:ext uri="{BB962C8B-B14F-4D97-AF65-F5344CB8AC3E}">
        <p14:creationId xmlns:p14="http://schemas.microsoft.com/office/powerpoint/2010/main" val="2982174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2DBD4E11-2BDC-43D5-B1AA-AAB0BD2C0B02}"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396785-02FB-4E9F-A338-30FEB6AC72EA}" type="slidenum">
              <a:rPr lang="en-US"/>
              <a:pPr>
                <a:defRPr/>
              </a:pPr>
              <a:t>‹#›</a:t>
            </a:fld>
            <a:endParaRPr lang="en-US"/>
          </a:p>
        </p:txBody>
      </p:sp>
    </p:spTree>
    <p:extLst>
      <p:ext uri="{BB962C8B-B14F-4D97-AF65-F5344CB8AC3E}">
        <p14:creationId xmlns:p14="http://schemas.microsoft.com/office/powerpoint/2010/main" val="129643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pPr>
              <a:defRPr/>
            </a:pPr>
            <a:fld id="{C4B00D9B-2C49-4EE3-B732-9552DDB713AE}"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3FFA07-DFE2-4CA4-BF60-0E5A7C49024D}" type="slidenum">
              <a:rPr lang="en-US"/>
              <a:pPr>
                <a:defRPr/>
              </a:pPr>
              <a:t>‹#›</a:t>
            </a:fld>
            <a:endParaRPr lang="en-US"/>
          </a:p>
        </p:txBody>
      </p:sp>
    </p:spTree>
    <p:extLst>
      <p:ext uri="{BB962C8B-B14F-4D97-AF65-F5344CB8AC3E}">
        <p14:creationId xmlns:p14="http://schemas.microsoft.com/office/powerpoint/2010/main" val="1228313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pPr>
              <a:defRPr/>
            </a:pPr>
            <a:fld id="{8572761F-3C01-4A44-A2E8-3A4A3475543E}"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EDD2E5-C3F6-4879-95E9-EA536B261B6F}" type="slidenum">
              <a:rPr lang="en-US"/>
              <a:pPr>
                <a:defRPr/>
              </a:pPr>
              <a:t>‹#›</a:t>
            </a:fld>
            <a:endParaRPr lang="en-US"/>
          </a:p>
        </p:txBody>
      </p:sp>
    </p:spTree>
    <p:extLst>
      <p:ext uri="{BB962C8B-B14F-4D97-AF65-F5344CB8AC3E}">
        <p14:creationId xmlns:p14="http://schemas.microsoft.com/office/powerpoint/2010/main" val="297722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pPr>
              <a:defRPr/>
            </a:pPr>
            <a:fld id="{31E1CE7F-08AF-4B1D-A1C5-C8A743D3144B}" type="datetimeFigureOut">
              <a:rPr lang="en-US"/>
              <a:pPr>
                <a:defRPr/>
              </a:pPr>
              <a:t>5/17/2020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8528F7-CA87-484A-BDAE-DBDFFC7F1D42}" type="slidenum">
              <a:rPr lang="en-US"/>
              <a:pPr>
                <a:defRPr/>
              </a:pPr>
              <a:t>‹#›</a:t>
            </a:fld>
            <a:endParaRPr lang="en-US"/>
          </a:p>
        </p:txBody>
      </p:sp>
    </p:spTree>
    <p:extLst>
      <p:ext uri="{BB962C8B-B14F-4D97-AF65-F5344CB8AC3E}">
        <p14:creationId xmlns:p14="http://schemas.microsoft.com/office/powerpoint/2010/main" val="2377186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2BF871-DF29-47AD-99B0-C8AD96234D62}" type="datetimeFigureOut">
              <a:rPr lang="en-US"/>
              <a:pPr>
                <a:defRPr/>
              </a:pPr>
              <a:t>5/17/2020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694B4C9-FD35-4C08-BDBE-5A36215A4C6F}" type="slidenum">
              <a:rPr lang="en-US"/>
              <a:pPr>
                <a:defRPr/>
              </a:pPr>
              <a:t>‹#›</a:t>
            </a:fld>
            <a:endParaRPr lang="en-US"/>
          </a:p>
        </p:txBody>
      </p:sp>
    </p:spTree>
    <p:extLst>
      <p:ext uri="{BB962C8B-B14F-4D97-AF65-F5344CB8AC3E}">
        <p14:creationId xmlns:p14="http://schemas.microsoft.com/office/powerpoint/2010/main" val="249402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C03F09-547F-4A3D-899B-323E3A1E79A9}" type="datetimeFigureOut">
              <a:rPr lang="en-US"/>
              <a:pPr>
                <a:defRPr/>
              </a:pPr>
              <a:t>5/17/2020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ED8C75-AEDA-44CB-9B77-BD89DD45FAA5}" type="slidenum">
              <a:rPr lang="en-US"/>
              <a:pPr>
                <a:defRPr/>
              </a:pPr>
              <a:t>‹#›</a:t>
            </a:fld>
            <a:endParaRPr lang="en-US"/>
          </a:p>
        </p:txBody>
      </p:sp>
    </p:spTree>
    <p:extLst>
      <p:ext uri="{BB962C8B-B14F-4D97-AF65-F5344CB8AC3E}">
        <p14:creationId xmlns:p14="http://schemas.microsoft.com/office/powerpoint/2010/main" val="354594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4341EC6B-28BC-4923-825D-8FC5B5AAEF1A}"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AFFDF-5439-4D4B-A180-B1EF4BAA951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11ECA10D-0BA8-4647-8E2D-A3587E288F4E}"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3171-BCBC-420A-A8F0-C61DA760F4DD}" type="slidenum">
              <a:rPr lang="en-US"/>
              <a:pPr>
                <a:defRPr/>
              </a:pPr>
              <a:t>‹#›</a:t>
            </a:fld>
            <a:endParaRPr lang="en-US"/>
          </a:p>
        </p:txBody>
      </p:sp>
    </p:spTree>
    <p:extLst>
      <p:ext uri="{BB962C8B-B14F-4D97-AF65-F5344CB8AC3E}">
        <p14:creationId xmlns:p14="http://schemas.microsoft.com/office/powerpoint/2010/main" val="2643765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9ABEA709-3C7D-457B-B0AF-115BB604A816}"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7A7D45A-42EE-4F20-8C6C-72ADA397A5D9}" type="slidenum">
              <a:rPr lang="en-US"/>
              <a:pPr>
                <a:defRPr/>
              </a:pPr>
              <a:t>‹#›</a:t>
            </a:fld>
            <a:endParaRPr lang="en-US"/>
          </a:p>
        </p:txBody>
      </p:sp>
    </p:spTree>
    <p:extLst>
      <p:ext uri="{BB962C8B-B14F-4D97-AF65-F5344CB8AC3E}">
        <p14:creationId xmlns:p14="http://schemas.microsoft.com/office/powerpoint/2010/main" val="1663720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3E98A283-9588-4A65-8D25-FDD7CAF777D8}"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4B1321-6CEB-48B4-9539-D32FB0A32DBB}" type="slidenum">
              <a:rPr lang="en-US"/>
              <a:pPr>
                <a:defRPr/>
              </a:pPr>
              <a:t>‹#›</a:t>
            </a:fld>
            <a:endParaRPr lang="en-US"/>
          </a:p>
        </p:txBody>
      </p:sp>
    </p:spTree>
    <p:extLst>
      <p:ext uri="{BB962C8B-B14F-4D97-AF65-F5344CB8AC3E}">
        <p14:creationId xmlns:p14="http://schemas.microsoft.com/office/powerpoint/2010/main" val="9690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4E37A738-0FE9-44AD-8D7D-AAB5F72E862A}"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ADD5-54E0-452F-B269-C83B8893E4D9}" type="slidenum">
              <a:rPr lang="en-US"/>
              <a:pPr>
                <a:defRPr/>
              </a:pPr>
              <a:t>‹#›</a:t>
            </a:fld>
            <a:endParaRPr lang="en-US"/>
          </a:p>
        </p:txBody>
      </p:sp>
    </p:spTree>
    <p:extLst>
      <p:ext uri="{BB962C8B-B14F-4D97-AF65-F5344CB8AC3E}">
        <p14:creationId xmlns:p14="http://schemas.microsoft.com/office/powerpoint/2010/main" val="3347951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CA"/>
          </a:p>
        </p:txBody>
      </p:sp>
      <p:sp>
        <p:nvSpPr>
          <p:cNvPr id="3" name="Chart Placeholder 2"/>
          <p:cNvSpPr>
            <a:spLocks noGrp="1"/>
          </p:cNvSpPr>
          <p:nvPr>
            <p:ph type="chart" idx="1"/>
          </p:nvPr>
        </p:nvSpPr>
        <p:spPr>
          <a:xfrm>
            <a:off x="685800" y="1981200"/>
            <a:ext cx="7772400" cy="4114800"/>
          </a:xfrm>
        </p:spPr>
        <p:txBody>
          <a:bodyPr/>
          <a:lstStyle/>
          <a:p>
            <a:pPr lvl="0"/>
            <a:endParaRPr lang="en-CA" noProof="0"/>
          </a:p>
        </p:txBody>
      </p:sp>
    </p:spTree>
    <p:extLst>
      <p:ext uri="{BB962C8B-B14F-4D97-AF65-F5344CB8AC3E}">
        <p14:creationId xmlns:p14="http://schemas.microsoft.com/office/powerpoint/2010/main" val="9120909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8B04EB-DC1C-4B8C-81CB-5E6FD626AA3F}"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977892-43D2-4422-8BFF-6B462DF934FE}" type="slidenum">
              <a:rPr lang="en-US"/>
              <a:pPr>
                <a:defRPr/>
              </a:pPr>
              <a:t>‹#›</a:t>
            </a:fld>
            <a:endParaRPr lang="en-US"/>
          </a:p>
        </p:txBody>
      </p:sp>
    </p:spTree>
    <p:extLst>
      <p:ext uri="{BB962C8B-B14F-4D97-AF65-F5344CB8AC3E}">
        <p14:creationId xmlns:p14="http://schemas.microsoft.com/office/powerpoint/2010/main" val="2033678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2DBD4E11-2BDC-43D5-B1AA-AAB0BD2C0B02}"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396785-02FB-4E9F-A338-30FEB6AC72EA}" type="slidenum">
              <a:rPr lang="en-US"/>
              <a:pPr>
                <a:defRPr/>
              </a:pPr>
              <a:t>‹#›</a:t>
            </a:fld>
            <a:endParaRPr lang="en-US"/>
          </a:p>
        </p:txBody>
      </p:sp>
    </p:spTree>
    <p:extLst>
      <p:ext uri="{BB962C8B-B14F-4D97-AF65-F5344CB8AC3E}">
        <p14:creationId xmlns:p14="http://schemas.microsoft.com/office/powerpoint/2010/main" val="86618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pPr>
              <a:defRPr/>
            </a:pPr>
            <a:fld id="{C4B00D9B-2C49-4EE3-B732-9552DDB713AE}"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3FFA07-DFE2-4CA4-BF60-0E5A7C49024D}" type="slidenum">
              <a:rPr lang="en-US"/>
              <a:pPr>
                <a:defRPr/>
              </a:pPr>
              <a:t>‹#›</a:t>
            </a:fld>
            <a:endParaRPr lang="en-US"/>
          </a:p>
        </p:txBody>
      </p:sp>
    </p:spTree>
    <p:extLst>
      <p:ext uri="{BB962C8B-B14F-4D97-AF65-F5344CB8AC3E}">
        <p14:creationId xmlns:p14="http://schemas.microsoft.com/office/powerpoint/2010/main" val="2370671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pPr>
              <a:defRPr/>
            </a:pPr>
            <a:fld id="{8572761F-3C01-4A44-A2E8-3A4A3475543E}"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EDD2E5-C3F6-4879-95E9-EA536B261B6F}" type="slidenum">
              <a:rPr lang="en-US"/>
              <a:pPr>
                <a:defRPr/>
              </a:pPr>
              <a:t>‹#›</a:t>
            </a:fld>
            <a:endParaRPr lang="en-US"/>
          </a:p>
        </p:txBody>
      </p:sp>
    </p:spTree>
    <p:extLst>
      <p:ext uri="{BB962C8B-B14F-4D97-AF65-F5344CB8AC3E}">
        <p14:creationId xmlns:p14="http://schemas.microsoft.com/office/powerpoint/2010/main" val="833476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pPr>
              <a:defRPr/>
            </a:pPr>
            <a:fld id="{31E1CE7F-08AF-4B1D-A1C5-C8A743D3144B}" type="datetimeFigureOut">
              <a:rPr lang="en-US"/>
              <a:pPr>
                <a:defRPr/>
              </a:pPr>
              <a:t>5/17/2020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8528F7-CA87-484A-BDAE-DBDFFC7F1D42}" type="slidenum">
              <a:rPr lang="en-US"/>
              <a:pPr>
                <a:defRPr/>
              </a:pPr>
              <a:t>‹#›</a:t>
            </a:fld>
            <a:endParaRPr lang="en-US"/>
          </a:p>
        </p:txBody>
      </p:sp>
    </p:spTree>
    <p:extLst>
      <p:ext uri="{BB962C8B-B14F-4D97-AF65-F5344CB8AC3E}">
        <p14:creationId xmlns:p14="http://schemas.microsoft.com/office/powerpoint/2010/main" val="395758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fld id="{F25AF23D-E38E-44F9-B228-3FE2D86465A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0ED23A-1BA4-4A8F-B6B7-E36A6BBF7D73}"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2BF871-DF29-47AD-99B0-C8AD96234D62}" type="datetimeFigureOut">
              <a:rPr lang="en-US"/>
              <a:pPr>
                <a:defRPr/>
              </a:pPr>
              <a:t>5/17/2020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694B4C9-FD35-4C08-BDBE-5A36215A4C6F}" type="slidenum">
              <a:rPr lang="en-US"/>
              <a:pPr>
                <a:defRPr/>
              </a:pPr>
              <a:t>‹#›</a:t>
            </a:fld>
            <a:endParaRPr lang="en-US"/>
          </a:p>
        </p:txBody>
      </p:sp>
    </p:spTree>
    <p:extLst>
      <p:ext uri="{BB962C8B-B14F-4D97-AF65-F5344CB8AC3E}">
        <p14:creationId xmlns:p14="http://schemas.microsoft.com/office/powerpoint/2010/main" val="3553866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C03F09-547F-4A3D-899B-323E3A1E79A9}" type="datetimeFigureOut">
              <a:rPr lang="en-US"/>
              <a:pPr>
                <a:defRPr/>
              </a:pPr>
              <a:t>5/17/2020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ED8C75-AEDA-44CB-9B77-BD89DD45FAA5}" type="slidenum">
              <a:rPr lang="en-US"/>
              <a:pPr>
                <a:defRPr/>
              </a:pPr>
              <a:t>‹#›</a:t>
            </a:fld>
            <a:endParaRPr lang="en-US"/>
          </a:p>
        </p:txBody>
      </p:sp>
    </p:spTree>
    <p:extLst>
      <p:ext uri="{BB962C8B-B14F-4D97-AF65-F5344CB8AC3E}">
        <p14:creationId xmlns:p14="http://schemas.microsoft.com/office/powerpoint/2010/main" val="3494224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11ECA10D-0BA8-4647-8E2D-A3587E288F4E}"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3171-BCBC-420A-A8F0-C61DA760F4DD}" type="slidenum">
              <a:rPr lang="en-US"/>
              <a:pPr>
                <a:defRPr/>
              </a:pPr>
              <a:t>‹#›</a:t>
            </a:fld>
            <a:endParaRPr lang="en-US"/>
          </a:p>
        </p:txBody>
      </p:sp>
    </p:spTree>
    <p:extLst>
      <p:ext uri="{BB962C8B-B14F-4D97-AF65-F5344CB8AC3E}">
        <p14:creationId xmlns:p14="http://schemas.microsoft.com/office/powerpoint/2010/main" val="386220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9ABEA709-3C7D-457B-B0AF-115BB604A816}" type="datetimeFigureOut">
              <a:rPr lang="en-US"/>
              <a:pPr>
                <a:defRPr/>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7A7D45A-42EE-4F20-8C6C-72ADA397A5D9}" type="slidenum">
              <a:rPr lang="en-US"/>
              <a:pPr>
                <a:defRPr/>
              </a:pPr>
              <a:t>‹#›</a:t>
            </a:fld>
            <a:endParaRPr lang="en-US"/>
          </a:p>
        </p:txBody>
      </p:sp>
    </p:spTree>
    <p:extLst>
      <p:ext uri="{BB962C8B-B14F-4D97-AF65-F5344CB8AC3E}">
        <p14:creationId xmlns:p14="http://schemas.microsoft.com/office/powerpoint/2010/main" val="4257179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3E98A283-9588-4A65-8D25-FDD7CAF777D8}"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4B1321-6CEB-48B4-9539-D32FB0A32DBB}" type="slidenum">
              <a:rPr lang="en-US"/>
              <a:pPr>
                <a:defRPr/>
              </a:pPr>
              <a:t>‹#›</a:t>
            </a:fld>
            <a:endParaRPr lang="en-US"/>
          </a:p>
        </p:txBody>
      </p:sp>
    </p:spTree>
    <p:extLst>
      <p:ext uri="{BB962C8B-B14F-4D97-AF65-F5344CB8AC3E}">
        <p14:creationId xmlns:p14="http://schemas.microsoft.com/office/powerpoint/2010/main" val="3114718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4E37A738-0FE9-44AD-8D7D-AAB5F72E862A}" type="datetimeFigureOut">
              <a:rPr lang="en-US"/>
              <a:pPr>
                <a:defRPr/>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ADD5-54E0-452F-B269-C83B8893E4D9}" type="slidenum">
              <a:rPr lang="en-US"/>
              <a:pPr>
                <a:defRPr/>
              </a:pPr>
              <a:t>‹#›</a:t>
            </a:fld>
            <a:endParaRPr lang="en-US"/>
          </a:p>
        </p:txBody>
      </p:sp>
    </p:spTree>
    <p:extLst>
      <p:ext uri="{BB962C8B-B14F-4D97-AF65-F5344CB8AC3E}">
        <p14:creationId xmlns:p14="http://schemas.microsoft.com/office/powerpoint/2010/main" val="3674413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7FDC297-5E36-4325-B6F6-EFC590B8EFEE}"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31D4D5-C5A9-472E-B819-E97CE9B25A4E}" type="slidenum">
              <a:rPr lang="en-US"/>
              <a:pPr/>
              <a:t>‹#›</a:t>
            </a:fld>
            <a:endParaRPr lang="en-US"/>
          </a:p>
        </p:txBody>
      </p:sp>
    </p:spTree>
    <p:extLst>
      <p:ext uri="{BB962C8B-B14F-4D97-AF65-F5344CB8AC3E}">
        <p14:creationId xmlns:p14="http://schemas.microsoft.com/office/powerpoint/2010/main" val="165473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4341EC6B-28BC-4923-825D-8FC5B5AAEF1A}"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3AFFDF-5439-4D4B-A180-B1EF4BAA951B}" type="slidenum">
              <a:rPr lang="en-US"/>
              <a:pPr/>
              <a:t>‹#›</a:t>
            </a:fld>
            <a:endParaRPr lang="en-US"/>
          </a:p>
        </p:txBody>
      </p:sp>
    </p:spTree>
    <p:extLst>
      <p:ext uri="{BB962C8B-B14F-4D97-AF65-F5344CB8AC3E}">
        <p14:creationId xmlns:p14="http://schemas.microsoft.com/office/powerpoint/2010/main" val="747096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fld id="{F25AF23D-E38E-44F9-B228-3FE2D86465A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40ED23A-1BA4-4A8F-B6B7-E36A6BBF7D73}" type="slidenum">
              <a:rPr lang="en-US"/>
              <a:pPr/>
              <a:t>‹#›</a:t>
            </a:fld>
            <a:endParaRPr lang="en-US"/>
          </a:p>
        </p:txBody>
      </p:sp>
    </p:spTree>
    <p:extLst>
      <p:ext uri="{BB962C8B-B14F-4D97-AF65-F5344CB8AC3E}">
        <p14:creationId xmlns:p14="http://schemas.microsoft.com/office/powerpoint/2010/main" val="4249217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fld id="{E4FA3B5B-07BA-40E6-AB8F-2E867BD26C5A}"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4122113-AC63-4A8D-9D92-C08AFF8573A4}" type="slidenum">
              <a:rPr lang="en-US"/>
              <a:pPr/>
              <a:t>‹#›</a:t>
            </a:fld>
            <a:endParaRPr lang="en-US"/>
          </a:p>
        </p:txBody>
      </p:sp>
    </p:spTree>
    <p:extLst>
      <p:ext uri="{BB962C8B-B14F-4D97-AF65-F5344CB8AC3E}">
        <p14:creationId xmlns:p14="http://schemas.microsoft.com/office/powerpoint/2010/main" val="41225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fld id="{E4FA3B5B-07BA-40E6-AB8F-2E867BD26C5A}"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4122113-AC63-4A8D-9D92-C08AFF8573A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fld id="{49E4D3E7-8821-41EA-896E-F5504C52FE7F}" type="datetimeFigureOut">
              <a:rPr lang="en-US"/>
              <a:pPr/>
              <a:t>5/17/2020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D4F2158-4A6D-4C34-87A1-D4664365DE74}" type="slidenum">
              <a:rPr lang="en-US"/>
              <a:pPr/>
              <a:t>‹#›</a:t>
            </a:fld>
            <a:endParaRPr lang="en-US"/>
          </a:p>
        </p:txBody>
      </p:sp>
    </p:spTree>
    <p:extLst>
      <p:ext uri="{BB962C8B-B14F-4D97-AF65-F5344CB8AC3E}">
        <p14:creationId xmlns:p14="http://schemas.microsoft.com/office/powerpoint/2010/main" val="3764788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DCD45D4-7FE5-4E8F-9BB1-B48622F21475}" type="datetimeFigureOut">
              <a:rPr lang="en-US"/>
              <a:pPr/>
              <a:t>5/17/2020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AC5772A-1938-40BE-BACA-4D4DD384FDF0}" type="slidenum">
              <a:rPr lang="en-US"/>
              <a:pPr/>
              <a:t>‹#›</a:t>
            </a:fld>
            <a:endParaRPr lang="en-US"/>
          </a:p>
        </p:txBody>
      </p:sp>
    </p:spTree>
    <p:extLst>
      <p:ext uri="{BB962C8B-B14F-4D97-AF65-F5344CB8AC3E}">
        <p14:creationId xmlns:p14="http://schemas.microsoft.com/office/powerpoint/2010/main" val="3956762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DE159A4-A3C9-44E4-ABE0-9367B5612FCB}" type="datetimeFigureOut">
              <a:rPr lang="en-US"/>
              <a:pPr/>
              <a:t>5/17/2020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3D689D6-AAFB-4B93-97D4-2CB59F02F882}" type="slidenum">
              <a:rPr lang="en-US"/>
              <a:pPr/>
              <a:t>‹#›</a:t>
            </a:fld>
            <a:endParaRPr lang="en-US"/>
          </a:p>
        </p:txBody>
      </p:sp>
    </p:spTree>
    <p:extLst>
      <p:ext uri="{BB962C8B-B14F-4D97-AF65-F5344CB8AC3E}">
        <p14:creationId xmlns:p14="http://schemas.microsoft.com/office/powerpoint/2010/main" val="696422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8C9CE793-6D6D-40D5-B059-17464A71F7CB}"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99E0E7-F73B-4CFB-8856-EEF55D360C07}" type="slidenum">
              <a:rPr lang="en-US"/>
              <a:pPr/>
              <a:t>‹#›</a:t>
            </a:fld>
            <a:endParaRPr lang="en-US"/>
          </a:p>
        </p:txBody>
      </p:sp>
    </p:spTree>
    <p:extLst>
      <p:ext uri="{BB962C8B-B14F-4D97-AF65-F5344CB8AC3E}">
        <p14:creationId xmlns:p14="http://schemas.microsoft.com/office/powerpoint/2010/main" val="514010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339A4840-5CB8-421E-B84F-E68DD4D031CE}"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A75FD12-1998-491B-A2DA-0C0286936107}" type="slidenum">
              <a:rPr lang="en-US"/>
              <a:pPr/>
              <a:t>‹#›</a:t>
            </a:fld>
            <a:endParaRPr lang="en-US"/>
          </a:p>
        </p:txBody>
      </p:sp>
    </p:spTree>
    <p:extLst>
      <p:ext uri="{BB962C8B-B14F-4D97-AF65-F5344CB8AC3E}">
        <p14:creationId xmlns:p14="http://schemas.microsoft.com/office/powerpoint/2010/main" val="4033342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1D53F82E-0CD6-43E9-9986-CF34C5591E8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2E35BE-3A03-4AD2-8640-AFBEA850DC6F}" type="slidenum">
              <a:rPr lang="en-US"/>
              <a:pPr/>
              <a:t>‹#›</a:t>
            </a:fld>
            <a:endParaRPr lang="en-US"/>
          </a:p>
        </p:txBody>
      </p:sp>
    </p:spTree>
    <p:extLst>
      <p:ext uri="{BB962C8B-B14F-4D97-AF65-F5344CB8AC3E}">
        <p14:creationId xmlns:p14="http://schemas.microsoft.com/office/powerpoint/2010/main" val="59432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fld id="{234628E0-7ACE-435A-BC1D-00629671BA7F}" type="datetimeFigureOut">
              <a:rPr lang="en-US"/>
              <a:pPr/>
              <a:t>5/17/2020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5A544D-07B6-4066-BDE7-285BF3614C81}" type="slidenum">
              <a:rPr lang="en-US"/>
              <a:pPr/>
              <a:t>‹#›</a:t>
            </a:fld>
            <a:endParaRPr lang="en-US"/>
          </a:p>
        </p:txBody>
      </p:sp>
    </p:spTree>
    <p:extLst>
      <p:ext uri="{BB962C8B-B14F-4D97-AF65-F5344CB8AC3E}">
        <p14:creationId xmlns:p14="http://schemas.microsoft.com/office/powerpoint/2010/main" val="60156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fld id="{49E4D3E7-8821-41EA-896E-F5504C52FE7F}" type="datetimeFigureOut">
              <a:rPr lang="en-US"/>
              <a:pPr/>
              <a:t>5/17/2020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D4F2158-4A6D-4C34-87A1-D4664365DE7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DCD45D4-7FE5-4E8F-9BB1-B48622F21475}" type="datetimeFigureOut">
              <a:rPr lang="en-US"/>
              <a:pPr/>
              <a:t>5/17/2020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AC5772A-1938-40BE-BACA-4D4DD384FDF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DE159A4-A3C9-44E4-ABE0-9367B5612FCB}" type="datetimeFigureOut">
              <a:rPr lang="en-US"/>
              <a:pPr/>
              <a:t>5/17/2020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3D689D6-AAFB-4B93-97D4-2CB59F02F88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8C9CE793-6D6D-40D5-B059-17464A71F7CB}"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499E0E7-F73B-4CFB-8856-EEF55D360C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339A4840-5CB8-421E-B84F-E68DD4D031CE}" type="datetimeFigureOut">
              <a:rPr lang="en-US"/>
              <a:pPr/>
              <a:t>5/17/2020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A75FD12-1998-491B-A2DA-0C028693610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blank2.jpg"/>
          <p:cNvPicPr>
            <a:picLocks noChangeAspect="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46E236D-E0AE-4199-94B6-5815C48ECF74}" type="datetimeFigureOut">
              <a:rPr lang="en-US"/>
              <a:pPr/>
              <a:t>5/17/2020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0312749-32DD-4E27-A6C3-9690353C60BB}" type="slidenum">
              <a:rPr lang="en-US"/>
              <a:pPr/>
              <a:t>‹#›</a:t>
            </a:fld>
            <a:endParaRPr lang="en-US"/>
          </a:p>
        </p:txBody>
      </p:sp>
      <p:sp>
        <p:nvSpPr>
          <p:cNvPr id="1032" name="TextBox 7"/>
          <p:cNvSpPr txBox="1">
            <a:spLocks noChangeArrowheads="1"/>
          </p:cNvSpPr>
          <p:nvPr userDrawn="1"/>
        </p:nvSpPr>
        <p:spPr bwMode="auto">
          <a:xfrm>
            <a:off x="1050925" y="6130925"/>
            <a:ext cx="3781425" cy="277813"/>
          </a:xfrm>
          <a:prstGeom prst="rect">
            <a:avLst/>
          </a:prstGeom>
          <a:noFill/>
          <a:ln w="9525">
            <a:noFill/>
            <a:miter lim="800000"/>
            <a:headEnd/>
            <a:tailEnd/>
          </a:ln>
        </p:spPr>
        <p:txBody>
          <a:bodyPr>
            <a:spAutoFit/>
          </a:bodyPr>
          <a:lstStyle/>
          <a:p>
            <a:pPr algn="dist"/>
            <a:r>
              <a:rPr lang="en-US" sz="1200">
                <a:solidFill>
                  <a:schemeClr val="bg1"/>
                </a:solidFill>
              </a:rPr>
              <a:t>UNIVERSITY OF NEW BRUNSWICK</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blank2.jpg"/>
          <p:cNvPicPr>
            <a:picLocks noChangeAspect="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0FA7D91C-F4FC-4C67-B064-35BEA3039C80}" type="datetimeFigureOut">
              <a:rPr lang="en-US"/>
              <a:pPr>
                <a:defRPr/>
              </a:pPr>
              <a:t>5/17/2020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A41E83F-90EA-4C28-AE04-179DF02430C7}" type="slidenum">
              <a:rPr lang="en-US"/>
              <a:pPr>
                <a:defRPr/>
              </a:pPr>
              <a:t>‹#›</a:t>
            </a:fld>
            <a:endParaRPr lang="en-US"/>
          </a:p>
        </p:txBody>
      </p:sp>
      <p:sp>
        <p:nvSpPr>
          <p:cNvPr id="1032" name="TextBox 7"/>
          <p:cNvSpPr txBox="1">
            <a:spLocks noChangeArrowheads="1"/>
          </p:cNvSpPr>
          <p:nvPr/>
        </p:nvSpPr>
        <p:spPr bwMode="auto">
          <a:xfrm>
            <a:off x="1050925" y="6130925"/>
            <a:ext cx="3781425" cy="277813"/>
          </a:xfrm>
          <a:prstGeom prst="rect">
            <a:avLst/>
          </a:prstGeom>
          <a:noFill/>
          <a:ln w="9525">
            <a:noFill/>
            <a:miter lim="800000"/>
            <a:headEnd/>
            <a:tailEnd/>
          </a:ln>
        </p:spPr>
        <p:txBody>
          <a:bodyPr>
            <a:spAutoFit/>
          </a:bodyPr>
          <a:lstStyle/>
          <a:p>
            <a:pPr algn="dist">
              <a:defRPr/>
            </a:pPr>
            <a:r>
              <a:rPr lang="en-US" sz="1200">
                <a:solidFill>
                  <a:prstClr val="white"/>
                </a:solidFill>
              </a:rPr>
              <a:t>UNIVERSITY OF NEW BRUNSWICK</a:t>
            </a:r>
          </a:p>
        </p:txBody>
      </p:sp>
    </p:spTree>
    <p:extLst>
      <p:ext uri="{BB962C8B-B14F-4D97-AF65-F5344CB8AC3E}">
        <p14:creationId xmlns:p14="http://schemas.microsoft.com/office/powerpoint/2010/main" val="1685623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blank2.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0FA7D91C-F4FC-4C67-B064-35BEA3039C80}" type="datetimeFigureOut">
              <a:rPr lang="en-US"/>
              <a:pPr>
                <a:defRPr/>
              </a:pPr>
              <a:t>5/17/2020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A41E83F-90EA-4C28-AE04-179DF02430C7}" type="slidenum">
              <a:rPr lang="en-US"/>
              <a:pPr>
                <a:defRPr/>
              </a:pPr>
              <a:t>‹#›</a:t>
            </a:fld>
            <a:endParaRPr lang="en-US"/>
          </a:p>
        </p:txBody>
      </p:sp>
      <p:sp>
        <p:nvSpPr>
          <p:cNvPr id="1032" name="TextBox 7"/>
          <p:cNvSpPr txBox="1">
            <a:spLocks noChangeArrowheads="1"/>
          </p:cNvSpPr>
          <p:nvPr userDrawn="1"/>
        </p:nvSpPr>
        <p:spPr bwMode="auto">
          <a:xfrm>
            <a:off x="1050925" y="6130925"/>
            <a:ext cx="3781425" cy="277813"/>
          </a:xfrm>
          <a:prstGeom prst="rect">
            <a:avLst/>
          </a:prstGeom>
          <a:noFill/>
          <a:ln w="9525">
            <a:noFill/>
            <a:miter lim="800000"/>
            <a:headEnd/>
            <a:tailEnd/>
          </a:ln>
        </p:spPr>
        <p:txBody>
          <a:bodyPr>
            <a:spAutoFit/>
          </a:bodyPr>
          <a:lstStyle/>
          <a:p>
            <a:pPr algn="dist">
              <a:defRPr/>
            </a:pPr>
            <a:r>
              <a:rPr lang="en-US" sz="1200">
                <a:solidFill>
                  <a:prstClr val="white"/>
                </a:solidFill>
              </a:rPr>
              <a:t>UNIVERSITY OF NEW BRUNSWICK</a:t>
            </a:r>
          </a:p>
        </p:txBody>
      </p:sp>
    </p:spTree>
    <p:extLst>
      <p:ext uri="{BB962C8B-B14F-4D97-AF65-F5344CB8AC3E}">
        <p14:creationId xmlns:p14="http://schemas.microsoft.com/office/powerpoint/2010/main" val="5654308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blank2.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46E236D-E0AE-4199-94B6-5815C48ECF74}" type="datetimeFigureOut">
              <a:rPr lang="en-US"/>
              <a:pPr/>
              <a:t>5/17/2020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0312749-32DD-4E27-A6C3-9690353C60BB}" type="slidenum">
              <a:rPr lang="en-US"/>
              <a:pPr/>
              <a:t>‹#›</a:t>
            </a:fld>
            <a:endParaRPr lang="en-US"/>
          </a:p>
        </p:txBody>
      </p:sp>
      <p:sp>
        <p:nvSpPr>
          <p:cNvPr id="1032" name="TextBox 7"/>
          <p:cNvSpPr txBox="1">
            <a:spLocks noChangeArrowheads="1"/>
          </p:cNvSpPr>
          <p:nvPr userDrawn="1"/>
        </p:nvSpPr>
        <p:spPr bwMode="auto">
          <a:xfrm>
            <a:off x="1050925" y="6130925"/>
            <a:ext cx="3781425" cy="277813"/>
          </a:xfrm>
          <a:prstGeom prst="rect">
            <a:avLst/>
          </a:prstGeom>
          <a:noFill/>
          <a:ln w="9525">
            <a:noFill/>
            <a:miter lim="800000"/>
            <a:headEnd/>
            <a:tailEnd/>
          </a:ln>
        </p:spPr>
        <p:txBody>
          <a:bodyPr>
            <a:spAutoFit/>
          </a:bodyPr>
          <a:lstStyle/>
          <a:p>
            <a:pPr algn="dist"/>
            <a:r>
              <a:rPr lang="en-US" sz="1200">
                <a:solidFill>
                  <a:prstClr val="white"/>
                </a:solidFill>
              </a:rPr>
              <a:t>UNIVERSITY OF NEW BRUNSWICK</a:t>
            </a:r>
          </a:p>
        </p:txBody>
      </p:sp>
    </p:spTree>
    <p:extLst>
      <p:ext uri="{BB962C8B-B14F-4D97-AF65-F5344CB8AC3E}">
        <p14:creationId xmlns:p14="http://schemas.microsoft.com/office/powerpoint/2010/main" val="18975559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hydrate.tesaf.unipd.it/" TargetMode="External"/><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floodlist.com/" TargetMode="External"/><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www.jma.go.jp/jma/kishou/books/kishougaikyo/index.htm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wmf"/><Relationship Id="rId5" Type="http://schemas.openxmlformats.org/officeDocument/2006/relationships/image" Target="../media/image28.w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w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3020548"/>
            <a:ext cx="9144000" cy="3289717"/>
          </a:xfrm>
          <a:noFill/>
        </p:spPr>
        <p:txBody>
          <a:bodyPr/>
          <a:lstStyle/>
          <a:p>
            <a:pPr>
              <a:lnSpc>
                <a:spcPct val="107000"/>
              </a:lnSpc>
              <a:spcBef>
                <a:spcPts val="0"/>
              </a:spcBef>
              <a:spcAft>
                <a:spcPts val="800"/>
              </a:spcAft>
            </a:pPr>
            <a:r>
              <a:rPr lang="en-US" sz="1800" b="1" dirty="0"/>
              <a:t> </a:t>
            </a:r>
            <a:r>
              <a:rPr lang="en-US" sz="2800" dirty="0">
                <a:latin typeface="Times New Roman" panose="02020603050405020304" pitchFamily="18" charset="0"/>
                <a:ea typeface="Calibri" panose="020F0502020204030204" pitchFamily="34" charset="0"/>
                <a:cs typeface="Times New Roman" panose="02020603050405020304" pitchFamily="18" charset="0"/>
              </a:rPr>
              <a:t>Paul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Prikryl</a:t>
            </a:r>
            <a:r>
              <a:rPr lang="en-US" sz="2800" baseline="30000" dirty="0" err="1">
                <a:latin typeface="Times New Roman" panose="02020603050405020304" pitchFamily="18" charset="0"/>
                <a:ea typeface="Calibri" panose="020F0502020204030204" pitchFamily="34" charset="0"/>
                <a:cs typeface="Times New Roman" panose="02020603050405020304" pitchFamily="18" charset="0"/>
              </a:rPr>
              <a:t>a,b</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Vojto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Rušin</a:t>
            </a:r>
            <a:r>
              <a:rPr lang="en-US" sz="2800" baseline="30000" dirty="0" err="1">
                <a:latin typeface="Times New Roman" panose="02020603050405020304" pitchFamily="18" charset="0"/>
                <a:ea typeface="Calibri" panose="020F0502020204030204" pitchFamily="34" charset="0"/>
                <a:cs typeface="Times New Roman" panose="02020603050405020304" pitchFamily="18" charset="0"/>
              </a:rPr>
              <a:t>c</a:t>
            </a:r>
            <a:r>
              <a:rPr lang="en-GB" sz="2800" dirty="0">
                <a:latin typeface="Times New Roman" panose="02020603050405020304" pitchFamily="18" charset="0"/>
                <a:ea typeface="Calibri" panose="020F0502020204030204" pitchFamily="34" charset="0"/>
                <a:cs typeface="Times New Roman" panose="02020603050405020304" pitchFamily="18" charset="0"/>
              </a:rPr>
              <a:t>, Pavel </a:t>
            </a:r>
            <a:r>
              <a:rPr lang="en-GB" sz="2800" dirty="0" err="1">
                <a:latin typeface="Times New Roman" panose="02020603050405020304" pitchFamily="18" charset="0"/>
                <a:ea typeface="Calibri" panose="020F0502020204030204" pitchFamily="34" charset="0"/>
                <a:cs typeface="Times New Roman" panose="02020603050405020304" pitchFamily="18" charset="0"/>
              </a:rPr>
              <a:t>Šťastný</a:t>
            </a:r>
            <a:r>
              <a:rPr lang="en-GB" sz="2800" baseline="30000" dirty="0" err="1">
                <a:latin typeface="Times New Roman" panose="02020603050405020304" pitchFamily="18" charset="0"/>
                <a:ea typeface="Calibri" panose="020F0502020204030204" pitchFamily="34" charset="0"/>
                <a:cs typeface="Times New Roman" panose="02020603050405020304" pitchFamily="18" charset="0"/>
              </a:rPr>
              <a:t>d</a:t>
            </a:r>
            <a:r>
              <a:rPr lang="en-GB" sz="2800" dirty="0">
                <a:latin typeface="Times New Roman" panose="02020603050405020304" pitchFamily="18" charset="0"/>
                <a:ea typeface="Calibri" panose="020F0502020204030204" pitchFamily="34" charset="0"/>
                <a:cs typeface="Times New Roman" panose="02020603050405020304" pitchFamily="18" charset="0"/>
              </a:rPr>
              <a:t>, Maroš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Turňa</a:t>
            </a:r>
            <a:r>
              <a:rPr lang="en-GB" sz="2800" baseline="30000" dirty="0" err="1">
                <a:latin typeface="Times New Roman" panose="02020603050405020304" pitchFamily="18" charset="0"/>
                <a:ea typeface="Calibri" panose="020F0502020204030204" pitchFamily="34" charset="0"/>
                <a:cs typeface="Times New Roman" panose="02020603050405020304" pitchFamily="18" charset="0"/>
              </a:rPr>
              <a:t>d</a:t>
            </a:r>
            <a:r>
              <a:rPr lang="en-GB" sz="2800" dirty="0">
                <a:latin typeface="Times New Roman" panose="02020603050405020304" pitchFamily="18" charset="0"/>
                <a:ea typeface="Calibri" panose="020F0502020204030204" pitchFamily="34" charset="0"/>
                <a:cs typeface="Times New Roman" panose="02020603050405020304" pitchFamily="18" charset="0"/>
              </a:rPr>
              <a:t>, Martina </a:t>
            </a:r>
            <a:r>
              <a:rPr lang="en-GB" sz="2800" dirty="0" err="1">
                <a:latin typeface="Times New Roman" panose="02020603050405020304" pitchFamily="18" charset="0"/>
                <a:ea typeface="Calibri" panose="020F0502020204030204" pitchFamily="34" charset="0"/>
                <a:cs typeface="Times New Roman" panose="02020603050405020304" pitchFamily="18" charset="0"/>
              </a:rPr>
              <a:t>Zeleňáková</a:t>
            </a:r>
            <a:r>
              <a:rPr lang="en-GB" sz="2800" baseline="30000" dirty="0" err="1">
                <a:latin typeface="Times New Roman" panose="02020603050405020304" pitchFamily="18" charset="0"/>
                <a:ea typeface="Calibri" panose="020F0502020204030204" pitchFamily="34" charset="0"/>
                <a:cs typeface="Times New Roman" panose="02020603050405020304" pitchFamily="18" charset="0"/>
              </a:rPr>
              <a:t>e</a:t>
            </a:r>
            <a:br>
              <a:rPr lang="en-US" sz="2400" dirty="0">
                <a:latin typeface="Calibri" panose="020F0502020204030204" pitchFamily="34" charset="0"/>
                <a:ea typeface="MS Mincho" panose="02020609040205080304" pitchFamily="49" charset="-128"/>
                <a:cs typeface="Times New Roman" panose="02020603050405020304" pitchFamily="18" charset="0"/>
              </a:rPr>
            </a:br>
            <a:br>
              <a:rPr lang="en-US" sz="2400" dirty="0">
                <a:latin typeface="Calibri" panose="020F0502020204030204" pitchFamily="34" charset="0"/>
                <a:ea typeface="MS Mincho" panose="02020609040205080304" pitchFamily="49" charset="-128"/>
                <a:cs typeface="Times New Roman" panose="02020603050405020304" pitchFamily="18" charset="0"/>
              </a:rPr>
            </a:br>
            <a:r>
              <a:rPr lang="en-US" sz="2000" baseline="30000" dirty="0" err="1">
                <a:latin typeface="Times New Roman" panose="02020603050405020304" pitchFamily="18" charset="0"/>
                <a:ea typeface="Calibri" panose="020F0502020204030204" pitchFamily="34" charset="0"/>
              </a:rPr>
              <a:t>a</a:t>
            </a:r>
            <a:r>
              <a:rPr lang="en-US" sz="2000" dirty="0" err="1">
                <a:latin typeface="Times New Roman" panose="02020603050405020304" pitchFamily="18" charset="0"/>
                <a:ea typeface="Calibri" panose="020F0502020204030204" pitchFamily="34" charset="0"/>
              </a:rPr>
              <a:t>Physics</a:t>
            </a:r>
            <a:r>
              <a:rPr lang="en-US" sz="2000" dirty="0">
                <a:latin typeface="Times New Roman" panose="02020603050405020304" pitchFamily="18" charset="0"/>
                <a:ea typeface="Calibri" panose="020F0502020204030204" pitchFamily="34" charset="0"/>
              </a:rPr>
              <a:t> Department, University of New Brunswick, Fredericton, NB, Canada</a:t>
            </a:r>
            <a:br>
              <a:rPr lang="en-US" sz="2000" dirty="0"/>
            </a:br>
            <a:r>
              <a:rPr lang="en-GB" sz="2000" baseline="30000" dirty="0">
                <a:latin typeface="Times New Roman" panose="02020603050405020304" pitchFamily="18" charset="0"/>
                <a:ea typeface="Calibri" panose="020F0502020204030204" pitchFamily="34" charset="0"/>
              </a:rPr>
              <a:t>b</a:t>
            </a:r>
            <a:r>
              <a:rPr lang="en-US" sz="2000" dirty="0">
                <a:latin typeface="Times New Roman" panose="02020603050405020304" pitchFamily="18" charset="0"/>
                <a:ea typeface="Calibri" panose="020F0502020204030204" pitchFamily="34" charset="0"/>
              </a:rPr>
              <a:t>Geomagnetic Laboratory, Natural Resources Canada, Ottawa, ON, Canada</a:t>
            </a:r>
            <a:br>
              <a:rPr lang="en-US" sz="2000" dirty="0"/>
            </a:br>
            <a:r>
              <a:rPr lang="en-CA" sz="2000" baseline="30000" dirty="0">
                <a:latin typeface="Times New Roman" panose="02020603050405020304" pitchFamily="18" charset="0"/>
                <a:ea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rPr>
              <a:t>Astronomical Institute, Slovak Academy of Sciences, </a:t>
            </a:r>
            <a:r>
              <a:rPr lang="en-US" sz="2000" dirty="0" err="1">
                <a:latin typeface="Times New Roman" panose="02020603050405020304" pitchFamily="18" charset="0"/>
                <a:ea typeface="Times New Roman" panose="02020603050405020304" pitchFamily="18" charset="0"/>
              </a:rPr>
              <a:t>Tatranská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Lomnica</a:t>
            </a:r>
            <a:r>
              <a:rPr lang="en-US" sz="2000" dirty="0">
                <a:latin typeface="Times New Roman" panose="02020603050405020304" pitchFamily="18" charset="0"/>
                <a:ea typeface="Times New Roman" panose="02020603050405020304" pitchFamily="18" charset="0"/>
              </a:rPr>
              <a:t>, Slovakia</a:t>
            </a:r>
            <a:br>
              <a:rPr lang="en-US" sz="2000" dirty="0"/>
            </a:br>
            <a:r>
              <a:rPr lang="en-US" sz="2000" baseline="30000" dirty="0" err="1">
                <a:latin typeface="Times New Roman" panose="02020603050405020304" pitchFamily="18" charset="0"/>
                <a:ea typeface="Times New Roman" panose="02020603050405020304" pitchFamily="18" charset="0"/>
              </a:rPr>
              <a:t>d</a:t>
            </a:r>
            <a:r>
              <a:rPr lang="en-US" sz="2000" dirty="0" err="1">
                <a:latin typeface="Times New Roman" panose="02020603050405020304" pitchFamily="18" charset="0"/>
                <a:ea typeface="Times New Roman" panose="02020603050405020304" pitchFamily="18" charset="0"/>
              </a:rPr>
              <a:t>Slovak</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Hydrometeorological</a:t>
            </a:r>
            <a:r>
              <a:rPr lang="en-US" sz="2000" dirty="0">
                <a:latin typeface="Times New Roman" panose="02020603050405020304" pitchFamily="18" charset="0"/>
                <a:ea typeface="Times New Roman" panose="02020603050405020304" pitchFamily="18" charset="0"/>
              </a:rPr>
              <a:t> Institute, Bratislava, Slovakia</a:t>
            </a:r>
            <a:br>
              <a:rPr lang="en-US" sz="2000" dirty="0"/>
            </a:br>
            <a:r>
              <a:rPr lang="en-US" sz="2000" baseline="30000" dirty="0" err="1">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000" dirty="0" err="1">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Technical</a:t>
            </a:r>
            <a:r>
              <a:rPr lang="en-US" sz="2000" dirty="0">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 University of </a:t>
            </a:r>
            <a:r>
              <a:rPr lang="en-US" sz="2000" dirty="0" err="1">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Košice</a:t>
            </a:r>
            <a:r>
              <a:rPr lang="en-US" sz="2000" dirty="0">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Košice</a:t>
            </a:r>
            <a:r>
              <a:rPr lang="en-US" sz="2000" dirty="0">
                <a:solidFill>
                  <a:srgbClr val="211D1E"/>
                </a:solidFill>
                <a:latin typeface="Times New Roman" panose="02020603050405020304" pitchFamily="18" charset="0"/>
                <a:ea typeface="Times New Roman" panose="02020603050405020304" pitchFamily="18" charset="0"/>
                <a:cs typeface="Times New Roman" panose="02020603050405020304" pitchFamily="18" charset="0"/>
              </a:rPr>
              <a:t>, Slovakia</a:t>
            </a:r>
            <a:br>
              <a:rPr lang="en-US" sz="2400" dirty="0">
                <a:latin typeface="Calibri" panose="020F0502020204030204" pitchFamily="34" charset="0"/>
                <a:ea typeface="MS Mincho" panose="02020609040205080304" pitchFamily="49" charset="-128"/>
                <a:cs typeface="Times New Roman" panose="02020603050405020304" pitchFamily="18" charset="0"/>
              </a:rPr>
            </a:br>
            <a:r>
              <a:rPr lang="en-CA" sz="2800" dirty="0">
                <a:latin typeface="Times New Roman" panose="02020603050405020304" pitchFamily="18" charset="0"/>
                <a:ea typeface="Calibri" panose="020F0502020204030204" pitchFamily="34" charset="0"/>
              </a:rPr>
              <a:t> </a:t>
            </a:r>
            <a:endParaRPr lang="en-US" sz="2800" dirty="0">
              <a:effectLst/>
            </a:endParaRPr>
          </a:p>
        </p:txBody>
      </p:sp>
      <p:sp>
        <p:nvSpPr>
          <p:cNvPr id="6148" name="Text Box 4"/>
          <p:cNvSpPr txBox="1">
            <a:spLocks noChangeArrowheads="1"/>
          </p:cNvSpPr>
          <p:nvPr/>
        </p:nvSpPr>
        <p:spPr bwMode="auto">
          <a:xfrm>
            <a:off x="0" y="735464"/>
            <a:ext cx="9144000" cy="1966244"/>
          </a:xfrm>
          <a:prstGeom prst="rect">
            <a:avLst/>
          </a:prstGeom>
          <a:noFill/>
          <a:ln w="9525">
            <a:noFill/>
            <a:miter lim="800000"/>
            <a:headEnd/>
            <a:tailEnd/>
          </a:ln>
        </p:spPr>
        <p:txBody>
          <a:bodyPr wrap="square">
            <a:spAutoFit/>
          </a:bodyPr>
          <a:lstStyle/>
          <a:p>
            <a:pPr marL="0" marR="0" algn="ctr">
              <a:lnSpc>
                <a:spcPct val="115000"/>
              </a:lnSpc>
              <a:spcBef>
                <a:spcPts val="0"/>
              </a:spcBef>
              <a:spcAft>
                <a:spcPts val="1000"/>
              </a:spcAft>
            </a:pPr>
            <a:r>
              <a:rPr lang="en-US" sz="3600" dirty="0">
                <a:solidFill>
                  <a:srgbClr val="0070C0"/>
                </a:solidFill>
                <a:latin typeface="+mn-lt"/>
                <a:ea typeface="Calibri" panose="020F0502020204030204" pitchFamily="34" charset="0"/>
                <a:cs typeface="Times New Roman" panose="02020603050405020304" pitchFamily="18" charset="0"/>
              </a:rPr>
              <a:t>Severe weather in the context of solar wind coupling to the magnetosphere-ionosphere-atmosphere system</a:t>
            </a:r>
          </a:p>
        </p:txBody>
      </p:sp>
      <p:sp>
        <p:nvSpPr>
          <p:cNvPr id="6150" name="Rectangle 5"/>
          <p:cNvSpPr>
            <a:spLocks noChangeArrowheads="1"/>
          </p:cNvSpPr>
          <p:nvPr/>
        </p:nvSpPr>
        <p:spPr bwMode="auto">
          <a:xfrm>
            <a:off x="0" y="0"/>
            <a:ext cx="9144000" cy="584775"/>
          </a:xfrm>
          <a:prstGeom prst="rect">
            <a:avLst/>
          </a:prstGeom>
          <a:noFill/>
          <a:ln w="9525">
            <a:noFill/>
            <a:miter lim="800000"/>
            <a:headEnd/>
            <a:tailEnd/>
          </a:ln>
        </p:spPr>
        <p:txBody>
          <a:bodyPr>
            <a:spAutoFit/>
          </a:bodyPr>
          <a:lstStyle/>
          <a:p>
            <a:pPr algn="ctr"/>
            <a:r>
              <a:rPr lang="en-US" sz="1600" dirty="0"/>
              <a:t>European Geosciences Union General Assembly, Vienna, Austria, 3–8 May 2020 – NH1.6/AS1/HS13  </a:t>
            </a:r>
          </a:p>
          <a:p>
            <a:pPr algn="ctr"/>
            <a:r>
              <a:rPr lang="en-US" sz="1600" dirty="0"/>
              <a:t>Extreme meteorological and hydrological events induced by severe weather and climate change </a:t>
            </a:r>
          </a:p>
        </p:txBody>
      </p:sp>
      <p:pic>
        <p:nvPicPr>
          <p:cNvPr id="2" name="Audio 1">
            <a:hlinkClick r:id="" action="ppaction://media"/>
            <a:extLst>
              <a:ext uri="{FF2B5EF4-FFF2-40B4-BE49-F238E27FC236}">
                <a16:creationId xmlns:a16="http://schemas.microsoft.com/office/drawing/2014/main" id="{01ED5D58-EC4F-4A01-A8B7-9444F30193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0028659"/>
      </p:ext>
    </p:extLst>
  </p:cSld>
  <p:clrMapOvr>
    <a:masterClrMapping/>
  </p:clrMapOvr>
  <p:transition advTm="15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160A0-985A-4E4F-8111-85B6922CEAE3}"/>
              </a:ext>
            </a:extLst>
          </p:cNvPr>
          <p:cNvSpPr txBox="1"/>
          <p:nvPr/>
        </p:nvSpPr>
        <p:spPr>
          <a:xfrm>
            <a:off x="457200" y="979714"/>
            <a:ext cx="8392886" cy="3785652"/>
          </a:xfrm>
          <a:prstGeom prst="rect">
            <a:avLst/>
          </a:prstGeom>
          <a:noFill/>
        </p:spPr>
        <p:txBody>
          <a:bodyPr wrap="square" rtlCol="0">
            <a:spAutoFit/>
          </a:bodyPr>
          <a:lstStyle/>
          <a:p>
            <a:r>
              <a:rPr lang="en-US" sz="4000" dirty="0"/>
              <a:t>These results indicate </a:t>
            </a:r>
            <a:r>
              <a:rPr lang="en-US" sz="4000" b="1" dirty="0">
                <a:solidFill>
                  <a:srgbClr val="0070C0"/>
                </a:solidFill>
              </a:rPr>
              <a:t>a tendency of explosive cyclones to  follow arrivals of high-speed solar wind streams (HSS) from coronal holes</a:t>
            </a:r>
            <a:r>
              <a:rPr lang="en-US" sz="4000" dirty="0"/>
              <a:t>, suggesting a link between the space weather and the tropospheric weather.</a:t>
            </a:r>
          </a:p>
        </p:txBody>
      </p:sp>
      <p:pic>
        <p:nvPicPr>
          <p:cNvPr id="3" name="Audio 2">
            <a:hlinkClick r:id="" action="ppaction://media"/>
            <a:extLst>
              <a:ext uri="{FF2B5EF4-FFF2-40B4-BE49-F238E27FC236}">
                <a16:creationId xmlns:a16="http://schemas.microsoft.com/office/drawing/2014/main" id="{71932AB3-6FE3-4BFB-940F-4E88286DC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6348414"/>
      </p:ext>
    </p:extLst>
  </p:cSld>
  <p:clrMapOvr>
    <a:masterClrMapping/>
  </p:clrMapOvr>
  <p:transition advTm="14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5E0F8-638E-4922-A804-933AB965E6D5}"/>
              </a:ext>
            </a:extLst>
          </p:cNvPr>
          <p:cNvPicPr>
            <a:picLocks noChangeAspect="1"/>
          </p:cNvPicPr>
          <p:nvPr/>
        </p:nvPicPr>
        <p:blipFill>
          <a:blip r:embed="rId5"/>
          <a:stretch>
            <a:fillRect/>
          </a:stretch>
        </p:blipFill>
        <p:spPr>
          <a:xfrm>
            <a:off x="492239" y="642618"/>
            <a:ext cx="8159521" cy="5537625"/>
          </a:xfrm>
          <a:prstGeom prst="rect">
            <a:avLst/>
          </a:prstGeom>
        </p:spPr>
      </p:pic>
      <p:sp>
        <p:nvSpPr>
          <p:cNvPr id="3" name="TextBox 2">
            <a:extLst>
              <a:ext uri="{FF2B5EF4-FFF2-40B4-BE49-F238E27FC236}">
                <a16:creationId xmlns:a16="http://schemas.microsoft.com/office/drawing/2014/main" id="{1D87C334-6A80-4E64-AA3D-567DF3A83345}"/>
              </a:ext>
            </a:extLst>
          </p:cNvPr>
          <p:cNvSpPr txBox="1"/>
          <p:nvPr/>
        </p:nvSpPr>
        <p:spPr>
          <a:xfrm>
            <a:off x="312625" y="75412"/>
            <a:ext cx="8277587" cy="584775"/>
          </a:xfrm>
          <a:prstGeom prst="rect">
            <a:avLst/>
          </a:prstGeom>
          <a:noFill/>
        </p:spPr>
        <p:txBody>
          <a:bodyPr wrap="none" rtlCol="0">
            <a:spAutoFit/>
          </a:bodyPr>
          <a:lstStyle/>
          <a:p>
            <a:r>
              <a:rPr lang="en-US" sz="3200" dirty="0">
                <a:solidFill>
                  <a:srgbClr val="0070C0"/>
                </a:solidFill>
              </a:rPr>
              <a:t>Explosive cyclones over Japan in December 2017</a:t>
            </a:r>
          </a:p>
        </p:txBody>
      </p:sp>
      <p:sp>
        <p:nvSpPr>
          <p:cNvPr id="4" name="Oval 3">
            <a:extLst>
              <a:ext uri="{FF2B5EF4-FFF2-40B4-BE49-F238E27FC236}">
                <a16:creationId xmlns:a16="http://schemas.microsoft.com/office/drawing/2014/main" id="{0A599546-F426-4CDA-8877-8B06CFED15FE}"/>
              </a:ext>
            </a:extLst>
          </p:cNvPr>
          <p:cNvSpPr/>
          <p:nvPr/>
        </p:nvSpPr>
        <p:spPr>
          <a:xfrm>
            <a:off x="5731329" y="660187"/>
            <a:ext cx="310242" cy="286870"/>
          </a:xfrm>
          <a:prstGeom prst="ellipse">
            <a:avLst/>
          </a:prstGeom>
          <a:noFill/>
          <a:ln w="19050"/>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673B4C3-6C56-43AD-8FC1-4912A58D748B}"/>
              </a:ext>
            </a:extLst>
          </p:cNvPr>
          <p:cNvSpPr/>
          <p:nvPr/>
        </p:nvSpPr>
        <p:spPr>
          <a:xfrm>
            <a:off x="6977547" y="652790"/>
            <a:ext cx="310242" cy="286870"/>
          </a:xfrm>
          <a:prstGeom prst="ellipse">
            <a:avLst/>
          </a:prstGeom>
          <a:noFill/>
          <a:ln w="19050">
            <a:solidFill>
              <a:srgbClr val="FF00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57E72D-9D6B-41B3-ACBA-214F8D72EF78}"/>
              </a:ext>
            </a:extLst>
          </p:cNvPr>
          <p:cNvSpPr txBox="1"/>
          <p:nvPr/>
        </p:nvSpPr>
        <p:spPr>
          <a:xfrm>
            <a:off x="6041571" y="652790"/>
            <a:ext cx="780855" cy="369332"/>
          </a:xfrm>
          <a:prstGeom prst="rect">
            <a:avLst/>
          </a:prstGeom>
          <a:noFill/>
        </p:spPr>
        <p:txBody>
          <a:bodyPr wrap="none" rtlCol="0">
            <a:spAutoFit/>
          </a:bodyPr>
          <a:lstStyle/>
          <a:p>
            <a:r>
              <a:rPr lang="en-US" dirty="0">
                <a:solidFill>
                  <a:srgbClr val="0070C0"/>
                </a:solidFill>
              </a:rPr>
              <a:t>Pacific</a:t>
            </a:r>
          </a:p>
        </p:txBody>
      </p:sp>
      <p:sp>
        <p:nvSpPr>
          <p:cNvPr id="8" name="TextBox 7">
            <a:extLst>
              <a:ext uri="{FF2B5EF4-FFF2-40B4-BE49-F238E27FC236}">
                <a16:creationId xmlns:a16="http://schemas.microsoft.com/office/drawing/2014/main" id="{33EFD984-165E-46D2-B2A1-E8EBE1E70B99}"/>
              </a:ext>
            </a:extLst>
          </p:cNvPr>
          <p:cNvSpPr txBox="1"/>
          <p:nvPr/>
        </p:nvSpPr>
        <p:spPr>
          <a:xfrm>
            <a:off x="7270145" y="642618"/>
            <a:ext cx="899670" cy="369332"/>
          </a:xfrm>
          <a:prstGeom prst="rect">
            <a:avLst/>
          </a:prstGeom>
          <a:noFill/>
        </p:spPr>
        <p:txBody>
          <a:bodyPr wrap="none" rtlCol="0">
            <a:spAutoFit/>
          </a:bodyPr>
          <a:lstStyle/>
          <a:p>
            <a:r>
              <a:rPr lang="en-US" dirty="0">
                <a:solidFill>
                  <a:srgbClr val="FF0000"/>
                </a:solidFill>
              </a:rPr>
              <a:t>Atlantic</a:t>
            </a:r>
          </a:p>
        </p:txBody>
      </p:sp>
      <p:pic>
        <p:nvPicPr>
          <p:cNvPr id="6" name="Audio 5">
            <a:hlinkClick r:id="" action="ppaction://media"/>
            <a:extLst>
              <a:ext uri="{FF2B5EF4-FFF2-40B4-BE49-F238E27FC236}">
                <a16:creationId xmlns:a16="http://schemas.microsoft.com/office/drawing/2014/main" id="{D1535EBE-6439-445B-874E-78EBA7127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3006548"/>
      </p:ext>
    </p:extLst>
  </p:cSld>
  <p:clrMapOvr>
    <a:masterClrMapping/>
  </p:clrMapOvr>
  <p:transition advTm="16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alpha val="58000"/>
          </a:srgb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66814" y="104606"/>
            <a:ext cx="8133155" cy="1262424"/>
          </a:xfrm>
        </p:spPr>
        <p:txBody>
          <a:bodyPr/>
          <a:lstStyle/>
          <a:p>
            <a:pPr>
              <a:lnSpc>
                <a:spcPct val="90000"/>
              </a:lnSpc>
            </a:pPr>
            <a:r>
              <a:rPr lang="en-US" dirty="0">
                <a:solidFill>
                  <a:srgbClr val="0638DA"/>
                </a:solidFill>
              </a:rPr>
              <a:t>Heavy rainfall and flash floods </a:t>
            </a:r>
            <a:br>
              <a:rPr lang="en-US" dirty="0">
                <a:solidFill>
                  <a:srgbClr val="0638DA"/>
                </a:solidFill>
              </a:rPr>
            </a:br>
            <a:r>
              <a:rPr lang="en-US" dirty="0">
                <a:solidFill>
                  <a:srgbClr val="0638DA"/>
                </a:solidFill>
              </a:rPr>
              <a:t>in Slovakia</a:t>
            </a:r>
          </a:p>
        </p:txBody>
      </p:sp>
      <p:pic>
        <p:nvPicPr>
          <p:cNvPr id="2" name="Picture 1">
            <a:extLst>
              <a:ext uri="{FF2B5EF4-FFF2-40B4-BE49-F238E27FC236}">
                <a16:creationId xmlns:a16="http://schemas.microsoft.com/office/drawing/2014/main" id="{EDE0C819-DE78-4607-9091-FE9B01D08FA7}"/>
              </a:ext>
            </a:extLst>
          </p:cNvPr>
          <p:cNvPicPr>
            <a:picLocks noChangeAspect="1"/>
          </p:cNvPicPr>
          <p:nvPr/>
        </p:nvPicPr>
        <p:blipFill>
          <a:blip r:embed="rId5"/>
          <a:stretch>
            <a:fillRect/>
          </a:stretch>
        </p:blipFill>
        <p:spPr>
          <a:xfrm>
            <a:off x="0" y="1389361"/>
            <a:ext cx="9144000" cy="4079278"/>
          </a:xfrm>
          <a:prstGeom prst="rect">
            <a:avLst/>
          </a:prstGeom>
        </p:spPr>
      </p:pic>
      <p:sp>
        <p:nvSpPr>
          <p:cNvPr id="3" name="Rectangle 2">
            <a:extLst>
              <a:ext uri="{FF2B5EF4-FFF2-40B4-BE49-F238E27FC236}">
                <a16:creationId xmlns:a16="http://schemas.microsoft.com/office/drawing/2014/main" id="{071D55E4-C346-4FE2-8911-6176CCBD2CA5}"/>
              </a:ext>
            </a:extLst>
          </p:cNvPr>
          <p:cNvSpPr/>
          <p:nvPr/>
        </p:nvSpPr>
        <p:spPr>
          <a:xfrm>
            <a:off x="3334871" y="5066850"/>
            <a:ext cx="2990625" cy="86063"/>
          </a:xfrm>
          <a:prstGeom prst="rect">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F2524573-BB03-404B-BD0C-00237BC2C2F2}"/>
              </a:ext>
            </a:extLst>
          </p:cNvPr>
          <p:cNvSpPr/>
          <p:nvPr/>
        </p:nvSpPr>
        <p:spPr>
          <a:xfrm>
            <a:off x="6357770" y="5023818"/>
            <a:ext cx="2786230" cy="1398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74182046-90B2-458D-814C-4CD25CBBF688}"/>
              </a:ext>
            </a:extLst>
          </p:cNvPr>
          <p:cNvSpPr/>
          <p:nvPr/>
        </p:nvSpPr>
        <p:spPr>
          <a:xfrm>
            <a:off x="0" y="5176218"/>
            <a:ext cx="2334409" cy="1398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B59AA934-5B5B-43F3-9006-20BB9B9D6A63}"/>
              </a:ext>
            </a:extLst>
          </p:cNvPr>
          <p:cNvSpPr/>
          <p:nvPr/>
        </p:nvSpPr>
        <p:spPr>
          <a:xfrm>
            <a:off x="4660689" y="2112092"/>
            <a:ext cx="956737" cy="461665"/>
          </a:xfrm>
          <a:prstGeom prst="rect">
            <a:avLst/>
          </a:prstGeom>
        </p:spPr>
        <p:txBody>
          <a:bodyPr wrap="none">
            <a:spAutoFit/>
          </a:bodyPr>
          <a:lstStyle/>
          <a:p>
            <a:r>
              <a:rPr lang="en-US" sz="1200" dirty="0" err="1">
                <a:solidFill>
                  <a:prstClr val="black"/>
                </a:solidFill>
                <a:latin typeface="AdvTTe692faf0"/>
              </a:rPr>
              <a:t>Čierny</a:t>
            </a:r>
            <a:r>
              <a:rPr lang="en-US" sz="1200" dirty="0">
                <a:solidFill>
                  <a:prstClr val="black"/>
                </a:solidFill>
                <a:latin typeface="AdvTTe692faf0"/>
              </a:rPr>
              <a:t> </a:t>
            </a:r>
            <a:r>
              <a:rPr lang="en-US" sz="1200" dirty="0" err="1">
                <a:solidFill>
                  <a:prstClr val="black"/>
                </a:solidFill>
                <a:latin typeface="AdvTTe692faf0"/>
              </a:rPr>
              <a:t>Hron</a:t>
            </a:r>
            <a:r>
              <a:rPr lang="en-US" sz="1200" dirty="0">
                <a:solidFill>
                  <a:prstClr val="black"/>
                </a:solidFill>
                <a:latin typeface="AdvTTe692faf0"/>
              </a:rPr>
              <a:t> </a:t>
            </a:r>
          </a:p>
          <a:p>
            <a:r>
              <a:rPr lang="en-US" sz="1200" dirty="0">
                <a:solidFill>
                  <a:prstClr val="black"/>
                </a:solidFill>
                <a:latin typeface="AdvTTe692faf0"/>
              </a:rPr>
              <a:t>a </a:t>
            </a:r>
            <a:r>
              <a:rPr lang="en-US" sz="1200" dirty="0" err="1">
                <a:solidFill>
                  <a:prstClr val="black"/>
                </a:solidFill>
                <a:latin typeface="AdvTTe692faf0"/>
              </a:rPr>
              <a:t>Osrblianka</a:t>
            </a:r>
            <a:endParaRPr lang="en-US" sz="1200" dirty="0">
              <a:solidFill>
                <a:prstClr val="black"/>
              </a:solidFill>
            </a:endParaRPr>
          </a:p>
        </p:txBody>
      </p:sp>
      <p:sp>
        <p:nvSpPr>
          <p:cNvPr id="8" name="Rectangle 7">
            <a:extLst>
              <a:ext uri="{FF2B5EF4-FFF2-40B4-BE49-F238E27FC236}">
                <a16:creationId xmlns:a16="http://schemas.microsoft.com/office/drawing/2014/main" id="{845F85D1-F5D2-4EAE-A74D-7E5160DE0439}"/>
              </a:ext>
            </a:extLst>
          </p:cNvPr>
          <p:cNvSpPr/>
          <p:nvPr/>
        </p:nvSpPr>
        <p:spPr>
          <a:xfrm>
            <a:off x="6357770" y="2155137"/>
            <a:ext cx="780887" cy="461665"/>
          </a:xfrm>
          <a:prstGeom prst="rect">
            <a:avLst/>
          </a:prstGeom>
        </p:spPr>
        <p:txBody>
          <a:bodyPr wrap="square">
            <a:spAutoFit/>
          </a:bodyPr>
          <a:lstStyle/>
          <a:p>
            <a:r>
              <a:rPr lang="en-US" sz="1200" dirty="0" err="1">
                <a:solidFill>
                  <a:prstClr val="black"/>
                </a:solidFill>
              </a:rPr>
              <a:t>Štrbský</a:t>
            </a:r>
            <a:r>
              <a:rPr lang="en-US" sz="1200" dirty="0">
                <a:solidFill>
                  <a:prstClr val="black"/>
                </a:solidFill>
              </a:rPr>
              <a:t> </a:t>
            </a:r>
            <a:r>
              <a:rPr lang="en-US" sz="1200" dirty="0" err="1">
                <a:solidFill>
                  <a:prstClr val="black"/>
                </a:solidFill>
              </a:rPr>
              <a:t>potok</a:t>
            </a:r>
            <a:endParaRPr lang="en-US" sz="1200" dirty="0">
              <a:solidFill>
                <a:prstClr val="black"/>
              </a:solidFill>
            </a:endParaRPr>
          </a:p>
        </p:txBody>
      </p:sp>
      <p:cxnSp>
        <p:nvCxnSpPr>
          <p:cNvPr id="10" name="Straight Connector 9"/>
          <p:cNvCxnSpPr/>
          <p:nvPr/>
        </p:nvCxnSpPr>
        <p:spPr>
          <a:xfrm flipH="1">
            <a:off x="4346499" y="1389361"/>
            <a:ext cx="5524" cy="3413458"/>
          </a:xfrm>
          <a:prstGeom prst="line">
            <a:avLst/>
          </a:prstGeom>
          <a:ln w="15875">
            <a:solidFill>
              <a:schemeClr val="accent1">
                <a:alpha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6541681" y="1425692"/>
            <a:ext cx="5524" cy="3413458"/>
          </a:xfrm>
          <a:prstGeom prst="line">
            <a:avLst/>
          </a:prstGeom>
          <a:ln w="15875">
            <a:solidFill>
              <a:schemeClr val="accent1">
                <a:alpha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284784" y="1425692"/>
            <a:ext cx="5524" cy="3413458"/>
          </a:xfrm>
          <a:prstGeom prst="line">
            <a:avLst/>
          </a:prstGeom>
          <a:ln w="15875">
            <a:solidFill>
              <a:schemeClr val="accent1">
                <a:alpha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028869" y="1425692"/>
            <a:ext cx="5524" cy="3413458"/>
          </a:xfrm>
          <a:prstGeom prst="line">
            <a:avLst/>
          </a:prstGeom>
          <a:ln w="15875">
            <a:solidFill>
              <a:schemeClr val="accent1">
                <a:alpha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80144" y="1218260"/>
            <a:ext cx="534121" cy="400110"/>
          </a:xfrm>
          <a:prstGeom prst="rect">
            <a:avLst/>
          </a:prstGeom>
          <a:noFill/>
        </p:spPr>
        <p:txBody>
          <a:bodyPr wrap="square" rtlCol="0">
            <a:spAutoFit/>
          </a:bodyPr>
          <a:lstStyle/>
          <a:p>
            <a:r>
              <a:rPr lang="en-US" sz="2000" dirty="0">
                <a:solidFill>
                  <a:schemeClr val="bg1">
                    <a:lumMod val="50000"/>
                  </a:schemeClr>
                </a:solidFill>
              </a:rPr>
              <a:t>CIR</a:t>
            </a:r>
          </a:p>
        </p:txBody>
      </p:sp>
      <p:sp>
        <p:nvSpPr>
          <p:cNvPr id="7" name="Oval 6"/>
          <p:cNvSpPr/>
          <p:nvPr/>
        </p:nvSpPr>
        <p:spPr>
          <a:xfrm>
            <a:off x="4295642" y="1824685"/>
            <a:ext cx="706170" cy="660903"/>
          </a:xfrm>
          <a:prstGeom prst="ellipse">
            <a:avLst/>
          </a:prstGeom>
          <a:noFill/>
          <a:ln w="25400">
            <a:solidFill>
              <a:schemeClr val="accent6">
                <a:lumMod val="75000"/>
                <a:alpha val="4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278573" y="1824684"/>
            <a:ext cx="706170" cy="660903"/>
          </a:xfrm>
          <a:prstGeom prst="ellipse">
            <a:avLst/>
          </a:prstGeom>
          <a:noFill/>
          <a:ln w="25400">
            <a:solidFill>
              <a:schemeClr val="accent6">
                <a:lumMod val="75000"/>
                <a:alpha val="4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56743" y="5442493"/>
            <a:ext cx="7146879" cy="400110"/>
          </a:xfrm>
          <a:prstGeom prst="rect">
            <a:avLst/>
          </a:prstGeom>
        </p:spPr>
        <p:txBody>
          <a:bodyPr wrap="square">
            <a:spAutoFit/>
          </a:bodyPr>
          <a:lstStyle/>
          <a:p>
            <a:r>
              <a:rPr lang="fr-FR" sz="2000" dirty="0"/>
              <a:t>Prikryl et al., J. </a:t>
            </a:r>
            <a:r>
              <a:rPr lang="fr-FR" sz="2000" dirty="0" err="1"/>
              <a:t>Atmos</a:t>
            </a:r>
            <a:r>
              <a:rPr lang="fr-FR" sz="2000" dirty="0"/>
              <a:t>. Sol.-</a:t>
            </a:r>
            <a:r>
              <a:rPr lang="fr-FR" sz="2000" dirty="0" err="1"/>
              <a:t>Terr</a:t>
            </a:r>
            <a:r>
              <a:rPr lang="fr-FR" sz="2000" dirty="0"/>
              <a:t>. Phys., 171, 94–110, 2018.</a:t>
            </a:r>
          </a:p>
        </p:txBody>
      </p:sp>
      <p:pic>
        <p:nvPicPr>
          <p:cNvPr id="9" name="Audio 8">
            <a:hlinkClick r:id="" action="ppaction://media"/>
            <a:extLst>
              <a:ext uri="{FF2B5EF4-FFF2-40B4-BE49-F238E27FC236}">
                <a16:creationId xmlns:a16="http://schemas.microsoft.com/office/drawing/2014/main" id="{E6ED4781-6710-4E9B-8FF2-239B77E89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8643142"/>
      </p:ext>
    </p:extLst>
  </p:cSld>
  <p:clrMapOvr>
    <a:masterClrMapping/>
  </p:clrMapOvr>
  <p:transition advTm="16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771D1-BD35-401E-8981-55493549D027}"/>
              </a:ext>
            </a:extLst>
          </p:cNvPr>
          <p:cNvSpPr txBox="1"/>
          <p:nvPr/>
        </p:nvSpPr>
        <p:spPr>
          <a:xfrm>
            <a:off x="99588" y="6952"/>
            <a:ext cx="8962769" cy="830997"/>
          </a:xfrm>
          <a:prstGeom prst="rect">
            <a:avLst/>
          </a:prstGeom>
          <a:noFill/>
        </p:spPr>
        <p:txBody>
          <a:bodyPr wrap="square" rtlCol="0">
            <a:spAutoFit/>
          </a:bodyPr>
          <a:lstStyle/>
          <a:p>
            <a:pPr algn="ctr"/>
            <a:r>
              <a:rPr lang="en-US" sz="4800" dirty="0">
                <a:solidFill>
                  <a:srgbClr val="0070C0"/>
                </a:solidFill>
              </a:rPr>
              <a:t>Flash floods in France (1963-2005)</a:t>
            </a:r>
            <a:endParaRPr lang="en-US" sz="4800" dirty="0"/>
          </a:p>
        </p:txBody>
      </p:sp>
      <p:pic>
        <p:nvPicPr>
          <p:cNvPr id="4" name="Picture 3"/>
          <p:cNvPicPr>
            <a:picLocks noChangeAspect="1"/>
          </p:cNvPicPr>
          <p:nvPr/>
        </p:nvPicPr>
        <p:blipFill>
          <a:blip r:embed="rId5"/>
          <a:stretch>
            <a:fillRect/>
          </a:stretch>
        </p:blipFill>
        <p:spPr>
          <a:xfrm>
            <a:off x="4766649" y="837948"/>
            <a:ext cx="4225486" cy="5762027"/>
          </a:xfrm>
          <a:prstGeom prst="rect">
            <a:avLst/>
          </a:prstGeom>
        </p:spPr>
      </p:pic>
      <p:sp>
        <p:nvSpPr>
          <p:cNvPr id="5" name="Rectangle 4"/>
          <p:cNvSpPr/>
          <p:nvPr/>
        </p:nvSpPr>
        <p:spPr>
          <a:xfrm>
            <a:off x="0" y="1257963"/>
            <a:ext cx="4766649" cy="4031873"/>
          </a:xfrm>
          <a:prstGeom prst="rect">
            <a:avLst/>
          </a:prstGeom>
        </p:spPr>
        <p:txBody>
          <a:bodyPr wrap="square">
            <a:spAutoFit/>
          </a:bodyPr>
          <a:lstStyle/>
          <a:p>
            <a:r>
              <a:rPr lang="en-US" sz="3200" dirty="0"/>
              <a:t>The SPE analysis of time series of </a:t>
            </a:r>
            <a:r>
              <a:rPr lang="en-US" sz="3200" b="1" dirty="0"/>
              <a:t>(a)</a:t>
            </a:r>
            <a:r>
              <a:rPr lang="en-US" sz="3200" dirty="0"/>
              <a:t> green corona intensity and </a:t>
            </a:r>
            <a:r>
              <a:rPr lang="en-US" sz="3200" b="1" dirty="0"/>
              <a:t>(b)</a:t>
            </a:r>
            <a:r>
              <a:rPr lang="en-US" sz="3200" dirty="0"/>
              <a:t> solar wind plasma parameters keyed to start dates of flash floods in France (Hydrate project database)</a:t>
            </a:r>
          </a:p>
          <a:p>
            <a:r>
              <a:rPr lang="en-US" sz="3200" u="sng" dirty="0">
                <a:hlinkClick r:id="rId6"/>
              </a:rPr>
              <a:t>www.Hydrate.tesaf.unipd.it</a:t>
            </a:r>
            <a:endParaRPr lang="en-US" sz="3200" dirty="0"/>
          </a:p>
        </p:txBody>
      </p:sp>
      <p:pic>
        <p:nvPicPr>
          <p:cNvPr id="3" name="Audio 2">
            <a:hlinkClick r:id="" action="ppaction://media"/>
            <a:extLst>
              <a:ext uri="{FF2B5EF4-FFF2-40B4-BE49-F238E27FC236}">
                <a16:creationId xmlns:a16="http://schemas.microsoft.com/office/drawing/2014/main" id="{6BCD3B0D-E0DB-4F6F-AD61-C537A69CFA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0409561"/>
      </p:ext>
    </p:extLst>
  </p:cSld>
  <p:clrMapOvr>
    <a:masterClrMapping/>
  </p:clrMapOvr>
  <p:transition advTm="37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4766649" y="863879"/>
            <a:ext cx="4225486" cy="5736098"/>
          </a:xfrm>
          <a:prstGeom prst="rect">
            <a:avLst/>
          </a:prstGeom>
          <a:solidFill>
            <a:schemeClr val="bg1"/>
          </a:solidFill>
        </p:spPr>
      </p:pic>
      <p:sp>
        <p:nvSpPr>
          <p:cNvPr id="2" name="TextBox 1">
            <a:extLst>
              <a:ext uri="{FF2B5EF4-FFF2-40B4-BE49-F238E27FC236}">
                <a16:creationId xmlns:a16="http://schemas.microsoft.com/office/drawing/2014/main" id="{A55771D1-BD35-401E-8981-55493549D027}"/>
              </a:ext>
            </a:extLst>
          </p:cNvPr>
          <p:cNvSpPr txBox="1"/>
          <p:nvPr/>
        </p:nvSpPr>
        <p:spPr>
          <a:xfrm>
            <a:off x="99588" y="6952"/>
            <a:ext cx="8962769" cy="107721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itchFamily="34" charset="0"/>
                <a:ea typeface="MS PGothic" pitchFamily="34" charset="-128"/>
                <a:cs typeface="+mn-cs"/>
              </a:rPr>
              <a:t>Major coastal flooding in southeastern Australia  (1963-2012)                         .</a:t>
            </a:r>
            <a:endParaRPr kumimoji="0" lang="en-US" sz="3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5" name="Rectangle 4"/>
          <p:cNvSpPr/>
          <p:nvPr/>
        </p:nvSpPr>
        <p:spPr>
          <a:xfrm>
            <a:off x="0" y="1453502"/>
            <a:ext cx="4766649" cy="452431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The SPE analysis of time series of </a:t>
            </a:r>
            <a:r>
              <a:rPr kumimoji="0" lang="en-US" sz="32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a:t>
            </a:r>
            <a:r>
              <a:rPr kumimoji="0" lang="en-US" sz="3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green corona intensity and </a:t>
            </a:r>
            <a:r>
              <a:rPr kumimoji="0" lang="en-US" sz="32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(b)</a:t>
            </a:r>
            <a:r>
              <a:rPr kumimoji="0" lang="en-US" sz="3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solar wind plasma parameters keyed to start dates of floods in southeastern Australia (Callaghan, J., Power, S. B., Aust. Met. and Ocean. J., 64, 183–213, 2014.)</a:t>
            </a:r>
          </a:p>
        </p:txBody>
      </p:sp>
      <p:pic>
        <p:nvPicPr>
          <p:cNvPr id="3" name="Audio 2">
            <a:hlinkClick r:id="" action="ppaction://media"/>
            <a:extLst>
              <a:ext uri="{FF2B5EF4-FFF2-40B4-BE49-F238E27FC236}">
                <a16:creationId xmlns:a16="http://schemas.microsoft.com/office/drawing/2014/main" id="{5A48FA94-C420-4AEB-A76C-B102C2BEAD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8821564"/>
      </p:ext>
    </p:extLst>
  </p:cSld>
  <p:clrMapOvr>
    <a:masterClrMapping/>
  </p:clrMapOvr>
  <p:transition advTm="208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6286649" y="1630564"/>
            <a:ext cx="2775707" cy="3747205"/>
          </a:xfrm>
          <a:prstGeom prst="rect">
            <a:avLst/>
          </a:prstGeom>
        </p:spPr>
      </p:pic>
      <p:pic>
        <p:nvPicPr>
          <p:cNvPr id="11" name="Picture 10"/>
          <p:cNvPicPr>
            <a:picLocks noChangeAspect="1"/>
          </p:cNvPicPr>
          <p:nvPr/>
        </p:nvPicPr>
        <p:blipFill>
          <a:blip r:embed="rId6"/>
          <a:stretch>
            <a:fillRect/>
          </a:stretch>
        </p:blipFill>
        <p:spPr>
          <a:xfrm>
            <a:off x="3370786" y="1649506"/>
            <a:ext cx="2761676" cy="3728263"/>
          </a:xfrm>
          <a:prstGeom prst="rect">
            <a:avLst/>
          </a:prstGeom>
          <a:solidFill>
            <a:schemeClr val="bg1"/>
          </a:solidFill>
        </p:spPr>
      </p:pic>
      <p:pic>
        <p:nvPicPr>
          <p:cNvPr id="3" name="Picture 2"/>
          <p:cNvPicPr>
            <a:picLocks noChangeAspect="1"/>
          </p:cNvPicPr>
          <p:nvPr/>
        </p:nvPicPr>
        <p:blipFill>
          <a:blip r:embed="rId7"/>
          <a:stretch>
            <a:fillRect/>
          </a:stretch>
        </p:blipFill>
        <p:spPr>
          <a:xfrm>
            <a:off x="217386" y="1649506"/>
            <a:ext cx="2722489" cy="3695780"/>
          </a:xfrm>
          <a:prstGeom prst="rect">
            <a:avLst/>
          </a:prstGeom>
          <a:solidFill>
            <a:schemeClr val="bg1"/>
          </a:solidFill>
        </p:spPr>
      </p:pic>
      <p:sp>
        <p:nvSpPr>
          <p:cNvPr id="2" name="TextBox 1">
            <a:extLst>
              <a:ext uri="{FF2B5EF4-FFF2-40B4-BE49-F238E27FC236}">
                <a16:creationId xmlns:a16="http://schemas.microsoft.com/office/drawing/2014/main" id="{A55771D1-BD35-401E-8981-55493549D027}"/>
              </a:ext>
            </a:extLst>
          </p:cNvPr>
          <p:cNvSpPr txBox="1"/>
          <p:nvPr/>
        </p:nvSpPr>
        <p:spPr>
          <a:xfrm>
            <a:off x="99588" y="6952"/>
            <a:ext cx="8962769" cy="1569660"/>
          </a:xfrm>
          <a:prstGeom prst="rect">
            <a:avLst/>
          </a:prstGeom>
          <a:noFill/>
        </p:spPr>
        <p:txBody>
          <a:bodyPr wrap="square" rtlCol="0">
            <a:spAutoFit/>
          </a:bodyPr>
          <a:lstStyle/>
          <a:p>
            <a:pPr algn="ctr"/>
            <a:r>
              <a:rPr lang="en-US" sz="4800" dirty="0">
                <a:solidFill>
                  <a:srgbClr val="0070C0"/>
                </a:solidFill>
              </a:rPr>
              <a:t>Heavy rainfall / flash floods </a:t>
            </a:r>
          </a:p>
          <a:p>
            <a:pPr algn="ctr"/>
            <a:r>
              <a:rPr lang="en-US" sz="4800" dirty="0">
                <a:solidFill>
                  <a:srgbClr val="0070C0"/>
                </a:solidFill>
              </a:rPr>
              <a:t> Japan           Europe            USA    </a:t>
            </a:r>
            <a:endParaRPr lang="en-US" sz="4800" dirty="0"/>
          </a:p>
        </p:txBody>
      </p:sp>
      <p:sp>
        <p:nvSpPr>
          <p:cNvPr id="4" name="Rectangle 3"/>
          <p:cNvSpPr/>
          <p:nvPr/>
        </p:nvSpPr>
        <p:spPr>
          <a:xfrm>
            <a:off x="3448190" y="5937884"/>
            <a:ext cx="3454792" cy="584775"/>
          </a:xfrm>
          <a:prstGeom prst="rect">
            <a:avLst/>
          </a:prstGeom>
          <a:solidFill>
            <a:schemeClr val="bg1"/>
          </a:solidFill>
        </p:spPr>
        <p:txBody>
          <a:bodyPr wrap="none">
            <a:spAutoFit/>
          </a:bodyPr>
          <a:lstStyle/>
          <a:p>
            <a:r>
              <a:rPr lang="en-GB" sz="3200" u="sng" dirty="0">
                <a:solidFill>
                  <a:srgbClr val="0563C1"/>
                </a:solidFill>
                <a:latin typeface="Times New Roman" panose="02020603050405020304" pitchFamily="18" charset="0"/>
                <a:ea typeface="MS Mincho" panose="02020609040205080304" pitchFamily="49" charset="-128"/>
                <a:cs typeface="Times New Roman" panose="02020603050405020304" pitchFamily="18" charset="0"/>
                <a:hlinkClick r:id="rId8"/>
              </a:rPr>
              <a:t>http://floodlist.com/</a:t>
            </a:r>
            <a:endParaRPr lang="en-US" sz="3200" dirty="0"/>
          </a:p>
        </p:txBody>
      </p:sp>
      <p:sp>
        <p:nvSpPr>
          <p:cNvPr id="5" name="Rectangle 4"/>
          <p:cNvSpPr/>
          <p:nvPr/>
        </p:nvSpPr>
        <p:spPr>
          <a:xfrm>
            <a:off x="3232087" y="5377769"/>
            <a:ext cx="5911913" cy="646331"/>
          </a:xfrm>
          <a:prstGeom prst="rect">
            <a:avLst/>
          </a:prstGeom>
          <a:solidFill>
            <a:schemeClr val="bg1"/>
          </a:solidFill>
        </p:spPr>
        <p:txBody>
          <a:bodyPr wrap="square">
            <a:spAutoFit/>
          </a:bodyPr>
          <a:lstStyle/>
          <a:p>
            <a:r>
              <a:rPr lang="en-GB" dirty="0">
                <a:latin typeface="Times New Roman" panose="02020603050405020304" pitchFamily="18" charset="0"/>
                <a:ea typeface="MS Mincho" panose="02020609040205080304" pitchFamily="49" charset="-128"/>
              </a:rPr>
              <a:t>Project </a:t>
            </a:r>
            <a:r>
              <a:rPr lang="en-GB" dirty="0" err="1">
                <a:latin typeface="Times New Roman" panose="02020603050405020304" pitchFamily="18" charset="0"/>
                <a:ea typeface="MS Mincho" panose="02020609040205080304" pitchFamily="49" charset="-128"/>
              </a:rPr>
              <a:t>FloodList</a:t>
            </a:r>
            <a:r>
              <a:rPr lang="en-GB" dirty="0">
                <a:latin typeface="Times New Roman" panose="02020603050405020304" pitchFamily="18" charset="0"/>
                <a:ea typeface="MS Mincho" panose="02020609040205080304" pitchFamily="49" charset="-128"/>
              </a:rPr>
              <a:t>, the European system for Earth monitoring and reporting floods and flooding news since 2008 </a:t>
            </a:r>
            <a:endParaRPr lang="en-US" dirty="0"/>
          </a:p>
        </p:txBody>
      </p:sp>
      <p:sp>
        <p:nvSpPr>
          <p:cNvPr id="9" name="Rectangle 8"/>
          <p:cNvSpPr/>
          <p:nvPr/>
        </p:nvSpPr>
        <p:spPr>
          <a:xfrm>
            <a:off x="99588" y="5419626"/>
            <a:ext cx="2897109" cy="923330"/>
          </a:xfrm>
          <a:prstGeom prst="rect">
            <a:avLst/>
          </a:prstGeom>
          <a:solidFill>
            <a:schemeClr val="bg1"/>
          </a:solidFill>
        </p:spPr>
        <p:txBody>
          <a:bodyPr wrap="square">
            <a:spAutoFit/>
          </a:bodyPr>
          <a:lstStyle/>
          <a:p>
            <a:r>
              <a:rPr lang="en-GB" dirty="0">
                <a:latin typeface="Times New Roman" panose="02020603050405020304" pitchFamily="18" charset="0"/>
                <a:ea typeface="MS Mincho" panose="02020609040205080304" pitchFamily="49" charset="-128"/>
              </a:rPr>
              <a:t>The JMA annual nationwide summaries of severe weather events since 2009</a:t>
            </a:r>
            <a:endParaRPr lang="en-US" dirty="0"/>
          </a:p>
        </p:txBody>
      </p:sp>
      <p:sp>
        <p:nvSpPr>
          <p:cNvPr id="10" name="Rectangle 9"/>
          <p:cNvSpPr/>
          <p:nvPr/>
        </p:nvSpPr>
        <p:spPr>
          <a:xfrm>
            <a:off x="8971" y="6230272"/>
            <a:ext cx="3223116" cy="646331"/>
          </a:xfrm>
          <a:prstGeom prst="rect">
            <a:avLst/>
          </a:prstGeom>
          <a:solidFill>
            <a:schemeClr val="bg1"/>
          </a:solidFill>
        </p:spPr>
        <p:txBody>
          <a:bodyPr wrap="square">
            <a:spAutoFit/>
          </a:bodyPr>
          <a:lstStyle/>
          <a:p>
            <a:r>
              <a:rPr lang="en-GB" u="sng" dirty="0">
                <a:solidFill>
                  <a:srgbClr val="0563C1"/>
                </a:solidFill>
                <a:latin typeface="Times New Roman" panose="02020603050405020304" pitchFamily="18" charset="0"/>
                <a:ea typeface="MS Mincho" panose="02020609040205080304" pitchFamily="49" charset="-128"/>
                <a:cs typeface="Times New Roman" panose="02020603050405020304" pitchFamily="18" charset="0"/>
                <a:hlinkClick r:id="rId9"/>
              </a:rPr>
              <a:t>http://www.jma.go.jp/jma/kishou/books/kishougaikyo/index.html</a:t>
            </a:r>
            <a:endParaRPr lang="en-US" dirty="0"/>
          </a:p>
        </p:txBody>
      </p:sp>
      <p:cxnSp>
        <p:nvCxnSpPr>
          <p:cNvPr id="12" name="Straight Connector 11"/>
          <p:cNvCxnSpPr/>
          <p:nvPr/>
        </p:nvCxnSpPr>
        <p:spPr>
          <a:xfrm>
            <a:off x="3232087" y="1041149"/>
            <a:ext cx="0" cy="5835454"/>
          </a:xfrm>
          <a:prstGeom prst="line">
            <a:avLst/>
          </a:prstGeom>
          <a:ln w="47625">
            <a:prstDash val="dash"/>
          </a:ln>
        </p:spPr>
        <p:style>
          <a:lnRef idx="2">
            <a:schemeClr val="accent1"/>
          </a:lnRef>
          <a:fillRef idx="0">
            <a:schemeClr val="accent1"/>
          </a:fillRef>
          <a:effectRef idx="1">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FD3EE31F-4495-47F3-A05F-697A11A9F0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8275970"/>
      </p:ext>
    </p:extLst>
  </p:cSld>
  <p:clrMapOvr>
    <a:masterClrMapping/>
  </p:clrMapOvr>
  <p:transition advTm="18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771D1-BD35-401E-8981-55493549D027}"/>
              </a:ext>
            </a:extLst>
          </p:cNvPr>
          <p:cNvSpPr txBox="1"/>
          <p:nvPr/>
        </p:nvSpPr>
        <p:spPr>
          <a:xfrm>
            <a:off x="0" y="25059"/>
            <a:ext cx="9180214" cy="830997"/>
          </a:xfrm>
          <a:prstGeom prst="rect">
            <a:avLst/>
          </a:prstGeom>
          <a:noFill/>
        </p:spPr>
        <p:txBody>
          <a:bodyPr wrap="square" rtlCol="0">
            <a:spAutoFit/>
          </a:bodyPr>
          <a:lstStyle/>
          <a:p>
            <a:pPr algn="ctr"/>
            <a:r>
              <a:rPr lang="en-US" sz="4800" dirty="0">
                <a:solidFill>
                  <a:srgbClr val="0070C0"/>
                </a:solidFill>
              </a:rPr>
              <a:t>Rainfall ≥30 mm/24h at ≥10 stations</a:t>
            </a:r>
            <a:endParaRPr lang="en-US" sz="4800" dirty="0"/>
          </a:p>
        </p:txBody>
      </p:sp>
      <p:sp>
        <p:nvSpPr>
          <p:cNvPr id="5" name="Rectangle 4"/>
          <p:cNvSpPr/>
          <p:nvPr/>
        </p:nvSpPr>
        <p:spPr>
          <a:xfrm>
            <a:off x="0" y="2416807"/>
            <a:ext cx="4481384" cy="3046988"/>
          </a:xfrm>
          <a:prstGeom prst="rect">
            <a:avLst/>
          </a:prstGeom>
        </p:spPr>
        <p:txBody>
          <a:bodyPr wrap="square">
            <a:spAutoFit/>
          </a:bodyPr>
          <a:lstStyle/>
          <a:p>
            <a:r>
              <a:rPr lang="en-US" sz="3200" dirty="0"/>
              <a:t>The SPE analysis of time series of </a:t>
            </a:r>
            <a:r>
              <a:rPr lang="en-US" sz="3200" b="1" dirty="0"/>
              <a:t>(a)</a:t>
            </a:r>
            <a:r>
              <a:rPr lang="en-US" sz="3200" dirty="0"/>
              <a:t> green corona intensity and </a:t>
            </a:r>
            <a:r>
              <a:rPr lang="en-US" sz="3200" b="1" dirty="0"/>
              <a:t>(b)</a:t>
            </a:r>
            <a:r>
              <a:rPr lang="en-US" sz="3200" dirty="0"/>
              <a:t> solar wind plasma parameters keyed to start dates of heavy rainfall in Slovakia</a:t>
            </a:r>
          </a:p>
        </p:txBody>
      </p:sp>
      <p:sp>
        <p:nvSpPr>
          <p:cNvPr id="6" name="TextBox 5">
            <a:extLst>
              <a:ext uri="{FF2B5EF4-FFF2-40B4-BE49-F238E27FC236}">
                <a16:creationId xmlns:a16="http://schemas.microsoft.com/office/drawing/2014/main" id="{A55771D1-BD35-401E-8981-55493549D027}"/>
              </a:ext>
            </a:extLst>
          </p:cNvPr>
          <p:cNvSpPr txBox="1"/>
          <p:nvPr/>
        </p:nvSpPr>
        <p:spPr>
          <a:xfrm>
            <a:off x="99588" y="977685"/>
            <a:ext cx="2824681" cy="830997"/>
          </a:xfrm>
          <a:prstGeom prst="rect">
            <a:avLst/>
          </a:prstGeom>
          <a:noFill/>
        </p:spPr>
        <p:txBody>
          <a:bodyPr wrap="square" rtlCol="0">
            <a:spAutoFit/>
          </a:bodyPr>
          <a:lstStyle/>
          <a:p>
            <a:pPr algn="ctr"/>
            <a:r>
              <a:rPr lang="en-US" sz="4800" dirty="0">
                <a:solidFill>
                  <a:srgbClr val="0070C0"/>
                </a:solidFill>
              </a:rPr>
              <a:t>in Slovakia</a:t>
            </a:r>
            <a:endParaRPr lang="en-US" sz="4800" dirty="0"/>
          </a:p>
        </p:txBody>
      </p:sp>
      <p:pic>
        <p:nvPicPr>
          <p:cNvPr id="3" name="Picture 2"/>
          <p:cNvPicPr>
            <a:picLocks noChangeAspect="1"/>
          </p:cNvPicPr>
          <p:nvPr/>
        </p:nvPicPr>
        <p:blipFill>
          <a:blip r:embed="rId5"/>
          <a:stretch>
            <a:fillRect/>
          </a:stretch>
        </p:blipFill>
        <p:spPr>
          <a:xfrm>
            <a:off x="4830326" y="977685"/>
            <a:ext cx="4141657" cy="5579562"/>
          </a:xfrm>
          <a:prstGeom prst="rect">
            <a:avLst/>
          </a:prstGeom>
        </p:spPr>
      </p:pic>
      <p:pic>
        <p:nvPicPr>
          <p:cNvPr id="4" name="Audio 3">
            <a:hlinkClick r:id="" action="ppaction://media"/>
            <a:extLst>
              <a:ext uri="{FF2B5EF4-FFF2-40B4-BE49-F238E27FC236}">
                <a16:creationId xmlns:a16="http://schemas.microsoft.com/office/drawing/2014/main" id="{CBFA5ECC-71F1-4784-A0D4-F0EA29292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478072"/>
      </p:ext>
    </p:extLst>
  </p:cSld>
  <p:clrMapOvr>
    <a:masterClrMapping/>
  </p:clrMapOvr>
  <p:transition advTm="32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4D98A-BB74-4E2C-B936-B07AA326C87B}"/>
              </a:ext>
            </a:extLst>
          </p:cNvPr>
          <p:cNvPicPr>
            <a:picLocks noChangeAspect="1"/>
          </p:cNvPicPr>
          <p:nvPr/>
        </p:nvPicPr>
        <p:blipFill>
          <a:blip r:embed="rId5"/>
          <a:stretch>
            <a:fillRect/>
          </a:stretch>
        </p:blipFill>
        <p:spPr>
          <a:xfrm>
            <a:off x="2820778" y="78417"/>
            <a:ext cx="3126514" cy="6432804"/>
          </a:xfrm>
          <a:prstGeom prst="rect">
            <a:avLst/>
          </a:prstGeom>
          <a:solidFill>
            <a:schemeClr val="bg1"/>
          </a:solidFill>
        </p:spPr>
      </p:pic>
      <p:sp>
        <p:nvSpPr>
          <p:cNvPr id="6" name="TextBox 5">
            <a:extLst>
              <a:ext uri="{FF2B5EF4-FFF2-40B4-BE49-F238E27FC236}">
                <a16:creationId xmlns:a16="http://schemas.microsoft.com/office/drawing/2014/main" id="{A55771D1-BD35-401E-8981-55493549D027}"/>
              </a:ext>
            </a:extLst>
          </p:cNvPr>
          <p:cNvSpPr txBox="1"/>
          <p:nvPr/>
        </p:nvSpPr>
        <p:spPr>
          <a:xfrm>
            <a:off x="0" y="-89"/>
            <a:ext cx="2824681" cy="3046988"/>
          </a:xfrm>
          <a:prstGeom prst="rect">
            <a:avLst/>
          </a:prstGeom>
          <a:noFill/>
        </p:spPr>
        <p:txBody>
          <a:bodyPr wrap="square" rtlCol="0">
            <a:spAutoFit/>
          </a:bodyPr>
          <a:lstStyle/>
          <a:p>
            <a:pPr algn="ctr"/>
            <a:r>
              <a:rPr lang="en-US" sz="4800" dirty="0">
                <a:solidFill>
                  <a:srgbClr val="0070C0"/>
                </a:solidFill>
              </a:rPr>
              <a:t>Heavy rainfall &amp; floods</a:t>
            </a:r>
          </a:p>
          <a:p>
            <a:pPr algn="ctr"/>
            <a:r>
              <a:rPr lang="en-US" sz="4800" dirty="0">
                <a:solidFill>
                  <a:srgbClr val="0070C0"/>
                </a:solidFill>
              </a:rPr>
              <a:t>in Slovakia</a:t>
            </a:r>
            <a:endParaRPr lang="en-US" sz="4800" dirty="0"/>
          </a:p>
        </p:txBody>
      </p:sp>
      <p:pic>
        <p:nvPicPr>
          <p:cNvPr id="8" name="Picture 7"/>
          <p:cNvPicPr>
            <a:picLocks noChangeAspect="1"/>
          </p:cNvPicPr>
          <p:nvPr/>
        </p:nvPicPr>
        <p:blipFill>
          <a:blip r:embed="rId6"/>
          <a:stretch>
            <a:fillRect/>
          </a:stretch>
        </p:blipFill>
        <p:spPr>
          <a:xfrm>
            <a:off x="5947292" y="0"/>
            <a:ext cx="3146222" cy="6511220"/>
          </a:xfrm>
          <a:prstGeom prst="rect">
            <a:avLst/>
          </a:prstGeom>
        </p:spPr>
      </p:pic>
      <p:sp>
        <p:nvSpPr>
          <p:cNvPr id="9" name="TextBox 8">
            <a:extLst>
              <a:ext uri="{FF2B5EF4-FFF2-40B4-BE49-F238E27FC236}">
                <a16:creationId xmlns:a16="http://schemas.microsoft.com/office/drawing/2014/main" id="{A55771D1-BD35-401E-8981-55493549D027}"/>
              </a:ext>
            </a:extLst>
          </p:cNvPr>
          <p:cNvSpPr txBox="1"/>
          <p:nvPr/>
        </p:nvSpPr>
        <p:spPr>
          <a:xfrm>
            <a:off x="3467478" y="6394737"/>
            <a:ext cx="2064190" cy="461665"/>
          </a:xfrm>
          <a:prstGeom prst="rect">
            <a:avLst/>
          </a:prstGeom>
          <a:noFill/>
        </p:spPr>
        <p:txBody>
          <a:bodyPr wrap="square" rtlCol="0">
            <a:spAutoFit/>
          </a:bodyPr>
          <a:lstStyle/>
          <a:p>
            <a:pPr algn="ctr"/>
            <a:r>
              <a:rPr lang="en-US" sz="2400" b="1" dirty="0">
                <a:solidFill>
                  <a:srgbClr val="FF0000"/>
                </a:solidFill>
              </a:rPr>
              <a:t>Days from CIR</a:t>
            </a:r>
          </a:p>
        </p:txBody>
      </p:sp>
      <p:sp>
        <p:nvSpPr>
          <p:cNvPr id="10" name="TextBox 9">
            <a:extLst>
              <a:ext uri="{FF2B5EF4-FFF2-40B4-BE49-F238E27FC236}">
                <a16:creationId xmlns:a16="http://schemas.microsoft.com/office/drawing/2014/main" id="{A55771D1-BD35-401E-8981-55493549D027}"/>
              </a:ext>
            </a:extLst>
          </p:cNvPr>
          <p:cNvSpPr txBox="1"/>
          <p:nvPr/>
        </p:nvSpPr>
        <p:spPr>
          <a:xfrm>
            <a:off x="5857592" y="6396335"/>
            <a:ext cx="3476531" cy="461665"/>
          </a:xfrm>
          <a:prstGeom prst="rect">
            <a:avLst/>
          </a:prstGeom>
          <a:noFill/>
        </p:spPr>
        <p:txBody>
          <a:bodyPr wrap="square" rtlCol="0">
            <a:spAutoFit/>
          </a:bodyPr>
          <a:lstStyle/>
          <a:p>
            <a:pPr algn="ctr"/>
            <a:r>
              <a:rPr lang="en-US" sz="2400" b="1" dirty="0">
                <a:solidFill>
                  <a:srgbClr val="FF0000"/>
                </a:solidFill>
              </a:rPr>
              <a:t>Days from heavy rainfall</a:t>
            </a:r>
          </a:p>
        </p:txBody>
      </p:sp>
      <p:sp>
        <p:nvSpPr>
          <p:cNvPr id="11" name="Rectangle 10"/>
          <p:cNvSpPr/>
          <p:nvPr/>
        </p:nvSpPr>
        <p:spPr>
          <a:xfrm>
            <a:off x="18189" y="3046899"/>
            <a:ext cx="3449289" cy="3539430"/>
          </a:xfrm>
          <a:prstGeom prst="rect">
            <a:avLst/>
          </a:prstGeom>
        </p:spPr>
        <p:txBody>
          <a:bodyPr wrap="square">
            <a:spAutoFit/>
          </a:bodyPr>
          <a:lstStyle/>
          <a:p>
            <a:r>
              <a:rPr lang="en-US" sz="3200" dirty="0"/>
              <a:t>The SPE analysis </a:t>
            </a:r>
          </a:p>
          <a:p>
            <a:r>
              <a:rPr lang="en-US" sz="3200" dirty="0"/>
              <a:t>keyed to </a:t>
            </a:r>
          </a:p>
          <a:p>
            <a:r>
              <a:rPr lang="en-US" sz="3200" dirty="0"/>
              <a:t>(left)  HSS/CIRs</a:t>
            </a:r>
          </a:p>
          <a:p>
            <a:r>
              <a:rPr lang="en-US" sz="3200" dirty="0"/>
              <a:t>&amp; (right) start </a:t>
            </a:r>
          </a:p>
          <a:p>
            <a:r>
              <a:rPr lang="en-US" sz="3200" dirty="0"/>
              <a:t>dates of heavy </a:t>
            </a:r>
          </a:p>
          <a:p>
            <a:r>
              <a:rPr lang="en-US" sz="3200" dirty="0"/>
              <a:t>rainfall leading </a:t>
            </a:r>
          </a:p>
          <a:p>
            <a:r>
              <a:rPr lang="en-US" sz="3200" dirty="0"/>
              <a:t>to floods</a:t>
            </a:r>
          </a:p>
        </p:txBody>
      </p:sp>
      <p:pic>
        <p:nvPicPr>
          <p:cNvPr id="2" name="Audio 1">
            <a:hlinkClick r:id="" action="ppaction://media"/>
            <a:extLst>
              <a:ext uri="{FF2B5EF4-FFF2-40B4-BE49-F238E27FC236}">
                <a16:creationId xmlns:a16="http://schemas.microsoft.com/office/drawing/2014/main" id="{9820DB6A-457F-427E-934E-918DB26803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0120699"/>
      </p:ext>
    </p:extLst>
  </p:cSld>
  <p:clrMapOvr>
    <a:masterClrMapping/>
  </p:clrMapOvr>
  <p:transition advTm="83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771D1-BD35-401E-8981-55493549D027}"/>
              </a:ext>
            </a:extLst>
          </p:cNvPr>
          <p:cNvSpPr txBox="1"/>
          <p:nvPr/>
        </p:nvSpPr>
        <p:spPr>
          <a:xfrm>
            <a:off x="1898025" y="-40615"/>
            <a:ext cx="7233336" cy="1200329"/>
          </a:xfrm>
          <a:prstGeom prst="rect">
            <a:avLst/>
          </a:prstGeom>
          <a:noFill/>
        </p:spPr>
        <p:txBody>
          <a:bodyPr wrap="square" rtlCol="0">
            <a:spAutoFit/>
          </a:bodyPr>
          <a:lstStyle/>
          <a:p>
            <a:pPr algn="ctr"/>
            <a:r>
              <a:rPr lang="en-US" sz="3600" dirty="0">
                <a:solidFill>
                  <a:srgbClr val="0070C0"/>
                </a:solidFill>
              </a:rPr>
              <a:t>The OMNI solar wind </a:t>
            </a:r>
            <a:r>
              <a:rPr lang="en-US" sz="3600" i="1" dirty="0"/>
              <a:t>V</a:t>
            </a:r>
            <a:r>
              <a:rPr lang="en-US" sz="3600" dirty="0">
                <a:solidFill>
                  <a:srgbClr val="0070C0"/>
                </a:solidFill>
              </a:rPr>
              <a:t>, </a:t>
            </a:r>
            <a:r>
              <a:rPr lang="en-US" sz="3600" i="1" dirty="0">
                <a:solidFill>
                  <a:srgbClr val="FF0000"/>
                </a:solidFill>
              </a:rPr>
              <a:t>B</a:t>
            </a:r>
            <a:r>
              <a:rPr lang="en-US" sz="3600" dirty="0">
                <a:solidFill>
                  <a:srgbClr val="0070C0"/>
                </a:solidFill>
              </a:rPr>
              <a:t>, </a:t>
            </a:r>
            <a:r>
              <a:rPr lang="en-US" sz="3600" i="1" dirty="0">
                <a:solidFill>
                  <a:srgbClr val="0070C0"/>
                </a:solidFill>
              </a:rPr>
              <a:t>n</a:t>
            </a:r>
            <a:r>
              <a:rPr lang="en-US" sz="3600" i="1" baseline="-25000" dirty="0">
                <a:solidFill>
                  <a:srgbClr val="0070C0"/>
                </a:solidFill>
              </a:rPr>
              <a:t>p</a:t>
            </a:r>
            <a:r>
              <a:rPr lang="en-US" sz="3600" dirty="0">
                <a:solidFill>
                  <a:srgbClr val="0070C0"/>
                </a:solidFill>
              </a:rPr>
              <a:t>, </a:t>
            </a:r>
            <a:r>
              <a:rPr lang="en-US" sz="3600" i="1" dirty="0" err="1">
                <a:solidFill>
                  <a:srgbClr val="160AB6"/>
                </a:solidFill>
              </a:rPr>
              <a:t>σ</a:t>
            </a:r>
            <a:r>
              <a:rPr lang="en-US" sz="3600" i="1" baseline="-25000" dirty="0" err="1">
                <a:solidFill>
                  <a:srgbClr val="160AB6"/>
                </a:solidFill>
              </a:rPr>
              <a:t>Bz</a:t>
            </a:r>
            <a:r>
              <a:rPr lang="en-US" sz="3600" dirty="0">
                <a:solidFill>
                  <a:srgbClr val="0070C0"/>
                </a:solidFill>
              </a:rPr>
              <a:t> </a:t>
            </a:r>
          </a:p>
          <a:p>
            <a:pPr algn="ctr"/>
            <a:r>
              <a:rPr lang="en-US" sz="3600" dirty="0">
                <a:solidFill>
                  <a:srgbClr val="0070C0"/>
                </a:solidFill>
              </a:rPr>
              <a:t>in July and August 2017 </a:t>
            </a:r>
            <a:endParaRPr lang="en-US" sz="3600" dirty="0"/>
          </a:p>
        </p:txBody>
      </p:sp>
      <p:pic>
        <p:nvPicPr>
          <p:cNvPr id="4" name="Picture 3"/>
          <p:cNvPicPr>
            <a:picLocks noChangeAspect="1"/>
          </p:cNvPicPr>
          <p:nvPr/>
        </p:nvPicPr>
        <p:blipFill>
          <a:blip r:embed="rId5"/>
          <a:stretch>
            <a:fillRect/>
          </a:stretch>
        </p:blipFill>
        <p:spPr>
          <a:xfrm>
            <a:off x="1910664" y="1023302"/>
            <a:ext cx="7061320" cy="5735482"/>
          </a:xfrm>
          <a:prstGeom prst="rect">
            <a:avLst/>
          </a:prstGeom>
        </p:spPr>
      </p:pic>
      <p:sp>
        <p:nvSpPr>
          <p:cNvPr id="7" name="TextBox 6"/>
          <p:cNvSpPr txBox="1"/>
          <p:nvPr/>
        </p:nvSpPr>
        <p:spPr>
          <a:xfrm>
            <a:off x="601951" y="1534962"/>
            <a:ext cx="941348" cy="400110"/>
          </a:xfrm>
          <a:prstGeom prst="rect">
            <a:avLst/>
          </a:prstGeom>
          <a:noFill/>
        </p:spPr>
        <p:txBody>
          <a:bodyPr wrap="none" rtlCol="0">
            <a:spAutoFit/>
          </a:bodyPr>
          <a:lstStyle/>
          <a:p>
            <a:r>
              <a:rPr lang="en-US" sz="2000" b="1" dirty="0"/>
              <a:t>Europe</a:t>
            </a:r>
          </a:p>
        </p:txBody>
      </p:sp>
      <p:sp>
        <p:nvSpPr>
          <p:cNvPr id="8" name="TextBox 7"/>
          <p:cNvSpPr txBox="1"/>
          <p:nvPr/>
        </p:nvSpPr>
        <p:spPr>
          <a:xfrm>
            <a:off x="618129" y="2085466"/>
            <a:ext cx="625556" cy="400110"/>
          </a:xfrm>
          <a:prstGeom prst="rect">
            <a:avLst/>
          </a:prstGeom>
          <a:noFill/>
        </p:spPr>
        <p:txBody>
          <a:bodyPr wrap="none" rtlCol="0">
            <a:spAutoFit/>
          </a:bodyPr>
          <a:lstStyle/>
          <a:p>
            <a:r>
              <a:rPr lang="en-US" sz="2000" b="1" dirty="0"/>
              <a:t>USA</a:t>
            </a:r>
          </a:p>
        </p:txBody>
      </p:sp>
      <p:sp>
        <p:nvSpPr>
          <p:cNvPr id="9" name="TextBox 8"/>
          <p:cNvSpPr txBox="1"/>
          <p:nvPr/>
        </p:nvSpPr>
        <p:spPr>
          <a:xfrm>
            <a:off x="618129" y="2635970"/>
            <a:ext cx="798617" cy="400110"/>
          </a:xfrm>
          <a:prstGeom prst="rect">
            <a:avLst/>
          </a:prstGeom>
          <a:noFill/>
        </p:spPr>
        <p:txBody>
          <a:bodyPr wrap="none" rtlCol="0">
            <a:spAutoFit/>
          </a:bodyPr>
          <a:lstStyle/>
          <a:p>
            <a:r>
              <a:rPr lang="en-US" sz="2000" b="1" dirty="0"/>
              <a:t>Japan</a:t>
            </a:r>
          </a:p>
        </p:txBody>
      </p:sp>
      <p:sp>
        <p:nvSpPr>
          <p:cNvPr id="10" name="TextBox 9"/>
          <p:cNvSpPr txBox="1"/>
          <p:nvPr/>
        </p:nvSpPr>
        <p:spPr>
          <a:xfrm>
            <a:off x="618129" y="3147356"/>
            <a:ext cx="1063368" cy="400110"/>
          </a:xfrm>
          <a:prstGeom prst="rect">
            <a:avLst/>
          </a:prstGeom>
          <a:noFill/>
        </p:spPr>
        <p:txBody>
          <a:bodyPr wrap="none" rtlCol="0">
            <a:spAutoFit/>
          </a:bodyPr>
          <a:lstStyle/>
          <a:p>
            <a:r>
              <a:rPr lang="en-US" sz="2000" b="1" dirty="0"/>
              <a:t>Slovakia</a:t>
            </a:r>
          </a:p>
        </p:txBody>
      </p:sp>
      <p:sp>
        <p:nvSpPr>
          <p:cNvPr id="12" name="Oval 11"/>
          <p:cNvSpPr/>
          <p:nvPr/>
        </p:nvSpPr>
        <p:spPr>
          <a:xfrm>
            <a:off x="284221" y="2733827"/>
            <a:ext cx="209273" cy="204395"/>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265144" y="1610385"/>
            <a:ext cx="247426" cy="215153"/>
          </a:xfrm>
          <a:prstGeom prst="triangl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84221" y="2183323"/>
            <a:ext cx="190029" cy="204396"/>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95531" y="3085801"/>
            <a:ext cx="367408" cy="523220"/>
          </a:xfrm>
          <a:prstGeom prst="rect">
            <a:avLst/>
          </a:prstGeom>
        </p:spPr>
        <p:txBody>
          <a:bodyPr wrap="none">
            <a:spAutoFit/>
          </a:bodyPr>
          <a:lstStyle/>
          <a:p>
            <a:r>
              <a:rPr lang="en-US" sz="2800" dirty="0">
                <a:solidFill>
                  <a:schemeClr val="accent6"/>
                </a:solidFill>
                <a:latin typeface="Times New Roman" panose="02020603050405020304" pitchFamily="18" charset="0"/>
                <a:ea typeface="Calibri" panose="020F0502020204030204" pitchFamily="34" charset="0"/>
              </a:rPr>
              <a:t>◊</a:t>
            </a:r>
            <a:endParaRPr lang="en-US" sz="2800" dirty="0">
              <a:solidFill>
                <a:schemeClr val="accent6"/>
              </a:solidFill>
            </a:endParaRPr>
          </a:p>
        </p:txBody>
      </p:sp>
      <p:sp>
        <p:nvSpPr>
          <p:cNvPr id="16" name="TextBox 15"/>
          <p:cNvSpPr txBox="1"/>
          <p:nvPr/>
        </p:nvSpPr>
        <p:spPr>
          <a:xfrm>
            <a:off x="2220681" y="972509"/>
            <a:ext cx="534121" cy="400110"/>
          </a:xfrm>
          <a:prstGeom prst="rect">
            <a:avLst/>
          </a:prstGeom>
          <a:noFill/>
        </p:spPr>
        <p:txBody>
          <a:bodyPr wrap="square" rtlCol="0">
            <a:spAutoFit/>
          </a:bodyPr>
          <a:lstStyle/>
          <a:p>
            <a:r>
              <a:rPr lang="en-US" sz="2000" dirty="0"/>
              <a:t>CIR</a:t>
            </a:r>
          </a:p>
        </p:txBody>
      </p:sp>
      <p:sp>
        <p:nvSpPr>
          <p:cNvPr id="17" name="TextBox 16"/>
          <p:cNvSpPr txBox="1"/>
          <p:nvPr/>
        </p:nvSpPr>
        <p:spPr>
          <a:xfrm>
            <a:off x="3835466" y="972509"/>
            <a:ext cx="534121" cy="400110"/>
          </a:xfrm>
          <a:prstGeom prst="rect">
            <a:avLst/>
          </a:prstGeom>
          <a:noFill/>
        </p:spPr>
        <p:txBody>
          <a:bodyPr wrap="square" rtlCol="0">
            <a:spAutoFit/>
          </a:bodyPr>
          <a:lstStyle/>
          <a:p>
            <a:r>
              <a:rPr lang="en-US" sz="2000" dirty="0"/>
              <a:t>CIR</a:t>
            </a:r>
          </a:p>
        </p:txBody>
      </p:sp>
      <p:sp>
        <p:nvSpPr>
          <p:cNvPr id="18" name="TextBox 17"/>
          <p:cNvSpPr txBox="1"/>
          <p:nvPr/>
        </p:nvSpPr>
        <p:spPr>
          <a:xfrm>
            <a:off x="2754802" y="3894213"/>
            <a:ext cx="534121" cy="400110"/>
          </a:xfrm>
          <a:prstGeom prst="rect">
            <a:avLst/>
          </a:prstGeom>
          <a:noFill/>
        </p:spPr>
        <p:txBody>
          <a:bodyPr wrap="square" rtlCol="0">
            <a:spAutoFit/>
          </a:bodyPr>
          <a:lstStyle/>
          <a:p>
            <a:r>
              <a:rPr lang="en-US" sz="2000" dirty="0"/>
              <a:t>CIR</a:t>
            </a:r>
          </a:p>
        </p:txBody>
      </p:sp>
      <p:sp>
        <p:nvSpPr>
          <p:cNvPr id="19" name="TextBox 18"/>
          <p:cNvSpPr txBox="1"/>
          <p:nvPr/>
        </p:nvSpPr>
        <p:spPr>
          <a:xfrm>
            <a:off x="4159551" y="3903083"/>
            <a:ext cx="534121" cy="400110"/>
          </a:xfrm>
          <a:prstGeom prst="rect">
            <a:avLst/>
          </a:prstGeom>
          <a:noFill/>
        </p:spPr>
        <p:txBody>
          <a:bodyPr wrap="square" rtlCol="0">
            <a:spAutoFit/>
          </a:bodyPr>
          <a:lstStyle/>
          <a:p>
            <a:r>
              <a:rPr lang="en-US" sz="2000" dirty="0"/>
              <a:t>CIR</a:t>
            </a:r>
          </a:p>
        </p:txBody>
      </p:sp>
      <p:sp>
        <p:nvSpPr>
          <p:cNvPr id="20" name="TextBox 19"/>
          <p:cNvSpPr txBox="1"/>
          <p:nvPr/>
        </p:nvSpPr>
        <p:spPr>
          <a:xfrm>
            <a:off x="5187590" y="3721766"/>
            <a:ext cx="654207" cy="338554"/>
          </a:xfrm>
          <a:prstGeom prst="rect">
            <a:avLst/>
          </a:prstGeom>
          <a:noFill/>
        </p:spPr>
        <p:txBody>
          <a:bodyPr wrap="square" rtlCol="0">
            <a:spAutoFit/>
          </a:bodyPr>
          <a:lstStyle/>
          <a:p>
            <a:r>
              <a:rPr lang="en-US" sz="1600" b="1" dirty="0">
                <a:solidFill>
                  <a:schemeClr val="accent6"/>
                </a:solidFill>
              </a:rPr>
              <a:t>ICME</a:t>
            </a:r>
          </a:p>
        </p:txBody>
      </p:sp>
      <p:sp>
        <p:nvSpPr>
          <p:cNvPr id="21" name="TextBox 20"/>
          <p:cNvSpPr txBox="1"/>
          <p:nvPr/>
        </p:nvSpPr>
        <p:spPr>
          <a:xfrm>
            <a:off x="6136664" y="987629"/>
            <a:ext cx="534121" cy="400110"/>
          </a:xfrm>
          <a:prstGeom prst="rect">
            <a:avLst/>
          </a:prstGeom>
          <a:noFill/>
        </p:spPr>
        <p:txBody>
          <a:bodyPr wrap="square" rtlCol="0">
            <a:spAutoFit/>
          </a:bodyPr>
          <a:lstStyle/>
          <a:p>
            <a:r>
              <a:rPr lang="en-US" sz="2000" dirty="0"/>
              <a:t>CIR</a:t>
            </a:r>
          </a:p>
        </p:txBody>
      </p:sp>
      <p:sp>
        <p:nvSpPr>
          <p:cNvPr id="22" name="TextBox 21"/>
          <p:cNvSpPr txBox="1"/>
          <p:nvPr/>
        </p:nvSpPr>
        <p:spPr>
          <a:xfrm>
            <a:off x="6343681" y="6625180"/>
            <a:ext cx="654207" cy="338554"/>
          </a:xfrm>
          <a:prstGeom prst="rect">
            <a:avLst/>
          </a:prstGeom>
          <a:noFill/>
        </p:spPr>
        <p:txBody>
          <a:bodyPr wrap="square" rtlCol="0">
            <a:spAutoFit/>
          </a:bodyPr>
          <a:lstStyle/>
          <a:p>
            <a:r>
              <a:rPr lang="en-US" sz="1600" b="1" dirty="0">
                <a:solidFill>
                  <a:schemeClr val="accent6"/>
                </a:solidFill>
              </a:rPr>
              <a:t>ICME</a:t>
            </a:r>
          </a:p>
        </p:txBody>
      </p:sp>
      <p:sp>
        <p:nvSpPr>
          <p:cNvPr id="23" name="TextBox 22"/>
          <p:cNvSpPr txBox="1"/>
          <p:nvPr/>
        </p:nvSpPr>
        <p:spPr>
          <a:xfrm>
            <a:off x="7295034" y="973732"/>
            <a:ext cx="1762958" cy="338554"/>
          </a:xfrm>
          <a:prstGeom prst="rect">
            <a:avLst/>
          </a:prstGeom>
          <a:noFill/>
        </p:spPr>
        <p:txBody>
          <a:bodyPr wrap="square" rtlCol="0">
            <a:spAutoFit/>
          </a:bodyPr>
          <a:lstStyle/>
          <a:p>
            <a:r>
              <a:rPr lang="en-US" sz="1600" b="1" dirty="0">
                <a:solidFill>
                  <a:schemeClr val="accent6"/>
                </a:solidFill>
              </a:rPr>
              <a:t>Rainfall in Slovakia</a:t>
            </a:r>
          </a:p>
        </p:txBody>
      </p:sp>
      <p:sp>
        <p:nvSpPr>
          <p:cNvPr id="24" name="TextBox 23">
            <a:extLst>
              <a:ext uri="{FF2B5EF4-FFF2-40B4-BE49-F238E27FC236}">
                <a16:creationId xmlns:a16="http://schemas.microsoft.com/office/drawing/2014/main" id="{A55771D1-BD35-401E-8981-55493549D027}"/>
              </a:ext>
            </a:extLst>
          </p:cNvPr>
          <p:cNvSpPr txBox="1"/>
          <p:nvPr/>
        </p:nvSpPr>
        <p:spPr>
          <a:xfrm>
            <a:off x="-218694" y="551715"/>
            <a:ext cx="2488983" cy="954107"/>
          </a:xfrm>
          <a:prstGeom prst="rect">
            <a:avLst/>
          </a:prstGeom>
          <a:noFill/>
        </p:spPr>
        <p:txBody>
          <a:bodyPr wrap="square" rtlCol="0">
            <a:spAutoFit/>
          </a:bodyPr>
          <a:lstStyle/>
          <a:p>
            <a:pPr algn="ctr"/>
            <a:r>
              <a:rPr lang="en-US" sz="2800" dirty="0"/>
              <a:t>Heavy rainfall</a:t>
            </a:r>
          </a:p>
          <a:p>
            <a:pPr algn="ctr"/>
            <a:r>
              <a:rPr lang="en-US" sz="2800" dirty="0"/>
              <a:t>/ floods</a:t>
            </a:r>
          </a:p>
        </p:txBody>
      </p:sp>
      <p:pic>
        <p:nvPicPr>
          <p:cNvPr id="3" name="Audio 2">
            <a:hlinkClick r:id="" action="ppaction://media"/>
            <a:extLst>
              <a:ext uri="{FF2B5EF4-FFF2-40B4-BE49-F238E27FC236}">
                <a16:creationId xmlns:a16="http://schemas.microsoft.com/office/drawing/2014/main" id="{47F5A32C-7373-4CFB-BB48-DC70C1ABCE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643700"/>
      </p:ext>
    </p:extLst>
  </p:cSld>
  <p:clrMapOvr>
    <a:masterClrMapping/>
  </p:clrMapOvr>
  <p:transition advTm="33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76225" y="570456"/>
            <a:ext cx="8591550" cy="2324100"/>
          </a:xfrm>
        </p:spPr>
        <p:txBody>
          <a:bodyPr/>
          <a:lstStyle/>
          <a:p>
            <a:pPr>
              <a:lnSpc>
                <a:spcPct val="90000"/>
              </a:lnSpc>
            </a:pPr>
            <a:r>
              <a:rPr lang="en-US" sz="5400" dirty="0">
                <a:solidFill>
                  <a:srgbClr val="0638DA"/>
                </a:solidFill>
              </a:rPr>
              <a:t>Can convective bursts be triggered/initiated by aurorally-generated gravity waves?</a:t>
            </a:r>
          </a:p>
        </p:txBody>
      </p:sp>
      <p:sp>
        <p:nvSpPr>
          <p:cNvPr id="3" name="Rectangle 2"/>
          <p:cNvSpPr/>
          <p:nvPr/>
        </p:nvSpPr>
        <p:spPr>
          <a:xfrm>
            <a:off x="108568" y="3280274"/>
            <a:ext cx="8982159" cy="2246769"/>
          </a:xfrm>
          <a:prstGeom prst="rect">
            <a:avLst/>
          </a:prstGeom>
        </p:spPr>
        <p:txBody>
          <a:bodyPr wrap="square">
            <a:spAutoFit/>
          </a:bodyPr>
          <a:lstStyle/>
          <a:p>
            <a:r>
              <a:rPr lang="en-US" sz="2800" dirty="0">
                <a:solidFill>
                  <a:srgbClr val="0070C0"/>
                </a:solidFill>
              </a:rPr>
              <a:t>Possible sources: </a:t>
            </a:r>
          </a:p>
          <a:p>
            <a:r>
              <a:rPr lang="en-US" sz="2800" b="1" dirty="0">
                <a:solidFill>
                  <a:prstClr val="black"/>
                </a:solidFill>
              </a:rPr>
              <a:t>Joule heating</a:t>
            </a:r>
            <a:r>
              <a:rPr lang="en-US" sz="2800" dirty="0">
                <a:solidFill>
                  <a:prstClr val="black"/>
                </a:solidFill>
              </a:rPr>
              <a:t>, </a:t>
            </a:r>
            <a:r>
              <a:rPr lang="en-US" sz="2800" b="1" dirty="0">
                <a:solidFill>
                  <a:prstClr val="black"/>
                </a:solidFill>
              </a:rPr>
              <a:t>Lorentz force </a:t>
            </a:r>
            <a:r>
              <a:rPr lang="en-US" sz="2800" dirty="0">
                <a:solidFill>
                  <a:prstClr val="black"/>
                </a:solidFill>
              </a:rPr>
              <a:t>or energetic particle precipitation in the high-latitude lower thermosphere. (</a:t>
            </a:r>
            <a:r>
              <a:rPr lang="en-US" sz="2800" dirty="0" err="1">
                <a:solidFill>
                  <a:prstClr val="black"/>
                </a:solidFill>
              </a:rPr>
              <a:t>Chimonas</a:t>
            </a:r>
            <a:r>
              <a:rPr lang="en-US" sz="2800" dirty="0">
                <a:solidFill>
                  <a:prstClr val="black"/>
                </a:solidFill>
              </a:rPr>
              <a:t> and Hines, 1970; </a:t>
            </a:r>
            <a:r>
              <a:rPr lang="en-US" sz="2800" dirty="0" err="1">
                <a:solidFill>
                  <a:prstClr val="black"/>
                </a:solidFill>
              </a:rPr>
              <a:t>Chimonas</a:t>
            </a:r>
            <a:r>
              <a:rPr lang="en-US" sz="2800" dirty="0">
                <a:solidFill>
                  <a:prstClr val="black"/>
                </a:solidFill>
              </a:rPr>
              <a:t>, 1970; </a:t>
            </a:r>
            <a:r>
              <a:rPr lang="en-US" sz="2800" dirty="0" err="1">
                <a:solidFill>
                  <a:prstClr val="black"/>
                </a:solidFill>
              </a:rPr>
              <a:t>Testud</a:t>
            </a:r>
            <a:r>
              <a:rPr lang="en-US" sz="2800" dirty="0">
                <a:solidFill>
                  <a:prstClr val="black"/>
                </a:solidFill>
              </a:rPr>
              <a:t>, 1970; Richmond, 1978)</a:t>
            </a:r>
          </a:p>
        </p:txBody>
      </p:sp>
      <p:pic>
        <p:nvPicPr>
          <p:cNvPr id="2" name="Audio 1">
            <a:hlinkClick r:id="" action="ppaction://media"/>
            <a:extLst>
              <a:ext uri="{FF2B5EF4-FFF2-40B4-BE49-F238E27FC236}">
                <a16:creationId xmlns:a16="http://schemas.microsoft.com/office/drawing/2014/main" id="{008F20F5-2D7D-430F-B10F-BFCA7B512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4463361"/>
      </p:ext>
    </p:extLst>
  </p:cSld>
  <p:clrMapOvr>
    <a:masterClrMapping/>
  </p:clrMapOvr>
  <p:transition advTm="177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039" y="286111"/>
            <a:ext cx="2094686" cy="585572"/>
          </a:xfrm>
        </p:spPr>
        <p:txBody>
          <a:bodyPr/>
          <a:lstStyle/>
          <a:p>
            <a:pPr algn="l" eaLnBrk="1" hangingPunct="1"/>
            <a:r>
              <a:rPr lang="en-US" sz="4800" dirty="0">
                <a:solidFill>
                  <a:srgbClr val="1955B7"/>
                </a:solidFill>
              </a:rPr>
              <a:t>Outline</a:t>
            </a:r>
            <a:endParaRPr lang="en-US" sz="4800" b="1" dirty="0">
              <a:solidFill>
                <a:srgbClr val="1955B7"/>
              </a:solidFill>
            </a:endParaRPr>
          </a:p>
        </p:txBody>
      </p:sp>
      <p:sp>
        <p:nvSpPr>
          <p:cNvPr id="3" name="Content Placeholder 2"/>
          <p:cNvSpPr>
            <a:spLocks noGrp="1"/>
          </p:cNvSpPr>
          <p:nvPr>
            <p:ph idx="1"/>
          </p:nvPr>
        </p:nvSpPr>
        <p:spPr>
          <a:xfrm>
            <a:off x="1330861" y="1409118"/>
            <a:ext cx="6783776" cy="4677726"/>
          </a:xfrm>
        </p:spPr>
        <p:txBody>
          <a:bodyPr/>
          <a:lstStyle/>
          <a:p>
            <a:pPr marL="0" indent="0">
              <a:buNone/>
            </a:pPr>
            <a:r>
              <a:rPr lang="en-US" sz="2800" dirty="0"/>
              <a:t>• </a:t>
            </a:r>
            <a:r>
              <a:rPr lang="en-US" sz="3600" dirty="0">
                <a:solidFill>
                  <a:prstClr val="black"/>
                </a:solidFill>
                <a:cs typeface="Times New Roman" pitchFamily="18" charset="0"/>
              </a:rPr>
              <a:t>Introduction &amp; </a:t>
            </a:r>
            <a:r>
              <a:rPr lang="en-US" sz="3600" dirty="0"/>
              <a:t>Motivation</a:t>
            </a:r>
            <a:endParaRPr lang="en-US" sz="3600" dirty="0">
              <a:solidFill>
                <a:prstClr val="black"/>
              </a:solidFill>
            </a:endParaRPr>
          </a:p>
          <a:p>
            <a:pPr marL="0" indent="0" eaLnBrk="1" hangingPunct="1">
              <a:buNone/>
            </a:pPr>
            <a:r>
              <a:rPr lang="en-US" sz="2800" dirty="0">
                <a:solidFill>
                  <a:prstClr val="black"/>
                </a:solidFill>
              </a:rPr>
              <a:t>• </a:t>
            </a:r>
            <a:r>
              <a:rPr lang="en-US" sz="3600" dirty="0"/>
              <a:t>Statistical results     </a:t>
            </a:r>
          </a:p>
          <a:p>
            <a:pPr marL="0" indent="0" eaLnBrk="1" hangingPunct="1">
              <a:buNone/>
            </a:pPr>
            <a:r>
              <a:rPr lang="en-US" sz="3600" dirty="0"/>
              <a:t>    - </a:t>
            </a:r>
            <a:r>
              <a:rPr lang="en-US" sz="3600" dirty="0" err="1"/>
              <a:t>E</a:t>
            </a:r>
            <a:r>
              <a:rPr lang="en-US" sz="3600" dirty="0" err="1">
                <a:solidFill>
                  <a:prstClr val="black"/>
                </a:solidFill>
              </a:rPr>
              <a:t>xtratropical</a:t>
            </a:r>
            <a:r>
              <a:rPr lang="en-US" sz="3600" dirty="0">
                <a:solidFill>
                  <a:prstClr val="black"/>
                </a:solidFill>
              </a:rPr>
              <a:t> cyclones</a:t>
            </a:r>
          </a:p>
          <a:p>
            <a:pPr marL="0" indent="0" eaLnBrk="1" hangingPunct="1">
              <a:buNone/>
            </a:pPr>
            <a:r>
              <a:rPr lang="en-US" sz="3600" dirty="0">
                <a:solidFill>
                  <a:prstClr val="black"/>
                </a:solidFill>
              </a:rPr>
              <a:t>    - Heavy rainfall &amp; Flash floods </a:t>
            </a:r>
          </a:p>
          <a:p>
            <a:pPr marL="0" indent="0">
              <a:buNone/>
            </a:pPr>
            <a:r>
              <a:rPr lang="en-US" sz="2800" dirty="0">
                <a:solidFill>
                  <a:prstClr val="black"/>
                </a:solidFill>
              </a:rPr>
              <a:t>• </a:t>
            </a:r>
            <a:r>
              <a:rPr lang="en-US" sz="3600" dirty="0">
                <a:solidFill>
                  <a:prstClr val="black"/>
                </a:solidFill>
              </a:rPr>
              <a:t>Interpretation</a:t>
            </a:r>
          </a:p>
          <a:p>
            <a:pPr marL="0" indent="0">
              <a:buNone/>
            </a:pPr>
            <a:r>
              <a:rPr lang="en-US" sz="2800" dirty="0">
                <a:solidFill>
                  <a:prstClr val="black"/>
                </a:solidFill>
              </a:rPr>
              <a:t>• </a:t>
            </a:r>
            <a:r>
              <a:rPr lang="en-US" sz="3600" dirty="0">
                <a:solidFill>
                  <a:prstClr val="black"/>
                </a:solidFill>
              </a:rPr>
              <a:t>Summary &amp; Conclusions</a:t>
            </a:r>
          </a:p>
        </p:txBody>
      </p:sp>
      <p:pic>
        <p:nvPicPr>
          <p:cNvPr id="4" name="Audio 3">
            <a:hlinkClick r:id="" action="ppaction://media"/>
            <a:extLst>
              <a:ext uri="{FF2B5EF4-FFF2-40B4-BE49-F238E27FC236}">
                <a16:creationId xmlns:a16="http://schemas.microsoft.com/office/drawing/2014/main" id="{82615F3A-F869-4401-8ACC-B87F1E700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86844"/>
            <a:ext cx="609600" cy="618756"/>
          </a:xfrm>
          <a:prstGeom prst="rect">
            <a:avLst/>
          </a:prstGeom>
        </p:spPr>
      </p:pic>
    </p:spTree>
    <p:extLst>
      <p:ext uri="{BB962C8B-B14F-4D97-AF65-F5344CB8AC3E}">
        <p14:creationId xmlns:p14="http://schemas.microsoft.com/office/powerpoint/2010/main" val="3346302864"/>
      </p:ext>
    </p:extLst>
  </p:cSld>
  <p:clrMapOvr>
    <a:masterClrMapping/>
  </p:clrMapOvr>
  <p:transition advTm="80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4661" y="89547"/>
            <a:ext cx="8780882" cy="5129725"/>
          </a:xfrm>
          <a:prstGeom prst="rect">
            <a:avLst/>
          </a:prstGeom>
        </p:spPr>
      </p:pic>
      <p:sp>
        <p:nvSpPr>
          <p:cNvPr id="5" name="Rectangle 4"/>
          <p:cNvSpPr/>
          <p:nvPr/>
        </p:nvSpPr>
        <p:spPr>
          <a:xfrm>
            <a:off x="-1" y="5352948"/>
            <a:ext cx="9143999" cy="1200329"/>
          </a:xfrm>
          <a:prstGeom prst="rect">
            <a:avLst/>
          </a:prstGeom>
          <a:solidFill>
            <a:srgbClr val="00B0F0"/>
          </a:solidFill>
        </p:spPr>
        <p:txBody>
          <a:bodyPr wrap="square">
            <a:spAutoFit/>
          </a:bodyPr>
          <a:lstStyle/>
          <a:p>
            <a:r>
              <a:rPr lang="en-US" sz="2400" b="1" dirty="0" err="1">
                <a:solidFill>
                  <a:prstClr val="white"/>
                </a:solidFill>
              </a:rPr>
              <a:t>Mayr</a:t>
            </a:r>
            <a:r>
              <a:rPr lang="en-US" sz="2400" b="1" dirty="0">
                <a:solidFill>
                  <a:prstClr val="white"/>
                </a:solidFill>
              </a:rPr>
              <a:t> et al. (1990), </a:t>
            </a:r>
            <a:r>
              <a:rPr lang="en-US" sz="2400" b="1" dirty="0" err="1">
                <a:solidFill>
                  <a:prstClr val="white"/>
                </a:solidFill>
              </a:rPr>
              <a:t>Thermospheric</a:t>
            </a:r>
            <a:r>
              <a:rPr lang="en-US" sz="2400" b="1" dirty="0">
                <a:solidFill>
                  <a:prstClr val="white"/>
                </a:solidFill>
              </a:rPr>
              <a:t> gravity waves: Observations and interpretation using the transfer function model. Space Science Reviews 54, 297–375. </a:t>
            </a:r>
          </a:p>
        </p:txBody>
      </p:sp>
      <p:pic>
        <p:nvPicPr>
          <p:cNvPr id="2" name="Audio 1">
            <a:hlinkClick r:id="" action="ppaction://media"/>
            <a:extLst>
              <a:ext uri="{FF2B5EF4-FFF2-40B4-BE49-F238E27FC236}">
                <a16:creationId xmlns:a16="http://schemas.microsoft.com/office/drawing/2014/main" id="{FF0D1772-8B06-42A8-827E-D40C29E16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2350037"/>
      </p:ext>
    </p:extLst>
  </p:cSld>
  <p:clrMapOvr>
    <a:masterClrMapping/>
  </p:clrMapOvr>
  <mc:AlternateContent xmlns:mc="http://schemas.openxmlformats.org/markup-compatibility/2006" xmlns:p14="http://schemas.microsoft.com/office/powerpoint/2010/main">
    <mc:Choice Requires="p14">
      <p:transition spd="slow" p14:dur="2000" advTm="7038"/>
    </mc:Choice>
    <mc:Fallback xmlns="">
      <p:transition spd="slow" advTm="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a:xfrm>
            <a:off x="3352799" y="0"/>
            <a:ext cx="5349411" cy="457200"/>
          </a:xfrm>
        </p:spPr>
        <p:txBody>
          <a:bodyPr/>
          <a:lstStyle/>
          <a:p>
            <a:pPr algn="l"/>
            <a:r>
              <a:rPr lang="en-US" altLang="en-US" sz="2800" b="1" dirty="0">
                <a:solidFill>
                  <a:schemeClr val="accent2"/>
                </a:solidFill>
              </a:rPr>
              <a:t> </a:t>
            </a:r>
            <a:r>
              <a:rPr lang="en-US" altLang="en-US" sz="2800" b="1" dirty="0"/>
              <a:t>Ray tracing gravity waves</a:t>
            </a:r>
          </a:p>
        </p:txBody>
      </p:sp>
      <p:sp>
        <p:nvSpPr>
          <p:cNvPr id="1228803" name="Rectangle 3"/>
          <p:cNvSpPr>
            <a:spLocks noGrp="1" noChangeArrowheads="1"/>
          </p:cNvSpPr>
          <p:nvPr>
            <p:ph type="body" idx="1"/>
          </p:nvPr>
        </p:nvSpPr>
        <p:spPr>
          <a:xfrm>
            <a:off x="3124200" y="457200"/>
            <a:ext cx="6019800" cy="1905000"/>
          </a:xfrm>
        </p:spPr>
        <p:txBody>
          <a:bodyPr/>
          <a:lstStyle/>
          <a:p>
            <a:r>
              <a:rPr lang="en-US" altLang="en-US" sz="2400" dirty="0">
                <a:solidFill>
                  <a:srgbClr val="0638DA"/>
                </a:solidFill>
              </a:rPr>
              <a:t>Solar wind pressure pulses modulated </a:t>
            </a:r>
            <a:r>
              <a:rPr lang="en-US" altLang="en-US" sz="2400" dirty="0" err="1">
                <a:solidFill>
                  <a:srgbClr val="0638DA"/>
                </a:solidFill>
              </a:rPr>
              <a:t>ionospheric</a:t>
            </a:r>
            <a:r>
              <a:rPr lang="en-US" altLang="en-US" sz="2400" dirty="0">
                <a:solidFill>
                  <a:srgbClr val="0638DA"/>
                </a:solidFill>
              </a:rPr>
              <a:t> convection – a source of TIDs</a:t>
            </a:r>
          </a:p>
          <a:p>
            <a:r>
              <a:rPr lang="en-US" altLang="en-US" sz="2400" b="1" dirty="0">
                <a:solidFill>
                  <a:srgbClr val="0638DA"/>
                </a:solidFill>
              </a:rPr>
              <a:t>Ray tracing gravity wave energy (group)</a:t>
            </a:r>
          </a:p>
          <a:p>
            <a:pPr>
              <a:buFontTx/>
              <a:buNone/>
            </a:pPr>
            <a:r>
              <a:rPr lang="en-CA" altLang="en-US" sz="2400" b="1" dirty="0">
                <a:solidFill>
                  <a:srgbClr val="0638DA"/>
                </a:solidFill>
              </a:rPr>
              <a:t>     using dispersion relation by Hines (1960)</a:t>
            </a:r>
            <a:endParaRPr lang="en-US" altLang="en-US" sz="2400" b="1" dirty="0">
              <a:solidFill>
                <a:srgbClr val="0638DA"/>
              </a:solidFill>
            </a:endParaRPr>
          </a:p>
        </p:txBody>
      </p:sp>
      <p:pic>
        <p:nvPicPr>
          <p:cNvPr id="1228804" name="Picture 4" descr="jastp_fig5a"/>
          <p:cNvPicPr>
            <a:picLocks noChangeAspect="1" noChangeArrowheads="1"/>
          </p:cNvPicPr>
          <p:nvPr/>
        </p:nvPicPr>
        <p:blipFill>
          <a:blip r:embed="rId5">
            <a:extLst>
              <a:ext uri="{28A0092B-C50C-407E-A947-70E740481C1C}">
                <a14:useLocalDpi xmlns:a14="http://schemas.microsoft.com/office/drawing/2010/main" val="0"/>
              </a:ext>
            </a:extLst>
          </a:blip>
          <a:srcRect t="34375" r="70450" b="7124"/>
          <a:stretch>
            <a:fillRect/>
          </a:stretch>
        </p:blipFill>
        <p:spPr bwMode="auto">
          <a:xfrm rot="16200000">
            <a:off x="868362" y="-639762"/>
            <a:ext cx="1311275" cy="2590800"/>
          </a:xfrm>
          <a:prstGeom prst="rect">
            <a:avLst/>
          </a:prstGeom>
          <a:noFill/>
          <a:extLst>
            <a:ext uri="{909E8E84-426E-40DD-AFC4-6F175D3DCCD1}">
              <a14:hiddenFill xmlns:a14="http://schemas.microsoft.com/office/drawing/2010/main">
                <a:solidFill>
                  <a:srgbClr val="FFFFFF"/>
                </a:solidFill>
              </a14:hiddenFill>
            </a:ext>
          </a:extLst>
        </p:spPr>
      </p:pic>
      <p:sp>
        <p:nvSpPr>
          <p:cNvPr id="1228807" name="Rectangle 7"/>
          <p:cNvSpPr>
            <a:spLocks noChangeArrowheads="1"/>
          </p:cNvSpPr>
          <p:nvPr/>
        </p:nvSpPr>
        <p:spPr bwMode="auto">
          <a:xfrm>
            <a:off x="533400" y="2924101"/>
            <a:ext cx="83820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2800" dirty="0">
                <a:solidFill>
                  <a:prstClr val="black"/>
                </a:solidFill>
              </a:rPr>
              <a:t>(</a:t>
            </a:r>
            <a:r>
              <a:rPr lang="en-US" altLang="en-US" sz="2800" i="1" dirty="0">
                <a:solidFill>
                  <a:prstClr val="black"/>
                </a:solidFill>
              </a:rPr>
              <a:t>ω</a:t>
            </a:r>
            <a:r>
              <a:rPr lang="en-US" altLang="en-US" sz="2800" baseline="30000" dirty="0">
                <a:solidFill>
                  <a:prstClr val="black"/>
                </a:solidFill>
              </a:rPr>
              <a:t>2</a:t>
            </a:r>
            <a:r>
              <a:rPr lang="en-US" altLang="en-US" sz="2800" dirty="0">
                <a:solidFill>
                  <a:prstClr val="black"/>
                </a:solidFill>
              </a:rPr>
              <a:t> – </a:t>
            </a:r>
            <a:r>
              <a:rPr lang="en-US" altLang="en-US" sz="2800" i="1" dirty="0">
                <a:solidFill>
                  <a:prstClr val="black"/>
                </a:solidFill>
              </a:rPr>
              <a:t>ω</a:t>
            </a:r>
            <a:r>
              <a:rPr lang="en-US" altLang="en-US" sz="2800" baseline="-25000" dirty="0">
                <a:solidFill>
                  <a:prstClr val="black"/>
                </a:solidFill>
              </a:rPr>
              <a:t>a</a:t>
            </a:r>
            <a:r>
              <a:rPr lang="en-US" altLang="en-US" sz="2800" baseline="30000" dirty="0">
                <a:solidFill>
                  <a:prstClr val="black"/>
                </a:solidFill>
              </a:rPr>
              <a:t>2</a:t>
            </a:r>
            <a:r>
              <a:rPr lang="en-US" altLang="en-US" sz="2800" dirty="0">
                <a:solidFill>
                  <a:prstClr val="black"/>
                </a:solidFill>
              </a:rPr>
              <a:t>) </a:t>
            </a:r>
            <a:r>
              <a:rPr lang="en-US" altLang="en-US" sz="2800" i="1" dirty="0">
                <a:solidFill>
                  <a:prstClr val="black"/>
                </a:solidFill>
              </a:rPr>
              <a:t>ω</a:t>
            </a:r>
            <a:r>
              <a:rPr lang="en-US" altLang="en-US" sz="2800" baseline="30000" dirty="0">
                <a:solidFill>
                  <a:prstClr val="black"/>
                </a:solidFill>
              </a:rPr>
              <a:t>2</a:t>
            </a:r>
            <a:r>
              <a:rPr lang="en-US" altLang="en-US" sz="2800" dirty="0">
                <a:solidFill>
                  <a:prstClr val="black"/>
                </a:solidFill>
              </a:rPr>
              <a:t> / </a:t>
            </a:r>
            <a:r>
              <a:rPr lang="en-US" altLang="en-US" sz="2800" i="1" dirty="0">
                <a:solidFill>
                  <a:prstClr val="black"/>
                </a:solidFill>
              </a:rPr>
              <a:t>C</a:t>
            </a:r>
            <a:r>
              <a:rPr lang="en-US" altLang="en-US" sz="2800" baseline="30000" dirty="0">
                <a:solidFill>
                  <a:prstClr val="black"/>
                </a:solidFill>
              </a:rPr>
              <a:t>2</a:t>
            </a:r>
            <a:r>
              <a:rPr lang="en-US" altLang="en-US" sz="2800" dirty="0">
                <a:solidFill>
                  <a:prstClr val="black"/>
                </a:solidFill>
              </a:rPr>
              <a:t> – </a:t>
            </a:r>
            <a:r>
              <a:rPr lang="en-US" altLang="en-US" sz="2800" i="1" dirty="0">
                <a:solidFill>
                  <a:prstClr val="black"/>
                </a:solidFill>
              </a:rPr>
              <a:t>ω</a:t>
            </a:r>
            <a:r>
              <a:rPr lang="en-US" altLang="en-US" sz="2800" baseline="30000" dirty="0">
                <a:solidFill>
                  <a:prstClr val="black"/>
                </a:solidFill>
              </a:rPr>
              <a:t>2</a:t>
            </a:r>
            <a:r>
              <a:rPr lang="en-US" altLang="en-US" sz="2800" dirty="0">
                <a:solidFill>
                  <a:prstClr val="black"/>
                </a:solidFill>
              </a:rPr>
              <a:t> (</a:t>
            </a:r>
            <a:r>
              <a:rPr lang="en-US" altLang="en-US" sz="2800" i="1" dirty="0">
                <a:solidFill>
                  <a:prstClr val="black"/>
                </a:solidFill>
              </a:rPr>
              <a:t>k</a:t>
            </a:r>
            <a:r>
              <a:rPr lang="en-US" altLang="en-US" sz="2800" i="1" baseline="-25000" dirty="0">
                <a:solidFill>
                  <a:prstClr val="black"/>
                </a:solidFill>
              </a:rPr>
              <a:t>x</a:t>
            </a:r>
            <a:r>
              <a:rPr lang="en-US" altLang="en-US" sz="2800" baseline="30000" dirty="0">
                <a:solidFill>
                  <a:prstClr val="black"/>
                </a:solidFill>
              </a:rPr>
              <a:t>2</a:t>
            </a:r>
            <a:r>
              <a:rPr lang="en-US" altLang="en-US" sz="2800" dirty="0">
                <a:solidFill>
                  <a:prstClr val="black"/>
                </a:solidFill>
              </a:rPr>
              <a:t> +</a:t>
            </a:r>
            <a:r>
              <a:rPr lang="en-US" altLang="en-US" sz="2800" i="1" dirty="0">
                <a:solidFill>
                  <a:prstClr val="black"/>
                </a:solidFill>
              </a:rPr>
              <a:t>k</a:t>
            </a:r>
            <a:r>
              <a:rPr lang="en-US" altLang="en-US" sz="2800" i="1" baseline="-25000" dirty="0">
                <a:solidFill>
                  <a:prstClr val="black"/>
                </a:solidFill>
              </a:rPr>
              <a:t>z</a:t>
            </a:r>
            <a:r>
              <a:rPr lang="en-US" altLang="en-US" sz="2800" baseline="30000" dirty="0">
                <a:solidFill>
                  <a:prstClr val="black"/>
                </a:solidFill>
              </a:rPr>
              <a:t>2</a:t>
            </a:r>
            <a:r>
              <a:rPr lang="en-US" altLang="en-US" sz="2800" dirty="0">
                <a:solidFill>
                  <a:prstClr val="black"/>
                </a:solidFill>
              </a:rPr>
              <a:t>) +</a:t>
            </a:r>
            <a:r>
              <a:rPr lang="en-US" altLang="en-US" sz="2800" i="1" dirty="0">
                <a:solidFill>
                  <a:prstClr val="black"/>
                </a:solidFill>
              </a:rPr>
              <a:t>ω</a:t>
            </a:r>
            <a:r>
              <a:rPr lang="en-US" altLang="en-US" sz="2800" baseline="-25000" dirty="0">
                <a:solidFill>
                  <a:prstClr val="black"/>
                </a:solidFill>
              </a:rPr>
              <a:t>b</a:t>
            </a:r>
            <a:r>
              <a:rPr lang="en-US" altLang="en-US" sz="2800" baseline="30000" dirty="0">
                <a:solidFill>
                  <a:prstClr val="black"/>
                </a:solidFill>
              </a:rPr>
              <a:t>2</a:t>
            </a:r>
            <a:r>
              <a:rPr lang="en-US" altLang="en-US" sz="2800" i="1" dirty="0">
                <a:solidFill>
                  <a:prstClr val="black"/>
                </a:solidFill>
              </a:rPr>
              <a:t>k</a:t>
            </a:r>
            <a:r>
              <a:rPr lang="en-US" altLang="en-US" sz="2800" i="1" baseline="-25000" dirty="0">
                <a:solidFill>
                  <a:prstClr val="black"/>
                </a:solidFill>
              </a:rPr>
              <a:t>x</a:t>
            </a:r>
            <a:r>
              <a:rPr lang="en-US" altLang="en-US" sz="2800" baseline="30000" dirty="0">
                <a:solidFill>
                  <a:prstClr val="black"/>
                </a:solidFill>
              </a:rPr>
              <a:t>2</a:t>
            </a:r>
            <a:r>
              <a:rPr lang="en-US" altLang="en-US" sz="2800" dirty="0">
                <a:solidFill>
                  <a:prstClr val="black"/>
                </a:solidFill>
              </a:rPr>
              <a:t> = 0     </a:t>
            </a:r>
          </a:p>
          <a:p>
            <a:pPr algn="ctr"/>
            <a:endParaRPr lang="en-US" altLang="en-US" sz="2800" dirty="0">
              <a:solidFill>
                <a:prstClr val="black"/>
              </a:solidFill>
            </a:endParaRPr>
          </a:p>
          <a:p>
            <a:pPr algn="just"/>
            <a:r>
              <a:rPr lang="en-US" altLang="en-US" dirty="0">
                <a:solidFill>
                  <a:prstClr val="black"/>
                </a:solidFill>
              </a:rPr>
              <a:t>            </a:t>
            </a:r>
            <a:r>
              <a:rPr lang="en-US" altLang="en-US" i="1" dirty="0" err="1">
                <a:solidFill>
                  <a:prstClr val="black"/>
                </a:solidFill>
              </a:rPr>
              <a:t>ω</a:t>
            </a:r>
            <a:r>
              <a:rPr lang="en-US" altLang="en-US" i="1" baseline="-25000" dirty="0" err="1">
                <a:solidFill>
                  <a:prstClr val="black"/>
                </a:solidFill>
              </a:rPr>
              <a:t>a</a:t>
            </a:r>
            <a:r>
              <a:rPr lang="en-US" altLang="en-US" dirty="0">
                <a:solidFill>
                  <a:prstClr val="black"/>
                </a:solidFill>
              </a:rPr>
              <a:t> = </a:t>
            </a:r>
            <a:r>
              <a:rPr lang="el-GR" altLang="en-US" dirty="0">
                <a:solidFill>
                  <a:prstClr val="black"/>
                </a:solidFill>
              </a:rPr>
              <a:t>γ</a:t>
            </a:r>
            <a:r>
              <a:rPr lang="en-CA" altLang="en-US" dirty="0">
                <a:solidFill>
                  <a:prstClr val="black"/>
                </a:solidFill>
              </a:rPr>
              <a:t>g/2C </a:t>
            </a:r>
            <a:r>
              <a:rPr lang="en-US" altLang="en-US" dirty="0">
                <a:solidFill>
                  <a:prstClr val="black"/>
                </a:solidFill>
              </a:rPr>
              <a:t>is the acoustic cutoff frequency, </a:t>
            </a:r>
            <a:r>
              <a:rPr lang="en-US" altLang="en-US" i="1" dirty="0">
                <a:solidFill>
                  <a:prstClr val="black"/>
                </a:solidFill>
              </a:rPr>
              <a:t> </a:t>
            </a:r>
          </a:p>
          <a:p>
            <a:pPr algn="just"/>
            <a:r>
              <a:rPr lang="en-US" altLang="en-US" i="1" dirty="0">
                <a:solidFill>
                  <a:prstClr val="black"/>
                </a:solidFill>
              </a:rPr>
              <a:t>            </a:t>
            </a:r>
            <a:r>
              <a:rPr lang="el-GR" altLang="en-US" i="1" dirty="0">
                <a:solidFill>
                  <a:prstClr val="black"/>
                </a:solidFill>
              </a:rPr>
              <a:t>γ</a:t>
            </a:r>
            <a:r>
              <a:rPr lang="en-CA" altLang="en-US" i="1" dirty="0">
                <a:solidFill>
                  <a:prstClr val="black"/>
                </a:solidFill>
              </a:rPr>
              <a:t>, </a:t>
            </a:r>
            <a:r>
              <a:rPr lang="en-US" altLang="en-US" i="1" dirty="0">
                <a:solidFill>
                  <a:prstClr val="black"/>
                </a:solidFill>
              </a:rPr>
              <a:t>C, g</a:t>
            </a:r>
            <a:r>
              <a:rPr lang="en-US" altLang="en-US" dirty="0">
                <a:solidFill>
                  <a:prstClr val="black"/>
                </a:solidFill>
              </a:rPr>
              <a:t>  are the ratio of specific heats, speed of sound, </a:t>
            </a:r>
          </a:p>
          <a:p>
            <a:pPr algn="just"/>
            <a:r>
              <a:rPr lang="en-US" altLang="en-US" dirty="0">
                <a:solidFill>
                  <a:prstClr val="black"/>
                </a:solidFill>
              </a:rPr>
              <a:t>                        and acceleration due to gravity, </a:t>
            </a:r>
          </a:p>
          <a:p>
            <a:pPr algn="just"/>
            <a:r>
              <a:rPr lang="en-US" altLang="en-US" dirty="0">
                <a:solidFill>
                  <a:prstClr val="black"/>
                </a:solidFill>
              </a:rPr>
              <a:t>            </a:t>
            </a:r>
            <a:r>
              <a:rPr lang="en-US" altLang="en-US" i="1" dirty="0" err="1">
                <a:solidFill>
                  <a:prstClr val="black"/>
                </a:solidFill>
              </a:rPr>
              <a:t>k</a:t>
            </a:r>
            <a:r>
              <a:rPr lang="en-US" altLang="en-US" i="1" baseline="-25000" dirty="0" err="1">
                <a:solidFill>
                  <a:prstClr val="black"/>
                </a:solidFill>
              </a:rPr>
              <a:t>x</a:t>
            </a:r>
            <a:r>
              <a:rPr lang="en-US" altLang="en-US" dirty="0">
                <a:solidFill>
                  <a:prstClr val="black"/>
                </a:solidFill>
              </a:rPr>
              <a:t> and </a:t>
            </a:r>
            <a:r>
              <a:rPr lang="en-US" altLang="en-US" i="1" dirty="0" err="1">
                <a:solidFill>
                  <a:prstClr val="black"/>
                </a:solidFill>
              </a:rPr>
              <a:t>k</a:t>
            </a:r>
            <a:r>
              <a:rPr lang="en-US" altLang="en-US" i="1" baseline="-25000" dirty="0" err="1">
                <a:solidFill>
                  <a:prstClr val="black"/>
                </a:solidFill>
              </a:rPr>
              <a:t>z</a:t>
            </a:r>
            <a:r>
              <a:rPr lang="en-US" altLang="en-US" dirty="0">
                <a:solidFill>
                  <a:prstClr val="black"/>
                </a:solidFill>
              </a:rPr>
              <a:t> are the components of the wave vector </a:t>
            </a:r>
            <a:r>
              <a:rPr lang="en-US" altLang="en-US" b="1" dirty="0">
                <a:solidFill>
                  <a:prstClr val="black"/>
                </a:solidFill>
              </a:rPr>
              <a:t>k</a:t>
            </a:r>
            <a:r>
              <a:rPr lang="en-US" altLang="en-US" dirty="0">
                <a:solidFill>
                  <a:prstClr val="black"/>
                </a:solidFill>
              </a:rPr>
              <a:t>. </a:t>
            </a:r>
          </a:p>
          <a:p>
            <a:pPr algn="just"/>
            <a:r>
              <a:rPr lang="en-US" altLang="en-US" dirty="0">
                <a:solidFill>
                  <a:prstClr val="black"/>
                </a:solidFill>
              </a:rPr>
              <a:t>            </a:t>
            </a:r>
          </a:p>
          <a:p>
            <a:pPr algn="just"/>
            <a:r>
              <a:rPr lang="en-US" altLang="en-US" dirty="0">
                <a:solidFill>
                  <a:prstClr val="black"/>
                </a:solidFill>
              </a:rPr>
              <a:t>            Brunt-</a:t>
            </a:r>
            <a:r>
              <a:rPr lang="en-US" altLang="en-US" dirty="0" err="1">
                <a:solidFill>
                  <a:prstClr val="black"/>
                </a:solidFill>
              </a:rPr>
              <a:t>Väisälä</a:t>
            </a:r>
            <a:r>
              <a:rPr lang="en-US" altLang="en-US" dirty="0">
                <a:solidFill>
                  <a:prstClr val="black"/>
                </a:solidFill>
              </a:rPr>
              <a:t> (buoyancy) frequency </a:t>
            </a:r>
            <a:r>
              <a:rPr lang="en-US" altLang="en-US" i="1" dirty="0" err="1">
                <a:solidFill>
                  <a:prstClr val="black"/>
                </a:solidFill>
              </a:rPr>
              <a:t>ω</a:t>
            </a:r>
            <a:r>
              <a:rPr lang="en-US" altLang="en-US" i="1" baseline="-25000" dirty="0" err="1">
                <a:solidFill>
                  <a:prstClr val="black"/>
                </a:solidFill>
              </a:rPr>
              <a:t>b</a:t>
            </a:r>
            <a:r>
              <a:rPr lang="en-US" altLang="en-US" dirty="0">
                <a:solidFill>
                  <a:prstClr val="black"/>
                </a:solidFill>
              </a:rPr>
              <a:t> is defined as</a:t>
            </a:r>
          </a:p>
          <a:p>
            <a:pPr algn="just"/>
            <a:r>
              <a:rPr lang="en-US" altLang="en-US" dirty="0">
                <a:solidFill>
                  <a:prstClr val="black"/>
                </a:solidFill>
              </a:rPr>
              <a:t>            </a:t>
            </a:r>
            <a:r>
              <a:rPr lang="en-US" altLang="en-US" sz="2800" i="1" dirty="0">
                <a:solidFill>
                  <a:prstClr val="black"/>
                </a:solidFill>
              </a:rPr>
              <a:t>ω</a:t>
            </a:r>
            <a:r>
              <a:rPr lang="en-US" altLang="en-US" sz="2800" i="1" baseline="-25000" dirty="0">
                <a:solidFill>
                  <a:prstClr val="black"/>
                </a:solidFill>
              </a:rPr>
              <a:t>b</a:t>
            </a:r>
            <a:r>
              <a:rPr lang="en-US" altLang="en-US" sz="2800" baseline="30000" dirty="0">
                <a:solidFill>
                  <a:prstClr val="black"/>
                </a:solidFill>
              </a:rPr>
              <a:t>2</a:t>
            </a:r>
            <a:r>
              <a:rPr lang="en-US" altLang="en-US" sz="2800" dirty="0">
                <a:solidFill>
                  <a:prstClr val="black"/>
                </a:solidFill>
              </a:rPr>
              <a:t> = (</a:t>
            </a:r>
            <a:r>
              <a:rPr lang="el-GR" altLang="en-US" sz="2800" dirty="0">
                <a:solidFill>
                  <a:prstClr val="black"/>
                </a:solidFill>
              </a:rPr>
              <a:t>γ</a:t>
            </a:r>
            <a:r>
              <a:rPr lang="en-CA" altLang="en-US" sz="2800" dirty="0">
                <a:solidFill>
                  <a:prstClr val="black"/>
                </a:solidFill>
              </a:rPr>
              <a:t>-1)</a:t>
            </a:r>
            <a:r>
              <a:rPr lang="en-CA" altLang="en-US" sz="2800" i="1" dirty="0">
                <a:solidFill>
                  <a:prstClr val="black"/>
                </a:solidFill>
              </a:rPr>
              <a:t>g</a:t>
            </a:r>
            <a:r>
              <a:rPr lang="en-CA" altLang="en-US" sz="2800" baseline="30000" dirty="0">
                <a:solidFill>
                  <a:prstClr val="black"/>
                </a:solidFill>
              </a:rPr>
              <a:t>2</a:t>
            </a:r>
            <a:r>
              <a:rPr lang="en-CA" altLang="en-US" sz="2800" dirty="0">
                <a:solidFill>
                  <a:prstClr val="black"/>
                </a:solidFill>
              </a:rPr>
              <a:t> / </a:t>
            </a:r>
            <a:r>
              <a:rPr lang="en-CA" altLang="en-US" sz="2800" i="1" dirty="0">
                <a:solidFill>
                  <a:prstClr val="black"/>
                </a:solidFill>
              </a:rPr>
              <a:t>C</a:t>
            </a:r>
            <a:r>
              <a:rPr lang="en-US" altLang="en-US" sz="2800" baseline="30000" dirty="0">
                <a:solidFill>
                  <a:prstClr val="black"/>
                </a:solidFill>
              </a:rPr>
              <a:t>2</a:t>
            </a:r>
            <a:r>
              <a:rPr lang="en-US" altLang="en-US" sz="2800" dirty="0">
                <a:solidFill>
                  <a:prstClr val="black"/>
                </a:solidFill>
              </a:rPr>
              <a:t> + (</a:t>
            </a:r>
            <a:r>
              <a:rPr lang="en-US" altLang="en-US" sz="2800" i="1" dirty="0">
                <a:solidFill>
                  <a:prstClr val="black"/>
                </a:solidFill>
              </a:rPr>
              <a:t>g </a:t>
            </a:r>
            <a:r>
              <a:rPr lang="en-US" altLang="en-US" sz="2800" dirty="0">
                <a:solidFill>
                  <a:prstClr val="black"/>
                </a:solidFill>
              </a:rPr>
              <a:t>/ </a:t>
            </a:r>
            <a:r>
              <a:rPr lang="en-US" altLang="en-US" sz="2800" i="1" dirty="0">
                <a:solidFill>
                  <a:prstClr val="black"/>
                </a:solidFill>
              </a:rPr>
              <a:t>C</a:t>
            </a:r>
            <a:r>
              <a:rPr lang="en-US" altLang="en-US" sz="2800" baseline="30000" dirty="0">
                <a:solidFill>
                  <a:prstClr val="black"/>
                </a:solidFill>
              </a:rPr>
              <a:t>2</a:t>
            </a:r>
            <a:r>
              <a:rPr lang="en-US" altLang="en-US" sz="2800" dirty="0">
                <a:solidFill>
                  <a:prstClr val="black"/>
                </a:solidFill>
              </a:rPr>
              <a:t>) (</a:t>
            </a:r>
            <a:r>
              <a:rPr lang="en-US" altLang="en-US" sz="2800" i="1" dirty="0">
                <a:solidFill>
                  <a:prstClr val="black"/>
                </a:solidFill>
              </a:rPr>
              <a:t>dC</a:t>
            </a:r>
            <a:r>
              <a:rPr lang="en-US" altLang="en-US" sz="2800" baseline="30000" dirty="0">
                <a:solidFill>
                  <a:prstClr val="black"/>
                </a:solidFill>
              </a:rPr>
              <a:t>2</a:t>
            </a:r>
            <a:r>
              <a:rPr lang="en-US" altLang="en-US" sz="2800" dirty="0">
                <a:solidFill>
                  <a:prstClr val="black"/>
                </a:solidFill>
              </a:rPr>
              <a:t> / </a:t>
            </a:r>
            <a:r>
              <a:rPr lang="en-US" altLang="en-US" sz="2800" i="1" dirty="0" err="1">
                <a:solidFill>
                  <a:prstClr val="black"/>
                </a:solidFill>
              </a:rPr>
              <a:t>dz</a:t>
            </a:r>
            <a:r>
              <a:rPr lang="en-US" altLang="en-US" sz="2800" dirty="0">
                <a:solidFill>
                  <a:prstClr val="black"/>
                </a:solidFill>
              </a:rPr>
              <a:t>)     </a:t>
            </a:r>
            <a:r>
              <a:rPr lang="en-US" altLang="en-US" dirty="0">
                <a:solidFill>
                  <a:prstClr val="black"/>
                </a:solidFill>
              </a:rPr>
              <a:t> </a:t>
            </a:r>
          </a:p>
        </p:txBody>
      </p:sp>
      <p:pic>
        <p:nvPicPr>
          <p:cNvPr id="2" name="Picture 1"/>
          <p:cNvPicPr>
            <a:picLocks noChangeAspect="1"/>
          </p:cNvPicPr>
          <p:nvPr/>
        </p:nvPicPr>
        <p:blipFill>
          <a:blip r:embed="rId6"/>
          <a:stretch>
            <a:fillRect/>
          </a:stretch>
        </p:blipFill>
        <p:spPr>
          <a:xfrm>
            <a:off x="17743" y="1311276"/>
            <a:ext cx="3335056" cy="1996244"/>
          </a:xfrm>
          <a:prstGeom prst="rect">
            <a:avLst/>
          </a:prstGeom>
        </p:spPr>
      </p:pic>
      <p:sp>
        <p:nvSpPr>
          <p:cNvPr id="7" name="Rectangle 6"/>
          <p:cNvSpPr/>
          <p:nvPr/>
        </p:nvSpPr>
        <p:spPr>
          <a:xfrm>
            <a:off x="1117601" y="6380946"/>
            <a:ext cx="7708132" cy="523220"/>
          </a:xfrm>
          <a:prstGeom prst="rect">
            <a:avLst/>
          </a:prstGeom>
        </p:spPr>
        <p:txBody>
          <a:bodyPr wrap="square">
            <a:spAutoFit/>
          </a:bodyPr>
          <a:lstStyle/>
          <a:p>
            <a:r>
              <a:rPr lang="da-DK" sz="2800" b="1" dirty="0">
                <a:solidFill>
                  <a:schemeClr val="bg1"/>
                </a:solidFill>
                <a:latin typeface="Calibri"/>
              </a:rPr>
              <a:t>Prikryl P., et al., Ann. Geophys., 27, 31-57, 2009.</a:t>
            </a:r>
          </a:p>
        </p:txBody>
      </p:sp>
      <p:pic>
        <p:nvPicPr>
          <p:cNvPr id="3" name="Audio 2">
            <a:hlinkClick r:id="" action="ppaction://media"/>
            <a:extLst>
              <a:ext uri="{FF2B5EF4-FFF2-40B4-BE49-F238E27FC236}">
                <a16:creationId xmlns:a16="http://schemas.microsoft.com/office/drawing/2014/main" id="{CD123BAD-1CE4-4910-BF19-FAB0AFE120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33265"/>
      </p:ext>
    </p:extLst>
  </p:cSld>
  <p:clrMapOvr>
    <a:masterClrMapping/>
  </p:clrMapOvr>
  <p:transition advTm="80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748" name="Rectangle 4"/>
          <p:cNvSpPr>
            <a:spLocks noGrp="1" noChangeArrowheads="1"/>
          </p:cNvSpPr>
          <p:nvPr>
            <p:ph type="body" idx="1"/>
          </p:nvPr>
        </p:nvSpPr>
        <p:spPr>
          <a:xfrm>
            <a:off x="3124200" y="457200"/>
            <a:ext cx="6019800" cy="5867400"/>
          </a:xfrm>
        </p:spPr>
        <p:txBody>
          <a:bodyPr/>
          <a:lstStyle/>
          <a:p>
            <a:r>
              <a:rPr lang="en-US" altLang="en-US" sz="2400" dirty="0">
                <a:solidFill>
                  <a:srgbClr val="0638DA"/>
                </a:solidFill>
              </a:rPr>
              <a:t>Solar wind pressure pulses modulated </a:t>
            </a:r>
            <a:r>
              <a:rPr lang="en-US" altLang="en-US" sz="2400" dirty="0" err="1">
                <a:solidFill>
                  <a:srgbClr val="0638DA"/>
                </a:solidFill>
              </a:rPr>
              <a:t>ionospheric</a:t>
            </a:r>
            <a:r>
              <a:rPr lang="en-US" altLang="en-US" sz="2400" dirty="0">
                <a:solidFill>
                  <a:srgbClr val="0638DA"/>
                </a:solidFill>
              </a:rPr>
              <a:t> convection – a source of TIDs</a:t>
            </a:r>
          </a:p>
          <a:p>
            <a:r>
              <a:rPr lang="en-US" altLang="en-US" sz="2400" dirty="0">
                <a:solidFill>
                  <a:srgbClr val="0638DA"/>
                </a:solidFill>
              </a:rPr>
              <a:t>Ray tracing of gravity wave energy</a:t>
            </a:r>
          </a:p>
          <a:p>
            <a:pPr>
              <a:buFontTx/>
              <a:buNone/>
            </a:pPr>
            <a:r>
              <a:rPr lang="en-CA" altLang="en-US" sz="2400" dirty="0">
                <a:solidFill>
                  <a:srgbClr val="0638DA"/>
                </a:solidFill>
              </a:rPr>
              <a:t>     using dispersion relation by Hines (1960)</a:t>
            </a:r>
            <a:endParaRPr lang="en-US" altLang="en-US" sz="2400" dirty="0">
              <a:solidFill>
                <a:srgbClr val="0638DA"/>
              </a:solidFill>
            </a:endParaRPr>
          </a:p>
          <a:p>
            <a:r>
              <a:rPr lang="en-US" altLang="en-US" sz="2400" b="1" dirty="0">
                <a:solidFill>
                  <a:srgbClr val="0638DA"/>
                </a:solidFill>
              </a:rPr>
              <a:t>Down-going GWs reach troposphere may initiate convection forming cloud bands in </a:t>
            </a:r>
            <a:r>
              <a:rPr lang="en-US" altLang="en-US" sz="2400" b="1" dirty="0" err="1">
                <a:solidFill>
                  <a:srgbClr val="0638DA"/>
                </a:solidFill>
              </a:rPr>
              <a:t>extratropical</a:t>
            </a:r>
            <a:r>
              <a:rPr lang="en-US" altLang="en-US" sz="2400" b="1" dirty="0">
                <a:solidFill>
                  <a:srgbClr val="0638DA"/>
                </a:solidFill>
              </a:rPr>
              <a:t> cyclones.</a:t>
            </a:r>
          </a:p>
          <a:p>
            <a:pPr>
              <a:buFontTx/>
              <a:buNone/>
            </a:pPr>
            <a:endParaRPr lang="en-US" altLang="en-US" sz="2400" dirty="0"/>
          </a:p>
        </p:txBody>
      </p:sp>
      <p:pic>
        <p:nvPicPr>
          <p:cNvPr id="1183750" name="Picture 6" descr="gw40min011117time_wind"/>
          <p:cNvPicPr>
            <a:picLocks noChangeAspect="1" noChangeArrowheads="1"/>
          </p:cNvPicPr>
          <p:nvPr/>
        </p:nvPicPr>
        <p:blipFill>
          <a:blip r:embed="rId5">
            <a:extLst>
              <a:ext uri="{28A0092B-C50C-407E-A947-70E740481C1C}">
                <a14:useLocalDpi xmlns:a14="http://schemas.microsoft.com/office/drawing/2010/main" val="0"/>
              </a:ext>
            </a:extLst>
          </a:blip>
          <a:srcRect l="1038" r="1859" b="-3966"/>
          <a:stretch>
            <a:fillRect/>
          </a:stretch>
        </p:blipFill>
        <p:spPr bwMode="auto">
          <a:xfrm>
            <a:off x="0" y="1295400"/>
            <a:ext cx="3352800" cy="1752600"/>
          </a:xfrm>
          <a:prstGeom prst="rect">
            <a:avLst/>
          </a:prstGeom>
          <a:solidFill>
            <a:schemeClr val="bg1"/>
          </a:solidFill>
        </p:spPr>
      </p:pic>
      <p:pic>
        <p:nvPicPr>
          <p:cNvPr id="1183756" name="Picture 12" descr="jastp_fig5a"/>
          <p:cNvPicPr>
            <a:picLocks noChangeAspect="1" noChangeArrowheads="1"/>
          </p:cNvPicPr>
          <p:nvPr/>
        </p:nvPicPr>
        <p:blipFill>
          <a:blip r:embed="rId6">
            <a:extLst>
              <a:ext uri="{28A0092B-C50C-407E-A947-70E740481C1C}">
                <a14:useLocalDpi xmlns:a14="http://schemas.microsoft.com/office/drawing/2010/main" val="0"/>
              </a:ext>
            </a:extLst>
          </a:blip>
          <a:srcRect t="34375" r="70450" b="7124"/>
          <a:stretch>
            <a:fillRect/>
          </a:stretch>
        </p:blipFill>
        <p:spPr bwMode="auto">
          <a:xfrm rot="16200000">
            <a:off x="944562" y="-639762"/>
            <a:ext cx="13112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183757" name="Picture 13" descr="jastp_fig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581400"/>
            <a:ext cx="5257800" cy="2581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352799" y="0"/>
            <a:ext cx="5349411"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altLang="en-US" sz="2800" b="1" dirty="0">
                <a:solidFill>
                  <a:srgbClr val="C0504D"/>
                </a:solidFill>
              </a:rPr>
              <a:t> Gravity waves initiate convection</a:t>
            </a:r>
          </a:p>
        </p:txBody>
      </p:sp>
      <p:sp>
        <p:nvSpPr>
          <p:cNvPr id="9" name="Rectangle 8"/>
          <p:cNvSpPr/>
          <p:nvPr/>
        </p:nvSpPr>
        <p:spPr>
          <a:xfrm>
            <a:off x="1117601" y="6380946"/>
            <a:ext cx="7708132" cy="523220"/>
          </a:xfrm>
          <a:prstGeom prst="rect">
            <a:avLst/>
          </a:prstGeom>
        </p:spPr>
        <p:txBody>
          <a:bodyPr wrap="square">
            <a:spAutoFit/>
          </a:bodyPr>
          <a:lstStyle/>
          <a:p>
            <a:r>
              <a:rPr lang="da-DK" sz="2800" b="1" dirty="0">
                <a:solidFill>
                  <a:schemeClr val="bg1"/>
                </a:solidFill>
                <a:latin typeface="Calibri"/>
              </a:rPr>
              <a:t>Prikryl P., et al., Ann. Geophys., 27, 31-57, 2009.</a:t>
            </a:r>
          </a:p>
        </p:txBody>
      </p:sp>
      <p:pic>
        <p:nvPicPr>
          <p:cNvPr id="2" name="Audio 1">
            <a:hlinkClick r:id="" action="ppaction://media"/>
            <a:extLst>
              <a:ext uri="{FF2B5EF4-FFF2-40B4-BE49-F238E27FC236}">
                <a16:creationId xmlns:a16="http://schemas.microsoft.com/office/drawing/2014/main" id="{1AF191FF-EE22-4438-A46B-35FC85F84D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822429"/>
      </p:ext>
    </p:extLst>
  </p:cSld>
  <p:clrMapOvr>
    <a:masterClrMapping/>
  </p:clrMapOvr>
  <p:transition advTm="255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682" name="Picture 2" descr="msi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48656"/>
            <a:ext cx="7696200" cy="5157788"/>
          </a:xfrm>
          <a:prstGeom prst="rect">
            <a:avLst/>
          </a:prstGeom>
          <a:noFill/>
          <a:extLst>
            <a:ext uri="{909E8E84-426E-40DD-AFC4-6F175D3DCCD1}">
              <a14:hiddenFill xmlns:a14="http://schemas.microsoft.com/office/drawing/2010/main">
                <a:solidFill>
                  <a:srgbClr val="FFFFFF"/>
                </a:solidFill>
              </a14:hiddenFill>
            </a:ext>
          </a:extLst>
        </p:spPr>
      </p:pic>
      <p:sp>
        <p:nvSpPr>
          <p:cNvPr id="967683" name="Rectangle 3"/>
          <p:cNvSpPr>
            <a:spLocks noGrp="1" noChangeArrowheads="1"/>
          </p:cNvSpPr>
          <p:nvPr>
            <p:ph type="title"/>
          </p:nvPr>
        </p:nvSpPr>
        <p:spPr>
          <a:xfrm>
            <a:off x="0" y="0"/>
            <a:ext cx="8915400" cy="469901"/>
          </a:xfrm>
        </p:spPr>
        <p:txBody>
          <a:bodyPr/>
          <a:lstStyle/>
          <a:p>
            <a:r>
              <a:rPr lang="en-US" altLang="en-US" sz="4000" dirty="0">
                <a:solidFill>
                  <a:srgbClr val="0070C0"/>
                </a:solidFill>
                <a:cs typeface="Times New Roman" panose="02020603050405020304" pitchFamily="18" charset="0"/>
              </a:rPr>
              <a:t>Slantwise convection initiated by AGWs</a:t>
            </a:r>
            <a:endParaRPr lang="en-US" altLang="en-US" sz="4000" dirty="0">
              <a:solidFill>
                <a:srgbClr val="0070C0"/>
              </a:solidFill>
            </a:endParaRPr>
          </a:p>
        </p:txBody>
      </p:sp>
      <p:sp>
        <p:nvSpPr>
          <p:cNvPr id="967684" name="Rectangle 4"/>
          <p:cNvSpPr>
            <a:spLocks noChangeArrowheads="1"/>
          </p:cNvSpPr>
          <p:nvPr/>
        </p:nvSpPr>
        <p:spPr bwMode="auto">
          <a:xfrm>
            <a:off x="5334000" y="5118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sp>
        <p:nvSpPr>
          <p:cNvPr id="967685" name="Text Box 5"/>
          <p:cNvSpPr txBox="1">
            <a:spLocks noChangeArrowheads="1"/>
          </p:cNvSpPr>
          <p:nvPr/>
        </p:nvSpPr>
        <p:spPr bwMode="auto">
          <a:xfrm>
            <a:off x="0" y="5791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prstClr val="black"/>
                </a:solidFill>
              </a:rPr>
              <a:t>North</a:t>
            </a:r>
          </a:p>
        </p:txBody>
      </p:sp>
      <p:sp>
        <p:nvSpPr>
          <p:cNvPr id="967686" name="Text Box 6"/>
          <p:cNvSpPr txBox="1">
            <a:spLocks noChangeArrowheads="1"/>
          </p:cNvSpPr>
          <p:nvPr/>
        </p:nvSpPr>
        <p:spPr bwMode="auto">
          <a:xfrm>
            <a:off x="8248650" y="57150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prstClr val="black"/>
                </a:solidFill>
              </a:rPr>
              <a:t>South</a:t>
            </a:r>
          </a:p>
        </p:txBody>
      </p:sp>
      <p:sp>
        <p:nvSpPr>
          <p:cNvPr id="967687" name="Text Box 7"/>
          <p:cNvSpPr txBox="1">
            <a:spLocks noChangeArrowheads="1"/>
          </p:cNvSpPr>
          <p:nvPr/>
        </p:nvSpPr>
        <p:spPr bwMode="auto">
          <a:xfrm>
            <a:off x="914400" y="5486400"/>
            <a:ext cx="12248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4F81BD"/>
                </a:solidFill>
              </a:rPr>
              <a:t>COLD</a:t>
            </a:r>
          </a:p>
        </p:txBody>
      </p:sp>
      <p:sp>
        <p:nvSpPr>
          <p:cNvPr id="967688" name="Text Box 8"/>
          <p:cNvSpPr txBox="1">
            <a:spLocks noChangeArrowheads="1"/>
          </p:cNvSpPr>
          <p:nvPr/>
        </p:nvSpPr>
        <p:spPr bwMode="auto">
          <a:xfrm>
            <a:off x="6477000" y="1828800"/>
            <a:ext cx="173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FF0000"/>
                </a:solidFill>
              </a:rPr>
              <a:t>WARM</a:t>
            </a:r>
          </a:p>
        </p:txBody>
      </p:sp>
      <p:pic>
        <p:nvPicPr>
          <p:cNvPr id="967690" name="Picture 10" descr="jastp_fig9"/>
          <p:cNvPicPr>
            <a:picLocks noChangeAspect="1" noChangeArrowheads="1"/>
          </p:cNvPicPr>
          <p:nvPr/>
        </p:nvPicPr>
        <p:blipFill>
          <a:blip r:embed="rId6">
            <a:extLst>
              <a:ext uri="{28A0092B-C50C-407E-A947-70E740481C1C}">
                <a14:useLocalDpi xmlns:a14="http://schemas.microsoft.com/office/drawing/2010/main" val="0"/>
              </a:ext>
            </a:extLst>
          </a:blip>
          <a:srcRect l="54999" t="75789" r="35001" b="7368"/>
          <a:stretch>
            <a:fillRect/>
          </a:stretch>
        </p:blipFill>
        <p:spPr bwMode="auto">
          <a:xfrm>
            <a:off x="4812936" y="5442744"/>
            <a:ext cx="762000" cy="914400"/>
          </a:xfrm>
          <a:prstGeom prst="rect">
            <a:avLst/>
          </a:prstGeom>
          <a:noFill/>
          <a:extLst>
            <a:ext uri="{909E8E84-426E-40DD-AFC4-6F175D3DCCD1}">
              <a14:hiddenFill xmlns:a14="http://schemas.microsoft.com/office/drawing/2010/main">
                <a:solidFill>
                  <a:srgbClr val="FFFFFF"/>
                </a:solidFill>
              </a14:hiddenFill>
            </a:ext>
          </a:extLst>
        </p:spPr>
      </p:pic>
      <p:sp>
        <p:nvSpPr>
          <p:cNvPr id="967691" name="Rectangle 11"/>
          <p:cNvSpPr>
            <a:spLocks noChangeArrowheads="1"/>
          </p:cNvSpPr>
          <p:nvPr/>
        </p:nvSpPr>
        <p:spPr bwMode="auto">
          <a:xfrm>
            <a:off x="2743200" y="1828800"/>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sz="3600">
                <a:solidFill>
                  <a:srgbClr val="FF0000"/>
                </a:solidFill>
              </a:rPr>
              <a:t>RELEASED</a:t>
            </a:r>
            <a:endParaRPr lang="en-US" altLang="en-US" sz="3600">
              <a:solidFill>
                <a:srgbClr val="FF0000"/>
              </a:solidFill>
            </a:endParaRPr>
          </a:p>
        </p:txBody>
      </p:sp>
      <p:sp>
        <p:nvSpPr>
          <p:cNvPr id="12" name="Rectangle 11"/>
          <p:cNvSpPr/>
          <p:nvPr/>
        </p:nvSpPr>
        <p:spPr>
          <a:xfrm>
            <a:off x="0" y="425326"/>
            <a:ext cx="9144000" cy="923330"/>
          </a:xfrm>
          <a:prstGeom prst="rect">
            <a:avLst/>
          </a:prstGeom>
        </p:spPr>
        <p:txBody>
          <a:bodyPr wrap="square">
            <a:spAutoFit/>
          </a:bodyPr>
          <a:lstStyle/>
          <a:p>
            <a:r>
              <a:rPr lang="en-US" dirty="0">
                <a:solidFill>
                  <a:prstClr val="black"/>
                </a:solidFill>
              </a:rPr>
              <a:t>The slopes of </a:t>
            </a:r>
            <a:r>
              <a:rPr lang="en-US" dirty="0" err="1">
                <a:solidFill>
                  <a:prstClr val="black"/>
                </a:solidFill>
              </a:rPr>
              <a:t>isolines</a:t>
            </a:r>
            <a:r>
              <a:rPr lang="en-US" dirty="0">
                <a:solidFill>
                  <a:prstClr val="black"/>
                </a:solidFill>
              </a:rPr>
              <a:t> of potential temperature θ and geostrophic momentum Mg in the x-z plane are such that ∂θ/∂z &gt; 0 and ∂Mg/∂x &gt; 0, meaning that </a:t>
            </a:r>
            <a:r>
              <a:rPr lang="en-US" b="1" dirty="0">
                <a:solidFill>
                  <a:srgbClr val="FF0000"/>
                </a:solidFill>
              </a:rPr>
              <a:t>the atmosphere is stable to purely vertical and horizontal displacements</a:t>
            </a:r>
            <a:r>
              <a:rPr lang="en-US" dirty="0">
                <a:solidFill>
                  <a:prstClr val="black"/>
                </a:solidFill>
              </a:rPr>
              <a:t>. </a:t>
            </a:r>
          </a:p>
        </p:txBody>
      </p:sp>
      <p:sp>
        <p:nvSpPr>
          <p:cNvPr id="13" name="Rectangle 12"/>
          <p:cNvSpPr/>
          <p:nvPr/>
        </p:nvSpPr>
        <p:spPr>
          <a:xfrm>
            <a:off x="4903738" y="2720731"/>
            <a:ext cx="3231782" cy="1077218"/>
          </a:xfrm>
          <a:prstGeom prst="rect">
            <a:avLst/>
          </a:prstGeom>
        </p:spPr>
        <p:txBody>
          <a:bodyPr wrap="none">
            <a:spAutoFit/>
          </a:bodyPr>
          <a:lstStyle/>
          <a:p>
            <a:r>
              <a:rPr lang="en-US" altLang="en-US" sz="3200" dirty="0">
                <a:solidFill>
                  <a:srgbClr val="C0504D"/>
                </a:solidFill>
                <a:cs typeface="Times New Roman" panose="02020603050405020304" pitchFamily="18" charset="0"/>
              </a:rPr>
              <a:t>Cross-section of </a:t>
            </a:r>
          </a:p>
          <a:p>
            <a:r>
              <a:rPr lang="en-US" altLang="en-US" sz="3200" dirty="0">
                <a:solidFill>
                  <a:srgbClr val="C0504D"/>
                </a:solidFill>
                <a:cs typeface="Times New Roman" panose="02020603050405020304" pitchFamily="18" charset="0"/>
              </a:rPr>
              <a:t>warm frontal zone</a:t>
            </a:r>
            <a:endParaRPr lang="en-US" sz="3200" dirty="0">
              <a:solidFill>
                <a:prstClr val="black"/>
              </a:solidFill>
            </a:endParaRPr>
          </a:p>
        </p:txBody>
      </p:sp>
      <p:sp>
        <p:nvSpPr>
          <p:cNvPr id="14" name="Rectangle 13"/>
          <p:cNvSpPr/>
          <p:nvPr/>
        </p:nvSpPr>
        <p:spPr>
          <a:xfrm>
            <a:off x="-1" y="6382634"/>
            <a:ext cx="9005777" cy="461665"/>
          </a:xfrm>
          <a:prstGeom prst="rect">
            <a:avLst/>
          </a:prstGeom>
        </p:spPr>
        <p:txBody>
          <a:bodyPr wrap="square">
            <a:spAutoFit/>
          </a:bodyPr>
          <a:lstStyle/>
          <a:p>
            <a:r>
              <a:rPr lang="en-US" sz="2400" dirty="0">
                <a:solidFill>
                  <a:prstClr val="white"/>
                </a:solidFill>
              </a:rPr>
              <a:t>The instability is an interplay of buoyancy and Coriolis restoring forces.</a:t>
            </a:r>
          </a:p>
        </p:txBody>
      </p:sp>
      <p:pic>
        <p:nvPicPr>
          <p:cNvPr id="2" name="Audio 1">
            <a:hlinkClick r:id="" action="ppaction://media"/>
            <a:extLst>
              <a:ext uri="{FF2B5EF4-FFF2-40B4-BE49-F238E27FC236}">
                <a16:creationId xmlns:a16="http://schemas.microsoft.com/office/drawing/2014/main" id="{DDAF0783-176E-40F1-8D29-15769D4467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5614514"/>
      </p:ext>
    </p:extLst>
  </p:cSld>
  <p:clrMapOvr>
    <a:masterClrMapping/>
  </p:clrMapOvr>
  <p:transition advTm="40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884"/>
            <a:ext cx="8229600" cy="650395"/>
          </a:xfrm>
        </p:spPr>
        <p:txBody>
          <a:bodyPr/>
          <a:lstStyle/>
          <a:p>
            <a:r>
              <a:rPr lang="en-US" b="1" dirty="0">
                <a:solidFill>
                  <a:srgbClr val="1955B7"/>
                </a:solidFill>
              </a:rPr>
              <a:t>Summary and Conclusions</a:t>
            </a:r>
          </a:p>
        </p:txBody>
      </p:sp>
      <p:sp>
        <p:nvSpPr>
          <p:cNvPr id="3" name="Content Placeholder 2"/>
          <p:cNvSpPr>
            <a:spLocks noGrp="1"/>
          </p:cNvSpPr>
          <p:nvPr>
            <p:ph idx="1"/>
          </p:nvPr>
        </p:nvSpPr>
        <p:spPr>
          <a:xfrm>
            <a:off x="566530" y="745600"/>
            <a:ext cx="8577470" cy="5470451"/>
          </a:xfrm>
        </p:spPr>
        <p:txBody>
          <a:bodyPr/>
          <a:lstStyle/>
          <a:p>
            <a:r>
              <a:rPr lang="en-US" sz="2400" dirty="0"/>
              <a:t>Severe weather events including</a:t>
            </a:r>
          </a:p>
          <a:p>
            <a:pPr marL="0" indent="0">
              <a:buNone/>
            </a:pPr>
            <a:r>
              <a:rPr lang="en-US" sz="2400" dirty="0"/>
              <a:t>           - explosive </a:t>
            </a:r>
            <a:r>
              <a:rPr lang="en-US" sz="2400" dirty="0" err="1"/>
              <a:t>extratropical</a:t>
            </a:r>
            <a:r>
              <a:rPr lang="en-US" sz="2400" dirty="0"/>
              <a:t> cyclones (Prikryl et al., 2009, 2016)</a:t>
            </a:r>
          </a:p>
          <a:p>
            <a:pPr marL="0" indent="0">
              <a:buNone/>
            </a:pPr>
            <a:r>
              <a:rPr lang="en-US" sz="2400" dirty="0"/>
              <a:t>           - rapid intensification of tropical cyclones (Prikryl et al., 2019)</a:t>
            </a:r>
          </a:p>
          <a:p>
            <a:pPr marL="0" indent="0">
              <a:buNone/>
            </a:pPr>
            <a:r>
              <a:rPr lang="en-US" sz="2400" dirty="0"/>
              <a:t>           - heavy rainfall and flash floods (Prikryl et al., 2018)</a:t>
            </a:r>
          </a:p>
          <a:p>
            <a:pPr marL="0" indent="0">
              <a:buNone/>
            </a:pPr>
            <a:r>
              <a:rPr lang="en-US" sz="2400" dirty="0"/>
              <a:t>     tend to follow arrivals of solar wind HSS/CIRs or ICMEs.</a:t>
            </a:r>
          </a:p>
          <a:p>
            <a:r>
              <a:rPr lang="en-US" sz="2400" dirty="0">
                <a:solidFill>
                  <a:prstClr val="black"/>
                </a:solidFill>
              </a:rPr>
              <a:t>The coupling of s</a:t>
            </a:r>
            <a:r>
              <a:rPr lang="en-US" sz="2400" dirty="0"/>
              <a:t>olar wind</a:t>
            </a:r>
            <a:r>
              <a:rPr lang="en-US" sz="2400" dirty="0">
                <a:solidFill>
                  <a:prstClr val="black"/>
                </a:solidFill>
              </a:rPr>
              <a:t> (e.g., solar wind </a:t>
            </a:r>
            <a:r>
              <a:rPr lang="en-US" sz="2400" dirty="0" err="1">
                <a:solidFill>
                  <a:prstClr val="black"/>
                </a:solidFill>
              </a:rPr>
              <a:t>Alfvén</a:t>
            </a:r>
            <a:r>
              <a:rPr lang="en-US" sz="2400" dirty="0">
                <a:solidFill>
                  <a:prstClr val="black"/>
                </a:solidFill>
              </a:rPr>
              <a:t> waves) </a:t>
            </a:r>
            <a:r>
              <a:rPr lang="en-US" sz="2400" dirty="0"/>
              <a:t>to magnetosphere-ionosphere-atmosphere</a:t>
            </a:r>
            <a:r>
              <a:rPr lang="en-US" sz="2400" dirty="0">
                <a:solidFill>
                  <a:prstClr val="black"/>
                </a:solidFill>
              </a:rPr>
              <a:t> generates atmospheric gravity waves (AGWs).</a:t>
            </a:r>
            <a:endParaRPr lang="en-US" sz="2400" dirty="0"/>
          </a:p>
          <a:p>
            <a:r>
              <a:rPr lang="en-US" sz="2400" dirty="0"/>
              <a:t>AGWs propagate globally from lower thermosphere at high latitudes upward &amp; downward, and can reach troposphere.</a:t>
            </a:r>
          </a:p>
          <a:p>
            <a:r>
              <a:rPr lang="en-US" sz="2400" dirty="0"/>
              <a:t>AGWs can trigger/release moist instabilities to initiate convection leading to precipitation (heavy snow or rainfall) and latent heat release provides energy to intensify storms</a:t>
            </a:r>
            <a:br>
              <a:rPr lang="en-US" sz="2400" dirty="0"/>
            </a:br>
            <a:endParaRPr lang="en-US" sz="2400" dirty="0"/>
          </a:p>
        </p:txBody>
      </p:sp>
    </p:spTree>
    <p:extLst>
      <p:ext uri="{BB962C8B-B14F-4D97-AF65-F5344CB8AC3E}">
        <p14:creationId xmlns:p14="http://schemas.microsoft.com/office/powerpoint/2010/main" val="9156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E505E-A259-4568-BADA-C4F046850A6C}"/>
              </a:ext>
            </a:extLst>
          </p:cNvPr>
          <p:cNvPicPr>
            <a:picLocks noChangeAspect="1"/>
          </p:cNvPicPr>
          <p:nvPr/>
        </p:nvPicPr>
        <p:blipFill>
          <a:blip r:embed="rId3"/>
          <a:stretch>
            <a:fillRect/>
          </a:stretch>
        </p:blipFill>
        <p:spPr>
          <a:xfrm>
            <a:off x="4891480" y="730399"/>
            <a:ext cx="3915366" cy="5315111"/>
          </a:xfrm>
          <a:prstGeom prst="rect">
            <a:avLst/>
          </a:prstGeom>
          <a:solidFill>
            <a:schemeClr val="bg1"/>
          </a:solidFill>
        </p:spPr>
      </p:pic>
      <p:sp>
        <p:nvSpPr>
          <p:cNvPr id="2" name="TextBox 1">
            <a:extLst>
              <a:ext uri="{FF2B5EF4-FFF2-40B4-BE49-F238E27FC236}">
                <a16:creationId xmlns:a16="http://schemas.microsoft.com/office/drawing/2014/main" id="{B313DF65-FD98-42F1-A2EE-01A04FA80C38}"/>
              </a:ext>
            </a:extLst>
          </p:cNvPr>
          <p:cNvSpPr txBox="1"/>
          <p:nvPr/>
        </p:nvSpPr>
        <p:spPr>
          <a:xfrm>
            <a:off x="0" y="25059"/>
            <a:ext cx="9180214" cy="646331"/>
          </a:xfrm>
          <a:prstGeom prst="rect">
            <a:avLst/>
          </a:prstGeom>
          <a:noFill/>
        </p:spPr>
        <p:txBody>
          <a:bodyPr wrap="square" rtlCol="0">
            <a:spAutoFit/>
          </a:bodyPr>
          <a:lstStyle/>
          <a:p>
            <a:pPr algn="ctr"/>
            <a:r>
              <a:rPr lang="en-US" sz="3600" dirty="0">
                <a:solidFill>
                  <a:srgbClr val="0070C0"/>
                </a:solidFill>
              </a:rPr>
              <a:t>Extreme events reported at EGU2020 NH1.6</a:t>
            </a:r>
            <a:endParaRPr lang="en-US" sz="3600" dirty="0"/>
          </a:p>
        </p:txBody>
      </p:sp>
      <p:sp>
        <p:nvSpPr>
          <p:cNvPr id="3" name="Content Placeholder 2">
            <a:extLst>
              <a:ext uri="{FF2B5EF4-FFF2-40B4-BE49-F238E27FC236}">
                <a16:creationId xmlns:a16="http://schemas.microsoft.com/office/drawing/2014/main" id="{B972D294-CBA5-42C9-AADF-6E0A400B6207}"/>
              </a:ext>
            </a:extLst>
          </p:cNvPr>
          <p:cNvSpPr>
            <a:spLocks noGrp="1"/>
          </p:cNvSpPr>
          <p:nvPr>
            <p:ph idx="1"/>
          </p:nvPr>
        </p:nvSpPr>
        <p:spPr>
          <a:xfrm>
            <a:off x="283265" y="764074"/>
            <a:ext cx="4288735" cy="4971708"/>
          </a:xfrm>
          <a:solidFill>
            <a:schemeClr val="bg1"/>
          </a:solidFill>
        </p:spPr>
        <p:txBody>
          <a:bodyPr/>
          <a:lstStyle/>
          <a:p>
            <a:pPr marL="0" indent="0">
              <a:buNone/>
            </a:pPr>
            <a:r>
              <a:rPr lang="en-US" sz="1400" dirty="0"/>
              <a:t>D1936 |EGU2020-10538 …an extreme rainfall event on </a:t>
            </a:r>
            <a:r>
              <a:rPr lang="en-US" sz="1400" b="1" dirty="0"/>
              <a:t>04 November 2015 </a:t>
            </a:r>
            <a:r>
              <a:rPr lang="en-US" sz="1400" dirty="0"/>
              <a:t>in the Alexandria region</a:t>
            </a:r>
          </a:p>
          <a:p>
            <a:pPr marL="0" indent="0">
              <a:buNone/>
            </a:pPr>
            <a:endParaRPr lang="en-US" sz="1400" dirty="0"/>
          </a:p>
          <a:p>
            <a:pPr marL="0" indent="0">
              <a:buNone/>
            </a:pPr>
            <a:r>
              <a:rPr lang="en-US" sz="1400" dirty="0"/>
              <a:t>D1939 |EGU2020-3881 …catastrophic flash flood occurred in Mallorca on </a:t>
            </a:r>
            <a:r>
              <a:rPr lang="en-US" sz="1400" b="1" dirty="0"/>
              <a:t>October 9th, 2018</a:t>
            </a:r>
          </a:p>
          <a:p>
            <a:pPr marL="0" indent="0">
              <a:buNone/>
            </a:pPr>
            <a:endParaRPr lang="en-US" sz="1400" b="1" dirty="0"/>
          </a:p>
          <a:p>
            <a:pPr marL="0" indent="0">
              <a:buNone/>
            </a:pPr>
            <a:r>
              <a:rPr lang="en-US" sz="1400" dirty="0"/>
              <a:t>D1941 |EGU2020-10453 …the </a:t>
            </a:r>
            <a:r>
              <a:rPr lang="en-US" sz="1400" b="1" dirty="0"/>
              <a:t>12-13 September 2019 </a:t>
            </a:r>
            <a:r>
              <a:rPr lang="en-US" sz="1400" dirty="0"/>
              <a:t>flash floods event in Eastern Spain</a:t>
            </a:r>
          </a:p>
          <a:p>
            <a:pPr marL="0" indent="0">
              <a:buNone/>
            </a:pPr>
            <a:endParaRPr lang="en-US" sz="1400" dirty="0"/>
          </a:p>
          <a:p>
            <a:pPr marL="0" indent="0">
              <a:buNone/>
            </a:pPr>
            <a:r>
              <a:rPr lang="en-US" sz="1400" dirty="0"/>
              <a:t>D1945 |EGU2020-17847 …A severe weather events hit Italy on </a:t>
            </a:r>
            <a:r>
              <a:rPr lang="en-US" sz="1400" b="1" dirty="0"/>
              <a:t>July 9-10, 2019 </a:t>
            </a:r>
            <a:r>
              <a:rPr lang="en-US" sz="1400" dirty="0"/>
              <a:t>causing heavy damages by the falling of large-size hail. </a:t>
            </a:r>
          </a:p>
          <a:p>
            <a:pPr marL="0" indent="0">
              <a:buNone/>
            </a:pPr>
            <a:endParaRPr lang="en-US" sz="1400" dirty="0"/>
          </a:p>
          <a:p>
            <a:pPr marL="0" indent="0">
              <a:buNone/>
            </a:pPr>
            <a:r>
              <a:rPr lang="en-US" sz="1400" dirty="0"/>
              <a:t>D1967 |EGU2020-14631 …During </a:t>
            </a:r>
            <a:r>
              <a:rPr lang="en-US" sz="1400" b="1" dirty="0"/>
              <a:t>22-24 June 2009</a:t>
            </a:r>
            <a:r>
              <a:rPr lang="en-US" sz="1400" dirty="0"/>
              <a:t>, Austria witnessed a rampant rainfall spell that spread across populated areas of the country. High-intensity rainfall caused 3000+ landslides in </a:t>
            </a:r>
            <a:r>
              <a:rPr lang="en-US" sz="1400" dirty="0" err="1"/>
              <a:t>Feldbach</a:t>
            </a:r>
            <a:r>
              <a:rPr lang="en-US" sz="1400" dirty="0"/>
              <a:t>, and property damages worth €10,000,000 in Styria itself.</a:t>
            </a:r>
          </a:p>
          <a:p>
            <a:pPr marL="0" indent="0">
              <a:buNone/>
            </a:pPr>
            <a:endParaRPr lang="en-US" sz="1400" dirty="0"/>
          </a:p>
        </p:txBody>
      </p:sp>
      <p:sp>
        <p:nvSpPr>
          <p:cNvPr id="5" name="Rectangle 4">
            <a:extLst>
              <a:ext uri="{FF2B5EF4-FFF2-40B4-BE49-F238E27FC236}">
                <a16:creationId xmlns:a16="http://schemas.microsoft.com/office/drawing/2014/main" id="{43B4E1F5-B0FB-4456-BDAE-DE5A0C6BE008}"/>
              </a:ext>
            </a:extLst>
          </p:cNvPr>
          <p:cNvSpPr/>
          <p:nvPr/>
        </p:nvSpPr>
        <p:spPr>
          <a:xfrm>
            <a:off x="1437360" y="6047744"/>
            <a:ext cx="7706640" cy="707886"/>
          </a:xfrm>
          <a:prstGeom prst="rect">
            <a:avLst/>
          </a:prstGeom>
          <a:solidFill>
            <a:schemeClr val="bg1"/>
          </a:solidFill>
        </p:spPr>
        <p:txBody>
          <a:bodyPr wrap="square">
            <a:spAutoFit/>
          </a:bodyPr>
          <a:lstStyle/>
          <a:p>
            <a:r>
              <a:rPr lang="en-US" sz="2000" dirty="0"/>
              <a:t>The SPE analysis of time series of green corona intensity and solar wind plasma parameters keyed to start dates of 5 extreme weather events</a:t>
            </a:r>
          </a:p>
        </p:txBody>
      </p:sp>
    </p:spTree>
    <p:extLst>
      <p:ext uri="{BB962C8B-B14F-4D97-AF65-F5344CB8AC3E}">
        <p14:creationId xmlns:p14="http://schemas.microsoft.com/office/powerpoint/2010/main" val="11124668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26226B-DE56-41AC-B8D5-16BF2AC55158}"/>
              </a:ext>
            </a:extLst>
          </p:cNvPr>
          <p:cNvPicPr>
            <a:picLocks noChangeAspect="1"/>
          </p:cNvPicPr>
          <p:nvPr/>
        </p:nvPicPr>
        <p:blipFill>
          <a:blip r:embed="rId3"/>
          <a:stretch>
            <a:fillRect/>
          </a:stretch>
        </p:blipFill>
        <p:spPr>
          <a:xfrm>
            <a:off x="4900650" y="755298"/>
            <a:ext cx="3897024" cy="5290212"/>
          </a:xfrm>
          <a:prstGeom prst="rect">
            <a:avLst/>
          </a:prstGeom>
          <a:solidFill>
            <a:schemeClr val="bg1"/>
          </a:solidFill>
        </p:spPr>
      </p:pic>
      <p:sp>
        <p:nvSpPr>
          <p:cNvPr id="2" name="TextBox 1">
            <a:extLst>
              <a:ext uri="{FF2B5EF4-FFF2-40B4-BE49-F238E27FC236}">
                <a16:creationId xmlns:a16="http://schemas.microsoft.com/office/drawing/2014/main" id="{B313DF65-FD98-42F1-A2EE-01A04FA80C38}"/>
              </a:ext>
            </a:extLst>
          </p:cNvPr>
          <p:cNvSpPr txBox="1"/>
          <p:nvPr/>
        </p:nvSpPr>
        <p:spPr>
          <a:xfrm>
            <a:off x="0" y="25059"/>
            <a:ext cx="9180214" cy="646331"/>
          </a:xfrm>
          <a:prstGeom prst="rect">
            <a:avLst/>
          </a:prstGeom>
          <a:noFill/>
        </p:spPr>
        <p:txBody>
          <a:bodyPr wrap="square" rtlCol="0">
            <a:spAutoFit/>
          </a:bodyPr>
          <a:lstStyle/>
          <a:p>
            <a:pPr algn="ctr"/>
            <a:r>
              <a:rPr lang="en-US" sz="3600" dirty="0">
                <a:solidFill>
                  <a:srgbClr val="0070C0"/>
                </a:solidFill>
              </a:rPr>
              <a:t>Extreme events similar to EGU2020 NH1.6 </a:t>
            </a:r>
            <a:endParaRPr lang="en-US" sz="3600" dirty="0"/>
          </a:p>
        </p:txBody>
      </p:sp>
      <p:sp>
        <p:nvSpPr>
          <p:cNvPr id="3" name="Content Placeholder 2">
            <a:extLst>
              <a:ext uri="{FF2B5EF4-FFF2-40B4-BE49-F238E27FC236}">
                <a16:creationId xmlns:a16="http://schemas.microsoft.com/office/drawing/2014/main" id="{B972D294-CBA5-42C9-AADF-6E0A400B6207}"/>
              </a:ext>
            </a:extLst>
          </p:cNvPr>
          <p:cNvSpPr>
            <a:spLocks noGrp="1"/>
          </p:cNvSpPr>
          <p:nvPr>
            <p:ph idx="1"/>
          </p:nvPr>
        </p:nvSpPr>
        <p:spPr>
          <a:xfrm>
            <a:off x="101600" y="764074"/>
            <a:ext cx="4692073" cy="4971708"/>
          </a:xfrm>
          <a:solidFill>
            <a:schemeClr val="bg1"/>
          </a:solidFill>
        </p:spPr>
        <p:txBody>
          <a:bodyPr/>
          <a:lstStyle/>
          <a:p>
            <a:pPr marL="0" indent="0">
              <a:buNone/>
            </a:pPr>
            <a:r>
              <a:rPr lang="en-US" sz="1400" b="1" dirty="0"/>
              <a:t>October 26 to 31, 2016 </a:t>
            </a:r>
            <a:r>
              <a:rPr lang="en-US" sz="1400" dirty="0"/>
              <a:t> Flash flood in Egypt</a:t>
            </a:r>
          </a:p>
          <a:p>
            <a:pPr marL="0" indent="0">
              <a:buNone/>
            </a:pPr>
            <a:endParaRPr lang="en-US" sz="1400" dirty="0"/>
          </a:p>
          <a:p>
            <a:pPr marL="0" indent="0">
              <a:buNone/>
            </a:pPr>
            <a:r>
              <a:rPr lang="en-US" sz="1400" b="1" dirty="0">
                <a:solidFill>
                  <a:prstClr val="black"/>
                </a:solidFill>
              </a:rPr>
              <a:t>October 25, 2015 </a:t>
            </a:r>
            <a:r>
              <a:rPr lang="en-US" sz="1400" dirty="0"/>
              <a:t>Floods struck Alexandria in Egypt</a:t>
            </a:r>
            <a:endParaRPr lang="en-US" sz="1400" b="1" dirty="0"/>
          </a:p>
          <a:p>
            <a:pPr marL="0" indent="0">
              <a:buNone/>
            </a:pPr>
            <a:endParaRPr lang="en-US" sz="1400" b="1" dirty="0"/>
          </a:p>
          <a:p>
            <a:pPr marL="0" indent="0">
              <a:buNone/>
            </a:pPr>
            <a:r>
              <a:rPr lang="en-US" sz="1400" b="1" dirty="0"/>
              <a:t>October 30, 2013 </a:t>
            </a:r>
            <a:r>
              <a:rPr lang="en-US" sz="1400" dirty="0"/>
              <a:t>Flash Floods in Balearic Islands, Spain</a:t>
            </a:r>
          </a:p>
          <a:p>
            <a:pPr marL="0" indent="0">
              <a:buNone/>
            </a:pPr>
            <a:endParaRPr lang="en-US" sz="1400" dirty="0"/>
          </a:p>
          <a:p>
            <a:pPr marL="0" indent="0">
              <a:buNone/>
            </a:pPr>
            <a:r>
              <a:rPr lang="en-US" sz="1400" b="1" dirty="0"/>
              <a:t>Nov. 28 – 29, 2017 </a:t>
            </a:r>
            <a:r>
              <a:rPr lang="en-US" sz="1400" dirty="0"/>
              <a:t>Heavy Rain Floods, Andalusia, Spain</a:t>
            </a:r>
          </a:p>
          <a:p>
            <a:pPr marL="0" indent="0">
              <a:buNone/>
            </a:pPr>
            <a:endParaRPr lang="en-US" sz="1400" dirty="0"/>
          </a:p>
          <a:p>
            <a:pPr marL="0" indent="0">
              <a:buNone/>
            </a:pPr>
            <a:r>
              <a:rPr lang="en-US" sz="1400" b="1" dirty="0"/>
              <a:t>June 2-3, 2018 </a:t>
            </a:r>
            <a:r>
              <a:rPr lang="en-US" sz="1400" dirty="0"/>
              <a:t>Torrential rain in parts of southern Spain</a:t>
            </a:r>
          </a:p>
          <a:p>
            <a:pPr marL="0" indent="0">
              <a:buNone/>
            </a:pPr>
            <a:endParaRPr lang="en-US" sz="1400" dirty="0"/>
          </a:p>
          <a:p>
            <a:pPr marL="0" indent="0">
              <a:buNone/>
            </a:pPr>
            <a:r>
              <a:rPr lang="en-US" sz="1400" b="1" dirty="0"/>
              <a:t>November 10-13, 2013 </a:t>
            </a:r>
            <a:r>
              <a:rPr lang="en-US" sz="1400" dirty="0"/>
              <a:t>Floods in Abruzzo and Marche, Italy </a:t>
            </a:r>
          </a:p>
          <a:p>
            <a:pPr marL="0" indent="0">
              <a:buNone/>
            </a:pPr>
            <a:endParaRPr lang="en-US" sz="1400" dirty="0"/>
          </a:p>
          <a:p>
            <a:pPr marL="0" indent="0">
              <a:buNone/>
            </a:pPr>
            <a:r>
              <a:rPr lang="en-US" sz="1400" b="1" dirty="0"/>
              <a:t>August 2, 2014</a:t>
            </a:r>
            <a:r>
              <a:rPr lang="en-US" sz="1400" dirty="0"/>
              <a:t> Flash Floods in Treviso, Italy </a:t>
            </a:r>
          </a:p>
          <a:p>
            <a:pPr marL="0" indent="0">
              <a:buNone/>
            </a:pPr>
            <a:endParaRPr lang="en-US" sz="1400" dirty="0"/>
          </a:p>
          <a:p>
            <a:pPr marL="0" indent="0">
              <a:buNone/>
            </a:pPr>
            <a:r>
              <a:rPr lang="en-US" sz="1400" b="1" dirty="0"/>
              <a:t>May 31 to June 1, 2018 </a:t>
            </a:r>
            <a:r>
              <a:rPr lang="en-US" sz="1400" dirty="0"/>
              <a:t>Storms Bring Damaging Floods to Parts of Northern and Central Europe</a:t>
            </a:r>
          </a:p>
          <a:p>
            <a:pPr marL="0" indent="0">
              <a:buNone/>
            </a:pPr>
            <a:endParaRPr lang="en-US" sz="1400" dirty="0"/>
          </a:p>
          <a:p>
            <a:pPr marL="0" indent="0">
              <a:buNone/>
            </a:pPr>
            <a:r>
              <a:rPr lang="en-US" sz="1400" b="1" dirty="0"/>
              <a:t>November 15-17, 2019 </a:t>
            </a:r>
            <a:r>
              <a:rPr lang="en-US" sz="1400" dirty="0"/>
              <a:t>Heavy Rain Triggers Deadly Landslides and Floods in Austria</a:t>
            </a:r>
          </a:p>
        </p:txBody>
      </p:sp>
      <p:sp>
        <p:nvSpPr>
          <p:cNvPr id="5" name="Rectangle 4">
            <a:extLst>
              <a:ext uri="{FF2B5EF4-FFF2-40B4-BE49-F238E27FC236}">
                <a16:creationId xmlns:a16="http://schemas.microsoft.com/office/drawing/2014/main" id="{43B4E1F5-B0FB-4456-BDAE-DE5A0C6BE008}"/>
              </a:ext>
            </a:extLst>
          </p:cNvPr>
          <p:cNvSpPr/>
          <p:nvPr/>
        </p:nvSpPr>
        <p:spPr>
          <a:xfrm>
            <a:off x="1437360" y="6047744"/>
            <a:ext cx="7706640" cy="707886"/>
          </a:xfrm>
          <a:prstGeom prst="rect">
            <a:avLst/>
          </a:prstGeom>
          <a:solidFill>
            <a:schemeClr val="bg1"/>
          </a:solidFill>
        </p:spPr>
        <p:txBody>
          <a:bodyPr wrap="square">
            <a:spAutoFit/>
          </a:bodyPr>
          <a:lstStyle/>
          <a:p>
            <a:r>
              <a:rPr lang="en-US" sz="2000" dirty="0"/>
              <a:t>The SPE analysis of time series of green corona intensity and solar wind plasma parameters keyed to start dates of 9 extreme weather events</a:t>
            </a:r>
          </a:p>
        </p:txBody>
      </p:sp>
    </p:spTree>
    <p:extLst>
      <p:ext uri="{BB962C8B-B14F-4D97-AF65-F5344CB8AC3E}">
        <p14:creationId xmlns:p14="http://schemas.microsoft.com/office/powerpoint/2010/main" val="11358469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24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29135"/>
            <a:ext cx="9144000" cy="990600"/>
          </a:xfrm>
        </p:spPr>
        <p:txBody>
          <a:bodyPr/>
          <a:lstStyle/>
          <a:p>
            <a:pPr algn="l"/>
            <a:r>
              <a:rPr lang="en-US" altLang="en-US" sz="4000" dirty="0">
                <a:solidFill>
                  <a:srgbClr val="0070C0"/>
                </a:solidFill>
                <a:cs typeface="Times New Roman" panose="02020603050405020304" pitchFamily="18" charset="0"/>
              </a:rPr>
              <a:t>Solar wind – magnetosphere – ionosphere – atmosphere coupling </a:t>
            </a:r>
          </a:p>
        </p:txBody>
      </p:sp>
      <p:pic>
        <p:nvPicPr>
          <p:cNvPr id="2" name="Picture 1"/>
          <p:cNvPicPr>
            <a:picLocks noChangeAspect="1"/>
          </p:cNvPicPr>
          <p:nvPr/>
        </p:nvPicPr>
        <p:blipFill>
          <a:blip r:embed="rId5"/>
          <a:stretch>
            <a:fillRect/>
          </a:stretch>
        </p:blipFill>
        <p:spPr>
          <a:xfrm>
            <a:off x="0" y="1849605"/>
            <a:ext cx="9144000" cy="3701003"/>
          </a:xfrm>
          <a:prstGeom prst="rect">
            <a:avLst/>
          </a:prstGeom>
        </p:spPr>
      </p:pic>
      <p:sp>
        <p:nvSpPr>
          <p:cNvPr id="3" name="Rectangle 2"/>
          <p:cNvSpPr/>
          <p:nvPr/>
        </p:nvSpPr>
        <p:spPr>
          <a:xfrm>
            <a:off x="-90311" y="5768623"/>
            <a:ext cx="9234311" cy="46166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http://www.ava.fmi.fi/~minna/researchseminar/lectures/Eijanluento.pdf</a:t>
            </a:r>
          </a:p>
        </p:txBody>
      </p:sp>
      <p:pic>
        <p:nvPicPr>
          <p:cNvPr id="4" name="Picture 3"/>
          <p:cNvPicPr>
            <a:picLocks noChangeAspect="1"/>
          </p:cNvPicPr>
          <p:nvPr/>
        </p:nvPicPr>
        <p:blipFill>
          <a:blip r:embed="rId6"/>
          <a:stretch>
            <a:fillRect/>
          </a:stretch>
        </p:blipFill>
        <p:spPr>
          <a:xfrm>
            <a:off x="3643254" y="2344171"/>
            <a:ext cx="2467539" cy="1827803"/>
          </a:xfrm>
          <a:prstGeom prst="rect">
            <a:avLst/>
          </a:prstGeom>
        </p:spPr>
      </p:pic>
      <p:sp>
        <p:nvSpPr>
          <p:cNvPr id="5" name="Rectangle 4"/>
          <p:cNvSpPr/>
          <p:nvPr/>
        </p:nvSpPr>
        <p:spPr>
          <a:xfrm>
            <a:off x="2721218" y="3524803"/>
            <a:ext cx="2456891"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itchFamily="34" charset="0"/>
                <a:ea typeface="MS PGothic" pitchFamily="34" charset="-128"/>
                <a:cs typeface="+mn-cs"/>
              </a:rPr>
              <a:t>Alfvén</a:t>
            </a:r>
            <a:r>
              <a:rPr kumimoji="0" lang="en-US" sz="32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rPr>
              <a:t> waves </a:t>
            </a:r>
          </a:p>
        </p:txBody>
      </p:sp>
      <p:pic>
        <p:nvPicPr>
          <p:cNvPr id="6" name="Picture 5"/>
          <p:cNvPicPr>
            <a:picLocks noChangeAspect="1"/>
          </p:cNvPicPr>
          <p:nvPr/>
        </p:nvPicPr>
        <p:blipFill>
          <a:blip r:embed="rId7"/>
          <a:stretch>
            <a:fillRect/>
          </a:stretch>
        </p:blipFill>
        <p:spPr>
          <a:xfrm>
            <a:off x="5858956" y="396199"/>
            <a:ext cx="2040371" cy="4047830"/>
          </a:xfrm>
          <a:prstGeom prst="rect">
            <a:avLst/>
          </a:prstGeom>
        </p:spPr>
      </p:pic>
      <p:sp>
        <p:nvSpPr>
          <p:cNvPr id="8" name="Rectangle 7"/>
          <p:cNvSpPr/>
          <p:nvPr/>
        </p:nvSpPr>
        <p:spPr>
          <a:xfrm>
            <a:off x="7250240" y="785748"/>
            <a:ext cx="1980029" cy="954107"/>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Calibri" pitchFamily="34" charset="0"/>
                <a:ea typeface="MS PGothic" pitchFamily="34" charset="-128"/>
                <a:cs typeface="+mn-cs"/>
              </a:rPr>
              <a:t>Ionospheric</a:t>
            </a:r>
            <a:r>
              <a:rPr kumimoji="0" lang="en-US" sz="2800" b="0" i="0" u="none" strike="noStrike" kern="1200" cap="none" spc="0" normalizeH="0" baseline="0" noProof="0" dirty="0">
                <a:ln>
                  <a:noFill/>
                </a:ln>
                <a:solidFill>
                  <a:srgbClr val="0070C0"/>
                </a:solidFill>
                <a:effectLst/>
                <a:uLnTx/>
                <a:uFillTx/>
                <a:latin typeface="Calibri" pitchFamily="34" charset="0"/>
                <a:ea typeface="MS PGothic" pitchFamily="34" charset="-128"/>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itchFamily="34" charset="0"/>
                <a:ea typeface="MS PGothic" pitchFamily="34" charset="-128"/>
                <a:cs typeface="+mn-cs"/>
              </a:rPr>
              <a:t>convection</a:t>
            </a:r>
          </a:p>
        </p:txBody>
      </p:sp>
      <p:pic>
        <p:nvPicPr>
          <p:cNvPr id="7" name="Audio 6">
            <a:hlinkClick r:id="" action="ppaction://media"/>
            <a:extLst>
              <a:ext uri="{FF2B5EF4-FFF2-40B4-BE49-F238E27FC236}">
                <a16:creationId xmlns:a16="http://schemas.microsoft.com/office/drawing/2014/main" id="{3462E801-B9FD-45F7-9A47-145C4D3E50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4634898"/>
      </p:ext>
    </p:extLst>
  </p:cSld>
  <p:clrMapOvr>
    <a:masterClrMapping/>
  </p:clrMapOvr>
  <mc:AlternateContent xmlns:mc="http://schemas.openxmlformats.org/markup-compatibility/2006" xmlns:p14="http://schemas.microsoft.com/office/powerpoint/2010/main">
    <mc:Choice Requires="p14">
      <p:transition spd="slow" p14:dur="2000" advTm="25229"/>
    </mc:Choice>
    <mc:Fallback xmlns="">
      <p:transition spd="slow" advTm="2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4661" y="89547"/>
            <a:ext cx="8780882" cy="5129725"/>
          </a:xfrm>
          <a:prstGeom prst="rect">
            <a:avLst/>
          </a:prstGeom>
        </p:spPr>
      </p:pic>
      <p:sp>
        <p:nvSpPr>
          <p:cNvPr id="5" name="Rectangle 4"/>
          <p:cNvSpPr/>
          <p:nvPr/>
        </p:nvSpPr>
        <p:spPr>
          <a:xfrm>
            <a:off x="-1" y="5352948"/>
            <a:ext cx="9143999" cy="1384995"/>
          </a:xfrm>
          <a:prstGeom prst="rect">
            <a:avLst/>
          </a:prstGeom>
          <a:solidFill>
            <a:srgbClr val="00B0F0"/>
          </a:solidFill>
        </p:spPr>
        <p:txBody>
          <a:bodyPr wrap="square">
            <a:spAutoFit/>
          </a:bodyPr>
          <a:lstStyle/>
          <a:p>
            <a:r>
              <a:rPr lang="en-US" sz="2800" b="1" dirty="0" err="1">
                <a:solidFill>
                  <a:prstClr val="white"/>
                </a:solidFill>
              </a:rPr>
              <a:t>Mayr</a:t>
            </a:r>
            <a:r>
              <a:rPr lang="en-US" sz="2800" b="1" dirty="0">
                <a:solidFill>
                  <a:prstClr val="white"/>
                </a:solidFill>
              </a:rPr>
              <a:t> et al. (1990), </a:t>
            </a:r>
            <a:r>
              <a:rPr lang="en-US" sz="2800" b="1" dirty="0" err="1">
                <a:solidFill>
                  <a:prstClr val="white"/>
                </a:solidFill>
              </a:rPr>
              <a:t>Thermospheric</a:t>
            </a:r>
            <a:r>
              <a:rPr lang="en-US" sz="2800" b="1" dirty="0">
                <a:solidFill>
                  <a:prstClr val="white"/>
                </a:solidFill>
              </a:rPr>
              <a:t> gravity waves: Observations and interpretation using the transfer function model   -   Space Science Reviews 54, 297–375. </a:t>
            </a:r>
          </a:p>
        </p:txBody>
      </p:sp>
      <p:pic>
        <p:nvPicPr>
          <p:cNvPr id="2" name="Audio 1">
            <a:hlinkClick r:id="" action="ppaction://media"/>
            <a:extLst>
              <a:ext uri="{FF2B5EF4-FFF2-40B4-BE49-F238E27FC236}">
                <a16:creationId xmlns:a16="http://schemas.microsoft.com/office/drawing/2014/main" id="{D1D45535-78DB-42D1-A58A-D77ADFB3B1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7832085"/>
      </p:ext>
    </p:extLst>
  </p:cSld>
  <p:clrMapOvr>
    <a:masterClrMapping/>
  </p:clrMapOvr>
  <mc:AlternateContent xmlns:mc="http://schemas.openxmlformats.org/markup-compatibility/2006" xmlns:p14="http://schemas.microsoft.com/office/powerpoint/2010/main">
    <mc:Choice Requires="p14">
      <p:transition spd="slow" p14:dur="2000" advTm="14209"/>
    </mc:Choice>
    <mc:Fallback xmlns="">
      <p:transition spd="slow"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956"/>
          <a:stretch/>
        </p:blipFill>
        <p:spPr>
          <a:xfrm>
            <a:off x="135512" y="2293846"/>
            <a:ext cx="4436486" cy="3685713"/>
          </a:xfrm>
          <a:prstGeom prst="rect">
            <a:avLst/>
          </a:prstGeom>
        </p:spPr>
      </p:pic>
      <p:sp>
        <p:nvSpPr>
          <p:cNvPr id="7170" name="Title 1"/>
          <p:cNvSpPr>
            <a:spLocks noGrp="1"/>
          </p:cNvSpPr>
          <p:nvPr>
            <p:ph type="title"/>
          </p:nvPr>
        </p:nvSpPr>
        <p:spPr>
          <a:xfrm>
            <a:off x="309467" y="178205"/>
            <a:ext cx="6687239" cy="585572"/>
          </a:xfrm>
        </p:spPr>
        <p:txBody>
          <a:bodyPr/>
          <a:lstStyle/>
          <a:p>
            <a:pPr algn="l" eaLnBrk="1" hangingPunct="1"/>
            <a:r>
              <a:rPr lang="en-US" dirty="0">
                <a:solidFill>
                  <a:srgbClr val="1955B7"/>
                </a:solidFill>
              </a:rPr>
              <a:t>Motivation &amp; Introduction</a:t>
            </a:r>
            <a:endParaRPr lang="en-US" b="1" dirty="0">
              <a:solidFill>
                <a:srgbClr val="1955B7"/>
              </a:solidFill>
            </a:endParaRPr>
          </a:p>
        </p:txBody>
      </p:sp>
      <p:sp>
        <p:nvSpPr>
          <p:cNvPr id="7171" name="Content Placeholder 2"/>
          <p:cNvSpPr>
            <a:spLocks noGrp="1"/>
          </p:cNvSpPr>
          <p:nvPr>
            <p:ph idx="1"/>
          </p:nvPr>
        </p:nvSpPr>
        <p:spPr>
          <a:xfrm>
            <a:off x="-4" y="874489"/>
            <a:ext cx="9144004" cy="680828"/>
          </a:xfrm>
        </p:spPr>
        <p:txBody>
          <a:bodyPr/>
          <a:lstStyle/>
          <a:p>
            <a:pPr marL="0" indent="0">
              <a:buNone/>
            </a:pPr>
            <a:r>
              <a:rPr lang="en-US" sz="2800" dirty="0"/>
              <a:t>• </a:t>
            </a:r>
            <a:r>
              <a:rPr lang="en-US" dirty="0">
                <a:solidFill>
                  <a:prstClr val="black"/>
                </a:solidFill>
                <a:cs typeface="Times New Roman" pitchFamily="18" charset="0"/>
              </a:rPr>
              <a:t>Wilcox effect   </a:t>
            </a:r>
            <a:r>
              <a:rPr lang="en-US" sz="2400" dirty="0">
                <a:solidFill>
                  <a:prstClr val="black"/>
                </a:solidFill>
                <a:cs typeface="Times New Roman" pitchFamily="18" charset="0"/>
              </a:rPr>
              <a:t>(</a:t>
            </a:r>
            <a:r>
              <a:rPr lang="en-GB" sz="2400" dirty="0"/>
              <a:t>Wilcox J. M., et al., Science, 180, 185-186, 1973.</a:t>
            </a:r>
            <a:r>
              <a:rPr lang="en-CA" sz="2400" dirty="0">
                <a:solidFill>
                  <a:prstClr val="black"/>
                </a:solidFill>
              </a:rPr>
              <a:t>)</a:t>
            </a:r>
            <a:endParaRPr lang="en-US" sz="2400" dirty="0">
              <a:solidFill>
                <a:prstClr val="black"/>
              </a:solidFill>
            </a:endParaRPr>
          </a:p>
          <a:p>
            <a:pPr marL="0" indent="0" eaLnBrk="1" hangingPunct="1">
              <a:buNone/>
            </a:pPr>
            <a:endParaRPr lang="en-US" sz="2400" dirty="0"/>
          </a:p>
        </p:txBody>
      </p:sp>
      <p:sp>
        <p:nvSpPr>
          <p:cNvPr id="8" name="TextBox 7"/>
          <p:cNvSpPr txBox="1"/>
          <p:nvPr/>
        </p:nvSpPr>
        <p:spPr>
          <a:xfrm>
            <a:off x="1231416" y="1462849"/>
            <a:ext cx="2707664" cy="830997"/>
          </a:xfrm>
          <a:prstGeom prst="rect">
            <a:avLst/>
          </a:prstGeom>
          <a:noFill/>
        </p:spPr>
        <p:txBody>
          <a:bodyPr wrap="none" rtlCol="0">
            <a:spAutoFit/>
          </a:bodyPr>
          <a:lstStyle/>
          <a:p>
            <a:r>
              <a:rPr lang="en-CA" sz="2400" dirty="0">
                <a:solidFill>
                  <a:prstClr val="black"/>
                </a:solidFill>
              </a:rPr>
              <a:t>Nov-Mar </a:t>
            </a:r>
            <a:r>
              <a:rPr lang="en-US" sz="2400" dirty="0"/>
              <a:t>1963-1973</a:t>
            </a:r>
          </a:p>
          <a:p>
            <a:r>
              <a:rPr lang="en-US" sz="2400" b="1" dirty="0"/>
              <a:t>Vorticity Area Index</a:t>
            </a:r>
          </a:p>
        </p:txBody>
      </p:sp>
      <p:pic>
        <p:nvPicPr>
          <p:cNvPr id="14" name="Picture 13">
            <a:extLst>
              <a:ext uri="{FF2B5EF4-FFF2-40B4-BE49-F238E27FC236}">
                <a16:creationId xmlns:a16="http://schemas.microsoft.com/office/drawing/2014/main" id="{D43AB7CA-53EC-48FF-A625-77004648BD2A}"/>
              </a:ext>
            </a:extLst>
          </p:cNvPr>
          <p:cNvPicPr>
            <a:picLocks noChangeAspect="1"/>
          </p:cNvPicPr>
          <p:nvPr/>
        </p:nvPicPr>
        <p:blipFill>
          <a:blip r:embed="rId6"/>
          <a:stretch>
            <a:fillRect/>
          </a:stretch>
        </p:blipFill>
        <p:spPr>
          <a:xfrm>
            <a:off x="4571998" y="2085654"/>
            <a:ext cx="4294473" cy="3811712"/>
          </a:xfrm>
          <a:prstGeom prst="rect">
            <a:avLst/>
          </a:prstGeom>
        </p:spPr>
      </p:pic>
      <p:sp>
        <p:nvSpPr>
          <p:cNvPr id="15" name="Rectangle 14">
            <a:extLst>
              <a:ext uri="{FF2B5EF4-FFF2-40B4-BE49-F238E27FC236}">
                <a16:creationId xmlns:a16="http://schemas.microsoft.com/office/drawing/2014/main" id="{FFA21C63-F6BD-4A03-BD94-E96A0B739736}"/>
              </a:ext>
            </a:extLst>
          </p:cNvPr>
          <p:cNvSpPr>
            <a:spLocks noChangeArrowheads="1"/>
          </p:cNvSpPr>
          <p:nvPr/>
        </p:nvSpPr>
        <p:spPr bwMode="auto">
          <a:xfrm>
            <a:off x="294503" y="5993027"/>
            <a:ext cx="8491151" cy="584775"/>
          </a:xfrm>
          <a:prstGeom prst="rect">
            <a:avLst/>
          </a:prstGeom>
          <a:solidFill>
            <a:schemeClr val="bg1"/>
          </a:solidFill>
          <a:ln w="9525">
            <a:noFill/>
            <a:miter lim="800000"/>
            <a:headEnd/>
            <a:tailEnd/>
          </a:ln>
          <a:effectLst/>
        </p:spPr>
        <p:txBody>
          <a:bodyPr wrap="square">
            <a:spAutoFit/>
          </a:bodyPr>
          <a:lstStyle/>
          <a:p>
            <a:r>
              <a:rPr lang="en-CA" sz="3200" dirty="0">
                <a:solidFill>
                  <a:prstClr val="black"/>
                </a:solidFill>
              </a:rPr>
              <a:t>Wilcox et al., J. Atmos. </a:t>
            </a:r>
            <a:r>
              <a:rPr lang="en-CA" sz="3200" dirty="0" err="1">
                <a:solidFill>
                  <a:prstClr val="black"/>
                </a:solidFill>
              </a:rPr>
              <a:t>Sci</a:t>
            </a:r>
            <a:r>
              <a:rPr lang="en-CA" sz="3200" dirty="0">
                <a:solidFill>
                  <a:prstClr val="black"/>
                </a:solidFill>
              </a:rPr>
              <a:t>, Vol. 31, 581-588, 1974.</a:t>
            </a:r>
            <a:endParaRPr lang="en-US" sz="3200" dirty="0">
              <a:solidFill>
                <a:prstClr val="black"/>
              </a:solidFill>
            </a:endParaRPr>
          </a:p>
        </p:txBody>
      </p:sp>
      <p:pic>
        <p:nvPicPr>
          <p:cNvPr id="3" name="Audio 2">
            <a:hlinkClick r:id="" action="ppaction://media"/>
            <a:extLst>
              <a:ext uri="{FF2B5EF4-FFF2-40B4-BE49-F238E27FC236}">
                <a16:creationId xmlns:a16="http://schemas.microsoft.com/office/drawing/2014/main" id="{430A7294-E7AA-41E4-9D57-3F9EE8ABC3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224788"/>
      </p:ext>
    </p:extLst>
  </p:cSld>
  <p:clrMapOvr>
    <a:masterClrMapping/>
  </p:clrMapOvr>
  <p:transition advTm="411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9467" y="178205"/>
            <a:ext cx="6687239" cy="585572"/>
          </a:xfrm>
        </p:spPr>
        <p:txBody>
          <a:bodyPr/>
          <a:lstStyle/>
          <a:p>
            <a:pPr algn="l" eaLnBrk="1" hangingPunct="1"/>
            <a:r>
              <a:rPr lang="en-US" dirty="0">
                <a:solidFill>
                  <a:srgbClr val="1955B7"/>
                </a:solidFill>
              </a:rPr>
              <a:t>Motivation &amp; Introduction</a:t>
            </a:r>
            <a:endParaRPr lang="en-US" b="1" dirty="0">
              <a:solidFill>
                <a:srgbClr val="1955B7"/>
              </a:solidFill>
            </a:endParaRPr>
          </a:p>
        </p:txBody>
      </p:sp>
      <p:sp>
        <p:nvSpPr>
          <p:cNvPr id="7171" name="Content Placeholder 2"/>
          <p:cNvSpPr>
            <a:spLocks noGrp="1"/>
          </p:cNvSpPr>
          <p:nvPr>
            <p:ph idx="1"/>
          </p:nvPr>
        </p:nvSpPr>
        <p:spPr>
          <a:xfrm>
            <a:off x="-4" y="874489"/>
            <a:ext cx="9144004" cy="1211165"/>
          </a:xfrm>
        </p:spPr>
        <p:txBody>
          <a:bodyPr/>
          <a:lstStyle/>
          <a:p>
            <a:pPr marL="0" indent="0">
              <a:buNone/>
            </a:pPr>
            <a:r>
              <a:rPr lang="en-US" sz="2800" dirty="0"/>
              <a:t>• </a:t>
            </a:r>
            <a:r>
              <a:rPr lang="en-US" dirty="0">
                <a:solidFill>
                  <a:prstClr val="black"/>
                </a:solidFill>
                <a:cs typeface="Times New Roman" pitchFamily="18" charset="0"/>
              </a:rPr>
              <a:t>Wilcox effect   </a:t>
            </a:r>
            <a:r>
              <a:rPr lang="en-US" sz="2400" dirty="0">
                <a:solidFill>
                  <a:prstClr val="black"/>
                </a:solidFill>
                <a:cs typeface="Times New Roman" pitchFamily="18" charset="0"/>
              </a:rPr>
              <a:t>(</a:t>
            </a:r>
            <a:r>
              <a:rPr lang="en-GB" sz="2400" dirty="0"/>
              <a:t>Wilcox J. M., et al., Science, 180, 185-186, 1973.</a:t>
            </a:r>
            <a:r>
              <a:rPr lang="en-CA" sz="2400" dirty="0">
                <a:solidFill>
                  <a:prstClr val="black"/>
                </a:solidFill>
              </a:rPr>
              <a:t>)</a:t>
            </a:r>
          </a:p>
          <a:p>
            <a:pPr marL="0" indent="0">
              <a:buNone/>
            </a:pPr>
            <a:r>
              <a:rPr lang="en-US" sz="2800" dirty="0"/>
              <a:t>•</a:t>
            </a:r>
            <a:r>
              <a:rPr lang="en-US" dirty="0"/>
              <a:t> </a:t>
            </a:r>
            <a:r>
              <a:rPr lang="en-US" sz="3000" dirty="0"/>
              <a:t>Confirmed in the Northern and Southern Hemispheres</a:t>
            </a:r>
          </a:p>
        </p:txBody>
      </p:sp>
      <p:pic>
        <p:nvPicPr>
          <p:cNvPr id="9" name="Picture 2" descr="ms1_fig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3132" y="2013735"/>
            <a:ext cx="4471930" cy="4487038"/>
          </a:xfrm>
          <a:prstGeom prst="rect">
            <a:avLst/>
          </a:prstGeom>
          <a:solidFill>
            <a:schemeClr val="bg1"/>
          </a:solidFill>
          <a:ln>
            <a:noFill/>
          </a:ln>
        </p:spPr>
      </p:pic>
      <p:sp>
        <p:nvSpPr>
          <p:cNvPr id="10" name="Rectangle 4"/>
          <p:cNvSpPr>
            <a:spLocks noChangeArrowheads="1"/>
          </p:cNvSpPr>
          <p:nvPr/>
        </p:nvSpPr>
        <p:spPr bwMode="auto">
          <a:xfrm>
            <a:off x="2463132" y="6500773"/>
            <a:ext cx="4471930" cy="369332"/>
          </a:xfrm>
          <a:prstGeom prst="rect">
            <a:avLst/>
          </a:prstGeom>
          <a:solidFill>
            <a:schemeClr val="bg1"/>
          </a:solidFill>
          <a:ln w="9525">
            <a:noFill/>
            <a:miter lim="800000"/>
            <a:headEnd/>
            <a:tailEnd/>
          </a:ln>
          <a:effectLst/>
        </p:spPr>
        <p:txBody>
          <a:bodyPr wrap="square">
            <a:spAutoFit/>
          </a:bodyPr>
          <a:lstStyle/>
          <a:p>
            <a:r>
              <a:rPr lang="en-CA" dirty="0">
                <a:solidFill>
                  <a:prstClr val="black"/>
                </a:solidFill>
              </a:rPr>
              <a:t>Prikryl et al., </a:t>
            </a:r>
            <a:r>
              <a:rPr lang="de-DE" dirty="0">
                <a:solidFill>
                  <a:prstClr val="black"/>
                </a:solidFill>
              </a:rPr>
              <a:t>Ann. Geophys., 27, 1–30, 2009</a:t>
            </a:r>
            <a:r>
              <a:rPr lang="en-CA" dirty="0">
                <a:solidFill>
                  <a:prstClr val="black"/>
                </a:solidFill>
              </a:rPr>
              <a:t>.</a:t>
            </a:r>
            <a:endParaRPr lang="en-US" dirty="0">
              <a:solidFill>
                <a:prstClr val="black"/>
              </a:solidFill>
            </a:endParaRPr>
          </a:p>
        </p:txBody>
      </p:sp>
      <p:sp>
        <p:nvSpPr>
          <p:cNvPr id="11" name="Rectangle 10"/>
          <p:cNvSpPr/>
          <p:nvPr/>
        </p:nvSpPr>
        <p:spPr>
          <a:xfrm>
            <a:off x="4138862" y="2333932"/>
            <a:ext cx="778042" cy="3609667"/>
          </a:xfrm>
          <a:prstGeom prst="rect">
            <a:avLst/>
          </a:prstGeom>
          <a:solidFill>
            <a:srgbClr val="FFC000">
              <a:alpha val="25000"/>
            </a:srgbClr>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5EAEC9CF-DB2A-4C4C-A0B9-9EC5CA0042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771865"/>
      </p:ext>
    </p:extLst>
  </p:cSld>
  <p:clrMapOvr>
    <a:masterClrMapping/>
  </p:clrMapOvr>
  <p:transition advTm="14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a:xfrm>
            <a:off x="0" y="0"/>
            <a:ext cx="8991600" cy="994808"/>
          </a:xfrm>
        </p:spPr>
        <p:txBody>
          <a:bodyPr/>
          <a:lstStyle/>
          <a:p>
            <a:r>
              <a:rPr lang="en-US" sz="3600" dirty="0">
                <a:solidFill>
                  <a:srgbClr val="0070C0"/>
                </a:solidFill>
                <a:cs typeface="Times New Roman" pitchFamily="18" charset="0"/>
              </a:rPr>
              <a:t>Superposed epoch analysis of green corona solar wind parameters and VAI – Wilcox effect</a:t>
            </a:r>
          </a:p>
        </p:txBody>
      </p:sp>
      <p:sp>
        <p:nvSpPr>
          <p:cNvPr id="1124356" name="Rectangle 4"/>
          <p:cNvSpPr>
            <a:spLocks noChangeArrowheads="1"/>
          </p:cNvSpPr>
          <p:nvPr/>
        </p:nvSpPr>
        <p:spPr bwMode="auto">
          <a:xfrm>
            <a:off x="6153958" y="3803054"/>
            <a:ext cx="2877647" cy="646331"/>
          </a:xfrm>
          <a:prstGeom prst="rect">
            <a:avLst/>
          </a:prstGeom>
          <a:noFill/>
          <a:ln w="9525">
            <a:noFill/>
            <a:miter lim="800000"/>
            <a:headEnd/>
            <a:tailEnd/>
          </a:ln>
          <a:effectLst/>
        </p:spPr>
        <p:txBody>
          <a:bodyPr wrap="none">
            <a:spAutoFit/>
          </a:bodyPr>
          <a:lstStyle/>
          <a:p>
            <a:r>
              <a:rPr lang="en-CA" dirty="0">
                <a:solidFill>
                  <a:prstClr val="black"/>
                </a:solidFill>
              </a:rPr>
              <a:t>Prikryl et al., </a:t>
            </a:r>
            <a:r>
              <a:rPr lang="de-DE" dirty="0">
                <a:solidFill>
                  <a:prstClr val="black"/>
                </a:solidFill>
              </a:rPr>
              <a:t>Ann. Geophys., </a:t>
            </a:r>
          </a:p>
          <a:p>
            <a:r>
              <a:rPr lang="de-DE" dirty="0">
                <a:solidFill>
                  <a:prstClr val="black"/>
                </a:solidFill>
              </a:rPr>
              <a:t>27, 1–30, 2009</a:t>
            </a:r>
            <a:r>
              <a:rPr lang="en-CA" dirty="0">
                <a:solidFill>
                  <a:prstClr val="black"/>
                </a:solidFill>
              </a:rPr>
              <a:t>.</a:t>
            </a:r>
            <a:endParaRPr lang="en-US" dirty="0">
              <a:solidFill>
                <a:prstClr val="black"/>
              </a:solidFill>
            </a:endParaRPr>
          </a:p>
        </p:txBody>
      </p:sp>
      <p:sp>
        <p:nvSpPr>
          <p:cNvPr id="1124357" name="Text Box 5"/>
          <p:cNvSpPr txBox="1">
            <a:spLocks noChangeArrowheads="1"/>
          </p:cNvSpPr>
          <p:nvPr/>
        </p:nvSpPr>
        <p:spPr bwMode="auto">
          <a:xfrm>
            <a:off x="6172200" y="1752600"/>
            <a:ext cx="2819400" cy="1477328"/>
          </a:xfrm>
          <a:prstGeom prst="rect">
            <a:avLst/>
          </a:prstGeom>
          <a:noFill/>
          <a:ln w="9525">
            <a:noFill/>
            <a:miter lim="800000"/>
            <a:headEnd/>
            <a:tailEnd/>
          </a:ln>
          <a:effectLst/>
        </p:spPr>
        <p:txBody>
          <a:bodyPr>
            <a:spAutoFit/>
          </a:bodyPr>
          <a:lstStyle/>
          <a:p>
            <a:r>
              <a:rPr lang="en-CA" dirty="0">
                <a:solidFill>
                  <a:prstClr val="black"/>
                </a:solidFill>
              </a:rPr>
              <a:t>131 IMF sector </a:t>
            </a:r>
          </a:p>
          <a:p>
            <a:r>
              <a:rPr lang="en-CA" dirty="0">
                <a:solidFill>
                  <a:prstClr val="black"/>
                </a:solidFill>
              </a:rPr>
              <a:t>boundary crossings</a:t>
            </a:r>
          </a:p>
          <a:p>
            <a:r>
              <a:rPr lang="en-CA" dirty="0">
                <a:solidFill>
                  <a:prstClr val="black"/>
                </a:solidFill>
              </a:rPr>
              <a:t>Nov-Mar 1963-1973</a:t>
            </a:r>
          </a:p>
          <a:p>
            <a:r>
              <a:rPr lang="en-CA" b="1" dirty="0">
                <a:solidFill>
                  <a:prstClr val="black"/>
                </a:solidFill>
              </a:rPr>
              <a:t>Wilcox et al., Nature, 1975.</a:t>
            </a:r>
            <a:endParaRPr lang="en-US" b="1" dirty="0">
              <a:solidFill>
                <a:prstClr val="black"/>
              </a:solidFill>
            </a:endParaRPr>
          </a:p>
          <a:p>
            <a:endParaRPr lang="en-US" dirty="0">
              <a:solidFill>
                <a:prstClr val="black"/>
              </a:solidFill>
            </a:endParaRPr>
          </a:p>
        </p:txBody>
      </p:sp>
      <p:pic>
        <p:nvPicPr>
          <p:cNvPr id="173058" name="Picture 2" descr="ms1_fig2a"/>
          <p:cNvPicPr>
            <a:picLocks noChangeAspect="1" noChangeArrowheads="1"/>
          </p:cNvPicPr>
          <p:nvPr/>
        </p:nvPicPr>
        <p:blipFill>
          <a:blip r:embed="rId5"/>
          <a:srcRect/>
          <a:stretch>
            <a:fillRect/>
          </a:stretch>
        </p:blipFill>
        <p:spPr bwMode="auto">
          <a:xfrm>
            <a:off x="1931831" y="1080165"/>
            <a:ext cx="3642703" cy="2549893"/>
          </a:xfrm>
          <a:prstGeom prst="rect">
            <a:avLst/>
          </a:prstGeom>
          <a:noFill/>
          <a:ln w="9525">
            <a:noFill/>
            <a:miter lim="800000"/>
            <a:headEnd/>
            <a:tailEnd/>
          </a:ln>
        </p:spPr>
      </p:pic>
      <p:pic>
        <p:nvPicPr>
          <p:cNvPr id="173059" name="Picture 3" descr="ms1_fig2b"/>
          <p:cNvPicPr>
            <a:picLocks noChangeAspect="1" noChangeArrowheads="1"/>
          </p:cNvPicPr>
          <p:nvPr/>
        </p:nvPicPr>
        <p:blipFill>
          <a:blip r:embed="rId6"/>
          <a:srcRect/>
          <a:stretch>
            <a:fillRect/>
          </a:stretch>
        </p:blipFill>
        <p:spPr bwMode="auto">
          <a:xfrm>
            <a:off x="1815921" y="3715415"/>
            <a:ext cx="3439125" cy="2384988"/>
          </a:xfrm>
          <a:prstGeom prst="rect">
            <a:avLst/>
          </a:prstGeom>
          <a:solidFill>
            <a:schemeClr val="bg1"/>
          </a:solidFill>
          <a:ln w="9525">
            <a:noFill/>
            <a:miter lim="800000"/>
            <a:headEnd/>
            <a:tailEnd/>
          </a:ln>
        </p:spPr>
      </p:pic>
      <p:pic>
        <p:nvPicPr>
          <p:cNvPr id="2" name="Audio 1">
            <a:hlinkClick r:id="" action="ppaction://media"/>
            <a:extLst>
              <a:ext uri="{FF2B5EF4-FFF2-40B4-BE49-F238E27FC236}">
                <a16:creationId xmlns:a16="http://schemas.microsoft.com/office/drawing/2014/main" id="{14C8A5BD-0E95-4597-8B72-E33665B7A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3912932"/>
      </p:ext>
    </p:extLst>
  </p:cSld>
  <p:clrMapOvr>
    <a:masterClrMapping/>
  </p:clrMapOvr>
  <mc:AlternateContent xmlns:mc="http://schemas.openxmlformats.org/markup-compatibility/2006" xmlns:p14="http://schemas.microsoft.com/office/powerpoint/2010/main">
    <mc:Choice Requires="p14">
      <p:transition spd="slow" p14:dur="2000" advTm="55632"/>
    </mc:Choice>
    <mc:Fallback xmlns="">
      <p:transition spd="slow" advTm="5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771D1-BD35-401E-8981-55493549D027}"/>
              </a:ext>
            </a:extLst>
          </p:cNvPr>
          <p:cNvSpPr txBox="1"/>
          <p:nvPr/>
        </p:nvSpPr>
        <p:spPr>
          <a:xfrm>
            <a:off x="478613" y="-146957"/>
            <a:ext cx="8583744" cy="1754326"/>
          </a:xfrm>
          <a:prstGeom prst="rect">
            <a:avLst/>
          </a:prstGeom>
          <a:noFill/>
        </p:spPr>
        <p:txBody>
          <a:bodyPr wrap="square" rtlCol="0">
            <a:spAutoFit/>
          </a:bodyPr>
          <a:lstStyle/>
          <a:p>
            <a:r>
              <a:rPr lang="en-US" sz="4800" dirty="0">
                <a:solidFill>
                  <a:srgbClr val="0070C0"/>
                </a:solidFill>
              </a:rPr>
              <a:t>Explosive extratropical cyclones </a:t>
            </a:r>
          </a:p>
          <a:p>
            <a:r>
              <a:rPr lang="en-US" sz="3600" dirty="0"/>
              <a:t>Storm tracks obtained from the ERA-40</a:t>
            </a:r>
          </a:p>
          <a:p>
            <a:r>
              <a:rPr lang="fr-FR" sz="2400" dirty="0"/>
              <a:t>Prikryl et al., J. Atmos. Sol.-Terr. Phys., 149, 219–231, 2016.</a:t>
            </a:r>
          </a:p>
        </p:txBody>
      </p:sp>
      <p:pic>
        <p:nvPicPr>
          <p:cNvPr id="3" name="Picture 2">
            <a:extLst>
              <a:ext uri="{FF2B5EF4-FFF2-40B4-BE49-F238E27FC236}">
                <a16:creationId xmlns:a16="http://schemas.microsoft.com/office/drawing/2014/main" id="{C0C8A439-8CD0-4C47-A05E-B62D41C4A896}"/>
              </a:ext>
            </a:extLst>
          </p:cNvPr>
          <p:cNvPicPr>
            <a:picLocks noChangeAspect="1"/>
          </p:cNvPicPr>
          <p:nvPr/>
        </p:nvPicPr>
        <p:blipFill>
          <a:blip r:embed="rId5"/>
          <a:stretch>
            <a:fillRect/>
          </a:stretch>
        </p:blipFill>
        <p:spPr>
          <a:xfrm>
            <a:off x="2136064" y="1754327"/>
            <a:ext cx="4767630" cy="5103674"/>
          </a:xfrm>
          <a:prstGeom prst="rect">
            <a:avLst/>
          </a:prstGeom>
        </p:spPr>
      </p:pic>
      <p:pic>
        <p:nvPicPr>
          <p:cNvPr id="4" name="Audio 3">
            <a:hlinkClick r:id="" action="ppaction://media"/>
            <a:extLst>
              <a:ext uri="{FF2B5EF4-FFF2-40B4-BE49-F238E27FC236}">
                <a16:creationId xmlns:a16="http://schemas.microsoft.com/office/drawing/2014/main" id="{78CCF02C-EAAD-4843-B354-7BA9D01C1D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9913886"/>
      </p:ext>
    </p:extLst>
  </p:cSld>
  <p:clrMapOvr>
    <a:masterClrMapping/>
  </p:clrMapOvr>
  <p:transition advTm="267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49799"/>
          <a:stretch/>
        </p:blipFill>
        <p:spPr>
          <a:xfrm>
            <a:off x="4738820" y="80386"/>
            <a:ext cx="4426188" cy="6159431"/>
          </a:xfrm>
          <a:prstGeom prst="rect">
            <a:avLst/>
          </a:prstGeom>
          <a:solidFill>
            <a:schemeClr val="bg1"/>
          </a:solidFill>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2" y="2058347"/>
            <a:ext cx="4152834" cy="4445710"/>
          </a:xfrm>
          <a:prstGeom prst="rect">
            <a:avLst/>
          </a:prstGeom>
          <a:solidFill>
            <a:schemeClr val="bg1"/>
          </a:solidFill>
        </p:spPr>
      </p:pic>
      <p:sp>
        <p:nvSpPr>
          <p:cNvPr id="6" name="Rectangle 5"/>
          <p:cNvSpPr/>
          <p:nvPr/>
        </p:nvSpPr>
        <p:spPr>
          <a:xfrm>
            <a:off x="0" y="0"/>
            <a:ext cx="4734699" cy="1815882"/>
          </a:xfrm>
          <a:prstGeom prst="rect">
            <a:avLst/>
          </a:prstGeom>
        </p:spPr>
        <p:txBody>
          <a:bodyPr wrap="square">
            <a:spAutoFit/>
          </a:bodyPr>
          <a:lstStyle/>
          <a:p>
            <a:r>
              <a:rPr lang="en-US" sz="2800" dirty="0">
                <a:solidFill>
                  <a:prstClr val="black"/>
                </a:solidFill>
              </a:rPr>
              <a:t>The SPE analysis </a:t>
            </a:r>
            <a:r>
              <a:rPr lang="en-US" sz="2800" dirty="0">
                <a:solidFill>
                  <a:srgbClr val="FF0000"/>
                </a:solidFill>
              </a:rPr>
              <a:t>keyed to max growth rate (&lt;950mb) </a:t>
            </a:r>
            <a:r>
              <a:rPr lang="en-US" sz="2800" dirty="0">
                <a:solidFill>
                  <a:prstClr val="black"/>
                </a:solidFill>
              </a:rPr>
              <a:t>of 91 explosive </a:t>
            </a:r>
            <a:r>
              <a:rPr lang="en-US" sz="2800" dirty="0" err="1">
                <a:solidFill>
                  <a:prstClr val="black"/>
                </a:solidFill>
              </a:rPr>
              <a:t>extratropical</a:t>
            </a:r>
            <a:r>
              <a:rPr lang="en-US" sz="2800" dirty="0">
                <a:solidFill>
                  <a:prstClr val="black"/>
                </a:solidFill>
              </a:rPr>
              <a:t> cyclones in the Atlantic and Pacific</a:t>
            </a:r>
          </a:p>
        </p:txBody>
      </p:sp>
      <p:sp>
        <p:nvSpPr>
          <p:cNvPr id="7" name="Rectangle 6"/>
          <p:cNvSpPr/>
          <p:nvPr/>
        </p:nvSpPr>
        <p:spPr>
          <a:xfrm>
            <a:off x="538259" y="1967023"/>
            <a:ext cx="3512746" cy="40646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995759" y="6150114"/>
            <a:ext cx="3872663" cy="707886"/>
          </a:xfrm>
          <a:prstGeom prst="rect">
            <a:avLst/>
          </a:prstGeom>
          <a:solidFill>
            <a:schemeClr val="bg1"/>
          </a:solidFill>
        </p:spPr>
        <p:txBody>
          <a:bodyPr wrap="none" rtlCol="0">
            <a:spAutoFit/>
          </a:bodyPr>
          <a:lstStyle/>
          <a:p>
            <a:r>
              <a:rPr lang="en-US" sz="2000" b="1" dirty="0">
                <a:solidFill>
                  <a:srgbClr val="390498"/>
                </a:solidFill>
              </a:rPr>
              <a:t>CIR: Co-rotating Interaction Region</a:t>
            </a:r>
          </a:p>
          <a:p>
            <a:r>
              <a:rPr lang="en-US" sz="2000" dirty="0">
                <a:solidFill>
                  <a:srgbClr val="00B0F0"/>
                </a:solidFill>
              </a:rPr>
              <a:t>SBC: IMF Sector Boundary Crossing</a:t>
            </a:r>
          </a:p>
        </p:txBody>
      </p:sp>
      <p:sp>
        <p:nvSpPr>
          <p:cNvPr id="9" name="Rectangle 8"/>
          <p:cNvSpPr/>
          <p:nvPr/>
        </p:nvSpPr>
        <p:spPr>
          <a:xfrm>
            <a:off x="5136393" y="3010932"/>
            <a:ext cx="3870252" cy="19522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6482283"/>
            <a:ext cx="5065613" cy="338554"/>
          </a:xfrm>
          <a:prstGeom prst="rect">
            <a:avLst/>
          </a:prstGeom>
        </p:spPr>
        <p:txBody>
          <a:bodyPr wrap="square">
            <a:spAutoFit/>
          </a:bodyPr>
          <a:lstStyle/>
          <a:p>
            <a:r>
              <a:rPr lang="fr-FR" sz="1600" dirty="0">
                <a:solidFill>
                  <a:prstClr val="white"/>
                </a:solidFill>
              </a:rPr>
              <a:t>Prikryl et al., J. </a:t>
            </a:r>
            <a:r>
              <a:rPr lang="fr-FR" sz="1600" dirty="0" err="1">
                <a:solidFill>
                  <a:prstClr val="white"/>
                </a:solidFill>
              </a:rPr>
              <a:t>Atmos</a:t>
            </a:r>
            <a:r>
              <a:rPr lang="fr-FR" sz="1600" dirty="0">
                <a:solidFill>
                  <a:prstClr val="white"/>
                </a:solidFill>
              </a:rPr>
              <a:t>. Sol.-</a:t>
            </a:r>
            <a:r>
              <a:rPr lang="fr-FR" sz="1600" dirty="0" err="1">
                <a:solidFill>
                  <a:prstClr val="white"/>
                </a:solidFill>
              </a:rPr>
              <a:t>Terr</a:t>
            </a:r>
            <a:r>
              <a:rPr lang="fr-FR" sz="1600" dirty="0">
                <a:solidFill>
                  <a:prstClr val="white"/>
                </a:solidFill>
              </a:rPr>
              <a:t>. Phys., 149, 219–231, 2016.</a:t>
            </a:r>
          </a:p>
        </p:txBody>
      </p:sp>
      <p:sp>
        <p:nvSpPr>
          <p:cNvPr id="10" name="Rectangle 9"/>
          <p:cNvSpPr/>
          <p:nvPr/>
        </p:nvSpPr>
        <p:spPr>
          <a:xfrm>
            <a:off x="4691094" y="68037"/>
            <a:ext cx="4365324" cy="2792394"/>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 name="Audio 2">
            <a:hlinkClick r:id="" action="ppaction://media"/>
            <a:extLst>
              <a:ext uri="{FF2B5EF4-FFF2-40B4-BE49-F238E27FC236}">
                <a16:creationId xmlns:a16="http://schemas.microsoft.com/office/drawing/2014/main" id="{48A5C1C9-BF28-4528-97D0-0C10B6FE86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5186283"/>
      </p:ext>
    </p:extLst>
  </p:cSld>
  <p:clrMapOvr>
    <a:masterClrMapping/>
  </p:clrMapOvr>
  <mc:AlternateContent xmlns:mc="http://schemas.openxmlformats.org/markup-compatibility/2006" xmlns:p14="http://schemas.microsoft.com/office/powerpoint/2010/main">
    <mc:Choice Requires="p14">
      <p:transition spd="slow" p14:dur="2000" advTm="49269"/>
    </mc:Choice>
    <mc:Fallback xmlns="">
      <p:transition spd="slow" advTm="4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101098</TotalTime>
  <Words>2846</Words>
  <Application>Microsoft Office PowerPoint</Application>
  <PresentationFormat>On-screen Show (4:3)</PresentationFormat>
  <Paragraphs>220</Paragraphs>
  <Slides>27</Slides>
  <Notes>27</Notes>
  <HiddenSlides>0</HiddenSlides>
  <MMClips>23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AdvTTe692faf0</vt:lpstr>
      <vt:lpstr>Arial</vt:lpstr>
      <vt:lpstr>Calibri</vt:lpstr>
      <vt:lpstr>Tahoma</vt:lpstr>
      <vt:lpstr>Times New Roman</vt:lpstr>
      <vt:lpstr>Office Theme</vt:lpstr>
      <vt:lpstr>1_Office Theme</vt:lpstr>
      <vt:lpstr>4_Office Theme</vt:lpstr>
      <vt:lpstr>5_Office Theme</vt:lpstr>
      <vt:lpstr> Paul Prikryla,b,*, Vojto Rušinc, Pavel Šťastnýd, Maroš Turňad, Martina Zeleňákováe  aPhysics Department, University of New Brunswick, Fredericton, NB, Canada bGeomagnetic Laboratory, Natural Resources Canada, Ottawa, ON, Canada cAstronomical Institute, Slovak Academy of Sciences, Tatranská Lomnica, Slovakia dSlovak Hydrometeorological Institute, Bratislava, Slovakia eTechnical University of Košice, Košice, Slovakia  </vt:lpstr>
      <vt:lpstr>Outline</vt:lpstr>
      <vt:lpstr>Solar wind – magnetosphere – ionosphere – atmosphere coupling </vt:lpstr>
      <vt:lpstr>PowerPoint Presentation</vt:lpstr>
      <vt:lpstr>Motivation &amp; Introduction</vt:lpstr>
      <vt:lpstr>Motivation &amp; Introduction</vt:lpstr>
      <vt:lpstr>Superposed epoch analysis of green corona solar wind parameters and VAI – Wilcox effect</vt:lpstr>
      <vt:lpstr>PowerPoint Presentation</vt:lpstr>
      <vt:lpstr>PowerPoint Presentation</vt:lpstr>
      <vt:lpstr>PowerPoint Presentation</vt:lpstr>
      <vt:lpstr>PowerPoint Presentation</vt:lpstr>
      <vt:lpstr>Heavy rainfall and flash floods  in Slovakia</vt:lpstr>
      <vt:lpstr>PowerPoint Presentation</vt:lpstr>
      <vt:lpstr>PowerPoint Presentation</vt:lpstr>
      <vt:lpstr>PowerPoint Presentation</vt:lpstr>
      <vt:lpstr>PowerPoint Presentation</vt:lpstr>
      <vt:lpstr>PowerPoint Presentation</vt:lpstr>
      <vt:lpstr>PowerPoint Presentation</vt:lpstr>
      <vt:lpstr>Can convective bursts be triggered/initiated by aurorally-generated gravity waves?</vt:lpstr>
      <vt:lpstr>PowerPoint Presentation</vt:lpstr>
      <vt:lpstr> Ray tracing gravity waves</vt:lpstr>
      <vt:lpstr>PowerPoint Presentation</vt:lpstr>
      <vt:lpstr>Slantwise convection initiated by AGWs</vt:lpstr>
      <vt:lpstr>Summary and Conclusions</vt:lpstr>
      <vt:lpstr>PowerPoint Presentation</vt:lpstr>
      <vt:lpstr>PowerPoint Presentation</vt:lpstr>
      <vt:lpstr>PowerPoint Presentation</vt:lpstr>
    </vt:vector>
  </TitlesOfParts>
  <Company>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Casavant</dc:creator>
  <cp:lastModifiedBy>Paul Prikryl</cp:lastModifiedBy>
  <cp:revision>423</cp:revision>
  <dcterms:created xsi:type="dcterms:W3CDTF">2013-10-03T17:34:11Z</dcterms:created>
  <dcterms:modified xsi:type="dcterms:W3CDTF">2020-05-23T12:39:18Z</dcterms:modified>
</cp:coreProperties>
</file>