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r Mark" initials="CM" lastIdx="2" clrIdx="0">
    <p:extLst>
      <p:ext uri="{19B8F6BF-5375-455C-9EA6-DF929625EA0E}">
        <p15:presenceInfo xmlns:p15="http://schemas.microsoft.com/office/powerpoint/2012/main" userId="S-1-5-21-3781580678-689260438-1208428872-1600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FC6C3-DF32-444C-A06B-BEE2D07A50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5099524-9DB1-4E62-B916-184A8C6A12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86F58F3-AE9F-4B68-B8E0-C76A7144512F}"/>
              </a:ext>
            </a:extLst>
          </p:cNvPr>
          <p:cNvSpPr>
            <a:spLocks noGrp="1"/>
          </p:cNvSpPr>
          <p:nvPr>
            <p:ph type="dt" sz="half" idx="10"/>
          </p:nvPr>
        </p:nvSpPr>
        <p:spPr/>
        <p:txBody>
          <a:bodyPr/>
          <a:lstStyle/>
          <a:p>
            <a:fld id="{FF19ED0E-FE5F-4F2D-89D3-53585E0822BE}" type="datetimeFigureOut">
              <a:rPr lang="en-GB" smtClean="0"/>
              <a:t>30/04/2020</a:t>
            </a:fld>
            <a:endParaRPr lang="en-GB"/>
          </a:p>
        </p:txBody>
      </p:sp>
      <p:sp>
        <p:nvSpPr>
          <p:cNvPr id="5" name="Footer Placeholder 4">
            <a:extLst>
              <a:ext uri="{FF2B5EF4-FFF2-40B4-BE49-F238E27FC236}">
                <a16:creationId xmlns:a16="http://schemas.microsoft.com/office/drawing/2014/main" id="{562C0CF2-55A2-451B-B6E6-8031792BD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4BCEBA-57E4-457D-98D3-F818314494A8}"/>
              </a:ext>
            </a:extLst>
          </p:cNvPr>
          <p:cNvSpPr>
            <a:spLocks noGrp="1"/>
          </p:cNvSpPr>
          <p:nvPr>
            <p:ph type="sldNum" sz="quarter" idx="12"/>
          </p:nvPr>
        </p:nvSpPr>
        <p:spPr/>
        <p:txBody>
          <a:bodyPr/>
          <a:lstStyle/>
          <a:p>
            <a:fld id="{BBB117C6-DA8D-43AA-8159-A51FBF19603A}" type="slidenum">
              <a:rPr lang="en-GB" smtClean="0"/>
              <a:t>‹#›</a:t>
            </a:fld>
            <a:endParaRPr lang="en-GB"/>
          </a:p>
        </p:txBody>
      </p:sp>
    </p:spTree>
    <p:extLst>
      <p:ext uri="{BB962C8B-B14F-4D97-AF65-F5344CB8AC3E}">
        <p14:creationId xmlns:p14="http://schemas.microsoft.com/office/powerpoint/2010/main" val="144730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6C851-ECC8-420B-A633-AD1DF318A74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9D56E8-5054-4EEA-A510-EB19017FD9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E8628C-185A-44F8-AC86-857039D3408D}"/>
              </a:ext>
            </a:extLst>
          </p:cNvPr>
          <p:cNvSpPr>
            <a:spLocks noGrp="1"/>
          </p:cNvSpPr>
          <p:nvPr>
            <p:ph type="dt" sz="half" idx="10"/>
          </p:nvPr>
        </p:nvSpPr>
        <p:spPr/>
        <p:txBody>
          <a:bodyPr/>
          <a:lstStyle/>
          <a:p>
            <a:fld id="{FF19ED0E-FE5F-4F2D-89D3-53585E0822BE}" type="datetimeFigureOut">
              <a:rPr lang="en-GB" smtClean="0"/>
              <a:t>30/04/2020</a:t>
            </a:fld>
            <a:endParaRPr lang="en-GB"/>
          </a:p>
        </p:txBody>
      </p:sp>
      <p:sp>
        <p:nvSpPr>
          <p:cNvPr id="5" name="Footer Placeholder 4">
            <a:extLst>
              <a:ext uri="{FF2B5EF4-FFF2-40B4-BE49-F238E27FC236}">
                <a16:creationId xmlns:a16="http://schemas.microsoft.com/office/drawing/2014/main" id="{3C3C52D7-656B-4BDD-A7B5-BD00E223E7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FD60CF-07C4-4918-A639-FA9C772BD7C5}"/>
              </a:ext>
            </a:extLst>
          </p:cNvPr>
          <p:cNvSpPr>
            <a:spLocks noGrp="1"/>
          </p:cNvSpPr>
          <p:nvPr>
            <p:ph type="sldNum" sz="quarter" idx="12"/>
          </p:nvPr>
        </p:nvSpPr>
        <p:spPr/>
        <p:txBody>
          <a:bodyPr/>
          <a:lstStyle/>
          <a:p>
            <a:fld id="{BBB117C6-DA8D-43AA-8159-A51FBF19603A}" type="slidenum">
              <a:rPr lang="en-GB" smtClean="0"/>
              <a:t>‹#›</a:t>
            </a:fld>
            <a:endParaRPr lang="en-GB"/>
          </a:p>
        </p:txBody>
      </p:sp>
    </p:spTree>
    <p:extLst>
      <p:ext uri="{BB962C8B-B14F-4D97-AF65-F5344CB8AC3E}">
        <p14:creationId xmlns:p14="http://schemas.microsoft.com/office/powerpoint/2010/main" val="1733076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08977D-4174-4D1F-B6EA-7710637C52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1995E6-0158-4D77-B468-8CA7EABCC1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76EC12-E157-4427-BC81-9E5A7912DB52}"/>
              </a:ext>
            </a:extLst>
          </p:cNvPr>
          <p:cNvSpPr>
            <a:spLocks noGrp="1"/>
          </p:cNvSpPr>
          <p:nvPr>
            <p:ph type="dt" sz="half" idx="10"/>
          </p:nvPr>
        </p:nvSpPr>
        <p:spPr/>
        <p:txBody>
          <a:bodyPr/>
          <a:lstStyle/>
          <a:p>
            <a:fld id="{FF19ED0E-FE5F-4F2D-89D3-53585E0822BE}" type="datetimeFigureOut">
              <a:rPr lang="en-GB" smtClean="0"/>
              <a:t>30/04/2020</a:t>
            </a:fld>
            <a:endParaRPr lang="en-GB"/>
          </a:p>
        </p:txBody>
      </p:sp>
      <p:sp>
        <p:nvSpPr>
          <p:cNvPr id="5" name="Footer Placeholder 4">
            <a:extLst>
              <a:ext uri="{FF2B5EF4-FFF2-40B4-BE49-F238E27FC236}">
                <a16:creationId xmlns:a16="http://schemas.microsoft.com/office/drawing/2014/main" id="{AB94E738-AE1E-44C1-914E-03F627B51E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277F3A-8375-4F16-BD4B-A7EEF83EAC04}"/>
              </a:ext>
            </a:extLst>
          </p:cNvPr>
          <p:cNvSpPr>
            <a:spLocks noGrp="1"/>
          </p:cNvSpPr>
          <p:nvPr>
            <p:ph type="sldNum" sz="quarter" idx="12"/>
          </p:nvPr>
        </p:nvSpPr>
        <p:spPr/>
        <p:txBody>
          <a:bodyPr/>
          <a:lstStyle/>
          <a:p>
            <a:fld id="{BBB117C6-DA8D-43AA-8159-A51FBF19603A}" type="slidenum">
              <a:rPr lang="en-GB" smtClean="0"/>
              <a:t>‹#›</a:t>
            </a:fld>
            <a:endParaRPr lang="en-GB"/>
          </a:p>
        </p:txBody>
      </p:sp>
    </p:spTree>
    <p:extLst>
      <p:ext uri="{BB962C8B-B14F-4D97-AF65-F5344CB8AC3E}">
        <p14:creationId xmlns:p14="http://schemas.microsoft.com/office/powerpoint/2010/main" val="2374547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CDF81-6F72-4BBE-99A1-A741D61E97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5D93DF-3436-4A3C-8439-7EE1E8D7F1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D1FC92-6C32-408B-91B2-8A351AD7EA91}"/>
              </a:ext>
            </a:extLst>
          </p:cNvPr>
          <p:cNvSpPr>
            <a:spLocks noGrp="1"/>
          </p:cNvSpPr>
          <p:nvPr>
            <p:ph type="dt" sz="half" idx="10"/>
          </p:nvPr>
        </p:nvSpPr>
        <p:spPr/>
        <p:txBody>
          <a:bodyPr/>
          <a:lstStyle/>
          <a:p>
            <a:fld id="{FF19ED0E-FE5F-4F2D-89D3-53585E0822BE}" type="datetimeFigureOut">
              <a:rPr lang="en-GB" smtClean="0"/>
              <a:t>30/04/2020</a:t>
            </a:fld>
            <a:endParaRPr lang="en-GB"/>
          </a:p>
        </p:txBody>
      </p:sp>
      <p:sp>
        <p:nvSpPr>
          <p:cNvPr id="5" name="Footer Placeholder 4">
            <a:extLst>
              <a:ext uri="{FF2B5EF4-FFF2-40B4-BE49-F238E27FC236}">
                <a16:creationId xmlns:a16="http://schemas.microsoft.com/office/drawing/2014/main" id="{93DC9E79-51A5-4281-8538-246F35D641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EE258A-8744-4CE2-B596-438DCD3823D7}"/>
              </a:ext>
            </a:extLst>
          </p:cNvPr>
          <p:cNvSpPr>
            <a:spLocks noGrp="1"/>
          </p:cNvSpPr>
          <p:nvPr>
            <p:ph type="sldNum" sz="quarter" idx="12"/>
          </p:nvPr>
        </p:nvSpPr>
        <p:spPr/>
        <p:txBody>
          <a:bodyPr/>
          <a:lstStyle/>
          <a:p>
            <a:fld id="{BBB117C6-DA8D-43AA-8159-A51FBF19603A}" type="slidenum">
              <a:rPr lang="en-GB" smtClean="0"/>
              <a:t>‹#›</a:t>
            </a:fld>
            <a:endParaRPr lang="en-GB"/>
          </a:p>
        </p:txBody>
      </p:sp>
    </p:spTree>
    <p:extLst>
      <p:ext uri="{BB962C8B-B14F-4D97-AF65-F5344CB8AC3E}">
        <p14:creationId xmlns:p14="http://schemas.microsoft.com/office/powerpoint/2010/main" val="2466039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00A09-6D52-477B-88F0-888A3DC58B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AC4EF40-6C0D-42D9-8FFC-1EF41D54A9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E63974-CFD5-46B7-8CF6-6E6B6F83F210}"/>
              </a:ext>
            </a:extLst>
          </p:cNvPr>
          <p:cNvSpPr>
            <a:spLocks noGrp="1"/>
          </p:cNvSpPr>
          <p:nvPr>
            <p:ph type="dt" sz="half" idx="10"/>
          </p:nvPr>
        </p:nvSpPr>
        <p:spPr/>
        <p:txBody>
          <a:bodyPr/>
          <a:lstStyle/>
          <a:p>
            <a:fld id="{FF19ED0E-FE5F-4F2D-89D3-53585E0822BE}" type="datetimeFigureOut">
              <a:rPr lang="en-GB" smtClean="0"/>
              <a:t>30/04/2020</a:t>
            </a:fld>
            <a:endParaRPr lang="en-GB"/>
          </a:p>
        </p:txBody>
      </p:sp>
      <p:sp>
        <p:nvSpPr>
          <p:cNvPr id="5" name="Footer Placeholder 4">
            <a:extLst>
              <a:ext uri="{FF2B5EF4-FFF2-40B4-BE49-F238E27FC236}">
                <a16:creationId xmlns:a16="http://schemas.microsoft.com/office/drawing/2014/main" id="{2C333A45-7360-482F-91A7-D8809CAB7F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50E94F-746A-48F7-B942-72FF1A977B57}"/>
              </a:ext>
            </a:extLst>
          </p:cNvPr>
          <p:cNvSpPr>
            <a:spLocks noGrp="1"/>
          </p:cNvSpPr>
          <p:nvPr>
            <p:ph type="sldNum" sz="quarter" idx="12"/>
          </p:nvPr>
        </p:nvSpPr>
        <p:spPr/>
        <p:txBody>
          <a:bodyPr/>
          <a:lstStyle/>
          <a:p>
            <a:fld id="{BBB117C6-DA8D-43AA-8159-A51FBF19603A}" type="slidenum">
              <a:rPr lang="en-GB" smtClean="0"/>
              <a:t>‹#›</a:t>
            </a:fld>
            <a:endParaRPr lang="en-GB"/>
          </a:p>
        </p:txBody>
      </p:sp>
    </p:spTree>
    <p:extLst>
      <p:ext uri="{BB962C8B-B14F-4D97-AF65-F5344CB8AC3E}">
        <p14:creationId xmlns:p14="http://schemas.microsoft.com/office/powerpoint/2010/main" val="2411117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F0FED-A351-4DBC-A832-DE28A2CF4D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4D38B2-A23F-4EF6-ABAC-23AF76772D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04D35B1-7D45-4120-90DF-AEDF2A0FA3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C050F49-D528-45E5-8DB1-2FEB8E4BC856}"/>
              </a:ext>
            </a:extLst>
          </p:cNvPr>
          <p:cNvSpPr>
            <a:spLocks noGrp="1"/>
          </p:cNvSpPr>
          <p:nvPr>
            <p:ph type="dt" sz="half" idx="10"/>
          </p:nvPr>
        </p:nvSpPr>
        <p:spPr/>
        <p:txBody>
          <a:bodyPr/>
          <a:lstStyle/>
          <a:p>
            <a:fld id="{FF19ED0E-FE5F-4F2D-89D3-53585E0822BE}" type="datetimeFigureOut">
              <a:rPr lang="en-GB" smtClean="0"/>
              <a:t>30/04/2020</a:t>
            </a:fld>
            <a:endParaRPr lang="en-GB"/>
          </a:p>
        </p:txBody>
      </p:sp>
      <p:sp>
        <p:nvSpPr>
          <p:cNvPr id="6" name="Footer Placeholder 5">
            <a:extLst>
              <a:ext uri="{FF2B5EF4-FFF2-40B4-BE49-F238E27FC236}">
                <a16:creationId xmlns:a16="http://schemas.microsoft.com/office/drawing/2014/main" id="{B73A0324-6638-4BA9-A39E-EC848C6B3A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F2211E-C8F1-4606-BF49-465A1EADF7AF}"/>
              </a:ext>
            </a:extLst>
          </p:cNvPr>
          <p:cNvSpPr>
            <a:spLocks noGrp="1"/>
          </p:cNvSpPr>
          <p:nvPr>
            <p:ph type="sldNum" sz="quarter" idx="12"/>
          </p:nvPr>
        </p:nvSpPr>
        <p:spPr/>
        <p:txBody>
          <a:bodyPr/>
          <a:lstStyle/>
          <a:p>
            <a:fld id="{BBB117C6-DA8D-43AA-8159-A51FBF19603A}" type="slidenum">
              <a:rPr lang="en-GB" smtClean="0"/>
              <a:t>‹#›</a:t>
            </a:fld>
            <a:endParaRPr lang="en-GB"/>
          </a:p>
        </p:txBody>
      </p:sp>
    </p:spTree>
    <p:extLst>
      <p:ext uri="{BB962C8B-B14F-4D97-AF65-F5344CB8AC3E}">
        <p14:creationId xmlns:p14="http://schemas.microsoft.com/office/powerpoint/2010/main" val="1802721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EA972-9E2D-4AC3-9B16-884192CB68F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F57928-1D81-4952-B831-67EF23E7A5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2C9C8E-047E-4FEC-8EB5-62FDF2E52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A1611A-9814-4AA5-BA35-15C5CF8CCE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2F486D-980B-49B8-B597-50E9F7E78C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6310813-0B7D-4271-8079-B009770D76BC}"/>
              </a:ext>
            </a:extLst>
          </p:cNvPr>
          <p:cNvSpPr>
            <a:spLocks noGrp="1"/>
          </p:cNvSpPr>
          <p:nvPr>
            <p:ph type="dt" sz="half" idx="10"/>
          </p:nvPr>
        </p:nvSpPr>
        <p:spPr/>
        <p:txBody>
          <a:bodyPr/>
          <a:lstStyle/>
          <a:p>
            <a:fld id="{FF19ED0E-FE5F-4F2D-89D3-53585E0822BE}" type="datetimeFigureOut">
              <a:rPr lang="en-GB" smtClean="0"/>
              <a:t>30/04/2020</a:t>
            </a:fld>
            <a:endParaRPr lang="en-GB"/>
          </a:p>
        </p:txBody>
      </p:sp>
      <p:sp>
        <p:nvSpPr>
          <p:cNvPr id="8" name="Footer Placeholder 7">
            <a:extLst>
              <a:ext uri="{FF2B5EF4-FFF2-40B4-BE49-F238E27FC236}">
                <a16:creationId xmlns:a16="http://schemas.microsoft.com/office/drawing/2014/main" id="{8D73E605-E030-47D5-A8A4-6306207B520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8E2B093-53F9-4D81-8061-039A239D6EF7}"/>
              </a:ext>
            </a:extLst>
          </p:cNvPr>
          <p:cNvSpPr>
            <a:spLocks noGrp="1"/>
          </p:cNvSpPr>
          <p:nvPr>
            <p:ph type="sldNum" sz="quarter" idx="12"/>
          </p:nvPr>
        </p:nvSpPr>
        <p:spPr/>
        <p:txBody>
          <a:bodyPr/>
          <a:lstStyle/>
          <a:p>
            <a:fld id="{BBB117C6-DA8D-43AA-8159-A51FBF19603A}" type="slidenum">
              <a:rPr lang="en-GB" smtClean="0"/>
              <a:t>‹#›</a:t>
            </a:fld>
            <a:endParaRPr lang="en-GB"/>
          </a:p>
        </p:txBody>
      </p:sp>
    </p:spTree>
    <p:extLst>
      <p:ext uri="{BB962C8B-B14F-4D97-AF65-F5344CB8AC3E}">
        <p14:creationId xmlns:p14="http://schemas.microsoft.com/office/powerpoint/2010/main" val="3259047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B4C4D-807C-4158-9CD6-C93F6E3BC2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9B5AB70-2218-4851-9CF9-B04BCDC6656F}"/>
              </a:ext>
            </a:extLst>
          </p:cNvPr>
          <p:cNvSpPr>
            <a:spLocks noGrp="1"/>
          </p:cNvSpPr>
          <p:nvPr>
            <p:ph type="dt" sz="half" idx="10"/>
          </p:nvPr>
        </p:nvSpPr>
        <p:spPr/>
        <p:txBody>
          <a:bodyPr/>
          <a:lstStyle/>
          <a:p>
            <a:fld id="{FF19ED0E-FE5F-4F2D-89D3-53585E0822BE}" type="datetimeFigureOut">
              <a:rPr lang="en-GB" smtClean="0"/>
              <a:t>30/04/2020</a:t>
            </a:fld>
            <a:endParaRPr lang="en-GB"/>
          </a:p>
        </p:txBody>
      </p:sp>
      <p:sp>
        <p:nvSpPr>
          <p:cNvPr id="4" name="Footer Placeholder 3">
            <a:extLst>
              <a:ext uri="{FF2B5EF4-FFF2-40B4-BE49-F238E27FC236}">
                <a16:creationId xmlns:a16="http://schemas.microsoft.com/office/drawing/2014/main" id="{35B603AF-6C8A-432D-8FCD-D2D021B34B0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0295B6F-03EE-4320-8684-DD055BBCBBD0}"/>
              </a:ext>
            </a:extLst>
          </p:cNvPr>
          <p:cNvSpPr>
            <a:spLocks noGrp="1"/>
          </p:cNvSpPr>
          <p:nvPr>
            <p:ph type="sldNum" sz="quarter" idx="12"/>
          </p:nvPr>
        </p:nvSpPr>
        <p:spPr/>
        <p:txBody>
          <a:bodyPr/>
          <a:lstStyle/>
          <a:p>
            <a:fld id="{BBB117C6-DA8D-43AA-8159-A51FBF19603A}" type="slidenum">
              <a:rPr lang="en-GB" smtClean="0"/>
              <a:t>‹#›</a:t>
            </a:fld>
            <a:endParaRPr lang="en-GB"/>
          </a:p>
        </p:txBody>
      </p:sp>
    </p:spTree>
    <p:extLst>
      <p:ext uri="{BB962C8B-B14F-4D97-AF65-F5344CB8AC3E}">
        <p14:creationId xmlns:p14="http://schemas.microsoft.com/office/powerpoint/2010/main" val="300758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F8D832-9C2F-4EC1-90E0-993B84C4A269}"/>
              </a:ext>
            </a:extLst>
          </p:cNvPr>
          <p:cNvSpPr>
            <a:spLocks noGrp="1"/>
          </p:cNvSpPr>
          <p:nvPr>
            <p:ph type="dt" sz="half" idx="10"/>
          </p:nvPr>
        </p:nvSpPr>
        <p:spPr/>
        <p:txBody>
          <a:bodyPr/>
          <a:lstStyle/>
          <a:p>
            <a:fld id="{FF19ED0E-FE5F-4F2D-89D3-53585E0822BE}" type="datetimeFigureOut">
              <a:rPr lang="en-GB" smtClean="0"/>
              <a:t>30/04/2020</a:t>
            </a:fld>
            <a:endParaRPr lang="en-GB"/>
          </a:p>
        </p:txBody>
      </p:sp>
      <p:sp>
        <p:nvSpPr>
          <p:cNvPr id="3" name="Footer Placeholder 2">
            <a:extLst>
              <a:ext uri="{FF2B5EF4-FFF2-40B4-BE49-F238E27FC236}">
                <a16:creationId xmlns:a16="http://schemas.microsoft.com/office/drawing/2014/main" id="{B4C5034B-4E5F-41E9-9DBF-AF605671A50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61173D3-2D08-4B14-A54E-8DC1ED31AFE3}"/>
              </a:ext>
            </a:extLst>
          </p:cNvPr>
          <p:cNvSpPr>
            <a:spLocks noGrp="1"/>
          </p:cNvSpPr>
          <p:nvPr>
            <p:ph type="sldNum" sz="quarter" idx="12"/>
          </p:nvPr>
        </p:nvSpPr>
        <p:spPr/>
        <p:txBody>
          <a:bodyPr/>
          <a:lstStyle/>
          <a:p>
            <a:fld id="{BBB117C6-DA8D-43AA-8159-A51FBF19603A}" type="slidenum">
              <a:rPr lang="en-GB" smtClean="0"/>
              <a:t>‹#›</a:t>
            </a:fld>
            <a:endParaRPr lang="en-GB"/>
          </a:p>
        </p:txBody>
      </p:sp>
    </p:spTree>
    <p:extLst>
      <p:ext uri="{BB962C8B-B14F-4D97-AF65-F5344CB8AC3E}">
        <p14:creationId xmlns:p14="http://schemas.microsoft.com/office/powerpoint/2010/main" val="3594453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DF17A-09FC-4D17-B802-A261FCFC94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D1A714-F3FB-45C9-914B-E8B84DC425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CF81FF8-F7ED-4F0A-B2C6-3574B492BD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B42688-6616-4A03-A2D2-150106E997D4}"/>
              </a:ext>
            </a:extLst>
          </p:cNvPr>
          <p:cNvSpPr>
            <a:spLocks noGrp="1"/>
          </p:cNvSpPr>
          <p:nvPr>
            <p:ph type="dt" sz="half" idx="10"/>
          </p:nvPr>
        </p:nvSpPr>
        <p:spPr/>
        <p:txBody>
          <a:bodyPr/>
          <a:lstStyle/>
          <a:p>
            <a:fld id="{FF19ED0E-FE5F-4F2D-89D3-53585E0822BE}" type="datetimeFigureOut">
              <a:rPr lang="en-GB" smtClean="0"/>
              <a:t>30/04/2020</a:t>
            </a:fld>
            <a:endParaRPr lang="en-GB"/>
          </a:p>
        </p:txBody>
      </p:sp>
      <p:sp>
        <p:nvSpPr>
          <p:cNvPr id="6" name="Footer Placeholder 5">
            <a:extLst>
              <a:ext uri="{FF2B5EF4-FFF2-40B4-BE49-F238E27FC236}">
                <a16:creationId xmlns:a16="http://schemas.microsoft.com/office/drawing/2014/main" id="{250FC840-A2B2-4449-99A1-CD20E57900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72FD35-893C-44CE-8D08-CD618374EAE9}"/>
              </a:ext>
            </a:extLst>
          </p:cNvPr>
          <p:cNvSpPr>
            <a:spLocks noGrp="1"/>
          </p:cNvSpPr>
          <p:nvPr>
            <p:ph type="sldNum" sz="quarter" idx="12"/>
          </p:nvPr>
        </p:nvSpPr>
        <p:spPr/>
        <p:txBody>
          <a:bodyPr/>
          <a:lstStyle/>
          <a:p>
            <a:fld id="{BBB117C6-DA8D-43AA-8159-A51FBF19603A}" type="slidenum">
              <a:rPr lang="en-GB" smtClean="0"/>
              <a:t>‹#›</a:t>
            </a:fld>
            <a:endParaRPr lang="en-GB"/>
          </a:p>
        </p:txBody>
      </p:sp>
    </p:spTree>
    <p:extLst>
      <p:ext uri="{BB962C8B-B14F-4D97-AF65-F5344CB8AC3E}">
        <p14:creationId xmlns:p14="http://schemas.microsoft.com/office/powerpoint/2010/main" val="3432410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2FB-F2E7-4A01-A607-423C906FBB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73B59EA-9AEB-4657-8418-7FAEA748E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920ADF3-EC62-4B2F-A6DC-8D9167F827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0E2A0F-8723-4F3E-BD2B-FC9DD5C4F24A}"/>
              </a:ext>
            </a:extLst>
          </p:cNvPr>
          <p:cNvSpPr>
            <a:spLocks noGrp="1"/>
          </p:cNvSpPr>
          <p:nvPr>
            <p:ph type="dt" sz="half" idx="10"/>
          </p:nvPr>
        </p:nvSpPr>
        <p:spPr/>
        <p:txBody>
          <a:bodyPr/>
          <a:lstStyle/>
          <a:p>
            <a:fld id="{FF19ED0E-FE5F-4F2D-89D3-53585E0822BE}" type="datetimeFigureOut">
              <a:rPr lang="en-GB" smtClean="0"/>
              <a:t>30/04/2020</a:t>
            </a:fld>
            <a:endParaRPr lang="en-GB"/>
          </a:p>
        </p:txBody>
      </p:sp>
      <p:sp>
        <p:nvSpPr>
          <p:cNvPr id="6" name="Footer Placeholder 5">
            <a:extLst>
              <a:ext uri="{FF2B5EF4-FFF2-40B4-BE49-F238E27FC236}">
                <a16:creationId xmlns:a16="http://schemas.microsoft.com/office/drawing/2014/main" id="{95695898-E438-4E2A-9EC9-98DC98AD05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66DFAE-35F5-4EEE-99C1-DAE3E73D34F5}"/>
              </a:ext>
            </a:extLst>
          </p:cNvPr>
          <p:cNvSpPr>
            <a:spLocks noGrp="1"/>
          </p:cNvSpPr>
          <p:nvPr>
            <p:ph type="sldNum" sz="quarter" idx="12"/>
          </p:nvPr>
        </p:nvSpPr>
        <p:spPr/>
        <p:txBody>
          <a:bodyPr/>
          <a:lstStyle/>
          <a:p>
            <a:fld id="{BBB117C6-DA8D-43AA-8159-A51FBF19603A}" type="slidenum">
              <a:rPr lang="en-GB" smtClean="0"/>
              <a:t>‹#›</a:t>
            </a:fld>
            <a:endParaRPr lang="en-GB"/>
          </a:p>
        </p:txBody>
      </p:sp>
    </p:spTree>
    <p:extLst>
      <p:ext uri="{BB962C8B-B14F-4D97-AF65-F5344CB8AC3E}">
        <p14:creationId xmlns:p14="http://schemas.microsoft.com/office/powerpoint/2010/main" val="141368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9C13D4-E058-468A-9C08-B2C65972B8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7ACF17-E8FD-4D6D-9AC3-6C00BD6FEC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756C3F-1D82-41EF-86BC-00CCD38AC2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19ED0E-FE5F-4F2D-89D3-53585E0822BE}" type="datetimeFigureOut">
              <a:rPr lang="en-GB" smtClean="0"/>
              <a:t>30/04/2020</a:t>
            </a:fld>
            <a:endParaRPr lang="en-GB"/>
          </a:p>
        </p:txBody>
      </p:sp>
      <p:sp>
        <p:nvSpPr>
          <p:cNvPr id="5" name="Footer Placeholder 4">
            <a:extLst>
              <a:ext uri="{FF2B5EF4-FFF2-40B4-BE49-F238E27FC236}">
                <a16:creationId xmlns:a16="http://schemas.microsoft.com/office/drawing/2014/main" id="{C292F099-64A0-49D1-B784-3FFD48EC6E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5692CD6-85B6-41EF-BB15-CD009849AC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117C6-DA8D-43AA-8159-A51FBF19603A}" type="slidenum">
              <a:rPr lang="en-GB" smtClean="0"/>
              <a:t>‹#›</a:t>
            </a:fld>
            <a:endParaRPr lang="en-GB"/>
          </a:p>
        </p:txBody>
      </p:sp>
    </p:spTree>
    <p:extLst>
      <p:ext uri="{BB962C8B-B14F-4D97-AF65-F5344CB8AC3E}">
        <p14:creationId xmlns:p14="http://schemas.microsoft.com/office/powerpoint/2010/main" val="676792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10BFDDD9-46FF-4599-A34F-015B3C4384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4411" y="327171"/>
            <a:ext cx="814251" cy="1195512"/>
          </a:xfrm>
          <a:prstGeom prst="rect">
            <a:avLst/>
          </a:prstGeom>
        </p:spPr>
      </p:pic>
      <p:sp>
        <p:nvSpPr>
          <p:cNvPr id="6" name="TextBox 5">
            <a:extLst>
              <a:ext uri="{FF2B5EF4-FFF2-40B4-BE49-F238E27FC236}">
                <a16:creationId xmlns:a16="http://schemas.microsoft.com/office/drawing/2014/main" id="{5E47657C-D1CF-4E46-B3D2-9B026B183E49}"/>
              </a:ext>
            </a:extLst>
          </p:cNvPr>
          <p:cNvSpPr txBox="1"/>
          <p:nvPr/>
        </p:nvSpPr>
        <p:spPr>
          <a:xfrm>
            <a:off x="402670" y="327171"/>
            <a:ext cx="4899171" cy="923330"/>
          </a:xfrm>
          <a:prstGeom prst="rect">
            <a:avLst/>
          </a:prstGeom>
          <a:noFill/>
        </p:spPr>
        <p:txBody>
          <a:bodyPr wrap="square" rtlCol="0">
            <a:spAutoFit/>
          </a:bodyPr>
          <a:lstStyle/>
          <a:p>
            <a:r>
              <a:rPr lang="en-GB" dirty="0">
                <a:solidFill>
                  <a:schemeClr val="accent1">
                    <a:lumMod val="50000"/>
                  </a:schemeClr>
                </a:solidFill>
              </a:rPr>
              <a:t>EGU2020-5011 – D3341</a:t>
            </a:r>
          </a:p>
          <a:p>
            <a:r>
              <a:rPr lang="en-GB" dirty="0">
                <a:solidFill>
                  <a:schemeClr val="accent1">
                    <a:lumMod val="50000"/>
                  </a:schemeClr>
                </a:solidFill>
              </a:rPr>
              <a:t>CL1.12 – 6/4/2020, 10:45-12:30</a:t>
            </a:r>
          </a:p>
          <a:p>
            <a:r>
              <a:rPr lang="en-GB" dirty="0">
                <a:solidFill>
                  <a:schemeClr val="accent1">
                    <a:lumMod val="50000"/>
                  </a:schemeClr>
                </a:solidFill>
              </a:rPr>
              <a:t>https://doi.org/10.5194/egusphere-egu2020-5011</a:t>
            </a:r>
          </a:p>
        </p:txBody>
      </p:sp>
      <p:sp>
        <p:nvSpPr>
          <p:cNvPr id="7" name="TextBox 6">
            <a:extLst>
              <a:ext uri="{FF2B5EF4-FFF2-40B4-BE49-F238E27FC236}">
                <a16:creationId xmlns:a16="http://schemas.microsoft.com/office/drawing/2014/main" id="{216C7745-057A-49D3-B224-291D783816F0}"/>
              </a:ext>
            </a:extLst>
          </p:cNvPr>
          <p:cNvSpPr txBox="1"/>
          <p:nvPr/>
        </p:nvSpPr>
        <p:spPr>
          <a:xfrm>
            <a:off x="1425616" y="2201706"/>
            <a:ext cx="9340764" cy="1200329"/>
          </a:xfrm>
          <a:prstGeom prst="rect">
            <a:avLst/>
          </a:prstGeom>
          <a:noFill/>
        </p:spPr>
        <p:txBody>
          <a:bodyPr wrap="square" rtlCol="0">
            <a:spAutoFit/>
          </a:bodyPr>
          <a:lstStyle/>
          <a:p>
            <a:pPr algn="ctr"/>
            <a:r>
              <a:rPr lang="en-GB" sz="2400" b="1" dirty="0">
                <a:solidFill>
                  <a:schemeClr val="accent1">
                    <a:lumMod val="50000"/>
                  </a:schemeClr>
                </a:solidFill>
              </a:rPr>
              <a:t>Tracking Late Quaternary ice-sheet dynamics by multi-proxy detrital mineral U-Pb analysis: A case study from the </a:t>
            </a:r>
            <a:r>
              <a:rPr lang="en-GB" sz="2400" b="1" dirty="0" err="1">
                <a:solidFill>
                  <a:schemeClr val="accent1">
                    <a:lumMod val="50000"/>
                  </a:schemeClr>
                </a:solidFill>
              </a:rPr>
              <a:t>Odyssea</a:t>
            </a:r>
            <a:r>
              <a:rPr lang="en-GB" sz="2400" b="1" dirty="0">
                <a:solidFill>
                  <a:schemeClr val="accent1">
                    <a:lumMod val="50000"/>
                  </a:schemeClr>
                </a:solidFill>
              </a:rPr>
              <a:t> contourite, Ross Sea, Antarctica</a:t>
            </a:r>
          </a:p>
        </p:txBody>
      </p:sp>
      <p:sp>
        <p:nvSpPr>
          <p:cNvPr id="8" name="TextBox 7">
            <a:extLst>
              <a:ext uri="{FF2B5EF4-FFF2-40B4-BE49-F238E27FC236}">
                <a16:creationId xmlns:a16="http://schemas.microsoft.com/office/drawing/2014/main" id="{0480F3CF-2648-49A6-87BA-D990A838BD6B}"/>
              </a:ext>
            </a:extLst>
          </p:cNvPr>
          <p:cNvSpPr txBox="1"/>
          <p:nvPr/>
        </p:nvSpPr>
        <p:spPr>
          <a:xfrm>
            <a:off x="1677283" y="3860993"/>
            <a:ext cx="8837425" cy="646331"/>
          </a:xfrm>
          <a:prstGeom prst="rect">
            <a:avLst/>
          </a:prstGeom>
          <a:noFill/>
        </p:spPr>
        <p:txBody>
          <a:bodyPr wrap="square" rtlCol="0">
            <a:spAutoFit/>
          </a:bodyPr>
          <a:lstStyle/>
          <a:p>
            <a:pPr algn="ctr"/>
            <a:r>
              <a:rPr lang="en-GB" b="1" dirty="0">
                <a:solidFill>
                  <a:schemeClr val="accent1">
                    <a:lumMod val="50000"/>
                  </a:schemeClr>
                </a:solidFill>
              </a:rPr>
              <a:t>Roland Neofitu</a:t>
            </a:r>
            <a:r>
              <a:rPr lang="en-GB" b="1" baseline="30000" dirty="0">
                <a:solidFill>
                  <a:schemeClr val="accent1">
                    <a:lumMod val="50000"/>
                  </a:schemeClr>
                </a:solidFill>
              </a:rPr>
              <a:t>1</a:t>
            </a:r>
            <a:r>
              <a:rPr lang="en-GB" dirty="0">
                <a:solidFill>
                  <a:schemeClr val="accent1">
                    <a:lumMod val="50000"/>
                  </a:schemeClr>
                </a:solidFill>
              </a:rPr>
              <a:t>, Chris Mark</a:t>
            </a:r>
            <a:r>
              <a:rPr lang="en-GB" baseline="30000" dirty="0">
                <a:solidFill>
                  <a:schemeClr val="accent1">
                    <a:lumMod val="50000"/>
                  </a:schemeClr>
                </a:solidFill>
              </a:rPr>
              <a:t>1</a:t>
            </a:r>
            <a:r>
              <a:rPr lang="en-GB" dirty="0">
                <a:solidFill>
                  <a:schemeClr val="accent1">
                    <a:lumMod val="50000"/>
                  </a:schemeClr>
                </a:solidFill>
              </a:rPr>
              <a:t>, Michele Rebesco</a:t>
            </a:r>
            <a:r>
              <a:rPr lang="en-GB" baseline="30000" dirty="0">
                <a:solidFill>
                  <a:schemeClr val="accent1">
                    <a:lumMod val="50000"/>
                  </a:schemeClr>
                </a:solidFill>
              </a:rPr>
              <a:t>2</a:t>
            </a:r>
            <a:r>
              <a:rPr lang="en-GB" dirty="0">
                <a:solidFill>
                  <a:schemeClr val="accent1">
                    <a:lumMod val="50000"/>
                  </a:schemeClr>
                </a:solidFill>
              </a:rPr>
              <a:t>, Renata Giulia Lucchi</a:t>
            </a:r>
            <a:r>
              <a:rPr lang="en-GB" baseline="30000" dirty="0">
                <a:solidFill>
                  <a:schemeClr val="accent1">
                    <a:lumMod val="50000"/>
                  </a:schemeClr>
                </a:solidFill>
              </a:rPr>
              <a:t>2</a:t>
            </a:r>
            <a:r>
              <a:rPr lang="en-GB" dirty="0">
                <a:solidFill>
                  <a:schemeClr val="accent1">
                    <a:lumMod val="50000"/>
                  </a:schemeClr>
                </a:solidFill>
              </a:rPr>
              <a:t>, </a:t>
            </a:r>
            <a:r>
              <a:rPr lang="en-GB" dirty="0" err="1">
                <a:solidFill>
                  <a:schemeClr val="accent1">
                    <a:lumMod val="50000"/>
                  </a:schemeClr>
                </a:solidFill>
              </a:rPr>
              <a:t>Nessim</a:t>
            </a:r>
            <a:r>
              <a:rPr lang="en-GB" dirty="0">
                <a:solidFill>
                  <a:schemeClr val="accent1">
                    <a:lumMod val="50000"/>
                  </a:schemeClr>
                </a:solidFill>
              </a:rPr>
              <a:t> Douss</a:t>
            </a:r>
            <a:r>
              <a:rPr lang="en-GB" baseline="30000" dirty="0">
                <a:solidFill>
                  <a:schemeClr val="accent1">
                    <a:lumMod val="50000"/>
                  </a:schemeClr>
                </a:solidFill>
              </a:rPr>
              <a:t>2</a:t>
            </a:r>
            <a:r>
              <a:rPr lang="en-GB" dirty="0">
                <a:solidFill>
                  <a:schemeClr val="accent1">
                    <a:lumMod val="50000"/>
                  </a:schemeClr>
                </a:solidFill>
              </a:rPr>
              <a:t>, Caterina Morigi</a:t>
            </a:r>
            <a:r>
              <a:rPr lang="en-GB" baseline="30000" dirty="0">
                <a:solidFill>
                  <a:schemeClr val="accent1">
                    <a:lumMod val="50000"/>
                  </a:schemeClr>
                </a:solidFill>
              </a:rPr>
              <a:t>3</a:t>
            </a:r>
            <a:r>
              <a:rPr lang="en-GB" dirty="0">
                <a:solidFill>
                  <a:schemeClr val="accent1">
                    <a:lumMod val="50000"/>
                  </a:schemeClr>
                </a:solidFill>
              </a:rPr>
              <a:t>, Sam Kelley</a:t>
            </a:r>
            <a:r>
              <a:rPr lang="en-GB" baseline="30000" dirty="0">
                <a:solidFill>
                  <a:schemeClr val="accent1">
                    <a:lumMod val="50000"/>
                  </a:schemeClr>
                </a:solidFill>
              </a:rPr>
              <a:t>1</a:t>
            </a:r>
            <a:r>
              <a:rPr lang="en-GB" dirty="0">
                <a:solidFill>
                  <a:schemeClr val="accent1">
                    <a:lumMod val="50000"/>
                  </a:schemeClr>
                </a:solidFill>
              </a:rPr>
              <a:t>, and J. Stephen Daly</a:t>
            </a:r>
            <a:r>
              <a:rPr lang="en-GB" baseline="30000" dirty="0">
                <a:solidFill>
                  <a:schemeClr val="accent1">
                    <a:lumMod val="50000"/>
                  </a:schemeClr>
                </a:solidFill>
              </a:rPr>
              <a:t>1</a:t>
            </a:r>
            <a:endParaRPr lang="en-GB" b="1" baseline="30000" dirty="0">
              <a:solidFill>
                <a:schemeClr val="accent1">
                  <a:lumMod val="50000"/>
                </a:schemeClr>
              </a:solidFill>
            </a:endParaRPr>
          </a:p>
        </p:txBody>
      </p:sp>
      <p:sp>
        <p:nvSpPr>
          <p:cNvPr id="9" name="TextBox 8">
            <a:extLst>
              <a:ext uri="{FF2B5EF4-FFF2-40B4-BE49-F238E27FC236}">
                <a16:creationId xmlns:a16="http://schemas.microsoft.com/office/drawing/2014/main" id="{7EC1C665-7BCD-4F6E-99EB-1C41D77C5C11}"/>
              </a:ext>
            </a:extLst>
          </p:cNvPr>
          <p:cNvSpPr txBox="1"/>
          <p:nvPr/>
        </p:nvSpPr>
        <p:spPr>
          <a:xfrm>
            <a:off x="2337472" y="4966283"/>
            <a:ext cx="7517049" cy="738664"/>
          </a:xfrm>
          <a:prstGeom prst="rect">
            <a:avLst/>
          </a:prstGeom>
          <a:noFill/>
        </p:spPr>
        <p:txBody>
          <a:bodyPr wrap="square" rtlCol="0">
            <a:spAutoFit/>
          </a:bodyPr>
          <a:lstStyle/>
          <a:p>
            <a:r>
              <a:rPr lang="en-US" sz="1400" baseline="30000" dirty="0">
                <a:solidFill>
                  <a:schemeClr val="accent1">
                    <a:lumMod val="50000"/>
                  </a:schemeClr>
                </a:solidFill>
              </a:rPr>
              <a:t>1</a:t>
            </a:r>
            <a:r>
              <a:rPr lang="en-US" sz="1400" dirty="0">
                <a:solidFill>
                  <a:schemeClr val="accent1">
                    <a:lumMod val="50000"/>
                  </a:schemeClr>
                </a:solidFill>
              </a:rPr>
              <a:t>School of Earth Sciences, University College Dublin, Dublin, Ireland (roland.neofitu@ucdconnect.ie)</a:t>
            </a:r>
          </a:p>
          <a:p>
            <a:r>
              <a:rPr lang="it-IT" sz="1400" baseline="30000" dirty="0">
                <a:solidFill>
                  <a:schemeClr val="accent1">
                    <a:lumMod val="50000"/>
                  </a:schemeClr>
                </a:solidFill>
              </a:rPr>
              <a:t>2</a:t>
            </a:r>
            <a:r>
              <a:rPr lang="it-IT" sz="1400" dirty="0">
                <a:solidFill>
                  <a:schemeClr val="accent1">
                    <a:lumMod val="50000"/>
                  </a:schemeClr>
                </a:solidFill>
              </a:rPr>
              <a:t>Istituto Nazionale di Oceanografia e di Geofisica Sperimentale, Sgonico, Italy</a:t>
            </a:r>
          </a:p>
          <a:p>
            <a:r>
              <a:rPr lang="en-US" sz="1400" baseline="30000" dirty="0">
                <a:solidFill>
                  <a:schemeClr val="accent1">
                    <a:lumMod val="50000"/>
                  </a:schemeClr>
                </a:solidFill>
              </a:rPr>
              <a:t>3</a:t>
            </a:r>
            <a:r>
              <a:rPr lang="en-US" sz="1400" dirty="0">
                <a:solidFill>
                  <a:schemeClr val="accent1">
                    <a:lumMod val="50000"/>
                  </a:schemeClr>
                </a:solidFill>
              </a:rPr>
              <a:t>Department of Earth Sciences, University of Pisa, Pisa, Italy</a:t>
            </a:r>
            <a:endParaRPr lang="en-GB" sz="1400" dirty="0">
              <a:solidFill>
                <a:schemeClr val="accent1">
                  <a:lumMod val="50000"/>
                </a:schemeClr>
              </a:solidFill>
            </a:endParaRPr>
          </a:p>
        </p:txBody>
      </p:sp>
      <p:pic>
        <p:nvPicPr>
          <p:cNvPr id="3" name="Picture 2" descr="A close up of a screen&#10;&#10;Description automatically generated">
            <a:extLst>
              <a:ext uri="{FF2B5EF4-FFF2-40B4-BE49-F238E27FC236}">
                <a16:creationId xmlns:a16="http://schemas.microsoft.com/office/drawing/2014/main" id="{0BE8EDEA-C0A9-46FF-86A9-449B158D4F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0468" y="327171"/>
            <a:ext cx="3224240" cy="788692"/>
          </a:xfrm>
          <a:prstGeom prst="rect">
            <a:avLst/>
          </a:prstGeom>
        </p:spPr>
      </p:pic>
    </p:spTree>
    <p:extLst>
      <p:ext uri="{BB962C8B-B14F-4D97-AF65-F5344CB8AC3E}">
        <p14:creationId xmlns:p14="http://schemas.microsoft.com/office/powerpoint/2010/main" val="3897254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map&#10;&#10;Description automatically generated">
            <a:extLst>
              <a:ext uri="{FF2B5EF4-FFF2-40B4-BE49-F238E27FC236}">
                <a16:creationId xmlns:a16="http://schemas.microsoft.com/office/drawing/2014/main" id="{3FCB5FDB-3EA9-4247-A1A0-0388C27E9C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475" y="267853"/>
            <a:ext cx="4459243" cy="5219937"/>
          </a:xfrm>
          <a:prstGeom prst="rect">
            <a:avLst/>
          </a:prstGeom>
        </p:spPr>
      </p:pic>
      <p:pic>
        <p:nvPicPr>
          <p:cNvPr id="9" name="Picture 8" descr="A close up of a map&#10;&#10;Description automatically generated">
            <a:extLst>
              <a:ext uri="{FF2B5EF4-FFF2-40B4-BE49-F238E27FC236}">
                <a16:creationId xmlns:a16="http://schemas.microsoft.com/office/drawing/2014/main" id="{87D70C32-8C81-46AE-8539-591878F408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9846" y="1538276"/>
            <a:ext cx="7158041" cy="4809309"/>
          </a:xfrm>
          <a:prstGeom prst="rect">
            <a:avLst/>
          </a:prstGeom>
          <a:ln w="12700">
            <a:solidFill>
              <a:schemeClr val="tx1"/>
            </a:solidFill>
          </a:ln>
        </p:spPr>
      </p:pic>
      <p:sp>
        <p:nvSpPr>
          <p:cNvPr id="10" name="TextBox 9">
            <a:extLst>
              <a:ext uri="{FF2B5EF4-FFF2-40B4-BE49-F238E27FC236}">
                <a16:creationId xmlns:a16="http://schemas.microsoft.com/office/drawing/2014/main" id="{548F346E-53EB-4E3A-BB47-1C098B7FDE72}"/>
              </a:ext>
            </a:extLst>
          </p:cNvPr>
          <p:cNvSpPr txBox="1"/>
          <p:nvPr/>
        </p:nvSpPr>
        <p:spPr>
          <a:xfrm>
            <a:off x="269474" y="5636040"/>
            <a:ext cx="4459243" cy="954107"/>
          </a:xfrm>
          <a:prstGeom prst="rect">
            <a:avLst/>
          </a:prstGeom>
          <a:noFill/>
          <a:ln w="12700">
            <a:solidFill>
              <a:schemeClr val="tx1"/>
            </a:solidFill>
          </a:ln>
        </p:spPr>
        <p:txBody>
          <a:bodyPr wrap="square" rtlCol="0">
            <a:spAutoFit/>
          </a:bodyPr>
          <a:lstStyle/>
          <a:p>
            <a:pPr algn="just"/>
            <a:r>
              <a:rPr lang="en-GB" sz="1400" b="1" dirty="0"/>
              <a:t>Fig. 1 – Location map of deep-sea drilling core samples to be analysed throughout the project, as well as location of Fig. 2, where samples for this study are from. Modified after McKay et al. (2017) and Budge and Long (2018).</a:t>
            </a:r>
          </a:p>
        </p:txBody>
      </p:sp>
      <p:sp>
        <p:nvSpPr>
          <p:cNvPr id="11" name="TextBox 10">
            <a:extLst>
              <a:ext uri="{FF2B5EF4-FFF2-40B4-BE49-F238E27FC236}">
                <a16:creationId xmlns:a16="http://schemas.microsoft.com/office/drawing/2014/main" id="{F5E6285D-B680-482C-8E98-0D05940E16CA}"/>
              </a:ext>
            </a:extLst>
          </p:cNvPr>
          <p:cNvSpPr txBox="1"/>
          <p:nvPr/>
        </p:nvSpPr>
        <p:spPr>
          <a:xfrm>
            <a:off x="5611418" y="6417680"/>
            <a:ext cx="5042600" cy="307777"/>
          </a:xfrm>
          <a:prstGeom prst="rect">
            <a:avLst/>
          </a:prstGeom>
          <a:noFill/>
          <a:ln w="12700">
            <a:solidFill>
              <a:schemeClr val="tx1"/>
            </a:solidFill>
          </a:ln>
        </p:spPr>
        <p:txBody>
          <a:bodyPr wrap="square" rtlCol="0">
            <a:spAutoFit/>
          </a:bodyPr>
          <a:lstStyle/>
          <a:p>
            <a:pPr algn="just"/>
            <a:r>
              <a:rPr lang="en-GB" sz="1400" b="1" dirty="0"/>
              <a:t>Fig. 2 – Location map of gravity core used for this study (core 13). </a:t>
            </a:r>
          </a:p>
        </p:txBody>
      </p:sp>
      <p:sp>
        <p:nvSpPr>
          <p:cNvPr id="17" name="Oval 16">
            <a:extLst>
              <a:ext uri="{FF2B5EF4-FFF2-40B4-BE49-F238E27FC236}">
                <a16:creationId xmlns:a16="http://schemas.microsoft.com/office/drawing/2014/main" id="{A89B9907-C043-48D1-9A4B-D5D2AC7284BE}"/>
              </a:ext>
            </a:extLst>
          </p:cNvPr>
          <p:cNvSpPr/>
          <p:nvPr/>
        </p:nvSpPr>
        <p:spPr>
          <a:xfrm>
            <a:off x="7315205" y="4903379"/>
            <a:ext cx="159391" cy="1698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TextBox 17">
            <a:extLst>
              <a:ext uri="{FF2B5EF4-FFF2-40B4-BE49-F238E27FC236}">
                <a16:creationId xmlns:a16="http://schemas.microsoft.com/office/drawing/2014/main" id="{2BDD295E-F4A8-40C5-8266-6E8D15050039}"/>
              </a:ext>
            </a:extLst>
          </p:cNvPr>
          <p:cNvSpPr txBox="1"/>
          <p:nvPr/>
        </p:nvSpPr>
        <p:spPr>
          <a:xfrm>
            <a:off x="7220887" y="5020486"/>
            <a:ext cx="431912" cy="369332"/>
          </a:xfrm>
          <a:prstGeom prst="rect">
            <a:avLst/>
          </a:prstGeom>
          <a:noFill/>
        </p:spPr>
        <p:txBody>
          <a:bodyPr wrap="square" rtlCol="0">
            <a:spAutoFit/>
          </a:bodyPr>
          <a:lstStyle/>
          <a:p>
            <a:r>
              <a:rPr lang="en-GB" b="1" dirty="0"/>
              <a:t>13</a:t>
            </a:r>
          </a:p>
        </p:txBody>
      </p:sp>
      <p:sp>
        <p:nvSpPr>
          <p:cNvPr id="19" name="Rectangle 18">
            <a:extLst>
              <a:ext uri="{FF2B5EF4-FFF2-40B4-BE49-F238E27FC236}">
                <a16:creationId xmlns:a16="http://schemas.microsoft.com/office/drawing/2014/main" id="{A6480410-314E-4C52-9A2B-1006C022E216}"/>
              </a:ext>
            </a:extLst>
          </p:cNvPr>
          <p:cNvSpPr/>
          <p:nvPr/>
        </p:nvSpPr>
        <p:spPr>
          <a:xfrm>
            <a:off x="7262073" y="4827315"/>
            <a:ext cx="349540" cy="54286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03E7B862-5992-4007-A7E4-E68F2F7043CB}"/>
              </a:ext>
            </a:extLst>
          </p:cNvPr>
          <p:cNvSpPr txBox="1"/>
          <p:nvPr/>
        </p:nvSpPr>
        <p:spPr>
          <a:xfrm>
            <a:off x="4759191" y="267853"/>
            <a:ext cx="7158041" cy="1200329"/>
          </a:xfrm>
          <a:prstGeom prst="rect">
            <a:avLst/>
          </a:prstGeom>
          <a:noFill/>
        </p:spPr>
        <p:txBody>
          <a:bodyPr wrap="square" rtlCol="0">
            <a:spAutoFit/>
          </a:bodyPr>
          <a:lstStyle/>
          <a:p>
            <a:pPr marL="285750" indent="-285750">
              <a:buFont typeface="Arial" panose="020B0604020202020204" pitchFamily="34" charset="0"/>
              <a:buChar char="•"/>
            </a:pPr>
            <a:r>
              <a:rPr lang="en-GB" dirty="0"/>
              <a:t>Samples taken from Ross Sea (Fig 1.), </a:t>
            </a:r>
            <a:r>
              <a:rPr lang="en-GB" dirty="0" err="1"/>
              <a:t>Odyssea</a:t>
            </a:r>
            <a:r>
              <a:rPr lang="en-GB" dirty="0"/>
              <a:t> contourite (Fig. 2), which formed as a result of slope current deposition. </a:t>
            </a:r>
          </a:p>
          <a:p>
            <a:pPr marL="285750" indent="-285750">
              <a:buFont typeface="Arial" panose="020B0604020202020204" pitchFamily="34" charset="0"/>
              <a:buChar char="•"/>
            </a:pPr>
            <a:r>
              <a:rPr lang="en-GB" dirty="0"/>
              <a:t>U-Pb analysis of detrital minerals will be used to assess provenance change during MIS2-3.</a:t>
            </a:r>
          </a:p>
        </p:txBody>
      </p:sp>
      <p:pic>
        <p:nvPicPr>
          <p:cNvPr id="2" name="Slide 1">
            <a:hlinkClick r:id="" action="ppaction://media"/>
            <a:extLst>
              <a:ext uri="{FF2B5EF4-FFF2-40B4-BE49-F238E27FC236}">
                <a16:creationId xmlns:a16="http://schemas.microsoft.com/office/drawing/2014/main" id="{A4C75C91-F302-4375-929A-72989A93F43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40890" y="451692"/>
            <a:ext cx="851110" cy="851110"/>
          </a:xfrm>
          <a:prstGeom prst="rect">
            <a:avLst/>
          </a:prstGeom>
        </p:spPr>
      </p:pic>
    </p:spTree>
    <p:extLst>
      <p:ext uri="{BB962C8B-B14F-4D97-AF65-F5344CB8AC3E}">
        <p14:creationId xmlns:p14="http://schemas.microsoft.com/office/powerpoint/2010/main" val="209186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2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D21D25-34C0-4851-BE5D-5D3778125E1F}"/>
              </a:ext>
            </a:extLst>
          </p:cNvPr>
          <p:cNvSpPr txBox="1"/>
          <p:nvPr/>
        </p:nvSpPr>
        <p:spPr>
          <a:xfrm>
            <a:off x="4247601" y="826844"/>
            <a:ext cx="7715099" cy="5632311"/>
          </a:xfrm>
          <a:prstGeom prst="rect">
            <a:avLst/>
          </a:prstGeom>
          <a:noFill/>
        </p:spPr>
        <p:txBody>
          <a:bodyPr wrap="square" rtlCol="0">
            <a:spAutoFit/>
          </a:bodyPr>
          <a:lstStyle/>
          <a:p>
            <a:pPr algn="just"/>
            <a:r>
              <a:rPr lang="en-GB" b="1" dirty="0"/>
              <a:t>Sampling:</a:t>
            </a:r>
          </a:p>
          <a:p>
            <a:pPr marL="285750" indent="-285750" algn="just">
              <a:buFont typeface="Arial" panose="020B0604020202020204" pitchFamily="34" charset="0"/>
              <a:buChar char="•"/>
            </a:pPr>
            <a:r>
              <a:rPr lang="en-GB" dirty="0"/>
              <a:t>3 samples selected, based on:</a:t>
            </a:r>
          </a:p>
          <a:p>
            <a:pPr marL="742950" lvl="1" indent="-285750" algn="just">
              <a:buFont typeface="Arial" panose="020B0604020202020204" pitchFamily="34" charset="0"/>
              <a:buChar char="•"/>
            </a:pPr>
            <a:r>
              <a:rPr lang="en-GB" dirty="0" err="1"/>
              <a:t>Zr</a:t>
            </a:r>
            <a:r>
              <a:rPr lang="en-GB" dirty="0"/>
              <a:t>/</a:t>
            </a:r>
            <a:r>
              <a:rPr lang="en-GB" dirty="0" err="1"/>
              <a:t>Rb</a:t>
            </a:r>
            <a:r>
              <a:rPr lang="en-GB" dirty="0"/>
              <a:t> ratio – used to identify HM bands (zircon abundance normalised to terrigenous content);</a:t>
            </a:r>
          </a:p>
          <a:p>
            <a:pPr marL="742950" lvl="1" indent="-285750" algn="just">
              <a:buFont typeface="Arial" panose="020B0604020202020204" pitchFamily="34" charset="0"/>
              <a:buChar char="•"/>
            </a:pPr>
            <a:r>
              <a:rPr lang="en-GB" dirty="0"/>
              <a:t>Magnetic susceptibility – used to identify terrigenous input.</a:t>
            </a:r>
          </a:p>
          <a:p>
            <a:pPr marL="285750" indent="-285750" algn="just">
              <a:buFont typeface="Arial" panose="020B0604020202020204" pitchFamily="34" charset="0"/>
              <a:buChar char="•"/>
            </a:pPr>
            <a:r>
              <a:rPr lang="en-GB" dirty="0"/>
              <a:t>The upper two sample groups were found to have sufficient </a:t>
            </a:r>
            <a:r>
              <a:rPr lang="en-GB" dirty="0" err="1"/>
              <a:t>apatites</a:t>
            </a:r>
            <a:r>
              <a:rPr lang="en-GB" dirty="0"/>
              <a:t> and zircons for analysis, with the lower-most group being almost completely devoid of heavy minerals.</a:t>
            </a:r>
          </a:p>
          <a:p>
            <a:pPr marL="742950" lvl="1" indent="-285750" algn="just">
              <a:buFont typeface="Arial" panose="020B0604020202020204" pitchFamily="34" charset="0"/>
              <a:buChar char="•"/>
            </a:pPr>
            <a:endParaRPr lang="en-GB" dirty="0"/>
          </a:p>
          <a:p>
            <a:pPr algn="just"/>
            <a:r>
              <a:rPr lang="en-GB" b="1" dirty="0"/>
              <a:t>Sources:</a:t>
            </a:r>
          </a:p>
          <a:p>
            <a:pPr marL="285750" indent="-285750" algn="just">
              <a:buFont typeface="Arial" panose="020B0604020202020204" pitchFamily="34" charset="0"/>
              <a:buChar char="•"/>
            </a:pPr>
            <a:r>
              <a:rPr lang="en-GB" dirty="0"/>
              <a:t>Candidate sources onshore include </a:t>
            </a:r>
            <a:r>
              <a:rPr lang="en-GB" dirty="0" err="1"/>
              <a:t>Cenozoic</a:t>
            </a:r>
            <a:r>
              <a:rPr lang="en-GB" dirty="0"/>
              <a:t> </a:t>
            </a:r>
            <a:r>
              <a:rPr lang="en-GB" dirty="0" err="1"/>
              <a:t>volcanics</a:t>
            </a:r>
            <a:r>
              <a:rPr lang="en-GB" dirty="0"/>
              <a:t>, and Mesozoic-Palaeozoic plutons, clastic sediment, and </a:t>
            </a:r>
            <a:r>
              <a:rPr lang="en-GB" dirty="0" err="1"/>
              <a:t>metamorphics</a:t>
            </a:r>
            <a:r>
              <a:rPr lang="en-GB" dirty="0"/>
              <a:t>.</a:t>
            </a:r>
          </a:p>
          <a:p>
            <a:pPr marL="285750" indent="-285750" algn="just">
              <a:buFont typeface="Arial" panose="020B0604020202020204" pitchFamily="34" charset="0"/>
              <a:buChar char="•"/>
            </a:pPr>
            <a:endParaRPr lang="en-GB" dirty="0"/>
          </a:p>
          <a:p>
            <a:pPr algn="just"/>
            <a:r>
              <a:rPr lang="en-GB" b="1" dirty="0"/>
              <a:t>Analytical approach:</a:t>
            </a:r>
          </a:p>
          <a:p>
            <a:pPr marL="285750" indent="-285750" algn="just">
              <a:buFont typeface="Arial" panose="020B0604020202020204" pitchFamily="34" charset="0"/>
              <a:buChar char="•"/>
            </a:pPr>
            <a:r>
              <a:rPr lang="en-GB" dirty="0"/>
              <a:t>U-Pb analysis will be carried out in order to determine sedimentary provenance of samples;</a:t>
            </a:r>
          </a:p>
          <a:p>
            <a:pPr marL="285750" indent="-285750" algn="just">
              <a:buFont typeface="Arial" panose="020B0604020202020204" pitchFamily="34" charset="0"/>
              <a:buChar char="•"/>
            </a:pPr>
            <a:r>
              <a:rPr lang="en-GB" dirty="0"/>
              <a:t>Primarily </a:t>
            </a:r>
            <a:r>
              <a:rPr lang="en-GB" dirty="0" err="1"/>
              <a:t>apatites</a:t>
            </a:r>
            <a:r>
              <a:rPr lang="en-GB" dirty="0"/>
              <a:t> and zircons will be used, to allow for better source discrimination;</a:t>
            </a:r>
          </a:p>
          <a:p>
            <a:pPr marL="285750" indent="-285750" algn="just">
              <a:buFont typeface="Arial" panose="020B0604020202020204" pitchFamily="34" charset="0"/>
              <a:buChar char="•"/>
            </a:pPr>
            <a:r>
              <a:rPr lang="en-GB" dirty="0"/>
              <a:t>This will allow us to determine depositional processes at the time, particularly regarding ocean current directions.</a:t>
            </a:r>
          </a:p>
        </p:txBody>
      </p:sp>
      <p:pic>
        <p:nvPicPr>
          <p:cNvPr id="11" name="Picture 10" descr="A close up of a map&#10;&#10;Description automatically generated">
            <a:extLst>
              <a:ext uri="{FF2B5EF4-FFF2-40B4-BE49-F238E27FC236}">
                <a16:creationId xmlns:a16="http://schemas.microsoft.com/office/drawing/2014/main" id="{CA4AF240-42BD-4523-8AEF-4A7E66D6FC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00" y="80743"/>
            <a:ext cx="3909712" cy="6696513"/>
          </a:xfrm>
          <a:prstGeom prst="rect">
            <a:avLst/>
          </a:prstGeom>
          <a:ln w="12700">
            <a:solidFill>
              <a:schemeClr val="tx1"/>
            </a:solidFill>
          </a:ln>
        </p:spPr>
      </p:pic>
      <p:sp>
        <p:nvSpPr>
          <p:cNvPr id="12" name="TextBox 11">
            <a:extLst>
              <a:ext uri="{FF2B5EF4-FFF2-40B4-BE49-F238E27FC236}">
                <a16:creationId xmlns:a16="http://schemas.microsoft.com/office/drawing/2014/main" id="{1D9F5DFE-2485-4C32-8455-88CC2B2C4EC2}"/>
              </a:ext>
            </a:extLst>
          </p:cNvPr>
          <p:cNvSpPr txBox="1"/>
          <p:nvPr/>
        </p:nvSpPr>
        <p:spPr>
          <a:xfrm>
            <a:off x="4158093" y="80743"/>
            <a:ext cx="7804607" cy="523220"/>
          </a:xfrm>
          <a:prstGeom prst="rect">
            <a:avLst/>
          </a:prstGeom>
          <a:noFill/>
          <a:ln w="12700">
            <a:solidFill>
              <a:schemeClr val="tx1"/>
            </a:solidFill>
          </a:ln>
        </p:spPr>
        <p:txBody>
          <a:bodyPr wrap="square" rtlCol="0">
            <a:spAutoFit/>
          </a:bodyPr>
          <a:lstStyle/>
          <a:p>
            <a:pPr algn="just"/>
            <a:r>
              <a:rPr lang="en-GB" sz="1400" b="1" dirty="0"/>
              <a:t>Fig 3. – Log of gravity core 13. Red boxes indicate samples used in this study. </a:t>
            </a:r>
            <a:r>
              <a:rPr lang="en-IE" sz="1400" b="1" dirty="0"/>
              <a:t>Log data from </a:t>
            </a:r>
            <a:r>
              <a:rPr lang="en-IE" sz="1400" b="1" dirty="0" err="1"/>
              <a:t>Rebesco</a:t>
            </a:r>
            <a:r>
              <a:rPr lang="en-IE" sz="1400" b="1" dirty="0"/>
              <a:t> et al., 2020, EGU2020-12940 – D3142.</a:t>
            </a:r>
            <a:endParaRPr lang="en-GB" sz="1400" b="1" dirty="0"/>
          </a:p>
        </p:txBody>
      </p:sp>
      <p:pic>
        <p:nvPicPr>
          <p:cNvPr id="2" name="Slide 2">
            <a:hlinkClick r:id="" action="ppaction://media"/>
            <a:extLst>
              <a:ext uri="{FF2B5EF4-FFF2-40B4-BE49-F238E27FC236}">
                <a16:creationId xmlns:a16="http://schemas.microsoft.com/office/drawing/2014/main" id="{2D1FF1D9-8118-438B-9F9C-3C85EFB1E24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82526" y="603963"/>
            <a:ext cx="913956" cy="913956"/>
          </a:xfrm>
          <a:prstGeom prst="rect">
            <a:avLst/>
          </a:prstGeom>
        </p:spPr>
      </p:pic>
    </p:spTree>
    <p:extLst>
      <p:ext uri="{BB962C8B-B14F-4D97-AF65-F5344CB8AC3E}">
        <p14:creationId xmlns:p14="http://schemas.microsoft.com/office/powerpoint/2010/main" val="235380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88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TotalTime>
  <Words>389</Words>
  <Application>Microsoft Office PowerPoint</Application>
  <PresentationFormat>Widescreen</PresentationFormat>
  <Paragraphs>27</Paragraphs>
  <Slides>3</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Roland Neofitu</dc:creator>
  <cp:lastModifiedBy>Roland Neofitu</cp:lastModifiedBy>
  <cp:revision>35</cp:revision>
  <dcterms:created xsi:type="dcterms:W3CDTF">2020-04-24T11:02:29Z</dcterms:created>
  <dcterms:modified xsi:type="dcterms:W3CDTF">2020-04-30T16:23:43Z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