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5" r:id="rId7"/>
    <p:sldId id="258" r:id="rId8"/>
    <p:sldId id="264" r:id="rId9"/>
    <p:sldId id="259" r:id="rId10"/>
    <p:sldId id="263" r:id="rId11"/>
    <p:sldId id="260" r:id="rId12"/>
    <p:sldId id="268" r:id="rId13"/>
    <p:sldId id="270" r:id="rId14"/>
    <p:sldId id="269" r:id="rId15"/>
    <p:sldId id="266" r:id="rId16"/>
    <p:sldId id="262"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D8176-3FDC-4CF1-A187-91A9AC8EB0C1}" v="28" dt="2020-05-05T21:07:41"/>
    <p1510:client id="{2EB46C1C-E377-439D-82A0-77F90B5042C2}" v="4" dt="2020-05-06T06:50:40.469"/>
    <p1510:client id="{41F843F1-F9E0-4340-9400-B93E3C77C79C}" v="4" dt="2020-05-06T06:43:52.8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37"/>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ella Bovolenta" userId="S::rossella.bovolenta@unige.it::6a8b2e50-e633-40fd-96c0-d90e7f243b96" providerId="AD" clId="Web-{41F843F1-F9E0-4340-9400-B93E3C77C79C}"/>
    <pc:docChg chg="modSld">
      <pc:chgData name="Rossella Bovolenta" userId="S::rossella.bovolenta@unige.it::6a8b2e50-e633-40fd-96c0-d90e7f243b96" providerId="AD" clId="Web-{41F843F1-F9E0-4340-9400-B93E3C77C79C}" dt="2020-05-06T06:43:52.828" v="3" actId="20577"/>
      <pc:docMkLst>
        <pc:docMk/>
      </pc:docMkLst>
      <pc:sldChg chg="modSp">
        <pc:chgData name="Rossella Bovolenta" userId="S::rossella.bovolenta@unige.it::6a8b2e50-e633-40fd-96c0-d90e7f243b96" providerId="AD" clId="Web-{41F843F1-F9E0-4340-9400-B93E3C77C79C}" dt="2020-05-06T06:43:52.812" v="2" actId="20577"/>
        <pc:sldMkLst>
          <pc:docMk/>
          <pc:sldMk cId="1807076325" sldId="262"/>
        </pc:sldMkLst>
        <pc:spChg chg="mod">
          <ac:chgData name="Rossella Bovolenta" userId="S::rossella.bovolenta@unige.it::6a8b2e50-e633-40fd-96c0-d90e7f243b96" providerId="AD" clId="Web-{41F843F1-F9E0-4340-9400-B93E3C77C79C}" dt="2020-05-06T06:43:52.812" v="2" actId="20577"/>
          <ac:spMkLst>
            <pc:docMk/>
            <pc:sldMk cId="1807076325" sldId="262"/>
            <ac:spMk id="3" creationId="{00000000-0000-0000-0000-000000000000}"/>
          </ac:spMkLst>
        </pc:spChg>
      </pc:sldChg>
    </pc:docChg>
  </pc:docChgLst>
  <pc:docChgLst>
    <pc:chgData name="Bianca Federici" userId="S::bianca.federici@unige.it::ad07a34e-52f1-4465-a90e-547a82603461" providerId="AD" clId="Web-{116D8176-3FDC-4CF1-A187-91A9AC8EB0C1}"/>
    <pc:docChg chg="modSld">
      <pc:chgData name="Bianca Federici" userId="S::bianca.federici@unige.it::ad07a34e-52f1-4465-a90e-547a82603461" providerId="AD" clId="Web-{116D8176-3FDC-4CF1-A187-91A9AC8EB0C1}" dt="2020-05-05T21:07:41" v="27" actId="20577"/>
      <pc:docMkLst>
        <pc:docMk/>
      </pc:docMkLst>
      <pc:sldChg chg="modSp">
        <pc:chgData name="Bianca Federici" userId="S::bianca.federici@unige.it::ad07a34e-52f1-4465-a90e-547a82603461" providerId="AD" clId="Web-{116D8176-3FDC-4CF1-A187-91A9AC8EB0C1}" dt="2020-05-05T21:07:39.156" v="25" actId="20577"/>
        <pc:sldMkLst>
          <pc:docMk/>
          <pc:sldMk cId="3727987838" sldId="258"/>
        </pc:sldMkLst>
        <pc:spChg chg="mod">
          <ac:chgData name="Bianca Federici" userId="S::bianca.federici@unige.it::ad07a34e-52f1-4465-a90e-547a82603461" providerId="AD" clId="Web-{116D8176-3FDC-4CF1-A187-91A9AC8EB0C1}" dt="2020-05-05T21:07:39.156" v="25" actId="20577"/>
          <ac:spMkLst>
            <pc:docMk/>
            <pc:sldMk cId="3727987838" sldId="258"/>
            <ac:spMk id="14" creationId="{00000000-0000-0000-0000-000000000000}"/>
          </ac:spMkLst>
        </pc:spChg>
      </pc:sldChg>
    </pc:docChg>
  </pc:docChgLst>
  <pc:docChgLst>
    <pc:chgData name="Rossella Bovolenta" userId="S::rossella.bovolenta@unige.it::6a8b2e50-e633-40fd-96c0-d90e7f243b96" providerId="AD" clId="Web-{2EB46C1C-E377-439D-82A0-77F90B5042C2}"/>
    <pc:docChg chg="modSld">
      <pc:chgData name="Rossella Bovolenta" userId="S::rossella.bovolenta@unige.it::6a8b2e50-e633-40fd-96c0-d90e7f243b96" providerId="AD" clId="Web-{2EB46C1C-E377-439D-82A0-77F90B5042C2}" dt="2020-05-06T06:50:37.969" v="2" actId="20577"/>
      <pc:docMkLst>
        <pc:docMk/>
      </pc:docMkLst>
      <pc:sldChg chg="modSp">
        <pc:chgData name="Rossella Bovolenta" userId="S::rossella.bovolenta@unige.it::6a8b2e50-e633-40fd-96c0-d90e7f243b96" providerId="AD" clId="Web-{2EB46C1C-E377-439D-82A0-77F90B5042C2}" dt="2020-05-06T06:50:35.672" v="0" actId="20577"/>
        <pc:sldMkLst>
          <pc:docMk/>
          <pc:sldMk cId="2412606495" sldId="270"/>
        </pc:sldMkLst>
        <pc:spChg chg="mod">
          <ac:chgData name="Rossella Bovolenta" userId="S::rossella.bovolenta@unige.it::6a8b2e50-e633-40fd-96c0-d90e7f243b96" providerId="AD" clId="Web-{2EB46C1C-E377-439D-82A0-77F90B5042C2}" dt="2020-05-06T06:50:35.672" v="0" actId="20577"/>
          <ac:spMkLst>
            <pc:docMk/>
            <pc:sldMk cId="2412606495" sldId="270"/>
            <ac:spMk id="1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GB"/>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27146FA1-8265-4D68-9070-ED5D0253D743}" type="datetimeFigureOut">
              <a:rPr lang="en-GB" smtClean="0"/>
              <a:t>05/05/2020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F0BE6A3-4A12-4993-85E6-3EDA31FB0AB0}" type="slidenum">
              <a:rPr lang="en-GB" smtClean="0"/>
              <a:t>‹#›</a:t>
            </a:fld>
            <a:endParaRPr lang="en-GB"/>
          </a:p>
        </p:txBody>
      </p:sp>
    </p:spTree>
    <p:extLst>
      <p:ext uri="{BB962C8B-B14F-4D97-AF65-F5344CB8AC3E}">
        <p14:creationId xmlns:p14="http://schemas.microsoft.com/office/powerpoint/2010/main" val="540057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27146FA1-8265-4D68-9070-ED5D0253D743}" type="datetimeFigureOut">
              <a:rPr lang="en-GB" smtClean="0"/>
              <a:t>05/05/2020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F0BE6A3-4A12-4993-85E6-3EDA31FB0AB0}" type="slidenum">
              <a:rPr lang="en-GB" smtClean="0"/>
              <a:t>‹#›</a:t>
            </a:fld>
            <a:endParaRPr lang="en-GB"/>
          </a:p>
        </p:txBody>
      </p:sp>
    </p:spTree>
    <p:extLst>
      <p:ext uri="{BB962C8B-B14F-4D97-AF65-F5344CB8AC3E}">
        <p14:creationId xmlns:p14="http://schemas.microsoft.com/office/powerpoint/2010/main" val="2293224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27146FA1-8265-4D68-9070-ED5D0253D743}" type="datetimeFigureOut">
              <a:rPr lang="en-GB" smtClean="0"/>
              <a:t>05/05/2020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F0BE6A3-4A12-4993-85E6-3EDA31FB0AB0}" type="slidenum">
              <a:rPr lang="en-GB" smtClean="0"/>
              <a:t>‹#›</a:t>
            </a:fld>
            <a:endParaRPr lang="en-GB"/>
          </a:p>
        </p:txBody>
      </p:sp>
    </p:spTree>
    <p:extLst>
      <p:ext uri="{BB962C8B-B14F-4D97-AF65-F5344CB8AC3E}">
        <p14:creationId xmlns:p14="http://schemas.microsoft.com/office/powerpoint/2010/main" val="1407939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27146FA1-8265-4D68-9070-ED5D0253D743}" type="datetimeFigureOut">
              <a:rPr lang="en-GB" smtClean="0"/>
              <a:t>05/05/2020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F0BE6A3-4A12-4993-85E6-3EDA31FB0AB0}" type="slidenum">
              <a:rPr lang="en-GB" smtClean="0"/>
              <a:t>‹#›</a:t>
            </a:fld>
            <a:endParaRPr lang="en-GB"/>
          </a:p>
        </p:txBody>
      </p:sp>
    </p:spTree>
    <p:extLst>
      <p:ext uri="{BB962C8B-B14F-4D97-AF65-F5344CB8AC3E}">
        <p14:creationId xmlns:p14="http://schemas.microsoft.com/office/powerpoint/2010/main" val="158643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GB"/>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27146FA1-8265-4D68-9070-ED5D0253D743}" type="datetimeFigureOut">
              <a:rPr lang="en-GB" smtClean="0"/>
              <a:t>05/05/2020</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F0BE6A3-4A12-4993-85E6-3EDA31FB0AB0}" type="slidenum">
              <a:rPr lang="en-GB" smtClean="0"/>
              <a:t>‹#›</a:t>
            </a:fld>
            <a:endParaRPr lang="en-GB"/>
          </a:p>
        </p:txBody>
      </p:sp>
    </p:spTree>
    <p:extLst>
      <p:ext uri="{BB962C8B-B14F-4D97-AF65-F5344CB8AC3E}">
        <p14:creationId xmlns:p14="http://schemas.microsoft.com/office/powerpoint/2010/main" val="3559505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27146FA1-8265-4D68-9070-ED5D0253D743}" type="datetimeFigureOut">
              <a:rPr lang="en-GB" smtClean="0"/>
              <a:t>05/05/2020</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F0BE6A3-4A12-4993-85E6-3EDA31FB0AB0}" type="slidenum">
              <a:rPr lang="en-GB" smtClean="0"/>
              <a:t>‹#›</a:t>
            </a:fld>
            <a:endParaRPr lang="en-GB"/>
          </a:p>
        </p:txBody>
      </p:sp>
    </p:spTree>
    <p:extLst>
      <p:ext uri="{BB962C8B-B14F-4D97-AF65-F5344CB8AC3E}">
        <p14:creationId xmlns:p14="http://schemas.microsoft.com/office/powerpoint/2010/main" val="815080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GB"/>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27146FA1-8265-4D68-9070-ED5D0253D743}" type="datetimeFigureOut">
              <a:rPr lang="en-GB" smtClean="0"/>
              <a:t>05/05/2020</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9F0BE6A3-4A12-4993-85E6-3EDA31FB0AB0}" type="slidenum">
              <a:rPr lang="en-GB" smtClean="0"/>
              <a:t>‹#›</a:t>
            </a:fld>
            <a:endParaRPr lang="en-GB"/>
          </a:p>
        </p:txBody>
      </p:sp>
    </p:spTree>
    <p:extLst>
      <p:ext uri="{BB962C8B-B14F-4D97-AF65-F5344CB8AC3E}">
        <p14:creationId xmlns:p14="http://schemas.microsoft.com/office/powerpoint/2010/main" val="414213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fld id="{27146FA1-8265-4D68-9070-ED5D0253D743}" type="datetimeFigureOut">
              <a:rPr lang="en-GB" smtClean="0"/>
              <a:t>05/05/2020</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9F0BE6A3-4A12-4993-85E6-3EDA31FB0AB0}" type="slidenum">
              <a:rPr lang="en-GB" smtClean="0"/>
              <a:t>‹#›</a:t>
            </a:fld>
            <a:endParaRPr lang="en-GB"/>
          </a:p>
        </p:txBody>
      </p:sp>
    </p:spTree>
    <p:extLst>
      <p:ext uri="{BB962C8B-B14F-4D97-AF65-F5344CB8AC3E}">
        <p14:creationId xmlns:p14="http://schemas.microsoft.com/office/powerpoint/2010/main" val="97100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7146FA1-8265-4D68-9070-ED5D0253D743}" type="datetimeFigureOut">
              <a:rPr lang="en-GB" smtClean="0"/>
              <a:t>05/05/2020</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9F0BE6A3-4A12-4993-85E6-3EDA31FB0AB0}" type="slidenum">
              <a:rPr lang="en-GB" smtClean="0"/>
              <a:t>‹#›</a:t>
            </a:fld>
            <a:endParaRPr lang="en-GB"/>
          </a:p>
        </p:txBody>
      </p:sp>
    </p:spTree>
    <p:extLst>
      <p:ext uri="{BB962C8B-B14F-4D97-AF65-F5344CB8AC3E}">
        <p14:creationId xmlns:p14="http://schemas.microsoft.com/office/powerpoint/2010/main" val="1815175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27146FA1-8265-4D68-9070-ED5D0253D743}" type="datetimeFigureOut">
              <a:rPr lang="en-GB" smtClean="0"/>
              <a:t>05/05/2020</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F0BE6A3-4A12-4993-85E6-3EDA31FB0AB0}" type="slidenum">
              <a:rPr lang="en-GB" smtClean="0"/>
              <a:t>‹#›</a:t>
            </a:fld>
            <a:endParaRPr lang="en-GB"/>
          </a:p>
        </p:txBody>
      </p:sp>
    </p:spTree>
    <p:extLst>
      <p:ext uri="{BB962C8B-B14F-4D97-AF65-F5344CB8AC3E}">
        <p14:creationId xmlns:p14="http://schemas.microsoft.com/office/powerpoint/2010/main" val="4216109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27146FA1-8265-4D68-9070-ED5D0253D743}" type="datetimeFigureOut">
              <a:rPr lang="en-GB" smtClean="0"/>
              <a:t>05/05/2020</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F0BE6A3-4A12-4993-85E6-3EDA31FB0AB0}" type="slidenum">
              <a:rPr lang="en-GB" smtClean="0"/>
              <a:t>‹#›</a:t>
            </a:fld>
            <a:endParaRPr lang="en-GB"/>
          </a:p>
        </p:txBody>
      </p:sp>
    </p:spTree>
    <p:extLst>
      <p:ext uri="{BB962C8B-B14F-4D97-AF65-F5344CB8AC3E}">
        <p14:creationId xmlns:p14="http://schemas.microsoft.com/office/powerpoint/2010/main" val="68453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146FA1-8265-4D68-9070-ED5D0253D743}" type="datetimeFigureOut">
              <a:rPr lang="en-GB" smtClean="0"/>
              <a:t>05/05/2020</a:t>
            </a:fld>
            <a:endParaRPr lang="en-GB"/>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0BE6A3-4A12-4993-85E6-3EDA31FB0AB0}" type="slidenum">
              <a:rPr lang="en-GB" smtClean="0"/>
              <a:t>‹#›</a:t>
            </a:fld>
            <a:endParaRPr lang="en-GB"/>
          </a:p>
        </p:txBody>
      </p:sp>
    </p:spTree>
    <p:extLst>
      <p:ext uri="{BB962C8B-B14F-4D97-AF65-F5344CB8AC3E}">
        <p14:creationId xmlns:p14="http://schemas.microsoft.com/office/powerpoint/2010/main" val="301035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2015" t="11257" r="13150" b="76631"/>
          <a:stretch/>
        </p:blipFill>
        <p:spPr>
          <a:xfrm>
            <a:off x="40192" y="90436"/>
            <a:ext cx="12140666" cy="1105318"/>
          </a:xfrm>
          <a:prstGeom prst="rect">
            <a:avLst/>
          </a:prstGeom>
        </p:spPr>
      </p:pic>
      <p:sp>
        <p:nvSpPr>
          <p:cNvPr id="6" name="Rettangolo 5"/>
          <p:cNvSpPr/>
          <p:nvPr/>
        </p:nvSpPr>
        <p:spPr>
          <a:xfrm>
            <a:off x="1175657" y="2401117"/>
            <a:ext cx="10700658" cy="2308324"/>
          </a:xfrm>
          <a:prstGeom prst="rect">
            <a:avLst/>
          </a:prstGeom>
        </p:spPr>
        <p:txBody>
          <a:bodyPr wrap="square">
            <a:spAutoFit/>
          </a:bodyPr>
          <a:lstStyle/>
          <a:p>
            <a:pPr algn="ctr"/>
            <a:r>
              <a:rPr lang="en-GB" sz="3200" b="1" cap="small">
                <a:solidFill>
                  <a:srgbClr val="FF0000"/>
                </a:solidFill>
                <a:effectLst>
                  <a:outerShdw blurRad="38100" dist="38100" dir="2700000" algn="tl">
                    <a:srgbClr val="000000">
                      <a:alpha val="43137"/>
                    </a:srgbClr>
                  </a:outerShdw>
                </a:effectLst>
              </a:rPr>
              <a:t>Soil water contents and displacements monitoring, integrated into a Hydrological-Geotechnical Model for the evaluation of large-scale susceptibility to landslides triggered by rainfalls </a:t>
            </a:r>
          </a:p>
          <a:p>
            <a:pPr algn="ctr"/>
            <a:br>
              <a:rPr lang="en-GB" sz="2800">
                <a:solidFill>
                  <a:schemeClr val="accent1">
                    <a:lumMod val="50000"/>
                  </a:schemeClr>
                </a:solidFill>
              </a:rPr>
            </a:br>
            <a:r>
              <a:rPr lang="en-GB" sz="2000" b="1" u="sng">
                <a:solidFill>
                  <a:schemeClr val="accent1">
                    <a:lumMod val="50000"/>
                  </a:schemeClr>
                </a:solidFill>
              </a:rPr>
              <a:t>Roberto </a:t>
            </a:r>
            <a:r>
              <a:rPr lang="en-GB" sz="2000" b="1" u="sng" err="1">
                <a:solidFill>
                  <a:schemeClr val="accent1">
                    <a:lumMod val="50000"/>
                  </a:schemeClr>
                </a:solidFill>
              </a:rPr>
              <a:t>Passalacqua</a:t>
            </a:r>
            <a:r>
              <a:rPr lang="en-GB" sz="2000">
                <a:solidFill>
                  <a:schemeClr val="accent1">
                    <a:lumMod val="50000"/>
                  </a:schemeClr>
                </a:solidFill>
              </a:rPr>
              <a:t>, Rossella </a:t>
            </a:r>
            <a:r>
              <a:rPr lang="en-GB" sz="2000" err="1">
                <a:solidFill>
                  <a:schemeClr val="accent1">
                    <a:lumMod val="50000"/>
                  </a:schemeClr>
                </a:solidFill>
              </a:rPr>
              <a:t>Bovolenta</a:t>
            </a:r>
            <a:r>
              <a:rPr lang="en-GB" sz="2000">
                <a:solidFill>
                  <a:schemeClr val="accent1">
                    <a:lumMod val="50000"/>
                  </a:schemeClr>
                </a:solidFill>
              </a:rPr>
              <a:t>, Bianca </a:t>
            </a:r>
            <a:r>
              <a:rPr lang="en-GB" sz="2000" err="1">
                <a:solidFill>
                  <a:schemeClr val="accent1">
                    <a:lumMod val="50000"/>
                  </a:schemeClr>
                </a:solidFill>
              </a:rPr>
              <a:t>Federici</a:t>
            </a:r>
            <a:r>
              <a:rPr lang="en-GB" sz="2000">
                <a:solidFill>
                  <a:schemeClr val="accent1">
                    <a:lumMod val="50000"/>
                  </a:schemeClr>
                </a:solidFill>
              </a:rPr>
              <a:t>, and Alessandro </a:t>
            </a:r>
            <a:r>
              <a:rPr lang="en-GB" sz="2000" err="1">
                <a:solidFill>
                  <a:schemeClr val="accent1">
                    <a:lumMod val="50000"/>
                  </a:schemeClr>
                </a:solidFill>
              </a:rPr>
              <a:t>Iacopino</a:t>
            </a:r>
            <a:endParaRPr lang="en-GB" sz="2000">
              <a:solidFill>
                <a:schemeClr val="accent1">
                  <a:lumMod val="50000"/>
                </a:schemeClr>
              </a:solidFill>
            </a:endParaRPr>
          </a:p>
        </p:txBody>
      </p:sp>
      <p:sp>
        <p:nvSpPr>
          <p:cNvPr id="7" name="Rettangolo 6"/>
          <p:cNvSpPr/>
          <p:nvPr/>
        </p:nvSpPr>
        <p:spPr>
          <a:xfrm>
            <a:off x="40193" y="1195754"/>
            <a:ext cx="834014" cy="5662246"/>
          </a:xfrm>
          <a:prstGeom prst="rect">
            <a:avLst/>
          </a:prstGeom>
          <a:gradFill>
            <a:gsLst>
              <a:gs pos="30000">
                <a:schemeClr val="accent1">
                  <a:lumMod val="75000"/>
                </a:schemeClr>
              </a:gs>
              <a:gs pos="0">
                <a:schemeClr val="accent5"/>
              </a:gs>
              <a:gs pos="53000">
                <a:schemeClr val="accent1">
                  <a:lumMod val="45000"/>
                  <a:lumOff val="55000"/>
                </a:schemeClr>
              </a:gs>
              <a:gs pos="72000">
                <a:schemeClr val="accent1">
                  <a:lumMod val="50000"/>
                </a:schemeClr>
              </a:gs>
              <a:gs pos="100000">
                <a:schemeClr val="accent1">
                  <a:lumMod val="30000"/>
                  <a:lumOff val="7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magine 7"/>
          <p:cNvPicPr>
            <a:picLocks noChangeAspect="1"/>
          </p:cNvPicPr>
          <p:nvPr/>
        </p:nvPicPr>
        <p:blipFill>
          <a:blip r:embed="rId3"/>
          <a:stretch>
            <a:fillRect/>
          </a:stretch>
        </p:blipFill>
        <p:spPr>
          <a:xfrm>
            <a:off x="5343151" y="4792669"/>
            <a:ext cx="1505698" cy="1505698"/>
          </a:xfrm>
          <a:prstGeom prst="rect">
            <a:avLst/>
          </a:prstGeom>
        </p:spPr>
      </p:pic>
      <p:sp>
        <p:nvSpPr>
          <p:cNvPr id="9" name="Rettangolo 8"/>
          <p:cNvSpPr/>
          <p:nvPr/>
        </p:nvSpPr>
        <p:spPr>
          <a:xfrm>
            <a:off x="3062525" y="6381595"/>
            <a:ext cx="6096000" cy="338554"/>
          </a:xfrm>
          <a:prstGeom prst="rect">
            <a:avLst/>
          </a:prstGeom>
        </p:spPr>
        <p:txBody>
          <a:bodyPr>
            <a:spAutoFit/>
          </a:bodyPr>
          <a:lstStyle/>
          <a:p>
            <a:pPr algn="ctr">
              <a:defRPr/>
            </a:pPr>
            <a:r>
              <a:rPr lang="it-IT" sz="1600" b="1" i="1">
                <a:solidFill>
                  <a:schemeClr val="accent1">
                    <a:lumMod val="50000"/>
                  </a:schemeClr>
                </a:solidFill>
                <a:effectLst>
                  <a:outerShdw blurRad="38100" dist="38100" dir="2700000" algn="tl">
                    <a:srgbClr val="000000">
                      <a:alpha val="43137"/>
                    </a:srgbClr>
                  </a:outerShdw>
                </a:effectLst>
              </a:rPr>
              <a:t>Dipartimento di Ingegneria Civile, Chimica e Ambientale (DICCA)</a:t>
            </a:r>
          </a:p>
        </p:txBody>
      </p:sp>
      <p:pic>
        <p:nvPicPr>
          <p:cNvPr id="10" name="Immagine 9"/>
          <p:cNvPicPr>
            <a:picLocks noChangeAspect="1"/>
          </p:cNvPicPr>
          <p:nvPr/>
        </p:nvPicPr>
        <p:blipFill>
          <a:blip r:embed="rId4"/>
          <a:stretch>
            <a:fillRect/>
          </a:stretch>
        </p:blipFill>
        <p:spPr>
          <a:xfrm>
            <a:off x="11171787" y="6474173"/>
            <a:ext cx="841321" cy="298730"/>
          </a:xfrm>
          <a:prstGeom prst="rect">
            <a:avLst/>
          </a:prstGeom>
        </p:spPr>
      </p:pic>
    </p:spTree>
    <p:extLst>
      <p:ext uri="{BB962C8B-B14F-4D97-AF65-F5344CB8AC3E}">
        <p14:creationId xmlns:p14="http://schemas.microsoft.com/office/powerpoint/2010/main" val="3345817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2015" t="11257" r="13150" b="76631"/>
          <a:stretch/>
        </p:blipFill>
        <p:spPr>
          <a:xfrm>
            <a:off x="40192" y="90436"/>
            <a:ext cx="12140666" cy="1105318"/>
          </a:xfrm>
          <a:prstGeom prst="rect">
            <a:avLst/>
          </a:prstGeom>
        </p:spPr>
      </p:pic>
      <p:sp>
        <p:nvSpPr>
          <p:cNvPr id="7" name="Rettangolo 6"/>
          <p:cNvSpPr/>
          <p:nvPr/>
        </p:nvSpPr>
        <p:spPr>
          <a:xfrm>
            <a:off x="40193" y="1195754"/>
            <a:ext cx="834014" cy="5662246"/>
          </a:xfrm>
          <a:prstGeom prst="rect">
            <a:avLst/>
          </a:prstGeom>
          <a:gradFill>
            <a:gsLst>
              <a:gs pos="30000">
                <a:schemeClr val="accent1">
                  <a:lumMod val="75000"/>
                </a:schemeClr>
              </a:gs>
              <a:gs pos="0">
                <a:schemeClr val="accent5"/>
              </a:gs>
              <a:gs pos="53000">
                <a:schemeClr val="accent1">
                  <a:lumMod val="45000"/>
                  <a:lumOff val="55000"/>
                </a:schemeClr>
              </a:gs>
              <a:gs pos="72000">
                <a:schemeClr val="accent1">
                  <a:lumMod val="50000"/>
                </a:schemeClr>
              </a:gs>
              <a:gs pos="100000">
                <a:schemeClr val="accent1">
                  <a:lumMod val="30000"/>
                  <a:lumOff val="7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p:cNvSpPr/>
          <p:nvPr/>
        </p:nvSpPr>
        <p:spPr>
          <a:xfrm rot="16200000">
            <a:off x="-1698170" y="3831829"/>
            <a:ext cx="4310746" cy="646331"/>
          </a:xfrm>
          <a:prstGeom prst="rect">
            <a:avLst/>
          </a:prstGeom>
        </p:spPr>
        <p:txBody>
          <a:bodyPr wrap="square">
            <a:spAutoFit/>
          </a:bodyPr>
          <a:lstStyle/>
          <a:p>
            <a:r>
              <a:rPr lang="en-GB" b="1" u="sng">
                <a:solidFill>
                  <a:srgbClr val="FF0000"/>
                </a:solidFill>
              </a:rPr>
              <a:t>Roberto </a:t>
            </a:r>
            <a:r>
              <a:rPr lang="en-GB" b="1" u="sng" err="1">
                <a:solidFill>
                  <a:srgbClr val="FF0000"/>
                </a:solidFill>
              </a:rPr>
              <a:t>Passalacqua</a:t>
            </a:r>
            <a:r>
              <a:rPr lang="en-GB">
                <a:solidFill>
                  <a:schemeClr val="bg1"/>
                </a:solidFill>
              </a:rPr>
              <a:t>, Rossella </a:t>
            </a:r>
            <a:r>
              <a:rPr lang="en-GB" err="1">
                <a:solidFill>
                  <a:schemeClr val="bg1"/>
                </a:solidFill>
              </a:rPr>
              <a:t>Bovolenta</a:t>
            </a:r>
            <a:r>
              <a:rPr lang="en-GB">
                <a:solidFill>
                  <a:schemeClr val="bg1"/>
                </a:solidFill>
              </a:rPr>
              <a:t>, Bianca </a:t>
            </a:r>
            <a:r>
              <a:rPr lang="en-GB" err="1">
                <a:solidFill>
                  <a:schemeClr val="bg1"/>
                </a:solidFill>
              </a:rPr>
              <a:t>Federici</a:t>
            </a:r>
            <a:r>
              <a:rPr lang="en-GB">
                <a:solidFill>
                  <a:schemeClr val="bg1"/>
                </a:solidFill>
              </a:rPr>
              <a:t>, and Alessandro </a:t>
            </a:r>
            <a:r>
              <a:rPr lang="en-GB" err="1">
                <a:solidFill>
                  <a:schemeClr val="bg1"/>
                </a:solidFill>
              </a:rPr>
              <a:t>Iacopino</a:t>
            </a:r>
            <a:endParaRPr lang="en-GB">
              <a:solidFill>
                <a:schemeClr val="bg1"/>
              </a:solidFill>
            </a:endParaRPr>
          </a:p>
        </p:txBody>
      </p:sp>
      <p:pic>
        <p:nvPicPr>
          <p:cNvPr id="10" name="Immagine 9"/>
          <p:cNvPicPr>
            <a:picLocks noChangeAspect="1"/>
          </p:cNvPicPr>
          <p:nvPr/>
        </p:nvPicPr>
        <p:blipFill>
          <a:blip r:embed="rId3"/>
          <a:stretch>
            <a:fillRect/>
          </a:stretch>
        </p:blipFill>
        <p:spPr>
          <a:xfrm>
            <a:off x="5343151" y="91990"/>
            <a:ext cx="1505698" cy="1505698"/>
          </a:xfrm>
          <a:prstGeom prst="rect">
            <a:avLst/>
          </a:prstGeom>
        </p:spPr>
      </p:pic>
      <p:pic>
        <p:nvPicPr>
          <p:cNvPr id="8" name="Immagine 7"/>
          <p:cNvPicPr>
            <a:picLocks noChangeAspect="1"/>
          </p:cNvPicPr>
          <p:nvPr/>
        </p:nvPicPr>
        <p:blipFill>
          <a:blip r:embed="rId4"/>
          <a:stretch>
            <a:fillRect/>
          </a:stretch>
        </p:blipFill>
        <p:spPr>
          <a:xfrm>
            <a:off x="11171787" y="6474173"/>
            <a:ext cx="841321" cy="298730"/>
          </a:xfrm>
          <a:prstGeom prst="rect">
            <a:avLst/>
          </a:prstGeom>
        </p:spPr>
      </p:pic>
      <p:sp>
        <p:nvSpPr>
          <p:cNvPr id="15" name="Rettangolo 14"/>
          <p:cNvSpPr/>
          <p:nvPr/>
        </p:nvSpPr>
        <p:spPr>
          <a:xfrm>
            <a:off x="1107518" y="1674624"/>
            <a:ext cx="10353675" cy="461665"/>
          </a:xfrm>
          <a:prstGeom prst="rect">
            <a:avLst/>
          </a:prstGeom>
        </p:spPr>
        <p:txBody>
          <a:bodyPr wrap="square" anchor="t">
            <a:spAutoFit/>
          </a:bodyPr>
          <a:lstStyle/>
          <a:p>
            <a:r>
              <a:rPr lang="en-GB" sz="2400" b="1">
                <a:solidFill>
                  <a:schemeClr val="accent1">
                    <a:lumMod val="50000"/>
                  </a:schemeClr>
                </a:solidFill>
                <a:effectLst>
                  <a:outerShdw blurRad="38100" dist="38100" dir="2700000" algn="tl">
                    <a:srgbClr val="000000">
                      <a:alpha val="43137"/>
                    </a:srgbClr>
                  </a:outerShdw>
                </a:effectLst>
              </a:rPr>
              <a:t>The GNSS network in </a:t>
            </a:r>
            <a:r>
              <a:rPr lang="en-GB" sz="2400" b="1" err="1">
                <a:solidFill>
                  <a:schemeClr val="accent1">
                    <a:lumMod val="50000"/>
                  </a:schemeClr>
                </a:solidFill>
                <a:effectLst>
                  <a:outerShdw blurRad="38100" dist="38100" dir="2700000" algn="tl">
                    <a:srgbClr val="000000">
                      <a:alpha val="43137"/>
                    </a:srgbClr>
                  </a:outerShdw>
                </a:effectLst>
              </a:rPr>
              <a:t>Mendatica</a:t>
            </a:r>
            <a:r>
              <a:rPr lang="en-GB" sz="2400" b="1">
                <a:solidFill>
                  <a:schemeClr val="accent1">
                    <a:lumMod val="50000"/>
                  </a:schemeClr>
                </a:solidFill>
                <a:effectLst>
                  <a:outerShdw blurRad="38100" dist="38100" dir="2700000" algn="tl">
                    <a:srgbClr val="000000">
                      <a:alpha val="43137"/>
                    </a:srgbClr>
                  </a:outerShdw>
                </a:effectLst>
              </a:rPr>
              <a:t>: </a:t>
            </a:r>
          </a:p>
        </p:txBody>
      </p:sp>
      <p:pic>
        <p:nvPicPr>
          <p:cNvPr id="3" name="Immagine 2"/>
          <p:cNvPicPr>
            <a:picLocks noChangeAspect="1"/>
          </p:cNvPicPr>
          <p:nvPr/>
        </p:nvPicPr>
        <p:blipFill rotWithShape="1">
          <a:blip r:embed="rId5">
            <a:extLst>
              <a:ext uri="{28A0092B-C50C-407E-A947-70E740481C1C}">
                <a14:useLocalDpi xmlns:a14="http://schemas.microsoft.com/office/drawing/2010/main" val="0"/>
              </a:ext>
            </a:extLst>
          </a:blip>
          <a:srcRect t="8811"/>
          <a:stretch/>
        </p:blipFill>
        <p:spPr>
          <a:xfrm>
            <a:off x="3343327" y="2326098"/>
            <a:ext cx="5882056" cy="4446805"/>
          </a:xfrm>
          <a:prstGeom prst="rect">
            <a:avLst/>
          </a:prstGeom>
        </p:spPr>
      </p:pic>
    </p:spTree>
    <p:extLst>
      <p:ext uri="{BB962C8B-B14F-4D97-AF65-F5344CB8AC3E}">
        <p14:creationId xmlns:p14="http://schemas.microsoft.com/office/powerpoint/2010/main" val="2412606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2015" t="11257" r="13150" b="76631"/>
          <a:stretch/>
        </p:blipFill>
        <p:spPr>
          <a:xfrm>
            <a:off x="40192" y="90436"/>
            <a:ext cx="12140666" cy="1105318"/>
          </a:xfrm>
          <a:prstGeom prst="rect">
            <a:avLst/>
          </a:prstGeom>
        </p:spPr>
      </p:pic>
      <p:sp>
        <p:nvSpPr>
          <p:cNvPr id="7" name="Rettangolo 6"/>
          <p:cNvSpPr/>
          <p:nvPr/>
        </p:nvSpPr>
        <p:spPr>
          <a:xfrm>
            <a:off x="40193" y="1195754"/>
            <a:ext cx="834014" cy="5662246"/>
          </a:xfrm>
          <a:prstGeom prst="rect">
            <a:avLst/>
          </a:prstGeom>
          <a:gradFill>
            <a:gsLst>
              <a:gs pos="30000">
                <a:schemeClr val="accent1">
                  <a:lumMod val="75000"/>
                </a:schemeClr>
              </a:gs>
              <a:gs pos="0">
                <a:schemeClr val="accent5"/>
              </a:gs>
              <a:gs pos="53000">
                <a:schemeClr val="accent1">
                  <a:lumMod val="45000"/>
                  <a:lumOff val="55000"/>
                </a:schemeClr>
              </a:gs>
              <a:gs pos="72000">
                <a:schemeClr val="accent1">
                  <a:lumMod val="50000"/>
                </a:schemeClr>
              </a:gs>
              <a:gs pos="100000">
                <a:schemeClr val="accent1">
                  <a:lumMod val="30000"/>
                  <a:lumOff val="7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p:cNvSpPr/>
          <p:nvPr/>
        </p:nvSpPr>
        <p:spPr>
          <a:xfrm rot="16200000">
            <a:off x="-1698170" y="3831829"/>
            <a:ext cx="4310746" cy="646331"/>
          </a:xfrm>
          <a:prstGeom prst="rect">
            <a:avLst/>
          </a:prstGeom>
        </p:spPr>
        <p:txBody>
          <a:bodyPr wrap="square">
            <a:spAutoFit/>
          </a:bodyPr>
          <a:lstStyle/>
          <a:p>
            <a:r>
              <a:rPr lang="en-GB" b="1" u="sng">
                <a:solidFill>
                  <a:srgbClr val="FF0000"/>
                </a:solidFill>
              </a:rPr>
              <a:t>Roberto </a:t>
            </a:r>
            <a:r>
              <a:rPr lang="en-GB" b="1" u="sng" err="1">
                <a:solidFill>
                  <a:srgbClr val="FF0000"/>
                </a:solidFill>
              </a:rPr>
              <a:t>Passalacqua</a:t>
            </a:r>
            <a:r>
              <a:rPr lang="en-GB">
                <a:solidFill>
                  <a:schemeClr val="bg1"/>
                </a:solidFill>
              </a:rPr>
              <a:t>, Rossella </a:t>
            </a:r>
            <a:r>
              <a:rPr lang="en-GB" err="1">
                <a:solidFill>
                  <a:schemeClr val="bg1"/>
                </a:solidFill>
              </a:rPr>
              <a:t>Bovolenta</a:t>
            </a:r>
            <a:r>
              <a:rPr lang="en-GB">
                <a:solidFill>
                  <a:schemeClr val="bg1"/>
                </a:solidFill>
              </a:rPr>
              <a:t>, Bianca </a:t>
            </a:r>
            <a:r>
              <a:rPr lang="en-GB" err="1">
                <a:solidFill>
                  <a:schemeClr val="bg1"/>
                </a:solidFill>
              </a:rPr>
              <a:t>Federici</a:t>
            </a:r>
            <a:r>
              <a:rPr lang="en-GB">
                <a:solidFill>
                  <a:schemeClr val="bg1"/>
                </a:solidFill>
              </a:rPr>
              <a:t>, and Alessandro </a:t>
            </a:r>
            <a:r>
              <a:rPr lang="en-GB" err="1">
                <a:solidFill>
                  <a:schemeClr val="bg1"/>
                </a:solidFill>
              </a:rPr>
              <a:t>Iacopino</a:t>
            </a:r>
            <a:endParaRPr lang="en-GB">
              <a:solidFill>
                <a:schemeClr val="bg1"/>
              </a:solidFill>
            </a:endParaRPr>
          </a:p>
        </p:txBody>
      </p:sp>
      <p:pic>
        <p:nvPicPr>
          <p:cNvPr id="10" name="Immagine 9"/>
          <p:cNvPicPr>
            <a:picLocks noChangeAspect="1"/>
          </p:cNvPicPr>
          <p:nvPr/>
        </p:nvPicPr>
        <p:blipFill>
          <a:blip r:embed="rId3"/>
          <a:stretch>
            <a:fillRect/>
          </a:stretch>
        </p:blipFill>
        <p:spPr>
          <a:xfrm>
            <a:off x="5343151" y="91990"/>
            <a:ext cx="1505698" cy="1505698"/>
          </a:xfrm>
          <a:prstGeom prst="rect">
            <a:avLst/>
          </a:prstGeom>
        </p:spPr>
      </p:pic>
      <p:pic>
        <p:nvPicPr>
          <p:cNvPr id="8" name="Immagine 7"/>
          <p:cNvPicPr>
            <a:picLocks noChangeAspect="1"/>
          </p:cNvPicPr>
          <p:nvPr/>
        </p:nvPicPr>
        <p:blipFill>
          <a:blip r:embed="rId4"/>
          <a:stretch>
            <a:fillRect/>
          </a:stretch>
        </p:blipFill>
        <p:spPr>
          <a:xfrm>
            <a:off x="11171787" y="6474173"/>
            <a:ext cx="841321" cy="298730"/>
          </a:xfrm>
          <a:prstGeom prst="rect">
            <a:avLst/>
          </a:prstGeom>
        </p:spPr>
      </p:pic>
      <p:sp>
        <p:nvSpPr>
          <p:cNvPr id="15" name="Rettangolo 14"/>
          <p:cNvSpPr/>
          <p:nvPr/>
        </p:nvSpPr>
        <p:spPr>
          <a:xfrm>
            <a:off x="1107518" y="1674624"/>
            <a:ext cx="10905590" cy="461665"/>
          </a:xfrm>
          <a:prstGeom prst="rect">
            <a:avLst/>
          </a:prstGeom>
        </p:spPr>
        <p:txBody>
          <a:bodyPr wrap="square">
            <a:spAutoFit/>
          </a:bodyPr>
          <a:lstStyle/>
          <a:p>
            <a:r>
              <a:rPr lang="en-GB" sz="2400" b="1">
                <a:solidFill>
                  <a:schemeClr val="accent1">
                    <a:lumMod val="50000"/>
                  </a:schemeClr>
                </a:solidFill>
                <a:effectLst>
                  <a:outerShdw blurRad="38100" dist="38100" dir="2700000" algn="tl">
                    <a:srgbClr val="000000">
                      <a:alpha val="43137"/>
                    </a:srgbClr>
                  </a:outerShdw>
                </a:effectLst>
              </a:rPr>
              <a:t>Example of GNSS observation in </a:t>
            </a:r>
            <a:r>
              <a:rPr lang="en-GB" sz="2400" b="1" err="1">
                <a:solidFill>
                  <a:schemeClr val="accent1">
                    <a:lumMod val="50000"/>
                  </a:schemeClr>
                </a:solidFill>
                <a:effectLst>
                  <a:outerShdw blurRad="38100" dist="38100" dir="2700000" algn="tl">
                    <a:srgbClr val="000000">
                      <a:alpha val="43137"/>
                    </a:srgbClr>
                  </a:outerShdw>
                </a:effectLst>
              </a:rPr>
              <a:t>Mendatica</a:t>
            </a:r>
            <a:r>
              <a:rPr lang="en-GB" sz="2400" b="1">
                <a:solidFill>
                  <a:schemeClr val="accent1">
                    <a:lumMod val="50000"/>
                  </a:schemeClr>
                </a:solidFill>
                <a:effectLst>
                  <a:outerShdw blurRad="38100" dist="38100" dir="2700000" algn="tl">
                    <a:srgbClr val="000000">
                      <a:alpha val="43137"/>
                    </a:srgbClr>
                  </a:outerShdw>
                </a:effectLst>
              </a:rPr>
              <a:t> </a:t>
            </a:r>
            <a:r>
              <a:rPr lang="en-GB" sz="2000" b="1">
                <a:solidFill>
                  <a:schemeClr val="accent1">
                    <a:lumMod val="50000"/>
                  </a:schemeClr>
                </a:solidFill>
                <a:effectLst>
                  <a:outerShdw blurRad="38100" dist="38100" dir="2700000" algn="tl">
                    <a:srgbClr val="000000">
                      <a:alpha val="43137"/>
                    </a:srgbClr>
                  </a:outerShdw>
                </a:effectLst>
              </a:rPr>
              <a:t>from the end of November 2019 to today: </a:t>
            </a:r>
          </a:p>
        </p:txBody>
      </p:sp>
      <p:pic>
        <p:nvPicPr>
          <p:cNvPr id="9" name="Immagine 8"/>
          <p:cNvPicPr>
            <a:picLocks noChangeAspect="1"/>
          </p:cNvPicPr>
          <p:nvPr/>
        </p:nvPicPr>
        <p:blipFill rotWithShape="1">
          <a:blip r:embed="rId5">
            <a:extLst>
              <a:ext uri="{28A0092B-C50C-407E-A947-70E740481C1C}">
                <a14:useLocalDpi xmlns:a14="http://schemas.microsoft.com/office/drawing/2010/main" val="0"/>
              </a:ext>
            </a:extLst>
          </a:blip>
          <a:srcRect t="35725" r="2189"/>
          <a:stretch/>
        </p:blipFill>
        <p:spPr>
          <a:xfrm>
            <a:off x="2080652" y="2213225"/>
            <a:ext cx="8354524" cy="4526174"/>
          </a:xfrm>
          <a:prstGeom prst="rect">
            <a:avLst/>
          </a:prstGeom>
        </p:spPr>
      </p:pic>
    </p:spTree>
    <p:extLst>
      <p:ext uri="{BB962C8B-B14F-4D97-AF65-F5344CB8AC3E}">
        <p14:creationId xmlns:p14="http://schemas.microsoft.com/office/powerpoint/2010/main" val="3873686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2015" t="11257" r="13150" b="76631"/>
          <a:stretch/>
        </p:blipFill>
        <p:spPr>
          <a:xfrm>
            <a:off x="40192" y="90436"/>
            <a:ext cx="12140666" cy="1105318"/>
          </a:xfrm>
          <a:prstGeom prst="rect">
            <a:avLst/>
          </a:prstGeom>
        </p:spPr>
      </p:pic>
      <p:sp>
        <p:nvSpPr>
          <p:cNvPr id="7" name="Rettangolo 6"/>
          <p:cNvSpPr/>
          <p:nvPr/>
        </p:nvSpPr>
        <p:spPr>
          <a:xfrm>
            <a:off x="40193" y="1195754"/>
            <a:ext cx="834014" cy="5662246"/>
          </a:xfrm>
          <a:prstGeom prst="rect">
            <a:avLst/>
          </a:prstGeom>
          <a:gradFill>
            <a:gsLst>
              <a:gs pos="30000">
                <a:schemeClr val="accent1">
                  <a:lumMod val="75000"/>
                </a:schemeClr>
              </a:gs>
              <a:gs pos="0">
                <a:schemeClr val="accent5"/>
              </a:gs>
              <a:gs pos="53000">
                <a:schemeClr val="accent1">
                  <a:lumMod val="45000"/>
                  <a:lumOff val="55000"/>
                </a:schemeClr>
              </a:gs>
              <a:gs pos="72000">
                <a:schemeClr val="accent1">
                  <a:lumMod val="50000"/>
                </a:schemeClr>
              </a:gs>
              <a:gs pos="100000">
                <a:schemeClr val="accent1">
                  <a:lumMod val="30000"/>
                  <a:lumOff val="7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p:cNvSpPr/>
          <p:nvPr/>
        </p:nvSpPr>
        <p:spPr>
          <a:xfrm rot="16200000">
            <a:off x="-1698170" y="3831829"/>
            <a:ext cx="4310746" cy="646331"/>
          </a:xfrm>
          <a:prstGeom prst="rect">
            <a:avLst/>
          </a:prstGeom>
        </p:spPr>
        <p:txBody>
          <a:bodyPr wrap="square">
            <a:spAutoFit/>
          </a:bodyPr>
          <a:lstStyle/>
          <a:p>
            <a:r>
              <a:rPr lang="en-GB" b="1" u="sng">
                <a:solidFill>
                  <a:srgbClr val="FF0000"/>
                </a:solidFill>
              </a:rPr>
              <a:t>Roberto </a:t>
            </a:r>
            <a:r>
              <a:rPr lang="en-GB" b="1" u="sng" err="1">
                <a:solidFill>
                  <a:srgbClr val="FF0000"/>
                </a:solidFill>
              </a:rPr>
              <a:t>Passalacqua</a:t>
            </a:r>
            <a:r>
              <a:rPr lang="en-GB">
                <a:solidFill>
                  <a:schemeClr val="bg1"/>
                </a:solidFill>
              </a:rPr>
              <a:t>, Rossella </a:t>
            </a:r>
            <a:r>
              <a:rPr lang="en-GB" err="1">
                <a:solidFill>
                  <a:schemeClr val="bg1"/>
                </a:solidFill>
              </a:rPr>
              <a:t>Bovolenta</a:t>
            </a:r>
            <a:r>
              <a:rPr lang="en-GB">
                <a:solidFill>
                  <a:schemeClr val="bg1"/>
                </a:solidFill>
              </a:rPr>
              <a:t>, Bianca </a:t>
            </a:r>
            <a:r>
              <a:rPr lang="en-GB" err="1">
                <a:solidFill>
                  <a:schemeClr val="bg1"/>
                </a:solidFill>
              </a:rPr>
              <a:t>Federici</a:t>
            </a:r>
            <a:r>
              <a:rPr lang="en-GB">
                <a:solidFill>
                  <a:schemeClr val="bg1"/>
                </a:solidFill>
              </a:rPr>
              <a:t>, and Alessandro </a:t>
            </a:r>
            <a:r>
              <a:rPr lang="en-GB" err="1">
                <a:solidFill>
                  <a:schemeClr val="bg1"/>
                </a:solidFill>
              </a:rPr>
              <a:t>Iacopino</a:t>
            </a:r>
            <a:endParaRPr lang="en-GB">
              <a:solidFill>
                <a:schemeClr val="bg1"/>
              </a:solidFill>
            </a:endParaRPr>
          </a:p>
        </p:txBody>
      </p:sp>
      <p:pic>
        <p:nvPicPr>
          <p:cNvPr id="10" name="Immagine 9"/>
          <p:cNvPicPr>
            <a:picLocks noChangeAspect="1"/>
          </p:cNvPicPr>
          <p:nvPr/>
        </p:nvPicPr>
        <p:blipFill>
          <a:blip r:embed="rId3"/>
          <a:stretch>
            <a:fillRect/>
          </a:stretch>
        </p:blipFill>
        <p:spPr>
          <a:xfrm>
            <a:off x="5343151" y="91990"/>
            <a:ext cx="1505698" cy="1505698"/>
          </a:xfrm>
          <a:prstGeom prst="rect">
            <a:avLst/>
          </a:prstGeom>
        </p:spPr>
      </p:pic>
      <p:pic>
        <p:nvPicPr>
          <p:cNvPr id="8" name="Immagine 7"/>
          <p:cNvPicPr>
            <a:picLocks noChangeAspect="1"/>
          </p:cNvPicPr>
          <p:nvPr/>
        </p:nvPicPr>
        <p:blipFill>
          <a:blip r:embed="rId4"/>
          <a:stretch>
            <a:fillRect/>
          </a:stretch>
        </p:blipFill>
        <p:spPr>
          <a:xfrm>
            <a:off x="11171787" y="6474173"/>
            <a:ext cx="841321" cy="298730"/>
          </a:xfrm>
          <a:prstGeom prst="rect">
            <a:avLst/>
          </a:prstGeom>
        </p:spPr>
      </p:pic>
      <p:pic>
        <p:nvPicPr>
          <p:cNvPr id="4098" name="Grafico 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6125" y="1597688"/>
            <a:ext cx="3829050" cy="236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p:nvPicPr>
        <p:blipFill>
          <a:blip r:embed="rId6"/>
          <a:stretch>
            <a:fillRect/>
          </a:stretch>
        </p:blipFill>
        <p:spPr>
          <a:xfrm>
            <a:off x="7120118" y="4430616"/>
            <a:ext cx="3805057" cy="2398568"/>
          </a:xfrm>
          <a:prstGeom prst="rect">
            <a:avLst/>
          </a:prstGeom>
        </p:spPr>
      </p:pic>
      <p:sp>
        <p:nvSpPr>
          <p:cNvPr id="3" name="Rettangolo 2"/>
          <p:cNvSpPr/>
          <p:nvPr/>
        </p:nvSpPr>
        <p:spPr>
          <a:xfrm>
            <a:off x="1060472" y="2102587"/>
            <a:ext cx="5825395" cy="4339650"/>
          </a:xfrm>
          <a:prstGeom prst="rect">
            <a:avLst/>
          </a:prstGeom>
        </p:spPr>
        <p:txBody>
          <a:bodyPr wrap="square">
            <a:spAutoFit/>
          </a:bodyPr>
          <a:lstStyle/>
          <a:p>
            <a:r>
              <a:rPr lang="en-GB" sz="2400" b="1">
                <a:solidFill>
                  <a:schemeClr val="accent1">
                    <a:lumMod val="50000"/>
                  </a:schemeClr>
                </a:solidFill>
                <a:effectLst>
                  <a:outerShdw blurRad="38100" dist="38100" dir="2700000" algn="tl">
                    <a:srgbClr val="000000">
                      <a:alpha val="43137"/>
                    </a:srgbClr>
                  </a:outerShdw>
                </a:effectLst>
              </a:rPr>
              <a:t>Graphs of the soil water moisture, measured during intense rainfalls (measured by rain gauges installed on the sites or in the vicinity). </a:t>
            </a:r>
          </a:p>
          <a:p>
            <a:endParaRPr lang="en-GB" sz="2000" b="1">
              <a:solidFill>
                <a:schemeClr val="accent1">
                  <a:lumMod val="50000"/>
                </a:schemeClr>
              </a:solidFill>
              <a:effectLst>
                <a:outerShdw blurRad="38100" dist="38100" dir="2700000" algn="tl">
                  <a:srgbClr val="000000">
                    <a:alpha val="43137"/>
                  </a:srgbClr>
                </a:outerShdw>
              </a:effectLst>
            </a:endParaRPr>
          </a:p>
          <a:p>
            <a:pPr marL="342900" indent="-342900">
              <a:buFont typeface="Wingdings" panose="05000000000000000000" pitchFamily="2" charset="2"/>
              <a:buChar char="Ø"/>
            </a:pPr>
            <a:r>
              <a:rPr lang="en-GB" sz="2000" b="1">
                <a:solidFill>
                  <a:schemeClr val="accent1">
                    <a:lumMod val="50000"/>
                  </a:schemeClr>
                </a:solidFill>
                <a:effectLst>
                  <a:outerShdw blurRad="38100" dist="38100" dir="2700000" algn="tl">
                    <a:srgbClr val="000000">
                      <a:alpha val="43137"/>
                    </a:srgbClr>
                  </a:outerShdw>
                </a:effectLst>
              </a:rPr>
              <a:t>It is necessary to emphasize that the Volumetric Water Content values are not calibrated since the calibration curves have not yet been obtained.</a:t>
            </a:r>
          </a:p>
          <a:p>
            <a:pPr marL="342900" indent="-342900">
              <a:buFont typeface="Wingdings" panose="05000000000000000000" pitchFamily="2" charset="2"/>
              <a:buChar char="Ø"/>
            </a:pPr>
            <a:endParaRPr lang="en-GB" sz="2000" b="1">
              <a:solidFill>
                <a:schemeClr val="accent1">
                  <a:lumMod val="50000"/>
                </a:schemeClr>
              </a:solidFill>
              <a:effectLst>
                <a:outerShdw blurRad="38100" dist="38100" dir="2700000" algn="tl">
                  <a:srgbClr val="000000">
                    <a:alpha val="43137"/>
                  </a:srgbClr>
                </a:outerShdw>
              </a:effectLst>
            </a:endParaRPr>
          </a:p>
          <a:p>
            <a:pPr marL="342900" indent="-342900">
              <a:buFont typeface="Wingdings" panose="05000000000000000000" pitchFamily="2" charset="2"/>
              <a:buChar char="Ø"/>
            </a:pPr>
            <a:r>
              <a:rPr lang="en-GB" sz="2000" b="1">
                <a:solidFill>
                  <a:schemeClr val="accent1">
                    <a:lumMod val="50000"/>
                  </a:schemeClr>
                </a:solidFill>
                <a:effectLst>
                  <a:outerShdw blurRad="38100" dist="38100" dir="2700000" algn="tl">
                    <a:srgbClr val="000000">
                      <a:alpha val="43137"/>
                    </a:srgbClr>
                  </a:outerShdw>
                </a:effectLst>
              </a:rPr>
              <a:t>It is possible to note that the trends are in agreement with the rains measured by the rain gauges (especially for the sensors A, located 10cm below the ground level).</a:t>
            </a:r>
          </a:p>
        </p:txBody>
      </p:sp>
      <p:sp>
        <p:nvSpPr>
          <p:cNvPr id="16" name="CasellaDiTesto 15"/>
          <p:cNvSpPr txBox="1"/>
          <p:nvPr/>
        </p:nvSpPr>
        <p:spPr>
          <a:xfrm>
            <a:off x="9758993" y="1383977"/>
            <a:ext cx="2392815" cy="338554"/>
          </a:xfrm>
          <a:prstGeom prst="rect">
            <a:avLst/>
          </a:prstGeom>
          <a:solidFill>
            <a:srgbClr val="0070C0"/>
          </a:solidFill>
          <a:ln>
            <a:noFill/>
          </a:ln>
        </p:spPr>
        <p:txBody>
          <a:bodyPr wrap="square" rtlCol="0">
            <a:spAutoFit/>
          </a:bodyPr>
          <a:lstStyle/>
          <a:p>
            <a:pPr algn="ctr"/>
            <a:r>
              <a:rPr lang="it-IT" sz="1600" b="1">
                <a:solidFill>
                  <a:schemeClr val="bg1"/>
                </a:solidFill>
                <a:effectLst>
                  <a:outerShdw blurRad="38100" dist="38100" dir="2700000" algn="tl">
                    <a:srgbClr val="000000">
                      <a:alpha val="43137"/>
                    </a:srgbClr>
                  </a:outerShdw>
                </a:effectLst>
              </a:rPr>
              <a:t>Mendatica (Liguria-ITALY)</a:t>
            </a:r>
            <a:endParaRPr lang="en-GB" sz="1600" b="1">
              <a:solidFill>
                <a:schemeClr val="bg1"/>
              </a:solidFill>
              <a:effectLst>
                <a:outerShdw blurRad="38100" dist="38100" dir="2700000" algn="tl">
                  <a:srgbClr val="000000">
                    <a:alpha val="43137"/>
                  </a:srgbClr>
                </a:outerShdw>
              </a:effectLst>
            </a:endParaRPr>
          </a:p>
        </p:txBody>
      </p:sp>
      <p:sp>
        <p:nvSpPr>
          <p:cNvPr id="17" name="CasellaDiTesto 16"/>
          <p:cNvSpPr txBox="1"/>
          <p:nvPr/>
        </p:nvSpPr>
        <p:spPr>
          <a:xfrm>
            <a:off x="9728767" y="4216959"/>
            <a:ext cx="2392815" cy="338554"/>
          </a:xfrm>
          <a:prstGeom prst="rect">
            <a:avLst/>
          </a:prstGeom>
          <a:solidFill>
            <a:srgbClr val="0070C0"/>
          </a:solidFill>
          <a:ln>
            <a:noFill/>
          </a:ln>
        </p:spPr>
        <p:txBody>
          <a:bodyPr wrap="square" rtlCol="0">
            <a:spAutoFit/>
          </a:bodyPr>
          <a:lstStyle/>
          <a:p>
            <a:pPr algn="ctr"/>
            <a:r>
              <a:rPr lang="it-IT" sz="1600" b="1">
                <a:solidFill>
                  <a:schemeClr val="bg1"/>
                </a:solidFill>
                <a:effectLst>
                  <a:outerShdw blurRad="38100" dist="38100" dir="2700000" algn="tl">
                    <a:srgbClr val="000000">
                      <a:alpha val="43137"/>
                    </a:srgbClr>
                  </a:outerShdw>
                </a:effectLst>
              </a:rPr>
              <a:t>Ceriana (Liguria-ITALY)</a:t>
            </a:r>
            <a:endParaRPr lang="en-GB" sz="1600" b="1">
              <a:solidFill>
                <a:schemeClr val="bg1"/>
              </a:solidFill>
              <a:effectLst>
                <a:outerShdw blurRad="38100" dist="38100" dir="2700000" algn="tl">
                  <a:srgbClr val="000000">
                    <a:alpha val="43137"/>
                  </a:srgbClr>
                </a:outerShdw>
              </a:effectLst>
            </a:endParaRPr>
          </a:p>
        </p:txBody>
      </p:sp>
      <p:sp>
        <p:nvSpPr>
          <p:cNvPr id="18" name="CasellaDiTesto 17"/>
          <p:cNvSpPr txBox="1"/>
          <p:nvPr/>
        </p:nvSpPr>
        <p:spPr>
          <a:xfrm>
            <a:off x="2213627" y="1548201"/>
            <a:ext cx="3655865" cy="523220"/>
          </a:xfrm>
          <a:prstGeom prst="rect">
            <a:avLst/>
          </a:prstGeom>
          <a:noFill/>
        </p:spPr>
        <p:txBody>
          <a:bodyPr wrap="square" rtlCol="0">
            <a:spAutoFit/>
          </a:bodyPr>
          <a:lstStyle/>
          <a:p>
            <a:r>
              <a:rPr lang="it-IT" sz="2800" b="1" cap="small" err="1">
                <a:solidFill>
                  <a:srgbClr val="FF0000"/>
                </a:solidFill>
                <a:effectLst>
                  <a:outerShdw blurRad="38100" dist="38100" dir="2700000" algn="tl">
                    <a:srgbClr val="000000">
                      <a:alpha val="43137"/>
                    </a:srgbClr>
                  </a:outerShdw>
                </a:effectLst>
              </a:rPr>
              <a:t>preliminary</a:t>
            </a:r>
            <a:r>
              <a:rPr lang="it-IT" sz="2800" b="1" cap="small">
                <a:solidFill>
                  <a:srgbClr val="FF0000"/>
                </a:solidFill>
                <a:effectLst>
                  <a:outerShdw blurRad="38100" dist="38100" dir="2700000" algn="tl">
                    <a:srgbClr val="000000">
                      <a:alpha val="43137"/>
                    </a:srgbClr>
                  </a:outerShdw>
                </a:effectLst>
              </a:rPr>
              <a:t> </a:t>
            </a:r>
            <a:r>
              <a:rPr lang="it-IT" sz="2800" b="1" cap="small" err="1">
                <a:solidFill>
                  <a:srgbClr val="FF0000"/>
                </a:solidFill>
                <a:effectLst>
                  <a:outerShdw blurRad="38100" dist="38100" dir="2700000" algn="tl">
                    <a:srgbClr val="000000">
                      <a:alpha val="43137"/>
                    </a:srgbClr>
                  </a:outerShdw>
                </a:effectLst>
              </a:rPr>
              <a:t>results</a:t>
            </a:r>
            <a:endParaRPr lang="en-GB" sz="2800" b="1" cap="small">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97617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2015" t="11257" r="13150" b="76631"/>
          <a:stretch/>
        </p:blipFill>
        <p:spPr>
          <a:xfrm>
            <a:off x="40192" y="90436"/>
            <a:ext cx="12140666" cy="1105318"/>
          </a:xfrm>
          <a:prstGeom prst="rect">
            <a:avLst/>
          </a:prstGeom>
        </p:spPr>
      </p:pic>
      <p:sp>
        <p:nvSpPr>
          <p:cNvPr id="7" name="Rettangolo 6"/>
          <p:cNvSpPr/>
          <p:nvPr/>
        </p:nvSpPr>
        <p:spPr>
          <a:xfrm>
            <a:off x="40193" y="1195754"/>
            <a:ext cx="834014" cy="5662246"/>
          </a:xfrm>
          <a:prstGeom prst="rect">
            <a:avLst/>
          </a:prstGeom>
          <a:gradFill>
            <a:gsLst>
              <a:gs pos="30000">
                <a:schemeClr val="accent1">
                  <a:lumMod val="75000"/>
                </a:schemeClr>
              </a:gs>
              <a:gs pos="0">
                <a:schemeClr val="accent5"/>
              </a:gs>
              <a:gs pos="53000">
                <a:schemeClr val="accent1">
                  <a:lumMod val="45000"/>
                  <a:lumOff val="55000"/>
                </a:schemeClr>
              </a:gs>
              <a:gs pos="72000">
                <a:schemeClr val="accent1">
                  <a:lumMod val="50000"/>
                </a:schemeClr>
              </a:gs>
              <a:gs pos="100000">
                <a:schemeClr val="accent1">
                  <a:lumMod val="30000"/>
                  <a:lumOff val="7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p:cNvSpPr/>
          <p:nvPr/>
        </p:nvSpPr>
        <p:spPr>
          <a:xfrm rot="16200000">
            <a:off x="-1698170" y="3831829"/>
            <a:ext cx="4310746" cy="646331"/>
          </a:xfrm>
          <a:prstGeom prst="rect">
            <a:avLst/>
          </a:prstGeom>
        </p:spPr>
        <p:txBody>
          <a:bodyPr wrap="square">
            <a:spAutoFit/>
          </a:bodyPr>
          <a:lstStyle/>
          <a:p>
            <a:r>
              <a:rPr lang="en-GB" b="1" u="sng">
                <a:solidFill>
                  <a:srgbClr val="FF0000"/>
                </a:solidFill>
              </a:rPr>
              <a:t>Roberto </a:t>
            </a:r>
            <a:r>
              <a:rPr lang="en-GB" b="1" u="sng" err="1">
                <a:solidFill>
                  <a:srgbClr val="FF0000"/>
                </a:solidFill>
              </a:rPr>
              <a:t>Passalacqua</a:t>
            </a:r>
            <a:r>
              <a:rPr lang="en-GB">
                <a:solidFill>
                  <a:schemeClr val="bg1"/>
                </a:solidFill>
              </a:rPr>
              <a:t>, Rossella </a:t>
            </a:r>
            <a:r>
              <a:rPr lang="en-GB" err="1">
                <a:solidFill>
                  <a:schemeClr val="bg1"/>
                </a:solidFill>
              </a:rPr>
              <a:t>Bovolenta</a:t>
            </a:r>
            <a:r>
              <a:rPr lang="en-GB">
                <a:solidFill>
                  <a:schemeClr val="bg1"/>
                </a:solidFill>
              </a:rPr>
              <a:t>, Bianca </a:t>
            </a:r>
            <a:r>
              <a:rPr lang="en-GB" err="1">
                <a:solidFill>
                  <a:schemeClr val="bg1"/>
                </a:solidFill>
              </a:rPr>
              <a:t>Federici</a:t>
            </a:r>
            <a:r>
              <a:rPr lang="en-GB">
                <a:solidFill>
                  <a:schemeClr val="bg1"/>
                </a:solidFill>
              </a:rPr>
              <a:t>, and Alessandro </a:t>
            </a:r>
            <a:r>
              <a:rPr lang="en-GB" err="1">
                <a:solidFill>
                  <a:schemeClr val="bg1"/>
                </a:solidFill>
              </a:rPr>
              <a:t>Iacopino</a:t>
            </a:r>
            <a:endParaRPr lang="en-GB">
              <a:solidFill>
                <a:schemeClr val="bg1"/>
              </a:solidFill>
            </a:endParaRPr>
          </a:p>
        </p:txBody>
      </p:sp>
      <p:pic>
        <p:nvPicPr>
          <p:cNvPr id="10" name="Immagine 9"/>
          <p:cNvPicPr>
            <a:picLocks noChangeAspect="1"/>
          </p:cNvPicPr>
          <p:nvPr/>
        </p:nvPicPr>
        <p:blipFill>
          <a:blip r:embed="rId3"/>
          <a:stretch>
            <a:fillRect/>
          </a:stretch>
        </p:blipFill>
        <p:spPr>
          <a:xfrm>
            <a:off x="5343151" y="91990"/>
            <a:ext cx="1505698" cy="1505698"/>
          </a:xfrm>
          <a:prstGeom prst="rect">
            <a:avLst/>
          </a:prstGeom>
        </p:spPr>
      </p:pic>
      <p:pic>
        <p:nvPicPr>
          <p:cNvPr id="8" name="Immagine 7"/>
          <p:cNvPicPr>
            <a:picLocks noChangeAspect="1"/>
          </p:cNvPicPr>
          <p:nvPr/>
        </p:nvPicPr>
        <p:blipFill>
          <a:blip r:embed="rId4"/>
          <a:stretch>
            <a:fillRect/>
          </a:stretch>
        </p:blipFill>
        <p:spPr>
          <a:xfrm>
            <a:off x="11171787" y="6474173"/>
            <a:ext cx="841321" cy="298730"/>
          </a:xfrm>
          <a:prstGeom prst="rect">
            <a:avLst/>
          </a:prstGeom>
        </p:spPr>
      </p:pic>
      <p:sp>
        <p:nvSpPr>
          <p:cNvPr id="3" name="Rettangolo 2"/>
          <p:cNvSpPr/>
          <p:nvPr/>
        </p:nvSpPr>
        <p:spPr>
          <a:xfrm>
            <a:off x="1066800" y="1933290"/>
            <a:ext cx="10946308" cy="4401205"/>
          </a:xfrm>
          <a:prstGeom prst="rect">
            <a:avLst/>
          </a:prstGeom>
        </p:spPr>
        <p:txBody>
          <a:bodyPr wrap="square" anchor="t">
            <a:spAutoFit/>
          </a:bodyPr>
          <a:lstStyle/>
          <a:p>
            <a:pPr marL="342900" indent="-342900">
              <a:buFont typeface="Wingdings" panose="05000000000000000000" pitchFamily="2" charset="2"/>
              <a:buChar char="q"/>
            </a:pPr>
            <a:r>
              <a:rPr lang="en-GB" sz="2000" b="1">
                <a:solidFill>
                  <a:schemeClr val="accent1">
                    <a:lumMod val="50000"/>
                  </a:schemeClr>
                </a:solidFill>
                <a:effectLst>
                  <a:outerShdw blurRad="38100" dist="38100" dir="2700000" algn="tl">
                    <a:srgbClr val="000000">
                      <a:alpha val="43137"/>
                    </a:srgbClr>
                  </a:outerShdw>
                </a:effectLst>
              </a:rPr>
              <a:t>Most of the Italian territory is subject to landslides and therefore the possibility of using low-cost sensors for widespread monitoring networks is particularly attractive, provided that the sensors are characterized by satisfactory accuracy and precision, low cost and good compatibility with the acquisition systems.</a:t>
            </a:r>
          </a:p>
          <a:p>
            <a:pPr marL="342900" indent="-342900">
              <a:buFont typeface="Wingdings" panose="05000000000000000000" pitchFamily="2" charset="2"/>
              <a:buChar char="q"/>
            </a:pPr>
            <a:r>
              <a:rPr lang="en-GB" sz="2000" b="1">
                <a:solidFill>
                  <a:schemeClr val="accent1">
                    <a:lumMod val="50000"/>
                  </a:schemeClr>
                </a:solidFill>
                <a:effectLst>
                  <a:outerShdw blurRad="38100" dist="38100" dir="2700000" algn="tl">
                    <a:srgbClr val="000000">
                      <a:alpha val="43137"/>
                    </a:srgbClr>
                  </a:outerShdw>
                </a:effectLst>
              </a:rPr>
              <a:t>LAMP adopts a physically based model, which integrates the hydrological and geotechnical </a:t>
            </a:r>
            <a:r>
              <a:rPr lang="en-GB" sz="2000" b="1" err="1">
                <a:solidFill>
                  <a:schemeClr val="accent1">
                    <a:lumMod val="50000"/>
                  </a:schemeClr>
                </a:solidFill>
                <a:effectLst>
                  <a:outerShdw blurRad="38100" dist="38100" dir="2700000" algn="tl">
                    <a:srgbClr val="000000">
                      <a:alpha val="43137"/>
                    </a:srgbClr>
                  </a:outerShdw>
                </a:effectLst>
              </a:rPr>
              <a:t>modeling</a:t>
            </a:r>
            <a:r>
              <a:rPr lang="en-GB" sz="2000" b="1">
                <a:solidFill>
                  <a:schemeClr val="accent1">
                    <a:lumMod val="50000"/>
                  </a:schemeClr>
                </a:solidFill>
                <a:effectLst>
                  <a:outerShdw blurRad="38100" dist="38100" dir="2700000" algn="tl">
                    <a:srgbClr val="000000">
                      <a:alpha val="43137"/>
                    </a:srgbClr>
                  </a:outerShdw>
                </a:effectLst>
              </a:rPr>
              <a:t>. Temperature and soil moisture sensors are used to feed the model, in addition to rain data obtained by rain gauges or meteorological radars. Moreover, GNSS receivers are arranged on the ground level.</a:t>
            </a:r>
          </a:p>
          <a:p>
            <a:pPr marL="342900" indent="-342900">
              <a:buFont typeface="Wingdings" panose="05000000000000000000" pitchFamily="2" charset="2"/>
              <a:buChar char="q"/>
            </a:pPr>
            <a:r>
              <a:rPr lang="en-GB" sz="2000" b="1">
                <a:solidFill>
                  <a:schemeClr val="accent1">
                    <a:lumMod val="50000"/>
                  </a:schemeClr>
                </a:solidFill>
                <a:effectLst>
                  <a:outerShdw blurRad="38100" dist="38100" dir="2700000" algn="tl">
                    <a:srgbClr val="000000">
                      <a:alpha val="43137"/>
                    </a:srgbClr>
                  </a:outerShdw>
                </a:effectLst>
              </a:rPr>
              <a:t>The final products of the model are landslide susceptibility maps in case of measured or forecasted rainfalls. </a:t>
            </a:r>
          </a:p>
          <a:p>
            <a:pPr marL="342900" indent="-342900">
              <a:buFont typeface="Wingdings" panose="05000000000000000000" pitchFamily="2" charset="2"/>
              <a:buChar char="q"/>
            </a:pPr>
            <a:r>
              <a:rPr lang="en-GB" sz="2000" b="1">
                <a:solidFill>
                  <a:schemeClr val="accent1">
                    <a:lumMod val="50000"/>
                  </a:schemeClr>
                </a:solidFill>
                <a:effectLst>
                  <a:outerShdw blurRad="38100" dist="38100" dir="2700000" algn="tl">
                    <a:srgbClr val="000000">
                      <a:alpha val="43137"/>
                    </a:srgbClr>
                  </a:outerShdw>
                </a:effectLst>
              </a:rPr>
              <a:t>The first soil moisture values detected by the wireless sensor networks installed in two sites are encouraging.</a:t>
            </a:r>
          </a:p>
          <a:p>
            <a:pPr marL="342900" indent="-342900">
              <a:buFont typeface="Wingdings" panose="05000000000000000000" pitchFamily="2" charset="2"/>
              <a:buChar char="q"/>
            </a:pPr>
            <a:r>
              <a:rPr lang="en-GB" sz="2000" b="1">
                <a:solidFill>
                  <a:schemeClr val="accent1">
                    <a:lumMod val="50000"/>
                  </a:schemeClr>
                </a:solidFill>
                <a:effectLst>
                  <a:outerShdw blurRad="38100" dist="38100" dir="2700000" algn="tl">
                    <a:srgbClr val="000000">
                      <a:alpha val="43137"/>
                    </a:srgbClr>
                  </a:outerShdw>
                </a:effectLst>
              </a:rPr>
              <a:t>The analysis of a correlation between rainfall, soil moisture values and displacements will be performed.</a:t>
            </a:r>
            <a:endParaRPr lang="en-GB" sz="2000" b="1">
              <a:solidFill>
                <a:schemeClr val="accent1">
                  <a:lumMod val="50000"/>
                </a:schemeClr>
              </a:solidFill>
              <a:effectLst>
                <a:outerShdw blurRad="38100" dist="38100" dir="2700000" algn="tl">
                  <a:srgbClr val="000000">
                    <a:alpha val="43137"/>
                  </a:srgbClr>
                </a:outerShdw>
              </a:effectLst>
              <a:cs typeface="Calibri"/>
            </a:endParaRPr>
          </a:p>
        </p:txBody>
      </p:sp>
      <p:sp>
        <p:nvSpPr>
          <p:cNvPr id="9" name="CasellaDiTesto 8"/>
          <p:cNvSpPr txBox="1"/>
          <p:nvPr/>
        </p:nvSpPr>
        <p:spPr>
          <a:xfrm>
            <a:off x="1066800" y="1368228"/>
            <a:ext cx="3655865" cy="523220"/>
          </a:xfrm>
          <a:prstGeom prst="rect">
            <a:avLst/>
          </a:prstGeom>
          <a:noFill/>
        </p:spPr>
        <p:txBody>
          <a:bodyPr wrap="square" rtlCol="0">
            <a:spAutoFit/>
          </a:bodyPr>
          <a:lstStyle/>
          <a:p>
            <a:r>
              <a:rPr lang="it-IT" sz="2800" b="1" cap="small">
                <a:solidFill>
                  <a:srgbClr val="FF0000"/>
                </a:solidFill>
                <a:effectLst>
                  <a:outerShdw blurRad="38100" dist="38100" dir="2700000" algn="tl">
                    <a:srgbClr val="000000">
                      <a:alpha val="43137"/>
                    </a:srgbClr>
                  </a:outerShdw>
                </a:effectLst>
              </a:rPr>
              <a:t>CONCLUSIONS</a:t>
            </a:r>
            <a:endParaRPr lang="en-GB" sz="2800" b="1" cap="small">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7076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874207" y="4884129"/>
            <a:ext cx="11180192" cy="1058278"/>
          </a:xfrm>
          <a:prstGeom prst="rect">
            <a:avLst/>
          </a:prstGeom>
        </p:spPr>
      </p:pic>
      <p:pic>
        <p:nvPicPr>
          <p:cNvPr id="5" name="Immagine 4"/>
          <p:cNvPicPr>
            <a:picLocks noChangeAspect="1"/>
          </p:cNvPicPr>
          <p:nvPr/>
        </p:nvPicPr>
        <p:blipFill rotWithShape="1">
          <a:blip r:embed="rId3"/>
          <a:srcRect l="12015" t="11257" r="13150" b="76631"/>
          <a:stretch/>
        </p:blipFill>
        <p:spPr>
          <a:xfrm>
            <a:off x="40192" y="90436"/>
            <a:ext cx="12140666" cy="1105318"/>
          </a:xfrm>
          <a:prstGeom prst="rect">
            <a:avLst/>
          </a:prstGeom>
        </p:spPr>
      </p:pic>
      <p:sp>
        <p:nvSpPr>
          <p:cNvPr id="7" name="Rettangolo 6"/>
          <p:cNvSpPr/>
          <p:nvPr/>
        </p:nvSpPr>
        <p:spPr>
          <a:xfrm>
            <a:off x="40193" y="1195754"/>
            <a:ext cx="834014" cy="5662246"/>
          </a:xfrm>
          <a:prstGeom prst="rect">
            <a:avLst/>
          </a:prstGeom>
          <a:gradFill>
            <a:gsLst>
              <a:gs pos="30000">
                <a:schemeClr val="accent1">
                  <a:lumMod val="75000"/>
                </a:schemeClr>
              </a:gs>
              <a:gs pos="0">
                <a:schemeClr val="accent5"/>
              </a:gs>
              <a:gs pos="53000">
                <a:schemeClr val="accent1">
                  <a:lumMod val="45000"/>
                  <a:lumOff val="55000"/>
                </a:schemeClr>
              </a:gs>
              <a:gs pos="72000">
                <a:schemeClr val="accent1">
                  <a:lumMod val="50000"/>
                </a:schemeClr>
              </a:gs>
              <a:gs pos="100000">
                <a:schemeClr val="accent1">
                  <a:lumMod val="30000"/>
                  <a:lumOff val="7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p:cNvSpPr/>
          <p:nvPr/>
        </p:nvSpPr>
        <p:spPr>
          <a:xfrm rot="16200000">
            <a:off x="-1698170" y="3831829"/>
            <a:ext cx="4310746" cy="646331"/>
          </a:xfrm>
          <a:prstGeom prst="rect">
            <a:avLst/>
          </a:prstGeom>
        </p:spPr>
        <p:txBody>
          <a:bodyPr wrap="square">
            <a:spAutoFit/>
          </a:bodyPr>
          <a:lstStyle/>
          <a:p>
            <a:r>
              <a:rPr lang="en-GB" b="1" u="sng">
                <a:solidFill>
                  <a:srgbClr val="FF0000"/>
                </a:solidFill>
              </a:rPr>
              <a:t>Roberto </a:t>
            </a:r>
            <a:r>
              <a:rPr lang="en-GB" b="1" u="sng" err="1">
                <a:solidFill>
                  <a:srgbClr val="FF0000"/>
                </a:solidFill>
              </a:rPr>
              <a:t>Passalacqua</a:t>
            </a:r>
            <a:r>
              <a:rPr lang="en-GB">
                <a:solidFill>
                  <a:schemeClr val="bg1"/>
                </a:solidFill>
              </a:rPr>
              <a:t>, Rossella </a:t>
            </a:r>
            <a:r>
              <a:rPr lang="en-GB" err="1">
                <a:solidFill>
                  <a:schemeClr val="bg1"/>
                </a:solidFill>
              </a:rPr>
              <a:t>Bovolenta</a:t>
            </a:r>
            <a:r>
              <a:rPr lang="en-GB">
                <a:solidFill>
                  <a:schemeClr val="bg1"/>
                </a:solidFill>
              </a:rPr>
              <a:t>, Bianca </a:t>
            </a:r>
            <a:r>
              <a:rPr lang="en-GB" err="1">
                <a:solidFill>
                  <a:schemeClr val="bg1"/>
                </a:solidFill>
              </a:rPr>
              <a:t>Federici</a:t>
            </a:r>
            <a:r>
              <a:rPr lang="en-GB">
                <a:solidFill>
                  <a:schemeClr val="bg1"/>
                </a:solidFill>
              </a:rPr>
              <a:t>, and Alessandro </a:t>
            </a:r>
            <a:r>
              <a:rPr lang="en-GB" err="1">
                <a:solidFill>
                  <a:schemeClr val="bg1"/>
                </a:solidFill>
              </a:rPr>
              <a:t>Iacopino</a:t>
            </a:r>
            <a:endParaRPr lang="en-GB">
              <a:solidFill>
                <a:schemeClr val="bg1"/>
              </a:solidFill>
            </a:endParaRPr>
          </a:p>
        </p:txBody>
      </p:sp>
      <p:pic>
        <p:nvPicPr>
          <p:cNvPr id="10" name="Immagine 9"/>
          <p:cNvPicPr>
            <a:picLocks noChangeAspect="1"/>
          </p:cNvPicPr>
          <p:nvPr/>
        </p:nvPicPr>
        <p:blipFill>
          <a:blip r:embed="rId4"/>
          <a:stretch>
            <a:fillRect/>
          </a:stretch>
        </p:blipFill>
        <p:spPr>
          <a:xfrm>
            <a:off x="5343151" y="91990"/>
            <a:ext cx="1505698" cy="1505698"/>
          </a:xfrm>
          <a:prstGeom prst="rect">
            <a:avLst/>
          </a:prstGeom>
        </p:spPr>
      </p:pic>
      <p:pic>
        <p:nvPicPr>
          <p:cNvPr id="8" name="Immagine 7"/>
          <p:cNvPicPr>
            <a:picLocks noChangeAspect="1"/>
          </p:cNvPicPr>
          <p:nvPr/>
        </p:nvPicPr>
        <p:blipFill>
          <a:blip r:embed="rId5"/>
          <a:stretch>
            <a:fillRect/>
          </a:stretch>
        </p:blipFill>
        <p:spPr>
          <a:xfrm>
            <a:off x="11171787" y="6474173"/>
            <a:ext cx="841321" cy="298730"/>
          </a:xfrm>
          <a:prstGeom prst="rect">
            <a:avLst/>
          </a:prstGeom>
        </p:spPr>
      </p:pic>
      <p:sp>
        <p:nvSpPr>
          <p:cNvPr id="9" name="CasellaDiTesto 8"/>
          <p:cNvSpPr txBox="1"/>
          <p:nvPr/>
        </p:nvSpPr>
        <p:spPr>
          <a:xfrm>
            <a:off x="1807027" y="4384533"/>
            <a:ext cx="10003974" cy="523220"/>
          </a:xfrm>
          <a:prstGeom prst="rect">
            <a:avLst/>
          </a:prstGeom>
          <a:noFill/>
        </p:spPr>
        <p:txBody>
          <a:bodyPr wrap="square" rtlCol="0">
            <a:spAutoFit/>
          </a:bodyPr>
          <a:lstStyle/>
          <a:p>
            <a:r>
              <a:rPr lang="it-IT" sz="2800" b="1" cap="small">
                <a:solidFill>
                  <a:schemeClr val="accent5">
                    <a:lumMod val="50000"/>
                  </a:schemeClr>
                </a:solidFill>
                <a:effectLst>
                  <a:outerShdw blurRad="38100" dist="38100" dir="2700000" algn="tl">
                    <a:srgbClr val="000000">
                      <a:alpha val="43137"/>
                    </a:srgbClr>
                  </a:outerShdw>
                </a:effectLst>
              </a:rPr>
              <a:t>… and </a:t>
            </a:r>
            <a:r>
              <a:rPr lang="it-IT" sz="2800" b="1" cap="small" err="1">
                <a:solidFill>
                  <a:schemeClr val="accent5">
                    <a:lumMod val="50000"/>
                  </a:schemeClr>
                </a:solidFill>
                <a:effectLst>
                  <a:outerShdw blurRad="38100" dist="38100" dir="2700000" algn="tl">
                    <a:srgbClr val="000000">
                      <a:alpha val="43137"/>
                    </a:srgbClr>
                  </a:outerShdw>
                </a:effectLst>
              </a:rPr>
              <a:t>Thanks</a:t>
            </a:r>
            <a:r>
              <a:rPr lang="it-IT" sz="2800" b="1" cap="small">
                <a:solidFill>
                  <a:schemeClr val="accent5">
                    <a:lumMod val="50000"/>
                  </a:schemeClr>
                </a:solidFill>
                <a:effectLst>
                  <a:outerShdw blurRad="38100" dist="38100" dir="2700000" algn="tl">
                    <a:srgbClr val="000000">
                      <a:alpha val="43137"/>
                    </a:srgbClr>
                  </a:outerShdw>
                </a:effectLst>
              </a:rPr>
              <a:t> to the INTERREG-ALCOTRA </a:t>
            </a:r>
            <a:r>
              <a:rPr lang="it-IT" sz="2800" b="1" cap="small" err="1">
                <a:solidFill>
                  <a:schemeClr val="accent5">
                    <a:lumMod val="50000"/>
                  </a:schemeClr>
                </a:solidFill>
                <a:effectLst>
                  <a:outerShdw blurRad="38100" dist="38100" dir="2700000" algn="tl">
                    <a:srgbClr val="000000">
                      <a:alpha val="43137"/>
                    </a:srgbClr>
                  </a:outerShdw>
                </a:effectLst>
              </a:rPr>
              <a:t>project</a:t>
            </a:r>
            <a:r>
              <a:rPr lang="it-IT" sz="2800" b="1" cap="small">
                <a:solidFill>
                  <a:schemeClr val="accent5">
                    <a:lumMod val="50000"/>
                  </a:schemeClr>
                </a:solidFill>
                <a:effectLst>
                  <a:outerShdw blurRad="38100" dist="38100" dir="2700000" algn="tl">
                    <a:srgbClr val="000000">
                      <a:alpha val="43137"/>
                    </a:srgbClr>
                  </a:outerShdw>
                </a:effectLst>
              </a:rPr>
              <a:t> </a:t>
            </a:r>
            <a:r>
              <a:rPr lang="it-IT" sz="2800" b="1" cap="small" err="1">
                <a:solidFill>
                  <a:schemeClr val="accent5">
                    <a:lumMod val="50000"/>
                  </a:schemeClr>
                </a:solidFill>
                <a:effectLst>
                  <a:outerShdw blurRad="38100" dist="38100" dir="2700000" algn="tl">
                    <a:srgbClr val="000000">
                      <a:alpha val="43137"/>
                    </a:srgbClr>
                  </a:outerShdw>
                </a:effectLst>
              </a:rPr>
              <a:t>called</a:t>
            </a:r>
            <a:r>
              <a:rPr lang="it-IT" sz="2800" b="1" cap="small">
                <a:solidFill>
                  <a:schemeClr val="accent5">
                    <a:lumMod val="50000"/>
                  </a:schemeClr>
                </a:solidFill>
                <a:effectLst>
                  <a:outerShdw blurRad="38100" dist="38100" dir="2700000" algn="tl">
                    <a:srgbClr val="000000">
                      <a:alpha val="43137"/>
                    </a:srgbClr>
                  </a:outerShdw>
                </a:effectLst>
              </a:rPr>
              <a:t> AD-VITAM</a:t>
            </a:r>
            <a:endParaRPr lang="en-GB" sz="2800" b="1" cap="small">
              <a:solidFill>
                <a:schemeClr val="accent5">
                  <a:lumMod val="50000"/>
                </a:schemeClr>
              </a:solidFill>
              <a:effectLst>
                <a:outerShdw blurRad="38100" dist="38100" dir="2700000" algn="tl">
                  <a:srgbClr val="000000">
                    <a:alpha val="43137"/>
                  </a:srgbClr>
                </a:outerShdw>
              </a:effectLst>
            </a:endParaRPr>
          </a:p>
        </p:txBody>
      </p:sp>
      <p:sp>
        <p:nvSpPr>
          <p:cNvPr id="11" name="CasellaDiTesto 10"/>
          <p:cNvSpPr txBox="1"/>
          <p:nvPr/>
        </p:nvSpPr>
        <p:spPr>
          <a:xfrm>
            <a:off x="2665196" y="2965048"/>
            <a:ext cx="6890657" cy="769441"/>
          </a:xfrm>
          <a:prstGeom prst="rect">
            <a:avLst/>
          </a:prstGeom>
          <a:noFill/>
        </p:spPr>
        <p:txBody>
          <a:bodyPr wrap="square" rtlCol="0">
            <a:spAutoFit/>
          </a:bodyPr>
          <a:lstStyle/>
          <a:p>
            <a:pPr algn="ctr"/>
            <a:r>
              <a:rPr lang="it-IT" sz="4400" b="1" cap="small" err="1">
                <a:solidFill>
                  <a:srgbClr val="FF0000"/>
                </a:solidFill>
                <a:effectLst>
                  <a:outerShdw blurRad="38100" dist="38100" dir="2700000" algn="tl">
                    <a:srgbClr val="000000">
                      <a:alpha val="43137"/>
                    </a:srgbClr>
                  </a:outerShdw>
                </a:effectLst>
              </a:rPr>
              <a:t>Thanks</a:t>
            </a:r>
            <a:r>
              <a:rPr lang="it-IT" sz="4400" b="1" cap="small">
                <a:solidFill>
                  <a:srgbClr val="FF0000"/>
                </a:solidFill>
                <a:effectLst>
                  <a:outerShdw blurRad="38100" dist="38100" dir="2700000" algn="tl">
                    <a:srgbClr val="000000">
                      <a:alpha val="43137"/>
                    </a:srgbClr>
                  </a:outerShdw>
                </a:effectLst>
              </a:rPr>
              <a:t> for </a:t>
            </a:r>
            <a:r>
              <a:rPr lang="it-IT" sz="4400" b="1" cap="small" err="1">
                <a:solidFill>
                  <a:srgbClr val="FF0000"/>
                </a:solidFill>
                <a:effectLst>
                  <a:outerShdw blurRad="38100" dist="38100" dir="2700000" algn="tl">
                    <a:srgbClr val="000000">
                      <a:alpha val="43137"/>
                    </a:srgbClr>
                  </a:outerShdw>
                </a:effectLst>
              </a:rPr>
              <a:t>your</a:t>
            </a:r>
            <a:r>
              <a:rPr lang="it-IT" sz="4400" b="1" cap="small">
                <a:solidFill>
                  <a:srgbClr val="FF0000"/>
                </a:solidFill>
                <a:effectLst>
                  <a:outerShdw blurRad="38100" dist="38100" dir="2700000" algn="tl">
                    <a:srgbClr val="000000">
                      <a:alpha val="43137"/>
                    </a:srgbClr>
                  </a:outerShdw>
                </a:effectLst>
              </a:rPr>
              <a:t> </a:t>
            </a:r>
            <a:r>
              <a:rPr lang="it-IT" sz="4400" b="1" cap="small" err="1">
                <a:solidFill>
                  <a:srgbClr val="FF0000"/>
                </a:solidFill>
                <a:effectLst>
                  <a:outerShdw blurRad="38100" dist="38100" dir="2700000" algn="tl">
                    <a:srgbClr val="000000">
                      <a:alpha val="43137"/>
                    </a:srgbClr>
                  </a:outerShdw>
                </a:effectLst>
              </a:rPr>
              <a:t>attention</a:t>
            </a:r>
            <a:endParaRPr lang="en-GB" sz="4400" b="1" cap="small">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8210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2015" t="11257" r="13150" b="76631"/>
          <a:stretch/>
        </p:blipFill>
        <p:spPr>
          <a:xfrm>
            <a:off x="40192" y="90436"/>
            <a:ext cx="12140666" cy="1105318"/>
          </a:xfrm>
          <a:prstGeom prst="rect">
            <a:avLst/>
          </a:prstGeom>
        </p:spPr>
      </p:pic>
      <p:sp>
        <p:nvSpPr>
          <p:cNvPr id="7" name="Rettangolo 6"/>
          <p:cNvSpPr/>
          <p:nvPr/>
        </p:nvSpPr>
        <p:spPr>
          <a:xfrm>
            <a:off x="40193" y="1195754"/>
            <a:ext cx="834014" cy="5662246"/>
          </a:xfrm>
          <a:prstGeom prst="rect">
            <a:avLst/>
          </a:prstGeom>
          <a:gradFill>
            <a:gsLst>
              <a:gs pos="30000">
                <a:schemeClr val="accent1">
                  <a:lumMod val="75000"/>
                </a:schemeClr>
              </a:gs>
              <a:gs pos="0">
                <a:schemeClr val="accent5"/>
              </a:gs>
              <a:gs pos="53000">
                <a:schemeClr val="accent1">
                  <a:lumMod val="45000"/>
                  <a:lumOff val="55000"/>
                </a:schemeClr>
              </a:gs>
              <a:gs pos="72000">
                <a:schemeClr val="accent1">
                  <a:lumMod val="50000"/>
                </a:schemeClr>
              </a:gs>
              <a:gs pos="100000">
                <a:schemeClr val="accent1">
                  <a:lumMod val="30000"/>
                  <a:lumOff val="7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p:cNvSpPr/>
          <p:nvPr/>
        </p:nvSpPr>
        <p:spPr>
          <a:xfrm rot="16200000">
            <a:off x="-1698170" y="3831829"/>
            <a:ext cx="4310746" cy="646331"/>
          </a:xfrm>
          <a:prstGeom prst="rect">
            <a:avLst/>
          </a:prstGeom>
        </p:spPr>
        <p:txBody>
          <a:bodyPr wrap="square">
            <a:spAutoFit/>
          </a:bodyPr>
          <a:lstStyle/>
          <a:p>
            <a:r>
              <a:rPr lang="en-GB" b="1" u="sng">
                <a:solidFill>
                  <a:srgbClr val="FF0000"/>
                </a:solidFill>
              </a:rPr>
              <a:t>Roberto </a:t>
            </a:r>
            <a:r>
              <a:rPr lang="en-GB" b="1" u="sng" err="1">
                <a:solidFill>
                  <a:srgbClr val="FF0000"/>
                </a:solidFill>
              </a:rPr>
              <a:t>Passalacqua</a:t>
            </a:r>
            <a:r>
              <a:rPr lang="en-GB">
                <a:solidFill>
                  <a:schemeClr val="bg1"/>
                </a:solidFill>
              </a:rPr>
              <a:t>, Rossella </a:t>
            </a:r>
            <a:r>
              <a:rPr lang="en-GB" err="1">
                <a:solidFill>
                  <a:schemeClr val="bg1"/>
                </a:solidFill>
              </a:rPr>
              <a:t>Bovolenta</a:t>
            </a:r>
            <a:r>
              <a:rPr lang="en-GB">
                <a:solidFill>
                  <a:schemeClr val="bg1"/>
                </a:solidFill>
              </a:rPr>
              <a:t>, Bianca </a:t>
            </a:r>
            <a:r>
              <a:rPr lang="en-GB" err="1">
                <a:solidFill>
                  <a:schemeClr val="bg1"/>
                </a:solidFill>
              </a:rPr>
              <a:t>Federici</a:t>
            </a:r>
            <a:r>
              <a:rPr lang="en-GB">
                <a:solidFill>
                  <a:schemeClr val="bg1"/>
                </a:solidFill>
              </a:rPr>
              <a:t>, and Alessandro </a:t>
            </a:r>
            <a:r>
              <a:rPr lang="en-GB" err="1">
                <a:solidFill>
                  <a:schemeClr val="bg1"/>
                </a:solidFill>
              </a:rPr>
              <a:t>Iacopino</a:t>
            </a:r>
            <a:endParaRPr lang="en-GB">
              <a:solidFill>
                <a:schemeClr val="bg1"/>
              </a:solidFill>
            </a:endParaRPr>
          </a:p>
        </p:txBody>
      </p:sp>
      <p:pic>
        <p:nvPicPr>
          <p:cNvPr id="10" name="Immagine 9"/>
          <p:cNvPicPr>
            <a:picLocks noChangeAspect="1"/>
          </p:cNvPicPr>
          <p:nvPr/>
        </p:nvPicPr>
        <p:blipFill>
          <a:blip r:embed="rId3"/>
          <a:stretch>
            <a:fillRect/>
          </a:stretch>
        </p:blipFill>
        <p:spPr>
          <a:xfrm>
            <a:off x="5343151" y="91990"/>
            <a:ext cx="1505698" cy="1505698"/>
          </a:xfrm>
          <a:prstGeom prst="rect">
            <a:avLst/>
          </a:prstGeom>
        </p:spPr>
      </p:pic>
      <p:grpSp>
        <p:nvGrpSpPr>
          <p:cNvPr id="17" name="Gruppo 16"/>
          <p:cNvGrpSpPr/>
          <p:nvPr/>
        </p:nvGrpSpPr>
        <p:grpSpPr>
          <a:xfrm>
            <a:off x="2481496" y="1838849"/>
            <a:ext cx="9531612" cy="4934054"/>
            <a:chOff x="2481496" y="1838849"/>
            <a:chExt cx="9531612" cy="4934054"/>
          </a:xfrm>
        </p:grpSpPr>
        <p:pic>
          <p:nvPicPr>
            <p:cNvPr id="8" name="Immagine 7"/>
            <p:cNvPicPr>
              <a:picLocks noChangeAspect="1"/>
            </p:cNvPicPr>
            <p:nvPr/>
          </p:nvPicPr>
          <p:blipFill>
            <a:blip r:embed="rId4"/>
            <a:stretch>
              <a:fillRect/>
            </a:stretch>
          </p:blipFill>
          <p:spPr>
            <a:xfrm>
              <a:off x="11171787" y="6474173"/>
              <a:ext cx="841321" cy="298730"/>
            </a:xfrm>
            <a:prstGeom prst="rect">
              <a:avLst/>
            </a:prstGeom>
          </p:spPr>
        </p:pic>
        <p:pic>
          <p:nvPicPr>
            <p:cNvPr id="4" name="Immagine 3"/>
            <p:cNvPicPr>
              <a:picLocks noChangeAspect="1"/>
            </p:cNvPicPr>
            <p:nvPr/>
          </p:nvPicPr>
          <p:blipFill>
            <a:blip r:embed="rId5"/>
            <a:stretch>
              <a:fillRect/>
            </a:stretch>
          </p:blipFill>
          <p:spPr>
            <a:xfrm>
              <a:off x="2481496" y="1838849"/>
              <a:ext cx="7618699" cy="4823208"/>
            </a:xfrm>
            <a:prstGeom prst="rect">
              <a:avLst/>
            </a:prstGeom>
          </p:spPr>
        </p:pic>
        <p:sp>
          <p:nvSpPr>
            <p:cNvPr id="11" name="CasellaDiTesto 10"/>
            <p:cNvSpPr txBox="1"/>
            <p:nvPr/>
          </p:nvSpPr>
          <p:spPr>
            <a:xfrm>
              <a:off x="5181601" y="3429000"/>
              <a:ext cx="914399" cy="230832"/>
            </a:xfrm>
            <a:prstGeom prst="rect">
              <a:avLst/>
            </a:prstGeom>
            <a:solidFill>
              <a:schemeClr val="accent1">
                <a:lumMod val="40000"/>
                <a:lumOff val="60000"/>
              </a:schemeClr>
            </a:solidFill>
            <a:ln>
              <a:noFill/>
            </a:ln>
          </p:spPr>
          <p:txBody>
            <a:bodyPr wrap="square" rtlCol="0">
              <a:spAutoFit/>
            </a:bodyPr>
            <a:lstStyle/>
            <a:p>
              <a:pPr algn="ctr"/>
              <a:r>
                <a:rPr lang="it-IT" sz="900" b="1">
                  <a:effectLst>
                    <a:outerShdw blurRad="38100" dist="38100" dir="2700000" algn="tl">
                      <a:srgbClr val="000000">
                        <a:alpha val="43137"/>
                      </a:srgbClr>
                    </a:outerShdw>
                  </a:effectLst>
                </a:rPr>
                <a:t>INFILTRATION</a:t>
              </a:r>
              <a:endParaRPr lang="en-GB" sz="900" b="1">
                <a:effectLst>
                  <a:outerShdw blurRad="38100" dist="38100" dir="2700000" algn="tl">
                    <a:srgbClr val="000000">
                      <a:alpha val="43137"/>
                    </a:srgbClr>
                  </a:outerShdw>
                </a:effectLst>
              </a:endParaRPr>
            </a:p>
          </p:txBody>
        </p:sp>
        <p:sp>
          <p:nvSpPr>
            <p:cNvPr id="12" name="CasellaDiTesto 11"/>
            <p:cNvSpPr txBox="1"/>
            <p:nvPr/>
          </p:nvSpPr>
          <p:spPr>
            <a:xfrm rot="20541787">
              <a:off x="5701783" y="3657920"/>
              <a:ext cx="1262188" cy="246221"/>
            </a:xfrm>
            <a:prstGeom prst="rect">
              <a:avLst/>
            </a:prstGeom>
            <a:solidFill>
              <a:schemeClr val="accent1">
                <a:lumMod val="75000"/>
              </a:schemeClr>
            </a:solidFill>
            <a:ln>
              <a:solidFill>
                <a:schemeClr val="tx1"/>
              </a:solidFill>
            </a:ln>
          </p:spPr>
          <p:txBody>
            <a:bodyPr wrap="square" rtlCol="0">
              <a:spAutoFit/>
            </a:bodyPr>
            <a:lstStyle/>
            <a:p>
              <a:pPr algn="ctr"/>
              <a:r>
                <a:rPr lang="it-IT" sz="1000" b="1">
                  <a:solidFill>
                    <a:schemeClr val="bg1"/>
                  </a:solidFill>
                  <a:effectLst>
                    <a:outerShdw blurRad="38100" dist="38100" dir="2700000" algn="tl">
                      <a:srgbClr val="000000">
                        <a:alpha val="43137"/>
                      </a:srgbClr>
                    </a:outerShdw>
                  </a:effectLst>
                </a:rPr>
                <a:t>SOIL WATER TABLE</a:t>
              </a:r>
              <a:endParaRPr lang="en-GB" sz="1000" b="1">
                <a:solidFill>
                  <a:schemeClr val="bg1"/>
                </a:solidFill>
                <a:effectLst>
                  <a:outerShdw blurRad="38100" dist="38100" dir="2700000" algn="tl">
                    <a:srgbClr val="000000">
                      <a:alpha val="43137"/>
                    </a:srgbClr>
                  </a:outerShdw>
                </a:effectLst>
              </a:endParaRPr>
            </a:p>
          </p:txBody>
        </p:sp>
        <p:sp>
          <p:nvSpPr>
            <p:cNvPr id="15" name="CasellaDiTesto 14"/>
            <p:cNvSpPr txBox="1"/>
            <p:nvPr/>
          </p:nvSpPr>
          <p:spPr>
            <a:xfrm rot="20825047">
              <a:off x="8310685" y="5486186"/>
              <a:ext cx="1249099" cy="246221"/>
            </a:xfrm>
            <a:prstGeom prst="rect">
              <a:avLst/>
            </a:prstGeom>
            <a:solidFill>
              <a:schemeClr val="accent1">
                <a:lumMod val="75000"/>
              </a:schemeClr>
            </a:solidFill>
            <a:ln>
              <a:solidFill>
                <a:schemeClr val="tx1"/>
              </a:solidFill>
            </a:ln>
          </p:spPr>
          <p:txBody>
            <a:bodyPr wrap="square" rtlCol="0">
              <a:spAutoFit/>
            </a:bodyPr>
            <a:lstStyle/>
            <a:p>
              <a:pPr algn="ctr"/>
              <a:r>
                <a:rPr lang="it-IT" sz="1000" b="1">
                  <a:solidFill>
                    <a:schemeClr val="bg1"/>
                  </a:solidFill>
                  <a:effectLst>
                    <a:outerShdw blurRad="38100" dist="38100" dir="2700000" algn="tl">
                      <a:srgbClr val="000000">
                        <a:alpha val="43137"/>
                      </a:srgbClr>
                    </a:outerShdw>
                  </a:effectLst>
                </a:rPr>
                <a:t>SOIL WATER TABLE</a:t>
              </a:r>
              <a:endParaRPr lang="en-GB" sz="1000" b="1">
                <a:solidFill>
                  <a:schemeClr val="bg1"/>
                </a:solidFill>
                <a:effectLst>
                  <a:outerShdw blurRad="38100" dist="38100" dir="2700000" algn="tl">
                    <a:srgbClr val="000000">
                      <a:alpha val="43137"/>
                    </a:srgbClr>
                  </a:outerShdw>
                </a:effectLst>
              </a:endParaRPr>
            </a:p>
          </p:txBody>
        </p:sp>
        <p:sp>
          <p:nvSpPr>
            <p:cNvPr id="16" name="CasellaDiTesto 15"/>
            <p:cNvSpPr txBox="1"/>
            <p:nvPr/>
          </p:nvSpPr>
          <p:spPr>
            <a:xfrm rot="20424877">
              <a:off x="3228612" y="5920814"/>
              <a:ext cx="1304574" cy="246221"/>
            </a:xfrm>
            <a:prstGeom prst="rect">
              <a:avLst/>
            </a:prstGeom>
            <a:solidFill>
              <a:schemeClr val="accent1">
                <a:lumMod val="75000"/>
              </a:schemeClr>
            </a:solidFill>
            <a:ln>
              <a:solidFill>
                <a:schemeClr val="tx1"/>
              </a:solidFill>
            </a:ln>
          </p:spPr>
          <p:txBody>
            <a:bodyPr wrap="square" rtlCol="0">
              <a:spAutoFit/>
            </a:bodyPr>
            <a:lstStyle/>
            <a:p>
              <a:pPr algn="ctr"/>
              <a:r>
                <a:rPr lang="it-IT" sz="1000" b="1">
                  <a:solidFill>
                    <a:schemeClr val="bg1"/>
                  </a:solidFill>
                  <a:effectLst>
                    <a:outerShdw blurRad="38100" dist="38100" dir="2700000" algn="tl">
                      <a:srgbClr val="000000">
                        <a:alpha val="43137"/>
                      </a:srgbClr>
                    </a:outerShdw>
                  </a:effectLst>
                </a:rPr>
                <a:t>SOIL WATER TABLE</a:t>
              </a:r>
              <a:endParaRPr lang="en-GB" sz="1000" b="1">
                <a:solidFill>
                  <a:schemeClr val="bg1"/>
                </a:solidFill>
                <a:effectLst>
                  <a:outerShdw blurRad="38100" dist="38100" dir="2700000" algn="tl">
                    <a:srgbClr val="000000">
                      <a:alpha val="43137"/>
                    </a:srgbClr>
                  </a:outerShdw>
                </a:effectLst>
              </a:endParaRPr>
            </a:p>
          </p:txBody>
        </p:sp>
      </p:grpSp>
      <p:cxnSp>
        <p:nvCxnSpPr>
          <p:cNvPr id="19" name="Connettore 2 18"/>
          <p:cNvCxnSpPr/>
          <p:nvPr/>
        </p:nvCxnSpPr>
        <p:spPr>
          <a:xfrm flipV="1">
            <a:off x="3616036" y="5867400"/>
            <a:ext cx="138546" cy="117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flipV="1">
            <a:off x="6601691" y="3366655"/>
            <a:ext cx="110836" cy="1801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flipV="1">
            <a:off x="8582891" y="5349701"/>
            <a:ext cx="90054" cy="1990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702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2015" t="11257" r="13150" b="76631"/>
          <a:stretch/>
        </p:blipFill>
        <p:spPr>
          <a:xfrm>
            <a:off x="40192" y="90436"/>
            <a:ext cx="12140666" cy="1105318"/>
          </a:xfrm>
          <a:prstGeom prst="rect">
            <a:avLst/>
          </a:prstGeom>
        </p:spPr>
      </p:pic>
      <p:sp>
        <p:nvSpPr>
          <p:cNvPr id="7" name="Rettangolo 6"/>
          <p:cNvSpPr/>
          <p:nvPr/>
        </p:nvSpPr>
        <p:spPr>
          <a:xfrm>
            <a:off x="40193" y="1195754"/>
            <a:ext cx="834014" cy="5662246"/>
          </a:xfrm>
          <a:prstGeom prst="rect">
            <a:avLst/>
          </a:prstGeom>
          <a:gradFill>
            <a:gsLst>
              <a:gs pos="30000">
                <a:schemeClr val="accent1">
                  <a:lumMod val="75000"/>
                </a:schemeClr>
              </a:gs>
              <a:gs pos="0">
                <a:schemeClr val="accent5"/>
              </a:gs>
              <a:gs pos="53000">
                <a:schemeClr val="accent1">
                  <a:lumMod val="45000"/>
                  <a:lumOff val="55000"/>
                </a:schemeClr>
              </a:gs>
              <a:gs pos="72000">
                <a:schemeClr val="accent1">
                  <a:lumMod val="50000"/>
                </a:schemeClr>
              </a:gs>
              <a:gs pos="100000">
                <a:schemeClr val="accent1">
                  <a:lumMod val="30000"/>
                  <a:lumOff val="7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p:cNvSpPr/>
          <p:nvPr/>
        </p:nvSpPr>
        <p:spPr>
          <a:xfrm rot="16200000">
            <a:off x="-1698170" y="3831829"/>
            <a:ext cx="4310746" cy="646331"/>
          </a:xfrm>
          <a:prstGeom prst="rect">
            <a:avLst/>
          </a:prstGeom>
        </p:spPr>
        <p:txBody>
          <a:bodyPr wrap="square">
            <a:spAutoFit/>
          </a:bodyPr>
          <a:lstStyle/>
          <a:p>
            <a:r>
              <a:rPr lang="en-GB" b="1" u="sng">
                <a:solidFill>
                  <a:srgbClr val="FF0000"/>
                </a:solidFill>
              </a:rPr>
              <a:t>Roberto </a:t>
            </a:r>
            <a:r>
              <a:rPr lang="en-GB" b="1" u="sng" err="1">
                <a:solidFill>
                  <a:srgbClr val="FF0000"/>
                </a:solidFill>
              </a:rPr>
              <a:t>Passalacqua</a:t>
            </a:r>
            <a:r>
              <a:rPr lang="en-GB">
                <a:solidFill>
                  <a:schemeClr val="bg1"/>
                </a:solidFill>
              </a:rPr>
              <a:t>, Rossella </a:t>
            </a:r>
            <a:r>
              <a:rPr lang="en-GB" err="1">
                <a:solidFill>
                  <a:schemeClr val="bg1"/>
                </a:solidFill>
              </a:rPr>
              <a:t>Bovolenta</a:t>
            </a:r>
            <a:r>
              <a:rPr lang="en-GB">
                <a:solidFill>
                  <a:schemeClr val="bg1"/>
                </a:solidFill>
              </a:rPr>
              <a:t>, Bianca </a:t>
            </a:r>
            <a:r>
              <a:rPr lang="en-GB" err="1">
                <a:solidFill>
                  <a:schemeClr val="bg1"/>
                </a:solidFill>
              </a:rPr>
              <a:t>Federici</a:t>
            </a:r>
            <a:r>
              <a:rPr lang="en-GB">
                <a:solidFill>
                  <a:schemeClr val="bg1"/>
                </a:solidFill>
              </a:rPr>
              <a:t>, and Alessandro </a:t>
            </a:r>
            <a:r>
              <a:rPr lang="en-GB" err="1">
                <a:solidFill>
                  <a:schemeClr val="bg1"/>
                </a:solidFill>
              </a:rPr>
              <a:t>Iacopino</a:t>
            </a:r>
            <a:endParaRPr lang="en-GB">
              <a:solidFill>
                <a:schemeClr val="bg1"/>
              </a:solidFill>
            </a:endParaRPr>
          </a:p>
        </p:txBody>
      </p:sp>
      <p:pic>
        <p:nvPicPr>
          <p:cNvPr id="8" name="Immagine 7"/>
          <p:cNvPicPr>
            <a:picLocks noChangeAspect="1"/>
          </p:cNvPicPr>
          <p:nvPr/>
        </p:nvPicPr>
        <p:blipFill>
          <a:blip r:embed="rId3"/>
          <a:stretch>
            <a:fillRect/>
          </a:stretch>
        </p:blipFill>
        <p:spPr>
          <a:xfrm>
            <a:off x="11171787" y="6474173"/>
            <a:ext cx="841321" cy="298730"/>
          </a:xfrm>
          <a:prstGeom prst="rect">
            <a:avLst/>
          </a:prstGeom>
        </p:spPr>
      </p:pic>
      <p:sp>
        <p:nvSpPr>
          <p:cNvPr id="9" name="Rettangolo 8"/>
          <p:cNvSpPr/>
          <p:nvPr/>
        </p:nvSpPr>
        <p:spPr>
          <a:xfrm>
            <a:off x="1032006" y="2783220"/>
            <a:ext cx="2984633" cy="3323987"/>
          </a:xfrm>
          <a:prstGeom prst="rect">
            <a:avLst/>
          </a:prstGeom>
        </p:spPr>
        <p:txBody>
          <a:bodyPr wrap="square">
            <a:spAutoFit/>
          </a:bodyPr>
          <a:lstStyle/>
          <a:p>
            <a:pPr algn="ctr">
              <a:spcAft>
                <a:spcPts val="1200"/>
              </a:spcAft>
            </a:pPr>
            <a:r>
              <a:rPr lang="it-IT" sz="5400" b="1" cap="small">
                <a:solidFill>
                  <a:schemeClr val="accent1">
                    <a:lumMod val="50000"/>
                  </a:schemeClr>
                </a:solidFill>
                <a:effectLst>
                  <a:outerShdw blurRad="38100" dist="38100" dir="2700000" algn="tl">
                    <a:srgbClr val="000000">
                      <a:alpha val="43137"/>
                    </a:srgbClr>
                  </a:outerShdw>
                </a:effectLst>
              </a:rPr>
              <a:t>LAMP </a:t>
            </a:r>
          </a:p>
          <a:p>
            <a:pPr algn="ctr">
              <a:spcAft>
                <a:spcPts val="1200"/>
              </a:spcAft>
            </a:pPr>
            <a:r>
              <a:rPr lang="it-IT" sz="3200" b="1" cap="small">
                <a:solidFill>
                  <a:schemeClr val="accent1">
                    <a:lumMod val="50000"/>
                  </a:schemeClr>
                </a:solidFill>
                <a:effectLst>
                  <a:outerShdw blurRad="38100" dist="38100" dir="2700000" algn="tl">
                    <a:srgbClr val="000000">
                      <a:alpha val="43137"/>
                    </a:srgbClr>
                  </a:outerShdw>
                </a:effectLst>
              </a:rPr>
              <a:t>(</a:t>
            </a:r>
            <a:r>
              <a:rPr lang="it-IT" sz="3200" b="1" cap="small" err="1">
                <a:solidFill>
                  <a:schemeClr val="accent1">
                    <a:lumMod val="50000"/>
                  </a:schemeClr>
                </a:solidFill>
                <a:effectLst>
                  <a:outerShdw blurRad="38100" dist="38100" dir="2700000" algn="tl">
                    <a:srgbClr val="000000">
                      <a:alpha val="43137"/>
                    </a:srgbClr>
                  </a:outerShdw>
                </a:effectLst>
              </a:rPr>
              <a:t>Landslide</a:t>
            </a:r>
            <a:r>
              <a:rPr lang="it-IT" sz="3200" b="1" cap="small">
                <a:solidFill>
                  <a:schemeClr val="accent1">
                    <a:lumMod val="50000"/>
                  </a:schemeClr>
                </a:solidFill>
                <a:effectLst>
                  <a:outerShdw blurRad="38100" dist="38100" dir="2700000" algn="tl">
                    <a:srgbClr val="000000">
                      <a:alpha val="43137"/>
                    </a:srgbClr>
                  </a:outerShdw>
                </a:effectLst>
              </a:rPr>
              <a:t> </a:t>
            </a:r>
            <a:r>
              <a:rPr lang="it-IT" sz="3200" b="1" cap="small" err="1">
                <a:solidFill>
                  <a:schemeClr val="accent1">
                    <a:lumMod val="50000"/>
                  </a:schemeClr>
                </a:solidFill>
                <a:effectLst>
                  <a:outerShdw blurRad="38100" dist="38100" dir="2700000" algn="tl">
                    <a:srgbClr val="000000">
                      <a:alpha val="43137"/>
                    </a:srgbClr>
                  </a:outerShdw>
                </a:effectLst>
              </a:rPr>
              <a:t>Monitoring</a:t>
            </a:r>
            <a:r>
              <a:rPr lang="it-IT" sz="3200" b="1" cap="small">
                <a:solidFill>
                  <a:schemeClr val="accent1">
                    <a:lumMod val="50000"/>
                  </a:schemeClr>
                </a:solidFill>
                <a:effectLst>
                  <a:outerShdw blurRad="38100" dist="38100" dir="2700000" algn="tl">
                    <a:srgbClr val="000000">
                      <a:alpha val="43137"/>
                    </a:srgbClr>
                  </a:outerShdw>
                </a:effectLst>
              </a:rPr>
              <a:t> and </a:t>
            </a:r>
            <a:r>
              <a:rPr lang="it-IT" sz="3200" b="1" cap="small" err="1">
                <a:solidFill>
                  <a:schemeClr val="accent1">
                    <a:lumMod val="50000"/>
                  </a:schemeClr>
                </a:solidFill>
                <a:effectLst>
                  <a:outerShdw blurRad="38100" dist="38100" dir="2700000" algn="tl">
                    <a:srgbClr val="000000">
                      <a:alpha val="43137"/>
                    </a:srgbClr>
                  </a:outerShdw>
                </a:effectLst>
              </a:rPr>
              <a:t>Predicting</a:t>
            </a:r>
            <a:r>
              <a:rPr lang="it-IT" sz="3200" b="1" cap="small">
                <a:solidFill>
                  <a:schemeClr val="accent1">
                    <a:lumMod val="50000"/>
                  </a:schemeClr>
                </a:solidFill>
                <a:effectLst>
                  <a:outerShdw blurRad="38100" dist="38100" dir="2700000" algn="tl">
                    <a:srgbClr val="000000">
                      <a:alpha val="43137"/>
                    </a:srgbClr>
                  </a:outerShdw>
                </a:effectLst>
              </a:rPr>
              <a:t>)</a:t>
            </a:r>
          </a:p>
          <a:p>
            <a:pPr algn="ctr">
              <a:spcAft>
                <a:spcPts val="1200"/>
              </a:spcAft>
            </a:pPr>
            <a:r>
              <a:rPr lang="it-IT" sz="4000" b="1" kern="50">
                <a:solidFill>
                  <a:schemeClr val="accent5">
                    <a:lumMod val="50000"/>
                  </a:schemeClr>
                </a:solidFill>
                <a:effectLst>
                  <a:outerShdw blurRad="38100" dist="38100" dir="2700000" algn="tl">
                    <a:srgbClr val="000000">
                      <a:alpha val="43137"/>
                    </a:srgbClr>
                  </a:outerShdw>
                </a:effectLst>
                <a:ea typeface="Times New Roman" panose="02020603050405020304" pitchFamily="18" charset="0"/>
              </a:rPr>
              <a:t> </a:t>
            </a:r>
            <a:endParaRPr lang="it-IT" sz="4000" b="1" kern="50">
              <a:solidFill>
                <a:schemeClr val="accent5">
                  <a:lumMod val="50000"/>
                </a:schemeClr>
              </a:solidFill>
              <a:ea typeface="Times New Roman" panose="02020603050405020304" pitchFamily="18" charset="0"/>
            </a:endParaRPr>
          </a:p>
        </p:txBody>
      </p:sp>
      <p:pic>
        <p:nvPicPr>
          <p:cNvPr id="10" name="Immagine 9"/>
          <p:cNvPicPr>
            <a:picLocks noChangeAspect="1"/>
          </p:cNvPicPr>
          <p:nvPr/>
        </p:nvPicPr>
        <p:blipFill>
          <a:blip r:embed="rId4"/>
          <a:stretch>
            <a:fillRect/>
          </a:stretch>
        </p:blipFill>
        <p:spPr>
          <a:xfrm>
            <a:off x="5343151" y="91990"/>
            <a:ext cx="1505698" cy="1505698"/>
          </a:xfrm>
          <a:prstGeom prst="rect">
            <a:avLst/>
          </a:prstGeom>
        </p:spPr>
      </p:pic>
      <p:grpSp>
        <p:nvGrpSpPr>
          <p:cNvPr id="20" name="Gruppo 19"/>
          <p:cNvGrpSpPr/>
          <p:nvPr/>
        </p:nvGrpSpPr>
        <p:grpSpPr>
          <a:xfrm>
            <a:off x="4103895" y="1757456"/>
            <a:ext cx="6980636" cy="4962002"/>
            <a:chOff x="5008770" y="1243106"/>
            <a:chExt cx="6980636" cy="4962002"/>
          </a:xfrm>
        </p:grpSpPr>
        <p:pic>
          <p:nvPicPr>
            <p:cNvPr id="11" name="Immagine 10"/>
            <p:cNvPicPr>
              <a:picLocks noChangeAspect="1"/>
            </p:cNvPicPr>
            <p:nvPr/>
          </p:nvPicPr>
          <p:blipFill>
            <a:blip r:embed="rId5"/>
            <a:stretch>
              <a:fillRect/>
            </a:stretch>
          </p:blipFill>
          <p:spPr>
            <a:xfrm>
              <a:off x="5008770" y="1243106"/>
              <a:ext cx="6980636" cy="4962002"/>
            </a:xfrm>
            <a:prstGeom prst="rect">
              <a:avLst/>
            </a:prstGeom>
          </p:spPr>
        </p:pic>
        <p:sp>
          <p:nvSpPr>
            <p:cNvPr id="3" name="CasellaDiTesto 2"/>
            <p:cNvSpPr txBox="1"/>
            <p:nvPr/>
          </p:nvSpPr>
          <p:spPr>
            <a:xfrm>
              <a:off x="5598019" y="2114982"/>
              <a:ext cx="1719580" cy="307777"/>
            </a:xfrm>
            <a:prstGeom prst="rect">
              <a:avLst/>
            </a:prstGeom>
            <a:solidFill>
              <a:schemeClr val="accent6"/>
            </a:solidFill>
            <a:ln>
              <a:noFill/>
            </a:ln>
          </p:spPr>
          <p:txBody>
            <a:bodyPr wrap="square" rtlCol="0">
              <a:spAutoFit/>
            </a:bodyPr>
            <a:lstStyle/>
            <a:p>
              <a:pPr algn="ctr"/>
              <a:r>
                <a:rPr lang="it-IT" sz="1400" b="1">
                  <a:solidFill>
                    <a:schemeClr val="bg1"/>
                  </a:solidFill>
                  <a:effectLst>
                    <a:outerShdw blurRad="38100" dist="38100" dir="2700000" algn="tl">
                      <a:srgbClr val="000000">
                        <a:alpha val="43137"/>
                      </a:srgbClr>
                    </a:outerShdw>
                  </a:effectLst>
                </a:rPr>
                <a:t>SENSOR NETWORK</a:t>
              </a:r>
              <a:endParaRPr lang="en-GB" sz="1400" b="1">
                <a:solidFill>
                  <a:schemeClr val="bg1"/>
                </a:solidFill>
                <a:effectLst>
                  <a:outerShdw blurRad="38100" dist="38100" dir="2700000" algn="tl">
                    <a:srgbClr val="000000">
                      <a:alpha val="43137"/>
                    </a:srgbClr>
                  </a:outerShdw>
                </a:effectLst>
              </a:endParaRPr>
            </a:p>
          </p:txBody>
        </p:sp>
        <p:sp>
          <p:nvSpPr>
            <p:cNvPr id="14" name="CasellaDiTesto 13"/>
            <p:cNvSpPr txBox="1"/>
            <p:nvPr/>
          </p:nvSpPr>
          <p:spPr>
            <a:xfrm>
              <a:off x="7688510" y="2114983"/>
              <a:ext cx="1498600" cy="307777"/>
            </a:xfrm>
            <a:prstGeom prst="rect">
              <a:avLst/>
            </a:prstGeom>
            <a:solidFill>
              <a:srgbClr val="FFC000"/>
            </a:solidFill>
            <a:ln>
              <a:noFill/>
            </a:ln>
          </p:spPr>
          <p:txBody>
            <a:bodyPr wrap="square" rtlCol="0">
              <a:spAutoFit/>
            </a:bodyPr>
            <a:lstStyle/>
            <a:p>
              <a:pPr algn="ctr"/>
              <a:r>
                <a:rPr lang="it-IT" sz="1400" b="1">
                  <a:solidFill>
                    <a:schemeClr val="bg1"/>
                  </a:solidFill>
                  <a:effectLst>
                    <a:outerShdw blurRad="38100" dist="38100" dir="2700000" algn="tl">
                      <a:srgbClr val="000000">
                        <a:alpha val="43137"/>
                      </a:srgbClr>
                    </a:outerShdw>
                  </a:effectLst>
                </a:rPr>
                <a:t>IHG MODEL</a:t>
              </a:r>
              <a:endParaRPr lang="en-GB" sz="1400" b="1">
                <a:solidFill>
                  <a:schemeClr val="bg1"/>
                </a:solidFill>
                <a:effectLst>
                  <a:outerShdw blurRad="38100" dist="38100" dir="2700000" algn="tl">
                    <a:srgbClr val="000000">
                      <a:alpha val="43137"/>
                    </a:srgbClr>
                  </a:outerShdw>
                </a:effectLst>
              </a:endParaRPr>
            </a:p>
          </p:txBody>
        </p:sp>
        <p:sp>
          <p:nvSpPr>
            <p:cNvPr id="15" name="CasellaDiTesto 14"/>
            <p:cNvSpPr txBox="1"/>
            <p:nvPr/>
          </p:nvSpPr>
          <p:spPr>
            <a:xfrm>
              <a:off x="9367521" y="2113624"/>
              <a:ext cx="2082800" cy="523220"/>
            </a:xfrm>
            <a:prstGeom prst="rect">
              <a:avLst/>
            </a:prstGeom>
            <a:solidFill>
              <a:srgbClr val="C00000"/>
            </a:solidFill>
            <a:ln>
              <a:noFill/>
            </a:ln>
          </p:spPr>
          <p:txBody>
            <a:bodyPr wrap="square" rtlCol="0">
              <a:spAutoFit/>
            </a:bodyPr>
            <a:lstStyle/>
            <a:p>
              <a:pPr algn="ctr"/>
              <a:r>
                <a:rPr lang="it-IT" sz="1400" b="1">
                  <a:solidFill>
                    <a:schemeClr val="bg1"/>
                  </a:solidFill>
                  <a:effectLst>
                    <a:outerShdw blurRad="38100" dist="38100" dir="2700000" algn="tl">
                      <a:srgbClr val="000000">
                        <a:alpha val="43137"/>
                      </a:srgbClr>
                    </a:outerShdw>
                  </a:effectLst>
                </a:rPr>
                <a:t>LANDSLIDE SUSCEPTIBILITY MAP</a:t>
              </a:r>
              <a:endParaRPr lang="en-GB" sz="1400" b="1">
                <a:solidFill>
                  <a:schemeClr val="bg1"/>
                </a:solidFill>
                <a:effectLst>
                  <a:outerShdw blurRad="38100" dist="38100" dir="2700000" algn="tl">
                    <a:srgbClr val="000000">
                      <a:alpha val="43137"/>
                    </a:srgbClr>
                  </a:outerShdw>
                </a:effectLst>
              </a:endParaRPr>
            </a:p>
          </p:txBody>
        </p:sp>
        <p:sp>
          <p:nvSpPr>
            <p:cNvPr id="4" name="Rettangolo 3"/>
            <p:cNvSpPr/>
            <p:nvPr/>
          </p:nvSpPr>
          <p:spPr>
            <a:xfrm>
              <a:off x="6944688" y="3038813"/>
              <a:ext cx="1592580" cy="830997"/>
            </a:xfrm>
            <a:prstGeom prst="rect">
              <a:avLst/>
            </a:prstGeom>
            <a:solidFill>
              <a:schemeClr val="bg1"/>
            </a:solidFill>
            <a:ln w="38100">
              <a:solidFill>
                <a:srgbClr val="3399FF"/>
              </a:solidFill>
            </a:ln>
          </p:spPr>
          <p:txBody>
            <a:bodyPr wrap="square">
              <a:spAutoFit/>
            </a:bodyPr>
            <a:lstStyle/>
            <a:p>
              <a:pPr algn="ctr"/>
              <a:r>
                <a:rPr lang="en-GB" sz="1200" b="1">
                  <a:solidFill>
                    <a:schemeClr val="accent1">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Wireless Sensor Network (WSN) composed of low-cost self-sufficient sensors</a:t>
              </a:r>
              <a:endParaRPr lang="en-GB" sz="1200" b="1">
                <a:solidFill>
                  <a:schemeClr val="accent1">
                    <a:lumMod val="75000"/>
                  </a:schemeClr>
                </a:solidFill>
                <a:effectLst>
                  <a:outerShdw blurRad="38100" dist="38100" dir="2700000" algn="tl">
                    <a:srgbClr val="000000">
                      <a:alpha val="43137"/>
                    </a:srgbClr>
                  </a:outerShdw>
                </a:effectLst>
              </a:endParaRPr>
            </a:p>
          </p:txBody>
        </p:sp>
        <p:sp>
          <p:nvSpPr>
            <p:cNvPr id="6" name="Rettangolo 5"/>
            <p:cNvSpPr/>
            <p:nvPr/>
          </p:nvSpPr>
          <p:spPr>
            <a:xfrm>
              <a:off x="8641205" y="3507362"/>
              <a:ext cx="956388" cy="1107996"/>
            </a:xfrm>
            <a:prstGeom prst="rect">
              <a:avLst/>
            </a:prstGeom>
            <a:solidFill>
              <a:schemeClr val="bg1"/>
            </a:solidFill>
            <a:ln w="38100">
              <a:solidFill>
                <a:srgbClr val="3399FF"/>
              </a:solidFill>
            </a:ln>
          </p:spPr>
          <p:txBody>
            <a:bodyPr wrap="square">
              <a:spAutoFit/>
            </a:bodyPr>
            <a:lstStyle/>
            <a:p>
              <a:r>
                <a:rPr lang="en-GB" sz="1100" b="1">
                  <a:solidFill>
                    <a:schemeClr val="accent1">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Physically based Integrated Hydrological Geotechnical (IHG) model</a:t>
              </a:r>
              <a:r>
                <a:rPr lang="en-GB" sz="1100">
                  <a:latin typeface="Calibri" panose="020F0502020204030204" pitchFamily="34" charset="0"/>
                  <a:ea typeface="Calibri" panose="020F0502020204030204" pitchFamily="34" charset="0"/>
                  <a:cs typeface="Times New Roman" panose="02020603050405020304" pitchFamily="18" charset="0"/>
                </a:rPr>
                <a:t> </a:t>
              </a:r>
              <a:endParaRPr lang="en-GB" sz="1100"/>
            </a:p>
          </p:txBody>
        </p:sp>
        <p:sp>
          <p:nvSpPr>
            <p:cNvPr id="16" name="Rettangolo 15"/>
            <p:cNvSpPr/>
            <p:nvPr/>
          </p:nvSpPr>
          <p:spPr>
            <a:xfrm>
              <a:off x="9662238" y="2879137"/>
              <a:ext cx="1714346" cy="830997"/>
            </a:xfrm>
            <a:prstGeom prst="rect">
              <a:avLst/>
            </a:prstGeom>
            <a:solidFill>
              <a:schemeClr val="bg1"/>
            </a:solidFill>
            <a:ln w="38100">
              <a:solidFill>
                <a:srgbClr val="3399FF"/>
              </a:solidFill>
            </a:ln>
          </p:spPr>
          <p:txBody>
            <a:bodyPr wrap="square">
              <a:spAutoFit/>
            </a:bodyPr>
            <a:lstStyle/>
            <a:p>
              <a:r>
                <a:rPr lang="it-IT" sz="1200" b="1" err="1">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Landslide</a:t>
              </a:r>
              <a:r>
                <a:rPr lang="it-IT" sz="1200" b="1">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it-IT" sz="1200" b="1" err="1">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susceptibility</a:t>
              </a:r>
              <a:r>
                <a:rPr lang="it-IT" sz="1200" b="1">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it-IT" sz="1200" b="1" err="1">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map</a:t>
              </a:r>
              <a:r>
                <a:rPr lang="it-IT" sz="1200" b="1">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it-IT" sz="1200" b="1" err="1">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pertinent</a:t>
              </a:r>
              <a:r>
                <a:rPr lang="it-IT" sz="1200" b="1">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to </a:t>
              </a:r>
              <a:r>
                <a:rPr lang="it-IT" sz="1200" b="1" err="1">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measured</a:t>
              </a:r>
              <a:r>
                <a:rPr lang="it-IT" sz="1200" b="1">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r>
                <a:rPr lang="it-IT" sz="1200" b="1" err="1">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forecasted</a:t>
              </a:r>
              <a:r>
                <a:rPr lang="it-IT" sz="1200" b="1">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it-IT" sz="1200" b="1" err="1">
                  <a:solidFill>
                    <a:schemeClr val="accent1">
                      <a:lumMod val="75000"/>
                    </a:scheme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rainfalls</a:t>
              </a:r>
              <a:endParaRPr lang="en-GB" sz="1200"/>
            </a:p>
          </p:txBody>
        </p:sp>
        <p:sp>
          <p:nvSpPr>
            <p:cNvPr id="18" name="CasellaDiTesto 17"/>
            <p:cNvSpPr txBox="1"/>
            <p:nvPr/>
          </p:nvSpPr>
          <p:spPr>
            <a:xfrm>
              <a:off x="5891071" y="4754871"/>
              <a:ext cx="1426528" cy="369332"/>
            </a:xfrm>
            <a:prstGeom prst="rect">
              <a:avLst/>
            </a:prstGeom>
            <a:solidFill>
              <a:srgbClr val="FFFF00"/>
            </a:solidFill>
          </p:spPr>
          <p:txBody>
            <a:bodyPr wrap="square" rtlCol="0">
              <a:spAutoFit/>
            </a:bodyPr>
            <a:lstStyle/>
            <a:p>
              <a:pPr algn="ctr"/>
              <a:r>
                <a:rPr lang="it-IT">
                  <a:solidFill>
                    <a:schemeClr val="bg1">
                      <a:lumMod val="65000"/>
                    </a:schemeClr>
                  </a:solidFill>
                </a:rPr>
                <a:t>NODE</a:t>
              </a:r>
              <a:endParaRPr lang="en-GB">
                <a:solidFill>
                  <a:schemeClr val="bg1">
                    <a:lumMod val="65000"/>
                  </a:schemeClr>
                </a:solidFill>
              </a:endParaRPr>
            </a:p>
          </p:txBody>
        </p:sp>
        <p:sp>
          <p:nvSpPr>
            <p:cNvPr id="19" name="CasellaDiTesto 18"/>
            <p:cNvSpPr txBox="1"/>
            <p:nvPr/>
          </p:nvSpPr>
          <p:spPr>
            <a:xfrm>
              <a:off x="5891071" y="5171555"/>
              <a:ext cx="1426528" cy="369332"/>
            </a:xfrm>
            <a:prstGeom prst="rect">
              <a:avLst/>
            </a:prstGeom>
            <a:solidFill>
              <a:srgbClr val="FF33CC"/>
            </a:solidFill>
          </p:spPr>
          <p:txBody>
            <a:bodyPr wrap="square" rtlCol="0">
              <a:spAutoFit/>
            </a:bodyPr>
            <a:lstStyle/>
            <a:p>
              <a:pPr algn="ctr"/>
              <a:r>
                <a:rPr lang="it-IT">
                  <a:solidFill>
                    <a:schemeClr val="bg1">
                      <a:lumMod val="65000"/>
                    </a:schemeClr>
                  </a:solidFill>
                </a:rPr>
                <a:t>GATEWAY</a:t>
              </a:r>
              <a:endParaRPr lang="en-GB">
                <a:solidFill>
                  <a:schemeClr val="bg1">
                    <a:lumMod val="65000"/>
                  </a:schemeClr>
                </a:solidFill>
              </a:endParaRPr>
            </a:p>
          </p:txBody>
        </p:sp>
      </p:grpSp>
    </p:spTree>
    <p:extLst>
      <p:ext uri="{BB962C8B-B14F-4D97-AF65-F5344CB8AC3E}">
        <p14:creationId xmlns:p14="http://schemas.microsoft.com/office/powerpoint/2010/main" val="991198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8019" y="1659974"/>
            <a:ext cx="6149938" cy="4131813"/>
          </a:xfrm>
          <a:prstGeom prst="rect">
            <a:avLst/>
          </a:prstGeom>
        </p:spPr>
      </p:pic>
      <p:pic>
        <p:nvPicPr>
          <p:cNvPr id="5" name="Immagine 4"/>
          <p:cNvPicPr>
            <a:picLocks noChangeAspect="1"/>
          </p:cNvPicPr>
          <p:nvPr/>
        </p:nvPicPr>
        <p:blipFill rotWithShape="1">
          <a:blip r:embed="rId3"/>
          <a:srcRect l="12015" t="11257" r="13150" b="76631"/>
          <a:stretch/>
        </p:blipFill>
        <p:spPr>
          <a:xfrm>
            <a:off x="40192" y="90436"/>
            <a:ext cx="12140666" cy="1105318"/>
          </a:xfrm>
          <a:prstGeom prst="rect">
            <a:avLst/>
          </a:prstGeom>
        </p:spPr>
      </p:pic>
      <p:sp>
        <p:nvSpPr>
          <p:cNvPr id="7" name="Rettangolo 6"/>
          <p:cNvSpPr/>
          <p:nvPr/>
        </p:nvSpPr>
        <p:spPr>
          <a:xfrm>
            <a:off x="40193" y="1195754"/>
            <a:ext cx="834014" cy="5662246"/>
          </a:xfrm>
          <a:prstGeom prst="rect">
            <a:avLst/>
          </a:prstGeom>
          <a:gradFill>
            <a:gsLst>
              <a:gs pos="30000">
                <a:schemeClr val="accent1">
                  <a:lumMod val="75000"/>
                </a:schemeClr>
              </a:gs>
              <a:gs pos="0">
                <a:schemeClr val="accent5"/>
              </a:gs>
              <a:gs pos="53000">
                <a:schemeClr val="accent1">
                  <a:lumMod val="45000"/>
                  <a:lumOff val="55000"/>
                </a:schemeClr>
              </a:gs>
              <a:gs pos="72000">
                <a:schemeClr val="accent1">
                  <a:lumMod val="50000"/>
                </a:schemeClr>
              </a:gs>
              <a:gs pos="100000">
                <a:schemeClr val="accent1">
                  <a:lumMod val="30000"/>
                  <a:lumOff val="7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p:cNvSpPr/>
          <p:nvPr/>
        </p:nvSpPr>
        <p:spPr>
          <a:xfrm rot="16200000">
            <a:off x="-1698170" y="3831829"/>
            <a:ext cx="4310746" cy="646331"/>
          </a:xfrm>
          <a:prstGeom prst="rect">
            <a:avLst/>
          </a:prstGeom>
        </p:spPr>
        <p:txBody>
          <a:bodyPr wrap="square">
            <a:spAutoFit/>
          </a:bodyPr>
          <a:lstStyle/>
          <a:p>
            <a:r>
              <a:rPr lang="en-GB" b="1" u="sng">
                <a:solidFill>
                  <a:srgbClr val="FF0000"/>
                </a:solidFill>
              </a:rPr>
              <a:t>Roberto </a:t>
            </a:r>
            <a:r>
              <a:rPr lang="en-GB" b="1" u="sng" err="1">
                <a:solidFill>
                  <a:srgbClr val="FF0000"/>
                </a:solidFill>
              </a:rPr>
              <a:t>Passalacqua</a:t>
            </a:r>
            <a:r>
              <a:rPr lang="en-GB">
                <a:solidFill>
                  <a:schemeClr val="bg1"/>
                </a:solidFill>
              </a:rPr>
              <a:t>, Rossella </a:t>
            </a:r>
            <a:r>
              <a:rPr lang="en-GB" err="1">
                <a:solidFill>
                  <a:schemeClr val="bg1"/>
                </a:solidFill>
              </a:rPr>
              <a:t>Bovolenta</a:t>
            </a:r>
            <a:r>
              <a:rPr lang="en-GB">
                <a:solidFill>
                  <a:schemeClr val="bg1"/>
                </a:solidFill>
              </a:rPr>
              <a:t>, Bianca </a:t>
            </a:r>
            <a:r>
              <a:rPr lang="en-GB" err="1">
                <a:solidFill>
                  <a:schemeClr val="bg1"/>
                </a:solidFill>
              </a:rPr>
              <a:t>Federici</a:t>
            </a:r>
            <a:r>
              <a:rPr lang="en-GB">
                <a:solidFill>
                  <a:schemeClr val="bg1"/>
                </a:solidFill>
              </a:rPr>
              <a:t>, and Alessandro </a:t>
            </a:r>
            <a:r>
              <a:rPr lang="en-GB" err="1">
                <a:solidFill>
                  <a:schemeClr val="bg1"/>
                </a:solidFill>
              </a:rPr>
              <a:t>Iacopino</a:t>
            </a:r>
            <a:endParaRPr lang="en-GB">
              <a:solidFill>
                <a:schemeClr val="bg1"/>
              </a:solidFill>
            </a:endParaRPr>
          </a:p>
        </p:txBody>
      </p:sp>
      <p:pic>
        <p:nvPicPr>
          <p:cNvPr id="10" name="Immagine 9"/>
          <p:cNvPicPr>
            <a:picLocks noChangeAspect="1"/>
          </p:cNvPicPr>
          <p:nvPr/>
        </p:nvPicPr>
        <p:blipFill>
          <a:blip r:embed="rId4"/>
          <a:stretch>
            <a:fillRect/>
          </a:stretch>
        </p:blipFill>
        <p:spPr>
          <a:xfrm>
            <a:off x="5343151" y="91990"/>
            <a:ext cx="1505698" cy="1505698"/>
          </a:xfrm>
          <a:prstGeom prst="rect">
            <a:avLst/>
          </a:prstGeom>
        </p:spPr>
      </p:pic>
      <p:pic>
        <p:nvPicPr>
          <p:cNvPr id="8" name="Immagine 7"/>
          <p:cNvPicPr>
            <a:picLocks noChangeAspect="1"/>
          </p:cNvPicPr>
          <p:nvPr/>
        </p:nvPicPr>
        <p:blipFill>
          <a:blip r:embed="rId5"/>
          <a:stretch>
            <a:fillRect/>
          </a:stretch>
        </p:blipFill>
        <p:spPr>
          <a:xfrm>
            <a:off x="11171787" y="6474173"/>
            <a:ext cx="841321" cy="298730"/>
          </a:xfrm>
          <a:prstGeom prst="rect">
            <a:avLst/>
          </a:prstGeom>
        </p:spPr>
      </p:pic>
      <p:sp>
        <p:nvSpPr>
          <p:cNvPr id="3" name="Rettangolo 2"/>
          <p:cNvSpPr/>
          <p:nvPr/>
        </p:nvSpPr>
        <p:spPr>
          <a:xfrm>
            <a:off x="874207" y="2644170"/>
            <a:ext cx="4700228" cy="1569660"/>
          </a:xfrm>
          <a:prstGeom prst="rect">
            <a:avLst/>
          </a:prstGeom>
        </p:spPr>
        <p:txBody>
          <a:bodyPr wrap="square">
            <a:spAutoFit/>
          </a:bodyPr>
          <a:lstStyle/>
          <a:p>
            <a:pPr marL="342900" indent="-342900">
              <a:spcBef>
                <a:spcPts val="2400"/>
              </a:spcBef>
              <a:buFont typeface="Wingdings" panose="05000000000000000000" pitchFamily="2" charset="2"/>
              <a:buChar char="q"/>
            </a:pPr>
            <a:r>
              <a:rPr lang="en-GB" sz="2400" b="1" cap="small">
                <a:solidFill>
                  <a:schemeClr val="accent1">
                    <a:lumMod val="50000"/>
                  </a:schemeClr>
                </a:solidFill>
                <a:effectLst>
                  <a:outerShdw blurRad="38100" dist="38100" dir="2700000" algn="tl">
                    <a:srgbClr val="000000">
                      <a:alpha val="43137"/>
                    </a:srgbClr>
                  </a:outerShdw>
                </a:effectLst>
              </a:rPr>
              <a:t>The IHG model is fed by data measured by a Wireless Sensor Network (WSN) composed of low-cost self-sufficient sensors. </a:t>
            </a:r>
          </a:p>
        </p:txBody>
      </p:sp>
      <p:sp>
        <p:nvSpPr>
          <p:cNvPr id="20" name="CasellaDiTesto 19"/>
          <p:cNvSpPr txBox="1"/>
          <p:nvPr/>
        </p:nvSpPr>
        <p:spPr>
          <a:xfrm>
            <a:off x="968051" y="1425777"/>
            <a:ext cx="3655865" cy="707886"/>
          </a:xfrm>
          <a:prstGeom prst="rect">
            <a:avLst/>
          </a:prstGeom>
          <a:noFill/>
        </p:spPr>
        <p:txBody>
          <a:bodyPr wrap="square" rtlCol="0">
            <a:spAutoFit/>
          </a:bodyPr>
          <a:lstStyle/>
          <a:p>
            <a:r>
              <a:rPr lang="it-IT" sz="4000" b="1" cap="small">
                <a:solidFill>
                  <a:srgbClr val="FF0000"/>
                </a:solidFill>
                <a:effectLst>
                  <a:outerShdw blurRad="38100" dist="38100" dir="2700000" algn="tl">
                    <a:srgbClr val="000000">
                      <a:alpha val="43137"/>
                    </a:srgbClr>
                  </a:outerShdw>
                </a:effectLst>
              </a:rPr>
              <a:t>Sensor network</a:t>
            </a:r>
            <a:endParaRPr lang="en-GB" sz="4000" b="1" cap="small">
              <a:solidFill>
                <a:srgbClr val="FF0000"/>
              </a:solidFill>
              <a:effectLst>
                <a:outerShdw blurRad="38100" dist="38100" dir="2700000" algn="tl">
                  <a:srgbClr val="000000">
                    <a:alpha val="43137"/>
                  </a:srgbClr>
                </a:outerShdw>
              </a:effectLst>
            </a:endParaRPr>
          </a:p>
        </p:txBody>
      </p:sp>
      <p:sp>
        <p:nvSpPr>
          <p:cNvPr id="14" name="Rettangolo 13"/>
          <p:cNvSpPr/>
          <p:nvPr/>
        </p:nvSpPr>
        <p:spPr>
          <a:xfrm>
            <a:off x="874207" y="4724337"/>
            <a:ext cx="11218651" cy="1938992"/>
          </a:xfrm>
          <a:prstGeom prst="rect">
            <a:avLst/>
          </a:prstGeom>
        </p:spPr>
        <p:txBody>
          <a:bodyPr wrap="square" anchor="t">
            <a:spAutoFit/>
          </a:bodyPr>
          <a:lstStyle/>
          <a:p>
            <a:pPr marL="342900" indent="-342900">
              <a:spcBef>
                <a:spcPts val="2400"/>
              </a:spcBef>
              <a:buFont typeface="Wingdings" panose="05000000000000000000" pitchFamily="2" charset="2"/>
              <a:buChar char="q"/>
            </a:pPr>
            <a:r>
              <a:rPr lang="en-GB" sz="2400" b="1" cap="small">
                <a:solidFill>
                  <a:schemeClr val="accent1">
                    <a:lumMod val="50000"/>
                  </a:schemeClr>
                </a:solidFill>
                <a:effectLst>
                  <a:outerShdw blurRad="38100" dist="38100" dir="2700000" algn="tl">
                    <a:srgbClr val="000000">
                      <a:alpha val="43137"/>
                    </a:srgbClr>
                  </a:outerShdw>
                </a:effectLst>
              </a:rPr>
              <a:t>WSN observes:</a:t>
            </a:r>
          </a:p>
          <a:p>
            <a:pPr marL="892175" indent="-358775">
              <a:buFont typeface="Wingdings" panose="05000000000000000000" pitchFamily="2" charset="2"/>
              <a:buChar char="§"/>
            </a:pPr>
            <a:r>
              <a:rPr lang="en-GB" sz="2400" b="1" cap="small">
                <a:solidFill>
                  <a:schemeClr val="accent1">
                    <a:lumMod val="50000"/>
                  </a:schemeClr>
                </a:solidFill>
                <a:effectLst>
                  <a:outerShdw blurRad="38100" dist="38100" dir="2700000" algn="tl">
                    <a:srgbClr val="000000">
                      <a:alpha val="43137"/>
                    </a:srgbClr>
                  </a:outerShdw>
                </a:effectLst>
              </a:rPr>
              <a:t>rain</a:t>
            </a:r>
          </a:p>
          <a:p>
            <a:pPr marL="892175" indent="-358775">
              <a:buFont typeface="Wingdings" panose="05000000000000000000" pitchFamily="2" charset="2"/>
              <a:buChar char="§"/>
            </a:pPr>
            <a:r>
              <a:rPr lang="en-GB" sz="2400" b="1" cap="small">
                <a:solidFill>
                  <a:schemeClr val="accent1">
                    <a:lumMod val="50000"/>
                  </a:schemeClr>
                </a:solidFill>
                <a:effectLst>
                  <a:outerShdw blurRad="38100" dist="38100" dir="2700000" algn="tl">
                    <a:srgbClr val="000000">
                      <a:alpha val="43137"/>
                    </a:srgbClr>
                  </a:outerShdw>
                </a:effectLst>
              </a:rPr>
              <a:t>temperature </a:t>
            </a:r>
          </a:p>
          <a:p>
            <a:pPr marL="892175" indent="-358775">
              <a:buFont typeface="Wingdings" panose="05000000000000000000" pitchFamily="2" charset="2"/>
              <a:buChar char="§"/>
            </a:pPr>
            <a:r>
              <a:rPr lang="en-GB" sz="2400" b="1" cap="small">
                <a:solidFill>
                  <a:schemeClr val="accent1">
                    <a:lumMod val="50000"/>
                  </a:schemeClr>
                </a:solidFill>
                <a:effectLst>
                  <a:outerShdw blurRad="38100" dist="38100" dir="2700000" algn="tl">
                    <a:srgbClr val="000000">
                      <a:alpha val="43137"/>
                    </a:srgbClr>
                  </a:outerShdw>
                </a:effectLst>
              </a:rPr>
              <a:t>displacement </a:t>
            </a:r>
            <a:r>
              <a:rPr lang="en-GB" sz="2400" cap="small">
                <a:solidFill>
                  <a:schemeClr val="accent1">
                    <a:lumMod val="50000"/>
                  </a:schemeClr>
                </a:solidFill>
              </a:rPr>
              <a:t>(measured by mass-market GNSS receivers in RTK)</a:t>
            </a:r>
            <a:endParaRPr lang="en-GB" sz="2400" cap="small">
              <a:solidFill>
                <a:schemeClr val="accent1">
                  <a:lumMod val="50000"/>
                </a:schemeClr>
              </a:solidFill>
              <a:cs typeface="Calibri"/>
            </a:endParaRPr>
          </a:p>
          <a:p>
            <a:pPr marL="892175" indent="-358775">
              <a:buFont typeface="Wingdings" panose="05000000000000000000" pitchFamily="2" charset="2"/>
              <a:buChar char="§"/>
            </a:pPr>
            <a:r>
              <a:rPr lang="en-GB" sz="2400" b="1" cap="small">
                <a:solidFill>
                  <a:schemeClr val="accent1">
                    <a:lumMod val="50000"/>
                  </a:schemeClr>
                </a:solidFill>
                <a:effectLst>
                  <a:outerShdw blurRad="38100" dist="38100" dir="2700000" algn="tl">
                    <a:srgbClr val="000000">
                      <a:alpha val="43137"/>
                    </a:srgbClr>
                  </a:outerShdw>
                </a:effectLst>
              </a:rPr>
              <a:t>soil water content </a:t>
            </a:r>
            <a:r>
              <a:rPr lang="en-GB" sz="2400" cap="small">
                <a:solidFill>
                  <a:schemeClr val="accent1">
                    <a:lumMod val="50000"/>
                  </a:schemeClr>
                </a:solidFill>
              </a:rPr>
              <a:t>(measured by capacitive sensors)</a:t>
            </a:r>
            <a:r>
              <a:rPr lang="en-GB" sz="2400" b="1" cap="small">
                <a:solidFill>
                  <a:schemeClr val="accent1">
                    <a:lumMod val="50000"/>
                  </a:schemeClr>
                </a:solidFill>
                <a:effectLst>
                  <a:outerShdw blurRad="38100" dist="38100" dir="2700000" algn="tl">
                    <a:srgbClr val="000000">
                      <a:alpha val="43137"/>
                    </a:srgbClr>
                  </a:outerShdw>
                </a:effectLst>
              </a:rPr>
              <a:t>. </a:t>
            </a:r>
          </a:p>
        </p:txBody>
      </p:sp>
      <p:sp>
        <p:nvSpPr>
          <p:cNvPr id="22" name="Rettangolo 21"/>
          <p:cNvSpPr/>
          <p:nvPr/>
        </p:nvSpPr>
        <p:spPr>
          <a:xfrm>
            <a:off x="7741478" y="1241111"/>
            <a:ext cx="2865080" cy="369332"/>
          </a:xfrm>
          <a:prstGeom prst="rect">
            <a:avLst/>
          </a:prstGeom>
        </p:spPr>
        <p:txBody>
          <a:bodyPr wrap="none">
            <a:spAutoFit/>
          </a:bodyPr>
          <a:lstStyle/>
          <a:p>
            <a:r>
              <a:rPr lang="en-GB" b="1" cap="small">
                <a:solidFill>
                  <a:schemeClr val="accent1">
                    <a:lumMod val="50000"/>
                  </a:schemeClr>
                </a:solidFill>
                <a:effectLst>
                  <a:outerShdw blurRad="38100" dist="38100" dir="2700000" algn="tl">
                    <a:srgbClr val="000000">
                      <a:alpha val="43137"/>
                    </a:srgbClr>
                  </a:outerShdw>
                </a:effectLst>
              </a:rPr>
              <a:t>Flow chart of the IHG model</a:t>
            </a:r>
          </a:p>
        </p:txBody>
      </p:sp>
    </p:spTree>
    <p:extLst>
      <p:ext uri="{BB962C8B-B14F-4D97-AF65-F5344CB8AC3E}">
        <p14:creationId xmlns:p14="http://schemas.microsoft.com/office/powerpoint/2010/main" val="3727987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2015" t="11257" r="13150" b="76631"/>
          <a:stretch/>
        </p:blipFill>
        <p:spPr>
          <a:xfrm>
            <a:off x="40192" y="90436"/>
            <a:ext cx="12140666" cy="1105318"/>
          </a:xfrm>
          <a:prstGeom prst="rect">
            <a:avLst/>
          </a:prstGeom>
        </p:spPr>
      </p:pic>
      <p:sp>
        <p:nvSpPr>
          <p:cNvPr id="7" name="Rettangolo 6"/>
          <p:cNvSpPr/>
          <p:nvPr/>
        </p:nvSpPr>
        <p:spPr>
          <a:xfrm>
            <a:off x="40193" y="1195754"/>
            <a:ext cx="834014" cy="5662246"/>
          </a:xfrm>
          <a:prstGeom prst="rect">
            <a:avLst/>
          </a:prstGeom>
          <a:gradFill>
            <a:gsLst>
              <a:gs pos="30000">
                <a:schemeClr val="accent1">
                  <a:lumMod val="75000"/>
                </a:schemeClr>
              </a:gs>
              <a:gs pos="0">
                <a:schemeClr val="accent5"/>
              </a:gs>
              <a:gs pos="53000">
                <a:schemeClr val="accent1">
                  <a:lumMod val="45000"/>
                  <a:lumOff val="55000"/>
                </a:schemeClr>
              </a:gs>
              <a:gs pos="72000">
                <a:schemeClr val="accent1">
                  <a:lumMod val="50000"/>
                </a:schemeClr>
              </a:gs>
              <a:gs pos="100000">
                <a:schemeClr val="accent1">
                  <a:lumMod val="30000"/>
                  <a:lumOff val="7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p:cNvSpPr/>
          <p:nvPr/>
        </p:nvSpPr>
        <p:spPr>
          <a:xfrm rot="16200000">
            <a:off x="-1698170" y="3831829"/>
            <a:ext cx="4310746" cy="646331"/>
          </a:xfrm>
          <a:prstGeom prst="rect">
            <a:avLst/>
          </a:prstGeom>
        </p:spPr>
        <p:txBody>
          <a:bodyPr wrap="square">
            <a:spAutoFit/>
          </a:bodyPr>
          <a:lstStyle/>
          <a:p>
            <a:r>
              <a:rPr lang="en-GB" b="1" u="sng">
                <a:solidFill>
                  <a:srgbClr val="FF0000"/>
                </a:solidFill>
              </a:rPr>
              <a:t>Roberto </a:t>
            </a:r>
            <a:r>
              <a:rPr lang="en-GB" b="1" u="sng" err="1">
                <a:solidFill>
                  <a:srgbClr val="FF0000"/>
                </a:solidFill>
              </a:rPr>
              <a:t>Passalacqua</a:t>
            </a:r>
            <a:r>
              <a:rPr lang="en-GB">
                <a:solidFill>
                  <a:schemeClr val="bg1"/>
                </a:solidFill>
              </a:rPr>
              <a:t>, Rossella </a:t>
            </a:r>
            <a:r>
              <a:rPr lang="en-GB" err="1">
                <a:solidFill>
                  <a:schemeClr val="bg1"/>
                </a:solidFill>
              </a:rPr>
              <a:t>Bovolenta</a:t>
            </a:r>
            <a:r>
              <a:rPr lang="en-GB">
                <a:solidFill>
                  <a:schemeClr val="bg1"/>
                </a:solidFill>
              </a:rPr>
              <a:t>, Bianca </a:t>
            </a:r>
            <a:r>
              <a:rPr lang="en-GB" err="1">
                <a:solidFill>
                  <a:schemeClr val="bg1"/>
                </a:solidFill>
              </a:rPr>
              <a:t>Federici</a:t>
            </a:r>
            <a:r>
              <a:rPr lang="en-GB">
                <a:solidFill>
                  <a:schemeClr val="bg1"/>
                </a:solidFill>
              </a:rPr>
              <a:t>, and Alessandro </a:t>
            </a:r>
            <a:r>
              <a:rPr lang="en-GB" err="1">
                <a:solidFill>
                  <a:schemeClr val="bg1"/>
                </a:solidFill>
              </a:rPr>
              <a:t>Iacopino</a:t>
            </a:r>
            <a:endParaRPr lang="en-GB">
              <a:solidFill>
                <a:schemeClr val="bg1"/>
              </a:solidFill>
            </a:endParaRPr>
          </a:p>
        </p:txBody>
      </p:sp>
      <p:pic>
        <p:nvPicPr>
          <p:cNvPr id="10" name="Immagine 9"/>
          <p:cNvPicPr>
            <a:picLocks noChangeAspect="1"/>
          </p:cNvPicPr>
          <p:nvPr/>
        </p:nvPicPr>
        <p:blipFill>
          <a:blip r:embed="rId3"/>
          <a:stretch>
            <a:fillRect/>
          </a:stretch>
        </p:blipFill>
        <p:spPr>
          <a:xfrm>
            <a:off x="5343151" y="91990"/>
            <a:ext cx="1505698" cy="1505698"/>
          </a:xfrm>
          <a:prstGeom prst="rect">
            <a:avLst/>
          </a:prstGeom>
        </p:spPr>
      </p:pic>
      <p:pic>
        <p:nvPicPr>
          <p:cNvPr id="8" name="Immagine 7"/>
          <p:cNvPicPr>
            <a:picLocks noChangeAspect="1"/>
          </p:cNvPicPr>
          <p:nvPr/>
        </p:nvPicPr>
        <p:blipFill>
          <a:blip r:embed="rId4"/>
          <a:stretch>
            <a:fillRect/>
          </a:stretch>
        </p:blipFill>
        <p:spPr>
          <a:xfrm>
            <a:off x="11171787" y="6474173"/>
            <a:ext cx="841321" cy="298730"/>
          </a:xfrm>
          <a:prstGeom prst="rect">
            <a:avLst/>
          </a:prstGeom>
        </p:spPr>
      </p:pic>
      <p:sp>
        <p:nvSpPr>
          <p:cNvPr id="4" name="Rettangolo 3"/>
          <p:cNvSpPr/>
          <p:nvPr/>
        </p:nvSpPr>
        <p:spPr>
          <a:xfrm>
            <a:off x="1276350" y="1814955"/>
            <a:ext cx="10736758" cy="584775"/>
          </a:xfrm>
          <a:prstGeom prst="rect">
            <a:avLst/>
          </a:prstGeom>
        </p:spPr>
        <p:txBody>
          <a:bodyPr wrap="square">
            <a:spAutoFit/>
          </a:bodyPr>
          <a:lstStyle/>
          <a:p>
            <a:r>
              <a:rPr lang="en-GB" sz="3200" b="1" cap="small">
                <a:solidFill>
                  <a:srgbClr val="FF0000"/>
                </a:solidFill>
                <a:effectLst>
                  <a:outerShdw blurRad="38100" dist="38100" dir="2700000" algn="tl">
                    <a:srgbClr val="000000">
                      <a:alpha val="43137"/>
                    </a:srgbClr>
                  </a:outerShdw>
                </a:effectLst>
              </a:rPr>
              <a:t>A FOCUS ON THE SOIL WATER MOISTURE MEASUREMENT</a:t>
            </a:r>
          </a:p>
        </p:txBody>
      </p:sp>
      <p:grpSp>
        <p:nvGrpSpPr>
          <p:cNvPr id="11" name="Gruppo 10"/>
          <p:cNvGrpSpPr/>
          <p:nvPr/>
        </p:nvGrpSpPr>
        <p:grpSpPr>
          <a:xfrm>
            <a:off x="1802904" y="2407831"/>
            <a:ext cx="8131670" cy="4309189"/>
            <a:chOff x="2155329" y="2407831"/>
            <a:chExt cx="8131670" cy="4309189"/>
          </a:xfrm>
        </p:grpSpPr>
        <p:sp>
          <p:nvSpPr>
            <p:cNvPr id="6" name="Rettangolo 5"/>
            <p:cNvSpPr/>
            <p:nvPr/>
          </p:nvSpPr>
          <p:spPr>
            <a:xfrm>
              <a:off x="2155329" y="3826822"/>
              <a:ext cx="2223622" cy="400110"/>
            </a:xfrm>
            <a:prstGeom prst="rect">
              <a:avLst/>
            </a:prstGeom>
          </p:spPr>
          <p:txBody>
            <a:bodyPr wrap="none">
              <a:spAutoFit/>
            </a:bodyPr>
            <a:lstStyle/>
            <a:p>
              <a:r>
                <a:rPr lang="it-IT" sz="2000" b="1" err="1">
                  <a:solidFill>
                    <a:schemeClr val="accent1">
                      <a:lumMod val="50000"/>
                    </a:schemeClr>
                  </a:solidFill>
                  <a:effectLst>
                    <a:outerShdw blurRad="38100" dist="38100" dir="2700000" algn="tl">
                      <a:srgbClr val="000000">
                        <a:alpha val="43137"/>
                      </a:srgbClr>
                    </a:outerShdw>
                  </a:effectLst>
                </a:rPr>
                <a:t>WaterScout</a:t>
              </a:r>
              <a:r>
                <a:rPr lang="it-IT" sz="2000" b="1">
                  <a:solidFill>
                    <a:schemeClr val="accent1">
                      <a:lumMod val="50000"/>
                    </a:schemeClr>
                  </a:solidFill>
                  <a:effectLst>
                    <a:outerShdw blurRad="38100" dist="38100" dir="2700000" algn="tl">
                      <a:srgbClr val="000000">
                        <a:alpha val="43137"/>
                      </a:srgbClr>
                    </a:outerShdw>
                  </a:effectLst>
                </a:rPr>
                <a:t> SM100</a:t>
              </a:r>
              <a:endParaRPr lang="en-GB" sz="2000" b="1">
                <a:solidFill>
                  <a:schemeClr val="accent1">
                    <a:lumMod val="50000"/>
                  </a:schemeClr>
                </a:solidFill>
                <a:effectLst>
                  <a:outerShdw blurRad="38100" dist="38100" dir="2700000" algn="tl">
                    <a:srgbClr val="000000">
                      <a:alpha val="43137"/>
                    </a:srgbClr>
                  </a:outerShdw>
                </a:effectLst>
              </a:endParaRPr>
            </a:p>
          </p:txBody>
        </p:sp>
        <p:pic>
          <p:nvPicPr>
            <p:cNvPr id="9" name="Immagine 8"/>
            <p:cNvPicPr>
              <a:picLocks noChangeAspect="1"/>
            </p:cNvPicPr>
            <p:nvPr/>
          </p:nvPicPr>
          <p:blipFill>
            <a:blip r:embed="rId5"/>
            <a:stretch>
              <a:fillRect/>
            </a:stretch>
          </p:blipFill>
          <p:spPr>
            <a:xfrm>
              <a:off x="4794390" y="2407831"/>
              <a:ext cx="5492609" cy="4309189"/>
            </a:xfrm>
            <a:prstGeom prst="rect">
              <a:avLst/>
            </a:prstGeom>
          </p:spPr>
        </p:pic>
        <p:pic>
          <p:nvPicPr>
            <p:cNvPr id="1026" name="Picture 2" descr="unnamed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8430" y="3430578"/>
              <a:ext cx="2999689" cy="220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84372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2015" t="11257" r="13150" b="76631"/>
          <a:stretch/>
        </p:blipFill>
        <p:spPr>
          <a:xfrm>
            <a:off x="40192" y="90436"/>
            <a:ext cx="12140666" cy="1105318"/>
          </a:xfrm>
          <a:prstGeom prst="rect">
            <a:avLst/>
          </a:prstGeom>
        </p:spPr>
      </p:pic>
      <p:sp>
        <p:nvSpPr>
          <p:cNvPr id="7" name="Rettangolo 6"/>
          <p:cNvSpPr/>
          <p:nvPr/>
        </p:nvSpPr>
        <p:spPr>
          <a:xfrm>
            <a:off x="40193" y="1195754"/>
            <a:ext cx="834014" cy="5662246"/>
          </a:xfrm>
          <a:prstGeom prst="rect">
            <a:avLst/>
          </a:prstGeom>
          <a:gradFill>
            <a:gsLst>
              <a:gs pos="30000">
                <a:schemeClr val="accent1">
                  <a:lumMod val="75000"/>
                </a:schemeClr>
              </a:gs>
              <a:gs pos="0">
                <a:schemeClr val="accent5"/>
              </a:gs>
              <a:gs pos="53000">
                <a:schemeClr val="accent1">
                  <a:lumMod val="45000"/>
                  <a:lumOff val="55000"/>
                </a:schemeClr>
              </a:gs>
              <a:gs pos="72000">
                <a:schemeClr val="accent1">
                  <a:lumMod val="50000"/>
                </a:schemeClr>
              </a:gs>
              <a:gs pos="100000">
                <a:schemeClr val="accent1">
                  <a:lumMod val="30000"/>
                  <a:lumOff val="7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p:cNvSpPr/>
          <p:nvPr/>
        </p:nvSpPr>
        <p:spPr>
          <a:xfrm rot="16200000">
            <a:off x="-1698170" y="3831829"/>
            <a:ext cx="4310746" cy="646331"/>
          </a:xfrm>
          <a:prstGeom prst="rect">
            <a:avLst/>
          </a:prstGeom>
        </p:spPr>
        <p:txBody>
          <a:bodyPr wrap="square">
            <a:spAutoFit/>
          </a:bodyPr>
          <a:lstStyle/>
          <a:p>
            <a:r>
              <a:rPr lang="en-GB" b="1" u="sng">
                <a:solidFill>
                  <a:srgbClr val="FF0000"/>
                </a:solidFill>
              </a:rPr>
              <a:t>Roberto </a:t>
            </a:r>
            <a:r>
              <a:rPr lang="en-GB" b="1" u="sng" err="1">
                <a:solidFill>
                  <a:srgbClr val="FF0000"/>
                </a:solidFill>
              </a:rPr>
              <a:t>Passalacqua</a:t>
            </a:r>
            <a:r>
              <a:rPr lang="en-GB">
                <a:solidFill>
                  <a:schemeClr val="bg1"/>
                </a:solidFill>
              </a:rPr>
              <a:t>, Rossella </a:t>
            </a:r>
            <a:r>
              <a:rPr lang="en-GB" err="1">
                <a:solidFill>
                  <a:schemeClr val="bg1"/>
                </a:solidFill>
              </a:rPr>
              <a:t>Bovolenta</a:t>
            </a:r>
            <a:r>
              <a:rPr lang="en-GB">
                <a:solidFill>
                  <a:schemeClr val="bg1"/>
                </a:solidFill>
              </a:rPr>
              <a:t>, Bianca </a:t>
            </a:r>
            <a:r>
              <a:rPr lang="en-GB" err="1">
                <a:solidFill>
                  <a:schemeClr val="bg1"/>
                </a:solidFill>
              </a:rPr>
              <a:t>Federici</a:t>
            </a:r>
            <a:r>
              <a:rPr lang="en-GB">
                <a:solidFill>
                  <a:schemeClr val="bg1"/>
                </a:solidFill>
              </a:rPr>
              <a:t>, and Alessandro </a:t>
            </a:r>
            <a:r>
              <a:rPr lang="en-GB" err="1">
                <a:solidFill>
                  <a:schemeClr val="bg1"/>
                </a:solidFill>
              </a:rPr>
              <a:t>Iacopino</a:t>
            </a:r>
            <a:endParaRPr lang="en-GB">
              <a:solidFill>
                <a:schemeClr val="bg1"/>
              </a:solidFill>
            </a:endParaRPr>
          </a:p>
        </p:txBody>
      </p:sp>
      <p:pic>
        <p:nvPicPr>
          <p:cNvPr id="10" name="Immagine 9"/>
          <p:cNvPicPr>
            <a:picLocks noChangeAspect="1"/>
          </p:cNvPicPr>
          <p:nvPr/>
        </p:nvPicPr>
        <p:blipFill>
          <a:blip r:embed="rId3"/>
          <a:stretch>
            <a:fillRect/>
          </a:stretch>
        </p:blipFill>
        <p:spPr>
          <a:xfrm>
            <a:off x="5343151" y="91990"/>
            <a:ext cx="1505698" cy="1505698"/>
          </a:xfrm>
          <a:prstGeom prst="rect">
            <a:avLst/>
          </a:prstGeom>
        </p:spPr>
      </p:pic>
      <p:pic>
        <p:nvPicPr>
          <p:cNvPr id="8" name="Immagine 7"/>
          <p:cNvPicPr>
            <a:picLocks noChangeAspect="1"/>
          </p:cNvPicPr>
          <p:nvPr/>
        </p:nvPicPr>
        <p:blipFill>
          <a:blip r:embed="rId4"/>
          <a:stretch>
            <a:fillRect/>
          </a:stretch>
        </p:blipFill>
        <p:spPr>
          <a:xfrm>
            <a:off x="11171787" y="6474173"/>
            <a:ext cx="841321" cy="298730"/>
          </a:xfrm>
          <a:prstGeom prst="rect">
            <a:avLst/>
          </a:prstGeom>
        </p:spPr>
      </p:pic>
      <p:sp>
        <p:nvSpPr>
          <p:cNvPr id="3" name="Rettangolo 2"/>
          <p:cNvSpPr/>
          <p:nvPr/>
        </p:nvSpPr>
        <p:spPr>
          <a:xfrm>
            <a:off x="4543833" y="1851594"/>
            <a:ext cx="7029042" cy="1323439"/>
          </a:xfrm>
          <a:prstGeom prst="rect">
            <a:avLst/>
          </a:prstGeom>
        </p:spPr>
        <p:txBody>
          <a:bodyPr wrap="square">
            <a:spAutoFit/>
          </a:bodyPr>
          <a:lstStyle/>
          <a:p>
            <a:r>
              <a:rPr lang="en-GB" sz="2000" b="1">
                <a:solidFill>
                  <a:schemeClr val="accent1">
                    <a:lumMod val="50000"/>
                  </a:schemeClr>
                </a:solidFill>
                <a:effectLst>
                  <a:outerShdw blurRad="38100" dist="38100" dir="2700000" algn="tl">
                    <a:srgbClr val="000000">
                      <a:alpha val="43137"/>
                    </a:srgbClr>
                  </a:outerShdw>
                </a:effectLst>
              </a:rPr>
              <a:t>A pipe is used for the </a:t>
            </a:r>
            <a:r>
              <a:rPr lang="en-GB" sz="2000" b="1" err="1">
                <a:solidFill>
                  <a:schemeClr val="accent1">
                    <a:lumMod val="50000"/>
                  </a:schemeClr>
                </a:solidFill>
                <a:effectLst>
                  <a:outerShdw blurRad="38100" dist="38100" dir="2700000" algn="tl">
                    <a:srgbClr val="000000">
                      <a:alpha val="43137"/>
                    </a:srgbClr>
                  </a:outerShdw>
                </a:effectLst>
              </a:rPr>
              <a:t>WaterScout</a:t>
            </a:r>
            <a:r>
              <a:rPr lang="en-GB" sz="2000" b="1">
                <a:solidFill>
                  <a:schemeClr val="accent1">
                    <a:lumMod val="50000"/>
                  </a:schemeClr>
                </a:solidFill>
                <a:effectLst>
                  <a:outerShdw blurRad="38100" dist="38100" dir="2700000" algn="tl">
                    <a:srgbClr val="000000">
                      <a:alpha val="43137"/>
                    </a:srgbClr>
                  </a:outerShdw>
                </a:effectLst>
              </a:rPr>
              <a:t> installation.</a:t>
            </a:r>
          </a:p>
          <a:p>
            <a:endParaRPr lang="it-IT" sz="2000" b="1">
              <a:solidFill>
                <a:schemeClr val="accent1">
                  <a:lumMod val="50000"/>
                </a:schemeClr>
              </a:solidFill>
              <a:effectLst>
                <a:outerShdw blurRad="38100" dist="38100" dir="2700000" algn="tl">
                  <a:srgbClr val="000000">
                    <a:alpha val="43137"/>
                  </a:srgbClr>
                </a:outerShdw>
              </a:effectLst>
            </a:endParaRPr>
          </a:p>
          <a:p>
            <a:endParaRPr lang="en-GB" sz="2000" b="1">
              <a:solidFill>
                <a:schemeClr val="accent1">
                  <a:lumMod val="50000"/>
                </a:schemeClr>
              </a:solidFill>
              <a:effectLst>
                <a:outerShdw blurRad="38100" dist="38100" dir="2700000" algn="tl">
                  <a:srgbClr val="000000">
                    <a:alpha val="43137"/>
                  </a:srgbClr>
                </a:outerShdw>
              </a:effectLst>
            </a:endParaRPr>
          </a:p>
          <a:p>
            <a:r>
              <a:rPr lang="en-GB" sz="2000" b="1">
                <a:solidFill>
                  <a:schemeClr val="accent1">
                    <a:lumMod val="50000"/>
                  </a:schemeClr>
                </a:solidFill>
                <a:effectLst>
                  <a:outerShdw blurRad="38100" dist="38100" dir="2700000" algn="tl">
                    <a:srgbClr val="000000">
                      <a:alpha val="43137"/>
                    </a:srgbClr>
                  </a:outerShdw>
                </a:effectLst>
              </a:rPr>
              <a:t>The sensors can be installed in vertical or horizontal direction.</a:t>
            </a:r>
          </a:p>
        </p:txBody>
      </p:sp>
      <p:pic>
        <p:nvPicPr>
          <p:cNvPr id="2050" name="Picture 2" descr="IMG_20191203_090626"/>
          <p:cNvPicPr>
            <a:picLocks noChangeAspect="1" noChangeArrowheads="1"/>
          </p:cNvPicPr>
          <p:nvPr/>
        </p:nvPicPr>
        <p:blipFill>
          <a:blip r:embed="rId5" cstate="print">
            <a:extLst>
              <a:ext uri="{28A0092B-C50C-407E-A947-70E740481C1C}">
                <a14:useLocalDpi xmlns:a14="http://schemas.microsoft.com/office/drawing/2010/main" val="0"/>
              </a:ext>
            </a:extLst>
          </a:blip>
          <a:srcRect l="294" t="24063" r="24118" b="441"/>
          <a:stretch>
            <a:fillRect/>
          </a:stretch>
        </p:blipFill>
        <p:spPr bwMode="auto">
          <a:xfrm>
            <a:off x="1072222" y="1448439"/>
            <a:ext cx="2557700" cy="3341983"/>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IMG_20191203_090637"/>
          <p:cNvPicPr>
            <a:picLocks noChangeAspect="1" noChangeArrowheads="1"/>
          </p:cNvPicPr>
          <p:nvPr/>
        </p:nvPicPr>
        <p:blipFill>
          <a:blip r:embed="rId6" cstate="print">
            <a:extLst>
              <a:ext uri="{28A0092B-C50C-407E-A947-70E740481C1C}">
                <a14:useLocalDpi xmlns:a14="http://schemas.microsoft.com/office/drawing/2010/main" val="0"/>
              </a:ext>
            </a:extLst>
          </a:blip>
          <a:srcRect l="13901" t="36363" r="35875" b="6398"/>
          <a:stretch>
            <a:fillRect/>
          </a:stretch>
        </p:blipFill>
        <p:spPr bwMode="auto">
          <a:xfrm>
            <a:off x="4791453" y="3464389"/>
            <a:ext cx="2212434" cy="33391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Rectangle 4"/>
          <p:cNvSpPr>
            <a:spLocks noChangeArrowheads="1"/>
          </p:cNvSpPr>
          <p:nvPr/>
        </p:nvSpPr>
        <p:spPr bwMode="auto">
          <a:xfrm>
            <a:off x="0" y="2270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80975" algn="ctr" defTabSz="914400" rtl="0" eaLnBrk="0" fontAlgn="base" latinLnBrk="0" hangingPunct="0">
              <a:lnSpc>
                <a:spcPct val="100000"/>
              </a:lnSpc>
              <a:spcBef>
                <a:spcPct val="0"/>
              </a:spcBef>
              <a:spcAft>
                <a:spcPct val="0"/>
              </a:spcAft>
              <a:buClrTx/>
              <a:buSzTx/>
              <a:buFontTx/>
              <a:buNone/>
              <a:tabLst/>
            </a:pPr>
            <a:r>
              <a:rPr kumimoji="0" lang="it-IT"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it-IT" altLang="en-US" sz="1800" b="0" i="0" u="none" strike="noStrike" cap="none" normalizeH="0" baseline="0">
              <a:ln>
                <a:noFill/>
              </a:ln>
              <a:solidFill>
                <a:schemeClr val="tx1"/>
              </a:solidFill>
              <a:effectLst/>
              <a:latin typeface="Arial" panose="020B0604020202020204" pitchFamily="34" charset="0"/>
            </a:endParaRPr>
          </a:p>
        </p:txBody>
      </p:sp>
      <p:pic>
        <p:nvPicPr>
          <p:cNvPr id="11" name="Immagine 10"/>
          <p:cNvPicPr>
            <a:picLocks noChangeAspect="1"/>
          </p:cNvPicPr>
          <p:nvPr/>
        </p:nvPicPr>
        <p:blipFill rotWithShape="1">
          <a:blip r:embed="rId7"/>
          <a:srcRect r="76025"/>
          <a:stretch/>
        </p:blipFill>
        <p:spPr>
          <a:xfrm>
            <a:off x="7653306" y="3515378"/>
            <a:ext cx="2938494" cy="3342622"/>
          </a:xfrm>
          <a:prstGeom prst="rect">
            <a:avLst/>
          </a:prstGeom>
        </p:spPr>
      </p:pic>
      <p:sp>
        <p:nvSpPr>
          <p:cNvPr id="12" name="Freccia a destra 11"/>
          <p:cNvSpPr/>
          <p:nvPr/>
        </p:nvSpPr>
        <p:spPr>
          <a:xfrm rot="8918580">
            <a:off x="4164423" y="2134873"/>
            <a:ext cx="333375" cy="270505"/>
          </a:xfrm>
          <a:prstGeom prst="rightArrow">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ccia a destra 14"/>
          <p:cNvSpPr/>
          <p:nvPr/>
        </p:nvSpPr>
        <p:spPr>
          <a:xfrm rot="8918580">
            <a:off x="7678944" y="3126900"/>
            <a:ext cx="333375" cy="270505"/>
          </a:xfrm>
          <a:prstGeom prst="rightArrow">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ccia a destra 15"/>
          <p:cNvSpPr/>
          <p:nvPr/>
        </p:nvSpPr>
        <p:spPr>
          <a:xfrm rot="5400000">
            <a:off x="9298529" y="3162058"/>
            <a:ext cx="333375" cy="270505"/>
          </a:xfrm>
          <a:prstGeom prst="rightArrow">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3150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2015" t="11257" r="13150" b="76631"/>
          <a:stretch/>
        </p:blipFill>
        <p:spPr>
          <a:xfrm>
            <a:off x="40192" y="90436"/>
            <a:ext cx="12140666" cy="1105318"/>
          </a:xfrm>
          <a:prstGeom prst="rect">
            <a:avLst/>
          </a:prstGeom>
        </p:spPr>
      </p:pic>
      <p:sp>
        <p:nvSpPr>
          <p:cNvPr id="7" name="Rettangolo 6"/>
          <p:cNvSpPr/>
          <p:nvPr/>
        </p:nvSpPr>
        <p:spPr>
          <a:xfrm>
            <a:off x="40193" y="1195754"/>
            <a:ext cx="834014" cy="5662246"/>
          </a:xfrm>
          <a:prstGeom prst="rect">
            <a:avLst/>
          </a:prstGeom>
          <a:gradFill>
            <a:gsLst>
              <a:gs pos="30000">
                <a:schemeClr val="accent1">
                  <a:lumMod val="75000"/>
                </a:schemeClr>
              </a:gs>
              <a:gs pos="0">
                <a:schemeClr val="accent5"/>
              </a:gs>
              <a:gs pos="53000">
                <a:schemeClr val="accent1">
                  <a:lumMod val="45000"/>
                  <a:lumOff val="55000"/>
                </a:schemeClr>
              </a:gs>
              <a:gs pos="72000">
                <a:schemeClr val="accent1">
                  <a:lumMod val="50000"/>
                </a:schemeClr>
              </a:gs>
              <a:gs pos="100000">
                <a:schemeClr val="accent1">
                  <a:lumMod val="30000"/>
                  <a:lumOff val="7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p:cNvSpPr/>
          <p:nvPr/>
        </p:nvSpPr>
        <p:spPr>
          <a:xfrm rot="16200000">
            <a:off x="-1698170" y="3831829"/>
            <a:ext cx="4310746" cy="646331"/>
          </a:xfrm>
          <a:prstGeom prst="rect">
            <a:avLst/>
          </a:prstGeom>
        </p:spPr>
        <p:txBody>
          <a:bodyPr wrap="square">
            <a:spAutoFit/>
          </a:bodyPr>
          <a:lstStyle/>
          <a:p>
            <a:r>
              <a:rPr lang="en-GB" b="1" u="sng">
                <a:solidFill>
                  <a:srgbClr val="FF0000"/>
                </a:solidFill>
              </a:rPr>
              <a:t>Roberto </a:t>
            </a:r>
            <a:r>
              <a:rPr lang="en-GB" b="1" u="sng" err="1">
                <a:solidFill>
                  <a:srgbClr val="FF0000"/>
                </a:solidFill>
              </a:rPr>
              <a:t>Passalacqua</a:t>
            </a:r>
            <a:r>
              <a:rPr lang="en-GB">
                <a:solidFill>
                  <a:schemeClr val="bg1"/>
                </a:solidFill>
              </a:rPr>
              <a:t>, Rossella </a:t>
            </a:r>
            <a:r>
              <a:rPr lang="en-GB" err="1">
                <a:solidFill>
                  <a:schemeClr val="bg1"/>
                </a:solidFill>
              </a:rPr>
              <a:t>Bovolenta</a:t>
            </a:r>
            <a:r>
              <a:rPr lang="en-GB">
                <a:solidFill>
                  <a:schemeClr val="bg1"/>
                </a:solidFill>
              </a:rPr>
              <a:t>, Bianca </a:t>
            </a:r>
            <a:r>
              <a:rPr lang="en-GB" err="1">
                <a:solidFill>
                  <a:schemeClr val="bg1"/>
                </a:solidFill>
              </a:rPr>
              <a:t>Federici</a:t>
            </a:r>
            <a:r>
              <a:rPr lang="en-GB">
                <a:solidFill>
                  <a:schemeClr val="bg1"/>
                </a:solidFill>
              </a:rPr>
              <a:t>, and Alessandro </a:t>
            </a:r>
            <a:r>
              <a:rPr lang="en-GB" err="1">
                <a:solidFill>
                  <a:schemeClr val="bg1"/>
                </a:solidFill>
              </a:rPr>
              <a:t>Iacopino</a:t>
            </a:r>
            <a:endParaRPr lang="en-GB">
              <a:solidFill>
                <a:schemeClr val="bg1"/>
              </a:solidFill>
            </a:endParaRPr>
          </a:p>
        </p:txBody>
      </p:sp>
      <p:pic>
        <p:nvPicPr>
          <p:cNvPr id="10" name="Immagine 9"/>
          <p:cNvPicPr>
            <a:picLocks noChangeAspect="1"/>
          </p:cNvPicPr>
          <p:nvPr/>
        </p:nvPicPr>
        <p:blipFill>
          <a:blip r:embed="rId3"/>
          <a:stretch>
            <a:fillRect/>
          </a:stretch>
        </p:blipFill>
        <p:spPr>
          <a:xfrm>
            <a:off x="5343151" y="91990"/>
            <a:ext cx="1505698" cy="1505698"/>
          </a:xfrm>
          <a:prstGeom prst="rect">
            <a:avLst/>
          </a:prstGeom>
        </p:spPr>
      </p:pic>
      <p:pic>
        <p:nvPicPr>
          <p:cNvPr id="8" name="Immagine 7"/>
          <p:cNvPicPr>
            <a:picLocks noChangeAspect="1"/>
          </p:cNvPicPr>
          <p:nvPr/>
        </p:nvPicPr>
        <p:blipFill>
          <a:blip r:embed="rId4"/>
          <a:stretch>
            <a:fillRect/>
          </a:stretch>
        </p:blipFill>
        <p:spPr>
          <a:xfrm>
            <a:off x="11171787" y="6474173"/>
            <a:ext cx="841321" cy="298730"/>
          </a:xfrm>
          <a:prstGeom prst="rect">
            <a:avLst/>
          </a:prstGeom>
        </p:spPr>
      </p:pic>
      <p:sp>
        <p:nvSpPr>
          <p:cNvPr id="3" name="Rettangolo 2"/>
          <p:cNvSpPr/>
          <p:nvPr/>
        </p:nvSpPr>
        <p:spPr>
          <a:xfrm>
            <a:off x="1107518" y="1674624"/>
            <a:ext cx="10353675" cy="400110"/>
          </a:xfrm>
          <a:prstGeom prst="rect">
            <a:avLst/>
          </a:prstGeom>
        </p:spPr>
        <p:txBody>
          <a:bodyPr wrap="square">
            <a:spAutoFit/>
          </a:bodyPr>
          <a:lstStyle/>
          <a:p>
            <a:r>
              <a:rPr lang="en-GB" sz="2000" b="1">
                <a:solidFill>
                  <a:schemeClr val="accent1">
                    <a:lumMod val="50000"/>
                  </a:schemeClr>
                </a:solidFill>
                <a:effectLst>
                  <a:outerShdw blurRad="38100" dist="38100" dir="2700000" algn="tl">
                    <a:srgbClr val="000000">
                      <a:alpha val="43137"/>
                    </a:srgbClr>
                  </a:outerShdw>
                </a:effectLst>
              </a:rPr>
              <a:t>The sensor functionality has to be checked by a </a:t>
            </a:r>
            <a:r>
              <a:rPr lang="en-GB" sz="2000" b="1" err="1">
                <a:solidFill>
                  <a:schemeClr val="accent1">
                    <a:lumMod val="50000"/>
                  </a:schemeClr>
                </a:solidFill>
                <a:effectLst>
                  <a:outerShdw blurRad="38100" dist="38100" dir="2700000" algn="tl">
                    <a:srgbClr val="000000">
                      <a:alpha val="43137"/>
                    </a:srgbClr>
                  </a:outerShdw>
                </a:effectLst>
              </a:rPr>
              <a:t>FieldScout</a:t>
            </a:r>
            <a:r>
              <a:rPr lang="en-GB" sz="2000" b="1">
                <a:solidFill>
                  <a:schemeClr val="accent1">
                    <a:lumMod val="50000"/>
                  </a:schemeClr>
                </a:solidFill>
                <a:effectLst>
                  <a:outerShdw blurRad="38100" dist="38100" dir="2700000" algn="tl">
                    <a:srgbClr val="000000">
                      <a:alpha val="43137"/>
                    </a:srgbClr>
                  </a:outerShdw>
                </a:effectLst>
              </a:rPr>
              <a:t> soil sensor reader. </a:t>
            </a:r>
          </a:p>
        </p:txBody>
      </p:sp>
      <p:pic>
        <p:nvPicPr>
          <p:cNvPr id="4" name="Immagine 3"/>
          <p:cNvPicPr>
            <a:picLocks noChangeAspect="1"/>
          </p:cNvPicPr>
          <p:nvPr/>
        </p:nvPicPr>
        <p:blipFill>
          <a:blip r:embed="rId5"/>
          <a:stretch>
            <a:fillRect/>
          </a:stretch>
        </p:blipFill>
        <p:spPr>
          <a:xfrm>
            <a:off x="2276476" y="2336960"/>
            <a:ext cx="3371850" cy="2550037"/>
          </a:xfrm>
          <a:prstGeom prst="rect">
            <a:avLst/>
          </a:prstGeom>
        </p:spPr>
      </p:pic>
      <p:sp>
        <p:nvSpPr>
          <p:cNvPr id="9" name="Freccia a destra 8"/>
          <p:cNvSpPr/>
          <p:nvPr/>
        </p:nvSpPr>
        <p:spPr>
          <a:xfrm rot="7902144">
            <a:off x="6329541" y="2169405"/>
            <a:ext cx="333375" cy="270505"/>
          </a:xfrm>
          <a:prstGeom prst="rightArrow">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2"/>
          <p:cNvSpPr>
            <a:spLocks noChangeArrowheads="1"/>
          </p:cNvSpPr>
          <p:nvPr/>
        </p:nvSpPr>
        <p:spPr bwMode="auto">
          <a:xfrm>
            <a:off x="1057388" y="5300099"/>
            <a:ext cx="628918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GB" altLang="en-US" sz="2000" b="1" i="0" u="none" strike="noStrike" cap="none" normalizeH="0" baseline="0">
                <a:ln>
                  <a:noFill/>
                </a:ln>
                <a:solidFill>
                  <a:schemeClr val="accent5">
                    <a:lumMod val="50000"/>
                  </a:schemeClr>
                </a:solidFill>
                <a:effectLst>
                  <a:outerShdw blurRad="38100" dist="38100" dir="2700000" algn="tl">
                    <a:srgbClr val="000000">
                      <a:alpha val="43137"/>
                    </a:srgbClr>
                  </a:outerShdw>
                </a:effectLst>
              </a:rPr>
              <a:t>Soil Samples has been extracted in the sites of interest for lab analyses.</a:t>
            </a:r>
          </a:p>
          <a:p>
            <a:pPr lvl="0" eaLnBrk="0" fontAlgn="base" hangingPunct="0">
              <a:spcBef>
                <a:spcPct val="0"/>
              </a:spcBef>
              <a:spcAft>
                <a:spcPct val="0"/>
              </a:spcAft>
            </a:pPr>
            <a:endParaRPr kumimoji="0" lang="en-GB" altLang="en-US" sz="2000" b="1" i="0" u="none" strike="noStrike" cap="none" normalizeH="0" baseline="0">
              <a:ln>
                <a:noFill/>
              </a:ln>
              <a:solidFill>
                <a:schemeClr val="accent5">
                  <a:lumMod val="50000"/>
                </a:schemeClr>
              </a:solidFill>
              <a:effectLst>
                <a:outerShdw blurRad="38100" dist="38100" dir="2700000" algn="tl">
                  <a:srgbClr val="000000">
                    <a:alpha val="43137"/>
                  </a:srgbClr>
                </a:outerShdw>
              </a:effectLst>
            </a:endParaRPr>
          </a:p>
          <a:p>
            <a:pPr lvl="0" eaLnBrk="0" fontAlgn="base" hangingPunct="0">
              <a:spcBef>
                <a:spcPct val="0"/>
              </a:spcBef>
              <a:spcAft>
                <a:spcPct val="0"/>
              </a:spcAft>
            </a:pPr>
            <a:r>
              <a:rPr kumimoji="0" lang="en-US" altLang="en-US" sz="2000" b="1" i="0" u="none" strike="noStrike" cap="none" normalizeH="0" baseline="0">
                <a:ln>
                  <a:noFill/>
                </a:ln>
                <a:solidFill>
                  <a:schemeClr val="accent5">
                    <a:lumMod val="50000"/>
                  </a:schemeClr>
                </a:solidFill>
                <a:effectLst>
                  <a:outerShdw blurRad="38100" dist="38100" dir="2700000" algn="tl">
                    <a:srgbClr val="000000">
                      <a:alpha val="43137"/>
                    </a:srgbClr>
                  </a:outerShdw>
                </a:effectLst>
              </a:rPr>
              <a:t>The calibration of the </a:t>
            </a:r>
            <a:r>
              <a:rPr kumimoji="0" lang="en-US" altLang="en-US" sz="2000" b="1" i="0" u="none" strike="noStrike" cap="none" normalizeH="0" baseline="0" err="1">
                <a:ln>
                  <a:noFill/>
                </a:ln>
                <a:solidFill>
                  <a:schemeClr val="accent5">
                    <a:lumMod val="50000"/>
                  </a:schemeClr>
                </a:solidFill>
                <a:effectLst>
                  <a:outerShdw blurRad="38100" dist="38100" dir="2700000" algn="tl">
                    <a:srgbClr val="000000">
                      <a:alpha val="43137"/>
                    </a:srgbClr>
                  </a:outerShdw>
                </a:effectLst>
              </a:rPr>
              <a:t>WaterScout</a:t>
            </a:r>
            <a:r>
              <a:rPr kumimoji="0" lang="en-US" altLang="en-US" sz="2000" b="1" i="0" u="none" strike="noStrike" cap="none" normalizeH="0" baseline="0">
                <a:ln>
                  <a:noFill/>
                </a:ln>
                <a:solidFill>
                  <a:schemeClr val="accent5">
                    <a:lumMod val="50000"/>
                  </a:schemeClr>
                </a:solidFill>
                <a:effectLst>
                  <a:outerShdw blurRad="38100" dist="38100" dir="2700000" algn="tl">
                    <a:srgbClr val="000000">
                      <a:alpha val="43137"/>
                    </a:srgbClr>
                  </a:outerShdw>
                </a:effectLst>
              </a:rPr>
              <a:t> sensor is in progress.</a:t>
            </a:r>
          </a:p>
        </p:txBody>
      </p:sp>
      <p:pic>
        <p:nvPicPr>
          <p:cNvPr id="12" name="Immagine 11"/>
          <p:cNvPicPr>
            <a:picLocks noChangeAspect="1"/>
          </p:cNvPicPr>
          <p:nvPr/>
        </p:nvPicPr>
        <p:blipFill rotWithShape="1">
          <a:blip r:embed="rId6"/>
          <a:srcRect r="70509"/>
          <a:stretch/>
        </p:blipFill>
        <p:spPr>
          <a:xfrm>
            <a:off x="7699368" y="3000376"/>
            <a:ext cx="3388023" cy="3829920"/>
          </a:xfrm>
          <a:prstGeom prst="rect">
            <a:avLst/>
          </a:prstGeom>
        </p:spPr>
      </p:pic>
      <p:sp>
        <p:nvSpPr>
          <p:cNvPr id="13" name="Freccia a destra 12"/>
          <p:cNvSpPr/>
          <p:nvPr/>
        </p:nvSpPr>
        <p:spPr>
          <a:xfrm rot="19657034">
            <a:off x="7395877" y="5276028"/>
            <a:ext cx="333375" cy="270505"/>
          </a:xfrm>
          <a:prstGeom prst="rightArrow">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8880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2015" t="11257" r="13150" b="76631"/>
          <a:stretch/>
        </p:blipFill>
        <p:spPr>
          <a:xfrm>
            <a:off x="40192" y="90436"/>
            <a:ext cx="12140666" cy="1105318"/>
          </a:xfrm>
          <a:prstGeom prst="rect">
            <a:avLst/>
          </a:prstGeom>
        </p:spPr>
      </p:pic>
      <p:sp>
        <p:nvSpPr>
          <p:cNvPr id="7" name="Rettangolo 6"/>
          <p:cNvSpPr/>
          <p:nvPr/>
        </p:nvSpPr>
        <p:spPr>
          <a:xfrm>
            <a:off x="40193" y="1195754"/>
            <a:ext cx="834014" cy="5662246"/>
          </a:xfrm>
          <a:prstGeom prst="rect">
            <a:avLst/>
          </a:prstGeom>
          <a:gradFill>
            <a:gsLst>
              <a:gs pos="30000">
                <a:schemeClr val="accent1">
                  <a:lumMod val="75000"/>
                </a:schemeClr>
              </a:gs>
              <a:gs pos="0">
                <a:schemeClr val="accent5"/>
              </a:gs>
              <a:gs pos="53000">
                <a:schemeClr val="accent1">
                  <a:lumMod val="45000"/>
                  <a:lumOff val="55000"/>
                </a:schemeClr>
              </a:gs>
              <a:gs pos="72000">
                <a:schemeClr val="accent1">
                  <a:lumMod val="50000"/>
                </a:schemeClr>
              </a:gs>
              <a:gs pos="100000">
                <a:schemeClr val="accent1">
                  <a:lumMod val="30000"/>
                  <a:lumOff val="7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p:cNvSpPr/>
          <p:nvPr/>
        </p:nvSpPr>
        <p:spPr>
          <a:xfrm rot="16200000">
            <a:off x="-1698170" y="3831829"/>
            <a:ext cx="4310746" cy="646331"/>
          </a:xfrm>
          <a:prstGeom prst="rect">
            <a:avLst/>
          </a:prstGeom>
        </p:spPr>
        <p:txBody>
          <a:bodyPr wrap="square">
            <a:spAutoFit/>
          </a:bodyPr>
          <a:lstStyle/>
          <a:p>
            <a:r>
              <a:rPr lang="en-GB" b="1" u="sng">
                <a:solidFill>
                  <a:srgbClr val="FF0000"/>
                </a:solidFill>
              </a:rPr>
              <a:t>Roberto </a:t>
            </a:r>
            <a:r>
              <a:rPr lang="en-GB" b="1" u="sng" err="1">
                <a:solidFill>
                  <a:srgbClr val="FF0000"/>
                </a:solidFill>
              </a:rPr>
              <a:t>Passalacqua</a:t>
            </a:r>
            <a:r>
              <a:rPr lang="en-GB">
                <a:solidFill>
                  <a:schemeClr val="bg1"/>
                </a:solidFill>
              </a:rPr>
              <a:t>, Rossella </a:t>
            </a:r>
            <a:r>
              <a:rPr lang="en-GB" err="1">
                <a:solidFill>
                  <a:schemeClr val="bg1"/>
                </a:solidFill>
              </a:rPr>
              <a:t>Bovolenta</a:t>
            </a:r>
            <a:r>
              <a:rPr lang="en-GB">
                <a:solidFill>
                  <a:schemeClr val="bg1"/>
                </a:solidFill>
              </a:rPr>
              <a:t>, Bianca </a:t>
            </a:r>
            <a:r>
              <a:rPr lang="en-GB" err="1">
                <a:solidFill>
                  <a:schemeClr val="bg1"/>
                </a:solidFill>
              </a:rPr>
              <a:t>Federici</a:t>
            </a:r>
            <a:r>
              <a:rPr lang="en-GB">
                <a:solidFill>
                  <a:schemeClr val="bg1"/>
                </a:solidFill>
              </a:rPr>
              <a:t>, and Alessandro </a:t>
            </a:r>
            <a:r>
              <a:rPr lang="en-GB" err="1">
                <a:solidFill>
                  <a:schemeClr val="bg1"/>
                </a:solidFill>
              </a:rPr>
              <a:t>Iacopino</a:t>
            </a:r>
            <a:endParaRPr lang="en-GB">
              <a:solidFill>
                <a:schemeClr val="bg1"/>
              </a:solidFill>
            </a:endParaRPr>
          </a:p>
        </p:txBody>
      </p:sp>
      <p:pic>
        <p:nvPicPr>
          <p:cNvPr id="10" name="Immagine 9"/>
          <p:cNvPicPr>
            <a:picLocks noChangeAspect="1"/>
          </p:cNvPicPr>
          <p:nvPr/>
        </p:nvPicPr>
        <p:blipFill>
          <a:blip r:embed="rId3"/>
          <a:stretch>
            <a:fillRect/>
          </a:stretch>
        </p:blipFill>
        <p:spPr>
          <a:xfrm>
            <a:off x="5343151" y="91990"/>
            <a:ext cx="1505698" cy="1505698"/>
          </a:xfrm>
          <a:prstGeom prst="rect">
            <a:avLst/>
          </a:prstGeom>
        </p:spPr>
      </p:pic>
      <p:pic>
        <p:nvPicPr>
          <p:cNvPr id="8" name="Immagine 7"/>
          <p:cNvPicPr>
            <a:picLocks noChangeAspect="1"/>
          </p:cNvPicPr>
          <p:nvPr/>
        </p:nvPicPr>
        <p:blipFill>
          <a:blip r:embed="rId4"/>
          <a:stretch>
            <a:fillRect/>
          </a:stretch>
        </p:blipFill>
        <p:spPr>
          <a:xfrm>
            <a:off x="11171787" y="6474173"/>
            <a:ext cx="841321" cy="298730"/>
          </a:xfrm>
          <a:prstGeom prst="rect">
            <a:avLst/>
          </a:prstGeom>
        </p:spPr>
      </p:pic>
      <p:grpSp>
        <p:nvGrpSpPr>
          <p:cNvPr id="14" name="Gruppo 13"/>
          <p:cNvGrpSpPr>
            <a:grpSpLocks noChangeAspect="1"/>
          </p:cNvGrpSpPr>
          <p:nvPr/>
        </p:nvGrpSpPr>
        <p:grpSpPr>
          <a:xfrm>
            <a:off x="5343151" y="2929643"/>
            <a:ext cx="6742856" cy="3380725"/>
            <a:chOff x="1121483" y="1597688"/>
            <a:chExt cx="5581650" cy="2798521"/>
          </a:xfrm>
        </p:grpSpPr>
        <p:pic>
          <p:nvPicPr>
            <p:cNvPr id="6" name="Immagine 5"/>
            <p:cNvPicPr>
              <a:picLocks noChangeAspect="1"/>
            </p:cNvPicPr>
            <p:nvPr/>
          </p:nvPicPr>
          <p:blipFill rotWithShape="1">
            <a:blip r:embed="rId5"/>
            <a:srcRect l="10001" t="23148" r="10937" b="6667"/>
            <a:stretch/>
          </p:blipFill>
          <p:spPr>
            <a:xfrm>
              <a:off x="1121483" y="1597688"/>
              <a:ext cx="5581650" cy="2787149"/>
            </a:xfrm>
            <a:prstGeom prst="rect">
              <a:avLst/>
            </a:prstGeom>
          </p:spPr>
        </p:pic>
        <p:sp>
          <p:nvSpPr>
            <p:cNvPr id="9" name="Rettangolo 8"/>
            <p:cNvSpPr/>
            <p:nvPr/>
          </p:nvSpPr>
          <p:spPr>
            <a:xfrm>
              <a:off x="5179415" y="4026877"/>
              <a:ext cx="1429943" cy="369332"/>
            </a:xfrm>
            <a:prstGeom prst="rect">
              <a:avLst/>
            </a:prstGeom>
          </p:spPr>
          <p:txBody>
            <a:bodyPr wrap="none">
              <a:spAutoFit/>
            </a:bodyPr>
            <a:lstStyle/>
            <a:p>
              <a:r>
                <a:rPr lang="it-IT" b="1" cap="small">
                  <a:solidFill>
                    <a:schemeClr val="accent1">
                      <a:lumMod val="50000"/>
                    </a:schemeClr>
                  </a:solidFill>
                  <a:effectLst>
                    <a:outerShdw blurRad="38100" dist="38100" dir="2700000" algn="tl">
                      <a:srgbClr val="000000">
                        <a:alpha val="43137"/>
                      </a:srgbClr>
                    </a:outerShdw>
                  </a:effectLst>
                </a:rPr>
                <a:t>Liguria (</a:t>
              </a:r>
              <a:r>
                <a:rPr lang="it-IT" b="1" cap="small" err="1">
                  <a:solidFill>
                    <a:schemeClr val="accent1">
                      <a:lumMod val="50000"/>
                    </a:schemeClr>
                  </a:solidFill>
                  <a:effectLst>
                    <a:outerShdw blurRad="38100" dist="38100" dir="2700000" algn="tl">
                      <a:srgbClr val="000000">
                        <a:alpha val="43137"/>
                      </a:srgbClr>
                    </a:outerShdw>
                  </a:effectLst>
                </a:rPr>
                <a:t>italy</a:t>
              </a:r>
              <a:r>
                <a:rPr lang="it-IT" b="1" cap="small">
                  <a:solidFill>
                    <a:schemeClr val="accent1">
                      <a:lumMod val="50000"/>
                    </a:schemeClr>
                  </a:solidFill>
                  <a:effectLst>
                    <a:outerShdw blurRad="38100" dist="38100" dir="2700000" algn="tl">
                      <a:srgbClr val="000000">
                        <a:alpha val="43137"/>
                      </a:srgbClr>
                    </a:outerShdw>
                  </a:effectLst>
                </a:rPr>
                <a:t>)</a:t>
              </a:r>
              <a:endParaRPr lang="en-GB"/>
            </a:p>
          </p:txBody>
        </p:sp>
        <p:sp>
          <p:nvSpPr>
            <p:cNvPr id="11" name="Rettangolo 10"/>
            <p:cNvSpPr/>
            <p:nvPr/>
          </p:nvSpPr>
          <p:spPr>
            <a:xfrm>
              <a:off x="3533775" y="1597688"/>
              <a:ext cx="378533" cy="164437"/>
            </a:xfrm>
            <a:prstGeom prst="rect">
              <a:avLst/>
            </a:prstGeom>
            <a:noFill/>
            <a:ln w="412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p:cNvSpPr/>
            <p:nvPr/>
          </p:nvSpPr>
          <p:spPr>
            <a:xfrm>
              <a:off x="3344508" y="3346781"/>
              <a:ext cx="378533" cy="164437"/>
            </a:xfrm>
            <a:prstGeom prst="rect">
              <a:avLst/>
            </a:prstGeom>
            <a:noFill/>
            <a:ln w="412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ttangolo 15"/>
          <p:cNvSpPr/>
          <p:nvPr/>
        </p:nvSpPr>
        <p:spPr>
          <a:xfrm>
            <a:off x="1004695" y="1883559"/>
            <a:ext cx="11081312" cy="707886"/>
          </a:xfrm>
          <a:prstGeom prst="rect">
            <a:avLst/>
          </a:prstGeom>
        </p:spPr>
        <p:txBody>
          <a:bodyPr wrap="square">
            <a:spAutoFit/>
          </a:bodyPr>
          <a:lstStyle/>
          <a:p>
            <a:r>
              <a:rPr lang="en-GB" sz="2000" b="1">
                <a:solidFill>
                  <a:schemeClr val="accent5">
                    <a:lumMod val="50000"/>
                  </a:schemeClr>
                </a:solidFill>
                <a:effectLst>
                  <a:outerShdw blurRad="38100" dist="38100" dir="2700000" algn="tl">
                    <a:srgbClr val="000000">
                      <a:alpha val="43137"/>
                    </a:srgbClr>
                  </a:outerShdw>
                </a:effectLst>
              </a:rPr>
              <a:t>The monitoring networks  </a:t>
            </a:r>
            <a:r>
              <a:rPr lang="en-GB" sz="2000">
                <a:solidFill>
                  <a:schemeClr val="accent5">
                    <a:lumMod val="50000"/>
                  </a:schemeClr>
                </a:solidFill>
              </a:rPr>
              <a:t>(installed only few months ago!!) </a:t>
            </a:r>
            <a:r>
              <a:rPr lang="en-GB" sz="2000" b="1">
                <a:solidFill>
                  <a:schemeClr val="accent5">
                    <a:lumMod val="50000"/>
                  </a:schemeClr>
                </a:solidFill>
                <a:effectLst>
                  <a:outerShdw blurRad="38100" dist="38100" dir="2700000" algn="tl">
                    <a:srgbClr val="000000">
                      <a:alpha val="43137"/>
                    </a:srgbClr>
                  </a:outerShdw>
                </a:effectLst>
              </a:rPr>
              <a:t>in two Italian sites, </a:t>
            </a:r>
            <a:r>
              <a:rPr lang="en-GB" sz="2000" b="1" err="1">
                <a:solidFill>
                  <a:schemeClr val="accent5">
                    <a:lumMod val="50000"/>
                  </a:schemeClr>
                </a:solidFill>
                <a:effectLst>
                  <a:outerShdw blurRad="38100" dist="38100" dir="2700000" algn="tl">
                    <a:srgbClr val="000000">
                      <a:alpha val="43137"/>
                    </a:srgbClr>
                  </a:outerShdw>
                </a:effectLst>
              </a:rPr>
              <a:t>Mendatica</a:t>
            </a:r>
            <a:r>
              <a:rPr lang="en-GB" sz="2000" b="1">
                <a:solidFill>
                  <a:schemeClr val="accent5">
                    <a:lumMod val="50000"/>
                  </a:schemeClr>
                </a:solidFill>
                <a:effectLst>
                  <a:outerShdw blurRad="38100" dist="38100" dir="2700000" algn="tl">
                    <a:srgbClr val="000000">
                      <a:alpha val="43137"/>
                    </a:srgbClr>
                  </a:outerShdw>
                </a:effectLst>
              </a:rPr>
              <a:t> and </a:t>
            </a:r>
            <a:r>
              <a:rPr lang="en-GB" sz="2000" b="1" err="1">
                <a:solidFill>
                  <a:schemeClr val="accent5">
                    <a:lumMod val="50000"/>
                  </a:schemeClr>
                </a:solidFill>
                <a:effectLst>
                  <a:outerShdw blurRad="38100" dist="38100" dir="2700000" algn="tl">
                    <a:srgbClr val="000000">
                      <a:alpha val="43137"/>
                    </a:srgbClr>
                  </a:outerShdw>
                </a:effectLst>
              </a:rPr>
              <a:t>Ceriana</a:t>
            </a:r>
            <a:r>
              <a:rPr lang="en-GB" sz="2000" b="1">
                <a:solidFill>
                  <a:schemeClr val="accent5">
                    <a:lumMod val="50000"/>
                  </a:schemeClr>
                </a:solidFill>
                <a:effectLst>
                  <a:outerShdw blurRad="38100" dist="38100" dir="2700000" algn="tl">
                    <a:srgbClr val="000000">
                      <a:alpha val="43137"/>
                    </a:srgbClr>
                  </a:outerShdw>
                </a:effectLst>
              </a:rPr>
              <a:t>, are currently providing information in real time.</a:t>
            </a:r>
          </a:p>
        </p:txBody>
      </p:sp>
      <p:pic>
        <p:nvPicPr>
          <p:cNvPr id="17" name="Immagine 16"/>
          <p:cNvPicPr>
            <a:picLocks noChangeAspect="1"/>
          </p:cNvPicPr>
          <p:nvPr/>
        </p:nvPicPr>
        <p:blipFill rotWithShape="1">
          <a:blip r:embed="rId6"/>
          <a:srcRect l="44113" t="13145" r="10411" b="6855"/>
          <a:stretch/>
        </p:blipFill>
        <p:spPr>
          <a:xfrm>
            <a:off x="1091783" y="2929643"/>
            <a:ext cx="3917021" cy="3876005"/>
          </a:xfrm>
          <a:prstGeom prst="rect">
            <a:avLst/>
          </a:prstGeom>
        </p:spPr>
      </p:pic>
    </p:spTree>
    <p:extLst>
      <p:ext uri="{BB962C8B-B14F-4D97-AF65-F5344CB8AC3E}">
        <p14:creationId xmlns:p14="http://schemas.microsoft.com/office/powerpoint/2010/main" val="3316527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2015" t="11257" r="13150" b="76631"/>
          <a:stretch/>
        </p:blipFill>
        <p:spPr>
          <a:xfrm>
            <a:off x="40192" y="90436"/>
            <a:ext cx="12140666" cy="1105318"/>
          </a:xfrm>
          <a:prstGeom prst="rect">
            <a:avLst/>
          </a:prstGeom>
        </p:spPr>
      </p:pic>
      <p:sp>
        <p:nvSpPr>
          <p:cNvPr id="7" name="Rettangolo 6"/>
          <p:cNvSpPr/>
          <p:nvPr/>
        </p:nvSpPr>
        <p:spPr>
          <a:xfrm>
            <a:off x="40193" y="1195754"/>
            <a:ext cx="834014" cy="5662246"/>
          </a:xfrm>
          <a:prstGeom prst="rect">
            <a:avLst/>
          </a:prstGeom>
          <a:gradFill>
            <a:gsLst>
              <a:gs pos="30000">
                <a:schemeClr val="accent1">
                  <a:lumMod val="75000"/>
                </a:schemeClr>
              </a:gs>
              <a:gs pos="0">
                <a:schemeClr val="accent5"/>
              </a:gs>
              <a:gs pos="53000">
                <a:schemeClr val="accent1">
                  <a:lumMod val="45000"/>
                  <a:lumOff val="55000"/>
                </a:schemeClr>
              </a:gs>
              <a:gs pos="72000">
                <a:schemeClr val="accent1">
                  <a:lumMod val="50000"/>
                </a:schemeClr>
              </a:gs>
              <a:gs pos="100000">
                <a:schemeClr val="accent1">
                  <a:lumMod val="30000"/>
                  <a:lumOff val="7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tangolo 1"/>
          <p:cNvSpPr/>
          <p:nvPr/>
        </p:nvSpPr>
        <p:spPr>
          <a:xfrm rot="16200000">
            <a:off x="-1698170" y="3831829"/>
            <a:ext cx="4310746" cy="646331"/>
          </a:xfrm>
          <a:prstGeom prst="rect">
            <a:avLst/>
          </a:prstGeom>
        </p:spPr>
        <p:txBody>
          <a:bodyPr wrap="square">
            <a:spAutoFit/>
          </a:bodyPr>
          <a:lstStyle/>
          <a:p>
            <a:r>
              <a:rPr lang="en-GB" b="1" u="sng">
                <a:solidFill>
                  <a:srgbClr val="FF0000"/>
                </a:solidFill>
              </a:rPr>
              <a:t>Roberto </a:t>
            </a:r>
            <a:r>
              <a:rPr lang="en-GB" b="1" u="sng" err="1">
                <a:solidFill>
                  <a:srgbClr val="FF0000"/>
                </a:solidFill>
              </a:rPr>
              <a:t>Passalacqua</a:t>
            </a:r>
            <a:r>
              <a:rPr lang="en-GB">
                <a:solidFill>
                  <a:schemeClr val="bg1"/>
                </a:solidFill>
              </a:rPr>
              <a:t>, Rossella </a:t>
            </a:r>
            <a:r>
              <a:rPr lang="en-GB" err="1">
                <a:solidFill>
                  <a:schemeClr val="bg1"/>
                </a:solidFill>
              </a:rPr>
              <a:t>Bovolenta</a:t>
            </a:r>
            <a:r>
              <a:rPr lang="en-GB">
                <a:solidFill>
                  <a:schemeClr val="bg1"/>
                </a:solidFill>
              </a:rPr>
              <a:t>, Bianca </a:t>
            </a:r>
            <a:r>
              <a:rPr lang="en-GB" err="1">
                <a:solidFill>
                  <a:schemeClr val="bg1"/>
                </a:solidFill>
              </a:rPr>
              <a:t>Federici</a:t>
            </a:r>
            <a:r>
              <a:rPr lang="en-GB">
                <a:solidFill>
                  <a:schemeClr val="bg1"/>
                </a:solidFill>
              </a:rPr>
              <a:t>, and Alessandro </a:t>
            </a:r>
            <a:r>
              <a:rPr lang="en-GB" err="1">
                <a:solidFill>
                  <a:schemeClr val="bg1"/>
                </a:solidFill>
              </a:rPr>
              <a:t>Iacopino</a:t>
            </a:r>
            <a:endParaRPr lang="en-GB">
              <a:solidFill>
                <a:schemeClr val="bg1"/>
              </a:solidFill>
            </a:endParaRPr>
          </a:p>
        </p:txBody>
      </p:sp>
      <p:pic>
        <p:nvPicPr>
          <p:cNvPr id="10" name="Immagine 9"/>
          <p:cNvPicPr>
            <a:picLocks noChangeAspect="1"/>
          </p:cNvPicPr>
          <p:nvPr/>
        </p:nvPicPr>
        <p:blipFill>
          <a:blip r:embed="rId3"/>
          <a:stretch>
            <a:fillRect/>
          </a:stretch>
        </p:blipFill>
        <p:spPr>
          <a:xfrm>
            <a:off x="5343151" y="91990"/>
            <a:ext cx="1505698" cy="1505698"/>
          </a:xfrm>
          <a:prstGeom prst="rect">
            <a:avLst/>
          </a:prstGeom>
        </p:spPr>
      </p:pic>
      <p:pic>
        <p:nvPicPr>
          <p:cNvPr id="8" name="Immagine 7"/>
          <p:cNvPicPr>
            <a:picLocks noChangeAspect="1"/>
          </p:cNvPicPr>
          <p:nvPr/>
        </p:nvPicPr>
        <p:blipFill>
          <a:blip r:embed="rId4"/>
          <a:stretch>
            <a:fillRect/>
          </a:stretch>
        </p:blipFill>
        <p:spPr>
          <a:xfrm>
            <a:off x="11171787" y="6474173"/>
            <a:ext cx="841321" cy="298730"/>
          </a:xfrm>
          <a:prstGeom prst="rect">
            <a:avLst/>
          </a:prstGeom>
        </p:spPr>
      </p:pic>
      <p:sp>
        <p:nvSpPr>
          <p:cNvPr id="4" name="Rettangolo 3"/>
          <p:cNvSpPr/>
          <p:nvPr/>
        </p:nvSpPr>
        <p:spPr>
          <a:xfrm>
            <a:off x="1276350" y="1814955"/>
            <a:ext cx="10736758" cy="584775"/>
          </a:xfrm>
          <a:prstGeom prst="rect">
            <a:avLst/>
          </a:prstGeom>
        </p:spPr>
        <p:txBody>
          <a:bodyPr wrap="square">
            <a:spAutoFit/>
          </a:bodyPr>
          <a:lstStyle/>
          <a:p>
            <a:r>
              <a:rPr lang="en-GB" sz="3200" b="1" cap="small">
                <a:solidFill>
                  <a:srgbClr val="FF0000"/>
                </a:solidFill>
                <a:effectLst>
                  <a:outerShdw blurRad="38100" dist="38100" dir="2700000" algn="tl">
                    <a:srgbClr val="000000">
                      <a:alpha val="43137"/>
                    </a:srgbClr>
                  </a:outerShdw>
                </a:effectLst>
              </a:rPr>
              <a:t>A FOCUS ON MASS-MARKET GNSS RECEIVERS </a:t>
            </a:r>
          </a:p>
        </p:txBody>
      </p:sp>
      <p:pic>
        <p:nvPicPr>
          <p:cNvPr id="12" name="Immagin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5078" y="3276333"/>
            <a:ext cx="2587794" cy="3450392"/>
          </a:xfrm>
          <a:prstGeom prst="rect">
            <a:avLst/>
          </a:prstGeom>
        </p:spPr>
      </p:pic>
      <p:pic>
        <p:nvPicPr>
          <p:cNvPr id="13" name="Immagine 12"/>
          <p:cNvPicPr>
            <a:picLocks noChangeAspect="1"/>
          </p:cNvPicPr>
          <p:nvPr/>
        </p:nvPicPr>
        <p:blipFill rotWithShape="1">
          <a:blip r:embed="rId6" cstate="print">
            <a:extLst>
              <a:ext uri="{28A0092B-C50C-407E-A947-70E740481C1C}">
                <a14:useLocalDpi xmlns:a14="http://schemas.microsoft.com/office/drawing/2010/main" val="0"/>
              </a:ext>
            </a:extLst>
          </a:blip>
          <a:srcRect b="7496"/>
          <a:stretch/>
        </p:blipFill>
        <p:spPr>
          <a:xfrm>
            <a:off x="1383801" y="2483166"/>
            <a:ext cx="3449756" cy="4254868"/>
          </a:xfrm>
          <a:prstGeom prst="rect">
            <a:avLst/>
          </a:prstGeom>
        </p:spPr>
      </p:pic>
      <p:pic>
        <p:nvPicPr>
          <p:cNvPr id="14" name="Immagine 13"/>
          <p:cNvPicPr>
            <a:picLocks noChangeAspect="1"/>
          </p:cNvPicPr>
          <p:nvPr/>
        </p:nvPicPr>
        <p:blipFill rotWithShape="1">
          <a:blip r:embed="rId7" cstate="print">
            <a:extLst>
              <a:ext uri="{28A0092B-C50C-407E-A947-70E740481C1C}">
                <a14:useLocalDpi xmlns:a14="http://schemas.microsoft.com/office/drawing/2010/main" val="0"/>
              </a:ext>
            </a:extLst>
          </a:blip>
          <a:srcRect l="-43" t="8409" r="-1" b="19552"/>
          <a:stretch/>
        </p:blipFill>
        <p:spPr>
          <a:xfrm>
            <a:off x="8164393" y="2483166"/>
            <a:ext cx="2686633" cy="2579427"/>
          </a:xfrm>
          <a:prstGeom prst="rect">
            <a:avLst/>
          </a:prstGeom>
        </p:spPr>
      </p:pic>
      <p:cxnSp>
        <p:nvCxnSpPr>
          <p:cNvPr id="16" name="Connettore 2 15"/>
          <p:cNvCxnSpPr/>
          <p:nvPr/>
        </p:nvCxnSpPr>
        <p:spPr>
          <a:xfrm>
            <a:off x="3439236" y="2756848"/>
            <a:ext cx="5486400" cy="1637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a:off x="3084024" y="5158562"/>
            <a:ext cx="202023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Immagine 19"/>
          <p:cNvPicPr>
            <a:picLocks noChangeAspect="1"/>
          </p:cNvPicPr>
          <p:nvPr/>
        </p:nvPicPr>
        <p:blipFill rotWithShape="1">
          <a:blip r:embed="rId8" cstate="print">
            <a:extLst>
              <a:ext uri="{28A0092B-C50C-407E-A947-70E740481C1C}">
                <a14:useLocalDpi xmlns:a14="http://schemas.microsoft.com/office/drawing/2010/main" val="0"/>
              </a:ext>
            </a:extLst>
          </a:blip>
          <a:srcRect l="29657" t="61891" r="41686" b="30547"/>
          <a:stretch/>
        </p:blipFill>
        <p:spPr>
          <a:xfrm>
            <a:off x="8160127" y="5660180"/>
            <a:ext cx="2690899" cy="946798"/>
          </a:xfrm>
          <a:prstGeom prst="rect">
            <a:avLst/>
          </a:prstGeom>
        </p:spPr>
      </p:pic>
    </p:spTree>
    <p:extLst>
      <p:ext uri="{BB962C8B-B14F-4D97-AF65-F5344CB8AC3E}">
        <p14:creationId xmlns:p14="http://schemas.microsoft.com/office/powerpoint/2010/main" val="201661151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65DE6E9F23A6E4D93DBFABF00C203C1" ma:contentTypeVersion="2" ma:contentTypeDescription="Creare un nuovo documento." ma:contentTypeScope="" ma:versionID="dad821771b118646165536ab9ee359f5">
  <xsd:schema xmlns:xsd="http://www.w3.org/2001/XMLSchema" xmlns:xs="http://www.w3.org/2001/XMLSchema" xmlns:p="http://schemas.microsoft.com/office/2006/metadata/properties" xmlns:ns2="1519c2c1-e7c9-4262-a047-ff06aecc3fc0" targetNamespace="http://schemas.microsoft.com/office/2006/metadata/properties" ma:root="true" ma:fieldsID="5ab335528ff37bfb4d1b8b836f01eca0" ns2:_="">
    <xsd:import namespace="1519c2c1-e7c9-4262-a047-ff06aecc3fc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19c2c1-e7c9-4262-a047-ff06aecc3f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EDBD78-7B8B-40C3-B913-D91C057A0E54}">
  <ds:schemaRefs>
    <ds:schemaRef ds:uri="1519c2c1-e7c9-4262-a047-ff06aecc3f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23686E8-7CC0-40AF-9B6E-35C72B716899}">
  <ds:schemaRefs>
    <ds:schemaRef ds:uri="http://schemas.microsoft.com/sharepoint/v3/contenttype/forms"/>
  </ds:schemaRefs>
</ds:datastoreItem>
</file>

<file path=customXml/itemProps3.xml><?xml version="1.0" encoding="utf-8"?>
<ds:datastoreItem xmlns:ds="http://schemas.openxmlformats.org/officeDocument/2006/customXml" ds:itemID="{235C33CA-8E11-4323-ACB9-22DB2E5DCC6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0</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Rossella B.</dc:creator>
  <cp:revision>1</cp:revision>
  <dcterms:created xsi:type="dcterms:W3CDTF">2020-05-05T15:02:14Z</dcterms:created>
  <dcterms:modified xsi:type="dcterms:W3CDTF">2020-05-06T06:51:24Z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0x010100065DE6E9F23A6E4D93DBFABF00C203C1</vt:lpwstr>
  </property>
</Properties>
</file>